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MS)" panose="020B0604020202020204" charset="0"/>
      <p:regular r:id="rId12"/>
    </p:embeddedFont>
    <p:embeddedFont>
      <p:font typeface="PT Serif" panose="020A0603040505020204" pitchFamily="18" charset="0"/>
      <p:regular r:id="rId13"/>
      <p:bold r:id="rId14"/>
    </p:embeddedFont>
    <p:embeddedFont>
      <p:font typeface="Roboto" panose="02000000000000000000" pitchFamily="2" charset="0"/>
      <p:regular r:id="rId15"/>
      <p:bold r:id="rId16"/>
      <p:italic r:id="rId17"/>
      <p:boldItalic r:id="rId18"/>
    </p:embeddedFont>
    <p:embeddedFont>
      <p:font typeface="Roboto Bold" panose="02000000000000000000" pitchFamily="2" charset="0"/>
      <p:regular r:id="rId19"/>
      <p:bold r:id="rId20"/>
    </p:embeddedFont>
    <p:embeddedFont>
      <p:font typeface="Segoe UI" panose="020B0502040204020203"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D2196-B46F-4C55-BE6C-631AB2C9E962}" v="5" dt="2026-05-18T13:09:44.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79361" autoAdjust="0"/>
  </p:normalViewPr>
  <p:slideViewPr>
    <p:cSldViewPr>
      <p:cViewPr varScale="1">
        <p:scale>
          <a:sx n="41" d="100"/>
          <a:sy n="41" d="100"/>
        </p:scale>
        <p:origin x="139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E9623-B110-EC41-95D5-AA2831849C14}"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BC2B-7525-4B4F-8F32-D5E704431029}" type="slidenum">
              <a:rPr lang="en-US" smtClean="0"/>
              <a:t>‹#›</a:t>
            </a:fld>
            <a:endParaRPr lang="en-US"/>
          </a:p>
        </p:txBody>
      </p:sp>
    </p:spTree>
    <p:extLst>
      <p:ext uri="{BB962C8B-B14F-4D97-AF65-F5344CB8AC3E}">
        <p14:creationId xmlns:p14="http://schemas.microsoft.com/office/powerpoint/2010/main" val="228631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Hello everyone,</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I’m Rafaella Lenoir Improta, Open Science Officer at the Vice‑Rectorate for Research Policy. </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My role is to help translate Open Science principles into everyday research practice across the university - through governance, services, and training.</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As this workshop focuses on integrating metadata into Research Data Management workflows - in line with FAIR principles - my contribution offers an institutional perspective, showing how UAM supports the conditions needed to make these practices sustainable in everyday research.</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Today, I will provide a practical overview of how Open Science is being implemented at UAM, with a particular focus on the institutional structures, infrastructures, and services that support Research Data Management and FAIR principles, and how you can benefit from them.</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My key message is simple: Open Science is not an extra burden; it is a way of doing research that improves visibility, reuse, and trust, while supporting good research practices.</a:t>
            </a:r>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1</a:t>
            </a:fld>
            <a:endParaRPr lang="en-US"/>
          </a:p>
        </p:txBody>
      </p:sp>
    </p:spTree>
    <p:extLst>
      <p:ext uri="{BB962C8B-B14F-4D97-AF65-F5344CB8AC3E}">
        <p14:creationId xmlns:p14="http://schemas.microsoft.com/office/powerpoint/2010/main" val="151847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But</a:t>
            </a:r>
            <a:r>
              <a:rPr lang="es-ES" dirty="0"/>
              <a:t>, </a:t>
            </a:r>
            <a:r>
              <a:rPr lang="es-ES" dirty="0" err="1"/>
              <a:t>before</a:t>
            </a:r>
            <a:r>
              <a:rPr lang="es-ES" dirty="0"/>
              <a:t> </a:t>
            </a:r>
            <a:r>
              <a:rPr lang="es-ES" dirty="0" err="1"/>
              <a:t>entering</a:t>
            </a:r>
            <a:r>
              <a:rPr lang="es-ES" dirty="0"/>
              <a:t> </a:t>
            </a:r>
            <a:r>
              <a:rPr lang="es-ES" dirty="0" err="1"/>
              <a:t>into</a:t>
            </a:r>
            <a:r>
              <a:rPr lang="es-ES" dirty="0"/>
              <a:t> </a:t>
            </a:r>
            <a:r>
              <a:rPr lang="es-ES" dirty="0" err="1"/>
              <a:t>details</a:t>
            </a:r>
            <a:r>
              <a:rPr lang="es-ES" dirty="0"/>
              <a:t> </a:t>
            </a:r>
            <a:r>
              <a:rPr lang="es-ES" dirty="0" err="1"/>
              <a:t>on</a:t>
            </a:r>
            <a:r>
              <a:rPr lang="es-ES" dirty="0"/>
              <a:t> </a:t>
            </a:r>
            <a:r>
              <a:rPr lang="es-ES" dirty="0" err="1"/>
              <a:t>the</a:t>
            </a:r>
            <a:r>
              <a:rPr lang="es-ES" dirty="0"/>
              <a:t> </a:t>
            </a:r>
            <a:r>
              <a:rPr lang="es-ES" dirty="0" err="1"/>
              <a:t>practical</a:t>
            </a:r>
            <a:r>
              <a:rPr lang="es-ES" dirty="0"/>
              <a:t> </a:t>
            </a:r>
            <a:r>
              <a:rPr lang="es-ES" dirty="0" err="1"/>
              <a:t>actions</a:t>
            </a:r>
            <a:r>
              <a:rPr lang="es-ES" dirty="0"/>
              <a:t> at UAM, I </a:t>
            </a:r>
            <a:r>
              <a:rPr lang="es-ES" dirty="0" err="1"/>
              <a:t>want</a:t>
            </a:r>
            <a:r>
              <a:rPr lang="es-ES" dirty="0"/>
              <a:t> </a:t>
            </a:r>
            <a:r>
              <a:rPr lang="es-ES" dirty="0" err="1"/>
              <a:t>to</a:t>
            </a:r>
            <a:r>
              <a:rPr lang="es-ES" dirty="0"/>
              <a:t> introduce </a:t>
            </a:r>
            <a:r>
              <a:rPr lang="es-ES" dirty="0" err="1"/>
              <a:t>the</a:t>
            </a:r>
            <a:r>
              <a:rPr lang="es-ES" dirty="0"/>
              <a:t> Open </a:t>
            </a:r>
            <a:r>
              <a:rPr lang="es-ES" dirty="0" err="1"/>
              <a:t>Science</a:t>
            </a:r>
            <a:r>
              <a:rPr lang="es-ES" dirty="0"/>
              <a:t> </a:t>
            </a:r>
            <a:r>
              <a:rPr lang="es-ES" dirty="0" err="1"/>
              <a:t>pillars</a:t>
            </a:r>
            <a:r>
              <a:rPr lang="es-ES" dirty="0"/>
              <a:t> </a:t>
            </a:r>
            <a:r>
              <a:rPr lang="es-ES" dirty="0" err="1"/>
              <a:t>that</a:t>
            </a:r>
            <a:r>
              <a:rPr lang="es-ES" dirty="0"/>
              <a:t> </a:t>
            </a:r>
            <a:r>
              <a:rPr lang="es-ES" dirty="0" err="1"/>
              <a:t>frame</a:t>
            </a:r>
            <a:r>
              <a:rPr lang="es-ES" dirty="0"/>
              <a:t> UAM </a:t>
            </a:r>
            <a:r>
              <a:rPr lang="es-ES" dirty="0" err="1"/>
              <a:t>actions</a:t>
            </a:r>
            <a:r>
              <a:rPr lang="es-ES" dirty="0"/>
              <a:t>. </a:t>
            </a:r>
          </a:p>
          <a:p>
            <a:endParaRPr lang="es-ES" dirty="0"/>
          </a:p>
          <a:p>
            <a:r>
              <a:rPr lang="en-GB" sz="1200" kern="1200" dirty="0">
                <a:solidFill>
                  <a:schemeClr val="tx1"/>
                </a:solidFill>
                <a:effectLst/>
                <a:latin typeface="+mn-lt"/>
                <a:ea typeface="+mn-ea"/>
                <a:cs typeface="+mn-cs"/>
              </a:rPr>
              <a:t>First, </a:t>
            </a:r>
            <a:r>
              <a:rPr lang="en-GB" sz="1200" b="1" kern="1200" dirty="0">
                <a:solidFill>
                  <a:schemeClr val="tx1"/>
                </a:solidFill>
                <a:effectLst/>
                <a:latin typeface="+mn-lt"/>
                <a:ea typeface="+mn-ea"/>
                <a:cs typeface="+mn-cs"/>
              </a:rPr>
              <a:t>Open Access</a:t>
            </a:r>
            <a:r>
              <a:rPr lang="en-GB" sz="1200" kern="1200" dirty="0">
                <a:solidFill>
                  <a:schemeClr val="tx1"/>
                </a:solidFill>
                <a:effectLst/>
                <a:latin typeface="+mn-lt"/>
                <a:ea typeface="+mn-ea"/>
                <a:cs typeface="+mn-cs"/>
              </a:rPr>
              <a:t>: making research outputs openly accessible, which improves visibility, dissemination and knowledge transfer. For many researchers, this is the first entry point into Open Science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Second, </a:t>
            </a:r>
            <a:r>
              <a:rPr lang="en-GB" sz="1200" b="1" kern="1200" dirty="0">
                <a:solidFill>
                  <a:schemeClr val="tx1"/>
                </a:solidFill>
                <a:effectLst/>
                <a:latin typeface="+mn-lt"/>
                <a:ea typeface="+mn-ea"/>
                <a:cs typeface="+mn-cs"/>
              </a:rPr>
              <a:t>FAIR data- </a:t>
            </a:r>
            <a:r>
              <a:rPr lang="en-GB" sz="1200" kern="1200" dirty="0">
                <a:solidFill>
                  <a:schemeClr val="tx1"/>
                </a:solidFill>
                <a:effectLst/>
                <a:latin typeface="+mn-lt"/>
                <a:ea typeface="+mn-ea"/>
                <a:cs typeface="+mn-cs"/>
              </a:rPr>
              <a:t>FAIR is about making data and methods findable, accessible, interoperable and reusable, so results can be verified, reproduced, reused, and extended.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also about reducing friction: ensuring that data can be understood by someone outside your lab.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If I understood correctly, t</a:t>
            </a:r>
            <a:r>
              <a:rPr lang="en-GB" sz="1200" kern="1200" dirty="0">
                <a:solidFill>
                  <a:schemeClr val="tx1"/>
                </a:solidFill>
                <a:effectLst/>
                <a:latin typeface="+mn-lt"/>
                <a:ea typeface="+mn-ea"/>
                <a:cs typeface="+mn-cs"/>
              </a:rPr>
              <a:t>his is exactly the challenge NAPMIX is tackling: integrating a metadata schema </a:t>
            </a:r>
            <a:r>
              <a:rPr lang="en-GB" sz="1200" kern="1200">
                <a:solidFill>
                  <a:schemeClr val="tx1"/>
                </a:solidFill>
                <a:effectLst/>
                <a:latin typeface="+mn-lt"/>
                <a:ea typeface="+mn-ea"/>
                <a:cs typeface="+mn-cs"/>
              </a:rPr>
              <a:t>into Research Data Management workflows </a:t>
            </a:r>
            <a:r>
              <a:rPr lang="en-GB" sz="1200" kern="1200" dirty="0">
                <a:solidFill>
                  <a:schemeClr val="tx1"/>
                </a:solidFill>
                <a:effectLst/>
                <a:latin typeface="+mn-lt"/>
                <a:ea typeface="+mn-ea"/>
                <a:cs typeface="+mn-cs"/>
              </a:rPr>
              <a:t>and strengthening interoperability with existing infrastructures, so that </a:t>
            </a:r>
            <a:r>
              <a:rPr lang="en-GB" sz="1200" kern="1200" dirty="0" err="1">
                <a:solidFill>
                  <a:schemeClr val="tx1"/>
                </a:solidFill>
                <a:effectLst/>
                <a:latin typeface="+mn-lt"/>
                <a:ea typeface="+mn-ea"/>
                <a:cs typeface="+mn-cs"/>
              </a:rPr>
              <a:t>FAIRness</a:t>
            </a:r>
            <a:r>
              <a:rPr lang="en-GB" sz="1200" kern="1200" dirty="0">
                <a:solidFill>
                  <a:schemeClr val="tx1"/>
                </a:solidFill>
                <a:effectLst/>
                <a:latin typeface="+mn-lt"/>
                <a:ea typeface="+mn-ea"/>
                <a:cs typeface="+mn-cs"/>
              </a:rPr>
              <a:t> is built into the process rather than added at the end.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Third, </a:t>
            </a:r>
            <a:r>
              <a:rPr lang="en-GB" sz="1200" b="1" kern="1200" dirty="0">
                <a:solidFill>
                  <a:schemeClr val="tx1"/>
                </a:solidFill>
                <a:effectLst/>
                <a:latin typeface="+mn-lt"/>
                <a:ea typeface="+mn-ea"/>
                <a:cs typeface="+mn-cs"/>
              </a:rPr>
              <a:t>open platforms</a:t>
            </a:r>
            <a:r>
              <a:rPr lang="en-GB" sz="1200" kern="1200" dirty="0">
                <a:solidFill>
                  <a:schemeClr val="tx1"/>
                </a:solidFill>
                <a:effectLst/>
                <a:latin typeface="+mn-lt"/>
                <a:ea typeface="+mn-ea"/>
                <a:cs typeface="+mn-cs"/>
              </a:rPr>
              <a:t>, including open educational resources — providing open access to infrastructures and supporting long‑term sustainability and availability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Fourth, </a:t>
            </a:r>
            <a:r>
              <a:rPr lang="en-GB" sz="1200" b="1" kern="1200" dirty="0">
                <a:solidFill>
                  <a:schemeClr val="tx1"/>
                </a:solidFill>
                <a:effectLst/>
                <a:latin typeface="+mn-lt"/>
                <a:ea typeface="+mn-ea"/>
                <a:cs typeface="+mn-cs"/>
              </a:rPr>
              <a:t>open peer review</a:t>
            </a:r>
            <a:r>
              <a:rPr lang="en-GB" sz="1200" kern="1200" dirty="0">
                <a:solidFill>
                  <a:schemeClr val="tx1"/>
                </a:solidFill>
                <a:effectLst/>
                <a:latin typeface="+mn-lt"/>
                <a:ea typeface="+mn-ea"/>
                <a:cs typeface="+mn-cs"/>
              </a:rPr>
              <a:t>, which strengthens rigour and transparency and increases accountability in evaluation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Fifth, </a:t>
            </a:r>
            <a:r>
              <a:rPr lang="en-GB" sz="1200" b="1" kern="1200" dirty="0">
                <a:solidFill>
                  <a:schemeClr val="tx1"/>
                </a:solidFill>
                <a:effectLst/>
                <a:latin typeface="+mn-lt"/>
                <a:ea typeface="+mn-ea"/>
                <a:cs typeface="+mn-cs"/>
              </a:rPr>
              <a:t>citizen science and citizen engagement</a:t>
            </a:r>
            <a:r>
              <a:rPr lang="en-GB" sz="1200" kern="1200" dirty="0">
                <a:solidFill>
                  <a:schemeClr val="tx1"/>
                </a:solidFill>
                <a:effectLst/>
                <a:latin typeface="+mn-lt"/>
                <a:ea typeface="+mn-ea"/>
                <a:cs typeface="+mn-cs"/>
              </a:rPr>
              <a:t>: involving society across the research cycle, co‑creating knowledge around societal challenges.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finally, </a:t>
            </a:r>
            <a:r>
              <a:rPr lang="en-GB" sz="1200" b="1" kern="1200" dirty="0">
                <a:solidFill>
                  <a:schemeClr val="tx1"/>
                </a:solidFill>
                <a:effectLst/>
                <a:latin typeface="+mn-lt"/>
                <a:ea typeface="+mn-ea"/>
                <a:cs typeface="+mn-cs"/>
              </a:rPr>
              <a:t>new research assessment models</a:t>
            </a:r>
            <a:r>
              <a:rPr lang="en-GB" sz="1200" kern="1200" dirty="0">
                <a:solidFill>
                  <a:schemeClr val="tx1"/>
                </a:solidFill>
                <a:effectLst/>
                <a:latin typeface="+mn-lt"/>
                <a:ea typeface="+mn-ea"/>
                <a:cs typeface="+mn-cs"/>
              </a:rPr>
              <a:t>. This matters because incentives shape behaviour. If we want researchers to invest time in good RDM, high‑quality metadata, and data sharing, those contributions need to be recognised.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to make these pillars real, we need coordination— so let me show you UAM’s governance structure</a:t>
            </a:r>
            <a:endParaRPr lang="en-GB" dirty="0"/>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2</a:t>
            </a:fld>
            <a:endParaRPr lang="en-US"/>
          </a:p>
        </p:txBody>
      </p:sp>
    </p:spTree>
    <p:extLst>
      <p:ext uri="{BB962C8B-B14F-4D97-AF65-F5344CB8AC3E}">
        <p14:creationId xmlns:p14="http://schemas.microsoft.com/office/powerpoint/2010/main" val="93545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Open Science at UAM is supported by an institutional structure</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Since 2022, we have an Open Science Technical Committee that brings together the key parts of the university that shape research practice: </a:t>
            </a:r>
          </a:p>
          <a:p>
            <a:r>
              <a:rPr lang="en-GB" sz="1200" b="0" kern="1200" dirty="0">
                <a:solidFill>
                  <a:schemeClr val="tx1"/>
                </a:solidFill>
                <a:effectLst/>
                <a:latin typeface="+mn-lt"/>
                <a:ea typeface="+mn-ea"/>
                <a:cs typeface="+mn-cs"/>
              </a:rPr>
              <a:t>the Vice‑Rectorate for Research Policy, the Research Unit, the Library, the Publishing Service, the Doctoral School, the Ethics Committee, the Teaching Innovation Unit, the Internationalisation Vice-Rectorate, the science communication unit, and academic staff representatives. The purpose is coordination: aligning policies, services, training, and support to make Open Science practical and consistent across disciplines.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is this important for an event like NAPMIX? Because implementing FAIR in a lab is not only a technical problem. It requires institutional coordination: clear guidance, stable services, and consistent expectations across disciplines. </a:t>
            </a:r>
            <a:endParaRPr lang="en-GB" sz="1200" b="1"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One of the easiest entry points for the university community is a website — let me show you what you can find in our Open Science webpage. </a:t>
            </a:r>
            <a:endParaRPr lang="en-GB" dirty="0"/>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3</a:t>
            </a:fld>
            <a:endParaRPr lang="en-US"/>
          </a:p>
        </p:txBody>
      </p:sp>
    </p:spTree>
    <p:extLst>
      <p:ext uri="{BB962C8B-B14F-4D97-AF65-F5344CB8AC3E}">
        <p14:creationId xmlns:p14="http://schemas.microsoft.com/office/powerpoint/2010/main" val="112045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So, the UAM OS webpage is designed as a practical hub: an introduction to Open Science and its pillars, a structured overview of resources offered and action being taken by UAM, and updates on news, events, publications, and activities.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If you’re new to Open Science, this is the best place to start; if you’re already working with Open Access or research data, it helps you find the relevant services</a:t>
            </a:r>
            <a:r>
              <a:rPr lang="en-GB" sz="1200" b="1"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beyond information, Open Science depends on concrete infrastructures — </a:t>
            </a:r>
            <a:r>
              <a:rPr lang="en-GB" sz="1200" kern="1200" dirty="0">
                <a:solidFill>
                  <a:schemeClr val="tx1"/>
                </a:solidFill>
                <a:effectLst/>
                <a:highlight>
                  <a:srgbClr val="FFFF00"/>
                </a:highlight>
                <a:latin typeface="+mn-lt"/>
                <a:ea typeface="+mn-ea"/>
                <a:cs typeface="+mn-cs"/>
              </a:rPr>
              <a:t>especially those managed by the Library, in your case, in this workshop. </a:t>
            </a:r>
            <a:endParaRPr lang="en-GB"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4</a:t>
            </a:fld>
            <a:endParaRPr lang="en-US"/>
          </a:p>
        </p:txBody>
      </p:sp>
    </p:spTree>
    <p:extLst>
      <p:ext uri="{BB962C8B-B14F-4D97-AF65-F5344CB8AC3E}">
        <p14:creationId xmlns:p14="http://schemas.microsoft.com/office/powerpoint/2010/main" val="296412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is where Open Science becomes tangible. UAM’s Library manages key infrastructures and services that support Open Science in practice. </a:t>
            </a:r>
          </a:p>
          <a:p>
            <a:endParaRPr lang="en-GB" sz="120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Biblos</a:t>
            </a:r>
            <a:r>
              <a:rPr lang="en-GB" sz="1200" b="1" kern="1200" dirty="0">
                <a:solidFill>
                  <a:schemeClr val="tx1"/>
                </a:solidFill>
                <a:effectLst/>
                <a:latin typeface="+mn-lt"/>
                <a:ea typeface="+mn-ea"/>
                <a:cs typeface="+mn-cs"/>
              </a:rPr>
              <a:t>‑e </a:t>
            </a:r>
            <a:r>
              <a:rPr lang="en-GB" sz="1200" b="1" kern="1200" dirty="0" err="1">
                <a:solidFill>
                  <a:schemeClr val="tx1"/>
                </a:solidFill>
                <a:effectLst/>
                <a:latin typeface="+mn-lt"/>
                <a:ea typeface="+mn-ea"/>
                <a:cs typeface="+mn-cs"/>
              </a:rPr>
              <a:t>Archivo</a:t>
            </a:r>
            <a:r>
              <a:rPr lang="en-GB" sz="1200" kern="1200" dirty="0">
                <a:solidFill>
                  <a:schemeClr val="tx1"/>
                </a:solidFill>
                <a:effectLst/>
                <a:latin typeface="+mn-lt"/>
                <a:ea typeface="+mn-ea"/>
                <a:cs typeface="+mn-cs"/>
              </a:rPr>
              <a:t> is the institutional repository for scientific publications — a core route for making outputs accessible.</a:t>
            </a:r>
          </a:p>
          <a:p>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The Research Portal,</a:t>
            </a:r>
            <a:r>
              <a:rPr lang="en-GB" sz="1200" kern="1200" dirty="0">
                <a:solidFill>
                  <a:schemeClr val="tx1"/>
                </a:solidFill>
                <a:effectLst/>
                <a:latin typeface="+mn-lt"/>
                <a:ea typeface="+mn-ea"/>
                <a:cs typeface="+mn-cs"/>
              </a:rPr>
              <a:t> which organises and surfaces research information.</a:t>
            </a:r>
          </a:p>
          <a:p>
            <a:endParaRPr lang="en-GB" sz="120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It is not shown on this slide, but the Library is in the final stages of developing the Educational Resources Portal, which will bring together the University's openly available educational resources produced by UAM academics.”</a:t>
            </a:r>
          </a:p>
          <a:p>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PGDonline</a:t>
            </a:r>
            <a:r>
              <a:rPr lang="en-GB" sz="1200" kern="1200" dirty="0">
                <a:solidFill>
                  <a:schemeClr val="tx1"/>
                </a:solidFill>
                <a:effectLst/>
                <a:latin typeface="+mn-lt"/>
                <a:ea typeface="+mn-ea"/>
                <a:cs typeface="+mn-cs"/>
              </a:rPr>
              <a:t> is a tool that supports the preparation of Data Management Plans.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e‑</a:t>
            </a:r>
            <a:r>
              <a:rPr lang="en-GB" sz="1200" b="1" kern="1200" dirty="0" err="1">
                <a:solidFill>
                  <a:schemeClr val="tx1"/>
                </a:solidFill>
                <a:effectLst/>
                <a:latin typeface="+mn-lt"/>
                <a:ea typeface="+mn-ea"/>
                <a:cs typeface="+mn-cs"/>
              </a:rPr>
              <a:t>cienciaDatos</a:t>
            </a:r>
            <a:r>
              <a:rPr lang="en-GB" sz="1200" kern="1200" dirty="0">
                <a:solidFill>
                  <a:schemeClr val="tx1"/>
                </a:solidFill>
                <a:effectLst/>
                <a:latin typeface="+mn-lt"/>
                <a:ea typeface="+mn-ea"/>
                <a:cs typeface="+mn-cs"/>
              </a:rPr>
              <a:t> is the research data repository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services only help if people know how to use them — so training is the next piece. </a:t>
            </a:r>
            <a:endParaRPr lang="en-GB" dirty="0"/>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5</a:t>
            </a:fld>
            <a:endParaRPr lang="en-US"/>
          </a:p>
        </p:txBody>
      </p:sp>
    </p:spTree>
    <p:extLst>
      <p:ext uri="{BB962C8B-B14F-4D97-AF65-F5344CB8AC3E}">
        <p14:creationId xmlns:p14="http://schemas.microsoft.com/office/powerpoint/2010/main" val="397388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Let me now briefly turn to training.</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We currently offer a range of courses on Open Science for early-career researchers — including PhD candidates and postdoctoral researchers — as well as for academic staff.</a:t>
            </a:r>
          </a:p>
          <a:p>
            <a:pPr fontAlgn="t"/>
            <a:r>
              <a:rPr lang="en-GB" sz="1200" b="0" i="0" kern="1200" dirty="0">
                <a:solidFill>
                  <a:schemeClr val="tx1"/>
                </a:solidFill>
                <a:effectLst/>
                <a:latin typeface="+mn-lt"/>
                <a:ea typeface="+mn-ea"/>
                <a:cs typeface="+mn-cs"/>
              </a:rPr>
              <a:t>In addition to this, the Library provides targeted training on key aspects such as research data management and Open Access publishing.</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Beyond individual courses, we are also involved in broader initiatives — for example, the CIVIS micro-credentials on Open Science, which promote these skills as transversal competences for early-career researchers.</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At the same time, we are developing bite-sized learning resources on specific Open Science topics for academics.</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We also offer customised training sessions upon request. This allows researchers and teams to receive support tailored to their specific needs — for instance, when preparing a proposal, developing a Data Management Plan, or managing research datasets.</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In parallel, we are organising the Research Data Management Days. And, while I have the opportunity, I would like to mention that the second edition will take place at the end of November.</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[Transition]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But training is only one part of the picture. Open Science also has important implications for how research is evaluated — and this is where research assessment reform and </a:t>
            </a:r>
            <a:r>
              <a:rPr lang="en-GB" sz="1200" b="0" i="0" kern="1200" dirty="0" err="1">
                <a:solidFill>
                  <a:schemeClr val="tx1"/>
                </a:solidFill>
                <a:effectLst/>
                <a:latin typeface="+mn-lt"/>
                <a:ea typeface="+mn-ea"/>
                <a:cs typeface="+mn-cs"/>
              </a:rPr>
              <a:t>CoARA</a:t>
            </a:r>
            <a:r>
              <a:rPr lang="en-GB" sz="1200" b="0" i="0" kern="1200" dirty="0">
                <a:solidFill>
                  <a:schemeClr val="tx1"/>
                </a:solidFill>
                <a:effectLst/>
                <a:latin typeface="+mn-lt"/>
                <a:ea typeface="+mn-ea"/>
                <a:cs typeface="+mn-cs"/>
              </a:rPr>
              <a:t> come in.</a:t>
            </a:r>
          </a:p>
          <a:p>
            <a:pPr fontAlgn="t"/>
            <a:endParaRPr lang="en-GB"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6</a:t>
            </a:fld>
            <a:endParaRPr lang="en-US"/>
          </a:p>
        </p:txBody>
      </p:sp>
    </p:spTree>
    <p:extLst>
      <p:ext uri="{BB962C8B-B14F-4D97-AF65-F5344CB8AC3E}">
        <p14:creationId xmlns:p14="http://schemas.microsoft.com/office/powerpoint/2010/main" val="9953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UAM is a </a:t>
            </a:r>
            <a:r>
              <a:rPr lang="en-GB" sz="1200" b="1" kern="1200" dirty="0" err="1">
                <a:solidFill>
                  <a:schemeClr val="tx1"/>
                </a:solidFill>
                <a:effectLst/>
                <a:latin typeface="+mn-lt"/>
                <a:ea typeface="+mn-ea"/>
                <a:cs typeface="+mn-cs"/>
              </a:rPr>
              <a:t>CoARA</a:t>
            </a:r>
            <a:r>
              <a:rPr lang="en-GB" sz="1200" kern="1200" dirty="0">
                <a:solidFill>
                  <a:schemeClr val="tx1"/>
                </a:solidFill>
                <a:effectLst/>
                <a:latin typeface="+mn-lt"/>
                <a:ea typeface="+mn-ea"/>
                <a:cs typeface="+mn-cs"/>
              </a:rPr>
              <a:t> signatory since November 2022. We have a </a:t>
            </a:r>
            <a:r>
              <a:rPr lang="en-GB" sz="1200" kern="1200" dirty="0" err="1">
                <a:solidFill>
                  <a:schemeClr val="tx1"/>
                </a:solidFill>
                <a:effectLst/>
                <a:latin typeface="+mn-lt"/>
                <a:ea typeface="+mn-ea"/>
                <a:cs typeface="+mn-cs"/>
              </a:rPr>
              <a:t>CoARA</a:t>
            </a:r>
            <a:r>
              <a:rPr lang="en-GB" sz="1200" kern="1200" dirty="0">
                <a:solidFill>
                  <a:schemeClr val="tx1"/>
                </a:solidFill>
                <a:effectLst/>
                <a:latin typeface="+mn-lt"/>
                <a:ea typeface="+mn-ea"/>
                <a:cs typeface="+mn-cs"/>
              </a:rPr>
              <a:t> Action Plan, and we have established a </a:t>
            </a:r>
            <a:r>
              <a:rPr lang="en-GB" sz="1200" kern="1200" dirty="0" err="1">
                <a:solidFill>
                  <a:schemeClr val="tx1"/>
                </a:solidFill>
                <a:effectLst/>
                <a:latin typeface="+mn-lt"/>
                <a:ea typeface="+mn-ea"/>
                <a:cs typeface="+mn-cs"/>
              </a:rPr>
              <a:t>CoARA</a:t>
            </a:r>
            <a:r>
              <a:rPr lang="en-GB" sz="1200" kern="1200" dirty="0">
                <a:solidFill>
                  <a:schemeClr val="tx1"/>
                </a:solidFill>
                <a:effectLst/>
                <a:latin typeface="+mn-lt"/>
                <a:ea typeface="+mn-ea"/>
                <a:cs typeface="+mn-cs"/>
              </a:rPr>
              <a:t> Working Group at UAM. We also participate in the Spanish National Chapter.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 </a:t>
            </a:r>
            <a:r>
              <a:rPr lang="en-GB" sz="1200" b="1" kern="1200" dirty="0">
                <a:solidFill>
                  <a:schemeClr val="tx1"/>
                </a:solidFill>
                <a:effectLst/>
                <a:latin typeface="+mn-lt"/>
                <a:ea typeface="+mn-ea"/>
                <a:cs typeface="+mn-cs"/>
              </a:rPr>
              <a:t>LERAR</a:t>
            </a:r>
            <a:r>
              <a:rPr lang="en-GB" sz="1200" kern="1200" dirty="0">
                <a:solidFill>
                  <a:schemeClr val="tx1"/>
                </a:solidFill>
                <a:effectLst/>
                <a:latin typeface="+mn-lt"/>
                <a:ea typeface="+mn-ea"/>
                <a:cs typeface="+mn-cs"/>
              </a:rPr>
              <a:t> project — a </a:t>
            </a:r>
            <a:r>
              <a:rPr lang="en-GB" sz="1200" kern="1200" dirty="0" err="1">
                <a:solidFill>
                  <a:schemeClr val="tx1"/>
                </a:solidFill>
                <a:effectLst/>
                <a:latin typeface="+mn-lt"/>
                <a:ea typeface="+mn-ea"/>
                <a:cs typeface="+mn-cs"/>
              </a:rPr>
              <a:t>CoARA</a:t>
            </a:r>
            <a:r>
              <a:rPr lang="en-GB" sz="1200" kern="1200" dirty="0">
                <a:solidFill>
                  <a:schemeClr val="tx1"/>
                </a:solidFill>
                <a:effectLst/>
                <a:latin typeface="+mn-lt"/>
                <a:ea typeface="+mn-ea"/>
                <a:cs typeface="+mn-cs"/>
              </a:rPr>
              <a:t> Boost funded project — works within the CIVIS Alliance to promote </a:t>
            </a:r>
            <a:r>
              <a:rPr lang="en-GB" sz="1200" kern="1200" dirty="0" err="1">
                <a:solidFill>
                  <a:schemeClr val="tx1"/>
                </a:solidFill>
                <a:effectLst/>
                <a:latin typeface="+mn-lt"/>
                <a:ea typeface="+mn-ea"/>
                <a:cs typeface="+mn-cs"/>
              </a:rPr>
              <a:t>CoARA</a:t>
            </a:r>
            <a:r>
              <a:rPr lang="en-GB" sz="1200" kern="1200" dirty="0">
                <a:solidFill>
                  <a:schemeClr val="tx1"/>
                </a:solidFill>
                <a:effectLst/>
                <a:latin typeface="+mn-lt"/>
                <a:ea typeface="+mn-ea"/>
                <a:cs typeface="+mn-cs"/>
              </a:rPr>
              <a:t>, identify good practices in research assessment, and build a collaborative network across the Alliance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why is this relevant for metadata, Research Data Management and FAIR integration? Because assessment drives what gets prioritised. If careful data stewardship, high‑quality metadata, code, and sharing of reusable datasets are treated as ‘nice to have’, they remain optional and uneven. If they are recognised as part of research quality and contribution, they become embedded in the research culture.</a:t>
            </a:r>
          </a:p>
          <a:p>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Why does this matter to you, as a researchers in general? Because assessment shapes behaviour: what gets rewarded gets repeated. If we want openness, quality, and societal relevance, assessment needs to recognise a broader range of contributions and impacts. </a:t>
            </a:r>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7</a:t>
            </a:fld>
            <a:endParaRPr lang="en-US"/>
          </a:p>
        </p:txBody>
      </p:sp>
    </p:spTree>
    <p:extLst>
      <p:ext uri="{BB962C8B-B14F-4D97-AF65-F5344CB8AC3E}">
        <p14:creationId xmlns:p14="http://schemas.microsoft.com/office/powerpoint/2010/main" val="136280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Finally, citizen science and citizen engagement remind us why openness matters: it connects research to societal needs and can strengthen trust in science. </a:t>
            </a:r>
          </a:p>
          <a:p>
            <a:r>
              <a:rPr lang="en-GB" sz="1200" kern="1200" dirty="0">
                <a:solidFill>
                  <a:schemeClr val="tx1"/>
                </a:solidFill>
                <a:effectLst/>
                <a:latin typeface="+mn-lt"/>
                <a:ea typeface="+mn-ea"/>
                <a:cs typeface="+mn-cs"/>
              </a:rPr>
              <a:t>In many fields, citizen involvement can improve data coverage and relevance — and it also raises practical questions about data quality, documentation, ethics, and reuse. </a:t>
            </a:r>
          </a:p>
          <a:p>
            <a:endParaRPr lang="en-GB" sz="120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One example that illustrates this is the Horizon Europe project </a:t>
            </a:r>
            <a:r>
              <a:rPr lang="en-GB" sz="1200" b="0" i="0" kern="1200" dirty="0" err="1">
                <a:solidFill>
                  <a:schemeClr val="tx1"/>
                </a:solidFill>
                <a:effectLst/>
                <a:latin typeface="+mn-lt"/>
                <a:ea typeface="+mn-ea"/>
                <a:cs typeface="+mn-cs"/>
              </a:rPr>
              <a:t>ScienceUs</a:t>
            </a:r>
            <a:r>
              <a:rPr lang="en-GB" sz="1200" b="0" i="0" kern="1200" dirty="0">
                <a:solidFill>
                  <a:schemeClr val="tx1"/>
                </a:solidFill>
                <a:effectLst/>
                <a:latin typeface="+mn-lt"/>
                <a:ea typeface="+mn-ea"/>
                <a:cs typeface="+mn-cs"/>
              </a:rPr>
              <a:t>, where we coordinate a consortium of eight research institutions. The aim of the project is to build a network of interconnected citizen science initiatives across Europe, </a:t>
            </a:r>
            <a:r>
              <a:rPr lang="en-GB" b="0" i="0" dirty="0">
                <a:effectLst/>
                <a:latin typeface="Segoe UI" panose="020B0502040204020203" pitchFamily="34" charset="0"/>
              </a:rPr>
              <a:t>providing funding and support services to 5  high‑potential Citizen Science initiatives</a:t>
            </a:r>
            <a:endParaRPr lang="en-GB"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One key aspect we are developing with the 5 projects selected is data management and Data Management Plans. This is essential to ensure that citizen science outputs are trustworthy, reusable, and aligned with FAIR principles — just like the results of any other research project.</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At the institutional level, UAM also has dedicated structures such as the Science Communication Unit, which plays a key role in connecting research with society by promoting public engagement and supporting science communication.</a:t>
            </a:r>
          </a:p>
          <a:p>
            <a:pPr fontAlgn="t"/>
            <a:endParaRPr lang="en-GB"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a:p>
            <a:r>
              <a:rPr lang="en-GB" dirty="0"/>
              <a:t>Overall, this reflects a core dimension of Open Science: making research more collaborative, inclusive, and closely connected to society.</a:t>
            </a:r>
          </a:p>
          <a:p>
            <a:br>
              <a:rPr lang="en-GB" dirty="0"/>
            </a:br>
            <a:endParaRPr lang="en-GB" dirty="0"/>
          </a:p>
          <a:p>
            <a:r>
              <a:rPr lang="en-GB" dirty="0"/>
              <a:t>The broader message here is that Open Science isn’t only about openness for scientists; it’s also about making research more relevant, more trustworthy, and more connected to the world it aims to serve.</a:t>
            </a:r>
          </a:p>
          <a:p>
            <a:br>
              <a:rPr lang="en-GB" dirty="0"/>
            </a:br>
            <a:endParaRPr lang="en-GB" dirty="0"/>
          </a:p>
          <a:p>
            <a:r>
              <a:rPr lang="en-GB" dirty="0"/>
              <a:t>To conclude, I would just like to highlight that at UAM, Open Science is supported by structures, tools, and training — and those are here to support you to put Open Science into practice.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8</a:t>
            </a:fld>
            <a:endParaRPr lang="en-US"/>
          </a:p>
        </p:txBody>
      </p:sp>
    </p:spTree>
    <p:extLst>
      <p:ext uri="{BB962C8B-B14F-4D97-AF65-F5344CB8AC3E}">
        <p14:creationId xmlns:p14="http://schemas.microsoft.com/office/powerpoint/2010/main" val="59340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Thank you for your attention. </a:t>
            </a:r>
          </a:p>
          <a:p>
            <a:endParaRPr lang="en-US" dirty="0"/>
          </a:p>
        </p:txBody>
      </p:sp>
      <p:sp>
        <p:nvSpPr>
          <p:cNvPr id="4" name="Slide Number Placeholder 3"/>
          <p:cNvSpPr>
            <a:spLocks noGrp="1"/>
          </p:cNvSpPr>
          <p:nvPr>
            <p:ph type="sldNum" sz="quarter" idx="5"/>
          </p:nvPr>
        </p:nvSpPr>
        <p:spPr/>
        <p:txBody>
          <a:bodyPr/>
          <a:lstStyle/>
          <a:p>
            <a:fld id="{D096BC2B-7525-4B4F-8F32-D5E704431029}" type="slidenum">
              <a:rPr lang="en-US" smtClean="0"/>
              <a:t>9</a:t>
            </a:fld>
            <a:endParaRPr lang="en-US"/>
          </a:p>
        </p:txBody>
      </p:sp>
    </p:spTree>
    <p:extLst>
      <p:ext uri="{BB962C8B-B14F-4D97-AF65-F5344CB8AC3E}">
        <p14:creationId xmlns:p14="http://schemas.microsoft.com/office/powerpoint/2010/main" val="67631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mailto:rafaella.lenoir@uam.es"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0200" y="6337647"/>
            <a:ext cx="1077509" cy="0"/>
          </a:xfrm>
          <a:prstGeom prst="line">
            <a:avLst/>
          </a:prstGeom>
          <a:ln w="95250" cap="flat">
            <a:solidFill>
              <a:srgbClr val="0775BB"/>
            </a:solidFill>
            <a:prstDash val="solid"/>
            <a:headEnd type="none" w="sm" len="sm"/>
            <a:tailEnd type="none" w="sm" len="sm"/>
          </a:ln>
        </p:spPr>
        <p:txBody>
          <a:bodyPr/>
          <a:lstStyle/>
          <a:p>
            <a:endParaRPr lang="en-US"/>
          </a:p>
        </p:txBody>
      </p:sp>
      <p:sp>
        <p:nvSpPr>
          <p:cNvPr id="3" name="Freeform 3"/>
          <p:cNvSpPr/>
          <p:nvPr/>
        </p:nvSpPr>
        <p:spPr>
          <a:xfrm flipH="1">
            <a:off x="12791980" y="1663236"/>
            <a:ext cx="5403360" cy="8403908"/>
          </a:xfrm>
          <a:custGeom>
            <a:avLst/>
            <a:gdLst/>
            <a:ahLst/>
            <a:cxnLst/>
            <a:rect l="l" t="t" r="r" b="b"/>
            <a:pathLst>
              <a:path w="5403360" h="8403908">
                <a:moveTo>
                  <a:pt x="5403360" y="0"/>
                </a:moveTo>
                <a:lnTo>
                  <a:pt x="0" y="0"/>
                </a:lnTo>
                <a:lnTo>
                  <a:pt x="0" y="8403908"/>
                </a:lnTo>
                <a:lnTo>
                  <a:pt x="5403360" y="8403908"/>
                </a:lnTo>
                <a:lnTo>
                  <a:pt x="5403360" y="0"/>
                </a:lnTo>
                <a:close/>
              </a:path>
            </a:pathLst>
          </a:custGeom>
          <a:blipFill>
            <a:blip r:embed="rId3"/>
            <a:stretch>
              <a:fillRect l="-99999" t="-14295" b="-14295"/>
            </a:stretch>
          </a:blipFill>
        </p:spPr>
        <p:txBody>
          <a:bodyPr/>
          <a:lstStyle/>
          <a:p>
            <a:endParaRPr lang="en-US"/>
          </a:p>
        </p:txBody>
      </p:sp>
      <p:sp>
        <p:nvSpPr>
          <p:cNvPr id="4" name="TextBox 4"/>
          <p:cNvSpPr txBox="1"/>
          <p:nvPr/>
        </p:nvSpPr>
        <p:spPr>
          <a:xfrm>
            <a:off x="1600200" y="1867276"/>
            <a:ext cx="8382000" cy="3689321"/>
          </a:xfrm>
          <a:prstGeom prst="rect">
            <a:avLst/>
          </a:prstGeom>
        </p:spPr>
        <p:txBody>
          <a:bodyPr wrap="square" lIns="0" tIns="0" rIns="0" bIns="0" rtlCol="0" anchor="t">
            <a:spAutoFit/>
          </a:bodyPr>
          <a:lstStyle/>
          <a:p>
            <a:pPr algn="l">
              <a:lnSpc>
                <a:spcPts val="9801"/>
              </a:lnSpc>
            </a:pPr>
            <a:r>
              <a:rPr lang="en-US" sz="7001" b="1" spc="-280" dirty="0">
                <a:solidFill>
                  <a:srgbClr val="00B050"/>
                </a:solidFill>
                <a:latin typeface="Roboto Bold"/>
                <a:ea typeface="Roboto Bold"/>
                <a:cs typeface="Roboto Bold"/>
                <a:sym typeface="Roboto Bold"/>
              </a:rPr>
              <a:t>Open Science at UAM: Trends and Achievements</a:t>
            </a:r>
          </a:p>
        </p:txBody>
      </p:sp>
      <p:sp>
        <p:nvSpPr>
          <p:cNvPr id="5" name="TextBox 5"/>
          <p:cNvSpPr txBox="1"/>
          <p:nvPr/>
        </p:nvSpPr>
        <p:spPr>
          <a:xfrm>
            <a:off x="1600200" y="7686600"/>
            <a:ext cx="5715000" cy="559435"/>
          </a:xfrm>
          <a:prstGeom prst="rect">
            <a:avLst/>
          </a:prstGeom>
        </p:spPr>
        <p:txBody>
          <a:bodyPr wrap="square" lIns="0" tIns="0" rIns="0" bIns="0" rtlCol="0" anchor="t">
            <a:spAutoFit/>
          </a:bodyPr>
          <a:lstStyle/>
          <a:p>
            <a:pPr algn="l">
              <a:lnSpc>
                <a:spcPts val="2239"/>
              </a:lnSpc>
            </a:pPr>
            <a:r>
              <a:rPr lang="en-US" sz="1599" spc="159" dirty="0">
                <a:solidFill>
                  <a:srgbClr val="000000">
                    <a:alpha val="69804"/>
                  </a:srgbClr>
                </a:solidFill>
                <a:latin typeface="Roboto" panose="02000000000000000000" pitchFamily="2" charset="0"/>
                <a:ea typeface="Roboto" panose="02000000000000000000" pitchFamily="2" charset="0"/>
                <a:cs typeface="Roboto" panose="02000000000000000000" pitchFamily="2" charset="0"/>
                <a:sym typeface="Roboto"/>
              </a:rPr>
              <a:t>OPEN SCIENCE OFFICER </a:t>
            </a:r>
          </a:p>
          <a:p>
            <a:pPr algn="l">
              <a:lnSpc>
                <a:spcPts val="2239"/>
              </a:lnSpc>
            </a:pPr>
            <a:r>
              <a:rPr lang="en-US" sz="1599" spc="159" dirty="0">
                <a:solidFill>
                  <a:srgbClr val="000000">
                    <a:alpha val="69804"/>
                  </a:srgbClr>
                </a:solidFill>
                <a:latin typeface="Roboto" panose="02000000000000000000" pitchFamily="2" charset="0"/>
                <a:ea typeface="Roboto" panose="02000000000000000000" pitchFamily="2" charset="0"/>
                <a:cs typeface="Roboto" panose="02000000000000000000" pitchFamily="2" charset="0"/>
                <a:sym typeface="Roboto"/>
              </a:rPr>
              <a:t>VICE-RECTORATE FOR RESEARCH POLICY </a:t>
            </a:r>
          </a:p>
        </p:txBody>
      </p:sp>
      <p:sp>
        <p:nvSpPr>
          <p:cNvPr id="6" name="TextBox 6"/>
          <p:cNvSpPr txBox="1"/>
          <p:nvPr/>
        </p:nvSpPr>
        <p:spPr>
          <a:xfrm>
            <a:off x="1600200" y="7058903"/>
            <a:ext cx="4337222" cy="537845"/>
          </a:xfrm>
          <a:prstGeom prst="rect">
            <a:avLst/>
          </a:prstGeom>
        </p:spPr>
        <p:txBody>
          <a:bodyPr lIns="0" tIns="0" rIns="0" bIns="0" rtlCol="0" anchor="t">
            <a:spAutoFit/>
          </a:bodyPr>
          <a:lstStyle/>
          <a:p>
            <a:pPr algn="l">
              <a:lnSpc>
                <a:spcPts val="4480"/>
              </a:lnSpc>
            </a:pPr>
            <a:r>
              <a:rPr lang="en-US" sz="3200" b="1" spc="-128" dirty="0">
                <a:solidFill>
                  <a:srgbClr val="0775BB"/>
                </a:solidFill>
                <a:latin typeface="Roboto" panose="02000000000000000000" pitchFamily="2" charset="0"/>
                <a:ea typeface="Roboto" panose="02000000000000000000" pitchFamily="2" charset="0"/>
                <a:cs typeface="Roboto" panose="02000000000000000000" pitchFamily="2" charset="0"/>
                <a:sym typeface="PT Serif Bold"/>
              </a:rPr>
              <a:t>Rafaella Lenoir Improta</a:t>
            </a:r>
          </a:p>
        </p:txBody>
      </p:sp>
      <p:grpSp>
        <p:nvGrpSpPr>
          <p:cNvPr id="7" name="Group 7"/>
          <p:cNvGrpSpPr/>
          <p:nvPr/>
        </p:nvGrpSpPr>
        <p:grpSpPr>
          <a:xfrm>
            <a:off x="16695444" y="9672618"/>
            <a:ext cx="1127712" cy="394564"/>
            <a:chOff x="0" y="0"/>
            <a:chExt cx="1503616" cy="526085"/>
          </a:xfrm>
        </p:grpSpPr>
        <p:sp>
          <p:nvSpPr>
            <p:cNvPr id="8" name="Freeform 8"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4"/>
              <a:stretch>
                <a:fillRect r="4" b="-9"/>
              </a:stretch>
            </a:blipFill>
          </p:spPr>
          <p:txBody>
            <a:bodyPr/>
            <a:lstStyle/>
            <a:p>
              <a:endParaRPr lang="en-US"/>
            </a:p>
          </p:txBody>
        </p:sp>
      </p:grpSp>
      <p:grpSp>
        <p:nvGrpSpPr>
          <p:cNvPr id="9" name="Group 9"/>
          <p:cNvGrpSpPr/>
          <p:nvPr/>
        </p:nvGrpSpPr>
        <p:grpSpPr>
          <a:xfrm>
            <a:off x="1028700" y="591890"/>
            <a:ext cx="3367993" cy="694360"/>
            <a:chOff x="0" y="0"/>
            <a:chExt cx="3860800" cy="795960"/>
          </a:xfrm>
        </p:grpSpPr>
        <p:sp>
          <p:nvSpPr>
            <p:cNvPr id="10" name="Freeform 10"/>
            <p:cNvSpPr/>
            <p:nvPr/>
          </p:nvSpPr>
          <p:spPr>
            <a:xfrm>
              <a:off x="0" y="0"/>
              <a:ext cx="3860800" cy="795909"/>
            </a:xfrm>
            <a:custGeom>
              <a:avLst/>
              <a:gdLst/>
              <a:ahLst/>
              <a:cxnLst/>
              <a:rect l="l" t="t" r="r" b="b"/>
              <a:pathLst>
                <a:path w="3860800" h="795909">
                  <a:moveTo>
                    <a:pt x="0" y="0"/>
                  </a:moveTo>
                  <a:lnTo>
                    <a:pt x="3860800" y="0"/>
                  </a:lnTo>
                  <a:lnTo>
                    <a:pt x="3860800" y="795909"/>
                  </a:lnTo>
                  <a:lnTo>
                    <a:pt x="0" y="795909"/>
                  </a:lnTo>
                  <a:lnTo>
                    <a:pt x="0" y="0"/>
                  </a:lnTo>
                  <a:close/>
                </a:path>
              </a:pathLst>
            </a:custGeom>
            <a:blipFill>
              <a:blip r:embed="rId5"/>
              <a:stretch>
                <a:fillRect b="-6"/>
              </a:stretch>
            </a:blipFill>
          </p:spPr>
          <p:txBody>
            <a:bodyPr/>
            <a:lstStyle/>
            <a:p>
              <a:endParaRPr lang="en-US"/>
            </a:p>
          </p:txBody>
        </p:sp>
      </p:grpSp>
      <p:sp>
        <p:nvSpPr>
          <p:cNvPr id="11" name="TextBox 11"/>
          <p:cNvSpPr txBox="1"/>
          <p:nvPr/>
        </p:nvSpPr>
        <p:spPr>
          <a:xfrm>
            <a:off x="1259500" y="9634518"/>
            <a:ext cx="14234160" cy="315992"/>
          </a:xfrm>
          <a:prstGeom prst="rect">
            <a:avLst/>
          </a:prstGeom>
        </p:spPr>
        <p:txBody>
          <a:bodyPr lIns="0" tIns="0" rIns="0" bIns="0" rtlCol="0" anchor="t">
            <a:spAutoFit/>
          </a:bodyPr>
          <a:lstStyle/>
          <a:p>
            <a:pPr algn="ctr">
              <a:lnSpc>
                <a:spcPts val="1800"/>
              </a:lnSpc>
            </a:pPr>
            <a:r>
              <a:rPr lang="en-US" sz="1500">
                <a:solidFill>
                  <a:srgbClr val="000000"/>
                </a:solidFill>
                <a:latin typeface="Calibri (MS)"/>
                <a:ea typeface="Calibri (MS)"/>
                <a:cs typeface="Calibri (MS)"/>
                <a:sym typeface="Calibri (MS)"/>
              </a:rPr>
              <a:t>"Open Science at UAM: Trends and Achievements". NAPMIX Training Workshop 2026, Madrid, 19 May 2026</a:t>
            </a:r>
          </a:p>
        </p:txBody>
      </p:sp>
      <p:grpSp>
        <p:nvGrpSpPr>
          <p:cNvPr id="12" name="Group 12"/>
          <p:cNvGrpSpPr/>
          <p:nvPr/>
        </p:nvGrpSpPr>
        <p:grpSpPr>
          <a:xfrm>
            <a:off x="14731164" y="12701"/>
            <a:ext cx="3001723" cy="1440179"/>
            <a:chOff x="0" y="0"/>
            <a:chExt cx="5120640" cy="2456802"/>
          </a:xfrm>
        </p:grpSpPr>
        <p:sp>
          <p:nvSpPr>
            <p:cNvPr id="13" name="Freeform 13"/>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6"/>
              <a:stretch>
                <a:fillRect t="-19708" r="-7054" b="-38050"/>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0876BC"/>
            </a:solidFill>
            <a:prstDash val="solid"/>
            <a:headEnd type="none" w="sm" len="sm"/>
            <a:tailEnd type="none" w="sm" len="sm"/>
          </a:ln>
        </p:spPr>
        <p:txBody>
          <a:bodyPr/>
          <a:lstStyle/>
          <a:p>
            <a:endParaRPr lang="en-US"/>
          </a:p>
        </p:txBody>
      </p:sp>
      <p:grpSp>
        <p:nvGrpSpPr>
          <p:cNvPr id="3" name="Group 3"/>
          <p:cNvGrpSpPr/>
          <p:nvPr/>
        </p:nvGrpSpPr>
        <p:grpSpPr>
          <a:xfrm>
            <a:off x="2438050" y="2636352"/>
            <a:ext cx="3539055" cy="3100791"/>
            <a:chOff x="0" y="0"/>
            <a:chExt cx="1053964" cy="923444"/>
          </a:xfrm>
        </p:grpSpPr>
        <p:sp>
          <p:nvSpPr>
            <p:cNvPr id="4" name="Freeform 4"/>
            <p:cNvSpPr/>
            <p:nvPr/>
          </p:nvSpPr>
          <p:spPr>
            <a:xfrm>
              <a:off x="0" y="0"/>
              <a:ext cx="1053964" cy="923444"/>
            </a:xfrm>
            <a:custGeom>
              <a:avLst/>
              <a:gdLst/>
              <a:ahLst/>
              <a:cxnLst/>
              <a:rect l="l" t="t" r="r" b="b"/>
              <a:pathLst>
                <a:path w="1053964" h="923444">
                  <a:moveTo>
                    <a:pt x="21876" y="0"/>
                  </a:moveTo>
                  <a:lnTo>
                    <a:pt x="1032088" y="0"/>
                  </a:lnTo>
                  <a:cubicBezTo>
                    <a:pt x="1037890" y="0"/>
                    <a:pt x="1043454" y="2305"/>
                    <a:pt x="1047556" y="6407"/>
                  </a:cubicBezTo>
                  <a:cubicBezTo>
                    <a:pt x="1051659" y="10510"/>
                    <a:pt x="1053964" y="16074"/>
                    <a:pt x="1053964" y="21876"/>
                  </a:cubicBezTo>
                  <a:lnTo>
                    <a:pt x="1053964" y="901569"/>
                  </a:lnTo>
                  <a:cubicBezTo>
                    <a:pt x="1053964" y="907370"/>
                    <a:pt x="1051659" y="912935"/>
                    <a:pt x="1047556" y="917037"/>
                  </a:cubicBezTo>
                  <a:cubicBezTo>
                    <a:pt x="1043454" y="921140"/>
                    <a:pt x="1037890" y="923444"/>
                    <a:pt x="1032088" y="923444"/>
                  </a:cubicBezTo>
                  <a:lnTo>
                    <a:pt x="21876" y="923444"/>
                  </a:lnTo>
                  <a:cubicBezTo>
                    <a:pt x="16074" y="923444"/>
                    <a:pt x="10510" y="921140"/>
                    <a:pt x="6407" y="917037"/>
                  </a:cubicBezTo>
                  <a:cubicBezTo>
                    <a:pt x="2305" y="912935"/>
                    <a:pt x="0" y="907370"/>
                    <a:pt x="0" y="901569"/>
                  </a:cubicBezTo>
                  <a:lnTo>
                    <a:pt x="0" y="21876"/>
                  </a:lnTo>
                  <a:cubicBezTo>
                    <a:pt x="0" y="16074"/>
                    <a:pt x="2305" y="10510"/>
                    <a:pt x="6407" y="6407"/>
                  </a:cubicBezTo>
                  <a:cubicBezTo>
                    <a:pt x="10510" y="2305"/>
                    <a:pt x="16074" y="0"/>
                    <a:pt x="21876" y="0"/>
                  </a:cubicBezTo>
                  <a:close/>
                </a:path>
              </a:pathLst>
            </a:custGeom>
            <a:solidFill>
              <a:srgbClr val="1075BD">
                <a:alpha val="7843"/>
              </a:srgbClr>
            </a:solidFill>
            <a:ln cap="sq">
              <a:noFill/>
              <a:prstDash val="solid"/>
              <a:miter/>
            </a:ln>
          </p:spPr>
          <p:txBody>
            <a:bodyPr/>
            <a:lstStyle/>
            <a:p>
              <a:endParaRPr lang="en-US"/>
            </a:p>
          </p:txBody>
        </p:sp>
        <p:sp>
          <p:nvSpPr>
            <p:cNvPr id="5" name="TextBox 5"/>
            <p:cNvSpPr txBox="1"/>
            <p:nvPr/>
          </p:nvSpPr>
          <p:spPr>
            <a:xfrm>
              <a:off x="0" y="-152400"/>
              <a:ext cx="1053964" cy="1075844"/>
            </a:xfrm>
            <a:prstGeom prst="rect">
              <a:avLst/>
            </a:prstGeom>
          </p:spPr>
          <p:txBody>
            <a:bodyPr lIns="50800" tIns="50800" rIns="50800" bIns="50800" rtlCol="0" anchor="ctr"/>
            <a:lstStyle/>
            <a:p>
              <a:pPr algn="ctr">
                <a:lnSpc>
                  <a:spcPts val="4320"/>
                </a:lnSpc>
              </a:pPr>
              <a:endParaRPr/>
            </a:p>
          </p:txBody>
        </p:sp>
      </p:grpSp>
      <p:grpSp>
        <p:nvGrpSpPr>
          <p:cNvPr id="8" name="Group 8"/>
          <p:cNvGrpSpPr/>
          <p:nvPr/>
        </p:nvGrpSpPr>
        <p:grpSpPr>
          <a:xfrm>
            <a:off x="7392486" y="2636352"/>
            <a:ext cx="3539055" cy="3100791"/>
            <a:chOff x="0" y="0"/>
            <a:chExt cx="1053964" cy="923444"/>
          </a:xfrm>
        </p:grpSpPr>
        <p:sp>
          <p:nvSpPr>
            <p:cNvPr id="9" name="Freeform 9"/>
            <p:cNvSpPr/>
            <p:nvPr/>
          </p:nvSpPr>
          <p:spPr>
            <a:xfrm>
              <a:off x="0" y="0"/>
              <a:ext cx="1053964" cy="923444"/>
            </a:xfrm>
            <a:custGeom>
              <a:avLst/>
              <a:gdLst/>
              <a:ahLst/>
              <a:cxnLst/>
              <a:rect l="l" t="t" r="r" b="b"/>
              <a:pathLst>
                <a:path w="1053964" h="923444">
                  <a:moveTo>
                    <a:pt x="21876" y="0"/>
                  </a:moveTo>
                  <a:lnTo>
                    <a:pt x="1032088" y="0"/>
                  </a:lnTo>
                  <a:cubicBezTo>
                    <a:pt x="1037890" y="0"/>
                    <a:pt x="1043454" y="2305"/>
                    <a:pt x="1047556" y="6407"/>
                  </a:cubicBezTo>
                  <a:cubicBezTo>
                    <a:pt x="1051659" y="10510"/>
                    <a:pt x="1053964" y="16074"/>
                    <a:pt x="1053964" y="21876"/>
                  </a:cubicBezTo>
                  <a:lnTo>
                    <a:pt x="1053964" y="901569"/>
                  </a:lnTo>
                  <a:cubicBezTo>
                    <a:pt x="1053964" y="907370"/>
                    <a:pt x="1051659" y="912935"/>
                    <a:pt x="1047556" y="917037"/>
                  </a:cubicBezTo>
                  <a:cubicBezTo>
                    <a:pt x="1043454" y="921140"/>
                    <a:pt x="1037890" y="923444"/>
                    <a:pt x="1032088" y="923444"/>
                  </a:cubicBezTo>
                  <a:lnTo>
                    <a:pt x="21876" y="923444"/>
                  </a:lnTo>
                  <a:cubicBezTo>
                    <a:pt x="16074" y="923444"/>
                    <a:pt x="10510" y="921140"/>
                    <a:pt x="6407" y="917037"/>
                  </a:cubicBezTo>
                  <a:cubicBezTo>
                    <a:pt x="2305" y="912935"/>
                    <a:pt x="0" y="907370"/>
                    <a:pt x="0" y="901569"/>
                  </a:cubicBezTo>
                  <a:lnTo>
                    <a:pt x="0" y="21876"/>
                  </a:lnTo>
                  <a:cubicBezTo>
                    <a:pt x="0" y="16074"/>
                    <a:pt x="2305" y="10510"/>
                    <a:pt x="6407" y="6407"/>
                  </a:cubicBezTo>
                  <a:cubicBezTo>
                    <a:pt x="10510" y="2305"/>
                    <a:pt x="16074" y="0"/>
                    <a:pt x="21876" y="0"/>
                  </a:cubicBezTo>
                  <a:close/>
                </a:path>
              </a:pathLst>
            </a:custGeom>
            <a:solidFill>
              <a:srgbClr val="1075BD">
                <a:alpha val="7843"/>
              </a:srgbClr>
            </a:solidFill>
            <a:ln cap="sq">
              <a:noFill/>
              <a:prstDash val="solid"/>
              <a:miter/>
            </a:ln>
          </p:spPr>
          <p:txBody>
            <a:bodyPr/>
            <a:lstStyle/>
            <a:p>
              <a:endParaRPr lang="en-US"/>
            </a:p>
          </p:txBody>
        </p:sp>
        <p:sp>
          <p:nvSpPr>
            <p:cNvPr id="10" name="TextBox 10"/>
            <p:cNvSpPr txBox="1"/>
            <p:nvPr/>
          </p:nvSpPr>
          <p:spPr>
            <a:xfrm>
              <a:off x="0" y="-152400"/>
              <a:ext cx="1053964" cy="1075844"/>
            </a:xfrm>
            <a:prstGeom prst="rect">
              <a:avLst/>
            </a:prstGeom>
          </p:spPr>
          <p:txBody>
            <a:bodyPr lIns="50800" tIns="50800" rIns="50800" bIns="50800" rtlCol="0" anchor="ctr"/>
            <a:lstStyle/>
            <a:p>
              <a:pPr algn="ctr">
                <a:lnSpc>
                  <a:spcPts val="4320"/>
                </a:lnSpc>
              </a:pPr>
              <a:endParaRPr/>
            </a:p>
          </p:txBody>
        </p:sp>
      </p:grpSp>
      <p:sp>
        <p:nvSpPr>
          <p:cNvPr id="11" name="Freeform 11"/>
          <p:cNvSpPr/>
          <p:nvPr/>
        </p:nvSpPr>
        <p:spPr>
          <a:xfrm>
            <a:off x="7599897" y="3108475"/>
            <a:ext cx="3122279" cy="1078272"/>
          </a:xfrm>
          <a:custGeom>
            <a:avLst/>
            <a:gdLst/>
            <a:ahLst/>
            <a:cxnLst/>
            <a:rect l="l" t="t" r="r" b="b"/>
            <a:pathLst>
              <a:path w="3122279" h="1078272">
                <a:moveTo>
                  <a:pt x="0" y="0"/>
                </a:moveTo>
                <a:lnTo>
                  <a:pt x="3122279" y="0"/>
                </a:lnTo>
                <a:lnTo>
                  <a:pt x="3122279" y="1078273"/>
                </a:lnTo>
                <a:lnTo>
                  <a:pt x="0" y="1078273"/>
                </a:lnTo>
                <a:lnTo>
                  <a:pt x="0" y="0"/>
                </a:lnTo>
                <a:close/>
              </a:path>
            </a:pathLst>
          </a:custGeom>
          <a:blipFill>
            <a:blip r:embed="rId3"/>
            <a:stretch>
              <a:fillRect/>
            </a:stretch>
          </a:blipFill>
        </p:spPr>
        <p:txBody>
          <a:bodyPr/>
          <a:lstStyle/>
          <a:p>
            <a:endParaRPr lang="en-US"/>
          </a:p>
        </p:txBody>
      </p:sp>
      <p:grpSp>
        <p:nvGrpSpPr>
          <p:cNvPr id="12" name="Group 12"/>
          <p:cNvGrpSpPr/>
          <p:nvPr/>
        </p:nvGrpSpPr>
        <p:grpSpPr>
          <a:xfrm>
            <a:off x="12344967" y="2636352"/>
            <a:ext cx="3539055" cy="3100791"/>
            <a:chOff x="0" y="0"/>
            <a:chExt cx="1053964" cy="923444"/>
          </a:xfrm>
        </p:grpSpPr>
        <p:sp>
          <p:nvSpPr>
            <p:cNvPr id="13" name="Freeform 13"/>
            <p:cNvSpPr/>
            <p:nvPr/>
          </p:nvSpPr>
          <p:spPr>
            <a:xfrm>
              <a:off x="0" y="0"/>
              <a:ext cx="1053964" cy="923444"/>
            </a:xfrm>
            <a:custGeom>
              <a:avLst/>
              <a:gdLst/>
              <a:ahLst/>
              <a:cxnLst/>
              <a:rect l="l" t="t" r="r" b="b"/>
              <a:pathLst>
                <a:path w="1053964" h="923444">
                  <a:moveTo>
                    <a:pt x="21876" y="0"/>
                  </a:moveTo>
                  <a:lnTo>
                    <a:pt x="1032088" y="0"/>
                  </a:lnTo>
                  <a:cubicBezTo>
                    <a:pt x="1037890" y="0"/>
                    <a:pt x="1043454" y="2305"/>
                    <a:pt x="1047556" y="6407"/>
                  </a:cubicBezTo>
                  <a:cubicBezTo>
                    <a:pt x="1051659" y="10510"/>
                    <a:pt x="1053964" y="16074"/>
                    <a:pt x="1053964" y="21876"/>
                  </a:cubicBezTo>
                  <a:lnTo>
                    <a:pt x="1053964" y="901569"/>
                  </a:lnTo>
                  <a:cubicBezTo>
                    <a:pt x="1053964" y="907370"/>
                    <a:pt x="1051659" y="912935"/>
                    <a:pt x="1047556" y="917037"/>
                  </a:cubicBezTo>
                  <a:cubicBezTo>
                    <a:pt x="1043454" y="921140"/>
                    <a:pt x="1037890" y="923444"/>
                    <a:pt x="1032088" y="923444"/>
                  </a:cubicBezTo>
                  <a:lnTo>
                    <a:pt x="21876" y="923444"/>
                  </a:lnTo>
                  <a:cubicBezTo>
                    <a:pt x="16074" y="923444"/>
                    <a:pt x="10510" y="921140"/>
                    <a:pt x="6407" y="917037"/>
                  </a:cubicBezTo>
                  <a:cubicBezTo>
                    <a:pt x="2305" y="912935"/>
                    <a:pt x="0" y="907370"/>
                    <a:pt x="0" y="901569"/>
                  </a:cubicBezTo>
                  <a:lnTo>
                    <a:pt x="0" y="21876"/>
                  </a:lnTo>
                  <a:cubicBezTo>
                    <a:pt x="0" y="16074"/>
                    <a:pt x="2305" y="10510"/>
                    <a:pt x="6407" y="6407"/>
                  </a:cubicBezTo>
                  <a:cubicBezTo>
                    <a:pt x="10510" y="2305"/>
                    <a:pt x="16074" y="0"/>
                    <a:pt x="21876" y="0"/>
                  </a:cubicBezTo>
                  <a:close/>
                </a:path>
              </a:pathLst>
            </a:custGeom>
            <a:solidFill>
              <a:srgbClr val="1075BD">
                <a:alpha val="7843"/>
              </a:srgbClr>
            </a:solidFill>
            <a:ln cap="sq">
              <a:noFill/>
              <a:prstDash val="solid"/>
              <a:miter/>
            </a:ln>
          </p:spPr>
          <p:txBody>
            <a:bodyPr/>
            <a:lstStyle/>
            <a:p>
              <a:endParaRPr lang="en-US"/>
            </a:p>
          </p:txBody>
        </p:sp>
        <p:sp>
          <p:nvSpPr>
            <p:cNvPr id="14" name="TextBox 14"/>
            <p:cNvSpPr txBox="1"/>
            <p:nvPr/>
          </p:nvSpPr>
          <p:spPr>
            <a:xfrm>
              <a:off x="0" y="-152400"/>
              <a:ext cx="1053964" cy="1075844"/>
            </a:xfrm>
            <a:prstGeom prst="rect">
              <a:avLst/>
            </a:prstGeom>
          </p:spPr>
          <p:txBody>
            <a:bodyPr lIns="50800" tIns="50800" rIns="50800" bIns="50800" rtlCol="0" anchor="ctr"/>
            <a:lstStyle/>
            <a:p>
              <a:pPr algn="ctr">
                <a:lnSpc>
                  <a:spcPts val="4320"/>
                </a:lnSpc>
              </a:pPr>
              <a:endParaRPr/>
            </a:p>
          </p:txBody>
        </p:sp>
      </p:grpSp>
      <p:grpSp>
        <p:nvGrpSpPr>
          <p:cNvPr id="15" name="Group 15"/>
          <p:cNvGrpSpPr/>
          <p:nvPr/>
        </p:nvGrpSpPr>
        <p:grpSpPr>
          <a:xfrm>
            <a:off x="2438050" y="6193709"/>
            <a:ext cx="3539055" cy="3100791"/>
            <a:chOff x="0" y="0"/>
            <a:chExt cx="1053964" cy="923444"/>
          </a:xfrm>
        </p:grpSpPr>
        <p:sp>
          <p:nvSpPr>
            <p:cNvPr id="16" name="Freeform 16"/>
            <p:cNvSpPr/>
            <p:nvPr/>
          </p:nvSpPr>
          <p:spPr>
            <a:xfrm>
              <a:off x="0" y="0"/>
              <a:ext cx="1053964" cy="923444"/>
            </a:xfrm>
            <a:custGeom>
              <a:avLst/>
              <a:gdLst/>
              <a:ahLst/>
              <a:cxnLst/>
              <a:rect l="l" t="t" r="r" b="b"/>
              <a:pathLst>
                <a:path w="1053964" h="923444">
                  <a:moveTo>
                    <a:pt x="21876" y="0"/>
                  </a:moveTo>
                  <a:lnTo>
                    <a:pt x="1032088" y="0"/>
                  </a:lnTo>
                  <a:cubicBezTo>
                    <a:pt x="1037890" y="0"/>
                    <a:pt x="1043454" y="2305"/>
                    <a:pt x="1047556" y="6407"/>
                  </a:cubicBezTo>
                  <a:cubicBezTo>
                    <a:pt x="1051659" y="10510"/>
                    <a:pt x="1053964" y="16074"/>
                    <a:pt x="1053964" y="21876"/>
                  </a:cubicBezTo>
                  <a:lnTo>
                    <a:pt x="1053964" y="901569"/>
                  </a:lnTo>
                  <a:cubicBezTo>
                    <a:pt x="1053964" y="907370"/>
                    <a:pt x="1051659" y="912935"/>
                    <a:pt x="1047556" y="917037"/>
                  </a:cubicBezTo>
                  <a:cubicBezTo>
                    <a:pt x="1043454" y="921140"/>
                    <a:pt x="1037890" y="923444"/>
                    <a:pt x="1032088" y="923444"/>
                  </a:cubicBezTo>
                  <a:lnTo>
                    <a:pt x="21876" y="923444"/>
                  </a:lnTo>
                  <a:cubicBezTo>
                    <a:pt x="16074" y="923444"/>
                    <a:pt x="10510" y="921140"/>
                    <a:pt x="6407" y="917037"/>
                  </a:cubicBezTo>
                  <a:cubicBezTo>
                    <a:pt x="2305" y="912935"/>
                    <a:pt x="0" y="907370"/>
                    <a:pt x="0" y="901569"/>
                  </a:cubicBezTo>
                  <a:lnTo>
                    <a:pt x="0" y="21876"/>
                  </a:lnTo>
                  <a:cubicBezTo>
                    <a:pt x="0" y="16074"/>
                    <a:pt x="2305" y="10510"/>
                    <a:pt x="6407" y="6407"/>
                  </a:cubicBezTo>
                  <a:cubicBezTo>
                    <a:pt x="10510" y="2305"/>
                    <a:pt x="16074" y="0"/>
                    <a:pt x="21876" y="0"/>
                  </a:cubicBezTo>
                  <a:close/>
                </a:path>
              </a:pathLst>
            </a:custGeom>
            <a:solidFill>
              <a:srgbClr val="1075BD">
                <a:alpha val="7843"/>
              </a:srgbClr>
            </a:solidFill>
            <a:ln cap="sq">
              <a:noFill/>
              <a:prstDash val="solid"/>
              <a:miter/>
            </a:ln>
          </p:spPr>
          <p:txBody>
            <a:bodyPr/>
            <a:lstStyle/>
            <a:p>
              <a:endParaRPr lang="en-US"/>
            </a:p>
          </p:txBody>
        </p:sp>
        <p:sp>
          <p:nvSpPr>
            <p:cNvPr id="17" name="TextBox 17"/>
            <p:cNvSpPr txBox="1"/>
            <p:nvPr/>
          </p:nvSpPr>
          <p:spPr>
            <a:xfrm>
              <a:off x="0" y="-152400"/>
              <a:ext cx="1053964" cy="1075844"/>
            </a:xfrm>
            <a:prstGeom prst="rect">
              <a:avLst/>
            </a:prstGeom>
          </p:spPr>
          <p:txBody>
            <a:bodyPr lIns="50800" tIns="50800" rIns="50800" bIns="50800" rtlCol="0" anchor="ctr"/>
            <a:lstStyle/>
            <a:p>
              <a:pPr algn="ctr">
                <a:lnSpc>
                  <a:spcPts val="4320"/>
                </a:lnSpc>
              </a:pPr>
              <a:endParaRPr/>
            </a:p>
          </p:txBody>
        </p:sp>
      </p:grpSp>
      <p:grpSp>
        <p:nvGrpSpPr>
          <p:cNvPr id="18" name="Group 18"/>
          <p:cNvGrpSpPr/>
          <p:nvPr/>
        </p:nvGrpSpPr>
        <p:grpSpPr>
          <a:xfrm>
            <a:off x="7392486" y="6193709"/>
            <a:ext cx="3539055" cy="3100791"/>
            <a:chOff x="0" y="0"/>
            <a:chExt cx="1053964" cy="923444"/>
          </a:xfrm>
        </p:grpSpPr>
        <p:sp>
          <p:nvSpPr>
            <p:cNvPr id="19" name="Freeform 19"/>
            <p:cNvSpPr/>
            <p:nvPr/>
          </p:nvSpPr>
          <p:spPr>
            <a:xfrm>
              <a:off x="0" y="0"/>
              <a:ext cx="1053964" cy="923444"/>
            </a:xfrm>
            <a:custGeom>
              <a:avLst/>
              <a:gdLst/>
              <a:ahLst/>
              <a:cxnLst/>
              <a:rect l="l" t="t" r="r" b="b"/>
              <a:pathLst>
                <a:path w="1053964" h="923444">
                  <a:moveTo>
                    <a:pt x="21876" y="0"/>
                  </a:moveTo>
                  <a:lnTo>
                    <a:pt x="1032088" y="0"/>
                  </a:lnTo>
                  <a:cubicBezTo>
                    <a:pt x="1037890" y="0"/>
                    <a:pt x="1043454" y="2305"/>
                    <a:pt x="1047556" y="6407"/>
                  </a:cubicBezTo>
                  <a:cubicBezTo>
                    <a:pt x="1051659" y="10510"/>
                    <a:pt x="1053964" y="16074"/>
                    <a:pt x="1053964" y="21876"/>
                  </a:cubicBezTo>
                  <a:lnTo>
                    <a:pt x="1053964" y="901569"/>
                  </a:lnTo>
                  <a:cubicBezTo>
                    <a:pt x="1053964" y="907370"/>
                    <a:pt x="1051659" y="912935"/>
                    <a:pt x="1047556" y="917037"/>
                  </a:cubicBezTo>
                  <a:cubicBezTo>
                    <a:pt x="1043454" y="921140"/>
                    <a:pt x="1037890" y="923444"/>
                    <a:pt x="1032088" y="923444"/>
                  </a:cubicBezTo>
                  <a:lnTo>
                    <a:pt x="21876" y="923444"/>
                  </a:lnTo>
                  <a:cubicBezTo>
                    <a:pt x="16074" y="923444"/>
                    <a:pt x="10510" y="921140"/>
                    <a:pt x="6407" y="917037"/>
                  </a:cubicBezTo>
                  <a:cubicBezTo>
                    <a:pt x="2305" y="912935"/>
                    <a:pt x="0" y="907370"/>
                    <a:pt x="0" y="901569"/>
                  </a:cubicBezTo>
                  <a:lnTo>
                    <a:pt x="0" y="21876"/>
                  </a:lnTo>
                  <a:cubicBezTo>
                    <a:pt x="0" y="16074"/>
                    <a:pt x="2305" y="10510"/>
                    <a:pt x="6407" y="6407"/>
                  </a:cubicBezTo>
                  <a:cubicBezTo>
                    <a:pt x="10510" y="2305"/>
                    <a:pt x="16074" y="0"/>
                    <a:pt x="21876" y="0"/>
                  </a:cubicBezTo>
                  <a:close/>
                </a:path>
              </a:pathLst>
            </a:custGeom>
            <a:solidFill>
              <a:srgbClr val="1075BD">
                <a:alpha val="7843"/>
              </a:srgbClr>
            </a:solidFill>
            <a:ln cap="sq">
              <a:noFill/>
              <a:prstDash val="solid"/>
              <a:miter/>
            </a:ln>
          </p:spPr>
          <p:txBody>
            <a:bodyPr/>
            <a:lstStyle/>
            <a:p>
              <a:endParaRPr lang="en-US"/>
            </a:p>
          </p:txBody>
        </p:sp>
        <p:sp>
          <p:nvSpPr>
            <p:cNvPr id="20" name="TextBox 20"/>
            <p:cNvSpPr txBox="1"/>
            <p:nvPr/>
          </p:nvSpPr>
          <p:spPr>
            <a:xfrm>
              <a:off x="0" y="-152400"/>
              <a:ext cx="1053964" cy="1075844"/>
            </a:xfrm>
            <a:prstGeom prst="rect">
              <a:avLst/>
            </a:prstGeom>
          </p:spPr>
          <p:txBody>
            <a:bodyPr lIns="50800" tIns="50800" rIns="50800" bIns="50800" rtlCol="0" anchor="ctr"/>
            <a:lstStyle/>
            <a:p>
              <a:pPr algn="ctr">
                <a:lnSpc>
                  <a:spcPts val="4320"/>
                </a:lnSpc>
              </a:pPr>
              <a:endParaRPr/>
            </a:p>
          </p:txBody>
        </p:sp>
      </p:grpSp>
      <p:grpSp>
        <p:nvGrpSpPr>
          <p:cNvPr id="21" name="Group 21"/>
          <p:cNvGrpSpPr/>
          <p:nvPr/>
        </p:nvGrpSpPr>
        <p:grpSpPr>
          <a:xfrm>
            <a:off x="10924040" y="5756050"/>
            <a:ext cx="4961817" cy="3612528"/>
            <a:chOff x="0" y="-152400"/>
            <a:chExt cx="1477676" cy="1075844"/>
          </a:xfrm>
        </p:grpSpPr>
        <p:sp>
          <p:nvSpPr>
            <p:cNvPr id="22" name="Freeform 22"/>
            <p:cNvSpPr/>
            <p:nvPr/>
          </p:nvSpPr>
          <p:spPr>
            <a:xfrm>
              <a:off x="423712" y="-22061"/>
              <a:ext cx="1053964" cy="923444"/>
            </a:xfrm>
            <a:custGeom>
              <a:avLst/>
              <a:gdLst/>
              <a:ahLst/>
              <a:cxnLst/>
              <a:rect l="l" t="t" r="r" b="b"/>
              <a:pathLst>
                <a:path w="1053964" h="923444">
                  <a:moveTo>
                    <a:pt x="21876" y="0"/>
                  </a:moveTo>
                  <a:lnTo>
                    <a:pt x="1032088" y="0"/>
                  </a:lnTo>
                  <a:cubicBezTo>
                    <a:pt x="1037890" y="0"/>
                    <a:pt x="1043454" y="2305"/>
                    <a:pt x="1047556" y="6407"/>
                  </a:cubicBezTo>
                  <a:cubicBezTo>
                    <a:pt x="1051659" y="10510"/>
                    <a:pt x="1053964" y="16074"/>
                    <a:pt x="1053964" y="21876"/>
                  </a:cubicBezTo>
                  <a:lnTo>
                    <a:pt x="1053964" y="901569"/>
                  </a:lnTo>
                  <a:cubicBezTo>
                    <a:pt x="1053964" y="907370"/>
                    <a:pt x="1051659" y="912935"/>
                    <a:pt x="1047556" y="917037"/>
                  </a:cubicBezTo>
                  <a:cubicBezTo>
                    <a:pt x="1043454" y="921140"/>
                    <a:pt x="1037890" y="923444"/>
                    <a:pt x="1032088" y="923444"/>
                  </a:cubicBezTo>
                  <a:lnTo>
                    <a:pt x="21876" y="923444"/>
                  </a:lnTo>
                  <a:cubicBezTo>
                    <a:pt x="16074" y="923444"/>
                    <a:pt x="10510" y="921140"/>
                    <a:pt x="6407" y="917037"/>
                  </a:cubicBezTo>
                  <a:cubicBezTo>
                    <a:pt x="2305" y="912935"/>
                    <a:pt x="0" y="907370"/>
                    <a:pt x="0" y="901569"/>
                  </a:cubicBezTo>
                  <a:lnTo>
                    <a:pt x="0" y="21876"/>
                  </a:lnTo>
                  <a:cubicBezTo>
                    <a:pt x="0" y="16074"/>
                    <a:pt x="2305" y="10510"/>
                    <a:pt x="6407" y="6407"/>
                  </a:cubicBezTo>
                  <a:cubicBezTo>
                    <a:pt x="10510" y="2305"/>
                    <a:pt x="16074" y="0"/>
                    <a:pt x="21876" y="0"/>
                  </a:cubicBezTo>
                  <a:close/>
                </a:path>
              </a:pathLst>
            </a:custGeom>
            <a:solidFill>
              <a:srgbClr val="1075BD">
                <a:alpha val="7843"/>
              </a:srgbClr>
            </a:solidFill>
            <a:ln cap="sq">
              <a:noFill/>
              <a:prstDash val="solid"/>
              <a:miter/>
            </a:ln>
          </p:spPr>
          <p:txBody>
            <a:bodyPr/>
            <a:lstStyle/>
            <a:p>
              <a:endParaRPr lang="en-US" dirty="0"/>
            </a:p>
          </p:txBody>
        </p:sp>
        <p:sp>
          <p:nvSpPr>
            <p:cNvPr id="23" name="TextBox 23"/>
            <p:cNvSpPr txBox="1"/>
            <p:nvPr/>
          </p:nvSpPr>
          <p:spPr>
            <a:xfrm>
              <a:off x="0" y="-152400"/>
              <a:ext cx="1053964" cy="1075844"/>
            </a:xfrm>
            <a:prstGeom prst="rect">
              <a:avLst/>
            </a:prstGeom>
          </p:spPr>
          <p:txBody>
            <a:bodyPr lIns="50800" tIns="50800" rIns="50800" bIns="50800" rtlCol="0" anchor="ctr"/>
            <a:lstStyle/>
            <a:p>
              <a:pPr algn="ctr">
                <a:lnSpc>
                  <a:spcPts val="4320"/>
                </a:lnSpc>
              </a:pPr>
              <a:endParaRPr/>
            </a:p>
          </p:txBody>
        </p:sp>
      </p:grpSp>
      <p:sp>
        <p:nvSpPr>
          <p:cNvPr id="24" name="Freeform 24"/>
          <p:cNvSpPr/>
          <p:nvPr/>
        </p:nvSpPr>
        <p:spPr>
          <a:xfrm>
            <a:off x="12954000" y="2818693"/>
            <a:ext cx="2479532" cy="1449710"/>
          </a:xfrm>
          <a:custGeom>
            <a:avLst/>
            <a:gdLst/>
            <a:ahLst/>
            <a:cxnLst/>
            <a:rect l="l" t="t" r="r" b="b"/>
            <a:pathLst>
              <a:path w="2636561" h="1657838">
                <a:moveTo>
                  <a:pt x="0" y="0"/>
                </a:moveTo>
                <a:lnTo>
                  <a:pt x="2636561" y="0"/>
                </a:lnTo>
                <a:lnTo>
                  <a:pt x="2636561" y="1657838"/>
                </a:lnTo>
                <a:lnTo>
                  <a:pt x="0" y="1657838"/>
                </a:lnTo>
                <a:lnTo>
                  <a:pt x="0" y="0"/>
                </a:lnTo>
                <a:close/>
              </a:path>
            </a:pathLst>
          </a:custGeom>
          <a:blipFill>
            <a:blip r:embed="rId4"/>
            <a:stretch>
              <a:fillRect/>
            </a:stretch>
          </a:blipFill>
        </p:spPr>
        <p:txBody>
          <a:bodyPr/>
          <a:lstStyle/>
          <a:p>
            <a:endParaRPr lang="en-US"/>
          </a:p>
        </p:txBody>
      </p:sp>
      <p:sp>
        <p:nvSpPr>
          <p:cNvPr id="25" name="Freeform 25"/>
          <p:cNvSpPr/>
          <p:nvPr/>
        </p:nvSpPr>
        <p:spPr>
          <a:xfrm>
            <a:off x="2706963" y="6661068"/>
            <a:ext cx="2975464" cy="1153573"/>
          </a:xfrm>
          <a:custGeom>
            <a:avLst/>
            <a:gdLst/>
            <a:ahLst/>
            <a:cxnLst/>
            <a:rect l="l" t="t" r="r" b="b"/>
            <a:pathLst>
              <a:path w="2975464" h="1153573">
                <a:moveTo>
                  <a:pt x="0" y="0"/>
                </a:moveTo>
                <a:lnTo>
                  <a:pt x="2975464" y="0"/>
                </a:lnTo>
                <a:lnTo>
                  <a:pt x="2975464" y="1153574"/>
                </a:lnTo>
                <a:lnTo>
                  <a:pt x="0" y="1153574"/>
                </a:lnTo>
                <a:lnTo>
                  <a:pt x="0" y="0"/>
                </a:lnTo>
                <a:close/>
              </a:path>
            </a:pathLst>
          </a:custGeom>
          <a:blipFill>
            <a:blip r:embed="rId5"/>
            <a:stretch>
              <a:fillRect/>
            </a:stretch>
          </a:blipFill>
        </p:spPr>
        <p:txBody>
          <a:bodyPr/>
          <a:lstStyle/>
          <a:p>
            <a:endParaRPr lang="en-US"/>
          </a:p>
        </p:txBody>
      </p:sp>
      <p:sp>
        <p:nvSpPr>
          <p:cNvPr id="26" name="Freeform 26"/>
          <p:cNvSpPr/>
          <p:nvPr/>
        </p:nvSpPr>
        <p:spPr>
          <a:xfrm>
            <a:off x="12478028" y="6794683"/>
            <a:ext cx="3207356" cy="886342"/>
          </a:xfrm>
          <a:custGeom>
            <a:avLst/>
            <a:gdLst/>
            <a:ahLst/>
            <a:cxnLst/>
            <a:rect l="l" t="t" r="r" b="b"/>
            <a:pathLst>
              <a:path w="3207356" h="886342">
                <a:moveTo>
                  <a:pt x="0" y="0"/>
                </a:moveTo>
                <a:lnTo>
                  <a:pt x="3207356" y="0"/>
                </a:lnTo>
                <a:lnTo>
                  <a:pt x="3207356" y="886342"/>
                </a:lnTo>
                <a:lnTo>
                  <a:pt x="0" y="886342"/>
                </a:lnTo>
                <a:lnTo>
                  <a:pt x="0" y="0"/>
                </a:lnTo>
                <a:close/>
              </a:path>
            </a:pathLst>
          </a:custGeom>
          <a:blipFill>
            <a:blip r:embed="rId6"/>
            <a:stretch>
              <a:fillRect/>
            </a:stretch>
          </a:blipFill>
        </p:spPr>
        <p:txBody>
          <a:bodyPr/>
          <a:lstStyle/>
          <a:p>
            <a:endParaRPr lang="en-US"/>
          </a:p>
        </p:txBody>
      </p:sp>
      <p:sp>
        <p:nvSpPr>
          <p:cNvPr id="27" name="Freeform 27"/>
          <p:cNvSpPr/>
          <p:nvPr/>
        </p:nvSpPr>
        <p:spPr>
          <a:xfrm>
            <a:off x="8303103" y="6389668"/>
            <a:ext cx="1717821" cy="1354436"/>
          </a:xfrm>
          <a:custGeom>
            <a:avLst/>
            <a:gdLst/>
            <a:ahLst/>
            <a:cxnLst/>
            <a:rect l="l" t="t" r="r" b="b"/>
            <a:pathLst>
              <a:path w="1717821" h="1354436">
                <a:moveTo>
                  <a:pt x="0" y="0"/>
                </a:moveTo>
                <a:lnTo>
                  <a:pt x="1717821" y="0"/>
                </a:lnTo>
                <a:lnTo>
                  <a:pt x="1717821" y="1354436"/>
                </a:lnTo>
                <a:lnTo>
                  <a:pt x="0" y="1354436"/>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028700" y="904875"/>
            <a:ext cx="6923762" cy="929742"/>
          </a:xfrm>
          <a:prstGeom prst="rect">
            <a:avLst/>
          </a:prstGeom>
        </p:spPr>
        <p:txBody>
          <a:bodyPr lIns="0" tIns="0" rIns="0" bIns="0" rtlCol="0" anchor="t">
            <a:spAutoFit/>
          </a:bodyPr>
          <a:lstStyle/>
          <a:p>
            <a:pPr algn="l">
              <a:lnSpc>
                <a:spcPts val="7840"/>
              </a:lnSpc>
            </a:pPr>
            <a:r>
              <a:rPr lang="en-US" sz="5600" b="1" spc="-224" dirty="0">
                <a:solidFill>
                  <a:srgbClr val="00B050"/>
                </a:solidFill>
                <a:latin typeface="Roboto Bold"/>
                <a:ea typeface="Roboto Bold"/>
                <a:cs typeface="Roboto Bold"/>
                <a:sym typeface="Roboto Bold"/>
              </a:rPr>
              <a:t>Open Science Pillars</a:t>
            </a:r>
          </a:p>
        </p:txBody>
      </p:sp>
      <p:sp>
        <p:nvSpPr>
          <p:cNvPr id="30" name="TextBox 30"/>
          <p:cNvSpPr txBox="1"/>
          <p:nvPr/>
        </p:nvSpPr>
        <p:spPr>
          <a:xfrm>
            <a:off x="2515224" y="4782673"/>
            <a:ext cx="3461881" cy="362279"/>
          </a:xfrm>
          <a:prstGeom prst="rect">
            <a:avLst/>
          </a:prstGeom>
        </p:spPr>
        <p:txBody>
          <a:bodyPr lIns="0" tIns="0" rIns="0" bIns="0" rtlCol="0" anchor="t">
            <a:spAutoFit/>
          </a:bodyPr>
          <a:lstStyle/>
          <a:p>
            <a:pPr marL="0" lvl="0" indent="0" algn="ctr">
              <a:lnSpc>
                <a:spcPts val="3080"/>
              </a:lnSpc>
              <a:spcBef>
                <a:spcPct val="0"/>
              </a:spcBef>
            </a:pPr>
            <a:r>
              <a:rPr lang="en-US" sz="2000" b="1" spc="176" dirty="0">
                <a:solidFill>
                  <a:srgbClr val="000000"/>
                </a:solidFill>
                <a:latin typeface="Roboto Bold"/>
                <a:ea typeface="Roboto Bold"/>
                <a:cs typeface="Roboto Bold"/>
                <a:sym typeface="Roboto Bold"/>
              </a:rPr>
              <a:t>OP</a:t>
            </a:r>
            <a:r>
              <a:rPr lang="en-US" sz="2000" b="1" u="none" strike="noStrike" spc="176" dirty="0">
                <a:solidFill>
                  <a:srgbClr val="000000"/>
                </a:solidFill>
                <a:latin typeface="Roboto Bold"/>
                <a:ea typeface="Roboto Bold"/>
                <a:cs typeface="Roboto Bold"/>
                <a:sym typeface="Roboto Bold"/>
              </a:rPr>
              <a:t>EN ACCESS </a:t>
            </a:r>
          </a:p>
        </p:txBody>
      </p:sp>
      <p:sp>
        <p:nvSpPr>
          <p:cNvPr id="31" name="TextBox 31"/>
          <p:cNvSpPr txBox="1"/>
          <p:nvPr/>
        </p:nvSpPr>
        <p:spPr>
          <a:xfrm>
            <a:off x="7392486" y="4363573"/>
            <a:ext cx="3461881" cy="759823"/>
          </a:xfrm>
          <a:prstGeom prst="rect">
            <a:avLst/>
          </a:prstGeom>
        </p:spPr>
        <p:txBody>
          <a:bodyPr lIns="0" tIns="0" rIns="0" bIns="0" rtlCol="0" anchor="t">
            <a:spAutoFit/>
          </a:bodyPr>
          <a:lstStyle/>
          <a:p>
            <a:pPr marL="0" lvl="0" indent="0" algn="ctr">
              <a:lnSpc>
                <a:spcPts val="3080"/>
              </a:lnSpc>
              <a:spcBef>
                <a:spcPct val="0"/>
              </a:spcBef>
            </a:pPr>
            <a:r>
              <a:rPr lang="en-US" sz="2000" b="1" spc="176" dirty="0">
                <a:solidFill>
                  <a:srgbClr val="000000"/>
                </a:solidFill>
                <a:latin typeface="Roboto Bold"/>
                <a:ea typeface="Roboto Bold"/>
                <a:cs typeface="Roboto Bold"/>
                <a:sym typeface="Roboto Bold"/>
              </a:rPr>
              <a:t>FAIR DATA,</a:t>
            </a:r>
            <a:r>
              <a:rPr lang="en-US" sz="2000" b="1" u="none" strike="noStrike" spc="176" dirty="0">
                <a:solidFill>
                  <a:srgbClr val="000000"/>
                </a:solidFill>
                <a:latin typeface="Roboto Bold"/>
                <a:ea typeface="Roboto Bold"/>
                <a:cs typeface="Roboto Bold"/>
                <a:sym typeface="Roboto Bold"/>
              </a:rPr>
              <a:t> PROTOCOLS AND METHODOLOGIES</a:t>
            </a:r>
          </a:p>
        </p:txBody>
      </p:sp>
      <p:sp>
        <p:nvSpPr>
          <p:cNvPr id="32" name="TextBox 32"/>
          <p:cNvSpPr txBox="1"/>
          <p:nvPr/>
        </p:nvSpPr>
        <p:spPr>
          <a:xfrm>
            <a:off x="12399333" y="4508439"/>
            <a:ext cx="3465639" cy="362279"/>
          </a:xfrm>
          <a:prstGeom prst="rect">
            <a:avLst/>
          </a:prstGeom>
        </p:spPr>
        <p:txBody>
          <a:bodyPr wrap="square" lIns="0" tIns="0" rIns="0" bIns="0" rtlCol="0" anchor="t">
            <a:spAutoFit/>
          </a:bodyPr>
          <a:lstStyle/>
          <a:p>
            <a:pPr marL="0" lvl="0" indent="0" algn="ctr">
              <a:lnSpc>
                <a:spcPts val="3080"/>
              </a:lnSpc>
              <a:spcBef>
                <a:spcPct val="0"/>
              </a:spcBef>
            </a:pPr>
            <a:r>
              <a:rPr lang="en-US" sz="2000" b="1" spc="176" dirty="0">
                <a:solidFill>
                  <a:srgbClr val="000000"/>
                </a:solidFill>
                <a:latin typeface="Roboto Bold"/>
                <a:ea typeface="Roboto Bold"/>
                <a:cs typeface="Roboto Bold"/>
                <a:sym typeface="Roboto Bold"/>
              </a:rPr>
              <a:t>OPEN PLATFORMS</a:t>
            </a:r>
            <a:endParaRPr lang="en-US" sz="1600" b="1" spc="176" dirty="0">
              <a:solidFill>
                <a:srgbClr val="000000"/>
              </a:solidFill>
              <a:latin typeface="Roboto Bold"/>
              <a:ea typeface="Roboto Bold"/>
              <a:cs typeface="Roboto Bold"/>
              <a:sym typeface="Roboto Bold"/>
            </a:endParaRPr>
          </a:p>
        </p:txBody>
      </p:sp>
      <p:sp>
        <p:nvSpPr>
          <p:cNvPr id="33" name="TextBox 33"/>
          <p:cNvSpPr txBox="1"/>
          <p:nvPr/>
        </p:nvSpPr>
        <p:spPr>
          <a:xfrm>
            <a:off x="2463755" y="8116324"/>
            <a:ext cx="3461881" cy="362279"/>
          </a:xfrm>
          <a:prstGeom prst="rect">
            <a:avLst/>
          </a:prstGeom>
        </p:spPr>
        <p:txBody>
          <a:bodyPr lIns="0" tIns="0" rIns="0" bIns="0" rtlCol="0" anchor="t">
            <a:spAutoFit/>
          </a:bodyPr>
          <a:lstStyle/>
          <a:p>
            <a:pPr marL="0" lvl="0" indent="0" algn="ctr">
              <a:lnSpc>
                <a:spcPts val="3080"/>
              </a:lnSpc>
              <a:spcBef>
                <a:spcPct val="0"/>
              </a:spcBef>
            </a:pPr>
            <a:r>
              <a:rPr lang="en-US" sz="2000" b="1" spc="176" dirty="0">
                <a:solidFill>
                  <a:srgbClr val="000000"/>
                </a:solidFill>
                <a:latin typeface="Roboto Bold"/>
                <a:ea typeface="Roboto Bold"/>
                <a:cs typeface="Roboto Bold"/>
                <a:sym typeface="Roboto Bold"/>
              </a:rPr>
              <a:t>OP</a:t>
            </a:r>
            <a:r>
              <a:rPr lang="en-US" sz="2000" b="1" u="none" strike="noStrike" spc="176" dirty="0">
                <a:solidFill>
                  <a:srgbClr val="000000"/>
                </a:solidFill>
                <a:latin typeface="Roboto Bold"/>
                <a:ea typeface="Roboto Bold"/>
                <a:cs typeface="Roboto Bold"/>
                <a:sym typeface="Roboto Bold"/>
              </a:rPr>
              <a:t>EN PEER REVIEW</a:t>
            </a:r>
          </a:p>
        </p:txBody>
      </p:sp>
      <p:sp>
        <p:nvSpPr>
          <p:cNvPr id="34" name="TextBox 34"/>
          <p:cNvSpPr txBox="1"/>
          <p:nvPr/>
        </p:nvSpPr>
        <p:spPr>
          <a:xfrm>
            <a:off x="7413060" y="7865182"/>
            <a:ext cx="3441308" cy="1561325"/>
          </a:xfrm>
          <a:prstGeom prst="rect">
            <a:avLst/>
          </a:prstGeom>
        </p:spPr>
        <p:txBody>
          <a:bodyPr wrap="square" lIns="0" tIns="0" rIns="0" bIns="0" rtlCol="0" anchor="t">
            <a:spAutoFit/>
          </a:bodyPr>
          <a:lstStyle/>
          <a:p>
            <a:pPr marL="0" lvl="0" indent="0" algn="ctr">
              <a:lnSpc>
                <a:spcPts val="3080"/>
              </a:lnSpc>
              <a:spcBef>
                <a:spcPct val="0"/>
              </a:spcBef>
            </a:pPr>
            <a:r>
              <a:rPr lang="en-US" sz="2000" b="1" spc="176" dirty="0">
                <a:solidFill>
                  <a:srgbClr val="000000"/>
                </a:solidFill>
                <a:latin typeface="Roboto Bold"/>
                <a:ea typeface="Roboto Bold"/>
                <a:cs typeface="Roboto Bold"/>
                <a:sym typeface="Roboto Bold"/>
              </a:rPr>
              <a:t>CITIZ</a:t>
            </a:r>
            <a:r>
              <a:rPr lang="en-US" sz="2000" b="1" u="none" strike="noStrike" spc="176" dirty="0">
                <a:solidFill>
                  <a:srgbClr val="000000"/>
                </a:solidFill>
                <a:latin typeface="Roboto Bold"/>
                <a:ea typeface="Roboto Bold"/>
                <a:cs typeface="Roboto Bold"/>
                <a:sym typeface="Roboto Bold"/>
              </a:rPr>
              <a:t>EN SCIENCE AND CITIZEN ENGAGEMENT IN SCIENCE</a:t>
            </a:r>
          </a:p>
          <a:p>
            <a:pPr marL="0" lvl="0" indent="0" algn="ctr">
              <a:lnSpc>
                <a:spcPts val="3080"/>
              </a:lnSpc>
              <a:spcBef>
                <a:spcPct val="0"/>
              </a:spcBef>
            </a:pPr>
            <a:endParaRPr lang="en-US" sz="2000" b="1" u="none" strike="noStrike" spc="176" dirty="0">
              <a:solidFill>
                <a:srgbClr val="000000"/>
              </a:solidFill>
              <a:latin typeface="Roboto Bold"/>
              <a:ea typeface="Roboto Bold"/>
              <a:cs typeface="Roboto Bold"/>
              <a:sym typeface="Roboto Bold"/>
            </a:endParaRPr>
          </a:p>
        </p:txBody>
      </p:sp>
      <p:sp>
        <p:nvSpPr>
          <p:cNvPr id="35" name="TextBox 35"/>
          <p:cNvSpPr txBox="1"/>
          <p:nvPr/>
        </p:nvSpPr>
        <p:spPr>
          <a:xfrm>
            <a:off x="12395616" y="7921061"/>
            <a:ext cx="3461881" cy="772795"/>
          </a:xfrm>
          <a:prstGeom prst="rect">
            <a:avLst/>
          </a:prstGeom>
        </p:spPr>
        <p:txBody>
          <a:bodyPr lIns="0" tIns="0" rIns="0" bIns="0" rtlCol="0" anchor="t">
            <a:spAutoFit/>
          </a:bodyPr>
          <a:lstStyle/>
          <a:p>
            <a:pPr marL="0" lvl="0" indent="0" algn="ctr">
              <a:lnSpc>
                <a:spcPts val="3080"/>
              </a:lnSpc>
              <a:spcBef>
                <a:spcPct val="0"/>
              </a:spcBef>
            </a:pPr>
            <a:r>
              <a:rPr lang="en-US" sz="2000" b="1" spc="176" dirty="0">
                <a:solidFill>
                  <a:srgbClr val="000000"/>
                </a:solidFill>
                <a:latin typeface="Roboto Bold"/>
                <a:ea typeface="Roboto Bold"/>
                <a:cs typeface="Roboto Bold"/>
                <a:sym typeface="Roboto Bold"/>
              </a:rPr>
              <a:t>N</a:t>
            </a:r>
            <a:r>
              <a:rPr lang="en-US" sz="2000" b="1" u="none" strike="noStrike" spc="176" dirty="0">
                <a:solidFill>
                  <a:srgbClr val="000000"/>
                </a:solidFill>
                <a:latin typeface="Roboto Bold"/>
                <a:ea typeface="Roboto Bold"/>
                <a:cs typeface="Roboto Bold"/>
                <a:sym typeface="Roboto Bold"/>
              </a:rPr>
              <a:t>EW RESEARCH ASSESSMENT MODELS</a:t>
            </a:r>
          </a:p>
        </p:txBody>
      </p:sp>
      <p:sp>
        <p:nvSpPr>
          <p:cNvPr id="36" name="TextBox 36"/>
          <p:cNvSpPr txBox="1"/>
          <p:nvPr/>
        </p:nvSpPr>
        <p:spPr>
          <a:xfrm>
            <a:off x="1259500" y="9634518"/>
            <a:ext cx="14234160" cy="315992"/>
          </a:xfrm>
          <a:prstGeom prst="rect">
            <a:avLst/>
          </a:prstGeom>
        </p:spPr>
        <p:txBody>
          <a:bodyPr lIns="0" tIns="0" rIns="0" bIns="0" rtlCol="0" anchor="t">
            <a:spAutoFit/>
          </a:bodyPr>
          <a:lstStyle/>
          <a:p>
            <a:pPr algn="ctr">
              <a:lnSpc>
                <a:spcPts val="1800"/>
              </a:lnSpc>
            </a:pPr>
            <a:r>
              <a:rPr lang="en-US" sz="1500">
                <a:solidFill>
                  <a:srgbClr val="000000"/>
                </a:solidFill>
                <a:latin typeface="Calibri (MS)"/>
                <a:ea typeface="Calibri (MS)"/>
                <a:cs typeface="Calibri (MS)"/>
                <a:sym typeface="Calibri (MS)"/>
              </a:rPr>
              <a:t>"Open Science at UAM: Trends and Achievements". NAPMIX Training Workshop 2026, Madrid, 19 May 2026</a:t>
            </a:r>
          </a:p>
        </p:txBody>
      </p:sp>
      <p:grpSp>
        <p:nvGrpSpPr>
          <p:cNvPr id="37" name="Group 37"/>
          <p:cNvGrpSpPr/>
          <p:nvPr/>
        </p:nvGrpSpPr>
        <p:grpSpPr>
          <a:xfrm>
            <a:off x="16695444" y="9672618"/>
            <a:ext cx="1127712" cy="394564"/>
            <a:chOff x="0" y="0"/>
            <a:chExt cx="1503616" cy="526085"/>
          </a:xfrm>
        </p:grpSpPr>
        <p:sp>
          <p:nvSpPr>
            <p:cNvPr id="38" name="Freeform 38"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8"/>
              <a:stretch>
                <a:fillRect r="4" b="-9"/>
              </a:stretch>
            </a:blipFill>
          </p:spPr>
          <p:txBody>
            <a:bodyPr/>
            <a:lstStyle/>
            <a:p>
              <a:endParaRPr lang="en-US"/>
            </a:p>
          </p:txBody>
        </p:sp>
      </p:grpSp>
      <p:grpSp>
        <p:nvGrpSpPr>
          <p:cNvPr id="39" name="Group 39"/>
          <p:cNvGrpSpPr/>
          <p:nvPr/>
        </p:nvGrpSpPr>
        <p:grpSpPr>
          <a:xfrm>
            <a:off x="14821481" y="172776"/>
            <a:ext cx="3001723" cy="1440179"/>
            <a:chOff x="0" y="0"/>
            <a:chExt cx="5120640" cy="2456802"/>
          </a:xfrm>
        </p:grpSpPr>
        <p:sp>
          <p:nvSpPr>
            <p:cNvPr id="40" name="Freeform 40"/>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9"/>
              <a:stretch>
                <a:fillRect t="-19708" r="-7054" b="-38050"/>
              </a:stretch>
            </a:blipFill>
          </p:spPr>
          <p:txBody>
            <a:bodyPr/>
            <a:lstStyle/>
            <a:p>
              <a:endParaRPr lang="en-US"/>
            </a:p>
          </p:txBody>
        </p:sp>
      </p:grpSp>
      <p:pic>
        <p:nvPicPr>
          <p:cNvPr id="29" name="Picture 28">
            <a:extLst>
              <a:ext uri="{FF2B5EF4-FFF2-40B4-BE49-F238E27FC236}">
                <a16:creationId xmlns:a16="http://schemas.microsoft.com/office/drawing/2014/main" id="{57C4373F-D658-ED77-CE7E-29D6B73DF4DF}"/>
              </a:ext>
            </a:extLst>
          </p:cNvPr>
          <p:cNvPicPr>
            <a:picLocks noChangeAspect="1"/>
          </p:cNvPicPr>
          <p:nvPr/>
        </p:nvPicPr>
        <p:blipFill>
          <a:blip r:embed="rId10"/>
          <a:stretch>
            <a:fillRect/>
          </a:stretch>
        </p:blipFill>
        <p:spPr>
          <a:xfrm>
            <a:off x="3773690" y="2930338"/>
            <a:ext cx="944948" cy="14751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0876BC"/>
            </a:solidFill>
            <a:prstDash val="solid"/>
            <a:headEnd type="none" w="sm" len="sm"/>
            <a:tailEnd type="none" w="sm" len="sm"/>
          </a:ln>
        </p:spPr>
        <p:txBody>
          <a:bodyPr/>
          <a:lstStyle/>
          <a:p>
            <a:endParaRPr lang="en-US"/>
          </a:p>
        </p:txBody>
      </p:sp>
      <p:grpSp>
        <p:nvGrpSpPr>
          <p:cNvPr id="3" name="Group 3"/>
          <p:cNvGrpSpPr/>
          <p:nvPr/>
        </p:nvGrpSpPr>
        <p:grpSpPr>
          <a:xfrm>
            <a:off x="14731164" y="12701"/>
            <a:ext cx="3001723" cy="1440179"/>
            <a:chOff x="0" y="0"/>
            <a:chExt cx="5120640" cy="2456802"/>
          </a:xfrm>
        </p:grpSpPr>
        <p:sp>
          <p:nvSpPr>
            <p:cNvPr id="4" name="Freeform 4"/>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3"/>
              <a:stretch>
                <a:fillRect t="-19708" r="-7054" b="-38050"/>
              </a:stretch>
            </a:blipFill>
          </p:spPr>
          <p:txBody>
            <a:bodyPr/>
            <a:lstStyle/>
            <a:p>
              <a:endParaRPr lang="en-US"/>
            </a:p>
          </p:txBody>
        </p:sp>
      </p:grpSp>
      <p:sp>
        <p:nvSpPr>
          <p:cNvPr id="5" name="TextBox 5"/>
          <p:cNvSpPr txBox="1"/>
          <p:nvPr/>
        </p:nvSpPr>
        <p:spPr>
          <a:xfrm>
            <a:off x="1028700" y="904875"/>
            <a:ext cx="14165932" cy="929742"/>
          </a:xfrm>
          <a:prstGeom prst="rect">
            <a:avLst/>
          </a:prstGeom>
        </p:spPr>
        <p:txBody>
          <a:bodyPr lIns="0" tIns="0" rIns="0" bIns="0" rtlCol="0" anchor="t">
            <a:spAutoFit/>
          </a:bodyPr>
          <a:lstStyle/>
          <a:p>
            <a:pPr algn="l">
              <a:lnSpc>
                <a:spcPts val="7840"/>
              </a:lnSpc>
            </a:pPr>
            <a:r>
              <a:rPr lang="en-US" sz="5600" b="1" spc="-224" dirty="0">
                <a:solidFill>
                  <a:srgbClr val="00B050"/>
                </a:solidFill>
                <a:latin typeface="Roboto Bold"/>
                <a:ea typeface="Roboto Bold"/>
                <a:cs typeface="Roboto Bold"/>
                <a:sym typeface="Roboto Bold"/>
              </a:rPr>
              <a:t>Open Science at UAM: Institutional Positioning</a:t>
            </a:r>
          </a:p>
        </p:txBody>
      </p:sp>
      <p:sp>
        <p:nvSpPr>
          <p:cNvPr id="6" name="TextBox 6"/>
          <p:cNvSpPr txBox="1"/>
          <p:nvPr/>
        </p:nvSpPr>
        <p:spPr>
          <a:xfrm>
            <a:off x="902716" y="2464574"/>
            <a:ext cx="10083056" cy="1118870"/>
          </a:xfrm>
          <a:prstGeom prst="rect">
            <a:avLst/>
          </a:prstGeom>
        </p:spPr>
        <p:txBody>
          <a:bodyPr lIns="0" tIns="0" rIns="0" bIns="0" rtlCol="0" anchor="t">
            <a:spAutoFit/>
          </a:bodyPr>
          <a:lstStyle/>
          <a:p>
            <a:pPr marL="0" lvl="0" indent="0" algn="l">
              <a:lnSpc>
                <a:spcPts val="4480"/>
              </a:lnSpc>
              <a:spcBef>
                <a:spcPct val="0"/>
              </a:spcBef>
            </a:pPr>
            <a:r>
              <a:rPr lang="en-US" sz="3200" b="1" spc="-128" dirty="0">
                <a:solidFill>
                  <a:srgbClr val="0876BC"/>
                </a:solidFill>
                <a:latin typeface="Roboto Bold"/>
                <a:ea typeface="Roboto Bold"/>
                <a:cs typeface="Roboto Bold"/>
                <a:sym typeface="Roboto Bold"/>
              </a:rPr>
              <a:t>Open Science Technical C</a:t>
            </a:r>
            <a:r>
              <a:rPr lang="en-US" sz="3200" b="1" u="none" strike="noStrike" spc="-128" dirty="0">
                <a:solidFill>
                  <a:srgbClr val="0876BC"/>
                </a:solidFill>
                <a:latin typeface="Roboto Bold"/>
                <a:ea typeface="Roboto Bold"/>
                <a:cs typeface="Roboto Bold"/>
                <a:sym typeface="Roboto Bold"/>
              </a:rPr>
              <a:t>ommittee  (since 2022)</a:t>
            </a:r>
          </a:p>
          <a:p>
            <a:pPr marL="0" lvl="0" indent="0" algn="l">
              <a:lnSpc>
                <a:spcPts val="4480"/>
              </a:lnSpc>
              <a:spcBef>
                <a:spcPct val="0"/>
              </a:spcBef>
            </a:pPr>
            <a:endParaRPr lang="en-US" sz="3200" b="1" u="none" strike="noStrike" spc="-128" dirty="0">
              <a:solidFill>
                <a:srgbClr val="0876BC"/>
              </a:solidFill>
              <a:latin typeface="Roboto Bold"/>
              <a:ea typeface="Roboto Bold"/>
              <a:cs typeface="Roboto Bold"/>
              <a:sym typeface="Roboto Bold"/>
            </a:endParaRPr>
          </a:p>
        </p:txBody>
      </p:sp>
      <p:sp>
        <p:nvSpPr>
          <p:cNvPr id="7" name="TextBox 7"/>
          <p:cNvSpPr txBox="1"/>
          <p:nvPr/>
        </p:nvSpPr>
        <p:spPr>
          <a:xfrm>
            <a:off x="902716" y="3284753"/>
            <a:ext cx="3416077" cy="448310"/>
          </a:xfrm>
          <a:prstGeom prst="rect">
            <a:avLst/>
          </a:prstGeom>
        </p:spPr>
        <p:txBody>
          <a:bodyPr lIns="0" tIns="0" rIns="0" bIns="0" rtlCol="0" anchor="t">
            <a:spAutoFit/>
          </a:bodyPr>
          <a:lstStyle/>
          <a:p>
            <a:pPr marL="0" lvl="0" indent="0" algn="l">
              <a:lnSpc>
                <a:spcPts val="3640"/>
              </a:lnSpc>
              <a:spcBef>
                <a:spcPct val="0"/>
              </a:spcBef>
            </a:pPr>
            <a:r>
              <a:rPr lang="en-US" sz="2600" b="1" spc="-104" dirty="0">
                <a:solidFill>
                  <a:srgbClr val="5A7937">
                    <a:alpha val="69804"/>
                  </a:srgbClr>
                </a:solidFill>
                <a:latin typeface="Roboto Bold"/>
                <a:ea typeface="Roboto Bold"/>
                <a:cs typeface="Roboto Bold"/>
                <a:sym typeface="Roboto Bold"/>
              </a:rPr>
              <a:t>Team Comp</a:t>
            </a:r>
            <a:r>
              <a:rPr lang="en-US" sz="2600" b="1" u="none" strike="noStrike" spc="-104" dirty="0">
                <a:solidFill>
                  <a:srgbClr val="5A7937">
                    <a:alpha val="69804"/>
                  </a:srgbClr>
                </a:solidFill>
                <a:latin typeface="Roboto Bold"/>
                <a:ea typeface="Roboto Bold"/>
                <a:cs typeface="Roboto Bold"/>
                <a:sym typeface="Roboto Bold"/>
              </a:rPr>
              <a:t>osition </a:t>
            </a:r>
          </a:p>
        </p:txBody>
      </p:sp>
      <p:sp>
        <p:nvSpPr>
          <p:cNvPr id="8" name="TextBox 8"/>
          <p:cNvSpPr txBox="1"/>
          <p:nvPr/>
        </p:nvSpPr>
        <p:spPr>
          <a:xfrm>
            <a:off x="902716" y="3726319"/>
            <a:ext cx="10083056" cy="4892365"/>
          </a:xfrm>
          <a:prstGeom prst="rect">
            <a:avLst/>
          </a:prstGeom>
        </p:spPr>
        <p:txBody>
          <a:bodyPr wrap="square" lIns="0" tIns="0" rIns="0" bIns="0" rtlCol="0" anchor="t">
            <a:spAutoFit/>
          </a:bodyPr>
          <a:lstStyle/>
          <a:p>
            <a:pPr>
              <a:lnSpc>
                <a:spcPts val="2239"/>
              </a:lnSpc>
            </a:pPr>
            <a:r>
              <a:rPr lang="en-US" sz="1900" spc="159" dirty="0">
                <a:solidFill>
                  <a:srgbClr val="000000">
                    <a:alpha val="69804"/>
                  </a:srgbClr>
                </a:solidFill>
                <a:latin typeface="Roboto" panose="02000000000000000000" pitchFamily="2" charset="0"/>
                <a:ea typeface="Roboto" panose="02000000000000000000" pitchFamily="2" charset="0"/>
                <a:cs typeface="Roboto" panose="02000000000000000000" pitchFamily="2" charset="0"/>
                <a:sym typeface="Roboto"/>
              </a:rPr>
              <a:t>Vice-Rectorate for Research Policy </a:t>
            </a:r>
          </a:p>
          <a:p>
            <a:pPr algn="l">
              <a:lnSpc>
                <a:spcPts val="3301"/>
              </a:lnSpc>
            </a:pPr>
            <a:r>
              <a:rPr lang="en-US" sz="1900" spc="293" dirty="0">
                <a:solidFill>
                  <a:srgbClr val="000000"/>
                </a:solidFill>
                <a:latin typeface="Roboto"/>
                <a:ea typeface="Roboto"/>
                <a:cs typeface="Roboto"/>
                <a:sym typeface="Roboto"/>
              </a:rPr>
              <a:t>Assistant Vice-Rector for the Internal Research Plan</a:t>
            </a:r>
          </a:p>
          <a:p>
            <a:pPr algn="l">
              <a:lnSpc>
                <a:spcPts val="3301"/>
              </a:lnSpc>
            </a:pPr>
            <a:r>
              <a:rPr lang="en-US" sz="1900" spc="293" dirty="0">
                <a:solidFill>
                  <a:srgbClr val="000000"/>
                </a:solidFill>
                <a:latin typeface="Roboto"/>
                <a:ea typeface="Roboto"/>
                <a:cs typeface="Roboto"/>
                <a:sym typeface="Roboto"/>
              </a:rPr>
              <a:t>Open Science Officer at the Vice-Rectorate for Research Policy</a:t>
            </a:r>
          </a:p>
          <a:p>
            <a:pPr algn="l">
              <a:lnSpc>
                <a:spcPts val="3301"/>
              </a:lnSpc>
            </a:pPr>
            <a:r>
              <a:rPr lang="en-US" sz="1900" spc="293" dirty="0">
                <a:solidFill>
                  <a:srgbClr val="000000"/>
                </a:solidFill>
                <a:latin typeface="Roboto"/>
                <a:ea typeface="Roboto"/>
                <a:cs typeface="Roboto"/>
                <a:sym typeface="Roboto"/>
              </a:rPr>
              <a:t>Research Unit </a:t>
            </a:r>
          </a:p>
          <a:p>
            <a:pPr algn="l">
              <a:lnSpc>
                <a:spcPts val="3301"/>
              </a:lnSpc>
            </a:pPr>
            <a:r>
              <a:rPr lang="en-US" sz="1900" spc="293" dirty="0">
                <a:solidFill>
                  <a:srgbClr val="000000"/>
                </a:solidFill>
                <a:latin typeface="Roboto"/>
                <a:ea typeface="Roboto"/>
                <a:cs typeface="Roboto"/>
                <a:sym typeface="Roboto"/>
              </a:rPr>
              <a:t>University Library </a:t>
            </a:r>
          </a:p>
          <a:p>
            <a:pPr algn="l">
              <a:lnSpc>
                <a:spcPts val="3301"/>
              </a:lnSpc>
            </a:pPr>
            <a:r>
              <a:rPr lang="en-US" sz="1900" spc="293" dirty="0">
                <a:solidFill>
                  <a:srgbClr val="000000"/>
                </a:solidFill>
                <a:latin typeface="Roboto"/>
                <a:ea typeface="Roboto"/>
                <a:cs typeface="Roboto"/>
                <a:sym typeface="Roboto"/>
              </a:rPr>
              <a:t>Publishing Service </a:t>
            </a:r>
          </a:p>
          <a:p>
            <a:pPr algn="l">
              <a:lnSpc>
                <a:spcPts val="3301"/>
              </a:lnSpc>
            </a:pPr>
            <a:r>
              <a:rPr lang="en-US" sz="1900" spc="293" dirty="0">
                <a:solidFill>
                  <a:srgbClr val="000000"/>
                </a:solidFill>
                <a:latin typeface="Roboto"/>
                <a:ea typeface="Roboto"/>
                <a:cs typeface="Roboto"/>
                <a:sym typeface="Roboto"/>
              </a:rPr>
              <a:t>Doctoral School </a:t>
            </a:r>
          </a:p>
          <a:p>
            <a:pPr algn="l">
              <a:lnSpc>
                <a:spcPts val="3301"/>
              </a:lnSpc>
            </a:pPr>
            <a:r>
              <a:rPr lang="en-US" sz="1900" spc="293" dirty="0">
                <a:solidFill>
                  <a:srgbClr val="000000"/>
                </a:solidFill>
                <a:latin typeface="Roboto"/>
                <a:ea typeface="Roboto"/>
                <a:cs typeface="Roboto"/>
                <a:sym typeface="Roboto"/>
              </a:rPr>
              <a:t>Ethics Committee </a:t>
            </a:r>
          </a:p>
          <a:p>
            <a:pPr algn="l">
              <a:lnSpc>
                <a:spcPts val="3301"/>
              </a:lnSpc>
            </a:pPr>
            <a:r>
              <a:rPr lang="en-US" sz="1900" spc="293" dirty="0">
                <a:solidFill>
                  <a:srgbClr val="000000"/>
                </a:solidFill>
                <a:latin typeface="Roboto"/>
                <a:ea typeface="Roboto"/>
                <a:cs typeface="Roboto"/>
                <a:sym typeface="Roboto"/>
              </a:rPr>
              <a:t>Teaching Innovation Unit </a:t>
            </a:r>
          </a:p>
          <a:p>
            <a:pPr algn="l">
              <a:lnSpc>
                <a:spcPts val="3301"/>
              </a:lnSpc>
            </a:pPr>
            <a:r>
              <a:rPr lang="en-US" sz="1900" spc="293" dirty="0">
                <a:solidFill>
                  <a:srgbClr val="000000"/>
                </a:solidFill>
                <a:latin typeface="Roboto"/>
                <a:ea typeface="Roboto"/>
                <a:cs typeface="Roboto"/>
                <a:sym typeface="Roboto"/>
              </a:rPr>
              <a:t>Vice-Rectorate for </a:t>
            </a:r>
            <a:r>
              <a:rPr lang="en-US" sz="1900" spc="293" dirty="0" err="1">
                <a:solidFill>
                  <a:srgbClr val="000000"/>
                </a:solidFill>
                <a:latin typeface="Roboto"/>
                <a:ea typeface="Roboto"/>
                <a:cs typeface="Roboto"/>
                <a:sym typeface="Roboto"/>
              </a:rPr>
              <a:t>Internationalisation</a:t>
            </a:r>
            <a:r>
              <a:rPr lang="en-US" sz="1900" spc="293" dirty="0">
                <a:solidFill>
                  <a:srgbClr val="000000"/>
                </a:solidFill>
                <a:latin typeface="Roboto"/>
                <a:ea typeface="Roboto"/>
                <a:cs typeface="Roboto"/>
                <a:sym typeface="Roboto"/>
              </a:rPr>
              <a:t> </a:t>
            </a:r>
          </a:p>
          <a:p>
            <a:pPr algn="l">
              <a:lnSpc>
                <a:spcPts val="3301"/>
              </a:lnSpc>
            </a:pPr>
            <a:r>
              <a:rPr lang="en-US" sz="1900" spc="293" dirty="0">
                <a:solidFill>
                  <a:srgbClr val="000000"/>
                </a:solidFill>
                <a:latin typeface="Roboto"/>
                <a:ea typeface="Roboto"/>
                <a:cs typeface="Roboto"/>
                <a:sym typeface="Roboto"/>
              </a:rPr>
              <a:t>Science Communication Unit</a:t>
            </a:r>
          </a:p>
          <a:p>
            <a:pPr algn="l">
              <a:lnSpc>
                <a:spcPts val="3301"/>
              </a:lnSpc>
            </a:pPr>
            <a:r>
              <a:rPr lang="en-US" sz="1900" spc="293" dirty="0">
                <a:latin typeface="Roboto"/>
                <a:ea typeface="Roboto"/>
                <a:cs typeface="Roboto"/>
                <a:sym typeface="Roboto"/>
              </a:rPr>
              <a:t>Academic staff </a:t>
            </a:r>
            <a:r>
              <a:rPr lang="en-US" sz="1900" spc="293" dirty="0">
                <a:solidFill>
                  <a:srgbClr val="000000"/>
                </a:solidFill>
                <a:latin typeface="Roboto"/>
                <a:ea typeface="Roboto"/>
                <a:cs typeface="Roboto"/>
                <a:sym typeface="Roboto"/>
              </a:rPr>
              <a:t>representatives</a:t>
            </a:r>
          </a:p>
        </p:txBody>
      </p:sp>
      <p:sp>
        <p:nvSpPr>
          <p:cNvPr id="9" name="TextBox 9"/>
          <p:cNvSpPr txBox="1"/>
          <p:nvPr/>
        </p:nvSpPr>
        <p:spPr>
          <a:xfrm>
            <a:off x="11315087" y="3296917"/>
            <a:ext cx="3416077" cy="448310"/>
          </a:xfrm>
          <a:prstGeom prst="rect">
            <a:avLst/>
          </a:prstGeom>
        </p:spPr>
        <p:txBody>
          <a:bodyPr lIns="0" tIns="0" rIns="0" bIns="0" rtlCol="0" anchor="t">
            <a:spAutoFit/>
          </a:bodyPr>
          <a:lstStyle/>
          <a:p>
            <a:pPr marL="0" lvl="0" indent="0" algn="l">
              <a:lnSpc>
                <a:spcPts val="3640"/>
              </a:lnSpc>
              <a:spcBef>
                <a:spcPct val="0"/>
              </a:spcBef>
            </a:pPr>
            <a:r>
              <a:rPr lang="en-US" sz="2600" b="1" spc="-104" dirty="0">
                <a:solidFill>
                  <a:srgbClr val="5A7937">
                    <a:alpha val="69804"/>
                  </a:srgbClr>
                </a:solidFill>
                <a:latin typeface="Roboto Bold"/>
                <a:ea typeface="Roboto Bold"/>
                <a:cs typeface="Roboto Bold"/>
                <a:sym typeface="Roboto Bold"/>
              </a:rPr>
              <a:t>Lead</a:t>
            </a:r>
            <a:r>
              <a:rPr lang="en-US" sz="2600" b="1" u="none" strike="noStrike" spc="-104" dirty="0">
                <a:solidFill>
                  <a:srgbClr val="5A7937">
                    <a:alpha val="69804"/>
                  </a:srgbClr>
                </a:solidFill>
                <a:latin typeface="Roboto Bold"/>
                <a:ea typeface="Roboto Bold"/>
                <a:cs typeface="Roboto Bold"/>
                <a:sym typeface="Roboto Bold"/>
              </a:rPr>
              <a:t>ing </a:t>
            </a:r>
          </a:p>
        </p:txBody>
      </p:sp>
      <p:sp>
        <p:nvSpPr>
          <p:cNvPr id="10" name="TextBox 10"/>
          <p:cNvSpPr txBox="1"/>
          <p:nvPr/>
        </p:nvSpPr>
        <p:spPr>
          <a:xfrm>
            <a:off x="11267737" y="3716293"/>
            <a:ext cx="5979555" cy="410369"/>
          </a:xfrm>
          <a:prstGeom prst="rect">
            <a:avLst/>
          </a:prstGeom>
        </p:spPr>
        <p:txBody>
          <a:bodyPr wrap="square" lIns="0" tIns="0" rIns="0" bIns="0" rtlCol="0" anchor="t">
            <a:spAutoFit/>
          </a:bodyPr>
          <a:lstStyle/>
          <a:p>
            <a:pPr>
              <a:lnSpc>
                <a:spcPts val="3600"/>
              </a:lnSpc>
              <a:spcBef>
                <a:spcPct val="0"/>
              </a:spcBef>
            </a:pPr>
            <a:r>
              <a:rPr lang="en-US" sz="1900" spc="320" dirty="0">
                <a:solidFill>
                  <a:srgbClr val="000000"/>
                </a:solidFill>
                <a:latin typeface="Roboto"/>
                <a:ea typeface="Roboto"/>
                <a:cs typeface="Roboto"/>
                <a:sym typeface="Roboto"/>
              </a:rPr>
              <a:t>Vice-Rectorate for Research Policy</a:t>
            </a:r>
          </a:p>
        </p:txBody>
      </p:sp>
      <p:sp>
        <p:nvSpPr>
          <p:cNvPr id="11" name="TextBox 11"/>
          <p:cNvSpPr txBox="1"/>
          <p:nvPr/>
        </p:nvSpPr>
        <p:spPr>
          <a:xfrm>
            <a:off x="1259500" y="9634518"/>
            <a:ext cx="14234160" cy="315992"/>
          </a:xfrm>
          <a:prstGeom prst="rect">
            <a:avLst/>
          </a:prstGeom>
        </p:spPr>
        <p:txBody>
          <a:bodyPr lIns="0" tIns="0" rIns="0" bIns="0" rtlCol="0" anchor="t">
            <a:spAutoFit/>
          </a:bodyPr>
          <a:lstStyle/>
          <a:p>
            <a:pPr algn="ctr">
              <a:lnSpc>
                <a:spcPts val="1800"/>
              </a:lnSpc>
            </a:pPr>
            <a:r>
              <a:rPr lang="en-US" sz="1500">
                <a:solidFill>
                  <a:srgbClr val="000000"/>
                </a:solidFill>
                <a:latin typeface="Calibri (MS)"/>
                <a:ea typeface="Calibri (MS)"/>
                <a:cs typeface="Calibri (MS)"/>
                <a:sym typeface="Calibri (MS)"/>
              </a:rPr>
              <a:t>"Open Science at UAM: Trends and Achievements". NAPMIX Training Workshop 2026, Madrid, 19 May 2026</a:t>
            </a:r>
          </a:p>
        </p:txBody>
      </p:sp>
      <p:grpSp>
        <p:nvGrpSpPr>
          <p:cNvPr id="12" name="Group 12"/>
          <p:cNvGrpSpPr/>
          <p:nvPr/>
        </p:nvGrpSpPr>
        <p:grpSpPr>
          <a:xfrm>
            <a:off x="16695444" y="9672618"/>
            <a:ext cx="1127712" cy="394564"/>
            <a:chOff x="0" y="0"/>
            <a:chExt cx="1503616" cy="526085"/>
          </a:xfrm>
        </p:grpSpPr>
        <p:sp>
          <p:nvSpPr>
            <p:cNvPr id="13" name="Freeform 13"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4"/>
              <a:stretch>
                <a:fillRect r="4" b="-9"/>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0876BC"/>
            </a:solidFill>
            <a:prstDash val="solid"/>
            <a:headEnd type="none" w="sm" len="sm"/>
            <a:tailEnd type="none" w="sm" len="sm"/>
          </a:ln>
        </p:spPr>
        <p:txBody>
          <a:bodyPr/>
          <a:lstStyle/>
          <a:p>
            <a:endParaRPr lang="en-US"/>
          </a:p>
        </p:txBody>
      </p:sp>
      <p:sp>
        <p:nvSpPr>
          <p:cNvPr id="3" name="TextBox 3"/>
          <p:cNvSpPr txBox="1"/>
          <p:nvPr/>
        </p:nvSpPr>
        <p:spPr>
          <a:xfrm>
            <a:off x="1028700" y="904875"/>
            <a:ext cx="6923762" cy="929742"/>
          </a:xfrm>
          <a:prstGeom prst="rect">
            <a:avLst/>
          </a:prstGeom>
        </p:spPr>
        <p:txBody>
          <a:bodyPr lIns="0" tIns="0" rIns="0" bIns="0" rtlCol="0" anchor="t">
            <a:spAutoFit/>
          </a:bodyPr>
          <a:lstStyle/>
          <a:p>
            <a:pPr algn="l">
              <a:lnSpc>
                <a:spcPts val="7840"/>
              </a:lnSpc>
            </a:pPr>
            <a:r>
              <a:rPr lang="en-US" sz="5600" b="1" spc="-224" dirty="0">
                <a:solidFill>
                  <a:srgbClr val="00B050"/>
                </a:solidFill>
                <a:latin typeface="Roboto Bold"/>
                <a:ea typeface="Roboto Bold"/>
                <a:cs typeface="Roboto Bold"/>
                <a:sym typeface="Roboto Bold"/>
              </a:rPr>
              <a:t>Open Science webpage</a:t>
            </a:r>
          </a:p>
        </p:txBody>
      </p:sp>
      <p:sp>
        <p:nvSpPr>
          <p:cNvPr id="4" name="TextBox 4"/>
          <p:cNvSpPr txBox="1"/>
          <p:nvPr/>
        </p:nvSpPr>
        <p:spPr>
          <a:xfrm>
            <a:off x="1028700" y="3228448"/>
            <a:ext cx="7949451" cy="4882106"/>
          </a:xfrm>
          <a:prstGeom prst="rect">
            <a:avLst/>
          </a:prstGeom>
        </p:spPr>
        <p:txBody>
          <a:bodyPr lIns="0" tIns="0" rIns="0" bIns="0" rtlCol="0" anchor="t">
            <a:spAutoFit/>
          </a:bodyPr>
          <a:lstStyle/>
          <a:p>
            <a:pPr marL="734056" lvl="1" indent="-367028" algn="l">
              <a:lnSpc>
                <a:spcPts val="4759"/>
              </a:lnSpc>
              <a:buFont typeface="Arial"/>
              <a:buChar char="•"/>
            </a:pPr>
            <a:r>
              <a:rPr lang="en-US" sz="3399" spc="67" dirty="0">
                <a:solidFill>
                  <a:srgbClr val="000000"/>
                </a:solidFill>
                <a:latin typeface="Roboto" panose="02000000000000000000" pitchFamily="2" charset="0"/>
                <a:ea typeface="Roboto" panose="02000000000000000000" pitchFamily="2" charset="0"/>
                <a:cs typeface="Roboto" panose="02000000000000000000" pitchFamily="2" charset="0"/>
                <a:sym typeface="PT Serif"/>
              </a:rPr>
              <a:t>Introduction of Open Science and its pillars</a:t>
            </a:r>
          </a:p>
          <a:p>
            <a:pPr algn="l">
              <a:lnSpc>
                <a:spcPts val="4759"/>
              </a:lnSpc>
            </a:pPr>
            <a:endParaRPr lang="en-US" sz="3399" spc="67" dirty="0">
              <a:solidFill>
                <a:srgbClr val="000000"/>
              </a:solidFill>
              <a:latin typeface="Roboto" panose="02000000000000000000" pitchFamily="2" charset="0"/>
              <a:ea typeface="Roboto" panose="02000000000000000000" pitchFamily="2" charset="0"/>
              <a:cs typeface="Roboto" panose="02000000000000000000" pitchFamily="2" charset="0"/>
              <a:sym typeface="PT Serif"/>
            </a:endParaRPr>
          </a:p>
          <a:p>
            <a:pPr marL="734056" lvl="1" indent="-367028" algn="l">
              <a:lnSpc>
                <a:spcPts val="4759"/>
              </a:lnSpc>
              <a:buFont typeface="Arial"/>
              <a:buChar char="•"/>
            </a:pPr>
            <a:r>
              <a:rPr lang="en-US" sz="3399" spc="67" dirty="0">
                <a:solidFill>
                  <a:srgbClr val="000000"/>
                </a:solidFill>
                <a:latin typeface="Roboto" panose="02000000000000000000" pitchFamily="2" charset="0"/>
                <a:ea typeface="Roboto" panose="02000000000000000000" pitchFamily="2" charset="0"/>
                <a:cs typeface="Roboto" panose="02000000000000000000" pitchFamily="2" charset="0"/>
                <a:sym typeface="PT Serif"/>
              </a:rPr>
              <a:t>Resources offered and actions being taken by UAM </a:t>
            </a:r>
          </a:p>
          <a:p>
            <a:pPr algn="l">
              <a:lnSpc>
                <a:spcPts val="4759"/>
              </a:lnSpc>
            </a:pPr>
            <a:endParaRPr lang="en-US" sz="3399" spc="67" dirty="0">
              <a:solidFill>
                <a:srgbClr val="000000"/>
              </a:solidFill>
              <a:latin typeface="Roboto" panose="02000000000000000000" pitchFamily="2" charset="0"/>
              <a:ea typeface="Roboto" panose="02000000000000000000" pitchFamily="2" charset="0"/>
              <a:cs typeface="Roboto" panose="02000000000000000000" pitchFamily="2" charset="0"/>
              <a:sym typeface="PT Serif"/>
            </a:endParaRPr>
          </a:p>
          <a:p>
            <a:pPr marL="734056" lvl="1" indent="-367028" algn="l">
              <a:lnSpc>
                <a:spcPts val="4759"/>
              </a:lnSpc>
              <a:buFont typeface="Arial"/>
              <a:buChar char="•"/>
            </a:pPr>
            <a:r>
              <a:rPr lang="en-US" sz="3399" spc="67" dirty="0">
                <a:solidFill>
                  <a:srgbClr val="000000"/>
                </a:solidFill>
                <a:latin typeface="Roboto" panose="02000000000000000000" pitchFamily="2" charset="0"/>
                <a:ea typeface="Roboto" panose="02000000000000000000" pitchFamily="2" charset="0"/>
                <a:cs typeface="Roboto" panose="02000000000000000000" pitchFamily="2" charset="0"/>
                <a:sym typeface="PT Serif"/>
              </a:rPr>
              <a:t>News on ev</a:t>
            </a:r>
            <a:r>
              <a:rPr lang="en-US" sz="3399" u="none" strike="noStrike" spc="67" dirty="0">
                <a:solidFill>
                  <a:srgbClr val="000000"/>
                </a:solidFill>
                <a:latin typeface="Roboto" panose="02000000000000000000" pitchFamily="2" charset="0"/>
                <a:ea typeface="Roboto" panose="02000000000000000000" pitchFamily="2" charset="0"/>
                <a:cs typeface="Roboto" panose="02000000000000000000" pitchFamily="2" charset="0"/>
                <a:sym typeface="PT Serif"/>
              </a:rPr>
              <a:t>ents, publications, etc. </a:t>
            </a:r>
          </a:p>
          <a:p>
            <a:pPr algn="l">
              <a:lnSpc>
                <a:spcPts val="4759"/>
              </a:lnSpc>
            </a:pPr>
            <a:endParaRPr lang="en-US" sz="3399" u="none" strike="noStrike" spc="67" dirty="0">
              <a:solidFill>
                <a:srgbClr val="000000"/>
              </a:solidFill>
              <a:latin typeface="PT Serif"/>
              <a:ea typeface="PT Serif"/>
              <a:cs typeface="PT Serif"/>
              <a:sym typeface="PT Serif"/>
            </a:endParaRPr>
          </a:p>
        </p:txBody>
      </p:sp>
      <p:sp>
        <p:nvSpPr>
          <p:cNvPr id="6" name="Freeform 6"/>
          <p:cNvSpPr/>
          <p:nvPr/>
        </p:nvSpPr>
        <p:spPr>
          <a:xfrm>
            <a:off x="11065969" y="1877060"/>
            <a:ext cx="5800129" cy="7021195"/>
          </a:xfrm>
          <a:custGeom>
            <a:avLst/>
            <a:gdLst/>
            <a:ahLst/>
            <a:cxnLst/>
            <a:rect l="l" t="t" r="r" b="b"/>
            <a:pathLst>
              <a:path w="8309864" h="10059289">
                <a:moveTo>
                  <a:pt x="0" y="0"/>
                </a:moveTo>
                <a:lnTo>
                  <a:pt x="8309864" y="0"/>
                </a:lnTo>
                <a:lnTo>
                  <a:pt x="8309864" y="10059289"/>
                </a:lnTo>
                <a:lnTo>
                  <a:pt x="0" y="10059289"/>
                </a:lnTo>
                <a:lnTo>
                  <a:pt x="0" y="0"/>
                </a:lnTo>
                <a:close/>
              </a:path>
            </a:pathLst>
          </a:custGeom>
          <a:blipFill>
            <a:blip r:embed="rId3"/>
            <a:stretch>
              <a:fillRect l="-3452" t="-1493" r="-8375"/>
            </a:stretch>
          </a:blipFill>
          <a:ln w="66675" cap="sq">
            <a:solidFill>
              <a:srgbClr val="FFFFFF"/>
            </a:solidFill>
            <a:prstDash val="solid"/>
            <a:miter/>
          </a:ln>
        </p:spPr>
        <p:txBody>
          <a:bodyPr/>
          <a:lstStyle/>
          <a:p>
            <a:endParaRPr lang="en-US"/>
          </a:p>
        </p:txBody>
      </p:sp>
      <p:grpSp>
        <p:nvGrpSpPr>
          <p:cNvPr id="7" name="Group 7"/>
          <p:cNvGrpSpPr/>
          <p:nvPr/>
        </p:nvGrpSpPr>
        <p:grpSpPr>
          <a:xfrm>
            <a:off x="14731164" y="12701"/>
            <a:ext cx="3001723" cy="1440179"/>
            <a:chOff x="0" y="0"/>
            <a:chExt cx="5120640" cy="2456802"/>
          </a:xfrm>
        </p:grpSpPr>
        <p:sp>
          <p:nvSpPr>
            <p:cNvPr id="8" name="Freeform 8"/>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4"/>
              <a:stretch>
                <a:fillRect t="-19708" r="-7054" b="-38050"/>
              </a:stretch>
            </a:blipFill>
          </p:spPr>
          <p:txBody>
            <a:bodyPr/>
            <a:lstStyle/>
            <a:p>
              <a:endParaRPr lang="en-US"/>
            </a:p>
          </p:txBody>
        </p:sp>
      </p:grpSp>
      <p:sp>
        <p:nvSpPr>
          <p:cNvPr id="9" name="TextBox 9"/>
          <p:cNvSpPr txBox="1"/>
          <p:nvPr/>
        </p:nvSpPr>
        <p:spPr>
          <a:xfrm>
            <a:off x="1259500" y="9634518"/>
            <a:ext cx="14234160" cy="315992"/>
          </a:xfrm>
          <a:prstGeom prst="rect">
            <a:avLst/>
          </a:prstGeom>
        </p:spPr>
        <p:txBody>
          <a:bodyPr lIns="0" tIns="0" rIns="0" bIns="0" rtlCol="0" anchor="t">
            <a:spAutoFit/>
          </a:bodyPr>
          <a:lstStyle/>
          <a:p>
            <a:pPr algn="ctr">
              <a:lnSpc>
                <a:spcPts val="1800"/>
              </a:lnSpc>
            </a:pPr>
            <a:r>
              <a:rPr lang="en-US" sz="1500">
                <a:solidFill>
                  <a:srgbClr val="000000"/>
                </a:solidFill>
                <a:latin typeface="Calibri (MS)"/>
                <a:ea typeface="Calibri (MS)"/>
                <a:cs typeface="Calibri (MS)"/>
                <a:sym typeface="Calibri (MS)"/>
              </a:rPr>
              <a:t>"Open Science at UAM: Trends and Achievements". NAPMIX Training Workshop 2026, Madrid, 19 May 2026</a:t>
            </a:r>
          </a:p>
        </p:txBody>
      </p:sp>
      <p:grpSp>
        <p:nvGrpSpPr>
          <p:cNvPr id="10" name="Group 10"/>
          <p:cNvGrpSpPr/>
          <p:nvPr/>
        </p:nvGrpSpPr>
        <p:grpSpPr>
          <a:xfrm>
            <a:off x="16695444" y="9672618"/>
            <a:ext cx="1127712" cy="394564"/>
            <a:chOff x="0" y="0"/>
            <a:chExt cx="1503616" cy="526085"/>
          </a:xfrm>
        </p:grpSpPr>
        <p:sp>
          <p:nvSpPr>
            <p:cNvPr id="11" name="Freeform 11"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5"/>
              <a:stretch>
                <a:fillRect r="4" b="-9"/>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0876BC"/>
            </a:solidFill>
            <a:prstDash val="solid"/>
            <a:headEnd type="none" w="sm" len="sm"/>
            <a:tailEnd type="none" w="sm" len="sm"/>
          </a:ln>
        </p:spPr>
        <p:txBody>
          <a:bodyPr/>
          <a:lstStyle/>
          <a:p>
            <a:endParaRPr lang="en-US"/>
          </a:p>
        </p:txBody>
      </p:sp>
      <p:grpSp>
        <p:nvGrpSpPr>
          <p:cNvPr id="3" name="Group 3"/>
          <p:cNvGrpSpPr/>
          <p:nvPr/>
        </p:nvGrpSpPr>
        <p:grpSpPr>
          <a:xfrm>
            <a:off x="1035366" y="3113465"/>
            <a:ext cx="3668688" cy="5306533"/>
            <a:chOff x="0" y="0"/>
            <a:chExt cx="997841" cy="1443316"/>
          </a:xfrm>
        </p:grpSpPr>
        <p:sp>
          <p:nvSpPr>
            <p:cNvPr id="4" name="Freeform 4"/>
            <p:cNvSpPr/>
            <p:nvPr/>
          </p:nvSpPr>
          <p:spPr>
            <a:xfrm>
              <a:off x="0" y="0"/>
              <a:ext cx="997841" cy="1443316"/>
            </a:xfrm>
            <a:custGeom>
              <a:avLst/>
              <a:gdLst/>
              <a:ahLst/>
              <a:cxnLst/>
              <a:rect l="l" t="t" r="r" b="b"/>
              <a:pathLst>
                <a:path w="997841" h="1443316">
                  <a:moveTo>
                    <a:pt x="21103" y="0"/>
                  </a:moveTo>
                  <a:lnTo>
                    <a:pt x="976739" y="0"/>
                  </a:lnTo>
                  <a:cubicBezTo>
                    <a:pt x="988393" y="0"/>
                    <a:pt x="997841" y="9448"/>
                    <a:pt x="997841" y="21103"/>
                  </a:cubicBezTo>
                  <a:lnTo>
                    <a:pt x="997841" y="1422214"/>
                  </a:lnTo>
                  <a:cubicBezTo>
                    <a:pt x="997841" y="1433868"/>
                    <a:pt x="988393" y="1443316"/>
                    <a:pt x="976739" y="1443316"/>
                  </a:cubicBezTo>
                  <a:lnTo>
                    <a:pt x="21103" y="1443316"/>
                  </a:lnTo>
                  <a:cubicBezTo>
                    <a:pt x="9448" y="1443316"/>
                    <a:pt x="0" y="1433868"/>
                    <a:pt x="0" y="1422214"/>
                  </a:cubicBezTo>
                  <a:lnTo>
                    <a:pt x="0" y="21103"/>
                  </a:lnTo>
                  <a:cubicBezTo>
                    <a:pt x="0" y="9448"/>
                    <a:pt x="9448" y="0"/>
                    <a:pt x="21103" y="0"/>
                  </a:cubicBezTo>
                  <a:close/>
                </a:path>
              </a:pathLst>
            </a:custGeom>
            <a:solidFill>
              <a:srgbClr val="1075BD">
                <a:alpha val="7843"/>
              </a:srgbClr>
            </a:solidFill>
          </p:spPr>
          <p:txBody>
            <a:bodyPr/>
            <a:lstStyle/>
            <a:p>
              <a:endParaRPr lang="en-US"/>
            </a:p>
          </p:txBody>
        </p:sp>
        <p:sp>
          <p:nvSpPr>
            <p:cNvPr id="5" name="TextBox 5"/>
            <p:cNvSpPr txBox="1"/>
            <p:nvPr/>
          </p:nvSpPr>
          <p:spPr>
            <a:xfrm>
              <a:off x="0" y="-152400"/>
              <a:ext cx="997841" cy="1595716"/>
            </a:xfrm>
            <a:prstGeom prst="rect">
              <a:avLst/>
            </a:prstGeom>
          </p:spPr>
          <p:txBody>
            <a:bodyPr lIns="50800" tIns="50800" rIns="50800" bIns="50800" rtlCol="0" anchor="ctr"/>
            <a:lstStyle/>
            <a:p>
              <a:pPr algn="ctr">
                <a:lnSpc>
                  <a:spcPts val="4320"/>
                </a:lnSpc>
              </a:pPr>
              <a:endParaRPr/>
            </a:p>
          </p:txBody>
        </p:sp>
      </p:grpSp>
      <p:sp>
        <p:nvSpPr>
          <p:cNvPr id="6" name="TextBox 6"/>
          <p:cNvSpPr txBox="1"/>
          <p:nvPr/>
        </p:nvSpPr>
        <p:spPr>
          <a:xfrm>
            <a:off x="1028700" y="904875"/>
            <a:ext cx="15430949" cy="929742"/>
          </a:xfrm>
          <a:prstGeom prst="rect">
            <a:avLst/>
          </a:prstGeom>
        </p:spPr>
        <p:txBody>
          <a:bodyPr lIns="0" tIns="0" rIns="0" bIns="0" rtlCol="0" anchor="t">
            <a:spAutoFit/>
          </a:bodyPr>
          <a:lstStyle/>
          <a:p>
            <a:pPr algn="l">
              <a:lnSpc>
                <a:spcPts val="7840"/>
              </a:lnSpc>
            </a:pPr>
            <a:r>
              <a:rPr lang="en-US" sz="5600" b="1" spc="-224" dirty="0">
                <a:solidFill>
                  <a:srgbClr val="00B050"/>
                </a:solidFill>
                <a:latin typeface="Roboto Bold"/>
                <a:ea typeface="Roboto Bold"/>
                <a:cs typeface="Roboto Bold"/>
                <a:sym typeface="Roboto Bold"/>
              </a:rPr>
              <a:t>Library-managed infrastructure and services</a:t>
            </a:r>
          </a:p>
        </p:txBody>
      </p:sp>
      <p:sp>
        <p:nvSpPr>
          <p:cNvPr id="7" name="TextBox 7"/>
          <p:cNvSpPr txBox="1"/>
          <p:nvPr/>
        </p:nvSpPr>
        <p:spPr>
          <a:xfrm>
            <a:off x="1285823" y="5474728"/>
            <a:ext cx="3180684" cy="1663917"/>
          </a:xfrm>
          <a:prstGeom prst="rect">
            <a:avLst/>
          </a:prstGeom>
        </p:spPr>
        <p:txBody>
          <a:bodyPr lIns="0" tIns="0" rIns="0" bIns="0" rtlCol="0" anchor="t">
            <a:spAutoFit/>
          </a:bodyPr>
          <a:lstStyle/>
          <a:p>
            <a:pPr algn="l">
              <a:lnSpc>
                <a:spcPts val="3253"/>
              </a:lnSpc>
              <a:spcBef>
                <a:spcPct val="0"/>
              </a:spcBef>
            </a:pPr>
            <a:r>
              <a:rPr lang="en-US" sz="2400" b="1" spc="46" dirty="0" err="1">
                <a:solidFill>
                  <a:srgbClr val="000000"/>
                </a:solidFill>
                <a:latin typeface="Roboto Bold"/>
                <a:ea typeface="Roboto Bold"/>
                <a:cs typeface="Roboto Bold"/>
                <a:sym typeface="Roboto Bold"/>
              </a:rPr>
              <a:t>Biblos</a:t>
            </a:r>
            <a:r>
              <a:rPr lang="en-US" sz="2400" b="1" spc="46" dirty="0">
                <a:solidFill>
                  <a:srgbClr val="000000"/>
                </a:solidFill>
                <a:latin typeface="Roboto Bold"/>
                <a:ea typeface="Roboto Bold"/>
                <a:cs typeface="Roboto Bold"/>
                <a:sym typeface="Roboto Bold"/>
              </a:rPr>
              <a:t>-e </a:t>
            </a:r>
            <a:r>
              <a:rPr lang="en-US" sz="2400" b="1" spc="46" dirty="0" err="1">
                <a:solidFill>
                  <a:srgbClr val="000000"/>
                </a:solidFill>
                <a:latin typeface="Roboto Bold"/>
                <a:ea typeface="Roboto Bold"/>
                <a:cs typeface="Roboto Bold"/>
                <a:sym typeface="Roboto Bold"/>
              </a:rPr>
              <a:t>A</a:t>
            </a:r>
            <a:r>
              <a:rPr lang="en-US" sz="2400" b="1" u="none" strike="noStrike" spc="46" dirty="0" err="1">
                <a:solidFill>
                  <a:srgbClr val="000000"/>
                </a:solidFill>
                <a:latin typeface="Roboto Bold"/>
                <a:ea typeface="Roboto Bold"/>
                <a:cs typeface="Roboto Bold"/>
                <a:sym typeface="Roboto Bold"/>
              </a:rPr>
              <a:t>rchivo</a:t>
            </a:r>
            <a:r>
              <a:rPr lang="en-US" sz="2400" b="1" u="none" strike="noStrike" spc="46" dirty="0">
                <a:solidFill>
                  <a:srgbClr val="000000"/>
                </a:solidFill>
                <a:latin typeface="Roboto Bold"/>
                <a:ea typeface="Roboto Bold"/>
                <a:cs typeface="Roboto Bold"/>
                <a:sym typeface="Roboto Bold"/>
              </a:rPr>
              <a:t>:</a:t>
            </a:r>
            <a:r>
              <a:rPr lang="en-US" sz="2400" u="none" strike="noStrike" spc="46" dirty="0">
                <a:solidFill>
                  <a:srgbClr val="000000"/>
                </a:solidFill>
                <a:latin typeface="Roboto"/>
                <a:ea typeface="Roboto"/>
                <a:cs typeface="Roboto"/>
                <a:sym typeface="Roboto"/>
              </a:rPr>
              <a:t> Institutional repository for scientific publications</a:t>
            </a:r>
          </a:p>
        </p:txBody>
      </p:sp>
      <p:grpSp>
        <p:nvGrpSpPr>
          <p:cNvPr id="8" name="Group 8"/>
          <p:cNvGrpSpPr/>
          <p:nvPr/>
        </p:nvGrpSpPr>
        <p:grpSpPr>
          <a:xfrm>
            <a:off x="5220448" y="3113465"/>
            <a:ext cx="3668688" cy="5306533"/>
            <a:chOff x="0" y="0"/>
            <a:chExt cx="997841" cy="1443316"/>
          </a:xfrm>
        </p:grpSpPr>
        <p:sp>
          <p:nvSpPr>
            <p:cNvPr id="9" name="Freeform 9"/>
            <p:cNvSpPr/>
            <p:nvPr/>
          </p:nvSpPr>
          <p:spPr>
            <a:xfrm>
              <a:off x="0" y="0"/>
              <a:ext cx="997841" cy="1443316"/>
            </a:xfrm>
            <a:custGeom>
              <a:avLst/>
              <a:gdLst/>
              <a:ahLst/>
              <a:cxnLst/>
              <a:rect l="l" t="t" r="r" b="b"/>
              <a:pathLst>
                <a:path w="997841" h="1443316">
                  <a:moveTo>
                    <a:pt x="21103" y="0"/>
                  </a:moveTo>
                  <a:lnTo>
                    <a:pt x="976739" y="0"/>
                  </a:lnTo>
                  <a:cubicBezTo>
                    <a:pt x="988393" y="0"/>
                    <a:pt x="997841" y="9448"/>
                    <a:pt x="997841" y="21103"/>
                  </a:cubicBezTo>
                  <a:lnTo>
                    <a:pt x="997841" y="1422214"/>
                  </a:lnTo>
                  <a:cubicBezTo>
                    <a:pt x="997841" y="1433868"/>
                    <a:pt x="988393" y="1443316"/>
                    <a:pt x="976739" y="1443316"/>
                  </a:cubicBezTo>
                  <a:lnTo>
                    <a:pt x="21103" y="1443316"/>
                  </a:lnTo>
                  <a:cubicBezTo>
                    <a:pt x="9448" y="1443316"/>
                    <a:pt x="0" y="1433868"/>
                    <a:pt x="0" y="1422214"/>
                  </a:cubicBezTo>
                  <a:lnTo>
                    <a:pt x="0" y="21103"/>
                  </a:lnTo>
                  <a:cubicBezTo>
                    <a:pt x="0" y="9448"/>
                    <a:pt x="9448" y="0"/>
                    <a:pt x="21103" y="0"/>
                  </a:cubicBezTo>
                  <a:close/>
                </a:path>
              </a:pathLst>
            </a:custGeom>
            <a:solidFill>
              <a:srgbClr val="1075BD">
                <a:alpha val="7843"/>
              </a:srgbClr>
            </a:solidFill>
          </p:spPr>
          <p:txBody>
            <a:bodyPr/>
            <a:lstStyle/>
            <a:p>
              <a:endParaRPr lang="en-US"/>
            </a:p>
          </p:txBody>
        </p:sp>
        <p:sp>
          <p:nvSpPr>
            <p:cNvPr id="10" name="TextBox 10"/>
            <p:cNvSpPr txBox="1"/>
            <p:nvPr/>
          </p:nvSpPr>
          <p:spPr>
            <a:xfrm>
              <a:off x="0" y="-152400"/>
              <a:ext cx="997841" cy="1595716"/>
            </a:xfrm>
            <a:prstGeom prst="rect">
              <a:avLst/>
            </a:prstGeom>
          </p:spPr>
          <p:txBody>
            <a:bodyPr lIns="50800" tIns="50800" rIns="50800" bIns="50800" rtlCol="0" anchor="ctr"/>
            <a:lstStyle/>
            <a:p>
              <a:pPr algn="ctr">
                <a:lnSpc>
                  <a:spcPts val="4320"/>
                </a:lnSpc>
              </a:pPr>
              <a:endParaRPr/>
            </a:p>
          </p:txBody>
        </p:sp>
      </p:grpSp>
      <p:sp>
        <p:nvSpPr>
          <p:cNvPr id="11" name="TextBox 11"/>
          <p:cNvSpPr txBox="1"/>
          <p:nvPr/>
        </p:nvSpPr>
        <p:spPr>
          <a:xfrm>
            <a:off x="5464450" y="5474728"/>
            <a:ext cx="2912130" cy="1240724"/>
          </a:xfrm>
          <a:prstGeom prst="rect">
            <a:avLst/>
          </a:prstGeom>
        </p:spPr>
        <p:txBody>
          <a:bodyPr lIns="0" tIns="0" rIns="0" bIns="0" rtlCol="0" anchor="t">
            <a:spAutoFit/>
          </a:bodyPr>
          <a:lstStyle/>
          <a:p>
            <a:pPr algn="l">
              <a:lnSpc>
                <a:spcPts val="3253"/>
              </a:lnSpc>
              <a:spcBef>
                <a:spcPct val="0"/>
              </a:spcBef>
            </a:pPr>
            <a:r>
              <a:rPr lang="en-US" sz="2400" b="1" spc="46" dirty="0">
                <a:solidFill>
                  <a:srgbClr val="000000"/>
                </a:solidFill>
                <a:latin typeface="Roboto Bold"/>
                <a:ea typeface="Roboto Bold"/>
                <a:cs typeface="Roboto Bold"/>
                <a:sym typeface="Roboto Bold"/>
              </a:rPr>
              <a:t>Research Port</a:t>
            </a:r>
            <a:r>
              <a:rPr lang="en-US" sz="2400" b="1" u="none" strike="noStrike" spc="46" dirty="0">
                <a:solidFill>
                  <a:srgbClr val="000000"/>
                </a:solidFill>
                <a:latin typeface="Roboto Bold"/>
                <a:ea typeface="Roboto Bold"/>
                <a:cs typeface="Roboto Bold"/>
                <a:sym typeface="Roboto Bold"/>
              </a:rPr>
              <a:t>al: </a:t>
            </a:r>
            <a:r>
              <a:rPr lang="en-US" sz="2400" u="none" strike="noStrike" spc="46" dirty="0">
                <a:solidFill>
                  <a:srgbClr val="000000"/>
                </a:solidFill>
                <a:latin typeface="Roboto"/>
                <a:ea typeface="Roboto"/>
                <a:cs typeface="Roboto"/>
                <a:sym typeface="Roboto"/>
              </a:rPr>
              <a:t>CRIS UAM Scientific Information System</a:t>
            </a:r>
          </a:p>
        </p:txBody>
      </p:sp>
      <p:grpSp>
        <p:nvGrpSpPr>
          <p:cNvPr id="12" name="Group 12"/>
          <p:cNvGrpSpPr/>
          <p:nvPr/>
        </p:nvGrpSpPr>
        <p:grpSpPr>
          <a:xfrm>
            <a:off x="9405530" y="3113465"/>
            <a:ext cx="3668688" cy="5306533"/>
            <a:chOff x="0" y="0"/>
            <a:chExt cx="997841" cy="1443316"/>
          </a:xfrm>
        </p:grpSpPr>
        <p:sp>
          <p:nvSpPr>
            <p:cNvPr id="13" name="Freeform 13"/>
            <p:cNvSpPr/>
            <p:nvPr/>
          </p:nvSpPr>
          <p:spPr>
            <a:xfrm>
              <a:off x="0" y="0"/>
              <a:ext cx="997841" cy="1443316"/>
            </a:xfrm>
            <a:custGeom>
              <a:avLst/>
              <a:gdLst/>
              <a:ahLst/>
              <a:cxnLst/>
              <a:rect l="l" t="t" r="r" b="b"/>
              <a:pathLst>
                <a:path w="997841" h="1443316">
                  <a:moveTo>
                    <a:pt x="21103" y="0"/>
                  </a:moveTo>
                  <a:lnTo>
                    <a:pt x="976739" y="0"/>
                  </a:lnTo>
                  <a:cubicBezTo>
                    <a:pt x="988393" y="0"/>
                    <a:pt x="997841" y="9448"/>
                    <a:pt x="997841" y="21103"/>
                  </a:cubicBezTo>
                  <a:lnTo>
                    <a:pt x="997841" y="1422214"/>
                  </a:lnTo>
                  <a:cubicBezTo>
                    <a:pt x="997841" y="1433868"/>
                    <a:pt x="988393" y="1443316"/>
                    <a:pt x="976739" y="1443316"/>
                  </a:cubicBezTo>
                  <a:lnTo>
                    <a:pt x="21103" y="1443316"/>
                  </a:lnTo>
                  <a:cubicBezTo>
                    <a:pt x="9448" y="1443316"/>
                    <a:pt x="0" y="1433868"/>
                    <a:pt x="0" y="1422214"/>
                  </a:cubicBezTo>
                  <a:lnTo>
                    <a:pt x="0" y="21103"/>
                  </a:lnTo>
                  <a:cubicBezTo>
                    <a:pt x="0" y="9448"/>
                    <a:pt x="9448" y="0"/>
                    <a:pt x="21103" y="0"/>
                  </a:cubicBezTo>
                  <a:close/>
                </a:path>
              </a:pathLst>
            </a:custGeom>
            <a:solidFill>
              <a:srgbClr val="1075BD">
                <a:alpha val="7843"/>
              </a:srgbClr>
            </a:solidFill>
          </p:spPr>
          <p:txBody>
            <a:bodyPr/>
            <a:lstStyle/>
            <a:p>
              <a:endParaRPr lang="en-US"/>
            </a:p>
          </p:txBody>
        </p:sp>
        <p:sp>
          <p:nvSpPr>
            <p:cNvPr id="14" name="TextBox 14"/>
            <p:cNvSpPr txBox="1"/>
            <p:nvPr/>
          </p:nvSpPr>
          <p:spPr>
            <a:xfrm>
              <a:off x="0" y="-152400"/>
              <a:ext cx="997841" cy="1595716"/>
            </a:xfrm>
            <a:prstGeom prst="rect">
              <a:avLst/>
            </a:prstGeom>
          </p:spPr>
          <p:txBody>
            <a:bodyPr lIns="50800" tIns="50800" rIns="50800" bIns="50800" rtlCol="0" anchor="ctr"/>
            <a:lstStyle/>
            <a:p>
              <a:pPr algn="ctr">
                <a:lnSpc>
                  <a:spcPts val="4320"/>
                </a:lnSpc>
              </a:pPr>
              <a:endParaRPr/>
            </a:p>
          </p:txBody>
        </p:sp>
      </p:grpSp>
      <p:sp>
        <p:nvSpPr>
          <p:cNvPr id="15" name="TextBox 15"/>
          <p:cNvSpPr txBox="1"/>
          <p:nvPr/>
        </p:nvSpPr>
        <p:spPr>
          <a:xfrm>
            <a:off x="9643077" y="5474728"/>
            <a:ext cx="3180684" cy="2084610"/>
          </a:xfrm>
          <a:prstGeom prst="rect">
            <a:avLst/>
          </a:prstGeom>
        </p:spPr>
        <p:txBody>
          <a:bodyPr lIns="0" tIns="0" rIns="0" bIns="0" rtlCol="0" anchor="t">
            <a:spAutoFit/>
          </a:bodyPr>
          <a:lstStyle/>
          <a:p>
            <a:pPr algn="l">
              <a:lnSpc>
                <a:spcPts val="3253"/>
              </a:lnSpc>
              <a:spcBef>
                <a:spcPct val="0"/>
              </a:spcBef>
            </a:pPr>
            <a:r>
              <a:rPr lang="en-US" sz="2400" b="1" spc="46" dirty="0" err="1">
                <a:solidFill>
                  <a:srgbClr val="000000"/>
                </a:solidFill>
                <a:latin typeface="Roboto Bold"/>
                <a:ea typeface="Roboto Bold"/>
                <a:cs typeface="Roboto Bold"/>
                <a:sym typeface="Roboto Bold"/>
              </a:rPr>
              <a:t>PGDonline</a:t>
            </a:r>
            <a:r>
              <a:rPr lang="en-US" sz="2400" b="1" spc="46" dirty="0">
                <a:solidFill>
                  <a:srgbClr val="000000"/>
                </a:solidFill>
                <a:latin typeface="Roboto Bold"/>
                <a:ea typeface="Roboto Bold"/>
                <a:cs typeface="Roboto Bold"/>
                <a:sym typeface="Roboto Bold"/>
              </a:rPr>
              <a:t>:</a:t>
            </a:r>
            <a:r>
              <a:rPr lang="en-US" sz="2400" spc="46" dirty="0">
                <a:solidFill>
                  <a:srgbClr val="000000"/>
                </a:solidFill>
                <a:latin typeface="Roboto"/>
                <a:ea typeface="Roboto"/>
                <a:cs typeface="Roboto"/>
                <a:sym typeface="Roboto"/>
              </a:rPr>
              <a:t> </a:t>
            </a:r>
          </a:p>
          <a:p>
            <a:pPr algn="l">
              <a:lnSpc>
                <a:spcPts val="3253"/>
              </a:lnSpc>
              <a:spcBef>
                <a:spcPct val="0"/>
              </a:spcBef>
            </a:pPr>
            <a:r>
              <a:rPr lang="en-AU" sz="2400" spc="46" dirty="0">
                <a:solidFill>
                  <a:srgbClr val="000000"/>
                </a:solidFill>
                <a:latin typeface="Roboto"/>
                <a:ea typeface="Roboto"/>
                <a:cs typeface="Roboto"/>
              </a:rPr>
              <a:t>Tool for the development of Data Management Plans</a:t>
            </a:r>
          </a:p>
          <a:p>
            <a:pPr algn="l">
              <a:lnSpc>
                <a:spcPts val="3253"/>
              </a:lnSpc>
              <a:spcBef>
                <a:spcPct val="0"/>
              </a:spcBef>
            </a:pPr>
            <a:endParaRPr lang="en-US" sz="2323" u="none" strike="noStrike" spc="46" dirty="0">
              <a:solidFill>
                <a:srgbClr val="000000"/>
              </a:solidFill>
              <a:latin typeface="Roboto"/>
              <a:ea typeface="Roboto"/>
              <a:cs typeface="Roboto"/>
              <a:sym typeface="Roboto"/>
            </a:endParaRPr>
          </a:p>
        </p:txBody>
      </p:sp>
      <p:grpSp>
        <p:nvGrpSpPr>
          <p:cNvPr id="16" name="Group 16"/>
          <p:cNvGrpSpPr/>
          <p:nvPr/>
        </p:nvGrpSpPr>
        <p:grpSpPr>
          <a:xfrm>
            <a:off x="13590612" y="3113465"/>
            <a:ext cx="3668688" cy="5306533"/>
            <a:chOff x="0" y="0"/>
            <a:chExt cx="997841" cy="1443316"/>
          </a:xfrm>
        </p:grpSpPr>
        <p:sp>
          <p:nvSpPr>
            <p:cNvPr id="17" name="Freeform 17"/>
            <p:cNvSpPr/>
            <p:nvPr/>
          </p:nvSpPr>
          <p:spPr>
            <a:xfrm>
              <a:off x="0" y="0"/>
              <a:ext cx="997841" cy="1443316"/>
            </a:xfrm>
            <a:custGeom>
              <a:avLst/>
              <a:gdLst/>
              <a:ahLst/>
              <a:cxnLst/>
              <a:rect l="l" t="t" r="r" b="b"/>
              <a:pathLst>
                <a:path w="997841" h="1443316">
                  <a:moveTo>
                    <a:pt x="21103" y="0"/>
                  </a:moveTo>
                  <a:lnTo>
                    <a:pt x="976739" y="0"/>
                  </a:lnTo>
                  <a:cubicBezTo>
                    <a:pt x="988393" y="0"/>
                    <a:pt x="997841" y="9448"/>
                    <a:pt x="997841" y="21103"/>
                  </a:cubicBezTo>
                  <a:lnTo>
                    <a:pt x="997841" y="1422214"/>
                  </a:lnTo>
                  <a:cubicBezTo>
                    <a:pt x="997841" y="1433868"/>
                    <a:pt x="988393" y="1443316"/>
                    <a:pt x="976739" y="1443316"/>
                  </a:cubicBezTo>
                  <a:lnTo>
                    <a:pt x="21103" y="1443316"/>
                  </a:lnTo>
                  <a:cubicBezTo>
                    <a:pt x="9448" y="1443316"/>
                    <a:pt x="0" y="1433868"/>
                    <a:pt x="0" y="1422214"/>
                  </a:cubicBezTo>
                  <a:lnTo>
                    <a:pt x="0" y="21103"/>
                  </a:lnTo>
                  <a:cubicBezTo>
                    <a:pt x="0" y="9448"/>
                    <a:pt x="9448" y="0"/>
                    <a:pt x="21103" y="0"/>
                  </a:cubicBezTo>
                  <a:close/>
                </a:path>
              </a:pathLst>
            </a:custGeom>
            <a:solidFill>
              <a:srgbClr val="1075BD">
                <a:alpha val="7843"/>
              </a:srgbClr>
            </a:solidFill>
          </p:spPr>
          <p:txBody>
            <a:bodyPr/>
            <a:lstStyle/>
            <a:p>
              <a:endParaRPr lang="en-US"/>
            </a:p>
          </p:txBody>
        </p:sp>
        <p:sp>
          <p:nvSpPr>
            <p:cNvPr id="18" name="TextBox 18"/>
            <p:cNvSpPr txBox="1"/>
            <p:nvPr/>
          </p:nvSpPr>
          <p:spPr>
            <a:xfrm>
              <a:off x="0" y="-152400"/>
              <a:ext cx="997841" cy="1595716"/>
            </a:xfrm>
            <a:prstGeom prst="rect">
              <a:avLst/>
            </a:prstGeom>
          </p:spPr>
          <p:txBody>
            <a:bodyPr lIns="50800" tIns="50800" rIns="50800" bIns="50800" rtlCol="0" anchor="ctr"/>
            <a:lstStyle/>
            <a:p>
              <a:pPr algn="ctr">
                <a:lnSpc>
                  <a:spcPts val="4320"/>
                </a:lnSpc>
              </a:pPr>
              <a:endParaRPr/>
            </a:p>
          </p:txBody>
        </p:sp>
      </p:grpSp>
      <p:sp>
        <p:nvSpPr>
          <p:cNvPr id="19" name="TextBox 19"/>
          <p:cNvSpPr txBox="1"/>
          <p:nvPr/>
        </p:nvSpPr>
        <p:spPr>
          <a:xfrm>
            <a:off x="13821705" y="5474728"/>
            <a:ext cx="3180684" cy="1240724"/>
          </a:xfrm>
          <a:prstGeom prst="rect">
            <a:avLst/>
          </a:prstGeom>
        </p:spPr>
        <p:txBody>
          <a:bodyPr lIns="0" tIns="0" rIns="0" bIns="0" rtlCol="0" anchor="t">
            <a:spAutoFit/>
          </a:bodyPr>
          <a:lstStyle/>
          <a:p>
            <a:pPr algn="l">
              <a:lnSpc>
                <a:spcPts val="3253"/>
              </a:lnSpc>
              <a:spcBef>
                <a:spcPct val="0"/>
              </a:spcBef>
            </a:pPr>
            <a:r>
              <a:rPr lang="en-US" sz="2400" b="1" spc="46" dirty="0">
                <a:solidFill>
                  <a:srgbClr val="000000"/>
                </a:solidFill>
                <a:latin typeface="Roboto Bold"/>
                <a:ea typeface="Roboto Bold"/>
                <a:cs typeface="Roboto Bold"/>
                <a:sym typeface="Roboto Bold"/>
              </a:rPr>
              <a:t>e-</a:t>
            </a:r>
            <a:r>
              <a:rPr lang="en-US" sz="2400" b="1" spc="46" dirty="0" err="1">
                <a:solidFill>
                  <a:srgbClr val="000000"/>
                </a:solidFill>
                <a:latin typeface="Roboto Bold"/>
                <a:ea typeface="Roboto Bold"/>
                <a:cs typeface="Roboto Bold"/>
                <a:sym typeface="Roboto Bold"/>
              </a:rPr>
              <a:t>cienciaDatos</a:t>
            </a:r>
            <a:r>
              <a:rPr lang="en-US" sz="2400" b="1" spc="46" dirty="0">
                <a:solidFill>
                  <a:srgbClr val="000000"/>
                </a:solidFill>
                <a:latin typeface="Roboto Bold"/>
                <a:ea typeface="Roboto Bold"/>
                <a:cs typeface="Roboto Bold"/>
                <a:sym typeface="Roboto Bold"/>
              </a:rPr>
              <a:t>:</a:t>
            </a:r>
          </a:p>
          <a:p>
            <a:pPr>
              <a:lnSpc>
                <a:spcPts val="3253"/>
              </a:lnSpc>
              <a:spcBef>
                <a:spcPct val="0"/>
              </a:spcBef>
            </a:pPr>
            <a:r>
              <a:rPr lang="en-AU" sz="2400" dirty="0">
                <a:latin typeface="Roboto" panose="02000000000000000000" pitchFamily="2" charset="0"/>
                <a:ea typeface="Roboto" panose="02000000000000000000" pitchFamily="2" charset="0"/>
                <a:cs typeface="Roboto" panose="02000000000000000000" pitchFamily="2" charset="0"/>
              </a:rPr>
              <a:t>Research data repository</a:t>
            </a:r>
            <a:endParaRPr lang="en-US" sz="2400" u="none" strike="noStrike" spc="46" dirty="0">
              <a:solidFill>
                <a:srgbClr val="000000"/>
              </a:solidFill>
              <a:latin typeface="Roboto" panose="02000000000000000000" pitchFamily="2" charset="0"/>
              <a:ea typeface="Roboto" panose="02000000000000000000" pitchFamily="2" charset="0"/>
              <a:cs typeface="Roboto" panose="02000000000000000000" pitchFamily="2" charset="0"/>
              <a:sym typeface="Roboto"/>
            </a:endParaRPr>
          </a:p>
        </p:txBody>
      </p:sp>
      <p:sp>
        <p:nvSpPr>
          <p:cNvPr id="20" name="AutoShape 20"/>
          <p:cNvSpPr/>
          <p:nvPr/>
        </p:nvSpPr>
        <p:spPr>
          <a:xfrm>
            <a:off x="1279368" y="5124450"/>
            <a:ext cx="3180684" cy="0"/>
          </a:xfrm>
          <a:prstGeom prst="line">
            <a:avLst/>
          </a:prstGeom>
          <a:ln w="38100" cap="flat">
            <a:solidFill>
              <a:srgbClr val="1072B3"/>
            </a:solidFill>
            <a:prstDash val="solid"/>
            <a:headEnd type="none" w="sm" len="sm"/>
            <a:tailEnd type="none" w="sm" len="sm"/>
          </a:ln>
        </p:spPr>
        <p:txBody>
          <a:bodyPr/>
          <a:lstStyle/>
          <a:p>
            <a:endParaRPr lang="en-US"/>
          </a:p>
        </p:txBody>
      </p:sp>
      <p:sp>
        <p:nvSpPr>
          <p:cNvPr id="21" name="AutoShape 21"/>
          <p:cNvSpPr/>
          <p:nvPr/>
        </p:nvSpPr>
        <p:spPr>
          <a:xfrm>
            <a:off x="5464450" y="5124450"/>
            <a:ext cx="3180684" cy="0"/>
          </a:xfrm>
          <a:prstGeom prst="line">
            <a:avLst/>
          </a:prstGeom>
          <a:ln w="38100" cap="flat">
            <a:solidFill>
              <a:srgbClr val="1072B3"/>
            </a:solidFill>
            <a:prstDash val="solid"/>
            <a:headEnd type="none" w="sm" len="sm"/>
            <a:tailEnd type="none" w="sm" len="sm"/>
          </a:ln>
        </p:spPr>
        <p:txBody>
          <a:bodyPr/>
          <a:lstStyle/>
          <a:p>
            <a:endParaRPr lang="en-US"/>
          </a:p>
        </p:txBody>
      </p:sp>
      <p:sp>
        <p:nvSpPr>
          <p:cNvPr id="22" name="AutoShape 22"/>
          <p:cNvSpPr/>
          <p:nvPr/>
        </p:nvSpPr>
        <p:spPr>
          <a:xfrm>
            <a:off x="9649532" y="5124450"/>
            <a:ext cx="3180684" cy="0"/>
          </a:xfrm>
          <a:prstGeom prst="line">
            <a:avLst/>
          </a:prstGeom>
          <a:ln w="38100" cap="flat">
            <a:solidFill>
              <a:srgbClr val="1072B3"/>
            </a:solidFill>
            <a:prstDash val="solid"/>
            <a:headEnd type="none" w="sm" len="sm"/>
            <a:tailEnd type="none" w="sm" len="sm"/>
          </a:ln>
        </p:spPr>
        <p:txBody>
          <a:bodyPr/>
          <a:lstStyle/>
          <a:p>
            <a:endParaRPr lang="en-US"/>
          </a:p>
        </p:txBody>
      </p:sp>
      <p:sp>
        <p:nvSpPr>
          <p:cNvPr id="23" name="AutoShape 23"/>
          <p:cNvSpPr/>
          <p:nvPr/>
        </p:nvSpPr>
        <p:spPr>
          <a:xfrm>
            <a:off x="13834614" y="5124450"/>
            <a:ext cx="3180684" cy="0"/>
          </a:xfrm>
          <a:prstGeom prst="line">
            <a:avLst/>
          </a:prstGeom>
          <a:ln w="38100" cap="flat">
            <a:solidFill>
              <a:srgbClr val="1072B3"/>
            </a:solidFill>
            <a:prstDash val="solid"/>
            <a:headEnd type="none" w="sm" len="sm"/>
            <a:tailEnd type="none" w="sm" len="sm"/>
          </a:ln>
        </p:spPr>
        <p:txBody>
          <a:bodyPr/>
          <a:lstStyle/>
          <a:p>
            <a:endParaRPr lang="en-US"/>
          </a:p>
        </p:txBody>
      </p:sp>
      <p:grpSp>
        <p:nvGrpSpPr>
          <p:cNvPr id="24" name="Group 24"/>
          <p:cNvGrpSpPr/>
          <p:nvPr/>
        </p:nvGrpSpPr>
        <p:grpSpPr>
          <a:xfrm>
            <a:off x="1434007" y="3718236"/>
            <a:ext cx="2871406" cy="996639"/>
            <a:chOff x="0" y="0"/>
            <a:chExt cx="3828542" cy="1328852"/>
          </a:xfrm>
        </p:grpSpPr>
        <p:sp>
          <p:nvSpPr>
            <p:cNvPr id="25" name="Freeform 25"/>
            <p:cNvSpPr/>
            <p:nvPr/>
          </p:nvSpPr>
          <p:spPr>
            <a:xfrm>
              <a:off x="0" y="0"/>
              <a:ext cx="3828542" cy="1328801"/>
            </a:xfrm>
            <a:custGeom>
              <a:avLst/>
              <a:gdLst/>
              <a:ahLst/>
              <a:cxnLst/>
              <a:rect l="l" t="t" r="r" b="b"/>
              <a:pathLst>
                <a:path w="3828542" h="1328801">
                  <a:moveTo>
                    <a:pt x="0" y="0"/>
                  </a:moveTo>
                  <a:lnTo>
                    <a:pt x="3828542" y="0"/>
                  </a:lnTo>
                  <a:lnTo>
                    <a:pt x="3828542" y="1328801"/>
                  </a:lnTo>
                  <a:lnTo>
                    <a:pt x="0" y="1328801"/>
                  </a:lnTo>
                  <a:lnTo>
                    <a:pt x="0" y="0"/>
                  </a:lnTo>
                  <a:close/>
                </a:path>
              </a:pathLst>
            </a:custGeom>
            <a:blipFill>
              <a:blip r:embed="rId3"/>
              <a:stretch>
                <a:fillRect t="-45140" b="-63387"/>
              </a:stretch>
            </a:blipFill>
          </p:spPr>
          <p:txBody>
            <a:bodyPr/>
            <a:lstStyle/>
            <a:p>
              <a:endParaRPr lang="en-US"/>
            </a:p>
          </p:txBody>
        </p:sp>
      </p:grpSp>
      <p:grpSp>
        <p:nvGrpSpPr>
          <p:cNvPr id="26" name="Group 26"/>
          <p:cNvGrpSpPr/>
          <p:nvPr/>
        </p:nvGrpSpPr>
        <p:grpSpPr>
          <a:xfrm>
            <a:off x="14731164" y="12701"/>
            <a:ext cx="3001723" cy="1440179"/>
            <a:chOff x="0" y="0"/>
            <a:chExt cx="5120640" cy="2456802"/>
          </a:xfrm>
        </p:grpSpPr>
        <p:sp>
          <p:nvSpPr>
            <p:cNvPr id="27" name="Freeform 27"/>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4"/>
              <a:stretch>
                <a:fillRect t="-19708" r="-7054" b="-38050"/>
              </a:stretch>
            </a:blipFill>
          </p:spPr>
          <p:txBody>
            <a:bodyPr/>
            <a:lstStyle/>
            <a:p>
              <a:endParaRPr lang="en-US"/>
            </a:p>
          </p:txBody>
        </p:sp>
      </p:grpSp>
      <p:sp>
        <p:nvSpPr>
          <p:cNvPr id="28" name="TextBox 28"/>
          <p:cNvSpPr txBox="1"/>
          <p:nvPr/>
        </p:nvSpPr>
        <p:spPr>
          <a:xfrm>
            <a:off x="1259500" y="9634518"/>
            <a:ext cx="14234160" cy="315992"/>
          </a:xfrm>
          <a:prstGeom prst="rect">
            <a:avLst/>
          </a:prstGeom>
        </p:spPr>
        <p:txBody>
          <a:bodyPr lIns="0" tIns="0" rIns="0" bIns="0" rtlCol="0" anchor="t">
            <a:spAutoFit/>
          </a:bodyPr>
          <a:lstStyle/>
          <a:p>
            <a:pPr algn="ctr">
              <a:lnSpc>
                <a:spcPts val="1800"/>
              </a:lnSpc>
            </a:pPr>
            <a:r>
              <a:rPr lang="en-US" sz="1500">
                <a:solidFill>
                  <a:srgbClr val="000000"/>
                </a:solidFill>
                <a:latin typeface="Calibri (MS)"/>
                <a:ea typeface="Calibri (MS)"/>
                <a:cs typeface="Calibri (MS)"/>
                <a:sym typeface="Calibri (MS)"/>
              </a:rPr>
              <a:t>"Open Science at UAM: Trends and Achievements". NAPMIX Training Workshop 2026, Madrid, 19 May 2026</a:t>
            </a:r>
          </a:p>
        </p:txBody>
      </p:sp>
      <p:grpSp>
        <p:nvGrpSpPr>
          <p:cNvPr id="29" name="Group 29"/>
          <p:cNvGrpSpPr/>
          <p:nvPr/>
        </p:nvGrpSpPr>
        <p:grpSpPr>
          <a:xfrm>
            <a:off x="16695444" y="9672618"/>
            <a:ext cx="1127712" cy="394564"/>
            <a:chOff x="0" y="0"/>
            <a:chExt cx="1503616" cy="526085"/>
          </a:xfrm>
        </p:grpSpPr>
        <p:sp>
          <p:nvSpPr>
            <p:cNvPr id="30" name="Freeform 30"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5"/>
              <a:stretch>
                <a:fillRect r="4" b="-9"/>
              </a:stretch>
            </a:blipFill>
          </p:spPr>
          <p:txBody>
            <a:bodyPr/>
            <a:lstStyle/>
            <a:p>
              <a:endParaRPr lang="en-US"/>
            </a:p>
          </p:txBody>
        </p:sp>
      </p:grpSp>
      <p:grpSp>
        <p:nvGrpSpPr>
          <p:cNvPr id="31" name="Group 31"/>
          <p:cNvGrpSpPr/>
          <p:nvPr/>
        </p:nvGrpSpPr>
        <p:grpSpPr>
          <a:xfrm>
            <a:off x="5588007" y="3752872"/>
            <a:ext cx="2933569" cy="927367"/>
            <a:chOff x="0" y="0"/>
            <a:chExt cx="7295934" cy="2306409"/>
          </a:xfrm>
        </p:grpSpPr>
        <p:sp>
          <p:nvSpPr>
            <p:cNvPr id="32" name="Freeform 32"/>
            <p:cNvSpPr/>
            <p:nvPr/>
          </p:nvSpPr>
          <p:spPr>
            <a:xfrm>
              <a:off x="0" y="0"/>
              <a:ext cx="7295896" cy="2306447"/>
            </a:xfrm>
            <a:custGeom>
              <a:avLst/>
              <a:gdLst/>
              <a:ahLst/>
              <a:cxnLst/>
              <a:rect l="l" t="t" r="r" b="b"/>
              <a:pathLst>
                <a:path w="7295896" h="2306447">
                  <a:moveTo>
                    <a:pt x="0" y="0"/>
                  </a:moveTo>
                  <a:lnTo>
                    <a:pt x="7295896" y="0"/>
                  </a:lnTo>
                  <a:lnTo>
                    <a:pt x="7295896" y="2306447"/>
                  </a:lnTo>
                  <a:lnTo>
                    <a:pt x="0" y="2306447"/>
                  </a:lnTo>
                  <a:lnTo>
                    <a:pt x="0" y="0"/>
                  </a:lnTo>
                  <a:close/>
                </a:path>
              </a:pathLst>
            </a:custGeom>
            <a:blipFill>
              <a:blip r:embed="rId6"/>
              <a:stretch>
                <a:fillRect b="1"/>
              </a:stretch>
            </a:blipFill>
          </p:spPr>
          <p:txBody>
            <a:bodyPr/>
            <a:lstStyle/>
            <a:p>
              <a:endParaRPr lang="en-US"/>
            </a:p>
          </p:txBody>
        </p:sp>
      </p:grpSp>
      <p:grpSp>
        <p:nvGrpSpPr>
          <p:cNvPr id="33" name="Group 33"/>
          <p:cNvGrpSpPr/>
          <p:nvPr/>
        </p:nvGrpSpPr>
        <p:grpSpPr>
          <a:xfrm>
            <a:off x="9521076" y="3290754"/>
            <a:ext cx="3424686" cy="1665277"/>
            <a:chOff x="0" y="0"/>
            <a:chExt cx="6787934" cy="3300679"/>
          </a:xfrm>
        </p:grpSpPr>
        <p:sp>
          <p:nvSpPr>
            <p:cNvPr id="34" name="Freeform 34"/>
            <p:cNvSpPr/>
            <p:nvPr/>
          </p:nvSpPr>
          <p:spPr>
            <a:xfrm>
              <a:off x="0" y="0"/>
              <a:ext cx="6787896" cy="3300730"/>
            </a:xfrm>
            <a:custGeom>
              <a:avLst/>
              <a:gdLst/>
              <a:ahLst/>
              <a:cxnLst/>
              <a:rect l="l" t="t" r="r" b="b"/>
              <a:pathLst>
                <a:path w="6787896" h="3300730">
                  <a:moveTo>
                    <a:pt x="0" y="0"/>
                  </a:moveTo>
                  <a:lnTo>
                    <a:pt x="6787896" y="0"/>
                  </a:lnTo>
                  <a:lnTo>
                    <a:pt x="6787896" y="3300730"/>
                  </a:lnTo>
                  <a:lnTo>
                    <a:pt x="0" y="3300730"/>
                  </a:lnTo>
                  <a:lnTo>
                    <a:pt x="0" y="0"/>
                  </a:lnTo>
                  <a:close/>
                </a:path>
              </a:pathLst>
            </a:custGeom>
            <a:blipFill>
              <a:blip r:embed="rId7"/>
              <a:stretch>
                <a:fillRect b="1"/>
              </a:stretch>
            </a:blipFill>
          </p:spPr>
          <p:txBody>
            <a:bodyPr/>
            <a:lstStyle/>
            <a:p>
              <a:endParaRPr lang="en-US"/>
            </a:p>
          </p:txBody>
        </p:sp>
      </p:grpSp>
      <p:grpSp>
        <p:nvGrpSpPr>
          <p:cNvPr id="35" name="Group 35"/>
          <p:cNvGrpSpPr/>
          <p:nvPr/>
        </p:nvGrpSpPr>
        <p:grpSpPr>
          <a:xfrm>
            <a:off x="14731164" y="3304195"/>
            <a:ext cx="1651835" cy="1651835"/>
            <a:chOff x="0" y="0"/>
            <a:chExt cx="2202447" cy="2202447"/>
          </a:xfrm>
        </p:grpSpPr>
        <p:sp>
          <p:nvSpPr>
            <p:cNvPr id="36" name="Freeform 36"/>
            <p:cNvSpPr/>
            <p:nvPr/>
          </p:nvSpPr>
          <p:spPr>
            <a:xfrm>
              <a:off x="0" y="0"/>
              <a:ext cx="2202434" cy="2202434"/>
            </a:xfrm>
            <a:custGeom>
              <a:avLst/>
              <a:gdLst/>
              <a:ahLst/>
              <a:cxnLst/>
              <a:rect l="l" t="t" r="r" b="b"/>
              <a:pathLst>
                <a:path w="2202434" h="2202434">
                  <a:moveTo>
                    <a:pt x="0" y="0"/>
                  </a:moveTo>
                  <a:lnTo>
                    <a:pt x="2202434" y="0"/>
                  </a:lnTo>
                  <a:lnTo>
                    <a:pt x="2202434" y="2202434"/>
                  </a:lnTo>
                  <a:lnTo>
                    <a:pt x="0" y="2202434"/>
                  </a:lnTo>
                  <a:lnTo>
                    <a:pt x="0" y="0"/>
                  </a:lnTo>
                  <a:close/>
                </a:path>
              </a:pathLst>
            </a:custGeom>
            <a:blipFill>
              <a:blip r:embed="rId8"/>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0876BC"/>
            </a:solidFill>
            <a:prstDash val="solid"/>
            <a:headEnd type="none" w="sm" len="sm"/>
            <a:tailEnd type="none" w="sm" len="sm"/>
          </a:ln>
        </p:spPr>
        <p:txBody>
          <a:bodyPr/>
          <a:lstStyle/>
          <a:p>
            <a:endParaRPr lang="en-US"/>
          </a:p>
        </p:txBody>
      </p:sp>
      <p:sp>
        <p:nvSpPr>
          <p:cNvPr id="3" name="TextBox 3"/>
          <p:cNvSpPr txBox="1"/>
          <p:nvPr/>
        </p:nvSpPr>
        <p:spPr>
          <a:xfrm>
            <a:off x="1028700" y="904875"/>
            <a:ext cx="10934700" cy="929742"/>
          </a:xfrm>
          <a:prstGeom prst="rect">
            <a:avLst/>
          </a:prstGeom>
        </p:spPr>
        <p:txBody>
          <a:bodyPr wrap="square" lIns="0" tIns="0" rIns="0" bIns="0" rtlCol="0" anchor="t">
            <a:spAutoFit/>
          </a:bodyPr>
          <a:lstStyle/>
          <a:p>
            <a:pPr algn="l">
              <a:lnSpc>
                <a:spcPts val="7840"/>
              </a:lnSpc>
            </a:pPr>
            <a:r>
              <a:rPr lang="en-US" sz="5600" b="1" spc="-224" dirty="0">
                <a:solidFill>
                  <a:srgbClr val="00B050"/>
                </a:solidFill>
                <a:latin typeface="Roboto Bold"/>
                <a:ea typeface="Roboto Bold"/>
                <a:cs typeface="Roboto Bold"/>
                <a:sym typeface="Roboto Bold"/>
              </a:rPr>
              <a:t>OS Courses offered by the UAM</a:t>
            </a:r>
          </a:p>
        </p:txBody>
      </p:sp>
      <p:sp>
        <p:nvSpPr>
          <p:cNvPr id="4" name="TextBox 4"/>
          <p:cNvSpPr txBox="1"/>
          <p:nvPr/>
        </p:nvSpPr>
        <p:spPr>
          <a:xfrm>
            <a:off x="1028700" y="2324100"/>
            <a:ext cx="16894687" cy="8210581"/>
          </a:xfrm>
          <a:prstGeom prst="rect">
            <a:avLst/>
          </a:prstGeom>
        </p:spPr>
        <p:txBody>
          <a:bodyPr wrap="square" lIns="0" tIns="0" rIns="0" bIns="0" rtlCol="0" anchor="t">
            <a:spAutoFit/>
          </a:bodyPr>
          <a:lstStyle/>
          <a:p>
            <a:pPr algn="l">
              <a:lnSpc>
                <a:spcPts val="4320"/>
              </a:lnSpc>
            </a:pPr>
            <a:r>
              <a:rPr lang="en-US" sz="2400" b="1" spc="384" dirty="0">
                <a:solidFill>
                  <a:srgbClr val="0876BC"/>
                </a:solidFill>
                <a:latin typeface="Roboto Bold"/>
                <a:ea typeface="Roboto Bold"/>
                <a:cs typeface="Roboto Bold"/>
                <a:sym typeface="Roboto Bold"/>
              </a:rPr>
              <a:t>Introduction Open Science</a:t>
            </a:r>
            <a:r>
              <a:rPr lang="en-US" sz="2400" b="1" spc="384" dirty="0">
                <a:solidFill>
                  <a:srgbClr val="000000"/>
                </a:solidFill>
                <a:latin typeface="Roboto Bold"/>
                <a:ea typeface="Roboto Bold"/>
                <a:cs typeface="Roboto Bold"/>
                <a:sym typeface="Roboto Bold"/>
              </a:rPr>
              <a:t> </a:t>
            </a:r>
          </a:p>
          <a:p>
            <a:pPr algn="l">
              <a:lnSpc>
                <a:spcPts val="4320"/>
              </a:lnSpc>
            </a:pPr>
            <a:endParaRPr lang="en-US" sz="2400" b="1" spc="384" dirty="0">
              <a:solidFill>
                <a:srgbClr val="000000"/>
              </a:solidFill>
              <a:latin typeface="Roboto Bold"/>
              <a:ea typeface="Roboto Bold"/>
              <a:cs typeface="Roboto Bold"/>
              <a:sym typeface="Roboto Bold"/>
            </a:endParaRPr>
          </a:p>
          <a:p>
            <a:pPr algn="l">
              <a:lnSpc>
                <a:spcPts val="4320"/>
              </a:lnSpc>
            </a:pPr>
            <a:r>
              <a:rPr lang="en-US" sz="2400" b="1" spc="384" dirty="0">
                <a:solidFill>
                  <a:srgbClr val="0876BC"/>
                </a:solidFill>
                <a:latin typeface="Roboto Bold"/>
                <a:ea typeface="Roboto Bold"/>
                <a:cs typeface="Roboto Bold"/>
                <a:sym typeface="Roboto Bold"/>
              </a:rPr>
              <a:t>Research Data Management</a:t>
            </a:r>
          </a:p>
          <a:p>
            <a:pPr algn="l">
              <a:lnSpc>
                <a:spcPts val="4320"/>
              </a:lnSpc>
            </a:pPr>
            <a:endParaRPr lang="en-US" sz="2400" b="1" spc="384" dirty="0">
              <a:solidFill>
                <a:srgbClr val="0070C0"/>
              </a:solidFill>
              <a:latin typeface="Roboto Bold"/>
              <a:ea typeface="Roboto Bold"/>
              <a:cs typeface="Roboto Bold"/>
              <a:sym typeface="Roboto Bold"/>
            </a:endParaRPr>
          </a:p>
          <a:p>
            <a:pPr algn="l">
              <a:lnSpc>
                <a:spcPts val="4320"/>
              </a:lnSpc>
            </a:pPr>
            <a:r>
              <a:rPr lang="en-US" sz="2400" b="1" spc="384" dirty="0">
                <a:solidFill>
                  <a:srgbClr val="0070C0"/>
                </a:solidFill>
                <a:latin typeface="Roboto Bold"/>
                <a:ea typeface="Roboto Bold"/>
                <a:cs typeface="Roboto Bold"/>
                <a:sym typeface="Roboto Bold"/>
              </a:rPr>
              <a:t>Publishing in Open Access </a:t>
            </a:r>
          </a:p>
          <a:p>
            <a:pPr algn="l">
              <a:lnSpc>
                <a:spcPts val="4320"/>
              </a:lnSpc>
            </a:pPr>
            <a:endParaRPr lang="en-US" sz="2400" b="1" spc="384" dirty="0">
              <a:solidFill>
                <a:srgbClr val="0070C0"/>
              </a:solidFill>
              <a:latin typeface="Roboto Bold"/>
              <a:ea typeface="Roboto Bold"/>
              <a:cs typeface="Roboto Bold"/>
              <a:sym typeface="Roboto Bold"/>
            </a:endParaRPr>
          </a:p>
          <a:p>
            <a:pPr algn="l">
              <a:lnSpc>
                <a:spcPts val="4320"/>
              </a:lnSpc>
            </a:pPr>
            <a:r>
              <a:rPr lang="en-US" sz="2400" b="1" spc="384" dirty="0">
                <a:solidFill>
                  <a:srgbClr val="0876BC"/>
                </a:solidFill>
                <a:latin typeface="Roboto Bold"/>
                <a:ea typeface="Roboto Bold"/>
                <a:cs typeface="Roboto Bold"/>
                <a:sym typeface="Roboto Bold"/>
              </a:rPr>
              <a:t>Open Science short learning resources for</a:t>
            </a:r>
            <a:r>
              <a:rPr lang="en-US" sz="2400" b="1" spc="384" dirty="0">
                <a:solidFill>
                  <a:srgbClr val="0070C0"/>
                </a:solidFill>
                <a:latin typeface="Roboto Bold"/>
                <a:ea typeface="Roboto Bold"/>
                <a:cs typeface="Roboto Bold"/>
                <a:sym typeface="Roboto Bold"/>
              </a:rPr>
              <a:t> Academics  </a:t>
            </a:r>
            <a:r>
              <a:rPr lang="en-US" sz="2400" b="1" spc="384" dirty="0">
                <a:solidFill>
                  <a:srgbClr val="000000"/>
                </a:solidFill>
                <a:latin typeface="Roboto Bold"/>
                <a:ea typeface="Roboto Bold"/>
                <a:cs typeface="Roboto Bold"/>
                <a:sym typeface="Roboto Bold"/>
              </a:rPr>
              <a:t>(coming soon</a:t>
            </a:r>
            <a:r>
              <a:rPr lang="en-US" sz="2400" b="1" spc="384" dirty="0">
                <a:solidFill>
                  <a:srgbClr val="0876BC"/>
                </a:solidFill>
                <a:latin typeface="Roboto Bold"/>
                <a:ea typeface="Roboto Bold"/>
                <a:cs typeface="Roboto Bold"/>
                <a:sym typeface="Roboto Bold"/>
              </a:rPr>
              <a:t>)</a:t>
            </a:r>
          </a:p>
          <a:p>
            <a:pPr algn="l">
              <a:lnSpc>
                <a:spcPts val="4320"/>
              </a:lnSpc>
            </a:pPr>
            <a:endParaRPr lang="en-US" sz="2400" b="1" spc="384" dirty="0">
              <a:solidFill>
                <a:srgbClr val="0876BC"/>
              </a:solidFill>
              <a:latin typeface="Roboto Bold"/>
              <a:ea typeface="Roboto Bold"/>
              <a:cs typeface="Roboto Bold"/>
              <a:sym typeface="Roboto Bold"/>
            </a:endParaRPr>
          </a:p>
          <a:p>
            <a:pPr algn="l">
              <a:lnSpc>
                <a:spcPts val="4320"/>
              </a:lnSpc>
            </a:pPr>
            <a:r>
              <a:rPr lang="en-US" sz="2400" b="1" spc="384" dirty="0">
                <a:solidFill>
                  <a:srgbClr val="0876BC"/>
                </a:solidFill>
                <a:latin typeface="Roboto Bold"/>
                <a:ea typeface="Roboto Bold"/>
                <a:cs typeface="Roboto Bold"/>
                <a:sym typeface="Roboto Bold"/>
              </a:rPr>
              <a:t>CIVIS </a:t>
            </a:r>
            <a:r>
              <a:rPr lang="en-US" sz="2400" b="1" spc="384" dirty="0" err="1">
                <a:solidFill>
                  <a:srgbClr val="0876BC"/>
                </a:solidFill>
                <a:latin typeface="Roboto Bold"/>
                <a:ea typeface="Roboto Bold"/>
                <a:cs typeface="Roboto Bold"/>
                <a:sym typeface="Roboto Bold"/>
              </a:rPr>
              <a:t>Microcredentials</a:t>
            </a:r>
            <a:r>
              <a:rPr lang="en-US" sz="2400" b="1" spc="384" dirty="0">
                <a:solidFill>
                  <a:srgbClr val="0876BC"/>
                </a:solidFill>
                <a:latin typeface="Roboto Bold"/>
                <a:ea typeface="Roboto Bold"/>
                <a:cs typeface="Roboto Bold"/>
                <a:sym typeface="Roboto Bold"/>
              </a:rPr>
              <a:t> – transversal skills for </a:t>
            </a:r>
            <a:r>
              <a:rPr lang="en-US" sz="2400" b="1" spc="384" dirty="0" err="1">
                <a:solidFill>
                  <a:srgbClr val="0876BC"/>
                </a:solidFill>
                <a:latin typeface="Roboto Bold"/>
                <a:ea typeface="Roboto Bold"/>
                <a:cs typeface="Roboto Bold"/>
                <a:sym typeface="Roboto Bold"/>
              </a:rPr>
              <a:t>Phd</a:t>
            </a:r>
            <a:r>
              <a:rPr lang="en-US" sz="2400" b="1" spc="384" dirty="0">
                <a:solidFill>
                  <a:srgbClr val="0876BC"/>
                </a:solidFill>
                <a:latin typeface="Roboto Bold"/>
                <a:ea typeface="Roboto Bold"/>
                <a:cs typeface="Roboto Bold"/>
                <a:sym typeface="Roboto Bold"/>
              </a:rPr>
              <a:t> candidates – OS module</a:t>
            </a:r>
          </a:p>
          <a:p>
            <a:pPr algn="l">
              <a:lnSpc>
                <a:spcPts val="4320"/>
              </a:lnSpc>
            </a:pPr>
            <a:endParaRPr lang="en-US" sz="2400" b="1" spc="384" dirty="0">
              <a:solidFill>
                <a:srgbClr val="0876BC"/>
              </a:solidFill>
              <a:latin typeface="Roboto Bold"/>
              <a:ea typeface="Roboto Bold"/>
              <a:cs typeface="Roboto Bold"/>
              <a:sym typeface="Roboto Bold"/>
            </a:endParaRPr>
          </a:p>
          <a:p>
            <a:pPr algn="l">
              <a:lnSpc>
                <a:spcPts val="4320"/>
              </a:lnSpc>
            </a:pPr>
            <a:r>
              <a:rPr lang="en-US" sz="2400" b="1" spc="384" dirty="0" err="1">
                <a:solidFill>
                  <a:srgbClr val="0876BC"/>
                </a:solidFill>
                <a:latin typeface="Roboto Bold"/>
                <a:ea typeface="Roboto Bold"/>
                <a:cs typeface="Roboto Bold"/>
                <a:sym typeface="Roboto Bold"/>
              </a:rPr>
              <a:t>Customised</a:t>
            </a:r>
            <a:r>
              <a:rPr lang="en-US" sz="2400" b="1" spc="384" dirty="0">
                <a:solidFill>
                  <a:srgbClr val="0876BC"/>
                </a:solidFill>
                <a:latin typeface="Roboto Bold"/>
                <a:ea typeface="Roboto Bold"/>
                <a:cs typeface="Roboto Bold"/>
                <a:sym typeface="Roboto Bold"/>
              </a:rPr>
              <a:t> training sessions upon request</a:t>
            </a:r>
          </a:p>
          <a:p>
            <a:pPr algn="l">
              <a:lnSpc>
                <a:spcPts val="4320"/>
              </a:lnSpc>
            </a:pPr>
            <a:endParaRPr lang="en-US" sz="2400" b="1" spc="384" dirty="0">
              <a:solidFill>
                <a:srgbClr val="0876BC"/>
              </a:solidFill>
              <a:latin typeface="Roboto Bold"/>
              <a:ea typeface="Roboto Bold"/>
              <a:cs typeface="Roboto Bold"/>
              <a:sym typeface="Roboto Bold"/>
            </a:endParaRPr>
          </a:p>
          <a:p>
            <a:pPr algn="l">
              <a:lnSpc>
                <a:spcPts val="4320"/>
              </a:lnSpc>
            </a:pPr>
            <a:r>
              <a:rPr lang="en-US" sz="2400" b="1" spc="384" dirty="0">
                <a:solidFill>
                  <a:srgbClr val="0876BC"/>
                </a:solidFill>
                <a:latin typeface="Roboto Bold"/>
                <a:ea typeface="Roboto Bold"/>
                <a:cs typeface="Roboto Bold"/>
                <a:sym typeface="Roboto Bold"/>
              </a:rPr>
              <a:t>Research Data Management Days </a:t>
            </a:r>
            <a:r>
              <a:rPr lang="en-US" sz="2400" b="1" spc="384" dirty="0">
                <a:solidFill>
                  <a:srgbClr val="000000"/>
                </a:solidFill>
                <a:latin typeface="Roboto Bold"/>
                <a:ea typeface="Roboto Bold"/>
                <a:cs typeface="Roboto Bold"/>
                <a:sym typeface="Roboto Bold"/>
              </a:rPr>
              <a:t>(2ⁿᵈ EDITION – NOVEMBER 2026)</a:t>
            </a:r>
          </a:p>
          <a:p>
            <a:pPr algn="l">
              <a:lnSpc>
                <a:spcPts val="4320"/>
              </a:lnSpc>
            </a:pPr>
            <a:endParaRPr lang="en-US" sz="2400" b="1" spc="384" dirty="0">
              <a:solidFill>
                <a:srgbClr val="0070C0"/>
              </a:solidFill>
              <a:latin typeface="Roboto Bold"/>
              <a:ea typeface="Roboto Bold"/>
              <a:cs typeface="Roboto Bold"/>
              <a:sym typeface="Roboto Bold"/>
            </a:endParaRPr>
          </a:p>
          <a:p>
            <a:pPr algn="l">
              <a:lnSpc>
                <a:spcPts val="4320"/>
              </a:lnSpc>
            </a:pPr>
            <a:endParaRPr lang="en-US" sz="2400" b="1" spc="384" dirty="0">
              <a:solidFill>
                <a:srgbClr val="000000"/>
              </a:solidFill>
              <a:latin typeface="Roboto Bold"/>
              <a:ea typeface="Roboto Bold"/>
              <a:cs typeface="Roboto Bold"/>
              <a:sym typeface="Roboto Bold"/>
            </a:endParaRPr>
          </a:p>
        </p:txBody>
      </p:sp>
      <p:grpSp>
        <p:nvGrpSpPr>
          <p:cNvPr id="5" name="Group 5"/>
          <p:cNvGrpSpPr/>
          <p:nvPr/>
        </p:nvGrpSpPr>
        <p:grpSpPr>
          <a:xfrm>
            <a:off x="16695444" y="9672618"/>
            <a:ext cx="1127712" cy="394564"/>
            <a:chOff x="0" y="0"/>
            <a:chExt cx="1503616" cy="526085"/>
          </a:xfrm>
        </p:grpSpPr>
        <p:sp>
          <p:nvSpPr>
            <p:cNvPr id="6" name="Freeform 6"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3"/>
              <a:stretch>
                <a:fillRect r="4" b="-9"/>
              </a:stretch>
            </a:blipFill>
          </p:spPr>
          <p:txBody>
            <a:bodyPr/>
            <a:lstStyle/>
            <a:p>
              <a:endParaRPr lang="en-US"/>
            </a:p>
          </p:txBody>
        </p:sp>
      </p:grpSp>
      <p:sp>
        <p:nvSpPr>
          <p:cNvPr id="7" name="TextBox 7"/>
          <p:cNvSpPr txBox="1"/>
          <p:nvPr/>
        </p:nvSpPr>
        <p:spPr>
          <a:xfrm>
            <a:off x="1295400" y="9751152"/>
            <a:ext cx="14234160" cy="315992"/>
          </a:xfrm>
          <a:prstGeom prst="rect">
            <a:avLst/>
          </a:prstGeom>
        </p:spPr>
        <p:txBody>
          <a:bodyPr lIns="0" tIns="0" rIns="0" bIns="0" rtlCol="0" anchor="t">
            <a:spAutoFit/>
          </a:bodyPr>
          <a:lstStyle/>
          <a:p>
            <a:pPr algn="ctr">
              <a:lnSpc>
                <a:spcPts val="1800"/>
              </a:lnSpc>
            </a:pPr>
            <a:r>
              <a:rPr lang="en-US" sz="1500" dirty="0">
                <a:solidFill>
                  <a:srgbClr val="000000"/>
                </a:solidFill>
                <a:latin typeface="Calibri (MS)"/>
                <a:ea typeface="Calibri (MS)"/>
                <a:cs typeface="Calibri (MS)"/>
                <a:sym typeface="Calibri (MS)"/>
              </a:rPr>
              <a:t>"Open Science at UAM: Trends and Achievements". NAPMIX Training Workshop 2026, Madrid, 19 May 2026</a:t>
            </a:r>
          </a:p>
        </p:txBody>
      </p:sp>
      <p:grpSp>
        <p:nvGrpSpPr>
          <p:cNvPr id="8" name="Group 8"/>
          <p:cNvGrpSpPr/>
          <p:nvPr/>
        </p:nvGrpSpPr>
        <p:grpSpPr>
          <a:xfrm>
            <a:off x="14731164" y="12701"/>
            <a:ext cx="3001723" cy="1440179"/>
            <a:chOff x="0" y="0"/>
            <a:chExt cx="5120640" cy="2456802"/>
          </a:xfrm>
        </p:grpSpPr>
        <p:sp>
          <p:nvSpPr>
            <p:cNvPr id="9" name="Freeform 9"/>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4"/>
              <a:stretch>
                <a:fillRect t="-19708" r="-7054" b="-38050"/>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0876BC"/>
            </a:solidFill>
            <a:prstDash val="solid"/>
            <a:headEnd type="none" w="sm" len="sm"/>
            <a:tailEnd type="none" w="sm" len="sm"/>
          </a:ln>
        </p:spPr>
        <p:txBody>
          <a:bodyPr/>
          <a:lstStyle/>
          <a:p>
            <a:endParaRPr lang="en-US"/>
          </a:p>
        </p:txBody>
      </p:sp>
      <p:sp>
        <p:nvSpPr>
          <p:cNvPr id="3" name="TextBox 3"/>
          <p:cNvSpPr txBox="1"/>
          <p:nvPr/>
        </p:nvSpPr>
        <p:spPr>
          <a:xfrm>
            <a:off x="1028700" y="904875"/>
            <a:ext cx="12763500" cy="923330"/>
          </a:xfrm>
          <a:prstGeom prst="rect">
            <a:avLst/>
          </a:prstGeom>
        </p:spPr>
        <p:txBody>
          <a:bodyPr wrap="square" lIns="0" tIns="0" rIns="0" bIns="0" rtlCol="0" anchor="t">
            <a:spAutoFit/>
          </a:bodyPr>
          <a:lstStyle/>
          <a:p>
            <a:pPr lvl="0" defTabSz="457200">
              <a:defRPr/>
            </a:pPr>
            <a:r>
              <a:rPr lang="en-GB" sz="6000" b="1" dirty="0">
                <a:solidFill>
                  <a:srgbClr val="00B050"/>
                </a:solidFill>
              </a:rPr>
              <a:t>Research Assessment Reform -  </a:t>
            </a:r>
            <a:r>
              <a:rPr lang="en-GB" sz="6000" b="1" dirty="0" err="1">
                <a:solidFill>
                  <a:srgbClr val="00B050"/>
                </a:solidFill>
              </a:rPr>
              <a:t>CoARA</a:t>
            </a:r>
            <a:r>
              <a:rPr lang="en-GB" sz="6000" b="1" dirty="0">
                <a:solidFill>
                  <a:srgbClr val="00B050"/>
                </a:solidFill>
              </a:rPr>
              <a:t> </a:t>
            </a:r>
          </a:p>
        </p:txBody>
      </p:sp>
      <p:sp>
        <p:nvSpPr>
          <p:cNvPr id="7" name="TextBox 7"/>
          <p:cNvSpPr txBox="1"/>
          <p:nvPr/>
        </p:nvSpPr>
        <p:spPr>
          <a:xfrm>
            <a:off x="8001000" y="2208209"/>
            <a:ext cx="3166781" cy="400751"/>
          </a:xfrm>
          <a:prstGeom prst="rect">
            <a:avLst/>
          </a:prstGeom>
        </p:spPr>
        <p:txBody>
          <a:bodyPr lIns="0" tIns="0" rIns="0" bIns="0" rtlCol="0" anchor="t">
            <a:spAutoFit/>
          </a:bodyPr>
          <a:lstStyle/>
          <a:p>
            <a:pPr marL="0" lvl="0" indent="0" algn="l">
              <a:lnSpc>
                <a:spcPts val="3073"/>
              </a:lnSpc>
              <a:spcBef>
                <a:spcPct val="0"/>
              </a:spcBef>
            </a:pPr>
            <a:r>
              <a:rPr lang="en-US" sz="3200" b="1" spc="175" dirty="0" err="1">
                <a:solidFill>
                  <a:srgbClr val="0876BC"/>
                </a:solidFill>
                <a:latin typeface="Roboto Bold"/>
                <a:ea typeface="Roboto Bold"/>
                <a:cs typeface="Roboto Bold"/>
                <a:sym typeface="Roboto Bold"/>
              </a:rPr>
              <a:t>Co</a:t>
            </a:r>
            <a:r>
              <a:rPr lang="en-US" sz="3200" b="1" u="none" strike="noStrike" spc="175" dirty="0" err="1">
                <a:solidFill>
                  <a:srgbClr val="0876BC"/>
                </a:solidFill>
                <a:latin typeface="Roboto Bold"/>
                <a:ea typeface="Roboto Bold"/>
                <a:cs typeface="Roboto Bold"/>
                <a:sym typeface="Roboto Bold"/>
              </a:rPr>
              <a:t>ARA</a:t>
            </a:r>
            <a:endParaRPr lang="en-US" sz="3200" b="1" u="none" strike="noStrike" spc="175" dirty="0">
              <a:solidFill>
                <a:srgbClr val="0876BC"/>
              </a:solidFill>
              <a:latin typeface="Roboto Bold"/>
              <a:ea typeface="Roboto Bold"/>
              <a:cs typeface="Roboto Bold"/>
              <a:sym typeface="Roboto Bold"/>
            </a:endParaRPr>
          </a:p>
        </p:txBody>
      </p:sp>
      <p:grpSp>
        <p:nvGrpSpPr>
          <p:cNvPr id="8" name="Group 8"/>
          <p:cNvGrpSpPr/>
          <p:nvPr/>
        </p:nvGrpSpPr>
        <p:grpSpPr>
          <a:xfrm>
            <a:off x="1244260" y="3141830"/>
            <a:ext cx="5530771" cy="5530771"/>
            <a:chOff x="0" y="0"/>
            <a:chExt cx="4185768" cy="4185768"/>
          </a:xfrm>
        </p:grpSpPr>
        <p:sp>
          <p:nvSpPr>
            <p:cNvPr id="9" name="Freeform 9"/>
            <p:cNvSpPr/>
            <p:nvPr/>
          </p:nvSpPr>
          <p:spPr>
            <a:xfrm>
              <a:off x="0" y="0"/>
              <a:ext cx="4185793" cy="4185793"/>
            </a:xfrm>
            <a:custGeom>
              <a:avLst/>
              <a:gdLst/>
              <a:ahLst/>
              <a:cxnLst/>
              <a:rect l="l" t="t" r="r" b="b"/>
              <a:pathLst>
                <a:path w="4185793" h="4185793">
                  <a:moveTo>
                    <a:pt x="0" y="0"/>
                  </a:moveTo>
                  <a:lnTo>
                    <a:pt x="4185793" y="0"/>
                  </a:lnTo>
                  <a:lnTo>
                    <a:pt x="4185793" y="4185793"/>
                  </a:lnTo>
                  <a:lnTo>
                    <a:pt x="0" y="4185793"/>
                  </a:lnTo>
                  <a:lnTo>
                    <a:pt x="0" y="0"/>
                  </a:lnTo>
                  <a:close/>
                </a:path>
              </a:pathLst>
            </a:custGeom>
            <a:blipFill>
              <a:blip r:embed="rId3"/>
              <a:stretch>
                <a:fillRect/>
              </a:stretch>
            </a:blipFill>
          </p:spPr>
          <p:txBody>
            <a:bodyPr/>
            <a:lstStyle/>
            <a:p>
              <a:endParaRPr lang="en-US"/>
            </a:p>
          </p:txBody>
        </p:sp>
      </p:grpSp>
      <p:sp>
        <p:nvSpPr>
          <p:cNvPr id="13" name="TextBox 13"/>
          <p:cNvSpPr txBox="1"/>
          <p:nvPr/>
        </p:nvSpPr>
        <p:spPr>
          <a:xfrm>
            <a:off x="8167646" y="4460158"/>
            <a:ext cx="7423530" cy="4541926"/>
          </a:xfrm>
          <a:prstGeom prst="rect">
            <a:avLst/>
          </a:prstGeom>
        </p:spPr>
        <p:txBody>
          <a:bodyPr lIns="50800" tIns="50800" rIns="50800" bIns="50800" rtlCol="0" anchor="ctr"/>
          <a:lstStyle/>
          <a:p>
            <a:pPr algn="ctr">
              <a:lnSpc>
                <a:spcPts val="4320"/>
              </a:lnSpc>
            </a:pPr>
            <a:endParaRPr/>
          </a:p>
        </p:txBody>
      </p:sp>
      <p:sp>
        <p:nvSpPr>
          <p:cNvPr id="14" name="TextBox 14"/>
          <p:cNvSpPr txBox="1"/>
          <p:nvPr/>
        </p:nvSpPr>
        <p:spPr>
          <a:xfrm>
            <a:off x="8027441" y="5755033"/>
            <a:ext cx="10232850" cy="487313"/>
          </a:xfrm>
          <a:prstGeom prst="rect">
            <a:avLst/>
          </a:prstGeom>
        </p:spPr>
        <p:txBody>
          <a:bodyPr wrap="square" lIns="0" tIns="0" rIns="0" bIns="0" rtlCol="0" anchor="t">
            <a:spAutoFit/>
          </a:bodyPr>
          <a:lstStyle/>
          <a:p>
            <a:pPr algn="l">
              <a:lnSpc>
                <a:spcPts val="3951"/>
              </a:lnSpc>
              <a:spcBef>
                <a:spcPct val="0"/>
              </a:spcBef>
            </a:pPr>
            <a:r>
              <a:rPr lang="en-US" sz="3200" b="1" spc="351" dirty="0">
                <a:solidFill>
                  <a:srgbClr val="0876BC"/>
                </a:solidFill>
                <a:latin typeface="Roboto Bold"/>
                <a:ea typeface="Roboto Bold"/>
                <a:cs typeface="Roboto Bold"/>
                <a:sym typeface="Roboto Bold"/>
              </a:rPr>
              <a:t>LERAR Project </a:t>
            </a:r>
            <a:r>
              <a:rPr lang="en-US" sz="3200" spc="351" dirty="0">
                <a:solidFill>
                  <a:srgbClr val="0876BC"/>
                </a:solidFill>
                <a:latin typeface="Roboto Bold"/>
                <a:ea typeface="Roboto Bold"/>
                <a:cs typeface="Roboto Bold"/>
                <a:sym typeface="Roboto Bold"/>
              </a:rPr>
              <a:t>(</a:t>
            </a:r>
            <a:r>
              <a:rPr lang="en-US" sz="3200" spc="351" dirty="0" err="1">
                <a:solidFill>
                  <a:srgbClr val="0876BC"/>
                </a:solidFill>
                <a:latin typeface="Roboto Bold"/>
                <a:ea typeface="Roboto Bold"/>
                <a:cs typeface="Roboto Bold"/>
                <a:sym typeface="Roboto Bold"/>
              </a:rPr>
              <a:t>CoARA</a:t>
            </a:r>
            <a:r>
              <a:rPr lang="en-US" sz="3200" spc="351" dirty="0">
                <a:solidFill>
                  <a:srgbClr val="0876BC"/>
                </a:solidFill>
                <a:latin typeface="Roboto Bold"/>
                <a:ea typeface="Roboto Bold"/>
                <a:cs typeface="Roboto Bold"/>
                <a:sym typeface="Roboto Bold"/>
              </a:rPr>
              <a:t> Boost project)</a:t>
            </a:r>
          </a:p>
        </p:txBody>
      </p:sp>
      <p:grpSp>
        <p:nvGrpSpPr>
          <p:cNvPr id="15" name="Group 15"/>
          <p:cNvGrpSpPr/>
          <p:nvPr/>
        </p:nvGrpSpPr>
        <p:grpSpPr>
          <a:xfrm>
            <a:off x="14731164" y="12701"/>
            <a:ext cx="3001723" cy="1440179"/>
            <a:chOff x="0" y="0"/>
            <a:chExt cx="5120640" cy="2456802"/>
          </a:xfrm>
        </p:grpSpPr>
        <p:sp>
          <p:nvSpPr>
            <p:cNvPr id="16" name="Freeform 16"/>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4"/>
              <a:stretch>
                <a:fillRect t="-19708" r="-7054" b="-38050"/>
              </a:stretch>
            </a:blipFill>
          </p:spPr>
          <p:txBody>
            <a:bodyPr/>
            <a:lstStyle/>
            <a:p>
              <a:endParaRPr lang="en-US"/>
            </a:p>
          </p:txBody>
        </p:sp>
      </p:grpSp>
      <p:grpSp>
        <p:nvGrpSpPr>
          <p:cNvPr id="17" name="Group 17"/>
          <p:cNvGrpSpPr/>
          <p:nvPr/>
        </p:nvGrpSpPr>
        <p:grpSpPr>
          <a:xfrm>
            <a:off x="16695444" y="9672618"/>
            <a:ext cx="1127712" cy="394564"/>
            <a:chOff x="0" y="0"/>
            <a:chExt cx="1503616" cy="526085"/>
          </a:xfrm>
        </p:grpSpPr>
        <p:sp>
          <p:nvSpPr>
            <p:cNvPr id="18" name="Freeform 18"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5"/>
              <a:stretch>
                <a:fillRect r="4" b="-9"/>
              </a:stretch>
            </a:blipFill>
          </p:spPr>
          <p:txBody>
            <a:bodyPr/>
            <a:lstStyle/>
            <a:p>
              <a:endParaRPr lang="en-US"/>
            </a:p>
          </p:txBody>
        </p:sp>
      </p:grpSp>
      <p:sp>
        <p:nvSpPr>
          <p:cNvPr id="19" name="TextBox 19"/>
          <p:cNvSpPr txBox="1"/>
          <p:nvPr/>
        </p:nvSpPr>
        <p:spPr>
          <a:xfrm>
            <a:off x="1244260" y="9690598"/>
            <a:ext cx="14234160" cy="315992"/>
          </a:xfrm>
          <a:prstGeom prst="rect">
            <a:avLst/>
          </a:prstGeom>
        </p:spPr>
        <p:txBody>
          <a:bodyPr lIns="0" tIns="0" rIns="0" bIns="0" rtlCol="0" anchor="t">
            <a:spAutoFit/>
          </a:bodyPr>
          <a:lstStyle/>
          <a:p>
            <a:pPr algn="ctr">
              <a:lnSpc>
                <a:spcPts val="1800"/>
              </a:lnSpc>
            </a:pPr>
            <a:r>
              <a:rPr lang="en-US" sz="1500" dirty="0">
                <a:solidFill>
                  <a:srgbClr val="000000"/>
                </a:solidFill>
                <a:latin typeface="Calibri (MS)"/>
                <a:ea typeface="Calibri (MS)"/>
                <a:cs typeface="Calibri (MS)"/>
                <a:sym typeface="Calibri (MS)"/>
              </a:rPr>
              <a:t>"Open Science at UAM: Trends and Achievements". NAPMIX Training Workshop 2026, Madrid, 19 May 2026</a:t>
            </a:r>
          </a:p>
        </p:txBody>
      </p:sp>
      <p:sp>
        <p:nvSpPr>
          <p:cNvPr id="21" name="TextBox 20">
            <a:extLst>
              <a:ext uri="{FF2B5EF4-FFF2-40B4-BE49-F238E27FC236}">
                <a16:creationId xmlns:a16="http://schemas.microsoft.com/office/drawing/2014/main" id="{415315FE-3EE1-6019-A278-50769067218B}"/>
              </a:ext>
            </a:extLst>
          </p:cNvPr>
          <p:cNvSpPr txBox="1"/>
          <p:nvPr/>
        </p:nvSpPr>
        <p:spPr>
          <a:xfrm>
            <a:off x="7762815" y="2605610"/>
            <a:ext cx="8527798" cy="1996700"/>
          </a:xfrm>
          <a:prstGeom prst="rect">
            <a:avLst/>
          </a:prstGeom>
          <a:noFill/>
        </p:spPr>
        <p:txBody>
          <a:bodyPr wrap="square">
            <a:spAutoFit/>
          </a:bodyPr>
          <a:lstStyle/>
          <a:p>
            <a:pPr marL="454242" lvl="1" indent="-227121" algn="l">
              <a:lnSpc>
                <a:spcPts val="3787"/>
              </a:lnSpc>
              <a:buFont typeface="Arial"/>
              <a:buChar char="•"/>
            </a:pPr>
            <a:r>
              <a:rPr lang="en-US" sz="2400" spc="336" dirty="0">
                <a:solidFill>
                  <a:srgbClr val="000000"/>
                </a:solidFill>
                <a:latin typeface="Roboto" panose="02000000000000000000" pitchFamily="2" charset="0"/>
                <a:ea typeface="Roboto" panose="02000000000000000000" pitchFamily="2" charset="0"/>
                <a:cs typeface="Roboto Bold"/>
                <a:sym typeface="Roboto Bold"/>
              </a:rPr>
              <a:t>UAM signatory (November 2022)</a:t>
            </a:r>
          </a:p>
          <a:p>
            <a:pPr marL="454242" lvl="1" indent="-227121" algn="l">
              <a:lnSpc>
                <a:spcPts val="3787"/>
              </a:lnSpc>
              <a:buFont typeface="Arial"/>
              <a:buChar char="•"/>
            </a:pPr>
            <a:r>
              <a:rPr lang="en-US" sz="2400" spc="336" dirty="0" err="1">
                <a:solidFill>
                  <a:srgbClr val="000000"/>
                </a:solidFill>
                <a:latin typeface="Roboto" panose="02000000000000000000" pitchFamily="2" charset="0"/>
                <a:ea typeface="Roboto" panose="02000000000000000000" pitchFamily="2" charset="0"/>
                <a:cs typeface="Roboto Bold"/>
                <a:sym typeface="Roboto Bold"/>
              </a:rPr>
              <a:t>CoARA</a:t>
            </a:r>
            <a:r>
              <a:rPr lang="en-US" sz="2400" spc="336" dirty="0">
                <a:solidFill>
                  <a:srgbClr val="000000"/>
                </a:solidFill>
                <a:latin typeface="Roboto" panose="02000000000000000000" pitchFamily="2" charset="0"/>
                <a:ea typeface="Roboto" panose="02000000000000000000" pitchFamily="2" charset="0"/>
                <a:cs typeface="Roboto Bold"/>
                <a:sym typeface="Roboto Bold"/>
              </a:rPr>
              <a:t> Action Plan (2024–2027)</a:t>
            </a:r>
          </a:p>
          <a:p>
            <a:pPr marL="454242" lvl="1" indent="-227121" algn="l">
              <a:lnSpc>
                <a:spcPts val="3787"/>
              </a:lnSpc>
              <a:buFont typeface="Arial"/>
              <a:buChar char="•"/>
            </a:pPr>
            <a:r>
              <a:rPr lang="en-US" sz="2400" spc="336" dirty="0" err="1">
                <a:solidFill>
                  <a:srgbClr val="000000"/>
                </a:solidFill>
                <a:latin typeface="Roboto" panose="02000000000000000000" pitchFamily="2" charset="0"/>
                <a:ea typeface="Roboto" panose="02000000000000000000" pitchFamily="2" charset="0"/>
                <a:cs typeface="Roboto Bold"/>
                <a:sym typeface="Roboto Bold"/>
              </a:rPr>
              <a:t>CoARA</a:t>
            </a:r>
            <a:r>
              <a:rPr lang="en-US" sz="2400" spc="336" dirty="0">
                <a:solidFill>
                  <a:srgbClr val="000000"/>
                </a:solidFill>
                <a:latin typeface="Roboto" panose="02000000000000000000" pitchFamily="2" charset="0"/>
                <a:ea typeface="Roboto" panose="02000000000000000000" pitchFamily="2" charset="0"/>
                <a:cs typeface="Roboto Bold"/>
                <a:sym typeface="Roboto Bold"/>
              </a:rPr>
              <a:t> Working Group at UAM</a:t>
            </a:r>
          </a:p>
          <a:p>
            <a:pPr marL="454242" lvl="1" indent="-227121" algn="l">
              <a:lnSpc>
                <a:spcPts val="3787"/>
              </a:lnSpc>
              <a:buFont typeface="Arial"/>
              <a:buChar char="•"/>
            </a:pPr>
            <a:r>
              <a:rPr lang="en-US" sz="2400" spc="336" dirty="0">
                <a:solidFill>
                  <a:srgbClr val="000000"/>
                </a:solidFill>
                <a:latin typeface="Roboto" panose="02000000000000000000" pitchFamily="2" charset="0"/>
                <a:ea typeface="Roboto" panose="02000000000000000000" pitchFamily="2" charset="0"/>
                <a:cs typeface="Roboto Bold"/>
                <a:sym typeface="Roboto Bold"/>
              </a:rPr>
              <a:t>Member of the Spanish National Chapter</a:t>
            </a:r>
          </a:p>
        </p:txBody>
      </p:sp>
      <p:sp>
        <p:nvSpPr>
          <p:cNvPr id="23" name="TextBox 22">
            <a:extLst>
              <a:ext uri="{FF2B5EF4-FFF2-40B4-BE49-F238E27FC236}">
                <a16:creationId xmlns:a16="http://schemas.microsoft.com/office/drawing/2014/main" id="{935E2DD7-6BCA-6731-EE03-5BE8234A7CA7}"/>
              </a:ext>
            </a:extLst>
          </p:cNvPr>
          <p:cNvSpPr txBox="1"/>
          <p:nvPr/>
        </p:nvSpPr>
        <p:spPr>
          <a:xfrm>
            <a:off x="7762815" y="7426240"/>
            <a:ext cx="8696612" cy="1903855"/>
          </a:xfrm>
          <a:prstGeom prst="rect">
            <a:avLst/>
          </a:prstGeom>
          <a:noFill/>
        </p:spPr>
        <p:txBody>
          <a:bodyPr wrap="square">
            <a:spAutoFit/>
          </a:bodyPr>
          <a:lstStyle/>
          <a:p>
            <a:pPr marL="217246" lvl="1" algn="l">
              <a:lnSpc>
                <a:spcPts val="3622"/>
              </a:lnSpc>
            </a:pPr>
            <a:r>
              <a:rPr lang="en-US" sz="2400" b="1" spc="321" dirty="0">
                <a:ea typeface="Roboto Bold"/>
                <a:cs typeface="Roboto Bold"/>
                <a:sym typeface="Roboto Bold"/>
              </a:rPr>
              <a:t>Aim</a:t>
            </a:r>
            <a:r>
              <a:rPr lang="en-US" sz="2400" b="1" spc="321" dirty="0">
                <a:latin typeface="Roboto" panose="02000000000000000000" pitchFamily="2" charset="0"/>
                <a:ea typeface="Roboto" panose="02000000000000000000" pitchFamily="2" charset="0"/>
                <a:cs typeface="Roboto Bold"/>
                <a:sym typeface="Roboto Bold"/>
              </a:rPr>
              <a:t>: </a:t>
            </a:r>
            <a:r>
              <a:rPr lang="en-US" sz="2400" spc="321" dirty="0">
                <a:solidFill>
                  <a:srgbClr val="000000"/>
                </a:solidFill>
                <a:latin typeface="Roboto" panose="02000000000000000000" pitchFamily="2" charset="0"/>
                <a:ea typeface="Roboto" panose="02000000000000000000" pitchFamily="2" charset="0"/>
                <a:cs typeface="Roboto Bold"/>
                <a:sym typeface="Roboto Bold"/>
              </a:rPr>
              <a:t>To promote </a:t>
            </a:r>
            <a:r>
              <a:rPr lang="en-US" sz="2400" spc="321" dirty="0" err="1">
                <a:solidFill>
                  <a:srgbClr val="000000"/>
                </a:solidFill>
                <a:latin typeface="Roboto" panose="02000000000000000000" pitchFamily="2" charset="0"/>
                <a:ea typeface="Roboto" panose="02000000000000000000" pitchFamily="2" charset="0"/>
                <a:cs typeface="Roboto Bold"/>
                <a:sym typeface="Roboto Bold"/>
              </a:rPr>
              <a:t>CoARA</a:t>
            </a:r>
            <a:r>
              <a:rPr lang="en-US" sz="2400" spc="321" dirty="0">
                <a:solidFill>
                  <a:srgbClr val="000000"/>
                </a:solidFill>
                <a:latin typeface="Roboto" panose="02000000000000000000" pitchFamily="2" charset="0"/>
                <a:ea typeface="Roboto" panose="02000000000000000000" pitchFamily="2" charset="0"/>
                <a:cs typeface="Roboto Bold"/>
                <a:sym typeface="Roboto Bold"/>
              </a:rPr>
              <a:t> within CIVIS and identify best practices in research assessment, building a collaborative network across the Alliance</a:t>
            </a:r>
            <a:r>
              <a:rPr lang="en-US" sz="2400" spc="321" dirty="0">
                <a:solidFill>
                  <a:srgbClr val="000000"/>
                </a:solidFill>
                <a:ea typeface="Roboto Bold"/>
                <a:cs typeface="Roboto Bold"/>
                <a:sym typeface="Roboto Bold"/>
              </a:rPr>
              <a:t>. </a:t>
            </a:r>
          </a:p>
        </p:txBody>
      </p:sp>
      <p:sp>
        <p:nvSpPr>
          <p:cNvPr id="25" name="TextBox 24">
            <a:extLst>
              <a:ext uri="{FF2B5EF4-FFF2-40B4-BE49-F238E27FC236}">
                <a16:creationId xmlns:a16="http://schemas.microsoft.com/office/drawing/2014/main" id="{E1C8F87A-FC6B-9A62-AA51-327394D00642}"/>
              </a:ext>
            </a:extLst>
          </p:cNvPr>
          <p:cNvSpPr txBox="1"/>
          <p:nvPr/>
        </p:nvSpPr>
        <p:spPr>
          <a:xfrm>
            <a:off x="7762815" y="6267306"/>
            <a:ext cx="9686985" cy="977191"/>
          </a:xfrm>
          <a:prstGeom prst="rect">
            <a:avLst/>
          </a:prstGeom>
          <a:noFill/>
        </p:spPr>
        <p:txBody>
          <a:bodyPr wrap="square">
            <a:spAutoFit/>
          </a:bodyPr>
          <a:lstStyle/>
          <a:p>
            <a:pPr marL="217246" lvl="1" algn="l">
              <a:lnSpc>
                <a:spcPts val="3622"/>
              </a:lnSpc>
            </a:pPr>
            <a:r>
              <a:rPr lang="en-US" sz="2400" spc="321" dirty="0">
                <a:solidFill>
                  <a:srgbClr val="000000"/>
                </a:solidFill>
                <a:latin typeface="Roboto Bold"/>
                <a:ea typeface="Roboto Bold"/>
                <a:cs typeface="Roboto Bold"/>
                <a:sym typeface="Roboto Bold"/>
              </a:rPr>
              <a:t>Laboratory of Engagement with Research Assessment Reform in the CIVIS Alliance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70784" y="2481331"/>
            <a:ext cx="1077509" cy="0"/>
          </a:xfrm>
          <a:prstGeom prst="line">
            <a:avLst/>
          </a:prstGeom>
          <a:ln w="95250" cap="flat">
            <a:solidFill>
              <a:srgbClr val="0876BC"/>
            </a:solidFill>
            <a:prstDash val="solid"/>
            <a:headEnd type="none" w="sm" len="sm"/>
            <a:tailEnd type="none" w="sm" len="sm"/>
          </a:ln>
        </p:spPr>
        <p:txBody>
          <a:bodyPr/>
          <a:lstStyle/>
          <a:p>
            <a:endParaRPr lang="en-US"/>
          </a:p>
        </p:txBody>
      </p:sp>
      <p:grpSp>
        <p:nvGrpSpPr>
          <p:cNvPr id="3" name="Group 3"/>
          <p:cNvGrpSpPr/>
          <p:nvPr/>
        </p:nvGrpSpPr>
        <p:grpSpPr>
          <a:xfrm>
            <a:off x="6567270" y="3199702"/>
            <a:ext cx="2303168" cy="1474358"/>
            <a:chOff x="0" y="0"/>
            <a:chExt cx="2291563" cy="1460868"/>
          </a:xfrm>
        </p:grpSpPr>
        <p:sp>
          <p:nvSpPr>
            <p:cNvPr id="4" name="Freeform 4" descr="A logo with dots and lines  AI-generated content may be incorrect."/>
            <p:cNvSpPr/>
            <p:nvPr/>
          </p:nvSpPr>
          <p:spPr>
            <a:xfrm>
              <a:off x="0" y="0"/>
              <a:ext cx="2291588" cy="1460881"/>
            </a:xfrm>
            <a:custGeom>
              <a:avLst/>
              <a:gdLst/>
              <a:ahLst/>
              <a:cxnLst/>
              <a:rect l="l" t="t" r="r" b="b"/>
              <a:pathLst>
                <a:path w="2291588" h="1460881">
                  <a:moveTo>
                    <a:pt x="0" y="0"/>
                  </a:moveTo>
                  <a:lnTo>
                    <a:pt x="2291588" y="0"/>
                  </a:lnTo>
                  <a:lnTo>
                    <a:pt x="2291588" y="1460881"/>
                  </a:lnTo>
                  <a:lnTo>
                    <a:pt x="0" y="1460881"/>
                  </a:lnTo>
                  <a:lnTo>
                    <a:pt x="0" y="0"/>
                  </a:lnTo>
                  <a:close/>
                </a:path>
              </a:pathLst>
            </a:custGeom>
            <a:blipFill>
              <a:blip r:embed="rId3"/>
              <a:stretch>
                <a:fillRect r="1"/>
              </a:stretch>
            </a:blipFill>
          </p:spPr>
          <p:txBody>
            <a:bodyPr/>
            <a:lstStyle/>
            <a:p>
              <a:endParaRPr lang="en-US"/>
            </a:p>
          </p:txBody>
        </p:sp>
      </p:grpSp>
      <p:sp>
        <p:nvSpPr>
          <p:cNvPr id="5" name="TextBox 5"/>
          <p:cNvSpPr txBox="1"/>
          <p:nvPr/>
        </p:nvSpPr>
        <p:spPr>
          <a:xfrm>
            <a:off x="860068" y="249732"/>
            <a:ext cx="12725400" cy="1930016"/>
          </a:xfrm>
          <a:prstGeom prst="rect">
            <a:avLst/>
          </a:prstGeom>
        </p:spPr>
        <p:txBody>
          <a:bodyPr wrap="square" lIns="0" tIns="0" rIns="0" bIns="0" rtlCol="0" anchor="t">
            <a:spAutoFit/>
          </a:bodyPr>
          <a:lstStyle/>
          <a:p>
            <a:pPr algn="l">
              <a:lnSpc>
                <a:spcPts val="7840"/>
              </a:lnSpc>
            </a:pPr>
            <a:r>
              <a:rPr lang="en-US" sz="5600" b="1" spc="-224" dirty="0">
                <a:solidFill>
                  <a:srgbClr val="00B050"/>
                </a:solidFill>
                <a:latin typeface="Roboto Bold"/>
                <a:ea typeface="Roboto Bold"/>
                <a:cs typeface="Roboto Bold"/>
                <a:sym typeface="Roboto Bold"/>
              </a:rPr>
              <a:t>Citizen Science and</a:t>
            </a:r>
          </a:p>
          <a:p>
            <a:pPr algn="l">
              <a:lnSpc>
                <a:spcPts val="7840"/>
              </a:lnSpc>
            </a:pPr>
            <a:r>
              <a:rPr lang="en-US" sz="5600" b="1" spc="-224" dirty="0">
                <a:solidFill>
                  <a:srgbClr val="00B050"/>
                </a:solidFill>
                <a:latin typeface="Roboto Bold"/>
                <a:ea typeface="Roboto Bold"/>
                <a:cs typeface="Roboto Bold"/>
                <a:sym typeface="Roboto Bold"/>
              </a:rPr>
              <a:t>Citizen Engagement in Science</a:t>
            </a:r>
          </a:p>
        </p:txBody>
      </p:sp>
      <p:sp>
        <p:nvSpPr>
          <p:cNvPr id="6" name="TextBox 6"/>
          <p:cNvSpPr txBox="1"/>
          <p:nvPr/>
        </p:nvSpPr>
        <p:spPr>
          <a:xfrm>
            <a:off x="970784" y="6057900"/>
            <a:ext cx="3851921" cy="2212144"/>
          </a:xfrm>
          <a:prstGeom prst="rect">
            <a:avLst/>
          </a:prstGeom>
        </p:spPr>
        <p:txBody>
          <a:bodyPr wrap="square" lIns="0" tIns="0" rIns="0" bIns="0" rtlCol="0" anchor="t">
            <a:spAutoFit/>
          </a:bodyPr>
          <a:lstStyle/>
          <a:p>
            <a:pPr algn="l">
              <a:lnSpc>
                <a:spcPts val="3500"/>
              </a:lnSpc>
            </a:pPr>
            <a:r>
              <a:rPr lang="en-US" sz="2500" b="1" spc="50" dirty="0">
                <a:solidFill>
                  <a:srgbClr val="0876BC"/>
                </a:solidFill>
                <a:latin typeface="Roboto Bold"/>
                <a:ea typeface="Roboto Bold"/>
                <a:cs typeface="Roboto Bold"/>
                <a:sym typeface="Roboto Bold"/>
              </a:rPr>
              <a:t>Key actions</a:t>
            </a:r>
          </a:p>
          <a:p>
            <a:pPr algn="l">
              <a:lnSpc>
                <a:spcPts val="3500"/>
              </a:lnSpc>
            </a:pPr>
            <a:r>
              <a:rPr lang="en-US" sz="2500" spc="50" dirty="0">
                <a:solidFill>
                  <a:srgbClr val="000000"/>
                </a:solidFill>
                <a:latin typeface="Roboto"/>
                <a:ea typeface="Roboto"/>
                <a:cs typeface="Roboto"/>
                <a:sym typeface="Roboto"/>
              </a:rPr>
              <a:t>Provide funding and support services to five high‑potential Citizen Science initiatives</a:t>
            </a:r>
          </a:p>
        </p:txBody>
      </p:sp>
      <p:sp>
        <p:nvSpPr>
          <p:cNvPr id="7" name="TextBox 7"/>
          <p:cNvSpPr txBox="1"/>
          <p:nvPr/>
        </p:nvSpPr>
        <p:spPr>
          <a:xfrm>
            <a:off x="970784" y="3805366"/>
            <a:ext cx="5219699" cy="1763303"/>
          </a:xfrm>
          <a:prstGeom prst="rect">
            <a:avLst/>
          </a:prstGeom>
        </p:spPr>
        <p:txBody>
          <a:bodyPr wrap="square" lIns="0" tIns="0" rIns="0" bIns="0" rtlCol="0" anchor="t">
            <a:spAutoFit/>
          </a:bodyPr>
          <a:lstStyle/>
          <a:p>
            <a:pPr algn="l">
              <a:lnSpc>
                <a:spcPts val="3499"/>
              </a:lnSpc>
            </a:pPr>
            <a:r>
              <a:rPr lang="en-US" sz="2499" b="1" spc="199" dirty="0">
                <a:solidFill>
                  <a:srgbClr val="0876BC"/>
                </a:solidFill>
                <a:latin typeface="Roboto Bold"/>
                <a:ea typeface="Roboto Bold"/>
                <a:cs typeface="Roboto Bold"/>
                <a:sym typeface="Roboto Bold"/>
              </a:rPr>
              <a:t>Objective:</a:t>
            </a:r>
          </a:p>
          <a:p>
            <a:pPr algn="l">
              <a:lnSpc>
                <a:spcPts val="3499"/>
              </a:lnSpc>
            </a:pPr>
            <a:r>
              <a:rPr lang="en-US" sz="2499" spc="199" dirty="0">
                <a:solidFill>
                  <a:srgbClr val="000000"/>
                </a:solidFill>
                <a:latin typeface="Roboto"/>
                <a:ea typeface="Roboto"/>
                <a:cs typeface="Roboto"/>
                <a:sym typeface="Roboto"/>
              </a:rPr>
              <a:t>Build an EU‑wide network of interconnected citizen science projects</a:t>
            </a:r>
          </a:p>
        </p:txBody>
      </p:sp>
      <p:sp>
        <p:nvSpPr>
          <p:cNvPr id="8" name="TextBox 8"/>
          <p:cNvSpPr txBox="1"/>
          <p:nvPr/>
        </p:nvSpPr>
        <p:spPr>
          <a:xfrm>
            <a:off x="9973539" y="2930869"/>
            <a:ext cx="5630195" cy="4712829"/>
          </a:xfrm>
          <a:prstGeom prst="rect">
            <a:avLst/>
          </a:prstGeom>
        </p:spPr>
        <p:txBody>
          <a:bodyPr wrap="square" lIns="0" tIns="0" rIns="0" bIns="0" rtlCol="0" anchor="t">
            <a:spAutoFit/>
          </a:bodyPr>
          <a:lstStyle/>
          <a:p>
            <a:pPr algn="l">
              <a:lnSpc>
                <a:spcPct val="150000"/>
              </a:lnSpc>
            </a:pPr>
            <a:r>
              <a:rPr lang="en-US" sz="3200" b="1" dirty="0">
                <a:solidFill>
                  <a:schemeClr val="tx2"/>
                </a:solidFill>
                <a:latin typeface="Roboto Bold"/>
                <a:ea typeface="Roboto Bold"/>
                <a:cs typeface="Roboto Bold"/>
                <a:sym typeface="Roboto Bold"/>
              </a:rPr>
              <a:t>Science Communication Unit </a:t>
            </a:r>
          </a:p>
          <a:p>
            <a:pPr marL="452437" lvl="1" indent="-226219" algn="l">
              <a:lnSpc>
                <a:spcPct val="150000"/>
              </a:lnSpc>
              <a:buFont typeface="Arial"/>
              <a:buChar char="•"/>
            </a:pPr>
            <a:r>
              <a:rPr lang="en-US" sz="2499" dirty="0">
                <a:solidFill>
                  <a:srgbClr val="000000"/>
                </a:solidFill>
                <a:latin typeface="Roboto"/>
                <a:ea typeface="Roboto"/>
                <a:cs typeface="Roboto"/>
                <a:sym typeface="Roboto"/>
              </a:rPr>
              <a:t>Communicates UAM’s scientific activity </a:t>
            </a:r>
          </a:p>
          <a:p>
            <a:pPr marL="452437" lvl="1" indent="-226219" algn="l">
              <a:lnSpc>
                <a:spcPct val="150000"/>
              </a:lnSpc>
              <a:buFont typeface="Arial"/>
              <a:buChar char="•"/>
            </a:pPr>
            <a:r>
              <a:rPr lang="en-US" sz="2499" dirty="0">
                <a:solidFill>
                  <a:srgbClr val="000000"/>
                </a:solidFill>
                <a:latin typeface="Roboto"/>
                <a:ea typeface="Roboto"/>
                <a:cs typeface="Roboto"/>
                <a:sym typeface="Roboto"/>
              </a:rPr>
              <a:t>Promotes public engagement and scientific culture</a:t>
            </a:r>
          </a:p>
          <a:p>
            <a:pPr marL="452437" lvl="1" indent="-226219" algn="l">
              <a:lnSpc>
                <a:spcPct val="150000"/>
              </a:lnSpc>
              <a:buFont typeface="Arial"/>
              <a:buChar char="•"/>
            </a:pPr>
            <a:r>
              <a:rPr lang="en-US" sz="2499" dirty="0">
                <a:solidFill>
                  <a:srgbClr val="000000"/>
                </a:solidFill>
                <a:latin typeface="Roboto"/>
                <a:ea typeface="Roboto"/>
                <a:cs typeface="Roboto"/>
                <a:sym typeface="Roboto"/>
              </a:rPr>
              <a:t>Training and research in Science Communication</a:t>
            </a:r>
          </a:p>
          <a:p>
            <a:pPr marL="452437" lvl="1" indent="-226219" algn="l">
              <a:lnSpc>
                <a:spcPct val="150000"/>
              </a:lnSpc>
            </a:pPr>
            <a:endParaRPr lang="en-US" sz="2499" dirty="0">
              <a:solidFill>
                <a:srgbClr val="000000"/>
              </a:solidFill>
              <a:latin typeface="Roboto"/>
              <a:ea typeface="Roboto"/>
              <a:cs typeface="Roboto"/>
              <a:sym typeface="Roboto"/>
            </a:endParaRPr>
          </a:p>
        </p:txBody>
      </p:sp>
      <p:grpSp>
        <p:nvGrpSpPr>
          <p:cNvPr id="9" name="Group 9"/>
          <p:cNvGrpSpPr/>
          <p:nvPr/>
        </p:nvGrpSpPr>
        <p:grpSpPr>
          <a:xfrm>
            <a:off x="16695444" y="9672618"/>
            <a:ext cx="1127712" cy="394564"/>
            <a:chOff x="0" y="0"/>
            <a:chExt cx="1503616" cy="526085"/>
          </a:xfrm>
        </p:grpSpPr>
        <p:sp>
          <p:nvSpPr>
            <p:cNvPr id="10" name="Freeform 10"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4"/>
              <a:stretch>
                <a:fillRect r="4" b="-9"/>
              </a:stretch>
            </a:blipFill>
          </p:spPr>
          <p:txBody>
            <a:bodyPr/>
            <a:lstStyle/>
            <a:p>
              <a:endParaRPr lang="en-US"/>
            </a:p>
          </p:txBody>
        </p:sp>
      </p:grpSp>
      <p:sp>
        <p:nvSpPr>
          <p:cNvPr id="11" name="TextBox 11"/>
          <p:cNvSpPr txBox="1"/>
          <p:nvPr/>
        </p:nvSpPr>
        <p:spPr>
          <a:xfrm>
            <a:off x="4975300" y="6026960"/>
            <a:ext cx="4320235" cy="3558603"/>
          </a:xfrm>
          <a:prstGeom prst="rect">
            <a:avLst/>
          </a:prstGeom>
        </p:spPr>
        <p:txBody>
          <a:bodyPr wrap="square" lIns="0" tIns="0" rIns="0" bIns="0" rtlCol="0" anchor="t">
            <a:spAutoFit/>
          </a:bodyPr>
          <a:lstStyle/>
          <a:p>
            <a:pPr>
              <a:lnSpc>
                <a:spcPts val="3499"/>
              </a:lnSpc>
            </a:pPr>
            <a:r>
              <a:rPr lang="en-US" sz="2499" b="1" spc="199" dirty="0" err="1">
                <a:solidFill>
                  <a:srgbClr val="0775BB"/>
                </a:solidFill>
                <a:latin typeface="Roboto Bold"/>
                <a:ea typeface="Roboto Bold"/>
                <a:cs typeface="Roboto Bold"/>
                <a:sym typeface="Roboto Bold"/>
              </a:rPr>
              <a:t>ScienceUs</a:t>
            </a:r>
            <a:r>
              <a:rPr lang="en-US" sz="2499" b="1" spc="199" dirty="0">
                <a:solidFill>
                  <a:srgbClr val="0775BB"/>
                </a:solidFill>
                <a:latin typeface="Roboto Bold"/>
                <a:ea typeface="Roboto Bold"/>
                <a:cs typeface="Roboto Bold"/>
                <a:sym typeface="Roboto Bold"/>
              </a:rPr>
              <a:t> Academy</a:t>
            </a:r>
          </a:p>
          <a:p>
            <a:pPr marL="274638" lvl="1" indent="-274638">
              <a:lnSpc>
                <a:spcPts val="3499"/>
              </a:lnSpc>
              <a:buFont typeface="Arial"/>
              <a:buChar char="•"/>
            </a:pPr>
            <a:r>
              <a:rPr lang="en-US" sz="2499" spc="199" dirty="0">
                <a:solidFill>
                  <a:srgbClr val="000000"/>
                </a:solidFill>
                <a:latin typeface="Roboto"/>
                <a:ea typeface="Roboto"/>
                <a:cs typeface="Roboto"/>
                <a:sym typeface="Roboto"/>
              </a:rPr>
              <a:t>Strengthen communication, dissemination and knowledge transfer</a:t>
            </a:r>
          </a:p>
          <a:p>
            <a:pPr marL="274638" lvl="1" indent="-274638">
              <a:lnSpc>
                <a:spcPts val="3499"/>
              </a:lnSpc>
              <a:buFont typeface="Arial"/>
              <a:buChar char="•"/>
            </a:pPr>
            <a:r>
              <a:rPr lang="en-US" sz="2499" spc="199" dirty="0">
                <a:solidFill>
                  <a:srgbClr val="000000"/>
                </a:solidFill>
                <a:latin typeface="Roboto"/>
                <a:ea typeface="Roboto"/>
                <a:cs typeface="Roboto"/>
                <a:sym typeface="Roboto"/>
              </a:rPr>
              <a:t>Support research data management and DMP development</a:t>
            </a:r>
          </a:p>
        </p:txBody>
      </p:sp>
      <p:grpSp>
        <p:nvGrpSpPr>
          <p:cNvPr id="12" name="Group 12"/>
          <p:cNvGrpSpPr/>
          <p:nvPr/>
        </p:nvGrpSpPr>
        <p:grpSpPr>
          <a:xfrm>
            <a:off x="15011400" y="236393"/>
            <a:ext cx="2811804" cy="929742"/>
            <a:chOff x="25122922" y="-14412159"/>
            <a:chExt cx="4796657" cy="1586047"/>
          </a:xfrm>
        </p:grpSpPr>
        <p:sp>
          <p:nvSpPr>
            <p:cNvPr id="13" name="Freeform 13"/>
            <p:cNvSpPr/>
            <p:nvPr/>
          </p:nvSpPr>
          <p:spPr>
            <a:xfrm>
              <a:off x="25122922" y="-14412159"/>
              <a:ext cx="4796657" cy="1586047"/>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5"/>
              <a:stretch>
                <a:fillRect l="-6419" t="-57452" r="-7866" b="-86917"/>
              </a:stretch>
            </a:blipFill>
          </p:spPr>
          <p:txBody>
            <a:bodyPr/>
            <a:lstStyle/>
            <a:p>
              <a:endParaRPr lang="en-US" dirty="0"/>
            </a:p>
          </p:txBody>
        </p:sp>
      </p:grpSp>
      <p:sp>
        <p:nvSpPr>
          <p:cNvPr id="15" name="AutoShape 2">
            <a:extLst>
              <a:ext uri="{FF2B5EF4-FFF2-40B4-BE49-F238E27FC236}">
                <a16:creationId xmlns:a16="http://schemas.microsoft.com/office/drawing/2014/main" id="{8EEF71A8-1076-1D23-7FF0-78223D1F5600}"/>
              </a:ext>
            </a:extLst>
          </p:cNvPr>
          <p:cNvSpPr/>
          <p:nvPr/>
        </p:nvSpPr>
        <p:spPr>
          <a:xfrm flipH="1" flipV="1">
            <a:off x="9619135" y="2899474"/>
            <a:ext cx="117287" cy="6965773"/>
          </a:xfrm>
          <a:prstGeom prst="line">
            <a:avLst/>
          </a:prstGeom>
          <a:ln w="95250" cap="flat">
            <a:solidFill>
              <a:srgbClr val="0876BC"/>
            </a:solidFill>
            <a:prstDash val="solid"/>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id="{CCEA15A3-6630-1904-98EF-51EC86FB51B3}"/>
              </a:ext>
            </a:extLst>
          </p:cNvPr>
          <p:cNvSpPr txBox="1"/>
          <p:nvPr/>
        </p:nvSpPr>
        <p:spPr>
          <a:xfrm>
            <a:off x="860068" y="2930869"/>
            <a:ext cx="5029198" cy="584775"/>
          </a:xfrm>
          <a:prstGeom prst="rect">
            <a:avLst/>
          </a:prstGeom>
          <a:noFill/>
        </p:spPr>
        <p:txBody>
          <a:bodyPr wrap="square" rtlCol="0">
            <a:spAutoFit/>
          </a:bodyPr>
          <a:lstStyle/>
          <a:p>
            <a:r>
              <a:rPr lang="es-ES" sz="3200" b="1" dirty="0">
                <a:solidFill>
                  <a:schemeClr val="tx2"/>
                </a:solidFill>
                <a:latin typeface="Roboto Bold" panose="02000000000000000000" pitchFamily="2" charset="0"/>
                <a:ea typeface="Roboto Bold" panose="02000000000000000000" pitchFamily="2" charset="0"/>
              </a:rPr>
              <a:t>ScienceUs Project </a:t>
            </a:r>
            <a:endParaRPr lang="en-GB" sz="3200" b="1" dirty="0">
              <a:solidFill>
                <a:schemeClr val="tx2"/>
              </a:solidFill>
              <a:latin typeface="Roboto Bold" panose="02000000000000000000" pitchFamily="2" charset="0"/>
              <a:ea typeface="Roboto Bold" panose="02000000000000000000" pitchFamily="2" charset="0"/>
            </a:endParaRPr>
          </a:p>
        </p:txBody>
      </p:sp>
      <p:pic>
        <p:nvPicPr>
          <p:cNvPr id="17" name="Picture 16">
            <a:extLst>
              <a:ext uri="{FF2B5EF4-FFF2-40B4-BE49-F238E27FC236}">
                <a16:creationId xmlns:a16="http://schemas.microsoft.com/office/drawing/2014/main" id="{9C0D4D23-902E-94BF-A9CA-C61329F785F6}"/>
              </a:ext>
            </a:extLst>
          </p:cNvPr>
          <p:cNvPicPr>
            <a:picLocks noChangeAspect="1"/>
          </p:cNvPicPr>
          <p:nvPr/>
        </p:nvPicPr>
        <p:blipFill>
          <a:blip r:embed="rId6"/>
          <a:srcRect l="17778" r="17560" b="3418"/>
          <a:stretch>
            <a:fillRect/>
          </a:stretch>
        </p:blipFill>
        <p:spPr>
          <a:xfrm>
            <a:off x="15785177" y="2480738"/>
            <a:ext cx="1940114" cy="23182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493660" y="5721479"/>
            <a:ext cx="1077509" cy="0"/>
          </a:xfrm>
          <a:prstGeom prst="line">
            <a:avLst/>
          </a:prstGeom>
          <a:ln w="95250" cap="flat">
            <a:solidFill>
              <a:srgbClr val="0876BC"/>
            </a:solidFill>
            <a:prstDash val="solid"/>
            <a:headEnd type="none" w="sm" len="sm"/>
            <a:tailEnd type="none" w="sm" len="sm"/>
          </a:ln>
        </p:spPr>
        <p:txBody>
          <a:bodyPr/>
          <a:lstStyle/>
          <a:p>
            <a:endParaRPr lang="en-US"/>
          </a:p>
        </p:txBody>
      </p:sp>
      <p:sp>
        <p:nvSpPr>
          <p:cNvPr id="3" name="TextBox 3"/>
          <p:cNvSpPr txBox="1"/>
          <p:nvPr/>
        </p:nvSpPr>
        <p:spPr>
          <a:xfrm>
            <a:off x="8100912" y="2196194"/>
            <a:ext cx="8594532" cy="3344310"/>
          </a:xfrm>
          <a:prstGeom prst="rect">
            <a:avLst/>
          </a:prstGeom>
        </p:spPr>
        <p:txBody>
          <a:bodyPr lIns="0" tIns="0" rIns="0" bIns="0" rtlCol="0" anchor="t">
            <a:spAutoFit/>
          </a:bodyPr>
          <a:lstStyle/>
          <a:p>
            <a:pPr algn="r">
              <a:lnSpc>
                <a:spcPts val="13371"/>
              </a:lnSpc>
            </a:pPr>
            <a:r>
              <a:rPr lang="en-US" sz="9551" b="1" spc="-382" dirty="0">
                <a:solidFill>
                  <a:srgbClr val="00B050"/>
                </a:solidFill>
                <a:latin typeface="Roboto Bold"/>
                <a:ea typeface="Roboto Bold"/>
                <a:cs typeface="Roboto Bold"/>
                <a:sym typeface="Roboto Bold"/>
              </a:rPr>
              <a:t>Thank you for your attention</a:t>
            </a:r>
          </a:p>
        </p:txBody>
      </p:sp>
      <p:sp>
        <p:nvSpPr>
          <p:cNvPr id="4" name="TextBox 4"/>
          <p:cNvSpPr txBox="1"/>
          <p:nvPr/>
        </p:nvSpPr>
        <p:spPr>
          <a:xfrm>
            <a:off x="12562553" y="8394428"/>
            <a:ext cx="4337222" cy="448311"/>
          </a:xfrm>
          <a:prstGeom prst="rect">
            <a:avLst/>
          </a:prstGeom>
        </p:spPr>
        <p:txBody>
          <a:bodyPr lIns="0" tIns="0" rIns="0" bIns="0" rtlCol="0" anchor="t">
            <a:spAutoFit/>
          </a:bodyPr>
          <a:lstStyle/>
          <a:p>
            <a:pPr algn="r">
              <a:lnSpc>
                <a:spcPts val="3639"/>
              </a:lnSpc>
            </a:pPr>
            <a:r>
              <a:rPr lang="en-US" sz="2599" b="1" u="sng" spc="259" dirty="0">
                <a:solidFill>
                  <a:srgbClr val="0876BC">
                    <a:alpha val="69804"/>
                  </a:srgbClr>
                </a:solidFill>
                <a:latin typeface="Roboto Bold"/>
                <a:ea typeface="Roboto Bold"/>
                <a:cs typeface="Roboto Bold"/>
                <a:sym typeface="Roboto Bold"/>
                <a:hlinkClick r:id="rId3" tooltip="mailto:rafaella.lenoir@uam.es"/>
              </a:rPr>
              <a:t>rafaella.lenoir@uam.es</a:t>
            </a:r>
          </a:p>
        </p:txBody>
      </p:sp>
      <p:sp>
        <p:nvSpPr>
          <p:cNvPr id="5" name="TextBox 5"/>
          <p:cNvSpPr txBox="1"/>
          <p:nvPr/>
        </p:nvSpPr>
        <p:spPr>
          <a:xfrm>
            <a:off x="10022192" y="7188275"/>
            <a:ext cx="6841816" cy="1116139"/>
          </a:xfrm>
          <a:prstGeom prst="rect">
            <a:avLst/>
          </a:prstGeom>
        </p:spPr>
        <p:txBody>
          <a:bodyPr wrap="square" lIns="0" tIns="0" rIns="0" bIns="0" rtlCol="0" anchor="t">
            <a:spAutoFit/>
          </a:bodyPr>
          <a:lstStyle/>
          <a:p>
            <a:pPr algn="r">
              <a:lnSpc>
                <a:spcPts val="4480"/>
              </a:lnSpc>
            </a:pPr>
            <a:r>
              <a:rPr lang="en-US" sz="3200" b="1" spc="-128" dirty="0">
                <a:solidFill>
                  <a:srgbClr val="000000">
                    <a:alpha val="69804"/>
                  </a:srgbClr>
                </a:solidFill>
                <a:latin typeface="PT Serif"/>
                <a:ea typeface="PT Serif"/>
                <a:cs typeface="PT Serif"/>
                <a:sym typeface="PT Serif"/>
              </a:rPr>
              <a:t>Rafaella Lenoir Improta</a:t>
            </a:r>
          </a:p>
          <a:p>
            <a:pPr algn="r">
              <a:lnSpc>
                <a:spcPts val="4480"/>
              </a:lnSpc>
            </a:pPr>
            <a:r>
              <a:rPr lang="en-US" sz="2800" spc="-128" dirty="0">
                <a:solidFill>
                  <a:srgbClr val="000000">
                    <a:alpha val="69804"/>
                  </a:srgbClr>
                </a:solidFill>
                <a:latin typeface="PT Serif"/>
                <a:ea typeface="PT Serif"/>
                <a:cs typeface="PT Serif"/>
                <a:sym typeface="PT Serif"/>
              </a:rPr>
              <a:t>Open Science Officer – UAM  </a:t>
            </a:r>
          </a:p>
        </p:txBody>
      </p:sp>
      <p:grpSp>
        <p:nvGrpSpPr>
          <p:cNvPr id="6" name="Group 6"/>
          <p:cNvGrpSpPr/>
          <p:nvPr/>
        </p:nvGrpSpPr>
        <p:grpSpPr>
          <a:xfrm>
            <a:off x="3158438" y="2376396"/>
            <a:ext cx="3156659" cy="3474077"/>
            <a:chOff x="0" y="0"/>
            <a:chExt cx="2204504" cy="2204504"/>
          </a:xfrm>
        </p:grpSpPr>
        <p:sp>
          <p:nvSpPr>
            <p:cNvPr id="7" name="Freeform 7"/>
            <p:cNvSpPr/>
            <p:nvPr/>
          </p:nvSpPr>
          <p:spPr>
            <a:xfrm>
              <a:off x="0" y="0"/>
              <a:ext cx="2204466" cy="2204466"/>
            </a:xfrm>
            <a:custGeom>
              <a:avLst/>
              <a:gdLst/>
              <a:ahLst/>
              <a:cxnLst/>
              <a:rect l="l" t="t" r="r" b="b"/>
              <a:pathLst>
                <a:path w="2204466" h="2204466">
                  <a:moveTo>
                    <a:pt x="0" y="0"/>
                  </a:moveTo>
                  <a:lnTo>
                    <a:pt x="2204466" y="0"/>
                  </a:lnTo>
                  <a:lnTo>
                    <a:pt x="2204466" y="2204466"/>
                  </a:lnTo>
                  <a:lnTo>
                    <a:pt x="0" y="2204466"/>
                  </a:lnTo>
                  <a:lnTo>
                    <a:pt x="0" y="0"/>
                  </a:lnTo>
                  <a:close/>
                </a:path>
              </a:pathLst>
            </a:custGeom>
            <a:blipFill>
              <a:blip r:embed="rId4"/>
              <a:stretch>
                <a:fillRect r="-1" b="-1"/>
              </a:stretch>
            </a:blipFill>
          </p:spPr>
          <p:txBody>
            <a:bodyPr/>
            <a:lstStyle/>
            <a:p>
              <a:endParaRPr lang="en-US"/>
            </a:p>
          </p:txBody>
        </p:sp>
      </p:grpSp>
      <p:sp>
        <p:nvSpPr>
          <p:cNvPr id="8" name="TextBox 8"/>
          <p:cNvSpPr txBox="1"/>
          <p:nvPr/>
        </p:nvSpPr>
        <p:spPr>
          <a:xfrm>
            <a:off x="2831768" y="6466652"/>
            <a:ext cx="3810000" cy="962025"/>
          </a:xfrm>
          <a:prstGeom prst="rect">
            <a:avLst/>
          </a:prstGeom>
        </p:spPr>
        <p:txBody>
          <a:bodyPr lIns="0" tIns="0" rIns="0" bIns="0" rtlCol="0" anchor="t">
            <a:spAutoFit/>
          </a:bodyPr>
          <a:lstStyle/>
          <a:p>
            <a:pPr algn="ctr">
              <a:lnSpc>
                <a:spcPts val="3839"/>
              </a:lnSpc>
            </a:pPr>
            <a:r>
              <a:rPr lang="en-US" sz="3199">
                <a:solidFill>
                  <a:srgbClr val="000000"/>
                </a:solidFill>
                <a:latin typeface="PT Serif"/>
                <a:ea typeface="PT Serif"/>
                <a:cs typeface="PT Serif"/>
                <a:sym typeface="PT Serif"/>
              </a:rPr>
              <a:t>For more information</a:t>
            </a:r>
          </a:p>
        </p:txBody>
      </p:sp>
      <p:grpSp>
        <p:nvGrpSpPr>
          <p:cNvPr id="9" name="Group 9"/>
          <p:cNvGrpSpPr/>
          <p:nvPr/>
        </p:nvGrpSpPr>
        <p:grpSpPr>
          <a:xfrm>
            <a:off x="555113" y="585674"/>
            <a:ext cx="2895600" cy="596970"/>
            <a:chOff x="0" y="0"/>
            <a:chExt cx="3860800" cy="795960"/>
          </a:xfrm>
        </p:grpSpPr>
        <p:sp>
          <p:nvSpPr>
            <p:cNvPr id="10" name="Freeform 10"/>
            <p:cNvSpPr/>
            <p:nvPr/>
          </p:nvSpPr>
          <p:spPr>
            <a:xfrm>
              <a:off x="0" y="0"/>
              <a:ext cx="3860800" cy="795909"/>
            </a:xfrm>
            <a:custGeom>
              <a:avLst/>
              <a:gdLst/>
              <a:ahLst/>
              <a:cxnLst/>
              <a:rect l="l" t="t" r="r" b="b"/>
              <a:pathLst>
                <a:path w="3860800" h="795909">
                  <a:moveTo>
                    <a:pt x="0" y="0"/>
                  </a:moveTo>
                  <a:lnTo>
                    <a:pt x="3860800" y="0"/>
                  </a:lnTo>
                  <a:lnTo>
                    <a:pt x="3860800" y="795909"/>
                  </a:lnTo>
                  <a:lnTo>
                    <a:pt x="0" y="795909"/>
                  </a:lnTo>
                  <a:lnTo>
                    <a:pt x="0" y="0"/>
                  </a:lnTo>
                  <a:close/>
                </a:path>
              </a:pathLst>
            </a:custGeom>
            <a:blipFill>
              <a:blip r:embed="rId5"/>
              <a:stretch>
                <a:fillRect b="-6"/>
              </a:stretch>
            </a:blipFill>
          </p:spPr>
          <p:txBody>
            <a:bodyPr/>
            <a:lstStyle/>
            <a:p>
              <a:endParaRPr lang="en-US"/>
            </a:p>
          </p:txBody>
        </p:sp>
      </p:grpSp>
      <p:grpSp>
        <p:nvGrpSpPr>
          <p:cNvPr id="11" name="Group 11"/>
          <p:cNvGrpSpPr/>
          <p:nvPr/>
        </p:nvGrpSpPr>
        <p:grpSpPr>
          <a:xfrm>
            <a:off x="14731164" y="12701"/>
            <a:ext cx="3001723" cy="1440179"/>
            <a:chOff x="0" y="0"/>
            <a:chExt cx="5120640" cy="2456802"/>
          </a:xfrm>
        </p:grpSpPr>
        <p:sp>
          <p:nvSpPr>
            <p:cNvPr id="12" name="Freeform 12"/>
            <p:cNvSpPr/>
            <p:nvPr/>
          </p:nvSpPr>
          <p:spPr>
            <a:xfrm>
              <a:off x="0" y="0"/>
              <a:ext cx="5120640" cy="2456815"/>
            </a:xfrm>
            <a:custGeom>
              <a:avLst/>
              <a:gdLst/>
              <a:ahLst/>
              <a:cxnLst/>
              <a:rect l="l" t="t" r="r" b="b"/>
              <a:pathLst>
                <a:path w="5120640" h="2456815">
                  <a:moveTo>
                    <a:pt x="0" y="0"/>
                  </a:moveTo>
                  <a:lnTo>
                    <a:pt x="5120640" y="0"/>
                  </a:lnTo>
                  <a:lnTo>
                    <a:pt x="5120640" y="2456815"/>
                  </a:lnTo>
                  <a:lnTo>
                    <a:pt x="0" y="2456815"/>
                  </a:lnTo>
                  <a:lnTo>
                    <a:pt x="0" y="0"/>
                  </a:lnTo>
                  <a:close/>
                </a:path>
              </a:pathLst>
            </a:custGeom>
            <a:blipFill>
              <a:blip r:embed="rId6"/>
              <a:stretch>
                <a:fillRect t="-19708" r="-7054" b="-38050"/>
              </a:stretch>
            </a:blipFill>
          </p:spPr>
          <p:txBody>
            <a:bodyPr/>
            <a:lstStyle/>
            <a:p>
              <a:endParaRPr lang="en-US"/>
            </a:p>
          </p:txBody>
        </p:sp>
      </p:grpSp>
      <p:grpSp>
        <p:nvGrpSpPr>
          <p:cNvPr id="13" name="Group 13"/>
          <p:cNvGrpSpPr/>
          <p:nvPr/>
        </p:nvGrpSpPr>
        <p:grpSpPr>
          <a:xfrm>
            <a:off x="16695444" y="9672618"/>
            <a:ext cx="1127712" cy="394564"/>
            <a:chOff x="0" y="0"/>
            <a:chExt cx="1503616" cy="526085"/>
          </a:xfrm>
        </p:grpSpPr>
        <p:sp>
          <p:nvSpPr>
            <p:cNvPr id="14" name="Freeform 14" descr="A grey and black sign with a person in a circle  Description automatically generated"/>
            <p:cNvSpPr/>
            <p:nvPr/>
          </p:nvSpPr>
          <p:spPr>
            <a:xfrm>
              <a:off x="0" y="0"/>
              <a:ext cx="1503680" cy="526034"/>
            </a:xfrm>
            <a:custGeom>
              <a:avLst/>
              <a:gdLst/>
              <a:ahLst/>
              <a:cxnLst/>
              <a:rect l="l" t="t" r="r" b="b"/>
              <a:pathLst>
                <a:path w="1503680" h="526034">
                  <a:moveTo>
                    <a:pt x="0" y="0"/>
                  </a:moveTo>
                  <a:lnTo>
                    <a:pt x="1503680" y="0"/>
                  </a:lnTo>
                  <a:lnTo>
                    <a:pt x="1503680" y="526034"/>
                  </a:lnTo>
                  <a:lnTo>
                    <a:pt x="0" y="526034"/>
                  </a:lnTo>
                  <a:lnTo>
                    <a:pt x="0" y="0"/>
                  </a:lnTo>
                  <a:close/>
                </a:path>
              </a:pathLst>
            </a:custGeom>
            <a:blipFill>
              <a:blip r:embed="rId7"/>
              <a:stretch>
                <a:fillRect r="4" b="-9"/>
              </a:stretch>
            </a:blipFill>
          </p:spPr>
          <p:txBody>
            <a:bodyPr/>
            <a:lstStyle/>
            <a:p>
              <a:endParaRPr lang="en-US"/>
            </a:p>
          </p:txBody>
        </p:sp>
      </p:grpSp>
      <p:sp>
        <p:nvSpPr>
          <p:cNvPr id="15" name="TextBox 15"/>
          <p:cNvSpPr txBox="1"/>
          <p:nvPr/>
        </p:nvSpPr>
        <p:spPr>
          <a:xfrm>
            <a:off x="1259500" y="9634518"/>
            <a:ext cx="14234160" cy="315992"/>
          </a:xfrm>
          <a:prstGeom prst="rect">
            <a:avLst/>
          </a:prstGeom>
        </p:spPr>
        <p:txBody>
          <a:bodyPr lIns="0" tIns="0" rIns="0" bIns="0" rtlCol="0" anchor="t">
            <a:spAutoFit/>
          </a:bodyPr>
          <a:lstStyle/>
          <a:p>
            <a:pPr algn="ctr">
              <a:lnSpc>
                <a:spcPts val="1800"/>
              </a:lnSpc>
            </a:pPr>
            <a:r>
              <a:rPr lang="en-US" sz="1500">
                <a:solidFill>
                  <a:srgbClr val="000000"/>
                </a:solidFill>
                <a:latin typeface="Calibri (MS)"/>
                <a:ea typeface="Calibri (MS)"/>
                <a:cs typeface="Calibri (MS)"/>
                <a:sym typeface="Calibri (MS)"/>
              </a:rPr>
              <a:t>"Open Science at UAM: Trends and Achievements". NAPMIX Training Workshop 2026, Madrid, 19 May 2026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1588</TotalTime>
  <Words>2148</Words>
  <Application>Microsoft Office PowerPoint</Application>
  <PresentationFormat>Custom</PresentationFormat>
  <Paragraphs>196</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Roboto</vt:lpstr>
      <vt:lpstr>PT Serif</vt:lpstr>
      <vt:lpstr>Arial</vt:lpstr>
      <vt:lpstr>Aptos</vt:lpstr>
      <vt:lpstr>Segoe UI</vt:lpstr>
      <vt:lpstr>Calibri (MS)</vt:lpstr>
      <vt:lpstr>Roboto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Red and Black Simple Professional Minimalist Pitch Deck Company Presentation</dc:title>
  <dc:creator>Rafaella Lenoir Improta</dc:creator>
  <cp:lastModifiedBy>Rafaella Lenoir Improta</cp:lastModifiedBy>
  <cp:revision>16</cp:revision>
  <dcterms:created xsi:type="dcterms:W3CDTF">2006-08-16T00:00:00Z</dcterms:created>
  <dcterms:modified xsi:type="dcterms:W3CDTF">2026-05-19T08:36:16Z</dcterms:modified>
  <dc:identifier>DAHJoZQQr4Y</dc:identifier>
</cp:coreProperties>
</file>