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922" r:id="rId1"/>
  </p:sldMasterIdLst>
  <p:notesMasterIdLst>
    <p:notesMasterId r:id="rId7"/>
  </p:notesMasterIdLst>
  <p:handoutMasterIdLst>
    <p:handoutMasterId r:id="rId8"/>
  </p:handoutMasterIdLst>
  <p:sldIdLst>
    <p:sldId id="3065" r:id="rId2"/>
    <p:sldId id="3069" r:id="rId3"/>
    <p:sldId id="3261" r:id="rId4"/>
    <p:sldId id="3260" r:id="rId5"/>
    <p:sldId id="3259" r:id="rId6"/>
  </p:sldIdLst>
  <p:sldSz cx="12192000" cy="6858000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E40"/>
    <a:srgbClr val="D60093"/>
    <a:srgbClr val="FF6600"/>
    <a:srgbClr val="009999"/>
    <a:srgbClr val="FF33CC"/>
    <a:srgbClr val="0214BE"/>
    <a:srgbClr val="99FF99"/>
    <a:srgbClr val="CCFF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3" autoAdjust="0"/>
    <p:restoredTop sz="91314" autoAdjust="0"/>
  </p:normalViewPr>
  <p:slideViewPr>
    <p:cSldViewPr>
      <p:cViewPr varScale="1">
        <p:scale>
          <a:sx n="86" d="100"/>
          <a:sy n="86" d="100"/>
        </p:scale>
        <p:origin x="798" y="90"/>
      </p:cViewPr>
      <p:guideLst>
        <p:guide orient="horz" pos="1872"/>
        <p:guide pos="3840"/>
      </p:guideLst>
    </p:cSldViewPr>
  </p:slideViewPr>
  <p:outlineViewPr>
    <p:cViewPr>
      <p:scale>
        <a:sx n="33" d="100"/>
        <a:sy n="33" d="100"/>
      </p:scale>
      <p:origin x="0" y="-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482"/>
    </p:cViewPr>
  </p:sorterViewPr>
  <p:notesViewPr>
    <p:cSldViewPr>
      <p:cViewPr varScale="1">
        <p:scale>
          <a:sx n="63" d="100"/>
          <a:sy n="63" d="100"/>
        </p:scale>
        <p:origin x="1998" y="60"/>
      </p:cViewPr>
      <p:guideLst>
        <p:guide orient="horz" pos="3127"/>
        <p:guide pos="2141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>
              <a:defRPr sz="1200"/>
            </a:lvl1pPr>
          </a:lstStyle>
          <a:p>
            <a:pPr>
              <a:defRPr/>
            </a:pPr>
            <a:fld id="{ABECBBEE-CC39-4EB5-A334-46298068CD79}" type="datetimeFigureOut">
              <a:rPr lang="en-US"/>
              <a:pPr>
                <a:defRPr/>
              </a:pPr>
              <a:t>4/17/2026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r">
              <a:defRPr sz="1200"/>
            </a:lvl1pPr>
          </a:lstStyle>
          <a:p>
            <a:pPr>
              <a:defRPr/>
            </a:pPr>
            <a:fld id="{F3C50950-8DCE-4BA3-8E21-65C741DFA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55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4494633-67A9-4E43-ACD1-7A0FAA47A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01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481" y="260648"/>
            <a:ext cx="1563273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81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561739" cy="714265"/>
          </a:xfrm>
        </p:spPr>
        <p:txBody>
          <a:bodyPr lIns="10800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Espace réservé du texte 29"/>
          <p:cNvSpPr>
            <a:spLocks noGrp="1"/>
          </p:cNvSpPr>
          <p:nvPr>
            <p:ph idx="1"/>
          </p:nvPr>
        </p:nvSpPr>
        <p:spPr>
          <a:xfrm>
            <a:off x="599403" y="1201510"/>
            <a:ext cx="11055019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/>
              <a:t>Deuxième niveau</a:t>
            </a:r>
          </a:p>
          <a:p>
            <a:pPr lvl="2" eaLnBrk="1" latinLnBrk="0" hangingPunct="1"/>
            <a:r>
              <a:rPr kumimoji="0" lang="fr-CH" dirty="0"/>
              <a:t>Troisième niveau</a:t>
            </a:r>
          </a:p>
          <a:p>
            <a:pPr lvl="3" eaLnBrk="1" latinLnBrk="0" hangingPunct="1"/>
            <a:r>
              <a:rPr kumimoji="0" lang="fr-CH" dirty="0"/>
              <a:t>Quatrième niveau</a:t>
            </a:r>
          </a:p>
          <a:p>
            <a:pPr lvl="4" eaLnBrk="1" latinLnBrk="0" hangingPunct="1"/>
            <a:r>
              <a:rPr kumimoji="0" lang="fr-CH" dirty="0"/>
              <a:t>Cinquième niveau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69245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6216094" cy="714265"/>
          </a:xfrm>
        </p:spPr>
        <p:txBody>
          <a:bodyPr lIns="10800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Espace réservé du texte 29"/>
          <p:cNvSpPr>
            <a:spLocks noGrp="1"/>
          </p:cNvSpPr>
          <p:nvPr>
            <p:ph idx="1"/>
          </p:nvPr>
        </p:nvSpPr>
        <p:spPr>
          <a:xfrm>
            <a:off x="609601" y="1258119"/>
            <a:ext cx="11055019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/>
              <a:t>Deuxième niveau</a:t>
            </a:r>
          </a:p>
          <a:p>
            <a:pPr lvl="2" eaLnBrk="1" latinLnBrk="0" hangingPunct="1"/>
            <a:r>
              <a:rPr kumimoji="0" lang="fr-CH" dirty="0"/>
              <a:t>Troisième niveau</a:t>
            </a:r>
          </a:p>
          <a:p>
            <a:pPr lvl="3" eaLnBrk="1" latinLnBrk="0" hangingPunct="1"/>
            <a:r>
              <a:rPr kumimoji="0" lang="fr-CH" dirty="0"/>
              <a:t>Quatrième niveau</a:t>
            </a:r>
          </a:p>
          <a:p>
            <a:pPr lvl="4" eaLnBrk="1" latinLnBrk="0" hangingPunct="1"/>
            <a:r>
              <a:rPr kumimoji="0" lang="fr-CH" dirty="0"/>
              <a:t>Cinquième niveau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6184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6216094" cy="7142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31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1" y="274638"/>
            <a:ext cx="5640020" cy="714265"/>
          </a:xfrm>
          <a:prstGeom prst="rect">
            <a:avLst/>
          </a:prstGeom>
          <a:solidFill>
            <a:schemeClr val="bg1"/>
          </a:solidFill>
        </p:spPr>
        <p:txBody>
          <a:bodyPr vert="horz" lIns="45720" rIns="45720" anchor="ctr">
            <a:normAutofit/>
          </a:bodyPr>
          <a:lstStyle/>
          <a:p>
            <a:r>
              <a:rPr kumimoji="0" lang="fr-CH" dirty="0"/>
              <a:t> 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09601" y="1258119"/>
            <a:ext cx="11055019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/>
              <a:t>Deuxième niveau</a:t>
            </a:r>
          </a:p>
          <a:p>
            <a:pPr lvl="2" eaLnBrk="1" latinLnBrk="0" hangingPunct="1"/>
            <a:r>
              <a:rPr kumimoji="0" lang="fr-CH" dirty="0"/>
              <a:t>Troisième niveau</a:t>
            </a:r>
          </a:p>
          <a:p>
            <a:pPr lvl="3" eaLnBrk="1" latinLnBrk="0" hangingPunct="1"/>
            <a:r>
              <a:rPr kumimoji="0" lang="fr-CH" dirty="0"/>
              <a:t>Quatrième niveau</a:t>
            </a:r>
          </a:p>
          <a:p>
            <a:pPr lvl="4" eaLnBrk="1" latinLnBrk="0" hangingPunct="1"/>
            <a:r>
              <a:rPr kumimoji="0" lang="fr-CH" dirty="0"/>
              <a:t>Cinquième niveau</a:t>
            </a:r>
            <a:endParaRPr kumimoji="0" lang="en-US" dirty="0"/>
          </a:p>
        </p:txBody>
      </p:sp>
      <p:pic>
        <p:nvPicPr>
          <p:cNvPr id="7" name="Image 4" descr="bande-01.ep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3730"/>
            <a:ext cx="12192000" cy="901135"/>
          </a:xfrm>
          <a:prstGeom prst="rect">
            <a:avLst/>
          </a:prstGeom>
        </p:spPr>
      </p:pic>
      <p:sp>
        <p:nvSpPr>
          <p:cNvPr id="10" name="Slide Number Placeholder 2"/>
          <p:cNvSpPr txBox="1">
            <a:spLocks/>
          </p:cNvSpPr>
          <p:nvPr/>
        </p:nvSpPr>
        <p:spPr>
          <a:xfrm>
            <a:off x="9144000" y="63373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628D0A3-5C9A-4901-9C42-FBE507C34AF3}" type="slidenum">
              <a:rPr lang="en-GB" sz="1200" smtClean="0">
                <a:solidFill>
                  <a:srgbClr val="FFFFF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88135" y="6242864"/>
            <a:ext cx="9340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rgbClr val="FFFFFF"/>
                </a:solidFill>
                <a:latin typeface="Arial"/>
              </a:rPr>
              <a:t>CERN-GSI Collaboration Steering Board Meeting 2026 </a:t>
            </a:r>
          </a:p>
        </p:txBody>
      </p:sp>
    </p:spTree>
    <p:extLst>
      <p:ext uri="{BB962C8B-B14F-4D97-AF65-F5344CB8AC3E}">
        <p14:creationId xmlns:p14="http://schemas.microsoft.com/office/powerpoint/2010/main" val="40144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24" r:id="rId1"/>
    <p:sldLayoutId id="2147486928" r:id="rId2"/>
    <p:sldLayoutId id="2147486929" r:id="rId3"/>
    <p:sldLayoutId id="2147486927" r:id="rId4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rgbClr val="0214BE"/>
          </a:solidFill>
          <a:latin typeface="+mj-lt"/>
          <a:ea typeface="+mj-ea"/>
          <a:cs typeface="+mj-cs"/>
        </a:defRPr>
      </a:lvl1pPr>
    </p:titleStyle>
    <p:bodyStyle>
      <a:lvl1pPr marL="354013" indent="-317500" algn="l" rtl="0" eaLnBrk="1" latinLnBrk="0" hangingPunct="1">
        <a:spcBef>
          <a:spcPct val="20000"/>
        </a:spcBef>
        <a:buClr>
          <a:schemeClr val="tx1"/>
        </a:buClr>
        <a:buSzPct val="75000"/>
        <a:buFont typeface="Lucida Grande"/>
        <a:buChar char="►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66713" algn="l" rtl="0" eaLnBrk="1" latinLnBrk="0" hangingPunct="1">
        <a:spcBef>
          <a:spcPct val="20000"/>
        </a:spcBef>
        <a:buClr>
          <a:schemeClr val="accent2"/>
        </a:buClr>
        <a:buSzPct val="75000"/>
        <a:buFont typeface="Lucida Grande"/>
        <a:buChar char="►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1"/>
        </a:buClr>
        <a:buSzPct val="75000"/>
        <a:buFont typeface="Lucida Grande"/>
        <a:buChar char="►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253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>
            <a:extLst>
              <a:ext uri="{FF2B5EF4-FFF2-40B4-BE49-F238E27FC236}">
                <a16:creationId xmlns:a16="http://schemas.microsoft.com/office/drawing/2014/main" id="{E7957D57-405E-8E36-BD85-8593A8B3D768}"/>
              </a:ext>
            </a:extLst>
          </p:cNvPr>
          <p:cNvSpPr/>
          <p:nvPr/>
        </p:nvSpPr>
        <p:spPr>
          <a:xfrm>
            <a:off x="0" y="2276851"/>
            <a:ext cx="12222000" cy="1920250"/>
          </a:xfrm>
          <a:prstGeom prst="rect">
            <a:avLst/>
          </a:prstGeom>
          <a:gradFill rotWithShape="0">
            <a:gsLst>
              <a:gs pos="0">
                <a:srgbClr val="003368">
                  <a:alpha val="80000"/>
                </a:srgbClr>
              </a:gs>
              <a:gs pos="100000">
                <a:srgbClr val="8BA2BA"/>
              </a:gs>
            </a:gsLst>
            <a:lin ang="0"/>
          </a:gradFill>
          <a:ln w="19080">
            <a:solidFill>
              <a:srgbClr val="3333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586C2D60-CE23-CED3-5ABB-CF7EADD59FBC}"/>
              </a:ext>
            </a:extLst>
          </p:cNvPr>
          <p:cNvSpPr/>
          <p:nvPr/>
        </p:nvSpPr>
        <p:spPr>
          <a:xfrm>
            <a:off x="1026540" y="2641796"/>
            <a:ext cx="10621742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36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Controls: Software Interlock System </a:t>
            </a:r>
          </a:p>
          <a:p>
            <a:pPr algn="ctr">
              <a:lnSpc>
                <a:spcPct val="100000"/>
              </a:lnSpc>
            </a:pPr>
            <a:r>
              <a:rPr lang="en-GB" sz="36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and Fixed Displays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1E5E86-57DA-E880-8A75-D9865EE89985}"/>
              </a:ext>
            </a:extLst>
          </p:cNvPr>
          <p:cNvSpPr txBox="1"/>
          <p:nvPr/>
        </p:nvSpPr>
        <p:spPr>
          <a:xfrm>
            <a:off x="4905445" y="5387655"/>
            <a:ext cx="1986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17.04.2026</a:t>
            </a:r>
            <a:endParaRPr lang="en-GB" sz="28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DCCA03-1E1B-8967-BA84-040E8AED22AF}"/>
              </a:ext>
            </a:extLst>
          </p:cNvPr>
          <p:cNvSpPr txBox="1"/>
          <p:nvPr/>
        </p:nvSpPr>
        <p:spPr>
          <a:xfrm>
            <a:off x="4346179" y="4276919"/>
            <a:ext cx="3494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J. Wenninger, R. Bär</a:t>
            </a:r>
          </a:p>
        </p:txBody>
      </p:sp>
    </p:spTree>
    <p:extLst>
      <p:ext uri="{BB962C8B-B14F-4D97-AF65-F5344CB8AC3E}">
        <p14:creationId xmlns:p14="http://schemas.microsoft.com/office/powerpoint/2010/main" val="4163297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E6378-5C77-E33E-1CD0-05B289036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06BFD-FE9C-28F7-08B0-5EBDCBFDC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329839" cy="714265"/>
          </a:xfrm>
        </p:spPr>
        <p:txBody>
          <a:bodyPr>
            <a:normAutofit/>
          </a:bodyPr>
          <a:lstStyle/>
          <a:p>
            <a:r>
              <a:rPr lang="en-US" dirty="0"/>
              <a:t>Software Interlock System V2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17B404-BC25-CBE7-5586-25E8756A804F}"/>
              </a:ext>
            </a:extLst>
          </p:cNvPr>
          <p:cNvSpPr txBox="1"/>
          <p:nvPr/>
        </p:nvSpPr>
        <p:spPr>
          <a:xfrm>
            <a:off x="609600" y="1182608"/>
            <a:ext cx="6294038" cy="3980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CERN is currently migrating to V2 of its </a:t>
            </a:r>
            <a:r>
              <a:rPr lang="en-US" b="1" dirty="0">
                <a:latin typeface="+mn-lt"/>
              </a:rPr>
              <a:t>Software Interlock System (SIS)</a:t>
            </a:r>
            <a:r>
              <a:rPr lang="en-US" dirty="0">
                <a:latin typeface="+mn-lt"/>
              </a:rPr>
              <a:t>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V1 in production at CERN for 20 years. 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n-lt"/>
              </a:rPr>
              <a:t>SIS is a </a:t>
            </a:r>
            <a:r>
              <a:rPr lang="en-US" b="1" dirty="0">
                <a:latin typeface="+mn-lt"/>
              </a:rPr>
              <a:t>JAVA-based framework </a:t>
            </a:r>
            <a:r>
              <a:rPr lang="en-US" dirty="0">
                <a:latin typeface="+mn-lt"/>
              </a:rPr>
              <a:t>that based on </a:t>
            </a:r>
            <a:r>
              <a:rPr lang="en-US" b="1" dirty="0">
                <a:latin typeface="+mn-lt"/>
              </a:rPr>
              <a:t>standard controls elements</a:t>
            </a:r>
            <a:r>
              <a:rPr lang="en-US" dirty="0">
                <a:latin typeface="+mn-lt"/>
              </a:rPr>
              <a:t> that are also in production at GSI/FAIR.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+mn-lt"/>
              </a:rPr>
              <a:t>SIS is used for interlocking, alarms, vocal warnings and automated actions.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User-configurable (at CERN: by operation group).</a:t>
            </a:r>
          </a:p>
          <a:p>
            <a:pPr>
              <a:spcBef>
                <a:spcPts val="400"/>
              </a:spcBef>
            </a:pPr>
            <a:endParaRPr lang="en-US" dirty="0">
              <a:latin typeface="+mn-lt"/>
            </a:endParaRPr>
          </a:p>
          <a:p>
            <a:pPr>
              <a:spcBef>
                <a:spcPts val="400"/>
              </a:spcBef>
            </a:pPr>
            <a:r>
              <a:rPr lang="en-US" dirty="0">
                <a:latin typeface="+mn-lt"/>
              </a:rPr>
              <a:t>SIS would integrate well into the GSI/FAIR environment.</a:t>
            </a:r>
          </a:p>
          <a:p>
            <a:pPr>
              <a:spcBef>
                <a:spcPts val="400"/>
              </a:spcBef>
            </a:pPr>
            <a:r>
              <a:rPr lang="en-US" dirty="0">
                <a:latin typeface="+mn-lt"/>
              </a:rPr>
              <a:t>A CERN SPS operation </a:t>
            </a:r>
            <a:r>
              <a:rPr lang="en-US" dirty="0">
                <a:latin typeface="+mj-lt"/>
              </a:rPr>
              <a:t>operator</a:t>
            </a:r>
            <a:r>
              <a:rPr lang="en-US" dirty="0">
                <a:latin typeface="+mn-lt"/>
              </a:rPr>
              <a:t> who is very experienced in SIS is willing to build a first SIS configuration for FAIR.</a:t>
            </a:r>
            <a:endParaRPr lang="en-GB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94F15B-3500-F259-8178-5765338ED3E6}"/>
              </a:ext>
            </a:extLst>
          </p:cNvPr>
          <p:cNvSpPr txBox="1"/>
          <p:nvPr/>
        </p:nvSpPr>
        <p:spPr>
          <a:xfrm>
            <a:off x="7363365" y="5202989"/>
            <a:ext cx="3917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CERN contacts: E. Veyrunes, </a:t>
            </a:r>
          </a:p>
          <a:p>
            <a:r>
              <a:rPr lang="en-US" dirty="0">
                <a:latin typeface="+mn-lt"/>
              </a:rPr>
              <a:t>J. Wenninger, J.B. de Martel</a:t>
            </a:r>
            <a:endParaRPr lang="en-GB" dirty="0">
              <a:latin typeface="+mn-lt"/>
            </a:endParaRPr>
          </a:p>
        </p:txBody>
      </p:sp>
      <p:pic>
        <p:nvPicPr>
          <p:cNvPr id="7" name="Image 2">
            <a:extLst>
              <a:ext uri="{FF2B5EF4-FFF2-40B4-BE49-F238E27FC236}">
                <a16:creationId xmlns:a16="http://schemas.microsoft.com/office/drawing/2014/main" id="{01FD4355-B077-E05C-FE30-9A1EC9048C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094530" y="164575"/>
            <a:ext cx="6528850" cy="47843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5DEB78-5F43-EDAD-C610-04F3A4D5F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1590" y="95424"/>
            <a:ext cx="2935807" cy="473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98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E6378-5C77-E33E-1CD0-05B289036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06BFD-FE9C-28F7-08B0-5EBDCBFDC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329839" cy="714265"/>
          </a:xfrm>
        </p:spPr>
        <p:txBody>
          <a:bodyPr>
            <a:normAutofit/>
          </a:bodyPr>
          <a:lstStyle/>
          <a:p>
            <a:r>
              <a:rPr lang="en-US" dirty="0"/>
              <a:t>Software Interlock System V2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17B404-BC25-CBE7-5586-25E8756A804F}"/>
              </a:ext>
            </a:extLst>
          </p:cNvPr>
          <p:cNvSpPr txBox="1"/>
          <p:nvPr/>
        </p:nvSpPr>
        <p:spPr>
          <a:xfrm>
            <a:off x="609600" y="1019863"/>
            <a:ext cx="629403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214BE"/>
                </a:solidFill>
                <a:latin typeface="+mj-lt"/>
                <a:ea typeface="+mj-ea"/>
                <a:cs typeface="+mj-cs"/>
              </a:rPr>
              <a:t>SIS </a:t>
            </a:r>
            <a:r>
              <a:rPr lang="en-US" sz="2800" dirty="0">
                <a:solidFill>
                  <a:srgbClr val="0214BE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 SWIS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  <a:sym typeface="Wingdings" pitchFamily="2" charset="2"/>
              </a:rPr>
              <a:t>Complements</a:t>
            </a:r>
            <a:r>
              <a:rPr lang="en-US" dirty="0">
                <a:latin typeface="+mn-lt"/>
                <a:sym typeface="Wingdings" pitchFamily="2" charset="2"/>
              </a:rPr>
              <a:t> GSI/FAIR </a:t>
            </a:r>
            <a:r>
              <a:rPr lang="en-US" b="1" dirty="0">
                <a:latin typeface="+mn-lt"/>
                <a:sym typeface="Wingdings" pitchFamily="2" charset="2"/>
              </a:rPr>
              <a:t>machine protection system</a:t>
            </a:r>
            <a:r>
              <a:rPr lang="en-US" dirty="0">
                <a:latin typeface="+mn-lt"/>
                <a:sym typeface="Wingdings" pitchFamily="2" charset="2"/>
              </a:rPr>
              <a:t>, Integrates well in FAIR Beam Interlock System and controls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sym typeface="Wingdings" pitchFamily="2" charset="2"/>
              </a:rPr>
              <a:t>Adds </a:t>
            </a:r>
            <a:r>
              <a:rPr lang="en-US" b="1" dirty="0">
                <a:latin typeface="+mn-lt"/>
                <a:sym typeface="Wingdings" pitchFamily="2" charset="2"/>
              </a:rPr>
              <a:t>higher complexity interlock handling </a:t>
            </a:r>
            <a:r>
              <a:rPr lang="en-US" dirty="0">
                <a:latin typeface="+mn-lt"/>
                <a:sym typeface="Wingdings" pitchFamily="2" charset="2"/>
              </a:rPr>
              <a:t>per instance/machine and automated actions (yet missing functions)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sym typeface="Wingdings" pitchFamily="2" charset="2"/>
              </a:rPr>
              <a:t>High potential for early commissioning phases and SFRS+ beam commissioning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sym typeface="Wingdings" pitchFamily="2" charset="2"/>
              </a:rPr>
              <a:t>SWIS prototype planned for Q3/2026 @CRYRING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sym typeface="Wingdings" pitchFamily="2" charset="2"/>
              </a:rPr>
              <a:t>Prototype runs @GSI (DEV)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sym typeface="Wingdings" pitchFamily="2" charset="2"/>
              </a:rPr>
              <a:t>Short term: min. add. CERN effort to properly get started: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sym typeface="Wingdings" pitchFamily="2" charset="2"/>
              </a:rPr>
              <a:t>exposing artifact repositories for dependencies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sym typeface="Wingdings" pitchFamily="2" charset="2"/>
              </a:rPr>
              <a:t>Slight adaptions of site specifics (selector)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sym typeface="Wingdings" pitchFamily="2" charset="2"/>
              </a:rPr>
              <a:t>Long term goal: collaboration on SW base w/ contribution in both directions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GB" dirty="0">
              <a:latin typeface="+mn-lt"/>
            </a:endParaRPr>
          </a:p>
        </p:txBody>
      </p:sp>
      <p:pic>
        <p:nvPicPr>
          <p:cNvPr id="7" name="Image 2">
            <a:extLst>
              <a:ext uri="{FF2B5EF4-FFF2-40B4-BE49-F238E27FC236}">
                <a16:creationId xmlns:a16="http://schemas.microsoft.com/office/drawing/2014/main" id="{01FD4355-B077-E05C-FE30-9A1EC9048C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094530" y="164575"/>
            <a:ext cx="6528850" cy="47843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5DEB78-5F43-EDAD-C610-04F3A4D5F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1590" y="95424"/>
            <a:ext cx="2935807" cy="473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04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9A83D-1E44-EC0E-284B-D94D793EF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fixed display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4EEC25-8BC2-B8C2-657C-F30B51486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818" y="0"/>
            <a:ext cx="4255692" cy="27511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4A6583-A88B-67C1-D233-EEDAA15388E1}"/>
              </a:ext>
            </a:extLst>
          </p:cNvPr>
          <p:cNvSpPr txBox="1"/>
          <p:nvPr/>
        </p:nvSpPr>
        <p:spPr>
          <a:xfrm>
            <a:off x="609601" y="1163105"/>
            <a:ext cx="5832044" cy="32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The CERN operation group has </a:t>
            </a:r>
            <a:r>
              <a:rPr lang="en-US" dirty="0" err="1">
                <a:latin typeface="+mn-lt"/>
              </a:rPr>
              <a:t>developped</a:t>
            </a:r>
            <a:r>
              <a:rPr lang="en-US" dirty="0">
                <a:latin typeface="+mn-lt"/>
              </a:rPr>
              <a:t> a light-weight fixed-display / dashboard system that is now used to replace older JAVA-based fixed-displays.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Static or dynamic (zoom),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For WEB browsers, but also very good rendering also on smartphones (including zoom).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There is interest by the GSI controls group to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perform a technical evaluation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this FD system.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CERN OP group is willing to support the evaluation process, possibly with a demo use case.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CDEF81-CCD2-A5A8-70FA-62663A67FE47}"/>
              </a:ext>
            </a:extLst>
          </p:cNvPr>
          <p:cNvSpPr txBox="1"/>
          <p:nvPr/>
        </p:nvSpPr>
        <p:spPr>
          <a:xfrm>
            <a:off x="3358750" y="5510229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CERN contact: M. Hostettler</a:t>
            </a:r>
            <a:endParaRPr lang="en-GB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F1AFE6-2F50-9BDC-3EBC-3F12623E3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4054" y="2504227"/>
            <a:ext cx="3633579" cy="18113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2DB912-0CEB-9D58-9473-16AE227E3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3744" y="3941453"/>
            <a:ext cx="4915840" cy="262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57359"/>
      </p:ext>
    </p:extLst>
  </p:cSld>
  <p:clrMapOvr>
    <a:masterClrMapping/>
  </p:clrMapOvr>
</p:sld>
</file>

<file path=ppt/theme/theme1.xml><?xml version="1.0" encoding="utf-8"?>
<a:theme xmlns:a="http://schemas.openxmlformats.org/drawingml/2006/main" name="Fred 2">
  <a:themeElements>
    <a:clrScheme name="Personnalisée 4">
      <a:dk1>
        <a:srgbClr val="0C377B"/>
      </a:dk1>
      <a:lt1>
        <a:srgbClr val="FFFFFF"/>
      </a:lt1>
      <a:dk2>
        <a:srgbClr val="0C377B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37470</TotalTime>
  <Words>335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Comic Sans MS</vt:lpstr>
      <vt:lpstr>Lucida Grande</vt:lpstr>
      <vt:lpstr>Fred 2</vt:lpstr>
      <vt:lpstr>PowerPoint Presentation</vt:lpstr>
      <vt:lpstr>PowerPoint Presentation</vt:lpstr>
      <vt:lpstr>Software Interlock System V2</vt:lpstr>
      <vt:lpstr>Software Interlock System V2</vt:lpstr>
      <vt:lpstr>WEB fixed display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 Wenninger</dc:creator>
  <cp:lastModifiedBy>Jorg Wenninger</cp:lastModifiedBy>
  <cp:revision>11322</cp:revision>
  <cp:lastPrinted>2014-08-28T12:09:23Z</cp:lastPrinted>
  <dcterms:created xsi:type="dcterms:W3CDTF">1601-01-01T00:00:00Z</dcterms:created>
  <dcterms:modified xsi:type="dcterms:W3CDTF">2026-04-17T07:00:46Z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