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76" r:id="rId3"/>
  </p:sldMasterIdLst>
  <p:notesMasterIdLst>
    <p:notesMasterId r:id="rId54"/>
  </p:notesMasterIdLst>
  <p:sldIdLst>
    <p:sldId id="4269" r:id="rId4"/>
    <p:sldId id="4514" r:id="rId5"/>
    <p:sldId id="4520" r:id="rId6"/>
    <p:sldId id="4516" r:id="rId7"/>
    <p:sldId id="4521" r:id="rId8"/>
    <p:sldId id="4495" r:id="rId9"/>
    <p:sldId id="4433" r:id="rId10"/>
    <p:sldId id="4065" r:id="rId11"/>
    <p:sldId id="4211" r:id="rId12"/>
    <p:sldId id="4517" r:id="rId13"/>
    <p:sldId id="4315" r:id="rId14"/>
    <p:sldId id="4496" r:id="rId15"/>
    <p:sldId id="4324" r:id="rId16"/>
    <p:sldId id="4325" r:id="rId17"/>
    <p:sldId id="4497" r:id="rId18"/>
    <p:sldId id="4387" r:id="rId19"/>
    <p:sldId id="4445" r:id="rId20"/>
    <p:sldId id="4389" r:id="rId21"/>
    <p:sldId id="4399" r:id="rId22"/>
    <p:sldId id="4390" r:id="rId23"/>
    <p:sldId id="257" r:id="rId24"/>
    <p:sldId id="4453" r:id="rId25"/>
    <p:sldId id="4329" r:id="rId26"/>
    <p:sldId id="4498" r:id="rId27"/>
    <p:sldId id="4442" r:id="rId28"/>
    <p:sldId id="4330" r:id="rId29"/>
    <p:sldId id="4518" r:id="rId30"/>
    <p:sldId id="4519" r:id="rId31"/>
    <p:sldId id="4499" r:id="rId32"/>
    <p:sldId id="4420" r:id="rId33"/>
    <p:sldId id="4409" r:id="rId34"/>
    <p:sldId id="4450" r:id="rId35"/>
    <p:sldId id="4512" r:id="rId36"/>
    <p:sldId id="4454" r:id="rId37"/>
    <p:sldId id="4513" r:id="rId38"/>
    <p:sldId id="4500" r:id="rId39"/>
    <p:sldId id="4452" r:id="rId40"/>
    <p:sldId id="4401" r:id="rId41"/>
    <p:sldId id="4403" r:id="rId42"/>
    <p:sldId id="264" r:id="rId43"/>
    <p:sldId id="4419" r:id="rId44"/>
    <p:sldId id="4397" r:id="rId45"/>
    <p:sldId id="4501" r:id="rId46"/>
    <p:sldId id="4458" r:id="rId47"/>
    <p:sldId id="4405" r:id="rId48"/>
    <p:sldId id="258" r:id="rId49"/>
    <p:sldId id="4503" r:id="rId50"/>
    <p:sldId id="4504" r:id="rId51"/>
    <p:sldId id="4506" r:id="rId52"/>
    <p:sldId id="4349" r:id="rId5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FDBB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11"/>
    <p:restoredTop sz="94591"/>
  </p:normalViewPr>
  <p:slideViewPr>
    <p:cSldViewPr snapToGrid="0">
      <p:cViewPr>
        <p:scale>
          <a:sx n="103" d="100"/>
          <a:sy n="103" d="100"/>
        </p:scale>
        <p:origin x="592" y="9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D6022-F55B-A64C-A718-EA00B1FF74B5}" type="datetimeFigureOut">
              <a:rPr lang="en-US" smtClean="0"/>
              <a:t>4/15/26</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7D8B7-BCF6-6F4C-84A6-60930A149301}" type="slidenum">
              <a:rPr lang="en-US" smtClean="0"/>
              <a:t>‹Nr.›</a:t>
            </a:fld>
            <a:endParaRPr lang="en-US"/>
          </a:p>
        </p:txBody>
      </p:sp>
    </p:spTree>
    <p:extLst>
      <p:ext uri="{BB962C8B-B14F-4D97-AF65-F5344CB8AC3E}">
        <p14:creationId xmlns:p14="http://schemas.microsoft.com/office/powerpoint/2010/main" val="203648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ED862-F927-E68C-4BE7-94803C1B6F4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B83D80-284F-D9FB-87C6-A9DDECAEDD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1A78A64-87F1-D6BA-40EF-E94652D2CB3F}"/>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B23F4AE7-C86A-C6A6-A19E-CA5ACFD61BC2}"/>
              </a:ext>
            </a:extLst>
          </p:cNvPr>
          <p:cNvSpPr>
            <a:spLocks noGrp="1"/>
          </p:cNvSpPr>
          <p:nvPr>
            <p:ph type="sldNum" sz="quarter" idx="5"/>
          </p:nvPr>
        </p:nvSpPr>
        <p:spPr/>
        <p:txBody>
          <a:bodyPr/>
          <a:lstStyle/>
          <a:p>
            <a:fld id="{EC57D8B7-BCF6-6F4C-84A6-60930A149301}" type="slidenum">
              <a:rPr lang="en-US" smtClean="0"/>
              <a:t>37</a:t>
            </a:fld>
            <a:endParaRPr lang="en-US"/>
          </a:p>
        </p:txBody>
      </p:sp>
    </p:spTree>
    <p:extLst>
      <p:ext uri="{BB962C8B-B14F-4D97-AF65-F5344CB8AC3E}">
        <p14:creationId xmlns:p14="http://schemas.microsoft.com/office/powerpoint/2010/main" val="1429279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15DEC-808A-FF47-9181-53B0C0A3DBE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6847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0EB24A-7D63-EE0F-1172-AA143BB865E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101" b="-1696"/>
          <a:stretch/>
        </p:blipFill>
        <p:spPr>
          <a:xfrm>
            <a:off x="0" y="1219202"/>
            <a:ext cx="12813809" cy="5430980"/>
          </a:xfrm>
          <a:prstGeom prst="rect">
            <a:avLst/>
          </a:prstGeom>
        </p:spPr>
      </p:pic>
      <p:sp>
        <p:nvSpPr>
          <p:cNvPr id="2" name="Titel 1"/>
          <p:cNvSpPr>
            <a:spLocks noGrp="1"/>
          </p:cNvSpPr>
          <p:nvPr>
            <p:ph type="ctrTitle"/>
          </p:nvPr>
        </p:nvSpPr>
        <p:spPr>
          <a:xfrm>
            <a:off x="358588" y="1325208"/>
            <a:ext cx="11350125" cy="779867"/>
          </a:xfrm>
        </p:spPr>
        <p:txBody>
          <a:bodyPr anchor="b" anchorCtr="0">
            <a:noAutofit/>
          </a:bodyPr>
          <a:lstStyle>
            <a:lvl1pPr algn="ctr">
              <a:defRPr sz="320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3822358" y="2211082"/>
            <a:ext cx="7886356" cy="709135"/>
          </a:xfrm>
        </p:spPr>
        <p:txBody>
          <a:bodyPr>
            <a:normAutofit/>
          </a:bodyPr>
          <a:lstStyle>
            <a:lvl1pPr marL="0" indent="0" algn="ctr">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dirty="0"/>
              <a:t>Master-Untertitelformat bearbeiten</a:t>
            </a:r>
          </a:p>
        </p:txBody>
      </p:sp>
      <p:sp>
        <p:nvSpPr>
          <p:cNvPr id="13" name="Rechteck 12"/>
          <p:cNvSpPr/>
          <p:nvPr userDrawn="1"/>
        </p:nvSpPr>
        <p:spPr>
          <a:xfrm>
            <a:off x="538788" y="6650181"/>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408085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28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0716A1C-18EB-1742-BCAC-8F37B2C6FF1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29006" y="1212688"/>
            <a:ext cx="11236887" cy="5357794"/>
          </a:xfrm>
          <a:prstGeom prst="rect">
            <a:avLst/>
          </a:prstGeom>
        </p:spPr>
      </p:pic>
      <p:sp>
        <p:nvSpPr>
          <p:cNvPr id="2" name="Titel 1"/>
          <p:cNvSpPr>
            <a:spLocks noGrp="1"/>
          </p:cNvSpPr>
          <p:nvPr>
            <p:ph type="ctrTitle"/>
          </p:nvPr>
        </p:nvSpPr>
        <p:spPr>
          <a:xfrm>
            <a:off x="1668751" y="3650764"/>
            <a:ext cx="8810021" cy="779866"/>
          </a:xfrm>
        </p:spPr>
        <p:txBody>
          <a:bodyPr anchor="b" anchorCtr="0">
            <a:noAutofit/>
          </a:bodyPr>
          <a:lstStyle>
            <a:lvl1pPr algn="ctr">
              <a:defRPr sz="3600">
                <a:solidFill>
                  <a:srgbClr val="333333"/>
                </a:solidFill>
              </a:defRPr>
            </a:lvl1pPr>
          </a:lstStyle>
          <a:p>
            <a:r>
              <a:rPr lang="de-DE"/>
              <a:t>Mastertitelformat bearbeiten</a:t>
            </a:r>
            <a:endParaRPr lang="de-DE" dirty="0"/>
          </a:p>
        </p:txBody>
      </p:sp>
      <p:sp>
        <p:nvSpPr>
          <p:cNvPr id="3" name="Untertitel 2"/>
          <p:cNvSpPr>
            <a:spLocks noGrp="1"/>
          </p:cNvSpPr>
          <p:nvPr>
            <p:ph type="subTitle" idx="1"/>
          </p:nvPr>
        </p:nvSpPr>
        <p:spPr>
          <a:xfrm>
            <a:off x="1828800" y="4430630"/>
            <a:ext cx="85344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538788" y="6650182"/>
            <a:ext cx="4495031"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892106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63421" y="271336"/>
            <a:ext cx="7446047" cy="787557"/>
          </a:xfrm>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9498059" y="6552644"/>
            <a:ext cx="1100380"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3031068" y="6560612"/>
            <a:ext cx="6434265"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a:t>Name/Vortragstitel</a:t>
            </a:r>
          </a:p>
        </p:txBody>
      </p:sp>
    </p:spTree>
    <p:extLst>
      <p:ext uri="{BB962C8B-B14F-4D97-AF65-F5344CB8AC3E}">
        <p14:creationId xmlns:p14="http://schemas.microsoft.com/office/powerpoint/2010/main" val="2734519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9465331" y="6552644"/>
            <a:ext cx="1133108"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3031068" y="6560612"/>
            <a:ext cx="6434265"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a:t>Name/Vortragstitel</a:t>
            </a:r>
          </a:p>
        </p:txBody>
      </p:sp>
    </p:spTree>
    <p:extLst>
      <p:ext uri="{BB962C8B-B14F-4D97-AF65-F5344CB8AC3E}">
        <p14:creationId xmlns:p14="http://schemas.microsoft.com/office/powerpoint/2010/main" val="1333362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9465331" y="6552644"/>
            <a:ext cx="1133108" cy="365125"/>
          </a:xfrm>
          <a:prstGeom prst="rect">
            <a:avLst/>
          </a:prstGeom>
        </p:spPr>
        <p:txBody>
          <a:bodyPr vert="horz" lIns="91440" tIns="45720" rIns="91440" bIns="45720" rtlCol="0" anchor="ctr"/>
          <a:lstStyle>
            <a:lvl1pPr algn="r">
              <a:defRPr sz="1000">
                <a:solidFill>
                  <a:schemeClr val="tx1"/>
                </a:solidFill>
              </a:defRPr>
            </a:lvl1pPr>
          </a:lstStyle>
          <a:p>
            <a:r>
              <a:rPr lang="de-DE"/>
              <a:t>31.03.14</a:t>
            </a:r>
            <a:endParaRPr lang="de-DE" dirty="0"/>
          </a:p>
        </p:txBody>
      </p:sp>
      <p:sp>
        <p:nvSpPr>
          <p:cNvPr id="6" name="Fußzeilenplatzhalter 7"/>
          <p:cNvSpPr>
            <a:spLocks noGrp="1"/>
          </p:cNvSpPr>
          <p:nvPr>
            <p:ph type="ftr" sz="quarter" idx="3"/>
          </p:nvPr>
        </p:nvSpPr>
        <p:spPr>
          <a:xfrm>
            <a:off x="3014134" y="6560612"/>
            <a:ext cx="64511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dirty="0"/>
              <a:t>Name/Vortragstitel</a:t>
            </a:r>
          </a:p>
        </p:txBody>
      </p:sp>
    </p:spTree>
    <p:extLst>
      <p:ext uri="{BB962C8B-B14F-4D97-AF65-F5344CB8AC3E}">
        <p14:creationId xmlns:p14="http://schemas.microsoft.com/office/powerpoint/2010/main" val="393470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04FCC-586E-93A8-5EC0-D3CB40B5502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4DB9023-FD89-C19D-66CC-0B2351E6E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F0CE12C-16B9-D7B0-2692-7584FCB8FEA3}"/>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5" name="Fußzeilenplatzhalter 4">
            <a:extLst>
              <a:ext uri="{FF2B5EF4-FFF2-40B4-BE49-F238E27FC236}">
                <a16:creationId xmlns:a16="http://schemas.microsoft.com/office/drawing/2014/main" id="{2A3CB8A0-1170-E5C3-BBBC-C887856864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D4C6C46-7281-6039-1223-10A3B51D256B}"/>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3626658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0F8B5-DD41-1B10-9C8E-D2EC9301DB1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E2E5896-418C-1E48-2706-0C36859E24A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B10C9E-8E7E-C112-84BE-35F1F7560A39}"/>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5" name="Fußzeilenplatzhalter 4">
            <a:extLst>
              <a:ext uri="{FF2B5EF4-FFF2-40B4-BE49-F238E27FC236}">
                <a16:creationId xmlns:a16="http://schemas.microsoft.com/office/drawing/2014/main" id="{55219B20-09F2-8078-C384-30C056C5F11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318B6F-F212-6857-D912-BCF32D4E5E05}"/>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2821713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2EF99-A80B-826F-BBCC-AAF94445E28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55B2FDD-6DAD-CA4E-0B05-68597BA80A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6419A72-C547-1A90-0A94-BD42CBDD7862}"/>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5" name="Fußzeilenplatzhalter 4">
            <a:extLst>
              <a:ext uri="{FF2B5EF4-FFF2-40B4-BE49-F238E27FC236}">
                <a16:creationId xmlns:a16="http://schemas.microsoft.com/office/drawing/2014/main" id="{3C110768-1208-F03B-C950-7B3CAC353C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92F99E2-59FB-4149-3716-864C8ED0A121}"/>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3290127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9FA68-2EBC-DF42-CD40-41C8B3EEE6E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3B75955-2493-1429-2FFA-0C3A417FEFC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4190FD5-7ED6-C960-E140-DBA10784398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9406AAE-A251-AEFC-97EC-D117CFD9FC7A}"/>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6" name="Fußzeilenplatzhalter 5">
            <a:extLst>
              <a:ext uri="{FF2B5EF4-FFF2-40B4-BE49-F238E27FC236}">
                <a16:creationId xmlns:a16="http://schemas.microsoft.com/office/drawing/2014/main" id="{F835F2C3-94AA-EB28-407E-F8534CC8087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262E116-6B11-6D15-A588-6BC163F09323}"/>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3133030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53F1B-315D-7DAD-4F8C-572BE6DFAC7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CB14390-22EE-2BC0-AE47-D5F8704D49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0F93CB4-AF81-FA8C-9322-2BB7EB03885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4558918-335D-A983-A265-C32729DF2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9C43674-2D0B-4321-B29E-5F867FDD61A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7B51C7C-DD5E-D5F7-2B58-0BF3B804ABED}"/>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8" name="Fußzeilenplatzhalter 7">
            <a:extLst>
              <a:ext uri="{FF2B5EF4-FFF2-40B4-BE49-F238E27FC236}">
                <a16:creationId xmlns:a16="http://schemas.microsoft.com/office/drawing/2014/main" id="{1041252E-8715-D562-C0BC-BB2B0D9FEE4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69283F4-A08F-328A-7D88-913FCE409CF5}"/>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3889413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63425" y="307196"/>
            <a:ext cx="8934639" cy="787557"/>
          </a:xfrm>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a:xfrm>
            <a:off x="11126329" y="6552643"/>
            <a:ext cx="554591" cy="365125"/>
          </a:xfrm>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9498063" y="6552644"/>
            <a:ext cx="1546987" cy="365125"/>
          </a:xfrm>
          <a:prstGeom prst="rect">
            <a:avLst/>
          </a:prstGeom>
        </p:spPr>
        <p:txBody>
          <a:bodyPr vert="horz" lIns="91440" tIns="45720" rIns="91440" bIns="45720" rtlCol="0" anchor="ctr"/>
          <a:lstStyle>
            <a:lvl1pPr algn="r">
              <a:defRPr sz="1000">
                <a:solidFill>
                  <a:schemeClr val="tx1"/>
                </a:solidFill>
              </a:defRPr>
            </a:lvl1pPr>
          </a:lstStyle>
          <a:p>
            <a:endParaRPr lang="de-DE"/>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R. Aßmann, ACC</a:t>
            </a:r>
          </a:p>
        </p:txBody>
      </p:sp>
    </p:spTree>
    <p:extLst>
      <p:ext uri="{BB962C8B-B14F-4D97-AF65-F5344CB8AC3E}">
        <p14:creationId xmlns:p14="http://schemas.microsoft.com/office/powerpoint/2010/main" val="636337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43D64-40E5-A237-50D0-1C61370596A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EAD2E78-7C90-14E1-1DD9-477731240BED}"/>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4" name="Fußzeilenplatzhalter 3">
            <a:extLst>
              <a:ext uri="{FF2B5EF4-FFF2-40B4-BE49-F238E27FC236}">
                <a16:creationId xmlns:a16="http://schemas.microsoft.com/office/drawing/2014/main" id="{2EAD5FB4-302A-7527-E0B9-90F82C6FFB9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90BF7E3-6F4A-BF27-7092-0F69C7A7ABDA}"/>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371450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81B245D-D19D-9AA5-84D2-AC102E4FB6BF}"/>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3" name="Fußzeilenplatzhalter 2">
            <a:extLst>
              <a:ext uri="{FF2B5EF4-FFF2-40B4-BE49-F238E27FC236}">
                <a16:creationId xmlns:a16="http://schemas.microsoft.com/office/drawing/2014/main" id="{3447A4C7-0D79-CD54-6803-762AF99FE07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590B3BC-21D8-43A1-5078-C8971F93BC12}"/>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108941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BC9A1-DB76-6F31-6CF1-AE550343C50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8A81A0A-1180-F282-9493-FE08E9403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A11D832-C944-EEFD-AB4A-1A058BEDE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91F9066-DD8B-D9AF-0B4E-1C906C5DDCC6}"/>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6" name="Fußzeilenplatzhalter 5">
            <a:extLst>
              <a:ext uri="{FF2B5EF4-FFF2-40B4-BE49-F238E27FC236}">
                <a16:creationId xmlns:a16="http://schemas.microsoft.com/office/drawing/2014/main" id="{56CB0D33-3BA7-314F-390B-F49EC24BBFD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859F004-52AA-68CC-C54D-624BBBF786AD}"/>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276223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900CD-6A62-754D-F61A-651A1163BEC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20C4383-0F2C-11E9-5696-D381C9C4A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AD4F388-2315-A042-C09D-4B518B40B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ED51BEA-6784-19D6-4B4D-E98E4EFC5687}"/>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6" name="Fußzeilenplatzhalter 5">
            <a:extLst>
              <a:ext uri="{FF2B5EF4-FFF2-40B4-BE49-F238E27FC236}">
                <a16:creationId xmlns:a16="http://schemas.microsoft.com/office/drawing/2014/main" id="{858E70F6-01A1-6F8E-BEE1-53FB86D4DD1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254C4CC-80ED-F1CD-E7F5-3EAEF7AC3DAE}"/>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886847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16FCB-7B7D-19DF-52A9-CDF78ADD826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8C73E54-9FDB-94E7-2D65-CA4E8F1F144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F6B983F-1569-88EC-7BA5-60B9D15D5B96}"/>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5" name="Fußzeilenplatzhalter 4">
            <a:extLst>
              <a:ext uri="{FF2B5EF4-FFF2-40B4-BE49-F238E27FC236}">
                <a16:creationId xmlns:a16="http://schemas.microsoft.com/office/drawing/2014/main" id="{98757B6E-234D-A18E-E9C3-7AF0CE3B598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8B66CA-8756-9461-EC76-FAD4DFF994D9}"/>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2039777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EA93690-635E-0E1B-E57D-FB16266DA3F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31AFB60-84C0-D26A-CE71-F13C64E8AD0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DDF2F64-FAF5-7E6D-FE23-9659B72BB3E7}"/>
              </a:ext>
            </a:extLst>
          </p:cNvPr>
          <p:cNvSpPr>
            <a:spLocks noGrp="1"/>
          </p:cNvSpPr>
          <p:nvPr>
            <p:ph type="dt" sz="half" idx="10"/>
          </p:nvPr>
        </p:nvSpPr>
        <p:spPr/>
        <p:txBody>
          <a:bodyPr/>
          <a:lstStyle/>
          <a:p>
            <a:fld id="{DDDC6C34-524F-2B4C-B0E0-7B82F79218B0}" type="datetimeFigureOut">
              <a:rPr lang="de-DE" smtClean="0"/>
              <a:t>15.04.26</a:t>
            </a:fld>
            <a:endParaRPr lang="de-DE"/>
          </a:p>
        </p:txBody>
      </p:sp>
      <p:sp>
        <p:nvSpPr>
          <p:cNvPr id="5" name="Fußzeilenplatzhalter 4">
            <a:extLst>
              <a:ext uri="{FF2B5EF4-FFF2-40B4-BE49-F238E27FC236}">
                <a16:creationId xmlns:a16="http://schemas.microsoft.com/office/drawing/2014/main" id="{FB5F1AA6-67D3-0207-ABB1-7CB5FA2A2BE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0C5D1C-E968-DCBC-47B8-1C51DAC7891F}"/>
              </a:ext>
            </a:extLst>
          </p:cNvPr>
          <p:cNvSpPr>
            <a:spLocks noGrp="1"/>
          </p:cNvSpPr>
          <p:nvPr>
            <p:ph type="sldNum" sz="quarter" idx="12"/>
          </p:nvPr>
        </p:nvSpPr>
        <p:spPr/>
        <p:txBody>
          <a:bodyPr/>
          <a:lstStyle/>
          <a:p>
            <a:fld id="{721BAFDC-2C4F-4441-8D78-1D8211FCCB9E}" type="slidenum">
              <a:rPr lang="de-DE" smtClean="0"/>
              <a:t>‹Nr.›</a:t>
            </a:fld>
            <a:endParaRPr lang="de-DE"/>
          </a:p>
        </p:txBody>
      </p:sp>
    </p:spTree>
    <p:extLst>
      <p:ext uri="{BB962C8B-B14F-4D97-AF65-F5344CB8AC3E}">
        <p14:creationId xmlns:p14="http://schemas.microsoft.com/office/powerpoint/2010/main" val="419000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a:p>
        </p:txBody>
      </p:sp>
      <p:sp>
        <p:nvSpPr>
          <p:cNvPr id="9"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R. Aßmann, ACC</a:t>
            </a:r>
          </a:p>
        </p:txBody>
      </p:sp>
    </p:spTree>
    <p:extLst>
      <p:ext uri="{BB962C8B-B14F-4D97-AF65-F5344CB8AC3E}">
        <p14:creationId xmlns:p14="http://schemas.microsoft.com/office/powerpoint/2010/main" val="337570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a:xfrm>
            <a:off x="11180515" y="6552643"/>
            <a:ext cx="500404" cy="365125"/>
          </a:xfrm>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9465335" y="6552644"/>
            <a:ext cx="1597776" cy="365125"/>
          </a:xfrm>
          <a:prstGeom prst="rect">
            <a:avLst/>
          </a:prstGeom>
        </p:spPr>
        <p:txBody>
          <a:bodyPr vert="horz" lIns="91440" tIns="45720" rIns="91440" bIns="45720" rtlCol="0" anchor="ctr"/>
          <a:lstStyle>
            <a:lvl1pPr algn="r">
              <a:defRPr sz="1000">
                <a:solidFill>
                  <a:schemeClr val="tx1"/>
                </a:solidFill>
              </a:defRPr>
            </a:lvl1pPr>
          </a:lstStyle>
          <a:p>
            <a:endParaRPr lang="de-DE"/>
          </a:p>
        </p:txBody>
      </p:sp>
      <p:sp>
        <p:nvSpPr>
          <p:cNvPr id="7"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R. Aßmann, ACC</a:t>
            </a:r>
          </a:p>
        </p:txBody>
      </p:sp>
    </p:spTree>
    <p:extLst>
      <p:ext uri="{BB962C8B-B14F-4D97-AF65-F5344CB8AC3E}">
        <p14:creationId xmlns:p14="http://schemas.microsoft.com/office/powerpoint/2010/main" val="2973556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de-DE" sz="5867" b="0" strike="noStrike" spc="-1">
              <a:latin typeface="Arial"/>
            </a:endParaRPr>
          </a:p>
        </p:txBody>
      </p:sp>
      <p:sp>
        <p:nvSpPr>
          <p:cNvPr id="59" name="PlaceHolder 2"/>
          <p:cNvSpPr>
            <a:spLocks noGrp="1"/>
          </p:cNvSpPr>
          <p:nvPr>
            <p:ph type="subTitle"/>
          </p:nvPr>
        </p:nvSpPr>
        <p:spPr>
          <a:xfrm>
            <a:off x="609600" y="1604640"/>
            <a:ext cx="10972320" cy="3977280"/>
          </a:xfrm>
          <a:prstGeom prst="rect">
            <a:avLst/>
          </a:prstGeom>
        </p:spPr>
        <p:txBody>
          <a:bodyPr lIns="0" tIns="0" rIns="0" bIns="0" anchor="ctr"/>
          <a:lstStyle/>
          <a:p>
            <a:pPr algn="ctr"/>
            <a:endParaRPr lang="de-DE" sz="4267" b="0" strike="noStrike" spc="-1">
              <a:latin typeface="Arial"/>
            </a:endParaRPr>
          </a:p>
        </p:txBody>
      </p:sp>
    </p:spTree>
    <p:extLst>
      <p:ext uri="{BB962C8B-B14F-4D97-AF65-F5344CB8AC3E}">
        <p14:creationId xmlns:p14="http://schemas.microsoft.com/office/powerpoint/2010/main" val="242002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6" name="Fußzeilenplatzhalter 2"/>
          <p:cNvSpPr>
            <a:spLocks noGrp="1"/>
          </p:cNvSpPr>
          <p:nvPr>
            <p:ph type="ftr" sz="quarter" idx="11"/>
          </p:nvPr>
        </p:nvSpPr>
        <p:spPr>
          <a:xfrm>
            <a:off x="970942" y="6633369"/>
            <a:ext cx="10057607" cy="188912"/>
          </a:xfrm>
          <a:prstGeom prst="rect">
            <a:avLst/>
          </a:prstGeom>
        </p:spPr>
        <p:txBody>
          <a:bodyPr/>
          <a:lstStyle>
            <a:lvl1pPr algn="l">
              <a:defRPr sz="900" dirty="0">
                <a:solidFill>
                  <a:schemeClr val="tx2"/>
                </a:solidFill>
                <a:latin typeface="Arial Narrow" panose="020B0606020202030204" pitchFamily="34" charset="0"/>
              </a:defRPr>
            </a:lvl1pPr>
          </a:lstStyle>
          <a:p>
            <a:pPr>
              <a:defRPr/>
            </a:pPr>
            <a:r>
              <a:rPr lang="de-DE"/>
              <a:t>R. Aßmann, ACC</a:t>
            </a:r>
          </a:p>
        </p:txBody>
      </p:sp>
      <p:sp>
        <p:nvSpPr>
          <p:cNvPr id="9" name="Rectangle 3"/>
          <p:cNvSpPr>
            <a:spLocks noGrp="1"/>
          </p:cNvSpPr>
          <p:nvPr>
            <p:ph type="sldNum" sz="quarter" idx="10"/>
          </p:nvPr>
        </p:nvSpPr>
        <p:spPr>
          <a:xfrm>
            <a:off x="11088000" y="6660000"/>
            <a:ext cx="918000" cy="108000"/>
          </a:xfrm>
          <a:prstGeom prst="rect">
            <a:avLst/>
          </a:prstGeom>
        </p:spPr>
        <p:txBody>
          <a:bodyPr/>
          <a:lstStyle>
            <a:lvl1pPr>
              <a:defRPr/>
            </a:lvl1pPr>
          </a:lstStyle>
          <a:p>
            <a:pPr>
              <a:defRPr/>
            </a:pPr>
            <a:fld id="{6D79B608-30BF-4780-AD74-2A39D90104E2}" type="slidenum">
              <a:rPr lang="de-DE" altLang="de-DE"/>
              <a:pPr>
                <a:defRPr/>
              </a:pPr>
              <a:t>‹Nr.›</a:t>
            </a:fld>
            <a:endParaRPr lang="de-DE" altLang="de-DE"/>
          </a:p>
        </p:txBody>
      </p:sp>
      <p:sp>
        <p:nvSpPr>
          <p:cNvPr id="2" name="Titel 1">
            <a:extLst>
              <a:ext uri="{FF2B5EF4-FFF2-40B4-BE49-F238E27FC236}">
                <a16:creationId xmlns:a16="http://schemas.microsoft.com/office/drawing/2014/main" id="{BF4F6D9D-1A23-EBFB-DE23-7902DEBF2A5F}"/>
              </a:ext>
            </a:extLst>
          </p:cNvPr>
          <p:cNvSpPr>
            <a:spLocks noGrp="1"/>
          </p:cNvSpPr>
          <p:nvPr>
            <p:ph type="title" hasCustomPrompt="1"/>
          </p:nvPr>
        </p:nvSpPr>
        <p:spPr>
          <a:xfrm>
            <a:off x="1631504" y="88504"/>
            <a:ext cx="7204645" cy="892225"/>
          </a:xfrm>
          <a:prstGeom prst="rect">
            <a:avLst/>
          </a:prstGeom>
        </p:spPr>
        <p:txBody>
          <a:bodyPr anchor="ctr" anchorCtr="0"/>
          <a:lstStyle>
            <a:lvl1pPr>
              <a:defRPr sz="3300">
                <a:solidFill>
                  <a:schemeClr val="tx1"/>
                </a:solidFill>
              </a:defRPr>
            </a:lvl1pPr>
          </a:lstStyle>
          <a:p>
            <a:r>
              <a:rPr lang="de-DE" dirty="0"/>
              <a:t>Titelmasterformat durch Klicken bearbeiten</a:t>
            </a:r>
          </a:p>
        </p:txBody>
      </p:sp>
      <p:sp>
        <p:nvSpPr>
          <p:cNvPr id="3" name="Inhaltsplatzhalter 2">
            <a:extLst>
              <a:ext uri="{FF2B5EF4-FFF2-40B4-BE49-F238E27FC236}">
                <a16:creationId xmlns:a16="http://schemas.microsoft.com/office/drawing/2014/main" id="{7514CA1F-2DFB-927B-8245-EF81917700AC}"/>
              </a:ext>
            </a:extLst>
          </p:cNvPr>
          <p:cNvSpPr>
            <a:spLocks noGrp="1"/>
          </p:cNvSpPr>
          <p:nvPr>
            <p:ph idx="12"/>
          </p:nvPr>
        </p:nvSpPr>
        <p:spPr>
          <a:xfrm>
            <a:off x="335361" y="1384896"/>
            <a:ext cx="11485276" cy="4924425"/>
          </a:xfrm>
          <a:prstGeom prst="rect">
            <a:avLst/>
          </a:prstGeom>
        </p:spPr>
        <p:txBody>
          <a:bodyPr/>
          <a:lstStyle>
            <a:lvl1pPr marL="761981" indent="-761981">
              <a:buClr>
                <a:schemeClr val="accent1"/>
              </a:buClr>
              <a:buSzPct val="70000"/>
              <a:buFont typeface="Arial Narrow" panose="020B0606020202030204" pitchFamily="34" charset="0"/>
              <a:buChar char="►"/>
              <a:defRPr lang="de-DE" altLang="de-DE" sz="2700" kern="1200">
                <a:solidFill>
                  <a:srgbClr val="000000"/>
                </a:solidFill>
                <a:latin typeface="Arial Narrow" panose="020B0606020202030204" pitchFamily="34" charset="0"/>
                <a:ea typeface="+mn-ea"/>
                <a:cs typeface="+mn-cs"/>
                <a:sym typeface="Arial" panose="020B0604020202020204" pitchFamily="34" charset="0"/>
              </a:defRPr>
            </a:lvl1pPr>
            <a:lvl2pPr marL="327017" indent="-236531">
              <a:buClrTx/>
              <a:buSzPct val="100000"/>
              <a:buFont typeface="Arial" panose="020B0604020202020204" pitchFamily="34" charset="0"/>
              <a:buChar char="•"/>
              <a:defRPr lang="de-DE" sz="2400" kern="1200" dirty="0" smtClean="0">
                <a:solidFill>
                  <a:srgbClr val="000000"/>
                </a:solidFill>
                <a:latin typeface="Arial Narrow" panose="020B0606020202030204" pitchFamily="34" charset="0"/>
                <a:ea typeface="+mn-ea"/>
                <a:cs typeface="+mn-cs"/>
                <a:sym typeface="Arial" panose="020B0604020202020204" pitchFamily="34" charset="0"/>
              </a:defRPr>
            </a:lvl2pPr>
            <a:lvl3pPr marL="464332" indent="-241294">
              <a:buClrTx/>
              <a:buFont typeface="Arial" panose="020B0604020202020204" pitchFamily="34" charset="0"/>
              <a:buChar char="•"/>
              <a:defRPr sz="2400"/>
            </a:lvl3pPr>
            <a:lvl4pPr marL="598473" indent="-241294">
              <a:buClrTx/>
              <a:buFont typeface="Arial" panose="020B0604020202020204" pitchFamily="34" charset="0"/>
              <a:buChar char="•"/>
              <a:defRPr sz="2400"/>
            </a:lvl4pPr>
            <a:lvl5pPr marL="732614" indent="-238119">
              <a:buClrTx/>
              <a:buFont typeface="Arial" panose="020B0604020202020204" pitchFamily="34" charset="0"/>
              <a:buChar char="•"/>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marL="571500" indent="-571500">
              <a:buClr>
                <a:schemeClr val="accent1"/>
              </a:buClr>
              <a:buSzPct val="70000"/>
              <a:buFont typeface="Arial Narrow" panose="020B0606020202030204" pitchFamily="34" charset="0"/>
              <a:buChar char="►"/>
              <a:defRPr/>
            </a:pPr>
            <a:endParaRPr lang="de-DE" altLang="de-DE" dirty="0"/>
          </a:p>
        </p:txBody>
      </p:sp>
    </p:spTree>
    <p:extLst>
      <p:ext uri="{BB962C8B-B14F-4D97-AF65-F5344CB8AC3E}">
        <p14:creationId xmlns:p14="http://schemas.microsoft.com/office/powerpoint/2010/main" val="3818024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a:t>Mastertextformat bearbeiten</a:t>
            </a:r>
          </a:p>
        </p:txBody>
      </p:sp>
      <p:sp>
        <p:nvSpPr>
          <p:cNvPr id="6" name="Foliennummernplatzhalter 5"/>
          <p:cNvSpPr>
            <a:spLocks noGrp="1"/>
          </p:cNvSpPr>
          <p:nvPr>
            <p:ph type="sldNum" sz="quarter" idx="12"/>
          </p:nvPr>
        </p:nvSpPr>
        <p:spPr>
          <a:xfrm>
            <a:off x="11126330" y="6552643"/>
            <a:ext cx="554591" cy="365125"/>
          </a:xfrm>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9498063" y="6552644"/>
            <a:ext cx="1546987" cy="365125"/>
          </a:xfrm>
          <a:prstGeom prst="rect">
            <a:avLst/>
          </a:prstGeom>
        </p:spPr>
        <p:txBody>
          <a:bodyPr vert="horz" lIns="91440" tIns="45720" rIns="91440" bIns="45720" rtlCol="0" anchor="ctr"/>
          <a:lstStyle>
            <a:lvl1pPr algn="r">
              <a:defRPr sz="1000">
                <a:solidFill>
                  <a:schemeClr val="tx1"/>
                </a:solidFill>
              </a:defRPr>
            </a:lvl1pPr>
          </a:lstStyle>
          <a:p>
            <a:endParaRPr lang="de-DE"/>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R. Aßmann, ACC</a:t>
            </a:r>
          </a:p>
        </p:txBody>
      </p:sp>
    </p:spTree>
    <p:extLst>
      <p:ext uri="{BB962C8B-B14F-4D97-AF65-F5344CB8AC3E}">
        <p14:creationId xmlns:p14="http://schemas.microsoft.com/office/powerpoint/2010/main" val="130009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a:t>Mastertextformat bearbeiten</a:t>
            </a:r>
          </a:p>
        </p:txBody>
      </p:sp>
      <p:sp>
        <p:nvSpPr>
          <p:cNvPr id="6" name="Foliennummernplatzhalter 5"/>
          <p:cNvSpPr>
            <a:spLocks noGrp="1"/>
          </p:cNvSpPr>
          <p:nvPr>
            <p:ph type="sldNum" sz="quarter" idx="12"/>
          </p:nvPr>
        </p:nvSpPr>
        <p:spPr>
          <a:xfrm>
            <a:off x="11126330" y="6552643"/>
            <a:ext cx="554591" cy="365125"/>
          </a:xfrm>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9498063" y="6552644"/>
            <a:ext cx="1546987" cy="365125"/>
          </a:xfrm>
          <a:prstGeom prst="rect">
            <a:avLst/>
          </a:prstGeom>
        </p:spPr>
        <p:txBody>
          <a:bodyPr vert="horz" lIns="91440" tIns="45720" rIns="91440" bIns="45720" rtlCol="0" anchor="ctr"/>
          <a:lstStyle>
            <a:lvl1pPr algn="r">
              <a:defRPr sz="1000">
                <a:solidFill>
                  <a:schemeClr val="tx1"/>
                </a:solidFill>
              </a:defRPr>
            </a:lvl1pPr>
          </a:lstStyle>
          <a:p>
            <a:endParaRPr lang="de-DE"/>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R. Aßmann, ACC</a:t>
            </a:r>
          </a:p>
        </p:txBody>
      </p:sp>
    </p:spTree>
    <p:extLst>
      <p:ext uri="{BB962C8B-B14F-4D97-AF65-F5344CB8AC3E}">
        <p14:creationId xmlns:p14="http://schemas.microsoft.com/office/powerpoint/2010/main" val="341922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a:t>Mastertextformat bearbeiten</a:t>
            </a:r>
          </a:p>
        </p:txBody>
      </p:sp>
      <p:sp>
        <p:nvSpPr>
          <p:cNvPr id="6" name="Foliennummernplatzhalter 5"/>
          <p:cNvSpPr>
            <a:spLocks noGrp="1"/>
          </p:cNvSpPr>
          <p:nvPr>
            <p:ph type="sldNum" sz="quarter" idx="12"/>
          </p:nvPr>
        </p:nvSpPr>
        <p:spPr>
          <a:xfrm>
            <a:off x="11126330" y="6552643"/>
            <a:ext cx="554591" cy="365125"/>
          </a:xfrm>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9498063" y="6552644"/>
            <a:ext cx="1546987" cy="365125"/>
          </a:xfrm>
          <a:prstGeom prst="rect">
            <a:avLst/>
          </a:prstGeom>
        </p:spPr>
        <p:txBody>
          <a:bodyPr vert="horz" lIns="91440" tIns="45720" rIns="91440" bIns="45720" rtlCol="0" anchor="ctr"/>
          <a:lstStyle>
            <a:lvl1pPr algn="r">
              <a:defRPr sz="1000">
                <a:solidFill>
                  <a:schemeClr val="tx1"/>
                </a:solidFill>
              </a:defRPr>
            </a:lvl1pPr>
          </a:lstStyle>
          <a:p>
            <a:endParaRPr lang="de-DE"/>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R. Aßmann, ACC</a:t>
            </a:r>
          </a:p>
        </p:txBody>
      </p:sp>
    </p:spTree>
    <p:extLst>
      <p:ext uri="{BB962C8B-B14F-4D97-AF65-F5344CB8AC3E}">
        <p14:creationId xmlns:p14="http://schemas.microsoft.com/office/powerpoint/2010/main" val="395683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146453" y="485167"/>
            <a:ext cx="1505441" cy="501815"/>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3" name="Textplatzhalter 2"/>
          <p:cNvSpPr>
            <a:spLocks noGrp="1"/>
          </p:cNvSpPr>
          <p:nvPr>
            <p:ph type="body" idx="1"/>
          </p:nvPr>
        </p:nvSpPr>
        <p:spPr>
          <a:xfrm>
            <a:off x="423513"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‹Nr.›</a:t>
            </a:fld>
            <a:endParaRPr lang="de-DE"/>
          </a:p>
        </p:txBody>
      </p:sp>
      <p:sp>
        <p:nvSpPr>
          <p:cNvPr id="11" name="Textfeld 10"/>
          <p:cNvSpPr txBox="1"/>
          <p:nvPr/>
        </p:nvSpPr>
        <p:spPr>
          <a:xfrm>
            <a:off x="580361" y="6616079"/>
            <a:ext cx="4702844" cy="246221"/>
          </a:xfrm>
          <a:prstGeom prst="rect">
            <a:avLst/>
          </a:prstGeom>
          <a:noFill/>
        </p:spPr>
        <p:txBody>
          <a:bodyPr wrap="square" rtlCol="0" anchor="ctr">
            <a:spAutoFit/>
          </a:bodyPr>
          <a:lstStyle/>
          <a:p>
            <a:pPr marL="0" marR="0" indent="0" algn="l" defTabSz="457189" rtl="0" eaLnBrk="1" fontAlgn="auto" latinLnBrk="0" hangingPunct="1">
              <a:lnSpc>
                <a:spcPct val="100000"/>
              </a:lnSpc>
              <a:spcBef>
                <a:spcPts val="0"/>
              </a:spcBef>
              <a:spcAft>
                <a:spcPts val="0"/>
              </a:spcAft>
              <a:buClrTx/>
              <a:buSzTx/>
              <a:buFontTx/>
              <a:buNone/>
              <a:tabLst/>
              <a:defRPr/>
            </a:pPr>
            <a:r>
              <a:rPr lang="de-DE" sz="100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423518" y="308100"/>
            <a:ext cx="9109549" cy="787557"/>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9535008" y="6552643"/>
            <a:ext cx="1131165" cy="365125"/>
          </a:xfrm>
          <a:prstGeom prst="rect">
            <a:avLst/>
          </a:prstGeom>
        </p:spPr>
        <p:txBody>
          <a:bodyPr vert="horz" lIns="91440" tIns="45720" rIns="91440" bIns="45720" rtlCol="0" anchor="ctr"/>
          <a:lstStyle>
            <a:lvl1pPr algn="r">
              <a:defRPr sz="1000">
                <a:solidFill>
                  <a:srgbClr val="333333"/>
                </a:solidFill>
              </a:defRPr>
            </a:lvl1pPr>
          </a:lstStyle>
          <a:p>
            <a:endParaRPr lang="de-DE"/>
          </a:p>
        </p:txBody>
      </p:sp>
      <p:sp>
        <p:nvSpPr>
          <p:cNvPr id="8" name="Fußzeilenplatzhalter 7"/>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R. Aßmann, ACC</a:t>
            </a:r>
          </a:p>
        </p:txBody>
      </p:sp>
      <p:pic>
        <p:nvPicPr>
          <p:cNvPr id="4" name="Bild 12" descr="FAIR_Logo_rgb.png">
            <a:extLst>
              <a:ext uri="{FF2B5EF4-FFF2-40B4-BE49-F238E27FC236}">
                <a16:creationId xmlns:a16="http://schemas.microsoft.com/office/drawing/2014/main" id="{118DAADD-420A-2945-A3FF-32CFB9A7CE1B}"/>
              </a:ext>
            </a:extLst>
          </p:cNvPr>
          <p:cNvPicPr>
            <a:picLocks noChangeAspect="1"/>
          </p:cNvPicPr>
          <p:nvPr userDrawn="1"/>
        </p:nvPicPr>
        <p:blipFill>
          <a:blip r:embed="rId13" cstate="print">
            <a:extLst>
              <a:ext uri="{28A0092B-C50C-407E-A947-70E740481C1C}">
                <a14:useLocalDpi xmlns:a14="http://schemas.microsoft.com/office/drawing/2010/main"/>
              </a:ext>
            </a:extLst>
          </a:blip>
          <a:stretch/>
        </p:blipFill>
        <p:spPr bwMode="auto">
          <a:xfrm>
            <a:off x="8855086" y="297502"/>
            <a:ext cx="1033407" cy="861172"/>
          </a:xfrm>
          <a:prstGeom prst="rect">
            <a:avLst/>
          </a:prstGeom>
        </p:spPr>
      </p:pic>
    </p:spTree>
    <p:extLst>
      <p:ext uri="{BB962C8B-B14F-4D97-AF65-F5344CB8AC3E}">
        <p14:creationId xmlns:p14="http://schemas.microsoft.com/office/powerpoint/2010/main" val="129071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5" r:id="rId10"/>
  </p:sldLayoutIdLst>
  <p:hf hd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12192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563420" y="1450685"/>
            <a:ext cx="10949112" cy="490358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19990" y="6552644"/>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‹Nr.›</a:t>
            </a:fld>
            <a:endParaRPr lang="de-DE" dirty="0"/>
          </a:p>
        </p:txBody>
      </p:sp>
      <p:pic>
        <p:nvPicPr>
          <p:cNvPr id="7" name="Bild 6" descr="GSI_Logo_rgb.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4533" y="583588"/>
            <a:ext cx="1505441" cy="376361"/>
          </a:xfrm>
          <a:prstGeom prst="rect">
            <a:avLst/>
          </a:prstGeom>
        </p:spPr>
      </p:pic>
      <p:cxnSp>
        <p:nvCxnSpPr>
          <p:cNvPr id="9" name="Gerade Verbindung 8"/>
          <p:cNvCxnSpPr/>
          <p:nvPr/>
        </p:nvCxnSpPr>
        <p:spPr>
          <a:xfrm>
            <a:off x="0" y="1068273"/>
            <a:ext cx="12192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580357" y="6616076"/>
            <a:ext cx="2704711" cy="246221"/>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a:solidFill>
                  <a:srgbClr val="333333"/>
                </a:solidFill>
                <a:latin typeface="Arial"/>
                <a:cs typeface="Arial"/>
              </a:rPr>
              <a:t>FAIR GmbH | GSI GmbH</a:t>
            </a:r>
          </a:p>
        </p:txBody>
      </p:sp>
      <p:sp>
        <p:nvSpPr>
          <p:cNvPr id="2" name="Titelplatzhalter 1"/>
          <p:cNvSpPr>
            <a:spLocks noGrp="1"/>
          </p:cNvSpPr>
          <p:nvPr>
            <p:ph type="title"/>
          </p:nvPr>
        </p:nvSpPr>
        <p:spPr>
          <a:xfrm>
            <a:off x="563421" y="270001"/>
            <a:ext cx="7446047" cy="787557"/>
          </a:xfrm>
          <a:prstGeom prst="rect">
            <a:avLst/>
          </a:prstGeom>
        </p:spPr>
        <p:txBody>
          <a:bodyPr vert="horz" lIns="91440" tIns="45720" rIns="91440" bIns="45720" rtlCol="0" anchor="b" anchorCtr="0">
            <a:normAutofit/>
          </a:bodyPr>
          <a:lstStyle/>
          <a:p>
            <a:r>
              <a:rPr lang="de-DE" dirty="0"/>
              <a:t>Mastertitelformat bearbeiten</a:t>
            </a:r>
          </a:p>
        </p:txBody>
      </p:sp>
      <p:sp>
        <p:nvSpPr>
          <p:cNvPr id="4" name="Rechteck 3"/>
          <p:cNvSpPr>
            <a:spLocks/>
          </p:cNvSpPr>
          <p:nvPr/>
        </p:nvSpPr>
        <p:spPr>
          <a:xfrm>
            <a:off x="-1" y="939485"/>
            <a:ext cx="3408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2" name="Rechteck 11"/>
          <p:cNvSpPr>
            <a:spLocks/>
          </p:cNvSpPr>
          <p:nvPr/>
        </p:nvSpPr>
        <p:spPr>
          <a:xfrm>
            <a:off x="-1" y="6609871"/>
            <a:ext cx="3408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5" name="Datumsplatzhalter 4"/>
          <p:cNvSpPr>
            <a:spLocks noGrp="1"/>
          </p:cNvSpPr>
          <p:nvPr>
            <p:ph type="dt" sz="half" idx="2"/>
          </p:nvPr>
        </p:nvSpPr>
        <p:spPr>
          <a:xfrm>
            <a:off x="9467275" y="6552644"/>
            <a:ext cx="1131165" cy="365125"/>
          </a:xfrm>
          <a:prstGeom prst="rect">
            <a:avLst/>
          </a:prstGeom>
        </p:spPr>
        <p:txBody>
          <a:bodyPr vert="horz" lIns="91440" tIns="45720" rIns="91440" bIns="45720" rtlCol="0" anchor="ctr"/>
          <a:lstStyle>
            <a:lvl1pPr algn="r">
              <a:defRPr sz="100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3031068" y="6560612"/>
            <a:ext cx="6434265"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Name/Vortragstitel</a:t>
            </a:r>
            <a:endParaRPr lang="de-DE" dirty="0"/>
          </a:p>
        </p:txBody>
      </p:sp>
      <p:pic>
        <p:nvPicPr>
          <p:cNvPr id="13" name="Bild 12" descr="FAIR_Logo_rgb.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710999" y="430945"/>
            <a:ext cx="1033407" cy="645879"/>
          </a:xfrm>
          <a:prstGeom prst="rect">
            <a:avLst/>
          </a:prstGeom>
        </p:spPr>
      </p:pic>
    </p:spTree>
    <p:extLst>
      <p:ext uri="{BB962C8B-B14F-4D97-AF65-F5344CB8AC3E}">
        <p14:creationId xmlns:p14="http://schemas.microsoft.com/office/powerpoint/2010/main" val="47074112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sldNum="0" hdr="0" ft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FCD160B-66CD-0C5B-AE0D-501465FA7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56B884A-1699-E562-B9D9-0BE1BF977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B743019-DB29-4910-676B-AC9B95004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DC6C34-524F-2B4C-B0E0-7B82F79218B0}" type="datetimeFigureOut">
              <a:rPr lang="de-DE" smtClean="0"/>
              <a:t>15.04.26</a:t>
            </a:fld>
            <a:endParaRPr lang="de-DE"/>
          </a:p>
        </p:txBody>
      </p:sp>
      <p:sp>
        <p:nvSpPr>
          <p:cNvPr id="5" name="Fußzeilenplatzhalter 4">
            <a:extLst>
              <a:ext uri="{FF2B5EF4-FFF2-40B4-BE49-F238E27FC236}">
                <a16:creationId xmlns:a16="http://schemas.microsoft.com/office/drawing/2014/main" id="{E28E9FFA-F827-8F39-DDB5-D76E689CFA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98A2CCBD-CC2F-D782-2C60-07D877586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1BAFDC-2C4F-4441-8D78-1D8211FCCB9E}" type="slidenum">
              <a:rPr lang="de-DE" smtClean="0"/>
              <a:t>‹Nr.›</a:t>
            </a:fld>
            <a:endParaRPr lang="de-DE"/>
          </a:p>
        </p:txBody>
      </p:sp>
    </p:spTree>
    <p:extLst>
      <p:ext uri="{BB962C8B-B14F-4D97-AF65-F5344CB8AC3E}">
        <p14:creationId xmlns:p14="http://schemas.microsoft.com/office/powerpoint/2010/main" val="3488589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5084-27FC-944F-7456-5F5D1B92A91A}"/>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19163E6E-0EE1-2C4E-17AC-635D24D00494}"/>
              </a:ext>
            </a:extLst>
          </p:cNvPr>
          <p:cNvSpPr>
            <a:spLocks noGrp="1"/>
          </p:cNvSpPr>
          <p:nvPr>
            <p:ph type="ctrTitle"/>
          </p:nvPr>
        </p:nvSpPr>
        <p:spPr>
          <a:xfrm>
            <a:off x="1932423" y="1586502"/>
            <a:ext cx="8327153" cy="779867"/>
          </a:xfrm>
        </p:spPr>
        <p:txBody>
          <a:bodyPr/>
          <a:lstStyle/>
          <a:p>
            <a:r>
              <a:rPr lang="en-US" dirty="0">
                <a:effectLst>
                  <a:glow rad="127000">
                    <a:schemeClr val="tx1"/>
                  </a:glow>
                </a:effectLst>
              </a:rPr>
              <a:t>Accelerator Operation and Development: Status and Perspectives</a:t>
            </a:r>
            <a:endParaRPr lang="en-US" noProof="0" dirty="0"/>
          </a:p>
        </p:txBody>
      </p:sp>
      <p:sp>
        <p:nvSpPr>
          <p:cNvPr id="7" name="Untertitel 6">
            <a:extLst>
              <a:ext uri="{FF2B5EF4-FFF2-40B4-BE49-F238E27FC236}">
                <a16:creationId xmlns:a16="http://schemas.microsoft.com/office/drawing/2014/main" id="{9A107656-1309-A14C-C6D3-172CF6ECBEC1}"/>
              </a:ext>
            </a:extLst>
          </p:cNvPr>
          <p:cNvSpPr>
            <a:spLocks noGrp="1"/>
          </p:cNvSpPr>
          <p:nvPr>
            <p:ph type="subTitle" idx="1"/>
          </p:nvPr>
        </p:nvSpPr>
        <p:spPr>
          <a:xfrm>
            <a:off x="2152822" y="2446353"/>
            <a:ext cx="7886356" cy="985553"/>
          </a:xfrm>
        </p:spPr>
        <p:txBody>
          <a:bodyPr>
            <a:normAutofit/>
          </a:bodyPr>
          <a:lstStyle/>
          <a:p>
            <a:r>
              <a:rPr lang="en-US" noProof="0" dirty="0">
                <a:effectLst>
                  <a:glow rad="127000">
                    <a:schemeClr val="tx1"/>
                  </a:glow>
                </a:effectLst>
              </a:rPr>
              <a:t>GSI – CERN Collaboration Meeting</a:t>
            </a:r>
          </a:p>
          <a:p>
            <a:r>
              <a:rPr lang="en-US" noProof="0" dirty="0">
                <a:effectLst>
                  <a:glow rad="127000">
                    <a:schemeClr val="tx1"/>
                  </a:glow>
                </a:effectLst>
              </a:rPr>
              <a:t>20 - 21 Apr 2026</a:t>
            </a:r>
            <a:endParaRPr lang="en-US" noProof="0" dirty="0"/>
          </a:p>
        </p:txBody>
      </p:sp>
      <p:sp>
        <p:nvSpPr>
          <p:cNvPr id="8" name="Untertitel 2">
            <a:extLst>
              <a:ext uri="{FF2B5EF4-FFF2-40B4-BE49-F238E27FC236}">
                <a16:creationId xmlns:a16="http://schemas.microsoft.com/office/drawing/2014/main" id="{253EC82E-A654-F13E-A6BB-4CABB10EDED1}"/>
              </a:ext>
            </a:extLst>
          </p:cNvPr>
          <p:cNvSpPr txBox="1">
            <a:spLocks/>
          </p:cNvSpPr>
          <p:nvPr/>
        </p:nvSpPr>
        <p:spPr>
          <a:xfrm>
            <a:off x="8169758" y="4708475"/>
            <a:ext cx="3743629" cy="709135"/>
          </a:xfrm>
          <a:prstGeom prst="rect">
            <a:avLst/>
          </a:prstGeom>
        </p:spPr>
        <p:txBody>
          <a:bodyPr vert="horz" lIns="121920" tIns="60960" rIns="121920" bIns="60960" rtlCol="0">
            <a:noAutofit/>
          </a:bodyPr>
          <a:lstStyle>
            <a:lvl1pPr marL="0" indent="0" algn="ctr" defTabSz="342900" rtl="0" eaLnBrk="1" latinLnBrk="0" hangingPunct="1">
              <a:spcBef>
                <a:spcPct val="20000"/>
              </a:spcBef>
              <a:buClr>
                <a:srgbClr val="FDBB63"/>
              </a:buClr>
              <a:buFont typeface="Wingdings" charset="2"/>
              <a:buNone/>
              <a:defRPr sz="1500" kern="1200">
                <a:solidFill>
                  <a:schemeClr val="bg1"/>
                </a:solidFill>
                <a:latin typeface="Arial"/>
                <a:ea typeface="+mn-ea"/>
                <a:cs typeface="Arial"/>
              </a:defRPr>
            </a:lvl1pPr>
            <a:lvl2pPr marL="342900" indent="0" algn="ctr" defTabSz="342900" rtl="0" eaLnBrk="1" latinLnBrk="0" hangingPunct="1">
              <a:spcBef>
                <a:spcPct val="20000"/>
              </a:spcBef>
              <a:buClr>
                <a:srgbClr val="FDBB63"/>
              </a:buClr>
              <a:buFont typeface="Wingdings" charset="2"/>
              <a:buNone/>
              <a:defRPr sz="1500" kern="1200">
                <a:solidFill>
                  <a:schemeClr val="tx1">
                    <a:tint val="75000"/>
                  </a:schemeClr>
                </a:solidFill>
                <a:latin typeface="Arial"/>
                <a:ea typeface="+mn-ea"/>
                <a:cs typeface="Arial"/>
              </a:defRPr>
            </a:lvl2pPr>
            <a:lvl3pPr marL="685800" indent="0" algn="ctr" defTabSz="342900" rtl="0" eaLnBrk="1" latinLnBrk="0" hangingPunct="1">
              <a:spcBef>
                <a:spcPct val="20000"/>
              </a:spcBef>
              <a:buClr>
                <a:srgbClr val="FDBB63"/>
              </a:buClr>
              <a:buFont typeface="Wingdings" charset="2"/>
              <a:buNone/>
              <a:defRPr sz="1350" kern="1200">
                <a:solidFill>
                  <a:schemeClr val="tx1">
                    <a:tint val="75000"/>
                  </a:schemeClr>
                </a:solidFill>
                <a:latin typeface="Arial"/>
                <a:ea typeface="+mn-ea"/>
                <a:cs typeface="Arial"/>
              </a:defRPr>
            </a:lvl3pPr>
            <a:lvl4pPr marL="1028700" indent="0" algn="ctr" defTabSz="342900" rtl="0" eaLnBrk="1" latinLnBrk="0" hangingPunct="1">
              <a:spcBef>
                <a:spcPct val="20000"/>
              </a:spcBef>
              <a:buClr>
                <a:srgbClr val="FDBB63"/>
              </a:buClr>
              <a:buFont typeface="Wingdings" charset="2"/>
              <a:buNone/>
              <a:defRPr sz="1200" kern="1200">
                <a:solidFill>
                  <a:schemeClr val="tx1">
                    <a:tint val="75000"/>
                  </a:schemeClr>
                </a:solidFill>
                <a:latin typeface="Arial"/>
                <a:ea typeface="+mn-ea"/>
                <a:cs typeface="Arial"/>
              </a:defRPr>
            </a:lvl4pPr>
            <a:lvl5pPr marL="1371600" indent="0" algn="ctr" defTabSz="342900" rtl="0" eaLnBrk="1" latinLnBrk="0" hangingPunct="1">
              <a:spcBef>
                <a:spcPct val="20000"/>
              </a:spcBef>
              <a:buClr>
                <a:srgbClr val="FDBB63"/>
              </a:buClr>
              <a:buFont typeface="Wingdings" charset="2"/>
              <a:buNone/>
              <a:defRPr sz="1050" kern="1200">
                <a:solidFill>
                  <a:schemeClr val="tx1">
                    <a:tint val="75000"/>
                  </a:schemeClr>
                </a:solidFill>
                <a:latin typeface="Arial"/>
                <a:ea typeface="+mn-ea"/>
                <a:cs typeface="Arial"/>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defTabSz="457189"/>
            <a:r>
              <a:rPr lang="en-US" sz="1867" dirty="0">
                <a:solidFill>
                  <a:prstClr val="white"/>
                </a:solidFill>
                <a:effectLst>
                  <a:glow rad="127000">
                    <a:prstClr val="black"/>
                  </a:glow>
                </a:effectLst>
              </a:rPr>
              <a:t>Prof. Dr. Ralph Aßmann</a:t>
            </a:r>
          </a:p>
          <a:p>
            <a:pPr defTabSz="457189"/>
            <a:r>
              <a:rPr lang="en-US" sz="1867" dirty="0">
                <a:solidFill>
                  <a:prstClr val="white"/>
                </a:solidFill>
                <a:effectLst>
                  <a:glow rad="127000">
                    <a:prstClr val="black"/>
                  </a:glow>
                </a:effectLst>
              </a:rPr>
              <a:t>Head Accelerator </a:t>
            </a:r>
            <a:br>
              <a:rPr lang="en-US" sz="1867" dirty="0">
                <a:solidFill>
                  <a:prstClr val="white"/>
                </a:solidFill>
                <a:effectLst>
                  <a:glow rad="127000">
                    <a:prstClr val="black"/>
                  </a:glow>
                </a:effectLst>
              </a:rPr>
            </a:br>
            <a:r>
              <a:rPr lang="en-US" sz="1867" dirty="0">
                <a:solidFill>
                  <a:prstClr val="white"/>
                </a:solidFill>
                <a:effectLst>
                  <a:glow rad="127000">
                    <a:prstClr val="black"/>
                  </a:glow>
                </a:effectLst>
              </a:rPr>
              <a:t>Operations &amp; Development</a:t>
            </a:r>
          </a:p>
        </p:txBody>
      </p:sp>
    </p:spTree>
    <p:extLst>
      <p:ext uri="{BB962C8B-B14F-4D97-AF65-F5344CB8AC3E}">
        <p14:creationId xmlns:p14="http://schemas.microsoft.com/office/powerpoint/2010/main" val="478588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97B7030-7DD5-B0BA-3C77-566B17CDE517}"/>
              </a:ext>
            </a:extLst>
          </p:cNvPr>
          <p:cNvSpPr/>
          <p:nvPr/>
        </p:nvSpPr>
        <p:spPr>
          <a:xfrm>
            <a:off x="563425" y="700974"/>
            <a:ext cx="8073799" cy="393779"/>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el 1">
            <a:extLst>
              <a:ext uri="{FF2B5EF4-FFF2-40B4-BE49-F238E27FC236}">
                <a16:creationId xmlns:a16="http://schemas.microsoft.com/office/drawing/2014/main" id="{5400531E-BF10-841C-DB4B-21E24509E7D6}"/>
              </a:ext>
            </a:extLst>
          </p:cNvPr>
          <p:cNvSpPr>
            <a:spLocks noGrp="1"/>
          </p:cNvSpPr>
          <p:nvPr>
            <p:ph type="title"/>
          </p:nvPr>
        </p:nvSpPr>
        <p:spPr/>
        <p:txBody>
          <a:bodyPr/>
          <a:lstStyle/>
          <a:p>
            <a:pPr>
              <a:tabLst>
                <a:tab pos="1773238" algn="l"/>
              </a:tabLst>
            </a:pPr>
            <a:r>
              <a:rPr lang="en-US" dirty="0"/>
              <a:t>The UNILAC Linear Accelerator</a:t>
            </a:r>
            <a:br>
              <a:rPr lang="en-US" dirty="0"/>
            </a:br>
            <a:br>
              <a:rPr lang="en-US" sz="500" dirty="0"/>
            </a:br>
            <a:r>
              <a:rPr lang="en-US" sz="2000" b="0" dirty="0">
                <a:solidFill>
                  <a:schemeClr val="bg1"/>
                </a:solidFill>
              </a:rPr>
              <a:t>Technical roadmap invests: Linac RF, power supplies, HSI, spares, …</a:t>
            </a:r>
            <a:endParaRPr lang="en-US" b="0" dirty="0">
              <a:solidFill>
                <a:schemeClr val="bg1"/>
              </a:solidFill>
            </a:endParaRPr>
          </a:p>
        </p:txBody>
      </p:sp>
      <p:sp>
        <p:nvSpPr>
          <p:cNvPr id="4" name="Foliennummernplatzhalter 3">
            <a:extLst>
              <a:ext uri="{FF2B5EF4-FFF2-40B4-BE49-F238E27FC236}">
                <a16:creationId xmlns:a16="http://schemas.microsoft.com/office/drawing/2014/main" id="{443B8DEA-1D3D-DC81-7014-3827283ABE47}"/>
              </a:ext>
            </a:extLst>
          </p:cNvPr>
          <p:cNvSpPr>
            <a:spLocks noGrp="1"/>
          </p:cNvSpPr>
          <p:nvPr>
            <p:ph type="sldNum" sz="quarter" idx="12"/>
          </p:nvPr>
        </p:nvSpPr>
        <p:spPr/>
        <p:txBody>
          <a:bodyPr/>
          <a:lstStyle/>
          <a:p>
            <a:fld id="{125CBDDA-5CCF-8748-8988-9DC6C8981774}" type="slidenum">
              <a:rPr lang="de-DE" smtClean="0"/>
              <a:t>10</a:t>
            </a:fld>
            <a:endParaRPr lang="de-DE"/>
          </a:p>
        </p:txBody>
      </p:sp>
      <p:sp>
        <p:nvSpPr>
          <p:cNvPr id="5" name="Fußzeilenplatzhalter 4">
            <a:extLst>
              <a:ext uri="{FF2B5EF4-FFF2-40B4-BE49-F238E27FC236}">
                <a16:creationId xmlns:a16="http://schemas.microsoft.com/office/drawing/2014/main" id="{34D220A0-F5AB-B445-0AEC-66371175670D}"/>
              </a:ext>
            </a:extLst>
          </p:cNvPr>
          <p:cNvSpPr>
            <a:spLocks noGrp="1"/>
          </p:cNvSpPr>
          <p:nvPr>
            <p:ph type="ftr" sz="quarter" idx="3"/>
          </p:nvPr>
        </p:nvSpPr>
        <p:spPr/>
        <p:txBody>
          <a:bodyPr/>
          <a:lstStyle/>
          <a:p>
            <a:pPr algn="l"/>
            <a:r>
              <a:rPr lang="de-DE"/>
              <a:t>R. Aßmann, ACC</a:t>
            </a:r>
          </a:p>
        </p:txBody>
      </p:sp>
      <p:pic>
        <p:nvPicPr>
          <p:cNvPr id="9" name="Grafik 8">
            <a:extLst>
              <a:ext uri="{FF2B5EF4-FFF2-40B4-BE49-F238E27FC236}">
                <a16:creationId xmlns:a16="http://schemas.microsoft.com/office/drawing/2014/main" id="{A6C76E09-3289-7B45-3786-9BBCDCA65E92}"/>
              </a:ext>
            </a:extLst>
          </p:cNvPr>
          <p:cNvPicPr>
            <a:picLocks noChangeAspect="1"/>
          </p:cNvPicPr>
          <p:nvPr/>
        </p:nvPicPr>
        <p:blipFill>
          <a:blip r:embed="rId2"/>
          <a:stretch>
            <a:fillRect/>
          </a:stretch>
        </p:blipFill>
        <p:spPr>
          <a:xfrm>
            <a:off x="152400" y="1238723"/>
            <a:ext cx="11887200" cy="5087388"/>
          </a:xfrm>
          <a:prstGeom prst="rect">
            <a:avLst/>
          </a:prstGeom>
        </p:spPr>
      </p:pic>
      <p:sp>
        <p:nvSpPr>
          <p:cNvPr id="10" name="Textfeld 9">
            <a:extLst>
              <a:ext uri="{FF2B5EF4-FFF2-40B4-BE49-F238E27FC236}">
                <a16:creationId xmlns:a16="http://schemas.microsoft.com/office/drawing/2014/main" id="{4B2BED2E-1EB3-7675-1968-E0A5A2557749}"/>
              </a:ext>
            </a:extLst>
          </p:cNvPr>
          <p:cNvSpPr txBox="1"/>
          <p:nvPr/>
        </p:nvSpPr>
        <p:spPr>
          <a:xfrm>
            <a:off x="7167871" y="4891489"/>
            <a:ext cx="2227141" cy="584775"/>
          </a:xfrm>
          <a:prstGeom prst="rect">
            <a:avLst/>
          </a:prstGeom>
          <a:solidFill>
            <a:srgbClr val="FF0000"/>
          </a:solidFill>
        </p:spPr>
        <p:txBody>
          <a:bodyPr vert="horz" wrap="square" lIns="91440" tIns="45720" rIns="91440" bIns="45720" rtlCol="0" anchor="t">
            <a:spAutoFit/>
          </a:bodyPr>
          <a:lstStyle/>
          <a:p>
            <a:pPr algn="l"/>
            <a:r>
              <a:rPr lang="en-US" sz="1600" dirty="0">
                <a:solidFill>
                  <a:schemeClr val="bg1"/>
                </a:solidFill>
                <a:sym typeface="Wingdings" pitchFamily="2" charset="2"/>
              </a:rPr>
              <a:t> Alvarez2.0 linac in construction (PSU)</a:t>
            </a:r>
            <a:endParaRPr lang="en-US" sz="1600" dirty="0">
              <a:solidFill>
                <a:schemeClr val="bg1"/>
              </a:solidFill>
            </a:endParaRPr>
          </a:p>
        </p:txBody>
      </p:sp>
      <p:pic>
        <p:nvPicPr>
          <p:cNvPr id="3" name="Grafik 2">
            <a:extLst>
              <a:ext uri="{FF2B5EF4-FFF2-40B4-BE49-F238E27FC236}">
                <a16:creationId xmlns:a16="http://schemas.microsoft.com/office/drawing/2014/main" id="{15ECD104-0DAE-D3C3-2C4A-C16C2B717939}"/>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9269506" y="3992521"/>
            <a:ext cx="1751470" cy="2190277"/>
          </a:xfrm>
          <a:prstGeom prst="rect">
            <a:avLst/>
          </a:prstGeom>
          <a:ln w="38100">
            <a:solidFill>
              <a:srgbClr val="FF0000"/>
            </a:solidFill>
          </a:ln>
        </p:spPr>
      </p:pic>
    </p:spTree>
    <p:extLst>
      <p:ext uri="{BB962C8B-B14F-4D97-AF65-F5344CB8AC3E}">
        <p14:creationId xmlns:p14="http://schemas.microsoft.com/office/powerpoint/2010/main" val="1308709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C6401-93C4-CF32-9B1D-CF2E64F1E3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C311EF-73CE-610E-2050-8BB8C5BFC857}"/>
              </a:ext>
            </a:extLst>
          </p:cNvPr>
          <p:cNvSpPr>
            <a:spLocks noGrp="1"/>
          </p:cNvSpPr>
          <p:nvPr>
            <p:ph type="title"/>
          </p:nvPr>
        </p:nvSpPr>
        <p:spPr/>
        <p:txBody>
          <a:bodyPr/>
          <a:lstStyle/>
          <a:p>
            <a:endParaRPr lang="en-US"/>
          </a:p>
        </p:txBody>
      </p:sp>
      <p:sp>
        <p:nvSpPr>
          <p:cNvPr id="4" name="Foliennummernplatzhalter 3">
            <a:extLst>
              <a:ext uri="{FF2B5EF4-FFF2-40B4-BE49-F238E27FC236}">
                <a16:creationId xmlns:a16="http://schemas.microsoft.com/office/drawing/2014/main" id="{4701B81B-210C-8258-30D1-F8DF16F3A9B7}"/>
              </a:ext>
            </a:extLst>
          </p:cNvPr>
          <p:cNvSpPr>
            <a:spLocks noGrp="1"/>
          </p:cNvSpPr>
          <p:nvPr>
            <p:ph type="sldNum" sz="quarter" idx="12"/>
          </p:nvPr>
        </p:nvSpPr>
        <p:spPr/>
        <p:txBody>
          <a:bodyPr/>
          <a:lstStyle/>
          <a:p>
            <a:fld id="{125CBDDA-5CCF-8748-8988-9DC6C8981774}" type="slidenum">
              <a:rPr lang="de-DE" smtClean="0"/>
              <a:t>11</a:t>
            </a:fld>
            <a:endParaRPr lang="de-DE"/>
          </a:p>
        </p:txBody>
      </p:sp>
      <p:sp>
        <p:nvSpPr>
          <p:cNvPr id="5" name="Fußzeilenplatzhalter 4">
            <a:extLst>
              <a:ext uri="{FF2B5EF4-FFF2-40B4-BE49-F238E27FC236}">
                <a16:creationId xmlns:a16="http://schemas.microsoft.com/office/drawing/2014/main" id="{4714259B-A613-0954-6B0C-080C0E645934}"/>
              </a:ext>
            </a:extLst>
          </p:cNvPr>
          <p:cNvSpPr>
            <a:spLocks noGrp="1"/>
          </p:cNvSpPr>
          <p:nvPr>
            <p:ph type="ftr" sz="quarter" idx="3"/>
          </p:nvPr>
        </p:nvSpPr>
        <p:spPr/>
        <p:txBody>
          <a:bodyPr/>
          <a:lstStyle/>
          <a:p>
            <a:pPr algn="l"/>
            <a:r>
              <a:rPr lang="de-DE"/>
              <a:t>R. Aßmann, ACC</a:t>
            </a:r>
          </a:p>
        </p:txBody>
      </p:sp>
      <p:pic>
        <p:nvPicPr>
          <p:cNvPr id="9" name="Grafik 8">
            <a:extLst>
              <a:ext uri="{FF2B5EF4-FFF2-40B4-BE49-F238E27FC236}">
                <a16:creationId xmlns:a16="http://schemas.microsoft.com/office/drawing/2014/main" id="{C8E20FF0-0109-6ADF-6EB1-6682AE940C07}"/>
              </a:ext>
            </a:extLst>
          </p:cNvPr>
          <p:cNvPicPr>
            <a:picLocks noChangeAspect="1"/>
          </p:cNvPicPr>
          <p:nvPr/>
        </p:nvPicPr>
        <p:blipFill>
          <a:blip r:embed="rId2"/>
          <a:srcRect b="55289"/>
          <a:stretch>
            <a:fillRect/>
          </a:stretch>
        </p:blipFill>
        <p:spPr>
          <a:xfrm>
            <a:off x="234893" y="101846"/>
            <a:ext cx="11688660" cy="6404217"/>
          </a:xfrm>
          <a:prstGeom prst="rect">
            <a:avLst/>
          </a:prstGeom>
        </p:spPr>
      </p:pic>
      <p:sp>
        <p:nvSpPr>
          <p:cNvPr id="6" name="Titel 1">
            <a:extLst>
              <a:ext uri="{FF2B5EF4-FFF2-40B4-BE49-F238E27FC236}">
                <a16:creationId xmlns:a16="http://schemas.microsoft.com/office/drawing/2014/main" id="{97A31BBE-BE63-47BD-C65C-091087E9AC3B}"/>
              </a:ext>
            </a:extLst>
          </p:cNvPr>
          <p:cNvSpPr txBox="1">
            <a:spLocks/>
          </p:cNvSpPr>
          <p:nvPr/>
        </p:nvSpPr>
        <p:spPr>
          <a:xfrm>
            <a:off x="234893" y="645021"/>
            <a:ext cx="3574088" cy="787557"/>
          </a:xfrm>
          <a:prstGeom prst="rect">
            <a:avLst/>
          </a:prstGeom>
        </p:spPr>
        <p:txBody>
          <a:bodyPr vert="horz" lIns="91440" tIns="45720" rIns="91440" bIns="45720" rtlCol="0" anchor="b" anchorCtr="0">
            <a:noAutofit/>
          </a:bodyPr>
          <a:lstStyle>
            <a:lvl1pPr algn="l" defTabSz="457189" rtl="0" eaLnBrk="1" latinLnBrk="0" hangingPunct="1">
              <a:spcBef>
                <a:spcPct val="0"/>
              </a:spcBef>
              <a:buNone/>
              <a:defRPr sz="2400" b="1" kern="1200">
                <a:solidFill>
                  <a:srgbClr val="333333"/>
                </a:solidFill>
                <a:latin typeface="Arial"/>
                <a:ea typeface="+mj-ea"/>
                <a:cs typeface="Arial"/>
              </a:defRPr>
            </a:lvl1pPr>
          </a:lstStyle>
          <a:p>
            <a:r>
              <a:rPr lang="en-US" sz="2000" dirty="0"/>
              <a:t>Technical Roadmap Document October 2025</a:t>
            </a:r>
          </a:p>
          <a:p>
            <a:r>
              <a:rPr lang="en-US" sz="1400" b="0" dirty="0"/>
              <a:t>(part of list that shows </a:t>
            </a:r>
            <a:r>
              <a:rPr lang="en-US" sz="1400" dirty="0">
                <a:solidFill>
                  <a:srgbClr val="0070C0"/>
                </a:solidFill>
              </a:rPr>
              <a:t>RF components</a:t>
            </a:r>
            <a:r>
              <a:rPr lang="en-US" sz="1400" b="0" dirty="0"/>
              <a:t>)</a:t>
            </a:r>
            <a:br>
              <a:rPr lang="en-US" sz="2000" dirty="0"/>
            </a:br>
            <a:r>
              <a:rPr lang="en-US" sz="1100" b="0" i="1" dirty="0">
                <a:solidFill>
                  <a:prstClr val="black"/>
                </a:solidFill>
              </a:rPr>
              <a:t>to be adapted after the 05 Feb 2026 fire</a:t>
            </a:r>
            <a:endParaRPr lang="en-US" sz="2000" dirty="0"/>
          </a:p>
        </p:txBody>
      </p:sp>
      <p:sp>
        <p:nvSpPr>
          <p:cNvPr id="7" name="Rechteck 6">
            <a:extLst>
              <a:ext uri="{FF2B5EF4-FFF2-40B4-BE49-F238E27FC236}">
                <a16:creationId xmlns:a16="http://schemas.microsoft.com/office/drawing/2014/main" id="{9F1725FA-0898-3EC7-3176-4BA47FB377B5}"/>
              </a:ext>
            </a:extLst>
          </p:cNvPr>
          <p:cNvSpPr/>
          <p:nvPr/>
        </p:nvSpPr>
        <p:spPr>
          <a:xfrm>
            <a:off x="245167" y="4602823"/>
            <a:ext cx="11688660" cy="1335640"/>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0869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A0040-6A80-4DCA-4AC2-AB3811E353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C33908-387F-6CD7-FE97-296CABD95F2B}"/>
              </a:ext>
            </a:extLst>
          </p:cNvPr>
          <p:cNvSpPr>
            <a:spLocks noGrp="1"/>
          </p:cNvSpPr>
          <p:nvPr>
            <p:ph type="title"/>
          </p:nvPr>
        </p:nvSpPr>
        <p:spPr/>
        <p:txBody>
          <a:bodyPr/>
          <a:lstStyle/>
          <a:p>
            <a:r>
              <a:rPr lang="en-US" sz="2800" dirty="0">
                <a:solidFill>
                  <a:srgbClr val="0070C0"/>
                </a:solidFill>
              </a:rPr>
              <a:t>Content</a:t>
            </a:r>
          </a:p>
        </p:txBody>
      </p:sp>
      <p:sp>
        <p:nvSpPr>
          <p:cNvPr id="3" name="Inhaltsplatzhalter 2">
            <a:extLst>
              <a:ext uri="{FF2B5EF4-FFF2-40B4-BE49-F238E27FC236}">
                <a16:creationId xmlns:a16="http://schemas.microsoft.com/office/drawing/2014/main" id="{D4567F3A-83C3-6C82-2C6A-DEB86A5E2DC2}"/>
              </a:ext>
            </a:extLst>
          </p:cNvPr>
          <p:cNvSpPr>
            <a:spLocks noGrp="1"/>
          </p:cNvSpPr>
          <p:nvPr>
            <p:ph idx="1"/>
          </p:nvPr>
        </p:nvSpPr>
        <p:spPr/>
        <p:txBody>
          <a:bodyPr/>
          <a:lstStyle/>
          <a:p>
            <a:pPr marL="457200" indent="-457200">
              <a:spcAft>
                <a:spcPts val="1200"/>
              </a:spcAft>
              <a:buFont typeface="+mj-lt"/>
              <a:buAutoNum type="arabicPeriod"/>
            </a:pPr>
            <a:r>
              <a:rPr lang="en-US" dirty="0"/>
              <a:t>Original Plan Accelerator Operations</a:t>
            </a:r>
          </a:p>
          <a:p>
            <a:pPr marL="457200" indent="-457200">
              <a:spcAft>
                <a:spcPts val="1200"/>
              </a:spcAft>
              <a:buFont typeface="+mj-lt"/>
              <a:buAutoNum type="arabicPeriod"/>
            </a:pPr>
            <a:r>
              <a:rPr lang="en-US" b="1" dirty="0">
                <a:solidFill>
                  <a:srgbClr val="0070C0"/>
                </a:solidFill>
              </a:rPr>
              <a:t>Fire Incident on 5 Feb 2026</a:t>
            </a:r>
          </a:p>
          <a:p>
            <a:pPr marL="457200" indent="-457200">
              <a:spcAft>
                <a:spcPts val="1200"/>
              </a:spcAft>
              <a:buFont typeface="+mj-lt"/>
              <a:buAutoNum type="arabicPeriod"/>
            </a:pPr>
            <a:r>
              <a:rPr lang="en-US" dirty="0"/>
              <a:t>Damage and Consequences</a:t>
            </a:r>
          </a:p>
          <a:p>
            <a:pPr marL="457200" indent="-457200">
              <a:spcAft>
                <a:spcPts val="1200"/>
              </a:spcAft>
              <a:buFont typeface="+mj-lt"/>
              <a:buAutoNum type="arabicPeriod"/>
            </a:pPr>
            <a:r>
              <a:rPr lang="en-US" dirty="0"/>
              <a:t>Accelerator Task Force on Required Actions and Options</a:t>
            </a:r>
          </a:p>
          <a:p>
            <a:pPr marL="457200" indent="-457200">
              <a:spcAft>
                <a:spcPts val="1200"/>
              </a:spcAft>
              <a:buFont typeface="+mj-lt"/>
              <a:buAutoNum type="arabicPeriod"/>
            </a:pPr>
            <a:r>
              <a:rPr lang="en-US" dirty="0"/>
              <a:t>Perspectives: UNILAC Restoration </a:t>
            </a:r>
            <a:r>
              <a:rPr lang="en-US" dirty="0">
                <a:sym typeface="Wingdings" pitchFamily="2" charset="2"/>
              </a:rPr>
              <a:t> Project 1</a:t>
            </a:r>
            <a:endParaRPr lang="en-US" dirty="0"/>
          </a:p>
          <a:p>
            <a:pPr marL="457200" indent="-457200">
              <a:spcAft>
                <a:spcPts val="1200"/>
              </a:spcAft>
              <a:buFont typeface="+mj-lt"/>
              <a:buAutoNum type="arabicPeriod"/>
            </a:pPr>
            <a:r>
              <a:rPr lang="en-US" dirty="0"/>
              <a:t>Perspectives: Interim Option(s) </a:t>
            </a:r>
            <a:r>
              <a:rPr lang="en-US" dirty="0">
                <a:sym typeface="Wingdings" pitchFamily="2" charset="2"/>
              </a:rPr>
              <a:t> Projects 2 and 3</a:t>
            </a:r>
            <a:endParaRPr lang="en-US" dirty="0"/>
          </a:p>
          <a:p>
            <a:pPr marL="457200" indent="-457200">
              <a:spcAft>
                <a:spcPts val="1200"/>
              </a:spcAft>
              <a:buFont typeface="+mj-lt"/>
              <a:buAutoNum type="arabicPeriod"/>
            </a:pPr>
            <a:r>
              <a:rPr lang="en-US" dirty="0"/>
              <a:t>Restoration Project</a:t>
            </a:r>
          </a:p>
          <a:p>
            <a:pPr marL="457200" indent="-457200">
              <a:spcAft>
                <a:spcPts val="1200"/>
              </a:spcAft>
              <a:buFont typeface="+mj-lt"/>
              <a:buAutoNum type="arabicPeriod"/>
            </a:pPr>
            <a:r>
              <a:rPr lang="en-US" dirty="0"/>
              <a:t>Conclusion</a:t>
            </a:r>
          </a:p>
          <a:p>
            <a:pPr marL="457200" indent="-457200">
              <a:spcAft>
                <a:spcPts val="1200"/>
              </a:spcAft>
              <a:buFont typeface="+mj-lt"/>
              <a:buAutoNum type="arabicPeriod"/>
            </a:pPr>
            <a:endParaRPr lang="en-US" dirty="0"/>
          </a:p>
        </p:txBody>
      </p:sp>
      <p:sp>
        <p:nvSpPr>
          <p:cNvPr id="4" name="Foliennummernplatzhalter 3">
            <a:extLst>
              <a:ext uri="{FF2B5EF4-FFF2-40B4-BE49-F238E27FC236}">
                <a16:creationId xmlns:a16="http://schemas.microsoft.com/office/drawing/2014/main" id="{F94E239E-85D8-2DE9-A9C9-236B67CE7ADF}"/>
              </a:ext>
            </a:extLst>
          </p:cNvPr>
          <p:cNvSpPr>
            <a:spLocks noGrp="1"/>
          </p:cNvSpPr>
          <p:nvPr>
            <p:ph type="sldNum" sz="quarter" idx="12"/>
          </p:nvPr>
        </p:nvSpPr>
        <p:spPr/>
        <p:txBody>
          <a:bodyPr/>
          <a:lstStyle/>
          <a:p>
            <a:fld id="{125CBDDA-5CCF-8748-8988-9DC6C8981774}" type="slidenum">
              <a:rPr lang="de-DE" smtClean="0"/>
              <a:t>12</a:t>
            </a:fld>
            <a:endParaRPr lang="de-DE"/>
          </a:p>
        </p:txBody>
      </p:sp>
      <p:sp>
        <p:nvSpPr>
          <p:cNvPr id="5" name="Fußzeilenplatzhalter 4">
            <a:extLst>
              <a:ext uri="{FF2B5EF4-FFF2-40B4-BE49-F238E27FC236}">
                <a16:creationId xmlns:a16="http://schemas.microsoft.com/office/drawing/2014/main" id="{D62D738A-1BED-98C0-B336-7C21A47E8775}"/>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36975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0B3B66-47B4-8DB3-8C9A-4F2C11EECBD8}"/>
              </a:ext>
            </a:extLst>
          </p:cNvPr>
          <p:cNvSpPr>
            <a:spLocks noGrp="1"/>
          </p:cNvSpPr>
          <p:nvPr>
            <p:ph type="title"/>
          </p:nvPr>
        </p:nvSpPr>
        <p:spPr/>
        <p:txBody>
          <a:bodyPr/>
          <a:lstStyle/>
          <a:p>
            <a:r>
              <a:rPr lang="en-US" sz="2800" dirty="0">
                <a:solidFill>
                  <a:srgbClr val="0070C0"/>
                </a:solidFill>
              </a:rPr>
              <a:t>Notes on the fire incident of 5 Feb 2026 </a:t>
            </a:r>
            <a:br>
              <a:rPr lang="en-US" dirty="0"/>
            </a:br>
            <a:r>
              <a:rPr lang="en-US" sz="1800" b="0" i="1" dirty="0"/>
              <a:t>From the accelerator point of view</a:t>
            </a:r>
            <a:endParaRPr lang="en-US" dirty="0"/>
          </a:p>
        </p:txBody>
      </p:sp>
      <p:sp>
        <p:nvSpPr>
          <p:cNvPr id="3" name="Inhaltsplatzhalter 2">
            <a:extLst>
              <a:ext uri="{FF2B5EF4-FFF2-40B4-BE49-F238E27FC236}">
                <a16:creationId xmlns:a16="http://schemas.microsoft.com/office/drawing/2014/main" id="{972E36E0-8C09-65C1-225A-A74A0C559C44}"/>
              </a:ext>
            </a:extLst>
          </p:cNvPr>
          <p:cNvSpPr>
            <a:spLocks noGrp="1"/>
          </p:cNvSpPr>
          <p:nvPr>
            <p:ph idx="1"/>
          </p:nvPr>
        </p:nvSpPr>
        <p:spPr>
          <a:xfrm>
            <a:off x="324319" y="1278162"/>
            <a:ext cx="11488739" cy="5271508"/>
          </a:xfrm>
        </p:spPr>
        <p:txBody>
          <a:bodyPr/>
          <a:lstStyle/>
          <a:p>
            <a:pPr>
              <a:spcAft>
                <a:spcPts val="600"/>
              </a:spcAft>
            </a:pPr>
            <a:r>
              <a:rPr lang="en-US" sz="2000" dirty="0"/>
              <a:t>January 2026: preparing controls wet run (with beam): </a:t>
            </a:r>
            <a:r>
              <a:rPr lang="en-US" sz="2000" dirty="0">
                <a:sym typeface="Wingdings" pitchFamily="2" charset="2"/>
              </a:rPr>
              <a:t>readiness of all accelerators to operate from new FCC control room with the new control system. </a:t>
            </a:r>
          </a:p>
          <a:p>
            <a:pPr>
              <a:spcAft>
                <a:spcPts val="600"/>
              </a:spcAft>
            </a:pPr>
            <a:r>
              <a:rPr lang="en-US" sz="2000" dirty="0">
                <a:sym typeface="Wingdings" pitchFamily="2" charset="2"/>
              </a:rPr>
              <a:t>On 5 Feb </a:t>
            </a:r>
            <a:r>
              <a:rPr lang="en-US" sz="2000" b="1" dirty="0">
                <a:solidFill>
                  <a:srgbClr val="0070C0"/>
                </a:solidFill>
                <a:sym typeface="Wingdings" pitchFamily="2" charset="2"/>
              </a:rPr>
              <a:t>preparations for controls wet run (with beam) </a:t>
            </a:r>
            <a:r>
              <a:rPr lang="en-US" sz="2000" dirty="0">
                <a:sym typeface="Wingdings" pitchFamily="2" charset="2"/>
              </a:rPr>
              <a:t>ongoing,</a:t>
            </a:r>
            <a:r>
              <a:rPr lang="en-US" sz="2000" b="1" dirty="0">
                <a:sym typeface="Wingdings" pitchFamily="2" charset="2"/>
              </a:rPr>
              <a:t> </a:t>
            </a:r>
            <a:r>
              <a:rPr lang="en-US" sz="2000" dirty="0">
                <a:sym typeface="Wingdings" pitchFamily="2" charset="2"/>
              </a:rPr>
              <a:t>interrupted by a</a:t>
            </a:r>
            <a:r>
              <a:rPr lang="en-US" sz="2000" dirty="0"/>
              <a:t> short circuit that started a fire. From available info: </a:t>
            </a:r>
          </a:p>
          <a:p>
            <a:pPr lvl="1">
              <a:spcAft>
                <a:spcPts val="600"/>
              </a:spcAft>
            </a:pPr>
            <a:r>
              <a:rPr lang="en-US" sz="1600" dirty="0"/>
              <a:t>Short circuit in 1 MW anode voltage supply A2. One of several such (big) devices in RF gallery.</a:t>
            </a:r>
          </a:p>
          <a:p>
            <a:pPr lvl="1">
              <a:spcAft>
                <a:spcPts val="600"/>
              </a:spcAft>
            </a:pPr>
            <a:r>
              <a:rPr lang="en-US" sz="1600" dirty="0"/>
              <a:t>Device had been regularly maintained, serviced, cleaned and documented*. Controls modernized. </a:t>
            </a:r>
            <a:r>
              <a:rPr lang="en-US" sz="1600" b="1" dirty="0">
                <a:solidFill>
                  <a:srgbClr val="0070C0"/>
                </a:solidFill>
              </a:rPr>
              <a:t>Device in reliable operation</a:t>
            </a:r>
            <a:r>
              <a:rPr lang="en-US" sz="1600" b="1" dirty="0"/>
              <a:t> </a:t>
            </a:r>
            <a:r>
              <a:rPr lang="en-US" sz="1600" dirty="0"/>
              <a:t>in previous years, few weeks before and also night before (25% of maximum power). </a:t>
            </a:r>
          </a:p>
          <a:p>
            <a:pPr lvl="1">
              <a:spcAft>
                <a:spcPts val="600"/>
              </a:spcAft>
            </a:pPr>
            <a:r>
              <a:rPr lang="en-US" sz="1600" dirty="0"/>
              <a:t>Due to high age, </a:t>
            </a:r>
            <a:r>
              <a:rPr lang="en-US" sz="1600" b="1" dirty="0">
                <a:solidFill>
                  <a:srgbClr val="0070C0"/>
                </a:solidFill>
              </a:rPr>
              <a:t>device was in risk register and in October 2025 technical roadmap</a:t>
            </a:r>
            <a:r>
              <a:rPr lang="en-US" sz="1600" dirty="0"/>
              <a:t> for replacement until 2030.</a:t>
            </a:r>
          </a:p>
          <a:p>
            <a:pPr>
              <a:spcAft>
                <a:spcPts val="600"/>
              </a:spcAft>
            </a:pPr>
            <a:r>
              <a:rPr lang="en-US" sz="2000" dirty="0">
                <a:sym typeface="Wingdings" pitchFamily="2" charset="2"/>
              </a:rPr>
              <a:t>Preliminary conclusions from available data/observations: </a:t>
            </a:r>
          </a:p>
          <a:p>
            <a:pPr lvl="1">
              <a:spcAft>
                <a:spcPts val="600"/>
              </a:spcAft>
            </a:pPr>
            <a:r>
              <a:rPr lang="en-US" sz="1600" dirty="0"/>
              <a:t>Short circuit </a:t>
            </a:r>
            <a:r>
              <a:rPr lang="en-US" sz="1600" b="1" dirty="0">
                <a:solidFill>
                  <a:srgbClr val="0070C0"/>
                </a:solidFill>
              </a:rPr>
              <a:t>likely in input circuit of A2</a:t>
            </a:r>
            <a:r>
              <a:rPr lang="en-US" sz="1600" dirty="0"/>
              <a:t>: cause still unknown. </a:t>
            </a:r>
          </a:p>
          <a:p>
            <a:pPr lvl="1">
              <a:spcAft>
                <a:spcPts val="600"/>
              </a:spcAft>
            </a:pPr>
            <a:r>
              <a:rPr lang="en-US" sz="1600" dirty="0"/>
              <a:t>Based on logging and main control room report we presently </a:t>
            </a:r>
            <a:r>
              <a:rPr lang="en-US" sz="1600" b="1" dirty="0">
                <a:solidFill>
                  <a:srgbClr val="0070C0"/>
                </a:solidFill>
              </a:rPr>
              <a:t>exclude incorrect settings, incorrect operation, manipulation or sabotage</a:t>
            </a:r>
            <a:r>
              <a:rPr lang="en-US" sz="1600" dirty="0"/>
              <a:t>.</a:t>
            </a:r>
          </a:p>
          <a:p>
            <a:pPr>
              <a:spcAft>
                <a:spcPts val="600"/>
              </a:spcAft>
            </a:pPr>
            <a:r>
              <a:rPr lang="en-US" sz="2000" dirty="0"/>
              <a:t>Incident rapidly developed heavy </a:t>
            </a:r>
            <a:r>
              <a:rPr lang="en-US" sz="2000" b="1" dirty="0">
                <a:solidFill>
                  <a:srgbClr val="0070C0"/>
                </a:solidFill>
              </a:rPr>
              <a:t>smoke</a:t>
            </a:r>
            <a:r>
              <a:rPr lang="en-US" sz="2000" dirty="0"/>
              <a:t>, preventing access to the device for two technical teams trying to intervene 15 minutes after short circuit. Fire then spread along RF gallery. </a:t>
            </a:r>
          </a:p>
        </p:txBody>
      </p:sp>
      <p:sp>
        <p:nvSpPr>
          <p:cNvPr id="4" name="Foliennummernplatzhalter 3">
            <a:extLst>
              <a:ext uri="{FF2B5EF4-FFF2-40B4-BE49-F238E27FC236}">
                <a16:creationId xmlns:a16="http://schemas.microsoft.com/office/drawing/2014/main" id="{969F91C8-68C7-51F8-204E-6691B937ABC9}"/>
              </a:ext>
            </a:extLst>
          </p:cNvPr>
          <p:cNvSpPr>
            <a:spLocks noGrp="1"/>
          </p:cNvSpPr>
          <p:nvPr>
            <p:ph type="sldNum" sz="quarter" idx="12"/>
          </p:nvPr>
        </p:nvSpPr>
        <p:spPr/>
        <p:txBody>
          <a:bodyPr/>
          <a:lstStyle/>
          <a:p>
            <a:fld id="{125CBDDA-5CCF-8748-8988-9DC6C8981774}" type="slidenum">
              <a:rPr lang="en-US" smtClean="0"/>
              <a:t>13</a:t>
            </a:fld>
            <a:endParaRPr lang="en-US" dirty="0"/>
          </a:p>
        </p:txBody>
      </p:sp>
      <p:sp>
        <p:nvSpPr>
          <p:cNvPr id="5" name="Fußzeilenplatzhalter 4">
            <a:extLst>
              <a:ext uri="{FF2B5EF4-FFF2-40B4-BE49-F238E27FC236}">
                <a16:creationId xmlns:a16="http://schemas.microsoft.com/office/drawing/2014/main" id="{B16FC899-CB02-AFA5-8DAB-374B855366D4}"/>
              </a:ext>
            </a:extLst>
          </p:cNvPr>
          <p:cNvSpPr>
            <a:spLocks noGrp="1"/>
          </p:cNvSpPr>
          <p:nvPr>
            <p:ph type="ftr" sz="quarter" idx="3"/>
          </p:nvPr>
        </p:nvSpPr>
        <p:spPr/>
        <p:txBody>
          <a:bodyPr/>
          <a:lstStyle/>
          <a:p>
            <a:pPr algn="l"/>
            <a:r>
              <a:rPr lang="en-US" dirty="0"/>
              <a:t>R. </a:t>
            </a:r>
            <a:r>
              <a:rPr lang="en-US" dirty="0" err="1"/>
              <a:t>Aßmann</a:t>
            </a:r>
            <a:r>
              <a:rPr lang="en-US" dirty="0"/>
              <a:t>, ACC</a:t>
            </a:r>
          </a:p>
        </p:txBody>
      </p:sp>
      <p:sp>
        <p:nvSpPr>
          <p:cNvPr id="6" name="Textfeld 5">
            <a:extLst>
              <a:ext uri="{FF2B5EF4-FFF2-40B4-BE49-F238E27FC236}">
                <a16:creationId xmlns:a16="http://schemas.microsoft.com/office/drawing/2014/main" id="{9BBECB9D-E174-CDB9-727C-0E85845915D0}"/>
              </a:ext>
            </a:extLst>
          </p:cNvPr>
          <p:cNvSpPr txBox="1"/>
          <p:nvPr/>
        </p:nvSpPr>
        <p:spPr>
          <a:xfrm>
            <a:off x="1537284" y="6278232"/>
            <a:ext cx="9117432" cy="307777"/>
          </a:xfrm>
          <a:prstGeom prst="rect">
            <a:avLst/>
          </a:prstGeom>
        </p:spPr>
        <p:txBody>
          <a:bodyPr vert="horz" wrap="none" lIns="91440" tIns="45720" rIns="91440" bIns="45720" rtlCol="0" anchor="t">
            <a:spAutoFit/>
          </a:bodyPr>
          <a:lstStyle/>
          <a:p>
            <a:pPr algn="l"/>
            <a:r>
              <a:rPr lang="en-US" sz="1400" i="1" dirty="0"/>
              <a:t>*Not a single personal injury in 51 years of operation in the UNILAC RF gallery. Also, nobody hurt in fire incident. </a:t>
            </a:r>
          </a:p>
        </p:txBody>
      </p:sp>
    </p:spTree>
    <p:extLst>
      <p:ext uri="{BB962C8B-B14F-4D97-AF65-F5344CB8AC3E}">
        <p14:creationId xmlns:p14="http://schemas.microsoft.com/office/powerpoint/2010/main" val="3517289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E35924-4345-7FFC-01E7-96D405D87C35}"/>
              </a:ext>
            </a:extLst>
          </p:cNvPr>
          <p:cNvSpPr>
            <a:spLocks noGrp="1"/>
          </p:cNvSpPr>
          <p:nvPr>
            <p:ph type="title"/>
          </p:nvPr>
        </p:nvSpPr>
        <p:spPr/>
        <p:txBody>
          <a:bodyPr/>
          <a:lstStyle/>
          <a:p>
            <a:r>
              <a:rPr lang="en-US" sz="2800" dirty="0">
                <a:solidFill>
                  <a:srgbClr val="0070C0"/>
                </a:solidFill>
              </a:rPr>
              <a:t>The Alvarez Power Supply Unit A2</a:t>
            </a:r>
            <a:endParaRPr lang="en-US" dirty="0">
              <a:solidFill>
                <a:srgbClr val="0070C0"/>
              </a:solidFill>
            </a:endParaRPr>
          </a:p>
        </p:txBody>
      </p:sp>
      <p:sp>
        <p:nvSpPr>
          <p:cNvPr id="3" name="Inhaltsplatzhalter 2">
            <a:extLst>
              <a:ext uri="{FF2B5EF4-FFF2-40B4-BE49-F238E27FC236}">
                <a16:creationId xmlns:a16="http://schemas.microsoft.com/office/drawing/2014/main" id="{0ED00BAA-1C90-B8F2-F86D-BB478C860611}"/>
              </a:ext>
            </a:extLst>
          </p:cNvPr>
          <p:cNvSpPr>
            <a:spLocks noGrp="1"/>
          </p:cNvSpPr>
          <p:nvPr>
            <p:ph idx="1"/>
          </p:nvPr>
        </p:nvSpPr>
        <p:spPr>
          <a:xfrm>
            <a:off x="348357" y="1367921"/>
            <a:ext cx="11226901" cy="4903585"/>
          </a:xfrm>
        </p:spPr>
        <p:txBody>
          <a:bodyPr/>
          <a:lstStyle/>
          <a:p>
            <a:r>
              <a:rPr lang="en-US" sz="2000" dirty="0"/>
              <a:t>System:				Air-cooled anode voltage power supply</a:t>
            </a:r>
          </a:p>
          <a:p>
            <a:pPr marL="342891" lvl="2" indent="-342891"/>
            <a:r>
              <a:rPr lang="en-US" sz="2000" dirty="0"/>
              <a:t>System history:		from 1974/75: capacitors, coils, </a:t>
            </a:r>
            <a:br>
              <a:rPr lang="en-US" sz="2000" dirty="0"/>
            </a:br>
            <a:r>
              <a:rPr lang="en-US" sz="2000" dirty="0"/>
              <a:t>						starting resistors, cabling, …</a:t>
            </a:r>
            <a:br>
              <a:rPr lang="en-US" sz="2000" dirty="0"/>
            </a:br>
            <a:r>
              <a:rPr lang="en-US" sz="2000" dirty="0"/>
              <a:t>						controls had been modernized</a:t>
            </a:r>
            <a:endParaRPr lang="en-US" sz="1600" dirty="0"/>
          </a:p>
          <a:p>
            <a:r>
              <a:rPr lang="en-US" sz="2000" dirty="0"/>
              <a:t>Input: 				</a:t>
            </a:r>
            <a:r>
              <a:rPr lang="en-US" sz="2000" b="1" dirty="0">
                <a:solidFill>
                  <a:srgbClr val="0070C0"/>
                </a:solidFill>
              </a:rPr>
              <a:t>20 kV AC</a:t>
            </a:r>
          </a:p>
          <a:p>
            <a:r>
              <a:rPr lang="en-US" sz="2000" dirty="0"/>
              <a:t>Output:				</a:t>
            </a:r>
            <a:r>
              <a:rPr lang="en-US" sz="2000" b="1" dirty="0">
                <a:solidFill>
                  <a:srgbClr val="0070C0"/>
                </a:solidFill>
              </a:rPr>
              <a:t>18 kV DC </a:t>
            </a:r>
            <a:r>
              <a:rPr lang="en-US" sz="1800" dirty="0"/>
              <a:t>(24 kV max, not used)</a:t>
            </a:r>
          </a:p>
          <a:p>
            <a:r>
              <a:rPr lang="en-US" sz="2000" dirty="0"/>
              <a:t>Principle: 			classical transformer/rectifier</a:t>
            </a:r>
          </a:p>
          <a:p>
            <a:r>
              <a:rPr lang="en-US" sz="2000" dirty="0"/>
              <a:t>Tube protection: 		ignitron crowbar</a:t>
            </a:r>
          </a:p>
          <a:p>
            <a:r>
              <a:rPr lang="en-US" sz="2000" dirty="0"/>
              <a:t>Capacitor bank: 		∼ 880 </a:t>
            </a:r>
            <a:r>
              <a:rPr lang="el-GR" sz="2000" dirty="0"/>
              <a:t>μ</a:t>
            </a:r>
            <a:r>
              <a:rPr lang="en-US" sz="2000" dirty="0"/>
              <a:t>F </a:t>
            </a:r>
          </a:p>
          <a:p>
            <a:r>
              <a:rPr lang="en-US" sz="2000" dirty="0"/>
              <a:t>Stored energy: 		up to 250 kJ @ 24 kV</a:t>
            </a:r>
          </a:p>
          <a:p>
            <a:r>
              <a:rPr lang="en-US" sz="2000" dirty="0"/>
              <a:t>Dimensions:			</a:t>
            </a:r>
            <a:r>
              <a:rPr lang="en-US" sz="2000" b="1" dirty="0">
                <a:solidFill>
                  <a:srgbClr val="0070C0"/>
                </a:solidFill>
              </a:rPr>
              <a:t>8,8 m x 2,1 m x 2,75 m (L x W x H) </a:t>
            </a:r>
          </a:p>
          <a:p>
            <a:r>
              <a:rPr lang="en-US" sz="2000" dirty="0"/>
              <a:t>Status 5 Feb:		operating at &lt; 25% of maximum power, no change in setting since 21:00</a:t>
            </a:r>
            <a:br>
              <a:rPr lang="en-US" sz="2000" dirty="0"/>
            </a:br>
            <a:r>
              <a:rPr lang="en-US" sz="2000" dirty="0"/>
              <a:t>						of previous evening</a:t>
            </a:r>
          </a:p>
          <a:p>
            <a:r>
              <a:rPr lang="de-DE" sz="2000" dirty="0" err="1"/>
              <a:t>Electrical</a:t>
            </a:r>
            <a:r>
              <a:rPr lang="de-DE" sz="2000" dirty="0"/>
              <a:t> </a:t>
            </a:r>
            <a:r>
              <a:rPr lang="de-DE" sz="2000" dirty="0" err="1"/>
              <a:t>analysis</a:t>
            </a:r>
            <a:r>
              <a:rPr lang="de-DE" sz="2000" dirty="0"/>
              <a:t>: 	</a:t>
            </a:r>
            <a:r>
              <a:rPr lang="de-DE" sz="2000" dirty="0" err="1"/>
              <a:t>short</a:t>
            </a:r>
            <a:r>
              <a:rPr lang="de-DE" sz="2000" dirty="0"/>
              <a:t> </a:t>
            </a:r>
            <a:r>
              <a:rPr lang="de-DE" sz="2000" dirty="0" err="1"/>
              <a:t>circuit</a:t>
            </a:r>
            <a:r>
              <a:rPr lang="de-DE" sz="2000" dirty="0"/>
              <a:t>, time: </a:t>
            </a:r>
            <a:r>
              <a:rPr lang="de-DE" sz="2000" b="1" dirty="0">
                <a:solidFill>
                  <a:srgbClr val="0070C0"/>
                </a:solidFill>
              </a:rPr>
              <a:t>5.2.2026 6:03:08 a.m.</a:t>
            </a:r>
            <a:r>
              <a:rPr lang="de-DE" sz="2000" dirty="0"/>
              <a:t>, 224 </a:t>
            </a:r>
            <a:r>
              <a:rPr lang="de-DE" sz="2000" dirty="0" err="1"/>
              <a:t>ms</a:t>
            </a:r>
            <a:r>
              <a:rPr lang="de-DE" sz="2000" dirty="0"/>
              <a:t> </a:t>
            </a:r>
            <a:r>
              <a:rPr lang="de-DE" sz="2000" dirty="0" err="1"/>
              <a:t>cut</a:t>
            </a:r>
            <a:r>
              <a:rPr lang="de-DE" sz="2000" dirty="0"/>
              <a:t>-off time, 40 MJ</a:t>
            </a:r>
          </a:p>
          <a:p>
            <a:endParaRPr lang="en-US" sz="2000" dirty="0"/>
          </a:p>
        </p:txBody>
      </p:sp>
      <p:sp>
        <p:nvSpPr>
          <p:cNvPr id="4" name="Foliennummernplatzhalter 3">
            <a:extLst>
              <a:ext uri="{FF2B5EF4-FFF2-40B4-BE49-F238E27FC236}">
                <a16:creationId xmlns:a16="http://schemas.microsoft.com/office/drawing/2014/main" id="{A9BC601E-21DE-D9C0-CEC0-C86A405FE55F}"/>
              </a:ext>
            </a:extLst>
          </p:cNvPr>
          <p:cNvSpPr>
            <a:spLocks noGrp="1"/>
          </p:cNvSpPr>
          <p:nvPr>
            <p:ph type="sldNum" sz="quarter" idx="12"/>
          </p:nvPr>
        </p:nvSpPr>
        <p:spPr/>
        <p:txBody>
          <a:bodyPr/>
          <a:lstStyle/>
          <a:p>
            <a:fld id="{125CBDDA-5CCF-8748-8988-9DC6C8981774}" type="slidenum">
              <a:rPr lang="de-DE" smtClean="0"/>
              <a:t>14</a:t>
            </a:fld>
            <a:endParaRPr lang="de-DE"/>
          </a:p>
        </p:txBody>
      </p:sp>
      <p:sp>
        <p:nvSpPr>
          <p:cNvPr id="5" name="Fußzeilenplatzhalter 4">
            <a:extLst>
              <a:ext uri="{FF2B5EF4-FFF2-40B4-BE49-F238E27FC236}">
                <a16:creationId xmlns:a16="http://schemas.microsoft.com/office/drawing/2014/main" id="{61AD5569-FEE5-82E1-74FD-4F888251B3D3}"/>
              </a:ext>
            </a:extLst>
          </p:cNvPr>
          <p:cNvSpPr>
            <a:spLocks noGrp="1"/>
          </p:cNvSpPr>
          <p:nvPr>
            <p:ph type="ftr" sz="quarter" idx="3"/>
          </p:nvPr>
        </p:nvSpPr>
        <p:spPr/>
        <p:txBody>
          <a:bodyPr/>
          <a:lstStyle/>
          <a:p>
            <a:pPr algn="l"/>
            <a:r>
              <a:rPr lang="de-DE"/>
              <a:t>R. Aßmann, ACC</a:t>
            </a:r>
          </a:p>
        </p:txBody>
      </p:sp>
      <p:pic>
        <p:nvPicPr>
          <p:cNvPr id="6" name="Grafik 5" descr="Ein Bild, das Computer, Im Haus, Maschine, Armaturenbrett enthält.&#10;&#10;KI-generierte Inhalte können fehlerhaft sein.">
            <a:extLst>
              <a:ext uri="{FF2B5EF4-FFF2-40B4-BE49-F238E27FC236}">
                <a16:creationId xmlns:a16="http://schemas.microsoft.com/office/drawing/2014/main" id="{78539DD3-9621-C71C-934E-A2538734D834}"/>
              </a:ext>
            </a:extLst>
          </p:cNvPr>
          <p:cNvPicPr>
            <a:picLocks noChangeAspect="1"/>
          </p:cNvPicPr>
          <p:nvPr/>
        </p:nvPicPr>
        <p:blipFill>
          <a:blip r:embed="rId2"/>
          <a:stretch>
            <a:fillRect/>
          </a:stretch>
        </p:blipFill>
        <p:spPr>
          <a:xfrm>
            <a:off x="7173759" y="1959147"/>
            <a:ext cx="4744809" cy="2662280"/>
          </a:xfrm>
          <a:prstGeom prst="rect">
            <a:avLst/>
          </a:prstGeom>
        </p:spPr>
      </p:pic>
    </p:spTree>
    <p:extLst>
      <p:ext uri="{BB962C8B-B14F-4D97-AF65-F5344CB8AC3E}">
        <p14:creationId xmlns:p14="http://schemas.microsoft.com/office/powerpoint/2010/main" val="3755606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10DD-C93A-1A8A-FD2A-2613810433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AAEAC3-B2F3-130D-5966-BCE6A8EBB8A9}"/>
              </a:ext>
            </a:extLst>
          </p:cNvPr>
          <p:cNvSpPr>
            <a:spLocks noGrp="1"/>
          </p:cNvSpPr>
          <p:nvPr>
            <p:ph type="title"/>
          </p:nvPr>
        </p:nvSpPr>
        <p:spPr/>
        <p:txBody>
          <a:bodyPr/>
          <a:lstStyle/>
          <a:p>
            <a:r>
              <a:rPr lang="en-US" sz="2800" dirty="0">
                <a:solidFill>
                  <a:srgbClr val="0070C0"/>
                </a:solidFill>
              </a:rPr>
              <a:t>Content</a:t>
            </a:r>
          </a:p>
        </p:txBody>
      </p:sp>
      <p:sp>
        <p:nvSpPr>
          <p:cNvPr id="3" name="Inhaltsplatzhalter 2">
            <a:extLst>
              <a:ext uri="{FF2B5EF4-FFF2-40B4-BE49-F238E27FC236}">
                <a16:creationId xmlns:a16="http://schemas.microsoft.com/office/drawing/2014/main" id="{A31FFBBA-7C60-56A0-5275-7C78AD0A20F7}"/>
              </a:ext>
            </a:extLst>
          </p:cNvPr>
          <p:cNvSpPr>
            <a:spLocks noGrp="1"/>
          </p:cNvSpPr>
          <p:nvPr>
            <p:ph idx="1"/>
          </p:nvPr>
        </p:nvSpPr>
        <p:spPr/>
        <p:txBody>
          <a:bodyPr/>
          <a:lstStyle/>
          <a:p>
            <a:pPr marL="457200" indent="-457200">
              <a:spcAft>
                <a:spcPts val="1200"/>
              </a:spcAft>
              <a:buFont typeface="+mj-lt"/>
              <a:buAutoNum type="arabicPeriod"/>
            </a:pPr>
            <a:r>
              <a:rPr lang="en-US" dirty="0"/>
              <a:t>Original Plan Accelerator Operations</a:t>
            </a:r>
          </a:p>
          <a:p>
            <a:pPr marL="457200" indent="-457200">
              <a:spcAft>
                <a:spcPts val="1200"/>
              </a:spcAft>
              <a:buFont typeface="+mj-lt"/>
              <a:buAutoNum type="arabicPeriod"/>
            </a:pPr>
            <a:r>
              <a:rPr lang="en-US" dirty="0"/>
              <a:t>Fire Incident on 5 Feb 2026</a:t>
            </a:r>
          </a:p>
          <a:p>
            <a:pPr marL="457200" indent="-457200">
              <a:spcAft>
                <a:spcPts val="1200"/>
              </a:spcAft>
              <a:buFont typeface="+mj-lt"/>
              <a:buAutoNum type="arabicPeriod"/>
            </a:pPr>
            <a:r>
              <a:rPr lang="en-US" b="1" dirty="0">
                <a:solidFill>
                  <a:srgbClr val="0070C0"/>
                </a:solidFill>
              </a:rPr>
              <a:t>Damage and Consequences</a:t>
            </a:r>
          </a:p>
          <a:p>
            <a:pPr marL="457200" indent="-457200">
              <a:spcAft>
                <a:spcPts val="1200"/>
              </a:spcAft>
              <a:buFont typeface="+mj-lt"/>
              <a:buAutoNum type="arabicPeriod"/>
            </a:pPr>
            <a:r>
              <a:rPr lang="en-US" dirty="0"/>
              <a:t>Accelerator Task Force on Required Actions and Options</a:t>
            </a:r>
          </a:p>
          <a:p>
            <a:pPr marL="457200" indent="-457200">
              <a:spcAft>
                <a:spcPts val="1200"/>
              </a:spcAft>
              <a:buFont typeface="+mj-lt"/>
              <a:buAutoNum type="arabicPeriod"/>
            </a:pPr>
            <a:r>
              <a:rPr lang="en-US" dirty="0"/>
              <a:t>Perspectives: UNILAC Restoration </a:t>
            </a:r>
            <a:r>
              <a:rPr lang="en-US" dirty="0">
                <a:sym typeface="Wingdings" pitchFamily="2" charset="2"/>
              </a:rPr>
              <a:t> Project 1</a:t>
            </a:r>
            <a:endParaRPr lang="en-US" dirty="0"/>
          </a:p>
          <a:p>
            <a:pPr marL="457200" indent="-457200">
              <a:spcAft>
                <a:spcPts val="1200"/>
              </a:spcAft>
              <a:buFont typeface="+mj-lt"/>
              <a:buAutoNum type="arabicPeriod"/>
            </a:pPr>
            <a:r>
              <a:rPr lang="en-US" dirty="0"/>
              <a:t>Perspectives: Interim Option(s) </a:t>
            </a:r>
            <a:r>
              <a:rPr lang="en-US" dirty="0">
                <a:sym typeface="Wingdings" pitchFamily="2" charset="2"/>
              </a:rPr>
              <a:t> Projects 2 and 3</a:t>
            </a:r>
            <a:endParaRPr lang="en-US" dirty="0"/>
          </a:p>
          <a:p>
            <a:pPr marL="457200" indent="-457200">
              <a:spcAft>
                <a:spcPts val="1200"/>
              </a:spcAft>
              <a:buFont typeface="+mj-lt"/>
              <a:buAutoNum type="arabicPeriod"/>
            </a:pPr>
            <a:r>
              <a:rPr lang="en-US" dirty="0"/>
              <a:t>Restoration Project</a:t>
            </a:r>
          </a:p>
          <a:p>
            <a:pPr marL="457200" indent="-457200">
              <a:spcAft>
                <a:spcPts val="1200"/>
              </a:spcAft>
              <a:buFont typeface="+mj-lt"/>
              <a:buAutoNum type="arabicPeriod"/>
            </a:pPr>
            <a:r>
              <a:rPr lang="en-US" dirty="0"/>
              <a:t>Conclusion</a:t>
            </a:r>
          </a:p>
          <a:p>
            <a:pPr marL="457200" indent="-457200">
              <a:spcAft>
                <a:spcPts val="1200"/>
              </a:spcAft>
              <a:buFont typeface="+mj-lt"/>
              <a:buAutoNum type="arabicPeriod"/>
            </a:pPr>
            <a:endParaRPr lang="en-US" dirty="0"/>
          </a:p>
        </p:txBody>
      </p:sp>
      <p:sp>
        <p:nvSpPr>
          <p:cNvPr id="4" name="Foliennummernplatzhalter 3">
            <a:extLst>
              <a:ext uri="{FF2B5EF4-FFF2-40B4-BE49-F238E27FC236}">
                <a16:creationId xmlns:a16="http://schemas.microsoft.com/office/drawing/2014/main" id="{755C31E2-C5A4-908F-4BD0-1BEECCF99F6F}"/>
              </a:ext>
            </a:extLst>
          </p:cNvPr>
          <p:cNvSpPr>
            <a:spLocks noGrp="1"/>
          </p:cNvSpPr>
          <p:nvPr>
            <p:ph type="sldNum" sz="quarter" idx="12"/>
          </p:nvPr>
        </p:nvSpPr>
        <p:spPr/>
        <p:txBody>
          <a:bodyPr/>
          <a:lstStyle/>
          <a:p>
            <a:fld id="{125CBDDA-5CCF-8748-8988-9DC6C8981774}" type="slidenum">
              <a:rPr lang="de-DE" smtClean="0"/>
              <a:t>15</a:t>
            </a:fld>
            <a:endParaRPr lang="de-DE"/>
          </a:p>
        </p:txBody>
      </p:sp>
      <p:sp>
        <p:nvSpPr>
          <p:cNvPr id="5" name="Fußzeilenplatzhalter 4">
            <a:extLst>
              <a:ext uri="{FF2B5EF4-FFF2-40B4-BE49-F238E27FC236}">
                <a16:creationId xmlns:a16="http://schemas.microsoft.com/office/drawing/2014/main" id="{ABDBF4EF-DC3B-7E28-C03F-152B077B49BB}"/>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838635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0EDC6-0A07-B4F2-E7EC-DAA7821EF1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A39C8D-0688-8934-D4CF-ED598BEA23E8}"/>
              </a:ext>
            </a:extLst>
          </p:cNvPr>
          <p:cNvSpPr>
            <a:spLocks noGrp="1"/>
          </p:cNvSpPr>
          <p:nvPr>
            <p:ph type="title"/>
          </p:nvPr>
        </p:nvSpPr>
        <p:spPr/>
        <p:txBody>
          <a:bodyPr/>
          <a:lstStyle/>
          <a:p>
            <a:r>
              <a:rPr lang="en-US" sz="2800" dirty="0">
                <a:solidFill>
                  <a:srgbClr val="0070C0"/>
                </a:solidFill>
              </a:rPr>
              <a:t>Fire in RF Gallery of UNILAC Linear </a:t>
            </a:r>
            <a:br>
              <a:rPr lang="en-US" sz="2800" dirty="0">
                <a:solidFill>
                  <a:srgbClr val="0070C0"/>
                </a:solidFill>
              </a:rPr>
            </a:br>
            <a:r>
              <a:rPr lang="en-US" sz="2800" dirty="0">
                <a:solidFill>
                  <a:srgbClr val="0070C0"/>
                </a:solidFill>
              </a:rPr>
              <a:t>Accelerator </a:t>
            </a:r>
            <a:r>
              <a:rPr lang="en-US" sz="2800" dirty="0">
                <a:solidFill>
                  <a:srgbClr val="0070C0"/>
                </a:solidFill>
                <a:sym typeface="Wingdings" pitchFamily="2" charset="2"/>
              </a:rPr>
              <a:t> Damage and Consequences</a:t>
            </a:r>
            <a:endParaRPr lang="en-US" sz="2800" dirty="0">
              <a:solidFill>
                <a:srgbClr val="0070C0"/>
              </a:solidFill>
            </a:endParaRPr>
          </a:p>
        </p:txBody>
      </p:sp>
      <p:sp>
        <p:nvSpPr>
          <p:cNvPr id="4" name="Foliennummernplatzhalter 3">
            <a:extLst>
              <a:ext uri="{FF2B5EF4-FFF2-40B4-BE49-F238E27FC236}">
                <a16:creationId xmlns:a16="http://schemas.microsoft.com/office/drawing/2014/main" id="{A2F09AE3-0AE6-55A7-C060-E9C94371D991}"/>
              </a:ext>
            </a:extLst>
          </p:cNvPr>
          <p:cNvSpPr>
            <a:spLocks noGrp="1"/>
          </p:cNvSpPr>
          <p:nvPr>
            <p:ph type="sldNum" sz="quarter" idx="12"/>
          </p:nvPr>
        </p:nvSpPr>
        <p:spPr/>
        <p:txBody>
          <a:bodyPr/>
          <a:lstStyle/>
          <a:p>
            <a:fld id="{125CBDDA-5CCF-8748-8988-9DC6C8981774}" type="slidenum">
              <a:rPr lang="en-US" smtClean="0"/>
              <a:t>16</a:t>
            </a:fld>
            <a:endParaRPr lang="en-US" dirty="0"/>
          </a:p>
        </p:txBody>
      </p:sp>
      <p:sp>
        <p:nvSpPr>
          <p:cNvPr id="5" name="Fußzeilenplatzhalter 4">
            <a:extLst>
              <a:ext uri="{FF2B5EF4-FFF2-40B4-BE49-F238E27FC236}">
                <a16:creationId xmlns:a16="http://schemas.microsoft.com/office/drawing/2014/main" id="{07E80607-7F93-40A0-BF58-A31CDF3E6057}"/>
              </a:ext>
            </a:extLst>
          </p:cNvPr>
          <p:cNvSpPr>
            <a:spLocks noGrp="1"/>
          </p:cNvSpPr>
          <p:nvPr>
            <p:ph type="ftr" sz="quarter" idx="3"/>
          </p:nvPr>
        </p:nvSpPr>
        <p:spPr/>
        <p:txBody>
          <a:bodyPr/>
          <a:lstStyle/>
          <a:p>
            <a:pPr algn="l"/>
            <a:r>
              <a:rPr lang="en-US" dirty="0"/>
              <a:t>R. </a:t>
            </a:r>
            <a:r>
              <a:rPr lang="en-US" dirty="0" err="1"/>
              <a:t>Aßmann</a:t>
            </a:r>
            <a:r>
              <a:rPr lang="en-US" dirty="0"/>
              <a:t>, ACC</a:t>
            </a:r>
          </a:p>
        </p:txBody>
      </p:sp>
      <p:pic>
        <p:nvPicPr>
          <p:cNvPr id="7" name="Grafik 6" descr="Ein Bild, das Text, Screenshot, Design enthält.&#10;&#10;KI-generierte Inhalte können fehlerhaft sein.">
            <a:extLst>
              <a:ext uri="{FF2B5EF4-FFF2-40B4-BE49-F238E27FC236}">
                <a16:creationId xmlns:a16="http://schemas.microsoft.com/office/drawing/2014/main" id="{F5B57A93-7ED1-1749-3FD8-7191613062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11266" y="1291228"/>
            <a:ext cx="9369468" cy="5248273"/>
          </a:xfrm>
          <a:prstGeom prst="rect">
            <a:avLst/>
          </a:prstGeom>
        </p:spPr>
      </p:pic>
    </p:spTree>
    <p:extLst>
      <p:ext uri="{BB962C8B-B14F-4D97-AF65-F5344CB8AC3E}">
        <p14:creationId xmlns:p14="http://schemas.microsoft.com/office/powerpoint/2010/main" val="27699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72DFC-370D-1E87-B58A-9434AE49B1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B7B412-09A0-B1E8-16AD-CB278A8BACAE}"/>
              </a:ext>
            </a:extLst>
          </p:cNvPr>
          <p:cNvSpPr>
            <a:spLocks noGrp="1"/>
          </p:cNvSpPr>
          <p:nvPr>
            <p:ph type="title"/>
          </p:nvPr>
        </p:nvSpPr>
        <p:spPr/>
        <p:txBody>
          <a:bodyPr/>
          <a:lstStyle/>
          <a:p>
            <a:r>
              <a:rPr lang="en-US" sz="2800" dirty="0">
                <a:solidFill>
                  <a:srgbClr val="0070C0"/>
                </a:solidFill>
              </a:rPr>
              <a:t>Fire in RF Gallery of UNILAC Linear Accelerator</a:t>
            </a:r>
            <a:br>
              <a:rPr lang="en-US" dirty="0"/>
            </a:br>
            <a:r>
              <a:rPr lang="en-US" b="0" i="1" dirty="0"/>
              <a:t>All RF equipment in gallery assumed lost </a:t>
            </a:r>
            <a:r>
              <a:rPr lang="en-US" b="0" i="1" dirty="0">
                <a:sym typeface="Wingdings" pitchFamily="2" charset="2"/>
              </a:rPr>
              <a:t> Procurement</a:t>
            </a:r>
            <a:endParaRPr lang="en-US" b="0" i="1" dirty="0"/>
          </a:p>
        </p:txBody>
      </p:sp>
      <p:sp>
        <p:nvSpPr>
          <p:cNvPr id="4" name="Foliennummernplatzhalter 3">
            <a:extLst>
              <a:ext uri="{FF2B5EF4-FFF2-40B4-BE49-F238E27FC236}">
                <a16:creationId xmlns:a16="http://schemas.microsoft.com/office/drawing/2014/main" id="{C9AB2AF6-1784-B4BB-BF2D-3D742498AE63}"/>
              </a:ext>
            </a:extLst>
          </p:cNvPr>
          <p:cNvSpPr>
            <a:spLocks noGrp="1"/>
          </p:cNvSpPr>
          <p:nvPr>
            <p:ph type="sldNum" sz="quarter" idx="12"/>
          </p:nvPr>
        </p:nvSpPr>
        <p:spPr/>
        <p:txBody>
          <a:bodyPr/>
          <a:lstStyle/>
          <a:p>
            <a:fld id="{125CBDDA-5CCF-8748-8988-9DC6C8981774}" type="slidenum">
              <a:rPr lang="en-US" smtClean="0"/>
              <a:t>17</a:t>
            </a:fld>
            <a:endParaRPr lang="en-US" dirty="0"/>
          </a:p>
        </p:txBody>
      </p:sp>
      <p:sp>
        <p:nvSpPr>
          <p:cNvPr id="5" name="Fußzeilenplatzhalter 4">
            <a:extLst>
              <a:ext uri="{FF2B5EF4-FFF2-40B4-BE49-F238E27FC236}">
                <a16:creationId xmlns:a16="http://schemas.microsoft.com/office/drawing/2014/main" id="{D4266113-AFE7-34AB-4A6F-9CC582638066}"/>
              </a:ext>
            </a:extLst>
          </p:cNvPr>
          <p:cNvSpPr>
            <a:spLocks noGrp="1"/>
          </p:cNvSpPr>
          <p:nvPr>
            <p:ph type="ftr" sz="quarter" idx="3"/>
          </p:nvPr>
        </p:nvSpPr>
        <p:spPr/>
        <p:txBody>
          <a:bodyPr/>
          <a:lstStyle/>
          <a:p>
            <a:pPr algn="l"/>
            <a:r>
              <a:rPr lang="en-US" dirty="0"/>
              <a:t>R. </a:t>
            </a:r>
            <a:r>
              <a:rPr lang="en-US" dirty="0" err="1"/>
              <a:t>Aßmann</a:t>
            </a:r>
            <a:r>
              <a:rPr lang="en-US" dirty="0"/>
              <a:t>, ACC</a:t>
            </a:r>
          </a:p>
        </p:txBody>
      </p:sp>
      <p:pic>
        <p:nvPicPr>
          <p:cNvPr id="8" name="Grafik 7">
            <a:extLst>
              <a:ext uri="{FF2B5EF4-FFF2-40B4-BE49-F238E27FC236}">
                <a16:creationId xmlns:a16="http://schemas.microsoft.com/office/drawing/2014/main" id="{357253C2-B025-1BE2-4F44-91E66438C7CD}"/>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1430" y="1291228"/>
            <a:ext cx="2578081" cy="3456136"/>
          </a:xfrm>
          <a:prstGeom prst="rect">
            <a:avLst/>
          </a:prstGeom>
        </p:spPr>
      </p:pic>
      <p:sp>
        <p:nvSpPr>
          <p:cNvPr id="9" name="Pfeil nach rechts 8">
            <a:extLst>
              <a:ext uri="{FF2B5EF4-FFF2-40B4-BE49-F238E27FC236}">
                <a16:creationId xmlns:a16="http://schemas.microsoft.com/office/drawing/2014/main" id="{49348BAA-F8BF-3518-E8FE-99AF6702909A}"/>
              </a:ext>
            </a:extLst>
          </p:cNvPr>
          <p:cNvSpPr/>
          <p:nvPr/>
        </p:nvSpPr>
        <p:spPr>
          <a:xfrm>
            <a:off x="2589511" y="2555833"/>
            <a:ext cx="652385" cy="463463"/>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Oval 10">
            <a:extLst>
              <a:ext uri="{FF2B5EF4-FFF2-40B4-BE49-F238E27FC236}">
                <a16:creationId xmlns:a16="http://schemas.microsoft.com/office/drawing/2014/main" id="{9BFABD4B-85A9-AFA7-FDC2-1849ACBF2AA1}"/>
              </a:ext>
            </a:extLst>
          </p:cNvPr>
          <p:cNvSpPr/>
          <p:nvPr/>
        </p:nvSpPr>
        <p:spPr>
          <a:xfrm>
            <a:off x="453600" y="2274259"/>
            <a:ext cx="951978" cy="1126819"/>
          </a:xfrm>
          <a:prstGeom prst="ellipse">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Gewitterblitz 9">
            <a:extLst>
              <a:ext uri="{FF2B5EF4-FFF2-40B4-BE49-F238E27FC236}">
                <a16:creationId xmlns:a16="http://schemas.microsoft.com/office/drawing/2014/main" id="{E1D33DF3-615D-3556-AAB7-390B83C5296B}"/>
              </a:ext>
            </a:extLst>
          </p:cNvPr>
          <p:cNvSpPr/>
          <p:nvPr/>
        </p:nvSpPr>
        <p:spPr>
          <a:xfrm>
            <a:off x="453599" y="1992685"/>
            <a:ext cx="501041" cy="563148"/>
          </a:xfrm>
          <a:prstGeom prst="lightningBol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Grafik 2">
            <a:extLst>
              <a:ext uri="{FF2B5EF4-FFF2-40B4-BE49-F238E27FC236}">
                <a16:creationId xmlns:a16="http://schemas.microsoft.com/office/drawing/2014/main" id="{DA22BEA2-BEEB-C2FD-D0F6-0C810EF100D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241896" y="1115864"/>
            <a:ext cx="8934639" cy="5530416"/>
          </a:xfrm>
          <a:prstGeom prst="rect">
            <a:avLst/>
          </a:prstGeom>
        </p:spPr>
      </p:pic>
    </p:spTree>
    <p:extLst>
      <p:ext uri="{BB962C8B-B14F-4D97-AF65-F5344CB8AC3E}">
        <p14:creationId xmlns:p14="http://schemas.microsoft.com/office/powerpoint/2010/main" val="2449526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41926-F5BD-7A26-BEAB-4E0F36858AA6}"/>
            </a:ext>
          </a:extLst>
        </p:cNvPr>
        <p:cNvGrpSpPr/>
        <p:nvPr/>
      </p:nvGrpSpPr>
      <p:grpSpPr>
        <a:xfrm>
          <a:off x="0" y="0"/>
          <a:ext cx="0" cy="0"/>
          <a:chOff x="0" y="0"/>
          <a:chExt cx="0" cy="0"/>
        </a:xfrm>
      </p:grpSpPr>
      <p:pic>
        <p:nvPicPr>
          <p:cNvPr id="6" name="Grafik 5" descr="Ein Bild, das Text, Screenshot, Design enthält.&#10;&#10;KI-generierte Inhalte können fehlerhaft sein.">
            <a:extLst>
              <a:ext uri="{FF2B5EF4-FFF2-40B4-BE49-F238E27FC236}">
                <a16:creationId xmlns:a16="http://schemas.microsoft.com/office/drawing/2014/main" id="{F6F74CAF-97DE-775A-8056-F76AFC0B808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11266" y="1291228"/>
            <a:ext cx="9369468" cy="5248273"/>
          </a:xfrm>
          <a:prstGeom prst="rect">
            <a:avLst/>
          </a:prstGeom>
        </p:spPr>
      </p:pic>
      <p:sp>
        <p:nvSpPr>
          <p:cNvPr id="2" name="Titel 1">
            <a:extLst>
              <a:ext uri="{FF2B5EF4-FFF2-40B4-BE49-F238E27FC236}">
                <a16:creationId xmlns:a16="http://schemas.microsoft.com/office/drawing/2014/main" id="{F3ACC2C1-B6EA-5FFF-85DB-2FEC6D440F64}"/>
              </a:ext>
            </a:extLst>
          </p:cNvPr>
          <p:cNvSpPr>
            <a:spLocks noGrp="1"/>
          </p:cNvSpPr>
          <p:nvPr>
            <p:ph type="title"/>
          </p:nvPr>
        </p:nvSpPr>
        <p:spPr/>
        <p:txBody>
          <a:bodyPr/>
          <a:lstStyle/>
          <a:p>
            <a:r>
              <a:rPr lang="en-US" sz="2800" dirty="0">
                <a:solidFill>
                  <a:srgbClr val="0070C0"/>
                </a:solidFill>
              </a:rPr>
              <a:t>Fire in RF Gallery of UNILAC Linear Accelerator</a:t>
            </a:r>
            <a:br>
              <a:rPr lang="en-US" dirty="0"/>
            </a:br>
            <a:r>
              <a:rPr lang="en-US" b="0" i="1" dirty="0"/>
              <a:t>Equipment in VR ground floor </a:t>
            </a:r>
            <a:r>
              <a:rPr lang="en-US" b="0" i="1" dirty="0">
                <a:sym typeface="Wingdings" pitchFamily="2" charset="2"/>
              </a:rPr>
              <a:t> status being checked</a:t>
            </a:r>
            <a:endParaRPr lang="en-US" b="0" i="1" dirty="0"/>
          </a:p>
        </p:txBody>
      </p:sp>
      <p:sp>
        <p:nvSpPr>
          <p:cNvPr id="4" name="Foliennummernplatzhalter 3">
            <a:extLst>
              <a:ext uri="{FF2B5EF4-FFF2-40B4-BE49-F238E27FC236}">
                <a16:creationId xmlns:a16="http://schemas.microsoft.com/office/drawing/2014/main" id="{775B7FF8-40B3-CEE4-1583-076749CFB80D}"/>
              </a:ext>
            </a:extLst>
          </p:cNvPr>
          <p:cNvSpPr>
            <a:spLocks noGrp="1"/>
          </p:cNvSpPr>
          <p:nvPr>
            <p:ph type="sldNum" sz="quarter" idx="12"/>
          </p:nvPr>
        </p:nvSpPr>
        <p:spPr/>
        <p:txBody>
          <a:bodyPr/>
          <a:lstStyle/>
          <a:p>
            <a:fld id="{125CBDDA-5CCF-8748-8988-9DC6C8981774}" type="slidenum">
              <a:rPr lang="en-US" smtClean="0"/>
              <a:t>18</a:t>
            </a:fld>
            <a:endParaRPr lang="en-US" dirty="0"/>
          </a:p>
        </p:txBody>
      </p:sp>
      <p:sp>
        <p:nvSpPr>
          <p:cNvPr id="5" name="Fußzeilenplatzhalter 4">
            <a:extLst>
              <a:ext uri="{FF2B5EF4-FFF2-40B4-BE49-F238E27FC236}">
                <a16:creationId xmlns:a16="http://schemas.microsoft.com/office/drawing/2014/main" id="{FFA52051-3F2B-91A9-70C8-A0BFF6CAF444}"/>
              </a:ext>
            </a:extLst>
          </p:cNvPr>
          <p:cNvSpPr>
            <a:spLocks noGrp="1"/>
          </p:cNvSpPr>
          <p:nvPr>
            <p:ph type="ftr" sz="quarter" idx="3"/>
          </p:nvPr>
        </p:nvSpPr>
        <p:spPr/>
        <p:txBody>
          <a:bodyPr/>
          <a:lstStyle/>
          <a:p>
            <a:pPr algn="l"/>
            <a:r>
              <a:rPr lang="en-US" dirty="0"/>
              <a:t>R. </a:t>
            </a:r>
            <a:r>
              <a:rPr lang="en-US" dirty="0" err="1"/>
              <a:t>Aßmann</a:t>
            </a:r>
            <a:r>
              <a:rPr lang="en-US" dirty="0"/>
              <a:t>, ACC</a:t>
            </a:r>
          </a:p>
        </p:txBody>
      </p:sp>
      <p:sp>
        <p:nvSpPr>
          <p:cNvPr id="9" name="Pfeil nach rechts 8">
            <a:extLst>
              <a:ext uri="{FF2B5EF4-FFF2-40B4-BE49-F238E27FC236}">
                <a16:creationId xmlns:a16="http://schemas.microsoft.com/office/drawing/2014/main" id="{D21EE0AC-78FD-FF2B-7A1B-FF5AB925A530}"/>
              </a:ext>
            </a:extLst>
          </p:cNvPr>
          <p:cNvSpPr/>
          <p:nvPr/>
        </p:nvSpPr>
        <p:spPr>
          <a:xfrm rot="1623165">
            <a:off x="5004240" y="5085334"/>
            <a:ext cx="2411036" cy="463463"/>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hteck 17">
            <a:extLst>
              <a:ext uri="{FF2B5EF4-FFF2-40B4-BE49-F238E27FC236}">
                <a16:creationId xmlns:a16="http://schemas.microsoft.com/office/drawing/2014/main" id="{49F8E88B-AB83-C1C1-D665-CE6D0C3DA285}"/>
              </a:ext>
            </a:extLst>
          </p:cNvPr>
          <p:cNvSpPr/>
          <p:nvPr/>
        </p:nvSpPr>
        <p:spPr>
          <a:xfrm>
            <a:off x="688933" y="1291228"/>
            <a:ext cx="4772416" cy="4025839"/>
          </a:xfrm>
          <a:prstGeom prst="rect">
            <a:avLst/>
          </a:prstGeom>
          <a:solidFill>
            <a:schemeClr val="accent6">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800"/>
              </a:spcAft>
            </a:pPr>
            <a:r>
              <a:rPr lang="en-US" sz="2000" b="1" dirty="0">
                <a:solidFill>
                  <a:schemeClr val="tx1"/>
                </a:solidFill>
              </a:rPr>
              <a:t>Electrical</a:t>
            </a:r>
            <a:r>
              <a:rPr lang="en-US" sz="2000" dirty="0">
                <a:solidFill>
                  <a:schemeClr val="tx1"/>
                </a:solidFill>
              </a:rPr>
              <a:t> systems (to be checked): </a:t>
            </a:r>
          </a:p>
          <a:p>
            <a:pPr marL="742950" lvl="1" indent="-285750">
              <a:spcAft>
                <a:spcPts val="800"/>
              </a:spcAft>
              <a:buFont typeface="Arial" panose="020B0604020202020204" pitchFamily="34" charset="0"/>
              <a:buChar char="•"/>
            </a:pPr>
            <a:r>
              <a:rPr lang="en-US" dirty="0">
                <a:solidFill>
                  <a:schemeClr val="tx1"/>
                </a:solidFill>
              </a:rPr>
              <a:t>360 power supplies (partially OK)</a:t>
            </a:r>
          </a:p>
          <a:p>
            <a:pPr>
              <a:spcAft>
                <a:spcPts val="800"/>
              </a:spcAft>
            </a:pPr>
            <a:r>
              <a:rPr lang="en-US" sz="2000" b="1" dirty="0">
                <a:solidFill>
                  <a:schemeClr val="tx1"/>
                </a:solidFill>
              </a:rPr>
              <a:t>Vacuum</a:t>
            </a:r>
            <a:r>
              <a:rPr lang="en-US" sz="2000" dirty="0">
                <a:solidFill>
                  <a:schemeClr val="tx1"/>
                </a:solidFill>
              </a:rPr>
              <a:t> (to be checked): 	</a:t>
            </a:r>
          </a:p>
          <a:p>
            <a:pPr marL="742950" lvl="1" indent="-285750">
              <a:spcAft>
                <a:spcPts val="800"/>
              </a:spcAft>
              <a:buFont typeface="Arial" panose="020B0604020202020204" pitchFamily="34" charset="0"/>
              <a:buChar char="•"/>
            </a:pPr>
            <a:r>
              <a:rPr lang="en-US" dirty="0">
                <a:solidFill>
                  <a:schemeClr val="tx1"/>
                </a:solidFill>
              </a:rPr>
              <a:t>&gt; 1.253 devices or racks</a:t>
            </a:r>
          </a:p>
          <a:p>
            <a:pPr>
              <a:spcAft>
                <a:spcPts val="800"/>
              </a:spcAft>
            </a:pPr>
            <a:r>
              <a:rPr lang="en-US" sz="2000" b="1" dirty="0">
                <a:solidFill>
                  <a:schemeClr val="tx1"/>
                </a:solidFill>
              </a:rPr>
              <a:t>Beam diagnostic </a:t>
            </a:r>
            <a:r>
              <a:rPr lang="en-US" sz="2000" dirty="0">
                <a:solidFill>
                  <a:schemeClr val="tx1"/>
                </a:solidFill>
              </a:rPr>
              <a:t>electronics</a:t>
            </a:r>
            <a:r>
              <a:rPr lang="en-US" sz="2000" b="1" dirty="0">
                <a:solidFill>
                  <a:schemeClr val="tx1"/>
                </a:solidFill>
              </a:rPr>
              <a:t> </a:t>
            </a:r>
            <a:r>
              <a:rPr lang="en-US" sz="2000" dirty="0">
                <a:solidFill>
                  <a:schemeClr val="tx1"/>
                </a:solidFill>
              </a:rPr>
              <a:t>systems: </a:t>
            </a:r>
          </a:p>
          <a:p>
            <a:pPr marL="742950" lvl="1" indent="-285750">
              <a:spcAft>
                <a:spcPts val="800"/>
              </a:spcAft>
              <a:buFont typeface="Arial" panose="020B0604020202020204" pitchFamily="34" charset="0"/>
              <a:buChar char="•"/>
            </a:pPr>
            <a:r>
              <a:rPr lang="en-US" dirty="0">
                <a:solidFill>
                  <a:schemeClr val="tx1"/>
                </a:solidFill>
              </a:rPr>
              <a:t>Destroyed:	20</a:t>
            </a:r>
          </a:p>
          <a:p>
            <a:pPr marL="742950" lvl="1" indent="-285750">
              <a:spcAft>
                <a:spcPts val="800"/>
              </a:spcAft>
              <a:buFont typeface="Arial" panose="020B0604020202020204" pitchFamily="34" charset="0"/>
              <a:buChar char="•"/>
            </a:pPr>
            <a:r>
              <a:rPr lang="en-US" dirty="0">
                <a:solidFill>
                  <a:schemeClr val="tx1"/>
                </a:solidFill>
              </a:rPr>
              <a:t>For repair:		1</a:t>
            </a:r>
          </a:p>
          <a:p>
            <a:pPr marL="742950" lvl="1" indent="-285750">
              <a:spcAft>
                <a:spcPts val="800"/>
              </a:spcAft>
              <a:buFont typeface="Arial" panose="020B0604020202020204" pitchFamily="34" charset="0"/>
              <a:buChar char="•"/>
            </a:pPr>
            <a:r>
              <a:rPr lang="en-US" dirty="0">
                <a:solidFill>
                  <a:schemeClr val="tx1"/>
                </a:solidFill>
              </a:rPr>
              <a:t>Unknown:		14</a:t>
            </a:r>
          </a:p>
          <a:p>
            <a:pPr>
              <a:spcAft>
                <a:spcPts val="800"/>
              </a:spcAft>
            </a:pPr>
            <a:r>
              <a:rPr lang="en-US" sz="2000" b="1" dirty="0">
                <a:solidFill>
                  <a:schemeClr val="tx1"/>
                </a:solidFill>
              </a:rPr>
              <a:t>Controls systems</a:t>
            </a:r>
            <a:r>
              <a:rPr lang="en-US" sz="2000" dirty="0">
                <a:solidFill>
                  <a:schemeClr val="tx1"/>
                </a:solidFill>
              </a:rPr>
              <a:t>:</a:t>
            </a:r>
          </a:p>
          <a:p>
            <a:pPr marL="742950" lvl="1" indent="-285750">
              <a:spcAft>
                <a:spcPts val="800"/>
              </a:spcAft>
              <a:buFont typeface="Arial" panose="020B0604020202020204" pitchFamily="34" charset="0"/>
              <a:buChar char="•"/>
            </a:pPr>
            <a:r>
              <a:rPr lang="en-US" dirty="0">
                <a:solidFill>
                  <a:schemeClr val="tx1"/>
                </a:solidFill>
              </a:rPr>
              <a:t>Repair requires 2.7 M€ &amp; 24 months</a:t>
            </a:r>
          </a:p>
          <a:p>
            <a:pPr>
              <a:spcAft>
                <a:spcPts val="800"/>
              </a:spcAft>
            </a:pPr>
            <a:endParaRPr lang="en-US" sz="2000" dirty="0">
              <a:solidFill>
                <a:schemeClr val="tx1"/>
              </a:solidFill>
            </a:endParaRPr>
          </a:p>
        </p:txBody>
      </p:sp>
    </p:spTree>
    <p:extLst>
      <p:ext uri="{BB962C8B-B14F-4D97-AF65-F5344CB8AC3E}">
        <p14:creationId xmlns:p14="http://schemas.microsoft.com/office/powerpoint/2010/main" val="4154052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F45FD09-6EFF-FAD8-48CC-0B76B35EB72B}"/>
              </a:ext>
            </a:extLst>
          </p:cNvPr>
          <p:cNvSpPr>
            <a:spLocks noGrp="1"/>
          </p:cNvSpPr>
          <p:nvPr>
            <p:ph type="sldNum" sz="quarter" idx="12"/>
          </p:nvPr>
        </p:nvSpPr>
        <p:spPr/>
        <p:txBody>
          <a:bodyPr/>
          <a:lstStyle/>
          <a:p>
            <a:fld id="{125CBDDA-5CCF-8748-8988-9DC6C8981774}" type="slidenum">
              <a:rPr lang="en-US" smtClean="0"/>
              <a:t>19</a:t>
            </a:fld>
            <a:endParaRPr lang="en-US" dirty="0"/>
          </a:p>
        </p:txBody>
      </p:sp>
      <p:sp>
        <p:nvSpPr>
          <p:cNvPr id="5" name="Fußzeilenplatzhalter 4">
            <a:extLst>
              <a:ext uri="{FF2B5EF4-FFF2-40B4-BE49-F238E27FC236}">
                <a16:creationId xmlns:a16="http://schemas.microsoft.com/office/drawing/2014/main" id="{A586A39E-F3D8-B45C-15D9-F802AABA1363}"/>
              </a:ext>
            </a:extLst>
          </p:cNvPr>
          <p:cNvSpPr>
            <a:spLocks noGrp="1"/>
          </p:cNvSpPr>
          <p:nvPr>
            <p:ph type="ftr" sz="quarter" idx="3"/>
          </p:nvPr>
        </p:nvSpPr>
        <p:spPr/>
        <p:txBody>
          <a:bodyPr/>
          <a:lstStyle/>
          <a:p>
            <a:pPr algn="l"/>
            <a:r>
              <a:rPr lang="en-US" dirty="0"/>
              <a:t>R. </a:t>
            </a:r>
            <a:r>
              <a:rPr lang="en-US" dirty="0" err="1"/>
              <a:t>Aßmann</a:t>
            </a:r>
            <a:r>
              <a:rPr lang="en-US" dirty="0"/>
              <a:t>, ACC</a:t>
            </a:r>
          </a:p>
        </p:txBody>
      </p:sp>
      <p:pic>
        <p:nvPicPr>
          <p:cNvPr id="7" name="Grafik 6">
            <a:extLst>
              <a:ext uri="{FF2B5EF4-FFF2-40B4-BE49-F238E27FC236}">
                <a16:creationId xmlns:a16="http://schemas.microsoft.com/office/drawing/2014/main" id="{B1B0C65D-2BE7-65DC-22C0-DDE46DB12B1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937260" y="4523"/>
            <a:ext cx="11254740" cy="6556089"/>
          </a:xfrm>
          <a:prstGeom prst="rect">
            <a:avLst/>
          </a:prstGeom>
        </p:spPr>
      </p:pic>
      <p:sp>
        <p:nvSpPr>
          <p:cNvPr id="8" name="Textfeld 7">
            <a:extLst>
              <a:ext uri="{FF2B5EF4-FFF2-40B4-BE49-F238E27FC236}">
                <a16:creationId xmlns:a16="http://schemas.microsoft.com/office/drawing/2014/main" id="{ACA2D3E5-114A-FEA7-2948-F809B007AE81}"/>
              </a:ext>
            </a:extLst>
          </p:cNvPr>
          <p:cNvSpPr txBox="1"/>
          <p:nvPr/>
        </p:nvSpPr>
        <p:spPr>
          <a:xfrm>
            <a:off x="1634490" y="5554980"/>
            <a:ext cx="1620957" cy="369332"/>
          </a:xfrm>
          <a:prstGeom prst="rect">
            <a:avLst/>
          </a:prstGeom>
        </p:spPr>
        <p:txBody>
          <a:bodyPr vert="horz" wrap="none" lIns="91440" tIns="45720" rIns="91440" bIns="45720" rtlCol="0" anchor="t">
            <a:spAutoFit/>
          </a:bodyPr>
          <a:lstStyle/>
          <a:p>
            <a:pPr algn="l"/>
            <a:r>
              <a:rPr lang="en-US" dirty="0"/>
              <a:t>M. </a:t>
            </a:r>
            <a:r>
              <a:rPr lang="en-US" dirty="0" err="1"/>
              <a:t>Schwickert</a:t>
            </a:r>
            <a:endParaRPr lang="en-US" dirty="0"/>
          </a:p>
        </p:txBody>
      </p:sp>
    </p:spTree>
    <p:extLst>
      <p:ext uri="{BB962C8B-B14F-4D97-AF65-F5344CB8AC3E}">
        <p14:creationId xmlns:p14="http://schemas.microsoft.com/office/powerpoint/2010/main" val="100654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A673D-703F-1ADD-7AD3-1FDD429D6A98}"/>
              </a:ext>
            </a:extLst>
          </p:cNvPr>
          <p:cNvSpPr>
            <a:spLocks noGrp="1"/>
          </p:cNvSpPr>
          <p:nvPr>
            <p:ph type="title"/>
          </p:nvPr>
        </p:nvSpPr>
        <p:spPr/>
        <p:txBody>
          <a:bodyPr/>
          <a:lstStyle/>
          <a:p>
            <a:r>
              <a:rPr lang="en-US" dirty="0">
                <a:solidFill>
                  <a:srgbClr val="0070C0"/>
                </a:solidFill>
              </a:rPr>
              <a:t>Acknowledging the long collaboration from the</a:t>
            </a:r>
            <a:br>
              <a:rPr lang="en-US" dirty="0">
                <a:solidFill>
                  <a:srgbClr val="0070C0"/>
                </a:solidFill>
              </a:rPr>
            </a:br>
            <a:r>
              <a:rPr lang="en-US" dirty="0">
                <a:solidFill>
                  <a:srgbClr val="0070C0"/>
                </a:solidFill>
              </a:rPr>
              <a:t>business area ACC</a:t>
            </a:r>
          </a:p>
        </p:txBody>
      </p:sp>
      <p:sp>
        <p:nvSpPr>
          <p:cNvPr id="3" name="Inhaltsplatzhalter 2">
            <a:extLst>
              <a:ext uri="{FF2B5EF4-FFF2-40B4-BE49-F238E27FC236}">
                <a16:creationId xmlns:a16="http://schemas.microsoft.com/office/drawing/2014/main" id="{2338128F-AAF2-87C2-4E4A-BC2804A06D0E}"/>
              </a:ext>
            </a:extLst>
          </p:cNvPr>
          <p:cNvSpPr>
            <a:spLocks noGrp="1"/>
          </p:cNvSpPr>
          <p:nvPr>
            <p:ph idx="1"/>
          </p:nvPr>
        </p:nvSpPr>
        <p:spPr>
          <a:xfrm>
            <a:off x="735317" y="1375890"/>
            <a:ext cx="10721366" cy="4903585"/>
          </a:xfrm>
        </p:spPr>
        <p:txBody>
          <a:bodyPr/>
          <a:lstStyle/>
          <a:p>
            <a:pPr>
              <a:spcAft>
                <a:spcPts val="400"/>
              </a:spcAft>
            </a:pPr>
            <a:r>
              <a:rPr lang="en-US" sz="2000" dirty="0"/>
              <a:t>In addition to the great collaboration on FAIR there are </a:t>
            </a:r>
            <a:r>
              <a:rPr lang="en-US" sz="2000" b="1" dirty="0">
                <a:solidFill>
                  <a:srgbClr val="0070C0"/>
                </a:solidFill>
              </a:rPr>
              <a:t>long historical ties </a:t>
            </a:r>
            <a:r>
              <a:rPr lang="en-US" sz="2000" dirty="0"/>
              <a:t>between GSI and CERN since the 1970’s:</a:t>
            </a:r>
          </a:p>
          <a:p>
            <a:pPr lvl="1">
              <a:spcAft>
                <a:spcPts val="400"/>
              </a:spcAft>
            </a:pPr>
            <a:r>
              <a:rPr lang="en-US" sz="1800" dirty="0"/>
              <a:t>Linear accelerators</a:t>
            </a:r>
          </a:p>
          <a:p>
            <a:pPr lvl="1">
              <a:spcAft>
                <a:spcPts val="400"/>
              </a:spcAft>
            </a:pPr>
            <a:r>
              <a:rPr lang="en-US" sz="1800" dirty="0"/>
              <a:t>Stochastic beam cooling</a:t>
            </a:r>
          </a:p>
          <a:p>
            <a:pPr lvl="1">
              <a:spcAft>
                <a:spcPts val="400"/>
              </a:spcAft>
            </a:pPr>
            <a:r>
              <a:rPr lang="en-US" sz="1800" dirty="0"/>
              <a:t>Controls</a:t>
            </a:r>
          </a:p>
          <a:p>
            <a:pPr lvl="1">
              <a:spcAft>
                <a:spcPts val="400"/>
              </a:spcAft>
            </a:pPr>
            <a:r>
              <a:rPr lang="en-US" sz="1800" dirty="0"/>
              <a:t>Diagnostics</a:t>
            </a:r>
          </a:p>
          <a:p>
            <a:pPr lvl="1">
              <a:spcAft>
                <a:spcPts val="400"/>
              </a:spcAft>
            </a:pPr>
            <a:r>
              <a:rPr lang="en-US" sz="1800" dirty="0"/>
              <a:t>Beam Cancer therapy</a:t>
            </a:r>
          </a:p>
          <a:p>
            <a:pPr lvl="1">
              <a:spcAft>
                <a:spcPts val="400"/>
              </a:spcAft>
            </a:pPr>
            <a:r>
              <a:rPr lang="en-US" sz="1800" dirty="0"/>
              <a:t>…</a:t>
            </a:r>
          </a:p>
          <a:p>
            <a:pPr>
              <a:spcAft>
                <a:spcPts val="400"/>
              </a:spcAft>
            </a:pPr>
            <a:r>
              <a:rPr lang="en-US" sz="2000" dirty="0"/>
              <a:t>Last December we signed </a:t>
            </a:r>
            <a:r>
              <a:rPr lang="en-US" sz="2000" b="1" dirty="0">
                <a:solidFill>
                  <a:srgbClr val="0070C0"/>
                </a:solidFill>
              </a:rPr>
              <a:t>several new collaboration amendments</a:t>
            </a:r>
            <a:r>
              <a:rPr lang="en-US" sz="2000" dirty="0"/>
              <a:t>:</a:t>
            </a:r>
          </a:p>
          <a:p>
            <a:pPr lvl="1">
              <a:spcAft>
                <a:spcPts val="400"/>
              </a:spcAft>
            </a:pPr>
            <a:r>
              <a:rPr lang="en-US" sz="1800" b="1" dirty="0"/>
              <a:t>Beam commissioning</a:t>
            </a:r>
          </a:p>
          <a:p>
            <a:pPr lvl="1">
              <a:spcAft>
                <a:spcPts val="400"/>
              </a:spcAft>
            </a:pPr>
            <a:r>
              <a:rPr lang="en-US" sz="1800" b="1" dirty="0"/>
              <a:t>Diagnostics</a:t>
            </a:r>
          </a:p>
          <a:p>
            <a:pPr lvl="1">
              <a:spcAft>
                <a:spcPts val="400"/>
              </a:spcAft>
            </a:pPr>
            <a:r>
              <a:rPr lang="en-US" sz="1800" b="1" dirty="0"/>
              <a:t>Controls</a:t>
            </a:r>
          </a:p>
          <a:p>
            <a:pPr>
              <a:spcAft>
                <a:spcPts val="400"/>
              </a:spcAft>
            </a:pPr>
            <a:r>
              <a:rPr lang="en-US" sz="2000" dirty="0"/>
              <a:t>Much appreciated! I think these are and will be very important topics!</a:t>
            </a:r>
          </a:p>
        </p:txBody>
      </p:sp>
      <p:sp>
        <p:nvSpPr>
          <p:cNvPr id="4" name="Foliennummernplatzhalter 3">
            <a:extLst>
              <a:ext uri="{FF2B5EF4-FFF2-40B4-BE49-F238E27FC236}">
                <a16:creationId xmlns:a16="http://schemas.microsoft.com/office/drawing/2014/main" id="{82435BAD-5422-86D5-CF0A-C016056F714F}"/>
              </a:ext>
            </a:extLst>
          </p:cNvPr>
          <p:cNvSpPr>
            <a:spLocks noGrp="1"/>
          </p:cNvSpPr>
          <p:nvPr>
            <p:ph type="sldNum" sz="quarter" idx="12"/>
          </p:nvPr>
        </p:nvSpPr>
        <p:spPr/>
        <p:txBody>
          <a:bodyPr/>
          <a:lstStyle/>
          <a:p>
            <a:fld id="{125CBDDA-5CCF-8748-8988-9DC6C8981774}" type="slidenum">
              <a:rPr lang="de-DE" smtClean="0"/>
              <a:t>2</a:t>
            </a:fld>
            <a:endParaRPr lang="de-DE"/>
          </a:p>
        </p:txBody>
      </p:sp>
      <p:sp>
        <p:nvSpPr>
          <p:cNvPr id="5" name="Fußzeilenplatzhalter 4">
            <a:extLst>
              <a:ext uri="{FF2B5EF4-FFF2-40B4-BE49-F238E27FC236}">
                <a16:creationId xmlns:a16="http://schemas.microsoft.com/office/drawing/2014/main" id="{DB3A2A79-A29C-C5F0-0227-AE0FF4DA4275}"/>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2155724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68F3-9A8A-69D7-ABDD-E18EED3FCBD9}"/>
            </a:ext>
          </a:extLst>
        </p:cNvPr>
        <p:cNvGrpSpPr/>
        <p:nvPr/>
      </p:nvGrpSpPr>
      <p:grpSpPr>
        <a:xfrm>
          <a:off x="0" y="0"/>
          <a:ext cx="0" cy="0"/>
          <a:chOff x="0" y="0"/>
          <a:chExt cx="0" cy="0"/>
        </a:xfrm>
      </p:grpSpPr>
      <p:pic>
        <p:nvPicPr>
          <p:cNvPr id="6" name="Grafik 5" descr="Ein Bild, das Text, Screenshot, Design enthält.&#10;&#10;KI-generierte Inhalte können fehlerhaft sein.">
            <a:extLst>
              <a:ext uri="{FF2B5EF4-FFF2-40B4-BE49-F238E27FC236}">
                <a16:creationId xmlns:a16="http://schemas.microsoft.com/office/drawing/2014/main" id="{304C0AA4-0143-8B66-0D14-8FAEAA7CFE0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11266" y="1291228"/>
            <a:ext cx="9369468" cy="5248273"/>
          </a:xfrm>
          <a:prstGeom prst="rect">
            <a:avLst/>
          </a:prstGeom>
        </p:spPr>
      </p:pic>
      <p:sp>
        <p:nvSpPr>
          <p:cNvPr id="2" name="Titel 1">
            <a:extLst>
              <a:ext uri="{FF2B5EF4-FFF2-40B4-BE49-F238E27FC236}">
                <a16:creationId xmlns:a16="http://schemas.microsoft.com/office/drawing/2014/main" id="{0A6704EA-7E67-43DC-38BA-67608C3CD44B}"/>
              </a:ext>
            </a:extLst>
          </p:cNvPr>
          <p:cNvSpPr>
            <a:spLocks noGrp="1"/>
          </p:cNvSpPr>
          <p:nvPr>
            <p:ph type="title"/>
          </p:nvPr>
        </p:nvSpPr>
        <p:spPr/>
        <p:txBody>
          <a:bodyPr/>
          <a:lstStyle/>
          <a:p>
            <a:r>
              <a:rPr lang="en-US" sz="2800" dirty="0">
                <a:solidFill>
                  <a:srgbClr val="0070C0"/>
                </a:solidFill>
              </a:rPr>
              <a:t>Fire in RF Gallery of UNILAC Linear Accelerator</a:t>
            </a:r>
            <a:br>
              <a:rPr lang="en-US" dirty="0"/>
            </a:br>
            <a:r>
              <a:rPr lang="en-US" b="0" i="1" dirty="0"/>
              <a:t>Accelerator to be checked for vacuum + RF performance</a:t>
            </a:r>
            <a:endParaRPr lang="en-US" dirty="0"/>
          </a:p>
        </p:txBody>
      </p:sp>
      <p:sp>
        <p:nvSpPr>
          <p:cNvPr id="4" name="Foliennummernplatzhalter 3">
            <a:extLst>
              <a:ext uri="{FF2B5EF4-FFF2-40B4-BE49-F238E27FC236}">
                <a16:creationId xmlns:a16="http://schemas.microsoft.com/office/drawing/2014/main" id="{69C5754A-98B9-EA57-532C-56C53CEB8E24}"/>
              </a:ext>
            </a:extLst>
          </p:cNvPr>
          <p:cNvSpPr>
            <a:spLocks noGrp="1"/>
          </p:cNvSpPr>
          <p:nvPr>
            <p:ph type="sldNum" sz="quarter" idx="12"/>
          </p:nvPr>
        </p:nvSpPr>
        <p:spPr/>
        <p:txBody>
          <a:bodyPr/>
          <a:lstStyle/>
          <a:p>
            <a:fld id="{125CBDDA-5CCF-8748-8988-9DC6C8981774}" type="slidenum">
              <a:rPr lang="en-US" smtClean="0"/>
              <a:t>20</a:t>
            </a:fld>
            <a:endParaRPr lang="en-US" dirty="0"/>
          </a:p>
        </p:txBody>
      </p:sp>
      <p:sp>
        <p:nvSpPr>
          <p:cNvPr id="5" name="Fußzeilenplatzhalter 4">
            <a:extLst>
              <a:ext uri="{FF2B5EF4-FFF2-40B4-BE49-F238E27FC236}">
                <a16:creationId xmlns:a16="http://schemas.microsoft.com/office/drawing/2014/main" id="{8D36D770-613C-665C-C7F5-5F4F4ADA5E42}"/>
              </a:ext>
            </a:extLst>
          </p:cNvPr>
          <p:cNvSpPr>
            <a:spLocks noGrp="1"/>
          </p:cNvSpPr>
          <p:nvPr>
            <p:ph type="ftr" sz="quarter" idx="3"/>
          </p:nvPr>
        </p:nvSpPr>
        <p:spPr/>
        <p:txBody>
          <a:bodyPr/>
          <a:lstStyle/>
          <a:p>
            <a:pPr algn="l"/>
            <a:r>
              <a:rPr lang="en-US" dirty="0"/>
              <a:t>R. </a:t>
            </a:r>
            <a:r>
              <a:rPr lang="en-US" dirty="0" err="1"/>
              <a:t>Aßmann</a:t>
            </a:r>
            <a:r>
              <a:rPr lang="en-US" dirty="0"/>
              <a:t>, ACC</a:t>
            </a:r>
          </a:p>
        </p:txBody>
      </p:sp>
      <p:pic>
        <p:nvPicPr>
          <p:cNvPr id="18" name="Picture 2">
            <a:extLst>
              <a:ext uri="{FF2B5EF4-FFF2-40B4-BE49-F238E27FC236}">
                <a16:creationId xmlns:a16="http://schemas.microsoft.com/office/drawing/2014/main" id="{E214057F-4A29-6A88-6FB8-93D455BCBDE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31854" y="1234691"/>
            <a:ext cx="4388617" cy="43886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7E1ADEA4-4F6F-6933-B55D-7F6562DAD5F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111834" y="1234691"/>
            <a:ext cx="1968332" cy="1968332"/>
          </a:xfrm>
          <a:prstGeom prst="rect">
            <a:avLst/>
          </a:prstGeom>
          <a:noFill/>
          <a:extLst>
            <a:ext uri="{909E8E84-426E-40DD-AFC4-6F175D3DCCD1}">
              <a14:hiddenFill xmlns:a14="http://schemas.microsoft.com/office/drawing/2010/main">
                <a:solidFill>
                  <a:srgbClr val="FFFFFF"/>
                </a:solidFill>
              </a14:hiddenFill>
            </a:ext>
          </a:extLst>
        </p:spPr>
      </p:pic>
      <p:sp>
        <p:nvSpPr>
          <p:cNvPr id="9" name="Pfeil nach rechts 8">
            <a:extLst>
              <a:ext uri="{FF2B5EF4-FFF2-40B4-BE49-F238E27FC236}">
                <a16:creationId xmlns:a16="http://schemas.microsoft.com/office/drawing/2014/main" id="{034FD2AC-78EC-E137-AB69-9527CBEBD998}"/>
              </a:ext>
            </a:extLst>
          </p:cNvPr>
          <p:cNvSpPr/>
          <p:nvPr/>
        </p:nvSpPr>
        <p:spPr>
          <a:xfrm>
            <a:off x="3048000" y="4181434"/>
            <a:ext cx="3440720" cy="463463"/>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47959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B5E87C-403C-4BA2-8517-427CC5832843}"/>
              </a:ext>
            </a:extLst>
          </p:cNvPr>
          <p:cNvSpPr>
            <a:spLocks noGrp="1"/>
          </p:cNvSpPr>
          <p:nvPr>
            <p:ph type="title"/>
          </p:nvPr>
        </p:nvSpPr>
        <p:spPr>
          <a:xfrm>
            <a:off x="639593" y="218357"/>
            <a:ext cx="5913607" cy="826512"/>
          </a:xfrm>
        </p:spPr>
        <p:txBody>
          <a:bodyPr>
            <a:noAutofit/>
          </a:bodyPr>
          <a:lstStyle/>
          <a:p>
            <a:r>
              <a:rPr lang="en-US" sz="2800" dirty="0">
                <a:solidFill>
                  <a:srgbClr val="0070C0"/>
                </a:solidFill>
              </a:rPr>
              <a:t>Damage Assessment UNILAC</a:t>
            </a:r>
          </a:p>
        </p:txBody>
      </p:sp>
      <p:pic>
        <p:nvPicPr>
          <p:cNvPr id="7" name="Grafik 6">
            <a:extLst>
              <a:ext uri="{FF2B5EF4-FFF2-40B4-BE49-F238E27FC236}">
                <a16:creationId xmlns:a16="http://schemas.microsoft.com/office/drawing/2014/main" id="{58060BB8-D426-4E38-99BE-0DB1B57D45E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8624429" y="2808782"/>
            <a:ext cx="3655168" cy="2056032"/>
          </a:xfrm>
          <a:prstGeom prst="rect">
            <a:avLst/>
          </a:prstGeom>
        </p:spPr>
      </p:pic>
      <p:pic>
        <p:nvPicPr>
          <p:cNvPr id="9" name="Grafik 8">
            <a:extLst>
              <a:ext uri="{FF2B5EF4-FFF2-40B4-BE49-F238E27FC236}">
                <a16:creationId xmlns:a16="http://schemas.microsoft.com/office/drawing/2014/main" id="{8C92A9A9-2775-4067-88ED-50A354517B1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88649" y="1112601"/>
            <a:ext cx="6879197" cy="3869548"/>
          </a:xfrm>
          <a:prstGeom prst="rect">
            <a:avLst/>
          </a:prstGeom>
        </p:spPr>
      </p:pic>
      <p:pic>
        <p:nvPicPr>
          <p:cNvPr id="11" name="Grafik 10">
            <a:extLst>
              <a:ext uri="{FF2B5EF4-FFF2-40B4-BE49-F238E27FC236}">
                <a16:creationId xmlns:a16="http://schemas.microsoft.com/office/drawing/2014/main" id="{980285FA-D079-42E8-B251-BC29E9DD41F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0800000">
            <a:off x="4320153" y="5121613"/>
            <a:ext cx="2840214" cy="1597620"/>
          </a:xfrm>
          <a:prstGeom prst="rect">
            <a:avLst/>
          </a:prstGeom>
        </p:spPr>
      </p:pic>
      <p:pic>
        <p:nvPicPr>
          <p:cNvPr id="8" name="Inhaltsplatzhalter 3">
            <a:extLst>
              <a:ext uri="{FF2B5EF4-FFF2-40B4-BE49-F238E27FC236}">
                <a16:creationId xmlns:a16="http://schemas.microsoft.com/office/drawing/2014/main" id="{043E8E14-79B2-4712-AA7C-0169818BB1E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0309" y="3722091"/>
            <a:ext cx="1952189" cy="2760077"/>
          </a:xfrm>
          <a:prstGeom prst="rect">
            <a:avLst/>
          </a:prstGeom>
        </p:spPr>
      </p:pic>
      <p:sp>
        <p:nvSpPr>
          <p:cNvPr id="6" name="Textfeld 5">
            <a:extLst>
              <a:ext uri="{FF2B5EF4-FFF2-40B4-BE49-F238E27FC236}">
                <a16:creationId xmlns:a16="http://schemas.microsoft.com/office/drawing/2014/main" id="{E4BF7381-0B02-429E-BA40-47D304E0AC0A}"/>
              </a:ext>
            </a:extLst>
          </p:cNvPr>
          <p:cNvSpPr txBox="1"/>
          <p:nvPr/>
        </p:nvSpPr>
        <p:spPr>
          <a:xfrm>
            <a:off x="7209367" y="5863930"/>
            <a:ext cx="2719250" cy="646331"/>
          </a:xfrm>
          <a:prstGeom prst="rect">
            <a:avLst/>
          </a:prstGeom>
          <a:noFill/>
        </p:spPr>
        <p:txBody>
          <a:bodyPr wrap="square" rtlCol="0">
            <a:spAutoFit/>
          </a:bodyPr>
          <a:lstStyle/>
          <a:p>
            <a:r>
              <a:rPr lang="en-US" dirty="0"/>
              <a:t>Floor channel </a:t>
            </a:r>
          </a:p>
          <a:p>
            <a:r>
              <a:rPr lang="en-US" dirty="0"/>
              <a:t>VR -- HLI-Basement</a:t>
            </a:r>
          </a:p>
        </p:txBody>
      </p:sp>
      <p:sp>
        <p:nvSpPr>
          <p:cNvPr id="12" name="Textfeld 11">
            <a:extLst>
              <a:ext uri="{FF2B5EF4-FFF2-40B4-BE49-F238E27FC236}">
                <a16:creationId xmlns:a16="http://schemas.microsoft.com/office/drawing/2014/main" id="{A7B1EBF7-A257-4B37-BD23-314F94529375}"/>
              </a:ext>
            </a:extLst>
          </p:cNvPr>
          <p:cNvSpPr txBox="1"/>
          <p:nvPr/>
        </p:nvSpPr>
        <p:spPr>
          <a:xfrm>
            <a:off x="10864533" y="5744927"/>
            <a:ext cx="899981" cy="646331"/>
          </a:xfrm>
          <a:prstGeom prst="rect">
            <a:avLst/>
          </a:prstGeom>
          <a:noFill/>
        </p:spPr>
        <p:txBody>
          <a:bodyPr wrap="square" rtlCol="0">
            <a:spAutoFit/>
          </a:bodyPr>
          <a:lstStyle/>
          <a:p>
            <a:r>
              <a:rPr lang="en-US" dirty="0"/>
              <a:t>VR East</a:t>
            </a:r>
          </a:p>
        </p:txBody>
      </p:sp>
      <p:sp>
        <p:nvSpPr>
          <p:cNvPr id="13" name="Textfeld 12">
            <a:extLst>
              <a:ext uri="{FF2B5EF4-FFF2-40B4-BE49-F238E27FC236}">
                <a16:creationId xmlns:a16="http://schemas.microsoft.com/office/drawing/2014/main" id="{B3374443-2CD0-47E8-AE48-FA191AAC3FA3}"/>
              </a:ext>
            </a:extLst>
          </p:cNvPr>
          <p:cNvSpPr txBox="1"/>
          <p:nvPr/>
        </p:nvSpPr>
        <p:spPr>
          <a:xfrm>
            <a:off x="2290054" y="5866236"/>
            <a:ext cx="995013" cy="646331"/>
          </a:xfrm>
          <a:prstGeom prst="rect">
            <a:avLst/>
          </a:prstGeom>
          <a:noFill/>
        </p:spPr>
        <p:txBody>
          <a:bodyPr wrap="square" rtlCol="0">
            <a:spAutoFit/>
          </a:bodyPr>
          <a:lstStyle/>
          <a:p>
            <a:r>
              <a:rPr lang="en-US" dirty="0"/>
              <a:t>Alvarez A3</a:t>
            </a:r>
          </a:p>
        </p:txBody>
      </p:sp>
      <p:sp>
        <p:nvSpPr>
          <p:cNvPr id="5" name="Textfeld 4">
            <a:extLst>
              <a:ext uri="{FF2B5EF4-FFF2-40B4-BE49-F238E27FC236}">
                <a16:creationId xmlns:a16="http://schemas.microsoft.com/office/drawing/2014/main" id="{90F15538-2777-C10F-16DD-5E475C800F82}"/>
              </a:ext>
            </a:extLst>
          </p:cNvPr>
          <p:cNvSpPr txBox="1"/>
          <p:nvPr/>
        </p:nvSpPr>
        <p:spPr>
          <a:xfrm>
            <a:off x="9640379" y="1310884"/>
            <a:ext cx="6146800" cy="369332"/>
          </a:xfrm>
          <a:prstGeom prst="rect">
            <a:avLst/>
          </a:prstGeom>
          <a:noFill/>
        </p:spPr>
        <p:txBody>
          <a:bodyPr wrap="square">
            <a:spAutoFit/>
          </a:bodyPr>
          <a:lstStyle/>
          <a:p>
            <a:r>
              <a:rPr lang="en-US" sz="1800" dirty="0"/>
              <a:t>Task Force 18.3.2026</a:t>
            </a:r>
            <a:endParaRPr lang="en-US" dirty="0"/>
          </a:p>
        </p:txBody>
      </p:sp>
      <p:sp>
        <p:nvSpPr>
          <p:cNvPr id="10" name="Textfeld 9">
            <a:extLst>
              <a:ext uri="{FF2B5EF4-FFF2-40B4-BE49-F238E27FC236}">
                <a16:creationId xmlns:a16="http://schemas.microsoft.com/office/drawing/2014/main" id="{A881DE9A-2AA3-4F7E-27C6-BFE315A46E0E}"/>
              </a:ext>
            </a:extLst>
          </p:cNvPr>
          <p:cNvSpPr txBox="1"/>
          <p:nvPr/>
        </p:nvSpPr>
        <p:spPr>
          <a:xfrm>
            <a:off x="388797" y="3086220"/>
            <a:ext cx="1403013" cy="369332"/>
          </a:xfrm>
          <a:prstGeom prst="rect">
            <a:avLst/>
          </a:prstGeom>
        </p:spPr>
        <p:txBody>
          <a:bodyPr vert="horz" wrap="none" lIns="91440" tIns="45720" rIns="91440" bIns="45720" rtlCol="0" anchor="t">
            <a:spAutoFit/>
          </a:bodyPr>
          <a:lstStyle/>
          <a:p>
            <a:pPr algn="l"/>
            <a:r>
              <a:rPr lang="en-US" dirty="0"/>
              <a:t>H. </a:t>
            </a:r>
            <a:r>
              <a:rPr lang="en-US" dirty="0" err="1"/>
              <a:t>Vormann</a:t>
            </a:r>
            <a:endParaRPr lang="en-US" dirty="0"/>
          </a:p>
        </p:txBody>
      </p:sp>
    </p:spTree>
    <p:extLst>
      <p:ext uri="{BB962C8B-B14F-4D97-AF65-F5344CB8AC3E}">
        <p14:creationId xmlns:p14="http://schemas.microsoft.com/office/powerpoint/2010/main" val="1090315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AAFAA-1B66-EB1F-9162-D2DD1940BFDB}"/>
            </a:ext>
          </a:extLst>
        </p:cNvPr>
        <p:cNvGrpSpPr/>
        <p:nvPr/>
      </p:nvGrpSpPr>
      <p:grpSpPr>
        <a:xfrm>
          <a:off x="0" y="0"/>
          <a:ext cx="0" cy="0"/>
          <a:chOff x="0" y="0"/>
          <a:chExt cx="0" cy="0"/>
        </a:xfrm>
      </p:grpSpPr>
      <p:cxnSp>
        <p:nvCxnSpPr>
          <p:cNvPr id="5" name="Gerade Verbindung 4">
            <a:extLst>
              <a:ext uri="{FF2B5EF4-FFF2-40B4-BE49-F238E27FC236}">
                <a16:creationId xmlns:a16="http://schemas.microsoft.com/office/drawing/2014/main" id="{A7CBA6EA-8355-7817-1B15-E896E7937DDA}"/>
              </a:ext>
            </a:extLst>
          </p:cNvPr>
          <p:cNvCxnSpPr>
            <a:cxnSpLocks/>
          </p:cNvCxnSpPr>
          <p:nvPr/>
        </p:nvCxnSpPr>
        <p:spPr>
          <a:xfrm flipH="1">
            <a:off x="6654737" y="51829"/>
            <a:ext cx="2859088" cy="6585416"/>
          </a:xfrm>
          <a:prstGeom prst="line">
            <a:avLst/>
          </a:prstGeom>
          <a:ln w="7620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38" name="Bild 6" descr="GSI_Logo_rgb.png">
            <a:extLst>
              <a:ext uri="{FF2B5EF4-FFF2-40B4-BE49-F238E27FC236}">
                <a16:creationId xmlns:a16="http://schemas.microsoft.com/office/drawing/2014/main" id="{4E8B9958-CB4A-DAC5-EE71-A1DD67F216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0550" y="134476"/>
            <a:ext cx="2103241" cy="701081"/>
          </a:xfrm>
          <a:prstGeom prst="rect">
            <a:avLst/>
          </a:prstGeom>
        </p:spPr>
      </p:pic>
      <p:pic>
        <p:nvPicPr>
          <p:cNvPr id="44" name="Bild 12" descr="FAIR_Logo_rgb.png">
            <a:extLst>
              <a:ext uri="{FF2B5EF4-FFF2-40B4-BE49-F238E27FC236}">
                <a16:creationId xmlns:a16="http://schemas.microsoft.com/office/drawing/2014/main" id="{83CE1311-05D6-F914-061E-105BB8A49DE7}"/>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bwMode="auto">
          <a:xfrm>
            <a:off x="9996057" y="0"/>
            <a:ext cx="1385392" cy="1154493"/>
          </a:xfrm>
          <a:prstGeom prst="rect">
            <a:avLst/>
          </a:prstGeom>
        </p:spPr>
      </p:pic>
      <p:pic>
        <p:nvPicPr>
          <p:cNvPr id="2" name="Grafik 1">
            <a:extLst>
              <a:ext uri="{FF2B5EF4-FFF2-40B4-BE49-F238E27FC236}">
                <a16:creationId xmlns:a16="http://schemas.microsoft.com/office/drawing/2014/main" id="{5F88B83E-11AA-0C31-94BD-A34DFBCC59EC}"/>
              </a:ext>
            </a:extLst>
          </p:cNvPr>
          <p:cNvPicPr>
            <a:picLocks noChangeAspect="1"/>
          </p:cNvPicPr>
          <p:nvPr/>
        </p:nvPicPr>
        <p:blipFill>
          <a:blip r:embed="rId4" cstate="hqprint">
            <a:extLst>
              <a:ext uri="{28A0092B-C50C-407E-A947-70E740481C1C}">
                <a14:useLocalDpi xmlns:a14="http://schemas.microsoft.com/office/drawing/2010/main"/>
              </a:ext>
            </a:extLst>
          </a:blip>
          <a:srcRect t="14601" r="21476" b="24926"/>
          <a:stretch/>
        </p:blipFill>
        <p:spPr>
          <a:xfrm>
            <a:off x="336083" y="1374853"/>
            <a:ext cx="7481624" cy="4596131"/>
          </a:xfrm>
          <a:prstGeom prst="rect">
            <a:avLst/>
          </a:prstGeom>
        </p:spPr>
      </p:pic>
      <p:sp>
        <p:nvSpPr>
          <p:cNvPr id="8" name="Oval 7">
            <a:extLst>
              <a:ext uri="{FF2B5EF4-FFF2-40B4-BE49-F238E27FC236}">
                <a16:creationId xmlns:a16="http://schemas.microsoft.com/office/drawing/2014/main" id="{093147DE-1F38-8BC7-3957-5E3847E4E35F}"/>
              </a:ext>
            </a:extLst>
          </p:cNvPr>
          <p:cNvSpPr/>
          <p:nvPr/>
        </p:nvSpPr>
        <p:spPr>
          <a:xfrm>
            <a:off x="2250253" y="3305393"/>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0" name="Oval 9">
            <a:extLst>
              <a:ext uri="{FF2B5EF4-FFF2-40B4-BE49-F238E27FC236}">
                <a16:creationId xmlns:a16="http://schemas.microsoft.com/office/drawing/2014/main" id="{74066087-DE29-D460-2E08-046DF8933727}"/>
              </a:ext>
            </a:extLst>
          </p:cNvPr>
          <p:cNvSpPr/>
          <p:nvPr/>
        </p:nvSpPr>
        <p:spPr>
          <a:xfrm>
            <a:off x="2255741" y="3299897"/>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2" name="Oval 11">
            <a:extLst>
              <a:ext uri="{FF2B5EF4-FFF2-40B4-BE49-F238E27FC236}">
                <a16:creationId xmlns:a16="http://schemas.microsoft.com/office/drawing/2014/main" id="{9A02C10B-AC4D-2C91-D1A3-6160F968D864}"/>
              </a:ext>
            </a:extLst>
          </p:cNvPr>
          <p:cNvSpPr/>
          <p:nvPr/>
        </p:nvSpPr>
        <p:spPr>
          <a:xfrm>
            <a:off x="6326909" y="2384632"/>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3" name="Oval 12">
            <a:extLst>
              <a:ext uri="{FF2B5EF4-FFF2-40B4-BE49-F238E27FC236}">
                <a16:creationId xmlns:a16="http://schemas.microsoft.com/office/drawing/2014/main" id="{29C28E57-B20B-CBEB-0646-869E39269C9C}"/>
              </a:ext>
            </a:extLst>
          </p:cNvPr>
          <p:cNvSpPr/>
          <p:nvPr/>
        </p:nvSpPr>
        <p:spPr>
          <a:xfrm>
            <a:off x="7373365" y="2631104"/>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4" name="Oval 13">
            <a:extLst>
              <a:ext uri="{FF2B5EF4-FFF2-40B4-BE49-F238E27FC236}">
                <a16:creationId xmlns:a16="http://schemas.microsoft.com/office/drawing/2014/main" id="{DA3E3410-2D73-1B0B-1AF3-D629C6CBD3A6}"/>
              </a:ext>
            </a:extLst>
          </p:cNvPr>
          <p:cNvSpPr/>
          <p:nvPr/>
        </p:nvSpPr>
        <p:spPr>
          <a:xfrm>
            <a:off x="7368453" y="2631104"/>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5" name="Oval 14">
            <a:extLst>
              <a:ext uri="{FF2B5EF4-FFF2-40B4-BE49-F238E27FC236}">
                <a16:creationId xmlns:a16="http://schemas.microsoft.com/office/drawing/2014/main" id="{4953AB13-6A3D-7FCC-96DA-7A58F0A58AD7}"/>
              </a:ext>
            </a:extLst>
          </p:cNvPr>
          <p:cNvSpPr/>
          <p:nvPr/>
        </p:nvSpPr>
        <p:spPr>
          <a:xfrm>
            <a:off x="6394080" y="4131441"/>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6" name="Oval 15">
            <a:extLst>
              <a:ext uri="{FF2B5EF4-FFF2-40B4-BE49-F238E27FC236}">
                <a16:creationId xmlns:a16="http://schemas.microsoft.com/office/drawing/2014/main" id="{B1B2987D-8F04-1E96-106A-C27E26002F2D}"/>
              </a:ext>
            </a:extLst>
          </p:cNvPr>
          <p:cNvSpPr/>
          <p:nvPr/>
        </p:nvSpPr>
        <p:spPr>
          <a:xfrm>
            <a:off x="5981837" y="5307840"/>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7" name="Oval 16">
            <a:extLst>
              <a:ext uri="{FF2B5EF4-FFF2-40B4-BE49-F238E27FC236}">
                <a16:creationId xmlns:a16="http://schemas.microsoft.com/office/drawing/2014/main" id="{2B7288BB-4560-13E9-E1DE-552A7429B30C}"/>
              </a:ext>
            </a:extLst>
          </p:cNvPr>
          <p:cNvSpPr/>
          <p:nvPr/>
        </p:nvSpPr>
        <p:spPr>
          <a:xfrm>
            <a:off x="6055001" y="3900861"/>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8" name="Oval 17">
            <a:extLst>
              <a:ext uri="{FF2B5EF4-FFF2-40B4-BE49-F238E27FC236}">
                <a16:creationId xmlns:a16="http://schemas.microsoft.com/office/drawing/2014/main" id="{962C6DA5-71DB-D02A-8F48-BDF2650831E9}"/>
              </a:ext>
            </a:extLst>
          </p:cNvPr>
          <p:cNvSpPr/>
          <p:nvPr/>
        </p:nvSpPr>
        <p:spPr>
          <a:xfrm>
            <a:off x="2244765" y="3305393"/>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22" name="Oval 21">
            <a:extLst>
              <a:ext uri="{FF2B5EF4-FFF2-40B4-BE49-F238E27FC236}">
                <a16:creationId xmlns:a16="http://schemas.microsoft.com/office/drawing/2014/main" id="{C243CFDA-B5D5-CDB5-7AD7-6FCBABEDBAA4}"/>
              </a:ext>
            </a:extLst>
          </p:cNvPr>
          <p:cNvSpPr/>
          <p:nvPr/>
        </p:nvSpPr>
        <p:spPr>
          <a:xfrm>
            <a:off x="3386668" y="3329052"/>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pic>
        <p:nvPicPr>
          <p:cNvPr id="24" name="Grafik 23">
            <a:extLst>
              <a:ext uri="{FF2B5EF4-FFF2-40B4-BE49-F238E27FC236}">
                <a16:creationId xmlns:a16="http://schemas.microsoft.com/office/drawing/2014/main" id="{4D959397-986E-264F-EE59-E69FEBBB9E6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14255" y="3746079"/>
            <a:ext cx="521317" cy="521317"/>
          </a:xfrm>
          <a:prstGeom prst="rect">
            <a:avLst/>
          </a:prstGeom>
        </p:spPr>
      </p:pic>
      <p:pic>
        <p:nvPicPr>
          <p:cNvPr id="27" name="Grafik 26">
            <a:extLst>
              <a:ext uri="{FF2B5EF4-FFF2-40B4-BE49-F238E27FC236}">
                <a16:creationId xmlns:a16="http://schemas.microsoft.com/office/drawing/2014/main" id="{CA484BEF-9EC7-4D97-4A47-777E75534E8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33420" y="5240112"/>
            <a:ext cx="521317" cy="521317"/>
          </a:xfrm>
          <a:prstGeom prst="rect">
            <a:avLst/>
          </a:prstGeom>
        </p:spPr>
      </p:pic>
      <p:pic>
        <p:nvPicPr>
          <p:cNvPr id="28" name="Grafik 27">
            <a:extLst>
              <a:ext uri="{FF2B5EF4-FFF2-40B4-BE49-F238E27FC236}">
                <a16:creationId xmlns:a16="http://schemas.microsoft.com/office/drawing/2014/main" id="{59CEBFBC-5A10-D64A-E146-7C7579F1970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84624" y="4519036"/>
            <a:ext cx="521317" cy="521317"/>
          </a:xfrm>
          <a:prstGeom prst="rect">
            <a:avLst/>
          </a:prstGeom>
        </p:spPr>
      </p:pic>
      <p:pic>
        <p:nvPicPr>
          <p:cNvPr id="31" name="Grafik 30">
            <a:extLst>
              <a:ext uri="{FF2B5EF4-FFF2-40B4-BE49-F238E27FC236}">
                <a16:creationId xmlns:a16="http://schemas.microsoft.com/office/drawing/2014/main" id="{F9382B17-5659-643D-7DC2-9EDF27C1F3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89404" y="3459919"/>
            <a:ext cx="521317" cy="521317"/>
          </a:xfrm>
          <a:prstGeom prst="rect">
            <a:avLst/>
          </a:prstGeom>
        </p:spPr>
      </p:pic>
      <p:pic>
        <p:nvPicPr>
          <p:cNvPr id="32" name="Grafik 31">
            <a:extLst>
              <a:ext uri="{FF2B5EF4-FFF2-40B4-BE49-F238E27FC236}">
                <a16:creationId xmlns:a16="http://schemas.microsoft.com/office/drawing/2014/main" id="{F6920CCF-C33A-6859-FC14-B46BAA7A41C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95067" y="3103632"/>
            <a:ext cx="521317" cy="521317"/>
          </a:xfrm>
          <a:prstGeom prst="rect">
            <a:avLst/>
          </a:prstGeom>
        </p:spPr>
      </p:pic>
      <p:pic>
        <p:nvPicPr>
          <p:cNvPr id="34" name="Grafik 33">
            <a:extLst>
              <a:ext uri="{FF2B5EF4-FFF2-40B4-BE49-F238E27FC236}">
                <a16:creationId xmlns:a16="http://schemas.microsoft.com/office/drawing/2014/main" id="{F3E42619-4258-D7BF-93E3-3E221C906C0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63044" y="3236448"/>
            <a:ext cx="521317" cy="521317"/>
          </a:xfrm>
          <a:prstGeom prst="rect">
            <a:avLst/>
          </a:prstGeom>
        </p:spPr>
      </p:pic>
      <p:sp>
        <p:nvSpPr>
          <p:cNvPr id="21" name="Titel 3">
            <a:extLst>
              <a:ext uri="{FF2B5EF4-FFF2-40B4-BE49-F238E27FC236}">
                <a16:creationId xmlns:a16="http://schemas.microsoft.com/office/drawing/2014/main" id="{4117E37B-D012-FC60-F3FB-0BC1893A3251}"/>
              </a:ext>
            </a:extLst>
          </p:cNvPr>
          <p:cNvSpPr txBox="1">
            <a:spLocks/>
          </p:cNvSpPr>
          <p:nvPr/>
        </p:nvSpPr>
        <p:spPr>
          <a:xfrm>
            <a:off x="2" y="220756"/>
            <a:ext cx="8934639" cy="787557"/>
          </a:xfrm>
          <a:prstGeom prst="rect">
            <a:avLst/>
          </a:prstGeom>
        </p:spPr>
        <p:txBody>
          <a:bodyPr vert="horz" lIns="121920" tIns="60960" rIns="121920" bIns="6096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defTabSz="457189"/>
            <a:r>
              <a:rPr lang="en-US" sz="4267" dirty="0">
                <a:solidFill>
                  <a:srgbClr val="0070C0"/>
                </a:solidFill>
                <a:cs typeface="Calibri" panose="020F0502020204030204" pitchFamily="34" charset="0"/>
              </a:rPr>
              <a:t>Old Plan End 2028</a:t>
            </a:r>
            <a:endParaRPr lang="en-US" sz="2400" dirty="0">
              <a:solidFill>
                <a:srgbClr val="0070C0"/>
              </a:solidFill>
              <a:cs typeface="Calibri" panose="020F0502020204030204" pitchFamily="34" charset="0"/>
            </a:endParaRPr>
          </a:p>
        </p:txBody>
      </p:sp>
      <p:grpSp>
        <p:nvGrpSpPr>
          <p:cNvPr id="30" name="Gruppieren 29">
            <a:extLst>
              <a:ext uri="{FF2B5EF4-FFF2-40B4-BE49-F238E27FC236}">
                <a16:creationId xmlns:a16="http://schemas.microsoft.com/office/drawing/2014/main" id="{4C5EDCF8-CCEB-8E61-0B21-A741DAF9E0C8}"/>
              </a:ext>
            </a:extLst>
          </p:cNvPr>
          <p:cNvGrpSpPr/>
          <p:nvPr/>
        </p:nvGrpSpPr>
        <p:grpSpPr>
          <a:xfrm>
            <a:off x="3930748" y="1456213"/>
            <a:ext cx="1710723" cy="369332"/>
            <a:chOff x="145824" y="4024366"/>
            <a:chExt cx="1283042" cy="276999"/>
          </a:xfrm>
        </p:grpSpPr>
        <p:cxnSp>
          <p:nvCxnSpPr>
            <p:cNvPr id="33" name="Gerade Verbindung mit Pfeil 32">
              <a:extLst>
                <a:ext uri="{FF2B5EF4-FFF2-40B4-BE49-F238E27FC236}">
                  <a16:creationId xmlns:a16="http://schemas.microsoft.com/office/drawing/2014/main" id="{AD000B18-8E6A-4F7F-61F1-246DB2B964AD}"/>
                </a:ext>
              </a:extLst>
            </p:cNvPr>
            <p:cNvCxnSpPr>
              <a:cxnSpLocks/>
            </p:cNvCxnSpPr>
            <p:nvPr/>
          </p:nvCxnSpPr>
          <p:spPr>
            <a:xfrm>
              <a:off x="145824" y="4054968"/>
              <a:ext cx="1283042" cy="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6" name="Textfeld 35">
              <a:extLst>
                <a:ext uri="{FF2B5EF4-FFF2-40B4-BE49-F238E27FC236}">
                  <a16:creationId xmlns:a16="http://schemas.microsoft.com/office/drawing/2014/main" id="{96BCCB98-358C-9C84-D6AB-0E4C75E632E0}"/>
                </a:ext>
              </a:extLst>
            </p:cNvPr>
            <p:cNvSpPr txBox="1"/>
            <p:nvPr/>
          </p:nvSpPr>
          <p:spPr>
            <a:xfrm>
              <a:off x="422680" y="4024366"/>
              <a:ext cx="729330" cy="276999"/>
            </a:xfrm>
            <a:prstGeom prst="rect">
              <a:avLst/>
            </a:prstGeom>
          </p:spPr>
          <p:txBody>
            <a:bodyPr vert="horz" wrap="square" lIns="121920" tIns="60960" rIns="121920" bIns="60960" rtlCol="0" anchor="t">
              <a:spAutoFit/>
            </a:bodyPr>
            <a:lstStyle/>
            <a:p>
              <a:pPr algn="ctr" defTabSz="609585"/>
              <a:r>
                <a:rPr lang="en-US" sz="1600" i="1" dirty="0">
                  <a:solidFill>
                    <a:prstClr val="black"/>
                  </a:solidFill>
                  <a:latin typeface="Arial"/>
                </a:rPr>
                <a:t>100 m</a:t>
              </a:r>
            </a:p>
          </p:txBody>
        </p:sp>
      </p:grpSp>
      <p:pic>
        <p:nvPicPr>
          <p:cNvPr id="37" name="Picture 2">
            <a:extLst>
              <a:ext uri="{FF2B5EF4-FFF2-40B4-BE49-F238E27FC236}">
                <a16:creationId xmlns:a16="http://schemas.microsoft.com/office/drawing/2014/main" id="{390ABB4E-E1D2-55CC-E314-B7E7D5C4EA64}"/>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835343" y="4646023"/>
            <a:ext cx="521317" cy="521317"/>
          </a:xfrm>
          <a:prstGeom prst="rect">
            <a:avLst/>
          </a:prstGeom>
          <a:noFill/>
          <a:extLst>
            <a:ext uri="{909E8E84-426E-40DD-AFC4-6F175D3DCCD1}">
              <a14:hiddenFill xmlns:a14="http://schemas.microsoft.com/office/drawing/2010/main">
                <a:solidFill>
                  <a:srgbClr val="FFFFFF"/>
                </a:solidFill>
              </a14:hiddenFill>
            </a:ext>
          </a:extLst>
        </p:spPr>
      </p:pic>
      <p:sp>
        <p:nvSpPr>
          <p:cNvPr id="39" name="Freihandform 38">
            <a:extLst>
              <a:ext uri="{FF2B5EF4-FFF2-40B4-BE49-F238E27FC236}">
                <a16:creationId xmlns:a16="http://schemas.microsoft.com/office/drawing/2014/main" id="{597272AE-B566-EE75-440B-12ECC79F204D}"/>
              </a:ext>
            </a:extLst>
          </p:cNvPr>
          <p:cNvSpPr/>
          <p:nvPr/>
        </p:nvSpPr>
        <p:spPr>
          <a:xfrm>
            <a:off x="7401600" y="2880000"/>
            <a:ext cx="4012800" cy="4828800"/>
          </a:xfrm>
          <a:custGeom>
            <a:avLst/>
            <a:gdLst>
              <a:gd name="connsiteX0" fmla="*/ 72000 w 3009600"/>
              <a:gd name="connsiteY0" fmla="*/ 0 h 3700800"/>
              <a:gd name="connsiteX1" fmla="*/ 21600 w 3009600"/>
              <a:gd name="connsiteY1" fmla="*/ 180000 h 3700800"/>
              <a:gd name="connsiteX2" fmla="*/ 0 w 3009600"/>
              <a:gd name="connsiteY2" fmla="*/ 295200 h 3700800"/>
              <a:gd name="connsiteX3" fmla="*/ 28800 w 3009600"/>
              <a:gd name="connsiteY3" fmla="*/ 388800 h 3700800"/>
              <a:gd name="connsiteX4" fmla="*/ 64800 w 3009600"/>
              <a:gd name="connsiteY4" fmla="*/ 468000 h 3700800"/>
              <a:gd name="connsiteX5" fmla="*/ 165600 w 3009600"/>
              <a:gd name="connsiteY5" fmla="*/ 518400 h 3700800"/>
              <a:gd name="connsiteX6" fmla="*/ 295200 w 3009600"/>
              <a:gd name="connsiteY6" fmla="*/ 554400 h 3700800"/>
              <a:gd name="connsiteX7" fmla="*/ 432000 w 3009600"/>
              <a:gd name="connsiteY7" fmla="*/ 576000 h 3700800"/>
              <a:gd name="connsiteX8" fmla="*/ 1346400 w 3009600"/>
              <a:gd name="connsiteY8" fmla="*/ 619200 h 3700800"/>
              <a:gd name="connsiteX9" fmla="*/ 1792800 w 3009600"/>
              <a:gd name="connsiteY9" fmla="*/ 626400 h 3700800"/>
              <a:gd name="connsiteX10" fmla="*/ 2073600 w 3009600"/>
              <a:gd name="connsiteY10" fmla="*/ 705600 h 3700800"/>
              <a:gd name="connsiteX11" fmla="*/ 2268000 w 3009600"/>
              <a:gd name="connsiteY11" fmla="*/ 806400 h 3700800"/>
              <a:gd name="connsiteX12" fmla="*/ 2476800 w 3009600"/>
              <a:gd name="connsiteY12" fmla="*/ 979200 h 3700800"/>
              <a:gd name="connsiteX13" fmla="*/ 2584800 w 3009600"/>
              <a:gd name="connsiteY13" fmla="*/ 1159200 h 3700800"/>
              <a:gd name="connsiteX14" fmla="*/ 2750400 w 3009600"/>
              <a:gd name="connsiteY14" fmla="*/ 1382400 h 3700800"/>
              <a:gd name="connsiteX15" fmla="*/ 2908800 w 3009600"/>
              <a:gd name="connsiteY15" fmla="*/ 1605600 h 3700800"/>
              <a:gd name="connsiteX16" fmla="*/ 2980800 w 3009600"/>
              <a:gd name="connsiteY16" fmla="*/ 1742400 h 3700800"/>
              <a:gd name="connsiteX17" fmla="*/ 3009600 w 3009600"/>
              <a:gd name="connsiteY17" fmla="*/ 1893600 h 3700800"/>
              <a:gd name="connsiteX18" fmla="*/ 2952000 w 3009600"/>
              <a:gd name="connsiteY18" fmla="*/ 2138400 h 3700800"/>
              <a:gd name="connsiteX19" fmla="*/ 2930400 w 3009600"/>
              <a:gd name="connsiteY19" fmla="*/ 2210400 h 3700800"/>
              <a:gd name="connsiteX20" fmla="*/ 2736000 w 3009600"/>
              <a:gd name="connsiteY20" fmla="*/ 2383200 h 3700800"/>
              <a:gd name="connsiteX21" fmla="*/ 2606400 w 3009600"/>
              <a:gd name="connsiteY21" fmla="*/ 2455200 h 3700800"/>
              <a:gd name="connsiteX22" fmla="*/ 2469600 w 3009600"/>
              <a:gd name="connsiteY22" fmla="*/ 2491200 h 3700800"/>
              <a:gd name="connsiteX23" fmla="*/ 2347200 w 3009600"/>
              <a:gd name="connsiteY23" fmla="*/ 2577600 h 3700800"/>
              <a:gd name="connsiteX24" fmla="*/ 2145600 w 3009600"/>
              <a:gd name="connsiteY24" fmla="*/ 2736000 h 3700800"/>
              <a:gd name="connsiteX25" fmla="*/ 2095200 w 3009600"/>
              <a:gd name="connsiteY25" fmla="*/ 3016800 h 3700800"/>
              <a:gd name="connsiteX26" fmla="*/ 1893600 w 3009600"/>
              <a:gd name="connsiteY26" fmla="*/ 3218400 h 3700800"/>
              <a:gd name="connsiteX27" fmla="*/ 1771200 w 3009600"/>
              <a:gd name="connsiteY27" fmla="*/ 3319200 h 3700800"/>
              <a:gd name="connsiteX28" fmla="*/ 1692000 w 3009600"/>
              <a:gd name="connsiteY28" fmla="*/ 3477600 h 3700800"/>
              <a:gd name="connsiteX29" fmla="*/ 1648800 w 3009600"/>
              <a:gd name="connsiteY29" fmla="*/ 3556800 h 3700800"/>
              <a:gd name="connsiteX30" fmla="*/ 1540800 w 3009600"/>
              <a:gd name="connsiteY30" fmla="*/ 3643200 h 3700800"/>
              <a:gd name="connsiteX31" fmla="*/ 1447200 w 3009600"/>
              <a:gd name="connsiteY31" fmla="*/ 3700800 h 3700800"/>
              <a:gd name="connsiteX0" fmla="*/ 64800 w 3009600"/>
              <a:gd name="connsiteY0" fmla="*/ 0 h 3621600"/>
              <a:gd name="connsiteX1" fmla="*/ 21600 w 3009600"/>
              <a:gd name="connsiteY1" fmla="*/ 100800 h 3621600"/>
              <a:gd name="connsiteX2" fmla="*/ 0 w 3009600"/>
              <a:gd name="connsiteY2" fmla="*/ 216000 h 3621600"/>
              <a:gd name="connsiteX3" fmla="*/ 28800 w 3009600"/>
              <a:gd name="connsiteY3" fmla="*/ 309600 h 3621600"/>
              <a:gd name="connsiteX4" fmla="*/ 64800 w 3009600"/>
              <a:gd name="connsiteY4" fmla="*/ 388800 h 3621600"/>
              <a:gd name="connsiteX5" fmla="*/ 165600 w 3009600"/>
              <a:gd name="connsiteY5" fmla="*/ 439200 h 3621600"/>
              <a:gd name="connsiteX6" fmla="*/ 295200 w 3009600"/>
              <a:gd name="connsiteY6" fmla="*/ 475200 h 3621600"/>
              <a:gd name="connsiteX7" fmla="*/ 432000 w 3009600"/>
              <a:gd name="connsiteY7" fmla="*/ 496800 h 3621600"/>
              <a:gd name="connsiteX8" fmla="*/ 1346400 w 3009600"/>
              <a:gd name="connsiteY8" fmla="*/ 540000 h 3621600"/>
              <a:gd name="connsiteX9" fmla="*/ 1792800 w 3009600"/>
              <a:gd name="connsiteY9" fmla="*/ 547200 h 3621600"/>
              <a:gd name="connsiteX10" fmla="*/ 2073600 w 3009600"/>
              <a:gd name="connsiteY10" fmla="*/ 626400 h 3621600"/>
              <a:gd name="connsiteX11" fmla="*/ 2268000 w 3009600"/>
              <a:gd name="connsiteY11" fmla="*/ 727200 h 3621600"/>
              <a:gd name="connsiteX12" fmla="*/ 2476800 w 3009600"/>
              <a:gd name="connsiteY12" fmla="*/ 900000 h 3621600"/>
              <a:gd name="connsiteX13" fmla="*/ 2584800 w 3009600"/>
              <a:gd name="connsiteY13" fmla="*/ 1080000 h 3621600"/>
              <a:gd name="connsiteX14" fmla="*/ 2750400 w 3009600"/>
              <a:gd name="connsiteY14" fmla="*/ 1303200 h 3621600"/>
              <a:gd name="connsiteX15" fmla="*/ 2908800 w 3009600"/>
              <a:gd name="connsiteY15" fmla="*/ 1526400 h 3621600"/>
              <a:gd name="connsiteX16" fmla="*/ 2980800 w 3009600"/>
              <a:gd name="connsiteY16" fmla="*/ 1663200 h 3621600"/>
              <a:gd name="connsiteX17" fmla="*/ 3009600 w 3009600"/>
              <a:gd name="connsiteY17" fmla="*/ 1814400 h 3621600"/>
              <a:gd name="connsiteX18" fmla="*/ 2952000 w 3009600"/>
              <a:gd name="connsiteY18" fmla="*/ 2059200 h 3621600"/>
              <a:gd name="connsiteX19" fmla="*/ 2930400 w 3009600"/>
              <a:gd name="connsiteY19" fmla="*/ 2131200 h 3621600"/>
              <a:gd name="connsiteX20" fmla="*/ 2736000 w 3009600"/>
              <a:gd name="connsiteY20" fmla="*/ 2304000 h 3621600"/>
              <a:gd name="connsiteX21" fmla="*/ 2606400 w 3009600"/>
              <a:gd name="connsiteY21" fmla="*/ 2376000 h 3621600"/>
              <a:gd name="connsiteX22" fmla="*/ 2469600 w 3009600"/>
              <a:gd name="connsiteY22" fmla="*/ 2412000 h 3621600"/>
              <a:gd name="connsiteX23" fmla="*/ 2347200 w 3009600"/>
              <a:gd name="connsiteY23" fmla="*/ 2498400 h 3621600"/>
              <a:gd name="connsiteX24" fmla="*/ 2145600 w 3009600"/>
              <a:gd name="connsiteY24" fmla="*/ 2656800 h 3621600"/>
              <a:gd name="connsiteX25" fmla="*/ 2095200 w 3009600"/>
              <a:gd name="connsiteY25" fmla="*/ 2937600 h 3621600"/>
              <a:gd name="connsiteX26" fmla="*/ 1893600 w 3009600"/>
              <a:gd name="connsiteY26" fmla="*/ 3139200 h 3621600"/>
              <a:gd name="connsiteX27" fmla="*/ 1771200 w 3009600"/>
              <a:gd name="connsiteY27" fmla="*/ 3240000 h 3621600"/>
              <a:gd name="connsiteX28" fmla="*/ 1692000 w 3009600"/>
              <a:gd name="connsiteY28" fmla="*/ 3398400 h 3621600"/>
              <a:gd name="connsiteX29" fmla="*/ 1648800 w 3009600"/>
              <a:gd name="connsiteY29" fmla="*/ 3477600 h 3621600"/>
              <a:gd name="connsiteX30" fmla="*/ 1540800 w 3009600"/>
              <a:gd name="connsiteY30" fmla="*/ 3564000 h 3621600"/>
              <a:gd name="connsiteX31" fmla="*/ 1447200 w 3009600"/>
              <a:gd name="connsiteY31" fmla="*/ 3621600 h 36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09600" h="3621600">
                <a:moveTo>
                  <a:pt x="64800" y="0"/>
                </a:moveTo>
                <a:lnTo>
                  <a:pt x="21600" y="100800"/>
                </a:lnTo>
                <a:lnTo>
                  <a:pt x="0" y="216000"/>
                </a:lnTo>
                <a:lnTo>
                  <a:pt x="28800" y="309600"/>
                </a:lnTo>
                <a:lnTo>
                  <a:pt x="64800" y="388800"/>
                </a:lnTo>
                <a:lnTo>
                  <a:pt x="165600" y="439200"/>
                </a:lnTo>
                <a:lnTo>
                  <a:pt x="295200" y="475200"/>
                </a:lnTo>
                <a:lnTo>
                  <a:pt x="432000" y="496800"/>
                </a:lnTo>
                <a:lnTo>
                  <a:pt x="1346400" y="540000"/>
                </a:lnTo>
                <a:lnTo>
                  <a:pt x="1792800" y="547200"/>
                </a:lnTo>
                <a:lnTo>
                  <a:pt x="2073600" y="626400"/>
                </a:lnTo>
                <a:lnTo>
                  <a:pt x="2268000" y="727200"/>
                </a:lnTo>
                <a:lnTo>
                  <a:pt x="2476800" y="900000"/>
                </a:lnTo>
                <a:lnTo>
                  <a:pt x="2584800" y="1080000"/>
                </a:lnTo>
                <a:lnTo>
                  <a:pt x="2750400" y="1303200"/>
                </a:lnTo>
                <a:lnTo>
                  <a:pt x="2908800" y="1526400"/>
                </a:lnTo>
                <a:lnTo>
                  <a:pt x="2980800" y="1663200"/>
                </a:lnTo>
                <a:lnTo>
                  <a:pt x="3009600" y="1814400"/>
                </a:lnTo>
                <a:lnTo>
                  <a:pt x="2952000" y="2059200"/>
                </a:lnTo>
                <a:lnTo>
                  <a:pt x="2930400" y="2131200"/>
                </a:lnTo>
                <a:lnTo>
                  <a:pt x="2736000" y="2304000"/>
                </a:lnTo>
                <a:lnTo>
                  <a:pt x="2606400" y="2376000"/>
                </a:lnTo>
                <a:lnTo>
                  <a:pt x="2469600" y="2412000"/>
                </a:lnTo>
                <a:lnTo>
                  <a:pt x="2347200" y="2498400"/>
                </a:lnTo>
                <a:lnTo>
                  <a:pt x="2145600" y="2656800"/>
                </a:lnTo>
                <a:lnTo>
                  <a:pt x="2095200" y="2937600"/>
                </a:lnTo>
                <a:lnTo>
                  <a:pt x="1893600" y="3139200"/>
                </a:lnTo>
                <a:lnTo>
                  <a:pt x="1771200" y="3240000"/>
                </a:lnTo>
                <a:lnTo>
                  <a:pt x="1692000" y="3398400"/>
                </a:lnTo>
                <a:lnTo>
                  <a:pt x="1648800" y="3477600"/>
                </a:lnTo>
                <a:lnTo>
                  <a:pt x="1540800" y="3564000"/>
                </a:lnTo>
                <a:lnTo>
                  <a:pt x="1447200" y="3621600"/>
                </a:lnTo>
              </a:path>
            </a:pathLst>
          </a:custGeom>
          <a:noFill/>
          <a:ln w="28575">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Arial"/>
            </a:endParaRPr>
          </a:p>
        </p:txBody>
      </p:sp>
      <p:sp>
        <p:nvSpPr>
          <p:cNvPr id="40" name="Freihandform 39">
            <a:extLst>
              <a:ext uri="{FF2B5EF4-FFF2-40B4-BE49-F238E27FC236}">
                <a16:creationId xmlns:a16="http://schemas.microsoft.com/office/drawing/2014/main" id="{72ECEB3E-C5AB-C979-07A3-5A296C4A1569}"/>
              </a:ext>
            </a:extLst>
          </p:cNvPr>
          <p:cNvSpPr/>
          <p:nvPr/>
        </p:nvSpPr>
        <p:spPr>
          <a:xfrm>
            <a:off x="7430400" y="-806400"/>
            <a:ext cx="7891200" cy="5692800"/>
          </a:xfrm>
          <a:custGeom>
            <a:avLst/>
            <a:gdLst>
              <a:gd name="connsiteX0" fmla="*/ 36000 w 5918400"/>
              <a:gd name="connsiteY0" fmla="*/ 27072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 name="connsiteX0" fmla="*/ 0 w 5918400"/>
              <a:gd name="connsiteY0" fmla="*/ 28728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 name="connsiteX0" fmla="*/ 14400 w 5918400"/>
              <a:gd name="connsiteY0" fmla="*/ 28296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18400" h="4269600">
                <a:moveTo>
                  <a:pt x="14400" y="2829600"/>
                </a:moveTo>
                <a:lnTo>
                  <a:pt x="0" y="2944800"/>
                </a:lnTo>
                <a:lnTo>
                  <a:pt x="21600" y="3146400"/>
                </a:lnTo>
                <a:lnTo>
                  <a:pt x="288000" y="3261600"/>
                </a:lnTo>
                <a:lnTo>
                  <a:pt x="655200" y="3268800"/>
                </a:lnTo>
                <a:lnTo>
                  <a:pt x="993600" y="3297600"/>
                </a:lnTo>
                <a:lnTo>
                  <a:pt x="1360800" y="3290400"/>
                </a:lnTo>
                <a:lnTo>
                  <a:pt x="1843200" y="3304800"/>
                </a:lnTo>
                <a:lnTo>
                  <a:pt x="2397600" y="3326400"/>
                </a:lnTo>
                <a:lnTo>
                  <a:pt x="2894400" y="3304800"/>
                </a:lnTo>
                <a:lnTo>
                  <a:pt x="3139200" y="3283200"/>
                </a:lnTo>
                <a:lnTo>
                  <a:pt x="3996000" y="3254400"/>
                </a:lnTo>
                <a:lnTo>
                  <a:pt x="4464000" y="3175200"/>
                </a:lnTo>
                <a:lnTo>
                  <a:pt x="4744800" y="3052800"/>
                </a:lnTo>
                <a:lnTo>
                  <a:pt x="5112000" y="2800800"/>
                </a:lnTo>
                <a:lnTo>
                  <a:pt x="5378400" y="2491200"/>
                </a:lnTo>
                <a:lnTo>
                  <a:pt x="5623200" y="2203200"/>
                </a:lnTo>
                <a:lnTo>
                  <a:pt x="5860800" y="1857600"/>
                </a:lnTo>
                <a:lnTo>
                  <a:pt x="5918400" y="1569600"/>
                </a:lnTo>
                <a:lnTo>
                  <a:pt x="5889600" y="1317600"/>
                </a:lnTo>
                <a:lnTo>
                  <a:pt x="5695200" y="928800"/>
                </a:lnTo>
                <a:lnTo>
                  <a:pt x="5400000" y="496800"/>
                </a:lnTo>
                <a:lnTo>
                  <a:pt x="5220000" y="331200"/>
                </a:lnTo>
                <a:lnTo>
                  <a:pt x="4946400" y="144000"/>
                </a:lnTo>
                <a:lnTo>
                  <a:pt x="4665600" y="43200"/>
                </a:lnTo>
                <a:lnTo>
                  <a:pt x="4420800" y="14400"/>
                </a:lnTo>
                <a:lnTo>
                  <a:pt x="3895200" y="0"/>
                </a:lnTo>
                <a:lnTo>
                  <a:pt x="3470400" y="0"/>
                </a:lnTo>
                <a:lnTo>
                  <a:pt x="3096000" y="7200"/>
                </a:lnTo>
                <a:lnTo>
                  <a:pt x="2736000" y="115200"/>
                </a:lnTo>
                <a:lnTo>
                  <a:pt x="2462400" y="244800"/>
                </a:lnTo>
                <a:lnTo>
                  <a:pt x="2224800" y="417600"/>
                </a:lnTo>
                <a:lnTo>
                  <a:pt x="1915200" y="748800"/>
                </a:lnTo>
                <a:lnTo>
                  <a:pt x="1749600" y="943200"/>
                </a:lnTo>
                <a:lnTo>
                  <a:pt x="1540800" y="1209600"/>
                </a:lnTo>
                <a:lnTo>
                  <a:pt x="1396800" y="1504800"/>
                </a:lnTo>
                <a:lnTo>
                  <a:pt x="1346400" y="1756800"/>
                </a:lnTo>
                <a:lnTo>
                  <a:pt x="1418400" y="2109600"/>
                </a:lnTo>
                <a:lnTo>
                  <a:pt x="1677600" y="2512800"/>
                </a:lnTo>
                <a:lnTo>
                  <a:pt x="1843200" y="2786400"/>
                </a:lnTo>
                <a:lnTo>
                  <a:pt x="2109600" y="3153600"/>
                </a:lnTo>
                <a:lnTo>
                  <a:pt x="2354400" y="3427200"/>
                </a:lnTo>
                <a:lnTo>
                  <a:pt x="2584800" y="3650400"/>
                </a:lnTo>
                <a:lnTo>
                  <a:pt x="2829600" y="3816000"/>
                </a:lnTo>
                <a:lnTo>
                  <a:pt x="3153600" y="4046400"/>
                </a:lnTo>
                <a:lnTo>
                  <a:pt x="3506400" y="4269600"/>
                </a:lnTo>
                <a:lnTo>
                  <a:pt x="3506400" y="4269600"/>
                </a:lnTo>
              </a:path>
            </a:pathLst>
          </a:custGeom>
          <a:noFill/>
          <a:ln w="28575">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Arial"/>
            </a:endParaRPr>
          </a:p>
        </p:txBody>
      </p:sp>
      <p:cxnSp>
        <p:nvCxnSpPr>
          <p:cNvPr id="42" name="Gerade Verbindung 41">
            <a:extLst>
              <a:ext uri="{FF2B5EF4-FFF2-40B4-BE49-F238E27FC236}">
                <a16:creationId xmlns:a16="http://schemas.microsoft.com/office/drawing/2014/main" id="{6E60CF60-5D11-5681-6693-053FFE10BD85}"/>
              </a:ext>
            </a:extLst>
          </p:cNvPr>
          <p:cNvCxnSpPr>
            <a:cxnSpLocks/>
            <a:endCxn id="39" idx="14"/>
          </p:cNvCxnSpPr>
          <p:nvPr/>
        </p:nvCxnSpPr>
        <p:spPr>
          <a:xfrm>
            <a:off x="10055200" y="3141496"/>
            <a:ext cx="1013600" cy="1476104"/>
          </a:xfrm>
          <a:prstGeom prst="line">
            <a:avLst/>
          </a:prstGeom>
          <a:ln w="28575">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B8499B4D-A9CE-0E61-0B2B-8B3F7367847A}"/>
              </a:ext>
            </a:extLst>
          </p:cNvPr>
          <p:cNvSpPr/>
          <p:nvPr/>
        </p:nvSpPr>
        <p:spPr>
          <a:xfrm>
            <a:off x="7368453" y="2633465"/>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29" name="Oval 28">
            <a:extLst>
              <a:ext uri="{FF2B5EF4-FFF2-40B4-BE49-F238E27FC236}">
                <a16:creationId xmlns:a16="http://schemas.microsoft.com/office/drawing/2014/main" id="{28DC6C16-DE45-17D7-C473-62D9338B170F}"/>
              </a:ext>
            </a:extLst>
          </p:cNvPr>
          <p:cNvSpPr/>
          <p:nvPr/>
        </p:nvSpPr>
        <p:spPr>
          <a:xfrm>
            <a:off x="7382965" y="2631104"/>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41" name="Textfeld 40">
            <a:extLst>
              <a:ext uri="{FF2B5EF4-FFF2-40B4-BE49-F238E27FC236}">
                <a16:creationId xmlns:a16="http://schemas.microsoft.com/office/drawing/2014/main" id="{230ABC5C-3823-C506-D5AA-C998CFC389F3}"/>
              </a:ext>
            </a:extLst>
          </p:cNvPr>
          <p:cNvSpPr txBox="1"/>
          <p:nvPr/>
        </p:nvSpPr>
        <p:spPr>
          <a:xfrm>
            <a:off x="9817500" y="1465848"/>
            <a:ext cx="2257877" cy="1107804"/>
          </a:xfrm>
          <a:prstGeom prst="rect">
            <a:avLst/>
          </a:prstGeom>
          <a:solidFill>
            <a:srgbClr val="000000">
              <a:alpha val="34600"/>
            </a:srgbClr>
          </a:solidFill>
        </p:spPr>
        <p:txBody>
          <a:bodyPr vert="horz" wrap="squar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FAIR Synchrotronring</a:t>
            </a:r>
          </a:p>
          <a:p>
            <a:pPr defTabSz="609585"/>
            <a:r>
              <a:rPr lang="en-US" sz="2133" dirty="0">
                <a:solidFill>
                  <a:prstClr val="white"/>
                </a:solidFill>
                <a:effectLst>
                  <a:glow rad="127000">
                    <a:prstClr val="black">
                      <a:lumMod val="65000"/>
                      <a:lumOff val="35000"/>
                    </a:prstClr>
                  </a:glow>
                </a:effectLst>
                <a:latin typeface="Arial"/>
              </a:rPr>
              <a:t>SIS-100 (2028)</a:t>
            </a:r>
          </a:p>
        </p:txBody>
      </p:sp>
      <p:sp>
        <p:nvSpPr>
          <p:cNvPr id="51" name="Textfeld 50">
            <a:extLst>
              <a:ext uri="{FF2B5EF4-FFF2-40B4-BE49-F238E27FC236}">
                <a16:creationId xmlns:a16="http://schemas.microsoft.com/office/drawing/2014/main" id="{A3D94A36-9C2E-9F9E-FB4A-91B3DD3B5B37}"/>
              </a:ext>
            </a:extLst>
          </p:cNvPr>
          <p:cNvSpPr txBox="1"/>
          <p:nvPr/>
        </p:nvSpPr>
        <p:spPr>
          <a:xfrm>
            <a:off x="9253189" y="4370545"/>
            <a:ext cx="1546987" cy="1600246"/>
          </a:xfrm>
          <a:prstGeom prst="rect">
            <a:avLst/>
          </a:prstGeom>
          <a:solidFill>
            <a:srgbClr val="000000">
              <a:alpha val="34600"/>
            </a:srgbClr>
          </a:solidFill>
        </p:spPr>
        <p:txBody>
          <a:bodyPr vert="horz" wrap="squar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FAIR </a:t>
            </a:r>
            <a:r>
              <a:rPr lang="en-US" sz="1600" dirty="0">
                <a:solidFill>
                  <a:prstClr val="white"/>
                </a:solidFill>
                <a:effectLst>
                  <a:glow rad="127000">
                    <a:prstClr val="black">
                      <a:lumMod val="65000"/>
                      <a:lumOff val="35000"/>
                    </a:prstClr>
                  </a:glow>
                </a:effectLst>
                <a:latin typeface="Arial"/>
              </a:rPr>
              <a:t>Super </a:t>
            </a:r>
          </a:p>
          <a:p>
            <a:pPr defTabSz="609585"/>
            <a:r>
              <a:rPr lang="en-US" sz="1600" dirty="0">
                <a:solidFill>
                  <a:prstClr val="white"/>
                </a:solidFill>
                <a:effectLst>
                  <a:glow rad="127000">
                    <a:prstClr val="black">
                      <a:lumMod val="65000"/>
                      <a:lumOff val="35000"/>
                    </a:prstClr>
                  </a:glow>
                </a:effectLst>
                <a:latin typeface="Arial"/>
              </a:rPr>
              <a:t>Fragment Separator</a:t>
            </a:r>
          </a:p>
          <a:p>
            <a:pPr defTabSz="609585"/>
            <a:r>
              <a:rPr lang="en-US" sz="2133" dirty="0">
                <a:solidFill>
                  <a:prstClr val="white"/>
                </a:solidFill>
                <a:effectLst>
                  <a:glow rad="127000">
                    <a:prstClr val="black">
                      <a:lumMod val="65000"/>
                      <a:lumOff val="35000"/>
                    </a:prstClr>
                  </a:glow>
                </a:effectLst>
                <a:latin typeface="Arial"/>
              </a:rPr>
              <a:t>SFRS (2027)</a:t>
            </a:r>
          </a:p>
        </p:txBody>
      </p:sp>
      <p:sp>
        <p:nvSpPr>
          <p:cNvPr id="54" name="Pfeil nach unten 53">
            <a:extLst>
              <a:ext uri="{FF2B5EF4-FFF2-40B4-BE49-F238E27FC236}">
                <a16:creationId xmlns:a16="http://schemas.microsoft.com/office/drawing/2014/main" id="{8782D548-B25C-BB3A-F5AA-20604C08C305}"/>
              </a:ext>
            </a:extLst>
          </p:cNvPr>
          <p:cNvSpPr/>
          <p:nvPr/>
        </p:nvSpPr>
        <p:spPr>
          <a:xfrm rot="2767077">
            <a:off x="11041893" y="6603015"/>
            <a:ext cx="260659" cy="264389"/>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pic>
        <p:nvPicPr>
          <p:cNvPr id="55" name="Grafik 54">
            <a:extLst>
              <a:ext uri="{FF2B5EF4-FFF2-40B4-BE49-F238E27FC236}">
                <a16:creationId xmlns:a16="http://schemas.microsoft.com/office/drawing/2014/main" id="{2AADAF2B-824A-ED53-0004-D6248FAF640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45051" y="6068980"/>
            <a:ext cx="521317" cy="521317"/>
          </a:xfrm>
          <a:prstGeom prst="rect">
            <a:avLst/>
          </a:prstGeom>
        </p:spPr>
      </p:pic>
      <p:pic>
        <p:nvPicPr>
          <p:cNvPr id="56" name="Grafik 55">
            <a:extLst>
              <a:ext uri="{FF2B5EF4-FFF2-40B4-BE49-F238E27FC236}">
                <a16:creationId xmlns:a16="http://schemas.microsoft.com/office/drawing/2014/main" id="{CCC7FB73-1CBC-9425-4F26-FC2911B2350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670684" y="4520244"/>
            <a:ext cx="521317" cy="521317"/>
          </a:xfrm>
          <a:prstGeom prst="rect">
            <a:avLst/>
          </a:prstGeom>
        </p:spPr>
      </p:pic>
      <p:sp>
        <p:nvSpPr>
          <p:cNvPr id="3" name="Textfeld 2">
            <a:extLst>
              <a:ext uri="{FF2B5EF4-FFF2-40B4-BE49-F238E27FC236}">
                <a16:creationId xmlns:a16="http://schemas.microsoft.com/office/drawing/2014/main" id="{FDE29F00-88EC-072A-33C3-07E6AC5E58D3}"/>
              </a:ext>
            </a:extLst>
          </p:cNvPr>
          <p:cNvSpPr txBox="1"/>
          <p:nvPr/>
        </p:nvSpPr>
        <p:spPr>
          <a:xfrm>
            <a:off x="1819775" y="2352702"/>
            <a:ext cx="1980670"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Ion sources</a:t>
            </a:r>
          </a:p>
          <a:p>
            <a:pPr defTabSz="609585"/>
            <a:r>
              <a:rPr lang="en-US" sz="2133" dirty="0">
                <a:solidFill>
                  <a:prstClr val="white"/>
                </a:solidFill>
                <a:effectLst>
                  <a:glow rad="127000">
                    <a:prstClr val="black">
                      <a:lumMod val="65000"/>
                      <a:lumOff val="35000"/>
                    </a:prstClr>
                  </a:glow>
                </a:effectLst>
                <a:latin typeface="Arial"/>
              </a:rPr>
              <a:t>(1991 &amp;1999) </a:t>
            </a:r>
          </a:p>
        </p:txBody>
      </p:sp>
      <p:sp>
        <p:nvSpPr>
          <p:cNvPr id="9" name="Textfeld 8">
            <a:extLst>
              <a:ext uri="{FF2B5EF4-FFF2-40B4-BE49-F238E27FC236}">
                <a16:creationId xmlns:a16="http://schemas.microsoft.com/office/drawing/2014/main" id="{CF2EF2E8-99DB-909E-B592-A97302653D06}"/>
              </a:ext>
            </a:extLst>
          </p:cNvPr>
          <p:cNvSpPr txBox="1"/>
          <p:nvPr/>
        </p:nvSpPr>
        <p:spPr>
          <a:xfrm>
            <a:off x="1312919" y="3866322"/>
            <a:ext cx="2435923"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Linear accelerator</a:t>
            </a:r>
          </a:p>
          <a:p>
            <a:pPr defTabSz="609585"/>
            <a:r>
              <a:rPr lang="en-US" sz="2133" dirty="0">
                <a:solidFill>
                  <a:prstClr val="white"/>
                </a:solidFill>
                <a:effectLst>
                  <a:glow rad="127000">
                    <a:prstClr val="black">
                      <a:lumMod val="65000"/>
                      <a:lumOff val="35000"/>
                    </a:prstClr>
                  </a:glow>
                </a:effectLst>
                <a:latin typeface="Arial"/>
              </a:rPr>
              <a:t>UNILAC (1975)</a:t>
            </a:r>
          </a:p>
        </p:txBody>
      </p:sp>
      <p:sp>
        <p:nvSpPr>
          <p:cNvPr id="11" name="Textfeld 10">
            <a:extLst>
              <a:ext uri="{FF2B5EF4-FFF2-40B4-BE49-F238E27FC236}">
                <a16:creationId xmlns:a16="http://schemas.microsoft.com/office/drawing/2014/main" id="{11C49FAD-EA5B-42CA-996C-70C0713B36A9}"/>
              </a:ext>
            </a:extLst>
          </p:cNvPr>
          <p:cNvSpPr txBox="1"/>
          <p:nvPr/>
        </p:nvSpPr>
        <p:spPr>
          <a:xfrm>
            <a:off x="6387467" y="1420374"/>
            <a:ext cx="2253181"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Synchrotron ring</a:t>
            </a:r>
          </a:p>
          <a:p>
            <a:pPr defTabSz="609585"/>
            <a:r>
              <a:rPr lang="en-US" sz="2133" dirty="0">
                <a:solidFill>
                  <a:prstClr val="white"/>
                </a:solidFill>
                <a:effectLst>
                  <a:glow rad="127000">
                    <a:prstClr val="black">
                      <a:lumMod val="65000"/>
                      <a:lumOff val="35000"/>
                    </a:prstClr>
                  </a:glow>
                </a:effectLst>
                <a:latin typeface="Arial"/>
              </a:rPr>
              <a:t>SIS-18 (1990)</a:t>
            </a:r>
          </a:p>
        </p:txBody>
      </p:sp>
      <p:sp>
        <p:nvSpPr>
          <p:cNvPr id="20" name="Textfeld 19">
            <a:extLst>
              <a:ext uri="{FF2B5EF4-FFF2-40B4-BE49-F238E27FC236}">
                <a16:creationId xmlns:a16="http://schemas.microsoft.com/office/drawing/2014/main" id="{D83E4B17-6AD8-292D-A237-E4A08874F388}"/>
              </a:ext>
            </a:extLst>
          </p:cNvPr>
          <p:cNvSpPr txBox="1"/>
          <p:nvPr/>
        </p:nvSpPr>
        <p:spPr>
          <a:xfrm>
            <a:off x="6692187" y="5371580"/>
            <a:ext cx="2368469"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Storage ring</a:t>
            </a:r>
          </a:p>
          <a:p>
            <a:pPr defTabSz="609585"/>
            <a:r>
              <a:rPr lang="en-US" sz="2133" dirty="0">
                <a:solidFill>
                  <a:prstClr val="white"/>
                </a:solidFill>
                <a:effectLst>
                  <a:glow rad="127000">
                    <a:prstClr val="black">
                      <a:lumMod val="65000"/>
                      <a:lumOff val="35000"/>
                    </a:prstClr>
                  </a:glow>
                </a:effectLst>
                <a:latin typeface="Arial"/>
              </a:rPr>
              <a:t>CRYRING (2021)</a:t>
            </a:r>
          </a:p>
        </p:txBody>
      </p:sp>
      <p:sp>
        <p:nvSpPr>
          <p:cNvPr id="25" name="Textfeld 24">
            <a:extLst>
              <a:ext uri="{FF2B5EF4-FFF2-40B4-BE49-F238E27FC236}">
                <a16:creationId xmlns:a16="http://schemas.microsoft.com/office/drawing/2014/main" id="{11802F6D-5A04-8153-B8B3-3807345F5369}"/>
              </a:ext>
            </a:extLst>
          </p:cNvPr>
          <p:cNvSpPr txBox="1"/>
          <p:nvPr/>
        </p:nvSpPr>
        <p:spPr>
          <a:xfrm>
            <a:off x="6902506" y="4187812"/>
            <a:ext cx="1737014"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Storage ring</a:t>
            </a:r>
          </a:p>
          <a:p>
            <a:pPr defTabSz="609585"/>
            <a:r>
              <a:rPr lang="en-US" sz="2133" dirty="0">
                <a:solidFill>
                  <a:prstClr val="white"/>
                </a:solidFill>
                <a:effectLst>
                  <a:glow rad="127000">
                    <a:prstClr val="black">
                      <a:lumMod val="65000"/>
                      <a:lumOff val="35000"/>
                    </a:prstClr>
                  </a:glow>
                </a:effectLst>
                <a:latin typeface="Arial"/>
              </a:rPr>
              <a:t>ESR (1990)</a:t>
            </a:r>
          </a:p>
        </p:txBody>
      </p:sp>
      <p:sp>
        <p:nvSpPr>
          <p:cNvPr id="26" name="Textfeld 25">
            <a:extLst>
              <a:ext uri="{FF2B5EF4-FFF2-40B4-BE49-F238E27FC236}">
                <a16:creationId xmlns:a16="http://schemas.microsoft.com/office/drawing/2014/main" id="{83389DFB-D74C-18EC-93EF-0056E24EFE1B}"/>
              </a:ext>
            </a:extLst>
          </p:cNvPr>
          <p:cNvSpPr txBox="1"/>
          <p:nvPr/>
        </p:nvSpPr>
        <p:spPr>
          <a:xfrm>
            <a:off x="4008495" y="2361797"/>
            <a:ext cx="2110386"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Linear trap</a:t>
            </a:r>
          </a:p>
          <a:p>
            <a:pPr defTabSz="609585"/>
            <a:r>
              <a:rPr lang="en-US" sz="2133" dirty="0">
                <a:solidFill>
                  <a:prstClr val="white"/>
                </a:solidFill>
                <a:effectLst>
                  <a:glow rad="127000">
                    <a:prstClr val="black">
                      <a:lumMod val="65000"/>
                      <a:lumOff val="35000"/>
                    </a:prstClr>
                  </a:glow>
                </a:effectLst>
                <a:latin typeface="Arial"/>
              </a:rPr>
              <a:t>HITRAP (2025)</a:t>
            </a:r>
          </a:p>
        </p:txBody>
      </p:sp>
      <p:sp>
        <p:nvSpPr>
          <p:cNvPr id="35" name="Textfeld 34">
            <a:extLst>
              <a:ext uri="{FF2B5EF4-FFF2-40B4-BE49-F238E27FC236}">
                <a16:creationId xmlns:a16="http://schemas.microsoft.com/office/drawing/2014/main" id="{08FE4D03-C3BA-A546-AEDA-09E3D212E411}"/>
              </a:ext>
            </a:extLst>
          </p:cNvPr>
          <p:cNvSpPr txBox="1"/>
          <p:nvPr/>
        </p:nvSpPr>
        <p:spPr>
          <a:xfrm>
            <a:off x="7155945" y="3304824"/>
            <a:ext cx="1253998"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Transfer</a:t>
            </a:r>
          </a:p>
          <a:p>
            <a:pPr defTabSz="609585"/>
            <a:r>
              <a:rPr lang="en-US" sz="2133" dirty="0">
                <a:solidFill>
                  <a:prstClr val="white"/>
                </a:solidFill>
                <a:effectLst>
                  <a:glow rad="127000">
                    <a:prstClr val="black">
                      <a:lumMod val="65000"/>
                      <a:lumOff val="35000"/>
                    </a:prstClr>
                  </a:glow>
                </a:effectLst>
                <a:latin typeface="Arial"/>
              </a:rPr>
              <a:t>HEST</a:t>
            </a:r>
          </a:p>
        </p:txBody>
      </p:sp>
      <p:pic>
        <p:nvPicPr>
          <p:cNvPr id="43" name="Grafik 42">
            <a:extLst>
              <a:ext uri="{FF2B5EF4-FFF2-40B4-BE49-F238E27FC236}">
                <a16:creationId xmlns:a16="http://schemas.microsoft.com/office/drawing/2014/main" id="{2F8BAA59-4A77-BB70-C864-3E6F9C60902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2447" y="5905118"/>
            <a:ext cx="521317" cy="521317"/>
          </a:xfrm>
          <a:prstGeom prst="rect">
            <a:avLst/>
          </a:prstGeom>
        </p:spPr>
      </p:pic>
      <p:sp>
        <p:nvSpPr>
          <p:cNvPr id="52" name="Textfeld 51">
            <a:extLst>
              <a:ext uri="{FF2B5EF4-FFF2-40B4-BE49-F238E27FC236}">
                <a16:creationId xmlns:a16="http://schemas.microsoft.com/office/drawing/2014/main" id="{CD2499AF-8D2D-6358-E004-32613A1D8DA1}"/>
              </a:ext>
            </a:extLst>
          </p:cNvPr>
          <p:cNvSpPr txBox="1"/>
          <p:nvPr/>
        </p:nvSpPr>
        <p:spPr>
          <a:xfrm>
            <a:off x="1013765" y="5812653"/>
            <a:ext cx="1782783" cy="697755"/>
          </a:xfrm>
          <a:prstGeom prst="rect">
            <a:avLst/>
          </a:prstGeom>
        </p:spPr>
        <p:txBody>
          <a:bodyPr vert="horz" wrap="square" lIns="121920" tIns="60960" rIns="121920" bIns="60960" rtlCol="0" anchor="t">
            <a:spAutoFit/>
          </a:bodyPr>
          <a:lstStyle/>
          <a:p>
            <a:pPr defTabSz="609585"/>
            <a:r>
              <a:rPr lang="en-US" sz="1867" dirty="0">
                <a:solidFill>
                  <a:prstClr val="black"/>
                </a:solidFill>
                <a:latin typeface="Arial"/>
              </a:rPr>
              <a:t>Heavy ion
research</a:t>
            </a:r>
          </a:p>
        </p:txBody>
      </p:sp>
      <p:sp>
        <p:nvSpPr>
          <p:cNvPr id="53" name="Textfeld 52">
            <a:extLst>
              <a:ext uri="{FF2B5EF4-FFF2-40B4-BE49-F238E27FC236}">
                <a16:creationId xmlns:a16="http://schemas.microsoft.com/office/drawing/2014/main" id="{B73587D6-CB6F-3DA6-05F2-09651BFC4EF4}"/>
              </a:ext>
            </a:extLst>
          </p:cNvPr>
          <p:cNvSpPr txBox="1"/>
          <p:nvPr/>
        </p:nvSpPr>
        <p:spPr>
          <a:xfrm>
            <a:off x="3514134" y="5809604"/>
            <a:ext cx="2243769" cy="697755"/>
          </a:xfrm>
          <a:prstGeom prst="rect">
            <a:avLst/>
          </a:prstGeom>
        </p:spPr>
        <p:txBody>
          <a:bodyPr vert="horz" wrap="square" lIns="121920" tIns="60960" rIns="121920" bIns="60960" rtlCol="0" anchor="t">
            <a:spAutoFit/>
          </a:bodyPr>
          <a:lstStyle/>
          <a:p>
            <a:pPr defTabSz="609585"/>
            <a:r>
              <a:rPr lang="en-US" sz="1867" dirty="0">
                <a:solidFill>
                  <a:prstClr val="black"/>
                </a:solidFill>
                <a:latin typeface="Arial"/>
              </a:rPr>
              <a:t>Heavy ion
tumor irradiation</a:t>
            </a:r>
          </a:p>
        </p:txBody>
      </p:sp>
      <p:pic>
        <p:nvPicPr>
          <p:cNvPr id="57" name="Picture 2">
            <a:extLst>
              <a:ext uri="{FF2B5EF4-FFF2-40B4-BE49-F238E27FC236}">
                <a16:creationId xmlns:a16="http://schemas.microsoft.com/office/drawing/2014/main" id="{327C1C88-5904-0A6F-F3B9-F773054D60F0}"/>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011943" y="5900807"/>
            <a:ext cx="521317" cy="521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18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fill="hold" grpId="0" nodeType="withEffect">
                                  <p:stCondLst>
                                    <p:cond delay="0"/>
                                  </p:stCondLst>
                                  <p:childTnLst>
                                    <p:animMotion origin="layout" path="M 0.00035 -0.00185 L 0.21111 0.06451 " pathEditMode="relative" rAng="0" ptsTypes="AA">
                                      <p:cBhvr>
                                        <p:cTn id="6" dur="500" fill="hold"/>
                                        <p:tgtEl>
                                          <p:spTgt spid="8"/>
                                        </p:tgtEl>
                                        <p:attrNameLst>
                                          <p:attrName>ppt_x</p:attrName>
                                          <p:attrName>ppt_y</p:attrName>
                                        </p:attrNameLst>
                                      </p:cBhvr>
                                      <p:rCtr x="10538" y="3302"/>
                                    </p:animMotion>
                                  </p:childTnLst>
                                </p:cTn>
                              </p:par>
                              <p:par>
                                <p:cTn id="7" presetID="0" presetClass="path" presetSubtype="0" repeatCount="indefinite" accel="50000" fill="hold" grpId="0" nodeType="withEffect">
                                  <p:stCondLst>
                                    <p:cond delay="0"/>
                                  </p:stCondLst>
                                  <p:childTnLst>
                                    <p:animMotion origin="layout" path="M -5.55556E-7 4.07407E-6 L 0.04861 0.01759 C 0.0632 0.02222 0.0757 0.025 0.0882 0.0287 C 0.1007 0.0324 0.12326 0.03981 0.12326 0.04012 L 0.16111 0.05123 C 0.16927 0.0537 0.16719 0.05493 0.17205 0.05432 C 0.17674 0.0537 0.18316 0.05216 0.18993 0.04784 C 0.19688 0.04382 0.20608 0.03518 0.21337 0.0287 C 0.22083 0.02222 0.22743 0.01728 0.2342 0.00956 C 0.24097 0.00185 0.25399 -0.0176 0.25399 -0.01729 C 0.26111 -0.02716 0.26892 -0.03704 0.27656 -0.04815 C 0.2842 -0.05895 0.29358 -0.07284 0.3 -0.08334 C 0.30625 -0.09383 0.30972 -0.10247 0.31441 -0.1105 C 0.31892 -0.11852 0.32344 -0.125 0.32795 -0.13118 " pathEditMode="relative" rAng="0" ptsTypes="AAAAAAAAAAAAAA">
                                      <p:cBhvr>
                                        <p:cTn id="8" dur="1000" fill="hold"/>
                                        <p:tgtEl>
                                          <p:spTgt spid="10"/>
                                        </p:tgtEl>
                                        <p:attrNameLst>
                                          <p:attrName>ppt_x</p:attrName>
                                          <p:attrName>ppt_y</p:attrName>
                                        </p:attrNameLst>
                                      </p:cBhvr>
                                      <p:rCtr x="16389" y="-3858"/>
                                    </p:animMotion>
                                  </p:childTnLst>
                                </p:cTn>
                              </p:par>
                              <p:par>
                                <p:cTn id="9" presetID="1" presetClass="path" presetSubtype="0" repeatCount="indefinite" fill="hold" grpId="0" nodeType="withEffect">
                                  <p:stCondLst>
                                    <p:cond delay="0"/>
                                  </p:stCondLst>
                                  <p:childTnLst>
                                    <p:animMotion origin="layout" path="M 0.03837 -0.03426 C 0.06563 -0.03426 0.08803 -0.00524 0.08803 0.03118 C 0.08803 0.06729 0.06563 0.09692 0.03837 0.09692 C 0.01094 0.09692 -0.01111 0.06729 -0.01111 0.03118 C -0.01111 -0.00524 0.01094 -0.03426 0.03837 -0.03426 Z " pathEditMode="relative" rAng="0" ptsTypes="AAAAA">
                                      <p:cBhvr>
                                        <p:cTn id="10" dur="500" fill="hold"/>
                                        <p:tgtEl>
                                          <p:spTgt spid="12"/>
                                        </p:tgtEl>
                                        <p:attrNameLst>
                                          <p:attrName>ppt_x</p:attrName>
                                          <p:attrName>ppt_y</p:attrName>
                                        </p:attrNameLst>
                                      </p:cBhvr>
                                      <p:rCtr x="0" y="6543"/>
                                    </p:animMotion>
                                  </p:childTnLst>
                                </p:cTn>
                              </p:par>
                              <p:par>
                                <p:cTn id="11" presetID="0" presetClass="path" presetSubtype="0" repeatCount="indefinite" fill="hold" grpId="0" nodeType="withEffect">
                                  <p:stCondLst>
                                    <p:cond delay="0"/>
                                  </p:stCondLst>
                                  <p:childTnLst>
                                    <p:animMotion origin="layout" path="M 1.38889E-6 4.93827E-6 C -0.00538 0.02932 -0.01059 0.05895 -0.01806 0.08148 C -0.02552 0.1037 -0.03767 0.1182 -0.04514 0.13425 C -0.05243 0.1503 -0.05712 0.16481 -0.06215 0.17746 C -0.06736 0.18981 -0.07327 0.20462 -0.0757 0.20925 C -0.07813 0.21388 -0.07743 0.21018 -0.07656 0.20617 " pathEditMode="relative" rAng="0" ptsTypes="AAAAAA">
                                      <p:cBhvr>
                                        <p:cTn id="12" dur="500" fill="hold"/>
                                        <p:tgtEl>
                                          <p:spTgt spid="13"/>
                                        </p:tgtEl>
                                        <p:attrNameLst>
                                          <p:attrName>ppt_x</p:attrName>
                                          <p:attrName>ppt_y</p:attrName>
                                        </p:attrNameLst>
                                      </p:cBhvr>
                                      <p:rCtr x="-3872" y="10556"/>
                                    </p:animMotion>
                                  </p:childTnLst>
                                </p:cTn>
                              </p:par>
                              <p:par>
                                <p:cTn id="13" presetID="0" presetClass="path" presetSubtype="0" repeatCount="indefinite" fill="hold" grpId="0" nodeType="withEffect">
                                  <p:stCondLst>
                                    <p:cond delay="0"/>
                                  </p:stCondLst>
                                  <p:childTnLst>
                                    <p:animMotion origin="layout" path="M -1.38889E-6 4.93827E-6 C -0.00677 0.03209 -0.01337 0.06419 -0.01996 0.0895 C -0.02639 0.11481 -0.03333 0.13271 -0.03889 0.15185 C -0.04444 0.17129 -0.04774 0.18888 -0.0533 0.20493 C -0.05885 0.22098 -0.06788 0.23611 -0.07222 0.24814 C -0.07639 0.26018 -0.07569 0.26604 -0.07847 0.27685 C -0.08125 0.28796 -0.08472 0.30123 -0.08837 0.31358 C -0.09201 0.32623 -0.09739 0.34228 -0.1 0.35216 C -0.10278 0.36203 -0.10226 0.36666 -0.10451 0.37283 C -0.10694 0.37932 -0.11076 0.38487 -0.11441 0.39074 " pathEditMode="relative" rAng="0" ptsTypes="AAAAAAAAAA">
                                      <p:cBhvr>
                                        <p:cTn id="14" dur="1000" fill="hold"/>
                                        <p:tgtEl>
                                          <p:spTgt spid="14"/>
                                        </p:tgtEl>
                                        <p:attrNameLst>
                                          <p:attrName>ppt_x</p:attrName>
                                          <p:attrName>ppt_y</p:attrName>
                                        </p:attrNameLst>
                                      </p:cBhvr>
                                      <p:rCtr x="-5729" y="19537"/>
                                    </p:animMotion>
                                  </p:childTnLst>
                                </p:cTn>
                              </p:par>
                              <p:par>
                                <p:cTn id="15" presetID="0" presetClass="path" presetSubtype="0" repeatCount="indefinite" fill="hold" grpId="0" nodeType="withEffect">
                                  <p:stCondLst>
                                    <p:cond delay="0"/>
                                  </p:stCondLst>
                                  <p:childTnLst>
                                    <p:animMotion origin="layout" path="M -2.77778E-7 -2.22222E-6 C -0.00139 0.00895 -0.00156 0.02068 -0.00538 0.02562 C -0.0092 0.03087 -0.01701 0.03272 -0.02257 0.03056 C -0.02812 0.0284 -0.03767 0.02315 -0.03871 0.01266 C -0.03993 0.00247 -0.0349 -0.02345 -0.02969 -0.0321 C -0.02465 -0.04074 -0.01371 -0.0392 -0.00816 -0.03858 C -0.0026 -0.03796 0.00243 -0.03518 0.00365 -0.02901 C 0.00486 -0.02284 0.00156 -0.00926 -2.77778E-7 -2.22222E-6 Z " pathEditMode="relative" rAng="0" ptsTypes="AAAAAAAA">
                                      <p:cBhvr>
                                        <p:cTn id="16" dur="500" fill="hold"/>
                                        <p:tgtEl>
                                          <p:spTgt spid="15"/>
                                        </p:tgtEl>
                                        <p:attrNameLst>
                                          <p:attrName>ppt_x</p:attrName>
                                          <p:attrName>ppt_y</p:attrName>
                                        </p:attrNameLst>
                                      </p:cBhvr>
                                      <p:rCtr x="-1771" y="-401"/>
                                    </p:animMotion>
                                  </p:childTnLst>
                                </p:cTn>
                              </p:par>
                              <p:par>
                                <p:cTn id="17" presetID="0" presetClass="path" presetSubtype="0" repeatCount="indefinite" fill="hold" grpId="0" nodeType="withEffect">
                                  <p:stCondLst>
                                    <p:cond delay="0"/>
                                  </p:stCondLst>
                                  <p:childTnLst>
                                    <p:animMotion origin="layout" path="M 3.88889E-6 2.83951E-6 C 0.00312 0.00216 0.00816 0.01234 0.00816 0.01759 C 0.00816 0.02284 0.00295 0.02901 3.88889E-6 0.0321 C -0.00296 0.03487 -0.00712 0.03642 -0.0099 0.03518 C -0.01268 0.03426 -0.01702 0.03086 -0.01702 0.02561 C -0.01719 0.02068 -0.0132 0.00833 -0.01077 0.00463 C -0.00834 0.00123 -0.00313 -0.00216 3.88889E-6 2.83951E-6 Z " pathEditMode="relative" rAng="0" ptsTypes="AAAAAAA">
                                      <p:cBhvr>
                                        <p:cTn id="18" dur="500" fill="hold"/>
                                        <p:tgtEl>
                                          <p:spTgt spid="16"/>
                                        </p:tgtEl>
                                        <p:attrNameLst>
                                          <p:attrName>ppt_x</p:attrName>
                                          <p:attrName>ppt_y</p:attrName>
                                        </p:attrNameLst>
                                      </p:cBhvr>
                                      <p:rCtr x="-451" y="1728"/>
                                    </p:animMotion>
                                  </p:childTnLst>
                                </p:cTn>
                              </p:par>
                              <p:par>
                                <p:cTn id="19" presetID="0" presetClass="path" presetSubtype="0" repeatCount="indefinite" decel="50000" fill="hold" grpId="0" nodeType="withEffect">
                                  <p:stCondLst>
                                    <p:cond delay="200"/>
                                  </p:stCondLst>
                                  <p:childTnLst>
                                    <p:animMotion origin="layout" path="M -2.5E-6 -2.46914E-7 L -0.00278 -0.06574 L -0.00278 -0.06543 L -0.00278 -0.06574 " pathEditMode="relative" rAng="0" ptsTypes="AAAA">
                                      <p:cBhvr>
                                        <p:cTn id="20" dur="500" fill="hold"/>
                                        <p:tgtEl>
                                          <p:spTgt spid="17"/>
                                        </p:tgtEl>
                                        <p:attrNameLst>
                                          <p:attrName>ppt_x</p:attrName>
                                          <p:attrName>ppt_y</p:attrName>
                                        </p:attrNameLst>
                                      </p:cBhvr>
                                      <p:rCtr x="-139" y="-3302"/>
                                    </p:animMotion>
                                  </p:childTnLst>
                                </p:cTn>
                              </p:par>
                              <p:par>
                                <p:cTn id="21" presetID="0" presetClass="path" presetSubtype="0" repeatCount="indefinite" fill="hold" grpId="0" nodeType="withEffect">
                                  <p:stCondLst>
                                    <p:cond delay="1100"/>
                                  </p:stCondLst>
                                  <p:childTnLst>
                                    <p:animMotion origin="layout" path="M 0.42066 -0.09845 C 0.41841 -0.09012 0.41528 -0.07191 0.41077 -0.06327 C 0.40625 -0.05463 0.40087 -0.05154 0.39358 -0.04722 C 0.38646 -0.0429 0.37535 -0.03858 0.36754 -0.03765 C 0.35972 -0.03673 0.35261 -0.03889 0.3467 -0.04259 C 0.34097 -0.04629 0.33629 -0.05216 0.33229 -0.06018 C 0.32847 -0.06821 0.32344 -0.07808 0.32344 -0.09043 C 0.32327 -0.10308 0.3257 -0.12376 0.33143 -0.13549 C 0.33716 -0.14722 0.34809 -0.15679 0.35764 -0.16111 C 0.36702 -0.16543 0.37882 -0.16389 0.3882 -0.16111 C 0.39775 -0.15802 0.40834 -0.15123 0.41441 -0.14352 C 0.42032 -0.1358 0.42257 -0.12191 0.42431 -0.1145 C 0.42587 -0.1071 0.42292 -0.1071 0.42066 -0.09845 Z " pathEditMode="relative" rAng="0" ptsTypes="AAAAAAAAAAAAA">
                                      <p:cBhvr>
                                        <p:cTn id="22" dur="500" fill="hold"/>
                                        <p:tgtEl>
                                          <p:spTgt spid="18"/>
                                        </p:tgtEl>
                                        <p:attrNameLst>
                                          <p:attrName>ppt_x</p:attrName>
                                          <p:attrName>ppt_y</p:attrName>
                                        </p:attrNameLst>
                                      </p:cBhvr>
                                      <p:rCtr x="-4670" y="-247"/>
                                    </p:animMotion>
                                  </p:childTnLst>
                                </p:cTn>
                              </p:par>
                              <p:par>
                                <p:cTn id="23" presetID="0" presetClass="path" presetSubtype="0" repeatCount="indefinite" accel="50000" fill="hold" grpId="0" nodeType="withEffect">
                                  <p:stCondLst>
                                    <p:cond delay="0"/>
                                  </p:stCondLst>
                                  <p:childTnLst>
                                    <p:animMotion origin="layout" path="M 0.00746 3.08642E-6 C 0.00451 0.00339 0.00121 0.00679 -0.00261 0.00771 C -0.00642 0.00895 -0.01198 0.00648 -0.01597 0.00617 C -0.01979 0.00586 -0.02604 0.00617 -0.02604 0.00648 C -0.02865 0.00679 -0.03073 0.0074 -0.0316 0.00956 C -0.03212 0.01173 -0.03264 0.01759 -0.03056 0.01913 C -0.02813 0.02068 -0.03889 0.01358 -0.01823 0.01913 C 0.00226 0.02469 0.07118 0.04629 0.09323 0.05277 C 0.1151 0.05895 0.10955 0.0571 0.11424 0.0574 C 0.1191 0.05771 0.12066 0.05617 0.12222 0.05432 " pathEditMode="relative" rAng="0" ptsTypes="AAAAAAAAAA">
                                      <p:cBhvr>
                                        <p:cTn id="24" dur="500" fill="hold"/>
                                        <p:tgtEl>
                                          <p:spTgt spid="22"/>
                                        </p:tgtEl>
                                        <p:attrNameLst>
                                          <p:attrName>ppt_x</p:attrName>
                                          <p:attrName>ppt_y</p:attrName>
                                        </p:attrNameLst>
                                      </p:cBhvr>
                                      <p:rCtr x="3750" y="2870"/>
                                    </p:animMotion>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32"/>
                                        </p:tgtEl>
                                      </p:cBhvr>
                                    </p:animEffect>
                                    <p:animScale>
                                      <p:cBhvr>
                                        <p:cTn id="27" dur="250" autoRev="1" fill="hold"/>
                                        <p:tgtEl>
                                          <p:spTgt spid="32"/>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31"/>
                                        </p:tgtEl>
                                      </p:cBhvr>
                                    </p:animEffect>
                                    <p:animScale>
                                      <p:cBhvr>
                                        <p:cTn id="30" dur="250" autoRev="1" fill="hold"/>
                                        <p:tgtEl>
                                          <p:spTgt spid="31"/>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28"/>
                                        </p:tgtEl>
                                      </p:cBhvr>
                                    </p:animEffect>
                                    <p:animScale>
                                      <p:cBhvr>
                                        <p:cTn id="33" dur="250" autoRev="1" fill="hold"/>
                                        <p:tgtEl>
                                          <p:spTgt spid="28"/>
                                        </p:tgtEl>
                                      </p:cBhvr>
                                      <p:by x="105000" y="105000"/>
                                    </p:animScale>
                                  </p:childTnLst>
                                </p:cTn>
                              </p:par>
                              <p:par>
                                <p:cTn id="34" presetID="26" presetClass="emph" presetSubtype="0" repeatCount="indefinite" fill="hold" nodeType="withEffect">
                                  <p:stCondLst>
                                    <p:cond delay="0"/>
                                  </p:stCondLst>
                                  <p:childTnLst>
                                    <p:animEffect transition="out" filter="fade">
                                      <p:cBhvr>
                                        <p:cTn id="35" dur="500" tmFilter="0, 0; .2, .5; .8, .5; 1, 0"/>
                                        <p:tgtEl>
                                          <p:spTgt spid="27"/>
                                        </p:tgtEl>
                                      </p:cBhvr>
                                    </p:animEffect>
                                    <p:animScale>
                                      <p:cBhvr>
                                        <p:cTn id="36" dur="250" autoRev="1" fill="hold"/>
                                        <p:tgtEl>
                                          <p:spTgt spid="27"/>
                                        </p:tgtEl>
                                      </p:cBhvr>
                                      <p:by x="105000" y="105000"/>
                                    </p:animScale>
                                  </p:childTnLst>
                                </p:cTn>
                              </p:par>
                              <p:par>
                                <p:cTn id="37" presetID="26" presetClass="emph" presetSubtype="0" repeatCount="indefinite" fill="hold" nodeType="with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34"/>
                                        </p:tgtEl>
                                      </p:cBhvr>
                                    </p:animEffect>
                                    <p:animScale>
                                      <p:cBhvr>
                                        <p:cTn id="42" dur="250" autoRev="1" fill="hold"/>
                                        <p:tgtEl>
                                          <p:spTgt spid="34"/>
                                        </p:tgtEl>
                                      </p:cBhvr>
                                      <p:by x="105000" y="105000"/>
                                    </p:animScale>
                                  </p:childTnLst>
                                </p:cTn>
                              </p:par>
                              <p:par>
                                <p:cTn id="43" presetID="26" presetClass="emph" presetSubtype="0" repeatCount="indefinite" fill="hold" nodeType="withEffect">
                                  <p:stCondLst>
                                    <p:cond delay="0"/>
                                  </p:stCondLst>
                                  <p:childTnLst>
                                    <p:animEffect transition="out" filter="fade">
                                      <p:cBhvr>
                                        <p:cTn id="44" dur="500" tmFilter="0, 0; .2, .5; .8, .5; 1, 0"/>
                                        <p:tgtEl>
                                          <p:spTgt spid="37"/>
                                        </p:tgtEl>
                                      </p:cBhvr>
                                    </p:animEffect>
                                    <p:animScale>
                                      <p:cBhvr>
                                        <p:cTn id="45" dur="250" autoRev="1" fill="hold"/>
                                        <p:tgtEl>
                                          <p:spTgt spid="37"/>
                                        </p:tgtEl>
                                      </p:cBhvr>
                                      <p:by x="105000" y="105000"/>
                                    </p:animScale>
                                  </p:childTnLst>
                                </p:cTn>
                              </p:par>
                              <p:par>
                                <p:cTn id="46" presetID="0" presetClass="path" presetSubtype="0" repeatCount="indefinite" fill="hold" grpId="0" nodeType="withEffect">
                                  <p:stCondLst>
                                    <p:cond delay="0"/>
                                  </p:stCondLst>
                                  <p:childTnLst>
                                    <p:animMotion origin="layout" path="M 0 0 C -0.00104 0.0145 -0.00208 0.02932 -0.00225 0.04197 C -0.00243 0.05432 -0.00243 0.06574 -0.00069 0.07531 C 0.00104 0.08487 0.00261 0.09259 0.00799 0.09938 C 0.01337 0.10586 0.0217 0.11358 0.0316 0.11605 C 0.04132 0.11851 0.05695 0.11172 0.06702 0.11327 C 0.07691 0.11481 0.07275 0.12438 0.09132 0.12592 C 0.11007 0.12716 0.15903 0.11944 0.17882 0.1216 C 0.19844 0.12376 0.19913 0.13179 0.20938 0.13858 C 0.21962 0.14506 0.23247 0.1537 0.24011 0.1608 C 0.24775 0.16821 0.24861 0.16944 0.25504 0.18179 C 0.26146 0.19413 0.27865 0.23518 0.27865 0.23518 C 0.28629 0.25216 0.29479 0.26851 0.3007 0.28395 C 0.3066 0.29938 0.31059 0.3145 0.31407 0.32747 C 0.31771 0.34043 0.32118 0.35 0.32205 0.36234 C 0.32275 0.375 0.31997 0.39197 0.31893 0.40308 C 0.31788 0.41389 0.31823 0.42098 0.31563 0.42839 C 0.3132 0.43549 0.30938 0.43827 0.30382 0.4466 C 0.29844 0.45463 0.28872 0.47129 0.28264 0.47716 C 0.27657 0.48302 0.27344 0.47716 0.26771 0.48148 C 0.26198 0.4858 0.25469 0.49506 0.24809 0.5037 C 0.24132 0.51265 0.23177 0.52284 0.22761 0.53456 C 0.22327 0.54629 0.22431 0.56358 0.22275 0.57376 C 0.22136 0.58426 0.22292 0.58765 0.21893 0.59629 C 0.21476 0.60493 0.20504 0.61203 0.19844 0.62561 C 0.19184 0.6395 0.18698 0.66358 0.17952 0.6787 C 0.17205 0.69413 0.16285 0.70617 0.15347 0.71821 " pathEditMode="relative" ptsTypes="AAAAAAAAAAAAAAAAAAAAAAAAAAA">
                                      <p:cBhvr>
                                        <p:cTn id="47" dur="1000" fill="hold"/>
                                        <p:tgtEl>
                                          <p:spTgt spid="23"/>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 0 C -0.00173 0.01358 -0.00347 0.02747 -0.00399 0.03766 C -0.00451 0.04815 -0.00347 0.05247 -0.00312 0.06142 C -0.00278 0.07068 -0.00416 0.08549 -0.00156 0.09228 C 0.00104 0.09908 0.00729 0.09877 0.01268 0.10216 C 0.01788 0.10556 0.02396 0.10988 0.02986 0.11204 C 0.03577 0.11389 0.04028 0.11389 0.04809 0.11482 C 0.05573 0.11574 0.07639 0.11759 0.07639 0.11759 L 0.13785 0.12037 C 0.16042 0.12068 0.19028 0.11821 0.21181 0.11883 C 0.23351 0.11975 0.24879 0.125 0.26771 0.12438 C 0.28663 0.12408 0.30816 0.1179 0.32518 0.11605 C 0.34236 0.1142 0.37014 0.11327 0.37014 0.11327 C 0.38611 0.11204 0.40382 0.11235 0.42136 0.10926 C 0.43872 0.10587 0.46129 0.09815 0.47483 0.09383 C 0.48854 0.0892 0.4915 0.09198 0.5033 0.08241 C 0.51511 0.07284 0.53229 0.05679 0.54584 0.03642 C 0.5592 0.01574 0.58438 -0.04074 0.58438 -0.04074 C 0.59532 -0.06265 0.60417 -0.07778 0.61198 -0.09506 C 0.61962 -0.11265 0.62622 -0.13241 0.63073 -0.14568 C 0.63542 -0.15895 0.63768 -0.16111 0.63941 -0.175 C 0.64132 -0.18889 0.64219 -0.2108 0.64184 -0.22809 C 0.6415 -0.24568 0.64063 -0.26327 0.63716 -0.27994 C 0.63351 -0.2966 0.62604 -0.3108 0.62066 -0.32747 C 0.61511 -0.34444 0.61094 -0.36173 0.604 -0.38086 C 0.59722 -0.39969 0.58889 -0.42469 0.57969 -0.44074 C 0.57032 -0.45648 0.55764 -0.46543 0.54809 -0.47562 C 0.53854 -0.4858 0.53351 -0.49537 0.52222 -0.50216 C 0.51077 -0.50895 0.4967 -0.51358 0.48038 -0.51636 C 0.46407 -0.51883 0.44167 -0.51697 0.42448 -0.51759 C 0.40729 -0.51821 0.3915 -0.52006 0.37726 -0.52037 C 0.36302 -0.52099 0.35052 -0.52315 0.33941 -0.52037 C 0.32847 -0.51759 0.32257 -0.51111 0.31111 -0.5037 C 0.29966 -0.4963 0.28229 -0.48549 0.27084 -0.47562 C 0.25955 -0.46543 0.2533 -0.45988 0.24254 -0.44352 C 0.23177 -0.42716 0.21788 -0.4 0.20643 -0.37809 C 0.19479 -0.35586 0.18229 -0.3321 0.17327 -0.3108 C 0.16424 -0.2892 0.15695 -0.26944 0.15209 -0.24907 C 0.14705 -0.22901 0.14375 -0.20988 0.14341 -0.18889 C 0.14288 -0.16821 0.14636 -0.14383 0.14966 -0.12469 C 0.15295 -0.10555 0.15643 -0.0929 0.16302 -0.07407 C 0.16962 -0.05555 0.18334 -0.02809 0.18907 -0.01265 C 0.19462 0.00278 0.18959 -0.00154 0.19688 0.01821 C 0.20417 0.03796 0.22032 0.07963 0.23316 0.10648 C 0.24601 0.13303 0.26285 0.1608 0.27413 0.17901 C 0.28542 0.19753 0.29236 0.20648 0.30087 0.21698 C 0.3092 0.22747 0.31163 0.22747 0.32448 0.24198 C 0.33733 0.25679 0.35764 0.28087 0.37795 0.30525 " pathEditMode="relative" ptsTypes="AAAAAAAAAAAAAAAAAAAAAAAAAAAAAAAAAAAAAAAAAAAAAAAA">
                                      <p:cBhvr>
                                        <p:cTn id="49" dur="1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4" grpId="0" animBg="1"/>
      <p:bldP spid="15" grpId="0" animBg="1"/>
      <p:bldP spid="16" grpId="0" animBg="1"/>
      <p:bldP spid="17" grpId="0" animBg="1"/>
      <p:bldP spid="18" grpId="0" animBg="1"/>
      <p:bldP spid="22" grpId="0" animBg="1"/>
      <p:bldP spid="23"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2D05-02B1-318C-3019-D9AFFD4C2FF8}"/>
            </a:ext>
          </a:extLst>
        </p:cNvPr>
        <p:cNvGrpSpPr/>
        <p:nvPr/>
      </p:nvGrpSpPr>
      <p:grpSpPr>
        <a:xfrm>
          <a:off x="0" y="0"/>
          <a:ext cx="0" cy="0"/>
          <a:chOff x="0" y="0"/>
          <a:chExt cx="0" cy="0"/>
        </a:xfrm>
      </p:grpSpPr>
      <p:cxnSp>
        <p:nvCxnSpPr>
          <p:cNvPr id="5" name="Gerade Verbindung 4">
            <a:extLst>
              <a:ext uri="{FF2B5EF4-FFF2-40B4-BE49-F238E27FC236}">
                <a16:creationId xmlns:a16="http://schemas.microsoft.com/office/drawing/2014/main" id="{0067686D-DF32-E802-1980-9B239885E1D2}"/>
              </a:ext>
            </a:extLst>
          </p:cNvPr>
          <p:cNvCxnSpPr>
            <a:cxnSpLocks/>
          </p:cNvCxnSpPr>
          <p:nvPr/>
        </p:nvCxnSpPr>
        <p:spPr>
          <a:xfrm flipH="1">
            <a:off x="6654737" y="51829"/>
            <a:ext cx="2859088" cy="6585416"/>
          </a:xfrm>
          <a:prstGeom prst="line">
            <a:avLst/>
          </a:prstGeom>
          <a:ln w="7620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38" name="Bild 6" descr="GSI_Logo_rgb.png">
            <a:extLst>
              <a:ext uri="{FF2B5EF4-FFF2-40B4-BE49-F238E27FC236}">
                <a16:creationId xmlns:a16="http://schemas.microsoft.com/office/drawing/2014/main" id="{5422E632-302C-BF4E-4F64-1B11EF124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0550" y="134476"/>
            <a:ext cx="2103241" cy="701081"/>
          </a:xfrm>
          <a:prstGeom prst="rect">
            <a:avLst/>
          </a:prstGeom>
        </p:spPr>
      </p:pic>
      <p:pic>
        <p:nvPicPr>
          <p:cNvPr id="44" name="Bild 12" descr="FAIR_Logo_rgb.png">
            <a:extLst>
              <a:ext uri="{FF2B5EF4-FFF2-40B4-BE49-F238E27FC236}">
                <a16:creationId xmlns:a16="http://schemas.microsoft.com/office/drawing/2014/main" id="{76247C49-01FC-CBB2-8643-3E5655CAADBC}"/>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bwMode="auto">
          <a:xfrm>
            <a:off x="9996057" y="0"/>
            <a:ext cx="1385392" cy="1154493"/>
          </a:xfrm>
          <a:prstGeom prst="rect">
            <a:avLst/>
          </a:prstGeom>
        </p:spPr>
      </p:pic>
      <p:pic>
        <p:nvPicPr>
          <p:cNvPr id="2" name="Grafik 1">
            <a:extLst>
              <a:ext uri="{FF2B5EF4-FFF2-40B4-BE49-F238E27FC236}">
                <a16:creationId xmlns:a16="http://schemas.microsoft.com/office/drawing/2014/main" id="{0933EEEE-A471-E0D2-AB11-3E2647F9D5DC}"/>
              </a:ext>
            </a:extLst>
          </p:cNvPr>
          <p:cNvPicPr>
            <a:picLocks noChangeAspect="1"/>
          </p:cNvPicPr>
          <p:nvPr/>
        </p:nvPicPr>
        <p:blipFill>
          <a:blip r:embed="rId4" cstate="hqprint">
            <a:extLst>
              <a:ext uri="{28A0092B-C50C-407E-A947-70E740481C1C}">
                <a14:useLocalDpi xmlns:a14="http://schemas.microsoft.com/office/drawing/2010/main"/>
              </a:ext>
            </a:extLst>
          </a:blip>
          <a:srcRect t="14601" r="21476" b="24926"/>
          <a:stretch/>
        </p:blipFill>
        <p:spPr>
          <a:xfrm>
            <a:off x="336083" y="1374853"/>
            <a:ext cx="7481624" cy="4596131"/>
          </a:xfrm>
          <a:prstGeom prst="rect">
            <a:avLst/>
          </a:prstGeom>
        </p:spPr>
      </p:pic>
      <p:sp>
        <p:nvSpPr>
          <p:cNvPr id="21" name="Titel 3">
            <a:extLst>
              <a:ext uri="{FF2B5EF4-FFF2-40B4-BE49-F238E27FC236}">
                <a16:creationId xmlns:a16="http://schemas.microsoft.com/office/drawing/2014/main" id="{0058FA15-0C0D-F7B0-80C2-625AC7FB5D62}"/>
              </a:ext>
            </a:extLst>
          </p:cNvPr>
          <p:cNvSpPr txBox="1">
            <a:spLocks/>
          </p:cNvSpPr>
          <p:nvPr/>
        </p:nvSpPr>
        <p:spPr>
          <a:xfrm>
            <a:off x="2" y="220756"/>
            <a:ext cx="8934639" cy="787557"/>
          </a:xfrm>
          <a:prstGeom prst="rect">
            <a:avLst/>
          </a:prstGeom>
        </p:spPr>
        <p:txBody>
          <a:bodyPr vert="horz" lIns="121920" tIns="60960" rIns="121920" bIns="6096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mj-ea"/>
                <a:cs typeface="Calibri" panose="020F0502020204030204" pitchFamily="34" charset="0"/>
              </a:rPr>
              <a:t>FAIR/GSI	 	</a:t>
            </a:r>
            <a:r>
              <a:rPr kumimoji="0" lang="en-US" sz="4267" b="1" i="0" u="none" strike="noStrike" kern="1200" cap="none" spc="0" normalizeH="0" baseline="0" noProof="0" dirty="0">
                <a:ln>
                  <a:noFill/>
                </a:ln>
                <a:solidFill>
                  <a:srgbClr val="0070C0"/>
                </a:solidFill>
                <a:effectLst/>
                <a:uLnTx/>
                <a:uFillTx/>
                <a:latin typeface="Arial"/>
                <a:ea typeface="+mj-ea"/>
                <a:cs typeface="Calibri" panose="020F0502020204030204" pitchFamily="34" charset="0"/>
              </a:rPr>
              <a:t>Status </a:t>
            </a:r>
            <a:r>
              <a:rPr kumimoji="0" lang="en-US" sz="4267" b="1" i="0" u="none" strike="noStrike" kern="1200" cap="none" spc="0" normalizeH="0" noProof="0" dirty="0">
                <a:ln>
                  <a:noFill/>
                </a:ln>
                <a:solidFill>
                  <a:srgbClr val="0070C0"/>
                </a:solidFill>
                <a:effectLst/>
                <a:uLnTx/>
                <a:uFillTx/>
                <a:latin typeface="Arial"/>
                <a:ea typeface="+mj-ea"/>
                <a:cs typeface="Calibri" panose="020F0502020204030204" pitchFamily="34" charset="0"/>
              </a:rPr>
              <a:t>2026</a:t>
            </a:r>
            <a:endParaRPr kumimoji="0" lang="en-US" sz="2400" b="1" i="0" u="none" strike="noStrike" kern="1200" cap="none" spc="0" normalizeH="0" baseline="0" noProof="0" dirty="0">
              <a:ln>
                <a:noFill/>
              </a:ln>
              <a:solidFill>
                <a:srgbClr val="0070C0"/>
              </a:solidFill>
              <a:effectLst/>
              <a:uLnTx/>
              <a:uFillTx/>
              <a:latin typeface="Arial"/>
              <a:ea typeface="+mj-ea"/>
              <a:cs typeface="Calibri" panose="020F0502020204030204" pitchFamily="34" charset="0"/>
            </a:endParaRPr>
          </a:p>
        </p:txBody>
      </p:sp>
      <p:grpSp>
        <p:nvGrpSpPr>
          <p:cNvPr id="30" name="Gruppieren 29">
            <a:extLst>
              <a:ext uri="{FF2B5EF4-FFF2-40B4-BE49-F238E27FC236}">
                <a16:creationId xmlns:a16="http://schemas.microsoft.com/office/drawing/2014/main" id="{865F2332-7B2C-D331-8211-03C8ECD50014}"/>
              </a:ext>
            </a:extLst>
          </p:cNvPr>
          <p:cNvGrpSpPr/>
          <p:nvPr/>
        </p:nvGrpSpPr>
        <p:grpSpPr>
          <a:xfrm>
            <a:off x="3930748" y="1456213"/>
            <a:ext cx="1710723" cy="369332"/>
            <a:chOff x="145824" y="4024366"/>
            <a:chExt cx="1283042" cy="276999"/>
          </a:xfrm>
        </p:grpSpPr>
        <p:cxnSp>
          <p:nvCxnSpPr>
            <p:cNvPr id="33" name="Gerade Verbindung mit Pfeil 32">
              <a:extLst>
                <a:ext uri="{FF2B5EF4-FFF2-40B4-BE49-F238E27FC236}">
                  <a16:creationId xmlns:a16="http://schemas.microsoft.com/office/drawing/2014/main" id="{CF8914E6-7312-F136-B3AC-EFF40938AED6}"/>
                </a:ext>
              </a:extLst>
            </p:cNvPr>
            <p:cNvCxnSpPr>
              <a:cxnSpLocks/>
            </p:cNvCxnSpPr>
            <p:nvPr/>
          </p:nvCxnSpPr>
          <p:spPr>
            <a:xfrm>
              <a:off x="145824" y="4054968"/>
              <a:ext cx="1283042" cy="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6" name="Textfeld 35">
              <a:extLst>
                <a:ext uri="{FF2B5EF4-FFF2-40B4-BE49-F238E27FC236}">
                  <a16:creationId xmlns:a16="http://schemas.microsoft.com/office/drawing/2014/main" id="{DCFED898-6427-37C5-6533-80CD28824B5C}"/>
                </a:ext>
              </a:extLst>
            </p:cNvPr>
            <p:cNvSpPr txBox="1"/>
            <p:nvPr/>
          </p:nvSpPr>
          <p:spPr>
            <a:xfrm>
              <a:off x="422680" y="4024366"/>
              <a:ext cx="729330" cy="276999"/>
            </a:xfrm>
            <a:prstGeom prst="rect">
              <a:avLst/>
            </a:prstGeom>
          </p:spPr>
          <p:txBody>
            <a:bodyPr vert="horz" wrap="square" lIns="121920" tIns="60960" rIns="121920" bIns="6096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a:ea typeface="+mn-ea"/>
                  <a:cs typeface="+mn-cs"/>
                </a:rPr>
                <a:t>100 m</a:t>
              </a:r>
            </a:p>
          </p:txBody>
        </p:sp>
      </p:grpSp>
      <p:sp>
        <p:nvSpPr>
          <p:cNvPr id="39" name="Freihandform 38">
            <a:extLst>
              <a:ext uri="{FF2B5EF4-FFF2-40B4-BE49-F238E27FC236}">
                <a16:creationId xmlns:a16="http://schemas.microsoft.com/office/drawing/2014/main" id="{4F2F4EAF-058B-AF08-351E-B2C4B7DBD4B5}"/>
              </a:ext>
            </a:extLst>
          </p:cNvPr>
          <p:cNvSpPr/>
          <p:nvPr/>
        </p:nvSpPr>
        <p:spPr>
          <a:xfrm>
            <a:off x="7401600" y="2880000"/>
            <a:ext cx="4012800" cy="4828800"/>
          </a:xfrm>
          <a:custGeom>
            <a:avLst/>
            <a:gdLst>
              <a:gd name="connsiteX0" fmla="*/ 72000 w 3009600"/>
              <a:gd name="connsiteY0" fmla="*/ 0 h 3700800"/>
              <a:gd name="connsiteX1" fmla="*/ 21600 w 3009600"/>
              <a:gd name="connsiteY1" fmla="*/ 180000 h 3700800"/>
              <a:gd name="connsiteX2" fmla="*/ 0 w 3009600"/>
              <a:gd name="connsiteY2" fmla="*/ 295200 h 3700800"/>
              <a:gd name="connsiteX3" fmla="*/ 28800 w 3009600"/>
              <a:gd name="connsiteY3" fmla="*/ 388800 h 3700800"/>
              <a:gd name="connsiteX4" fmla="*/ 64800 w 3009600"/>
              <a:gd name="connsiteY4" fmla="*/ 468000 h 3700800"/>
              <a:gd name="connsiteX5" fmla="*/ 165600 w 3009600"/>
              <a:gd name="connsiteY5" fmla="*/ 518400 h 3700800"/>
              <a:gd name="connsiteX6" fmla="*/ 295200 w 3009600"/>
              <a:gd name="connsiteY6" fmla="*/ 554400 h 3700800"/>
              <a:gd name="connsiteX7" fmla="*/ 432000 w 3009600"/>
              <a:gd name="connsiteY7" fmla="*/ 576000 h 3700800"/>
              <a:gd name="connsiteX8" fmla="*/ 1346400 w 3009600"/>
              <a:gd name="connsiteY8" fmla="*/ 619200 h 3700800"/>
              <a:gd name="connsiteX9" fmla="*/ 1792800 w 3009600"/>
              <a:gd name="connsiteY9" fmla="*/ 626400 h 3700800"/>
              <a:gd name="connsiteX10" fmla="*/ 2073600 w 3009600"/>
              <a:gd name="connsiteY10" fmla="*/ 705600 h 3700800"/>
              <a:gd name="connsiteX11" fmla="*/ 2268000 w 3009600"/>
              <a:gd name="connsiteY11" fmla="*/ 806400 h 3700800"/>
              <a:gd name="connsiteX12" fmla="*/ 2476800 w 3009600"/>
              <a:gd name="connsiteY12" fmla="*/ 979200 h 3700800"/>
              <a:gd name="connsiteX13" fmla="*/ 2584800 w 3009600"/>
              <a:gd name="connsiteY13" fmla="*/ 1159200 h 3700800"/>
              <a:gd name="connsiteX14" fmla="*/ 2750400 w 3009600"/>
              <a:gd name="connsiteY14" fmla="*/ 1382400 h 3700800"/>
              <a:gd name="connsiteX15" fmla="*/ 2908800 w 3009600"/>
              <a:gd name="connsiteY15" fmla="*/ 1605600 h 3700800"/>
              <a:gd name="connsiteX16" fmla="*/ 2980800 w 3009600"/>
              <a:gd name="connsiteY16" fmla="*/ 1742400 h 3700800"/>
              <a:gd name="connsiteX17" fmla="*/ 3009600 w 3009600"/>
              <a:gd name="connsiteY17" fmla="*/ 1893600 h 3700800"/>
              <a:gd name="connsiteX18" fmla="*/ 2952000 w 3009600"/>
              <a:gd name="connsiteY18" fmla="*/ 2138400 h 3700800"/>
              <a:gd name="connsiteX19" fmla="*/ 2930400 w 3009600"/>
              <a:gd name="connsiteY19" fmla="*/ 2210400 h 3700800"/>
              <a:gd name="connsiteX20" fmla="*/ 2736000 w 3009600"/>
              <a:gd name="connsiteY20" fmla="*/ 2383200 h 3700800"/>
              <a:gd name="connsiteX21" fmla="*/ 2606400 w 3009600"/>
              <a:gd name="connsiteY21" fmla="*/ 2455200 h 3700800"/>
              <a:gd name="connsiteX22" fmla="*/ 2469600 w 3009600"/>
              <a:gd name="connsiteY22" fmla="*/ 2491200 h 3700800"/>
              <a:gd name="connsiteX23" fmla="*/ 2347200 w 3009600"/>
              <a:gd name="connsiteY23" fmla="*/ 2577600 h 3700800"/>
              <a:gd name="connsiteX24" fmla="*/ 2145600 w 3009600"/>
              <a:gd name="connsiteY24" fmla="*/ 2736000 h 3700800"/>
              <a:gd name="connsiteX25" fmla="*/ 2095200 w 3009600"/>
              <a:gd name="connsiteY25" fmla="*/ 3016800 h 3700800"/>
              <a:gd name="connsiteX26" fmla="*/ 1893600 w 3009600"/>
              <a:gd name="connsiteY26" fmla="*/ 3218400 h 3700800"/>
              <a:gd name="connsiteX27" fmla="*/ 1771200 w 3009600"/>
              <a:gd name="connsiteY27" fmla="*/ 3319200 h 3700800"/>
              <a:gd name="connsiteX28" fmla="*/ 1692000 w 3009600"/>
              <a:gd name="connsiteY28" fmla="*/ 3477600 h 3700800"/>
              <a:gd name="connsiteX29" fmla="*/ 1648800 w 3009600"/>
              <a:gd name="connsiteY29" fmla="*/ 3556800 h 3700800"/>
              <a:gd name="connsiteX30" fmla="*/ 1540800 w 3009600"/>
              <a:gd name="connsiteY30" fmla="*/ 3643200 h 3700800"/>
              <a:gd name="connsiteX31" fmla="*/ 1447200 w 3009600"/>
              <a:gd name="connsiteY31" fmla="*/ 3700800 h 3700800"/>
              <a:gd name="connsiteX0" fmla="*/ 64800 w 3009600"/>
              <a:gd name="connsiteY0" fmla="*/ 0 h 3621600"/>
              <a:gd name="connsiteX1" fmla="*/ 21600 w 3009600"/>
              <a:gd name="connsiteY1" fmla="*/ 100800 h 3621600"/>
              <a:gd name="connsiteX2" fmla="*/ 0 w 3009600"/>
              <a:gd name="connsiteY2" fmla="*/ 216000 h 3621600"/>
              <a:gd name="connsiteX3" fmla="*/ 28800 w 3009600"/>
              <a:gd name="connsiteY3" fmla="*/ 309600 h 3621600"/>
              <a:gd name="connsiteX4" fmla="*/ 64800 w 3009600"/>
              <a:gd name="connsiteY4" fmla="*/ 388800 h 3621600"/>
              <a:gd name="connsiteX5" fmla="*/ 165600 w 3009600"/>
              <a:gd name="connsiteY5" fmla="*/ 439200 h 3621600"/>
              <a:gd name="connsiteX6" fmla="*/ 295200 w 3009600"/>
              <a:gd name="connsiteY6" fmla="*/ 475200 h 3621600"/>
              <a:gd name="connsiteX7" fmla="*/ 432000 w 3009600"/>
              <a:gd name="connsiteY7" fmla="*/ 496800 h 3621600"/>
              <a:gd name="connsiteX8" fmla="*/ 1346400 w 3009600"/>
              <a:gd name="connsiteY8" fmla="*/ 540000 h 3621600"/>
              <a:gd name="connsiteX9" fmla="*/ 1792800 w 3009600"/>
              <a:gd name="connsiteY9" fmla="*/ 547200 h 3621600"/>
              <a:gd name="connsiteX10" fmla="*/ 2073600 w 3009600"/>
              <a:gd name="connsiteY10" fmla="*/ 626400 h 3621600"/>
              <a:gd name="connsiteX11" fmla="*/ 2268000 w 3009600"/>
              <a:gd name="connsiteY11" fmla="*/ 727200 h 3621600"/>
              <a:gd name="connsiteX12" fmla="*/ 2476800 w 3009600"/>
              <a:gd name="connsiteY12" fmla="*/ 900000 h 3621600"/>
              <a:gd name="connsiteX13" fmla="*/ 2584800 w 3009600"/>
              <a:gd name="connsiteY13" fmla="*/ 1080000 h 3621600"/>
              <a:gd name="connsiteX14" fmla="*/ 2750400 w 3009600"/>
              <a:gd name="connsiteY14" fmla="*/ 1303200 h 3621600"/>
              <a:gd name="connsiteX15" fmla="*/ 2908800 w 3009600"/>
              <a:gd name="connsiteY15" fmla="*/ 1526400 h 3621600"/>
              <a:gd name="connsiteX16" fmla="*/ 2980800 w 3009600"/>
              <a:gd name="connsiteY16" fmla="*/ 1663200 h 3621600"/>
              <a:gd name="connsiteX17" fmla="*/ 3009600 w 3009600"/>
              <a:gd name="connsiteY17" fmla="*/ 1814400 h 3621600"/>
              <a:gd name="connsiteX18" fmla="*/ 2952000 w 3009600"/>
              <a:gd name="connsiteY18" fmla="*/ 2059200 h 3621600"/>
              <a:gd name="connsiteX19" fmla="*/ 2930400 w 3009600"/>
              <a:gd name="connsiteY19" fmla="*/ 2131200 h 3621600"/>
              <a:gd name="connsiteX20" fmla="*/ 2736000 w 3009600"/>
              <a:gd name="connsiteY20" fmla="*/ 2304000 h 3621600"/>
              <a:gd name="connsiteX21" fmla="*/ 2606400 w 3009600"/>
              <a:gd name="connsiteY21" fmla="*/ 2376000 h 3621600"/>
              <a:gd name="connsiteX22" fmla="*/ 2469600 w 3009600"/>
              <a:gd name="connsiteY22" fmla="*/ 2412000 h 3621600"/>
              <a:gd name="connsiteX23" fmla="*/ 2347200 w 3009600"/>
              <a:gd name="connsiteY23" fmla="*/ 2498400 h 3621600"/>
              <a:gd name="connsiteX24" fmla="*/ 2145600 w 3009600"/>
              <a:gd name="connsiteY24" fmla="*/ 2656800 h 3621600"/>
              <a:gd name="connsiteX25" fmla="*/ 2095200 w 3009600"/>
              <a:gd name="connsiteY25" fmla="*/ 2937600 h 3621600"/>
              <a:gd name="connsiteX26" fmla="*/ 1893600 w 3009600"/>
              <a:gd name="connsiteY26" fmla="*/ 3139200 h 3621600"/>
              <a:gd name="connsiteX27" fmla="*/ 1771200 w 3009600"/>
              <a:gd name="connsiteY27" fmla="*/ 3240000 h 3621600"/>
              <a:gd name="connsiteX28" fmla="*/ 1692000 w 3009600"/>
              <a:gd name="connsiteY28" fmla="*/ 3398400 h 3621600"/>
              <a:gd name="connsiteX29" fmla="*/ 1648800 w 3009600"/>
              <a:gd name="connsiteY29" fmla="*/ 3477600 h 3621600"/>
              <a:gd name="connsiteX30" fmla="*/ 1540800 w 3009600"/>
              <a:gd name="connsiteY30" fmla="*/ 3564000 h 3621600"/>
              <a:gd name="connsiteX31" fmla="*/ 1447200 w 3009600"/>
              <a:gd name="connsiteY31" fmla="*/ 3621600 h 36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09600" h="3621600">
                <a:moveTo>
                  <a:pt x="64800" y="0"/>
                </a:moveTo>
                <a:lnTo>
                  <a:pt x="21600" y="100800"/>
                </a:lnTo>
                <a:lnTo>
                  <a:pt x="0" y="216000"/>
                </a:lnTo>
                <a:lnTo>
                  <a:pt x="28800" y="309600"/>
                </a:lnTo>
                <a:lnTo>
                  <a:pt x="64800" y="388800"/>
                </a:lnTo>
                <a:lnTo>
                  <a:pt x="165600" y="439200"/>
                </a:lnTo>
                <a:lnTo>
                  <a:pt x="295200" y="475200"/>
                </a:lnTo>
                <a:lnTo>
                  <a:pt x="432000" y="496800"/>
                </a:lnTo>
                <a:lnTo>
                  <a:pt x="1346400" y="540000"/>
                </a:lnTo>
                <a:lnTo>
                  <a:pt x="1792800" y="547200"/>
                </a:lnTo>
                <a:lnTo>
                  <a:pt x="2073600" y="626400"/>
                </a:lnTo>
                <a:lnTo>
                  <a:pt x="2268000" y="727200"/>
                </a:lnTo>
                <a:lnTo>
                  <a:pt x="2476800" y="900000"/>
                </a:lnTo>
                <a:lnTo>
                  <a:pt x="2584800" y="1080000"/>
                </a:lnTo>
                <a:lnTo>
                  <a:pt x="2750400" y="1303200"/>
                </a:lnTo>
                <a:lnTo>
                  <a:pt x="2908800" y="1526400"/>
                </a:lnTo>
                <a:lnTo>
                  <a:pt x="2980800" y="1663200"/>
                </a:lnTo>
                <a:lnTo>
                  <a:pt x="3009600" y="1814400"/>
                </a:lnTo>
                <a:lnTo>
                  <a:pt x="2952000" y="2059200"/>
                </a:lnTo>
                <a:lnTo>
                  <a:pt x="2930400" y="2131200"/>
                </a:lnTo>
                <a:lnTo>
                  <a:pt x="2736000" y="2304000"/>
                </a:lnTo>
                <a:lnTo>
                  <a:pt x="2606400" y="2376000"/>
                </a:lnTo>
                <a:lnTo>
                  <a:pt x="2469600" y="2412000"/>
                </a:lnTo>
                <a:lnTo>
                  <a:pt x="2347200" y="2498400"/>
                </a:lnTo>
                <a:lnTo>
                  <a:pt x="2145600" y="2656800"/>
                </a:lnTo>
                <a:lnTo>
                  <a:pt x="2095200" y="2937600"/>
                </a:lnTo>
                <a:lnTo>
                  <a:pt x="1893600" y="3139200"/>
                </a:lnTo>
                <a:lnTo>
                  <a:pt x="1771200" y="3240000"/>
                </a:lnTo>
                <a:lnTo>
                  <a:pt x="1692000" y="3398400"/>
                </a:lnTo>
                <a:lnTo>
                  <a:pt x="1648800" y="3477600"/>
                </a:lnTo>
                <a:lnTo>
                  <a:pt x="1540800" y="3564000"/>
                </a:lnTo>
                <a:lnTo>
                  <a:pt x="1447200" y="3621600"/>
                </a:lnTo>
              </a:path>
            </a:pathLst>
          </a:custGeom>
          <a:noFill/>
          <a:ln w="28575">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Freihandform 39">
            <a:extLst>
              <a:ext uri="{FF2B5EF4-FFF2-40B4-BE49-F238E27FC236}">
                <a16:creationId xmlns:a16="http://schemas.microsoft.com/office/drawing/2014/main" id="{02C2EF2F-201C-0DFA-2BF4-39DE90A4665A}"/>
              </a:ext>
            </a:extLst>
          </p:cNvPr>
          <p:cNvSpPr/>
          <p:nvPr/>
        </p:nvSpPr>
        <p:spPr>
          <a:xfrm>
            <a:off x="7430400" y="-806400"/>
            <a:ext cx="7891200" cy="5692800"/>
          </a:xfrm>
          <a:custGeom>
            <a:avLst/>
            <a:gdLst>
              <a:gd name="connsiteX0" fmla="*/ 36000 w 5918400"/>
              <a:gd name="connsiteY0" fmla="*/ 27072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 name="connsiteX0" fmla="*/ 0 w 5918400"/>
              <a:gd name="connsiteY0" fmla="*/ 28728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 name="connsiteX0" fmla="*/ 14400 w 5918400"/>
              <a:gd name="connsiteY0" fmla="*/ 28296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18400" h="4269600">
                <a:moveTo>
                  <a:pt x="14400" y="2829600"/>
                </a:moveTo>
                <a:lnTo>
                  <a:pt x="0" y="2944800"/>
                </a:lnTo>
                <a:lnTo>
                  <a:pt x="21600" y="3146400"/>
                </a:lnTo>
                <a:lnTo>
                  <a:pt x="288000" y="3261600"/>
                </a:lnTo>
                <a:lnTo>
                  <a:pt x="655200" y="3268800"/>
                </a:lnTo>
                <a:lnTo>
                  <a:pt x="993600" y="3297600"/>
                </a:lnTo>
                <a:lnTo>
                  <a:pt x="1360800" y="3290400"/>
                </a:lnTo>
                <a:lnTo>
                  <a:pt x="1843200" y="3304800"/>
                </a:lnTo>
                <a:lnTo>
                  <a:pt x="2397600" y="3326400"/>
                </a:lnTo>
                <a:lnTo>
                  <a:pt x="2894400" y="3304800"/>
                </a:lnTo>
                <a:lnTo>
                  <a:pt x="3139200" y="3283200"/>
                </a:lnTo>
                <a:lnTo>
                  <a:pt x="3996000" y="3254400"/>
                </a:lnTo>
                <a:lnTo>
                  <a:pt x="4464000" y="3175200"/>
                </a:lnTo>
                <a:lnTo>
                  <a:pt x="4744800" y="3052800"/>
                </a:lnTo>
                <a:lnTo>
                  <a:pt x="5112000" y="2800800"/>
                </a:lnTo>
                <a:lnTo>
                  <a:pt x="5378400" y="2491200"/>
                </a:lnTo>
                <a:lnTo>
                  <a:pt x="5623200" y="2203200"/>
                </a:lnTo>
                <a:lnTo>
                  <a:pt x="5860800" y="1857600"/>
                </a:lnTo>
                <a:lnTo>
                  <a:pt x="5918400" y="1569600"/>
                </a:lnTo>
                <a:lnTo>
                  <a:pt x="5889600" y="1317600"/>
                </a:lnTo>
                <a:lnTo>
                  <a:pt x="5695200" y="928800"/>
                </a:lnTo>
                <a:lnTo>
                  <a:pt x="5400000" y="496800"/>
                </a:lnTo>
                <a:lnTo>
                  <a:pt x="5220000" y="331200"/>
                </a:lnTo>
                <a:lnTo>
                  <a:pt x="4946400" y="144000"/>
                </a:lnTo>
                <a:lnTo>
                  <a:pt x="4665600" y="43200"/>
                </a:lnTo>
                <a:lnTo>
                  <a:pt x="4420800" y="14400"/>
                </a:lnTo>
                <a:lnTo>
                  <a:pt x="3895200" y="0"/>
                </a:lnTo>
                <a:lnTo>
                  <a:pt x="3470400" y="0"/>
                </a:lnTo>
                <a:lnTo>
                  <a:pt x="3096000" y="7200"/>
                </a:lnTo>
                <a:lnTo>
                  <a:pt x="2736000" y="115200"/>
                </a:lnTo>
                <a:lnTo>
                  <a:pt x="2462400" y="244800"/>
                </a:lnTo>
                <a:lnTo>
                  <a:pt x="2224800" y="417600"/>
                </a:lnTo>
                <a:lnTo>
                  <a:pt x="1915200" y="748800"/>
                </a:lnTo>
                <a:lnTo>
                  <a:pt x="1749600" y="943200"/>
                </a:lnTo>
                <a:lnTo>
                  <a:pt x="1540800" y="1209600"/>
                </a:lnTo>
                <a:lnTo>
                  <a:pt x="1396800" y="1504800"/>
                </a:lnTo>
                <a:lnTo>
                  <a:pt x="1346400" y="1756800"/>
                </a:lnTo>
                <a:lnTo>
                  <a:pt x="1418400" y="2109600"/>
                </a:lnTo>
                <a:lnTo>
                  <a:pt x="1677600" y="2512800"/>
                </a:lnTo>
                <a:lnTo>
                  <a:pt x="1843200" y="2786400"/>
                </a:lnTo>
                <a:lnTo>
                  <a:pt x="2109600" y="3153600"/>
                </a:lnTo>
                <a:lnTo>
                  <a:pt x="2354400" y="3427200"/>
                </a:lnTo>
                <a:lnTo>
                  <a:pt x="2584800" y="3650400"/>
                </a:lnTo>
                <a:lnTo>
                  <a:pt x="2829600" y="3816000"/>
                </a:lnTo>
                <a:lnTo>
                  <a:pt x="3153600" y="4046400"/>
                </a:lnTo>
                <a:lnTo>
                  <a:pt x="3506400" y="4269600"/>
                </a:lnTo>
                <a:lnTo>
                  <a:pt x="3506400" y="4269600"/>
                </a:lnTo>
              </a:path>
            </a:pathLst>
          </a:custGeom>
          <a:noFill/>
          <a:ln w="28575">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42" name="Gerade Verbindung 41">
            <a:extLst>
              <a:ext uri="{FF2B5EF4-FFF2-40B4-BE49-F238E27FC236}">
                <a16:creationId xmlns:a16="http://schemas.microsoft.com/office/drawing/2014/main" id="{FFEBBBB3-D3FA-18E2-2AAA-5EE2C2757FC2}"/>
              </a:ext>
            </a:extLst>
          </p:cNvPr>
          <p:cNvCxnSpPr>
            <a:cxnSpLocks/>
            <a:endCxn id="39" idx="14"/>
          </p:cNvCxnSpPr>
          <p:nvPr/>
        </p:nvCxnSpPr>
        <p:spPr>
          <a:xfrm>
            <a:off x="10055200" y="3141496"/>
            <a:ext cx="1013600" cy="1476104"/>
          </a:xfrm>
          <a:prstGeom prst="line">
            <a:avLst/>
          </a:prstGeom>
          <a:ln w="28575">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41" name="Textfeld 40">
            <a:extLst>
              <a:ext uri="{FF2B5EF4-FFF2-40B4-BE49-F238E27FC236}">
                <a16:creationId xmlns:a16="http://schemas.microsoft.com/office/drawing/2014/main" id="{676FAE55-FEDA-2508-63B8-A20553FEAC38}"/>
              </a:ext>
            </a:extLst>
          </p:cNvPr>
          <p:cNvSpPr txBox="1"/>
          <p:nvPr/>
        </p:nvSpPr>
        <p:spPr>
          <a:xfrm>
            <a:off x="9817500" y="1465848"/>
            <a:ext cx="2257877" cy="1107804"/>
          </a:xfrm>
          <a:prstGeom prst="rect">
            <a:avLst/>
          </a:prstGeom>
          <a:solidFill>
            <a:srgbClr val="000000">
              <a:alpha val="34600"/>
            </a:srgbClr>
          </a:solidFill>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FAIR Synchrotronring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SIS-100 (2028)</a:t>
            </a:r>
          </a:p>
        </p:txBody>
      </p:sp>
      <p:sp>
        <p:nvSpPr>
          <p:cNvPr id="51" name="Textfeld 50">
            <a:extLst>
              <a:ext uri="{FF2B5EF4-FFF2-40B4-BE49-F238E27FC236}">
                <a16:creationId xmlns:a16="http://schemas.microsoft.com/office/drawing/2014/main" id="{E699AA4B-5107-83ED-897C-10EA5AA861DD}"/>
              </a:ext>
            </a:extLst>
          </p:cNvPr>
          <p:cNvSpPr txBox="1"/>
          <p:nvPr/>
        </p:nvSpPr>
        <p:spPr>
          <a:xfrm>
            <a:off x="9253189" y="4370545"/>
            <a:ext cx="1546987" cy="1600246"/>
          </a:xfrm>
          <a:prstGeom prst="rect">
            <a:avLst/>
          </a:prstGeom>
          <a:solidFill>
            <a:srgbClr val="000000">
              <a:alpha val="34600"/>
            </a:srgbClr>
          </a:solidFill>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FAIR </a:t>
            </a:r>
            <a:r>
              <a:rPr kumimoji="0" lang="en-US" sz="1600"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Super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Fragment Separator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SFRS (2027)</a:t>
            </a:r>
          </a:p>
        </p:txBody>
      </p:sp>
      <p:sp>
        <p:nvSpPr>
          <p:cNvPr id="54" name="Pfeil nach unten 53">
            <a:extLst>
              <a:ext uri="{FF2B5EF4-FFF2-40B4-BE49-F238E27FC236}">
                <a16:creationId xmlns:a16="http://schemas.microsoft.com/office/drawing/2014/main" id="{7EEF4863-22D8-28B0-ABF7-7F47ED850AAD}"/>
              </a:ext>
            </a:extLst>
          </p:cNvPr>
          <p:cNvSpPr/>
          <p:nvPr/>
        </p:nvSpPr>
        <p:spPr>
          <a:xfrm rot="2767077">
            <a:off x="11041893" y="6603015"/>
            <a:ext cx="260659" cy="264389"/>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feld 2">
            <a:extLst>
              <a:ext uri="{FF2B5EF4-FFF2-40B4-BE49-F238E27FC236}">
                <a16:creationId xmlns:a16="http://schemas.microsoft.com/office/drawing/2014/main" id="{21DBB461-63DC-48AC-EBD0-0F9213275F5A}"/>
              </a:ext>
            </a:extLst>
          </p:cNvPr>
          <p:cNvSpPr txBox="1"/>
          <p:nvPr/>
        </p:nvSpPr>
        <p:spPr>
          <a:xfrm>
            <a:off x="1819775" y="2352702"/>
            <a:ext cx="1980670" cy="779572"/>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Ion sources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(1991 &amp;1999) </a:t>
            </a:r>
          </a:p>
        </p:txBody>
      </p:sp>
      <p:sp>
        <p:nvSpPr>
          <p:cNvPr id="9" name="Textfeld 8">
            <a:extLst>
              <a:ext uri="{FF2B5EF4-FFF2-40B4-BE49-F238E27FC236}">
                <a16:creationId xmlns:a16="http://schemas.microsoft.com/office/drawing/2014/main" id="{A99D299D-56F4-A10E-2F6E-FE03ACF9488A}"/>
              </a:ext>
            </a:extLst>
          </p:cNvPr>
          <p:cNvSpPr txBox="1"/>
          <p:nvPr/>
        </p:nvSpPr>
        <p:spPr>
          <a:xfrm>
            <a:off x="1312919" y="3866322"/>
            <a:ext cx="2435923" cy="779572"/>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Linear accelerator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UNILAC (1975)</a:t>
            </a:r>
          </a:p>
        </p:txBody>
      </p:sp>
      <p:sp>
        <p:nvSpPr>
          <p:cNvPr id="11" name="Textfeld 10">
            <a:extLst>
              <a:ext uri="{FF2B5EF4-FFF2-40B4-BE49-F238E27FC236}">
                <a16:creationId xmlns:a16="http://schemas.microsoft.com/office/drawing/2014/main" id="{0CC5E49E-992A-FCDE-8648-B594972146FE}"/>
              </a:ext>
            </a:extLst>
          </p:cNvPr>
          <p:cNvSpPr txBox="1"/>
          <p:nvPr/>
        </p:nvSpPr>
        <p:spPr>
          <a:xfrm>
            <a:off x="6387467" y="1420374"/>
            <a:ext cx="2253181" cy="779572"/>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Synchrotron ring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SIS-18 (1990)</a:t>
            </a:r>
          </a:p>
        </p:txBody>
      </p:sp>
      <p:sp>
        <p:nvSpPr>
          <p:cNvPr id="20" name="Textfeld 19">
            <a:extLst>
              <a:ext uri="{FF2B5EF4-FFF2-40B4-BE49-F238E27FC236}">
                <a16:creationId xmlns:a16="http://schemas.microsoft.com/office/drawing/2014/main" id="{2F68957E-E70E-8BDC-2575-9FDF4FA88839}"/>
              </a:ext>
            </a:extLst>
          </p:cNvPr>
          <p:cNvSpPr txBox="1"/>
          <p:nvPr/>
        </p:nvSpPr>
        <p:spPr>
          <a:xfrm>
            <a:off x="6692187" y="5371580"/>
            <a:ext cx="2368469" cy="779572"/>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Storage ring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CRYRING (2021)</a:t>
            </a:r>
          </a:p>
        </p:txBody>
      </p:sp>
      <p:sp>
        <p:nvSpPr>
          <p:cNvPr id="25" name="Textfeld 24">
            <a:extLst>
              <a:ext uri="{FF2B5EF4-FFF2-40B4-BE49-F238E27FC236}">
                <a16:creationId xmlns:a16="http://schemas.microsoft.com/office/drawing/2014/main" id="{B2393023-CC03-5DCC-40E0-CB65BC384596}"/>
              </a:ext>
            </a:extLst>
          </p:cNvPr>
          <p:cNvSpPr txBox="1"/>
          <p:nvPr/>
        </p:nvSpPr>
        <p:spPr>
          <a:xfrm>
            <a:off x="6902506" y="4187812"/>
            <a:ext cx="1737014" cy="779572"/>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Storage ring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ESR (1990)</a:t>
            </a:r>
          </a:p>
        </p:txBody>
      </p:sp>
      <p:sp>
        <p:nvSpPr>
          <p:cNvPr id="26" name="Textfeld 25">
            <a:extLst>
              <a:ext uri="{FF2B5EF4-FFF2-40B4-BE49-F238E27FC236}">
                <a16:creationId xmlns:a16="http://schemas.microsoft.com/office/drawing/2014/main" id="{3B317D29-83B9-6CAD-FEE6-8972C2F1E48A}"/>
              </a:ext>
            </a:extLst>
          </p:cNvPr>
          <p:cNvSpPr txBox="1"/>
          <p:nvPr/>
        </p:nvSpPr>
        <p:spPr>
          <a:xfrm>
            <a:off x="4008495" y="2361797"/>
            <a:ext cx="2110386" cy="779572"/>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Linear trap</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HITRAP (2025)</a:t>
            </a:r>
          </a:p>
        </p:txBody>
      </p:sp>
      <p:sp>
        <p:nvSpPr>
          <p:cNvPr id="35" name="Textfeld 34">
            <a:extLst>
              <a:ext uri="{FF2B5EF4-FFF2-40B4-BE49-F238E27FC236}">
                <a16:creationId xmlns:a16="http://schemas.microsoft.com/office/drawing/2014/main" id="{9BD28E3E-8B87-9150-F7FD-71DB7A0EAA3A}"/>
              </a:ext>
            </a:extLst>
          </p:cNvPr>
          <p:cNvSpPr txBox="1"/>
          <p:nvPr/>
        </p:nvSpPr>
        <p:spPr>
          <a:xfrm>
            <a:off x="7155945" y="3304824"/>
            <a:ext cx="1253998" cy="779572"/>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Transfer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HEST</a:t>
            </a:r>
          </a:p>
        </p:txBody>
      </p:sp>
      <p:pic>
        <p:nvPicPr>
          <p:cNvPr id="43" name="Grafik 42">
            <a:extLst>
              <a:ext uri="{FF2B5EF4-FFF2-40B4-BE49-F238E27FC236}">
                <a16:creationId xmlns:a16="http://schemas.microsoft.com/office/drawing/2014/main" id="{9434B374-7624-8D68-153A-62F1799EEDC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2447" y="5905118"/>
            <a:ext cx="521317" cy="521317"/>
          </a:xfrm>
          <a:prstGeom prst="rect">
            <a:avLst/>
          </a:prstGeom>
        </p:spPr>
      </p:pic>
      <p:sp>
        <p:nvSpPr>
          <p:cNvPr id="52" name="Textfeld 51">
            <a:extLst>
              <a:ext uri="{FF2B5EF4-FFF2-40B4-BE49-F238E27FC236}">
                <a16:creationId xmlns:a16="http://schemas.microsoft.com/office/drawing/2014/main" id="{8DC25795-2E2E-CB0F-A516-621B352F979A}"/>
              </a:ext>
            </a:extLst>
          </p:cNvPr>
          <p:cNvSpPr txBox="1"/>
          <p:nvPr/>
        </p:nvSpPr>
        <p:spPr>
          <a:xfrm>
            <a:off x="1013765" y="5812653"/>
            <a:ext cx="1782783" cy="697755"/>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Heavy ion
research</a:t>
            </a:r>
          </a:p>
        </p:txBody>
      </p:sp>
      <p:sp>
        <p:nvSpPr>
          <p:cNvPr id="53" name="Textfeld 52">
            <a:extLst>
              <a:ext uri="{FF2B5EF4-FFF2-40B4-BE49-F238E27FC236}">
                <a16:creationId xmlns:a16="http://schemas.microsoft.com/office/drawing/2014/main" id="{A0770DCA-8D1B-3F10-21C8-2DF55E88EA87}"/>
              </a:ext>
            </a:extLst>
          </p:cNvPr>
          <p:cNvSpPr txBox="1"/>
          <p:nvPr/>
        </p:nvSpPr>
        <p:spPr>
          <a:xfrm>
            <a:off x="3514134" y="5809604"/>
            <a:ext cx="2243769" cy="697755"/>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a:ea typeface="+mn-ea"/>
                <a:cs typeface="+mn-cs"/>
              </a:rPr>
              <a:t>Heavy ion
tumor irradiation</a:t>
            </a:r>
          </a:p>
        </p:txBody>
      </p:sp>
      <p:pic>
        <p:nvPicPr>
          <p:cNvPr id="57" name="Picture 2">
            <a:extLst>
              <a:ext uri="{FF2B5EF4-FFF2-40B4-BE49-F238E27FC236}">
                <a16:creationId xmlns:a16="http://schemas.microsoft.com/office/drawing/2014/main" id="{5A1BEB0B-DBC1-3D29-C791-4F1AAAD5F71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011943" y="5900807"/>
            <a:ext cx="521317" cy="52131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3780602-4714-B556-5D45-D29B8897AFBF}"/>
              </a:ext>
            </a:extLst>
          </p:cNvPr>
          <p:cNvSpPr/>
          <p:nvPr/>
        </p:nvSpPr>
        <p:spPr>
          <a:xfrm>
            <a:off x="5981837" y="5307840"/>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fik 5">
            <a:extLst>
              <a:ext uri="{FF2B5EF4-FFF2-40B4-BE49-F238E27FC236}">
                <a16:creationId xmlns:a16="http://schemas.microsoft.com/office/drawing/2014/main" id="{B471FB1B-3C7E-476A-69C4-8AB7701CD96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133420" y="5240112"/>
            <a:ext cx="521317" cy="521317"/>
          </a:xfrm>
          <a:prstGeom prst="rect">
            <a:avLst/>
          </a:prstGeom>
        </p:spPr>
      </p:pic>
      <p:sp>
        <p:nvSpPr>
          <p:cNvPr id="7" name="Textfeld 6">
            <a:extLst>
              <a:ext uri="{FF2B5EF4-FFF2-40B4-BE49-F238E27FC236}">
                <a16:creationId xmlns:a16="http://schemas.microsoft.com/office/drawing/2014/main" id="{1F93A399-3A78-4D16-B105-98E18F896140}"/>
              </a:ext>
            </a:extLst>
          </p:cNvPr>
          <p:cNvSpPr txBox="1"/>
          <p:nvPr/>
        </p:nvSpPr>
        <p:spPr>
          <a:xfrm>
            <a:off x="3631652" y="3402114"/>
            <a:ext cx="492443" cy="646331"/>
          </a:xfrm>
          <a:prstGeom prst="rect">
            <a:avLst/>
          </a:prstGeom>
        </p:spPr>
        <p:txBody>
          <a:bodyPr vert="horz" wrap="none" lIns="91440" tIns="45720" rIns="91440" bIns="45720" rtlCol="0" anchor="t">
            <a:spAutoFit/>
          </a:bodyPr>
          <a:lstStyle/>
          <a:p>
            <a:pPr algn="l"/>
            <a:r>
              <a:rPr lang="en-US" sz="3600" b="1" dirty="0">
                <a:solidFill>
                  <a:srgbClr val="FF0000"/>
                </a:solidFill>
              </a:rPr>
              <a:t>X</a:t>
            </a:r>
          </a:p>
        </p:txBody>
      </p:sp>
    </p:spTree>
    <p:extLst>
      <p:ext uri="{BB962C8B-B14F-4D97-AF65-F5344CB8AC3E}">
        <p14:creationId xmlns:p14="http://schemas.microsoft.com/office/powerpoint/2010/main" val="36075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3.88889E-6 2.83951E-6 C 0.00312 0.00216 0.00816 0.01234 0.00816 0.01759 C 0.00816 0.02284 0.00295 0.02901 3.88889E-6 0.0321 C -0.00296 0.03487 -0.00712 0.03642 -0.0099 0.03518 C -0.01268 0.03426 -0.01702 0.03086 -0.01702 0.02561 C -0.01719 0.02068 -0.0132 0.00833 -0.01077 0.00463 C -0.00834 0.00123 -0.00313 -0.00216 3.88889E-6 2.83951E-6 Z " pathEditMode="relative" rAng="0" ptsTypes="AAAAAAA">
                                      <p:cBhvr>
                                        <p:cTn id="6" dur="500" fill="hold"/>
                                        <p:tgtEl>
                                          <p:spTgt spid="4"/>
                                        </p:tgtEl>
                                        <p:attrNameLst>
                                          <p:attrName>ppt_x</p:attrName>
                                          <p:attrName>ppt_y</p:attrName>
                                        </p:attrNameLst>
                                      </p:cBhvr>
                                      <p:rCtr x="-451" y="1728"/>
                                    </p:animMotion>
                                  </p:childTnLst>
                                </p:cTn>
                              </p:par>
                              <p:par>
                                <p:cTn id="7" presetID="26" presetClass="emph" presetSubtype="0" repeatCount="indefinite" fill="hold" nodeType="withEffect">
                                  <p:stCondLst>
                                    <p:cond delay="0"/>
                                  </p:stCondLst>
                                  <p:childTnLst>
                                    <p:animEffect transition="out" filter="fade">
                                      <p:cBhvr>
                                        <p:cTn id="8" dur="500" tmFilter="0, 0; .2, .5; .8, .5; 1, 0"/>
                                        <p:tgtEl>
                                          <p:spTgt spid="6"/>
                                        </p:tgtEl>
                                      </p:cBhvr>
                                    </p:animEffect>
                                    <p:animScale>
                                      <p:cBhvr>
                                        <p:cTn id="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FE35A-9ABA-9899-CA58-D57339FEE5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15AEA2-F4A2-4955-BF26-34FE88BAE306}"/>
              </a:ext>
            </a:extLst>
          </p:cNvPr>
          <p:cNvSpPr>
            <a:spLocks noGrp="1"/>
          </p:cNvSpPr>
          <p:nvPr>
            <p:ph type="title"/>
          </p:nvPr>
        </p:nvSpPr>
        <p:spPr/>
        <p:txBody>
          <a:bodyPr/>
          <a:lstStyle/>
          <a:p>
            <a:r>
              <a:rPr lang="en-US" sz="2800" dirty="0">
                <a:solidFill>
                  <a:srgbClr val="0070C0"/>
                </a:solidFill>
              </a:rPr>
              <a:t>Content</a:t>
            </a:r>
          </a:p>
        </p:txBody>
      </p:sp>
      <p:sp>
        <p:nvSpPr>
          <p:cNvPr id="3" name="Inhaltsplatzhalter 2">
            <a:extLst>
              <a:ext uri="{FF2B5EF4-FFF2-40B4-BE49-F238E27FC236}">
                <a16:creationId xmlns:a16="http://schemas.microsoft.com/office/drawing/2014/main" id="{4C564706-A397-51F7-1DD5-0F3ADDD64BCF}"/>
              </a:ext>
            </a:extLst>
          </p:cNvPr>
          <p:cNvSpPr>
            <a:spLocks noGrp="1"/>
          </p:cNvSpPr>
          <p:nvPr>
            <p:ph idx="1"/>
          </p:nvPr>
        </p:nvSpPr>
        <p:spPr/>
        <p:txBody>
          <a:bodyPr/>
          <a:lstStyle/>
          <a:p>
            <a:pPr marL="457200" indent="-457200">
              <a:spcAft>
                <a:spcPts val="1200"/>
              </a:spcAft>
              <a:buFont typeface="+mj-lt"/>
              <a:buAutoNum type="arabicPeriod"/>
            </a:pPr>
            <a:r>
              <a:rPr lang="en-US" dirty="0"/>
              <a:t>Original Plan Accelerator Operations</a:t>
            </a:r>
          </a:p>
          <a:p>
            <a:pPr marL="457200" indent="-457200">
              <a:spcAft>
                <a:spcPts val="1200"/>
              </a:spcAft>
              <a:buFont typeface="+mj-lt"/>
              <a:buAutoNum type="arabicPeriod"/>
            </a:pPr>
            <a:r>
              <a:rPr lang="en-US" dirty="0"/>
              <a:t>Fire Incident on 5 Feb 2026</a:t>
            </a:r>
          </a:p>
          <a:p>
            <a:pPr marL="457200" indent="-457200">
              <a:spcAft>
                <a:spcPts val="1200"/>
              </a:spcAft>
              <a:buFont typeface="+mj-lt"/>
              <a:buAutoNum type="arabicPeriod"/>
            </a:pPr>
            <a:r>
              <a:rPr lang="en-US" dirty="0"/>
              <a:t>Damage and Consequences</a:t>
            </a:r>
          </a:p>
          <a:p>
            <a:pPr marL="457200" indent="-457200">
              <a:spcAft>
                <a:spcPts val="1200"/>
              </a:spcAft>
              <a:buFont typeface="+mj-lt"/>
              <a:buAutoNum type="arabicPeriod"/>
            </a:pPr>
            <a:r>
              <a:rPr lang="en-US" b="1" dirty="0">
                <a:solidFill>
                  <a:srgbClr val="0070C0"/>
                </a:solidFill>
              </a:rPr>
              <a:t>Accelerator Task Force on Required Actions and Options</a:t>
            </a:r>
          </a:p>
          <a:p>
            <a:pPr marL="457200" indent="-457200">
              <a:spcAft>
                <a:spcPts val="1200"/>
              </a:spcAft>
              <a:buFont typeface="+mj-lt"/>
              <a:buAutoNum type="arabicPeriod"/>
            </a:pPr>
            <a:r>
              <a:rPr lang="en-US" dirty="0"/>
              <a:t>Perspectives: UNILAC Restoration </a:t>
            </a:r>
            <a:r>
              <a:rPr lang="en-US" dirty="0">
                <a:sym typeface="Wingdings" pitchFamily="2" charset="2"/>
              </a:rPr>
              <a:t> Project 1</a:t>
            </a:r>
            <a:endParaRPr lang="en-US" dirty="0"/>
          </a:p>
          <a:p>
            <a:pPr marL="457200" indent="-457200">
              <a:spcAft>
                <a:spcPts val="1200"/>
              </a:spcAft>
              <a:buFont typeface="+mj-lt"/>
              <a:buAutoNum type="arabicPeriod"/>
            </a:pPr>
            <a:r>
              <a:rPr lang="en-US" dirty="0"/>
              <a:t>Perspectives: Interim Option(s) </a:t>
            </a:r>
            <a:r>
              <a:rPr lang="en-US" dirty="0">
                <a:sym typeface="Wingdings" pitchFamily="2" charset="2"/>
              </a:rPr>
              <a:t> Projects 2 and 3</a:t>
            </a:r>
            <a:endParaRPr lang="en-US" dirty="0"/>
          </a:p>
          <a:p>
            <a:pPr marL="457200" indent="-457200">
              <a:spcAft>
                <a:spcPts val="1200"/>
              </a:spcAft>
              <a:buFont typeface="+mj-lt"/>
              <a:buAutoNum type="arabicPeriod"/>
            </a:pPr>
            <a:r>
              <a:rPr lang="en-US" dirty="0"/>
              <a:t>Restoration Project</a:t>
            </a:r>
          </a:p>
          <a:p>
            <a:pPr marL="457200" indent="-457200">
              <a:spcAft>
                <a:spcPts val="1200"/>
              </a:spcAft>
              <a:buFont typeface="+mj-lt"/>
              <a:buAutoNum type="arabicPeriod"/>
            </a:pPr>
            <a:r>
              <a:rPr lang="en-US" dirty="0"/>
              <a:t>Conclusion</a:t>
            </a:r>
          </a:p>
          <a:p>
            <a:pPr marL="457200" indent="-457200">
              <a:spcAft>
                <a:spcPts val="1200"/>
              </a:spcAft>
              <a:buFont typeface="+mj-lt"/>
              <a:buAutoNum type="arabicPeriod"/>
            </a:pPr>
            <a:endParaRPr lang="en-US" dirty="0"/>
          </a:p>
        </p:txBody>
      </p:sp>
      <p:sp>
        <p:nvSpPr>
          <p:cNvPr id="4" name="Foliennummernplatzhalter 3">
            <a:extLst>
              <a:ext uri="{FF2B5EF4-FFF2-40B4-BE49-F238E27FC236}">
                <a16:creationId xmlns:a16="http://schemas.microsoft.com/office/drawing/2014/main" id="{434AAC48-F7C7-E057-3C27-710D24E0EBB4}"/>
              </a:ext>
            </a:extLst>
          </p:cNvPr>
          <p:cNvSpPr>
            <a:spLocks noGrp="1"/>
          </p:cNvSpPr>
          <p:nvPr>
            <p:ph type="sldNum" sz="quarter" idx="12"/>
          </p:nvPr>
        </p:nvSpPr>
        <p:spPr/>
        <p:txBody>
          <a:bodyPr/>
          <a:lstStyle/>
          <a:p>
            <a:fld id="{125CBDDA-5CCF-8748-8988-9DC6C8981774}" type="slidenum">
              <a:rPr lang="de-DE" smtClean="0"/>
              <a:t>24</a:t>
            </a:fld>
            <a:endParaRPr lang="de-DE"/>
          </a:p>
        </p:txBody>
      </p:sp>
      <p:sp>
        <p:nvSpPr>
          <p:cNvPr id="5" name="Fußzeilenplatzhalter 4">
            <a:extLst>
              <a:ext uri="{FF2B5EF4-FFF2-40B4-BE49-F238E27FC236}">
                <a16:creationId xmlns:a16="http://schemas.microsoft.com/office/drawing/2014/main" id="{26B92360-940F-A2C3-EB4A-D47D7BB42349}"/>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1213010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4134C-9AF7-E025-76A1-73D9F21BF5A2}"/>
              </a:ext>
            </a:extLst>
          </p:cNvPr>
          <p:cNvSpPr>
            <a:spLocks noGrp="1"/>
          </p:cNvSpPr>
          <p:nvPr>
            <p:ph type="title"/>
          </p:nvPr>
        </p:nvSpPr>
        <p:spPr/>
        <p:txBody>
          <a:bodyPr/>
          <a:lstStyle/>
          <a:p>
            <a:r>
              <a:rPr lang="en-US" sz="2800" dirty="0">
                <a:solidFill>
                  <a:srgbClr val="0070C0"/>
                </a:solidFill>
              </a:rPr>
              <a:t>Workflow</a:t>
            </a:r>
          </a:p>
        </p:txBody>
      </p:sp>
      <p:sp>
        <p:nvSpPr>
          <p:cNvPr id="4" name="Foliennummernplatzhalter 3">
            <a:extLst>
              <a:ext uri="{FF2B5EF4-FFF2-40B4-BE49-F238E27FC236}">
                <a16:creationId xmlns:a16="http://schemas.microsoft.com/office/drawing/2014/main" id="{E5297C22-13BA-1915-0AE8-69DF159D7094}"/>
              </a:ext>
            </a:extLst>
          </p:cNvPr>
          <p:cNvSpPr>
            <a:spLocks noGrp="1"/>
          </p:cNvSpPr>
          <p:nvPr>
            <p:ph type="sldNum" sz="quarter" idx="12"/>
          </p:nvPr>
        </p:nvSpPr>
        <p:spPr/>
        <p:txBody>
          <a:bodyPr/>
          <a:lstStyle/>
          <a:p>
            <a:fld id="{125CBDDA-5CCF-8748-8988-9DC6C8981774}" type="slidenum">
              <a:rPr lang="en-US" smtClean="0"/>
              <a:t>25</a:t>
            </a:fld>
            <a:endParaRPr lang="en-US" dirty="0"/>
          </a:p>
        </p:txBody>
      </p:sp>
      <p:sp>
        <p:nvSpPr>
          <p:cNvPr id="5" name="Fußzeilenplatzhalter 4">
            <a:extLst>
              <a:ext uri="{FF2B5EF4-FFF2-40B4-BE49-F238E27FC236}">
                <a16:creationId xmlns:a16="http://schemas.microsoft.com/office/drawing/2014/main" id="{EBEDEA12-ADBA-0C48-C7D0-4F10FFFC19DD}"/>
              </a:ext>
            </a:extLst>
          </p:cNvPr>
          <p:cNvSpPr>
            <a:spLocks noGrp="1"/>
          </p:cNvSpPr>
          <p:nvPr>
            <p:ph type="ftr" sz="quarter" idx="3"/>
          </p:nvPr>
        </p:nvSpPr>
        <p:spPr/>
        <p:txBody>
          <a:bodyPr/>
          <a:lstStyle/>
          <a:p>
            <a:pPr algn="l"/>
            <a:r>
              <a:rPr lang="en-US" dirty="0"/>
              <a:t>R. </a:t>
            </a:r>
            <a:r>
              <a:rPr lang="en-US" dirty="0" err="1"/>
              <a:t>Aßmann</a:t>
            </a:r>
            <a:r>
              <a:rPr lang="en-US" dirty="0"/>
              <a:t>, ACC</a:t>
            </a:r>
          </a:p>
        </p:txBody>
      </p:sp>
      <p:sp>
        <p:nvSpPr>
          <p:cNvPr id="6" name="Prozess 5">
            <a:extLst>
              <a:ext uri="{FF2B5EF4-FFF2-40B4-BE49-F238E27FC236}">
                <a16:creationId xmlns:a16="http://schemas.microsoft.com/office/drawing/2014/main" id="{5B690E2E-A55C-4A03-2946-0F0C9C47F319}"/>
              </a:ext>
            </a:extLst>
          </p:cNvPr>
          <p:cNvSpPr/>
          <p:nvPr/>
        </p:nvSpPr>
        <p:spPr>
          <a:xfrm>
            <a:off x="711199" y="1289773"/>
            <a:ext cx="3643825" cy="700158"/>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chemeClr val="tx1"/>
                </a:solidFill>
              </a:rPr>
              <a:t>Fire incident</a:t>
            </a:r>
          </a:p>
          <a:p>
            <a:pPr algn="ctr"/>
            <a:r>
              <a:rPr lang="en-US" dirty="0">
                <a:solidFill>
                  <a:schemeClr val="tx1"/>
                </a:solidFill>
              </a:rPr>
              <a:t>5 Feb 2026</a:t>
            </a:r>
          </a:p>
        </p:txBody>
      </p:sp>
      <p:sp>
        <p:nvSpPr>
          <p:cNvPr id="7" name="Prozess 6">
            <a:extLst>
              <a:ext uri="{FF2B5EF4-FFF2-40B4-BE49-F238E27FC236}">
                <a16:creationId xmlns:a16="http://schemas.microsoft.com/office/drawing/2014/main" id="{5E225E2D-8949-96F9-17B3-F6AC07B0EA49}"/>
              </a:ext>
            </a:extLst>
          </p:cNvPr>
          <p:cNvSpPr/>
          <p:nvPr/>
        </p:nvSpPr>
        <p:spPr>
          <a:xfrm>
            <a:off x="711200" y="2334095"/>
            <a:ext cx="3643824" cy="1225621"/>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500" dirty="0">
              <a:solidFill>
                <a:schemeClr val="tx1"/>
              </a:solidFill>
            </a:endParaRPr>
          </a:p>
          <a:p>
            <a:pPr algn="ctr"/>
            <a:r>
              <a:rPr lang="en-US" dirty="0">
                <a:solidFill>
                  <a:schemeClr val="tx1"/>
                </a:solidFill>
              </a:rPr>
              <a:t>Task Force </a:t>
            </a:r>
            <a:br>
              <a:rPr lang="en-US" dirty="0">
                <a:solidFill>
                  <a:schemeClr val="tx1"/>
                </a:solidFill>
              </a:rPr>
            </a:br>
            <a:r>
              <a:rPr lang="en-US" dirty="0">
                <a:solidFill>
                  <a:schemeClr val="tx1"/>
                </a:solidFill>
              </a:rPr>
              <a:t>“</a:t>
            </a:r>
            <a:r>
              <a:rPr lang="en-US" b="1" dirty="0">
                <a:solidFill>
                  <a:schemeClr val="tx1"/>
                </a:solidFill>
              </a:rPr>
              <a:t>UNILAC and FAIR Injector</a:t>
            </a:r>
            <a:r>
              <a:rPr lang="en-US" dirty="0">
                <a:solidFill>
                  <a:schemeClr val="tx1"/>
                </a:solidFill>
              </a:rPr>
              <a:t>”</a:t>
            </a:r>
          </a:p>
          <a:p>
            <a:pPr algn="ctr"/>
            <a:r>
              <a:rPr lang="en-US" dirty="0">
                <a:solidFill>
                  <a:schemeClr val="tx1"/>
                </a:solidFill>
              </a:rPr>
              <a:t>12 Feb – 16 Apr 2026</a:t>
            </a:r>
          </a:p>
        </p:txBody>
      </p:sp>
      <p:cxnSp>
        <p:nvCxnSpPr>
          <p:cNvPr id="10" name="Gerade Verbindung mit Pfeil 9">
            <a:extLst>
              <a:ext uri="{FF2B5EF4-FFF2-40B4-BE49-F238E27FC236}">
                <a16:creationId xmlns:a16="http://schemas.microsoft.com/office/drawing/2014/main" id="{6565FED0-7E8F-7CF0-4BA1-EEA09462D861}"/>
              </a:ext>
            </a:extLst>
          </p:cNvPr>
          <p:cNvCxnSpPr>
            <a:cxnSpLocks/>
            <a:stCxn id="6" idx="2"/>
            <a:endCxn id="7" idx="0"/>
          </p:cNvCxnSpPr>
          <p:nvPr/>
        </p:nvCxnSpPr>
        <p:spPr>
          <a:xfrm>
            <a:off x="2533112" y="1989931"/>
            <a:ext cx="0" cy="34416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Prozess 11">
            <a:extLst>
              <a:ext uri="{FF2B5EF4-FFF2-40B4-BE49-F238E27FC236}">
                <a16:creationId xmlns:a16="http://schemas.microsoft.com/office/drawing/2014/main" id="{A6CC60EE-9A8A-48CB-1B95-650470A05D3E}"/>
              </a:ext>
            </a:extLst>
          </p:cNvPr>
          <p:cNvSpPr/>
          <p:nvPr/>
        </p:nvSpPr>
        <p:spPr>
          <a:xfrm>
            <a:off x="5023745" y="2478163"/>
            <a:ext cx="6863450" cy="935780"/>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solidFill>
                  <a:schemeClr val="tx1"/>
                </a:solidFill>
              </a:rPr>
              <a:t>Discussion of </a:t>
            </a:r>
            <a:r>
              <a:rPr lang="en-US" b="1" dirty="0">
                <a:solidFill>
                  <a:schemeClr val="tx1"/>
                </a:solidFill>
              </a:rPr>
              <a:t>multiple conceptual solutions</a:t>
            </a:r>
            <a:r>
              <a:rPr lang="en-US" dirty="0">
                <a:solidFill>
                  <a:schemeClr val="tx1"/>
                </a:solidFill>
              </a:rPr>
              <a:t>, initial prioritization, performance estimates for scientific evaluation, definition of a </a:t>
            </a:r>
            <a:r>
              <a:rPr lang="en-US" b="1" dirty="0">
                <a:solidFill>
                  <a:schemeClr val="tx1"/>
                </a:solidFill>
              </a:rPr>
              <a:t>focused concept </a:t>
            </a:r>
            <a:r>
              <a:rPr lang="en-US" dirty="0">
                <a:solidFill>
                  <a:schemeClr val="tx1"/>
                </a:solidFill>
              </a:rPr>
              <a:t>between accelerator and science</a:t>
            </a:r>
          </a:p>
        </p:txBody>
      </p:sp>
      <p:cxnSp>
        <p:nvCxnSpPr>
          <p:cNvPr id="15" name="Gerade Verbindung mit Pfeil 14">
            <a:extLst>
              <a:ext uri="{FF2B5EF4-FFF2-40B4-BE49-F238E27FC236}">
                <a16:creationId xmlns:a16="http://schemas.microsoft.com/office/drawing/2014/main" id="{64928BFD-802D-0B25-CD31-AF694FFB13A3}"/>
              </a:ext>
            </a:extLst>
          </p:cNvPr>
          <p:cNvCxnSpPr>
            <a:cxnSpLocks/>
            <a:stCxn id="7" idx="3"/>
            <a:endCxn id="12" idx="1"/>
          </p:cNvCxnSpPr>
          <p:nvPr/>
        </p:nvCxnSpPr>
        <p:spPr>
          <a:xfrm flipV="1">
            <a:off x="4355024" y="2946053"/>
            <a:ext cx="668721" cy="85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Prozess 22">
            <a:extLst>
              <a:ext uri="{FF2B5EF4-FFF2-40B4-BE49-F238E27FC236}">
                <a16:creationId xmlns:a16="http://schemas.microsoft.com/office/drawing/2014/main" id="{69F076BF-C1AC-3748-A3FD-968D26B3B1F4}"/>
              </a:ext>
            </a:extLst>
          </p:cNvPr>
          <p:cNvSpPr/>
          <p:nvPr/>
        </p:nvSpPr>
        <p:spPr>
          <a:xfrm>
            <a:off x="5023746" y="1284918"/>
            <a:ext cx="6863454" cy="711200"/>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solidFill>
                  <a:schemeClr val="tx1"/>
                </a:solidFill>
              </a:rPr>
              <a:t>Major damage to UNILAC accelerator &amp; building, multi-year interruption of operation for GSI and FAIR injection</a:t>
            </a:r>
          </a:p>
        </p:txBody>
      </p:sp>
      <p:cxnSp>
        <p:nvCxnSpPr>
          <p:cNvPr id="24" name="Gerade Verbindung mit Pfeil 23">
            <a:extLst>
              <a:ext uri="{FF2B5EF4-FFF2-40B4-BE49-F238E27FC236}">
                <a16:creationId xmlns:a16="http://schemas.microsoft.com/office/drawing/2014/main" id="{5A0C5228-0119-82B5-D85D-D159D795F660}"/>
              </a:ext>
            </a:extLst>
          </p:cNvPr>
          <p:cNvCxnSpPr>
            <a:cxnSpLocks/>
          </p:cNvCxnSpPr>
          <p:nvPr/>
        </p:nvCxnSpPr>
        <p:spPr>
          <a:xfrm>
            <a:off x="4334316" y="1617851"/>
            <a:ext cx="689429"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5584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D75FC0-89E0-B90C-D235-6EA998019E90}"/>
              </a:ext>
            </a:extLst>
          </p:cNvPr>
          <p:cNvSpPr>
            <a:spLocks noGrp="1"/>
          </p:cNvSpPr>
          <p:nvPr>
            <p:ph type="title"/>
          </p:nvPr>
        </p:nvSpPr>
        <p:spPr/>
        <p:txBody>
          <a:bodyPr/>
          <a:lstStyle/>
          <a:p>
            <a:r>
              <a:rPr lang="en-US" sz="2800" noProof="0" dirty="0">
                <a:solidFill>
                  <a:srgbClr val="0070C0"/>
                </a:solidFill>
              </a:rPr>
              <a:t>Task force “UNILAC and FAIR Injector”</a:t>
            </a:r>
            <a:endParaRPr lang="en-US" b="0" i="1" noProof="0" dirty="0">
              <a:solidFill>
                <a:srgbClr val="0070C0"/>
              </a:solidFill>
            </a:endParaRPr>
          </a:p>
        </p:txBody>
      </p:sp>
      <p:sp>
        <p:nvSpPr>
          <p:cNvPr id="3" name="Inhaltsplatzhalter 2">
            <a:extLst>
              <a:ext uri="{FF2B5EF4-FFF2-40B4-BE49-F238E27FC236}">
                <a16:creationId xmlns:a16="http://schemas.microsoft.com/office/drawing/2014/main" id="{E0B3BE99-BD38-E515-2313-2FFC61EA1EED}"/>
              </a:ext>
            </a:extLst>
          </p:cNvPr>
          <p:cNvSpPr>
            <a:spLocks noGrp="1"/>
          </p:cNvSpPr>
          <p:nvPr>
            <p:ph idx="1"/>
          </p:nvPr>
        </p:nvSpPr>
        <p:spPr/>
        <p:txBody>
          <a:bodyPr/>
          <a:lstStyle/>
          <a:p>
            <a:pPr>
              <a:spcAft>
                <a:spcPts val="1200"/>
              </a:spcAft>
            </a:pPr>
            <a:r>
              <a:rPr lang="en-US" noProof="0" dirty="0"/>
              <a:t>Scope: </a:t>
            </a:r>
            <a:r>
              <a:rPr lang="en-US" b="1" noProof="0" dirty="0">
                <a:solidFill>
                  <a:srgbClr val="0070C0"/>
                </a:solidFill>
              </a:rPr>
              <a:t>Review all technical accelerator options available to us</a:t>
            </a:r>
          </a:p>
          <a:p>
            <a:pPr>
              <a:spcAft>
                <a:spcPts val="1200"/>
              </a:spcAft>
            </a:pPr>
            <a:r>
              <a:rPr lang="en-US" sz="1800" noProof="0" dirty="0"/>
              <a:t>Invited: Z. </a:t>
            </a:r>
            <a:r>
              <a:rPr lang="en-US" sz="1800" noProof="0" dirty="0" err="1"/>
              <a:t>Andelkovic</a:t>
            </a:r>
            <a:r>
              <a:rPr lang="en-US" sz="1800" noProof="0" dirty="0"/>
              <a:t>, R. </a:t>
            </a:r>
            <a:r>
              <a:rPr lang="en-US" sz="1800" noProof="0" dirty="0" err="1"/>
              <a:t>Aßmann</a:t>
            </a:r>
            <a:r>
              <a:rPr lang="en-US" sz="1800" noProof="0" dirty="0"/>
              <a:t> (Chair), R. Baer, A. Blazevic, O. Boine-</a:t>
            </a:r>
            <a:r>
              <a:rPr lang="en-US" sz="1800" noProof="0" dirty="0" err="1"/>
              <a:t>Frankenheim</a:t>
            </a:r>
            <a:r>
              <a:rPr lang="en-US" sz="1800" noProof="0" dirty="0"/>
              <a:t>, </a:t>
            </a:r>
            <a:br>
              <a:rPr lang="en-US" sz="1800" noProof="0" dirty="0"/>
            </a:br>
            <a:r>
              <a:rPr lang="en-US" sz="1800" noProof="0" dirty="0"/>
              <a:t>M. </a:t>
            </a:r>
            <a:r>
              <a:rPr lang="en-US" sz="1800" noProof="0" dirty="0" err="1"/>
              <a:t>Galonska</a:t>
            </a:r>
            <a:r>
              <a:rPr lang="en-US" sz="1800" noProof="0" dirty="0"/>
              <a:t>, R. Gebel, O. Geithner, P. Gerhard, L. Groening, M. Heilmann, F. Herfurth, </a:t>
            </a:r>
            <a:br>
              <a:rPr lang="en-US" sz="1800" noProof="0" dirty="0"/>
            </a:br>
            <a:r>
              <a:rPr lang="en-US" sz="1800" noProof="0" dirty="0"/>
              <a:t>C. Hessler, R. Hollinger, S. Litvinov, C. Kleffner, H. Klingbeil, A. Kraemer, G. Loisch, </a:t>
            </a:r>
            <a:br>
              <a:rPr lang="en-US" sz="1800" noProof="0" dirty="0"/>
            </a:br>
            <a:r>
              <a:rPr lang="en-US" sz="1800" noProof="0" dirty="0"/>
              <a:t>F. Maimone, S. Menke, S. </a:t>
            </a:r>
            <a:r>
              <a:rPr lang="en-US" sz="1800" noProof="0" dirty="0" err="1"/>
              <a:t>Mickat</a:t>
            </a:r>
            <a:r>
              <a:rPr lang="en-US" sz="1800" noProof="0" dirty="0"/>
              <a:t>, C. </a:t>
            </a:r>
            <a:r>
              <a:rPr lang="en-US" sz="1800" noProof="0" dirty="0" err="1"/>
              <a:t>Muehle</a:t>
            </a:r>
            <a:r>
              <a:rPr lang="en-US" sz="1800" noProof="0" dirty="0"/>
              <a:t>, P. Niedermayer, D. </a:t>
            </a:r>
            <a:r>
              <a:rPr lang="en-US" sz="1800" noProof="0" dirty="0" err="1"/>
              <a:t>Ondreka</a:t>
            </a:r>
            <a:r>
              <a:rPr lang="en-US" sz="1800" noProof="0" dirty="0"/>
              <a:t>, V. </a:t>
            </a:r>
            <a:r>
              <a:rPr lang="en-US" sz="1800" noProof="0" dirty="0" err="1"/>
              <a:t>Plyusnin</a:t>
            </a:r>
            <a:r>
              <a:rPr lang="en-US" sz="1800" noProof="0" dirty="0"/>
              <a:t>, </a:t>
            </a:r>
            <a:br>
              <a:rPr lang="en-US" sz="1800" noProof="0" dirty="0"/>
            </a:br>
            <a:r>
              <a:rPr lang="en-US" sz="1800" noProof="0" dirty="0"/>
              <a:t>H. Podlech, M. Miski-</a:t>
            </a:r>
            <a:r>
              <a:rPr lang="en-US" sz="1800" noProof="0" dirty="0" err="1"/>
              <a:t>Oglu</a:t>
            </a:r>
            <a:r>
              <a:rPr lang="en-US" sz="1800" noProof="0" dirty="0"/>
              <a:t>, S. Reimann, E. Rosi, G. Schreiber, A. Seibel, A. Schnase, </a:t>
            </a:r>
            <a:br>
              <a:rPr lang="en-US" sz="1800" noProof="0" dirty="0"/>
            </a:br>
            <a:r>
              <a:rPr lang="en-US" sz="1800" noProof="0" dirty="0"/>
              <a:t>M. </a:t>
            </a:r>
            <a:r>
              <a:rPr lang="en-US" sz="1800" noProof="0" dirty="0" err="1"/>
              <a:t>Schwickert</a:t>
            </a:r>
            <a:r>
              <a:rPr lang="en-US" sz="1800" noProof="0" dirty="0"/>
              <a:t>, B. Schlitt, P. Spiller, J. </a:t>
            </a:r>
            <a:r>
              <a:rPr lang="en-US" sz="1800" noProof="0" dirty="0" err="1"/>
              <a:t>Stadlmann</a:t>
            </a:r>
            <a:r>
              <a:rPr lang="en-US" sz="1800" noProof="0" dirty="0"/>
              <a:t>, N. Stallkamp, Y. Valdau, M. Vossberg, </a:t>
            </a:r>
            <a:br>
              <a:rPr lang="en-US" sz="1800" noProof="0" dirty="0"/>
            </a:br>
            <a:r>
              <a:rPr lang="en-US" sz="1800" noProof="0" dirty="0"/>
              <a:t>H. </a:t>
            </a:r>
            <a:r>
              <a:rPr lang="en-US" sz="1800" noProof="0" dirty="0" err="1"/>
              <a:t>Vormann</a:t>
            </a:r>
            <a:r>
              <a:rPr lang="en-US" sz="1800" noProof="0" dirty="0"/>
              <a:t>, U. Weinrich, H. Welker, N. Winters, C. Zhang, …</a:t>
            </a:r>
          </a:p>
          <a:p>
            <a:pPr>
              <a:spcAft>
                <a:spcPts val="1200"/>
              </a:spcAft>
            </a:pPr>
            <a:r>
              <a:rPr lang="en-US" noProof="0" dirty="0"/>
              <a:t>Meetings: 		12 – 16 – 19 – 24 – 26 Feb</a:t>
            </a:r>
            <a:br>
              <a:rPr lang="en-US" noProof="0" dirty="0"/>
            </a:br>
            <a:r>
              <a:rPr lang="en-US" noProof="0" dirty="0"/>
              <a:t>					2 – 5 – 18 – 26 Mar – 16 Apr</a:t>
            </a:r>
          </a:p>
          <a:p>
            <a:pPr>
              <a:spcAft>
                <a:spcPts val="1200"/>
              </a:spcAft>
            </a:pPr>
            <a:r>
              <a:rPr lang="en-US" noProof="0" dirty="0"/>
              <a:t>Thanks to participants </a:t>
            </a:r>
            <a:r>
              <a:rPr lang="en-US" sz="2000" noProof="0" dirty="0"/>
              <a:t>and to U. Weinrich and P. Niedermayer</a:t>
            </a:r>
            <a:endParaRPr lang="en-US" noProof="0" dirty="0"/>
          </a:p>
        </p:txBody>
      </p:sp>
      <p:sp>
        <p:nvSpPr>
          <p:cNvPr id="4" name="Foliennummernplatzhalter 3">
            <a:extLst>
              <a:ext uri="{FF2B5EF4-FFF2-40B4-BE49-F238E27FC236}">
                <a16:creationId xmlns:a16="http://schemas.microsoft.com/office/drawing/2014/main" id="{A9544226-A671-C44C-45C6-65D657D05853}"/>
              </a:ext>
            </a:extLst>
          </p:cNvPr>
          <p:cNvSpPr>
            <a:spLocks noGrp="1"/>
          </p:cNvSpPr>
          <p:nvPr>
            <p:ph type="sldNum" sz="quarter" idx="12"/>
          </p:nvPr>
        </p:nvSpPr>
        <p:spPr/>
        <p:txBody>
          <a:bodyPr/>
          <a:lstStyle/>
          <a:p>
            <a:fld id="{125CBDDA-5CCF-8748-8988-9DC6C8981774}" type="slidenum">
              <a:rPr lang="en-US" noProof="0" smtClean="0"/>
              <a:t>26</a:t>
            </a:fld>
            <a:endParaRPr lang="en-US" noProof="0" dirty="0"/>
          </a:p>
        </p:txBody>
      </p:sp>
      <p:sp>
        <p:nvSpPr>
          <p:cNvPr id="5" name="Fußzeilenplatzhalter 4">
            <a:extLst>
              <a:ext uri="{FF2B5EF4-FFF2-40B4-BE49-F238E27FC236}">
                <a16:creationId xmlns:a16="http://schemas.microsoft.com/office/drawing/2014/main" id="{3199D8E3-BE47-5808-5670-C8743B2F204B}"/>
              </a:ext>
            </a:extLst>
          </p:cNvPr>
          <p:cNvSpPr>
            <a:spLocks noGrp="1"/>
          </p:cNvSpPr>
          <p:nvPr>
            <p:ph type="ftr" sz="quarter" idx="3"/>
          </p:nvPr>
        </p:nvSpPr>
        <p:spPr/>
        <p:txBody>
          <a:bodyPr/>
          <a:lstStyle/>
          <a:p>
            <a:pPr algn="l"/>
            <a:r>
              <a:rPr lang="en-US" noProof="0" dirty="0"/>
              <a:t>R. </a:t>
            </a:r>
            <a:r>
              <a:rPr lang="en-US" noProof="0" dirty="0" err="1"/>
              <a:t>Aßmann</a:t>
            </a:r>
            <a:r>
              <a:rPr lang="en-US" noProof="0" dirty="0"/>
              <a:t>, ACC</a:t>
            </a:r>
          </a:p>
        </p:txBody>
      </p:sp>
    </p:spTree>
    <p:extLst>
      <p:ext uri="{BB962C8B-B14F-4D97-AF65-F5344CB8AC3E}">
        <p14:creationId xmlns:p14="http://schemas.microsoft.com/office/powerpoint/2010/main" val="4141263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C6C0A-E548-BD55-2CDE-36ED8582CB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B64B94-596F-043D-0745-C9FEFDD3A0BF}"/>
              </a:ext>
            </a:extLst>
          </p:cNvPr>
          <p:cNvSpPr>
            <a:spLocks noGrp="1"/>
          </p:cNvSpPr>
          <p:nvPr>
            <p:ph type="title"/>
          </p:nvPr>
        </p:nvSpPr>
        <p:spPr/>
        <p:txBody>
          <a:bodyPr/>
          <a:lstStyle/>
          <a:p>
            <a:r>
              <a:rPr lang="en-US" sz="2800" dirty="0">
                <a:solidFill>
                  <a:srgbClr val="0070C0"/>
                </a:solidFill>
              </a:rPr>
              <a:t>Outcome of the Accelerator Task Force</a:t>
            </a:r>
            <a:br>
              <a:rPr lang="en-US" sz="2800" noProof="0" dirty="0"/>
            </a:br>
            <a:r>
              <a:rPr lang="en-US" b="0" i="1" dirty="0"/>
              <a:t>on one slide</a:t>
            </a:r>
            <a:endParaRPr lang="en-US" b="0" i="1" noProof="0" dirty="0"/>
          </a:p>
        </p:txBody>
      </p:sp>
      <p:sp>
        <p:nvSpPr>
          <p:cNvPr id="3" name="Inhaltsplatzhalter 2">
            <a:extLst>
              <a:ext uri="{FF2B5EF4-FFF2-40B4-BE49-F238E27FC236}">
                <a16:creationId xmlns:a16="http://schemas.microsoft.com/office/drawing/2014/main" id="{7AE7D3CC-A2F3-6F76-A49E-4EC20813FD5D}"/>
              </a:ext>
            </a:extLst>
          </p:cNvPr>
          <p:cNvSpPr>
            <a:spLocks noGrp="1"/>
          </p:cNvSpPr>
          <p:nvPr>
            <p:ph idx="1"/>
          </p:nvPr>
        </p:nvSpPr>
        <p:spPr>
          <a:xfrm>
            <a:off x="423513" y="1311206"/>
            <a:ext cx="11226901" cy="4903585"/>
          </a:xfrm>
        </p:spPr>
        <p:txBody>
          <a:bodyPr/>
          <a:lstStyle/>
          <a:p>
            <a:pPr marL="457200" indent="-457200">
              <a:spcAft>
                <a:spcPts val="600"/>
              </a:spcAft>
              <a:buFont typeface="+mj-lt"/>
              <a:buAutoNum type="arabicPeriod"/>
            </a:pPr>
            <a:r>
              <a:rPr lang="en-US" dirty="0"/>
              <a:t>Fastest and most efficient </a:t>
            </a:r>
            <a:r>
              <a:rPr lang="en-US" b="1" dirty="0">
                <a:solidFill>
                  <a:srgbClr val="0070C0"/>
                </a:solidFill>
              </a:rPr>
              <a:t>UNILAC restoration</a:t>
            </a:r>
            <a:r>
              <a:rPr lang="en-US" dirty="0">
                <a:solidFill>
                  <a:srgbClr val="0070C0"/>
                </a:solidFill>
              </a:rPr>
              <a:t> </a:t>
            </a:r>
            <a:r>
              <a:rPr lang="en-US" dirty="0"/>
              <a:t>as the highest priority</a:t>
            </a:r>
            <a:endParaRPr lang="en-US" noProof="0" dirty="0"/>
          </a:p>
          <a:p>
            <a:pPr lvl="1">
              <a:spcAft>
                <a:spcPts val="600"/>
              </a:spcAft>
            </a:pPr>
            <a:r>
              <a:rPr lang="en-US" dirty="0"/>
              <a:t>As quickly and efficiently as possible implies with </a:t>
            </a:r>
            <a:r>
              <a:rPr lang="en-US" b="1" dirty="0"/>
              <a:t>new RF of Alvarez2.0 </a:t>
            </a:r>
            <a:r>
              <a:rPr lang="en-US" dirty="0">
                <a:sym typeface="Wingdings" pitchFamily="2" charset="2"/>
              </a:rPr>
              <a:t>but with old, </a:t>
            </a:r>
            <a:r>
              <a:rPr lang="en-US" b="1" dirty="0">
                <a:sym typeface="Wingdings" pitchFamily="2" charset="2"/>
              </a:rPr>
              <a:t>current accelerator structures </a:t>
            </a:r>
            <a:r>
              <a:rPr lang="en-US" dirty="0">
                <a:sym typeface="Wingdings" pitchFamily="2" charset="2"/>
              </a:rPr>
              <a:t>(new Alvarez2.0 structures not installed for time being*)</a:t>
            </a:r>
            <a:endParaRPr lang="en-US" noProof="0" dirty="0">
              <a:sym typeface="Wingdings" pitchFamily="2" charset="2"/>
            </a:endParaRPr>
          </a:p>
          <a:p>
            <a:pPr lvl="1">
              <a:spcAft>
                <a:spcPts val="600"/>
              </a:spcAft>
            </a:pPr>
            <a:r>
              <a:rPr lang="en-US" dirty="0">
                <a:sym typeface="Wingdings" pitchFamily="2" charset="2"/>
              </a:rPr>
              <a:t>This results in </a:t>
            </a:r>
            <a:r>
              <a:rPr lang="en-US" b="1" dirty="0">
                <a:sym typeface="Wingdings" pitchFamily="2" charset="2"/>
              </a:rPr>
              <a:t>future UNILAC short-pulse operation </a:t>
            </a:r>
            <a:r>
              <a:rPr lang="en-US" dirty="0">
                <a:sym typeface="Wingdings" pitchFamily="2" charset="2"/>
              </a:rPr>
              <a:t>(1% duty factor with 10 Hz) and the need of HELIAC for Super Heavy Elements research and materials research</a:t>
            </a:r>
            <a:endParaRPr lang="en-US" sz="500" dirty="0">
              <a:sym typeface="Wingdings" pitchFamily="2" charset="2"/>
            </a:endParaRPr>
          </a:p>
          <a:p>
            <a:pPr marL="457200" indent="-457200">
              <a:spcAft>
                <a:spcPts val="600"/>
              </a:spcAft>
              <a:buFont typeface="+mj-lt"/>
              <a:buAutoNum type="arabicPeriod"/>
            </a:pPr>
            <a:r>
              <a:rPr lang="en-US" b="1" dirty="0">
                <a:solidFill>
                  <a:srgbClr val="0070C0"/>
                </a:solidFill>
                <a:sym typeface="Wingdings" pitchFamily="2" charset="2"/>
              </a:rPr>
              <a:t>Interim solutions</a:t>
            </a:r>
            <a:r>
              <a:rPr lang="en-US" b="1" dirty="0">
                <a:sym typeface="Wingdings" pitchFamily="2" charset="2"/>
              </a:rPr>
              <a:t> </a:t>
            </a:r>
            <a:r>
              <a:rPr lang="en-US" dirty="0">
                <a:sym typeface="Wingdings" pitchFamily="2" charset="2"/>
              </a:rPr>
              <a:t>for heavy-ion operation are possible</a:t>
            </a:r>
            <a:endParaRPr lang="en-US" noProof="0" dirty="0">
              <a:sym typeface="Wingdings" pitchFamily="2" charset="2"/>
            </a:endParaRPr>
          </a:p>
          <a:p>
            <a:pPr lvl="1">
              <a:spcAft>
                <a:spcPts val="600"/>
              </a:spcAft>
            </a:pPr>
            <a:r>
              <a:rPr lang="en-US" b="1" dirty="0">
                <a:sym typeface="Wingdings" pitchFamily="2" charset="2"/>
              </a:rPr>
              <a:t>24 options </a:t>
            </a:r>
            <a:r>
              <a:rPr lang="en-US" dirty="0">
                <a:sym typeface="Wingdings" pitchFamily="2" charset="2"/>
              </a:rPr>
              <a:t>considered, 10 of which were prepared for scientific evaluation (from GSI in-house to industrial solutions to new scientific linacs)</a:t>
            </a:r>
            <a:endParaRPr lang="en-US" noProof="0" dirty="0">
              <a:sym typeface="Wingdings" pitchFamily="2" charset="2"/>
            </a:endParaRPr>
          </a:p>
          <a:p>
            <a:pPr lvl="1">
              <a:spcAft>
                <a:spcPts val="600"/>
              </a:spcAft>
            </a:pPr>
            <a:r>
              <a:rPr lang="en-US" dirty="0">
                <a:sym typeface="Wingdings" pitchFamily="2" charset="2"/>
              </a:rPr>
              <a:t>Evaluation Accelerator &amp; Science prioritized </a:t>
            </a:r>
            <a:r>
              <a:rPr lang="en-US" b="1" dirty="0">
                <a:sym typeface="Wingdings" pitchFamily="2" charset="2"/>
              </a:rPr>
              <a:t>two GSI in-house options </a:t>
            </a:r>
            <a:r>
              <a:rPr lang="en-US" dirty="0">
                <a:sym typeface="Wingdings" pitchFamily="2" charset="2"/>
              </a:rPr>
              <a:t>for FAIR commissioning in 2027(</a:t>
            </a:r>
            <a:r>
              <a:rPr lang="en-US" b="1" dirty="0">
                <a:solidFill>
                  <a:srgbClr val="0070C0"/>
                </a:solidFill>
                <a:sym typeface="Wingdings" pitchFamily="2" charset="2"/>
              </a:rPr>
              <a:t>reversed HITRAP ‘de’’</a:t>
            </a:r>
            <a:r>
              <a:rPr lang="en-US" b="1" dirty="0" err="1">
                <a:solidFill>
                  <a:srgbClr val="0070C0"/>
                </a:solidFill>
                <a:sym typeface="Wingdings" pitchFamily="2" charset="2"/>
              </a:rPr>
              <a:t>ac’celerator</a:t>
            </a:r>
            <a:r>
              <a:rPr lang="en-US" b="1" dirty="0">
                <a:solidFill>
                  <a:srgbClr val="0070C0"/>
                </a:solidFill>
                <a:sym typeface="Wingdings" pitchFamily="2" charset="2"/>
              </a:rPr>
              <a:t> in TK</a:t>
            </a:r>
            <a:r>
              <a:rPr lang="en-US" dirty="0">
                <a:sym typeface="Wingdings" pitchFamily="2" charset="2"/>
              </a:rPr>
              <a:t>) and science in 2028 (</a:t>
            </a:r>
            <a:r>
              <a:rPr lang="en-US" b="1" dirty="0">
                <a:solidFill>
                  <a:srgbClr val="0070C0"/>
                </a:solidFill>
                <a:sym typeface="Wingdings" pitchFamily="2" charset="2"/>
              </a:rPr>
              <a:t>HLI’ with energy booster in EH</a:t>
            </a:r>
            <a:r>
              <a:rPr lang="en-US" dirty="0">
                <a:solidFill>
                  <a:srgbClr val="0070C0"/>
                </a:solidFill>
                <a:sym typeface="Wingdings" pitchFamily="2" charset="2"/>
              </a:rPr>
              <a:t> </a:t>
            </a:r>
            <a:r>
              <a:rPr lang="en-US" dirty="0">
                <a:sym typeface="Wingdings" pitchFamily="2" charset="2"/>
              </a:rPr>
              <a:t>or elsewhere)</a:t>
            </a:r>
          </a:p>
          <a:p>
            <a:pPr lvl="1">
              <a:spcAft>
                <a:spcPts val="600"/>
              </a:spcAft>
            </a:pPr>
            <a:r>
              <a:rPr lang="en-US" dirty="0">
                <a:sym typeface="Wingdings" pitchFamily="2" charset="2"/>
              </a:rPr>
              <a:t>Plan B of the technical sector: </a:t>
            </a:r>
            <a:r>
              <a:rPr lang="en-US" noProof="0" dirty="0" err="1">
                <a:sym typeface="Wingdings" pitchFamily="2" charset="2"/>
              </a:rPr>
              <a:t>Tandetron</a:t>
            </a:r>
            <a:r>
              <a:rPr lang="en-US" noProof="0" dirty="0">
                <a:sym typeface="Wingdings" pitchFamily="2" charset="2"/>
              </a:rPr>
              <a:t> </a:t>
            </a:r>
            <a:r>
              <a:rPr lang="en-US" dirty="0">
                <a:sym typeface="Wingdings" pitchFamily="2" charset="2"/>
              </a:rPr>
              <a:t>(not pursued in project for the time being)</a:t>
            </a:r>
            <a:endParaRPr lang="en-US" noProof="0" dirty="0"/>
          </a:p>
        </p:txBody>
      </p:sp>
      <p:sp>
        <p:nvSpPr>
          <p:cNvPr id="4" name="Foliennummernplatzhalter 3">
            <a:extLst>
              <a:ext uri="{FF2B5EF4-FFF2-40B4-BE49-F238E27FC236}">
                <a16:creationId xmlns:a16="http://schemas.microsoft.com/office/drawing/2014/main" id="{DE44BD00-7615-D4F1-9023-2436068E4AAF}"/>
              </a:ext>
            </a:extLst>
          </p:cNvPr>
          <p:cNvSpPr>
            <a:spLocks noGrp="1"/>
          </p:cNvSpPr>
          <p:nvPr>
            <p:ph type="sldNum" sz="quarter" idx="12"/>
          </p:nvPr>
        </p:nvSpPr>
        <p:spPr/>
        <p:txBody>
          <a:bodyPr/>
          <a:lstStyle/>
          <a:p>
            <a:fld id="{125CBDDA-5CCF-8748-8988-9DC6C8981774}" type="slidenum">
              <a:rPr lang="en-US" noProof="0" smtClean="0"/>
              <a:t>27</a:t>
            </a:fld>
            <a:endParaRPr lang="en-US" noProof="0" dirty="0"/>
          </a:p>
        </p:txBody>
      </p:sp>
      <p:sp>
        <p:nvSpPr>
          <p:cNvPr id="5" name="Fußzeilenplatzhalter 4">
            <a:extLst>
              <a:ext uri="{FF2B5EF4-FFF2-40B4-BE49-F238E27FC236}">
                <a16:creationId xmlns:a16="http://schemas.microsoft.com/office/drawing/2014/main" id="{4C11D33D-89C5-73EF-B832-4B3CC362771C}"/>
              </a:ext>
            </a:extLst>
          </p:cNvPr>
          <p:cNvSpPr>
            <a:spLocks noGrp="1"/>
          </p:cNvSpPr>
          <p:nvPr>
            <p:ph type="ftr" sz="quarter" idx="3"/>
          </p:nvPr>
        </p:nvSpPr>
        <p:spPr/>
        <p:txBody>
          <a:bodyPr/>
          <a:lstStyle/>
          <a:p>
            <a:pPr algn="l"/>
            <a:r>
              <a:rPr lang="en-US" noProof="0" dirty="0"/>
              <a:t>R. </a:t>
            </a:r>
            <a:r>
              <a:rPr lang="en-US" noProof="0" dirty="0" err="1"/>
              <a:t>Aßmann</a:t>
            </a:r>
            <a:r>
              <a:rPr lang="en-US" noProof="0" dirty="0"/>
              <a:t>, ACC</a:t>
            </a:r>
          </a:p>
        </p:txBody>
      </p:sp>
      <p:sp>
        <p:nvSpPr>
          <p:cNvPr id="7" name="Textfeld 6">
            <a:extLst>
              <a:ext uri="{FF2B5EF4-FFF2-40B4-BE49-F238E27FC236}">
                <a16:creationId xmlns:a16="http://schemas.microsoft.com/office/drawing/2014/main" id="{CE17B92F-B38D-4198-9D01-31EE744B3DB3}"/>
              </a:ext>
            </a:extLst>
          </p:cNvPr>
          <p:cNvSpPr txBox="1"/>
          <p:nvPr/>
        </p:nvSpPr>
        <p:spPr>
          <a:xfrm>
            <a:off x="384596" y="6243027"/>
            <a:ext cx="11422807" cy="307777"/>
          </a:xfrm>
          <a:prstGeom prst="rect">
            <a:avLst/>
          </a:prstGeom>
        </p:spPr>
        <p:txBody>
          <a:bodyPr vert="horz" wrap="none" lIns="91440" tIns="45720" rIns="91440" bIns="45720" rtlCol="0" anchor="t">
            <a:spAutoFit/>
          </a:bodyPr>
          <a:lstStyle/>
          <a:p>
            <a:r>
              <a:rPr lang="en-US" sz="1400" i="1" dirty="0"/>
              <a:t>*However, the production sequence for Alvarez2.0 will be optimized for the fastest possible installation (if necessary): A1 as soon as possible</a:t>
            </a:r>
          </a:p>
        </p:txBody>
      </p:sp>
    </p:spTree>
    <p:extLst>
      <p:ext uri="{BB962C8B-B14F-4D97-AF65-F5344CB8AC3E}">
        <p14:creationId xmlns:p14="http://schemas.microsoft.com/office/powerpoint/2010/main" val="3247467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03BB5-39DD-35D3-38A2-B748919F37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FEBC28-D53C-BE2B-CB18-33A316604079}"/>
              </a:ext>
            </a:extLst>
          </p:cNvPr>
          <p:cNvSpPr>
            <a:spLocks noGrp="1"/>
          </p:cNvSpPr>
          <p:nvPr>
            <p:ph type="title"/>
          </p:nvPr>
        </p:nvSpPr>
        <p:spPr>
          <a:xfrm>
            <a:off x="563425" y="307196"/>
            <a:ext cx="7520401" cy="787557"/>
          </a:xfrm>
        </p:spPr>
        <p:txBody>
          <a:bodyPr/>
          <a:lstStyle/>
          <a:p>
            <a:r>
              <a:rPr lang="en-US" sz="2800" dirty="0">
                <a:solidFill>
                  <a:srgbClr val="0070C0"/>
                </a:solidFill>
              </a:rPr>
              <a:t>A very complex challenge for GSI under extreme time pressure</a:t>
            </a:r>
            <a:endParaRPr lang="en-US" b="0" i="1" noProof="0" dirty="0">
              <a:solidFill>
                <a:srgbClr val="0070C0"/>
              </a:solidFill>
            </a:endParaRPr>
          </a:p>
        </p:txBody>
      </p:sp>
      <p:sp>
        <p:nvSpPr>
          <p:cNvPr id="3" name="Inhaltsplatzhalter 2">
            <a:extLst>
              <a:ext uri="{FF2B5EF4-FFF2-40B4-BE49-F238E27FC236}">
                <a16:creationId xmlns:a16="http://schemas.microsoft.com/office/drawing/2014/main" id="{90E4B61D-9CEC-58A0-4061-974DD2C6AAA5}"/>
              </a:ext>
            </a:extLst>
          </p:cNvPr>
          <p:cNvSpPr>
            <a:spLocks noGrp="1"/>
          </p:cNvSpPr>
          <p:nvPr>
            <p:ph idx="1"/>
          </p:nvPr>
        </p:nvSpPr>
        <p:spPr>
          <a:xfrm>
            <a:off x="423513" y="1311206"/>
            <a:ext cx="11226901" cy="4903585"/>
          </a:xfrm>
        </p:spPr>
        <p:txBody>
          <a:bodyPr/>
          <a:lstStyle/>
          <a:p>
            <a:pPr>
              <a:spcAft>
                <a:spcPts val="600"/>
              </a:spcAft>
            </a:pPr>
            <a:r>
              <a:rPr lang="en-US" dirty="0"/>
              <a:t>In-house solutions multiply the </a:t>
            </a:r>
            <a:r>
              <a:rPr lang="en-US" b="1" dirty="0">
                <a:solidFill>
                  <a:srgbClr val="0070C0"/>
                </a:solidFill>
              </a:rPr>
              <a:t>in-house workload in parallel with FAIR work</a:t>
            </a:r>
            <a:r>
              <a:rPr lang="en-US" dirty="0"/>
              <a:t>:</a:t>
            </a:r>
            <a:endParaRPr lang="en-US" noProof="0" dirty="0"/>
          </a:p>
          <a:p>
            <a:pPr lvl="1">
              <a:spcAft>
                <a:spcPts val="600"/>
              </a:spcAft>
            </a:pPr>
            <a:r>
              <a:rPr lang="en-US" dirty="0"/>
              <a:t>Existing: New Alvarez2.0 Linac for UNILAC</a:t>
            </a:r>
          </a:p>
          <a:p>
            <a:pPr lvl="1">
              <a:spcAft>
                <a:spcPts val="600"/>
              </a:spcAft>
            </a:pPr>
            <a:r>
              <a:rPr lang="en-US" dirty="0"/>
              <a:t>Existing: CW Demonstrator </a:t>
            </a:r>
            <a:r>
              <a:rPr lang="en-US" noProof="0" dirty="0">
                <a:sym typeface="Wingdings" pitchFamily="2" charset="2"/>
              </a:rPr>
              <a:t> </a:t>
            </a:r>
            <a:r>
              <a:rPr lang="en-US" noProof="0" dirty="0"/>
              <a:t>SIBAF project</a:t>
            </a:r>
            <a:r>
              <a:rPr lang="en-US" dirty="0"/>
              <a:t>. Plan for</a:t>
            </a:r>
            <a:r>
              <a:rPr lang="en-US" noProof="0" dirty="0">
                <a:sym typeface="Wingdings" pitchFamily="2" charset="2"/>
              </a:rPr>
              <a:t> HELIAC.</a:t>
            </a:r>
          </a:p>
          <a:p>
            <a:pPr lvl="1">
              <a:spcAft>
                <a:spcPts val="600"/>
              </a:spcAft>
            </a:pPr>
            <a:r>
              <a:rPr lang="en-US" b="1" dirty="0"/>
              <a:t>NEW</a:t>
            </a:r>
            <a:r>
              <a:rPr lang="en-US" dirty="0"/>
              <a:t>: Fastest, efficient UNILAC restoration</a:t>
            </a:r>
          </a:p>
          <a:p>
            <a:pPr lvl="1">
              <a:spcAft>
                <a:spcPts val="600"/>
              </a:spcAft>
            </a:pPr>
            <a:r>
              <a:rPr lang="en-US" b="1" noProof="0" dirty="0"/>
              <a:t>NEW</a:t>
            </a:r>
            <a:r>
              <a:rPr lang="en-US" noProof="0" dirty="0"/>
              <a:t>: Reversed HITRAP </a:t>
            </a:r>
            <a:r>
              <a:rPr lang="en-US" dirty="0"/>
              <a:t>‘</a:t>
            </a:r>
            <a:r>
              <a:rPr lang="en-US" noProof="0" dirty="0"/>
              <a:t>de</a:t>
            </a:r>
            <a:r>
              <a:rPr lang="en-US" dirty="0"/>
              <a:t>’</a:t>
            </a:r>
            <a:r>
              <a:rPr lang="en-US" noProof="0" dirty="0">
                <a:sym typeface="Wingdings" pitchFamily="2" charset="2"/>
              </a:rPr>
              <a:t></a:t>
            </a:r>
            <a:r>
              <a:rPr lang="en-US" dirty="0">
                <a:sym typeface="Wingdings" pitchFamily="2" charset="2"/>
              </a:rPr>
              <a:t>’</a:t>
            </a:r>
            <a:r>
              <a:rPr lang="en-US" noProof="0" dirty="0"/>
              <a:t>ac</a:t>
            </a:r>
            <a:r>
              <a:rPr lang="en-US" dirty="0"/>
              <a:t>’</a:t>
            </a:r>
            <a:r>
              <a:rPr lang="en-US" noProof="0" dirty="0" err="1"/>
              <a:t>celerator</a:t>
            </a:r>
            <a:r>
              <a:rPr lang="en-US" noProof="0" dirty="0"/>
              <a:t> in TK</a:t>
            </a:r>
          </a:p>
          <a:p>
            <a:pPr lvl="1">
              <a:spcAft>
                <a:spcPts val="600"/>
              </a:spcAft>
            </a:pPr>
            <a:r>
              <a:rPr lang="en-US" b="1" dirty="0"/>
              <a:t>NEW</a:t>
            </a:r>
            <a:r>
              <a:rPr lang="en-US" dirty="0"/>
              <a:t>: HLI’ with energy booster in EH or elsewhere</a:t>
            </a:r>
          </a:p>
          <a:p>
            <a:pPr lvl="1">
              <a:spcAft>
                <a:spcPts val="600"/>
              </a:spcAft>
            </a:pPr>
            <a:r>
              <a:rPr lang="en-US" b="1" dirty="0"/>
              <a:t>NEW</a:t>
            </a:r>
            <a:r>
              <a:rPr lang="en-US" dirty="0"/>
              <a:t>: Restoration VR building + technical infrastructure (in Bau/GAT)</a:t>
            </a:r>
          </a:p>
          <a:p>
            <a:pPr>
              <a:spcAft>
                <a:spcPts val="600"/>
              </a:spcAft>
            </a:pPr>
            <a:r>
              <a:rPr lang="en-US" dirty="0"/>
              <a:t>Projects must be coordinated in detail and must remain coordinated</a:t>
            </a:r>
          </a:p>
          <a:p>
            <a:pPr>
              <a:spcAft>
                <a:spcPts val="600"/>
              </a:spcAft>
            </a:pPr>
            <a:r>
              <a:rPr lang="en-US" dirty="0"/>
              <a:t>Projects access the same resources and competences</a:t>
            </a:r>
          </a:p>
          <a:p>
            <a:pPr>
              <a:spcAft>
                <a:spcPts val="600"/>
              </a:spcAft>
            </a:pPr>
            <a:r>
              <a:rPr lang="en-US" dirty="0"/>
              <a:t>Need for an </a:t>
            </a:r>
            <a:r>
              <a:rPr lang="en-US" b="1" dirty="0">
                <a:solidFill>
                  <a:srgbClr val="0070C0"/>
                </a:solidFill>
              </a:rPr>
              <a:t>overall project </a:t>
            </a:r>
            <a:r>
              <a:rPr lang="en-US" dirty="0"/>
              <a:t>in which sub-projects are coordinated</a:t>
            </a:r>
            <a:endParaRPr lang="en-US" noProof="0" dirty="0"/>
          </a:p>
        </p:txBody>
      </p:sp>
      <p:sp>
        <p:nvSpPr>
          <p:cNvPr id="4" name="Foliennummernplatzhalter 3">
            <a:extLst>
              <a:ext uri="{FF2B5EF4-FFF2-40B4-BE49-F238E27FC236}">
                <a16:creationId xmlns:a16="http://schemas.microsoft.com/office/drawing/2014/main" id="{2DDADE85-7FF2-3B2C-259B-8C4E0710824E}"/>
              </a:ext>
            </a:extLst>
          </p:cNvPr>
          <p:cNvSpPr>
            <a:spLocks noGrp="1"/>
          </p:cNvSpPr>
          <p:nvPr>
            <p:ph type="sldNum" sz="quarter" idx="12"/>
          </p:nvPr>
        </p:nvSpPr>
        <p:spPr/>
        <p:txBody>
          <a:bodyPr/>
          <a:lstStyle/>
          <a:p>
            <a:fld id="{125CBDDA-5CCF-8748-8988-9DC6C8981774}" type="slidenum">
              <a:rPr lang="en-US" noProof="0" smtClean="0"/>
              <a:t>28</a:t>
            </a:fld>
            <a:endParaRPr lang="en-US" noProof="0" dirty="0"/>
          </a:p>
        </p:txBody>
      </p:sp>
      <p:sp>
        <p:nvSpPr>
          <p:cNvPr id="5" name="Fußzeilenplatzhalter 4">
            <a:extLst>
              <a:ext uri="{FF2B5EF4-FFF2-40B4-BE49-F238E27FC236}">
                <a16:creationId xmlns:a16="http://schemas.microsoft.com/office/drawing/2014/main" id="{E6952BAD-B977-834A-1D12-40C321220F3E}"/>
              </a:ext>
            </a:extLst>
          </p:cNvPr>
          <p:cNvSpPr>
            <a:spLocks noGrp="1"/>
          </p:cNvSpPr>
          <p:nvPr>
            <p:ph type="ftr" sz="quarter" idx="3"/>
          </p:nvPr>
        </p:nvSpPr>
        <p:spPr/>
        <p:txBody>
          <a:bodyPr/>
          <a:lstStyle/>
          <a:p>
            <a:pPr algn="l"/>
            <a:r>
              <a:rPr lang="en-US" noProof="0" dirty="0"/>
              <a:t>R. </a:t>
            </a:r>
            <a:r>
              <a:rPr lang="en-US" noProof="0" dirty="0" err="1"/>
              <a:t>Aßmann</a:t>
            </a:r>
            <a:r>
              <a:rPr lang="en-US" noProof="0" dirty="0"/>
              <a:t>, ACC</a:t>
            </a:r>
          </a:p>
        </p:txBody>
      </p:sp>
    </p:spTree>
    <p:extLst>
      <p:ext uri="{BB962C8B-B14F-4D97-AF65-F5344CB8AC3E}">
        <p14:creationId xmlns:p14="http://schemas.microsoft.com/office/powerpoint/2010/main" val="4216804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3420C-ADEE-5C4A-A553-789565B35E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357408-9B12-EC2A-BC33-02003672CF4B}"/>
              </a:ext>
            </a:extLst>
          </p:cNvPr>
          <p:cNvSpPr>
            <a:spLocks noGrp="1"/>
          </p:cNvSpPr>
          <p:nvPr>
            <p:ph type="title"/>
          </p:nvPr>
        </p:nvSpPr>
        <p:spPr/>
        <p:txBody>
          <a:bodyPr/>
          <a:lstStyle/>
          <a:p>
            <a:r>
              <a:rPr lang="en-US" sz="2800" dirty="0">
                <a:solidFill>
                  <a:srgbClr val="0070C0"/>
                </a:solidFill>
              </a:rPr>
              <a:t>Content</a:t>
            </a:r>
          </a:p>
        </p:txBody>
      </p:sp>
      <p:sp>
        <p:nvSpPr>
          <p:cNvPr id="3" name="Inhaltsplatzhalter 2">
            <a:extLst>
              <a:ext uri="{FF2B5EF4-FFF2-40B4-BE49-F238E27FC236}">
                <a16:creationId xmlns:a16="http://schemas.microsoft.com/office/drawing/2014/main" id="{815E788F-6D7C-C767-753C-8EC465FFCEA0}"/>
              </a:ext>
            </a:extLst>
          </p:cNvPr>
          <p:cNvSpPr>
            <a:spLocks noGrp="1"/>
          </p:cNvSpPr>
          <p:nvPr>
            <p:ph idx="1"/>
          </p:nvPr>
        </p:nvSpPr>
        <p:spPr/>
        <p:txBody>
          <a:bodyPr/>
          <a:lstStyle/>
          <a:p>
            <a:pPr marL="457200" indent="-457200">
              <a:spcAft>
                <a:spcPts val="1200"/>
              </a:spcAft>
              <a:buFont typeface="+mj-lt"/>
              <a:buAutoNum type="arabicPeriod"/>
            </a:pPr>
            <a:r>
              <a:rPr lang="en-US" dirty="0"/>
              <a:t>Original Plan Accelerator Operations</a:t>
            </a:r>
          </a:p>
          <a:p>
            <a:pPr marL="457200" indent="-457200">
              <a:spcAft>
                <a:spcPts val="1200"/>
              </a:spcAft>
              <a:buFont typeface="+mj-lt"/>
              <a:buAutoNum type="arabicPeriod"/>
            </a:pPr>
            <a:r>
              <a:rPr lang="en-US" dirty="0"/>
              <a:t>Fire Incident on 5 Feb 2026</a:t>
            </a:r>
          </a:p>
          <a:p>
            <a:pPr marL="457200" indent="-457200">
              <a:spcAft>
                <a:spcPts val="1200"/>
              </a:spcAft>
              <a:buFont typeface="+mj-lt"/>
              <a:buAutoNum type="arabicPeriod"/>
            </a:pPr>
            <a:r>
              <a:rPr lang="en-US" dirty="0"/>
              <a:t>Damage and Consequences</a:t>
            </a:r>
          </a:p>
          <a:p>
            <a:pPr marL="457200" indent="-457200">
              <a:spcAft>
                <a:spcPts val="1200"/>
              </a:spcAft>
              <a:buFont typeface="+mj-lt"/>
              <a:buAutoNum type="arabicPeriod"/>
            </a:pPr>
            <a:r>
              <a:rPr lang="en-US" dirty="0"/>
              <a:t>Accelerator Task Force on Required Actions and Options</a:t>
            </a:r>
          </a:p>
          <a:p>
            <a:pPr marL="457200" indent="-457200">
              <a:spcAft>
                <a:spcPts val="1200"/>
              </a:spcAft>
              <a:buFont typeface="+mj-lt"/>
              <a:buAutoNum type="arabicPeriod"/>
            </a:pPr>
            <a:r>
              <a:rPr lang="en-US" b="1" dirty="0">
                <a:solidFill>
                  <a:srgbClr val="0070C0"/>
                </a:solidFill>
              </a:rPr>
              <a:t>Perspectives: UNILAC Restoration </a:t>
            </a:r>
            <a:r>
              <a:rPr lang="en-US" b="1" dirty="0">
                <a:solidFill>
                  <a:srgbClr val="0070C0"/>
                </a:solidFill>
                <a:sym typeface="Wingdings" pitchFamily="2" charset="2"/>
              </a:rPr>
              <a:t> Project 1</a:t>
            </a:r>
            <a:endParaRPr lang="en-US" b="1" dirty="0">
              <a:solidFill>
                <a:srgbClr val="0070C0"/>
              </a:solidFill>
            </a:endParaRPr>
          </a:p>
          <a:p>
            <a:pPr marL="457200" indent="-457200">
              <a:spcAft>
                <a:spcPts val="1200"/>
              </a:spcAft>
              <a:buFont typeface="+mj-lt"/>
              <a:buAutoNum type="arabicPeriod"/>
            </a:pPr>
            <a:r>
              <a:rPr lang="en-US" dirty="0"/>
              <a:t>Perspectives: Interim Option(s) </a:t>
            </a:r>
            <a:r>
              <a:rPr lang="en-US" dirty="0">
                <a:sym typeface="Wingdings" pitchFamily="2" charset="2"/>
              </a:rPr>
              <a:t> Projects 2 and 3</a:t>
            </a:r>
            <a:endParaRPr lang="en-US" dirty="0"/>
          </a:p>
          <a:p>
            <a:pPr marL="457200" indent="-457200">
              <a:spcAft>
                <a:spcPts val="1200"/>
              </a:spcAft>
              <a:buFont typeface="+mj-lt"/>
              <a:buAutoNum type="arabicPeriod"/>
            </a:pPr>
            <a:r>
              <a:rPr lang="en-US" dirty="0"/>
              <a:t>Restoration Project</a:t>
            </a:r>
          </a:p>
          <a:p>
            <a:pPr marL="457200" indent="-457200">
              <a:spcAft>
                <a:spcPts val="1200"/>
              </a:spcAft>
              <a:buFont typeface="+mj-lt"/>
              <a:buAutoNum type="arabicPeriod"/>
            </a:pPr>
            <a:r>
              <a:rPr lang="en-US" dirty="0"/>
              <a:t>Conclusion</a:t>
            </a:r>
          </a:p>
          <a:p>
            <a:pPr marL="457200" indent="-457200">
              <a:spcAft>
                <a:spcPts val="1200"/>
              </a:spcAft>
              <a:buFont typeface="+mj-lt"/>
              <a:buAutoNum type="arabicPeriod"/>
            </a:pPr>
            <a:endParaRPr lang="en-US" dirty="0"/>
          </a:p>
        </p:txBody>
      </p:sp>
      <p:sp>
        <p:nvSpPr>
          <p:cNvPr id="4" name="Foliennummernplatzhalter 3">
            <a:extLst>
              <a:ext uri="{FF2B5EF4-FFF2-40B4-BE49-F238E27FC236}">
                <a16:creationId xmlns:a16="http://schemas.microsoft.com/office/drawing/2014/main" id="{54347BBB-241E-76FD-AFB5-49AFB17BCC3C}"/>
              </a:ext>
            </a:extLst>
          </p:cNvPr>
          <p:cNvSpPr>
            <a:spLocks noGrp="1"/>
          </p:cNvSpPr>
          <p:nvPr>
            <p:ph type="sldNum" sz="quarter" idx="12"/>
          </p:nvPr>
        </p:nvSpPr>
        <p:spPr/>
        <p:txBody>
          <a:bodyPr/>
          <a:lstStyle/>
          <a:p>
            <a:fld id="{125CBDDA-5CCF-8748-8988-9DC6C8981774}" type="slidenum">
              <a:rPr lang="de-DE" smtClean="0"/>
              <a:t>29</a:t>
            </a:fld>
            <a:endParaRPr lang="de-DE"/>
          </a:p>
        </p:txBody>
      </p:sp>
      <p:sp>
        <p:nvSpPr>
          <p:cNvPr id="5" name="Fußzeilenplatzhalter 4">
            <a:extLst>
              <a:ext uri="{FF2B5EF4-FFF2-40B4-BE49-F238E27FC236}">
                <a16:creationId xmlns:a16="http://schemas.microsoft.com/office/drawing/2014/main" id="{10EF0088-C5D3-3F5A-B677-1CD9BFF7E8C7}"/>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239957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DE335-43D3-A5E8-A0C9-C8CE9453A7A2}"/>
              </a:ext>
            </a:extLst>
          </p:cNvPr>
          <p:cNvSpPr>
            <a:spLocks noGrp="1"/>
          </p:cNvSpPr>
          <p:nvPr>
            <p:ph type="title"/>
          </p:nvPr>
        </p:nvSpPr>
        <p:spPr/>
        <p:txBody>
          <a:bodyPr/>
          <a:lstStyle/>
          <a:p>
            <a:r>
              <a:rPr lang="en-US" dirty="0">
                <a:solidFill>
                  <a:srgbClr val="0070C0"/>
                </a:solidFill>
              </a:rPr>
              <a:t>Not to forget: Collaboration in Accelerator </a:t>
            </a:r>
            <a:br>
              <a:rPr lang="en-US" dirty="0">
                <a:solidFill>
                  <a:srgbClr val="0070C0"/>
                </a:solidFill>
              </a:rPr>
            </a:br>
            <a:r>
              <a:rPr lang="en-US" dirty="0">
                <a:solidFill>
                  <a:srgbClr val="0070C0"/>
                </a:solidFill>
              </a:rPr>
              <a:t>Construction also for GSI</a:t>
            </a:r>
          </a:p>
        </p:txBody>
      </p:sp>
      <p:sp>
        <p:nvSpPr>
          <p:cNvPr id="3" name="Inhaltsplatzhalter 2">
            <a:extLst>
              <a:ext uri="{FF2B5EF4-FFF2-40B4-BE49-F238E27FC236}">
                <a16:creationId xmlns:a16="http://schemas.microsoft.com/office/drawing/2014/main" id="{136E66C7-35BE-9DDD-E81D-01DE236AA960}"/>
              </a:ext>
            </a:extLst>
          </p:cNvPr>
          <p:cNvSpPr>
            <a:spLocks noGrp="1"/>
          </p:cNvSpPr>
          <p:nvPr>
            <p:ph idx="1"/>
          </p:nvPr>
        </p:nvSpPr>
        <p:spPr>
          <a:xfrm>
            <a:off x="372713" y="1410048"/>
            <a:ext cx="5801017" cy="4903585"/>
          </a:xfrm>
        </p:spPr>
        <p:txBody>
          <a:bodyPr/>
          <a:lstStyle/>
          <a:p>
            <a:pPr>
              <a:spcAft>
                <a:spcPts val="600"/>
              </a:spcAft>
            </a:pPr>
            <a:r>
              <a:rPr lang="en-US" sz="2000" dirty="0"/>
              <a:t>We are rebuilding the </a:t>
            </a:r>
            <a:r>
              <a:rPr lang="en-US" sz="2000" b="1" dirty="0">
                <a:solidFill>
                  <a:srgbClr val="0070C0"/>
                </a:solidFill>
              </a:rPr>
              <a:t>Alvarez</a:t>
            </a:r>
            <a:r>
              <a:rPr lang="en-US" sz="2000" dirty="0"/>
              <a:t> part of the linac, the so-called post-stripper, PSU project, since several years.</a:t>
            </a:r>
          </a:p>
          <a:p>
            <a:pPr>
              <a:spcAft>
                <a:spcPts val="600"/>
              </a:spcAft>
            </a:pPr>
            <a:r>
              <a:rPr lang="en-US" sz="2000" dirty="0"/>
              <a:t>We are copper-plating the big tanks in our GSI Galvanic workshop.</a:t>
            </a:r>
          </a:p>
          <a:p>
            <a:pPr>
              <a:spcAft>
                <a:spcPts val="600"/>
              </a:spcAft>
            </a:pPr>
            <a:r>
              <a:rPr lang="en-US" sz="2000" dirty="0"/>
              <a:t>For the </a:t>
            </a:r>
            <a:r>
              <a:rPr lang="en-US" sz="2000" b="1" dirty="0">
                <a:solidFill>
                  <a:srgbClr val="0070C0"/>
                </a:solidFill>
              </a:rPr>
              <a:t>drift-tubes </a:t>
            </a:r>
            <a:r>
              <a:rPr lang="en-US" sz="2000" dirty="0"/>
              <a:t>we profit from a contract with CERN.</a:t>
            </a:r>
          </a:p>
          <a:p>
            <a:pPr>
              <a:spcAft>
                <a:spcPts val="600"/>
              </a:spcAft>
            </a:pPr>
            <a:r>
              <a:rPr lang="en-US" sz="2000" dirty="0"/>
              <a:t>And things work very well… MANY thanks!</a:t>
            </a:r>
          </a:p>
          <a:p>
            <a:pPr>
              <a:spcAft>
                <a:spcPts val="600"/>
              </a:spcAft>
            </a:pPr>
            <a:r>
              <a:rPr lang="en-US" sz="2000" i="1" dirty="0"/>
              <a:t>One issue: Is a prolongation of the contract for </a:t>
            </a:r>
            <a:r>
              <a:rPr lang="de-DE" sz="2000" i="1" dirty="0" err="1"/>
              <a:t>Mrs.</a:t>
            </a:r>
            <a:r>
              <a:rPr lang="de-DE" sz="2000" i="1" dirty="0"/>
              <a:t> Roupioz </a:t>
            </a:r>
            <a:r>
              <a:rPr lang="de-DE" sz="2000" i="1" dirty="0" err="1"/>
              <a:t>to</a:t>
            </a:r>
            <a:r>
              <a:rPr lang="de-DE" sz="2000" i="1" dirty="0"/>
              <a:t> </a:t>
            </a:r>
            <a:r>
              <a:rPr lang="de-DE" sz="2000" i="1" dirty="0" err="1"/>
              <a:t>beyond</a:t>
            </a:r>
            <a:r>
              <a:rPr lang="de-DE" sz="2000" i="1" dirty="0"/>
              <a:t> end August 2027 possible on </a:t>
            </a:r>
            <a:r>
              <a:rPr lang="de-DE" sz="2000" i="1" dirty="0" err="1"/>
              <a:t>basis</a:t>
            </a:r>
            <a:r>
              <a:rPr lang="de-DE" sz="2000" i="1" dirty="0"/>
              <a:t> </a:t>
            </a:r>
            <a:r>
              <a:rPr lang="de-DE" sz="2000" i="1" dirty="0" err="1"/>
              <a:t>of</a:t>
            </a:r>
            <a:r>
              <a:rPr lang="de-DE" sz="2000" i="1" dirty="0"/>
              <a:t> </a:t>
            </a:r>
            <a:r>
              <a:rPr lang="de-DE" sz="2000" i="1" dirty="0" err="1"/>
              <a:t>our</a:t>
            </a:r>
            <a:r>
              <a:rPr lang="de-DE" sz="2000" i="1" dirty="0"/>
              <a:t> </a:t>
            </a:r>
            <a:r>
              <a:rPr lang="de-DE" sz="2000" i="1" dirty="0" err="1"/>
              <a:t>collaboration</a:t>
            </a:r>
            <a:r>
              <a:rPr lang="de-DE" sz="2000" i="1" dirty="0"/>
              <a:t> </a:t>
            </a:r>
            <a:r>
              <a:rPr lang="de-DE" sz="2000" i="1" dirty="0" err="1"/>
              <a:t>contract</a:t>
            </a:r>
            <a:r>
              <a:rPr lang="de-DE" sz="2000" i="1" dirty="0"/>
              <a:t>? The </a:t>
            </a:r>
            <a:r>
              <a:rPr lang="de-DE" sz="2000" i="1" dirty="0" err="1"/>
              <a:t>present</a:t>
            </a:r>
            <a:r>
              <a:rPr lang="de-DE" sz="2000" i="1" dirty="0"/>
              <a:t> </a:t>
            </a:r>
            <a:r>
              <a:rPr lang="de-DE" sz="2000" i="1" dirty="0" err="1"/>
              <a:t>contract</a:t>
            </a:r>
            <a:r>
              <a:rPr lang="de-DE" sz="2000" i="1" dirty="0"/>
              <a:t> </a:t>
            </a:r>
            <a:r>
              <a:rPr lang="de-DE" sz="2000" i="1" dirty="0" err="1"/>
              <a:t>has</a:t>
            </a:r>
            <a:r>
              <a:rPr lang="de-DE" sz="2000" i="1" dirty="0"/>
              <a:t> </a:t>
            </a:r>
            <a:r>
              <a:rPr lang="de-DE" sz="2000" i="1" dirty="0" err="1"/>
              <a:t>zero</a:t>
            </a:r>
            <a:r>
              <a:rPr lang="de-DE" sz="2000" i="1" dirty="0"/>
              <a:t> </a:t>
            </a:r>
            <a:r>
              <a:rPr lang="de-DE" sz="2000" i="1" dirty="0" err="1"/>
              <a:t>margin</a:t>
            </a:r>
            <a:r>
              <a:rPr lang="de-DE" sz="2000" i="1" dirty="0"/>
              <a:t> </a:t>
            </a:r>
            <a:r>
              <a:rPr lang="de-DE" sz="2000" i="1" dirty="0" err="1"/>
              <a:t>for</a:t>
            </a:r>
            <a:r>
              <a:rPr lang="de-DE" sz="2000" i="1" dirty="0"/>
              <a:t> </a:t>
            </a:r>
            <a:r>
              <a:rPr lang="de-DE" sz="2000" i="1" dirty="0" err="1"/>
              <a:t>even</a:t>
            </a:r>
            <a:r>
              <a:rPr lang="de-DE" sz="2000" i="1" dirty="0"/>
              <a:t> </a:t>
            </a:r>
            <a:r>
              <a:rPr lang="de-DE" sz="2000" i="1" dirty="0" err="1"/>
              <a:t>slight</a:t>
            </a:r>
            <a:r>
              <a:rPr lang="de-DE" sz="2000" i="1" dirty="0"/>
              <a:t> </a:t>
            </a:r>
            <a:r>
              <a:rPr lang="de-DE" sz="2000" i="1" dirty="0" err="1"/>
              <a:t>delays</a:t>
            </a:r>
            <a:r>
              <a:rPr lang="de-DE" sz="2000" i="1" dirty="0"/>
              <a:t>. </a:t>
            </a:r>
            <a:endParaRPr lang="en-US" sz="2000" i="1" dirty="0"/>
          </a:p>
        </p:txBody>
      </p:sp>
      <p:sp>
        <p:nvSpPr>
          <p:cNvPr id="4" name="Foliennummernplatzhalter 3">
            <a:extLst>
              <a:ext uri="{FF2B5EF4-FFF2-40B4-BE49-F238E27FC236}">
                <a16:creationId xmlns:a16="http://schemas.microsoft.com/office/drawing/2014/main" id="{21C77C32-021A-F16B-024D-11A671D32F72}"/>
              </a:ext>
            </a:extLst>
          </p:cNvPr>
          <p:cNvSpPr>
            <a:spLocks noGrp="1"/>
          </p:cNvSpPr>
          <p:nvPr>
            <p:ph type="sldNum" sz="quarter" idx="12"/>
          </p:nvPr>
        </p:nvSpPr>
        <p:spPr/>
        <p:txBody>
          <a:bodyPr/>
          <a:lstStyle/>
          <a:p>
            <a:fld id="{125CBDDA-5CCF-8748-8988-9DC6C8981774}" type="slidenum">
              <a:rPr lang="de-DE" smtClean="0"/>
              <a:t>3</a:t>
            </a:fld>
            <a:endParaRPr lang="de-DE"/>
          </a:p>
        </p:txBody>
      </p:sp>
      <p:sp>
        <p:nvSpPr>
          <p:cNvPr id="5" name="Fußzeilenplatzhalter 4">
            <a:extLst>
              <a:ext uri="{FF2B5EF4-FFF2-40B4-BE49-F238E27FC236}">
                <a16:creationId xmlns:a16="http://schemas.microsoft.com/office/drawing/2014/main" id="{69ACA1F4-A344-43FB-6CA6-365DBEDDABBF}"/>
              </a:ext>
            </a:extLst>
          </p:cNvPr>
          <p:cNvSpPr>
            <a:spLocks noGrp="1"/>
          </p:cNvSpPr>
          <p:nvPr>
            <p:ph type="ftr" sz="quarter" idx="3"/>
          </p:nvPr>
        </p:nvSpPr>
        <p:spPr/>
        <p:txBody>
          <a:bodyPr/>
          <a:lstStyle/>
          <a:p>
            <a:pPr algn="l"/>
            <a:r>
              <a:rPr lang="de-DE"/>
              <a:t>R. Aßmann, ACC</a:t>
            </a:r>
          </a:p>
        </p:txBody>
      </p:sp>
      <p:pic>
        <p:nvPicPr>
          <p:cNvPr id="8" name="Grafik 7">
            <a:extLst>
              <a:ext uri="{FF2B5EF4-FFF2-40B4-BE49-F238E27FC236}">
                <a16:creationId xmlns:a16="http://schemas.microsoft.com/office/drawing/2014/main" id="{A100A401-EA1D-4DD9-A16E-25A985B5B04F}"/>
              </a:ext>
            </a:extLst>
          </p:cNvPr>
          <p:cNvPicPr>
            <a:picLocks noChangeAspect="1"/>
          </p:cNvPicPr>
          <p:nvPr/>
        </p:nvPicPr>
        <p:blipFill>
          <a:blip r:embed="rId2"/>
          <a:srcRect r="34786"/>
          <a:stretch>
            <a:fillRect/>
          </a:stretch>
        </p:blipFill>
        <p:spPr>
          <a:xfrm rot="5400000">
            <a:off x="6675651" y="1725388"/>
            <a:ext cx="5099710" cy="4332398"/>
          </a:xfrm>
          <a:prstGeom prst="rect">
            <a:avLst/>
          </a:prstGeom>
        </p:spPr>
      </p:pic>
    </p:spTree>
    <p:extLst>
      <p:ext uri="{BB962C8B-B14F-4D97-AF65-F5344CB8AC3E}">
        <p14:creationId xmlns:p14="http://schemas.microsoft.com/office/powerpoint/2010/main" val="4091833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385E1-A1A4-6EAC-5984-4C992BE49851}"/>
              </a:ext>
            </a:extLst>
          </p:cNvPr>
          <p:cNvSpPr>
            <a:spLocks noGrp="1"/>
          </p:cNvSpPr>
          <p:nvPr>
            <p:ph type="title"/>
          </p:nvPr>
        </p:nvSpPr>
        <p:spPr/>
        <p:txBody>
          <a:bodyPr/>
          <a:lstStyle/>
          <a:p>
            <a:r>
              <a:rPr lang="en-US" sz="2800" dirty="0">
                <a:solidFill>
                  <a:srgbClr val="0070C0"/>
                </a:solidFill>
              </a:rPr>
              <a:t>UNILAC Perspectives: Status</a:t>
            </a:r>
          </a:p>
        </p:txBody>
      </p:sp>
      <p:sp>
        <p:nvSpPr>
          <p:cNvPr id="4" name="Foliennummernplatzhalter 3">
            <a:extLst>
              <a:ext uri="{FF2B5EF4-FFF2-40B4-BE49-F238E27FC236}">
                <a16:creationId xmlns:a16="http://schemas.microsoft.com/office/drawing/2014/main" id="{6AC1B006-B74C-FB6C-88CA-922D1EF159F4}"/>
              </a:ext>
            </a:extLst>
          </p:cNvPr>
          <p:cNvSpPr>
            <a:spLocks noGrp="1"/>
          </p:cNvSpPr>
          <p:nvPr>
            <p:ph type="sldNum" sz="quarter" idx="12"/>
          </p:nvPr>
        </p:nvSpPr>
        <p:spPr/>
        <p:txBody>
          <a:bodyPr/>
          <a:lstStyle/>
          <a:p>
            <a:fld id="{125CBDDA-5CCF-8748-8988-9DC6C8981774}" type="slidenum">
              <a:rPr lang="de-DE" smtClean="0"/>
              <a:t>30</a:t>
            </a:fld>
            <a:endParaRPr lang="de-DE"/>
          </a:p>
        </p:txBody>
      </p:sp>
      <p:sp>
        <p:nvSpPr>
          <p:cNvPr id="5" name="Fußzeilenplatzhalter 4">
            <a:extLst>
              <a:ext uri="{FF2B5EF4-FFF2-40B4-BE49-F238E27FC236}">
                <a16:creationId xmlns:a16="http://schemas.microsoft.com/office/drawing/2014/main" id="{B5488BFB-38B8-C011-FF75-FD5247D07F04}"/>
              </a:ext>
            </a:extLst>
          </p:cNvPr>
          <p:cNvSpPr>
            <a:spLocks noGrp="1"/>
          </p:cNvSpPr>
          <p:nvPr>
            <p:ph type="ftr" sz="quarter" idx="3"/>
          </p:nvPr>
        </p:nvSpPr>
        <p:spPr/>
        <p:txBody>
          <a:bodyPr/>
          <a:lstStyle/>
          <a:p>
            <a:pPr algn="l"/>
            <a:r>
              <a:rPr lang="de-DE"/>
              <a:t>R. Aßmann, ACC</a:t>
            </a:r>
          </a:p>
        </p:txBody>
      </p:sp>
      <p:pic>
        <p:nvPicPr>
          <p:cNvPr id="9" name="Grafik 8">
            <a:extLst>
              <a:ext uri="{FF2B5EF4-FFF2-40B4-BE49-F238E27FC236}">
                <a16:creationId xmlns:a16="http://schemas.microsoft.com/office/drawing/2014/main" id="{E1E99946-9CC2-C527-7A9D-8CBCDB90FDA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18062" y="1258955"/>
            <a:ext cx="11755871" cy="4125021"/>
          </a:xfrm>
          <a:prstGeom prst="rect">
            <a:avLst/>
          </a:prstGeom>
        </p:spPr>
      </p:pic>
      <p:sp>
        <p:nvSpPr>
          <p:cNvPr id="10" name="Textfeld 9">
            <a:extLst>
              <a:ext uri="{FF2B5EF4-FFF2-40B4-BE49-F238E27FC236}">
                <a16:creationId xmlns:a16="http://schemas.microsoft.com/office/drawing/2014/main" id="{D0DC94AD-222B-03D0-D5D6-70BDB8470651}"/>
              </a:ext>
            </a:extLst>
          </p:cNvPr>
          <p:cNvSpPr txBox="1"/>
          <p:nvPr/>
        </p:nvSpPr>
        <p:spPr>
          <a:xfrm>
            <a:off x="5747183" y="3429000"/>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cxnSp>
        <p:nvCxnSpPr>
          <p:cNvPr id="13" name="Gerade Verbindung mit Pfeil 12">
            <a:extLst>
              <a:ext uri="{FF2B5EF4-FFF2-40B4-BE49-F238E27FC236}">
                <a16:creationId xmlns:a16="http://schemas.microsoft.com/office/drawing/2014/main" id="{B6F44C77-ED51-2802-EFC0-BFABFCF08231}"/>
              </a:ext>
            </a:extLst>
          </p:cNvPr>
          <p:cNvCxnSpPr/>
          <p:nvPr/>
        </p:nvCxnSpPr>
        <p:spPr>
          <a:xfrm flipH="1">
            <a:off x="4014061" y="3781586"/>
            <a:ext cx="867905"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700332A6-0260-D62C-7BC6-65DCC78A879E}"/>
              </a:ext>
            </a:extLst>
          </p:cNvPr>
          <p:cNvCxnSpPr>
            <a:cxnSpLocks/>
          </p:cNvCxnSpPr>
          <p:nvPr/>
        </p:nvCxnSpPr>
        <p:spPr>
          <a:xfrm>
            <a:off x="2293750" y="5088904"/>
            <a:ext cx="790413"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extfeld 5">
            <a:extLst>
              <a:ext uri="{FF2B5EF4-FFF2-40B4-BE49-F238E27FC236}">
                <a16:creationId xmlns:a16="http://schemas.microsoft.com/office/drawing/2014/main" id="{408F2650-E02D-C83C-CE77-6FCF2EEBFE02}"/>
              </a:ext>
            </a:extLst>
          </p:cNvPr>
          <p:cNvSpPr txBox="1"/>
          <p:nvPr/>
        </p:nvSpPr>
        <p:spPr>
          <a:xfrm>
            <a:off x="563424" y="5374335"/>
            <a:ext cx="11262816" cy="95872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High Current Injector </a:t>
            </a:r>
            <a:r>
              <a:rPr lang="en-US" sz="2000" b="1" dirty="0"/>
              <a:t>HSI</a:t>
            </a:r>
            <a:r>
              <a:rPr lang="en-US" sz="2000" dirty="0"/>
              <a:t> </a:t>
            </a:r>
            <a:r>
              <a:rPr lang="en-US" sz="2000" dirty="0">
                <a:sym typeface="Wingdings" pitchFamily="2" charset="2"/>
              </a:rPr>
              <a:t> FAIR science, including U, but 36 MHz </a:t>
            </a:r>
            <a:r>
              <a:rPr lang="en-US" sz="2000" b="1" dirty="0">
                <a:solidFill>
                  <a:srgbClr val="FF0000"/>
                </a:solidFill>
                <a:sym typeface="Wingdings" pitchFamily="2" charset="2"/>
              </a:rPr>
              <a:t>RF will come in few years</a:t>
            </a:r>
            <a:endParaRPr lang="en-US" sz="2000" b="1" dirty="0">
              <a:solidFill>
                <a:srgbClr val="FF0000"/>
              </a:solidFill>
            </a:endParaRPr>
          </a:p>
          <a:p>
            <a:pPr marL="285750" indent="-285750">
              <a:lnSpc>
                <a:spcPct val="150000"/>
              </a:lnSpc>
              <a:buFont typeface="Arial" panose="020B0604020202020204" pitchFamily="34" charset="0"/>
              <a:buChar char="•"/>
            </a:pPr>
            <a:r>
              <a:rPr lang="en-US" sz="2000" dirty="0"/>
              <a:t>High Charge Injector </a:t>
            </a:r>
            <a:r>
              <a:rPr lang="en-US" sz="2000" b="1" dirty="0"/>
              <a:t>HLI</a:t>
            </a:r>
            <a:r>
              <a:rPr lang="en-US" sz="2000" dirty="0"/>
              <a:t> </a:t>
            </a:r>
            <a:r>
              <a:rPr lang="en-US" sz="2000" dirty="0">
                <a:sym typeface="Wingdings" pitchFamily="2" charset="2"/>
              </a:rPr>
              <a:t> Low A/z, but </a:t>
            </a:r>
            <a:r>
              <a:rPr lang="en-US" sz="2000" b="1" dirty="0">
                <a:solidFill>
                  <a:schemeClr val="accent6"/>
                </a:solidFill>
                <a:sym typeface="Wingdings" pitchFamily="2" charset="2"/>
              </a:rPr>
              <a:t>lower power 108 MHz available in mid-2027</a:t>
            </a:r>
            <a:endParaRPr lang="en-US" sz="2000" b="1" dirty="0">
              <a:solidFill>
                <a:schemeClr val="accent6"/>
              </a:solidFill>
            </a:endParaRPr>
          </a:p>
        </p:txBody>
      </p:sp>
      <p:sp>
        <p:nvSpPr>
          <p:cNvPr id="7" name="Textfeld 6">
            <a:extLst>
              <a:ext uri="{FF2B5EF4-FFF2-40B4-BE49-F238E27FC236}">
                <a16:creationId xmlns:a16="http://schemas.microsoft.com/office/drawing/2014/main" id="{EFF6761A-7898-A838-59CA-8649CEBDEC59}"/>
              </a:ext>
            </a:extLst>
          </p:cNvPr>
          <p:cNvSpPr txBox="1"/>
          <p:nvPr/>
        </p:nvSpPr>
        <p:spPr>
          <a:xfrm>
            <a:off x="7573973" y="3462204"/>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8" name="Textfeld 7">
            <a:extLst>
              <a:ext uri="{FF2B5EF4-FFF2-40B4-BE49-F238E27FC236}">
                <a16:creationId xmlns:a16="http://schemas.microsoft.com/office/drawing/2014/main" id="{CDEC8EB4-CFE4-CFC5-6267-DD6D89D5F067}"/>
              </a:ext>
            </a:extLst>
          </p:cNvPr>
          <p:cNvSpPr txBox="1"/>
          <p:nvPr/>
        </p:nvSpPr>
        <p:spPr>
          <a:xfrm>
            <a:off x="6699881" y="3462205"/>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1" name="Textfeld 10">
            <a:extLst>
              <a:ext uri="{FF2B5EF4-FFF2-40B4-BE49-F238E27FC236}">
                <a16:creationId xmlns:a16="http://schemas.microsoft.com/office/drawing/2014/main" id="{904BC7E7-F572-0696-5650-320FE8576E87}"/>
              </a:ext>
            </a:extLst>
          </p:cNvPr>
          <p:cNvSpPr txBox="1"/>
          <p:nvPr/>
        </p:nvSpPr>
        <p:spPr>
          <a:xfrm>
            <a:off x="5008504" y="3443188"/>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2" name="Textfeld 11">
            <a:extLst>
              <a:ext uri="{FF2B5EF4-FFF2-40B4-BE49-F238E27FC236}">
                <a16:creationId xmlns:a16="http://schemas.microsoft.com/office/drawing/2014/main" id="{A205A28A-E8DC-A117-D447-D04CDBCA0C9C}"/>
              </a:ext>
            </a:extLst>
          </p:cNvPr>
          <p:cNvSpPr txBox="1"/>
          <p:nvPr/>
        </p:nvSpPr>
        <p:spPr>
          <a:xfrm>
            <a:off x="4140599" y="3409717"/>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4" name="Textfeld 13">
            <a:extLst>
              <a:ext uri="{FF2B5EF4-FFF2-40B4-BE49-F238E27FC236}">
                <a16:creationId xmlns:a16="http://schemas.microsoft.com/office/drawing/2014/main" id="{EC7B44F9-0705-3094-B675-9D34CC607AF7}"/>
              </a:ext>
            </a:extLst>
          </p:cNvPr>
          <p:cNvSpPr txBox="1"/>
          <p:nvPr/>
        </p:nvSpPr>
        <p:spPr>
          <a:xfrm>
            <a:off x="2686414" y="3443188"/>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5" name="Textfeld 14">
            <a:extLst>
              <a:ext uri="{FF2B5EF4-FFF2-40B4-BE49-F238E27FC236}">
                <a16:creationId xmlns:a16="http://schemas.microsoft.com/office/drawing/2014/main" id="{69FE0D83-287C-2DEC-93F4-DF3C191E30C0}"/>
              </a:ext>
            </a:extLst>
          </p:cNvPr>
          <p:cNvSpPr txBox="1"/>
          <p:nvPr/>
        </p:nvSpPr>
        <p:spPr>
          <a:xfrm>
            <a:off x="2056395" y="3412405"/>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6" name="Textfeld 15">
            <a:extLst>
              <a:ext uri="{FF2B5EF4-FFF2-40B4-BE49-F238E27FC236}">
                <a16:creationId xmlns:a16="http://schemas.microsoft.com/office/drawing/2014/main" id="{46C484C4-9330-A013-2B9C-AD45B22662FC}"/>
              </a:ext>
            </a:extLst>
          </p:cNvPr>
          <p:cNvSpPr txBox="1"/>
          <p:nvPr/>
        </p:nvSpPr>
        <p:spPr>
          <a:xfrm>
            <a:off x="3639112" y="2808814"/>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chemeClr val="accent6"/>
                </a:solidFill>
              </a:rPr>
              <a:t>X</a:t>
            </a:r>
          </a:p>
        </p:txBody>
      </p:sp>
      <p:sp>
        <p:nvSpPr>
          <p:cNvPr id="17" name="Textfeld 16">
            <a:extLst>
              <a:ext uri="{FF2B5EF4-FFF2-40B4-BE49-F238E27FC236}">
                <a16:creationId xmlns:a16="http://schemas.microsoft.com/office/drawing/2014/main" id="{A848C9EC-35FF-4781-234A-AAC10C6EBDB6}"/>
              </a:ext>
            </a:extLst>
          </p:cNvPr>
          <p:cNvSpPr txBox="1"/>
          <p:nvPr/>
        </p:nvSpPr>
        <p:spPr>
          <a:xfrm>
            <a:off x="4228294" y="2819785"/>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chemeClr val="accent6"/>
                </a:solidFill>
              </a:rPr>
              <a:t>X</a:t>
            </a:r>
          </a:p>
        </p:txBody>
      </p:sp>
    </p:spTree>
    <p:extLst>
      <p:ext uri="{BB962C8B-B14F-4D97-AF65-F5344CB8AC3E}">
        <p14:creationId xmlns:p14="http://schemas.microsoft.com/office/powerpoint/2010/main" val="905226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1E995-7542-0EBF-4DDC-78EB204820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F7688F-F7C3-9FE7-A8ED-1A0BA2766C74}"/>
              </a:ext>
            </a:extLst>
          </p:cNvPr>
          <p:cNvSpPr>
            <a:spLocks noGrp="1"/>
          </p:cNvSpPr>
          <p:nvPr>
            <p:ph type="title"/>
          </p:nvPr>
        </p:nvSpPr>
        <p:spPr/>
        <p:txBody>
          <a:bodyPr/>
          <a:lstStyle/>
          <a:p>
            <a:r>
              <a:rPr lang="en-US" sz="2800" dirty="0">
                <a:solidFill>
                  <a:srgbClr val="0070C0"/>
                </a:solidFill>
              </a:rPr>
              <a:t>UNILAC Restoration </a:t>
            </a:r>
            <a:r>
              <a:rPr lang="en-US" sz="2800" dirty="0">
                <a:solidFill>
                  <a:srgbClr val="0070C0"/>
                </a:solidFill>
                <a:sym typeface="Wingdings" pitchFamily="2" charset="2"/>
              </a:rPr>
              <a:t> Project 1</a:t>
            </a:r>
            <a:endParaRPr lang="en-US" sz="2800" dirty="0">
              <a:solidFill>
                <a:srgbClr val="0070C0"/>
              </a:solidFill>
            </a:endParaRPr>
          </a:p>
        </p:txBody>
      </p:sp>
      <p:sp>
        <p:nvSpPr>
          <p:cNvPr id="3" name="Inhaltsplatzhalter 2">
            <a:extLst>
              <a:ext uri="{FF2B5EF4-FFF2-40B4-BE49-F238E27FC236}">
                <a16:creationId xmlns:a16="http://schemas.microsoft.com/office/drawing/2014/main" id="{EE2C732A-FA08-3712-5CE6-E1924ECA7703}"/>
              </a:ext>
            </a:extLst>
          </p:cNvPr>
          <p:cNvSpPr>
            <a:spLocks noGrp="1"/>
          </p:cNvSpPr>
          <p:nvPr>
            <p:ph idx="1"/>
          </p:nvPr>
        </p:nvSpPr>
        <p:spPr>
          <a:xfrm>
            <a:off x="253387" y="1366023"/>
            <a:ext cx="8758411" cy="5184781"/>
          </a:xfrm>
        </p:spPr>
        <p:txBody>
          <a:bodyPr/>
          <a:lstStyle/>
          <a:p>
            <a:pPr marL="0" indent="0">
              <a:spcAft>
                <a:spcPts val="900"/>
              </a:spcAft>
              <a:buNone/>
            </a:pPr>
            <a:r>
              <a:rPr lang="en-US" sz="2000" dirty="0"/>
              <a:t>The first priority is to secure and to restore the UNILAC: </a:t>
            </a:r>
          </a:p>
          <a:p>
            <a:pPr marL="404813" lvl="1" indent="-350838">
              <a:spcAft>
                <a:spcPts val="900"/>
              </a:spcAft>
            </a:pPr>
            <a:r>
              <a:rPr lang="en-US" dirty="0"/>
              <a:t>No delays allowed, </a:t>
            </a:r>
            <a:r>
              <a:rPr lang="en-US" b="1" dirty="0">
                <a:solidFill>
                  <a:srgbClr val="0070C0"/>
                </a:solidFill>
              </a:rPr>
              <a:t>only way to offer full FAIR science</a:t>
            </a:r>
            <a:r>
              <a:rPr lang="en-US" dirty="0"/>
              <a:t>. 
</a:t>
            </a:r>
            <a:r>
              <a:rPr lang="en-US" dirty="0">
                <a:solidFill>
                  <a:schemeClr val="tx1"/>
                </a:solidFill>
              </a:rPr>
              <a:t>Mainly</a:t>
            </a:r>
            <a:r>
              <a:rPr lang="en-US" b="1" dirty="0">
                <a:solidFill>
                  <a:schemeClr val="tx1"/>
                </a:solidFill>
              </a:rPr>
              <a:t> </a:t>
            </a:r>
            <a:r>
              <a:rPr lang="en-US" b="1" dirty="0">
                <a:solidFill>
                  <a:srgbClr val="0070C0"/>
                </a:solidFill>
              </a:rPr>
              <a:t>low</a:t>
            </a:r>
            <a:r>
              <a:rPr lang="en-US" dirty="0"/>
              <a:t> conceptual and technical design </a:t>
            </a:r>
            <a:r>
              <a:rPr lang="en-US" b="1" dirty="0">
                <a:solidFill>
                  <a:srgbClr val="0070C0"/>
                </a:solidFill>
              </a:rPr>
              <a:t>risks</a:t>
            </a:r>
            <a:r>
              <a:rPr lang="en-US" dirty="0"/>
              <a:t> due to preparatory work for the new Alvarez2.0 in UNILAC (2017 decision, ongoing project). 
New RF partially designed and prototyped. Other RF devices profit from work with companies for technical roadmap.
</a:t>
            </a:r>
            <a:r>
              <a:rPr lang="en-US" b="1" dirty="0">
                <a:solidFill>
                  <a:srgbClr val="0070C0"/>
                </a:solidFill>
              </a:rPr>
              <a:t>Risk</a:t>
            </a:r>
            <a:r>
              <a:rPr lang="en-US" dirty="0"/>
              <a:t> lies in </a:t>
            </a:r>
            <a:r>
              <a:rPr lang="en-US" b="1" dirty="0">
                <a:solidFill>
                  <a:srgbClr val="0070C0"/>
                </a:solidFill>
              </a:rPr>
              <a:t>procurement times</a:t>
            </a:r>
            <a:r>
              <a:rPr lang="en-US" dirty="0"/>
              <a:t>, in </a:t>
            </a:r>
            <a:r>
              <a:rPr lang="en-US" b="1" dirty="0">
                <a:solidFill>
                  <a:srgbClr val="0070C0"/>
                </a:solidFill>
              </a:rPr>
              <a:t>technical condition of HSI</a:t>
            </a:r>
            <a:r>
              <a:rPr lang="en-US" dirty="0">
                <a:solidFill>
                  <a:srgbClr val="0070C0"/>
                </a:solidFill>
              </a:rPr>
              <a:t> </a:t>
            </a:r>
            <a:r>
              <a:rPr lang="en-US" dirty="0"/>
              <a:t>high-current injector and </a:t>
            </a:r>
            <a:r>
              <a:rPr lang="en-US" b="1" dirty="0">
                <a:solidFill>
                  <a:srgbClr val="0070C0"/>
                </a:solidFill>
              </a:rPr>
              <a:t>UNILAC</a:t>
            </a:r>
            <a:r>
              <a:rPr lang="en-US" dirty="0"/>
              <a:t> after fire incident. </a:t>
            </a:r>
          </a:p>
          <a:p>
            <a:pPr marL="492125" lvl="2" indent="-263525">
              <a:spcAft>
                <a:spcPts val="900"/>
              </a:spcAft>
            </a:pPr>
            <a:r>
              <a:rPr lang="en-US" dirty="0"/>
              <a:t>Vacuum performance tested very soon now, safe condition to be established (cooling water circulation, vacuum or protective atmosphere). </a:t>
            </a:r>
          </a:p>
          <a:p>
            <a:pPr marL="492125" lvl="2" indent="-263525">
              <a:spcAft>
                <a:spcPts val="900"/>
              </a:spcAft>
            </a:pPr>
            <a:r>
              <a:rPr lang="en-US" dirty="0"/>
              <a:t>Other challenges in UNILAC beam instrumentation, controls, …</a:t>
            </a:r>
          </a:p>
          <a:p>
            <a:pPr marL="9525" lvl="2" indent="0">
              <a:spcAft>
                <a:spcPts val="900"/>
              </a:spcAft>
              <a:buNone/>
            </a:pPr>
            <a:r>
              <a:rPr lang="en-US" dirty="0"/>
              <a:t>New UNILAC has short-pulse and 10 Hz operation </a:t>
            </a:r>
            <a:r>
              <a:rPr lang="en-US" dirty="0">
                <a:sym typeface="Wingdings" pitchFamily="2" charset="2"/>
              </a:rPr>
              <a:t> n</a:t>
            </a:r>
            <a:r>
              <a:rPr lang="en-US" dirty="0"/>
              <a:t>eed for parallel construction of the </a:t>
            </a:r>
            <a:r>
              <a:rPr lang="en-US" b="1" dirty="0"/>
              <a:t>HELIAC</a:t>
            </a:r>
            <a:r>
              <a:rPr lang="en-US" dirty="0"/>
              <a:t> for SHE and material research.</a:t>
            </a:r>
          </a:p>
          <a:p>
            <a:pPr>
              <a:spcAft>
                <a:spcPts val="900"/>
              </a:spcAft>
            </a:pPr>
            <a:endParaRPr lang="en-US" dirty="0"/>
          </a:p>
        </p:txBody>
      </p:sp>
      <p:sp>
        <p:nvSpPr>
          <p:cNvPr id="4" name="Foliennummernplatzhalter 3">
            <a:extLst>
              <a:ext uri="{FF2B5EF4-FFF2-40B4-BE49-F238E27FC236}">
                <a16:creationId xmlns:a16="http://schemas.microsoft.com/office/drawing/2014/main" id="{2C30CEE8-BB2E-DF25-27B6-83F041B5E582}"/>
              </a:ext>
            </a:extLst>
          </p:cNvPr>
          <p:cNvSpPr>
            <a:spLocks noGrp="1"/>
          </p:cNvSpPr>
          <p:nvPr>
            <p:ph type="sldNum" sz="quarter" idx="12"/>
          </p:nvPr>
        </p:nvSpPr>
        <p:spPr/>
        <p:txBody>
          <a:bodyPr/>
          <a:lstStyle/>
          <a:p>
            <a:fld id="{125CBDDA-5CCF-8748-8988-9DC6C8981774}" type="slidenum">
              <a:rPr lang="en-US" smtClean="0"/>
              <a:t>31</a:t>
            </a:fld>
            <a:endParaRPr lang="en-US" dirty="0"/>
          </a:p>
        </p:txBody>
      </p:sp>
      <p:sp>
        <p:nvSpPr>
          <p:cNvPr id="5" name="Fußzeilenplatzhalter 4">
            <a:extLst>
              <a:ext uri="{FF2B5EF4-FFF2-40B4-BE49-F238E27FC236}">
                <a16:creationId xmlns:a16="http://schemas.microsoft.com/office/drawing/2014/main" id="{D7B222A2-63AC-1A43-71B2-84ED905CABFD}"/>
              </a:ext>
            </a:extLst>
          </p:cNvPr>
          <p:cNvSpPr>
            <a:spLocks noGrp="1"/>
          </p:cNvSpPr>
          <p:nvPr>
            <p:ph type="ftr" sz="quarter" idx="3"/>
          </p:nvPr>
        </p:nvSpPr>
        <p:spPr/>
        <p:txBody>
          <a:bodyPr/>
          <a:lstStyle/>
          <a:p>
            <a:pPr algn="l"/>
            <a:r>
              <a:rPr lang="en-US" dirty="0"/>
              <a:t>R. </a:t>
            </a:r>
            <a:r>
              <a:rPr lang="en-US" dirty="0" err="1"/>
              <a:t>Aßmann</a:t>
            </a:r>
            <a:r>
              <a:rPr lang="en-US" dirty="0"/>
              <a:t>, ACC</a:t>
            </a:r>
          </a:p>
        </p:txBody>
      </p:sp>
      <p:pic>
        <p:nvPicPr>
          <p:cNvPr id="7" name="Grafik 6" descr="GSI Darmstadt UNILAC HSI Segment">
            <a:extLst>
              <a:ext uri="{FF2B5EF4-FFF2-40B4-BE49-F238E27FC236}">
                <a16:creationId xmlns:a16="http://schemas.microsoft.com/office/drawing/2014/main" id="{2E436DFF-571E-01B0-1507-D2A4908E7D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23250" y="1463227"/>
            <a:ext cx="3035691" cy="2014759"/>
          </a:xfrm>
          <a:prstGeom prst="rect">
            <a:avLst/>
          </a:prstGeom>
        </p:spPr>
      </p:pic>
      <p:pic>
        <p:nvPicPr>
          <p:cNvPr id="8" name="Grafik 7">
            <a:extLst>
              <a:ext uri="{FF2B5EF4-FFF2-40B4-BE49-F238E27FC236}">
                <a16:creationId xmlns:a16="http://schemas.microsoft.com/office/drawing/2014/main" id="{244286F2-9789-B7EE-B09C-5A9B1540A3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1798" y="3684153"/>
            <a:ext cx="3034544" cy="1646872"/>
          </a:xfrm>
          <a:prstGeom prst="rect">
            <a:avLst/>
          </a:prstGeom>
          <a:solidFill>
            <a:schemeClr val="bg1"/>
          </a:solidFill>
          <a:ln>
            <a:solidFill>
              <a:schemeClr val="tx1"/>
            </a:solidFill>
          </a:ln>
        </p:spPr>
      </p:pic>
    </p:spTree>
    <p:extLst>
      <p:ext uri="{BB962C8B-B14F-4D97-AF65-F5344CB8AC3E}">
        <p14:creationId xmlns:p14="http://schemas.microsoft.com/office/powerpoint/2010/main" val="245992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EB636-A10E-409D-B8E4-5F8491DBE4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583AA5-FC06-873F-8CE1-68B31CAF4EEF}"/>
              </a:ext>
            </a:extLst>
          </p:cNvPr>
          <p:cNvSpPr>
            <a:spLocks noGrp="1"/>
          </p:cNvSpPr>
          <p:nvPr>
            <p:ph type="title"/>
          </p:nvPr>
        </p:nvSpPr>
        <p:spPr/>
        <p:txBody>
          <a:bodyPr/>
          <a:lstStyle/>
          <a:p>
            <a:r>
              <a:rPr lang="en-US" sz="2800" dirty="0">
                <a:solidFill>
                  <a:srgbClr val="0070C0"/>
                </a:solidFill>
              </a:rPr>
              <a:t>Project 1: Step-Wise UNILAC Restoration</a:t>
            </a:r>
          </a:p>
        </p:txBody>
      </p:sp>
      <p:sp>
        <p:nvSpPr>
          <p:cNvPr id="3" name="Inhaltsplatzhalter 2">
            <a:extLst>
              <a:ext uri="{FF2B5EF4-FFF2-40B4-BE49-F238E27FC236}">
                <a16:creationId xmlns:a16="http://schemas.microsoft.com/office/drawing/2014/main" id="{7FDDDD0A-C60D-614E-1999-B8BC2C18BCEA}"/>
              </a:ext>
            </a:extLst>
          </p:cNvPr>
          <p:cNvSpPr>
            <a:spLocks noGrp="1"/>
          </p:cNvSpPr>
          <p:nvPr>
            <p:ph idx="1"/>
          </p:nvPr>
        </p:nvSpPr>
        <p:spPr>
          <a:xfrm>
            <a:off x="370782" y="1312223"/>
            <a:ext cx="11494383" cy="5275024"/>
          </a:xfrm>
        </p:spPr>
        <p:txBody>
          <a:bodyPr/>
          <a:lstStyle/>
          <a:p>
            <a:pPr>
              <a:spcAft>
                <a:spcPts val="600"/>
              </a:spcAft>
            </a:pPr>
            <a:r>
              <a:rPr lang="en-US" dirty="0"/>
              <a:t>Fastest path to UNILAC operation: </a:t>
            </a:r>
          </a:p>
          <a:p>
            <a:pPr lvl="1">
              <a:spcAft>
                <a:spcPts val="600"/>
              </a:spcAft>
            </a:pPr>
            <a:r>
              <a:rPr lang="en-US" b="1" dirty="0">
                <a:solidFill>
                  <a:srgbClr val="0070C0"/>
                </a:solidFill>
              </a:rPr>
              <a:t>use existing, established UNILAC RF structures </a:t>
            </a:r>
            <a:r>
              <a:rPr lang="en-US" dirty="0"/>
              <a:t>with new RF (and cables!?). Alvarez2.0 installation will not be advanced.</a:t>
            </a:r>
          </a:p>
          <a:p>
            <a:pPr lvl="1">
              <a:spcAft>
                <a:spcPts val="600"/>
              </a:spcAft>
            </a:pPr>
            <a:r>
              <a:rPr lang="en-US" dirty="0"/>
              <a:t>However, </a:t>
            </a:r>
            <a:r>
              <a:rPr lang="en-US" b="1" dirty="0">
                <a:solidFill>
                  <a:srgbClr val="0070C0"/>
                </a:solidFill>
              </a:rPr>
              <a:t>risks of major delays if we find issues late</a:t>
            </a:r>
            <a:r>
              <a:rPr lang="en-US" dirty="0"/>
              <a:t>. E.g. in case of damage to Alvarez RF structures we will install Alvarez2.0 RF structures.</a:t>
            </a:r>
          </a:p>
          <a:p>
            <a:pPr lvl="1">
              <a:spcAft>
                <a:spcPts val="600"/>
              </a:spcAft>
            </a:pPr>
            <a:r>
              <a:rPr lang="en-US" dirty="0"/>
              <a:t>Cannot wait for full completion of RF gallery before we start re-equipping and start testing the UNILAC functionality.</a:t>
            </a:r>
          </a:p>
          <a:p>
            <a:pPr>
              <a:spcAft>
                <a:spcPts val="600"/>
              </a:spcAft>
            </a:pPr>
            <a:r>
              <a:rPr lang="en-US" dirty="0"/>
              <a:t>Therefore </a:t>
            </a:r>
            <a:r>
              <a:rPr lang="en-US" b="1" dirty="0">
                <a:solidFill>
                  <a:srgbClr val="0070C0"/>
                </a:solidFill>
              </a:rPr>
              <a:t>agreed with Bau/GAT that we will aim at stepwise approach</a:t>
            </a:r>
            <a:r>
              <a:rPr lang="en-US" dirty="0"/>
              <a:t>: </a:t>
            </a:r>
          </a:p>
          <a:p>
            <a:pPr lvl="1">
              <a:spcAft>
                <a:spcPts val="600"/>
              </a:spcAft>
            </a:pPr>
            <a:r>
              <a:rPr lang="en-US" dirty="0"/>
              <a:t>finish one section of RF gallery, such that we can install RF</a:t>
            </a:r>
          </a:p>
          <a:p>
            <a:pPr lvl="1">
              <a:spcAft>
                <a:spcPts val="600"/>
              </a:spcAft>
            </a:pPr>
            <a:r>
              <a:rPr lang="en-US" dirty="0"/>
              <a:t>test the A1 RF structure with full power.</a:t>
            </a:r>
          </a:p>
          <a:p>
            <a:pPr>
              <a:spcAft>
                <a:spcPts val="600"/>
              </a:spcAft>
            </a:pPr>
            <a:r>
              <a:rPr lang="en-US" dirty="0"/>
              <a:t>Goal: </a:t>
            </a:r>
            <a:r>
              <a:rPr lang="en-US" b="1" dirty="0">
                <a:solidFill>
                  <a:srgbClr val="0070C0"/>
                </a:solidFill>
              </a:rPr>
              <a:t>HLI and A1 of UNILAC back in operation by end 2028 </a:t>
            </a:r>
            <a:r>
              <a:rPr lang="en-US" dirty="0"/>
              <a:t>or beginning 2029. With or without beam to be decided </a:t>
            </a:r>
            <a:r>
              <a:rPr lang="en-US" dirty="0">
                <a:sym typeface="Wingdings" pitchFamily="2" charset="2"/>
              </a:rPr>
              <a:t> required “</a:t>
            </a:r>
            <a:r>
              <a:rPr lang="en-US" dirty="0" err="1">
                <a:sym typeface="Wingdings" pitchFamily="2" charset="2"/>
              </a:rPr>
              <a:t>Baufreiheit</a:t>
            </a:r>
            <a:r>
              <a:rPr lang="en-US" dirty="0">
                <a:sym typeface="Wingdings" pitchFamily="2" charset="2"/>
              </a:rPr>
              <a:t>”</a:t>
            </a:r>
            <a:endParaRPr lang="en-US" dirty="0"/>
          </a:p>
        </p:txBody>
      </p:sp>
      <p:sp>
        <p:nvSpPr>
          <p:cNvPr id="4" name="Foliennummernplatzhalter 3">
            <a:extLst>
              <a:ext uri="{FF2B5EF4-FFF2-40B4-BE49-F238E27FC236}">
                <a16:creationId xmlns:a16="http://schemas.microsoft.com/office/drawing/2014/main" id="{617B9C80-CFC0-5E9C-3289-8BD892D94EA8}"/>
              </a:ext>
            </a:extLst>
          </p:cNvPr>
          <p:cNvSpPr>
            <a:spLocks noGrp="1"/>
          </p:cNvSpPr>
          <p:nvPr>
            <p:ph type="sldNum" sz="quarter" idx="12"/>
          </p:nvPr>
        </p:nvSpPr>
        <p:spPr/>
        <p:txBody>
          <a:bodyPr/>
          <a:lstStyle/>
          <a:p>
            <a:fld id="{125CBDDA-5CCF-8748-8988-9DC6C8981774}" type="slidenum">
              <a:rPr lang="de-DE" smtClean="0"/>
              <a:t>32</a:t>
            </a:fld>
            <a:endParaRPr lang="de-DE"/>
          </a:p>
        </p:txBody>
      </p:sp>
      <p:sp>
        <p:nvSpPr>
          <p:cNvPr id="5" name="Fußzeilenplatzhalter 4">
            <a:extLst>
              <a:ext uri="{FF2B5EF4-FFF2-40B4-BE49-F238E27FC236}">
                <a16:creationId xmlns:a16="http://schemas.microsoft.com/office/drawing/2014/main" id="{C87FB0D3-D7AA-A470-8806-D740705AF78D}"/>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1569593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E6F9B-CCBD-EBBD-DC44-59EEBC01CA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266977-D2F6-DF34-56FC-255F722802D4}"/>
              </a:ext>
            </a:extLst>
          </p:cNvPr>
          <p:cNvSpPr>
            <a:spLocks noGrp="1"/>
          </p:cNvSpPr>
          <p:nvPr>
            <p:ph type="title"/>
          </p:nvPr>
        </p:nvSpPr>
        <p:spPr/>
        <p:txBody>
          <a:bodyPr/>
          <a:lstStyle/>
          <a:p>
            <a:r>
              <a:rPr lang="en-US" sz="2800" dirty="0">
                <a:solidFill>
                  <a:srgbClr val="0070C0"/>
                </a:solidFill>
              </a:rPr>
              <a:t>Project 1: Step-Wise UNILAC Restoration</a:t>
            </a:r>
          </a:p>
        </p:txBody>
      </p:sp>
      <p:sp>
        <p:nvSpPr>
          <p:cNvPr id="3" name="Inhaltsplatzhalter 2">
            <a:extLst>
              <a:ext uri="{FF2B5EF4-FFF2-40B4-BE49-F238E27FC236}">
                <a16:creationId xmlns:a16="http://schemas.microsoft.com/office/drawing/2014/main" id="{FCDE5689-08A8-B1EB-B719-D9C08FD6BDAC}"/>
              </a:ext>
            </a:extLst>
          </p:cNvPr>
          <p:cNvSpPr>
            <a:spLocks noGrp="1"/>
          </p:cNvSpPr>
          <p:nvPr>
            <p:ph idx="1"/>
          </p:nvPr>
        </p:nvSpPr>
        <p:spPr>
          <a:xfrm>
            <a:off x="370782" y="1312223"/>
            <a:ext cx="11494383" cy="5275024"/>
          </a:xfrm>
        </p:spPr>
        <p:txBody>
          <a:bodyPr/>
          <a:lstStyle/>
          <a:p>
            <a:pPr>
              <a:spcAft>
                <a:spcPts val="600"/>
              </a:spcAft>
            </a:pPr>
            <a:r>
              <a:rPr lang="en-US" dirty="0"/>
              <a:t>Fastest path to UNILAC operation: </a:t>
            </a:r>
          </a:p>
          <a:p>
            <a:pPr lvl="1">
              <a:spcAft>
                <a:spcPts val="600"/>
              </a:spcAft>
            </a:pPr>
            <a:r>
              <a:rPr lang="en-US" b="1" dirty="0">
                <a:solidFill>
                  <a:srgbClr val="0070C0"/>
                </a:solidFill>
              </a:rPr>
              <a:t>use existing, established UNILAC RF structures </a:t>
            </a:r>
            <a:r>
              <a:rPr lang="en-US" dirty="0"/>
              <a:t>with new RF (and cables!?). Alvarez2.0 installation will not be advanced.</a:t>
            </a:r>
          </a:p>
          <a:p>
            <a:pPr lvl="1">
              <a:spcAft>
                <a:spcPts val="600"/>
              </a:spcAft>
            </a:pPr>
            <a:r>
              <a:rPr lang="en-US" dirty="0"/>
              <a:t>However, </a:t>
            </a:r>
            <a:r>
              <a:rPr lang="en-US" b="1" dirty="0">
                <a:solidFill>
                  <a:srgbClr val="0070C0"/>
                </a:solidFill>
              </a:rPr>
              <a:t>risks of major delays if we find issues late</a:t>
            </a:r>
            <a:r>
              <a:rPr lang="en-US" dirty="0"/>
              <a:t>. E.g. in case of damage to Alvarez RF structures we will install Alvarez2.0 RF structures.</a:t>
            </a:r>
          </a:p>
          <a:p>
            <a:pPr lvl="1">
              <a:spcAft>
                <a:spcPts val="600"/>
              </a:spcAft>
            </a:pPr>
            <a:r>
              <a:rPr lang="en-US" dirty="0"/>
              <a:t>Cannot wait for full completion of RF gallery before we start re-equipping and start testing the UNILAC functionality.</a:t>
            </a:r>
          </a:p>
          <a:p>
            <a:pPr>
              <a:spcAft>
                <a:spcPts val="600"/>
              </a:spcAft>
            </a:pPr>
            <a:r>
              <a:rPr lang="en-US" dirty="0"/>
              <a:t>Therefore </a:t>
            </a:r>
            <a:r>
              <a:rPr lang="en-US" b="1" dirty="0">
                <a:solidFill>
                  <a:srgbClr val="0070C0"/>
                </a:solidFill>
              </a:rPr>
              <a:t>agreed with Bau/GAT that we will aim at stepwise approach</a:t>
            </a:r>
            <a:r>
              <a:rPr lang="en-US" dirty="0"/>
              <a:t>: </a:t>
            </a:r>
          </a:p>
          <a:p>
            <a:pPr lvl="1">
              <a:spcAft>
                <a:spcPts val="600"/>
              </a:spcAft>
            </a:pPr>
            <a:r>
              <a:rPr lang="en-US" dirty="0"/>
              <a:t>finish one section of RF gallery, such that we can install RF</a:t>
            </a:r>
          </a:p>
          <a:p>
            <a:pPr lvl="1">
              <a:spcAft>
                <a:spcPts val="600"/>
              </a:spcAft>
            </a:pPr>
            <a:r>
              <a:rPr lang="en-US" dirty="0"/>
              <a:t>test the A1 RF structure with full power.</a:t>
            </a:r>
          </a:p>
          <a:p>
            <a:pPr>
              <a:spcAft>
                <a:spcPts val="600"/>
              </a:spcAft>
            </a:pPr>
            <a:r>
              <a:rPr lang="en-US" dirty="0"/>
              <a:t>Goal: </a:t>
            </a:r>
            <a:r>
              <a:rPr lang="en-US" b="1" dirty="0">
                <a:solidFill>
                  <a:srgbClr val="0070C0"/>
                </a:solidFill>
              </a:rPr>
              <a:t>HLI and A1 of UNILAC back in operation by end 2028 </a:t>
            </a:r>
            <a:r>
              <a:rPr lang="en-US" dirty="0"/>
              <a:t>or beginning 2029. With or without beam to be decided </a:t>
            </a:r>
            <a:r>
              <a:rPr lang="en-US" dirty="0">
                <a:sym typeface="Wingdings" pitchFamily="2" charset="2"/>
              </a:rPr>
              <a:t> required “</a:t>
            </a:r>
            <a:r>
              <a:rPr lang="en-US" dirty="0" err="1">
                <a:sym typeface="Wingdings" pitchFamily="2" charset="2"/>
              </a:rPr>
              <a:t>Baufreiheit</a:t>
            </a:r>
            <a:r>
              <a:rPr lang="en-US" dirty="0">
                <a:sym typeface="Wingdings" pitchFamily="2" charset="2"/>
              </a:rPr>
              <a:t>”</a:t>
            </a:r>
            <a:endParaRPr lang="en-US" dirty="0"/>
          </a:p>
        </p:txBody>
      </p:sp>
      <p:sp>
        <p:nvSpPr>
          <p:cNvPr id="4" name="Foliennummernplatzhalter 3">
            <a:extLst>
              <a:ext uri="{FF2B5EF4-FFF2-40B4-BE49-F238E27FC236}">
                <a16:creationId xmlns:a16="http://schemas.microsoft.com/office/drawing/2014/main" id="{BB99EEE9-62F0-C5BC-99C2-210BE768280E}"/>
              </a:ext>
            </a:extLst>
          </p:cNvPr>
          <p:cNvSpPr>
            <a:spLocks noGrp="1"/>
          </p:cNvSpPr>
          <p:nvPr>
            <p:ph type="sldNum" sz="quarter" idx="12"/>
          </p:nvPr>
        </p:nvSpPr>
        <p:spPr/>
        <p:txBody>
          <a:bodyPr/>
          <a:lstStyle/>
          <a:p>
            <a:fld id="{125CBDDA-5CCF-8748-8988-9DC6C8981774}" type="slidenum">
              <a:rPr lang="de-DE" smtClean="0"/>
              <a:t>33</a:t>
            </a:fld>
            <a:endParaRPr lang="de-DE"/>
          </a:p>
        </p:txBody>
      </p:sp>
      <p:sp>
        <p:nvSpPr>
          <p:cNvPr id="5" name="Fußzeilenplatzhalter 4">
            <a:extLst>
              <a:ext uri="{FF2B5EF4-FFF2-40B4-BE49-F238E27FC236}">
                <a16:creationId xmlns:a16="http://schemas.microsoft.com/office/drawing/2014/main" id="{8104CCB6-7E3A-6870-EF6F-98E3FC57F8AE}"/>
              </a:ext>
            </a:extLst>
          </p:cNvPr>
          <p:cNvSpPr>
            <a:spLocks noGrp="1"/>
          </p:cNvSpPr>
          <p:nvPr>
            <p:ph type="ftr" sz="quarter" idx="3"/>
          </p:nvPr>
        </p:nvSpPr>
        <p:spPr/>
        <p:txBody>
          <a:bodyPr/>
          <a:lstStyle/>
          <a:p>
            <a:pPr algn="l"/>
            <a:r>
              <a:rPr lang="de-DE"/>
              <a:t>R. Aßmann, ACC</a:t>
            </a:r>
          </a:p>
        </p:txBody>
      </p:sp>
      <p:grpSp>
        <p:nvGrpSpPr>
          <p:cNvPr id="6" name="Gruppieren 5">
            <a:extLst>
              <a:ext uri="{FF2B5EF4-FFF2-40B4-BE49-F238E27FC236}">
                <a16:creationId xmlns:a16="http://schemas.microsoft.com/office/drawing/2014/main" id="{449F42AC-04E7-1298-AFF3-86751AB544AF}"/>
              </a:ext>
            </a:extLst>
          </p:cNvPr>
          <p:cNvGrpSpPr/>
          <p:nvPr/>
        </p:nvGrpSpPr>
        <p:grpSpPr>
          <a:xfrm>
            <a:off x="5502636" y="1422774"/>
            <a:ext cx="6265851" cy="3621173"/>
            <a:chOff x="5502636" y="1422774"/>
            <a:chExt cx="6265851" cy="3621173"/>
          </a:xfrm>
        </p:grpSpPr>
        <p:pic>
          <p:nvPicPr>
            <p:cNvPr id="7" name="Grafik 6">
              <a:extLst>
                <a:ext uri="{FF2B5EF4-FFF2-40B4-BE49-F238E27FC236}">
                  <a16:creationId xmlns:a16="http://schemas.microsoft.com/office/drawing/2014/main" id="{751B99A9-15ED-6DC5-33B3-B5B711EA4849}"/>
                </a:ext>
              </a:extLst>
            </p:cNvPr>
            <p:cNvPicPr>
              <a:picLocks noChangeAspect="1"/>
            </p:cNvPicPr>
            <p:nvPr/>
          </p:nvPicPr>
          <p:blipFill>
            <a:blip r:embed="rId2"/>
            <a:stretch>
              <a:fillRect/>
            </a:stretch>
          </p:blipFill>
          <p:spPr>
            <a:xfrm>
              <a:off x="5502636" y="1422774"/>
              <a:ext cx="6265851" cy="3621173"/>
            </a:xfrm>
            <a:prstGeom prst="rect">
              <a:avLst/>
            </a:prstGeom>
            <a:solidFill>
              <a:schemeClr val="bg1"/>
            </a:solidFill>
            <a:ln>
              <a:solidFill>
                <a:schemeClr val="tx1"/>
              </a:solidFill>
            </a:ln>
          </p:spPr>
        </p:pic>
        <p:sp>
          <p:nvSpPr>
            <p:cNvPr id="8" name="Textfeld 7">
              <a:extLst>
                <a:ext uri="{FF2B5EF4-FFF2-40B4-BE49-F238E27FC236}">
                  <a16:creationId xmlns:a16="http://schemas.microsoft.com/office/drawing/2014/main" id="{8ACB4863-4540-9243-8C7A-835D0A5D3AAE}"/>
                </a:ext>
              </a:extLst>
            </p:cNvPr>
            <p:cNvSpPr txBox="1"/>
            <p:nvPr/>
          </p:nvSpPr>
          <p:spPr>
            <a:xfrm>
              <a:off x="9685866" y="1422774"/>
              <a:ext cx="2082621" cy="369332"/>
            </a:xfrm>
            <a:prstGeom prst="rect">
              <a:avLst/>
            </a:prstGeom>
          </p:spPr>
          <p:txBody>
            <a:bodyPr vert="horz" wrap="none" lIns="91440" tIns="45720" rIns="91440" bIns="45720" rtlCol="0" anchor="t">
              <a:spAutoFit/>
            </a:bodyPr>
            <a:lstStyle/>
            <a:p>
              <a:pPr algn="l"/>
              <a:r>
                <a:rPr lang="en-US" dirty="0"/>
                <a:t>See reserve slides</a:t>
              </a:r>
            </a:p>
          </p:txBody>
        </p:sp>
      </p:grpSp>
    </p:spTree>
    <p:extLst>
      <p:ext uri="{BB962C8B-B14F-4D97-AF65-F5344CB8AC3E}">
        <p14:creationId xmlns:p14="http://schemas.microsoft.com/office/powerpoint/2010/main" val="1315573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D0C4-137E-600F-79A9-A88BA5E554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72A743-10A8-3FD3-509E-7BAEEB31029D}"/>
              </a:ext>
            </a:extLst>
          </p:cNvPr>
          <p:cNvSpPr>
            <a:spLocks noGrp="1"/>
          </p:cNvSpPr>
          <p:nvPr>
            <p:ph type="title"/>
          </p:nvPr>
        </p:nvSpPr>
        <p:spPr/>
        <p:txBody>
          <a:bodyPr/>
          <a:lstStyle/>
          <a:p>
            <a:r>
              <a:rPr lang="en-US" sz="2800" dirty="0">
                <a:solidFill>
                  <a:srgbClr val="0070C0"/>
                </a:solidFill>
              </a:rPr>
              <a:t>UNILAC Perspectives: Goal End 2028</a:t>
            </a:r>
            <a:br>
              <a:rPr lang="en-US" sz="2800" dirty="0"/>
            </a:br>
            <a:r>
              <a:rPr lang="en-US" sz="2000" i="1" dirty="0">
                <a:solidFill>
                  <a:srgbClr val="00B050"/>
                </a:solidFill>
              </a:rPr>
              <a:t>Sufficient RF (108 MHz) to equip HLI and A1</a:t>
            </a:r>
            <a:endParaRPr lang="en-US" sz="2800" i="1" dirty="0">
              <a:solidFill>
                <a:srgbClr val="00B050"/>
              </a:solidFill>
            </a:endParaRPr>
          </a:p>
        </p:txBody>
      </p:sp>
      <p:sp>
        <p:nvSpPr>
          <p:cNvPr id="4" name="Foliennummernplatzhalter 3">
            <a:extLst>
              <a:ext uri="{FF2B5EF4-FFF2-40B4-BE49-F238E27FC236}">
                <a16:creationId xmlns:a16="http://schemas.microsoft.com/office/drawing/2014/main" id="{5207B01F-5BA1-EB94-505C-4EDAAA3E99FE}"/>
              </a:ext>
            </a:extLst>
          </p:cNvPr>
          <p:cNvSpPr>
            <a:spLocks noGrp="1"/>
          </p:cNvSpPr>
          <p:nvPr>
            <p:ph type="sldNum" sz="quarter" idx="12"/>
          </p:nvPr>
        </p:nvSpPr>
        <p:spPr/>
        <p:txBody>
          <a:bodyPr/>
          <a:lstStyle/>
          <a:p>
            <a:fld id="{125CBDDA-5CCF-8748-8988-9DC6C8981774}" type="slidenum">
              <a:rPr lang="de-DE" smtClean="0"/>
              <a:t>34</a:t>
            </a:fld>
            <a:endParaRPr lang="de-DE"/>
          </a:p>
        </p:txBody>
      </p:sp>
      <p:sp>
        <p:nvSpPr>
          <p:cNvPr id="5" name="Fußzeilenplatzhalter 4">
            <a:extLst>
              <a:ext uri="{FF2B5EF4-FFF2-40B4-BE49-F238E27FC236}">
                <a16:creationId xmlns:a16="http://schemas.microsoft.com/office/drawing/2014/main" id="{47112CAD-C6F2-A8A2-E981-799963B41061}"/>
              </a:ext>
            </a:extLst>
          </p:cNvPr>
          <p:cNvSpPr>
            <a:spLocks noGrp="1"/>
          </p:cNvSpPr>
          <p:nvPr>
            <p:ph type="ftr" sz="quarter" idx="3"/>
          </p:nvPr>
        </p:nvSpPr>
        <p:spPr/>
        <p:txBody>
          <a:bodyPr/>
          <a:lstStyle/>
          <a:p>
            <a:pPr algn="l"/>
            <a:r>
              <a:rPr lang="de-DE"/>
              <a:t>R. Aßmann, ACC</a:t>
            </a:r>
          </a:p>
        </p:txBody>
      </p:sp>
      <p:pic>
        <p:nvPicPr>
          <p:cNvPr id="9" name="Grafik 8">
            <a:extLst>
              <a:ext uri="{FF2B5EF4-FFF2-40B4-BE49-F238E27FC236}">
                <a16:creationId xmlns:a16="http://schemas.microsoft.com/office/drawing/2014/main" id="{B59839EA-20EE-D45A-84A8-2A1AC945E154}"/>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18062" y="1258955"/>
            <a:ext cx="11755871" cy="4125021"/>
          </a:xfrm>
          <a:prstGeom prst="rect">
            <a:avLst/>
          </a:prstGeom>
        </p:spPr>
      </p:pic>
      <p:sp>
        <p:nvSpPr>
          <p:cNvPr id="10" name="Textfeld 9">
            <a:extLst>
              <a:ext uri="{FF2B5EF4-FFF2-40B4-BE49-F238E27FC236}">
                <a16:creationId xmlns:a16="http://schemas.microsoft.com/office/drawing/2014/main" id="{387A22E0-4B5E-EC6A-2395-C10271063758}"/>
              </a:ext>
            </a:extLst>
          </p:cNvPr>
          <p:cNvSpPr txBox="1"/>
          <p:nvPr/>
        </p:nvSpPr>
        <p:spPr>
          <a:xfrm>
            <a:off x="5747183" y="3429000"/>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6" name="Textfeld 5">
            <a:extLst>
              <a:ext uri="{FF2B5EF4-FFF2-40B4-BE49-F238E27FC236}">
                <a16:creationId xmlns:a16="http://schemas.microsoft.com/office/drawing/2014/main" id="{0FCC7472-3567-3BC1-020F-4996DFAE6359}"/>
              </a:ext>
            </a:extLst>
          </p:cNvPr>
          <p:cNvSpPr txBox="1"/>
          <p:nvPr/>
        </p:nvSpPr>
        <p:spPr>
          <a:xfrm>
            <a:off x="563424" y="5374335"/>
            <a:ext cx="11410509" cy="95872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High Current Injector </a:t>
            </a:r>
            <a:r>
              <a:rPr lang="en-US" sz="2000" b="1" dirty="0"/>
              <a:t>HSI</a:t>
            </a:r>
            <a:r>
              <a:rPr lang="en-US" sz="2000" dirty="0"/>
              <a:t> </a:t>
            </a:r>
            <a:r>
              <a:rPr lang="en-US" sz="2000" dirty="0">
                <a:sym typeface="Wingdings" pitchFamily="2" charset="2"/>
              </a:rPr>
              <a:t> FAIR science, including U, but 36 MHz </a:t>
            </a:r>
            <a:r>
              <a:rPr lang="en-US" sz="2000" b="1" dirty="0">
                <a:solidFill>
                  <a:srgbClr val="FF0000"/>
                </a:solidFill>
                <a:sym typeface="Wingdings" pitchFamily="2" charset="2"/>
              </a:rPr>
              <a:t>RF will come in few years</a:t>
            </a:r>
            <a:endParaRPr lang="en-US" sz="2000" b="1" dirty="0">
              <a:solidFill>
                <a:srgbClr val="FF0000"/>
              </a:solidFill>
            </a:endParaRPr>
          </a:p>
          <a:p>
            <a:pPr marL="285750" indent="-285750">
              <a:lnSpc>
                <a:spcPct val="150000"/>
              </a:lnSpc>
              <a:buFont typeface="Arial" panose="020B0604020202020204" pitchFamily="34" charset="0"/>
              <a:buChar char="•"/>
            </a:pPr>
            <a:r>
              <a:rPr lang="en-US" sz="2000" dirty="0"/>
              <a:t>High Charge Injector </a:t>
            </a:r>
            <a:r>
              <a:rPr lang="en-US" sz="2000" b="1" dirty="0"/>
              <a:t>HLI</a:t>
            </a:r>
            <a:r>
              <a:rPr lang="en-US" sz="2000" dirty="0"/>
              <a:t> </a:t>
            </a:r>
            <a:r>
              <a:rPr lang="en-US" sz="2000" dirty="0">
                <a:sym typeface="Wingdings" pitchFamily="2" charset="2"/>
              </a:rPr>
              <a:t> Low A/z, but </a:t>
            </a:r>
            <a:r>
              <a:rPr lang="en-US" sz="2000" b="1" dirty="0">
                <a:solidFill>
                  <a:schemeClr val="accent6"/>
                </a:solidFill>
                <a:sym typeface="Wingdings" pitchFamily="2" charset="2"/>
              </a:rPr>
              <a:t>lower power 108 MHz available in mid-2027</a:t>
            </a:r>
            <a:endParaRPr lang="en-US" sz="2000" b="1" dirty="0">
              <a:solidFill>
                <a:schemeClr val="accent6"/>
              </a:solidFill>
            </a:endParaRPr>
          </a:p>
        </p:txBody>
      </p:sp>
      <p:sp>
        <p:nvSpPr>
          <p:cNvPr id="7" name="Textfeld 6">
            <a:extLst>
              <a:ext uri="{FF2B5EF4-FFF2-40B4-BE49-F238E27FC236}">
                <a16:creationId xmlns:a16="http://schemas.microsoft.com/office/drawing/2014/main" id="{E44FD9DC-306E-A0AA-0D65-795EBB37FF7D}"/>
              </a:ext>
            </a:extLst>
          </p:cNvPr>
          <p:cNvSpPr txBox="1"/>
          <p:nvPr/>
        </p:nvSpPr>
        <p:spPr>
          <a:xfrm>
            <a:off x="7573973" y="3462204"/>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8" name="Textfeld 7">
            <a:extLst>
              <a:ext uri="{FF2B5EF4-FFF2-40B4-BE49-F238E27FC236}">
                <a16:creationId xmlns:a16="http://schemas.microsoft.com/office/drawing/2014/main" id="{334C81C4-D5BA-17F2-D3C7-377488A9CCD7}"/>
              </a:ext>
            </a:extLst>
          </p:cNvPr>
          <p:cNvSpPr txBox="1"/>
          <p:nvPr/>
        </p:nvSpPr>
        <p:spPr>
          <a:xfrm>
            <a:off x="6699881" y="3462205"/>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1" name="Textfeld 10">
            <a:extLst>
              <a:ext uri="{FF2B5EF4-FFF2-40B4-BE49-F238E27FC236}">
                <a16:creationId xmlns:a16="http://schemas.microsoft.com/office/drawing/2014/main" id="{44598631-E42C-C104-D92F-06BB0BEB457B}"/>
              </a:ext>
            </a:extLst>
          </p:cNvPr>
          <p:cNvSpPr txBox="1"/>
          <p:nvPr/>
        </p:nvSpPr>
        <p:spPr>
          <a:xfrm>
            <a:off x="5008504" y="3443188"/>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2" name="Textfeld 11">
            <a:extLst>
              <a:ext uri="{FF2B5EF4-FFF2-40B4-BE49-F238E27FC236}">
                <a16:creationId xmlns:a16="http://schemas.microsoft.com/office/drawing/2014/main" id="{2AA6D9E2-ED63-3C28-8A5F-854D7D3376DD}"/>
              </a:ext>
            </a:extLst>
          </p:cNvPr>
          <p:cNvSpPr txBox="1"/>
          <p:nvPr/>
        </p:nvSpPr>
        <p:spPr>
          <a:xfrm>
            <a:off x="4140599" y="3409717"/>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00B050"/>
                </a:solidFill>
              </a:rPr>
              <a:t>X</a:t>
            </a:r>
          </a:p>
        </p:txBody>
      </p:sp>
      <p:sp>
        <p:nvSpPr>
          <p:cNvPr id="14" name="Textfeld 13">
            <a:extLst>
              <a:ext uri="{FF2B5EF4-FFF2-40B4-BE49-F238E27FC236}">
                <a16:creationId xmlns:a16="http://schemas.microsoft.com/office/drawing/2014/main" id="{534EB727-D991-1CE8-CB8A-FC3C0D074835}"/>
              </a:ext>
            </a:extLst>
          </p:cNvPr>
          <p:cNvSpPr txBox="1"/>
          <p:nvPr/>
        </p:nvSpPr>
        <p:spPr>
          <a:xfrm>
            <a:off x="2686414" y="3443188"/>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5" name="Textfeld 14">
            <a:extLst>
              <a:ext uri="{FF2B5EF4-FFF2-40B4-BE49-F238E27FC236}">
                <a16:creationId xmlns:a16="http://schemas.microsoft.com/office/drawing/2014/main" id="{26CA5BE5-80BB-B843-7457-D7D10E8C7B8A}"/>
              </a:ext>
            </a:extLst>
          </p:cNvPr>
          <p:cNvSpPr txBox="1"/>
          <p:nvPr/>
        </p:nvSpPr>
        <p:spPr>
          <a:xfrm>
            <a:off x="2056395" y="3412405"/>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6" name="Textfeld 15">
            <a:extLst>
              <a:ext uri="{FF2B5EF4-FFF2-40B4-BE49-F238E27FC236}">
                <a16:creationId xmlns:a16="http://schemas.microsoft.com/office/drawing/2014/main" id="{10A61378-F6C9-4829-32D1-68B81869C57A}"/>
              </a:ext>
            </a:extLst>
          </p:cNvPr>
          <p:cNvSpPr txBox="1"/>
          <p:nvPr/>
        </p:nvSpPr>
        <p:spPr>
          <a:xfrm>
            <a:off x="3639112" y="2808814"/>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00B050"/>
                </a:solidFill>
              </a:rPr>
              <a:t>X</a:t>
            </a:r>
          </a:p>
        </p:txBody>
      </p:sp>
      <p:sp>
        <p:nvSpPr>
          <p:cNvPr id="17" name="Textfeld 16">
            <a:extLst>
              <a:ext uri="{FF2B5EF4-FFF2-40B4-BE49-F238E27FC236}">
                <a16:creationId xmlns:a16="http://schemas.microsoft.com/office/drawing/2014/main" id="{D76A7677-3484-E15C-0250-A6D258489F6E}"/>
              </a:ext>
            </a:extLst>
          </p:cNvPr>
          <p:cNvSpPr txBox="1"/>
          <p:nvPr/>
        </p:nvSpPr>
        <p:spPr>
          <a:xfrm>
            <a:off x="4228294" y="2819785"/>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00B050"/>
                </a:solidFill>
              </a:rPr>
              <a:t>X</a:t>
            </a:r>
          </a:p>
        </p:txBody>
      </p:sp>
      <p:cxnSp>
        <p:nvCxnSpPr>
          <p:cNvPr id="28" name="Gerade Verbindung mit Pfeil 27">
            <a:extLst>
              <a:ext uri="{FF2B5EF4-FFF2-40B4-BE49-F238E27FC236}">
                <a16:creationId xmlns:a16="http://schemas.microsoft.com/office/drawing/2014/main" id="{EC50347D-AE55-A7CD-5721-3F9C2B125D91}"/>
              </a:ext>
            </a:extLst>
          </p:cNvPr>
          <p:cNvCxnSpPr/>
          <p:nvPr/>
        </p:nvCxnSpPr>
        <p:spPr>
          <a:xfrm flipH="1">
            <a:off x="3794341" y="3462204"/>
            <a:ext cx="867905"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Gerade Verbindung mit Pfeil 28">
            <a:extLst>
              <a:ext uri="{FF2B5EF4-FFF2-40B4-BE49-F238E27FC236}">
                <a16:creationId xmlns:a16="http://schemas.microsoft.com/office/drawing/2014/main" id="{77240DD9-B3F3-13BA-BB36-C8E5AFFE2DBB}"/>
              </a:ext>
            </a:extLst>
          </p:cNvPr>
          <p:cNvCxnSpPr>
            <a:cxnSpLocks/>
          </p:cNvCxnSpPr>
          <p:nvPr/>
        </p:nvCxnSpPr>
        <p:spPr>
          <a:xfrm>
            <a:off x="2203913" y="4425380"/>
            <a:ext cx="790413"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1155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B9D4B-ECD7-B301-65EC-84001E3D52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171A077-718B-0B65-C411-A1B88976D258}"/>
              </a:ext>
            </a:extLst>
          </p:cNvPr>
          <p:cNvSpPr>
            <a:spLocks noGrp="1"/>
          </p:cNvSpPr>
          <p:nvPr>
            <p:ph type="title"/>
          </p:nvPr>
        </p:nvSpPr>
        <p:spPr/>
        <p:txBody>
          <a:bodyPr/>
          <a:lstStyle/>
          <a:p>
            <a:r>
              <a:rPr lang="en-US" sz="2800" dirty="0">
                <a:solidFill>
                  <a:srgbClr val="0070C0"/>
                </a:solidFill>
              </a:rPr>
              <a:t>UNILAC Perspectives: Goal End 2028</a:t>
            </a:r>
            <a:br>
              <a:rPr lang="en-US" sz="2800" dirty="0"/>
            </a:br>
            <a:r>
              <a:rPr lang="en-US" sz="2000" i="1" dirty="0">
                <a:solidFill>
                  <a:srgbClr val="00B050"/>
                </a:solidFill>
              </a:rPr>
              <a:t>Sufficient RF (108 MHz) to equip HLI and A1</a:t>
            </a:r>
            <a:endParaRPr lang="en-US" sz="2800" i="1" dirty="0">
              <a:solidFill>
                <a:srgbClr val="00B050"/>
              </a:solidFill>
            </a:endParaRPr>
          </a:p>
        </p:txBody>
      </p:sp>
      <p:sp>
        <p:nvSpPr>
          <p:cNvPr id="4" name="Foliennummernplatzhalter 3">
            <a:extLst>
              <a:ext uri="{FF2B5EF4-FFF2-40B4-BE49-F238E27FC236}">
                <a16:creationId xmlns:a16="http://schemas.microsoft.com/office/drawing/2014/main" id="{F9DC33E8-DFB0-8C63-16C5-9A87BAA05607}"/>
              </a:ext>
            </a:extLst>
          </p:cNvPr>
          <p:cNvSpPr>
            <a:spLocks noGrp="1"/>
          </p:cNvSpPr>
          <p:nvPr>
            <p:ph type="sldNum" sz="quarter" idx="12"/>
          </p:nvPr>
        </p:nvSpPr>
        <p:spPr/>
        <p:txBody>
          <a:bodyPr/>
          <a:lstStyle/>
          <a:p>
            <a:fld id="{125CBDDA-5CCF-8748-8988-9DC6C8981774}" type="slidenum">
              <a:rPr lang="de-DE" smtClean="0"/>
              <a:t>35</a:t>
            </a:fld>
            <a:endParaRPr lang="de-DE"/>
          </a:p>
        </p:txBody>
      </p:sp>
      <p:sp>
        <p:nvSpPr>
          <p:cNvPr id="5" name="Fußzeilenplatzhalter 4">
            <a:extLst>
              <a:ext uri="{FF2B5EF4-FFF2-40B4-BE49-F238E27FC236}">
                <a16:creationId xmlns:a16="http://schemas.microsoft.com/office/drawing/2014/main" id="{199F8401-2639-2ADB-9CB9-4098897A8844}"/>
              </a:ext>
            </a:extLst>
          </p:cNvPr>
          <p:cNvSpPr>
            <a:spLocks noGrp="1"/>
          </p:cNvSpPr>
          <p:nvPr>
            <p:ph type="ftr" sz="quarter" idx="3"/>
          </p:nvPr>
        </p:nvSpPr>
        <p:spPr/>
        <p:txBody>
          <a:bodyPr/>
          <a:lstStyle/>
          <a:p>
            <a:pPr algn="l"/>
            <a:r>
              <a:rPr lang="de-DE"/>
              <a:t>R. Aßmann, ACC</a:t>
            </a:r>
          </a:p>
        </p:txBody>
      </p:sp>
      <p:pic>
        <p:nvPicPr>
          <p:cNvPr id="9" name="Grafik 8">
            <a:extLst>
              <a:ext uri="{FF2B5EF4-FFF2-40B4-BE49-F238E27FC236}">
                <a16:creationId xmlns:a16="http://schemas.microsoft.com/office/drawing/2014/main" id="{4A74E110-2CAD-8370-8611-906FB00E8FC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18062" y="1258955"/>
            <a:ext cx="11755871" cy="4125021"/>
          </a:xfrm>
          <a:prstGeom prst="rect">
            <a:avLst/>
          </a:prstGeom>
        </p:spPr>
      </p:pic>
      <p:sp>
        <p:nvSpPr>
          <p:cNvPr id="10" name="Textfeld 9">
            <a:extLst>
              <a:ext uri="{FF2B5EF4-FFF2-40B4-BE49-F238E27FC236}">
                <a16:creationId xmlns:a16="http://schemas.microsoft.com/office/drawing/2014/main" id="{EE878AFB-1017-F3FB-B833-94E786BC4A02}"/>
              </a:ext>
            </a:extLst>
          </p:cNvPr>
          <p:cNvSpPr txBox="1"/>
          <p:nvPr/>
        </p:nvSpPr>
        <p:spPr>
          <a:xfrm>
            <a:off x="5747183" y="3429000"/>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6" name="Textfeld 5">
            <a:extLst>
              <a:ext uri="{FF2B5EF4-FFF2-40B4-BE49-F238E27FC236}">
                <a16:creationId xmlns:a16="http://schemas.microsoft.com/office/drawing/2014/main" id="{21A9D65F-5A24-7B42-02CD-47F4BF678FF4}"/>
              </a:ext>
            </a:extLst>
          </p:cNvPr>
          <p:cNvSpPr txBox="1"/>
          <p:nvPr/>
        </p:nvSpPr>
        <p:spPr>
          <a:xfrm>
            <a:off x="563424" y="5374335"/>
            <a:ext cx="11410509" cy="95872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High Current Injector </a:t>
            </a:r>
            <a:r>
              <a:rPr lang="en-US" sz="2000" b="1" dirty="0"/>
              <a:t>HSI</a:t>
            </a:r>
            <a:r>
              <a:rPr lang="en-US" sz="2000" dirty="0"/>
              <a:t> </a:t>
            </a:r>
            <a:r>
              <a:rPr lang="en-US" sz="2000" dirty="0">
                <a:sym typeface="Wingdings" pitchFamily="2" charset="2"/>
              </a:rPr>
              <a:t> FAIR science, including U, but 36 MHz </a:t>
            </a:r>
            <a:r>
              <a:rPr lang="en-US" sz="2000" b="1" dirty="0">
                <a:solidFill>
                  <a:srgbClr val="FF0000"/>
                </a:solidFill>
                <a:sym typeface="Wingdings" pitchFamily="2" charset="2"/>
              </a:rPr>
              <a:t>RF will come in few years</a:t>
            </a:r>
            <a:endParaRPr lang="en-US" sz="2000" b="1" dirty="0">
              <a:solidFill>
                <a:srgbClr val="FF0000"/>
              </a:solidFill>
            </a:endParaRPr>
          </a:p>
          <a:p>
            <a:pPr marL="285750" indent="-285750">
              <a:lnSpc>
                <a:spcPct val="150000"/>
              </a:lnSpc>
              <a:buFont typeface="Arial" panose="020B0604020202020204" pitchFamily="34" charset="0"/>
              <a:buChar char="•"/>
            </a:pPr>
            <a:r>
              <a:rPr lang="en-US" sz="2000" dirty="0"/>
              <a:t>High Charge Injector </a:t>
            </a:r>
            <a:r>
              <a:rPr lang="en-US" sz="2000" b="1" dirty="0"/>
              <a:t>HLI</a:t>
            </a:r>
            <a:r>
              <a:rPr lang="en-US" sz="2000" dirty="0"/>
              <a:t> </a:t>
            </a:r>
            <a:r>
              <a:rPr lang="en-US" sz="2000" dirty="0">
                <a:sym typeface="Wingdings" pitchFamily="2" charset="2"/>
              </a:rPr>
              <a:t> Low A/z, but </a:t>
            </a:r>
            <a:r>
              <a:rPr lang="en-US" sz="2000" b="1" dirty="0">
                <a:solidFill>
                  <a:schemeClr val="accent6"/>
                </a:solidFill>
                <a:sym typeface="Wingdings" pitchFamily="2" charset="2"/>
              </a:rPr>
              <a:t>lower power 108 MHz available in mid-2027</a:t>
            </a:r>
            <a:endParaRPr lang="en-US" sz="2000" b="1" dirty="0">
              <a:solidFill>
                <a:schemeClr val="accent6"/>
              </a:solidFill>
            </a:endParaRPr>
          </a:p>
        </p:txBody>
      </p:sp>
      <p:sp>
        <p:nvSpPr>
          <p:cNvPr id="7" name="Textfeld 6">
            <a:extLst>
              <a:ext uri="{FF2B5EF4-FFF2-40B4-BE49-F238E27FC236}">
                <a16:creationId xmlns:a16="http://schemas.microsoft.com/office/drawing/2014/main" id="{1332406E-028E-A9D4-FF30-702E15BBE52D}"/>
              </a:ext>
            </a:extLst>
          </p:cNvPr>
          <p:cNvSpPr txBox="1"/>
          <p:nvPr/>
        </p:nvSpPr>
        <p:spPr>
          <a:xfrm>
            <a:off x="7573973" y="3462204"/>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8" name="Textfeld 7">
            <a:extLst>
              <a:ext uri="{FF2B5EF4-FFF2-40B4-BE49-F238E27FC236}">
                <a16:creationId xmlns:a16="http://schemas.microsoft.com/office/drawing/2014/main" id="{1455FF59-E91E-90F5-F9BA-0629069F0D5B}"/>
              </a:ext>
            </a:extLst>
          </p:cNvPr>
          <p:cNvSpPr txBox="1"/>
          <p:nvPr/>
        </p:nvSpPr>
        <p:spPr>
          <a:xfrm>
            <a:off x="6699881" y="3462205"/>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1" name="Textfeld 10">
            <a:extLst>
              <a:ext uri="{FF2B5EF4-FFF2-40B4-BE49-F238E27FC236}">
                <a16:creationId xmlns:a16="http://schemas.microsoft.com/office/drawing/2014/main" id="{BB7773A2-4B57-03C5-F666-71CFD091219C}"/>
              </a:ext>
            </a:extLst>
          </p:cNvPr>
          <p:cNvSpPr txBox="1"/>
          <p:nvPr/>
        </p:nvSpPr>
        <p:spPr>
          <a:xfrm>
            <a:off x="5008504" y="3443188"/>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2" name="Textfeld 11">
            <a:extLst>
              <a:ext uri="{FF2B5EF4-FFF2-40B4-BE49-F238E27FC236}">
                <a16:creationId xmlns:a16="http://schemas.microsoft.com/office/drawing/2014/main" id="{5152BD87-604B-4B77-3E48-C544BE8CF726}"/>
              </a:ext>
            </a:extLst>
          </p:cNvPr>
          <p:cNvSpPr txBox="1"/>
          <p:nvPr/>
        </p:nvSpPr>
        <p:spPr>
          <a:xfrm>
            <a:off x="4140599" y="3409717"/>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00B050"/>
                </a:solidFill>
              </a:rPr>
              <a:t>X</a:t>
            </a:r>
          </a:p>
        </p:txBody>
      </p:sp>
      <p:sp>
        <p:nvSpPr>
          <p:cNvPr id="14" name="Textfeld 13">
            <a:extLst>
              <a:ext uri="{FF2B5EF4-FFF2-40B4-BE49-F238E27FC236}">
                <a16:creationId xmlns:a16="http://schemas.microsoft.com/office/drawing/2014/main" id="{0295A65F-8D8C-14E2-AD59-EF31FBFD56B6}"/>
              </a:ext>
            </a:extLst>
          </p:cNvPr>
          <p:cNvSpPr txBox="1"/>
          <p:nvPr/>
        </p:nvSpPr>
        <p:spPr>
          <a:xfrm>
            <a:off x="2686414" y="3443188"/>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5" name="Textfeld 14">
            <a:extLst>
              <a:ext uri="{FF2B5EF4-FFF2-40B4-BE49-F238E27FC236}">
                <a16:creationId xmlns:a16="http://schemas.microsoft.com/office/drawing/2014/main" id="{02846EDF-0392-5565-F7D6-5A1BF084DF74}"/>
              </a:ext>
            </a:extLst>
          </p:cNvPr>
          <p:cNvSpPr txBox="1"/>
          <p:nvPr/>
        </p:nvSpPr>
        <p:spPr>
          <a:xfrm>
            <a:off x="2056395" y="3412405"/>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FF0000"/>
                </a:solidFill>
              </a:rPr>
              <a:t>X</a:t>
            </a:r>
          </a:p>
        </p:txBody>
      </p:sp>
      <p:sp>
        <p:nvSpPr>
          <p:cNvPr id="16" name="Textfeld 15">
            <a:extLst>
              <a:ext uri="{FF2B5EF4-FFF2-40B4-BE49-F238E27FC236}">
                <a16:creationId xmlns:a16="http://schemas.microsoft.com/office/drawing/2014/main" id="{98C97D5B-FD6F-4372-D0C4-1195596221A6}"/>
              </a:ext>
            </a:extLst>
          </p:cNvPr>
          <p:cNvSpPr txBox="1"/>
          <p:nvPr/>
        </p:nvSpPr>
        <p:spPr>
          <a:xfrm>
            <a:off x="3639112" y="2808814"/>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00B050"/>
                </a:solidFill>
              </a:rPr>
              <a:t>X</a:t>
            </a:r>
          </a:p>
        </p:txBody>
      </p:sp>
      <p:sp>
        <p:nvSpPr>
          <p:cNvPr id="17" name="Textfeld 16">
            <a:extLst>
              <a:ext uri="{FF2B5EF4-FFF2-40B4-BE49-F238E27FC236}">
                <a16:creationId xmlns:a16="http://schemas.microsoft.com/office/drawing/2014/main" id="{B58B6C46-0A26-9210-0CAF-6862F53AAFDF}"/>
              </a:ext>
            </a:extLst>
          </p:cNvPr>
          <p:cNvSpPr txBox="1"/>
          <p:nvPr/>
        </p:nvSpPr>
        <p:spPr>
          <a:xfrm>
            <a:off x="4228294" y="2819785"/>
            <a:ext cx="697627" cy="1015663"/>
          </a:xfrm>
          <a:prstGeom prst="rect">
            <a:avLst/>
          </a:prstGeom>
        </p:spPr>
        <p:txBody>
          <a:bodyPr vert="horz" wrap="none" lIns="91440" tIns="45720" rIns="91440" bIns="45720" rtlCol="0" anchor="t">
            <a:spAutoFit/>
          </a:bodyPr>
          <a:lstStyle/>
          <a:p>
            <a:pPr algn="l"/>
            <a:r>
              <a:rPr lang="en-US" sz="6000" b="1" noProof="0" dirty="0">
                <a:ln w="25400">
                  <a:solidFill>
                    <a:schemeClr val="bg1"/>
                  </a:solidFill>
                </a:ln>
                <a:solidFill>
                  <a:srgbClr val="00B050"/>
                </a:solidFill>
              </a:rPr>
              <a:t>X</a:t>
            </a:r>
          </a:p>
        </p:txBody>
      </p:sp>
      <p:cxnSp>
        <p:nvCxnSpPr>
          <p:cNvPr id="28" name="Gerade Verbindung mit Pfeil 27">
            <a:extLst>
              <a:ext uri="{FF2B5EF4-FFF2-40B4-BE49-F238E27FC236}">
                <a16:creationId xmlns:a16="http://schemas.microsoft.com/office/drawing/2014/main" id="{6AFAEC8F-3B10-7A45-4383-DD44FC3314AC}"/>
              </a:ext>
            </a:extLst>
          </p:cNvPr>
          <p:cNvCxnSpPr/>
          <p:nvPr/>
        </p:nvCxnSpPr>
        <p:spPr>
          <a:xfrm flipH="1">
            <a:off x="3794341" y="3462204"/>
            <a:ext cx="867905"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Gerade Verbindung mit Pfeil 28">
            <a:extLst>
              <a:ext uri="{FF2B5EF4-FFF2-40B4-BE49-F238E27FC236}">
                <a16:creationId xmlns:a16="http://schemas.microsoft.com/office/drawing/2014/main" id="{01466121-4CE0-1FEC-7E3B-2A0DBEEFD118}"/>
              </a:ext>
            </a:extLst>
          </p:cNvPr>
          <p:cNvCxnSpPr>
            <a:cxnSpLocks/>
          </p:cNvCxnSpPr>
          <p:nvPr/>
        </p:nvCxnSpPr>
        <p:spPr>
          <a:xfrm>
            <a:off x="2203913" y="4425380"/>
            <a:ext cx="790413"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3" name="Gruppieren 2">
            <a:extLst>
              <a:ext uri="{FF2B5EF4-FFF2-40B4-BE49-F238E27FC236}">
                <a16:creationId xmlns:a16="http://schemas.microsoft.com/office/drawing/2014/main" id="{1A5BB74C-0BA0-0A1D-974C-5F3D8592185B}"/>
              </a:ext>
            </a:extLst>
          </p:cNvPr>
          <p:cNvGrpSpPr/>
          <p:nvPr/>
        </p:nvGrpSpPr>
        <p:grpSpPr>
          <a:xfrm>
            <a:off x="5631772" y="3074224"/>
            <a:ext cx="5878129" cy="3214602"/>
            <a:chOff x="5631772" y="3074224"/>
            <a:chExt cx="5878129" cy="3214602"/>
          </a:xfrm>
        </p:grpSpPr>
        <p:pic>
          <p:nvPicPr>
            <p:cNvPr id="13" name="Grafik 12">
              <a:extLst>
                <a:ext uri="{FF2B5EF4-FFF2-40B4-BE49-F238E27FC236}">
                  <a16:creationId xmlns:a16="http://schemas.microsoft.com/office/drawing/2014/main" id="{06B9A330-7034-BBC7-3645-A9A61C0F8A51}"/>
                </a:ext>
              </a:extLst>
            </p:cNvPr>
            <p:cNvPicPr>
              <a:picLocks noChangeAspect="1"/>
            </p:cNvPicPr>
            <p:nvPr/>
          </p:nvPicPr>
          <p:blipFill>
            <a:blip r:embed="rId3"/>
            <a:stretch>
              <a:fillRect/>
            </a:stretch>
          </p:blipFill>
          <p:spPr>
            <a:xfrm>
              <a:off x="5631772" y="3074224"/>
              <a:ext cx="5878129" cy="3214602"/>
            </a:xfrm>
            <a:prstGeom prst="rect">
              <a:avLst/>
            </a:prstGeom>
            <a:ln>
              <a:solidFill>
                <a:schemeClr val="tx1"/>
              </a:solidFill>
            </a:ln>
          </p:spPr>
        </p:pic>
        <p:sp>
          <p:nvSpPr>
            <p:cNvPr id="18" name="Textfeld 17">
              <a:extLst>
                <a:ext uri="{FF2B5EF4-FFF2-40B4-BE49-F238E27FC236}">
                  <a16:creationId xmlns:a16="http://schemas.microsoft.com/office/drawing/2014/main" id="{3AFC1E63-D2BB-CF4F-FFD2-37A3383920CA}"/>
                </a:ext>
              </a:extLst>
            </p:cNvPr>
            <p:cNvSpPr txBox="1"/>
            <p:nvPr/>
          </p:nvSpPr>
          <p:spPr>
            <a:xfrm>
              <a:off x="6157355" y="5809855"/>
              <a:ext cx="4826962" cy="369332"/>
            </a:xfrm>
            <a:prstGeom prst="rect">
              <a:avLst/>
            </a:prstGeom>
          </p:spPr>
          <p:txBody>
            <a:bodyPr vert="horz" wrap="none" lIns="91440" tIns="45720" rIns="91440" bIns="45720" rtlCol="0" anchor="t">
              <a:spAutoFit/>
            </a:bodyPr>
            <a:lstStyle/>
            <a:p>
              <a:pPr algn="l"/>
              <a:r>
                <a:rPr lang="en-US" dirty="0"/>
                <a:t>See reserve slides for performance estimates</a:t>
              </a:r>
            </a:p>
          </p:txBody>
        </p:sp>
      </p:grpSp>
    </p:spTree>
    <p:extLst>
      <p:ext uri="{BB962C8B-B14F-4D97-AF65-F5344CB8AC3E}">
        <p14:creationId xmlns:p14="http://schemas.microsoft.com/office/powerpoint/2010/main" val="3269090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1EF24-6655-195C-27C8-6BA6E68C58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6DE271-21AC-7A9F-365D-A132220C20B0}"/>
              </a:ext>
            </a:extLst>
          </p:cNvPr>
          <p:cNvSpPr>
            <a:spLocks noGrp="1"/>
          </p:cNvSpPr>
          <p:nvPr>
            <p:ph type="title"/>
          </p:nvPr>
        </p:nvSpPr>
        <p:spPr/>
        <p:txBody>
          <a:bodyPr/>
          <a:lstStyle/>
          <a:p>
            <a:r>
              <a:rPr lang="en-US" sz="2800" dirty="0">
                <a:solidFill>
                  <a:srgbClr val="0070C0"/>
                </a:solidFill>
              </a:rPr>
              <a:t>Content</a:t>
            </a:r>
          </a:p>
        </p:txBody>
      </p:sp>
      <p:sp>
        <p:nvSpPr>
          <p:cNvPr id="3" name="Inhaltsplatzhalter 2">
            <a:extLst>
              <a:ext uri="{FF2B5EF4-FFF2-40B4-BE49-F238E27FC236}">
                <a16:creationId xmlns:a16="http://schemas.microsoft.com/office/drawing/2014/main" id="{2AC0CAF0-94BF-E3B4-A6FD-A6CBFC6F54DB}"/>
              </a:ext>
            </a:extLst>
          </p:cNvPr>
          <p:cNvSpPr>
            <a:spLocks noGrp="1"/>
          </p:cNvSpPr>
          <p:nvPr>
            <p:ph idx="1"/>
          </p:nvPr>
        </p:nvSpPr>
        <p:spPr/>
        <p:txBody>
          <a:bodyPr/>
          <a:lstStyle/>
          <a:p>
            <a:pPr marL="457200" indent="-457200">
              <a:spcAft>
                <a:spcPts val="1200"/>
              </a:spcAft>
              <a:buFont typeface="+mj-lt"/>
              <a:buAutoNum type="arabicPeriod"/>
            </a:pPr>
            <a:r>
              <a:rPr lang="en-US" dirty="0"/>
              <a:t>Original Plan Accelerator Operations</a:t>
            </a:r>
          </a:p>
          <a:p>
            <a:pPr marL="457200" indent="-457200">
              <a:spcAft>
                <a:spcPts val="1200"/>
              </a:spcAft>
              <a:buFont typeface="+mj-lt"/>
              <a:buAutoNum type="arabicPeriod"/>
            </a:pPr>
            <a:r>
              <a:rPr lang="en-US" dirty="0"/>
              <a:t>Fire Incident on 5 Feb 2026</a:t>
            </a:r>
          </a:p>
          <a:p>
            <a:pPr marL="457200" indent="-457200">
              <a:spcAft>
                <a:spcPts val="1200"/>
              </a:spcAft>
              <a:buFont typeface="+mj-lt"/>
              <a:buAutoNum type="arabicPeriod"/>
            </a:pPr>
            <a:r>
              <a:rPr lang="en-US" dirty="0"/>
              <a:t>Damage and Consequences</a:t>
            </a:r>
          </a:p>
          <a:p>
            <a:pPr marL="457200" indent="-457200">
              <a:spcAft>
                <a:spcPts val="1200"/>
              </a:spcAft>
              <a:buFont typeface="+mj-lt"/>
              <a:buAutoNum type="arabicPeriod"/>
            </a:pPr>
            <a:r>
              <a:rPr lang="en-US" dirty="0"/>
              <a:t>Accelerator Task Force on Required Actions and Options</a:t>
            </a:r>
          </a:p>
          <a:p>
            <a:pPr marL="457200" indent="-457200">
              <a:spcAft>
                <a:spcPts val="1200"/>
              </a:spcAft>
              <a:buFont typeface="+mj-lt"/>
              <a:buAutoNum type="arabicPeriod"/>
            </a:pPr>
            <a:r>
              <a:rPr lang="en-US" dirty="0"/>
              <a:t>Perspectives: UNILAC Restoration </a:t>
            </a:r>
            <a:r>
              <a:rPr lang="en-US" dirty="0">
                <a:sym typeface="Wingdings" pitchFamily="2" charset="2"/>
              </a:rPr>
              <a:t> Project 1</a:t>
            </a:r>
            <a:endParaRPr lang="en-US" dirty="0"/>
          </a:p>
          <a:p>
            <a:pPr marL="457200" indent="-457200">
              <a:spcAft>
                <a:spcPts val="1200"/>
              </a:spcAft>
              <a:buFont typeface="+mj-lt"/>
              <a:buAutoNum type="arabicPeriod"/>
            </a:pPr>
            <a:r>
              <a:rPr lang="en-US" b="1" dirty="0">
                <a:solidFill>
                  <a:srgbClr val="0070C0"/>
                </a:solidFill>
              </a:rPr>
              <a:t>Perspectives: Interim Option(s) </a:t>
            </a:r>
            <a:r>
              <a:rPr lang="en-US" b="1" dirty="0">
                <a:solidFill>
                  <a:srgbClr val="0070C0"/>
                </a:solidFill>
                <a:sym typeface="Wingdings" pitchFamily="2" charset="2"/>
              </a:rPr>
              <a:t> Projects 2 and 3</a:t>
            </a:r>
            <a:endParaRPr lang="en-US" b="1" dirty="0">
              <a:solidFill>
                <a:srgbClr val="0070C0"/>
              </a:solidFill>
            </a:endParaRPr>
          </a:p>
          <a:p>
            <a:pPr marL="457200" indent="-457200">
              <a:spcAft>
                <a:spcPts val="1200"/>
              </a:spcAft>
              <a:buFont typeface="+mj-lt"/>
              <a:buAutoNum type="arabicPeriod"/>
            </a:pPr>
            <a:r>
              <a:rPr lang="en-US" dirty="0"/>
              <a:t>Restoration Project</a:t>
            </a:r>
          </a:p>
          <a:p>
            <a:pPr marL="457200" indent="-457200">
              <a:spcAft>
                <a:spcPts val="1200"/>
              </a:spcAft>
              <a:buFont typeface="+mj-lt"/>
              <a:buAutoNum type="arabicPeriod"/>
            </a:pPr>
            <a:r>
              <a:rPr lang="en-US" dirty="0"/>
              <a:t>Conclusion</a:t>
            </a:r>
          </a:p>
          <a:p>
            <a:pPr marL="457200" indent="-457200">
              <a:spcAft>
                <a:spcPts val="1200"/>
              </a:spcAft>
              <a:buFont typeface="+mj-lt"/>
              <a:buAutoNum type="arabicPeriod"/>
            </a:pPr>
            <a:endParaRPr lang="en-US" dirty="0"/>
          </a:p>
        </p:txBody>
      </p:sp>
      <p:sp>
        <p:nvSpPr>
          <p:cNvPr id="4" name="Foliennummernplatzhalter 3">
            <a:extLst>
              <a:ext uri="{FF2B5EF4-FFF2-40B4-BE49-F238E27FC236}">
                <a16:creationId xmlns:a16="http://schemas.microsoft.com/office/drawing/2014/main" id="{C6752E75-2F23-EB7A-9EC2-99DC23915ACF}"/>
              </a:ext>
            </a:extLst>
          </p:cNvPr>
          <p:cNvSpPr>
            <a:spLocks noGrp="1"/>
          </p:cNvSpPr>
          <p:nvPr>
            <p:ph type="sldNum" sz="quarter" idx="12"/>
          </p:nvPr>
        </p:nvSpPr>
        <p:spPr/>
        <p:txBody>
          <a:bodyPr/>
          <a:lstStyle/>
          <a:p>
            <a:fld id="{125CBDDA-5CCF-8748-8988-9DC6C8981774}" type="slidenum">
              <a:rPr lang="de-DE" smtClean="0"/>
              <a:t>36</a:t>
            </a:fld>
            <a:endParaRPr lang="de-DE"/>
          </a:p>
        </p:txBody>
      </p:sp>
      <p:sp>
        <p:nvSpPr>
          <p:cNvPr id="5" name="Fußzeilenplatzhalter 4">
            <a:extLst>
              <a:ext uri="{FF2B5EF4-FFF2-40B4-BE49-F238E27FC236}">
                <a16:creationId xmlns:a16="http://schemas.microsoft.com/office/drawing/2014/main" id="{8C552240-555C-453E-83D1-18C2C34C741C}"/>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3248591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383D-0C24-AB30-609E-E51006A871A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5970EF-24E4-03D7-2B24-65B4CF89B84E}"/>
              </a:ext>
            </a:extLst>
          </p:cNvPr>
          <p:cNvSpPr>
            <a:spLocks noGrp="1"/>
          </p:cNvSpPr>
          <p:nvPr>
            <p:ph idx="1"/>
          </p:nvPr>
        </p:nvSpPr>
        <p:spPr>
          <a:xfrm>
            <a:off x="280295" y="1340517"/>
            <a:ext cx="6902704" cy="4903585"/>
          </a:xfrm>
        </p:spPr>
        <p:txBody>
          <a:bodyPr/>
          <a:lstStyle/>
          <a:p>
            <a:pPr>
              <a:spcAft>
                <a:spcPts val="600"/>
              </a:spcAft>
            </a:pPr>
            <a:r>
              <a:rPr lang="en-US" sz="2000" dirty="0">
                <a:solidFill>
                  <a:schemeClr val="tx1"/>
                </a:solidFill>
                <a:sym typeface="Wingdings" pitchFamily="2" charset="2"/>
              </a:rPr>
              <a:t>Interim injection of </a:t>
            </a:r>
            <a:r>
              <a:rPr lang="en-US" sz="2000" b="1" dirty="0">
                <a:solidFill>
                  <a:srgbClr val="0070C0"/>
                </a:solidFill>
                <a:sym typeface="Wingdings" pitchFamily="2" charset="2"/>
              </a:rPr>
              <a:t>medium-Z, low energy ions </a:t>
            </a:r>
            <a:r>
              <a:rPr lang="en-US" sz="2000" dirty="0">
                <a:solidFill>
                  <a:schemeClr val="tx1"/>
                </a:solidFill>
                <a:sym typeface="Wingdings" pitchFamily="2" charset="2"/>
              </a:rPr>
              <a:t>into SIS-18 with a 1-2 year time scale (if possible)  FAIR beam commissioning and science</a:t>
            </a:r>
          </a:p>
          <a:p>
            <a:pPr marL="857241" lvl="1" indent="-457200">
              <a:spcAft>
                <a:spcPts val="600"/>
              </a:spcAft>
              <a:buFont typeface="+mj-lt"/>
              <a:buAutoNum type="arabicPeriod"/>
            </a:pPr>
            <a:r>
              <a:rPr lang="en-US" sz="1800" dirty="0">
                <a:sym typeface="Wingdings" pitchFamily="2" charset="2"/>
              </a:rPr>
              <a:t>In total 24 interim injector options considered.</a:t>
            </a:r>
          </a:p>
          <a:p>
            <a:pPr marL="857241" lvl="1" indent="-457200">
              <a:spcAft>
                <a:spcPts val="600"/>
              </a:spcAft>
              <a:buFont typeface="+mj-lt"/>
              <a:buAutoNum type="arabicPeriod"/>
            </a:pPr>
            <a:r>
              <a:rPr lang="en-US" sz="1800" dirty="0">
                <a:sym typeface="Wingdings" pitchFamily="2" charset="2"/>
              </a:rPr>
              <a:t>Duration, cost &amp; performance after SIS-18 as well as after SIS-100 estimated</a:t>
            </a:r>
          </a:p>
          <a:p>
            <a:pPr marL="857241" lvl="1" indent="-457200">
              <a:spcAft>
                <a:spcPts val="600"/>
              </a:spcAft>
              <a:buFont typeface="+mj-lt"/>
              <a:buAutoNum type="arabicPeriod"/>
            </a:pPr>
            <a:r>
              <a:rPr lang="en-US" sz="1800" dirty="0">
                <a:sym typeface="Wingdings" pitchFamily="2" charset="2"/>
              </a:rPr>
              <a:t>Large EXCEL file with performance estimates for each option provided to science</a:t>
            </a:r>
          </a:p>
          <a:p>
            <a:pPr>
              <a:spcAft>
                <a:spcPts val="600"/>
              </a:spcAft>
            </a:pPr>
            <a:r>
              <a:rPr lang="en-US" sz="2000" dirty="0">
                <a:sym typeface="Wingdings" pitchFamily="2" charset="2"/>
              </a:rPr>
              <a:t>Evaluation Accelerator &amp; Science prioritized </a:t>
            </a:r>
            <a:r>
              <a:rPr lang="en-US" sz="2000" b="1" dirty="0">
                <a:sym typeface="Wingdings" pitchFamily="2" charset="2"/>
              </a:rPr>
              <a:t>two GSI in-house options </a:t>
            </a:r>
            <a:r>
              <a:rPr lang="en-US" sz="2000" dirty="0">
                <a:sym typeface="Wingdings" pitchFamily="2" charset="2"/>
              </a:rPr>
              <a:t>for FAIR commissioning in 2027(</a:t>
            </a:r>
            <a:r>
              <a:rPr lang="en-US" sz="2000" b="1" dirty="0">
                <a:solidFill>
                  <a:srgbClr val="0070C0"/>
                </a:solidFill>
                <a:sym typeface="Wingdings" pitchFamily="2" charset="2"/>
              </a:rPr>
              <a:t>reversed HITRAP decelerator in TK</a:t>
            </a:r>
            <a:r>
              <a:rPr lang="en-US" sz="2000" dirty="0">
                <a:sym typeface="Wingdings" pitchFamily="2" charset="2"/>
              </a:rPr>
              <a:t>) and science in 2028 (</a:t>
            </a:r>
            <a:r>
              <a:rPr lang="en-US" sz="2000" b="1" dirty="0">
                <a:solidFill>
                  <a:srgbClr val="0070C0"/>
                </a:solidFill>
                <a:sym typeface="Wingdings" pitchFamily="2" charset="2"/>
              </a:rPr>
              <a:t>HLI’ with energy booster in EH or elsewhere</a:t>
            </a:r>
            <a:r>
              <a:rPr lang="en-US" sz="2000" dirty="0">
                <a:sym typeface="Wingdings" pitchFamily="2" charset="2"/>
              </a:rPr>
              <a:t>)</a:t>
            </a:r>
          </a:p>
          <a:p>
            <a:pPr>
              <a:spcAft>
                <a:spcPts val="600"/>
              </a:spcAft>
            </a:pPr>
            <a:r>
              <a:rPr lang="en-US" sz="2000" dirty="0">
                <a:sym typeface="Wingdings" pitchFamily="2" charset="2"/>
              </a:rPr>
              <a:t>Plan B of the technical sector: </a:t>
            </a:r>
            <a:r>
              <a:rPr lang="en-US" sz="2000" dirty="0" err="1">
                <a:sym typeface="Wingdings" pitchFamily="2" charset="2"/>
              </a:rPr>
              <a:t>Tandetron</a:t>
            </a:r>
            <a:r>
              <a:rPr lang="en-US" sz="2000" dirty="0">
                <a:sym typeface="Wingdings" pitchFamily="2" charset="2"/>
              </a:rPr>
              <a:t> (not pursued in project for the time being)</a:t>
            </a:r>
          </a:p>
          <a:p>
            <a:pPr>
              <a:spcAft>
                <a:spcPts val="600"/>
              </a:spcAft>
            </a:pPr>
            <a:endParaRPr lang="en-US" sz="2000" dirty="0">
              <a:sym typeface="Wingdings" pitchFamily="2" charset="2"/>
            </a:endParaRPr>
          </a:p>
        </p:txBody>
      </p:sp>
      <p:sp>
        <p:nvSpPr>
          <p:cNvPr id="4" name="Foliennummernplatzhalter 3">
            <a:extLst>
              <a:ext uri="{FF2B5EF4-FFF2-40B4-BE49-F238E27FC236}">
                <a16:creationId xmlns:a16="http://schemas.microsoft.com/office/drawing/2014/main" id="{03F0047B-CC3C-6072-6959-9BA158006723}"/>
              </a:ext>
            </a:extLst>
          </p:cNvPr>
          <p:cNvSpPr>
            <a:spLocks noGrp="1"/>
          </p:cNvSpPr>
          <p:nvPr>
            <p:ph type="sldNum" sz="quarter" idx="12"/>
          </p:nvPr>
        </p:nvSpPr>
        <p:spPr/>
        <p:txBody>
          <a:bodyPr/>
          <a:lstStyle/>
          <a:p>
            <a:fld id="{125CBDDA-5CCF-8748-8988-9DC6C8981774}" type="slidenum">
              <a:rPr lang="de-DE" smtClean="0"/>
              <a:t>37</a:t>
            </a:fld>
            <a:endParaRPr lang="de-DE"/>
          </a:p>
        </p:txBody>
      </p:sp>
      <p:sp>
        <p:nvSpPr>
          <p:cNvPr id="5" name="Fußzeilenplatzhalter 4">
            <a:extLst>
              <a:ext uri="{FF2B5EF4-FFF2-40B4-BE49-F238E27FC236}">
                <a16:creationId xmlns:a16="http://schemas.microsoft.com/office/drawing/2014/main" id="{5E823248-875E-8696-98CE-BD9599131EE4}"/>
              </a:ext>
            </a:extLst>
          </p:cNvPr>
          <p:cNvSpPr>
            <a:spLocks noGrp="1"/>
          </p:cNvSpPr>
          <p:nvPr>
            <p:ph type="ftr" sz="quarter" idx="3"/>
          </p:nvPr>
        </p:nvSpPr>
        <p:spPr/>
        <p:txBody>
          <a:bodyPr/>
          <a:lstStyle/>
          <a:p>
            <a:pPr algn="l"/>
            <a:r>
              <a:rPr lang="de-DE"/>
              <a:t>R. Aßmann, ACC</a:t>
            </a:r>
          </a:p>
        </p:txBody>
      </p:sp>
      <p:sp>
        <p:nvSpPr>
          <p:cNvPr id="8" name="Titel 1">
            <a:extLst>
              <a:ext uri="{FF2B5EF4-FFF2-40B4-BE49-F238E27FC236}">
                <a16:creationId xmlns:a16="http://schemas.microsoft.com/office/drawing/2014/main" id="{EC192B8E-F34F-7016-C44B-7FE0EAA834DB}"/>
              </a:ext>
            </a:extLst>
          </p:cNvPr>
          <p:cNvSpPr>
            <a:spLocks noGrp="1"/>
          </p:cNvSpPr>
          <p:nvPr>
            <p:ph type="title"/>
          </p:nvPr>
        </p:nvSpPr>
        <p:spPr/>
        <p:txBody>
          <a:bodyPr/>
          <a:lstStyle/>
          <a:p>
            <a:r>
              <a:rPr lang="en-US" sz="2800" dirty="0">
                <a:solidFill>
                  <a:srgbClr val="0070C0"/>
                </a:solidFill>
              </a:rPr>
              <a:t>Interim Option(s)</a:t>
            </a:r>
            <a:endParaRPr lang="en-US" sz="2800" b="0" i="1" dirty="0">
              <a:solidFill>
                <a:srgbClr val="0070C0"/>
              </a:solidFill>
            </a:endParaRPr>
          </a:p>
        </p:txBody>
      </p:sp>
      <p:pic>
        <p:nvPicPr>
          <p:cNvPr id="2" name="Grafik 1">
            <a:extLst>
              <a:ext uri="{FF2B5EF4-FFF2-40B4-BE49-F238E27FC236}">
                <a16:creationId xmlns:a16="http://schemas.microsoft.com/office/drawing/2014/main" id="{1995E680-A15A-AD83-0953-FFF74D8292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68101" y="1323127"/>
            <a:ext cx="4719876" cy="2448111"/>
          </a:xfrm>
          <a:prstGeom prst="rect">
            <a:avLst/>
          </a:prstGeom>
          <a:solidFill>
            <a:schemeClr val="bg1"/>
          </a:solidFill>
          <a:ln>
            <a:solidFill>
              <a:schemeClr val="tx1"/>
            </a:solidFill>
          </a:ln>
        </p:spPr>
      </p:pic>
      <p:pic>
        <p:nvPicPr>
          <p:cNvPr id="6" name="Grafik 5">
            <a:extLst>
              <a:ext uri="{FF2B5EF4-FFF2-40B4-BE49-F238E27FC236}">
                <a16:creationId xmlns:a16="http://schemas.microsoft.com/office/drawing/2014/main" id="{41F5EDA7-7536-487D-9999-6FC8BF8BDDF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68102" y="3915637"/>
            <a:ext cx="4719876" cy="2612608"/>
          </a:xfrm>
          <a:prstGeom prst="rect">
            <a:avLst/>
          </a:prstGeom>
          <a:solidFill>
            <a:schemeClr val="bg1"/>
          </a:solidFill>
          <a:ln>
            <a:solidFill>
              <a:schemeClr val="tx1"/>
            </a:solidFill>
          </a:ln>
        </p:spPr>
      </p:pic>
    </p:spTree>
    <p:extLst>
      <p:ext uri="{BB962C8B-B14F-4D97-AF65-F5344CB8AC3E}">
        <p14:creationId xmlns:p14="http://schemas.microsoft.com/office/powerpoint/2010/main" val="2650040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6BBD0-7B1C-1FC5-6361-655FE96A3D1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D7DFE4-8F47-2216-F1EA-76D37A21D56F}"/>
              </a:ext>
            </a:extLst>
          </p:cNvPr>
          <p:cNvSpPr>
            <a:spLocks noGrp="1"/>
          </p:cNvSpPr>
          <p:nvPr>
            <p:ph type="title"/>
          </p:nvPr>
        </p:nvSpPr>
        <p:spPr/>
        <p:txBody>
          <a:bodyPr/>
          <a:lstStyle/>
          <a:p>
            <a:r>
              <a:rPr lang="en-US" sz="2800" dirty="0">
                <a:solidFill>
                  <a:srgbClr val="0070C0"/>
                </a:solidFill>
              </a:rPr>
              <a:t>Project 2: Reversed HITRAP in the TK</a:t>
            </a:r>
          </a:p>
        </p:txBody>
      </p:sp>
      <p:sp>
        <p:nvSpPr>
          <p:cNvPr id="3" name="Inhaltsplatzhalter 2">
            <a:extLst>
              <a:ext uri="{FF2B5EF4-FFF2-40B4-BE49-F238E27FC236}">
                <a16:creationId xmlns:a16="http://schemas.microsoft.com/office/drawing/2014/main" id="{2E709CCB-985F-ECD1-FF5A-3BCDCF2AAE4F}"/>
              </a:ext>
            </a:extLst>
          </p:cNvPr>
          <p:cNvSpPr>
            <a:spLocks noGrp="1"/>
          </p:cNvSpPr>
          <p:nvPr>
            <p:ph idx="1"/>
          </p:nvPr>
        </p:nvSpPr>
        <p:spPr>
          <a:xfrm>
            <a:off x="291311" y="1383368"/>
            <a:ext cx="5218220" cy="4903585"/>
          </a:xfrm>
        </p:spPr>
        <p:txBody>
          <a:bodyPr/>
          <a:lstStyle/>
          <a:p>
            <a:pPr>
              <a:spcAft>
                <a:spcPts val="600"/>
              </a:spcAft>
            </a:pPr>
            <a:r>
              <a:rPr lang="en-US" sz="2000" dirty="0"/>
              <a:t>Short-term temporary setup for FAIR Commissioning: Inverted HITRAP in TK. </a:t>
            </a:r>
          </a:p>
          <a:p>
            <a:pPr lvl="1">
              <a:spcAft>
                <a:spcPts val="600"/>
              </a:spcAft>
            </a:pPr>
            <a:r>
              <a:rPr lang="en-US" dirty="0"/>
              <a:t>The advantage is that we have all parts, including RF, in the institute (except minor parts). 
Therefore, quick implementation. 
Significant conceptual and technical risks, due to high age of the RF system, lack of spare parts, performance of the inverted decelerator and SIS-18 injection with low energy.</a:t>
            </a:r>
          </a:p>
          <a:p>
            <a:pPr lvl="1">
              <a:spcAft>
                <a:spcPts val="600"/>
              </a:spcAft>
            </a:pPr>
            <a:r>
              <a:rPr lang="en-US" dirty="0"/>
              <a:t>Goal: </a:t>
            </a:r>
            <a:r>
              <a:rPr lang="en-US" b="1" dirty="0">
                <a:solidFill>
                  <a:srgbClr val="0070C0"/>
                </a:solidFill>
              </a:rPr>
              <a:t>Beam for FAIR comm. in 2027</a:t>
            </a:r>
          </a:p>
        </p:txBody>
      </p:sp>
      <p:sp>
        <p:nvSpPr>
          <p:cNvPr id="4" name="Foliennummernplatzhalter 3">
            <a:extLst>
              <a:ext uri="{FF2B5EF4-FFF2-40B4-BE49-F238E27FC236}">
                <a16:creationId xmlns:a16="http://schemas.microsoft.com/office/drawing/2014/main" id="{7E831174-A151-6352-308A-3B7B7BCC9890}"/>
              </a:ext>
            </a:extLst>
          </p:cNvPr>
          <p:cNvSpPr>
            <a:spLocks noGrp="1"/>
          </p:cNvSpPr>
          <p:nvPr>
            <p:ph type="sldNum" sz="quarter" idx="12"/>
          </p:nvPr>
        </p:nvSpPr>
        <p:spPr/>
        <p:txBody>
          <a:bodyPr/>
          <a:lstStyle/>
          <a:p>
            <a:fld id="{125CBDDA-5CCF-8748-8988-9DC6C8981774}" type="slidenum">
              <a:rPr lang="en-US" smtClean="0"/>
              <a:t>38</a:t>
            </a:fld>
            <a:endParaRPr lang="en-US" dirty="0"/>
          </a:p>
        </p:txBody>
      </p:sp>
      <p:sp>
        <p:nvSpPr>
          <p:cNvPr id="5" name="Fußzeilenplatzhalter 4">
            <a:extLst>
              <a:ext uri="{FF2B5EF4-FFF2-40B4-BE49-F238E27FC236}">
                <a16:creationId xmlns:a16="http://schemas.microsoft.com/office/drawing/2014/main" id="{F971716D-54E4-9096-4EB5-3C3AF59DB377}"/>
              </a:ext>
            </a:extLst>
          </p:cNvPr>
          <p:cNvSpPr>
            <a:spLocks noGrp="1"/>
          </p:cNvSpPr>
          <p:nvPr>
            <p:ph type="ftr" sz="quarter" idx="3"/>
          </p:nvPr>
        </p:nvSpPr>
        <p:spPr/>
        <p:txBody>
          <a:bodyPr/>
          <a:lstStyle/>
          <a:p>
            <a:pPr algn="l"/>
            <a:r>
              <a:rPr lang="en-US" dirty="0"/>
              <a:t>R. </a:t>
            </a:r>
            <a:r>
              <a:rPr lang="en-US" dirty="0" err="1"/>
              <a:t>Aßmann</a:t>
            </a:r>
            <a:r>
              <a:rPr lang="en-US" dirty="0"/>
              <a:t>, ACC</a:t>
            </a:r>
          </a:p>
        </p:txBody>
      </p:sp>
      <p:sp>
        <p:nvSpPr>
          <p:cNvPr id="6" name="Textfeld 5">
            <a:extLst>
              <a:ext uri="{FF2B5EF4-FFF2-40B4-BE49-F238E27FC236}">
                <a16:creationId xmlns:a16="http://schemas.microsoft.com/office/drawing/2014/main" id="{D422E084-8964-AACA-8C68-ACC9E558751D}"/>
              </a:ext>
            </a:extLst>
          </p:cNvPr>
          <p:cNvSpPr txBox="1"/>
          <p:nvPr/>
        </p:nvSpPr>
        <p:spPr>
          <a:xfrm>
            <a:off x="6096000" y="5635239"/>
            <a:ext cx="5925576" cy="842145"/>
          </a:xfrm>
          <a:prstGeom prst="rect">
            <a:avLst/>
          </a:prstGeom>
          <a:ln w="3175">
            <a:noFill/>
          </a:ln>
        </p:spPr>
        <p:txBody>
          <a:bodyPr vert="horz" wrap="square" lIns="36000" tIns="36000" rIns="36000" bIns="36000" rtlCol="0" anchor="t">
            <a:spAutoFit/>
          </a:bodyPr>
          <a:lstStyle/>
          <a:p>
            <a:pPr algn="ctr"/>
            <a:r>
              <a:rPr lang="de-DE" sz="1600" dirty="0" err="1"/>
              <a:t>Current</a:t>
            </a:r>
            <a:r>
              <a:rPr lang="de-DE" sz="1600" dirty="0"/>
              <a:t> Location HITRAP in EX </a:t>
            </a:r>
          </a:p>
          <a:p>
            <a:pPr algn="ctr"/>
            <a:r>
              <a:rPr lang="de-DE" sz="1600" dirty="0"/>
              <a:t>1st </a:t>
            </a:r>
            <a:r>
              <a:rPr lang="de-DE" sz="1600" dirty="0" err="1"/>
              <a:t>structure</a:t>
            </a:r>
            <a:r>
              <a:rPr lang="de-DE" sz="1600" dirty="0"/>
              <a:t>       and      2nd </a:t>
            </a:r>
            <a:r>
              <a:rPr lang="de-DE" sz="1600" dirty="0" err="1"/>
              <a:t>structure</a:t>
            </a:r>
            <a:endParaRPr lang="de-DE" sz="1600" dirty="0"/>
          </a:p>
          <a:p>
            <a:pPr algn="ctr"/>
            <a:r>
              <a:rPr lang="de-DE" sz="1600" b="1" dirty="0"/>
              <a:t>Overall </a:t>
            </a:r>
            <a:r>
              <a:rPr lang="de-DE" sz="1600" b="1" dirty="0" err="1"/>
              <a:t>length</a:t>
            </a:r>
            <a:r>
              <a:rPr lang="de-DE" sz="1600" b="1" dirty="0"/>
              <a:t> </a:t>
            </a:r>
            <a:r>
              <a:rPr lang="de-DE" sz="1600" b="1" dirty="0" err="1"/>
              <a:t>about</a:t>
            </a:r>
            <a:r>
              <a:rPr lang="de-DE" sz="1600" b="1" dirty="0"/>
              <a:t> 10 m + source</a:t>
            </a:r>
          </a:p>
        </p:txBody>
      </p:sp>
      <p:pic>
        <p:nvPicPr>
          <p:cNvPr id="7" name="Grafik 6">
            <a:extLst>
              <a:ext uri="{FF2B5EF4-FFF2-40B4-BE49-F238E27FC236}">
                <a16:creationId xmlns:a16="http://schemas.microsoft.com/office/drawing/2014/main" id="{4C5CD79D-2024-7408-F4F2-C43BE427DF5D}"/>
              </a:ext>
            </a:extLst>
          </p:cNvPr>
          <p:cNvPicPr>
            <a:picLocks noChangeAspect="1"/>
          </p:cNvPicPr>
          <p:nvPr/>
        </p:nvPicPr>
        <p:blipFill>
          <a:blip r:embed="rId2"/>
          <a:stretch>
            <a:fillRect/>
          </a:stretch>
        </p:blipFill>
        <p:spPr>
          <a:xfrm>
            <a:off x="5926951" y="1450688"/>
            <a:ext cx="2894633" cy="4092538"/>
          </a:xfrm>
          <a:prstGeom prst="rect">
            <a:avLst/>
          </a:prstGeom>
        </p:spPr>
      </p:pic>
      <p:pic>
        <p:nvPicPr>
          <p:cNvPr id="8" name="4E27E68F-8F0F-44D4-9713-8ECD02AF5474" descr="IMG_0290.jpg">
            <a:extLst>
              <a:ext uri="{FF2B5EF4-FFF2-40B4-BE49-F238E27FC236}">
                <a16:creationId xmlns:a16="http://schemas.microsoft.com/office/drawing/2014/main" id="{5A1D4A9A-205F-CCDB-5122-56FBE8AD6AC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952172" y="1450688"/>
            <a:ext cx="3069404" cy="40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358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086FC-4FD8-8DF8-01E3-0D4DDF5734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C95A53-E9A1-7E99-C94D-A0AE853EFB9E}"/>
              </a:ext>
            </a:extLst>
          </p:cNvPr>
          <p:cNvSpPr>
            <a:spLocks noGrp="1"/>
          </p:cNvSpPr>
          <p:nvPr>
            <p:ph type="title"/>
          </p:nvPr>
        </p:nvSpPr>
        <p:spPr/>
        <p:txBody>
          <a:bodyPr/>
          <a:lstStyle/>
          <a:p>
            <a:r>
              <a:rPr lang="en-US" sz="2800" dirty="0">
                <a:solidFill>
                  <a:srgbClr val="0070C0"/>
                </a:solidFill>
              </a:rPr>
              <a:t>Project 3: HLI-like heavy ion accelerator in EH </a:t>
            </a:r>
            <a:br>
              <a:rPr lang="en-US" sz="2800" dirty="0"/>
            </a:br>
            <a:r>
              <a:rPr lang="en-US" b="0" i="1" dirty="0"/>
              <a:t>(or elsewhere)</a:t>
            </a:r>
            <a:endParaRPr lang="en-US" sz="2800" b="0" i="1" dirty="0"/>
          </a:p>
        </p:txBody>
      </p:sp>
      <p:sp>
        <p:nvSpPr>
          <p:cNvPr id="3" name="Inhaltsplatzhalter 2">
            <a:extLst>
              <a:ext uri="{FF2B5EF4-FFF2-40B4-BE49-F238E27FC236}">
                <a16:creationId xmlns:a16="http://schemas.microsoft.com/office/drawing/2014/main" id="{D322481B-955A-98DE-69D7-63C2689FED35}"/>
              </a:ext>
            </a:extLst>
          </p:cNvPr>
          <p:cNvSpPr>
            <a:spLocks noGrp="1"/>
          </p:cNvSpPr>
          <p:nvPr>
            <p:ph idx="1"/>
          </p:nvPr>
        </p:nvSpPr>
        <p:spPr>
          <a:xfrm>
            <a:off x="253388" y="1397680"/>
            <a:ext cx="11806348" cy="4903585"/>
          </a:xfrm>
        </p:spPr>
        <p:txBody>
          <a:bodyPr/>
          <a:lstStyle/>
          <a:p>
            <a:pPr marL="0" indent="0">
              <a:spcAft>
                <a:spcPts val="600"/>
              </a:spcAft>
              <a:buNone/>
            </a:pPr>
            <a:r>
              <a:rPr lang="en-US" sz="2000" dirty="0"/>
              <a:t>Setup for FAIR science: HLI-like heavy ion accelerator </a:t>
            </a:r>
            <a:br>
              <a:rPr lang="en-US" sz="2000" dirty="0"/>
            </a:br>
            <a:r>
              <a:rPr lang="en-US" sz="2000" dirty="0"/>
              <a:t>in EH (or elsewhere) possibly with energy booster:</a:t>
            </a:r>
          </a:p>
          <a:p>
            <a:pPr marL="317500" lvl="1" indent="-307975">
              <a:spcAft>
                <a:spcPts val="600"/>
              </a:spcAft>
            </a:pPr>
            <a:r>
              <a:rPr lang="en-US" dirty="0"/>
              <a:t>Prefer “new” HLI’ from parts, instead of moving the </a:t>
            </a:r>
            <a:br>
              <a:rPr lang="en-US" dirty="0"/>
            </a:br>
            <a:r>
              <a:rPr lang="en-US" dirty="0"/>
              <a:t>existing HLI (remains an option). Necessary RF was </a:t>
            </a:r>
            <a:br>
              <a:rPr lang="en-US" dirty="0"/>
            </a:br>
            <a:r>
              <a:rPr lang="en-US" dirty="0"/>
              <a:t>ordered for other purposes and should be operational </a:t>
            </a:r>
            <a:br>
              <a:rPr lang="en-US" dirty="0"/>
            </a:br>
            <a:r>
              <a:rPr lang="en-US" dirty="0"/>
              <a:t>at GSI by mid-2027. </a:t>
            </a:r>
          </a:p>
          <a:p>
            <a:pPr marL="317500" lvl="1" indent="-307975">
              <a:spcAft>
                <a:spcPts val="600"/>
              </a:spcAft>
            </a:pPr>
            <a:r>
              <a:rPr lang="en-US" dirty="0"/>
              <a:t>Energy booster with cryo module 1 of HELIAC or a </a:t>
            </a:r>
            <a:br>
              <a:rPr lang="en-US" dirty="0"/>
            </a:br>
            <a:r>
              <a:rPr lang="en-US" dirty="0"/>
              <a:t>new RT 216 MHz RF structure – (installed as upgrade?) </a:t>
            </a:r>
          </a:p>
          <a:p>
            <a:pPr marL="317500" lvl="1" indent="-307975">
              <a:spcAft>
                <a:spcPts val="600"/>
              </a:spcAft>
            </a:pPr>
            <a:r>
              <a:rPr lang="en-US" dirty="0"/>
              <a:t>By-pass transfer line from existing HLI through STF </a:t>
            </a:r>
            <a:br>
              <a:rPr lang="en-US" dirty="0"/>
            </a:br>
            <a:r>
              <a:rPr lang="en-US" dirty="0"/>
              <a:t>halls also looked at.
Significant conceptual and technical risks, due to high age of the high-charge injector HLI, unclear condition of the HLI, partial storage without a protective atmosphere (RFQ at HIM), necessary modification or relocation of the equipment, lack of spare parts and SIS-18 injection with low energy.</a:t>
            </a:r>
          </a:p>
          <a:p>
            <a:pPr marL="317500" lvl="1" indent="-307975">
              <a:spcAft>
                <a:spcPts val="600"/>
              </a:spcAft>
            </a:pPr>
            <a:r>
              <a:rPr lang="en-US" dirty="0"/>
              <a:t>Goal: </a:t>
            </a:r>
            <a:r>
              <a:rPr lang="en-US" b="1" dirty="0">
                <a:solidFill>
                  <a:srgbClr val="0070C0"/>
                </a:solidFill>
              </a:rPr>
              <a:t>Beam for science in 2028</a:t>
            </a:r>
          </a:p>
        </p:txBody>
      </p:sp>
      <p:sp>
        <p:nvSpPr>
          <p:cNvPr id="4" name="Foliennummernplatzhalter 3">
            <a:extLst>
              <a:ext uri="{FF2B5EF4-FFF2-40B4-BE49-F238E27FC236}">
                <a16:creationId xmlns:a16="http://schemas.microsoft.com/office/drawing/2014/main" id="{340F22F7-E108-8379-FE9D-FDAE9486BA21}"/>
              </a:ext>
            </a:extLst>
          </p:cNvPr>
          <p:cNvSpPr>
            <a:spLocks noGrp="1"/>
          </p:cNvSpPr>
          <p:nvPr>
            <p:ph type="sldNum" sz="quarter" idx="12"/>
          </p:nvPr>
        </p:nvSpPr>
        <p:spPr/>
        <p:txBody>
          <a:bodyPr/>
          <a:lstStyle/>
          <a:p>
            <a:fld id="{125CBDDA-5CCF-8748-8988-9DC6C8981774}" type="slidenum">
              <a:rPr lang="en-US" smtClean="0"/>
              <a:t>39</a:t>
            </a:fld>
            <a:endParaRPr lang="en-US" dirty="0"/>
          </a:p>
        </p:txBody>
      </p:sp>
      <p:sp>
        <p:nvSpPr>
          <p:cNvPr id="5" name="Fußzeilenplatzhalter 4">
            <a:extLst>
              <a:ext uri="{FF2B5EF4-FFF2-40B4-BE49-F238E27FC236}">
                <a16:creationId xmlns:a16="http://schemas.microsoft.com/office/drawing/2014/main" id="{504202E1-268A-05A3-5978-D6C6A2D4CD20}"/>
              </a:ext>
            </a:extLst>
          </p:cNvPr>
          <p:cNvSpPr>
            <a:spLocks noGrp="1"/>
          </p:cNvSpPr>
          <p:nvPr>
            <p:ph type="ftr" sz="quarter" idx="3"/>
          </p:nvPr>
        </p:nvSpPr>
        <p:spPr/>
        <p:txBody>
          <a:bodyPr/>
          <a:lstStyle/>
          <a:p>
            <a:pPr algn="l"/>
            <a:r>
              <a:rPr lang="en-US" dirty="0"/>
              <a:t>R. </a:t>
            </a:r>
            <a:r>
              <a:rPr lang="en-US" dirty="0" err="1"/>
              <a:t>Aßmann</a:t>
            </a:r>
            <a:r>
              <a:rPr lang="en-US" dirty="0"/>
              <a:t>, ACC</a:t>
            </a:r>
          </a:p>
        </p:txBody>
      </p:sp>
      <p:pic>
        <p:nvPicPr>
          <p:cNvPr id="6" name="Grafik 5">
            <a:extLst>
              <a:ext uri="{FF2B5EF4-FFF2-40B4-BE49-F238E27FC236}">
                <a16:creationId xmlns:a16="http://schemas.microsoft.com/office/drawing/2014/main" id="{76401C48-8EDB-BBF8-0D68-9B9026911D7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16110" y="1346131"/>
            <a:ext cx="4722502" cy="3541877"/>
          </a:xfrm>
          <a:prstGeom prst="rect">
            <a:avLst/>
          </a:prstGeom>
        </p:spPr>
      </p:pic>
    </p:spTree>
    <p:extLst>
      <p:ext uri="{BB962C8B-B14F-4D97-AF65-F5344CB8AC3E}">
        <p14:creationId xmlns:p14="http://schemas.microsoft.com/office/powerpoint/2010/main" val="208951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5C0C1-1903-3A67-D867-628568E3E447}"/>
              </a:ext>
            </a:extLst>
          </p:cNvPr>
          <p:cNvSpPr>
            <a:spLocks noGrp="1"/>
          </p:cNvSpPr>
          <p:nvPr>
            <p:ph type="title"/>
          </p:nvPr>
        </p:nvSpPr>
        <p:spPr>
          <a:xfrm>
            <a:off x="563425" y="307196"/>
            <a:ext cx="7456855" cy="787557"/>
          </a:xfrm>
        </p:spPr>
        <p:txBody>
          <a:bodyPr/>
          <a:lstStyle/>
          <a:p>
            <a:r>
              <a:rPr lang="en-US" dirty="0"/>
              <a:t>Visit of CERN Colleagues in our Galvanic Workshop this Wednesday</a:t>
            </a:r>
          </a:p>
        </p:txBody>
      </p:sp>
      <p:sp>
        <p:nvSpPr>
          <p:cNvPr id="4" name="Foliennummernplatzhalter 3">
            <a:extLst>
              <a:ext uri="{FF2B5EF4-FFF2-40B4-BE49-F238E27FC236}">
                <a16:creationId xmlns:a16="http://schemas.microsoft.com/office/drawing/2014/main" id="{0C833CBB-CA75-D1E2-C6FE-A8702A1C614E}"/>
              </a:ext>
            </a:extLst>
          </p:cNvPr>
          <p:cNvSpPr>
            <a:spLocks noGrp="1"/>
          </p:cNvSpPr>
          <p:nvPr>
            <p:ph type="sldNum" sz="quarter" idx="12"/>
          </p:nvPr>
        </p:nvSpPr>
        <p:spPr/>
        <p:txBody>
          <a:bodyPr/>
          <a:lstStyle/>
          <a:p>
            <a:fld id="{125CBDDA-5CCF-8748-8988-9DC6C8981774}" type="slidenum">
              <a:rPr lang="de-DE" smtClean="0"/>
              <a:t>4</a:t>
            </a:fld>
            <a:endParaRPr lang="de-DE"/>
          </a:p>
        </p:txBody>
      </p:sp>
      <p:sp>
        <p:nvSpPr>
          <p:cNvPr id="5" name="Fußzeilenplatzhalter 4">
            <a:extLst>
              <a:ext uri="{FF2B5EF4-FFF2-40B4-BE49-F238E27FC236}">
                <a16:creationId xmlns:a16="http://schemas.microsoft.com/office/drawing/2014/main" id="{1A0A023A-294C-CBB1-FE88-3C644B47FEA5}"/>
              </a:ext>
            </a:extLst>
          </p:cNvPr>
          <p:cNvSpPr>
            <a:spLocks noGrp="1"/>
          </p:cNvSpPr>
          <p:nvPr>
            <p:ph type="ftr" sz="quarter" idx="3"/>
          </p:nvPr>
        </p:nvSpPr>
        <p:spPr/>
        <p:txBody>
          <a:bodyPr/>
          <a:lstStyle/>
          <a:p>
            <a:pPr algn="l"/>
            <a:r>
              <a:rPr lang="de-DE"/>
              <a:t>R. Aßmann, ACC</a:t>
            </a:r>
          </a:p>
        </p:txBody>
      </p:sp>
      <p:pic>
        <p:nvPicPr>
          <p:cNvPr id="6" name="Grafik 5">
            <a:extLst>
              <a:ext uri="{FF2B5EF4-FFF2-40B4-BE49-F238E27FC236}">
                <a16:creationId xmlns:a16="http://schemas.microsoft.com/office/drawing/2014/main" id="{5B4AF425-8AD3-B1FB-0C08-A5BC041AC46E}"/>
              </a:ext>
            </a:extLst>
          </p:cNvPr>
          <p:cNvPicPr>
            <a:picLocks noChangeAspect="1"/>
          </p:cNvPicPr>
          <p:nvPr/>
        </p:nvPicPr>
        <p:blipFill>
          <a:blip r:embed="rId2"/>
          <a:stretch>
            <a:fillRect/>
          </a:stretch>
        </p:blipFill>
        <p:spPr>
          <a:xfrm>
            <a:off x="610200" y="1322983"/>
            <a:ext cx="6895944" cy="5171958"/>
          </a:xfrm>
          <a:prstGeom prst="rect">
            <a:avLst/>
          </a:prstGeom>
        </p:spPr>
      </p:pic>
      <p:sp>
        <p:nvSpPr>
          <p:cNvPr id="7" name="Textfeld 6">
            <a:extLst>
              <a:ext uri="{FF2B5EF4-FFF2-40B4-BE49-F238E27FC236}">
                <a16:creationId xmlns:a16="http://schemas.microsoft.com/office/drawing/2014/main" id="{FFC93F1C-54D1-9375-1A21-FCBC263D6B00}"/>
              </a:ext>
            </a:extLst>
          </p:cNvPr>
          <p:cNvSpPr txBox="1"/>
          <p:nvPr/>
        </p:nvSpPr>
        <p:spPr>
          <a:xfrm>
            <a:off x="7707654" y="5709920"/>
            <a:ext cx="3515360" cy="646331"/>
          </a:xfrm>
          <a:prstGeom prst="rect">
            <a:avLst/>
          </a:prstGeom>
        </p:spPr>
        <p:txBody>
          <a:bodyPr vert="horz" wrap="square" lIns="91440" tIns="45720" rIns="91440" bIns="45720" rtlCol="0" anchor="t">
            <a:spAutoFit/>
          </a:bodyPr>
          <a:lstStyle/>
          <a:p>
            <a:pPr algn="l"/>
            <a:r>
              <a:rPr lang="en-US" dirty="0"/>
              <a:t>Copper-plating of one of the big Alvarez tanks</a:t>
            </a:r>
          </a:p>
        </p:txBody>
      </p:sp>
      <p:pic>
        <p:nvPicPr>
          <p:cNvPr id="9" name="Grafik 8">
            <a:extLst>
              <a:ext uri="{FF2B5EF4-FFF2-40B4-BE49-F238E27FC236}">
                <a16:creationId xmlns:a16="http://schemas.microsoft.com/office/drawing/2014/main" id="{192E6117-0270-69BC-5B8E-3556822CF4C1}"/>
              </a:ext>
            </a:extLst>
          </p:cNvPr>
          <p:cNvPicPr>
            <a:picLocks noChangeAspect="1"/>
          </p:cNvPicPr>
          <p:nvPr/>
        </p:nvPicPr>
        <p:blipFill>
          <a:blip r:embed="rId3"/>
          <a:srcRect l="23368"/>
          <a:stretch>
            <a:fillRect/>
          </a:stretch>
        </p:blipFill>
        <p:spPr>
          <a:xfrm>
            <a:off x="7707653" y="1320630"/>
            <a:ext cx="4253971" cy="4163412"/>
          </a:xfrm>
          <a:prstGeom prst="rect">
            <a:avLst/>
          </a:prstGeom>
        </p:spPr>
      </p:pic>
    </p:spTree>
    <p:extLst>
      <p:ext uri="{BB962C8B-B14F-4D97-AF65-F5344CB8AC3E}">
        <p14:creationId xmlns:p14="http://schemas.microsoft.com/office/powerpoint/2010/main" val="2097663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2800" dirty="0">
                <a:solidFill>
                  <a:srgbClr val="0070C0"/>
                </a:solidFill>
              </a:rPr>
              <a:t>EH Overview incl. Rough </a:t>
            </a:r>
            <a:r>
              <a:rPr lang="en-US" sz="2800" dirty="0" err="1">
                <a:solidFill>
                  <a:srgbClr val="0070C0"/>
                </a:solidFill>
              </a:rPr>
              <a:t>Scalings</a:t>
            </a:r>
            <a:endParaRPr lang="en-US" sz="2800" dirty="0">
              <a:solidFill>
                <a:srgbClr val="0070C0"/>
              </a:solidFill>
            </a:endParaRPr>
          </a:p>
        </p:txBody>
      </p:sp>
      <p:pic>
        <p:nvPicPr>
          <p:cNvPr id="5" name="Grafik 4">
            <a:extLst>
              <a:ext uri="{FF2B5EF4-FFF2-40B4-BE49-F238E27FC236}">
                <a16:creationId xmlns:a16="http://schemas.microsoft.com/office/drawing/2014/main" id="{2FE466FE-7F14-45BA-8004-655992EC997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223003" y="1316452"/>
            <a:ext cx="7140807" cy="5173666"/>
          </a:xfrm>
          <a:prstGeom prst="rect">
            <a:avLst/>
          </a:prstGeom>
        </p:spPr>
      </p:pic>
      <p:pic>
        <p:nvPicPr>
          <p:cNvPr id="9" name="Grafik 8">
            <a:extLst>
              <a:ext uri="{FF2B5EF4-FFF2-40B4-BE49-F238E27FC236}">
                <a16:creationId xmlns:a16="http://schemas.microsoft.com/office/drawing/2014/main" id="{A3B9D0A4-9F17-43CE-9D6A-699DC9E452A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3517" y="1969996"/>
            <a:ext cx="3122908" cy="234722"/>
          </a:xfrm>
          <a:prstGeom prst="rect">
            <a:avLst/>
          </a:prstGeom>
        </p:spPr>
      </p:pic>
      <p:pic>
        <p:nvPicPr>
          <p:cNvPr id="11" name="Grafik 10">
            <a:extLst>
              <a:ext uri="{FF2B5EF4-FFF2-40B4-BE49-F238E27FC236}">
                <a16:creationId xmlns:a16="http://schemas.microsoft.com/office/drawing/2014/main" id="{9D2E609F-98A7-4970-A6AC-9E20006438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29788" y="5568510"/>
            <a:ext cx="987756" cy="252000"/>
          </a:xfrm>
          <a:prstGeom prst="rect">
            <a:avLst/>
          </a:prstGeom>
        </p:spPr>
      </p:pic>
      <p:grpSp>
        <p:nvGrpSpPr>
          <p:cNvPr id="12" name="Gruppieren 11">
            <a:extLst>
              <a:ext uri="{FF2B5EF4-FFF2-40B4-BE49-F238E27FC236}">
                <a16:creationId xmlns:a16="http://schemas.microsoft.com/office/drawing/2014/main" id="{BF884853-96EF-458C-98F1-FB2C6F9A6F6D}"/>
              </a:ext>
            </a:extLst>
          </p:cNvPr>
          <p:cNvGrpSpPr/>
          <p:nvPr/>
        </p:nvGrpSpPr>
        <p:grpSpPr>
          <a:xfrm rot="16200000">
            <a:off x="6606880" y="1288577"/>
            <a:ext cx="340421" cy="671323"/>
            <a:chOff x="8342652" y="3001780"/>
            <a:chExt cx="340421" cy="671323"/>
          </a:xfrm>
        </p:grpSpPr>
        <p:cxnSp>
          <p:nvCxnSpPr>
            <p:cNvPr id="4" name="Gerader Verbinder 3">
              <a:extLst>
                <a:ext uri="{FF2B5EF4-FFF2-40B4-BE49-F238E27FC236}">
                  <a16:creationId xmlns:a16="http://schemas.microsoft.com/office/drawing/2014/main" id="{AB18E729-A8C2-4660-885F-D1EA78979196}"/>
                </a:ext>
              </a:extLst>
            </p:cNvPr>
            <p:cNvCxnSpPr/>
            <p:nvPr/>
          </p:nvCxnSpPr>
          <p:spPr>
            <a:xfrm>
              <a:off x="8346526" y="3673103"/>
              <a:ext cx="2202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Gerader Verbinder 7">
              <a:extLst>
                <a:ext uri="{FF2B5EF4-FFF2-40B4-BE49-F238E27FC236}">
                  <a16:creationId xmlns:a16="http://schemas.microsoft.com/office/drawing/2014/main" id="{2659FF53-EF4B-42C3-83DB-C48E4C1E32E7}"/>
                </a:ext>
              </a:extLst>
            </p:cNvPr>
            <p:cNvCxnSpPr/>
            <p:nvPr/>
          </p:nvCxnSpPr>
          <p:spPr>
            <a:xfrm>
              <a:off x="8342652" y="3002810"/>
              <a:ext cx="2202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Gerade Verbindung mit Pfeil 6">
              <a:extLst>
                <a:ext uri="{FF2B5EF4-FFF2-40B4-BE49-F238E27FC236}">
                  <a16:creationId xmlns:a16="http://schemas.microsoft.com/office/drawing/2014/main" id="{CCE2DF23-2733-4E73-8BC5-46A9ED20C4FD}"/>
                </a:ext>
              </a:extLst>
            </p:cNvPr>
            <p:cNvCxnSpPr>
              <a:cxnSpLocks/>
            </p:cNvCxnSpPr>
            <p:nvPr/>
          </p:nvCxnSpPr>
          <p:spPr>
            <a:xfrm rot="5400000">
              <a:off x="8104589" y="3336020"/>
              <a:ext cx="668479" cy="0"/>
            </a:xfrm>
            <a:prstGeom prst="straightConnector1">
              <a:avLst/>
            </a:prstGeom>
            <a:ln w="15875">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 name="Textfeld 9">
              <a:extLst>
                <a:ext uri="{FF2B5EF4-FFF2-40B4-BE49-F238E27FC236}">
                  <a16:creationId xmlns:a16="http://schemas.microsoft.com/office/drawing/2014/main" id="{60AAF6FC-1A71-4F4F-8311-AD7BA655AAF4}"/>
                </a:ext>
              </a:extLst>
            </p:cNvPr>
            <p:cNvSpPr txBox="1"/>
            <p:nvPr/>
          </p:nvSpPr>
          <p:spPr>
            <a:xfrm rot="5400000">
              <a:off x="8317856" y="3167392"/>
              <a:ext cx="468823" cy="261610"/>
            </a:xfrm>
            <a:prstGeom prst="rect">
              <a:avLst/>
            </a:prstGeom>
          </p:spPr>
          <p:txBody>
            <a:bodyPr vert="horz" wrap="square" lIns="91440" tIns="45720" rIns="91440" bIns="45720" rtlCol="0" anchor="t">
              <a:spAutoFit/>
            </a:bodyPr>
            <a:lstStyle/>
            <a:p>
              <a:pPr defTabSz="457200"/>
              <a:r>
                <a:rPr lang="en-US" sz="1100" dirty="0">
                  <a:solidFill>
                    <a:prstClr val="black"/>
                  </a:solidFill>
                  <a:latin typeface="Arial"/>
                </a:rPr>
                <a:t>~7m</a:t>
              </a:r>
            </a:p>
          </p:txBody>
        </p:sp>
      </p:grpSp>
      <p:sp>
        <p:nvSpPr>
          <p:cNvPr id="13" name="Textfeld 12">
            <a:extLst>
              <a:ext uri="{FF2B5EF4-FFF2-40B4-BE49-F238E27FC236}">
                <a16:creationId xmlns:a16="http://schemas.microsoft.com/office/drawing/2014/main" id="{883E4480-5D6F-4C90-B33B-0DED04CFC3DB}"/>
              </a:ext>
            </a:extLst>
          </p:cNvPr>
          <p:cNvSpPr txBox="1"/>
          <p:nvPr/>
        </p:nvSpPr>
        <p:spPr>
          <a:xfrm>
            <a:off x="1188415" y="2197900"/>
            <a:ext cx="972793" cy="261610"/>
          </a:xfrm>
          <a:prstGeom prst="rect">
            <a:avLst/>
          </a:prstGeom>
        </p:spPr>
        <p:txBody>
          <a:bodyPr vert="horz" wrap="square" lIns="91440" tIns="45720" rIns="91440" bIns="45720" rtlCol="0" anchor="t">
            <a:spAutoFit/>
          </a:bodyPr>
          <a:lstStyle/>
          <a:p>
            <a:pPr defTabSz="457200"/>
            <a:r>
              <a:rPr lang="en-US" sz="1100" dirty="0">
                <a:solidFill>
                  <a:prstClr val="black"/>
                </a:solidFill>
                <a:latin typeface="Arial"/>
              </a:rPr>
              <a:t>HELIAC</a:t>
            </a:r>
          </a:p>
        </p:txBody>
      </p:sp>
      <p:sp>
        <p:nvSpPr>
          <p:cNvPr id="14" name="Textfeld 13">
            <a:extLst>
              <a:ext uri="{FF2B5EF4-FFF2-40B4-BE49-F238E27FC236}">
                <a16:creationId xmlns:a16="http://schemas.microsoft.com/office/drawing/2014/main" id="{63723978-5815-4342-9706-7605B0D0E342}"/>
              </a:ext>
            </a:extLst>
          </p:cNvPr>
          <p:cNvSpPr txBox="1"/>
          <p:nvPr/>
        </p:nvSpPr>
        <p:spPr>
          <a:xfrm>
            <a:off x="1091324" y="5964604"/>
            <a:ext cx="972793" cy="261610"/>
          </a:xfrm>
          <a:prstGeom prst="rect">
            <a:avLst/>
          </a:prstGeom>
        </p:spPr>
        <p:txBody>
          <a:bodyPr vert="horz" wrap="square" lIns="91440" tIns="45720" rIns="91440" bIns="45720" rtlCol="0" anchor="t">
            <a:spAutoFit/>
          </a:bodyPr>
          <a:lstStyle/>
          <a:p>
            <a:pPr defTabSz="457200"/>
            <a:r>
              <a:rPr lang="en-US" sz="1100" dirty="0">
                <a:solidFill>
                  <a:prstClr val="black"/>
                </a:solidFill>
                <a:latin typeface="Arial"/>
              </a:rPr>
              <a:t>HITRAP</a:t>
            </a:r>
          </a:p>
        </p:txBody>
      </p:sp>
      <p:pic>
        <p:nvPicPr>
          <p:cNvPr id="18" name="Grafik 17">
            <a:extLst>
              <a:ext uri="{FF2B5EF4-FFF2-40B4-BE49-F238E27FC236}">
                <a16:creationId xmlns:a16="http://schemas.microsoft.com/office/drawing/2014/main" id="{821A4FED-9617-4291-B23A-66B7C764B1E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1645" y="3903285"/>
            <a:ext cx="1341165" cy="489774"/>
          </a:xfrm>
          <a:prstGeom prst="rect">
            <a:avLst/>
          </a:prstGeom>
        </p:spPr>
      </p:pic>
      <p:grpSp>
        <p:nvGrpSpPr>
          <p:cNvPr id="19" name="Gruppieren 18">
            <a:extLst>
              <a:ext uri="{FF2B5EF4-FFF2-40B4-BE49-F238E27FC236}">
                <a16:creationId xmlns:a16="http://schemas.microsoft.com/office/drawing/2014/main" id="{B36FBDE8-C970-4412-9328-2DD286325521}"/>
              </a:ext>
            </a:extLst>
          </p:cNvPr>
          <p:cNvGrpSpPr/>
          <p:nvPr/>
        </p:nvGrpSpPr>
        <p:grpSpPr>
          <a:xfrm rot="16200000">
            <a:off x="1808795" y="221361"/>
            <a:ext cx="336545" cy="3122914"/>
            <a:chOff x="8346527" y="2061300"/>
            <a:chExt cx="336545" cy="3122914"/>
          </a:xfrm>
        </p:grpSpPr>
        <p:cxnSp>
          <p:nvCxnSpPr>
            <p:cNvPr id="20" name="Gerader Verbinder 19">
              <a:extLst>
                <a:ext uri="{FF2B5EF4-FFF2-40B4-BE49-F238E27FC236}">
                  <a16:creationId xmlns:a16="http://schemas.microsoft.com/office/drawing/2014/main" id="{8D694F9E-0746-4992-BB0C-C8CE1C15F317}"/>
                </a:ext>
              </a:extLst>
            </p:cNvPr>
            <p:cNvCxnSpPr/>
            <p:nvPr/>
          </p:nvCxnSpPr>
          <p:spPr>
            <a:xfrm>
              <a:off x="8369782" y="5184214"/>
              <a:ext cx="2202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Gerader Verbinder 20">
              <a:extLst>
                <a:ext uri="{FF2B5EF4-FFF2-40B4-BE49-F238E27FC236}">
                  <a16:creationId xmlns:a16="http://schemas.microsoft.com/office/drawing/2014/main" id="{965CED3D-B1C1-4697-B91E-5E358E56FD99}"/>
                </a:ext>
              </a:extLst>
            </p:cNvPr>
            <p:cNvCxnSpPr/>
            <p:nvPr/>
          </p:nvCxnSpPr>
          <p:spPr>
            <a:xfrm>
              <a:off x="8346527" y="2061300"/>
              <a:ext cx="2202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Gerade Verbindung mit Pfeil 21">
              <a:extLst>
                <a:ext uri="{FF2B5EF4-FFF2-40B4-BE49-F238E27FC236}">
                  <a16:creationId xmlns:a16="http://schemas.microsoft.com/office/drawing/2014/main" id="{194DAF68-35C5-45AD-9703-C25A4020ADCF}"/>
                </a:ext>
              </a:extLst>
            </p:cNvPr>
            <p:cNvCxnSpPr>
              <a:cxnSpLocks/>
            </p:cNvCxnSpPr>
            <p:nvPr/>
          </p:nvCxnSpPr>
          <p:spPr>
            <a:xfrm rot="5400000">
              <a:off x="6888504" y="3621139"/>
              <a:ext cx="3119678" cy="1"/>
            </a:xfrm>
            <a:prstGeom prst="straightConnector1">
              <a:avLst/>
            </a:prstGeom>
            <a:ln w="15875">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3" name="Textfeld 22">
              <a:extLst>
                <a:ext uri="{FF2B5EF4-FFF2-40B4-BE49-F238E27FC236}">
                  <a16:creationId xmlns:a16="http://schemas.microsoft.com/office/drawing/2014/main" id="{5187CAE3-375C-4A17-8218-D2B9D333F7E0}"/>
                </a:ext>
              </a:extLst>
            </p:cNvPr>
            <p:cNvSpPr txBox="1"/>
            <p:nvPr/>
          </p:nvSpPr>
          <p:spPr>
            <a:xfrm rot="5400000">
              <a:off x="8251487" y="2516998"/>
              <a:ext cx="601560" cy="261610"/>
            </a:xfrm>
            <a:prstGeom prst="rect">
              <a:avLst/>
            </a:prstGeom>
          </p:spPr>
          <p:txBody>
            <a:bodyPr vert="horz" wrap="square" lIns="91440" tIns="45720" rIns="91440" bIns="45720" rtlCol="0" anchor="t">
              <a:spAutoFit/>
            </a:bodyPr>
            <a:lstStyle/>
            <a:p>
              <a:pPr defTabSz="457200"/>
              <a:r>
                <a:rPr lang="en-US" sz="1100" dirty="0">
                  <a:solidFill>
                    <a:prstClr val="black"/>
                  </a:solidFill>
                  <a:latin typeface="Arial"/>
                </a:rPr>
                <a:t>~30m</a:t>
              </a:r>
            </a:p>
          </p:txBody>
        </p:sp>
      </p:grpSp>
      <p:grpSp>
        <p:nvGrpSpPr>
          <p:cNvPr id="26" name="Gruppieren 25">
            <a:extLst>
              <a:ext uri="{FF2B5EF4-FFF2-40B4-BE49-F238E27FC236}">
                <a16:creationId xmlns:a16="http://schemas.microsoft.com/office/drawing/2014/main" id="{E9820BD4-9EB2-4E72-A5ED-7CECE54E17B1}"/>
              </a:ext>
            </a:extLst>
          </p:cNvPr>
          <p:cNvGrpSpPr/>
          <p:nvPr/>
        </p:nvGrpSpPr>
        <p:grpSpPr>
          <a:xfrm rot="16200000">
            <a:off x="1283879" y="3033182"/>
            <a:ext cx="344760" cy="1340596"/>
            <a:chOff x="8346526" y="2657990"/>
            <a:chExt cx="344760" cy="1340596"/>
          </a:xfrm>
        </p:grpSpPr>
        <p:cxnSp>
          <p:nvCxnSpPr>
            <p:cNvPr id="27" name="Gerader Verbinder 26">
              <a:extLst>
                <a:ext uri="{FF2B5EF4-FFF2-40B4-BE49-F238E27FC236}">
                  <a16:creationId xmlns:a16="http://schemas.microsoft.com/office/drawing/2014/main" id="{2D4ED8B0-68EC-4DBC-9229-DDB621CDC88E}"/>
                </a:ext>
              </a:extLst>
            </p:cNvPr>
            <p:cNvCxnSpPr/>
            <p:nvPr/>
          </p:nvCxnSpPr>
          <p:spPr>
            <a:xfrm>
              <a:off x="8346526" y="3998586"/>
              <a:ext cx="2202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Gerader Verbinder 27">
              <a:extLst>
                <a:ext uri="{FF2B5EF4-FFF2-40B4-BE49-F238E27FC236}">
                  <a16:creationId xmlns:a16="http://schemas.microsoft.com/office/drawing/2014/main" id="{A890ADD9-AA70-4549-AB55-6745AEB66602}"/>
                </a:ext>
              </a:extLst>
            </p:cNvPr>
            <p:cNvCxnSpPr/>
            <p:nvPr/>
          </p:nvCxnSpPr>
          <p:spPr>
            <a:xfrm>
              <a:off x="8346527" y="2657990"/>
              <a:ext cx="2202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mit Pfeil 28">
              <a:extLst>
                <a:ext uri="{FF2B5EF4-FFF2-40B4-BE49-F238E27FC236}">
                  <a16:creationId xmlns:a16="http://schemas.microsoft.com/office/drawing/2014/main" id="{00044829-3AF6-41F8-91B1-3D9C67D8D153}"/>
                </a:ext>
              </a:extLst>
            </p:cNvPr>
            <p:cNvCxnSpPr>
              <a:cxnSpLocks/>
            </p:cNvCxnSpPr>
            <p:nvPr/>
          </p:nvCxnSpPr>
          <p:spPr>
            <a:xfrm rot="5400000">
              <a:off x="7795526" y="3328418"/>
              <a:ext cx="1333104" cy="0"/>
            </a:xfrm>
            <a:prstGeom prst="straightConnector1">
              <a:avLst/>
            </a:prstGeom>
            <a:ln w="15875">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0" name="Textfeld 29">
              <a:extLst>
                <a:ext uri="{FF2B5EF4-FFF2-40B4-BE49-F238E27FC236}">
                  <a16:creationId xmlns:a16="http://schemas.microsoft.com/office/drawing/2014/main" id="{01A92D5F-457B-4686-ABA3-8ABBB94AFB14}"/>
                </a:ext>
              </a:extLst>
            </p:cNvPr>
            <p:cNvSpPr txBox="1"/>
            <p:nvPr/>
          </p:nvSpPr>
          <p:spPr>
            <a:xfrm rot="5400000">
              <a:off x="8255822" y="3197483"/>
              <a:ext cx="609318" cy="261610"/>
            </a:xfrm>
            <a:prstGeom prst="rect">
              <a:avLst/>
            </a:prstGeom>
          </p:spPr>
          <p:txBody>
            <a:bodyPr vert="horz" wrap="square" lIns="91440" tIns="45720" rIns="91440" bIns="45720" rtlCol="0" anchor="t">
              <a:spAutoFit/>
            </a:bodyPr>
            <a:lstStyle/>
            <a:p>
              <a:pPr defTabSz="457200"/>
              <a:r>
                <a:rPr lang="en-US" sz="1100" dirty="0">
                  <a:solidFill>
                    <a:prstClr val="black"/>
                  </a:solidFill>
                  <a:latin typeface="Arial"/>
                </a:rPr>
                <a:t>~13m</a:t>
              </a:r>
            </a:p>
          </p:txBody>
        </p:sp>
      </p:grpSp>
      <p:sp>
        <p:nvSpPr>
          <p:cNvPr id="31" name="Textfeld 30">
            <a:extLst>
              <a:ext uri="{FF2B5EF4-FFF2-40B4-BE49-F238E27FC236}">
                <a16:creationId xmlns:a16="http://schemas.microsoft.com/office/drawing/2014/main" id="{11A47C79-3790-45D4-A4DD-9130CFB73174}"/>
              </a:ext>
            </a:extLst>
          </p:cNvPr>
          <p:cNvSpPr txBox="1"/>
          <p:nvPr/>
        </p:nvSpPr>
        <p:spPr>
          <a:xfrm>
            <a:off x="1216292" y="4386314"/>
            <a:ext cx="972793" cy="261610"/>
          </a:xfrm>
          <a:prstGeom prst="rect">
            <a:avLst/>
          </a:prstGeom>
        </p:spPr>
        <p:txBody>
          <a:bodyPr vert="horz" wrap="square" lIns="91440" tIns="45720" rIns="91440" bIns="45720" rtlCol="0" anchor="t">
            <a:spAutoFit/>
          </a:bodyPr>
          <a:lstStyle/>
          <a:p>
            <a:pPr defTabSz="457200"/>
            <a:r>
              <a:rPr lang="en-US" sz="1100" dirty="0">
                <a:solidFill>
                  <a:prstClr val="black"/>
                </a:solidFill>
                <a:latin typeface="Arial"/>
              </a:rPr>
              <a:t>HLI</a:t>
            </a:r>
          </a:p>
        </p:txBody>
      </p:sp>
      <p:grpSp>
        <p:nvGrpSpPr>
          <p:cNvPr id="34" name="Gruppieren 33">
            <a:extLst>
              <a:ext uri="{FF2B5EF4-FFF2-40B4-BE49-F238E27FC236}">
                <a16:creationId xmlns:a16="http://schemas.microsoft.com/office/drawing/2014/main" id="{9B647267-69B6-41F8-A0F6-28C0FD299E24}"/>
              </a:ext>
            </a:extLst>
          </p:cNvPr>
          <p:cNvGrpSpPr/>
          <p:nvPr/>
        </p:nvGrpSpPr>
        <p:grpSpPr>
          <a:xfrm rot="16200000">
            <a:off x="1255932" y="4855332"/>
            <a:ext cx="335471" cy="1007430"/>
            <a:chOff x="8346526" y="2642488"/>
            <a:chExt cx="335471" cy="1007430"/>
          </a:xfrm>
        </p:grpSpPr>
        <p:cxnSp>
          <p:nvCxnSpPr>
            <p:cNvPr id="35" name="Gerader Verbinder 34">
              <a:extLst>
                <a:ext uri="{FF2B5EF4-FFF2-40B4-BE49-F238E27FC236}">
                  <a16:creationId xmlns:a16="http://schemas.microsoft.com/office/drawing/2014/main" id="{4C6BA370-8424-4343-9EA5-C0E451EC2B32}"/>
                </a:ext>
              </a:extLst>
            </p:cNvPr>
            <p:cNvCxnSpPr/>
            <p:nvPr/>
          </p:nvCxnSpPr>
          <p:spPr>
            <a:xfrm>
              <a:off x="8346526" y="3649918"/>
              <a:ext cx="2202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Gerader Verbinder 35">
              <a:extLst>
                <a:ext uri="{FF2B5EF4-FFF2-40B4-BE49-F238E27FC236}">
                  <a16:creationId xmlns:a16="http://schemas.microsoft.com/office/drawing/2014/main" id="{3702F198-FC12-42D1-A2A0-FDE100619224}"/>
                </a:ext>
              </a:extLst>
            </p:cNvPr>
            <p:cNvCxnSpPr/>
            <p:nvPr/>
          </p:nvCxnSpPr>
          <p:spPr>
            <a:xfrm>
              <a:off x="8346527" y="2642488"/>
              <a:ext cx="2202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mit Pfeil 36">
              <a:extLst>
                <a:ext uri="{FF2B5EF4-FFF2-40B4-BE49-F238E27FC236}">
                  <a16:creationId xmlns:a16="http://schemas.microsoft.com/office/drawing/2014/main" id="{A4543362-6F8F-42CC-BA45-1B162D3B2B57}"/>
                </a:ext>
              </a:extLst>
            </p:cNvPr>
            <p:cNvCxnSpPr>
              <a:cxnSpLocks/>
            </p:cNvCxnSpPr>
            <p:nvPr/>
          </p:nvCxnSpPr>
          <p:spPr>
            <a:xfrm rot="5400000">
              <a:off x="7947379" y="3141378"/>
              <a:ext cx="982896" cy="0"/>
            </a:xfrm>
            <a:prstGeom prst="straightConnector1">
              <a:avLst/>
            </a:prstGeom>
            <a:ln w="15875">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8" name="Textfeld 37">
              <a:extLst>
                <a:ext uri="{FF2B5EF4-FFF2-40B4-BE49-F238E27FC236}">
                  <a16:creationId xmlns:a16="http://schemas.microsoft.com/office/drawing/2014/main" id="{03C5F5C8-51D8-42F5-A57C-F7B5989E325A}"/>
                </a:ext>
              </a:extLst>
            </p:cNvPr>
            <p:cNvSpPr txBox="1"/>
            <p:nvPr/>
          </p:nvSpPr>
          <p:spPr>
            <a:xfrm rot="5400000">
              <a:off x="8246533" y="3035737"/>
              <a:ext cx="609318" cy="261610"/>
            </a:xfrm>
            <a:prstGeom prst="rect">
              <a:avLst/>
            </a:prstGeom>
          </p:spPr>
          <p:txBody>
            <a:bodyPr vert="horz" wrap="square" lIns="91440" tIns="45720" rIns="91440" bIns="45720" rtlCol="0" anchor="t">
              <a:spAutoFit/>
            </a:bodyPr>
            <a:lstStyle/>
            <a:p>
              <a:pPr defTabSz="457200"/>
              <a:r>
                <a:rPr lang="en-US" sz="1100" dirty="0">
                  <a:solidFill>
                    <a:prstClr val="black"/>
                  </a:solidFill>
                  <a:latin typeface="Arial"/>
                </a:rPr>
                <a:t>~10m</a:t>
              </a:r>
            </a:p>
          </p:txBody>
        </p:sp>
      </p:grpSp>
      <p:grpSp>
        <p:nvGrpSpPr>
          <p:cNvPr id="40" name="Gruppieren 39">
            <a:extLst>
              <a:ext uri="{FF2B5EF4-FFF2-40B4-BE49-F238E27FC236}">
                <a16:creationId xmlns:a16="http://schemas.microsoft.com/office/drawing/2014/main" id="{6D792608-1758-4EA8-B4A6-0E4A5D798084}"/>
              </a:ext>
            </a:extLst>
          </p:cNvPr>
          <p:cNvGrpSpPr/>
          <p:nvPr/>
        </p:nvGrpSpPr>
        <p:grpSpPr>
          <a:xfrm rot="16200000">
            <a:off x="2477000" y="760203"/>
            <a:ext cx="329961" cy="1785344"/>
            <a:chOff x="8494024" y="2642521"/>
            <a:chExt cx="329961" cy="1785344"/>
          </a:xfrm>
        </p:grpSpPr>
        <p:cxnSp>
          <p:nvCxnSpPr>
            <p:cNvPr id="42" name="Gerader Verbinder 41">
              <a:extLst>
                <a:ext uri="{FF2B5EF4-FFF2-40B4-BE49-F238E27FC236}">
                  <a16:creationId xmlns:a16="http://schemas.microsoft.com/office/drawing/2014/main" id="{1EDFECC0-00BE-44D1-818D-4C7EEEA39B6F}"/>
                </a:ext>
              </a:extLst>
            </p:cNvPr>
            <p:cNvCxnSpPr/>
            <p:nvPr/>
          </p:nvCxnSpPr>
          <p:spPr>
            <a:xfrm>
              <a:off x="8494024" y="2646396"/>
              <a:ext cx="1655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Gerade Verbindung mit Pfeil 42">
              <a:extLst>
                <a:ext uri="{FF2B5EF4-FFF2-40B4-BE49-F238E27FC236}">
                  <a16:creationId xmlns:a16="http://schemas.microsoft.com/office/drawing/2014/main" id="{EB6BA364-C6AE-46C4-8BAA-99EE17D14C74}"/>
                </a:ext>
              </a:extLst>
            </p:cNvPr>
            <p:cNvCxnSpPr>
              <a:cxnSpLocks/>
            </p:cNvCxnSpPr>
            <p:nvPr/>
          </p:nvCxnSpPr>
          <p:spPr>
            <a:xfrm rot="5400000">
              <a:off x="7677452" y="3535193"/>
              <a:ext cx="1785344" cy="0"/>
            </a:xfrm>
            <a:prstGeom prst="straightConnector1">
              <a:avLst/>
            </a:prstGeom>
            <a:ln w="15875">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4" name="Textfeld 43">
              <a:extLst>
                <a:ext uri="{FF2B5EF4-FFF2-40B4-BE49-F238E27FC236}">
                  <a16:creationId xmlns:a16="http://schemas.microsoft.com/office/drawing/2014/main" id="{82B7E693-3A1B-439A-9A66-E601B3FB85FB}"/>
                </a:ext>
              </a:extLst>
            </p:cNvPr>
            <p:cNvSpPr txBox="1"/>
            <p:nvPr/>
          </p:nvSpPr>
          <p:spPr>
            <a:xfrm rot="5400000">
              <a:off x="8336075" y="3364439"/>
              <a:ext cx="714210" cy="261610"/>
            </a:xfrm>
            <a:prstGeom prst="rect">
              <a:avLst/>
            </a:prstGeom>
          </p:spPr>
          <p:txBody>
            <a:bodyPr vert="horz" wrap="square" lIns="91440" tIns="45720" rIns="91440" bIns="45720" rtlCol="0" anchor="t">
              <a:spAutoFit/>
            </a:bodyPr>
            <a:lstStyle/>
            <a:p>
              <a:pPr defTabSz="457200"/>
              <a:r>
                <a:rPr lang="en-US" sz="1100" dirty="0">
                  <a:solidFill>
                    <a:prstClr val="black"/>
                  </a:solidFill>
                  <a:latin typeface="Arial"/>
                </a:rPr>
                <a:t>~17.5m</a:t>
              </a:r>
            </a:p>
          </p:txBody>
        </p:sp>
      </p:grpSp>
      <p:pic>
        <p:nvPicPr>
          <p:cNvPr id="46" name="Grafik 45">
            <a:extLst>
              <a:ext uri="{FF2B5EF4-FFF2-40B4-BE49-F238E27FC236}">
                <a16:creationId xmlns:a16="http://schemas.microsoft.com/office/drawing/2014/main" id="{0255B142-557B-4280-9504-2690A5E1B2A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2408"/>
          <a:stretch/>
        </p:blipFill>
        <p:spPr>
          <a:xfrm>
            <a:off x="829207" y="2934449"/>
            <a:ext cx="1332000" cy="234722"/>
          </a:xfrm>
          <a:prstGeom prst="rect">
            <a:avLst/>
          </a:prstGeom>
        </p:spPr>
      </p:pic>
      <p:pic>
        <p:nvPicPr>
          <p:cNvPr id="47" name="Grafik 46">
            <a:extLst>
              <a:ext uri="{FF2B5EF4-FFF2-40B4-BE49-F238E27FC236}">
                <a16:creationId xmlns:a16="http://schemas.microsoft.com/office/drawing/2014/main" id="{66FA10DE-AB81-4F5B-82FD-61663883F3A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559"/>
          <a:stretch/>
        </p:blipFill>
        <p:spPr>
          <a:xfrm>
            <a:off x="613207" y="2575656"/>
            <a:ext cx="1764000" cy="234722"/>
          </a:xfrm>
          <a:prstGeom prst="rect">
            <a:avLst/>
          </a:prstGeom>
        </p:spPr>
      </p:pic>
    </p:spTree>
    <p:extLst>
      <p:ext uri="{BB962C8B-B14F-4D97-AF65-F5344CB8AC3E}">
        <p14:creationId xmlns:p14="http://schemas.microsoft.com/office/powerpoint/2010/main" val="288993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8BF47-C22C-3B8D-FB3F-F292ED9A4572}"/>
            </a:ext>
          </a:extLst>
        </p:cNvPr>
        <p:cNvGrpSpPr/>
        <p:nvPr/>
      </p:nvGrpSpPr>
      <p:grpSpPr>
        <a:xfrm>
          <a:off x="0" y="0"/>
          <a:ext cx="0" cy="0"/>
          <a:chOff x="0" y="0"/>
          <a:chExt cx="0" cy="0"/>
        </a:xfrm>
      </p:grpSpPr>
      <p:cxnSp>
        <p:nvCxnSpPr>
          <p:cNvPr id="5" name="Gerade Verbindung 4">
            <a:extLst>
              <a:ext uri="{FF2B5EF4-FFF2-40B4-BE49-F238E27FC236}">
                <a16:creationId xmlns:a16="http://schemas.microsoft.com/office/drawing/2014/main" id="{F112D8CA-1C9E-E9B1-ADA7-965984C9AF5C}"/>
              </a:ext>
            </a:extLst>
          </p:cNvPr>
          <p:cNvCxnSpPr>
            <a:cxnSpLocks/>
          </p:cNvCxnSpPr>
          <p:nvPr/>
        </p:nvCxnSpPr>
        <p:spPr>
          <a:xfrm flipH="1">
            <a:off x="6654737" y="51829"/>
            <a:ext cx="2859088" cy="6585416"/>
          </a:xfrm>
          <a:prstGeom prst="line">
            <a:avLst/>
          </a:prstGeom>
          <a:ln w="7620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2" name="Grafik 1">
            <a:extLst>
              <a:ext uri="{FF2B5EF4-FFF2-40B4-BE49-F238E27FC236}">
                <a16:creationId xmlns:a16="http://schemas.microsoft.com/office/drawing/2014/main" id="{B0A921FC-B797-20CB-4DE2-E0A7738C4FB5}"/>
              </a:ext>
            </a:extLst>
          </p:cNvPr>
          <p:cNvPicPr>
            <a:picLocks noChangeAspect="1"/>
          </p:cNvPicPr>
          <p:nvPr/>
        </p:nvPicPr>
        <p:blipFill>
          <a:blip r:embed="rId2" cstate="hqprint">
            <a:extLst>
              <a:ext uri="{28A0092B-C50C-407E-A947-70E740481C1C}">
                <a14:useLocalDpi xmlns:a14="http://schemas.microsoft.com/office/drawing/2010/main"/>
              </a:ext>
            </a:extLst>
          </a:blip>
          <a:srcRect t="14601" r="21476" b="24926"/>
          <a:stretch/>
        </p:blipFill>
        <p:spPr>
          <a:xfrm>
            <a:off x="336083" y="1374853"/>
            <a:ext cx="7481624" cy="4596131"/>
          </a:xfrm>
          <a:prstGeom prst="rect">
            <a:avLst/>
          </a:prstGeom>
        </p:spPr>
      </p:pic>
      <p:sp>
        <p:nvSpPr>
          <p:cNvPr id="16" name="Oval 15">
            <a:extLst>
              <a:ext uri="{FF2B5EF4-FFF2-40B4-BE49-F238E27FC236}">
                <a16:creationId xmlns:a16="http://schemas.microsoft.com/office/drawing/2014/main" id="{237A3848-2F54-3550-34B2-4B9DBE54B967}"/>
              </a:ext>
            </a:extLst>
          </p:cNvPr>
          <p:cNvSpPr/>
          <p:nvPr/>
        </p:nvSpPr>
        <p:spPr>
          <a:xfrm>
            <a:off x="5981837" y="5307840"/>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Titel 3">
            <a:extLst>
              <a:ext uri="{FF2B5EF4-FFF2-40B4-BE49-F238E27FC236}">
                <a16:creationId xmlns:a16="http://schemas.microsoft.com/office/drawing/2014/main" id="{A9F25BD9-8ADC-91F4-5916-4A7E4461044A}"/>
              </a:ext>
            </a:extLst>
          </p:cNvPr>
          <p:cNvSpPr txBox="1">
            <a:spLocks/>
          </p:cNvSpPr>
          <p:nvPr/>
        </p:nvSpPr>
        <p:spPr>
          <a:xfrm>
            <a:off x="2" y="300268"/>
            <a:ext cx="8934639" cy="787557"/>
          </a:xfrm>
          <a:prstGeom prst="rect">
            <a:avLst/>
          </a:prstGeom>
        </p:spPr>
        <p:txBody>
          <a:bodyPr vert="horz" lIns="121920" tIns="60960" rIns="121920" bIns="6096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mj-ea"/>
                <a:cs typeface="Calibri" panose="020F0502020204030204" pitchFamily="34" charset="0"/>
              </a:rPr>
              <a:t>FAIR/GSI	 	</a:t>
            </a:r>
            <a:r>
              <a:rPr lang="en-US" sz="3200" noProof="0" dirty="0">
                <a:solidFill>
                  <a:srgbClr val="0070C0"/>
                </a:solidFill>
                <a:cs typeface="Calibri" panose="020F0502020204030204" pitchFamily="34" charset="0"/>
              </a:rPr>
              <a:t>O</a:t>
            </a:r>
            <a:r>
              <a:rPr kumimoji="0" lang="en-US" sz="3200" b="1" i="0" u="none" strike="noStrike" kern="1200" cap="none" spc="0" normalizeH="0" baseline="0" noProof="0" dirty="0">
                <a:ln>
                  <a:noFill/>
                </a:ln>
                <a:solidFill>
                  <a:srgbClr val="0070C0"/>
                </a:solidFill>
                <a:effectLst/>
                <a:uLnTx/>
                <a:uFillTx/>
                <a:latin typeface="Arial"/>
                <a:ea typeface="+mj-ea"/>
                <a:cs typeface="Calibri" panose="020F0502020204030204" pitchFamily="34" charset="0"/>
              </a:rPr>
              <a:t>ptions</a:t>
            </a:r>
            <a:endParaRPr lang="en-US" sz="2800" b="0" noProof="0" dirty="0">
              <a:solidFill>
                <a:srgbClr val="0070C0"/>
              </a:solidFill>
              <a:cs typeface="Calibri" panose="020F0502020204030204" pitchFamily="34" charset="0"/>
            </a:endParaRPr>
          </a:p>
          <a:p>
            <a:pPr marL="0" marR="0" lvl="0" indent="0" algn="l" defTabSz="457189" rtl="0" eaLnBrk="1" fontAlgn="auto" latinLnBrk="0" hangingPunct="1">
              <a:lnSpc>
                <a:spcPct val="100000"/>
              </a:lnSpc>
              <a:spcBef>
                <a:spcPct val="0"/>
              </a:spcBef>
              <a:spcAft>
                <a:spcPts val="0"/>
              </a:spcAft>
              <a:buClrTx/>
              <a:buSzTx/>
              <a:buFontTx/>
              <a:buNone/>
              <a:tabLst/>
              <a:defRPr/>
            </a:pPr>
            <a:r>
              <a:rPr lang="en-US" sz="2800" b="0" noProof="0" dirty="0">
                <a:solidFill>
                  <a:prstClr val="black"/>
                </a:solidFill>
                <a:cs typeface="Calibri" panose="020F0502020204030204" pitchFamily="34" charset="0"/>
              </a:rPr>
              <a:t>				for injection into SIS-18 – locations </a:t>
            </a:r>
            <a:endParaRPr kumimoji="0" lang="en-US" sz="2400" b="0" i="0" u="none" strike="noStrike" kern="1200" cap="none" spc="0" normalizeH="0" baseline="0" noProof="0" dirty="0">
              <a:ln>
                <a:noFill/>
              </a:ln>
              <a:solidFill>
                <a:prstClr val="black"/>
              </a:solidFill>
              <a:effectLst/>
              <a:uLnTx/>
              <a:uFillTx/>
              <a:cs typeface="Calibri" panose="020F0502020204030204" pitchFamily="34" charset="0"/>
            </a:endParaRPr>
          </a:p>
        </p:txBody>
      </p:sp>
      <p:grpSp>
        <p:nvGrpSpPr>
          <p:cNvPr id="30" name="Gruppieren 29">
            <a:extLst>
              <a:ext uri="{FF2B5EF4-FFF2-40B4-BE49-F238E27FC236}">
                <a16:creationId xmlns:a16="http://schemas.microsoft.com/office/drawing/2014/main" id="{AB4E8B11-1655-3ADB-69C6-687FF40D5EF8}"/>
              </a:ext>
            </a:extLst>
          </p:cNvPr>
          <p:cNvGrpSpPr/>
          <p:nvPr/>
        </p:nvGrpSpPr>
        <p:grpSpPr>
          <a:xfrm>
            <a:off x="3930748" y="1456213"/>
            <a:ext cx="1710723" cy="369332"/>
            <a:chOff x="145824" y="4024366"/>
            <a:chExt cx="1283042" cy="276999"/>
          </a:xfrm>
        </p:grpSpPr>
        <p:cxnSp>
          <p:nvCxnSpPr>
            <p:cNvPr id="33" name="Gerade Verbindung mit Pfeil 32">
              <a:extLst>
                <a:ext uri="{FF2B5EF4-FFF2-40B4-BE49-F238E27FC236}">
                  <a16:creationId xmlns:a16="http://schemas.microsoft.com/office/drawing/2014/main" id="{21A838D6-E9E0-2F13-8486-6AA0A44E56A6}"/>
                </a:ext>
              </a:extLst>
            </p:cNvPr>
            <p:cNvCxnSpPr>
              <a:cxnSpLocks/>
            </p:cNvCxnSpPr>
            <p:nvPr/>
          </p:nvCxnSpPr>
          <p:spPr>
            <a:xfrm>
              <a:off x="145824" y="4054968"/>
              <a:ext cx="1283042" cy="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6" name="Textfeld 35">
              <a:extLst>
                <a:ext uri="{FF2B5EF4-FFF2-40B4-BE49-F238E27FC236}">
                  <a16:creationId xmlns:a16="http://schemas.microsoft.com/office/drawing/2014/main" id="{7553F3E3-47D8-870E-F513-A8E608B3D2FE}"/>
                </a:ext>
              </a:extLst>
            </p:cNvPr>
            <p:cNvSpPr txBox="1"/>
            <p:nvPr/>
          </p:nvSpPr>
          <p:spPr>
            <a:xfrm>
              <a:off x="422680" y="4024366"/>
              <a:ext cx="729330" cy="276999"/>
            </a:xfrm>
            <a:prstGeom prst="rect">
              <a:avLst/>
            </a:prstGeom>
          </p:spPr>
          <p:txBody>
            <a:bodyPr vert="horz" wrap="square" lIns="121920" tIns="60960" rIns="121920" bIns="6096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a:ea typeface="+mn-ea"/>
                  <a:cs typeface="+mn-cs"/>
                </a:rPr>
                <a:t>100 m</a:t>
              </a:r>
            </a:p>
          </p:txBody>
        </p:sp>
      </p:grpSp>
      <p:sp>
        <p:nvSpPr>
          <p:cNvPr id="39" name="Freihandform 38">
            <a:extLst>
              <a:ext uri="{FF2B5EF4-FFF2-40B4-BE49-F238E27FC236}">
                <a16:creationId xmlns:a16="http://schemas.microsoft.com/office/drawing/2014/main" id="{00AB197B-0DF6-190B-51CB-BF68C7F4A7DB}"/>
              </a:ext>
            </a:extLst>
          </p:cNvPr>
          <p:cNvSpPr/>
          <p:nvPr/>
        </p:nvSpPr>
        <p:spPr>
          <a:xfrm>
            <a:off x="7401600" y="2880000"/>
            <a:ext cx="4012800" cy="4828800"/>
          </a:xfrm>
          <a:custGeom>
            <a:avLst/>
            <a:gdLst>
              <a:gd name="connsiteX0" fmla="*/ 72000 w 3009600"/>
              <a:gd name="connsiteY0" fmla="*/ 0 h 3700800"/>
              <a:gd name="connsiteX1" fmla="*/ 21600 w 3009600"/>
              <a:gd name="connsiteY1" fmla="*/ 180000 h 3700800"/>
              <a:gd name="connsiteX2" fmla="*/ 0 w 3009600"/>
              <a:gd name="connsiteY2" fmla="*/ 295200 h 3700800"/>
              <a:gd name="connsiteX3" fmla="*/ 28800 w 3009600"/>
              <a:gd name="connsiteY3" fmla="*/ 388800 h 3700800"/>
              <a:gd name="connsiteX4" fmla="*/ 64800 w 3009600"/>
              <a:gd name="connsiteY4" fmla="*/ 468000 h 3700800"/>
              <a:gd name="connsiteX5" fmla="*/ 165600 w 3009600"/>
              <a:gd name="connsiteY5" fmla="*/ 518400 h 3700800"/>
              <a:gd name="connsiteX6" fmla="*/ 295200 w 3009600"/>
              <a:gd name="connsiteY6" fmla="*/ 554400 h 3700800"/>
              <a:gd name="connsiteX7" fmla="*/ 432000 w 3009600"/>
              <a:gd name="connsiteY7" fmla="*/ 576000 h 3700800"/>
              <a:gd name="connsiteX8" fmla="*/ 1346400 w 3009600"/>
              <a:gd name="connsiteY8" fmla="*/ 619200 h 3700800"/>
              <a:gd name="connsiteX9" fmla="*/ 1792800 w 3009600"/>
              <a:gd name="connsiteY9" fmla="*/ 626400 h 3700800"/>
              <a:gd name="connsiteX10" fmla="*/ 2073600 w 3009600"/>
              <a:gd name="connsiteY10" fmla="*/ 705600 h 3700800"/>
              <a:gd name="connsiteX11" fmla="*/ 2268000 w 3009600"/>
              <a:gd name="connsiteY11" fmla="*/ 806400 h 3700800"/>
              <a:gd name="connsiteX12" fmla="*/ 2476800 w 3009600"/>
              <a:gd name="connsiteY12" fmla="*/ 979200 h 3700800"/>
              <a:gd name="connsiteX13" fmla="*/ 2584800 w 3009600"/>
              <a:gd name="connsiteY13" fmla="*/ 1159200 h 3700800"/>
              <a:gd name="connsiteX14" fmla="*/ 2750400 w 3009600"/>
              <a:gd name="connsiteY14" fmla="*/ 1382400 h 3700800"/>
              <a:gd name="connsiteX15" fmla="*/ 2908800 w 3009600"/>
              <a:gd name="connsiteY15" fmla="*/ 1605600 h 3700800"/>
              <a:gd name="connsiteX16" fmla="*/ 2980800 w 3009600"/>
              <a:gd name="connsiteY16" fmla="*/ 1742400 h 3700800"/>
              <a:gd name="connsiteX17" fmla="*/ 3009600 w 3009600"/>
              <a:gd name="connsiteY17" fmla="*/ 1893600 h 3700800"/>
              <a:gd name="connsiteX18" fmla="*/ 2952000 w 3009600"/>
              <a:gd name="connsiteY18" fmla="*/ 2138400 h 3700800"/>
              <a:gd name="connsiteX19" fmla="*/ 2930400 w 3009600"/>
              <a:gd name="connsiteY19" fmla="*/ 2210400 h 3700800"/>
              <a:gd name="connsiteX20" fmla="*/ 2736000 w 3009600"/>
              <a:gd name="connsiteY20" fmla="*/ 2383200 h 3700800"/>
              <a:gd name="connsiteX21" fmla="*/ 2606400 w 3009600"/>
              <a:gd name="connsiteY21" fmla="*/ 2455200 h 3700800"/>
              <a:gd name="connsiteX22" fmla="*/ 2469600 w 3009600"/>
              <a:gd name="connsiteY22" fmla="*/ 2491200 h 3700800"/>
              <a:gd name="connsiteX23" fmla="*/ 2347200 w 3009600"/>
              <a:gd name="connsiteY23" fmla="*/ 2577600 h 3700800"/>
              <a:gd name="connsiteX24" fmla="*/ 2145600 w 3009600"/>
              <a:gd name="connsiteY24" fmla="*/ 2736000 h 3700800"/>
              <a:gd name="connsiteX25" fmla="*/ 2095200 w 3009600"/>
              <a:gd name="connsiteY25" fmla="*/ 3016800 h 3700800"/>
              <a:gd name="connsiteX26" fmla="*/ 1893600 w 3009600"/>
              <a:gd name="connsiteY26" fmla="*/ 3218400 h 3700800"/>
              <a:gd name="connsiteX27" fmla="*/ 1771200 w 3009600"/>
              <a:gd name="connsiteY27" fmla="*/ 3319200 h 3700800"/>
              <a:gd name="connsiteX28" fmla="*/ 1692000 w 3009600"/>
              <a:gd name="connsiteY28" fmla="*/ 3477600 h 3700800"/>
              <a:gd name="connsiteX29" fmla="*/ 1648800 w 3009600"/>
              <a:gd name="connsiteY29" fmla="*/ 3556800 h 3700800"/>
              <a:gd name="connsiteX30" fmla="*/ 1540800 w 3009600"/>
              <a:gd name="connsiteY30" fmla="*/ 3643200 h 3700800"/>
              <a:gd name="connsiteX31" fmla="*/ 1447200 w 3009600"/>
              <a:gd name="connsiteY31" fmla="*/ 3700800 h 3700800"/>
              <a:gd name="connsiteX0" fmla="*/ 64800 w 3009600"/>
              <a:gd name="connsiteY0" fmla="*/ 0 h 3621600"/>
              <a:gd name="connsiteX1" fmla="*/ 21600 w 3009600"/>
              <a:gd name="connsiteY1" fmla="*/ 100800 h 3621600"/>
              <a:gd name="connsiteX2" fmla="*/ 0 w 3009600"/>
              <a:gd name="connsiteY2" fmla="*/ 216000 h 3621600"/>
              <a:gd name="connsiteX3" fmla="*/ 28800 w 3009600"/>
              <a:gd name="connsiteY3" fmla="*/ 309600 h 3621600"/>
              <a:gd name="connsiteX4" fmla="*/ 64800 w 3009600"/>
              <a:gd name="connsiteY4" fmla="*/ 388800 h 3621600"/>
              <a:gd name="connsiteX5" fmla="*/ 165600 w 3009600"/>
              <a:gd name="connsiteY5" fmla="*/ 439200 h 3621600"/>
              <a:gd name="connsiteX6" fmla="*/ 295200 w 3009600"/>
              <a:gd name="connsiteY6" fmla="*/ 475200 h 3621600"/>
              <a:gd name="connsiteX7" fmla="*/ 432000 w 3009600"/>
              <a:gd name="connsiteY7" fmla="*/ 496800 h 3621600"/>
              <a:gd name="connsiteX8" fmla="*/ 1346400 w 3009600"/>
              <a:gd name="connsiteY8" fmla="*/ 540000 h 3621600"/>
              <a:gd name="connsiteX9" fmla="*/ 1792800 w 3009600"/>
              <a:gd name="connsiteY9" fmla="*/ 547200 h 3621600"/>
              <a:gd name="connsiteX10" fmla="*/ 2073600 w 3009600"/>
              <a:gd name="connsiteY10" fmla="*/ 626400 h 3621600"/>
              <a:gd name="connsiteX11" fmla="*/ 2268000 w 3009600"/>
              <a:gd name="connsiteY11" fmla="*/ 727200 h 3621600"/>
              <a:gd name="connsiteX12" fmla="*/ 2476800 w 3009600"/>
              <a:gd name="connsiteY12" fmla="*/ 900000 h 3621600"/>
              <a:gd name="connsiteX13" fmla="*/ 2584800 w 3009600"/>
              <a:gd name="connsiteY13" fmla="*/ 1080000 h 3621600"/>
              <a:gd name="connsiteX14" fmla="*/ 2750400 w 3009600"/>
              <a:gd name="connsiteY14" fmla="*/ 1303200 h 3621600"/>
              <a:gd name="connsiteX15" fmla="*/ 2908800 w 3009600"/>
              <a:gd name="connsiteY15" fmla="*/ 1526400 h 3621600"/>
              <a:gd name="connsiteX16" fmla="*/ 2980800 w 3009600"/>
              <a:gd name="connsiteY16" fmla="*/ 1663200 h 3621600"/>
              <a:gd name="connsiteX17" fmla="*/ 3009600 w 3009600"/>
              <a:gd name="connsiteY17" fmla="*/ 1814400 h 3621600"/>
              <a:gd name="connsiteX18" fmla="*/ 2952000 w 3009600"/>
              <a:gd name="connsiteY18" fmla="*/ 2059200 h 3621600"/>
              <a:gd name="connsiteX19" fmla="*/ 2930400 w 3009600"/>
              <a:gd name="connsiteY19" fmla="*/ 2131200 h 3621600"/>
              <a:gd name="connsiteX20" fmla="*/ 2736000 w 3009600"/>
              <a:gd name="connsiteY20" fmla="*/ 2304000 h 3621600"/>
              <a:gd name="connsiteX21" fmla="*/ 2606400 w 3009600"/>
              <a:gd name="connsiteY21" fmla="*/ 2376000 h 3621600"/>
              <a:gd name="connsiteX22" fmla="*/ 2469600 w 3009600"/>
              <a:gd name="connsiteY22" fmla="*/ 2412000 h 3621600"/>
              <a:gd name="connsiteX23" fmla="*/ 2347200 w 3009600"/>
              <a:gd name="connsiteY23" fmla="*/ 2498400 h 3621600"/>
              <a:gd name="connsiteX24" fmla="*/ 2145600 w 3009600"/>
              <a:gd name="connsiteY24" fmla="*/ 2656800 h 3621600"/>
              <a:gd name="connsiteX25" fmla="*/ 2095200 w 3009600"/>
              <a:gd name="connsiteY25" fmla="*/ 2937600 h 3621600"/>
              <a:gd name="connsiteX26" fmla="*/ 1893600 w 3009600"/>
              <a:gd name="connsiteY26" fmla="*/ 3139200 h 3621600"/>
              <a:gd name="connsiteX27" fmla="*/ 1771200 w 3009600"/>
              <a:gd name="connsiteY27" fmla="*/ 3240000 h 3621600"/>
              <a:gd name="connsiteX28" fmla="*/ 1692000 w 3009600"/>
              <a:gd name="connsiteY28" fmla="*/ 3398400 h 3621600"/>
              <a:gd name="connsiteX29" fmla="*/ 1648800 w 3009600"/>
              <a:gd name="connsiteY29" fmla="*/ 3477600 h 3621600"/>
              <a:gd name="connsiteX30" fmla="*/ 1540800 w 3009600"/>
              <a:gd name="connsiteY30" fmla="*/ 3564000 h 3621600"/>
              <a:gd name="connsiteX31" fmla="*/ 1447200 w 3009600"/>
              <a:gd name="connsiteY31" fmla="*/ 3621600 h 36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09600" h="3621600">
                <a:moveTo>
                  <a:pt x="64800" y="0"/>
                </a:moveTo>
                <a:lnTo>
                  <a:pt x="21600" y="100800"/>
                </a:lnTo>
                <a:lnTo>
                  <a:pt x="0" y="216000"/>
                </a:lnTo>
                <a:lnTo>
                  <a:pt x="28800" y="309600"/>
                </a:lnTo>
                <a:lnTo>
                  <a:pt x="64800" y="388800"/>
                </a:lnTo>
                <a:lnTo>
                  <a:pt x="165600" y="439200"/>
                </a:lnTo>
                <a:lnTo>
                  <a:pt x="295200" y="475200"/>
                </a:lnTo>
                <a:lnTo>
                  <a:pt x="432000" y="496800"/>
                </a:lnTo>
                <a:lnTo>
                  <a:pt x="1346400" y="540000"/>
                </a:lnTo>
                <a:lnTo>
                  <a:pt x="1792800" y="547200"/>
                </a:lnTo>
                <a:lnTo>
                  <a:pt x="2073600" y="626400"/>
                </a:lnTo>
                <a:lnTo>
                  <a:pt x="2268000" y="727200"/>
                </a:lnTo>
                <a:lnTo>
                  <a:pt x="2476800" y="900000"/>
                </a:lnTo>
                <a:lnTo>
                  <a:pt x="2584800" y="1080000"/>
                </a:lnTo>
                <a:lnTo>
                  <a:pt x="2750400" y="1303200"/>
                </a:lnTo>
                <a:lnTo>
                  <a:pt x="2908800" y="1526400"/>
                </a:lnTo>
                <a:lnTo>
                  <a:pt x="2980800" y="1663200"/>
                </a:lnTo>
                <a:lnTo>
                  <a:pt x="3009600" y="1814400"/>
                </a:lnTo>
                <a:lnTo>
                  <a:pt x="2952000" y="2059200"/>
                </a:lnTo>
                <a:lnTo>
                  <a:pt x="2930400" y="2131200"/>
                </a:lnTo>
                <a:lnTo>
                  <a:pt x="2736000" y="2304000"/>
                </a:lnTo>
                <a:lnTo>
                  <a:pt x="2606400" y="2376000"/>
                </a:lnTo>
                <a:lnTo>
                  <a:pt x="2469600" y="2412000"/>
                </a:lnTo>
                <a:lnTo>
                  <a:pt x="2347200" y="2498400"/>
                </a:lnTo>
                <a:lnTo>
                  <a:pt x="2145600" y="2656800"/>
                </a:lnTo>
                <a:lnTo>
                  <a:pt x="2095200" y="2937600"/>
                </a:lnTo>
                <a:lnTo>
                  <a:pt x="1893600" y="3139200"/>
                </a:lnTo>
                <a:lnTo>
                  <a:pt x="1771200" y="3240000"/>
                </a:lnTo>
                <a:lnTo>
                  <a:pt x="1692000" y="3398400"/>
                </a:lnTo>
                <a:lnTo>
                  <a:pt x="1648800" y="3477600"/>
                </a:lnTo>
                <a:lnTo>
                  <a:pt x="1540800" y="3564000"/>
                </a:lnTo>
                <a:lnTo>
                  <a:pt x="1447200" y="3621600"/>
                </a:lnTo>
              </a:path>
            </a:pathLst>
          </a:custGeom>
          <a:noFill/>
          <a:ln w="28575">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Freihandform 39">
            <a:extLst>
              <a:ext uri="{FF2B5EF4-FFF2-40B4-BE49-F238E27FC236}">
                <a16:creationId xmlns:a16="http://schemas.microsoft.com/office/drawing/2014/main" id="{745D4DFC-ED18-17BD-B9E9-2EE6F19E2A7E}"/>
              </a:ext>
            </a:extLst>
          </p:cNvPr>
          <p:cNvSpPr/>
          <p:nvPr/>
        </p:nvSpPr>
        <p:spPr>
          <a:xfrm>
            <a:off x="7430400" y="-806400"/>
            <a:ext cx="7891200" cy="5692800"/>
          </a:xfrm>
          <a:custGeom>
            <a:avLst/>
            <a:gdLst>
              <a:gd name="connsiteX0" fmla="*/ 36000 w 5918400"/>
              <a:gd name="connsiteY0" fmla="*/ 27072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 name="connsiteX0" fmla="*/ 0 w 5918400"/>
              <a:gd name="connsiteY0" fmla="*/ 28728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 name="connsiteX0" fmla="*/ 14400 w 5918400"/>
              <a:gd name="connsiteY0" fmla="*/ 28296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18400" h="4269600">
                <a:moveTo>
                  <a:pt x="14400" y="2829600"/>
                </a:moveTo>
                <a:lnTo>
                  <a:pt x="0" y="2944800"/>
                </a:lnTo>
                <a:lnTo>
                  <a:pt x="21600" y="3146400"/>
                </a:lnTo>
                <a:lnTo>
                  <a:pt x="288000" y="3261600"/>
                </a:lnTo>
                <a:lnTo>
                  <a:pt x="655200" y="3268800"/>
                </a:lnTo>
                <a:lnTo>
                  <a:pt x="993600" y="3297600"/>
                </a:lnTo>
                <a:lnTo>
                  <a:pt x="1360800" y="3290400"/>
                </a:lnTo>
                <a:lnTo>
                  <a:pt x="1843200" y="3304800"/>
                </a:lnTo>
                <a:lnTo>
                  <a:pt x="2397600" y="3326400"/>
                </a:lnTo>
                <a:lnTo>
                  <a:pt x="2894400" y="3304800"/>
                </a:lnTo>
                <a:lnTo>
                  <a:pt x="3139200" y="3283200"/>
                </a:lnTo>
                <a:lnTo>
                  <a:pt x="3996000" y="3254400"/>
                </a:lnTo>
                <a:lnTo>
                  <a:pt x="4464000" y="3175200"/>
                </a:lnTo>
                <a:lnTo>
                  <a:pt x="4744800" y="3052800"/>
                </a:lnTo>
                <a:lnTo>
                  <a:pt x="5112000" y="2800800"/>
                </a:lnTo>
                <a:lnTo>
                  <a:pt x="5378400" y="2491200"/>
                </a:lnTo>
                <a:lnTo>
                  <a:pt x="5623200" y="2203200"/>
                </a:lnTo>
                <a:lnTo>
                  <a:pt x="5860800" y="1857600"/>
                </a:lnTo>
                <a:lnTo>
                  <a:pt x="5918400" y="1569600"/>
                </a:lnTo>
                <a:lnTo>
                  <a:pt x="5889600" y="1317600"/>
                </a:lnTo>
                <a:lnTo>
                  <a:pt x="5695200" y="928800"/>
                </a:lnTo>
                <a:lnTo>
                  <a:pt x="5400000" y="496800"/>
                </a:lnTo>
                <a:lnTo>
                  <a:pt x="5220000" y="331200"/>
                </a:lnTo>
                <a:lnTo>
                  <a:pt x="4946400" y="144000"/>
                </a:lnTo>
                <a:lnTo>
                  <a:pt x="4665600" y="43200"/>
                </a:lnTo>
                <a:lnTo>
                  <a:pt x="4420800" y="14400"/>
                </a:lnTo>
                <a:lnTo>
                  <a:pt x="3895200" y="0"/>
                </a:lnTo>
                <a:lnTo>
                  <a:pt x="3470400" y="0"/>
                </a:lnTo>
                <a:lnTo>
                  <a:pt x="3096000" y="7200"/>
                </a:lnTo>
                <a:lnTo>
                  <a:pt x="2736000" y="115200"/>
                </a:lnTo>
                <a:lnTo>
                  <a:pt x="2462400" y="244800"/>
                </a:lnTo>
                <a:lnTo>
                  <a:pt x="2224800" y="417600"/>
                </a:lnTo>
                <a:lnTo>
                  <a:pt x="1915200" y="748800"/>
                </a:lnTo>
                <a:lnTo>
                  <a:pt x="1749600" y="943200"/>
                </a:lnTo>
                <a:lnTo>
                  <a:pt x="1540800" y="1209600"/>
                </a:lnTo>
                <a:lnTo>
                  <a:pt x="1396800" y="1504800"/>
                </a:lnTo>
                <a:lnTo>
                  <a:pt x="1346400" y="1756800"/>
                </a:lnTo>
                <a:lnTo>
                  <a:pt x="1418400" y="2109600"/>
                </a:lnTo>
                <a:lnTo>
                  <a:pt x="1677600" y="2512800"/>
                </a:lnTo>
                <a:lnTo>
                  <a:pt x="1843200" y="2786400"/>
                </a:lnTo>
                <a:lnTo>
                  <a:pt x="2109600" y="3153600"/>
                </a:lnTo>
                <a:lnTo>
                  <a:pt x="2354400" y="3427200"/>
                </a:lnTo>
                <a:lnTo>
                  <a:pt x="2584800" y="3650400"/>
                </a:lnTo>
                <a:lnTo>
                  <a:pt x="2829600" y="3816000"/>
                </a:lnTo>
                <a:lnTo>
                  <a:pt x="3153600" y="4046400"/>
                </a:lnTo>
                <a:lnTo>
                  <a:pt x="3506400" y="4269600"/>
                </a:lnTo>
                <a:lnTo>
                  <a:pt x="3506400" y="4269600"/>
                </a:lnTo>
              </a:path>
            </a:pathLst>
          </a:custGeom>
          <a:noFill/>
          <a:ln w="28575">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42" name="Gerade Verbindung 41">
            <a:extLst>
              <a:ext uri="{FF2B5EF4-FFF2-40B4-BE49-F238E27FC236}">
                <a16:creationId xmlns:a16="http://schemas.microsoft.com/office/drawing/2014/main" id="{1041DD47-075B-03D1-28F4-39B4723ADD6A}"/>
              </a:ext>
            </a:extLst>
          </p:cNvPr>
          <p:cNvCxnSpPr>
            <a:cxnSpLocks/>
            <a:endCxn id="39" idx="14"/>
          </p:cNvCxnSpPr>
          <p:nvPr/>
        </p:nvCxnSpPr>
        <p:spPr>
          <a:xfrm>
            <a:off x="10055200" y="3141496"/>
            <a:ext cx="1013600" cy="1476104"/>
          </a:xfrm>
          <a:prstGeom prst="line">
            <a:avLst/>
          </a:prstGeom>
          <a:ln w="28575">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41" name="Textfeld 40">
            <a:extLst>
              <a:ext uri="{FF2B5EF4-FFF2-40B4-BE49-F238E27FC236}">
                <a16:creationId xmlns:a16="http://schemas.microsoft.com/office/drawing/2014/main" id="{8987F6D1-2485-80D9-C5F5-AECAE25B4A69}"/>
              </a:ext>
            </a:extLst>
          </p:cNvPr>
          <p:cNvSpPr txBox="1"/>
          <p:nvPr/>
        </p:nvSpPr>
        <p:spPr>
          <a:xfrm>
            <a:off x="9817500" y="1465848"/>
            <a:ext cx="2257877" cy="954107"/>
          </a:xfrm>
          <a:prstGeom prst="rect">
            <a:avLst/>
          </a:prstGeom>
          <a:solidFill>
            <a:srgbClr val="000000">
              <a:alpha val="34600"/>
            </a:srgbClr>
          </a:solidFill>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FAIR </a:t>
            </a:r>
            <a:r>
              <a:rPr kumimoji="0" lang="en-US" b="0" i="0" u="none" strike="noStrike" kern="1200" cap="none" spc="0" normalizeH="0" baseline="0" noProof="0" dirty="0" err="1">
                <a:ln>
                  <a:noFill/>
                </a:ln>
                <a:solidFill>
                  <a:prstClr val="white"/>
                </a:solidFill>
                <a:effectLst>
                  <a:glow rad="127000">
                    <a:prstClr val="black">
                      <a:lumMod val="65000"/>
                      <a:lumOff val="35000"/>
                    </a:prstClr>
                  </a:glow>
                </a:effectLst>
                <a:uLnTx/>
                <a:uFillTx/>
                <a:latin typeface="Arial"/>
                <a:ea typeface="+mn-ea"/>
                <a:cs typeface="+mn-cs"/>
              </a:rPr>
              <a:t>Synchrotronring</a:t>
            </a:r>
            <a:endPar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SIS-100 (2028)</a:t>
            </a:r>
          </a:p>
        </p:txBody>
      </p:sp>
      <p:sp>
        <p:nvSpPr>
          <p:cNvPr id="51" name="Textfeld 50">
            <a:extLst>
              <a:ext uri="{FF2B5EF4-FFF2-40B4-BE49-F238E27FC236}">
                <a16:creationId xmlns:a16="http://schemas.microsoft.com/office/drawing/2014/main" id="{7ECC06C9-15B5-08EF-267E-65371E44B7DA}"/>
              </a:ext>
            </a:extLst>
          </p:cNvPr>
          <p:cNvSpPr txBox="1"/>
          <p:nvPr/>
        </p:nvSpPr>
        <p:spPr>
          <a:xfrm>
            <a:off x="9253189" y="4370545"/>
            <a:ext cx="1546987" cy="1323439"/>
          </a:xfrm>
          <a:prstGeom prst="rect">
            <a:avLst/>
          </a:prstGeom>
          <a:solidFill>
            <a:srgbClr val="000000">
              <a:alpha val="34600"/>
            </a:srgbClr>
          </a:solidFill>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FAIR </a:t>
            </a:r>
            <a:r>
              <a:rPr kumimoji="0" lang="en-US" sz="1200"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Super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Fragment Separator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SFRS (2027)</a:t>
            </a:r>
          </a:p>
        </p:txBody>
      </p:sp>
      <p:sp>
        <p:nvSpPr>
          <p:cNvPr id="54" name="Pfeil nach unten 53">
            <a:extLst>
              <a:ext uri="{FF2B5EF4-FFF2-40B4-BE49-F238E27FC236}">
                <a16:creationId xmlns:a16="http://schemas.microsoft.com/office/drawing/2014/main" id="{377079E3-46EE-A8A6-EE85-7E14F8E5CD0A}"/>
              </a:ext>
            </a:extLst>
          </p:cNvPr>
          <p:cNvSpPr/>
          <p:nvPr/>
        </p:nvSpPr>
        <p:spPr>
          <a:xfrm rot="2767077">
            <a:off x="11041893" y="6603015"/>
            <a:ext cx="260659" cy="264389"/>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55" name="Grafik 54">
            <a:extLst>
              <a:ext uri="{FF2B5EF4-FFF2-40B4-BE49-F238E27FC236}">
                <a16:creationId xmlns:a16="http://schemas.microsoft.com/office/drawing/2014/main" id="{46C3883A-5C63-CCE4-E47E-4C8CBB3C2DE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045051" y="6068980"/>
            <a:ext cx="521317" cy="521317"/>
          </a:xfrm>
          <a:prstGeom prst="rect">
            <a:avLst/>
          </a:prstGeom>
        </p:spPr>
      </p:pic>
      <p:pic>
        <p:nvPicPr>
          <p:cNvPr id="56" name="Grafik 55">
            <a:extLst>
              <a:ext uri="{FF2B5EF4-FFF2-40B4-BE49-F238E27FC236}">
                <a16:creationId xmlns:a16="http://schemas.microsoft.com/office/drawing/2014/main" id="{92078861-4F3B-26CB-4E5B-13ECFD05569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70684" y="4520244"/>
            <a:ext cx="521317" cy="521317"/>
          </a:xfrm>
          <a:prstGeom prst="rect">
            <a:avLst/>
          </a:prstGeom>
        </p:spPr>
      </p:pic>
      <p:sp>
        <p:nvSpPr>
          <p:cNvPr id="11" name="Textfeld 10">
            <a:extLst>
              <a:ext uri="{FF2B5EF4-FFF2-40B4-BE49-F238E27FC236}">
                <a16:creationId xmlns:a16="http://schemas.microsoft.com/office/drawing/2014/main" id="{137D80E3-D59B-8285-C61A-621B377566AE}"/>
              </a:ext>
            </a:extLst>
          </p:cNvPr>
          <p:cNvSpPr txBox="1"/>
          <p:nvPr/>
        </p:nvSpPr>
        <p:spPr>
          <a:xfrm>
            <a:off x="6994791" y="1447311"/>
            <a:ext cx="1938992" cy="677108"/>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Synchrotron ring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SIS-18 (1990)</a:t>
            </a:r>
          </a:p>
        </p:txBody>
      </p:sp>
      <p:sp>
        <p:nvSpPr>
          <p:cNvPr id="20" name="Textfeld 19">
            <a:extLst>
              <a:ext uri="{FF2B5EF4-FFF2-40B4-BE49-F238E27FC236}">
                <a16:creationId xmlns:a16="http://schemas.microsoft.com/office/drawing/2014/main" id="{45CCCE27-C5B2-FF7A-62A7-ABF945F3E77A}"/>
              </a:ext>
            </a:extLst>
          </p:cNvPr>
          <p:cNvSpPr txBox="1"/>
          <p:nvPr/>
        </p:nvSpPr>
        <p:spPr>
          <a:xfrm>
            <a:off x="5614067" y="5768029"/>
            <a:ext cx="1306448" cy="400110"/>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CRYRING</a:t>
            </a:r>
          </a:p>
        </p:txBody>
      </p:sp>
      <p:sp>
        <p:nvSpPr>
          <p:cNvPr id="6" name="Textfeld 5">
            <a:extLst>
              <a:ext uri="{FF2B5EF4-FFF2-40B4-BE49-F238E27FC236}">
                <a16:creationId xmlns:a16="http://schemas.microsoft.com/office/drawing/2014/main" id="{45BE8AED-C1F9-533F-7F74-7A7C58FDEB7A}"/>
              </a:ext>
            </a:extLst>
          </p:cNvPr>
          <p:cNvSpPr txBox="1"/>
          <p:nvPr/>
        </p:nvSpPr>
        <p:spPr>
          <a:xfrm>
            <a:off x="2137998" y="4089439"/>
            <a:ext cx="1092607" cy="400110"/>
          </a:xfrm>
          <a:prstGeom prst="rect">
            <a:avLst/>
          </a:prstGeom>
          <a:solidFill>
            <a:srgbClr val="FF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UNILAC</a:t>
            </a:r>
          </a:p>
        </p:txBody>
      </p:sp>
      <p:sp>
        <p:nvSpPr>
          <p:cNvPr id="45" name="Parallelogramm 44">
            <a:extLst>
              <a:ext uri="{FF2B5EF4-FFF2-40B4-BE49-F238E27FC236}">
                <a16:creationId xmlns:a16="http://schemas.microsoft.com/office/drawing/2014/main" id="{CD697E91-7780-0CC2-E7B5-7B34149DFE46}"/>
              </a:ext>
            </a:extLst>
          </p:cNvPr>
          <p:cNvSpPr/>
          <p:nvPr/>
        </p:nvSpPr>
        <p:spPr>
          <a:xfrm rot="624890">
            <a:off x="2688005" y="3588929"/>
            <a:ext cx="1703929" cy="395965"/>
          </a:xfrm>
          <a:prstGeom prst="parallelogram">
            <a:avLst/>
          </a:prstGeom>
          <a:solidFill>
            <a:srgbClr val="FF0000">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6" name="Textfeld 45">
            <a:extLst>
              <a:ext uri="{FF2B5EF4-FFF2-40B4-BE49-F238E27FC236}">
                <a16:creationId xmlns:a16="http://schemas.microsoft.com/office/drawing/2014/main" id="{A6B64E88-0924-EF8D-E3BF-3F84C279F42C}"/>
              </a:ext>
            </a:extLst>
          </p:cNvPr>
          <p:cNvSpPr txBox="1"/>
          <p:nvPr/>
        </p:nvSpPr>
        <p:spPr>
          <a:xfrm>
            <a:off x="1912237" y="3538137"/>
            <a:ext cx="630942" cy="400110"/>
          </a:xfrm>
          <a:prstGeom prst="rect">
            <a:avLst/>
          </a:prstGeom>
          <a:solidFill>
            <a:srgbClr val="0000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HSI</a:t>
            </a:r>
          </a:p>
        </p:txBody>
      </p:sp>
      <p:cxnSp>
        <p:nvCxnSpPr>
          <p:cNvPr id="59" name="Gerade Verbindung 58">
            <a:extLst>
              <a:ext uri="{FF2B5EF4-FFF2-40B4-BE49-F238E27FC236}">
                <a16:creationId xmlns:a16="http://schemas.microsoft.com/office/drawing/2014/main" id="{2866CA01-D565-D9EE-59A0-BE59D66667F2}"/>
              </a:ext>
            </a:extLst>
          </p:cNvPr>
          <p:cNvCxnSpPr>
            <a:cxnSpLocks/>
          </p:cNvCxnSpPr>
          <p:nvPr/>
        </p:nvCxnSpPr>
        <p:spPr>
          <a:xfrm flipV="1">
            <a:off x="5979630" y="2714710"/>
            <a:ext cx="260862" cy="205046"/>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69" name="Gerade Verbindung 68">
            <a:extLst>
              <a:ext uri="{FF2B5EF4-FFF2-40B4-BE49-F238E27FC236}">
                <a16:creationId xmlns:a16="http://schemas.microsoft.com/office/drawing/2014/main" id="{F4C4E8A1-BBB0-CAC3-EE50-0ACE4B7087CB}"/>
              </a:ext>
            </a:extLst>
          </p:cNvPr>
          <p:cNvCxnSpPr>
            <a:cxnSpLocks/>
          </p:cNvCxnSpPr>
          <p:nvPr/>
        </p:nvCxnSpPr>
        <p:spPr>
          <a:xfrm flipH="1">
            <a:off x="5181663" y="3372208"/>
            <a:ext cx="245291" cy="507340"/>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73" name="Parallelogramm 72">
            <a:extLst>
              <a:ext uri="{FF2B5EF4-FFF2-40B4-BE49-F238E27FC236}">
                <a16:creationId xmlns:a16="http://schemas.microsoft.com/office/drawing/2014/main" id="{58F15B39-6899-3718-5C5D-84984AA52832}"/>
              </a:ext>
            </a:extLst>
          </p:cNvPr>
          <p:cNvSpPr/>
          <p:nvPr/>
        </p:nvSpPr>
        <p:spPr>
          <a:xfrm rot="624890">
            <a:off x="5060986" y="3522801"/>
            <a:ext cx="365948" cy="460809"/>
          </a:xfrm>
          <a:prstGeom prst="parallelogram">
            <a:avLst/>
          </a:prstGeom>
          <a:solidFill>
            <a:srgbClr val="FFFF00">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75" name="Parallelogramm 74">
            <a:extLst>
              <a:ext uri="{FF2B5EF4-FFF2-40B4-BE49-F238E27FC236}">
                <a16:creationId xmlns:a16="http://schemas.microsoft.com/office/drawing/2014/main" id="{6A264478-DEFF-03D1-5CF9-72EF6F9A913E}"/>
              </a:ext>
            </a:extLst>
          </p:cNvPr>
          <p:cNvSpPr/>
          <p:nvPr/>
        </p:nvSpPr>
        <p:spPr>
          <a:xfrm rot="3122938">
            <a:off x="5507685" y="2781907"/>
            <a:ext cx="365948" cy="798561"/>
          </a:xfrm>
          <a:prstGeom prst="parallelogram">
            <a:avLst>
              <a:gd name="adj" fmla="val 31108"/>
            </a:avLst>
          </a:prstGeom>
          <a:solidFill>
            <a:srgbClr val="FFFF00">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76" name="Textfeld 75">
            <a:extLst>
              <a:ext uri="{FF2B5EF4-FFF2-40B4-BE49-F238E27FC236}">
                <a16:creationId xmlns:a16="http://schemas.microsoft.com/office/drawing/2014/main" id="{8A25713A-75BA-B2C0-314B-562FDA5AC05E}"/>
              </a:ext>
            </a:extLst>
          </p:cNvPr>
          <p:cNvSpPr txBox="1"/>
          <p:nvPr/>
        </p:nvSpPr>
        <p:spPr>
          <a:xfrm>
            <a:off x="4325045" y="4073352"/>
            <a:ext cx="1828872" cy="954107"/>
          </a:xfrm>
          <a:prstGeom prst="rect">
            <a:avLst/>
          </a:prstGeom>
          <a:solidFill>
            <a:srgbClr val="FFFF00">
              <a:alpha val="34600"/>
            </a:srgbClr>
          </a:solidFill>
        </p:spPr>
        <p:txBody>
          <a:bodyPr vert="horz" wrap="square" lIns="121920" tIns="60960" rIns="121920" bIns="60960" rtlCol="0" anchor="t">
            <a:spAutoFit/>
          </a:bodyPr>
          <a:lstStyle/>
          <a:p>
            <a:pPr lvl="0" defTabSz="609585">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rPr>
              <a:t>HLI type</a:t>
            </a:r>
            <a:r>
              <a:rPr lang="en-US" noProof="0" dirty="0">
                <a:solidFill>
                  <a:prstClr val="white"/>
                </a:solidFill>
                <a:effectLst>
                  <a:glow rad="127000">
                    <a:prstClr val="black">
                      <a:lumMod val="65000"/>
                      <a:lumOff val="35000"/>
                    </a:prstClr>
                  </a:glow>
                </a:effectLst>
                <a:latin typeface="Arial"/>
              </a:rPr>
              <a:t> setup in EH/</a:t>
            </a:r>
            <a:r>
              <a:rPr lang="en-US" noProof="0" dirty="0">
                <a:solidFill>
                  <a:prstClr val="white"/>
                </a:solidFill>
                <a:effectLst>
                  <a:glow rad="127000">
                    <a:prstClr val="black">
                      <a:lumMod val="65000"/>
                      <a:lumOff val="35000"/>
                    </a:prstClr>
                  </a:glow>
                </a:effectLst>
              </a:rPr>
              <a:t>TK </a:t>
            </a:r>
            <a:r>
              <a:rPr lang="en-US" noProof="0" dirty="0" err="1">
                <a:solidFill>
                  <a:prstClr val="white"/>
                </a:solidFill>
                <a:effectLst>
                  <a:glow rad="127000">
                    <a:prstClr val="black">
                      <a:lumMod val="65000"/>
                      <a:lumOff val="35000"/>
                    </a:prstClr>
                  </a:glow>
                </a:effectLst>
              </a:rPr>
              <a:t>evtl</a:t>
            </a:r>
            <a:r>
              <a:rPr lang="en-US" noProof="0" dirty="0">
                <a:solidFill>
                  <a:prstClr val="white"/>
                </a:solidFill>
                <a:effectLst>
                  <a:glow rad="127000">
                    <a:prstClr val="black">
                      <a:lumMod val="65000"/>
                      <a:lumOff val="35000"/>
                    </a:prstClr>
                  </a:glow>
                </a:effectLst>
              </a:rPr>
              <a:t>. </a:t>
            </a:r>
            <a:r>
              <a:rPr lang="en-US" noProof="0" dirty="0" err="1">
                <a:solidFill>
                  <a:prstClr val="white"/>
                </a:solidFill>
                <a:effectLst>
                  <a:glow rad="127000">
                    <a:prstClr val="black">
                      <a:lumMod val="65000"/>
                      <a:lumOff val="35000"/>
                    </a:prstClr>
                  </a:glow>
                </a:effectLst>
              </a:rPr>
              <a:t>mit</a:t>
            </a:r>
            <a:r>
              <a:rPr lang="en-US" noProof="0" dirty="0">
                <a:solidFill>
                  <a:prstClr val="white"/>
                </a:solidFill>
                <a:effectLst>
                  <a:glow rad="127000">
                    <a:prstClr val="black">
                      <a:lumMod val="65000"/>
                      <a:lumOff val="35000"/>
                    </a:prstClr>
                  </a:glow>
                </a:effectLst>
              </a:rPr>
              <a:t> CM1…</a:t>
            </a:r>
            <a:endPar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ndParaRPr>
          </a:p>
        </p:txBody>
      </p:sp>
      <p:sp>
        <p:nvSpPr>
          <p:cNvPr id="3" name="Textfeld 2">
            <a:extLst>
              <a:ext uri="{FF2B5EF4-FFF2-40B4-BE49-F238E27FC236}">
                <a16:creationId xmlns:a16="http://schemas.microsoft.com/office/drawing/2014/main" id="{67C5992D-F97A-F9E2-CD94-35A1463885B7}"/>
              </a:ext>
            </a:extLst>
          </p:cNvPr>
          <p:cNvSpPr txBox="1"/>
          <p:nvPr/>
        </p:nvSpPr>
        <p:spPr>
          <a:xfrm>
            <a:off x="3410646" y="3424892"/>
            <a:ext cx="526106" cy="707886"/>
          </a:xfrm>
          <a:prstGeom prst="rect">
            <a:avLst/>
          </a:prstGeom>
        </p:spPr>
        <p:txBody>
          <a:bodyPr vert="horz" wrap="none" lIns="91440" tIns="45720" rIns="91440" bIns="45720" rtlCol="0" anchor="t">
            <a:spAutoFit/>
          </a:bodyPr>
          <a:lstStyle/>
          <a:p>
            <a:pPr algn="l"/>
            <a:r>
              <a:rPr lang="en-US" sz="4000" b="1" noProof="0" dirty="0">
                <a:ln w="25400">
                  <a:solidFill>
                    <a:schemeClr val="bg1"/>
                  </a:solidFill>
                </a:ln>
                <a:solidFill>
                  <a:srgbClr val="FF0000"/>
                </a:solidFill>
              </a:rPr>
              <a:t>X</a:t>
            </a:r>
          </a:p>
        </p:txBody>
      </p:sp>
      <p:sp>
        <p:nvSpPr>
          <p:cNvPr id="14" name="Textfeld 13">
            <a:extLst>
              <a:ext uri="{FF2B5EF4-FFF2-40B4-BE49-F238E27FC236}">
                <a16:creationId xmlns:a16="http://schemas.microsoft.com/office/drawing/2014/main" id="{87C49BE6-A26E-C176-87BD-9557DB71C94B}"/>
              </a:ext>
            </a:extLst>
          </p:cNvPr>
          <p:cNvSpPr txBox="1"/>
          <p:nvPr/>
        </p:nvSpPr>
        <p:spPr>
          <a:xfrm>
            <a:off x="4697868" y="2909080"/>
            <a:ext cx="1092607" cy="400110"/>
          </a:xfrm>
          <a:prstGeom prst="rect">
            <a:avLst/>
          </a:prstGeom>
          <a:solidFill>
            <a:srgbClr val="FFFF00">
              <a:alpha val="34600"/>
            </a:srgbClr>
          </a:solidFill>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glow rad="127000">
                    <a:prstClr val="black">
                      <a:lumMod val="65000"/>
                      <a:lumOff val="35000"/>
                    </a:prstClr>
                  </a:glow>
                </a:effectLst>
                <a:uLnTx/>
                <a:uFillTx/>
                <a:latin typeface="Arial"/>
                <a:ea typeface="+mn-ea"/>
                <a:cs typeface="+mn-cs"/>
              </a:rPr>
              <a:t>HITRAP</a:t>
            </a:r>
          </a:p>
        </p:txBody>
      </p:sp>
      <p:sp>
        <p:nvSpPr>
          <p:cNvPr id="4" name="Pfeil nach links 3">
            <a:extLst>
              <a:ext uri="{FF2B5EF4-FFF2-40B4-BE49-F238E27FC236}">
                <a16:creationId xmlns:a16="http://schemas.microsoft.com/office/drawing/2014/main" id="{DE14426F-ADEB-DDD8-5113-1CF3D7783CC0}"/>
              </a:ext>
            </a:extLst>
          </p:cNvPr>
          <p:cNvSpPr/>
          <p:nvPr/>
        </p:nvSpPr>
        <p:spPr>
          <a:xfrm rot="3183730">
            <a:off x="5601707" y="3295017"/>
            <a:ext cx="739663" cy="255546"/>
          </a:xfrm>
          <a:prstGeom prst="lef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Pfeil nach links 6">
            <a:extLst>
              <a:ext uri="{FF2B5EF4-FFF2-40B4-BE49-F238E27FC236}">
                <a16:creationId xmlns:a16="http://schemas.microsoft.com/office/drawing/2014/main" id="{BF2646F9-39F7-2594-9AFA-AD0E2588BD02}"/>
              </a:ext>
            </a:extLst>
          </p:cNvPr>
          <p:cNvSpPr/>
          <p:nvPr/>
        </p:nvSpPr>
        <p:spPr>
          <a:xfrm rot="12255705">
            <a:off x="3525556" y="3669702"/>
            <a:ext cx="1176246" cy="273200"/>
          </a:xfrm>
          <a:prstGeom prst="lef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D43818A0-C24C-D3D1-0AB1-E7AA11590BF7}"/>
              </a:ext>
            </a:extLst>
          </p:cNvPr>
          <p:cNvSpPr/>
          <p:nvPr/>
        </p:nvSpPr>
        <p:spPr>
          <a:xfrm>
            <a:off x="6087773" y="3549776"/>
            <a:ext cx="326421" cy="32642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2</a:t>
            </a:r>
          </a:p>
        </p:txBody>
      </p:sp>
      <p:sp>
        <p:nvSpPr>
          <p:cNvPr id="12" name="Oval 11">
            <a:extLst>
              <a:ext uri="{FF2B5EF4-FFF2-40B4-BE49-F238E27FC236}">
                <a16:creationId xmlns:a16="http://schemas.microsoft.com/office/drawing/2014/main" id="{A86ABE94-C1CD-2870-9FA5-E24835DDB81D}"/>
              </a:ext>
            </a:extLst>
          </p:cNvPr>
          <p:cNvSpPr/>
          <p:nvPr/>
        </p:nvSpPr>
        <p:spPr>
          <a:xfrm>
            <a:off x="3287574" y="3330309"/>
            <a:ext cx="326421" cy="32642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3</a:t>
            </a:r>
          </a:p>
        </p:txBody>
      </p:sp>
    </p:spTree>
    <p:extLst>
      <p:ext uri="{BB962C8B-B14F-4D97-AF65-F5344CB8AC3E}">
        <p14:creationId xmlns:p14="http://schemas.microsoft.com/office/powerpoint/2010/main" val="260123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3.88889E-6 2.83951E-6 C 0.00312 0.00216 0.00816 0.01234 0.00816 0.01759 C 0.00816 0.02284 0.00295 0.02901 3.88889E-6 0.0321 C -0.00296 0.03487 -0.00712 0.03642 -0.0099 0.03518 C -0.01268 0.03426 -0.01702 0.03086 -0.01702 0.02561 C -0.01719 0.02068 -0.0132 0.00833 -0.01077 0.00463 C -0.00834 0.00123 -0.00313 -0.00216 3.88889E-6 2.83951E-6 Z " pathEditMode="relative" rAng="0" ptsTypes="AAAAAAA">
                                      <p:cBhvr>
                                        <p:cTn id="6" dur="500" fill="hold"/>
                                        <p:tgtEl>
                                          <p:spTgt spid="16"/>
                                        </p:tgtEl>
                                        <p:attrNameLst>
                                          <p:attrName>ppt_x</p:attrName>
                                          <p:attrName>ppt_y</p:attrName>
                                        </p:attrNameLst>
                                      </p:cBhvr>
                                      <p:rCtr x="-451" y="17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1F4A-EF21-3CD7-9CC8-5D6267067C6B}"/>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CF8B001E-488F-E68C-073B-1DCDAD68D08F}"/>
              </a:ext>
            </a:extLst>
          </p:cNvPr>
          <p:cNvSpPr/>
          <p:nvPr/>
        </p:nvSpPr>
        <p:spPr>
          <a:xfrm>
            <a:off x="0" y="0"/>
            <a:ext cx="12192000" cy="6667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pic>
        <p:nvPicPr>
          <p:cNvPr id="6" name="Grafik 5" descr="Ein Bild, das Text, Zahl, Reihe, Screenshot enthält.&#10;&#10;KI-generierte Inhalte können fehlerhaft sein.">
            <a:extLst>
              <a:ext uri="{FF2B5EF4-FFF2-40B4-BE49-F238E27FC236}">
                <a16:creationId xmlns:a16="http://schemas.microsoft.com/office/drawing/2014/main" id="{467A417A-DD69-3FCA-9858-57A889EF777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2157632"/>
            <a:ext cx="12199495" cy="2475889"/>
          </a:xfrm>
          <a:prstGeom prst="rect">
            <a:avLst/>
          </a:prstGeom>
        </p:spPr>
      </p:pic>
      <p:pic>
        <p:nvPicPr>
          <p:cNvPr id="8" name="Grafik 7" descr="Ein Bild, das Text, Screenshot, Zahl enthält.&#10;&#10;KI-generierte Inhalte können fehlerhaft sein.">
            <a:extLst>
              <a:ext uri="{FF2B5EF4-FFF2-40B4-BE49-F238E27FC236}">
                <a16:creationId xmlns:a16="http://schemas.microsoft.com/office/drawing/2014/main" id="{83B48D74-56BA-D4B3-9EBF-CB0AA2D15710}"/>
              </a:ext>
            </a:extLst>
          </p:cNvPr>
          <p:cNvPicPr>
            <a:picLocks noChangeAspect="1"/>
          </p:cNvPicPr>
          <p:nvPr/>
        </p:nvPicPr>
        <p:blipFill>
          <a:blip r:embed="rId3"/>
          <a:stretch>
            <a:fillRect/>
          </a:stretch>
        </p:blipFill>
        <p:spPr>
          <a:xfrm>
            <a:off x="0" y="4622370"/>
            <a:ext cx="12197331" cy="1683834"/>
          </a:xfrm>
          <a:prstGeom prst="rect">
            <a:avLst/>
          </a:prstGeom>
        </p:spPr>
      </p:pic>
      <p:sp>
        <p:nvSpPr>
          <p:cNvPr id="9" name="Textfeld 8">
            <a:extLst>
              <a:ext uri="{FF2B5EF4-FFF2-40B4-BE49-F238E27FC236}">
                <a16:creationId xmlns:a16="http://schemas.microsoft.com/office/drawing/2014/main" id="{04007ED3-A27D-006A-48E1-F92326A40039}"/>
              </a:ext>
            </a:extLst>
          </p:cNvPr>
          <p:cNvSpPr txBox="1"/>
          <p:nvPr/>
        </p:nvSpPr>
        <p:spPr>
          <a:xfrm>
            <a:off x="10207451" y="6311795"/>
            <a:ext cx="1467659" cy="307777"/>
          </a:xfrm>
          <a:prstGeom prst="rect">
            <a:avLst/>
          </a:prstGeom>
        </p:spPr>
        <p:txBody>
          <a:bodyPr vert="horz" wrap="square" lIns="91440" tIns="45720" rIns="91440" bIns="45720" rtlCol="0" anchor="t">
            <a:spAutoFit/>
          </a:bodyPr>
          <a:lstStyle/>
          <a:p>
            <a:pPr algn="l"/>
            <a:r>
              <a:rPr lang="en-US" sz="1400" i="1" noProof="0" dirty="0">
                <a:solidFill>
                  <a:srgbClr val="FF0000"/>
                </a:solidFill>
              </a:rPr>
              <a:t>See disclaimer!</a:t>
            </a:r>
          </a:p>
        </p:txBody>
      </p:sp>
      <p:pic>
        <p:nvPicPr>
          <p:cNvPr id="4" name="Grafik 3" descr="Ein Bild, das Text, Zahl, Reihe, Screenshot enthält.&#10;&#10;KI-generierte Inhalte können fehlerhaft sein.">
            <a:extLst>
              <a:ext uri="{FF2B5EF4-FFF2-40B4-BE49-F238E27FC236}">
                <a16:creationId xmlns:a16="http://schemas.microsoft.com/office/drawing/2014/main" id="{45551229-31E1-E077-F05E-3940B5E7BF9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582" y="1395020"/>
            <a:ext cx="12199495" cy="757355"/>
          </a:xfrm>
          <a:prstGeom prst="rect">
            <a:avLst/>
          </a:prstGeom>
        </p:spPr>
      </p:pic>
      <p:sp>
        <p:nvSpPr>
          <p:cNvPr id="5" name="Textfeld 4">
            <a:extLst>
              <a:ext uri="{FF2B5EF4-FFF2-40B4-BE49-F238E27FC236}">
                <a16:creationId xmlns:a16="http://schemas.microsoft.com/office/drawing/2014/main" id="{381CA970-2D49-CC3B-FD9A-41053BC7A2B0}"/>
              </a:ext>
            </a:extLst>
          </p:cNvPr>
          <p:cNvSpPr txBox="1"/>
          <p:nvPr/>
        </p:nvSpPr>
        <p:spPr>
          <a:xfrm>
            <a:off x="8804366" y="2399027"/>
            <a:ext cx="2505879" cy="369332"/>
          </a:xfrm>
          <a:prstGeom prst="rect">
            <a:avLst/>
          </a:prstGeom>
        </p:spPr>
        <p:txBody>
          <a:bodyPr vert="horz" wrap="none" lIns="91440" tIns="45720" rIns="91440" bIns="45720" rtlCol="0" anchor="t">
            <a:spAutoFit/>
          </a:bodyPr>
          <a:lstStyle/>
          <a:p>
            <a:pPr algn="l"/>
            <a:r>
              <a:rPr lang="en-US" b="1" noProof="0" dirty="0">
                <a:solidFill>
                  <a:srgbClr val="0070C0"/>
                </a:solidFill>
              </a:rPr>
              <a:t>FAIR Commissioning</a:t>
            </a:r>
          </a:p>
        </p:txBody>
      </p:sp>
      <p:sp>
        <p:nvSpPr>
          <p:cNvPr id="7" name="Textfeld 6">
            <a:extLst>
              <a:ext uri="{FF2B5EF4-FFF2-40B4-BE49-F238E27FC236}">
                <a16:creationId xmlns:a16="http://schemas.microsoft.com/office/drawing/2014/main" id="{37DEDD43-0C47-3B2E-2BF7-858FC29CE75C}"/>
              </a:ext>
            </a:extLst>
          </p:cNvPr>
          <p:cNvSpPr txBox="1"/>
          <p:nvPr/>
        </p:nvSpPr>
        <p:spPr>
          <a:xfrm>
            <a:off x="9553302" y="3955573"/>
            <a:ext cx="1056700" cy="369332"/>
          </a:xfrm>
          <a:prstGeom prst="rect">
            <a:avLst/>
          </a:prstGeom>
        </p:spPr>
        <p:txBody>
          <a:bodyPr vert="horz" wrap="none" lIns="91440" tIns="45720" rIns="91440" bIns="45720" rtlCol="0" anchor="t">
            <a:spAutoFit/>
          </a:bodyPr>
          <a:lstStyle/>
          <a:p>
            <a:pPr algn="l"/>
            <a:r>
              <a:rPr lang="en-US" b="1" noProof="0" dirty="0">
                <a:solidFill>
                  <a:srgbClr val="0070C0"/>
                </a:solidFill>
              </a:rPr>
              <a:t>Science</a:t>
            </a:r>
          </a:p>
        </p:txBody>
      </p:sp>
      <p:sp>
        <p:nvSpPr>
          <p:cNvPr id="10" name="Textfeld 9">
            <a:extLst>
              <a:ext uri="{FF2B5EF4-FFF2-40B4-BE49-F238E27FC236}">
                <a16:creationId xmlns:a16="http://schemas.microsoft.com/office/drawing/2014/main" id="{2090F25D-DA58-AEF7-8DCB-C7ADAB14C6CD}"/>
              </a:ext>
            </a:extLst>
          </p:cNvPr>
          <p:cNvSpPr txBox="1"/>
          <p:nvPr/>
        </p:nvSpPr>
        <p:spPr>
          <a:xfrm>
            <a:off x="9553302" y="5311491"/>
            <a:ext cx="1056700" cy="369332"/>
          </a:xfrm>
          <a:prstGeom prst="rect">
            <a:avLst/>
          </a:prstGeom>
        </p:spPr>
        <p:txBody>
          <a:bodyPr vert="horz" wrap="none" lIns="91440" tIns="45720" rIns="91440" bIns="45720" rtlCol="0" anchor="t">
            <a:spAutoFit/>
          </a:bodyPr>
          <a:lstStyle/>
          <a:p>
            <a:pPr algn="l"/>
            <a:r>
              <a:rPr lang="en-US" b="1" noProof="0" dirty="0">
                <a:solidFill>
                  <a:srgbClr val="0070C0"/>
                </a:solidFill>
              </a:rPr>
              <a:t>Science</a:t>
            </a:r>
          </a:p>
        </p:txBody>
      </p:sp>
      <p:sp>
        <p:nvSpPr>
          <p:cNvPr id="3" name="Titel 1">
            <a:extLst>
              <a:ext uri="{FF2B5EF4-FFF2-40B4-BE49-F238E27FC236}">
                <a16:creationId xmlns:a16="http://schemas.microsoft.com/office/drawing/2014/main" id="{0FCDC9F7-15B0-A2D0-3593-688F5C32A973}"/>
              </a:ext>
            </a:extLst>
          </p:cNvPr>
          <p:cNvSpPr txBox="1">
            <a:spLocks/>
          </p:cNvSpPr>
          <p:nvPr/>
        </p:nvSpPr>
        <p:spPr>
          <a:xfrm>
            <a:off x="260784" y="290686"/>
            <a:ext cx="9946667" cy="787557"/>
          </a:xfrm>
          <a:prstGeom prst="rect">
            <a:avLst/>
          </a:prstGeom>
        </p:spPr>
        <p:txBody>
          <a:bodyPr/>
          <a:lstStyle>
            <a:lvl1pPr algn="l" defTabSz="457189" rtl="0" eaLnBrk="1" latinLnBrk="0" hangingPunct="1">
              <a:spcBef>
                <a:spcPct val="0"/>
              </a:spcBef>
              <a:buNone/>
              <a:defRPr sz="2400" b="1" kern="1200">
                <a:solidFill>
                  <a:srgbClr val="333333"/>
                </a:solidFill>
                <a:latin typeface="Arial"/>
                <a:ea typeface="+mj-ea"/>
                <a:cs typeface="Arial"/>
              </a:defRPr>
            </a:lvl1pPr>
          </a:lstStyle>
          <a:p>
            <a:r>
              <a:rPr lang="en-US" sz="2800" dirty="0">
                <a:solidFill>
                  <a:srgbClr val="0070C0"/>
                </a:solidFill>
              </a:rPr>
              <a:t>Conceptual Performance Estimates for Interim Solutions</a:t>
            </a:r>
          </a:p>
          <a:p>
            <a:r>
              <a:rPr lang="en-US" sz="2800" b="0" i="1" dirty="0"/>
              <a:t>FAIR Commissioning and FAIR Science</a:t>
            </a:r>
          </a:p>
        </p:txBody>
      </p:sp>
    </p:spTree>
    <p:extLst>
      <p:ext uri="{BB962C8B-B14F-4D97-AF65-F5344CB8AC3E}">
        <p14:creationId xmlns:p14="http://schemas.microsoft.com/office/powerpoint/2010/main" val="2302795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F0701-39F8-869C-A61C-E9F32229E9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8819C4-551A-DEBB-DF45-7089ECB108D5}"/>
              </a:ext>
            </a:extLst>
          </p:cNvPr>
          <p:cNvSpPr>
            <a:spLocks noGrp="1"/>
          </p:cNvSpPr>
          <p:nvPr>
            <p:ph type="title"/>
          </p:nvPr>
        </p:nvSpPr>
        <p:spPr>
          <a:xfrm>
            <a:off x="563425" y="307196"/>
            <a:ext cx="8934639" cy="787557"/>
          </a:xfrm>
        </p:spPr>
        <p:txBody>
          <a:bodyPr/>
          <a:lstStyle/>
          <a:p>
            <a:r>
              <a:rPr lang="en-US" sz="2800" dirty="0">
                <a:solidFill>
                  <a:srgbClr val="0070C0"/>
                </a:solidFill>
              </a:rPr>
              <a:t>Content</a:t>
            </a:r>
          </a:p>
        </p:txBody>
      </p:sp>
      <p:sp>
        <p:nvSpPr>
          <p:cNvPr id="3" name="Inhaltsplatzhalter 2">
            <a:extLst>
              <a:ext uri="{FF2B5EF4-FFF2-40B4-BE49-F238E27FC236}">
                <a16:creationId xmlns:a16="http://schemas.microsoft.com/office/drawing/2014/main" id="{D4DC31F8-4497-88E5-FD6A-172BC51166A5}"/>
              </a:ext>
            </a:extLst>
          </p:cNvPr>
          <p:cNvSpPr>
            <a:spLocks noGrp="1"/>
          </p:cNvSpPr>
          <p:nvPr>
            <p:ph idx="1"/>
          </p:nvPr>
        </p:nvSpPr>
        <p:spPr/>
        <p:txBody>
          <a:bodyPr/>
          <a:lstStyle/>
          <a:p>
            <a:pPr marL="457200" indent="-457200">
              <a:spcAft>
                <a:spcPts val="1200"/>
              </a:spcAft>
              <a:buFont typeface="+mj-lt"/>
              <a:buAutoNum type="arabicPeriod"/>
            </a:pPr>
            <a:r>
              <a:rPr lang="en-US" dirty="0"/>
              <a:t>Original Plan Accelerator Operations</a:t>
            </a:r>
          </a:p>
          <a:p>
            <a:pPr marL="457200" indent="-457200">
              <a:spcAft>
                <a:spcPts val="1200"/>
              </a:spcAft>
              <a:buFont typeface="+mj-lt"/>
              <a:buAutoNum type="arabicPeriod"/>
            </a:pPr>
            <a:r>
              <a:rPr lang="en-US" dirty="0"/>
              <a:t>Fire Incident on 5 Feb 2026</a:t>
            </a:r>
          </a:p>
          <a:p>
            <a:pPr marL="457200" indent="-457200">
              <a:spcAft>
                <a:spcPts val="1200"/>
              </a:spcAft>
              <a:buFont typeface="+mj-lt"/>
              <a:buAutoNum type="arabicPeriod"/>
            </a:pPr>
            <a:r>
              <a:rPr lang="en-US" dirty="0"/>
              <a:t>Damage and Consequences</a:t>
            </a:r>
          </a:p>
          <a:p>
            <a:pPr marL="457200" indent="-457200">
              <a:spcAft>
                <a:spcPts val="1200"/>
              </a:spcAft>
              <a:buFont typeface="+mj-lt"/>
              <a:buAutoNum type="arabicPeriod"/>
            </a:pPr>
            <a:r>
              <a:rPr lang="en-US" dirty="0"/>
              <a:t>Accelerator Task Force on Required Actions and Options</a:t>
            </a:r>
          </a:p>
          <a:p>
            <a:pPr marL="457200" indent="-457200">
              <a:spcAft>
                <a:spcPts val="1200"/>
              </a:spcAft>
              <a:buFont typeface="+mj-lt"/>
              <a:buAutoNum type="arabicPeriod"/>
            </a:pPr>
            <a:r>
              <a:rPr lang="en-US" dirty="0"/>
              <a:t>Perspectives: UNILAC Restoration </a:t>
            </a:r>
            <a:r>
              <a:rPr lang="en-US" dirty="0">
                <a:sym typeface="Wingdings" pitchFamily="2" charset="2"/>
              </a:rPr>
              <a:t> Project 1</a:t>
            </a:r>
            <a:endParaRPr lang="en-US" dirty="0"/>
          </a:p>
          <a:p>
            <a:pPr marL="457200" indent="-457200">
              <a:spcAft>
                <a:spcPts val="1200"/>
              </a:spcAft>
              <a:buFont typeface="+mj-lt"/>
              <a:buAutoNum type="arabicPeriod"/>
            </a:pPr>
            <a:r>
              <a:rPr lang="en-US" dirty="0"/>
              <a:t>Perspectives: Interim Option(s) </a:t>
            </a:r>
            <a:r>
              <a:rPr lang="en-US" dirty="0">
                <a:sym typeface="Wingdings" pitchFamily="2" charset="2"/>
              </a:rPr>
              <a:t> Projects 2 and 3</a:t>
            </a:r>
            <a:endParaRPr lang="en-US" dirty="0"/>
          </a:p>
          <a:p>
            <a:pPr marL="457200" indent="-457200">
              <a:spcAft>
                <a:spcPts val="1200"/>
              </a:spcAft>
              <a:buFont typeface="+mj-lt"/>
              <a:buAutoNum type="arabicPeriod"/>
            </a:pPr>
            <a:r>
              <a:rPr lang="en-US" b="1" dirty="0">
                <a:solidFill>
                  <a:srgbClr val="0070C0"/>
                </a:solidFill>
              </a:rPr>
              <a:t>Restoration Project</a:t>
            </a:r>
          </a:p>
          <a:p>
            <a:pPr marL="457200" indent="-457200">
              <a:spcAft>
                <a:spcPts val="1200"/>
              </a:spcAft>
              <a:buFont typeface="+mj-lt"/>
              <a:buAutoNum type="arabicPeriod"/>
            </a:pPr>
            <a:r>
              <a:rPr lang="en-US" dirty="0"/>
              <a:t>Conclusion</a:t>
            </a:r>
          </a:p>
          <a:p>
            <a:pPr marL="457200" indent="-457200">
              <a:spcAft>
                <a:spcPts val="1200"/>
              </a:spcAft>
              <a:buFont typeface="+mj-lt"/>
              <a:buAutoNum type="arabicPeriod"/>
            </a:pPr>
            <a:endParaRPr lang="en-US" dirty="0"/>
          </a:p>
        </p:txBody>
      </p:sp>
      <p:sp>
        <p:nvSpPr>
          <p:cNvPr id="4" name="Foliennummernplatzhalter 3">
            <a:extLst>
              <a:ext uri="{FF2B5EF4-FFF2-40B4-BE49-F238E27FC236}">
                <a16:creationId xmlns:a16="http://schemas.microsoft.com/office/drawing/2014/main" id="{38AA6E95-B24A-C980-39F3-1E609C01A122}"/>
              </a:ext>
            </a:extLst>
          </p:cNvPr>
          <p:cNvSpPr>
            <a:spLocks noGrp="1"/>
          </p:cNvSpPr>
          <p:nvPr>
            <p:ph type="sldNum" sz="quarter" idx="12"/>
          </p:nvPr>
        </p:nvSpPr>
        <p:spPr/>
        <p:txBody>
          <a:bodyPr/>
          <a:lstStyle/>
          <a:p>
            <a:fld id="{125CBDDA-5CCF-8748-8988-9DC6C8981774}" type="slidenum">
              <a:rPr lang="de-DE" smtClean="0"/>
              <a:t>43</a:t>
            </a:fld>
            <a:endParaRPr lang="de-DE"/>
          </a:p>
        </p:txBody>
      </p:sp>
      <p:sp>
        <p:nvSpPr>
          <p:cNvPr id="5" name="Fußzeilenplatzhalter 4">
            <a:extLst>
              <a:ext uri="{FF2B5EF4-FFF2-40B4-BE49-F238E27FC236}">
                <a16:creationId xmlns:a16="http://schemas.microsoft.com/office/drawing/2014/main" id="{37722DDA-3FE7-ACD8-F646-62FD9492653A}"/>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1120058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67A1-3ED7-8832-5942-6ED45BF635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435FE9-8F54-92A7-01B0-748C625127A8}"/>
              </a:ext>
            </a:extLst>
          </p:cNvPr>
          <p:cNvSpPr>
            <a:spLocks noGrp="1"/>
          </p:cNvSpPr>
          <p:nvPr>
            <p:ph type="title"/>
          </p:nvPr>
        </p:nvSpPr>
        <p:spPr/>
        <p:txBody>
          <a:bodyPr/>
          <a:lstStyle/>
          <a:p>
            <a:r>
              <a:rPr lang="en-US" sz="2800" dirty="0">
                <a:solidFill>
                  <a:srgbClr val="0070C0"/>
                </a:solidFill>
              </a:rPr>
              <a:t>Workflow</a:t>
            </a:r>
          </a:p>
        </p:txBody>
      </p:sp>
      <p:sp>
        <p:nvSpPr>
          <p:cNvPr id="4" name="Foliennummernplatzhalter 3">
            <a:extLst>
              <a:ext uri="{FF2B5EF4-FFF2-40B4-BE49-F238E27FC236}">
                <a16:creationId xmlns:a16="http://schemas.microsoft.com/office/drawing/2014/main" id="{35267A3A-9D99-B02C-D863-EDED216CEB9E}"/>
              </a:ext>
            </a:extLst>
          </p:cNvPr>
          <p:cNvSpPr>
            <a:spLocks noGrp="1"/>
          </p:cNvSpPr>
          <p:nvPr>
            <p:ph type="sldNum" sz="quarter" idx="12"/>
          </p:nvPr>
        </p:nvSpPr>
        <p:spPr/>
        <p:txBody>
          <a:bodyPr/>
          <a:lstStyle/>
          <a:p>
            <a:fld id="{125CBDDA-5CCF-8748-8988-9DC6C8981774}" type="slidenum">
              <a:rPr lang="en-US" smtClean="0"/>
              <a:t>44</a:t>
            </a:fld>
            <a:endParaRPr lang="en-US" dirty="0"/>
          </a:p>
        </p:txBody>
      </p:sp>
      <p:sp>
        <p:nvSpPr>
          <p:cNvPr id="5" name="Fußzeilenplatzhalter 4">
            <a:extLst>
              <a:ext uri="{FF2B5EF4-FFF2-40B4-BE49-F238E27FC236}">
                <a16:creationId xmlns:a16="http://schemas.microsoft.com/office/drawing/2014/main" id="{5EA778DD-88CD-AFB2-2167-12ECDD3A846C}"/>
              </a:ext>
            </a:extLst>
          </p:cNvPr>
          <p:cNvSpPr>
            <a:spLocks noGrp="1"/>
          </p:cNvSpPr>
          <p:nvPr>
            <p:ph type="ftr" sz="quarter" idx="3"/>
          </p:nvPr>
        </p:nvSpPr>
        <p:spPr/>
        <p:txBody>
          <a:bodyPr/>
          <a:lstStyle/>
          <a:p>
            <a:pPr algn="l"/>
            <a:r>
              <a:rPr lang="en-US" dirty="0"/>
              <a:t>R. </a:t>
            </a:r>
            <a:r>
              <a:rPr lang="en-US" dirty="0" err="1"/>
              <a:t>Aßmann</a:t>
            </a:r>
            <a:r>
              <a:rPr lang="en-US" dirty="0"/>
              <a:t>, ACC</a:t>
            </a:r>
          </a:p>
        </p:txBody>
      </p:sp>
      <p:sp>
        <p:nvSpPr>
          <p:cNvPr id="6" name="Prozess 5">
            <a:extLst>
              <a:ext uri="{FF2B5EF4-FFF2-40B4-BE49-F238E27FC236}">
                <a16:creationId xmlns:a16="http://schemas.microsoft.com/office/drawing/2014/main" id="{5F95D285-EA4B-AB1E-6958-91987DD2D9E2}"/>
              </a:ext>
            </a:extLst>
          </p:cNvPr>
          <p:cNvSpPr/>
          <p:nvPr/>
        </p:nvSpPr>
        <p:spPr>
          <a:xfrm>
            <a:off x="711199" y="1289773"/>
            <a:ext cx="3643825" cy="700158"/>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dirty="0">
                <a:solidFill>
                  <a:schemeClr val="bg1">
                    <a:lumMod val="50000"/>
                  </a:schemeClr>
                </a:solidFill>
              </a:rPr>
              <a:t>Fire incident</a:t>
            </a:r>
          </a:p>
          <a:p>
            <a:pPr algn="ctr"/>
            <a:r>
              <a:rPr lang="en-US" dirty="0">
                <a:solidFill>
                  <a:schemeClr val="bg1">
                    <a:lumMod val="50000"/>
                  </a:schemeClr>
                </a:solidFill>
              </a:rPr>
              <a:t>5 Feb 2026</a:t>
            </a:r>
          </a:p>
        </p:txBody>
      </p:sp>
      <p:sp>
        <p:nvSpPr>
          <p:cNvPr id="7" name="Prozess 6">
            <a:extLst>
              <a:ext uri="{FF2B5EF4-FFF2-40B4-BE49-F238E27FC236}">
                <a16:creationId xmlns:a16="http://schemas.microsoft.com/office/drawing/2014/main" id="{C5FCCF70-FF94-6A95-A150-FA414F97B0AB}"/>
              </a:ext>
            </a:extLst>
          </p:cNvPr>
          <p:cNvSpPr/>
          <p:nvPr/>
        </p:nvSpPr>
        <p:spPr>
          <a:xfrm>
            <a:off x="711200" y="2334095"/>
            <a:ext cx="3643824" cy="1225621"/>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500" dirty="0">
              <a:solidFill>
                <a:schemeClr val="bg1">
                  <a:lumMod val="50000"/>
                </a:schemeClr>
              </a:solidFill>
            </a:endParaRPr>
          </a:p>
          <a:p>
            <a:pPr algn="ctr"/>
            <a:r>
              <a:rPr lang="en-US" dirty="0">
                <a:solidFill>
                  <a:schemeClr val="bg1">
                    <a:lumMod val="50000"/>
                  </a:schemeClr>
                </a:solidFill>
              </a:rPr>
              <a:t>Task Force </a:t>
            </a:r>
            <a:br>
              <a:rPr lang="en-US" dirty="0">
                <a:solidFill>
                  <a:schemeClr val="bg1">
                    <a:lumMod val="50000"/>
                  </a:schemeClr>
                </a:solidFill>
              </a:rPr>
            </a:br>
            <a:r>
              <a:rPr lang="en-US" dirty="0">
                <a:solidFill>
                  <a:schemeClr val="bg1">
                    <a:lumMod val="50000"/>
                  </a:schemeClr>
                </a:solidFill>
              </a:rPr>
              <a:t>“</a:t>
            </a:r>
            <a:r>
              <a:rPr lang="en-US" b="1" dirty="0">
                <a:solidFill>
                  <a:schemeClr val="bg1">
                    <a:lumMod val="50000"/>
                  </a:schemeClr>
                </a:solidFill>
              </a:rPr>
              <a:t>UNILAC and FAIR Injector</a:t>
            </a:r>
            <a:r>
              <a:rPr lang="en-US" dirty="0">
                <a:solidFill>
                  <a:schemeClr val="bg1">
                    <a:lumMod val="50000"/>
                  </a:schemeClr>
                </a:solidFill>
              </a:rPr>
              <a:t>”</a:t>
            </a:r>
          </a:p>
          <a:p>
            <a:pPr algn="ctr"/>
            <a:r>
              <a:rPr lang="en-US" dirty="0">
                <a:solidFill>
                  <a:schemeClr val="bg1">
                    <a:lumMod val="50000"/>
                  </a:schemeClr>
                </a:solidFill>
              </a:rPr>
              <a:t>12 Feb – 16 Apr 2026</a:t>
            </a:r>
          </a:p>
        </p:txBody>
      </p:sp>
      <p:cxnSp>
        <p:nvCxnSpPr>
          <p:cNvPr id="10" name="Gerade Verbindung mit Pfeil 9">
            <a:extLst>
              <a:ext uri="{FF2B5EF4-FFF2-40B4-BE49-F238E27FC236}">
                <a16:creationId xmlns:a16="http://schemas.microsoft.com/office/drawing/2014/main" id="{3FAE074B-4EBA-CE36-6E10-CF40ECB60749}"/>
              </a:ext>
            </a:extLst>
          </p:cNvPr>
          <p:cNvCxnSpPr>
            <a:cxnSpLocks/>
            <a:stCxn id="6" idx="2"/>
            <a:endCxn id="7" idx="0"/>
          </p:cNvCxnSpPr>
          <p:nvPr/>
        </p:nvCxnSpPr>
        <p:spPr>
          <a:xfrm>
            <a:off x="2533112" y="1989931"/>
            <a:ext cx="0" cy="34416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Prozess 11">
            <a:extLst>
              <a:ext uri="{FF2B5EF4-FFF2-40B4-BE49-F238E27FC236}">
                <a16:creationId xmlns:a16="http://schemas.microsoft.com/office/drawing/2014/main" id="{8A36CB28-C422-BE6A-DD54-9D2AE568AF85}"/>
              </a:ext>
            </a:extLst>
          </p:cNvPr>
          <p:cNvSpPr/>
          <p:nvPr/>
        </p:nvSpPr>
        <p:spPr>
          <a:xfrm>
            <a:off x="5023745" y="2478163"/>
            <a:ext cx="6863450" cy="935780"/>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solidFill>
                  <a:schemeClr val="bg1">
                    <a:lumMod val="50000"/>
                  </a:schemeClr>
                </a:solidFill>
              </a:rPr>
              <a:t>Discussion of </a:t>
            </a:r>
            <a:r>
              <a:rPr lang="en-US" b="1" dirty="0">
                <a:solidFill>
                  <a:schemeClr val="bg1">
                    <a:lumMod val="50000"/>
                  </a:schemeClr>
                </a:solidFill>
              </a:rPr>
              <a:t>multiple conceptual solutions</a:t>
            </a:r>
            <a:r>
              <a:rPr lang="en-US" dirty="0">
                <a:solidFill>
                  <a:schemeClr val="bg1">
                    <a:lumMod val="50000"/>
                  </a:schemeClr>
                </a:solidFill>
              </a:rPr>
              <a:t>, initial prioritization, performance estimates for scientific evaluation, definition of a </a:t>
            </a:r>
            <a:r>
              <a:rPr lang="en-US" b="1" dirty="0">
                <a:solidFill>
                  <a:schemeClr val="bg1">
                    <a:lumMod val="50000"/>
                  </a:schemeClr>
                </a:solidFill>
              </a:rPr>
              <a:t>focused concept </a:t>
            </a:r>
            <a:r>
              <a:rPr lang="en-US" dirty="0">
                <a:solidFill>
                  <a:schemeClr val="bg1">
                    <a:lumMod val="50000"/>
                  </a:schemeClr>
                </a:solidFill>
              </a:rPr>
              <a:t>between accelerator and science</a:t>
            </a:r>
          </a:p>
        </p:txBody>
      </p:sp>
      <p:cxnSp>
        <p:nvCxnSpPr>
          <p:cNvPr id="15" name="Gerade Verbindung mit Pfeil 14">
            <a:extLst>
              <a:ext uri="{FF2B5EF4-FFF2-40B4-BE49-F238E27FC236}">
                <a16:creationId xmlns:a16="http://schemas.microsoft.com/office/drawing/2014/main" id="{2996C3C8-ED61-0BD7-D4A8-6294AF66BC33}"/>
              </a:ext>
            </a:extLst>
          </p:cNvPr>
          <p:cNvCxnSpPr>
            <a:cxnSpLocks/>
            <a:stCxn id="7" idx="3"/>
            <a:endCxn id="12" idx="1"/>
          </p:cNvCxnSpPr>
          <p:nvPr/>
        </p:nvCxnSpPr>
        <p:spPr>
          <a:xfrm flipV="1">
            <a:off x="4355024" y="2946053"/>
            <a:ext cx="668721" cy="85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Prozess 22">
            <a:extLst>
              <a:ext uri="{FF2B5EF4-FFF2-40B4-BE49-F238E27FC236}">
                <a16:creationId xmlns:a16="http://schemas.microsoft.com/office/drawing/2014/main" id="{15C57BC6-BD35-3498-B8FB-08FC29C30F31}"/>
              </a:ext>
            </a:extLst>
          </p:cNvPr>
          <p:cNvSpPr/>
          <p:nvPr/>
        </p:nvSpPr>
        <p:spPr>
          <a:xfrm>
            <a:off x="5023746" y="1284918"/>
            <a:ext cx="6863454" cy="711200"/>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solidFill>
                  <a:schemeClr val="bg1">
                    <a:lumMod val="50000"/>
                  </a:schemeClr>
                </a:solidFill>
              </a:rPr>
              <a:t>Major damage to UNILAC accelerator &amp; building, multi-year interruption of operation for GSI and FAIR injection</a:t>
            </a:r>
          </a:p>
        </p:txBody>
      </p:sp>
      <p:cxnSp>
        <p:nvCxnSpPr>
          <p:cNvPr id="24" name="Gerade Verbindung mit Pfeil 23">
            <a:extLst>
              <a:ext uri="{FF2B5EF4-FFF2-40B4-BE49-F238E27FC236}">
                <a16:creationId xmlns:a16="http://schemas.microsoft.com/office/drawing/2014/main" id="{341B5B4F-3E59-02BB-2762-444859ECAF3F}"/>
              </a:ext>
            </a:extLst>
          </p:cNvPr>
          <p:cNvCxnSpPr>
            <a:cxnSpLocks/>
          </p:cNvCxnSpPr>
          <p:nvPr/>
        </p:nvCxnSpPr>
        <p:spPr>
          <a:xfrm>
            <a:off x="4334316" y="1617851"/>
            <a:ext cx="689429"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Prozess 2">
            <a:extLst>
              <a:ext uri="{FF2B5EF4-FFF2-40B4-BE49-F238E27FC236}">
                <a16:creationId xmlns:a16="http://schemas.microsoft.com/office/drawing/2014/main" id="{A42FECEA-4953-8155-D1EA-A12D6EBE4890}"/>
              </a:ext>
            </a:extLst>
          </p:cNvPr>
          <p:cNvSpPr/>
          <p:nvPr/>
        </p:nvSpPr>
        <p:spPr>
          <a:xfrm>
            <a:off x="711200" y="3922484"/>
            <a:ext cx="3643824" cy="2449443"/>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solidFill>
            </a:endParaRPr>
          </a:p>
          <a:p>
            <a:pPr algn="ctr"/>
            <a:r>
              <a:rPr lang="en-US" b="1" dirty="0">
                <a:solidFill>
                  <a:schemeClr val="tx1"/>
                </a:solidFill>
              </a:rPr>
              <a:t>Restoration Project</a:t>
            </a:r>
          </a:p>
          <a:p>
            <a:pPr algn="ctr"/>
            <a:r>
              <a:rPr lang="en-US" dirty="0">
                <a:solidFill>
                  <a:schemeClr val="tx1"/>
                </a:solidFill>
              </a:rPr>
              <a:t>14 Apr 2026 until ∼ 2031 </a:t>
            </a:r>
          </a:p>
        </p:txBody>
      </p:sp>
      <p:cxnSp>
        <p:nvCxnSpPr>
          <p:cNvPr id="8" name="Gerade Verbindung mit Pfeil 7">
            <a:extLst>
              <a:ext uri="{FF2B5EF4-FFF2-40B4-BE49-F238E27FC236}">
                <a16:creationId xmlns:a16="http://schemas.microsoft.com/office/drawing/2014/main" id="{7E88B0E1-92A9-8EDE-86C4-61BF2FD50EB5}"/>
              </a:ext>
            </a:extLst>
          </p:cNvPr>
          <p:cNvCxnSpPr>
            <a:cxnSpLocks/>
            <a:endCxn id="3" idx="0"/>
          </p:cNvCxnSpPr>
          <p:nvPr/>
        </p:nvCxnSpPr>
        <p:spPr>
          <a:xfrm>
            <a:off x="2533112" y="3559716"/>
            <a:ext cx="0" cy="36276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Prozess 8">
            <a:extLst>
              <a:ext uri="{FF2B5EF4-FFF2-40B4-BE49-F238E27FC236}">
                <a16:creationId xmlns:a16="http://schemas.microsoft.com/office/drawing/2014/main" id="{DC8BC1E8-BEE9-8DB4-6EA1-39CA8DC3E01C}"/>
              </a:ext>
            </a:extLst>
          </p:cNvPr>
          <p:cNvSpPr/>
          <p:nvPr/>
        </p:nvSpPr>
        <p:spPr>
          <a:xfrm>
            <a:off x="5011244" y="3922483"/>
            <a:ext cx="6863450" cy="2439636"/>
          </a:xfrm>
          <a:prstGeom prst="flowChartProcess">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solidFill>
                  <a:schemeClr val="tx1"/>
                </a:solidFill>
              </a:rPr>
              <a:t>Detailed feasibility studies, </a:t>
            </a:r>
            <a:r>
              <a:rPr lang="en-US" b="1" dirty="0">
                <a:solidFill>
                  <a:schemeClr val="tx1"/>
                </a:solidFill>
              </a:rPr>
              <a:t>technical design</a:t>
            </a:r>
            <a:r>
              <a:rPr lang="en-US" dirty="0">
                <a:solidFill>
                  <a:schemeClr val="tx1"/>
                </a:solidFill>
              </a:rPr>
              <a:t>, optimized solutions, layouts and specifications, procurement, </a:t>
            </a:r>
            <a:r>
              <a:rPr lang="en-US" b="1" dirty="0">
                <a:solidFill>
                  <a:schemeClr val="tx1"/>
                </a:solidFill>
              </a:rPr>
              <a:t>implementation</a:t>
            </a:r>
            <a:r>
              <a:rPr lang="en-US" dirty="0">
                <a:solidFill>
                  <a:schemeClr val="tx1"/>
                </a:solidFill>
              </a:rPr>
              <a:t>, commissioning</a:t>
            </a:r>
          </a:p>
          <a:p>
            <a:endParaRPr lang="en-US" dirty="0">
              <a:solidFill>
                <a:schemeClr val="tx1"/>
              </a:solidFill>
            </a:endParaRPr>
          </a:p>
          <a:p>
            <a:r>
              <a:rPr lang="en-US" dirty="0">
                <a:solidFill>
                  <a:schemeClr val="tx1"/>
                </a:solidFill>
                <a:sym typeface="Wingdings" pitchFamily="2" charset="2"/>
              </a:rPr>
              <a:t>Interim solution(s) for </a:t>
            </a:r>
            <a:r>
              <a:rPr lang="en-US" b="1" dirty="0">
                <a:solidFill>
                  <a:schemeClr val="tx1"/>
                </a:solidFill>
                <a:sym typeface="Wingdings" pitchFamily="2" charset="2"/>
              </a:rPr>
              <a:t>FAIR commissioning and science by 2027 and 2028</a:t>
            </a:r>
          </a:p>
          <a:p>
            <a:endParaRPr lang="en-US" dirty="0">
              <a:solidFill>
                <a:schemeClr val="tx1"/>
              </a:solidFill>
              <a:sym typeface="Wingdings" pitchFamily="2" charset="2"/>
            </a:endParaRPr>
          </a:p>
          <a:p>
            <a:r>
              <a:rPr lang="en-US" dirty="0">
                <a:solidFill>
                  <a:schemeClr val="tx1"/>
                </a:solidFill>
                <a:sym typeface="Wingdings" pitchFamily="2" charset="2"/>
              </a:rPr>
              <a:t>UNILAC restoration for </a:t>
            </a:r>
            <a:r>
              <a:rPr lang="en-US" b="1" dirty="0">
                <a:solidFill>
                  <a:schemeClr val="tx1"/>
                </a:solidFill>
                <a:sym typeface="Wingdings" pitchFamily="2" charset="2"/>
              </a:rPr>
              <a:t>full FAIR science </a:t>
            </a:r>
            <a:r>
              <a:rPr lang="en-US" dirty="0">
                <a:solidFill>
                  <a:schemeClr val="tx1"/>
                </a:solidFill>
                <a:sym typeface="Wingdings" pitchFamily="2" charset="2"/>
              </a:rPr>
              <a:t>as soon as possible</a:t>
            </a:r>
          </a:p>
        </p:txBody>
      </p:sp>
      <p:cxnSp>
        <p:nvCxnSpPr>
          <p:cNvPr id="11" name="Gerade Verbindung mit Pfeil 10">
            <a:extLst>
              <a:ext uri="{FF2B5EF4-FFF2-40B4-BE49-F238E27FC236}">
                <a16:creationId xmlns:a16="http://schemas.microsoft.com/office/drawing/2014/main" id="{4CBA3BE9-9276-8706-FB93-59F016F5FE4B}"/>
              </a:ext>
            </a:extLst>
          </p:cNvPr>
          <p:cNvCxnSpPr/>
          <p:nvPr/>
        </p:nvCxnSpPr>
        <p:spPr>
          <a:xfrm>
            <a:off x="4348319" y="5214782"/>
            <a:ext cx="689429"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04C48A24-6B3B-D7A3-0ADF-D1E8FEFA08D0}"/>
              </a:ext>
            </a:extLst>
          </p:cNvPr>
          <p:cNvCxnSpPr/>
          <p:nvPr/>
        </p:nvCxnSpPr>
        <p:spPr>
          <a:xfrm>
            <a:off x="4335824" y="6011843"/>
            <a:ext cx="689429"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664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7D892-7ABA-2526-07E6-2AD330DDCD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93D5FD-2509-3160-C3F6-3DF3A596CA11}"/>
              </a:ext>
            </a:extLst>
          </p:cNvPr>
          <p:cNvSpPr>
            <a:spLocks noGrp="1"/>
          </p:cNvSpPr>
          <p:nvPr>
            <p:ph type="title"/>
          </p:nvPr>
        </p:nvSpPr>
        <p:spPr/>
        <p:txBody>
          <a:bodyPr/>
          <a:lstStyle/>
          <a:p>
            <a:r>
              <a:rPr lang="en-US" sz="2800" dirty="0">
                <a:solidFill>
                  <a:srgbClr val="0070C0"/>
                </a:solidFill>
              </a:rPr>
              <a:t>Project Organization</a:t>
            </a:r>
          </a:p>
        </p:txBody>
      </p:sp>
      <p:sp>
        <p:nvSpPr>
          <p:cNvPr id="3" name="Inhaltsplatzhalter 2">
            <a:extLst>
              <a:ext uri="{FF2B5EF4-FFF2-40B4-BE49-F238E27FC236}">
                <a16:creationId xmlns:a16="http://schemas.microsoft.com/office/drawing/2014/main" id="{33DDD73C-DB17-9B29-A70E-F87CFBBD87B8}"/>
              </a:ext>
            </a:extLst>
          </p:cNvPr>
          <p:cNvSpPr>
            <a:spLocks noGrp="1"/>
          </p:cNvSpPr>
          <p:nvPr>
            <p:ph idx="1"/>
          </p:nvPr>
        </p:nvSpPr>
        <p:spPr>
          <a:xfrm>
            <a:off x="148091" y="1375890"/>
            <a:ext cx="8136594" cy="4903585"/>
          </a:xfrm>
        </p:spPr>
        <p:txBody>
          <a:bodyPr/>
          <a:lstStyle/>
          <a:p>
            <a:pPr>
              <a:spcAft>
                <a:spcPts val="1200"/>
              </a:spcAft>
            </a:pPr>
            <a:r>
              <a:rPr lang="en-US" b="1" dirty="0">
                <a:solidFill>
                  <a:srgbClr val="0070C0"/>
                </a:solidFill>
              </a:rPr>
              <a:t>Technical task force:</a:t>
            </a:r>
            <a:r>
              <a:rPr lang="en-US" dirty="0">
                <a:solidFill>
                  <a:srgbClr val="0070C0"/>
                </a:solidFill>
              </a:rPr>
              <a:t> </a:t>
            </a:r>
            <a:r>
              <a:rPr lang="en-US" dirty="0"/>
              <a:t>Conceptual study and work.</a:t>
            </a:r>
          </a:p>
          <a:p>
            <a:pPr>
              <a:spcAft>
                <a:spcPts val="1200"/>
              </a:spcAft>
            </a:pPr>
            <a:r>
              <a:rPr lang="en-US" b="1" dirty="0">
                <a:solidFill>
                  <a:srgbClr val="0070C0"/>
                </a:solidFill>
              </a:rPr>
              <a:t>Project organization: </a:t>
            </a:r>
            <a:r>
              <a:rPr lang="en-US" dirty="0"/>
              <a:t>Technical design phase and implementation, including cost and schedule.  </a:t>
            </a:r>
          </a:p>
          <a:p>
            <a:pPr>
              <a:spcAft>
                <a:spcPts val="1200"/>
              </a:spcAft>
            </a:pPr>
            <a:r>
              <a:rPr lang="en-US" dirty="0"/>
              <a:t>Coord. projects, ensures overarching consistency. </a:t>
            </a:r>
          </a:p>
          <a:p>
            <a:pPr>
              <a:spcAft>
                <a:spcPts val="1200"/>
              </a:spcAft>
            </a:pPr>
            <a:r>
              <a:rPr lang="en-US" dirty="0"/>
              <a:t>Project started, bringing capabilities focused on </a:t>
            </a:r>
            <a:r>
              <a:rPr lang="en-US" b="1" dirty="0">
                <a:solidFill>
                  <a:srgbClr val="0070C0"/>
                </a:solidFill>
              </a:rPr>
              <a:t>goals</a:t>
            </a:r>
            <a:r>
              <a:rPr lang="en-US" dirty="0"/>
              <a:t>:</a:t>
            </a:r>
          </a:p>
          <a:p>
            <a:pPr lvl="1">
              <a:spcBef>
                <a:spcPts val="300"/>
              </a:spcBef>
              <a:spcAft>
                <a:spcPts val="1200"/>
              </a:spcAft>
            </a:pPr>
            <a:r>
              <a:rPr lang="en-US" sz="1800" dirty="0"/>
              <a:t>Highest priority: Beam operation UNILAC with HSI within 4-5 years</a:t>
            </a:r>
          </a:p>
          <a:p>
            <a:pPr lvl="1">
              <a:spcBef>
                <a:spcPts val="300"/>
              </a:spcBef>
              <a:spcAft>
                <a:spcPts val="1200"/>
              </a:spcAft>
            </a:pPr>
            <a:r>
              <a:rPr lang="en-US" sz="1800" dirty="0"/>
              <a:t>Interim beam from HITRAP in TK for FAIR commissioning in 2027</a:t>
            </a:r>
          </a:p>
          <a:p>
            <a:pPr lvl="1">
              <a:spcBef>
                <a:spcPts val="300"/>
              </a:spcBef>
              <a:spcAft>
                <a:spcPts val="1200"/>
              </a:spcAft>
            </a:pPr>
            <a:r>
              <a:rPr lang="en-US" sz="1800" dirty="0"/>
              <a:t>Interim, HLI type beam from EH through TK for interim science in 2028</a:t>
            </a:r>
          </a:p>
          <a:p>
            <a:pPr lvl="1">
              <a:spcBef>
                <a:spcPts val="300"/>
              </a:spcBef>
              <a:spcAft>
                <a:spcPts val="1200"/>
              </a:spcAft>
            </a:pPr>
            <a:r>
              <a:rPr lang="en-US" sz="1800" dirty="0"/>
              <a:t>Preparation SIS-18 ion beam injection and acceleration for beams</a:t>
            </a:r>
          </a:p>
          <a:p>
            <a:pPr lvl="1">
              <a:spcBef>
                <a:spcPts val="300"/>
              </a:spcBef>
              <a:spcAft>
                <a:spcPts val="1200"/>
              </a:spcAft>
            </a:pPr>
            <a:r>
              <a:rPr lang="en-US" sz="1800" dirty="0"/>
              <a:t>For all above: building and GAT work and plans, safety, TVS, …</a:t>
            </a:r>
          </a:p>
        </p:txBody>
      </p:sp>
      <p:sp>
        <p:nvSpPr>
          <p:cNvPr id="4" name="Foliennummernplatzhalter 3">
            <a:extLst>
              <a:ext uri="{FF2B5EF4-FFF2-40B4-BE49-F238E27FC236}">
                <a16:creationId xmlns:a16="http://schemas.microsoft.com/office/drawing/2014/main" id="{15F03C76-5877-D349-6F77-5934851132C5}"/>
              </a:ext>
            </a:extLst>
          </p:cNvPr>
          <p:cNvSpPr>
            <a:spLocks noGrp="1"/>
          </p:cNvSpPr>
          <p:nvPr>
            <p:ph type="sldNum" sz="quarter" idx="12"/>
          </p:nvPr>
        </p:nvSpPr>
        <p:spPr/>
        <p:txBody>
          <a:bodyPr/>
          <a:lstStyle/>
          <a:p>
            <a:fld id="{125CBDDA-5CCF-8748-8988-9DC6C8981774}" type="slidenum">
              <a:rPr lang="en-US" smtClean="0"/>
              <a:t>45</a:t>
            </a:fld>
            <a:endParaRPr lang="en-US" dirty="0"/>
          </a:p>
        </p:txBody>
      </p:sp>
      <p:sp>
        <p:nvSpPr>
          <p:cNvPr id="5" name="Fußzeilenplatzhalter 4">
            <a:extLst>
              <a:ext uri="{FF2B5EF4-FFF2-40B4-BE49-F238E27FC236}">
                <a16:creationId xmlns:a16="http://schemas.microsoft.com/office/drawing/2014/main" id="{AD25D95A-4021-2AE5-D60D-17E89606B214}"/>
              </a:ext>
            </a:extLst>
          </p:cNvPr>
          <p:cNvSpPr>
            <a:spLocks noGrp="1"/>
          </p:cNvSpPr>
          <p:nvPr>
            <p:ph type="ftr" sz="quarter" idx="3"/>
          </p:nvPr>
        </p:nvSpPr>
        <p:spPr/>
        <p:txBody>
          <a:bodyPr/>
          <a:lstStyle/>
          <a:p>
            <a:pPr algn="l"/>
            <a:r>
              <a:rPr lang="en-US" dirty="0"/>
              <a:t>R. </a:t>
            </a:r>
            <a:r>
              <a:rPr lang="en-US" dirty="0" err="1"/>
              <a:t>Aßmann</a:t>
            </a:r>
            <a:r>
              <a:rPr lang="en-US" dirty="0"/>
              <a:t>, ACC</a:t>
            </a:r>
          </a:p>
        </p:txBody>
      </p:sp>
      <p:pic>
        <p:nvPicPr>
          <p:cNvPr id="6" name="Grafik 5">
            <a:extLst>
              <a:ext uri="{FF2B5EF4-FFF2-40B4-BE49-F238E27FC236}">
                <a16:creationId xmlns:a16="http://schemas.microsoft.com/office/drawing/2014/main" id="{FAFFA58E-A263-6A8C-DA25-DD83AC91A75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65860" y="1443290"/>
            <a:ext cx="3733981" cy="2161982"/>
          </a:xfrm>
          <a:prstGeom prst="rect">
            <a:avLst/>
          </a:prstGeom>
        </p:spPr>
      </p:pic>
      <p:pic>
        <p:nvPicPr>
          <p:cNvPr id="7" name="Grafik 6">
            <a:extLst>
              <a:ext uri="{FF2B5EF4-FFF2-40B4-BE49-F238E27FC236}">
                <a16:creationId xmlns:a16="http://schemas.microsoft.com/office/drawing/2014/main" id="{93E1B3B9-6CC9-F0CB-999E-1BC8DFBBF7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45819" y="3909740"/>
            <a:ext cx="3830130" cy="2161982"/>
          </a:xfrm>
          <a:prstGeom prst="rect">
            <a:avLst/>
          </a:prstGeom>
        </p:spPr>
      </p:pic>
    </p:spTree>
    <p:extLst>
      <p:ext uri="{BB962C8B-B14F-4D97-AF65-F5344CB8AC3E}">
        <p14:creationId xmlns:p14="http://schemas.microsoft.com/office/powerpoint/2010/main" val="3063700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843B36DC-8CD3-2917-9BB0-F41D6E32CF27}"/>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a:extLst>
              <a:ext uri="{FF2B5EF4-FFF2-40B4-BE49-F238E27FC236}">
                <a16:creationId xmlns:a16="http://schemas.microsoft.com/office/drawing/2014/main" id="{79492CB1-D4A0-E81F-3C84-CE5C6C2F74BF}"/>
              </a:ext>
            </a:extLst>
          </p:cNvPr>
          <p:cNvSpPr/>
          <p:nvPr/>
        </p:nvSpPr>
        <p:spPr>
          <a:xfrm>
            <a:off x="927104" y="443931"/>
            <a:ext cx="6451593" cy="2580852"/>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hteck 3">
            <a:extLst>
              <a:ext uri="{FF2B5EF4-FFF2-40B4-BE49-F238E27FC236}">
                <a16:creationId xmlns:a16="http://schemas.microsoft.com/office/drawing/2014/main" id="{6F413F58-5020-C2AE-93CC-F4D993BE510B}"/>
              </a:ext>
            </a:extLst>
          </p:cNvPr>
          <p:cNvSpPr/>
          <p:nvPr/>
        </p:nvSpPr>
        <p:spPr>
          <a:xfrm>
            <a:off x="1087821" y="594314"/>
            <a:ext cx="3115879" cy="9513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lgn="ctr">
              <a:defRPr/>
            </a:pPr>
            <a:r>
              <a:rPr lang="en-US" sz="1600" b="1" dirty="0">
                <a:solidFill>
                  <a:prstClr val="black"/>
                </a:solidFill>
              </a:rPr>
              <a:t>OVERALL PROJECT LEADER</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R. </a:t>
            </a:r>
            <a:r>
              <a:rPr kumimoji="0" lang="en-US" b="0" i="0" u="none" strike="noStrike" kern="1200" cap="none" spc="0" normalizeH="0" baseline="0" noProof="0" dirty="0" err="1">
                <a:ln>
                  <a:noFill/>
                </a:ln>
                <a:solidFill>
                  <a:prstClr val="black"/>
                </a:solidFill>
                <a:effectLst/>
                <a:uLnTx/>
                <a:uFillTx/>
                <a:latin typeface="Aptos" panose="02110004020202020204"/>
                <a:ea typeface="+mn-ea"/>
                <a:cs typeface="+mn-cs"/>
              </a:rPr>
              <a:t>Aßmann</a:t>
            </a: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Dep.: U. Weinrich</a:t>
            </a:r>
          </a:p>
        </p:txBody>
      </p:sp>
      <p:sp>
        <p:nvSpPr>
          <p:cNvPr id="5" name="Textfeld 4">
            <a:extLst>
              <a:ext uri="{FF2B5EF4-FFF2-40B4-BE49-F238E27FC236}">
                <a16:creationId xmlns:a16="http://schemas.microsoft.com/office/drawing/2014/main" id="{A9A9FC9F-0193-602C-4053-AECD4E7F278E}"/>
              </a:ext>
            </a:extLst>
          </p:cNvPr>
          <p:cNvSpPr txBox="1"/>
          <p:nvPr/>
        </p:nvSpPr>
        <p:spPr>
          <a:xfrm rot="16200000">
            <a:off x="-2897181" y="3261576"/>
            <a:ext cx="6518836" cy="292388"/>
          </a:xfrm>
          <a:prstGeom prst="rect">
            <a:avLst/>
          </a:prstGeom>
          <a:solidFill>
            <a:schemeClr val="bg1">
              <a:lumMod val="85000"/>
            </a:schemeClr>
          </a:solidFill>
        </p:spPr>
        <p:txBody>
          <a:bodyPr wrap="none" rtlCol="0">
            <a:spAutoFit/>
          </a:bodyPr>
          <a:lstStyle/>
          <a:p>
            <a:pPr lvl="0">
              <a:defRPr/>
            </a:pPr>
            <a:r>
              <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rPr>
              <a:t>Project: </a:t>
            </a:r>
            <a:r>
              <a:rPr lang="en-US" sz="1300" b="1" dirty="0">
                <a:solidFill>
                  <a:prstClr val="black"/>
                </a:solidFill>
              </a:rPr>
              <a:t>Restoration of beam operations for FAIR and GSI: UNILAC and interim setups</a:t>
            </a:r>
            <a:endPar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Rechteck 5">
            <a:extLst>
              <a:ext uri="{FF2B5EF4-FFF2-40B4-BE49-F238E27FC236}">
                <a16:creationId xmlns:a16="http://schemas.microsoft.com/office/drawing/2014/main" id="{4D60069E-0488-CD96-06E0-32CCECAD00BE}"/>
              </a:ext>
            </a:extLst>
          </p:cNvPr>
          <p:cNvSpPr/>
          <p:nvPr/>
        </p:nvSpPr>
        <p:spPr>
          <a:xfrm>
            <a:off x="1087821" y="1654273"/>
            <a:ext cx="3115879" cy="12434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lgn="ctr">
              <a:defRPr/>
            </a:pPr>
            <a:r>
              <a:rPr lang="en-US" b="1" dirty="0">
                <a:solidFill>
                  <a:prstClr val="black"/>
                </a:solidFill>
              </a:rPr>
              <a:t>Technical Coordinator</a:t>
            </a:r>
          </a:p>
          <a:p>
            <a:pPr lvl="0" algn="ctr">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 Vossberg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S.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Mickat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Activity coordination: M. Klich</a:t>
            </a:r>
          </a:p>
        </p:txBody>
      </p:sp>
      <p:sp>
        <p:nvSpPr>
          <p:cNvPr id="7" name="Rechteck 6">
            <a:extLst>
              <a:ext uri="{FF2B5EF4-FFF2-40B4-BE49-F238E27FC236}">
                <a16:creationId xmlns:a16="http://schemas.microsoft.com/office/drawing/2014/main" id="{0255962B-1103-BC05-3C78-40157CFE6A30}"/>
              </a:ext>
            </a:extLst>
          </p:cNvPr>
          <p:cNvSpPr/>
          <p:nvPr/>
        </p:nvSpPr>
        <p:spPr>
          <a:xfrm>
            <a:off x="4333174" y="1934140"/>
            <a:ext cx="2891850" cy="9513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lgn="ctr">
              <a:defRPr/>
            </a:pPr>
            <a:r>
              <a:rPr lang="en-US" b="1" dirty="0">
                <a:solidFill>
                  <a:prstClr val="black"/>
                </a:solidFill>
              </a:rPr>
              <a:t>Schedule, cost and risk planning</a:t>
            </a:r>
            <a:br>
              <a:rPr lang="en-US" b="1" dirty="0">
                <a:solidFill>
                  <a:prstClr val="black"/>
                </a:solidFill>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 Rosi, Dep.: </a:t>
            </a:r>
            <a:r>
              <a:rPr lang="en-US" dirty="0">
                <a:solidFill>
                  <a:prstClr val="black"/>
                </a:solidFill>
              </a:rPr>
              <a:t>N. Winters</a:t>
            </a:r>
          </a:p>
        </p:txBody>
      </p:sp>
      <p:sp>
        <p:nvSpPr>
          <p:cNvPr id="8" name="Rechteck 7">
            <a:extLst>
              <a:ext uri="{FF2B5EF4-FFF2-40B4-BE49-F238E27FC236}">
                <a16:creationId xmlns:a16="http://schemas.microsoft.com/office/drawing/2014/main" id="{AADB161E-9BB8-A83E-807E-1DDB9C04FF59}"/>
              </a:ext>
            </a:extLst>
          </p:cNvPr>
          <p:cNvSpPr/>
          <p:nvPr/>
        </p:nvSpPr>
        <p:spPr>
          <a:xfrm>
            <a:off x="4330700" y="584887"/>
            <a:ext cx="2891840" cy="12344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lgn="ctr">
              <a:defRPr/>
            </a:pPr>
            <a:r>
              <a:rPr lang="en-US" b="1" dirty="0">
                <a:solidFill>
                  <a:prstClr val="black"/>
                </a:solidFill>
              </a:rPr>
              <a:t>Project processes and documentation</a:t>
            </a:r>
          </a:p>
          <a:p>
            <a:pPr lvl="0" algn="ctr">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 Hess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A. Seibel</a:t>
            </a:r>
          </a:p>
        </p:txBody>
      </p:sp>
      <p:sp>
        <p:nvSpPr>
          <p:cNvPr id="12" name="Rechteck 11">
            <a:extLst>
              <a:ext uri="{FF2B5EF4-FFF2-40B4-BE49-F238E27FC236}">
                <a16:creationId xmlns:a16="http://schemas.microsoft.com/office/drawing/2014/main" id="{032D0B56-735A-A114-9C1B-33B6090A3ECE}"/>
              </a:ext>
            </a:extLst>
          </p:cNvPr>
          <p:cNvSpPr/>
          <p:nvPr/>
        </p:nvSpPr>
        <p:spPr>
          <a:xfrm>
            <a:off x="733072" y="3425057"/>
            <a:ext cx="2291255" cy="9059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UNILAC Restoration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 Scheeler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N. Stallkamp</a:t>
            </a:r>
          </a:p>
        </p:txBody>
      </p:sp>
      <p:sp>
        <p:nvSpPr>
          <p:cNvPr id="13" name="Rechteck 12">
            <a:extLst>
              <a:ext uri="{FF2B5EF4-FFF2-40B4-BE49-F238E27FC236}">
                <a16:creationId xmlns:a16="http://schemas.microsoft.com/office/drawing/2014/main" id="{827E37A8-3ADD-DE36-7320-7742723FBE43}"/>
              </a:ext>
            </a:extLst>
          </p:cNvPr>
          <p:cNvSpPr/>
          <p:nvPr/>
        </p:nvSpPr>
        <p:spPr>
          <a:xfrm>
            <a:off x="3640621" y="3432502"/>
            <a:ext cx="2291255" cy="8730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HITRAP in TK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Z.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Andelkovic</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F. Herfurth</a:t>
            </a:r>
          </a:p>
        </p:txBody>
      </p:sp>
      <p:sp>
        <p:nvSpPr>
          <p:cNvPr id="14" name="Rechteck 13">
            <a:extLst>
              <a:ext uri="{FF2B5EF4-FFF2-40B4-BE49-F238E27FC236}">
                <a16:creationId xmlns:a16="http://schemas.microsoft.com/office/drawing/2014/main" id="{50DF1F37-CFAA-97E8-7F2D-8A9277F7C1EC}"/>
              </a:ext>
            </a:extLst>
          </p:cNvPr>
          <p:cNvSpPr/>
          <p:nvPr/>
        </p:nvSpPr>
        <p:spPr>
          <a:xfrm>
            <a:off x="6347754" y="3457902"/>
            <a:ext cx="2291255" cy="11486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HLI-type Linac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 Loisch / H.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Vormann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M. Miski-</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Oglu</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Rechteck 14">
            <a:extLst>
              <a:ext uri="{FF2B5EF4-FFF2-40B4-BE49-F238E27FC236}">
                <a16:creationId xmlns:a16="http://schemas.microsoft.com/office/drawing/2014/main" id="{3AA483FA-7E80-D869-18B5-2330C26EC578}"/>
              </a:ext>
            </a:extLst>
          </p:cNvPr>
          <p:cNvSpPr/>
          <p:nvPr/>
        </p:nvSpPr>
        <p:spPr>
          <a:xfrm>
            <a:off x="733071" y="4512441"/>
            <a:ext cx="2291255" cy="9059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SIS-18 Injection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J.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Stadlmann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D.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Ondreka</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Rechteck 15">
            <a:extLst>
              <a:ext uri="{FF2B5EF4-FFF2-40B4-BE49-F238E27FC236}">
                <a16:creationId xmlns:a16="http://schemas.microsoft.com/office/drawing/2014/main" id="{F3D421F3-C230-B081-A365-9DF358470A79}"/>
              </a:ext>
            </a:extLst>
          </p:cNvPr>
          <p:cNvSpPr/>
          <p:nvPr/>
        </p:nvSpPr>
        <p:spPr>
          <a:xfrm>
            <a:off x="9169780" y="4672286"/>
            <a:ext cx="2655375" cy="9138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lgn="ctr">
              <a:defRPr/>
            </a:pPr>
            <a:r>
              <a:rPr lang="en-US" b="1" dirty="0">
                <a:solidFill>
                  <a:prstClr val="black"/>
                </a:solidFill>
              </a:rPr>
              <a:t>De-Inventory</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 Benz</a:t>
            </a:r>
          </a:p>
          <a:p>
            <a:pPr lvl="0" algn="ctr">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a:t>
            </a:r>
            <a:r>
              <a:rPr lang="en-US" dirty="0">
                <a:solidFill>
                  <a:prstClr val="black"/>
                </a:solidFill>
              </a:rPr>
              <a:t>M. Martin-Pelaez</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Rechteck 16">
            <a:extLst>
              <a:ext uri="{FF2B5EF4-FFF2-40B4-BE49-F238E27FC236}">
                <a16:creationId xmlns:a16="http://schemas.microsoft.com/office/drawing/2014/main" id="{5333F106-A9B1-1F13-67B3-78C4E6DFA705}"/>
              </a:ext>
            </a:extLst>
          </p:cNvPr>
          <p:cNvSpPr/>
          <p:nvPr/>
        </p:nvSpPr>
        <p:spPr>
          <a:xfrm>
            <a:off x="9169782" y="3457902"/>
            <a:ext cx="2654696" cy="10720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Construction VR/TU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 Fabig / A. Giesler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M. Martin-Pelaez</a:t>
            </a:r>
          </a:p>
        </p:txBody>
      </p:sp>
      <p:sp>
        <p:nvSpPr>
          <p:cNvPr id="18" name="Rechteck 17">
            <a:extLst>
              <a:ext uri="{FF2B5EF4-FFF2-40B4-BE49-F238E27FC236}">
                <a16:creationId xmlns:a16="http://schemas.microsoft.com/office/drawing/2014/main" id="{4CD8BC25-E93A-BDCF-B825-B299F41E04A4}"/>
              </a:ext>
            </a:extLst>
          </p:cNvPr>
          <p:cNvSpPr/>
          <p:nvPr/>
        </p:nvSpPr>
        <p:spPr>
          <a:xfrm>
            <a:off x="3647602" y="4515069"/>
            <a:ext cx="2291255" cy="9059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Safety and 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 Radon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P.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Kewes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Rechteck 18">
            <a:extLst>
              <a:ext uri="{FF2B5EF4-FFF2-40B4-BE49-F238E27FC236}">
                <a16:creationId xmlns:a16="http://schemas.microsoft.com/office/drawing/2014/main" id="{1C1F0EA5-3418-D47A-0BBD-35B67D57F071}"/>
              </a:ext>
            </a:extLst>
          </p:cNvPr>
          <p:cNvSpPr/>
          <p:nvPr/>
        </p:nvSpPr>
        <p:spPr>
          <a:xfrm>
            <a:off x="7599279" y="5800239"/>
            <a:ext cx="2655374" cy="92113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lvl="0" algn="ctr">
              <a:defRPr/>
            </a:pPr>
            <a:r>
              <a:rPr lang="en-US" b="1" dirty="0">
                <a:solidFill>
                  <a:prstClr val="black"/>
                </a:solidFill>
              </a:rPr>
              <a:t>Project Purchasing</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Spatar</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xxx</a:t>
            </a:r>
          </a:p>
        </p:txBody>
      </p:sp>
      <p:sp>
        <p:nvSpPr>
          <p:cNvPr id="23" name="Rechteck 22">
            <a:extLst>
              <a:ext uri="{FF2B5EF4-FFF2-40B4-BE49-F238E27FC236}">
                <a16:creationId xmlns:a16="http://schemas.microsoft.com/office/drawing/2014/main" id="{D2A02755-5ACE-BC13-0B99-22A6252B3813}"/>
              </a:ext>
            </a:extLst>
          </p:cNvPr>
          <p:cNvSpPr/>
          <p:nvPr/>
        </p:nvSpPr>
        <p:spPr>
          <a:xfrm>
            <a:off x="726089" y="5650630"/>
            <a:ext cx="2291255" cy="9675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LINAC 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 Schlitt / C. Herr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G. Schreiber</a:t>
            </a:r>
          </a:p>
        </p:txBody>
      </p:sp>
      <p:sp>
        <p:nvSpPr>
          <p:cNvPr id="24" name="Rechteck 23">
            <a:extLst>
              <a:ext uri="{FF2B5EF4-FFF2-40B4-BE49-F238E27FC236}">
                <a16:creationId xmlns:a16="http://schemas.microsoft.com/office/drawing/2014/main" id="{1835DAA7-8C9B-3D19-54E0-58BD75BA1244}"/>
              </a:ext>
            </a:extLst>
          </p:cNvPr>
          <p:cNvSpPr/>
          <p:nvPr/>
        </p:nvSpPr>
        <p:spPr>
          <a:xfrm>
            <a:off x="3640706" y="5648436"/>
            <a:ext cx="2291255" cy="9675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LINAC Diagnostics</a:t>
            </a:r>
          </a:p>
          <a:p>
            <a:pPr algn="ctr">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 Walasek-Höhne</a:t>
            </a:r>
          </a:p>
          <a:p>
            <a:pPr algn="ctr">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A. Reiter</a:t>
            </a:r>
          </a:p>
        </p:txBody>
      </p:sp>
      <p:sp>
        <p:nvSpPr>
          <p:cNvPr id="25" name="Rechteck 24">
            <a:extLst>
              <a:ext uri="{FF2B5EF4-FFF2-40B4-BE49-F238E27FC236}">
                <a16:creationId xmlns:a16="http://schemas.microsoft.com/office/drawing/2014/main" id="{F899C1BD-D62B-34C2-C732-3BD72D488214}"/>
              </a:ext>
            </a:extLst>
          </p:cNvPr>
          <p:cNvSpPr/>
          <p:nvPr/>
        </p:nvSpPr>
        <p:spPr>
          <a:xfrm>
            <a:off x="6347754" y="4721897"/>
            <a:ext cx="2291255" cy="9059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LINAC Controls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 Gerhard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Dep: J. Pforr</a:t>
            </a:r>
          </a:p>
        </p:txBody>
      </p:sp>
      <p:cxnSp>
        <p:nvCxnSpPr>
          <p:cNvPr id="21" name="Gerade Verbindung 20">
            <a:extLst>
              <a:ext uri="{FF2B5EF4-FFF2-40B4-BE49-F238E27FC236}">
                <a16:creationId xmlns:a16="http://schemas.microsoft.com/office/drawing/2014/main" id="{B56DCAF8-97E5-652F-F7B4-8991072BA1BB}"/>
              </a:ext>
            </a:extLst>
          </p:cNvPr>
          <p:cNvCxnSpPr>
            <a:cxnSpLocks/>
          </p:cNvCxnSpPr>
          <p:nvPr/>
        </p:nvCxnSpPr>
        <p:spPr>
          <a:xfrm>
            <a:off x="4977372" y="3024783"/>
            <a:ext cx="0" cy="24451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cxnSp>
        <p:nvCxnSpPr>
          <p:cNvPr id="27" name="Gerade Verbindung 26">
            <a:extLst>
              <a:ext uri="{FF2B5EF4-FFF2-40B4-BE49-F238E27FC236}">
                <a16:creationId xmlns:a16="http://schemas.microsoft.com/office/drawing/2014/main" id="{4E5A038D-F47D-C3F9-E845-BF9BD377DCD1}"/>
              </a:ext>
            </a:extLst>
          </p:cNvPr>
          <p:cNvCxnSpPr>
            <a:cxnSpLocks/>
          </p:cNvCxnSpPr>
          <p:nvPr/>
        </p:nvCxnSpPr>
        <p:spPr>
          <a:xfrm>
            <a:off x="3324798" y="3269293"/>
            <a:ext cx="5595473"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cxnSp>
        <p:nvCxnSpPr>
          <p:cNvPr id="31" name="Gerade Verbindung 30">
            <a:extLst>
              <a:ext uri="{FF2B5EF4-FFF2-40B4-BE49-F238E27FC236}">
                <a16:creationId xmlns:a16="http://schemas.microsoft.com/office/drawing/2014/main" id="{20DF3CF7-8E26-F348-DE57-EE3D8C460F42}"/>
              </a:ext>
            </a:extLst>
          </p:cNvPr>
          <p:cNvCxnSpPr>
            <a:cxnSpLocks/>
          </p:cNvCxnSpPr>
          <p:nvPr/>
        </p:nvCxnSpPr>
        <p:spPr>
          <a:xfrm>
            <a:off x="3345812" y="3269293"/>
            <a:ext cx="0" cy="2852107"/>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cxnSp>
        <p:nvCxnSpPr>
          <p:cNvPr id="36" name="Gerade Verbindung 35">
            <a:extLst>
              <a:ext uri="{FF2B5EF4-FFF2-40B4-BE49-F238E27FC236}">
                <a16:creationId xmlns:a16="http://schemas.microsoft.com/office/drawing/2014/main" id="{CA614427-8688-F65B-414D-EFE6E1F43E2D}"/>
              </a:ext>
            </a:extLst>
          </p:cNvPr>
          <p:cNvCxnSpPr>
            <a:cxnSpLocks/>
            <a:stCxn id="12" idx="3"/>
            <a:endCxn id="13" idx="1"/>
          </p:cNvCxnSpPr>
          <p:nvPr/>
        </p:nvCxnSpPr>
        <p:spPr>
          <a:xfrm flipV="1">
            <a:off x="3024327" y="3869046"/>
            <a:ext cx="616294" cy="8978"/>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cxnSp>
        <p:nvCxnSpPr>
          <p:cNvPr id="40" name="Gerade Verbindung 39">
            <a:extLst>
              <a:ext uri="{FF2B5EF4-FFF2-40B4-BE49-F238E27FC236}">
                <a16:creationId xmlns:a16="http://schemas.microsoft.com/office/drawing/2014/main" id="{7E953FC6-789A-BBCE-BDD4-7D4078E29767}"/>
              </a:ext>
            </a:extLst>
          </p:cNvPr>
          <p:cNvCxnSpPr>
            <a:cxnSpLocks/>
          </p:cNvCxnSpPr>
          <p:nvPr/>
        </p:nvCxnSpPr>
        <p:spPr>
          <a:xfrm flipV="1">
            <a:off x="3025917" y="4976236"/>
            <a:ext cx="614909"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cxnSp>
        <p:nvCxnSpPr>
          <p:cNvPr id="41" name="Gerade Verbindung 40">
            <a:extLst>
              <a:ext uri="{FF2B5EF4-FFF2-40B4-BE49-F238E27FC236}">
                <a16:creationId xmlns:a16="http://schemas.microsoft.com/office/drawing/2014/main" id="{6E405D80-5451-3D5C-2D77-EE3B361685D7}"/>
              </a:ext>
            </a:extLst>
          </p:cNvPr>
          <p:cNvCxnSpPr>
            <a:cxnSpLocks/>
          </p:cNvCxnSpPr>
          <p:nvPr/>
        </p:nvCxnSpPr>
        <p:spPr>
          <a:xfrm flipV="1">
            <a:off x="3017344" y="6128916"/>
            <a:ext cx="614909"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cxnSp>
        <p:nvCxnSpPr>
          <p:cNvPr id="42" name="Gerade Verbindung 41">
            <a:extLst>
              <a:ext uri="{FF2B5EF4-FFF2-40B4-BE49-F238E27FC236}">
                <a16:creationId xmlns:a16="http://schemas.microsoft.com/office/drawing/2014/main" id="{929466C7-B5F1-7379-2CDA-710A3A681B26}"/>
              </a:ext>
            </a:extLst>
          </p:cNvPr>
          <p:cNvCxnSpPr>
            <a:cxnSpLocks/>
          </p:cNvCxnSpPr>
          <p:nvPr/>
        </p:nvCxnSpPr>
        <p:spPr>
          <a:xfrm>
            <a:off x="8920271" y="3269293"/>
            <a:ext cx="0" cy="2530946"/>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cxnSp>
        <p:nvCxnSpPr>
          <p:cNvPr id="43" name="Gerade Verbindung 42">
            <a:extLst>
              <a:ext uri="{FF2B5EF4-FFF2-40B4-BE49-F238E27FC236}">
                <a16:creationId xmlns:a16="http://schemas.microsoft.com/office/drawing/2014/main" id="{F772FC9A-E3FE-9BEC-E6A2-062C6EEB8823}"/>
              </a:ext>
            </a:extLst>
          </p:cNvPr>
          <p:cNvCxnSpPr>
            <a:cxnSpLocks/>
          </p:cNvCxnSpPr>
          <p:nvPr/>
        </p:nvCxnSpPr>
        <p:spPr>
          <a:xfrm>
            <a:off x="8639009" y="4019528"/>
            <a:ext cx="52527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cxnSp>
        <p:nvCxnSpPr>
          <p:cNvPr id="44" name="Gerade Verbindung 43">
            <a:extLst>
              <a:ext uri="{FF2B5EF4-FFF2-40B4-BE49-F238E27FC236}">
                <a16:creationId xmlns:a16="http://schemas.microsoft.com/office/drawing/2014/main" id="{1FDD1E4E-E557-5D08-A734-2EAD389286FA}"/>
              </a:ext>
            </a:extLst>
          </p:cNvPr>
          <p:cNvCxnSpPr>
            <a:cxnSpLocks/>
            <a:stCxn id="25" idx="3"/>
            <a:endCxn id="16" idx="1"/>
          </p:cNvCxnSpPr>
          <p:nvPr/>
        </p:nvCxnSpPr>
        <p:spPr>
          <a:xfrm flipV="1">
            <a:off x="8639009" y="5129196"/>
            <a:ext cx="530771"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58" name="Rechteck 57">
            <a:extLst>
              <a:ext uri="{FF2B5EF4-FFF2-40B4-BE49-F238E27FC236}">
                <a16:creationId xmlns:a16="http://schemas.microsoft.com/office/drawing/2014/main" id="{E0C77F84-700D-F228-6186-C08DCCF64393}"/>
              </a:ext>
            </a:extLst>
          </p:cNvPr>
          <p:cNvSpPr/>
          <p:nvPr/>
        </p:nvSpPr>
        <p:spPr>
          <a:xfrm>
            <a:off x="8043056" y="443931"/>
            <a:ext cx="3781422" cy="24537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Steering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 Bär, O. Boine-</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Frankenheim</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 Gebel, L. Groening, R. Hollinger,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 Krämer, B. Lommel, S. Menke,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 Podlech, T. Radon, S. Reimann,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J. Rossbach, M. Schwickert,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 Severin, H. Simon, P. Spiller,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 Stephan, G. Walter, H. Welker…</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60" name="Gerade Verbindung mit Pfeil 59">
            <a:extLst>
              <a:ext uri="{FF2B5EF4-FFF2-40B4-BE49-F238E27FC236}">
                <a16:creationId xmlns:a16="http://schemas.microsoft.com/office/drawing/2014/main" id="{A41985DC-E202-E265-0C06-9DC8420AA48B}"/>
              </a:ext>
            </a:extLst>
          </p:cNvPr>
          <p:cNvCxnSpPr>
            <a:cxnSpLocks/>
            <a:endCxn id="58" idx="1"/>
          </p:cNvCxnSpPr>
          <p:nvPr/>
        </p:nvCxnSpPr>
        <p:spPr>
          <a:xfrm flipV="1">
            <a:off x="7378697" y="1670816"/>
            <a:ext cx="664359" cy="6694"/>
          </a:xfrm>
          <a:prstGeom prst="straightConnector1">
            <a:avLst/>
          </a:prstGeom>
          <a:ln w="635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1" name="Gerade Verbindung 70">
            <a:extLst>
              <a:ext uri="{FF2B5EF4-FFF2-40B4-BE49-F238E27FC236}">
                <a16:creationId xmlns:a16="http://schemas.microsoft.com/office/drawing/2014/main" id="{2A1EC498-FEB4-7201-8EBC-E6533F158D3F}"/>
              </a:ext>
            </a:extLst>
          </p:cNvPr>
          <p:cNvCxnSpPr>
            <a:cxnSpLocks/>
            <a:endCxn id="4" idx="0"/>
          </p:cNvCxnSpPr>
          <p:nvPr/>
        </p:nvCxnSpPr>
        <p:spPr>
          <a:xfrm flipH="1">
            <a:off x="2645761" y="0"/>
            <a:ext cx="1551" cy="594314"/>
          </a:xfrm>
          <a:prstGeom prst="line">
            <a:avLst/>
          </a:prstGeom>
          <a:ln w="63500">
            <a:solidFill>
              <a:schemeClr val="bg1"/>
            </a:solidFill>
            <a:headEnd type="triangle"/>
          </a:ln>
        </p:spPr>
        <p:style>
          <a:lnRef idx="3">
            <a:schemeClr val="dk1"/>
          </a:lnRef>
          <a:fillRef idx="0">
            <a:schemeClr val="dk1"/>
          </a:fillRef>
          <a:effectRef idx="2">
            <a:schemeClr val="dk1"/>
          </a:effectRef>
          <a:fontRef idx="minor">
            <a:schemeClr val="tx1"/>
          </a:fontRef>
        </p:style>
      </p:cxnSp>
      <p:sp>
        <p:nvSpPr>
          <p:cNvPr id="74" name="Textfeld 73">
            <a:extLst>
              <a:ext uri="{FF2B5EF4-FFF2-40B4-BE49-F238E27FC236}">
                <a16:creationId xmlns:a16="http://schemas.microsoft.com/office/drawing/2014/main" id="{64E184F3-2054-B846-5A01-2EE42E4DAEB0}"/>
              </a:ext>
            </a:extLst>
          </p:cNvPr>
          <p:cNvSpPr txBox="1"/>
          <p:nvPr/>
        </p:nvSpPr>
        <p:spPr>
          <a:xfrm>
            <a:off x="2762822" y="142"/>
            <a:ext cx="9782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chemeClr val="bg1"/>
                </a:solidFill>
                <a:effectLst/>
                <a:uLnTx/>
                <a:uFillTx/>
                <a:latin typeface="Aptos" panose="02110004020202020204"/>
                <a:ea typeface="+mn-ea"/>
                <a:cs typeface="+mn-cs"/>
              </a:rPr>
              <a:t>TGF, GF</a:t>
            </a:r>
          </a:p>
        </p:txBody>
      </p:sp>
      <p:sp>
        <p:nvSpPr>
          <p:cNvPr id="11" name="Rechteck 10">
            <a:extLst>
              <a:ext uri="{FF2B5EF4-FFF2-40B4-BE49-F238E27FC236}">
                <a16:creationId xmlns:a16="http://schemas.microsoft.com/office/drawing/2014/main" id="{AC944955-F8B0-BBC6-1CB1-6D27DDB00845}"/>
              </a:ext>
            </a:extLst>
          </p:cNvPr>
          <p:cNvSpPr/>
          <p:nvPr/>
        </p:nvSpPr>
        <p:spPr>
          <a:xfrm>
            <a:off x="9068563" y="3042707"/>
            <a:ext cx="2924943" cy="2623653"/>
          </a:xfrm>
          <a:prstGeom prst="rect">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feld 19">
            <a:extLst>
              <a:ext uri="{FF2B5EF4-FFF2-40B4-BE49-F238E27FC236}">
                <a16:creationId xmlns:a16="http://schemas.microsoft.com/office/drawing/2014/main" id="{D3C8D76B-9638-547F-4562-563F6B13C393}"/>
              </a:ext>
            </a:extLst>
          </p:cNvPr>
          <p:cNvSpPr txBox="1"/>
          <p:nvPr/>
        </p:nvSpPr>
        <p:spPr>
          <a:xfrm>
            <a:off x="9208481" y="3055725"/>
            <a:ext cx="2686698" cy="369332"/>
          </a:xfrm>
          <a:prstGeom prst="rect">
            <a:avLst/>
          </a:prstGeom>
          <a:noFill/>
        </p:spPr>
        <p:txBody>
          <a:bodyPr wrap="none" rtlCol="0">
            <a:spAutoFit/>
          </a:bodyPr>
          <a:lstStyle/>
          <a:p>
            <a:r>
              <a:rPr lang="en-US" i="1" dirty="0">
                <a:solidFill>
                  <a:schemeClr val="bg1"/>
                </a:solidFill>
              </a:rPr>
              <a:t>Bau / GAT Projekte in KGF</a:t>
            </a:r>
          </a:p>
        </p:txBody>
      </p:sp>
      <p:pic>
        <p:nvPicPr>
          <p:cNvPr id="28" name="Bild 6" descr="GSI_Logo_rgb.png">
            <a:extLst>
              <a:ext uri="{FF2B5EF4-FFF2-40B4-BE49-F238E27FC236}">
                <a16:creationId xmlns:a16="http://schemas.microsoft.com/office/drawing/2014/main" id="{6B119EF4-8AC1-A844-2864-C8A68A6D3F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38657" y="6320503"/>
            <a:ext cx="1505441" cy="501815"/>
          </a:xfrm>
          <a:prstGeom prst="rect">
            <a:avLst/>
          </a:prstGeom>
          <a:solidFill>
            <a:schemeClr val="bg1">
              <a:lumMod val="85000"/>
            </a:schemeClr>
          </a:solidFill>
        </p:spPr>
      </p:pic>
    </p:spTree>
    <p:extLst>
      <p:ext uri="{BB962C8B-B14F-4D97-AF65-F5344CB8AC3E}">
        <p14:creationId xmlns:p14="http://schemas.microsoft.com/office/powerpoint/2010/main" val="129752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C10C5-BE6B-E502-D5AF-29214594347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DAFDBF-6AD0-AED2-F6A2-2DA8F0579B83}"/>
              </a:ext>
            </a:extLst>
          </p:cNvPr>
          <p:cNvSpPr>
            <a:spLocks noGrp="1"/>
          </p:cNvSpPr>
          <p:nvPr>
            <p:ph type="title"/>
          </p:nvPr>
        </p:nvSpPr>
        <p:spPr/>
        <p:txBody>
          <a:bodyPr/>
          <a:lstStyle/>
          <a:p>
            <a:r>
              <a:rPr lang="en-US" sz="2800" dirty="0">
                <a:solidFill>
                  <a:srgbClr val="0070C0"/>
                </a:solidFill>
              </a:rPr>
              <a:t>Content</a:t>
            </a:r>
          </a:p>
        </p:txBody>
      </p:sp>
      <p:sp>
        <p:nvSpPr>
          <p:cNvPr id="3" name="Inhaltsplatzhalter 2">
            <a:extLst>
              <a:ext uri="{FF2B5EF4-FFF2-40B4-BE49-F238E27FC236}">
                <a16:creationId xmlns:a16="http://schemas.microsoft.com/office/drawing/2014/main" id="{95543441-CF8E-A2FA-6BBD-D39336272F7C}"/>
              </a:ext>
            </a:extLst>
          </p:cNvPr>
          <p:cNvSpPr>
            <a:spLocks noGrp="1"/>
          </p:cNvSpPr>
          <p:nvPr>
            <p:ph idx="1"/>
          </p:nvPr>
        </p:nvSpPr>
        <p:spPr/>
        <p:txBody>
          <a:bodyPr/>
          <a:lstStyle/>
          <a:p>
            <a:pPr marL="457200" indent="-457200">
              <a:spcAft>
                <a:spcPts val="1200"/>
              </a:spcAft>
              <a:buFont typeface="+mj-lt"/>
              <a:buAutoNum type="arabicPeriod"/>
            </a:pPr>
            <a:r>
              <a:rPr lang="en-US" dirty="0"/>
              <a:t>Original Plan Accelerator Operations</a:t>
            </a:r>
          </a:p>
          <a:p>
            <a:pPr marL="457200" indent="-457200">
              <a:spcAft>
                <a:spcPts val="1200"/>
              </a:spcAft>
              <a:buFont typeface="+mj-lt"/>
              <a:buAutoNum type="arabicPeriod"/>
            </a:pPr>
            <a:r>
              <a:rPr lang="en-US" dirty="0"/>
              <a:t>Fire Incident on 5 Feb 2026</a:t>
            </a:r>
          </a:p>
          <a:p>
            <a:pPr marL="457200" indent="-457200">
              <a:spcAft>
                <a:spcPts val="1200"/>
              </a:spcAft>
              <a:buFont typeface="+mj-lt"/>
              <a:buAutoNum type="arabicPeriod"/>
            </a:pPr>
            <a:r>
              <a:rPr lang="en-US" dirty="0"/>
              <a:t>Damage and Consequences</a:t>
            </a:r>
          </a:p>
          <a:p>
            <a:pPr marL="457200" indent="-457200">
              <a:spcAft>
                <a:spcPts val="1200"/>
              </a:spcAft>
              <a:buFont typeface="+mj-lt"/>
              <a:buAutoNum type="arabicPeriod"/>
            </a:pPr>
            <a:r>
              <a:rPr lang="en-US" dirty="0"/>
              <a:t>Accelerator Task Force on Required Actions and Options</a:t>
            </a:r>
          </a:p>
          <a:p>
            <a:pPr marL="457200" indent="-457200">
              <a:spcAft>
                <a:spcPts val="1200"/>
              </a:spcAft>
              <a:buFont typeface="+mj-lt"/>
              <a:buAutoNum type="arabicPeriod"/>
            </a:pPr>
            <a:r>
              <a:rPr lang="en-US" dirty="0"/>
              <a:t>Perspectives: UNILAC Restoration </a:t>
            </a:r>
            <a:r>
              <a:rPr lang="en-US" dirty="0">
                <a:sym typeface="Wingdings" pitchFamily="2" charset="2"/>
              </a:rPr>
              <a:t> Project 1</a:t>
            </a:r>
            <a:endParaRPr lang="en-US" dirty="0"/>
          </a:p>
          <a:p>
            <a:pPr marL="457200" indent="-457200">
              <a:spcAft>
                <a:spcPts val="1200"/>
              </a:spcAft>
              <a:buFont typeface="+mj-lt"/>
              <a:buAutoNum type="arabicPeriod"/>
            </a:pPr>
            <a:r>
              <a:rPr lang="en-US" dirty="0"/>
              <a:t>Perspectives: Interim Option(s) </a:t>
            </a:r>
            <a:r>
              <a:rPr lang="en-US" dirty="0">
                <a:sym typeface="Wingdings" pitchFamily="2" charset="2"/>
              </a:rPr>
              <a:t> Projects 2 and 3</a:t>
            </a:r>
            <a:endParaRPr lang="en-US" dirty="0"/>
          </a:p>
          <a:p>
            <a:pPr marL="457200" indent="-457200">
              <a:spcAft>
                <a:spcPts val="1200"/>
              </a:spcAft>
              <a:buFont typeface="+mj-lt"/>
              <a:buAutoNum type="arabicPeriod"/>
            </a:pPr>
            <a:r>
              <a:rPr lang="en-US" dirty="0"/>
              <a:t>Restoration Project</a:t>
            </a:r>
          </a:p>
          <a:p>
            <a:pPr marL="457200" indent="-457200">
              <a:spcAft>
                <a:spcPts val="1200"/>
              </a:spcAft>
              <a:buFont typeface="+mj-lt"/>
              <a:buAutoNum type="arabicPeriod"/>
            </a:pPr>
            <a:r>
              <a:rPr lang="en-US" b="1" dirty="0">
                <a:solidFill>
                  <a:srgbClr val="0070C0"/>
                </a:solidFill>
              </a:rPr>
              <a:t>Conclusion</a:t>
            </a:r>
          </a:p>
          <a:p>
            <a:pPr marL="457200" indent="-457200">
              <a:spcAft>
                <a:spcPts val="1200"/>
              </a:spcAft>
              <a:buFont typeface="+mj-lt"/>
              <a:buAutoNum type="arabicPeriod"/>
            </a:pPr>
            <a:endParaRPr lang="en-US" dirty="0"/>
          </a:p>
        </p:txBody>
      </p:sp>
      <p:sp>
        <p:nvSpPr>
          <p:cNvPr id="4" name="Foliennummernplatzhalter 3">
            <a:extLst>
              <a:ext uri="{FF2B5EF4-FFF2-40B4-BE49-F238E27FC236}">
                <a16:creationId xmlns:a16="http://schemas.microsoft.com/office/drawing/2014/main" id="{863574CA-0B1C-9E37-0E5F-428E26674024}"/>
              </a:ext>
            </a:extLst>
          </p:cNvPr>
          <p:cNvSpPr>
            <a:spLocks noGrp="1"/>
          </p:cNvSpPr>
          <p:nvPr>
            <p:ph type="sldNum" sz="quarter" idx="12"/>
          </p:nvPr>
        </p:nvSpPr>
        <p:spPr/>
        <p:txBody>
          <a:bodyPr/>
          <a:lstStyle/>
          <a:p>
            <a:fld id="{125CBDDA-5CCF-8748-8988-9DC6C8981774}" type="slidenum">
              <a:rPr lang="de-DE" smtClean="0"/>
              <a:t>47</a:t>
            </a:fld>
            <a:endParaRPr lang="de-DE"/>
          </a:p>
        </p:txBody>
      </p:sp>
      <p:sp>
        <p:nvSpPr>
          <p:cNvPr id="5" name="Fußzeilenplatzhalter 4">
            <a:extLst>
              <a:ext uri="{FF2B5EF4-FFF2-40B4-BE49-F238E27FC236}">
                <a16:creationId xmlns:a16="http://schemas.microsoft.com/office/drawing/2014/main" id="{607F664E-AFBB-5E91-4593-2E76615DD1C3}"/>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3749107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CC88A-52B3-707C-2D12-AE2059ABDC48}"/>
              </a:ext>
            </a:extLst>
          </p:cNvPr>
          <p:cNvSpPr>
            <a:spLocks noGrp="1"/>
          </p:cNvSpPr>
          <p:nvPr>
            <p:ph type="title"/>
          </p:nvPr>
        </p:nvSpPr>
        <p:spPr/>
        <p:txBody>
          <a:bodyPr/>
          <a:lstStyle/>
          <a:p>
            <a:r>
              <a:rPr lang="en-US" sz="2800" dirty="0">
                <a:solidFill>
                  <a:srgbClr val="0070C0"/>
                </a:solidFill>
              </a:rPr>
              <a:t>Conclusion</a:t>
            </a:r>
          </a:p>
        </p:txBody>
      </p:sp>
      <p:sp>
        <p:nvSpPr>
          <p:cNvPr id="3" name="Inhaltsplatzhalter 2">
            <a:extLst>
              <a:ext uri="{FF2B5EF4-FFF2-40B4-BE49-F238E27FC236}">
                <a16:creationId xmlns:a16="http://schemas.microsoft.com/office/drawing/2014/main" id="{3B6AC4F9-D017-B580-5030-F2EDA21189A2}"/>
              </a:ext>
            </a:extLst>
          </p:cNvPr>
          <p:cNvSpPr>
            <a:spLocks noGrp="1"/>
          </p:cNvSpPr>
          <p:nvPr>
            <p:ph idx="1"/>
          </p:nvPr>
        </p:nvSpPr>
        <p:spPr>
          <a:xfrm>
            <a:off x="269275" y="1362488"/>
            <a:ext cx="7960323" cy="5210286"/>
          </a:xfrm>
        </p:spPr>
        <p:txBody>
          <a:bodyPr/>
          <a:lstStyle/>
          <a:p>
            <a:pPr>
              <a:spcAft>
                <a:spcPts val="800"/>
              </a:spcAft>
            </a:pPr>
            <a:r>
              <a:rPr lang="en-US" sz="2000" dirty="0">
                <a:solidFill>
                  <a:schemeClr val="tx1"/>
                </a:solidFill>
              </a:rPr>
              <a:t>Open Digitizer during CRYRING standalone </a:t>
            </a:r>
            <a:r>
              <a:rPr lang="en-US" sz="2000" b="1" dirty="0">
                <a:solidFill>
                  <a:srgbClr val="0070C0"/>
                </a:solidFill>
              </a:rPr>
              <a:t>beam OP </a:t>
            </a:r>
            <a:r>
              <a:rPr lang="en-US" sz="2000" dirty="0"/>
              <a:t>in FCC.</a:t>
            </a:r>
          </a:p>
          <a:p>
            <a:pPr>
              <a:spcAft>
                <a:spcPts val="800"/>
              </a:spcAft>
            </a:pPr>
            <a:r>
              <a:rPr lang="en-US" sz="2000" dirty="0"/>
              <a:t>We are working hard to </a:t>
            </a:r>
            <a:r>
              <a:rPr lang="en-US" sz="2000" b="1" dirty="0">
                <a:solidFill>
                  <a:srgbClr val="0070C0"/>
                </a:solidFill>
              </a:rPr>
              <a:t>restore beam operation</a:t>
            </a:r>
            <a:r>
              <a:rPr lang="en-US" sz="2000" dirty="0"/>
              <a:t> as quickly as possible, including interim options </a:t>
            </a:r>
            <a:r>
              <a:rPr lang="en-US" sz="2000" dirty="0">
                <a:sym typeface="Wingdings" pitchFamily="2" charset="2"/>
              </a:rPr>
              <a:t> MAC review 2/3 June 2026.</a:t>
            </a:r>
          </a:p>
          <a:p>
            <a:pPr>
              <a:spcAft>
                <a:spcPts val="800"/>
              </a:spcAft>
            </a:pPr>
            <a:r>
              <a:rPr lang="en-US" sz="2000" b="1" dirty="0">
                <a:solidFill>
                  <a:srgbClr val="0070C0"/>
                </a:solidFill>
              </a:rPr>
              <a:t>Advice but also help </a:t>
            </a:r>
            <a:r>
              <a:rPr lang="en-US" sz="2000" dirty="0"/>
              <a:t>from CERN will/would be great!</a:t>
            </a:r>
          </a:p>
          <a:p>
            <a:pPr>
              <a:spcAft>
                <a:spcPts val="800"/>
              </a:spcAft>
            </a:pPr>
            <a:r>
              <a:rPr lang="en-US" sz="2000" dirty="0"/>
              <a:t>Restoration and technical roadmap are </a:t>
            </a:r>
            <a:r>
              <a:rPr lang="en-US" sz="2000" b="1" dirty="0">
                <a:solidFill>
                  <a:srgbClr val="0070C0"/>
                </a:solidFill>
              </a:rPr>
              <a:t>interlinked</a:t>
            </a:r>
            <a:r>
              <a:rPr lang="en-US" sz="2000" dirty="0"/>
              <a:t>: Now we rebuild part of what was on the technical roadmap. </a:t>
            </a:r>
          </a:p>
          <a:p>
            <a:pPr>
              <a:spcAft>
                <a:spcPts val="800"/>
              </a:spcAft>
            </a:pPr>
            <a:r>
              <a:rPr lang="en-US" sz="2000" dirty="0"/>
              <a:t>Very important from my perspective: </a:t>
            </a:r>
            <a:r>
              <a:rPr lang="en-US" sz="2000" b="1" dirty="0">
                <a:solidFill>
                  <a:srgbClr val="0070C0"/>
                </a:solidFill>
              </a:rPr>
              <a:t>Not only repair/rebuild </a:t>
            </a:r>
            <a:r>
              <a:rPr lang="en-US" sz="2000" dirty="0"/>
              <a:t>what was destroyed. Other weaknesses listed in our roadmap.</a:t>
            </a:r>
          </a:p>
          <a:p>
            <a:pPr>
              <a:spcAft>
                <a:spcPts val="800"/>
              </a:spcAft>
            </a:pPr>
            <a:r>
              <a:rPr lang="en-US" sz="2000" dirty="0"/>
              <a:t>Therefore we </a:t>
            </a:r>
            <a:r>
              <a:rPr lang="en-US" sz="2000" b="1" dirty="0">
                <a:solidFill>
                  <a:srgbClr val="0070C0"/>
                </a:solidFill>
              </a:rPr>
              <a:t>promote an integrated view</a:t>
            </a:r>
            <a:r>
              <a:rPr lang="en-US" sz="2000" dirty="0"/>
              <a:t>: Rebuild, repair and address risks (other single point of failures) for FAIR injection and FAIR science at the same time. </a:t>
            </a:r>
          </a:p>
          <a:p>
            <a:pPr>
              <a:spcAft>
                <a:spcPts val="800"/>
              </a:spcAft>
            </a:pPr>
            <a:r>
              <a:rPr lang="en-US" sz="2000" dirty="0"/>
              <a:t>Then: improve FAIR performance and de-risk GSI science through </a:t>
            </a:r>
            <a:r>
              <a:rPr lang="en-US" sz="2000" b="1" dirty="0">
                <a:solidFill>
                  <a:srgbClr val="0070C0"/>
                </a:solidFill>
              </a:rPr>
              <a:t>measures listed in technical roadmap</a:t>
            </a:r>
            <a:r>
              <a:rPr lang="en-US" sz="2000" dirty="0"/>
              <a:t>.</a:t>
            </a:r>
          </a:p>
          <a:p>
            <a:pPr>
              <a:spcAft>
                <a:spcPts val="800"/>
              </a:spcAft>
            </a:pPr>
            <a:endParaRPr lang="en-US" sz="2000" dirty="0"/>
          </a:p>
        </p:txBody>
      </p:sp>
      <p:sp>
        <p:nvSpPr>
          <p:cNvPr id="4" name="Foliennummernplatzhalter 3">
            <a:extLst>
              <a:ext uri="{FF2B5EF4-FFF2-40B4-BE49-F238E27FC236}">
                <a16:creationId xmlns:a16="http://schemas.microsoft.com/office/drawing/2014/main" id="{DC1A482D-A599-A88D-983D-8415B0AA37E8}"/>
              </a:ext>
            </a:extLst>
          </p:cNvPr>
          <p:cNvSpPr>
            <a:spLocks noGrp="1"/>
          </p:cNvSpPr>
          <p:nvPr>
            <p:ph type="sldNum" sz="quarter" idx="12"/>
          </p:nvPr>
        </p:nvSpPr>
        <p:spPr/>
        <p:txBody>
          <a:bodyPr/>
          <a:lstStyle/>
          <a:p>
            <a:fld id="{125CBDDA-5CCF-8748-8988-9DC6C8981774}" type="slidenum">
              <a:rPr lang="de-DE" smtClean="0"/>
              <a:t>48</a:t>
            </a:fld>
            <a:endParaRPr lang="de-DE"/>
          </a:p>
        </p:txBody>
      </p:sp>
      <p:sp>
        <p:nvSpPr>
          <p:cNvPr id="5" name="Fußzeilenplatzhalter 4">
            <a:extLst>
              <a:ext uri="{FF2B5EF4-FFF2-40B4-BE49-F238E27FC236}">
                <a16:creationId xmlns:a16="http://schemas.microsoft.com/office/drawing/2014/main" id="{90783FF4-BE58-70B6-0224-869EA59BD51E}"/>
              </a:ext>
            </a:extLst>
          </p:cNvPr>
          <p:cNvSpPr>
            <a:spLocks noGrp="1"/>
          </p:cNvSpPr>
          <p:nvPr>
            <p:ph type="ftr" sz="quarter" idx="3"/>
          </p:nvPr>
        </p:nvSpPr>
        <p:spPr/>
        <p:txBody>
          <a:bodyPr/>
          <a:lstStyle/>
          <a:p>
            <a:pPr algn="l"/>
            <a:r>
              <a:rPr lang="de-DE"/>
              <a:t>R. Aßmann, ACC</a:t>
            </a:r>
          </a:p>
        </p:txBody>
      </p:sp>
      <p:pic>
        <p:nvPicPr>
          <p:cNvPr id="7" name="Grafik 6">
            <a:extLst>
              <a:ext uri="{FF2B5EF4-FFF2-40B4-BE49-F238E27FC236}">
                <a16:creationId xmlns:a16="http://schemas.microsoft.com/office/drawing/2014/main" id="{7C284DFF-99BA-1D35-A74F-CDD95ABBB27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16037" y="3610845"/>
            <a:ext cx="3395670" cy="3158635"/>
          </a:xfrm>
          <a:prstGeom prst="rect">
            <a:avLst/>
          </a:prstGeom>
          <a:ln w="38100">
            <a:solidFill>
              <a:srgbClr val="00B050"/>
            </a:solidFill>
          </a:ln>
        </p:spPr>
      </p:pic>
      <p:pic>
        <p:nvPicPr>
          <p:cNvPr id="8" name="Grafik 7">
            <a:extLst>
              <a:ext uri="{FF2B5EF4-FFF2-40B4-BE49-F238E27FC236}">
                <a16:creationId xmlns:a16="http://schemas.microsoft.com/office/drawing/2014/main" id="{EDC615BC-5574-8E0A-F9F6-56BA26497B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88494" y="1058766"/>
            <a:ext cx="3450755" cy="2588067"/>
          </a:xfrm>
          <a:prstGeom prst="rect">
            <a:avLst/>
          </a:prstGeom>
        </p:spPr>
      </p:pic>
    </p:spTree>
    <p:extLst>
      <p:ext uri="{BB962C8B-B14F-4D97-AF65-F5344CB8AC3E}">
        <p14:creationId xmlns:p14="http://schemas.microsoft.com/office/powerpoint/2010/main" val="3006100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EB2D1-1EB8-378A-2DED-51EEA6E672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354283-9FB7-0C64-43B8-730FD7EEE5E9}"/>
              </a:ext>
            </a:extLst>
          </p:cNvPr>
          <p:cNvSpPr>
            <a:spLocks noGrp="1"/>
          </p:cNvSpPr>
          <p:nvPr>
            <p:ph type="title"/>
          </p:nvPr>
        </p:nvSpPr>
        <p:spPr/>
        <p:txBody>
          <a:bodyPr/>
          <a:lstStyle/>
          <a:p>
            <a:r>
              <a:rPr lang="en-US" sz="2800" dirty="0">
                <a:solidFill>
                  <a:srgbClr val="0070C0"/>
                </a:solidFill>
              </a:rPr>
              <a:t>If we do it right: The Good in the Bad</a:t>
            </a:r>
          </a:p>
        </p:txBody>
      </p:sp>
      <p:sp>
        <p:nvSpPr>
          <p:cNvPr id="3" name="Inhaltsplatzhalter 2">
            <a:extLst>
              <a:ext uri="{FF2B5EF4-FFF2-40B4-BE49-F238E27FC236}">
                <a16:creationId xmlns:a16="http://schemas.microsoft.com/office/drawing/2014/main" id="{3C4DBCF5-C485-C6EF-06AA-283C5F40F50C}"/>
              </a:ext>
            </a:extLst>
          </p:cNvPr>
          <p:cNvSpPr>
            <a:spLocks noGrp="1"/>
          </p:cNvSpPr>
          <p:nvPr>
            <p:ph idx="1"/>
          </p:nvPr>
        </p:nvSpPr>
        <p:spPr>
          <a:xfrm>
            <a:off x="236226" y="1300737"/>
            <a:ext cx="7541681" cy="4903585"/>
          </a:xfrm>
        </p:spPr>
        <p:txBody>
          <a:bodyPr/>
          <a:lstStyle/>
          <a:p>
            <a:pPr>
              <a:spcAft>
                <a:spcPts val="600"/>
              </a:spcAft>
            </a:pPr>
            <a:r>
              <a:rPr lang="en-US" sz="2000" dirty="0"/>
              <a:t>We will end up with a </a:t>
            </a:r>
            <a:r>
              <a:rPr lang="en-US" sz="2000" b="1" dirty="0">
                <a:solidFill>
                  <a:srgbClr val="0070C0"/>
                </a:solidFill>
              </a:rPr>
              <a:t>modern UNILAC &amp; RF system</a:t>
            </a:r>
            <a:r>
              <a:rPr lang="en-US" sz="2000" dirty="0">
                <a:solidFill>
                  <a:srgbClr val="0070C0"/>
                </a:solidFill>
              </a:rPr>
              <a:t>,</a:t>
            </a:r>
            <a:r>
              <a:rPr lang="en-US" sz="2000" dirty="0">
                <a:solidFill>
                  <a:schemeClr val="tx1"/>
                </a:solidFill>
              </a:rPr>
              <a:t> that was anyway required, with new diagnostics, …</a:t>
            </a:r>
          </a:p>
          <a:p>
            <a:pPr>
              <a:spcAft>
                <a:spcPts val="600"/>
              </a:spcAft>
            </a:pPr>
            <a:r>
              <a:rPr lang="en-US" sz="2000" dirty="0"/>
              <a:t>At the same time we will </a:t>
            </a:r>
            <a:r>
              <a:rPr lang="en-US" sz="2000" b="1" dirty="0">
                <a:solidFill>
                  <a:srgbClr val="0070C0"/>
                </a:solidFill>
              </a:rPr>
              <a:t>modernize or have spares in critical components</a:t>
            </a:r>
            <a:r>
              <a:rPr lang="en-US" sz="2000" b="1" dirty="0">
                <a:solidFill>
                  <a:srgbClr val="FF0000"/>
                </a:solidFill>
              </a:rPr>
              <a:t> </a:t>
            </a:r>
            <a:r>
              <a:rPr lang="en-US" sz="2000" dirty="0"/>
              <a:t>that could otherwise be the next single-point-of-failure. </a:t>
            </a:r>
          </a:p>
          <a:p>
            <a:pPr>
              <a:spcAft>
                <a:spcPts val="600"/>
              </a:spcAft>
            </a:pPr>
            <a:r>
              <a:rPr lang="en-US" sz="2000" dirty="0"/>
              <a:t>We will prepare fast installation of </a:t>
            </a:r>
            <a:r>
              <a:rPr lang="en-US" sz="2000" b="1" dirty="0">
                <a:solidFill>
                  <a:srgbClr val="0070C0"/>
                </a:solidFill>
              </a:rPr>
              <a:t>Alvarez2.0</a:t>
            </a:r>
            <a:r>
              <a:rPr lang="en-US" sz="2000" dirty="0"/>
              <a:t> as much as possible </a:t>
            </a:r>
            <a:r>
              <a:rPr lang="en-US" sz="2000" dirty="0">
                <a:sym typeface="Wingdings" pitchFamily="2" charset="2"/>
              </a:rPr>
              <a:t>and save time later</a:t>
            </a:r>
          </a:p>
          <a:p>
            <a:pPr>
              <a:spcAft>
                <a:spcPts val="600"/>
              </a:spcAft>
            </a:pPr>
            <a:r>
              <a:rPr lang="en-US" sz="2000" dirty="0">
                <a:sym typeface="Wingdings" pitchFamily="2" charset="2"/>
              </a:rPr>
              <a:t>We will </a:t>
            </a:r>
            <a:r>
              <a:rPr lang="en-US" sz="2000" b="1" dirty="0">
                <a:solidFill>
                  <a:srgbClr val="0070C0"/>
                </a:solidFill>
                <a:sym typeface="Wingdings" pitchFamily="2" charset="2"/>
              </a:rPr>
              <a:t>push HELIAC construction </a:t>
            </a:r>
            <a:r>
              <a:rPr lang="en-US" sz="2000" dirty="0">
                <a:sym typeface="Wingdings" pitchFamily="2" charset="2"/>
              </a:rPr>
              <a:t>as much as possible for continuation of the SHE and materials R&amp;D program</a:t>
            </a:r>
            <a:endParaRPr lang="en-US" sz="2000" dirty="0"/>
          </a:p>
          <a:p>
            <a:pPr>
              <a:spcAft>
                <a:spcPts val="600"/>
              </a:spcAft>
            </a:pPr>
            <a:r>
              <a:rPr lang="en-US" sz="2000" dirty="0"/>
              <a:t>Then the future is bright: </a:t>
            </a:r>
          </a:p>
          <a:p>
            <a:pPr marL="1290638" indent="-623888">
              <a:spcAft>
                <a:spcPts val="600"/>
              </a:spcAft>
              <a:buNone/>
              <a:tabLst>
                <a:tab pos="444500" algn="l"/>
                <a:tab pos="749300" algn="l"/>
              </a:tabLst>
            </a:pPr>
            <a:r>
              <a:rPr lang="en-US" sz="2000" dirty="0"/>
              <a:t>1)	</a:t>
            </a:r>
            <a:r>
              <a:rPr lang="en-US" sz="2000" b="1" dirty="0">
                <a:solidFill>
                  <a:srgbClr val="0070C0"/>
                </a:solidFill>
              </a:rPr>
              <a:t>Modern UNILAC </a:t>
            </a:r>
            <a:r>
              <a:rPr lang="en-US" sz="2000" dirty="0"/>
              <a:t>with lower failure rates, faster repairs, improved operational safety </a:t>
            </a:r>
            <a:r>
              <a:rPr lang="en-US" sz="2000" dirty="0">
                <a:sym typeface="Wingdings" pitchFamily="2" charset="2"/>
              </a:rPr>
              <a:t> better availability = </a:t>
            </a:r>
            <a:r>
              <a:rPr lang="en-US" sz="2000" b="1" dirty="0">
                <a:solidFill>
                  <a:srgbClr val="0070C0"/>
                </a:solidFill>
                <a:sym typeface="Wingdings" pitchFamily="2" charset="2"/>
              </a:rPr>
              <a:t>more time for science</a:t>
            </a:r>
          </a:p>
          <a:p>
            <a:pPr marL="1290638" indent="-623888">
              <a:spcAft>
                <a:spcPts val="600"/>
              </a:spcAft>
              <a:buNone/>
              <a:tabLst>
                <a:tab pos="444500" algn="l"/>
                <a:tab pos="749300" algn="l"/>
              </a:tabLst>
            </a:pPr>
            <a:r>
              <a:rPr lang="en-US" sz="2000" dirty="0">
                <a:sym typeface="Wingdings" pitchFamily="2" charset="2"/>
              </a:rPr>
              <a:t>2) 	</a:t>
            </a:r>
            <a:r>
              <a:rPr lang="en-US" sz="2000" b="1" dirty="0">
                <a:solidFill>
                  <a:srgbClr val="0070C0"/>
                </a:solidFill>
                <a:sym typeface="Wingdings" pitchFamily="2" charset="2"/>
              </a:rPr>
              <a:t>HELIAC</a:t>
            </a:r>
            <a:r>
              <a:rPr lang="en-US" sz="2000" dirty="0">
                <a:sym typeface="Wingdings" pitchFamily="2" charset="2"/>
              </a:rPr>
              <a:t> as second linac for GSI/FAIR science</a:t>
            </a:r>
            <a:endParaRPr lang="en-US" sz="2000" dirty="0"/>
          </a:p>
          <a:p>
            <a:pPr>
              <a:spcAft>
                <a:spcPts val="600"/>
              </a:spcAft>
            </a:pPr>
            <a:endParaRPr lang="en-US" sz="2000" dirty="0"/>
          </a:p>
        </p:txBody>
      </p:sp>
      <p:sp>
        <p:nvSpPr>
          <p:cNvPr id="4" name="Foliennummernplatzhalter 3">
            <a:extLst>
              <a:ext uri="{FF2B5EF4-FFF2-40B4-BE49-F238E27FC236}">
                <a16:creationId xmlns:a16="http://schemas.microsoft.com/office/drawing/2014/main" id="{D277618E-A66C-008B-4AFC-6F5E5E28B573}"/>
              </a:ext>
            </a:extLst>
          </p:cNvPr>
          <p:cNvSpPr>
            <a:spLocks noGrp="1"/>
          </p:cNvSpPr>
          <p:nvPr>
            <p:ph type="sldNum" sz="quarter" idx="12"/>
          </p:nvPr>
        </p:nvSpPr>
        <p:spPr/>
        <p:txBody>
          <a:bodyPr/>
          <a:lstStyle/>
          <a:p>
            <a:fld id="{125CBDDA-5CCF-8748-8988-9DC6C8981774}" type="slidenum">
              <a:rPr lang="de-DE" smtClean="0"/>
              <a:t>49</a:t>
            </a:fld>
            <a:endParaRPr lang="de-DE"/>
          </a:p>
        </p:txBody>
      </p:sp>
      <p:sp>
        <p:nvSpPr>
          <p:cNvPr id="5" name="Fußzeilenplatzhalter 4">
            <a:extLst>
              <a:ext uri="{FF2B5EF4-FFF2-40B4-BE49-F238E27FC236}">
                <a16:creationId xmlns:a16="http://schemas.microsoft.com/office/drawing/2014/main" id="{743C15F5-8105-B8D9-5B19-F6032BDB1F99}"/>
              </a:ext>
            </a:extLst>
          </p:cNvPr>
          <p:cNvSpPr>
            <a:spLocks noGrp="1"/>
          </p:cNvSpPr>
          <p:nvPr>
            <p:ph type="ftr" sz="quarter" idx="3"/>
          </p:nvPr>
        </p:nvSpPr>
        <p:spPr/>
        <p:txBody>
          <a:bodyPr/>
          <a:lstStyle/>
          <a:p>
            <a:pPr algn="l"/>
            <a:r>
              <a:rPr lang="de-DE"/>
              <a:t>R. Aßmann, ACC</a:t>
            </a:r>
          </a:p>
        </p:txBody>
      </p:sp>
      <p:pic>
        <p:nvPicPr>
          <p:cNvPr id="3074" name="Picture 2" descr="Keine Fotobeschreibung verfügbar.">
            <a:extLst>
              <a:ext uri="{FF2B5EF4-FFF2-40B4-BE49-F238E27FC236}">
                <a16:creationId xmlns:a16="http://schemas.microsoft.com/office/drawing/2014/main" id="{00DA403D-3A5C-7CF2-1A40-72A87AF609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6657" y="4615694"/>
            <a:ext cx="4339557" cy="19051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CDF1D67-D36B-38BB-EF69-8B8E7A495E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56657" y="1289721"/>
            <a:ext cx="4339557" cy="325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30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6D3D8-BBE7-8E31-3DB6-0FF0E753DF4B}"/>
              </a:ext>
            </a:extLst>
          </p:cNvPr>
          <p:cNvSpPr>
            <a:spLocks noGrp="1"/>
          </p:cNvSpPr>
          <p:nvPr>
            <p:ph type="title"/>
          </p:nvPr>
        </p:nvSpPr>
        <p:spPr/>
        <p:txBody>
          <a:bodyPr/>
          <a:lstStyle/>
          <a:p>
            <a:r>
              <a:rPr lang="en-US" dirty="0"/>
              <a:t>Visit to FAIR Control Center</a:t>
            </a:r>
            <a:br>
              <a:rPr lang="en-US" dirty="0"/>
            </a:br>
            <a:r>
              <a:rPr lang="en-US" sz="2000" b="0" i="1" dirty="0"/>
              <a:t>16 Apr 2026</a:t>
            </a:r>
            <a:endParaRPr lang="en-US" b="0" i="1" dirty="0"/>
          </a:p>
        </p:txBody>
      </p:sp>
      <p:sp>
        <p:nvSpPr>
          <p:cNvPr id="4" name="Foliennummernplatzhalter 3">
            <a:extLst>
              <a:ext uri="{FF2B5EF4-FFF2-40B4-BE49-F238E27FC236}">
                <a16:creationId xmlns:a16="http://schemas.microsoft.com/office/drawing/2014/main" id="{7166FA5C-47D9-5D6D-BA86-1BE6E60B2E14}"/>
              </a:ext>
            </a:extLst>
          </p:cNvPr>
          <p:cNvSpPr>
            <a:spLocks noGrp="1"/>
          </p:cNvSpPr>
          <p:nvPr>
            <p:ph type="sldNum" sz="quarter" idx="12"/>
          </p:nvPr>
        </p:nvSpPr>
        <p:spPr/>
        <p:txBody>
          <a:bodyPr/>
          <a:lstStyle/>
          <a:p>
            <a:fld id="{125CBDDA-5CCF-8748-8988-9DC6C8981774}" type="slidenum">
              <a:rPr lang="de-DE" smtClean="0"/>
              <a:t>5</a:t>
            </a:fld>
            <a:endParaRPr lang="de-DE"/>
          </a:p>
        </p:txBody>
      </p:sp>
      <p:sp>
        <p:nvSpPr>
          <p:cNvPr id="5" name="Fußzeilenplatzhalter 4">
            <a:extLst>
              <a:ext uri="{FF2B5EF4-FFF2-40B4-BE49-F238E27FC236}">
                <a16:creationId xmlns:a16="http://schemas.microsoft.com/office/drawing/2014/main" id="{4AC57B36-4F2B-995E-AFF6-798B4EC3DE37}"/>
              </a:ext>
            </a:extLst>
          </p:cNvPr>
          <p:cNvSpPr>
            <a:spLocks noGrp="1"/>
          </p:cNvSpPr>
          <p:nvPr>
            <p:ph type="ftr" sz="quarter" idx="3"/>
          </p:nvPr>
        </p:nvSpPr>
        <p:spPr/>
        <p:txBody>
          <a:bodyPr/>
          <a:lstStyle/>
          <a:p>
            <a:pPr algn="l"/>
            <a:r>
              <a:rPr lang="de-DE"/>
              <a:t>R. Aßmann, ACC</a:t>
            </a:r>
          </a:p>
        </p:txBody>
      </p:sp>
      <p:pic>
        <p:nvPicPr>
          <p:cNvPr id="8" name="Grafik 7">
            <a:extLst>
              <a:ext uri="{FF2B5EF4-FFF2-40B4-BE49-F238E27FC236}">
                <a16:creationId xmlns:a16="http://schemas.microsoft.com/office/drawing/2014/main" id="{E98983CC-3849-6E02-D46C-9A8C3651D4E3}"/>
              </a:ext>
            </a:extLst>
          </p:cNvPr>
          <p:cNvPicPr>
            <a:picLocks noChangeAspect="1"/>
          </p:cNvPicPr>
          <p:nvPr/>
        </p:nvPicPr>
        <p:blipFill>
          <a:blip r:embed="rId2"/>
          <a:srcRect t="22416" b="10746"/>
          <a:stretch>
            <a:fillRect/>
          </a:stretch>
        </p:blipFill>
        <p:spPr>
          <a:xfrm>
            <a:off x="135578" y="1304643"/>
            <a:ext cx="10066412" cy="5046078"/>
          </a:xfrm>
          <a:prstGeom prst="rect">
            <a:avLst/>
          </a:prstGeom>
        </p:spPr>
      </p:pic>
      <p:pic>
        <p:nvPicPr>
          <p:cNvPr id="9" name="Grafik 8">
            <a:extLst>
              <a:ext uri="{FF2B5EF4-FFF2-40B4-BE49-F238E27FC236}">
                <a16:creationId xmlns:a16="http://schemas.microsoft.com/office/drawing/2014/main" id="{A5E5AAE5-5062-67FF-6BF9-FA4C11911894}"/>
              </a:ext>
            </a:extLst>
          </p:cNvPr>
          <p:cNvPicPr>
            <a:picLocks noChangeAspect="1"/>
          </p:cNvPicPr>
          <p:nvPr/>
        </p:nvPicPr>
        <p:blipFill>
          <a:blip r:embed="rId3"/>
          <a:srcRect l="13497"/>
          <a:stretch>
            <a:fillRect/>
          </a:stretch>
        </p:blipFill>
        <p:spPr>
          <a:xfrm>
            <a:off x="9163878" y="3980224"/>
            <a:ext cx="2912422" cy="2525138"/>
          </a:xfrm>
          <a:prstGeom prst="rect">
            <a:avLst/>
          </a:prstGeom>
        </p:spPr>
      </p:pic>
    </p:spTree>
    <p:extLst>
      <p:ext uri="{BB962C8B-B14F-4D97-AF65-F5344CB8AC3E}">
        <p14:creationId xmlns:p14="http://schemas.microsoft.com/office/powerpoint/2010/main" val="496742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368A43-9961-C278-5E02-50AECF7D9084}"/>
              </a:ext>
            </a:extLst>
          </p:cNvPr>
          <p:cNvSpPr>
            <a:spLocks noGrp="1"/>
          </p:cNvSpPr>
          <p:nvPr>
            <p:ph type="title"/>
          </p:nvPr>
        </p:nvSpPr>
        <p:spPr/>
        <p:txBody>
          <a:bodyPr/>
          <a:lstStyle/>
          <a:p>
            <a:r>
              <a:rPr lang="en-US" sz="2800" dirty="0">
                <a:solidFill>
                  <a:srgbClr val="0070C0"/>
                </a:solidFill>
              </a:rPr>
              <a:t>Thank you for your attention</a:t>
            </a:r>
          </a:p>
        </p:txBody>
      </p:sp>
      <p:sp>
        <p:nvSpPr>
          <p:cNvPr id="4" name="Foliennummernplatzhalter 3">
            <a:extLst>
              <a:ext uri="{FF2B5EF4-FFF2-40B4-BE49-F238E27FC236}">
                <a16:creationId xmlns:a16="http://schemas.microsoft.com/office/drawing/2014/main" id="{B8BDE36D-CF68-A1BF-F308-C9D986FB830B}"/>
              </a:ext>
            </a:extLst>
          </p:cNvPr>
          <p:cNvSpPr>
            <a:spLocks noGrp="1"/>
          </p:cNvSpPr>
          <p:nvPr>
            <p:ph type="sldNum" sz="quarter" idx="12"/>
          </p:nvPr>
        </p:nvSpPr>
        <p:spPr/>
        <p:txBody>
          <a:bodyPr/>
          <a:lstStyle/>
          <a:p>
            <a:fld id="{125CBDDA-5CCF-8748-8988-9DC6C8981774}" type="slidenum">
              <a:rPr lang="en-US" smtClean="0"/>
              <a:t>50</a:t>
            </a:fld>
            <a:endParaRPr lang="en-US" dirty="0"/>
          </a:p>
        </p:txBody>
      </p:sp>
      <p:sp>
        <p:nvSpPr>
          <p:cNvPr id="5" name="Fußzeilenplatzhalter 4">
            <a:extLst>
              <a:ext uri="{FF2B5EF4-FFF2-40B4-BE49-F238E27FC236}">
                <a16:creationId xmlns:a16="http://schemas.microsoft.com/office/drawing/2014/main" id="{0D7E2FD4-7772-2CB3-B9C2-BB4F52C24C42}"/>
              </a:ext>
            </a:extLst>
          </p:cNvPr>
          <p:cNvSpPr>
            <a:spLocks noGrp="1"/>
          </p:cNvSpPr>
          <p:nvPr>
            <p:ph type="ftr" sz="quarter" idx="3"/>
          </p:nvPr>
        </p:nvSpPr>
        <p:spPr/>
        <p:txBody>
          <a:bodyPr/>
          <a:lstStyle/>
          <a:p>
            <a:pPr algn="l"/>
            <a:r>
              <a:rPr lang="en-US" dirty="0"/>
              <a:t>R. </a:t>
            </a:r>
            <a:r>
              <a:rPr lang="en-US" dirty="0" err="1"/>
              <a:t>Aßmann</a:t>
            </a:r>
            <a:r>
              <a:rPr lang="en-US" dirty="0"/>
              <a:t>, ACC</a:t>
            </a:r>
          </a:p>
        </p:txBody>
      </p:sp>
    </p:spTree>
    <p:extLst>
      <p:ext uri="{BB962C8B-B14F-4D97-AF65-F5344CB8AC3E}">
        <p14:creationId xmlns:p14="http://schemas.microsoft.com/office/powerpoint/2010/main" val="349138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65476-7EEC-7319-8311-4625165FD8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FCFD18-FFB2-DACC-39AD-3DAF40544911}"/>
              </a:ext>
            </a:extLst>
          </p:cNvPr>
          <p:cNvSpPr>
            <a:spLocks noGrp="1"/>
          </p:cNvSpPr>
          <p:nvPr>
            <p:ph type="title"/>
          </p:nvPr>
        </p:nvSpPr>
        <p:spPr/>
        <p:txBody>
          <a:bodyPr/>
          <a:lstStyle/>
          <a:p>
            <a:r>
              <a:rPr lang="en-US" sz="2800" dirty="0">
                <a:solidFill>
                  <a:srgbClr val="0070C0"/>
                </a:solidFill>
              </a:rPr>
              <a:t>Content</a:t>
            </a:r>
          </a:p>
        </p:txBody>
      </p:sp>
      <p:sp>
        <p:nvSpPr>
          <p:cNvPr id="3" name="Inhaltsplatzhalter 2">
            <a:extLst>
              <a:ext uri="{FF2B5EF4-FFF2-40B4-BE49-F238E27FC236}">
                <a16:creationId xmlns:a16="http://schemas.microsoft.com/office/drawing/2014/main" id="{135214B4-A82B-211A-99CB-D3988189D8FC}"/>
              </a:ext>
            </a:extLst>
          </p:cNvPr>
          <p:cNvSpPr>
            <a:spLocks noGrp="1"/>
          </p:cNvSpPr>
          <p:nvPr>
            <p:ph idx="1"/>
          </p:nvPr>
        </p:nvSpPr>
        <p:spPr/>
        <p:txBody>
          <a:bodyPr/>
          <a:lstStyle/>
          <a:p>
            <a:pPr marL="457200" indent="-457200">
              <a:spcAft>
                <a:spcPts val="1200"/>
              </a:spcAft>
              <a:buFont typeface="+mj-lt"/>
              <a:buAutoNum type="arabicPeriod"/>
            </a:pPr>
            <a:r>
              <a:rPr lang="en-US" b="1" dirty="0">
                <a:solidFill>
                  <a:srgbClr val="0070C0"/>
                </a:solidFill>
              </a:rPr>
              <a:t>Original Plan Accelerator Operations</a:t>
            </a:r>
          </a:p>
          <a:p>
            <a:pPr marL="457200" indent="-457200">
              <a:spcAft>
                <a:spcPts val="1200"/>
              </a:spcAft>
              <a:buFont typeface="+mj-lt"/>
              <a:buAutoNum type="arabicPeriod"/>
            </a:pPr>
            <a:r>
              <a:rPr lang="en-US" dirty="0"/>
              <a:t>Fire Incident on 5 Feb 2026</a:t>
            </a:r>
          </a:p>
          <a:p>
            <a:pPr marL="457200" indent="-457200">
              <a:spcAft>
                <a:spcPts val="1200"/>
              </a:spcAft>
              <a:buFont typeface="+mj-lt"/>
              <a:buAutoNum type="arabicPeriod"/>
            </a:pPr>
            <a:r>
              <a:rPr lang="en-US" dirty="0"/>
              <a:t>Damage and Consequences</a:t>
            </a:r>
          </a:p>
          <a:p>
            <a:pPr marL="457200" indent="-457200">
              <a:spcAft>
                <a:spcPts val="1200"/>
              </a:spcAft>
              <a:buFont typeface="+mj-lt"/>
              <a:buAutoNum type="arabicPeriod"/>
            </a:pPr>
            <a:r>
              <a:rPr lang="en-US" dirty="0"/>
              <a:t>Accelerator Task Force on Required Actions and Options</a:t>
            </a:r>
          </a:p>
          <a:p>
            <a:pPr marL="457200" indent="-457200">
              <a:spcAft>
                <a:spcPts val="1200"/>
              </a:spcAft>
              <a:buFont typeface="+mj-lt"/>
              <a:buAutoNum type="arabicPeriod"/>
            </a:pPr>
            <a:r>
              <a:rPr lang="en-US" dirty="0"/>
              <a:t>Perspectives: UNILAC Restoration </a:t>
            </a:r>
            <a:r>
              <a:rPr lang="en-US" dirty="0">
                <a:sym typeface="Wingdings" pitchFamily="2" charset="2"/>
              </a:rPr>
              <a:t> Project 1</a:t>
            </a:r>
            <a:endParaRPr lang="en-US" dirty="0"/>
          </a:p>
          <a:p>
            <a:pPr marL="457200" indent="-457200">
              <a:spcAft>
                <a:spcPts val="1200"/>
              </a:spcAft>
              <a:buFont typeface="+mj-lt"/>
              <a:buAutoNum type="arabicPeriod"/>
            </a:pPr>
            <a:r>
              <a:rPr lang="en-US" dirty="0"/>
              <a:t>Perspectives: Interim Option(s) </a:t>
            </a:r>
            <a:r>
              <a:rPr lang="en-US" dirty="0">
                <a:sym typeface="Wingdings" pitchFamily="2" charset="2"/>
              </a:rPr>
              <a:t> Projects 2 and 3</a:t>
            </a:r>
            <a:endParaRPr lang="en-US" dirty="0"/>
          </a:p>
          <a:p>
            <a:pPr marL="457200" indent="-457200">
              <a:spcAft>
                <a:spcPts val="1200"/>
              </a:spcAft>
              <a:buFont typeface="+mj-lt"/>
              <a:buAutoNum type="arabicPeriod"/>
            </a:pPr>
            <a:r>
              <a:rPr lang="en-US" dirty="0"/>
              <a:t>Restoration Project</a:t>
            </a:r>
          </a:p>
          <a:p>
            <a:pPr marL="457200" indent="-457200">
              <a:spcAft>
                <a:spcPts val="1200"/>
              </a:spcAft>
              <a:buFont typeface="+mj-lt"/>
              <a:buAutoNum type="arabicPeriod"/>
            </a:pPr>
            <a:r>
              <a:rPr lang="en-US" dirty="0"/>
              <a:t>Conclusion</a:t>
            </a:r>
          </a:p>
          <a:p>
            <a:pPr marL="457200" indent="-457200">
              <a:spcAft>
                <a:spcPts val="1200"/>
              </a:spcAft>
              <a:buFont typeface="+mj-lt"/>
              <a:buAutoNum type="arabicPeriod"/>
            </a:pPr>
            <a:endParaRPr lang="en-US" dirty="0"/>
          </a:p>
        </p:txBody>
      </p:sp>
      <p:sp>
        <p:nvSpPr>
          <p:cNvPr id="4" name="Foliennummernplatzhalter 3">
            <a:extLst>
              <a:ext uri="{FF2B5EF4-FFF2-40B4-BE49-F238E27FC236}">
                <a16:creationId xmlns:a16="http://schemas.microsoft.com/office/drawing/2014/main" id="{EE932E5D-FE80-0713-8991-65C0C90DED08}"/>
              </a:ext>
            </a:extLst>
          </p:cNvPr>
          <p:cNvSpPr>
            <a:spLocks noGrp="1"/>
          </p:cNvSpPr>
          <p:nvPr>
            <p:ph type="sldNum" sz="quarter" idx="12"/>
          </p:nvPr>
        </p:nvSpPr>
        <p:spPr/>
        <p:txBody>
          <a:bodyPr/>
          <a:lstStyle/>
          <a:p>
            <a:fld id="{125CBDDA-5CCF-8748-8988-9DC6C8981774}" type="slidenum">
              <a:rPr lang="de-DE" smtClean="0"/>
              <a:t>6</a:t>
            </a:fld>
            <a:endParaRPr lang="de-DE"/>
          </a:p>
        </p:txBody>
      </p:sp>
      <p:sp>
        <p:nvSpPr>
          <p:cNvPr id="5" name="Fußzeilenplatzhalter 4">
            <a:extLst>
              <a:ext uri="{FF2B5EF4-FFF2-40B4-BE49-F238E27FC236}">
                <a16:creationId xmlns:a16="http://schemas.microsoft.com/office/drawing/2014/main" id="{B5A55533-C98B-5A6A-4DBD-98601190C9A2}"/>
              </a:ext>
            </a:extLst>
          </p:cNvPr>
          <p:cNvSpPr>
            <a:spLocks noGrp="1"/>
          </p:cNvSpPr>
          <p:nvPr>
            <p:ph type="ftr" sz="quarter" idx="3"/>
          </p:nvPr>
        </p:nvSpPr>
        <p:spPr/>
        <p:txBody>
          <a:bodyPr/>
          <a:lstStyle/>
          <a:p>
            <a:pPr algn="l"/>
            <a:r>
              <a:rPr lang="de-DE"/>
              <a:t>R. Aßmann, ACC</a:t>
            </a:r>
          </a:p>
        </p:txBody>
      </p:sp>
    </p:spTree>
    <p:extLst>
      <p:ext uri="{BB962C8B-B14F-4D97-AF65-F5344CB8AC3E}">
        <p14:creationId xmlns:p14="http://schemas.microsoft.com/office/powerpoint/2010/main" val="1600320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6ED03-81D4-AFB1-95AF-F590D6B2DDF9}"/>
            </a:ext>
          </a:extLst>
        </p:cNvPr>
        <p:cNvGrpSpPr/>
        <p:nvPr/>
      </p:nvGrpSpPr>
      <p:grpSpPr>
        <a:xfrm>
          <a:off x="0" y="0"/>
          <a:ext cx="0" cy="0"/>
          <a:chOff x="0" y="0"/>
          <a:chExt cx="0" cy="0"/>
        </a:xfrm>
      </p:grpSpPr>
      <p:cxnSp>
        <p:nvCxnSpPr>
          <p:cNvPr id="5" name="Gerade Verbindung 4">
            <a:extLst>
              <a:ext uri="{FF2B5EF4-FFF2-40B4-BE49-F238E27FC236}">
                <a16:creationId xmlns:a16="http://schemas.microsoft.com/office/drawing/2014/main" id="{A20DF648-3734-BB8D-961C-AE06533AE8D2}"/>
              </a:ext>
            </a:extLst>
          </p:cNvPr>
          <p:cNvCxnSpPr>
            <a:cxnSpLocks/>
          </p:cNvCxnSpPr>
          <p:nvPr/>
        </p:nvCxnSpPr>
        <p:spPr>
          <a:xfrm flipH="1">
            <a:off x="6654737" y="51829"/>
            <a:ext cx="2859088" cy="6585416"/>
          </a:xfrm>
          <a:prstGeom prst="line">
            <a:avLst/>
          </a:prstGeom>
          <a:ln w="76200">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38" name="Bild 6" descr="GSI_Logo_rgb.png">
            <a:extLst>
              <a:ext uri="{FF2B5EF4-FFF2-40B4-BE49-F238E27FC236}">
                <a16:creationId xmlns:a16="http://schemas.microsoft.com/office/drawing/2014/main" id="{60C99FF8-BB72-3C11-EFAB-31003F5BE7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0550" y="134476"/>
            <a:ext cx="2103241" cy="701081"/>
          </a:xfrm>
          <a:prstGeom prst="rect">
            <a:avLst/>
          </a:prstGeom>
        </p:spPr>
      </p:pic>
      <p:pic>
        <p:nvPicPr>
          <p:cNvPr id="44" name="Bild 12" descr="FAIR_Logo_rgb.png">
            <a:extLst>
              <a:ext uri="{FF2B5EF4-FFF2-40B4-BE49-F238E27FC236}">
                <a16:creationId xmlns:a16="http://schemas.microsoft.com/office/drawing/2014/main" id="{419647E8-D894-AE8C-EDED-3FF65AAAB0AD}"/>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bwMode="auto">
          <a:xfrm>
            <a:off x="9996057" y="0"/>
            <a:ext cx="1385392" cy="1154493"/>
          </a:xfrm>
          <a:prstGeom prst="rect">
            <a:avLst/>
          </a:prstGeom>
        </p:spPr>
      </p:pic>
      <p:pic>
        <p:nvPicPr>
          <p:cNvPr id="2" name="Grafik 1">
            <a:extLst>
              <a:ext uri="{FF2B5EF4-FFF2-40B4-BE49-F238E27FC236}">
                <a16:creationId xmlns:a16="http://schemas.microsoft.com/office/drawing/2014/main" id="{43724D06-4179-303F-49BF-5349BDB0BB24}"/>
              </a:ext>
            </a:extLst>
          </p:cNvPr>
          <p:cNvPicPr>
            <a:picLocks noChangeAspect="1"/>
          </p:cNvPicPr>
          <p:nvPr/>
        </p:nvPicPr>
        <p:blipFill>
          <a:blip r:embed="rId4" cstate="hqprint">
            <a:extLst>
              <a:ext uri="{28A0092B-C50C-407E-A947-70E740481C1C}">
                <a14:useLocalDpi xmlns:a14="http://schemas.microsoft.com/office/drawing/2010/main"/>
              </a:ext>
            </a:extLst>
          </a:blip>
          <a:srcRect t="14601" r="21476" b="24926"/>
          <a:stretch/>
        </p:blipFill>
        <p:spPr>
          <a:xfrm>
            <a:off x="336083" y="1374853"/>
            <a:ext cx="7481624" cy="4596131"/>
          </a:xfrm>
          <a:prstGeom prst="rect">
            <a:avLst/>
          </a:prstGeom>
        </p:spPr>
      </p:pic>
      <p:sp>
        <p:nvSpPr>
          <p:cNvPr id="8" name="Oval 7">
            <a:extLst>
              <a:ext uri="{FF2B5EF4-FFF2-40B4-BE49-F238E27FC236}">
                <a16:creationId xmlns:a16="http://schemas.microsoft.com/office/drawing/2014/main" id="{1B4D0635-E22D-2080-6218-79EAB4833C01}"/>
              </a:ext>
            </a:extLst>
          </p:cNvPr>
          <p:cNvSpPr/>
          <p:nvPr/>
        </p:nvSpPr>
        <p:spPr>
          <a:xfrm>
            <a:off x="2250253" y="3305393"/>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0" name="Oval 9">
            <a:extLst>
              <a:ext uri="{FF2B5EF4-FFF2-40B4-BE49-F238E27FC236}">
                <a16:creationId xmlns:a16="http://schemas.microsoft.com/office/drawing/2014/main" id="{04F8053F-66C7-D95E-C0E8-1978ABE0FDE1}"/>
              </a:ext>
            </a:extLst>
          </p:cNvPr>
          <p:cNvSpPr/>
          <p:nvPr/>
        </p:nvSpPr>
        <p:spPr>
          <a:xfrm>
            <a:off x="2255741" y="3299897"/>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2" name="Oval 11">
            <a:extLst>
              <a:ext uri="{FF2B5EF4-FFF2-40B4-BE49-F238E27FC236}">
                <a16:creationId xmlns:a16="http://schemas.microsoft.com/office/drawing/2014/main" id="{EC18AFBE-7D2F-F323-1360-58A19ED5AFD9}"/>
              </a:ext>
            </a:extLst>
          </p:cNvPr>
          <p:cNvSpPr/>
          <p:nvPr/>
        </p:nvSpPr>
        <p:spPr>
          <a:xfrm>
            <a:off x="6326909" y="2384632"/>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3" name="Oval 12">
            <a:extLst>
              <a:ext uri="{FF2B5EF4-FFF2-40B4-BE49-F238E27FC236}">
                <a16:creationId xmlns:a16="http://schemas.microsoft.com/office/drawing/2014/main" id="{D1312272-F039-6094-0F86-E205C28067C8}"/>
              </a:ext>
            </a:extLst>
          </p:cNvPr>
          <p:cNvSpPr/>
          <p:nvPr/>
        </p:nvSpPr>
        <p:spPr>
          <a:xfrm>
            <a:off x="7373365" y="2631104"/>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4" name="Oval 13">
            <a:extLst>
              <a:ext uri="{FF2B5EF4-FFF2-40B4-BE49-F238E27FC236}">
                <a16:creationId xmlns:a16="http://schemas.microsoft.com/office/drawing/2014/main" id="{EC69B795-DF9E-8AC4-25DB-D4C806F39167}"/>
              </a:ext>
            </a:extLst>
          </p:cNvPr>
          <p:cNvSpPr/>
          <p:nvPr/>
        </p:nvSpPr>
        <p:spPr>
          <a:xfrm>
            <a:off x="7368453" y="2631104"/>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5" name="Oval 14">
            <a:extLst>
              <a:ext uri="{FF2B5EF4-FFF2-40B4-BE49-F238E27FC236}">
                <a16:creationId xmlns:a16="http://schemas.microsoft.com/office/drawing/2014/main" id="{C939DDB5-71BC-CEA4-4E7E-446F3B65352A}"/>
              </a:ext>
            </a:extLst>
          </p:cNvPr>
          <p:cNvSpPr/>
          <p:nvPr/>
        </p:nvSpPr>
        <p:spPr>
          <a:xfrm>
            <a:off x="6394080" y="4131441"/>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6" name="Oval 15">
            <a:extLst>
              <a:ext uri="{FF2B5EF4-FFF2-40B4-BE49-F238E27FC236}">
                <a16:creationId xmlns:a16="http://schemas.microsoft.com/office/drawing/2014/main" id="{F260B6A4-0B7C-F095-0DE2-5A245D740361}"/>
              </a:ext>
            </a:extLst>
          </p:cNvPr>
          <p:cNvSpPr/>
          <p:nvPr/>
        </p:nvSpPr>
        <p:spPr>
          <a:xfrm>
            <a:off x="5981837" y="5307840"/>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7" name="Oval 16">
            <a:extLst>
              <a:ext uri="{FF2B5EF4-FFF2-40B4-BE49-F238E27FC236}">
                <a16:creationId xmlns:a16="http://schemas.microsoft.com/office/drawing/2014/main" id="{F77C4A15-B36E-8DFA-E4E2-19C648F987EA}"/>
              </a:ext>
            </a:extLst>
          </p:cNvPr>
          <p:cNvSpPr/>
          <p:nvPr/>
        </p:nvSpPr>
        <p:spPr>
          <a:xfrm>
            <a:off x="6055001" y="3900861"/>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18" name="Oval 17">
            <a:extLst>
              <a:ext uri="{FF2B5EF4-FFF2-40B4-BE49-F238E27FC236}">
                <a16:creationId xmlns:a16="http://schemas.microsoft.com/office/drawing/2014/main" id="{3D17EF43-772E-D01F-9A6C-D598C0223AEF}"/>
              </a:ext>
            </a:extLst>
          </p:cNvPr>
          <p:cNvSpPr/>
          <p:nvPr/>
        </p:nvSpPr>
        <p:spPr>
          <a:xfrm>
            <a:off x="2244765" y="3305393"/>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22" name="Oval 21">
            <a:extLst>
              <a:ext uri="{FF2B5EF4-FFF2-40B4-BE49-F238E27FC236}">
                <a16:creationId xmlns:a16="http://schemas.microsoft.com/office/drawing/2014/main" id="{9F2A8681-DCA2-769E-DC1D-56A2C2E66A5E}"/>
              </a:ext>
            </a:extLst>
          </p:cNvPr>
          <p:cNvSpPr/>
          <p:nvPr/>
        </p:nvSpPr>
        <p:spPr>
          <a:xfrm>
            <a:off x="3386668" y="3329052"/>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pic>
        <p:nvPicPr>
          <p:cNvPr id="24" name="Grafik 23">
            <a:extLst>
              <a:ext uri="{FF2B5EF4-FFF2-40B4-BE49-F238E27FC236}">
                <a16:creationId xmlns:a16="http://schemas.microsoft.com/office/drawing/2014/main" id="{7710E762-7C70-1073-D5C0-8DBE66E94AB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14255" y="3746079"/>
            <a:ext cx="521317" cy="521317"/>
          </a:xfrm>
          <a:prstGeom prst="rect">
            <a:avLst/>
          </a:prstGeom>
        </p:spPr>
      </p:pic>
      <p:pic>
        <p:nvPicPr>
          <p:cNvPr id="27" name="Grafik 26">
            <a:extLst>
              <a:ext uri="{FF2B5EF4-FFF2-40B4-BE49-F238E27FC236}">
                <a16:creationId xmlns:a16="http://schemas.microsoft.com/office/drawing/2014/main" id="{19650B4F-8ACB-A360-A966-ABE1531AD69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33420" y="5240112"/>
            <a:ext cx="521317" cy="521317"/>
          </a:xfrm>
          <a:prstGeom prst="rect">
            <a:avLst/>
          </a:prstGeom>
        </p:spPr>
      </p:pic>
      <p:pic>
        <p:nvPicPr>
          <p:cNvPr id="28" name="Grafik 27">
            <a:extLst>
              <a:ext uri="{FF2B5EF4-FFF2-40B4-BE49-F238E27FC236}">
                <a16:creationId xmlns:a16="http://schemas.microsoft.com/office/drawing/2014/main" id="{F63B7A4B-9085-FE0F-479F-63BB449A564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84624" y="4519036"/>
            <a:ext cx="521317" cy="521317"/>
          </a:xfrm>
          <a:prstGeom prst="rect">
            <a:avLst/>
          </a:prstGeom>
        </p:spPr>
      </p:pic>
      <p:pic>
        <p:nvPicPr>
          <p:cNvPr id="31" name="Grafik 30">
            <a:extLst>
              <a:ext uri="{FF2B5EF4-FFF2-40B4-BE49-F238E27FC236}">
                <a16:creationId xmlns:a16="http://schemas.microsoft.com/office/drawing/2014/main" id="{8DF1DF42-C786-C858-F1AB-9AC309C7F6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89404" y="3459919"/>
            <a:ext cx="521317" cy="521317"/>
          </a:xfrm>
          <a:prstGeom prst="rect">
            <a:avLst/>
          </a:prstGeom>
        </p:spPr>
      </p:pic>
      <p:pic>
        <p:nvPicPr>
          <p:cNvPr id="32" name="Grafik 31">
            <a:extLst>
              <a:ext uri="{FF2B5EF4-FFF2-40B4-BE49-F238E27FC236}">
                <a16:creationId xmlns:a16="http://schemas.microsoft.com/office/drawing/2014/main" id="{E17665EA-D7FF-BD29-BA80-251D2E94C0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95067" y="3103632"/>
            <a:ext cx="521317" cy="521317"/>
          </a:xfrm>
          <a:prstGeom prst="rect">
            <a:avLst/>
          </a:prstGeom>
        </p:spPr>
      </p:pic>
      <p:pic>
        <p:nvPicPr>
          <p:cNvPr id="34" name="Grafik 33">
            <a:extLst>
              <a:ext uri="{FF2B5EF4-FFF2-40B4-BE49-F238E27FC236}">
                <a16:creationId xmlns:a16="http://schemas.microsoft.com/office/drawing/2014/main" id="{3C723410-DF0A-5683-925A-022EB86B41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63044" y="3236448"/>
            <a:ext cx="521317" cy="521317"/>
          </a:xfrm>
          <a:prstGeom prst="rect">
            <a:avLst/>
          </a:prstGeom>
        </p:spPr>
      </p:pic>
      <p:sp>
        <p:nvSpPr>
          <p:cNvPr id="21" name="Titel 3">
            <a:extLst>
              <a:ext uri="{FF2B5EF4-FFF2-40B4-BE49-F238E27FC236}">
                <a16:creationId xmlns:a16="http://schemas.microsoft.com/office/drawing/2014/main" id="{4A63FF91-4DF4-2C0B-17AC-9E2260811310}"/>
              </a:ext>
            </a:extLst>
          </p:cNvPr>
          <p:cNvSpPr txBox="1">
            <a:spLocks/>
          </p:cNvSpPr>
          <p:nvPr/>
        </p:nvSpPr>
        <p:spPr>
          <a:xfrm>
            <a:off x="2" y="220756"/>
            <a:ext cx="8934639" cy="787557"/>
          </a:xfrm>
          <a:prstGeom prst="rect">
            <a:avLst/>
          </a:prstGeom>
        </p:spPr>
        <p:txBody>
          <a:bodyPr vert="horz" lIns="121920" tIns="60960" rIns="121920" bIns="6096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defTabSz="457189"/>
            <a:r>
              <a:rPr lang="en-US" sz="2400" dirty="0">
                <a:solidFill>
                  <a:srgbClr val="0070C0"/>
                </a:solidFill>
                <a:cs typeface="Calibri" panose="020F0502020204030204" pitchFamily="34" charset="0"/>
              </a:rPr>
              <a:t>FAIR/GSI	 	</a:t>
            </a:r>
            <a:r>
              <a:rPr lang="en-US" sz="4267" dirty="0">
                <a:solidFill>
                  <a:srgbClr val="0070C0"/>
                </a:solidFill>
                <a:cs typeface="Calibri" panose="020F0502020204030204" pitchFamily="34" charset="0"/>
              </a:rPr>
              <a:t>Plan End 2028</a:t>
            </a:r>
            <a:endParaRPr lang="en-US" sz="2400" dirty="0">
              <a:solidFill>
                <a:srgbClr val="0070C0"/>
              </a:solidFill>
              <a:cs typeface="Calibri" panose="020F0502020204030204" pitchFamily="34" charset="0"/>
            </a:endParaRPr>
          </a:p>
        </p:txBody>
      </p:sp>
      <p:grpSp>
        <p:nvGrpSpPr>
          <p:cNvPr id="30" name="Gruppieren 29">
            <a:extLst>
              <a:ext uri="{FF2B5EF4-FFF2-40B4-BE49-F238E27FC236}">
                <a16:creationId xmlns:a16="http://schemas.microsoft.com/office/drawing/2014/main" id="{24AC2216-791A-8346-B28C-65BBBE743209}"/>
              </a:ext>
            </a:extLst>
          </p:cNvPr>
          <p:cNvGrpSpPr/>
          <p:nvPr/>
        </p:nvGrpSpPr>
        <p:grpSpPr>
          <a:xfrm>
            <a:off x="3930748" y="1456213"/>
            <a:ext cx="1710723" cy="369332"/>
            <a:chOff x="145824" y="4024366"/>
            <a:chExt cx="1283042" cy="276999"/>
          </a:xfrm>
        </p:grpSpPr>
        <p:cxnSp>
          <p:nvCxnSpPr>
            <p:cNvPr id="33" name="Gerade Verbindung mit Pfeil 32">
              <a:extLst>
                <a:ext uri="{FF2B5EF4-FFF2-40B4-BE49-F238E27FC236}">
                  <a16:creationId xmlns:a16="http://schemas.microsoft.com/office/drawing/2014/main" id="{41E5C754-61D5-8090-C318-1D193F03AD3C}"/>
                </a:ext>
              </a:extLst>
            </p:cNvPr>
            <p:cNvCxnSpPr>
              <a:cxnSpLocks/>
            </p:cNvCxnSpPr>
            <p:nvPr/>
          </p:nvCxnSpPr>
          <p:spPr>
            <a:xfrm>
              <a:off x="145824" y="4054968"/>
              <a:ext cx="1283042" cy="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6" name="Textfeld 35">
              <a:extLst>
                <a:ext uri="{FF2B5EF4-FFF2-40B4-BE49-F238E27FC236}">
                  <a16:creationId xmlns:a16="http://schemas.microsoft.com/office/drawing/2014/main" id="{CB926D49-F86F-993B-EE29-D603C0259CE6}"/>
                </a:ext>
              </a:extLst>
            </p:cNvPr>
            <p:cNvSpPr txBox="1"/>
            <p:nvPr/>
          </p:nvSpPr>
          <p:spPr>
            <a:xfrm>
              <a:off x="422680" y="4024366"/>
              <a:ext cx="729330" cy="276999"/>
            </a:xfrm>
            <a:prstGeom prst="rect">
              <a:avLst/>
            </a:prstGeom>
          </p:spPr>
          <p:txBody>
            <a:bodyPr vert="horz" wrap="square" lIns="121920" tIns="60960" rIns="121920" bIns="60960" rtlCol="0" anchor="t">
              <a:spAutoFit/>
            </a:bodyPr>
            <a:lstStyle/>
            <a:p>
              <a:pPr algn="ctr" defTabSz="609585"/>
              <a:r>
                <a:rPr lang="en-US" sz="1600" i="1" dirty="0">
                  <a:solidFill>
                    <a:prstClr val="black"/>
                  </a:solidFill>
                  <a:latin typeface="Arial"/>
                </a:rPr>
                <a:t>100 m</a:t>
              </a:r>
            </a:p>
          </p:txBody>
        </p:sp>
      </p:grpSp>
      <p:pic>
        <p:nvPicPr>
          <p:cNvPr id="37" name="Picture 2">
            <a:extLst>
              <a:ext uri="{FF2B5EF4-FFF2-40B4-BE49-F238E27FC236}">
                <a16:creationId xmlns:a16="http://schemas.microsoft.com/office/drawing/2014/main" id="{48F83451-EA10-16DF-C90F-A006EC4298D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835343" y="4646023"/>
            <a:ext cx="521317" cy="521317"/>
          </a:xfrm>
          <a:prstGeom prst="rect">
            <a:avLst/>
          </a:prstGeom>
          <a:noFill/>
          <a:extLst>
            <a:ext uri="{909E8E84-426E-40DD-AFC4-6F175D3DCCD1}">
              <a14:hiddenFill xmlns:a14="http://schemas.microsoft.com/office/drawing/2010/main">
                <a:solidFill>
                  <a:srgbClr val="FFFFFF"/>
                </a:solidFill>
              </a14:hiddenFill>
            </a:ext>
          </a:extLst>
        </p:spPr>
      </p:pic>
      <p:sp>
        <p:nvSpPr>
          <p:cNvPr id="39" name="Freihandform 38">
            <a:extLst>
              <a:ext uri="{FF2B5EF4-FFF2-40B4-BE49-F238E27FC236}">
                <a16:creationId xmlns:a16="http://schemas.microsoft.com/office/drawing/2014/main" id="{A4C48159-AFFD-E0E4-3D62-95E47C64952A}"/>
              </a:ext>
            </a:extLst>
          </p:cNvPr>
          <p:cNvSpPr/>
          <p:nvPr/>
        </p:nvSpPr>
        <p:spPr>
          <a:xfrm>
            <a:off x="7401600" y="2880000"/>
            <a:ext cx="4012800" cy="4828800"/>
          </a:xfrm>
          <a:custGeom>
            <a:avLst/>
            <a:gdLst>
              <a:gd name="connsiteX0" fmla="*/ 72000 w 3009600"/>
              <a:gd name="connsiteY0" fmla="*/ 0 h 3700800"/>
              <a:gd name="connsiteX1" fmla="*/ 21600 w 3009600"/>
              <a:gd name="connsiteY1" fmla="*/ 180000 h 3700800"/>
              <a:gd name="connsiteX2" fmla="*/ 0 w 3009600"/>
              <a:gd name="connsiteY2" fmla="*/ 295200 h 3700800"/>
              <a:gd name="connsiteX3" fmla="*/ 28800 w 3009600"/>
              <a:gd name="connsiteY3" fmla="*/ 388800 h 3700800"/>
              <a:gd name="connsiteX4" fmla="*/ 64800 w 3009600"/>
              <a:gd name="connsiteY4" fmla="*/ 468000 h 3700800"/>
              <a:gd name="connsiteX5" fmla="*/ 165600 w 3009600"/>
              <a:gd name="connsiteY5" fmla="*/ 518400 h 3700800"/>
              <a:gd name="connsiteX6" fmla="*/ 295200 w 3009600"/>
              <a:gd name="connsiteY6" fmla="*/ 554400 h 3700800"/>
              <a:gd name="connsiteX7" fmla="*/ 432000 w 3009600"/>
              <a:gd name="connsiteY7" fmla="*/ 576000 h 3700800"/>
              <a:gd name="connsiteX8" fmla="*/ 1346400 w 3009600"/>
              <a:gd name="connsiteY8" fmla="*/ 619200 h 3700800"/>
              <a:gd name="connsiteX9" fmla="*/ 1792800 w 3009600"/>
              <a:gd name="connsiteY9" fmla="*/ 626400 h 3700800"/>
              <a:gd name="connsiteX10" fmla="*/ 2073600 w 3009600"/>
              <a:gd name="connsiteY10" fmla="*/ 705600 h 3700800"/>
              <a:gd name="connsiteX11" fmla="*/ 2268000 w 3009600"/>
              <a:gd name="connsiteY11" fmla="*/ 806400 h 3700800"/>
              <a:gd name="connsiteX12" fmla="*/ 2476800 w 3009600"/>
              <a:gd name="connsiteY12" fmla="*/ 979200 h 3700800"/>
              <a:gd name="connsiteX13" fmla="*/ 2584800 w 3009600"/>
              <a:gd name="connsiteY13" fmla="*/ 1159200 h 3700800"/>
              <a:gd name="connsiteX14" fmla="*/ 2750400 w 3009600"/>
              <a:gd name="connsiteY14" fmla="*/ 1382400 h 3700800"/>
              <a:gd name="connsiteX15" fmla="*/ 2908800 w 3009600"/>
              <a:gd name="connsiteY15" fmla="*/ 1605600 h 3700800"/>
              <a:gd name="connsiteX16" fmla="*/ 2980800 w 3009600"/>
              <a:gd name="connsiteY16" fmla="*/ 1742400 h 3700800"/>
              <a:gd name="connsiteX17" fmla="*/ 3009600 w 3009600"/>
              <a:gd name="connsiteY17" fmla="*/ 1893600 h 3700800"/>
              <a:gd name="connsiteX18" fmla="*/ 2952000 w 3009600"/>
              <a:gd name="connsiteY18" fmla="*/ 2138400 h 3700800"/>
              <a:gd name="connsiteX19" fmla="*/ 2930400 w 3009600"/>
              <a:gd name="connsiteY19" fmla="*/ 2210400 h 3700800"/>
              <a:gd name="connsiteX20" fmla="*/ 2736000 w 3009600"/>
              <a:gd name="connsiteY20" fmla="*/ 2383200 h 3700800"/>
              <a:gd name="connsiteX21" fmla="*/ 2606400 w 3009600"/>
              <a:gd name="connsiteY21" fmla="*/ 2455200 h 3700800"/>
              <a:gd name="connsiteX22" fmla="*/ 2469600 w 3009600"/>
              <a:gd name="connsiteY22" fmla="*/ 2491200 h 3700800"/>
              <a:gd name="connsiteX23" fmla="*/ 2347200 w 3009600"/>
              <a:gd name="connsiteY23" fmla="*/ 2577600 h 3700800"/>
              <a:gd name="connsiteX24" fmla="*/ 2145600 w 3009600"/>
              <a:gd name="connsiteY24" fmla="*/ 2736000 h 3700800"/>
              <a:gd name="connsiteX25" fmla="*/ 2095200 w 3009600"/>
              <a:gd name="connsiteY25" fmla="*/ 3016800 h 3700800"/>
              <a:gd name="connsiteX26" fmla="*/ 1893600 w 3009600"/>
              <a:gd name="connsiteY26" fmla="*/ 3218400 h 3700800"/>
              <a:gd name="connsiteX27" fmla="*/ 1771200 w 3009600"/>
              <a:gd name="connsiteY27" fmla="*/ 3319200 h 3700800"/>
              <a:gd name="connsiteX28" fmla="*/ 1692000 w 3009600"/>
              <a:gd name="connsiteY28" fmla="*/ 3477600 h 3700800"/>
              <a:gd name="connsiteX29" fmla="*/ 1648800 w 3009600"/>
              <a:gd name="connsiteY29" fmla="*/ 3556800 h 3700800"/>
              <a:gd name="connsiteX30" fmla="*/ 1540800 w 3009600"/>
              <a:gd name="connsiteY30" fmla="*/ 3643200 h 3700800"/>
              <a:gd name="connsiteX31" fmla="*/ 1447200 w 3009600"/>
              <a:gd name="connsiteY31" fmla="*/ 3700800 h 3700800"/>
              <a:gd name="connsiteX0" fmla="*/ 64800 w 3009600"/>
              <a:gd name="connsiteY0" fmla="*/ 0 h 3621600"/>
              <a:gd name="connsiteX1" fmla="*/ 21600 w 3009600"/>
              <a:gd name="connsiteY1" fmla="*/ 100800 h 3621600"/>
              <a:gd name="connsiteX2" fmla="*/ 0 w 3009600"/>
              <a:gd name="connsiteY2" fmla="*/ 216000 h 3621600"/>
              <a:gd name="connsiteX3" fmla="*/ 28800 w 3009600"/>
              <a:gd name="connsiteY3" fmla="*/ 309600 h 3621600"/>
              <a:gd name="connsiteX4" fmla="*/ 64800 w 3009600"/>
              <a:gd name="connsiteY4" fmla="*/ 388800 h 3621600"/>
              <a:gd name="connsiteX5" fmla="*/ 165600 w 3009600"/>
              <a:gd name="connsiteY5" fmla="*/ 439200 h 3621600"/>
              <a:gd name="connsiteX6" fmla="*/ 295200 w 3009600"/>
              <a:gd name="connsiteY6" fmla="*/ 475200 h 3621600"/>
              <a:gd name="connsiteX7" fmla="*/ 432000 w 3009600"/>
              <a:gd name="connsiteY7" fmla="*/ 496800 h 3621600"/>
              <a:gd name="connsiteX8" fmla="*/ 1346400 w 3009600"/>
              <a:gd name="connsiteY8" fmla="*/ 540000 h 3621600"/>
              <a:gd name="connsiteX9" fmla="*/ 1792800 w 3009600"/>
              <a:gd name="connsiteY9" fmla="*/ 547200 h 3621600"/>
              <a:gd name="connsiteX10" fmla="*/ 2073600 w 3009600"/>
              <a:gd name="connsiteY10" fmla="*/ 626400 h 3621600"/>
              <a:gd name="connsiteX11" fmla="*/ 2268000 w 3009600"/>
              <a:gd name="connsiteY11" fmla="*/ 727200 h 3621600"/>
              <a:gd name="connsiteX12" fmla="*/ 2476800 w 3009600"/>
              <a:gd name="connsiteY12" fmla="*/ 900000 h 3621600"/>
              <a:gd name="connsiteX13" fmla="*/ 2584800 w 3009600"/>
              <a:gd name="connsiteY13" fmla="*/ 1080000 h 3621600"/>
              <a:gd name="connsiteX14" fmla="*/ 2750400 w 3009600"/>
              <a:gd name="connsiteY14" fmla="*/ 1303200 h 3621600"/>
              <a:gd name="connsiteX15" fmla="*/ 2908800 w 3009600"/>
              <a:gd name="connsiteY15" fmla="*/ 1526400 h 3621600"/>
              <a:gd name="connsiteX16" fmla="*/ 2980800 w 3009600"/>
              <a:gd name="connsiteY16" fmla="*/ 1663200 h 3621600"/>
              <a:gd name="connsiteX17" fmla="*/ 3009600 w 3009600"/>
              <a:gd name="connsiteY17" fmla="*/ 1814400 h 3621600"/>
              <a:gd name="connsiteX18" fmla="*/ 2952000 w 3009600"/>
              <a:gd name="connsiteY18" fmla="*/ 2059200 h 3621600"/>
              <a:gd name="connsiteX19" fmla="*/ 2930400 w 3009600"/>
              <a:gd name="connsiteY19" fmla="*/ 2131200 h 3621600"/>
              <a:gd name="connsiteX20" fmla="*/ 2736000 w 3009600"/>
              <a:gd name="connsiteY20" fmla="*/ 2304000 h 3621600"/>
              <a:gd name="connsiteX21" fmla="*/ 2606400 w 3009600"/>
              <a:gd name="connsiteY21" fmla="*/ 2376000 h 3621600"/>
              <a:gd name="connsiteX22" fmla="*/ 2469600 w 3009600"/>
              <a:gd name="connsiteY22" fmla="*/ 2412000 h 3621600"/>
              <a:gd name="connsiteX23" fmla="*/ 2347200 w 3009600"/>
              <a:gd name="connsiteY23" fmla="*/ 2498400 h 3621600"/>
              <a:gd name="connsiteX24" fmla="*/ 2145600 w 3009600"/>
              <a:gd name="connsiteY24" fmla="*/ 2656800 h 3621600"/>
              <a:gd name="connsiteX25" fmla="*/ 2095200 w 3009600"/>
              <a:gd name="connsiteY25" fmla="*/ 2937600 h 3621600"/>
              <a:gd name="connsiteX26" fmla="*/ 1893600 w 3009600"/>
              <a:gd name="connsiteY26" fmla="*/ 3139200 h 3621600"/>
              <a:gd name="connsiteX27" fmla="*/ 1771200 w 3009600"/>
              <a:gd name="connsiteY27" fmla="*/ 3240000 h 3621600"/>
              <a:gd name="connsiteX28" fmla="*/ 1692000 w 3009600"/>
              <a:gd name="connsiteY28" fmla="*/ 3398400 h 3621600"/>
              <a:gd name="connsiteX29" fmla="*/ 1648800 w 3009600"/>
              <a:gd name="connsiteY29" fmla="*/ 3477600 h 3621600"/>
              <a:gd name="connsiteX30" fmla="*/ 1540800 w 3009600"/>
              <a:gd name="connsiteY30" fmla="*/ 3564000 h 3621600"/>
              <a:gd name="connsiteX31" fmla="*/ 1447200 w 3009600"/>
              <a:gd name="connsiteY31" fmla="*/ 3621600 h 36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09600" h="3621600">
                <a:moveTo>
                  <a:pt x="64800" y="0"/>
                </a:moveTo>
                <a:lnTo>
                  <a:pt x="21600" y="100800"/>
                </a:lnTo>
                <a:lnTo>
                  <a:pt x="0" y="216000"/>
                </a:lnTo>
                <a:lnTo>
                  <a:pt x="28800" y="309600"/>
                </a:lnTo>
                <a:lnTo>
                  <a:pt x="64800" y="388800"/>
                </a:lnTo>
                <a:lnTo>
                  <a:pt x="165600" y="439200"/>
                </a:lnTo>
                <a:lnTo>
                  <a:pt x="295200" y="475200"/>
                </a:lnTo>
                <a:lnTo>
                  <a:pt x="432000" y="496800"/>
                </a:lnTo>
                <a:lnTo>
                  <a:pt x="1346400" y="540000"/>
                </a:lnTo>
                <a:lnTo>
                  <a:pt x="1792800" y="547200"/>
                </a:lnTo>
                <a:lnTo>
                  <a:pt x="2073600" y="626400"/>
                </a:lnTo>
                <a:lnTo>
                  <a:pt x="2268000" y="727200"/>
                </a:lnTo>
                <a:lnTo>
                  <a:pt x="2476800" y="900000"/>
                </a:lnTo>
                <a:lnTo>
                  <a:pt x="2584800" y="1080000"/>
                </a:lnTo>
                <a:lnTo>
                  <a:pt x="2750400" y="1303200"/>
                </a:lnTo>
                <a:lnTo>
                  <a:pt x="2908800" y="1526400"/>
                </a:lnTo>
                <a:lnTo>
                  <a:pt x="2980800" y="1663200"/>
                </a:lnTo>
                <a:lnTo>
                  <a:pt x="3009600" y="1814400"/>
                </a:lnTo>
                <a:lnTo>
                  <a:pt x="2952000" y="2059200"/>
                </a:lnTo>
                <a:lnTo>
                  <a:pt x="2930400" y="2131200"/>
                </a:lnTo>
                <a:lnTo>
                  <a:pt x="2736000" y="2304000"/>
                </a:lnTo>
                <a:lnTo>
                  <a:pt x="2606400" y="2376000"/>
                </a:lnTo>
                <a:lnTo>
                  <a:pt x="2469600" y="2412000"/>
                </a:lnTo>
                <a:lnTo>
                  <a:pt x="2347200" y="2498400"/>
                </a:lnTo>
                <a:lnTo>
                  <a:pt x="2145600" y="2656800"/>
                </a:lnTo>
                <a:lnTo>
                  <a:pt x="2095200" y="2937600"/>
                </a:lnTo>
                <a:lnTo>
                  <a:pt x="1893600" y="3139200"/>
                </a:lnTo>
                <a:lnTo>
                  <a:pt x="1771200" y="3240000"/>
                </a:lnTo>
                <a:lnTo>
                  <a:pt x="1692000" y="3398400"/>
                </a:lnTo>
                <a:lnTo>
                  <a:pt x="1648800" y="3477600"/>
                </a:lnTo>
                <a:lnTo>
                  <a:pt x="1540800" y="3564000"/>
                </a:lnTo>
                <a:lnTo>
                  <a:pt x="1447200" y="3621600"/>
                </a:lnTo>
              </a:path>
            </a:pathLst>
          </a:custGeom>
          <a:noFill/>
          <a:ln w="28575">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Arial"/>
            </a:endParaRPr>
          </a:p>
        </p:txBody>
      </p:sp>
      <p:sp>
        <p:nvSpPr>
          <p:cNvPr id="40" name="Freihandform 39">
            <a:extLst>
              <a:ext uri="{FF2B5EF4-FFF2-40B4-BE49-F238E27FC236}">
                <a16:creationId xmlns:a16="http://schemas.microsoft.com/office/drawing/2014/main" id="{53BD01A9-5A20-8464-3C21-95D565708506}"/>
              </a:ext>
            </a:extLst>
          </p:cNvPr>
          <p:cNvSpPr/>
          <p:nvPr/>
        </p:nvSpPr>
        <p:spPr>
          <a:xfrm>
            <a:off x="7430400" y="-806400"/>
            <a:ext cx="7891200" cy="5692800"/>
          </a:xfrm>
          <a:custGeom>
            <a:avLst/>
            <a:gdLst>
              <a:gd name="connsiteX0" fmla="*/ 36000 w 5918400"/>
              <a:gd name="connsiteY0" fmla="*/ 27072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 name="connsiteX0" fmla="*/ 0 w 5918400"/>
              <a:gd name="connsiteY0" fmla="*/ 28728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 name="connsiteX0" fmla="*/ 14400 w 5918400"/>
              <a:gd name="connsiteY0" fmla="*/ 2829600 h 4269600"/>
              <a:gd name="connsiteX1" fmla="*/ 0 w 5918400"/>
              <a:gd name="connsiteY1" fmla="*/ 2944800 h 4269600"/>
              <a:gd name="connsiteX2" fmla="*/ 21600 w 5918400"/>
              <a:gd name="connsiteY2" fmla="*/ 3146400 h 4269600"/>
              <a:gd name="connsiteX3" fmla="*/ 288000 w 5918400"/>
              <a:gd name="connsiteY3" fmla="*/ 3261600 h 4269600"/>
              <a:gd name="connsiteX4" fmla="*/ 655200 w 5918400"/>
              <a:gd name="connsiteY4" fmla="*/ 3268800 h 4269600"/>
              <a:gd name="connsiteX5" fmla="*/ 993600 w 5918400"/>
              <a:gd name="connsiteY5" fmla="*/ 3297600 h 4269600"/>
              <a:gd name="connsiteX6" fmla="*/ 1360800 w 5918400"/>
              <a:gd name="connsiteY6" fmla="*/ 3290400 h 4269600"/>
              <a:gd name="connsiteX7" fmla="*/ 1843200 w 5918400"/>
              <a:gd name="connsiteY7" fmla="*/ 3304800 h 4269600"/>
              <a:gd name="connsiteX8" fmla="*/ 2397600 w 5918400"/>
              <a:gd name="connsiteY8" fmla="*/ 3326400 h 4269600"/>
              <a:gd name="connsiteX9" fmla="*/ 2894400 w 5918400"/>
              <a:gd name="connsiteY9" fmla="*/ 3304800 h 4269600"/>
              <a:gd name="connsiteX10" fmla="*/ 3139200 w 5918400"/>
              <a:gd name="connsiteY10" fmla="*/ 3283200 h 4269600"/>
              <a:gd name="connsiteX11" fmla="*/ 3996000 w 5918400"/>
              <a:gd name="connsiteY11" fmla="*/ 3254400 h 4269600"/>
              <a:gd name="connsiteX12" fmla="*/ 4464000 w 5918400"/>
              <a:gd name="connsiteY12" fmla="*/ 3175200 h 4269600"/>
              <a:gd name="connsiteX13" fmla="*/ 4744800 w 5918400"/>
              <a:gd name="connsiteY13" fmla="*/ 3052800 h 4269600"/>
              <a:gd name="connsiteX14" fmla="*/ 5112000 w 5918400"/>
              <a:gd name="connsiteY14" fmla="*/ 2800800 h 4269600"/>
              <a:gd name="connsiteX15" fmla="*/ 5378400 w 5918400"/>
              <a:gd name="connsiteY15" fmla="*/ 2491200 h 4269600"/>
              <a:gd name="connsiteX16" fmla="*/ 5623200 w 5918400"/>
              <a:gd name="connsiteY16" fmla="*/ 2203200 h 4269600"/>
              <a:gd name="connsiteX17" fmla="*/ 5860800 w 5918400"/>
              <a:gd name="connsiteY17" fmla="*/ 1857600 h 4269600"/>
              <a:gd name="connsiteX18" fmla="*/ 5918400 w 5918400"/>
              <a:gd name="connsiteY18" fmla="*/ 1569600 h 4269600"/>
              <a:gd name="connsiteX19" fmla="*/ 5889600 w 5918400"/>
              <a:gd name="connsiteY19" fmla="*/ 1317600 h 4269600"/>
              <a:gd name="connsiteX20" fmla="*/ 5695200 w 5918400"/>
              <a:gd name="connsiteY20" fmla="*/ 928800 h 4269600"/>
              <a:gd name="connsiteX21" fmla="*/ 5400000 w 5918400"/>
              <a:gd name="connsiteY21" fmla="*/ 496800 h 4269600"/>
              <a:gd name="connsiteX22" fmla="*/ 5220000 w 5918400"/>
              <a:gd name="connsiteY22" fmla="*/ 331200 h 4269600"/>
              <a:gd name="connsiteX23" fmla="*/ 4946400 w 5918400"/>
              <a:gd name="connsiteY23" fmla="*/ 144000 h 4269600"/>
              <a:gd name="connsiteX24" fmla="*/ 4665600 w 5918400"/>
              <a:gd name="connsiteY24" fmla="*/ 43200 h 4269600"/>
              <a:gd name="connsiteX25" fmla="*/ 4420800 w 5918400"/>
              <a:gd name="connsiteY25" fmla="*/ 14400 h 4269600"/>
              <a:gd name="connsiteX26" fmla="*/ 3895200 w 5918400"/>
              <a:gd name="connsiteY26" fmla="*/ 0 h 4269600"/>
              <a:gd name="connsiteX27" fmla="*/ 3470400 w 5918400"/>
              <a:gd name="connsiteY27" fmla="*/ 0 h 4269600"/>
              <a:gd name="connsiteX28" fmla="*/ 3096000 w 5918400"/>
              <a:gd name="connsiteY28" fmla="*/ 7200 h 4269600"/>
              <a:gd name="connsiteX29" fmla="*/ 2736000 w 5918400"/>
              <a:gd name="connsiteY29" fmla="*/ 115200 h 4269600"/>
              <a:gd name="connsiteX30" fmla="*/ 2462400 w 5918400"/>
              <a:gd name="connsiteY30" fmla="*/ 244800 h 4269600"/>
              <a:gd name="connsiteX31" fmla="*/ 2224800 w 5918400"/>
              <a:gd name="connsiteY31" fmla="*/ 417600 h 4269600"/>
              <a:gd name="connsiteX32" fmla="*/ 1915200 w 5918400"/>
              <a:gd name="connsiteY32" fmla="*/ 748800 h 4269600"/>
              <a:gd name="connsiteX33" fmla="*/ 1749600 w 5918400"/>
              <a:gd name="connsiteY33" fmla="*/ 943200 h 4269600"/>
              <a:gd name="connsiteX34" fmla="*/ 1540800 w 5918400"/>
              <a:gd name="connsiteY34" fmla="*/ 1209600 h 4269600"/>
              <a:gd name="connsiteX35" fmla="*/ 1396800 w 5918400"/>
              <a:gd name="connsiteY35" fmla="*/ 1504800 h 4269600"/>
              <a:gd name="connsiteX36" fmla="*/ 1346400 w 5918400"/>
              <a:gd name="connsiteY36" fmla="*/ 1756800 h 4269600"/>
              <a:gd name="connsiteX37" fmla="*/ 1418400 w 5918400"/>
              <a:gd name="connsiteY37" fmla="*/ 2109600 h 4269600"/>
              <a:gd name="connsiteX38" fmla="*/ 1677600 w 5918400"/>
              <a:gd name="connsiteY38" fmla="*/ 2512800 h 4269600"/>
              <a:gd name="connsiteX39" fmla="*/ 1843200 w 5918400"/>
              <a:gd name="connsiteY39" fmla="*/ 2786400 h 4269600"/>
              <a:gd name="connsiteX40" fmla="*/ 2109600 w 5918400"/>
              <a:gd name="connsiteY40" fmla="*/ 3153600 h 4269600"/>
              <a:gd name="connsiteX41" fmla="*/ 2354400 w 5918400"/>
              <a:gd name="connsiteY41" fmla="*/ 3427200 h 4269600"/>
              <a:gd name="connsiteX42" fmla="*/ 2584800 w 5918400"/>
              <a:gd name="connsiteY42" fmla="*/ 3650400 h 4269600"/>
              <a:gd name="connsiteX43" fmla="*/ 2829600 w 5918400"/>
              <a:gd name="connsiteY43" fmla="*/ 3816000 h 4269600"/>
              <a:gd name="connsiteX44" fmla="*/ 3153600 w 5918400"/>
              <a:gd name="connsiteY44" fmla="*/ 4046400 h 4269600"/>
              <a:gd name="connsiteX45" fmla="*/ 3506400 w 5918400"/>
              <a:gd name="connsiteY45" fmla="*/ 4269600 h 4269600"/>
              <a:gd name="connsiteX46" fmla="*/ 3506400 w 5918400"/>
              <a:gd name="connsiteY46" fmla="*/ 4269600 h 4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18400" h="4269600">
                <a:moveTo>
                  <a:pt x="14400" y="2829600"/>
                </a:moveTo>
                <a:lnTo>
                  <a:pt x="0" y="2944800"/>
                </a:lnTo>
                <a:lnTo>
                  <a:pt x="21600" y="3146400"/>
                </a:lnTo>
                <a:lnTo>
                  <a:pt x="288000" y="3261600"/>
                </a:lnTo>
                <a:lnTo>
                  <a:pt x="655200" y="3268800"/>
                </a:lnTo>
                <a:lnTo>
                  <a:pt x="993600" y="3297600"/>
                </a:lnTo>
                <a:lnTo>
                  <a:pt x="1360800" y="3290400"/>
                </a:lnTo>
                <a:lnTo>
                  <a:pt x="1843200" y="3304800"/>
                </a:lnTo>
                <a:lnTo>
                  <a:pt x="2397600" y="3326400"/>
                </a:lnTo>
                <a:lnTo>
                  <a:pt x="2894400" y="3304800"/>
                </a:lnTo>
                <a:lnTo>
                  <a:pt x="3139200" y="3283200"/>
                </a:lnTo>
                <a:lnTo>
                  <a:pt x="3996000" y="3254400"/>
                </a:lnTo>
                <a:lnTo>
                  <a:pt x="4464000" y="3175200"/>
                </a:lnTo>
                <a:lnTo>
                  <a:pt x="4744800" y="3052800"/>
                </a:lnTo>
                <a:lnTo>
                  <a:pt x="5112000" y="2800800"/>
                </a:lnTo>
                <a:lnTo>
                  <a:pt x="5378400" y="2491200"/>
                </a:lnTo>
                <a:lnTo>
                  <a:pt x="5623200" y="2203200"/>
                </a:lnTo>
                <a:lnTo>
                  <a:pt x="5860800" y="1857600"/>
                </a:lnTo>
                <a:lnTo>
                  <a:pt x="5918400" y="1569600"/>
                </a:lnTo>
                <a:lnTo>
                  <a:pt x="5889600" y="1317600"/>
                </a:lnTo>
                <a:lnTo>
                  <a:pt x="5695200" y="928800"/>
                </a:lnTo>
                <a:lnTo>
                  <a:pt x="5400000" y="496800"/>
                </a:lnTo>
                <a:lnTo>
                  <a:pt x="5220000" y="331200"/>
                </a:lnTo>
                <a:lnTo>
                  <a:pt x="4946400" y="144000"/>
                </a:lnTo>
                <a:lnTo>
                  <a:pt x="4665600" y="43200"/>
                </a:lnTo>
                <a:lnTo>
                  <a:pt x="4420800" y="14400"/>
                </a:lnTo>
                <a:lnTo>
                  <a:pt x="3895200" y="0"/>
                </a:lnTo>
                <a:lnTo>
                  <a:pt x="3470400" y="0"/>
                </a:lnTo>
                <a:lnTo>
                  <a:pt x="3096000" y="7200"/>
                </a:lnTo>
                <a:lnTo>
                  <a:pt x="2736000" y="115200"/>
                </a:lnTo>
                <a:lnTo>
                  <a:pt x="2462400" y="244800"/>
                </a:lnTo>
                <a:lnTo>
                  <a:pt x="2224800" y="417600"/>
                </a:lnTo>
                <a:lnTo>
                  <a:pt x="1915200" y="748800"/>
                </a:lnTo>
                <a:lnTo>
                  <a:pt x="1749600" y="943200"/>
                </a:lnTo>
                <a:lnTo>
                  <a:pt x="1540800" y="1209600"/>
                </a:lnTo>
                <a:lnTo>
                  <a:pt x="1396800" y="1504800"/>
                </a:lnTo>
                <a:lnTo>
                  <a:pt x="1346400" y="1756800"/>
                </a:lnTo>
                <a:lnTo>
                  <a:pt x="1418400" y="2109600"/>
                </a:lnTo>
                <a:lnTo>
                  <a:pt x="1677600" y="2512800"/>
                </a:lnTo>
                <a:lnTo>
                  <a:pt x="1843200" y="2786400"/>
                </a:lnTo>
                <a:lnTo>
                  <a:pt x="2109600" y="3153600"/>
                </a:lnTo>
                <a:lnTo>
                  <a:pt x="2354400" y="3427200"/>
                </a:lnTo>
                <a:lnTo>
                  <a:pt x="2584800" y="3650400"/>
                </a:lnTo>
                <a:lnTo>
                  <a:pt x="2829600" y="3816000"/>
                </a:lnTo>
                <a:lnTo>
                  <a:pt x="3153600" y="4046400"/>
                </a:lnTo>
                <a:lnTo>
                  <a:pt x="3506400" y="4269600"/>
                </a:lnTo>
                <a:lnTo>
                  <a:pt x="3506400" y="4269600"/>
                </a:lnTo>
              </a:path>
            </a:pathLst>
          </a:custGeom>
          <a:noFill/>
          <a:ln w="28575">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Arial"/>
            </a:endParaRPr>
          </a:p>
        </p:txBody>
      </p:sp>
      <p:cxnSp>
        <p:nvCxnSpPr>
          <p:cNvPr id="42" name="Gerade Verbindung 41">
            <a:extLst>
              <a:ext uri="{FF2B5EF4-FFF2-40B4-BE49-F238E27FC236}">
                <a16:creationId xmlns:a16="http://schemas.microsoft.com/office/drawing/2014/main" id="{A6FC286D-1689-337F-DF87-0BFF0CBB38F1}"/>
              </a:ext>
            </a:extLst>
          </p:cNvPr>
          <p:cNvCxnSpPr>
            <a:cxnSpLocks/>
            <a:endCxn id="39" idx="14"/>
          </p:cNvCxnSpPr>
          <p:nvPr/>
        </p:nvCxnSpPr>
        <p:spPr>
          <a:xfrm>
            <a:off x="10055200" y="3141496"/>
            <a:ext cx="1013600" cy="1476104"/>
          </a:xfrm>
          <a:prstGeom prst="line">
            <a:avLst/>
          </a:prstGeom>
          <a:ln w="28575">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5649DC01-C644-BC0F-3357-29492BDE6DD1}"/>
              </a:ext>
            </a:extLst>
          </p:cNvPr>
          <p:cNvSpPr/>
          <p:nvPr/>
        </p:nvSpPr>
        <p:spPr>
          <a:xfrm>
            <a:off x="7368453" y="2633465"/>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29" name="Oval 28">
            <a:extLst>
              <a:ext uri="{FF2B5EF4-FFF2-40B4-BE49-F238E27FC236}">
                <a16:creationId xmlns:a16="http://schemas.microsoft.com/office/drawing/2014/main" id="{69DBD26B-E4A5-BAB9-0936-1AC66019AD52}"/>
              </a:ext>
            </a:extLst>
          </p:cNvPr>
          <p:cNvSpPr/>
          <p:nvPr/>
        </p:nvSpPr>
        <p:spPr>
          <a:xfrm>
            <a:off x="7382965" y="2631104"/>
            <a:ext cx="271907" cy="27190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sp>
        <p:nvSpPr>
          <p:cNvPr id="41" name="Textfeld 40">
            <a:extLst>
              <a:ext uri="{FF2B5EF4-FFF2-40B4-BE49-F238E27FC236}">
                <a16:creationId xmlns:a16="http://schemas.microsoft.com/office/drawing/2014/main" id="{958050B3-3CFC-D9FC-6B88-393732B1E95C}"/>
              </a:ext>
            </a:extLst>
          </p:cNvPr>
          <p:cNvSpPr txBox="1"/>
          <p:nvPr/>
        </p:nvSpPr>
        <p:spPr>
          <a:xfrm>
            <a:off x="9817500" y="1465848"/>
            <a:ext cx="2257877" cy="1107804"/>
          </a:xfrm>
          <a:prstGeom prst="rect">
            <a:avLst/>
          </a:prstGeom>
          <a:solidFill>
            <a:srgbClr val="000000">
              <a:alpha val="34600"/>
            </a:srgbClr>
          </a:solidFill>
        </p:spPr>
        <p:txBody>
          <a:bodyPr vert="horz" wrap="squar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FAIR Synchrotronring</a:t>
            </a:r>
          </a:p>
          <a:p>
            <a:pPr defTabSz="609585"/>
            <a:r>
              <a:rPr lang="en-US" sz="2133" dirty="0">
                <a:solidFill>
                  <a:prstClr val="white"/>
                </a:solidFill>
                <a:effectLst>
                  <a:glow rad="127000">
                    <a:prstClr val="black">
                      <a:lumMod val="65000"/>
                      <a:lumOff val="35000"/>
                    </a:prstClr>
                  </a:glow>
                </a:effectLst>
                <a:latin typeface="Arial"/>
              </a:rPr>
              <a:t>SIS-100 (2028)</a:t>
            </a:r>
          </a:p>
        </p:txBody>
      </p:sp>
      <p:sp>
        <p:nvSpPr>
          <p:cNvPr id="51" name="Textfeld 50">
            <a:extLst>
              <a:ext uri="{FF2B5EF4-FFF2-40B4-BE49-F238E27FC236}">
                <a16:creationId xmlns:a16="http://schemas.microsoft.com/office/drawing/2014/main" id="{72036158-D590-D57A-8CBC-0FBB866EB0F6}"/>
              </a:ext>
            </a:extLst>
          </p:cNvPr>
          <p:cNvSpPr txBox="1"/>
          <p:nvPr/>
        </p:nvSpPr>
        <p:spPr>
          <a:xfrm>
            <a:off x="9253189" y="4370545"/>
            <a:ext cx="1546987" cy="1600246"/>
          </a:xfrm>
          <a:prstGeom prst="rect">
            <a:avLst/>
          </a:prstGeom>
          <a:solidFill>
            <a:srgbClr val="000000">
              <a:alpha val="34600"/>
            </a:srgbClr>
          </a:solidFill>
        </p:spPr>
        <p:txBody>
          <a:bodyPr vert="horz" wrap="squar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FAIR </a:t>
            </a:r>
            <a:r>
              <a:rPr lang="en-US" sz="1600" dirty="0">
                <a:solidFill>
                  <a:prstClr val="white"/>
                </a:solidFill>
                <a:effectLst>
                  <a:glow rad="127000">
                    <a:prstClr val="black">
                      <a:lumMod val="65000"/>
                      <a:lumOff val="35000"/>
                    </a:prstClr>
                  </a:glow>
                </a:effectLst>
                <a:latin typeface="Arial"/>
              </a:rPr>
              <a:t>Super </a:t>
            </a:r>
          </a:p>
          <a:p>
            <a:pPr defTabSz="609585"/>
            <a:r>
              <a:rPr lang="en-US" sz="1600" dirty="0">
                <a:solidFill>
                  <a:prstClr val="white"/>
                </a:solidFill>
                <a:effectLst>
                  <a:glow rad="127000">
                    <a:prstClr val="black">
                      <a:lumMod val="65000"/>
                      <a:lumOff val="35000"/>
                    </a:prstClr>
                  </a:glow>
                </a:effectLst>
                <a:latin typeface="Arial"/>
              </a:rPr>
              <a:t>Fragment Separator</a:t>
            </a:r>
          </a:p>
          <a:p>
            <a:pPr defTabSz="609585"/>
            <a:r>
              <a:rPr lang="en-US" sz="2133" dirty="0">
                <a:solidFill>
                  <a:prstClr val="white"/>
                </a:solidFill>
                <a:effectLst>
                  <a:glow rad="127000">
                    <a:prstClr val="black">
                      <a:lumMod val="65000"/>
                      <a:lumOff val="35000"/>
                    </a:prstClr>
                  </a:glow>
                </a:effectLst>
                <a:latin typeface="Arial"/>
              </a:rPr>
              <a:t>SFRS (2027)</a:t>
            </a:r>
          </a:p>
        </p:txBody>
      </p:sp>
      <p:sp>
        <p:nvSpPr>
          <p:cNvPr id="54" name="Pfeil nach unten 53">
            <a:extLst>
              <a:ext uri="{FF2B5EF4-FFF2-40B4-BE49-F238E27FC236}">
                <a16:creationId xmlns:a16="http://schemas.microsoft.com/office/drawing/2014/main" id="{FF8414D3-655D-9946-0B02-BB898F4DD336}"/>
              </a:ext>
            </a:extLst>
          </p:cNvPr>
          <p:cNvSpPr/>
          <p:nvPr/>
        </p:nvSpPr>
        <p:spPr>
          <a:xfrm rot="2767077">
            <a:off x="11041893" y="6603015"/>
            <a:ext cx="260659" cy="264389"/>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prstClr val="white"/>
              </a:solidFill>
              <a:latin typeface="Arial"/>
            </a:endParaRPr>
          </a:p>
        </p:txBody>
      </p:sp>
      <p:pic>
        <p:nvPicPr>
          <p:cNvPr id="55" name="Grafik 54">
            <a:extLst>
              <a:ext uri="{FF2B5EF4-FFF2-40B4-BE49-F238E27FC236}">
                <a16:creationId xmlns:a16="http://schemas.microsoft.com/office/drawing/2014/main" id="{660370EA-EBE1-1966-59CA-A2A29A600DF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45051" y="6068980"/>
            <a:ext cx="521317" cy="521317"/>
          </a:xfrm>
          <a:prstGeom prst="rect">
            <a:avLst/>
          </a:prstGeom>
        </p:spPr>
      </p:pic>
      <p:pic>
        <p:nvPicPr>
          <p:cNvPr id="56" name="Grafik 55">
            <a:extLst>
              <a:ext uri="{FF2B5EF4-FFF2-40B4-BE49-F238E27FC236}">
                <a16:creationId xmlns:a16="http://schemas.microsoft.com/office/drawing/2014/main" id="{97896EED-7505-2CC3-F6BE-3CD88A886EE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670684" y="4520244"/>
            <a:ext cx="521317" cy="521317"/>
          </a:xfrm>
          <a:prstGeom prst="rect">
            <a:avLst/>
          </a:prstGeom>
        </p:spPr>
      </p:pic>
      <p:sp>
        <p:nvSpPr>
          <p:cNvPr id="3" name="Textfeld 2">
            <a:extLst>
              <a:ext uri="{FF2B5EF4-FFF2-40B4-BE49-F238E27FC236}">
                <a16:creationId xmlns:a16="http://schemas.microsoft.com/office/drawing/2014/main" id="{5EB06FD1-4CF7-FB96-4AB1-A64E9307F7B8}"/>
              </a:ext>
            </a:extLst>
          </p:cNvPr>
          <p:cNvSpPr txBox="1"/>
          <p:nvPr/>
        </p:nvSpPr>
        <p:spPr>
          <a:xfrm>
            <a:off x="1819775" y="2352702"/>
            <a:ext cx="1980670"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Ion sources</a:t>
            </a:r>
          </a:p>
          <a:p>
            <a:pPr defTabSz="609585"/>
            <a:r>
              <a:rPr lang="en-US" sz="2133" dirty="0">
                <a:solidFill>
                  <a:prstClr val="white"/>
                </a:solidFill>
                <a:effectLst>
                  <a:glow rad="127000">
                    <a:prstClr val="black">
                      <a:lumMod val="65000"/>
                      <a:lumOff val="35000"/>
                    </a:prstClr>
                  </a:glow>
                </a:effectLst>
                <a:latin typeface="Arial"/>
              </a:rPr>
              <a:t>(1991 &amp;1999) </a:t>
            </a:r>
          </a:p>
        </p:txBody>
      </p:sp>
      <p:sp>
        <p:nvSpPr>
          <p:cNvPr id="9" name="Textfeld 8">
            <a:extLst>
              <a:ext uri="{FF2B5EF4-FFF2-40B4-BE49-F238E27FC236}">
                <a16:creationId xmlns:a16="http://schemas.microsoft.com/office/drawing/2014/main" id="{E6C718BB-C726-E3B8-FF67-788B9C5BB7A6}"/>
              </a:ext>
            </a:extLst>
          </p:cNvPr>
          <p:cNvSpPr txBox="1"/>
          <p:nvPr/>
        </p:nvSpPr>
        <p:spPr>
          <a:xfrm>
            <a:off x="1312919" y="3866322"/>
            <a:ext cx="2435923"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Linear accelerator</a:t>
            </a:r>
          </a:p>
          <a:p>
            <a:pPr defTabSz="609585"/>
            <a:r>
              <a:rPr lang="en-US" sz="2133" dirty="0">
                <a:solidFill>
                  <a:prstClr val="white"/>
                </a:solidFill>
                <a:effectLst>
                  <a:glow rad="127000">
                    <a:prstClr val="black">
                      <a:lumMod val="65000"/>
                      <a:lumOff val="35000"/>
                    </a:prstClr>
                  </a:glow>
                </a:effectLst>
                <a:latin typeface="Arial"/>
              </a:rPr>
              <a:t>UNILAC (1975)</a:t>
            </a:r>
          </a:p>
        </p:txBody>
      </p:sp>
      <p:sp>
        <p:nvSpPr>
          <p:cNvPr id="11" name="Textfeld 10">
            <a:extLst>
              <a:ext uri="{FF2B5EF4-FFF2-40B4-BE49-F238E27FC236}">
                <a16:creationId xmlns:a16="http://schemas.microsoft.com/office/drawing/2014/main" id="{926E2671-DD58-D409-3B30-0A6836202446}"/>
              </a:ext>
            </a:extLst>
          </p:cNvPr>
          <p:cNvSpPr txBox="1"/>
          <p:nvPr/>
        </p:nvSpPr>
        <p:spPr>
          <a:xfrm>
            <a:off x="6387467" y="1420374"/>
            <a:ext cx="2253181"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Synchrotron ring</a:t>
            </a:r>
          </a:p>
          <a:p>
            <a:pPr defTabSz="609585"/>
            <a:r>
              <a:rPr lang="en-US" sz="2133" dirty="0">
                <a:solidFill>
                  <a:prstClr val="white"/>
                </a:solidFill>
                <a:effectLst>
                  <a:glow rad="127000">
                    <a:prstClr val="black">
                      <a:lumMod val="65000"/>
                      <a:lumOff val="35000"/>
                    </a:prstClr>
                  </a:glow>
                </a:effectLst>
                <a:latin typeface="Arial"/>
              </a:rPr>
              <a:t>SIS-18 (1990)</a:t>
            </a:r>
          </a:p>
        </p:txBody>
      </p:sp>
      <p:sp>
        <p:nvSpPr>
          <p:cNvPr id="20" name="Textfeld 19">
            <a:extLst>
              <a:ext uri="{FF2B5EF4-FFF2-40B4-BE49-F238E27FC236}">
                <a16:creationId xmlns:a16="http://schemas.microsoft.com/office/drawing/2014/main" id="{AF77FCB9-24E1-DFF5-8FCB-B72610468312}"/>
              </a:ext>
            </a:extLst>
          </p:cNvPr>
          <p:cNvSpPr txBox="1"/>
          <p:nvPr/>
        </p:nvSpPr>
        <p:spPr>
          <a:xfrm>
            <a:off x="6692187" y="5371580"/>
            <a:ext cx="2368469"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Storage ring</a:t>
            </a:r>
          </a:p>
          <a:p>
            <a:pPr defTabSz="609585"/>
            <a:r>
              <a:rPr lang="en-US" sz="2133" dirty="0">
                <a:solidFill>
                  <a:prstClr val="white"/>
                </a:solidFill>
                <a:effectLst>
                  <a:glow rad="127000">
                    <a:prstClr val="black">
                      <a:lumMod val="65000"/>
                      <a:lumOff val="35000"/>
                    </a:prstClr>
                  </a:glow>
                </a:effectLst>
                <a:latin typeface="Arial"/>
              </a:rPr>
              <a:t>CRYRING (2021)</a:t>
            </a:r>
          </a:p>
        </p:txBody>
      </p:sp>
      <p:sp>
        <p:nvSpPr>
          <p:cNvPr id="25" name="Textfeld 24">
            <a:extLst>
              <a:ext uri="{FF2B5EF4-FFF2-40B4-BE49-F238E27FC236}">
                <a16:creationId xmlns:a16="http://schemas.microsoft.com/office/drawing/2014/main" id="{154DDBA4-B54C-8674-FAA5-DF6322F40E18}"/>
              </a:ext>
            </a:extLst>
          </p:cNvPr>
          <p:cNvSpPr txBox="1"/>
          <p:nvPr/>
        </p:nvSpPr>
        <p:spPr>
          <a:xfrm>
            <a:off x="6902506" y="4187812"/>
            <a:ext cx="1737014"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Storage ring</a:t>
            </a:r>
          </a:p>
          <a:p>
            <a:pPr defTabSz="609585"/>
            <a:r>
              <a:rPr lang="en-US" sz="2133" dirty="0">
                <a:solidFill>
                  <a:prstClr val="white"/>
                </a:solidFill>
                <a:effectLst>
                  <a:glow rad="127000">
                    <a:prstClr val="black">
                      <a:lumMod val="65000"/>
                      <a:lumOff val="35000"/>
                    </a:prstClr>
                  </a:glow>
                </a:effectLst>
                <a:latin typeface="Arial"/>
              </a:rPr>
              <a:t>ESR (1990)</a:t>
            </a:r>
          </a:p>
        </p:txBody>
      </p:sp>
      <p:sp>
        <p:nvSpPr>
          <p:cNvPr id="26" name="Textfeld 25">
            <a:extLst>
              <a:ext uri="{FF2B5EF4-FFF2-40B4-BE49-F238E27FC236}">
                <a16:creationId xmlns:a16="http://schemas.microsoft.com/office/drawing/2014/main" id="{12F67517-D618-F1B7-16B1-F62DF1BF64BC}"/>
              </a:ext>
            </a:extLst>
          </p:cNvPr>
          <p:cNvSpPr txBox="1"/>
          <p:nvPr/>
        </p:nvSpPr>
        <p:spPr>
          <a:xfrm>
            <a:off x="4008495" y="2361797"/>
            <a:ext cx="2110386"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Linear trap</a:t>
            </a:r>
          </a:p>
          <a:p>
            <a:pPr defTabSz="609585"/>
            <a:r>
              <a:rPr lang="en-US" sz="2133" dirty="0">
                <a:solidFill>
                  <a:prstClr val="white"/>
                </a:solidFill>
                <a:effectLst>
                  <a:glow rad="127000">
                    <a:prstClr val="black">
                      <a:lumMod val="65000"/>
                      <a:lumOff val="35000"/>
                    </a:prstClr>
                  </a:glow>
                </a:effectLst>
                <a:latin typeface="Arial"/>
              </a:rPr>
              <a:t>HITRAP (2025)</a:t>
            </a:r>
          </a:p>
        </p:txBody>
      </p:sp>
      <p:sp>
        <p:nvSpPr>
          <p:cNvPr id="35" name="Textfeld 34">
            <a:extLst>
              <a:ext uri="{FF2B5EF4-FFF2-40B4-BE49-F238E27FC236}">
                <a16:creationId xmlns:a16="http://schemas.microsoft.com/office/drawing/2014/main" id="{DFD5AE52-68B7-0528-59A2-4C8E5F4DD049}"/>
              </a:ext>
            </a:extLst>
          </p:cNvPr>
          <p:cNvSpPr txBox="1"/>
          <p:nvPr/>
        </p:nvSpPr>
        <p:spPr>
          <a:xfrm>
            <a:off x="7155945" y="3304824"/>
            <a:ext cx="1253998" cy="779572"/>
          </a:xfrm>
          <a:prstGeom prst="rect">
            <a:avLst/>
          </a:prstGeom>
          <a:solidFill>
            <a:srgbClr val="000000">
              <a:alpha val="34600"/>
            </a:srgbClr>
          </a:solidFill>
        </p:spPr>
        <p:txBody>
          <a:bodyPr vert="horz" wrap="none" lIns="121920" tIns="60960" rIns="121920" bIns="60960" rtlCol="0" anchor="t">
            <a:spAutoFit/>
          </a:bodyPr>
          <a:lstStyle/>
          <a:p>
            <a:pPr defTabSz="609585"/>
            <a:r>
              <a:rPr lang="en-US" sz="2133" dirty="0">
                <a:solidFill>
                  <a:prstClr val="white"/>
                </a:solidFill>
                <a:effectLst>
                  <a:glow rad="127000">
                    <a:prstClr val="black">
                      <a:lumMod val="65000"/>
                      <a:lumOff val="35000"/>
                    </a:prstClr>
                  </a:glow>
                </a:effectLst>
                <a:latin typeface="Arial"/>
              </a:rPr>
              <a:t>Transfer</a:t>
            </a:r>
          </a:p>
          <a:p>
            <a:pPr defTabSz="609585"/>
            <a:r>
              <a:rPr lang="en-US" sz="2133" dirty="0">
                <a:solidFill>
                  <a:prstClr val="white"/>
                </a:solidFill>
                <a:effectLst>
                  <a:glow rad="127000">
                    <a:prstClr val="black">
                      <a:lumMod val="65000"/>
                      <a:lumOff val="35000"/>
                    </a:prstClr>
                  </a:glow>
                </a:effectLst>
                <a:latin typeface="Arial"/>
              </a:rPr>
              <a:t>HEST</a:t>
            </a:r>
          </a:p>
        </p:txBody>
      </p:sp>
      <p:pic>
        <p:nvPicPr>
          <p:cNvPr id="43" name="Grafik 42">
            <a:extLst>
              <a:ext uri="{FF2B5EF4-FFF2-40B4-BE49-F238E27FC236}">
                <a16:creationId xmlns:a16="http://schemas.microsoft.com/office/drawing/2014/main" id="{ED6ACAE7-EF75-5AE0-A971-48B09FE0090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2447" y="5905118"/>
            <a:ext cx="521317" cy="521317"/>
          </a:xfrm>
          <a:prstGeom prst="rect">
            <a:avLst/>
          </a:prstGeom>
        </p:spPr>
      </p:pic>
      <p:sp>
        <p:nvSpPr>
          <p:cNvPr id="52" name="Textfeld 51">
            <a:extLst>
              <a:ext uri="{FF2B5EF4-FFF2-40B4-BE49-F238E27FC236}">
                <a16:creationId xmlns:a16="http://schemas.microsoft.com/office/drawing/2014/main" id="{7F2C8887-6C26-49BE-CD25-95F564FDE8A0}"/>
              </a:ext>
            </a:extLst>
          </p:cNvPr>
          <p:cNvSpPr txBox="1"/>
          <p:nvPr/>
        </p:nvSpPr>
        <p:spPr>
          <a:xfrm>
            <a:off x="1013765" y="5812653"/>
            <a:ext cx="1782783" cy="697755"/>
          </a:xfrm>
          <a:prstGeom prst="rect">
            <a:avLst/>
          </a:prstGeom>
        </p:spPr>
        <p:txBody>
          <a:bodyPr vert="horz" wrap="square" lIns="121920" tIns="60960" rIns="121920" bIns="60960" rtlCol="0" anchor="t">
            <a:spAutoFit/>
          </a:bodyPr>
          <a:lstStyle/>
          <a:p>
            <a:pPr defTabSz="609585"/>
            <a:r>
              <a:rPr lang="en-US" sz="1867" dirty="0">
                <a:solidFill>
                  <a:prstClr val="black"/>
                </a:solidFill>
                <a:latin typeface="Arial"/>
              </a:rPr>
              <a:t>Heavy ion
research</a:t>
            </a:r>
          </a:p>
        </p:txBody>
      </p:sp>
      <p:sp>
        <p:nvSpPr>
          <p:cNvPr id="53" name="Textfeld 52">
            <a:extLst>
              <a:ext uri="{FF2B5EF4-FFF2-40B4-BE49-F238E27FC236}">
                <a16:creationId xmlns:a16="http://schemas.microsoft.com/office/drawing/2014/main" id="{BD7D6531-D34A-5D02-4050-43265540D08B}"/>
              </a:ext>
            </a:extLst>
          </p:cNvPr>
          <p:cNvSpPr txBox="1"/>
          <p:nvPr/>
        </p:nvSpPr>
        <p:spPr>
          <a:xfrm>
            <a:off x="3514134" y="5809604"/>
            <a:ext cx="2243769" cy="697755"/>
          </a:xfrm>
          <a:prstGeom prst="rect">
            <a:avLst/>
          </a:prstGeom>
        </p:spPr>
        <p:txBody>
          <a:bodyPr vert="horz" wrap="square" lIns="121920" tIns="60960" rIns="121920" bIns="60960" rtlCol="0" anchor="t">
            <a:spAutoFit/>
          </a:bodyPr>
          <a:lstStyle/>
          <a:p>
            <a:pPr defTabSz="609585"/>
            <a:r>
              <a:rPr lang="en-US" sz="1867" dirty="0">
                <a:solidFill>
                  <a:prstClr val="black"/>
                </a:solidFill>
                <a:latin typeface="Arial"/>
              </a:rPr>
              <a:t>Heavy ion
tumor irradiation</a:t>
            </a:r>
          </a:p>
        </p:txBody>
      </p:sp>
      <p:pic>
        <p:nvPicPr>
          <p:cNvPr id="57" name="Picture 2">
            <a:extLst>
              <a:ext uri="{FF2B5EF4-FFF2-40B4-BE49-F238E27FC236}">
                <a16:creationId xmlns:a16="http://schemas.microsoft.com/office/drawing/2014/main" id="{445A0296-2D86-6F78-381D-F1C76F7C7E1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011943" y="5900807"/>
            <a:ext cx="521317" cy="521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7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fill="hold" grpId="0" nodeType="withEffect">
                                  <p:stCondLst>
                                    <p:cond delay="0"/>
                                  </p:stCondLst>
                                  <p:childTnLst>
                                    <p:animMotion origin="layout" path="M 0.00035 -0.00185 L 0.21111 0.06451 " pathEditMode="relative" rAng="0" ptsTypes="AA">
                                      <p:cBhvr>
                                        <p:cTn id="6" dur="500" fill="hold"/>
                                        <p:tgtEl>
                                          <p:spTgt spid="8"/>
                                        </p:tgtEl>
                                        <p:attrNameLst>
                                          <p:attrName>ppt_x</p:attrName>
                                          <p:attrName>ppt_y</p:attrName>
                                        </p:attrNameLst>
                                      </p:cBhvr>
                                      <p:rCtr x="10538" y="3302"/>
                                    </p:animMotion>
                                  </p:childTnLst>
                                </p:cTn>
                              </p:par>
                              <p:par>
                                <p:cTn id="7" presetID="0" presetClass="path" presetSubtype="0" repeatCount="indefinite" accel="50000" fill="hold" grpId="0" nodeType="withEffect">
                                  <p:stCondLst>
                                    <p:cond delay="0"/>
                                  </p:stCondLst>
                                  <p:childTnLst>
                                    <p:animMotion origin="layout" path="M -5.55556E-7 4.07407E-6 L 0.04861 0.01759 C 0.0632 0.02222 0.0757 0.025 0.0882 0.0287 C 0.1007 0.0324 0.12326 0.03981 0.12326 0.04012 L 0.16111 0.05123 C 0.16927 0.0537 0.16719 0.05493 0.17205 0.05432 C 0.17674 0.0537 0.18316 0.05216 0.18993 0.04784 C 0.19688 0.04382 0.20608 0.03518 0.21337 0.0287 C 0.22083 0.02222 0.22743 0.01728 0.2342 0.00956 C 0.24097 0.00185 0.25399 -0.0176 0.25399 -0.01729 C 0.26111 -0.02716 0.26892 -0.03704 0.27656 -0.04815 C 0.2842 -0.05895 0.29358 -0.07284 0.3 -0.08334 C 0.30625 -0.09383 0.30972 -0.10247 0.31441 -0.1105 C 0.31892 -0.11852 0.32344 -0.125 0.32795 -0.13118 " pathEditMode="relative" rAng="0" ptsTypes="AAAAAAAAAAAAAA">
                                      <p:cBhvr>
                                        <p:cTn id="8" dur="1000" fill="hold"/>
                                        <p:tgtEl>
                                          <p:spTgt spid="10"/>
                                        </p:tgtEl>
                                        <p:attrNameLst>
                                          <p:attrName>ppt_x</p:attrName>
                                          <p:attrName>ppt_y</p:attrName>
                                        </p:attrNameLst>
                                      </p:cBhvr>
                                      <p:rCtr x="16389" y="-3858"/>
                                    </p:animMotion>
                                  </p:childTnLst>
                                </p:cTn>
                              </p:par>
                              <p:par>
                                <p:cTn id="9" presetID="1" presetClass="path" presetSubtype="0" repeatCount="indefinite" fill="hold" grpId="0" nodeType="withEffect">
                                  <p:stCondLst>
                                    <p:cond delay="0"/>
                                  </p:stCondLst>
                                  <p:childTnLst>
                                    <p:animMotion origin="layout" path="M 0.03837 -0.03426 C 0.06563 -0.03426 0.08803 -0.00524 0.08803 0.03118 C 0.08803 0.06729 0.06563 0.09692 0.03837 0.09692 C 0.01094 0.09692 -0.01111 0.06729 -0.01111 0.03118 C -0.01111 -0.00524 0.01094 -0.03426 0.03837 -0.03426 Z " pathEditMode="relative" rAng="0" ptsTypes="AAAAA">
                                      <p:cBhvr>
                                        <p:cTn id="10" dur="500" fill="hold"/>
                                        <p:tgtEl>
                                          <p:spTgt spid="12"/>
                                        </p:tgtEl>
                                        <p:attrNameLst>
                                          <p:attrName>ppt_x</p:attrName>
                                          <p:attrName>ppt_y</p:attrName>
                                        </p:attrNameLst>
                                      </p:cBhvr>
                                      <p:rCtr x="0" y="6543"/>
                                    </p:animMotion>
                                  </p:childTnLst>
                                </p:cTn>
                              </p:par>
                              <p:par>
                                <p:cTn id="11" presetID="0" presetClass="path" presetSubtype="0" repeatCount="indefinite" fill="hold" grpId="0" nodeType="withEffect">
                                  <p:stCondLst>
                                    <p:cond delay="0"/>
                                  </p:stCondLst>
                                  <p:childTnLst>
                                    <p:animMotion origin="layout" path="M 1.38889E-6 4.93827E-6 C -0.00538 0.02932 -0.01059 0.05895 -0.01806 0.08148 C -0.02552 0.1037 -0.03767 0.1182 -0.04514 0.13425 C -0.05243 0.1503 -0.05712 0.16481 -0.06215 0.17746 C -0.06736 0.18981 -0.07327 0.20462 -0.0757 0.20925 C -0.07813 0.21388 -0.07743 0.21018 -0.07656 0.20617 " pathEditMode="relative" rAng="0" ptsTypes="AAAAAA">
                                      <p:cBhvr>
                                        <p:cTn id="12" dur="500" fill="hold"/>
                                        <p:tgtEl>
                                          <p:spTgt spid="13"/>
                                        </p:tgtEl>
                                        <p:attrNameLst>
                                          <p:attrName>ppt_x</p:attrName>
                                          <p:attrName>ppt_y</p:attrName>
                                        </p:attrNameLst>
                                      </p:cBhvr>
                                      <p:rCtr x="-3872" y="10556"/>
                                    </p:animMotion>
                                  </p:childTnLst>
                                </p:cTn>
                              </p:par>
                              <p:par>
                                <p:cTn id="13" presetID="0" presetClass="path" presetSubtype="0" repeatCount="indefinite" fill="hold" grpId="0" nodeType="withEffect">
                                  <p:stCondLst>
                                    <p:cond delay="0"/>
                                  </p:stCondLst>
                                  <p:childTnLst>
                                    <p:animMotion origin="layout" path="M -1.38889E-6 4.93827E-6 C -0.00677 0.03209 -0.01337 0.06419 -0.01996 0.0895 C -0.02639 0.11481 -0.03333 0.13271 -0.03889 0.15185 C -0.04444 0.17129 -0.04774 0.18888 -0.0533 0.20493 C -0.05885 0.22098 -0.06788 0.23611 -0.07222 0.24814 C -0.07639 0.26018 -0.07569 0.26604 -0.07847 0.27685 C -0.08125 0.28796 -0.08472 0.30123 -0.08837 0.31358 C -0.09201 0.32623 -0.09739 0.34228 -0.1 0.35216 C -0.10278 0.36203 -0.10226 0.36666 -0.10451 0.37283 C -0.10694 0.37932 -0.11076 0.38487 -0.11441 0.39074 " pathEditMode="relative" rAng="0" ptsTypes="AAAAAAAAAA">
                                      <p:cBhvr>
                                        <p:cTn id="14" dur="1000" fill="hold"/>
                                        <p:tgtEl>
                                          <p:spTgt spid="14"/>
                                        </p:tgtEl>
                                        <p:attrNameLst>
                                          <p:attrName>ppt_x</p:attrName>
                                          <p:attrName>ppt_y</p:attrName>
                                        </p:attrNameLst>
                                      </p:cBhvr>
                                      <p:rCtr x="-5729" y="19537"/>
                                    </p:animMotion>
                                  </p:childTnLst>
                                </p:cTn>
                              </p:par>
                              <p:par>
                                <p:cTn id="15" presetID="0" presetClass="path" presetSubtype="0" repeatCount="indefinite" fill="hold" grpId="0" nodeType="withEffect">
                                  <p:stCondLst>
                                    <p:cond delay="0"/>
                                  </p:stCondLst>
                                  <p:childTnLst>
                                    <p:animMotion origin="layout" path="M -2.77778E-7 -2.22222E-6 C -0.00139 0.00895 -0.00156 0.02068 -0.00538 0.02562 C -0.0092 0.03087 -0.01701 0.03272 -0.02257 0.03056 C -0.02812 0.0284 -0.03767 0.02315 -0.03871 0.01266 C -0.03993 0.00247 -0.0349 -0.02345 -0.02969 -0.0321 C -0.02465 -0.04074 -0.01371 -0.0392 -0.00816 -0.03858 C -0.0026 -0.03796 0.00243 -0.03518 0.00365 -0.02901 C 0.00486 -0.02284 0.00156 -0.00926 -2.77778E-7 -2.22222E-6 Z " pathEditMode="relative" rAng="0" ptsTypes="AAAAAAAA">
                                      <p:cBhvr>
                                        <p:cTn id="16" dur="500" fill="hold"/>
                                        <p:tgtEl>
                                          <p:spTgt spid="15"/>
                                        </p:tgtEl>
                                        <p:attrNameLst>
                                          <p:attrName>ppt_x</p:attrName>
                                          <p:attrName>ppt_y</p:attrName>
                                        </p:attrNameLst>
                                      </p:cBhvr>
                                      <p:rCtr x="-1771" y="-401"/>
                                    </p:animMotion>
                                  </p:childTnLst>
                                </p:cTn>
                              </p:par>
                              <p:par>
                                <p:cTn id="17" presetID="0" presetClass="path" presetSubtype="0" repeatCount="indefinite" fill="hold" grpId="0" nodeType="withEffect">
                                  <p:stCondLst>
                                    <p:cond delay="0"/>
                                  </p:stCondLst>
                                  <p:childTnLst>
                                    <p:animMotion origin="layout" path="M 3.88889E-6 2.83951E-6 C 0.00312 0.00216 0.00816 0.01234 0.00816 0.01759 C 0.00816 0.02284 0.00295 0.02901 3.88889E-6 0.0321 C -0.00296 0.03487 -0.00712 0.03642 -0.0099 0.03518 C -0.01268 0.03426 -0.01702 0.03086 -0.01702 0.02561 C -0.01719 0.02068 -0.0132 0.00833 -0.01077 0.00463 C -0.00834 0.00123 -0.00313 -0.00216 3.88889E-6 2.83951E-6 Z " pathEditMode="relative" rAng="0" ptsTypes="AAAAAAA">
                                      <p:cBhvr>
                                        <p:cTn id="18" dur="500" fill="hold"/>
                                        <p:tgtEl>
                                          <p:spTgt spid="16"/>
                                        </p:tgtEl>
                                        <p:attrNameLst>
                                          <p:attrName>ppt_x</p:attrName>
                                          <p:attrName>ppt_y</p:attrName>
                                        </p:attrNameLst>
                                      </p:cBhvr>
                                      <p:rCtr x="-451" y="1728"/>
                                    </p:animMotion>
                                  </p:childTnLst>
                                </p:cTn>
                              </p:par>
                              <p:par>
                                <p:cTn id="19" presetID="0" presetClass="path" presetSubtype="0" repeatCount="indefinite" decel="50000" fill="hold" grpId="0" nodeType="withEffect">
                                  <p:stCondLst>
                                    <p:cond delay="200"/>
                                  </p:stCondLst>
                                  <p:childTnLst>
                                    <p:animMotion origin="layout" path="M -2.5E-6 -2.46914E-7 L -0.00278 -0.06574 L -0.00278 -0.06543 L -0.00278 -0.06574 " pathEditMode="relative" rAng="0" ptsTypes="AAAA">
                                      <p:cBhvr>
                                        <p:cTn id="20" dur="500" fill="hold"/>
                                        <p:tgtEl>
                                          <p:spTgt spid="17"/>
                                        </p:tgtEl>
                                        <p:attrNameLst>
                                          <p:attrName>ppt_x</p:attrName>
                                          <p:attrName>ppt_y</p:attrName>
                                        </p:attrNameLst>
                                      </p:cBhvr>
                                      <p:rCtr x="-139" y="-3302"/>
                                    </p:animMotion>
                                  </p:childTnLst>
                                </p:cTn>
                              </p:par>
                              <p:par>
                                <p:cTn id="21" presetID="0" presetClass="path" presetSubtype="0" repeatCount="indefinite" fill="hold" grpId="0" nodeType="withEffect">
                                  <p:stCondLst>
                                    <p:cond delay="1100"/>
                                  </p:stCondLst>
                                  <p:childTnLst>
                                    <p:animMotion origin="layout" path="M 0.42066 -0.09845 C 0.41841 -0.09012 0.41528 -0.07191 0.41077 -0.06327 C 0.40625 -0.05463 0.40087 -0.05154 0.39358 -0.04722 C 0.38646 -0.0429 0.37535 -0.03858 0.36754 -0.03765 C 0.35972 -0.03673 0.35261 -0.03889 0.3467 -0.04259 C 0.34097 -0.04629 0.33629 -0.05216 0.33229 -0.06018 C 0.32847 -0.06821 0.32344 -0.07808 0.32344 -0.09043 C 0.32327 -0.10308 0.3257 -0.12376 0.33143 -0.13549 C 0.33716 -0.14722 0.34809 -0.15679 0.35764 -0.16111 C 0.36702 -0.16543 0.37882 -0.16389 0.3882 -0.16111 C 0.39775 -0.15802 0.40834 -0.15123 0.41441 -0.14352 C 0.42032 -0.1358 0.42257 -0.12191 0.42431 -0.1145 C 0.42587 -0.1071 0.42292 -0.1071 0.42066 -0.09845 Z " pathEditMode="relative" rAng="0" ptsTypes="AAAAAAAAAAAAA">
                                      <p:cBhvr>
                                        <p:cTn id="22" dur="500" fill="hold"/>
                                        <p:tgtEl>
                                          <p:spTgt spid="18"/>
                                        </p:tgtEl>
                                        <p:attrNameLst>
                                          <p:attrName>ppt_x</p:attrName>
                                          <p:attrName>ppt_y</p:attrName>
                                        </p:attrNameLst>
                                      </p:cBhvr>
                                      <p:rCtr x="-4670" y="-247"/>
                                    </p:animMotion>
                                  </p:childTnLst>
                                </p:cTn>
                              </p:par>
                              <p:par>
                                <p:cTn id="23" presetID="0" presetClass="path" presetSubtype="0" repeatCount="indefinite" accel="50000" fill="hold" grpId="0" nodeType="withEffect">
                                  <p:stCondLst>
                                    <p:cond delay="0"/>
                                  </p:stCondLst>
                                  <p:childTnLst>
                                    <p:animMotion origin="layout" path="M 0.00746 3.08642E-6 C 0.00451 0.00339 0.00121 0.00679 -0.00261 0.00771 C -0.00642 0.00895 -0.01198 0.00648 -0.01597 0.00617 C -0.01979 0.00586 -0.02604 0.00617 -0.02604 0.00648 C -0.02865 0.00679 -0.03073 0.0074 -0.0316 0.00956 C -0.03212 0.01173 -0.03264 0.01759 -0.03056 0.01913 C -0.02813 0.02068 -0.03889 0.01358 -0.01823 0.01913 C 0.00226 0.02469 0.07118 0.04629 0.09323 0.05277 C 0.1151 0.05895 0.10955 0.0571 0.11424 0.0574 C 0.1191 0.05771 0.12066 0.05617 0.12222 0.05432 " pathEditMode="relative" rAng="0" ptsTypes="AAAAAAAAAA">
                                      <p:cBhvr>
                                        <p:cTn id="24" dur="500" fill="hold"/>
                                        <p:tgtEl>
                                          <p:spTgt spid="22"/>
                                        </p:tgtEl>
                                        <p:attrNameLst>
                                          <p:attrName>ppt_x</p:attrName>
                                          <p:attrName>ppt_y</p:attrName>
                                        </p:attrNameLst>
                                      </p:cBhvr>
                                      <p:rCtr x="3750" y="2870"/>
                                    </p:animMotion>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32"/>
                                        </p:tgtEl>
                                      </p:cBhvr>
                                    </p:animEffect>
                                    <p:animScale>
                                      <p:cBhvr>
                                        <p:cTn id="27" dur="250" autoRev="1" fill="hold"/>
                                        <p:tgtEl>
                                          <p:spTgt spid="32"/>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31"/>
                                        </p:tgtEl>
                                      </p:cBhvr>
                                    </p:animEffect>
                                    <p:animScale>
                                      <p:cBhvr>
                                        <p:cTn id="30" dur="250" autoRev="1" fill="hold"/>
                                        <p:tgtEl>
                                          <p:spTgt spid="31"/>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28"/>
                                        </p:tgtEl>
                                      </p:cBhvr>
                                    </p:animEffect>
                                    <p:animScale>
                                      <p:cBhvr>
                                        <p:cTn id="33" dur="250" autoRev="1" fill="hold"/>
                                        <p:tgtEl>
                                          <p:spTgt spid="28"/>
                                        </p:tgtEl>
                                      </p:cBhvr>
                                      <p:by x="105000" y="105000"/>
                                    </p:animScale>
                                  </p:childTnLst>
                                </p:cTn>
                              </p:par>
                              <p:par>
                                <p:cTn id="34" presetID="26" presetClass="emph" presetSubtype="0" repeatCount="indefinite" fill="hold" nodeType="withEffect">
                                  <p:stCondLst>
                                    <p:cond delay="0"/>
                                  </p:stCondLst>
                                  <p:childTnLst>
                                    <p:animEffect transition="out" filter="fade">
                                      <p:cBhvr>
                                        <p:cTn id="35" dur="500" tmFilter="0, 0; .2, .5; .8, .5; 1, 0"/>
                                        <p:tgtEl>
                                          <p:spTgt spid="27"/>
                                        </p:tgtEl>
                                      </p:cBhvr>
                                    </p:animEffect>
                                    <p:animScale>
                                      <p:cBhvr>
                                        <p:cTn id="36" dur="250" autoRev="1" fill="hold"/>
                                        <p:tgtEl>
                                          <p:spTgt spid="27"/>
                                        </p:tgtEl>
                                      </p:cBhvr>
                                      <p:by x="105000" y="105000"/>
                                    </p:animScale>
                                  </p:childTnLst>
                                </p:cTn>
                              </p:par>
                              <p:par>
                                <p:cTn id="37" presetID="26" presetClass="emph" presetSubtype="0" repeatCount="indefinite" fill="hold" nodeType="with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34"/>
                                        </p:tgtEl>
                                      </p:cBhvr>
                                    </p:animEffect>
                                    <p:animScale>
                                      <p:cBhvr>
                                        <p:cTn id="42" dur="250" autoRev="1" fill="hold"/>
                                        <p:tgtEl>
                                          <p:spTgt spid="34"/>
                                        </p:tgtEl>
                                      </p:cBhvr>
                                      <p:by x="105000" y="105000"/>
                                    </p:animScale>
                                  </p:childTnLst>
                                </p:cTn>
                              </p:par>
                              <p:par>
                                <p:cTn id="43" presetID="26" presetClass="emph" presetSubtype="0" repeatCount="indefinite" fill="hold" nodeType="withEffect">
                                  <p:stCondLst>
                                    <p:cond delay="0"/>
                                  </p:stCondLst>
                                  <p:childTnLst>
                                    <p:animEffect transition="out" filter="fade">
                                      <p:cBhvr>
                                        <p:cTn id="44" dur="500" tmFilter="0, 0; .2, .5; .8, .5; 1, 0"/>
                                        <p:tgtEl>
                                          <p:spTgt spid="37"/>
                                        </p:tgtEl>
                                      </p:cBhvr>
                                    </p:animEffect>
                                    <p:animScale>
                                      <p:cBhvr>
                                        <p:cTn id="45" dur="250" autoRev="1" fill="hold"/>
                                        <p:tgtEl>
                                          <p:spTgt spid="37"/>
                                        </p:tgtEl>
                                      </p:cBhvr>
                                      <p:by x="105000" y="105000"/>
                                    </p:animScale>
                                  </p:childTnLst>
                                </p:cTn>
                              </p:par>
                              <p:par>
                                <p:cTn id="46" presetID="0" presetClass="path" presetSubtype="0" repeatCount="indefinite" fill="hold" grpId="0" nodeType="withEffect">
                                  <p:stCondLst>
                                    <p:cond delay="0"/>
                                  </p:stCondLst>
                                  <p:childTnLst>
                                    <p:animMotion origin="layout" path="M 0 0 C -0.00104 0.0145 -0.00208 0.02932 -0.00225 0.04197 C -0.00243 0.05432 -0.00243 0.06574 -0.00069 0.07531 C 0.00104 0.08487 0.00261 0.09259 0.00799 0.09938 C 0.01337 0.10586 0.0217 0.11358 0.0316 0.11605 C 0.04132 0.11851 0.05695 0.11172 0.06702 0.11327 C 0.07691 0.11481 0.07275 0.12438 0.09132 0.12592 C 0.11007 0.12716 0.15903 0.11944 0.17882 0.1216 C 0.19844 0.12376 0.19913 0.13179 0.20938 0.13858 C 0.21962 0.14506 0.23247 0.1537 0.24011 0.1608 C 0.24775 0.16821 0.24861 0.16944 0.25504 0.18179 C 0.26146 0.19413 0.27865 0.23518 0.27865 0.23518 C 0.28629 0.25216 0.29479 0.26851 0.3007 0.28395 C 0.3066 0.29938 0.31059 0.3145 0.31407 0.32747 C 0.31771 0.34043 0.32118 0.35 0.32205 0.36234 C 0.32275 0.375 0.31997 0.39197 0.31893 0.40308 C 0.31788 0.41389 0.31823 0.42098 0.31563 0.42839 C 0.3132 0.43549 0.30938 0.43827 0.30382 0.4466 C 0.29844 0.45463 0.28872 0.47129 0.28264 0.47716 C 0.27657 0.48302 0.27344 0.47716 0.26771 0.48148 C 0.26198 0.4858 0.25469 0.49506 0.24809 0.5037 C 0.24132 0.51265 0.23177 0.52284 0.22761 0.53456 C 0.22327 0.54629 0.22431 0.56358 0.22275 0.57376 C 0.22136 0.58426 0.22292 0.58765 0.21893 0.59629 C 0.21476 0.60493 0.20504 0.61203 0.19844 0.62561 C 0.19184 0.6395 0.18698 0.66358 0.17952 0.6787 C 0.17205 0.69413 0.16285 0.70617 0.15347 0.71821 " pathEditMode="relative" ptsTypes="AAAAAAAAAAAAAAAAAAAAAAAAAAA">
                                      <p:cBhvr>
                                        <p:cTn id="47" dur="1000" fill="hold"/>
                                        <p:tgtEl>
                                          <p:spTgt spid="23"/>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 0 C -0.00173 0.01358 -0.00347 0.02747 -0.00399 0.03766 C -0.00451 0.04815 -0.00347 0.05247 -0.00312 0.06142 C -0.00278 0.07068 -0.00416 0.08549 -0.00156 0.09228 C 0.00104 0.09908 0.00729 0.09877 0.01268 0.10216 C 0.01788 0.10556 0.02396 0.10988 0.02986 0.11204 C 0.03577 0.11389 0.04028 0.11389 0.04809 0.11482 C 0.05573 0.11574 0.07639 0.11759 0.07639 0.11759 L 0.13785 0.12037 C 0.16042 0.12068 0.19028 0.11821 0.21181 0.11883 C 0.23351 0.11975 0.24879 0.125 0.26771 0.12438 C 0.28663 0.12408 0.30816 0.1179 0.32518 0.11605 C 0.34236 0.1142 0.37014 0.11327 0.37014 0.11327 C 0.38611 0.11204 0.40382 0.11235 0.42136 0.10926 C 0.43872 0.10587 0.46129 0.09815 0.47483 0.09383 C 0.48854 0.0892 0.4915 0.09198 0.5033 0.08241 C 0.51511 0.07284 0.53229 0.05679 0.54584 0.03642 C 0.5592 0.01574 0.58438 -0.04074 0.58438 -0.04074 C 0.59532 -0.06265 0.60417 -0.07778 0.61198 -0.09506 C 0.61962 -0.11265 0.62622 -0.13241 0.63073 -0.14568 C 0.63542 -0.15895 0.63768 -0.16111 0.63941 -0.175 C 0.64132 -0.18889 0.64219 -0.2108 0.64184 -0.22809 C 0.6415 -0.24568 0.64063 -0.26327 0.63716 -0.27994 C 0.63351 -0.2966 0.62604 -0.3108 0.62066 -0.32747 C 0.61511 -0.34444 0.61094 -0.36173 0.604 -0.38086 C 0.59722 -0.39969 0.58889 -0.42469 0.57969 -0.44074 C 0.57032 -0.45648 0.55764 -0.46543 0.54809 -0.47562 C 0.53854 -0.4858 0.53351 -0.49537 0.52222 -0.50216 C 0.51077 -0.50895 0.4967 -0.51358 0.48038 -0.51636 C 0.46407 -0.51883 0.44167 -0.51697 0.42448 -0.51759 C 0.40729 -0.51821 0.3915 -0.52006 0.37726 -0.52037 C 0.36302 -0.52099 0.35052 -0.52315 0.33941 -0.52037 C 0.32847 -0.51759 0.32257 -0.51111 0.31111 -0.5037 C 0.29966 -0.4963 0.28229 -0.48549 0.27084 -0.47562 C 0.25955 -0.46543 0.2533 -0.45988 0.24254 -0.44352 C 0.23177 -0.42716 0.21788 -0.4 0.20643 -0.37809 C 0.19479 -0.35586 0.18229 -0.3321 0.17327 -0.3108 C 0.16424 -0.2892 0.15695 -0.26944 0.15209 -0.24907 C 0.14705 -0.22901 0.14375 -0.20988 0.14341 -0.18889 C 0.14288 -0.16821 0.14636 -0.14383 0.14966 -0.12469 C 0.15295 -0.10555 0.15643 -0.0929 0.16302 -0.07407 C 0.16962 -0.05555 0.18334 -0.02809 0.18907 -0.01265 C 0.19462 0.00278 0.18959 -0.00154 0.19688 0.01821 C 0.20417 0.03796 0.22032 0.07963 0.23316 0.10648 C 0.24601 0.13303 0.26285 0.1608 0.27413 0.17901 C 0.28542 0.19753 0.29236 0.20648 0.30087 0.21698 C 0.3092 0.22747 0.31163 0.22747 0.32448 0.24198 C 0.33733 0.25679 0.35764 0.28087 0.37795 0.30525 " pathEditMode="relative" ptsTypes="AAAAAAAAAAAAAAAAAAAAAAAAAAAAAAAAAAAAAAAAAAAAAAAA">
                                      <p:cBhvr>
                                        <p:cTn id="49" dur="1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4" grpId="0" animBg="1"/>
      <p:bldP spid="15" grpId="0" animBg="1"/>
      <p:bldP spid="16" grpId="0" animBg="1"/>
      <p:bldP spid="17" grpId="0" animBg="1"/>
      <p:bldP spid="18" grpId="0" animBg="1"/>
      <p:bldP spid="22" grpId="0" animBg="1"/>
      <p:bldP spid="23"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D7AC2-F7BA-9406-8E6B-9D1082058E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10B4AE-BB7C-12CC-221A-590D673DE793}"/>
              </a:ext>
            </a:extLst>
          </p:cNvPr>
          <p:cNvSpPr>
            <a:spLocks noGrp="1"/>
          </p:cNvSpPr>
          <p:nvPr>
            <p:ph type="title"/>
          </p:nvPr>
        </p:nvSpPr>
        <p:spPr>
          <a:xfrm>
            <a:off x="563426" y="266215"/>
            <a:ext cx="9326290" cy="787557"/>
          </a:xfrm>
        </p:spPr>
        <p:txBody>
          <a:bodyPr/>
          <a:lstStyle/>
          <a:p>
            <a:r>
              <a:rPr lang="en-US" sz="2800" dirty="0">
                <a:solidFill>
                  <a:srgbClr val="0070C0"/>
                </a:solidFill>
              </a:rPr>
              <a:t>Supported by a Detailed Technical Roadmap</a:t>
            </a:r>
            <a:br>
              <a:rPr lang="en-US" sz="2800" dirty="0">
                <a:solidFill>
                  <a:schemeClr val="tx1"/>
                </a:solidFill>
              </a:rPr>
            </a:br>
            <a:r>
              <a:rPr lang="en-US" sz="1400" b="0" i="1" dirty="0">
                <a:solidFill>
                  <a:schemeClr val="tx1"/>
                </a:solidFill>
              </a:rPr>
              <a:t>Prepared 2024 – 2025, presented to supervisory body November 2025</a:t>
            </a:r>
            <a:br>
              <a:rPr lang="en-US" sz="1400" b="0" i="1" dirty="0">
                <a:solidFill>
                  <a:schemeClr val="tx1"/>
                </a:solidFill>
              </a:rPr>
            </a:br>
            <a:r>
              <a:rPr lang="en-US" sz="1400" b="0" i="1" dirty="0">
                <a:solidFill>
                  <a:schemeClr val="tx1"/>
                </a:solidFill>
              </a:rPr>
              <a:t>to be adapted after the 05 Feb 2026 fire</a:t>
            </a:r>
            <a:endParaRPr lang="en-US" sz="2667" b="0" i="1" dirty="0">
              <a:solidFill>
                <a:schemeClr val="tx1"/>
              </a:solidFill>
            </a:endParaRPr>
          </a:p>
        </p:txBody>
      </p:sp>
      <p:pic>
        <p:nvPicPr>
          <p:cNvPr id="8" name="Picture 4">
            <a:extLst>
              <a:ext uri="{FF2B5EF4-FFF2-40B4-BE49-F238E27FC236}">
                <a16:creationId xmlns:a16="http://schemas.microsoft.com/office/drawing/2014/main" id="{B71CC029-141F-5ACB-EA61-8285CF9B0EDC}"/>
              </a:ext>
            </a:extLst>
          </p:cNvPr>
          <p:cNvPicPr>
            <a:picLocks noChangeAspect="1"/>
          </p:cNvPicPr>
          <p:nvPr/>
        </p:nvPicPr>
        <p:blipFill>
          <a:blip r:embed="rId2" cstate="hqprint">
            <a:extLst>
              <a:ext uri="{28A0092B-C50C-407E-A947-70E740481C1C}">
                <a14:useLocalDpi xmlns:a14="http://schemas.microsoft.com/office/drawing/2010/main"/>
              </a:ext>
            </a:extLst>
          </a:blip>
          <a:srcRect b="-4921"/>
          <a:stretch/>
        </p:blipFill>
        <p:spPr>
          <a:xfrm>
            <a:off x="33757" y="1359000"/>
            <a:ext cx="5523528" cy="450989"/>
          </a:xfrm>
          <a:prstGeom prst="rect">
            <a:avLst/>
          </a:prstGeom>
        </p:spPr>
      </p:pic>
      <p:graphicFrame>
        <p:nvGraphicFramePr>
          <p:cNvPr id="9" name="Tabelle 8">
            <a:extLst>
              <a:ext uri="{FF2B5EF4-FFF2-40B4-BE49-F238E27FC236}">
                <a16:creationId xmlns:a16="http://schemas.microsoft.com/office/drawing/2014/main" id="{EABC02B9-4241-E07B-A8FF-AB0E7B4934DF}"/>
              </a:ext>
            </a:extLst>
          </p:cNvPr>
          <p:cNvGraphicFramePr>
            <a:graphicFrameLocks noGrp="1"/>
          </p:cNvGraphicFramePr>
          <p:nvPr/>
        </p:nvGraphicFramePr>
        <p:xfrm>
          <a:off x="33758" y="1821348"/>
          <a:ext cx="12124475" cy="4819033"/>
        </p:xfrm>
        <a:graphic>
          <a:graphicData uri="http://schemas.openxmlformats.org/drawingml/2006/table">
            <a:tbl>
              <a:tblPr firstRow="1" bandRow="1">
                <a:tableStyleId>{2D5ABB26-0587-4C30-8999-92F81FD0307C}</a:tableStyleId>
              </a:tblPr>
              <a:tblGrid>
                <a:gridCol w="1102225">
                  <a:extLst>
                    <a:ext uri="{9D8B030D-6E8A-4147-A177-3AD203B41FA5}">
                      <a16:colId xmlns:a16="http://schemas.microsoft.com/office/drawing/2014/main" val="3203524446"/>
                    </a:ext>
                  </a:extLst>
                </a:gridCol>
                <a:gridCol w="1102225">
                  <a:extLst>
                    <a:ext uri="{9D8B030D-6E8A-4147-A177-3AD203B41FA5}">
                      <a16:colId xmlns:a16="http://schemas.microsoft.com/office/drawing/2014/main" val="1092368311"/>
                    </a:ext>
                  </a:extLst>
                </a:gridCol>
                <a:gridCol w="1102225">
                  <a:extLst>
                    <a:ext uri="{9D8B030D-6E8A-4147-A177-3AD203B41FA5}">
                      <a16:colId xmlns:a16="http://schemas.microsoft.com/office/drawing/2014/main" val="3227501463"/>
                    </a:ext>
                  </a:extLst>
                </a:gridCol>
                <a:gridCol w="1102225">
                  <a:extLst>
                    <a:ext uri="{9D8B030D-6E8A-4147-A177-3AD203B41FA5}">
                      <a16:colId xmlns:a16="http://schemas.microsoft.com/office/drawing/2014/main" val="1703551031"/>
                    </a:ext>
                  </a:extLst>
                </a:gridCol>
                <a:gridCol w="1102225">
                  <a:extLst>
                    <a:ext uri="{9D8B030D-6E8A-4147-A177-3AD203B41FA5}">
                      <a16:colId xmlns:a16="http://schemas.microsoft.com/office/drawing/2014/main" val="3378943460"/>
                    </a:ext>
                  </a:extLst>
                </a:gridCol>
                <a:gridCol w="1102225">
                  <a:extLst>
                    <a:ext uri="{9D8B030D-6E8A-4147-A177-3AD203B41FA5}">
                      <a16:colId xmlns:a16="http://schemas.microsoft.com/office/drawing/2014/main" val="120870528"/>
                    </a:ext>
                  </a:extLst>
                </a:gridCol>
                <a:gridCol w="1102225">
                  <a:extLst>
                    <a:ext uri="{9D8B030D-6E8A-4147-A177-3AD203B41FA5}">
                      <a16:colId xmlns:a16="http://schemas.microsoft.com/office/drawing/2014/main" val="3152372812"/>
                    </a:ext>
                  </a:extLst>
                </a:gridCol>
                <a:gridCol w="1102225">
                  <a:extLst>
                    <a:ext uri="{9D8B030D-6E8A-4147-A177-3AD203B41FA5}">
                      <a16:colId xmlns:a16="http://schemas.microsoft.com/office/drawing/2014/main" val="3180741821"/>
                    </a:ext>
                  </a:extLst>
                </a:gridCol>
                <a:gridCol w="1102225">
                  <a:extLst>
                    <a:ext uri="{9D8B030D-6E8A-4147-A177-3AD203B41FA5}">
                      <a16:colId xmlns:a16="http://schemas.microsoft.com/office/drawing/2014/main" val="264896154"/>
                    </a:ext>
                  </a:extLst>
                </a:gridCol>
                <a:gridCol w="1102225">
                  <a:extLst>
                    <a:ext uri="{9D8B030D-6E8A-4147-A177-3AD203B41FA5}">
                      <a16:colId xmlns:a16="http://schemas.microsoft.com/office/drawing/2014/main" val="465335855"/>
                    </a:ext>
                  </a:extLst>
                </a:gridCol>
                <a:gridCol w="1102225">
                  <a:extLst>
                    <a:ext uri="{9D8B030D-6E8A-4147-A177-3AD203B41FA5}">
                      <a16:colId xmlns:a16="http://schemas.microsoft.com/office/drawing/2014/main" val="301998218"/>
                    </a:ext>
                  </a:extLst>
                </a:gridCol>
              </a:tblGrid>
              <a:tr h="325120">
                <a:tc gridSpan="6">
                  <a:txBody>
                    <a:bodyPr/>
                    <a:lstStyle/>
                    <a:p>
                      <a:r>
                        <a:rPr lang="en-US" sz="1300" dirty="0"/>
                        <a:t>Ongoing: UNILAC upgrade projects including </a:t>
                      </a:r>
                      <a:r>
                        <a:rPr lang="en-US" sz="1300" b="1" dirty="0"/>
                        <a:t>Alvarez 2.0 </a:t>
                      </a:r>
                      <a:r>
                        <a:rPr lang="en-US" sz="1300" dirty="0"/>
                        <a:t>project</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lang="en-US" sz="1000" dirty="0"/>
                    </a:p>
                  </a:txBody>
                  <a:tcPr>
                    <a:solidFill>
                      <a:schemeClr val="accent3">
                        <a:lumMod val="40000"/>
                        <a:lumOff val="60000"/>
                      </a:schemeClr>
                    </a:solidFill>
                  </a:tcPr>
                </a:tc>
                <a:tc hMerge="1">
                  <a:txBody>
                    <a:bodyPr/>
                    <a:lstStyle/>
                    <a:p>
                      <a:endParaRPr lang="en-US" sz="1000" dirty="0"/>
                    </a:p>
                  </a:txBody>
                  <a:tcPr>
                    <a:solidFill>
                      <a:schemeClr val="accent3">
                        <a:lumMod val="40000"/>
                        <a:lumOff val="60000"/>
                      </a:schemeClr>
                    </a:solidFill>
                  </a:tcPr>
                </a:tc>
                <a:tc hMerge="1">
                  <a:txBody>
                    <a:bodyPr/>
                    <a:lstStyle/>
                    <a:p>
                      <a:endParaRPr lang="en-US" sz="1000" dirty="0"/>
                    </a:p>
                  </a:txBody>
                  <a:tcPr>
                    <a:solidFill>
                      <a:schemeClr val="accent3">
                        <a:lumMod val="40000"/>
                        <a:lumOff val="60000"/>
                      </a:schemeClr>
                    </a:solidFill>
                  </a:tcPr>
                </a:tc>
                <a:tc hMerge="1">
                  <a:txBody>
                    <a:bodyPr/>
                    <a:lstStyle/>
                    <a:p>
                      <a:endParaRPr lang="en-US" sz="1000" dirty="0"/>
                    </a:p>
                  </a:txBody>
                  <a:tcPr>
                    <a:solidFill>
                      <a:schemeClr val="accent3">
                        <a:lumMod val="40000"/>
                        <a:lumOff val="60000"/>
                      </a:schemeClr>
                    </a:solidFill>
                  </a:tcPr>
                </a:tc>
                <a:tc hMerge="1">
                  <a:txBody>
                    <a:bodyPr/>
                    <a:lstStyle/>
                    <a:p>
                      <a:endParaRPr lang="en-US" sz="1000" dirty="0"/>
                    </a:p>
                  </a:txBody>
                  <a:tcPr>
                    <a:solidFill>
                      <a:schemeClr val="accent3">
                        <a:lumMod val="40000"/>
                        <a:lumOff val="6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9146212"/>
                  </a:ext>
                </a:extLst>
              </a:tr>
              <a:tr h="325120">
                <a:tc gridSpan="6">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300" dirty="0"/>
                        <a:t>Ongoing: Long-term R&amp;D for frontier ion accel. (</a:t>
                      </a:r>
                      <a:r>
                        <a:rPr lang="en-US" sz="1300" dirty="0">
                          <a:sym typeface="Wingdings" pitchFamily="2" charset="2"/>
                        </a:rPr>
                        <a:t> </a:t>
                      </a:r>
                      <a:r>
                        <a:rPr lang="en-US" sz="1300" dirty="0"/>
                        <a:t>German hub nuclear physics)</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20000"/>
                        <a:lumOff val="80000"/>
                        <a:alpha val="65438"/>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8150681"/>
                  </a:ext>
                </a:extLst>
              </a:tr>
              <a:tr h="325120">
                <a:tc gridSpan="6">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300" dirty="0"/>
                        <a:t>Work effort on </a:t>
                      </a:r>
                      <a:r>
                        <a:rPr lang="en-US" sz="1300" b="1" dirty="0"/>
                        <a:t>automatic procedures, ML, AI</a:t>
                      </a:r>
                      <a:r>
                        <a:rPr lang="en-US" sz="1300" dirty="0"/>
                        <a:t> for machine operation</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lang="en-US" sz="1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endParaRPr lang="en-US" sz="1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endParaRPr lang="en-US" sz="1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endParaRPr lang="en-US" sz="1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endParaRPr lang="en-US" sz="1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20000"/>
                        <a:lumOff val="80000"/>
                        <a:alpha val="65438"/>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2264142"/>
                  </a:ext>
                </a:extLst>
              </a:tr>
              <a:tr h="345440">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6">
                  <a:txBody>
                    <a:bodyPr/>
                    <a:lstStyle/>
                    <a:p>
                      <a:r>
                        <a:rPr lang="en-US" sz="1300" dirty="0"/>
                        <a:t>     </a:t>
                      </a:r>
                      <a:r>
                        <a:rPr lang="en-US" sz="1500" b="1" dirty="0"/>
                        <a:t>Consolidation program</a:t>
                      </a:r>
                      <a:r>
                        <a:rPr lang="en-US" sz="1300" b="1" dirty="0"/>
                        <a:t>: </a:t>
                      </a:r>
                      <a:r>
                        <a:rPr lang="en-US" sz="1300" b="0" dirty="0"/>
                        <a:t>components </a:t>
                      </a:r>
                      <a:r>
                        <a:rPr lang="en-US" sz="1300" dirty="0"/>
                        <a:t>with high failure rates, better availability</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19165107"/>
                  </a:ext>
                </a:extLst>
              </a:tr>
              <a:tr h="325120">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6">
                  <a:txBody>
                    <a:bodyPr/>
                    <a:lstStyle/>
                    <a:p>
                      <a:r>
                        <a:rPr lang="en-US" sz="1300" dirty="0"/>
                        <a:t>Design </a:t>
                      </a:r>
                      <a:r>
                        <a:rPr lang="en-US" sz="1300" b="0" dirty="0"/>
                        <a:t>critical systems/components…                </a:t>
                      </a:r>
                      <a:r>
                        <a:rPr lang="en-US" sz="1300" b="1" dirty="0"/>
                        <a:t>…</a:t>
                      </a:r>
                      <a:r>
                        <a:rPr lang="en-US" sz="1300" dirty="0"/>
                        <a:t>for FAIR injection &amp; performance</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endParaRPr lang="en-US" sz="1000" dirty="0"/>
                    </a:p>
                  </a:txBody>
                  <a:tcPr>
                    <a:solidFill>
                      <a:schemeClr val="accent1">
                        <a:lumMod val="40000"/>
                        <a:lumOff val="60000"/>
                      </a:schemeClr>
                    </a:solidFill>
                  </a:tcPr>
                </a:tc>
                <a:tc hMerge="1">
                  <a:txBody>
                    <a:bodyPr/>
                    <a:lstStyle/>
                    <a:p>
                      <a:endParaRPr lang="en-US" sz="1000" dirty="0"/>
                    </a:p>
                  </a:txBody>
                  <a:tcPr>
                    <a:solidFill>
                      <a:schemeClr val="accent1">
                        <a:lumMod val="40000"/>
                        <a:lumOff val="60000"/>
                      </a:schemeClr>
                    </a:solidFill>
                  </a:tcPr>
                </a:tc>
                <a:tc hMerge="1">
                  <a:txBody>
                    <a:bodyPr/>
                    <a:lstStyle/>
                    <a:p>
                      <a:endParaRPr lang="en-US" sz="1000" dirty="0"/>
                    </a:p>
                  </a:txBody>
                  <a:tcPr>
                    <a:solidFill>
                      <a:schemeClr val="accent1">
                        <a:lumMod val="40000"/>
                        <a:lumOff val="60000"/>
                      </a:schemeClr>
                    </a:solidFill>
                  </a:tcPr>
                </a:tc>
                <a:tc hMerge="1">
                  <a:txBody>
                    <a:bodyPr/>
                    <a:lstStyle/>
                    <a:p>
                      <a:endParaRPr lang="en-US" sz="1000" dirty="0"/>
                    </a:p>
                  </a:txBody>
                  <a:tcPr>
                    <a:solidFill>
                      <a:schemeClr val="accent1">
                        <a:lumMod val="40000"/>
                        <a:lumOff val="60000"/>
                      </a:schemeClr>
                    </a:solidFill>
                  </a:tcPr>
                </a:tc>
                <a:tc hMerge="1">
                  <a:txBody>
                    <a:bodyPr/>
                    <a:lstStyle/>
                    <a:p>
                      <a:endParaRPr lang="en-US" sz="1000" dirty="0"/>
                    </a:p>
                  </a:txBody>
                  <a:tcPr>
                    <a:solidFill>
                      <a:schemeClr val="accent1">
                        <a:lumMod val="40000"/>
                        <a:lumOff val="6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62543375"/>
                  </a:ext>
                </a:extLst>
              </a:tr>
              <a:tr h="325120">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7">
                  <a:txBody>
                    <a:bodyPr/>
                    <a:lstStyle/>
                    <a:p>
                      <a:r>
                        <a:rPr lang="en-US" sz="1300" b="0" dirty="0"/>
                        <a:t>Start to end simulation </a:t>
                      </a:r>
                      <a:r>
                        <a:rPr lang="en-US" sz="1300" dirty="0"/>
                        <a:t>team for performance checks, upgrade decisions</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endParaRPr lang="en-US" sz="1000" dirty="0"/>
                    </a:p>
                  </a:txBody>
                  <a:tcPr/>
                </a:tc>
                <a:tc hMerge="1">
                  <a:txBody>
                    <a:bodyPr/>
                    <a:lstStyle/>
                    <a:p>
                      <a:endParaRPr lang="en-US" sz="1000" dirty="0"/>
                    </a:p>
                  </a:txBody>
                  <a:tcPr/>
                </a:tc>
                <a:tc hMerge="1">
                  <a:txBody>
                    <a:bodyPr/>
                    <a:lstStyle/>
                    <a:p>
                      <a:endParaRPr lang="en-US" sz="1000" dirty="0"/>
                    </a:p>
                  </a:txBody>
                  <a:tcPr/>
                </a:tc>
                <a:tc hMerge="1">
                  <a:txBody>
                    <a:bodyPr/>
                    <a:lstStyle/>
                    <a:p>
                      <a:endParaRPr lang="en-US" sz="1000" dirty="0"/>
                    </a:p>
                  </a:txBody>
                  <a:tcPr/>
                </a:tc>
                <a:tc hMerge="1">
                  <a:txBody>
                    <a:bodyPr/>
                    <a:lstStyle/>
                    <a:p>
                      <a:endParaRPr lang="en-US" sz="1000" dirty="0"/>
                    </a:p>
                  </a:txBody>
                  <a:tcPr/>
                </a:tc>
                <a:tc hMerge="1">
                  <a:txBody>
                    <a:bodyPr/>
                    <a:lstStyle/>
                    <a:p>
                      <a:endParaRPr lang="en-US" sz="1000" dirty="0"/>
                    </a:p>
                  </a:txBody>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25622135"/>
                  </a:ext>
                </a:extLst>
              </a:tr>
              <a:tr h="325120">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5">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  HELIAC</a:t>
                      </a:r>
                      <a:r>
                        <a:rPr kumimoji="0" lang="en-US" sz="1200" b="0" i="1" u="none" strike="noStrike" kern="1200" cap="none" spc="0" normalizeH="0" baseline="0" noProof="0" dirty="0">
                          <a:ln>
                            <a:noFill/>
                          </a:ln>
                          <a:solidFill>
                            <a:prstClr val="black"/>
                          </a:solidFill>
                          <a:effectLst/>
                          <a:uLnTx/>
                          <a:uFillTx/>
                          <a:latin typeface="+mn-lt"/>
                          <a:ea typeface="+mn-ea"/>
                          <a:cs typeface="+mn-cs"/>
                        </a:rPr>
                        <a:t> project </a:t>
                      </a:r>
                      <a:r>
                        <a:rPr kumimoji="0" lang="en-US" sz="800" b="0" i="1" u="none" strike="noStrike" kern="1200" cap="none" spc="0" normalizeH="0" baseline="0" noProof="0" dirty="0">
                          <a:ln>
                            <a:noFill/>
                          </a:ln>
                          <a:solidFill>
                            <a:prstClr val="black"/>
                          </a:solidFill>
                          <a:effectLst/>
                          <a:uLnTx/>
                          <a:uFillTx/>
                          <a:latin typeface="+mn-lt"/>
                          <a:ea typeface="+mn-ea"/>
                          <a:cs typeface="+mn-cs"/>
                        </a:rPr>
                        <a:t>(</a:t>
                      </a:r>
                      <a:r>
                        <a:rPr kumimoji="0" lang="en-US" sz="900" b="0" i="1" u="none" strike="noStrike" kern="1200" cap="none" spc="0" normalizeH="0" baseline="0" noProof="0" dirty="0">
                          <a:ln>
                            <a:noFill/>
                          </a:ln>
                          <a:solidFill>
                            <a:prstClr val="black"/>
                          </a:solidFill>
                          <a:effectLst/>
                          <a:uLnTx/>
                          <a:uFillTx/>
                          <a:latin typeface="+mn-lt"/>
                          <a:ea typeface="+mn-ea"/>
                          <a:cs typeface="+mn-cs"/>
                        </a:rPr>
                        <a:t>to be approved and funded)</a:t>
                      </a:r>
                      <a:endParaRPr kumimoji="0" lang="en-US" sz="1100" b="0" i="1" u="none" strike="noStrike" kern="1200" cap="none" spc="0" normalizeH="0" baseline="0" noProof="0" dirty="0">
                        <a:ln>
                          <a:noFill/>
                        </a:ln>
                        <a:solidFill>
                          <a:prstClr val="black"/>
                        </a:solidFill>
                        <a:effectLst/>
                        <a:uLnTx/>
                        <a:uFillTx/>
                        <a:latin typeface="+mn-lt"/>
                        <a:ea typeface="+mn-ea"/>
                        <a:cs typeface="+mn-cs"/>
                      </a:endParaRP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lang="en-US" sz="1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sz="1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sz="100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pPr algn="ctr"/>
                      <a:endParaRPr lang="en-US" sz="700" i="1"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endParaRPr lang="en-US" sz="900" i="1"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7295557"/>
                  </a:ext>
                </a:extLst>
              </a:tr>
              <a:tr h="325120">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2">
                  <a:txBody>
                    <a:bodyPr/>
                    <a:lstStyle/>
                    <a:p>
                      <a:pPr algn="ctr"/>
                      <a:r>
                        <a:rPr lang="en-US" sz="1100" i="1" dirty="0"/>
                        <a:t>Installation </a:t>
                      </a:r>
                      <a:r>
                        <a:rPr lang="en-US" sz="1100" b="1" i="1" dirty="0"/>
                        <a:t>HELIAC</a:t>
                      </a:r>
                      <a:endParaRPr lang="en-US" sz="900" i="1"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hMerge="1">
                  <a:txBody>
                    <a:bodyPr/>
                    <a:lstStyle/>
                    <a:p>
                      <a:endParaRPr lang="en-US" sz="1000" dirty="0"/>
                    </a:p>
                  </a:txBody>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21421274"/>
                  </a:ext>
                </a:extLst>
              </a:tr>
              <a:tr h="325120">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2">
                  <a:txBody>
                    <a:bodyPr/>
                    <a:lstStyle/>
                    <a:p>
                      <a:r>
                        <a:rPr lang="en-US" sz="1300" dirty="0"/>
                        <a:t>Installation Alvarez 2.0</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lang="en-US" sz="1000" dirty="0"/>
                    </a:p>
                  </a:txBody>
                  <a:tcPr>
                    <a:solidFill>
                      <a:schemeClr val="accent3">
                        <a:lumMod val="40000"/>
                        <a:lumOff val="6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3793504"/>
                  </a:ext>
                </a:extLst>
              </a:tr>
              <a:tr h="384193">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4">
                  <a:txBody>
                    <a:bodyPr/>
                    <a:lstStyle/>
                    <a:p>
                      <a:pPr algn="l"/>
                      <a:r>
                        <a:rPr lang="en-US" sz="1500" b="1" i="0" dirty="0"/>
                        <a:t>Improvement program</a:t>
                      </a:r>
                      <a:r>
                        <a:rPr lang="en-US" sz="1100" b="1" i="1" dirty="0"/>
                        <a:t>: </a:t>
                      </a:r>
                      <a:r>
                        <a:rPr lang="en-US" sz="1100" b="0" i="1" dirty="0"/>
                        <a:t>Upgrade injector complex </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endParaRPr lang="en-US" sz="1000" dirty="0"/>
                    </a:p>
                  </a:txBody>
                  <a:tcPr>
                    <a:solidFill>
                      <a:schemeClr val="bg1">
                        <a:lumMod val="85000"/>
                      </a:schemeClr>
                    </a:solidFill>
                  </a:tcPr>
                </a:tc>
                <a:tc hMerge="1">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72984444"/>
                  </a:ext>
                </a:extLst>
              </a:tr>
              <a:tr h="325120">
                <a:tc>
                  <a:txBody>
                    <a:bodyPr/>
                    <a:lstStyle/>
                    <a:p>
                      <a:r>
                        <a:rPr lang="en-US" sz="1300" dirty="0"/>
                        <a:t>Beam time</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r>
                        <a:rPr lang="en-US" sz="1100" i="1" dirty="0"/>
                        <a:t>…from FCC</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4701684"/>
                  </a:ext>
                </a:extLst>
              </a:tr>
              <a:tr h="325120">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2">
                  <a:txBody>
                    <a:bodyPr/>
                    <a:lstStyle/>
                    <a:p>
                      <a:r>
                        <a:rPr lang="en-US" sz="1200" dirty="0"/>
                        <a:t>                 </a:t>
                      </a:r>
                      <a:r>
                        <a:rPr lang="en-US" sz="1100" dirty="0"/>
                        <a:t>FAIR beam comm.</a:t>
                      </a:r>
                      <a:endParaRPr lang="en-US" sz="12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lang="en-US" sz="1000" dirty="0"/>
                    </a:p>
                  </a:txBody>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4830544"/>
                  </a:ext>
                </a:extLst>
              </a:tr>
              <a:tr h="325120">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3">
                  <a:txBody>
                    <a:bodyPr/>
                    <a:lstStyle/>
                    <a:p>
                      <a:r>
                        <a:rPr lang="en-US" sz="1300" dirty="0"/>
                        <a:t>FAIR beam operation (full)</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lang="en-US" sz="1000" dirty="0"/>
                    </a:p>
                  </a:txBody>
                  <a:tcPr>
                    <a:solidFill>
                      <a:schemeClr val="accent1">
                        <a:lumMod val="40000"/>
                        <a:lumOff val="60000"/>
                      </a:schemeClr>
                    </a:solidFill>
                  </a:tcPr>
                </a:tc>
                <a:tc hMerge="1">
                  <a:txBody>
                    <a:bodyPr/>
                    <a:lstStyle/>
                    <a:p>
                      <a:endParaRPr lang="en-US" sz="1000" dirty="0"/>
                    </a:p>
                  </a:txBody>
                  <a:tcPr>
                    <a:solidFill>
                      <a:schemeClr val="accent1">
                        <a:lumMod val="40000"/>
                        <a:lumOff val="60000"/>
                      </a:schemeClr>
                    </a:solidFill>
                  </a:tcPr>
                </a:tc>
                <a:tc gridSpan="2">
                  <a:txBody>
                    <a:bodyPr/>
                    <a:lstStyle/>
                    <a:p>
                      <a:pPr algn="ctr"/>
                      <a:r>
                        <a:rPr lang="en-US" sz="1100" i="1" dirty="0"/>
                        <a:t>HELIAC as FAIR injector</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hMerge="1">
                  <a:txBody>
                    <a:bodyPr/>
                    <a:lstStyle/>
                    <a:p>
                      <a:endParaRPr lang="en-US" sz="1000" dirty="0"/>
                    </a:p>
                  </a:txBody>
                  <a:tcPr>
                    <a:solidFill>
                      <a:schemeClr val="bg1">
                        <a:lumMod val="85000"/>
                      </a:schemeClr>
                    </a:solidFill>
                  </a:tcPr>
                </a:tc>
                <a:tc gridSpan="2">
                  <a:txBody>
                    <a:bodyPr/>
                    <a:lstStyle/>
                    <a:p>
                      <a:r>
                        <a:rPr lang="en-US" sz="1300" dirty="0"/>
                        <a:t>FAIR operation (full)</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40000"/>
                        <a:lumOff val="60000"/>
                      </a:schemeClr>
                    </a:solidFill>
                  </a:tcPr>
                </a:tc>
                <a:tc hMerge="1">
                  <a:txBody>
                    <a:bodyPr/>
                    <a:lstStyle/>
                    <a:p>
                      <a:endParaRPr lang="en-US" sz="1000" dirty="0"/>
                    </a:p>
                  </a:txBody>
                  <a:tcPr>
                    <a:solidFill>
                      <a:schemeClr val="accent1">
                        <a:lumMod val="40000"/>
                        <a:lumOff val="60000"/>
                      </a:schemeClr>
                    </a:solidFill>
                  </a:tcPr>
                </a:tc>
                <a:extLst>
                  <a:ext uri="{0D108BD9-81ED-4DB2-BD59-A6C34878D82A}">
                    <a16:rowId xmlns:a16="http://schemas.microsoft.com/office/drawing/2014/main" val="4169836851"/>
                  </a:ext>
                </a:extLst>
              </a:tr>
              <a:tr h="182880">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4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69752395"/>
                  </a:ext>
                </a:extLst>
              </a:tr>
              <a:tr h="325120">
                <a:tc gridSpan="2">
                  <a:txBody>
                    <a:bodyPr/>
                    <a:lstStyle/>
                    <a:p>
                      <a:pPr algn="ctr"/>
                      <a:r>
                        <a:rPr lang="en-US" sz="1300" dirty="0"/>
                        <a:t>Ongoing, in funding plan</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60000"/>
                        <a:lumOff val="40000"/>
                      </a:schemeClr>
                    </a:solidFill>
                  </a:tcPr>
                </a:tc>
                <a:tc hMerge="1">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2">
                  <a:txBody>
                    <a:bodyPr/>
                    <a:lstStyle/>
                    <a:p>
                      <a:pPr algn="ctr"/>
                      <a:r>
                        <a:rPr lang="en-US" sz="1300" dirty="0"/>
                        <a:t>Project plan proposed</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hMerge="1">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gridSpan="3">
                  <a:txBody>
                    <a:bodyPr/>
                    <a:lstStyle/>
                    <a:p>
                      <a:pPr algn="ctr"/>
                      <a:r>
                        <a:rPr lang="en-US" sz="1300" dirty="0"/>
                        <a:t>New efforts, resources not assigned yet</a:t>
                      </a:r>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hMerge="1">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endParaRPr lang="en-US" sz="1300" dirty="0"/>
                    </a:p>
                  </a:txBody>
                  <a:tcPr marL="121920" marR="121920" marT="60960" marB="609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88180212"/>
                  </a:ext>
                </a:extLst>
              </a:tr>
            </a:tbl>
          </a:graphicData>
        </a:graphic>
      </p:graphicFrame>
      <p:sp>
        <p:nvSpPr>
          <p:cNvPr id="13" name="Pfeil nach rechts 12">
            <a:extLst>
              <a:ext uri="{FF2B5EF4-FFF2-40B4-BE49-F238E27FC236}">
                <a16:creationId xmlns:a16="http://schemas.microsoft.com/office/drawing/2014/main" id="{FE71C8EF-755B-8662-A4F1-82C0F36A9980}"/>
              </a:ext>
            </a:extLst>
          </p:cNvPr>
          <p:cNvSpPr/>
          <p:nvPr/>
        </p:nvSpPr>
        <p:spPr>
          <a:xfrm>
            <a:off x="7744381" y="4112998"/>
            <a:ext cx="295835" cy="364885"/>
          </a:xfrm>
          <a:prstGeom prst="rightArrow">
            <a:avLst/>
          </a:prstGeom>
          <a:no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endParaRPr lang="en-US" sz="2400" dirty="0">
              <a:solidFill>
                <a:prstClr val="white"/>
              </a:solidFill>
              <a:latin typeface="Arial"/>
            </a:endParaRPr>
          </a:p>
        </p:txBody>
      </p:sp>
      <p:sp>
        <p:nvSpPr>
          <p:cNvPr id="14" name="Pfeil nach rechts 13">
            <a:extLst>
              <a:ext uri="{FF2B5EF4-FFF2-40B4-BE49-F238E27FC236}">
                <a16:creationId xmlns:a16="http://schemas.microsoft.com/office/drawing/2014/main" id="{E62E91B8-C795-E83E-750A-87AACA8CC787}"/>
              </a:ext>
            </a:extLst>
          </p:cNvPr>
          <p:cNvSpPr/>
          <p:nvPr/>
        </p:nvSpPr>
        <p:spPr>
          <a:xfrm rot="10800000">
            <a:off x="7464153" y="4450087"/>
            <a:ext cx="295835" cy="364885"/>
          </a:xfrm>
          <a:prstGeom prst="rightArrow">
            <a:avLst/>
          </a:prstGeom>
          <a:no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endParaRPr lang="en-US" sz="2400" dirty="0">
              <a:solidFill>
                <a:prstClr val="white"/>
              </a:solidFill>
              <a:latin typeface="Arial"/>
            </a:endParaRPr>
          </a:p>
        </p:txBody>
      </p:sp>
      <p:sp>
        <p:nvSpPr>
          <p:cNvPr id="15" name="Pfeil nach rechts 14">
            <a:extLst>
              <a:ext uri="{FF2B5EF4-FFF2-40B4-BE49-F238E27FC236}">
                <a16:creationId xmlns:a16="http://schemas.microsoft.com/office/drawing/2014/main" id="{6FD9E82D-A573-66C3-4B2F-873B499DE554}"/>
              </a:ext>
            </a:extLst>
          </p:cNvPr>
          <p:cNvSpPr/>
          <p:nvPr/>
        </p:nvSpPr>
        <p:spPr>
          <a:xfrm>
            <a:off x="9976629" y="4450087"/>
            <a:ext cx="295835" cy="364885"/>
          </a:xfrm>
          <a:prstGeom prst="rightArrow">
            <a:avLst/>
          </a:prstGeom>
          <a:no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endParaRPr lang="en-US" sz="2400" dirty="0">
              <a:solidFill>
                <a:prstClr val="white"/>
              </a:solidFill>
              <a:latin typeface="Arial"/>
            </a:endParaRPr>
          </a:p>
        </p:txBody>
      </p:sp>
      <p:sp>
        <p:nvSpPr>
          <p:cNvPr id="16" name="Pfeil nach rechts 15">
            <a:extLst>
              <a:ext uri="{FF2B5EF4-FFF2-40B4-BE49-F238E27FC236}">
                <a16:creationId xmlns:a16="http://schemas.microsoft.com/office/drawing/2014/main" id="{A07D01D1-D63C-A6D0-4160-4A1D30D4651E}"/>
              </a:ext>
            </a:extLst>
          </p:cNvPr>
          <p:cNvSpPr/>
          <p:nvPr/>
        </p:nvSpPr>
        <p:spPr>
          <a:xfrm rot="10800000">
            <a:off x="7456349" y="4817967"/>
            <a:ext cx="295835" cy="364885"/>
          </a:xfrm>
          <a:prstGeom prst="rightArrow">
            <a:avLst/>
          </a:prstGeom>
          <a:no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endParaRPr lang="en-US" sz="2400" dirty="0">
              <a:solidFill>
                <a:prstClr val="white"/>
              </a:solidFill>
              <a:latin typeface="Arial"/>
            </a:endParaRPr>
          </a:p>
        </p:txBody>
      </p:sp>
      <p:sp>
        <p:nvSpPr>
          <p:cNvPr id="17" name="Pfeil nach rechts 16">
            <a:extLst>
              <a:ext uri="{FF2B5EF4-FFF2-40B4-BE49-F238E27FC236}">
                <a16:creationId xmlns:a16="http://schemas.microsoft.com/office/drawing/2014/main" id="{55156A1E-E93B-5CB8-C927-3A43B80B2678}"/>
              </a:ext>
            </a:extLst>
          </p:cNvPr>
          <p:cNvSpPr/>
          <p:nvPr/>
        </p:nvSpPr>
        <p:spPr>
          <a:xfrm>
            <a:off x="11866941" y="4826848"/>
            <a:ext cx="295835" cy="364885"/>
          </a:xfrm>
          <a:prstGeom prst="rightArrow">
            <a:avLst/>
          </a:prstGeom>
          <a:no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endParaRPr lang="en-US" sz="2400" dirty="0">
              <a:solidFill>
                <a:prstClr val="white"/>
              </a:solidFill>
              <a:latin typeface="Arial"/>
            </a:endParaRPr>
          </a:p>
        </p:txBody>
      </p:sp>
      <p:sp>
        <p:nvSpPr>
          <p:cNvPr id="22" name="Pfeil nach rechts 21">
            <a:extLst>
              <a:ext uri="{FF2B5EF4-FFF2-40B4-BE49-F238E27FC236}">
                <a16:creationId xmlns:a16="http://schemas.microsoft.com/office/drawing/2014/main" id="{48E6F92B-BAFD-D62B-FBD5-BD05336FC6FD}"/>
              </a:ext>
            </a:extLst>
          </p:cNvPr>
          <p:cNvSpPr/>
          <p:nvPr/>
        </p:nvSpPr>
        <p:spPr>
          <a:xfrm>
            <a:off x="6664261" y="3787587"/>
            <a:ext cx="295835" cy="364885"/>
          </a:xfrm>
          <a:prstGeom prst="rightArrow">
            <a:avLst/>
          </a:prstGeom>
          <a:noFill/>
          <a:ln w="63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endParaRPr lang="en-US" sz="2400" dirty="0">
              <a:solidFill>
                <a:prstClr val="white"/>
              </a:solidFill>
              <a:latin typeface="Arial"/>
            </a:endParaRPr>
          </a:p>
        </p:txBody>
      </p:sp>
      <p:sp>
        <p:nvSpPr>
          <p:cNvPr id="23" name="Sechseck 22">
            <a:extLst>
              <a:ext uri="{FF2B5EF4-FFF2-40B4-BE49-F238E27FC236}">
                <a16:creationId xmlns:a16="http://schemas.microsoft.com/office/drawing/2014/main" id="{B4776101-510C-1745-6DD7-3AFA49518024}"/>
              </a:ext>
            </a:extLst>
          </p:cNvPr>
          <p:cNvSpPr/>
          <p:nvPr/>
        </p:nvSpPr>
        <p:spPr>
          <a:xfrm>
            <a:off x="4439817" y="3205830"/>
            <a:ext cx="259977" cy="215153"/>
          </a:xfrm>
          <a:prstGeom prst="hexag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r>
              <a:rPr lang="en-US" sz="1600" dirty="0">
                <a:solidFill>
                  <a:prstClr val="white"/>
                </a:solidFill>
                <a:latin typeface="Arial"/>
              </a:rPr>
              <a:t>D</a:t>
            </a:r>
          </a:p>
        </p:txBody>
      </p:sp>
      <p:sp>
        <p:nvSpPr>
          <p:cNvPr id="24" name="Sechseck 23">
            <a:extLst>
              <a:ext uri="{FF2B5EF4-FFF2-40B4-BE49-F238E27FC236}">
                <a16:creationId xmlns:a16="http://schemas.microsoft.com/office/drawing/2014/main" id="{42997C42-571C-E22B-1190-3CCE4F3DA9FD}"/>
              </a:ext>
            </a:extLst>
          </p:cNvPr>
          <p:cNvSpPr/>
          <p:nvPr/>
        </p:nvSpPr>
        <p:spPr>
          <a:xfrm>
            <a:off x="1019509" y="3839977"/>
            <a:ext cx="259977" cy="215153"/>
          </a:xfrm>
          <a:prstGeom prst="hexag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r>
              <a:rPr lang="en-US" sz="1600" dirty="0">
                <a:solidFill>
                  <a:prstClr val="white"/>
                </a:solidFill>
                <a:latin typeface="Arial"/>
              </a:rPr>
              <a:t>D</a:t>
            </a:r>
          </a:p>
        </p:txBody>
      </p:sp>
      <p:sp>
        <p:nvSpPr>
          <p:cNvPr id="26" name="Textfeld 25">
            <a:extLst>
              <a:ext uri="{FF2B5EF4-FFF2-40B4-BE49-F238E27FC236}">
                <a16:creationId xmlns:a16="http://schemas.microsoft.com/office/drawing/2014/main" id="{7CDBB8A1-C52F-1AB8-433C-D0BECBE2E5F2}"/>
              </a:ext>
            </a:extLst>
          </p:cNvPr>
          <p:cNvSpPr txBox="1"/>
          <p:nvPr/>
        </p:nvSpPr>
        <p:spPr>
          <a:xfrm>
            <a:off x="8831870" y="2489697"/>
            <a:ext cx="3035071" cy="348878"/>
          </a:xfrm>
          <a:prstGeom prst="rect">
            <a:avLst/>
          </a:prstGeom>
        </p:spPr>
        <p:txBody>
          <a:bodyPr vert="horz" wrap="square" lIns="121920" tIns="60960" rIns="121920" bIns="60960" rtlCol="0" anchor="t">
            <a:spAutoFit/>
          </a:bodyPr>
          <a:lstStyle/>
          <a:p>
            <a:pPr defTabSz="609570"/>
            <a:r>
              <a:rPr lang="en-US" sz="1467" i="1" dirty="0">
                <a:solidFill>
                  <a:prstClr val="black"/>
                </a:solidFill>
                <a:latin typeface="Arial"/>
              </a:rPr>
              <a:t>with Universities F, Da, Mainz, …</a:t>
            </a:r>
          </a:p>
        </p:txBody>
      </p:sp>
      <p:sp>
        <p:nvSpPr>
          <p:cNvPr id="27" name="Geschweifte Klammer rechts 26">
            <a:extLst>
              <a:ext uri="{FF2B5EF4-FFF2-40B4-BE49-F238E27FC236}">
                <a16:creationId xmlns:a16="http://schemas.microsoft.com/office/drawing/2014/main" id="{DF10DCA4-B5D2-D829-949D-816AC68D6C8C}"/>
              </a:ext>
            </a:extLst>
          </p:cNvPr>
          <p:cNvSpPr/>
          <p:nvPr/>
        </p:nvSpPr>
        <p:spPr>
          <a:xfrm>
            <a:off x="9491410" y="3819159"/>
            <a:ext cx="179572" cy="61650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70"/>
            <a:endParaRPr lang="en-US" sz="2400" dirty="0">
              <a:solidFill>
                <a:prstClr val="black"/>
              </a:solidFill>
              <a:latin typeface="Arial"/>
            </a:endParaRPr>
          </a:p>
        </p:txBody>
      </p:sp>
      <p:sp>
        <p:nvSpPr>
          <p:cNvPr id="28" name="Textfeld 27">
            <a:extLst>
              <a:ext uri="{FF2B5EF4-FFF2-40B4-BE49-F238E27FC236}">
                <a16:creationId xmlns:a16="http://schemas.microsoft.com/office/drawing/2014/main" id="{517A973C-B813-167A-D7CB-19545FA7D789}"/>
              </a:ext>
            </a:extLst>
          </p:cNvPr>
          <p:cNvSpPr txBox="1"/>
          <p:nvPr/>
        </p:nvSpPr>
        <p:spPr>
          <a:xfrm>
            <a:off x="9708752" y="3929082"/>
            <a:ext cx="1377941" cy="348878"/>
          </a:xfrm>
          <a:prstGeom prst="rect">
            <a:avLst/>
          </a:prstGeom>
        </p:spPr>
        <p:txBody>
          <a:bodyPr vert="horz" wrap="none" lIns="121920" tIns="60960" rIns="121920" bIns="60960" rtlCol="0" anchor="t">
            <a:spAutoFit/>
          </a:bodyPr>
          <a:lstStyle/>
          <a:p>
            <a:pPr defTabSz="609570"/>
            <a:r>
              <a:rPr lang="en-US" sz="1467" i="1" dirty="0">
                <a:solidFill>
                  <a:prstClr val="black"/>
                </a:solidFill>
                <a:latin typeface="Arial"/>
              </a:rPr>
              <a:t>with HI Mainz</a:t>
            </a:r>
          </a:p>
        </p:txBody>
      </p:sp>
      <p:cxnSp>
        <p:nvCxnSpPr>
          <p:cNvPr id="30" name="Gerade Verbindung 29">
            <a:extLst>
              <a:ext uri="{FF2B5EF4-FFF2-40B4-BE49-F238E27FC236}">
                <a16:creationId xmlns:a16="http://schemas.microsoft.com/office/drawing/2014/main" id="{9A1D2C09-30B3-9AD2-EBC4-17E059AE3F9A}"/>
              </a:ext>
            </a:extLst>
          </p:cNvPr>
          <p:cNvCxnSpPr/>
          <p:nvPr/>
        </p:nvCxnSpPr>
        <p:spPr>
          <a:xfrm>
            <a:off x="0" y="2810561"/>
            <a:ext cx="12192000"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Gerade Verbindung 30">
            <a:extLst>
              <a:ext uri="{FF2B5EF4-FFF2-40B4-BE49-F238E27FC236}">
                <a16:creationId xmlns:a16="http://schemas.microsoft.com/office/drawing/2014/main" id="{BC829703-4B3F-92C1-4842-FFB74EA49D85}"/>
              </a:ext>
            </a:extLst>
          </p:cNvPr>
          <p:cNvCxnSpPr/>
          <p:nvPr/>
        </p:nvCxnSpPr>
        <p:spPr>
          <a:xfrm>
            <a:off x="0" y="3787587"/>
            <a:ext cx="12192000"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2" name="Gerade Verbindung 31">
            <a:extLst>
              <a:ext uri="{FF2B5EF4-FFF2-40B4-BE49-F238E27FC236}">
                <a16:creationId xmlns:a16="http://schemas.microsoft.com/office/drawing/2014/main" id="{28752B9E-1781-3DB8-62EB-835176E144BF}"/>
              </a:ext>
            </a:extLst>
          </p:cNvPr>
          <p:cNvCxnSpPr/>
          <p:nvPr/>
        </p:nvCxnSpPr>
        <p:spPr>
          <a:xfrm>
            <a:off x="-5" y="4466395"/>
            <a:ext cx="12192000"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3" name="Gerade Verbindung 32">
            <a:extLst>
              <a:ext uri="{FF2B5EF4-FFF2-40B4-BE49-F238E27FC236}">
                <a16:creationId xmlns:a16="http://schemas.microsoft.com/office/drawing/2014/main" id="{98B7C33A-FE65-9461-EFAD-6FCDC4968394}"/>
              </a:ext>
            </a:extLst>
          </p:cNvPr>
          <p:cNvCxnSpPr/>
          <p:nvPr/>
        </p:nvCxnSpPr>
        <p:spPr>
          <a:xfrm>
            <a:off x="-13820" y="6213972"/>
            <a:ext cx="12192000" cy="0"/>
          </a:xfrm>
          <a:prstGeom prst="line">
            <a:avLst/>
          </a:prstGeom>
          <a:ln w="381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35" name="Nach oben gebogener Pfeil 34">
            <a:extLst>
              <a:ext uri="{FF2B5EF4-FFF2-40B4-BE49-F238E27FC236}">
                <a16:creationId xmlns:a16="http://schemas.microsoft.com/office/drawing/2014/main" id="{2C8628B3-2C23-B05F-7A63-13BB16A3AF75}"/>
              </a:ext>
            </a:extLst>
          </p:cNvPr>
          <p:cNvSpPr/>
          <p:nvPr/>
        </p:nvSpPr>
        <p:spPr>
          <a:xfrm rot="5400000">
            <a:off x="5314752" y="2938415"/>
            <a:ext cx="1276936" cy="2969685"/>
          </a:xfrm>
          <a:prstGeom prst="bentUpArrow">
            <a:avLst>
              <a:gd name="adj1" fmla="val 6416"/>
              <a:gd name="adj2" fmla="val 8669"/>
              <a:gd name="adj3" fmla="val 25000"/>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endParaRPr lang="en-US" sz="2400" dirty="0">
              <a:solidFill>
                <a:prstClr val="white"/>
              </a:solidFill>
              <a:latin typeface="Arial"/>
            </a:endParaRPr>
          </a:p>
        </p:txBody>
      </p:sp>
      <p:sp>
        <p:nvSpPr>
          <p:cNvPr id="36" name="Sechseck 35">
            <a:extLst>
              <a:ext uri="{FF2B5EF4-FFF2-40B4-BE49-F238E27FC236}">
                <a16:creationId xmlns:a16="http://schemas.microsoft.com/office/drawing/2014/main" id="{6F124AF5-426C-D07B-D407-3431F4094E09}"/>
              </a:ext>
            </a:extLst>
          </p:cNvPr>
          <p:cNvSpPr/>
          <p:nvPr/>
        </p:nvSpPr>
        <p:spPr>
          <a:xfrm>
            <a:off x="10067362" y="1449492"/>
            <a:ext cx="259977" cy="215153"/>
          </a:xfrm>
          <a:prstGeom prst="hexag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r>
              <a:rPr lang="en-US" sz="1600" dirty="0">
                <a:solidFill>
                  <a:prstClr val="white"/>
                </a:solidFill>
                <a:latin typeface="Arial"/>
              </a:rPr>
              <a:t>D</a:t>
            </a:r>
          </a:p>
        </p:txBody>
      </p:sp>
      <p:sp>
        <p:nvSpPr>
          <p:cNvPr id="37" name="Textfeld 36">
            <a:extLst>
              <a:ext uri="{FF2B5EF4-FFF2-40B4-BE49-F238E27FC236}">
                <a16:creationId xmlns:a16="http://schemas.microsoft.com/office/drawing/2014/main" id="{4D84D93C-3FE3-D4D6-0099-301820711EDC}"/>
              </a:ext>
            </a:extLst>
          </p:cNvPr>
          <p:cNvSpPr txBox="1"/>
          <p:nvPr/>
        </p:nvSpPr>
        <p:spPr>
          <a:xfrm>
            <a:off x="10271558" y="1372400"/>
            <a:ext cx="1531830" cy="369332"/>
          </a:xfrm>
          <a:prstGeom prst="rect">
            <a:avLst/>
          </a:prstGeom>
        </p:spPr>
        <p:txBody>
          <a:bodyPr vert="horz" wrap="none" lIns="121920" tIns="60960" rIns="121920" bIns="60960" rtlCol="0" anchor="t">
            <a:spAutoFit/>
          </a:bodyPr>
          <a:lstStyle/>
          <a:p>
            <a:pPr defTabSz="609570"/>
            <a:r>
              <a:rPr lang="en-US" sz="1600" dirty="0">
                <a:solidFill>
                  <a:prstClr val="black"/>
                </a:solidFill>
                <a:latin typeface="Arial"/>
              </a:rPr>
              <a:t>Decision point</a:t>
            </a:r>
          </a:p>
        </p:txBody>
      </p:sp>
      <p:sp>
        <p:nvSpPr>
          <p:cNvPr id="3" name="Sechseck 2">
            <a:extLst>
              <a:ext uri="{FF2B5EF4-FFF2-40B4-BE49-F238E27FC236}">
                <a16:creationId xmlns:a16="http://schemas.microsoft.com/office/drawing/2014/main" id="{D72BF58A-3FB1-9CE2-0991-A0F6CC6E9EC2}"/>
              </a:ext>
            </a:extLst>
          </p:cNvPr>
          <p:cNvSpPr/>
          <p:nvPr/>
        </p:nvSpPr>
        <p:spPr>
          <a:xfrm>
            <a:off x="1155505" y="2851484"/>
            <a:ext cx="259977" cy="215153"/>
          </a:xfrm>
          <a:prstGeom prst="hexag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r>
              <a:rPr lang="en-US" sz="1600" dirty="0">
                <a:solidFill>
                  <a:prstClr val="white"/>
                </a:solidFill>
                <a:latin typeface="Arial"/>
              </a:rPr>
              <a:t>D</a:t>
            </a:r>
          </a:p>
        </p:txBody>
      </p:sp>
      <p:sp>
        <p:nvSpPr>
          <p:cNvPr id="5" name="Textfeld 4">
            <a:extLst>
              <a:ext uri="{FF2B5EF4-FFF2-40B4-BE49-F238E27FC236}">
                <a16:creationId xmlns:a16="http://schemas.microsoft.com/office/drawing/2014/main" id="{0D8009D6-12C2-12D1-31BC-CDC2059C71B9}"/>
              </a:ext>
            </a:extLst>
          </p:cNvPr>
          <p:cNvSpPr txBox="1"/>
          <p:nvPr/>
        </p:nvSpPr>
        <p:spPr>
          <a:xfrm>
            <a:off x="8832303" y="3139515"/>
            <a:ext cx="3034636" cy="348878"/>
          </a:xfrm>
          <a:prstGeom prst="rect">
            <a:avLst/>
          </a:prstGeom>
        </p:spPr>
        <p:txBody>
          <a:bodyPr vert="horz" wrap="square" lIns="121920" tIns="60960" rIns="121920" bIns="60960" rtlCol="0" anchor="t">
            <a:spAutoFit/>
          </a:bodyPr>
          <a:lstStyle/>
          <a:p>
            <a:pPr defTabSz="609570"/>
            <a:r>
              <a:rPr lang="en-US" sz="1467" i="1" dirty="0">
                <a:solidFill>
                  <a:prstClr val="black"/>
                </a:solidFill>
                <a:latin typeface="Arial"/>
              </a:rPr>
              <a:t>with Universities F, Da, Mainz, …</a:t>
            </a:r>
          </a:p>
        </p:txBody>
      </p:sp>
      <p:sp>
        <p:nvSpPr>
          <p:cNvPr id="6" name="Textfeld 5">
            <a:extLst>
              <a:ext uri="{FF2B5EF4-FFF2-40B4-BE49-F238E27FC236}">
                <a16:creationId xmlns:a16="http://schemas.microsoft.com/office/drawing/2014/main" id="{0336E0F1-3731-4DE2-A05D-C3317C239006}"/>
              </a:ext>
            </a:extLst>
          </p:cNvPr>
          <p:cNvSpPr txBox="1"/>
          <p:nvPr/>
        </p:nvSpPr>
        <p:spPr>
          <a:xfrm>
            <a:off x="9889716" y="3448329"/>
            <a:ext cx="2470981" cy="348878"/>
          </a:xfrm>
          <a:prstGeom prst="rect">
            <a:avLst/>
          </a:prstGeom>
        </p:spPr>
        <p:txBody>
          <a:bodyPr vert="horz" wrap="square" lIns="121920" tIns="60960" rIns="121920" bIns="60960" rtlCol="0" anchor="t">
            <a:spAutoFit/>
          </a:bodyPr>
          <a:lstStyle/>
          <a:p>
            <a:pPr defTabSz="609570"/>
            <a:r>
              <a:rPr lang="en-US" sz="1467" i="1" dirty="0">
                <a:solidFill>
                  <a:prstClr val="black"/>
                </a:solidFill>
                <a:latin typeface="Arial"/>
              </a:rPr>
              <a:t>with Univ. F, Da, Mainz, …</a:t>
            </a:r>
          </a:p>
        </p:txBody>
      </p:sp>
      <p:cxnSp>
        <p:nvCxnSpPr>
          <p:cNvPr id="7" name="Gerade Verbindung 6">
            <a:extLst>
              <a:ext uri="{FF2B5EF4-FFF2-40B4-BE49-F238E27FC236}">
                <a16:creationId xmlns:a16="http://schemas.microsoft.com/office/drawing/2014/main" id="{BA5E0A57-0913-8838-2C30-5E71D2507C51}"/>
              </a:ext>
            </a:extLst>
          </p:cNvPr>
          <p:cNvCxnSpPr/>
          <p:nvPr/>
        </p:nvCxnSpPr>
        <p:spPr>
          <a:xfrm>
            <a:off x="-33764" y="5168964"/>
            <a:ext cx="12192000"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Gerade Verbindung 9">
            <a:extLst>
              <a:ext uri="{FF2B5EF4-FFF2-40B4-BE49-F238E27FC236}">
                <a16:creationId xmlns:a16="http://schemas.microsoft.com/office/drawing/2014/main" id="{4A3EE5EA-882F-CC7E-DCEB-2F688876B145}"/>
              </a:ext>
            </a:extLst>
          </p:cNvPr>
          <p:cNvCxnSpPr/>
          <p:nvPr/>
        </p:nvCxnSpPr>
        <p:spPr>
          <a:xfrm>
            <a:off x="-24680" y="1844824"/>
            <a:ext cx="12192000"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1" name="Foliennummernplatzhalter 10">
            <a:extLst>
              <a:ext uri="{FF2B5EF4-FFF2-40B4-BE49-F238E27FC236}">
                <a16:creationId xmlns:a16="http://schemas.microsoft.com/office/drawing/2014/main" id="{A0957712-2B05-0E77-F6DC-3CF4B9C384BC}"/>
              </a:ext>
            </a:extLst>
          </p:cNvPr>
          <p:cNvSpPr>
            <a:spLocks noGrp="1"/>
          </p:cNvSpPr>
          <p:nvPr>
            <p:ph type="sldNum" sz="quarter" idx="12"/>
          </p:nvPr>
        </p:nvSpPr>
        <p:spPr/>
        <p:txBody>
          <a:bodyPr/>
          <a:lstStyle/>
          <a:p>
            <a:fld id="{125CBDDA-5CCF-8748-8988-9DC6C8981774}" type="slidenum">
              <a:rPr lang="en-US" smtClean="0"/>
              <a:t>8</a:t>
            </a:fld>
            <a:endParaRPr lang="en-US" dirty="0"/>
          </a:p>
        </p:txBody>
      </p:sp>
      <p:sp>
        <p:nvSpPr>
          <p:cNvPr id="12" name="Rechteck 11">
            <a:extLst>
              <a:ext uri="{FF2B5EF4-FFF2-40B4-BE49-F238E27FC236}">
                <a16:creationId xmlns:a16="http://schemas.microsoft.com/office/drawing/2014/main" id="{B04868FB-D329-2F61-1243-CAAEBEBD20E9}"/>
              </a:ext>
            </a:extLst>
          </p:cNvPr>
          <p:cNvSpPr/>
          <p:nvPr/>
        </p:nvSpPr>
        <p:spPr>
          <a:xfrm>
            <a:off x="1945545" y="5507061"/>
            <a:ext cx="1129364" cy="5390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cxnSp>
        <p:nvCxnSpPr>
          <p:cNvPr id="18" name="Gerade Verbindung 17">
            <a:extLst>
              <a:ext uri="{FF2B5EF4-FFF2-40B4-BE49-F238E27FC236}">
                <a16:creationId xmlns:a16="http://schemas.microsoft.com/office/drawing/2014/main" id="{62DE8AC3-A190-27D8-7BC9-A2C63E438978}"/>
              </a:ext>
            </a:extLst>
          </p:cNvPr>
          <p:cNvCxnSpPr/>
          <p:nvPr/>
        </p:nvCxnSpPr>
        <p:spPr>
          <a:xfrm>
            <a:off x="-5" y="1303477"/>
            <a:ext cx="12192000" cy="0"/>
          </a:xfrm>
          <a:prstGeom prst="line">
            <a:avLst/>
          </a:prstGeom>
          <a:ln w="381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253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E8705-7334-735F-4261-EF3BA6234510}"/>
              </a:ext>
            </a:extLst>
          </p:cNvPr>
          <p:cNvSpPr>
            <a:spLocks noGrp="1"/>
          </p:cNvSpPr>
          <p:nvPr>
            <p:ph type="title"/>
          </p:nvPr>
        </p:nvSpPr>
        <p:spPr>
          <a:xfrm>
            <a:off x="563425" y="307196"/>
            <a:ext cx="10284115" cy="787557"/>
          </a:xfrm>
        </p:spPr>
        <p:txBody>
          <a:bodyPr/>
          <a:lstStyle/>
          <a:p>
            <a:r>
              <a:rPr lang="en-US" sz="2800" dirty="0">
                <a:solidFill>
                  <a:srgbClr val="0070C0"/>
                </a:solidFill>
              </a:rPr>
              <a:t>Technical Roadmap Document October 2025</a:t>
            </a:r>
            <a:br>
              <a:rPr lang="en-US" sz="2800" dirty="0"/>
            </a:br>
            <a:r>
              <a:rPr kumimoji="0" lang="en-US" sz="1400" b="0" i="1" u="none" strike="noStrike" kern="1200" cap="none" spc="0" normalizeH="0" baseline="0" noProof="0" dirty="0">
                <a:ln>
                  <a:noFill/>
                </a:ln>
                <a:solidFill>
                  <a:prstClr val="black"/>
                </a:solidFill>
                <a:effectLst/>
                <a:uLnTx/>
                <a:uFillTx/>
                <a:latin typeface="Arial"/>
                <a:ea typeface="+mj-ea"/>
                <a:cs typeface="Arial"/>
              </a:rPr>
              <a:t>to be adapted after the 05 Feb 2026 fire</a:t>
            </a:r>
            <a:endParaRPr lang="en-US" sz="2800" dirty="0"/>
          </a:p>
        </p:txBody>
      </p:sp>
      <p:pic>
        <p:nvPicPr>
          <p:cNvPr id="7" name="Inhaltsplatzhalter 6">
            <a:extLst>
              <a:ext uri="{FF2B5EF4-FFF2-40B4-BE49-F238E27FC236}">
                <a16:creationId xmlns:a16="http://schemas.microsoft.com/office/drawing/2014/main" id="{6BCEE19D-E641-F7E8-0A10-6C01508B694D}"/>
              </a:ext>
            </a:extLst>
          </p:cNvPr>
          <p:cNvPicPr>
            <a:picLocks noGrp="1" noChangeAspect="1"/>
          </p:cNvPicPr>
          <p:nvPr>
            <p:ph idx="1"/>
          </p:nvPr>
        </p:nvPicPr>
        <p:blipFill>
          <a:blip r:embed="rId2"/>
          <a:stretch>
            <a:fillRect/>
          </a:stretch>
        </p:blipFill>
        <p:spPr>
          <a:xfrm>
            <a:off x="626379" y="1449918"/>
            <a:ext cx="3465639" cy="4904316"/>
          </a:xfrm>
          <a:ln>
            <a:solidFill>
              <a:srgbClr val="005828"/>
            </a:solidFill>
          </a:ln>
        </p:spPr>
      </p:pic>
      <p:sp>
        <p:nvSpPr>
          <p:cNvPr id="4" name="Foliennummernplatzhalter 3">
            <a:extLst>
              <a:ext uri="{FF2B5EF4-FFF2-40B4-BE49-F238E27FC236}">
                <a16:creationId xmlns:a16="http://schemas.microsoft.com/office/drawing/2014/main" id="{59DAA66F-7091-8CB7-5C94-CF981B222D89}"/>
              </a:ext>
            </a:extLst>
          </p:cNvPr>
          <p:cNvSpPr>
            <a:spLocks noGrp="1"/>
          </p:cNvSpPr>
          <p:nvPr>
            <p:ph type="sldNum" sz="quarter" idx="12"/>
          </p:nvPr>
        </p:nvSpPr>
        <p:spPr/>
        <p:txBody>
          <a:bodyPr/>
          <a:lstStyle/>
          <a:p>
            <a:fld id="{125CBDDA-5CCF-8748-8988-9DC6C8981774}" type="slidenum">
              <a:rPr lang="en-US" smtClean="0"/>
              <a:t>9</a:t>
            </a:fld>
            <a:endParaRPr lang="en-US" dirty="0"/>
          </a:p>
        </p:txBody>
      </p:sp>
      <p:sp>
        <p:nvSpPr>
          <p:cNvPr id="5" name="Fußzeilenplatzhalter 4">
            <a:extLst>
              <a:ext uri="{FF2B5EF4-FFF2-40B4-BE49-F238E27FC236}">
                <a16:creationId xmlns:a16="http://schemas.microsoft.com/office/drawing/2014/main" id="{418055B7-7598-59D2-CEF7-912E18F39DCC}"/>
              </a:ext>
            </a:extLst>
          </p:cNvPr>
          <p:cNvSpPr>
            <a:spLocks noGrp="1"/>
          </p:cNvSpPr>
          <p:nvPr>
            <p:ph type="ftr" sz="quarter" idx="3"/>
          </p:nvPr>
        </p:nvSpPr>
        <p:spPr/>
        <p:txBody>
          <a:bodyPr/>
          <a:lstStyle/>
          <a:p>
            <a:pPr algn="l"/>
            <a:r>
              <a:rPr lang="en-US" dirty="0"/>
              <a:t>R. </a:t>
            </a:r>
            <a:r>
              <a:rPr lang="en-US" dirty="0" err="1"/>
              <a:t>Aßmann</a:t>
            </a:r>
            <a:r>
              <a:rPr lang="en-US" dirty="0"/>
              <a:t>, ACC</a:t>
            </a:r>
          </a:p>
        </p:txBody>
      </p:sp>
      <p:pic>
        <p:nvPicPr>
          <p:cNvPr id="9" name="Grafik 8">
            <a:extLst>
              <a:ext uri="{FF2B5EF4-FFF2-40B4-BE49-F238E27FC236}">
                <a16:creationId xmlns:a16="http://schemas.microsoft.com/office/drawing/2014/main" id="{3EED7D21-4C92-988D-F01F-A6E40A86CDAF}"/>
              </a:ext>
            </a:extLst>
          </p:cNvPr>
          <p:cNvPicPr>
            <a:picLocks noChangeAspect="1"/>
          </p:cNvPicPr>
          <p:nvPr/>
        </p:nvPicPr>
        <p:blipFill>
          <a:blip r:embed="rId3"/>
          <a:stretch>
            <a:fillRect/>
          </a:stretch>
        </p:blipFill>
        <p:spPr>
          <a:xfrm>
            <a:off x="4209791" y="1449917"/>
            <a:ext cx="3465639" cy="4904315"/>
          </a:xfrm>
          <a:prstGeom prst="rect">
            <a:avLst/>
          </a:prstGeom>
          <a:ln>
            <a:solidFill>
              <a:srgbClr val="005828"/>
            </a:solidFill>
          </a:ln>
        </p:spPr>
      </p:pic>
      <p:sp>
        <p:nvSpPr>
          <p:cNvPr id="11" name="Inhaltsplatzhalter 2">
            <a:extLst>
              <a:ext uri="{FF2B5EF4-FFF2-40B4-BE49-F238E27FC236}">
                <a16:creationId xmlns:a16="http://schemas.microsoft.com/office/drawing/2014/main" id="{08E2AEC8-5790-1A0C-82C6-3115B96D8A14}"/>
              </a:ext>
            </a:extLst>
          </p:cNvPr>
          <p:cNvSpPr txBox="1">
            <a:spLocks/>
          </p:cNvSpPr>
          <p:nvPr/>
        </p:nvSpPr>
        <p:spPr>
          <a:xfrm>
            <a:off x="7793203" y="1323853"/>
            <a:ext cx="4182132" cy="4903585"/>
          </a:xfrm>
          <a:prstGeom prst="rect">
            <a:avLst/>
          </a:prstGeom>
        </p:spPr>
        <p:txBody>
          <a:bodyPr vert="horz" lIns="121920" tIns="60960" rIns="121920" bIns="6096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Aft>
                <a:spcPts val="300"/>
              </a:spcAft>
            </a:pPr>
            <a:r>
              <a:rPr lang="en-US" sz="2000" b="1" dirty="0">
                <a:solidFill>
                  <a:srgbClr val="0070C0"/>
                </a:solidFill>
              </a:rPr>
              <a:t>39,5 M€ invest, 2026 – 2034 </a:t>
            </a:r>
          </a:p>
          <a:p>
            <a:pPr>
              <a:spcAft>
                <a:spcPts val="300"/>
              </a:spcAft>
            </a:pPr>
            <a:r>
              <a:rPr lang="en-US" sz="2000" dirty="0" err="1"/>
              <a:t>Prioritised</a:t>
            </a:r>
            <a:r>
              <a:rPr lang="en-US" sz="2000" dirty="0"/>
              <a:t> technical measures for GSI facilities:</a:t>
            </a:r>
          </a:p>
          <a:p>
            <a:pPr lvl="1">
              <a:spcAft>
                <a:spcPts val="300"/>
              </a:spcAft>
            </a:pPr>
            <a:r>
              <a:rPr lang="en-US" sz="1400" dirty="0"/>
              <a:t>50% UNILAC</a:t>
            </a:r>
          </a:p>
          <a:p>
            <a:pPr lvl="1">
              <a:spcAft>
                <a:spcPts val="300"/>
              </a:spcAft>
            </a:pPr>
            <a:r>
              <a:rPr lang="en-US" sz="1400" dirty="0"/>
              <a:t>30% SIS-18+HEST</a:t>
            </a:r>
          </a:p>
          <a:p>
            <a:pPr lvl="1">
              <a:spcAft>
                <a:spcPts val="300"/>
              </a:spcAft>
            </a:pPr>
            <a:r>
              <a:rPr lang="en-US" sz="1400" dirty="0"/>
              <a:t>20% ESR/CRYRING/HITRAP</a:t>
            </a:r>
          </a:p>
          <a:p>
            <a:pPr>
              <a:spcAft>
                <a:spcPts val="300"/>
              </a:spcAft>
            </a:pPr>
            <a:r>
              <a:rPr lang="en-US" sz="2000" b="1" dirty="0">
                <a:solidFill>
                  <a:srgbClr val="0070C0"/>
                </a:solidFill>
              </a:rPr>
              <a:t>Obsolescence</a:t>
            </a:r>
            <a:r>
              <a:rPr lang="en-US" sz="2000" dirty="0"/>
              <a:t>: 	80 % of total</a:t>
            </a:r>
          </a:p>
          <a:p>
            <a:pPr>
              <a:spcAft>
                <a:spcPts val="300"/>
              </a:spcAft>
            </a:pPr>
            <a:r>
              <a:rPr lang="en-US" sz="2000" dirty="0"/>
              <a:t>UNILAC RF:			35 % of total</a:t>
            </a:r>
          </a:p>
          <a:p>
            <a:pPr>
              <a:spcAft>
                <a:spcPts val="300"/>
              </a:spcAft>
            </a:pPr>
            <a:r>
              <a:rPr lang="en-US" sz="2000" dirty="0"/>
              <a:t>Report includes:</a:t>
            </a:r>
          </a:p>
          <a:p>
            <a:pPr lvl="1">
              <a:spcAft>
                <a:spcPts val="300"/>
              </a:spcAft>
            </a:pPr>
            <a:r>
              <a:rPr lang="en-US" sz="1600" dirty="0"/>
              <a:t>Motivation</a:t>
            </a:r>
          </a:p>
          <a:p>
            <a:pPr lvl="1">
              <a:spcAft>
                <a:spcPts val="300"/>
              </a:spcAft>
            </a:pPr>
            <a:r>
              <a:rPr lang="en-US" sz="1600" dirty="0" err="1"/>
              <a:t>Prioritisation</a:t>
            </a:r>
            <a:r>
              <a:rPr lang="en-US" sz="1600" dirty="0"/>
              <a:t> criteria</a:t>
            </a:r>
          </a:p>
          <a:p>
            <a:pPr lvl="1">
              <a:spcAft>
                <a:spcPts val="300"/>
              </a:spcAft>
            </a:pPr>
            <a:r>
              <a:rPr lang="en-US" sz="1600" dirty="0"/>
              <a:t>POF recommendations</a:t>
            </a:r>
          </a:p>
          <a:p>
            <a:pPr lvl="1">
              <a:spcAft>
                <a:spcPts val="300"/>
              </a:spcAft>
            </a:pPr>
            <a:r>
              <a:rPr lang="en-US" sz="1600" dirty="0"/>
              <a:t>MAC Review of technical roadmap</a:t>
            </a:r>
          </a:p>
          <a:p>
            <a:pPr lvl="1">
              <a:spcAft>
                <a:spcPts val="300"/>
              </a:spcAft>
            </a:pPr>
            <a:r>
              <a:rPr lang="en-US" sz="1600" dirty="0"/>
              <a:t>Risk register</a:t>
            </a:r>
          </a:p>
          <a:p>
            <a:pPr lvl="1">
              <a:spcAft>
                <a:spcPts val="300"/>
              </a:spcAft>
            </a:pPr>
            <a:r>
              <a:rPr lang="en-US" sz="1600" dirty="0"/>
              <a:t>Budget plan</a:t>
            </a:r>
          </a:p>
        </p:txBody>
      </p:sp>
      <p:sp>
        <p:nvSpPr>
          <p:cNvPr id="6" name="Textfeld 5">
            <a:extLst>
              <a:ext uri="{FF2B5EF4-FFF2-40B4-BE49-F238E27FC236}">
                <a16:creationId xmlns:a16="http://schemas.microsoft.com/office/drawing/2014/main" id="{38AD48CA-4F6A-EECE-00B5-1EE2C600B336}"/>
              </a:ext>
            </a:extLst>
          </p:cNvPr>
          <p:cNvSpPr txBox="1"/>
          <p:nvPr/>
        </p:nvSpPr>
        <p:spPr>
          <a:xfrm>
            <a:off x="5705482" y="5316927"/>
            <a:ext cx="1438408" cy="369332"/>
          </a:xfrm>
          <a:prstGeom prst="rect">
            <a:avLst/>
          </a:prstGeom>
          <a:noFill/>
        </p:spPr>
        <p:txBody>
          <a:bodyPr wrap="square">
            <a:spAutoFit/>
          </a:bodyPr>
          <a:lstStyle/>
          <a:p>
            <a:r>
              <a:rPr lang="en-US" sz="1800" dirty="0"/>
              <a:t>72 pages</a:t>
            </a:r>
            <a:endParaRPr lang="en-US" dirty="0"/>
          </a:p>
        </p:txBody>
      </p:sp>
      <p:sp>
        <p:nvSpPr>
          <p:cNvPr id="8" name="Geschweifte Klammer rechts 7">
            <a:extLst>
              <a:ext uri="{FF2B5EF4-FFF2-40B4-BE49-F238E27FC236}">
                <a16:creationId xmlns:a16="http://schemas.microsoft.com/office/drawing/2014/main" id="{731363EC-277E-76F9-4166-D820D87C09FB}"/>
              </a:ext>
            </a:extLst>
          </p:cNvPr>
          <p:cNvSpPr/>
          <p:nvPr/>
        </p:nvSpPr>
        <p:spPr>
          <a:xfrm>
            <a:off x="10069418" y="2489813"/>
            <a:ext cx="187287" cy="50677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feld 9">
            <a:extLst>
              <a:ext uri="{FF2B5EF4-FFF2-40B4-BE49-F238E27FC236}">
                <a16:creationId xmlns:a16="http://schemas.microsoft.com/office/drawing/2014/main" id="{33AE571F-B3D6-4EC6-BE38-911E6378CC72}"/>
              </a:ext>
            </a:extLst>
          </p:cNvPr>
          <p:cNvSpPr txBox="1"/>
          <p:nvPr/>
        </p:nvSpPr>
        <p:spPr>
          <a:xfrm>
            <a:off x="10303813" y="2558534"/>
            <a:ext cx="1505605" cy="369332"/>
          </a:xfrm>
          <a:prstGeom prst="rect">
            <a:avLst/>
          </a:prstGeom>
        </p:spPr>
        <p:txBody>
          <a:bodyPr vert="horz" wrap="none" lIns="91440" tIns="45720" rIns="91440" bIns="45720" rtlCol="0" anchor="t">
            <a:spAutoFit/>
          </a:bodyPr>
          <a:lstStyle/>
          <a:p>
            <a:pPr algn="l"/>
            <a:r>
              <a:rPr lang="en-US" dirty="0"/>
              <a:t>FAIR injector</a:t>
            </a:r>
          </a:p>
        </p:txBody>
      </p:sp>
    </p:spTree>
    <p:extLst>
      <p:ext uri="{BB962C8B-B14F-4D97-AF65-F5344CB8AC3E}">
        <p14:creationId xmlns:p14="http://schemas.microsoft.com/office/powerpoint/2010/main" val="2300038338"/>
      </p:ext>
    </p:extLst>
  </p:cSld>
  <p:clrMapOvr>
    <a:masterClrMapping/>
  </p:clrMapOvr>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gsi-folienmaster_2019_50Jahre_16zu9" id="{80228A31-CB38-8C45-BA44-B2C6B2F0FBFF}" vid="{EEE01115-FCFC-4442-9D97-3CF7E1760024}"/>
    </a:ext>
  </a:extLst>
</a:theme>
</file>

<file path=ppt/theme/theme2.xml><?xml version="1.0" encoding="utf-8"?>
<a:theme xmlns:a="http://schemas.openxmlformats.org/drawingml/2006/main" name="fair-gsi-folienmaster_2016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3" id="{2187FC39-6E23-A544-8598-51FCED494874}" vid="{08B53125-47F3-1D4E-B45D-09522840DC9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4466</Words>
  <Application>Microsoft Macintosh PowerPoint</Application>
  <PresentationFormat>Breitbild</PresentationFormat>
  <Paragraphs>590</Paragraphs>
  <Slides>50</Slides>
  <Notes>2</Notes>
  <HiddenSlides>0</HiddenSlides>
  <MMClips>0</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50</vt:i4>
      </vt:variant>
    </vt:vector>
  </HeadingPairs>
  <TitlesOfParts>
    <vt:vector size="59" baseType="lpstr">
      <vt:lpstr>Aptos</vt:lpstr>
      <vt:lpstr>Aptos Display</vt:lpstr>
      <vt:lpstr>Arial</vt:lpstr>
      <vt:lpstr>Arial Narrow</vt:lpstr>
      <vt:lpstr>Calibri</vt:lpstr>
      <vt:lpstr>Wingdings</vt:lpstr>
      <vt:lpstr>fair-gsi-folienmaster_2017_onering</vt:lpstr>
      <vt:lpstr>fair-gsi-folienmaster_2016_onering</vt:lpstr>
      <vt:lpstr>Office</vt:lpstr>
      <vt:lpstr>Accelerator Operation and Development: Status and Perspectives</vt:lpstr>
      <vt:lpstr>Acknowledging the long collaboration from the business area ACC</vt:lpstr>
      <vt:lpstr>Not to forget: Collaboration in Accelerator  Construction also for GSI</vt:lpstr>
      <vt:lpstr>Visit of CERN Colleagues in our Galvanic Workshop this Wednesday</vt:lpstr>
      <vt:lpstr>Visit to FAIR Control Center 16 Apr 2026</vt:lpstr>
      <vt:lpstr>Content</vt:lpstr>
      <vt:lpstr>PowerPoint-Präsentation</vt:lpstr>
      <vt:lpstr>Supported by a Detailed Technical Roadmap Prepared 2024 – 2025, presented to supervisory body November 2025 to be adapted after the 05 Feb 2026 fire</vt:lpstr>
      <vt:lpstr>Technical Roadmap Document October 2025 to be adapted after the 05 Feb 2026 fire</vt:lpstr>
      <vt:lpstr>The UNILAC Linear Accelerator  Technical roadmap invests: Linac RF, power supplies, HSI, spares, …</vt:lpstr>
      <vt:lpstr>PowerPoint-Präsentation</vt:lpstr>
      <vt:lpstr>Content</vt:lpstr>
      <vt:lpstr>Notes on the fire incident of 5 Feb 2026  From the accelerator point of view</vt:lpstr>
      <vt:lpstr>The Alvarez Power Supply Unit A2</vt:lpstr>
      <vt:lpstr>Content</vt:lpstr>
      <vt:lpstr>Fire in RF Gallery of UNILAC Linear  Accelerator  Damage and Consequences</vt:lpstr>
      <vt:lpstr>Fire in RF Gallery of UNILAC Linear Accelerator All RF equipment in gallery assumed lost  Procurement</vt:lpstr>
      <vt:lpstr>Fire in RF Gallery of UNILAC Linear Accelerator Equipment in VR ground floor  status being checked</vt:lpstr>
      <vt:lpstr>PowerPoint-Präsentation</vt:lpstr>
      <vt:lpstr>Fire in RF Gallery of UNILAC Linear Accelerator Accelerator to be checked for vacuum + RF performance</vt:lpstr>
      <vt:lpstr>Damage Assessment UNILAC</vt:lpstr>
      <vt:lpstr>PowerPoint-Präsentation</vt:lpstr>
      <vt:lpstr>PowerPoint-Präsentation</vt:lpstr>
      <vt:lpstr>Content</vt:lpstr>
      <vt:lpstr>Workflow</vt:lpstr>
      <vt:lpstr>Task force “UNILAC and FAIR Injector”</vt:lpstr>
      <vt:lpstr>Outcome of the Accelerator Task Force on one slide</vt:lpstr>
      <vt:lpstr>A very complex challenge for GSI under extreme time pressure</vt:lpstr>
      <vt:lpstr>Content</vt:lpstr>
      <vt:lpstr>UNILAC Perspectives: Status</vt:lpstr>
      <vt:lpstr>UNILAC Restoration  Project 1</vt:lpstr>
      <vt:lpstr>Project 1: Step-Wise UNILAC Restoration</vt:lpstr>
      <vt:lpstr>Project 1: Step-Wise UNILAC Restoration</vt:lpstr>
      <vt:lpstr>UNILAC Perspectives: Goal End 2028 Sufficient RF (108 MHz) to equip HLI and A1</vt:lpstr>
      <vt:lpstr>UNILAC Perspectives: Goal End 2028 Sufficient RF (108 MHz) to equip HLI and A1</vt:lpstr>
      <vt:lpstr>Content</vt:lpstr>
      <vt:lpstr>Interim Option(s)</vt:lpstr>
      <vt:lpstr>Project 2: Reversed HITRAP in the TK</vt:lpstr>
      <vt:lpstr>Project 3: HLI-like heavy ion accelerator in EH  (or elsewhere)</vt:lpstr>
      <vt:lpstr>EH Overview incl. Rough Scalings</vt:lpstr>
      <vt:lpstr>PowerPoint-Präsentation</vt:lpstr>
      <vt:lpstr>PowerPoint-Präsentation</vt:lpstr>
      <vt:lpstr>Content</vt:lpstr>
      <vt:lpstr>Workflow</vt:lpstr>
      <vt:lpstr>Project Organization</vt:lpstr>
      <vt:lpstr>PowerPoint-Präsentation</vt:lpstr>
      <vt:lpstr>Content</vt:lpstr>
      <vt:lpstr>Conclusion</vt:lpstr>
      <vt:lpstr>If we do it right: The Good in the Bad</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Status Schadensanalyse GSI Beschleuniger</dc:title>
  <dc:creator>Ralph W. Assmann</dc:creator>
  <cp:lastModifiedBy>Ralph W. Assmann</cp:lastModifiedBy>
  <cp:revision>447</cp:revision>
  <dcterms:created xsi:type="dcterms:W3CDTF">2026-02-12T09:12:38Z</dcterms:created>
  <dcterms:modified xsi:type="dcterms:W3CDTF">2026-04-17T08:00:12Z</dcterms:modified>
</cp:coreProperties>
</file>