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0" r:id="rId4"/>
    <p:sldId id="258" r:id="rId5"/>
    <p:sldId id="259" r:id="rId6"/>
    <p:sldId id="261" r:id="rId7"/>
    <p:sldId id="264" r:id="rId8"/>
    <p:sldId id="273" r:id="rId9"/>
    <p:sldId id="265" r:id="rId10"/>
    <p:sldId id="266" r:id="rId11"/>
    <p:sldId id="271" r:id="rId12"/>
    <p:sldId id="1855" r:id="rId13"/>
    <p:sldId id="1856" r:id="rId14"/>
    <p:sldId id="1857" r:id="rId15"/>
    <p:sldId id="1858" r:id="rId16"/>
    <p:sldId id="1859" r:id="rId17"/>
    <p:sldId id="1860" r:id="rId18"/>
    <p:sldId id="275" r:id="rId19"/>
    <p:sldId id="267" r:id="rId20"/>
    <p:sldId id="272" r:id="rId2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BEBFB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3" autoAdjust="0"/>
    <p:restoredTop sz="94655" autoAdjust="0"/>
  </p:normalViewPr>
  <p:slideViewPr>
    <p:cSldViewPr snapToGrid="0" snapToObjects="1">
      <p:cViewPr varScale="1">
        <p:scale>
          <a:sx n="77" d="100"/>
          <a:sy n="77" d="100"/>
        </p:scale>
        <p:origin x="14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Generative pre-trained transformers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27592-D81A-DE4C-82B8-C9D08FB970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7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701"/>
            <a:ext cx="7772400" cy="1102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808"/>
          </a:xfrm>
        </p:spPr>
        <p:txBody>
          <a:bodyPr/>
          <a:lstStyle>
            <a:lvl1pPr marL="0" indent="0" algn="ctr">
              <a:buNone/>
              <a:defRPr/>
            </a:lvl1pPr>
            <a:lvl2pPr marL="308610" indent="0" algn="ctr">
              <a:buNone/>
              <a:defRPr/>
            </a:lvl2pPr>
            <a:lvl3pPr marL="617220" indent="0" algn="ctr">
              <a:buNone/>
              <a:defRPr/>
            </a:lvl3pPr>
            <a:lvl4pPr marL="925830" indent="0" algn="ctr">
              <a:buNone/>
              <a:defRPr/>
            </a:lvl4pPr>
            <a:lvl5pPr marL="1234440" indent="0" algn="ctr">
              <a:buNone/>
              <a:defRPr/>
            </a:lvl5pPr>
            <a:lvl6pPr marL="1543050" indent="0" algn="ctr">
              <a:buNone/>
              <a:defRPr/>
            </a:lvl6pPr>
            <a:lvl7pPr marL="1851660" indent="0" algn="ctr">
              <a:buNone/>
              <a:defRPr/>
            </a:lvl7pPr>
            <a:lvl8pPr marL="2160270" indent="0" algn="ctr">
              <a:buNone/>
              <a:defRPr/>
            </a:lvl8pPr>
            <a:lvl9pPr marL="24688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4424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0"/>
            <a:ext cx="5897880" cy="437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FA5AB5C-4D6B-7246-BBC6-B34D0C537C7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81060" y="4834890"/>
            <a:ext cx="254318" cy="18859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3CD46E-2B48-8346-8145-2478252B2D2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779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0"/>
            <a:ext cx="6400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857250"/>
            <a:ext cx="4038600" cy="1868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1" y="857250"/>
            <a:ext cx="4038600" cy="1868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1" y="2839641"/>
            <a:ext cx="4038600" cy="186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839641"/>
            <a:ext cx="4038600" cy="186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4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7DC4BDE-192E-A44E-87BF-2D90ABA30D5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53000">
                <a:srgbClr val="0F419A"/>
              </a:gs>
              <a:gs pos="100000">
                <a:srgbClr val="0F419A">
                  <a:alpha val="1100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sz="1215">
              <a:ea typeface="ＭＳ Ｐゴシック" charset="-128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3CEB93CB-86DB-2747-ABA8-6672BBB92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7210" y="857250"/>
            <a:ext cx="8229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dirty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dirty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dirty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6DA75479-52EA-A348-8C3E-FC9298F68992}"/>
              </a:ext>
            </a:extLst>
          </p:cNvPr>
          <p:cNvSpPr>
            <a:spLocks/>
          </p:cNvSpPr>
          <p:nvPr/>
        </p:nvSpPr>
        <p:spPr bwMode="auto">
          <a:xfrm rot="5400000">
            <a:off x="4366260" y="365760"/>
            <a:ext cx="411480" cy="9144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sz="1215"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1033" name="Rectangle 4">
            <a:extLst>
              <a:ext uri="{FF2B5EF4-FFF2-40B4-BE49-F238E27FC236}">
                <a16:creationId xmlns:a16="http://schemas.microsoft.com/office/drawing/2014/main" id="{2FFE5C35-FA19-7649-89CF-DEB5B4961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5897880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0311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34" name="Rectangle 5">
            <a:extLst>
              <a:ext uri="{FF2B5EF4-FFF2-40B4-BE49-F238E27FC236}">
                <a16:creationId xmlns:a16="http://schemas.microsoft.com/office/drawing/2014/main" id="{3AF52AA7-962D-CF4F-BB0D-2CA96C26112A}"/>
              </a:ext>
            </a:extLst>
          </p:cNvPr>
          <p:cNvSpPr>
            <a:spLocks/>
          </p:cNvSpPr>
          <p:nvPr/>
        </p:nvSpPr>
        <p:spPr bwMode="auto">
          <a:xfrm>
            <a:off x="2377440" y="4845968"/>
            <a:ext cx="5006340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6" bIns="0" anchor="ctr">
            <a:spAutoFit/>
          </a:bodyPr>
          <a:lstStyle>
            <a:lvl1pPr marL="4445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10" dirty="0">
                <a:solidFill>
                  <a:srgbClr val="606060"/>
                </a:solidFill>
                <a:cs typeface="Arial" panose="020B0604020202020204" pitchFamily="34" charset="0"/>
              </a:rPr>
              <a:t>Stephan </a:t>
            </a:r>
            <a:r>
              <a:rPr lang="en-US" altLang="en-US" sz="810" dirty="0" err="1">
                <a:solidFill>
                  <a:srgbClr val="606060"/>
                </a:solidFill>
                <a:cs typeface="Arial" panose="020B0604020202020204" pitchFamily="34" charset="0"/>
              </a:rPr>
              <a:t>Russenschuck</a:t>
            </a:r>
            <a:r>
              <a:rPr lang="en-US" altLang="en-US" sz="810" dirty="0">
                <a:solidFill>
                  <a:srgbClr val="606060"/>
                </a:solidFill>
                <a:cs typeface="Arial" panose="020B0604020202020204" pitchFamily="34" charset="0"/>
              </a:rPr>
              <a:t>, CERN  TE-MSC-TM, 1211 Geneva 23</a:t>
            </a:r>
          </a:p>
        </p:txBody>
      </p:sp>
      <p:pic>
        <p:nvPicPr>
          <p:cNvPr id="1035" name="Picture 2" descr="LogoOutline-Black-01.jpg">
            <a:extLst>
              <a:ext uri="{FF2B5EF4-FFF2-40B4-BE49-F238E27FC236}">
                <a16:creationId xmlns:a16="http://schemas.microsoft.com/office/drawing/2014/main" id="{F3F6089F-BA86-534A-B85C-C16BE9F1D8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" y="4732020"/>
            <a:ext cx="54864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+mj-lt"/>
          <a:ea typeface="ＭＳ Ｐゴシック" charset="-128"/>
          <a:cs typeface="ＭＳ Ｐゴシック" charset="0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  <a:sym typeface="Arial" panose="020B0604020202020204" pitchFamily="34" charset="0"/>
        </a:defRPr>
      </a:lvl5pPr>
      <a:lvl6pPr marL="308610" algn="l" rtl="0" fontAlgn="base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6pPr>
      <a:lvl7pPr marL="617220" algn="l" rtl="0" fontAlgn="base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7pPr>
      <a:lvl8pPr marL="925830" algn="l" rtl="0" fontAlgn="base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8pPr>
      <a:lvl9pPr marL="1234440" algn="l" rtl="0" fontAlgn="base">
        <a:spcBef>
          <a:spcPct val="0"/>
        </a:spcBef>
        <a:spcAft>
          <a:spcPct val="0"/>
        </a:spcAft>
        <a:defRPr sz="1485" b="1">
          <a:solidFill>
            <a:srgbClr val="FFFFFF"/>
          </a:solidFill>
          <a:latin typeface="Arial" charset="0"/>
          <a:ea typeface="ＭＳ Ｐゴシック" charset="0"/>
          <a:sym typeface="Arial" charset="0"/>
        </a:defRPr>
      </a:lvl9pPr>
    </p:titleStyle>
    <p:bodyStyle>
      <a:lvl1pPr marL="287179" indent="-257175" algn="l" rtl="0" eaLnBrk="0" fontAlgn="base" hangingPunct="0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94000"/>
        <a:buFont typeface="Wingdings" pitchFamily="2" charset="2"/>
        <a:buChar char="è"/>
        <a:defRPr sz="1350">
          <a:solidFill>
            <a:schemeClr val="tx1"/>
          </a:solidFill>
          <a:latin typeface="+mn-lt"/>
          <a:ea typeface="ＭＳ Ｐゴシック" charset="-128"/>
          <a:cs typeface="ＭＳ Ｐゴシック" charset="0"/>
          <a:sym typeface="Arial" panose="020B0604020202020204" pitchFamily="34" charset="0"/>
        </a:defRPr>
      </a:lvl1pPr>
      <a:lvl2pPr marL="552926" indent="-214313" algn="l" rtl="0" eaLnBrk="0" fontAlgn="base" hangingPunct="0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–"/>
        <a:defRPr sz="1350">
          <a:solidFill>
            <a:schemeClr val="tx1"/>
          </a:solidFill>
          <a:latin typeface="+mn-lt"/>
          <a:ea typeface="ＭＳ Ｐゴシック" charset="-128"/>
          <a:cs typeface="ＭＳ Ｐゴシック"/>
          <a:sym typeface="Arial" panose="020B0604020202020204" pitchFamily="34" charset="0"/>
        </a:defRPr>
      </a:lvl2pPr>
      <a:lvl3pPr marL="852964" indent="-171450" algn="l" rtl="0" eaLnBrk="0" fontAlgn="base" hangingPunct="0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•"/>
        <a:defRPr sz="1350">
          <a:solidFill>
            <a:schemeClr val="tx1"/>
          </a:solidFill>
          <a:latin typeface="+mn-lt"/>
          <a:ea typeface="ＭＳ Ｐゴシック" charset="-128"/>
          <a:cs typeface="ＭＳ Ｐゴシック"/>
          <a:sym typeface="Arial" panose="020B0604020202020204" pitchFamily="34" charset="0"/>
        </a:defRPr>
      </a:lvl3pPr>
      <a:lvl4pPr marL="1195864" indent="-171450" algn="l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350">
          <a:solidFill>
            <a:schemeClr val="tx1"/>
          </a:solidFill>
          <a:latin typeface="+mn-lt"/>
          <a:ea typeface="ＭＳ Ｐゴシック" charset="-128"/>
          <a:cs typeface="ＭＳ Ｐゴシック"/>
          <a:sym typeface="Arial" panose="020B0604020202020204" pitchFamily="34" charset="0"/>
        </a:defRPr>
      </a:lvl4pPr>
      <a:lvl5pPr marL="1538764" indent="-171450" algn="l" rtl="0" eaLnBrk="0" fontAlgn="base" hangingPunct="0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panose="020B0604020202020204" pitchFamily="34" charset="0"/>
        <a:buChar char="»"/>
        <a:defRPr sz="1350">
          <a:solidFill>
            <a:schemeClr val="tx1"/>
          </a:solidFill>
          <a:latin typeface="+mn-lt"/>
          <a:ea typeface="ＭＳ Ｐゴシック" charset="-128"/>
          <a:cs typeface="ＭＳ Ｐゴシック"/>
          <a:sym typeface="Arial" panose="020B0604020202020204" pitchFamily="34" charset="0"/>
        </a:defRPr>
      </a:lvl5pPr>
      <a:lvl6pPr marL="1847374" indent="-171450" algn="l" rtl="0" fontAlgn="base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+mn-lt"/>
          <a:ea typeface="+mn-ea"/>
          <a:sym typeface="Arial" charset="0"/>
        </a:defRPr>
      </a:lvl6pPr>
      <a:lvl7pPr marL="2155984" indent="-171450" algn="l" rtl="0" fontAlgn="base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+mn-lt"/>
          <a:ea typeface="+mn-ea"/>
          <a:sym typeface="Arial" charset="0"/>
        </a:defRPr>
      </a:lvl7pPr>
      <a:lvl8pPr marL="2464594" indent="-171450" algn="l" rtl="0" fontAlgn="base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+mn-lt"/>
          <a:ea typeface="+mn-ea"/>
          <a:sym typeface="Arial" charset="0"/>
        </a:defRPr>
      </a:lvl8pPr>
      <a:lvl9pPr marL="2773204" indent="-171450" algn="l" rtl="0" fontAlgn="base">
        <a:lnSpc>
          <a:spcPts val="1350"/>
        </a:lnSpc>
        <a:spcBef>
          <a:spcPts val="810"/>
        </a:spcBef>
        <a:spcAft>
          <a:spcPct val="0"/>
        </a:spcAft>
        <a:buClr>
          <a:srgbClr val="013469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30861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8231" y="1975104"/>
            <a:ext cx="4303059" cy="1578119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Field measurements and simulations for a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hybrid twin (avatar) of the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Super-FRS magnets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41320" y="3673743"/>
            <a:ext cx="4303060" cy="531851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Müller, S.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Russenschuck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91DA351E-3EC5-4C63-9EC9-4AE8BCF3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4" y="3193160"/>
            <a:ext cx="3129232" cy="1674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C400FD-D7B4-4304-923C-1A90BC80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73" y="95485"/>
            <a:ext cx="6700979" cy="590668"/>
          </a:xfrm>
        </p:spPr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(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BF2633-D9DC-4A5F-8AAA-B7790B2D4BD4}"/>
              </a:ext>
            </a:extLst>
          </p:cNvPr>
          <p:cNvSpPr txBox="1"/>
          <p:nvPr/>
        </p:nvSpPr>
        <p:spPr>
          <a:xfrm>
            <a:off x="181154" y="957532"/>
            <a:ext cx="240001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Fringe </a:t>
            </a:r>
            <a:r>
              <a:rPr lang="de-DE" sz="1400" b="1" dirty="0" err="1"/>
              <a:t>field</a:t>
            </a:r>
            <a:r>
              <a:rPr lang="de-DE" sz="1400" b="1" dirty="0"/>
              <a:t> and </a:t>
            </a:r>
            <a:r>
              <a:rPr lang="de-DE" sz="1400" b="1" dirty="0" err="1"/>
              <a:t>cross</a:t>
            </a:r>
            <a:r>
              <a:rPr lang="de-DE" sz="1400" b="1" dirty="0"/>
              <a:t> </a:t>
            </a:r>
            <a:r>
              <a:rPr lang="de-DE" sz="1400" b="1" dirty="0" err="1"/>
              <a:t>talk</a:t>
            </a:r>
            <a:endParaRPr lang="de-DE" sz="1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0578E39-78D6-4AC7-823E-012C87B6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5" y="1265310"/>
            <a:ext cx="1936497" cy="1529648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68F175E-CEF2-402F-949F-AC6F6C0FC193}"/>
              </a:ext>
            </a:extLst>
          </p:cNvPr>
          <p:cNvCxnSpPr>
            <a:cxnSpLocks/>
          </p:cNvCxnSpPr>
          <p:nvPr/>
        </p:nvCxnSpPr>
        <p:spPr>
          <a:xfrm>
            <a:off x="2339630" y="2087592"/>
            <a:ext cx="3604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3B8DECAA-368E-41B0-BE84-86A195DCA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56" y="1185099"/>
            <a:ext cx="3474028" cy="177633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FAF6B16-BC5B-4C3D-B26B-7B77E563292E}"/>
              </a:ext>
            </a:extLst>
          </p:cNvPr>
          <p:cNvSpPr txBox="1"/>
          <p:nvPr/>
        </p:nvSpPr>
        <p:spPr>
          <a:xfrm>
            <a:off x="6257684" y="1426638"/>
            <a:ext cx="2562045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err="1"/>
              <a:t>Proximity</a:t>
            </a:r>
            <a:r>
              <a:rPr lang="de-DE" sz="1400" dirty="0"/>
              <a:t> </a:t>
            </a:r>
            <a:r>
              <a:rPr lang="de-DE" sz="1400" dirty="0" err="1"/>
              <a:t>effect</a:t>
            </a:r>
            <a:r>
              <a:rPr lang="de-DE" sz="1400" dirty="0"/>
              <a:t> on </a:t>
            </a:r>
            <a:r>
              <a:rPr lang="de-DE" sz="1400" dirty="0" err="1"/>
              <a:t>fringe</a:t>
            </a:r>
            <a:r>
              <a:rPr lang="de-DE" sz="1400" dirty="0"/>
              <a:t> </a:t>
            </a:r>
            <a:r>
              <a:rPr lang="de-DE" sz="1400" dirty="0" err="1"/>
              <a:t>fields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neighboring</a:t>
            </a:r>
            <a:r>
              <a:rPr lang="de-DE" sz="1400" dirty="0"/>
              <a:t> </a:t>
            </a:r>
            <a:r>
              <a:rPr lang="de-DE" sz="1400" dirty="0" err="1"/>
              <a:t>magnets</a:t>
            </a:r>
            <a:endParaRPr lang="de-DE" sz="1400" dirty="0"/>
          </a:p>
          <a:p>
            <a:pPr algn="l"/>
            <a:r>
              <a:rPr lang="de-DE" sz="1400" dirty="0" err="1">
                <a:solidFill>
                  <a:srgbClr val="FF0000"/>
                </a:solidFill>
              </a:rPr>
              <a:t>cannot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be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measured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with</a:t>
            </a:r>
            <a:endParaRPr lang="de-DE" sz="1400" dirty="0">
              <a:solidFill>
                <a:srgbClr val="FF0000"/>
              </a:solidFill>
            </a:endParaRPr>
          </a:p>
          <a:p>
            <a:pPr algn="l"/>
            <a:r>
              <a:rPr lang="de-DE" sz="1400" dirty="0" err="1">
                <a:solidFill>
                  <a:srgbClr val="FF0000"/>
                </a:solidFill>
              </a:rPr>
              <a:t>current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test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facility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set-up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3F5BBA0-CE73-452E-BFE4-74E919EDB4D3}"/>
              </a:ext>
            </a:extLst>
          </p:cNvPr>
          <p:cNvSpPr txBox="1"/>
          <p:nvPr/>
        </p:nvSpPr>
        <p:spPr>
          <a:xfrm>
            <a:off x="378202" y="2961633"/>
            <a:ext cx="109036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Beam </a:t>
            </a:r>
            <a:r>
              <a:rPr lang="de-DE" sz="1400" b="1" dirty="0" err="1"/>
              <a:t>pipe</a:t>
            </a:r>
            <a:endParaRPr lang="de-DE" sz="14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A1346E5-838B-4342-BA48-3199B1CD2A0B}"/>
              </a:ext>
            </a:extLst>
          </p:cNvPr>
          <p:cNvSpPr txBox="1"/>
          <p:nvPr/>
        </p:nvSpPr>
        <p:spPr>
          <a:xfrm>
            <a:off x="3773057" y="3873260"/>
            <a:ext cx="4413388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400" dirty="0" err="1"/>
              <a:t>Influence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beam </a:t>
            </a:r>
            <a:r>
              <a:rPr lang="de-DE" sz="1400" dirty="0" err="1"/>
              <a:t>pipe</a:t>
            </a:r>
            <a:r>
              <a:rPr lang="de-DE" sz="1400" dirty="0"/>
              <a:t>, </a:t>
            </a: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welding</a:t>
            </a:r>
            <a:r>
              <a:rPr lang="de-DE" sz="1400" dirty="0"/>
              <a:t> </a:t>
            </a:r>
            <a:r>
              <a:rPr lang="de-DE" sz="1400" dirty="0" err="1"/>
              <a:t>seams</a:t>
            </a:r>
            <a:endParaRPr lang="de-DE" sz="1400" dirty="0"/>
          </a:p>
          <a:p>
            <a:pPr algn="l"/>
            <a:r>
              <a:rPr lang="de-DE" sz="1400" dirty="0" err="1">
                <a:solidFill>
                  <a:srgbClr val="FF0000"/>
                </a:solidFill>
              </a:rPr>
              <a:t>has</a:t>
            </a:r>
            <a:r>
              <a:rPr lang="de-DE" sz="1400" dirty="0">
                <a:solidFill>
                  <a:srgbClr val="FF0000"/>
                </a:solidFill>
              </a:rPr>
              <a:t> not (</a:t>
            </a:r>
            <a:r>
              <a:rPr lang="de-DE" sz="1400" dirty="0" err="1">
                <a:solidFill>
                  <a:srgbClr val="FF0000"/>
                </a:solidFill>
              </a:rPr>
              <a:t>yet</a:t>
            </a:r>
            <a:r>
              <a:rPr lang="de-DE" sz="1400" dirty="0">
                <a:solidFill>
                  <a:srgbClr val="FF0000"/>
                </a:solidFill>
              </a:rPr>
              <a:t>) </a:t>
            </a:r>
            <a:r>
              <a:rPr lang="de-DE" sz="1400" dirty="0" err="1">
                <a:solidFill>
                  <a:srgbClr val="FF0000"/>
                </a:solidFill>
              </a:rPr>
              <a:t>been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measured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7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6DDE-460E-FDDA-2D6E-4500F9EC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FFD4DA-5C0A-AD94-ED57-75F3BF5C01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7852" y="1527376"/>
            <a:ext cx="0" cy="1298689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1DDE928-A85F-EA88-36E2-B99FF5BA5DF2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6263528" y="2666771"/>
            <a:ext cx="1" cy="44675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FCB4FAC-A341-1B40-55DF-0CC0DF39755F}"/>
              </a:ext>
            </a:extLst>
          </p:cNvPr>
          <p:cNvSpPr/>
          <p:nvPr/>
        </p:nvSpPr>
        <p:spPr bwMode="auto">
          <a:xfrm>
            <a:off x="5487737" y="3776385"/>
            <a:ext cx="1551581" cy="470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41F7B9-F840-A58B-F87F-A0ECDE3F4E19}"/>
              </a:ext>
            </a:extLst>
          </p:cNvPr>
          <p:cNvSpPr/>
          <p:nvPr/>
        </p:nvSpPr>
        <p:spPr bwMode="auto">
          <a:xfrm>
            <a:off x="2578557" y="3752656"/>
            <a:ext cx="1375975" cy="470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46274-56D3-E468-7B0F-BC8EA503A45A}"/>
              </a:ext>
            </a:extLst>
          </p:cNvPr>
          <p:cNvSpPr txBox="1"/>
          <p:nvPr/>
        </p:nvSpPr>
        <p:spPr>
          <a:xfrm>
            <a:off x="5487737" y="3113527"/>
            <a:ext cx="1551583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Raw signal (voltages)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6279B-554A-7467-5A70-536041981BA1}"/>
              </a:ext>
            </a:extLst>
          </p:cNvPr>
          <p:cNvSpPr txBox="1"/>
          <p:nvPr/>
        </p:nvSpPr>
        <p:spPr>
          <a:xfrm>
            <a:off x="5487737" y="3434478"/>
            <a:ext cx="1551581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Processed data (fluxes)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9F8004-9ABF-CF1B-9403-3E41CA239E48}"/>
              </a:ext>
            </a:extLst>
          </p:cNvPr>
          <p:cNvCxnSpPr>
            <a:cxnSpLocks/>
          </p:cNvCxnSpPr>
          <p:nvPr/>
        </p:nvCxnSpPr>
        <p:spPr bwMode="auto">
          <a:xfrm>
            <a:off x="3543315" y="2893137"/>
            <a:ext cx="0" cy="870326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C074C5-5F91-AA60-5E77-89FE598CE283}"/>
              </a:ext>
            </a:extLst>
          </p:cNvPr>
          <p:cNvCxnSpPr>
            <a:cxnSpLocks/>
            <a:endCxn id="62" idx="0"/>
          </p:cNvCxnSpPr>
          <p:nvPr/>
        </p:nvCxnSpPr>
        <p:spPr bwMode="auto">
          <a:xfrm>
            <a:off x="6263527" y="3621452"/>
            <a:ext cx="0" cy="1549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FAF4E27-A278-9D6F-B39F-1950D81E9424}"/>
              </a:ext>
            </a:extLst>
          </p:cNvPr>
          <p:cNvCxnSpPr>
            <a:cxnSpLocks/>
            <a:endCxn id="89" idx="1"/>
          </p:cNvCxnSpPr>
          <p:nvPr/>
        </p:nvCxnSpPr>
        <p:spPr bwMode="auto">
          <a:xfrm>
            <a:off x="6281453" y="2054726"/>
            <a:ext cx="879395" cy="60184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07A8B8C-2676-0522-A073-EDD4B5A42153}"/>
              </a:ext>
            </a:extLst>
          </p:cNvPr>
          <p:cNvCxnSpPr>
            <a:cxnSpLocks/>
            <a:endCxn id="90" idx="1"/>
          </p:cNvCxnSpPr>
          <p:nvPr/>
        </p:nvCxnSpPr>
        <p:spPr bwMode="auto">
          <a:xfrm>
            <a:off x="6263528" y="3036830"/>
            <a:ext cx="926264" cy="1500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5E7C690-8D60-566C-BA27-F361E67F062C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 bwMode="auto">
          <a:xfrm flipV="1">
            <a:off x="6263528" y="3330509"/>
            <a:ext cx="1" cy="103969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056C69-83E1-56BD-BCEA-BC78256E484C}"/>
              </a:ext>
            </a:extLst>
          </p:cNvPr>
          <p:cNvCxnSpPr>
            <a:cxnSpLocks/>
          </p:cNvCxnSpPr>
          <p:nvPr/>
        </p:nvCxnSpPr>
        <p:spPr bwMode="auto">
          <a:xfrm flipV="1">
            <a:off x="4511387" y="1429826"/>
            <a:ext cx="979848" cy="8969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617599-9560-4438-C57E-AF6329F597AB}"/>
              </a:ext>
            </a:extLst>
          </p:cNvPr>
          <p:cNvCxnSpPr>
            <a:cxnSpLocks/>
            <a:endCxn id="135" idx="2"/>
          </p:cNvCxnSpPr>
          <p:nvPr/>
        </p:nvCxnSpPr>
        <p:spPr bwMode="auto">
          <a:xfrm flipV="1">
            <a:off x="6281853" y="1943763"/>
            <a:ext cx="0" cy="24161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86B0BE2-ACA0-FF17-6C7C-B19E5DD049B2}"/>
              </a:ext>
            </a:extLst>
          </p:cNvPr>
          <p:cNvSpPr txBox="1"/>
          <p:nvPr/>
        </p:nvSpPr>
        <p:spPr>
          <a:xfrm>
            <a:off x="1630447" y="964772"/>
            <a:ext cx="664721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Modelling errors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65B26B-EB37-911A-6B18-07A6C34348EA}"/>
              </a:ext>
            </a:extLst>
          </p:cNvPr>
          <p:cNvCxnSpPr>
            <a:cxnSpLocks/>
          </p:cNvCxnSpPr>
          <p:nvPr/>
        </p:nvCxnSpPr>
        <p:spPr bwMode="auto">
          <a:xfrm>
            <a:off x="2198015" y="2514490"/>
            <a:ext cx="1349837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853ACD-EF0C-310E-0005-E3738D10E1EC}"/>
              </a:ext>
            </a:extLst>
          </p:cNvPr>
          <p:cNvSpPr txBox="1"/>
          <p:nvPr/>
        </p:nvSpPr>
        <p:spPr>
          <a:xfrm>
            <a:off x="1670795" y="2368674"/>
            <a:ext cx="664720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Numerical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B4C0FDB-1A31-2804-1F90-5D707476B770}"/>
                  </a:ext>
                </a:extLst>
              </p:cNvPr>
              <p:cNvSpPr/>
              <p:nvPr/>
            </p:nvSpPr>
            <p:spPr bwMode="auto">
              <a:xfrm>
                <a:off x="3115886" y="3873800"/>
                <a:ext cx="216475" cy="228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B4C0FDB-1A31-2804-1F90-5D707476B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5886" y="3873800"/>
                <a:ext cx="216475" cy="228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0E54651-A905-C269-6533-1EC6857B9A90}"/>
                  </a:ext>
                </a:extLst>
              </p:cNvPr>
              <p:cNvSpPr/>
              <p:nvPr/>
            </p:nvSpPr>
            <p:spPr bwMode="auto">
              <a:xfrm>
                <a:off x="5850934" y="3878162"/>
                <a:ext cx="797081" cy="228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0E54651-A905-C269-6533-1EC6857B9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0934" y="3878162"/>
                <a:ext cx="797081" cy="228797"/>
              </a:xfrm>
              <a:prstGeom prst="rect">
                <a:avLst/>
              </a:prstGeom>
              <a:blipFill>
                <a:blip r:embed="rId3"/>
                <a:stretch>
                  <a:fillRect t="-1052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8CD39C28-22BF-B726-15EB-BC609E5F29F5}"/>
              </a:ext>
            </a:extLst>
          </p:cNvPr>
          <p:cNvSpPr txBox="1"/>
          <p:nvPr/>
        </p:nvSpPr>
        <p:spPr>
          <a:xfrm>
            <a:off x="4647022" y="817181"/>
            <a:ext cx="666909" cy="403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Manufacturing tolerances/</a:t>
            </a:r>
          </a:p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errors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133C0F9-8A0A-EAD7-7DC7-FB41B2282D4E}"/>
              </a:ext>
            </a:extLst>
          </p:cNvPr>
          <p:cNvCxnSpPr>
            <a:cxnSpLocks/>
            <a:endCxn id="80" idx="2"/>
          </p:cNvCxnSpPr>
          <p:nvPr/>
        </p:nvCxnSpPr>
        <p:spPr bwMode="auto">
          <a:xfrm flipV="1">
            <a:off x="4980476" y="1221138"/>
            <a:ext cx="1" cy="217658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C654AB8-6974-775B-18C5-98E9A76FA1E0}"/>
              </a:ext>
            </a:extLst>
          </p:cNvPr>
          <p:cNvSpPr txBox="1"/>
          <p:nvPr/>
        </p:nvSpPr>
        <p:spPr>
          <a:xfrm>
            <a:off x="7160848" y="1964869"/>
            <a:ext cx="671076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Capture noise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75EB61-70E3-DD47-93EB-97A6CB87D1A3}"/>
              </a:ext>
            </a:extLst>
          </p:cNvPr>
          <p:cNvSpPr txBox="1"/>
          <p:nvPr/>
        </p:nvSpPr>
        <p:spPr>
          <a:xfrm>
            <a:off x="7189792" y="2901792"/>
            <a:ext cx="680052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Read-out noise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55F4B13-2B56-3AD0-5D8E-8791AEAF7A5A}"/>
              </a:ext>
            </a:extLst>
          </p:cNvPr>
          <p:cNvSpPr txBox="1"/>
          <p:nvPr/>
        </p:nvSpPr>
        <p:spPr>
          <a:xfrm>
            <a:off x="3648981" y="3318818"/>
            <a:ext cx="724204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Prediction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E7ADAD1-2442-E040-D8FF-ADFB6167ACAB}"/>
              </a:ext>
            </a:extLst>
          </p:cNvPr>
          <p:cNvSpPr txBox="1"/>
          <p:nvPr/>
        </p:nvSpPr>
        <p:spPr>
          <a:xfrm>
            <a:off x="5504073" y="1765701"/>
            <a:ext cx="1555560" cy="1780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the magnet bore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823FB60-0CDA-E58F-1A89-2F2681CD14F2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1963" y="1558400"/>
            <a:ext cx="0" cy="19111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1FAA56A-6646-3B38-E54E-E85CA0C661D9}"/>
              </a:ext>
            </a:extLst>
          </p:cNvPr>
          <p:cNvSpPr txBox="1"/>
          <p:nvPr/>
        </p:nvSpPr>
        <p:spPr>
          <a:xfrm>
            <a:off x="2605715" y="2818741"/>
            <a:ext cx="13759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density in </a:t>
            </a:r>
            <a:r>
              <a:rPr lang="en-US" sz="900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1C744-6987-BB50-ED75-5AA6A3BC6FC5}"/>
              </a:ext>
            </a:extLst>
          </p:cNvPr>
          <p:cNvSpPr txBox="1"/>
          <p:nvPr/>
        </p:nvSpPr>
        <p:spPr>
          <a:xfrm>
            <a:off x="2924937" y="4337079"/>
            <a:ext cx="4071949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Simulated                       </a:t>
            </a:r>
            <a:r>
              <a:rPr lang="en-US" sz="1125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?????</a:t>
            </a: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                              Measured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0F9C9-C7F4-7978-5450-9FF4D30D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5" y="12469"/>
            <a:ext cx="5544107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485" kern="0" dirty="0">
                <a:latin typeface="Calibri"/>
                <a:ea typeface="ＭＳ Ｐゴシック" panose="020B0600070205080204" pitchFamily="34" charset="-128"/>
              </a:rPr>
              <a:t>Bringing together Simulations and Magnetic Measurements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A92A02-D437-AC73-BDE3-87D8BB47025C}"/>
              </a:ext>
            </a:extLst>
          </p:cNvPr>
          <p:cNvSpPr/>
          <p:nvPr/>
        </p:nvSpPr>
        <p:spPr bwMode="auto">
          <a:xfrm>
            <a:off x="2935838" y="616810"/>
            <a:ext cx="1575549" cy="9105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9B6285-B955-3C30-BC6D-45049A5484A7}"/>
              </a:ext>
            </a:extLst>
          </p:cNvPr>
          <p:cNvSpPr txBox="1"/>
          <p:nvPr/>
        </p:nvSpPr>
        <p:spPr>
          <a:xfrm>
            <a:off x="3060590" y="634832"/>
            <a:ext cx="136608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Numerical model (design)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C0A909-83A5-35FE-9CE8-672706C800B7}"/>
              </a:ext>
            </a:extLst>
          </p:cNvPr>
          <p:cNvSpPr/>
          <p:nvPr/>
        </p:nvSpPr>
        <p:spPr bwMode="auto">
          <a:xfrm>
            <a:off x="5487737" y="608556"/>
            <a:ext cx="1575549" cy="1003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5B5741-C1CF-EA51-EA87-B857B37378E9}"/>
              </a:ext>
            </a:extLst>
          </p:cNvPr>
          <p:cNvSpPr txBox="1"/>
          <p:nvPr/>
        </p:nvSpPr>
        <p:spPr>
          <a:xfrm>
            <a:off x="5598983" y="641514"/>
            <a:ext cx="131799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object (magnet)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338043-4CA2-E077-1002-5E07641BFB28}"/>
              </a:ext>
            </a:extLst>
          </p:cNvPr>
          <p:cNvCxnSpPr>
            <a:cxnSpLocks/>
            <a:stCxn id="50" idx="3"/>
          </p:cNvCxnSpPr>
          <p:nvPr/>
        </p:nvCxnSpPr>
        <p:spPr bwMode="auto">
          <a:xfrm flipV="1">
            <a:off x="2295168" y="1099810"/>
            <a:ext cx="619334" cy="15003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5FC0ED-43E6-2306-EE1C-DCE1823AFDDD}"/>
              </a:ext>
            </a:extLst>
          </p:cNvPr>
          <p:cNvCxnSpPr>
            <a:cxnSpLocks/>
          </p:cNvCxnSpPr>
          <p:nvPr/>
        </p:nvCxnSpPr>
        <p:spPr bwMode="auto">
          <a:xfrm>
            <a:off x="6249475" y="3367362"/>
            <a:ext cx="1530482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BA5A99-BC57-C597-622A-0D692397B2A6}"/>
              </a:ext>
            </a:extLst>
          </p:cNvPr>
          <p:cNvSpPr txBox="1"/>
          <p:nvPr/>
        </p:nvSpPr>
        <p:spPr>
          <a:xfrm>
            <a:off x="7199065" y="3280448"/>
            <a:ext cx="680052" cy="19620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Calibration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47D44-BBA5-61A7-FD4E-A70CB34E0544}"/>
              </a:ext>
            </a:extLst>
          </p:cNvPr>
          <p:cNvCxnSpPr>
            <a:cxnSpLocks/>
          </p:cNvCxnSpPr>
          <p:nvPr/>
        </p:nvCxnSpPr>
        <p:spPr bwMode="auto">
          <a:xfrm>
            <a:off x="2210608" y="3417609"/>
            <a:ext cx="1332707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6D222C-A3D1-0C9E-71E5-EAFDC8F2C24D}"/>
              </a:ext>
            </a:extLst>
          </p:cNvPr>
          <p:cNvSpPr txBox="1"/>
          <p:nvPr/>
        </p:nvSpPr>
        <p:spPr>
          <a:xfrm>
            <a:off x="1683389" y="3271793"/>
            <a:ext cx="664720" cy="403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Approximation</a:t>
            </a:r>
          </a:p>
          <a:p>
            <a:pPr defTabSz="514330">
              <a:defRPr/>
            </a:pPr>
            <a:r>
              <a:rPr lang="en-US" sz="675" dirty="0">
                <a:solidFill>
                  <a:srgbClr val="000000"/>
                </a:solidFill>
                <a:latin typeface="Calibri"/>
                <a:ea typeface="ＭＳ Ｐゴシック" panose="020B0600070205080204" pitchFamily="34" charset="-128"/>
                <a:sym typeface="Arial" panose="020B0604020202020204" pitchFamily="34" charset="0"/>
              </a:rPr>
              <a:t>errors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4B5820-D182-00A2-9D60-0F4959734AA2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0344" y="3623465"/>
            <a:ext cx="1" cy="13397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D7B669-5FC9-1B56-728C-900B51FFE7DF}"/>
              </a:ext>
            </a:extLst>
          </p:cNvPr>
          <p:cNvCxnSpPr>
            <a:cxnSpLocks/>
          </p:cNvCxnSpPr>
          <p:nvPr/>
        </p:nvCxnSpPr>
        <p:spPr bwMode="auto">
          <a:xfrm>
            <a:off x="6256291" y="3690326"/>
            <a:ext cx="1530482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E79A0B-A51A-EF37-7AFA-84CFA02492C3}"/>
              </a:ext>
            </a:extLst>
          </p:cNvPr>
          <p:cNvSpPr txBox="1"/>
          <p:nvPr/>
        </p:nvSpPr>
        <p:spPr>
          <a:xfrm>
            <a:off x="7205882" y="3603412"/>
            <a:ext cx="680052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Approximation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F6011-9AEF-EFE2-811E-52EF15BC6B23}"/>
              </a:ext>
            </a:extLst>
          </p:cNvPr>
          <p:cNvSpPr txBox="1"/>
          <p:nvPr/>
        </p:nvSpPr>
        <p:spPr>
          <a:xfrm>
            <a:off x="5503296" y="2132208"/>
            <a:ext cx="1555558" cy="7781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37ADA-B037-C12A-1662-38779F5E36AE}"/>
              </a:ext>
            </a:extLst>
          </p:cNvPr>
          <p:cNvSpPr/>
          <p:nvPr/>
        </p:nvSpPr>
        <p:spPr>
          <a:xfrm>
            <a:off x="5503296" y="2141890"/>
            <a:ext cx="1656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transducer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3E33DBEC-03DB-A1A3-5BD0-052957C079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956" y="2180565"/>
            <a:ext cx="483382" cy="628991"/>
          </a:xfrm>
          <a:prstGeom prst="rect">
            <a:avLst/>
          </a:prstGeom>
        </p:spPr>
      </p:pic>
      <p:pic>
        <p:nvPicPr>
          <p:cNvPr id="24" name="Picture 23" descr="A close-up of a machine&#10;&#10;AI-generated content may be incorrect.">
            <a:extLst>
              <a:ext uri="{FF2B5EF4-FFF2-40B4-BE49-F238E27FC236}">
                <a16:creationId xmlns:a16="http://schemas.microsoft.com/office/drawing/2014/main" id="{EE4141E2-122F-FE6E-93A9-BA8C01B468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138" y="2328864"/>
            <a:ext cx="680488" cy="509658"/>
          </a:xfrm>
          <a:prstGeom prst="rect">
            <a:avLst/>
          </a:prstGeom>
        </p:spPr>
      </p:pic>
      <p:pic>
        <p:nvPicPr>
          <p:cNvPr id="2" name="Picture 1" descr="A machine with a conveyor belt&#10;&#10;AI-generated content may be incorrect.">
            <a:extLst>
              <a:ext uri="{FF2B5EF4-FFF2-40B4-BE49-F238E27FC236}">
                <a16:creationId xmlns:a16="http://schemas.microsoft.com/office/drawing/2014/main" id="{22F18BAC-EE1B-4FC9-C409-D4D588320B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370" y="827678"/>
            <a:ext cx="1010728" cy="741888"/>
          </a:xfrm>
          <a:prstGeom prst="rect">
            <a:avLst/>
          </a:prstGeom>
        </p:spPr>
      </p:pic>
      <p:pic>
        <p:nvPicPr>
          <p:cNvPr id="3" name="Picture 2" descr="A blue and orange chain&#10;&#10;AI-generated content may be incorrect.">
            <a:extLst>
              <a:ext uri="{FF2B5EF4-FFF2-40B4-BE49-F238E27FC236}">
                <a16:creationId xmlns:a16="http://schemas.microsoft.com/office/drawing/2014/main" id="{4B78AEFA-1BA1-C372-48AB-55988AFF75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566" y="831957"/>
            <a:ext cx="842144" cy="6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6F6B3A62-18F6-4F98-9F5B-6009F1FC6A72}"/>
              </a:ext>
            </a:extLst>
          </p:cNvPr>
          <p:cNvCxnSpPr>
            <a:cxnSpLocks/>
          </p:cNvCxnSpPr>
          <p:nvPr/>
        </p:nvCxnSpPr>
        <p:spPr bwMode="auto">
          <a:xfrm>
            <a:off x="4664969" y="4026455"/>
            <a:ext cx="369754" cy="0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7D7C59FB-687E-464A-96CE-74485EBC36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78767" y="4026454"/>
            <a:ext cx="362636" cy="1187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31A341-0A9E-934F-651E-6DA732115B08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7535" y="1767275"/>
            <a:ext cx="0" cy="44675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EF605D6-127C-41B8-A20F-0EE134D1FE73}"/>
              </a:ext>
            </a:extLst>
          </p:cNvPr>
          <p:cNvSpPr txBox="1"/>
          <p:nvPr/>
        </p:nvSpPr>
        <p:spPr>
          <a:xfrm>
            <a:off x="2260361" y="2492434"/>
            <a:ext cx="1268208" cy="692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CC0C5C70-C63D-429A-B2BB-A941CB7C0F7A}"/>
              </a:ext>
            </a:extLst>
          </p:cNvPr>
          <p:cNvCxnSpPr>
            <a:cxnSpLocks/>
            <a:stCxn id="159" idx="2"/>
          </p:cNvCxnSpPr>
          <p:nvPr/>
        </p:nvCxnSpPr>
        <p:spPr bwMode="auto">
          <a:xfrm rot="5400000" flipH="1">
            <a:off x="2660006" y="1469789"/>
            <a:ext cx="2645934" cy="3154790"/>
          </a:xfrm>
          <a:prstGeom prst="bentConnector4">
            <a:avLst>
              <a:gd name="adj1" fmla="val -5832"/>
              <a:gd name="adj2" fmla="val 112949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563DED2-691A-F24F-88F3-213D725B20D1}"/>
              </a:ext>
            </a:extLst>
          </p:cNvPr>
          <p:cNvSpPr/>
          <p:nvPr/>
        </p:nvSpPr>
        <p:spPr bwMode="auto">
          <a:xfrm>
            <a:off x="6273194" y="3787119"/>
            <a:ext cx="1020708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133FD-2095-6448-AC27-A203334DF75F}"/>
              </a:ext>
            </a:extLst>
          </p:cNvPr>
          <p:cNvSpPr/>
          <p:nvPr/>
        </p:nvSpPr>
        <p:spPr bwMode="auto">
          <a:xfrm>
            <a:off x="3697103" y="3778612"/>
            <a:ext cx="1129867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DA147-62A8-6642-BDD3-31A8F847CBDB}"/>
              </a:ext>
            </a:extLst>
          </p:cNvPr>
          <p:cNvSpPr txBox="1"/>
          <p:nvPr/>
        </p:nvSpPr>
        <p:spPr>
          <a:xfrm>
            <a:off x="2425365" y="1321293"/>
            <a:ext cx="2787815" cy="86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42C64A2-CFE2-B844-86FB-BA5A875A013D}"/>
              </a:ext>
            </a:extLst>
          </p:cNvPr>
          <p:cNvCxnSpPr>
            <a:cxnSpLocks/>
          </p:cNvCxnSpPr>
          <p:nvPr/>
        </p:nvCxnSpPr>
        <p:spPr bwMode="auto">
          <a:xfrm>
            <a:off x="4344792" y="3225993"/>
            <a:ext cx="0" cy="528401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BE949D9-6C23-4F4C-B45A-91533704F021}"/>
                  </a:ext>
                </a:extLst>
              </p:cNvPr>
              <p:cNvSpPr/>
              <p:nvPr/>
            </p:nvSpPr>
            <p:spPr bwMode="auto">
              <a:xfrm>
                <a:off x="4144034" y="3899423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BE949D9-6C23-4F4C-B45A-91533704F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034" y="3899423"/>
                <a:ext cx="231362" cy="25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7F1513B-3E7B-4F7B-B01C-5A69C4E16FBA}"/>
                  </a:ext>
                </a:extLst>
              </p:cNvPr>
              <p:cNvSpPr/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7F1513B-3E7B-4F7B-B01C-5A69C4E16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blipFill>
                <a:blip r:embed="rId3"/>
                <a:stretch>
                  <a:fillRect t="-9524" r="-21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871A2A0D-DBA4-4081-B612-830AD5C868A1}"/>
              </a:ext>
            </a:extLst>
          </p:cNvPr>
          <p:cNvSpPr txBox="1"/>
          <p:nvPr/>
        </p:nvSpPr>
        <p:spPr>
          <a:xfrm>
            <a:off x="3837138" y="2492434"/>
            <a:ext cx="1521412" cy="692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30F2B3-32B0-4450-9E0E-312A0A795A49}"/>
              </a:ext>
            </a:extLst>
          </p:cNvPr>
          <p:cNvSpPr txBox="1"/>
          <p:nvPr/>
        </p:nvSpPr>
        <p:spPr>
          <a:xfrm>
            <a:off x="4686580" y="2147861"/>
            <a:ext cx="12988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Observation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function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AF0F78C-3350-4DF8-9CCE-D58DE31D592A}"/>
              </a:ext>
            </a:extLst>
          </p:cNvPr>
          <p:cNvCxnSpPr>
            <a:cxnSpLocks/>
            <a:stCxn id="10" idx="2"/>
            <a:endCxn id="77" idx="0"/>
          </p:cNvCxnSpPr>
          <p:nvPr/>
        </p:nvCxnSpPr>
        <p:spPr bwMode="auto">
          <a:xfrm rot="16200000" flipH="1">
            <a:off x="4054933" y="1949523"/>
            <a:ext cx="307250" cy="77857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BA28B976-B874-43FF-88D3-0490719272B8}"/>
              </a:ext>
            </a:extLst>
          </p:cNvPr>
          <p:cNvCxnSpPr>
            <a:cxnSpLocks/>
            <a:stCxn id="10" idx="2"/>
            <a:endCxn id="100" idx="0"/>
          </p:cNvCxnSpPr>
          <p:nvPr/>
        </p:nvCxnSpPr>
        <p:spPr bwMode="auto">
          <a:xfrm rot="5400000">
            <a:off x="3203244" y="1876405"/>
            <a:ext cx="307250" cy="9248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97608C5-C4E5-45C3-80CE-D0852C61DD50}"/>
              </a:ext>
            </a:extLst>
          </p:cNvPr>
          <p:cNvSpPr txBox="1"/>
          <p:nvPr/>
        </p:nvSpPr>
        <p:spPr>
          <a:xfrm>
            <a:off x="2242617" y="2275519"/>
            <a:ext cx="736614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Prediction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0DE15F0-CF19-401A-90D3-077DBF911058}"/>
              </a:ext>
            </a:extLst>
          </p:cNvPr>
          <p:cNvSpPr txBox="1"/>
          <p:nvPr/>
        </p:nvSpPr>
        <p:spPr>
          <a:xfrm>
            <a:off x="4597843" y="3328706"/>
            <a:ext cx="9251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Comparable quantity </a:t>
            </a:r>
            <a:endParaRPr lang="en-GB" sz="81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59" name="Flowchart: Decision 158">
            <a:extLst>
              <a:ext uri="{FF2B5EF4-FFF2-40B4-BE49-F238E27FC236}">
                <a16:creationId xmlns:a16="http://schemas.microsoft.com/office/drawing/2014/main" id="{9E1F8900-2A82-4445-945E-B6FF4EF5CC9C}"/>
              </a:ext>
            </a:extLst>
          </p:cNvPr>
          <p:cNvSpPr/>
          <p:nvPr/>
        </p:nvSpPr>
        <p:spPr bwMode="auto">
          <a:xfrm>
            <a:off x="5017585" y="3686591"/>
            <a:ext cx="1085566" cy="68355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Error</a:t>
            </a:r>
          </a:p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metric</a:t>
            </a: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754F16B1-054D-47DA-892D-4053414D6CBE}"/>
              </a:ext>
            </a:extLst>
          </p:cNvPr>
          <p:cNvSpPr/>
          <p:nvPr/>
        </p:nvSpPr>
        <p:spPr bwMode="auto">
          <a:xfrm rot="16200000">
            <a:off x="2843697" y="2491929"/>
            <a:ext cx="167048" cy="1597325"/>
          </a:xfrm>
          <a:prstGeom prst="leftBrace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GB" sz="1125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E79FD7A-ED7D-48DE-BB43-B37451F23F97}"/>
              </a:ext>
            </a:extLst>
          </p:cNvPr>
          <p:cNvSpPr txBox="1"/>
          <p:nvPr/>
        </p:nvSpPr>
        <p:spPr>
          <a:xfrm>
            <a:off x="2402003" y="3402602"/>
            <a:ext cx="1240319" cy="20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43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Quantity of interest</a:t>
            </a:r>
            <a:endParaRPr lang="en-GB" sz="743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0BA54-9D60-584A-AE2D-D2733F0031BA}"/>
              </a:ext>
            </a:extLst>
          </p:cNvPr>
          <p:cNvSpPr/>
          <p:nvPr/>
        </p:nvSpPr>
        <p:spPr>
          <a:xfrm>
            <a:off x="3850812" y="2599042"/>
            <a:ext cx="1440379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Expected voltages in transducer, </a:t>
            </a:r>
            <a:r>
              <a:rPr lang="en-US" sz="788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including uncertainty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68BD0-76FB-5341-BEE2-92E69A6C3765}"/>
              </a:ext>
            </a:extLst>
          </p:cNvPr>
          <p:cNvSpPr/>
          <p:nvPr/>
        </p:nvSpPr>
        <p:spPr>
          <a:xfrm>
            <a:off x="2489062" y="1394161"/>
            <a:ext cx="3001137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state variables</a:t>
            </a:r>
          </a:p>
          <a:p>
            <a:pPr algn="ctr"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88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Boundary sources: single and double-layer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potentials, or harmonic coefficients  on trivial domains</a:t>
            </a:r>
          </a:p>
          <a:p>
            <a:pPr algn="ctr"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88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algn="ctr"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88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80E5D-F65F-8D4E-846A-6EE2312BE985}"/>
              </a:ext>
            </a:extLst>
          </p:cNvPr>
          <p:cNvSpPr/>
          <p:nvPr/>
        </p:nvSpPr>
        <p:spPr>
          <a:xfrm>
            <a:off x="2268316" y="2515648"/>
            <a:ext cx="12522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trivial domain </a:t>
            </a:r>
            <a:r>
              <a:rPr lang="en-US" sz="675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6C0342-9294-9146-BBC4-83B450EFBA58}"/>
              </a:ext>
            </a:extLst>
          </p:cNvPr>
          <p:cNvSpPr/>
          <p:nvPr/>
        </p:nvSpPr>
        <p:spPr bwMode="auto">
          <a:xfrm>
            <a:off x="1828519" y="1199209"/>
            <a:ext cx="3781534" cy="244857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US" sz="1125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AE018-C722-7C45-AAB6-A80C491022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03" y="2879861"/>
            <a:ext cx="1192962" cy="25571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33C35B5-E48A-B340-A31D-2CC970E168EF}"/>
              </a:ext>
            </a:extLst>
          </p:cNvPr>
          <p:cNvSpPr txBox="1"/>
          <p:nvPr/>
        </p:nvSpPr>
        <p:spPr>
          <a:xfrm>
            <a:off x="2031189" y="4320011"/>
            <a:ext cx="2230741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Inverse field problem</a:t>
            </a:r>
            <a:endParaRPr lang="en-GB" sz="81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863CB2-D55B-C246-1E51-DF4B880D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5" y="12469"/>
            <a:ext cx="5544107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620" kern="0" dirty="0">
                <a:latin typeface="Calibri"/>
                <a:ea typeface="ＭＳ Ｐゴシック" panose="020B0600070205080204" pitchFamily="34" charset="-128"/>
              </a:rPr>
              <a:t>Generalized Field Description</a:t>
            </a:r>
            <a:endParaRPr lang="en-US" altLang="en-US" sz="1485" kern="0" dirty="0"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334201-198E-08FD-5623-B8441A7ACD9D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6735686" y="2685750"/>
            <a:ext cx="0" cy="44675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7870CB-31D3-C89F-18C7-BCE2C60EB7F4}"/>
              </a:ext>
            </a:extLst>
          </p:cNvPr>
          <p:cNvSpPr txBox="1"/>
          <p:nvPr/>
        </p:nvSpPr>
        <p:spPr>
          <a:xfrm>
            <a:off x="5959894" y="3132506"/>
            <a:ext cx="1551583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Raw signal (voltages)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D27C7-1E1A-A3E5-B589-8D00CB779A5B}"/>
              </a:ext>
            </a:extLst>
          </p:cNvPr>
          <p:cNvSpPr txBox="1"/>
          <p:nvPr/>
        </p:nvSpPr>
        <p:spPr>
          <a:xfrm>
            <a:off x="5959894" y="3453457"/>
            <a:ext cx="1551581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Processed data (fluxes)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A50BF2-B8AD-5917-C475-5F49AD199FB7}"/>
              </a:ext>
            </a:extLst>
          </p:cNvPr>
          <p:cNvCxnSpPr>
            <a:cxnSpLocks/>
          </p:cNvCxnSpPr>
          <p:nvPr/>
        </p:nvCxnSpPr>
        <p:spPr bwMode="auto">
          <a:xfrm>
            <a:off x="6735684" y="3640431"/>
            <a:ext cx="0" cy="1549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497464-422D-AC20-4B9A-72EBBCD5FB22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 bwMode="auto">
          <a:xfrm flipV="1">
            <a:off x="6735685" y="3349488"/>
            <a:ext cx="1" cy="103969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5D53291-C766-B4A2-6099-C7DB45A8B285}"/>
              </a:ext>
            </a:extLst>
          </p:cNvPr>
          <p:cNvSpPr txBox="1"/>
          <p:nvPr/>
        </p:nvSpPr>
        <p:spPr>
          <a:xfrm>
            <a:off x="5976231" y="2204350"/>
            <a:ext cx="1555558" cy="7781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8E5CB2-0FD4-B40A-CC8A-5DE20B55E112}"/>
              </a:ext>
            </a:extLst>
          </p:cNvPr>
          <p:cNvSpPr txBox="1"/>
          <p:nvPr/>
        </p:nvSpPr>
        <p:spPr>
          <a:xfrm>
            <a:off x="5976230" y="1784680"/>
            <a:ext cx="1555560" cy="1780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the magnet bore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9AEC69-F839-E8E6-E717-347CEDF26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4120" y="1577379"/>
            <a:ext cx="0" cy="19111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5625DD7-BE02-3677-D870-9AC3CDD9A2AB}"/>
              </a:ext>
            </a:extLst>
          </p:cNvPr>
          <p:cNvSpPr/>
          <p:nvPr/>
        </p:nvSpPr>
        <p:spPr>
          <a:xfrm>
            <a:off x="5976230" y="2214033"/>
            <a:ext cx="1656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transducer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28F5D-CE73-CAF4-BC94-7390C5F298E5}"/>
              </a:ext>
            </a:extLst>
          </p:cNvPr>
          <p:cNvSpPr/>
          <p:nvPr/>
        </p:nvSpPr>
        <p:spPr bwMode="auto">
          <a:xfrm>
            <a:off x="5959894" y="627535"/>
            <a:ext cx="1575549" cy="1003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1D865E-CE7B-D3F4-DA41-272908C3FF7C}"/>
              </a:ext>
            </a:extLst>
          </p:cNvPr>
          <p:cNvSpPr txBox="1"/>
          <p:nvPr/>
        </p:nvSpPr>
        <p:spPr>
          <a:xfrm>
            <a:off x="6071140" y="627534"/>
            <a:ext cx="131799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object (magnet)</a:t>
            </a:r>
          </a:p>
        </p:txBody>
      </p:sp>
      <p:pic>
        <p:nvPicPr>
          <p:cNvPr id="2" name="Picture 1" descr="A machine with a conveyor belt&#10;&#10;AI-generated content may be incorrect.">
            <a:extLst>
              <a:ext uri="{FF2B5EF4-FFF2-40B4-BE49-F238E27FC236}">
                <a16:creationId xmlns:a16="http://schemas.microsoft.com/office/drawing/2014/main" id="{F10D57A9-2A7A-5EFE-DECC-449BE11454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770" y="835491"/>
            <a:ext cx="1010728" cy="741888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D88B22F-F680-77AE-3240-00429F3D24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891" y="2252708"/>
            <a:ext cx="483382" cy="628991"/>
          </a:xfrm>
          <a:prstGeom prst="rect">
            <a:avLst/>
          </a:prstGeom>
        </p:spPr>
      </p:pic>
      <p:pic>
        <p:nvPicPr>
          <p:cNvPr id="7" name="Picture 6" descr="A close-up of a machine&#10;&#10;AI-generated content may be incorrect.">
            <a:extLst>
              <a:ext uri="{FF2B5EF4-FFF2-40B4-BE49-F238E27FC236}">
                <a16:creationId xmlns:a16="http://schemas.microsoft.com/office/drawing/2014/main" id="{AC3BF541-5DBE-867E-D184-2E87077BCD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073" y="2401007"/>
            <a:ext cx="680488" cy="5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13525-AF75-91C8-AFDB-2D1C16BE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F8C5F71-936A-6BBB-8AE1-4056C91F3C2E}"/>
              </a:ext>
            </a:extLst>
          </p:cNvPr>
          <p:cNvCxnSpPr>
            <a:cxnSpLocks/>
          </p:cNvCxnSpPr>
          <p:nvPr/>
        </p:nvCxnSpPr>
        <p:spPr bwMode="auto">
          <a:xfrm>
            <a:off x="4664969" y="4026455"/>
            <a:ext cx="369754" cy="0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3106A2A-C705-C44B-8EBA-EFB8D54C67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78767" y="4026454"/>
            <a:ext cx="362636" cy="1187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B24256-BD4B-1F1F-5304-5DA836279E7A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7535" y="1767275"/>
            <a:ext cx="0" cy="44675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237343F-8141-E287-1EA6-3F967E3BD29C}"/>
              </a:ext>
            </a:extLst>
          </p:cNvPr>
          <p:cNvSpPr txBox="1"/>
          <p:nvPr/>
        </p:nvSpPr>
        <p:spPr>
          <a:xfrm>
            <a:off x="2260361" y="2492434"/>
            <a:ext cx="1268208" cy="692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DEEB184D-0BB6-20D7-F25E-334307D344D8}"/>
              </a:ext>
            </a:extLst>
          </p:cNvPr>
          <p:cNvCxnSpPr>
            <a:cxnSpLocks/>
            <a:stCxn id="159" idx="2"/>
          </p:cNvCxnSpPr>
          <p:nvPr/>
        </p:nvCxnSpPr>
        <p:spPr bwMode="auto">
          <a:xfrm rot="5400000" flipH="1">
            <a:off x="2660006" y="1469789"/>
            <a:ext cx="2645934" cy="3154790"/>
          </a:xfrm>
          <a:prstGeom prst="bentConnector4">
            <a:avLst>
              <a:gd name="adj1" fmla="val -5832"/>
              <a:gd name="adj2" fmla="val 112949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F80EFA6-6364-8567-2975-8BBF9DC57563}"/>
              </a:ext>
            </a:extLst>
          </p:cNvPr>
          <p:cNvSpPr/>
          <p:nvPr/>
        </p:nvSpPr>
        <p:spPr bwMode="auto">
          <a:xfrm>
            <a:off x="6273194" y="3787119"/>
            <a:ext cx="1020708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AC1E4-B396-0776-132A-11FB0178E910}"/>
              </a:ext>
            </a:extLst>
          </p:cNvPr>
          <p:cNvSpPr/>
          <p:nvPr/>
        </p:nvSpPr>
        <p:spPr bwMode="auto">
          <a:xfrm>
            <a:off x="3697103" y="3778612"/>
            <a:ext cx="1129867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CB538-25E2-D1B9-DD41-426FEAC1099B}"/>
              </a:ext>
            </a:extLst>
          </p:cNvPr>
          <p:cNvSpPr txBox="1"/>
          <p:nvPr/>
        </p:nvSpPr>
        <p:spPr>
          <a:xfrm>
            <a:off x="2425365" y="1321293"/>
            <a:ext cx="2787815" cy="8638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7DC1BC-C9BC-BF19-6F15-EC3EE07AFDCB}"/>
              </a:ext>
            </a:extLst>
          </p:cNvPr>
          <p:cNvCxnSpPr>
            <a:cxnSpLocks/>
          </p:cNvCxnSpPr>
          <p:nvPr/>
        </p:nvCxnSpPr>
        <p:spPr bwMode="auto">
          <a:xfrm>
            <a:off x="4344792" y="3225993"/>
            <a:ext cx="0" cy="528401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F063DB-1B55-C15A-2459-E44EE91BFCC3}"/>
                  </a:ext>
                </a:extLst>
              </p:cNvPr>
              <p:cNvSpPr/>
              <p:nvPr/>
            </p:nvSpPr>
            <p:spPr bwMode="auto">
              <a:xfrm>
                <a:off x="4144034" y="3899423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AF063DB-1B55-C15A-2459-E44EE91BF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4034" y="3899423"/>
                <a:ext cx="231362" cy="25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80B98F8-9249-1A38-5CAD-6C3BF686F087}"/>
                  </a:ext>
                </a:extLst>
              </p:cNvPr>
              <p:cNvSpPr/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80B98F8-9249-1A38-5CAD-6C3BF686F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blipFill>
                <a:blip r:embed="rId3"/>
                <a:stretch>
                  <a:fillRect t="-9524" r="-21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E14012C9-7141-47A2-1BC2-62BA9D0C57CB}"/>
              </a:ext>
            </a:extLst>
          </p:cNvPr>
          <p:cNvSpPr txBox="1"/>
          <p:nvPr/>
        </p:nvSpPr>
        <p:spPr>
          <a:xfrm>
            <a:off x="3837138" y="2492434"/>
            <a:ext cx="1521412" cy="692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2D1502-91E6-BFEA-67DF-02F09468DFD6}"/>
              </a:ext>
            </a:extLst>
          </p:cNvPr>
          <p:cNvSpPr txBox="1"/>
          <p:nvPr/>
        </p:nvSpPr>
        <p:spPr>
          <a:xfrm>
            <a:off x="4746248" y="2198838"/>
            <a:ext cx="12988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Observation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function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D58F4F26-7A35-9DFD-9C10-A755280DE59C}"/>
              </a:ext>
            </a:extLst>
          </p:cNvPr>
          <p:cNvCxnSpPr>
            <a:cxnSpLocks/>
            <a:stCxn id="10" idx="2"/>
            <a:endCxn id="77" idx="0"/>
          </p:cNvCxnSpPr>
          <p:nvPr/>
        </p:nvCxnSpPr>
        <p:spPr bwMode="auto">
          <a:xfrm rot="16200000" flipH="1">
            <a:off x="4054933" y="1949523"/>
            <a:ext cx="307250" cy="77857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23246F95-3A95-6348-C9B5-01AF6C7BB415}"/>
              </a:ext>
            </a:extLst>
          </p:cNvPr>
          <p:cNvCxnSpPr>
            <a:cxnSpLocks/>
            <a:stCxn id="10" idx="2"/>
            <a:endCxn id="100" idx="0"/>
          </p:cNvCxnSpPr>
          <p:nvPr/>
        </p:nvCxnSpPr>
        <p:spPr bwMode="auto">
          <a:xfrm rot="5400000">
            <a:off x="3203244" y="1876405"/>
            <a:ext cx="307250" cy="92480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535FA3E2-197C-120D-3CD1-0003FECCF290}"/>
              </a:ext>
            </a:extLst>
          </p:cNvPr>
          <p:cNvSpPr txBox="1"/>
          <p:nvPr/>
        </p:nvSpPr>
        <p:spPr>
          <a:xfrm>
            <a:off x="2242617" y="2275519"/>
            <a:ext cx="736614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Prediction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F8FFBA8-DA55-61BA-B17D-FA4F95A73020}"/>
              </a:ext>
            </a:extLst>
          </p:cNvPr>
          <p:cNvSpPr txBox="1"/>
          <p:nvPr/>
        </p:nvSpPr>
        <p:spPr>
          <a:xfrm>
            <a:off x="4597843" y="3328706"/>
            <a:ext cx="9251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Comparable quantity </a:t>
            </a:r>
            <a:endParaRPr lang="en-GB" sz="81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59" name="Flowchart: Decision 158">
            <a:extLst>
              <a:ext uri="{FF2B5EF4-FFF2-40B4-BE49-F238E27FC236}">
                <a16:creationId xmlns:a16="http://schemas.microsoft.com/office/drawing/2014/main" id="{C358D1F4-9F80-557C-0C9F-6DBC4845BA6B}"/>
              </a:ext>
            </a:extLst>
          </p:cNvPr>
          <p:cNvSpPr/>
          <p:nvPr/>
        </p:nvSpPr>
        <p:spPr bwMode="auto">
          <a:xfrm>
            <a:off x="5017585" y="3686591"/>
            <a:ext cx="1085566" cy="68355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Bayesian</a:t>
            </a:r>
          </a:p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Inference</a:t>
            </a:r>
            <a:endParaRPr lang="en-GB" sz="810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0CF477F1-CD1A-40DA-2034-BEAEB5B3B403}"/>
              </a:ext>
            </a:extLst>
          </p:cNvPr>
          <p:cNvSpPr/>
          <p:nvPr/>
        </p:nvSpPr>
        <p:spPr bwMode="auto">
          <a:xfrm rot="16200000">
            <a:off x="2843697" y="2491929"/>
            <a:ext cx="167048" cy="1597325"/>
          </a:xfrm>
          <a:prstGeom prst="leftBrace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GB" sz="1125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8ACE6B9-6417-0635-F686-901448D079FF}"/>
              </a:ext>
            </a:extLst>
          </p:cNvPr>
          <p:cNvSpPr txBox="1"/>
          <p:nvPr/>
        </p:nvSpPr>
        <p:spPr>
          <a:xfrm>
            <a:off x="2402003" y="3402602"/>
            <a:ext cx="1240319" cy="20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43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Quantity of interest</a:t>
            </a:r>
            <a:endParaRPr lang="en-GB" sz="743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2AA869-2CE8-5186-076A-8DF799978F45}"/>
              </a:ext>
            </a:extLst>
          </p:cNvPr>
          <p:cNvSpPr/>
          <p:nvPr/>
        </p:nvSpPr>
        <p:spPr bwMode="auto">
          <a:xfrm>
            <a:off x="1828519" y="1199209"/>
            <a:ext cx="3781534" cy="244857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US" sz="1125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08FC98-715B-C986-9506-902E1EF9F0C1}"/>
              </a:ext>
            </a:extLst>
          </p:cNvPr>
          <p:cNvSpPr txBox="1"/>
          <p:nvPr/>
        </p:nvSpPr>
        <p:spPr>
          <a:xfrm>
            <a:off x="1969409" y="4510976"/>
            <a:ext cx="2120082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Inverse field problem (ill-conditioned)</a:t>
            </a:r>
            <a:endParaRPr lang="en-GB" sz="81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7B8E2D-A318-46F3-CDCB-8F881772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933" y="7348"/>
            <a:ext cx="6015312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485" kern="0" dirty="0">
                <a:latin typeface="Calibri"/>
                <a:ea typeface="ＭＳ Ｐゴシック" panose="020B0600070205080204" pitchFamily="34" charset="-128"/>
              </a:rPr>
              <a:t>Field Mapping with the Moving Fluxmeter (Established: Liebsch, Fleig)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308E4B-D565-EF0E-D92D-5C852F9BCA5B}"/>
              </a:ext>
            </a:extLst>
          </p:cNvPr>
          <p:cNvCxnSpPr>
            <a:cxnSpLocks/>
          </p:cNvCxnSpPr>
          <p:nvPr/>
        </p:nvCxnSpPr>
        <p:spPr bwMode="auto">
          <a:xfrm>
            <a:off x="3850155" y="803074"/>
            <a:ext cx="1312" cy="5358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E2346A-0863-8CD5-72D6-951D597651EC}"/>
              </a:ext>
            </a:extLst>
          </p:cNvPr>
          <p:cNvSpPr txBox="1"/>
          <p:nvPr/>
        </p:nvSpPr>
        <p:spPr>
          <a:xfrm>
            <a:off x="3947371" y="743671"/>
            <a:ext cx="42672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Prior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FBD3C6-B95A-8F5F-3EC3-08C8330F46D3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6735686" y="2685750"/>
            <a:ext cx="0" cy="44675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97A5C21-1B50-C566-3F8B-B19B70884127}"/>
              </a:ext>
            </a:extLst>
          </p:cNvPr>
          <p:cNvSpPr txBox="1"/>
          <p:nvPr/>
        </p:nvSpPr>
        <p:spPr>
          <a:xfrm>
            <a:off x="5959894" y="3132506"/>
            <a:ext cx="1551583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Raw signal (voltages)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263615-7445-9494-A04A-B98686B91CDE}"/>
              </a:ext>
            </a:extLst>
          </p:cNvPr>
          <p:cNvSpPr txBox="1"/>
          <p:nvPr/>
        </p:nvSpPr>
        <p:spPr>
          <a:xfrm>
            <a:off x="5959894" y="3453457"/>
            <a:ext cx="1551581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Processed data (fluxes)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4CD1F-48BC-9C7B-4523-2AB37BEF065D}"/>
              </a:ext>
            </a:extLst>
          </p:cNvPr>
          <p:cNvCxnSpPr>
            <a:cxnSpLocks/>
          </p:cNvCxnSpPr>
          <p:nvPr/>
        </p:nvCxnSpPr>
        <p:spPr bwMode="auto">
          <a:xfrm>
            <a:off x="6735684" y="3640431"/>
            <a:ext cx="0" cy="1549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96F013-839F-F892-5B31-8DBA3A25DE6B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 bwMode="auto">
          <a:xfrm flipV="1">
            <a:off x="6735685" y="3349488"/>
            <a:ext cx="1" cy="103969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A882EA-519D-DEB7-5423-8E25548F5699}"/>
              </a:ext>
            </a:extLst>
          </p:cNvPr>
          <p:cNvSpPr txBox="1"/>
          <p:nvPr/>
        </p:nvSpPr>
        <p:spPr>
          <a:xfrm>
            <a:off x="5976231" y="2204350"/>
            <a:ext cx="1555558" cy="7781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16390A-2D85-FBF7-AE4B-5DED41900CE3}"/>
              </a:ext>
            </a:extLst>
          </p:cNvPr>
          <p:cNvSpPr txBox="1"/>
          <p:nvPr/>
        </p:nvSpPr>
        <p:spPr>
          <a:xfrm>
            <a:off x="5976230" y="1784680"/>
            <a:ext cx="1555560" cy="1780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the magnet bore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6875C1-51A2-4B02-A8F2-701379A6689B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4120" y="1577379"/>
            <a:ext cx="0" cy="19111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D687375-1449-9A79-0C9C-A96C81033351}"/>
              </a:ext>
            </a:extLst>
          </p:cNvPr>
          <p:cNvSpPr/>
          <p:nvPr/>
        </p:nvSpPr>
        <p:spPr>
          <a:xfrm>
            <a:off x="5976230" y="2214033"/>
            <a:ext cx="1656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transducer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DC0131-CB82-8D8B-E4AE-064AF11EB915}"/>
              </a:ext>
            </a:extLst>
          </p:cNvPr>
          <p:cNvSpPr/>
          <p:nvPr/>
        </p:nvSpPr>
        <p:spPr bwMode="auto">
          <a:xfrm>
            <a:off x="5959894" y="627535"/>
            <a:ext cx="1575549" cy="1003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DA832F-CFCE-2389-93F5-D78C9AAC5D7D}"/>
              </a:ext>
            </a:extLst>
          </p:cNvPr>
          <p:cNvSpPr txBox="1"/>
          <p:nvPr/>
        </p:nvSpPr>
        <p:spPr>
          <a:xfrm>
            <a:off x="6071140" y="627534"/>
            <a:ext cx="131799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object (magnet)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7160C9-F4C2-13CF-203C-1D2AF40699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16" y="1771534"/>
            <a:ext cx="723096" cy="2684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E52409-5733-8C32-9A34-720616971B0B}"/>
              </a:ext>
            </a:extLst>
          </p:cNvPr>
          <p:cNvSpPr txBox="1"/>
          <p:nvPr/>
        </p:nvSpPr>
        <p:spPr>
          <a:xfrm>
            <a:off x="2475731" y="1321309"/>
            <a:ext cx="3465654" cy="32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43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parameterized by stream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43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function on 3D domain boundary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2069E6-993C-5714-B527-8AC6E3362557}"/>
              </a:ext>
            </a:extLst>
          </p:cNvPr>
          <p:cNvSpPr txBox="1"/>
          <p:nvPr/>
        </p:nvSpPr>
        <p:spPr>
          <a:xfrm>
            <a:off x="2471128" y="2538885"/>
            <a:ext cx="955711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Distribution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BC6B25A-ED53-B007-6198-061243DE34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891" y="2252708"/>
            <a:ext cx="483382" cy="628991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E6673A5-7CAE-4DD2-2AA2-BF50F0DD0A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696" y="1619152"/>
            <a:ext cx="1909212" cy="450905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B901CA29-654F-DA82-D4D9-2F211FC22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011" y="2795633"/>
            <a:ext cx="1115938" cy="309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CC068-3A69-9E00-01A1-1FE60ABB9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602" y="2552280"/>
            <a:ext cx="896547" cy="580226"/>
          </a:xfrm>
          <a:prstGeom prst="rect">
            <a:avLst/>
          </a:prstGeom>
        </p:spPr>
      </p:pic>
      <p:pic>
        <p:nvPicPr>
          <p:cNvPr id="11" name="Picture 10" descr="A machine with a conveyor belt&#10;&#10;AI-generated content may be incorrect.">
            <a:extLst>
              <a:ext uri="{FF2B5EF4-FFF2-40B4-BE49-F238E27FC236}">
                <a16:creationId xmlns:a16="http://schemas.microsoft.com/office/drawing/2014/main" id="{F35DB09F-2432-E98B-B67A-B7935E4220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770" y="835491"/>
            <a:ext cx="1010728" cy="741888"/>
          </a:xfrm>
          <a:prstGeom prst="rect">
            <a:avLst/>
          </a:prstGeom>
        </p:spPr>
      </p:pic>
      <p:pic>
        <p:nvPicPr>
          <p:cNvPr id="13" name="Picture 12" descr="A blue and orange chain&#10;&#10;AI-generated content may be incorrect.">
            <a:extLst>
              <a:ext uri="{FF2B5EF4-FFF2-40B4-BE49-F238E27FC236}">
                <a16:creationId xmlns:a16="http://schemas.microsoft.com/office/drawing/2014/main" id="{E65E3A7C-B69C-325E-41F3-1B7F37B720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97" y="519440"/>
            <a:ext cx="842144" cy="659148"/>
          </a:xfrm>
          <a:prstGeom prst="rect">
            <a:avLst/>
          </a:prstGeom>
        </p:spPr>
      </p:pic>
      <p:pic>
        <p:nvPicPr>
          <p:cNvPr id="20" name="Picture 19" descr="A close-up of a machine&#10;&#10;AI-generated content may be incorrect.">
            <a:extLst>
              <a:ext uri="{FF2B5EF4-FFF2-40B4-BE49-F238E27FC236}">
                <a16:creationId xmlns:a16="http://schemas.microsoft.com/office/drawing/2014/main" id="{0BFB401E-99CB-9E34-E6BE-C01BA0B5FAC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073" y="2401007"/>
            <a:ext cx="680488" cy="5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B5711-F191-C406-67C0-638C96CB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CE0DC3E-C893-B74E-A44C-EE01143C9EC3}"/>
              </a:ext>
            </a:extLst>
          </p:cNvPr>
          <p:cNvCxnSpPr>
            <a:cxnSpLocks/>
            <a:endCxn id="159" idx="1"/>
          </p:cNvCxnSpPr>
          <p:nvPr/>
        </p:nvCxnSpPr>
        <p:spPr bwMode="auto">
          <a:xfrm>
            <a:off x="3124601" y="4034867"/>
            <a:ext cx="801479" cy="0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09E4B62-A4B4-6EE2-3073-EC1CE375553D}"/>
              </a:ext>
            </a:extLst>
          </p:cNvPr>
          <p:cNvCxnSpPr>
            <a:cxnSpLocks/>
            <a:endCxn id="159" idx="3"/>
          </p:cNvCxnSpPr>
          <p:nvPr/>
        </p:nvCxnSpPr>
        <p:spPr bwMode="auto">
          <a:xfrm flipH="1">
            <a:off x="5011646" y="4027642"/>
            <a:ext cx="1429757" cy="7226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1C5ED71-A872-DA05-DFB6-599E856175A1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7535" y="1767275"/>
            <a:ext cx="0" cy="44675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B44E8B7-E5C8-5ED0-4AFC-C3D3B5432541}"/>
              </a:ext>
            </a:extLst>
          </p:cNvPr>
          <p:cNvSpPr/>
          <p:nvPr/>
        </p:nvSpPr>
        <p:spPr bwMode="auto">
          <a:xfrm>
            <a:off x="6273194" y="3787119"/>
            <a:ext cx="1020708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07323B-17E7-EA05-D5AA-0B93B82A2996}"/>
              </a:ext>
            </a:extLst>
          </p:cNvPr>
          <p:cNvSpPr/>
          <p:nvPr/>
        </p:nvSpPr>
        <p:spPr bwMode="auto">
          <a:xfrm>
            <a:off x="2066343" y="3811097"/>
            <a:ext cx="1129867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147A391-D478-0030-CF68-6BB9F9DF88D7}"/>
              </a:ext>
            </a:extLst>
          </p:cNvPr>
          <p:cNvCxnSpPr>
            <a:cxnSpLocks/>
          </p:cNvCxnSpPr>
          <p:nvPr/>
        </p:nvCxnSpPr>
        <p:spPr bwMode="auto">
          <a:xfrm>
            <a:off x="2610079" y="2982147"/>
            <a:ext cx="0" cy="799138"/>
          </a:xfrm>
          <a:prstGeom prst="straightConnector1">
            <a:avLst/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25CC441-F1B5-2AD0-261F-9A3F1634AFE4}"/>
                  </a:ext>
                </a:extLst>
              </p:cNvPr>
              <p:cNvSpPr/>
              <p:nvPr/>
            </p:nvSpPr>
            <p:spPr bwMode="auto">
              <a:xfrm>
                <a:off x="2506777" y="3899423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25CC441-F1B5-2AD0-261F-9A3F1634A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777" y="3899423"/>
                <a:ext cx="231362" cy="25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5C2D78-A16C-6DAC-A704-7C4BB7430609}"/>
                  </a:ext>
                </a:extLst>
              </p:cNvPr>
              <p:cNvSpPr/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5C2D78-A16C-6DAC-A704-7C4BB7430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369" y="3900452"/>
                <a:ext cx="231362" cy="254775"/>
              </a:xfrm>
              <a:prstGeom prst="rect">
                <a:avLst/>
              </a:prstGeom>
              <a:blipFill>
                <a:blip r:embed="rId3"/>
                <a:stretch>
                  <a:fillRect t="-9524" r="-21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A913874E-4665-CEB7-FE20-CF188EE39382}"/>
              </a:ext>
            </a:extLst>
          </p:cNvPr>
          <p:cNvSpPr txBox="1"/>
          <p:nvPr/>
        </p:nvSpPr>
        <p:spPr>
          <a:xfrm>
            <a:off x="3192258" y="1810015"/>
            <a:ext cx="129889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Observation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function</a:t>
            </a:r>
          </a:p>
        </p:txBody>
      </p:sp>
      <p:sp>
        <p:nvSpPr>
          <p:cNvPr id="159" name="Flowchart: Decision 158">
            <a:extLst>
              <a:ext uri="{FF2B5EF4-FFF2-40B4-BE49-F238E27FC236}">
                <a16:creationId xmlns:a16="http://schemas.microsoft.com/office/drawing/2014/main" id="{8BFD6C58-9392-4828-2324-74D6F2E311EA}"/>
              </a:ext>
            </a:extLst>
          </p:cNvPr>
          <p:cNvSpPr/>
          <p:nvPr/>
        </p:nvSpPr>
        <p:spPr bwMode="auto">
          <a:xfrm>
            <a:off x="3926080" y="3693088"/>
            <a:ext cx="1085566" cy="68355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Error</a:t>
            </a:r>
          </a:p>
          <a:p>
            <a:pPr algn="ctr" defTabSz="514330" fontAlgn="base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metric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CA0CF4-9623-0D91-5C40-24CC796C1420}"/>
              </a:ext>
            </a:extLst>
          </p:cNvPr>
          <p:cNvSpPr txBox="1"/>
          <p:nvPr/>
        </p:nvSpPr>
        <p:spPr>
          <a:xfrm>
            <a:off x="1508540" y="2063016"/>
            <a:ext cx="887347" cy="674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802FA-2339-5F4C-B62B-1BD792D0F9A7}"/>
              </a:ext>
            </a:extLst>
          </p:cNvPr>
          <p:cNvSpPr txBox="1"/>
          <p:nvPr/>
        </p:nvSpPr>
        <p:spPr>
          <a:xfrm>
            <a:off x="1682255" y="1128344"/>
            <a:ext cx="1728217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2AC210F-D7B6-5A4C-F9EB-A09D79698BC3}"/>
              </a:ext>
            </a:extLst>
          </p:cNvPr>
          <p:cNvSpPr txBox="1"/>
          <p:nvPr/>
        </p:nvSpPr>
        <p:spPr>
          <a:xfrm>
            <a:off x="2611788" y="2063016"/>
            <a:ext cx="1064510" cy="674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3590668-DD04-7083-DB37-D8732F2F43BB}"/>
              </a:ext>
            </a:extLst>
          </p:cNvPr>
          <p:cNvCxnSpPr>
            <a:cxnSpLocks/>
            <a:stCxn id="10" idx="2"/>
            <a:endCxn id="77" idx="0"/>
          </p:cNvCxnSpPr>
          <p:nvPr/>
        </p:nvCxnSpPr>
        <p:spPr bwMode="auto">
          <a:xfrm rot="16200000" flipH="1">
            <a:off x="2631783" y="1550755"/>
            <a:ext cx="426841" cy="597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C53378F5-FC64-AD50-13CC-8819695B0172}"/>
              </a:ext>
            </a:extLst>
          </p:cNvPr>
          <p:cNvCxnSpPr>
            <a:cxnSpLocks/>
            <a:stCxn id="10" idx="2"/>
            <a:endCxn id="100" idx="0"/>
          </p:cNvCxnSpPr>
          <p:nvPr/>
        </p:nvCxnSpPr>
        <p:spPr bwMode="auto">
          <a:xfrm rot="5400000">
            <a:off x="2035869" y="1552520"/>
            <a:ext cx="426841" cy="594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835F7B7-7BD4-A88E-A153-FFC2092E93E8}"/>
              </a:ext>
            </a:extLst>
          </p:cNvPr>
          <p:cNvSpPr txBox="1"/>
          <p:nvPr/>
        </p:nvSpPr>
        <p:spPr>
          <a:xfrm>
            <a:off x="1496125" y="1889899"/>
            <a:ext cx="51539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Prediction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5797B8E-C089-A4F8-0ECE-6489B237A828}"/>
              </a:ext>
            </a:extLst>
          </p:cNvPr>
          <p:cNvSpPr txBox="1"/>
          <p:nvPr/>
        </p:nvSpPr>
        <p:spPr>
          <a:xfrm>
            <a:off x="2721735" y="2762919"/>
            <a:ext cx="83816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Comparable quantity </a:t>
            </a:r>
            <a:endParaRPr lang="en-GB" sz="54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DF331165-E4B3-CEB0-24E2-CCC45B037085}"/>
              </a:ext>
            </a:extLst>
          </p:cNvPr>
          <p:cNvSpPr/>
          <p:nvPr/>
        </p:nvSpPr>
        <p:spPr bwMode="auto">
          <a:xfrm rot="16200000">
            <a:off x="1901977" y="2193179"/>
            <a:ext cx="133319" cy="1117625"/>
          </a:xfrm>
          <a:prstGeom prst="leftBrace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GB" sz="54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39C3A70-3CAB-C97D-1EF2-3A59228A6FFE}"/>
              </a:ext>
            </a:extLst>
          </p:cNvPr>
          <p:cNvSpPr txBox="1"/>
          <p:nvPr/>
        </p:nvSpPr>
        <p:spPr>
          <a:xfrm>
            <a:off x="1601148" y="2828392"/>
            <a:ext cx="867834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Quantity of interest</a:t>
            </a:r>
            <a:endParaRPr lang="en-GB" sz="54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9515E-7EA1-B934-7467-936C22EBE5FA}"/>
              </a:ext>
            </a:extLst>
          </p:cNvPr>
          <p:cNvSpPr/>
          <p:nvPr/>
        </p:nvSpPr>
        <p:spPr>
          <a:xfrm>
            <a:off x="2621355" y="2148098"/>
            <a:ext cx="10078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Expected voltages in transducer, </a:t>
            </a:r>
            <a:r>
              <a:rPr lang="en-US" sz="54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including uncertainty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ACE5-8FFA-0C64-B2EF-3255ABB69849}"/>
              </a:ext>
            </a:extLst>
          </p:cNvPr>
          <p:cNvSpPr/>
          <p:nvPr/>
        </p:nvSpPr>
        <p:spPr>
          <a:xfrm>
            <a:off x="1766015" y="1199492"/>
            <a:ext cx="18966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state variables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Boundary sources: single and double-layer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potentials, or harmonic coefficients on trivial domains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0D15BA-8561-FC59-AA39-B73A0F437F86}"/>
              </a:ext>
            </a:extLst>
          </p:cNvPr>
          <p:cNvSpPr/>
          <p:nvPr/>
        </p:nvSpPr>
        <p:spPr>
          <a:xfrm>
            <a:off x="1514106" y="2081542"/>
            <a:ext cx="8762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trivial domain </a:t>
            </a:r>
            <a:r>
              <a:rPr lang="en-US" sz="540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44118-6344-4484-76A9-6CC500F00081}"/>
              </a:ext>
            </a:extLst>
          </p:cNvPr>
          <p:cNvSpPr/>
          <p:nvPr/>
        </p:nvSpPr>
        <p:spPr bwMode="auto">
          <a:xfrm>
            <a:off x="1206386" y="1030910"/>
            <a:ext cx="2645886" cy="195417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US" sz="54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20BF7-6B55-99AC-8B6D-E2593DB31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306" y="2372216"/>
            <a:ext cx="834698" cy="2040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3DEB37-70D2-F35A-17A8-BDA8A413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97" y="7348"/>
            <a:ext cx="5544107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620" kern="0" dirty="0">
                <a:latin typeface="Calibri"/>
                <a:ea typeface="ＭＳ Ｐゴシック" panose="020B0600070205080204" pitchFamily="34" charset="-128"/>
              </a:rPr>
              <a:t>Ignorance (Unrecognized Phenomena) </a:t>
            </a:r>
            <a:endParaRPr lang="en-US" altLang="en-US" sz="1485" kern="0" dirty="0"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02D180-E68D-0868-7A3A-A471655B1E5F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6735686" y="2685750"/>
            <a:ext cx="0" cy="44675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61175A-9EBA-76E4-0410-86042E23C0F7}"/>
              </a:ext>
            </a:extLst>
          </p:cNvPr>
          <p:cNvSpPr txBox="1"/>
          <p:nvPr/>
        </p:nvSpPr>
        <p:spPr>
          <a:xfrm>
            <a:off x="5959894" y="3132506"/>
            <a:ext cx="1551583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Raw signal (voltages)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4D59D7-DC16-75EE-BE54-C49743CCCEDA}"/>
              </a:ext>
            </a:extLst>
          </p:cNvPr>
          <p:cNvSpPr txBox="1"/>
          <p:nvPr/>
        </p:nvSpPr>
        <p:spPr>
          <a:xfrm>
            <a:off x="5959894" y="3453457"/>
            <a:ext cx="1551581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Processed data (fluxes)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1373B5-17F6-ABEB-642C-F292C39437FE}"/>
              </a:ext>
            </a:extLst>
          </p:cNvPr>
          <p:cNvCxnSpPr>
            <a:cxnSpLocks/>
          </p:cNvCxnSpPr>
          <p:nvPr/>
        </p:nvCxnSpPr>
        <p:spPr bwMode="auto">
          <a:xfrm>
            <a:off x="6735684" y="3640431"/>
            <a:ext cx="0" cy="1549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BAB09-E96C-4268-89B0-93BA4473F486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 bwMode="auto">
          <a:xfrm flipV="1">
            <a:off x="6735685" y="3349488"/>
            <a:ext cx="1" cy="103969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A1933B-19D6-6F33-9587-69F08B0210D6}"/>
              </a:ext>
            </a:extLst>
          </p:cNvPr>
          <p:cNvSpPr txBox="1"/>
          <p:nvPr/>
        </p:nvSpPr>
        <p:spPr>
          <a:xfrm>
            <a:off x="5976231" y="2204350"/>
            <a:ext cx="1555558" cy="7781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082D1C-312A-F74B-9165-40028961C657}"/>
              </a:ext>
            </a:extLst>
          </p:cNvPr>
          <p:cNvSpPr txBox="1"/>
          <p:nvPr/>
        </p:nvSpPr>
        <p:spPr>
          <a:xfrm>
            <a:off x="5976230" y="1784680"/>
            <a:ext cx="1555560" cy="1780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the magnet bore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5D2CA8-D0A1-67A3-942D-B821B77ECA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744120" y="1577379"/>
            <a:ext cx="0" cy="19111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B5A702C-0F4B-95A0-1BB3-4F3FF1262CCD}"/>
              </a:ext>
            </a:extLst>
          </p:cNvPr>
          <p:cNvSpPr/>
          <p:nvPr/>
        </p:nvSpPr>
        <p:spPr>
          <a:xfrm>
            <a:off x="5976230" y="2214033"/>
            <a:ext cx="1656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transducer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64C4E1-656D-90E7-F3C6-3806B9E53CD3}"/>
              </a:ext>
            </a:extLst>
          </p:cNvPr>
          <p:cNvSpPr/>
          <p:nvPr/>
        </p:nvSpPr>
        <p:spPr bwMode="auto">
          <a:xfrm>
            <a:off x="5959894" y="627535"/>
            <a:ext cx="1575549" cy="1003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172A29-2958-066F-D6F0-FBEE205F4E19}"/>
              </a:ext>
            </a:extLst>
          </p:cNvPr>
          <p:cNvSpPr txBox="1"/>
          <p:nvPr/>
        </p:nvSpPr>
        <p:spPr>
          <a:xfrm>
            <a:off x="6071140" y="627534"/>
            <a:ext cx="131799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object (magnet)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69ECF5-A735-9021-51C6-1F652CFE9E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44" y="2405189"/>
            <a:ext cx="822681" cy="493380"/>
          </a:xfrm>
          <a:prstGeom prst="rect">
            <a:avLst/>
          </a:prstGeom>
        </p:spPr>
      </p:pic>
      <p:pic>
        <p:nvPicPr>
          <p:cNvPr id="12" name="Picture 11" descr="A metal object with a round hole&#10;&#10;AI-generated content may be incorrect.">
            <a:extLst>
              <a:ext uri="{FF2B5EF4-FFF2-40B4-BE49-F238E27FC236}">
                <a16:creationId xmlns:a16="http://schemas.microsoft.com/office/drawing/2014/main" id="{0FC1FA7C-BC77-C725-6D11-0EA74B12E0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371" y="882512"/>
            <a:ext cx="661357" cy="6844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81709B8-B8B2-7979-033B-A1AEE17CCEFC}"/>
              </a:ext>
            </a:extLst>
          </p:cNvPr>
          <p:cNvSpPr txBox="1"/>
          <p:nvPr/>
        </p:nvSpPr>
        <p:spPr>
          <a:xfrm>
            <a:off x="4367461" y="2725387"/>
            <a:ext cx="95744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Inadequate knowledge and ignorance</a:t>
            </a:r>
          </a:p>
        </p:txBody>
      </p:sp>
      <p:pic>
        <p:nvPicPr>
          <p:cNvPr id="5" name="Picture 4" descr="An elephant in a room with windows&#10;&#10;AI-generated content may be incorrect.">
            <a:extLst>
              <a:ext uri="{FF2B5EF4-FFF2-40B4-BE49-F238E27FC236}">
                <a16:creationId xmlns:a16="http://schemas.microsoft.com/office/drawing/2014/main" id="{1AF844DD-870C-A26C-0D71-AB61A404B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275" y="1595557"/>
            <a:ext cx="1565093" cy="10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1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5873B-4EDD-A20C-63D3-6DCA36E4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0B6496B-735E-180A-7880-AE3251764F7B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7417" y="1780269"/>
            <a:ext cx="0" cy="44675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4FA223D-85B5-28E5-AAD6-2DA560543B73}"/>
              </a:ext>
            </a:extLst>
          </p:cNvPr>
          <p:cNvSpPr/>
          <p:nvPr/>
        </p:nvSpPr>
        <p:spPr bwMode="auto">
          <a:xfrm>
            <a:off x="6494094" y="3813108"/>
            <a:ext cx="1020708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D71F14-6BF2-7FE1-834F-8A3676A33C50}"/>
              </a:ext>
            </a:extLst>
          </p:cNvPr>
          <p:cNvSpPr/>
          <p:nvPr/>
        </p:nvSpPr>
        <p:spPr bwMode="auto">
          <a:xfrm>
            <a:off x="2066343" y="3811097"/>
            <a:ext cx="1129867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F56E6-8678-A7F9-D716-C93F3B86EF1F}"/>
              </a:ext>
            </a:extLst>
          </p:cNvPr>
          <p:cNvCxnSpPr>
            <a:cxnSpLocks/>
            <a:endCxn id="16" idx="0"/>
          </p:cNvCxnSpPr>
          <p:nvPr/>
        </p:nvCxnSpPr>
        <p:spPr bwMode="auto">
          <a:xfrm>
            <a:off x="2631276" y="3014632"/>
            <a:ext cx="0" cy="796465"/>
          </a:xfrm>
          <a:prstGeom prst="straightConnector1">
            <a:avLst/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446DEE-1237-4F59-BE49-B089BBD0B5A0}"/>
                  </a:ext>
                </a:extLst>
              </p:cNvPr>
              <p:cNvSpPr/>
              <p:nvPr/>
            </p:nvSpPr>
            <p:spPr bwMode="auto">
              <a:xfrm>
                <a:off x="2506777" y="3899423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446DEE-1237-4F59-BE49-B089BBD0B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777" y="3899423"/>
                <a:ext cx="231362" cy="25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C246956-CEA7-D41B-A627-AC75A9DDE1E4}"/>
                  </a:ext>
                </a:extLst>
              </p:cNvPr>
              <p:cNvSpPr/>
              <p:nvPr/>
            </p:nvSpPr>
            <p:spPr bwMode="auto">
              <a:xfrm>
                <a:off x="6921250" y="3913446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C246956-CEA7-D41B-A627-AC75A9DDE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250" y="3913446"/>
                <a:ext cx="231362" cy="254775"/>
              </a:xfrm>
              <a:prstGeom prst="rect">
                <a:avLst/>
              </a:prstGeom>
              <a:blipFill>
                <a:blip r:embed="rId3"/>
                <a:stretch>
                  <a:fillRect t="-9524" r="-21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A701F4A5-1946-7E4C-E33C-730EE6703665}"/>
              </a:ext>
            </a:extLst>
          </p:cNvPr>
          <p:cNvSpPr txBox="1"/>
          <p:nvPr/>
        </p:nvSpPr>
        <p:spPr>
          <a:xfrm>
            <a:off x="3192258" y="1810015"/>
            <a:ext cx="129889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Observation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 function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5E85374-79B4-DF7B-957D-6CBDDD768631}"/>
              </a:ext>
            </a:extLst>
          </p:cNvPr>
          <p:cNvSpPr txBox="1"/>
          <p:nvPr/>
        </p:nvSpPr>
        <p:spPr>
          <a:xfrm>
            <a:off x="1508540" y="2063016"/>
            <a:ext cx="887347" cy="674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16ED3-7734-C885-8CA9-C27C9221BCAA}"/>
              </a:ext>
            </a:extLst>
          </p:cNvPr>
          <p:cNvSpPr txBox="1"/>
          <p:nvPr/>
        </p:nvSpPr>
        <p:spPr>
          <a:xfrm>
            <a:off x="1682255" y="1128344"/>
            <a:ext cx="1728217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B56074-708A-43B8-937D-A1F291F091D1}"/>
              </a:ext>
            </a:extLst>
          </p:cNvPr>
          <p:cNvSpPr txBox="1"/>
          <p:nvPr/>
        </p:nvSpPr>
        <p:spPr>
          <a:xfrm>
            <a:off x="2611788" y="2063016"/>
            <a:ext cx="1064510" cy="674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" dirty="0">
              <a:solidFill>
                <a:srgbClr val="000000"/>
              </a:solidFill>
              <a:latin typeface="Symbol" pitchFamily="2" charset="2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192BC58-3046-C332-EA07-7D6F16946986}"/>
              </a:ext>
            </a:extLst>
          </p:cNvPr>
          <p:cNvCxnSpPr>
            <a:cxnSpLocks/>
            <a:stCxn id="10" idx="2"/>
            <a:endCxn id="77" idx="0"/>
          </p:cNvCxnSpPr>
          <p:nvPr/>
        </p:nvCxnSpPr>
        <p:spPr bwMode="auto">
          <a:xfrm rot="16200000" flipH="1">
            <a:off x="2631783" y="1550755"/>
            <a:ext cx="426841" cy="597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81711E71-C561-3A8A-4AF5-ADB1DCC02AD6}"/>
              </a:ext>
            </a:extLst>
          </p:cNvPr>
          <p:cNvCxnSpPr>
            <a:cxnSpLocks/>
            <a:stCxn id="10" idx="2"/>
            <a:endCxn id="100" idx="0"/>
          </p:cNvCxnSpPr>
          <p:nvPr/>
        </p:nvCxnSpPr>
        <p:spPr bwMode="auto">
          <a:xfrm rot="5400000">
            <a:off x="2035869" y="1552520"/>
            <a:ext cx="426841" cy="594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B2F6F9B-0C27-5EAC-2517-29EB7BC14EC2}"/>
              </a:ext>
            </a:extLst>
          </p:cNvPr>
          <p:cNvSpPr txBox="1"/>
          <p:nvPr/>
        </p:nvSpPr>
        <p:spPr>
          <a:xfrm>
            <a:off x="1496125" y="1889899"/>
            <a:ext cx="51539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Prediction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0E2FCDE-5731-3491-0224-485DDF1F8B84}"/>
              </a:ext>
            </a:extLst>
          </p:cNvPr>
          <p:cNvSpPr txBox="1"/>
          <p:nvPr/>
        </p:nvSpPr>
        <p:spPr>
          <a:xfrm>
            <a:off x="2721735" y="2762919"/>
            <a:ext cx="83816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Comparable quantity </a:t>
            </a:r>
            <a:endParaRPr lang="en-GB" sz="54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CEC9F1BA-F6F9-600B-620B-8107C2B53F9C}"/>
              </a:ext>
            </a:extLst>
          </p:cNvPr>
          <p:cNvSpPr/>
          <p:nvPr/>
        </p:nvSpPr>
        <p:spPr bwMode="auto">
          <a:xfrm rot="16200000">
            <a:off x="1901977" y="2193179"/>
            <a:ext cx="133319" cy="1117625"/>
          </a:xfrm>
          <a:prstGeom prst="leftBrace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GB" sz="54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FD1684E-6EF7-C761-A655-56BEC2888EDE}"/>
              </a:ext>
            </a:extLst>
          </p:cNvPr>
          <p:cNvSpPr txBox="1"/>
          <p:nvPr/>
        </p:nvSpPr>
        <p:spPr>
          <a:xfrm>
            <a:off x="1601148" y="2828392"/>
            <a:ext cx="867834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Quantity of interest</a:t>
            </a:r>
            <a:endParaRPr lang="en-GB" sz="54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9E1FD-D023-D762-7593-1CE9116F576E}"/>
              </a:ext>
            </a:extLst>
          </p:cNvPr>
          <p:cNvSpPr/>
          <p:nvPr/>
        </p:nvSpPr>
        <p:spPr>
          <a:xfrm>
            <a:off x="2621355" y="2148098"/>
            <a:ext cx="10078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Expected voltages in transducer, </a:t>
            </a:r>
            <a:r>
              <a:rPr lang="en-US" sz="54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including uncertainty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00D51-F59A-66F8-9786-42A0919AF3CA}"/>
              </a:ext>
            </a:extLst>
          </p:cNvPr>
          <p:cNvSpPr/>
          <p:nvPr/>
        </p:nvSpPr>
        <p:spPr>
          <a:xfrm>
            <a:off x="1701044" y="1199492"/>
            <a:ext cx="18966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state variables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Boundary sources: single and double-layer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potentials, or harmonic coefficients on trivial domains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D01BF-D49B-5566-A81C-9837D3E4587F}"/>
              </a:ext>
            </a:extLst>
          </p:cNvPr>
          <p:cNvSpPr/>
          <p:nvPr/>
        </p:nvSpPr>
        <p:spPr>
          <a:xfrm>
            <a:off x="1514106" y="2081542"/>
            <a:ext cx="8762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</a:t>
            </a: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trivial domain </a:t>
            </a:r>
            <a:r>
              <a:rPr lang="en-US" sz="540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93322C-90EF-9D89-EDEA-F60F68E791D9}"/>
              </a:ext>
            </a:extLst>
          </p:cNvPr>
          <p:cNvSpPr/>
          <p:nvPr/>
        </p:nvSpPr>
        <p:spPr bwMode="auto">
          <a:xfrm>
            <a:off x="1225877" y="1037407"/>
            <a:ext cx="2645886" cy="195417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30" fontAlgn="base">
              <a:spcBef>
                <a:spcPct val="0"/>
              </a:spcBef>
              <a:spcAft>
                <a:spcPct val="0"/>
              </a:spcAft>
            </a:pPr>
            <a:endParaRPr lang="en-US" sz="54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AA16C-D410-0787-A413-5F12BE0C11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306" y="2372216"/>
            <a:ext cx="834698" cy="2040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AE7A24-6580-1496-7B35-0857CAF8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93" y="0"/>
            <a:ext cx="5544107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620" kern="0" dirty="0">
                <a:latin typeface="Calibri"/>
                <a:ea typeface="ＭＳ Ｐゴシック" panose="020B0600070205080204" pitchFamily="34" charset="-128"/>
              </a:rPr>
              <a:t>String of Magnets and Real-Time Machine Control</a:t>
            </a:r>
            <a:endParaRPr lang="en-US" altLang="en-US" sz="1485" kern="0" dirty="0"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7FD974-5227-6718-6C8B-A9D3FD1FDC3F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H="1" flipV="1">
            <a:off x="6995567" y="2698743"/>
            <a:ext cx="1" cy="446756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830B54-6CE7-6B6D-AD6C-E99D30F14A48}"/>
              </a:ext>
            </a:extLst>
          </p:cNvPr>
          <p:cNvSpPr txBox="1"/>
          <p:nvPr/>
        </p:nvSpPr>
        <p:spPr>
          <a:xfrm>
            <a:off x="6219776" y="3145499"/>
            <a:ext cx="1551583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Raw signal (voltages)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D85B4A-1DD2-261C-6845-31DCCCE3D8B3}"/>
              </a:ext>
            </a:extLst>
          </p:cNvPr>
          <p:cNvSpPr txBox="1"/>
          <p:nvPr/>
        </p:nvSpPr>
        <p:spPr>
          <a:xfrm>
            <a:off x="6219775" y="3466450"/>
            <a:ext cx="1551581" cy="216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Processed data (fluxes)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47C116-F7E2-35A2-80AF-0D3F81F27341}"/>
              </a:ext>
            </a:extLst>
          </p:cNvPr>
          <p:cNvCxnSpPr>
            <a:cxnSpLocks/>
          </p:cNvCxnSpPr>
          <p:nvPr/>
        </p:nvCxnSpPr>
        <p:spPr bwMode="auto">
          <a:xfrm>
            <a:off x="6995566" y="3653425"/>
            <a:ext cx="0" cy="154933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AD3017-7C9C-DED1-C372-E67EFEDD9F34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 bwMode="auto">
          <a:xfrm flipV="1">
            <a:off x="6995566" y="3362481"/>
            <a:ext cx="2" cy="103969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E8141D8-D855-94FA-EBE1-F798F2738654}"/>
              </a:ext>
            </a:extLst>
          </p:cNvPr>
          <p:cNvSpPr txBox="1"/>
          <p:nvPr/>
        </p:nvSpPr>
        <p:spPr>
          <a:xfrm>
            <a:off x="6236112" y="2217344"/>
            <a:ext cx="1555558" cy="7781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57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457587-CADF-B8F1-07E7-282286F8B0B4}"/>
              </a:ext>
            </a:extLst>
          </p:cNvPr>
          <p:cNvSpPr txBox="1"/>
          <p:nvPr/>
        </p:nvSpPr>
        <p:spPr>
          <a:xfrm>
            <a:off x="6236112" y="1797673"/>
            <a:ext cx="1555560" cy="1780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62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Magnetic flux density in the magnet bore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683960-FFF2-C0BC-92FA-3BDAE3C6CF8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4001" y="1590373"/>
            <a:ext cx="0" cy="191117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A49AF27-27CB-0A7A-A3A2-48B7F4915EF4}"/>
              </a:ext>
            </a:extLst>
          </p:cNvPr>
          <p:cNvSpPr/>
          <p:nvPr/>
        </p:nvSpPr>
        <p:spPr>
          <a:xfrm>
            <a:off x="6236112" y="2227027"/>
            <a:ext cx="1656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 transducer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828289-CFA4-87CB-F006-97A34A062AA3}"/>
              </a:ext>
            </a:extLst>
          </p:cNvPr>
          <p:cNvSpPr/>
          <p:nvPr/>
        </p:nvSpPr>
        <p:spPr bwMode="auto">
          <a:xfrm>
            <a:off x="6219775" y="640528"/>
            <a:ext cx="1575549" cy="1003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27436F-4D3D-2E33-2E7E-F05ED05EC873}"/>
              </a:ext>
            </a:extLst>
          </p:cNvPr>
          <p:cNvSpPr txBox="1"/>
          <p:nvPr/>
        </p:nvSpPr>
        <p:spPr>
          <a:xfrm>
            <a:off x="6331022" y="640528"/>
            <a:ext cx="131799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Physical object (magnet)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1E45B-D294-928A-6DEA-BEE1FED07F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225" y="2418183"/>
            <a:ext cx="822681" cy="493380"/>
          </a:xfrm>
          <a:prstGeom prst="rect">
            <a:avLst/>
          </a:prstGeom>
        </p:spPr>
      </p:pic>
      <p:pic>
        <p:nvPicPr>
          <p:cNvPr id="12" name="Picture 11" descr="A metal object with a round hole&#10;&#10;AI-generated content may be incorrect.">
            <a:extLst>
              <a:ext uri="{FF2B5EF4-FFF2-40B4-BE49-F238E27FC236}">
                <a16:creationId xmlns:a16="http://schemas.microsoft.com/office/drawing/2014/main" id="{C757C98B-C593-E791-D6CF-1A9961DEAB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253" y="895506"/>
            <a:ext cx="661357" cy="68443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50AA3C-AC2D-2E56-20C5-02D2EE275EE8}"/>
              </a:ext>
            </a:extLst>
          </p:cNvPr>
          <p:cNvCxnSpPr>
            <a:cxnSpLocks/>
          </p:cNvCxnSpPr>
          <p:nvPr/>
        </p:nvCxnSpPr>
        <p:spPr bwMode="auto">
          <a:xfrm>
            <a:off x="4661096" y="2805645"/>
            <a:ext cx="0" cy="1000546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chemeClr val="tx1"/>
            </a:solidFill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A7624CF-74F9-EF4E-BC58-B2658E5DB58D}"/>
              </a:ext>
            </a:extLst>
          </p:cNvPr>
          <p:cNvSpPr/>
          <p:nvPr/>
        </p:nvSpPr>
        <p:spPr bwMode="auto">
          <a:xfrm>
            <a:off x="3942217" y="2177104"/>
            <a:ext cx="1338646" cy="145888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1722" tIns="30861" rIns="61722" bIns="30861" numCol="1" rtlCol="0" anchor="t" anchorCtr="0" compatLnSpc="1">
            <a:prstTxWarp prst="textNoShape">
              <a:avLst/>
            </a:prstTxWarp>
          </a:bodyPr>
          <a:lstStyle/>
          <a:p>
            <a:pPr defTabSz="61722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2F0A8-109D-69DA-403E-DE21E16AF9BA}"/>
              </a:ext>
            </a:extLst>
          </p:cNvPr>
          <p:cNvSpPr txBox="1"/>
          <p:nvPr/>
        </p:nvSpPr>
        <p:spPr>
          <a:xfrm>
            <a:off x="4021323" y="2254226"/>
            <a:ext cx="1142773" cy="38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Power converter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C189C-5270-7DDA-40C5-4503760C10C1}"/>
              </a:ext>
            </a:extLst>
          </p:cNvPr>
          <p:cNvSpPr txBox="1"/>
          <p:nvPr/>
        </p:nvSpPr>
        <p:spPr>
          <a:xfrm>
            <a:off x="3993134" y="2655019"/>
            <a:ext cx="1207382" cy="38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Manufacturing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errors and features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08F73F-D65F-919F-047C-7C3B4A4BFF61}"/>
              </a:ext>
            </a:extLst>
          </p:cNvPr>
          <p:cNvSpPr txBox="1"/>
          <p:nvPr/>
        </p:nvSpPr>
        <p:spPr>
          <a:xfrm>
            <a:off x="4102873" y="1158670"/>
            <a:ext cx="704040" cy="38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Proximity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effects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89EB6-9754-C582-240B-0334C0C328FD}"/>
              </a:ext>
            </a:extLst>
          </p:cNvPr>
          <p:cNvSpPr txBox="1"/>
          <p:nvPr/>
        </p:nvSpPr>
        <p:spPr>
          <a:xfrm>
            <a:off x="5311238" y="2971939"/>
            <a:ext cx="785793" cy="237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Hysteresis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4BADB-C87C-805B-5D5E-1D498A22F9CF}"/>
              </a:ext>
            </a:extLst>
          </p:cNvPr>
          <p:cNvSpPr txBox="1"/>
          <p:nvPr/>
        </p:nvSpPr>
        <p:spPr>
          <a:xfrm>
            <a:off x="5309327" y="3260508"/>
            <a:ext cx="797014" cy="38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Time-trans.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effects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F5248-7A33-5FB9-B066-E602F8022C90}"/>
              </a:ext>
            </a:extLst>
          </p:cNvPr>
          <p:cNvSpPr txBox="1"/>
          <p:nvPr/>
        </p:nvSpPr>
        <p:spPr>
          <a:xfrm>
            <a:off x="4021323" y="3055811"/>
            <a:ext cx="1148885" cy="528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Field-dependent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mechanical 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45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deformations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515665-9F01-84A1-330E-8D1EED4AEAAB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6097031" y="3090818"/>
            <a:ext cx="104116" cy="138724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7E1500-AFB6-37AE-E690-CAA97D3945AB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 flipH="1">
            <a:off x="6106341" y="3229543"/>
            <a:ext cx="94807" cy="222556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C7DA09-B013-6FEE-D1BD-0E4F218304C6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V="1">
            <a:off x="3410472" y="1367255"/>
            <a:ext cx="682190" cy="15005"/>
          </a:xfrm>
          <a:prstGeom prst="straightConnector1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CF523-2A35-9B4C-A778-C5A49F457B27}"/>
              </a:ext>
            </a:extLst>
          </p:cNvPr>
          <p:cNvSpPr/>
          <p:nvPr/>
        </p:nvSpPr>
        <p:spPr bwMode="auto">
          <a:xfrm>
            <a:off x="3971273" y="3799464"/>
            <a:ext cx="1375975" cy="470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1E615-FC7B-E08D-1D3F-1B143DF9FA79}"/>
              </a:ext>
            </a:extLst>
          </p:cNvPr>
          <p:cNvSpPr txBox="1"/>
          <p:nvPr/>
        </p:nvSpPr>
        <p:spPr>
          <a:xfrm>
            <a:off x="4475988" y="3878741"/>
            <a:ext cx="39626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D</a:t>
            </a:r>
            <a:r>
              <a:rPr lang="en-US" sz="135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51DB3-339A-2C41-DAB8-376CACFE9285}"/>
              </a:ext>
            </a:extLst>
          </p:cNvPr>
          <p:cNvSpPr txBox="1"/>
          <p:nvPr/>
        </p:nvSpPr>
        <p:spPr>
          <a:xfrm>
            <a:off x="3822003" y="4281558"/>
            <a:ext cx="17011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Monitoring and 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Machine Learning (GBT)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2EEAC8-6931-D869-D711-6DE1E4BD9DA7}"/>
              </a:ext>
            </a:extLst>
          </p:cNvPr>
          <p:cNvSpPr txBox="1"/>
          <p:nvPr/>
        </p:nvSpPr>
        <p:spPr>
          <a:xfrm>
            <a:off x="1916150" y="4417995"/>
            <a:ext cx="21895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First-principle (Newton)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F0602D-03A6-7205-1D31-5D71BD053641}"/>
              </a:ext>
            </a:extLst>
          </p:cNvPr>
          <p:cNvSpPr txBox="1"/>
          <p:nvPr/>
        </p:nvSpPr>
        <p:spPr>
          <a:xfrm>
            <a:off x="6262678" y="4437487"/>
            <a:ext cx="146226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Data model (Kepler) </a:t>
            </a:r>
          </a:p>
        </p:txBody>
      </p:sp>
    </p:spTree>
    <p:extLst>
      <p:ext uri="{BB962C8B-B14F-4D97-AF65-F5344CB8AC3E}">
        <p14:creationId xmlns:p14="http://schemas.microsoft.com/office/powerpoint/2010/main" val="251087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60C3-CF32-9502-B959-3BFDC170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BE65C36-4227-83B8-86FE-F938F73CFD0F}"/>
              </a:ext>
            </a:extLst>
          </p:cNvPr>
          <p:cNvSpPr/>
          <p:nvPr/>
        </p:nvSpPr>
        <p:spPr bwMode="auto">
          <a:xfrm>
            <a:off x="6331668" y="1318239"/>
            <a:ext cx="1020708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BCD1DE-9E13-54D8-1B45-11011B77D045}"/>
              </a:ext>
            </a:extLst>
          </p:cNvPr>
          <p:cNvSpPr/>
          <p:nvPr/>
        </p:nvSpPr>
        <p:spPr bwMode="auto">
          <a:xfrm>
            <a:off x="1767479" y="1322726"/>
            <a:ext cx="1129867" cy="52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5F3FB5-19E2-08D2-6DFB-0B95368C255A}"/>
                  </a:ext>
                </a:extLst>
              </p:cNvPr>
              <p:cNvSpPr/>
              <p:nvPr/>
            </p:nvSpPr>
            <p:spPr bwMode="auto">
              <a:xfrm>
                <a:off x="2207912" y="1411052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sym typeface="Arial" charset="0"/>
                        </a:rPr>
                        <m:t>𝑋</m:t>
                      </m:r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5F3FB5-19E2-08D2-6DFB-0B95368C2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7912" y="1411052"/>
                <a:ext cx="231362" cy="25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5CC285-2A15-D32C-4189-899B866F52C8}"/>
                  </a:ext>
                </a:extLst>
              </p:cNvPr>
              <p:cNvSpPr/>
              <p:nvPr/>
            </p:nvSpPr>
            <p:spPr bwMode="auto">
              <a:xfrm>
                <a:off x="6758824" y="1418578"/>
                <a:ext cx="231362" cy="25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143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</m:ctrlPr>
                        </m:accPr>
                        <m:e>
                          <m:r>
                            <a:rPr lang="en-US" sz="11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sym typeface="Arial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GB" sz="1125" dirty="0">
                  <a:solidFill>
                    <a:srgbClr val="000000"/>
                  </a:solidFill>
                  <a:latin typeface="Arial" charset="0"/>
                  <a:ea typeface="ＭＳ Ｐゴシック" charset="0"/>
                  <a:sym typeface="Arial" charset="0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5CC285-2A15-D32C-4189-899B866F5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8824" y="1418578"/>
                <a:ext cx="231362" cy="254775"/>
              </a:xfrm>
              <a:prstGeom prst="rect">
                <a:avLst/>
              </a:prstGeom>
              <a:blipFill>
                <a:blip r:embed="rId4"/>
                <a:stretch>
                  <a:fillRect t="-11905" r="-21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7B35112B-F06B-749A-039F-064AAF1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93" y="17145"/>
            <a:ext cx="5544107" cy="43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6096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defTabSz="617220"/>
            <a:r>
              <a:rPr lang="en-US" altLang="en-US" sz="1620" kern="0" dirty="0">
                <a:latin typeface="Calibri"/>
                <a:ea typeface="ＭＳ Ｐゴシック" panose="020B0600070205080204" pitchFamily="34" charset="-128"/>
              </a:rPr>
              <a:t>Avatar</a:t>
            </a:r>
            <a:endParaRPr lang="en-US" altLang="en-US" sz="1485" kern="0" dirty="0"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A360B1-56BC-FA82-2C18-FF00DEAE8245}"/>
              </a:ext>
            </a:extLst>
          </p:cNvPr>
          <p:cNvSpPr/>
          <p:nvPr/>
        </p:nvSpPr>
        <p:spPr bwMode="auto">
          <a:xfrm>
            <a:off x="3808847" y="1338392"/>
            <a:ext cx="1375975" cy="500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E8957-E735-93D0-3F9D-364C03A3DE1B}"/>
              </a:ext>
            </a:extLst>
          </p:cNvPr>
          <p:cNvSpPr txBox="1"/>
          <p:nvPr/>
        </p:nvSpPr>
        <p:spPr>
          <a:xfrm>
            <a:off x="4313562" y="1429352"/>
            <a:ext cx="39626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  <a:sym typeface="Arial" panose="020B0604020202020204" pitchFamily="34" charset="0"/>
              </a:rPr>
              <a:t>D</a:t>
            </a:r>
            <a:r>
              <a:rPr lang="en-US" sz="135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6BF1E9-B8DD-333C-B282-6124D37EFA77}"/>
              </a:ext>
            </a:extLst>
          </p:cNvPr>
          <p:cNvSpPr txBox="1"/>
          <p:nvPr/>
        </p:nvSpPr>
        <p:spPr>
          <a:xfrm>
            <a:off x="3653079" y="812132"/>
            <a:ext cx="17011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Monitoring and </a:t>
            </a:r>
          </a:p>
          <a:p>
            <a:pPr algn="ctr"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Machine Learning (GPT)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839213-0C49-283F-A865-CF5E8A5DE158}"/>
              </a:ext>
            </a:extLst>
          </p:cNvPr>
          <p:cNvSpPr txBox="1"/>
          <p:nvPr/>
        </p:nvSpPr>
        <p:spPr>
          <a:xfrm>
            <a:off x="1526326" y="955066"/>
            <a:ext cx="21895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First-principle (Newton)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1C215E-3DCB-97BB-608F-323C92B06905}"/>
              </a:ext>
            </a:extLst>
          </p:cNvPr>
          <p:cNvSpPr txBox="1"/>
          <p:nvPr/>
        </p:nvSpPr>
        <p:spPr>
          <a:xfrm>
            <a:off x="6093755" y="968061"/>
            <a:ext cx="146226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Data model (Kepler)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2554B-658B-223C-B953-BC0A29502CB6}"/>
              </a:ext>
            </a:extLst>
          </p:cNvPr>
          <p:cNvSpPr txBox="1"/>
          <p:nvPr/>
        </p:nvSpPr>
        <p:spPr>
          <a:xfrm>
            <a:off x="1480847" y="2436393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Design of experiment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Global/local field relation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Sensitivity analysis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Maxwellification</a:t>
            </a: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A87A69-C772-2FAE-C709-F35FAFA662B7}"/>
              </a:ext>
            </a:extLst>
          </p:cNvPr>
          <p:cNvSpPr txBox="1"/>
          <p:nvPr/>
        </p:nvSpPr>
        <p:spPr>
          <a:xfrm>
            <a:off x="3793799" y="2436394"/>
            <a:ext cx="2040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Interpolation of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states (powering cycles)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A5A3BE-75DE-FB11-EE45-0CC400669FC8}"/>
              </a:ext>
            </a:extLst>
          </p:cNvPr>
          <p:cNvSpPr txBox="1"/>
          <p:nvPr/>
        </p:nvSpPr>
        <p:spPr>
          <a:xfrm>
            <a:off x="6217198" y="2436394"/>
            <a:ext cx="155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Empirical fits for: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Rate-dependent dynamic effects and hysteresis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685F3-7A70-9875-DFB5-12093A99E049}"/>
              </a:ext>
            </a:extLst>
          </p:cNvPr>
          <p:cNvSpPr/>
          <p:nvPr/>
        </p:nvSpPr>
        <p:spPr bwMode="auto">
          <a:xfrm>
            <a:off x="3688472" y="4075679"/>
            <a:ext cx="1948143" cy="470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6292" tIns="23146" rIns="46292" bIns="23146" numCol="1" rtlCol="0" anchor="t" anchorCtr="0" compatLnSpc="1">
            <a:prstTxWarp prst="textNoShape">
              <a:avLst/>
            </a:prstTxWarp>
          </a:bodyPr>
          <a:lstStyle/>
          <a:p>
            <a:pPr defTabSz="462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13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6C6651-71B4-5FC5-1846-9C06A2D87B5E}"/>
              </a:ext>
            </a:extLst>
          </p:cNvPr>
          <p:cNvSpPr txBox="1"/>
          <p:nvPr/>
        </p:nvSpPr>
        <p:spPr>
          <a:xfrm>
            <a:off x="4021195" y="4184102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Machine model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379717-33B3-D4A1-E060-070FC631CC0D}"/>
              </a:ext>
            </a:extLst>
          </p:cNvPr>
          <p:cNvCxnSpPr>
            <a:cxnSpLocks/>
          </p:cNvCxnSpPr>
          <p:nvPr/>
        </p:nvCxnSpPr>
        <p:spPr bwMode="auto">
          <a:xfrm>
            <a:off x="2676306" y="3514905"/>
            <a:ext cx="955066" cy="422308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BDB740-1420-DE59-1D3D-49DEE88AD61F}"/>
              </a:ext>
            </a:extLst>
          </p:cNvPr>
          <p:cNvCxnSpPr>
            <a:cxnSpLocks/>
          </p:cNvCxnSpPr>
          <p:nvPr/>
        </p:nvCxnSpPr>
        <p:spPr bwMode="auto">
          <a:xfrm flipH="1">
            <a:off x="5826293" y="3514905"/>
            <a:ext cx="955066" cy="422308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50EADD-ED88-13CB-AA47-304AEB0D680C}"/>
              </a:ext>
            </a:extLst>
          </p:cNvPr>
          <p:cNvCxnSpPr>
            <a:cxnSpLocks/>
          </p:cNvCxnSpPr>
          <p:nvPr/>
        </p:nvCxnSpPr>
        <p:spPr bwMode="auto">
          <a:xfrm>
            <a:off x="4547456" y="3508408"/>
            <a:ext cx="0" cy="428806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428238-9EFD-4118-7228-6DE561EF5E41}"/>
              </a:ext>
            </a:extLst>
          </p:cNvPr>
          <p:cNvCxnSpPr>
            <a:cxnSpLocks/>
          </p:cNvCxnSpPr>
          <p:nvPr/>
        </p:nvCxnSpPr>
        <p:spPr bwMode="auto">
          <a:xfrm>
            <a:off x="3137595" y="1577700"/>
            <a:ext cx="551167" cy="0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5AC0F3B-6378-B529-9BC0-39087497358D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3540" y="1576618"/>
            <a:ext cx="551167" cy="0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6165923-6F78-BB79-90AB-390B7E5F1E15}"/>
              </a:ext>
            </a:extLst>
          </p:cNvPr>
          <p:cNvSpPr txBox="1"/>
          <p:nvPr/>
        </p:nvSpPr>
        <p:spPr>
          <a:xfrm>
            <a:off x="2890707" y="1812677"/>
            <a:ext cx="13227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Supervised</a:t>
            </a:r>
          </a:p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(physics-informed)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2CBB2F-E928-E25D-4DD2-D02F38524ABF}"/>
              </a:ext>
            </a:extLst>
          </p:cNvPr>
          <p:cNvSpPr txBox="1"/>
          <p:nvPr/>
        </p:nvSpPr>
        <p:spPr>
          <a:xfrm>
            <a:off x="5242641" y="1825672"/>
            <a:ext cx="102944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72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Unsupervised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C79A8E-F72F-A383-BDCA-505E50E1F5AB}"/>
              </a:ext>
            </a:extLst>
          </p:cNvPr>
          <p:cNvCxnSpPr>
            <a:cxnSpLocks/>
          </p:cNvCxnSpPr>
          <p:nvPr/>
        </p:nvCxnSpPr>
        <p:spPr bwMode="auto">
          <a:xfrm>
            <a:off x="2317884" y="1922044"/>
            <a:ext cx="0" cy="428806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88344F4-C48A-E108-D432-0BA47EDA352C}"/>
              </a:ext>
            </a:extLst>
          </p:cNvPr>
          <p:cNvCxnSpPr>
            <a:cxnSpLocks/>
          </p:cNvCxnSpPr>
          <p:nvPr/>
        </p:nvCxnSpPr>
        <p:spPr bwMode="auto">
          <a:xfrm>
            <a:off x="4538794" y="1927458"/>
            <a:ext cx="0" cy="428806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EC9D76-9473-652B-C9BF-C5803C55C08B}"/>
              </a:ext>
            </a:extLst>
          </p:cNvPr>
          <p:cNvCxnSpPr>
            <a:cxnSpLocks/>
          </p:cNvCxnSpPr>
          <p:nvPr/>
        </p:nvCxnSpPr>
        <p:spPr bwMode="auto">
          <a:xfrm>
            <a:off x="6889644" y="1913381"/>
            <a:ext cx="0" cy="428806"/>
          </a:xfrm>
          <a:prstGeom prst="straightConnector1">
            <a:avLst/>
          </a:prstGeom>
          <a:ln w="28575">
            <a:tailEnd type="triangle"/>
          </a:ln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8EA88-8C3E-4960-BB00-3F1147C0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87990"/>
            <a:ext cx="6700979" cy="590668"/>
          </a:xfrm>
        </p:spPr>
        <p:txBody>
          <a:bodyPr/>
          <a:lstStyle/>
          <a:p>
            <a:r>
              <a:rPr lang="de-DE" dirty="0"/>
              <a:t>Avatar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8AE84D-3C72-4553-B7B7-668BAA10E960}"/>
              </a:ext>
            </a:extLst>
          </p:cNvPr>
          <p:cNvSpPr txBox="1"/>
          <p:nvPr/>
        </p:nvSpPr>
        <p:spPr>
          <a:xfrm>
            <a:off x="422568" y="1095555"/>
            <a:ext cx="7824157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Benefits: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dentify reasons for the observed deviations of the nominal beam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 in the setting and tuning of the machine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Simulate magnet behavior at unmeasured current levels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Reduce magnetic measurements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to a lower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number of excitation currents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</a:rPr>
              <a:t>Effort: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Set-up of the Avatar model (not time or schedule sensitive)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Additional magnetic measurements required (must be done now)</a:t>
            </a:r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F0E13-278B-4624-88D8-3427C0E6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95485"/>
            <a:ext cx="6700979" cy="590668"/>
          </a:xfrm>
        </p:spPr>
        <p:txBody>
          <a:bodyPr/>
          <a:lstStyle/>
          <a:p>
            <a:r>
              <a:rPr lang="de-DE" dirty="0"/>
              <a:t>Box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fluxmeter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B0A8DC2-E703-4691-B9A0-54D9F0975B38}"/>
              </a:ext>
            </a:extLst>
          </p:cNvPr>
          <p:cNvGrpSpPr/>
          <p:nvPr/>
        </p:nvGrpSpPr>
        <p:grpSpPr>
          <a:xfrm>
            <a:off x="452549" y="1059209"/>
            <a:ext cx="2363640" cy="2107998"/>
            <a:chOff x="819508" y="1300476"/>
            <a:chExt cx="3209028" cy="3024511"/>
          </a:xfrm>
        </p:grpSpPr>
        <p:sp>
          <p:nvSpPr>
            <p:cNvPr id="4" name="Würfel 3">
              <a:extLst>
                <a:ext uri="{FF2B5EF4-FFF2-40B4-BE49-F238E27FC236}">
                  <a16:creationId xmlns:a16="http://schemas.microsoft.com/office/drawing/2014/main" id="{358F5375-6643-4244-8186-00D31BE72877}"/>
                </a:ext>
              </a:extLst>
            </p:cNvPr>
            <p:cNvSpPr/>
            <p:nvPr/>
          </p:nvSpPr>
          <p:spPr>
            <a:xfrm>
              <a:off x="819508" y="1699405"/>
              <a:ext cx="2717321" cy="2527367"/>
            </a:xfrm>
            <a:prstGeom prst="cube">
              <a:avLst>
                <a:gd name="adj" fmla="val 66564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F3F44E4-CFD8-42E8-9578-56FC03EDABE4}"/>
                </a:ext>
              </a:extLst>
            </p:cNvPr>
            <p:cNvCxnSpPr/>
            <p:nvPr/>
          </p:nvCxnSpPr>
          <p:spPr>
            <a:xfrm flipV="1">
              <a:off x="1639019" y="2317630"/>
              <a:ext cx="0" cy="797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1CF4BADA-37BA-487C-B1FE-0699DEA751AE}"/>
                </a:ext>
              </a:extLst>
            </p:cNvPr>
            <p:cNvCxnSpPr/>
            <p:nvPr/>
          </p:nvCxnSpPr>
          <p:spPr>
            <a:xfrm flipV="1">
              <a:off x="2166666" y="1773892"/>
              <a:ext cx="0" cy="797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74E98E56-C9D8-4A2D-91EB-F987360C08BA}"/>
                </a:ext>
              </a:extLst>
            </p:cNvPr>
            <p:cNvCxnSpPr/>
            <p:nvPr/>
          </p:nvCxnSpPr>
          <p:spPr>
            <a:xfrm flipV="1">
              <a:off x="2625306" y="1300476"/>
              <a:ext cx="0" cy="797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2907D691-4074-4E04-9FD5-A6984A6AFDC8}"/>
                </a:ext>
              </a:extLst>
            </p:cNvPr>
            <p:cNvCxnSpPr>
              <a:cxnSpLocks/>
            </p:cNvCxnSpPr>
            <p:nvPr/>
          </p:nvCxnSpPr>
          <p:spPr>
            <a:xfrm>
              <a:off x="3183148" y="2449142"/>
              <a:ext cx="8453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3C822850-A5BD-4AD9-A030-9279B3D7DEE5}"/>
                </a:ext>
              </a:extLst>
            </p:cNvPr>
            <p:cNvCxnSpPr>
              <a:cxnSpLocks/>
            </p:cNvCxnSpPr>
            <p:nvPr/>
          </p:nvCxnSpPr>
          <p:spPr>
            <a:xfrm>
              <a:off x="2691441" y="2959453"/>
              <a:ext cx="8453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97A3732F-1624-4F4A-ABCE-0BB743897C8A}"/>
                </a:ext>
              </a:extLst>
            </p:cNvPr>
            <p:cNvCxnSpPr>
              <a:cxnSpLocks/>
            </p:cNvCxnSpPr>
            <p:nvPr/>
          </p:nvCxnSpPr>
          <p:spPr>
            <a:xfrm>
              <a:off x="2136477" y="3495814"/>
              <a:ext cx="8453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41F4F11A-AD45-403B-85B7-97FA825AD0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371" y="3810384"/>
              <a:ext cx="502492" cy="514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DB7FF23E-D481-4EA3-9EB3-609ED8CC2368}"/>
              </a:ext>
            </a:extLst>
          </p:cNvPr>
          <p:cNvSpPr txBox="1"/>
          <p:nvPr/>
        </p:nvSpPr>
        <p:spPr>
          <a:xfrm>
            <a:off x="318487" y="3263237"/>
            <a:ext cx="3114260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Required</a:t>
            </a:r>
            <a:r>
              <a:rPr lang="de-DE" sz="1400" dirty="0"/>
              <a:t>: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field</a:t>
            </a:r>
            <a:r>
              <a:rPr lang="de-DE" sz="1400" dirty="0"/>
              <a:t> </a:t>
            </a:r>
            <a:r>
              <a:rPr lang="de-DE" sz="1400" dirty="0" err="1"/>
              <a:t>distribution</a:t>
            </a:r>
            <a:endParaRPr lang="de-DE" sz="1400" dirty="0"/>
          </a:p>
          <a:p>
            <a:pPr algn="l"/>
            <a:endParaRPr lang="de-DE" sz="1400" dirty="0"/>
          </a:p>
          <a:p>
            <a:r>
              <a:rPr lang="de-DE" sz="1400" dirty="0"/>
              <a:t>Can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calculated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field</a:t>
            </a:r>
            <a:r>
              <a:rPr lang="de-DE" sz="1400" dirty="0"/>
              <a:t> </a:t>
            </a:r>
            <a:r>
              <a:rPr lang="de-DE" sz="1400" dirty="0" err="1"/>
              <a:t>measurements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closed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box (normal </a:t>
            </a:r>
            <a:r>
              <a:rPr lang="de-DE" sz="1400" dirty="0" err="1"/>
              <a:t>components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magnetic</a:t>
            </a:r>
            <a:r>
              <a:rPr lang="de-DE" sz="1400" dirty="0"/>
              <a:t> </a:t>
            </a:r>
            <a:r>
              <a:rPr lang="de-DE" sz="1400" dirty="0" err="1"/>
              <a:t>flux</a:t>
            </a:r>
            <a:r>
              <a:rPr lang="de-DE" sz="1400" dirty="0"/>
              <a:t> </a:t>
            </a:r>
            <a:r>
              <a:rPr lang="de-DE" sz="1400" dirty="0" err="1"/>
              <a:t>density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boundary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trivial </a:t>
            </a:r>
            <a:r>
              <a:rPr lang="de-DE" sz="1400" dirty="0" err="1"/>
              <a:t>domain</a:t>
            </a:r>
            <a:r>
              <a:rPr lang="de-DE" sz="1400" dirty="0"/>
              <a:t>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51A945C-F2A1-4BCB-B403-6BAA544F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6644" y="1370597"/>
            <a:ext cx="2371861" cy="17788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5DBB520-06BD-4FDD-A46D-A4DA5DDE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2433" y="1370594"/>
            <a:ext cx="2371863" cy="177889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AA63313-72CB-49A8-BA24-070649DA7D00}"/>
              </a:ext>
            </a:extLst>
          </p:cNvPr>
          <p:cNvSpPr txBox="1"/>
          <p:nvPr/>
        </p:nvSpPr>
        <p:spPr>
          <a:xfrm>
            <a:off x="4252357" y="3663267"/>
            <a:ext cx="415839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Can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measured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horizontal and </a:t>
            </a:r>
            <a:r>
              <a:rPr lang="de-DE" sz="1400" dirty="0" err="1"/>
              <a:t>vertical</a:t>
            </a:r>
            <a:r>
              <a:rPr lang="de-DE" sz="1400" dirty="0"/>
              <a:t> </a:t>
            </a:r>
            <a:r>
              <a:rPr lang="de-DE" sz="1400" dirty="0" err="1"/>
              <a:t>fields</a:t>
            </a:r>
            <a:endParaRPr lang="de-DE" sz="1400" dirty="0"/>
          </a:p>
          <a:p>
            <a:pPr algn="l"/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existing</a:t>
            </a:r>
            <a:r>
              <a:rPr lang="de-DE" sz="1400" dirty="0"/>
              <a:t> </a:t>
            </a:r>
            <a:r>
              <a:rPr lang="de-DE" sz="1400" dirty="0" err="1"/>
              <a:t>equipment</a:t>
            </a:r>
            <a:r>
              <a:rPr lang="de-DE" sz="1400" dirty="0"/>
              <a:t> at CERN (longitudinal </a:t>
            </a:r>
            <a:r>
              <a:rPr lang="de-DE" sz="1400" dirty="0" err="1"/>
              <a:t>resolution</a:t>
            </a:r>
            <a:r>
              <a:rPr lang="de-DE" sz="1400" dirty="0"/>
              <a:t> &lt;= 1 mm)</a:t>
            </a:r>
          </a:p>
          <a:p>
            <a:pPr algn="l"/>
            <a:r>
              <a:rPr lang="de-DE" sz="1400" dirty="0">
                <a:solidFill>
                  <a:srgbClr val="FF0000"/>
                </a:solidFill>
              </a:rPr>
              <a:t>2-3 </a:t>
            </a:r>
            <a:r>
              <a:rPr lang="de-DE" sz="1400" dirty="0" err="1">
                <a:solidFill>
                  <a:srgbClr val="FF0000"/>
                </a:solidFill>
              </a:rPr>
              <a:t>days</a:t>
            </a:r>
            <a:r>
              <a:rPr lang="de-DE" sz="1400" dirty="0">
                <a:solidFill>
                  <a:srgbClr val="FF0000"/>
                </a:solidFill>
              </a:rPr>
              <a:t> additional </a:t>
            </a:r>
            <a:r>
              <a:rPr lang="de-DE" sz="1400" dirty="0" err="1">
                <a:solidFill>
                  <a:srgbClr val="FF0000"/>
                </a:solidFill>
              </a:rPr>
              <a:t>measurement</a:t>
            </a:r>
            <a:r>
              <a:rPr lang="de-DE" sz="1400" dirty="0">
                <a:solidFill>
                  <a:srgbClr val="FF0000"/>
                </a:solidFill>
              </a:rPr>
              <a:t> time </a:t>
            </a:r>
            <a:r>
              <a:rPr lang="de-DE" sz="1400" dirty="0" err="1">
                <a:solidFill>
                  <a:srgbClr val="FF0000"/>
                </a:solidFill>
              </a:rPr>
              <a:t>needed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7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2462F-DE6C-4E69-AD74-AAE91232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02981"/>
            <a:ext cx="6700979" cy="590668"/>
          </a:xfrm>
        </p:spPr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9AFFF9-71F8-4DE0-8DB7-9CC5A040AF3E}"/>
              </a:ext>
            </a:extLst>
          </p:cNvPr>
          <p:cNvSpPr txBox="1"/>
          <p:nvPr/>
        </p:nvSpPr>
        <p:spPr>
          <a:xfrm>
            <a:off x="422568" y="1357090"/>
            <a:ext cx="7004649" cy="267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Scope</a:t>
            </a: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GSI deploys 1 PhD student, who is working on the Avatar topic (official supervisor: Oliver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Boine-Frankenheim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)</a:t>
            </a: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CERN provides the post-processing software for the generalized field description as developed in the framework of </a:t>
            </a: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a previous</a:t>
            </a: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 PhD.</a:t>
            </a: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CERN provides best-effort support for the above-mentioned PhD student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Project responsible from CERN-side: Carlo </a:t>
            </a:r>
            <a:r>
              <a:rPr lang="en-GB" sz="1400" dirty="0" err="1">
                <a:solidFill>
                  <a:srgbClr val="000000"/>
                </a:solidFill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Petrone</a:t>
            </a: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Expenses accruing for this project will be paid from the FAIR/GSI budget code.</a:t>
            </a: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Necessary magnetic measurement time for the Avatar will be granted by GSI </a:t>
            </a:r>
            <a:br>
              <a:rPr lang="en-GB" sz="1400" dirty="0">
                <a:effectLst/>
                <a:latin typeface="Aptos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de-DE" sz="1400" dirty="0">
              <a:effectLst/>
              <a:latin typeface="Apto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4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21B00-A5AB-465B-A819-4AA7DB2D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12" y="93237"/>
            <a:ext cx="6700979" cy="590668"/>
          </a:xfr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31F86A7-C352-44BE-9653-84BC21DA1854}"/>
              </a:ext>
            </a:extLst>
          </p:cNvPr>
          <p:cNvSpPr/>
          <p:nvPr/>
        </p:nvSpPr>
        <p:spPr>
          <a:xfrm>
            <a:off x="181155" y="1068956"/>
            <a:ext cx="2889848" cy="59066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Simulations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magnet</a:t>
            </a:r>
            <a:r>
              <a:rPr lang="de-DE" sz="1400" dirty="0">
                <a:solidFill>
                  <a:schemeClr val="tx1"/>
                </a:solidFill>
              </a:rPr>
              <a:t> design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(„</a:t>
            </a:r>
            <a:r>
              <a:rPr lang="de-DE" sz="1400" dirty="0" err="1">
                <a:solidFill>
                  <a:schemeClr val="tx1"/>
                </a:solidFill>
              </a:rPr>
              <a:t>perfect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magnet</a:t>
            </a:r>
            <a:r>
              <a:rPr lang="de-DE" sz="1400" dirty="0">
                <a:solidFill>
                  <a:schemeClr val="tx1"/>
                </a:solidFill>
              </a:rPr>
              <a:t>“)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932AD6-52E1-43E3-A95A-D809280C9654}"/>
              </a:ext>
            </a:extLst>
          </p:cNvPr>
          <p:cNvSpPr/>
          <p:nvPr/>
        </p:nvSpPr>
        <p:spPr>
          <a:xfrm>
            <a:off x="181155" y="1875717"/>
            <a:ext cx="2889848" cy="66423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Manufacturing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magnets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manufacturing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errors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C5DB5D-BB6D-49D3-8F93-26F708FDD362}"/>
              </a:ext>
            </a:extLst>
          </p:cNvPr>
          <p:cNvSpPr/>
          <p:nvPr/>
        </p:nvSpPr>
        <p:spPr>
          <a:xfrm>
            <a:off x="181155" y="2729216"/>
            <a:ext cx="2889848" cy="53502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Magnetic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measurements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deviations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from</a:t>
            </a:r>
            <a:r>
              <a:rPr lang="de-DE" sz="1400" dirty="0">
                <a:solidFill>
                  <a:schemeClr val="tx1"/>
                </a:solidFill>
              </a:rPr>
              <a:t> „</a:t>
            </a:r>
            <a:r>
              <a:rPr lang="de-DE" sz="1400" dirty="0" err="1">
                <a:solidFill>
                  <a:schemeClr val="tx1"/>
                </a:solidFill>
              </a:rPr>
              <a:t>perfect</a:t>
            </a:r>
            <a:r>
              <a:rPr lang="de-DE" sz="1400" dirty="0">
                <a:solidFill>
                  <a:schemeClr val="tx1"/>
                </a:solidFill>
              </a:rPr>
              <a:t>“ </a:t>
            </a:r>
            <a:r>
              <a:rPr lang="de-DE" sz="1400" dirty="0" err="1">
                <a:solidFill>
                  <a:schemeClr val="tx1"/>
                </a:solidFill>
              </a:rPr>
              <a:t>magnet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6C3EAF-0568-493D-B95B-F4C9A9995E97}"/>
              </a:ext>
            </a:extLst>
          </p:cNvPr>
          <p:cNvSpPr/>
          <p:nvPr/>
        </p:nvSpPr>
        <p:spPr>
          <a:xfrm>
            <a:off x="181155" y="4089955"/>
            <a:ext cx="2889848" cy="69528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Qualification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yes</a:t>
            </a:r>
            <a:r>
              <a:rPr lang="de-DE" sz="1400" dirty="0">
                <a:solidFill>
                  <a:schemeClr val="tx1"/>
                </a:solidFill>
              </a:rPr>
              <a:t>/</a:t>
            </a:r>
            <a:r>
              <a:rPr lang="de-DE" sz="1400" dirty="0" err="1">
                <a:solidFill>
                  <a:schemeClr val="tx1"/>
                </a:solidFill>
              </a:rPr>
              <a:t>no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use</a:t>
            </a:r>
            <a:r>
              <a:rPr lang="de-DE" sz="1400" dirty="0">
                <a:solidFill>
                  <a:schemeClr val="tx1"/>
                </a:solidFill>
              </a:rPr>
              <a:t> in Super-FRS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uncertainties</a:t>
            </a:r>
            <a:r>
              <a:rPr lang="de-DE" sz="1400" dirty="0">
                <a:solidFill>
                  <a:schemeClr val="tx1"/>
                </a:solidFill>
              </a:rPr>
              <a:t>/</a:t>
            </a:r>
            <a:r>
              <a:rPr lang="de-DE" sz="1400" dirty="0" err="1">
                <a:solidFill>
                  <a:schemeClr val="tx1"/>
                </a:solidFill>
              </a:rPr>
              <a:t>deviations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remain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421AD47-5A00-4C9D-B6A4-B169DE35EEFA}"/>
              </a:ext>
            </a:extLst>
          </p:cNvPr>
          <p:cNvSpPr/>
          <p:nvPr/>
        </p:nvSpPr>
        <p:spPr>
          <a:xfrm>
            <a:off x="5201727" y="990178"/>
            <a:ext cx="3640347" cy="1380660"/>
          </a:xfrm>
          <a:prstGeom prst="rect">
            <a:avLst/>
          </a:prstGeom>
          <a:solidFill>
            <a:srgbClr val="9BE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Refine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simulations</a:t>
            </a:r>
            <a:r>
              <a:rPr lang="de-DE" sz="1400" dirty="0">
                <a:solidFill>
                  <a:schemeClr val="tx1"/>
                </a:solidFill>
              </a:rPr>
              <a:t> (</a:t>
            </a:r>
            <a:r>
              <a:rPr lang="de-DE" sz="1400" dirty="0" err="1">
                <a:solidFill>
                  <a:schemeClr val="tx1"/>
                </a:solidFill>
              </a:rPr>
              <a:t>data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driven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modelling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include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weigh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uncertainties in 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numerical simulations 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magnet production </a:t>
            </a:r>
          </a:p>
          <a:p>
            <a:pPr marL="285750" indent="-285750" algn="ctr">
              <a:buFontTx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magnetic measurements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for each magnet</a:t>
            </a:r>
            <a:endParaRPr lang="en-GB" sz="1400" dirty="0">
              <a:solidFill>
                <a:schemeClr val="tx1"/>
              </a:solidFill>
              <a:effectLst/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89EF7F-8E15-4BD6-B9DB-F1A778F2C454}"/>
              </a:ext>
            </a:extLst>
          </p:cNvPr>
          <p:cNvSpPr/>
          <p:nvPr/>
        </p:nvSpPr>
        <p:spPr>
          <a:xfrm>
            <a:off x="3293132" y="2664611"/>
            <a:ext cx="1686465" cy="66423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Reconstruction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field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distribution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2C618F-A0F6-495F-8C1D-62B5DDFFB236}"/>
              </a:ext>
            </a:extLst>
          </p:cNvPr>
          <p:cNvSpPr/>
          <p:nvPr/>
        </p:nvSpPr>
        <p:spPr>
          <a:xfrm>
            <a:off x="5201727" y="2436979"/>
            <a:ext cx="3648973" cy="1270238"/>
          </a:xfrm>
          <a:prstGeom prst="rect">
            <a:avLst/>
          </a:prstGeom>
          <a:solidFill>
            <a:srgbClr val="9BE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Include environmental </a:t>
            </a:r>
            <a:r>
              <a:rPr lang="de-DE" sz="1400" dirty="0" err="1">
                <a:solidFill>
                  <a:schemeClr val="tx1"/>
                </a:solidFill>
              </a:rPr>
              <a:t>effects</a:t>
            </a:r>
            <a:r>
              <a:rPr lang="de-DE" sz="1400" dirty="0">
                <a:solidFill>
                  <a:schemeClr val="tx1"/>
                </a:solidFill>
              </a:rPr>
              <a:t> like</a:t>
            </a:r>
          </a:p>
          <a:p>
            <a:pPr marL="285750" indent="-285750" algn="ctr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</a:rPr>
              <a:t>cross</a:t>
            </a:r>
            <a:r>
              <a:rPr lang="de-DE" sz="1400" dirty="0">
                <a:solidFill>
                  <a:schemeClr val="tx1"/>
                </a:solidFill>
              </a:rPr>
              <a:t>-talk </a:t>
            </a:r>
          </a:p>
          <a:p>
            <a:pPr marL="285750" indent="-285750" algn="ctr">
              <a:buFontTx/>
              <a:buChar char="-"/>
            </a:pPr>
            <a:r>
              <a:rPr lang="de-DE" sz="1400" dirty="0">
                <a:solidFill>
                  <a:schemeClr val="tx1"/>
                </a:solidFill>
              </a:rPr>
              <a:t>beam </a:t>
            </a:r>
            <a:r>
              <a:rPr lang="de-DE" sz="1400" dirty="0" err="1">
                <a:solidFill>
                  <a:schemeClr val="tx1"/>
                </a:solidFill>
              </a:rPr>
              <a:t>tube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</a:rPr>
              <a:t>magneto-mechanical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effects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</a:rPr>
              <a:t>powering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E204B5-B941-4381-9DDA-9ED6963D352A}"/>
              </a:ext>
            </a:extLst>
          </p:cNvPr>
          <p:cNvSpPr/>
          <p:nvPr/>
        </p:nvSpPr>
        <p:spPr>
          <a:xfrm>
            <a:off x="5201727" y="3795623"/>
            <a:ext cx="3648973" cy="357699"/>
          </a:xfrm>
          <a:prstGeom prst="rect">
            <a:avLst/>
          </a:prstGeom>
          <a:solidFill>
            <a:srgbClr val="9BE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Model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Super-FRS </a:t>
            </a:r>
            <a:r>
              <a:rPr lang="de-DE" sz="1400" dirty="0" err="1">
                <a:solidFill>
                  <a:schemeClr val="tx1"/>
                </a:solidFill>
              </a:rPr>
              <a:t>string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BA5CBD1-812C-4BDB-96B0-BC3A6806E970}"/>
              </a:ext>
            </a:extLst>
          </p:cNvPr>
          <p:cNvSpPr/>
          <p:nvPr/>
        </p:nvSpPr>
        <p:spPr>
          <a:xfrm>
            <a:off x="5201727" y="4241728"/>
            <a:ext cx="3640347" cy="671375"/>
          </a:xfrm>
          <a:prstGeom prst="rect">
            <a:avLst/>
          </a:prstGeom>
          <a:solidFill>
            <a:srgbClr val="9BE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Benefit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beam </a:t>
            </a:r>
            <a:r>
              <a:rPr lang="de-DE" sz="1400" dirty="0" err="1">
                <a:solidFill>
                  <a:schemeClr val="tx1"/>
                </a:solidFill>
              </a:rPr>
              <a:t>optics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simulation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machine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optimization</a:t>
            </a:r>
            <a:endParaRPr lang="de-DE" sz="1400" dirty="0">
              <a:solidFill>
                <a:schemeClr val="tx1"/>
              </a:solidFill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err="1">
                <a:solidFill>
                  <a:schemeClr val="tx1"/>
                </a:solidFill>
              </a:rPr>
              <a:t>as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easier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tuning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machine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DA6D1F3-D793-48BD-BFEC-CD336B345906}"/>
              </a:ext>
            </a:extLst>
          </p:cNvPr>
          <p:cNvCxnSpPr>
            <a:cxnSpLocks/>
          </p:cNvCxnSpPr>
          <p:nvPr/>
        </p:nvCxnSpPr>
        <p:spPr>
          <a:xfrm>
            <a:off x="1554192" y="1659624"/>
            <a:ext cx="0" cy="216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E764A49-F69B-4D47-87A2-19752932AE0A}"/>
              </a:ext>
            </a:extLst>
          </p:cNvPr>
          <p:cNvCxnSpPr/>
          <p:nvPr/>
        </p:nvCxnSpPr>
        <p:spPr>
          <a:xfrm>
            <a:off x="1554192" y="2513123"/>
            <a:ext cx="0" cy="216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53542A2-CE68-424B-A925-E595355908C4}"/>
              </a:ext>
            </a:extLst>
          </p:cNvPr>
          <p:cNvCxnSpPr>
            <a:cxnSpLocks/>
          </p:cNvCxnSpPr>
          <p:nvPr/>
        </p:nvCxnSpPr>
        <p:spPr>
          <a:xfrm>
            <a:off x="1552754" y="3264241"/>
            <a:ext cx="0" cy="695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044EE4D-66B0-4B29-9D90-CE24DB0FDD83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3071003" y="2996728"/>
            <a:ext cx="22212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541EDC1F-57A8-4A36-8CC9-07014F21EB96}"/>
              </a:ext>
            </a:extLst>
          </p:cNvPr>
          <p:cNvCxnSpPr/>
          <p:nvPr/>
        </p:nvCxnSpPr>
        <p:spPr>
          <a:xfrm rot="5400000" flipH="1" flipV="1">
            <a:off x="4013704" y="1481324"/>
            <a:ext cx="1090713" cy="1026543"/>
          </a:xfrm>
          <a:prstGeom prst="bentConnector3">
            <a:avLst>
              <a:gd name="adj1" fmla="val 100617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A35F72F-EEE0-40D9-9F44-EE35AC504C39}"/>
              </a:ext>
            </a:extLst>
          </p:cNvPr>
          <p:cNvCxnSpPr>
            <a:cxnSpLocks/>
          </p:cNvCxnSpPr>
          <p:nvPr/>
        </p:nvCxnSpPr>
        <p:spPr>
          <a:xfrm>
            <a:off x="7110608" y="2340662"/>
            <a:ext cx="0" cy="169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22220BB-B409-44D8-9150-09210B28FD03}"/>
              </a:ext>
            </a:extLst>
          </p:cNvPr>
          <p:cNvCxnSpPr>
            <a:cxnSpLocks/>
          </p:cNvCxnSpPr>
          <p:nvPr/>
        </p:nvCxnSpPr>
        <p:spPr>
          <a:xfrm>
            <a:off x="7110608" y="3641621"/>
            <a:ext cx="0" cy="169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5815F3E-8E65-4133-9F9C-367203404E54}"/>
              </a:ext>
            </a:extLst>
          </p:cNvPr>
          <p:cNvCxnSpPr>
            <a:cxnSpLocks/>
          </p:cNvCxnSpPr>
          <p:nvPr/>
        </p:nvCxnSpPr>
        <p:spPr>
          <a:xfrm>
            <a:off x="7110608" y="4089955"/>
            <a:ext cx="0" cy="169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70148779-EC6B-40D4-88DE-E5E1ADFD5782}"/>
              </a:ext>
            </a:extLst>
          </p:cNvPr>
          <p:cNvSpPr txBox="1"/>
          <p:nvPr/>
        </p:nvSpPr>
        <p:spPr>
          <a:xfrm>
            <a:off x="1017992" y="762848"/>
            <a:ext cx="106952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Up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Now</a:t>
            </a:r>
            <a:endParaRPr lang="de-DE" sz="14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D54F25F-83CD-4453-BBAF-563C1ED9A17E}"/>
              </a:ext>
            </a:extLst>
          </p:cNvPr>
          <p:cNvSpPr txBox="1"/>
          <p:nvPr/>
        </p:nvSpPr>
        <p:spPr>
          <a:xfrm>
            <a:off x="5889683" y="755582"/>
            <a:ext cx="271234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Avatar (hybrid </a:t>
            </a:r>
            <a:r>
              <a:rPr lang="de-DE" sz="1400" b="1" dirty="0" err="1"/>
              <a:t>twin</a:t>
            </a:r>
            <a:r>
              <a:rPr lang="de-DE" sz="1400" b="1" dirty="0"/>
              <a:t>) </a:t>
            </a:r>
            <a:r>
              <a:rPr lang="de-DE" sz="1400" b="1" dirty="0" err="1"/>
              <a:t>approach</a:t>
            </a:r>
            <a:endParaRPr lang="de-DE" sz="1400" b="1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CE4AA63-5B7A-402D-ABEC-18F7B2024153}"/>
              </a:ext>
            </a:extLst>
          </p:cNvPr>
          <p:cNvCxnSpPr/>
          <p:nvPr/>
        </p:nvCxnSpPr>
        <p:spPr>
          <a:xfrm>
            <a:off x="3182067" y="990178"/>
            <a:ext cx="0" cy="350925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0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F1471-26F4-4695-B249-B7EFF699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29813"/>
            <a:ext cx="6700979" cy="590668"/>
          </a:xfrm>
        </p:spPr>
        <p:txBody>
          <a:bodyPr/>
          <a:lstStyle/>
          <a:p>
            <a:r>
              <a:rPr lang="de-DE" dirty="0"/>
              <a:t>Super-FRS: </a:t>
            </a:r>
            <a:r>
              <a:rPr lang="de-DE" dirty="0" err="1"/>
              <a:t>Specifications</a:t>
            </a:r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7F2157-EE5D-433A-A8B4-19489763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913" y="1115338"/>
            <a:ext cx="4961087" cy="29122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4A2B41-2AF5-467D-BB7D-79450EB8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" y="1976316"/>
            <a:ext cx="4067702" cy="119026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C4732ED-B57D-49E4-9A33-36CA64F57E5C}"/>
              </a:ext>
            </a:extLst>
          </p:cNvPr>
          <p:cNvSpPr txBox="1"/>
          <p:nvPr/>
        </p:nvSpPr>
        <p:spPr>
          <a:xfrm>
            <a:off x="184824" y="4089682"/>
            <a:ext cx="877676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/>
              <a:t>Note: Field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magnet</a:t>
            </a:r>
            <a:r>
              <a:rPr lang="de-DE" dirty="0"/>
              <a:t> in Super-FRS</a:t>
            </a:r>
          </a:p>
          <a:p>
            <a:pPr algn="l"/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stringent </a:t>
            </a:r>
            <a:r>
              <a:rPr lang="de-DE" dirty="0" err="1"/>
              <a:t>values</a:t>
            </a:r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AF45A-D4C9-4276-A7BA-1DEFE3A730ED}"/>
              </a:ext>
            </a:extLst>
          </p:cNvPr>
          <p:cNvSpPr txBox="1"/>
          <p:nvPr/>
        </p:nvSpPr>
        <p:spPr>
          <a:xfrm>
            <a:off x="1456244" y="1626853"/>
            <a:ext cx="69281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Dipole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49526F-5F68-4736-ABF8-F2FD94BDA3AE}"/>
              </a:ext>
            </a:extLst>
          </p:cNvPr>
          <p:cNvSpPr txBox="1"/>
          <p:nvPr/>
        </p:nvSpPr>
        <p:spPr>
          <a:xfrm>
            <a:off x="5615796" y="862751"/>
            <a:ext cx="120898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Quadrupoles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4015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C081C-3981-4592-824C-671FC4C0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74949"/>
            <a:ext cx="6700979" cy="590668"/>
          </a:xfrm>
        </p:spPr>
        <p:txBody>
          <a:bodyPr/>
          <a:lstStyle/>
          <a:p>
            <a:r>
              <a:rPr lang="de-DE" dirty="0"/>
              <a:t>Design: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manufacturers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DE0B2D-3263-48AE-AD00-DD9DDF6E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91" y="1435487"/>
            <a:ext cx="8420176" cy="2450713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design </a:t>
            </a:r>
            <a:r>
              <a:rPr lang="de-DE" dirty="0" err="1"/>
              <a:t>meets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r>
              <a:rPr lang="de-DE" dirty="0" err="1"/>
              <a:t>Based</a:t>
            </a:r>
            <a:r>
              <a:rPr lang="de-DE" dirty="0"/>
              <a:t> on ideal material </a:t>
            </a:r>
            <a:r>
              <a:rPr lang="de-DE" dirty="0" err="1"/>
              <a:t>parameters</a:t>
            </a:r>
            <a:r>
              <a:rPr lang="de-DE" dirty="0"/>
              <a:t> (BH-</a:t>
            </a:r>
            <a:r>
              <a:rPr lang="de-DE" dirty="0" err="1"/>
              <a:t>curves</a:t>
            </a:r>
            <a:r>
              <a:rPr lang="de-DE" dirty="0"/>
              <a:t>)</a:t>
            </a:r>
          </a:p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)</a:t>
            </a:r>
          </a:p>
          <a:p>
            <a:r>
              <a:rPr lang="de-DE" dirty="0" err="1"/>
              <a:t>Tolerance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(at </a:t>
            </a:r>
            <a:r>
              <a:rPr lang="de-DE" dirty="0" err="1"/>
              <a:t>best</a:t>
            </a:r>
            <a:r>
              <a:rPr lang="de-DE" dirty="0"/>
              <a:t>)</a:t>
            </a:r>
          </a:p>
          <a:p>
            <a:r>
              <a:rPr lang="de-DE" dirty="0" err="1"/>
              <a:t>Inevitable</a:t>
            </a:r>
            <a:r>
              <a:rPr lang="de-DE" dirty="0"/>
              <a:t> „model-order </a:t>
            </a:r>
            <a:r>
              <a:rPr lang="de-DE" dirty="0" err="1"/>
              <a:t>reduction</a:t>
            </a:r>
            <a:r>
              <a:rPr lang="de-DE" dirty="0"/>
              <a:t>“; not all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FEM </a:t>
            </a:r>
            <a:r>
              <a:rPr lang="de-DE" dirty="0" err="1"/>
              <a:t>model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D4953-BC58-41E4-A835-A1ABAEE7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20669"/>
            <a:ext cx="6700979" cy="590668"/>
          </a:xfrm>
        </p:spPr>
        <p:txBody>
          <a:bodyPr/>
          <a:lstStyle/>
          <a:p>
            <a:r>
              <a:rPr lang="de-DE" dirty="0"/>
              <a:t>Magnet </a:t>
            </a:r>
            <a:r>
              <a:rPr lang="de-DE" dirty="0" err="1"/>
              <a:t>Qualification</a:t>
            </a:r>
            <a:r>
              <a:rPr lang="de-DE" dirty="0"/>
              <a:t> (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B34DCCF-C0C5-4F01-8258-9D9C4106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581" y="769035"/>
            <a:ext cx="183075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D121E3DD-DC2F-40D2-BE2F-AC0E91DE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67814"/>
              </p:ext>
            </p:extLst>
          </p:nvPr>
        </p:nvGraphicFramePr>
        <p:xfrm>
          <a:off x="422568" y="1361552"/>
          <a:ext cx="3453291" cy="952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3291">
                  <a:extLst>
                    <a:ext uri="{9D8B030D-6E8A-4147-A177-3AD203B41FA5}">
                      <a16:colId xmlns:a16="http://schemas.microsoft.com/office/drawing/2014/main" val="39806975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Polarity check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748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Central nominal field "search"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0006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Central field loadline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630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Fringe field loadline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951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PCB coil calibration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69120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2738CAC-D068-48B2-ACF5-377F3910E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93802"/>
              </p:ext>
            </p:extLst>
          </p:nvPr>
        </p:nvGraphicFramePr>
        <p:xfrm>
          <a:off x="422568" y="2324709"/>
          <a:ext cx="3453291" cy="571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3291">
                  <a:extLst>
                    <a:ext uri="{9D8B030D-6E8A-4147-A177-3AD203B41FA5}">
                      <a16:colId xmlns:a16="http://schemas.microsoft.com/office/drawing/2014/main" val="27670910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Integral field loadline + homogeneity at midplane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5641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Integral homogeneity in the GFR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2573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PCB coil calibration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065824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6D3D723-62F1-495C-B9D8-B22B1C2C2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83394"/>
              </p:ext>
            </p:extLst>
          </p:nvPr>
        </p:nvGraphicFramePr>
        <p:xfrm>
          <a:off x="3947004" y="1372209"/>
          <a:ext cx="1881943" cy="952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1943">
                  <a:extLst>
                    <a:ext uri="{9D8B030D-6E8A-4147-A177-3AD203B41FA5}">
                      <a16:colId xmlns:a16="http://schemas.microsoft.com/office/drawing/2014/main" val="21213676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Gaussmeter/polarimeter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6364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NMR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979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NMR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286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Hall probe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771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TF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55481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DA6636BC-F0FF-470F-8F26-F5D0266F8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76687"/>
              </p:ext>
            </p:extLst>
          </p:nvPr>
        </p:nvGraphicFramePr>
        <p:xfrm>
          <a:off x="3947004" y="2333588"/>
          <a:ext cx="1881943" cy="571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1943">
                  <a:extLst>
                    <a:ext uri="{9D8B030D-6E8A-4147-A177-3AD203B41FA5}">
                      <a16:colId xmlns:a16="http://schemas.microsoft.com/office/drawing/2014/main" val="39595920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TF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7999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TF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51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TF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069322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89079BFE-2353-4540-B6F3-4CE9233199BA}"/>
              </a:ext>
            </a:extLst>
          </p:cNvPr>
          <p:cNvSpPr txBox="1"/>
          <p:nvPr/>
        </p:nvSpPr>
        <p:spPr>
          <a:xfrm>
            <a:off x="333792" y="982453"/>
            <a:ext cx="211628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Measurement </a:t>
            </a:r>
            <a:r>
              <a:rPr lang="de-DE" sz="1400" b="1" dirty="0" err="1"/>
              <a:t>program</a:t>
            </a:r>
            <a:endParaRPr lang="de-DE" sz="1400" b="1" dirty="0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0A179AF8-7E98-45A3-B637-098015296F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3161" y="1724982"/>
            <a:ext cx="2698271" cy="2342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BE48DE7-5228-4F7E-906B-A106F021ABC4}"/>
              </a:ext>
            </a:extLst>
          </p:cNvPr>
          <p:cNvSpPr txBox="1"/>
          <p:nvPr/>
        </p:nvSpPr>
        <p:spPr>
          <a:xfrm>
            <a:off x="585926" y="3728135"/>
            <a:ext cx="301884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00B050"/>
                </a:solidFill>
              </a:rPr>
              <a:t>Verification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specifications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C43810B-E0DD-4ADB-9E97-BF09C2158AD9}"/>
              </a:ext>
            </a:extLst>
          </p:cNvPr>
          <p:cNvSpPr txBox="1"/>
          <p:nvPr/>
        </p:nvSpPr>
        <p:spPr>
          <a:xfrm>
            <a:off x="6225315" y="1412811"/>
            <a:ext cx="229396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Translating</a:t>
            </a:r>
            <a:r>
              <a:rPr lang="de-DE" sz="1400" dirty="0"/>
              <a:t> </a:t>
            </a:r>
            <a:r>
              <a:rPr lang="de-DE" sz="1400" dirty="0" err="1"/>
              <a:t>Fluxmeter</a:t>
            </a:r>
            <a:r>
              <a:rPr lang="de-DE" sz="1400" dirty="0"/>
              <a:t> (TF)</a:t>
            </a:r>
          </a:p>
        </p:txBody>
      </p:sp>
    </p:spTree>
    <p:extLst>
      <p:ext uri="{BB962C8B-B14F-4D97-AF65-F5344CB8AC3E}">
        <p14:creationId xmlns:p14="http://schemas.microsoft.com/office/powerpoint/2010/main" val="130250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D6CC8-EA69-41DB-A077-3CC3DCDD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63" y="110475"/>
            <a:ext cx="6700979" cy="590668"/>
          </a:xfrm>
        </p:spPr>
        <p:txBody>
          <a:bodyPr/>
          <a:lstStyle/>
          <a:p>
            <a:r>
              <a:rPr lang="de-DE" dirty="0"/>
              <a:t>Magnet </a:t>
            </a:r>
            <a:r>
              <a:rPr lang="de-DE" dirty="0" err="1"/>
              <a:t>Qualification</a:t>
            </a:r>
            <a:r>
              <a:rPr lang="de-DE" dirty="0"/>
              <a:t> (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4F75B3-D6D5-40CC-83BA-6E706305C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568" y="915827"/>
            <a:ext cx="3510088" cy="209521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AEE2C78-C695-4DD8-9096-F38139C3FBA4}"/>
              </a:ext>
            </a:extLst>
          </p:cNvPr>
          <p:cNvCxnSpPr>
            <a:cxnSpLocks/>
          </p:cNvCxnSpPr>
          <p:nvPr/>
        </p:nvCxnSpPr>
        <p:spPr>
          <a:xfrm>
            <a:off x="4053426" y="1753971"/>
            <a:ext cx="5098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4C0EBE1-2D64-4E6D-8F0B-BA96F51B7FAF}"/>
              </a:ext>
            </a:extLst>
          </p:cNvPr>
          <p:cNvSpPr txBox="1"/>
          <p:nvPr/>
        </p:nvSpPr>
        <p:spPr>
          <a:xfrm>
            <a:off x="4795866" y="1281949"/>
            <a:ext cx="2967479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check </a:t>
            </a:r>
            <a:r>
              <a:rPr lang="de-DE" dirty="0" err="1"/>
              <a:t>by</a:t>
            </a:r>
            <a:endParaRPr lang="de-DE" dirty="0"/>
          </a:p>
          <a:p>
            <a:pPr algn="l"/>
            <a:r>
              <a:rPr lang="de-DE" dirty="0"/>
              <a:t>Super-FRS beam </a:t>
            </a:r>
            <a:r>
              <a:rPr lang="de-DE" dirty="0" err="1"/>
              <a:t>optics</a:t>
            </a:r>
            <a:endParaRPr lang="de-DE" dirty="0"/>
          </a:p>
          <a:p>
            <a:pPr algn="l"/>
            <a:r>
              <a:rPr lang="de-DE" dirty="0" err="1">
                <a:solidFill>
                  <a:srgbClr val="00B050"/>
                </a:solidFill>
              </a:rPr>
              <a:t>approval</a:t>
            </a:r>
            <a:r>
              <a:rPr lang="de-DE" dirty="0">
                <a:solidFill>
                  <a:srgbClr val="00B050"/>
                </a:solidFill>
              </a:rPr>
              <a:t>: </a:t>
            </a:r>
            <a:r>
              <a:rPr lang="de-DE" dirty="0" err="1">
                <a:solidFill>
                  <a:srgbClr val="00B050"/>
                </a:solidFill>
              </a:rPr>
              <a:t>yes</a:t>
            </a:r>
            <a:r>
              <a:rPr lang="de-DE" dirty="0">
                <a:solidFill>
                  <a:srgbClr val="00B050"/>
                </a:solidFill>
              </a:rPr>
              <a:t>/</a:t>
            </a:r>
            <a:r>
              <a:rPr lang="de-DE" dirty="0" err="1">
                <a:solidFill>
                  <a:srgbClr val="00B050"/>
                </a:solidFill>
              </a:rPr>
              <a:t>no</a:t>
            </a:r>
            <a:endParaRPr lang="de-DE" dirty="0">
              <a:solidFill>
                <a:srgbClr val="00B050"/>
              </a:solidFill>
            </a:endParaRPr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deviations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from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simulations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8A5809-414C-4765-A6EC-F45EA7AB95D7}"/>
              </a:ext>
            </a:extLst>
          </p:cNvPr>
          <p:cNvSpPr txBox="1"/>
          <p:nvPr/>
        </p:nvSpPr>
        <p:spPr>
          <a:xfrm>
            <a:off x="646981" y="4491884"/>
            <a:ext cx="750301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00B050"/>
                </a:solidFill>
              </a:rPr>
              <a:t>Standard </a:t>
            </a:r>
            <a:r>
              <a:rPr lang="de-DE" dirty="0" err="1">
                <a:solidFill>
                  <a:srgbClr val="00B050"/>
                </a:solidFill>
              </a:rPr>
              <a:t>procedure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sufficient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decide</a:t>
            </a:r>
            <a:r>
              <a:rPr lang="de-DE" dirty="0">
                <a:solidFill>
                  <a:srgbClr val="00B050"/>
                </a:solidFill>
              </a:rPr>
              <a:t> on </a:t>
            </a:r>
            <a:r>
              <a:rPr lang="de-DE" dirty="0" err="1">
                <a:solidFill>
                  <a:srgbClr val="00B050"/>
                </a:solidFill>
              </a:rPr>
              <a:t>use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magnet</a:t>
            </a:r>
            <a:r>
              <a:rPr lang="de-DE" dirty="0">
                <a:solidFill>
                  <a:srgbClr val="00B050"/>
                </a:solidFill>
              </a:rPr>
              <a:t> in Super-FRS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E3CE8C-71EC-4C6E-A5F0-147DE705EB6E}"/>
              </a:ext>
            </a:extLst>
          </p:cNvPr>
          <p:cNvSpPr txBox="1"/>
          <p:nvPr/>
        </p:nvSpPr>
        <p:spPr>
          <a:xfrm>
            <a:off x="77638" y="866841"/>
            <a:ext cx="122661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Field </a:t>
            </a:r>
            <a:r>
              <a:rPr lang="de-DE" sz="1400" b="1" dirty="0" err="1"/>
              <a:t>quality</a:t>
            </a:r>
            <a:endParaRPr lang="de-DE" sz="1400" b="1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0AB627E-3B42-411D-9E6E-B5304687BE5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/>
          <a:stretch>
            <a:fillRect/>
          </a:stretch>
        </p:blipFill>
        <p:spPr bwMode="auto">
          <a:xfrm>
            <a:off x="591559" y="2932981"/>
            <a:ext cx="3221315" cy="1643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EAD85E3-84B8-4F7A-BAAD-B86AB0535F86}"/>
              </a:ext>
            </a:extLst>
          </p:cNvPr>
          <p:cNvSpPr txBox="1"/>
          <p:nvPr/>
        </p:nvSpPr>
        <p:spPr>
          <a:xfrm>
            <a:off x="77638" y="2718626"/>
            <a:ext cx="102784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Load Line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89FA66-1B72-432C-82AE-2BD9FFF254D4}"/>
              </a:ext>
            </a:extLst>
          </p:cNvPr>
          <p:cNvSpPr txBox="1"/>
          <p:nvPr/>
        </p:nvSpPr>
        <p:spPr>
          <a:xfrm>
            <a:off x="4795866" y="2858484"/>
            <a:ext cx="2820837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Not check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  <a:p>
            <a:pPr algn="l"/>
            <a:r>
              <a:rPr lang="de-DE" dirty="0"/>
              <a:t>but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magnet</a:t>
            </a:r>
            <a:r>
              <a:rPr lang="de-DE" dirty="0"/>
              <a:t> </a:t>
            </a:r>
            <a:r>
              <a:rPr lang="de-DE" dirty="0" err="1"/>
              <a:t>operation</a:t>
            </a:r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measurements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many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current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levels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needed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164CB86-72FA-44DE-BD52-13C126531BB0}"/>
              </a:ext>
            </a:extLst>
          </p:cNvPr>
          <p:cNvCxnSpPr>
            <a:cxnSpLocks/>
          </p:cNvCxnSpPr>
          <p:nvPr/>
        </p:nvCxnSpPr>
        <p:spPr>
          <a:xfrm>
            <a:off x="3969048" y="3597148"/>
            <a:ext cx="5098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6B72B-9377-4E38-90CE-47BAAACF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10476"/>
            <a:ext cx="6700979" cy="590668"/>
          </a:xfrm>
        </p:spPr>
        <p:txBody>
          <a:bodyPr/>
          <a:lstStyle/>
          <a:p>
            <a:r>
              <a:rPr lang="de-DE" dirty="0" err="1"/>
              <a:t>Uncertainties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6123BB-387E-4CD0-8096-0E9417C42B44}"/>
              </a:ext>
            </a:extLst>
          </p:cNvPr>
          <p:cNvSpPr txBox="1"/>
          <p:nvPr/>
        </p:nvSpPr>
        <p:spPr>
          <a:xfrm>
            <a:off x="265263" y="3364006"/>
            <a:ext cx="5661081" cy="10156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Simulations:</a:t>
            </a: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endParaRPr lang="de-DE" sz="10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 machine rounding errors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Systematic errors from uncertainties in (superconducting) material data 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Approximation errors from FEM discretization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Inadequate knowledge of dynamic effects (hysteresis, eddy currents)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Ignorance (unrecognized systematic uncertainties), e.g.,  magnetostriction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D19216-9B98-486B-909F-11C97C801031}"/>
              </a:ext>
            </a:extLst>
          </p:cNvPr>
          <p:cNvSpPr txBox="1"/>
          <p:nvPr/>
        </p:nvSpPr>
        <p:spPr>
          <a:xfrm>
            <a:off x="265264" y="2241523"/>
            <a:ext cx="5661082" cy="10156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Magnet construction</a:t>
            </a:r>
            <a:endParaRPr lang="de-DE" sz="10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 manufacturing tolerances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Systematic errors from assembly processes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Inadequate knowledge of the geometrical parameters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Ignorance (unrecognized systematic uncertainties), e.g., material parameters and environmental/operational effects (cross-talk, power converter settings)</a:t>
            </a:r>
            <a:endParaRPr lang="de-D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CB14F6-A608-4E48-80C3-3C20D6A92006}"/>
              </a:ext>
            </a:extLst>
          </p:cNvPr>
          <p:cNvSpPr txBox="1"/>
          <p:nvPr/>
        </p:nvSpPr>
        <p:spPr>
          <a:xfrm>
            <a:off x="265263" y="1048458"/>
            <a:ext cx="5661083" cy="1107996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Magnetic measurements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 capture and read-out noise</a:t>
            </a:r>
            <a:endParaRPr lang="de-D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Systematic errors from voltage dividers, calibration, integrator drift, or stray fields</a:t>
            </a:r>
            <a:endParaRPr lang="de-D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Approximation errors from the projection of measurement data onto Fourier polynomials</a:t>
            </a:r>
            <a:endParaRPr lang="de-D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Inadequate knowledge of the effects of environmental conditions</a:t>
            </a:r>
            <a:endParaRPr lang="de-D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Ignorance (unrecognized systematic uncertainties), e.g., hysteresis in sensor response</a:t>
            </a:r>
            <a:endParaRPr lang="de-D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7C239-A4A0-40A8-9CC7-3870821E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02981"/>
            <a:ext cx="6700979" cy="590668"/>
          </a:xfrm>
        </p:spPr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(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77167F1-EC74-48DF-B852-AAA575BD28D8}"/>
              </a:ext>
            </a:extLst>
          </p:cNvPr>
          <p:cNvGrpSpPr/>
          <p:nvPr/>
        </p:nvGrpSpPr>
        <p:grpSpPr>
          <a:xfrm>
            <a:off x="224286" y="993593"/>
            <a:ext cx="3856008" cy="2965932"/>
            <a:chOff x="224286" y="993593"/>
            <a:chExt cx="2958862" cy="198307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50322E2-1C82-4C5C-B2E0-8A24C9AF99B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4286" y="993593"/>
              <a:ext cx="2958862" cy="1983075"/>
            </a:xfrm>
            <a:prstGeom prst="rect">
              <a:avLst/>
            </a:prstGeom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F1A15E33-D7F2-4680-8EF3-F760D0F00CF5}"/>
                </a:ext>
              </a:extLst>
            </p:cNvPr>
            <p:cNvSpPr/>
            <p:nvPr/>
          </p:nvSpPr>
          <p:spPr>
            <a:xfrm>
              <a:off x="664234" y="2061706"/>
              <a:ext cx="931654" cy="5175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03D9F6D0-F03A-41A1-8E2F-7E384DEC05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56" y="1089907"/>
            <a:ext cx="3191774" cy="280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FC007A-59A1-4ECD-8E79-E520863BAD64}"/>
              </a:ext>
            </a:extLst>
          </p:cNvPr>
          <p:cNvSpPr txBox="1"/>
          <p:nvPr/>
        </p:nvSpPr>
        <p:spPr>
          <a:xfrm>
            <a:off x="413906" y="4132053"/>
            <a:ext cx="3666388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Field </a:t>
            </a:r>
            <a:r>
              <a:rPr lang="de-DE" sz="1400" dirty="0" err="1"/>
              <a:t>quality</a:t>
            </a:r>
            <a:r>
              <a:rPr lang="de-DE" sz="1400" dirty="0"/>
              <a:t> out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specification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downward</a:t>
            </a:r>
            <a:r>
              <a:rPr lang="de-DE" sz="1400" dirty="0"/>
              <a:t> </a:t>
            </a:r>
            <a:r>
              <a:rPr lang="de-DE" sz="1400" dirty="0" err="1"/>
              <a:t>hysteresis</a:t>
            </a:r>
            <a:r>
              <a:rPr lang="de-DE" sz="1400" dirty="0"/>
              <a:t> </a:t>
            </a:r>
            <a:r>
              <a:rPr lang="de-DE" sz="1400" dirty="0" err="1"/>
              <a:t>branch</a:t>
            </a:r>
            <a:r>
              <a:rPr lang="de-DE" sz="1400" dirty="0"/>
              <a:t> at </a:t>
            </a:r>
            <a:r>
              <a:rPr lang="de-DE" sz="1400" dirty="0" err="1"/>
              <a:t>low</a:t>
            </a:r>
            <a:r>
              <a:rPr lang="de-DE" sz="1400" dirty="0"/>
              <a:t> </a:t>
            </a:r>
            <a:r>
              <a:rPr lang="de-DE" sz="1400" dirty="0" err="1"/>
              <a:t>currents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A461DB-89D5-47C0-8996-4AFBF00E62CA}"/>
              </a:ext>
            </a:extLst>
          </p:cNvPr>
          <p:cNvSpPr txBox="1"/>
          <p:nvPr/>
        </p:nvSpPr>
        <p:spPr>
          <a:xfrm>
            <a:off x="5177689" y="4013083"/>
            <a:ext cx="3216804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hystersis</a:t>
            </a:r>
            <a:r>
              <a:rPr lang="de-DE" sz="1400" dirty="0"/>
              <a:t> </a:t>
            </a:r>
            <a:r>
              <a:rPr lang="de-DE" sz="1400" dirty="0" err="1"/>
              <a:t>effects</a:t>
            </a:r>
            <a:r>
              <a:rPr lang="de-DE" sz="1400" dirty="0"/>
              <a:t> not </a:t>
            </a:r>
            <a:r>
              <a:rPr lang="de-DE" sz="1400" dirty="0" err="1"/>
              <a:t>considered</a:t>
            </a:r>
            <a:r>
              <a:rPr lang="de-DE" sz="1400" dirty="0"/>
              <a:t> </a:t>
            </a:r>
            <a:r>
              <a:rPr lang="de-DE" sz="1400" dirty="0" err="1"/>
              <a:t>initially</a:t>
            </a:r>
            <a:r>
              <a:rPr lang="de-DE" sz="1400" dirty="0"/>
              <a:t>? </a:t>
            </a:r>
            <a:r>
              <a:rPr lang="de-DE" sz="1400" dirty="0" err="1"/>
              <a:t>Wrong</a:t>
            </a:r>
            <a:r>
              <a:rPr lang="de-DE" sz="1400" dirty="0"/>
              <a:t> material </a:t>
            </a:r>
            <a:r>
              <a:rPr lang="de-DE" sz="1400" dirty="0" err="1"/>
              <a:t>parameters</a:t>
            </a:r>
            <a:r>
              <a:rPr lang="de-DE" sz="1400" dirty="0"/>
              <a:t>? Integrator </a:t>
            </a:r>
            <a:r>
              <a:rPr lang="de-DE" sz="1400" dirty="0" err="1"/>
              <a:t>drift</a:t>
            </a:r>
            <a:r>
              <a:rPr lang="de-DE" sz="1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73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4B8F0-EC1E-4A2B-A42E-1AEB3AE9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110475"/>
            <a:ext cx="6700979" cy="590668"/>
          </a:xfrm>
        </p:spPr>
        <p:txBody>
          <a:bodyPr/>
          <a:lstStyle/>
          <a:p>
            <a:r>
              <a:rPr lang="de-DE" dirty="0" err="1"/>
              <a:t>Uncertainties</a:t>
            </a:r>
            <a:r>
              <a:rPr lang="de-DE" dirty="0"/>
              <a:t> (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FF8C34-8726-479B-B7C4-EF5D99944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77" y="3088257"/>
            <a:ext cx="3814084" cy="1669012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33A442E-2CB7-493E-B0C2-DEA6697A55C1}"/>
              </a:ext>
            </a:extLst>
          </p:cNvPr>
          <p:cNvGrpSpPr/>
          <p:nvPr/>
        </p:nvGrpSpPr>
        <p:grpSpPr>
          <a:xfrm>
            <a:off x="2363639" y="1000665"/>
            <a:ext cx="5132715" cy="1837426"/>
            <a:chOff x="621104" y="1000665"/>
            <a:chExt cx="4433976" cy="149901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6727F1D-D034-4E06-AC51-BC3F1B328866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4"/>
            <a:stretch>
              <a:fillRect/>
            </a:stretch>
          </p:blipFill>
          <p:spPr bwMode="auto">
            <a:xfrm>
              <a:off x="621104" y="1602944"/>
              <a:ext cx="1708028" cy="6828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0AF02EB-10A5-4F9E-8124-FE9ECFBA754C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1"/>
            <a:stretch>
              <a:fillRect/>
            </a:stretch>
          </p:blipFill>
          <p:spPr bwMode="auto">
            <a:xfrm>
              <a:off x="2527540" y="1000665"/>
              <a:ext cx="2527540" cy="14990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B0914E8-BACE-4198-8A54-FD6F184CB978}"/>
                </a:ext>
              </a:extLst>
            </p:cNvPr>
            <p:cNvSpPr/>
            <p:nvPr/>
          </p:nvSpPr>
          <p:spPr>
            <a:xfrm>
              <a:off x="1052423" y="1602944"/>
              <a:ext cx="957532" cy="191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18C1565-A0D7-40C9-92CA-68D8DECCAE3D}"/>
                </a:ext>
              </a:extLst>
            </p:cNvPr>
            <p:cNvCxnSpPr/>
            <p:nvPr/>
          </p:nvCxnSpPr>
          <p:spPr>
            <a:xfrm>
              <a:off x="2009955" y="1602944"/>
              <a:ext cx="4226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B1CA54E-9BB0-4F10-9054-D8917E3DF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39" y="2838091"/>
            <a:ext cx="2317450" cy="19972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2194961-F1DE-4FE8-B68B-D59819E47B60}"/>
              </a:ext>
            </a:extLst>
          </p:cNvPr>
          <p:cNvSpPr txBox="1"/>
          <p:nvPr/>
        </p:nvSpPr>
        <p:spPr>
          <a:xfrm>
            <a:off x="390209" y="1711853"/>
            <a:ext cx="142859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defects</a:t>
            </a:r>
            <a:r>
              <a:rPr lang="de-DE" sz="1400" dirty="0"/>
              <a:t> in</a:t>
            </a:r>
          </a:p>
          <a:p>
            <a:pPr algn="l"/>
            <a:r>
              <a:rPr lang="de-DE" sz="1400" dirty="0" err="1"/>
              <a:t>magnetic</a:t>
            </a:r>
            <a:r>
              <a:rPr lang="de-DE" sz="1400" dirty="0"/>
              <a:t> </a:t>
            </a:r>
            <a:r>
              <a:rPr lang="de-DE" sz="1400" dirty="0" err="1"/>
              <a:t>field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D89A7E-5440-4432-A45A-6250C7B14831}"/>
              </a:ext>
            </a:extLst>
          </p:cNvPr>
          <p:cNvSpPr txBox="1"/>
          <p:nvPr/>
        </p:nvSpPr>
        <p:spPr>
          <a:xfrm>
            <a:off x="501782" y="3476445"/>
            <a:ext cx="1627369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Due </a:t>
            </a:r>
            <a:r>
              <a:rPr lang="de-DE" sz="1400" dirty="0" err="1"/>
              <a:t>to</a:t>
            </a:r>
            <a:r>
              <a:rPr lang="de-DE" sz="1400" dirty="0"/>
              <a:t> semi-</a:t>
            </a:r>
            <a:r>
              <a:rPr lang="de-DE" sz="1400" dirty="0" err="1"/>
              <a:t>yoke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manufacturing</a:t>
            </a:r>
            <a:r>
              <a:rPr lang="de-DE" sz="1400" dirty="0"/>
              <a:t> in </a:t>
            </a:r>
          </a:p>
          <a:p>
            <a:pPr algn="l"/>
            <a:r>
              <a:rPr lang="de-DE" sz="1400" dirty="0" err="1"/>
              <a:t>three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0204139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AT-MEL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333399"/>
      </a:accent2>
      <a:accent3>
        <a:srgbClr val="FFFFFF"/>
      </a:accent3>
      <a:accent4>
        <a:srgbClr val="000000"/>
      </a:accent4>
      <a:accent5>
        <a:srgbClr val="EBEBE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sym typeface="Arial" charset="0"/>
          </a:defRPr>
        </a:defPPr>
      </a:lstStyle>
    </a:lnDef>
  </a:objectDefaults>
  <a:extraClrSchemeLst>
    <a:extraClrScheme>
      <a:clrScheme name="AT-ME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1213</Words>
  <Application>Microsoft Office PowerPoint</Application>
  <PresentationFormat>Bildschirmpräsentation (16:9)</PresentationFormat>
  <Paragraphs>379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fair-gsi-folienmaster_2017_onering</vt:lpstr>
      <vt:lpstr>AT-MEL_template</vt:lpstr>
      <vt:lpstr>Field measurements and simulations for a  hybrid twin (avatar) of the  Super-FRS magnets</vt:lpstr>
      <vt:lpstr>Motivation</vt:lpstr>
      <vt:lpstr>Super-FRS: Specifications </vt:lpstr>
      <vt:lpstr>Design: Simulations from manufacturers</vt:lpstr>
      <vt:lpstr>Magnet Qualification (dipole as example)</vt:lpstr>
      <vt:lpstr>Magnet Qualification (dipole as example)</vt:lpstr>
      <vt:lpstr>Uncertainties</vt:lpstr>
      <vt:lpstr>Uncertainties (dipole as example)</vt:lpstr>
      <vt:lpstr>Uncertainties (dipole as example)</vt:lpstr>
      <vt:lpstr>Uncertainties (dipole as example)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Avatar</vt:lpstr>
      <vt:lpstr>Box measurements with the moving fluxmeter</vt:lpstr>
      <vt:lpstr>Proposal for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measurements and magnet digital twin (Avatar)</dc:title>
  <dc:creator>Mueller, Hans Dr.</dc:creator>
  <cp:lastModifiedBy>Mueller, Hans Dr.</cp:lastModifiedBy>
  <cp:revision>51</cp:revision>
  <dcterms:created xsi:type="dcterms:W3CDTF">2026-04-07T14:08:06Z</dcterms:created>
  <dcterms:modified xsi:type="dcterms:W3CDTF">2026-04-17T10:03:01Z</dcterms:modified>
</cp:coreProperties>
</file>