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134" r:id="rId4"/>
    <p:sldMasterId id="2147485154" r:id="rId5"/>
  </p:sldMasterIdLst>
  <p:notesMasterIdLst>
    <p:notesMasterId r:id="rId38"/>
  </p:notesMasterIdLst>
  <p:sldIdLst>
    <p:sldId id="256" r:id="rId6"/>
    <p:sldId id="257" r:id="rId7"/>
    <p:sldId id="401" r:id="rId8"/>
    <p:sldId id="386" r:id="rId9"/>
    <p:sldId id="316" r:id="rId10"/>
    <p:sldId id="400" r:id="rId11"/>
    <p:sldId id="402" r:id="rId12"/>
    <p:sldId id="409" r:id="rId13"/>
    <p:sldId id="320" r:id="rId14"/>
    <p:sldId id="405" r:id="rId15"/>
    <p:sldId id="406" r:id="rId16"/>
    <p:sldId id="260" r:id="rId17"/>
    <p:sldId id="261" r:id="rId18"/>
    <p:sldId id="362" r:id="rId19"/>
    <p:sldId id="363" r:id="rId20"/>
    <p:sldId id="340" r:id="rId21"/>
    <p:sldId id="339" r:id="rId22"/>
    <p:sldId id="317" r:id="rId23"/>
    <p:sldId id="328" r:id="rId24"/>
    <p:sldId id="369" r:id="rId25"/>
    <p:sldId id="280" r:id="rId26"/>
    <p:sldId id="414" r:id="rId27"/>
    <p:sldId id="313" r:id="rId28"/>
    <p:sldId id="408" r:id="rId29"/>
    <p:sldId id="384" r:id="rId30"/>
    <p:sldId id="385" r:id="rId31"/>
    <p:sldId id="319" r:id="rId32"/>
    <p:sldId id="415" r:id="rId33"/>
    <p:sldId id="321" r:id="rId34"/>
    <p:sldId id="403" r:id="rId35"/>
    <p:sldId id="357" r:id="rId36"/>
    <p:sldId id="416"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EF2"/>
    <a:srgbClr val="FBE5D6"/>
    <a:srgbClr val="72F472"/>
    <a:srgbClr val="FFFFFF"/>
    <a:srgbClr val="ED7D31"/>
    <a:srgbClr val="F8F8F8"/>
    <a:srgbClr val="E4B2C5"/>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94" autoAdjust="0"/>
    <p:restoredTop sz="93409" autoAdjust="0"/>
  </p:normalViewPr>
  <p:slideViewPr>
    <p:cSldViewPr snapToGrid="0">
      <p:cViewPr varScale="1">
        <p:scale>
          <a:sx n="89" d="100"/>
          <a:sy n="89" d="100"/>
        </p:scale>
        <p:origin x="854" y="82"/>
      </p:cViewPr>
      <p:guideLst/>
    </p:cSldViewPr>
  </p:slideViewPr>
  <p:outlineViewPr>
    <p:cViewPr>
      <p:scale>
        <a:sx n="33" d="100"/>
        <a:sy n="33" d="100"/>
      </p:scale>
      <p:origin x="0" y="-2512"/>
    </p:cViewPr>
  </p:outlineViewPr>
  <p:notesTextViewPr>
    <p:cViewPr>
      <p:scale>
        <a:sx n="1" d="1"/>
        <a:sy n="1" d="1"/>
      </p:scale>
      <p:origin x="0" y="0"/>
    </p:cViewPr>
  </p:notesTextViewPr>
  <p:sorterViewPr>
    <p:cViewPr varScale="1">
      <p:scale>
        <a:sx n="1" d="1"/>
        <a:sy n="1" d="1"/>
      </p:scale>
      <p:origin x="0" y="-562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6CBDA-6904-4798-93C1-62D8BF138B62}" type="datetimeFigureOut">
              <a:rPr lang="it-IT" smtClean="0"/>
              <a:t>17/04/2026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8826F-7E45-4B5D-BF44-AC47039575E7}" type="slidenum">
              <a:rPr lang="it-IT" smtClean="0"/>
              <a:t>‹#›</a:t>
            </a:fld>
            <a:endParaRPr lang="it-IT"/>
          </a:p>
        </p:txBody>
      </p:sp>
    </p:spTree>
    <p:extLst>
      <p:ext uri="{BB962C8B-B14F-4D97-AF65-F5344CB8AC3E}">
        <p14:creationId xmlns:p14="http://schemas.microsoft.com/office/powerpoint/2010/main" val="189029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08826F-7E45-4B5D-BF44-AC47039575E7}" type="slidenum">
              <a:rPr lang="it-IT" smtClean="0"/>
              <a:t>1</a:t>
            </a:fld>
            <a:endParaRPr lang="it-IT"/>
          </a:p>
        </p:txBody>
      </p:sp>
    </p:spTree>
    <p:extLst>
      <p:ext uri="{BB962C8B-B14F-4D97-AF65-F5344CB8AC3E}">
        <p14:creationId xmlns:p14="http://schemas.microsoft.com/office/powerpoint/2010/main" val="117194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08826F-7E45-4B5D-BF44-AC47039575E7}" type="slidenum">
              <a:rPr lang="it-IT" smtClean="0"/>
              <a:t>17</a:t>
            </a:fld>
            <a:endParaRPr lang="it-IT"/>
          </a:p>
        </p:txBody>
      </p:sp>
    </p:spTree>
    <p:extLst>
      <p:ext uri="{BB962C8B-B14F-4D97-AF65-F5344CB8AC3E}">
        <p14:creationId xmlns:p14="http://schemas.microsoft.com/office/powerpoint/2010/main" val="386882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it-IT"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Tree>
    <p:extLst>
      <p:ext uri="{BB962C8B-B14F-4D97-AF65-F5344CB8AC3E}">
        <p14:creationId xmlns:p14="http://schemas.microsoft.com/office/powerpoint/2010/main" val="159949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034218"/>
            <a:ext cx="5567680" cy="5315783"/>
          </a:xfrm>
        </p:spPr>
        <p:txBody>
          <a:bodyPr>
            <a:normAutofit/>
          </a:bodyPr>
          <a:lstStyle>
            <a:lvl1pPr>
              <a:defRPr sz="2400"/>
            </a:lvl1pPr>
            <a:lvl2pPr>
              <a:defRPr sz="1867"/>
            </a:lvl2pPr>
            <a:lvl3pPr>
              <a:defRPr sz="1600"/>
            </a:lvl3pPr>
            <a:lvl4pPr>
              <a:defRPr sz="1467"/>
            </a:lvl4pPr>
            <a:lvl5pPr>
              <a:defRPr sz="1333"/>
            </a:lvl5pPr>
          </a:lstStyle>
          <a:p>
            <a:pPr lvl="0" eaLnBrk="1" latinLnBrk="0" hangingPunct="1"/>
            <a:r>
              <a:rPr lang="en-GB" noProof="0" dirty="0"/>
              <a:t>Click to edit Master text styles</a:t>
            </a:r>
          </a:p>
          <a:p>
            <a:pPr lvl="1" eaLnBrk="1" latinLnBrk="0" hangingPunct="1"/>
            <a:r>
              <a:rPr lang="en-GB" noProof="0" dirty="0"/>
              <a:t>Second level</a:t>
            </a:r>
          </a:p>
          <a:p>
            <a:pPr lvl="2" eaLnBrk="1" latinLnBrk="0" hangingPunct="1"/>
            <a:r>
              <a:rPr lang="en-GB" noProof="0" dirty="0"/>
              <a:t>Third level</a:t>
            </a:r>
          </a:p>
          <a:p>
            <a:pPr lvl="3" eaLnBrk="1" latinLnBrk="0" hangingPunct="1"/>
            <a:r>
              <a:rPr lang="en-GB" noProof="0" dirty="0"/>
              <a:t>Fourth level</a:t>
            </a:r>
          </a:p>
          <a:p>
            <a:pPr lvl="4" eaLnBrk="1" latinLnBrk="0" hangingPunct="1"/>
            <a:r>
              <a:rPr lang="en-GB" noProof="0" dirty="0"/>
              <a:t>Fifth level</a:t>
            </a:r>
            <a:endParaRPr kumimoji="0" lang="en-GB" noProof="0" dirty="0"/>
          </a:p>
        </p:txBody>
      </p:sp>
      <p:sp>
        <p:nvSpPr>
          <p:cNvPr id="11" name="Espace réservé du contenu 2"/>
          <p:cNvSpPr>
            <a:spLocks noGrp="1"/>
          </p:cNvSpPr>
          <p:nvPr>
            <p:ph sz="half" idx="11"/>
          </p:nvPr>
        </p:nvSpPr>
        <p:spPr>
          <a:xfrm>
            <a:off x="6285653" y="1034218"/>
            <a:ext cx="5567680" cy="5315783"/>
          </a:xfrm>
        </p:spPr>
        <p:txBody>
          <a:bodyPr>
            <a:normAutofit/>
          </a:bodyPr>
          <a:lstStyle>
            <a:lvl1pPr>
              <a:defRPr sz="2400"/>
            </a:lvl1pPr>
            <a:lvl2pPr>
              <a:defRPr sz="1867"/>
            </a:lvl2pPr>
            <a:lvl3pPr>
              <a:defRPr sz="1600"/>
            </a:lvl3pPr>
            <a:lvl4pPr>
              <a:defRPr sz="1467"/>
            </a:lvl4pPr>
            <a:lvl5pPr>
              <a:defRPr sz="1333"/>
            </a:lvl5pPr>
          </a:lstStyle>
          <a:p>
            <a:pPr lvl="0" eaLnBrk="1" latinLnBrk="0" hangingPunct="1"/>
            <a:r>
              <a:rPr lang="en-GB" noProof="0" dirty="0"/>
              <a:t>Click to edit Master text styles</a:t>
            </a:r>
          </a:p>
          <a:p>
            <a:pPr lvl="1" eaLnBrk="1" latinLnBrk="0" hangingPunct="1"/>
            <a:r>
              <a:rPr lang="en-GB" noProof="0" dirty="0"/>
              <a:t>Second level</a:t>
            </a:r>
          </a:p>
          <a:p>
            <a:pPr lvl="2" eaLnBrk="1" latinLnBrk="0" hangingPunct="1"/>
            <a:r>
              <a:rPr lang="en-GB" noProof="0" dirty="0"/>
              <a:t>Third level</a:t>
            </a:r>
          </a:p>
          <a:p>
            <a:pPr lvl="3" eaLnBrk="1" latinLnBrk="0" hangingPunct="1"/>
            <a:r>
              <a:rPr lang="en-GB" noProof="0" dirty="0"/>
              <a:t>Fourth level</a:t>
            </a:r>
          </a:p>
          <a:p>
            <a:pPr lvl="4" eaLnBrk="1" latinLnBrk="0" hangingPunct="1"/>
            <a:r>
              <a:rPr lang="en-GB" noProof="0" dirty="0"/>
              <a:t>Fifth level</a:t>
            </a:r>
            <a:endParaRPr kumimoji="0" lang="en-GB" noProof="0" dirty="0"/>
          </a:p>
        </p:txBody>
      </p:sp>
      <p:sp>
        <p:nvSpPr>
          <p:cNvPr id="5" name="Slide Number Placeholder 4"/>
          <p:cNvSpPr>
            <a:spLocks noGrp="1"/>
          </p:cNvSpPr>
          <p:nvPr>
            <p:ph type="sldNum" sz="quarter" idx="12"/>
          </p:nvPr>
        </p:nvSpPr>
        <p:spPr/>
        <p:txBody>
          <a:bodyPr/>
          <a:lstStyle/>
          <a:p>
            <a:fld id="{B3F1CC88-CCA3-400B-852B-28B25E4674E7}" type="slidenum">
              <a:rPr lang="en-GB" smtClean="0"/>
              <a:t>‹#›</a:t>
            </a:fld>
            <a:endParaRPr lang="en-GB" dirty="0"/>
          </a:p>
        </p:txBody>
      </p:sp>
      <p:sp>
        <p:nvSpPr>
          <p:cNvPr id="6" name="Title 5"/>
          <p:cNvSpPr>
            <a:spLocks noGrp="1"/>
          </p:cNvSpPr>
          <p:nvPr>
            <p:ph type="title"/>
          </p:nvPr>
        </p:nvSpPr>
        <p:spPr/>
        <p:txBody>
          <a:bodyPr/>
          <a:lstStyle/>
          <a:p>
            <a:r>
              <a:rPr lang="en-GB" noProof="0" dirty="0"/>
              <a:t>Click to edit Master title style</a:t>
            </a:r>
          </a:p>
        </p:txBody>
      </p:sp>
    </p:spTree>
    <p:extLst>
      <p:ext uri="{BB962C8B-B14F-4D97-AF65-F5344CB8AC3E}">
        <p14:creationId xmlns:p14="http://schemas.microsoft.com/office/powerpoint/2010/main" val="124939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A79D0EF5-E29E-2D90-68EB-6F683EB9A5A0}"/>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080560" y="145646"/>
            <a:ext cx="983094" cy="960142"/>
          </a:xfrm>
          <a:prstGeom prst="rect">
            <a:avLst/>
          </a:prstGeom>
        </p:spPr>
      </p:pic>
    </p:spTree>
    <p:extLst>
      <p:ext uri="{BB962C8B-B14F-4D97-AF65-F5344CB8AC3E}">
        <p14:creationId xmlns:p14="http://schemas.microsoft.com/office/powerpoint/2010/main" val="35204140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737" y="365125"/>
            <a:ext cx="10821063" cy="823595"/>
          </a:xfrm>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p:cNvSpPr>
            <a:spLocks noGrp="1"/>
          </p:cNvSpPr>
          <p:nvPr>
            <p:ph type="dt" sz="half" idx="10"/>
          </p:nvPr>
        </p:nvSpPr>
        <p:spPr/>
        <p:txBody>
          <a:bodyPr/>
          <a:lstStyle/>
          <a:p>
            <a:r>
              <a:rPr lang="en-US"/>
              <a:t>17.04.2026, G.Riddone, CERN-GSI Collaboration Steering Board Meeting</a:t>
            </a:r>
            <a:endParaRPr lang="en-GB" dirty="0"/>
          </a:p>
        </p:txBody>
      </p:sp>
      <p:sp>
        <p:nvSpPr>
          <p:cNvPr id="6" name="Slide Number Placeholder 5"/>
          <p:cNvSpPr>
            <a:spLocks noGrp="1"/>
          </p:cNvSpPr>
          <p:nvPr>
            <p:ph type="sldNum" sz="quarter" idx="12"/>
          </p:nvPr>
        </p:nvSpPr>
        <p:spPr/>
        <p:txBody>
          <a:bodyPr/>
          <a:lstStyle/>
          <a:p>
            <a:fld id="{B47976B5-8BDF-4E5D-B963-E5F7B56163CD}" type="slidenum">
              <a:rPr lang="it-IT" smtClean="0"/>
              <a:t>‹#›</a:t>
            </a:fld>
            <a:endParaRPr lang="it-IT"/>
          </a:p>
        </p:txBody>
      </p:sp>
    </p:spTree>
    <p:extLst>
      <p:ext uri="{BB962C8B-B14F-4D97-AF65-F5344CB8AC3E}">
        <p14:creationId xmlns:p14="http://schemas.microsoft.com/office/powerpoint/2010/main" val="207853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17.04.2026, G.Riddone, CERN-GSI Collaboration Steering Board Meeting</a:t>
            </a:r>
            <a:endParaRPr lang="en-GB" dirty="0"/>
          </a:p>
        </p:txBody>
      </p:sp>
      <p:sp>
        <p:nvSpPr>
          <p:cNvPr id="6" name="Slide Number Placeholder 5"/>
          <p:cNvSpPr>
            <a:spLocks noGrp="1"/>
          </p:cNvSpPr>
          <p:nvPr>
            <p:ph type="sldNum" sz="quarter" idx="12"/>
          </p:nvPr>
        </p:nvSpPr>
        <p:spPr/>
        <p:txBody>
          <a:bodyPr/>
          <a:lstStyle/>
          <a:p>
            <a:fld id="{B47976B5-8BDF-4E5D-B963-E5F7B56163CD}" type="slidenum">
              <a:rPr lang="it-IT" smtClean="0"/>
              <a:t>‹#›</a:t>
            </a:fld>
            <a:endParaRPr lang="it-IT"/>
          </a:p>
        </p:txBody>
      </p:sp>
    </p:spTree>
    <p:extLst>
      <p:ext uri="{BB962C8B-B14F-4D97-AF65-F5344CB8AC3E}">
        <p14:creationId xmlns:p14="http://schemas.microsoft.com/office/powerpoint/2010/main" val="70588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a:xfrm>
            <a:off x="838200" y="6356350"/>
            <a:ext cx="5038344" cy="365125"/>
          </a:xfrm>
        </p:spPr>
        <p:txBody>
          <a:bodyPr/>
          <a:lstStyle>
            <a:lvl1pPr>
              <a:defRPr sz="1000">
                <a:latin typeface="Aptos" panose="020B0004020202020204" pitchFamily="34" charset="0"/>
                <a:cs typeface="Calibri Light" panose="020F0302020204030204" pitchFamily="34" charset="0"/>
              </a:defRPr>
            </a:lvl1pPr>
          </a:lstStyle>
          <a:p>
            <a:r>
              <a:rPr lang="en-US"/>
              <a:t>17.04.2026, G.Riddone, CERN-GSI Collaboration Steering Board Meeting</a:t>
            </a:r>
            <a:endParaRPr lang="en-GB" dirty="0"/>
          </a:p>
        </p:txBody>
      </p:sp>
      <p:sp>
        <p:nvSpPr>
          <p:cNvPr id="7" name="Slide Number Placeholder 6"/>
          <p:cNvSpPr>
            <a:spLocks noGrp="1"/>
          </p:cNvSpPr>
          <p:nvPr>
            <p:ph type="sldNum" sz="quarter" idx="12"/>
          </p:nvPr>
        </p:nvSpPr>
        <p:spPr/>
        <p:txBody>
          <a:bodyPr/>
          <a:lstStyle>
            <a:lvl1pPr>
              <a:defRPr sz="900"/>
            </a:lvl1pPr>
          </a:lstStyle>
          <a:p>
            <a:fld id="{B47976B5-8BDF-4E5D-B963-E5F7B56163CD}" type="slidenum">
              <a:rPr lang="it-IT" smtClean="0"/>
              <a:pPr/>
              <a:t>‹#›</a:t>
            </a:fld>
            <a:endParaRPr lang="it-IT"/>
          </a:p>
        </p:txBody>
      </p:sp>
    </p:spTree>
    <p:extLst>
      <p:ext uri="{BB962C8B-B14F-4D97-AF65-F5344CB8AC3E}">
        <p14:creationId xmlns:p14="http://schemas.microsoft.com/office/powerpoint/2010/main" val="387860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r>
              <a:rPr lang="en-US"/>
              <a:t>17.04.2026, G.Riddone, CERN-GSI Collaboration Steering Board Meeting</a:t>
            </a:r>
            <a:endParaRPr lang="en-GB" dirty="0"/>
          </a:p>
        </p:txBody>
      </p:sp>
      <p:sp>
        <p:nvSpPr>
          <p:cNvPr id="9" name="Slide Number Placeholder 8"/>
          <p:cNvSpPr>
            <a:spLocks noGrp="1"/>
          </p:cNvSpPr>
          <p:nvPr>
            <p:ph type="sldNum" sz="quarter" idx="12"/>
          </p:nvPr>
        </p:nvSpPr>
        <p:spPr/>
        <p:txBody>
          <a:bodyPr/>
          <a:lstStyle/>
          <a:p>
            <a:fld id="{B47976B5-8BDF-4E5D-B963-E5F7B56163CD}" type="slidenum">
              <a:rPr lang="it-IT" smtClean="0"/>
              <a:t>‹#›</a:t>
            </a:fld>
            <a:endParaRPr lang="it-IT"/>
          </a:p>
        </p:txBody>
      </p:sp>
    </p:spTree>
    <p:extLst>
      <p:ext uri="{BB962C8B-B14F-4D97-AF65-F5344CB8AC3E}">
        <p14:creationId xmlns:p14="http://schemas.microsoft.com/office/powerpoint/2010/main" val="252567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6294" y="309466"/>
            <a:ext cx="10515600" cy="823595"/>
          </a:xfrm>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r>
              <a:rPr lang="en-US"/>
              <a:t>17.04.2026, G.Riddone, CERN-GSI Collaboration Steering Board Meeting</a:t>
            </a:r>
            <a:endParaRPr lang="en-GB" dirty="0"/>
          </a:p>
        </p:txBody>
      </p:sp>
      <p:sp>
        <p:nvSpPr>
          <p:cNvPr id="5" name="Slide Number Placeholder 4"/>
          <p:cNvSpPr>
            <a:spLocks noGrp="1"/>
          </p:cNvSpPr>
          <p:nvPr>
            <p:ph type="sldNum" sz="quarter" idx="12"/>
          </p:nvPr>
        </p:nvSpPr>
        <p:spPr/>
        <p:txBody>
          <a:bodyPr/>
          <a:lstStyle/>
          <a:p>
            <a:fld id="{B47976B5-8BDF-4E5D-B963-E5F7B56163CD}" type="slidenum">
              <a:rPr lang="it-IT" smtClean="0"/>
              <a:t>‹#›</a:t>
            </a:fld>
            <a:endParaRPr lang="it-IT"/>
          </a:p>
        </p:txBody>
      </p:sp>
    </p:spTree>
    <p:extLst>
      <p:ext uri="{BB962C8B-B14F-4D97-AF65-F5344CB8AC3E}">
        <p14:creationId xmlns:p14="http://schemas.microsoft.com/office/powerpoint/2010/main" val="122615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p:cNvSpPr>
            <a:spLocks noGrp="1"/>
          </p:cNvSpPr>
          <p:nvPr>
            <p:ph type="sldNum" sz="quarter" idx="12"/>
          </p:nvPr>
        </p:nvSpPr>
        <p:spPr/>
        <p:txBody>
          <a:bodyPr/>
          <a:lstStyle/>
          <a:p>
            <a:fld id="{B47976B5-8BDF-4E5D-B963-E5F7B56163CD}" type="slidenum">
              <a:rPr lang="it-IT" smtClean="0"/>
              <a:t>‹#›</a:t>
            </a:fld>
            <a:endParaRPr lang="it-IT"/>
          </a:p>
        </p:txBody>
      </p:sp>
    </p:spTree>
    <p:extLst>
      <p:ext uri="{BB962C8B-B14F-4D97-AF65-F5344CB8AC3E}">
        <p14:creationId xmlns:p14="http://schemas.microsoft.com/office/powerpoint/2010/main" val="158365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70787" y="2878269"/>
            <a:ext cx="1629261" cy="1535841"/>
          </a:xfrm>
          <a:prstGeom prst="rect">
            <a:avLst/>
          </a:prstGeom>
        </p:spPr>
      </p:pic>
    </p:spTree>
    <p:extLst>
      <p:ext uri="{BB962C8B-B14F-4D97-AF65-F5344CB8AC3E}">
        <p14:creationId xmlns:p14="http://schemas.microsoft.com/office/powerpoint/2010/main" val="8474392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A79D0EF5-E29E-2D90-68EB-6F683EB9A5A0}"/>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080560" y="145646"/>
            <a:ext cx="983094" cy="960142"/>
          </a:xfrm>
          <a:prstGeom prst="rect">
            <a:avLst/>
          </a:prstGeom>
        </p:spPr>
      </p:pic>
    </p:spTree>
    <p:extLst>
      <p:ext uri="{BB962C8B-B14F-4D97-AF65-F5344CB8AC3E}">
        <p14:creationId xmlns:p14="http://schemas.microsoft.com/office/powerpoint/2010/main" val="42736012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23595"/>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838200" y="1606169"/>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p:cNvSpPr>
            <a:spLocks noGrp="1"/>
          </p:cNvSpPr>
          <p:nvPr>
            <p:ph type="dt" sz="half" idx="2"/>
          </p:nvPr>
        </p:nvSpPr>
        <p:spPr>
          <a:xfrm>
            <a:off x="838200" y="6356350"/>
            <a:ext cx="7710814" cy="365125"/>
          </a:xfrm>
          <a:prstGeom prst="rect">
            <a:avLst/>
          </a:prstGeom>
        </p:spPr>
        <p:txBody>
          <a:bodyPr vert="horz" lIns="91440" tIns="45720" rIns="91440" bIns="45720" rtlCol="0" anchor="ctr"/>
          <a:lstStyle>
            <a:lvl1pPr algn="l">
              <a:defRPr sz="1100">
                <a:solidFill>
                  <a:srgbClr val="423EF2"/>
                </a:solidFill>
                <a:latin typeface="Aptos" panose="020B0004020202020204" pitchFamily="34" charset="0"/>
              </a:defRPr>
            </a:lvl1pPr>
          </a:lstStyle>
          <a:p>
            <a:r>
              <a:rPr lang="en-US"/>
              <a:t>17.04.2026, G.Riddone, CERN-GSI Collaboration Steering Board Meeting</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rgbClr val="423EF2"/>
                </a:solidFill>
                <a:latin typeface="Aptos" panose="020B0004020202020204" pitchFamily="34" charset="0"/>
              </a:defRPr>
            </a:lvl1pPr>
          </a:lstStyle>
          <a:p>
            <a:fld id="{B47976B5-8BDF-4E5D-B963-E5F7B56163CD}" type="slidenum">
              <a:rPr lang="it-IT" smtClean="0"/>
              <a:pPr/>
              <a:t>‹#›</a:t>
            </a:fld>
            <a:endParaRPr lang="it-IT"/>
          </a:p>
        </p:txBody>
      </p:sp>
      <p:cxnSp>
        <p:nvCxnSpPr>
          <p:cNvPr id="7" name="Straight Connector 6">
            <a:extLst>
              <a:ext uri="{FF2B5EF4-FFF2-40B4-BE49-F238E27FC236}">
                <a16:creationId xmlns:a16="http://schemas.microsoft.com/office/drawing/2014/main" id="{DD141811-DE4D-7295-5A08-0044B5A9AB5C}"/>
              </a:ext>
            </a:extLst>
          </p:cNvPr>
          <p:cNvCxnSpPr/>
          <p:nvPr userDrawn="1"/>
        </p:nvCxnSpPr>
        <p:spPr>
          <a:xfrm>
            <a:off x="0" y="6356350"/>
            <a:ext cx="12192000" cy="0"/>
          </a:xfrm>
          <a:prstGeom prst="line">
            <a:avLst/>
          </a:prstGeom>
          <a:ln>
            <a:solidFill>
              <a:srgbClr val="423EF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102034"/>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9" r:id="rId8"/>
    <p:sldLayoutId id="2147485153" r:id="rId9"/>
    <p:sldLayoutId id="2147485158" r:id="rId10"/>
  </p:sldLayoutIdLst>
  <p:hf hdr="0" ftr="0"/>
  <p:txStyles>
    <p:titleStyle>
      <a:lvl1pPr algn="l" defTabSz="914400" rtl="0" eaLnBrk="1" latinLnBrk="0" hangingPunct="1">
        <a:lnSpc>
          <a:spcPct val="90000"/>
        </a:lnSpc>
        <a:spcBef>
          <a:spcPct val="0"/>
        </a:spcBef>
        <a:buNone/>
        <a:defRPr sz="4400" b="1" kern="1200">
          <a:solidFill>
            <a:srgbClr val="423EF2"/>
          </a:solidFill>
          <a:latin typeface="Aptos" panose="020B0004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002060"/>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11DA36F-B246-54A6-17D9-C02D7AA3A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5946" y="302548"/>
            <a:ext cx="921279" cy="731095"/>
          </a:xfrm>
          <a:prstGeom prst="rect">
            <a:avLst/>
          </a:prstGeom>
        </p:spPr>
      </p:pic>
      <p:pic>
        <p:nvPicPr>
          <p:cNvPr id="10" name="Picture 9">
            <a:extLst>
              <a:ext uri="{FF2B5EF4-FFF2-40B4-BE49-F238E27FC236}">
                <a16:creationId xmlns:a16="http://schemas.microsoft.com/office/drawing/2014/main" id="{59AC41E7-7645-DEFD-F226-512C3B9A07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397486" y="6353703"/>
            <a:ext cx="537870" cy="418582"/>
          </a:xfrm>
          <a:prstGeom prst="rect">
            <a:avLst/>
          </a:prstGeom>
        </p:spPr>
      </p:pic>
      <p:sp>
        <p:nvSpPr>
          <p:cNvPr id="2" name="Title Placeholder 1"/>
          <p:cNvSpPr>
            <a:spLocks noGrp="1"/>
          </p:cNvSpPr>
          <p:nvPr>
            <p:ph type="title"/>
          </p:nvPr>
        </p:nvSpPr>
        <p:spPr>
          <a:xfrm>
            <a:off x="407988" y="373593"/>
            <a:ext cx="11376025" cy="540807"/>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351279"/>
            <a:ext cx="11376024" cy="4849496"/>
          </a:xfrm>
          <a:prstGeom prst="rect">
            <a:avLst/>
          </a:prstGeom>
        </p:spPr>
        <p:txBody>
          <a:bodyPr vert="horz" lIns="0" tIns="0" rIns="0" bIns="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17.04.2026, G.Riddone, CERN-GSI Collaboration Steering Board Meeting</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5AF010F-329E-6526-FE0B-8DF9C11E2FB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995088" y="6386474"/>
            <a:ext cx="156599" cy="195866"/>
          </a:xfrm>
          <a:prstGeom prst="rect">
            <a:avLst/>
          </a:prstGeom>
        </p:spPr>
      </p:pic>
      <p:pic>
        <p:nvPicPr>
          <p:cNvPr id="19" name="Picture 18">
            <a:extLst>
              <a:ext uri="{FF2B5EF4-FFF2-40B4-BE49-F238E27FC236}">
                <a16:creationId xmlns:a16="http://schemas.microsoft.com/office/drawing/2014/main" id="{E481D27B-30B3-824F-6D0D-6ABCDA5969D1}"/>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149" y="6337855"/>
            <a:ext cx="992505" cy="661670"/>
          </a:xfrm>
          <a:prstGeom prst="rect">
            <a:avLst/>
          </a:prstGeom>
        </p:spPr>
      </p:pic>
      <p:pic>
        <p:nvPicPr>
          <p:cNvPr id="21" name="Picture 20">
            <a:extLst>
              <a:ext uri="{FF2B5EF4-FFF2-40B4-BE49-F238E27FC236}">
                <a16:creationId xmlns:a16="http://schemas.microsoft.com/office/drawing/2014/main" id="{D0C31DE4-2516-B33B-03C3-D7CFD219193C}"/>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669271" y="6584245"/>
            <a:ext cx="720091" cy="175293"/>
          </a:xfrm>
          <a:prstGeom prst="rect">
            <a:avLst/>
          </a:prstGeom>
        </p:spPr>
      </p:pic>
    </p:spTree>
    <p:extLst>
      <p:ext uri="{BB962C8B-B14F-4D97-AF65-F5344CB8AC3E}">
        <p14:creationId xmlns:p14="http://schemas.microsoft.com/office/powerpoint/2010/main" val="3157119079"/>
      </p:ext>
    </p:extLst>
  </p:cSld>
  <p:clrMap bg1="lt1" tx1="dk1" bg2="lt2" tx2="dk2" accent1="accent1" accent2="accent2" accent3="accent3" accent4="accent4" accent5="accent5" accent6="accent6" hlink="hlink" folHlink="folHlink"/>
  <p:sldLayoutIdLst>
    <p:sldLayoutId id="2147485155" r:id="rId1"/>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71463" indent="-271463" algn="l" defTabSz="914400" rtl="0" eaLnBrk="1" latinLnBrk="0" hangingPunct="1">
        <a:lnSpc>
          <a:spcPct val="90000"/>
        </a:lnSpc>
        <a:spcBef>
          <a:spcPts val="1800"/>
        </a:spcBef>
        <a:spcAft>
          <a:spcPts val="400"/>
        </a:spcAft>
        <a:buSzPct val="120000"/>
        <a:buFont typeface="Arial" panose="020B0604020202020204" pitchFamily="34" charset="0"/>
        <a:buChar char="•"/>
        <a:tabLst/>
        <a:defRPr sz="2100" b="1" kern="1200">
          <a:solidFill>
            <a:schemeClr val="tx2">
              <a:lumMod val="50000"/>
            </a:schemeClr>
          </a:solidFill>
          <a:latin typeface="+mn-lt"/>
          <a:ea typeface="+mn-ea"/>
          <a:cs typeface="+mn-cs"/>
        </a:defRPr>
      </a:lvl1pPr>
      <a:lvl2pPr marL="534988" indent="-269875" algn="l" defTabSz="914400" rtl="0" eaLnBrk="1" latinLnBrk="0" hangingPunct="1">
        <a:lnSpc>
          <a:spcPct val="100000"/>
        </a:lnSpc>
        <a:spcBef>
          <a:spcPts val="500"/>
        </a:spcBef>
        <a:spcAft>
          <a:spcPts val="300"/>
        </a:spcAft>
        <a:buSzPct val="120000"/>
        <a:buFont typeface="Arial" charset="0"/>
        <a:buChar char="•"/>
        <a:tabLst/>
        <a:defRPr sz="1800" kern="1200">
          <a:solidFill>
            <a:srgbClr val="0033A0"/>
          </a:solidFill>
          <a:latin typeface="+mn-lt"/>
          <a:ea typeface="+mn-ea"/>
          <a:cs typeface="+mn-cs"/>
        </a:defRPr>
      </a:lvl2pPr>
      <a:lvl3pPr marL="720725" indent="-215900" algn="l" defTabSz="914400" rtl="0" eaLnBrk="1" latinLnBrk="0" hangingPunct="1">
        <a:lnSpc>
          <a:spcPct val="100000"/>
        </a:lnSpc>
        <a:spcBef>
          <a:spcPts val="500"/>
        </a:spcBef>
        <a:spcAft>
          <a:spcPts val="300"/>
        </a:spcAft>
        <a:buSzPct val="120000"/>
        <a:buFont typeface="Arial" panose="020B0604020202020204" pitchFamily="34" charset="0"/>
        <a:buChar char="◦"/>
        <a:tabLst/>
        <a:defRPr sz="1700" kern="1200">
          <a:solidFill>
            <a:schemeClr val="tx2">
              <a:lumMod val="50000"/>
            </a:schemeClr>
          </a:solidFill>
          <a:latin typeface="+mn-lt"/>
          <a:ea typeface="+mn-ea"/>
          <a:cs typeface="+mn-cs"/>
        </a:defRPr>
      </a:lvl3pPr>
      <a:lvl4pPr marL="984250" indent="-247650" algn="l" defTabSz="984250" rtl="0" eaLnBrk="1" latinLnBrk="0" hangingPunct="1">
        <a:lnSpc>
          <a:spcPct val="100000"/>
        </a:lnSpc>
        <a:spcBef>
          <a:spcPts val="500"/>
        </a:spcBef>
        <a:spcAft>
          <a:spcPts val="300"/>
        </a:spcAft>
        <a:buFont typeface="Wingdings" panose="05000000000000000000" pitchFamily="2" charset="2"/>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indico.gsi.de/event/24515/"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hyperlink" Target="https://edms.cern.ch/document/3440577/"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hyperlink" Target="https://edms.cern.ch/document/3393438" TargetMode="External"/><Relationship Id="rId2" Type="http://schemas.openxmlformats.org/officeDocument/2006/relationships/hyperlink" Target="https://edms.cern.ch/document/331962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dms.cern.ch/document/3411319/" TargetMode="External"/><Relationship Id="rId2" Type="http://schemas.openxmlformats.org/officeDocument/2006/relationships/hyperlink" Target="https://indico.cern.ch/category/18583/"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https://cern.sharepoint.com/sites/te-project-FAIR-B180-SC-Magnet-Tests/SitePages/Detailed-planning---Dashboard-and-statistics.aspx?csf=1&amp;web=1&amp;share=EWFlo33LhhxNst4SkujqaJMB9DmYL52sCTxJVrUIAkkp7Q&amp;e=x9nKKb"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nSpc>
                <a:spcPct val="100000"/>
              </a:lnSpc>
              <a:spcBef>
                <a:spcPts val="600"/>
              </a:spcBef>
            </a:pPr>
            <a:r>
              <a:rPr lang="en-GB" sz="3200" b="0" i="1" dirty="0">
                <a:solidFill>
                  <a:schemeClr val="accent2">
                    <a:lumMod val="60000"/>
                    <a:lumOff val="40000"/>
                  </a:schemeClr>
                </a:solidFill>
                <a:effectLst/>
                <a:latin typeface="Calibri" panose="020F0502020204030204" pitchFamily="34" charset="0"/>
                <a:ea typeface="Calibri" panose="020F0502020204030204" pitchFamily="34" charset="0"/>
              </a:rPr>
              <a:t>CERN-GSI Collaboration Steering Board Meeting</a:t>
            </a:r>
            <a:br>
              <a:rPr lang="en-GB" sz="3200" b="0" i="1" dirty="0">
                <a:solidFill>
                  <a:schemeClr val="accent2">
                    <a:lumMod val="60000"/>
                    <a:lumOff val="40000"/>
                  </a:schemeClr>
                </a:solidFill>
                <a:effectLst/>
                <a:latin typeface="Calibri" panose="020F0502020204030204" pitchFamily="34" charset="0"/>
                <a:ea typeface="Calibri" panose="020F0502020204030204" pitchFamily="34" charset="0"/>
              </a:rPr>
            </a:br>
            <a:br>
              <a:rPr lang="en-GB" sz="3200" b="0" i="1" dirty="0">
                <a:solidFill>
                  <a:schemeClr val="accent2">
                    <a:lumMod val="60000"/>
                    <a:lumOff val="40000"/>
                  </a:schemeClr>
                </a:solidFill>
                <a:latin typeface="Calibri" panose="020F0502020204030204" pitchFamily="34" charset="0"/>
                <a:ea typeface="Calibri" panose="020F0502020204030204" pitchFamily="34" charset="0"/>
              </a:rPr>
            </a:br>
            <a:r>
              <a:rPr lang="en-US" sz="3200" b="0" i="1" dirty="0">
                <a:effectLst/>
                <a:latin typeface="Calibri" panose="020F0502020204030204" pitchFamily="34" charset="0"/>
                <a:ea typeface="Calibri" panose="020F0502020204030204" pitchFamily="34" charset="0"/>
              </a:rPr>
              <a:t>Super-FRS Magnet Testing</a:t>
            </a:r>
            <a:br>
              <a:rPr lang="en-US" sz="3200" b="0" i="1" dirty="0">
                <a:effectLst/>
                <a:latin typeface="Calibri" panose="020F0502020204030204" pitchFamily="34" charset="0"/>
                <a:ea typeface="Calibri" panose="020F0502020204030204" pitchFamily="34" charset="0"/>
              </a:rPr>
            </a:br>
            <a:r>
              <a:rPr lang="en-GB" sz="3600" dirty="0">
                <a:latin typeface="Calibri" panose="020F0502020204030204" pitchFamily="34" charset="0"/>
                <a:ea typeface="Calibri" panose="020F0502020204030204" pitchFamily="34" charset="0"/>
              </a:rPr>
              <a:t>Status and upgrade of the CERN test facility</a:t>
            </a:r>
            <a:endParaRPr lang="en-GB" sz="3600" dirty="0"/>
          </a:p>
        </p:txBody>
      </p:sp>
      <p:sp>
        <p:nvSpPr>
          <p:cNvPr id="3" name="Subtitle 2"/>
          <p:cNvSpPr>
            <a:spLocks noGrp="1"/>
          </p:cNvSpPr>
          <p:nvPr>
            <p:ph type="subTitle" idx="1"/>
          </p:nvPr>
        </p:nvSpPr>
        <p:spPr/>
        <p:txBody>
          <a:bodyPr>
            <a:normAutofit lnSpcReduction="10000"/>
          </a:bodyPr>
          <a:lstStyle/>
          <a:p>
            <a:r>
              <a:rPr lang="it-IT" dirty="0"/>
              <a:t>17 April 2026</a:t>
            </a:r>
          </a:p>
          <a:p>
            <a:r>
              <a:rPr lang="it-IT" dirty="0"/>
              <a:t>G. Riddone on </a:t>
            </a:r>
            <a:r>
              <a:rPr lang="it-IT" dirty="0" err="1"/>
              <a:t>behalf</a:t>
            </a:r>
            <a:r>
              <a:rPr lang="it-IT" dirty="0"/>
              <a:t> of the CERN team </a:t>
            </a:r>
            <a:endParaRPr lang="it-IT" i="1" dirty="0"/>
          </a:p>
        </p:txBody>
      </p:sp>
      <p:sp>
        <p:nvSpPr>
          <p:cNvPr id="5" name="TextBox 4">
            <a:extLst>
              <a:ext uri="{FF2B5EF4-FFF2-40B4-BE49-F238E27FC236}">
                <a16:creationId xmlns:a16="http://schemas.microsoft.com/office/drawing/2014/main" id="{9804E748-E837-FFA7-477B-27C6425E167A}"/>
              </a:ext>
            </a:extLst>
          </p:cNvPr>
          <p:cNvSpPr txBox="1"/>
          <p:nvPr/>
        </p:nvSpPr>
        <p:spPr>
          <a:xfrm>
            <a:off x="218485" y="157492"/>
            <a:ext cx="6101394" cy="369332"/>
          </a:xfrm>
          <a:prstGeom prst="rect">
            <a:avLst/>
          </a:prstGeom>
          <a:noFill/>
        </p:spPr>
        <p:txBody>
          <a:bodyPr wrap="square">
            <a:spAutoFit/>
          </a:bodyPr>
          <a:lstStyle/>
          <a:p>
            <a:r>
              <a:rPr lang="en-GB" dirty="0"/>
              <a:t>https://indico.gsi.de/event/24515/</a:t>
            </a:r>
          </a:p>
        </p:txBody>
      </p:sp>
      <p:sp>
        <p:nvSpPr>
          <p:cNvPr id="6" name="TextBox 5">
            <a:extLst>
              <a:ext uri="{FF2B5EF4-FFF2-40B4-BE49-F238E27FC236}">
                <a16:creationId xmlns:a16="http://schemas.microsoft.com/office/drawing/2014/main" id="{54AE1A24-3136-8A6C-E905-710BAC329557}"/>
              </a:ext>
            </a:extLst>
          </p:cNvPr>
          <p:cNvSpPr txBox="1"/>
          <p:nvPr/>
        </p:nvSpPr>
        <p:spPr>
          <a:xfrm>
            <a:off x="130426" y="275479"/>
            <a:ext cx="3682449" cy="369332"/>
          </a:xfrm>
          <a:prstGeom prst="rect">
            <a:avLst/>
          </a:prstGeom>
          <a:noFill/>
          <a:ln>
            <a:solidFill>
              <a:schemeClr val="bg1"/>
            </a:solidFill>
          </a:ln>
        </p:spPr>
        <p:txBody>
          <a:bodyPr wrap="square">
            <a:spAutoFit/>
          </a:bodyPr>
          <a:lstStyle/>
          <a:p>
            <a:r>
              <a:rPr lang="en-GB" b="0" i="0" dirty="0">
                <a:solidFill>
                  <a:schemeClr val="bg1"/>
                </a:solidFill>
                <a:effectLst/>
                <a:latin typeface="Segoe UI" panose="020B0502040204020203" pitchFamily="34" charset="0"/>
                <a:hlinkClick r:id="rId3" tooltip="https://indico.gsi.de/event/24515/">
                  <a:extLst>
                    <a:ext uri="{A12FA001-AC4F-418D-AE19-62706E023703}">
                      <ahyp:hlinkClr xmlns:ahyp="http://schemas.microsoft.com/office/drawing/2018/hyperlinkcolor" val="tx"/>
                    </a:ext>
                  </a:extLst>
                </a:hlinkClick>
              </a:rPr>
              <a:t>https://indico.gsi.de/event/24515/</a:t>
            </a:r>
            <a:endParaRPr lang="en-GB" dirty="0">
              <a:solidFill>
                <a:schemeClr val="bg1"/>
              </a:solidFill>
            </a:endParaRPr>
          </a:p>
        </p:txBody>
      </p:sp>
    </p:spTree>
    <p:extLst>
      <p:ext uri="{BB962C8B-B14F-4D97-AF65-F5344CB8AC3E}">
        <p14:creationId xmlns:p14="http://schemas.microsoft.com/office/powerpoint/2010/main" val="3603455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4690-39B0-B075-BA26-F472068B3E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68CDC2-AA23-5F5E-8910-682FCA67795C}"/>
              </a:ext>
            </a:extLst>
          </p:cNvPr>
          <p:cNvSpPr>
            <a:spLocks noGrp="1"/>
          </p:cNvSpPr>
          <p:nvPr>
            <p:ph type="title"/>
          </p:nvPr>
        </p:nvSpPr>
        <p:spPr>
          <a:xfrm>
            <a:off x="430211" y="235679"/>
            <a:ext cx="11376025" cy="823595"/>
          </a:xfrm>
        </p:spPr>
        <p:txBody>
          <a:bodyPr>
            <a:normAutofit/>
          </a:bodyPr>
          <a:lstStyle/>
          <a:p>
            <a:r>
              <a:rPr lang="fr-CH" dirty="0"/>
              <a:t>Transport and </a:t>
            </a:r>
            <a:r>
              <a:rPr lang="fr-CH" dirty="0" err="1"/>
              <a:t>logistics</a:t>
            </a:r>
            <a:r>
              <a:rPr lang="fr-CH" dirty="0"/>
              <a:t>: a collective effort</a:t>
            </a:r>
          </a:p>
        </p:txBody>
      </p:sp>
      <p:sp>
        <p:nvSpPr>
          <p:cNvPr id="3" name="Date Placeholder 2">
            <a:extLst>
              <a:ext uri="{FF2B5EF4-FFF2-40B4-BE49-F238E27FC236}">
                <a16:creationId xmlns:a16="http://schemas.microsoft.com/office/drawing/2014/main" id="{32435C67-A472-9BAC-B69B-56725371B6EB}"/>
              </a:ext>
            </a:extLst>
          </p:cNvPr>
          <p:cNvSpPr>
            <a:spLocks noGrp="1"/>
          </p:cNvSpPr>
          <p:nvPr>
            <p:ph type="dt" sz="half" idx="10"/>
          </p:nvPr>
        </p:nvSpPr>
        <p:spPr/>
        <p:txBody>
          <a:bodyPr/>
          <a:lstStyle/>
          <a:p>
            <a:r>
              <a:rPr lang="en-US"/>
              <a:t>17.04.2026, G.Riddone, CERN-GSI Collaboration Steering Board Meeting</a:t>
            </a:r>
            <a:endParaRPr lang="en-US" dirty="0"/>
          </a:p>
        </p:txBody>
      </p:sp>
      <p:sp>
        <p:nvSpPr>
          <p:cNvPr id="5" name="Slide Number Placeholder 4">
            <a:extLst>
              <a:ext uri="{FF2B5EF4-FFF2-40B4-BE49-F238E27FC236}">
                <a16:creationId xmlns:a16="http://schemas.microsoft.com/office/drawing/2014/main" id="{4E8E936F-310B-5524-B4D2-896B2BDCB7D7}"/>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
        <p:nvSpPr>
          <p:cNvPr id="2" name="Content Placeholder 1">
            <a:extLst>
              <a:ext uri="{FF2B5EF4-FFF2-40B4-BE49-F238E27FC236}">
                <a16:creationId xmlns:a16="http://schemas.microsoft.com/office/drawing/2014/main" id="{BCCE04C7-FFA4-1C91-EC46-A7F2EDD09977}"/>
              </a:ext>
            </a:extLst>
          </p:cNvPr>
          <p:cNvSpPr>
            <a:spLocks noGrp="1"/>
          </p:cNvSpPr>
          <p:nvPr>
            <p:ph idx="4294967295"/>
          </p:nvPr>
        </p:nvSpPr>
        <p:spPr>
          <a:xfrm>
            <a:off x="437803" y="980728"/>
            <a:ext cx="3284495" cy="4608512"/>
          </a:xfrm>
        </p:spPr>
        <p:txBody>
          <a:bodyPr>
            <a:normAutofit/>
          </a:bodyPr>
          <a:lstStyle/>
          <a:p>
            <a:pPr marL="0" indent="0">
              <a:lnSpc>
                <a:spcPct val="100000"/>
              </a:lnSpc>
              <a:buNone/>
            </a:pPr>
            <a:r>
              <a:rPr lang="en-GB" sz="1600" b="1" dirty="0"/>
              <a:t>Transport is a key activity.</a:t>
            </a:r>
          </a:p>
          <a:p>
            <a:pPr marL="0" indent="0">
              <a:lnSpc>
                <a:spcPct val="100000"/>
              </a:lnSpc>
              <a:buNone/>
            </a:pPr>
            <a:r>
              <a:rPr lang="en-GB" sz="1400" dirty="0"/>
              <a:t>EN-HE together with its subcontractor, ensures seamless end-to-end operational coordination at CERN.</a:t>
            </a:r>
          </a:p>
          <a:p>
            <a:pPr lvl="1"/>
            <a:endParaRPr lang="en-GB" sz="1200" dirty="0"/>
          </a:p>
          <a:p>
            <a:pPr lvl="1"/>
            <a:endParaRPr lang="en-GB" sz="800" dirty="0">
              <a:highlight>
                <a:srgbClr val="FFFF00"/>
              </a:highlight>
            </a:endParaRPr>
          </a:p>
          <a:p>
            <a:pPr lvl="1"/>
            <a:endParaRPr lang="en-GB" sz="800" dirty="0"/>
          </a:p>
        </p:txBody>
      </p:sp>
      <p:sp>
        <p:nvSpPr>
          <p:cNvPr id="13" name="Rectangle 12">
            <a:extLst>
              <a:ext uri="{FF2B5EF4-FFF2-40B4-BE49-F238E27FC236}">
                <a16:creationId xmlns:a16="http://schemas.microsoft.com/office/drawing/2014/main" id="{CF23F3AC-AD60-D5CA-CE74-936F64AC4424}"/>
              </a:ext>
            </a:extLst>
          </p:cNvPr>
          <p:cNvSpPr/>
          <p:nvPr/>
        </p:nvSpPr>
        <p:spPr>
          <a:xfrm>
            <a:off x="4117374" y="4935557"/>
            <a:ext cx="7764319" cy="1336983"/>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en-GB" dirty="0">
                <a:solidFill>
                  <a:srgbClr val="002060"/>
                </a:solidFill>
              </a:rPr>
              <a:t>Clear chain of command with well-defined roles and responsibilities</a:t>
            </a:r>
          </a:p>
          <a:p>
            <a:pPr marL="285750" indent="-285750">
              <a:buFont typeface="Arial" panose="020B0604020202020204" pitchFamily="34" charset="0"/>
              <a:buChar char="•"/>
            </a:pPr>
            <a:r>
              <a:rPr lang="en-GB" dirty="0">
                <a:solidFill>
                  <a:srgbClr val="002060"/>
                </a:solidFill>
              </a:rPr>
              <a:t>Proactive approach with structured problem analysis and effective resolution</a:t>
            </a:r>
          </a:p>
          <a:p>
            <a:pPr marL="285750" indent="-285750">
              <a:buFont typeface="Arial" panose="020B0604020202020204" pitchFamily="34" charset="0"/>
              <a:buChar char="•"/>
            </a:pPr>
            <a:r>
              <a:rPr lang="en-GB" dirty="0">
                <a:solidFill>
                  <a:srgbClr val="002060"/>
                </a:solidFill>
              </a:rPr>
              <a:t>Rapid response to constraints and evolving scheduling demands</a:t>
            </a:r>
          </a:p>
        </p:txBody>
      </p:sp>
      <p:pic>
        <p:nvPicPr>
          <p:cNvPr id="23" name="Picture 22">
            <a:extLst>
              <a:ext uri="{FF2B5EF4-FFF2-40B4-BE49-F238E27FC236}">
                <a16:creationId xmlns:a16="http://schemas.microsoft.com/office/drawing/2014/main" id="{65BE1572-2C28-4007-D5C5-5E9B56852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866794" y="1533941"/>
            <a:ext cx="4604511" cy="2684630"/>
          </a:xfrm>
          <a:prstGeom prst="rect">
            <a:avLst/>
          </a:prstGeom>
        </p:spPr>
      </p:pic>
      <p:pic>
        <p:nvPicPr>
          <p:cNvPr id="24" name="Content Placeholder 4">
            <a:extLst>
              <a:ext uri="{FF2B5EF4-FFF2-40B4-BE49-F238E27FC236}">
                <a16:creationId xmlns:a16="http://schemas.microsoft.com/office/drawing/2014/main" id="{677B21CF-3194-BA4A-3572-7391614E99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760297" y="980728"/>
            <a:ext cx="2952328" cy="3697539"/>
          </a:xfrm>
          <a:prstGeom prst="rect">
            <a:avLst/>
          </a:prstGeom>
        </p:spPr>
      </p:pic>
      <p:sp>
        <p:nvSpPr>
          <p:cNvPr id="18" name="TextBox 17">
            <a:extLst>
              <a:ext uri="{FF2B5EF4-FFF2-40B4-BE49-F238E27FC236}">
                <a16:creationId xmlns:a16="http://schemas.microsoft.com/office/drawing/2014/main" id="{348243AE-D347-4A6E-9FA2-FCA7382CE90A}"/>
              </a:ext>
            </a:extLst>
          </p:cNvPr>
          <p:cNvSpPr txBox="1"/>
          <p:nvPr/>
        </p:nvSpPr>
        <p:spPr>
          <a:xfrm>
            <a:off x="8710999" y="4646636"/>
            <a:ext cx="3169590" cy="276999"/>
          </a:xfrm>
          <a:prstGeom prst="rect">
            <a:avLst/>
          </a:prstGeom>
          <a:noFill/>
        </p:spPr>
        <p:txBody>
          <a:bodyPr wrap="square">
            <a:spAutoFit/>
          </a:bodyPr>
          <a:lstStyle/>
          <a:p>
            <a:pPr algn="ctr"/>
            <a:r>
              <a:rPr lang="fr-CH" sz="1200" b="1" i="1" dirty="0"/>
              <a:t>SM04 Shipping – </a:t>
            </a:r>
            <a:r>
              <a:rPr lang="fr-CH" sz="1200" b="1" i="1" dirty="0" err="1"/>
              <a:t>november</a:t>
            </a:r>
            <a:r>
              <a:rPr lang="fr-CH" sz="1200" b="1" i="1" dirty="0"/>
              <a:t> 2025 </a:t>
            </a:r>
          </a:p>
        </p:txBody>
      </p:sp>
      <p:sp>
        <p:nvSpPr>
          <p:cNvPr id="19" name="TextBox 18">
            <a:extLst>
              <a:ext uri="{FF2B5EF4-FFF2-40B4-BE49-F238E27FC236}">
                <a16:creationId xmlns:a16="http://schemas.microsoft.com/office/drawing/2014/main" id="{18C096B1-2ACD-3774-A91F-31374D1572AC}"/>
              </a:ext>
            </a:extLst>
          </p:cNvPr>
          <p:cNvSpPr txBox="1"/>
          <p:nvPr/>
        </p:nvSpPr>
        <p:spPr>
          <a:xfrm>
            <a:off x="4799856" y="4245079"/>
            <a:ext cx="3169590" cy="276999"/>
          </a:xfrm>
          <a:prstGeom prst="rect">
            <a:avLst/>
          </a:prstGeom>
          <a:noFill/>
        </p:spPr>
        <p:txBody>
          <a:bodyPr wrap="square">
            <a:spAutoFit/>
          </a:bodyPr>
          <a:lstStyle/>
          <a:p>
            <a:pPr algn="ctr"/>
            <a:r>
              <a:rPr lang="fr-CH" sz="1200" b="1" i="1" dirty="0"/>
              <a:t>D02 Delivery – octobre 2025 </a:t>
            </a:r>
          </a:p>
        </p:txBody>
      </p:sp>
      <p:pic>
        <p:nvPicPr>
          <p:cNvPr id="22" name="Picture 21">
            <a:extLst>
              <a:ext uri="{FF2B5EF4-FFF2-40B4-BE49-F238E27FC236}">
                <a16:creationId xmlns:a16="http://schemas.microsoft.com/office/drawing/2014/main" id="{C0F7D135-A9A6-C3CF-1C45-13FDBA0D3851}"/>
              </a:ext>
            </a:extLst>
          </p:cNvPr>
          <p:cNvPicPr>
            <a:picLocks noChangeAspect="1"/>
          </p:cNvPicPr>
          <p:nvPr/>
        </p:nvPicPr>
        <p:blipFill>
          <a:blip r:embed="rId4"/>
          <a:stretch>
            <a:fillRect/>
          </a:stretch>
        </p:blipFill>
        <p:spPr>
          <a:xfrm>
            <a:off x="734713" y="2181645"/>
            <a:ext cx="2736655" cy="4063518"/>
          </a:xfrm>
          <a:prstGeom prst="rect">
            <a:avLst/>
          </a:prstGeom>
        </p:spPr>
      </p:pic>
    </p:spTree>
    <p:extLst>
      <p:ext uri="{BB962C8B-B14F-4D97-AF65-F5344CB8AC3E}">
        <p14:creationId xmlns:p14="http://schemas.microsoft.com/office/powerpoint/2010/main" val="308829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E79B-E4F9-0F9F-7F47-C8160D93A065}"/>
              </a:ext>
            </a:extLst>
          </p:cNvPr>
          <p:cNvSpPr>
            <a:spLocks noGrp="1"/>
          </p:cNvSpPr>
          <p:nvPr>
            <p:ph type="title"/>
          </p:nvPr>
        </p:nvSpPr>
        <p:spPr/>
        <p:txBody>
          <a:bodyPr>
            <a:normAutofit/>
          </a:bodyPr>
          <a:lstStyle/>
          <a:p>
            <a:r>
              <a:rPr lang="fr-CH" dirty="0"/>
              <a:t>Handling lifting configurations</a:t>
            </a:r>
          </a:p>
        </p:txBody>
      </p:sp>
      <p:sp>
        <p:nvSpPr>
          <p:cNvPr id="3" name="Date Placeholder 2">
            <a:extLst>
              <a:ext uri="{FF2B5EF4-FFF2-40B4-BE49-F238E27FC236}">
                <a16:creationId xmlns:a16="http://schemas.microsoft.com/office/drawing/2014/main" id="{A93D28BA-2561-B276-D415-9884EDEF0D08}"/>
              </a:ext>
            </a:extLst>
          </p:cNvPr>
          <p:cNvSpPr>
            <a:spLocks noGrp="1"/>
          </p:cNvSpPr>
          <p:nvPr>
            <p:ph type="dt" sz="half" idx="10"/>
          </p:nvPr>
        </p:nvSpPr>
        <p:spPr/>
        <p:txBody>
          <a:bodyPr/>
          <a:lstStyle/>
          <a:p>
            <a:r>
              <a:rPr lang="en-US"/>
              <a:t>17.04.2026, G.Riddone, CERN-GSI Collaboration Steering Board Meeting</a:t>
            </a:r>
            <a:endParaRPr lang="en-US" dirty="0"/>
          </a:p>
        </p:txBody>
      </p:sp>
      <p:sp>
        <p:nvSpPr>
          <p:cNvPr id="5" name="Slide Number Placeholder 4">
            <a:extLst>
              <a:ext uri="{FF2B5EF4-FFF2-40B4-BE49-F238E27FC236}">
                <a16:creationId xmlns:a16="http://schemas.microsoft.com/office/drawing/2014/main" id="{D44FB85A-63F4-33BE-01E9-E1AE5CAF3902}"/>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9" name="Content Placeholder 1">
            <a:extLst>
              <a:ext uri="{FF2B5EF4-FFF2-40B4-BE49-F238E27FC236}">
                <a16:creationId xmlns:a16="http://schemas.microsoft.com/office/drawing/2014/main" id="{26CFBC70-F64C-842D-020A-A55FC6EB9C23}"/>
              </a:ext>
            </a:extLst>
          </p:cNvPr>
          <p:cNvSpPr txBox="1">
            <a:spLocks/>
          </p:cNvSpPr>
          <p:nvPr/>
        </p:nvSpPr>
        <p:spPr>
          <a:xfrm>
            <a:off x="405030" y="1413151"/>
            <a:ext cx="3450978" cy="4031698"/>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0" dirty="0">
                <a:solidFill>
                  <a:srgbClr val="002060"/>
                </a:solidFill>
              </a:rPr>
              <a:t>A variety of magnets, each with specific handling requirements, also requires close coordination with all B180 users</a:t>
            </a:r>
          </a:p>
          <a:p>
            <a:r>
              <a:rPr lang="en-GB" sz="1800" b="0" u="sng" dirty="0">
                <a:solidFill>
                  <a:srgbClr val="002060"/>
                </a:solidFill>
              </a:rPr>
              <a:t>SM / Dipoles &lt; 60 T</a:t>
            </a:r>
            <a:br>
              <a:rPr lang="en-GB" sz="1800" b="0" u="sng" dirty="0">
                <a:solidFill>
                  <a:srgbClr val="002060"/>
                </a:solidFill>
              </a:rPr>
            </a:br>
            <a:r>
              <a:rPr lang="en-GB" sz="1800" b="0" dirty="0">
                <a:solidFill>
                  <a:srgbClr val="002060"/>
                </a:solidFill>
              </a:rPr>
              <a:t>Handling with </a:t>
            </a:r>
            <a:r>
              <a:rPr lang="en-GB" sz="1800" dirty="0">
                <a:solidFill>
                  <a:srgbClr val="423EF2"/>
                </a:solidFill>
              </a:rPr>
              <a:t>one overhead crane </a:t>
            </a:r>
            <a:r>
              <a:rPr lang="en-GB" sz="1800" b="0" dirty="0">
                <a:solidFill>
                  <a:srgbClr val="002060"/>
                </a:solidFill>
              </a:rPr>
              <a:t>(60 T </a:t>
            </a:r>
            <a:r>
              <a:rPr lang="en-GB" sz="1800" b="0" dirty="0">
                <a:solidFill>
                  <a:srgbClr val="002060"/>
                </a:solidFill>
                <a:latin typeface="Aptos" panose="020B0004020202020204" pitchFamily="34" charset="0"/>
              </a:rPr>
              <a:t>capacity</a:t>
            </a:r>
            <a:r>
              <a:rPr lang="en-GB" sz="1800" b="0" dirty="0">
                <a:solidFill>
                  <a:srgbClr val="002060"/>
                </a:solidFill>
              </a:rPr>
              <a:t>)</a:t>
            </a:r>
            <a:br>
              <a:rPr lang="en-GB" sz="1800" b="0" dirty="0">
                <a:solidFill>
                  <a:srgbClr val="002060"/>
                </a:solidFill>
              </a:rPr>
            </a:br>
            <a:br>
              <a:rPr lang="en-GB" sz="1800" b="0" u="sng" dirty="0">
                <a:solidFill>
                  <a:srgbClr val="002060"/>
                </a:solidFill>
              </a:rPr>
            </a:br>
            <a:r>
              <a:rPr lang="en-GB" sz="1800" b="0" u="sng" dirty="0">
                <a:solidFill>
                  <a:srgbClr val="002060"/>
                </a:solidFill>
              </a:rPr>
              <a:t>LM / Dipoles &gt; 60 T</a:t>
            </a:r>
            <a:br>
              <a:rPr lang="en-GB" sz="1800" b="0" u="sng" dirty="0">
                <a:solidFill>
                  <a:srgbClr val="002060"/>
                </a:solidFill>
              </a:rPr>
            </a:br>
            <a:r>
              <a:rPr lang="en-GB" sz="1800" b="0" dirty="0">
                <a:solidFill>
                  <a:srgbClr val="002060"/>
                </a:solidFill>
              </a:rPr>
              <a:t>Handling with </a:t>
            </a:r>
            <a:r>
              <a:rPr lang="en-GB" sz="1800" dirty="0">
                <a:solidFill>
                  <a:srgbClr val="423EF2"/>
                </a:solidFill>
              </a:rPr>
              <a:t>coupled overhead cranes</a:t>
            </a:r>
            <a:r>
              <a:rPr lang="en-GB" sz="1800" b="0" dirty="0">
                <a:solidFill>
                  <a:srgbClr val="002060"/>
                </a:solidFill>
              </a:rPr>
              <a:t> (60 T + 40 T capacity)</a:t>
            </a:r>
            <a:endParaRPr lang="en-GB" sz="1700" u="sng" dirty="0"/>
          </a:p>
        </p:txBody>
      </p:sp>
      <p:pic>
        <p:nvPicPr>
          <p:cNvPr id="11" name="Picture 10">
            <a:extLst>
              <a:ext uri="{FF2B5EF4-FFF2-40B4-BE49-F238E27FC236}">
                <a16:creationId xmlns:a16="http://schemas.microsoft.com/office/drawing/2014/main" id="{85E6F017-FD14-54EB-9B63-4D2DEBDC6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7312" y="1124744"/>
            <a:ext cx="3636089" cy="4848119"/>
          </a:xfrm>
          <a:prstGeom prst="rect">
            <a:avLst/>
          </a:prstGeom>
        </p:spPr>
      </p:pic>
      <p:sp>
        <p:nvSpPr>
          <p:cNvPr id="6" name="TextBox 5">
            <a:extLst>
              <a:ext uri="{FF2B5EF4-FFF2-40B4-BE49-F238E27FC236}">
                <a16:creationId xmlns:a16="http://schemas.microsoft.com/office/drawing/2014/main" id="{0ADED1FD-76D5-CB7B-25E2-B5362C5BF7E6}"/>
              </a:ext>
            </a:extLst>
          </p:cNvPr>
          <p:cNvSpPr txBox="1"/>
          <p:nvPr/>
        </p:nvSpPr>
        <p:spPr>
          <a:xfrm>
            <a:off x="7482658" y="5972863"/>
            <a:ext cx="4464495" cy="276999"/>
          </a:xfrm>
          <a:prstGeom prst="rect">
            <a:avLst/>
          </a:prstGeom>
          <a:noFill/>
        </p:spPr>
        <p:txBody>
          <a:bodyPr wrap="square">
            <a:spAutoFit/>
          </a:bodyPr>
          <a:lstStyle/>
          <a:p>
            <a:pPr algn="ctr"/>
            <a:r>
              <a:rPr lang="fr-CH" sz="1200" b="1" i="1" dirty="0">
                <a:solidFill>
                  <a:srgbClr val="002060"/>
                </a:solidFill>
              </a:rPr>
              <a:t>D02 handling on blocks </a:t>
            </a:r>
            <a:r>
              <a:rPr lang="fr-CH" sz="1200" b="1" i="1" dirty="0" err="1">
                <a:solidFill>
                  <a:srgbClr val="002060"/>
                </a:solidFill>
              </a:rPr>
              <a:t>with</a:t>
            </a:r>
            <a:r>
              <a:rPr lang="fr-CH" sz="1200" b="1" i="1" dirty="0">
                <a:solidFill>
                  <a:srgbClr val="002060"/>
                </a:solidFill>
              </a:rPr>
              <a:t> </a:t>
            </a:r>
            <a:r>
              <a:rPr lang="fr-CH" sz="1200" b="1" i="1" dirty="0" err="1">
                <a:solidFill>
                  <a:srgbClr val="002060"/>
                </a:solidFill>
              </a:rPr>
              <a:t>coupled</a:t>
            </a:r>
            <a:r>
              <a:rPr lang="fr-CH" sz="1200" b="1" i="1" dirty="0">
                <a:solidFill>
                  <a:srgbClr val="002060"/>
                </a:solidFill>
              </a:rPr>
              <a:t> </a:t>
            </a:r>
            <a:r>
              <a:rPr lang="fr-CH" sz="1200" b="1" i="1" dirty="0" err="1">
                <a:solidFill>
                  <a:srgbClr val="002060"/>
                </a:solidFill>
              </a:rPr>
              <a:t>overhead</a:t>
            </a:r>
            <a:r>
              <a:rPr lang="fr-CH" sz="1200" b="1" i="1" dirty="0">
                <a:solidFill>
                  <a:srgbClr val="002060"/>
                </a:solidFill>
              </a:rPr>
              <a:t> cranes</a:t>
            </a:r>
          </a:p>
        </p:txBody>
      </p:sp>
      <p:pic>
        <p:nvPicPr>
          <p:cNvPr id="8" name="Picture 7">
            <a:extLst>
              <a:ext uri="{FF2B5EF4-FFF2-40B4-BE49-F238E27FC236}">
                <a16:creationId xmlns:a16="http://schemas.microsoft.com/office/drawing/2014/main" id="{E363D93B-555C-2895-CAEA-2E1BFE4772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39977" y="1124744"/>
            <a:ext cx="3689392" cy="4848119"/>
          </a:xfrm>
          <a:prstGeom prst="rect">
            <a:avLst/>
          </a:prstGeom>
        </p:spPr>
      </p:pic>
      <p:sp>
        <p:nvSpPr>
          <p:cNvPr id="12" name="TextBox 11">
            <a:extLst>
              <a:ext uri="{FF2B5EF4-FFF2-40B4-BE49-F238E27FC236}">
                <a16:creationId xmlns:a16="http://schemas.microsoft.com/office/drawing/2014/main" id="{3C2DD76F-2DDE-B38D-9AC1-57CA4D4E99BC}"/>
              </a:ext>
            </a:extLst>
          </p:cNvPr>
          <p:cNvSpPr txBox="1"/>
          <p:nvPr/>
        </p:nvSpPr>
        <p:spPr>
          <a:xfrm>
            <a:off x="3576528" y="5968349"/>
            <a:ext cx="4464495" cy="276999"/>
          </a:xfrm>
          <a:prstGeom prst="rect">
            <a:avLst/>
          </a:prstGeom>
          <a:noFill/>
        </p:spPr>
        <p:txBody>
          <a:bodyPr wrap="square">
            <a:spAutoFit/>
          </a:bodyPr>
          <a:lstStyle/>
          <a:p>
            <a:pPr algn="ctr"/>
            <a:r>
              <a:rPr lang="fr-CH" sz="1200" b="1" i="1" dirty="0">
                <a:solidFill>
                  <a:srgbClr val="002060"/>
                </a:solidFill>
              </a:rPr>
              <a:t>SM06 handling on blocks </a:t>
            </a:r>
            <a:r>
              <a:rPr lang="fr-CH" sz="1200" b="1" i="1" dirty="0" err="1">
                <a:solidFill>
                  <a:srgbClr val="002060"/>
                </a:solidFill>
              </a:rPr>
              <a:t>with</a:t>
            </a:r>
            <a:r>
              <a:rPr lang="fr-CH" sz="1200" b="1" i="1" dirty="0">
                <a:solidFill>
                  <a:srgbClr val="002060"/>
                </a:solidFill>
              </a:rPr>
              <a:t> 1 </a:t>
            </a:r>
            <a:r>
              <a:rPr lang="fr-CH" sz="1200" b="1" i="1" dirty="0" err="1">
                <a:solidFill>
                  <a:srgbClr val="002060"/>
                </a:solidFill>
              </a:rPr>
              <a:t>overhead</a:t>
            </a:r>
            <a:r>
              <a:rPr lang="fr-CH" sz="1200" b="1" i="1" dirty="0">
                <a:solidFill>
                  <a:srgbClr val="002060"/>
                </a:solidFill>
              </a:rPr>
              <a:t> crane</a:t>
            </a:r>
          </a:p>
        </p:txBody>
      </p:sp>
    </p:spTree>
    <p:extLst>
      <p:ext uri="{BB962C8B-B14F-4D97-AF65-F5344CB8AC3E}">
        <p14:creationId xmlns:p14="http://schemas.microsoft.com/office/powerpoint/2010/main" val="123968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C8A73B8-BF76-F1CE-D9BC-5CA3FC8C64D6}"/>
              </a:ext>
            </a:extLst>
          </p:cNvPr>
          <p:cNvSpPr>
            <a:spLocks noGrp="1"/>
          </p:cNvSpPr>
          <p:nvPr>
            <p:ph type="title"/>
          </p:nvPr>
        </p:nvSpPr>
        <p:spPr/>
        <p:txBody>
          <a:bodyPr>
            <a:normAutofit/>
          </a:bodyPr>
          <a:lstStyle/>
          <a:p>
            <a:r>
              <a:rPr lang="fr-FR" dirty="0" err="1"/>
              <a:t>Quality</a:t>
            </a:r>
            <a:r>
              <a:rPr lang="fr-FR" dirty="0"/>
              <a:t> control: </a:t>
            </a:r>
            <a:r>
              <a:rPr lang="fr-FR" dirty="0" err="1"/>
              <a:t>endoscopic</a:t>
            </a:r>
            <a:r>
              <a:rPr lang="fr-FR" dirty="0"/>
              <a:t> inspection </a:t>
            </a:r>
            <a:endParaRPr lang="en-GB" dirty="0"/>
          </a:p>
        </p:txBody>
      </p:sp>
      <p:sp>
        <p:nvSpPr>
          <p:cNvPr id="2" name="Date Placeholder 1">
            <a:extLst>
              <a:ext uri="{FF2B5EF4-FFF2-40B4-BE49-F238E27FC236}">
                <a16:creationId xmlns:a16="http://schemas.microsoft.com/office/drawing/2014/main" id="{BBE4B966-472E-EB4C-784D-EFBC068CD8F2}"/>
              </a:ext>
            </a:extLst>
          </p:cNvPr>
          <p:cNvSpPr>
            <a:spLocks noGrp="1"/>
          </p:cNvSpPr>
          <p:nvPr>
            <p:ph type="dt" sz="half" idx="10"/>
          </p:nvPr>
        </p:nvSpPr>
        <p:spPr/>
        <p:txBody>
          <a:bodyPr/>
          <a:lstStyle/>
          <a:p>
            <a:r>
              <a:rPr lang="en-US"/>
              <a:t>17.04.2026, G.Riddone, CERN-GSI Collaboration Steering Board Meeting</a:t>
            </a:r>
          </a:p>
        </p:txBody>
      </p:sp>
      <p:sp>
        <p:nvSpPr>
          <p:cNvPr id="4" name="Slide Number Placeholder 3">
            <a:extLst>
              <a:ext uri="{FF2B5EF4-FFF2-40B4-BE49-F238E27FC236}">
                <a16:creationId xmlns:a16="http://schemas.microsoft.com/office/drawing/2014/main" id="{FE17A2EF-3409-86C1-BD90-D8B1814F5DD4}"/>
              </a:ext>
            </a:extLst>
          </p:cNvPr>
          <p:cNvSpPr>
            <a:spLocks noGrp="1"/>
          </p:cNvSpPr>
          <p:nvPr>
            <p:ph type="sldNum" sz="quarter" idx="12"/>
          </p:nvPr>
        </p:nvSpPr>
        <p:spPr/>
        <p:txBody>
          <a:bodyPr/>
          <a:lstStyle/>
          <a:p>
            <a:fld id="{36B5EA5A-BC32-A742-B11B-8E7414D5B535}" type="slidenum">
              <a:rPr lang="en-US" smtClean="0"/>
              <a:pPr/>
              <a:t>12</a:t>
            </a:fld>
            <a:endParaRPr lang="en-US"/>
          </a:p>
        </p:txBody>
      </p:sp>
      <p:sp>
        <p:nvSpPr>
          <p:cNvPr id="5" name="TextBox 4">
            <a:extLst>
              <a:ext uri="{FF2B5EF4-FFF2-40B4-BE49-F238E27FC236}">
                <a16:creationId xmlns:a16="http://schemas.microsoft.com/office/drawing/2014/main" id="{B3B85381-F8B5-D2AD-6B0A-75756E591149}"/>
              </a:ext>
            </a:extLst>
          </p:cNvPr>
          <p:cNvSpPr txBox="1"/>
          <p:nvPr/>
        </p:nvSpPr>
        <p:spPr>
          <a:xfrm>
            <a:off x="599187" y="1368381"/>
            <a:ext cx="6098496" cy="4308872"/>
          </a:xfrm>
          <a:prstGeom prst="rect">
            <a:avLst/>
          </a:prstGeom>
          <a:noFill/>
        </p:spPr>
        <p:txBody>
          <a:bodyPr wrap="square" lIns="0" tIns="0" rIns="0" bIns="0" rtlCol="0">
            <a:spAutoFit/>
          </a:bodyPr>
          <a:lstStyle/>
          <a:p>
            <a:pPr marL="0" lvl="1"/>
            <a:r>
              <a:rPr lang="en-GB" sz="2000" dirty="0">
                <a:solidFill>
                  <a:srgbClr val="002060"/>
                </a:solidFill>
                <a:latin typeface="Aptos" panose="020B0004020202020204" pitchFamily="34" charset="0"/>
              </a:rPr>
              <a:t>As mentioned at </a:t>
            </a:r>
            <a:r>
              <a:rPr lang="en-GB" sz="2000" b="1" dirty="0">
                <a:solidFill>
                  <a:srgbClr val="002060"/>
                </a:solidFill>
                <a:latin typeface="Aptos" panose="020B0004020202020204" pitchFamily="34" charset="0"/>
              </a:rPr>
              <a:t>the GSI-CERN steering board in 2025</a:t>
            </a:r>
            <a:r>
              <a:rPr lang="en-GB" sz="2000" dirty="0">
                <a:solidFill>
                  <a:srgbClr val="002060"/>
                </a:solidFill>
                <a:latin typeface="Aptos" panose="020B0004020202020204" pitchFamily="34" charset="0"/>
              </a:rPr>
              <a:t>, it is essential to ensure the cleanliness of the </a:t>
            </a:r>
            <a:r>
              <a:rPr lang="en-GB" sz="2000" dirty="0" err="1">
                <a:solidFill>
                  <a:srgbClr val="002060"/>
                </a:solidFill>
                <a:latin typeface="Aptos" panose="020B0004020202020204" pitchFamily="34" charset="0"/>
              </a:rPr>
              <a:t>cryoline</a:t>
            </a:r>
            <a:r>
              <a:rPr lang="en-GB" sz="2000" dirty="0">
                <a:solidFill>
                  <a:srgbClr val="002060"/>
                </a:solidFill>
                <a:latin typeface="Aptos" panose="020B0004020202020204" pitchFamily="34" charset="0"/>
              </a:rPr>
              <a:t>, as metallic particles could cause serious damage to the valve seats. </a:t>
            </a:r>
            <a:r>
              <a:rPr lang="en-GB" sz="2000" b="1" dirty="0">
                <a:solidFill>
                  <a:srgbClr val="423EF2"/>
                </a:solidFill>
                <a:latin typeface="Aptos" panose="020B0004020202020204" pitchFamily="34" charset="0"/>
              </a:rPr>
              <a:t>Visual inspections are therefore performed prior to connection.</a:t>
            </a:r>
          </a:p>
          <a:p>
            <a:pPr marL="342900" lvl="1" indent="-342900">
              <a:buFont typeface="Arial" panose="020B0604020202020204" pitchFamily="34" charset="0"/>
              <a:buChar char="•"/>
            </a:pPr>
            <a:r>
              <a:rPr lang="en-GB" sz="2000" dirty="0">
                <a:solidFill>
                  <a:srgbClr val="002060"/>
                </a:solidFill>
                <a:latin typeface="Aptos" panose="020B0004020202020204" pitchFamily="34" charset="0"/>
              </a:rPr>
              <a:t>Visual inspections using video-endoscope Mentor visual IQ</a:t>
            </a:r>
          </a:p>
          <a:p>
            <a:pPr marL="342900" lvl="1" indent="-342900">
              <a:buFont typeface="Arial" panose="020B0604020202020204" pitchFamily="34" charset="0"/>
              <a:buChar char="•"/>
            </a:pPr>
            <a:r>
              <a:rPr lang="en-GB" sz="2000" dirty="0">
                <a:solidFill>
                  <a:srgbClr val="002060"/>
                </a:solidFill>
                <a:latin typeface="Aptos" panose="020B0004020202020204" pitchFamily="34" charset="0"/>
              </a:rPr>
              <a:t>Frequency : 1 magnet out of 4</a:t>
            </a:r>
          </a:p>
          <a:p>
            <a:pPr marL="342900" lvl="1" indent="-342900">
              <a:buFont typeface="Arial" panose="020B0604020202020204" pitchFamily="34" charset="0"/>
              <a:buChar char="•"/>
            </a:pPr>
            <a:r>
              <a:rPr lang="en-GB" sz="2000" dirty="0">
                <a:solidFill>
                  <a:srgbClr val="002060"/>
                </a:solidFill>
                <a:latin typeface="Aptos" panose="020B0004020202020204" pitchFamily="34" charset="0"/>
              </a:rPr>
              <a:t>Inspection reports registered in EDMS</a:t>
            </a:r>
          </a:p>
          <a:p>
            <a:pPr lvl="1"/>
            <a:endParaRPr lang="en-GB" sz="2000" dirty="0">
              <a:solidFill>
                <a:srgbClr val="002060"/>
              </a:solidFill>
              <a:latin typeface="Aptos" panose="020B0004020202020204" pitchFamily="34" charset="0"/>
            </a:endParaRPr>
          </a:p>
          <a:p>
            <a:r>
              <a:rPr lang="en-GB" sz="2000" b="1" dirty="0">
                <a:solidFill>
                  <a:srgbClr val="002060"/>
                </a:solidFill>
                <a:latin typeface="Aptos" panose="020B0004020202020204" pitchFamily="34" charset="0"/>
              </a:rPr>
              <a:t>Scope of the inspection:</a:t>
            </a:r>
          </a:p>
          <a:p>
            <a:pPr marL="742950" lvl="1" indent="-285750">
              <a:buFont typeface="Arial" panose="020B0604020202020204" pitchFamily="34" charset="0"/>
              <a:buChar char="•"/>
            </a:pPr>
            <a:r>
              <a:rPr lang="en-GB" sz="2000" dirty="0">
                <a:solidFill>
                  <a:srgbClr val="002060"/>
                </a:solidFill>
                <a:latin typeface="Aptos" panose="020B0004020202020204" pitchFamily="34" charset="0"/>
              </a:rPr>
              <a:t>The 5</a:t>
            </a:r>
            <a:r>
              <a:rPr lang="en-GB" sz="2000" baseline="30000" dirty="0">
                <a:solidFill>
                  <a:srgbClr val="002060"/>
                </a:solidFill>
                <a:latin typeface="Aptos" panose="020B0004020202020204" pitchFamily="34" charset="0"/>
              </a:rPr>
              <a:t>th</a:t>
            </a:r>
            <a:r>
              <a:rPr lang="en-GB" sz="2000" dirty="0">
                <a:solidFill>
                  <a:srgbClr val="002060"/>
                </a:solidFill>
                <a:latin typeface="Aptos" panose="020B0004020202020204" pitchFamily="34" charset="0"/>
              </a:rPr>
              <a:t> cryogenic lines  </a:t>
            </a:r>
          </a:p>
          <a:p>
            <a:pPr marL="742950" lvl="1" indent="-285750">
              <a:buFont typeface="Arial" panose="020B0604020202020204" pitchFamily="34" charset="0"/>
              <a:buChar char="•"/>
            </a:pPr>
            <a:r>
              <a:rPr lang="en-GB" sz="2000" dirty="0">
                <a:solidFill>
                  <a:srgbClr val="002060"/>
                </a:solidFill>
                <a:latin typeface="Aptos" panose="020B0004020202020204" pitchFamily="34" charset="0"/>
              </a:rPr>
              <a:t>The vessel at the end of 4.5 K return </a:t>
            </a:r>
            <a:br>
              <a:rPr lang="en-GB" sz="2000" dirty="0">
                <a:solidFill>
                  <a:srgbClr val="002060"/>
                </a:solidFill>
                <a:latin typeface="Aptos" panose="020B0004020202020204" pitchFamily="34" charset="0"/>
              </a:rPr>
            </a:br>
            <a:r>
              <a:rPr lang="en-GB" sz="2000" dirty="0">
                <a:solidFill>
                  <a:srgbClr val="002060"/>
                </a:solidFill>
                <a:latin typeface="Aptos" panose="020B0004020202020204" pitchFamily="34" charset="0"/>
              </a:rPr>
              <a:t>and refiling lines from magnet</a:t>
            </a:r>
          </a:p>
        </p:txBody>
      </p:sp>
      <p:pic>
        <p:nvPicPr>
          <p:cNvPr id="8" name="Image 7">
            <a:extLst>
              <a:ext uri="{FF2B5EF4-FFF2-40B4-BE49-F238E27FC236}">
                <a16:creationId xmlns:a16="http://schemas.microsoft.com/office/drawing/2014/main" id="{E65ABD50-7D48-8817-D4D8-794C5F62E1A0}"/>
              </a:ext>
            </a:extLst>
          </p:cNvPr>
          <p:cNvPicPr>
            <a:picLocks noChangeAspect="1"/>
          </p:cNvPicPr>
          <p:nvPr/>
        </p:nvPicPr>
        <p:blipFill>
          <a:blip r:embed="rId2" cstate="print">
            <a:extLst>
              <a:ext uri="{28A0092B-C50C-407E-A947-70E740481C1C}">
                <a14:useLocalDpi xmlns:a14="http://schemas.microsoft.com/office/drawing/2010/main" val="0"/>
              </a:ext>
            </a:extLst>
          </a:blip>
          <a:srcRect b="13025"/>
          <a:stretch>
            <a:fillRect/>
          </a:stretch>
        </p:blipFill>
        <p:spPr>
          <a:xfrm>
            <a:off x="7154161" y="1258926"/>
            <a:ext cx="4517300" cy="2066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C4835DAF-C41E-5479-2504-5354CD973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664" y="4659213"/>
            <a:ext cx="2809392" cy="1344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E400127F-2F44-8A98-DD7B-2B8E83D2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0827" y="3429000"/>
            <a:ext cx="2940634" cy="2717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01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92D51F-5E75-C7AC-BFAC-9DCF18B22D89}"/>
              </a:ext>
            </a:extLst>
          </p:cNvPr>
          <p:cNvSpPr>
            <a:spLocks noGrp="1"/>
          </p:cNvSpPr>
          <p:nvPr>
            <p:ph type="title"/>
          </p:nvPr>
        </p:nvSpPr>
        <p:spPr>
          <a:xfrm>
            <a:off x="487582" y="309466"/>
            <a:ext cx="10515600" cy="823595"/>
          </a:xfrm>
        </p:spPr>
        <p:txBody>
          <a:bodyPr/>
          <a:lstStyle/>
          <a:p>
            <a:r>
              <a:rPr lang="en-US" dirty="0"/>
              <a:t>Jumper (de-)connection</a:t>
            </a:r>
            <a:endParaRPr lang="en-GB" dirty="0"/>
          </a:p>
        </p:txBody>
      </p:sp>
      <p:sp>
        <p:nvSpPr>
          <p:cNvPr id="2" name="Espace réservé de la date 1">
            <a:extLst>
              <a:ext uri="{FF2B5EF4-FFF2-40B4-BE49-F238E27FC236}">
                <a16:creationId xmlns:a16="http://schemas.microsoft.com/office/drawing/2014/main" id="{3C28B4CE-A16C-172A-E5C0-4B79D8EBCC38}"/>
              </a:ext>
            </a:extLst>
          </p:cNvPr>
          <p:cNvSpPr>
            <a:spLocks noGrp="1"/>
          </p:cNvSpPr>
          <p:nvPr>
            <p:ph type="dt" sz="half" idx="10"/>
          </p:nvPr>
        </p:nvSpPr>
        <p:spPr/>
        <p:txBody>
          <a:bodyPr/>
          <a:lstStyle/>
          <a:p>
            <a:r>
              <a:rPr lang="en-US"/>
              <a:t>17.04.2026, G.Riddone, CERN-GSI Collaboration Steering Board Meeting</a:t>
            </a:r>
          </a:p>
        </p:txBody>
      </p:sp>
      <p:sp>
        <p:nvSpPr>
          <p:cNvPr id="4" name="Espace réservé du numéro de diapositive 3">
            <a:extLst>
              <a:ext uri="{FF2B5EF4-FFF2-40B4-BE49-F238E27FC236}">
                <a16:creationId xmlns:a16="http://schemas.microsoft.com/office/drawing/2014/main" id="{B5D598F6-1F96-0A44-4E72-7C64117D7CDF}"/>
              </a:ext>
            </a:extLst>
          </p:cNvPr>
          <p:cNvSpPr>
            <a:spLocks noGrp="1"/>
          </p:cNvSpPr>
          <p:nvPr>
            <p:ph type="sldNum" sz="quarter" idx="12"/>
          </p:nvPr>
        </p:nvSpPr>
        <p:spPr/>
        <p:txBody>
          <a:bodyPr/>
          <a:lstStyle/>
          <a:p>
            <a:fld id="{36B5EA5A-BC32-A742-B11B-8E7414D5B535}" type="slidenum">
              <a:rPr lang="en-US" smtClean="0"/>
              <a:pPr/>
              <a:t>13</a:t>
            </a:fld>
            <a:endParaRPr lang="en-US"/>
          </a:p>
        </p:txBody>
      </p:sp>
      <p:sp>
        <p:nvSpPr>
          <p:cNvPr id="5" name="ZoneTexte 4">
            <a:extLst>
              <a:ext uri="{FF2B5EF4-FFF2-40B4-BE49-F238E27FC236}">
                <a16:creationId xmlns:a16="http://schemas.microsoft.com/office/drawing/2014/main" id="{FE07DEBC-78ED-1B9E-60EF-95615F002CFE}"/>
              </a:ext>
            </a:extLst>
          </p:cNvPr>
          <p:cNvSpPr txBox="1"/>
          <p:nvPr/>
        </p:nvSpPr>
        <p:spPr>
          <a:xfrm>
            <a:off x="633991" y="1359051"/>
            <a:ext cx="5685700" cy="4462760"/>
          </a:xfrm>
          <a:prstGeom prst="rect">
            <a:avLst/>
          </a:prstGeom>
          <a:noFill/>
        </p:spPr>
        <p:txBody>
          <a:bodyPr wrap="square" lIns="0" tIns="0" rIns="0" bIns="0" rtlCol="0">
            <a:spAutoFit/>
          </a:bodyPr>
          <a:lstStyle/>
          <a:p>
            <a:pPr algn="l"/>
            <a:endParaRPr lang="fr-FR" b="1" u="sng" dirty="0">
              <a:solidFill>
                <a:srgbClr val="002060"/>
              </a:solidFill>
              <a:latin typeface="Aptos" panose="020B0004020202020204" pitchFamily="34" charset="0"/>
            </a:endParaRPr>
          </a:p>
          <a:p>
            <a:r>
              <a:rPr lang="en-GB" dirty="0">
                <a:solidFill>
                  <a:srgbClr val="002060"/>
                </a:solidFill>
                <a:latin typeface="Aptos" panose="020B0004020202020204" pitchFamily="34" charset="0"/>
              </a:rPr>
              <a:t>CERN availability for jumper (de-)connections</a:t>
            </a:r>
            <a:r>
              <a:rPr lang="en-GB" b="1" i="1" dirty="0">
                <a:solidFill>
                  <a:srgbClr val="002060"/>
                </a:solidFill>
                <a:latin typeface="Aptos" panose="020B0004020202020204" pitchFamily="34" charset="0"/>
              </a:rPr>
              <a:t>, </a:t>
            </a:r>
            <a:r>
              <a:rPr lang="en-GB" i="1" dirty="0">
                <a:solidFill>
                  <a:srgbClr val="002060"/>
                </a:solidFill>
                <a:latin typeface="Aptos" panose="020B0004020202020204" pitchFamily="34" charset="0"/>
              </a:rPr>
              <a:t>including required analyses such as tomography and dimensional control</a:t>
            </a:r>
            <a:r>
              <a:rPr lang="en-GB" dirty="0">
                <a:solidFill>
                  <a:srgbClr val="002060"/>
                </a:solidFill>
                <a:latin typeface="Aptos" panose="020B0004020202020204" pitchFamily="34" charset="0"/>
              </a:rPr>
              <a:t>, according to the GSI test schedule.</a:t>
            </a:r>
          </a:p>
          <a:p>
            <a:endParaRPr lang="fr-FR" dirty="0">
              <a:solidFill>
                <a:srgbClr val="002060"/>
              </a:solidFill>
              <a:latin typeface="Aptos" panose="020B0004020202020204" pitchFamily="34" charset="0"/>
            </a:endParaRPr>
          </a:p>
          <a:p>
            <a:pPr algn="l"/>
            <a:r>
              <a:rPr lang="fr-FR" dirty="0">
                <a:solidFill>
                  <a:srgbClr val="002060"/>
                </a:solidFill>
                <a:latin typeface="Aptos" panose="020B0004020202020204" pitchFamily="34" charset="0"/>
              </a:rPr>
              <a:t>1. </a:t>
            </a:r>
            <a:r>
              <a:rPr lang="fr-FR" dirty="0" err="1">
                <a:solidFill>
                  <a:srgbClr val="002060"/>
                </a:solidFill>
                <a:latin typeface="Aptos" panose="020B0004020202020204" pitchFamily="34" charset="0"/>
              </a:rPr>
              <a:t>Mechanical</a:t>
            </a:r>
            <a:r>
              <a:rPr lang="fr-FR" dirty="0">
                <a:solidFill>
                  <a:srgbClr val="002060"/>
                </a:solidFill>
                <a:latin typeface="Aptos" panose="020B0004020202020204" pitchFamily="34" charset="0"/>
              </a:rPr>
              <a:t> </a:t>
            </a:r>
            <a:r>
              <a:rPr lang="fr-FR" dirty="0" err="1">
                <a:solidFill>
                  <a:srgbClr val="002060"/>
                </a:solidFill>
                <a:latin typeface="Aptos" panose="020B0004020202020204" pitchFamily="34" charset="0"/>
              </a:rPr>
              <a:t>interconnection</a:t>
            </a:r>
            <a:r>
              <a:rPr lang="fr-FR" dirty="0">
                <a:solidFill>
                  <a:srgbClr val="002060"/>
                </a:solidFill>
                <a:latin typeface="Aptos" panose="020B0004020202020204" pitchFamily="34" charset="0"/>
              </a:rPr>
              <a:t> and </a:t>
            </a:r>
            <a:r>
              <a:rPr lang="fr-FR" dirty="0" err="1">
                <a:solidFill>
                  <a:srgbClr val="002060"/>
                </a:solidFill>
                <a:latin typeface="Aptos" panose="020B0004020202020204" pitchFamily="34" charset="0"/>
              </a:rPr>
              <a:t>leaktightness</a:t>
            </a:r>
            <a:r>
              <a:rPr lang="fr-FR" dirty="0">
                <a:solidFill>
                  <a:srgbClr val="002060"/>
                </a:solidFill>
                <a:latin typeface="Aptos" panose="020B0004020202020204" pitchFamily="34" charset="0"/>
              </a:rPr>
              <a:t> validation</a:t>
            </a:r>
          </a:p>
          <a:p>
            <a:pPr marL="285750" indent="-285750">
              <a:buFont typeface="Arial" panose="020B0604020202020204" pitchFamily="34" charset="0"/>
              <a:buChar char="•"/>
            </a:pPr>
            <a:r>
              <a:rPr lang="fr-FR" sz="1600" dirty="0">
                <a:solidFill>
                  <a:srgbClr val="002060"/>
                </a:solidFill>
                <a:latin typeface="Aptos" panose="020B0004020202020204" pitchFamily="34" charset="0"/>
              </a:rPr>
              <a:t>Check the </a:t>
            </a:r>
            <a:r>
              <a:rPr lang="fr-FR" sz="1600" dirty="0" err="1">
                <a:solidFill>
                  <a:srgbClr val="002060"/>
                </a:solidFill>
                <a:latin typeface="Aptos" panose="020B0004020202020204" pitchFamily="34" charset="0"/>
              </a:rPr>
              <a:t>internal</a:t>
            </a:r>
            <a:r>
              <a:rPr lang="fr-FR" sz="1600" dirty="0">
                <a:solidFill>
                  <a:srgbClr val="002060"/>
                </a:solidFill>
                <a:latin typeface="Aptos" panose="020B0004020202020204" pitchFamily="34" charset="0"/>
              </a:rPr>
              <a:t> </a:t>
            </a:r>
            <a:r>
              <a:rPr lang="fr-FR" sz="1600" dirty="0" err="1">
                <a:solidFill>
                  <a:srgbClr val="002060"/>
                </a:solidFill>
                <a:latin typeface="Aptos" panose="020B0004020202020204" pitchFamily="34" charset="0"/>
              </a:rPr>
              <a:t>cleanless</a:t>
            </a:r>
            <a:r>
              <a:rPr lang="fr-FR" sz="1600" dirty="0">
                <a:solidFill>
                  <a:srgbClr val="002060"/>
                </a:solidFill>
                <a:latin typeface="Aptos" panose="020B0004020202020204" pitchFamily="34" charset="0"/>
              </a:rPr>
              <a:t> and insert the </a:t>
            </a:r>
            <a:r>
              <a:rPr lang="fr-FR" sz="1600" dirty="0" err="1">
                <a:solidFill>
                  <a:srgbClr val="002060"/>
                </a:solidFill>
                <a:latin typeface="Aptos" panose="020B0004020202020204" pitchFamily="34" charset="0"/>
              </a:rPr>
              <a:t>filter</a:t>
            </a:r>
            <a:endParaRPr lang="fr-FR" sz="1600" dirty="0">
              <a:solidFill>
                <a:srgbClr val="002060"/>
              </a:solidFill>
              <a:latin typeface="Aptos" panose="020B0004020202020204" pitchFamily="34" charset="0"/>
            </a:endParaRPr>
          </a:p>
          <a:p>
            <a:pPr marL="285750" indent="-285750">
              <a:buFont typeface="Arial" panose="020B0604020202020204" pitchFamily="34" charset="0"/>
              <a:buChar char="•"/>
            </a:pPr>
            <a:r>
              <a:rPr lang="fr-FR" sz="1600" dirty="0">
                <a:solidFill>
                  <a:srgbClr val="002060"/>
                </a:solidFill>
                <a:latin typeface="Aptos" panose="020B0004020202020204" pitchFamily="34" charset="0"/>
              </a:rPr>
              <a:t>Set up the sleeves and </a:t>
            </a:r>
            <a:r>
              <a:rPr lang="fr-FR" sz="1600" dirty="0" err="1">
                <a:solidFill>
                  <a:srgbClr val="002060"/>
                </a:solidFill>
                <a:latin typeface="Aptos" panose="020B0004020202020204" pitchFamily="34" charset="0"/>
              </a:rPr>
              <a:t>weld</a:t>
            </a:r>
            <a:r>
              <a:rPr lang="fr-FR" sz="1600" dirty="0">
                <a:solidFill>
                  <a:srgbClr val="002060"/>
                </a:solidFill>
                <a:latin typeface="Aptos" panose="020B0004020202020204" pitchFamily="34" charset="0"/>
              </a:rPr>
              <a:t> the </a:t>
            </a:r>
            <a:r>
              <a:rPr lang="fr-FR" sz="1600" dirty="0" err="1">
                <a:solidFill>
                  <a:srgbClr val="002060"/>
                </a:solidFill>
                <a:latin typeface="Aptos" panose="020B0004020202020204" pitchFamily="34" charset="0"/>
              </a:rPr>
              <a:t>internal</a:t>
            </a:r>
            <a:r>
              <a:rPr lang="fr-FR" sz="1600" dirty="0">
                <a:solidFill>
                  <a:srgbClr val="002060"/>
                </a:solidFill>
                <a:latin typeface="Aptos" panose="020B0004020202020204" pitchFamily="34" charset="0"/>
              </a:rPr>
              <a:t> </a:t>
            </a:r>
            <a:r>
              <a:rPr lang="fr-FR" sz="1600" dirty="0" err="1">
                <a:solidFill>
                  <a:srgbClr val="002060"/>
                </a:solidFill>
                <a:latin typeface="Aptos" panose="020B0004020202020204" pitchFamily="34" charset="0"/>
              </a:rPr>
              <a:t>lines</a:t>
            </a:r>
            <a:endParaRPr lang="fr-FR" sz="1600" dirty="0">
              <a:solidFill>
                <a:srgbClr val="002060"/>
              </a:solidFill>
              <a:latin typeface="Aptos" panose="020B0004020202020204" pitchFamily="34" charset="0"/>
            </a:endParaRPr>
          </a:p>
          <a:p>
            <a:pPr marL="285750" indent="-285750">
              <a:buFont typeface="Arial" panose="020B0604020202020204" pitchFamily="34" charset="0"/>
              <a:buChar char="•"/>
            </a:pPr>
            <a:r>
              <a:rPr lang="en-GB" sz="1600" dirty="0">
                <a:solidFill>
                  <a:srgbClr val="002060"/>
                </a:solidFill>
                <a:latin typeface="Aptos" panose="020B0004020202020204" pitchFamily="34" charset="0"/>
              </a:rPr>
              <a:t>Perform leak test of the related sleeves </a:t>
            </a:r>
          </a:p>
          <a:p>
            <a:pPr marL="285750" indent="-285750">
              <a:buFont typeface="Arial" panose="020B0604020202020204" pitchFamily="34" charset="0"/>
              <a:buChar char="•"/>
            </a:pPr>
            <a:r>
              <a:rPr lang="en-GB" sz="1600" dirty="0">
                <a:solidFill>
                  <a:srgbClr val="002060"/>
                </a:solidFill>
                <a:latin typeface="Aptos" panose="020B0004020202020204" pitchFamily="34" charset="0"/>
              </a:rPr>
              <a:t>Install the MLI and </a:t>
            </a:r>
            <a:r>
              <a:rPr lang="en-GB" sz="1600" dirty="0" err="1">
                <a:solidFill>
                  <a:srgbClr val="002060"/>
                </a:solidFill>
                <a:latin typeface="Aptos" panose="020B0004020202020204" pitchFamily="34" charset="0"/>
              </a:rPr>
              <a:t>aluminum</a:t>
            </a:r>
            <a:r>
              <a:rPr lang="en-GB" sz="1600" dirty="0">
                <a:solidFill>
                  <a:srgbClr val="002060"/>
                </a:solidFill>
                <a:latin typeface="Aptos" panose="020B0004020202020204" pitchFamily="34" charset="0"/>
              </a:rPr>
              <a:t> thermal screen</a:t>
            </a:r>
          </a:p>
          <a:p>
            <a:pPr marL="285750" indent="-285750">
              <a:buFont typeface="Arial" panose="020B0604020202020204" pitchFamily="34" charset="0"/>
              <a:buChar char="•"/>
            </a:pPr>
            <a:r>
              <a:rPr lang="en-GB" sz="1600" dirty="0">
                <a:solidFill>
                  <a:srgbClr val="002060"/>
                </a:solidFill>
                <a:latin typeface="Aptos" panose="020B0004020202020204" pitchFamily="34" charset="0"/>
              </a:rPr>
              <a:t>Install the second layer of MLI over the </a:t>
            </a:r>
            <a:br>
              <a:rPr lang="en-GB" sz="1600" dirty="0">
                <a:solidFill>
                  <a:srgbClr val="002060"/>
                </a:solidFill>
                <a:latin typeface="Aptos" panose="020B0004020202020204" pitchFamily="34" charset="0"/>
              </a:rPr>
            </a:br>
            <a:r>
              <a:rPr lang="en-GB" sz="1600" dirty="0">
                <a:solidFill>
                  <a:srgbClr val="002060"/>
                </a:solidFill>
                <a:latin typeface="Aptos" panose="020B0004020202020204" pitchFamily="34" charset="0"/>
              </a:rPr>
              <a:t>thermal screen</a:t>
            </a:r>
          </a:p>
          <a:p>
            <a:pPr marL="285750" indent="-285750">
              <a:buFont typeface="Arial" panose="020B0604020202020204" pitchFamily="34" charset="0"/>
              <a:buChar char="•"/>
            </a:pPr>
            <a:r>
              <a:rPr lang="en-GB" sz="1600" dirty="0">
                <a:solidFill>
                  <a:srgbClr val="002060"/>
                </a:solidFill>
                <a:latin typeface="Aptos" panose="020B0004020202020204" pitchFamily="34" charset="0"/>
              </a:rPr>
              <a:t>Clean the gasket faces and close </a:t>
            </a:r>
            <a:br>
              <a:rPr lang="en-GB" sz="1600" dirty="0">
                <a:solidFill>
                  <a:srgbClr val="002060"/>
                </a:solidFill>
                <a:latin typeface="Aptos" panose="020B0004020202020204" pitchFamily="34" charset="0"/>
              </a:rPr>
            </a:br>
            <a:r>
              <a:rPr lang="en-GB" sz="1600" dirty="0">
                <a:solidFill>
                  <a:srgbClr val="002060"/>
                </a:solidFill>
                <a:latin typeface="Aptos" panose="020B0004020202020204" pitchFamily="34" charset="0"/>
              </a:rPr>
              <a:t>the jumper</a:t>
            </a:r>
          </a:p>
          <a:p>
            <a:pPr marL="285750" indent="-285750">
              <a:buFont typeface="Arial" panose="020B0604020202020204" pitchFamily="34" charset="0"/>
              <a:buChar char="•"/>
            </a:pPr>
            <a:endParaRPr lang="en-GB" dirty="0">
              <a:solidFill>
                <a:srgbClr val="002060"/>
              </a:solidFill>
              <a:latin typeface="Aptos" panose="020B0004020202020204" pitchFamily="34" charset="0"/>
            </a:endParaRPr>
          </a:p>
          <a:p>
            <a:r>
              <a:rPr lang="en-GB" dirty="0">
                <a:solidFill>
                  <a:srgbClr val="002060"/>
                </a:solidFill>
                <a:latin typeface="Aptos" panose="020B0004020202020204" pitchFamily="34" charset="0"/>
              </a:rPr>
              <a:t>2. Magnet de-connection</a:t>
            </a:r>
            <a:endParaRPr lang="fr-FR" dirty="0">
              <a:solidFill>
                <a:srgbClr val="002060"/>
              </a:solidFill>
              <a:latin typeface="Aptos" panose="020B0004020202020204" pitchFamily="34" charset="0"/>
            </a:endParaRPr>
          </a:p>
        </p:txBody>
      </p:sp>
      <p:pic>
        <p:nvPicPr>
          <p:cNvPr id="7" name="Image 6">
            <a:extLst>
              <a:ext uri="{FF2B5EF4-FFF2-40B4-BE49-F238E27FC236}">
                <a16:creationId xmlns:a16="http://schemas.microsoft.com/office/drawing/2014/main" id="{57663F72-3706-5EA7-8F74-EDB3E229A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0062" y="548098"/>
            <a:ext cx="2563391" cy="1518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DDBDF279-7C70-5D57-F644-3F30C0FD6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221" y="548098"/>
            <a:ext cx="2145101" cy="1621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36A68FA4-B6BC-4CDE-210D-DE0F894F8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0506" y="2492490"/>
            <a:ext cx="2167816" cy="1621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9D151628-D5B3-FFDC-C95C-FD001DA0D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971" y="4387794"/>
            <a:ext cx="2730874" cy="1780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id="{BBF134BD-1340-5B04-3326-24284DFC2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453" y="4342159"/>
            <a:ext cx="2393928" cy="1813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a16="http://schemas.microsoft.com/office/drawing/2014/main" id="{7B426E5A-B5FA-B045-1168-1C2E5EA3C2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0548" y="4375238"/>
            <a:ext cx="1336926" cy="1780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166C7485-09D2-9C72-8ECF-64E6E9A65C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1219" y="2470206"/>
            <a:ext cx="2456875" cy="162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18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C62C-2FD9-A985-3F3D-7540A6CB96E8}"/>
            </a:ext>
          </a:extLst>
        </p:cNvPr>
        <p:cNvGrpSpPr/>
        <p:nvPr/>
      </p:nvGrpSpPr>
      <p:grpSpPr>
        <a:xfrm>
          <a:off x="0" y="0"/>
          <a:ext cx="0" cy="0"/>
          <a:chOff x="0" y="0"/>
          <a:chExt cx="0" cy="0"/>
        </a:xfrm>
      </p:grpSpPr>
      <p:sp>
        <p:nvSpPr>
          <p:cNvPr id="47" name="Title 46">
            <a:extLst>
              <a:ext uri="{FF2B5EF4-FFF2-40B4-BE49-F238E27FC236}">
                <a16:creationId xmlns:a16="http://schemas.microsoft.com/office/drawing/2014/main" id="{B8CA5DB9-4CA2-7C1E-3DB7-59CE711B4109}"/>
              </a:ext>
            </a:extLst>
          </p:cNvPr>
          <p:cNvSpPr>
            <a:spLocks noGrp="1"/>
          </p:cNvSpPr>
          <p:nvPr>
            <p:ph type="title"/>
          </p:nvPr>
        </p:nvSpPr>
        <p:spPr>
          <a:xfrm>
            <a:off x="632138" y="304913"/>
            <a:ext cx="10515600" cy="823595"/>
          </a:xfrm>
        </p:spPr>
        <p:txBody>
          <a:bodyPr>
            <a:normAutofit/>
          </a:bodyPr>
          <a:lstStyle/>
          <a:p>
            <a:r>
              <a:rPr lang="en-US" dirty="0"/>
              <a:t>Cryogenic system – Upgrade</a:t>
            </a:r>
          </a:p>
        </p:txBody>
      </p:sp>
      <p:sp>
        <p:nvSpPr>
          <p:cNvPr id="2" name="TextBox 3">
            <a:extLst>
              <a:ext uri="{FF2B5EF4-FFF2-40B4-BE49-F238E27FC236}">
                <a16:creationId xmlns:a16="http://schemas.microsoft.com/office/drawing/2014/main" id="{69BA3C55-A63A-FFA8-9B0D-479DF58F1468}"/>
              </a:ext>
            </a:extLst>
          </p:cNvPr>
          <p:cNvSpPr txBox="1"/>
          <p:nvPr/>
        </p:nvSpPr>
        <p:spPr>
          <a:xfrm>
            <a:off x="737245" y="2458911"/>
            <a:ext cx="4065047" cy="3600986"/>
          </a:xfrm>
          <a:prstGeom prst="rect">
            <a:avLst/>
          </a:prstGeom>
          <a:noFill/>
        </p:spPr>
        <p:txBody>
          <a:bodyPr wrap="square" rtlCol="0">
            <a:spAutoFit/>
          </a:bodyPr>
          <a:lstStyle/>
          <a:p>
            <a:r>
              <a:rPr lang="en-GB" sz="1600" u="sng" dirty="0">
                <a:solidFill>
                  <a:srgbClr val="002060"/>
                </a:solidFill>
                <a:latin typeface="Calibri" panose="020F0502020204030204" pitchFamily="34" charset="0"/>
              </a:rPr>
              <a:t>Consolidation</a:t>
            </a:r>
            <a:endParaRPr lang="en-GB" sz="1600" dirty="0">
              <a:solidFill>
                <a:srgbClr val="002060"/>
              </a:solidFill>
              <a:latin typeface="Calibri" panose="020F0502020204030204" pitchFamily="34" charset="0"/>
            </a:endParaRPr>
          </a:p>
          <a:p>
            <a:pPr marL="285750" indent="-285750">
              <a:buFont typeface="Arial" panose="020B0604020202020204" pitchFamily="34" charset="0"/>
              <a:buChar char="•"/>
            </a:pPr>
            <a:r>
              <a:rPr lang="en-GB" sz="1600" dirty="0">
                <a:solidFill>
                  <a:srgbClr val="002060"/>
                </a:solidFill>
                <a:latin typeface="Calibri" panose="020F0502020204030204" pitchFamily="34" charset="0"/>
              </a:rPr>
              <a:t>Heater replacement by a 15 KW (&gt; 10 g/s) (</a:t>
            </a:r>
            <a:r>
              <a:rPr lang="en-GB" sz="1600" b="1" dirty="0">
                <a:solidFill>
                  <a:srgbClr val="002060"/>
                </a:solidFill>
                <a:latin typeface="Calibri" panose="020F0502020204030204" pitchFamily="34" charset="0"/>
              </a:rPr>
              <a:t>available</a:t>
            </a:r>
            <a:r>
              <a:rPr lang="en-GB" sz="1600" dirty="0">
                <a:solidFill>
                  <a:srgbClr val="002060"/>
                </a:solidFill>
                <a:latin typeface="Calibri" panose="020F0502020204030204" pitchFamily="34" charset="0"/>
              </a:rPr>
              <a:t>)</a:t>
            </a:r>
          </a:p>
          <a:p>
            <a:pPr marL="285750" indent="-285750">
              <a:buFont typeface="Arial" panose="020B0604020202020204" pitchFamily="34" charset="0"/>
              <a:buChar char="•"/>
            </a:pPr>
            <a:r>
              <a:rPr lang="en-GB" sz="1600" dirty="0">
                <a:solidFill>
                  <a:srgbClr val="002060"/>
                </a:solidFill>
                <a:latin typeface="Calibri" panose="020F0502020204030204" pitchFamily="34" charset="0"/>
              </a:rPr>
              <a:t>PV751/752/753 (ON/OFF) (</a:t>
            </a:r>
            <a:r>
              <a:rPr lang="en-GB" sz="1600" dirty="0" err="1">
                <a:solidFill>
                  <a:srgbClr val="002060"/>
                </a:solidFill>
                <a:latin typeface="Calibri" panose="020F0502020204030204" pitchFamily="34" charset="0"/>
              </a:rPr>
              <a:t>Kv</a:t>
            </a:r>
            <a:r>
              <a:rPr lang="en-GB" sz="1600" dirty="0">
                <a:solidFill>
                  <a:srgbClr val="002060"/>
                </a:solidFill>
                <a:latin typeface="Calibri" panose="020F0502020204030204" pitchFamily="34" charset="0"/>
              </a:rPr>
              <a:t>= 21,8) replacement by CV751/752/753 (Controlled Valve) (Kv~10) to control maximum flow/outlet </a:t>
            </a:r>
            <a:br>
              <a:rPr lang="en-GB" sz="1600" dirty="0">
                <a:solidFill>
                  <a:srgbClr val="002060"/>
                </a:solidFill>
                <a:latin typeface="Calibri" panose="020F0502020204030204" pitchFamily="34" charset="0"/>
              </a:rPr>
            </a:br>
            <a:r>
              <a:rPr lang="en-GB" sz="1600" dirty="0">
                <a:solidFill>
                  <a:srgbClr val="002060"/>
                </a:solidFill>
                <a:latin typeface="Calibri" panose="020F0502020204030204" pitchFamily="34" charset="0"/>
              </a:rPr>
              <a:t>temperature to LP Compressor Station (</a:t>
            </a:r>
            <a:r>
              <a:rPr lang="en-GB" sz="1600" b="1" dirty="0">
                <a:solidFill>
                  <a:srgbClr val="002060"/>
                </a:solidFill>
                <a:latin typeface="Calibri" panose="020F0502020204030204" pitchFamily="34" charset="0"/>
              </a:rPr>
              <a:t>valves do not change, only valve positioner replacement</a:t>
            </a:r>
            <a:r>
              <a:rPr lang="en-GB" sz="1600" dirty="0">
                <a:solidFill>
                  <a:srgbClr val="002060"/>
                </a:solidFill>
                <a:latin typeface="Calibri" panose="020F0502020204030204" pitchFamily="34" charset="0"/>
              </a:rPr>
              <a:t>). </a:t>
            </a:r>
          </a:p>
          <a:p>
            <a:pPr marL="285750" indent="-285750">
              <a:buFont typeface="Arial" panose="020B0604020202020204" pitchFamily="34" charset="0"/>
              <a:buChar char="•"/>
            </a:pPr>
            <a:r>
              <a:rPr lang="en-GB" sz="1600" dirty="0">
                <a:solidFill>
                  <a:srgbClr val="002060"/>
                </a:solidFill>
                <a:latin typeface="Calibri" panose="020F0502020204030204" pitchFamily="34" charset="0"/>
              </a:rPr>
              <a:t>Upgrade FT750 to 10 g/s (</a:t>
            </a:r>
            <a:r>
              <a:rPr lang="en-GB" sz="1600" b="1" dirty="0">
                <a:solidFill>
                  <a:srgbClr val="002060"/>
                </a:solidFill>
                <a:latin typeface="Calibri" panose="020F0502020204030204" pitchFamily="34" charset="0"/>
              </a:rPr>
              <a:t>ordered</a:t>
            </a:r>
            <a:r>
              <a:rPr lang="en-GB" sz="1600" dirty="0">
                <a:solidFill>
                  <a:srgbClr val="002060"/>
                </a:solidFill>
                <a:latin typeface="Calibri" panose="020F0502020204030204" pitchFamily="34" charset="0"/>
              </a:rPr>
              <a:t>)</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endParaRPr>
          </a:p>
          <a:p>
            <a:r>
              <a:rPr lang="en-GB" sz="1600" dirty="0">
                <a:solidFill>
                  <a:srgbClr val="002060"/>
                </a:solidFill>
                <a:latin typeface="Calibri" panose="020F0502020204030204" pitchFamily="34" charset="0"/>
                <a:sym typeface="Wingdings" panose="05000000000000000000" pitchFamily="2" charset="2"/>
              </a:rPr>
              <a:t> </a:t>
            </a:r>
            <a:r>
              <a:rPr lang="en-GB" sz="1600" b="1" dirty="0">
                <a:solidFill>
                  <a:srgbClr val="002060"/>
                </a:solidFill>
                <a:latin typeface="Calibri" panose="020F0502020204030204" pitchFamily="34" charset="0"/>
                <a:sym typeface="Wingdings" panose="05000000000000000000" pitchFamily="2" charset="2"/>
              </a:rPr>
              <a:t>S</a:t>
            </a:r>
            <a:r>
              <a:rPr lang="en-GB" b="1" dirty="0">
                <a:solidFill>
                  <a:srgbClr val="002060"/>
                </a:solidFill>
                <a:latin typeface="Calibri" panose="020F0502020204030204" pitchFamily="34" charset="0"/>
                <a:sym typeface="Wingdings" panose="05000000000000000000" pitchFamily="2" charset="2"/>
              </a:rPr>
              <a:t>uccessfully implemented during the cryo shut-down in June 2026</a:t>
            </a:r>
            <a:endParaRPr lang="en-GB" sz="1600" b="1" dirty="0">
              <a:solidFill>
                <a:srgbClr val="002060"/>
              </a:solidFill>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35787" y="2490192"/>
            <a:ext cx="6155667" cy="3657158"/>
          </a:xfrm>
          <a:prstGeom prst="rect">
            <a:avLst/>
          </a:prstGeom>
          <a:ln>
            <a:solidFill>
              <a:schemeClr val="accent1"/>
            </a:solidFill>
          </a:ln>
        </p:spPr>
      </p:pic>
      <p:sp>
        <p:nvSpPr>
          <p:cNvPr id="3" name="Ellipse 2">
            <a:extLst>
              <a:ext uri="{FF2B5EF4-FFF2-40B4-BE49-F238E27FC236}">
                <a16:creationId xmlns:a16="http://schemas.microsoft.com/office/drawing/2014/main" id="{AE588AB0-5FD1-A4A4-107C-BAADD4C80BB3}"/>
              </a:ext>
            </a:extLst>
          </p:cNvPr>
          <p:cNvSpPr/>
          <p:nvPr/>
        </p:nvSpPr>
        <p:spPr>
          <a:xfrm>
            <a:off x="8607907" y="4371042"/>
            <a:ext cx="726419" cy="12927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800"/>
          </a:p>
        </p:txBody>
      </p:sp>
      <p:sp>
        <p:nvSpPr>
          <p:cNvPr id="5" name="TextBox 15">
            <a:extLst>
              <a:ext uri="{FF2B5EF4-FFF2-40B4-BE49-F238E27FC236}">
                <a16:creationId xmlns:a16="http://schemas.microsoft.com/office/drawing/2014/main" id="{CD54BA69-B958-217C-7578-99EBA9ECCAEC}"/>
              </a:ext>
            </a:extLst>
          </p:cNvPr>
          <p:cNvSpPr txBox="1"/>
          <p:nvPr/>
        </p:nvSpPr>
        <p:spPr>
          <a:xfrm>
            <a:off x="737245" y="1156957"/>
            <a:ext cx="10616555" cy="1200329"/>
          </a:xfrm>
          <a:prstGeom prst="rect">
            <a:avLst/>
          </a:prstGeom>
          <a:solidFill>
            <a:schemeClr val="bg1"/>
          </a:solidFill>
          <a:ln>
            <a:solidFill>
              <a:schemeClr val="accent1"/>
            </a:solidFill>
          </a:ln>
        </p:spPr>
        <p:txBody>
          <a:bodyPr wrap="square" rtlCol="0">
            <a:spAutoFit/>
          </a:bodyPr>
          <a:lstStyle/>
          <a:p>
            <a:r>
              <a:rPr lang="fr-CH" sz="2400" b="1" u="sng" dirty="0">
                <a:solidFill>
                  <a:srgbClr val="002060"/>
                </a:solidFill>
              </a:rPr>
              <a:t>Objective</a:t>
            </a:r>
          </a:p>
          <a:p>
            <a:r>
              <a:rPr lang="en-GB" sz="2400" dirty="0">
                <a:solidFill>
                  <a:srgbClr val="002060"/>
                </a:solidFill>
              </a:rPr>
              <a:t>Ensure that a quench occurring on a single test bench does not induce pressure disturbances in the other test benches.</a:t>
            </a:r>
            <a:endParaRPr lang="fr-CH" sz="2400" b="1" u="sng" dirty="0">
              <a:solidFill>
                <a:srgbClr val="002060"/>
              </a:solidFill>
            </a:endParaRPr>
          </a:p>
        </p:txBody>
      </p:sp>
      <p:sp>
        <p:nvSpPr>
          <p:cNvPr id="6" name="Slide Number Placeholder 5">
            <a:extLst>
              <a:ext uri="{FF2B5EF4-FFF2-40B4-BE49-F238E27FC236}">
                <a16:creationId xmlns:a16="http://schemas.microsoft.com/office/drawing/2014/main" id="{28AD6899-D012-C720-0421-99A303A72BBE}"/>
              </a:ext>
            </a:extLst>
          </p:cNvPr>
          <p:cNvSpPr>
            <a:spLocks noGrp="1"/>
          </p:cNvSpPr>
          <p:nvPr>
            <p:ph type="sldNum" sz="quarter" idx="12"/>
          </p:nvPr>
        </p:nvSpPr>
        <p:spPr/>
        <p:txBody>
          <a:bodyPr/>
          <a:lstStyle/>
          <a:p>
            <a:fld id="{B47976B5-8BDF-4E5D-B963-E5F7B56163CD}" type="slidenum">
              <a:rPr lang="it-IT" smtClean="0"/>
              <a:t>14</a:t>
            </a:fld>
            <a:endParaRPr lang="it-IT"/>
          </a:p>
        </p:txBody>
      </p:sp>
      <p:sp>
        <p:nvSpPr>
          <p:cNvPr id="7" name="Date Placeholder 6">
            <a:extLst>
              <a:ext uri="{FF2B5EF4-FFF2-40B4-BE49-F238E27FC236}">
                <a16:creationId xmlns:a16="http://schemas.microsoft.com/office/drawing/2014/main" id="{105BF2F9-0631-05A6-F343-6CF04CDB21C5}"/>
              </a:ext>
            </a:extLst>
          </p:cNvPr>
          <p:cNvSpPr>
            <a:spLocks noGrp="1"/>
          </p:cNvSpPr>
          <p:nvPr>
            <p:ph type="dt" sz="half" idx="10"/>
          </p:nvPr>
        </p:nvSpPr>
        <p:spPr/>
        <p:txBody>
          <a:bodyPr/>
          <a:lstStyle/>
          <a:p>
            <a:r>
              <a:rPr lang="en-US"/>
              <a:t>17.04.2026, G.Riddone, CERN-GSI Collaboration Steering Board Meeting</a:t>
            </a:r>
            <a:endParaRPr lang="it-IT"/>
          </a:p>
        </p:txBody>
      </p:sp>
    </p:spTree>
    <p:extLst>
      <p:ext uri="{BB962C8B-B14F-4D97-AF65-F5344CB8AC3E}">
        <p14:creationId xmlns:p14="http://schemas.microsoft.com/office/powerpoint/2010/main" val="4138147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EF2591F6-1B21-2AA1-1F4A-EFE12948D427}"/>
              </a:ext>
            </a:extLst>
          </p:cNvPr>
          <p:cNvSpPr>
            <a:spLocks noGrp="1"/>
          </p:cNvSpPr>
          <p:nvPr>
            <p:ph type="title"/>
          </p:nvPr>
        </p:nvSpPr>
        <p:spPr>
          <a:xfrm>
            <a:off x="326812" y="321954"/>
            <a:ext cx="11333963" cy="823595"/>
          </a:xfrm>
        </p:spPr>
        <p:txBody>
          <a:bodyPr>
            <a:noAutofit/>
          </a:bodyPr>
          <a:lstStyle/>
          <a:p>
            <a:r>
              <a:rPr lang="en-US" dirty="0"/>
              <a:t>Cryo shut-down (mid and end-of-the year)</a:t>
            </a:r>
          </a:p>
        </p:txBody>
      </p:sp>
      <p:sp>
        <p:nvSpPr>
          <p:cNvPr id="2" name="Slide Number Placeholder 1">
            <a:extLst>
              <a:ext uri="{FF2B5EF4-FFF2-40B4-BE49-F238E27FC236}">
                <a16:creationId xmlns:a16="http://schemas.microsoft.com/office/drawing/2014/main" id="{D2A935FA-88DF-B78A-1F4E-E1EAAEE30711}"/>
              </a:ext>
            </a:extLst>
          </p:cNvPr>
          <p:cNvSpPr>
            <a:spLocks noGrp="1"/>
          </p:cNvSpPr>
          <p:nvPr>
            <p:ph type="sldNum" sz="quarter" idx="12"/>
          </p:nvPr>
        </p:nvSpPr>
        <p:spPr/>
        <p:txBody>
          <a:bodyPr/>
          <a:lstStyle/>
          <a:p>
            <a:fld id="{B47976B5-8BDF-4E5D-B963-E5F7B56163CD}" type="slidenum">
              <a:rPr lang="it-IT" smtClean="0"/>
              <a:t>15</a:t>
            </a:fld>
            <a:endParaRPr lang="it-IT"/>
          </a:p>
        </p:txBody>
      </p:sp>
      <p:pic>
        <p:nvPicPr>
          <p:cNvPr id="8" name="Picture 7">
            <a:extLst>
              <a:ext uri="{FF2B5EF4-FFF2-40B4-BE49-F238E27FC236}">
                <a16:creationId xmlns:a16="http://schemas.microsoft.com/office/drawing/2014/main" id="{CBE63164-3E67-BBC1-9AF9-09FA6B517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6" y="1901779"/>
            <a:ext cx="4791976" cy="3949216"/>
          </a:xfrm>
          <a:prstGeom prst="rect">
            <a:avLst/>
          </a:prstGeom>
        </p:spPr>
      </p:pic>
      <p:sp>
        <p:nvSpPr>
          <p:cNvPr id="19" name="TextBox 18">
            <a:extLst>
              <a:ext uri="{FF2B5EF4-FFF2-40B4-BE49-F238E27FC236}">
                <a16:creationId xmlns:a16="http://schemas.microsoft.com/office/drawing/2014/main" id="{A504583A-6FF6-D4CD-E98F-FCD77DEC93A4}"/>
              </a:ext>
            </a:extLst>
          </p:cNvPr>
          <p:cNvSpPr txBox="1"/>
          <p:nvPr/>
        </p:nvSpPr>
        <p:spPr>
          <a:xfrm>
            <a:off x="326812" y="1387551"/>
            <a:ext cx="3141005" cy="369332"/>
          </a:xfrm>
          <a:prstGeom prst="rect">
            <a:avLst/>
          </a:prstGeom>
          <a:noFill/>
        </p:spPr>
        <p:txBody>
          <a:bodyPr wrap="square">
            <a:spAutoFit/>
          </a:bodyPr>
          <a:lstStyle/>
          <a:p>
            <a:r>
              <a:rPr lang="en-US" sz="1800" b="1" dirty="0">
                <a:solidFill>
                  <a:srgbClr val="002060"/>
                </a:solidFill>
              </a:rPr>
              <a:t>Yearly </a:t>
            </a:r>
            <a:r>
              <a:rPr lang="en-US" b="1" dirty="0">
                <a:solidFill>
                  <a:srgbClr val="002060"/>
                </a:solidFill>
              </a:rPr>
              <a:t>maintenance (2025)</a:t>
            </a:r>
            <a:endParaRPr lang="en-CH" b="1" dirty="0">
              <a:solidFill>
                <a:srgbClr val="002060"/>
              </a:solidFill>
            </a:endParaRPr>
          </a:p>
        </p:txBody>
      </p:sp>
      <p:sp>
        <p:nvSpPr>
          <p:cNvPr id="24" name="TextBox 23">
            <a:extLst>
              <a:ext uri="{FF2B5EF4-FFF2-40B4-BE49-F238E27FC236}">
                <a16:creationId xmlns:a16="http://schemas.microsoft.com/office/drawing/2014/main" id="{FC75178B-BF69-5007-3076-45221A4D3F3B}"/>
              </a:ext>
            </a:extLst>
          </p:cNvPr>
          <p:cNvSpPr txBox="1"/>
          <p:nvPr/>
        </p:nvSpPr>
        <p:spPr>
          <a:xfrm>
            <a:off x="5142451" y="1406486"/>
            <a:ext cx="6518319" cy="400110"/>
          </a:xfrm>
          <a:prstGeom prst="rect">
            <a:avLst/>
          </a:prstGeom>
          <a:noFill/>
          <a:ln>
            <a:solidFill>
              <a:schemeClr val="accent1"/>
            </a:solidFill>
          </a:ln>
        </p:spPr>
        <p:txBody>
          <a:bodyPr wrap="square">
            <a:spAutoFit/>
          </a:bodyPr>
          <a:lstStyle/>
          <a:p>
            <a:r>
              <a:rPr lang="en-GB" sz="2000" b="1" dirty="0">
                <a:solidFill>
                  <a:srgbClr val="002060"/>
                </a:solidFill>
              </a:rPr>
              <a:t>Major overhauling of main compressor 4.5 K (2025-2026)</a:t>
            </a:r>
            <a:endParaRPr lang="en-CH" sz="2000" b="1" dirty="0">
              <a:solidFill>
                <a:srgbClr val="002060"/>
              </a:solidFill>
            </a:endParaRPr>
          </a:p>
        </p:txBody>
      </p:sp>
      <p:cxnSp>
        <p:nvCxnSpPr>
          <p:cNvPr id="32" name="Straight Connector 31">
            <a:extLst>
              <a:ext uri="{FF2B5EF4-FFF2-40B4-BE49-F238E27FC236}">
                <a16:creationId xmlns:a16="http://schemas.microsoft.com/office/drawing/2014/main" id="{5FB2629A-1925-9556-B38F-16E9DA2F564B}"/>
              </a:ext>
            </a:extLst>
          </p:cNvPr>
          <p:cNvCxnSpPr/>
          <p:nvPr/>
        </p:nvCxnSpPr>
        <p:spPr>
          <a:xfrm>
            <a:off x="4951307" y="1131147"/>
            <a:ext cx="0" cy="4991946"/>
          </a:xfrm>
          <a:prstGeom prst="line">
            <a:avLst/>
          </a:prstGeom>
          <a:ln>
            <a:prstDash val="dash"/>
          </a:ln>
        </p:spPr>
        <p:style>
          <a:lnRef idx="1">
            <a:schemeClr val="accent5"/>
          </a:lnRef>
          <a:fillRef idx="0">
            <a:schemeClr val="accent5"/>
          </a:fillRef>
          <a:effectRef idx="0">
            <a:schemeClr val="accent5"/>
          </a:effectRef>
          <a:fontRef idx="minor">
            <a:schemeClr val="tx1"/>
          </a:fontRef>
        </p:style>
      </p:cxnSp>
      <p:pic>
        <p:nvPicPr>
          <p:cNvPr id="36" name="Picture 35">
            <a:extLst>
              <a:ext uri="{FF2B5EF4-FFF2-40B4-BE49-F238E27FC236}">
                <a16:creationId xmlns:a16="http://schemas.microsoft.com/office/drawing/2014/main" id="{DE564702-243E-28B8-0B61-8518CF2D7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813" y="1901779"/>
            <a:ext cx="6990696" cy="3895474"/>
          </a:xfrm>
          <a:prstGeom prst="rect">
            <a:avLst/>
          </a:prstGeom>
        </p:spPr>
      </p:pic>
      <p:sp>
        <p:nvSpPr>
          <p:cNvPr id="3" name="Date Placeholder 2">
            <a:extLst>
              <a:ext uri="{FF2B5EF4-FFF2-40B4-BE49-F238E27FC236}">
                <a16:creationId xmlns:a16="http://schemas.microsoft.com/office/drawing/2014/main" id="{D07FEFF3-5A9A-E652-D351-E08F75853B5D}"/>
              </a:ext>
            </a:extLst>
          </p:cNvPr>
          <p:cNvSpPr>
            <a:spLocks noGrp="1"/>
          </p:cNvSpPr>
          <p:nvPr>
            <p:ph type="dt" sz="half" idx="10"/>
          </p:nvPr>
        </p:nvSpPr>
        <p:spPr/>
        <p:txBody>
          <a:bodyPr/>
          <a:lstStyle/>
          <a:p>
            <a:r>
              <a:rPr lang="en-US"/>
              <a:t>17.04.2026, G.Riddone, CERN-GSI Collaboration Steering Board Meeting</a:t>
            </a:r>
            <a:endParaRPr lang="it-IT"/>
          </a:p>
        </p:txBody>
      </p:sp>
    </p:spTree>
    <p:extLst>
      <p:ext uri="{BB962C8B-B14F-4D97-AF65-F5344CB8AC3E}">
        <p14:creationId xmlns:p14="http://schemas.microsoft.com/office/powerpoint/2010/main" val="11041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3759-85DE-B15E-6151-4F2160C1C16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3FF9290-0219-B0CD-E61F-0D90C767E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932" y="2625131"/>
            <a:ext cx="8566187" cy="22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49F5B9A-7401-D210-E5A8-F91B047CDC5D}"/>
              </a:ext>
            </a:extLst>
          </p:cNvPr>
          <p:cNvSpPr>
            <a:spLocks noGrp="1"/>
          </p:cNvSpPr>
          <p:nvPr>
            <p:ph type="title"/>
          </p:nvPr>
        </p:nvSpPr>
        <p:spPr>
          <a:xfrm>
            <a:off x="514304" y="247236"/>
            <a:ext cx="11520942" cy="823912"/>
          </a:xfrm>
        </p:spPr>
        <p:txBody>
          <a:bodyPr>
            <a:normAutofit/>
          </a:bodyPr>
          <a:lstStyle/>
          <a:p>
            <a:r>
              <a:rPr lang="fr-CH" dirty="0"/>
              <a:t>Major </a:t>
            </a:r>
            <a:r>
              <a:rPr lang="fr-CH" dirty="0" err="1"/>
              <a:t>overhauling</a:t>
            </a:r>
            <a:r>
              <a:rPr lang="fr-CH" dirty="0"/>
              <a:t> of main </a:t>
            </a:r>
            <a:r>
              <a:rPr lang="fr-CH" dirty="0" err="1"/>
              <a:t>compressor</a:t>
            </a:r>
            <a:r>
              <a:rPr lang="fr-CH" dirty="0"/>
              <a:t> 4.5 K</a:t>
            </a:r>
            <a:endParaRPr lang="en-US" dirty="0"/>
          </a:p>
        </p:txBody>
      </p:sp>
      <p:pic>
        <p:nvPicPr>
          <p:cNvPr id="23" name="Image 22" descr="Une image contenant tuyau, machine, ingénierie, industrie&#10;&#10;Le contenu généré par l’IA peut être incorrect.">
            <a:extLst>
              <a:ext uri="{FF2B5EF4-FFF2-40B4-BE49-F238E27FC236}">
                <a16:creationId xmlns:a16="http://schemas.microsoft.com/office/drawing/2014/main" id="{72610959-E6B8-529A-0FC1-0A8D2B12F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926" y="959945"/>
            <a:ext cx="2429692" cy="1822269"/>
          </a:xfrm>
          <a:prstGeom prst="rect">
            <a:avLst/>
          </a:prstGeom>
        </p:spPr>
      </p:pic>
      <p:sp>
        <p:nvSpPr>
          <p:cNvPr id="2" name="Oval 1">
            <a:extLst>
              <a:ext uri="{FF2B5EF4-FFF2-40B4-BE49-F238E27FC236}">
                <a16:creationId xmlns:a16="http://schemas.microsoft.com/office/drawing/2014/main" id="{2D50A54A-FF50-A0DD-34B1-57637C1746DB}"/>
              </a:ext>
            </a:extLst>
          </p:cNvPr>
          <p:cNvSpPr/>
          <p:nvPr/>
        </p:nvSpPr>
        <p:spPr>
          <a:xfrm>
            <a:off x="8246417" y="3546124"/>
            <a:ext cx="996788" cy="10216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A2FA50D-907E-9709-42C3-3312208412BD}"/>
              </a:ext>
            </a:extLst>
          </p:cNvPr>
          <p:cNvSpPr txBox="1"/>
          <p:nvPr/>
        </p:nvSpPr>
        <p:spPr>
          <a:xfrm>
            <a:off x="577597" y="4943380"/>
            <a:ext cx="10681073" cy="1477328"/>
          </a:xfrm>
          <a:prstGeom prst="rect">
            <a:avLst/>
          </a:prstGeom>
          <a:noFill/>
        </p:spPr>
        <p:txBody>
          <a:bodyPr wrap="square">
            <a:spAutoFit/>
          </a:bodyPr>
          <a:lstStyle/>
          <a:p>
            <a:pPr>
              <a:spcAft>
                <a:spcPts val="1200"/>
              </a:spcAft>
            </a:pP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CERN, in agreement with the manufacturer, decided to </a:t>
            </a:r>
            <a:r>
              <a:rPr lang="en-GB" sz="1600" b="1" dirty="0">
                <a:solidFill>
                  <a:srgbClr val="002060"/>
                </a:solidFill>
                <a:latin typeface="Aptos" panose="020B0004020202020204" pitchFamily="34" charset="0"/>
                <a:ea typeface="Aptos" panose="020B0004020202020204" pitchFamily="34" charset="0"/>
                <a:cs typeface="Aptos" panose="020B0004020202020204" pitchFamily="34" charset="0"/>
              </a:rPr>
              <a:t>proceed with the major overhauling</a:t>
            </a: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 while keeping the damaged bearing head, as the delivery time for a replacement part was estimated at 4 to 6 months. </a:t>
            </a:r>
          </a:p>
          <a:p>
            <a:pPr>
              <a:spcAft>
                <a:spcPts val="1200"/>
              </a:spcAft>
            </a:pP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The defect was probably already present during the last operating phase and did not affect the compression capability but was probably </a:t>
            </a:r>
            <a:r>
              <a:rPr lang="en-GB" sz="1600" b="1" dirty="0">
                <a:solidFill>
                  <a:srgbClr val="002060"/>
                </a:solidFill>
                <a:latin typeface="Aptos" panose="020B0004020202020204" pitchFamily="34" charset="0"/>
                <a:ea typeface="Aptos" panose="020B0004020202020204" pitchFamily="34" charset="0"/>
                <a:cs typeface="Aptos" panose="020B0004020202020204" pitchFamily="34" charset="0"/>
              </a:rPr>
              <a:t>causing higher absorbed power and reduced compression efficiency</a:t>
            </a: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 CERN has requested a formal quotation for a new bearing head, which has not yet been received.</a:t>
            </a:r>
          </a:p>
        </p:txBody>
      </p:sp>
      <p:sp>
        <p:nvSpPr>
          <p:cNvPr id="8" name="TextBox 7">
            <a:extLst>
              <a:ext uri="{FF2B5EF4-FFF2-40B4-BE49-F238E27FC236}">
                <a16:creationId xmlns:a16="http://schemas.microsoft.com/office/drawing/2014/main" id="{ABF63810-8071-9906-DF66-67BD306913BF}"/>
              </a:ext>
            </a:extLst>
          </p:cNvPr>
          <p:cNvSpPr txBox="1"/>
          <p:nvPr/>
        </p:nvSpPr>
        <p:spPr>
          <a:xfrm>
            <a:off x="577598" y="1012518"/>
            <a:ext cx="7260116" cy="1877437"/>
          </a:xfrm>
          <a:prstGeom prst="rect">
            <a:avLst/>
          </a:prstGeom>
          <a:noFill/>
        </p:spPr>
        <p:txBody>
          <a:bodyPr wrap="square">
            <a:spAutoFit/>
          </a:bodyPr>
          <a:lstStyle/>
          <a:p>
            <a:pPr>
              <a:spcAft>
                <a:spcPts val="1200"/>
              </a:spcAft>
            </a:pP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The compressor was fully disassembled for inspection.</a:t>
            </a:r>
          </a:p>
          <a:p>
            <a:pPr>
              <a:spcAft>
                <a:spcPts val="1200"/>
              </a:spcAft>
            </a:pPr>
            <a:r>
              <a:rPr lang="en-GB" sz="1600" dirty="0">
                <a:solidFill>
                  <a:srgbClr val="002060"/>
                </a:solidFill>
                <a:latin typeface="Aptos" panose="020B0004020202020204" pitchFamily="34" charset="0"/>
                <a:ea typeface="Aptos" panose="020B0004020202020204" pitchFamily="34" charset="0"/>
                <a:cs typeface="Aptos" panose="020B0004020202020204" pitchFamily="34" charset="0"/>
              </a:rPr>
              <a:t>Overall, the compressor components were found to be in good condition, with no signs of abnormal wear on the majority of the parts. The journal bearings could be reused after polishing and dimensional checks.</a:t>
            </a:r>
          </a:p>
          <a:p>
            <a:pPr>
              <a:spcAft>
                <a:spcPts val="1200"/>
              </a:spcAft>
            </a:pPr>
            <a:r>
              <a:rPr lang="en-GB" sz="1600" b="1" dirty="0">
                <a:solidFill>
                  <a:srgbClr val="002060"/>
                </a:solidFill>
                <a:latin typeface="Aptos" panose="020B0004020202020204" pitchFamily="34" charset="0"/>
                <a:ea typeface="Aptos" panose="020B0004020202020204" pitchFamily="34" charset="0"/>
                <a:cs typeface="Aptos" panose="020B0004020202020204" pitchFamily="34" charset="0"/>
              </a:rPr>
              <a:t>The high-stage bearing head was found damaged: its discharge port broken on one side.</a:t>
            </a:r>
          </a:p>
        </p:txBody>
      </p:sp>
      <p:sp>
        <p:nvSpPr>
          <p:cNvPr id="5" name="Date Placeholder 4">
            <a:extLst>
              <a:ext uri="{FF2B5EF4-FFF2-40B4-BE49-F238E27FC236}">
                <a16:creationId xmlns:a16="http://schemas.microsoft.com/office/drawing/2014/main" id="{BB45686E-E3DD-CCC8-3F20-0C46A75D3FDD}"/>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7" name="Slide Number Placeholder 6">
            <a:extLst>
              <a:ext uri="{FF2B5EF4-FFF2-40B4-BE49-F238E27FC236}">
                <a16:creationId xmlns:a16="http://schemas.microsoft.com/office/drawing/2014/main" id="{773AC1A6-89E3-CA08-5EF7-9B90E166CC9C}"/>
              </a:ext>
            </a:extLst>
          </p:cNvPr>
          <p:cNvSpPr>
            <a:spLocks noGrp="1"/>
          </p:cNvSpPr>
          <p:nvPr>
            <p:ph type="sldNum" sz="quarter" idx="12"/>
          </p:nvPr>
        </p:nvSpPr>
        <p:spPr/>
        <p:txBody>
          <a:bodyPr/>
          <a:lstStyle/>
          <a:p>
            <a:fld id="{B47976B5-8BDF-4E5D-B963-E5F7B56163CD}" type="slidenum">
              <a:rPr lang="it-IT" smtClean="0"/>
              <a:t>16</a:t>
            </a:fld>
            <a:endParaRPr lang="it-IT"/>
          </a:p>
        </p:txBody>
      </p:sp>
    </p:spTree>
    <p:extLst>
      <p:ext uri="{BB962C8B-B14F-4D97-AF65-F5344CB8AC3E}">
        <p14:creationId xmlns:p14="http://schemas.microsoft.com/office/powerpoint/2010/main" val="418505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B675DD92-563F-FFE7-A6D5-DF8DD6441342}"/>
              </a:ext>
            </a:extLst>
          </p:cNvPr>
          <p:cNvSpPr txBox="1"/>
          <p:nvPr/>
        </p:nvSpPr>
        <p:spPr>
          <a:xfrm>
            <a:off x="1891732" y="5209047"/>
            <a:ext cx="7879791" cy="1015663"/>
          </a:xfrm>
          <a:prstGeom prst="rect">
            <a:avLst/>
          </a:prstGeom>
          <a:noFill/>
        </p:spPr>
        <p:txBody>
          <a:bodyPr wrap="square" rtlCol="0">
            <a:spAutoFit/>
          </a:bodyPr>
          <a:lstStyle/>
          <a:p>
            <a:pPr algn="ctr"/>
            <a:r>
              <a:rPr lang="fr-CH" sz="2000" b="1" dirty="0">
                <a:solidFill>
                  <a:srgbClr val="002060"/>
                </a:solidFill>
              </a:rPr>
              <a:t>Performance </a:t>
            </a:r>
            <a:r>
              <a:rPr lang="fr-CH" sz="2000" b="1" dirty="0" err="1">
                <a:solidFill>
                  <a:srgbClr val="002060"/>
                </a:solidFill>
              </a:rPr>
              <a:t>comparison</a:t>
            </a:r>
            <a:endParaRPr lang="fr-CH" sz="2000" b="1" dirty="0">
              <a:solidFill>
                <a:srgbClr val="002060"/>
              </a:solidFill>
            </a:endParaRPr>
          </a:p>
          <a:p>
            <a:pPr algn="ctr"/>
            <a:r>
              <a:rPr lang="en-GB" sz="2000" dirty="0">
                <a:solidFill>
                  <a:srgbClr val="002060"/>
                </a:solidFill>
              </a:rPr>
              <a:t>Compressor performance values remained consistent before and after the major overhaul, despite the observed damage.</a:t>
            </a:r>
          </a:p>
        </p:txBody>
      </p:sp>
      <p:grpSp>
        <p:nvGrpSpPr>
          <p:cNvPr id="64" name="Group 63">
            <a:extLst>
              <a:ext uri="{FF2B5EF4-FFF2-40B4-BE49-F238E27FC236}">
                <a16:creationId xmlns:a16="http://schemas.microsoft.com/office/drawing/2014/main" id="{6ACDD217-43CC-078C-1B88-9BB988597937}"/>
              </a:ext>
            </a:extLst>
          </p:cNvPr>
          <p:cNvGrpSpPr/>
          <p:nvPr/>
        </p:nvGrpSpPr>
        <p:grpSpPr>
          <a:xfrm>
            <a:off x="1731804" y="1615729"/>
            <a:ext cx="8503766" cy="3499851"/>
            <a:chOff x="1810932" y="1023539"/>
            <a:chExt cx="8503766" cy="3499851"/>
          </a:xfrm>
        </p:grpSpPr>
        <p:sp>
          <p:nvSpPr>
            <p:cNvPr id="12" name="Rectangle 11">
              <a:extLst>
                <a:ext uri="{FF2B5EF4-FFF2-40B4-BE49-F238E27FC236}">
                  <a16:creationId xmlns:a16="http://schemas.microsoft.com/office/drawing/2014/main" id="{1CF25596-D217-A7CB-0B5D-AA882AADFABE}"/>
                </a:ext>
              </a:extLst>
            </p:cNvPr>
            <p:cNvSpPr/>
            <p:nvPr/>
          </p:nvSpPr>
          <p:spPr>
            <a:xfrm>
              <a:off x="1810932" y="1023539"/>
              <a:ext cx="4396258" cy="34945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350"/>
            </a:p>
          </p:txBody>
        </p:sp>
        <p:pic>
          <p:nvPicPr>
            <p:cNvPr id="16" name="Image 15">
              <a:extLst>
                <a:ext uri="{FF2B5EF4-FFF2-40B4-BE49-F238E27FC236}">
                  <a16:creationId xmlns:a16="http://schemas.microsoft.com/office/drawing/2014/main" id="{FA66BBF5-DDB5-BBFE-BBBF-E929D1B75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810934" y="1023539"/>
              <a:ext cx="4417359" cy="3494577"/>
            </a:xfrm>
            <a:prstGeom prst="rect">
              <a:avLst/>
            </a:prstGeom>
          </p:spPr>
        </p:pic>
        <p:sp>
          <p:nvSpPr>
            <p:cNvPr id="17" name="Rectangle 16">
              <a:extLst>
                <a:ext uri="{FF2B5EF4-FFF2-40B4-BE49-F238E27FC236}">
                  <a16:creationId xmlns:a16="http://schemas.microsoft.com/office/drawing/2014/main" id="{D6626485-C408-9626-62E0-FE89B6CBD5CA}"/>
                </a:ext>
              </a:extLst>
            </p:cNvPr>
            <p:cNvSpPr/>
            <p:nvPr/>
          </p:nvSpPr>
          <p:spPr>
            <a:xfrm>
              <a:off x="5181103" y="1023539"/>
              <a:ext cx="519392" cy="34945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350">
                <a:noFill/>
              </a:endParaRPr>
            </a:p>
          </p:txBody>
        </p:sp>
        <p:sp>
          <p:nvSpPr>
            <p:cNvPr id="19" name="Rectangle 18">
              <a:extLst>
                <a:ext uri="{FF2B5EF4-FFF2-40B4-BE49-F238E27FC236}">
                  <a16:creationId xmlns:a16="http://schemas.microsoft.com/office/drawing/2014/main" id="{0D8C38E2-362D-41B8-575A-7FFDE09BF345}"/>
                </a:ext>
              </a:extLst>
            </p:cNvPr>
            <p:cNvSpPr/>
            <p:nvPr/>
          </p:nvSpPr>
          <p:spPr>
            <a:xfrm>
              <a:off x="7112572" y="1027785"/>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675" b="1" dirty="0">
                  <a:solidFill>
                    <a:schemeClr val="bg2">
                      <a:lumMod val="50000"/>
                    </a:schemeClr>
                  </a:solidFill>
                </a:rPr>
                <a:t>29/11/25</a:t>
              </a:r>
            </a:p>
          </p:txBody>
        </p:sp>
        <p:sp>
          <p:nvSpPr>
            <p:cNvPr id="20" name="Rectangle 19">
              <a:extLst>
                <a:ext uri="{FF2B5EF4-FFF2-40B4-BE49-F238E27FC236}">
                  <a16:creationId xmlns:a16="http://schemas.microsoft.com/office/drawing/2014/main" id="{C8439995-C936-1BD6-FFF0-7CDE16D3FE18}"/>
                </a:ext>
              </a:extLst>
            </p:cNvPr>
            <p:cNvSpPr/>
            <p:nvPr/>
          </p:nvSpPr>
          <p:spPr>
            <a:xfrm>
              <a:off x="7112572" y="1150736"/>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11:00</a:t>
              </a:r>
            </a:p>
          </p:txBody>
        </p:sp>
        <p:sp>
          <p:nvSpPr>
            <p:cNvPr id="21" name="Rectangle 20">
              <a:extLst>
                <a:ext uri="{FF2B5EF4-FFF2-40B4-BE49-F238E27FC236}">
                  <a16:creationId xmlns:a16="http://schemas.microsoft.com/office/drawing/2014/main" id="{14201849-C305-7409-41E9-8F9D384433F1}"/>
                </a:ext>
              </a:extLst>
            </p:cNvPr>
            <p:cNvSpPr/>
            <p:nvPr/>
          </p:nvSpPr>
          <p:spPr>
            <a:xfrm>
              <a:off x="7112572" y="1275964"/>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1,02</a:t>
              </a:r>
            </a:p>
          </p:txBody>
        </p:sp>
        <p:sp>
          <p:nvSpPr>
            <p:cNvPr id="22" name="Rectangle 21">
              <a:extLst>
                <a:ext uri="{FF2B5EF4-FFF2-40B4-BE49-F238E27FC236}">
                  <a16:creationId xmlns:a16="http://schemas.microsoft.com/office/drawing/2014/main" id="{4CCAC94F-C23C-0C2C-CE76-9A31A8665EF2}"/>
                </a:ext>
              </a:extLst>
            </p:cNvPr>
            <p:cNvSpPr/>
            <p:nvPr/>
          </p:nvSpPr>
          <p:spPr>
            <a:xfrm>
              <a:off x="7112572" y="1398915"/>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27,9</a:t>
              </a:r>
            </a:p>
          </p:txBody>
        </p:sp>
        <p:sp>
          <p:nvSpPr>
            <p:cNvPr id="23" name="Rectangle 22">
              <a:extLst>
                <a:ext uri="{FF2B5EF4-FFF2-40B4-BE49-F238E27FC236}">
                  <a16:creationId xmlns:a16="http://schemas.microsoft.com/office/drawing/2014/main" id="{9C8C2583-F794-4E88-D57A-C9F4CFA63E28}"/>
                </a:ext>
              </a:extLst>
            </p:cNvPr>
            <p:cNvSpPr/>
            <p:nvPr/>
          </p:nvSpPr>
          <p:spPr>
            <a:xfrm>
              <a:off x="7112572" y="1524142"/>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2,86</a:t>
              </a:r>
            </a:p>
          </p:txBody>
        </p:sp>
        <p:sp>
          <p:nvSpPr>
            <p:cNvPr id="24" name="Rectangle 23">
              <a:extLst>
                <a:ext uri="{FF2B5EF4-FFF2-40B4-BE49-F238E27FC236}">
                  <a16:creationId xmlns:a16="http://schemas.microsoft.com/office/drawing/2014/main" id="{0B8218B2-7455-139E-794A-1448D3F3632D}"/>
                </a:ext>
              </a:extLst>
            </p:cNvPr>
            <p:cNvSpPr/>
            <p:nvPr/>
          </p:nvSpPr>
          <p:spPr>
            <a:xfrm>
              <a:off x="7112572" y="1647094"/>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65</a:t>
              </a:r>
            </a:p>
          </p:txBody>
        </p:sp>
        <p:sp>
          <p:nvSpPr>
            <p:cNvPr id="25" name="Rectangle 24">
              <a:extLst>
                <a:ext uri="{FF2B5EF4-FFF2-40B4-BE49-F238E27FC236}">
                  <a16:creationId xmlns:a16="http://schemas.microsoft.com/office/drawing/2014/main" id="{EC2B8710-12C4-2BA1-1FBE-F1800D0C1042}"/>
                </a:ext>
              </a:extLst>
            </p:cNvPr>
            <p:cNvSpPr/>
            <p:nvPr/>
          </p:nvSpPr>
          <p:spPr>
            <a:xfrm>
              <a:off x="7112572" y="1772321"/>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rgbClr val="FF0000"/>
                  </a:solidFill>
                </a:rPr>
                <a:t>16,5</a:t>
              </a:r>
            </a:p>
          </p:txBody>
        </p:sp>
        <p:sp>
          <p:nvSpPr>
            <p:cNvPr id="26" name="Rectangle 25">
              <a:extLst>
                <a:ext uri="{FF2B5EF4-FFF2-40B4-BE49-F238E27FC236}">
                  <a16:creationId xmlns:a16="http://schemas.microsoft.com/office/drawing/2014/main" id="{355D851D-3AE2-A400-3FD7-F71C2B78EEB3}"/>
                </a:ext>
              </a:extLst>
            </p:cNvPr>
            <p:cNvSpPr/>
            <p:nvPr/>
          </p:nvSpPr>
          <p:spPr>
            <a:xfrm>
              <a:off x="7112572" y="1895272"/>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82,7</a:t>
              </a:r>
            </a:p>
          </p:txBody>
        </p:sp>
        <p:sp>
          <p:nvSpPr>
            <p:cNvPr id="27" name="Rectangle 26">
              <a:extLst>
                <a:ext uri="{FF2B5EF4-FFF2-40B4-BE49-F238E27FC236}">
                  <a16:creationId xmlns:a16="http://schemas.microsoft.com/office/drawing/2014/main" id="{AD21EFDA-97F3-AC81-0D6B-2759FE8D548A}"/>
                </a:ext>
              </a:extLst>
            </p:cNvPr>
            <p:cNvSpPr/>
            <p:nvPr/>
          </p:nvSpPr>
          <p:spPr>
            <a:xfrm>
              <a:off x="7112572" y="2020500"/>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18,75</a:t>
              </a:r>
            </a:p>
          </p:txBody>
        </p:sp>
        <p:sp>
          <p:nvSpPr>
            <p:cNvPr id="28" name="Rectangle 27">
              <a:extLst>
                <a:ext uri="{FF2B5EF4-FFF2-40B4-BE49-F238E27FC236}">
                  <a16:creationId xmlns:a16="http://schemas.microsoft.com/office/drawing/2014/main" id="{384D8EEB-F8A9-51E9-AE8E-C9E2C2F5699E}"/>
                </a:ext>
              </a:extLst>
            </p:cNvPr>
            <p:cNvSpPr/>
            <p:nvPr/>
          </p:nvSpPr>
          <p:spPr>
            <a:xfrm>
              <a:off x="7112572" y="2143451"/>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2,27</a:t>
              </a:r>
            </a:p>
          </p:txBody>
        </p:sp>
        <p:sp>
          <p:nvSpPr>
            <p:cNvPr id="29" name="Rectangle 28">
              <a:extLst>
                <a:ext uri="{FF2B5EF4-FFF2-40B4-BE49-F238E27FC236}">
                  <a16:creationId xmlns:a16="http://schemas.microsoft.com/office/drawing/2014/main" id="{E4EC8924-D3EC-1587-C988-87A1A2CE6E2F}"/>
                </a:ext>
              </a:extLst>
            </p:cNvPr>
            <p:cNvSpPr/>
            <p:nvPr/>
          </p:nvSpPr>
          <p:spPr>
            <a:xfrm>
              <a:off x="7112572" y="2268679"/>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48,5</a:t>
              </a:r>
            </a:p>
          </p:txBody>
        </p:sp>
        <p:sp>
          <p:nvSpPr>
            <p:cNvPr id="30" name="Rectangle 29">
              <a:extLst>
                <a:ext uri="{FF2B5EF4-FFF2-40B4-BE49-F238E27FC236}">
                  <a16:creationId xmlns:a16="http://schemas.microsoft.com/office/drawing/2014/main" id="{3A5BF9E7-0BDE-785F-3CDF-CA702587CE36}"/>
                </a:ext>
              </a:extLst>
            </p:cNvPr>
            <p:cNvSpPr/>
            <p:nvPr/>
          </p:nvSpPr>
          <p:spPr>
            <a:xfrm>
              <a:off x="7112572" y="2391630"/>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0,05</a:t>
              </a:r>
            </a:p>
          </p:txBody>
        </p:sp>
        <p:sp>
          <p:nvSpPr>
            <p:cNvPr id="31" name="Rectangle 30">
              <a:extLst>
                <a:ext uri="{FF2B5EF4-FFF2-40B4-BE49-F238E27FC236}">
                  <a16:creationId xmlns:a16="http://schemas.microsoft.com/office/drawing/2014/main" id="{72811E4F-A4FF-D145-320E-9C45A18BEC7A}"/>
                </a:ext>
              </a:extLst>
            </p:cNvPr>
            <p:cNvSpPr/>
            <p:nvPr/>
          </p:nvSpPr>
          <p:spPr>
            <a:xfrm>
              <a:off x="7112572" y="2516857"/>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79,5</a:t>
              </a:r>
            </a:p>
          </p:txBody>
        </p:sp>
        <p:sp>
          <p:nvSpPr>
            <p:cNvPr id="32" name="Rectangle 31">
              <a:extLst>
                <a:ext uri="{FF2B5EF4-FFF2-40B4-BE49-F238E27FC236}">
                  <a16:creationId xmlns:a16="http://schemas.microsoft.com/office/drawing/2014/main" id="{03A6410E-41CD-21F2-0FEC-DAFB6249FADD}"/>
                </a:ext>
              </a:extLst>
            </p:cNvPr>
            <p:cNvSpPr/>
            <p:nvPr/>
          </p:nvSpPr>
          <p:spPr>
            <a:xfrm>
              <a:off x="7112572" y="2645084"/>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0,3</a:t>
              </a:r>
            </a:p>
          </p:txBody>
        </p:sp>
        <p:sp>
          <p:nvSpPr>
            <p:cNvPr id="33" name="Rectangle 32">
              <a:extLst>
                <a:ext uri="{FF2B5EF4-FFF2-40B4-BE49-F238E27FC236}">
                  <a16:creationId xmlns:a16="http://schemas.microsoft.com/office/drawing/2014/main" id="{352976A8-BCE3-3F64-C9EF-D99AB679A035}"/>
                </a:ext>
              </a:extLst>
            </p:cNvPr>
            <p:cNvSpPr/>
            <p:nvPr/>
          </p:nvSpPr>
          <p:spPr>
            <a:xfrm>
              <a:off x="7112572" y="2770312"/>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0,016</a:t>
              </a:r>
            </a:p>
          </p:txBody>
        </p:sp>
        <p:sp>
          <p:nvSpPr>
            <p:cNvPr id="34" name="Rectangle 33">
              <a:extLst>
                <a:ext uri="{FF2B5EF4-FFF2-40B4-BE49-F238E27FC236}">
                  <a16:creationId xmlns:a16="http://schemas.microsoft.com/office/drawing/2014/main" id="{AA5F92BC-6EFB-DDFE-E578-AB86B8494899}"/>
                </a:ext>
              </a:extLst>
            </p:cNvPr>
            <p:cNvSpPr/>
            <p:nvPr/>
          </p:nvSpPr>
          <p:spPr>
            <a:xfrm>
              <a:off x="7112572" y="2898538"/>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100</a:t>
              </a:r>
            </a:p>
          </p:txBody>
        </p:sp>
        <p:sp>
          <p:nvSpPr>
            <p:cNvPr id="35" name="Rectangle 34">
              <a:extLst>
                <a:ext uri="{FF2B5EF4-FFF2-40B4-BE49-F238E27FC236}">
                  <a16:creationId xmlns:a16="http://schemas.microsoft.com/office/drawing/2014/main" id="{52D09C95-3C3F-4321-2B15-B663218A99EA}"/>
                </a:ext>
              </a:extLst>
            </p:cNvPr>
            <p:cNvSpPr/>
            <p:nvPr/>
          </p:nvSpPr>
          <p:spPr>
            <a:xfrm>
              <a:off x="7112572" y="3023766"/>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96,6</a:t>
              </a:r>
            </a:p>
          </p:txBody>
        </p:sp>
        <p:sp>
          <p:nvSpPr>
            <p:cNvPr id="36" name="Rectangle 35">
              <a:extLst>
                <a:ext uri="{FF2B5EF4-FFF2-40B4-BE49-F238E27FC236}">
                  <a16:creationId xmlns:a16="http://schemas.microsoft.com/office/drawing/2014/main" id="{F6B12FD2-6C68-A164-92E5-AA90C30FE85C}"/>
                </a:ext>
              </a:extLst>
            </p:cNvPr>
            <p:cNvSpPr/>
            <p:nvPr/>
          </p:nvSpPr>
          <p:spPr>
            <a:xfrm>
              <a:off x="7112572" y="3151993"/>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182</a:t>
              </a:r>
            </a:p>
          </p:txBody>
        </p:sp>
        <p:sp>
          <p:nvSpPr>
            <p:cNvPr id="37" name="Rectangle 36">
              <a:extLst>
                <a:ext uri="{FF2B5EF4-FFF2-40B4-BE49-F238E27FC236}">
                  <a16:creationId xmlns:a16="http://schemas.microsoft.com/office/drawing/2014/main" id="{07DDD777-DF4A-7E88-B0CF-A22F83065A4E}"/>
                </a:ext>
              </a:extLst>
            </p:cNvPr>
            <p:cNvSpPr/>
            <p:nvPr/>
          </p:nvSpPr>
          <p:spPr>
            <a:xfrm>
              <a:off x="7112572" y="3276184"/>
              <a:ext cx="629348" cy="2514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39" name="Rectangle 38">
              <a:extLst>
                <a:ext uri="{FF2B5EF4-FFF2-40B4-BE49-F238E27FC236}">
                  <a16:creationId xmlns:a16="http://schemas.microsoft.com/office/drawing/2014/main" id="{6C2801A6-5860-BD09-2791-8EB61614E7E5}"/>
                </a:ext>
              </a:extLst>
            </p:cNvPr>
            <p:cNvSpPr/>
            <p:nvPr/>
          </p:nvSpPr>
          <p:spPr>
            <a:xfrm>
              <a:off x="7112572" y="3524363"/>
              <a:ext cx="629348" cy="2514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1" name="Rectangle 40">
              <a:extLst>
                <a:ext uri="{FF2B5EF4-FFF2-40B4-BE49-F238E27FC236}">
                  <a16:creationId xmlns:a16="http://schemas.microsoft.com/office/drawing/2014/main" id="{96773B31-D643-2D3F-6EDA-6B2ACDF9D25A}"/>
                </a:ext>
              </a:extLst>
            </p:cNvPr>
            <p:cNvSpPr/>
            <p:nvPr/>
          </p:nvSpPr>
          <p:spPr>
            <a:xfrm>
              <a:off x="7112572" y="3773578"/>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2" name="Rectangle 41">
              <a:extLst>
                <a:ext uri="{FF2B5EF4-FFF2-40B4-BE49-F238E27FC236}">
                  <a16:creationId xmlns:a16="http://schemas.microsoft.com/office/drawing/2014/main" id="{B166BEB0-9F29-05BE-A06D-9D7E9A9FBCE9}"/>
                </a:ext>
              </a:extLst>
            </p:cNvPr>
            <p:cNvSpPr/>
            <p:nvPr/>
          </p:nvSpPr>
          <p:spPr>
            <a:xfrm>
              <a:off x="7112572" y="3901804"/>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3" name="Rectangle 42">
              <a:extLst>
                <a:ext uri="{FF2B5EF4-FFF2-40B4-BE49-F238E27FC236}">
                  <a16:creationId xmlns:a16="http://schemas.microsoft.com/office/drawing/2014/main" id="{0B196D1B-5F0D-F176-688A-ED261B95256C}"/>
                </a:ext>
              </a:extLst>
            </p:cNvPr>
            <p:cNvSpPr/>
            <p:nvPr/>
          </p:nvSpPr>
          <p:spPr>
            <a:xfrm>
              <a:off x="7112572" y="4027032"/>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132</a:t>
              </a:r>
            </a:p>
          </p:txBody>
        </p:sp>
        <p:sp>
          <p:nvSpPr>
            <p:cNvPr id="44" name="Rectangle 43">
              <a:extLst>
                <a:ext uri="{FF2B5EF4-FFF2-40B4-BE49-F238E27FC236}">
                  <a16:creationId xmlns:a16="http://schemas.microsoft.com/office/drawing/2014/main" id="{DB7F1378-0FA2-4704-0BCF-3316AB6819A6}"/>
                </a:ext>
              </a:extLst>
            </p:cNvPr>
            <p:cNvSpPr/>
            <p:nvPr/>
          </p:nvSpPr>
          <p:spPr>
            <a:xfrm>
              <a:off x="7112572" y="4149983"/>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5" name="Rectangle 44">
              <a:extLst>
                <a:ext uri="{FF2B5EF4-FFF2-40B4-BE49-F238E27FC236}">
                  <a16:creationId xmlns:a16="http://schemas.microsoft.com/office/drawing/2014/main" id="{AEC76907-A023-051E-E0B6-B272A0E6B88C}"/>
                </a:ext>
              </a:extLst>
            </p:cNvPr>
            <p:cNvSpPr/>
            <p:nvPr/>
          </p:nvSpPr>
          <p:spPr>
            <a:xfrm>
              <a:off x="7112572" y="4275211"/>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6" name="Rectangle 45">
              <a:extLst>
                <a:ext uri="{FF2B5EF4-FFF2-40B4-BE49-F238E27FC236}">
                  <a16:creationId xmlns:a16="http://schemas.microsoft.com/office/drawing/2014/main" id="{52720278-2615-17A0-F486-F1AD4FECC3DC}"/>
                </a:ext>
              </a:extLst>
            </p:cNvPr>
            <p:cNvSpPr/>
            <p:nvPr/>
          </p:nvSpPr>
          <p:spPr>
            <a:xfrm>
              <a:off x="7112572" y="4398162"/>
              <a:ext cx="629348" cy="125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47" name="Flèche : droite 46">
              <a:extLst>
                <a:ext uri="{FF2B5EF4-FFF2-40B4-BE49-F238E27FC236}">
                  <a16:creationId xmlns:a16="http://schemas.microsoft.com/office/drawing/2014/main" id="{2F91B2D0-1DC2-2E69-A112-63B723CEF8CC}"/>
                </a:ext>
              </a:extLst>
            </p:cNvPr>
            <p:cNvSpPr/>
            <p:nvPr/>
          </p:nvSpPr>
          <p:spPr>
            <a:xfrm>
              <a:off x="6329329" y="2598464"/>
              <a:ext cx="712177" cy="4524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350"/>
            </a:p>
          </p:txBody>
        </p:sp>
        <p:sp>
          <p:nvSpPr>
            <p:cNvPr id="3" name="Rectangle 2">
              <a:extLst>
                <a:ext uri="{FF2B5EF4-FFF2-40B4-BE49-F238E27FC236}">
                  <a16:creationId xmlns:a16="http://schemas.microsoft.com/office/drawing/2014/main" id="{F03730EF-B056-3143-785D-F2AF723D1BD9}"/>
                </a:ext>
              </a:extLst>
            </p:cNvPr>
            <p:cNvSpPr/>
            <p:nvPr/>
          </p:nvSpPr>
          <p:spPr>
            <a:xfrm>
              <a:off x="8084422" y="1028813"/>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675" b="1" dirty="0">
                  <a:solidFill>
                    <a:schemeClr val="bg2">
                      <a:lumMod val="50000"/>
                    </a:schemeClr>
                  </a:solidFill>
                </a:rPr>
                <a:t>05/02/26</a:t>
              </a:r>
            </a:p>
          </p:txBody>
        </p:sp>
        <p:sp>
          <p:nvSpPr>
            <p:cNvPr id="4" name="Rectangle 3">
              <a:extLst>
                <a:ext uri="{FF2B5EF4-FFF2-40B4-BE49-F238E27FC236}">
                  <a16:creationId xmlns:a16="http://schemas.microsoft.com/office/drawing/2014/main" id="{5B7EF7FA-1771-1849-BA2F-544837C29F45}"/>
                </a:ext>
              </a:extLst>
            </p:cNvPr>
            <p:cNvSpPr/>
            <p:nvPr/>
          </p:nvSpPr>
          <p:spPr>
            <a:xfrm>
              <a:off x="8084421" y="1151764"/>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18:00</a:t>
              </a:r>
            </a:p>
          </p:txBody>
        </p:sp>
        <p:sp>
          <p:nvSpPr>
            <p:cNvPr id="5" name="Rectangle 4">
              <a:extLst>
                <a:ext uri="{FF2B5EF4-FFF2-40B4-BE49-F238E27FC236}">
                  <a16:creationId xmlns:a16="http://schemas.microsoft.com/office/drawing/2014/main" id="{299FE56A-BCF8-0FFF-80DB-D1CB43F8D10F}"/>
                </a:ext>
              </a:extLst>
            </p:cNvPr>
            <p:cNvSpPr/>
            <p:nvPr/>
          </p:nvSpPr>
          <p:spPr>
            <a:xfrm>
              <a:off x="8084422" y="1276992"/>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1,03</a:t>
              </a:r>
            </a:p>
          </p:txBody>
        </p:sp>
        <p:sp>
          <p:nvSpPr>
            <p:cNvPr id="6" name="Rectangle 5">
              <a:extLst>
                <a:ext uri="{FF2B5EF4-FFF2-40B4-BE49-F238E27FC236}">
                  <a16:creationId xmlns:a16="http://schemas.microsoft.com/office/drawing/2014/main" id="{06A619BE-DD8F-5BAC-E99B-D662F7C9CB2E}"/>
                </a:ext>
              </a:extLst>
            </p:cNvPr>
            <p:cNvSpPr/>
            <p:nvPr/>
          </p:nvSpPr>
          <p:spPr>
            <a:xfrm>
              <a:off x="8084421" y="1399943"/>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27,8</a:t>
              </a:r>
            </a:p>
          </p:txBody>
        </p:sp>
        <p:sp>
          <p:nvSpPr>
            <p:cNvPr id="7" name="Rectangle 6">
              <a:extLst>
                <a:ext uri="{FF2B5EF4-FFF2-40B4-BE49-F238E27FC236}">
                  <a16:creationId xmlns:a16="http://schemas.microsoft.com/office/drawing/2014/main" id="{8C0A2F99-E7C7-BA32-A0A1-3FE65A86BBEE}"/>
                </a:ext>
              </a:extLst>
            </p:cNvPr>
            <p:cNvSpPr/>
            <p:nvPr/>
          </p:nvSpPr>
          <p:spPr>
            <a:xfrm>
              <a:off x="8084422" y="1525170"/>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3,02</a:t>
              </a:r>
            </a:p>
          </p:txBody>
        </p:sp>
        <p:sp>
          <p:nvSpPr>
            <p:cNvPr id="8" name="Rectangle 7">
              <a:extLst>
                <a:ext uri="{FF2B5EF4-FFF2-40B4-BE49-F238E27FC236}">
                  <a16:creationId xmlns:a16="http://schemas.microsoft.com/office/drawing/2014/main" id="{6EFEEB50-5E56-7383-387D-C1FB241628B6}"/>
                </a:ext>
              </a:extLst>
            </p:cNvPr>
            <p:cNvSpPr/>
            <p:nvPr/>
          </p:nvSpPr>
          <p:spPr>
            <a:xfrm>
              <a:off x="8084421" y="1648122"/>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66</a:t>
              </a:r>
            </a:p>
          </p:txBody>
        </p:sp>
        <p:sp>
          <p:nvSpPr>
            <p:cNvPr id="9" name="Rectangle 8">
              <a:extLst>
                <a:ext uri="{FF2B5EF4-FFF2-40B4-BE49-F238E27FC236}">
                  <a16:creationId xmlns:a16="http://schemas.microsoft.com/office/drawing/2014/main" id="{2C117F4E-41EE-7FC2-C785-934E01605CC0}"/>
                </a:ext>
              </a:extLst>
            </p:cNvPr>
            <p:cNvSpPr/>
            <p:nvPr/>
          </p:nvSpPr>
          <p:spPr>
            <a:xfrm>
              <a:off x="8084422" y="1773349"/>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rgbClr val="FF0000"/>
                  </a:solidFill>
                </a:rPr>
                <a:t>17,5</a:t>
              </a:r>
            </a:p>
          </p:txBody>
        </p:sp>
        <p:sp>
          <p:nvSpPr>
            <p:cNvPr id="10" name="Rectangle 9">
              <a:extLst>
                <a:ext uri="{FF2B5EF4-FFF2-40B4-BE49-F238E27FC236}">
                  <a16:creationId xmlns:a16="http://schemas.microsoft.com/office/drawing/2014/main" id="{6D019F27-2A85-AD68-19AF-172B518E335E}"/>
                </a:ext>
              </a:extLst>
            </p:cNvPr>
            <p:cNvSpPr/>
            <p:nvPr/>
          </p:nvSpPr>
          <p:spPr>
            <a:xfrm>
              <a:off x="8084421" y="1896300"/>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83,3</a:t>
              </a:r>
            </a:p>
          </p:txBody>
        </p:sp>
        <p:sp>
          <p:nvSpPr>
            <p:cNvPr id="11" name="Rectangle 10">
              <a:extLst>
                <a:ext uri="{FF2B5EF4-FFF2-40B4-BE49-F238E27FC236}">
                  <a16:creationId xmlns:a16="http://schemas.microsoft.com/office/drawing/2014/main" id="{4BE5CFA9-97A3-7B52-3290-5041882809A2}"/>
                </a:ext>
              </a:extLst>
            </p:cNvPr>
            <p:cNvSpPr/>
            <p:nvPr/>
          </p:nvSpPr>
          <p:spPr>
            <a:xfrm>
              <a:off x="8084422" y="2021528"/>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18,9</a:t>
              </a:r>
            </a:p>
          </p:txBody>
        </p:sp>
        <p:sp>
          <p:nvSpPr>
            <p:cNvPr id="13" name="Rectangle 12">
              <a:extLst>
                <a:ext uri="{FF2B5EF4-FFF2-40B4-BE49-F238E27FC236}">
                  <a16:creationId xmlns:a16="http://schemas.microsoft.com/office/drawing/2014/main" id="{8B36C8AB-24B2-4F96-3D9A-33D12B787734}"/>
                </a:ext>
              </a:extLst>
            </p:cNvPr>
            <p:cNvSpPr/>
            <p:nvPr/>
          </p:nvSpPr>
          <p:spPr>
            <a:xfrm>
              <a:off x="8084421" y="2144479"/>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rgbClr val="FF0000"/>
                  </a:solidFill>
                </a:rPr>
                <a:t>1,41</a:t>
              </a:r>
            </a:p>
          </p:txBody>
        </p:sp>
        <p:sp>
          <p:nvSpPr>
            <p:cNvPr id="14" name="Rectangle 13">
              <a:extLst>
                <a:ext uri="{FF2B5EF4-FFF2-40B4-BE49-F238E27FC236}">
                  <a16:creationId xmlns:a16="http://schemas.microsoft.com/office/drawing/2014/main" id="{81CB20F4-5E2A-092C-20A9-C08518B46D8A}"/>
                </a:ext>
              </a:extLst>
            </p:cNvPr>
            <p:cNvSpPr/>
            <p:nvPr/>
          </p:nvSpPr>
          <p:spPr>
            <a:xfrm>
              <a:off x="8084422" y="2269707"/>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48,8</a:t>
              </a:r>
            </a:p>
          </p:txBody>
        </p:sp>
        <p:sp>
          <p:nvSpPr>
            <p:cNvPr id="15" name="Rectangle 14">
              <a:extLst>
                <a:ext uri="{FF2B5EF4-FFF2-40B4-BE49-F238E27FC236}">
                  <a16:creationId xmlns:a16="http://schemas.microsoft.com/office/drawing/2014/main" id="{88E7AD80-7AF9-F3F4-A30D-D1890B9C6500}"/>
                </a:ext>
              </a:extLst>
            </p:cNvPr>
            <p:cNvSpPr/>
            <p:nvPr/>
          </p:nvSpPr>
          <p:spPr>
            <a:xfrm>
              <a:off x="8084421" y="2392658"/>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0,08</a:t>
              </a:r>
            </a:p>
          </p:txBody>
        </p:sp>
        <p:sp>
          <p:nvSpPr>
            <p:cNvPr id="18" name="Rectangle 17">
              <a:extLst>
                <a:ext uri="{FF2B5EF4-FFF2-40B4-BE49-F238E27FC236}">
                  <a16:creationId xmlns:a16="http://schemas.microsoft.com/office/drawing/2014/main" id="{56AA6F78-7B5C-D85C-A692-D2E45A6691B5}"/>
                </a:ext>
              </a:extLst>
            </p:cNvPr>
            <p:cNvSpPr/>
            <p:nvPr/>
          </p:nvSpPr>
          <p:spPr>
            <a:xfrm>
              <a:off x="8084422" y="2517885"/>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83,3</a:t>
              </a:r>
            </a:p>
          </p:txBody>
        </p:sp>
        <p:sp>
          <p:nvSpPr>
            <p:cNvPr id="38" name="Rectangle 37">
              <a:extLst>
                <a:ext uri="{FF2B5EF4-FFF2-40B4-BE49-F238E27FC236}">
                  <a16:creationId xmlns:a16="http://schemas.microsoft.com/office/drawing/2014/main" id="{91A8D96F-8DA2-3AE7-3208-FC2303D4ADFB}"/>
                </a:ext>
              </a:extLst>
            </p:cNvPr>
            <p:cNvSpPr/>
            <p:nvPr/>
          </p:nvSpPr>
          <p:spPr>
            <a:xfrm>
              <a:off x="8084421" y="2646112"/>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0,29</a:t>
              </a:r>
            </a:p>
          </p:txBody>
        </p:sp>
        <p:sp>
          <p:nvSpPr>
            <p:cNvPr id="40" name="Rectangle 39">
              <a:extLst>
                <a:ext uri="{FF2B5EF4-FFF2-40B4-BE49-F238E27FC236}">
                  <a16:creationId xmlns:a16="http://schemas.microsoft.com/office/drawing/2014/main" id="{39B7CE0E-5032-1658-B292-D4CE805D78B9}"/>
                </a:ext>
              </a:extLst>
            </p:cNvPr>
            <p:cNvSpPr/>
            <p:nvPr/>
          </p:nvSpPr>
          <p:spPr>
            <a:xfrm>
              <a:off x="8084422" y="2771340"/>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0,015</a:t>
              </a:r>
            </a:p>
          </p:txBody>
        </p:sp>
        <p:sp>
          <p:nvSpPr>
            <p:cNvPr id="48" name="Rectangle 47">
              <a:extLst>
                <a:ext uri="{FF2B5EF4-FFF2-40B4-BE49-F238E27FC236}">
                  <a16:creationId xmlns:a16="http://schemas.microsoft.com/office/drawing/2014/main" id="{F8BD07E6-4D62-9403-FE35-4310B8B96633}"/>
                </a:ext>
              </a:extLst>
            </p:cNvPr>
            <p:cNvSpPr/>
            <p:nvPr/>
          </p:nvSpPr>
          <p:spPr>
            <a:xfrm>
              <a:off x="8084421" y="2899566"/>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100</a:t>
              </a:r>
            </a:p>
          </p:txBody>
        </p:sp>
        <p:sp>
          <p:nvSpPr>
            <p:cNvPr id="49" name="Rectangle 48">
              <a:extLst>
                <a:ext uri="{FF2B5EF4-FFF2-40B4-BE49-F238E27FC236}">
                  <a16:creationId xmlns:a16="http://schemas.microsoft.com/office/drawing/2014/main" id="{D1EFCC1D-9982-D7C8-6CDD-BF65AFF43D56}"/>
                </a:ext>
              </a:extLst>
            </p:cNvPr>
            <p:cNvSpPr/>
            <p:nvPr/>
          </p:nvSpPr>
          <p:spPr>
            <a:xfrm>
              <a:off x="8084422" y="3024794"/>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96,8</a:t>
              </a:r>
            </a:p>
          </p:txBody>
        </p:sp>
        <p:sp>
          <p:nvSpPr>
            <p:cNvPr id="50" name="Rectangle 49">
              <a:extLst>
                <a:ext uri="{FF2B5EF4-FFF2-40B4-BE49-F238E27FC236}">
                  <a16:creationId xmlns:a16="http://schemas.microsoft.com/office/drawing/2014/main" id="{B4C3495D-D3DD-4104-5B04-FB000C2E77F1}"/>
                </a:ext>
              </a:extLst>
            </p:cNvPr>
            <p:cNvSpPr/>
            <p:nvPr/>
          </p:nvSpPr>
          <p:spPr>
            <a:xfrm>
              <a:off x="8084421" y="3153021"/>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188</a:t>
              </a:r>
            </a:p>
          </p:txBody>
        </p:sp>
        <p:sp>
          <p:nvSpPr>
            <p:cNvPr id="51" name="Rectangle 50">
              <a:extLst>
                <a:ext uri="{FF2B5EF4-FFF2-40B4-BE49-F238E27FC236}">
                  <a16:creationId xmlns:a16="http://schemas.microsoft.com/office/drawing/2014/main" id="{7CE2885A-77B1-03EA-CC29-0310074AD09B}"/>
                </a:ext>
              </a:extLst>
            </p:cNvPr>
            <p:cNvSpPr/>
            <p:nvPr/>
          </p:nvSpPr>
          <p:spPr>
            <a:xfrm>
              <a:off x="8084422" y="3278248"/>
              <a:ext cx="584511" cy="2494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2" name="Rectangle 51">
              <a:extLst>
                <a:ext uri="{FF2B5EF4-FFF2-40B4-BE49-F238E27FC236}">
                  <a16:creationId xmlns:a16="http://schemas.microsoft.com/office/drawing/2014/main" id="{3436C654-49F5-F338-114D-F256621D635E}"/>
                </a:ext>
              </a:extLst>
            </p:cNvPr>
            <p:cNvSpPr/>
            <p:nvPr/>
          </p:nvSpPr>
          <p:spPr>
            <a:xfrm>
              <a:off x="8084422" y="3526427"/>
              <a:ext cx="584511" cy="2494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3" name="Rectangle 52">
              <a:extLst>
                <a:ext uri="{FF2B5EF4-FFF2-40B4-BE49-F238E27FC236}">
                  <a16:creationId xmlns:a16="http://schemas.microsoft.com/office/drawing/2014/main" id="{43083C6A-459E-92EA-8E68-6193300009E0}"/>
                </a:ext>
              </a:extLst>
            </p:cNvPr>
            <p:cNvSpPr/>
            <p:nvPr/>
          </p:nvSpPr>
          <p:spPr>
            <a:xfrm>
              <a:off x="8084422" y="3774606"/>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4" name="Rectangle 53">
              <a:extLst>
                <a:ext uri="{FF2B5EF4-FFF2-40B4-BE49-F238E27FC236}">
                  <a16:creationId xmlns:a16="http://schemas.microsoft.com/office/drawing/2014/main" id="{49213F25-1C75-857F-9D74-4915353590CE}"/>
                </a:ext>
              </a:extLst>
            </p:cNvPr>
            <p:cNvSpPr/>
            <p:nvPr/>
          </p:nvSpPr>
          <p:spPr>
            <a:xfrm>
              <a:off x="8084421" y="3902832"/>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5" name="Rectangle 54">
              <a:extLst>
                <a:ext uri="{FF2B5EF4-FFF2-40B4-BE49-F238E27FC236}">
                  <a16:creationId xmlns:a16="http://schemas.microsoft.com/office/drawing/2014/main" id="{6BB21B2D-4CC5-8AD4-E6AF-6532C208EEFB}"/>
                </a:ext>
              </a:extLst>
            </p:cNvPr>
            <p:cNvSpPr/>
            <p:nvPr/>
          </p:nvSpPr>
          <p:spPr>
            <a:xfrm>
              <a:off x="8084422" y="4028060"/>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750" b="1" dirty="0">
                  <a:solidFill>
                    <a:schemeClr val="bg2">
                      <a:lumMod val="50000"/>
                    </a:schemeClr>
                  </a:solidFill>
                </a:rPr>
                <a:t>137</a:t>
              </a:r>
            </a:p>
          </p:txBody>
        </p:sp>
        <p:sp>
          <p:nvSpPr>
            <p:cNvPr id="56" name="Rectangle 55">
              <a:extLst>
                <a:ext uri="{FF2B5EF4-FFF2-40B4-BE49-F238E27FC236}">
                  <a16:creationId xmlns:a16="http://schemas.microsoft.com/office/drawing/2014/main" id="{C34AC64D-D9D4-7DFA-28A2-2C9E0CB910FD}"/>
                </a:ext>
              </a:extLst>
            </p:cNvPr>
            <p:cNvSpPr/>
            <p:nvPr/>
          </p:nvSpPr>
          <p:spPr>
            <a:xfrm>
              <a:off x="8084421" y="4151011"/>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7" name="Rectangle 56">
              <a:extLst>
                <a:ext uri="{FF2B5EF4-FFF2-40B4-BE49-F238E27FC236}">
                  <a16:creationId xmlns:a16="http://schemas.microsoft.com/office/drawing/2014/main" id="{983E960A-38A1-EFA9-D6E3-2C65BA074441}"/>
                </a:ext>
              </a:extLst>
            </p:cNvPr>
            <p:cNvSpPr/>
            <p:nvPr/>
          </p:nvSpPr>
          <p:spPr>
            <a:xfrm>
              <a:off x="8084422" y="4276239"/>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58" name="Rectangle 57">
              <a:extLst>
                <a:ext uri="{FF2B5EF4-FFF2-40B4-BE49-F238E27FC236}">
                  <a16:creationId xmlns:a16="http://schemas.microsoft.com/office/drawing/2014/main" id="{B651B818-208C-F535-8DD0-BADCAB35EB84}"/>
                </a:ext>
              </a:extLst>
            </p:cNvPr>
            <p:cNvSpPr/>
            <p:nvPr/>
          </p:nvSpPr>
          <p:spPr>
            <a:xfrm>
              <a:off x="8084421" y="4399190"/>
              <a:ext cx="584511" cy="124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750" b="1">
                <a:solidFill>
                  <a:schemeClr val="bg2">
                    <a:lumMod val="50000"/>
                  </a:schemeClr>
                </a:solidFill>
              </a:endParaRPr>
            </a:p>
          </p:txBody>
        </p:sp>
        <p:sp>
          <p:nvSpPr>
            <p:cNvPr id="61" name="TextBox 60">
              <a:extLst>
                <a:ext uri="{FF2B5EF4-FFF2-40B4-BE49-F238E27FC236}">
                  <a16:creationId xmlns:a16="http://schemas.microsoft.com/office/drawing/2014/main" id="{4E71C942-574C-1420-49A8-F10E1837E648}"/>
                </a:ext>
              </a:extLst>
            </p:cNvPr>
            <p:cNvSpPr txBox="1"/>
            <p:nvPr/>
          </p:nvSpPr>
          <p:spPr>
            <a:xfrm>
              <a:off x="8972471" y="1781793"/>
              <a:ext cx="1342227" cy="830997"/>
            </a:xfrm>
            <a:prstGeom prst="rect">
              <a:avLst/>
            </a:prstGeom>
            <a:noFill/>
            <a:ln>
              <a:solidFill>
                <a:srgbClr val="FF0000"/>
              </a:solidFill>
            </a:ln>
          </p:spPr>
          <p:txBody>
            <a:bodyPr wrap="none" rtlCol="0">
              <a:spAutoFit/>
            </a:bodyPr>
            <a:lstStyle/>
            <a:p>
              <a:pPr algn="ctr"/>
              <a:r>
                <a:rPr lang="en-GB" sz="1200" dirty="0"/>
                <a:t>Difference due </a:t>
              </a:r>
            </a:p>
            <a:p>
              <a:pPr algn="ctr"/>
              <a:r>
                <a:rPr lang="en-GB" sz="1200" dirty="0"/>
                <a:t>to the adjustment </a:t>
              </a:r>
            </a:p>
            <a:p>
              <a:pPr algn="ctr"/>
              <a:r>
                <a:rPr lang="en-GB" sz="1200" dirty="0"/>
                <a:t>of the oil pump</a:t>
              </a:r>
            </a:p>
            <a:p>
              <a:pPr algn="ctr"/>
              <a:r>
                <a:rPr lang="en-GB" sz="1200" dirty="0"/>
                <a:t>(solved)</a:t>
              </a:r>
            </a:p>
          </p:txBody>
        </p:sp>
        <p:sp>
          <p:nvSpPr>
            <p:cNvPr id="63" name="Arrow: Right 62">
              <a:extLst>
                <a:ext uri="{FF2B5EF4-FFF2-40B4-BE49-F238E27FC236}">
                  <a16:creationId xmlns:a16="http://schemas.microsoft.com/office/drawing/2014/main" id="{D6F0479C-3CDF-2BA4-FA1C-A005AB576AC8}"/>
                </a:ext>
              </a:extLst>
            </p:cNvPr>
            <p:cNvSpPr/>
            <p:nvPr/>
          </p:nvSpPr>
          <p:spPr>
            <a:xfrm rot="10800000">
              <a:off x="8716574" y="2040402"/>
              <a:ext cx="245943" cy="3438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xtBox 65">
            <a:extLst>
              <a:ext uri="{FF2B5EF4-FFF2-40B4-BE49-F238E27FC236}">
                <a16:creationId xmlns:a16="http://schemas.microsoft.com/office/drawing/2014/main" id="{24E1971B-67A9-9E50-FAC8-B4B2F3DA80E9}"/>
              </a:ext>
            </a:extLst>
          </p:cNvPr>
          <p:cNvSpPr txBox="1"/>
          <p:nvPr/>
        </p:nvSpPr>
        <p:spPr>
          <a:xfrm>
            <a:off x="1641566" y="1180512"/>
            <a:ext cx="6100354" cy="369332"/>
          </a:xfrm>
          <a:prstGeom prst="rect">
            <a:avLst/>
          </a:prstGeom>
          <a:noFill/>
        </p:spPr>
        <p:txBody>
          <a:bodyPr wrap="square">
            <a:spAutoFit/>
          </a:bodyPr>
          <a:lstStyle/>
          <a:p>
            <a:r>
              <a:rPr lang="en-US" dirty="0">
                <a:solidFill>
                  <a:srgbClr val="002060"/>
                </a:solidFill>
              </a:rPr>
              <a:t>Before Major Overhaul (29/11/25)</a:t>
            </a:r>
            <a:endParaRPr lang="en-GB" dirty="0">
              <a:solidFill>
                <a:srgbClr val="002060"/>
              </a:solidFill>
            </a:endParaRPr>
          </a:p>
        </p:txBody>
      </p:sp>
      <p:sp>
        <p:nvSpPr>
          <p:cNvPr id="68" name="TextBox 67">
            <a:extLst>
              <a:ext uri="{FF2B5EF4-FFF2-40B4-BE49-F238E27FC236}">
                <a16:creationId xmlns:a16="http://schemas.microsoft.com/office/drawing/2014/main" id="{694C34CC-D9E5-7757-A103-A3CDA44F3EA1}"/>
              </a:ext>
            </a:extLst>
          </p:cNvPr>
          <p:cNvSpPr txBox="1"/>
          <p:nvPr/>
        </p:nvSpPr>
        <p:spPr>
          <a:xfrm>
            <a:off x="6981090" y="1197376"/>
            <a:ext cx="3912579" cy="369332"/>
          </a:xfrm>
          <a:prstGeom prst="rect">
            <a:avLst/>
          </a:prstGeom>
          <a:noFill/>
        </p:spPr>
        <p:txBody>
          <a:bodyPr wrap="square">
            <a:spAutoFit/>
          </a:bodyPr>
          <a:lstStyle/>
          <a:p>
            <a:r>
              <a:rPr lang="en-US" dirty="0">
                <a:solidFill>
                  <a:srgbClr val="002060"/>
                </a:solidFill>
              </a:rPr>
              <a:t>After Major Overhaul (05/02/26)</a:t>
            </a:r>
            <a:endParaRPr lang="en-GB" dirty="0">
              <a:solidFill>
                <a:srgbClr val="002060"/>
              </a:solidFill>
            </a:endParaRPr>
          </a:p>
        </p:txBody>
      </p:sp>
      <p:sp>
        <p:nvSpPr>
          <p:cNvPr id="72" name="Title 1">
            <a:extLst>
              <a:ext uri="{FF2B5EF4-FFF2-40B4-BE49-F238E27FC236}">
                <a16:creationId xmlns:a16="http://schemas.microsoft.com/office/drawing/2014/main" id="{FD94ADA4-6CFD-AB08-5C88-C14F70FF1ACA}"/>
              </a:ext>
            </a:extLst>
          </p:cNvPr>
          <p:cNvSpPr>
            <a:spLocks noGrp="1"/>
          </p:cNvSpPr>
          <p:nvPr>
            <p:ph type="title"/>
          </p:nvPr>
        </p:nvSpPr>
        <p:spPr>
          <a:xfrm>
            <a:off x="496888" y="309563"/>
            <a:ext cx="11695112" cy="823912"/>
          </a:xfrm>
        </p:spPr>
        <p:txBody>
          <a:bodyPr>
            <a:normAutofit/>
          </a:bodyPr>
          <a:lstStyle/>
          <a:p>
            <a:r>
              <a:rPr lang="fr-CH" dirty="0"/>
              <a:t>Major </a:t>
            </a:r>
            <a:r>
              <a:rPr lang="fr-CH" dirty="0" err="1"/>
              <a:t>overhauling</a:t>
            </a:r>
            <a:r>
              <a:rPr lang="fr-CH" dirty="0"/>
              <a:t> of main </a:t>
            </a:r>
            <a:r>
              <a:rPr lang="fr-CH" dirty="0" err="1"/>
              <a:t>compressor</a:t>
            </a:r>
            <a:r>
              <a:rPr lang="fr-CH" dirty="0"/>
              <a:t> 4.5 K</a:t>
            </a:r>
            <a:endParaRPr lang="en-US" dirty="0"/>
          </a:p>
        </p:txBody>
      </p:sp>
      <p:sp>
        <p:nvSpPr>
          <p:cNvPr id="2" name="Date Placeholder 1">
            <a:extLst>
              <a:ext uri="{FF2B5EF4-FFF2-40B4-BE49-F238E27FC236}">
                <a16:creationId xmlns:a16="http://schemas.microsoft.com/office/drawing/2014/main" id="{BC0E8CD1-8639-A659-5F98-41D71FC6E640}"/>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59" name="Slide Number Placeholder 58">
            <a:extLst>
              <a:ext uri="{FF2B5EF4-FFF2-40B4-BE49-F238E27FC236}">
                <a16:creationId xmlns:a16="http://schemas.microsoft.com/office/drawing/2014/main" id="{DBECCE99-AFBC-226B-97E9-7CDF6355FA01}"/>
              </a:ext>
            </a:extLst>
          </p:cNvPr>
          <p:cNvSpPr>
            <a:spLocks noGrp="1"/>
          </p:cNvSpPr>
          <p:nvPr>
            <p:ph type="sldNum" sz="quarter" idx="12"/>
          </p:nvPr>
        </p:nvSpPr>
        <p:spPr/>
        <p:txBody>
          <a:bodyPr/>
          <a:lstStyle/>
          <a:p>
            <a:fld id="{B47976B5-8BDF-4E5D-B963-E5F7B56163CD}" type="slidenum">
              <a:rPr lang="it-IT" smtClean="0"/>
              <a:t>17</a:t>
            </a:fld>
            <a:endParaRPr lang="it-IT"/>
          </a:p>
        </p:txBody>
      </p:sp>
    </p:spTree>
    <p:extLst>
      <p:ext uri="{BB962C8B-B14F-4D97-AF65-F5344CB8AC3E}">
        <p14:creationId xmlns:p14="http://schemas.microsoft.com/office/powerpoint/2010/main" val="248290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3E4D-999A-2061-45DC-2676DF0CAE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680B13-562C-EC2B-B772-911CC44D442E}"/>
              </a:ext>
            </a:extLst>
          </p:cNvPr>
          <p:cNvSpPr>
            <a:spLocks noGrp="1"/>
          </p:cNvSpPr>
          <p:nvPr>
            <p:ph type="title"/>
          </p:nvPr>
        </p:nvSpPr>
        <p:spPr>
          <a:xfrm>
            <a:off x="496293" y="309466"/>
            <a:ext cx="11321237" cy="823595"/>
          </a:xfrm>
        </p:spPr>
        <p:txBody>
          <a:bodyPr>
            <a:normAutofit fontScale="90000"/>
          </a:bodyPr>
          <a:lstStyle/>
          <a:p>
            <a:r>
              <a:rPr lang="en-US" dirty="0"/>
              <a:t>Main compressor at 4.5 K: critical spare parts</a:t>
            </a:r>
            <a:r>
              <a:rPr lang="en-GB" dirty="0"/>
              <a:t> </a:t>
            </a:r>
          </a:p>
        </p:txBody>
      </p:sp>
      <p:sp>
        <p:nvSpPr>
          <p:cNvPr id="2" name="Content Placeholder 1">
            <a:extLst>
              <a:ext uri="{FF2B5EF4-FFF2-40B4-BE49-F238E27FC236}">
                <a16:creationId xmlns:a16="http://schemas.microsoft.com/office/drawing/2014/main" id="{43F5BFD1-F9C5-A32C-ADFC-A66F5CA97B04}"/>
              </a:ext>
            </a:extLst>
          </p:cNvPr>
          <p:cNvSpPr>
            <a:spLocks noGrp="1"/>
          </p:cNvSpPr>
          <p:nvPr>
            <p:ph idx="4294967295"/>
          </p:nvPr>
        </p:nvSpPr>
        <p:spPr>
          <a:xfrm>
            <a:off x="612841" y="1133061"/>
            <a:ext cx="10682175" cy="3745968"/>
          </a:xfrm>
        </p:spPr>
        <p:txBody>
          <a:bodyPr>
            <a:normAutofit/>
          </a:bodyPr>
          <a:lstStyle/>
          <a:p>
            <a:pPr marL="0" indent="0" algn="just">
              <a:buNone/>
              <a:defRPr/>
            </a:pPr>
            <a:r>
              <a:rPr lang="en-GB" sz="1800" dirty="0">
                <a:sym typeface="Wingdings" panose="05000000000000000000" pitchFamily="2" charset="2"/>
              </a:rPr>
              <a:t>CERN cryogenic group recommendation is to </a:t>
            </a:r>
            <a:r>
              <a:rPr lang="en-US" sz="1800" dirty="0">
                <a:sym typeface="Wingdings" panose="05000000000000000000" pitchFamily="2" charset="2"/>
              </a:rPr>
              <a:t>p</a:t>
            </a:r>
            <a:r>
              <a:rPr lang="en-US" sz="1800" dirty="0"/>
              <a:t>urchase critical spare parts for main compressor station:</a:t>
            </a:r>
          </a:p>
          <a:p>
            <a:pPr marL="557213" lvl="1" indent="-214313" algn="just">
              <a:defRPr/>
            </a:pPr>
            <a:r>
              <a:rPr lang="en-GB" sz="1800" dirty="0">
                <a:sym typeface="Wingdings" panose="05000000000000000000" pitchFamily="2" charset="2"/>
              </a:rPr>
              <a:t>Motivation: extension of the collaboration agreement with GSI till 2029, and internal break </a:t>
            </a:r>
            <a:r>
              <a:rPr lang="en-US" sz="1800" dirty="0">
                <a:sym typeface="Wingdings" panose="05000000000000000000" pitchFamily="2" charset="2"/>
              </a:rPr>
              <a:t>inside compressor detected during major overhaul. </a:t>
            </a:r>
          </a:p>
          <a:p>
            <a:pPr marL="557213" lvl="1" indent="-214313" algn="just">
              <a:defRPr/>
            </a:pPr>
            <a:r>
              <a:rPr lang="en-US" sz="1800" dirty="0">
                <a:sym typeface="Wingdings" panose="05000000000000000000" pitchFamily="2" charset="2"/>
              </a:rPr>
              <a:t>Estimated budget:</a:t>
            </a:r>
          </a:p>
          <a:p>
            <a:pPr marL="752475" lvl="2" indent="-214313" algn="just">
              <a:defRPr/>
            </a:pPr>
            <a:r>
              <a:rPr lang="en-US" sz="1800" b="1" dirty="0">
                <a:sym typeface="Wingdings" panose="05000000000000000000" pitchFamily="2" charset="2"/>
              </a:rPr>
              <a:t>Compressor</a:t>
            </a:r>
            <a:r>
              <a:rPr lang="en-US" sz="1800" dirty="0">
                <a:sym typeface="Wingdings" panose="05000000000000000000" pitchFamily="2" charset="2"/>
              </a:rPr>
              <a:t>: request for quotation transmitted to Mayekawa, based on recent ATS-CONS purchase, estimation of the compressor to </a:t>
            </a:r>
            <a:r>
              <a:rPr lang="en-US" sz="1800" b="1" dirty="0">
                <a:sym typeface="Wingdings" panose="05000000000000000000" pitchFamily="2" charset="2"/>
              </a:rPr>
              <a:t>280 kCHF, lead time 12 months</a:t>
            </a:r>
          </a:p>
          <a:p>
            <a:pPr marL="752475" lvl="2" indent="-214313" algn="just">
              <a:defRPr/>
            </a:pPr>
            <a:r>
              <a:rPr lang="en-US" sz="1800" b="1" dirty="0">
                <a:sym typeface="Wingdings" panose="05000000000000000000" pitchFamily="2" charset="2"/>
              </a:rPr>
              <a:t>HV motor</a:t>
            </a:r>
            <a:r>
              <a:rPr lang="en-US" sz="1800" dirty="0">
                <a:sym typeface="Wingdings" panose="05000000000000000000" pitchFamily="2" charset="2"/>
              </a:rPr>
              <a:t>, based on recent purchase of similar motors, estimation to </a:t>
            </a:r>
            <a:r>
              <a:rPr lang="en-US" sz="1800" b="1" dirty="0">
                <a:sym typeface="Wingdings" panose="05000000000000000000" pitchFamily="2" charset="2"/>
              </a:rPr>
              <a:t>120 kCHF, lead time 9 months</a:t>
            </a:r>
          </a:p>
          <a:p>
            <a:pPr marL="0" indent="0" algn="just">
              <a:buNone/>
            </a:pPr>
            <a:r>
              <a:rPr lang="en-US" sz="2000" b="1" dirty="0">
                <a:sym typeface="Wingdings" panose="05000000000000000000" pitchFamily="2" charset="2"/>
              </a:rPr>
              <a:t>To be reminded that compressor station breakdown could lead to 12-month MTTR, impacting the FAIR magnet test program. </a:t>
            </a:r>
          </a:p>
          <a:p>
            <a:pPr marL="0" indent="0" algn="just">
              <a:buNone/>
            </a:pPr>
            <a:r>
              <a:rPr lang="en-US" sz="2000" b="1" dirty="0">
                <a:sym typeface="Wingdings" panose="05000000000000000000" pitchFamily="2" charset="2"/>
              </a:rPr>
              <a:t>To be agreed how this could be funded</a:t>
            </a:r>
            <a:endParaRPr lang="en-US" sz="2000" b="1" dirty="0"/>
          </a:p>
        </p:txBody>
      </p:sp>
      <p:pic>
        <p:nvPicPr>
          <p:cNvPr id="8" name="Picture 7">
            <a:extLst>
              <a:ext uri="{FF2B5EF4-FFF2-40B4-BE49-F238E27FC236}">
                <a16:creationId xmlns:a16="http://schemas.microsoft.com/office/drawing/2014/main" id="{252A38AA-2604-2A17-D219-35380398DA5C}"/>
              </a:ext>
            </a:extLst>
          </p:cNvPr>
          <p:cNvPicPr>
            <a:picLocks noChangeAspect="1"/>
          </p:cNvPicPr>
          <p:nvPr/>
        </p:nvPicPr>
        <p:blipFill>
          <a:blip r:embed="rId2" cstate="print">
            <a:extLst>
              <a:ext uri="{28A0092B-C50C-407E-A947-70E740481C1C}">
                <a14:useLocalDpi xmlns:a14="http://schemas.microsoft.com/office/drawing/2010/main" val="0"/>
              </a:ext>
            </a:extLst>
          </a:blip>
          <a:srcRect b="7435"/>
          <a:stretch>
            <a:fillRect/>
          </a:stretch>
        </p:blipFill>
        <p:spPr>
          <a:xfrm>
            <a:off x="7272568" y="4073851"/>
            <a:ext cx="4022448" cy="2046382"/>
          </a:xfrm>
          <a:prstGeom prst="rect">
            <a:avLst/>
          </a:prstGeom>
        </p:spPr>
      </p:pic>
      <p:sp>
        <p:nvSpPr>
          <p:cNvPr id="4" name="Date Placeholder 3">
            <a:extLst>
              <a:ext uri="{FF2B5EF4-FFF2-40B4-BE49-F238E27FC236}">
                <a16:creationId xmlns:a16="http://schemas.microsoft.com/office/drawing/2014/main" id="{5864AF1B-5EC6-F3F5-9DED-99615897F986}"/>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5" name="Slide Number Placeholder 4">
            <a:extLst>
              <a:ext uri="{FF2B5EF4-FFF2-40B4-BE49-F238E27FC236}">
                <a16:creationId xmlns:a16="http://schemas.microsoft.com/office/drawing/2014/main" id="{620451F5-C0BC-E298-8140-A46A2BF9DEF9}"/>
              </a:ext>
            </a:extLst>
          </p:cNvPr>
          <p:cNvSpPr>
            <a:spLocks noGrp="1"/>
          </p:cNvSpPr>
          <p:nvPr>
            <p:ph type="sldNum" sz="quarter" idx="12"/>
          </p:nvPr>
        </p:nvSpPr>
        <p:spPr/>
        <p:txBody>
          <a:bodyPr/>
          <a:lstStyle/>
          <a:p>
            <a:fld id="{B47976B5-8BDF-4E5D-B963-E5F7B56163CD}" type="slidenum">
              <a:rPr lang="it-IT" smtClean="0"/>
              <a:t>18</a:t>
            </a:fld>
            <a:endParaRPr lang="it-IT"/>
          </a:p>
        </p:txBody>
      </p:sp>
    </p:spTree>
    <p:extLst>
      <p:ext uri="{BB962C8B-B14F-4D97-AF65-F5344CB8AC3E}">
        <p14:creationId xmlns:p14="http://schemas.microsoft.com/office/powerpoint/2010/main" val="167847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13396-3388-491B-6B09-DE9B326F4C15}"/>
              </a:ext>
            </a:extLst>
          </p:cNvPr>
          <p:cNvSpPr>
            <a:spLocks noGrp="1"/>
          </p:cNvSpPr>
          <p:nvPr>
            <p:ph type="title"/>
          </p:nvPr>
        </p:nvSpPr>
        <p:spPr/>
        <p:txBody>
          <a:bodyPr>
            <a:normAutofit/>
          </a:bodyPr>
          <a:lstStyle/>
          <a:p>
            <a:r>
              <a:rPr lang="fr-CH" dirty="0"/>
              <a:t>Cryo-process upgrade</a:t>
            </a:r>
          </a:p>
        </p:txBody>
      </p:sp>
      <p:grpSp>
        <p:nvGrpSpPr>
          <p:cNvPr id="5" name="Group 4">
            <a:extLst>
              <a:ext uri="{FF2B5EF4-FFF2-40B4-BE49-F238E27FC236}">
                <a16:creationId xmlns:a16="http://schemas.microsoft.com/office/drawing/2014/main" id="{0F489D32-A226-E767-682E-1E3E0F9EA600}"/>
              </a:ext>
            </a:extLst>
          </p:cNvPr>
          <p:cNvGrpSpPr/>
          <p:nvPr/>
        </p:nvGrpSpPr>
        <p:grpSpPr>
          <a:xfrm>
            <a:off x="1716794" y="3870314"/>
            <a:ext cx="8999312" cy="2369713"/>
            <a:chOff x="1716794" y="3757099"/>
            <a:chExt cx="8999312" cy="2369713"/>
          </a:xfrm>
        </p:grpSpPr>
        <p:pic>
          <p:nvPicPr>
            <p:cNvPr id="16" name="Picture 15">
              <a:extLst>
                <a:ext uri="{FF2B5EF4-FFF2-40B4-BE49-F238E27FC236}">
                  <a16:creationId xmlns:a16="http://schemas.microsoft.com/office/drawing/2014/main" id="{1FF8FEAA-A30B-1CCC-186A-77F3B4EB68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6794" y="3853011"/>
              <a:ext cx="2262253" cy="1055955"/>
            </a:xfrm>
            <a:prstGeom prst="rect">
              <a:avLst/>
            </a:prstGeom>
          </p:spPr>
        </p:pic>
        <p:sp>
          <p:nvSpPr>
            <p:cNvPr id="17" name="Arrow: Right 16">
              <a:extLst>
                <a:ext uri="{FF2B5EF4-FFF2-40B4-BE49-F238E27FC236}">
                  <a16:creationId xmlns:a16="http://schemas.microsoft.com/office/drawing/2014/main" id="{5CC8296B-1CE5-1B53-ADA6-A73151619AC9}"/>
                </a:ext>
              </a:extLst>
            </p:cNvPr>
            <p:cNvSpPr/>
            <p:nvPr/>
          </p:nvSpPr>
          <p:spPr>
            <a:xfrm>
              <a:off x="2148316" y="5259377"/>
              <a:ext cx="8047638" cy="5915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6388D973-9534-0AB4-3B47-55701891A32C}"/>
                </a:ext>
              </a:extLst>
            </p:cNvPr>
            <p:cNvSpPr/>
            <p:nvPr/>
          </p:nvSpPr>
          <p:spPr>
            <a:xfrm>
              <a:off x="2364715" y="5259377"/>
              <a:ext cx="656490" cy="591504"/>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83B367F6-67AB-2E8D-A6D8-B3EEE22D1159}"/>
                </a:ext>
              </a:extLst>
            </p:cNvPr>
            <p:cNvCxnSpPr>
              <a:cxnSpLocks/>
            </p:cNvCxnSpPr>
            <p:nvPr/>
          </p:nvCxnSpPr>
          <p:spPr>
            <a:xfrm flipH="1">
              <a:off x="3094246" y="4954737"/>
              <a:ext cx="3158" cy="30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5BAA048-9184-BD2E-9DF5-0FDF7F1B94BC}"/>
                </a:ext>
              </a:extLst>
            </p:cNvPr>
            <p:cNvSpPr txBox="1"/>
            <p:nvPr/>
          </p:nvSpPr>
          <p:spPr>
            <a:xfrm>
              <a:off x="5598599" y="5757480"/>
              <a:ext cx="1045479" cy="369332"/>
            </a:xfrm>
            <a:prstGeom prst="rect">
              <a:avLst/>
            </a:prstGeom>
            <a:noFill/>
          </p:spPr>
          <p:txBody>
            <a:bodyPr wrap="none" rtlCol="0">
              <a:spAutoFit/>
            </a:bodyPr>
            <a:lstStyle/>
            <a:p>
              <a:r>
                <a:rPr lang="fr-CH" dirty="0"/>
                <a:t>Time line</a:t>
              </a:r>
              <a:endParaRPr lang="en-GB" dirty="0"/>
            </a:p>
          </p:txBody>
        </p:sp>
        <p:sp>
          <p:nvSpPr>
            <p:cNvPr id="22" name="TextBox 21">
              <a:extLst>
                <a:ext uri="{FF2B5EF4-FFF2-40B4-BE49-F238E27FC236}">
                  <a16:creationId xmlns:a16="http://schemas.microsoft.com/office/drawing/2014/main" id="{7F3B2BF7-87CE-ED56-64C3-9E649768AB51}"/>
                </a:ext>
              </a:extLst>
            </p:cNvPr>
            <p:cNvSpPr txBox="1"/>
            <p:nvPr/>
          </p:nvSpPr>
          <p:spPr>
            <a:xfrm>
              <a:off x="1900553" y="5162700"/>
              <a:ext cx="558166" cy="276999"/>
            </a:xfrm>
            <a:prstGeom prst="rect">
              <a:avLst/>
            </a:prstGeom>
            <a:noFill/>
          </p:spPr>
          <p:txBody>
            <a:bodyPr wrap="none" rtlCol="0">
              <a:spAutoFit/>
            </a:bodyPr>
            <a:lstStyle/>
            <a:p>
              <a:r>
                <a:rPr lang="fr-CH" sz="1200" dirty="0"/>
                <a:t>01/26</a:t>
              </a:r>
              <a:endParaRPr lang="en-GB" sz="1200" dirty="0"/>
            </a:p>
          </p:txBody>
        </p:sp>
        <p:sp>
          <p:nvSpPr>
            <p:cNvPr id="23" name="TextBox 22">
              <a:extLst>
                <a:ext uri="{FF2B5EF4-FFF2-40B4-BE49-F238E27FC236}">
                  <a16:creationId xmlns:a16="http://schemas.microsoft.com/office/drawing/2014/main" id="{914DF12C-B3D2-5330-6ECF-0DB41946ECF4}"/>
                </a:ext>
              </a:extLst>
            </p:cNvPr>
            <p:cNvSpPr txBox="1"/>
            <p:nvPr/>
          </p:nvSpPr>
          <p:spPr>
            <a:xfrm>
              <a:off x="3699964" y="5162701"/>
              <a:ext cx="558166" cy="276999"/>
            </a:xfrm>
            <a:prstGeom prst="rect">
              <a:avLst/>
            </a:prstGeom>
            <a:noFill/>
          </p:spPr>
          <p:txBody>
            <a:bodyPr wrap="none" rtlCol="0">
              <a:spAutoFit/>
            </a:bodyPr>
            <a:lstStyle/>
            <a:p>
              <a:r>
                <a:rPr lang="fr-CH" sz="1200" dirty="0"/>
                <a:t>02/26</a:t>
              </a:r>
              <a:endParaRPr lang="en-GB" sz="1200" dirty="0"/>
            </a:p>
          </p:txBody>
        </p:sp>
        <p:sp>
          <p:nvSpPr>
            <p:cNvPr id="24" name="TextBox 23">
              <a:extLst>
                <a:ext uri="{FF2B5EF4-FFF2-40B4-BE49-F238E27FC236}">
                  <a16:creationId xmlns:a16="http://schemas.microsoft.com/office/drawing/2014/main" id="{53C0E97F-8AEF-53A1-47BE-9A07671D7CEA}"/>
                </a:ext>
              </a:extLst>
            </p:cNvPr>
            <p:cNvSpPr txBox="1"/>
            <p:nvPr/>
          </p:nvSpPr>
          <p:spPr>
            <a:xfrm>
              <a:off x="5319515" y="5151750"/>
              <a:ext cx="558166" cy="276999"/>
            </a:xfrm>
            <a:prstGeom prst="rect">
              <a:avLst/>
            </a:prstGeom>
            <a:noFill/>
          </p:spPr>
          <p:txBody>
            <a:bodyPr wrap="none" rtlCol="0">
              <a:spAutoFit/>
            </a:bodyPr>
            <a:lstStyle/>
            <a:p>
              <a:r>
                <a:rPr lang="fr-CH" sz="1200" dirty="0"/>
                <a:t>03/26</a:t>
              </a:r>
              <a:endParaRPr lang="en-GB" sz="1200" dirty="0"/>
            </a:p>
          </p:txBody>
        </p:sp>
        <p:sp>
          <p:nvSpPr>
            <p:cNvPr id="25" name="TextBox 24">
              <a:extLst>
                <a:ext uri="{FF2B5EF4-FFF2-40B4-BE49-F238E27FC236}">
                  <a16:creationId xmlns:a16="http://schemas.microsoft.com/office/drawing/2014/main" id="{9F6557C6-5E09-D235-91BC-1C0524602734}"/>
                </a:ext>
              </a:extLst>
            </p:cNvPr>
            <p:cNvSpPr txBox="1"/>
            <p:nvPr/>
          </p:nvSpPr>
          <p:spPr>
            <a:xfrm>
              <a:off x="7126283" y="5162701"/>
              <a:ext cx="558166" cy="276999"/>
            </a:xfrm>
            <a:prstGeom prst="rect">
              <a:avLst/>
            </a:prstGeom>
            <a:noFill/>
          </p:spPr>
          <p:txBody>
            <a:bodyPr wrap="none" rtlCol="0">
              <a:spAutoFit/>
            </a:bodyPr>
            <a:lstStyle/>
            <a:p>
              <a:r>
                <a:rPr lang="fr-CH" sz="1200" dirty="0"/>
                <a:t>04/26</a:t>
              </a:r>
              <a:endParaRPr lang="en-GB" sz="1200" dirty="0"/>
            </a:p>
          </p:txBody>
        </p:sp>
        <p:sp>
          <p:nvSpPr>
            <p:cNvPr id="26" name="TextBox 25">
              <a:extLst>
                <a:ext uri="{FF2B5EF4-FFF2-40B4-BE49-F238E27FC236}">
                  <a16:creationId xmlns:a16="http://schemas.microsoft.com/office/drawing/2014/main" id="{C5252AD6-3E5E-83C6-FBEF-C42575B2A467}"/>
                </a:ext>
              </a:extLst>
            </p:cNvPr>
            <p:cNvSpPr txBox="1"/>
            <p:nvPr/>
          </p:nvSpPr>
          <p:spPr>
            <a:xfrm>
              <a:off x="8661118" y="5128847"/>
              <a:ext cx="558166" cy="276999"/>
            </a:xfrm>
            <a:prstGeom prst="rect">
              <a:avLst/>
            </a:prstGeom>
            <a:noFill/>
          </p:spPr>
          <p:txBody>
            <a:bodyPr wrap="none" rtlCol="0">
              <a:spAutoFit/>
            </a:bodyPr>
            <a:lstStyle/>
            <a:p>
              <a:r>
                <a:rPr lang="fr-CH" sz="1200" dirty="0"/>
                <a:t>05/26</a:t>
              </a:r>
              <a:endParaRPr lang="en-GB" sz="1200" dirty="0"/>
            </a:p>
          </p:txBody>
        </p:sp>
        <p:sp>
          <p:nvSpPr>
            <p:cNvPr id="27" name="TextBox 26">
              <a:extLst>
                <a:ext uri="{FF2B5EF4-FFF2-40B4-BE49-F238E27FC236}">
                  <a16:creationId xmlns:a16="http://schemas.microsoft.com/office/drawing/2014/main" id="{5D96053E-F11F-B40F-C67F-E612E0FA9F6F}"/>
                </a:ext>
              </a:extLst>
            </p:cNvPr>
            <p:cNvSpPr txBox="1"/>
            <p:nvPr/>
          </p:nvSpPr>
          <p:spPr>
            <a:xfrm>
              <a:off x="10157940" y="5439699"/>
              <a:ext cx="558166" cy="276999"/>
            </a:xfrm>
            <a:prstGeom prst="rect">
              <a:avLst/>
            </a:prstGeom>
            <a:noFill/>
          </p:spPr>
          <p:txBody>
            <a:bodyPr wrap="none" rtlCol="0">
              <a:spAutoFit/>
            </a:bodyPr>
            <a:lstStyle/>
            <a:p>
              <a:r>
                <a:rPr lang="fr-CH" sz="1200" dirty="0"/>
                <a:t>06/26</a:t>
              </a:r>
              <a:endParaRPr lang="en-GB" sz="1200" dirty="0"/>
            </a:p>
          </p:txBody>
        </p:sp>
        <p:sp>
          <p:nvSpPr>
            <p:cNvPr id="28" name="TextBox 27">
              <a:extLst>
                <a:ext uri="{FF2B5EF4-FFF2-40B4-BE49-F238E27FC236}">
                  <a16:creationId xmlns:a16="http://schemas.microsoft.com/office/drawing/2014/main" id="{0C89F311-E78F-65C3-12EA-EE94F874F5E8}"/>
                </a:ext>
              </a:extLst>
            </p:cNvPr>
            <p:cNvSpPr txBox="1"/>
            <p:nvPr/>
          </p:nvSpPr>
          <p:spPr>
            <a:xfrm>
              <a:off x="2435817" y="5359977"/>
              <a:ext cx="301686" cy="369332"/>
            </a:xfrm>
            <a:prstGeom prst="rect">
              <a:avLst/>
            </a:prstGeom>
            <a:noFill/>
          </p:spPr>
          <p:txBody>
            <a:bodyPr wrap="square" rtlCol="0">
              <a:spAutoFit/>
            </a:bodyPr>
            <a:lstStyle/>
            <a:p>
              <a:r>
                <a:rPr lang="fr-CH" dirty="0"/>
                <a:t>1</a:t>
              </a:r>
              <a:endParaRPr lang="en-GB" dirty="0"/>
            </a:p>
          </p:txBody>
        </p:sp>
        <p:sp>
          <p:nvSpPr>
            <p:cNvPr id="29" name="Arrow: Right 28">
              <a:extLst>
                <a:ext uri="{FF2B5EF4-FFF2-40B4-BE49-F238E27FC236}">
                  <a16:creationId xmlns:a16="http://schemas.microsoft.com/office/drawing/2014/main" id="{4CC152F3-2820-11D9-10C5-1C7B0F026713}"/>
                </a:ext>
              </a:extLst>
            </p:cNvPr>
            <p:cNvSpPr/>
            <p:nvPr/>
          </p:nvSpPr>
          <p:spPr>
            <a:xfrm>
              <a:off x="3029503" y="5245158"/>
              <a:ext cx="731845" cy="591504"/>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2E66D4E-9C8C-F17E-DEBB-C5AC622A0956}"/>
                </a:ext>
              </a:extLst>
            </p:cNvPr>
            <p:cNvSpPr txBox="1"/>
            <p:nvPr/>
          </p:nvSpPr>
          <p:spPr>
            <a:xfrm>
              <a:off x="3100605" y="5345758"/>
              <a:ext cx="301686" cy="369332"/>
            </a:xfrm>
            <a:prstGeom prst="rect">
              <a:avLst/>
            </a:prstGeom>
            <a:noFill/>
          </p:spPr>
          <p:txBody>
            <a:bodyPr wrap="square" rtlCol="0">
              <a:spAutoFit/>
            </a:bodyPr>
            <a:lstStyle/>
            <a:p>
              <a:r>
                <a:rPr lang="fr-CH" dirty="0"/>
                <a:t>2</a:t>
              </a:r>
              <a:endParaRPr lang="en-GB" dirty="0"/>
            </a:p>
          </p:txBody>
        </p:sp>
        <p:sp>
          <p:nvSpPr>
            <p:cNvPr id="31" name="Arrow: Right 30">
              <a:extLst>
                <a:ext uri="{FF2B5EF4-FFF2-40B4-BE49-F238E27FC236}">
                  <a16:creationId xmlns:a16="http://schemas.microsoft.com/office/drawing/2014/main" id="{6146EEEE-B3D7-EB6B-8CC5-C8D84C27E291}"/>
                </a:ext>
              </a:extLst>
            </p:cNvPr>
            <p:cNvSpPr/>
            <p:nvPr/>
          </p:nvSpPr>
          <p:spPr>
            <a:xfrm>
              <a:off x="3761348" y="5256671"/>
              <a:ext cx="3036735" cy="591504"/>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CB5B67F-008E-7077-C430-AC288178FE35}"/>
                </a:ext>
              </a:extLst>
            </p:cNvPr>
            <p:cNvSpPr txBox="1"/>
            <p:nvPr/>
          </p:nvSpPr>
          <p:spPr>
            <a:xfrm>
              <a:off x="4880480" y="5367757"/>
              <a:ext cx="301686" cy="369332"/>
            </a:xfrm>
            <a:prstGeom prst="rect">
              <a:avLst/>
            </a:prstGeom>
            <a:noFill/>
          </p:spPr>
          <p:txBody>
            <a:bodyPr wrap="square" rtlCol="0">
              <a:spAutoFit/>
            </a:bodyPr>
            <a:lstStyle/>
            <a:p>
              <a:r>
                <a:rPr lang="fr-CH" dirty="0"/>
                <a:t>3</a:t>
              </a:r>
              <a:endParaRPr lang="en-GB" dirty="0"/>
            </a:p>
          </p:txBody>
        </p:sp>
        <p:sp>
          <p:nvSpPr>
            <p:cNvPr id="33" name="Arrow: Right 32">
              <a:extLst>
                <a:ext uri="{FF2B5EF4-FFF2-40B4-BE49-F238E27FC236}">
                  <a16:creationId xmlns:a16="http://schemas.microsoft.com/office/drawing/2014/main" id="{EE6414AE-51CC-8CDF-5DC2-8755F38E9AAB}"/>
                </a:ext>
              </a:extLst>
            </p:cNvPr>
            <p:cNvSpPr/>
            <p:nvPr/>
          </p:nvSpPr>
          <p:spPr>
            <a:xfrm>
              <a:off x="6806380" y="5256671"/>
              <a:ext cx="1295001" cy="591504"/>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5471307-3966-2D85-2C9E-83E742B62E2E}"/>
                </a:ext>
              </a:extLst>
            </p:cNvPr>
            <p:cNvSpPr txBox="1"/>
            <p:nvPr/>
          </p:nvSpPr>
          <p:spPr>
            <a:xfrm>
              <a:off x="7163169" y="5363250"/>
              <a:ext cx="301686" cy="369332"/>
            </a:xfrm>
            <a:prstGeom prst="rect">
              <a:avLst/>
            </a:prstGeom>
            <a:noFill/>
          </p:spPr>
          <p:txBody>
            <a:bodyPr wrap="square" rtlCol="0">
              <a:spAutoFit/>
            </a:bodyPr>
            <a:lstStyle/>
            <a:p>
              <a:r>
                <a:rPr lang="fr-CH" dirty="0"/>
                <a:t>4</a:t>
              </a:r>
              <a:endParaRPr lang="en-GB" dirty="0"/>
            </a:p>
          </p:txBody>
        </p:sp>
        <p:sp>
          <p:nvSpPr>
            <p:cNvPr id="35" name="Arrow: Right 34">
              <a:extLst>
                <a:ext uri="{FF2B5EF4-FFF2-40B4-BE49-F238E27FC236}">
                  <a16:creationId xmlns:a16="http://schemas.microsoft.com/office/drawing/2014/main" id="{B16099CA-3608-512A-C1DC-F41069E72AD7}"/>
                </a:ext>
              </a:extLst>
            </p:cNvPr>
            <p:cNvSpPr/>
            <p:nvPr/>
          </p:nvSpPr>
          <p:spPr>
            <a:xfrm>
              <a:off x="8107687" y="5269448"/>
              <a:ext cx="1546231" cy="5915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7F2FA10A-4A86-1215-FE79-BCD9F313071F}"/>
                </a:ext>
              </a:extLst>
            </p:cNvPr>
            <p:cNvSpPr txBox="1"/>
            <p:nvPr/>
          </p:nvSpPr>
          <p:spPr>
            <a:xfrm>
              <a:off x="8448347" y="5363250"/>
              <a:ext cx="301686" cy="369332"/>
            </a:xfrm>
            <a:prstGeom prst="rect">
              <a:avLst/>
            </a:prstGeom>
            <a:noFill/>
          </p:spPr>
          <p:txBody>
            <a:bodyPr wrap="square" rtlCol="0">
              <a:spAutoFit/>
            </a:bodyPr>
            <a:lstStyle/>
            <a:p>
              <a:r>
                <a:rPr lang="fr-CH" dirty="0"/>
                <a:t>5</a:t>
              </a:r>
              <a:endParaRPr lang="en-GB" dirty="0"/>
            </a:p>
          </p:txBody>
        </p:sp>
        <p:pic>
          <p:nvPicPr>
            <p:cNvPr id="38" name="Picture 37">
              <a:extLst>
                <a:ext uri="{FF2B5EF4-FFF2-40B4-BE49-F238E27FC236}">
                  <a16:creationId xmlns:a16="http://schemas.microsoft.com/office/drawing/2014/main" id="{E434F65B-BEA4-212A-6C17-64AF2DDAF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824" y="3757099"/>
              <a:ext cx="2242529" cy="1260167"/>
            </a:xfrm>
            <a:prstGeom prst="rect">
              <a:avLst/>
            </a:prstGeom>
          </p:spPr>
        </p:pic>
        <p:cxnSp>
          <p:nvCxnSpPr>
            <p:cNvPr id="39" name="Straight Arrow Connector 38">
              <a:extLst>
                <a:ext uri="{FF2B5EF4-FFF2-40B4-BE49-F238E27FC236}">
                  <a16:creationId xmlns:a16="http://schemas.microsoft.com/office/drawing/2014/main" id="{08448C63-E50B-F9FA-7BCA-2E0491E585FD}"/>
                </a:ext>
              </a:extLst>
            </p:cNvPr>
            <p:cNvCxnSpPr>
              <a:cxnSpLocks/>
            </p:cNvCxnSpPr>
            <p:nvPr/>
          </p:nvCxnSpPr>
          <p:spPr>
            <a:xfrm>
              <a:off x="5927504" y="4954737"/>
              <a:ext cx="0" cy="387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D3FD5C7-FFF6-29D4-90A0-E120C61C30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4677" y="4114653"/>
              <a:ext cx="2049892" cy="884267"/>
            </a:xfrm>
            <a:prstGeom prst="rect">
              <a:avLst/>
            </a:prstGeom>
          </p:spPr>
        </p:pic>
        <p:sp>
          <p:nvSpPr>
            <p:cNvPr id="42" name="Rectangle 41">
              <a:extLst>
                <a:ext uri="{FF2B5EF4-FFF2-40B4-BE49-F238E27FC236}">
                  <a16:creationId xmlns:a16="http://schemas.microsoft.com/office/drawing/2014/main" id="{7A634C56-95E8-1A2F-106E-E4E3AFEBF313}"/>
                </a:ext>
              </a:extLst>
            </p:cNvPr>
            <p:cNvSpPr/>
            <p:nvPr/>
          </p:nvSpPr>
          <p:spPr>
            <a:xfrm>
              <a:off x="9687528" y="4464192"/>
              <a:ext cx="872609" cy="14896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1000" dirty="0" err="1">
                  <a:solidFill>
                    <a:schemeClr val="tx1"/>
                  </a:solidFill>
                </a:rPr>
                <a:t>Completed</a:t>
              </a:r>
              <a:endParaRPr lang="en-GB" sz="1000" dirty="0">
                <a:solidFill>
                  <a:schemeClr val="tx1"/>
                </a:solidFill>
              </a:endParaRPr>
            </a:p>
          </p:txBody>
        </p:sp>
        <p:sp>
          <p:nvSpPr>
            <p:cNvPr id="43" name="Rectangle 42">
              <a:extLst>
                <a:ext uri="{FF2B5EF4-FFF2-40B4-BE49-F238E27FC236}">
                  <a16:creationId xmlns:a16="http://schemas.microsoft.com/office/drawing/2014/main" id="{000C209A-DF8F-D5EA-ED2C-A8D3BF2745C0}"/>
                </a:ext>
              </a:extLst>
            </p:cNvPr>
            <p:cNvSpPr/>
            <p:nvPr/>
          </p:nvSpPr>
          <p:spPr>
            <a:xfrm>
              <a:off x="9687529" y="4678417"/>
              <a:ext cx="872609" cy="148960"/>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1000" dirty="0">
                  <a:solidFill>
                    <a:schemeClr val="tx1"/>
                  </a:solidFill>
                </a:rPr>
                <a:t>In Progress</a:t>
              </a:r>
              <a:endParaRPr lang="en-GB" sz="1000" dirty="0">
                <a:solidFill>
                  <a:schemeClr val="tx1"/>
                </a:solidFill>
              </a:endParaRPr>
            </a:p>
          </p:txBody>
        </p:sp>
        <p:sp>
          <p:nvSpPr>
            <p:cNvPr id="44" name="Rectangle 43">
              <a:extLst>
                <a:ext uri="{FF2B5EF4-FFF2-40B4-BE49-F238E27FC236}">
                  <a16:creationId xmlns:a16="http://schemas.microsoft.com/office/drawing/2014/main" id="{4BC845B5-3633-DDEE-9E04-FD826631EBCD}"/>
                </a:ext>
              </a:extLst>
            </p:cNvPr>
            <p:cNvSpPr/>
            <p:nvPr/>
          </p:nvSpPr>
          <p:spPr>
            <a:xfrm>
              <a:off x="9687529" y="4908966"/>
              <a:ext cx="872609" cy="14896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1000" dirty="0">
                  <a:solidFill>
                    <a:schemeClr val="tx1"/>
                  </a:solidFill>
                </a:rPr>
                <a:t>Not Start</a:t>
              </a:r>
              <a:endParaRPr lang="en-GB" sz="1000" dirty="0">
                <a:solidFill>
                  <a:schemeClr val="tx1"/>
                </a:solidFill>
              </a:endParaRPr>
            </a:p>
          </p:txBody>
        </p:sp>
      </p:grpSp>
      <p:sp>
        <p:nvSpPr>
          <p:cNvPr id="7" name="TextBox 6">
            <a:extLst>
              <a:ext uri="{FF2B5EF4-FFF2-40B4-BE49-F238E27FC236}">
                <a16:creationId xmlns:a16="http://schemas.microsoft.com/office/drawing/2014/main" id="{F3CB6205-7FDC-3736-743E-F54813998141}"/>
              </a:ext>
            </a:extLst>
          </p:cNvPr>
          <p:cNvSpPr txBox="1"/>
          <p:nvPr/>
        </p:nvSpPr>
        <p:spPr>
          <a:xfrm>
            <a:off x="10344699" y="191055"/>
            <a:ext cx="1421543" cy="369332"/>
          </a:xfrm>
          <a:prstGeom prst="rect">
            <a:avLst/>
          </a:prstGeom>
          <a:solidFill>
            <a:schemeClr val="bg1"/>
          </a:solidFill>
          <a:ln>
            <a:solidFill>
              <a:srgbClr val="423EF2"/>
            </a:solidFill>
          </a:ln>
        </p:spPr>
        <p:txBody>
          <a:bodyPr wrap="none" rtlCol="0">
            <a:spAutoFit/>
          </a:bodyPr>
          <a:lstStyle/>
          <a:p>
            <a:r>
              <a:rPr lang="en-US" dirty="0">
                <a:hlinkClick r:id="rId5"/>
              </a:rPr>
              <a:t>Link to EDMS</a:t>
            </a:r>
            <a:endParaRPr lang="en-GB" dirty="0"/>
          </a:p>
        </p:txBody>
      </p:sp>
      <p:sp>
        <p:nvSpPr>
          <p:cNvPr id="8" name="TextBox 7">
            <a:extLst>
              <a:ext uri="{FF2B5EF4-FFF2-40B4-BE49-F238E27FC236}">
                <a16:creationId xmlns:a16="http://schemas.microsoft.com/office/drawing/2014/main" id="{86F05085-7972-978B-70E4-5A7C2F6FF05B}"/>
              </a:ext>
            </a:extLst>
          </p:cNvPr>
          <p:cNvSpPr txBox="1"/>
          <p:nvPr/>
        </p:nvSpPr>
        <p:spPr>
          <a:xfrm>
            <a:off x="343497" y="1053169"/>
            <a:ext cx="6341175" cy="2585323"/>
          </a:xfrm>
          <a:prstGeom prst="rect">
            <a:avLst/>
          </a:prstGeom>
          <a:noFill/>
          <a:ln>
            <a:solidFill>
              <a:schemeClr val="accent1"/>
            </a:solidFill>
          </a:ln>
        </p:spPr>
        <p:txBody>
          <a:bodyPr wrap="square">
            <a:spAutoFit/>
          </a:bodyPr>
          <a:lstStyle/>
          <a:p>
            <a:r>
              <a:rPr lang="en-GB" b="1" dirty="0">
                <a:solidFill>
                  <a:srgbClr val="002060"/>
                </a:solidFill>
                <a:latin typeface="Aptos" panose="020B0004020202020204" pitchFamily="34" charset="0"/>
              </a:rPr>
              <a:t>Objective</a:t>
            </a:r>
          </a:p>
          <a:p>
            <a:pPr marL="285750" indent="-285750">
              <a:buFont typeface="Arial" panose="020B0604020202020204" pitchFamily="34" charset="0"/>
              <a:buChar char="•"/>
            </a:pPr>
            <a:r>
              <a:rPr lang="en-GB" b="1" dirty="0">
                <a:latin typeface="Aptos" panose="020B0004020202020204" pitchFamily="34" charset="0"/>
              </a:rPr>
              <a:t>Streamline and automate the existing process</a:t>
            </a:r>
            <a:r>
              <a:rPr lang="en-GB" dirty="0">
                <a:latin typeface="Aptos" panose="020B0004020202020204" pitchFamily="34" charset="0"/>
              </a:rPr>
              <a:t>, including the already implemented evaporation automation</a:t>
            </a:r>
          </a:p>
          <a:p>
            <a:pPr marL="285750" indent="-285750">
              <a:buFont typeface="Arial" panose="020B0604020202020204" pitchFamily="34" charset="0"/>
              <a:buChar char="•"/>
            </a:pPr>
            <a:r>
              <a:rPr lang="en-GB" b="1" dirty="0">
                <a:latin typeface="Aptos" panose="020B0004020202020204" pitchFamily="34" charset="0"/>
              </a:rPr>
              <a:t>Review and optimize interlocks</a:t>
            </a:r>
            <a:r>
              <a:rPr lang="en-GB" dirty="0">
                <a:latin typeface="Aptos" panose="020B0004020202020204" pitchFamily="34" charset="0"/>
              </a:rPr>
              <a:t>, ensuring proper filtering and validation</a:t>
            </a:r>
          </a:p>
          <a:p>
            <a:pPr marL="285750" indent="-285750">
              <a:buFont typeface="Arial" panose="020B0604020202020204" pitchFamily="34" charset="0"/>
              <a:buChar char="•"/>
            </a:pPr>
            <a:r>
              <a:rPr lang="en-GB" b="1" dirty="0"/>
              <a:t>Automate GSI objects</a:t>
            </a:r>
            <a:r>
              <a:rPr lang="en-GB" dirty="0"/>
              <a:t> in alignment with the defined operational modes</a:t>
            </a:r>
          </a:p>
          <a:p>
            <a:pPr marL="285750" indent="-285750">
              <a:buFont typeface="Arial" panose="020B0604020202020204" pitchFamily="34" charset="0"/>
              <a:buChar char="•"/>
            </a:pPr>
            <a:r>
              <a:rPr lang="en-GB" b="1" dirty="0"/>
              <a:t>Design and implement a new process</a:t>
            </a:r>
            <a:r>
              <a:rPr lang="en-GB" dirty="0"/>
              <a:t> that is efficient, scalable, and easily adaptable for final GSI operations</a:t>
            </a:r>
            <a:endParaRPr lang="en-GB" b="1" dirty="0">
              <a:solidFill>
                <a:srgbClr val="423EF2"/>
              </a:solidFill>
              <a:latin typeface="Aptos" panose="020B0004020202020204" pitchFamily="34" charset="0"/>
            </a:endParaRPr>
          </a:p>
        </p:txBody>
      </p:sp>
      <p:sp>
        <p:nvSpPr>
          <p:cNvPr id="6" name="TextBox 13">
            <a:extLst>
              <a:ext uri="{FF2B5EF4-FFF2-40B4-BE49-F238E27FC236}">
                <a16:creationId xmlns:a16="http://schemas.microsoft.com/office/drawing/2014/main" id="{D4C92414-F525-33F5-C06B-4F5DFBA999F5}"/>
              </a:ext>
            </a:extLst>
          </p:cNvPr>
          <p:cNvSpPr txBox="1"/>
          <p:nvPr/>
        </p:nvSpPr>
        <p:spPr>
          <a:xfrm>
            <a:off x="6840821" y="893904"/>
            <a:ext cx="5351179" cy="2862322"/>
          </a:xfrm>
          <a:prstGeom prst="rect">
            <a:avLst/>
          </a:prstGeom>
          <a:solidFill>
            <a:schemeClr val="bg1"/>
          </a:solidFill>
        </p:spPr>
        <p:txBody>
          <a:bodyPr wrap="square" rtlCol="0">
            <a:spAutoFit/>
          </a:bodyPr>
          <a:lstStyle/>
          <a:p>
            <a:pPr fontAlgn="base"/>
            <a:r>
              <a:rPr lang="fr-CH" b="1" dirty="0" err="1">
                <a:solidFill>
                  <a:srgbClr val="002060"/>
                </a:solidFill>
                <a:effectLst>
                  <a:glow>
                    <a:srgbClr val="000000"/>
                  </a:glow>
                  <a:outerShdw sx="0" sy="0">
                    <a:srgbClr val="000000"/>
                  </a:outerShdw>
                  <a:reflection stA="0" endPos="0" fadeDir="0" sx="0" sy="0"/>
                </a:effectLst>
                <a:latin typeface="Aptos" panose="020B0004020202020204" pitchFamily="34" charset="0"/>
              </a:rPr>
              <a:t>Implementation</a:t>
            </a:r>
            <a:endParaRPr lang="fr-CH" b="1" dirty="0">
              <a:solidFill>
                <a:srgbClr val="002060"/>
              </a:solidFill>
              <a:effectLst>
                <a:glow>
                  <a:srgbClr val="000000"/>
                </a:glow>
                <a:outerShdw sx="0" sy="0">
                  <a:srgbClr val="000000"/>
                </a:outerShdw>
                <a:reflection stA="0" endPos="0" fadeDir="0" sx="0" sy="0"/>
              </a:effectLst>
              <a:latin typeface="Aptos" panose="020B0004020202020204" pitchFamily="34" charset="0"/>
            </a:endParaRPr>
          </a:p>
          <a:p>
            <a:pPr marL="342900" indent="-342900" fontAlgn="base">
              <a:buFont typeface="+mj-lt"/>
              <a:buAutoNum type="arabicPeriod"/>
            </a:pP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Identify</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the main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objects</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and Interlocks of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current</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Process (TE-CRG) </a:t>
            </a:r>
          </a:p>
          <a:p>
            <a:pPr marL="342900" indent="-342900" fontAlgn="base">
              <a:buFont typeface="+mj-lt"/>
              <a:buAutoNum type="arabicPeriod"/>
            </a:pP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Create</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the new structure (TE-CRG /GSI) </a:t>
            </a:r>
          </a:p>
          <a:p>
            <a:pPr marL="342900" indent="-342900" fontAlgn="base">
              <a:buFont typeface="+mj-lt"/>
              <a:buAutoNum type="arabicPeriod"/>
            </a:pP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Define</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the process and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necessary</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interlocks </a:t>
            </a:r>
            <a:b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b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(TE-CRG / GSI) </a:t>
            </a:r>
          </a:p>
          <a:p>
            <a:pPr marL="342900" indent="-342900" fontAlgn="base">
              <a:buFont typeface="+mj-lt"/>
              <a:buAutoNum type="arabicPeriod"/>
            </a:pP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Write the new process file (TE-CRG)</a:t>
            </a:r>
          </a:p>
          <a:p>
            <a:pPr marL="342900" indent="-342900" fontAlgn="base">
              <a:buFont typeface="+mj-lt"/>
              <a:buAutoNum type="arabicPeriod"/>
            </a:pP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Programming</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and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upgrading</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of the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synoptics</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a:t>
            </a:r>
            <a:b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b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(TE-CRG)</a:t>
            </a:r>
          </a:p>
          <a:p>
            <a:pPr marL="342900" indent="-342900" fontAlgn="base">
              <a:buFont typeface="+mj-lt"/>
              <a:buAutoNum type="arabicPeriod"/>
            </a:pP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Tests and </a:t>
            </a:r>
            <a:r>
              <a:rPr lang="fr-CH" dirty="0" err="1">
                <a:solidFill>
                  <a:srgbClr val="002060"/>
                </a:solidFill>
                <a:effectLst>
                  <a:glow>
                    <a:srgbClr val="000000"/>
                  </a:glow>
                  <a:outerShdw sx="0" sy="0">
                    <a:srgbClr val="000000"/>
                  </a:outerShdw>
                  <a:reflection stA="0" endPos="0" fadeDir="0" sx="0" sy="0"/>
                </a:effectLst>
                <a:latin typeface="Aptos" panose="020B0004020202020204" pitchFamily="34" charset="0"/>
              </a:rPr>
              <a:t>commissionning</a:t>
            </a:r>
            <a:r>
              <a:rPr lang="fr-CH" dirty="0">
                <a:solidFill>
                  <a:srgbClr val="002060"/>
                </a:solidFill>
                <a:effectLst>
                  <a:glow>
                    <a:srgbClr val="000000"/>
                  </a:glow>
                  <a:outerShdw sx="0" sy="0">
                    <a:srgbClr val="000000"/>
                  </a:outerShdw>
                  <a:reflection stA="0" endPos="0" fadeDir="0" sx="0" sy="0"/>
                </a:effectLst>
                <a:latin typeface="Aptos" panose="020B0004020202020204" pitchFamily="34" charset="0"/>
              </a:rPr>
              <a:t> (TE-CRG / GSI)</a:t>
            </a:r>
          </a:p>
        </p:txBody>
      </p:sp>
      <p:sp>
        <p:nvSpPr>
          <p:cNvPr id="3" name="Date Placeholder 2">
            <a:extLst>
              <a:ext uri="{FF2B5EF4-FFF2-40B4-BE49-F238E27FC236}">
                <a16:creationId xmlns:a16="http://schemas.microsoft.com/office/drawing/2014/main" id="{BDC12BDD-D6AF-0313-C884-B6613BDC5832}"/>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7AEA7ED4-B03B-6FDE-6293-5D176ABDD152}"/>
              </a:ext>
            </a:extLst>
          </p:cNvPr>
          <p:cNvSpPr>
            <a:spLocks noGrp="1"/>
          </p:cNvSpPr>
          <p:nvPr>
            <p:ph type="sldNum" sz="quarter" idx="12"/>
          </p:nvPr>
        </p:nvSpPr>
        <p:spPr/>
        <p:txBody>
          <a:bodyPr/>
          <a:lstStyle/>
          <a:p>
            <a:fld id="{B47976B5-8BDF-4E5D-B963-E5F7B56163CD}" type="slidenum">
              <a:rPr lang="it-IT" smtClean="0"/>
              <a:t>19</a:t>
            </a:fld>
            <a:endParaRPr lang="it-IT"/>
          </a:p>
        </p:txBody>
      </p:sp>
      <p:cxnSp>
        <p:nvCxnSpPr>
          <p:cNvPr id="13" name="Straight Arrow Connector 12">
            <a:extLst>
              <a:ext uri="{FF2B5EF4-FFF2-40B4-BE49-F238E27FC236}">
                <a16:creationId xmlns:a16="http://schemas.microsoft.com/office/drawing/2014/main" id="{97626064-2E3C-D87B-A815-6A22FE78C9DB}"/>
              </a:ext>
            </a:extLst>
          </p:cNvPr>
          <p:cNvCxnSpPr>
            <a:cxnSpLocks/>
          </p:cNvCxnSpPr>
          <p:nvPr/>
        </p:nvCxnSpPr>
        <p:spPr>
          <a:xfrm flipH="1">
            <a:off x="5977328" y="5067952"/>
            <a:ext cx="1079080" cy="368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52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37" y="365125"/>
            <a:ext cx="10821063" cy="823595"/>
          </a:xfrm>
        </p:spPr>
        <p:txBody>
          <a:bodyPr/>
          <a:lstStyle/>
          <a:p>
            <a:r>
              <a:rPr lang="en-US" dirty="0"/>
              <a:t>Content</a:t>
            </a:r>
            <a:endParaRPr lang="en-GB" dirty="0"/>
          </a:p>
        </p:txBody>
      </p:sp>
      <p:sp>
        <p:nvSpPr>
          <p:cNvPr id="3" name="Content Placeholder 2"/>
          <p:cNvSpPr>
            <a:spLocks noGrp="1"/>
          </p:cNvSpPr>
          <p:nvPr>
            <p:ph idx="1"/>
          </p:nvPr>
        </p:nvSpPr>
        <p:spPr>
          <a:xfrm>
            <a:off x="838200" y="1606169"/>
            <a:ext cx="10515600" cy="4351338"/>
          </a:xfrm>
        </p:spPr>
        <p:txBody>
          <a:bodyPr>
            <a:normAutofit fontScale="85000" lnSpcReduction="20000"/>
          </a:bodyPr>
          <a:lstStyle/>
          <a:p>
            <a:r>
              <a:rPr lang="en-US" dirty="0"/>
              <a:t>KR3912/TE – Collaboration agreements and amendment</a:t>
            </a:r>
          </a:p>
          <a:p>
            <a:r>
              <a:rPr lang="en-US" dirty="0"/>
              <a:t>CERN contributions</a:t>
            </a:r>
          </a:p>
          <a:p>
            <a:endParaRPr lang="en-US" dirty="0"/>
          </a:p>
          <a:p>
            <a:r>
              <a:rPr lang="en-US" dirty="0"/>
              <a:t>Status and upgrade of the main systems of the test facility</a:t>
            </a:r>
          </a:p>
          <a:p>
            <a:pPr lvl="1"/>
            <a:r>
              <a:rPr lang="en-US" dirty="0"/>
              <a:t>Transport/Logistics </a:t>
            </a:r>
          </a:p>
          <a:p>
            <a:pPr lvl="1"/>
            <a:r>
              <a:rPr lang="en-US" dirty="0"/>
              <a:t>Mechanical activities</a:t>
            </a:r>
          </a:p>
          <a:p>
            <a:pPr lvl="1"/>
            <a:r>
              <a:rPr lang="en-US" dirty="0"/>
              <a:t>Cryogenic system, including major overhauling</a:t>
            </a:r>
          </a:p>
          <a:p>
            <a:pPr lvl="1"/>
            <a:r>
              <a:rPr lang="en-US" dirty="0"/>
              <a:t>Powering and EDAQ</a:t>
            </a:r>
          </a:p>
          <a:p>
            <a:pPr lvl="1"/>
            <a:r>
              <a:rPr lang="en-US" dirty="0"/>
              <a:t>Dedicated development and support</a:t>
            </a:r>
          </a:p>
          <a:p>
            <a:pPr lvl="1"/>
            <a:endParaRPr lang="en-US" dirty="0"/>
          </a:p>
          <a:p>
            <a:r>
              <a:rPr lang="en-GB" dirty="0"/>
              <a:t>EAM tool development for the test follow-up and schedule Gantt Chart </a:t>
            </a:r>
          </a:p>
          <a:p>
            <a:r>
              <a:rPr lang="en-US" dirty="0"/>
              <a:t>Conclusions</a:t>
            </a:r>
          </a:p>
        </p:txBody>
      </p:sp>
      <p:sp>
        <p:nvSpPr>
          <p:cNvPr id="4" name="Date Placeholder 3">
            <a:extLst>
              <a:ext uri="{FF2B5EF4-FFF2-40B4-BE49-F238E27FC236}">
                <a16:creationId xmlns:a16="http://schemas.microsoft.com/office/drawing/2014/main" id="{C2412F42-F756-FB2B-F7AB-AF6C641A0D1E}"/>
              </a:ext>
            </a:extLst>
          </p:cNvPr>
          <p:cNvSpPr>
            <a:spLocks noGrp="1"/>
          </p:cNvSpPr>
          <p:nvPr>
            <p:ph type="dt" sz="half" idx="10"/>
          </p:nvPr>
        </p:nvSpPr>
        <p:spPr>
          <a:xfrm>
            <a:off x="838200" y="6356350"/>
            <a:ext cx="7710814" cy="365125"/>
          </a:xfrm>
        </p:spPr>
        <p:txBody>
          <a:bodyPr/>
          <a:lstStyle/>
          <a:p>
            <a:r>
              <a:rPr lang="en-US"/>
              <a:t>17.04.2026, G.Riddone, CERN-GSI Collaboration Steering Board Meeting</a:t>
            </a:r>
            <a:endParaRPr lang="en-GB" dirty="0"/>
          </a:p>
        </p:txBody>
      </p:sp>
      <p:sp>
        <p:nvSpPr>
          <p:cNvPr id="5" name="Slide Number Placeholder 4"/>
          <p:cNvSpPr>
            <a:spLocks noGrp="1"/>
          </p:cNvSpPr>
          <p:nvPr>
            <p:ph type="sldNum" sz="quarter" idx="12"/>
          </p:nvPr>
        </p:nvSpPr>
        <p:spPr>
          <a:xfrm>
            <a:off x="8610600" y="6356350"/>
            <a:ext cx="2743200" cy="365125"/>
          </a:xfrm>
        </p:spPr>
        <p:txBody>
          <a:bodyPr/>
          <a:lstStyle/>
          <a:p>
            <a:fld id="{B47976B5-8BDF-4E5D-B963-E5F7B56163CD}" type="slidenum">
              <a:rPr lang="it-IT" smtClean="0"/>
              <a:pPr/>
              <a:t>2</a:t>
            </a:fld>
            <a:endParaRPr lang="it-IT" dirty="0"/>
          </a:p>
        </p:txBody>
      </p:sp>
    </p:spTree>
    <p:extLst>
      <p:ext uri="{BB962C8B-B14F-4D97-AF65-F5344CB8AC3E}">
        <p14:creationId xmlns:p14="http://schemas.microsoft.com/office/powerpoint/2010/main" val="79239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FB176-9E4F-4DA7-38B8-643AE93EF549}"/>
              </a:ext>
            </a:extLst>
          </p:cNvPr>
          <p:cNvSpPr>
            <a:spLocks noGrp="1"/>
          </p:cNvSpPr>
          <p:nvPr>
            <p:ph type="title"/>
          </p:nvPr>
        </p:nvSpPr>
        <p:spPr>
          <a:xfrm>
            <a:off x="496294" y="309466"/>
            <a:ext cx="10515600" cy="823595"/>
          </a:xfrm>
        </p:spPr>
        <p:txBody>
          <a:bodyPr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4400" dirty="0">
                <a:solidFill>
                  <a:srgbClr val="423EF2"/>
                </a:solidFill>
              </a:rPr>
              <a:t>Magnet Protection and Instrumentation</a:t>
            </a:r>
          </a:p>
        </p:txBody>
      </p:sp>
      <p:sp>
        <p:nvSpPr>
          <p:cNvPr id="6" name="Date Placeholder 5">
            <a:extLst>
              <a:ext uri="{FF2B5EF4-FFF2-40B4-BE49-F238E27FC236}">
                <a16:creationId xmlns:a16="http://schemas.microsoft.com/office/drawing/2014/main" id="{AB539407-A635-72A2-5468-4152F6146D49}"/>
              </a:ext>
            </a:extLst>
          </p:cNvPr>
          <p:cNvSpPr>
            <a:spLocks noGrp="1"/>
          </p:cNvSpPr>
          <p:nvPr>
            <p:ph type="dt" sz="half" idx="10"/>
          </p:nvPr>
        </p:nvSpPr>
        <p:spPr>
          <a:xfrm>
            <a:off x="838200" y="6356350"/>
            <a:ext cx="7710814" cy="365125"/>
          </a:xfrm>
        </p:spPr>
        <p:txBody>
          <a:bodyPr/>
          <a:lstStyle/>
          <a:p>
            <a:r>
              <a:rPr lang="en-US"/>
              <a:t>17.04.2026, G.Riddone, CERN-GSI Collaboration Steering Board Meeting</a:t>
            </a:r>
            <a:endParaRPr lang="it-IT"/>
          </a:p>
        </p:txBody>
      </p:sp>
      <p:sp>
        <p:nvSpPr>
          <p:cNvPr id="3" name="Slide Number Placeholder 2">
            <a:extLst>
              <a:ext uri="{FF2B5EF4-FFF2-40B4-BE49-F238E27FC236}">
                <a16:creationId xmlns:a16="http://schemas.microsoft.com/office/drawing/2014/main" id="{6288C1EB-E737-834D-94EE-38A9E0F05C3C}"/>
              </a:ext>
            </a:extLst>
          </p:cNvPr>
          <p:cNvSpPr>
            <a:spLocks noGrp="1"/>
          </p:cNvSpPr>
          <p:nvPr>
            <p:ph type="sldNum" sz="quarter" idx="12"/>
          </p:nvPr>
        </p:nvSpPr>
        <p:spPr>
          <a:xfrm>
            <a:off x="8610600" y="6356350"/>
            <a:ext cx="2743200" cy="365125"/>
          </a:xfrm>
        </p:spPr>
        <p:txBody>
          <a:bodyPr anchor="ctr">
            <a:normAutofit fontScale="62500" lnSpcReduction="20000"/>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B3F1CC88-CCA3-400B-852B-28B25E4674E7}" type="slidenum">
              <a:rPr lang="en-GB" smtClean="0"/>
              <a:pPr/>
              <a:t>20</a:t>
            </a:fld>
            <a:endParaRPr lang="en-GB"/>
          </a:p>
        </p:txBody>
      </p:sp>
      <p:sp>
        <p:nvSpPr>
          <p:cNvPr id="2" name="Content Placeholder 1">
            <a:extLst>
              <a:ext uri="{FF2B5EF4-FFF2-40B4-BE49-F238E27FC236}">
                <a16:creationId xmlns:a16="http://schemas.microsoft.com/office/drawing/2014/main" id="{80BFF208-38F6-9B96-E9A4-33B9E3CA0BE9}"/>
              </a:ext>
            </a:extLst>
          </p:cNvPr>
          <p:cNvSpPr>
            <a:spLocks noGrp="1"/>
          </p:cNvSpPr>
          <p:nvPr>
            <p:ph sz="half" idx="4294967295"/>
          </p:nvPr>
        </p:nvSpPr>
        <p:spPr>
          <a:xfrm>
            <a:off x="6058686" y="1126144"/>
            <a:ext cx="5935662" cy="2611924"/>
          </a:xfrm>
          <a:ln>
            <a:solidFill>
              <a:srgbClr val="423EF2"/>
            </a:solidFill>
          </a:ln>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600" dirty="0">
                <a:solidFill>
                  <a:srgbClr val="002060"/>
                </a:solidFill>
              </a:rPr>
              <a:t>Infrastructure overview:</a:t>
            </a:r>
          </a:p>
          <a:p>
            <a:pPr lvl="1"/>
            <a:r>
              <a:rPr lang="en-GB" sz="1600" b="1" dirty="0">
                <a:solidFill>
                  <a:schemeClr val="accent2"/>
                </a:solidFill>
              </a:rPr>
              <a:t>Each testbench has 6 Quench Detection Systems (QDS) with double redundancy</a:t>
            </a:r>
            <a:r>
              <a:rPr lang="en-GB" sz="1600" b="1" dirty="0">
                <a:solidFill>
                  <a:srgbClr val="002060"/>
                </a:solidFill>
              </a:rPr>
              <a:t>.</a:t>
            </a:r>
          </a:p>
          <a:p>
            <a:pPr lvl="1"/>
            <a:r>
              <a:rPr lang="en-GB" sz="1600" dirty="0">
                <a:solidFill>
                  <a:srgbClr val="002060"/>
                </a:solidFill>
              </a:rPr>
              <a:t>Each powering cluster for an RM circuit is equipped with 2 Energy Extraction (EE) devices.</a:t>
            </a:r>
          </a:p>
          <a:p>
            <a:pPr marL="285750" indent="-285750"/>
            <a:r>
              <a:rPr lang="en-GB" sz="1600" dirty="0">
                <a:solidFill>
                  <a:srgbClr val="002060"/>
                </a:solidFill>
              </a:rPr>
              <a:t>EE: the systems of an RM powering cluster are controlled independently.</a:t>
            </a:r>
          </a:p>
          <a:p>
            <a:pPr marL="285750" indent="-285750"/>
            <a:r>
              <a:rPr lang="en-GB" sz="1600" dirty="0">
                <a:solidFill>
                  <a:srgbClr val="002060"/>
                </a:solidFill>
              </a:rPr>
              <a:t>QDS: </a:t>
            </a:r>
            <a:r>
              <a:rPr lang="en-GB" sz="1600" b="1" dirty="0">
                <a:solidFill>
                  <a:schemeClr val="accent2"/>
                </a:solidFill>
              </a:rPr>
              <a:t>protects up to 3 superconducting magnets with independent settings (1 RM and 2 RC circuits)</a:t>
            </a:r>
          </a:p>
        </p:txBody>
      </p:sp>
      <p:pic>
        <p:nvPicPr>
          <p:cNvPr id="13" name="Picture 2">
            <a:extLst>
              <a:ext uri="{FF2B5EF4-FFF2-40B4-BE49-F238E27FC236}">
                <a16:creationId xmlns:a16="http://schemas.microsoft.com/office/drawing/2014/main" id="{A8A5DEC8-9FCF-8AC8-AE1E-B3B9426B3B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3029" y="1689913"/>
            <a:ext cx="1651775" cy="220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6504A8B-99C7-7CE8-BF5C-515BDB1A5066}"/>
              </a:ext>
            </a:extLst>
          </p:cNvPr>
          <p:cNvSpPr txBox="1"/>
          <p:nvPr/>
        </p:nvSpPr>
        <p:spPr>
          <a:xfrm>
            <a:off x="197652" y="1016348"/>
            <a:ext cx="5008615" cy="369332"/>
          </a:xfrm>
          <a:prstGeom prst="rect">
            <a:avLst/>
          </a:prstGeom>
          <a:solidFill>
            <a:schemeClr val="bg1"/>
          </a:solidFill>
        </p:spPr>
        <p:txBody>
          <a:bodyPr wrap="none" rtlCol="0">
            <a:spAutoFit/>
          </a:bodyPr>
          <a:lstStyle/>
          <a:p>
            <a:r>
              <a:rPr lang="en-US" dirty="0">
                <a:solidFill>
                  <a:srgbClr val="002060"/>
                </a:solidFill>
                <a:latin typeface="Aptos" panose="020B0004020202020204" pitchFamily="34" charset="0"/>
              </a:rPr>
              <a:t>Power convertor racks and Energy Extraction (EE)</a:t>
            </a:r>
            <a:endParaRPr lang="en-CH" dirty="0">
              <a:solidFill>
                <a:srgbClr val="002060"/>
              </a:solidFill>
              <a:latin typeface="Aptos" panose="020B0004020202020204" pitchFamily="34" charset="0"/>
            </a:endParaRPr>
          </a:p>
        </p:txBody>
      </p:sp>
      <p:pic>
        <p:nvPicPr>
          <p:cNvPr id="17" name="Picture 16">
            <a:extLst>
              <a:ext uri="{FF2B5EF4-FFF2-40B4-BE49-F238E27FC236}">
                <a16:creationId xmlns:a16="http://schemas.microsoft.com/office/drawing/2014/main" id="{0100DF2A-D4D7-9F22-0934-B772256E7A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9628" y="1664106"/>
            <a:ext cx="3718560" cy="2232801"/>
          </a:xfrm>
          <a:prstGeom prst="rect">
            <a:avLst/>
          </a:prstGeom>
        </p:spPr>
      </p:pic>
      <p:sp>
        <p:nvSpPr>
          <p:cNvPr id="19" name="TextBox 18">
            <a:extLst>
              <a:ext uri="{FF2B5EF4-FFF2-40B4-BE49-F238E27FC236}">
                <a16:creationId xmlns:a16="http://schemas.microsoft.com/office/drawing/2014/main" id="{34FE6935-59AB-15B3-85F1-07F0BF4667DF}"/>
              </a:ext>
            </a:extLst>
          </p:cNvPr>
          <p:cNvSpPr txBox="1"/>
          <p:nvPr/>
        </p:nvSpPr>
        <p:spPr>
          <a:xfrm rot="16200000">
            <a:off x="30" y="4790536"/>
            <a:ext cx="2304357" cy="646331"/>
          </a:xfrm>
          <a:prstGeom prst="rect">
            <a:avLst/>
          </a:prstGeom>
          <a:solidFill>
            <a:schemeClr val="bg1"/>
          </a:solidFill>
        </p:spPr>
        <p:txBody>
          <a:bodyPr wrap="square" rtlCol="0">
            <a:spAutoFit/>
          </a:bodyPr>
          <a:lstStyle/>
          <a:p>
            <a:r>
              <a:rPr lang="en-US" dirty="0">
                <a:latin typeface="Aptos" panose="020B0004020202020204" pitchFamily="34" charset="0"/>
              </a:rPr>
              <a:t>Quench Detection System </a:t>
            </a:r>
            <a:r>
              <a:rPr lang="en-US" dirty="0" err="1">
                <a:latin typeface="Aptos" panose="020B0004020202020204" pitchFamily="34" charset="0"/>
              </a:rPr>
              <a:t>uQDS</a:t>
            </a:r>
            <a:r>
              <a:rPr lang="en-US" dirty="0">
                <a:latin typeface="Aptos" panose="020B0004020202020204" pitchFamily="34" charset="0"/>
              </a:rPr>
              <a:t> crates</a:t>
            </a:r>
            <a:endParaRPr lang="en-CH" dirty="0">
              <a:latin typeface="Aptos" panose="020B0004020202020204" pitchFamily="34" charset="0"/>
            </a:endParaRPr>
          </a:p>
        </p:txBody>
      </p:sp>
      <p:sp>
        <p:nvSpPr>
          <p:cNvPr id="23" name="TextBox 22">
            <a:extLst>
              <a:ext uri="{FF2B5EF4-FFF2-40B4-BE49-F238E27FC236}">
                <a16:creationId xmlns:a16="http://schemas.microsoft.com/office/drawing/2014/main" id="{43C93AC7-D4C4-58E0-C86F-AD932E164132}"/>
              </a:ext>
            </a:extLst>
          </p:cNvPr>
          <p:cNvSpPr txBox="1"/>
          <p:nvPr/>
        </p:nvSpPr>
        <p:spPr>
          <a:xfrm>
            <a:off x="203600" y="1320581"/>
            <a:ext cx="5892400" cy="369332"/>
          </a:xfrm>
          <a:prstGeom prst="rect">
            <a:avLst/>
          </a:prstGeom>
          <a:noFill/>
        </p:spPr>
        <p:txBody>
          <a:bodyPr wrap="square">
            <a:spAutoFit/>
          </a:bodyPr>
          <a:lstStyle/>
          <a:p>
            <a:pPr marL="0" lvl="1"/>
            <a:r>
              <a:rPr lang="en-US" dirty="0">
                <a:solidFill>
                  <a:srgbClr val="002060"/>
                </a:solidFill>
                <a:latin typeface="Aptos" panose="020B0004020202020204" pitchFamily="34" charset="0"/>
              </a:rPr>
              <a:t>Up to </a:t>
            </a:r>
            <a:r>
              <a:rPr lang="en-US" b="1" dirty="0">
                <a:solidFill>
                  <a:srgbClr val="002060"/>
                </a:solidFill>
                <a:latin typeface="Aptos" panose="020B0004020202020204" pitchFamily="34" charset="0"/>
              </a:rPr>
              <a:t>9</a:t>
            </a:r>
            <a:r>
              <a:rPr lang="en-US" dirty="0">
                <a:solidFill>
                  <a:srgbClr val="002060"/>
                </a:solidFill>
                <a:latin typeface="Aptos" panose="020B0004020202020204" pitchFamily="34" charset="0"/>
              </a:rPr>
              <a:t> simultaneous powering (2 types of PC: RM and RC)</a:t>
            </a:r>
          </a:p>
        </p:txBody>
      </p:sp>
      <p:sp>
        <p:nvSpPr>
          <p:cNvPr id="27" name="Text Placeholder 7">
            <a:extLst>
              <a:ext uri="{FF2B5EF4-FFF2-40B4-BE49-F238E27FC236}">
                <a16:creationId xmlns:a16="http://schemas.microsoft.com/office/drawing/2014/main" id="{E1D5F19F-6C4D-C57D-FB48-48660052C400}"/>
              </a:ext>
            </a:extLst>
          </p:cNvPr>
          <p:cNvSpPr txBox="1">
            <a:spLocks/>
          </p:cNvSpPr>
          <p:nvPr/>
        </p:nvSpPr>
        <p:spPr>
          <a:xfrm>
            <a:off x="5879100" y="3903685"/>
            <a:ext cx="3039386" cy="359558"/>
          </a:xfrm>
          <a:prstGeom prst="rect">
            <a:avLst/>
          </a:prstGeom>
        </p:spPr>
        <p:txBody>
          <a:bodyPr>
            <a:normAutofit/>
          </a:bodyPr>
          <a:lstStyle>
            <a:lvl1pPr marL="233363" indent="-233363" algn="l" rtl="0" eaLnBrk="1" latinLnBrk="0" hangingPunct="1">
              <a:spcBef>
                <a:spcPct val="20000"/>
              </a:spcBef>
              <a:buClr>
                <a:srgbClr val="001B53"/>
              </a:buClr>
              <a:buSzPct val="80000"/>
              <a:buFont typeface="Arial"/>
              <a:buChar char="•"/>
              <a:defRPr kumimoji="0" sz="1800" kern="1200">
                <a:solidFill>
                  <a:srgbClr val="001B53"/>
                </a:solidFill>
                <a:latin typeface="Verdana" panose="020B0604030504040204" pitchFamily="34" charset="0"/>
                <a:ea typeface="Verdana" panose="020B0604030504040204" pitchFamily="34" charset="0"/>
                <a:cs typeface="Verdana" panose="020B0604030504040204" pitchFamily="34" charset="0"/>
              </a:defRPr>
            </a:lvl1pPr>
            <a:lvl2pPr marL="446088" indent="-185738" algn="l" rtl="0" eaLnBrk="1" latinLnBrk="0" hangingPunct="1">
              <a:spcBef>
                <a:spcPct val="20000"/>
              </a:spcBef>
              <a:buClr>
                <a:srgbClr val="001B53"/>
              </a:buClr>
              <a:buSzPct val="90000"/>
              <a:buFont typeface="Arial"/>
              <a:buChar char="•"/>
              <a:defRPr kumimoji="0" sz="1400" kern="1200">
                <a:solidFill>
                  <a:srgbClr val="001B53"/>
                </a:solidFill>
                <a:latin typeface="Verdana" panose="020B0604030504040204" pitchFamily="34" charset="0"/>
                <a:ea typeface="Verdana" panose="020B0604030504040204" pitchFamily="34" charset="0"/>
                <a:cs typeface="Verdana" panose="020B0604030504040204" pitchFamily="34" charset="0"/>
              </a:defRPr>
            </a:lvl2pPr>
            <a:lvl3pPr marL="628650" indent="-147638" algn="l" defTabSz="804863" rtl="0" eaLnBrk="1" latinLnBrk="0" hangingPunct="1">
              <a:spcBef>
                <a:spcPct val="20000"/>
              </a:spcBef>
              <a:buClr>
                <a:srgbClr val="001B53"/>
              </a:buClr>
              <a:buSzPct val="85000"/>
              <a:buFont typeface="Arial"/>
              <a:buChar char="•"/>
              <a:defRPr kumimoji="0" sz="1200" kern="1200">
                <a:solidFill>
                  <a:srgbClr val="001B53"/>
                </a:solidFill>
                <a:latin typeface="Verdana" panose="020B0604030504040204" pitchFamily="34" charset="0"/>
                <a:ea typeface="Verdana" panose="020B0604030504040204" pitchFamily="34" charset="0"/>
                <a:cs typeface="Verdana" panose="020B0604030504040204" pitchFamily="34" charset="0"/>
              </a:defRPr>
            </a:lvl3pPr>
            <a:lvl4pPr marL="804863" indent="-122238" algn="l" rtl="0" eaLnBrk="1" latinLnBrk="0" hangingPunct="1">
              <a:spcBef>
                <a:spcPct val="20000"/>
              </a:spcBef>
              <a:buClr>
                <a:srgbClr val="001B53"/>
              </a:buClr>
              <a:buSzPct val="90000"/>
              <a:buFont typeface="Arial"/>
              <a:buChar char="•"/>
              <a:tabLst/>
              <a:defRPr kumimoji="0" sz="1100" kern="1200">
                <a:solidFill>
                  <a:srgbClr val="001B53"/>
                </a:solidFill>
                <a:latin typeface="Verdana" panose="020B0604030504040204" pitchFamily="34" charset="0"/>
                <a:ea typeface="Verdana" panose="020B0604030504040204" pitchFamily="34" charset="0"/>
                <a:cs typeface="Verdana" panose="020B0604030504040204" pitchFamily="34" charset="0"/>
              </a:defRPr>
            </a:lvl4pPr>
            <a:lvl5pPr marL="987425" indent="-127000" algn="l" rtl="0" eaLnBrk="1" latinLnBrk="0" hangingPunct="1">
              <a:spcBef>
                <a:spcPct val="20000"/>
              </a:spcBef>
              <a:buClr>
                <a:srgbClr val="001B53"/>
              </a:buClr>
              <a:buSzPct val="100000"/>
              <a:buFont typeface="Arial"/>
              <a:buChar char="•"/>
              <a:tabLst/>
              <a:defRPr kumimoji="0" sz="1000" kern="1200">
                <a:solidFill>
                  <a:srgbClr val="001B53"/>
                </a:solidFill>
                <a:latin typeface="Verdana" panose="020B0604030504040204" pitchFamily="34" charset="0"/>
                <a:ea typeface="Verdana" panose="020B0604030504040204" pitchFamily="34" charset="0"/>
                <a:cs typeface="Verdana" panose="020B060403050404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1219170">
              <a:buNone/>
              <a:defRPr/>
            </a:pPr>
            <a:r>
              <a:rPr lang="en-GB" sz="1600" dirty="0">
                <a:latin typeface="Aptos" panose="020B0004020202020204" pitchFamily="34" charset="0"/>
              </a:rPr>
              <a:t>EDAQ IT Infrastructure - </a:t>
            </a:r>
            <a:r>
              <a:rPr lang="en-GB" sz="1600" b="1" dirty="0">
                <a:highlight>
                  <a:srgbClr val="72F472"/>
                </a:highlight>
                <a:latin typeface="Aptos" panose="020B0004020202020204" pitchFamily="34" charset="0"/>
              </a:rPr>
              <a:t>New</a:t>
            </a:r>
          </a:p>
        </p:txBody>
      </p:sp>
      <p:grpSp>
        <p:nvGrpSpPr>
          <p:cNvPr id="28" name="Group 27">
            <a:extLst>
              <a:ext uri="{FF2B5EF4-FFF2-40B4-BE49-F238E27FC236}">
                <a16:creationId xmlns:a16="http://schemas.microsoft.com/office/drawing/2014/main" id="{D6020766-FC15-3D4C-6152-DD6E4BE0C53D}"/>
              </a:ext>
            </a:extLst>
          </p:cNvPr>
          <p:cNvGrpSpPr/>
          <p:nvPr/>
        </p:nvGrpSpPr>
        <p:grpSpPr>
          <a:xfrm>
            <a:off x="6210946" y="4263243"/>
            <a:ext cx="4927720" cy="1799728"/>
            <a:chOff x="600730" y="3226250"/>
            <a:chExt cx="4152745" cy="1747971"/>
          </a:xfrm>
        </p:grpSpPr>
        <p:pic>
          <p:nvPicPr>
            <p:cNvPr id="29" name="Picture 28">
              <a:extLst>
                <a:ext uri="{FF2B5EF4-FFF2-40B4-BE49-F238E27FC236}">
                  <a16:creationId xmlns:a16="http://schemas.microsoft.com/office/drawing/2014/main" id="{EBDB9F39-633B-0002-3A2B-B4C4C028E7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0730" y="3226250"/>
              <a:ext cx="2744555" cy="1747971"/>
            </a:xfrm>
            <a:prstGeom prst="rect">
              <a:avLst/>
            </a:prstGeom>
          </p:spPr>
        </p:pic>
        <p:sp>
          <p:nvSpPr>
            <p:cNvPr id="30" name="Rectangle: Rounded Corners 29">
              <a:extLst>
                <a:ext uri="{FF2B5EF4-FFF2-40B4-BE49-F238E27FC236}">
                  <a16:creationId xmlns:a16="http://schemas.microsoft.com/office/drawing/2014/main" id="{D252E74B-8AEF-94B5-5CE7-A6DBC2C6F50D}"/>
                </a:ext>
              </a:extLst>
            </p:cNvPr>
            <p:cNvSpPr/>
            <p:nvPr/>
          </p:nvSpPr>
          <p:spPr>
            <a:xfrm>
              <a:off x="2883317" y="3360985"/>
              <a:ext cx="1870158" cy="269875"/>
            </a:xfrm>
            <a:prstGeom prst="round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219170">
                <a:defRPr/>
              </a:pPr>
              <a:r>
                <a:rPr lang="en-GB" sz="1600" dirty="0">
                  <a:solidFill>
                    <a:srgbClr val="002060"/>
                  </a:solidFill>
                  <a:latin typeface="Aptos" panose="020B0004020202020204" pitchFamily="34" charset="0"/>
                </a:rPr>
                <a:t>Ethernet Patch Panel</a:t>
              </a:r>
            </a:p>
          </p:txBody>
        </p:sp>
        <p:sp>
          <p:nvSpPr>
            <p:cNvPr id="31" name="Rectangle: Rounded Corners 30">
              <a:extLst>
                <a:ext uri="{FF2B5EF4-FFF2-40B4-BE49-F238E27FC236}">
                  <a16:creationId xmlns:a16="http://schemas.microsoft.com/office/drawing/2014/main" id="{711E7B0B-6AF9-237E-64AC-42B37448AFF8}"/>
                </a:ext>
              </a:extLst>
            </p:cNvPr>
            <p:cNvSpPr/>
            <p:nvPr/>
          </p:nvSpPr>
          <p:spPr>
            <a:xfrm>
              <a:off x="2881267" y="4567028"/>
              <a:ext cx="1872208" cy="269875"/>
            </a:xfrm>
            <a:prstGeom prst="round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219170">
                <a:defRPr/>
              </a:pPr>
              <a:r>
                <a:rPr lang="en-GB" sz="1600" dirty="0">
                  <a:solidFill>
                    <a:srgbClr val="002060"/>
                  </a:solidFill>
                  <a:latin typeface="Aptos" panose="020B0004020202020204" pitchFamily="34" charset="0"/>
                </a:rPr>
                <a:t>Front-End Computer</a:t>
              </a:r>
            </a:p>
          </p:txBody>
        </p:sp>
        <p:sp>
          <p:nvSpPr>
            <p:cNvPr id="32" name="Rectangle: Rounded Corners 31">
              <a:extLst>
                <a:ext uri="{FF2B5EF4-FFF2-40B4-BE49-F238E27FC236}">
                  <a16:creationId xmlns:a16="http://schemas.microsoft.com/office/drawing/2014/main" id="{AD62C98A-5EA9-0370-245E-A6046B14F0ED}"/>
                </a:ext>
              </a:extLst>
            </p:cNvPr>
            <p:cNvSpPr/>
            <p:nvPr/>
          </p:nvSpPr>
          <p:spPr>
            <a:xfrm>
              <a:off x="2883317" y="4078404"/>
              <a:ext cx="1870158" cy="269875"/>
            </a:xfrm>
            <a:prstGeom prst="round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219170">
                <a:defRPr/>
              </a:pPr>
              <a:r>
                <a:rPr lang="en-GB" sz="1600" dirty="0">
                  <a:solidFill>
                    <a:srgbClr val="002060"/>
                  </a:solidFill>
                  <a:latin typeface="Aptos" panose="020B0004020202020204" pitchFamily="34" charset="0"/>
                </a:rPr>
                <a:t>Ethernet Switch</a:t>
              </a:r>
            </a:p>
          </p:txBody>
        </p:sp>
      </p:grpSp>
      <p:sp>
        <p:nvSpPr>
          <p:cNvPr id="33" name="Text Placeholder 7">
            <a:extLst>
              <a:ext uri="{FF2B5EF4-FFF2-40B4-BE49-F238E27FC236}">
                <a16:creationId xmlns:a16="http://schemas.microsoft.com/office/drawing/2014/main" id="{337A55D7-63A2-6519-657A-823405EDB595}"/>
              </a:ext>
            </a:extLst>
          </p:cNvPr>
          <p:cNvSpPr txBox="1">
            <a:spLocks/>
          </p:cNvSpPr>
          <p:nvPr/>
        </p:nvSpPr>
        <p:spPr>
          <a:xfrm rot="16200000">
            <a:off x="3481407" y="4742344"/>
            <a:ext cx="1863813" cy="494673"/>
          </a:xfrm>
          <a:prstGeom prst="rect">
            <a:avLst/>
          </a:prstGeom>
        </p:spPr>
        <p:txBody>
          <a:bodyPr>
            <a:normAutofit/>
          </a:bodyPr>
          <a:lstStyle>
            <a:lvl1pPr marL="233363" indent="-233363" algn="l" rtl="0" eaLnBrk="1" latinLnBrk="0" hangingPunct="1">
              <a:spcBef>
                <a:spcPct val="20000"/>
              </a:spcBef>
              <a:buClr>
                <a:srgbClr val="001B53"/>
              </a:buClr>
              <a:buSzPct val="80000"/>
              <a:buFont typeface="Arial"/>
              <a:buChar char="•"/>
              <a:defRPr kumimoji="0" sz="1800" kern="1200">
                <a:solidFill>
                  <a:srgbClr val="001B53"/>
                </a:solidFill>
                <a:latin typeface="Verdana" panose="020B0604030504040204" pitchFamily="34" charset="0"/>
                <a:ea typeface="Verdana" panose="020B0604030504040204" pitchFamily="34" charset="0"/>
                <a:cs typeface="Verdana" panose="020B0604030504040204" pitchFamily="34" charset="0"/>
              </a:defRPr>
            </a:lvl1pPr>
            <a:lvl2pPr marL="446088" indent="-185738" algn="l" rtl="0" eaLnBrk="1" latinLnBrk="0" hangingPunct="1">
              <a:spcBef>
                <a:spcPct val="20000"/>
              </a:spcBef>
              <a:buClr>
                <a:srgbClr val="001B53"/>
              </a:buClr>
              <a:buSzPct val="90000"/>
              <a:buFont typeface="Arial"/>
              <a:buChar char="•"/>
              <a:defRPr kumimoji="0" sz="1400" kern="1200">
                <a:solidFill>
                  <a:srgbClr val="001B53"/>
                </a:solidFill>
                <a:latin typeface="Verdana" panose="020B0604030504040204" pitchFamily="34" charset="0"/>
                <a:ea typeface="Verdana" panose="020B0604030504040204" pitchFamily="34" charset="0"/>
                <a:cs typeface="Verdana" panose="020B0604030504040204" pitchFamily="34" charset="0"/>
              </a:defRPr>
            </a:lvl2pPr>
            <a:lvl3pPr marL="628650" indent="-147638" algn="l" defTabSz="804863" rtl="0" eaLnBrk="1" latinLnBrk="0" hangingPunct="1">
              <a:spcBef>
                <a:spcPct val="20000"/>
              </a:spcBef>
              <a:buClr>
                <a:srgbClr val="001B53"/>
              </a:buClr>
              <a:buSzPct val="85000"/>
              <a:buFont typeface="Arial"/>
              <a:buChar char="•"/>
              <a:defRPr kumimoji="0" sz="1200" kern="1200">
                <a:solidFill>
                  <a:srgbClr val="001B53"/>
                </a:solidFill>
                <a:latin typeface="Verdana" panose="020B0604030504040204" pitchFamily="34" charset="0"/>
                <a:ea typeface="Verdana" panose="020B0604030504040204" pitchFamily="34" charset="0"/>
                <a:cs typeface="Verdana" panose="020B0604030504040204" pitchFamily="34" charset="0"/>
              </a:defRPr>
            </a:lvl3pPr>
            <a:lvl4pPr marL="804863" indent="-122238" algn="l" rtl="0" eaLnBrk="1" latinLnBrk="0" hangingPunct="1">
              <a:spcBef>
                <a:spcPct val="20000"/>
              </a:spcBef>
              <a:buClr>
                <a:srgbClr val="001B53"/>
              </a:buClr>
              <a:buSzPct val="90000"/>
              <a:buFont typeface="Arial"/>
              <a:buChar char="•"/>
              <a:tabLst/>
              <a:defRPr kumimoji="0" sz="1100" kern="1200">
                <a:solidFill>
                  <a:srgbClr val="001B53"/>
                </a:solidFill>
                <a:latin typeface="Verdana" panose="020B0604030504040204" pitchFamily="34" charset="0"/>
                <a:ea typeface="Verdana" panose="020B0604030504040204" pitchFamily="34" charset="0"/>
                <a:cs typeface="Verdana" panose="020B0604030504040204" pitchFamily="34" charset="0"/>
              </a:defRPr>
            </a:lvl4pPr>
            <a:lvl5pPr marL="987425" indent="-127000" algn="l" rtl="0" eaLnBrk="1" latinLnBrk="0" hangingPunct="1">
              <a:spcBef>
                <a:spcPct val="20000"/>
              </a:spcBef>
              <a:buClr>
                <a:srgbClr val="001B53"/>
              </a:buClr>
              <a:buSzPct val="100000"/>
              <a:buFont typeface="Arial"/>
              <a:buChar char="•"/>
              <a:tabLst/>
              <a:defRPr kumimoji="0" sz="1000" kern="1200">
                <a:solidFill>
                  <a:srgbClr val="001B53"/>
                </a:solidFill>
                <a:latin typeface="Verdana" panose="020B0604030504040204" pitchFamily="34" charset="0"/>
                <a:ea typeface="Verdana" panose="020B0604030504040204" pitchFamily="34" charset="0"/>
                <a:cs typeface="Verdana" panose="020B060403050404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1219170">
              <a:buNone/>
              <a:defRPr/>
            </a:pPr>
            <a:r>
              <a:rPr lang="en-GB" sz="1600" dirty="0">
                <a:latin typeface="Aptos" panose="020B0004020202020204" pitchFamily="34" charset="0"/>
              </a:rPr>
              <a:t>EDAQ UQDS - </a:t>
            </a:r>
            <a:r>
              <a:rPr lang="en-GB" sz="1600" b="1" dirty="0">
                <a:highlight>
                  <a:srgbClr val="72F472"/>
                </a:highlight>
                <a:latin typeface="Aptos" panose="020B0004020202020204" pitchFamily="34" charset="0"/>
              </a:rPr>
              <a:t>New</a:t>
            </a:r>
          </a:p>
        </p:txBody>
      </p:sp>
      <p:grpSp>
        <p:nvGrpSpPr>
          <p:cNvPr id="34" name="Group 33">
            <a:extLst>
              <a:ext uri="{FF2B5EF4-FFF2-40B4-BE49-F238E27FC236}">
                <a16:creationId xmlns:a16="http://schemas.microsoft.com/office/drawing/2014/main" id="{2A164E35-57B6-DC7F-89C8-8A73F69D70AD}"/>
              </a:ext>
            </a:extLst>
          </p:cNvPr>
          <p:cNvGrpSpPr/>
          <p:nvPr/>
        </p:nvGrpSpPr>
        <p:grpSpPr>
          <a:xfrm>
            <a:off x="4557987" y="4322666"/>
            <a:ext cx="1477543" cy="1540877"/>
            <a:chOff x="428413" y="1070548"/>
            <a:chExt cx="3089568" cy="2411180"/>
          </a:xfrm>
        </p:grpSpPr>
        <p:pic>
          <p:nvPicPr>
            <p:cNvPr id="35" name="Picture 34">
              <a:extLst>
                <a:ext uri="{FF2B5EF4-FFF2-40B4-BE49-F238E27FC236}">
                  <a16:creationId xmlns:a16="http://schemas.microsoft.com/office/drawing/2014/main" id="{D49BC86F-DD13-9C84-3B4E-06EF8E71A7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692" b="99034" l="0" r="99767"/>
                      </a14:imgEffect>
                      <a14:imgEffect>
                        <a14:brightnessContrast bright="5000" contrast="20000"/>
                      </a14:imgEffect>
                    </a14:imgLayer>
                  </a14:imgProps>
                </a:ext>
                <a:ext uri="{28A0092B-C50C-407E-A947-70E740481C1C}">
                  <a14:useLocalDpi xmlns:a14="http://schemas.microsoft.com/office/drawing/2010/main" val="0"/>
                </a:ext>
              </a:extLst>
            </a:blip>
            <a:srcRect/>
            <a:stretch/>
          </p:blipFill>
          <p:spPr>
            <a:xfrm rot="16200000" flipH="1" flipV="1">
              <a:off x="-151986" y="1807145"/>
              <a:ext cx="2108079" cy="889709"/>
            </a:xfrm>
            <a:prstGeom prst="rect">
              <a:avLst/>
            </a:prstGeom>
          </p:spPr>
        </p:pic>
        <p:pic>
          <p:nvPicPr>
            <p:cNvPr id="36" name="Picture 35">
              <a:extLst>
                <a:ext uri="{FF2B5EF4-FFF2-40B4-BE49-F238E27FC236}">
                  <a16:creationId xmlns:a16="http://schemas.microsoft.com/office/drawing/2014/main" id="{7B1A2F90-E356-C441-47B3-A2C235D6066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07215" y="1072599"/>
              <a:ext cx="2010766" cy="2409129"/>
            </a:xfrm>
            <a:prstGeom prst="rect">
              <a:avLst/>
            </a:prstGeom>
          </p:spPr>
        </p:pic>
        <p:sp>
          <p:nvSpPr>
            <p:cNvPr id="37" name="Speech Bubble: Rectangle with Corners Rounded 36">
              <a:extLst>
                <a:ext uri="{FF2B5EF4-FFF2-40B4-BE49-F238E27FC236}">
                  <a16:creationId xmlns:a16="http://schemas.microsoft.com/office/drawing/2014/main" id="{ECD5EFC1-2FA6-93A5-9E57-8F568244B25C}"/>
                </a:ext>
              </a:extLst>
            </p:cNvPr>
            <p:cNvSpPr/>
            <p:nvPr/>
          </p:nvSpPr>
          <p:spPr>
            <a:xfrm>
              <a:off x="428413" y="1070548"/>
              <a:ext cx="935448" cy="2329666"/>
            </a:xfrm>
            <a:prstGeom prst="wedgeRoundRectCallout">
              <a:avLst>
                <a:gd name="adj1" fmla="val 104242"/>
                <a:gd name="adj2" fmla="val -10770"/>
                <a:gd name="adj3" fmla="val 16667"/>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a:latin typeface="Aptos" panose="020B0004020202020204" pitchFamily="34" charset="0"/>
              </a:endParaRPr>
            </a:p>
          </p:txBody>
        </p:sp>
      </p:grpSp>
      <p:pic>
        <p:nvPicPr>
          <p:cNvPr id="38" name="Picture 37">
            <a:extLst>
              <a:ext uri="{FF2B5EF4-FFF2-40B4-BE49-F238E27FC236}">
                <a16:creationId xmlns:a16="http://schemas.microsoft.com/office/drawing/2014/main" id="{E9FAAB4F-5388-8E15-466A-BC00732A18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43931" y="3967711"/>
            <a:ext cx="1858995" cy="2304355"/>
          </a:xfrm>
          <a:prstGeom prst="rect">
            <a:avLst/>
          </a:prstGeom>
        </p:spPr>
      </p:pic>
      <p:sp>
        <p:nvSpPr>
          <p:cNvPr id="5" name="Arrow: Right 4">
            <a:extLst>
              <a:ext uri="{FF2B5EF4-FFF2-40B4-BE49-F238E27FC236}">
                <a16:creationId xmlns:a16="http://schemas.microsoft.com/office/drawing/2014/main" id="{B54DCDCC-6842-780B-C937-DD956D92C517}"/>
              </a:ext>
            </a:extLst>
          </p:cNvPr>
          <p:cNvSpPr/>
          <p:nvPr/>
        </p:nvSpPr>
        <p:spPr>
          <a:xfrm>
            <a:off x="3554081" y="4899804"/>
            <a:ext cx="43648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8012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569AE-57A9-01F3-2F49-F90D79CE990F}"/>
              </a:ext>
            </a:extLst>
          </p:cNvPr>
          <p:cNvSpPr>
            <a:spLocks noGrp="1"/>
          </p:cNvSpPr>
          <p:nvPr>
            <p:ph type="title"/>
          </p:nvPr>
        </p:nvSpPr>
        <p:spPr/>
        <p:txBody>
          <a:bodyPr>
            <a:normAutofit/>
          </a:bodyPr>
          <a:lstStyle/>
          <a:p>
            <a:r>
              <a:rPr lang="en-GB" dirty="0"/>
              <a:t>QDS and Multi-bench parallel powering</a:t>
            </a:r>
          </a:p>
        </p:txBody>
      </p:sp>
      <p:sp>
        <p:nvSpPr>
          <p:cNvPr id="2" name="Content Placeholder 1">
            <a:extLst>
              <a:ext uri="{FF2B5EF4-FFF2-40B4-BE49-F238E27FC236}">
                <a16:creationId xmlns:a16="http://schemas.microsoft.com/office/drawing/2014/main" id="{49D89647-BA47-D144-0B32-7FE97FC3C564}"/>
              </a:ext>
            </a:extLst>
          </p:cNvPr>
          <p:cNvSpPr>
            <a:spLocks noGrp="1"/>
          </p:cNvSpPr>
          <p:nvPr>
            <p:ph idx="1"/>
          </p:nvPr>
        </p:nvSpPr>
        <p:spPr>
          <a:xfrm>
            <a:off x="838200" y="1606168"/>
            <a:ext cx="10515600" cy="4750182"/>
          </a:xfrm>
        </p:spPr>
        <p:txBody>
          <a:bodyPr>
            <a:normAutofit fontScale="70000" lnSpcReduction="20000"/>
          </a:bodyPr>
          <a:lstStyle/>
          <a:p>
            <a:r>
              <a:rPr lang="en-GB" b="1" dirty="0"/>
              <a:t>EDAQ (Ethernet-enabled Data Acquisition) infrastructure</a:t>
            </a:r>
            <a:r>
              <a:rPr lang="en-GB" dirty="0"/>
              <a:t> - Improved the Ethernet network so that it is possible to monitor systems remotely and fix issues faster. </a:t>
            </a:r>
          </a:p>
          <a:p>
            <a:pPr lvl="1"/>
            <a:r>
              <a:rPr lang="en-GB" dirty="0"/>
              <a:t>FEC installation by BE-CEM team.</a:t>
            </a:r>
          </a:p>
          <a:p>
            <a:pPr lvl="1"/>
            <a:r>
              <a:rPr lang="en-GB" dirty="0"/>
              <a:t>Installation of Ethernet cables and patch panels by </a:t>
            </a:r>
            <a:r>
              <a:rPr lang="en-GB" b="1" dirty="0">
                <a:solidFill>
                  <a:srgbClr val="423EF2"/>
                </a:solidFill>
              </a:rPr>
              <a:t>Super-FRS team.</a:t>
            </a:r>
          </a:p>
          <a:p>
            <a:pPr lvl="1"/>
            <a:r>
              <a:rPr lang="en-GB" dirty="0"/>
              <a:t>Installation and configuration of Ethernet switch by </a:t>
            </a:r>
            <a:r>
              <a:rPr lang="en-GB" b="1" dirty="0">
                <a:solidFill>
                  <a:srgbClr val="423EF2"/>
                </a:solidFill>
              </a:rPr>
              <a:t>TE-MPE team</a:t>
            </a:r>
            <a:r>
              <a:rPr lang="en-GB" dirty="0"/>
              <a:t>.</a:t>
            </a:r>
          </a:p>
          <a:p>
            <a:pPr lvl="1"/>
            <a:r>
              <a:rPr lang="en-GB" dirty="0"/>
              <a:t>UQDS upgrade – hardware installation and firmware development by </a:t>
            </a:r>
            <a:r>
              <a:rPr lang="en-GB" b="1" dirty="0">
                <a:solidFill>
                  <a:srgbClr val="423EF2"/>
                </a:solidFill>
              </a:rPr>
              <a:t>TE-MPE team</a:t>
            </a:r>
            <a:r>
              <a:rPr lang="en-GB" dirty="0"/>
              <a:t>.</a:t>
            </a:r>
            <a:endParaRPr lang="en-GB" b="1" dirty="0"/>
          </a:p>
          <a:p>
            <a:r>
              <a:rPr lang="en-GB" b="1" dirty="0"/>
              <a:t>Instrumentation</a:t>
            </a:r>
            <a:r>
              <a:rPr lang="en-GB" dirty="0"/>
              <a:t>: termination patch panel for terminating unused instrumentation connections - Improved Operational Efficiency and QDS safety</a:t>
            </a:r>
          </a:p>
          <a:p>
            <a:pPr lvl="1"/>
            <a:r>
              <a:rPr lang="en-GB" dirty="0"/>
              <a:t>Design and installation by </a:t>
            </a:r>
            <a:r>
              <a:rPr lang="en-GB" b="1" dirty="0">
                <a:solidFill>
                  <a:srgbClr val="423EF2"/>
                </a:solidFill>
              </a:rPr>
              <a:t>Super-FRS team</a:t>
            </a:r>
            <a:r>
              <a:rPr lang="en-GB" dirty="0"/>
              <a:t>. Details in the </a:t>
            </a:r>
            <a:r>
              <a:rPr lang="en-GB" dirty="0">
                <a:hlinkClick r:id="rId2"/>
              </a:rPr>
              <a:t>EDMS 3319629</a:t>
            </a:r>
            <a:r>
              <a:rPr lang="en-GB" dirty="0"/>
              <a:t> document.</a:t>
            </a:r>
          </a:p>
          <a:p>
            <a:r>
              <a:rPr lang="en-GB" b="1" dirty="0"/>
              <a:t>SCADA applications - </a:t>
            </a:r>
            <a:r>
              <a:rPr lang="en-GB" dirty="0"/>
              <a:t>Deployed control and monitoring software and improved how data is accessed</a:t>
            </a:r>
            <a:endParaRPr lang="en-GB" b="1" dirty="0"/>
          </a:p>
          <a:p>
            <a:pPr lvl="1"/>
            <a:r>
              <a:rPr lang="en-GB" dirty="0"/>
              <a:t>Deployment of low level FESA SCADA and expert applications by </a:t>
            </a:r>
            <a:r>
              <a:rPr lang="en-GB" b="1" dirty="0">
                <a:solidFill>
                  <a:srgbClr val="423EF2"/>
                </a:solidFill>
              </a:rPr>
              <a:t>TE-MPE team.</a:t>
            </a:r>
          </a:p>
          <a:p>
            <a:pPr lvl="1"/>
            <a:r>
              <a:rPr lang="en-GB" dirty="0"/>
              <a:t>Deployment of adapted WinCC OA operational SCADA by </a:t>
            </a:r>
            <a:r>
              <a:rPr lang="en-GB" b="1" dirty="0">
                <a:solidFill>
                  <a:srgbClr val="423EF2"/>
                </a:solidFill>
              </a:rPr>
              <a:t>BE-ICS team</a:t>
            </a:r>
          </a:p>
          <a:p>
            <a:pPr lvl="1"/>
            <a:r>
              <a:rPr lang="en-GB" dirty="0"/>
              <a:t>Adaptations to data retrieval applications (PM and NXCALS) by </a:t>
            </a:r>
            <a:r>
              <a:rPr lang="en-GB" b="1" dirty="0">
                <a:solidFill>
                  <a:srgbClr val="423EF2"/>
                </a:solidFill>
              </a:rPr>
              <a:t>BE-CEM team</a:t>
            </a:r>
            <a:r>
              <a:rPr lang="en-GB" dirty="0"/>
              <a:t>.</a:t>
            </a:r>
          </a:p>
          <a:p>
            <a:r>
              <a:rPr lang="en-GB" b="1" dirty="0"/>
              <a:t>Multi-bench parallel powering - commissioning procedures </a:t>
            </a:r>
            <a:r>
              <a:rPr lang="en-GB" dirty="0"/>
              <a:t>– New procedure for the complete and autonomous commissioning by </a:t>
            </a:r>
            <a:r>
              <a:rPr lang="en-GB" b="1" dirty="0">
                <a:solidFill>
                  <a:srgbClr val="423EF2"/>
                </a:solidFill>
              </a:rPr>
              <a:t>TE-MPE team </a:t>
            </a:r>
            <a:r>
              <a:rPr lang="en-GB" dirty="0">
                <a:solidFill>
                  <a:schemeClr val="tx1"/>
                </a:solidFill>
              </a:rPr>
              <a:t>(</a:t>
            </a:r>
            <a:r>
              <a:rPr lang="en-GB" dirty="0"/>
              <a:t>Details in the </a:t>
            </a:r>
            <a:r>
              <a:rPr lang="en-GB" dirty="0">
                <a:hlinkClick r:id="rId3"/>
              </a:rPr>
              <a:t>EDMS 3393438</a:t>
            </a:r>
            <a:r>
              <a:rPr lang="en-GB" dirty="0"/>
              <a:t> document)</a:t>
            </a:r>
            <a:r>
              <a:rPr lang="en-GB" b="1" dirty="0">
                <a:solidFill>
                  <a:srgbClr val="423EF2"/>
                </a:solidFill>
              </a:rPr>
              <a:t>.</a:t>
            </a:r>
          </a:p>
        </p:txBody>
      </p:sp>
      <p:sp>
        <p:nvSpPr>
          <p:cNvPr id="3" name="Slide Number Placeholder 2">
            <a:extLst>
              <a:ext uri="{FF2B5EF4-FFF2-40B4-BE49-F238E27FC236}">
                <a16:creationId xmlns:a16="http://schemas.microsoft.com/office/drawing/2014/main" id="{9AAB8E81-4990-2FFE-5FE9-FDDBA9DBDA87}"/>
              </a:ext>
            </a:extLst>
          </p:cNvPr>
          <p:cNvSpPr>
            <a:spLocks noGrp="1"/>
          </p:cNvSpPr>
          <p:nvPr>
            <p:ph type="sldNum" sz="quarter" idx="12"/>
          </p:nvPr>
        </p:nvSpPr>
        <p:spPr/>
        <p:txBody>
          <a:bodyPr/>
          <a:lstStyle/>
          <a:p>
            <a:fld id="{B3F1CC88-CCA3-400B-852B-28B25E4674E7}" type="slidenum">
              <a:rPr lang="en-GB"/>
              <a:pPr/>
              <a:t>21</a:t>
            </a:fld>
            <a:endParaRPr lang="en-GB" dirty="0"/>
          </a:p>
        </p:txBody>
      </p:sp>
      <p:sp>
        <p:nvSpPr>
          <p:cNvPr id="5" name="Date Placeholder 4">
            <a:extLst>
              <a:ext uri="{FF2B5EF4-FFF2-40B4-BE49-F238E27FC236}">
                <a16:creationId xmlns:a16="http://schemas.microsoft.com/office/drawing/2014/main" id="{41283CFA-56DC-65F7-CBC4-4ED8D9660220}"/>
              </a:ext>
            </a:extLst>
          </p:cNvPr>
          <p:cNvSpPr>
            <a:spLocks noGrp="1"/>
          </p:cNvSpPr>
          <p:nvPr>
            <p:ph type="dt" sz="half" idx="10"/>
          </p:nvPr>
        </p:nvSpPr>
        <p:spPr/>
        <p:txBody>
          <a:bodyPr/>
          <a:lstStyle/>
          <a:p>
            <a:r>
              <a:rPr lang="en-US" dirty="0"/>
              <a:t>17.04.2026, </a:t>
            </a:r>
            <a:r>
              <a:rPr lang="en-US" dirty="0" err="1"/>
              <a:t>G.Riddone</a:t>
            </a:r>
            <a:r>
              <a:rPr lang="en-US" dirty="0"/>
              <a:t>, CERN-GSI Collaboration Steering Board Meeting</a:t>
            </a:r>
            <a:endParaRPr lang="en-GB" dirty="0"/>
          </a:p>
        </p:txBody>
      </p:sp>
    </p:spTree>
    <p:extLst>
      <p:ext uri="{BB962C8B-B14F-4D97-AF65-F5344CB8AC3E}">
        <p14:creationId xmlns:p14="http://schemas.microsoft.com/office/powerpoint/2010/main" val="3351366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E8A23-C928-3BE4-3D64-3E369EFC7598}"/>
              </a:ext>
            </a:extLst>
          </p:cNvPr>
          <p:cNvSpPr>
            <a:spLocks noGrp="1"/>
          </p:cNvSpPr>
          <p:nvPr>
            <p:ph type="title"/>
          </p:nvPr>
        </p:nvSpPr>
        <p:spPr/>
        <p:txBody>
          <a:bodyPr/>
          <a:lstStyle/>
          <a:p>
            <a:r>
              <a:rPr lang="en-US" dirty="0"/>
              <a:t>I</a:t>
            </a:r>
            <a:r>
              <a:rPr lang="en-GB" dirty="0" err="1"/>
              <a:t>nterlocks</a:t>
            </a:r>
            <a:r>
              <a:rPr lang="en-GB" dirty="0"/>
              <a:t>’ system upgrade </a:t>
            </a:r>
          </a:p>
        </p:txBody>
      </p:sp>
      <p:sp>
        <p:nvSpPr>
          <p:cNvPr id="7" name="Content Placeholder 6">
            <a:extLst>
              <a:ext uri="{FF2B5EF4-FFF2-40B4-BE49-F238E27FC236}">
                <a16:creationId xmlns:a16="http://schemas.microsoft.com/office/drawing/2014/main" id="{8D5AB03B-C1F1-58F4-39C5-A42BB2AF9E4A}"/>
              </a:ext>
            </a:extLst>
          </p:cNvPr>
          <p:cNvSpPr>
            <a:spLocks noGrp="1"/>
          </p:cNvSpPr>
          <p:nvPr>
            <p:ph idx="1"/>
          </p:nvPr>
        </p:nvSpPr>
        <p:spPr>
          <a:xfrm>
            <a:off x="532737" y="1373267"/>
            <a:ext cx="6299384" cy="4820270"/>
          </a:xfrm>
        </p:spPr>
        <p:txBody>
          <a:bodyPr>
            <a:normAutofit fontScale="92500" lnSpcReduction="20000"/>
          </a:bodyPr>
          <a:lstStyle/>
          <a:p>
            <a:r>
              <a:rPr lang="en-GB" sz="2400" dirty="0"/>
              <a:t>The </a:t>
            </a:r>
            <a:r>
              <a:rPr lang="en-GB" sz="2400" b="1" dirty="0">
                <a:solidFill>
                  <a:srgbClr val="423EF2"/>
                </a:solidFill>
              </a:rPr>
              <a:t>interlocks and QPS protection commutator </a:t>
            </a:r>
            <a:r>
              <a:rPr lang="en-GB" sz="2400" dirty="0"/>
              <a:t>system have been redesigned to power several test benches </a:t>
            </a:r>
          </a:p>
          <a:p>
            <a:r>
              <a:rPr lang="en-GB" sz="2400" dirty="0"/>
              <a:t>SW: Functional Safety Report (risk analysis) and corresponding </a:t>
            </a:r>
            <a:r>
              <a:rPr lang="en-GB" sz="2400" b="1" dirty="0">
                <a:solidFill>
                  <a:srgbClr val="423EF2"/>
                </a:solidFill>
              </a:rPr>
              <a:t>logic program review </a:t>
            </a:r>
            <a:r>
              <a:rPr lang="en-GB" sz="2400" dirty="0"/>
              <a:t>in collaboration with BE-ICS (EDMS 2016209)</a:t>
            </a:r>
          </a:p>
          <a:p>
            <a:r>
              <a:rPr lang="en-GB" sz="2400" dirty="0"/>
              <a:t>Safety Interlock Function </a:t>
            </a:r>
            <a:br>
              <a:rPr lang="en-GB" sz="2400" dirty="0"/>
            </a:br>
            <a:r>
              <a:rPr lang="en-GB" sz="2400" dirty="0"/>
              <a:t>test protocol (EDMS 3017535) </a:t>
            </a:r>
          </a:p>
          <a:p>
            <a:r>
              <a:rPr lang="en-GB" sz="2400" b="1" dirty="0">
                <a:solidFill>
                  <a:srgbClr val="423EF2"/>
                </a:solidFill>
              </a:rPr>
              <a:t>System fully commissioned</a:t>
            </a:r>
            <a:r>
              <a:rPr lang="en-GB" sz="2400" dirty="0"/>
              <a:t>:</a:t>
            </a:r>
            <a:br>
              <a:rPr lang="en-GB" sz="2400" dirty="0"/>
            </a:br>
            <a:r>
              <a:rPr lang="en-GB" sz="2400" dirty="0"/>
              <a:t>procedure (EDMS 3401221)</a:t>
            </a:r>
          </a:p>
          <a:p>
            <a:pPr marL="0" indent="0">
              <a:buNone/>
            </a:pPr>
            <a:endParaRPr lang="en-GB" sz="2400" dirty="0">
              <a:sym typeface="Wingdings" panose="05000000000000000000" pitchFamily="2" charset="2"/>
            </a:endParaRPr>
          </a:p>
          <a:p>
            <a:pPr marL="0" indent="0">
              <a:buNone/>
            </a:pPr>
            <a:r>
              <a:rPr lang="en-GB" sz="2400" b="1" dirty="0">
                <a:sym typeface="Wingdings" panose="05000000000000000000" pitchFamily="2" charset="2"/>
              </a:rPr>
              <a:t>Review in </a:t>
            </a:r>
            <a:r>
              <a:rPr lang="en-GB" sz="2400" b="1" dirty="0">
                <a:sym typeface="Wingdings" panose="05000000000000000000" pitchFamily="2" charset="2"/>
                <a:hlinkClick r:id="rId2"/>
              </a:rPr>
              <a:t>Jan 2026</a:t>
            </a:r>
            <a:r>
              <a:rPr lang="en-GB" sz="2400" b="1" dirty="0">
                <a:sym typeface="Wingdings" panose="05000000000000000000" pitchFamily="2" charset="2"/>
              </a:rPr>
              <a:t> :</a:t>
            </a:r>
          </a:p>
          <a:p>
            <a:pPr marL="0" indent="0">
              <a:buNone/>
            </a:pPr>
            <a:r>
              <a:rPr lang="en-GB" sz="2400" b="1" dirty="0">
                <a:sym typeface="Wingdings" panose="05000000000000000000" pitchFamily="2" charset="2"/>
              </a:rPr>
              <a:t>Recommendations </a:t>
            </a:r>
            <a:br>
              <a:rPr lang="en-GB" sz="2400" b="1" dirty="0">
                <a:sym typeface="Wingdings" panose="05000000000000000000" pitchFamily="2" charset="2"/>
              </a:rPr>
            </a:br>
            <a:r>
              <a:rPr lang="en-GB" sz="2400" b="1" dirty="0">
                <a:sym typeface="Wingdings" panose="05000000000000000000" pitchFamily="2" charset="2"/>
              </a:rPr>
              <a:t>all implemented </a:t>
            </a:r>
            <a:r>
              <a:rPr lang="en-GB" sz="2400" b="1" dirty="0">
                <a:sym typeface="Wingdings" panose="05000000000000000000" pitchFamily="2" charset="2"/>
                <a:hlinkClick r:id="rId3"/>
              </a:rPr>
              <a:t>(see link)</a:t>
            </a:r>
            <a:endParaRPr lang="en-GB" sz="2400" b="1" dirty="0"/>
          </a:p>
          <a:p>
            <a:pPr marL="0" indent="0">
              <a:buNone/>
            </a:pPr>
            <a:endParaRPr lang="en-GB" sz="2400" dirty="0"/>
          </a:p>
        </p:txBody>
      </p:sp>
      <p:sp>
        <p:nvSpPr>
          <p:cNvPr id="4" name="Slide Number Placeholder 3">
            <a:extLst>
              <a:ext uri="{FF2B5EF4-FFF2-40B4-BE49-F238E27FC236}">
                <a16:creationId xmlns:a16="http://schemas.microsoft.com/office/drawing/2014/main" id="{B3B17CD8-4A1B-8433-D0F6-0902D15670EC}"/>
              </a:ext>
            </a:extLst>
          </p:cNvPr>
          <p:cNvSpPr>
            <a:spLocks noGrp="1"/>
          </p:cNvSpPr>
          <p:nvPr>
            <p:ph type="sldNum" sz="quarter" idx="12"/>
          </p:nvPr>
        </p:nvSpPr>
        <p:spPr/>
        <p:txBody>
          <a:bodyPr/>
          <a:lstStyle/>
          <a:p>
            <a:fld id="{B3F1CC88-CCA3-400B-852B-28B25E4674E7}" type="slidenum">
              <a:rPr lang="en-GB" smtClean="0"/>
              <a:t>22</a:t>
            </a:fld>
            <a:endParaRPr lang="en-GB" dirty="0"/>
          </a:p>
        </p:txBody>
      </p:sp>
      <p:pic>
        <p:nvPicPr>
          <p:cNvPr id="15" name="Picture 14">
            <a:extLst>
              <a:ext uri="{FF2B5EF4-FFF2-40B4-BE49-F238E27FC236}">
                <a16:creationId xmlns:a16="http://schemas.microsoft.com/office/drawing/2014/main" id="{542C8448-57E4-3559-9D27-0936564D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714" y="3335421"/>
            <a:ext cx="3470882" cy="2437330"/>
          </a:xfrm>
          <a:prstGeom prst="rect">
            <a:avLst/>
          </a:prstGeom>
          <a:ln>
            <a:solidFill>
              <a:srgbClr val="423EF2"/>
            </a:solidFill>
          </a:ln>
        </p:spPr>
      </p:pic>
      <p:pic>
        <p:nvPicPr>
          <p:cNvPr id="2" name="Picture 1">
            <a:extLst>
              <a:ext uri="{FF2B5EF4-FFF2-40B4-BE49-F238E27FC236}">
                <a16:creationId xmlns:a16="http://schemas.microsoft.com/office/drawing/2014/main" id="{ACAB40D6-88F3-2FC4-9D3A-A20C2E0FA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2638" y="1188068"/>
            <a:ext cx="2538555" cy="4481863"/>
          </a:xfrm>
          <a:prstGeom prst="rect">
            <a:avLst/>
          </a:prstGeom>
        </p:spPr>
      </p:pic>
      <p:sp>
        <p:nvSpPr>
          <p:cNvPr id="3" name="TextBox 2">
            <a:extLst>
              <a:ext uri="{FF2B5EF4-FFF2-40B4-BE49-F238E27FC236}">
                <a16:creationId xmlns:a16="http://schemas.microsoft.com/office/drawing/2014/main" id="{2D64E545-25B0-B91D-ED31-3A0656E50D19}"/>
              </a:ext>
            </a:extLst>
          </p:cNvPr>
          <p:cNvSpPr txBox="1"/>
          <p:nvPr/>
        </p:nvSpPr>
        <p:spPr>
          <a:xfrm>
            <a:off x="8633501" y="836367"/>
            <a:ext cx="3296831" cy="338554"/>
          </a:xfrm>
          <a:prstGeom prst="rect">
            <a:avLst/>
          </a:prstGeom>
          <a:noFill/>
        </p:spPr>
        <p:txBody>
          <a:bodyPr wrap="square">
            <a:spAutoFit/>
          </a:bodyPr>
          <a:lstStyle/>
          <a:p>
            <a:r>
              <a:rPr lang="en-GB" sz="1600" dirty="0">
                <a:solidFill>
                  <a:srgbClr val="002060"/>
                </a:solidFill>
              </a:rPr>
              <a:t>New QPS commutation design layout</a:t>
            </a:r>
          </a:p>
        </p:txBody>
      </p:sp>
      <p:sp>
        <p:nvSpPr>
          <p:cNvPr id="5" name="Date Placeholder 4">
            <a:extLst>
              <a:ext uri="{FF2B5EF4-FFF2-40B4-BE49-F238E27FC236}">
                <a16:creationId xmlns:a16="http://schemas.microsoft.com/office/drawing/2014/main" id="{E3530DD0-5D2C-1AAB-51AE-607AFDFC0E2A}"/>
              </a:ext>
            </a:extLst>
          </p:cNvPr>
          <p:cNvSpPr>
            <a:spLocks noGrp="1"/>
          </p:cNvSpPr>
          <p:nvPr>
            <p:ph type="dt" sz="half" idx="10"/>
          </p:nvPr>
        </p:nvSpPr>
        <p:spPr/>
        <p:txBody>
          <a:bodyPr/>
          <a:lstStyle/>
          <a:p>
            <a:r>
              <a:rPr lang="en-US"/>
              <a:t>17.04.2026, G.Riddone, CERN-GSI Collaboration Steering Board Meeting</a:t>
            </a:r>
            <a:endParaRPr lang="en-GB" dirty="0"/>
          </a:p>
        </p:txBody>
      </p:sp>
    </p:spTree>
    <p:extLst>
      <p:ext uri="{BB962C8B-B14F-4D97-AF65-F5344CB8AC3E}">
        <p14:creationId xmlns:p14="http://schemas.microsoft.com/office/powerpoint/2010/main" val="349313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1B13-4CFB-4554-BBC9-1D6CD623126F}"/>
              </a:ext>
            </a:extLst>
          </p:cNvPr>
          <p:cNvSpPr>
            <a:spLocks noGrp="1"/>
          </p:cNvSpPr>
          <p:nvPr>
            <p:ph type="title"/>
          </p:nvPr>
        </p:nvSpPr>
        <p:spPr>
          <a:xfrm>
            <a:off x="496294" y="309466"/>
            <a:ext cx="10515600" cy="823595"/>
          </a:xfrm>
        </p:spPr>
        <p:txBody>
          <a:bodyPr/>
          <a:lstStyle/>
          <a:p>
            <a:r>
              <a:rPr lang="en-US" dirty="0"/>
              <a:t>Developments and Support in 2025-2026 </a:t>
            </a:r>
            <a:endParaRPr lang="fr-CH" dirty="0"/>
          </a:p>
        </p:txBody>
      </p:sp>
      <p:sp>
        <p:nvSpPr>
          <p:cNvPr id="3" name="Content Placeholder 2">
            <a:extLst>
              <a:ext uri="{FF2B5EF4-FFF2-40B4-BE49-F238E27FC236}">
                <a16:creationId xmlns:a16="http://schemas.microsoft.com/office/drawing/2014/main" id="{3A3FD4EC-520E-45B8-A939-32759C89A2CF}"/>
              </a:ext>
            </a:extLst>
          </p:cNvPr>
          <p:cNvSpPr>
            <a:spLocks noGrp="1"/>
          </p:cNvSpPr>
          <p:nvPr>
            <p:ph sz="quarter" idx="4294967295"/>
          </p:nvPr>
        </p:nvSpPr>
        <p:spPr>
          <a:xfrm>
            <a:off x="496888" y="1154712"/>
            <a:ext cx="9635706" cy="5027612"/>
          </a:xfrm>
        </p:spPr>
        <p:txBody>
          <a:bodyPr>
            <a:normAutofit/>
          </a:bodyPr>
          <a:lstStyle/>
          <a:p>
            <a:r>
              <a:rPr lang="en-US" sz="2000" dirty="0">
                <a:highlight>
                  <a:srgbClr val="72F472"/>
                </a:highlight>
              </a:rPr>
              <a:t>Done</a:t>
            </a:r>
          </a:p>
          <a:p>
            <a:pPr lvl="1"/>
            <a:r>
              <a:rPr lang="en-US" sz="2000" dirty="0"/>
              <a:t>Support for Virtual Machines (VM): PC used for analysis (Q1-2025) - New Windows 11 VM created to replace the old Win10 (VM are associated with the FAIR Linux consoles)</a:t>
            </a:r>
          </a:p>
          <a:p>
            <a:pPr lvl="1"/>
            <a:r>
              <a:rPr lang="en-US" sz="2000" dirty="0"/>
              <a:t>New High Voltage mobile racks for GSI (Q1-2025)</a:t>
            </a:r>
            <a:r>
              <a:rPr lang="en-GB" sz="2000" dirty="0"/>
              <a:t> and for B180 (Q3-2025)</a:t>
            </a:r>
          </a:p>
          <a:p>
            <a:pPr lvl="1"/>
            <a:r>
              <a:rPr lang="en-US" sz="2000" dirty="0"/>
              <a:t>Study for a solution to control the 9 power supplies in // on the 3 Test Benches (Q4-2025)</a:t>
            </a:r>
          </a:p>
          <a:p>
            <a:pPr lvl="1"/>
            <a:r>
              <a:rPr lang="en-US" sz="2000" dirty="0"/>
              <a:t>PXISSM05 (CPU of the DMM meas. system 2) upgraded to Win10-LTSC (Q4-2025)</a:t>
            </a:r>
          </a:p>
          <a:p>
            <a:pPr lvl="1"/>
            <a:r>
              <a:rPr lang="en-US" sz="2000" dirty="0"/>
              <a:t>PXISSM06 (CPU of the DMM meas. system 1) upgraded to Win10-LTSC (Q1-2026)</a:t>
            </a:r>
          </a:p>
          <a:p>
            <a:pPr lvl="1"/>
            <a:r>
              <a:rPr lang="en-US" sz="2000" dirty="0"/>
              <a:t>PXI-HVT-FAIR2 (CPU of the HV meas. system 2) upgraded to Win10-LTSC (Q1-2026)</a:t>
            </a:r>
          </a:p>
          <a:p>
            <a:pPr lvl="1"/>
            <a:r>
              <a:rPr lang="en-US" sz="2000" dirty="0"/>
              <a:t>DVP and deployment of the Select-Bench tool (Q1-2026)</a:t>
            </a:r>
          </a:p>
          <a:p>
            <a:r>
              <a:rPr lang="en-US" sz="2000" dirty="0">
                <a:highlight>
                  <a:srgbClr val="FBE5D6"/>
                </a:highlight>
              </a:rPr>
              <a:t>Still to be done</a:t>
            </a:r>
          </a:p>
          <a:p>
            <a:pPr lvl="1"/>
            <a:r>
              <a:rPr lang="en-US" sz="2000" dirty="0"/>
              <a:t>PXI-HVT-FAIR1 to be upgraded to Win10-LTSC</a:t>
            </a:r>
            <a:endParaRPr lang="en-GB" sz="2000" dirty="0"/>
          </a:p>
          <a:p>
            <a:pPr lvl="1"/>
            <a:endParaRPr lang="en-US" sz="2000" dirty="0"/>
          </a:p>
          <a:p>
            <a:pPr lvl="1"/>
            <a:endParaRPr lang="en-GB" sz="2000" dirty="0"/>
          </a:p>
          <a:p>
            <a:pPr lvl="2"/>
            <a:endParaRPr lang="en-GB" dirty="0"/>
          </a:p>
          <a:p>
            <a:pPr lvl="2"/>
            <a:endParaRPr lang="en-GB" dirty="0"/>
          </a:p>
        </p:txBody>
      </p:sp>
      <p:pic>
        <p:nvPicPr>
          <p:cNvPr id="13" name="Picture 12" descr="A computer on a machine&#10;&#10;Description automatically generated">
            <a:extLst>
              <a:ext uri="{FF2B5EF4-FFF2-40B4-BE49-F238E27FC236}">
                <a16:creationId xmlns:a16="http://schemas.microsoft.com/office/drawing/2014/main" id="{37FAA18E-99B9-6189-FD30-A9F623A68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6374" y="1246188"/>
            <a:ext cx="1564579" cy="2781473"/>
          </a:xfrm>
          <a:prstGeom prst="rect">
            <a:avLst/>
          </a:prstGeom>
        </p:spPr>
      </p:pic>
      <p:pic>
        <p:nvPicPr>
          <p:cNvPr id="14" name="Picture 13">
            <a:extLst>
              <a:ext uri="{FF2B5EF4-FFF2-40B4-BE49-F238E27FC236}">
                <a16:creationId xmlns:a16="http://schemas.microsoft.com/office/drawing/2014/main" id="{50988D8A-F051-7F42-7C5A-325E5F511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4255" y="4425627"/>
            <a:ext cx="3598233" cy="2368279"/>
          </a:xfrm>
          <a:prstGeom prst="rect">
            <a:avLst/>
          </a:prstGeom>
        </p:spPr>
      </p:pic>
      <p:sp>
        <p:nvSpPr>
          <p:cNvPr id="4" name="Date Placeholder 3">
            <a:extLst>
              <a:ext uri="{FF2B5EF4-FFF2-40B4-BE49-F238E27FC236}">
                <a16:creationId xmlns:a16="http://schemas.microsoft.com/office/drawing/2014/main" id="{37C58BD8-A088-38B4-81B8-C479F3BF3A73}"/>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5" name="Slide Number Placeholder 4">
            <a:extLst>
              <a:ext uri="{FF2B5EF4-FFF2-40B4-BE49-F238E27FC236}">
                <a16:creationId xmlns:a16="http://schemas.microsoft.com/office/drawing/2014/main" id="{F7897B56-24A2-23CE-0FCF-9CA3EF33062E}"/>
              </a:ext>
            </a:extLst>
          </p:cNvPr>
          <p:cNvSpPr>
            <a:spLocks noGrp="1"/>
          </p:cNvSpPr>
          <p:nvPr>
            <p:ph type="sldNum" sz="quarter" idx="12"/>
          </p:nvPr>
        </p:nvSpPr>
        <p:spPr/>
        <p:txBody>
          <a:bodyPr/>
          <a:lstStyle/>
          <a:p>
            <a:fld id="{B47976B5-8BDF-4E5D-B963-E5F7B56163CD}" type="slidenum">
              <a:rPr lang="it-IT" smtClean="0"/>
              <a:t>23</a:t>
            </a:fld>
            <a:endParaRPr lang="it-IT"/>
          </a:p>
        </p:txBody>
      </p:sp>
    </p:spTree>
    <p:extLst>
      <p:ext uri="{BB962C8B-B14F-4D97-AF65-F5344CB8AC3E}">
        <p14:creationId xmlns:p14="http://schemas.microsoft.com/office/powerpoint/2010/main" val="385139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F406-04B4-6188-577C-06376A4F2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41744-0EE5-993A-9867-0376C0CDFD4E}"/>
              </a:ext>
            </a:extLst>
          </p:cNvPr>
          <p:cNvSpPr>
            <a:spLocks noGrp="1"/>
          </p:cNvSpPr>
          <p:nvPr>
            <p:ph type="title"/>
          </p:nvPr>
        </p:nvSpPr>
        <p:spPr/>
        <p:txBody>
          <a:bodyPr/>
          <a:lstStyle/>
          <a:p>
            <a:r>
              <a:rPr lang="en-US" dirty="0"/>
              <a:t>EAM-Infor and Schedule Gant chart follow-up</a:t>
            </a:r>
            <a:endParaRPr lang="en-GB" dirty="0"/>
          </a:p>
        </p:txBody>
      </p:sp>
      <p:sp>
        <p:nvSpPr>
          <p:cNvPr id="3" name="Date Placeholder 2">
            <a:extLst>
              <a:ext uri="{FF2B5EF4-FFF2-40B4-BE49-F238E27FC236}">
                <a16:creationId xmlns:a16="http://schemas.microsoft.com/office/drawing/2014/main" id="{DAE72A67-5BEE-B275-C723-A39AF926BFAB}"/>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68522BD7-E744-ABE0-68DA-71955970F73F}"/>
              </a:ext>
            </a:extLst>
          </p:cNvPr>
          <p:cNvSpPr>
            <a:spLocks noGrp="1"/>
          </p:cNvSpPr>
          <p:nvPr>
            <p:ph type="sldNum" sz="quarter" idx="12"/>
          </p:nvPr>
        </p:nvSpPr>
        <p:spPr/>
        <p:txBody>
          <a:bodyPr/>
          <a:lstStyle/>
          <a:p>
            <a:fld id="{B47976B5-8BDF-4E5D-B963-E5F7B56163CD}" type="slidenum">
              <a:rPr lang="it-IT" smtClean="0"/>
              <a:t>24</a:t>
            </a:fld>
            <a:endParaRPr lang="it-IT"/>
          </a:p>
        </p:txBody>
      </p:sp>
      <p:sp>
        <p:nvSpPr>
          <p:cNvPr id="8" name="Text Placeholder 7">
            <a:extLst>
              <a:ext uri="{FF2B5EF4-FFF2-40B4-BE49-F238E27FC236}">
                <a16:creationId xmlns:a16="http://schemas.microsoft.com/office/drawing/2014/main" id="{757A1A39-4A3B-9A14-2054-63B335D3C87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850316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2020F3-0789-6154-B434-393D8CD7707D}"/>
              </a:ext>
            </a:extLst>
          </p:cNvPr>
          <p:cNvSpPr>
            <a:spLocks noGrp="1"/>
          </p:cNvSpPr>
          <p:nvPr>
            <p:ph type="dt" sz="half" idx="10"/>
          </p:nvPr>
        </p:nvSpPr>
        <p:spPr>
          <a:xfrm>
            <a:off x="838200" y="6356350"/>
            <a:ext cx="7710814" cy="365125"/>
          </a:xfrm>
        </p:spPr>
        <p:txBody>
          <a:bodyPr/>
          <a:lstStyle/>
          <a:p>
            <a:r>
              <a:rPr lang="en-US"/>
              <a:t>17.04.2026, G.Riddone, CERN-GSI Collaboration Steering Board Meeting</a:t>
            </a:r>
            <a:endParaRPr lang="it-IT"/>
          </a:p>
        </p:txBody>
      </p:sp>
      <p:sp>
        <p:nvSpPr>
          <p:cNvPr id="3" name="Slide Number Placeholder 2">
            <a:extLst>
              <a:ext uri="{FF2B5EF4-FFF2-40B4-BE49-F238E27FC236}">
                <a16:creationId xmlns:a16="http://schemas.microsoft.com/office/drawing/2014/main" id="{B522F3B9-8F31-F773-68E1-815E0098BD08}"/>
              </a:ext>
            </a:extLst>
          </p:cNvPr>
          <p:cNvSpPr>
            <a:spLocks noGrp="1"/>
          </p:cNvSpPr>
          <p:nvPr>
            <p:ph type="sldNum" sz="quarter" idx="12"/>
          </p:nvPr>
        </p:nvSpPr>
        <p:spPr>
          <a:xfrm>
            <a:off x="8610600" y="6356350"/>
            <a:ext cx="2743200" cy="365125"/>
          </a:xfrm>
        </p:spPr>
        <p:txBody>
          <a:bodyPr/>
          <a:lstStyle/>
          <a:p>
            <a:fld id="{B47976B5-8BDF-4E5D-B963-E5F7B56163CD}" type="slidenum">
              <a:rPr lang="it-IT" smtClean="0"/>
              <a:pPr/>
              <a:t>25</a:t>
            </a:fld>
            <a:endParaRPr lang="it-IT"/>
          </a:p>
        </p:txBody>
      </p:sp>
      <p:sp>
        <p:nvSpPr>
          <p:cNvPr id="4" name="Title 1">
            <a:extLst>
              <a:ext uri="{FF2B5EF4-FFF2-40B4-BE49-F238E27FC236}">
                <a16:creationId xmlns:a16="http://schemas.microsoft.com/office/drawing/2014/main" id="{5992CA95-2CA5-69F1-5B17-B04A0369C2D4}"/>
              </a:ext>
            </a:extLst>
          </p:cNvPr>
          <p:cNvSpPr txBox="1">
            <a:spLocks/>
          </p:cNvSpPr>
          <p:nvPr/>
        </p:nvSpPr>
        <p:spPr>
          <a:xfrm>
            <a:off x="250844" y="53727"/>
            <a:ext cx="7778459" cy="1337469"/>
          </a:xfrm>
          <a:prstGeom prst="rect">
            <a:avLst/>
          </a:prstGeom>
          <a:solidFill>
            <a:schemeClr val="bg1"/>
          </a:solidFill>
        </p:spPr>
        <p:txBody>
          <a:bodyPr>
            <a:noAutofit/>
          </a:bodyPr>
          <a:lstStyle>
            <a:defPPr>
              <a:defRPr lang="en-US"/>
            </a:defPPr>
            <a:lvl1pPr marL="0" algn="l" defTabSz="1219170" rtl="0" eaLnBrk="1" latinLnBrk="0" hangingPunct="1">
              <a:lnSpc>
                <a:spcPct val="90000"/>
              </a:lnSpc>
              <a:spcBef>
                <a:spcPct val="0"/>
              </a:spcBef>
              <a:buNone/>
              <a:defRPr sz="2400" b="1"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20000"/>
              </a:lnSpc>
            </a:pPr>
            <a:r>
              <a:rPr lang="en-GB" sz="4000" dirty="0">
                <a:solidFill>
                  <a:srgbClr val="423EF2"/>
                </a:solidFill>
                <a:latin typeface="Aptos" panose="020B0004020202020204" pitchFamily="34" charset="0"/>
              </a:rPr>
              <a:t>EAM*-Kiosk development </a:t>
            </a:r>
          </a:p>
        </p:txBody>
      </p:sp>
      <p:pic>
        <p:nvPicPr>
          <p:cNvPr id="16" name="Picture 15">
            <a:extLst>
              <a:ext uri="{FF2B5EF4-FFF2-40B4-BE49-F238E27FC236}">
                <a16:creationId xmlns:a16="http://schemas.microsoft.com/office/drawing/2014/main" id="{A23EC37D-3322-23DE-6352-4B305F241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5818" y="3261715"/>
            <a:ext cx="5775338" cy="3094635"/>
          </a:xfrm>
          <a:prstGeom prst="rect">
            <a:avLst/>
          </a:prstGeom>
        </p:spPr>
      </p:pic>
      <p:pic>
        <p:nvPicPr>
          <p:cNvPr id="18" name="Picture 17">
            <a:extLst>
              <a:ext uri="{FF2B5EF4-FFF2-40B4-BE49-F238E27FC236}">
                <a16:creationId xmlns:a16="http://schemas.microsoft.com/office/drawing/2014/main" id="{D8EEEBAA-CE05-24A7-2F2E-36D1304B1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44" y="1932074"/>
            <a:ext cx="5730737" cy="4282811"/>
          </a:xfrm>
          <a:prstGeom prst="rect">
            <a:avLst/>
          </a:prstGeom>
        </p:spPr>
      </p:pic>
      <p:pic>
        <p:nvPicPr>
          <p:cNvPr id="20" name="Picture 19">
            <a:extLst>
              <a:ext uri="{FF2B5EF4-FFF2-40B4-BE49-F238E27FC236}">
                <a16:creationId xmlns:a16="http://schemas.microsoft.com/office/drawing/2014/main" id="{F5DDD63A-BBE8-BEE9-BC9D-A15EF321E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833" y="338627"/>
            <a:ext cx="5447308" cy="2751542"/>
          </a:xfrm>
          <a:prstGeom prst="rect">
            <a:avLst/>
          </a:prstGeom>
        </p:spPr>
      </p:pic>
      <p:sp>
        <p:nvSpPr>
          <p:cNvPr id="5" name="TextBox 4">
            <a:extLst>
              <a:ext uri="{FF2B5EF4-FFF2-40B4-BE49-F238E27FC236}">
                <a16:creationId xmlns:a16="http://schemas.microsoft.com/office/drawing/2014/main" id="{B508D914-FD17-8776-C72F-10503D86D2AA}"/>
              </a:ext>
            </a:extLst>
          </p:cNvPr>
          <p:cNvSpPr txBox="1"/>
          <p:nvPr/>
        </p:nvSpPr>
        <p:spPr>
          <a:xfrm>
            <a:off x="3302438" y="2013115"/>
            <a:ext cx="2330611" cy="646331"/>
          </a:xfrm>
          <a:prstGeom prst="rect">
            <a:avLst/>
          </a:prstGeom>
          <a:noFill/>
          <a:ln>
            <a:solidFill>
              <a:srgbClr val="423EF2"/>
            </a:solidFill>
          </a:ln>
        </p:spPr>
        <p:txBody>
          <a:bodyPr wrap="square" rtlCol="0">
            <a:spAutoFit/>
          </a:bodyPr>
          <a:lstStyle/>
          <a:p>
            <a:r>
              <a:rPr lang="en-US" b="1" dirty="0"/>
              <a:t>Magnets under tests or under preparation</a:t>
            </a:r>
            <a:endParaRPr lang="en-GB" b="1" dirty="0"/>
          </a:p>
        </p:txBody>
      </p:sp>
      <p:sp>
        <p:nvSpPr>
          <p:cNvPr id="7" name="TextBox 6">
            <a:extLst>
              <a:ext uri="{FF2B5EF4-FFF2-40B4-BE49-F238E27FC236}">
                <a16:creationId xmlns:a16="http://schemas.microsoft.com/office/drawing/2014/main" id="{99E6205C-07AA-E153-01D3-06D36ED75A2C}"/>
              </a:ext>
            </a:extLst>
          </p:cNvPr>
          <p:cNvSpPr txBox="1"/>
          <p:nvPr/>
        </p:nvSpPr>
        <p:spPr>
          <a:xfrm>
            <a:off x="385354" y="5984915"/>
            <a:ext cx="6100354" cy="338554"/>
          </a:xfrm>
          <a:prstGeom prst="rect">
            <a:avLst/>
          </a:prstGeom>
          <a:noFill/>
        </p:spPr>
        <p:txBody>
          <a:bodyPr wrap="square">
            <a:spAutoFit/>
          </a:bodyPr>
          <a:lstStyle/>
          <a:p>
            <a:r>
              <a:rPr lang="en-GB" sz="1600" i="1" dirty="0">
                <a:solidFill>
                  <a:srgbClr val="423EF2"/>
                </a:solidFill>
                <a:latin typeface="Aptos" panose="020B0004020202020204" pitchFamily="34" charset="0"/>
              </a:rPr>
              <a:t>*</a:t>
            </a:r>
            <a:r>
              <a:rPr lang="en-GB" sz="1600" i="1" dirty="0" err="1">
                <a:solidFill>
                  <a:srgbClr val="423EF2"/>
                </a:solidFill>
                <a:latin typeface="Aptos" panose="020B0004020202020204" pitchFamily="34" charset="0"/>
              </a:rPr>
              <a:t>Entreprise</a:t>
            </a:r>
            <a:r>
              <a:rPr lang="en-GB" sz="1600" i="1" dirty="0">
                <a:solidFill>
                  <a:srgbClr val="423EF2"/>
                </a:solidFill>
                <a:latin typeface="Aptos" panose="020B0004020202020204" pitchFamily="34" charset="0"/>
              </a:rPr>
              <a:t> Asset management</a:t>
            </a:r>
            <a:endParaRPr lang="en-GB" sz="1600" dirty="0"/>
          </a:p>
        </p:txBody>
      </p:sp>
      <p:sp>
        <p:nvSpPr>
          <p:cNvPr id="8" name="TextBox 7">
            <a:extLst>
              <a:ext uri="{FF2B5EF4-FFF2-40B4-BE49-F238E27FC236}">
                <a16:creationId xmlns:a16="http://schemas.microsoft.com/office/drawing/2014/main" id="{4705C882-94E3-51B6-42CA-BF60B4E4A65F}"/>
              </a:ext>
            </a:extLst>
          </p:cNvPr>
          <p:cNvSpPr txBox="1"/>
          <p:nvPr/>
        </p:nvSpPr>
        <p:spPr>
          <a:xfrm>
            <a:off x="250844" y="830667"/>
            <a:ext cx="6103188" cy="646331"/>
          </a:xfrm>
          <a:prstGeom prst="rect">
            <a:avLst/>
          </a:prstGeom>
          <a:noFill/>
        </p:spPr>
        <p:txBody>
          <a:bodyPr wrap="square">
            <a:spAutoFit/>
          </a:bodyPr>
          <a:lstStyle/>
          <a:p>
            <a:r>
              <a:rPr lang="en-GB" dirty="0">
                <a:solidFill>
                  <a:srgbClr val="002060"/>
                </a:solidFill>
              </a:rPr>
              <a:t>Ongoing support for test progress tracking with EAM-Kiosk and regular test sequence updates</a:t>
            </a:r>
          </a:p>
        </p:txBody>
      </p:sp>
    </p:spTree>
    <p:extLst>
      <p:ext uri="{BB962C8B-B14F-4D97-AF65-F5344CB8AC3E}">
        <p14:creationId xmlns:p14="http://schemas.microsoft.com/office/powerpoint/2010/main" val="2042347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37371-F159-A52E-AF8D-132A7D45EC5D}"/>
              </a:ext>
            </a:extLst>
          </p:cNvPr>
          <p:cNvSpPr>
            <a:spLocks noGrp="1"/>
          </p:cNvSpPr>
          <p:nvPr>
            <p:ph type="dt" sz="half" idx="10"/>
          </p:nvPr>
        </p:nvSpPr>
        <p:spPr/>
        <p:txBody>
          <a:bodyPr/>
          <a:lstStyle/>
          <a:p>
            <a:r>
              <a:rPr lang="en-US"/>
              <a:t>17.04.2026, G.Riddone, CERN-GSI Collaboration Steering Board Meeting</a:t>
            </a:r>
            <a:endParaRPr lang="it-IT"/>
          </a:p>
        </p:txBody>
      </p:sp>
      <p:sp>
        <p:nvSpPr>
          <p:cNvPr id="3" name="Slide Number Placeholder 2">
            <a:extLst>
              <a:ext uri="{FF2B5EF4-FFF2-40B4-BE49-F238E27FC236}">
                <a16:creationId xmlns:a16="http://schemas.microsoft.com/office/drawing/2014/main" id="{4EEEE283-E00C-3EBC-D665-E173035E0F8D}"/>
              </a:ext>
            </a:extLst>
          </p:cNvPr>
          <p:cNvSpPr>
            <a:spLocks noGrp="1"/>
          </p:cNvSpPr>
          <p:nvPr>
            <p:ph type="sldNum" sz="quarter" idx="12"/>
          </p:nvPr>
        </p:nvSpPr>
        <p:spPr/>
        <p:txBody>
          <a:bodyPr/>
          <a:lstStyle/>
          <a:p>
            <a:fld id="{B47976B5-8BDF-4E5D-B963-E5F7B56163CD}" type="slidenum">
              <a:rPr lang="it-IT" smtClean="0"/>
              <a:t>26</a:t>
            </a:fld>
            <a:endParaRPr lang="it-IT"/>
          </a:p>
        </p:txBody>
      </p:sp>
      <p:grpSp>
        <p:nvGrpSpPr>
          <p:cNvPr id="15" name="Group 14">
            <a:extLst>
              <a:ext uri="{FF2B5EF4-FFF2-40B4-BE49-F238E27FC236}">
                <a16:creationId xmlns:a16="http://schemas.microsoft.com/office/drawing/2014/main" id="{5863B438-6F44-EDBE-2452-D96FC2A99C35}"/>
              </a:ext>
            </a:extLst>
          </p:cNvPr>
          <p:cNvGrpSpPr/>
          <p:nvPr/>
        </p:nvGrpSpPr>
        <p:grpSpPr>
          <a:xfrm>
            <a:off x="6623062" y="193886"/>
            <a:ext cx="5304599" cy="3354263"/>
            <a:chOff x="6623062" y="193886"/>
            <a:chExt cx="5304599" cy="3354263"/>
          </a:xfrm>
        </p:grpSpPr>
        <p:grpSp>
          <p:nvGrpSpPr>
            <p:cNvPr id="9" name="Group 8">
              <a:extLst>
                <a:ext uri="{FF2B5EF4-FFF2-40B4-BE49-F238E27FC236}">
                  <a16:creationId xmlns:a16="http://schemas.microsoft.com/office/drawing/2014/main" id="{6FD5488F-8632-ED7B-3E42-2762D89CAEB1}"/>
                </a:ext>
              </a:extLst>
            </p:cNvPr>
            <p:cNvGrpSpPr/>
            <p:nvPr/>
          </p:nvGrpSpPr>
          <p:grpSpPr>
            <a:xfrm>
              <a:off x="6623062" y="193886"/>
              <a:ext cx="5304599" cy="3354263"/>
              <a:chOff x="6623062" y="193886"/>
              <a:chExt cx="5304599" cy="3354263"/>
            </a:xfrm>
          </p:grpSpPr>
          <p:pic>
            <p:nvPicPr>
              <p:cNvPr id="7" name="Picture 6">
                <a:extLst>
                  <a:ext uri="{FF2B5EF4-FFF2-40B4-BE49-F238E27FC236}">
                    <a16:creationId xmlns:a16="http://schemas.microsoft.com/office/drawing/2014/main" id="{80151268-6CFA-9332-570F-FE46ACD36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062" y="193886"/>
                <a:ext cx="2095515" cy="3076597"/>
              </a:xfrm>
              <a:prstGeom prst="rect">
                <a:avLst/>
              </a:prstGeom>
            </p:spPr>
          </p:pic>
          <p:sp>
            <p:nvSpPr>
              <p:cNvPr id="8" name="TextBox 7">
                <a:extLst>
                  <a:ext uri="{FF2B5EF4-FFF2-40B4-BE49-F238E27FC236}">
                    <a16:creationId xmlns:a16="http://schemas.microsoft.com/office/drawing/2014/main" id="{DE429A04-2E8A-8405-9448-3C4EEB07C6B8}"/>
                  </a:ext>
                </a:extLst>
              </p:cNvPr>
              <p:cNvSpPr txBox="1"/>
              <p:nvPr/>
            </p:nvSpPr>
            <p:spPr>
              <a:xfrm>
                <a:off x="9245639" y="316495"/>
                <a:ext cx="2682022" cy="3231654"/>
              </a:xfrm>
              <a:prstGeom prst="rect">
                <a:avLst/>
              </a:prstGeom>
              <a:noFill/>
            </p:spPr>
            <p:txBody>
              <a:bodyPr wrap="square" rtlCol="0">
                <a:spAutoFit/>
              </a:bodyPr>
              <a:lstStyle/>
              <a:p>
                <a:r>
                  <a:rPr lang="en-US" dirty="0">
                    <a:solidFill>
                      <a:srgbClr val="002060"/>
                    </a:solidFill>
                  </a:rPr>
                  <a:t>New test sequence to complete the ES program implemented and Gantt Chart updated accordingly</a:t>
                </a:r>
              </a:p>
              <a:p>
                <a:pPr marL="285750" indent="-285750">
                  <a:buFont typeface="Wingdings" panose="05000000000000000000" pitchFamily="2" charset="2"/>
                  <a:buChar char="à"/>
                </a:pPr>
                <a:r>
                  <a:rPr lang="en-US" dirty="0">
                    <a:solidFill>
                      <a:srgbClr val="002060"/>
                    </a:solidFill>
                    <a:sym typeface="Wingdings" panose="05000000000000000000" pitchFamily="2" charset="2"/>
                  </a:rPr>
                  <a:t>Still 14 magnets to  be tested and 4 ongoing</a:t>
                </a:r>
              </a:p>
              <a:p>
                <a:endParaRPr lang="en-US" dirty="0">
                  <a:solidFill>
                    <a:srgbClr val="002060"/>
                  </a:solidFill>
                </a:endParaRPr>
              </a:p>
              <a:p>
                <a:r>
                  <a:rPr lang="en-US" sz="2000" b="1" dirty="0">
                    <a:solidFill>
                      <a:srgbClr val="002060"/>
                    </a:solidFill>
                  </a:rPr>
                  <a:t>End of the Magnet tests on the test benches: July-2027</a:t>
                </a:r>
              </a:p>
              <a:p>
                <a:r>
                  <a:rPr lang="en-US" dirty="0">
                    <a:solidFill>
                      <a:srgbClr val="002060"/>
                    </a:solidFill>
                  </a:rPr>
                  <a:t> </a:t>
                </a:r>
                <a:endParaRPr lang="en-GB" dirty="0">
                  <a:solidFill>
                    <a:srgbClr val="002060"/>
                  </a:solidFill>
                </a:endParaRPr>
              </a:p>
            </p:txBody>
          </p:sp>
        </p:grpSp>
        <p:sp>
          <p:nvSpPr>
            <p:cNvPr id="4" name="TextBox 3">
              <a:extLst>
                <a:ext uri="{FF2B5EF4-FFF2-40B4-BE49-F238E27FC236}">
                  <a16:creationId xmlns:a16="http://schemas.microsoft.com/office/drawing/2014/main" id="{6FAB0EB7-31E9-26D8-5C30-A5F75D831680}"/>
                </a:ext>
              </a:extLst>
            </p:cNvPr>
            <p:cNvSpPr txBox="1"/>
            <p:nvPr/>
          </p:nvSpPr>
          <p:spPr>
            <a:xfrm>
              <a:off x="6904273" y="464215"/>
              <a:ext cx="1677062" cy="369332"/>
            </a:xfrm>
            <a:prstGeom prst="rect">
              <a:avLst/>
            </a:prstGeom>
            <a:noFill/>
            <a:ln>
              <a:solidFill>
                <a:schemeClr val="accent1"/>
              </a:solidFill>
            </a:ln>
          </p:spPr>
          <p:txBody>
            <a:bodyPr wrap="none" rtlCol="0">
              <a:spAutoFit/>
            </a:bodyPr>
            <a:lstStyle/>
            <a:p>
              <a:r>
                <a:rPr lang="en-US" dirty="0">
                  <a:solidFill>
                    <a:srgbClr val="423EF2"/>
                  </a:solidFill>
                </a:rPr>
                <a:t>EDMS: 3302674</a:t>
              </a:r>
              <a:endParaRPr lang="en-CH" dirty="0">
                <a:solidFill>
                  <a:srgbClr val="423EF2"/>
                </a:solidFill>
              </a:endParaRPr>
            </a:p>
          </p:txBody>
        </p:sp>
      </p:grpSp>
      <p:pic>
        <p:nvPicPr>
          <p:cNvPr id="10" name="Picture 9">
            <a:extLst>
              <a:ext uri="{FF2B5EF4-FFF2-40B4-BE49-F238E27FC236}">
                <a16:creationId xmlns:a16="http://schemas.microsoft.com/office/drawing/2014/main" id="{E6C40A8A-17C7-001B-CD2A-48DD25C12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464" y="3429000"/>
            <a:ext cx="5366355" cy="2610317"/>
          </a:xfrm>
          <a:prstGeom prst="rect">
            <a:avLst/>
          </a:prstGeom>
        </p:spPr>
      </p:pic>
      <p:sp>
        <p:nvSpPr>
          <p:cNvPr id="6" name="TextBox 5">
            <a:extLst>
              <a:ext uri="{FF2B5EF4-FFF2-40B4-BE49-F238E27FC236}">
                <a16:creationId xmlns:a16="http://schemas.microsoft.com/office/drawing/2014/main" id="{CC87A113-80F7-4429-3D21-7CE1AC9CD2B4}"/>
              </a:ext>
            </a:extLst>
          </p:cNvPr>
          <p:cNvSpPr txBox="1"/>
          <p:nvPr/>
        </p:nvSpPr>
        <p:spPr>
          <a:xfrm>
            <a:off x="6399464" y="6039317"/>
            <a:ext cx="3107967" cy="276999"/>
          </a:xfrm>
          <a:prstGeom prst="rect">
            <a:avLst/>
          </a:prstGeom>
          <a:noFill/>
        </p:spPr>
        <p:txBody>
          <a:bodyPr wrap="none" rtlCol="0">
            <a:spAutoFit/>
          </a:bodyPr>
          <a:lstStyle/>
          <a:p>
            <a:r>
              <a:rPr lang="en-US" sz="1200" dirty="0">
                <a:hlinkClick r:id="rId4"/>
              </a:rPr>
              <a:t>Link to analysis in power BI</a:t>
            </a:r>
            <a:r>
              <a:rPr lang="en-US" sz="1200" dirty="0"/>
              <a:t> (access on request)</a:t>
            </a:r>
            <a:endParaRPr lang="en-GB" sz="1200" dirty="0"/>
          </a:p>
        </p:txBody>
      </p:sp>
      <p:grpSp>
        <p:nvGrpSpPr>
          <p:cNvPr id="14" name="Group 13">
            <a:extLst>
              <a:ext uri="{FF2B5EF4-FFF2-40B4-BE49-F238E27FC236}">
                <a16:creationId xmlns:a16="http://schemas.microsoft.com/office/drawing/2014/main" id="{4EC279E6-49D4-74D7-FA6E-0524CC7190F0}"/>
              </a:ext>
            </a:extLst>
          </p:cNvPr>
          <p:cNvGrpSpPr/>
          <p:nvPr/>
        </p:nvGrpSpPr>
        <p:grpSpPr>
          <a:xfrm>
            <a:off x="670090" y="302697"/>
            <a:ext cx="5425910" cy="5883150"/>
            <a:chOff x="670090" y="302697"/>
            <a:chExt cx="5425910" cy="5883150"/>
          </a:xfrm>
        </p:grpSpPr>
        <p:pic>
          <p:nvPicPr>
            <p:cNvPr id="5" name="Picture 4">
              <a:extLst>
                <a:ext uri="{FF2B5EF4-FFF2-40B4-BE49-F238E27FC236}">
                  <a16:creationId xmlns:a16="http://schemas.microsoft.com/office/drawing/2014/main" id="{36A92923-D9F1-9DCC-819B-AFFFA0E22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90" y="302697"/>
              <a:ext cx="5425910" cy="5883150"/>
            </a:xfrm>
            <a:prstGeom prst="rect">
              <a:avLst/>
            </a:prstGeom>
          </p:spPr>
        </p:pic>
        <p:sp>
          <p:nvSpPr>
            <p:cNvPr id="12" name="TextBox 11">
              <a:extLst>
                <a:ext uri="{FF2B5EF4-FFF2-40B4-BE49-F238E27FC236}">
                  <a16:creationId xmlns:a16="http://schemas.microsoft.com/office/drawing/2014/main" id="{DCA1FCF7-9856-DF5D-91BC-A6316413561A}"/>
                </a:ext>
              </a:extLst>
            </p:cNvPr>
            <p:cNvSpPr txBox="1"/>
            <p:nvPr/>
          </p:nvSpPr>
          <p:spPr>
            <a:xfrm>
              <a:off x="2156604" y="340763"/>
              <a:ext cx="601447" cy="338554"/>
            </a:xfrm>
            <a:prstGeom prst="rect">
              <a:avLst/>
            </a:prstGeom>
            <a:noFill/>
            <a:ln>
              <a:solidFill>
                <a:srgbClr val="423EF2"/>
              </a:solidFill>
            </a:ln>
          </p:spPr>
          <p:txBody>
            <a:bodyPr wrap="none" rtlCol="0">
              <a:spAutoFit/>
            </a:bodyPr>
            <a:lstStyle/>
            <a:p>
              <a:r>
                <a:rPr lang="en-US" sz="1600" dirty="0">
                  <a:solidFill>
                    <a:srgbClr val="423EF2"/>
                  </a:solidFill>
                </a:rPr>
                <a:t>2019</a:t>
              </a:r>
              <a:endParaRPr lang="en-GB" sz="1600" dirty="0">
                <a:solidFill>
                  <a:srgbClr val="423EF2"/>
                </a:solidFill>
              </a:endParaRPr>
            </a:p>
          </p:txBody>
        </p:sp>
        <p:sp>
          <p:nvSpPr>
            <p:cNvPr id="13" name="TextBox 12">
              <a:extLst>
                <a:ext uri="{FF2B5EF4-FFF2-40B4-BE49-F238E27FC236}">
                  <a16:creationId xmlns:a16="http://schemas.microsoft.com/office/drawing/2014/main" id="{F3664C30-DAA4-B0D6-6921-4B678C4B4AB0}"/>
                </a:ext>
              </a:extLst>
            </p:cNvPr>
            <p:cNvSpPr txBox="1"/>
            <p:nvPr/>
          </p:nvSpPr>
          <p:spPr>
            <a:xfrm>
              <a:off x="5388637" y="350471"/>
              <a:ext cx="601447" cy="338554"/>
            </a:xfrm>
            <a:prstGeom prst="rect">
              <a:avLst/>
            </a:prstGeom>
            <a:noFill/>
            <a:ln>
              <a:solidFill>
                <a:srgbClr val="423EF2"/>
              </a:solidFill>
            </a:ln>
          </p:spPr>
          <p:txBody>
            <a:bodyPr wrap="none" rtlCol="0">
              <a:spAutoFit/>
            </a:bodyPr>
            <a:lstStyle/>
            <a:p>
              <a:r>
                <a:rPr lang="en-US" sz="1600" dirty="0">
                  <a:solidFill>
                    <a:srgbClr val="423EF2"/>
                  </a:solidFill>
                </a:rPr>
                <a:t>2026</a:t>
              </a:r>
              <a:endParaRPr lang="en-GB" sz="1600" dirty="0">
                <a:solidFill>
                  <a:srgbClr val="423EF2"/>
                </a:solidFill>
              </a:endParaRPr>
            </a:p>
          </p:txBody>
        </p:sp>
      </p:grpSp>
      <p:sp>
        <p:nvSpPr>
          <p:cNvPr id="11" name="TextBox 10">
            <a:extLst>
              <a:ext uri="{FF2B5EF4-FFF2-40B4-BE49-F238E27FC236}">
                <a16:creationId xmlns:a16="http://schemas.microsoft.com/office/drawing/2014/main" id="{8F191525-36D8-EFD9-FC19-A561CB0B534E}"/>
              </a:ext>
            </a:extLst>
          </p:cNvPr>
          <p:cNvSpPr txBox="1"/>
          <p:nvPr/>
        </p:nvSpPr>
        <p:spPr>
          <a:xfrm rot="18403044">
            <a:off x="2285748" y="2373679"/>
            <a:ext cx="2899995" cy="1200329"/>
          </a:xfrm>
          <a:prstGeom prst="rect">
            <a:avLst/>
          </a:prstGeom>
          <a:solidFill>
            <a:schemeClr val="bg1"/>
          </a:solidFill>
        </p:spPr>
        <p:txBody>
          <a:bodyPr wrap="square">
            <a:spAutoFit/>
          </a:bodyPr>
          <a:lstStyle/>
          <a:p>
            <a:pPr algn="ctr"/>
            <a:r>
              <a:rPr lang="en-GB" dirty="0">
                <a:solidFill>
                  <a:srgbClr val="002060"/>
                </a:solidFill>
              </a:rPr>
              <a:t>36 Magnet tests from 2019 to present, highlighting visible learning and improved test duration</a:t>
            </a:r>
          </a:p>
        </p:txBody>
      </p:sp>
    </p:spTree>
    <p:extLst>
      <p:ext uri="{BB962C8B-B14F-4D97-AF65-F5344CB8AC3E}">
        <p14:creationId xmlns:p14="http://schemas.microsoft.com/office/powerpoint/2010/main" val="34770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5C49-5CCA-BA2C-A449-5D32AB45136D}"/>
              </a:ext>
            </a:extLst>
          </p:cNvPr>
          <p:cNvSpPr>
            <a:spLocks noGrp="1"/>
          </p:cNvSpPr>
          <p:nvPr>
            <p:ph type="title"/>
          </p:nvPr>
        </p:nvSpPr>
        <p:spPr/>
        <p:txBody>
          <a:bodyPr/>
          <a:lstStyle/>
          <a:p>
            <a:r>
              <a:rPr lang="en-US" dirty="0"/>
              <a:t>Conclusions</a:t>
            </a:r>
            <a:endParaRPr lang="it-IT" dirty="0"/>
          </a:p>
        </p:txBody>
      </p:sp>
      <p:sp>
        <p:nvSpPr>
          <p:cNvPr id="3" name="Content Placeholder 2">
            <a:extLst>
              <a:ext uri="{FF2B5EF4-FFF2-40B4-BE49-F238E27FC236}">
                <a16:creationId xmlns:a16="http://schemas.microsoft.com/office/drawing/2014/main" id="{17764D86-A160-2789-8487-BBB593257721}"/>
              </a:ext>
            </a:extLst>
          </p:cNvPr>
          <p:cNvSpPr>
            <a:spLocks noGrp="1"/>
          </p:cNvSpPr>
          <p:nvPr>
            <p:ph idx="1"/>
          </p:nvPr>
        </p:nvSpPr>
        <p:spPr>
          <a:xfrm>
            <a:off x="838200" y="1188720"/>
            <a:ext cx="10515600" cy="5005046"/>
          </a:xfrm>
        </p:spPr>
        <p:txBody>
          <a:bodyPr>
            <a:normAutofit fontScale="92500" lnSpcReduction="10000"/>
          </a:bodyPr>
          <a:lstStyle/>
          <a:p>
            <a:r>
              <a:rPr lang="en-GB" sz="1800" dirty="0"/>
              <a:t>The CERN test facility is </a:t>
            </a:r>
            <a:r>
              <a:rPr lang="en-GB" sz="1800" b="1" dirty="0"/>
              <a:t>fully operational and meets Super-FRS testing requirements</a:t>
            </a:r>
            <a:r>
              <a:rPr lang="en-GB" sz="1800" dirty="0"/>
              <a:t>. </a:t>
            </a:r>
          </a:p>
          <a:p>
            <a:r>
              <a:rPr lang="en-GB" sz="1800" dirty="0"/>
              <a:t>Major upgrades in </a:t>
            </a:r>
            <a:r>
              <a:rPr lang="en-GB" sz="1800" b="1" dirty="0"/>
              <a:t>cryogenics, powering, and control systems</a:t>
            </a:r>
            <a:r>
              <a:rPr lang="en-GB" sz="1800" dirty="0"/>
              <a:t> have significantly improved reliability and flexibility.</a:t>
            </a:r>
          </a:p>
          <a:p>
            <a:r>
              <a:rPr lang="en-GB" sz="1800" b="1" dirty="0"/>
              <a:t>Multi-bench parallel powering and enhanced protection systems (QDS, interlocks)</a:t>
            </a:r>
            <a:r>
              <a:rPr lang="en-GB" sz="1800" dirty="0"/>
              <a:t> have been successfully implemented, representing a key achievement that will contribute to reducing overall test duration</a:t>
            </a:r>
          </a:p>
          <a:p>
            <a:r>
              <a:rPr lang="en-GB" sz="1800" b="1" dirty="0"/>
              <a:t>Logistics, mechanical operations, and quality control</a:t>
            </a:r>
            <a:r>
              <a:rPr lang="en-GB" sz="1800" dirty="0"/>
              <a:t> are well-established and efficiently coordinated. </a:t>
            </a:r>
          </a:p>
          <a:p>
            <a:r>
              <a:rPr lang="en-GB" sz="1800" dirty="0"/>
              <a:t>The </a:t>
            </a:r>
            <a:r>
              <a:rPr lang="en-GB" sz="1800" b="1" dirty="0"/>
              <a:t>4.5 K compressor overhaul was successful but revealed damage</a:t>
            </a:r>
            <a:r>
              <a:rPr lang="en-GB" sz="1800" dirty="0"/>
              <a:t>, highlighting the need for </a:t>
            </a:r>
            <a:r>
              <a:rPr lang="en-GB" sz="1800" b="1" dirty="0"/>
              <a:t>critical spare parts procurement</a:t>
            </a:r>
            <a:r>
              <a:rPr lang="en-GB" sz="1800" dirty="0"/>
              <a:t> (funding to be agreed). </a:t>
            </a:r>
          </a:p>
          <a:p>
            <a:r>
              <a:rPr lang="en-GB" sz="1800" dirty="0"/>
              <a:t>Advanced </a:t>
            </a:r>
            <a:r>
              <a:rPr lang="en-GB" sz="1800" b="1" dirty="0"/>
              <a:t>EDAQ, SCADA, and software tools</a:t>
            </a:r>
            <a:r>
              <a:rPr lang="en-GB" sz="1800" dirty="0"/>
              <a:t> improve safety, monitoring, data quality, and operational autonomy. </a:t>
            </a:r>
          </a:p>
          <a:p>
            <a:r>
              <a:rPr lang="en-GB" sz="1800" dirty="0"/>
              <a:t>The </a:t>
            </a:r>
            <a:r>
              <a:rPr lang="en-GB" sz="1800" b="1" dirty="0"/>
              <a:t>tests are progressing well </a:t>
            </a:r>
            <a:r>
              <a:rPr lang="en-GB" sz="1800" dirty="0"/>
              <a:t>and are expected to conclude the ES magnets by </a:t>
            </a:r>
            <a:r>
              <a:rPr lang="en-GB" sz="1800" b="1" dirty="0"/>
              <a:t>Q3 2027</a:t>
            </a:r>
            <a:r>
              <a:rPr lang="en-GB" sz="1800" dirty="0"/>
              <a:t>; however, reaching the final milestone will require operational flexibility to address any non-conformities.</a:t>
            </a:r>
          </a:p>
          <a:p>
            <a:r>
              <a:rPr lang="en-GB" sz="1800" dirty="0"/>
              <a:t>Strong and effective </a:t>
            </a:r>
            <a:r>
              <a:rPr lang="en-GB" sz="1800" b="1" dirty="0"/>
              <a:t>CERN–GSI collaboration</a:t>
            </a:r>
            <a:r>
              <a:rPr lang="en-GB" sz="1800" dirty="0"/>
              <a:t>, with increasing autonomy of the Super-FRS team. </a:t>
            </a:r>
          </a:p>
          <a:p>
            <a:r>
              <a:rPr lang="en-GB" sz="1800" b="1" dirty="0"/>
              <a:t>Amendment 4 (in preparation)</a:t>
            </a:r>
            <a:r>
              <a:rPr lang="en-GB" sz="1800" dirty="0"/>
              <a:t> will extend the collaboration scope (AVATAR) and increase CERN contributions, notably </a:t>
            </a:r>
            <a:r>
              <a:rPr lang="en-GB" sz="1800" b="1" dirty="0"/>
              <a:t>industrial support</a:t>
            </a:r>
            <a:r>
              <a:rPr lang="en-GB" sz="1800" dirty="0"/>
              <a:t>. </a:t>
            </a:r>
          </a:p>
        </p:txBody>
      </p:sp>
      <p:sp>
        <p:nvSpPr>
          <p:cNvPr id="6" name="Slide Number Placeholder 5">
            <a:extLst>
              <a:ext uri="{FF2B5EF4-FFF2-40B4-BE49-F238E27FC236}">
                <a16:creationId xmlns:a16="http://schemas.microsoft.com/office/drawing/2014/main" id="{78A88451-C91F-C499-29F7-8603E7E3CBC3}"/>
              </a:ext>
            </a:extLst>
          </p:cNvPr>
          <p:cNvSpPr>
            <a:spLocks noGrp="1"/>
          </p:cNvSpPr>
          <p:nvPr>
            <p:ph type="sldNum" sz="quarter" idx="12"/>
          </p:nvPr>
        </p:nvSpPr>
        <p:spPr/>
        <p:txBody>
          <a:bodyPr/>
          <a:lstStyle/>
          <a:p>
            <a:fld id="{B47976B5-8BDF-4E5D-B963-E5F7B56163CD}" type="slidenum">
              <a:rPr lang="it-IT" smtClean="0"/>
              <a:t>27</a:t>
            </a:fld>
            <a:endParaRPr lang="it-IT"/>
          </a:p>
        </p:txBody>
      </p:sp>
      <p:sp>
        <p:nvSpPr>
          <p:cNvPr id="4" name="Date Placeholder 3">
            <a:extLst>
              <a:ext uri="{FF2B5EF4-FFF2-40B4-BE49-F238E27FC236}">
                <a16:creationId xmlns:a16="http://schemas.microsoft.com/office/drawing/2014/main" id="{40B758DB-FA7C-38C8-FC1F-C2E436D42766}"/>
              </a:ext>
            </a:extLst>
          </p:cNvPr>
          <p:cNvSpPr>
            <a:spLocks noGrp="1"/>
          </p:cNvSpPr>
          <p:nvPr>
            <p:ph type="dt" sz="half" idx="10"/>
          </p:nvPr>
        </p:nvSpPr>
        <p:spPr/>
        <p:txBody>
          <a:bodyPr/>
          <a:lstStyle/>
          <a:p>
            <a:r>
              <a:rPr lang="en-US"/>
              <a:t>17.04.2026, G.Riddone, CERN-GSI Collaboration Steering Board Meeting</a:t>
            </a:r>
            <a:endParaRPr lang="it-IT"/>
          </a:p>
        </p:txBody>
      </p:sp>
    </p:spTree>
    <p:extLst>
      <p:ext uri="{BB962C8B-B14F-4D97-AF65-F5344CB8AC3E}">
        <p14:creationId xmlns:p14="http://schemas.microsoft.com/office/powerpoint/2010/main" val="103192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7C1CB-D818-5627-6201-96AB72A73938}"/>
              </a:ext>
            </a:extLst>
          </p:cNvPr>
          <p:cNvSpPr>
            <a:spLocks noGrp="1"/>
          </p:cNvSpPr>
          <p:nvPr>
            <p:ph type="title"/>
          </p:nvPr>
        </p:nvSpPr>
        <p:spPr/>
        <p:txBody>
          <a:bodyPr>
            <a:normAutofit fontScale="90000"/>
          </a:bodyPr>
          <a:lstStyle/>
          <a:p>
            <a:r>
              <a:rPr lang="en-GB" dirty="0"/>
              <a:t>3</a:t>
            </a:r>
            <a:r>
              <a:rPr lang="en-GB" baseline="30000" dirty="0"/>
              <a:t>rd</a:t>
            </a:r>
            <a:r>
              <a:rPr lang="en-GB" dirty="0"/>
              <a:t> Workshop on Super-FRS magnet modules</a:t>
            </a:r>
          </a:p>
        </p:txBody>
      </p:sp>
      <p:sp>
        <p:nvSpPr>
          <p:cNvPr id="3" name="Content Placeholder 2">
            <a:extLst>
              <a:ext uri="{FF2B5EF4-FFF2-40B4-BE49-F238E27FC236}">
                <a16:creationId xmlns:a16="http://schemas.microsoft.com/office/drawing/2014/main" id="{97FC927A-789C-CB53-F003-F0D187CF6521}"/>
              </a:ext>
            </a:extLst>
          </p:cNvPr>
          <p:cNvSpPr>
            <a:spLocks noGrp="1"/>
          </p:cNvSpPr>
          <p:nvPr>
            <p:ph idx="1"/>
          </p:nvPr>
        </p:nvSpPr>
        <p:spPr/>
        <p:txBody>
          <a:bodyPr>
            <a:normAutofit fontScale="85000" lnSpcReduction="20000"/>
          </a:bodyPr>
          <a:lstStyle/>
          <a:p>
            <a:pPr marL="514350" indent="-514350">
              <a:buFont typeface="+mj-lt"/>
              <a:buAutoNum type="arabicPeriod"/>
            </a:pPr>
            <a:r>
              <a:rPr lang="en-GB" dirty="0"/>
              <a:t>Magnetic measurements on dipoles are currently performed in series due to the availability of only one </a:t>
            </a:r>
            <a:r>
              <a:rPr lang="en-GB" b="1" dirty="0"/>
              <a:t>magnetic measurement (MM) device (fluxmeter)</a:t>
            </a:r>
            <a:r>
              <a:rPr lang="en-GB" dirty="0"/>
              <a:t>. An additional MM device will enable parallel testing and reduce test duration.</a:t>
            </a:r>
          </a:p>
          <a:p>
            <a:pPr marL="514350" indent="-514350">
              <a:buFont typeface="+mj-lt"/>
              <a:buAutoNum type="arabicPeriod"/>
            </a:pPr>
            <a:r>
              <a:rPr lang="en-GB" b="1" dirty="0"/>
              <a:t>Organise a review with TE-MPE, </a:t>
            </a:r>
            <a:r>
              <a:rPr lang="en-GB" dirty="0"/>
              <a:t>including A. Siemko, to discuss quench analysis and the optimisation of the current ramp to reduce peak amplitudes. The large volume of available data underscores the need for a structured analysis framework.</a:t>
            </a:r>
          </a:p>
          <a:p>
            <a:pPr marL="514350" indent="-514350">
              <a:buFont typeface="+mj-lt"/>
              <a:buAutoNum type="arabicPeriod"/>
            </a:pPr>
            <a:r>
              <a:rPr lang="en-GB" b="1" dirty="0"/>
              <a:t>Impedance spectroscopy</a:t>
            </a:r>
            <a:r>
              <a:rPr lang="en-GB" dirty="0"/>
              <a:t>: borrow measurement equipment at CERN (mobile equipment may be available in SM18; coordinate with M. Buzio).</a:t>
            </a:r>
          </a:p>
          <a:p>
            <a:pPr marL="514350" indent="-514350">
              <a:buFont typeface="+mj-lt"/>
              <a:buAutoNum type="arabicPeriod"/>
            </a:pPr>
            <a:r>
              <a:rPr lang="en-GB" b="1" dirty="0"/>
              <a:t>SCADA and cryo process</a:t>
            </a:r>
            <a:r>
              <a:rPr lang="en-GB" dirty="0"/>
              <a:t>: make sure the CERN development and learning from the B180 magnets tests is transferred to the GSI control team.  </a:t>
            </a:r>
          </a:p>
        </p:txBody>
      </p:sp>
      <p:sp>
        <p:nvSpPr>
          <p:cNvPr id="4" name="Date Placeholder 3">
            <a:extLst>
              <a:ext uri="{FF2B5EF4-FFF2-40B4-BE49-F238E27FC236}">
                <a16:creationId xmlns:a16="http://schemas.microsoft.com/office/drawing/2014/main" id="{B47082F8-2D04-F9CA-D284-47933A031B3E}"/>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5" name="Slide Number Placeholder 4">
            <a:extLst>
              <a:ext uri="{FF2B5EF4-FFF2-40B4-BE49-F238E27FC236}">
                <a16:creationId xmlns:a16="http://schemas.microsoft.com/office/drawing/2014/main" id="{862DC559-F4AD-DD51-A621-7C8DAE60821F}"/>
              </a:ext>
            </a:extLst>
          </p:cNvPr>
          <p:cNvSpPr>
            <a:spLocks noGrp="1"/>
          </p:cNvSpPr>
          <p:nvPr>
            <p:ph type="sldNum" sz="quarter" idx="12"/>
          </p:nvPr>
        </p:nvSpPr>
        <p:spPr/>
        <p:txBody>
          <a:bodyPr/>
          <a:lstStyle/>
          <a:p>
            <a:fld id="{B47976B5-8BDF-4E5D-B963-E5F7B56163CD}" type="slidenum">
              <a:rPr lang="it-IT" smtClean="0"/>
              <a:t>28</a:t>
            </a:fld>
            <a:endParaRPr lang="it-IT"/>
          </a:p>
        </p:txBody>
      </p:sp>
      <p:sp>
        <p:nvSpPr>
          <p:cNvPr id="7" name="TextBox 6">
            <a:extLst>
              <a:ext uri="{FF2B5EF4-FFF2-40B4-BE49-F238E27FC236}">
                <a16:creationId xmlns:a16="http://schemas.microsoft.com/office/drawing/2014/main" id="{2C5D0D59-5430-91AC-A7CA-6B9FCB25FAE4}"/>
              </a:ext>
            </a:extLst>
          </p:cNvPr>
          <p:cNvSpPr txBox="1"/>
          <p:nvPr/>
        </p:nvSpPr>
        <p:spPr>
          <a:xfrm>
            <a:off x="532737" y="977090"/>
            <a:ext cx="10258908" cy="400110"/>
          </a:xfrm>
          <a:prstGeom prst="rect">
            <a:avLst/>
          </a:prstGeom>
          <a:noFill/>
        </p:spPr>
        <p:txBody>
          <a:bodyPr wrap="square">
            <a:spAutoFit/>
          </a:bodyPr>
          <a:lstStyle/>
          <a:p>
            <a:r>
              <a:rPr lang="en-GB" sz="2000" b="1" dirty="0">
                <a:solidFill>
                  <a:srgbClr val="423EF2"/>
                </a:solidFill>
              </a:rPr>
              <a:t>From production and testing to commissioning – enabling early science of FAIR</a:t>
            </a:r>
          </a:p>
        </p:txBody>
      </p:sp>
    </p:spTree>
    <p:extLst>
      <p:ext uri="{BB962C8B-B14F-4D97-AF65-F5344CB8AC3E}">
        <p14:creationId xmlns:p14="http://schemas.microsoft.com/office/powerpoint/2010/main" val="3731105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23EF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88900-B9AF-110C-856F-EF73014B4B58}"/>
              </a:ext>
            </a:extLst>
          </p:cNvPr>
          <p:cNvSpPr>
            <a:spLocks noGrp="1"/>
          </p:cNvSpPr>
          <p:nvPr>
            <p:ph type="sldNum" sz="quarter" idx="12"/>
          </p:nvPr>
        </p:nvSpPr>
        <p:spPr/>
        <p:txBody>
          <a:bodyPr/>
          <a:lstStyle/>
          <a:p>
            <a:fld id="{B47976B5-8BDF-4E5D-B963-E5F7B56163CD}" type="slidenum">
              <a:rPr lang="it-IT" smtClean="0">
                <a:solidFill>
                  <a:srgbClr val="FFFFFF"/>
                </a:solidFill>
              </a:rPr>
              <a:t>29</a:t>
            </a:fld>
            <a:endParaRPr lang="it-IT">
              <a:solidFill>
                <a:srgbClr val="FFFFFF"/>
              </a:solidFill>
            </a:endParaRPr>
          </a:p>
        </p:txBody>
      </p:sp>
      <p:sp>
        <p:nvSpPr>
          <p:cNvPr id="4" name="Rectangle 3">
            <a:extLst>
              <a:ext uri="{FF2B5EF4-FFF2-40B4-BE49-F238E27FC236}">
                <a16:creationId xmlns:a16="http://schemas.microsoft.com/office/drawing/2014/main" id="{85C668B5-02F6-8117-1D71-9C05379F734C}"/>
              </a:ext>
            </a:extLst>
          </p:cNvPr>
          <p:cNvSpPr/>
          <p:nvPr/>
        </p:nvSpPr>
        <p:spPr>
          <a:xfrm>
            <a:off x="2440928" y="4371826"/>
            <a:ext cx="7310143" cy="923330"/>
          </a:xfrm>
          <a:prstGeom prst="rect">
            <a:avLst/>
          </a:prstGeom>
          <a:noFill/>
        </p:spPr>
        <p:txBody>
          <a:bodyPr wrap="none" lIns="91440" tIns="45720" rIns="91440" bIns="45720">
            <a:spAutoFit/>
          </a:bodyPr>
          <a:lstStyle/>
          <a:p>
            <a:pPr algn="ctr"/>
            <a:r>
              <a:rPr lang="en-US" sz="5400" b="0" cap="none" spc="0" dirty="0">
                <a:ln w="0"/>
                <a:solidFill>
                  <a:srgbClr val="FFFFFF"/>
                </a:solidFill>
                <a:effectLst>
                  <a:reflection blurRad="6350" stA="53000" endA="300" endPos="35500" dir="5400000" sy="-90000" algn="bl" rotWithShape="0"/>
                </a:effectLst>
              </a:rPr>
              <a:t>Thanks for your attention</a:t>
            </a:r>
          </a:p>
        </p:txBody>
      </p:sp>
      <p:sp>
        <p:nvSpPr>
          <p:cNvPr id="5" name="Rectangle 4">
            <a:extLst>
              <a:ext uri="{FF2B5EF4-FFF2-40B4-BE49-F238E27FC236}">
                <a16:creationId xmlns:a16="http://schemas.microsoft.com/office/drawing/2014/main" id="{A58D69D0-A845-91B5-F373-C528818E7089}"/>
              </a:ext>
            </a:extLst>
          </p:cNvPr>
          <p:cNvSpPr/>
          <p:nvPr/>
        </p:nvSpPr>
        <p:spPr>
          <a:xfrm>
            <a:off x="1128244" y="975251"/>
            <a:ext cx="9659215" cy="2585323"/>
          </a:xfrm>
          <a:prstGeom prst="rect">
            <a:avLst/>
          </a:prstGeom>
          <a:noFill/>
        </p:spPr>
        <p:txBody>
          <a:bodyPr wrap="square" lIns="91440" tIns="45720" rIns="91440" bIns="45720">
            <a:spAutoFit/>
          </a:bodyPr>
          <a:lstStyle/>
          <a:p>
            <a:pPr algn="ctr"/>
            <a:r>
              <a:rPr lang="en-GB" sz="5400" i="1" dirty="0">
                <a:solidFill>
                  <a:srgbClr val="FFFFFF"/>
                </a:solidFill>
              </a:rPr>
              <a:t>I would like to </a:t>
            </a:r>
            <a:r>
              <a:rPr lang="en-GB" sz="5400" i="1">
                <a:solidFill>
                  <a:srgbClr val="FFFFFF"/>
                </a:solidFill>
              </a:rPr>
              <a:t>thank the </a:t>
            </a:r>
            <a:r>
              <a:rPr lang="en-GB" sz="5400" i="1" dirty="0">
                <a:solidFill>
                  <a:srgbClr val="FFFFFF"/>
                </a:solidFill>
              </a:rPr>
              <a:t>GSI colleagues for the pleasant and fruitful collaborations.</a:t>
            </a:r>
            <a:endParaRPr lang="en-US" sz="5400" b="0" i="1" cap="none" spc="0" dirty="0">
              <a:ln w="0"/>
              <a:solidFill>
                <a:srgbClr val="FFFFFF"/>
              </a:solidFill>
              <a:effectLst>
                <a:reflection blurRad="6350" stA="53000" endA="300" endPos="35500" dir="5400000" sy="-90000" algn="bl" rotWithShape="0"/>
              </a:effectLst>
            </a:endParaRPr>
          </a:p>
        </p:txBody>
      </p:sp>
      <p:sp>
        <p:nvSpPr>
          <p:cNvPr id="2" name="Date Placeholder 1">
            <a:extLst>
              <a:ext uri="{FF2B5EF4-FFF2-40B4-BE49-F238E27FC236}">
                <a16:creationId xmlns:a16="http://schemas.microsoft.com/office/drawing/2014/main" id="{7DDE0FA2-150F-1DE1-CB6F-AA8D03C40517}"/>
              </a:ext>
            </a:extLst>
          </p:cNvPr>
          <p:cNvSpPr>
            <a:spLocks noGrp="1"/>
          </p:cNvSpPr>
          <p:nvPr>
            <p:ph type="dt" sz="half" idx="10"/>
          </p:nvPr>
        </p:nvSpPr>
        <p:spPr/>
        <p:txBody>
          <a:bodyPr/>
          <a:lstStyle/>
          <a:p>
            <a:r>
              <a:rPr lang="en-US"/>
              <a:t>17.04.2026, G.Riddone, CERN-GSI Collaboration Steering Board Meeting</a:t>
            </a:r>
            <a:endParaRPr lang="en-GB" dirty="0"/>
          </a:p>
        </p:txBody>
      </p:sp>
    </p:spTree>
    <p:extLst>
      <p:ext uri="{BB962C8B-B14F-4D97-AF65-F5344CB8AC3E}">
        <p14:creationId xmlns:p14="http://schemas.microsoft.com/office/powerpoint/2010/main" val="57326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F8E9-26CA-CCA2-E2B9-4D69DB7923E9}"/>
              </a:ext>
            </a:extLst>
          </p:cNvPr>
          <p:cNvSpPr>
            <a:spLocks noGrp="1"/>
          </p:cNvSpPr>
          <p:nvPr>
            <p:ph type="title"/>
          </p:nvPr>
        </p:nvSpPr>
        <p:spPr/>
        <p:txBody>
          <a:bodyPr/>
          <a:lstStyle/>
          <a:p>
            <a:r>
              <a:rPr lang="en-US" dirty="0"/>
              <a:t>KR3912 </a:t>
            </a:r>
            <a:endParaRPr lang="en-GB" dirty="0"/>
          </a:p>
        </p:txBody>
      </p:sp>
      <p:sp>
        <p:nvSpPr>
          <p:cNvPr id="5" name="Content Placeholder 4">
            <a:extLst>
              <a:ext uri="{FF2B5EF4-FFF2-40B4-BE49-F238E27FC236}">
                <a16:creationId xmlns:a16="http://schemas.microsoft.com/office/drawing/2014/main" id="{9BA7A4A3-06C1-968B-4C0B-64F4B00C4C8C}"/>
              </a:ext>
            </a:extLst>
          </p:cNvPr>
          <p:cNvSpPr>
            <a:spLocks noGrp="1"/>
          </p:cNvSpPr>
          <p:nvPr>
            <p:ph type="body" idx="1"/>
          </p:nvPr>
        </p:nvSpPr>
        <p:spPr>
          <a:xfrm>
            <a:off x="815975" y="4589463"/>
            <a:ext cx="9081060" cy="1500187"/>
          </a:xfrm>
        </p:spPr>
        <p:txBody>
          <a:bodyPr>
            <a:normAutofit/>
          </a:bodyPr>
          <a:lstStyle/>
          <a:p>
            <a:r>
              <a:rPr lang="en-US" sz="1800" dirty="0"/>
              <a:t>Short reminder of the agreement and CERN contributions</a:t>
            </a:r>
          </a:p>
          <a:p>
            <a:endParaRPr lang="en-GB" sz="1800" dirty="0"/>
          </a:p>
        </p:txBody>
      </p:sp>
      <p:sp>
        <p:nvSpPr>
          <p:cNvPr id="3" name="Date Placeholder 2">
            <a:extLst>
              <a:ext uri="{FF2B5EF4-FFF2-40B4-BE49-F238E27FC236}">
                <a16:creationId xmlns:a16="http://schemas.microsoft.com/office/drawing/2014/main" id="{F25821E4-09C0-84D3-8E61-E39FBB77AC6C}"/>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BF738842-0F7A-79E0-8E80-3B1BD5C99688}"/>
              </a:ext>
            </a:extLst>
          </p:cNvPr>
          <p:cNvSpPr>
            <a:spLocks noGrp="1"/>
          </p:cNvSpPr>
          <p:nvPr>
            <p:ph type="sldNum" sz="quarter" idx="12"/>
          </p:nvPr>
        </p:nvSpPr>
        <p:spPr/>
        <p:txBody>
          <a:bodyPr/>
          <a:lstStyle/>
          <a:p>
            <a:fld id="{B47976B5-8BDF-4E5D-B963-E5F7B56163CD}" type="slidenum">
              <a:rPr lang="it-IT" smtClean="0"/>
              <a:t>3</a:t>
            </a:fld>
            <a:endParaRPr lang="it-IT"/>
          </a:p>
        </p:txBody>
      </p:sp>
    </p:spTree>
    <p:extLst>
      <p:ext uri="{BB962C8B-B14F-4D97-AF65-F5344CB8AC3E}">
        <p14:creationId xmlns:p14="http://schemas.microsoft.com/office/powerpoint/2010/main" val="1546401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7FD35A-384D-F007-BB04-6B7B15455C83}"/>
              </a:ext>
            </a:extLst>
          </p:cNvPr>
          <p:cNvSpPr>
            <a:spLocks noGrp="1"/>
          </p:cNvSpPr>
          <p:nvPr>
            <p:ph type="title"/>
          </p:nvPr>
        </p:nvSpPr>
        <p:spPr/>
        <p:txBody>
          <a:bodyPr/>
          <a:lstStyle/>
          <a:p>
            <a:r>
              <a:rPr lang="en-US" dirty="0"/>
              <a:t>Additional slides</a:t>
            </a:r>
            <a:endParaRPr lang="en-GB" dirty="0"/>
          </a:p>
        </p:txBody>
      </p:sp>
      <p:sp>
        <p:nvSpPr>
          <p:cNvPr id="5" name="Text Placeholder 4">
            <a:extLst>
              <a:ext uri="{FF2B5EF4-FFF2-40B4-BE49-F238E27FC236}">
                <a16:creationId xmlns:a16="http://schemas.microsoft.com/office/drawing/2014/main" id="{674C6E6F-7C71-C59D-74C4-D43329D87D90}"/>
              </a:ext>
            </a:extLst>
          </p:cNvPr>
          <p:cNvSpPr>
            <a:spLocks noGrp="1"/>
          </p:cNvSpPr>
          <p:nvPr>
            <p:ph type="body" idx="1"/>
          </p:nvPr>
        </p:nvSpPr>
        <p:spPr/>
        <p:txBody>
          <a:bodyPr/>
          <a:lstStyle/>
          <a:p>
            <a:endParaRPr lang="en-GB"/>
          </a:p>
        </p:txBody>
      </p:sp>
      <p:sp>
        <p:nvSpPr>
          <p:cNvPr id="2" name="Date Placeholder 1">
            <a:extLst>
              <a:ext uri="{FF2B5EF4-FFF2-40B4-BE49-F238E27FC236}">
                <a16:creationId xmlns:a16="http://schemas.microsoft.com/office/drawing/2014/main" id="{EE84873A-76F3-0660-AD96-4FF608823919}"/>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3" name="Slide Number Placeholder 2">
            <a:extLst>
              <a:ext uri="{FF2B5EF4-FFF2-40B4-BE49-F238E27FC236}">
                <a16:creationId xmlns:a16="http://schemas.microsoft.com/office/drawing/2014/main" id="{2ECF30EE-6E06-7E09-78AE-B3B03B920F62}"/>
              </a:ext>
            </a:extLst>
          </p:cNvPr>
          <p:cNvSpPr>
            <a:spLocks noGrp="1"/>
          </p:cNvSpPr>
          <p:nvPr>
            <p:ph type="sldNum" sz="quarter" idx="12"/>
          </p:nvPr>
        </p:nvSpPr>
        <p:spPr/>
        <p:txBody>
          <a:bodyPr/>
          <a:lstStyle/>
          <a:p>
            <a:fld id="{B47976B5-8BDF-4E5D-B963-E5F7B56163CD}" type="slidenum">
              <a:rPr lang="it-IT" smtClean="0"/>
              <a:t>30</a:t>
            </a:fld>
            <a:endParaRPr lang="it-IT"/>
          </a:p>
        </p:txBody>
      </p:sp>
    </p:spTree>
    <p:extLst>
      <p:ext uri="{BB962C8B-B14F-4D97-AF65-F5344CB8AC3E}">
        <p14:creationId xmlns:p14="http://schemas.microsoft.com/office/powerpoint/2010/main" val="3498219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3352"/>
            <a:ext cx="10515600" cy="823595"/>
          </a:xfrm>
        </p:spPr>
        <p:txBody>
          <a:bodyPr>
            <a:normAutofit/>
          </a:bodyPr>
          <a:lstStyle/>
          <a:p>
            <a:r>
              <a:rPr lang="en-GB" dirty="0"/>
              <a:t>Cryogenic system</a:t>
            </a:r>
          </a:p>
        </p:txBody>
      </p:sp>
      <p:pic>
        <p:nvPicPr>
          <p:cNvPr id="25" name="Picture 24">
            <a:extLst>
              <a:ext uri="{FF2B5EF4-FFF2-40B4-BE49-F238E27FC236}">
                <a16:creationId xmlns:a16="http://schemas.microsoft.com/office/drawing/2014/main" id="{3D933209-2845-3533-A80E-200DD8C6FF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9600" y="1475122"/>
            <a:ext cx="6691674" cy="3888929"/>
          </a:xfrm>
          <a:prstGeom prst="rect">
            <a:avLst/>
          </a:prstGeom>
        </p:spPr>
      </p:pic>
      <p:pic>
        <p:nvPicPr>
          <p:cNvPr id="26" name="Picture 25">
            <a:extLst>
              <a:ext uri="{FF2B5EF4-FFF2-40B4-BE49-F238E27FC236}">
                <a16:creationId xmlns:a16="http://schemas.microsoft.com/office/drawing/2014/main" id="{85C34C35-F460-F0C6-112B-B8539FFD2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426" y="2736931"/>
            <a:ext cx="2381250" cy="3171825"/>
          </a:xfrm>
          <a:prstGeom prst="rect">
            <a:avLst/>
          </a:prstGeom>
        </p:spPr>
      </p:pic>
      <p:pic>
        <p:nvPicPr>
          <p:cNvPr id="27" name="Picture 26">
            <a:extLst>
              <a:ext uri="{FF2B5EF4-FFF2-40B4-BE49-F238E27FC236}">
                <a16:creationId xmlns:a16="http://schemas.microsoft.com/office/drawing/2014/main" id="{A6EF92CB-4E20-AEDF-4515-03F19FED3A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67056" y="823101"/>
            <a:ext cx="3181991" cy="1863738"/>
          </a:xfrm>
          <a:prstGeom prst="rect">
            <a:avLst/>
          </a:prstGeom>
        </p:spPr>
      </p:pic>
      <p:sp>
        <p:nvSpPr>
          <p:cNvPr id="30" name="TextBox 29">
            <a:extLst>
              <a:ext uri="{FF2B5EF4-FFF2-40B4-BE49-F238E27FC236}">
                <a16:creationId xmlns:a16="http://schemas.microsoft.com/office/drawing/2014/main" id="{2AE90DAB-A01B-219E-E5E1-42FDE2B0CB11}"/>
              </a:ext>
            </a:extLst>
          </p:cNvPr>
          <p:cNvSpPr txBox="1"/>
          <p:nvPr/>
        </p:nvSpPr>
        <p:spPr>
          <a:xfrm>
            <a:off x="10440491" y="4592320"/>
            <a:ext cx="564578" cy="369332"/>
          </a:xfrm>
          <a:prstGeom prst="rect">
            <a:avLst/>
          </a:prstGeom>
          <a:noFill/>
        </p:spPr>
        <p:txBody>
          <a:bodyPr wrap="none" rtlCol="0">
            <a:spAutoFit/>
          </a:bodyPr>
          <a:lstStyle/>
          <a:p>
            <a:r>
              <a:rPr lang="en-US" dirty="0">
                <a:highlight>
                  <a:srgbClr val="C0C0C0"/>
                </a:highlight>
              </a:rPr>
              <a:t>CVB</a:t>
            </a:r>
            <a:endParaRPr lang="en-CH" dirty="0">
              <a:highlight>
                <a:srgbClr val="C0C0C0"/>
              </a:highlight>
            </a:endParaRPr>
          </a:p>
        </p:txBody>
      </p:sp>
      <p:sp>
        <p:nvSpPr>
          <p:cNvPr id="31" name="TextBox 30">
            <a:extLst>
              <a:ext uri="{FF2B5EF4-FFF2-40B4-BE49-F238E27FC236}">
                <a16:creationId xmlns:a16="http://schemas.microsoft.com/office/drawing/2014/main" id="{2D70D66D-1BB1-C581-1208-CA62DE067C82}"/>
              </a:ext>
            </a:extLst>
          </p:cNvPr>
          <p:cNvSpPr txBox="1"/>
          <p:nvPr/>
        </p:nvSpPr>
        <p:spPr>
          <a:xfrm>
            <a:off x="9756384" y="4407654"/>
            <a:ext cx="660758" cy="369332"/>
          </a:xfrm>
          <a:prstGeom prst="rect">
            <a:avLst/>
          </a:prstGeom>
          <a:noFill/>
        </p:spPr>
        <p:txBody>
          <a:bodyPr wrap="none" rtlCol="0">
            <a:spAutoFit/>
          </a:bodyPr>
          <a:lstStyle/>
          <a:p>
            <a:r>
              <a:rPr lang="en-US" dirty="0">
                <a:highlight>
                  <a:srgbClr val="C0C0C0"/>
                </a:highlight>
              </a:rPr>
              <a:t>CWU</a:t>
            </a:r>
            <a:endParaRPr lang="en-CH" dirty="0">
              <a:highlight>
                <a:srgbClr val="C0C0C0"/>
              </a:highlight>
            </a:endParaRPr>
          </a:p>
        </p:txBody>
      </p:sp>
      <p:sp>
        <p:nvSpPr>
          <p:cNvPr id="39" name="TextBox 38">
            <a:extLst>
              <a:ext uri="{FF2B5EF4-FFF2-40B4-BE49-F238E27FC236}">
                <a16:creationId xmlns:a16="http://schemas.microsoft.com/office/drawing/2014/main" id="{FF69349C-4AA0-6FB4-5F83-CDB7341471D6}"/>
              </a:ext>
            </a:extLst>
          </p:cNvPr>
          <p:cNvSpPr txBox="1"/>
          <p:nvPr/>
        </p:nvSpPr>
        <p:spPr>
          <a:xfrm>
            <a:off x="9740888" y="2260507"/>
            <a:ext cx="581121" cy="369332"/>
          </a:xfrm>
          <a:prstGeom prst="rect">
            <a:avLst/>
          </a:prstGeom>
          <a:noFill/>
        </p:spPr>
        <p:txBody>
          <a:bodyPr wrap="none" rtlCol="0">
            <a:spAutoFit/>
          </a:bodyPr>
          <a:lstStyle/>
          <a:p>
            <a:r>
              <a:rPr lang="en-US" dirty="0">
                <a:highlight>
                  <a:srgbClr val="C0C0C0"/>
                </a:highlight>
              </a:rPr>
              <a:t>DVB</a:t>
            </a:r>
            <a:endParaRPr lang="en-CH" dirty="0">
              <a:highlight>
                <a:srgbClr val="C0C0C0"/>
              </a:highlight>
            </a:endParaRPr>
          </a:p>
        </p:txBody>
      </p:sp>
      <p:sp>
        <p:nvSpPr>
          <p:cNvPr id="3" name="TextBox 2">
            <a:extLst>
              <a:ext uri="{FF2B5EF4-FFF2-40B4-BE49-F238E27FC236}">
                <a16:creationId xmlns:a16="http://schemas.microsoft.com/office/drawing/2014/main" id="{196FBAF4-39A5-C425-12B1-D357A20E6208}"/>
              </a:ext>
            </a:extLst>
          </p:cNvPr>
          <p:cNvSpPr txBox="1"/>
          <p:nvPr/>
        </p:nvSpPr>
        <p:spPr>
          <a:xfrm>
            <a:off x="506569" y="5455469"/>
            <a:ext cx="5570179" cy="369332"/>
          </a:xfrm>
          <a:prstGeom prst="rect">
            <a:avLst/>
          </a:prstGeom>
          <a:noFill/>
        </p:spPr>
        <p:txBody>
          <a:bodyPr wrap="none" rtlCol="0">
            <a:spAutoFit/>
          </a:bodyPr>
          <a:lstStyle/>
          <a:p>
            <a:r>
              <a:rPr lang="en-US" dirty="0">
                <a:solidFill>
                  <a:srgbClr val="0070C0"/>
                </a:solidFill>
              </a:rPr>
              <a:t>Example: 2 magnets at 4.5 K and one in warmup stand-by</a:t>
            </a:r>
            <a:endParaRPr lang="en-CH" dirty="0">
              <a:solidFill>
                <a:srgbClr val="0070C0"/>
              </a:solidFill>
            </a:endParaRPr>
          </a:p>
        </p:txBody>
      </p:sp>
      <p:sp>
        <p:nvSpPr>
          <p:cNvPr id="4" name="Slide Number Placeholder 3">
            <a:extLst>
              <a:ext uri="{FF2B5EF4-FFF2-40B4-BE49-F238E27FC236}">
                <a16:creationId xmlns:a16="http://schemas.microsoft.com/office/drawing/2014/main" id="{73B16503-CB4E-ADBC-FF0F-E9B63B80A679}"/>
              </a:ext>
            </a:extLst>
          </p:cNvPr>
          <p:cNvSpPr>
            <a:spLocks noGrp="1"/>
          </p:cNvSpPr>
          <p:nvPr>
            <p:ph type="sldNum" sz="quarter" idx="12"/>
          </p:nvPr>
        </p:nvSpPr>
        <p:spPr/>
        <p:txBody>
          <a:bodyPr/>
          <a:lstStyle/>
          <a:p>
            <a:fld id="{B47976B5-8BDF-4E5D-B963-E5F7B56163CD}" type="slidenum">
              <a:rPr lang="it-IT" smtClean="0"/>
              <a:t>31</a:t>
            </a:fld>
            <a:endParaRPr lang="it-IT"/>
          </a:p>
        </p:txBody>
      </p:sp>
      <p:sp>
        <p:nvSpPr>
          <p:cNvPr id="5" name="Date Placeholder 4">
            <a:extLst>
              <a:ext uri="{FF2B5EF4-FFF2-40B4-BE49-F238E27FC236}">
                <a16:creationId xmlns:a16="http://schemas.microsoft.com/office/drawing/2014/main" id="{F88EFE91-8095-66D4-3FA6-82228B91E0CC}"/>
              </a:ext>
            </a:extLst>
          </p:cNvPr>
          <p:cNvSpPr>
            <a:spLocks noGrp="1"/>
          </p:cNvSpPr>
          <p:nvPr>
            <p:ph type="dt" sz="half" idx="10"/>
          </p:nvPr>
        </p:nvSpPr>
        <p:spPr/>
        <p:txBody>
          <a:bodyPr/>
          <a:lstStyle/>
          <a:p>
            <a:r>
              <a:rPr lang="en-US"/>
              <a:t>17.04.2026, G.Riddone, CERN-GSI Collaboration Steering Board Meeting</a:t>
            </a:r>
            <a:endParaRPr lang="it-IT"/>
          </a:p>
        </p:txBody>
      </p:sp>
    </p:spTree>
    <p:extLst>
      <p:ext uri="{BB962C8B-B14F-4D97-AF65-F5344CB8AC3E}">
        <p14:creationId xmlns:p14="http://schemas.microsoft.com/office/powerpoint/2010/main" val="247289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167975-E0FE-71E8-F552-DBDC731E81AD}"/>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2E66C042-C364-B3C3-F11F-ECE19CBB9D47}"/>
              </a:ext>
            </a:extLst>
          </p:cNvPr>
          <p:cNvSpPr>
            <a:spLocks noGrp="1"/>
          </p:cNvSpPr>
          <p:nvPr>
            <p:ph type="sldNum" sz="quarter" idx="12"/>
          </p:nvPr>
        </p:nvSpPr>
        <p:spPr/>
        <p:txBody>
          <a:bodyPr/>
          <a:lstStyle/>
          <a:p>
            <a:fld id="{B47976B5-8BDF-4E5D-B963-E5F7B56163CD}" type="slidenum">
              <a:rPr lang="it-IT" smtClean="0"/>
              <a:t>32</a:t>
            </a:fld>
            <a:endParaRPr lang="it-IT"/>
          </a:p>
        </p:txBody>
      </p:sp>
      <p:grpSp>
        <p:nvGrpSpPr>
          <p:cNvPr id="8" name="Group 7">
            <a:extLst>
              <a:ext uri="{FF2B5EF4-FFF2-40B4-BE49-F238E27FC236}">
                <a16:creationId xmlns:a16="http://schemas.microsoft.com/office/drawing/2014/main" id="{3853C910-3ABD-E538-9D4D-7ECE271FBD49}"/>
              </a:ext>
            </a:extLst>
          </p:cNvPr>
          <p:cNvGrpSpPr/>
          <p:nvPr/>
        </p:nvGrpSpPr>
        <p:grpSpPr>
          <a:xfrm>
            <a:off x="1707342" y="267855"/>
            <a:ext cx="8480367" cy="5957417"/>
            <a:chOff x="1707342" y="267855"/>
            <a:chExt cx="8480367" cy="5957417"/>
          </a:xfrm>
        </p:grpSpPr>
        <p:pic>
          <p:nvPicPr>
            <p:cNvPr id="6" name="Picture 5">
              <a:extLst>
                <a:ext uri="{FF2B5EF4-FFF2-40B4-BE49-F238E27FC236}">
                  <a16:creationId xmlns:a16="http://schemas.microsoft.com/office/drawing/2014/main" id="{CE5E5392-877E-03C6-7365-33FF4A5514DF}"/>
                </a:ext>
              </a:extLst>
            </p:cNvPr>
            <p:cNvPicPr>
              <a:picLocks noChangeAspect="1"/>
            </p:cNvPicPr>
            <p:nvPr/>
          </p:nvPicPr>
          <p:blipFill>
            <a:blip r:embed="rId2"/>
            <a:stretch>
              <a:fillRect/>
            </a:stretch>
          </p:blipFill>
          <p:spPr>
            <a:xfrm>
              <a:off x="1707342" y="309466"/>
              <a:ext cx="8480367" cy="5915806"/>
            </a:xfrm>
            <a:prstGeom prst="rect">
              <a:avLst/>
            </a:prstGeom>
          </p:spPr>
        </p:pic>
        <p:sp>
          <p:nvSpPr>
            <p:cNvPr id="7" name="Oval 6">
              <a:extLst>
                <a:ext uri="{FF2B5EF4-FFF2-40B4-BE49-F238E27FC236}">
                  <a16:creationId xmlns:a16="http://schemas.microsoft.com/office/drawing/2014/main" id="{3DB98D3C-E0E5-AC5B-3EBD-8E3C2A332844}"/>
                </a:ext>
              </a:extLst>
            </p:cNvPr>
            <p:cNvSpPr/>
            <p:nvPr/>
          </p:nvSpPr>
          <p:spPr>
            <a:xfrm>
              <a:off x="6539345" y="267855"/>
              <a:ext cx="221673" cy="5726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1B689B7E-4ADC-F42C-5B06-414AB32F4423}"/>
              </a:ext>
            </a:extLst>
          </p:cNvPr>
          <p:cNvSpPr txBox="1"/>
          <p:nvPr/>
        </p:nvSpPr>
        <p:spPr>
          <a:xfrm rot="16200000">
            <a:off x="-635964" y="2972636"/>
            <a:ext cx="3791102" cy="461665"/>
          </a:xfrm>
          <a:prstGeom prst="rect">
            <a:avLst/>
          </a:prstGeom>
          <a:noFill/>
        </p:spPr>
        <p:txBody>
          <a:bodyPr wrap="none" rtlCol="0">
            <a:spAutoFit/>
          </a:bodyPr>
          <a:lstStyle/>
          <a:p>
            <a:r>
              <a:rPr lang="en-US" sz="2400" dirty="0">
                <a:solidFill>
                  <a:srgbClr val="423EF2"/>
                </a:solidFill>
              </a:rPr>
              <a:t>Test schedule for ES magnets</a:t>
            </a:r>
            <a:endParaRPr lang="en-GB" sz="2400" dirty="0">
              <a:solidFill>
                <a:srgbClr val="423EF2"/>
              </a:solidFill>
            </a:endParaRPr>
          </a:p>
        </p:txBody>
      </p:sp>
    </p:spTree>
    <p:extLst>
      <p:ext uri="{BB962C8B-B14F-4D97-AF65-F5344CB8AC3E}">
        <p14:creationId xmlns:p14="http://schemas.microsoft.com/office/powerpoint/2010/main" val="295504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3F11-22A2-65F9-9056-367C1467423F}"/>
              </a:ext>
            </a:extLst>
          </p:cNvPr>
          <p:cNvSpPr>
            <a:spLocks noGrp="1"/>
          </p:cNvSpPr>
          <p:nvPr>
            <p:ph type="title"/>
          </p:nvPr>
        </p:nvSpPr>
        <p:spPr>
          <a:xfrm>
            <a:off x="388604" y="177076"/>
            <a:ext cx="10515600" cy="823595"/>
          </a:xfrm>
        </p:spPr>
        <p:txBody>
          <a:bodyPr/>
          <a:lstStyle/>
          <a:p>
            <a:r>
              <a:rPr lang="en-US" dirty="0"/>
              <a:t>KR3912 Addendum to K1727</a:t>
            </a:r>
            <a:endParaRPr lang="en-GB" dirty="0"/>
          </a:p>
        </p:txBody>
      </p:sp>
      <p:pic>
        <p:nvPicPr>
          <p:cNvPr id="11" name="Content Placeholder 10">
            <a:extLst>
              <a:ext uri="{FF2B5EF4-FFF2-40B4-BE49-F238E27FC236}">
                <a16:creationId xmlns:a16="http://schemas.microsoft.com/office/drawing/2014/main" id="{C9DEFBAF-52BE-71BB-C186-38ADC49437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2611" y="1259456"/>
            <a:ext cx="2880000" cy="3404024"/>
          </a:xfrm>
          <a:prstGeom prst="rect">
            <a:avLst/>
          </a:prstGeom>
          <a:ln>
            <a:solidFill>
              <a:schemeClr val="accent1"/>
            </a:solidFill>
          </a:ln>
        </p:spPr>
      </p:pic>
      <p:sp>
        <p:nvSpPr>
          <p:cNvPr id="4" name="Date Placeholder 3">
            <a:extLst>
              <a:ext uri="{FF2B5EF4-FFF2-40B4-BE49-F238E27FC236}">
                <a16:creationId xmlns:a16="http://schemas.microsoft.com/office/drawing/2014/main" id="{545ACC4E-8FBC-CCE1-CCF2-0343A3286CAC}"/>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5" name="Slide Number Placeholder 4">
            <a:extLst>
              <a:ext uri="{FF2B5EF4-FFF2-40B4-BE49-F238E27FC236}">
                <a16:creationId xmlns:a16="http://schemas.microsoft.com/office/drawing/2014/main" id="{8A402C5B-CC47-3772-66BC-21C0174AE0B4}"/>
              </a:ext>
            </a:extLst>
          </p:cNvPr>
          <p:cNvSpPr>
            <a:spLocks noGrp="1"/>
          </p:cNvSpPr>
          <p:nvPr>
            <p:ph type="sldNum" sz="quarter" idx="12"/>
          </p:nvPr>
        </p:nvSpPr>
        <p:spPr/>
        <p:txBody>
          <a:bodyPr/>
          <a:lstStyle/>
          <a:p>
            <a:fld id="{B47976B5-8BDF-4E5D-B963-E5F7B56163CD}" type="slidenum">
              <a:rPr lang="it-IT" smtClean="0"/>
              <a:t>4</a:t>
            </a:fld>
            <a:endParaRPr lang="it-IT"/>
          </a:p>
        </p:txBody>
      </p:sp>
      <p:pic>
        <p:nvPicPr>
          <p:cNvPr id="7" name="Picture 6">
            <a:extLst>
              <a:ext uri="{FF2B5EF4-FFF2-40B4-BE49-F238E27FC236}">
                <a16:creationId xmlns:a16="http://schemas.microsoft.com/office/drawing/2014/main" id="{B8EC0936-0B41-5E83-E0CD-B7D226B6F3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16054" y="1259456"/>
            <a:ext cx="2880000" cy="3404024"/>
          </a:xfrm>
          <a:prstGeom prst="rect">
            <a:avLst/>
          </a:prstGeom>
          <a:ln>
            <a:solidFill>
              <a:schemeClr val="accent1"/>
            </a:solidFill>
          </a:ln>
        </p:spPr>
      </p:pic>
      <p:pic>
        <p:nvPicPr>
          <p:cNvPr id="9" name="Picture 8">
            <a:extLst>
              <a:ext uri="{FF2B5EF4-FFF2-40B4-BE49-F238E27FC236}">
                <a16:creationId xmlns:a16="http://schemas.microsoft.com/office/drawing/2014/main" id="{891B2B94-F215-57EC-D00A-A34233265F5C}"/>
              </a:ext>
            </a:extLst>
          </p:cNvPr>
          <p:cNvPicPr>
            <a:picLocks noChangeAspect="1"/>
          </p:cNvPicPr>
          <p:nvPr/>
        </p:nvPicPr>
        <p:blipFill>
          <a:blip r:embed="rId4" cstate="print">
            <a:extLst>
              <a:ext uri="{28A0092B-C50C-407E-A947-70E740481C1C}">
                <a14:useLocalDpi xmlns:a14="http://schemas.microsoft.com/office/drawing/2010/main" val="0"/>
              </a:ext>
            </a:extLst>
          </a:blip>
          <a:srcRect b="10654"/>
          <a:stretch>
            <a:fillRect/>
          </a:stretch>
        </p:blipFill>
        <p:spPr>
          <a:xfrm>
            <a:off x="2922611" y="1259457"/>
            <a:ext cx="2880000" cy="3404024"/>
          </a:xfrm>
          <a:prstGeom prst="rect">
            <a:avLst/>
          </a:prstGeom>
          <a:ln>
            <a:solidFill>
              <a:schemeClr val="accent1"/>
            </a:solidFill>
          </a:ln>
        </p:spPr>
      </p:pic>
      <p:pic>
        <p:nvPicPr>
          <p:cNvPr id="13" name="Picture 12">
            <a:extLst>
              <a:ext uri="{FF2B5EF4-FFF2-40B4-BE49-F238E27FC236}">
                <a16:creationId xmlns:a16="http://schemas.microsoft.com/office/drawing/2014/main" id="{EF3505D5-BCD7-B819-11A1-141085602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2610" y="1259456"/>
            <a:ext cx="2806557" cy="3779348"/>
          </a:xfrm>
          <a:prstGeom prst="rect">
            <a:avLst/>
          </a:prstGeom>
          <a:ln>
            <a:solidFill>
              <a:schemeClr val="accent1"/>
            </a:solidFill>
          </a:ln>
        </p:spPr>
      </p:pic>
      <p:sp>
        <p:nvSpPr>
          <p:cNvPr id="14" name="TextBox 13">
            <a:extLst>
              <a:ext uri="{FF2B5EF4-FFF2-40B4-BE49-F238E27FC236}">
                <a16:creationId xmlns:a16="http://schemas.microsoft.com/office/drawing/2014/main" id="{B37E938D-47C4-D0FB-C319-AF7038AABAEB}"/>
              </a:ext>
            </a:extLst>
          </p:cNvPr>
          <p:cNvSpPr txBox="1"/>
          <p:nvPr/>
        </p:nvSpPr>
        <p:spPr>
          <a:xfrm>
            <a:off x="150558" y="5206089"/>
            <a:ext cx="2664000" cy="646331"/>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US" dirty="0"/>
              <a:t>Signed in Jan 2018 for 5.5 years</a:t>
            </a:r>
            <a:endParaRPr lang="en-GB" dirty="0"/>
          </a:p>
        </p:txBody>
      </p:sp>
      <p:sp>
        <p:nvSpPr>
          <p:cNvPr id="16" name="TextBox 15">
            <a:extLst>
              <a:ext uri="{FF2B5EF4-FFF2-40B4-BE49-F238E27FC236}">
                <a16:creationId xmlns:a16="http://schemas.microsoft.com/office/drawing/2014/main" id="{C10B96C9-C007-231B-D19A-014683D1DBB9}"/>
              </a:ext>
            </a:extLst>
          </p:cNvPr>
          <p:cNvSpPr txBox="1"/>
          <p:nvPr/>
        </p:nvSpPr>
        <p:spPr>
          <a:xfrm>
            <a:off x="5837115" y="5250022"/>
            <a:ext cx="2664000" cy="646331"/>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US" dirty="0"/>
              <a:t>Signed in July 2023, end set to Dec 2026</a:t>
            </a:r>
            <a:endParaRPr lang="en-GB" dirty="0"/>
          </a:p>
        </p:txBody>
      </p:sp>
      <p:sp>
        <p:nvSpPr>
          <p:cNvPr id="17" name="TextBox 16">
            <a:extLst>
              <a:ext uri="{FF2B5EF4-FFF2-40B4-BE49-F238E27FC236}">
                <a16:creationId xmlns:a16="http://schemas.microsoft.com/office/drawing/2014/main" id="{E6BAE6CD-A49B-8D49-EE58-E4DC09778F5B}"/>
              </a:ext>
            </a:extLst>
          </p:cNvPr>
          <p:cNvSpPr txBox="1"/>
          <p:nvPr/>
        </p:nvSpPr>
        <p:spPr>
          <a:xfrm>
            <a:off x="2982404" y="4999851"/>
            <a:ext cx="2664000" cy="92333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US" dirty="0"/>
              <a:t>Signed in 2022, clarification on insurance liability and responsibility</a:t>
            </a:r>
            <a:endParaRPr lang="en-GB" dirty="0"/>
          </a:p>
        </p:txBody>
      </p:sp>
      <p:sp>
        <p:nvSpPr>
          <p:cNvPr id="18" name="TextBox 17">
            <a:extLst>
              <a:ext uri="{FF2B5EF4-FFF2-40B4-BE49-F238E27FC236}">
                <a16:creationId xmlns:a16="http://schemas.microsoft.com/office/drawing/2014/main" id="{B8FABD40-A77B-8962-D359-176A8F0E3DC3}"/>
              </a:ext>
            </a:extLst>
          </p:cNvPr>
          <p:cNvSpPr txBox="1"/>
          <p:nvPr/>
        </p:nvSpPr>
        <p:spPr>
          <a:xfrm>
            <a:off x="8668945" y="5218864"/>
            <a:ext cx="2902625" cy="92333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US" b="1" dirty="0">
                <a:solidFill>
                  <a:srgbClr val="423EF2"/>
                </a:solidFill>
              </a:rPr>
              <a:t>Signed in May 2025</a:t>
            </a:r>
            <a:r>
              <a:rPr lang="en-US" dirty="0"/>
              <a:t>, end set to Dec 2029, change of scope and new organization </a:t>
            </a:r>
            <a:endParaRPr lang="en-GB" dirty="0"/>
          </a:p>
        </p:txBody>
      </p:sp>
      <p:sp>
        <p:nvSpPr>
          <p:cNvPr id="3" name="TextBox 2">
            <a:extLst>
              <a:ext uri="{FF2B5EF4-FFF2-40B4-BE49-F238E27FC236}">
                <a16:creationId xmlns:a16="http://schemas.microsoft.com/office/drawing/2014/main" id="{4326E4EF-D4E4-BC0C-9569-0C0489F31053}"/>
              </a:ext>
            </a:extLst>
          </p:cNvPr>
          <p:cNvSpPr txBox="1"/>
          <p:nvPr/>
        </p:nvSpPr>
        <p:spPr>
          <a:xfrm>
            <a:off x="501768" y="868744"/>
            <a:ext cx="8917378" cy="369332"/>
          </a:xfrm>
          <a:prstGeom prst="rect">
            <a:avLst/>
          </a:prstGeom>
          <a:noFill/>
        </p:spPr>
        <p:txBody>
          <a:bodyPr wrap="none" rtlCol="0">
            <a:spAutoFit/>
          </a:bodyPr>
          <a:lstStyle/>
          <a:p>
            <a:r>
              <a:rPr lang="en-US" b="1" i="1" dirty="0">
                <a:solidFill>
                  <a:schemeClr val="accent2"/>
                </a:solidFill>
              </a:rPr>
              <a:t>Test facility at CERN for the tests of Super Fragment Separator (Super-FRS) magnets for FAIR</a:t>
            </a:r>
            <a:endParaRPr lang="it-IT" b="1" i="1" dirty="0">
              <a:solidFill>
                <a:schemeClr val="accent2"/>
              </a:solidFill>
            </a:endParaRPr>
          </a:p>
        </p:txBody>
      </p:sp>
      <p:grpSp>
        <p:nvGrpSpPr>
          <p:cNvPr id="12" name="Group 11">
            <a:extLst>
              <a:ext uri="{FF2B5EF4-FFF2-40B4-BE49-F238E27FC236}">
                <a16:creationId xmlns:a16="http://schemas.microsoft.com/office/drawing/2014/main" id="{D568477F-19BA-E31E-939F-B010DB2A7197}"/>
              </a:ext>
            </a:extLst>
          </p:cNvPr>
          <p:cNvGrpSpPr/>
          <p:nvPr/>
        </p:nvGrpSpPr>
        <p:grpSpPr>
          <a:xfrm>
            <a:off x="3598876" y="1276002"/>
            <a:ext cx="7218822" cy="369332"/>
            <a:chOff x="3598876" y="1276002"/>
            <a:chExt cx="7218822" cy="369332"/>
          </a:xfrm>
        </p:grpSpPr>
        <p:sp>
          <p:nvSpPr>
            <p:cNvPr id="6" name="TextBox 5">
              <a:extLst>
                <a:ext uri="{FF2B5EF4-FFF2-40B4-BE49-F238E27FC236}">
                  <a16:creationId xmlns:a16="http://schemas.microsoft.com/office/drawing/2014/main" id="{A843645B-3061-7621-5ADA-9F0CE210657B}"/>
                </a:ext>
              </a:extLst>
            </p:cNvPr>
            <p:cNvSpPr txBox="1"/>
            <p:nvPr/>
          </p:nvSpPr>
          <p:spPr>
            <a:xfrm>
              <a:off x="3598876" y="1276002"/>
              <a:ext cx="1548309" cy="369332"/>
            </a:xfrm>
            <a:prstGeom prst="rect">
              <a:avLst/>
            </a:prstGeom>
            <a:noFill/>
          </p:spPr>
          <p:txBody>
            <a:bodyPr wrap="none" rtlCol="0">
              <a:spAutoFit/>
            </a:bodyPr>
            <a:lstStyle/>
            <a:p>
              <a:r>
                <a:rPr lang="en-US" b="1" dirty="0">
                  <a:solidFill>
                    <a:srgbClr val="423EF2"/>
                  </a:solidFill>
                </a:rPr>
                <a:t>Amendment 1</a:t>
              </a:r>
              <a:endParaRPr lang="en-GB" b="1" dirty="0">
                <a:solidFill>
                  <a:srgbClr val="423EF2"/>
                </a:solidFill>
              </a:endParaRPr>
            </a:p>
          </p:txBody>
        </p:sp>
        <p:sp>
          <p:nvSpPr>
            <p:cNvPr id="8" name="TextBox 7">
              <a:extLst>
                <a:ext uri="{FF2B5EF4-FFF2-40B4-BE49-F238E27FC236}">
                  <a16:creationId xmlns:a16="http://schemas.microsoft.com/office/drawing/2014/main" id="{186D2A18-A9E2-3270-2D39-F08E0DDFEF9C}"/>
                </a:ext>
              </a:extLst>
            </p:cNvPr>
            <p:cNvSpPr txBox="1"/>
            <p:nvPr/>
          </p:nvSpPr>
          <p:spPr>
            <a:xfrm>
              <a:off x="6458037" y="1276002"/>
              <a:ext cx="1548309" cy="369332"/>
            </a:xfrm>
            <a:prstGeom prst="rect">
              <a:avLst/>
            </a:prstGeom>
            <a:noFill/>
          </p:spPr>
          <p:txBody>
            <a:bodyPr wrap="none" rtlCol="0">
              <a:spAutoFit/>
            </a:bodyPr>
            <a:lstStyle/>
            <a:p>
              <a:r>
                <a:rPr lang="en-US" b="1" dirty="0">
                  <a:solidFill>
                    <a:srgbClr val="423EF2"/>
                  </a:solidFill>
                </a:rPr>
                <a:t>Amendment 2</a:t>
              </a:r>
              <a:endParaRPr lang="en-GB" b="1" dirty="0">
                <a:solidFill>
                  <a:srgbClr val="423EF2"/>
                </a:solidFill>
              </a:endParaRPr>
            </a:p>
          </p:txBody>
        </p:sp>
        <p:sp>
          <p:nvSpPr>
            <p:cNvPr id="10" name="TextBox 9">
              <a:extLst>
                <a:ext uri="{FF2B5EF4-FFF2-40B4-BE49-F238E27FC236}">
                  <a16:creationId xmlns:a16="http://schemas.microsoft.com/office/drawing/2014/main" id="{BFE80656-9419-B6BB-8BEF-553E5EA0D809}"/>
                </a:ext>
              </a:extLst>
            </p:cNvPr>
            <p:cNvSpPr txBox="1"/>
            <p:nvPr/>
          </p:nvSpPr>
          <p:spPr>
            <a:xfrm>
              <a:off x="9269389" y="1276002"/>
              <a:ext cx="1548309" cy="369332"/>
            </a:xfrm>
            <a:prstGeom prst="rect">
              <a:avLst/>
            </a:prstGeom>
            <a:noFill/>
          </p:spPr>
          <p:txBody>
            <a:bodyPr wrap="none" rtlCol="0">
              <a:spAutoFit/>
            </a:bodyPr>
            <a:lstStyle/>
            <a:p>
              <a:r>
                <a:rPr lang="en-US" b="1" dirty="0">
                  <a:solidFill>
                    <a:srgbClr val="423EF2"/>
                  </a:solidFill>
                </a:rPr>
                <a:t>Amendment 3</a:t>
              </a:r>
              <a:endParaRPr lang="en-GB" b="1" dirty="0">
                <a:solidFill>
                  <a:srgbClr val="423EF2"/>
                </a:solidFill>
              </a:endParaRPr>
            </a:p>
          </p:txBody>
        </p:sp>
      </p:grpSp>
    </p:spTree>
    <p:extLst>
      <p:ext uri="{BB962C8B-B14F-4D97-AF65-F5344CB8AC3E}">
        <p14:creationId xmlns:p14="http://schemas.microsoft.com/office/powerpoint/2010/main" val="261542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C5BCC-6215-49FA-5CC1-C380B13EFCD2}"/>
              </a:ext>
            </a:extLst>
          </p:cNvPr>
          <p:cNvSpPr>
            <a:spLocks noGrp="1"/>
          </p:cNvSpPr>
          <p:nvPr>
            <p:ph type="title"/>
          </p:nvPr>
        </p:nvSpPr>
        <p:spPr>
          <a:xfrm>
            <a:off x="481312" y="323649"/>
            <a:ext cx="11791370" cy="823595"/>
          </a:xfrm>
        </p:spPr>
        <p:txBody>
          <a:bodyPr>
            <a:normAutofit/>
          </a:bodyPr>
          <a:lstStyle/>
          <a:p>
            <a:r>
              <a:rPr lang="en-US" dirty="0"/>
              <a:t>Amendment 3 – Focus on CERN contribution</a:t>
            </a:r>
            <a:endParaRPr lang="it-IT" sz="6000" dirty="0"/>
          </a:p>
        </p:txBody>
      </p:sp>
      <p:sp>
        <p:nvSpPr>
          <p:cNvPr id="3" name="Content Placeholder 2">
            <a:extLst>
              <a:ext uri="{FF2B5EF4-FFF2-40B4-BE49-F238E27FC236}">
                <a16:creationId xmlns:a16="http://schemas.microsoft.com/office/drawing/2014/main" id="{B6020F9D-0C3E-9F32-896B-16979D40C147}"/>
              </a:ext>
            </a:extLst>
          </p:cNvPr>
          <p:cNvSpPr>
            <a:spLocks noGrp="1"/>
          </p:cNvSpPr>
          <p:nvPr>
            <p:ph idx="1"/>
          </p:nvPr>
        </p:nvSpPr>
        <p:spPr>
          <a:xfrm>
            <a:off x="4113582" y="1305155"/>
            <a:ext cx="7710814" cy="4989651"/>
          </a:xfrm>
          <a:ln>
            <a:solidFill>
              <a:schemeClr val="accent1"/>
            </a:solidFill>
          </a:ln>
        </p:spPr>
        <p:txBody>
          <a:bodyPr>
            <a:normAutofit fontScale="92500" lnSpcReduction="20000"/>
          </a:bodyPr>
          <a:lstStyle/>
          <a:p>
            <a:r>
              <a:rPr lang="en-GB" sz="2600" dirty="0"/>
              <a:t>CERN is contributing with:</a:t>
            </a:r>
          </a:p>
          <a:p>
            <a:pPr lvl="1"/>
            <a:r>
              <a:rPr lang="en-GB" sz="2000" dirty="0"/>
              <a:t>Project leader </a:t>
            </a:r>
          </a:p>
          <a:p>
            <a:pPr lvl="1"/>
            <a:endParaRPr lang="en-GB" sz="2000" dirty="0">
              <a:solidFill>
                <a:schemeClr val="accent2">
                  <a:lumMod val="75000"/>
                </a:schemeClr>
              </a:solidFill>
            </a:endParaRPr>
          </a:p>
          <a:p>
            <a:pPr lvl="1"/>
            <a:r>
              <a:rPr lang="en-GB" sz="2000" dirty="0">
                <a:solidFill>
                  <a:schemeClr val="accent2">
                    <a:lumMod val="75000"/>
                  </a:schemeClr>
                </a:solidFill>
              </a:rPr>
              <a:t>Logistics coordinator (0.</a:t>
            </a:r>
            <a:r>
              <a:rPr lang="en-US" sz="2000" dirty="0">
                <a:solidFill>
                  <a:schemeClr val="accent2">
                    <a:lumMod val="75000"/>
                  </a:schemeClr>
                </a:solidFill>
              </a:rPr>
              <a:t>2</a:t>
            </a:r>
            <a:r>
              <a:rPr lang="en-GB" sz="2000" dirty="0">
                <a:solidFill>
                  <a:schemeClr val="accent2">
                    <a:lumMod val="75000"/>
                  </a:schemeClr>
                </a:solidFill>
              </a:rPr>
              <a:t> FTE)</a:t>
            </a:r>
            <a:r>
              <a:rPr lang="en-US" sz="2000" dirty="0">
                <a:solidFill>
                  <a:schemeClr val="accent2">
                    <a:lumMod val="75000"/>
                  </a:schemeClr>
                </a:solidFill>
              </a:rPr>
              <a:t> </a:t>
            </a:r>
          </a:p>
          <a:p>
            <a:pPr lvl="1"/>
            <a:r>
              <a:rPr lang="en-GB" sz="2000" dirty="0"/>
              <a:t>CERN will support with </a:t>
            </a:r>
            <a:r>
              <a:rPr lang="en-GB" sz="2000" dirty="0">
                <a:solidFill>
                  <a:schemeClr val="accent2">
                    <a:lumMod val="75000"/>
                  </a:schemeClr>
                </a:solidFill>
              </a:rPr>
              <a:t>planning, sequencer tool and QA activities (0.3 FTE)</a:t>
            </a:r>
          </a:p>
          <a:p>
            <a:pPr lvl="1"/>
            <a:r>
              <a:rPr lang="en-GB" sz="2000" dirty="0"/>
              <a:t>CERN will support the </a:t>
            </a:r>
            <a:r>
              <a:rPr lang="en-GB" sz="2000" dirty="0">
                <a:solidFill>
                  <a:schemeClr val="accent2">
                    <a:lumMod val="75000"/>
                  </a:schemeClr>
                </a:solidFill>
              </a:rPr>
              <a:t>activity with best-effort service </a:t>
            </a:r>
            <a:r>
              <a:rPr lang="en-GB" sz="2000" dirty="0"/>
              <a:t>from its equipment groups (cryogenics, survey, power converters, energy extraction, quench protection, data acquisition and controls; estimated total of </a:t>
            </a:r>
            <a:r>
              <a:rPr lang="en-GB" sz="2000" dirty="0">
                <a:solidFill>
                  <a:schemeClr val="accent2">
                    <a:lumMod val="75000"/>
                  </a:schemeClr>
                </a:solidFill>
              </a:rPr>
              <a:t>0.6 FTE</a:t>
            </a:r>
            <a:r>
              <a:rPr lang="en-GB" sz="2000" dirty="0"/>
              <a:t>)</a:t>
            </a:r>
            <a:endParaRPr lang="en-CH" sz="2000" dirty="0"/>
          </a:p>
          <a:p>
            <a:pPr lvl="1"/>
            <a:r>
              <a:rPr lang="en-GB" sz="2000" dirty="0"/>
              <a:t>CERN will support the </a:t>
            </a:r>
            <a:r>
              <a:rPr lang="en-US" sz="2000" dirty="0">
                <a:solidFill>
                  <a:schemeClr val="accent2">
                    <a:lumMod val="75000"/>
                  </a:schemeClr>
                </a:solidFill>
              </a:rPr>
              <a:t>Joint Expert Task forces </a:t>
            </a:r>
            <a:r>
              <a:rPr lang="en-US" sz="2000" dirty="0"/>
              <a:t>for the magnet suppliers of FAIR</a:t>
            </a:r>
            <a:r>
              <a:rPr lang="en-GB" sz="2000" dirty="0"/>
              <a:t> with best-effort service from its equipment groups (cryogenics, survey, power converters, energy extraction, quench protection, data acquisition and controls; estimated total of </a:t>
            </a:r>
            <a:r>
              <a:rPr lang="en-US" sz="2000" dirty="0">
                <a:solidFill>
                  <a:schemeClr val="accent2">
                    <a:lumMod val="75000"/>
                  </a:schemeClr>
                </a:solidFill>
              </a:rPr>
              <a:t>0.3</a:t>
            </a:r>
            <a:r>
              <a:rPr lang="en-GB" sz="2000" dirty="0">
                <a:solidFill>
                  <a:schemeClr val="accent2">
                    <a:lumMod val="75000"/>
                  </a:schemeClr>
                </a:solidFill>
              </a:rPr>
              <a:t> FTE</a:t>
            </a:r>
            <a:r>
              <a:rPr lang="en-GB" sz="2000" dirty="0"/>
              <a:t>)</a:t>
            </a:r>
            <a:r>
              <a:rPr lang="en-GB" sz="2000" dirty="0">
                <a:solidFill>
                  <a:schemeClr val="accent2">
                    <a:lumMod val="75000"/>
                  </a:schemeClr>
                </a:solidFill>
              </a:rPr>
              <a:t> </a:t>
            </a:r>
          </a:p>
          <a:p>
            <a:pPr lvl="1"/>
            <a:r>
              <a:rPr lang="en-GB" sz="2000" dirty="0">
                <a:solidFill>
                  <a:schemeClr val="accent2">
                    <a:lumMod val="75000"/>
                  </a:schemeClr>
                </a:solidFill>
              </a:rPr>
              <a:t>Industrial support: 2 FTE</a:t>
            </a:r>
            <a:endParaRPr lang="en-CH" sz="2000" dirty="0">
              <a:solidFill>
                <a:schemeClr val="accent2">
                  <a:lumMod val="75000"/>
                </a:schemeClr>
              </a:solidFill>
            </a:endParaRPr>
          </a:p>
          <a:p>
            <a:pPr lvl="1"/>
            <a:endParaRPr lang="en-CH" sz="2000" dirty="0"/>
          </a:p>
          <a:p>
            <a:r>
              <a:rPr lang="en-US" sz="2600" dirty="0"/>
              <a:t>Upgrade of the Test Facility (e.g. </a:t>
            </a:r>
            <a:r>
              <a:rPr lang="en-US" sz="2600" dirty="0" err="1"/>
              <a:t>multibench</a:t>
            </a:r>
            <a:r>
              <a:rPr lang="en-US" sz="2600" dirty="0"/>
              <a:t> parallel powering)</a:t>
            </a:r>
            <a:endParaRPr lang="en-CH" dirty="0"/>
          </a:p>
        </p:txBody>
      </p:sp>
      <p:sp>
        <p:nvSpPr>
          <p:cNvPr id="5" name="Slide Number Placeholder 4">
            <a:extLst>
              <a:ext uri="{FF2B5EF4-FFF2-40B4-BE49-F238E27FC236}">
                <a16:creationId xmlns:a16="http://schemas.microsoft.com/office/drawing/2014/main" id="{F73A0DB9-F3FE-33C9-E8F4-0624FA1E5995}"/>
              </a:ext>
            </a:extLst>
          </p:cNvPr>
          <p:cNvSpPr>
            <a:spLocks noGrp="1"/>
          </p:cNvSpPr>
          <p:nvPr>
            <p:ph type="sldNum" sz="quarter" idx="12"/>
          </p:nvPr>
        </p:nvSpPr>
        <p:spPr>
          <a:xfrm>
            <a:off x="8610600" y="6356350"/>
            <a:ext cx="2743200" cy="365125"/>
          </a:xfrm>
        </p:spPr>
        <p:txBody>
          <a:bodyPr/>
          <a:lstStyle/>
          <a:p>
            <a:fld id="{B47976B5-8BDF-4E5D-B963-E5F7B56163CD}" type="slidenum">
              <a:rPr lang="it-IT" smtClean="0"/>
              <a:pPr/>
              <a:t>5</a:t>
            </a:fld>
            <a:endParaRPr lang="it-IT" dirty="0"/>
          </a:p>
        </p:txBody>
      </p:sp>
      <p:sp>
        <p:nvSpPr>
          <p:cNvPr id="9" name="TextBox 8">
            <a:extLst>
              <a:ext uri="{FF2B5EF4-FFF2-40B4-BE49-F238E27FC236}">
                <a16:creationId xmlns:a16="http://schemas.microsoft.com/office/drawing/2014/main" id="{F4BC1F67-B2E9-685D-645D-CAE54845FC0A}"/>
              </a:ext>
            </a:extLst>
          </p:cNvPr>
          <p:cNvSpPr txBox="1"/>
          <p:nvPr/>
        </p:nvSpPr>
        <p:spPr>
          <a:xfrm rot="18631715">
            <a:off x="3961728" y="3382650"/>
            <a:ext cx="859531" cy="369332"/>
          </a:xfrm>
          <a:prstGeom prst="rect">
            <a:avLst/>
          </a:prstGeom>
          <a:noFill/>
        </p:spPr>
        <p:txBody>
          <a:bodyPr wrap="none" rtlCol="0">
            <a:spAutoFit/>
          </a:bodyPr>
          <a:lstStyle/>
          <a:p>
            <a:r>
              <a:rPr lang="en-US" b="1" dirty="0">
                <a:solidFill>
                  <a:schemeClr val="accent2">
                    <a:lumMod val="75000"/>
                  </a:schemeClr>
                </a:solidFill>
              </a:rPr>
              <a:t>1.4 FTE</a:t>
            </a:r>
            <a:endParaRPr lang="en-CH" b="1" dirty="0">
              <a:solidFill>
                <a:schemeClr val="accent2">
                  <a:lumMod val="75000"/>
                </a:schemeClr>
              </a:solidFill>
            </a:endParaRPr>
          </a:p>
        </p:txBody>
      </p:sp>
      <p:sp>
        <p:nvSpPr>
          <p:cNvPr id="4" name="Date Placeholder 3">
            <a:extLst>
              <a:ext uri="{FF2B5EF4-FFF2-40B4-BE49-F238E27FC236}">
                <a16:creationId xmlns:a16="http://schemas.microsoft.com/office/drawing/2014/main" id="{942447FE-9A58-986B-3306-124F9CFA26D3}"/>
              </a:ext>
            </a:extLst>
          </p:cNvPr>
          <p:cNvSpPr>
            <a:spLocks noGrp="1"/>
          </p:cNvSpPr>
          <p:nvPr>
            <p:ph type="dt" sz="half" idx="10"/>
          </p:nvPr>
        </p:nvSpPr>
        <p:spPr/>
        <p:txBody>
          <a:bodyPr/>
          <a:lstStyle/>
          <a:p>
            <a:r>
              <a:rPr lang="en-US"/>
              <a:t>17.04.2026, G.Riddone, CERN-GSI Collaboration Steering Board Meeting</a:t>
            </a:r>
            <a:endParaRPr lang="it-IT"/>
          </a:p>
        </p:txBody>
      </p:sp>
      <p:sp>
        <p:nvSpPr>
          <p:cNvPr id="10" name="TextBox 9">
            <a:extLst>
              <a:ext uri="{FF2B5EF4-FFF2-40B4-BE49-F238E27FC236}">
                <a16:creationId xmlns:a16="http://schemas.microsoft.com/office/drawing/2014/main" id="{D8AE8EAB-0148-2584-DD33-260265BA0E85}"/>
              </a:ext>
            </a:extLst>
          </p:cNvPr>
          <p:cNvSpPr txBox="1"/>
          <p:nvPr/>
        </p:nvSpPr>
        <p:spPr>
          <a:xfrm>
            <a:off x="481312" y="1331531"/>
            <a:ext cx="3556820" cy="1631216"/>
          </a:xfrm>
          <a:prstGeom prst="rect">
            <a:avLst/>
          </a:prstGeom>
          <a:noFill/>
          <a:ln>
            <a:solidFill>
              <a:schemeClr val="accent1"/>
            </a:solidFill>
          </a:ln>
        </p:spPr>
        <p:txBody>
          <a:bodyPr wrap="square" rtlCol="0">
            <a:spAutoFit/>
          </a:bodyPr>
          <a:lstStyle/>
          <a:p>
            <a:r>
              <a:rPr lang="en-US" sz="2000" dirty="0"/>
              <a:t>Magnets to be tested:</a:t>
            </a:r>
          </a:p>
          <a:p>
            <a:pPr marL="285750" indent="-285750">
              <a:buFontTx/>
              <a:buChar char="-"/>
            </a:pPr>
            <a:r>
              <a:rPr lang="en-US" sz="2000" dirty="0"/>
              <a:t>24 dipoles (17 standard, 2 branched, 1 FoS)</a:t>
            </a:r>
          </a:p>
          <a:p>
            <a:pPr marL="285750" indent="-285750">
              <a:buFontTx/>
              <a:buChar char="-"/>
            </a:pPr>
            <a:r>
              <a:rPr lang="en-US" sz="2000" dirty="0"/>
              <a:t>37 multiples (7 short, 23 long, 5 EB and 2 spares</a:t>
            </a:r>
            <a:endParaRPr lang="en-GB" sz="2000" dirty="0"/>
          </a:p>
        </p:txBody>
      </p:sp>
    </p:spTree>
    <p:extLst>
      <p:ext uri="{BB962C8B-B14F-4D97-AF65-F5344CB8AC3E}">
        <p14:creationId xmlns:p14="http://schemas.microsoft.com/office/powerpoint/2010/main" val="17637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1FB9-4EEE-38E9-FCD3-3425921ABFD8}"/>
              </a:ext>
            </a:extLst>
          </p:cNvPr>
          <p:cNvSpPr>
            <a:spLocks noGrp="1"/>
          </p:cNvSpPr>
          <p:nvPr>
            <p:ph type="title"/>
          </p:nvPr>
        </p:nvSpPr>
        <p:spPr/>
        <p:txBody>
          <a:bodyPr>
            <a:normAutofit/>
          </a:bodyPr>
          <a:lstStyle/>
          <a:p>
            <a:r>
              <a:rPr lang="en-US" dirty="0"/>
              <a:t>Recall of CERN contribution</a:t>
            </a:r>
            <a:endParaRPr lang="en-CH" dirty="0"/>
          </a:p>
        </p:txBody>
      </p:sp>
      <p:sp>
        <p:nvSpPr>
          <p:cNvPr id="3" name="Date Placeholder 2">
            <a:extLst>
              <a:ext uri="{FF2B5EF4-FFF2-40B4-BE49-F238E27FC236}">
                <a16:creationId xmlns:a16="http://schemas.microsoft.com/office/drawing/2014/main" id="{A90160AD-204C-3065-FACF-801A77B4FE72}"/>
              </a:ext>
            </a:extLst>
          </p:cNvPr>
          <p:cNvSpPr>
            <a:spLocks noGrp="1"/>
          </p:cNvSpPr>
          <p:nvPr>
            <p:ph type="dt" sz="half" idx="10"/>
          </p:nvPr>
        </p:nvSpPr>
        <p:spPr/>
        <p:txBody>
          <a:bodyPr/>
          <a:lstStyle/>
          <a:p>
            <a:r>
              <a:rPr lang="en-US"/>
              <a:t>17.04.2026, G.Riddone, CERN-GSI Collaboration Steering Board Meeting</a:t>
            </a:r>
            <a:endParaRPr lang="it-IT" dirty="0"/>
          </a:p>
        </p:txBody>
      </p:sp>
      <p:sp>
        <p:nvSpPr>
          <p:cNvPr id="4" name="Slide Number Placeholder 3">
            <a:extLst>
              <a:ext uri="{FF2B5EF4-FFF2-40B4-BE49-F238E27FC236}">
                <a16:creationId xmlns:a16="http://schemas.microsoft.com/office/drawing/2014/main" id="{DBDEBF9F-9A70-579E-A54C-70EB03AE8BE4}"/>
              </a:ext>
            </a:extLst>
          </p:cNvPr>
          <p:cNvSpPr>
            <a:spLocks noGrp="1"/>
          </p:cNvSpPr>
          <p:nvPr>
            <p:ph type="sldNum" sz="quarter" idx="12"/>
          </p:nvPr>
        </p:nvSpPr>
        <p:spPr/>
        <p:txBody>
          <a:bodyPr/>
          <a:lstStyle/>
          <a:p>
            <a:fld id="{B47976B5-8BDF-4E5D-B963-E5F7B56163CD}" type="slidenum">
              <a:rPr lang="it-IT" smtClean="0"/>
              <a:pPr/>
              <a:t>6</a:t>
            </a:fld>
            <a:endParaRPr lang="it-IT"/>
          </a:p>
        </p:txBody>
      </p:sp>
      <p:graphicFrame>
        <p:nvGraphicFramePr>
          <p:cNvPr id="5" name="Table 4">
            <a:extLst>
              <a:ext uri="{FF2B5EF4-FFF2-40B4-BE49-F238E27FC236}">
                <a16:creationId xmlns:a16="http://schemas.microsoft.com/office/drawing/2014/main" id="{744FAACB-11EB-96ED-F565-B13E2FFCA271}"/>
              </a:ext>
            </a:extLst>
          </p:cNvPr>
          <p:cNvGraphicFramePr>
            <a:graphicFrameLocks noGrp="1"/>
          </p:cNvGraphicFramePr>
          <p:nvPr>
            <p:extLst>
              <p:ext uri="{D42A27DB-BD31-4B8C-83A1-F6EECF244321}">
                <p14:modId xmlns:p14="http://schemas.microsoft.com/office/powerpoint/2010/main" val="1027755892"/>
              </p:ext>
            </p:extLst>
          </p:nvPr>
        </p:nvGraphicFramePr>
        <p:xfrm>
          <a:off x="877455" y="1188720"/>
          <a:ext cx="9830560" cy="4780280"/>
        </p:xfrm>
        <a:graphic>
          <a:graphicData uri="http://schemas.openxmlformats.org/drawingml/2006/table">
            <a:tbl>
              <a:tblPr firstRow="1" bandRow="1">
                <a:tableStyleId>{1E171933-4619-4E11-9A3F-F7608DF75F80}</a:tableStyleId>
              </a:tblPr>
              <a:tblGrid>
                <a:gridCol w="2156745">
                  <a:extLst>
                    <a:ext uri="{9D8B030D-6E8A-4147-A177-3AD203B41FA5}">
                      <a16:colId xmlns:a16="http://schemas.microsoft.com/office/drawing/2014/main" val="86315465"/>
                    </a:ext>
                  </a:extLst>
                </a:gridCol>
                <a:gridCol w="5045815">
                  <a:extLst>
                    <a:ext uri="{9D8B030D-6E8A-4147-A177-3AD203B41FA5}">
                      <a16:colId xmlns:a16="http://schemas.microsoft.com/office/drawing/2014/main" val="559952635"/>
                    </a:ext>
                  </a:extLst>
                </a:gridCol>
                <a:gridCol w="2628000">
                  <a:extLst>
                    <a:ext uri="{9D8B030D-6E8A-4147-A177-3AD203B41FA5}">
                      <a16:colId xmlns:a16="http://schemas.microsoft.com/office/drawing/2014/main" val="1322076606"/>
                    </a:ext>
                  </a:extLst>
                </a:gridCol>
              </a:tblGrid>
              <a:tr h="370840">
                <a:tc>
                  <a:txBody>
                    <a:bodyPr/>
                    <a:lstStyle/>
                    <a:p>
                      <a:r>
                        <a:rPr lang="en-US" sz="1200" dirty="0"/>
                        <a:t>Activity</a:t>
                      </a:r>
                      <a:endParaRPr lang="en-CH" sz="1200" dirty="0">
                        <a:latin typeface="Aptos" panose="020B0004020202020204" pitchFamily="34" charset="0"/>
                      </a:endParaRPr>
                    </a:p>
                  </a:txBody>
                  <a:tcPr/>
                </a:tc>
                <a:tc>
                  <a:txBody>
                    <a:bodyPr/>
                    <a:lstStyle/>
                    <a:p>
                      <a:r>
                        <a:rPr lang="en-US" sz="1200" dirty="0"/>
                        <a:t>Description</a:t>
                      </a:r>
                      <a:endParaRPr lang="en-CH" sz="1200" dirty="0">
                        <a:latin typeface="Aptos" panose="020B0004020202020204" pitchFamily="34" charset="0"/>
                      </a:endParaRPr>
                    </a:p>
                  </a:txBody>
                  <a:tcPr/>
                </a:tc>
                <a:tc>
                  <a:txBody>
                    <a:bodyPr/>
                    <a:lstStyle/>
                    <a:p>
                      <a:r>
                        <a:rPr lang="en-US" sz="1200" dirty="0"/>
                        <a:t>Group</a:t>
                      </a:r>
                      <a:endParaRPr lang="en-CH" sz="1200" dirty="0">
                        <a:latin typeface="Aptos" panose="020B0004020202020204" pitchFamily="34" charset="0"/>
                      </a:endParaRPr>
                    </a:p>
                  </a:txBody>
                  <a:tcPr/>
                </a:tc>
                <a:extLst>
                  <a:ext uri="{0D108BD9-81ED-4DB2-BD59-A6C34878D82A}">
                    <a16:rowId xmlns:a16="http://schemas.microsoft.com/office/drawing/2014/main" val="3147470784"/>
                  </a:ext>
                </a:extLst>
              </a:tr>
              <a:tr h="370840">
                <a:tc>
                  <a:txBody>
                    <a:bodyPr/>
                    <a:lstStyle/>
                    <a:p>
                      <a:r>
                        <a:rPr lang="en-US" sz="1200" dirty="0"/>
                        <a:t>Logistics and handling </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Procedures and administrative documents</a:t>
                      </a:r>
                    </a:p>
                    <a:p>
                      <a:pPr marL="285750" indent="-285750">
                        <a:buFont typeface="Arial" panose="020B0604020202020204" pitchFamily="34" charset="0"/>
                        <a:buChar char="•"/>
                      </a:pPr>
                      <a:r>
                        <a:rPr lang="en-US" sz="1200" dirty="0"/>
                        <a:t>Handling operations with crane</a:t>
                      </a:r>
                      <a:endParaRPr lang="en-CH" sz="1200" dirty="0">
                        <a:latin typeface="Aptos" panose="020B0004020202020204" pitchFamily="34" charset="0"/>
                      </a:endParaRPr>
                    </a:p>
                  </a:txBody>
                  <a:tcPr/>
                </a:tc>
                <a:tc>
                  <a:txBody>
                    <a:bodyPr/>
                    <a:lstStyle/>
                    <a:p>
                      <a:r>
                        <a:rPr lang="en-US" sz="1200" dirty="0"/>
                        <a:t>TE-DPS (</a:t>
                      </a:r>
                    </a:p>
                    <a:p>
                      <a:r>
                        <a:rPr lang="en-US" sz="1200" dirty="0"/>
                        <a:t>EN-HE</a:t>
                      </a:r>
                      <a:endParaRPr lang="en-CH" sz="1200" dirty="0">
                        <a:latin typeface="Aptos" panose="020B0004020202020204" pitchFamily="34" charset="0"/>
                      </a:endParaRPr>
                    </a:p>
                  </a:txBody>
                  <a:tcPr/>
                </a:tc>
                <a:extLst>
                  <a:ext uri="{0D108BD9-81ED-4DB2-BD59-A6C34878D82A}">
                    <a16:rowId xmlns:a16="http://schemas.microsoft.com/office/drawing/2014/main" val="1236190622"/>
                  </a:ext>
                </a:extLst>
              </a:tr>
              <a:tr h="370840">
                <a:tc>
                  <a:txBody>
                    <a:bodyPr/>
                    <a:lstStyle/>
                    <a:p>
                      <a:r>
                        <a:rPr lang="en-US" sz="1200" dirty="0"/>
                        <a:t>Mechanical activities</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Preparation of the magnets for the tests and before shipping </a:t>
                      </a:r>
                    </a:p>
                    <a:p>
                      <a:pPr marL="285750" indent="-285750">
                        <a:buFont typeface="Arial" panose="020B0604020202020204" pitchFamily="34" charset="0"/>
                        <a:buChar char="•"/>
                      </a:pPr>
                      <a:r>
                        <a:rPr lang="en-US" sz="1200" dirty="0"/>
                        <a:t>Welding activities on jumper connection, endoscopic inspections</a:t>
                      </a:r>
                      <a:endParaRPr lang="en-CH" sz="1200" dirty="0">
                        <a:latin typeface="Aptos" panose="020B0004020202020204" pitchFamily="34" charset="0"/>
                      </a:endParaRPr>
                    </a:p>
                  </a:txBody>
                  <a:tcPr/>
                </a:tc>
                <a:tc>
                  <a:txBody>
                    <a:bodyPr/>
                    <a:lstStyle/>
                    <a:p>
                      <a:r>
                        <a:rPr lang="en-US" sz="1200" dirty="0"/>
                        <a:t>CERN industrial support</a:t>
                      </a:r>
                    </a:p>
                    <a:p>
                      <a:r>
                        <a:rPr lang="en-US" sz="1200" dirty="0"/>
                        <a:t>EN-MME</a:t>
                      </a:r>
                      <a:endParaRPr lang="en-CH" sz="1200" dirty="0">
                        <a:latin typeface="Aptos" panose="020B0004020202020204" pitchFamily="34" charset="0"/>
                      </a:endParaRPr>
                    </a:p>
                  </a:txBody>
                  <a:tcPr/>
                </a:tc>
                <a:extLst>
                  <a:ext uri="{0D108BD9-81ED-4DB2-BD59-A6C34878D82A}">
                    <a16:rowId xmlns:a16="http://schemas.microsoft.com/office/drawing/2014/main" val="1274467980"/>
                  </a:ext>
                </a:extLst>
              </a:tr>
              <a:tr h="370840">
                <a:tc>
                  <a:txBody>
                    <a:bodyPr/>
                    <a:lstStyle/>
                    <a:p>
                      <a:r>
                        <a:rPr lang="en-US" sz="1200" dirty="0"/>
                        <a:t>Cryogenic activities </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Cryogenic system, including several upgrade and related operation </a:t>
                      </a:r>
                      <a:endParaRPr lang="en-CH" sz="1200" dirty="0">
                        <a:latin typeface="Aptos" panose="020B0004020202020204" pitchFamily="34" charset="0"/>
                      </a:endParaRPr>
                    </a:p>
                  </a:txBody>
                  <a:tcPr/>
                </a:tc>
                <a:tc>
                  <a:txBody>
                    <a:bodyPr/>
                    <a:lstStyle/>
                    <a:p>
                      <a:r>
                        <a:rPr lang="en-US" sz="1200" dirty="0"/>
                        <a:t>TE-CRG</a:t>
                      </a:r>
                      <a:endParaRPr lang="en-CH" sz="1200" dirty="0">
                        <a:latin typeface="Aptos" panose="020B0004020202020204" pitchFamily="34" charset="0"/>
                      </a:endParaRPr>
                    </a:p>
                  </a:txBody>
                  <a:tcPr/>
                </a:tc>
                <a:extLst>
                  <a:ext uri="{0D108BD9-81ED-4DB2-BD59-A6C34878D82A}">
                    <a16:rowId xmlns:a16="http://schemas.microsoft.com/office/drawing/2014/main" val="4169287908"/>
                  </a:ext>
                </a:extLst>
              </a:tr>
              <a:tr h="370840">
                <a:tc>
                  <a:txBody>
                    <a:bodyPr/>
                    <a:lstStyle/>
                    <a:p>
                      <a:r>
                        <a:rPr lang="en-US" sz="1200" dirty="0"/>
                        <a:t>Leak-tightness validation</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Tests of inner circuits and outer envelope</a:t>
                      </a:r>
                    </a:p>
                    <a:p>
                      <a:pPr marL="285750" indent="-285750">
                        <a:buFont typeface="Arial" panose="020B0604020202020204" pitchFamily="34" charset="0"/>
                        <a:buChar char="•"/>
                      </a:pPr>
                      <a:r>
                        <a:rPr lang="en-US" sz="1200" dirty="0"/>
                        <a:t>Pumping system and operation </a:t>
                      </a:r>
                      <a:endParaRPr lang="en-CH" sz="1200" dirty="0">
                        <a:latin typeface="Aptos" panose="020B0004020202020204" pitchFamily="34" charset="0"/>
                      </a:endParaRPr>
                    </a:p>
                  </a:txBody>
                  <a:tcPr/>
                </a:tc>
                <a:tc>
                  <a:txBody>
                    <a:bodyPr/>
                    <a:lstStyle/>
                    <a:p>
                      <a:r>
                        <a:rPr lang="en-US" sz="1200" dirty="0"/>
                        <a:t>AL4030 </a:t>
                      </a:r>
                      <a:endParaRPr lang="en-CH" sz="1200" dirty="0">
                        <a:latin typeface="Aptos" panose="020B0004020202020204" pitchFamily="34" charset="0"/>
                      </a:endParaRPr>
                    </a:p>
                  </a:txBody>
                  <a:tcPr/>
                </a:tc>
                <a:extLst>
                  <a:ext uri="{0D108BD9-81ED-4DB2-BD59-A6C34878D82A}">
                    <a16:rowId xmlns:a16="http://schemas.microsoft.com/office/drawing/2014/main" val="264958419"/>
                  </a:ext>
                </a:extLst>
              </a:tr>
              <a:tr h="370840">
                <a:tc>
                  <a:txBody>
                    <a:bodyPr/>
                    <a:lstStyle/>
                    <a:p>
                      <a:r>
                        <a:rPr lang="en-US" sz="1200" dirty="0"/>
                        <a:t>Powering and Magnet protection</a:t>
                      </a:r>
                      <a:br>
                        <a:rPr lang="en-US" sz="1200" dirty="0"/>
                      </a:br>
                      <a:r>
                        <a:rPr lang="en-US" sz="1200" dirty="0"/>
                        <a:t>Software update support</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Specification and hardware procurement for parallel powering</a:t>
                      </a:r>
                    </a:p>
                    <a:p>
                      <a:pPr marL="285750" indent="-285750">
                        <a:buFont typeface="Arial" panose="020B0604020202020204" pitchFamily="34" charset="0"/>
                        <a:buChar char="•"/>
                      </a:pPr>
                      <a:r>
                        <a:rPr lang="en-US" sz="1200" dirty="0"/>
                        <a:t>Supply of power converters</a:t>
                      </a:r>
                    </a:p>
                    <a:p>
                      <a:pPr marL="285750" indent="-285750">
                        <a:buFont typeface="Arial" panose="020B0604020202020204" pitchFamily="34" charset="0"/>
                        <a:buChar char="•"/>
                      </a:pPr>
                      <a:r>
                        <a:rPr lang="en-US" sz="1200" dirty="0"/>
                        <a:t>Supply of quench detection and energy extraction systems</a:t>
                      </a:r>
                      <a:endParaRPr lang="en-CH" sz="1200" dirty="0">
                        <a:latin typeface="Aptos" panose="020B0004020202020204" pitchFamily="34" charset="0"/>
                      </a:endParaRPr>
                    </a:p>
                  </a:txBody>
                  <a:tcPr/>
                </a:tc>
                <a:tc>
                  <a:txBody>
                    <a:bodyPr/>
                    <a:lstStyle/>
                    <a:p>
                      <a:r>
                        <a:rPr lang="en-US" sz="1200" dirty="0"/>
                        <a:t>TE-MSC</a:t>
                      </a:r>
                    </a:p>
                    <a:p>
                      <a:r>
                        <a:rPr lang="en-US" sz="1200" dirty="0"/>
                        <a:t>SY-EPC </a:t>
                      </a:r>
                    </a:p>
                    <a:p>
                      <a:r>
                        <a:rPr lang="en-US" sz="1200" dirty="0"/>
                        <a:t>TE-MPE / BE-ICS / BE-CEM</a:t>
                      </a:r>
                      <a:endParaRPr lang="en-CH" sz="1200" dirty="0">
                        <a:latin typeface="Aptos" panose="020B0004020202020204" pitchFamily="34" charset="0"/>
                      </a:endParaRPr>
                    </a:p>
                  </a:txBody>
                  <a:tcPr/>
                </a:tc>
                <a:extLst>
                  <a:ext uri="{0D108BD9-81ED-4DB2-BD59-A6C34878D82A}">
                    <a16:rowId xmlns:a16="http://schemas.microsoft.com/office/drawing/2014/main" val="1890597796"/>
                  </a:ext>
                </a:extLst>
              </a:tr>
              <a:tr h="370840">
                <a:tc>
                  <a:txBody>
                    <a:bodyPr/>
                    <a:lstStyle/>
                    <a:p>
                      <a:r>
                        <a:rPr lang="en-US" sz="1200" dirty="0"/>
                        <a:t>Magnet alignment</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err="1"/>
                        <a:t>Fiducialisation</a:t>
                      </a:r>
                      <a:r>
                        <a:rPr lang="en-US" sz="1200" dirty="0"/>
                        <a:t> (position of magnet </a:t>
                      </a:r>
                      <a:r>
                        <a:rPr lang="en-US" sz="1200" dirty="0" err="1"/>
                        <a:t>wrto</a:t>
                      </a:r>
                      <a:r>
                        <a:rPr lang="en-US" sz="1200" dirty="0"/>
                        <a:t> outer targets)</a:t>
                      </a:r>
                      <a:endParaRPr lang="en-CH" sz="1200" dirty="0">
                        <a:latin typeface="Aptos" panose="020B0004020202020204" pitchFamily="34" charset="0"/>
                      </a:endParaRPr>
                    </a:p>
                  </a:txBody>
                  <a:tcPr/>
                </a:tc>
                <a:tc>
                  <a:txBody>
                    <a:bodyPr/>
                    <a:lstStyle/>
                    <a:p>
                      <a:r>
                        <a:rPr lang="en-US" sz="1200" dirty="0"/>
                        <a:t>BE-GM</a:t>
                      </a:r>
                      <a:endParaRPr lang="en-CH" sz="1200" dirty="0">
                        <a:latin typeface="Aptos" panose="020B0004020202020204" pitchFamily="34" charset="0"/>
                      </a:endParaRPr>
                    </a:p>
                  </a:txBody>
                  <a:tcPr/>
                </a:tc>
                <a:extLst>
                  <a:ext uri="{0D108BD9-81ED-4DB2-BD59-A6C34878D82A}">
                    <a16:rowId xmlns:a16="http://schemas.microsoft.com/office/drawing/2014/main" val="506210409"/>
                  </a:ext>
                </a:extLst>
              </a:tr>
              <a:tr h="370840">
                <a:tc>
                  <a:txBody>
                    <a:bodyPr/>
                    <a:lstStyle/>
                    <a:p>
                      <a:r>
                        <a:rPr lang="en-US" sz="1200" dirty="0"/>
                        <a:t>Magnetic measurement</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Support for measurements </a:t>
                      </a:r>
                      <a:endParaRPr lang="en-CH" sz="1200" dirty="0">
                        <a:latin typeface="Aptos" panose="020B0004020202020204" pitchFamily="34" charset="0"/>
                      </a:endParaRPr>
                    </a:p>
                  </a:txBody>
                  <a:tcPr/>
                </a:tc>
                <a:tc>
                  <a:txBody>
                    <a:bodyPr/>
                    <a:lstStyle/>
                    <a:p>
                      <a:r>
                        <a:rPr lang="en-US" sz="1200" dirty="0"/>
                        <a:t>TE-MSC </a:t>
                      </a:r>
                      <a:endParaRPr lang="en-CH" sz="1200" dirty="0">
                        <a:latin typeface="Aptos" panose="020B0004020202020204" pitchFamily="34" charset="0"/>
                      </a:endParaRPr>
                    </a:p>
                  </a:txBody>
                  <a:tcPr/>
                </a:tc>
                <a:extLst>
                  <a:ext uri="{0D108BD9-81ED-4DB2-BD59-A6C34878D82A}">
                    <a16:rowId xmlns:a16="http://schemas.microsoft.com/office/drawing/2014/main" val="1642394413"/>
                  </a:ext>
                </a:extLst>
              </a:tr>
              <a:tr h="370840">
                <a:tc>
                  <a:txBody>
                    <a:bodyPr/>
                    <a:lstStyle/>
                    <a:p>
                      <a:r>
                        <a:rPr lang="en-US" sz="1200" dirty="0"/>
                        <a:t>Test follow-up and planning</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Development and maintenance of the tracking tool </a:t>
                      </a:r>
                    </a:p>
                    <a:p>
                      <a:pPr marL="285750" indent="-285750">
                        <a:buFont typeface="Arial" panose="020B0604020202020204" pitchFamily="34" charset="0"/>
                        <a:buChar char="•"/>
                      </a:pPr>
                      <a:r>
                        <a:rPr lang="en-US" sz="1200" dirty="0"/>
                        <a:t>Daily planning tool: development and maintenance</a:t>
                      </a:r>
                      <a:endParaRPr lang="en-CH" sz="1200" dirty="0">
                        <a:latin typeface="Aptos" panose="020B0004020202020204" pitchFamily="34" charset="0"/>
                      </a:endParaRPr>
                    </a:p>
                  </a:txBody>
                  <a:tcPr/>
                </a:tc>
                <a:tc>
                  <a:txBody>
                    <a:bodyPr/>
                    <a:lstStyle/>
                    <a:p>
                      <a:r>
                        <a:rPr lang="en-US" sz="1200" dirty="0"/>
                        <a:t>EN-ICE</a:t>
                      </a:r>
                    </a:p>
                    <a:p>
                      <a:r>
                        <a:rPr lang="en-US" sz="1200" dirty="0"/>
                        <a:t>TE-DPS </a:t>
                      </a:r>
                      <a:endParaRPr lang="en-CH" sz="1200" dirty="0">
                        <a:latin typeface="Aptos" panose="020B0004020202020204" pitchFamily="34" charset="0"/>
                      </a:endParaRPr>
                    </a:p>
                  </a:txBody>
                  <a:tcPr/>
                </a:tc>
                <a:extLst>
                  <a:ext uri="{0D108BD9-81ED-4DB2-BD59-A6C34878D82A}">
                    <a16:rowId xmlns:a16="http://schemas.microsoft.com/office/drawing/2014/main" val="375545522"/>
                  </a:ext>
                </a:extLst>
              </a:tr>
              <a:tr h="370840">
                <a:tc>
                  <a:txBody>
                    <a:bodyPr/>
                    <a:lstStyle/>
                    <a:p>
                      <a:r>
                        <a:rPr lang="en-US" sz="1200" dirty="0"/>
                        <a:t>Quality assurance</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For CERN documents, creation and maintenance of the EDMS structure</a:t>
                      </a:r>
                      <a:endParaRPr lang="en-CH" sz="1200" dirty="0">
                        <a:latin typeface="Aptos" panose="020B0004020202020204" pitchFamily="34" charset="0"/>
                      </a:endParaRPr>
                    </a:p>
                  </a:txBody>
                  <a:tcPr/>
                </a:tc>
                <a:tc>
                  <a:txBody>
                    <a:bodyPr/>
                    <a:lstStyle/>
                    <a:p>
                      <a:r>
                        <a:rPr lang="en-US" sz="1200" dirty="0"/>
                        <a:t>TE-DPS</a:t>
                      </a:r>
                      <a:endParaRPr lang="en-CH" sz="1200" dirty="0">
                        <a:latin typeface="Aptos" panose="020B0004020202020204" pitchFamily="34" charset="0"/>
                      </a:endParaRPr>
                    </a:p>
                  </a:txBody>
                  <a:tcPr/>
                </a:tc>
                <a:extLst>
                  <a:ext uri="{0D108BD9-81ED-4DB2-BD59-A6C34878D82A}">
                    <a16:rowId xmlns:a16="http://schemas.microsoft.com/office/drawing/2014/main" val="4075669544"/>
                  </a:ext>
                </a:extLst>
              </a:tr>
              <a:tr h="370840">
                <a:tc>
                  <a:txBody>
                    <a:bodyPr/>
                    <a:lstStyle/>
                    <a:p>
                      <a:r>
                        <a:rPr lang="en-US" sz="1200" dirty="0"/>
                        <a:t>Task forces</a:t>
                      </a:r>
                      <a:endParaRPr lang="en-CH" sz="1200" dirty="0">
                        <a:latin typeface="Aptos" panose="020B0004020202020204" pitchFamily="34" charset="0"/>
                      </a:endParaRPr>
                    </a:p>
                  </a:txBody>
                  <a:tcPr/>
                </a:tc>
                <a:tc>
                  <a:txBody>
                    <a:bodyPr/>
                    <a:lstStyle/>
                    <a:p>
                      <a:pPr marL="285750" indent="-285750">
                        <a:buFont typeface="Arial" panose="020B0604020202020204" pitchFamily="34" charset="0"/>
                        <a:buChar char="•"/>
                      </a:pPr>
                      <a:r>
                        <a:rPr lang="en-US" sz="1200" dirty="0"/>
                        <a:t>Active participation for brazing/welding aspects, mechanical calculation and dedicated mechanical and thermal tests</a:t>
                      </a:r>
                      <a:endParaRPr lang="en-CH" sz="1200" dirty="0">
                        <a:latin typeface="Aptos" panose="020B0004020202020204" pitchFamily="34" charset="0"/>
                      </a:endParaRPr>
                    </a:p>
                  </a:txBody>
                  <a:tcPr/>
                </a:tc>
                <a:tc>
                  <a:txBody>
                    <a:bodyPr/>
                    <a:lstStyle/>
                    <a:p>
                      <a:r>
                        <a:rPr lang="en-US" sz="1200" dirty="0"/>
                        <a:t>Several groups within TE, EN departments</a:t>
                      </a:r>
                      <a:endParaRPr lang="en-CH" sz="1200" dirty="0">
                        <a:latin typeface="Aptos" panose="020B0004020202020204" pitchFamily="34" charset="0"/>
                      </a:endParaRPr>
                    </a:p>
                  </a:txBody>
                  <a:tcPr/>
                </a:tc>
                <a:extLst>
                  <a:ext uri="{0D108BD9-81ED-4DB2-BD59-A6C34878D82A}">
                    <a16:rowId xmlns:a16="http://schemas.microsoft.com/office/drawing/2014/main" val="2351352763"/>
                  </a:ext>
                </a:extLst>
              </a:tr>
            </a:tbl>
          </a:graphicData>
        </a:graphic>
      </p:graphicFrame>
      <p:sp>
        <p:nvSpPr>
          <p:cNvPr id="6" name="TextBox 5">
            <a:extLst>
              <a:ext uri="{FF2B5EF4-FFF2-40B4-BE49-F238E27FC236}">
                <a16:creationId xmlns:a16="http://schemas.microsoft.com/office/drawing/2014/main" id="{6090CBC4-2577-3309-F77D-7E329260D52C}"/>
              </a:ext>
            </a:extLst>
          </p:cNvPr>
          <p:cNvSpPr txBox="1"/>
          <p:nvPr/>
        </p:nvSpPr>
        <p:spPr>
          <a:xfrm rot="19493865">
            <a:off x="2774644" y="3243191"/>
            <a:ext cx="5685312" cy="1200329"/>
          </a:xfrm>
          <a:prstGeom prst="rect">
            <a:avLst/>
          </a:prstGeom>
          <a:solidFill>
            <a:schemeClr val="accent2">
              <a:lumMod val="40000"/>
              <a:lumOff val="60000"/>
              <a:alpha val="34902"/>
            </a:schemeClr>
          </a:solidFill>
        </p:spPr>
        <p:txBody>
          <a:bodyPr wrap="square" rtlCol="0">
            <a:spAutoFit/>
          </a:bodyPr>
          <a:lstStyle/>
          <a:p>
            <a:r>
              <a:rPr lang="en-GB" b="1" dirty="0">
                <a:solidFill>
                  <a:srgbClr val="423EF2"/>
                </a:solidFill>
              </a:rPr>
              <a:t>Taking into account the upgrades over the last nine months, CERN’s contribution, involving several groups within the ATS sector, has substantially exceeded the contractual obligations</a:t>
            </a:r>
          </a:p>
        </p:txBody>
      </p:sp>
    </p:spTree>
    <p:extLst>
      <p:ext uri="{BB962C8B-B14F-4D97-AF65-F5344CB8AC3E}">
        <p14:creationId xmlns:p14="http://schemas.microsoft.com/office/powerpoint/2010/main" val="73564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A883-FB73-A04F-4578-6822BE03BF39}"/>
              </a:ext>
            </a:extLst>
          </p:cNvPr>
          <p:cNvSpPr>
            <a:spLocks noGrp="1"/>
          </p:cNvSpPr>
          <p:nvPr>
            <p:ph type="title"/>
          </p:nvPr>
        </p:nvSpPr>
        <p:spPr/>
        <p:txBody>
          <a:bodyPr/>
          <a:lstStyle/>
          <a:p>
            <a:r>
              <a:rPr lang="en-US" dirty="0"/>
              <a:t>Amendment 4 – To be prepared</a:t>
            </a:r>
            <a:endParaRPr lang="en-GB" dirty="0"/>
          </a:p>
        </p:txBody>
      </p:sp>
      <p:sp>
        <p:nvSpPr>
          <p:cNvPr id="3" name="Date Placeholder 2">
            <a:extLst>
              <a:ext uri="{FF2B5EF4-FFF2-40B4-BE49-F238E27FC236}">
                <a16:creationId xmlns:a16="http://schemas.microsoft.com/office/drawing/2014/main" id="{FB94C18A-13CA-C2FB-5D06-0C769A6E2F89}"/>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E33317C2-90AB-01B4-CA3B-31746B6C9831}"/>
              </a:ext>
            </a:extLst>
          </p:cNvPr>
          <p:cNvSpPr>
            <a:spLocks noGrp="1"/>
          </p:cNvSpPr>
          <p:nvPr>
            <p:ph type="sldNum" sz="quarter" idx="12"/>
          </p:nvPr>
        </p:nvSpPr>
        <p:spPr/>
        <p:txBody>
          <a:bodyPr/>
          <a:lstStyle/>
          <a:p>
            <a:fld id="{B47976B5-8BDF-4E5D-B963-E5F7B56163CD}" type="slidenum">
              <a:rPr lang="it-IT" smtClean="0"/>
              <a:t>7</a:t>
            </a:fld>
            <a:endParaRPr lang="it-IT"/>
          </a:p>
        </p:txBody>
      </p:sp>
      <p:pic>
        <p:nvPicPr>
          <p:cNvPr id="6" name="Picture 5">
            <a:extLst>
              <a:ext uri="{FF2B5EF4-FFF2-40B4-BE49-F238E27FC236}">
                <a16:creationId xmlns:a16="http://schemas.microsoft.com/office/drawing/2014/main" id="{6B4F3D72-5E07-0FBF-684A-52378B321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530" y="912555"/>
            <a:ext cx="4245270" cy="5345208"/>
          </a:xfrm>
          <a:prstGeom prst="rect">
            <a:avLst/>
          </a:prstGeom>
          <a:ln>
            <a:solidFill>
              <a:schemeClr val="accent2"/>
            </a:solidFill>
          </a:ln>
        </p:spPr>
      </p:pic>
      <p:sp>
        <p:nvSpPr>
          <p:cNvPr id="7" name="TextBox 6">
            <a:extLst>
              <a:ext uri="{FF2B5EF4-FFF2-40B4-BE49-F238E27FC236}">
                <a16:creationId xmlns:a16="http://schemas.microsoft.com/office/drawing/2014/main" id="{6500DEE1-D6F3-E390-1AAE-EE48087547F3}"/>
              </a:ext>
            </a:extLst>
          </p:cNvPr>
          <p:cNvSpPr txBox="1"/>
          <p:nvPr/>
        </p:nvSpPr>
        <p:spPr>
          <a:xfrm rot="19614464">
            <a:off x="6933389" y="2547445"/>
            <a:ext cx="4595553" cy="369332"/>
          </a:xfrm>
          <a:prstGeom prst="rect">
            <a:avLst/>
          </a:prstGeom>
          <a:solidFill>
            <a:srgbClr val="FBE5D6">
              <a:alpha val="50196"/>
            </a:srgbClr>
          </a:solidFill>
        </p:spPr>
        <p:txBody>
          <a:bodyPr wrap="none" rtlCol="0">
            <a:spAutoFit/>
          </a:bodyPr>
          <a:lstStyle/>
          <a:p>
            <a:r>
              <a:rPr lang="en-US" dirty="0"/>
              <a:t>Draft, see Presentation by Hans and Stephane</a:t>
            </a:r>
            <a:endParaRPr lang="en-GB" dirty="0"/>
          </a:p>
        </p:txBody>
      </p:sp>
      <p:sp>
        <p:nvSpPr>
          <p:cNvPr id="5" name="TextBox 4">
            <a:extLst>
              <a:ext uri="{FF2B5EF4-FFF2-40B4-BE49-F238E27FC236}">
                <a16:creationId xmlns:a16="http://schemas.microsoft.com/office/drawing/2014/main" id="{9B16C4C2-8083-0C71-7F68-058E903A9CEE}"/>
              </a:ext>
            </a:extLst>
          </p:cNvPr>
          <p:cNvSpPr txBox="1"/>
          <p:nvPr/>
        </p:nvSpPr>
        <p:spPr>
          <a:xfrm>
            <a:off x="728462" y="1292463"/>
            <a:ext cx="5482557" cy="3539430"/>
          </a:xfrm>
          <a:prstGeom prst="rect">
            <a:avLst/>
          </a:prstGeom>
          <a:noFill/>
        </p:spPr>
        <p:txBody>
          <a:bodyPr wrap="square" rtlCol="0">
            <a:spAutoFit/>
          </a:bodyPr>
          <a:lstStyle/>
          <a:p>
            <a:r>
              <a:rPr lang="en-US" sz="2400" dirty="0"/>
              <a:t>The new amendment will include the collaboration on Avatar and the change in CERN contribution,</a:t>
            </a:r>
          </a:p>
          <a:p>
            <a:pPr lvl="1"/>
            <a:r>
              <a:rPr lang="en-US" sz="2000" dirty="0"/>
              <a:t>namely on:</a:t>
            </a:r>
          </a:p>
          <a:p>
            <a:pPr marL="742950" lvl="1" indent="-285750">
              <a:buFont typeface="Arial" panose="020B0604020202020204" pitchFamily="34" charset="0"/>
              <a:buChar char="•"/>
            </a:pPr>
            <a:r>
              <a:rPr lang="en-US" sz="2000" dirty="0"/>
              <a:t>industrial support: from 2 to 3 FTE</a:t>
            </a:r>
          </a:p>
          <a:p>
            <a:pPr marL="742950" lvl="1" indent="-285750">
              <a:buFont typeface="Arial" panose="020B0604020202020204" pitchFamily="34" charset="0"/>
              <a:buChar char="•"/>
            </a:pPr>
            <a:r>
              <a:rPr lang="en-US" sz="2000" dirty="0"/>
              <a:t>AL4030 for leak-tightness test: from 0.3 to 0.5 FTE from 2026</a:t>
            </a:r>
          </a:p>
          <a:p>
            <a:endParaRPr lang="en-US" sz="2400" dirty="0"/>
          </a:p>
          <a:p>
            <a:r>
              <a:rPr lang="en-US" sz="2400" dirty="0"/>
              <a:t>as well as revenue update (below the status as per today)</a:t>
            </a:r>
          </a:p>
        </p:txBody>
      </p:sp>
      <p:pic>
        <p:nvPicPr>
          <p:cNvPr id="8" name="Picture 7">
            <a:extLst>
              <a:ext uri="{FF2B5EF4-FFF2-40B4-BE49-F238E27FC236}">
                <a16:creationId xmlns:a16="http://schemas.microsoft.com/office/drawing/2014/main" id="{A0561624-418D-0AFE-A3AE-10CA6BAC1067}"/>
              </a:ext>
            </a:extLst>
          </p:cNvPr>
          <p:cNvPicPr>
            <a:picLocks noChangeAspect="1"/>
          </p:cNvPicPr>
          <p:nvPr/>
        </p:nvPicPr>
        <p:blipFill>
          <a:blip r:embed="rId3"/>
          <a:stretch>
            <a:fillRect/>
          </a:stretch>
        </p:blipFill>
        <p:spPr>
          <a:xfrm>
            <a:off x="1250895" y="4991295"/>
            <a:ext cx="4845105" cy="1076690"/>
          </a:xfrm>
          <a:prstGeom prst="rect">
            <a:avLst/>
          </a:prstGeom>
          <a:ln>
            <a:solidFill>
              <a:schemeClr val="accent1"/>
            </a:solidFill>
          </a:ln>
        </p:spPr>
      </p:pic>
    </p:spTree>
    <p:extLst>
      <p:ext uri="{BB962C8B-B14F-4D97-AF65-F5344CB8AC3E}">
        <p14:creationId xmlns:p14="http://schemas.microsoft.com/office/powerpoint/2010/main" val="350345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F455-2FA4-7B74-1DA8-9CD8E3EA2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B3264-9CC0-ED1C-126F-B4F3A5D48CBE}"/>
              </a:ext>
            </a:extLst>
          </p:cNvPr>
          <p:cNvSpPr>
            <a:spLocks noGrp="1"/>
          </p:cNvSpPr>
          <p:nvPr>
            <p:ph type="title"/>
          </p:nvPr>
        </p:nvSpPr>
        <p:spPr/>
        <p:txBody>
          <a:bodyPr/>
          <a:lstStyle/>
          <a:p>
            <a:r>
              <a:rPr lang="en-US" dirty="0"/>
              <a:t>Test facility, including main upgrade in 2025/2026</a:t>
            </a:r>
            <a:endParaRPr lang="en-GB" dirty="0"/>
          </a:p>
        </p:txBody>
      </p:sp>
      <p:sp>
        <p:nvSpPr>
          <p:cNvPr id="5" name="Content Placeholder 4">
            <a:extLst>
              <a:ext uri="{FF2B5EF4-FFF2-40B4-BE49-F238E27FC236}">
                <a16:creationId xmlns:a16="http://schemas.microsoft.com/office/drawing/2014/main" id="{A16F616C-FFAF-4534-50DB-AC985452292F}"/>
              </a:ext>
            </a:extLst>
          </p:cNvPr>
          <p:cNvSpPr>
            <a:spLocks noGrp="1"/>
          </p:cNvSpPr>
          <p:nvPr>
            <p:ph type="body" idx="1"/>
          </p:nvPr>
        </p:nvSpPr>
        <p:spPr>
          <a:xfrm>
            <a:off x="815975" y="4589463"/>
            <a:ext cx="5076000" cy="1500187"/>
          </a:xfrm>
        </p:spPr>
        <p:txBody>
          <a:bodyPr>
            <a:normAutofit/>
          </a:bodyPr>
          <a:lstStyle/>
          <a:p>
            <a:r>
              <a:rPr lang="en-US" sz="1800" dirty="0"/>
              <a:t>Logistics and Transport </a:t>
            </a:r>
          </a:p>
          <a:p>
            <a:r>
              <a:rPr lang="en-US" sz="1800" dirty="0"/>
              <a:t>Cryogenic system, including shut-down and SCADA application</a:t>
            </a:r>
          </a:p>
          <a:p>
            <a:endParaRPr lang="en-GB" sz="1800" dirty="0"/>
          </a:p>
        </p:txBody>
      </p:sp>
      <p:sp>
        <p:nvSpPr>
          <p:cNvPr id="3" name="Date Placeholder 2">
            <a:extLst>
              <a:ext uri="{FF2B5EF4-FFF2-40B4-BE49-F238E27FC236}">
                <a16:creationId xmlns:a16="http://schemas.microsoft.com/office/drawing/2014/main" id="{76DEB5CD-4AD1-F39F-8381-780B7BE7642B}"/>
              </a:ext>
            </a:extLst>
          </p:cNvPr>
          <p:cNvSpPr>
            <a:spLocks noGrp="1"/>
          </p:cNvSpPr>
          <p:nvPr>
            <p:ph type="dt" sz="half" idx="10"/>
          </p:nvPr>
        </p:nvSpPr>
        <p:spPr/>
        <p:txBody>
          <a:bodyPr/>
          <a:lstStyle/>
          <a:p>
            <a:r>
              <a:rPr lang="en-US"/>
              <a:t>17.04.2026, G.Riddone, CERN-GSI Collaboration Steering Board Meeting</a:t>
            </a:r>
            <a:endParaRPr lang="en-GB" dirty="0"/>
          </a:p>
        </p:txBody>
      </p:sp>
      <p:sp>
        <p:nvSpPr>
          <p:cNvPr id="4" name="Slide Number Placeholder 3">
            <a:extLst>
              <a:ext uri="{FF2B5EF4-FFF2-40B4-BE49-F238E27FC236}">
                <a16:creationId xmlns:a16="http://schemas.microsoft.com/office/drawing/2014/main" id="{8CBDF9F4-B79F-B2C1-1E9A-37F15D3B94F9}"/>
              </a:ext>
            </a:extLst>
          </p:cNvPr>
          <p:cNvSpPr>
            <a:spLocks noGrp="1"/>
          </p:cNvSpPr>
          <p:nvPr>
            <p:ph type="sldNum" sz="quarter" idx="12"/>
          </p:nvPr>
        </p:nvSpPr>
        <p:spPr/>
        <p:txBody>
          <a:bodyPr/>
          <a:lstStyle/>
          <a:p>
            <a:fld id="{B47976B5-8BDF-4E5D-B963-E5F7B56163CD}" type="slidenum">
              <a:rPr lang="it-IT" smtClean="0"/>
              <a:t>8</a:t>
            </a:fld>
            <a:endParaRPr lang="it-IT"/>
          </a:p>
        </p:txBody>
      </p:sp>
      <p:sp>
        <p:nvSpPr>
          <p:cNvPr id="6" name="Content Placeholder 4">
            <a:extLst>
              <a:ext uri="{FF2B5EF4-FFF2-40B4-BE49-F238E27FC236}">
                <a16:creationId xmlns:a16="http://schemas.microsoft.com/office/drawing/2014/main" id="{E367D846-DCBB-44DE-79BD-3CFF2AD5EC5C}"/>
              </a:ext>
            </a:extLst>
          </p:cNvPr>
          <p:cNvSpPr txBox="1">
            <a:spLocks/>
          </p:cNvSpPr>
          <p:nvPr/>
        </p:nvSpPr>
        <p:spPr>
          <a:xfrm>
            <a:off x="5962650" y="4562475"/>
            <a:ext cx="5076000" cy="15001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tint val="75000"/>
                  </a:schemeClr>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ptos"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dirty="0"/>
              <a:t>Mechanical activities</a:t>
            </a:r>
          </a:p>
          <a:p>
            <a:r>
              <a:rPr lang="en-US" sz="1800" dirty="0"/>
              <a:t>Powering system including EDAQ</a:t>
            </a:r>
          </a:p>
          <a:p>
            <a:r>
              <a:rPr lang="en-US" sz="1800" dirty="0"/>
              <a:t>Dedicated development and support</a:t>
            </a:r>
          </a:p>
          <a:p>
            <a:endParaRPr lang="en-US" sz="1800" dirty="0"/>
          </a:p>
          <a:p>
            <a:endParaRPr lang="en-GB" sz="1800" dirty="0"/>
          </a:p>
        </p:txBody>
      </p:sp>
    </p:spTree>
    <p:extLst>
      <p:ext uri="{BB962C8B-B14F-4D97-AF65-F5344CB8AC3E}">
        <p14:creationId xmlns:p14="http://schemas.microsoft.com/office/powerpoint/2010/main" val="411885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F3E-A4F4-67AE-6AFF-7AFD5EA75D0E}"/>
              </a:ext>
            </a:extLst>
          </p:cNvPr>
          <p:cNvSpPr>
            <a:spLocks noGrp="1"/>
          </p:cNvSpPr>
          <p:nvPr>
            <p:ph type="title"/>
          </p:nvPr>
        </p:nvSpPr>
        <p:spPr/>
        <p:txBody>
          <a:bodyPr>
            <a:normAutofit/>
          </a:bodyPr>
          <a:lstStyle/>
          <a:p>
            <a:r>
              <a:rPr lang="en-US" dirty="0"/>
              <a:t>B180: test benches and preparation area</a:t>
            </a:r>
            <a:endParaRPr lang="it-IT" dirty="0"/>
          </a:p>
        </p:txBody>
      </p:sp>
      <p:sp>
        <p:nvSpPr>
          <p:cNvPr id="4" name="Slide Number Placeholder 3">
            <a:extLst>
              <a:ext uri="{FF2B5EF4-FFF2-40B4-BE49-F238E27FC236}">
                <a16:creationId xmlns:a16="http://schemas.microsoft.com/office/drawing/2014/main" id="{D5367045-A192-B3DC-AEED-6026BB987143}"/>
              </a:ext>
            </a:extLst>
          </p:cNvPr>
          <p:cNvSpPr>
            <a:spLocks noGrp="1"/>
          </p:cNvSpPr>
          <p:nvPr>
            <p:ph type="sldNum" sz="quarter" idx="12"/>
          </p:nvPr>
        </p:nvSpPr>
        <p:spPr/>
        <p:txBody>
          <a:bodyPr/>
          <a:lstStyle/>
          <a:p>
            <a:fld id="{B47976B5-8BDF-4E5D-B963-E5F7B56163CD}" type="slidenum">
              <a:rPr lang="it-IT" smtClean="0"/>
              <a:pPr/>
              <a:t>9</a:t>
            </a:fld>
            <a:endParaRPr lang="it-IT" dirty="0"/>
          </a:p>
        </p:txBody>
      </p:sp>
      <p:sp>
        <p:nvSpPr>
          <p:cNvPr id="32" name="TextBox 31">
            <a:extLst>
              <a:ext uri="{FF2B5EF4-FFF2-40B4-BE49-F238E27FC236}">
                <a16:creationId xmlns:a16="http://schemas.microsoft.com/office/drawing/2014/main" id="{8D896D3C-771A-BEAD-D5E1-05CDBAA233D1}"/>
              </a:ext>
            </a:extLst>
          </p:cNvPr>
          <p:cNvSpPr txBox="1"/>
          <p:nvPr/>
        </p:nvSpPr>
        <p:spPr>
          <a:xfrm>
            <a:off x="2378330" y="5082482"/>
            <a:ext cx="1736822" cy="369332"/>
          </a:xfrm>
          <a:prstGeom prst="rect">
            <a:avLst/>
          </a:prstGeom>
          <a:noFill/>
        </p:spPr>
        <p:txBody>
          <a:bodyPr wrap="none" rtlCol="0">
            <a:spAutoFit/>
          </a:bodyPr>
          <a:lstStyle/>
          <a:p>
            <a:r>
              <a:rPr lang="en-US" b="1" dirty="0">
                <a:solidFill>
                  <a:srgbClr val="002060"/>
                </a:solidFill>
                <a:latin typeface="Aptos" panose="020B0004020202020204" pitchFamily="34" charset="0"/>
              </a:rPr>
              <a:t>3 Test Benches</a:t>
            </a:r>
            <a:endParaRPr lang="en-CH" b="1" dirty="0">
              <a:solidFill>
                <a:srgbClr val="002060"/>
              </a:solidFill>
              <a:latin typeface="Aptos" panose="020B0004020202020204" pitchFamily="34" charset="0"/>
            </a:endParaRPr>
          </a:p>
        </p:txBody>
      </p:sp>
      <p:sp>
        <p:nvSpPr>
          <p:cNvPr id="35" name="TextBox 34">
            <a:extLst>
              <a:ext uri="{FF2B5EF4-FFF2-40B4-BE49-F238E27FC236}">
                <a16:creationId xmlns:a16="http://schemas.microsoft.com/office/drawing/2014/main" id="{376FA906-CCB8-A36F-9C98-486A68F9D0F5}"/>
              </a:ext>
            </a:extLst>
          </p:cNvPr>
          <p:cNvSpPr txBox="1"/>
          <p:nvPr/>
        </p:nvSpPr>
        <p:spPr>
          <a:xfrm>
            <a:off x="8172913" y="4511271"/>
            <a:ext cx="2313390" cy="369332"/>
          </a:xfrm>
          <a:prstGeom prst="rect">
            <a:avLst/>
          </a:prstGeom>
          <a:noFill/>
        </p:spPr>
        <p:txBody>
          <a:bodyPr wrap="none" rtlCol="0">
            <a:spAutoFit/>
          </a:bodyPr>
          <a:lstStyle/>
          <a:p>
            <a:r>
              <a:rPr lang="en-US" dirty="0">
                <a:solidFill>
                  <a:srgbClr val="002060"/>
                </a:solidFill>
                <a:latin typeface="Aptos" panose="020B0004020202020204" pitchFamily="34" charset="0"/>
              </a:rPr>
              <a:t>Preparation area (PA) </a:t>
            </a:r>
            <a:endParaRPr lang="en-CH" dirty="0">
              <a:solidFill>
                <a:srgbClr val="002060"/>
              </a:solidFill>
              <a:latin typeface="Aptos" panose="020B0004020202020204" pitchFamily="34" charset="0"/>
            </a:endParaRPr>
          </a:p>
        </p:txBody>
      </p:sp>
      <p:sp>
        <p:nvSpPr>
          <p:cNvPr id="9" name="TextBox 8">
            <a:extLst>
              <a:ext uri="{FF2B5EF4-FFF2-40B4-BE49-F238E27FC236}">
                <a16:creationId xmlns:a16="http://schemas.microsoft.com/office/drawing/2014/main" id="{319E3472-BC55-22FE-6025-C30B83D7AA7A}"/>
              </a:ext>
            </a:extLst>
          </p:cNvPr>
          <p:cNvSpPr txBox="1"/>
          <p:nvPr/>
        </p:nvSpPr>
        <p:spPr>
          <a:xfrm>
            <a:off x="6324602" y="5477635"/>
            <a:ext cx="5540580" cy="646331"/>
          </a:xfrm>
          <a:prstGeom prst="rect">
            <a:avLst/>
          </a:prstGeom>
          <a:noFill/>
        </p:spPr>
        <p:txBody>
          <a:bodyPr wrap="square">
            <a:spAutoFit/>
          </a:bodyPr>
          <a:lstStyle/>
          <a:p>
            <a:r>
              <a:rPr lang="en-GB" dirty="0">
                <a:solidFill>
                  <a:srgbClr val="002060"/>
                </a:solidFill>
              </a:rPr>
              <a:t>The PA can accommodate up to 5 magnets: delivery (preparation to the Test bench), shipping and storage </a:t>
            </a:r>
          </a:p>
        </p:txBody>
      </p:sp>
      <p:sp>
        <p:nvSpPr>
          <p:cNvPr id="11" name="TextBox 10">
            <a:extLst>
              <a:ext uri="{FF2B5EF4-FFF2-40B4-BE49-F238E27FC236}">
                <a16:creationId xmlns:a16="http://schemas.microsoft.com/office/drawing/2014/main" id="{69BC818C-702F-E55F-3087-81C715F9D57F}"/>
              </a:ext>
            </a:extLst>
          </p:cNvPr>
          <p:cNvSpPr txBox="1"/>
          <p:nvPr/>
        </p:nvSpPr>
        <p:spPr>
          <a:xfrm>
            <a:off x="678730" y="5401876"/>
            <a:ext cx="5540580" cy="923330"/>
          </a:xfrm>
          <a:prstGeom prst="rect">
            <a:avLst/>
          </a:prstGeom>
          <a:noFill/>
        </p:spPr>
        <p:txBody>
          <a:bodyPr wrap="square">
            <a:spAutoFit/>
          </a:bodyPr>
          <a:lstStyle/>
          <a:p>
            <a:r>
              <a:rPr lang="en-GB" dirty="0">
                <a:solidFill>
                  <a:srgbClr val="002060"/>
                </a:solidFill>
              </a:rPr>
              <a:t>From magnet connection to the jumper magnet to the completion of all tests, including e.g. leak tightness tests cooldown/warmup, powering and training </a:t>
            </a:r>
          </a:p>
        </p:txBody>
      </p:sp>
      <p:sp>
        <p:nvSpPr>
          <p:cNvPr id="3" name="Date Placeholder 2">
            <a:extLst>
              <a:ext uri="{FF2B5EF4-FFF2-40B4-BE49-F238E27FC236}">
                <a16:creationId xmlns:a16="http://schemas.microsoft.com/office/drawing/2014/main" id="{426084EC-8658-CC90-BA9E-B05C83CB640B}"/>
              </a:ext>
            </a:extLst>
          </p:cNvPr>
          <p:cNvSpPr>
            <a:spLocks noGrp="1"/>
          </p:cNvSpPr>
          <p:nvPr>
            <p:ph type="dt" sz="half" idx="10"/>
          </p:nvPr>
        </p:nvSpPr>
        <p:spPr/>
        <p:txBody>
          <a:bodyPr/>
          <a:lstStyle/>
          <a:p>
            <a:r>
              <a:rPr lang="en-US"/>
              <a:t>17.04.2026, G.Riddone, CERN-GSI Collaboration Steering Board Meeting</a:t>
            </a:r>
            <a:endParaRPr lang="it-IT"/>
          </a:p>
        </p:txBody>
      </p:sp>
      <p:pic>
        <p:nvPicPr>
          <p:cNvPr id="8" name="Picture 7">
            <a:extLst>
              <a:ext uri="{FF2B5EF4-FFF2-40B4-BE49-F238E27FC236}">
                <a16:creationId xmlns:a16="http://schemas.microsoft.com/office/drawing/2014/main" id="{B9646C8A-5B88-A7F4-1D30-CAFF23408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42" y="1133061"/>
            <a:ext cx="5122258" cy="3841694"/>
          </a:xfrm>
          <a:prstGeom prst="rect">
            <a:avLst/>
          </a:prstGeom>
        </p:spPr>
      </p:pic>
      <p:pic>
        <p:nvPicPr>
          <p:cNvPr id="12" name="Picture 11">
            <a:extLst>
              <a:ext uri="{FF2B5EF4-FFF2-40B4-BE49-F238E27FC236}">
                <a16:creationId xmlns:a16="http://schemas.microsoft.com/office/drawing/2014/main" id="{28C9BDC2-56F6-FE7D-933B-22662DB38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2" y="1104218"/>
            <a:ext cx="5122259" cy="3841694"/>
          </a:xfrm>
          <a:prstGeom prst="rect">
            <a:avLst/>
          </a:prstGeom>
        </p:spPr>
      </p:pic>
      <p:sp>
        <p:nvSpPr>
          <p:cNvPr id="13" name="TextBox 12">
            <a:extLst>
              <a:ext uri="{FF2B5EF4-FFF2-40B4-BE49-F238E27FC236}">
                <a16:creationId xmlns:a16="http://schemas.microsoft.com/office/drawing/2014/main" id="{E124320A-6CF9-F790-D71C-EC6D10CA7246}"/>
              </a:ext>
            </a:extLst>
          </p:cNvPr>
          <p:cNvSpPr txBox="1"/>
          <p:nvPr/>
        </p:nvSpPr>
        <p:spPr>
          <a:xfrm>
            <a:off x="9586097" y="3744563"/>
            <a:ext cx="792205" cy="369332"/>
          </a:xfrm>
          <a:prstGeom prst="rect">
            <a:avLst/>
          </a:prstGeom>
          <a:solidFill>
            <a:srgbClr val="FFFFFF">
              <a:alpha val="50196"/>
            </a:srgbClr>
          </a:solidFill>
        </p:spPr>
        <p:txBody>
          <a:bodyPr wrap="none" rtlCol="0">
            <a:spAutoFit/>
          </a:bodyPr>
          <a:lstStyle/>
          <a:p>
            <a:r>
              <a:rPr lang="en-US" dirty="0"/>
              <a:t>Dipole</a:t>
            </a:r>
            <a:endParaRPr lang="en-GB" dirty="0"/>
          </a:p>
        </p:txBody>
      </p:sp>
      <p:sp>
        <p:nvSpPr>
          <p:cNvPr id="14" name="TextBox 13">
            <a:extLst>
              <a:ext uri="{FF2B5EF4-FFF2-40B4-BE49-F238E27FC236}">
                <a16:creationId xmlns:a16="http://schemas.microsoft.com/office/drawing/2014/main" id="{78454D76-A2CD-9BC5-07DE-602B7DC2E031}"/>
              </a:ext>
            </a:extLst>
          </p:cNvPr>
          <p:cNvSpPr txBox="1"/>
          <p:nvPr/>
        </p:nvSpPr>
        <p:spPr>
          <a:xfrm>
            <a:off x="8565291" y="3375231"/>
            <a:ext cx="792205" cy="369332"/>
          </a:xfrm>
          <a:prstGeom prst="rect">
            <a:avLst/>
          </a:prstGeom>
          <a:solidFill>
            <a:srgbClr val="FFFFFF">
              <a:alpha val="50196"/>
            </a:srgbClr>
          </a:solidFill>
        </p:spPr>
        <p:txBody>
          <a:bodyPr wrap="none" rtlCol="0">
            <a:spAutoFit/>
          </a:bodyPr>
          <a:lstStyle/>
          <a:p>
            <a:r>
              <a:rPr lang="en-US" dirty="0"/>
              <a:t>Dipole</a:t>
            </a:r>
            <a:endParaRPr lang="en-GB" dirty="0"/>
          </a:p>
        </p:txBody>
      </p:sp>
      <p:sp>
        <p:nvSpPr>
          <p:cNvPr id="15" name="TextBox 14">
            <a:extLst>
              <a:ext uri="{FF2B5EF4-FFF2-40B4-BE49-F238E27FC236}">
                <a16:creationId xmlns:a16="http://schemas.microsoft.com/office/drawing/2014/main" id="{BEBD8C6E-0092-ECB2-E018-E4BE310AD23C}"/>
              </a:ext>
            </a:extLst>
          </p:cNvPr>
          <p:cNvSpPr txBox="1"/>
          <p:nvPr/>
        </p:nvSpPr>
        <p:spPr>
          <a:xfrm>
            <a:off x="6906423" y="3375231"/>
            <a:ext cx="1555619" cy="369332"/>
          </a:xfrm>
          <a:prstGeom prst="rect">
            <a:avLst/>
          </a:prstGeom>
          <a:solidFill>
            <a:srgbClr val="FFFFFF">
              <a:alpha val="50196"/>
            </a:srgbClr>
          </a:solidFill>
        </p:spPr>
        <p:txBody>
          <a:bodyPr wrap="none" rtlCol="0">
            <a:spAutoFit/>
          </a:bodyPr>
          <a:lstStyle/>
          <a:p>
            <a:r>
              <a:rPr lang="en-US" dirty="0"/>
              <a:t>Long Multiplet</a:t>
            </a:r>
            <a:endParaRPr lang="en-GB" dirty="0"/>
          </a:p>
        </p:txBody>
      </p:sp>
      <p:sp>
        <p:nvSpPr>
          <p:cNvPr id="16" name="TextBox 15">
            <a:extLst>
              <a:ext uri="{FF2B5EF4-FFF2-40B4-BE49-F238E27FC236}">
                <a16:creationId xmlns:a16="http://schemas.microsoft.com/office/drawing/2014/main" id="{A8BB25C1-B9EA-55B5-B2BE-DD21F0141220}"/>
              </a:ext>
            </a:extLst>
          </p:cNvPr>
          <p:cNvSpPr txBox="1"/>
          <p:nvPr/>
        </p:nvSpPr>
        <p:spPr>
          <a:xfrm>
            <a:off x="4311781" y="4177655"/>
            <a:ext cx="1555619" cy="369332"/>
          </a:xfrm>
          <a:prstGeom prst="rect">
            <a:avLst/>
          </a:prstGeom>
          <a:solidFill>
            <a:srgbClr val="FFFFFF">
              <a:alpha val="50196"/>
            </a:srgbClr>
          </a:solidFill>
        </p:spPr>
        <p:txBody>
          <a:bodyPr wrap="none" rtlCol="0">
            <a:spAutoFit/>
          </a:bodyPr>
          <a:lstStyle/>
          <a:p>
            <a:r>
              <a:rPr lang="en-US" dirty="0"/>
              <a:t>Long Multiplet</a:t>
            </a:r>
            <a:endParaRPr lang="en-GB" dirty="0"/>
          </a:p>
        </p:txBody>
      </p:sp>
      <p:sp>
        <p:nvSpPr>
          <p:cNvPr id="17" name="TextBox 16">
            <a:extLst>
              <a:ext uri="{FF2B5EF4-FFF2-40B4-BE49-F238E27FC236}">
                <a16:creationId xmlns:a16="http://schemas.microsoft.com/office/drawing/2014/main" id="{8628F201-1B6C-3A3B-F6E1-DC2F2A13A6BF}"/>
              </a:ext>
            </a:extLst>
          </p:cNvPr>
          <p:cNvSpPr txBox="1"/>
          <p:nvPr/>
        </p:nvSpPr>
        <p:spPr>
          <a:xfrm>
            <a:off x="2559533" y="3559897"/>
            <a:ext cx="1555619" cy="369332"/>
          </a:xfrm>
          <a:prstGeom prst="rect">
            <a:avLst/>
          </a:prstGeom>
          <a:solidFill>
            <a:srgbClr val="FFFFFF">
              <a:alpha val="50196"/>
            </a:srgbClr>
          </a:solidFill>
        </p:spPr>
        <p:txBody>
          <a:bodyPr wrap="none" rtlCol="0">
            <a:spAutoFit/>
          </a:bodyPr>
          <a:lstStyle/>
          <a:p>
            <a:r>
              <a:rPr lang="en-US" dirty="0"/>
              <a:t>Long Multiplet</a:t>
            </a:r>
            <a:endParaRPr lang="en-GB" dirty="0"/>
          </a:p>
        </p:txBody>
      </p:sp>
      <p:sp>
        <p:nvSpPr>
          <p:cNvPr id="18" name="TextBox 17">
            <a:extLst>
              <a:ext uri="{FF2B5EF4-FFF2-40B4-BE49-F238E27FC236}">
                <a16:creationId xmlns:a16="http://schemas.microsoft.com/office/drawing/2014/main" id="{DFFF93C2-BBAB-4E6C-8FA5-C611E5AD34D1}"/>
              </a:ext>
            </a:extLst>
          </p:cNvPr>
          <p:cNvSpPr txBox="1"/>
          <p:nvPr/>
        </p:nvSpPr>
        <p:spPr>
          <a:xfrm>
            <a:off x="1234126" y="4033782"/>
            <a:ext cx="792205" cy="369332"/>
          </a:xfrm>
          <a:prstGeom prst="rect">
            <a:avLst/>
          </a:prstGeom>
          <a:solidFill>
            <a:srgbClr val="FFFFFF">
              <a:alpha val="50196"/>
            </a:srgbClr>
          </a:solidFill>
        </p:spPr>
        <p:txBody>
          <a:bodyPr wrap="none" rtlCol="0">
            <a:spAutoFit/>
          </a:bodyPr>
          <a:lstStyle/>
          <a:p>
            <a:r>
              <a:rPr lang="en-US" dirty="0"/>
              <a:t>Dipole</a:t>
            </a:r>
            <a:endParaRPr lang="en-GB" dirty="0"/>
          </a:p>
        </p:txBody>
      </p:sp>
      <p:sp>
        <p:nvSpPr>
          <p:cNvPr id="19" name="TextBox 18">
            <a:extLst>
              <a:ext uri="{FF2B5EF4-FFF2-40B4-BE49-F238E27FC236}">
                <a16:creationId xmlns:a16="http://schemas.microsoft.com/office/drawing/2014/main" id="{B4A8C3F2-EAC7-4BB3-3A98-847435158713}"/>
              </a:ext>
            </a:extLst>
          </p:cNvPr>
          <p:cNvSpPr txBox="1"/>
          <p:nvPr/>
        </p:nvSpPr>
        <p:spPr>
          <a:xfrm>
            <a:off x="7742189" y="5091729"/>
            <a:ext cx="1933863" cy="369332"/>
          </a:xfrm>
          <a:prstGeom prst="rect">
            <a:avLst/>
          </a:prstGeom>
          <a:noFill/>
        </p:spPr>
        <p:txBody>
          <a:bodyPr wrap="none" rtlCol="0">
            <a:spAutoFit/>
          </a:bodyPr>
          <a:lstStyle/>
          <a:p>
            <a:r>
              <a:rPr lang="en-US" b="1" dirty="0">
                <a:solidFill>
                  <a:srgbClr val="002060"/>
                </a:solidFill>
                <a:latin typeface="Aptos" panose="020B0004020202020204" pitchFamily="34" charset="0"/>
              </a:rPr>
              <a:t>Preparation Area</a:t>
            </a:r>
            <a:endParaRPr lang="en-CH" b="1" dirty="0">
              <a:solidFill>
                <a:srgbClr val="002060"/>
              </a:solidFill>
              <a:latin typeface="Aptos" panose="020B0004020202020204" pitchFamily="34" charset="0"/>
            </a:endParaRPr>
          </a:p>
        </p:txBody>
      </p:sp>
      <p:sp>
        <p:nvSpPr>
          <p:cNvPr id="20" name="Oval 19">
            <a:extLst>
              <a:ext uri="{FF2B5EF4-FFF2-40B4-BE49-F238E27FC236}">
                <a16:creationId xmlns:a16="http://schemas.microsoft.com/office/drawing/2014/main" id="{BD18DCA9-B9E3-DD8A-5BFD-443876304872}"/>
              </a:ext>
            </a:extLst>
          </p:cNvPr>
          <p:cNvSpPr/>
          <p:nvPr/>
        </p:nvSpPr>
        <p:spPr>
          <a:xfrm>
            <a:off x="1461155" y="2088880"/>
            <a:ext cx="477822" cy="369332"/>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2</a:t>
            </a:r>
            <a:endParaRPr lang="en-GB" dirty="0">
              <a:solidFill>
                <a:srgbClr val="002060"/>
              </a:solidFill>
            </a:endParaRPr>
          </a:p>
        </p:txBody>
      </p:sp>
      <p:sp>
        <p:nvSpPr>
          <p:cNvPr id="21" name="Oval 20">
            <a:extLst>
              <a:ext uri="{FF2B5EF4-FFF2-40B4-BE49-F238E27FC236}">
                <a16:creationId xmlns:a16="http://schemas.microsoft.com/office/drawing/2014/main" id="{47FAA7F4-FE1F-9843-3643-C0CF956DE820}"/>
              </a:ext>
            </a:extLst>
          </p:cNvPr>
          <p:cNvSpPr/>
          <p:nvPr/>
        </p:nvSpPr>
        <p:spPr>
          <a:xfrm>
            <a:off x="3067360" y="2088880"/>
            <a:ext cx="477822" cy="369332"/>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3</a:t>
            </a:r>
            <a:endParaRPr lang="en-GB" dirty="0">
              <a:solidFill>
                <a:srgbClr val="002060"/>
              </a:solidFill>
            </a:endParaRPr>
          </a:p>
        </p:txBody>
      </p:sp>
      <p:sp>
        <p:nvSpPr>
          <p:cNvPr id="22" name="Oval 21">
            <a:extLst>
              <a:ext uri="{FF2B5EF4-FFF2-40B4-BE49-F238E27FC236}">
                <a16:creationId xmlns:a16="http://schemas.microsoft.com/office/drawing/2014/main" id="{8A47DAB3-A81D-06E5-FA85-EC35A267F4AF}"/>
              </a:ext>
            </a:extLst>
          </p:cNvPr>
          <p:cNvSpPr/>
          <p:nvPr/>
        </p:nvSpPr>
        <p:spPr>
          <a:xfrm>
            <a:off x="4673565" y="2099993"/>
            <a:ext cx="477822" cy="369332"/>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1</a:t>
            </a:r>
            <a:endParaRPr lang="en-GB" dirty="0">
              <a:solidFill>
                <a:srgbClr val="002060"/>
              </a:solidFill>
            </a:endParaRPr>
          </a:p>
        </p:txBody>
      </p:sp>
    </p:spTree>
    <p:extLst>
      <p:ext uri="{BB962C8B-B14F-4D97-AF65-F5344CB8AC3E}">
        <p14:creationId xmlns:p14="http://schemas.microsoft.com/office/powerpoint/2010/main" val="3214456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Welcome to BE - Jan 2021 - template" id="{D7F86FE6-13B5-1742-902D-E033CFAF905E}" vid="{4FADA346-18AE-D546-9D9D-50DAEB7467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87D2CF13AEE548B9C5DA178E3E35C8" ma:contentTypeVersion="1" ma:contentTypeDescription="Create a new document." ma:contentTypeScope="" ma:versionID="a13eb038dfa0e006c12aec378707717a">
  <xsd:schema xmlns:xsd="http://www.w3.org/2001/XMLSchema" xmlns:xs="http://www.w3.org/2001/XMLSchema" xmlns:p="http://schemas.microsoft.com/office/2006/metadata/properties" xmlns:ns2="88bb036f-377e-4796-bd19-d9f1b4185360" targetNamespace="http://schemas.microsoft.com/office/2006/metadata/properties" ma:root="true" ma:fieldsID="fa6cc257b98e2e82282b06fc7d235b32" ns2:_="">
    <xsd:import namespace="88bb036f-377e-4796-bd19-d9f1b4185360"/>
    <xsd:element name="properties">
      <xsd:complexType>
        <xsd:sequence>
          <xsd:element name="documentManagement">
            <xsd:complexType>
              <xsd:all>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b036f-377e-4796-bd19-d9f1b4185360" elementFormDefault="qualified">
    <xsd:import namespace="http://schemas.microsoft.com/office/2006/documentManagement/types"/>
    <xsd:import namespace="http://schemas.microsoft.com/office/infopath/2007/PartnerControls"/>
    <xsd:element name="Year" ma:index="8" nillable="true" ma:displayName="Year" ma:internalName="Yea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Year xmlns="88bb036f-377e-4796-bd19-d9f1b418536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82E28C-D970-4173-96AF-6FFF281D6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b036f-377e-4796-bd19-d9f1b418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D987B0-2F2A-4FE0-BAFF-FC20D8C7B78E}">
  <ds:schemaRef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dcmitype/"/>
    <ds:schemaRef ds:uri="http://purl.org/dc/elements/1.1/"/>
    <ds:schemaRef ds:uri="88bb036f-377e-4796-bd19-d9f1b4185360"/>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2DB6BE6-D44F-44A7-9683-733C7619BF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1103</TotalTime>
  <Words>3073</Words>
  <Application>Microsoft Office PowerPoint</Application>
  <PresentationFormat>Widescreen</PresentationFormat>
  <Paragraphs>410</Paragraphs>
  <Slides>32</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Aptos</vt:lpstr>
      <vt:lpstr>Arial</vt:lpstr>
      <vt:lpstr>Calibri</vt:lpstr>
      <vt:lpstr>Segoe UI</vt:lpstr>
      <vt:lpstr>Wingdings</vt:lpstr>
      <vt:lpstr>Office Theme</vt:lpstr>
      <vt:lpstr>1_Office Theme</vt:lpstr>
      <vt:lpstr>CERN-GSI Collaboration Steering Board Meeting  Super-FRS Magnet Testing Status and upgrade of the CERN test facility</vt:lpstr>
      <vt:lpstr>Content</vt:lpstr>
      <vt:lpstr>KR3912 </vt:lpstr>
      <vt:lpstr>KR3912 Addendum to K1727</vt:lpstr>
      <vt:lpstr>Amendment 3 – Focus on CERN contribution</vt:lpstr>
      <vt:lpstr>Recall of CERN contribution</vt:lpstr>
      <vt:lpstr>Amendment 4 – To be prepared</vt:lpstr>
      <vt:lpstr>Test facility, including main upgrade in 2025/2026</vt:lpstr>
      <vt:lpstr>B180: test benches and preparation area</vt:lpstr>
      <vt:lpstr>Transport and logistics: a collective effort</vt:lpstr>
      <vt:lpstr>Handling lifting configurations</vt:lpstr>
      <vt:lpstr>Quality control: endoscopic inspection </vt:lpstr>
      <vt:lpstr>Jumper (de-)connection</vt:lpstr>
      <vt:lpstr>Cryogenic system – Upgrade</vt:lpstr>
      <vt:lpstr>Cryo shut-down (mid and end-of-the year)</vt:lpstr>
      <vt:lpstr>Major overhauling of main compressor 4.5 K</vt:lpstr>
      <vt:lpstr>Major overhauling of main compressor 4.5 K</vt:lpstr>
      <vt:lpstr>Main compressor at 4.5 K: critical spare parts </vt:lpstr>
      <vt:lpstr>Cryo-process upgrade</vt:lpstr>
      <vt:lpstr>Magnet Protection and Instrumentation</vt:lpstr>
      <vt:lpstr>QDS and Multi-bench parallel powering</vt:lpstr>
      <vt:lpstr>Interlocks’ system upgrade </vt:lpstr>
      <vt:lpstr>Developments and Support in 2025-2026 </vt:lpstr>
      <vt:lpstr>EAM-Infor and Schedule Gant chart follow-up</vt:lpstr>
      <vt:lpstr>PowerPoint Presentation</vt:lpstr>
      <vt:lpstr>PowerPoint Presentation</vt:lpstr>
      <vt:lpstr>Conclusions</vt:lpstr>
      <vt:lpstr>3rd Workshop on Super-FRS magnet modules</vt:lpstr>
      <vt:lpstr>PowerPoint Presentation</vt:lpstr>
      <vt:lpstr>Additional slides</vt:lpstr>
      <vt:lpstr>Cryogenic system</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DGP - DGP Fellows  new quota after restructuration, past 5-y evolution, DGP vs GET</dc:title>
  <dc:creator>Germy</dc:creator>
  <cp:lastModifiedBy>Germana Riddone</cp:lastModifiedBy>
  <cp:revision>1240</cp:revision>
  <dcterms:created xsi:type="dcterms:W3CDTF">2021-02-05T07:02:49Z</dcterms:created>
  <dcterms:modified xsi:type="dcterms:W3CDTF">2026-04-17T07:39:46Z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0x010100A887D2CF13AEE548B9C5DA178E3E35C8</vt:lpwstr>
  </property>
</Properties>
</file>