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1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5"/>
  </p:notesMasterIdLst>
  <p:handoutMasterIdLst>
    <p:handoutMasterId r:id="rId26"/>
  </p:handoutMasterIdLst>
  <p:sldIdLst>
    <p:sldId id="256" r:id="rId3"/>
    <p:sldId id="289" r:id="rId4"/>
    <p:sldId id="486" r:id="rId5"/>
    <p:sldId id="481" r:id="rId6"/>
    <p:sldId id="482" r:id="rId7"/>
    <p:sldId id="287" r:id="rId8"/>
    <p:sldId id="276" r:id="rId9"/>
    <p:sldId id="460" r:id="rId10"/>
    <p:sldId id="483" r:id="rId11"/>
    <p:sldId id="484" r:id="rId12"/>
    <p:sldId id="485" r:id="rId13"/>
    <p:sldId id="463" r:id="rId14"/>
    <p:sldId id="264" r:id="rId15"/>
    <p:sldId id="458" r:id="rId16"/>
    <p:sldId id="348" r:id="rId17"/>
    <p:sldId id="476" r:id="rId18"/>
    <p:sldId id="347" r:id="rId19"/>
    <p:sldId id="477" r:id="rId20"/>
    <p:sldId id="488" r:id="rId21"/>
    <p:sldId id="389" r:id="rId22"/>
    <p:sldId id="461" r:id="rId23"/>
    <p:sldId id="288" r:id="rId24"/>
  </p:sldIdLst>
  <p:sldSz cx="6858000" cy="51435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ciardi, Maria Valentina Dr." initials="RMVD" lastIdx="1" clrIdx="0">
    <p:extLst>
      <p:ext uri="{19B8F6BF-5375-455C-9EA6-DF929625EA0E}">
        <p15:presenceInfo xmlns:p15="http://schemas.microsoft.com/office/powerpoint/2012/main" userId="S-1-5-21-839522115-515967899-725345543-66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E2A700"/>
    <a:srgbClr val="0066FF"/>
    <a:srgbClr val="FF9900"/>
    <a:srgbClr val="66FF33"/>
    <a:srgbClr val="EAEAEA"/>
    <a:srgbClr val="0E118E"/>
    <a:srgbClr val="FDBB63"/>
    <a:srgbClr val="1F497D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4" autoAdjust="0"/>
    <p:restoredTop sz="94444" autoAdjust="0"/>
  </p:normalViewPr>
  <p:slideViewPr>
    <p:cSldViewPr snapToGrid="0" snapToObjects="1">
      <p:cViewPr varScale="1">
        <p:scale>
          <a:sx n="179" d="100"/>
          <a:sy n="179" d="100"/>
        </p:scale>
        <p:origin x="126" y="330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547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2868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Space expert Jonathan McDowell says on</a:t>
            </a:r>
            <a:r>
              <a:rPr lang="en-US" baseline="0"/>
              <a:t> ISS 2023 leaks,</a:t>
            </a:r>
            <a:r>
              <a:rPr lang="en-US"/>
              <a:t> if you have three such leaks, you have a problem: "One doesn't matter, two are a coincidence, three are systematic."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A737-AF8E-41B7-85CD-937E42515DE9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681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THESE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massive </a:t>
            </a:r>
            <a:r>
              <a:rPr lang="de-DE" baseline="0" dirty="0" err="1"/>
              <a:t>reductions</a:t>
            </a:r>
            <a:r>
              <a:rPr lang="de-DE" baseline="0" dirty="0"/>
              <a:t> </a:t>
            </a:r>
            <a:r>
              <a:rPr lang="de-DE" baseline="0" dirty="0" err="1"/>
              <a:t>against</a:t>
            </a:r>
            <a:r>
              <a:rPr lang="de-DE" baseline="0" dirty="0"/>
              <a:t> </a:t>
            </a:r>
            <a:r>
              <a:rPr lang="de-DE" baseline="0" dirty="0" err="1"/>
              <a:t>level</a:t>
            </a:r>
            <a:r>
              <a:rPr lang="de-DE" baseline="0" dirty="0"/>
              <a:t> B</a:t>
            </a:r>
          </a:p>
          <a:p>
            <a:r>
              <a:rPr lang="de-DE" baseline="0" dirty="0"/>
              <a:t>With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tolerance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-10%, </a:t>
            </a:r>
            <a:r>
              <a:rPr lang="de-DE" baseline="0" dirty="0" err="1"/>
              <a:t>the</a:t>
            </a:r>
            <a:r>
              <a:rPr lang="de-DE" baseline="0" dirty="0"/>
              <a:t> 2nd </a:t>
            </a:r>
            <a:r>
              <a:rPr lang="de-DE" baseline="0" dirty="0" err="1"/>
              <a:t>must</a:t>
            </a:r>
            <a:r>
              <a:rPr lang="de-DE" baseline="0" dirty="0"/>
              <a:t> </a:t>
            </a:r>
            <a:r>
              <a:rPr lang="de-DE" baseline="0" dirty="0" err="1"/>
              <a:t>Criterion</a:t>
            </a:r>
            <a:r>
              <a:rPr lang="de-DE" baseline="0" dirty="0"/>
              <a:t> 2 </a:t>
            </a:r>
            <a:r>
              <a:rPr lang="de-DE" baseline="0" dirty="0" err="1"/>
              <a:t>reduces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level</a:t>
            </a:r>
            <a:r>
              <a:rPr lang="de-DE" baseline="0" dirty="0"/>
              <a:t> D </a:t>
            </a:r>
            <a:r>
              <a:rPr lang="de-DE" baseline="0" dirty="0" err="1"/>
              <a:t>for</a:t>
            </a:r>
            <a:r>
              <a:rPr lang="de-DE" baseline="0" dirty="0"/>
              <a:t> LM9-10-11-SM06 and </a:t>
            </a:r>
            <a:r>
              <a:rPr lang="de-DE" baseline="0" dirty="0" err="1"/>
              <a:t>below</a:t>
            </a:r>
            <a:r>
              <a:rPr lang="de-DE" baseline="0" dirty="0"/>
              <a:t> in all </a:t>
            </a:r>
            <a:r>
              <a:rPr lang="de-DE" baseline="0" dirty="0" err="1"/>
              <a:t>other</a:t>
            </a:r>
            <a:r>
              <a:rPr lang="de-DE" baseline="0" dirty="0"/>
              <a:t> </a:t>
            </a:r>
            <a:r>
              <a:rPr lang="de-DE" baseline="0" dirty="0" err="1"/>
              <a:t>modules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 err="1"/>
              <a:t>Must</a:t>
            </a:r>
            <a:r>
              <a:rPr lang="de-DE" baseline="0" dirty="0"/>
              <a:t> </a:t>
            </a:r>
            <a:r>
              <a:rPr lang="de-DE" baseline="0" dirty="0" err="1"/>
              <a:t>Criterion</a:t>
            </a:r>
            <a:r>
              <a:rPr lang="de-DE" baseline="0" dirty="0"/>
              <a:t> 3 </a:t>
            </a:r>
            <a:r>
              <a:rPr lang="de-DE" baseline="0" dirty="0" err="1"/>
              <a:t>isn‘t</a:t>
            </a:r>
            <a:r>
              <a:rPr lang="de-DE" baseline="0" dirty="0"/>
              <a:t> </a:t>
            </a:r>
            <a:r>
              <a:rPr lang="de-DE" baseline="0" dirty="0" err="1"/>
              <a:t>defined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err="1"/>
              <a:t>standard</a:t>
            </a:r>
            <a:r>
              <a:rPr lang="de-DE" baseline="0"/>
              <a:t> for </a:t>
            </a:r>
            <a:r>
              <a:rPr lang="de-DE" baseline="0" dirty="0" err="1"/>
              <a:t>good</a:t>
            </a:r>
            <a:r>
              <a:rPr lang="de-DE" baseline="0" dirty="0"/>
              <a:t> </a:t>
            </a:r>
            <a:r>
              <a:rPr lang="de-DE" baseline="0" dirty="0" err="1"/>
              <a:t>reason</a:t>
            </a:r>
            <a:r>
              <a:rPr lang="de-DE" baseline="0" dirty="0"/>
              <a:t>.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a massive Q-</a:t>
            </a:r>
            <a:r>
              <a:rPr lang="de-DE" baseline="0" dirty="0" err="1"/>
              <a:t>reduction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6A737-AF8E-41B7-85CD-937E42515DE9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5446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FC6C6-06CD-4C20-90BE-FA7DD24797B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434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706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4244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9D398-A6DC-4D1B-8773-BF99C50F5B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56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126934" y="976199"/>
            <a:ext cx="5569702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3647" y="2738074"/>
            <a:ext cx="3227294" cy="584900"/>
          </a:xfrm>
        </p:spPr>
        <p:txBody>
          <a:bodyPr anchor="b" anchorCtr="0">
            <a:noAutofit/>
          </a:bodyPr>
          <a:lstStyle>
            <a:lvl1pPr algn="ctr">
              <a:defRPr sz="18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13648" y="3322978"/>
            <a:ext cx="3227295" cy="531851"/>
          </a:xfrm>
        </p:spPr>
        <p:txBody>
          <a:bodyPr>
            <a:norm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303071" y="4987636"/>
            <a:ext cx="2528455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5324254" y="4914483"/>
            <a:ext cx="6373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71804" y="4920459"/>
            <a:ext cx="235244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rgbClr val="333333"/>
                </a:solidFill>
              </a:defRPr>
            </a:lvl1pPr>
          </a:lstStyle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0648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Großes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>
            <a:spLocks noChangeArrowheads="1"/>
          </p:cNvSpPr>
          <p:nvPr userDrawn="1"/>
        </p:nvSpPr>
        <p:spPr bwMode="auto">
          <a:xfrm>
            <a:off x="-1382795" y="-142875"/>
            <a:ext cx="4356987" cy="1456745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4FB84F"/>
          </a:solidFill>
          <a:ln>
            <a:noFill/>
          </a:ln>
          <a:effectLst/>
        </p:spPr>
        <p:txBody>
          <a:bodyPr wrap="none" lIns="51462" tIns="25732" rIns="51462" bIns="25732" anchor="ctr"/>
          <a:lstStyle/>
          <a:p>
            <a:pPr>
              <a:defRPr/>
            </a:pPr>
            <a:endParaRPr lang="de-DE" sz="866"/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5625416" y="285109"/>
            <a:ext cx="298497" cy="2915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6089267" y="292882"/>
            <a:ext cx="510397" cy="1944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</p:grp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072754" y="1895306"/>
            <a:ext cx="3076575" cy="1572735"/>
          </a:xfrm>
        </p:spPr>
        <p:txBody>
          <a:bodyPr anchor="t"/>
          <a:lstStyle>
            <a:lvl1pPr marL="101300" indent="-101300" algn="l">
              <a:spcBef>
                <a:spcPts val="281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222860" indent="-121559" algn="l">
              <a:spcBef>
                <a:spcPts val="281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222860" indent="-121559" algn="l">
              <a:spcBef>
                <a:spcPts val="281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222860" indent="-121559" algn="l">
              <a:spcBef>
                <a:spcPts val="281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222860" indent="-121559" algn="l">
              <a:spcBef>
                <a:spcPts val="281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2757693" y="4828497"/>
            <a:ext cx="460192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5475911" y="4828497"/>
            <a:ext cx="1000131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IE"/>
              <a:t>H. Simon - GSI-CERN collaboration meeting 17/04/2026</a:t>
            </a: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800382" y="4828497"/>
            <a:ext cx="1788319" cy="273844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433"/>
            </a:lvl1pPr>
            <a:lvl2pPr algn="r">
              <a:spcBef>
                <a:spcPts val="0"/>
              </a:spcBef>
              <a:defRPr sz="433"/>
            </a:lvl2pPr>
            <a:lvl3pPr algn="r">
              <a:spcBef>
                <a:spcPts val="0"/>
              </a:spcBef>
              <a:defRPr sz="433"/>
            </a:lvl3pPr>
            <a:lvl4pPr algn="r">
              <a:spcBef>
                <a:spcPts val="0"/>
              </a:spcBef>
              <a:defRPr sz="433"/>
            </a:lvl4pPr>
            <a:lvl5pPr algn="r">
              <a:spcBef>
                <a:spcPts val="0"/>
              </a:spcBef>
              <a:defRPr sz="433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526258" y="117412"/>
            <a:ext cx="2164658" cy="938631"/>
          </a:xfrm>
        </p:spPr>
        <p:txBody>
          <a:bodyPr anchor="t"/>
          <a:lstStyle>
            <a:lvl1pPr algn="l">
              <a:defRPr sz="1588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453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7" y="230397"/>
            <a:ext cx="5025734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5342661" y="4914483"/>
            <a:ext cx="6189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71803" y="4920459"/>
            <a:ext cx="235244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rgbClr val="333333"/>
                </a:solidFill>
              </a:defRPr>
            </a:lvl1pPr>
          </a:lstStyle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5324253" y="4914483"/>
            <a:ext cx="6373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71803" y="4920459"/>
            <a:ext cx="235244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rgbClr val="333333"/>
                </a:solidFill>
              </a:defRPr>
            </a:lvl1pPr>
          </a:lstStyle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5324253" y="4914483"/>
            <a:ext cx="6373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71803" y="4920459"/>
            <a:ext cx="235244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rgbClr val="333333"/>
                </a:solidFill>
              </a:defRPr>
            </a:lvl1pPr>
          </a:lstStyle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Großes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>
            <a:spLocks noChangeArrowheads="1"/>
          </p:cNvSpPr>
          <p:nvPr userDrawn="1"/>
        </p:nvSpPr>
        <p:spPr bwMode="auto">
          <a:xfrm>
            <a:off x="-1382795" y="-142875"/>
            <a:ext cx="4356987" cy="1456745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4FB84F"/>
          </a:solidFill>
          <a:ln>
            <a:noFill/>
          </a:ln>
          <a:effectLst/>
        </p:spPr>
        <p:txBody>
          <a:bodyPr wrap="none" lIns="51462" tIns="25732" rIns="51462" bIns="25732" anchor="ctr"/>
          <a:lstStyle/>
          <a:p>
            <a:pPr>
              <a:defRPr/>
            </a:pPr>
            <a:endParaRPr lang="de-DE" sz="866"/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5625416" y="285108"/>
            <a:ext cx="298497" cy="2915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6089266" y="292882"/>
            <a:ext cx="510397" cy="1944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866"/>
            </a:p>
          </p:txBody>
        </p:sp>
      </p:grp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072754" y="1895306"/>
            <a:ext cx="3076575" cy="1572735"/>
          </a:xfrm>
        </p:spPr>
        <p:txBody>
          <a:bodyPr anchor="t"/>
          <a:lstStyle>
            <a:lvl1pPr marL="101303" indent="-101303" algn="l">
              <a:spcBef>
                <a:spcPts val="281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222865" indent="-121562" algn="l">
              <a:spcBef>
                <a:spcPts val="281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222865" indent="-121562" algn="l">
              <a:spcBef>
                <a:spcPts val="281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222865" indent="-121562" algn="l">
              <a:spcBef>
                <a:spcPts val="281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222865" indent="-121562" algn="l">
              <a:spcBef>
                <a:spcPts val="281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2757693" y="4828497"/>
            <a:ext cx="460192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5475911" y="4828497"/>
            <a:ext cx="1000131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IE"/>
              <a:t>H. Simon - GSI-CERN collaboration meeting 17/04/2026</a:t>
            </a: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800381" y="4828497"/>
            <a:ext cx="1788319" cy="273844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433"/>
            </a:lvl1pPr>
            <a:lvl2pPr algn="r">
              <a:spcBef>
                <a:spcPts val="0"/>
              </a:spcBef>
              <a:defRPr sz="433"/>
            </a:lvl2pPr>
            <a:lvl3pPr algn="r">
              <a:spcBef>
                <a:spcPts val="0"/>
              </a:spcBef>
              <a:defRPr sz="433"/>
            </a:lvl3pPr>
            <a:lvl4pPr algn="r">
              <a:spcBef>
                <a:spcPts val="0"/>
              </a:spcBef>
              <a:defRPr sz="433"/>
            </a:lvl4pPr>
            <a:lvl5pPr algn="r">
              <a:spcBef>
                <a:spcPts val="0"/>
              </a:spcBef>
              <a:defRPr sz="433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526258" y="117411"/>
            <a:ext cx="2164658" cy="938631"/>
          </a:xfrm>
        </p:spPr>
        <p:txBody>
          <a:bodyPr anchor="t"/>
          <a:lstStyle>
            <a:lvl1pPr algn="l">
              <a:defRPr sz="1588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921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12917" y="33315"/>
            <a:ext cx="4402808" cy="590668"/>
          </a:xfrm>
        </p:spPr>
        <p:txBody>
          <a:bodyPr>
            <a:normAutofit/>
          </a:bodyPr>
          <a:lstStyle>
            <a:lvl1pPr algn="l" defTabSz="257175" rtl="0" eaLnBrk="1" latinLnBrk="0" hangingPunct="1">
              <a:spcBef>
                <a:spcPct val="0"/>
              </a:spcBef>
              <a:buNone/>
              <a:defRPr lang="en-GB" sz="1575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575" dirty="0">
                <a:solidFill>
                  <a:schemeClr val="accent1">
                    <a:lumMod val="50000"/>
                  </a:schemeClr>
                </a:solidFill>
              </a:rPr>
              <a:t>headline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16924" y="4913316"/>
            <a:ext cx="5007326" cy="267868"/>
          </a:xfrm>
        </p:spPr>
        <p:txBody>
          <a:bodyPr/>
          <a:lstStyle/>
          <a:p>
            <a:pPr algn="l"/>
            <a:r>
              <a:rPr lang="en-US"/>
              <a:t>H. Simon - GSI-CERN collaboration meeting 17/04/2026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92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126934" y="976199"/>
            <a:ext cx="5569702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5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3647" y="2738074"/>
            <a:ext cx="3227294" cy="584900"/>
          </a:xfrm>
        </p:spPr>
        <p:txBody>
          <a:bodyPr anchor="b" anchorCtr="0">
            <a:noAutofit/>
          </a:bodyPr>
          <a:lstStyle>
            <a:lvl1pPr algn="ctr">
              <a:defRPr sz="18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13648" y="3322979"/>
            <a:ext cx="3227295" cy="531851"/>
          </a:xfrm>
        </p:spPr>
        <p:txBody>
          <a:bodyPr>
            <a:norm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  <a:lvl2pPr marL="2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303072" y="4987636"/>
            <a:ext cx="2528455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</p:spTree>
    <p:extLst>
      <p:ext uri="{BB962C8B-B14F-4D97-AF65-F5344CB8AC3E}">
        <p14:creationId xmlns:p14="http://schemas.microsoft.com/office/powerpoint/2010/main" val="342807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6927" y="230397"/>
            <a:ext cx="5025734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5342661" y="4914483"/>
            <a:ext cx="6189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71804" y="4920459"/>
            <a:ext cx="235244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rgbClr val="333333"/>
                </a:solidFill>
              </a:defRPr>
            </a:lvl1pPr>
          </a:lstStyle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2365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5324254" y="4914483"/>
            <a:ext cx="6373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71804" y="4920459"/>
            <a:ext cx="235244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rgbClr val="333333"/>
                </a:solidFill>
              </a:defRPr>
            </a:lvl1pPr>
          </a:lstStyle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229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6858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82" y="363880"/>
            <a:ext cx="84681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6858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1512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9"/>
            <a:ext cx="152458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8226" y="1088020"/>
            <a:ext cx="6315132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11845" y="4914482"/>
            <a:ext cx="5586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26454" y="4964912"/>
            <a:ext cx="2645350" cy="1789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2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63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38229" y="231075"/>
            <a:ext cx="4596927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5363444" y="4914482"/>
            <a:ext cx="63628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09903" y="4920458"/>
            <a:ext cx="235244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rgbClr val="333333"/>
                </a:solidFill>
              </a:defRPr>
            </a:lvl1pPr>
          </a:lstStyle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624" y="206830"/>
            <a:ext cx="581291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60" r:id="rId5"/>
    <p:sldLayoutId id="2147483668" r:id="rId6"/>
  </p:sldLayoutIdLst>
  <p:hf hdr="0" dt="0"/>
  <p:txStyles>
    <p:titleStyle>
      <a:lvl1pPr algn="l" defTabSz="257168" rtl="0" eaLnBrk="1" latinLnBrk="0" hangingPunct="1">
        <a:spcBef>
          <a:spcPct val="0"/>
        </a:spcBef>
        <a:buNone/>
        <a:defRPr sz="135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192876" indent="-192876" algn="l" defTabSz="257168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1pPr>
      <a:lvl2pPr marL="417899" indent="-160731" algn="l" defTabSz="257168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125" kern="1200">
          <a:solidFill>
            <a:srgbClr val="333333"/>
          </a:solidFill>
          <a:latin typeface="Arial"/>
          <a:ea typeface="+mn-ea"/>
          <a:cs typeface="Arial"/>
        </a:defRPr>
      </a:lvl2pPr>
      <a:lvl3pPr marL="642922" indent="-128585" algn="l" defTabSz="257168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13" kern="1200">
          <a:solidFill>
            <a:srgbClr val="333333"/>
          </a:solidFill>
          <a:latin typeface="Arial"/>
          <a:ea typeface="+mn-ea"/>
          <a:cs typeface="Arial"/>
        </a:defRPr>
      </a:lvl3pPr>
      <a:lvl4pPr marL="900091" indent="-128585" algn="l" defTabSz="257168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900" kern="1200">
          <a:solidFill>
            <a:srgbClr val="333333"/>
          </a:solidFill>
          <a:latin typeface="Arial"/>
          <a:ea typeface="+mn-ea"/>
          <a:cs typeface="Arial"/>
        </a:defRPr>
      </a:lvl4pPr>
      <a:lvl5pPr marL="1157259" indent="-128585" algn="l" defTabSz="257168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788" kern="1200">
          <a:solidFill>
            <a:srgbClr val="333333"/>
          </a:solidFill>
          <a:latin typeface="Arial"/>
          <a:ea typeface="+mn-ea"/>
          <a:cs typeface="Arial"/>
        </a:defRPr>
      </a:lvl5pPr>
      <a:lvl6pPr marL="1414428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257168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25716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6858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83" y="363881"/>
            <a:ext cx="84681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6858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1512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30"/>
            <a:ext cx="152458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8226" y="1088021"/>
            <a:ext cx="6315132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11845" y="4914483"/>
            <a:ext cx="5586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26454" y="4964913"/>
            <a:ext cx="2645350" cy="1789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257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63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38229" y="231075"/>
            <a:ext cx="4596927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5363445" y="4914483"/>
            <a:ext cx="63628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09904" y="4920459"/>
            <a:ext cx="235244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rgbClr val="333333"/>
                </a:solidFill>
              </a:defRPr>
            </a:lvl1pPr>
          </a:lstStyle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625" y="206831"/>
            <a:ext cx="581291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5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dt="0"/>
  <p:txStyles>
    <p:titleStyle>
      <a:lvl1pPr algn="l" defTabSz="257162" rtl="0" eaLnBrk="1" latinLnBrk="0" hangingPunct="1">
        <a:spcBef>
          <a:spcPct val="0"/>
        </a:spcBef>
        <a:buNone/>
        <a:defRPr sz="135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192872" indent="-192872" algn="l" defTabSz="25716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1pPr>
      <a:lvl2pPr marL="417889" indent="-160727" algn="l" defTabSz="25716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125" kern="1200">
          <a:solidFill>
            <a:srgbClr val="333333"/>
          </a:solidFill>
          <a:latin typeface="Arial"/>
          <a:ea typeface="+mn-ea"/>
          <a:cs typeface="Arial"/>
        </a:defRPr>
      </a:lvl2pPr>
      <a:lvl3pPr marL="642906" indent="-128582" algn="l" defTabSz="25716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13" kern="1200">
          <a:solidFill>
            <a:srgbClr val="333333"/>
          </a:solidFill>
          <a:latin typeface="Arial"/>
          <a:ea typeface="+mn-ea"/>
          <a:cs typeface="Arial"/>
        </a:defRPr>
      </a:lvl3pPr>
      <a:lvl4pPr marL="900068" indent="-128582" algn="l" defTabSz="25716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900" kern="1200">
          <a:solidFill>
            <a:srgbClr val="333333"/>
          </a:solidFill>
          <a:latin typeface="Arial"/>
          <a:ea typeface="+mn-ea"/>
          <a:cs typeface="Arial"/>
        </a:defRPr>
      </a:lvl4pPr>
      <a:lvl5pPr marL="1157230" indent="-128582" algn="l" defTabSz="257162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788" kern="1200">
          <a:solidFill>
            <a:srgbClr val="333333"/>
          </a:solidFill>
          <a:latin typeface="Arial"/>
          <a:ea typeface="+mn-ea"/>
          <a:cs typeface="Arial"/>
        </a:defRPr>
      </a:lvl5pPr>
      <a:lvl6pPr marL="1414393" indent="-128582" algn="l" defTabSz="257162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4" indent="-128582" algn="l" defTabSz="257162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7" indent="-128582" algn="l" defTabSz="257162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880" indent="-128582" algn="l" defTabSz="257162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2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4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7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3650" y="2738074"/>
            <a:ext cx="3287877" cy="584900"/>
          </a:xfrm>
        </p:spPr>
        <p:txBody>
          <a:bodyPr/>
          <a:lstStyle/>
          <a:p>
            <a:r>
              <a:rPr lang="en-US" dirty="0"/>
              <a:t>Status Magnet Production and </a:t>
            </a:r>
            <a:br>
              <a:rPr lang="en-US" dirty="0"/>
            </a:br>
            <a:r>
              <a:rPr lang="en-US" dirty="0"/>
              <a:t>Further Collaboration Steps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de-DE" dirty="0"/>
              <a:t>Haik Simon</a:t>
            </a:r>
          </a:p>
          <a:p>
            <a:r>
              <a:rPr lang="en-GB" altLang="de-DE" dirty="0"/>
              <a:t>GSI, April 17</a:t>
            </a:r>
            <a:r>
              <a:rPr lang="en-GB" altLang="de-DE" baseline="30000" dirty="0"/>
              <a:t>th</a:t>
            </a:r>
            <a:r>
              <a:rPr lang="en-GB" altLang="de-DE" dirty="0"/>
              <a:t>, 2026</a:t>
            </a:r>
          </a:p>
          <a:p>
            <a:endParaRPr lang="de-DE" dirty="0"/>
          </a:p>
        </p:txBody>
      </p:sp>
      <p:pic>
        <p:nvPicPr>
          <p:cNvPr id="4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 txBox="1">
            <a:spLocks/>
          </p:cNvSpPr>
          <p:nvPr/>
        </p:nvSpPr>
        <p:spPr bwMode="auto">
          <a:xfrm>
            <a:off x="144690" y="128796"/>
            <a:ext cx="5859270" cy="72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sz="2000" b="1" dirty="0"/>
              <a:t>Quality </a:t>
            </a:r>
            <a:r>
              <a:rPr lang="de-DE" sz="2000" b="1" dirty="0" err="1"/>
              <a:t>Criteria</a:t>
            </a:r>
            <a:r>
              <a:rPr lang="de-DE" sz="2000" b="1" dirty="0"/>
              <a:t> and X-Ray </a:t>
            </a:r>
            <a:r>
              <a:rPr lang="de-DE" sz="2000" b="1" dirty="0" err="1"/>
              <a:t>proc</a:t>
            </a:r>
            <a:r>
              <a:rPr lang="de-DE" sz="2000" b="1" dirty="0"/>
              <a:t>. </a:t>
            </a:r>
            <a:endParaRPr lang="en-US" sz="2000" b="1" dirty="0"/>
          </a:p>
          <a:p>
            <a:r>
              <a:rPr lang="de-DE" sz="1400" dirty="0">
                <a:solidFill>
                  <a:srgbClr val="00599D"/>
                </a:solidFill>
                <a:latin typeface="+mj-lt"/>
                <a:cs typeface="+mj-cs"/>
              </a:rPr>
              <a:t>GSI-CERN-ASG </a:t>
            </a:r>
            <a:r>
              <a:rPr lang="de-DE" sz="1400" dirty="0" err="1">
                <a:solidFill>
                  <a:srgbClr val="00599D"/>
                </a:solidFill>
                <a:latin typeface="+mj-lt"/>
                <a:cs typeface="+mj-cs"/>
              </a:rPr>
              <a:t>task</a:t>
            </a:r>
            <a:r>
              <a:rPr lang="de-DE" sz="1400" dirty="0">
                <a:solidFill>
                  <a:srgbClr val="00599D"/>
                </a:solidFill>
                <a:latin typeface="+mj-lt"/>
                <a:cs typeface="+mj-cs"/>
              </a:rPr>
              <a:t> </a:t>
            </a:r>
            <a:r>
              <a:rPr lang="de-DE" sz="1400" dirty="0" err="1">
                <a:solidFill>
                  <a:srgbClr val="00599D"/>
                </a:solidFill>
                <a:latin typeface="+mj-lt"/>
                <a:cs typeface="+mj-cs"/>
              </a:rPr>
              <a:t>force</a:t>
            </a:r>
            <a:endParaRPr lang="de-DE" sz="1400" dirty="0">
              <a:solidFill>
                <a:srgbClr val="00599D"/>
              </a:solidFill>
              <a:latin typeface="+mj-lt"/>
              <a:cs typeface="+mj-cs"/>
            </a:endParaRPr>
          </a:p>
          <a:p>
            <a:endParaRPr lang="de-DE" sz="2100" dirty="0"/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0F7B0D5A-F2FF-457C-AB80-EF4EDB1FC102}"/>
              </a:ext>
            </a:extLst>
          </p:cNvPr>
          <p:cNvSpPr txBox="1">
            <a:spLocks/>
          </p:cNvSpPr>
          <p:nvPr/>
        </p:nvSpPr>
        <p:spPr>
          <a:xfrm>
            <a:off x="26911" y="932959"/>
            <a:ext cx="6774650" cy="713840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/>
            <a:r>
              <a:rPr lang="en-US" sz="1350" kern="0" dirty="0"/>
              <a:t>Specific brazing quality agreed upon in </a:t>
            </a:r>
            <a:r>
              <a:rPr lang="en-US" sz="1350" b="1" kern="0" dirty="0"/>
              <a:t>late 2023 </a:t>
            </a:r>
            <a:r>
              <a:rPr lang="en-US" sz="1350" kern="0" dirty="0"/>
              <a:t>between GSI and ASG, following the recommendation of the task force. </a:t>
            </a:r>
            <a:br>
              <a:rPr lang="en-US" sz="1350" kern="0" dirty="0"/>
            </a:br>
            <a:r>
              <a:rPr lang="en-US" sz="1350" kern="0" dirty="0"/>
              <a:t>The Must-Criteria shown below reflect the DIN/EN 18279 from Level C to Level D: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F749D3-A982-403C-8674-FC9D7FC0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058" y="1773277"/>
            <a:ext cx="5131788" cy="3035525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36B6F7D-CBB7-45FF-B3A4-9E560442FADF}"/>
              </a:ext>
            </a:extLst>
          </p:cNvPr>
          <p:cNvGrpSpPr/>
          <p:nvPr/>
        </p:nvGrpSpPr>
        <p:grpSpPr>
          <a:xfrm>
            <a:off x="139148" y="2994436"/>
            <a:ext cx="3224465" cy="1107881"/>
            <a:chOff x="3131840" y="4320202"/>
            <a:chExt cx="4299287" cy="1477175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5544FBF-3FC2-4EB4-AD2F-F53E5CC4C625}"/>
                </a:ext>
              </a:extLst>
            </p:cNvPr>
            <p:cNvGrpSpPr/>
            <p:nvPr/>
          </p:nvGrpSpPr>
          <p:grpSpPr>
            <a:xfrm>
              <a:off x="3131840" y="4320202"/>
              <a:ext cx="4299287" cy="1414239"/>
              <a:chOff x="467544" y="2780928"/>
              <a:chExt cx="5472607" cy="1800200"/>
            </a:xfrm>
          </p:grpSpPr>
          <p:pic>
            <p:nvPicPr>
              <p:cNvPr id="14" name="Picture 5" descr="A collage of images of a white object&#10;&#10;Description automatically generated">
                <a:extLst>
                  <a:ext uri="{FF2B5EF4-FFF2-40B4-BE49-F238E27FC236}">
                    <a16:creationId xmlns:a16="http://schemas.microsoft.com/office/drawing/2014/main" id="{7D81C954-0A40-4A60-BCAC-DE39EF2DB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6" t="42013" r="51935" b="29833"/>
              <a:stretch/>
            </p:blipFill>
            <p:spPr>
              <a:xfrm>
                <a:off x="467544" y="2780928"/>
                <a:ext cx="5400600" cy="1800200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29D93EB-CB64-475D-BE68-7388241FBE8B}"/>
                  </a:ext>
                </a:extLst>
              </p:cNvPr>
              <p:cNvCxnSpPr/>
              <p:nvPr/>
            </p:nvCxnSpPr>
            <p:spPr>
              <a:xfrm>
                <a:off x="4523874" y="3134226"/>
                <a:ext cx="0" cy="120315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20">
                <a:extLst>
                  <a:ext uri="{FF2B5EF4-FFF2-40B4-BE49-F238E27FC236}">
                    <a16:creationId xmlns:a16="http://schemas.microsoft.com/office/drawing/2014/main" id="{0BC73331-BF3D-46C8-94A2-CDD8C284FA64}"/>
                  </a:ext>
                </a:extLst>
              </p:cNvPr>
              <p:cNvSpPr txBox="1"/>
              <p:nvPr/>
            </p:nvSpPr>
            <p:spPr>
              <a:xfrm>
                <a:off x="4523873" y="3406306"/>
                <a:ext cx="1416278" cy="97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>
                    <a:solidFill>
                      <a:srgbClr val="FF0000"/>
                    </a:solidFill>
                  </a:rPr>
                  <a:t>incomplete</a:t>
                </a:r>
              </a:p>
              <a:p>
                <a:r>
                  <a:rPr lang="en-US" sz="1050">
                    <a:solidFill>
                      <a:srgbClr val="FF0000"/>
                    </a:solidFill>
                  </a:rPr>
                  <a:t>penetration</a:t>
                </a:r>
                <a:endParaRPr lang="en-US" sz="105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19FEA0E1-DFF8-46CE-B4D6-BB83A18A36DF}"/>
                </a:ext>
              </a:extLst>
            </p:cNvPr>
            <p:cNvSpPr/>
            <p:nvPr/>
          </p:nvSpPr>
          <p:spPr>
            <a:xfrm>
              <a:off x="3139230" y="4355195"/>
              <a:ext cx="4204570" cy="3970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64C4856-F859-4B83-AA42-F262BDC94FDE}"/>
                </a:ext>
              </a:extLst>
            </p:cNvPr>
            <p:cNvSpPr/>
            <p:nvPr/>
          </p:nvSpPr>
          <p:spPr>
            <a:xfrm>
              <a:off x="3131840" y="5400322"/>
              <a:ext cx="4204570" cy="3970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17A1017D-28FD-44B4-908F-5B474D97F37A}"/>
                </a:ext>
              </a:extLst>
            </p:cNvPr>
            <p:cNvSpPr txBox="1"/>
            <p:nvPr/>
          </p:nvSpPr>
          <p:spPr>
            <a:xfrm>
              <a:off x="3203848" y="4752250"/>
              <a:ext cx="191916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</a:rPr>
                <a:t>outer edge (ring)</a:t>
              </a:r>
              <a:endParaRPr lang="en-US" sz="105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865FE99E-1608-46B0-AA0C-C10FCD185C65}"/>
                </a:ext>
              </a:extLst>
            </p:cNvPr>
            <p:cNvSpPr txBox="1"/>
            <p:nvPr/>
          </p:nvSpPr>
          <p:spPr>
            <a:xfrm>
              <a:off x="3203848" y="5092545"/>
              <a:ext cx="191916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</a:rPr>
                <a:t>inner edge (ring)</a:t>
              </a:r>
              <a:endParaRPr lang="en-US" sz="105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258A56DC-CEC6-4407-B61F-EF366DE1E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424E29-D210-498C-97DA-DBCA5DB5E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261A28-DF00-43ED-B2AF-9AC0BD8B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042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/>
          <p:cNvSpPr txBox="1">
            <a:spLocks/>
          </p:cNvSpPr>
          <p:nvPr/>
        </p:nvSpPr>
        <p:spPr>
          <a:xfrm>
            <a:off x="167354" y="147709"/>
            <a:ext cx="4001929" cy="857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599D"/>
                </a:solidFill>
                <a:latin typeface="+mj-lt"/>
                <a:cs typeface="+mj-cs"/>
              </a:rPr>
              <a:t>Technical Issue, solution found via</a:t>
            </a:r>
          </a:p>
          <a:p>
            <a:r>
              <a:rPr lang="de-DE" sz="1600" dirty="0">
                <a:solidFill>
                  <a:srgbClr val="00599D"/>
                </a:solidFill>
                <a:latin typeface="+mj-lt"/>
                <a:cs typeface="+mj-cs"/>
              </a:rPr>
              <a:t>GSI-CERN-ASG </a:t>
            </a:r>
            <a:r>
              <a:rPr lang="de-DE" sz="1600" dirty="0" err="1">
                <a:solidFill>
                  <a:srgbClr val="00599D"/>
                </a:solidFill>
                <a:latin typeface="+mj-lt"/>
                <a:cs typeface="+mj-cs"/>
              </a:rPr>
              <a:t>task</a:t>
            </a:r>
            <a:r>
              <a:rPr lang="de-DE" sz="1600" dirty="0">
                <a:solidFill>
                  <a:srgbClr val="00599D"/>
                </a:solidFill>
                <a:latin typeface="+mj-lt"/>
                <a:cs typeface="+mj-cs"/>
              </a:rPr>
              <a:t> </a:t>
            </a:r>
            <a:r>
              <a:rPr lang="de-DE" sz="1600" dirty="0" err="1">
                <a:solidFill>
                  <a:srgbClr val="00599D"/>
                </a:solidFill>
                <a:latin typeface="+mj-lt"/>
                <a:cs typeface="+mj-cs"/>
              </a:rPr>
              <a:t>force</a:t>
            </a:r>
            <a:endParaRPr lang="de-DE" sz="1600" dirty="0">
              <a:solidFill>
                <a:srgbClr val="00599D"/>
              </a:solidFill>
              <a:latin typeface="+mj-lt"/>
              <a:cs typeface="+mj-cs"/>
            </a:endParaRPr>
          </a:p>
          <a:p>
            <a:endParaRPr lang="en-GB" sz="1575" dirty="0"/>
          </a:p>
        </p:txBody>
      </p:sp>
      <p:pic>
        <p:nvPicPr>
          <p:cNvPr id="15" name="Grafik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59" y="2958576"/>
            <a:ext cx="3068265" cy="1928580"/>
          </a:xfrm>
          <a:prstGeom prst="rect">
            <a:avLst/>
          </a:prstGeom>
        </p:spPr>
      </p:pic>
      <p:sp>
        <p:nvSpPr>
          <p:cNvPr id="20" name="Ellipse 7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SpPr>
            <a:spLocks/>
          </p:cNvSpPr>
          <p:nvPr/>
        </p:nvSpPr>
        <p:spPr>
          <a:xfrm>
            <a:off x="1924853" y="3167383"/>
            <a:ext cx="1223016" cy="1044689"/>
          </a:xfrm>
          <a:prstGeom prst="ellipse">
            <a:avLst/>
          </a:prstGeom>
          <a:solidFill>
            <a:schemeClr val="accent2">
              <a:lumMod val="40000"/>
              <a:lumOff val="60000"/>
              <a:alpha val="6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825"/>
          </a:p>
        </p:txBody>
      </p:sp>
      <p:sp>
        <p:nvSpPr>
          <p:cNvPr id="22" name="Ellipse 8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SpPr>
            <a:spLocks/>
          </p:cNvSpPr>
          <p:nvPr/>
        </p:nvSpPr>
        <p:spPr>
          <a:xfrm>
            <a:off x="1677010" y="4112570"/>
            <a:ext cx="976727" cy="65314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sz="825"/>
          </a:p>
        </p:txBody>
      </p:sp>
      <p:pic>
        <p:nvPicPr>
          <p:cNvPr id="25" name="Grafik 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8" y="3460921"/>
            <a:ext cx="1137872" cy="1071359"/>
          </a:xfrm>
          <a:prstGeom prst="rect">
            <a:avLst/>
          </a:prstGeom>
        </p:spPr>
      </p:pic>
      <p:cxnSp>
        <p:nvCxnSpPr>
          <p:cNvPr id="26" name="Gerade Verbindung mit Pfeil 13">
            <a:extLst>
              <a:ext uri="{FF2B5EF4-FFF2-40B4-BE49-F238E27FC236}">
                <a16:creationId xmlns:a16="http://schemas.microsoft.com/office/drawing/2014/main" id="{ED4B0F8C-FA4C-4457-BDD2-DF0C097ACA8D}"/>
              </a:ext>
            </a:extLst>
          </p:cNvPr>
          <p:cNvCxnSpPr>
            <a:cxnSpLocks/>
            <a:stCxn id="22" idx="2"/>
          </p:cNvCxnSpPr>
          <p:nvPr/>
        </p:nvCxnSpPr>
        <p:spPr>
          <a:xfrm flipH="1" flipV="1">
            <a:off x="1271572" y="4249034"/>
            <a:ext cx="405438" cy="190108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Grafik 4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977" y="2935175"/>
            <a:ext cx="3000113" cy="1570182"/>
          </a:xfrm>
          <a:prstGeom prst="rect">
            <a:avLst/>
          </a:prstGeom>
        </p:spPr>
      </p:pic>
      <p:cxnSp>
        <p:nvCxnSpPr>
          <p:cNvPr id="28" name="Gerade Verbindung mit Pfeil 9">
            <a:extLst>
              <a:ext uri="{FF2B5EF4-FFF2-40B4-BE49-F238E27FC236}">
                <a16:creationId xmlns:a16="http://schemas.microsoft.com/office/drawing/2014/main" id="{1AA5954C-EAA1-46DE-9A98-4D2249C4495C}"/>
              </a:ext>
            </a:extLst>
          </p:cNvPr>
          <p:cNvCxnSpPr>
            <a:cxnSpLocks/>
          </p:cNvCxnSpPr>
          <p:nvPr/>
        </p:nvCxnSpPr>
        <p:spPr>
          <a:xfrm flipV="1">
            <a:off x="3147869" y="3300016"/>
            <a:ext cx="588386" cy="11502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33645428-1392-4D4D-B3CE-0DB5022B9778}"/>
              </a:ext>
            </a:extLst>
          </p:cNvPr>
          <p:cNvSpPr txBox="1"/>
          <p:nvPr/>
        </p:nvSpPr>
        <p:spPr>
          <a:xfrm>
            <a:off x="167354" y="1220795"/>
            <a:ext cx="64356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FF0000"/>
                </a:solidFill>
                <a:sym typeface="Wingdings" panose="05000000000000000000" pitchFamily="2" charset="2"/>
              </a:rPr>
              <a:t>A leak rate of feedthroughs increases after exposure to high pressures.</a:t>
            </a:r>
            <a:endParaRPr lang="en-GB" sz="1200" dirty="0">
              <a:sym typeface="Wingdings" panose="05000000000000000000" pitchFamily="2" charset="2"/>
            </a:endParaRPr>
          </a:p>
          <a:p>
            <a:pPr marL="214313" indent="-2143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ym typeface="Wingdings" panose="05000000000000000000" pitchFamily="2" charset="2"/>
              </a:rPr>
              <a:t>Quality issue at supplier</a:t>
            </a:r>
          </a:p>
          <a:p>
            <a:pPr marL="557213" lvl="1" indent="-2143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ym typeface="Wingdings" panose="05000000000000000000" pitchFamily="2" charset="2"/>
              </a:rPr>
              <a:t>At ASG,  around 20 % failure rate during incoming inspection (leak test at 22 bars for 96 hours).</a:t>
            </a:r>
          </a:p>
          <a:p>
            <a:pPr marL="557213" lvl="1" indent="-2143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ym typeface="Wingdings" panose="05000000000000000000" pitchFamily="2" charset="2"/>
              </a:rPr>
              <a:t>At SAT, leaks found at incoming and specially after thermal cycle</a:t>
            </a:r>
          </a:p>
          <a:p>
            <a:pPr marL="900113" lvl="2" indent="-2143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ym typeface="Wingdings" panose="05000000000000000000" pitchFamily="2" charset="2"/>
              </a:rPr>
              <a:t>Acceptance criteria at FAT : a global leak rate &lt; 5 x 10</a:t>
            </a:r>
            <a:r>
              <a:rPr lang="en-GB" sz="1200" baseline="30000" dirty="0">
                <a:sym typeface="Wingdings" panose="05000000000000000000" pitchFamily="2" charset="2"/>
              </a:rPr>
              <a:t>-5</a:t>
            </a:r>
            <a:r>
              <a:rPr lang="en-GB" sz="1200" dirty="0">
                <a:sym typeface="Wingdings" panose="05000000000000000000" pitchFamily="2" charset="2"/>
              </a:rPr>
              <a:t> mbar l/s</a:t>
            </a:r>
          </a:p>
          <a:p>
            <a:pPr marL="900113" lvl="2" indent="-214313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ym typeface="Wingdings" panose="05000000000000000000" pitchFamily="2" charset="2"/>
              </a:rPr>
              <a:t>To proceed cool down at CERN : a local leak rate &lt; 1 x 10</a:t>
            </a:r>
            <a:r>
              <a:rPr lang="en-GB" sz="1200" baseline="30000" dirty="0">
                <a:sym typeface="Wingdings" panose="05000000000000000000" pitchFamily="2" charset="2"/>
              </a:rPr>
              <a:t>-4</a:t>
            </a:r>
            <a:r>
              <a:rPr lang="en-GB" sz="1200" dirty="0">
                <a:sym typeface="Wingdings" panose="05000000000000000000" pitchFamily="2" charset="2"/>
              </a:rPr>
              <a:t> mbar l/s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015058" y="4475389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>
                <a:solidFill>
                  <a:schemeClr val="tx2"/>
                </a:solidFill>
              </a:rPr>
              <a:t>Lemo</a:t>
            </a:r>
            <a:r>
              <a:rPr lang="en-GB" sz="900" dirty="0">
                <a:solidFill>
                  <a:schemeClr val="tx2"/>
                </a:solidFill>
              </a:rPr>
              <a:t> Feed-</a:t>
            </a:r>
            <a:r>
              <a:rPr lang="en-GB" sz="900" dirty="0" err="1">
                <a:solidFill>
                  <a:schemeClr val="tx2"/>
                </a:solidFill>
              </a:rPr>
              <a:t>throughs</a:t>
            </a:r>
            <a:r>
              <a:rPr lang="en-GB" sz="900" dirty="0">
                <a:solidFill>
                  <a:schemeClr val="tx2"/>
                </a:solidFill>
              </a:rPr>
              <a:t> under pressure:</a:t>
            </a:r>
          </a:p>
          <a:p>
            <a:r>
              <a:rPr lang="en-GB" sz="900" dirty="0">
                <a:solidFill>
                  <a:schemeClr val="tx2"/>
                </a:solidFill>
              </a:rPr>
              <a:t>Voltage taps, CERNOX sensors, level sensors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99789" y="4562167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>
                <a:solidFill>
                  <a:schemeClr val="accent6"/>
                </a:solidFill>
              </a:rPr>
              <a:t>Lemo</a:t>
            </a:r>
            <a:r>
              <a:rPr lang="en-GB" sz="900" dirty="0">
                <a:solidFill>
                  <a:schemeClr val="accent6"/>
                </a:solidFill>
              </a:rPr>
              <a:t> Feed-</a:t>
            </a:r>
            <a:r>
              <a:rPr lang="en-GB" sz="900" dirty="0" err="1">
                <a:solidFill>
                  <a:schemeClr val="accent6"/>
                </a:solidFill>
              </a:rPr>
              <a:t>throughs</a:t>
            </a:r>
            <a:endParaRPr lang="en-GB" sz="900" dirty="0">
              <a:solidFill>
                <a:schemeClr val="accent6"/>
              </a:solidFill>
            </a:endParaRPr>
          </a:p>
          <a:p>
            <a:r>
              <a:rPr lang="en-GB" sz="900" dirty="0">
                <a:solidFill>
                  <a:schemeClr val="accent6"/>
                </a:solidFill>
              </a:rPr>
              <a:t> under vacuum</a:t>
            </a:r>
          </a:p>
        </p:txBody>
      </p:sp>
      <p:sp>
        <p:nvSpPr>
          <p:cNvPr id="6" name="Rechteck 5"/>
          <p:cNvSpPr/>
          <p:nvPr/>
        </p:nvSpPr>
        <p:spPr>
          <a:xfrm>
            <a:off x="3714977" y="2950159"/>
            <a:ext cx="3000113" cy="154021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21" name="Rechteck 20"/>
          <p:cNvSpPr/>
          <p:nvPr/>
        </p:nvSpPr>
        <p:spPr>
          <a:xfrm>
            <a:off x="90845" y="3510298"/>
            <a:ext cx="1210484" cy="1032545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6B55EC-60A1-464A-9DB8-2151771A4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 Simon - GSI-CERN collaboration meeting 17/04/2026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4078E7-3526-4664-B93F-5439D9471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mtClean="0"/>
              <a:pPr/>
              <a:t>11</a:t>
            </a:fld>
            <a:endParaRPr lang="en-GB" noProof="0" dirty="0"/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0E362952-A37E-4C29-9A5B-600609EB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1845" y="4914482"/>
            <a:ext cx="558674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0274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083C1C-D7FB-4FE7-9511-F9A66700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156E9-7893-4718-A3F6-407C9AEB4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20EB49-EADA-4FFC-A1CF-B40699988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872"/>
            <a:ext cx="4596927" cy="590668"/>
          </a:xfrm>
        </p:spPr>
        <p:txBody>
          <a:bodyPr/>
          <a:lstStyle/>
          <a:p>
            <a:r>
              <a:rPr lang="en-GB" sz="1600" dirty="0"/>
              <a:t>Ongoing Repairs at FAIR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AFDB7B-23C4-4E01-9694-1D103B7B6602}"/>
              </a:ext>
            </a:extLst>
          </p:cNvPr>
          <p:cNvGrpSpPr/>
          <p:nvPr/>
        </p:nvGrpSpPr>
        <p:grpSpPr>
          <a:xfrm>
            <a:off x="238228" y="1782389"/>
            <a:ext cx="6218458" cy="2918176"/>
            <a:chOff x="238228" y="1782389"/>
            <a:chExt cx="6218458" cy="29181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579A88-0AC5-4252-94F7-EE728521A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786"/>
            <a:stretch/>
          </p:blipFill>
          <p:spPr>
            <a:xfrm>
              <a:off x="238228" y="1844136"/>
              <a:ext cx="6218458" cy="285642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A691137-A8E9-422B-81FC-C7D35B677A14}"/>
                </a:ext>
              </a:extLst>
            </p:cNvPr>
            <p:cNvSpPr/>
            <p:nvPr/>
          </p:nvSpPr>
          <p:spPr>
            <a:xfrm>
              <a:off x="238228" y="1782389"/>
              <a:ext cx="621845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E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E6B961-30A9-4D3E-A229-6D6647F0F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593" y="1891743"/>
              <a:ext cx="5401093" cy="22801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36CDAF8-3523-4CFA-880B-C27D93ECEC71}"/>
              </a:ext>
            </a:extLst>
          </p:cNvPr>
          <p:cNvSpPr txBox="1"/>
          <p:nvPr/>
        </p:nvSpPr>
        <p:spPr>
          <a:xfrm>
            <a:off x="2960451" y="1553092"/>
            <a:ext cx="349623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E" sz="1400" dirty="0"/>
              <a:t>Decision for LEMO Repair, February 2026</a:t>
            </a:r>
          </a:p>
        </p:txBody>
      </p:sp>
      <p:pic>
        <p:nvPicPr>
          <p:cNvPr id="12" name="Grafik 12">
            <a:extLst>
              <a:ext uri="{FF2B5EF4-FFF2-40B4-BE49-F238E27FC236}">
                <a16:creationId xmlns:a16="http://schemas.microsoft.com/office/drawing/2014/main" id="{262E00B0-01E1-40EA-822C-CFF00897B9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539A5D3-CB9A-478B-B3EB-7365AFB83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6" y="811953"/>
            <a:ext cx="1178910" cy="12782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31423E6-F29B-4534-8FD0-091CB72AB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366" y="811952"/>
            <a:ext cx="1295843" cy="12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3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900">
              <a:defRPr/>
            </a:pPr>
            <a:fld id="{125CBDDA-5CCF-8748-8988-9DC6C8981774}" type="slidenum">
              <a:rPr lang="en-GB" smtClean="0"/>
              <a:pPr algn="r" defTabSz="342900">
                <a:defRPr/>
              </a:pPr>
              <a:t>13</a:t>
            </a:fld>
            <a:endParaRPr lang="en-GB" sz="7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5" name="Titel 4"/>
          <p:cNvSpPr txBox="1">
            <a:spLocks/>
          </p:cNvSpPr>
          <p:nvPr/>
        </p:nvSpPr>
        <p:spPr>
          <a:xfrm>
            <a:off x="139307" y="177831"/>
            <a:ext cx="4548752" cy="590668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342900">
              <a:defRPr/>
            </a:pPr>
            <a:r>
              <a:rPr lang="en-GB" sz="1800" dirty="0"/>
              <a:t>Sc standard dipoles</a:t>
            </a:r>
            <a:br>
              <a:rPr lang="en-GB" sz="1800" dirty="0"/>
            </a:br>
            <a:r>
              <a:rPr lang="en-GB" sz="1275" dirty="0"/>
              <a:t>for ES: 3 D2 (11°), 10 D3 (9.75°)</a:t>
            </a:r>
            <a:endParaRPr lang="en-GB" sz="1650" dirty="0"/>
          </a:p>
        </p:txBody>
      </p:sp>
      <p:sp>
        <p:nvSpPr>
          <p:cNvPr id="16" name="Rectangle 15"/>
          <p:cNvSpPr/>
          <p:nvPr/>
        </p:nvSpPr>
        <p:spPr>
          <a:xfrm>
            <a:off x="247590" y="1302164"/>
            <a:ext cx="2742301" cy="11156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342900">
              <a:spcAft>
                <a:spcPts val="450"/>
              </a:spcAft>
              <a:defRPr/>
            </a:pPr>
            <a:r>
              <a:rPr lang="en-GB" sz="900" b="1" dirty="0">
                <a:solidFill>
                  <a:prstClr val="black"/>
                </a:solidFill>
                <a:latin typeface="Arial"/>
              </a:rPr>
              <a:t>21 superconducting standard dipoles </a:t>
            </a:r>
            <a:br>
              <a:rPr lang="en-GB" sz="900" b="1" dirty="0">
                <a:solidFill>
                  <a:prstClr val="black"/>
                </a:solidFill>
                <a:latin typeface="Arial"/>
              </a:rPr>
            </a:br>
            <a:r>
              <a:rPr lang="en-GB" sz="900" b="1" dirty="0">
                <a:latin typeface="Arial"/>
              </a:rPr>
              <a:t>(13 for early science)</a:t>
            </a:r>
          </a:p>
          <a:p>
            <a:pPr defTabSz="342900">
              <a:spcAft>
                <a:spcPts val="450"/>
              </a:spcAft>
              <a:defRPr/>
            </a:pPr>
            <a:r>
              <a:rPr lang="en-US" sz="900" dirty="0">
                <a:latin typeface="Ariel"/>
                <a:cs typeface="Times New Roman" pitchFamily="18" charset="0"/>
                <a:sym typeface="Wingdings" panose="05000000000000000000" pitchFamily="2" charset="2"/>
              </a:rPr>
              <a:t>FAIR contract: January 2018 (</a:t>
            </a:r>
            <a:r>
              <a:rPr lang="de-DE" sz="900" dirty="0">
                <a:latin typeface="Ariel"/>
                <a:cs typeface="Times New Roman" pitchFamily="18" charset="0"/>
              </a:rPr>
              <a:t>Elytt </a:t>
            </a:r>
            <a:r>
              <a:rPr lang="de-DE" sz="900" dirty="0" err="1">
                <a:latin typeface="Ariel"/>
                <a:cs typeface="Times New Roman" pitchFamily="18" charset="0"/>
              </a:rPr>
              <a:t>Energy</a:t>
            </a:r>
            <a:r>
              <a:rPr lang="de-DE" sz="900" dirty="0">
                <a:latin typeface="Ariel"/>
                <a:cs typeface="Times New Roman" pitchFamily="18" charset="0"/>
              </a:rPr>
              <a:t>, ES)</a:t>
            </a:r>
          </a:p>
          <a:p>
            <a:pPr defTabSz="342900">
              <a:spcAft>
                <a:spcPts val="45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Procurement status for ES </a:t>
            </a:r>
            <a:r>
              <a:rPr lang="en-US" sz="788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(</a:t>
            </a:r>
            <a:r>
              <a:rPr lang="en-US" sz="788" dirty="0" err="1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d.d</a:t>
            </a:r>
            <a:r>
              <a:rPr lang="en-US" sz="788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: Nov. 2023) </a:t>
            </a:r>
            <a:r>
              <a:rPr lang="en-US" sz="9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advanced; coil casing by </a:t>
            </a:r>
            <a:r>
              <a:rPr lang="en-US" sz="900" dirty="0" err="1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Vacree</a:t>
            </a:r>
            <a:r>
              <a:rPr lang="en-US" sz="9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 (China) and </a:t>
            </a:r>
            <a:r>
              <a:rPr lang="en-US" sz="900" dirty="0">
                <a:latin typeface="Ariel"/>
                <a:cs typeface="Times New Roman" pitchFamily="18" charset="0"/>
                <a:sym typeface="Wingdings" panose="05000000000000000000" pitchFamily="2" charset="2"/>
              </a:rPr>
              <a:t>WME</a:t>
            </a:r>
            <a:r>
              <a:rPr lang="en-US" sz="9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 (Italy)</a:t>
            </a:r>
          </a:p>
          <a:p>
            <a:pPr>
              <a:spcAft>
                <a:spcPts val="450"/>
              </a:spcAft>
            </a:pPr>
            <a:r>
              <a:rPr lang="en-US" sz="900" dirty="0">
                <a:latin typeface="Ariel"/>
                <a:cs typeface="Times New Roman" pitchFamily="18" charset="0"/>
                <a:sym typeface="Wingdings" panose="05000000000000000000" pitchFamily="2" charset="2"/>
              </a:rPr>
              <a:t>Planned installation: Nov 2025 – Oct 2026</a:t>
            </a:r>
            <a:endParaRPr lang="en-GB" sz="900" dirty="0"/>
          </a:p>
        </p:txBody>
      </p:sp>
      <p:sp>
        <p:nvSpPr>
          <p:cNvPr id="17" name="Textfeld 3"/>
          <p:cNvSpPr txBox="1"/>
          <p:nvPr/>
        </p:nvSpPr>
        <p:spPr>
          <a:xfrm>
            <a:off x="247589" y="2464824"/>
            <a:ext cx="2742302" cy="9465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defTabSz="342900">
              <a:defRPr/>
            </a:pPr>
            <a:r>
              <a:rPr lang="en-GB" sz="825" dirty="0">
                <a:solidFill>
                  <a:prstClr val="black"/>
                </a:solidFill>
                <a:cs typeface="Calibri" panose="020F0502020204030204" pitchFamily="34" charset="0"/>
              </a:rPr>
              <a:t>FoS D3 (9.75°)</a:t>
            </a:r>
          </a:p>
          <a:p>
            <a:pPr defTabSz="342900">
              <a:defRPr/>
            </a:pPr>
            <a:r>
              <a:rPr lang="en-GB" sz="825" dirty="0">
                <a:solidFill>
                  <a:prstClr val="black"/>
                </a:solidFill>
                <a:cs typeface="Calibri" panose="020F0502020204030204" pitchFamily="34" charset="0"/>
              </a:rPr>
              <a:t>FAT:						▪ Dec-2020</a:t>
            </a:r>
          </a:p>
          <a:p>
            <a:pPr defTabSz="342900"/>
            <a:r>
              <a:rPr lang="en-GB" sz="825" dirty="0">
                <a:solidFill>
                  <a:prstClr val="black"/>
                </a:solidFill>
                <a:cs typeface="Calibri" panose="020F0502020204030204" pitchFamily="34" charset="0"/>
              </a:rPr>
              <a:t>@CERN:					▪ Feb-2021</a:t>
            </a:r>
          </a:p>
          <a:p>
            <a:pPr defTabSz="342900"/>
            <a:r>
              <a:rPr lang="en-GB" sz="825" dirty="0">
                <a:solidFill>
                  <a:prstClr val="black"/>
                </a:solidFill>
                <a:cs typeface="Calibri" panose="020F0502020204030204" pitchFamily="34" charset="0"/>
              </a:rPr>
              <a:t>on test bench					▪ May-2021</a:t>
            </a:r>
          </a:p>
          <a:p>
            <a:pPr defTabSz="342900">
              <a:defRPr/>
            </a:pPr>
            <a:r>
              <a:rPr lang="en-GB" sz="788" dirty="0">
                <a:solidFill>
                  <a:prstClr val="black"/>
                </a:solidFill>
                <a:cs typeface="Calibri" panose="020F0502020204030204" pitchFamily="34" charset="0"/>
              </a:rPr>
              <a:t>- </a:t>
            </a:r>
            <a:r>
              <a:rPr lang="en-GB" sz="788" b="1" dirty="0">
                <a:cs typeface="Calibri" panose="020F0502020204030204" pitchFamily="34" charset="0"/>
              </a:rPr>
              <a:t>dust</a:t>
            </a:r>
            <a:r>
              <a:rPr lang="en-GB" sz="788" dirty="0">
                <a:solidFill>
                  <a:prstClr val="black"/>
                </a:solidFill>
                <a:cs typeface="Calibri" panose="020F0502020204030204" pitchFamily="34" charset="0"/>
              </a:rPr>
              <a:t> cleaned</a:t>
            </a:r>
          </a:p>
          <a:p>
            <a:pPr defTabSz="342900"/>
            <a:r>
              <a:rPr lang="en-GB" sz="788" dirty="0">
                <a:solidFill>
                  <a:prstClr val="black"/>
                </a:solidFill>
                <a:cs typeface="Calibri" panose="020F0502020204030204" pitchFamily="34" charset="0"/>
              </a:rPr>
              <a:t>- big </a:t>
            </a:r>
            <a:r>
              <a:rPr lang="en-GB" sz="788" b="1" dirty="0">
                <a:solidFill>
                  <a:prstClr val="black"/>
                </a:solidFill>
                <a:cs typeface="Calibri" panose="020F0502020204030204" pitchFamily="34" charset="0"/>
              </a:rPr>
              <a:t>leak</a:t>
            </a:r>
            <a:r>
              <a:rPr lang="en-GB" sz="788" dirty="0">
                <a:solidFill>
                  <a:prstClr val="black"/>
                </a:solidFill>
                <a:cs typeface="Calibri" panose="020F0502020204030204" pitchFamily="34" charset="0"/>
              </a:rPr>
              <a:t> detected at cold on thermal shield </a:t>
            </a:r>
          </a:p>
          <a:p>
            <a:pPr defTabSz="342900"/>
            <a:r>
              <a:rPr lang="en-GB" sz="825" dirty="0">
                <a:solidFill>
                  <a:prstClr val="black"/>
                </a:solidFill>
                <a:cs typeface="Calibri" panose="020F0502020204030204" pitchFamily="34" charset="0"/>
              </a:rPr>
              <a:t>SAT aborted					▪ Nov-2021</a:t>
            </a:r>
          </a:p>
        </p:txBody>
      </p:sp>
      <p:sp>
        <p:nvSpPr>
          <p:cNvPr id="18" name="Textfeld 10"/>
          <p:cNvSpPr txBox="1"/>
          <p:nvPr/>
        </p:nvSpPr>
        <p:spPr>
          <a:xfrm>
            <a:off x="247589" y="3531750"/>
            <a:ext cx="2742302" cy="11890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defTabSz="342900">
              <a:defRPr/>
            </a:pPr>
            <a:r>
              <a:rPr lang="en-GB" sz="825" dirty="0">
                <a:solidFill>
                  <a:prstClr val="black"/>
                </a:solidFill>
                <a:cs typeface="Calibri" panose="020F0502020204030204" pitchFamily="34" charset="0"/>
              </a:rPr>
              <a:t>FoS D2 (11°)</a:t>
            </a:r>
          </a:p>
          <a:p>
            <a:pPr defTabSz="342900"/>
            <a:r>
              <a:rPr lang="en-GB" sz="825" dirty="0">
                <a:solidFill>
                  <a:prstClr val="black"/>
                </a:solidFill>
                <a:cs typeface="Calibri" panose="020F0502020204030204" pitchFamily="34" charset="0"/>
              </a:rPr>
              <a:t>FAT:						 ▪ Oct-2021</a:t>
            </a:r>
          </a:p>
          <a:p>
            <a:pPr defTabSz="342900"/>
            <a:r>
              <a:rPr lang="en-GB" sz="825" dirty="0">
                <a:solidFill>
                  <a:prstClr val="black"/>
                </a:solidFill>
                <a:cs typeface="Calibri" panose="020F0502020204030204" pitchFamily="34" charset="0"/>
              </a:rPr>
              <a:t>@CERN:					 ▪ Jan-2022</a:t>
            </a:r>
          </a:p>
          <a:p>
            <a:pPr defTabSz="342900"/>
            <a:r>
              <a:rPr lang="en-GB" sz="825" dirty="0">
                <a:solidFill>
                  <a:prstClr val="black"/>
                </a:solidFill>
                <a:cs typeface="Calibri" panose="020F0502020204030204" pitchFamily="34" charset="0"/>
              </a:rPr>
              <a:t>on bench:					 ▪ Feb-2022</a:t>
            </a:r>
          </a:p>
          <a:p>
            <a:pPr defTabSz="342900">
              <a:defRPr/>
            </a:pPr>
            <a:r>
              <a:rPr lang="en-GB" sz="788" dirty="0">
                <a:solidFill>
                  <a:prstClr val="black"/>
                </a:solidFill>
                <a:cs typeface="Calibri" panose="020F0502020204030204" pitchFamily="34" charset="0"/>
              </a:rPr>
              <a:t>- dust cleaned </a:t>
            </a:r>
          </a:p>
          <a:p>
            <a:pPr defTabSz="342900">
              <a:defRPr/>
            </a:pPr>
            <a:r>
              <a:rPr lang="en-GB" sz="788" dirty="0">
                <a:solidFill>
                  <a:prstClr val="black"/>
                </a:solidFill>
                <a:cs typeface="Calibri" panose="020F0502020204030204" pitchFamily="34" charset="0"/>
              </a:rPr>
              <a:t>- leak detected at cold on thermal shield</a:t>
            </a:r>
          </a:p>
          <a:p>
            <a:pPr defTabSz="342900">
              <a:defRPr/>
            </a:pPr>
            <a:r>
              <a:rPr lang="en-GB" sz="788" dirty="0">
                <a:solidFill>
                  <a:prstClr val="black"/>
                </a:solidFill>
                <a:cs typeface="Calibri" panose="020F0502020204030204" pitchFamily="34" charset="0"/>
              </a:rPr>
              <a:t>- </a:t>
            </a:r>
            <a:r>
              <a:rPr lang="en-GB" sz="788" b="1" dirty="0">
                <a:solidFill>
                  <a:prstClr val="black"/>
                </a:solidFill>
                <a:cs typeface="Calibri" panose="020F0502020204030204" pitchFamily="34" charset="0"/>
              </a:rPr>
              <a:t>chamfer movement </a:t>
            </a:r>
            <a:r>
              <a:rPr lang="en-GB" sz="788" dirty="0">
                <a:solidFill>
                  <a:prstClr val="black"/>
                </a:solidFill>
                <a:cs typeface="Calibri" panose="020F0502020204030204" pitchFamily="34" charset="0"/>
              </a:rPr>
              <a:t>detected after 1st thermal cycle</a:t>
            </a:r>
          </a:p>
          <a:p>
            <a:pPr defTabSz="342900">
              <a:defRPr/>
            </a:pPr>
            <a:r>
              <a:rPr lang="en-GB" sz="788" dirty="0">
                <a:solidFill>
                  <a:prstClr val="black"/>
                </a:solidFill>
                <a:cs typeface="Calibri" panose="020F0502020204030204" pitchFamily="34" charset="0"/>
              </a:rPr>
              <a:t>- leak detected in cryostat after 2nd thermal cycle  </a:t>
            </a:r>
          </a:p>
          <a:p>
            <a:pPr defTabSz="342900"/>
            <a:r>
              <a:rPr lang="en-GB" sz="825" dirty="0">
                <a:cs typeface="Calibri" panose="020F0502020204030204" pitchFamily="34" charset="0"/>
              </a:rPr>
              <a:t>end SAT (</a:t>
            </a:r>
            <a:r>
              <a:rPr lang="en-GB" sz="825" dirty="0" err="1">
                <a:cs typeface="Calibri" panose="020F0502020204030204" pitchFamily="34" charset="0"/>
              </a:rPr>
              <a:t>magn</a:t>
            </a:r>
            <a:r>
              <a:rPr lang="en-GB" sz="825" dirty="0">
                <a:cs typeface="Calibri" panose="020F0502020204030204" pitchFamily="34" charset="0"/>
              </a:rPr>
              <a:t>. field OK; leakage NOK)	</a:t>
            </a:r>
            <a:r>
              <a:rPr lang="en-GB" sz="825" dirty="0">
                <a:solidFill>
                  <a:prstClr val="black"/>
                </a:solidFill>
                <a:cs typeface="Calibri" panose="020F0502020204030204" pitchFamily="34" charset="0"/>
              </a:rPr>
              <a:t> ▪ </a:t>
            </a:r>
            <a:r>
              <a:rPr lang="en-GB" sz="825" dirty="0">
                <a:cs typeface="Calibri" panose="020F0502020204030204" pitchFamily="34" charset="0"/>
              </a:rPr>
              <a:t>Jan-2023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33567" y="2601676"/>
            <a:ext cx="3652871" cy="21262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28588" indent="-128588" defTabSz="342900">
              <a:spcAft>
                <a:spcPts val="225"/>
              </a:spcAft>
              <a:buFont typeface="Wingdings" panose="05000000000000000000" pitchFamily="2" charset="2"/>
              <a:buChar char="§"/>
              <a:defRPr/>
            </a:pPr>
            <a:r>
              <a:rPr lang="en-GB" sz="825" dirty="0">
                <a:cs typeface="Calibri" panose="020F0502020204030204" pitchFamily="34" charset="0"/>
              </a:rPr>
              <a:t>2022: leaks detected in several magnets in production at Elytt </a:t>
            </a:r>
          </a:p>
          <a:p>
            <a:pPr marL="128588" indent="-128588" defTabSz="342900">
              <a:spcAft>
                <a:spcPts val="225"/>
              </a:spcAft>
              <a:buFont typeface="Wingdings" panose="05000000000000000000" pitchFamily="2" charset="2"/>
              <a:buChar char="§"/>
              <a:defRPr/>
            </a:pPr>
            <a:r>
              <a:rPr lang="en-GB" sz="825" dirty="0">
                <a:cs typeface="Calibri" panose="020F0502020204030204" pitchFamily="34" charset="0"/>
              </a:rPr>
              <a:t>May 2022: all production going beyond thermal shield assembly was stopped by manufacturer </a:t>
            </a:r>
          </a:p>
          <a:p>
            <a:pPr marL="128588" indent="-128588" defTabSz="342900">
              <a:spcAft>
                <a:spcPts val="225"/>
              </a:spcAft>
              <a:buFont typeface="Wingdings" panose="05000000000000000000" pitchFamily="2" charset="2"/>
              <a:buChar char="§"/>
              <a:defRPr/>
            </a:pPr>
            <a:r>
              <a:rPr lang="en-GB" sz="825" dirty="0">
                <a:cs typeface="Calibri" panose="020F0502020204030204" pitchFamily="34" charset="0"/>
              </a:rPr>
              <a:t>June-December 2022: extensive R&amp;D to resolve leak issue</a:t>
            </a:r>
          </a:p>
          <a:p>
            <a:pPr marL="128588" indent="-128588" defTabSz="342900">
              <a:spcAft>
                <a:spcPts val="225"/>
              </a:spcAft>
              <a:buFont typeface="Wingdings" panose="05000000000000000000" pitchFamily="2" charset="2"/>
              <a:buChar char="§"/>
              <a:defRPr/>
            </a:pPr>
            <a:r>
              <a:rPr lang="en-GB" sz="825" b="1" dirty="0">
                <a:solidFill>
                  <a:schemeClr val="accen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Beginning 2023: </a:t>
            </a:r>
            <a:r>
              <a:rPr lang="en-GB" sz="825" b="1" dirty="0">
                <a:solidFill>
                  <a:schemeClr val="accent1"/>
                </a:solidFill>
                <a:cs typeface="Calibri" panose="020F0502020204030204" pitchFamily="34" charset="0"/>
              </a:rPr>
              <a:t>work on cryostats resumed using new brazing machine</a:t>
            </a:r>
          </a:p>
          <a:p>
            <a:pPr marL="128588" indent="-128588" defTabSz="342900">
              <a:spcAft>
                <a:spcPts val="225"/>
              </a:spcAft>
              <a:buFont typeface="Wingdings" panose="05000000000000000000" pitchFamily="2" charset="2"/>
              <a:buChar char="§"/>
              <a:defRPr/>
            </a:pPr>
            <a:r>
              <a:rPr lang="en-GB" sz="825" dirty="0">
                <a:cs typeface="Calibri" panose="020F0502020204030204" pitchFamily="34" charset="0"/>
              </a:rPr>
              <a:t>2023: further non-conformities detected</a:t>
            </a:r>
          </a:p>
          <a:p>
            <a:pPr marL="128588" indent="-128588" defTabSz="342900">
              <a:spcAft>
                <a:spcPts val="225"/>
              </a:spcAft>
              <a:buFont typeface="Wingdings" panose="05000000000000000000" pitchFamily="2" charset="2"/>
              <a:buChar char="§"/>
              <a:defRPr/>
            </a:pPr>
            <a:r>
              <a:rPr lang="en-GB" sz="825" b="1" dirty="0">
                <a:solidFill>
                  <a:srgbClr val="0070C0"/>
                </a:solidFill>
                <a:cs typeface="Calibri" panose="020F0502020204030204" pitchFamily="34" charset="0"/>
              </a:rPr>
              <a:t>mid-2023: task force GSI-CERN-Elytt activated</a:t>
            </a:r>
          </a:p>
          <a:p>
            <a:pPr marL="128588" indent="-128588" defTabSz="342900">
              <a:spcAft>
                <a:spcPts val="225"/>
              </a:spcAft>
              <a:buFont typeface="Wingdings" panose="05000000000000000000" pitchFamily="2" charset="2"/>
              <a:buChar char="§"/>
              <a:defRPr/>
            </a:pPr>
            <a:r>
              <a:rPr lang="en-GB" sz="825" b="1" dirty="0">
                <a:solidFill>
                  <a:srgbClr val="C00000"/>
                </a:solidFill>
                <a:cs typeface="Calibri" panose="020F0502020204030204" pitchFamily="34" charset="0"/>
              </a:rPr>
              <a:t>Sep-2023: resignation of key engineer at </a:t>
            </a:r>
            <a:r>
              <a:rPr lang="en-GB" sz="825" b="1" dirty="0" err="1">
                <a:solidFill>
                  <a:srgbClr val="C00000"/>
                </a:solidFill>
                <a:cs typeface="Calibri" panose="020F0502020204030204" pitchFamily="34" charset="0"/>
              </a:rPr>
              <a:t>Elytt</a:t>
            </a:r>
            <a:r>
              <a:rPr lang="en-GB" sz="825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</a:p>
          <a:p>
            <a:pPr marL="128588" indent="-128588" defTabSz="342900">
              <a:spcAft>
                <a:spcPts val="225"/>
              </a:spcAft>
              <a:buFont typeface="Wingdings" panose="05000000000000000000" pitchFamily="2" charset="2"/>
              <a:buChar char="§"/>
              <a:defRPr/>
            </a:pPr>
            <a:r>
              <a:rPr lang="en-GB" sz="825" b="1" dirty="0">
                <a:solidFill>
                  <a:srgbClr val="0070C0"/>
                </a:solidFill>
                <a:cs typeface="Calibri" panose="020F0502020204030204" pitchFamily="34" charset="0"/>
              </a:rPr>
              <a:t>end 2023: mitigation NC established: </a:t>
            </a:r>
          </a:p>
          <a:p>
            <a:pPr marL="471488" lvl="1" indent="-128588" defTabSz="342900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GB" sz="825" dirty="0">
                <a:solidFill>
                  <a:srgbClr val="0070C0"/>
                </a:solidFill>
                <a:cs typeface="Calibri" panose="020F0502020204030204" pitchFamily="34" charset="0"/>
              </a:rPr>
              <a:t>dust: cleaning of pipes; endoscopic inspection by FAT</a:t>
            </a:r>
          </a:p>
          <a:p>
            <a:pPr marL="128588" indent="-128588"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GB" sz="825" b="1" dirty="0">
                <a:solidFill>
                  <a:srgbClr val="0070C0"/>
                </a:solidFill>
                <a:cs typeface="Calibri" panose="020F0502020204030204" pitchFamily="34" charset="0"/>
              </a:rPr>
              <a:t>07/2024 chamfer: </a:t>
            </a:r>
            <a:r>
              <a:rPr lang="en-GB" sz="825" b="1" dirty="0">
                <a:solidFill>
                  <a:srgbClr val="0070C0"/>
                </a:solidFill>
              </a:rPr>
              <a:t>development of new (2</a:t>
            </a:r>
            <a:r>
              <a:rPr lang="en-GB" sz="825" b="1" baseline="30000" dirty="0">
                <a:solidFill>
                  <a:srgbClr val="0070C0"/>
                </a:solidFill>
              </a:rPr>
              <a:t>nd</a:t>
            </a:r>
            <a:r>
              <a:rPr lang="en-GB" sz="825" b="1" dirty="0">
                <a:solidFill>
                  <a:srgbClr val="0070C0"/>
                </a:solidFill>
              </a:rPr>
              <a:t>)  fixation for series dipoles</a:t>
            </a:r>
          </a:p>
          <a:p>
            <a:pPr marL="128588" indent="-128588">
              <a:spcAft>
                <a:spcPts val="225"/>
              </a:spcAft>
              <a:buFont typeface="Wingdings" panose="05000000000000000000" pitchFamily="2" charset="2"/>
              <a:buChar char="§"/>
              <a:defRPr/>
            </a:pPr>
            <a:r>
              <a:rPr lang="en-GB" sz="825" b="1" dirty="0">
                <a:solidFill>
                  <a:srgbClr val="0070C0"/>
                </a:solidFill>
                <a:cs typeface="Calibri" panose="020F0502020204030204" pitchFamily="34" charset="0"/>
              </a:rPr>
              <a:t>11/2024 Implementation of X-ray brazing checks</a:t>
            </a:r>
          </a:p>
        </p:txBody>
      </p:sp>
      <p:pic>
        <p:nvPicPr>
          <p:cNvPr id="23" name="Grafik 12">
            <a:extLst>
              <a:ext uri="{FF2B5EF4-FFF2-40B4-BE49-F238E27FC236}">
                <a16:creationId xmlns:a16="http://schemas.microsoft.com/office/drawing/2014/main" id="{417537DE-F7EB-4587-B9C1-02D29064D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grpSp>
        <p:nvGrpSpPr>
          <p:cNvPr id="24" name="グループ">
            <a:extLst>
              <a:ext uri="{FF2B5EF4-FFF2-40B4-BE49-F238E27FC236}">
                <a16:creationId xmlns:a16="http://schemas.microsoft.com/office/drawing/2014/main" id="{E65685C7-D04B-4856-8E10-5C53BDE037BF}"/>
              </a:ext>
            </a:extLst>
          </p:cNvPr>
          <p:cNvGrpSpPr/>
          <p:nvPr/>
        </p:nvGrpSpPr>
        <p:grpSpPr>
          <a:xfrm>
            <a:off x="3001331" y="1302164"/>
            <a:ext cx="6202793" cy="1115690"/>
            <a:chOff x="0" y="0"/>
            <a:chExt cx="8510556" cy="1701409"/>
          </a:xfrm>
        </p:grpSpPr>
        <p:pic>
          <p:nvPicPr>
            <p:cNvPr id="25" name="画像" descr="画像">
              <a:extLst>
                <a:ext uri="{FF2B5EF4-FFF2-40B4-BE49-F238E27FC236}">
                  <a16:creationId xmlns:a16="http://schemas.microsoft.com/office/drawing/2014/main" id="{F88A29DA-4475-49CD-9994-99322604C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4908" b="30487"/>
            <a:stretch>
              <a:fillRect/>
            </a:stretch>
          </p:blipFill>
          <p:spPr>
            <a:xfrm>
              <a:off x="0" y="0"/>
              <a:ext cx="8510556" cy="1701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" name="Dipole">
              <a:extLst>
                <a:ext uri="{FF2B5EF4-FFF2-40B4-BE49-F238E27FC236}">
                  <a16:creationId xmlns:a16="http://schemas.microsoft.com/office/drawing/2014/main" id="{740A88C0-D504-42B6-A062-E33267626EB9}"/>
                </a:ext>
              </a:extLst>
            </p:cNvPr>
            <p:cNvSpPr txBox="1"/>
            <p:nvPr/>
          </p:nvSpPr>
          <p:spPr>
            <a:xfrm>
              <a:off x="436289" y="121997"/>
              <a:ext cx="694844" cy="3749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sz="1200" dirty="0"/>
                <a:t>Dipole</a:t>
              </a:r>
            </a:p>
          </p:txBody>
        </p:sp>
        <p:sp>
          <p:nvSpPr>
            <p:cNvPr id="27" name="Multiplet">
              <a:extLst>
                <a:ext uri="{FF2B5EF4-FFF2-40B4-BE49-F238E27FC236}">
                  <a16:creationId xmlns:a16="http://schemas.microsoft.com/office/drawing/2014/main" id="{414C8C26-8F46-42BB-9A3B-0A08B061299D}"/>
                </a:ext>
              </a:extLst>
            </p:cNvPr>
            <p:cNvSpPr txBox="1"/>
            <p:nvPr/>
          </p:nvSpPr>
          <p:spPr>
            <a:xfrm>
              <a:off x="1277664" y="280748"/>
              <a:ext cx="817863" cy="3541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sz="1100" dirty="0" err="1"/>
                <a:t>Multiplet</a:t>
              </a:r>
              <a:endParaRPr sz="1100" dirty="0"/>
            </a:p>
          </p:txBody>
        </p:sp>
        <p:sp>
          <p:nvSpPr>
            <p:cNvPr id="28" name="Multiplet">
              <a:extLst>
                <a:ext uri="{FF2B5EF4-FFF2-40B4-BE49-F238E27FC236}">
                  <a16:creationId xmlns:a16="http://schemas.microsoft.com/office/drawing/2014/main" id="{906D4437-1799-4780-9BA8-2E19583C6DB7}"/>
                </a:ext>
              </a:extLst>
            </p:cNvPr>
            <p:cNvSpPr txBox="1"/>
            <p:nvPr/>
          </p:nvSpPr>
          <p:spPr>
            <a:xfrm>
              <a:off x="2158726" y="280748"/>
              <a:ext cx="877252" cy="3749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sz="1200" dirty="0" err="1"/>
                <a:t>Multiplet</a:t>
              </a:r>
              <a:endParaRPr sz="1200" dirty="0"/>
            </a:p>
          </p:txBody>
        </p:sp>
        <p:sp>
          <p:nvSpPr>
            <p:cNvPr id="29" name="Dipole">
              <a:extLst>
                <a:ext uri="{FF2B5EF4-FFF2-40B4-BE49-F238E27FC236}">
                  <a16:creationId xmlns:a16="http://schemas.microsoft.com/office/drawing/2014/main" id="{0130FE54-7058-41B7-BE9C-BA3995C61AB6}"/>
                </a:ext>
              </a:extLst>
            </p:cNvPr>
            <p:cNvSpPr txBox="1"/>
            <p:nvPr/>
          </p:nvSpPr>
          <p:spPr>
            <a:xfrm>
              <a:off x="4555852" y="439497"/>
              <a:ext cx="694844" cy="37493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sz="1200" dirty="0"/>
                <a:t>Dipole</a:t>
              </a:r>
            </a:p>
          </p:txBody>
        </p:sp>
        <p:sp>
          <p:nvSpPr>
            <p:cNvPr id="30" name="Multiplet">
              <a:extLst>
                <a:ext uri="{FF2B5EF4-FFF2-40B4-BE49-F238E27FC236}">
                  <a16:creationId xmlns:a16="http://schemas.microsoft.com/office/drawing/2014/main" id="{F9AA5C9B-F138-4FBB-8B4E-05AD6E88DF1B}"/>
                </a:ext>
              </a:extLst>
            </p:cNvPr>
            <p:cNvSpPr txBox="1"/>
            <p:nvPr/>
          </p:nvSpPr>
          <p:spPr>
            <a:xfrm>
              <a:off x="6345686" y="41694"/>
              <a:ext cx="577042" cy="2269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Multiplet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B90A40A7-F0A1-47BB-8701-A8ED74EF6157}"/>
              </a:ext>
            </a:extLst>
          </p:cNvPr>
          <p:cNvSpPr txBox="1"/>
          <p:nvPr/>
        </p:nvSpPr>
        <p:spPr>
          <a:xfrm>
            <a:off x="5168312" y="995685"/>
            <a:ext cx="178766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CERN B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de-DE" sz="1200" dirty="0"/>
              <a:t>t.180 12/2025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7FB4365-06C6-4273-ACDF-33246358B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7F7CE88B-A6DA-4318-9735-5871CA22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1845" y="4914482"/>
            <a:ext cx="558674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2D0520-6304-4882-AD6E-756224866F67}"/>
              </a:ext>
            </a:extLst>
          </p:cNvPr>
          <p:cNvSpPr txBox="1"/>
          <p:nvPr/>
        </p:nvSpPr>
        <p:spPr>
          <a:xfrm>
            <a:off x="139307" y="916551"/>
            <a:ext cx="4602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Procurement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dipoles: a short history</a:t>
            </a:r>
          </a:p>
        </p:txBody>
      </p:sp>
    </p:spTree>
    <p:extLst>
      <p:ext uri="{BB962C8B-B14F-4D97-AF65-F5344CB8AC3E}">
        <p14:creationId xmlns:p14="http://schemas.microsoft.com/office/powerpoint/2010/main" val="1238431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2" descr="image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45" y="907163"/>
            <a:ext cx="3001055" cy="14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90737" y="2734504"/>
            <a:ext cx="1775166" cy="559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New brazing method:</a:t>
            </a:r>
          </a:p>
          <a:p>
            <a:pPr marL="160735" indent="-160735" defTabSz="342900">
              <a:buFont typeface="Arial" panose="020B0604020202020204" pitchFamily="34" charset="0"/>
              <a:buChar char="•"/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Using filler material rings</a:t>
            </a:r>
          </a:p>
          <a:p>
            <a:pPr marL="160735" indent="-160735" defTabSz="342900">
              <a:buFont typeface="Arial" panose="020B0604020202020204" pitchFamily="34" charset="0"/>
              <a:buChar char="•"/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Inductive brazing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1080" y="3765106"/>
            <a:ext cx="2257645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Additional intermediate test:</a:t>
            </a:r>
          </a:p>
          <a:p>
            <a:pPr marL="160735" indent="-160735" defTabSz="342900">
              <a:buFont typeface="Arial" panose="020B0604020202020204" pitchFamily="34" charset="0"/>
              <a:buChar char="•"/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Local leak test of pressurized pipe with chamber on each brazing</a:t>
            </a:r>
          </a:p>
          <a:p>
            <a:pPr marL="160735" indent="-160735" defTabSz="342900">
              <a:buFont typeface="Arial" panose="020B0604020202020204" pitchFamily="34" charset="0"/>
              <a:buChar char="•"/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X-ray inspection of each joint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77" y="2571597"/>
            <a:ext cx="1130483" cy="8451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55" y="3675129"/>
            <a:ext cx="1151165" cy="8633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79E82E9-31E3-4474-93FF-C0DE15ECF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873" y="3652813"/>
            <a:ext cx="1853444" cy="9101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144" y="2506237"/>
            <a:ext cx="1720088" cy="92545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303449" y="4538501"/>
            <a:ext cx="1208985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GB" sz="675" dirty="0">
                <a:solidFill>
                  <a:prstClr val="black"/>
                </a:solidFill>
                <a:latin typeface="Arial"/>
              </a:rPr>
              <a:t>Chamber for T-joint testing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735052" y="4562913"/>
            <a:ext cx="1281120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GB" sz="675" dirty="0">
                <a:solidFill>
                  <a:prstClr val="black"/>
                </a:solidFill>
                <a:latin typeface="Arial"/>
              </a:rPr>
              <a:t>CERN-X-ray on Elytt sample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5700" y="0"/>
            <a:ext cx="3573414" cy="1558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GB" sz="1600" b="1" dirty="0">
                <a:solidFill>
                  <a:srgbClr val="00599D"/>
                </a:solidFill>
                <a:latin typeface="+mj-lt"/>
                <a:cs typeface="+mj-cs"/>
              </a:rPr>
              <a:t>Sc dipoles technical issue - solved</a:t>
            </a:r>
          </a:p>
          <a:p>
            <a:pPr defTabSz="342900">
              <a:defRPr/>
            </a:pPr>
            <a:r>
              <a:rPr lang="en-GB" sz="1600" b="1" dirty="0">
                <a:solidFill>
                  <a:srgbClr val="00599D"/>
                </a:solidFill>
                <a:latin typeface="+mj-lt"/>
                <a:cs typeface="+mj-cs"/>
              </a:rPr>
              <a:t>Thermal shield brazing joints</a:t>
            </a:r>
          </a:p>
          <a:p>
            <a:pPr defTabSz="342900">
              <a:defRPr/>
            </a:pPr>
            <a:r>
              <a:rPr lang="de-DE" sz="1600" dirty="0">
                <a:solidFill>
                  <a:srgbClr val="00599D"/>
                </a:solidFill>
                <a:latin typeface="+mj-lt"/>
                <a:cs typeface="+mj-cs"/>
              </a:rPr>
              <a:t>GSI-CERN-</a:t>
            </a:r>
            <a:r>
              <a:rPr lang="de-DE" sz="1600" dirty="0" err="1">
                <a:solidFill>
                  <a:srgbClr val="00599D"/>
                </a:solidFill>
                <a:latin typeface="+mj-lt"/>
                <a:cs typeface="+mj-cs"/>
              </a:rPr>
              <a:t>Elytt</a:t>
            </a:r>
            <a:r>
              <a:rPr lang="de-DE" sz="1600" dirty="0">
                <a:solidFill>
                  <a:srgbClr val="00599D"/>
                </a:solidFill>
                <a:latin typeface="+mj-lt"/>
                <a:cs typeface="+mj-cs"/>
              </a:rPr>
              <a:t> </a:t>
            </a:r>
            <a:r>
              <a:rPr lang="de-DE" sz="1600" dirty="0" err="1">
                <a:solidFill>
                  <a:srgbClr val="00599D"/>
                </a:solidFill>
                <a:latin typeface="+mj-lt"/>
                <a:cs typeface="+mj-cs"/>
              </a:rPr>
              <a:t>task</a:t>
            </a:r>
            <a:r>
              <a:rPr lang="de-DE" sz="1600" dirty="0">
                <a:solidFill>
                  <a:srgbClr val="00599D"/>
                </a:solidFill>
                <a:latin typeface="+mj-lt"/>
                <a:cs typeface="+mj-cs"/>
              </a:rPr>
              <a:t> </a:t>
            </a:r>
            <a:r>
              <a:rPr lang="de-DE" sz="1600" dirty="0" err="1">
                <a:solidFill>
                  <a:srgbClr val="00599D"/>
                </a:solidFill>
                <a:latin typeface="+mj-lt"/>
                <a:cs typeface="+mj-cs"/>
              </a:rPr>
              <a:t>force</a:t>
            </a:r>
            <a:endParaRPr lang="de-DE" sz="1600" dirty="0">
              <a:solidFill>
                <a:srgbClr val="00599D"/>
              </a:solidFill>
              <a:latin typeface="+mj-lt"/>
              <a:cs typeface="+mj-cs"/>
            </a:endParaRPr>
          </a:p>
          <a:p>
            <a:pPr defTabSz="342900">
              <a:defRPr/>
            </a:pPr>
            <a:endParaRPr lang="en-GB" sz="1575" b="1" dirty="0">
              <a:solidFill>
                <a:prstClr val="black"/>
              </a:solidFill>
              <a:latin typeface="Arial"/>
            </a:endParaRPr>
          </a:p>
          <a:p>
            <a:pPr defTabSz="342900">
              <a:defRPr/>
            </a:pPr>
            <a:endParaRPr lang="en-GB" sz="1575" b="1" dirty="0">
              <a:solidFill>
                <a:prstClr val="black"/>
              </a:solidFill>
              <a:latin typeface="Arial"/>
            </a:endParaRPr>
          </a:p>
          <a:p>
            <a:pPr defTabSz="342900">
              <a:defRPr/>
            </a:pPr>
            <a:endParaRPr lang="en-GB" sz="1575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351D5B2-D965-4C78-9D4B-8509C85C4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4662" y="3040417"/>
            <a:ext cx="1217072" cy="1498086"/>
          </a:xfrm>
          <a:prstGeom prst="rect">
            <a:avLst/>
          </a:prstGeom>
        </p:spPr>
      </p:pic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BBEE6ABE-F7A8-4CE8-842D-088F85B38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900">
              <a:defRPr/>
            </a:pPr>
            <a:fld id="{125CBDDA-5CCF-8748-8988-9DC6C8981774}" type="slidenum">
              <a:rPr lang="en-GB" smtClean="0"/>
              <a:pPr algn="r" defTabSz="342900">
                <a:defRPr/>
              </a:pPr>
              <a:t>14</a:t>
            </a:fld>
            <a:endParaRPr lang="en-GB" sz="7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5538" y="1037154"/>
            <a:ext cx="1433214" cy="1014034"/>
          </a:xfrm>
          <a:prstGeom prst="rect">
            <a:avLst/>
          </a:prstGeom>
        </p:spPr>
      </p:pic>
      <p:sp>
        <p:nvSpPr>
          <p:cNvPr id="28" name="Textfeld 2"/>
          <p:cNvSpPr txBox="1"/>
          <p:nvPr/>
        </p:nvSpPr>
        <p:spPr>
          <a:xfrm>
            <a:off x="180434" y="981157"/>
            <a:ext cx="2609613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Old Design:</a:t>
            </a:r>
          </a:p>
          <a:p>
            <a:pPr defTabSz="342900"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6 m Cu pipes → about 20 brazing joints</a:t>
            </a:r>
          </a:p>
          <a:p>
            <a:pPr defTabSz="342900">
              <a:defRPr/>
            </a:pPr>
            <a:endParaRPr lang="en-GB" sz="1013" dirty="0">
              <a:solidFill>
                <a:prstClr val="black"/>
              </a:solidFill>
              <a:latin typeface="Arial"/>
            </a:endParaRPr>
          </a:p>
          <a:p>
            <a:pPr defTabSz="342900"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New Design:</a:t>
            </a:r>
          </a:p>
          <a:p>
            <a:pPr defTabSz="342900"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7 m Cu pipes → only 8 joints</a:t>
            </a:r>
          </a:p>
          <a:p>
            <a:pPr marL="214313" indent="-78581" defTabSz="342900">
              <a:buFont typeface="Arial" panose="020B0604020202020204" pitchFamily="34" charset="0"/>
              <a:buChar char="•"/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2 F- and 2 T-joints in coil casing area</a:t>
            </a:r>
          </a:p>
          <a:p>
            <a:pPr marL="214313" indent="-78581" defTabSz="342900">
              <a:buFont typeface="Arial" panose="020B0604020202020204" pitchFamily="34" charset="0"/>
              <a:buChar char="•"/>
              <a:defRPr/>
            </a:pPr>
            <a:r>
              <a:rPr lang="en-GB" sz="1013" dirty="0">
                <a:solidFill>
                  <a:prstClr val="black"/>
                </a:solidFill>
                <a:latin typeface="Arial"/>
              </a:rPr>
              <a:t>4 straight joints in chimney area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53291" y="981157"/>
            <a:ext cx="35610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GB" sz="825" dirty="0">
                <a:solidFill>
                  <a:srgbClr val="625B38"/>
                </a:solidFill>
                <a:latin typeface="Arial"/>
              </a:rPr>
              <a:t>OLD</a:t>
            </a:r>
            <a:endParaRPr lang="en-GB" sz="1350" dirty="0">
              <a:solidFill>
                <a:srgbClr val="625B38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75291" y="981157"/>
            <a:ext cx="41783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GB" sz="825" dirty="0">
                <a:solidFill>
                  <a:srgbClr val="625B38"/>
                </a:solidFill>
                <a:latin typeface="Arial"/>
              </a:rPr>
              <a:t>NEW</a:t>
            </a:r>
            <a:endParaRPr lang="en-GB" sz="1350" dirty="0">
              <a:solidFill>
                <a:srgbClr val="625B38"/>
              </a:solidFill>
              <a:latin typeface="Arial"/>
            </a:endParaRPr>
          </a:p>
        </p:txBody>
      </p:sp>
      <p:pic>
        <p:nvPicPr>
          <p:cNvPr id="25" name="Grafik 12">
            <a:extLst>
              <a:ext uri="{FF2B5EF4-FFF2-40B4-BE49-F238E27FC236}">
                <a16:creationId xmlns:a16="http://schemas.microsoft.com/office/drawing/2014/main" id="{423F22B9-284F-42BE-A80B-3E03D97703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C56E14-66CF-4E63-8E17-E12BF9C2F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D487081D-A9D3-43AE-A577-478C0BBB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1845" y="4914482"/>
            <a:ext cx="558674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5057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1478" y="0"/>
            <a:ext cx="3134191" cy="981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599D"/>
                </a:solidFill>
                <a:latin typeface="+mj-lt"/>
                <a:cs typeface="+mj-cs"/>
              </a:rPr>
              <a:t>Sc dipoles technical issue - solved</a:t>
            </a:r>
          </a:p>
          <a:p>
            <a:r>
              <a:rPr lang="en-GB" sz="1400" b="1" dirty="0">
                <a:solidFill>
                  <a:srgbClr val="00599D"/>
                </a:solidFill>
                <a:latin typeface="+mj-lt"/>
                <a:cs typeface="+mj-cs"/>
              </a:rPr>
              <a:t>Chamfer movements</a:t>
            </a:r>
          </a:p>
          <a:p>
            <a:r>
              <a:rPr lang="de-DE" sz="1400" dirty="0">
                <a:solidFill>
                  <a:srgbClr val="00599D"/>
                </a:solidFill>
                <a:latin typeface="+mj-lt"/>
                <a:cs typeface="+mj-cs"/>
              </a:rPr>
              <a:t>GSI-CERN-</a:t>
            </a:r>
            <a:r>
              <a:rPr lang="de-DE" sz="1400" dirty="0" err="1">
                <a:solidFill>
                  <a:srgbClr val="00599D"/>
                </a:solidFill>
                <a:latin typeface="+mj-lt"/>
                <a:cs typeface="+mj-cs"/>
              </a:rPr>
              <a:t>Elytt</a:t>
            </a:r>
            <a:r>
              <a:rPr lang="de-DE" sz="1400" dirty="0">
                <a:solidFill>
                  <a:srgbClr val="00599D"/>
                </a:solidFill>
                <a:latin typeface="+mj-lt"/>
                <a:cs typeface="+mj-cs"/>
              </a:rPr>
              <a:t> </a:t>
            </a:r>
            <a:r>
              <a:rPr lang="de-DE" sz="1400" dirty="0" err="1">
                <a:solidFill>
                  <a:srgbClr val="00599D"/>
                </a:solidFill>
                <a:latin typeface="+mj-lt"/>
                <a:cs typeface="+mj-cs"/>
              </a:rPr>
              <a:t>task</a:t>
            </a:r>
            <a:r>
              <a:rPr lang="de-DE" sz="1400" dirty="0">
                <a:solidFill>
                  <a:srgbClr val="00599D"/>
                </a:solidFill>
                <a:latin typeface="+mj-lt"/>
                <a:cs typeface="+mj-cs"/>
              </a:rPr>
              <a:t> </a:t>
            </a:r>
            <a:r>
              <a:rPr lang="de-DE" sz="1400" dirty="0" err="1">
                <a:solidFill>
                  <a:srgbClr val="00599D"/>
                </a:solidFill>
                <a:latin typeface="+mj-lt"/>
                <a:cs typeface="+mj-cs"/>
              </a:rPr>
              <a:t>force</a:t>
            </a:r>
            <a:endParaRPr lang="de-DE" sz="1400" dirty="0">
              <a:solidFill>
                <a:srgbClr val="00599D"/>
              </a:solidFill>
              <a:latin typeface="+mj-lt"/>
              <a:cs typeface="+mj-cs"/>
            </a:endParaRPr>
          </a:p>
          <a:p>
            <a:endParaRPr lang="en-GB" sz="1575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86C095-5739-4E83-8B33-663666571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394076" y="1318819"/>
            <a:ext cx="1224310" cy="144105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658366" y="1309962"/>
            <a:ext cx="2660625" cy="559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13" dirty="0"/>
              <a:t>caused by bending of screws and delamination in yoke due to high magnetic forces (40 </a:t>
            </a:r>
            <a:r>
              <a:rPr lang="en-GB" sz="1013" dirty="0" err="1"/>
              <a:t>kN</a:t>
            </a:r>
            <a:r>
              <a:rPr lang="en-GB" sz="1013" dirty="0"/>
              <a:t>) acting on chamfers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328" y="2147189"/>
            <a:ext cx="1783496" cy="140139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09125" y="2940977"/>
            <a:ext cx="2218624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13" dirty="0"/>
              <a:t>Solution:</a:t>
            </a:r>
          </a:p>
          <a:p>
            <a:r>
              <a:rPr lang="en-GB" sz="1013" dirty="0"/>
              <a:t>External fixation with retainer screwed on end plate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755" y="2039345"/>
            <a:ext cx="1652768" cy="15514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529" y="947333"/>
            <a:ext cx="1793075" cy="133269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94077" y="3700702"/>
            <a:ext cx="2102179" cy="871713"/>
          </a:xfrm>
          <a:prstGeom prst="rect">
            <a:avLst/>
          </a:prstGeom>
          <a:solidFill>
            <a:srgbClr val="FFFFCC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sz="1013" dirty="0"/>
              <a:t>Status (31.10.24): 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013" dirty="0"/>
              <a:t>Retainers for 2 magnets ready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GB" sz="1013" dirty="0"/>
          </a:p>
          <a:p>
            <a:r>
              <a:rPr lang="en-GB" sz="1013" dirty="0"/>
              <a:t>Status (07.11.24)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013" dirty="0"/>
              <a:t>Integration at </a:t>
            </a:r>
            <a:r>
              <a:rPr lang="en-GB" sz="1013" dirty="0" err="1"/>
              <a:t>Elytt</a:t>
            </a:r>
            <a:endParaRPr lang="en-GB" sz="1013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41796DC-B6DD-4DFA-AE89-FB413095B9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r="5604"/>
          <a:stretch/>
        </p:blipFill>
        <p:spPr>
          <a:xfrm rot="5400000">
            <a:off x="2912034" y="3511214"/>
            <a:ext cx="1606009" cy="1658568"/>
          </a:xfrm>
          <a:prstGeom prst="rect">
            <a:avLst/>
          </a:prstGeom>
        </p:spPr>
      </p:pic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48ED21C1-60D1-40BF-807E-9B216D9DF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mtClean="0"/>
              <a:pPr/>
              <a:t>15</a:t>
            </a:fld>
            <a:endParaRPr lang="en-GB" noProof="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E8D0765-4215-44B0-B125-F59BEF0EF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989" y="3538958"/>
            <a:ext cx="1793075" cy="1604542"/>
          </a:xfrm>
          <a:prstGeom prst="rect">
            <a:avLst/>
          </a:prstGeom>
        </p:spPr>
      </p:pic>
      <p:pic>
        <p:nvPicPr>
          <p:cNvPr id="16" name="Grafik 12">
            <a:extLst>
              <a:ext uri="{FF2B5EF4-FFF2-40B4-BE49-F238E27FC236}">
                <a16:creationId xmlns:a16="http://schemas.microsoft.com/office/drawing/2014/main" id="{356AC8A2-6F9E-4143-A76D-CD2E117220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0A19F88-8AA1-4E99-A118-8552D01D8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968311BD-4BC9-499B-8AD0-213C0078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1845" y="4914482"/>
            <a:ext cx="558674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902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46314" y="180393"/>
            <a:ext cx="4402808" cy="590668"/>
          </a:xfrm>
        </p:spPr>
        <p:txBody>
          <a:bodyPr>
            <a:normAutofit/>
          </a:bodyPr>
          <a:lstStyle/>
          <a:p>
            <a:r>
              <a:rPr lang="en-GB" sz="1600" dirty="0"/>
              <a:t>Sc dipoles for Early Science</a:t>
            </a:r>
            <a:br>
              <a:rPr lang="en-GB" sz="1600" dirty="0"/>
            </a:br>
            <a:r>
              <a:rPr lang="en-GB" sz="1600" dirty="0"/>
              <a:t>Current status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defTabSz="457189"/>
            <a:r>
              <a:rPr lang="en-IE">
                <a:latin typeface="Arial"/>
              </a:rPr>
              <a:t>H. Simon - GSI-CERN collaboration meeting 17/04/2026</a:t>
            </a:r>
            <a:endParaRPr lang="en-GB" dirty="0">
              <a:latin typeface="Arial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B05C9D0-F5E8-4CCA-A343-F6C924AFC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9427B52-F9BC-48B4-8701-ECB22A7407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49" r="7258" b="41667"/>
          <a:stretch/>
        </p:blipFill>
        <p:spPr>
          <a:xfrm rot="1098839">
            <a:off x="91500" y="1793323"/>
            <a:ext cx="6740422" cy="1450661"/>
          </a:xfrm>
          <a:prstGeom prst="rect">
            <a:avLst/>
          </a:prstGeom>
        </p:spPr>
      </p:pic>
      <p:sp>
        <p:nvSpPr>
          <p:cNvPr id="229" name="Rectangle 228">
            <a:extLst>
              <a:ext uri="{FF2B5EF4-FFF2-40B4-BE49-F238E27FC236}">
                <a16:creationId xmlns:a16="http://schemas.microsoft.com/office/drawing/2014/main" id="{0022E770-B92B-4E69-BB44-69E52F538411}"/>
              </a:ext>
            </a:extLst>
          </p:cNvPr>
          <p:cNvSpPr/>
          <p:nvPr/>
        </p:nvSpPr>
        <p:spPr>
          <a:xfrm>
            <a:off x="5482572" y="1979779"/>
            <a:ext cx="1241526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algn="r" defTabSz="685783">
              <a:defRPr/>
            </a:pPr>
            <a:r>
              <a:rPr lang="en-GB" sz="1400" dirty="0">
                <a:solidFill>
                  <a:prstClr val="black"/>
                </a:solidFill>
                <a:latin typeface="Arial Narrow" panose="020B0606020202030204" pitchFamily="34" charset="0"/>
              </a:rPr>
              <a:t>at Elytt, FAT done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C7D6DDBE-AA98-4E3D-B465-188C9F34F754}"/>
              </a:ext>
            </a:extLst>
          </p:cNvPr>
          <p:cNvSpPr/>
          <p:nvPr/>
        </p:nvSpPr>
        <p:spPr>
          <a:xfrm>
            <a:off x="5617465" y="1027222"/>
            <a:ext cx="1098572" cy="215444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0" rIns="0" bIns="0">
            <a:spAutoFit/>
          </a:bodyPr>
          <a:lstStyle/>
          <a:p>
            <a:pPr algn="ctr" defTabSz="685783">
              <a:defRPr/>
            </a:pPr>
            <a:r>
              <a:rPr lang="en-GB" sz="1200" dirty="0">
                <a:solidFill>
                  <a:prstClr val="black"/>
                </a:solidFill>
                <a:latin typeface="Arial Narrow" panose="020B0606020202030204" pitchFamily="34" charset="0"/>
              </a:rPr>
              <a:t>CERN</a:t>
            </a:r>
            <a:r>
              <a:rPr lang="en-GB" sz="1400" dirty="0">
                <a:solidFill>
                  <a:prstClr val="black"/>
                </a:solidFill>
                <a:latin typeface="Arial Narrow" panose="020B0606020202030204" pitchFamily="34" charset="0"/>
              </a:rPr>
              <a:t> test done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1D3C47A4-65F5-43C6-A2DD-19DA30EA92A6}"/>
              </a:ext>
            </a:extLst>
          </p:cNvPr>
          <p:cNvSpPr/>
          <p:nvPr/>
        </p:nvSpPr>
        <p:spPr>
          <a:xfrm>
            <a:off x="4714834" y="1654880"/>
            <a:ext cx="2001204" cy="2154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algn="ctr" defTabSz="685783">
              <a:defRPr/>
            </a:pPr>
            <a:r>
              <a:rPr lang="en-GB" sz="1400" dirty="0">
                <a:solidFill>
                  <a:prstClr val="black"/>
                </a:solidFill>
                <a:latin typeface="Arial Narrow" panose="020B0606020202030204" pitchFamily="34" charset="0"/>
              </a:rPr>
              <a:t>at </a:t>
            </a:r>
            <a:r>
              <a:rPr lang="en-GB" sz="1200" dirty="0">
                <a:solidFill>
                  <a:prstClr val="black"/>
                </a:solidFill>
                <a:latin typeface="Arial Narrow" panose="020B0606020202030204" pitchFamily="34" charset="0"/>
              </a:rPr>
              <a:t>CERN</a:t>
            </a:r>
            <a:r>
              <a:rPr lang="en-GB" sz="1400" dirty="0">
                <a:solidFill>
                  <a:prstClr val="black"/>
                </a:solidFill>
                <a:latin typeface="Arial Narrow" panose="020B0606020202030204" pitchFamily="34" charset="0"/>
              </a:rPr>
              <a:t>, next on the bench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7D645A6E-54D7-4C93-839E-F0C455537241}"/>
              </a:ext>
            </a:extLst>
          </p:cNvPr>
          <p:cNvSpPr/>
          <p:nvPr/>
        </p:nvSpPr>
        <p:spPr>
          <a:xfrm>
            <a:off x="5348989" y="1340839"/>
            <a:ext cx="1367048" cy="215444"/>
          </a:xfrm>
          <a:prstGeom prst="rect">
            <a:avLst/>
          </a:prstGeom>
          <a:solidFill>
            <a:srgbClr val="92D050"/>
          </a:solidFill>
        </p:spPr>
        <p:txBody>
          <a:bodyPr wrap="square" lIns="36000" tIns="0" rIns="0" bIns="0">
            <a:spAutoFit/>
          </a:bodyPr>
          <a:lstStyle/>
          <a:p>
            <a:pPr algn="ctr" defTabSz="685783">
              <a:defRPr/>
            </a:pPr>
            <a:r>
              <a:rPr lang="en-GB" sz="1200" dirty="0">
                <a:solidFill>
                  <a:prstClr val="black"/>
                </a:solidFill>
                <a:latin typeface="Arial Narrow" panose="020B0606020202030204" pitchFamily="34" charset="0"/>
              </a:rPr>
              <a:t>CERN</a:t>
            </a:r>
            <a:r>
              <a:rPr lang="en-GB" sz="1400" dirty="0">
                <a:solidFill>
                  <a:prstClr val="black"/>
                </a:solidFill>
                <a:latin typeface="Arial Narrow" panose="020B0606020202030204" pitchFamily="34" charset="0"/>
              </a:rPr>
              <a:t> test ongoing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ECB8ED-FCF2-470D-BC7E-F6F3D6D634D8}"/>
              </a:ext>
            </a:extLst>
          </p:cNvPr>
          <p:cNvGrpSpPr/>
          <p:nvPr/>
        </p:nvGrpSpPr>
        <p:grpSpPr>
          <a:xfrm>
            <a:off x="514656" y="1126681"/>
            <a:ext cx="5024150" cy="2338260"/>
            <a:chOff x="514656" y="1126681"/>
            <a:chExt cx="5024150" cy="233826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6F801AA-A8E8-4925-806D-58304B736CBE}"/>
                </a:ext>
              </a:extLst>
            </p:cNvPr>
            <p:cNvSpPr/>
            <p:nvPr/>
          </p:nvSpPr>
          <p:spPr>
            <a:xfrm rot="1098839">
              <a:off x="5250505" y="2940631"/>
              <a:ext cx="34289" cy="34289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Rounded Rectangle 103">
              <a:extLst>
                <a:ext uri="{FF2B5EF4-FFF2-40B4-BE49-F238E27FC236}">
                  <a16:creationId xmlns:a16="http://schemas.microsoft.com/office/drawing/2014/main" id="{9C985CE6-F470-4CBA-B44E-51933B8E2710}"/>
                </a:ext>
              </a:extLst>
            </p:cNvPr>
            <p:cNvSpPr/>
            <p:nvPr/>
          </p:nvSpPr>
          <p:spPr>
            <a:xfrm rot="5710433">
              <a:off x="4639351" y="2956295"/>
              <a:ext cx="83822" cy="131468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6" name="Rounded Rectangle 104">
              <a:extLst>
                <a:ext uri="{FF2B5EF4-FFF2-40B4-BE49-F238E27FC236}">
                  <a16:creationId xmlns:a16="http://schemas.microsoft.com/office/drawing/2014/main" id="{C617C727-D7EC-4F36-A10A-FAA4A25705D0}"/>
                </a:ext>
              </a:extLst>
            </p:cNvPr>
            <p:cNvSpPr/>
            <p:nvPr/>
          </p:nvSpPr>
          <p:spPr>
            <a:xfrm rot="7151652">
              <a:off x="4533123" y="2951721"/>
              <a:ext cx="45238" cy="11108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7" name="Rounded Rectangle 105">
              <a:extLst>
                <a:ext uri="{FF2B5EF4-FFF2-40B4-BE49-F238E27FC236}">
                  <a16:creationId xmlns:a16="http://schemas.microsoft.com/office/drawing/2014/main" id="{20D30111-C9D1-424C-98DC-02698E3E40C7}"/>
                </a:ext>
              </a:extLst>
            </p:cNvPr>
            <p:cNvSpPr/>
            <p:nvPr/>
          </p:nvSpPr>
          <p:spPr>
            <a:xfrm rot="5847633">
              <a:off x="4590975" y="2966524"/>
              <a:ext cx="34289" cy="51966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3911FCA-6815-415C-90D5-124A1B2F2CC3}"/>
                </a:ext>
              </a:extLst>
            </p:cNvPr>
            <p:cNvSpPr/>
            <p:nvPr/>
          </p:nvSpPr>
          <p:spPr>
            <a:xfrm rot="1098839">
              <a:off x="4578133" y="2993670"/>
              <a:ext cx="34289" cy="34289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" name="Rounded Rectangle 108">
              <a:extLst>
                <a:ext uri="{FF2B5EF4-FFF2-40B4-BE49-F238E27FC236}">
                  <a16:creationId xmlns:a16="http://schemas.microsoft.com/office/drawing/2014/main" id="{A354C57F-EC6F-487D-A3D0-3FA687BD85C8}"/>
                </a:ext>
              </a:extLst>
            </p:cNvPr>
            <p:cNvSpPr/>
            <p:nvPr/>
          </p:nvSpPr>
          <p:spPr>
            <a:xfrm rot="7084196">
              <a:off x="4689166" y="2933253"/>
              <a:ext cx="96143" cy="336047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1" name="Rounded Rectangle 109">
              <a:extLst>
                <a:ext uri="{FF2B5EF4-FFF2-40B4-BE49-F238E27FC236}">
                  <a16:creationId xmlns:a16="http://schemas.microsoft.com/office/drawing/2014/main" id="{544C34F2-5BC8-4905-86F9-426EE8641132}"/>
                </a:ext>
              </a:extLst>
            </p:cNvPr>
            <p:cNvSpPr/>
            <p:nvPr/>
          </p:nvSpPr>
          <p:spPr>
            <a:xfrm rot="5552040" flipV="1">
              <a:off x="4530824" y="2941519"/>
              <a:ext cx="50464" cy="92303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E5B8C2D-5EA9-4828-95E1-A19336865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" t="1" r="16336" b="-1"/>
            <a:stretch/>
          </p:blipFill>
          <p:spPr>
            <a:xfrm rot="1098839">
              <a:off x="4587237" y="3014191"/>
              <a:ext cx="67283" cy="143734"/>
            </a:xfrm>
            <a:prstGeom prst="rect">
              <a:avLst/>
            </a:prstGeom>
          </p:spPr>
        </p:pic>
        <p:sp>
          <p:nvSpPr>
            <p:cNvPr id="113" name="Trapezoid 112">
              <a:extLst>
                <a:ext uri="{FF2B5EF4-FFF2-40B4-BE49-F238E27FC236}">
                  <a16:creationId xmlns:a16="http://schemas.microsoft.com/office/drawing/2014/main" id="{38725B8C-4EA4-4D1D-984D-65A32848F6A5}"/>
                </a:ext>
              </a:extLst>
            </p:cNvPr>
            <p:cNvSpPr/>
            <p:nvPr/>
          </p:nvSpPr>
          <p:spPr>
            <a:xfrm rot="9845387">
              <a:off x="665153" y="1403416"/>
              <a:ext cx="837006" cy="331537"/>
            </a:xfrm>
            <a:prstGeom prst="trapezoi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B5D7D35-0C06-4689-8156-12592A608E2B}"/>
                </a:ext>
              </a:extLst>
            </p:cNvPr>
            <p:cNvSpPr/>
            <p:nvPr/>
          </p:nvSpPr>
          <p:spPr>
            <a:xfrm rot="20635210">
              <a:off x="514656" y="1236826"/>
              <a:ext cx="949299" cy="19620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685783">
                <a:defRPr/>
              </a:pPr>
              <a:r>
                <a:rPr lang="en-GB" sz="675" dirty="0">
                  <a:solidFill>
                    <a:srgbClr val="000000"/>
                  </a:solidFill>
                  <a:latin typeface="Arial"/>
                </a:rPr>
                <a:t>shielded target area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360E3E4-B6E2-4982-8F9F-4343412D0752}"/>
                </a:ext>
              </a:extLst>
            </p:cNvPr>
            <p:cNvCxnSpPr/>
            <p:nvPr/>
          </p:nvCxnSpPr>
          <p:spPr>
            <a:xfrm rot="1098839">
              <a:off x="3122766" y="2135359"/>
              <a:ext cx="161383" cy="9790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36C9AA0-02BB-4196-A1F7-0925106C557A}"/>
                </a:ext>
              </a:extLst>
            </p:cNvPr>
            <p:cNvCxnSpPr/>
            <p:nvPr/>
          </p:nvCxnSpPr>
          <p:spPr>
            <a:xfrm rot="1098839">
              <a:off x="4215555" y="3092641"/>
              <a:ext cx="250219" cy="69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C1BE5BB-7F15-4103-BC91-A12B5A13D6F5}"/>
                </a:ext>
              </a:extLst>
            </p:cNvPr>
            <p:cNvSpPr txBox="1"/>
            <p:nvPr/>
          </p:nvSpPr>
          <p:spPr>
            <a:xfrm>
              <a:off x="2313287" y="1694099"/>
              <a:ext cx="299622" cy="184666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defTabSz="685800"/>
              <a:r>
                <a:rPr lang="de-DE" sz="750" dirty="0">
                  <a:solidFill>
                    <a:prstClr val="black"/>
                  </a:solidFill>
                  <a:latin typeface="Arial"/>
                </a:rPr>
                <a:t>11°</a:t>
              </a:r>
              <a:endParaRPr lang="en-IE" sz="75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CD70851-C9EA-4158-9404-CF249828F7A7}"/>
                </a:ext>
              </a:extLst>
            </p:cNvPr>
            <p:cNvSpPr txBox="1"/>
            <p:nvPr/>
          </p:nvSpPr>
          <p:spPr>
            <a:xfrm>
              <a:off x="2914744" y="2039866"/>
              <a:ext cx="417848" cy="184666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defTabSz="685800"/>
              <a:r>
                <a:rPr lang="de-DE" sz="750" dirty="0">
                  <a:solidFill>
                    <a:prstClr val="black"/>
                  </a:solidFill>
                  <a:latin typeface="Arial"/>
                </a:rPr>
                <a:t>9.75°</a:t>
              </a:r>
              <a:endParaRPr lang="en-IE" sz="75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91A07D3-0F7B-49CF-8055-1FB2408A8ACB}"/>
                </a:ext>
              </a:extLst>
            </p:cNvPr>
            <p:cNvSpPr txBox="1"/>
            <p:nvPr/>
          </p:nvSpPr>
          <p:spPr>
            <a:xfrm>
              <a:off x="4129237" y="3034928"/>
              <a:ext cx="417848" cy="184666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defTabSz="685800"/>
              <a:r>
                <a:rPr lang="de-DE" sz="750" dirty="0">
                  <a:solidFill>
                    <a:prstClr val="black"/>
                  </a:solidFill>
                  <a:latin typeface="Arial"/>
                </a:rPr>
                <a:t>9.75°</a:t>
              </a:r>
              <a:endParaRPr lang="en-IE" sz="75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87504F8-FF9C-4BC4-A622-373DACCC61EE}"/>
                </a:ext>
              </a:extLst>
            </p:cNvPr>
            <p:cNvSpPr txBox="1"/>
            <p:nvPr/>
          </p:nvSpPr>
          <p:spPr>
            <a:xfrm>
              <a:off x="5120958" y="3280275"/>
              <a:ext cx="417848" cy="184666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defTabSz="685800"/>
              <a:r>
                <a:rPr lang="de-DE" sz="750" dirty="0">
                  <a:solidFill>
                    <a:prstClr val="black"/>
                  </a:solidFill>
                  <a:latin typeface="Arial"/>
                </a:rPr>
                <a:t>9.75°</a:t>
              </a:r>
              <a:endParaRPr lang="en-IE" sz="75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B1C5B12-EF13-4683-B623-A4D1069973A3}"/>
                </a:ext>
              </a:extLst>
            </p:cNvPr>
            <p:cNvSpPr/>
            <p:nvPr/>
          </p:nvSpPr>
          <p:spPr>
            <a:xfrm rot="16200000">
              <a:off x="2259306" y="1201839"/>
              <a:ext cx="265732" cy="1154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D01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14D94CE-526F-407E-AAAD-847A47F96C59}"/>
                </a:ext>
              </a:extLst>
            </p:cNvPr>
            <p:cNvSpPr/>
            <p:nvPr/>
          </p:nvSpPr>
          <p:spPr>
            <a:xfrm rot="16754493">
              <a:off x="2430003" y="1222100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D02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EF1FCCB-909F-4B62-B0C3-486C57557BA8}"/>
                </a:ext>
              </a:extLst>
            </p:cNvPr>
            <p:cNvSpPr/>
            <p:nvPr/>
          </p:nvSpPr>
          <p:spPr>
            <a:xfrm rot="17516452">
              <a:off x="2588475" y="1277221"/>
              <a:ext cx="265732" cy="1154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D03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CA05063-E94A-4ACE-896F-70FEB7792C55}"/>
                </a:ext>
              </a:extLst>
            </p:cNvPr>
            <p:cNvSpPr/>
            <p:nvPr/>
          </p:nvSpPr>
          <p:spPr>
            <a:xfrm rot="18938480">
              <a:off x="3261761" y="1594571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D04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B7AF71-7DAD-4C4B-8D33-BB0DDCC72BEB}"/>
                </a:ext>
              </a:extLst>
            </p:cNvPr>
            <p:cNvSpPr/>
            <p:nvPr/>
          </p:nvSpPr>
          <p:spPr>
            <a:xfrm rot="19323403">
              <a:off x="3356920" y="1704536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D05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DC63C7A-5648-4CC8-9996-F6AC7E6C917B}"/>
                </a:ext>
              </a:extLst>
            </p:cNvPr>
            <p:cNvSpPr/>
            <p:nvPr/>
          </p:nvSpPr>
          <p:spPr>
            <a:xfrm rot="19626199">
              <a:off x="3440094" y="1825154"/>
              <a:ext cx="265732" cy="11541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D06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C771973-B09F-4AD4-B22A-046CE6689AE9}"/>
                </a:ext>
              </a:extLst>
            </p:cNvPr>
            <p:cNvSpPr/>
            <p:nvPr/>
          </p:nvSpPr>
          <p:spPr>
            <a:xfrm rot="19251157">
              <a:off x="3694334" y="2164554"/>
              <a:ext cx="265732" cy="1154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D07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82D6BAA-E01A-4B6E-A2F6-B21B28F0B71B}"/>
                </a:ext>
              </a:extLst>
            </p:cNvPr>
            <p:cNvSpPr/>
            <p:nvPr/>
          </p:nvSpPr>
          <p:spPr>
            <a:xfrm rot="19323403">
              <a:off x="3781379" y="2272461"/>
              <a:ext cx="265732" cy="1154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D08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D99EFA5-C2E7-4DAF-BEF7-20C55624327A}"/>
                </a:ext>
              </a:extLst>
            </p:cNvPr>
            <p:cNvSpPr/>
            <p:nvPr/>
          </p:nvSpPr>
          <p:spPr>
            <a:xfrm rot="19380030">
              <a:off x="3866024" y="2388491"/>
              <a:ext cx="265732" cy="1154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D09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18E063B-0CC0-40C2-8D6A-EA153EE0C0E0}"/>
                </a:ext>
              </a:extLst>
            </p:cNvPr>
            <p:cNvSpPr/>
            <p:nvPr/>
          </p:nvSpPr>
          <p:spPr>
            <a:xfrm rot="16200000">
              <a:off x="5019441" y="2677111"/>
              <a:ext cx="265732" cy="1154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D13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DD334B3-5FAF-4C1A-903B-55AE316CD6B3}"/>
                </a:ext>
              </a:extLst>
            </p:cNvPr>
            <p:cNvSpPr/>
            <p:nvPr/>
          </p:nvSpPr>
          <p:spPr>
            <a:xfrm rot="16684726">
              <a:off x="5170897" y="2691105"/>
              <a:ext cx="265732" cy="1154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D14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0CFFA0F-2761-4644-9B1A-3F5C56AFBE7A}"/>
                </a:ext>
              </a:extLst>
            </p:cNvPr>
            <p:cNvSpPr/>
            <p:nvPr/>
          </p:nvSpPr>
          <p:spPr>
            <a:xfrm rot="17023531">
              <a:off x="5314785" y="2728096"/>
              <a:ext cx="265732" cy="1154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D15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FF706EB-CADF-44F7-B82E-84906B49686F}"/>
                </a:ext>
              </a:extLst>
            </p:cNvPr>
            <p:cNvSpPr/>
            <p:nvPr/>
          </p:nvSpPr>
          <p:spPr>
            <a:xfrm rot="16930230">
              <a:off x="4247016" y="2557314"/>
              <a:ext cx="265732" cy="1154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D10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E92E5E1-8836-4233-9D13-CEF4B65CC077}"/>
                </a:ext>
              </a:extLst>
            </p:cNvPr>
            <p:cNvSpPr/>
            <p:nvPr/>
          </p:nvSpPr>
          <p:spPr>
            <a:xfrm rot="17002476">
              <a:off x="4369710" y="2620028"/>
              <a:ext cx="265732" cy="1154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D11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5F06852-D44B-4157-829E-9FB4E4418D2D}"/>
                </a:ext>
              </a:extLst>
            </p:cNvPr>
            <p:cNvSpPr/>
            <p:nvPr/>
          </p:nvSpPr>
          <p:spPr>
            <a:xfrm rot="17059103">
              <a:off x="4493193" y="2673345"/>
              <a:ext cx="265732" cy="1154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783">
                <a:defRPr/>
              </a:pPr>
              <a:r>
                <a:rPr lang="en-GB" sz="7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D12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171E1C79-F661-4D6D-AE11-D01654458FAF}"/>
              </a:ext>
            </a:extLst>
          </p:cNvPr>
          <p:cNvSpPr/>
          <p:nvPr/>
        </p:nvSpPr>
        <p:spPr>
          <a:xfrm>
            <a:off x="5704567" y="2303977"/>
            <a:ext cx="1019531" cy="2154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algn="r" defTabSz="685783">
              <a:defRPr/>
            </a:pPr>
            <a:r>
              <a:rPr lang="en-GB" sz="1400" dirty="0">
                <a:solidFill>
                  <a:prstClr val="black"/>
                </a:solidFill>
                <a:latin typeface="Arial Narrow" panose="020B0606020202030204" pitchFamily="34" charset="0"/>
              </a:rPr>
              <a:t>in construction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05521F-0AC1-4645-88F8-141506B40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5" y="3010138"/>
            <a:ext cx="3988675" cy="1656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5CB72D-D5C0-4FF7-A57C-714F414BAD4C}"/>
              </a:ext>
            </a:extLst>
          </p:cNvPr>
          <p:cNvSpPr txBox="1"/>
          <p:nvPr/>
        </p:nvSpPr>
        <p:spPr>
          <a:xfrm>
            <a:off x="26650" y="4671997"/>
            <a:ext cx="609092" cy="173124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defTabSz="685800"/>
            <a:r>
              <a:rPr lang="de-DE" sz="675" dirty="0">
                <a:solidFill>
                  <a:prstClr val="black"/>
                </a:solidFill>
                <a:latin typeface="Arial"/>
              </a:rPr>
              <a:t>14/04/2026</a:t>
            </a:r>
            <a:endParaRPr lang="en-IE" sz="675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DD2CE-D633-43A2-B3BA-D282F0BFD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50" y="771059"/>
            <a:ext cx="2000250" cy="158163"/>
          </a:xfrm>
          <a:prstGeom prst="rect">
            <a:avLst/>
          </a:prstGeom>
        </p:spPr>
      </p:pic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D8720D64-2675-469E-AD69-72BAC8CF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1845" y="4914482"/>
            <a:ext cx="558674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387C1E-97D1-409A-889C-CC1A60E91609}"/>
              </a:ext>
            </a:extLst>
          </p:cNvPr>
          <p:cNvSpPr txBox="1"/>
          <p:nvPr/>
        </p:nvSpPr>
        <p:spPr>
          <a:xfrm>
            <a:off x="-11691" y="2743738"/>
            <a:ext cx="3479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Production dashboard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516365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4538" y="870001"/>
            <a:ext cx="3690434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dirty="0" err="1"/>
              <a:t>Lemo</a:t>
            </a:r>
            <a:r>
              <a:rPr lang="en-GB" sz="1013" dirty="0"/>
              <a:t> Feed-</a:t>
            </a:r>
            <a:r>
              <a:rPr lang="en-GB" sz="1013" dirty="0" err="1"/>
              <a:t>throughs</a:t>
            </a:r>
            <a:r>
              <a:rPr lang="en-GB" sz="1013" dirty="0"/>
              <a:t> under pressure:</a:t>
            </a:r>
          </a:p>
          <a:p>
            <a:r>
              <a:rPr lang="en-GB" sz="1013" dirty="0"/>
              <a:t>All mounted on current lead flange already by Marc &amp; </a:t>
            </a:r>
            <a:r>
              <a:rPr lang="en-GB" sz="1013" dirty="0" err="1"/>
              <a:t>Wedell</a:t>
            </a:r>
            <a:endParaRPr lang="en-GB" sz="1013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370103" y="1196568"/>
            <a:ext cx="3623639" cy="1695098"/>
            <a:chOff x="668467" y="1254034"/>
            <a:chExt cx="6755143" cy="316270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467" y="1254034"/>
              <a:ext cx="3057576" cy="3162708"/>
            </a:xfrm>
            <a:prstGeom prst="rect">
              <a:avLst/>
            </a:prstGeom>
          </p:spPr>
        </p:pic>
        <p:sp>
          <p:nvSpPr>
            <p:cNvPr id="4" name="Textfeld 3"/>
            <p:cNvSpPr txBox="1"/>
            <p:nvPr/>
          </p:nvSpPr>
          <p:spPr>
            <a:xfrm>
              <a:off x="4362994" y="1812948"/>
              <a:ext cx="3060616" cy="1626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13" dirty="0"/>
                <a:t>T90 temperature sensors</a:t>
              </a:r>
            </a:p>
            <a:p>
              <a:endParaRPr lang="en-GB" sz="1013" dirty="0"/>
            </a:p>
            <a:p>
              <a:r>
                <a:rPr lang="en-GB" sz="1013" dirty="0"/>
                <a:t>Voltage Taps</a:t>
              </a:r>
            </a:p>
            <a:p>
              <a:endParaRPr lang="en-GB" sz="1013" dirty="0"/>
            </a:p>
            <a:p>
              <a:r>
                <a:rPr lang="en-GB" sz="1013" dirty="0"/>
                <a:t>He-Level sensors</a:t>
              </a:r>
            </a:p>
          </p:txBody>
        </p:sp>
        <p:cxnSp>
          <p:nvCxnSpPr>
            <p:cNvPr id="6" name="Gerade Verbindung mit Pfeil 5"/>
            <p:cNvCxnSpPr/>
            <p:nvPr/>
          </p:nvCxnSpPr>
          <p:spPr>
            <a:xfrm flipH="1" flipV="1">
              <a:off x="2830286" y="2373723"/>
              <a:ext cx="1532708" cy="17788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/>
            <p:cNvCxnSpPr/>
            <p:nvPr/>
          </p:nvCxnSpPr>
          <p:spPr>
            <a:xfrm flipH="1" flipV="1">
              <a:off x="1710624" y="2373723"/>
              <a:ext cx="2652370" cy="17788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 flipH="1">
              <a:off x="2272937" y="1987140"/>
              <a:ext cx="2023084" cy="31192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H="1">
              <a:off x="2342606" y="3117669"/>
              <a:ext cx="1953415" cy="37446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feld 15"/>
          <p:cNvSpPr txBox="1"/>
          <p:nvPr/>
        </p:nvSpPr>
        <p:spPr>
          <a:xfrm>
            <a:off x="258890" y="2820175"/>
            <a:ext cx="4536819" cy="1495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13" b="1" dirty="0"/>
              <a:t>Leak test on magnets at CERN</a:t>
            </a:r>
          </a:p>
          <a:p>
            <a:r>
              <a:rPr lang="en-GB" sz="1013" dirty="0"/>
              <a:t>D01 (FoS D2): Leaks detected (1e-4 </a:t>
            </a:r>
            <a:r>
              <a:rPr lang="en-GB" sz="1013" dirty="0" err="1"/>
              <a:t>mbarl</a:t>
            </a:r>
            <a:r>
              <a:rPr lang="en-GB" sz="1013" dirty="0"/>
              <a:t>/s) at 12 bar on three connectors</a:t>
            </a:r>
            <a:br>
              <a:rPr lang="en-GB" sz="1013" dirty="0"/>
            </a:br>
            <a:r>
              <a:rPr lang="en-GB" sz="1013" dirty="0"/>
              <a:t>D06 (3rd D3): no leaks detected at 1.3 bar</a:t>
            </a:r>
          </a:p>
          <a:p>
            <a:endParaRPr lang="en-GB" sz="1013" dirty="0"/>
          </a:p>
          <a:p>
            <a:endParaRPr lang="en-GB" sz="1013" dirty="0"/>
          </a:p>
          <a:p>
            <a:endParaRPr lang="en-GB" sz="1013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GB" sz="1013" dirty="0">
                <a:sym typeface="Wingdings" panose="05000000000000000000" pitchFamily="2" charset="2"/>
              </a:rPr>
              <a:t>Tests and Repair strategy</a:t>
            </a:r>
            <a:br>
              <a:rPr lang="en-GB" sz="1013" dirty="0">
                <a:sym typeface="Wingdings" panose="05000000000000000000" pitchFamily="2" charset="2"/>
              </a:rPr>
            </a:br>
            <a:r>
              <a:rPr lang="en-GB" sz="1013" dirty="0">
                <a:sym typeface="Wingdings" panose="05000000000000000000" pitchFamily="2" charset="2"/>
              </a:rPr>
              <a:t>with input from </a:t>
            </a:r>
            <a:br>
              <a:rPr lang="en-GB" sz="1013" dirty="0">
                <a:sym typeface="Wingdings" panose="05000000000000000000" pitchFamily="2" charset="2"/>
              </a:rPr>
            </a:br>
            <a:r>
              <a:rPr lang="en-GB" sz="1013" dirty="0">
                <a:sym typeface="Wingdings" panose="05000000000000000000" pitchFamily="2" charset="2"/>
              </a:rPr>
              <a:t>GSI-CERN task force</a:t>
            </a:r>
            <a:endParaRPr lang="en-GB" sz="1013" dirty="0"/>
          </a:p>
        </p:txBody>
      </p:sp>
      <p:sp>
        <p:nvSpPr>
          <p:cNvPr id="19" name="Textfeld 18"/>
          <p:cNvSpPr txBox="1"/>
          <p:nvPr/>
        </p:nvSpPr>
        <p:spPr>
          <a:xfrm>
            <a:off x="264538" y="-47685"/>
            <a:ext cx="2720617" cy="1034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75" b="1" dirty="0"/>
              <a:t>Remaining technical issue</a:t>
            </a:r>
          </a:p>
          <a:p>
            <a:r>
              <a:rPr lang="en-GB" sz="1575" b="1" dirty="0" err="1"/>
              <a:t>Lemo</a:t>
            </a:r>
            <a:r>
              <a:rPr lang="en-GB" sz="1575" b="1" dirty="0"/>
              <a:t> Feed-Throughs</a:t>
            </a:r>
          </a:p>
          <a:p>
            <a:r>
              <a:rPr lang="de-DE" sz="1400" dirty="0">
                <a:solidFill>
                  <a:srgbClr val="00599D"/>
                </a:solidFill>
                <a:latin typeface="+mj-lt"/>
                <a:cs typeface="+mj-cs"/>
              </a:rPr>
              <a:t>GSI-CERN-</a:t>
            </a:r>
            <a:r>
              <a:rPr lang="de-DE" sz="1400" dirty="0" err="1">
                <a:solidFill>
                  <a:srgbClr val="00599D"/>
                </a:solidFill>
                <a:latin typeface="+mj-lt"/>
                <a:cs typeface="+mj-cs"/>
              </a:rPr>
              <a:t>Elytt</a:t>
            </a:r>
            <a:r>
              <a:rPr lang="de-DE" sz="1400" dirty="0">
                <a:solidFill>
                  <a:srgbClr val="00599D"/>
                </a:solidFill>
                <a:latin typeface="+mj-lt"/>
                <a:cs typeface="+mj-cs"/>
              </a:rPr>
              <a:t> </a:t>
            </a:r>
            <a:r>
              <a:rPr lang="de-DE" sz="1400" dirty="0" err="1">
                <a:solidFill>
                  <a:srgbClr val="00599D"/>
                </a:solidFill>
                <a:latin typeface="+mj-lt"/>
                <a:cs typeface="+mj-cs"/>
              </a:rPr>
              <a:t>task</a:t>
            </a:r>
            <a:r>
              <a:rPr lang="de-DE" sz="1400" dirty="0">
                <a:solidFill>
                  <a:srgbClr val="00599D"/>
                </a:solidFill>
                <a:latin typeface="+mj-lt"/>
                <a:cs typeface="+mj-cs"/>
              </a:rPr>
              <a:t> </a:t>
            </a:r>
            <a:r>
              <a:rPr lang="de-DE" sz="1400" dirty="0" err="1">
                <a:solidFill>
                  <a:srgbClr val="00599D"/>
                </a:solidFill>
                <a:latin typeface="+mj-lt"/>
                <a:cs typeface="+mj-cs"/>
              </a:rPr>
              <a:t>force</a:t>
            </a:r>
            <a:endParaRPr lang="de-DE" sz="1400" dirty="0">
              <a:solidFill>
                <a:srgbClr val="00599D"/>
              </a:solidFill>
              <a:latin typeface="+mj-lt"/>
              <a:cs typeface="+mj-cs"/>
            </a:endParaRPr>
          </a:p>
          <a:p>
            <a:endParaRPr lang="en-GB" sz="1575" b="1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6C397F07-8352-4331-96F5-0F5F083A8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 Simon - GSI-CERN collaboration meeting 17/04/2026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2CF1DAA-BDEB-4380-ADEB-2C07F57D6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mtClean="0"/>
              <a:pPr/>
              <a:t>17</a:t>
            </a:fld>
            <a:endParaRPr lang="en-GB" noProof="0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797F164-EBFF-4645-B3C9-F2EA6C716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019" y="3366644"/>
            <a:ext cx="4496045" cy="158529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DF9B918-1935-4C70-92FE-BDAB08A69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13441" y="960894"/>
            <a:ext cx="1322887" cy="2513485"/>
          </a:xfrm>
          <a:prstGeom prst="rect">
            <a:avLst/>
          </a:prstGeom>
        </p:spPr>
      </p:pic>
      <p:pic>
        <p:nvPicPr>
          <p:cNvPr id="26" name="Grafik 12">
            <a:extLst>
              <a:ext uri="{FF2B5EF4-FFF2-40B4-BE49-F238E27FC236}">
                <a16:creationId xmlns:a16="http://schemas.microsoft.com/office/drawing/2014/main" id="{92DB648C-7DB6-4CB7-AA64-B3D7B7DF26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22CA747F-C7FD-4843-9F4D-D5EAD1D4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1845" y="4914482"/>
            <a:ext cx="558674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1645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189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B05C9D0-F5E8-4CCA-A343-F6C924AFC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3FF7B6-EADB-4078-A479-20D85A07C7CA}"/>
              </a:ext>
            </a:extLst>
          </p:cNvPr>
          <p:cNvGrpSpPr/>
          <p:nvPr/>
        </p:nvGrpSpPr>
        <p:grpSpPr>
          <a:xfrm>
            <a:off x="58789" y="2087083"/>
            <a:ext cx="6740422" cy="2094038"/>
            <a:chOff x="92311" y="1425159"/>
            <a:chExt cx="6740422" cy="2094038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79427B52-F9BC-48B4-8701-ECB22A740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849" r="7258" b="41667"/>
            <a:stretch/>
          </p:blipFill>
          <p:spPr>
            <a:xfrm rot="1098839">
              <a:off x="92311" y="2068537"/>
              <a:ext cx="6740422" cy="1450660"/>
            </a:xfrm>
            <a:prstGeom prst="rect">
              <a:avLst/>
            </a:prstGeom>
          </p:spPr>
        </p:pic>
        <p:sp>
          <p:nvSpPr>
            <p:cNvPr id="105" name="Rounded Rectangle 103">
              <a:extLst>
                <a:ext uri="{FF2B5EF4-FFF2-40B4-BE49-F238E27FC236}">
                  <a16:creationId xmlns:a16="http://schemas.microsoft.com/office/drawing/2014/main" id="{9C985CE6-F470-4CBA-B44E-51933B8E2710}"/>
                </a:ext>
              </a:extLst>
            </p:cNvPr>
            <p:cNvSpPr/>
            <p:nvPr/>
          </p:nvSpPr>
          <p:spPr>
            <a:xfrm rot="5710433">
              <a:off x="4677176" y="3277702"/>
              <a:ext cx="83822" cy="53753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6" name="Rounded Rectangle 104">
              <a:extLst>
                <a:ext uri="{FF2B5EF4-FFF2-40B4-BE49-F238E27FC236}">
                  <a16:creationId xmlns:a16="http://schemas.microsoft.com/office/drawing/2014/main" id="{C617C727-D7EC-4F36-A10A-FAA4A25705D0}"/>
                </a:ext>
              </a:extLst>
            </p:cNvPr>
            <p:cNvSpPr/>
            <p:nvPr/>
          </p:nvSpPr>
          <p:spPr>
            <a:xfrm rot="7151652">
              <a:off x="4522748" y="3213295"/>
              <a:ext cx="45238" cy="11108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7" name="Rounded Rectangle 105">
              <a:extLst>
                <a:ext uri="{FF2B5EF4-FFF2-40B4-BE49-F238E27FC236}">
                  <a16:creationId xmlns:a16="http://schemas.microsoft.com/office/drawing/2014/main" id="{20D30111-C9D1-424C-98DC-02698E3E40C7}"/>
                </a:ext>
              </a:extLst>
            </p:cNvPr>
            <p:cNvSpPr/>
            <p:nvPr/>
          </p:nvSpPr>
          <p:spPr>
            <a:xfrm rot="5847633">
              <a:off x="4580291" y="3207783"/>
              <a:ext cx="34289" cy="51966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8" name="Rounded Rectangle 106">
              <a:extLst>
                <a:ext uri="{FF2B5EF4-FFF2-40B4-BE49-F238E27FC236}">
                  <a16:creationId xmlns:a16="http://schemas.microsoft.com/office/drawing/2014/main" id="{D25E05C1-1F09-499C-B698-23889741B26A}"/>
                </a:ext>
              </a:extLst>
            </p:cNvPr>
            <p:cNvSpPr/>
            <p:nvPr/>
          </p:nvSpPr>
          <p:spPr>
            <a:xfrm rot="7283822">
              <a:off x="4548661" y="3236895"/>
              <a:ext cx="40528" cy="34289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3911FCA-6815-415C-90D5-124A1B2F2CC3}"/>
                </a:ext>
              </a:extLst>
            </p:cNvPr>
            <p:cNvSpPr/>
            <p:nvPr/>
          </p:nvSpPr>
          <p:spPr>
            <a:xfrm rot="1098839">
              <a:off x="4567477" y="3217210"/>
              <a:ext cx="34289" cy="34289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" name="Rounded Rectangle 108">
              <a:extLst>
                <a:ext uri="{FF2B5EF4-FFF2-40B4-BE49-F238E27FC236}">
                  <a16:creationId xmlns:a16="http://schemas.microsoft.com/office/drawing/2014/main" id="{A354C57F-EC6F-487D-A3D0-3FA687BD85C8}"/>
                </a:ext>
              </a:extLst>
            </p:cNvPr>
            <p:cNvSpPr/>
            <p:nvPr/>
          </p:nvSpPr>
          <p:spPr>
            <a:xfrm rot="7084196">
              <a:off x="4678051" y="3159422"/>
              <a:ext cx="102631" cy="394157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1" name="Rounded Rectangle 109">
              <a:extLst>
                <a:ext uri="{FF2B5EF4-FFF2-40B4-BE49-F238E27FC236}">
                  <a16:creationId xmlns:a16="http://schemas.microsoft.com/office/drawing/2014/main" id="{544C34F2-5BC8-4905-86F9-426EE8641132}"/>
                </a:ext>
              </a:extLst>
            </p:cNvPr>
            <p:cNvSpPr/>
            <p:nvPr/>
          </p:nvSpPr>
          <p:spPr>
            <a:xfrm rot="5746333" flipV="1">
              <a:off x="4600697" y="3190190"/>
              <a:ext cx="50464" cy="151759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E5B8C2D-5EA9-4828-95E1-A19336865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" t="1" r="16336" b="-1"/>
            <a:stretch/>
          </p:blipFill>
          <p:spPr>
            <a:xfrm rot="1098839">
              <a:off x="4584118" y="3284633"/>
              <a:ext cx="67283" cy="143734"/>
            </a:xfrm>
            <a:prstGeom prst="rect">
              <a:avLst/>
            </a:prstGeom>
          </p:spPr>
        </p:pic>
        <p:sp>
          <p:nvSpPr>
            <p:cNvPr id="113" name="Trapezoid 112">
              <a:extLst>
                <a:ext uri="{FF2B5EF4-FFF2-40B4-BE49-F238E27FC236}">
                  <a16:creationId xmlns:a16="http://schemas.microsoft.com/office/drawing/2014/main" id="{38725B8C-4EA4-4D1D-984D-65A32848F6A5}"/>
                </a:ext>
              </a:extLst>
            </p:cNvPr>
            <p:cNvSpPr/>
            <p:nvPr/>
          </p:nvSpPr>
          <p:spPr>
            <a:xfrm rot="9845387">
              <a:off x="665964" y="1678629"/>
              <a:ext cx="837006" cy="331537"/>
            </a:xfrm>
            <a:prstGeom prst="trapezoi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B5D7D35-0C06-4689-8156-12592A608E2B}"/>
                </a:ext>
              </a:extLst>
            </p:cNvPr>
            <p:cNvSpPr/>
            <p:nvPr/>
          </p:nvSpPr>
          <p:spPr>
            <a:xfrm rot="20635210">
              <a:off x="515466" y="1512039"/>
              <a:ext cx="949299" cy="19620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GB" sz="675" dirty="0">
                  <a:solidFill>
                    <a:srgbClr val="000000"/>
                  </a:solidFill>
                  <a:latin typeface="Arial"/>
                </a:rPr>
                <a:t>shielded target area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360E3E4-B6E2-4982-8F9F-4343412D0752}"/>
                </a:ext>
              </a:extLst>
            </p:cNvPr>
            <p:cNvCxnSpPr/>
            <p:nvPr/>
          </p:nvCxnSpPr>
          <p:spPr>
            <a:xfrm rot="1098839">
              <a:off x="3123577" y="2410572"/>
              <a:ext cx="161383" cy="9790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4A680F-9E6E-43FC-80CD-24C5E35DE90E}"/>
                </a:ext>
              </a:extLst>
            </p:cNvPr>
            <p:cNvCxnSpPr/>
            <p:nvPr/>
          </p:nvCxnSpPr>
          <p:spPr>
            <a:xfrm rot="1098839">
              <a:off x="3550429" y="2999333"/>
              <a:ext cx="190417" cy="423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36C9AA0-02BB-4196-A1F7-0925106C557A}"/>
                </a:ext>
              </a:extLst>
            </p:cNvPr>
            <p:cNvCxnSpPr/>
            <p:nvPr/>
          </p:nvCxnSpPr>
          <p:spPr>
            <a:xfrm rot="1098839">
              <a:off x="4216366" y="3367853"/>
              <a:ext cx="250219" cy="69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2E59997-9336-412A-8132-3EE87C625F1C}"/>
                </a:ext>
              </a:extLst>
            </p:cNvPr>
            <p:cNvSpPr/>
            <p:nvPr/>
          </p:nvSpPr>
          <p:spPr>
            <a:xfrm rot="14446519">
              <a:off x="68238" y="2014126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LM11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2D1FA04F-4FCD-4427-9E5C-09170212DE94}"/>
                </a:ext>
              </a:extLst>
            </p:cNvPr>
            <p:cNvSpPr/>
            <p:nvPr/>
          </p:nvSpPr>
          <p:spPr>
            <a:xfrm rot="14446519">
              <a:off x="238992" y="1916705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LM09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EBB8CE39-6B48-4748-8318-78D8A7E4A26D}"/>
                </a:ext>
              </a:extLst>
            </p:cNvPr>
            <p:cNvSpPr/>
            <p:nvPr/>
          </p:nvSpPr>
          <p:spPr>
            <a:xfrm rot="14446519">
              <a:off x="404995" y="1830852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LM10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656D0037-329B-45D5-97D8-2398AC811C78}"/>
                </a:ext>
              </a:extLst>
            </p:cNvPr>
            <p:cNvSpPr/>
            <p:nvPr/>
          </p:nvSpPr>
          <p:spPr>
            <a:xfrm rot="16200000">
              <a:off x="1370009" y="1500671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SM06</a:t>
              </a: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BFB6A9D-34B5-46C9-BD7E-0B26DE9698EA}"/>
                </a:ext>
              </a:extLst>
            </p:cNvPr>
            <p:cNvSpPr/>
            <p:nvPr/>
          </p:nvSpPr>
          <p:spPr>
            <a:xfrm rot="16200000">
              <a:off x="1491269" y="1500668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SM02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939254A-6A5F-48B5-880C-AF7E468E5A1B}"/>
                </a:ext>
              </a:extLst>
            </p:cNvPr>
            <p:cNvSpPr/>
            <p:nvPr/>
          </p:nvSpPr>
          <p:spPr>
            <a:xfrm rot="16200000">
              <a:off x="1614007" y="1500317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SM03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D0E268E-5656-44BE-B4DB-B64888DC3938}"/>
                </a:ext>
              </a:extLst>
            </p:cNvPr>
            <p:cNvSpPr/>
            <p:nvPr/>
          </p:nvSpPr>
          <p:spPr>
            <a:xfrm rot="16200000">
              <a:off x="1816152" y="1500671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SM01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6869D3CC-0C84-40C9-86CD-3B176748E1CA}"/>
                </a:ext>
              </a:extLst>
            </p:cNvPr>
            <p:cNvSpPr/>
            <p:nvPr/>
          </p:nvSpPr>
          <p:spPr>
            <a:xfrm rot="16200000">
              <a:off x="1937412" y="1500668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SM04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88A30943-6C7D-4168-AE0C-7ECC205D0B6E}"/>
                </a:ext>
              </a:extLst>
            </p:cNvPr>
            <p:cNvSpPr/>
            <p:nvPr/>
          </p:nvSpPr>
          <p:spPr>
            <a:xfrm rot="16200000">
              <a:off x="2060150" y="1500317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SM05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C5E6C5A-A9A6-4839-9090-174F2CE55477}"/>
                </a:ext>
              </a:extLst>
            </p:cNvPr>
            <p:cNvSpPr/>
            <p:nvPr/>
          </p:nvSpPr>
          <p:spPr>
            <a:xfrm rot="16200000">
              <a:off x="2181696" y="1500317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SM08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D17CC1CE-9F79-4AF7-80B2-06A3D253BF67}"/>
                </a:ext>
              </a:extLst>
            </p:cNvPr>
            <p:cNvSpPr/>
            <p:nvPr/>
          </p:nvSpPr>
          <p:spPr>
            <a:xfrm rot="17749484">
              <a:off x="2760558" y="1638060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LM16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DE019FA6-DDD7-4732-8EAB-A5D9648F6626}"/>
                </a:ext>
              </a:extLst>
            </p:cNvPr>
            <p:cNvSpPr/>
            <p:nvPr/>
          </p:nvSpPr>
          <p:spPr>
            <a:xfrm rot="17749484">
              <a:off x="3023022" y="1802201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LM18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A1D02C7B-32CC-4DB4-B0C2-B14D94308A9F}"/>
                </a:ext>
              </a:extLst>
            </p:cNvPr>
            <p:cNvSpPr/>
            <p:nvPr/>
          </p:nvSpPr>
          <p:spPr>
            <a:xfrm rot="19092913">
              <a:off x="3512771" y="2215390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LM20</a:t>
              </a: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298E9AF5-490B-4CC4-ACA0-E1C058B32333}"/>
                </a:ext>
              </a:extLst>
            </p:cNvPr>
            <p:cNvSpPr/>
            <p:nvPr/>
          </p:nvSpPr>
          <p:spPr>
            <a:xfrm rot="19464343">
              <a:off x="3610868" y="2339279"/>
              <a:ext cx="265732" cy="1154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LM21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38F609A9-3592-4726-A961-6F70BA621046}"/>
                </a:ext>
              </a:extLst>
            </p:cNvPr>
            <p:cNvSpPr/>
            <p:nvPr/>
          </p:nvSpPr>
          <p:spPr>
            <a:xfrm rot="18297134">
              <a:off x="3993914" y="2752550"/>
              <a:ext cx="265732" cy="11541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LM22</a:t>
              </a: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72F05C65-9C8D-4164-B560-C3E1C5E520ED}"/>
                </a:ext>
              </a:extLst>
            </p:cNvPr>
            <p:cNvSpPr/>
            <p:nvPr/>
          </p:nvSpPr>
          <p:spPr>
            <a:xfrm rot="17489682">
              <a:off x="4117463" y="2808310"/>
              <a:ext cx="265732" cy="11541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LM23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13BF4C9F-F6BC-4FDD-A32E-D2ABB3898B93}"/>
                </a:ext>
              </a:extLst>
            </p:cNvPr>
            <p:cNvSpPr/>
            <p:nvPr/>
          </p:nvSpPr>
          <p:spPr>
            <a:xfrm rot="16641362">
              <a:off x="4654283" y="2954676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LM25</a:t>
              </a: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67B9F3C-6EBA-416B-B2D4-989C30A294AC}"/>
                </a:ext>
              </a:extLst>
            </p:cNvPr>
            <p:cNvSpPr/>
            <p:nvPr/>
          </p:nvSpPr>
          <p:spPr>
            <a:xfrm rot="16386557">
              <a:off x="4868017" y="2956084"/>
              <a:ext cx="275286" cy="1154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LM13</a:t>
              </a: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F2D0870-9D18-4D93-BE5F-2A933CD25EF6}"/>
                </a:ext>
              </a:extLst>
            </p:cNvPr>
            <p:cNvSpPr/>
            <p:nvPr/>
          </p:nvSpPr>
          <p:spPr>
            <a:xfrm rot="17132003">
              <a:off x="5486426" y="3027306"/>
              <a:ext cx="265732" cy="1154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LM15</a:t>
              </a: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D6E8C642-0BD6-41CA-A214-AEFB94242987}"/>
                </a:ext>
              </a:extLst>
            </p:cNvPr>
            <p:cNvSpPr/>
            <p:nvPr/>
          </p:nvSpPr>
          <p:spPr>
            <a:xfrm rot="17725599">
              <a:off x="6130648" y="3313579"/>
              <a:ext cx="265732" cy="1154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LM29</a:t>
              </a:r>
            </a:p>
          </p:txBody>
        </p:sp>
      </p:grpSp>
      <p:sp>
        <p:nvSpPr>
          <p:cNvPr id="229" name="Rectangle 228">
            <a:extLst>
              <a:ext uri="{FF2B5EF4-FFF2-40B4-BE49-F238E27FC236}">
                <a16:creationId xmlns:a16="http://schemas.microsoft.com/office/drawing/2014/main" id="{0022E770-B92B-4E69-BB44-69E52F538411}"/>
              </a:ext>
            </a:extLst>
          </p:cNvPr>
          <p:cNvSpPr/>
          <p:nvPr/>
        </p:nvSpPr>
        <p:spPr>
          <a:xfrm>
            <a:off x="5026401" y="1901079"/>
            <a:ext cx="1678802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algn="ctr" defTabSz="685800">
              <a:defRPr/>
            </a:pPr>
            <a:r>
              <a:rPr lang="en-GB" sz="1400" dirty="0">
                <a:latin typeface="Arial Narrow" panose="020B0606020202030204" pitchFamily="34" charset="0"/>
              </a:rPr>
              <a:t>magnet produced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C7D6DDBE-AA98-4E3D-B465-188C9F34F754}"/>
              </a:ext>
            </a:extLst>
          </p:cNvPr>
          <p:cNvSpPr/>
          <p:nvPr/>
        </p:nvSpPr>
        <p:spPr>
          <a:xfrm>
            <a:off x="5026400" y="1029298"/>
            <a:ext cx="1669363" cy="215444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0" rIns="0" bIns="0">
            <a:spAutoFit/>
          </a:bodyPr>
          <a:lstStyle/>
          <a:p>
            <a:pPr algn="ctr" defTabSz="685800">
              <a:defRPr/>
            </a:pPr>
            <a:r>
              <a:rPr lang="en-GB" sz="1200" dirty="0">
                <a:latin typeface="Arial Narrow" panose="020B0606020202030204" pitchFamily="34" charset="0"/>
              </a:rPr>
              <a:t>CERN</a:t>
            </a:r>
            <a:r>
              <a:rPr lang="en-GB" sz="1400" dirty="0">
                <a:latin typeface="Arial Narrow" panose="020B0606020202030204" pitchFamily="34" charset="0"/>
              </a:rPr>
              <a:t> test done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1D3C47A4-65F5-43C6-A2DD-19DA30EA92A6}"/>
              </a:ext>
            </a:extLst>
          </p:cNvPr>
          <p:cNvSpPr/>
          <p:nvPr/>
        </p:nvSpPr>
        <p:spPr>
          <a:xfrm>
            <a:off x="5016963" y="1624644"/>
            <a:ext cx="1678802" cy="2154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algn="ctr" defTabSz="685800">
              <a:defRPr/>
            </a:pPr>
            <a:r>
              <a:rPr lang="en-GB" sz="1400" dirty="0">
                <a:latin typeface="Arial Narrow" panose="020B0606020202030204" pitchFamily="34" charset="0"/>
              </a:rPr>
              <a:t>magnet already at </a:t>
            </a:r>
            <a:r>
              <a:rPr lang="en-GB" sz="1200" dirty="0">
                <a:latin typeface="Arial Narrow" panose="020B0606020202030204" pitchFamily="34" charset="0"/>
              </a:rPr>
              <a:t>CERN</a:t>
            </a:r>
            <a:endParaRPr lang="en-GB" sz="1400" dirty="0">
              <a:latin typeface="Arial Narrow" panose="020B0606020202030204" pitchFamily="34" charset="0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7D645A6E-54D7-4C93-839E-F0C455537241}"/>
              </a:ext>
            </a:extLst>
          </p:cNvPr>
          <p:cNvSpPr/>
          <p:nvPr/>
        </p:nvSpPr>
        <p:spPr>
          <a:xfrm>
            <a:off x="5026401" y="1325808"/>
            <a:ext cx="1667216" cy="215444"/>
          </a:xfrm>
          <a:prstGeom prst="rect">
            <a:avLst/>
          </a:prstGeom>
          <a:solidFill>
            <a:srgbClr val="92D050"/>
          </a:solidFill>
        </p:spPr>
        <p:txBody>
          <a:bodyPr wrap="square" lIns="36000" tIns="0" rIns="0" bIns="0">
            <a:spAutoFit/>
          </a:bodyPr>
          <a:lstStyle/>
          <a:p>
            <a:pPr algn="ctr" defTabSz="685800">
              <a:defRPr/>
            </a:pPr>
            <a:r>
              <a:rPr lang="en-GB" sz="1200" dirty="0">
                <a:latin typeface="Arial Narrow" panose="020B0606020202030204" pitchFamily="34" charset="0"/>
              </a:rPr>
              <a:t>CERN</a:t>
            </a:r>
            <a:r>
              <a:rPr lang="en-GB" sz="1400" dirty="0">
                <a:latin typeface="Arial Narrow" panose="020B0606020202030204" pitchFamily="34" charset="0"/>
              </a:rPr>
              <a:t> test ongoing</a:t>
            </a: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9833E116-70B2-44F6-8CF4-B77738F9D15B}"/>
              </a:ext>
            </a:extLst>
          </p:cNvPr>
          <p:cNvSpPr/>
          <p:nvPr/>
        </p:nvSpPr>
        <p:spPr>
          <a:xfrm>
            <a:off x="5460344" y="4948060"/>
            <a:ext cx="1244859" cy="25532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dirty="0">
              <a:highlight>
                <a:srgbClr val="EAEAEA"/>
              </a:highlight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B30C131-3AE7-4235-AB40-2B3E0C8CC2FA}"/>
              </a:ext>
            </a:extLst>
          </p:cNvPr>
          <p:cNvSpPr txBox="1">
            <a:spLocks/>
          </p:cNvSpPr>
          <p:nvPr/>
        </p:nvSpPr>
        <p:spPr>
          <a:xfrm>
            <a:off x="188224" y="202206"/>
            <a:ext cx="4596927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257168" rtl="0" eaLnBrk="1" latinLnBrk="0" hangingPunct="1">
              <a:spcBef>
                <a:spcPct val="0"/>
              </a:spcBef>
              <a:buNone/>
              <a:defRPr sz="135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600" dirty="0"/>
              <a:t>Sc magnets delivery to CERN </a:t>
            </a:r>
            <a:br>
              <a:rPr lang="en-GB" sz="1600" dirty="0"/>
            </a:br>
            <a:r>
              <a:rPr lang="en-GB" sz="1600" dirty="0"/>
              <a:t>overall schedule</a:t>
            </a:r>
            <a:endParaRPr lang="en-IE" sz="16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FD12FFD-B9CB-4F7F-8F6B-B5FA14E7ABA4}"/>
              </a:ext>
            </a:extLst>
          </p:cNvPr>
          <p:cNvSpPr/>
          <p:nvPr/>
        </p:nvSpPr>
        <p:spPr>
          <a:xfrm rot="16200000">
            <a:off x="2284751" y="2158975"/>
            <a:ext cx="265732" cy="1154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D01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E0041FD-EBBF-40D0-AE16-2209568FCBA0}"/>
              </a:ext>
            </a:extLst>
          </p:cNvPr>
          <p:cNvSpPr/>
          <p:nvPr/>
        </p:nvSpPr>
        <p:spPr>
          <a:xfrm rot="16754493">
            <a:off x="2432678" y="2174470"/>
            <a:ext cx="265732" cy="115416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D02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BC4B99A-7773-4F18-A871-E7EB32CC63D9}"/>
              </a:ext>
            </a:extLst>
          </p:cNvPr>
          <p:cNvSpPr/>
          <p:nvPr/>
        </p:nvSpPr>
        <p:spPr>
          <a:xfrm rot="17516452">
            <a:off x="2581592" y="2230314"/>
            <a:ext cx="265732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 D03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A87310B-4F9B-46A0-96C5-82D44BC00998}"/>
              </a:ext>
            </a:extLst>
          </p:cNvPr>
          <p:cNvSpPr/>
          <p:nvPr/>
        </p:nvSpPr>
        <p:spPr>
          <a:xfrm rot="18083391">
            <a:off x="3158107" y="2554589"/>
            <a:ext cx="265732" cy="115416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D04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20C8F5F-33A7-4840-9DA8-4CD35963C502}"/>
              </a:ext>
            </a:extLst>
          </p:cNvPr>
          <p:cNvSpPr/>
          <p:nvPr/>
        </p:nvSpPr>
        <p:spPr>
          <a:xfrm rot="18968149">
            <a:off x="3278575" y="2650209"/>
            <a:ext cx="265732" cy="115416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D05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9181DA5-A42C-433F-A415-6605F521A184}"/>
              </a:ext>
            </a:extLst>
          </p:cNvPr>
          <p:cNvSpPr/>
          <p:nvPr/>
        </p:nvSpPr>
        <p:spPr>
          <a:xfrm rot="19626199">
            <a:off x="3377117" y="2759801"/>
            <a:ext cx="265732" cy="115416"/>
          </a:xfrm>
          <a:prstGeom prst="rect">
            <a:avLst/>
          </a:prstGeom>
          <a:solidFill>
            <a:srgbClr val="92D050"/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D06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D6311A4-9128-4A37-BA16-26BBB0D24797}"/>
              </a:ext>
            </a:extLst>
          </p:cNvPr>
          <p:cNvSpPr/>
          <p:nvPr/>
        </p:nvSpPr>
        <p:spPr>
          <a:xfrm rot="19251157">
            <a:off x="3668598" y="3090545"/>
            <a:ext cx="265732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D07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C9AE550-8DEB-431A-BB08-9D6C24499ABE}"/>
              </a:ext>
            </a:extLst>
          </p:cNvPr>
          <p:cNvSpPr/>
          <p:nvPr/>
        </p:nvSpPr>
        <p:spPr>
          <a:xfrm rot="19323403">
            <a:off x="3755643" y="3198452"/>
            <a:ext cx="265732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D08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2409103-3D12-450B-BAD9-0F0BC95687D7}"/>
              </a:ext>
            </a:extLst>
          </p:cNvPr>
          <p:cNvSpPr/>
          <p:nvPr/>
        </p:nvSpPr>
        <p:spPr>
          <a:xfrm rot="19380030">
            <a:off x="3840288" y="3314482"/>
            <a:ext cx="265732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D09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978B7C8-7860-45FD-BDF1-27C136819341}"/>
              </a:ext>
            </a:extLst>
          </p:cNvPr>
          <p:cNvSpPr/>
          <p:nvPr/>
        </p:nvSpPr>
        <p:spPr>
          <a:xfrm rot="16200000">
            <a:off x="5007942" y="3615005"/>
            <a:ext cx="265732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D13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A97B825-54D3-4418-B2C3-9EB8E598BDF6}"/>
              </a:ext>
            </a:extLst>
          </p:cNvPr>
          <p:cNvSpPr/>
          <p:nvPr/>
        </p:nvSpPr>
        <p:spPr>
          <a:xfrm rot="16684726">
            <a:off x="5145160" y="3629630"/>
            <a:ext cx="265732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D14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6A5C230-3854-4650-A817-A1E0324BDB95}"/>
              </a:ext>
            </a:extLst>
          </p:cNvPr>
          <p:cNvSpPr/>
          <p:nvPr/>
        </p:nvSpPr>
        <p:spPr>
          <a:xfrm rot="17023531">
            <a:off x="5289048" y="3661335"/>
            <a:ext cx="265732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D15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6C0C404-AB53-4618-A804-CE4272F4D60C}"/>
              </a:ext>
            </a:extLst>
          </p:cNvPr>
          <p:cNvSpPr/>
          <p:nvPr/>
        </p:nvSpPr>
        <p:spPr>
          <a:xfrm rot="16930230">
            <a:off x="4221608" y="3536979"/>
            <a:ext cx="265732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D10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396F001-5E8D-46A1-9748-3BBB99C6E3ED}"/>
              </a:ext>
            </a:extLst>
          </p:cNvPr>
          <p:cNvSpPr/>
          <p:nvPr/>
        </p:nvSpPr>
        <p:spPr>
          <a:xfrm rot="17002476">
            <a:off x="4343975" y="3563664"/>
            <a:ext cx="265732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D11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96037E1-4B3B-42FB-B945-119DA468B035}"/>
              </a:ext>
            </a:extLst>
          </p:cNvPr>
          <p:cNvSpPr/>
          <p:nvPr/>
        </p:nvSpPr>
        <p:spPr>
          <a:xfrm rot="17059103">
            <a:off x="4467457" y="3599336"/>
            <a:ext cx="265732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750" dirty="0">
                <a:solidFill>
                  <a:prstClr val="black"/>
                </a:solidFill>
                <a:latin typeface="Arial Narrow" panose="020B0606020202030204" pitchFamily="34" charset="0"/>
              </a:rPr>
              <a:t> D12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B776A5E-5D25-474F-8D4B-CADBCECC2F4B}"/>
              </a:ext>
            </a:extLst>
          </p:cNvPr>
          <p:cNvSpPr/>
          <p:nvPr/>
        </p:nvSpPr>
        <p:spPr>
          <a:xfrm>
            <a:off x="5021682" y="2174916"/>
            <a:ext cx="1688240" cy="2154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algn="ctr" defTabSz="685800">
              <a:defRPr/>
            </a:pPr>
            <a:r>
              <a:rPr lang="en-GB" sz="1400" dirty="0">
                <a:latin typeface="Arial Narrow" panose="020B0606020202030204" pitchFamily="34" charset="0"/>
              </a:rPr>
              <a:t>magnet in 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9B588-99B7-427B-BF73-8462D10C3495}"/>
              </a:ext>
            </a:extLst>
          </p:cNvPr>
          <p:cNvSpPr txBox="1"/>
          <p:nvPr/>
        </p:nvSpPr>
        <p:spPr>
          <a:xfrm>
            <a:off x="175800" y="4633008"/>
            <a:ext cx="1264046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Data date: April 2026</a:t>
            </a:r>
            <a:endParaRPr lang="en-IE" sz="8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26CCAA5-9885-48A6-A1FB-992D4F200E4A}"/>
              </a:ext>
            </a:extLst>
          </p:cNvPr>
          <p:cNvSpPr/>
          <p:nvPr/>
        </p:nvSpPr>
        <p:spPr>
          <a:xfrm rot="16200000">
            <a:off x="2214931" y="1724739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04.26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769F4E1-9A1A-4D6D-8E71-83C2DD073408}"/>
              </a:ext>
            </a:extLst>
          </p:cNvPr>
          <p:cNvSpPr/>
          <p:nvPr/>
        </p:nvSpPr>
        <p:spPr>
          <a:xfrm rot="17516452">
            <a:off x="2674386" y="1849019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 05.26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AB5F6D5-C1E3-468C-91B8-D6A9D093B5F5}"/>
              </a:ext>
            </a:extLst>
          </p:cNvPr>
          <p:cNvSpPr/>
          <p:nvPr/>
        </p:nvSpPr>
        <p:spPr>
          <a:xfrm rot="19251157">
            <a:off x="3932766" y="2778165"/>
            <a:ext cx="478075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06.26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AAD0806-1ABD-49E4-B425-E6F9B774F103}"/>
              </a:ext>
            </a:extLst>
          </p:cNvPr>
          <p:cNvSpPr/>
          <p:nvPr/>
        </p:nvSpPr>
        <p:spPr>
          <a:xfrm rot="19323403">
            <a:off x="4020826" y="2888116"/>
            <a:ext cx="478075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07.26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CFEB2F9-6DFA-4A31-8BEB-51F75482E001}"/>
              </a:ext>
            </a:extLst>
          </p:cNvPr>
          <p:cNvSpPr/>
          <p:nvPr/>
        </p:nvSpPr>
        <p:spPr>
          <a:xfrm rot="19380030">
            <a:off x="4106236" y="3005763"/>
            <a:ext cx="478075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10.26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08EA297-29B5-4C27-B8E6-C9586819F086}"/>
              </a:ext>
            </a:extLst>
          </p:cNvPr>
          <p:cNvSpPr/>
          <p:nvPr/>
        </p:nvSpPr>
        <p:spPr>
          <a:xfrm rot="16930230">
            <a:off x="4213290" y="3121438"/>
            <a:ext cx="478075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11.26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329FF8-0876-4C56-8646-78763D7034A4}"/>
              </a:ext>
            </a:extLst>
          </p:cNvPr>
          <p:cNvSpPr/>
          <p:nvPr/>
        </p:nvSpPr>
        <p:spPr>
          <a:xfrm rot="17002476">
            <a:off x="4344198" y="3156923"/>
            <a:ext cx="478075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01.27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67DE7EB-CB13-4AAB-8FB1-78C0B7AA7819}"/>
              </a:ext>
            </a:extLst>
          </p:cNvPr>
          <p:cNvSpPr/>
          <p:nvPr/>
        </p:nvSpPr>
        <p:spPr>
          <a:xfrm rot="17059103">
            <a:off x="4481450" y="3167222"/>
            <a:ext cx="478075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01.27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2C615AC-D6A4-4C51-854E-28B57482319A}"/>
              </a:ext>
            </a:extLst>
          </p:cNvPr>
          <p:cNvSpPr/>
          <p:nvPr/>
        </p:nvSpPr>
        <p:spPr>
          <a:xfrm rot="16386557">
            <a:off x="4767057" y="3191173"/>
            <a:ext cx="423565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800">
              <a:defRPr/>
            </a:pPr>
            <a:r>
              <a:rPr lang="en-GB" sz="900" dirty="0">
                <a:latin typeface="Arial Narrow" panose="020B0606020202030204" pitchFamily="34" charset="0"/>
              </a:rPr>
              <a:t>07.26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22B2133-2745-4453-A822-69597B06E732}"/>
              </a:ext>
            </a:extLst>
          </p:cNvPr>
          <p:cNvSpPr/>
          <p:nvPr/>
        </p:nvSpPr>
        <p:spPr>
          <a:xfrm rot="17132003">
            <a:off x="5481501" y="3262865"/>
            <a:ext cx="45510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800">
              <a:defRPr/>
            </a:pPr>
            <a:r>
              <a:rPr lang="en-GB" sz="900" dirty="0">
                <a:latin typeface="Arial Narrow" panose="020B0606020202030204" pitchFamily="34" charset="0"/>
              </a:rPr>
              <a:t>10.26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D451859-80EE-4F90-83DD-9D0EDC58ABEE}"/>
              </a:ext>
            </a:extLst>
          </p:cNvPr>
          <p:cNvSpPr/>
          <p:nvPr/>
        </p:nvSpPr>
        <p:spPr>
          <a:xfrm rot="17725599">
            <a:off x="6234194" y="3576774"/>
            <a:ext cx="368551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800">
              <a:defRPr/>
            </a:pPr>
            <a:r>
              <a:rPr lang="en-GB" sz="900" dirty="0">
                <a:latin typeface="Arial Narrow" panose="020B0606020202030204" pitchFamily="34" charset="0"/>
              </a:rPr>
              <a:t>05.26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94E7947-FC15-49D8-B71C-2D7ED0DDC0C1}"/>
              </a:ext>
            </a:extLst>
          </p:cNvPr>
          <p:cNvSpPr/>
          <p:nvPr/>
        </p:nvSpPr>
        <p:spPr>
          <a:xfrm rot="16200000">
            <a:off x="4992800" y="3203654"/>
            <a:ext cx="386925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02.27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44CC17D-637A-468D-8557-4DA112746373}"/>
              </a:ext>
            </a:extLst>
          </p:cNvPr>
          <p:cNvSpPr/>
          <p:nvPr/>
        </p:nvSpPr>
        <p:spPr>
          <a:xfrm rot="16684726">
            <a:off x="5129845" y="3163114"/>
            <a:ext cx="478075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03.27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AC8768F-3F85-4D36-BF5C-7A6540FEEB08}"/>
              </a:ext>
            </a:extLst>
          </p:cNvPr>
          <p:cNvSpPr/>
          <p:nvPr/>
        </p:nvSpPr>
        <p:spPr>
          <a:xfrm rot="17023531">
            <a:off x="5319184" y="3231653"/>
            <a:ext cx="428229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04.27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317EA42-F911-45A4-B331-2F3D86635307}"/>
              </a:ext>
            </a:extLst>
          </p:cNvPr>
          <p:cNvSpPr txBox="1"/>
          <p:nvPr/>
        </p:nvSpPr>
        <p:spPr>
          <a:xfrm>
            <a:off x="219680" y="1090417"/>
            <a:ext cx="4353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Delivery to CERN </a:t>
            </a:r>
            <a:endParaRPr lang="en-IE" dirty="0"/>
          </a:p>
        </p:txBody>
      </p:sp>
      <p:sp>
        <p:nvSpPr>
          <p:cNvPr id="78" name="Slide Number Placeholder 3">
            <a:extLst>
              <a:ext uri="{FF2B5EF4-FFF2-40B4-BE49-F238E27FC236}">
                <a16:creationId xmlns:a16="http://schemas.microsoft.com/office/drawing/2014/main" id="{B69825B9-0274-4F1E-A766-B94FDC67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1845" y="4914482"/>
            <a:ext cx="558674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743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4"/>
          <p:cNvSpPr>
            <a:spLocks noGrp="1"/>
          </p:cNvSpPr>
          <p:nvPr>
            <p:ph type="title"/>
          </p:nvPr>
        </p:nvSpPr>
        <p:spPr>
          <a:xfrm>
            <a:off x="143225" y="22377"/>
            <a:ext cx="4773358" cy="69952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/>
              <a:t>Comparative view: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up: </a:t>
            </a:r>
            <a:r>
              <a:rPr lang="af-ZA" dirty="0"/>
              <a:t>sc </a:t>
            </a:r>
            <a:r>
              <a:rPr lang="en-GB" dirty="0"/>
              <a:t>magnets delivery to FAIR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down: </a:t>
            </a:r>
            <a:r>
              <a:rPr lang="en-GB" dirty="0"/>
              <a:t>local cryogenic branches, installation completed</a:t>
            </a:r>
            <a:endParaRPr lang="en-GB" dirty="0">
              <a:solidFill>
                <a:srgbClr val="00B05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57340" y="1992375"/>
            <a:ext cx="6902272" cy="1781113"/>
            <a:chOff x="46233" y="3273795"/>
            <a:chExt cx="9203029" cy="237481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/>
            <a:srcRect t="22849" r="7258" b="41667"/>
            <a:stretch/>
          </p:blipFill>
          <p:spPr>
            <a:xfrm>
              <a:off x="262033" y="3714398"/>
              <a:ext cx="8987229" cy="1934214"/>
            </a:xfrm>
            <a:prstGeom prst="rect">
              <a:avLst/>
            </a:prstGeom>
          </p:spPr>
        </p:pic>
        <p:sp>
          <p:nvSpPr>
            <p:cNvPr id="104" name="Rounded Rectangle 103"/>
            <p:cNvSpPr/>
            <p:nvPr/>
          </p:nvSpPr>
          <p:spPr>
            <a:xfrm rot="4611594">
              <a:off x="6504293" y="4765669"/>
              <a:ext cx="111763" cy="71671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 rot="5985357">
              <a:off x="6538466" y="4617519"/>
              <a:ext cx="127103" cy="525537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2" t="1" r="16336" b="-1"/>
            <a:stretch/>
          </p:blipFill>
          <p:spPr>
            <a:xfrm>
              <a:off x="6443297" y="4822881"/>
              <a:ext cx="89711" cy="191645"/>
            </a:xfrm>
            <a:prstGeom prst="rect">
              <a:avLst/>
            </a:prstGeom>
          </p:spPr>
        </p:pic>
        <p:sp>
          <p:nvSpPr>
            <p:cNvPr id="119" name="Trapezoid 118"/>
            <p:cNvSpPr/>
            <p:nvPr/>
          </p:nvSpPr>
          <p:spPr>
            <a:xfrm rot="8746548">
              <a:off x="789708" y="4254967"/>
              <a:ext cx="1116008" cy="442050"/>
            </a:xfrm>
            <a:prstGeom prst="trapezoi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 rot="19536371">
              <a:off x="497271" y="4088196"/>
              <a:ext cx="1265732" cy="26161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GB" sz="675" dirty="0">
                  <a:solidFill>
                    <a:srgbClr val="000000"/>
                  </a:solidFill>
                  <a:latin typeface="Arial"/>
                </a:rPr>
                <a:t>shielded target area</a:t>
              </a:r>
            </a:p>
          </p:txBody>
        </p:sp>
        <p:sp>
          <p:nvSpPr>
            <p:cNvPr id="132" name="Text Box 37"/>
            <p:cNvSpPr txBox="1">
              <a:spLocks noChangeArrowheads="1"/>
            </p:cNvSpPr>
            <p:nvPr/>
          </p:nvSpPr>
          <p:spPr bwMode="auto">
            <a:xfrm>
              <a:off x="770356" y="5207655"/>
              <a:ext cx="286648" cy="290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97" tIns="33400" rIns="66797" bIns="33400" numCol="1" anchor="t" anchorCtr="0" compatLnSpc="1">
              <a:prstTxWarp prst="textNoShape">
                <a:avLst/>
              </a:prstTxWarp>
            </a:bodyPr>
            <a:lstStyle/>
            <a:p>
              <a:pPr algn="ctr" defTabSz="667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72" b="1" dirty="0">
                  <a:solidFill>
                    <a:srgbClr val="FF99FF"/>
                  </a:solidFill>
                  <a:latin typeface="Calibri" panose="020F0502020204030204"/>
                  <a:ea typeface="Calibri" pitchFamily="34" charset="0"/>
                  <a:cs typeface="Times New Roman" pitchFamily="18" charset="0"/>
                </a:rPr>
                <a:t>T</a:t>
              </a:r>
              <a:endParaRPr lang="en-GB" altLang="en-US" sz="1072" b="1" dirty="0">
                <a:solidFill>
                  <a:srgbClr val="FF99FF"/>
                </a:solidFill>
                <a:latin typeface="Calibri" panose="020F0502020204030204"/>
                <a:cs typeface="Arial" pitchFamily="34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728240" y="5412042"/>
              <a:ext cx="119767" cy="143537"/>
            </a:xfrm>
            <a:prstGeom prst="straightConnector1">
              <a:avLst/>
            </a:prstGeom>
            <a:ln>
              <a:solidFill>
                <a:srgbClr val="FF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flipV="1">
              <a:off x="972790" y="5126690"/>
              <a:ext cx="128776" cy="152400"/>
            </a:xfrm>
            <a:prstGeom prst="straightConnector1">
              <a:avLst/>
            </a:prstGeom>
            <a:ln>
              <a:solidFill>
                <a:srgbClr val="FF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H="1">
              <a:off x="1920622" y="4218308"/>
              <a:ext cx="880625" cy="280685"/>
            </a:xfrm>
            <a:prstGeom prst="straightConnector1">
              <a:avLst/>
            </a:prstGeom>
            <a:ln>
              <a:solidFill>
                <a:srgbClr val="FF33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2244045" y="4332739"/>
              <a:ext cx="219736" cy="6815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 Box 37"/>
            <p:cNvSpPr txBox="1">
              <a:spLocks noChangeArrowheads="1"/>
            </p:cNvSpPr>
            <p:nvPr/>
          </p:nvSpPr>
          <p:spPr bwMode="auto">
            <a:xfrm>
              <a:off x="2170315" y="4218308"/>
              <a:ext cx="389471" cy="272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97" tIns="33400" rIns="66797" bIns="33400" numCol="1" anchor="t" anchorCtr="0" compatLnSpc="1">
              <a:prstTxWarp prst="textNoShape">
                <a:avLst/>
              </a:prstTxWarp>
            </a:bodyPr>
            <a:lstStyle/>
            <a:p>
              <a:pPr algn="ctr" defTabSz="667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72" b="1" dirty="0">
                  <a:solidFill>
                    <a:srgbClr val="FF33CC"/>
                  </a:solidFill>
                  <a:latin typeface="Calibri" panose="020F0502020204030204"/>
                  <a:ea typeface="Calibri" pitchFamily="34" charset="0"/>
                  <a:cs typeface="Times New Roman" pitchFamily="18" charset="0"/>
                </a:rPr>
                <a:t>P1</a:t>
              </a:r>
              <a:endParaRPr lang="en-GB" altLang="en-US" sz="1072" b="1" dirty="0">
                <a:solidFill>
                  <a:srgbClr val="FF33CC"/>
                </a:solidFill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160" name="Arc 159"/>
            <p:cNvSpPr/>
            <p:nvPr/>
          </p:nvSpPr>
          <p:spPr>
            <a:xfrm rot="20178069">
              <a:off x="2589888" y="4151615"/>
              <a:ext cx="966984" cy="597972"/>
            </a:xfrm>
            <a:prstGeom prst="arc">
              <a:avLst>
                <a:gd name="adj1" fmla="val 17196390"/>
                <a:gd name="adj2" fmla="val 20385335"/>
              </a:avLst>
            </a:prstGeom>
            <a:ln w="952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61" name="Straight Arrow Connector 160"/>
            <p:cNvCxnSpPr/>
            <p:nvPr/>
          </p:nvCxnSpPr>
          <p:spPr>
            <a:xfrm flipH="1">
              <a:off x="2801426" y="4146059"/>
              <a:ext cx="234783" cy="81628"/>
            </a:xfrm>
            <a:prstGeom prst="straightConnector1">
              <a:avLst/>
            </a:prstGeom>
            <a:ln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>
              <a:off x="3522511" y="4135909"/>
              <a:ext cx="461327" cy="83585"/>
            </a:xfrm>
            <a:prstGeom prst="straightConnector1">
              <a:avLst/>
            </a:prstGeom>
            <a:ln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3303951" y="4117383"/>
              <a:ext cx="255930" cy="4680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37"/>
            <p:cNvSpPr txBox="1">
              <a:spLocks noChangeArrowheads="1"/>
            </p:cNvSpPr>
            <p:nvPr/>
          </p:nvSpPr>
          <p:spPr bwMode="auto">
            <a:xfrm>
              <a:off x="3248056" y="3991117"/>
              <a:ext cx="384615" cy="335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97" tIns="33400" rIns="66797" bIns="33400" numCol="1" anchor="t" anchorCtr="0" compatLnSpc="1">
              <a:prstTxWarp prst="textNoShape">
                <a:avLst/>
              </a:prstTxWarp>
            </a:bodyPr>
            <a:lstStyle/>
            <a:p>
              <a:pPr algn="ctr" defTabSz="667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72" b="1" dirty="0">
                  <a:solidFill>
                    <a:srgbClr val="FF33CC"/>
                  </a:solidFill>
                  <a:latin typeface="Calibri" panose="020F0502020204030204"/>
                  <a:ea typeface="Calibri" pitchFamily="34" charset="0"/>
                  <a:cs typeface="Times New Roman" pitchFamily="18" charset="0"/>
                </a:rPr>
                <a:t>P2</a:t>
              </a:r>
              <a:endParaRPr lang="en-GB" altLang="en-US" sz="1072" b="1" dirty="0">
                <a:solidFill>
                  <a:srgbClr val="FF33CC"/>
                </a:solidFill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176" name="Arc 175"/>
            <p:cNvSpPr/>
            <p:nvPr/>
          </p:nvSpPr>
          <p:spPr>
            <a:xfrm rot="21392451">
              <a:off x="3385503" y="4214092"/>
              <a:ext cx="966984" cy="597972"/>
            </a:xfrm>
            <a:prstGeom prst="arc">
              <a:avLst>
                <a:gd name="adj1" fmla="val 17699702"/>
                <a:gd name="adj2" fmla="val 19578542"/>
              </a:avLst>
            </a:prstGeom>
            <a:ln w="12700">
              <a:solidFill>
                <a:srgbClr val="0066FF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77" name="Straight Arrow Connector 176"/>
            <p:cNvCxnSpPr/>
            <p:nvPr/>
          </p:nvCxnSpPr>
          <p:spPr>
            <a:xfrm>
              <a:off x="4328265" y="4391526"/>
              <a:ext cx="269388" cy="214055"/>
            </a:xfrm>
            <a:prstGeom prst="straightConnector1">
              <a:avLst/>
            </a:prstGeom>
            <a:ln w="9525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4181082" y="4301224"/>
              <a:ext cx="215177" cy="13054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 Box 37"/>
            <p:cNvSpPr txBox="1">
              <a:spLocks noChangeArrowheads="1"/>
            </p:cNvSpPr>
            <p:nvPr/>
          </p:nvSpPr>
          <p:spPr bwMode="auto">
            <a:xfrm>
              <a:off x="3966112" y="4233055"/>
              <a:ext cx="522645" cy="369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6797" tIns="33400" rIns="66797" bIns="33400" numCol="1" anchor="t" anchorCtr="0" compatLnSpc="1">
              <a:prstTxWarp prst="textNoShape">
                <a:avLst/>
              </a:prstTxWarp>
            </a:bodyPr>
            <a:lstStyle/>
            <a:p>
              <a:pPr algn="ctr" defTabSz="667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72" b="1" dirty="0">
                  <a:solidFill>
                    <a:srgbClr val="0066FF"/>
                  </a:solidFill>
                  <a:latin typeface="Calibri" panose="020F0502020204030204"/>
                  <a:ea typeface="Calibri" pitchFamily="34" charset="0"/>
                  <a:cs typeface="Times New Roman" pitchFamily="18" charset="0"/>
                </a:rPr>
                <a:t>M1</a:t>
              </a:r>
              <a:endParaRPr lang="en-GB" altLang="en-US" sz="1072" b="1" dirty="0">
                <a:solidFill>
                  <a:srgbClr val="0066FF"/>
                </a:solidFill>
                <a:latin typeface="Calibri" panose="020F0502020204030204"/>
                <a:cs typeface="Arial" pitchFamily="34" charset="0"/>
              </a:endParaRPr>
            </a:p>
          </p:txBody>
        </p:sp>
        <p:cxnSp>
          <p:nvCxnSpPr>
            <p:cNvPr id="183" name="Straight Arrow Connector 182"/>
            <p:cNvCxnSpPr/>
            <p:nvPr/>
          </p:nvCxnSpPr>
          <p:spPr>
            <a:xfrm flipH="1" flipV="1">
              <a:off x="4603867" y="4618989"/>
              <a:ext cx="241370" cy="195762"/>
            </a:xfrm>
            <a:prstGeom prst="straightConnector1">
              <a:avLst/>
            </a:prstGeom>
            <a:ln w="9525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Arc 185"/>
            <p:cNvSpPr/>
            <p:nvPr/>
          </p:nvSpPr>
          <p:spPr>
            <a:xfrm rot="10800000">
              <a:off x="4755649" y="4341699"/>
              <a:ext cx="966984" cy="597972"/>
            </a:xfrm>
            <a:prstGeom prst="arc">
              <a:avLst>
                <a:gd name="adj1" fmla="val 17196390"/>
                <a:gd name="adj2" fmla="val 20172456"/>
              </a:avLst>
            </a:prstGeom>
            <a:ln w="95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87" name="Straight Arrow Connector 186"/>
            <p:cNvCxnSpPr/>
            <p:nvPr/>
          </p:nvCxnSpPr>
          <p:spPr>
            <a:xfrm>
              <a:off x="5148407" y="4932604"/>
              <a:ext cx="435130" cy="72244"/>
            </a:xfrm>
            <a:prstGeom prst="straightConnector1">
              <a:avLst/>
            </a:prstGeom>
            <a:ln w="9525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4955441" y="4863435"/>
              <a:ext cx="253889" cy="5645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 Box 37"/>
            <p:cNvSpPr txBox="1">
              <a:spLocks noChangeArrowheads="1"/>
            </p:cNvSpPr>
            <p:nvPr/>
          </p:nvSpPr>
          <p:spPr bwMode="auto">
            <a:xfrm>
              <a:off x="4801897" y="4769473"/>
              <a:ext cx="548498" cy="33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6797" tIns="33400" rIns="66797" bIns="33400" numCol="1" anchor="t" anchorCtr="0" compatLnSpc="1">
              <a:prstTxWarp prst="textNoShape">
                <a:avLst/>
              </a:prstTxWarp>
            </a:bodyPr>
            <a:lstStyle/>
            <a:p>
              <a:pPr algn="ctr" defTabSz="667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72" b="1" dirty="0">
                  <a:solidFill>
                    <a:srgbClr val="0066FF"/>
                  </a:solidFill>
                  <a:latin typeface="Calibri" panose="020F0502020204030204"/>
                  <a:ea typeface="Calibri" pitchFamily="34" charset="0"/>
                  <a:cs typeface="Times New Roman" pitchFamily="18" charset="0"/>
                </a:rPr>
                <a:t>M2</a:t>
              </a:r>
              <a:endParaRPr lang="en-GB" altLang="en-US" sz="1072" b="1" dirty="0">
                <a:solidFill>
                  <a:srgbClr val="0066FF"/>
                </a:solidFill>
                <a:latin typeface="Calibri" panose="020F0502020204030204"/>
                <a:cs typeface="Arial" pitchFamily="34" charset="0"/>
              </a:endParaRPr>
            </a:p>
          </p:txBody>
        </p:sp>
        <p:cxnSp>
          <p:nvCxnSpPr>
            <p:cNvPr id="196" name="Straight Arrow Connector 195"/>
            <p:cNvCxnSpPr/>
            <p:nvPr/>
          </p:nvCxnSpPr>
          <p:spPr>
            <a:xfrm flipH="1" flipV="1">
              <a:off x="5612523" y="5005306"/>
              <a:ext cx="1344170" cy="205325"/>
            </a:xfrm>
            <a:prstGeom prst="straightConnector1">
              <a:avLst/>
            </a:prstGeom>
            <a:ln w="9525">
              <a:solidFill>
                <a:srgbClr val="0066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5956401" y="5037466"/>
              <a:ext cx="333625" cy="9234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 Box 37"/>
            <p:cNvSpPr txBox="1">
              <a:spLocks noChangeArrowheads="1"/>
            </p:cNvSpPr>
            <p:nvPr/>
          </p:nvSpPr>
          <p:spPr bwMode="auto">
            <a:xfrm>
              <a:off x="5848941" y="4943651"/>
              <a:ext cx="548498" cy="334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97" tIns="33400" rIns="66797" bIns="33400" numCol="1" anchor="t" anchorCtr="0" compatLnSpc="1">
              <a:prstTxWarp prst="textNoShape">
                <a:avLst/>
              </a:prstTxWarp>
            </a:bodyPr>
            <a:lstStyle/>
            <a:p>
              <a:pPr algn="ctr" defTabSz="667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72" b="1" dirty="0">
                  <a:solidFill>
                    <a:srgbClr val="0066FF"/>
                  </a:solidFill>
                  <a:latin typeface="Calibri" panose="020F0502020204030204"/>
                  <a:ea typeface="Calibri" pitchFamily="34" charset="0"/>
                  <a:cs typeface="Times New Roman" pitchFamily="18" charset="0"/>
                </a:rPr>
                <a:t>M3</a:t>
              </a:r>
              <a:endParaRPr lang="en-GB" altLang="en-US" sz="1072" b="1" dirty="0">
                <a:solidFill>
                  <a:srgbClr val="0066FF"/>
                </a:solidFill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133" name="Text Box 37"/>
            <p:cNvSpPr txBox="1">
              <a:spLocks noChangeArrowheads="1"/>
            </p:cNvSpPr>
            <p:nvPr/>
          </p:nvSpPr>
          <p:spPr bwMode="auto">
            <a:xfrm>
              <a:off x="7249026" y="4710573"/>
              <a:ext cx="458206" cy="347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97" tIns="33400" rIns="66797" bIns="33400" numCol="1" anchor="t" anchorCtr="0" compatLnSpc="1">
              <a:prstTxWarp prst="textNoShape">
                <a:avLst/>
              </a:prstTxWarp>
            </a:bodyPr>
            <a:lstStyle/>
            <a:p>
              <a:pPr algn="ctr" defTabSz="667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72" b="1" dirty="0">
                  <a:solidFill>
                    <a:srgbClr val="7030A0"/>
                  </a:solidFill>
                  <a:latin typeface="Calibri" panose="020F0502020204030204"/>
                  <a:ea typeface="Calibri" pitchFamily="34" charset="0"/>
                  <a:cs typeface="Times New Roman" pitchFamily="18" charset="0"/>
                </a:rPr>
                <a:t>H</a:t>
              </a:r>
              <a:endParaRPr lang="en-GB" altLang="en-US" sz="1072" b="1" dirty="0">
                <a:solidFill>
                  <a:srgbClr val="7030A0"/>
                </a:solidFill>
                <a:latin typeface="Calibri" panose="020F0502020204030204"/>
                <a:cs typeface="Arial" pitchFamily="34" charset="0"/>
              </a:endParaRPr>
            </a:p>
          </p:txBody>
        </p:sp>
        <p:cxnSp>
          <p:nvCxnSpPr>
            <p:cNvPr id="203" name="Straight Arrow Connector 202"/>
            <p:cNvCxnSpPr/>
            <p:nvPr/>
          </p:nvCxnSpPr>
          <p:spPr>
            <a:xfrm flipH="1">
              <a:off x="6660705" y="4766299"/>
              <a:ext cx="382650" cy="89714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/>
            <p:nvPr/>
          </p:nvCxnSpPr>
          <p:spPr>
            <a:xfrm>
              <a:off x="7429395" y="4746094"/>
              <a:ext cx="159046" cy="3816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 Box 37"/>
            <p:cNvSpPr txBox="1">
              <a:spLocks noChangeArrowheads="1"/>
            </p:cNvSpPr>
            <p:nvPr/>
          </p:nvSpPr>
          <p:spPr bwMode="auto">
            <a:xfrm>
              <a:off x="8360361" y="4829044"/>
              <a:ext cx="458206" cy="347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97" tIns="33400" rIns="66797" bIns="33400" numCol="1" anchor="t" anchorCtr="0" compatLnSpc="1">
              <a:prstTxWarp prst="textNoShape">
                <a:avLst/>
              </a:prstTxWarp>
            </a:bodyPr>
            <a:lstStyle/>
            <a:p>
              <a:pPr algn="ctr" defTabSz="667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72" b="1" dirty="0">
                  <a:solidFill>
                    <a:srgbClr val="FF0000"/>
                  </a:solidFill>
                  <a:latin typeface="Calibri" panose="020F0502020204030204"/>
                  <a:cs typeface="Times New Roman" pitchFamily="18" charset="0"/>
                </a:rPr>
                <a:t>G</a:t>
              </a:r>
              <a:endParaRPr lang="en-GB" altLang="en-US" sz="1072" b="1" dirty="0">
                <a:solidFill>
                  <a:srgbClr val="FF0000"/>
                </a:solidFill>
                <a:latin typeface="Calibri" panose="020F0502020204030204"/>
                <a:cs typeface="Arial" pitchFamily="34" charset="0"/>
              </a:endParaRPr>
            </a:p>
          </p:txBody>
        </p:sp>
        <p:cxnSp>
          <p:nvCxnSpPr>
            <p:cNvPr id="208" name="Straight Arrow Connector 207"/>
            <p:cNvCxnSpPr/>
            <p:nvPr/>
          </p:nvCxnSpPr>
          <p:spPr>
            <a:xfrm flipH="1" flipV="1">
              <a:off x="8643338" y="4470819"/>
              <a:ext cx="450309" cy="8315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Rectangle 317"/>
            <p:cNvSpPr/>
            <p:nvPr/>
          </p:nvSpPr>
          <p:spPr>
            <a:xfrm rot="13347680">
              <a:off x="46233" y="4968153"/>
              <a:ext cx="58015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LM11</a:t>
              </a:r>
            </a:p>
          </p:txBody>
        </p:sp>
        <p:sp>
          <p:nvSpPr>
            <p:cNvPr id="319" name="Rectangle 318"/>
            <p:cNvSpPr/>
            <p:nvPr/>
          </p:nvSpPr>
          <p:spPr>
            <a:xfrm rot="13347680">
              <a:off x="222321" y="4785220"/>
              <a:ext cx="5610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LM09</a:t>
              </a:r>
            </a:p>
          </p:txBody>
        </p:sp>
        <p:sp>
          <p:nvSpPr>
            <p:cNvPr id="320" name="Rectangle 319"/>
            <p:cNvSpPr/>
            <p:nvPr/>
          </p:nvSpPr>
          <p:spPr>
            <a:xfrm rot="13347680">
              <a:off x="378314" y="4631143"/>
              <a:ext cx="558411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LM10</a:t>
              </a:r>
            </a:p>
          </p:txBody>
        </p:sp>
        <p:sp>
          <p:nvSpPr>
            <p:cNvPr id="321" name="Rectangle 320"/>
            <p:cNvSpPr/>
            <p:nvPr/>
          </p:nvSpPr>
          <p:spPr>
            <a:xfrm rot="15109620">
              <a:off x="1987051" y="3099347"/>
              <a:ext cx="52183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SM06</a:t>
              </a:r>
            </a:p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SM02</a:t>
              </a:r>
            </a:p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SM03</a:t>
              </a:r>
            </a:p>
            <a:p>
              <a:pPr defTabSz="685800">
                <a:defRPr/>
              </a:pPr>
              <a:endParaRPr lang="en-GB" sz="600" b="1" dirty="0">
                <a:solidFill>
                  <a:srgbClr val="00B050"/>
                </a:solidFill>
                <a:latin typeface="Arial Narrow" panose="020B0606020202030204" pitchFamily="34" charset="0"/>
              </a:endParaRPr>
            </a:p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SM01</a:t>
              </a:r>
            </a:p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SM04</a:t>
              </a:r>
            </a:p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SM05</a:t>
              </a:r>
            </a:p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SM08</a:t>
              </a:r>
            </a:p>
          </p:txBody>
        </p:sp>
        <p:sp>
          <p:nvSpPr>
            <p:cNvPr id="322" name="Rectangle 321"/>
            <p:cNvSpPr/>
            <p:nvPr/>
          </p:nvSpPr>
          <p:spPr>
            <a:xfrm rot="16760854">
              <a:off x="3597491" y="3149332"/>
              <a:ext cx="521831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LM16</a:t>
              </a:r>
            </a:p>
            <a:p>
              <a:pPr defTabSz="685800">
                <a:defRPr/>
              </a:pPr>
              <a:endParaRPr lang="en-GB" sz="750" b="1" dirty="0">
                <a:solidFill>
                  <a:srgbClr val="00B050"/>
                </a:solidFill>
                <a:latin typeface="Arial Narrow" panose="020B0606020202030204" pitchFamily="34" charset="0"/>
              </a:endParaRPr>
            </a:p>
            <a:p>
              <a:pPr defTabSz="685800">
                <a:defRPr/>
              </a:pPr>
              <a:endParaRPr lang="en-GB" sz="750" b="1" dirty="0">
                <a:solidFill>
                  <a:srgbClr val="00B050"/>
                </a:solidFill>
                <a:latin typeface="Arial Narrow" panose="020B0606020202030204" pitchFamily="34" charset="0"/>
              </a:endParaRPr>
            </a:p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LM18</a:t>
              </a:r>
            </a:p>
            <a:p>
              <a:pPr defTabSz="685800">
                <a:defRPr/>
              </a:pPr>
              <a:endParaRPr lang="en-GB" sz="750" b="1" dirty="0">
                <a:solidFill>
                  <a:srgbClr val="00B05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23" name="Rectangle 322"/>
            <p:cNvSpPr/>
            <p:nvPr/>
          </p:nvSpPr>
          <p:spPr>
            <a:xfrm rot="17953960">
              <a:off x="4594509" y="3631446"/>
              <a:ext cx="56121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LM20</a:t>
              </a:r>
            </a:p>
            <a:p>
              <a:pPr defTabSz="685800">
                <a:defRPr/>
              </a:pPr>
              <a:endParaRPr lang="en-GB" sz="75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defTabSz="685800">
                <a:defRPr/>
              </a:pPr>
              <a:r>
                <a:rPr lang="en-GB" sz="75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LM21</a:t>
              </a:r>
            </a:p>
            <a:p>
              <a:pPr defTabSz="685800">
                <a:defRPr/>
              </a:pPr>
              <a:endParaRPr lang="en-GB" sz="75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24" name="Rectangle 323"/>
            <p:cNvSpPr/>
            <p:nvPr/>
          </p:nvSpPr>
          <p:spPr>
            <a:xfrm rot="17412739">
              <a:off x="5251421" y="4188230"/>
              <a:ext cx="64676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LM22</a:t>
              </a:r>
            </a:p>
          </p:txBody>
        </p:sp>
        <p:sp>
          <p:nvSpPr>
            <p:cNvPr id="326" name="Rectangle 325"/>
            <p:cNvSpPr/>
            <p:nvPr/>
          </p:nvSpPr>
          <p:spPr>
            <a:xfrm rot="16937824">
              <a:off x="7382437" y="4039647"/>
              <a:ext cx="5218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LM15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 rot="15384550">
              <a:off x="2702933" y="3370408"/>
              <a:ext cx="4702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D01</a:t>
              </a:r>
            </a:p>
          </p:txBody>
        </p:sp>
        <p:sp>
          <p:nvSpPr>
            <p:cNvPr id="143" name="Rectangle 142"/>
            <p:cNvSpPr/>
            <p:nvPr/>
          </p:nvSpPr>
          <p:spPr>
            <a:xfrm rot="16815681">
              <a:off x="5567226" y="4156238"/>
              <a:ext cx="68856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LM23</a:t>
              </a:r>
            </a:p>
            <a:p>
              <a:pPr defTabSz="685800">
                <a:defRPr/>
              </a:pPr>
              <a:endParaRPr lang="en-GB" sz="75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 rot="15305338">
              <a:off x="6527385" y="4210448"/>
              <a:ext cx="5218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LM13</a:t>
              </a:r>
            </a:p>
          </p:txBody>
        </p:sp>
        <p:sp>
          <p:nvSpPr>
            <p:cNvPr id="148" name="Rectangle 147"/>
            <p:cNvSpPr/>
            <p:nvPr/>
          </p:nvSpPr>
          <p:spPr>
            <a:xfrm rot="15421876">
              <a:off x="6254659" y="4301452"/>
              <a:ext cx="52183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GB" sz="750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LM25</a:t>
              </a:r>
              <a:endParaRPr lang="en-GB" sz="750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521080" y="3965010"/>
            <a:ext cx="1262206" cy="406009"/>
          </a:xfrm>
          <a:prstGeom prst="rect">
            <a:avLst/>
          </a:prstGeom>
          <a:ln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defTabSz="685800">
              <a:lnSpc>
                <a:spcPts val="1275"/>
              </a:lnSpc>
              <a:defRPr/>
            </a:pPr>
            <a:r>
              <a:rPr lang="en-GB" sz="900" b="1" dirty="0">
                <a:solidFill>
                  <a:srgbClr val="FF33CC"/>
                </a:solidFill>
                <a:latin typeface="Arial"/>
              </a:rPr>
              <a:t>P: Inox, Kriosystem</a:t>
            </a:r>
          </a:p>
          <a:p>
            <a:pPr defTabSz="685800">
              <a:lnSpc>
                <a:spcPts val="1275"/>
              </a:lnSpc>
              <a:defRPr/>
            </a:pPr>
            <a:r>
              <a:rPr lang="en-GB" sz="750" dirty="0">
                <a:solidFill>
                  <a:srgbClr val="FF33CC"/>
                </a:solidFill>
                <a:latin typeface="Arial"/>
              </a:rPr>
              <a:t>DD: Mar-26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121111" y="3977375"/>
            <a:ext cx="1045225" cy="397284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lIns="36000" tIns="36000" rIns="36000" bIns="36000">
            <a:spAutoFit/>
          </a:bodyPr>
          <a:lstStyle/>
          <a:p>
            <a:pPr defTabSz="685800">
              <a:lnSpc>
                <a:spcPts val="1275"/>
              </a:lnSpc>
              <a:defRPr/>
            </a:pPr>
            <a:r>
              <a:rPr lang="en-GB" sz="900" b="1" dirty="0">
                <a:solidFill>
                  <a:srgbClr val="0066FF"/>
                </a:solidFill>
                <a:latin typeface="Arial"/>
              </a:rPr>
              <a:t>M: </a:t>
            </a:r>
            <a:r>
              <a:rPr lang="en-GB" sz="900" b="1" dirty="0" err="1">
                <a:solidFill>
                  <a:srgbClr val="0066FF"/>
                </a:solidFill>
                <a:latin typeface="Arial"/>
              </a:rPr>
              <a:t>Cryo</a:t>
            </a:r>
            <a:r>
              <a:rPr lang="en-GB" sz="900" b="1" dirty="0">
                <a:solidFill>
                  <a:srgbClr val="0066FF"/>
                </a:solidFill>
                <a:latin typeface="Arial"/>
              </a:rPr>
              <a:t> Diffusion</a:t>
            </a:r>
          </a:p>
          <a:p>
            <a:pPr defTabSz="685800">
              <a:lnSpc>
                <a:spcPts val="1275"/>
              </a:lnSpc>
              <a:defRPr/>
            </a:pPr>
            <a:r>
              <a:rPr lang="en-GB" sz="788" dirty="0">
                <a:solidFill>
                  <a:srgbClr val="0066FF"/>
                </a:solidFill>
                <a:latin typeface="Arial"/>
              </a:rPr>
              <a:t>DD: Mar-26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669803" y="3967431"/>
            <a:ext cx="906170" cy="38746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lIns="36000" tIns="36000" rIns="36000" bIns="36000">
            <a:spAutoFit/>
          </a:bodyPr>
          <a:lstStyle/>
          <a:p>
            <a:pPr defTabSz="685800">
              <a:lnSpc>
                <a:spcPts val="1275"/>
              </a:lnSpc>
              <a:defRPr/>
            </a:pPr>
            <a:r>
              <a:rPr lang="en-GB" sz="900" b="1" dirty="0">
                <a:solidFill>
                  <a:srgbClr val="7030A0"/>
                </a:solidFill>
                <a:latin typeface="Arial"/>
              </a:rPr>
              <a:t>H: Cryoworld</a:t>
            </a:r>
          </a:p>
          <a:p>
            <a:pPr defTabSz="685800">
              <a:lnSpc>
                <a:spcPts val="1275"/>
              </a:lnSpc>
              <a:defRPr/>
            </a:pPr>
            <a:r>
              <a:rPr lang="en-GB" sz="788" dirty="0">
                <a:solidFill>
                  <a:srgbClr val="7030A0"/>
                </a:solidFill>
                <a:latin typeface="Arial"/>
              </a:rPr>
              <a:t>DD: Mar-26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393686" y="3967431"/>
            <a:ext cx="858669" cy="410305"/>
          </a:xfrm>
          <a:prstGeom prst="rect">
            <a:avLst/>
          </a:prstGeom>
          <a:ln>
            <a:solidFill>
              <a:srgbClr val="FF99FF"/>
            </a:solidFill>
          </a:ln>
        </p:spPr>
        <p:txBody>
          <a:bodyPr wrap="square">
            <a:spAutoFit/>
          </a:bodyPr>
          <a:lstStyle/>
          <a:p>
            <a:pPr defTabSz="685800">
              <a:lnSpc>
                <a:spcPts val="1275"/>
              </a:lnSpc>
              <a:defRPr/>
            </a:pPr>
            <a:r>
              <a:rPr lang="en-GB" sz="900" b="1" dirty="0">
                <a:solidFill>
                  <a:srgbClr val="FF99FF"/>
                </a:solidFill>
                <a:latin typeface="Arial"/>
              </a:rPr>
              <a:t>T: Inox, Kriosystem</a:t>
            </a:r>
          </a:p>
        </p:txBody>
      </p:sp>
      <p:sp>
        <p:nvSpPr>
          <p:cNvPr id="94" name="Rectangle 93"/>
          <p:cNvSpPr/>
          <p:nvPr/>
        </p:nvSpPr>
        <p:spPr>
          <a:xfrm>
            <a:off x="1443504" y="2933239"/>
            <a:ext cx="581482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825" b="1" dirty="0">
                <a:solidFill>
                  <a:srgbClr val="FF33CC"/>
                </a:solidFill>
                <a:latin typeface="Arial"/>
              </a:rPr>
              <a:t>07.26</a:t>
            </a:r>
            <a:endParaRPr lang="en-GB" sz="750" b="1" dirty="0">
              <a:solidFill>
                <a:srgbClr val="FF33CC"/>
              </a:solidFill>
              <a:latin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2081544" y="2737999"/>
            <a:ext cx="581482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825" b="1" dirty="0">
                <a:solidFill>
                  <a:srgbClr val="FF33CC"/>
                </a:solidFill>
                <a:latin typeface="Arial"/>
              </a:rPr>
              <a:t>11.26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3373477" y="3272400"/>
            <a:ext cx="581482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825" b="1" dirty="0">
                <a:solidFill>
                  <a:srgbClr val="0066FF"/>
                </a:solidFill>
                <a:latin typeface="Arial"/>
              </a:rPr>
              <a:t>12.26</a:t>
            </a:r>
            <a:endParaRPr lang="en-GB" sz="750" b="1" dirty="0">
              <a:solidFill>
                <a:srgbClr val="0066FF"/>
              </a:solidFill>
              <a:latin typeface="Arial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2704098" y="2893810"/>
            <a:ext cx="581482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825" b="1" dirty="0">
                <a:solidFill>
                  <a:srgbClr val="0066FF"/>
                </a:solidFill>
                <a:latin typeface="Arial"/>
              </a:rPr>
              <a:t>10.26</a:t>
            </a:r>
            <a:endParaRPr lang="en-GB" sz="750" b="1" dirty="0">
              <a:solidFill>
                <a:srgbClr val="0066FF"/>
              </a:solidFill>
              <a:latin typeface="Arial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4272724" y="3458758"/>
            <a:ext cx="581482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825" b="1" dirty="0">
                <a:solidFill>
                  <a:srgbClr val="0066FF"/>
                </a:solidFill>
                <a:latin typeface="Arial"/>
              </a:rPr>
              <a:t>02.27</a:t>
            </a:r>
            <a:endParaRPr lang="en-GB" sz="750" b="1" dirty="0">
              <a:solidFill>
                <a:srgbClr val="0066FF"/>
              </a:solidFill>
              <a:latin typeface="Arial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5269209" y="3294380"/>
            <a:ext cx="581482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825" b="1" dirty="0">
                <a:solidFill>
                  <a:srgbClr val="7030A0"/>
                </a:solidFill>
                <a:latin typeface="Arial"/>
              </a:rPr>
              <a:t>01.27</a:t>
            </a:r>
            <a:endParaRPr lang="en-GB" sz="750" b="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6108385" y="3310145"/>
            <a:ext cx="581482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825" b="1" dirty="0">
                <a:solidFill>
                  <a:srgbClr val="FF0000"/>
                </a:solidFill>
                <a:latin typeface="Arial"/>
              </a:rPr>
              <a:t>02.27</a:t>
            </a:r>
            <a:endParaRPr lang="en-GB" sz="75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159EBC8-5DDF-4E25-A7FB-8BA477B407C0}"/>
              </a:ext>
            </a:extLst>
          </p:cNvPr>
          <p:cNvSpPr/>
          <p:nvPr/>
        </p:nvSpPr>
        <p:spPr>
          <a:xfrm rot="16200000">
            <a:off x="2077586" y="2050360"/>
            <a:ext cx="352671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D02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8295FDE-8780-40D0-8639-F0463D0F9505}"/>
              </a:ext>
            </a:extLst>
          </p:cNvPr>
          <p:cNvSpPr/>
          <p:nvPr/>
        </p:nvSpPr>
        <p:spPr>
          <a:xfrm rot="16200000">
            <a:off x="2209454" y="2043446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D03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92564A2-DB6E-43BA-8F52-FDE57E3FD245}"/>
              </a:ext>
            </a:extLst>
          </p:cNvPr>
          <p:cNvSpPr/>
          <p:nvPr/>
        </p:nvSpPr>
        <p:spPr>
          <a:xfrm>
            <a:off x="5830224" y="3977375"/>
            <a:ext cx="909684" cy="3874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36000">
            <a:spAutoFit/>
          </a:bodyPr>
          <a:lstStyle/>
          <a:p>
            <a:pPr defTabSz="685800">
              <a:lnSpc>
                <a:spcPts val="1275"/>
              </a:lnSpc>
              <a:defRPr/>
            </a:pPr>
            <a:r>
              <a:rPr lang="en-GB" sz="900" b="1" dirty="0">
                <a:solidFill>
                  <a:srgbClr val="FF0000"/>
                </a:solidFill>
                <a:latin typeface="Arial"/>
              </a:rPr>
              <a:t>G: Cryoworld</a:t>
            </a:r>
          </a:p>
          <a:p>
            <a:pPr defTabSz="685800">
              <a:lnSpc>
                <a:spcPts val="1275"/>
              </a:lnSpc>
              <a:defRPr/>
            </a:pPr>
            <a:r>
              <a:rPr lang="en-GB" sz="788" dirty="0">
                <a:solidFill>
                  <a:srgbClr val="FF0000"/>
                </a:solidFill>
                <a:latin typeface="Arial"/>
              </a:rPr>
              <a:t>DD: Mar-26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8044DB9-47CD-48B0-B5AB-8BE8A7F5D4C6}"/>
              </a:ext>
            </a:extLst>
          </p:cNvPr>
          <p:cNvSpPr/>
          <p:nvPr/>
        </p:nvSpPr>
        <p:spPr>
          <a:xfrm>
            <a:off x="226712" y="966270"/>
            <a:ext cx="2262952" cy="569387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800">
              <a:spcAft>
                <a:spcPts val="600"/>
              </a:spcAft>
              <a:defRPr/>
            </a:pPr>
            <a:r>
              <a:rPr lang="en-GB" sz="1200" b="1" dirty="0">
                <a:solidFill>
                  <a:srgbClr val="00B050"/>
                </a:solidFill>
              </a:rPr>
              <a:t>magnet already at FAIR</a:t>
            </a:r>
          </a:p>
          <a:p>
            <a:pPr defTabSz="685800">
              <a:spcAft>
                <a:spcPts val="600"/>
              </a:spcAft>
              <a:defRPr/>
            </a:pPr>
            <a:r>
              <a:rPr lang="en-GB" sz="1200" b="1" dirty="0"/>
              <a:t>magnet’s delivery to FAIR</a:t>
            </a:r>
            <a:br>
              <a:rPr lang="en-GB" sz="1100" b="1" dirty="0"/>
            </a:br>
            <a:r>
              <a:rPr lang="en-GB" sz="800" dirty="0"/>
              <a:t>(data date: 10/04/2026)</a:t>
            </a:r>
            <a:endParaRPr lang="en-GB" sz="1400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48532F2-7BA5-44DD-87F2-59EC82BCD88E}"/>
              </a:ext>
            </a:extLst>
          </p:cNvPr>
          <p:cNvSpPr/>
          <p:nvPr/>
        </p:nvSpPr>
        <p:spPr>
          <a:xfrm rot="17568148">
            <a:off x="2910325" y="2195846"/>
            <a:ext cx="352671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D04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75DE37A-A1CA-4B48-A52D-52587208FC7B}"/>
              </a:ext>
            </a:extLst>
          </p:cNvPr>
          <p:cNvSpPr/>
          <p:nvPr/>
        </p:nvSpPr>
        <p:spPr>
          <a:xfrm rot="17568148">
            <a:off x="3015495" y="2241841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D05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3A86EF1-0BBB-4D03-A5C6-DBA81963F21B}"/>
              </a:ext>
            </a:extLst>
          </p:cNvPr>
          <p:cNvSpPr/>
          <p:nvPr/>
        </p:nvSpPr>
        <p:spPr>
          <a:xfrm rot="17568148">
            <a:off x="3113427" y="2294833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D06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7E49E74-E382-4AAA-8930-D3313681F488}"/>
              </a:ext>
            </a:extLst>
          </p:cNvPr>
          <p:cNvSpPr/>
          <p:nvPr/>
        </p:nvSpPr>
        <p:spPr>
          <a:xfrm rot="17568148">
            <a:off x="3564343" y="2587125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D07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3927D43-DE29-4E7A-95E0-DC9C93B7740C}"/>
              </a:ext>
            </a:extLst>
          </p:cNvPr>
          <p:cNvSpPr/>
          <p:nvPr/>
        </p:nvSpPr>
        <p:spPr>
          <a:xfrm rot="17568148">
            <a:off x="3748226" y="2678557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D09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478E515-9D93-4B49-8133-2A41386C9234}"/>
              </a:ext>
            </a:extLst>
          </p:cNvPr>
          <p:cNvSpPr/>
          <p:nvPr/>
        </p:nvSpPr>
        <p:spPr>
          <a:xfrm rot="17568148">
            <a:off x="3652684" y="2638333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D08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83B0732-6639-4FB5-9A00-29022CE23AA4}"/>
              </a:ext>
            </a:extLst>
          </p:cNvPr>
          <p:cNvSpPr/>
          <p:nvPr/>
        </p:nvSpPr>
        <p:spPr>
          <a:xfrm rot="16200000">
            <a:off x="4269362" y="2801349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D10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1431CFE-4199-47F0-97EB-A8B09D4EAC2A}"/>
              </a:ext>
            </a:extLst>
          </p:cNvPr>
          <p:cNvSpPr/>
          <p:nvPr/>
        </p:nvSpPr>
        <p:spPr>
          <a:xfrm rot="16200000">
            <a:off x="4366534" y="2801349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D11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64CFD8E-31E5-4410-BD77-E3B5147918EE}"/>
              </a:ext>
            </a:extLst>
          </p:cNvPr>
          <p:cNvSpPr/>
          <p:nvPr/>
        </p:nvSpPr>
        <p:spPr>
          <a:xfrm rot="16200000">
            <a:off x="4466518" y="2801349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D12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96039B4D-444B-4A71-9E16-5039D81478F7}"/>
              </a:ext>
            </a:extLst>
          </p:cNvPr>
          <p:cNvSpPr/>
          <p:nvPr/>
        </p:nvSpPr>
        <p:spPr>
          <a:xfrm rot="15529283">
            <a:off x="5016027" y="2613155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D13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B34E264-992E-47A5-8DE0-50F1DFB71B21}"/>
              </a:ext>
            </a:extLst>
          </p:cNvPr>
          <p:cNvSpPr/>
          <p:nvPr/>
        </p:nvSpPr>
        <p:spPr>
          <a:xfrm rot="15764926">
            <a:off x="5135088" y="2591044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D14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102DEF22-51EA-4385-944B-E265CDCE21E8}"/>
              </a:ext>
            </a:extLst>
          </p:cNvPr>
          <p:cNvSpPr/>
          <p:nvPr/>
        </p:nvSpPr>
        <p:spPr>
          <a:xfrm rot="16200000">
            <a:off x="5245035" y="2574992"/>
            <a:ext cx="35266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D15</a:t>
            </a:r>
          </a:p>
        </p:txBody>
      </p:sp>
      <p:pic>
        <p:nvPicPr>
          <p:cNvPr id="81" name="Grafik 12">
            <a:extLst>
              <a:ext uri="{FF2B5EF4-FFF2-40B4-BE49-F238E27FC236}">
                <a16:creationId xmlns:a16="http://schemas.microsoft.com/office/drawing/2014/main" id="{72F3D7F6-B091-4DF2-B96C-6FFE8AE0E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88191"/>
            <a:ext cx="535780" cy="51933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9914CDA-47F7-4BFC-A600-0FCCDB810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71804" y="4901409"/>
            <a:ext cx="2352449" cy="267868"/>
          </a:xfrm>
        </p:spPr>
        <p:txBody>
          <a:bodyPr/>
          <a:lstStyle/>
          <a:p>
            <a:pPr algn="l"/>
            <a:r>
              <a:rPr lang="en-IE" dirty="0"/>
              <a:t>H. Simon - GSI-CERN collaboration meeting 17/04/2026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203C6C-C225-4467-9E14-8FAC3A39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1845" y="4889083"/>
            <a:ext cx="558674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AFA550-5B73-496B-92D3-B317D7A8EDFD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1755823" y="3185082"/>
            <a:ext cx="396360" cy="779928"/>
          </a:xfrm>
          <a:prstGeom prst="straightConnector1">
            <a:avLst/>
          </a:prstGeom>
          <a:ln w="12700">
            <a:solidFill>
              <a:srgbClr val="FF33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60242AB-A215-4CCB-AAAE-4E98EF217419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152183" y="2940494"/>
            <a:ext cx="264545" cy="1024516"/>
          </a:xfrm>
          <a:prstGeom prst="straightConnector1">
            <a:avLst/>
          </a:prstGeom>
          <a:ln w="12700">
            <a:solidFill>
              <a:srgbClr val="FF33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E569166-8FFE-4F4B-9184-73C1D926F3BC}"/>
              </a:ext>
            </a:extLst>
          </p:cNvPr>
          <p:cNvCxnSpPr>
            <a:cxnSpLocks/>
            <a:stCxn id="170" idx="0"/>
          </p:cNvCxnSpPr>
          <p:nvPr/>
        </p:nvCxnSpPr>
        <p:spPr>
          <a:xfrm flipH="1" flipV="1">
            <a:off x="2981440" y="3068985"/>
            <a:ext cx="662284" cy="908390"/>
          </a:xfrm>
          <a:prstGeom prst="straightConnector1">
            <a:avLst/>
          </a:prstGeom>
          <a:ln w="12700">
            <a:solidFill>
              <a:srgbClr val="0066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37DCE95-F650-445B-B823-030130EF65C1}"/>
              </a:ext>
            </a:extLst>
          </p:cNvPr>
          <p:cNvCxnSpPr>
            <a:cxnSpLocks/>
          </p:cNvCxnSpPr>
          <p:nvPr/>
        </p:nvCxnSpPr>
        <p:spPr>
          <a:xfrm flipH="1" flipV="1">
            <a:off x="3644047" y="3464369"/>
            <a:ext cx="705" cy="513006"/>
          </a:xfrm>
          <a:prstGeom prst="straightConnector1">
            <a:avLst/>
          </a:prstGeom>
          <a:ln w="12700">
            <a:solidFill>
              <a:srgbClr val="0066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3386B02-FB93-42AA-B9C0-BCD4CD958540}"/>
              </a:ext>
            </a:extLst>
          </p:cNvPr>
          <p:cNvCxnSpPr>
            <a:cxnSpLocks/>
          </p:cNvCxnSpPr>
          <p:nvPr/>
        </p:nvCxnSpPr>
        <p:spPr>
          <a:xfrm flipV="1">
            <a:off x="3630925" y="3648310"/>
            <a:ext cx="711313" cy="334837"/>
          </a:xfrm>
          <a:prstGeom prst="straightConnector1">
            <a:avLst/>
          </a:prstGeom>
          <a:ln w="12700">
            <a:solidFill>
              <a:srgbClr val="0066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F6B689B-F0E6-4C4E-A87D-A3E03EF7EECB}"/>
              </a:ext>
            </a:extLst>
          </p:cNvPr>
          <p:cNvCxnSpPr>
            <a:cxnSpLocks/>
          </p:cNvCxnSpPr>
          <p:nvPr/>
        </p:nvCxnSpPr>
        <p:spPr>
          <a:xfrm flipV="1">
            <a:off x="5436724" y="3551822"/>
            <a:ext cx="102950" cy="413189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80C1660-9395-4144-97BB-CAEC1738805D}"/>
              </a:ext>
            </a:extLst>
          </p:cNvPr>
          <p:cNvCxnSpPr>
            <a:cxnSpLocks/>
          </p:cNvCxnSpPr>
          <p:nvPr/>
        </p:nvCxnSpPr>
        <p:spPr>
          <a:xfrm flipV="1">
            <a:off x="6248846" y="3551822"/>
            <a:ext cx="71478" cy="42699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E3CA2C0-2E1C-4F83-80DA-1D1463C131BF}"/>
              </a:ext>
            </a:extLst>
          </p:cNvPr>
          <p:cNvSpPr/>
          <p:nvPr/>
        </p:nvSpPr>
        <p:spPr>
          <a:xfrm>
            <a:off x="1384048" y="4505368"/>
            <a:ext cx="414849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GB" sz="1350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cryogenics benches: </a:t>
            </a:r>
            <a:r>
              <a:rPr lang="en-GB" sz="135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  <a:r>
              <a:rPr lang="en-GB" sz="1350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completed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9086446-2E8E-486A-A5CE-D0A15F7F1F3F}"/>
              </a:ext>
            </a:extLst>
          </p:cNvPr>
          <p:cNvSpPr/>
          <p:nvPr/>
        </p:nvSpPr>
        <p:spPr>
          <a:xfrm rot="15313556">
            <a:off x="1841936" y="1803432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08.26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A62C598-E25F-4DBB-B6E9-4100E9076EA9}"/>
              </a:ext>
            </a:extLst>
          </p:cNvPr>
          <p:cNvSpPr/>
          <p:nvPr/>
        </p:nvSpPr>
        <p:spPr>
          <a:xfrm rot="16200000">
            <a:off x="2044629" y="1773404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05.26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56F3933-7D25-4F78-A3C8-06528E7668F2}"/>
              </a:ext>
            </a:extLst>
          </p:cNvPr>
          <p:cNvSpPr/>
          <p:nvPr/>
        </p:nvSpPr>
        <p:spPr>
          <a:xfrm rot="16626079">
            <a:off x="2214931" y="1772118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09.26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15B1EDC-CA14-419B-B4D8-AE8B5AAC14D4}"/>
              </a:ext>
            </a:extLst>
          </p:cNvPr>
          <p:cNvSpPr/>
          <p:nvPr/>
        </p:nvSpPr>
        <p:spPr>
          <a:xfrm rot="17470443">
            <a:off x="2999983" y="1921311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05.26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0F2B62C-9BE5-4629-8F29-B1B1BC7D9654}"/>
              </a:ext>
            </a:extLst>
          </p:cNvPr>
          <p:cNvSpPr/>
          <p:nvPr/>
        </p:nvSpPr>
        <p:spPr>
          <a:xfrm rot="17470443">
            <a:off x="3109895" y="1976090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05.26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C8ED8C5-33BB-4B62-A510-A082C0D1FCB4}"/>
              </a:ext>
            </a:extLst>
          </p:cNvPr>
          <p:cNvSpPr/>
          <p:nvPr/>
        </p:nvSpPr>
        <p:spPr>
          <a:xfrm rot="17470443">
            <a:off x="3217310" y="2025635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06.26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58E90A0-B577-498D-A547-8B924838A8B6}"/>
              </a:ext>
            </a:extLst>
          </p:cNvPr>
          <p:cNvSpPr/>
          <p:nvPr/>
        </p:nvSpPr>
        <p:spPr>
          <a:xfrm rot="17470443">
            <a:off x="3637367" y="2299798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10.26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7C40019-1728-4E07-B02E-1A8B6C295CF2}"/>
              </a:ext>
            </a:extLst>
          </p:cNvPr>
          <p:cNvSpPr/>
          <p:nvPr/>
        </p:nvSpPr>
        <p:spPr>
          <a:xfrm rot="17470443">
            <a:off x="3747279" y="2354577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11.26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B51B9D-DEF0-45DC-9B44-121F2CEDF8AA}"/>
              </a:ext>
            </a:extLst>
          </p:cNvPr>
          <p:cNvSpPr/>
          <p:nvPr/>
        </p:nvSpPr>
        <p:spPr>
          <a:xfrm rot="17470443">
            <a:off x="3854694" y="2404122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12.26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0C3FA23-43CF-49FB-9F5C-125E83C2F3C0}"/>
              </a:ext>
            </a:extLst>
          </p:cNvPr>
          <p:cNvSpPr/>
          <p:nvPr/>
        </p:nvSpPr>
        <p:spPr>
          <a:xfrm rot="16200000">
            <a:off x="4239309" y="2522083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01.27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D986153-6CCA-41F8-8C8A-D7D440F368C9}"/>
              </a:ext>
            </a:extLst>
          </p:cNvPr>
          <p:cNvSpPr/>
          <p:nvPr/>
        </p:nvSpPr>
        <p:spPr>
          <a:xfrm rot="16200000">
            <a:off x="4341969" y="2526780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03.27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A351B2B-0828-4488-839A-23D176AC2DC5}"/>
              </a:ext>
            </a:extLst>
          </p:cNvPr>
          <p:cNvSpPr/>
          <p:nvPr/>
        </p:nvSpPr>
        <p:spPr>
          <a:xfrm rot="16200000">
            <a:off x="4448711" y="2526407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05.27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6C68264C-46A1-40C3-AD1E-DD13159CF5DF}"/>
              </a:ext>
            </a:extLst>
          </p:cNvPr>
          <p:cNvSpPr/>
          <p:nvPr/>
        </p:nvSpPr>
        <p:spPr>
          <a:xfrm rot="15333950">
            <a:off x="4899649" y="2377369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05.27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C0DE9D7-16E5-45DD-8AC2-66A11D8014B9}"/>
              </a:ext>
            </a:extLst>
          </p:cNvPr>
          <p:cNvSpPr/>
          <p:nvPr/>
        </p:nvSpPr>
        <p:spPr>
          <a:xfrm rot="15669356">
            <a:off x="5045588" y="2333597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05.27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83B9EC7-D650-4915-878D-D45090076D6C}"/>
              </a:ext>
            </a:extLst>
          </p:cNvPr>
          <p:cNvSpPr/>
          <p:nvPr/>
        </p:nvSpPr>
        <p:spPr>
          <a:xfrm rot="16200000">
            <a:off x="5192154" y="2308951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06.27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31BC267-0808-4C1F-9F75-A741C3919AAA}"/>
              </a:ext>
            </a:extLst>
          </p:cNvPr>
          <p:cNvSpPr/>
          <p:nvPr/>
        </p:nvSpPr>
        <p:spPr>
          <a:xfrm rot="17470443">
            <a:off x="3511679" y="2229962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09.26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7B047F6-5D40-40BF-B7C3-7A2228DF54BB}"/>
              </a:ext>
            </a:extLst>
          </p:cNvPr>
          <p:cNvSpPr/>
          <p:nvPr/>
        </p:nvSpPr>
        <p:spPr>
          <a:xfrm rot="16872490">
            <a:off x="4117908" y="2493429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05.26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3A0DBB2-A55B-4F88-9D91-15A5B15998C1}"/>
              </a:ext>
            </a:extLst>
          </p:cNvPr>
          <p:cNvSpPr/>
          <p:nvPr/>
        </p:nvSpPr>
        <p:spPr>
          <a:xfrm rot="17343643">
            <a:off x="3969892" y="2456504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05.26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37D8C26-30D4-4E14-B7E7-31F7122F25B8}"/>
              </a:ext>
            </a:extLst>
          </p:cNvPr>
          <p:cNvSpPr/>
          <p:nvPr/>
        </p:nvSpPr>
        <p:spPr>
          <a:xfrm rot="15333950">
            <a:off x="4702884" y="2423635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03.27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7DAA615-FE9B-49A5-8412-A99719265B27}"/>
              </a:ext>
            </a:extLst>
          </p:cNvPr>
          <p:cNvSpPr/>
          <p:nvPr/>
        </p:nvSpPr>
        <p:spPr>
          <a:xfrm rot="16902683">
            <a:off x="5498135" y="2283347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04.27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399EBC-B6D0-418F-B00E-781444F9F67D}"/>
              </a:ext>
            </a:extLst>
          </p:cNvPr>
          <p:cNvSpPr/>
          <p:nvPr/>
        </p:nvSpPr>
        <p:spPr>
          <a:xfrm rot="427881">
            <a:off x="6309037" y="2698767"/>
            <a:ext cx="59783" cy="2096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2BBB8B97-EC96-4F2F-A5CE-4533685B4989}"/>
              </a:ext>
            </a:extLst>
          </p:cNvPr>
          <p:cNvSpPr/>
          <p:nvPr/>
        </p:nvSpPr>
        <p:spPr>
          <a:xfrm rot="16898126">
            <a:off x="6124550" y="2675149"/>
            <a:ext cx="420609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750" dirty="0">
                <a:solidFill>
                  <a:srgbClr val="000000"/>
                </a:solidFill>
                <a:latin typeface="Arial Narrow" panose="020B0606020202030204" pitchFamily="34" charset="0"/>
              </a:rPr>
              <a:t>LM29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78FAC08-07BF-488D-AE2E-DB5B346082A1}"/>
              </a:ext>
            </a:extLst>
          </p:cNvPr>
          <p:cNvSpPr/>
          <p:nvPr/>
        </p:nvSpPr>
        <p:spPr>
          <a:xfrm rot="427881">
            <a:off x="6288315" y="2500402"/>
            <a:ext cx="163163" cy="114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553F115-3B15-454D-800D-A0C7FC7157FF}"/>
              </a:ext>
            </a:extLst>
          </p:cNvPr>
          <p:cNvSpPr/>
          <p:nvPr/>
        </p:nvSpPr>
        <p:spPr>
          <a:xfrm rot="16811721">
            <a:off x="6187680" y="2375562"/>
            <a:ext cx="405373" cy="138499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 defTabSz="685783">
              <a:defRPr/>
            </a:pPr>
            <a:r>
              <a:rPr lang="en-GB" sz="900" dirty="0">
                <a:solidFill>
                  <a:prstClr val="black"/>
                </a:solidFill>
                <a:latin typeface="Arial Narrow" panose="020B0606020202030204" pitchFamily="34" charset="0"/>
              </a:rPr>
              <a:t>11.26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E11FE87-100D-4EFA-83BF-826481BDD554}"/>
              </a:ext>
            </a:extLst>
          </p:cNvPr>
          <p:cNvSpPr txBox="1"/>
          <p:nvPr/>
        </p:nvSpPr>
        <p:spPr>
          <a:xfrm>
            <a:off x="628225" y="3517068"/>
            <a:ext cx="7159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FF99FF"/>
                </a:solidFill>
                <a:latin typeface="Arial"/>
              </a:rPr>
              <a:t>done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05722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75901-8A03-4CB3-966A-EF98C21CB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dirty="0"/>
              <a:t>Collaboration Topics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727C91-439B-4B8C-B08F-5227BFBA6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Collaboration status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Sc </a:t>
            </a:r>
            <a:r>
              <a:rPr lang="en-GB" dirty="0" err="1"/>
              <a:t>multiplets</a:t>
            </a:r>
            <a:endParaRPr lang="en-GB" dirty="0"/>
          </a:p>
          <a:p>
            <a:pPr lvl="1"/>
            <a:r>
              <a:rPr lang="en-GB" dirty="0"/>
              <a:t>production and testing status</a:t>
            </a:r>
          </a:p>
          <a:p>
            <a:pPr marL="257168" lvl="1" indent="0">
              <a:buNone/>
            </a:pPr>
            <a:endParaRPr lang="en-GB" dirty="0"/>
          </a:p>
          <a:p>
            <a:r>
              <a:rPr lang="en-GB" dirty="0"/>
              <a:t>Sc dipoles </a:t>
            </a:r>
          </a:p>
          <a:p>
            <a:pPr lvl="1"/>
            <a:r>
              <a:rPr lang="en-GB" dirty="0"/>
              <a:t>production and testing status</a:t>
            </a:r>
          </a:p>
          <a:p>
            <a:pPr marL="257168" lvl="1" indent="0">
              <a:buNone/>
            </a:pPr>
            <a:endParaRPr lang="en-GB" dirty="0"/>
          </a:p>
          <a:p>
            <a:r>
              <a:rPr lang="en-GB" dirty="0"/>
              <a:t>Sc magnets and local cryogenics </a:t>
            </a:r>
          </a:p>
          <a:p>
            <a:pPr lvl="1"/>
            <a:r>
              <a:rPr lang="en-GB" dirty="0"/>
              <a:t>delivery after testing </a:t>
            </a:r>
            <a:r>
              <a:rPr lang="en-GB" dirty="0" err="1"/>
              <a:t>w.r.t.</a:t>
            </a:r>
            <a:r>
              <a:rPr lang="en-GB" dirty="0"/>
              <a:t> installation schedule</a:t>
            </a:r>
          </a:p>
          <a:p>
            <a:pPr lvl="1"/>
            <a:endParaRPr lang="en-GB" dirty="0"/>
          </a:p>
          <a:p>
            <a:r>
              <a:rPr lang="en-GB" dirty="0"/>
              <a:t>Summary and Outlook</a:t>
            </a:r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1668EB-58D3-4893-AC1C-94F336F5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2F1FD6-7AAB-4279-AA80-419A0784F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 dirty="0"/>
              <a:t>H. Simon - GSI-CERN collaboration meeting 17/04/2026</a:t>
            </a:r>
            <a:endParaRPr lang="de-DE" dirty="0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50D83FD0-F1B5-46AB-ACDB-A3D2CF975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0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5239D-03FA-4415-3F03-5943D1A8F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9FBAA-5DB2-2290-D512-1FF85F0CD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19" y="1474076"/>
            <a:ext cx="4728975" cy="1966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FBC9E-3D3F-1B31-D2EF-FF7D666A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77" y="230397"/>
            <a:ext cx="5025734" cy="590668"/>
          </a:xfrm>
        </p:spPr>
        <p:txBody>
          <a:bodyPr/>
          <a:lstStyle/>
          <a:p>
            <a:r>
              <a:rPr lang="en-US" sz="1600" dirty="0"/>
              <a:t>Test at CERN: speed-up possibilities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AA7DF-CDA3-23D4-2C40-8B1E6AFFB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77" y="944186"/>
            <a:ext cx="6387555" cy="616614"/>
          </a:xfrm>
        </p:spPr>
        <p:txBody>
          <a:bodyPr>
            <a:normAutofit/>
          </a:bodyPr>
          <a:lstStyle/>
          <a:p>
            <a:r>
              <a:rPr lang="en-US" dirty="0"/>
              <a:t>Time driver identification</a:t>
            </a:r>
          </a:p>
          <a:p>
            <a:pPr lvl="1"/>
            <a:r>
              <a:rPr lang="en-US" dirty="0"/>
              <a:t>Some </a:t>
            </a:r>
            <a:r>
              <a:rPr lang="en-US" dirty="0">
                <a:solidFill>
                  <a:srgbClr val="0000FF"/>
                </a:solidFill>
              </a:rPr>
              <a:t>possible time savers </a:t>
            </a:r>
            <a:r>
              <a:rPr lang="en-US" dirty="0"/>
              <a:t>associated to risk estimates have been identified.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1D166-E19C-3661-E6B2-CA5AABC8798E}"/>
              </a:ext>
            </a:extLst>
          </p:cNvPr>
          <p:cNvSpPr txBox="1"/>
          <p:nvPr/>
        </p:nvSpPr>
        <p:spPr>
          <a:xfrm>
            <a:off x="0" y="3332073"/>
            <a:ext cx="5765230" cy="642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432" lvl="1" indent="-120551" defTabSz="19288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844" dirty="0">
                <a:solidFill>
                  <a:srgbClr val="333333"/>
                </a:solidFill>
                <a:cs typeface="Arial"/>
              </a:rPr>
              <a:t>Recently new </a:t>
            </a:r>
            <a:r>
              <a:rPr lang="en-US" sz="844" b="1" dirty="0">
                <a:solidFill>
                  <a:srgbClr val="333333"/>
                </a:solidFill>
                <a:cs typeface="Arial"/>
              </a:rPr>
              <a:t>identified time savers</a:t>
            </a:r>
            <a:r>
              <a:rPr lang="en-US" sz="844" dirty="0">
                <a:solidFill>
                  <a:srgbClr val="333333"/>
                </a:solidFill>
                <a:latin typeface="Arial"/>
                <a:cs typeface="Arial"/>
              </a:rPr>
              <a:t>: </a:t>
            </a:r>
          </a:p>
          <a:p>
            <a:pPr marL="482203" lvl="2" indent="-96441" defTabSz="19288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759" dirty="0" err="1">
                <a:solidFill>
                  <a:srgbClr val="0000FF"/>
                </a:solidFill>
                <a:cs typeface="Arial"/>
              </a:rPr>
              <a:t>eDAQ</a:t>
            </a:r>
            <a:r>
              <a:rPr lang="en-US" sz="759" dirty="0">
                <a:solidFill>
                  <a:srgbClr val="0000FF"/>
                </a:solidFill>
                <a:cs typeface="Arial"/>
              </a:rPr>
              <a:t> </a:t>
            </a:r>
            <a:r>
              <a:rPr lang="en-US" sz="759" dirty="0">
                <a:solidFill>
                  <a:srgbClr val="333333"/>
                </a:solidFill>
                <a:cs typeface="Arial"/>
              </a:rPr>
              <a:t>gives us the quench file on the spot. Shorter commissioning (0.5h/quench, 1 day).</a:t>
            </a:r>
          </a:p>
          <a:p>
            <a:pPr marL="482203" lvl="2" indent="-96441" defTabSz="19288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759" dirty="0">
                <a:solidFill>
                  <a:srgbClr val="0000FF"/>
                </a:solidFill>
                <a:cs typeface="Arial"/>
              </a:rPr>
              <a:t>Automatic evaporation </a:t>
            </a:r>
            <a:r>
              <a:rPr lang="en-US" sz="759" dirty="0">
                <a:solidFill>
                  <a:srgbClr val="333333"/>
                </a:solidFill>
                <a:cs typeface="Arial"/>
              </a:rPr>
              <a:t>allows to run over night and reach 10 K much sooner (1-2 days gain).</a:t>
            </a:r>
          </a:p>
          <a:p>
            <a:pPr marL="482203" lvl="2" indent="-96441" defTabSz="19288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759" dirty="0">
                <a:solidFill>
                  <a:srgbClr val="0000FF"/>
                </a:solidFill>
                <a:latin typeface="Arial"/>
                <a:cs typeface="Arial"/>
              </a:rPr>
              <a:t>Over-heating</a:t>
            </a:r>
            <a:r>
              <a:rPr lang="en-US" sz="759" dirty="0">
                <a:solidFill>
                  <a:srgbClr val="333333"/>
                </a:solidFill>
                <a:latin typeface="Arial"/>
                <a:cs typeface="Arial"/>
              </a:rPr>
              <a:t> (T &gt; </a:t>
            </a:r>
            <a:r>
              <a:rPr lang="en-US" sz="759" dirty="0" err="1">
                <a:solidFill>
                  <a:srgbClr val="333333"/>
                </a:solidFill>
                <a:latin typeface="Arial"/>
                <a:cs typeface="Arial"/>
              </a:rPr>
              <a:t>T</a:t>
            </a:r>
            <a:r>
              <a:rPr lang="en-US" sz="759" baseline="-25000" dirty="0" err="1">
                <a:solidFill>
                  <a:srgbClr val="333333"/>
                </a:solidFill>
                <a:latin typeface="Arial"/>
                <a:cs typeface="Arial"/>
              </a:rPr>
              <a:t>dew</a:t>
            </a:r>
            <a:r>
              <a:rPr lang="en-US" sz="759" baseline="-25000" dirty="0">
                <a:solidFill>
                  <a:srgbClr val="333333"/>
                </a:solidFill>
                <a:latin typeface="Arial"/>
                <a:cs typeface="Arial"/>
              </a:rPr>
              <a:t> point</a:t>
            </a:r>
            <a:r>
              <a:rPr lang="en-US" sz="759" dirty="0">
                <a:solidFill>
                  <a:srgbClr val="333333"/>
                </a:solidFill>
                <a:latin typeface="Arial"/>
                <a:cs typeface="Arial"/>
              </a:rPr>
              <a:t>) allows to break vacuum right after the leak test (</a:t>
            </a:r>
            <a:r>
              <a:rPr lang="en-US" sz="759" dirty="0">
                <a:solidFill>
                  <a:srgbClr val="333333"/>
                </a:solidFill>
                <a:cs typeface="Arial"/>
              </a:rPr>
              <a:t>more stat needed, but 1-</a:t>
            </a:r>
            <a:r>
              <a:rPr lang="en-US" sz="759" dirty="0">
                <a:solidFill>
                  <a:srgbClr val="333333"/>
                </a:solidFill>
                <a:latin typeface="Arial"/>
                <a:cs typeface="Arial"/>
              </a:rPr>
              <a:t>2 days gain).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3FB800-2B64-423B-82B5-7D7C87F3D35F}"/>
              </a:ext>
            </a:extLst>
          </p:cNvPr>
          <p:cNvSpPr/>
          <p:nvPr/>
        </p:nvSpPr>
        <p:spPr>
          <a:xfrm>
            <a:off x="204698" y="944186"/>
            <a:ext cx="6489325" cy="3112973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46D03-0D20-4ABE-B1AB-3235575029AB}"/>
              </a:ext>
            </a:extLst>
          </p:cNvPr>
          <p:cNvSpPr txBox="1"/>
          <p:nvPr/>
        </p:nvSpPr>
        <p:spPr>
          <a:xfrm>
            <a:off x="5770676" y="1028393"/>
            <a:ext cx="872171" cy="5539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sz="1000" dirty="0">
                <a:solidFill>
                  <a:srgbClr val="0070C0"/>
                </a:solidFill>
              </a:rPr>
              <a:t>H. Bajas Workshop 15/04/2026</a:t>
            </a:r>
            <a:endParaRPr lang="en-IE" sz="1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03439-0CCC-4DA8-8F6C-C6A60320DC66}"/>
              </a:ext>
            </a:extLst>
          </p:cNvPr>
          <p:cNvSpPr txBox="1"/>
          <p:nvPr/>
        </p:nvSpPr>
        <p:spPr>
          <a:xfrm>
            <a:off x="163977" y="4067071"/>
            <a:ext cx="1913593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400" dirty="0"/>
              <a:t>Additional: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72D8FE-CB2B-46D0-82F3-08A1159298AD}"/>
              </a:ext>
            </a:extLst>
          </p:cNvPr>
          <p:cNvSpPr txBox="1"/>
          <p:nvPr/>
        </p:nvSpPr>
        <p:spPr>
          <a:xfrm>
            <a:off x="1203512" y="4057159"/>
            <a:ext cx="5553635" cy="9387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ea typeface="DengXian" panose="02010600030101010101" pitchFamily="2" charset="-122"/>
                <a:cs typeface="Times New Roman" panose="02020603050405020304" pitchFamily="18" charset="0"/>
              </a:rPr>
              <a:t>under development: additional </a:t>
            </a:r>
            <a:r>
              <a:rPr lang="en-GB" sz="1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devices for dipole magnetic measurements </a:t>
            </a:r>
            <a:br>
              <a:rPr lang="en-GB" sz="1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1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(test up to 3 </a:t>
            </a:r>
            <a:r>
              <a:rPr lang="en-GB" sz="1100" dirty="0">
                <a:ea typeface="DengXian" panose="02010600030101010101" pitchFamily="2" charset="-122"/>
                <a:cs typeface="Times New Roman" panose="02020603050405020304" pitchFamily="18" charset="0"/>
              </a:rPr>
              <a:t>dipoles in parallel)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ea typeface="DengXian" panose="02010600030101010101" pitchFamily="2" charset="-122"/>
                <a:cs typeface="Times New Roman" panose="02020603050405020304" pitchFamily="18" charset="0"/>
              </a:rPr>
              <a:t>Continuous adaptation and optimization of testing plan</a:t>
            </a:r>
            <a:br>
              <a:rPr lang="en-GB" sz="1100" dirty="0"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1100" dirty="0">
                <a:ea typeface="DengXian" panose="02010600030101010101" pitchFamily="2" charset="-122"/>
                <a:cs typeface="Times New Roman" panose="02020603050405020304" pitchFamily="18" charset="0"/>
              </a:rPr>
              <a:t>(improved criteria in work)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accent1"/>
                </a:solidFill>
                <a:ea typeface="DengXian" panose="02010600030101010101" pitchFamily="2" charset="-122"/>
                <a:cs typeface="Times New Roman" panose="02020603050405020304" pitchFamily="18" charset="0"/>
              </a:rPr>
              <a:t>Preparation of Magnet Avatar measurements (remaining dipoles)</a:t>
            </a:r>
            <a:endParaRPr lang="en-GB" sz="1400" dirty="0">
              <a:solidFill>
                <a:schemeClr val="accent1"/>
              </a:solidFill>
            </a:endParaRPr>
          </a:p>
        </p:txBody>
      </p:sp>
      <p:pic>
        <p:nvPicPr>
          <p:cNvPr id="11" name="Grafik 12">
            <a:extLst>
              <a:ext uri="{FF2B5EF4-FFF2-40B4-BE49-F238E27FC236}">
                <a16:creationId xmlns:a16="http://schemas.microsoft.com/office/drawing/2014/main" id="{C4BFBA75-172B-4F79-8831-08564846FB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D5C5F89-3328-434D-B33B-DB6343A9A907}"/>
              </a:ext>
            </a:extLst>
          </p:cNvPr>
          <p:cNvSpPr/>
          <p:nvPr/>
        </p:nvSpPr>
        <p:spPr>
          <a:xfrm>
            <a:off x="4901524" y="2834104"/>
            <a:ext cx="1001971" cy="17111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2A6F456-0E51-4326-AEC2-6B5AEFC39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A4A3DF9-0553-4CB4-8367-4CBFC276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974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5860-2C73-4B0D-B833-62DEA4B0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7" y="225728"/>
            <a:ext cx="4596927" cy="590668"/>
          </a:xfrm>
        </p:spPr>
        <p:txBody>
          <a:bodyPr/>
          <a:lstStyle/>
          <a:p>
            <a:r>
              <a:rPr lang="en-GB" sz="1600" dirty="0"/>
              <a:t>Successful Implementation of </a:t>
            </a:r>
            <a:br>
              <a:rPr lang="en-GB" sz="1600" dirty="0"/>
            </a:br>
            <a:r>
              <a:rPr lang="en-GB" sz="1600" dirty="0"/>
              <a:t>Quality Measures (ASG)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993E38-6A5B-43A6-8150-FFCE73B3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5F4B7-6EDA-4CEA-B4AE-484110FAB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145CE6-186B-4485-B8CD-8A3A41861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" t="17444" r="1292" b="58444"/>
          <a:stretch/>
        </p:blipFill>
        <p:spPr>
          <a:xfrm>
            <a:off x="99163" y="1150045"/>
            <a:ext cx="6659673" cy="935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CD4484-E8FD-45E5-B35B-FD5D1FAEAD55}"/>
              </a:ext>
            </a:extLst>
          </p:cNvPr>
          <p:cNvSpPr txBox="1"/>
          <p:nvPr/>
        </p:nvSpPr>
        <p:spPr>
          <a:xfrm>
            <a:off x="5205490" y="4594396"/>
            <a:ext cx="1479329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900" dirty="0"/>
              <a:t>Melanie Cho, 17/02/2026</a:t>
            </a:r>
            <a:endParaRPr lang="en-IE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11679-A4B1-4336-9E00-6B2715096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" t="41210" r="1292"/>
          <a:stretch/>
        </p:blipFill>
        <p:spPr>
          <a:xfrm>
            <a:off x="132837" y="2312901"/>
            <a:ext cx="6659673" cy="2281495"/>
          </a:xfrm>
          <a:prstGeom prst="rect">
            <a:avLst/>
          </a:prstGeom>
        </p:spPr>
      </p:pic>
      <p:pic>
        <p:nvPicPr>
          <p:cNvPr id="10" name="Grafik 12">
            <a:extLst>
              <a:ext uri="{FF2B5EF4-FFF2-40B4-BE49-F238E27FC236}">
                <a16:creationId xmlns:a16="http://schemas.microsoft.com/office/drawing/2014/main" id="{4F8DE8DE-E6AE-4328-9B0D-6B0AF0A4D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A6C8B2-5DEA-4A75-B9B7-167B4142A984}"/>
              </a:ext>
            </a:extLst>
          </p:cNvPr>
          <p:cNvSpPr txBox="1"/>
          <p:nvPr/>
        </p:nvSpPr>
        <p:spPr>
          <a:xfrm>
            <a:off x="4936527" y="4236128"/>
            <a:ext cx="3064476" cy="4078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/>
              <a:t>3</a:t>
            </a:r>
            <a:r>
              <a:rPr lang="de-DE" sz="1000" baseline="30000" dirty="0"/>
              <a:t>rd</a:t>
            </a:r>
            <a:r>
              <a:rPr lang="de-DE" sz="1000" dirty="0"/>
              <a:t> </a:t>
            </a:r>
            <a:r>
              <a:rPr lang="de-DE" sz="1000" dirty="0" err="1"/>
              <a:t>visit</a:t>
            </a:r>
            <a:r>
              <a:rPr lang="de-DE" sz="1050" dirty="0"/>
              <a:t> 17 March 2026, ASG</a:t>
            </a:r>
          </a:p>
          <a:p>
            <a:pPr algn="l"/>
            <a:r>
              <a:rPr lang="de-DE" sz="900" dirty="0"/>
              <a:t>Follow </a:t>
            </a:r>
            <a:r>
              <a:rPr lang="de-DE" sz="900" dirty="0" err="1"/>
              <a:t>up</a:t>
            </a:r>
            <a:r>
              <a:rPr lang="de-DE" sz="900" dirty="0"/>
              <a:t> at </a:t>
            </a:r>
            <a:r>
              <a:rPr lang="de-DE" sz="900" dirty="0" err="1"/>
              <a:t>first</a:t>
            </a:r>
            <a:r>
              <a:rPr lang="de-DE" sz="900" dirty="0"/>
              <a:t> (FAT acc. LM13)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78922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3E74F-4F45-4A4E-89DD-172428F4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14" y="230397"/>
            <a:ext cx="5025734" cy="590668"/>
          </a:xfrm>
        </p:spPr>
        <p:txBody>
          <a:bodyPr/>
          <a:lstStyle/>
          <a:p>
            <a:r>
              <a:rPr lang="de-DE" sz="1600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85C7C5-B77F-4C0A-A94E-2E64EC61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27" y="937537"/>
            <a:ext cx="6770594" cy="3911219"/>
          </a:xfrm>
        </p:spPr>
        <p:txBody>
          <a:bodyPr/>
          <a:lstStyle/>
          <a:p>
            <a:r>
              <a:rPr lang="en-GB" sz="1400" dirty="0"/>
              <a:t>Very successful collaboration !</a:t>
            </a:r>
          </a:p>
          <a:p>
            <a:r>
              <a:rPr lang="en-GB" sz="1400" dirty="0"/>
              <a:t>Major technical and quality improvements thanks to CERN-GSI-FAIR-industry task forces</a:t>
            </a:r>
          </a:p>
          <a:p>
            <a:r>
              <a:rPr lang="en-GB" sz="1400" dirty="0"/>
              <a:t>Expediting team solved several major production issues but still hindering problems are in process to be solved</a:t>
            </a:r>
          </a:p>
          <a:p>
            <a:r>
              <a:rPr lang="en-GB" sz="1400" dirty="0"/>
              <a:t>Expediting and technical advisors in place to </a:t>
            </a:r>
            <a:r>
              <a:rPr lang="en-GB" sz="1400" dirty="0">
                <a:solidFill>
                  <a:srgbClr val="C00000"/>
                </a:solidFill>
              </a:rPr>
              <a:t>stabilize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C00000"/>
                </a:solidFill>
              </a:rPr>
              <a:t>Elytt delivery schedule</a:t>
            </a:r>
            <a:br>
              <a:rPr lang="en-GB" sz="1400" dirty="0"/>
            </a:br>
            <a:endParaRPr lang="en-GB" sz="1400" dirty="0"/>
          </a:p>
          <a:p>
            <a:r>
              <a:rPr lang="en-GB" sz="1400" dirty="0">
                <a:solidFill>
                  <a:srgbClr val="0070C0"/>
                </a:solidFill>
              </a:rPr>
              <a:t>Sc dipole production currently in critical path for testing schedule and Early Science scope</a:t>
            </a:r>
          </a:p>
          <a:p>
            <a:r>
              <a:rPr lang="en-GB" sz="1400" dirty="0">
                <a:solidFill>
                  <a:srgbClr val="0070C0"/>
                </a:solidFill>
              </a:rPr>
              <a:t>Upgrade of CERN testing facility (talk by </a:t>
            </a:r>
            <a:r>
              <a:rPr lang="en-GB" sz="1400" dirty="0">
                <a:solidFill>
                  <a:srgbClr val="0070C0"/>
                </a:solidFill>
                <a:sym typeface="Wingdings" panose="05000000000000000000" pitchFamily="2" charset="2"/>
              </a:rPr>
              <a:t>Germana Riddone</a:t>
            </a:r>
            <a:r>
              <a:rPr lang="en-GB" sz="1400" dirty="0">
                <a:solidFill>
                  <a:srgbClr val="0070C0"/>
                </a:solidFill>
              </a:rPr>
              <a:t>) and ramp-up of testing team (GSI and TSU) result in a </a:t>
            </a:r>
            <a:r>
              <a:rPr lang="en-GB" sz="1400" dirty="0">
                <a:solidFill>
                  <a:srgbClr val="00B050"/>
                </a:solidFill>
              </a:rPr>
              <a:t>resilient testing response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Next steps: </a:t>
            </a:r>
          </a:p>
          <a:p>
            <a:pPr marL="342892" indent="-342892">
              <a:buFont typeface="+mj-lt"/>
              <a:buAutoNum type="arabicPeriod"/>
            </a:pPr>
            <a:r>
              <a:rPr lang="en-GB" sz="1200" dirty="0"/>
              <a:t>Early Science scope / First Science+++ scenario: </a:t>
            </a:r>
            <a:r>
              <a:rPr lang="en-GB" sz="1200" dirty="0">
                <a:solidFill>
                  <a:schemeClr val="accent1"/>
                </a:solidFill>
              </a:rPr>
              <a:t>Branched Dipoles </a:t>
            </a:r>
            <a:r>
              <a:rPr lang="en-GB" sz="1200" dirty="0"/>
              <a:t>/ </a:t>
            </a:r>
            <a:r>
              <a:rPr lang="en-GB" sz="1200" dirty="0">
                <a:solidFill>
                  <a:schemeClr val="accent1"/>
                </a:solidFill>
              </a:rPr>
              <a:t>Low Energy Branch</a:t>
            </a:r>
          </a:p>
          <a:p>
            <a:pPr marL="342892" indent="-342892">
              <a:buFont typeface="+mj-lt"/>
              <a:buAutoNum type="arabicPeriod"/>
            </a:pPr>
            <a:r>
              <a:rPr lang="en-GB" sz="1200" dirty="0">
                <a:solidFill>
                  <a:schemeClr val="accent1"/>
                </a:solidFill>
              </a:rPr>
              <a:t>Prepare Operation – measure Avatar relevant data for magnets (remaining dipoles) </a:t>
            </a:r>
            <a:r>
              <a:rPr lang="en-GB" sz="1200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1"/>
                </a:solidFill>
                <a:sym typeface="Wingdings" panose="05000000000000000000" pitchFamily="2" charset="2"/>
              </a:rPr>
              <a:t>        avatar/digital twin of </a:t>
            </a:r>
            <a:r>
              <a:rPr lang="en-GB" sz="1200" dirty="0">
                <a:solidFill>
                  <a:schemeClr val="accent1"/>
                </a:solidFill>
              </a:rPr>
              <a:t>spectrometer (talk by H. Müller)</a:t>
            </a:r>
            <a:br>
              <a:rPr lang="en-GB" sz="1200" dirty="0">
                <a:solidFill>
                  <a:schemeClr val="accent1"/>
                </a:solidFill>
              </a:rPr>
            </a:br>
            <a:r>
              <a:rPr lang="en-GB" sz="1200" dirty="0">
                <a:solidFill>
                  <a:schemeClr val="accent1"/>
                </a:solidFill>
              </a:rPr>
              <a:t>										      </a:t>
            </a:r>
            <a:r>
              <a:rPr lang="en-GB" sz="1600" dirty="0">
                <a:solidFill>
                  <a:schemeClr val="tx1"/>
                </a:solidFill>
              </a:rPr>
              <a:t>Thanks to the Team !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9F2245-8C9C-4C5D-8F2C-2420DF7B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ED154A-05AE-47A5-A7C8-44D843D1E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EE96AFF-C426-4D7E-B9A7-ECC425AD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7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History of the proje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History of the project</a:t>
            </a:r>
          </a:p>
        </p:txBody>
      </p:sp>
      <p:sp>
        <p:nvSpPr>
          <p:cNvPr id="187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194" name="グループ"/>
          <p:cNvGrpSpPr/>
          <p:nvPr/>
        </p:nvGrpSpPr>
        <p:grpSpPr>
          <a:xfrm>
            <a:off x="247940" y="1676009"/>
            <a:ext cx="4502883" cy="1020333"/>
            <a:chOff x="0" y="0"/>
            <a:chExt cx="8538799" cy="1934851"/>
          </a:xfrm>
        </p:grpSpPr>
        <p:sp>
          <p:nvSpPr>
            <p:cNvPr id="188" name="Addendum No.4…"/>
            <p:cNvSpPr txBox="1"/>
            <p:nvPr/>
          </p:nvSpPr>
          <p:spPr>
            <a:xfrm>
              <a:off x="296499" y="468713"/>
              <a:ext cx="82423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308049">
                <a:defRPr sz="1500" b="1">
                  <a:solidFill>
                    <a:srgbClr val="535353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/>
                <a:t>Addendum No.4: </a:t>
              </a:r>
            </a:p>
            <a:p>
              <a:pPr defTabSz="308049">
                <a:defRPr sz="1500" b="1">
                  <a:solidFill>
                    <a:srgbClr val="535353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/>
                <a:t>Procurement of pre-cooler, QPS, Survey tools</a:t>
              </a:r>
            </a:p>
          </p:txBody>
        </p:sp>
        <p:sp>
          <p:nvSpPr>
            <p:cNvPr id="189" name="Addendum No.5…"/>
            <p:cNvSpPr txBox="1"/>
            <p:nvPr/>
          </p:nvSpPr>
          <p:spPr>
            <a:xfrm>
              <a:off x="296499" y="1363351"/>
              <a:ext cx="564073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308049">
                <a:defRPr sz="1500" b="1">
                  <a:solidFill>
                    <a:srgbClr val="535353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/>
                <a:t>Addendum No.5: </a:t>
              </a:r>
            </a:p>
            <a:p>
              <a:pPr defTabSz="308049">
                <a:defRPr sz="1500" b="1">
                  <a:solidFill>
                    <a:srgbClr val="535353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/>
                <a:t>Floor, control room </a:t>
              </a:r>
            </a:p>
          </p:txBody>
        </p:sp>
        <p:sp>
          <p:nvSpPr>
            <p:cNvPr id="190" name="2013"/>
            <p:cNvSpPr/>
            <p:nvPr/>
          </p:nvSpPr>
          <p:spPr>
            <a:xfrm rot="5400000">
              <a:off x="-76567" y="76566"/>
              <a:ext cx="450892" cy="297759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2013</a:t>
              </a:r>
            </a:p>
          </p:txBody>
        </p:sp>
        <p:sp>
          <p:nvSpPr>
            <p:cNvPr id="191" name="2014"/>
            <p:cNvSpPr/>
            <p:nvPr/>
          </p:nvSpPr>
          <p:spPr>
            <a:xfrm rot="5400000">
              <a:off x="-76567" y="556454"/>
              <a:ext cx="450892" cy="297759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2014</a:t>
              </a:r>
            </a:p>
          </p:txBody>
        </p:sp>
        <p:sp>
          <p:nvSpPr>
            <p:cNvPr id="192" name="2015"/>
            <p:cNvSpPr/>
            <p:nvPr/>
          </p:nvSpPr>
          <p:spPr>
            <a:xfrm rot="5400000">
              <a:off x="-76567" y="1036341"/>
              <a:ext cx="450892" cy="297760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2015</a:t>
              </a:r>
            </a:p>
          </p:txBody>
        </p:sp>
        <p:sp>
          <p:nvSpPr>
            <p:cNvPr id="193" name="2016"/>
            <p:cNvSpPr/>
            <p:nvPr/>
          </p:nvSpPr>
          <p:spPr>
            <a:xfrm rot="5400000">
              <a:off x="-76567" y="1516230"/>
              <a:ext cx="450892" cy="297759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2016</a:t>
              </a:r>
            </a:p>
          </p:txBody>
        </p:sp>
      </p:grpSp>
      <p:grpSp>
        <p:nvGrpSpPr>
          <p:cNvPr id="202" name="グループ"/>
          <p:cNvGrpSpPr/>
          <p:nvPr/>
        </p:nvGrpSpPr>
        <p:grpSpPr>
          <a:xfrm>
            <a:off x="247939" y="3447470"/>
            <a:ext cx="4502884" cy="1250040"/>
            <a:chOff x="-1" y="0"/>
            <a:chExt cx="8538801" cy="2370444"/>
          </a:xfrm>
        </p:grpSpPr>
        <p:sp>
          <p:nvSpPr>
            <p:cNvPr id="195" name="2020"/>
            <p:cNvSpPr/>
            <p:nvPr/>
          </p:nvSpPr>
          <p:spPr>
            <a:xfrm rot="5400000">
              <a:off x="-76567" y="76566"/>
              <a:ext cx="450892" cy="297759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2020</a:t>
              </a:r>
            </a:p>
          </p:txBody>
        </p:sp>
        <p:sp>
          <p:nvSpPr>
            <p:cNvPr id="196" name="2021"/>
            <p:cNvSpPr/>
            <p:nvPr/>
          </p:nvSpPr>
          <p:spPr>
            <a:xfrm rot="5400000">
              <a:off x="-76567" y="556454"/>
              <a:ext cx="450892" cy="297759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2021</a:t>
              </a:r>
            </a:p>
          </p:txBody>
        </p:sp>
        <p:sp>
          <p:nvSpPr>
            <p:cNvPr id="197" name="2022"/>
            <p:cNvSpPr/>
            <p:nvPr/>
          </p:nvSpPr>
          <p:spPr>
            <a:xfrm rot="5400000">
              <a:off x="-76567" y="1036341"/>
              <a:ext cx="450892" cy="297760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2022</a:t>
              </a:r>
            </a:p>
          </p:txBody>
        </p:sp>
        <p:sp>
          <p:nvSpPr>
            <p:cNvPr id="198" name="2023"/>
            <p:cNvSpPr/>
            <p:nvPr/>
          </p:nvSpPr>
          <p:spPr>
            <a:xfrm rot="5400000">
              <a:off x="-76567" y="1516230"/>
              <a:ext cx="450892" cy="297760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2023</a:t>
              </a:r>
            </a:p>
          </p:txBody>
        </p:sp>
        <p:sp>
          <p:nvSpPr>
            <p:cNvPr id="199" name="2024"/>
            <p:cNvSpPr/>
            <p:nvPr/>
          </p:nvSpPr>
          <p:spPr>
            <a:xfrm rot="5400000">
              <a:off x="-76567" y="1996118"/>
              <a:ext cx="450892" cy="297759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2024</a:t>
              </a:r>
            </a:p>
          </p:txBody>
        </p:sp>
        <p:sp>
          <p:nvSpPr>
            <p:cNvPr id="200" name="Addendum No.12…"/>
            <p:cNvSpPr txBox="1"/>
            <p:nvPr/>
          </p:nvSpPr>
          <p:spPr>
            <a:xfrm>
              <a:off x="296499" y="888329"/>
              <a:ext cx="3510616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308049">
                <a:defRPr sz="1500" b="1">
                  <a:solidFill>
                    <a:srgbClr val="535353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 dirty="0"/>
                <a:t>Amendment No.1 to Addendum No.12: update “Liability”</a:t>
              </a:r>
            </a:p>
          </p:txBody>
        </p:sp>
        <p:sp>
          <p:nvSpPr>
            <p:cNvPr id="201" name="Addendum No.12…"/>
            <p:cNvSpPr txBox="1"/>
            <p:nvPr/>
          </p:nvSpPr>
          <p:spPr>
            <a:xfrm>
              <a:off x="296499" y="1420075"/>
              <a:ext cx="82423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308049">
                <a:defRPr sz="1500" b="1">
                  <a:solidFill>
                    <a:srgbClr val="535353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 dirty="0"/>
                <a:t>Amendment No.2 to Addendum No.12: </a:t>
              </a:r>
            </a:p>
            <a:p>
              <a:pPr defTabSz="308049">
                <a:defRPr sz="1500" b="1">
                  <a:solidFill>
                    <a:srgbClr val="535353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 dirty="0"/>
                <a:t>extension to end of 2026</a:t>
              </a:r>
            </a:p>
          </p:txBody>
        </p:sp>
      </p:grpSp>
      <p:grpSp>
        <p:nvGrpSpPr>
          <p:cNvPr id="205" name="グループ"/>
          <p:cNvGrpSpPr/>
          <p:nvPr/>
        </p:nvGrpSpPr>
        <p:grpSpPr>
          <a:xfrm>
            <a:off x="247938" y="4596819"/>
            <a:ext cx="6198971" cy="388712"/>
            <a:chOff x="-2" y="0"/>
            <a:chExt cx="9442820" cy="737112"/>
          </a:xfrm>
        </p:grpSpPr>
        <p:sp>
          <p:nvSpPr>
            <p:cNvPr id="203" name="2025"/>
            <p:cNvSpPr/>
            <p:nvPr/>
          </p:nvSpPr>
          <p:spPr>
            <a:xfrm rot="5400000">
              <a:off x="-109711" y="329644"/>
              <a:ext cx="517177" cy="297759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2025</a:t>
              </a:r>
            </a:p>
          </p:txBody>
        </p:sp>
        <p:sp>
          <p:nvSpPr>
            <p:cNvPr id="204" name="Addendum No.12…"/>
            <p:cNvSpPr txBox="1"/>
            <p:nvPr/>
          </p:nvSpPr>
          <p:spPr>
            <a:xfrm>
              <a:off x="296499" y="0"/>
              <a:ext cx="9146319" cy="687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308049">
                <a:defRPr sz="1500" b="1"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 dirty="0"/>
                <a:t>Amendment No.3 to Addendum No.12: extension to </a:t>
              </a:r>
              <a:r>
                <a:rPr sz="791" dirty="0">
                  <a:solidFill>
                    <a:srgbClr val="FF2600"/>
                  </a:solidFill>
                </a:rPr>
                <a:t>end of 2029</a:t>
              </a:r>
              <a:r>
                <a:rPr sz="791" dirty="0"/>
                <a:t>, redefine scope of magnets to be tested, update resource assignment, options for work outside of regular working hours, parallel powering</a:t>
              </a:r>
            </a:p>
          </p:txBody>
        </p:sp>
      </p:grpSp>
      <p:sp>
        <p:nvSpPr>
          <p:cNvPr id="206" name="Addendum No.12…"/>
          <p:cNvSpPr txBox="1"/>
          <p:nvPr/>
        </p:nvSpPr>
        <p:spPr>
          <a:xfrm>
            <a:off x="490140" y="4833982"/>
            <a:ext cx="1571209" cy="15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/>
          <a:lstStyle/>
          <a:p>
            <a:pPr defTabSz="308049">
              <a:defRPr sz="1500" b="1">
                <a:solidFill>
                  <a:srgbClr val="FF2600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791" dirty="0"/>
              <a:t>Workshop at CERN</a:t>
            </a:r>
          </a:p>
        </p:txBody>
      </p:sp>
      <p:sp>
        <p:nvSpPr>
          <p:cNvPr id="207" name="“CERN maintains the facility operational,…"/>
          <p:cNvSpPr txBox="1"/>
          <p:nvPr/>
        </p:nvSpPr>
        <p:spPr>
          <a:xfrm>
            <a:off x="3582650" y="2430751"/>
            <a:ext cx="3182279" cy="760206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241082">
              <a:spcBef>
                <a:spcPts val="211"/>
              </a:spcBef>
              <a:defRPr sz="24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266" dirty="0"/>
              <a:t>“CERN maintains the facility operational,</a:t>
            </a:r>
          </a:p>
          <a:p>
            <a:pPr algn="ctr" defTabSz="241082">
              <a:spcBef>
                <a:spcPts val="211"/>
              </a:spcBef>
              <a:defRPr sz="24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266" dirty="0"/>
              <a:t>GSI executes the testing.”</a:t>
            </a:r>
          </a:p>
          <a:p>
            <a:pPr algn="ctr" defTabSz="241082">
              <a:defRPr sz="1700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896" dirty="0"/>
              <a:t>with some exceptions: </a:t>
            </a:r>
          </a:p>
          <a:p>
            <a:pPr algn="ctr" defTabSz="241082">
              <a:defRPr sz="1700"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896" dirty="0"/>
              <a:t>welding, crane operation, </a:t>
            </a:r>
            <a:r>
              <a:rPr sz="896" dirty="0" err="1"/>
              <a:t>cryo</a:t>
            </a:r>
            <a:r>
              <a:rPr sz="896" dirty="0"/>
              <a:t> operation, </a:t>
            </a:r>
            <a:r>
              <a:rPr sz="896" dirty="0" err="1"/>
              <a:t>fiducialization</a:t>
            </a:r>
            <a:r>
              <a:rPr sz="896" dirty="0"/>
              <a:t>, …</a:t>
            </a:r>
          </a:p>
        </p:txBody>
      </p:sp>
      <p:sp>
        <p:nvSpPr>
          <p:cNvPr id="208" name="CERN-GSI Agreement K1727…"/>
          <p:cNvSpPr txBox="1"/>
          <p:nvPr/>
        </p:nvSpPr>
        <p:spPr>
          <a:xfrm>
            <a:off x="404297" y="910445"/>
            <a:ext cx="3252557" cy="301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t">
            <a:noAutofit/>
          </a:bodyPr>
          <a:lstStyle/>
          <a:p>
            <a:pPr defTabSz="308049">
              <a:defRPr sz="1500" b="1">
                <a:solidFill>
                  <a:schemeClr val="accent1">
                    <a:lumOff val="-13575"/>
                  </a:schemeClr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791"/>
              <a:t>CERN-GSI Agreement K1727/DG: </a:t>
            </a:r>
          </a:p>
          <a:p>
            <a:pPr defTabSz="308049">
              <a:defRPr sz="1500" b="1">
                <a:solidFill>
                  <a:schemeClr val="accent1">
                    <a:lumOff val="-13575"/>
                  </a:schemeClr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791"/>
              <a:t>General agreement on collaboration in accelerator science and technologies</a:t>
            </a:r>
          </a:p>
        </p:txBody>
      </p:sp>
      <p:sp>
        <p:nvSpPr>
          <p:cNvPr id="209" name="2010"/>
          <p:cNvSpPr/>
          <p:nvPr/>
        </p:nvSpPr>
        <p:spPr>
          <a:xfrm rot="5400000">
            <a:off x="207563" y="957188"/>
            <a:ext cx="237775" cy="157022"/>
          </a:xfrm>
          <a:prstGeom prst="rightArrow">
            <a:avLst>
              <a:gd name="adj1" fmla="val 82311"/>
              <a:gd name="adj2" fmla="val 49226"/>
            </a:avLst>
          </a:prstGeom>
          <a:solidFill>
            <a:srgbClr val="FFD479"/>
          </a:solidFill>
          <a:ln w="9525" cap="flat">
            <a:solidFill>
              <a:srgbClr val="929292"/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b">
            <a:no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7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sz="369"/>
              <a:t>2010</a:t>
            </a:r>
          </a:p>
        </p:txBody>
      </p:sp>
      <p:grpSp>
        <p:nvGrpSpPr>
          <p:cNvPr id="212" name="画像"/>
          <p:cNvGrpSpPr/>
          <p:nvPr/>
        </p:nvGrpSpPr>
        <p:grpSpPr>
          <a:xfrm>
            <a:off x="3354004" y="90907"/>
            <a:ext cx="1630110" cy="2214507"/>
            <a:chOff x="-41576" y="-38780"/>
            <a:chExt cx="1584432" cy="2145881"/>
          </a:xfrm>
        </p:grpSpPr>
        <p:pic>
          <p:nvPicPr>
            <p:cNvPr id="211" name="画像" descr="画像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00" y="88900"/>
              <a:ext cx="1406632" cy="19553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" name="画像" descr="画像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1576" y="-38780"/>
              <a:ext cx="1584432" cy="2145881"/>
            </a:xfrm>
            <a:prstGeom prst="rect">
              <a:avLst/>
            </a:prstGeom>
            <a:effectLst/>
          </p:spPr>
        </p:pic>
      </p:grpSp>
      <p:grpSp>
        <p:nvGrpSpPr>
          <p:cNvPr id="221" name="グループ"/>
          <p:cNvGrpSpPr/>
          <p:nvPr/>
        </p:nvGrpSpPr>
        <p:grpSpPr>
          <a:xfrm>
            <a:off x="231591" y="2220673"/>
            <a:ext cx="4519232" cy="1016150"/>
            <a:chOff x="0" y="-88900"/>
            <a:chExt cx="8569801" cy="1926921"/>
          </a:xfrm>
        </p:grpSpPr>
        <p:sp>
          <p:nvSpPr>
            <p:cNvPr id="214" name="Addendum No.12…"/>
            <p:cNvSpPr txBox="1"/>
            <p:nvPr/>
          </p:nvSpPr>
          <p:spPr>
            <a:xfrm>
              <a:off x="327501" y="1266521"/>
              <a:ext cx="82423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308049">
                <a:defRPr sz="1500" b="1">
                  <a:solidFill>
                    <a:srgbClr val="FF2600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/>
                <a:t>Addendum No.12 KR3912: </a:t>
              </a:r>
            </a:p>
            <a:p>
              <a:pPr defTabSz="308049">
                <a:defRPr sz="1500" b="1">
                  <a:solidFill>
                    <a:srgbClr val="FF2600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/>
                <a:t>Testing operation phase </a:t>
              </a:r>
            </a:p>
          </p:txBody>
        </p:sp>
        <p:sp>
          <p:nvSpPr>
            <p:cNvPr id="215" name="2017"/>
            <p:cNvSpPr/>
            <p:nvPr/>
          </p:nvSpPr>
          <p:spPr>
            <a:xfrm rot="5400000">
              <a:off x="-45565" y="874374"/>
              <a:ext cx="450892" cy="297760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2017</a:t>
              </a:r>
            </a:p>
          </p:txBody>
        </p:sp>
        <p:sp>
          <p:nvSpPr>
            <p:cNvPr id="216" name="線"/>
            <p:cNvSpPr/>
            <p:nvPr/>
          </p:nvSpPr>
          <p:spPr>
            <a:xfrm>
              <a:off x="0" y="785108"/>
              <a:ext cx="1187534" cy="1"/>
            </a:xfrm>
            <a:prstGeom prst="line">
              <a:avLst/>
            </a:prstGeom>
            <a:noFill/>
            <a:ln w="12700" cap="flat">
              <a:solidFill>
                <a:srgbClr val="53535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241082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grpSp>
          <p:nvGrpSpPr>
            <p:cNvPr id="219" name="画像"/>
            <p:cNvGrpSpPr/>
            <p:nvPr/>
          </p:nvGrpSpPr>
          <p:grpSpPr>
            <a:xfrm>
              <a:off x="2675255" y="-88901"/>
              <a:ext cx="1289214" cy="1821716"/>
              <a:chOff x="0" y="0"/>
              <a:chExt cx="1289212" cy="1821714"/>
            </a:xfrm>
          </p:grpSpPr>
          <p:pic>
            <p:nvPicPr>
              <p:cNvPr id="218" name="画像" descr="画像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900" y="88900"/>
                <a:ext cx="1111413" cy="161851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7" name="画像" descr="画像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-1"/>
                <a:ext cx="1289213" cy="1821716"/>
              </a:xfrm>
              <a:prstGeom prst="rect">
                <a:avLst/>
              </a:prstGeom>
              <a:effectLst/>
            </p:spPr>
          </p:pic>
        </p:grpSp>
        <p:sp>
          <p:nvSpPr>
            <p:cNvPr id="220" name="2018"/>
            <p:cNvSpPr/>
            <p:nvPr/>
          </p:nvSpPr>
          <p:spPr>
            <a:xfrm rot="5400000">
              <a:off x="-45565" y="1354262"/>
              <a:ext cx="450892" cy="297759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2018</a:t>
              </a:r>
            </a:p>
          </p:txBody>
        </p:sp>
      </p:grpSp>
      <p:grpSp>
        <p:nvGrpSpPr>
          <p:cNvPr id="228" name="グループ"/>
          <p:cNvGrpSpPr/>
          <p:nvPr/>
        </p:nvGrpSpPr>
        <p:grpSpPr>
          <a:xfrm>
            <a:off x="247940" y="1169877"/>
            <a:ext cx="4502883" cy="1121902"/>
            <a:chOff x="0" y="0"/>
            <a:chExt cx="8538799" cy="2127457"/>
          </a:xfrm>
        </p:grpSpPr>
        <p:sp>
          <p:nvSpPr>
            <p:cNvPr id="222" name="Addendum No.2…"/>
            <p:cNvSpPr txBox="1"/>
            <p:nvPr/>
          </p:nvSpPr>
          <p:spPr>
            <a:xfrm>
              <a:off x="296499" y="423162"/>
              <a:ext cx="82423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308049">
                <a:defRPr sz="1500" b="1">
                  <a:solidFill>
                    <a:srgbClr val="EE230C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/>
                <a:t>Addendum No.2: </a:t>
              </a:r>
            </a:p>
            <a:p>
              <a:pPr defTabSz="308049">
                <a:defRPr sz="1500" b="1">
                  <a:solidFill>
                    <a:srgbClr val="EE230C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/>
                <a:t>Cryogenic testing of S-FRS Magnets at CERN</a:t>
              </a:r>
            </a:p>
          </p:txBody>
        </p:sp>
        <p:sp>
          <p:nvSpPr>
            <p:cNvPr id="223" name="2011"/>
            <p:cNvSpPr/>
            <p:nvPr/>
          </p:nvSpPr>
          <p:spPr>
            <a:xfrm rot="5400000">
              <a:off x="-76567" y="76566"/>
              <a:ext cx="450892" cy="297759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2011</a:t>
              </a:r>
            </a:p>
          </p:txBody>
        </p:sp>
        <p:sp>
          <p:nvSpPr>
            <p:cNvPr id="224" name="2012"/>
            <p:cNvSpPr/>
            <p:nvPr/>
          </p:nvSpPr>
          <p:spPr>
            <a:xfrm rot="5400000">
              <a:off x="-76567" y="556454"/>
              <a:ext cx="450892" cy="297759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2012</a:t>
              </a:r>
            </a:p>
          </p:txBody>
        </p:sp>
        <p:grpSp>
          <p:nvGrpSpPr>
            <p:cNvPr id="227" name="画像"/>
            <p:cNvGrpSpPr/>
            <p:nvPr/>
          </p:nvGrpSpPr>
          <p:grpSpPr>
            <a:xfrm>
              <a:off x="4117439" y="105402"/>
              <a:ext cx="1500594" cy="2022056"/>
              <a:chOff x="0" y="0"/>
              <a:chExt cx="1500593" cy="2022054"/>
            </a:xfrm>
          </p:grpSpPr>
          <p:pic>
            <p:nvPicPr>
              <p:cNvPr id="226" name="画像" descr="画像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900" y="88900"/>
                <a:ext cx="1322794" cy="181885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25" name="画像" descr="画像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1500594" cy="2022055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237" name="グループ"/>
          <p:cNvGrpSpPr/>
          <p:nvPr/>
        </p:nvGrpSpPr>
        <p:grpSpPr>
          <a:xfrm>
            <a:off x="247939" y="2305417"/>
            <a:ext cx="4509678" cy="2291402"/>
            <a:chOff x="0" y="-88900"/>
            <a:chExt cx="8551684" cy="4345177"/>
          </a:xfrm>
        </p:grpSpPr>
        <p:sp>
          <p:nvSpPr>
            <p:cNvPr id="229" name="2019"/>
            <p:cNvSpPr/>
            <p:nvPr/>
          </p:nvSpPr>
          <p:spPr>
            <a:xfrm rot="5400000">
              <a:off x="-76567" y="1673449"/>
              <a:ext cx="450892" cy="297760"/>
            </a:xfrm>
            <a:prstGeom prst="rightArrow">
              <a:avLst>
                <a:gd name="adj1" fmla="val 82311"/>
                <a:gd name="adj2" fmla="val 49226"/>
              </a:avLst>
            </a:prstGeom>
            <a:solidFill>
              <a:srgbClr val="FFD479"/>
            </a:solidFill>
            <a:ln w="9525" cap="flat">
              <a:solidFill>
                <a:srgbClr val="92929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b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7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rPr sz="369"/>
                <a:t>2019</a:t>
              </a:r>
            </a:p>
          </p:txBody>
        </p:sp>
        <p:sp>
          <p:nvSpPr>
            <p:cNvPr id="230" name="Addendum No.12…"/>
            <p:cNvSpPr txBox="1"/>
            <p:nvPr/>
          </p:nvSpPr>
          <p:spPr>
            <a:xfrm>
              <a:off x="309384" y="1592120"/>
              <a:ext cx="82423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308049">
                <a:defRPr sz="1500" b="1">
                  <a:solidFill>
                    <a:srgbClr val="FF2600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/>
                <a:t>GSI testing team deployed, first magnet received, commissioning of the facility started</a:t>
              </a:r>
            </a:p>
            <a:p>
              <a:pPr defTabSz="308049">
                <a:defRPr sz="1500" b="1">
                  <a:solidFill>
                    <a:srgbClr val="FF2600"/>
                  </a:solidFill>
                  <a:latin typeface="Myriad Pro"/>
                  <a:ea typeface="Myriad Pro"/>
                  <a:cs typeface="Myriad Pro"/>
                  <a:sym typeface="Myriad Pro"/>
                </a:defRPr>
              </a:pPr>
              <a:r>
                <a:rPr sz="791"/>
                <a:t>“Kick-off meeting” at CERN</a:t>
              </a:r>
            </a:p>
          </p:txBody>
        </p:sp>
        <p:grpSp>
          <p:nvGrpSpPr>
            <p:cNvPr id="233" name="IMG_7596.JPG"/>
            <p:cNvGrpSpPr/>
            <p:nvPr/>
          </p:nvGrpSpPr>
          <p:grpSpPr>
            <a:xfrm>
              <a:off x="4049258" y="1865016"/>
              <a:ext cx="3137549" cy="2391262"/>
              <a:chOff x="0" y="0"/>
              <a:chExt cx="3137547" cy="2391260"/>
            </a:xfrm>
          </p:grpSpPr>
          <p:pic>
            <p:nvPicPr>
              <p:cNvPr id="232" name="IMG_7596.JPG" descr="IMG_7596.JP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800" y="50800"/>
                <a:ext cx="3035948" cy="227696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31" name="IMG_7596.JPG" descr="IMG_7596.JPG"/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3137548" cy="2391261"/>
              </a:xfrm>
              <a:prstGeom prst="rect">
                <a:avLst/>
              </a:prstGeom>
              <a:effectLst/>
            </p:spPr>
          </p:pic>
        </p:grpSp>
        <p:grpSp>
          <p:nvGrpSpPr>
            <p:cNvPr id="236" name="IMG_6336.jpeg"/>
            <p:cNvGrpSpPr/>
            <p:nvPr/>
          </p:nvGrpSpPr>
          <p:grpSpPr>
            <a:xfrm>
              <a:off x="3968610" y="-88901"/>
              <a:ext cx="1893281" cy="1681022"/>
              <a:chOff x="0" y="0"/>
              <a:chExt cx="1893280" cy="1681020"/>
            </a:xfrm>
          </p:grpSpPr>
          <p:pic>
            <p:nvPicPr>
              <p:cNvPr id="235" name="IMG_6336.jpeg" descr="IMG_6336.jpeg"/>
              <p:cNvPicPr>
                <a:picLocks noChangeAspect="1"/>
              </p:cNvPicPr>
              <p:nvPr/>
            </p:nvPicPr>
            <p:blipFill>
              <a:blip r:embed="rId11"/>
              <a:srcRect l="13815" t="11785" r="10038"/>
              <a:stretch>
                <a:fillRect/>
              </a:stretch>
            </p:blipFill>
            <p:spPr>
              <a:xfrm>
                <a:off x="88900" y="88900"/>
                <a:ext cx="1715481" cy="149052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34" name="IMG_6336.jpeg" descr="IMG_6336.jpeg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" y="-1"/>
                <a:ext cx="1893282" cy="1681022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54" name="Grafik 53">
            <a:extLst>
              <a:ext uri="{FF2B5EF4-FFF2-40B4-BE49-F238E27FC236}">
                <a16:creationId xmlns:a16="http://schemas.microsoft.com/office/drawing/2014/main" id="{87EBDF9C-0D3C-423B-A46C-AEE5CAD3C8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sp>
        <p:nvSpPr>
          <p:cNvPr id="55" name="Rectangle 28">
            <a:extLst>
              <a:ext uri="{FF2B5EF4-FFF2-40B4-BE49-F238E27FC236}">
                <a16:creationId xmlns:a16="http://schemas.microsoft.com/office/drawing/2014/main" id="{414EAC57-38E1-4F52-9B97-A998254EBAE3}"/>
              </a:ext>
            </a:extLst>
          </p:cNvPr>
          <p:cNvSpPr/>
          <p:nvPr/>
        </p:nvSpPr>
        <p:spPr>
          <a:xfrm>
            <a:off x="4903650" y="902633"/>
            <a:ext cx="19627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3" marR="80008" indent="635">
              <a:spcAft>
                <a:spcPts val="300"/>
              </a:spcAft>
            </a:pPr>
            <a:r>
              <a:rPr lang="en-US" sz="11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sz="11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14/04/2010</a:t>
            </a:r>
            <a:r>
              <a:rPr lang="en-US" sz="11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</a:t>
            </a:r>
            <a:r>
              <a:rPr lang="en-US" sz="11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1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</a:t>
            </a:r>
            <a:r>
              <a:rPr lang="en-US" sz="11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signed the </a:t>
            </a:r>
            <a:r>
              <a:rPr lang="en-US" sz="11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Agreement K1727/DG </a:t>
            </a:r>
            <a:r>
              <a:rPr lang="en-US" sz="11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establishing an operational framework for </a:t>
            </a:r>
            <a:r>
              <a:rPr lang="en-US" sz="11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in accelerator sciences and technologies</a:t>
            </a:r>
            <a:r>
              <a:rPr lang="en-US" sz="110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other scientific domains of mutual interest</a:t>
            </a:r>
            <a:endParaRPr lang="en-GB" sz="1100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B174FA3-17C7-4E40-B7C5-DB57A2CA91CB}"/>
              </a:ext>
            </a:extLst>
          </p:cNvPr>
          <p:cNvSpPr txBox="1"/>
          <p:nvPr/>
        </p:nvSpPr>
        <p:spPr>
          <a:xfrm>
            <a:off x="6191307" y="4736894"/>
            <a:ext cx="756938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K. Sugita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328053-C804-4E46-BF91-1C5ACB131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D2EAF-42B5-4F19-B3EC-2334D0BF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Collaboration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73F19F-A5FF-4346-BA33-1790C0278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49C913-AEE3-40C8-B271-2EB983B56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pic>
        <p:nvPicPr>
          <p:cNvPr id="76" name="Grafik 75">
            <a:extLst>
              <a:ext uri="{FF2B5EF4-FFF2-40B4-BE49-F238E27FC236}">
                <a16:creationId xmlns:a16="http://schemas.microsoft.com/office/drawing/2014/main" id="{1924FF51-6B8F-4AE2-B82D-0A96FF33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7153"/>
            <a:ext cx="6858000" cy="2329193"/>
          </a:xfrm>
          <a:prstGeom prst="rect">
            <a:avLst/>
          </a:prstGeom>
        </p:spPr>
      </p:pic>
      <p:sp>
        <p:nvSpPr>
          <p:cNvPr id="77" name="Textfeld 76">
            <a:extLst>
              <a:ext uri="{FF2B5EF4-FFF2-40B4-BE49-F238E27FC236}">
                <a16:creationId xmlns:a16="http://schemas.microsoft.com/office/drawing/2014/main" id="{12C57656-CEE0-417E-A390-36B1EE44193F}"/>
              </a:ext>
            </a:extLst>
          </p:cNvPr>
          <p:cNvSpPr txBox="1"/>
          <p:nvPr/>
        </p:nvSpPr>
        <p:spPr>
          <a:xfrm>
            <a:off x="6191307" y="4736894"/>
            <a:ext cx="756938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K. Sugita</a:t>
            </a:r>
          </a:p>
        </p:txBody>
      </p:sp>
      <p:pic>
        <p:nvPicPr>
          <p:cNvPr id="78" name="Grafik 7">
            <a:extLst>
              <a:ext uri="{FF2B5EF4-FFF2-40B4-BE49-F238E27FC236}">
                <a16:creationId xmlns:a16="http://schemas.microsoft.com/office/drawing/2014/main" id="{C80012E9-B66C-49D5-B2B2-09E5A441E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36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900">
              <a:defRPr/>
            </a:pPr>
            <a:fld id="{125CBDDA-5CCF-8748-8988-9DC6C8981774}" type="slidenum">
              <a:rPr lang="en-GB" smtClean="0"/>
              <a:pPr algn="r" defTabSz="342900">
                <a:defRPr/>
              </a:pPr>
              <a:t>5</a:t>
            </a:fld>
            <a:endParaRPr lang="en-GB" sz="7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7" name="Titel 4"/>
          <p:cNvSpPr>
            <a:spLocks noGrp="1"/>
          </p:cNvSpPr>
          <p:nvPr>
            <p:ph type="title"/>
          </p:nvPr>
        </p:nvSpPr>
        <p:spPr>
          <a:xfrm>
            <a:off x="145023" y="186886"/>
            <a:ext cx="4402808" cy="590668"/>
          </a:xfrm>
        </p:spPr>
        <p:txBody>
          <a:bodyPr>
            <a:normAutofit/>
          </a:bodyPr>
          <a:lstStyle/>
          <a:p>
            <a:r>
              <a:rPr lang="en-GB" dirty="0"/>
              <a:t>Sc multiplets </a:t>
            </a:r>
            <a:br>
              <a:rPr lang="en-GB" dirty="0"/>
            </a:br>
            <a:r>
              <a:rPr lang="en-GB" dirty="0"/>
              <a:t>(for ES: 7 short and 13 long)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5023" y="1105309"/>
            <a:ext cx="2959775" cy="297517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Procurement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multiplets: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short history</a:t>
            </a:r>
          </a:p>
          <a:p>
            <a:pPr>
              <a:spcAft>
                <a:spcPts val="450"/>
              </a:spcAft>
            </a:pPr>
            <a:r>
              <a:rPr lang="en-GB" sz="900" b="1" dirty="0"/>
              <a:t>20(/32) sc multiplets for ES. GSI in-kind.</a:t>
            </a:r>
          </a:p>
          <a:p>
            <a:pPr>
              <a:spcAft>
                <a:spcPts val="450"/>
              </a:spcAft>
            </a:pPr>
            <a:r>
              <a:rPr lang="en-US" sz="900" dirty="0">
                <a:latin typeface="Ariel"/>
                <a:cs typeface="Times New Roman" pitchFamily="18" charset="0"/>
                <a:sym typeface="Wingdings" panose="05000000000000000000" pitchFamily="2" charset="2"/>
              </a:rPr>
              <a:t>GSI contract signed: July 2015 (</a:t>
            </a:r>
            <a:r>
              <a:rPr lang="de-DE" sz="900" dirty="0">
                <a:latin typeface="Ariel"/>
                <a:cs typeface="Times New Roman" pitchFamily="18" charset="0"/>
              </a:rPr>
              <a:t>ASG, IT)</a:t>
            </a:r>
          </a:p>
          <a:p>
            <a:pPr>
              <a:spcAft>
                <a:spcPts val="450"/>
              </a:spcAft>
            </a:pPr>
            <a:r>
              <a:rPr lang="en-US" sz="900" dirty="0">
                <a:latin typeface="Ariel"/>
                <a:cs typeface="Times New Roman" pitchFamily="18" charset="0"/>
                <a:sym typeface="Wingdings" panose="05000000000000000000" pitchFamily="2" charset="2"/>
              </a:rPr>
              <a:t>FAT FoS short multiplet: January 2019</a:t>
            </a:r>
          </a:p>
          <a:p>
            <a:pPr>
              <a:spcAft>
                <a:spcPts val="450"/>
              </a:spcAft>
            </a:pPr>
            <a:r>
              <a:rPr lang="en-US" sz="900" dirty="0">
                <a:latin typeface="Ariel"/>
                <a:cs typeface="Times New Roman" pitchFamily="18" charset="0"/>
                <a:sym typeface="Wingdings" panose="05000000000000000000" pitchFamily="2" charset="2"/>
              </a:rPr>
              <a:t>FAT FoS long multiplet: September 2020</a:t>
            </a:r>
          </a:p>
          <a:p>
            <a:pPr>
              <a:spcAft>
                <a:spcPts val="450"/>
              </a:spcAft>
            </a:pPr>
            <a:r>
              <a:rPr lang="en-US" sz="9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Manufacturing status for ES in July 2023 </a:t>
            </a:r>
            <a:br>
              <a:rPr lang="en-US" sz="9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</a:br>
            <a:r>
              <a:rPr lang="en-US" sz="9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(first round): 92%</a:t>
            </a:r>
            <a:endParaRPr lang="en-US" sz="900" b="1" dirty="0">
              <a:solidFill>
                <a:srgbClr val="C00000"/>
              </a:solidFill>
              <a:latin typeface="Ariel"/>
              <a:cs typeface="Times New Roman" pitchFamily="18" charset="0"/>
              <a:sym typeface="Wingdings" panose="05000000000000000000" pitchFamily="2" charset="2"/>
            </a:endParaRPr>
          </a:p>
          <a:p>
            <a:pPr>
              <a:spcAft>
                <a:spcPts val="450"/>
              </a:spcAft>
            </a:pPr>
            <a:r>
              <a:rPr lang="en-US" sz="900" b="1" dirty="0">
                <a:solidFill>
                  <a:srgbClr val="C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 Technical issue (leakage at cold)</a:t>
            </a:r>
          </a:p>
          <a:p>
            <a:pPr marL="335756" lvl="1" indent="-128588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0070C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Task Force GSI-CERN-ASG</a:t>
            </a:r>
          </a:p>
          <a:p>
            <a:pPr marL="335756" lvl="1" indent="-128588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technical solution for thermal shield  implemented</a:t>
            </a:r>
          </a:p>
          <a:p>
            <a:pPr marL="335756" lvl="1" indent="-128588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no leakage since first repaired LM (Apr-24)</a:t>
            </a:r>
          </a:p>
          <a:p>
            <a:pPr marL="335756" lvl="1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repair (all multiplets) </a:t>
            </a:r>
          </a:p>
          <a:p>
            <a:pPr>
              <a:spcAft>
                <a:spcPts val="450"/>
              </a:spcAft>
            </a:pPr>
            <a:r>
              <a:rPr lang="en-GB" sz="900" dirty="0"/>
              <a:t>Since April 2024: regular monitoring of external qualified supervisor at ASG premises</a:t>
            </a:r>
            <a:endParaRPr lang="en-US" sz="900" dirty="0">
              <a:solidFill>
                <a:srgbClr val="000000"/>
              </a:solidFill>
              <a:latin typeface="Ariel"/>
              <a:cs typeface="Times New Roman" pitchFamily="18" charset="0"/>
              <a:sym typeface="Wingdings" panose="05000000000000000000" pitchFamily="2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8310" y="2197375"/>
            <a:ext cx="17995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multiplets at FAIR campus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ACFDB0FC-E40B-4DAA-8EC3-337B1853491C}"/>
              </a:ext>
            </a:extLst>
          </p:cNvPr>
          <p:cNvSpPr/>
          <p:nvPr/>
        </p:nvSpPr>
        <p:spPr>
          <a:xfrm>
            <a:off x="2965929" y="3976608"/>
            <a:ext cx="960519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" i="1" dirty="0">
                <a:solidFill>
                  <a:schemeClr val="bg1"/>
                </a:solidFill>
              </a:rPr>
              <a:t>12/11/2024 CERN</a:t>
            </a:r>
            <a:endParaRPr lang="en-GB" sz="1350" dirty="0">
              <a:solidFill>
                <a:schemeClr val="bg1"/>
              </a:solidFill>
            </a:endParaRPr>
          </a:p>
        </p:txBody>
      </p:sp>
      <p:pic>
        <p:nvPicPr>
          <p:cNvPr id="30" name="Picture 1027">
            <a:extLst>
              <a:ext uri="{FF2B5EF4-FFF2-40B4-BE49-F238E27FC236}">
                <a16:creationId xmlns:a16="http://schemas.microsoft.com/office/drawing/2014/main" id="{4AF8461A-99C6-42EA-98CC-3445ED02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20" b="18947"/>
          <a:stretch/>
        </p:blipFill>
        <p:spPr>
          <a:xfrm>
            <a:off x="3382356" y="1275729"/>
            <a:ext cx="3470372" cy="3300688"/>
          </a:xfrm>
          <a:prstGeom prst="rect">
            <a:avLst/>
          </a:prstGeom>
        </p:spPr>
      </p:pic>
      <p:sp>
        <p:nvSpPr>
          <p:cNvPr id="31" name="TextBox 239">
            <a:extLst>
              <a:ext uri="{FF2B5EF4-FFF2-40B4-BE49-F238E27FC236}">
                <a16:creationId xmlns:a16="http://schemas.microsoft.com/office/drawing/2014/main" id="{FB5FE0D7-02A2-48CB-A557-9CC92AA57390}"/>
              </a:ext>
            </a:extLst>
          </p:cNvPr>
          <p:cNvSpPr txBox="1"/>
          <p:nvPr/>
        </p:nvSpPr>
        <p:spPr>
          <a:xfrm>
            <a:off x="4322295" y="1312637"/>
            <a:ext cx="1883523" cy="430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dirty="0" err="1"/>
              <a:t>sc</a:t>
            </a:r>
            <a:r>
              <a:rPr lang="en-GB" sz="1400" dirty="0"/>
              <a:t> multiplets at FAIR March 2026</a:t>
            </a:r>
            <a:endParaRPr lang="en-IE" sz="1400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8A765B74-CAD1-400E-A51D-BC74F2822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ABA71755-FE90-46E7-999F-9EE49EF05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05FF07-9FE1-4189-BE44-BA4AEA191E22}"/>
              </a:ext>
            </a:extLst>
          </p:cNvPr>
          <p:cNvSpPr/>
          <p:nvPr/>
        </p:nvSpPr>
        <p:spPr>
          <a:xfrm>
            <a:off x="140495" y="4214481"/>
            <a:ext cx="2964303" cy="6335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GB" sz="1000" b="1" dirty="0"/>
              <a:t>Current status</a:t>
            </a:r>
            <a:r>
              <a:rPr lang="en-GB" sz="900" dirty="0"/>
              <a:t>: all </a:t>
            </a:r>
            <a:r>
              <a:rPr lang="en-GB" sz="900" dirty="0" err="1"/>
              <a:t>sc</a:t>
            </a:r>
            <a:r>
              <a:rPr lang="en-GB" sz="900" dirty="0"/>
              <a:t> multiplets for ES produced and Factory Acceptance Test successfully done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 next slides</a:t>
            </a:r>
          </a:p>
        </p:txBody>
      </p:sp>
    </p:spTree>
    <p:extLst>
      <p:ext uri="{BB962C8B-B14F-4D97-AF65-F5344CB8AC3E}">
        <p14:creationId xmlns:p14="http://schemas.microsoft.com/office/powerpoint/2010/main" val="1640716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189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2991" y="144508"/>
            <a:ext cx="4402808" cy="590668"/>
          </a:xfrm>
        </p:spPr>
        <p:txBody>
          <a:bodyPr>
            <a:normAutofit/>
          </a:bodyPr>
          <a:lstStyle/>
          <a:p>
            <a:r>
              <a:rPr lang="en-GB" sz="1600" dirty="0"/>
              <a:t>Sc multiplets for Early Science (ES)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B05C9D0-F5E8-4CCA-A343-F6C924AFC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3FF7B6-EADB-4078-A479-20D85A07C7CA}"/>
              </a:ext>
            </a:extLst>
          </p:cNvPr>
          <p:cNvGrpSpPr/>
          <p:nvPr/>
        </p:nvGrpSpPr>
        <p:grpSpPr>
          <a:xfrm>
            <a:off x="79431" y="1161092"/>
            <a:ext cx="6740422" cy="2094038"/>
            <a:chOff x="92311" y="1425159"/>
            <a:chExt cx="6740422" cy="2094038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79427B52-F9BC-48B4-8701-ECB22A740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849" r="7258" b="41667"/>
            <a:stretch/>
          </p:blipFill>
          <p:spPr>
            <a:xfrm rot="1098839">
              <a:off x="92311" y="2068537"/>
              <a:ext cx="6740422" cy="1450660"/>
            </a:xfrm>
            <a:prstGeom prst="rect">
              <a:avLst/>
            </a:prstGeom>
          </p:spPr>
        </p:pic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6F801AA-A8E8-4925-806D-58304B736CBE}"/>
                </a:ext>
              </a:extLst>
            </p:cNvPr>
            <p:cNvSpPr/>
            <p:nvPr/>
          </p:nvSpPr>
          <p:spPr>
            <a:xfrm rot="1098839">
              <a:off x="5251316" y="3215844"/>
              <a:ext cx="34289" cy="34289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Rounded Rectangle 103">
              <a:extLst>
                <a:ext uri="{FF2B5EF4-FFF2-40B4-BE49-F238E27FC236}">
                  <a16:creationId xmlns:a16="http://schemas.microsoft.com/office/drawing/2014/main" id="{9C985CE6-F470-4CBA-B44E-51933B8E2710}"/>
                </a:ext>
              </a:extLst>
            </p:cNvPr>
            <p:cNvSpPr/>
            <p:nvPr/>
          </p:nvSpPr>
          <p:spPr>
            <a:xfrm rot="5710433">
              <a:off x="4677176" y="3277702"/>
              <a:ext cx="83822" cy="53753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6" name="Rounded Rectangle 104">
              <a:extLst>
                <a:ext uri="{FF2B5EF4-FFF2-40B4-BE49-F238E27FC236}">
                  <a16:creationId xmlns:a16="http://schemas.microsoft.com/office/drawing/2014/main" id="{C617C727-D7EC-4F36-A10A-FAA4A25705D0}"/>
                </a:ext>
              </a:extLst>
            </p:cNvPr>
            <p:cNvSpPr/>
            <p:nvPr/>
          </p:nvSpPr>
          <p:spPr>
            <a:xfrm rot="7151652">
              <a:off x="4522748" y="3213295"/>
              <a:ext cx="45238" cy="11108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7" name="Rounded Rectangle 105">
              <a:extLst>
                <a:ext uri="{FF2B5EF4-FFF2-40B4-BE49-F238E27FC236}">
                  <a16:creationId xmlns:a16="http://schemas.microsoft.com/office/drawing/2014/main" id="{20D30111-C9D1-424C-98DC-02698E3E40C7}"/>
                </a:ext>
              </a:extLst>
            </p:cNvPr>
            <p:cNvSpPr/>
            <p:nvPr/>
          </p:nvSpPr>
          <p:spPr>
            <a:xfrm rot="5847633">
              <a:off x="4580291" y="3207783"/>
              <a:ext cx="34289" cy="51966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8" name="Rounded Rectangle 106">
              <a:extLst>
                <a:ext uri="{FF2B5EF4-FFF2-40B4-BE49-F238E27FC236}">
                  <a16:creationId xmlns:a16="http://schemas.microsoft.com/office/drawing/2014/main" id="{D25E05C1-1F09-499C-B698-23889741B26A}"/>
                </a:ext>
              </a:extLst>
            </p:cNvPr>
            <p:cNvSpPr/>
            <p:nvPr/>
          </p:nvSpPr>
          <p:spPr>
            <a:xfrm rot="7283822">
              <a:off x="4548661" y="3236895"/>
              <a:ext cx="40528" cy="34289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3911FCA-6815-415C-90D5-124A1B2F2CC3}"/>
                </a:ext>
              </a:extLst>
            </p:cNvPr>
            <p:cNvSpPr/>
            <p:nvPr/>
          </p:nvSpPr>
          <p:spPr>
            <a:xfrm rot="1098839">
              <a:off x="4567477" y="3217210"/>
              <a:ext cx="34289" cy="34289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" name="Rounded Rectangle 108">
              <a:extLst>
                <a:ext uri="{FF2B5EF4-FFF2-40B4-BE49-F238E27FC236}">
                  <a16:creationId xmlns:a16="http://schemas.microsoft.com/office/drawing/2014/main" id="{A354C57F-EC6F-487D-A3D0-3FA687BD85C8}"/>
                </a:ext>
              </a:extLst>
            </p:cNvPr>
            <p:cNvSpPr/>
            <p:nvPr/>
          </p:nvSpPr>
          <p:spPr>
            <a:xfrm rot="7084196">
              <a:off x="4676254" y="3160502"/>
              <a:ext cx="84118" cy="35923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1" name="Rounded Rectangle 109">
              <a:extLst>
                <a:ext uri="{FF2B5EF4-FFF2-40B4-BE49-F238E27FC236}">
                  <a16:creationId xmlns:a16="http://schemas.microsoft.com/office/drawing/2014/main" id="{544C34F2-5BC8-4905-86F9-426EE8641132}"/>
                </a:ext>
              </a:extLst>
            </p:cNvPr>
            <p:cNvSpPr/>
            <p:nvPr/>
          </p:nvSpPr>
          <p:spPr>
            <a:xfrm rot="5746333" flipV="1">
              <a:off x="4600697" y="3190190"/>
              <a:ext cx="50464" cy="151759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E5B8C2D-5EA9-4828-95E1-A19336865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" t="1" r="16336" b="-1"/>
            <a:stretch/>
          </p:blipFill>
          <p:spPr>
            <a:xfrm rot="1098839">
              <a:off x="4589735" y="3260039"/>
              <a:ext cx="67283" cy="143734"/>
            </a:xfrm>
            <a:prstGeom prst="rect">
              <a:avLst/>
            </a:prstGeom>
          </p:spPr>
        </p:pic>
        <p:sp>
          <p:nvSpPr>
            <p:cNvPr id="113" name="Trapezoid 112">
              <a:extLst>
                <a:ext uri="{FF2B5EF4-FFF2-40B4-BE49-F238E27FC236}">
                  <a16:creationId xmlns:a16="http://schemas.microsoft.com/office/drawing/2014/main" id="{38725B8C-4EA4-4D1D-984D-65A32848F6A5}"/>
                </a:ext>
              </a:extLst>
            </p:cNvPr>
            <p:cNvSpPr/>
            <p:nvPr/>
          </p:nvSpPr>
          <p:spPr>
            <a:xfrm rot="9845387">
              <a:off x="665964" y="1678629"/>
              <a:ext cx="837006" cy="331537"/>
            </a:xfrm>
            <a:prstGeom prst="trapezoi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B5D7D35-0C06-4689-8156-12592A608E2B}"/>
                </a:ext>
              </a:extLst>
            </p:cNvPr>
            <p:cNvSpPr/>
            <p:nvPr/>
          </p:nvSpPr>
          <p:spPr>
            <a:xfrm rot="20635210">
              <a:off x="515466" y="1512039"/>
              <a:ext cx="949299" cy="19620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GB" sz="675" dirty="0">
                  <a:solidFill>
                    <a:srgbClr val="000000"/>
                  </a:solidFill>
                  <a:latin typeface="Arial"/>
                </a:rPr>
                <a:t>shielded target area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360E3E4-B6E2-4982-8F9F-4343412D0752}"/>
                </a:ext>
              </a:extLst>
            </p:cNvPr>
            <p:cNvCxnSpPr/>
            <p:nvPr/>
          </p:nvCxnSpPr>
          <p:spPr>
            <a:xfrm rot="1098839">
              <a:off x="3123577" y="2410572"/>
              <a:ext cx="161383" cy="9790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4A680F-9E6E-43FC-80CD-24C5E35DE90E}"/>
                </a:ext>
              </a:extLst>
            </p:cNvPr>
            <p:cNvCxnSpPr/>
            <p:nvPr/>
          </p:nvCxnSpPr>
          <p:spPr>
            <a:xfrm rot="1098839">
              <a:off x="3550429" y="2999333"/>
              <a:ext cx="190417" cy="4233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36C9AA0-02BB-4196-A1F7-0925106C557A}"/>
                </a:ext>
              </a:extLst>
            </p:cNvPr>
            <p:cNvCxnSpPr/>
            <p:nvPr/>
          </p:nvCxnSpPr>
          <p:spPr>
            <a:xfrm rot="1098839">
              <a:off x="4216366" y="3367853"/>
              <a:ext cx="250219" cy="69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2E59997-9336-412A-8132-3EE87C625F1C}"/>
                </a:ext>
              </a:extLst>
            </p:cNvPr>
            <p:cNvSpPr/>
            <p:nvPr/>
          </p:nvSpPr>
          <p:spPr>
            <a:xfrm rot="14446519">
              <a:off x="68238" y="2014126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LM11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2D1FA04F-4FCD-4427-9E5C-09170212DE94}"/>
                </a:ext>
              </a:extLst>
            </p:cNvPr>
            <p:cNvSpPr/>
            <p:nvPr/>
          </p:nvSpPr>
          <p:spPr>
            <a:xfrm rot="14446519">
              <a:off x="238992" y="1916705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LM09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EBB8CE39-6B48-4748-8318-78D8A7E4A26D}"/>
                </a:ext>
              </a:extLst>
            </p:cNvPr>
            <p:cNvSpPr/>
            <p:nvPr/>
          </p:nvSpPr>
          <p:spPr>
            <a:xfrm rot="14446519">
              <a:off x="404995" y="1830852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LM10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656D0037-329B-45D5-97D8-2398AC811C78}"/>
                </a:ext>
              </a:extLst>
            </p:cNvPr>
            <p:cNvSpPr/>
            <p:nvPr/>
          </p:nvSpPr>
          <p:spPr>
            <a:xfrm rot="16200000">
              <a:off x="1370009" y="1500671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SM06</a:t>
              </a: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BFB6A9D-34B5-46C9-BD7E-0B26DE9698EA}"/>
                </a:ext>
              </a:extLst>
            </p:cNvPr>
            <p:cNvSpPr/>
            <p:nvPr/>
          </p:nvSpPr>
          <p:spPr>
            <a:xfrm rot="16200000">
              <a:off x="1491269" y="1500668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SM02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939254A-6A5F-48B5-880C-AF7E468E5A1B}"/>
                </a:ext>
              </a:extLst>
            </p:cNvPr>
            <p:cNvSpPr/>
            <p:nvPr/>
          </p:nvSpPr>
          <p:spPr>
            <a:xfrm rot="16200000">
              <a:off x="1614007" y="1500317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SM03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D0E268E-5656-44BE-B4DB-B64888DC3938}"/>
                </a:ext>
              </a:extLst>
            </p:cNvPr>
            <p:cNvSpPr/>
            <p:nvPr/>
          </p:nvSpPr>
          <p:spPr>
            <a:xfrm rot="16200000">
              <a:off x="1816152" y="1500671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SM01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6869D3CC-0C84-40C9-86CD-3B176748E1CA}"/>
                </a:ext>
              </a:extLst>
            </p:cNvPr>
            <p:cNvSpPr/>
            <p:nvPr/>
          </p:nvSpPr>
          <p:spPr>
            <a:xfrm rot="16200000">
              <a:off x="1937412" y="1500668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SM04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88A30943-6C7D-4168-AE0C-7ECC205D0B6E}"/>
                </a:ext>
              </a:extLst>
            </p:cNvPr>
            <p:cNvSpPr/>
            <p:nvPr/>
          </p:nvSpPr>
          <p:spPr>
            <a:xfrm rot="16200000">
              <a:off x="2060150" y="1500317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SM05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C5E6C5A-A9A6-4839-9090-174F2CE55477}"/>
                </a:ext>
              </a:extLst>
            </p:cNvPr>
            <p:cNvSpPr/>
            <p:nvPr/>
          </p:nvSpPr>
          <p:spPr>
            <a:xfrm rot="16200000">
              <a:off x="2181696" y="1500317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SM08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D17CC1CE-9F79-4AF7-80B2-06A3D253BF67}"/>
                </a:ext>
              </a:extLst>
            </p:cNvPr>
            <p:cNvSpPr/>
            <p:nvPr/>
          </p:nvSpPr>
          <p:spPr>
            <a:xfrm rot="17749484">
              <a:off x="2760558" y="1638060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LM16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DE019FA6-DDD7-4732-8EAB-A5D9648F6626}"/>
                </a:ext>
              </a:extLst>
            </p:cNvPr>
            <p:cNvSpPr/>
            <p:nvPr/>
          </p:nvSpPr>
          <p:spPr>
            <a:xfrm rot="17749484">
              <a:off x="3089186" y="1800945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LM18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A1D02C7B-32CC-4DB4-B0C2-B14D94308A9F}"/>
                </a:ext>
              </a:extLst>
            </p:cNvPr>
            <p:cNvSpPr/>
            <p:nvPr/>
          </p:nvSpPr>
          <p:spPr>
            <a:xfrm rot="19092913">
              <a:off x="3512770" y="2180150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LM20</a:t>
              </a: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298E9AF5-490B-4CC4-ACA0-E1C058B32333}"/>
                </a:ext>
              </a:extLst>
            </p:cNvPr>
            <p:cNvSpPr/>
            <p:nvPr/>
          </p:nvSpPr>
          <p:spPr>
            <a:xfrm rot="19464343">
              <a:off x="3671616" y="2386406"/>
              <a:ext cx="265732" cy="1154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LM21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38F609A9-3592-4726-A961-6F70BA621046}"/>
                </a:ext>
              </a:extLst>
            </p:cNvPr>
            <p:cNvSpPr/>
            <p:nvPr/>
          </p:nvSpPr>
          <p:spPr>
            <a:xfrm rot="18297134">
              <a:off x="3965789" y="2696926"/>
              <a:ext cx="265732" cy="11541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LM22</a:t>
              </a: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72F05C65-9C8D-4164-B560-C3E1C5E520ED}"/>
                </a:ext>
              </a:extLst>
            </p:cNvPr>
            <p:cNvSpPr/>
            <p:nvPr/>
          </p:nvSpPr>
          <p:spPr>
            <a:xfrm rot="17489682">
              <a:off x="4204489" y="2832204"/>
              <a:ext cx="265732" cy="11541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LM23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13BF4C9F-F6BC-4FDD-A32E-D2ABB3898B93}"/>
                </a:ext>
              </a:extLst>
            </p:cNvPr>
            <p:cNvSpPr/>
            <p:nvPr/>
          </p:nvSpPr>
          <p:spPr>
            <a:xfrm rot="16641362">
              <a:off x="4626595" y="2925938"/>
              <a:ext cx="265732" cy="11541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LM25</a:t>
              </a: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67B9F3C-6EBA-416B-B2D4-989C30A294AC}"/>
                </a:ext>
              </a:extLst>
            </p:cNvPr>
            <p:cNvSpPr/>
            <p:nvPr/>
          </p:nvSpPr>
          <p:spPr>
            <a:xfrm rot="16386557">
              <a:off x="4897714" y="2946012"/>
              <a:ext cx="265732" cy="1154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LM13</a:t>
              </a: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F2D0870-9D18-4D93-BE5F-2A933CD25EF6}"/>
                </a:ext>
              </a:extLst>
            </p:cNvPr>
            <p:cNvSpPr/>
            <p:nvPr/>
          </p:nvSpPr>
          <p:spPr>
            <a:xfrm rot="17132003">
              <a:off x="5473589" y="3012808"/>
              <a:ext cx="265732" cy="1154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LM15</a:t>
              </a: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D6E8C642-0BD6-41CA-A214-AEFB94242987}"/>
                </a:ext>
              </a:extLst>
            </p:cNvPr>
            <p:cNvSpPr/>
            <p:nvPr/>
          </p:nvSpPr>
          <p:spPr>
            <a:xfrm rot="17725599">
              <a:off x="6130648" y="3313579"/>
              <a:ext cx="265732" cy="1154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36000" tIns="0" rIns="0" bIns="0">
              <a:spAutoFit/>
            </a:bodyPr>
            <a:lstStyle/>
            <a:p>
              <a:pPr defTabSz="685800">
                <a:defRPr/>
              </a:pPr>
              <a:r>
                <a:rPr lang="en-GB" sz="750" dirty="0">
                  <a:latin typeface="Arial Narrow" panose="020B0606020202030204" pitchFamily="34" charset="0"/>
                </a:rPr>
                <a:t>LM29</a:t>
              </a:r>
            </a:p>
          </p:txBody>
        </p:sp>
      </p:grpSp>
      <p:sp>
        <p:nvSpPr>
          <p:cNvPr id="229" name="Rectangle 228">
            <a:extLst>
              <a:ext uri="{FF2B5EF4-FFF2-40B4-BE49-F238E27FC236}">
                <a16:creationId xmlns:a16="http://schemas.microsoft.com/office/drawing/2014/main" id="{0022E770-B92B-4E69-BB44-69E52F538411}"/>
              </a:ext>
            </a:extLst>
          </p:cNvPr>
          <p:cNvSpPr/>
          <p:nvPr/>
        </p:nvSpPr>
        <p:spPr>
          <a:xfrm>
            <a:off x="5281538" y="2078813"/>
            <a:ext cx="1333929" cy="215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algn="ctr" defTabSz="685800">
              <a:defRPr/>
            </a:pPr>
            <a:r>
              <a:rPr lang="en-GB" sz="1400" dirty="0">
                <a:latin typeface="Arial Narrow" panose="020B0606020202030204" pitchFamily="34" charset="0"/>
              </a:rPr>
              <a:t>at ASG, FAT done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C7D6DDBE-AA98-4E3D-B465-188C9F34F754}"/>
              </a:ext>
            </a:extLst>
          </p:cNvPr>
          <p:cNvSpPr/>
          <p:nvPr/>
        </p:nvSpPr>
        <p:spPr>
          <a:xfrm>
            <a:off x="5508834" y="1126257"/>
            <a:ext cx="1098572" cy="215444"/>
          </a:xfrm>
          <a:prstGeom prst="rect">
            <a:avLst/>
          </a:prstGeom>
          <a:solidFill>
            <a:srgbClr val="00B050"/>
          </a:solidFill>
        </p:spPr>
        <p:txBody>
          <a:bodyPr wrap="square" lIns="36000" tIns="0" rIns="0" bIns="0">
            <a:spAutoFit/>
          </a:bodyPr>
          <a:lstStyle/>
          <a:p>
            <a:pPr algn="ctr" defTabSz="685800">
              <a:defRPr/>
            </a:pPr>
            <a:r>
              <a:rPr lang="en-GB" sz="1200" dirty="0">
                <a:latin typeface="Arial Narrow" panose="020B0606020202030204" pitchFamily="34" charset="0"/>
              </a:rPr>
              <a:t>CERN</a:t>
            </a:r>
            <a:r>
              <a:rPr lang="en-GB" sz="1400" dirty="0">
                <a:latin typeface="Arial Narrow" panose="020B0606020202030204" pitchFamily="34" charset="0"/>
              </a:rPr>
              <a:t> test done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1D3C47A4-65F5-43C6-A2DD-19DA30EA92A6}"/>
              </a:ext>
            </a:extLst>
          </p:cNvPr>
          <p:cNvSpPr/>
          <p:nvPr/>
        </p:nvSpPr>
        <p:spPr>
          <a:xfrm>
            <a:off x="4606204" y="1753915"/>
            <a:ext cx="2001204" cy="2154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36000" tIns="0" rIns="0" bIns="0">
            <a:spAutoFit/>
          </a:bodyPr>
          <a:lstStyle/>
          <a:p>
            <a:pPr algn="ctr" defTabSz="685800">
              <a:defRPr/>
            </a:pPr>
            <a:r>
              <a:rPr lang="en-GB" sz="1400" dirty="0">
                <a:latin typeface="Arial Narrow" panose="020B0606020202030204" pitchFamily="34" charset="0"/>
              </a:rPr>
              <a:t>at </a:t>
            </a:r>
            <a:r>
              <a:rPr lang="en-GB" sz="1200" dirty="0">
                <a:latin typeface="Arial Narrow" panose="020B0606020202030204" pitchFamily="34" charset="0"/>
              </a:rPr>
              <a:t>CERN</a:t>
            </a:r>
            <a:r>
              <a:rPr lang="en-GB" sz="1400" dirty="0">
                <a:latin typeface="Arial Narrow" panose="020B0606020202030204" pitchFamily="34" charset="0"/>
              </a:rPr>
              <a:t>, next on the bench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7D645A6E-54D7-4C93-839E-F0C455537241}"/>
              </a:ext>
            </a:extLst>
          </p:cNvPr>
          <p:cNvSpPr/>
          <p:nvPr/>
        </p:nvSpPr>
        <p:spPr>
          <a:xfrm>
            <a:off x="5238212" y="1461581"/>
            <a:ext cx="1367048" cy="215444"/>
          </a:xfrm>
          <a:prstGeom prst="rect">
            <a:avLst/>
          </a:prstGeom>
          <a:solidFill>
            <a:srgbClr val="92D050"/>
          </a:solidFill>
        </p:spPr>
        <p:txBody>
          <a:bodyPr wrap="square" lIns="36000" tIns="0" rIns="0" bIns="0">
            <a:spAutoFit/>
          </a:bodyPr>
          <a:lstStyle/>
          <a:p>
            <a:pPr algn="ctr" defTabSz="685800">
              <a:defRPr/>
            </a:pPr>
            <a:r>
              <a:rPr lang="en-GB" sz="1200" dirty="0">
                <a:latin typeface="Arial Narrow" panose="020B0606020202030204" pitchFamily="34" charset="0"/>
              </a:rPr>
              <a:t>CERN</a:t>
            </a:r>
            <a:r>
              <a:rPr lang="en-GB" sz="1400" dirty="0">
                <a:latin typeface="Arial Narrow" panose="020B0606020202030204" pitchFamily="34" charset="0"/>
              </a:rPr>
              <a:t> test ongoing</a:t>
            </a: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9833E116-70B2-44F6-8CF4-B77738F9D15B}"/>
              </a:ext>
            </a:extLst>
          </p:cNvPr>
          <p:cNvSpPr/>
          <p:nvPr/>
        </p:nvSpPr>
        <p:spPr>
          <a:xfrm>
            <a:off x="284407" y="742950"/>
            <a:ext cx="629993" cy="18475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dirty="0">
              <a:highlight>
                <a:srgbClr val="EAEAEA"/>
              </a:highlight>
            </a:endParaRP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A098ACDD-0F0E-40DA-8168-5056194D50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3"/>
          <a:stretch/>
        </p:blipFill>
        <p:spPr>
          <a:xfrm>
            <a:off x="140454" y="2304857"/>
            <a:ext cx="3004178" cy="2220648"/>
          </a:xfrm>
          <a:prstGeom prst="rect">
            <a:avLst/>
          </a:prstGeom>
        </p:spPr>
      </p:pic>
      <p:sp>
        <p:nvSpPr>
          <p:cNvPr id="53" name="TextBox 1">
            <a:extLst>
              <a:ext uri="{FF2B5EF4-FFF2-40B4-BE49-F238E27FC236}">
                <a16:creationId xmlns:a16="http://schemas.microsoft.com/office/drawing/2014/main" id="{6F7FBA87-F8D4-4152-9029-FB6D56C18A44}"/>
              </a:ext>
            </a:extLst>
          </p:cNvPr>
          <p:cNvSpPr txBox="1"/>
          <p:nvPr/>
        </p:nvSpPr>
        <p:spPr>
          <a:xfrm>
            <a:off x="143192" y="4425206"/>
            <a:ext cx="3044293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Section installed and pressure &amp; vacuum tested 19.12.25</a:t>
            </a: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A18511AF-140D-4124-A0A1-5F74E0A746D1}"/>
              </a:ext>
            </a:extLst>
          </p:cNvPr>
          <p:cNvSpPr/>
          <p:nvPr/>
        </p:nvSpPr>
        <p:spPr>
          <a:xfrm rot="8853699">
            <a:off x="403792" y="2019680"/>
            <a:ext cx="484632" cy="303461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37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D4F80323-7BD6-409D-8DE5-A92058FB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3" y="196122"/>
            <a:ext cx="5025734" cy="590668"/>
          </a:xfrm>
        </p:spPr>
        <p:txBody>
          <a:bodyPr/>
          <a:lstStyle/>
          <a:p>
            <a:r>
              <a:rPr lang="en-GB" dirty="0">
                <a:solidFill>
                  <a:srgbClr val="92D050"/>
                </a:solidFill>
              </a:rPr>
              <a:t>FAIR 2028 </a:t>
            </a:r>
            <a:r>
              <a:rPr lang="en-GB" dirty="0">
                <a:solidFill>
                  <a:srgbClr val="0066FF"/>
                </a:solidFill>
                <a:latin typeface="Calibri"/>
                <a:ea typeface="+mn-ea"/>
              </a:rPr>
              <a:t>and beyond </a:t>
            </a:r>
            <a:br>
              <a:rPr lang="en-GB" dirty="0">
                <a:solidFill>
                  <a:srgbClr val="0066FF"/>
                </a:solidFill>
                <a:latin typeface="Calibri"/>
                <a:ea typeface="+mn-ea"/>
              </a:rPr>
            </a:br>
            <a:r>
              <a:rPr lang="en-GB" dirty="0">
                <a:solidFill>
                  <a:srgbClr val="0066FF"/>
                </a:solidFill>
                <a:latin typeface="Calibri"/>
                <a:ea typeface="+mn-ea"/>
              </a:rPr>
              <a:t>Low Energy Branch (LEB), Energy Buncher, </a:t>
            </a:r>
            <a:br>
              <a:rPr lang="en-GB" dirty="0">
                <a:solidFill>
                  <a:srgbClr val="0066FF"/>
                </a:solidFill>
                <a:latin typeface="Calibri"/>
                <a:ea typeface="+mn-ea"/>
              </a:rPr>
            </a:br>
            <a:r>
              <a:rPr lang="en-GB" dirty="0">
                <a:solidFill>
                  <a:srgbClr val="0066FF"/>
                </a:solidFill>
                <a:latin typeface="Calibri"/>
                <a:ea typeface="+mn-ea"/>
              </a:rPr>
              <a:t>and Ring Branch (MSV) 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85B2A0F-F8EF-4202-890F-D1820E7A6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IE" dirty="0"/>
              <a:t>H. Simon - GSI-CERN collaboration meeting 17/04/2026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3EB8D818-524A-4F88-8D27-F6E3BA8FB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73745" y="4914483"/>
            <a:ext cx="5586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mtClean="0"/>
              <a:pPr/>
              <a:t>7</a:t>
            </a:fld>
            <a:endParaRPr lang="en-GB" noProof="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603098-BDAA-43EF-A6B8-C69EE744D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3" y="1090904"/>
            <a:ext cx="6115050" cy="3089910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DDCCF4E-A4F4-4D94-A7F1-1A0DF5A51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24" y="171257"/>
            <a:ext cx="2259185" cy="12438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9" name="Textfeld 43">
            <a:extLst>
              <a:ext uri="{FF2B5EF4-FFF2-40B4-BE49-F238E27FC236}">
                <a16:creationId xmlns:a16="http://schemas.microsoft.com/office/drawing/2014/main" id="{9BFB051C-B725-44A4-82CD-2361EA4355B3}"/>
              </a:ext>
            </a:extLst>
          </p:cNvPr>
          <p:cNvSpPr txBox="1"/>
          <p:nvPr/>
        </p:nvSpPr>
        <p:spPr>
          <a:xfrm>
            <a:off x="2988815" y="3306550"/>
            <a:ext cx="880369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7168">
              <a:defRPr/>
            </a:pPr>
            <a:r>
              <a:rPr lang="de-DE" sz="1125" dirty="0">
                <a:latin typeface="Calibri"/>
                <a:cs typeface="Arial"/>
              </a:rPr>
              <a:t>Ring Branch</a:t>
            </a:r>
          </a:p>
        </p:txBody>
      </p:sp>
      <p:sp>
        <p:nvSpPr>
          <p:cNvPr id="30" name="Textfeld 44">
            <a:extLst>
              <a:ext uri="{FF2B5EF4-FFF2-40B4-BE49-F238E27FC236}">
                <a16:creationId xmlns:a16="http://schemas.microsoft.com/office/drawing/2014/main" id="{31DD025E-98FC-40DB-A728-4DD895B5A24D}"/>
              </a:ext>
            </a:extLst>
          </p:cNvPr>
          <p:cNvSpPr txBox="1"/>
          <p:nvPr/>
        </p:nvSpPr>
        <p:spPr>
          <a:xfrm>
            <a:off x="4804913" y="3333636"/>
            <a:ext cx="140899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68">
              <a:defRPr/>
            </a:pPr>
            <a:r>
              <a:rPr lang="de-DE" sz="1125" b="1" dirty="0">
                <a:solidFill>
                  <a:srgbClr val="66FF33"/>
                </a:solidFill>
                <a:latin typeface="Calibri"/>
                <a:cs typeface="Arial"/>
              </a:rPr>
              <a:t>High Energy </a:t>
            </a:r>
            <a:br>
              <a:rPr lang="de-DE" sz="1125" b="1" dirty="0">
                <a:solidFill>
                  <a:srgbClr val="66FF33"/>
                </a:solidFill>
                <a:latin typeface="Calibri"/>
                <a:cs typeface="Arial"/>
              </a:rPr>
            </a:br>
            <a:r>
              <a:rPr lang="de-DE" sz="1125" b="1" dirty="0">
                <a:solidFill>
                  <a:srgbClr val="66FF33"/>
                </a:solidFill>
                <a:latin typeface="Calibri"/>
                <a:cs typeface="Arial"/>
              </a:rPr>
              <a:t>(Early Science)</a:t>
            </a:r>
          </a:p>
        </p:txBody>
      </p:sp>
      <p:sp>
        <p:nvSpPr>
          <p:cNvPr id="31" name="Textfeld 42">
            <a:extLst>
              <a:ext uri="{FF2B5EF4-FFF2-40B4-BE49-F238E27FC236}">
                <a16:creationId xmlns:a16="http://schemas.microsoft.com/office/drawing/2014/main" id="{5693CB1C-4824-4DA8-B1AA-37C9D8FDAE37}"/>
              </a:ext>
            </a:extLst>
          </p:cNvPr>
          <p:cNvSpPr txBox="1"/>
          <p:nvPr/>
        </p:nvSpPr>
        <p:spPr>
          <a:xfrm>
            <a:off x="5239626" y="2628035"/>
            <a:ext cx="161837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68">
              <a:defRPr/>
            </a:pPr>
            <a:r>
              <a:rPr lang="en-GB" sz="1125" b="1" dirty="0">
                <a:solidFill>
                  <a:srgbClr val="0066FF"/>
                </a:solidFill>
                <a:latin typeface="Calibri"/>
                <a:cs typeface="Arial"/>
              </a:rPr>
              <a:t>Low Energy Branch</a:t>
            </a:r>
            <a:br>
              <a:rPr lang="en-GB" sz="1125" b="1" dirty="0">
                <a:solidFill>
                  <a:srgbClr val="0066FF"/>
                </a:solidFill>
                <a:latin typeface="Calibri"/>
                <a:cs typeface="Arial"/>
              </a:rPr>
            </a:br>
            <a:r>
              <a:rPr lang="en-GB" sz="1125" b="1" dirty="0">
                <a:solidFill>
                  <a:srgbClr val="0066FF"/>
                </a:solidFill>
                <a:latin typeface="Calibri"/>
                <a:cs typeface="Arial"/>
              </a:rPr>
              <a:t> with Energy Buncher</a:t>
            </a:r>
          </a:p>
        </p:txBody>
      </p:sp>
      <p:sp>
        <p:nvSpPr>
          <p:cNvPr id="33" name="Textfeld 22">
            <a:extLst>
              <a:ext uri="{FF2B5EF4-FFF2-40B4-BE49-F238E27FC236}">
                <a16:creationId xmlns:a16="http://schemas.microsoft.com/office/drawing/2014/main" id="{DD5F71E5-DE66-43E2-ACD3-E46A033FB71C}"/>
              </a:ext>
            </a:extLst>
          </p:cNvPr>
          <p:cNvSpPr txBox="1"/>
          <p:nvPr/>
        </p:nvSpPr>
        <p:spPr>
          <a:xfrm>
            <a:off x="316924" y="4184631"/>
            <a:ext cx="3838473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According to current planning the Low Energy Branch is the next NUSTAR facility to come (FS+++)</a:t>
            </a:r>
          </a:p>
        </p:txBody>
      </p:sp>
    </p:spTree>
    <p:extLst>
      <p:ext uri="{BB962C8B-B14F-4D97-AF65-F5344CB8AC3E}">
        <p14:creationId xmlns:p14="http://schemas.microsoft.com/office/powerpoint/2010/main" val="2628446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0869-F033-4680-9E3B-80F5079F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36" y="431958"/>
            <a:ext cx="3978295" cy="590668"/>
          </a:xfrm>
        </p:spPr>
        <p:txBody>
          <a:bodyPr/>
          <a:lstStyle/>
          <a:p>
            <a:r>
              <a:rPr lang="en-GB" sz="1600" dirty="0"/>
              <a:t>SC </a:t>
            </a:r>
            <a:r>
              <a:rPr lang="en-GB" sz="1600" dirty="0" err="1"/>
              <a:t>multiplet</a:t>
            </a:r>
            <a:r>
              <a:rPr lang="en-GB" sz="1600" dirty="0"/>
              <a:t> production </a:t>
            </a:r>
            <a:br>
              <a:rPr lang="en-GB" sz="1600" dirty="0"/>
            </a:br>
            <a:r>
              <a:rPr lang="en-GB" sz="1600" dirty="0"/>
              <a:t>(ASG Italy, all ES magnets done)</a:t>
            </a:r>
            <a:br>
              <a:rPr lang="en-GB" sz="1600" dirty="0"/>
            </a:br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B726A-6C2A-4C7C-B67A-7157B381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84686-A674-4C7C-8397-4A8FD970E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IE"/>
              <a:t>H. Simon - GSI-CERN collaboration meeting 17/04/2026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57126-5B3B-4ECB-921E-6DC1AE452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80" y="988359"/>
            <a:ext cx="1236478" cy="3870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2848DE-80EE-460E-8C3C-80526E245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180" y="988359"/>
            <a:ext cx="4600525" cy="3770821"/>
          </a:xfrm>
          <a:prstGeom prst="rect">
            <a:avLst/>
          </a:prstGeom>
        </p:spPr>
      </p:pic>
      <p:pic>
        <p:nvPicPr>
          <p:cNvPr id="8" name="Grafik 12">
            <a:extLst>
              <a:ext uri="{FF2B5EF4-FFF2-40B4-BE49-F238E27FC236}">
                <a16:creationId xmlns:a16="http://schemas.microsoft.com/office/drawing/2014/main" id="{E4D0DE2C-D712-4E80-B9D2-8B920E135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2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oliennummernplatzhalter 2"/>
          <p:cNvSpPr txBox="1">
            <a:spLocks/>
          </p:cNvSpPr>
          <p:nvPr/>
        </p:nvSpPr>
        <p:spPr bwMode="auto">
          <a:xfrm>
            <a:off x="6299326" y="4952693"/>
            <a:ext cx="558674" cy="20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z="900"/>
              <a:pPr/>
              <a:t>9</a:t>
            </a:fld>
            <a:endParaRPr lang="en-GB" sz="900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3385060" y="1148640"/>
            <a:ext cx="3247637" cy="2367337"/>
            <a:chOff x="1043939" y="589235"/>
            <a:chExt cx="5736336" cy="4181454"/>
          </a:xfrm>
        </p:grpSpPr>
        <p:sp>
          <p:nvSpPr>
            <p:cNvPr id="21" name="object 3"/>
            <p:cNvSpPr/>
            <p:nvPr/>
          </p:nvSpPr>
          <p:spPr>
            <a:xfrm>
              <a:off x="1043939" y="900683"/>
              <a:ext cx="5736336" cy="38633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4"/>
            <p:cNvSpPr txBox="1"/>
            <p:nvPr/>
          </p:nvSpPr>
          <p:spPr>
            <a:xfrm>
              <a:off x="3213707" y="4036790"/>
              <a:ext cx="257175" cy="73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700" dirty="0">
                  <a:solidFill>
                    <a:srgbClr val="006FC0"/>
                  </a:solidFill>
                  <a:latin typeface="Calibri"/>
                  <a:cs typeface="Calibri"/>
                </a:rPr>
                <a:t>4</a:t>
              </a:r>
              <a:endParaRPr sz="2700" dirty="0">
                <a:latin typeface="Calibri"/>
                <a:cs typeface="Calibri"/>
              </a:endParaRPr>
            </a:p>
          </p:txBody>
        </p:sp>
        <p:sp>
          <p:nvSpPr>
            <p:cNvPr id="23" name="object 5"/>
            <p:cNvSpPr/>
            <p:nvPr/>
          </p:nvSpPr>
          <p:spPr>
            <a:xfrm>
              <a:off x="2708110" y="4346943"/>
              <a:ext cx="370205" cy="151130"/>
            </a:xfrm>
            <a:custGeom>
              <a:avLst/>
              <a:gdLst/>
              <a:ahLst/>
              <a:cxnLst/>
              <a:rect l="l" t="t" r="r" b="b"/>
              <a:pathLst>
                <a:path w="370205" h="151129">
                  <a:moveTo>
                    <a:pt x="117952" y="47825"/>
                  </a:moveTo>
                  <a:lnTo>
                    <a:pt x="370085" y="131921"/>
                  </a:lnTo>
                  <a:lnTo>
                    <a:pt x="363631" y="151060"/>
                  </a:lnTo>
                  <a:lnTo>
                    <a:pt x="111556" y="66985"/>
                  </a:lnTo>
                  <a:lnTo>
                    <a:pt x="117952" y="47825"/>
                  </a:lnTo>
                  <a:close/>
                </a:path>
                <a:path w="370205" h="151129">
                  <a:moveTo>
                    <a:pt x="22307" y="41445"/>
                  </a:moveTo>
                  <a:lnTo>
                    <a:pt x="98823" y="41445"/>
                  </a:lnTo>
                  <a:lnTo>
                    <a:pt x="92370" y="60585"/>
                  </a:lnTo>
                  <a:lnTo>
                    <a:pt x="111556" y="66985"/>
                  </a:lnTo>
                  <a:lnTo>
                    <a:pt x="95597" y="114798"/>
                  </a:lnTo>
                  <a:lnTo>
                    <a:pt x="22307" y="41445"/>
                  </a:lnTo>
                  <a:close/>
                </a:path>
                <a:path w="370205" h="151129">
                  <a:moveTo>
                    <a:pt x="98823" y="41445"/>
                  </a:moveTo>
                  <a:lnTo>
                    <a:pt x="117952" y="47825"/>
                  </a:lnTo>
                  <a:lnTo>
                    <a:pt x="111556" y="66985"/>
                  </a:lnTo>
                  <a:lnTo>
                    <a:pt x="92370" y="60585"/>
                  </a:lnTo>
                  <a:lnTo>
                    <a:pt x="98823" y="41445"/>
                  </a:lnTo>
                  <a:close/>
                </a:path>
                <a:path w="370205" h="151129">
                  <a:moveTo>
                    <a:pt x="133916" y="0"/>
                  </a:moveTo>
                  <a:lnTo>
                    <a:pt x="117952" y="47825"/>
                  </a:lnTo>
                  <a:lnTo>
                    <a:pt x="98823" y="41445"/>
                  </a:lnTo>
                  <a:lnTo>
                    <a:pt x="22307" y="41445"/>
                  </a:lnTo>
                  <a:lnTo>
                    <a:pt x="0" y="19119"/>
                  </a:lnTo>
                  <a:lnTo>
                    <a:pt x="133916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6"/>
            <p:cNvSpPr txBox="1"/>
            <p:nvPr/>
          </p:nvSpPr>
          <p:spPr>
            <a:xfrm>
              <a:off x="6283959" y="589235"/>
              <a:ext cx="257175" cy="73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700" dirty="0">
                  <a:solidFill>
                    <a:srgbClr val="006FC0"/>
                  </a:solidFill>
                  <a:latin typeface="Calibri"/>
                  <a:cs typeface="Calibri"/>
                </a:rPr>
                <a:t>6</a:t>
              </a:r>
              <a:endParaRPr sz="2700" dirty="0">
                <a:latin typeface="Calibri"/>
                <a:cs typeface="Calibri"/>
              </a:endParaRPr>
            </a:p>
          </p:txBody>
        </p:sp>
        <p:sp>
          <p:nvSpPr>
            <p:cNvPr id="25" name="object 7"/>
            <p:cNvSpPr/>
            <p:nvPr/>
          </p:nvSpPr>
          <p:spPr>
            <a:xfrm>
              <a:off x="5952744" y="1132458"/>
              <a:ext cx="349250" cy="137795"/>
            </a:xfrm>
            <a:custGeom>
              <a:avLst/>
              <a:gdLst/>
              <a:ahLst/>
              <a:cxnLst/>
              <a:rect l="l" t="t" r="r" b="b"/>
              <a:pathLst>
                <a:path w="349250" h="137794">
                  <a:moveTo>
                    <a:pt x="59563" y="65405"/>
                  </a:moveTo>
                  <a:lnTo>
                    <a:pt x="0" y="126364"/>
                  </a:lnTo>
                  <a:lnTo>
                    <a:pt x="84455" y="137287"/>
                  </a:lnTo>
                  <a:lnTo>
                    <a:pt x="75527" y="111505"/>
                  </a:lnTo>
                  <a:lnTo>
                    <a:pt x="62103" y="111505"/>
                  </a:lnTo>
                  <a:lnTo>
                    <a:pt x="57912" y="99441"/>
                  </a:lnTo>
                  <a:lnTo>
                    <a:pt x="69910" y="95285"/>
                  </a:lnTo>
                  <a:lnTo>
                    <a:pt x="59563" y="65405"/>
                  </a:lnTo>
                  <a:close/>
                </a:path>
                <a:path w="349250" h="137794">
                  <a:moveTo>
                    <a:pt x="69910" y="95285"/>
                  </a:moveTo>
                  <a:lnTo>
                    <a:pt x="57912" y="99441"/>
                  </a:lnTo>
                  <a:lnTo>
                    <a:pt x="62103" y="111505"/>
                  </a:lnTo>
                  <a:lnTo>
                    <a:pt x="74088" y="107350"/>
                  </a:lnTo>
                  <a:lnTo>
                    <a:pt x="69910" y="95285"/>
                  </a:lnTo>
                  <a:close/>
                </a:path>
                <a:path w="349250" h="137794">
                  <a:moveTo>
                    <a:pt x="74088" y="107350"/>
                  </a:moveTo>
                  <a:lnTo>
                    <a:pt x="62103" y="111505"/>
                  </a:lnTo>
                  <a:lnTo>
                    <a:pt x="75527" y="111505"/>
                  </a:lnTo>
                  <a:lnTo>
                    <a:pt x="74088" y="107350"/>
                  </a:lnTo>
                  <a:close/>
                </a:path>
                <a:path w="349250" h="137794">
                  <a:moveTo>
                    <a:pt x="345059" y="0"/>
                  </a:moveTo>
                  <a:lnTo>
                    <a:pt x="69910" y="95285"/>
                  </a:lnTo>
                  <a:lnTo>
                    <a:pt x="74088" y="107350"/>
                  </a:lnTo>
                  <a:lnTo>
                    <a:pt x="349250" y="11938"/>
                  </a:lnTo>
                  <a:lnTo>
                    <a:pt x="345059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8" name="Rectangle 66"/>
          <p:cNvSpPr/>
          <p:nvPr/>
        </p:nvSpPr>
        <p:spPr>
          <a:xfrm>
            <a:off x="5240435" y="3154147"/>
            <a:ext cx="3320988" cy="2192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825" kern="0" dirty="0"/>
              <a:t>Source: ASG 06-09-23</a:t>
            </a:r>
            <a:endParaRPr lang="de-DE" sz="900" kern="0" dirty="0"/>
          </a:p>
        </p:txBody>
      </p:sp>
      <p:sp>
        <p:nvSpPr>
          <p:cNvPr id="29" name="Titel 1"/>
          <p:cNvSpPr txBox="1">
            <a:spLocks/>
          </p:cNvSpPr>
          <p:nvPr/>
        </p:nvSpPr>
        <p:spPr bwMode="auto">
          <a:xfrm>
            <a:off x="177511" y="133813"/>
            <a:ext cx="5731455" cy="36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GB" sz="210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sz="1800" dirty="0">
                <a:solidFill>
                  <a:srgbClr val="00599D"/>
                </a:solidFill>
                <a:latin typeface="+mj-lt"/>
                <a:cs typeface="+mj-cs"/>
              </a:rPr>
              <a:t>Technical issues </a:t>
            </a:r>
            <a:r>
              <a:rPr lang="de-DE" sz="1800" dirty="0" err="1">
                <a:solidFill>
                  <a:srgbClr val="00599D"/>
                </a:solidFill>
                <a:latin typeface="+mj-lt"/>
                <a:cs typeface="+mj-cs"/>
              </a:rPr>
              <a:t>already</a:t>
            </a:r>
            <a:r>
              <a:rPr lang="de-DE" sz="1800" dirty="0">
                <a:solidFill>
                  <a:srgbClr val="00599D"/>
                </a:solidFill>
                <a:latin typeface="+mj-lt"/>
                <a:cs typeface="+mj-cs"/>
              </a:rPr>
              <a:t> </a:t>
            </a:r>
            <a:r>
              <a:rPr lang="de-DE" sz="1800" dirty="0" err="1">
                <a:solidFill>
                  <a:srgbClr val="00599D"/>
                </a:solidFill>
                <a:latin typeface="+mj-lt"/>
                <a:cs typeface="+mj-cs"/>
              </a:rPr>
              <a:t>resolved</a:t>
            </a:r>
            <a:endParaRPr lang="de-DE" sz="1800" dirty="0">
              <a:solidFill>
                <a:srgbClr val="00599D"/>
              </a:solidFill>
              <a:latin typeface="+mj-lt"/>
              <a:cs typeface="+mj-cs"/>
            </a:endParaRPr>
          </a:p>
          <a:p>
            <a:r>
              <a:rPr lang="de-DE" sz="1600" b="0" dirty="0">
                <a:solidFill>
                  <a:srgbClr val="00599D"/>
                </a:solidFill>
                <a:latin typeface="+mj-lt"/>
                <a:cs typeface="+mj-cs"/>
              </a:rPr>
              <a:t>GSI-CERN-ASG </a:t>
            </a:r>
            <a:r>
              <a:rPr lang="de-DE" sz="1600" b="0" dirty="0" err="1">
                <a:solidFill>
                  <a:srgbClr val="00599D"/>
                </a:solidFill>
                <a:latin typeface="+mj-lt"/>
                <a:cs typeface="+mj-cs"/>
              </a:rPr>
              <a:t>task</a:t>
            </a:r>
            <a:r>
              <a:rPr lang="de-DE" sz="1600" b="0" dirty="0">
                <a:solidFill>
                  <a:srgbClr val="00599D"/>
                </a:solidFill>
                <a:latin typeface="+mj-lt"/>
                <a:cs typeface="+mj-cs"/>
              </a:rPr>
              <a:t> </a:t>
            </a:r>
            <a:r>
              <a:rPr lang="de-DE" sz="1600" b="0" dirty="0" err="1">
                <a:solidFill>
                  <a:srgbClr val="00599D"/>
                </a:solidFill>
                <a:latin typeface="+mj-lt"/>
                <a:cs typeface="+mj-cs"/>
              </a:rPr>
              <a:t>force</a:t>
            </a:r>
            <a:endParaRPr lang="de-DE" sz="1600" b="0" dirty="0">
              <a:solidFill>
                <a:srgbClr val="00599D"/>
              </a:solidFill>
              <a:latin typeface="+mj-lt"/>
              <a:cs typeface="+mj-cs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1666" y="1011400"/>
            <a:ext cx="3916019" cy="1513370"/>
            <a:chOff x="0" y="830580"/>
            <a:chExt cx="9144000" cy="3739896"/>
          </a:xfrm>
        </p:grpSpPr>
        <p:sp>
          <p:nvSpPr>
            <p:cNvPr id="11" name="object 3"/>
            <p:cNvSpPr/>
            <p:nvPr/>
          </p:nvSpPr>
          <p:spPr>
            <a:xfrm>
              <a:off x="0" y="830580"/>
              <a:ext cx="9144000" cy="37398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4"/>
            <p:cNvSpPr/>
            <p:nvPr/>
          </p:nvSpPr>
          <p:spPr>
            <a:xfrm>
              <a:off x="7976869" y="3215639"/>
              <a:ext cx="134620" cy="307975"/>
            </a:xfrm>
            <a:custGeom>
              <a:avLst/>
              <a:gdLst/>
              <a:ahLst/>
              <a:cxnLst/>
              <a:rect l="l" t="t" r="r" b="b"/>
              <a:pathLst>
                <a:path w="134620" h="307975">
                  <a:moveTo>
                    <a:pt x="41251" y="68572"/>
                  </a:moveTo>
                  <a:lnTo>
                    <a:pt x="29469" y="73217"/>
                  </a:lnTo>
                  <a:lnTo>
                    <a:pt x="122300" y="307594"/>
                  </a:lnTo>
                  <a:lnTo>
                    <a:pt x="134111" y="303022"/>
                  </a:lnTo>
                  <a:lnTo>
                    <a:pt x="41251" y="68572"/>
                  </a:lnTo>
                  <a:close/>
                </a:path>
                <a:path w="134620" h="307975">
                  <a:moveTo>
                    <a:pt x="7365" y="0"/>
                  </a:moveTo>
                  <a:lnTo>
                    <a:pt x="0" y="84836"/>
                  </a:lnTo>
                  <a:lnTo>
                    <a:pt x="29469" y="73217"/>
                  </a:lnTo>
                  <a:lnTo>
                    <a:pt x="24764" y="61340"/>
                  </a:lnTo>
                  <a:lnTo>
                    <a:pt x="36575" y="56768"/>
                  </a:lnTo>
                  <a:lnTo>
                    <a:pt x="70724" y="56768"/>
                  </a:lnTo>
                  <a:lnTo>
                    <a:pt x="7365" y="0"/>
                  </a:lnTo>
                  <a:close/>
                </a:path>
                <a:path w="134620" h="307975">
                  <a:moveTo>
                    <a:pt x="36575" y="56768"/>
                  </a:moveTo>
                  <a:lnTo>
                    <a:pt x="24764" y="61340"/>
                  </a:lnTo>
                  <a:lnTo>
                    <a:pt x="29469" y="73217"/>
                  </a:lnTo>
                  <a:lnTo>
                    <a:pt x="41251" y="68572"/>
                  </a:lnTo>
                  <a:lnTo>
                    <a:pt x="36575" y="56768"/>
                  </a:lnTo>
                  <a:close/>
                </a:path>
                <a:path w="134620" h="307975">
                  <a:moveTo>
                    <a:pt x="70724" y="56768"/>
                  </a:moveTo>
                  <a:lnTo>
                    <a:pt x="36575" y="56768"/>
                  </a:lnTo>
                  <a:lnTo>
                    <a:pt x="41251" y="68572"/>
                  </a:lnTo>
                  <a:lnTo>
                    <a:pt x="70865" y="56896"/>
                  </a:lnTo>
                  <a:lnTo>
                    <a:pt x="70724" y="56768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5"/>
            <p:cNvSpPr/>
            <p:nvPr/>
          </p:nvSpPr>
          <p:spPr>
            <a:xfrm>
              <a:off x="8139683" y="3140329"/>
              <a:ext cx="164465" cy="76200"/>
            </a:xfrm>
            <a:custGeom>
              <a:avLst/>
              <a:gdLst/>
              <a:ahLst/>
              <a:cxnLst/>
              <a:rect l="l" t="t" r="r" b="b"/>
              <a:pathLst>
                <a:path w="164465" h="76200">
                  <a:moveTo>
                    <a:pt x="75056" y="0"/>
                  </a:moveTo>
                  <a:lnTo>
                    <a:pt x="0" y="40259"/>
                  </a:lnTo>
                  <a:lnTo>
                    <a:pt x="77215" y="76200"/>
                  </a:lnTo>
                  <a:lnTo>
                    <a:pt x="76327" y="44831"/>
                  </a:lnTo>
                  <a:lnTo>
                    <a:pt x="63626" y="44831"/>
                  </a:lnTo>
                  <a:lnTo>
                    <a:pt x="63245" y="32131"/>
                  </a:lnTo>
                  <a:lnTo>
                    <a:pt x="75957" y="31777"/>
                  </a:lnTo>
                  <a:lnTo>
                    <a:pt x="75056" y="0"/>
                  </a:lnTo>
                  <a:close/>
                </a:path>
                <a:path w="164465" h="76200">
                  <a:moveTo>
                    <a:pt x="75957" y="31777"/>
                  </a:moveTo>
                  <a:lnTo>
                    <a:pt x="63245" y="32131"/>
                  </a:lnTo>
                  <a:lnTo>
                    <a:pt x="63626" y="44831"/>
                  </a:lnTo>
                  <a:lnTo>
                    <a:pt x="76317" y="44478"/>
                  </a:lnTo>
                  <a:lnTo>
                    <a:pt x="75957" y="31777"/>
                  </a:lnTo>
                  <a:close/>
                </a:path>
                <a:path w="164465" h="76200">
                  <a:moveTo>
                    <a:pt x="76317" y="44478"/>
                  </a:moveTo>
                  <a:lnTo>
                    <a:pt x="63626" y="44831"/>
                  </a:lnTo>
                  <a:lnTo>
                    <a:pt x="76327" y="44831"/>
                  </a:lnTo>
                  <a:lnTo>
                    <a:pt x="76317" y="44478"/>
                  </a:lnTo>
                  <a:close/>
                </a:path>
                <a:path w="164465" h="76200">
                  <a:moveTo>
                    <a:pt x="163702" y="29337"/>
                  </a:moveTo>
                  <a:lnTo>
                    <a:pt x="75957" y="31777"/>
                  </a:lnTo>
                  <a:lnTo>
                    <a:pt x="76317" y="44478"/>
                  </a:lnTo>
                  <a:lnTo>
                    <a:pt x="164083" y="42037"/>
                  </a:lnTo>
                  <a:lnTo>
                    <a:pt x="163702" y="29337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6"/>
            <p:cNvSpPr txBox="1"/>
            <p:nvPr/>
          </p:nvSpPr>
          <p:spPr>
            <a:xfrm>
              <a:off x="8209304" y="1170425"/>
              <a:ext cx="918739" cy="30803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700" dirty="0">
                  <a:solidFill>
                    <a:srgbClr val="006FC0"/>
                  </a:solidFill>
                  <a:latin typeface="Calibri"/>
                  <a:cs typeface="Calibri"/>
                </a:rPr>
                <a:t>3</a:t>
              </a:r>
              <a:endParaRPr lang="de-DE" sz="3375" dirty="0">
                <a:latin typeface="Times New Roman"/>
                <a:cs typeface="Times New Roman"/>
              </a:endParaRPr>
            </a:p>
            <a:p>
              <a:pPr marL="9525"/>
              <a:r>
                <a:rPr lang="de-DE" sz="2700" dirty="0">
                  <a:solidFill>
                    <a:srgbClr val="006FC0"/>
                  </a:solidFill>
                  <a:latin typeface="Calibri"/>
                  <a:cs typeface="Calibri"/>
                </a:rPr>
                <a:t>1</a:t>
              </a:r>
              <a:endParaRPr lang="de-DE" sz="2700" dirty="0">
                <a:latin typeface="Calibri"/>
                <a:cs typeface="Calibri"/>
              </a:endParaRPr>
            </a:p>
            <a:p>
              <a:pPr marL="9525"/>
              <a:r>
                <a:rPr lang="de-DE" sz="2700" dirty="0">
                  <a:solidFill>
                    <a:srgbClr val="006FC0"/>
                  </a:solidFill>
                  <a:latin typeface="Calibri"/>
                  <a:cs typeface="Calibri"/>
                </a:rPr>
                <a:t>2</a:t>
              </a:r>
              <a:endParaRPr lang="de-DE" sz="2700" dirty="0">
                <a:latin typeface="Calibri"/>
                <a:cs typeface="Calibri"/>
              </a:endParaRPr>
            </a:p>
          </p:txBody>
        </p:sp>
        <p:sp>
          <p:nvSpPr>
            <p:cNvPr id="15" name="object 7"/>
            <p:cNvSpPr/>
            <p:nvPr/>
          </p:nvSpPr>
          <p:spPr>
            <a:xfrm>
              <a:off x="8028431" y="1814067"/>
              <a:ext cx="135890" cy="158115"/>
            </a:xfrm>
            <a:custGeom>
              <a:avLst/>
              <a:gdLst/>
              <a:ahLst/>
              <a:cxnLst/>
              <a:rect l="l" t="t" r="r" b="b"/>
              <a:pathLst>
                <a:path w="135890" h="158114">
                  <a:moveTo>
                    <a:pt x="20319" y="75311"/>
                  </a:moveTo>
                  <a:lnTo>
                    <a:pt x="0" y="158115"/>
                  </a:lnTo>
                  <a:lnTo>
                    <a:pt x="78358" y="124587"/>
                  </a:lnTo>
                  <a:lnTo>
                    <a:pt x="65644" y="113792"/>
                  </a:lnTo>
                  <a:lnTo>
                    <a:pt x="45973" y="113792"/>
                  </a:lnTo>
                  <a:lnTo>
                    <a:pt x="36194" y="105537"/>
                  </a:lnTo>
                  <a:lnTo>
                    <a:pt x="44461" y="95807"/>
                  </a:lnTo>
                  <a:lnTo>
                    <a:pt x="20319" y="75311"/>
                  </a:lnTo>
                  <a:close/>
                </a:path>
                <a:path w="135890" h="158114">
                  <a:moveTo>
                    <a:pt x="44461" y="95807"/>
                  </a:moveTo>
                  <a:lnTo>
                    <a:pt x="36194" y="105537"/>
                  </a:lnTo>
                  <a:lnTo>
                    <a:pt x="45973" y="113792"/>
                  </a:lnTo>
                  <a:lnTo>
                    <a:pt x="54210" y="104084"/>
                  </a:lnTo>
                  <a:lnTo>
                    <a:pt x="44461" y="95807"/>
                  </a:lnTo>
                  <a:close/>
                </a:path>
                <a:path w="135890" h="158114">
                  <a:moveTo>
                    <a:pt x="54210" y="104084"/>
                  </a:moveTo>
                  <a:lnTo>
                    <a:pt x="45973" y="113792"/>
                  </a:lnTo>
                  <a:lnTo>
                    <a:pt x="65644" y="113792"/>
                  </a:lnTo>
                  <a:lnTo>
                    <a:pt x="54210" y="104084"/>
                  </a:lnTo>
                  <a:close/>
                </a:path>
                <a:path w="135890" h="158114">
                  <a:moveTo>
                    <a:pt x="125856" y="0"/>
                  </a:moveTo>
                  <a:lnTo>
                    <a:pt x="44461" y="95807"/>
                  </a:lnTo>
                  <a:lnTo>
                    <a:pt x="54210" y="104084"/>
                  </a:lnTo>
                  <a:lnTo>
                    <a:pt x="135635" y="8128"/>
                  </a:lnTo>
                  <a:lnTo>
                    <a:pt x="125856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8"/>
            <p:cNvSpPr txBox="1"/>
            <p:nvPr/>
          </p:nvSpPr>
          <p:spPr>
            <a:xfrm>
              <a:off x="587490" y="2659024"/>
              <a:ext cx="257175" cy="102679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700" dirty="0">
                  <a:solidFill>
                    <a:srgbClr val="006FC0"/>
                  </a:solidFill>
                  <a:latin typeface="Calibri"/>
                  <a:cs typeface="Calibri"/>
                </a:rPr>
                <a:t>5</a:t>
              </a:r>
              <a:endParaRPr sz="2700">
                <a:latin typeface="Calibri"/>
                <a:cs typeface="Calibri"/>
              </a:endParaRPr>
            </a:p>
          </p:txBody>
        </p:sp>
        <p:sp>
          <p:nvSpPr>
            <p:cNvPr id="17" name="object 9"/>
            <p:cNvSpPr/>
            <p:nvPr/>
          </p:nvSpPr>
          <p:spPr>
            <a:xfrm>
              <a:off x="913980" y="3173729"/>
              <a:ext cx="187960" cy="78740"/>
            </a:xfrm>
            <a:custGeom>
              <a:avLst/>
              <a:gdLst/>
              <a:ahLst/>
              <a:cxnLst/>
              <a:rect l="l" t="t" r="r" b="b"/>
              <a:pathLst>
                <a:path w="187959" h="78739">
                  <a:moveTo>
                    <a:pt x="112860" y="30177"/>
                  </a:moveTo>
                  <a:lnTo>
                    <a:pt x="0" y="66420"/>
                  </a:lnTo>
                  <a:lnTo>
                    <a:pt x="3886" y="78612"/>
                  </a:lnTo>
                  <a:lnTo>
                    <a:pt x="116774" y="42356"/>
                  </a:lnTo>
                  <a:lnTo>
                    <a:pt x="112860" y="30177"/>
                  </a:lnTo>
                  <a:close/>
                </a:path>
                <a:path w="187959" h="78739">
                  <a:moveTo>
                    <a:pt x="173729" y="26288"/>
                  </a:moveTo>
                  <a:lnTo>
                    <a:pt x="124967" y="26288"/>
                  </a:lnTo>
                  <a:lnTo>
                    <a:pt x="128841" y="38480"/>
                  </a:lnTo>
                  <a:lnTo>
                    <a:pt x="116774" y="42356"/>
                  </a:lnTo>
                  <a:lnTo>
                    <a:pt x="126466" y="72516"/>
                  </a:lnTo>
                  <a:lnTo>
                    <a:pt x="173729" y="26288"/>
                  </a:lnTo>
                  <a:close/>
                </a:path>
                <a:path w="187959" h="78739">
                  <a:moveTo>
                    <a:pt x="124967" y="26288"/>
                  </a:moveTo>
                  <a:lnTo>
                    <a:pt x="112860" y="30177"/>
                  </a:lnTo>
                  <a:lnTo>
                    <a:pt x="116774" y="42356"/>
                  </a:lnTo>
                  <a:lnTo>
                    <a:pt x="128841" y="38480"/>
                  </a:lnTo>
                  <a:lnTo>
                    <a:pt x="124967" y="26288"/>
                  </a:lnTo>
                  <a:close/>
                </a:path>
                <a:path w="187959" h="78739">
                  <a:moveTo>
                    <a:pt x="103162" y="0"/>
                  </a:moveTo>
                  <a:lnTo>
                    <a:pt x="112860" y="30177"/>
                  </a:lnTo>
                  <a:lnTo>
                    <a:pt x="124967" y="26288"/>
                  </a:lnTo>
                  <a:lnTo>
                    <a:pt x="173729" y="26288"/>
                  </a:lnTo>
                  <a:lnTo>
                    <a:pt x="187363" y="12953"/>
                  </a:lnTo>
                  <a:lnTo>
                    <a:pt x="103162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0" name="object 2">
            <a:extLst>
              <a:ext uri="{FF2B5EF4-FFF2-40B4-BE49-F238E27FC236}">
                <a16:creationId xmlns:a16="http://schemas.microsoft.com/office/drawing/2014/main" id="{C69C9EE1-0598-42BC-842A-5F25EF392AEF}"/>
              </a:ext>
            </a:extLst>
          </p:cNvPr>
          <p:cNvSpPr/>
          <p:nvPr/>
        </p:nvSpPr>
        <p:spPr>
          <a:xfrm>
            <a:off x="19108" y="2618731"/>
            <a:ext cx="1983903" cy="1968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31" name="Picture 16">
            <a:extLst>
              <a:ext uri="{FF2B5EF4-FFF2-40B4-BE49-F238E27FC236}">
                <a16:creationId xmlns:a16="http://schemas.microsoft.com/office/drawing/2014/main" id="{AC06BB80-B52A-4F48-85BD-EF0E5D9A3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114" y="2675371"/>
            <a:ext cx="1145490" cy="12280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45C9028-2C6E-4493-B681-809C14E611D4}"/>
              </a:ext>
            </a:extLst>
          </p:cNvPr>
          <p:cNvSpPr txBox="1"/>
          <p:nvPr/>
        </p:nvSpPr>
        <p:spPr>
          <a:xfrm>
            <a:off x="177511" y="4294548"/>
            <a:ext cx="5062924" cy="692497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marL="257175" indent="-257175">
              <a:buAutoNum type="arabicParenR"/>
            </a:pPr>
            <a:r>
              <a:rPr lang="de-DE" sz="1350" dirty="0" err="1"/>
              <a:t>Wherever</a:t>
            </a:r>
            <a:r>
              <a:rPr lang="de-DE" sz="1350" dirty="0"/>
              <a:t> possible </a:t>
            </a:r>
            <a:r>
              <a:rPr lang="de-DE" sz="1350" dirty="0" err="1"/>
              <a:t>brazed</a:t>
            </a:r>
            <a:r>
              <a:rPr lang="de-DE" sz="1350" dirty="0"/>
              <a:t> </a:t>
            </a:r>
            <a:r>
              <a:rPr lang="de-DE" sz="1350" dirty="0" err="1"/>
              <a:t>copper</a:t>
            </a:r>
            <a:r>
              <a:rPr lang="de-DE" sz="1350" dirty="0"/>
              <a:t> </a:t>
            </a:r>
            <a:r>
              <a:rPr lang="de-DE" sz="1350" dirty="0" err="1"/>
              <a:t>pipes</a:t>
            </a:r>
            <a:r>
              <a:rPr lang="de-DE" sz="1350" dirty="0"/>
              <a:t> </a:t>
            </a:r>
            <a:r>
              <a:rPr lang="de-DE" sz="1350" dirty="0" err="1"/>
              <a:t>have</a:t>
            </a:r>
            <a:r>
              <a:rPr lang="de-DE" sz="1350" dirty="0"/>
              <a:t> </a:t>
            </a:r>
            <a:r>
              <a:rPr lang="de-DE" sz="1350" dirty="0" err="1"/>
              <a:t>been</a:t>
            </a:r>
            <a:r>
              <a:rPr lang="de-DE" sz="1350" dirty="0"/>
              <a:t> </a:t>
            </a:r>
            <a:r>
              <a:rPr lang="de-DE" sz="1350" dirty="0" err="1"/>
              <a:t>replaced</a:t>
            </a:r>
            <a:r>
              <a:rPr lang="de-DE" sz="1350" dirty="0"/>
              <a:t>.</a:t>
            </a:r>
          </a:p>
          <a:p>
            <a:pPr algn="l"/>
            <a:r>
              <a:rPr lang="de-DE" sz="1350" dirty="0"/>
              <a:t>2)  </a:t>
            </a:r>
            <a:r>
              <a:rPr lang="de-DE" sz="1350" dirty="0" err="1"/>
              <a:t>Remaining</a:t>
            </a:r>
            <a:r>
              <a:rPr lang="de-DE" sz="1350" dirty="0"/>
              <a:t> </a:t>
            </a:r>
            <a:r>
              <a:rPr lang="de-DE" sz="1350" dirty="0" err="1"/>
              <a:t>pipe</a:t>
            </a:r>
            <a:r>
              <a:rPr lang="de-DE" sz="1350" dirty="0"/>
              <a:t> </a:t>
            </a:r>
            <a:r>
              <a:rPr lang="de-DE" sz="1350" dirty="0" err="1"/>
              <a:t>brazing</a:t>
            </a:r>
            <a:r>
              <a:rPr lang="de-DE" sz="1350" dirty="0"/>
              <a:t> </a:t>
            </a:r>
            <a:r>
              <a:rPr lang="de-DE" sz="1350" dirty="0" err="1"/>
              <a:t>is</a:t>
            </a:r>
            <a:r>
              <a:rPr lang="de-DE" sz="1350" dirty="0"/>
              <a:t> </a:t>
            </a:r>
            <a:r>
              <a:rPr lang="de-DE" sz="1350" dirty="0" err="1"/>
              <a:t>strictly</a:t>
            </a:r>
            <a:r>
              <a:rPr lang="de-DE" sz="1350" dirty="0"/>
              <a:t> </a:t>
            </a:r>
            <a:r>
              <a:rPr lang="de-DE" sz="1350" dirty="0" err="1"/>
              <a:t>quality</a:t>
            </a:r>
            <a:r>
              <a:rPr lang="de-DE" sz="1350" dirty="0"/>
              <a:t> </a:t>
            </a:r>
            <a:r>
              <a:rPr lang="de-DE" sz="1350" dirty="0" err="1"/>
              <a:t>controlled</a:t>
            </a:r>
            <a:r>
              <a:rPr lang="de-DE" sz="1350" dirty="0"/>
              <a:t>.</a:t>
            </a:r>
          </a:p>
          <a:p>
            <a:pPr algn="l"/>
            <a:endParaRPr lang="de-DE" sz="1350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9757DB2-8188-4831-8D09-CEBC99137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109" y="3643422"/>
            <a:ext cx="1536783" cy="132248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F51977D-80A2-41B4-BF5C-CF9E41DC4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744" y="194541"/>
            <a:ext cx="535780" cy="51933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24B59D-8BAE-4627-8CB2-42A9F68D589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98446" y="4919403"/>
            <a:ext cx="5007326" cy="267868"/>
          </a:xfrm>
        </p:spPr>
        <p:txBody>
          <a:bodyPr/>
          <a:lstStyle/>
          <a:p>
            <a:pPr algn="l"/>
            <a:r>
              <a:rPr lang="en-US" dirty="0"/>
              <a:t>H. Simon - GSI-CERN collaboration meeting 17/04/2026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410599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1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2264</Words>
  <Application>Microsoft Office PowerPoint</Application>
  <PresentationFormat>Benutzerdefiniert</PresentationFormat>
  <Paragraphs>493</Paragraphs>
  <Slides>22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3" baseType="lpstr">
      <vt:lpstr>Ariel</vt:lpstr>
      <vt:lpstr>Myriad Pro</vt:lpstr>
      <vt:lpstr>Arial</vt:lpstr>
      <vt:lpstr>Arial Narrow</vt:lpstr>
      <vt:lpstr>Calibri</vt:lpstr>
      <vt:lpstr>Helvetica</vt:lpstr>
      <vt:lpstr>Symbol</vt:lpstr>
      <vt:lpstr>Times New Roman</vt:lpstr>
      <vt:lpstr>Wingdings</vt:lpstr>
      <vt:lpstr>fair-gsi-folienmaster_2017_onering</vt:lpstr>
      <vt:lpstr>1_fair-gsi-folienmaster_2017_onering</vt:lpstr>
      <vt:lpstr>Status Magnet Production and  Further Collaboration Steps</vt:lpstr>
      <vt:lpstr>Collaboration Topics</vt:lpstr>
      <vt:lpstr>History of the project</vt:lpstr>
      <vt:lpstr>Collaboration Structure</vt:lpstr>
      <vt:lpstr>Sc multiplets  (for ES: 7 short and 13 long)</vt:lpstr>
      <vt:lpstr>Sc multiplets for Early Science (ES)</vt:lpstr>
      <vt:lpstr>FAIR 2028 and beyond  Low Energy Branch (LEB), Energy Buncher,  and Ring Branch (MSV) </vt:lpstr>
      <vt:lpstr>SC multiplet production  (ASG Italy, all ES magnets done) </vt:lpstr>
      <vt:lpstr>PowerPoint-Präsentation</vt:lpstr>
      <vt:lpstr>PowerPoint-Präsentation</vt:lpstr>
      <vt:lpstr>PowerPoint-Präsentation</vt:lpstr>
      <vt:lpstr>Ongoing Repairs at FAIR</vt:lpstr>
      <vt:lpstr>PowerPoint-Präsentation</vt:lpstr>
      <vt:lpstr>PowerPoint-Präsentation</vt:lpstr>
      <vt:lpstr>PowerPoint-Präsentation</vt:lpstr>
      <vt:lpstr>Sc dipoles for Early Science Current status</vt:lpstr>
      <vt:lpstr>PowerPoint-Präsentation</vt:lpstr>
      <vt:lpstr>PowerPoint-Präsentation</vt:lpstr>
      <vt:lpstr>Comparative view: up: sc magnets delivery to FAIR down: local cryogenic branches, installation completed</vt:lpstr>
      <vt:lpstr>Test at CERN: speed-up possibilities</vt:lpstr>
      <vt:lpstr>Successful Implementation of  Quality Measures (ASG)</vt:lpstr>
      <vt:lpstr>Summary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Ricciardi, Maria Valentina Dr.</dc:creator>
  <cp:lastModifiedBy>Simon, Haik Dr.</cp:lastModifiedBy>
  <cp:revision>183</cp:revision>
  <dcterms:created xsi:type="dcterms:W3CDTF">2024-04-22T12:07:31Z</dcterms:created>
  <dcterms:modified xsi:type="dcterms:W3CDTF">2026-04-17T13:04:29Z</dcterms:modified>
</cp:coreProperties>
</file>