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0" r:id="rId2"/>
  </p:sldMasterIdLst>
  <p:notesMasterIdLst>
    <p:notesMasterId r:id="rId41"/>
  </p:notesMasterIdLst>
  <p:handoutMasterIdLst>
    <p:handoutMasterId r:id="rId42"/>
  </p:handoutMasterIdLst>
  <p:sldIdLst>
    <p:sldId id="296" r:id="rId3"/>
    <p:sldId id="2147196981" r:id="rId4"/>
    <p:sldId id="2147196982" r:id="rId5"/>
    <p:sldId id="302" r:id="rId6"/>
    <p:sldId id="299" r:id="rId7"/>
    <p:sldId id="306" r:id="rId8"/>
    <p:sldId id="2147196974" r:id="rId9"/>
    <p:sldId id="308" r:id="rId10"/>
    <p:sldId id="2147196983" r:id="rId11"/>
    <p:sldId id="5159" r:id="rId12"/>
    <p:sldId id="2147196836" r:id="rId13"/>
    <p:sldId id="374" r:id="rId14"/>
    <p:sldId id="2147196882" r:id="rId15"/>
    <p:sldId id="261" r:id="rId16"/>
    <p:sldId id="2987" r:id="rId17"/>
    <p:sldId id="2147196837" r:id="rId18"/>
    <p:sldId id="2147196963" r:id="rId19"/>
    <p:sldId id="2147196971" r:id="rId20"/>
    <p:sldId id="2147196968" r:id="rId21"/>
    <p:sldId id="2147196969" r:id="rId22"/>
    <p:sldId id="256" r:id="rId23"/>
    <p:sldId id="5233" r:id="rId24"/>
    <p:sldId id="5235" r:id="rId25"/>
    <p:sldId id="5234" r:id="rId26"/>
    <p:sldId id="2147196975" r:id="rId27"/>
    <p:sldId id="2147196970" r:id="rId28"/>
    <p:sldId id="2581" r:id="rId29"/>
    <p:sldId id="2147196965" r:id="rId30"/>
    <p:sldId id="2147196964" r:id="rId31"/>
    <p:sldId id="2147196966" r:id="rId32"/>
    <p:sldId id="2147196967" r:id="rId33"/>
    <p:sldId id="2147196972" r:id="rId34"/>
    <p:sldId id="2147196973" r:id="rId35"/>
    <p:sldId id="309" r:id="rId36"/>
    <p:sldId id="310" r:id="rId37"/>
    <p:sldId id="311" r:id="rId38"/>
    <p:sldId id="301" r:id="rId39"/>
    <p:sldId id="30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F2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51"/>
    <p:restoredTop sz="94635"/>
  </p:normalViewPr>
  <p:slideViewPr>
    <p:cSldViewPr snapToGrid="0" snapToObjects="1">
      <p:cViewPr varScale="1">
        <p:scale>
          <a:sx n="74" d="100"/>
          <a:sy n="74" d="100"/>
        </p:scale>
        <p:origin x="200" y="9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4/17/26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4/17/26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Challenges for this mandate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263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cores!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057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Complement with pictures of SC link construction and installation and celebration!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5863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267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67993-436D-4711-7875-D335BB1D6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4DBB30-F29E-848F-41F0-A79ACA265A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6E65EC-EE78-B83C-C760-4C05726DA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46DE4-1C8E-8853-2F63-1D200986B3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445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14182-17BD-4DF5-AD0A-487C954E651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73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SD” Head Building over shaft; SH Cryogenics </a:t>
            </a:r>
            <a:r>
              <a:rPr lang="en-US" dirty="0" err="1"/>
              <a:t>bilding</a:t>
            </a:r>
            <a:r>
              <a:rPr lang="en-US" dirty="0"/>
              <a:t>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53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5FC4307-AADB-BE47-352D-8E9764B340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42542" y="2075542"/>
            <a:ext cx="2706915" cy="27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-1"/>
            <a:ext cx="6024562" cy="636693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A83A09-9AFD-C14A-9C29-D6392D85326F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8AD99CC-CC35-2540-9734-9D7F73E48FC4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BD7848-FBB4-4345-AA38-AE81003E421D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9405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386B3FD-B4E3-E84D-B775-AF72F11FC408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F10010C-F6F0-144E-BAF3-A429F55C618E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FB9380C-4B51-7241-B1C5-FEB689A995C2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B12E276-0EB9-0B47-B368-FA480A6A2BED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E56C087-DF20-6544-90B6-C842B78D52E8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68DD-2BC1-C446-ADB7-76A3823DB7E7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38F0-58D5-7848-A9A4-32D0F73A6EDD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09E1-6519-4041-842E-5879904EEBF6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69761-F68E-3B41-BA03-528973F27F26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8632" y="4869770"/>
            <a:ext cx="1074737" cy="10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16000" y="1219201"/>
            <a:ext cx="1056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913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D9047-491C-4CB9-AE49-11B94B8E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BFD15-A1BC-4352-AB14-5B5A4925D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LS3 baseline planning - Focus on HL activities in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03B7F1-83DF-4B44-9D13-622BDD70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056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35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524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5FC4307-AADB-BE47-352D-8E9764B340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42542" y="2075542"/>
            <a:ext cx="2706915" cy="27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49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936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650824"/>
            <a:ext cx="11376026" cy="549951"/>
          </a:xfrm>
        </p:spPr>
        <p:txBody>
          <a:bodyPr>
            <a:noAutofit/>
          </a:bodyPr>
          <a:lstStyle>
            <a:lvl1pPr marL="0" indent="0" algn="l">
              <a:buNone/>
              <a:defRPr sz="17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B4A7CD-041C-B2EA-8B83-3451E07EC5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2224" y="714489"/>
            <a:ext cx="2059046" cy="20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97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703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650824"/>
            <a:ext cx="11376026" cy="549951"/>
          </a:xfrm>
        </p:spPr>
        <p:txBody>
          <a:bodyPr>
            <a:noAutofit/>
          </a:bodyPr>
          <a:lstStyle>
            <a:lvl1pPr marL="0" indent="0" algn="l">
              <a:buNone/>
              <a:defRPr sz="17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B4A7CD-041C-B2EA-8B83-3451E07EC5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2224" y="714489"/>
            <a:ext cx="2059046" cy="20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3724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8154594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200"/>
            <a:ext cx="12192000" cy="637332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18162"/>
            <a:ext cx="4116387" cy="639468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356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072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7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-1"/>
            <a:ext cx="6024562" cy="636693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451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25573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48266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9405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232395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39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7441-B772-D048-9C1B-F8600B03CAE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Presenter | 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837933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3731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05603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428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160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145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8632" y="4869770"/>
            <a:ext cx="1074737" cy="10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356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6561739" cy="714265"/>
          </a:xfrm>
        </p:spPr>
        <p:txBody>
          <a:bodyPr lIns="108000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Espace réservé du texte 29"/>
          <p:cNvSpPr>
            <a:spLocks noGrp="1"/>
          </p:cNvSpPr>
          <p:nvPr>
            <p:ph idx="1"/>
          </p:nvPr>
        </p:nvSpPr>
        <p:spPr>
          <a:xfrm>
            <a:off x="599403" y="1201510"/>
            <a:ext cx="11055019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50988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CAFC2-26B6-134E-85E5-5D171C2C5E12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23E4A-8068-0C49-BC04-63A2AAFFE1E4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200"/>
            <a:ext cx="12192000" cy="637332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18162"/>
            <a:ext cx="4116387" cy="639468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162F9-973D-F640-93B7-064AFF6A55AE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C9978-A0B0-5D47-B017-3DE9DCAF3819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14D2-5EA4-D441-9B05-EA6BE2669C7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fld id="{3FCF6715-A2B5-A045-B72C-B503686710DB}" type="datetime3">
              <a:rPr lang="en-US" smtClean="0"/>
              <a:pPr/>
              <a:t>17 April 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424993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5352" y="6424993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Presenter | Presentation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7B0EED-0D00-C37F-0787-98F0B94C9550}"/>
              </a:ext>
            </a:extLst>
          </p:cNvPr>
          <p:cNvCxnSpPr>
            <a:cxnSpLocks/>
          </p:cNvCxnSpPr>
          <p:nvPr userDrawn="1"/>
        </p:nvCxnSpPr>
        <p:spPr>
          <a:xfrm>
            <a:off x="404070" y="6370802"/>
            <a:ext cx="11379943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82929EC-EE14-2FC5-158D-B07C2EFC934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404070" y="6439074"/>
            <a:ext cx="352448" cy="3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  <p:sldLayoutId id="2147483676" r:id="rId22"/>
    <p:sldLayoutId id="2147483725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424993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5352" y="6424993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US"/>
              <a:t>Mark Thomson | Director-General's Report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7B0EED-0D00-C37F-0787-98F0B94C9550}"/>
              </a:ext>
            </a:extLst>
          </p:cNvPr>
          <p:cNvCxnSpPr>
            <a:cxnSpLocks/>
          </p:cNvCxnSpPr>
          <p:nvPr userDrawn="1"/>
        </p:nvCxnSpPr>
        <p:spPr>
          <a:xfrm>
            <a:off x="404070" y="6370802"/>
            <a:ext cx="11379943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82929EC-EE14-2FC5-158D-B07C2EFC934B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404070" y="6439074"/>
            <a:ext cx="352448" cy="3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3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s.cern.ch/record/3020996" TargetMode="External"/><Relationship Id="rId2" Type="http://schemas.openxmlformats.org/officeDocument/2006/relationships/hyperlink" Target="https://www.youtube.com/watch?v=SuEl9zSIp3Y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videos.cern.ch/record/3020997" TargetMode="External"/><Relationship Id="rId4" Type="http://schemas.openxmlformats.org/officeDocument/2006/relationships/hyperlink" Target="https://videos.cern.ch/record/3020998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12" Type="http://schemas.openxmlformats.org/officeDocument/2006/relationships/image" Target="../media/image9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55D0-EF65-5184-5180-70C748F9E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3429000"/>
            <a:ext cx="11376025" cy="720969"/>
          </a:xfrm>
        </p:spPr>
        <p:txBody>
          <a:bodyPr/>
          <a:lstStyle/>
          <a:p>
            <a:pPr algn="ctr"/>
            <a:r>
              <a:rPr lang="en-GB" dirty="0"/>
              <a:t>CERN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B0DD35-25FE-650C-D3E7-DA9E47CBB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4495268"/>
            <a:ext cx="11376026" cy="1905532"/>
          </a:xfrm>
        </p:spPr>
        <p:txBody>
          <a:bodyPr/>
          <a:lstStyle/>
          <a:p>
            <a:pPr algn="ctr"/>
            <a:r>
              <a:rPr lang="en-GB" sz="3200" b="0" dirty="0"/>
              <a:t>Oliver Brüning</a:t>
            </a:r>
          </a:p>
          <a:p>
            <a:pPr algn="ctr"/>
            <a:r>
              <a:rPr lang="en-GB" sz="2800" b="0" dirty="0"/>
              <a:t>Director Accelerators and Technology Sector</a:t>
            </a:r>
          </a:p>
          <a:p>
            <a:pPr algn="ctr"/>
            <a:r>
              <a:rPr lang="en-GB" sz="2000" b="0" dirty="0"/>
              <a:t>CERN-GSI Collaboration Steering Board Meeting, April 17, 2026</a:t>
            </a:r>
          </a:p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16345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54166-355F-D88F-1332-B915DF03B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45578A-0332-F24C-359A-2EA3BD18D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98924"/>
            <a:ext cx="11174412" cy="225888"/>
          </a:xfrm>
        </p:spPr>
        <p:txBody>
          <a:bodyPr>
            <a:noAutofit/>
          </a:bodyPr>
          <a:lstStyle/>
          <a:p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HL-LHC schedule in LSS1/5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F6B4F2-6F27-B3CE-215C-95D658EE0E9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50" y="947382"/>
            <a:ext cx="6746958" cy="5224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85453D-CCC5-3361-1644-6E661B61D7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3496954"/>
            <a:ext cx="228600" cy="7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7D649F-2639-0BC6-4965-AC37726EAB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096" y="3517068"/>
            <a:ext cx="228600" cy="75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8E0F52-20B6-7C05-CE72-D175F04B307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3657600"/>
            <a:ext cx="228600" cy="759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5AC06B-C4BF-59EF-0D47-D929DF6B5E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3631483"/>
            <a:ext cx="228600" cy="759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3BA362-681B-461B-C8B2-D23AAD5BF466}"/>
              </a:ext>
            </a:extLst>
          </p:cNvPr>
          <p:cNvSpPr/>
          <p:nvPr/>
        </p:nvSpPr>
        <p:spPr>
          <a:xfrm>
            <a:off x="650236" y="1484781"/>
            <a:ext cx="5181600" cy="868788"/>
          </a:xfrm>
          <a:prstGeom prst="rect">
            <a:avLst/>
          </a:prstGeom>
          <a:noFill/>
          <a:ln w="57150"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312B9906-ED54-677D-7AC7-E15581598AFC}"/>
              </a:ext>
            </a:extLst>
          </p:cNvPr>
          <p:cNvSpPr txBox="1">
            <a:spLocks/>
          </p:cNvSpPr>
          <p:nvPr/>
        </p:nvSpPr>
        <p:spPr>
          <a:xfrm>
            <a:off x="6376082" y="1656455"/>
            <a:ext cx="4184154" cy="433345"/>
          </a:xfrm>
          <a:prstGeom prst="rect">
            <a:avLst/>
          </a:prstGeom>
          <a:solidFill>
            <a:srgbClr val="66FFFF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0033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De-installation phase (equipment and services)</a:t>
            </a:r>
            <a:endParaRPr lang="en-GB" sz="1600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1600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ECCE1C-8A68-5F1E-ED1B-1ADC1219A83D}"/>
              </a:ext>
            </a:extLst>
          </p:cNvPr>
          <p:cNvSpPr/>
          <p:nvPr/>
        </p:nvSpPr>
        <p:spPr>
          <a:xfrm>
            <a:off x="914400" y="2129775"/>
            <a:ext cx="5099405" cy="731077"/>
          </a:xfrm>
          <a:prstGeom prst="rect">
            <a:avLst/>
          </a:prstGeom>
          <a:noFill/>
          <a:ln w="57150">
            <a:solidFill>
              <a:srgbClr val="FB97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F96A6477-1B32-F5E8-D9DE-4EB593DF20C3}"/>
              </a:ext>
            </a:extLst>
          </p:cNvPr>
          <p:cNvSpPr txBox="1">
            <a:spLocks/>
          </p:cNvSpPr>
          <p:nvPr/>
        </p:nvSpPr>
        <p:spPr>
          <a:xfrm>
            <a:off x="6376082" y="2301449"/>
            <a:ext cx="2184400" cy="445362"/>
          </a:xfrm>
          <a:prstGeom prst="rect">
            <a:avLst/>
          </a:prstGeom>
          <a:solidFill>
            <a:srgbClr val="FB97A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0033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Core excavation</a:t>
            </a:r>
            <a:endParaRPr lang="en-GB" sz="1600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1600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D947CA-5F5E-DAE0-1BB7-ECF7E6987357}"/>
              </a:ext>
            </a:extLst>
          </p:cNvPr>
          <p:cNvSpPr/>
          <p:nvPr/>
        </p:nvSpPr>
        <p:spPr>
          <a:xfrm>
            <a:off x="1066801" y="2221553"/>
            <a:ext cx="5099404" cy="2769548"/>
          </a:xfrm>
          <a:prstGeom prst="rect">
            <a:avLst/>
          </a:prstGeom>
          <a:noFill/>
          <a:ln w="57150">
            <a:solidFill>
              <a:srgbClr val="66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F5406A97-2B67-4A2F-E0D4-F1502FF8344F}"/>
              </a:ext>
            </a:extLst>
          </p:cNvPr>
          <p:cNvSpPr txBox="1">
            <a:spLocks/>
          </p:cNvSpPr>
          <p:nvPr/>
        </p:nvSpPr>
        <p:spPr>
          <a:xfrm>
            <a:off x="6400619" y="3128008"/>
            <a:ext cx="4430863" cy="445362"/>
          </a:xfrm>
          <a:prstGeom prst="rect">
            <a:avLst/>
          </a:prstGeom>
          <a:solidFill>
            <a:srgbClr val="66FFFF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rgbClr val="0033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Installation phase &amp; test (equipment and services)</a:t>
            </a:r>
            <a:endParaRPr lang="en-GB" sz="1600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1600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4363A02-7B9C-49A5-3BA4-5B36DE0CD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0406" y="3785019"/>
            <a:ext cx="4430864" cy="2525840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LS3 reference schedule to be released in April 2026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28</a:t>
            </a:r>
            <a:r>
              <a:rPr lang="en-GB" sz="2000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29</a:t>
            </a:r>
            <a:r>
              <a:rPr lang="en-GB" sz="2000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LS3 readiness review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6 months will bring complete de-installation of present LHC Long-Straight-Sections by end of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2FA47F-E18A-0EDD-B103-70C2E33585F6}"/>
              </a:ext>
            </a:extLst>
          </p:cNvPr>
          <p:cNvSpPr txBox="1"/>
          <p:nvPr/>
        </p:nvSpPr>
        <p:spPr>
          <a:xfrm>
            <a:off x="7700211" y="654129"/>
            <a:ext cx="35766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2F2F2F"/>
                </a:solidFill>
              </a:rPr>
              <a:t>47 months beam to beam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5BE7D-297A-2566-1868-7E93382B968F}"/>
              </a:ext>
            </a:extLst>
          </p:cNvPr>
          <p:cNvSpPr txBox="1"/>
          <p:nvPr/>
        </p:nvSpPr>
        <p:spPr>
          <a:xfrm>
            <a:off x="8686290" y="2211500"/>
            <a:ext cx="3097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Minimize the time required from the LHC tunnel!!!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FA5471-E9C7-66A3-D709-DF904615C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r>
              <a:rPr lang="en-US" dirty="0"/>
              <a:t>O. Brüning | Accelerator Complex Status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7BB47B-7C22-E44A-2BE9-266BB4A4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724FCCD-E626-3609-0686-BD6722D9074A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321514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" grpId="0" build="p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 descr="A diagram of a factory&#10;&#10;Description automatically generated">
            <a:extLst>
              <a:ext uri="{FF2B5EF4-FFF2-40B4-BE49-F238E27FC236}">
                <a16:creationId xmlns:a16="http://schemas.microsoft.com/office/drawing/2014/main" id="{F9F6B496-E7C2-80F8-3935-B78EA9EFF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396512"/>
            <a:ext cx="11950700" cy="6064977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E268CF64-4AD5-CFF6-9B47-EC8927266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F353C2-86DD-88D0-A7B8-9282C336A816}"/>
              </a:ext>
            </a:extLst>
          </p:cNvPr>
          <p:cNvSpPr/>
          <p:nvPr/>
        </p:nvSpPr>
        <p:spPr>
          <a:xfrm>
            <a:off x="2713383" y="1262270"/>
            <a:ext cx="1639956" cy="954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16DBA6-1AD7-E053-5573-5C1440D88768}"/>
              </a:ext>
            </a:extLst>
          </p:cNvPr>
          <p:cNvSpPr/>
          <p:nvPr/>
        </p:nvSpPr>
        <p:spPr>
          <a:xfrm>
            <a:off x="6899412" y="5256051"/>
            <a:ext cx="5292588" cy="1601949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 dirty="0">
              <a:solidFill>
                <a:prstClr val="white"/>
              </a:solidFill>
              <a:sym typeface="Wingdings" pitchFamily="2" charset="2"/>
            </a:endParaRPr>
          </a:p>
          <a:p>
            <a:pPr lvl="0" algn="ctr"/>
            <a:r>
              <a:rPr lang="en-US" b="1" dirty="0">
                <a:solidFill>
                  <a:prstClr val="white"/>
                </a:solidFill>
                <a:sym typeface="Wingdings" pitchFamily="2" charset="2"/>
              </a:rPr>
              <a:t>New underground galleries and surface buildings for technical infrastructure finished!</a:t>
            </a:r>
          </a:p>
          <a:p>
            <a:pPr lvl="0" algn="ctr"/>
            <a:endParaRPr lang="en-US" b="1" dirty="0">
              <a:solidFill>
                <a:prstClr val="white"/>
              </a:solidFill>
              <a:sym typeface="Wingdings" pitchFamily="2" charset="2"/>
            </a:endParaRPr>
          </a:p>
          <a:p>
            <a:pPr lvl="0" algn="ctr"/>
            <a:r>
              <a:rPr lang="en-US" b="1" dirty="0">
                <a:solidFill>
                  <a:prstClr val="white"/>
                </a:solidFill>
                <a:sym typeface="Wingdings" pitchFamily="2" charset="2"/>
              </a:rPr>
              <a:t> Installation of services ongoing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72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26EFCBDC-1E06-B4CF-2A52-0BB492E73321}"/>
              </a:ext>
            </a:extLst>
          </p:cNvPr>
          <p:cNvGrpSpPr/>
          <p:nvPr/>
        </p:nvGrpSpPr>
        <p:grpSpPr>
          <a:xfrm>
            <a:off x="-34296" y="27384"/>
            <a:ext cx="9010616" cy="6858000"/>
            <a:chOff x="4860032" y="160209"/>
            <a:chExt cx="4280860" cy="30146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772C728-ACA1-7960-D87A-4A55D6712812}"/>
                </a:ext>
              </a:extLst>
            </p:cNvPr>
            <p:cNvGrpSpPr/>
            <p:nvPr/>
          </p:nvGrpSpPr>
          <p:grpSpPr>
            <a:xfrm>
              <a:off x="4860032" y="160209"/>
              <a:ext cx="4280860" cy="3014628"/>
              <a:chOff x="920040" y="-1"/>
              <a:chExt cx="7303920" cy="51435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F49E780-CD81-7224-4732-4E70ADAF3BFE}"/>
                  </a:ext>
                </a:extLst>
              </p:cNvPr>
              <p:cNvSpPr/>
              <p:nvPr/>
            </p:nvSpPr>
            <p:spPr>
              <a:xfrm>
                <a:off x="920040" y="18269"/>
                <a:ext cx="7303920" cy="410845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86910">
                  <a:defRPr/>
                </a:pPr>
                <a:endParaRPr lang="en-US" sz="867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44DD348-54ED-E338-556B-AADC50459987}"/>
                  </a:ext>
                </a:extLst>
              </p:cNvPr>
              <p:cNvSpPr/>
              <p:nvPr/>
            </p:nvSpPr>
            <p:spPr>
              <a:xfrm>
                <a:off x="920041" y="-1"/>
                <a:ext cx="7303919" cy="5143500"/>
              </a:xfrm>
              <a:prstGeom prst="rect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GB" sz="867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9" name="Content Placeholder 5" descr="A close up of a gun&#10;&#10;Description automatically generated">
                <a:extLst>
                  <a:ext uri="{FF2B5EF4-FFF2-40B4-BE49-F238E27FC236}">
                    <a16:creationId xmlns:a16="http://schemas.microsoft.com/office/drawing/2014/main" id="{91DE22C4-02C9-869A-CCB4-BF2818A63F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0040" y="194223"/>
                <a:ext cx="7303920" cy="3756551"/>
              </a:xfrm>
              <a:prstGeom prst="rect">
                <a:avLst/>
              </a:prstGeom>
            </p:spPr>
          </p:pic>
          <p:pic>
            <p:nvPicPr>
              <p:cNvPr id="10" name="Picture 9" descr="A close up of a device&#10;&#10;Description automatically generated">
                <a:extLst>
                  <a:ext uri="{FF2B5EF4-FFF2-40B4-BE49-F238E27FC236}">
                    <a16:creationId xmlns:a16="http://schemas.microsoft.com/office/drawing/2014/main" id="{77BBB952-44DB-1270-7EBB-FA624AFAED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76"/>
              <a:stretch/>
            </p:blipFill>
            <p:spPr>
              <a:xfrm>
                <a:off x="1027837" y="194218"/>
                <a:ext cx="7196123" cy="3756557"/>
              </a:xfrm>
              <a:prstGeom prst="rect">
                <a:avLst/>
              </a:prstGeom>
            </p:spPr>
          </p:pic>
          <p:pic>
            <p:nvPicPr>
              <p:cNvPr id="11" name="Picture 10" descr="A picture containing boat, airplane, water, man&#10;&#10;Description automatically generated">
                <a:extLst>
                  <a:ext uri="{FF2B5EF4-FFF2-40B4-BE49-F238E27FC236}">
                    <a16:creationId xmlns:a16="http://schemas.microsoft.com/office/drawing/2014/main" id="{2EB8A640-A0A0-828D-EB6C-D4886F8188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76"/>
              <a:stretch/>
            </p:blipFill>
            <p:spPr>
              <a:xfrm>
                <a:off x="1027837" y="194218"/>
                <a:ext cx="7196123" cy="3756556"/>
              </a:xfrm>
              <a:prstGeom prst="rect">
                <a:avLst/>
              </a:prstGeom>
            </p:spPr>
          </p:pic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6CDC5867-4BA6-E63C-DD4E-8257167565CC}"/>
                  </a:ext>
                </a:extLst>
              </p:cNvPr>
              <p:cNvSpPr/>
              <p:nvPr/>
            </p:nvSpPr>
            <p:spPr>
              <a:xfrm>
                <a:off x="932898" y="3422964"/>
                <a:ext cx="220157" cy="146078"/>
              </a:xfrm>
              <a:prstGeom prst="roundRect">
                <a:avLst/>
              </a:prstGeom>
              <a:solidFill>
                <a:srgbClr val="00B0F0"/>
              </a:solidFill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algn="ctr" defTabSz="486910">
                  <a:defRPr/>
                </a:pPr>
                <a:r>
                  <a:rPr lang="en-US" sz="867" b="1" kern="0" dirty="0">
                    <a:solidFill>
                      <a:prstClr val="white"/>
                    </a:solidFill>
                    <a:latin typeface="Calibri" panose="020F0502020204030204"/>
                  </a:rPr>
                  <a:t>D2</a:t>
                </a:r>
                <a:endParaRPr lang="en-GB" sz="867" b="1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D42C083-69A2-A5C5-357F-6C6455D7CCC0}"/>
                  </a:ext>
                </a:extLst>
              </p:cNvPr>
              <p:cNvGrpSpPr/>
              <p:nvPr/>
            </p:nvGrpSpPr>
            <p:grpSpPr>
              <a:xfrm>
                <a:off x="3399789" y="2139854"/>
                <a:ext cx="861431" cy="258105"/>
                <a:chOff x="6404292" y="4140007"/>
                <a:chExt cx="1078452" cy="323130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F81B267-1203-ABCF-C5B3-23E102744D9F}"/>
                    </a:ext>
                  </a:extLst>
                </p:cNvPr>
                <p:cNvSpPr/>
                <p:nvPr/>
              </p:nvSpPr>
              <p:spPr>
                <a:xfrm>
                  <a:off x="6404292" y="4140007"/>
                  <a:ext cx="650274" cy="323130"/>
                </a:xfrm>
                <a:prstGeom prst="round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3175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algn="ctr" defTabSz="486910">
                    <a:defRPr/>
                  </a:pPr>
                  <a:r>
                    <a:rPr lang="en-US" sz="1067" b="1" kern="0" dirty="0" err="1">
                      <a:solidFill>
                        <a:prstClr val="white"/>
                      </a:solidFill>
                      <a:latin typeface="Calibri" panose="020F0502020204030204"/>
                    </a:rPr>
                    <a:t>DSHM</a:t>
                  </a:r>
                  <a:endParaRPr lang="en-GB" sz="1067" b="1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E216F351-684C-7DC6-4A03-4B22BD2E76BB}"/>
                    </a:ext>
                  </a:extLst>
                </p:cNvPr>
                <p:cNvCxnSpPr>
                  <a:cxnSpLocks/>
                  <a:stCxn id="49" idx="3"/>
                </p:cNvCxnSpPr>
                <p:nvPr/>
              </p:nvCxnSpPr>
              <p:spPr>
                <a:xfrm>
                  <a:off x="7054566" y="4301572"/>
                  <a:ext cx="428178" cy="9472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B22E868-9540-68B9-988B-D49E6BECFF3D}"/>
                  </a:ext>
                </a:extLst>
              </p:cNvPr>
              <p:cNvGrpSpPr/>
              <p:nvPr/>
            </p:nvGrpSpPr>
            <p:grpSpPr>
              <a:xfrm>
                <a:off x="3309512" y="1004944"/>
                <a:ext cx="519419" cy="542139"/>
                <a:chOff x="7910201" y="3553176"/>
                <a:chExt cx="650275" cy="678720"/>
              </a:xfrm>
            </p:grpSpPr>
            <p:sp>
              <p:nvSpPr>
                <p:cNvPr id="47" name="Rectangle: Rounded Corners 46">
                  <a:extLst>
                    <a:ext uri="{FF2B5EF4-FFF2-40B4-BE49-F238E27FC236}">
                      <a16:creationId xmlns:a16="http://schemas.microsoft.com/office/drawing/2014/main" id="{34CEBFAD-DD7F-1864-51A0-395BECC4E089}"/>
                    </a:ext>
                  </a:extLst>
                </p:cNvPr>
                <p:cNvSpPr/>
                <p:nvPr/>
              </p:nvSpPr>
              <p:spPr>
                <a:xfrm>
                  <a:off x="7910201" y="3553176"/>
                  <a:ext cx="650275" cy="323130"/>
                </a:xfrm>
                <a:prstGeom prst="roundRect">
                  <a:avLst/>
                </a:prstGeom>
                <a:solidFill>
                  <a:srgbClr val="ED7D31"/>
                </a:solidFill>
                <a:ln w="3175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algn="ctr" defTabSz="486910">
                    <a:defRPr/>
                  </a:pPr>
                  <a:r>
                    <a:rPr lang="en-US" sz="1067" b="1" kern="0" dirty="0" err="1">
                      <a:solidFill>
                        <a:prstClr val="white"/>
                      </a:solidFill>
                      <a:latin typeface="Calibri" panose="020F0502020204030204"/>
                    </a:rPr>
                    <a:t>DFHM</a:t>
                  </a:r>
                  <a:endParaRPr lang="en-GB" sz="1067" b="1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70280159-075A-1B13-3E21-F1642D24F43D}"/>
                    </a:ext>
                  </a:extLst>
                </p:cNvPr>
                <p:cNvCxnSpPr>
                  <a:cxnSpLocks/>
                  <a:stCxn id="47" idx="2"/>
                </p:cNvCxnSpPr>
                <p:nvPr/>
              </p:nvCxnSpPr>
              <p:spPr>
                <a:xfrm>
                  <a:off x="8235339" y="3876306"/>
                  <a:ext cx="325137" cy="355590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6C65A89-0512-8D60-4DA8-8A5B0855395F}"/>
                  </a:ext>
                </a:extLst>
              </p:cNvPr>
              <p:cNvGrpSpPr/>
              <p:nvPr/>
            </p:nvGrpSpPr>
            <p:grpSpPr>
              <a:xfrm>
                <a:off x="4532690" y="3419719"/>
                <a:ext cx="3419969" cy="186657"/>
                <a:chOff x="4522786" y="4258371"/>
                <a:chExt cx="4281563" cy="233681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8C2A0154-C574-AA79-62B2-D54D5E88AE83}"/>
                    </a:ext>
                  </a:extLst>
                </p:cNvPr>
                <p:cNvGrpSpPr/>
                <p:nvPr/>
              </p:nvGrpSpPr>
              <p:grpSpPr>
                <a:xfrm>
                  <a:off x="5090560" y="4258371"/>
                  <a:ext cx="3713789" cy="233681"/>
                  <a:chOff x="7218698" y="3176407"/>
                  <a:chExt cx="3880995" cy="245362"/>
                </a:xfrm>
              </p:grpSpPr>
              <p:sp>
                <p:nvSpPr>
                  <p:cNvPr id="41" name="Rectangle: Rounded Corners 40">
                    <a:extLst>
                      <a:ext uri="{FF2B5EF4-FFF2-40B4-BE49-F238E27FC236}">
                        <a16:creationId xmlns:a16="http://schemas.microsoft.com/office/drawing/2014/main" id="{89D1C799-C21D-947B-960B-C4991D463B9E}"/>
                      </a:ext>
                    </a:extLst>
                  </p:cNvPr>
                  <p:cNvSpPr/>
                  <p:nvPr/>
                </p:nvSpPr>
                <p:spPr>
                  <a:xfrm>
                    <a:off x="10811664" y="3176407"/>
                    <a:ext cx="288029" cy="192020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1270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86910">
                      <a:defRPr/>
                    </a:pPr>
                    <a:r>
                      <a:rPr lang="en-US" sz="867" b="1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Q1</a:t>
                    </a:r>
                    <a:endParaRPr lang="en-GB" sz="867" b="1" kern="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2" name="Rectangle: Rounded Corners 41">
                    <a:extLst>
                      <a:ext uri="{FF2B5EF4-FFF2-40B4-BE49-F238E27FC236}">
                        <a16:creationId xmlns:a16="http://schemas.microsoft.com/office/drawing/2014/main" id="{9AEBCB8A-5884-B8FB-D077-225347077322}"/>
                      </a:ext>
                    </a:extLst>
                  </p:cNvPr>
                  <p:cNvSpPr/>
                  <p:nvPr/>
                </p:nvSpPr>
                <p:spPr>
                  <a:xfrm>
                    <a:off x="10055199" y="3185299"/>
                    <a:ext cx="288032" cy="192021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1270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86910">
                      <a:defRPr/>
                    </a:pPr>
                    <a:r>
                      <a:rPr lang="en-US" sz="867" b="1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Q2A</a:t>
                    </a:r>
                    <a:endParaRPr lang="en-GB" sz="867" b="1" kern="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E488C6BF-B4BE-7C99-3C47-EA3A6386B45C}"/>
                      </a:ext>
                    </a:extLst>
                  </p:cNvPr>
                  <p:cNvSpPr/>
                  <p:nvPr/>
                </p:nvSpPr>
                <p:spPr>
                  <a:xfrm>
                    <a:off x="9298734" y="3194190"/>
                    <a:ext cx="288032" cy="192022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1270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86910">
                      <a:defRPr/>
                    </a:pPr>
                    <a:r>
                      <a:rPr lang="en-US" sz="867" b="1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Q2B</a:t>
                    </a:r>
                    <a:endParaRPr lang="en-GB" sz="867" b="1" kern="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4" name="Rectangle: Rounded Corners 43">
                    <a:extLst>
                      <a:ext uri="{FF2B5EF4-FFF2-40B4-BE49-F238E27FC236}">
                        <a16:creationId xmlns:a16="http://schemas.microsoft.com/office/drawing/2014/main" id="{B9068EF4-B3ED-10D7-ABAE-7FADE3C239A2}"/>
                      </a:ext>
                    </a:extLst>
                  </p:cNvPr>
                  <p:cNvSpPr/>
                  <p:nvPr/>
                </p:nvSpPr>
                <p:spPr>
                  <a:xfrm>
                    <a:off x="8544960" y="3203077"/>
                    <a:ext cx="288032" cy="192021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1270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86910">
                      <a:defRPr/>
                    </a:pPr>
                    <a:r>
                      <a:rPr lang="en-US" sz="867" b="1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Q3</a:t>
                    </a:r>
                    <a:endParaRPr lang="en-GB" sz="867" b="1" kern="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DB39FCE1-B25E-7F67-1F79-57D5CEABC0C8}"/>
                      </a:ext>
                    </a:extLst>
                  </p:cNvPr>
                  <p:cNvSpPr/>
                  <p:nvPr/>
                </p:nvSpPr>
                <p:spPr>
                  <a:xfrm>
                    <a:off x="7884518" y="3220857"/>
                    <a:ext cx="288032" cy="192021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1270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86910">
                      <a:defRPr/>
                    </a:pPr>
                    <a:r>
                      <a:rPr lang="en-US" sz="867" b="1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CP</a:t>
                    </a:r>
                    <a:endParaRPr lang="en-GB" sz="867" b="1" kern="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6" name="Rectangle: Rounded Corners 45">
                    <a:extLst>
                      <a:ext uri="{FF2B5EF4-FFF2-40B4-BE49-F238E27FC236}">
                        <a16:creationId xmlns:a16="http://schemas.microsoft.com/office/drawing/2014/main" id="{5BD9828E-6BC4-DE98-3C2B-30EEEA5CC317}"/>
                      </a:ext>
                    </a:extLst>
                  </p:cNvPr>
                  <p:cNvSpPr/>
                  <p:nvPr/>
                </p:nvSpPr>
                <p:spPr>
                  <a:xfrm>
                    <a:off x="7218698" y="3229748"/>
                    <a:ext cx="288032" cy="192021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1270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86910">
                      <a:defRPr/>
                    </a:pPr>
                    <a:r>
                      <a:rPr lang="en-US" sz="867" b="1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D1</a:t>
                    </a:r>
                    <a:endParaRPr lang="en-GB" sz="867" b="1" kern="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DA19C270-974E-16FC-17BA-EB63CF9C9CF7}"/>
                    </a:ext>
                  </a:extLst>
                </p:cNvPr>
                <p:cNvSpPr/>
                <p:nvPr/>
              </p:nvSpPr>
              <p:spPr>
                <a:xfrm>
                  <a:off x="4522786" y="4309173"/>
                  <a:ext cx="275622" cy="182879"/>
                </a:xfrm>
                <a:prstGeom prst="roundRect">
                  <a:avLst/>
                </a:prstGeom>
                <a:solidFill>
                  <a:srgbClr val="00B0F0"/>
                </a:solidFill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algn="ctr" defTabSz="486910">
                    <a:defRPr/>
                  </a:pPr>
                  <a:r>
                    <a:rPr lang="en-US" sz="867" b="1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DCM</a:t>
                  </a:r>
                  <a:endParaRPr lang="en-GB" sz="867" b="1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2ADAC6E-FF49-95E6-79FC-7E6C278197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1370236" y="3622637"/>
                <a:ext cx="1968520" cy="926462"/>
              </a:xfrm>
              <a:prstGeom prst="rect">
                <a:avLst/>
              </a:prstGeom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0A34DFE-4E72-EE8D-91D7-37700581D484}"/>
                  </a:ext>
                </a:extLst>
              </p:cNvPr>
              <p:cNvGrpSpPr/>
              <p:nvPr/>
            </p:nvGrpSpPr>
            <p:grpSpPr>
              <a:xfrm>
                <a:off x="1443419" y="3494900"/>
                <a:ext cx="519419" cy="516550"/>
                <a:chOff x="6412848" y="3676989"/>
                <a:chExt cx="650275" cy="646684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F6B01E6B-C599-4F6D-3BE3-6E4339FE5537}"/>
                    </a:ext>
                  </a:extLst>
                </p:cNvPr>
                <p:cNvSpPr/>
                <p:nvPr/>
              </p:nvSpPr>
              <p:spPr>
                <a:xfrm>
                  <a:off x="6412848" y="4000543"/>
                  <a:ext cx="650275" cy="323130"/>
                </a:xfrm>
                <a:prstGeom prst="roundRect">
                  <a:avLst/>
                </a:prstGeom>
                <a:solidFill>
                  <a:srgbClr val="92D050"/>
                </a:solidFill>
                <a:ln w="3175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algn="ctr" defTabSz="486910">
                    <a:defRPr/>
                  </a:pPr>
                  <a:r>
                    <a:rPr lang="en-US" sz="1067" b="1" kern="0" dirty="0" err="1">
                      <a:solidFill>
                        <a:schemeClr val="bg1"/>
                      </a:solidFill>
                      <a:latin typeface="Calibri" panose="020F0502020204030204"/>
                    </a:rPr>
                    <a:t>DFM</a:t>
                  </a:r>
                  <a:endParaRPr lang="en-GB" sz="1067" b="1" kern="0" dirty="0">
                    <a:solidFill>
                      <a:schemeClr val="bg1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20A564B0-DD18-D940-E2FF-CA5717AEAF42}"/>
                    </a:ext>
                  </a:extLst>
                </p:cNvPr>
                <p:cNvCxnSpPr>
                  <a:cxnSpLocks/>
                  <a:stCxn id="37" idx="0"/>
                </p:cNvCxnSpPr>
                <p:nvPr/>
              </p:nvCxnSpPr>
              <p:spPr>
                <a:xfrm flipV="1">
                  <a:off x="6737986" y="3676989"/>
                  <a:ext cx="0" cy="323554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5D60C30-C170-4891-22BD-FF294B961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65888" y="3686042"/>
                <a:ext cx="1747254" cy="1342404"/>
              </a:xfrm>
              <a:prstGeom prst="rect">
                <a:avLst/>
              </a:prstGeom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3944CE1-C039-77C7-3049-06341E715E41}"/>
                  </a:ext>
                </a:extLst>
              </p:cNvPr>
              <p:cNvGrpSpPr/>
              <p:nvPr/>
            </p:nvGrpSpPr>
            <p:grpSpPr>
              <a:xfrm>
                <a:off x="4006380" y="1004943"/>
                <a:ext cx="1429306" cy="3006508"/>
                <a:chOff x="3863885" y="1235249"/>
                <a:chExt cx="1789391" cy="3763939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728D2F6E-FBAF-E02C-0FAF-979AB4D5AF9C}"/>
                    </a:ext>
                  </a:extLst>
                </p:cNvPr>
                <p:cNvGrpSpPr/>
                <p:nvPr/>
              </p:nvGrpSpPr>
              <p:grpSpPr>
                <a:xfrm>
                  <a:off x="3863885" y="4258382"/>
                  <a:ext cx="650274" cy="740806"/>
                  <a:chOff x="6308135" y="2887845"/>
                  <a:chExt cx="650274" cy="740806"/>
                </a:xfrm>
              </p:grpSpPr>
              <p:sp>
                <p:nvSpPr>
                  <p:cNvPr id="35" name="Rectangle: Rounded Corners 34">
                    <a:extLst>
                      <a:ext uri="{FF2B5EF4-FFF2-40B4-BE49-F238E27FC236}">
                        <a16:creationId xmlns:a16="http://schemas.microsoft.com/office/drawing/2014/main" id="{A2DF122F-AE2B-336A-D445-65BAB7237AEA}"/>
                      </a:ext>
                    </a:extLst>
                  </p:cNvPr>
                  <p:cNvSpPr/>
                  <p:nvPr/>
                </p:nvSpPr>
                <p:spPr>
                  <a:xfrm>
                    <a:off x="6308135" y="3305521"/>
                    <a:ext cx="650274" cy="323130"/>
                  </a:xfrm>
                  <a:prstGeom prst="roundRect">
                    <a:avLst/>
                  </a:prstGeom>
                  <a:solidFill>
                    <a:srgbClr val="92D050"/>
                  </a:solidFill>
                  <a:ln w="3175" cap="flat" cmpd="sng" algn="ctr">
                    <a:solidFill>
                      <a:srgbClr val="E7E6E6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86910">
                      <a:defRPr/>
                    </a:pPr>
                    <a:r>
                      <a:rPr lang="en-US" sz="1067" b="1" kern="0" dirty="0">
                        <a:solidFill>
                          <a:schemeClr val="bg1"/>
                        </a:solidFill>
                        <a:latin typeface="Calibri" panose="020F0502020204030204"/>
                      </a:rPr>
                      <a:t>DFX</a:t>
                    </a:r>
                    <a:endParaRPr lang="en-GB" sz="1067" b="1" kern="0" dirty="0">
                      <a:solidFill>
                        <a:schemeClr val="bg1"/>
                      </a:solidFill>
                      <a:latin typeface="Calibri" panose="020F0502020204030204"/>
                    </a:endParaRPr>
                  </a:p>
                </p:txBody>
              </p:sp>
              <p:cxnSp>
                <p:nvCxnSpPr>
                  <p:cNvPr id="36" name="Straight Arrow Connector 35">
                    <a:extLst>
                      <a:ext uri="{FF2B5EF4-FFF2-40B4-BE49-F238E27FC236}">
                        <a16:creationId xmlns:a16="http://schemas.microsoft.com/office/drawing/2014/main" id="{FD7507E2-7C98-9C52-E21E-09248D6C0317}"/>
                      </a:ext>
                    </a:extLst>
                  </p:cNvPr>
                  <p:cNvCxnSpPr>
                    <a:cxnSpLocks/>
                    <a:stCxn id="35" idx="0"/>
                  </p:cNvCxnSpPr>
                  <p:nvPr/>
                </p:nvCxnSpPr>
                <p:spPr>
                  <a:xfrm flipV="1">
                    <a:off x="6633273" y="2887845"/>
                    <a:ext cx="2225" cy="417675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rgbClr val="E7E6E6">
                        <a:lumMod val="50000"/>
                      </a:srgbClr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741C5E2F-4E46-2DBC-EE9F-22E0D75FB357}"/>
                    </a:ext>
                  </a:extLst>
                </p:cNvPr>
                <p:cNvGrpSpPr/>
                <p:nvPr/>
              </p:nvGrpSpPr>
              <p:grpSpPr>
                <a:xfrm>
                  <a:off x="4282259" y="2666867"/>
                  <a:ext cx="882175" cy="323130"/>
                  <a:chOff x="4685490" y="3100525"/>
                  <a:chExt cx="882175" cy="323130"/>
                </a:xfrm>
              </p:grpSpPr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BC4FE8D4-0CAA-BDED-8F77-8B69090CC759}"/>
                      </a:ext>
                    </a:extLst>
                  </p:cNvPr>
                  <p:cNvSpPr/>
                  <p:nvPr/>
                </p:nvSpPr>
                <p:spPr>
                  <a:xfrm>
                    <a:off x="4917392" y="3100525"/>
                    <a:ext cx="650273" cy="323130"/>
                  </a:xfrm>
                  <a:prstGeom prst="roundRect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3175" cap="flat" cmpd="sng" algn="ctr">
                    <a:solidFill>
                      <a:srgbClr val="E7E6E6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86910">
                      <a:defRPr/>
                    </a:pPr>
                    <a:r>
                      <a:rPr lang="en-US" sz="1067" b="1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DSHX</a:t>
                    </a:r>
                    <a:endParaRPr lang="en-GB" sz="1067" b="1" kern="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7C112189-1BCA-F13A-7374-0F2B8E11E3AF}"/>
                      </a:ext>
                    </a:extLst>
                  </p:cNvPr>
                  <p:cNvCxnSpPr>
                    <a:cxnSpLocks/>
                    <a:stCxn id="33" idx="1"/>
                  </p:cNvCxnSpPr>
                  <p:nvPr/>
                </p:nvCxnSpPr>
                <p:spPr>
                  <a:xfrm flipH="1" flipV="1">
                    <a:off x="4685490" y="3262089"/>
                    <a:ext cx="231902" cy="2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rgbClr val="E7E6E6">
                        <a:lumMod val="50000"/>
                      </a:srgbClr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5E025FD3-0132-0335-C329-A69A64682BB8}"/>
                    </a:ext>
                  </a:extLst>
                </p:cNvPr>
                <p:cNvGrpSpPr/>
                <p:nvPr/>
              </p:nvGrpSpPr>
              <p:grpSpPr>
                <a:xfrm>
                  <a:off x="5003004" y="1235249"/>
                  <a:ext cx="650272" cy="677367"/>
                  <a:chOff x="7025167" y="2875736"/>
                  <a:chExt cx="650272" cy="677367"/>
                </a:xfrm>
              </p:grpSpPr>
              <p:sp>
                <p:nvSpPr>
                  <p:cNvPr id="31" name="Rectangle: Rounded Corners 30">
                    <a:extLst>
                      <a:ext uri="{FF2B5EF4-FFF2-40B4-BE49-F238E27FC236}">
                        <a16:creationId xmlns:a16="http://schemas.microsoft.com/office/drawing/2014/main" id="{2EBDB7D9-5795-7F0D-6F08-BCB469A7A35F}"/>
                      </a:ext>
                    </a:extLst>
                  </p:cNvPr>
                  <p:cNvSpPr/>
                  <p:nvPr/>
                </p:nvSpPr>
                <p:spPr>
                  <a:xfrm>
                    <a:off x="7025167" y="2875736"/>
                    <a:ext cx="650272" cy="323132"/>
                  </a:xfrm>
                  <a:prstGeom prst="roundRect">
                    <a:avLst/>
                  </a:prstGeom>
                  <a:solidFill>
                    <a:srgbClr val="ED7D31"/>
                  </a:solidFill>
                  <a:ln w="3175" cap="flat" cmpd="sng" algn="ctr">
                    <a:solidFill>
                      <a:srgbClr val="E7E6E6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86910">
                      <a:defRPr/>
                    </a:pPr>
                    <a:r>
                      <a:rPr lang="en-US" sz="1067" b="1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DFHX</a:t>
                    </a:r>
                    <a:endParaRPr lang="en-GB" sz="1067" b="1" kern="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cxnSp>
                <p:nvCxnSpPr>
                  <p:cNvPr id="32" name="Straight Arrow Connector 31">
                    <a:extLst>
                      <a:ext uri="{FF2B5EF4-FFF2-40B4-BE49-F238E27FC236}">
                        <a16:creationId xmlns:a16="http://schemas.microsoft.com/office/drawing/2014/main" id="{34B287A3-8272-0A9B-0C8C-5D37EF8E35DE}"/>
                      </a:ext>
                    </a:extLst>
                  </p:cNvPr>
                  <p:cNvCxnSpPr>
                    <a:cxnSpLocks/>
                    <a:stCxn id="31" idx="2"/>
                  </p:cNvCxnSpPr>
                  <p:nvPr/>
                </p:nvCxnSpPr>
                <p:spPr>
                  <a:xfrm flipH="1">
                    <a:off x="7025167" y="3198868"/>
                    <a:ext cx="325136" cy="354235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rgbClr val="E7E6E6">
                        <a:lumMod val="50000"/>
                      </a:srgbClr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</p:grp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B2134A1-91D5-42A0-9A35-0E4C38B65C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2645" y="31032"/>
                <a:ext cx="1814739" cy="932922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42B1E0B-56F0-000D-2577-4E21F493E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03401" y="47144"/>
                <a:ext cx="1814740" cy="853822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87F6A27-3DEE-4643-0E61-0AE740874BFC}"/>
                  </a:ext>
                </a:extLst>
              </p:cNvPr>
              <p:cNvCxnSpPr/>
              <p:nvPr/>
            </p:nvCxnSpPr>
            <p:spPr>
              <a:xfrm flipV="1">
                <a:off x="1622039" y="3010944"/>
                <a:ext cx="0" cy="311997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Dot"/>
                <a:miter lim="800000"/>
              </a:ln>
              <a:effectLst/>
            </p:spPr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12231603-404A-5703-2DF0-10EA76711046}"/>
                  </a:ext>
                </a:extLst>
              </p:cNvPr>
              <p:cNvCxnSpPr/>
              <p:nvPr/>
            </p:nvCxnSpPr>
            <p:spPr>
              <a:xfrm flipH="1">
                <a:off x="1622039" y="3076706"/>
                <a:ext cx="164821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D7D7DB3-1535-D927-18C1-F723CC5052C3}"/>
                  </a:ext>
                </a:extLst>
              </p:cNvPr>
              <p:cNvSpPr txBox="1"/>
              <p:nvPr/>
            </p:nvSpPr>
            <p:spPr>
              <a:xfrm>
                <a:off x="1738230" y="2971335"/>
                <a:ext cx="493220" cy="237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:r>
                  <a:rPr lang="en-US" sz="867" b="1" dirty="0">
                    <a:solidFill>
                      <a:prstClr val="black"/>
                    </a:solidFill>
                    <a:latin typeface="Calibri" panose="020F0502020204030204"/>
                  </a:rPr>
                  <a:t>140 m</a:t>
                </a:r>
                <a:endParaRPr lang="en-GB" sz="867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620F92D-E957-1195-D0D3-5BEEC8AAC74E}"/>
                  </a:ext>
                </a:extLst>
              </p:cNvPr>
              <p:cNvCxnSpPr/>
              <p:nvPr/>
            </p:nvCxnSpPr>
            <p:spPr>
              <a:xfrm flipV="1">
                <a:off x="4432897" y="3019283"/>
                <a:ext cx="0" cy="311997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Dot"/>
                <a:miter lim="800000"/>
              </a:ln>
              <a:effectLst/>
            </p:spPr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D9F32B4C-0644-C1A0-6986-99C4D785BEA7}"/>
                  </a:ext>
                </a:extLst>
              </p:cNvPr>
              <p:cNvCxnSpPr/>
              <p:nvPr/>
            </p:nvCxnSpPr>
            <p:spPr>
              <a:xfrm flipH="1">
                <a:off x="4432897" y="3085045"/>
                <a:ext cx="164821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832311A-C84F-50A5-432B-22AC2B514467}"/>
                  </a:ext>
                </a:extLst>
              </p:cNvPr>
              <p:cNvSpPr txBox="1"/>
              <p:nvPr/>
            </p:nvSpPr>
            <p:spPr>
              <a:xfrm>
                <a:off x="4549090" y="2979675"/>
                <a:ext cx="525291" cy="237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:r>
                  <a:rPr lang="en-US" sz="867" b="1" dirty="0">
                    <a:solidFill>
                      <a:prstClr val="black"/>
                    </a:solidFill>
                    <a:latin typeface="Calibri" panose="020F0502020204030204"/>
                  </a:rPr>
                  <a:t>89.5 m</a:t>
                </a:r>
                <a:endParaRPr lang="en-GB" sz="867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CBC5630-0FB5-E711-6FAA-0A1641A6B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9402" y="1238557"/>
              <a:ext cx="439496" cy="40536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6A0275C-EFA2-2B53-427E-083E1F39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8603" y="1240541"/>
              <a:ext cx="439495" cy="40536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6E9BFD-CCB5-4E25-ACE1-A0F104B6D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6126" y="-18566"/>
            <a:ext cx="5262957" cy="1029153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Cold Powering System</a:t>
            </a:r>
            <a:endParaRPr lang="en-GB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639F1-C8FB-6F39-FC05-2CADC7CA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235FC69-085E-9CB6-F844-AA5C24E3CE14}"/>
              </a:ext>
            </a:extLst>
          </p:cNvPr>
          <p:cNvSpPr/>
          <p:nvPr/>
        </p:nvSpPr>
        <p:spPr>
          <a:xfrm>
            <a:off x="5090784" y="2075874"/>
            <a:ext cx="1544531" cy="168000"/>
          </a:xfrm>
          <a:prstGeom prst="roundRect">
            <a:avLst/>
          </a:prstGeom>
          <a:solidFill>
            <a:srgbClr val="F0F0F0"/>
          </a:solidFill>
          <a:ln w="317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algn="ctr" defTabSz="486910">
              <a:defRPr/>
            </a:pPr>
            <a:r>
              <a:rPr lang="en-US" sz="933" b="1" kern="0" dirty="0">
                <a:latin typeface="Calibri" panose="020F0502020204030204"/>
              </a:rPr>
              <a:t>Power converters: (18, 7, 2) kA</a:t>
            </a:r>
            <a:endParaRPr lang="en-GB" sz="933" b="1" kern="0" dirty="0">
              <a:latin typeface="Calibri" panose="020F0502020204030204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03A308D-26D3-941A-8C66-094918840C18}"/>
              </a:ext>
            </a:extLst>
          </p:cNvPr>
          <p:cNvSpPr/>
          <p:nvPr/>
        </p:nvSpPr>
        <p:spPr>
          <a:xfrm>
            <a:off x="1757829" y="2060607"/>
            <a:ext cx="1544531" cy="168000"/>
          </a:xfrm>
          <a:prstGeom prst="roundRect">
            <a:avLst/>
          </a:prstGeom>
          <a:solidFill>
            <a:srgbClr val="F0F0F0"/>
          </a:solidFill>
          <a:ln w="317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algn="ctr" defTabSz="486910">
              <a:defRPr/>
            </a:pPr>
            <a:r>
              <a:rPr lang="en-US" sz="933" b="1" kern="0" dirty="0">
                <a:latin typeface="Calibri" panose="020F0502020204030204"/>
              </a:rPr>
              <a:t>Power converters: (18, 0.6) kA</a:t>
            </a:r>
            <a:endParaRPr lang="en-GB" sz="933" b="1" kern="0" dirty="0">
              <a:latin typeface="Calibri" panose="020F0502020204030204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4156817-6A22-1640-2105-936E02AEE19A}"/>
              </a:ext>
            </a:extLst>
          </p:cNvPr>
          <p:cNvSpPr/>
          <p:nvPr/>
        </p:nvSpPr>
        <p:spPr>
          <a:xfrm>
            <a:off x="6369953" y="4172222"/>
            <a:ext cx="1714957" cy="168000"/>
          </a:xfrm>
          <a:prstGeom prst="roundRect">
            <a:avLst/>
          </a:prstGeom>
          <a:solidFill>
            <a:srgbClr val="F0F0F0"/>
          </a:solidFill>
          <a:ln w="317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algn="ctr" defTabSz="486910">
              <a:defRPr/>
            </a:pPr>
            <a:r>
              <a:rPr lang="en-US" sz="933" b="1" kern="0" dirty="0">
                <a:latin typeface="Calibri" panose="020F0502020204030204"/>
              </a:rPr>
              <a:t>Power converters: (60, 120, 200) A</a:t>
            </a:r>
            <a:endParaRPr lang="en-GB" sz="933" b="1" kern="0" dirty="0"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B5CCB6-8891-9A40-9A0C-C2BAC61D94FD}"/>
              </a:ext>
            </a:extLst>
          </p:cNvPr>
          <p:cNvSpPr/>
          <p:nvPr/>
        </p:nvSpPr>
        <p:spPr>
          <a:xfrm>
            <a:off x="9332558" y="968150"/>
            <a:ext cx="2467346" cy="4837113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 dirty="0">
              <a:solidFill>
                <a:prstClr val="white"/>
              </a:solidFill>
              <a:sym typeface="Wingdings" pitchFamily="2" charset="2"/>
            </a:endParaRPr>
          </a:p>
          <a:p>
            <a:pPr lvl="0" algn="ctr"/>
            <a:endParaRPr lang="en-US" b="1" dirty="0">
              <a:solidFill>
                <a:prstClr val="white"/>
              </a:solidFill>
              <a:sym typeface="Wingdings" pitchFamily="2" charset="2"/>
            </a:endParaRPr>
          </a:p>
          <a:p>
            <a:pPr lvl="0" algn="ctr"/>
            <a:r>
              <a:rPr lang="en-US" b="1" dirty="0">
                <a:solidFill>
                  <a:prstClr val="white"/>
                </a:solidFill>
                <a:sym typeface="Wingdings" pitchFamily="2" charset="2"/>
              </a:rPr>
              <a:t>Superconducting link to minimize thermal losses when transporting over 100kA over 100m!</a:t>
            </a:r>
          </a:p>
          <a:p>
            <a:pPr lvl="0" algn="ctr"/>
            <a:endParaRPr lang="en-US" b="1" dirty="0">
              <a:solidFill>
                <a:prstClr val="white"/>
              </a:solidFill>
              <a:sym typeface="Wingdings" pitchFamily="2" charset="2"/>
            </a:endParaRPr>
          </a:p>
          <a:p>
            <a:pPr marL="285750" lvl="0" indent="-285750" algn="ctr">
              <a:buFont typeface="Wingdings" pitchFamily="2" charset="2"/>
              <a:buChar char="è"/>
            </a:pPr>
            <a:r>
              <a:rPr lang="en-US" b="1" dirty="0">
                <a:solidFill>
                  <a:prstClr val="white"/>
                </a:solidFill>
                <a:sym typeface="Wingdings" pitchFamily="2" charset="2"/>
              </a:rPr>
              <a:t>High Temperature Superconductor, MgB</a:t>
            </a:r>
            <a:r>
              <a:rPr lang="en-US" b="1" baseline="-25000" dirty="0">
                <a:solidFill>
                  <a:prstClr val="white"/>
                </a:solidFill>
                <a:sym typeface="Wingdings" pitchFamily="2" charset="2"/>
              </a:rPr>
              <a:t>2</a:t>
            </a:r>
            <a:r>
              <a:rPr lang="en-US" b="1" dirty="0">
                <a:solidFill>
                  <a:prstClr val="white"/>
                </a:solidFill>
                <a:sym typeface="Wingdings" pitchFamily="2" charset="2"/>
              </a:rPr>
              <a:t> operating at ca. 20K to 30K</a:t>
            </a:r>
          </a:p>
          <a:p>
            <a:pPr marL="285750" lvl="0" indent="-285750" algn="ctr">
              <a:buFont typeface="Wingdings" pitchFamily="2" charset="2"/>
              <a:buChar char="è"/>
            </a:pPr>
            <a:endParaRPr lang="en-US" b="1" dirty="0">
              <a:solidFill>
                <a:prstClr val="white"/>
              </a:solidFill>
              <a:sym typeface="Wingdings" pitchFamily="2" charset="2"/>
            </a:endParaRPr>
          </a:p>
          <a:p>
            <a:pPr marL="285750" lvl="0" indent="-285750" algn="ctr">
              <a:buFont typeface="Wingdings" pitchFamily="2" charset="2"/>
              <a:buChar char="è"/>
            </a:pPr>
            <a:r>
              <a:rPr lang="en-US" b="1" dirty="0">
                <a:solidFill>
                  <a:prstClr val="white"/>
                </a:solidFill>
                <a:sym typeface="Wingdings" pitchFamily="2" charset="2"/>
              </a:rPr>
              <a:t>Cooling with gaseous He from liquid He boil off</a:t>
            </a:r>
          </a:p>
          <a:p>
            <a:pPr lvl="0" algn="ctr"/>
            <a:endParaRPr lang="en-US" b="1" dirty="0">
              <a:solidFill>
                <a:prstClr val="white"/>
              </a:solidFill>
              <a:sym typeface="Wingdings" pitchFamily="2" charset="2"/>
            </a:endParaRPr>
          </a:p>
          <a:p>
            <a:pPr lvl="0" algn="ctr"/>
            <a:endParaRPr lang="en-US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61D4F3A9-9DD7-652F-0D8B-5BD2FE254A38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286140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E0BD2-2C3B-BE4E-150B-C2B28EC38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D7F62-6D14-8608-6871-1BE408091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6" y="76662"/>
            <a:ext cx="12174954" cy="720000"/>
          </a:xfrm>
        </p:spPr>
        <p:txBody>
          <a:bodyPr/>
          <a:lstStyle/>
          <a:p>
            <a:r>
              <a:rPr lang="en-US" sz="3000" dirty="0"/>
              <a:t>3</a:t>
            </a:r>
            <a:r>
              <a:rPr lang="en-US" sz="3000" baseline="30000" dirty="0"/>
              <a:t>rd</a:t>
            </a:r>
            <a:r>
              <a:rPr lang="en-US" sz="3000" dirty="0"/>
              <a:t> Superconducting Link Assembly Finished [1 proto + 2 series]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BDBB17-73E7-BCD3-CB32-D4507DCC4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12" name="Picture 11" descr="A large roll of metal in a factory&#10;&#10;AI-generated content may be incorrect.">
            <a:extLst>
              <a:ext uri="{FF2B5EF4-FFF2-40B4-BE49-F238E27FC236}">
                <a16:creationId xmlns:a16="http://schemas.microsoft.com/office/drawing/2014/main" id="{517556AC-87B8-1059-4791-2B8B9F797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013" y="1183593"/>
            <a:ext cx="2999656" cy="53279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BDA1B7-502A-9864-18D8-B0276DF252A7}"/>
              </a:ext>
            </a:extLst>
          </p:cNvPr>
          <p:cNvSpPr txBox="1"/>
          <p:nvPr/>
        </p:nvSpPr>
        <p:spPr>
          <a:xfrm>
            <a:off x="8485277" y="641849"/>
            <a:ext cx="277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Assembly in August 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6C7468-0C12-CBF9-6508-FDB7AEEDEDF4}"/>
              </a:ext>
            </a:extLst>
          </p:cNvPr>
          <p:cNvSpPr txBox="1"/>
          <p:nvPr/>
        </p:nvSpPr>
        <p:spPr>
          <a:xfrm>
            <a:off x="2617070" y="5184610"/>
            <a:ext cx="494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Transport of 2</a:t>
            </a:r>
            <a:r>
              <a:rPr lang="en-US" baseline="30000" dirty="0"/>
              <a:t>nd</a:t>
            </a:r>
            <a:r>
              <a:rPr lang="en-US" dirty="0"/>
              <a:t> series link in September 2025</a:t>
            </a:r>
          </a:p>
        </p:txBody>
      </p:sp>
      <p:pic>
        <p:nvPicPr>
          <p:cNvPr id="19" name="MgB2 cable insertion">
            <a:hlinkClick r:id="" action="ppaction://media"/>
            <a:extLst>
              <a:ext uri="{FF2B5EF4-FFF2-40B4-BE49-F238E27FC236}">
                <a16:creationId xmlns:a16="http://schemas.microsoft.com/office/drawing/2014/main" id="{49347571-CA3B-A7D3-7161-4D2F3C0CF5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85" y="666215"/>
            <a:ext cx="7779308" cy="4375861"/>
          </a:xfrm>
          <a:prstGeom prst="rect">
            <a:avLst/>
          </a:prstGeom>
        </p:spPr>
      </p:pic>
      <p:pic>
        <p:nvPicPr>
          <p:cNvPr id="8" name="Picture 7" descr="A large metal roll on a yellow platform&#10;&#10;AI-generated content may be incorrect.">
            <a:extLst>
              <a:ext uri="{FF2B5EF4-FFF2-40B4-BE49-F238E27FC236}">
                <a16:creationId xmlns:a16="http://schemas.microsoft.com/office/drawing/2014/main" id="{E03F7248-F92F-3177-0065-DFDA0AEAE4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" y="667371"/>
            <a:ext cx="7772400" cy="4375861"/>
          </a:xfrm>
          <a:prstGeom prst="rect">
            <a:avLst/>
          </a:prstGeom>
        </p:spPr>
      </p:pic>
      <p:pic>
        <p:nvPicPr>
          <p:cNvPr id="17" name="Picture 16" descr="A crane lifting a truck&#10;&#10;AI-generated content may be incorrect.">
            <a:extLst>
              <a:ext uri="{FF2B5EF4-FFF2-40B4-BE49-F238E27FC236}">
                <a16:creationId xmlns:a16="http://schemas.microsoft.com/office/drawing/2014/main" id="{BDFA884A-F568-26DB-A1BC-0D0BEAA0C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87" y="695712"/>
            <a:ext cx="4608067" cy="6144089"/>
          </a:xfrm>
          <a:prstGeom prst="rect">
            <a:avLst/>
          </a:prstGeom>
        </p:spPr>
      </p:pic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1F6BF1B0-7BAF-3EA9-A2BA-EE928E03DAA3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CA4A9-8085-1690-DCD7-CC15E7C7342C}"/>
              </a:ext>
            </a:extLst>
          </p:cNvPr>
          <p:cNvSpPr txBox="1"/>
          <p:nvPr/>
        </p:nvSpPr>
        <p:spPr>
          <a:xfrm>
            <a:off x="38925" y="5710064"/>
            <a:ext cx="7609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more systems completed assembly and assembly of the first matching </a:t>
            </a:r>
          </a:p>
          <a:p>
            <a:r>
              <a:rPr lang="en-US" dirty="0"/>
              <a:t>section system started</a:t>
            </a:r>
          </a:p>
        </p:txBody>
      </p:sp>
    </p:spTree>
    <p:extLst>
      <p:ext uri="{BB962C8B-B14F-4D97-AF65-F5344CB8AC3E}">
        <p14:creationId xmlns:p14="http://schemas.microsoft.com/office/powerpoint/2010/main" val="137614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883CD-03BE-8305-DD8D-94B9879A2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Magnet production status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en-GB" noProof="0" smtClean="0"/>
              <a:pPr/>
              <a:t>14</a:t>
            </a:fld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B08047-BB6B-832B-A2C7-C743D21382DA}"/>
              </a:ext>
            </a:extLst>
          </p:cNvPr>
          <p:cNvSpPr txBox="1">
            <a:spLocks/>
          </p:cNvSpPr>
          <p:nvPr/>
        </p:nvSpPr>
        <p:spPr>
          <a:xfrm>
            <a:off x="4858532" y="2824286"/>
            <a:ext cx="6963868" cy="16231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sz="1867" dirty="0"/>
          </a:p>
          <a:p>
            <a:pPr lvl="1"/>
            <a:endParaRPr lang="en-GB" sz="1867" dirty="0"/>
          </a:p>
          <a:p>
            <a:pPr lvl="1"/>
            <a:endParaRPr lang="en-GB" sz="1867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FBDCE-8628-1D31-D587-E047B940224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987" y="3581400"/>
            <a:ext cx="4606981" cy="2667756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146BEA0-FE22-C973-392E-423D9A7FE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219" y="3581400"/>
            <a:ext cx="6508532" cy="276225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A00B8A-EB9A-1CA8-8360-2AF681D80D80}"/>
              </a:ext>
            </a:extLst>
          </p:cNvPr>
          <p:cNvSpPr txBox="1">
            <a:spLocks/>
          </p:cNvSpPr>
          <p:nvPr/>
        </p:nvSpPr>
        <p:spPr>
          <a:xfrm>
            <a:off x="600238" y="975366"/>
            <a:ext cx="10557933" cy="26849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 production very well advanced, &gt; 80% of magnets already qualified</a:t>
            </a:r>
          </a:p>
          <a:p>
            <a:pPr>
              <a:spcBef>
                <a:spcPts val="0"/>
              </a:spcBef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of cryostat assembly completed to finish the units for installation in LS3 </a:t>
            </a:r>
            <a:b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(45% when including the IT String and the spares)</a:t>
            </a:r>
          </a:p>
          <a:p>
            <a:pPr>
              <a:spcBef>
                <a:spcPts val="0"/>
              </a:spcBef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was a successful demonstration of required capacity of the SMI2 facility and resources</a:t>
            </a:r>
          </a:p>
          <a:p>
            <a:pPr>
              <a:spcBef>
                <a:spcPts val="0"/>
              </a:spcBef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tests marking final validation to continue throughout 2026 in SM18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22562-E9C4-3D77-244F-BC0D22CD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O. Brüning | Accelerator Complex Status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390732FE-D627-5822-58FF-0BA84F1CD56E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2859663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403" y="1988840"/>
            <a:ext cx="11041227" cy="3456385"/>
          </a:xfrm>
          <a:prstGeom prst="rect">
            <a:avLst/>
          </a:prstGeom>
        </p:spPr>
      </p:pic>
      <p:sp>
        <p:nvSpPr>
          <p:cNvPr id="60" name="Title 1"/>
          <p:cNvSpPr txBox="1">
            <a:spLocks/>
          </p:cNvSpPr>
          <p:nvPr/>
        </p:nvSpPr>
        <p:spPr>
          <a:xfrm>
            <a:off x="816000" y="180000"/>
            <a:ext cx="11136649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733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Next Milestone: HL-LHC IT STRING: P5L</a:t>
            </a:r>
          </a:p>
        </p:txBody>
      </p:sp>
      <p:pic>
        <p:nvPicPr>
          <p:cNvPr id="61" name="Picture 60" descr="CERN-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789" y="6073775"/>
            <a:ext cx="671964" cy="67085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C753A3E-9199-2086-9C54-BB55919C9A4B}"/>
              </a:ext>
            </a:extLst>
          </p:cNvPr>
          <p:cNvSpPr txBox="1"/>
          <p:nvPr/>
        </p:nvSpPr>
        <p:spPr>
          <a:xfrm>
            <a:off x="6682372" y="1350341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6C5FAA6-926D-BFD9-BAA3-BD4917015A74}"/>
              </a:ext>
            </a:extLst>
          </p:cNvPr>
          <p:cNvSpPr txBox="1"/>
          <p:nvPr/>
        </p:nvSpPr>
        <p:spPr>
          <a:xfrm>
            <a:off x="4689655" y="3085352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A11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P5L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F883602-3F17-6435-8B40-AEDEC6A7ED10}"/>
              </a:ext>
            </a:extLst>
          </p:cNvPr>
          <p:cNvSpPr txBox="1"/>
          <p:nvPr/>
        </p:nvSpPr>
        <p:spPr>
          <a:xfrm>
            <a:off x="7687540" y="228090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P5R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7DE70FA-307B-0A68-82C2-142FC3196A65}"/>
              </a:ext>
            </a:extLst>
          </p:cNvPr>
          <p:cNvSpPr/>
          <p:nvPr/>
        </p:nvSpPr>
        <p:spPr>
          <a:xfrm rot="20722481">
            <a:off x="4850943" y="3720960"/>
            <a:ext cx="1277376" cy="445893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20BCE980-9B24-DAB6-3F2B-743BE7F1E6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184" y="1889045"/>
            <a:ext cx="10945216" cy="364840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DD3ACE3-E577-0FD6-BF49-14DFC5631541}"/>
              </a:ext>
            </a:extLst>
          </p:cNvPr>
          <p:cNvGrpSpPr/>
          <p:nvPr/>
        </p:nvGrpSpPr>
        <p:grpSpPr>
          <a:xfrm>
            <a:off x="420174" y="894316"/>
            <a:ext cx="3744416" cy="2867505"/>
            <a:chOff x="315130" y="670736"/>
            <a:chExt cx="2808312" cy="215062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F69011-A360-D79D-6A91-AE4275A0253D}"/>
                </a:ext>
              </a:extLst>
            </p:cNvPr>
            <p:cNvGrpSpPr/>
            <p:nvPr/>
          </p:nvGrpSpPr>
          <p:grpSpPr>
            <a:xfrm>
              <a:off x="315130" y="670736"/>
              <a:ext cx="2808312" cy="2150629"/>
              <a:chOff x="3419872" y="1131590"/>
              <a:chExt cx="4968552" cy="332450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601D1E4-8238-A419-2727-884C28880B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19872" y="1131590"/>
                <a:ext cx="4968552" cy="3324508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212D85-3A3E-4846-EB68-06797717E5DD}"/>
                  </a:ext>
                </a:extLst>
              </p:cNvPr>
              <p:cNvSpPr txBox="1"/>
              <p:nvPr/>
            </p:nvSpPr>
            <p:spPr>
              <a:xfrm>
                <a:off x="5438267" y="3060166"/>
                <a:ext cx="742771" cy="3687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H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SPS</a:t>
                </a: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B9D80D4-D690-999B-D723-21EB9A63F67F}"/>
                  </a:ext>
                </a:extLst>
              </p:cNvPr>
              <p:cNvSpPr txBox="1"/>
              <p:nvPr/>
            </p:nvSpPr>
            <p:spPr>
              <a:xfrm>
                <a:off x="5662866" y="2379966"/>
                <a:ext cx="1146912" cy="3687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H" sz="14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HL-LHC</a:t>
                </a: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24E1202-E3D9-C1EA-2F65-5AFFCEDA5114}"/>
                  </a:ext>
                </a:extLst>
              </p:cNvPr>
              <p:cNvSpPr txBox="1"/>
              <p:nvPr/>
            </p:nvSpPr>
            <p:spPr>
              <a:xfrm>
                <a:off x="4170219" y="3642486"/>
                <a:ext cx="493905" cy="321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H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P1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8A0485D-6066-8CEE-31AC-33CFB5EE082F}"/>
                  </a:ext>
                </a:extLst>
              </p:cNvPr>
              <p:cNvSpPr txBox="1"/>
              <p:nvPr/>
            </p:nvSpPr>
            <p:spPr>
              <a:xfrm>
                <a:off x="3645537" y="2413020"/>
                <a:ext cx="493905" cy="321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H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P2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8DC079-7740-E50F-5321-929B90CD1C08}"/>
                  </a:ext>
                </a:extLst>
              </p:cNvPr>
              <p:cNvSpPr txBox="1"/>
              <p:nvPr/>
            </p:nvSpPr>
            <p:spPr>
              <a:xfrm>
                <a:off x="4148707" y="1779662"/>
                <a:ext cx="493905" cy="321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H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P3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EBA2E7-028A-C31D-CBDC-1AE91DC4A175}"/>
                  </a:ext>
                </a:extLst>
              </p:cNvPr>
              <p:cNvSpPr txBox="1"/>
              <p:nvPr/>
            </p:nvSpPr>
            <p:spPr>
              <a:xfrm>
                <a:off x="5275402" y="1347904"/>
                <a:ext cx="493905" cy="321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H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P4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35AB9E-C68B-CEBE-1456-A23279D7376F}"/>
                  </a:ext>
                </a:extLst>
              </p:cNvPr>
              <p:cNvSpPr txBox="1"/>
              <p:nvPr/>
            </p:nvSpPr>
            <p:spPr>
              <a:xfrm>
                <a:off x="7096154" y="1610201"/>
                <a:ext cx="493905" cy="321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H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P5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EF853B1-1006-49B2-5D4A-27122C697EF5}"/>
                  </a:ext>
                </a:extLst>
              </p:cNvPr>
              <p:cNvSpPr txBox="1"/>
              <p:nvPr/>
            </p:nvSpPr>
            <p:spPr>
              <a:xfrm>
                <a:off x="7740916" y="2267626"/>
                <a:ext cx="493905" cy="321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H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P6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A0F6EA6-82FB-AB5D-5F0E-BF21958227A1}"/>
                  </a:ext>
                </a:extLst>
              </p:cNvPr>
              <p:cNvSpPr txBox="1"/>
              <p:nvPr/>
            </p:nvSpPr>
            <p:spPr>
              <a:xfrm>
                <a:off x="7601904" y="3206360"/>
                <a:ext cx="493905" cy="321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H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P7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9256DE-43A7-E18B-061B-0C3F4E1FF8ED}"/>
                  </a:ext>
                </a:extLst>
              </p:cNvPr>
              <p:cNvSpPr txBox="1"/>
              <p:nvPr/>
            </p:nvSpPr>
            <p:spPr>
              <a:xfrm>
                <a:off x="6084168" y="4011910"/>
                <a:ext cx="493905" cy="321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H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P8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761866C-8E2C-F452-4E93-F71C148F418D}"/>
                </a:ext>
              </a:extLst>
            </p:cNvPr>
            <p:cNvSpPr/>
            <p:nvPr/>
          </p:nvSpPr>
          <p:spPr>
            <a:xfrm rot="965036">
              <a:off x="1877252" y="859209"/>
              <a:ext cx="811410" cy="373365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408671A3-FB4F-D199-B74C-3E003FFD44B5}"/>
              </a:ext>
            </a:extLst>
          </p:cNvPr>
          <p:cNvSpPr/>
          <p:nvPr/>
        </p:nvSpPr>
        <p:spPr>
          <a:xfrm rot="20722481">
            <a:off x="253159" y="2066597"/>
            <a:ext cx="11942167" cy="3560640"/>
          </a:xfrm>
          <a:prstGeom prst="ellipse">
            <a:avLst/>
          </a:prstGeom>
          <a:noFill/>
          <a:ln w="3810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B9CA0F91-A874-4893-49D3-54BB284BC8AA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280211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  <p:bldP spid="56" grpId="0"/>
      <p:bldP spid="63" grpId="0" animBg="1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16000" y="180000"/>
            <a:ext cx="7104203" cy="720000"/>
          </a:xfrm>
        </p:spPr>
        <p:txBody>
          <a:bodyPr/>
          <a:lstStyle/>
          <a:p>
            <a:r>
              <a:rPr lang="en-GB" dirty="0">
                <a:cs typeface="Times New Roman" panose="02020603050405020304" pitchFamily="18" charset="0"/>
              </a:rPr>
              <a:t>IT-String Update</a:t>
            </a:r>
            <a:endParaRPr lang="en-GB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8" name="Picture 14" descr="Aperçu de l’image">
            <a:extLst>
              <a:ext uri="{FF2B5EF4-FFF2-40B4-BE49-F238E27FC236}">
                <a16:creationId xmlns:a16="http://schemas.microsoft.com/office/drawing/2014/main" id="{CF57805C-79E2-5E70-43EA-59CE9268D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248" y="1063239"/>
            <a:ext cx="5022811" cy="282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perçu de l’image">
            <a:extLst>
              <a:ext uri="{FF2B5EF4-FFF2-40B4-BE49-F238E27FC236}">
                <a16:creationId xmlns:a16="http://schemas.microsoft.com/office/drawing/2014/main" id="{E6CC8C22-30B9-FFC6-4E02-AD6938843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441" y="1623044"/>
            <a:ext cx="4901200" cy="27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086" y="933848"/>
            <a:ext cx="5175629" cy="158198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68CE94B-96D1-A2A0-6C58-C2AD9144E127}"/>
              </a:ext>
            </a:extLst>
          </p:cNvPr>
          <p:cNvCxnSpPr>
            <a:cxnSpLocks/>
          </p:cNvCxnSpPr>
          <p:nvPr/>
        </p:nvCxnSpPr>
        <p:spPr>
          <a:xfrm flipV="1">
            <a:off x="5095206" y="1818822"/>
            <a:ext cx="2824997" cy="33555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54D7C6-52CC-59EC-904D-95C6E3116D84}"/>
              </a:ext>
            </a:extLst>
          </p:cNvPr>
          <p:cNvCxnSpPr>
            <a:cxnSpLocks/>
          </p:cNvCxnSpPr>
          <p:nvPr/>
        </p:nvCxnSpPr>
        <p:spPr>
          <a:xfrm flipV="1">
            <a:off x="6155827" y="1764767"/>
            <a:ext cx="1490128" cy="3896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4CD9FC-FE32-EE64-F354-F22ED0E205AB}"/>
              </a:ext>
            </a:extLst>
          </p:cNvPr>
          <p:cNvCxnSpPr>
            <a:cxnSpLocks/>
          </p:cNvCxnSpPr>
          <p:nvPr/>
        </p:nvCxnSpPr>
        <p:spPr>
          <a:xfrm flipV="1">
            <a:off x="7955299" y="1784974"/>
            <a:ext cx="582717" cy="103095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982F121-D7C6-4BA9-BB2D-6965B5F5E459}"/>
              </a:ext>
            </a:extLst>
          </p:cNvPr>
          <p:cNvCxnSpPr>
            <a:cxnSpLocks/>
          </p:cNvCxnSpPr>
          <p:nvPr/>
        </p:nvCxnSpPr>
        <p:spPr>
          <a:xfrm flipV="1">
            <a:off x="8906605" y="1851521"/>
            <a:ext cx="0" cy="152808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7D8923FE-AC98-8032-9CC1-038A52BFA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3269" y="2592178"/>
            <a:ext cx="3819613" cy="278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E6AD17D-2D7B-E66F-704F-565271AC89F3}"/>
              </a:ext>
            </a:extLst>
          </p:cNvPr>
          <p:cNvCxnSpPr>
            <a:cxnSpLocks/>
          </p:cNvCxnSpPr>
          <p:nvPr/>
        </p:nvCxnSpPr>
        <p:spPr>
          <a:xfrm flipH="1" flipV="1">
            <a:off x="7248128" y="1700808"/>
            <a:ext cx="3816424" cy="158967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6B22CE7-816F-2FF2-318C-781FB0A36F3B}"/>
              </a:ext>
            </a:extLst>
          </p:cNvPr>
          <p:cNvCxnSpPr>
            <a:cxnSpLocks/>
          </p:cNvCxnSpPr>
          <p:nvPr/>
        </p:nvCxnSpPr>
        <p:spPr>
          <a:xfrm flipV="1">
            <a:off x="6885704" y="1784974"/>
            <a:ext cx="1403089" cy="103095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6" name="Picture 12" descr="Aperçu de l’image">
            <a:extLst>
              <a:ext uri="{FF2B5EF4-FFF2-40B4-BE49-F238E27FC236}">
                <a16:creationId xmlns:a16="http://schemas.microsoft.com/office/drawing/2014/main" id="{54B391BE-2D3F-30CD-823D-C4B0169D2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4162" y="2836140"/>
            <a:ext cx="4052495" cy="303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70CCB74-CBED-0B50-5E6E-57B0F0D7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8134" y="3290478"/>
            <a:ext cx="4136607" cy="310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2E21C2C-36A1-C9D4-F695-1C6BD932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A346893-7D3B-562E-58FB-C00018E58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7" b="2292"/>
          <a:stretch/>
        </p:blipFill>
        <p:spPr bwMode="auto">
          <a:xfrm>
            <a:off x="9010151" y="2592178"/>
            <a:ext cx="3182854" cy="193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5009CAA2-C48B-E1A0-B21D-5D836006E6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83" y="1028700"/>
            <a:ext cx="7772400" cy="5829300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8B17C3C-C75A-A277-F9BE-BD31FFB8C8A4}"/>
              </a:ext>
            </a:extLst>
          </p:cNvPr>
          <p:cNvSpPr txBox="1">
            <a:spLocks/>
          </p:cNvSpPr>
          <p:nvPr/>
        </p:nvSpPr>
        <p:spPr>
          <a:xfrm>
            <a:off x="1145352" y="6514933"/>
            <a:ext cx="67873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50" dirty="0"/>
              <a:t>O. Brüning | Accelerator Complex Status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49E99E23-77A2-4CB6-4372-C707E401D045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108853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4E016-3170-5CB8-3089-F27175F57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B6D380F-0A5A-8BA0-51AE-4321A84B0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67" y="1162132"/>
            <a:ext cx="8466495" cy="4664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EC015B-C177-4901-8F75-95FF40C06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4" y="489094"/>
            <a:ext cx="12154873" cy="260001"/>
          </a:xfrm>
        </p:spPr>
        <p:txBody>
          <a:bodyPr>
            <a:noAutofit/>
          </a:bodyPr>
          <a:lstStyle/>
          <a:p>
            <a:r>
              <a:rPr lang="en-US" dirty="0">
                <a:cs typeface="Calibri" panose="020F0502020204030204" pitchFamily="34" charset="0"/>
              </a:rPr>
              <a:t>IT String cooldown: Reached 1.9K on 17</a:t>
            </a:r>
            <a:r>
              <a:rPr lang="en-US" baseline="30000" dirty="0">
                <a:cs typeface="Calibri" panose="020F0502020204030204" pitchFamily="34" charset="0"/>
              </a:rPr>
              <a:t>th</a:t>
            </a:r>
            <a:r>
              <a:rPr lang="en-US" dirty="0">
                <a:cs typeface="Calibri" panose="020F0502020204030204" pitchFamily="34" charset="0"/>
              </a:rPr>
              <a:t> March 2026</a:t>
            </a:r>
            <a:endParaRPr lang="en-GB" dirty="0"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511FBC-984C-52F9-03A7-E3F362F34D9C}"/>
              </a:ext>
            </a:extLst>
          </p:cNvPr>
          <p:cNvSpPr txBox="1"/>
          <p:nvPr/>
        </p:nvSpPr>
        <p:spPr>
          <a:xfrm>
            <a:off x="8874062" y="1437122"/>
            <a:ext cx="2909951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 defTabSz="457189">
              <a:spcBef>
                <a:spcPct val="20000"/>
              </a:spcBef>
              <a:spcAft>
                <a:spcPts val="1200"/>
              </a:spcAft>
              <a:buClr>
                <a:srgbClr val="FB963C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degradation in insulation vacuum</a:t>
            </a:r>
          </a:p>
          <a:p>
            <a:pPr marL="285744" indent="-285744" defTabSz="457189">
              <a:spcBef>
                <a:spcPct val="20000"/>
              </a:spcBef>
              <a:spcAft>
                <a:spcPts val="1200"/>
              </a:spcAft>
              <a:buClr>
                <a:srgbClr val="FB963C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ELQA campaign at 80K completed</a:t>
            </a:r>
          </a:p>
          <a:p>
            <a:pPr marL="285744" indent="-285744">
              <a:spcBef>
                <a:spcPct val="20000"/>
              </a:spcBef>
              <a:spcAft>
                <a:spcPts val="1200"/>
              </a:spcAft>
              <a:buClr>
                <a:srgbClr val="FB963C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Cooldown to 1.9K and cooldown of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link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started Monday March 9</a:t>
            </a:r>
            <a:r>
              <a:rPr lang="en-US" sz="2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44" indent="-285744">
              <a:spcBef>
                <a:spcPct val="20000"/>
              </a:spcBef>
              <a:spcAft>
                <a:spcPts val="1200"/>
              </a:spcAft>
              <a:buClr>
                <a:srgbClr val="FB963C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IT-String Reached 1.9K on March 17</a:t>
            </a:r>
            <a:r>
              <a:rPr lang="en-US" sz="20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</a:p>
          <a:p>
            <a:pPr marL="285744" indent="-285744">
              <a:spcBef>
                <a:spcPct val="20000"/>
              </a:spcBef>
              <a:spcAft>
                <a:spcPts val="1200"/>
              </a:spcAft>
              <a:buClr>
                <a:srgbClr val="FB963C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Powering tests scheduled for mid April</a:t>
            </a:r>
          </a:p>
        </p:txBody>
      </p:sp>
      <p:pic>
        <p:nvPicPr>
          <p:cNvPr id="3" name="Content Placeholder 5" descr="A factory with several machines&#10;&#10;AI-generated content may be incorrect.">
            <a:extLst>
              <a:ext uri="{FF2B5EF4-FFF2-40B4-BE49-F238E27FC236}">
                <a16:creationId xmlns:a16="http://schemas.microsoft.com/office/drawing/2014/main" id="{A25D3542-7441-E994-0C22-0B8B1FAF57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567" y="3041041"/>
            <a:ext cx="4722725" cy="27858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E8AA2-1B15-EB9E-84FB-1DD7635D598B}"/>
              </a:ext>
            </a:extLst>
          </p:cNvPr>
          <p:cNvSpPr txBox="1">
            <a:spLocks/>
          </p:cNvSpPr>
          <p:nvPr/>
        </p:nvSpPr>
        <p:spPr>
          <a:xfrm>
            <a:off x="1145352" y="6514933"/>
            <a:ext cx="67873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50" dirty="0"/>
              <a:t>O. Brüning | Accelerator Complex Status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D5BB25-110E-8210-5702-D4C346072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02A54847-EABE-1CDA-6342-EAE95B8E58D4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2041309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483A7-6FD9-086A-B5DD-4CD54A88A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1C62-D73C-36D7-CC35-7D807C243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5" y="414414"/>
            <a:ext cx="11376025" cy="106574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Incoming Activities in HL-LHC Galleries in 2026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CFB375-52A9-89D0-4FFE-20D5041B3321}"/>
              </a:ext>
            </a:extLst>
          </p:cNvPr>
          <p:cNvSpPr txBox="1">
            <a:spLocks/>
          </p:cNvSpPr>
          <p:nvPr/>
        </p:nvSpPr>
        <p:spPr>
          <a:xfrm>
            <a:off x="407987" y="1592264"/>
            <a:ext cx="6412538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4013" indent="-317500" algn="l" rtl="0" eaLnBrk="1" latinLnBrk="0" hangingPunct="1">
              <a:spcBef>
                <a:spcPct val="20000"/>
              </a:spcBef>
              <a:buClr>
                <a:schemeClr val="tx1"/>
              </a:buClr>
              <a:buSzPct val="75000"/>
              <a:buFont typeface="Lucida Grande"/>
              <a:buChar char="►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725" indent="-36671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5000"/>
              <a:buFont typeface="Lucida Grande"/>
              <a:buChar char="►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Lucida Grande"/>
              <a:buChar char="►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b="1" dirty="0">
                <a:solidFill>
                  <a:schemeClr val="tx2">
                    <a:lumMod val="50000"/>
                  </a:schemeClr>
                </a:solidFill>
              </a:rPr>
              <a:t>Schedule of activities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Schedule Baseline 5.2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 with a focus on incoming activities in 2026</a:t>
            </a:r>
          </a:p>
          <a:p>
            <a:pPr marL="0" lvl="2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WP4 (SY-RF – Faraday cages)</a:t>
            </a:r>
          </a:p>
          <a:p>
            <a:pPr marL="0" lvl="2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Powering: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WP6B (TE-EPC – Circuit Disconnector boxes, racks and infrastructure))</a:t>
            </a:r>
          </a:p>
          <a:p>
            <a:pPr marL="0" lvl="2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Cryogenics: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WP9 (TE-CRG – QXL and refrigeration)</a:t>
            </a:r>
          </a:p>
          <a:p>
            <a:pPr marL="0" lvl="2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Integration: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WP15 (Patch-Panels)</a:t>
            </a:r>
          </a:p>
          <a:p>
            <a:pPr marL="0" lvl="2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Infrastructure: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WP17 (General infrastructures)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Majority of infrastructure works to complete in 2026 (main remaining activity being vertical cores during LS3)!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C793A5A-26A7-7E50-B40D-D126222B52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48290" y="1121026"/>
            <a:ext cx="4254294" cy="5079750"/>
          </a:xfrm>
          <a:prstGeom prst="rect">
            <a:avLst/>
          </a:prstGeom>
          <a:noFill/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9CD1E-ADB9-31DD-3459-80C091968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O. Brüning | Accelerator Complex Status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EFF77-4653-3444-5842-1513EABF1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35C5A5EB-B861-C923-A8BF-241D51FC8B65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2561082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D5013-DB20-D5FC-E441-AAC60B9A8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25D2B-C468-6BE4-2423-6A2DCF55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569153" cy="1065742"/>
          </a:xfrm>
        </p:spPr>
        <p:txBody>
          <a:bodyPr anchor="t">
            <a:normAutofit/>
          </a:bodyPr>
          <a:lstStyle/>
          <a:p>
            <a:r>
              <a:rPr lang="en-US" dirty="0"/>
              <a:t>Cryogenic Cold Box Installation in Point 5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584D51F-7096-DBF1-2355-9047CD9CF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O. Brüning | Accelerator Complex Status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45B37-A2A0-98F7-9F52-CC495565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12" name="Picture 11" descr="A group of people in a factory&#10;&#10;AI-generated content may be incorrect.">
            <a:extLst>
              <a:ext uri="{FF2B5EF4-FFF2-40B4-BE49-F238E27FC236}">
                <a16:creationId xmlns:a16="http://schemas.microsoft.com/office/drawing/2014/main" id="{06EBF5C8-B633-CC8E-2A0B-8B65A217C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8" y="1128240"/>
            <a:ext cx="11376024" cy="5072535"/>
          </a:xfrm>
          <a:prstGeom prst="rect">
            <a:avLst/>
          </a:prstGeom>
        </p:spPr>
      </p:pic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36D3A687-5D71-EE20-C2FF-CD495EA110C5}"/>
              </a:ext>
            </a:extLst>
          </p:cNvPr>
          <p:cNvSpPr/>
          <p:nvPr/>
        </p:nvSpPr>
        <p:spPr>
          <a:xfrm>
            <a:off x="3272057" y="5691115"/>
            <a:ext cx="8176116" cy="626843"/>
          </a:xfrm>
          <a:prstGeom prst="roundRect">
            <a:avLst/>
          </a:prstGeom>
          <a:solidFill>
            <a:srgbClr val="3697B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000" kern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Cold Box (QURCG) Handling and Installation completed in Point 5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AED6A97E-01D4-9455-901F-1117777D61D3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3078627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7C11B-1647-A2FF-4D3C-AA78C3C4B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F255C0-E56A-F3B9-9C29-B59146AFC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84874"/>
          </a:xfrm>
        </p:spPr>
        <p:txBody>
          <a:bodyPr/>
          <a:lstStyle/>
          <a:p>
            <a:r>
              <a:rPr lang="en-US" dirty="0"/>
              <a:t>CERN Accelerator Complex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6D02F-DFED-DF4F-F6BA-248A8D92F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AB65A12-B757-0281-D2A7-1455E10D6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21" b="23795"/>
          <a:stretch/>
        </p:blipFill>
        <p:spPr>
          <a:xfrm>
            <a:off x="1151751" y="1155341"/>
            <a:ext cx="9904022" cy="521400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09FA9-1C2F-F7DD-D3AC-19CB17540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r>
              <a:rPr lang="en-US" dirty="0"/>
              <a:t>O. Brüning | Accelerator Complex Status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00E3054-084D-1636-0CB2-FAAE546510D0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8F09FA-8698-6F5B-6216-4EE7DFCFB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4250" y="163773"/>
            <a:ext cx="2747749" cy="3739487"/>
          </a:xfrm>
        </p:spPr>
        <p:txBody>
          <a:bodyPr>
            <a:normAutofit/>
          </a:bodyPr>
          <a:lstStyle/>
          <a:p>
            <a:r>
              <a:rPr lang="fr-CH" sz="1800" dirty="0"/>
              <a:t>LHC : 2x(0.45 – 7) </a:t>
            </a:r>
            <a:r>
              <a:rPr lang="fr-CH" sz="1800" dirty="0" err="1"/>
              <a:t>TeV</a:t>
            </a:r>
            <a:endParaRPr lang="fr-CH" sz="1800" dirty="0"/>
          </a:p>
          <a:p>
            <a:r>
              <a:rPr lang="fr-CH" sz="1800" dirty="0"/>
              <a:t>SPS : 26 – 450 </a:t>
            </a:r>
            <a:r>
              <a:rPr lang="fr-CH" sz="1800" dirty="0" err="1"/>
              <a:t>GeV</a:t>
            </a:r>
            <a:endParaRPr lang="fr-CH" sz="1800" dirty="0"/>
          </a:p>
          <a:p>
            <a:pPr marL="0" indent="0">
              <a:buNone/>
            </a:pPr>
            <a:r>
              <a:rPr lang="fr-CH" sz="1800" dirty="0"/>
              <a:t>    </a:t>
            </a:r>
            <a:r>
              <a:rPr lang="fr-CH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[RF Power]</a:t>
            </a:r>
          </a:p>
          <a:p>
            <a:r>
              <a:rPr lang="fr-CH" sz="1800" dirty="0"/>
              <a:t>PS : 2 - 26 </a:t>
            </a:r>
            <a:r>
              <a:rPr lang="fr-CH" sz="1800" dirty="0" err="1"/>
              <a:t>GeV</a:t>
            </a:r>
            <a:r>
              <a:rPr lang="fr-CH" sz="1800" dirty="0"/>
              <a:t> </a:t>
            </a:r>
          </a:p>
          <a:p>
            <a:pPr marL="0" indent="0">
              <a:buNone/>
            </a:pPr>
            <a:r>
              <a:rPr lang="fr-CH" sz="1800" dirty="0"/>
              <a:t>   </a:t>
            </a:r>
            <a:r>
              <a:rPr lang="fr-CH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[RF and </a:t>
            </a:r>
            <a:r>
              <a:rPr lang="fr-CH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powering</a:t>
            </a:r>
            <a:r>
              <a:rPr lang="fr-CH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  <a:p>
            <a:r>
              <a:rPr lang="fr-CH" sz="1800" dirty="0"/>
              <a:t>PSB : 0.16 -</a:t>
            </a:r>
            <a:r>
              <a:rPr lang="fr-CH" sz="1800" dirty="0">
                <a:solidFill>
                  <a:srgbClr val="00B050"/>
                </a:solidFill>
              </a:rPr>
              <a:t>2 </a:t>
            </a:r>
            <a:r>
              <a:rPr lang="fr-CH" sz="1800" dirty="0" err="1">
                <a:solidFill>
                  <a:srgbClr val="00B050"/>
                </a:solidFill>
              </a:rPr>
              <a:t>GeV</a:t>
            </a:r>
            <a:endParaRPr lang="fr-CH" sz="1800" dirty="0">
              <a:solidFill>
                <a:srgbClr val="00B050"/>
              </a:solidFill>
            </a:endParaRPr>
          </a:p>
          <a:p>
            <a:r>
              <a:rPr lang="fr-CH" sz="1800" dirty="0"/>
              <a:t>Linac 4: </a:t>
            </a:r>
            <a:r>
              <a:rPr lang="fr-CH" sz="1800" dirty="0">
                <a:solidFill>
                  <a:srgbClr val="00B050"/>
                </a:solidFill>
              </a:rPr>
              <a:t>0-160 MeV H</a:t>
            </a:r>
            <a:r>
              <a:rPr lang="fr-CH" sz="1800" baseline="30000" dirty="0">
                <a:solidFill>
                  <a:srgbClr val="00B05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684170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51720-10B5-466D-6E28-72553B730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D4AB1-1634-863E-B6ED-EF35C9C25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569153" cy="1065742"/>
          </a:xfrm>
        </p:spPr>
        <p:txBody>
          <a:bodyPr anchor="t">
            <a:normAutofit/>
          </a:bodyPr>
          <a:lstStyle/>
          <a:p>
            <a:r>
              <a:rPr lang="en-US" dirty="0"/>
              <a:t>Cryogenic Distribution Line in Point 5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D73FE08-4670-B744-7A5E-D6E43CE7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O. Brüning | Accelerator Complex Status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FF40D-20B9-AFD6-EC84-12B48B48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1D234461-5E06-B41E-5EB1-2ED2D0883F00}"/>
              </a:ext>
            </a:extLst>
          </p:cNvPr>
          <p:cNvSpPr/>
          <p:nvPr/>
        </p:nvSpPr>
        <p:spPr>
          <a:xfrm>
            <a:off x="8075612" y="4562010"/>
            <a:ext cx="3708399" cy="1611047"/>
          </a:xfrm>
          <a:prstGeom prst="roundRect">
            <a:avLst/>
          </a:prstGeom>
          <a:solidFill>
            <a:srgbClr val="3697B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000" kern="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Lowering and temporary storage of first spools for connection to QPLG in Pt5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8EB8F-1180-1544-FB2F-46C353D51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8" y="906464"/>
            <a:ext cx="7022124" cy="5266593"/>
          </a:xfrm>
          <a:prstGeom prst="rect">
            <a:avLst/>
          </a:prstGeom>
        </p:spPr>
      </p:pic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1FD8597-062E-9555-8186-10C0CACD1910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463751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yellow network scheme&#10;&#10;AI-generated content may be incorrect.">
            <a:extLst>
              <a:ext uri="{FF2B5EF4-FFF2-40B4-BE49-F238E27FC236}">
                <a16:creationId xmlns:a16="http://schemas.microsoft.com/office/drawing/2014/main" id="{9EDF1B74-8999-4F69-2B9F-7F50A77C96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4328" y="1546915"/>
            <a:ext cx="7385030" cy="3912312"/>
          </a:xfrm>
          <a:prstGeom prst="rect">
            <a:avLst/>
          </a:prstGeom>
          <a:noFill/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92CFB6A6-2780-0639-9A06-A3A53AB71B6D}"/>
              </a:ext>
            </a:extLst>
          </p:cNvPr>
          <p:cNvSpPr txBox="1">
            <a:spLocks/>
          </p:cNvSpPr>
          <p:nvPr/>
        </p:nvSpPr>
        <p:spPr>
          <a:xfrm>
            <a:off x="407988" y="222427"/>
            <a:ext cx="11376025" cy="70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SPS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North Experimental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Area Consolidation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C92276-479C-A8C4-5986-66A36BFC6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2" y="4335020"/>
            <a:ext cx="10364098" cy="1914310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C10328E4-1280-B26E-33DB-A9783A492784}"/>
              </a:ext>
            </a:extLst>
          </p:cNvPr>
          <p:cNvSpPr txBox="1"/>
          <p:nvPr/>
        </p:nvSpPr>
        <p:spPr>
          <a:xfrm>
            <a:off x="354747" y="2358780"/>
            <a:ext cx="51591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70C0"/>
                </a:solidFill>
                <a:latin typeface="Arial"/>
              </a:rPr>
              <a:t>Consolidation Phase 1 (2019 – 2029):</a:t>
            </a:r>
          </a:p>
          <a:p>
            <a:pPr>
              <a:defRPr/>
            </a:pPr>
            <a:r>
              <a:rPr lang="en-US" sz="1600" dirty="0">
                <a:solidFill>
                  <a:srgbClr val="0070C0"/>
                </a:solidFill>
                <a:latin typeface="Arial"/>
              </a:rPr>
              <a:t>Major work in LS3 in primary and secondary beamlines, target areas &amp; associated service buildings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120E0F60-953C-BF80-F6F6-D30468AF29B1}"/>
              </a:ext>
            </a:extLst>
          </p:cNvPr>
          <p:cNvSpPr txBox="1"/>
          <p:nvPr/>
        </p:nvSpPr>
        <p:spPr>
          <a:xfrm>
            <a:off x="352982" y="3317109"/>
            <a:ext cx="48889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EDA8B4"/>
                </a:solidFill>
                <a:latin typeface="Arial"/>
              </a:rPr>
              <a:t>Consolidation Phase 2 (2029 – 2035): </a:t>
            </a:r>
            <a:br>
              <a:rPr lang="en-US" dirty="0">
                <a:solidFill>
                  <a:srgbClr val="EDA8B4"/>
                </a:solidFill>
                <a:latin typeface="Arial"/>
              </a:rPr>
            </a:br>
            <a:r>
              <a:rPr lang="en-US" sz="1600" dirty="0">
                <a:solidFill>
                  <a:srgbClr val="EDA8B4"/>
                </a:solidFill>
                <a:latin typeface="Arial"/>
              </a:rPr>
              <a:t>Consolidation of the experimental halls and associated service buildings</a:t>
            </a:r>
            <a:endParaRPr lang="en-US" dirty="0">
              <a:solidFill>
                <a:srgbClr val="EDA8B4"/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41A03-1806-3B70-C7FC-0C25E54BE75E}"/>
              </a:ext>
            </a:extLst>
          </p:cNvPr>
          <p:cNvSpPr txBox="1"/>
          <p:nvPr/>
        </p:nvSpPr>
        <p:spPr>
          <a:xfrm>
            <a:off x="354747" y="1211827"/>
            <a:ext cx="105699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F2F2F"/>
                </a:solidFill>
                <a:latin typeface="Arial"/>
              </a:rPr>
              <a:t>Fixed Target Experimental Area renovation after 45 years to:</a:t>
            </a:r>
          </a:p>
          <a:p>
            <a:pPr marL="324000" indent="-457200">
              <a:buFont typeface="+mj-lt"/>
              <a:buAutoNum type="arabicPeriod"/>
            </a:pPr>
            <a:r>
              <a:rPr lang="en-US" sz="1600" dirty="0">
                <a:solidFill>
                  <a:srgbClr val="2F2F2F"/>
                </a:solidFill>
                <a:latin typeface="Arial"/>
              </a:rPr>
              <a:t>Recover the availability and reliability</a:t>
            </a:r>
          </a:p>
          <a:p>
            <a:pPr marL="324000" indent="-457200">
              <a:buFont typeface="+mj-lt"/>
              <a:buAutoNum type="arabicPeriod"/>
            </a:pPr>
            <a:r>
              <a:rPr lang="en-US" sz="1600" dirty="0">
                <a:solidFill>
                  <a:srgbClr val="2F2F2F"/>
                </a:solidFill>
                <a:latin typeface="Arial"/>
              </a:rPr>
              <a:t>Improve safety and eliminate non-conformities</a:t>
            </a:r>
          </a:p>
          <a:p>
            <a:pPr marL="324000" indent="-457200">
              <a:buFont typeface="+mj-lt"/>
              <a:buAutoNum type="arabicPeriod"/>
            </a:pPr>
            <a:r>
              <a:rPr lang="en-US" sz="1600" dirty="0">
                <a:solidFill>
                  <a:srgbClr val="2F2F2F"/>
                </a:solidFill>
                <a:latin typeface="Arial"/>
              </a:rPr>
              <a:t>Prepare for new experiments and test beams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EE5FC2-0058-770D-778C-972FD69C2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4810" y="1880191"/>
            <a:ext cx="1400519" cy="3060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574DEA-141A-71D8-4645-FE92300645C4}"/>
              </a:ext>
            </a:extLst>
          </p:cNvPr>
          <p:cNvSpPr txBox="1"/>
          <p:nvPr/>
        </p:nvSpPr>
        <p:spPr>
          <a:xfrm>
            <a:off x="10553977" y="2262312"/>
            <a:ext cx="16585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CCCC00"/>
                </a:solidFill>
              </a:rPr>
              <a:t>Upgrade for the </a:t>
            </a:r>
            <a:r>
              <a:rPr lang="en-GB" sz="1600" dirty="0" err="1">
                <a:solidFill>
                  <a:srgbClr val="CCCC00"/>
                </a:solidFill>
              </a:rPr>
              <a:t>SHiP</a:t>
            </a:r>
            <a:r>
              <a:rPr lang="en-GB" sz="1600" dirty="0">
                <a:solidFill>
                  <a:srgbClr val="CCCC00"/>
                </a:solidFill>
              </a:rPr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4021921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280638D-79E7-E8E5-1C34-E6F5EA316EA8}"/>
              </a:ext>
            </a:extLst>
          </p:cNvPr>
          <p:cNvGrpSpPr/>
          <p:nvPr/>
        </p:nvGrpSpPr>
        <p:grpSpPr>
          <a:xfrm>
            <a:off x="947428" y="3845493"/>
            <a:ext cx="10297144" cy="2202052"/>
            <a:chOff x="911424" y="3212976"/>
            <a:chExt cx="10297144" cy="220205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CD31086-35E6-843C-CBE6-6C99B3FC33B9}"/>
                </a:ext>
              </a:extLst>
            </p:cNvPr>
            <p:cNvGrpSpPr/>
            <p:nvPr/>
          </p:nvGrpSpPr>
          <p:grpSpPr>
            <a:xfrm>
              <a:off x="911424" y="3212976"/>
              <a:ext cx="10297144" cy="2202052"/>
              <a:chOff x="838199" y="2990877"/>
              <a:chExt cx="11008144" cy="2626544"/>
            </a:xfrm>
          </p:grpSpPr>
          <p:pic>
            <p:nvPicPr>
              <p:cNvPr id="7" name="Content Placeholder 5">
                <a:extLst>
                  <a:ext uri="{FF2B5EF4-FFF2-40B4-BE49-F238E27FC236}">
                    <a16:creationId xmlns:a16="http://schemas.microsoft.com/office/drawing/2014/main" id="{61CC6E69-FFDC-BD7C-A54A-DD751C6A79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1904" t="9586" r="18876" b="31833"/>
              <a:stretch/>
            </p:blipFill>
            <p:spPr bwMode="auto">
              <a:xfrm>
                <a:off x="877776" y="3153017"/>
                <a:ext cx="10968567" cy="2266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6F7B162-60B1-8B5E-EB91-E073DF137D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199" y="3105388"/>
                <a:ext cx="11008144" cy="2512033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7A42B1-22D7-D722-DBDF-41547FE61EE4}"/>
                  </a:ext>
                </a:extLst>
              </p:cNvPr>
              <p:cNvSpPr/>
              <p:nvPr/>
            </p:nvSpPr>
            <p:spPr>
              <a:xfrm>
                <a:off x="1817212" y="3830356"/>
                <a:ext cx="994443" cy="142474"/>
              </a:xfrm>
              <a:prstGeom prst="ellipse">
                <a:avLst/>
              </a:prstGeom>
              <a:solidFill>
                <a:srgbClr val="92D050">
                  <a:alpha val="37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E39D78B-514F-2D57-594F-E712484459E4}"/>
                  </a:ext>
                </a:extLst>
              </p:cNvPr>
              <p:cNvSpPr/>
              <p:nvPr/>
            </p:nvSpPr>
            <p:spPr>
              <a:xfrm>
                <a:off x="10227440" y="3676185"/>
                <a:ext cx="1321812" cy="859511"/>
              </a:xfrm>
              <a:prstGeom prst="rect">
                <a:avLst/>
              </a:prstGeom>
              <a:solidFill>
                <a:srgbClr val="92D050">
                  <a:alpha val="37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TextBox 73">
                <a:extLst>
                  <a:ext uri="{FF2B5EF4-FFF2-40B4-BE49-F238E27FC236}">
                    <a16:creationId xmlns:a16="http://schemas.microsoft.com/office/drawing/2014/main" id="{9BE749DB-7528-00D2-B460-D8DFC5F50535}"/>
                  </a:ext>
                </a:extLst>
              </p:cNvPr>
              <p:cNvSpPr txBox="1"/>
              <p:nvPr/>
            </p:nvSpPr>
            <p:spPr>
              <a:xfrm>
                <a:off x="1803595" y="3120289"/>
                <a:ext cx="957881" cy="101460"/>
              </a:xfrm>
              <a:prstGeom prst="rect">
                <a:avLst/>
              </a:prstGeom>
              <a:solidFill>
                <a:srgbClr val="33CC33">
                  <a:alpha val="50196"/>
                </a:srgbClr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&lt; 50 </a:t>
                </a:r>
                <a:r>
                  <a:rPr kumimoji="0" lang="en-GB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uSv</a:t>
                </a: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/h</a:t>
                </a:r>
              </a:p>
            </p:txBody>
          </p:sp>
          <p:sp>
            <p:nvSpPr>
              <p:cNvPr id="12" name="TextBox 77">
                <a:extLst>
                  <a:ext uri="{FF2B5EF4-FFF2-40B4-BE49-F238E27FC236}">
                    <a16:creationId xmlns:a16="http://schemas.microsoft.com/office/drawing/2014/main" id="{282AA630-769A-A6E5-083C-02B481212153}"/>
                  </a:ext>
                </a:extLst>
              </p:cNvPr>
              <p:cNvSpPr txBox="1"/>
              <p:nvPr/>
            </p:nvSpPr>
            <p:spPr>
              <a:xfrm>
                <a:off x="3501853" y="3119467"/>
                <a:ext cx="249879" cy="101460"/>
              </a:xfrm>
              <a:prstGeom prst="rect">
                <a:avLst/>
              </a:prstGeom>
              <a:solidFill>
                <a:srgbClr val="FFFF00">
                  <a:alpha val="50196"/>
                </a:srgbClr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&lt;100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16B785E-D046-9BC6-064D-DAF36DA1C47F}"/>
                  </a:ext>
                </a:extLst>
              </p:cNvPr>
              <p:cNvSpPr/>
              <p:nvPr/>
            </p:nvSpPr>
            <p:spPr>
              <a:xfrm>
                <a:off x="3444761" y="3814838"/>
                <a:ext cx="241271" cy="180624"/>
              </a:xfrm>
              <a:prstGeom prst="ellipse">
                <a:avLst/>
              </a:prstGeom>
              <a:solidFill>
                <a:srgbClr val="FFFF00">
                  <a:alpha val="37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TextBox 80">
                <a:extLst>
                  <a:ext uri="{FF2B5EF4-FFF2-40B4-BE49-F238E27FC236}">
                    <a16:creationId xmlns:a16="http://schemas.microsoft.com/office/drawing/2014/main" id="{DA2CC12A-950D-879D-3860-4EBB33CE047A}"/>
                  </a:ext>
                </a:extLst>
              </p:cNvPr>
              <p:cNvSpPr txBox="1"/>
              <p:nvPr/>
            </p:nvSpPr>
            <p:spPr>
              <a:xfrm>
                <a:off x="4345406" y="3118565"/>
                <a:ext cx="388345" cy="10146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&lt; 500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A46E068-3A3C-FA81-E744-48E29DCD0EEA}"/>
                  </a:ext>
                </a:extLst>
              </p:cNvPr>
              <p:cNvSpPr/>
              <p:nvPr/>
            </p:nvSpPr>
            <p:spPr>
              <a:xfrm>
                <a:off x="4410377" y="3809954"/>
                <a:ext cx="316121" cy="220531"/>
              </a:xfrm>
              <a:prstGeom prst="ellipse">
                <a:avLst/>
              </a:prstGeom>
              <a:solidFill>
                <a:srgbClr val="FFC000">
                  <a:alpha val="37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3F5E328-9965-AFE5-C616-2FFD0E5F2BBA}"/>
                  </a:ext>
                </a:extLst>
              </p:cNvPr>
              <p:cNvSpPr/>
              <p:nvPr/>
            </p:nvSpPr>
            <p:spPr>
              <a:xfrm>
                <a:off x="4726496" y="3785487"/>
                <a:ext cx="2737495" cy="354327"/>
              </a:xfrm>
              <a:prstGeom prst="ellipse">
                <a:avLst/>
              </a:prstGeom>
              <a:solidFill>
                <a:srgbClr val="92D050">
                  <a:alpha val="37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TextBox 83">
                <a:extLst>
                  <a:ext uri="{FF2B5EF4-FFF2-40B4-BE49-F238E27FC236}">
                    <a16:creationId xmlns:a16="http://schemas.microsoft.com/office/drawing/2014/main" id="{35B765BF-D190-90E8-15DC-68D05A5189FF}"/>
                  </a:ext>
                </a:extLst>
              </p:cNvPr>
              <p:cNvSpPr txBox="1"/>
              <p:nvPr/>
            </p:nvSpPr>
            <p:spPr>
              <a:xfrm>
                <a:off x="4726497" y="3119846"/>
                <a:ext cx="2520441" cy="101460"/>
              </a:xfrm>
              <a:prstGeom prst="rect">
                <a:avLst/>
              </a:prstGeom>
              <a:solidFill>
                <a:srgbClr val="33CC33">
                  <a:alpha val="50196"/>
                </a:srgbClr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&lt; 50 </a:t>
                </a:r>
                <a:r>
                  <a:rPr kumimoji="0" lang="en-GB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uSv</a:t>
                </a: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/h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DE2053C-0C2C-A7B2-F468-38F64A1EB187}"/>
                  </a:ext>
                </a:extLst>
              </p:cNvPr>
              <p:cNvSpPr/>
              <p:nvPr/>
            </p:nvSpPr>
            <p:spPr>
              <a:xfrm>
                <a:off x="7225689" y="3758748"/>
                <a:ext cx="966652" cy="180878"/>
              </a:xfrm>
              <a:prstGeom prst="ellipse">
                <a:avLst/>
              </a:prstGeom>
              <a:solidFill>
                <a:srgbClr val="FF6600">
                  <a:alpha val="73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C137A09-5BFB-4A9E-5FE6-15C967E4E70F}"/>
                  </a:ext>
                </a:extLst>
              </p:cNvPr>
              <p:cNvSpPr/>
              <p:nvPr/>
            </p:nvSpPr>
            <p:spPr>
              <a:xfrm>
                <a:off x="7440692" y="4010327"/>
                <a:ext cx="681704" cy="161792"/>
              </a:xfrm>
              <a:prstGeom prst="ellipse">
                <a:avLst/>
              </a:prstGeom>
              <a:solidFill>
                <a:srgbClr val="FF66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32B9549-5068-1873-D571-A63E347A2F4E}"/>
                  </a:ext>
                </a:extLst>
              </p:cNvPr>
              <p:cNvSpPr/>
              <p:nvPr/>
            </p:nvSpPr>
            <p:spPr>
              <a:xfrm>
                <a:off x="8156224" y="3757379"/>
                <a:ext cx="219014" cy="192175"/>
              </a:xfrm>
              <a:prstGeom prst="ellipse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910B5B5-B936-0C06-A0AC-724088E3561E}"/>
                  </a:ext>
                </a:extLst>
              </p:cNvPr>
              <p:cNvSpPr/>
              <p:nvPr/>
            </p:nvSpPr>
            <p:spPr>
              <a:xfrm>
                <a:off x="7937209" y="4114337"/>
                <a:ext cx="219014" cy="192175"/>
              </a:xfrm>
              <a:prstGeom prst="ellipse">
                <a:avLst/>
              </a:prstGeom>
              <a:solidFill>
                <a:srgbClr val="FF6600">
                  <a:alpha val="69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D1114E0-6E64-7F65-CD4F-BBFA85B884B8}"/>
                  </a:ext>
                </a:extLst>
              </p:cNvPr>
              <p:cNvSpPr/>
              <p:nvPr/>
            </p:nvSpPr>
            <p:spPr>
              <a:xfrm>
                <a:off x="8785803" y="3746582"/>
                <a:ext cx="556659" cy="139031"/>
              </a:xfrm>
              <a:prstGeom prst="ellipse">
                <a:avLst/>
              </a:prstGeom>
              <a:solidFill>
                <a:srgbClr val="FFC000">
                  <a:alpha val="65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61AE500-A00B-0805-65C3-287D9C51B383}"/>
                  </a:ext>
                </a:extLst>
              </p:cNvPr>
              <p:cNvSpPr/>
              <p:nvPr/>
            </p:nvSpPr>
            <p:spPr>
              <a:xfrm>
                <a:off x="8785802" y="4041124"/>
                <a:ext cx="475821" cy="152570"/>
              </a:xfrm>
              <a:prstGeom prst="ellipse">
                <a:avLst/>
              </a:prstGeom>
              <a:solidFill>
                <a:srgbClr val="FFC000">
                  <a:alpha val="64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TextBox 92">
                <a:extLst>
                  <a:ext uri="{FF2B5EF4-FFF2-40B4-BE49-F238E27FC236}">
                    <a16:creationId xmlns:a16="http://schemas.microsoft.com/office/drawing/2014/main" id="{7AFE7C8A-1B4E-203C-7157-C44770CC912F}"/>
                  </a:ext>
                </a:extLst>
              </p:cNvPr>
              <p:cNvSpPr txBox="1"/>
              <p:nvPr/>
            </p:nvSpPr>
            <p:spPr>
              <a:xfrm>
                <a:off x="8352618" y="3119390"/>
                <a:ext cx="898531" cy="10146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&lt; 500 </a:t>
                </a:r>
                <a:r>
                  <a:rPr kumimoji="0" lang="en-GB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uSv</a:t>
                </a: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/h</a:t>
                </a:r>
              </a:p>
            </p:txBody>
          </p:sp>
          <p:sp>
            <p:nvSpPr>
              <p:cNvPr id="25" name="TextBox 93">
                <a:extLst>
                  <a:ext uri="{FF2B5EF4-FFF2-40B4-BE49-F238E27FC236}">
                    <a16:creationId xmlns:a16="http://schemas.microsoft.com/office/drawing/2014/main" id="{7F318595-8302-AC34-4A54-0B36CAB5DC12}"/>
                  </a:ext>
                </a:extLst>
              </p:cNvPr>
              <p:cNvSpPr txBox="1"/>
              <p:nvPr/>
            </p:nvSpPr>
            <p:spPr>
              <a:xfrm>
                <a:off x="7246940" y="3119846"/>
                <a:ext cx="990502" cy="101460"/>
              </a:xfrm>
              <a:prstGeom prst="rect">
                <a:avLst/>
              </a:prstGeom>
              <a:solidFill>
                <a:srgbClr val="FF6600"/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&lt; 1000 </a:t>
                </a:r>
                <a:r>
                  <a:rPr kumimoji="0" lang="en-GB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uSv</a:t>
                </a: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/h</a:t>
                </a:r>
              </a:p>
            </p:txBody>
          </p:sp>
          <p:sp>
            <p:nvSpPr>
              <p:cNvPr id="26" name="TextBox 94">
                <a:extLst>
                  <a:ext uri="{FF2B5EF4-FFF2-40B4-BE49-F238E27FC236}">
                    <a16:creationId xmlns:a16="http://schemas.microsoft.com/office/drawing/2014/main" id="{E433FAE2-61C9-2E0D-3D81-A70DD7534A50}"/>
                  </a:ext>
                </a:extLst>
              </p:cNvPr>
              <p:cNvSpPr txBox="1"/>
              <p:nvPr/>
            </p:nvSpPr>
            <p:spPr>
              <a:xfrm>
                <a:off x="10217410" y="3125296"/>
                <a:ext cx="1329325" cy="101460"/>
              </a:xfrm>
              <a:prstGeom prst="rect">
                <a:avLst/>
              </a:prstGeom>
              <a:solidFill>
                <a:srgbClr val="33CC33">
                  <a:alpha val="50196"/>
                </a:srgbClr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&lt; 50 </a:t>
                </a:r>
                <a:r>
                  <a:rPr kumimoji="0" lang="en-GB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uSv</a:t>
                </a: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/h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982E3EC-AF5F-CCC5-D132-471FEB9321AA}"/>
                  </a:ext>
                </a:extLst>
              </p:cNvPr>
              <p:cNvSpPr/>
              <p:nvPr/>
            </p:nvSpPr>
            <p:spPr>
              <a:xfrm>
                <a:off x="9330734" y="3714636"/>
                <a:ext cx="896706" cy="220531"/>
              </a:xfrm>
              <a:prstGeom prst="ellipse">
                <a:avLst/>
              </a:prstGeom>
              <a:solidFill>
                <a:srgbClr val="FFFF00">
                  <a:alpha val="37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439959A-7FC7-1046-0CCC-67A9B220116C}"/>
                  </a:ext>
                </a:extLst>
              </p:cNvPr>
              <p:cNvSpPr/>
              <p:nvPr/>
            </p:nvSpPr>
            <p:spPr>
              <a:xfrm>
                <a:off x="9316662" y="3998431"/>
                <a:ext cx="896706" cy="220531"/>
              </a:xfrm>
              <a:prstGeom prst="ellipse">
                <a:avLst/>
              </a:prstGeom>
              <a:solidFill>
                <a:srgbClr val="FFFF00">
                  <a:alpha val="37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D50DE74-1667-E569-7FBF-B241A1C48383}"/>
                  </a:ext>
                </a:extLst>
              </p:cNvPr>
              <p:cNvSpPr/>
              <p:nvPr/>
            </p:nvSpPr>
            <p:spPr>
              <a:xfrm>
                <a:off x="10213368" y="4292371"/>
                <a:ext cx="223604" cy="106119"/>
              </a:xfrm>
              <a:prstGeom prst="ellipse">
                <a:avLst/>
              </a:prstGeom>
              <a:solidFill>
                <a:srgbClr val="FFFF00">
                  <a:alpha val="37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EC5A6A0-DE8E-DB1A-88BC-3903BE506F63}"/>
                  </a:ext>
                </a:extLst>
              </p:cNvPr>
              <p:cNvSpPr txBox="1"/>
              <p:nvPr/>
            </p:nvSpPr>
            <p:spPr>
              <a:xfrm>
                <a:off x="9251148" y="3122830"/>
                <a:ext cx="803457" cy="101460"/>
              </a:xfrm>
              <a:prstGeom prst="rect">
                <a:avLst/>
              </a:prstGeom>
              <a:solidFill>
                <a:srgbClr val="FFFF00">
                  <a:alpha val="50196"/>
                </a:srgbClr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&lt; 100 </a:t>
                </a:r>
                <a:r>
                  <a:rPr kumimoji="0" lang="en-GB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uSv</a:t>
                </a: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/h</a:t>
                </a:r>
              </a:p>
            </p:txBody>
          </p:sp>
          <p:sp>
            <p:nvSpPr>
              <p:cNvPr id="31" name="TextBox 102">
                <a:extLst>
                  <a:ext uri="{FF2B5EF4-FFF2-40B4-BE49-F238E27FC236}">
                    <a16:creationId xmlns:a16="http://schemas.microsoft.com/office/drawing/2014/main" id="{00ABE070-740A-3DFA-6FFB-3248A8C36607}"/>
                  </a:ext>
                </a:extLst>
              </p:cNvPr>
              <p:cNvSpPr txBox="1"/>
              <p:nvPr/>
            </p:nvSpPr>
            <p:spPr>
              <a:xfrm>
                <a:off x="4001208" y="3119254"/>
                <a:ext cx="339438" cy="101460"/>
              </a:xfrm>
              <a:prstGeom prst="rect">
                <a:avLst/>
              </a:prstGeom>
              <a:solidFill>
                <a:srgbClr val="FFFF00">
                  <a:alpha val="50196"/>
                </a:srgbClr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&lt; 100</a:t>
                </a:r>
              </a:p>
            </p:txBody>
          </p:sp>
          <p:sp>
            <p:nvSpPr>
              <p:cNvPr id="32" name="TextBox 103">
                <a:extLst>
                  <a:ext uri="{FF2B5EF4-FFF2-40B4-BE49-F238E27FC236}">
                    <a16:creationId xmlns:a16="http://schemas.microsoft.com/office/drawing/2014/main" id="{AA8D0D94-B961-DEEB-8E73-99D04D10A6CC}"/>
                  </a:ext>
                </a:extLst>
              </p:cNvPr>
              <p:cNvSpPr txBox="1"/>
              <p:nvPr/>
            </p:nvSpPr>
            <p:spPr>
              <a:xfrm>
                <a:off x="3743497" y="3119254"/>
                <a:ext cx="249879" cy="101460"/>
              </a:xfrm>
              <a:prstGeom prst="rect">
                <a:avLst/>
              </a:prstGeom>
              <a:solidFill>
                <a:srgbClr val="33CC33">
                  <a:alpha val="50196"/>
                </a:srgbClr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&lt;50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52BCBF8-4B12-0D82-AFCB-B06B4588CEEE}"/>
                  </a:ext>
                </a:extLst>
              </p:cNvPr>
              <p:cNvSpPr/>
              <p:nvPr/>
            </p:nvSpPr>
            <p:spPr>
              <a:xfrm>
                <a:off x="3673109" y="3812816"/>
                <a:ext cx="345384" cy="220531"/>
              </a:xfrm>
              <a:prstGeom prst="ellipse">
                <a:avLst/>
              </a:prstGeom>
              <a:solidFill>
                <a:srgbClr val="92D050">
                  <a:alpha val="37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DF4CB81-66DF-4BA8-B682-9F65F84F1310}"/>
                  </a:ext>
                </a:extLst>
              </p:cNvPr>
              <p:cNvSpPr/>
              <p:nvPr/>
            </p:nvSpPr>
            <p:spPr>
              <a:xfrm>
                <a:off x="4018493" y="3807079"/>
                <a:ext cx="391883" cy="234045"/>
              </a:xfrm>
              <a:prstGeom prst="ellipse">
                <a:avLst/>
              </a:prstGeom>
              <a:solidFill>
                <a:srgbClr val="FFFF00">
                  <a:alpha val="37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TextBox 117">
                <a:extLst>
                  <a:ext uri="{FF2B5EF4-FFF2-40B4-BE49-F238E27FC236}">
                    <a16:creationId xmlns:a16="http://schemas.microsoft.com/office/drawing/2014/main" id="{9F4C38B2-C84D-B086-8886-5A91091C2AF8}"/>
                  </a:ext>
                </a:extLst>
              </p:cNvPr>
              <p:cNvSpPr txBox="1"/>
              <p:nvPr/>
            </p:nvSpPr>
            <p:spPr>
              <a:xfrm>
                <a:off x="8217048" y="3120289"/>
                <a:ext cx="158763" cy="140831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TextBox 118">
                <a:extLst>
                  <a:ext uri="{FF2B5EF4-FFF2-40B4-BE49-F238E27FC236}">
                    <a16:creationId xmlns:a16="http://schemas.microsoft.com/office/drawing/2014/main" id="{D573DCCB-37A9-1841-1EC7-B654C4414745}"/>
                  </a:ext>
                </a:extLst>
              </p:cNvPr>
              <p:cNvSpPr txBox="1"/>
              <p:nvPr/>
            </p:nvSpPr>
            <p:spPr>
              <a:xfrm>
                <a:off x="8027070" y="3002515"/>
                <a:ext cx="487629" cy="101460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&gt; 2000 </a:t>
                </a:r>
                <a:r>
                  <a:rPr kumimoji="0" lang="en-GB" sz="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uSv</a:t>
                </a: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/h</a:t>
                </a:r>
              </a:p>
            </p:txBody>
          </p:sp>
          <p:sp>
            <p:nvSpPr>
              <p:cNvPr id="37" name="TextBox 119">
                <a:extLst>
                  <a:ext uri="{FF2B5EF4-FFF2-40B4-BE49-F238E27FC236}">
                    <a16:creationId xmlns:a16="http://schemas.microsoft.com/office/drawing/2014/main" id="{AFC76E64-7AEC-6A7D-525D-0E2F544DD944}"/>
                  </a:ext>
                </a:extLst>
              </p:cNvPr>
              <p:cNvSpPr txBox="1"/>
              <p:nvPr/>
            </p:nvSpPr>
            <p:spPr>
              <a:xfrm>
                <a:off x="10054605" y="3121454"/>
                <a:ext cx="158763" cy="140831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TextBox 120">
                <a:extLst>
                  <a:ext uri="{FF2B5EF4-FFF2-40B4-BE49-F238E27FC236}">
                    <a16:creationId xmlns:a16="http://schemas.microsoft.com/office/drawing/2014/main" id="{063315D9-0DE1-C4F3-8E27-A391613DFA6C}"/>
                  </a:ext>
                </a:extLst>
              </p:cNvPr>
              <p:cNvSpPr txBox="1"/>
              <p:nvPr/>
            </p:nvSpPr>
            <p:spPr>
              <a:xfrm>
                <a:off x="9891525" y="3011393"/>
                <a:ext cx="487629" cy="101460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&gt; 2000 </a:t>
                </a:r>
                <a:r>
                  <a:rPr kumimoji="0" lang="en-GB" sz="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uSv</a:t>
                </a: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/h</a:t>
                </a: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A3DD37F-F89E-1017-0DDE-4C9EB5284490}"/>
                  </a:ext>
                </a:extLst>
              </p:cNvPr>
              <p:cNvSpPr/>
              <p:nvPr/>
            </p:nvSpPr>
            <p:spPr>
              <a:xfrm>
                <a:off x="8151154" y="4001519"/>
                <a:ext cx="219014" cy="192175"/>
              </a:xfrm>
              <a:prstGeom prst="ellipse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21205DC-C62F-6110-9C38-699EE3994F84}"/>
                  </a:ext>
                </a:extLst>
              </p:cNvPr>
              <p:cNvSpPr/>
              <p:nvPr/>
            </p:nvSpPr>
            <p:spPr>
              <a:xfrm>
                <a:off x="9994355" y="4224923"/>
                <a:ext cx="219014" cy="192175"/>
              </a:xfrm>
              <a:prstGeom prst="ellipse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Right Brace 40">
                <a:extLst>
                  <a:ext uri="{FF2B5EF4-FFF2-40B4-BE49-F238E27FC236}">
                    <a16:creationId xmlns:a16="http://schemas.microsoft.com/office/drawing/2014/main" id="{DBA7AD6C-8D3A-36D4-56A4-FEAA626E85D2}"/>
                  </a:ext>
                </a:extLst>
              </p:cNvPr>
              <p:cNvSpPr/>
              <p:nvPr/>
            </p:nvSpPr>
            <p:spPr>
              <a:xfrm rot="5400000">
                <a:off x="1450535" y="3793633"/>
                <a:ext cx="290218" cy="1025268"/>
              </a:xfrm>
              <a:prstGeom prst="rightBrace">
                <a:avLst>
                  <a:gd name="adj1" fmla="val 57061"/>
                  <a:gd name="adj2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25C76E0-75F0-AEB6-0BDC-51330CE5C1C7}"/>
                  </a:ext>
                </a:extLst>
              </p:cNvPr>
              <p:cNvSpPr/>
              <p:nvPr/>
            </p:nvSpPr>
            <p:spPr>
              <a:xfrm>
                <a:off x="8120195" y="4161984"/>
                <a:ext cx="1884873" cy="192174"/>
              </a:xfrm>
              <a:prstGeom prst="ellipse">
                <a:avLst/>
              </a:prstGeom>
              <a:solidFill>
                <a:srgbClr val="FF66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AC1C85F-4F2C-7AE0-5ADA-94FB2D0CC8B7}"/>
                  </a:ext>
                </a:extLst>
              </p:cNvPr>
              <p:cNvSpPr/>
              <p:nvPr/>
            </p:nvSpPr>
            <p:spPr>
              <a:xfrm>
                <a:off x="1533982" y="3809727"/>
                <a:ext cx="292453" cy="154703"/>
              </a:xfrm>
              <a:prstGeom prst="ellipse">
                <a:avLst/>
              </a:prstGeom>
              <a:solidFill>
                <a:srgbClr val="FFC000">
                  <a:alpha val="37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EB83586-4475-1F4D-AB34-067D032FEDC6}"/>
                  </a:ext>
                </a:extLst>
              </p:cNvPr>
              <p:cNvSpPr/>
              <p:nvPr/>
            </p:nvSpPr>
            <p:spPr>
              <a:xfrm>
                <a:off x="1208491" y="3810954"/>
                <a:ext cx="173653" cy="157357"/>
              </a:xfrm>
              <a:prstGeom prst="ellipse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C023432-F8E6-46B3-E3B9-BDE458F1B0F5}"/>
                  </a:ext>
                </a:extLst>
              </p:cNvPr>
              <p:cNvSpPr/>
              <p:nvPr/>
            </p:nvSpPr>
            <p:spPr>
              <a:xfrm>
                <a:off x="1375977" y="3809122"/>
                <a:ext cx="172839" cy="164953"/>
              </a:xfrm>
              <a:prstGeom prst="ellipse">
                <a:avLst/>
              </a:prstGeom>
              <a:solidFill>
                <a:srgbClr val="FF6600">
                  <a:alpha val="68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TextBox 12">
                <a:extLst>
                  <a:ext uri="{FF2B5EF4-FFF2-40B4-BE49-F238E27FC236}">
                    <a16:creationId xmlns:a16="http://schemas.microsoft.com/office/drawing/2014/main" id="{16F56073-6CA3-11D6-D4EF-E142F8A1B662}"/>
                  </a:ext>
                </a:extLst>
              </p:cNvPr>
              <p:cNvSpPr txBox="1"/>
              <p:nvPr/>
            </p:nvSpPr>
            <p:spPr>
              <a:xfrm>
                <a:off x="8370168" y="3217722"/>
                <a:ext cx="1684436" cy="115954"/>
              </a:xfrm>
              <a:prstGeom prst="rect">
                <a:avLst/>
              </a:prstGeom>
              <a:solidFill>
                <a:srgbClr val="FF6600"/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&lt; </a:t>
                </a: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1000 </a:t>
                </a:r>
                <a:r>
                  <a:rPr kumimoji="0" lang="en-GB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uSv</a:t>
                </a:r>
                <a:r>
                  <a: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/h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4D3B600-F696-81A9-E594-B3686B89505C}"/>
                  </a:ext>
                </a:extLst>
              </p:cNvPr>
              <p:cNvSpPr/>
              <p:nvPr/>
            </p:nvSpPr>
            <p:spPr>
              <a:xfrm>
                <a:off x="8392338" y="3727321"/>
                <a:ext cx="393464" cy="150535"/>
              </a:xfrm>
              <a:prstGeom prst="ellipse">
                <a:avLst/>
              </a:prstGeom>
              <a:solidFill>
                <a:srgbClr val="FF66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6192BA6-52D7-7B1A-2B46-2556D96B3906}"/>
                  </a:ext>
                </a:extLst>
              </p:cNvPr>
              <p:cNvSpPr/>
              <p:nvPr/>
            </p:nvSpPr>
            <p:spPr>
              <a:xfrm>
                <a:off x="8394734" y="4009888"/>
                <a:ext cx="389335" cy="176048"/>
              </a:xfrm>
              <a:prstGeom prst="ellipse">
                <a:avLst/>
              </a:prstGeom>
              <a:solidFill>
                <a:srgbClr val="FF6600">
                  <a:alpha val="74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A9E61FB-E28C-8189-E6E1-326F2FCF7E54}"/>
                  </a:ext>
                </a:extLst>
              </p:cNvPr>
              <p:cNvSpPr txBox="1"/>
              <p:nvPr/>
            </p:nvSpPr>
            <p:spPr>
              <a:xfrm>
                <a:off x="3211574" y="3111669"/>
                <a:ext cx="282447" cy="10146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&lt; 500</a:t>
                </a: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8D3AFF6B-9F82-D7CA-0F42-C1B01A55D573}"/>
                  </a:ext>
                </a:extLst>
              </p:cNvPr>
              <p:cNvSpPr/>
              <p:nvPr/>
            </p:nvSpPr>
            <p:spPr>
              <a:xfrm>
                <a:off x="3029306" y="3816772"/>
                <a:ext cx="208461" cy="147658"/>
              </a:xfrm>
              <a:prstGeom prst="ellipse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TextBox 20">
                <a:extLst>
                  <a:ext uri="{FF2B5EF4-FFF2-40B4-BE49-F238E27FC236}">
                    <a16:creationId xmlns:a16="http://schemas.microsoft.com/office/drawing/2014/main" id="{E8C24DF5-FBEF-2766-C878-CB611EDFA6E7}"/>
                  </a:ext>
                </a:extLst>
              </p:cNvPr>
              <p:cNvSpPr txBox="1"/>
              <p:nvPr/>
            </p:nvSpPr>
            <p:spPr>
              <a:xfrm>
                <a:off x="3043804" y="3112118"/>
                <a:ext cx="158763" cy="140831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E58147AF-3E0F-FC35-183D-85DE36F0B5C6}"/>
                  </a:ext>
                </a:extLst>
              </p:cNvPr>
              <p:cNvSpPr/>
              <p:nvPr/>
            </p:nvSpPr>
            <p:spPr>
              <a:xfrm>
                <a:off x="2755098" y="3813610"/>
                <a:ext cx="282447" cy="154702"/>
              </a:xfrm>
              <a:prstGeom prst="ellipse">
                <a:avLst/>
              </a:prstGeom>
              <a:solidFill>
                <a:srgbClr val="FFC000">
                  <a:alpha val="37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43CC90C-0E40-A0A3-FEC3-20E595FDD16F}"/>
                  </a:ext>
                </a:extLst>
              </p:cNvPr>
              <p:cNvSpPr/>
              <p:nvPr/>
            </p:nvSpPr>
            <p:spPr>
              <a:xfrm>
                <a:off x="3188973" y="3809728"/>
                <a:ext cx="282447" cy="154702"/>
              </a:xfrm>
              <a:prstGeom prst="ellipse">
                <a:avLst/>
              </a:prstGeom>
              <a:solidFill>
                <a:srgbClr val="FFC000">
                  <a:alpha val="37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TextBox 25">
                <a:extLst>
                  <a:ext uri="{FF2B5EF4-FFF2-40B4-BE49-F238E27FC236}">
                    <a16:creationId xmlns:a16="http://schemas.microsoft.com/office/drawing/2014/main" id="{AB74721A-CAD0-A2B1-1652-3A5237EA1C6C}"/>
                  </a:ext>
                </a:extLst>
              </p:cNvPr>
              <p:cNvSpPr txBox="1"/>
              <p:nvPr/>
            </p:nvSpPr>
            <p:spPr>
              <a:xfrm>
                <a:off x="1517349" y="3111692"/>
                <a:ext cx="282447" cy="10146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&lt; 500</a:t>
                </a:r>
              </a:p>
            </p:txBody>
          </p:sp>
          <p:sp>
            <p:nvSpPr>
              <p:cNvPr id="55" name="TextBox 26">
                <a:extLst>
                  <a:ext uri="{FF2B5EF4-FFF2-40B4-BE49-F238E27FC236}">
                    <a16:creationId xmlns:a16="http://schemas.microsoft.com/office/drawing/2014/main" id="{15755D04-699A-8917-B723-86C5195E992E}"/>
                  </a:ext>
                </a:extLst>
              </p:cNvPr>
              <p:cNvSpPr txBox="1"/>
              <p:nvPr/>
            </p:nvSpPr>
            <p:spPr>
              <a:xfrm>
                <a:off x="2761478" y="3115546"/>
                <a:ext cx="282447" cy="10146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&lt; 500</a:t>
                </a:r>
              </a:p>
            </p:txBody>
          </p:sp>
          <p:sp>
            <p:nvSpPr>
              <p:cNvPr id="56" name="TextBox 27">
                <a:extLst>
                  <a:ext uri="{FF2B5EF4-FFF2-40B4-BE49-F238E27FC236}">
                    <a16:creationId xmlns:a16="http://schemas.microsoft.com/office/drawing/2014/main" id="{0677576D-4842-B9D2-34B6-F323F455403D}"/>
                  </a:ext>
                </a:extLst>
              </p:cNvPr>
              <p:cNvSpPr txBox="1"/>
              <p:nvPr/>
            </p:nvSpPr>
            <p:spPr>
              <a:xfrm>
                <a:off x="1239604" y="3113322"/>
                <a:ext cx="158763" cy="140831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499A9CC-46D1-0E05-B05E-A7D64B6D3BE9}"/>
                  </a:ext>
                </a:extLst>
              </p:cNvPr>
              <p:cNvSpPr/>
              <p:nvPr/>
            </p:nvSpPr>
            <p:spPr>
              <a:xfrm>
                <a:off x="1031307" y="3805240"/>
                <a:ext cx="172839" cy="164953"/>
              </a:xfrm>
              <a:prstGeom prst="ellipse">
                <a:avLst/>
              </a:prstGeom>
              <a:solidFill>
                <a:srgbClr val="FF6600">
                  <a:alpha val="68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B5844132-DBF4-9AFA-2C04-85D31E0E67E4}"/>
                  </a:ext>
                </a:extLst>
              </p:cNvPr>
              <p:cNvSpPr/>
              <p:nvPr/>
            </p:nvSpPr>
            <p:spPr>
              <a:xfrm>
                <a:off x="841181" y="3814247"/>
                <a:ext cx="191651" cy="154703"/>
              </a:xfrm>
              <a:prstGeom prst="ellipse">
                <a:avLst/>
              </a:prstGeom>
              <a:solidFill>
                <a:srgbClr val="FFC000">
                  <a:alpha val="37000"/>
                </a:srgbClr>
              </a:solidFill>
              <a:ln>
                <a:noFill/>
              </a:ln>
              <a:effectLst/>
              <a:scene3d>
                <a:camera prst="orthographicFront" fov="0">
                  <a:rot lat="0" lon="0" rev="0"/>
                </a:camera>
                <a:lightRig rig="balanced" dir="t">
                  <a:rot lat="0" lon="0" rev="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TextBox 30">
                <a:extLst>
                  <a:ext uri="{FF2B5EF4-FFF2-40B4-BE49-F238E27FC236}">
                    <a16:creationId xmlns:a16="http://schemas.microsoft.com/office/drawing/2014/main" id="{E09FC639-5BFD-184A-2EE3-FCB12AB67B21}"/>
                  </a:ext>
                </a:extLst>
              </p:cNvPr>
              <p:cNvSpPr txBox="1"/>
              <p:nvPr/>
            </p:nvSpPr>
            <p:spPr>
              <a:xfrm>
                <a:off x="1402173" y="3115367"/>
                <a:ext cx="108666" cy="101460"/>
              </a:xfrm>
              <a:prstGeom prst="rect">
                <a:avLst/>
              </a:prstGeom>
              <a:solidFill>
                <a:srgbClr val="FF6600"/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TextBox 31">
                <a:extLst>
                  <a:ext uri="{FF2B5EF4-FFF2-40B4-BE49-F238E27FC236}">
                    <a16:creationId xmlns:a16="http://schemas.microsoft.com/office/drawing/2014/main" id="{45E618BD-5C84-990B-2958-99D3ADA63F45}"/>
                  </a:ext>
                </a:extLst>
              </p:cNvPr>
              <p:cNvSpPr txBox="1"/>
              <p:nvPr/>
            </p:nvSpPr>
            <p:spPr>
              <a:xfrm>
                <a:off x="1122384" y="3111484"/>
                <a:ext cx="108666" cy="101460"/>
              </a:xfrm>
              <a:prstGeom prst="rect">
                <a:avLst/>
              </a:prstGeom>
              <a:solidFill>
                <a:srgbClr val="FF6600"/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TextBox 32">
                <a:extLst>
                  <a:ext uri="{FF2B5EF4-FFF2-40B4-BE49-F238E27FC236}">
                    <a16:creationId xmlns:a16="http://schemas.microsoft.com/office/drawing/2014/main" id="{6D7615FB-5360-60C7-F60C-CD1FB08311D6}"/>
                  </a:ext>
                </a:extLst>
              </p:cNvPr>
              <p:cNvSpPr txBox="1"/>
              <p:nvPr/>
            </p:nvSpPr>
            <p:spPr>
              <a:xfrm>
                <a:off x="843461" y="3115570"/>
                <a:ext cx="282447" cy="10146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&lt; 500</a:t>
                </a:r>
              </a:p>
            </p:txBody>
          </p:sp>
          <p:sp>
            <p:nvSpPr>
              <p:cNvPr id="62" name="TextBox 33">
                <a:extLst>
                  <a:ext uri="{FF2B5EF4-FFF2-40B4-BE49-F238E27FC236}">
                    <a16:creationId xmlns:a16="http://schemas.microsoft.com/office/drawing/2014/main" id="{0AE2E202-0986-954F-20F9-452A41EEF7E0}"/>
                  </a:ext>
                </a:extLst>
              </p:cNvPr>
              <p:cNvSpPr txBox="1"/>
              <p:nvPr/>
            </p:nvSpPr>
            <p:spPr>
              <a:xfrm>
                <a:off x="2921962" y="2990877"/>
                <a:ext cx="503410" cy="101460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&gt; 2000 </a:t>
                </a:r>
                <a:r>
                  <a:rPr kumimoji="0" lang="en-GB" sz="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uSv</a:t>
                </a: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/h</a:t>
                </a:r>
              </a:p>
            </p:txBody>
          </p:sp>
          <p:sp>
            <p:nvSpPr>
              <p:cNvPr id="63" name="TextBox 34">
                <a:extLst>
                  <a:ext uri="{FF2B5EF4-FFF2-40B4-BE49-F238E27FC236}">
                    <a16:creationId xmlns:a16="http://schemas.microsoft.com/office/drawing/2014/main" id="{38E660CD-67D9-3B4B-5D4A-E462D18D4DFE}"/>
                  </a:ext>
                </a:extLst>
              </p:cNvPr>
              <p:cNvSpPr txBox="1"/>
              <p:nvPr/>
            </p:nvSpPr>
            <p:spPr>
              <a:xfrm>
                <a:off x="1085094" y="2994754"/>
                <a:ext cx="503410" cy="101460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&gt; 2000 </a:t>
                </a:r>
                <a:r>
                  <a:rPr kumimoji="0" lang="en-GB" sz="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uSv</a:t>
                </a: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/h</a:t>
                </a:r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11B25D4E-D48F-6949-BAC2-940A0E981E64}"/>
                  </a:ext>
                </a:extLst>
              </p:cNvPr>
              <p:cNvGrpSpPr/>
              <p:nvPr/>
            </p:nvGrpSpPr>
            <p:grpSpPr>
              <a:xfrm>
                <a:off x="3946408" y="4327838"/>
                <a:ext cx="1298735" cy="980875"/>
                <a:chOff x="442" y="4295984"/>
                <a:chExt cx="1298735" cy="1025226"/>
              </a:xfrm>
            </p:grpSpPr>
            <p:sp>
              <p:nvSpPr>
                <p:cNvPr id="65" name="TextBox 37">
                  <a:extLst>
                    <a:ext uri="{FF2B5EF4-FFF2-40B4-BE49-F238E27FC236}">
                      <a16:creationId xmlns:a16="http://schemas.microsoft.com/office/drawing/2014/main" id="{755F707A-9826-D4A5-6328-242907620FAA}"/>
                    </a:ext>
                  </a:extLst>
                </p:cNvPr>
                <p:cNvSpPr txBox="1"/>
                <p:nvPr/>
              </p:nvSpPr>
              <p:spPr>
                <a:xfrm>
                  <a:off x="443" y="4295984"/>
                  <a:ext cx="1298734" cy="165308"/>
                </a:xfrm>
                <a:prstGeom prst="rect">
                  <a:avLst/>
                </a:prstGeom>
                <a:solidFill>
                  <a:srgbClr val="33CC33">
                    <a:alpha val="50196"/>
                  </a:srgbClr>
                </a:solidFill>
                <a:ln w="3175">
                  <a:solidFill>
                    <a:schemeClr val="accent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A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&lt; 50 µ</a:t>
                  </a:r>
                  <a:r>
                    <a:rPr kumimoji="0" lang="en-GB" sz="1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33A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Sv</a:t>
                  </a:r>
                  <a:r>
                    <a:rPr kumimoji="0" lang="en-GB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A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/h</a:t>
                  </a:r>
                </a:p>
              </p:txBody>
            </p:sp>
            <p:sp>
              <p:nvSpPr>
                <p:cNvPr id="66" name="TextBox 39">
                  <a:extLst>
                    <a:ext uri="{FF2B5EF4-FFF2-40B4-BE49-F238E27FC236}">
                      <a16:creationId xmlns:a16="http://schemas.microsoft.com/office/drawing/2014/main" id="{7C18D70C-117B-DA19-76C3-91BEDE25CFF3}"/>
                    </a:ext>
                  </a:extLst>
                </p:cNvPr>
                <p:cNvSpPr txBox="1"/>
                <p:nvPr/>
              </p:nvSpPr>
              <p:spPr>
                <a:xfrm>
                  <a:off x="443" y="4511429"/>
                  <a:ext cx="1298733" cy="165308"/>
                </a:xfrm>
                <a:prstGeom prst="rect">
                  <a:avLst/>
                </a:prstGeom>
                <a:solidFill>
                  <a:srgbClr val="FFFF00">
                    <a:alpha val="50196"/>
                  </a:srgbClr>
                </a:solidFill>
                <a:ln w="3175">
                  <a:solidFill>
                    <a:schemeClr val="accent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A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&lt; 100 µ</a:t>
                  </a:r>
                  <a:r>
                    <a:rPr kumimoji="0" lang="en-GB" sz="1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33A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Sv</a:t>
                  </a:r>
                  <a:r>
                    <a:rPr kumimoji="0" lang="en-GB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A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/h</a:t>
                  </a:r>
                </a:p>
              </p:txBody>
            </p:sp>
            <p:sp>
              <p:nvSpPr>
                <p:cNvPr id="67" name="TextBox 40">
                  <a:extLst>
                    <a:ext uri="{FF2B5EF4-FFF2-40B4-BE49-F238E27FC236}">
                      <a16:creationId xmlns:a16="http://schemas.microsoft.com/office/drawing/2014/main" id="{B6960C92-8706-B0B0-49B7-CD7639AB6FE1}"/>
                    </a:ext>
                  </a:extLst>
                </p:cNvPr>
                <p:cNvSpPr txBox="1"/>
                <p:nvPr/>
              </p:nvSpPr>
              <p:spPr>
                <a:xfrm>
                  <a:off x="443" y="4726408"/>
                  <a:ext cx="1298733" cy="165308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A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&lt; 500 µ</a:t>
                  </a:r>
                  <a:r>
                    <a:rPr kumimoji="0" lang="en-GB" sz="1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33A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Sv</a:t>
                  </a:r>
                  <a:r>
                    <a:rPr kumimoji="0" lang="en-GB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A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/h</a:t>
                  </a:r>
                </a:p>
              </p:txBody>
            </p:sp>
            <p:sp>
              <p:nvSpPr>
                <p:cNvPr id="68" name="TextBox 41">
                  <a:extLst>
                    <a:ext uri="{FF2B5EF4-FFF2-40B4-BE49-F238E27FC236}">
                      <a16:creationId xmlns:a16="http://schemas.microsoft.com/office/drawing/2014/main" id="{A7497217-EBE5-4BE5-23CE-AB25DA3044E2}"/>
                    </a:ext>
                  </a:extLst>
                </p:cNvPr>
                <p:cNvSpPr txBox="1"/>
                <p:nvPr/>
              </p:nvSpPr>
              <p:spPr>
                <a:xfrm>
                  <a:off x="442" y="4941387"/>
                  <a:ext cx="1298733" cy="165308"/>
                </a:xfrm>
                <a:prstGeom prst="rect">
                  <a:avLst/>
                </a:prstGeom>
                <a:solidFill>
                  <a:srgbClr val="FF6600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A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&lt; 1000 µ</a:t>
                  </a:r>
                  <a:r>
                    <a:rPr kumimoji="0" lang="en-GB" sz="1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33A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Sv</a:t>
                  </a:r>
                  <a:r>
                    <a:rPr kumimoji="0" lang="en-GB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A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/h</a:t>
                  </a:r>
                </a:p>
              </p:txBody>
            </p:sp>
            <p:sp>
              <p:nvSpPr>
                <p:cNvPr id="69" name="TextBox 42">
                  <a:extLst>
                    <a:ext uri="{FF2B5EF4-FFF2-40B4-BE49-F238E27FC236}">
                      <a16:creationId xmlns:a16="http://schemas.microsoft.com/office/drawing/2014/main" id="{A48E9044-79BC-7D52-4590-45CDFCA57201}"/>
                    </a:ext>
                  </a:extLst>
                </p:cNvPr>
                <p:cNvSpPr txBox="1"/>
                <p:nvPr/>
              </p:nvSpPr>
              <p:spPr>
                <a:xfrm>
                  <a:off x="442" y="5155902"/>
                  <a:ext cx="1298733" cy="165308"/>
                </a:xfrm>
                <a:prstGeom prst="rect">
                  <a:avLst/>
                </a:prstGeom>
                <a:solidFill>
                  <a:srgbClr val="FF0000"/>
                </a:solidFill>
                <a:ln w="3175">
                  <a:solidFill>
                    <a:schemeClr val="accent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A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&gt; 2000 µ</a:t>
                  </a:r>
                  <a:r>
                    <a:rPr kumimoji="0" lang="en-GB" sz="1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33A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Sv</a:t>
                  </a:r>
                  <a:r>
                    <a:rPr kumimoji="0" lang="en-GB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A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/h</a:t>
                  </a:r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29F039-775F-FFD3-BBB8-E537C5A0761B}"/>
                </a:ext>
              </a:extLst>
            </p:cNvPr>
            <p:cNvSpPr txBox="1"/>
            <p:nvPr/>
          </p:nvSpPr>
          <p:spPr>
            <a:xfrm>
              <a:off x="943658" y="5157192"/>
              <a:ext cx="5152342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Radiation dose map of TDC2/TCC2; data from HSE-RP based on measurements from LS1/LS2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65238A9-329D-4E69-85D9-0BD792D0B4A5}"/>
              </a:ext>
            </a:extLst>
          </p:cNvPr>
          <p:cNvGrpSpPr/>
          <p:nvPr/>
        </p:nvGrpSpPr>
        <p:grpSpPr>
          <a:xfrm>
            <a:off x="443990" y="3810753"/>
            <a:ext cx="11376025" cy="2304696"/>
            <a:chOff x="407986" y="3140528"/>
            <a:chExt cx="11376025" cy="2304696"/>
          </a:xfrm>
        </p:grpSpPr>
        <p:pic>
          <p:nvPicPr>
            <p:cNvPr id="71" name="Content Placeholder 20">
              <a:extLst>
                <a:ext uri="{FF2B5EF4-FFF2-40B4-BE49-F238E27FC236}">
                  <a16:creationId xmlns:a16="http://schemas.microsoft.com/office/drawing/2014/main" id="{E91945DE-CCD3-D9BF-768E-8D4D739AB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986" y="3140528"/>
              <a:ext cx="11376025" cy="2304696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3D8E381-F21C-91D8-9AA4-742882A03AC1}"/>
                </a:ext>
              </a:extLst>
            </p:cNvPr>
            <p:cNvSpPr txBox="1"/>
            <p:nvPr/>
          </p:nvSpPr>
          <p:spPr>
            <a:xfrm>
              <a:off x="9656708" y="3190054"/>
              <a:ext cx="1938461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New TCC2 layout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2672B15F-7996-B266-8AC7-C921704CD5CF}"/>
              </a:ext>
            </a:extLst>
          </p:cNvPr>
          <p:cNvSpPr txBox="1"/>
          <p:nvPr/>
        </p:nvSpPr>
        <p:spPr>
          <a:xfrm>
            <a:off x="338209" y="191128"/>
            <a:ext cx="11481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Full Renovation of the SPS North Area Target Zone</a:t>
            </a:r>
            <a:endParaRPr lang="en-GB" dirty="0"/>
          </a:p>
        </p:txBody>
      </p:sp>
      <p:pic>
        <p:nvPicPr>
          <p:cNvPr id="77" name="Picture 2" descr="TCC2, the target hall of the SPS North Area - CERN Document Server">
            <a:extLst>
              <a:ext uri="{FF2B5EF4-FFF2-40B4-BE49-F238E27FC236}">
                <a16:creationId xmlns:a16="http://schemas.microsoft.com/office/drawing/2014/main" id="{1F2DA2C7-2455-545E-6F0D-5E6BBDE88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1212" y="810456"/>
            <a:ext cx="4418803" cy="294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425F4161-14FE-C407-BEBB-7FA99B0B00AB}"/>
              </a:ext>
            </a:extLst>
          </p:cNvPr>
          <p:cNvSpPr txBox="1"/>
          <p:nvPr/>
        </p:nvSpPr>
        <p:spPr>
          <a:xfrm>
            <a:off x="581096" y="892725"/>
            <a:ext cx="6094854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spcBef>
                <a:spcPts val="1200"/>
              </a:spcBef>
              <a:buNone/>
            </a:pPr>
            <a:r>
              <a:rPr lang="en-GB" sz="1800" dirty="0">
                <a:solidFill>
                  <a:srgbClr val="00B0F0"/>
                </a:solidFill>
              </a:rPr>
              <a:t>Full r</a:t>
            </a:r>
            <a:r>
              <a:rPr lang="en-GB" sz="1800" b="0" dirty="0">
                <a:solidFill>
                  <a:srgbClr val="00B0F0"/>
                </a:solidFill>
              </a:rPr>
              <a:t>emoval of beamline equipment </a:t>
            </a:r>
            <a:r>
              <a:rPr lang="en-GB" sz="1800" b="0" dirty="0"/>
              <a:t>became a necessary prerequisite for the </a:t>
            </a:r>
            <a:r>
              <a:rPr lang="en-GB" sz="1800" dirty="0"/>
              <a:t>r</a:t>
            </a:r>
            <a:r>
              <a:rPr lang="en-GB" sz="1800" b="0" dirty="0"/>
              <a:t>enovation of TCC2 infrastructure </a:t>
            </a:r>
            <a:br>
              <a:rPr lang="en-GB" sz="1800" b="0" dirty="0"/>
            </a:br>
            <a:r>
              <a:rPr lang="en-GB" sz="1800" b="0" dirty="0"/>
              <a:t>(cabling, cooling, ventilation, fire safety, survey,…) to keep dose rates within </a:t>
            </a:r>
            <a:r>
              <a:rPr lang="en-GB" sz="1800" b="0" dirty="0">
                <a:solidFill>
                  <a:srgbClr val="00B0F0"/>
                </a:solidFill>
              </a:rPr>
              <a:t>manageable limits (&lt;300 </a:t>
            </a:r>
            <a:r>
              <a:rPr lang="en-GB" sz="1800" b="0" dirty="0" err="1">
                <a:solidFill>
                  <a:srgbClr val="00B0F0"/>
                </a:solidFill>
              </a:rPr>
              <a:t>pers.mSv</a:t>
            </a:r>
            <a:r>
              <a:rPr lang="en-GB" sz="1800" b="0" dirty="0">
                <a:solidFill>
                  <a:srgbClr val="00B0F0"/>
                </a:solidFill>
              </a:rPr>
              <a:t>)</a:t>
            </a:r>
          </a:p>
          <a:p>
            <a:pPr marL="0" lvl="1" indent="0">
              <a:spcBef>
                <a:spcPts val="1200"/>
              </a:spcBef>
              <a:buNone/>
            </a:pPr>
            <a:r>
              <a:rPr lang="en-GB" sz="1800" b="0" dirty="0"/>
              <a:t>Significant layout and beam optics changes:</a:t>
            </a:r>
          </a:p>
          <a:p>
            <a:pPr marL="666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b="0" dirty="0"/>
              <a:t>R</a:t>
            </a:r>
            <a:r>
              <a:rPr lang="en-GB" sz="1800" b="0" dirty="0"/>
              <a:t>eplacement of magnets reaching their end-of-life</a:t>
            </a:r>
          </a:p>
          <a:p>
            <a:pPr marL="666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A</a:t>
            </a:r>
            <a:r>
              <a:rPr lang="en-GB" sz="1800" b="0" dirty="0"/>
              <a:t>dditional equipment (</a:t>
            </a:r>
            <a:r>
              <a:rPr lang="en-GB" dirty="0"/>
              <a:t>beam instrumentation</a:t>
            </a:r>
            <a:r>
              <a:rPr lang="en-GB" sz="1800" b="0" dirty="0"/>
              <a:t>, magnets, dumps, beam stoppers) and </a:t>
            </a:r>
            <a:r>
              <a:rPr lang="en-US" sz="1800" b="0" dirty="0"/>
              <a:t>upgrades for</a:t>
            </a:r>
            <a:r>
              <a:rPr lang="en-US" dirty="0"/>
              <a:t> the High Intensity fixed target </a:t>
            </a:r>
            <a:r>
              <a:rPr lang="en-US" dirty="0" err="1"/>
              <a:t>SHiP</a:t>
            </a:r>
            <a:r>
              <a:rPr lang="en-US" dirty="0"/>
              <a:t> experiment</a:t>
            </a:r>
            <a:endParaRPr lang="en-US" sz="1800" b="0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DE5312F-7D17-6E35-2676-A7DE4826107B}"/>
              </a:ext>
            </a:extLst>
          </p:cNvPr>
          <p:cNvSpPr txBox="1"/>
          <p:nvPr/>
        </p:nvSpPr>
        <p:spPr>
          <a:xfrm>
            <a:off x="7302424" y="3388042"/>
            <a:ext cx="4532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TCC2 during construction in the late 1970s</a:t>
            </a:r>
          </a:p>
        </p:txBody>
      </p:sp>
    </p:spTree>
    <p:extLst>
      <p:ext uri="{BB962C8B-B14F-4D97-AF65-F5344CB8AC3E}">
        <p14:creationId xmlns:p14="http://schemas.microsoft.com/office/powerpoint/2010/main" val="3851888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1E414C-D591-BD0A-9C2F-26D84F2F7BD6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253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Preparing for the Future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47DA78F-B4A3-B740-7A85-6CC5688AFF72}"/>
              </a:ext>
            </a:extLst>
          </p:cNvPr>
          <p:cNvSpPr txBox="1">
            <a:spLocks/>
          </p:cNvSpPr>
          <p:nvPr/>
        </p:nvSpPr>
        <p:spPr>
          <a:xfrm>
            <a:off x="270906" y="1055994"/>
            <a:ext cx="5974883" cy="1974885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SzPct val="120000"/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20000"/>
              <a:buFont typeface="Arial" charset="0"/>
              <a:buChar char="•"/>
              <a:tabLst/>
              <a:defRPr sz="1800" kern="1200">
                <a:solidFill>
                  <a:srgbClr val="0033A0"/>
                </a:solidFill>
                <a:latin typeface="+mn-lt"/>
                <a:ea typeface="+mn-ea"/>
                <a:cs typeface="+mn-cs"/>
              </a:defRPr>
            </a:lvl2pPr>
            <a:lvl3pPr marL="720725" indent="-215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20000"/>
              <a:buFont typeface="Arial" panose="020B0604020202020204" pitchFamily="34" charset="0"/>
              <a:buChar char="◦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84250" indent="-247650" algn="l" defTabSz="9842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marR="0" lvl="0" indent="-271463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High Field Magnets Programme (HFM)</a:t>
            </a:r>
          </a:p>
          <a:p>
            <a:pPr marL="534988" marR="0" lvl="1" indent="-2698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Tx/>
              <a:buSzPct val="120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 essential R&amp;D activity that is relevant for all future accelerators</a:t>
            </a:r>
          </a:p>
          <a:p>
            <a:pPr marL="534988" marR="0" lvl="1" indent="-2698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Tx/>
              <a:buSzPct val="120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Developing long, 14 T accelerator dipole magnets capable of being industrialized by 2040 [Nb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Sn]</a:t>
            </a:r>
          </a:p>
          <a:p>
            <a:pPr marL="534988" marR="0" lvl="1" indent="-2698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Tx/>
              <a:buSzPct val="120000"/>
              <a:buFont typeface="Arial" charset="0"/>
              <a:buChar char="•"/>
              <a:tabLst/>
              <a:defRPr/>
            </a:pPr>
            <a:r>
              <a:rPr lang="en-US" dirty="0">
                <a:latin typeface="Arial"/>
              </a:rPr>
              <a:t>Develop HTS magnet technology for accelerators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34988" marR="0" lvl="1" indent="-2698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Tx/>
              <a:buSzPct val="120000"/>
              <a:buFont typeface="Arial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3B8ADE-4088-DE31-0E81-0DF5096FB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8" y="3429000"/>
            <a:ext cx="2473733" cy="2771774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73850BC-6CD3-AA74-113E-A8DFB3572FAB}"/>
              </a:ext>
            </a:extLst>
          </p:cNvPr>
          <p:cNvSpPr txBox="1">
            <a:spLocks/>
          </p:cNvSpPr>
          <p:nvPr/>
        </p:nvSpPr>
        <p:spPr>
          <a:xfrm>
            <a:off x="2995369" y="3543564"/>
            <a:ext cx="6776239" cy="265720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SzPct val="120000"/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20000"/>
              <a:buFont typeface="Arial" charset="0"/>
              <a:buChar char="•"/>
              <a:tabLst/>
              <a:defRPr sz="1800" kern="1200">
                <a:solidFill>
                  <a:srgbClr val="0033A0"/>
                </a:solidFill>
                <a:latin typeface="+mn-lt"/>
                <a:ea typeface="+mn-ea"/>
                <a:cs typeface="+mn-cs"/>
              </a:defRPr>
            </a:lvl2pPr>
            <a:lvl3pPr marL="720725" indent="-215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20000"/>
              <a:buFont typeface="Arial" panose="020B0604020202020204" pitchFamily="34" charset="0"/>
              <a:buChar char="◦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84250" indent="-247650" algn="l" defTabSz="9842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F2F2F">
                    <a:lumMod val="50000"/>
                  </a:srgbClr>
                </a:solidFill>
                <a:latin typeface="Arial"/>
              </a:rPr>
              <a:t>Targets for 2026-2030</a:t>
            </a:r>
          </a:p>
          <a:p>
            <a:pPr lvl="1">
              <a:spcAft>
                <a:spcPts val="0"/>
              </a:spcAft>
            </a:pPr>
            <a:r>
              <a:rPr lang="en-GB" dirty="0">
                <a:latin typeface="Arial"/>
              </a:rPr>
              <a:t>Bring the Technology Readiness Level for 14 T Nb</a:t>
            </a:r>
            <a:r>
              <a:rPr lang="en-GB" baseline="-25000" dirty="0">
                <a:latin typeface="Arial"/>
              </a:rPr>
              <a:t>3</a:t>
            </a:r>
            <a:r>
              <a:rPr lang="en-GB" dirty="0">
                <a:latin typeface="Arial"/>
              </a:rPr>
              <a:t>Sn magnets from yellow towards green through short models</a:t>
            </a:r>
          </a:p>
          <a:p>
            <a:pPr lvl="2"/>
            <a:r>
              <a:rPr lang="en-GB" dirty="0">
                <a:solidFill>
                  <a:srgbClr val="2F2F2F">
                    <a:lumMod val="50000"/>
                  </a:srgbClr>
                </a:solidFill>
                <a:latin typeface="Arial"/>
              </a:rPr>
              <a:t>Address costs by looking at hybrid options</a:t>
            </a:r>
          </a:p>
          <a:p>
            <a:pPr lvl="1">
              <a:spcAft>
                <a:spcPts val="0"/>
              </a:spcAft>
            </a:pPr>
            <a:r>
              <a:rPr lang="en-GB" dirty="0">
                <a:latin typeface="Arial"/>
              </a:rPr>
              <a:t>Bring the Technology Readiness Level for 14 T High Temperature Superconductor (HTS) magnets from red to yellow through various demonstrators</a:t>
            </a:r>
          </a:p>
          <a:p>
            <a:pPr lvl="2"/>
            <a:r>
              <a:rPr lang="en-GB" dirty="0">
                <a:solidFill>
                  <a:srgbClr val="2F2F2F">
                    <a:lumMod val="50000"/>
                  </a:srgbClr>
                </a:solidFill>
                <a:latin typeface="Arial"/>
              </a:rPr>
              <a:t>Short model foreseen for mid 2030’s</a:t>
            </a:r>
          </a:p>
          <a:p>
            <a:pPr lvl="1"/>
            <a:endParaRPr lang="en-GB" dirty="0">
              <a:latin typeface="Arial"/>
            </a:endParaRPr>
          </a:p>
          <a:p>
            <a:pPr lvl="1"/>
            <a:endParaRPr lang="en-GB" dirty="0">
              <a:latin typeface="Arial"/>
            </a:endParaRPr>
          </a:p>
        </p:txBody>
      </p:sp>
      <p:pic>
        <p:nvPicPr>
          <p:cNvPr id="8" name="Picture 6" descr="Technology Readiness Level (TRL) chart.">
            <a:extLst>
              <a:ext uri="{FF2B5EF4-FFF2-40B4-BE49-F238E27FC236}">
                <a16:creationId xmlns:a16="http://schemas.microsoft.com/office/drawing/2014/main" id="{0BEB2E98-24F5-7071-A60C-B6F00DCF6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7855" y="3474925"/>
            <a:ext cx="2340945" cy="274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7A6B7B-F26E-AD88-AA97-48A305B71C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69361" y="1326775"/>
            <a:ext cx="5351733" cy="16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06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07E56D-65D1-4F2C-FD00-D6CA33E81C0A}"/>
              </a:ext>
            </a:extLst>
          </p:cNvPr>
          <p:cNvSpPr txBox="1">
            <a:spLocks/>
          </p:cNvSpPr>
          <p:nvPr/>
        </p:nvSpPr>
        <p:spPr>
          <a:xfrm>
            <a:off x="407987" y="352968"/>
            <a:ext cx="11376025" cy="5253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33A0"/>
                </a:solidFill>
                <a:latin typeface="Arial"/>
              </a:rPr>
              <a:t>Preparing for the Future </a:t>
            </a:r>
            <a:r>
              <a:rPr lang="en-US" sz="3200" dirty="0">
                <a:solidFill>
                  <a:srgbClr val="0033A0"/>
                </a:solidFill>
                <a:latin typeface="Arial"/>
              </a:rPr>
              <a:t>– The Future Circular Collider</a:t>
            </a:r>
            <a:endParaRPr lang="en-GB" sz="3200" dirty="0">
              <a:solidFill>
                <a:srgbClr val="0033A0"/>
              </a:solidFill>
              <a:latin typeface="Arial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F7E8B16-4A5D-03C8-280A-8C8CA71CCFEA}"/>
              </a:ext>
            </a:extLst>
          </p:cNvPr>
          <p:cNvSpPr txBox="1">
            <a:spLocks/>
          </p:cNvSpPr>
          <p:nvPr/>
        </p:nvSpPr>
        <p:spPr>
          <a:xfrm>
            <a:off x="407987" y="1515036"/>
            <a:ext cx="11380813" cy="2088776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SzPct val="120000"/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20000"/>
              <a:buFont typeface="Arial" charset="0"/>
              <a:buChar char="•"/>
              <a:tabLst/>
              <a:defRPr sz="1800" kern="1200">
                <a:solidFill>
                  <a:srgbClr val="0033A0"/>
                </a:solidFill>
                <a:latin typeface="+mn-lt"/>
                <a:ea typeface="+mn-ea"/>
                <a:cs typeface="+mn-cs"/>
              </a:defRPr>
            </a:lvl2pPr>
            <a:lvl3pPr marL="720725" indent="-215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20000"/>
              <a:buFont typeface="Arial" panose="020B0604020202020204" pitchFamily="34" charset="0"/>
              <a:buChar char="◦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84250" indent="-247650" algn="l" defTabSz="9842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Tx/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       ESPP Strategy Group Recommendations:</a:t>
            </a:r>
          </a:p>
          <a:p>
            <a:pPr marL="720725" marR="0" lvl="2" indent="-215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◦"/>
              <a:tabLst/>
              <a:defRPr/>
            </a:pPr>
            <a:r>
              <a:rPr kumimoji="0" lang="en-GB" sz="1700" b="0" i="1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electron–positron Future Circular Collider (FCC-ee) is recommended as the preferred option for the next flagship collider at CERN</a:t>
            </a:r>
          </a:p>
          <a:p>
            <a:pPr marL="720725" marR="0" lvl="2" indent="-215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◦"/>
              <a:tabLst/>
              <a:defRPr/>
            </a:pPr>
            <a:r>
              <a:rPr kumimoji="0" lang="en-GB" sz="1700" b="0" i="1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descoped FCC-ee is the preferred alternative option for the next flagship collider at CERN</a:t>
            </a:r>
          </a:p>
          <a:p>
            <a:pPr marL="534988" marR="0" lvl="1" indent="-2698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Tx/>
              <a:buSzPct val="120000"/>
              <a:buFont typeface="Arial" charset="0"/>
              <a:buChar char="•"/>
              <a:tabLst/>
              <a:defRPr/>
            </a:pPr>
            <a:r>
              <a:rPr lang="en-GB" dirty="0">
                <a:latin typeface="Arial"/>
              </a:rPr>
              <a:t>D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eliberated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by CERN Council in March, aiming for an update of the Strategy by June</a:t>
            </a:r>
          </a:p>
          <a:p>
            <a:pPr marL="271463" marR="0" lvl="0" indent="-271463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Preparing for FCC-ee is therefore a clear priority over the next years</a:t>
            </a:r>
          </a:p>
          <a:p>
            <a:pPr marL="271463" marR="0" lvl="0" indent="-271463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rgbClr val="2F2F2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C86B5F-8EA3-4C38-AB0B-4DADF29AB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8" y="1064937"/>
            <a:ext cx="1226465" cy="720899"/>
          </a:xfrm>
          <a:prstGeom prst="rect">
            <a:avLst/>
          </a:prstGeom>
        </p:spPr>
      </p:pic>
      <p:pic>
        <p:nvPicPr>
          <p:cNvPr id="7" name="Picture 6" descr="An 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A24B3466-AB80-E2A8-6829-89F0021861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7491" y="3749111"/>
            <a:ext cx="4424159" cy="2366541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AF815FC-1DD0-402A-F9A6-F0439EF219C7}"/>
              </a:ext>
            </a:extLst>
          </p:cNvPr>
          <p:cNvSpPr txBox="1">
            <a:spLocks/>
          </p:cNvSpPr>
          <p:nvPr/>
        </p:nvSpPr>
        <p:spPr>
          <a:xfrm>
            <a:off x="560387" y="3603812"/>
            <a:ext cx="6997104" cy="27493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SzPct val="120000"/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20000"/>
              <a:buFont typeface="Arial" charset="0"/>
              <a:buChar char="•"/>
              <a:tabLst/>
              <a:defRPr sz="1800" kern="1200">
                <a:solidFill>
                  <a:srgbClr val="0033A0"/>
                </a:solidFill>
                <a:latin typeface="+mn-lt"/>
                <a:ea typeface="+mn-ea"/>
                <a:cs typeface="+mn-cs"/>
              </a:defRPr>
            </a:lvl2pPr>
            <a:lvl3pPr marL="720725" indent="-215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20000"/>
              <a:buFont typeface="Arial" panose="020B0604020202020204" pitchFamily="34" charset="0"/>
              <a:buChar char="◦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84250" indent="-247650" algn="l" defTabSz="98425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55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>
                <a:latin typeface="Arial"/>
              </a:rPr>
              <a:t>Building on the work already done for the feasibility study in preparation for a full TDR</a:t>
            </a:r>
          </a:p>
          <a:p>
            <a:pPr lvl="2"/>
            <a:r>
              <a:rPr lang="en-GB" dirty="0">
                <a:solidFill>
                  <a:srgbClr val="2F2F2F">
                    <a:lumMod val="50000"/>
                  </a:srgbClr>
                </a:solidFill>
                <a:latin typeface="Arial"/>
              </a:rPr>
              <a:t>Completion of the Civil Engineering Studies</a:t>
            </a:r>
          </a:p>
          <a:p>
            <a:pPr lvl="2"/>
            <a:r>
              <a:rPr lang="en-GB" dirty="0">
                <a:solidFill>
                  <a:srgbClr val="2F2F2F">
                    <a:lumMod val="50000"/>
                  </a:srgbClr>
                </a:solidFill>
                <a:latin typeface="Arial"/>
              </a:rPr>
              <a:t>Preparing for industrialisation</a:t>
            </a:r>
          </a:p>
          <a:p>
            <a:pPr lvl="2"/>
            <a:r>
              <a:rPr lang="en-GB" dirty="0">
                <a:solidFill>
                  <a:srgbClr val="2F2F2F">
                    <a:lumMod val="50000"/>
                  </a:srgbClr>
                </a:solidFill>
                <a:latin typeface="Arial"/>
              </a:rPr>
              <a:t>FCC-ee prototyping of critical technologies</a:t>
            </a:r>
          </a:p>
          <a:p>
            <a:pPr lvl="1"/>
            <a:r>
              <a:rPr lang="en-GB" dirty="0">
                <a:latin typeface="Arial"/>
              </a:rPr>
              <a:t>Strengthen the links between the FCC project and external partners</a:t>
            </a:r>
          </a:p>
        </p:txBody>
      </p:sp>
    </p:spTree>
    <p:extLst>
      <p:ext uri="{BB962C8B-B14F-4D97-AF65-F5344CB8AC3E}">
        <p14:creationId xmlns:p14="http://schemas.microsoft.com/office/powerpoint/2010/main" val="2313472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C6F63B5-1530-7277-21BB-71BC5B615FD7}"/>
              </a:ext>
            </a:extLst>
          </p:cNvPr>
          <p:cNvSpPr txBox="1">
            <a:spLocks/>
          </p:cNvSpPr>
          <p:nvPr/>
        </p:nvSpPr>
        <p:spPr>
          <a:xfrm>
            <a:off x="416301" y="2637798"/>
            <a:ext cx="11376025" cy="5789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FD49C-C532-C342-B2D7-444EFC4C9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754E58-473D-1CA8-DDB3-DFB77524C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Highlights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B12B6-BD3C-5CCE-1D2E-3270CC178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O. Brüning | Accelerator Complex Status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EBCFE-9C5F-306E-9DA3-DF07E3788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DF465-F77B-FDDD-D8B1-73B2EB6EC863}"/>
              </a:ext>
            </a:extLst>
          </p:cNvPr>
          <p:cNvSpPr txBox="1"/>
          <p:nvPr/>
        </p:nvSpPr>
        <p:spPr>
          <a:xfrm>
            <a:off x="407987" y="1439335"/>
            <a:ext cx="98736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hlinkClick r:id="rId2"/>
              </a:rPr>
              <a:t>HL-LHC Highlights for 2025</a:t>
            </a:r>
            <a:r>
              <a:rPr lang="en-US" sz="2200" dirty="0"/>
              <a:t>: https://</a:t>
            </a:r>
            <a:r>
              <a:rPr lang="en-US" sz="2200" dirty="0" err="1"/>
              <a:t>www.youtube.com</a:t>
            </a:r>
            <a:r>
              <a:rPr lang="en-US" sz="2200" dirty="0"/>
              <a:t>/</a:t>
            </a:r>
            <a:r>
              <a:rPr lang="en-US" sz="2200" dirty="0" err="1"/>
              <a:t>watch?v</a:t>
            </a:r>
            <a:r>
              <a:rPr lang="en-US" sz="2200" dirty="0"/>
              <a:t>=SuEl9zSIp3Y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589FFB-72A3-26CD-BB38-A6876185993E}"/>
              </a:ext>
            </a:extLst>
          </p:cNvPr>
          <p:cNvSpPr txBox="1"/>
          <p:nvPr/>
        </p:nvSpPr>
        <p:spPr>
          <a:xfrm>
            <a:off x="407987" y="2800901"/>
            <a:ext cx="804335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Cold Box installation in Point 5:</a:t>
            </a:r>
          </a:p>
          <a:p>
            <a:r>
              <a:rPr lang="en-US" sz="2200" dirty="0">
                <a:hlinkClick r:id="rId3"/>
              </a:rPr>
              <a:t>Lowering: https://</a:t>
            </a:r>
            <a:r>
              <a:rPr lang="en-US" sz="2200" dirty="0" err="1">
                <a:hlinkClick r:id="rId3"/>
              </a:rPr>
              <a:t>videos.cern.ch</a:t>
            </a:r>
            <a:r>
              <a:rPr lang="en-US" sz="2200" dirty="0">
                <a:hlinkClick r:id="rId3"/>
              </a:rPr>
              <a:t>/record/3020996</a:t>
            </a:r>
            <a:endParaRPr lang="en-US" sz="2200" dirty="0"/>
          </a:p>
          <a:p>
            <a:r>
              <a:rPr lang="en-US" sz="2200" dirty="0">
                <a:hlinkClick r:id="rId4"/>
              </a:rPr>
              <a:t>Timelapse underground: https://</a:t>
            </a:r>
            <a:r>
              <a:rPr lang="en-US" sz="2200" dirty="0" err="1">
                <a:hlinkClick r:id="rId4"/>
              </a:rPr>
              <a:t>videos.cern.ch</a:t>
            </a:r>
            <a:r>
              <a:rPr lang="en-US" sz="2200" dirty="0">
                <a:hlinkClick r:id="rId4"/>
              </a:rPr>
              <a:t>/record/3020998</a:t>
            </a:r>
            <a:endParaRPr lang="en-US" sz="2200" dirty="0"/>
          </a:p>
          <a:p>
            <a:r>
              <a:rPr lang="en-US" sz="2200" dirty="0">
                <a:hlinkClick r:id="rId5"/>
              </a:rPr>
              <a:t>Underground camera: https://</a:t>
            </a:r>
            <a:r>
              <a:rPr lang="en-US" sz="2200" dirty="0" err="1">
                <a:hlinkClick r:id="rId5"/>
              </a:rPr>
              <a:t>videos.cern.ch</a:t>
            </a:r>
            <a:r>
              <a:rPr lang="en-US" sz="2200" dirty="0">
                <a:hlinkClick r:id="rId5"/>
              </a:rPr>
              <a:t>/record/3020997</a:t>
            </a:r>
            <a:endParaRPr lang="en-US" sz="2200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E2A66931-5637-67CD-02D8-ED6E696066A9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3536944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BF406-B09B-F434-A040-7B2AF5A6B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7A111-C567-4493-451E-C76F7C60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Dipole, MD #1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A4D567-B701-24AC-8E5A-9BD95342B3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11" r="15019"/>
          <a:stretch/>
        </p:blipFill>
        <p:spPr>
          <a:xfrm>
            <a:off x="283280" y="1220755"/>
            <a:ext cx="5378035" cy="3874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8B06D9-48C2-E8DF-6D58-EF267E44EBFB}"/>
              </a:ext>
            </a:extLst>
          </p:cNvPr>
          <p:cNvSpPr txBox="1"/>
          <p:nvPr/>
        </p:nvSpPr>
        <p:spPr>
          <a:xfrm>
            <a:off x="5999990" y="1124744"/>
            <a:ext cx="5678421" cy="2389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chemeClr val="accent5"/>
                </a:solidFill>
              </a:rPr>
              <a:t>Despite the non-ideal situation with temperature and vibrations, MD #1 for crab cavity setup with beam was successfully carried out at 1 MV /cavity in 2025</a:t>
            </a:r>
          </a:p>
          <a:p>
            <a:endParaRPr lang="en-US" sz="2133" dirty="0">
              <a:solidFill>
                <a:schemeClr val="accent5"/>
              </a:solidFill>
            </a:endParaRPr>
          </a:p>
          <a:p>
            <a:r>
              <a:rPr lang="en-US" sz="2133" dirty="0">
                <a:solidFill>
                  <a:schemeClr val="accent5"/>
                </a:solidFill>
              </a:rPr>
              <a:t>Horizontal crabbing with protons – for the first time 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15398C-10AD-7D8B-0392-6F29185F131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1194" y="3545920"/>
            <a:ext cx="2858252" cy="2924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7055A0-1875-E836-893A-2B05DAF5C4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3577" y="3609001"/>
            <a:ext cx="2749035" cy="2927351"/>
          </a:xfrm>
          <a:prstGeom prst="rect">
            <a:avLst/>
          </a:prstGeom>
        </p:spPr>
      </p:pic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5B8DB131-380A-BB7C-B85F-F6F2874C56BA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2388503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59AA0-C98F-33AD-FD78-C86ACB6CE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5D19F24-EC1B-EA33-A3A7-880CD2389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573" y="806378"/>
            <a:ext cx="11104853" cy="460851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13CE0E-BE34-637D-6E73-DBAD83DDD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569153" cy="1065742"/>
          </a:xfrm>
        </p:spPr>
        <p:txBody>
          <a:bodyPr anchor="t">
            <a:normAutofit/>
          </a:bodyPr>
          <a:lstStyle/>
          <a:p>
            <a:r>
              <a:rPr lang="en-US" dirty="0"/>
              <a:t>Core Phase 1: 80% execution from HL-LHC Galleries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0F929F5-03B5-8FB6-124D-AAA464992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O. Brüning | Accelerator Complex Status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F3D3C-093A-DE25-F10C-D82F8A80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9FDED673-CEB9-36ED-17E8-9CAC2CE2959A}"/>
              </a:ext>
            </a:extLst>
          </p:cNvPr>
          <p:cNvSpPr/>
          <p:nvPr/>
        </p:nvSpPr>
        <p:spPr>
          <a:xfrm>
            <a:off x="407989" y="5414890"/>
            <a:ext cx="11401232" cy="785885"/>
          </a:xfrm>
          <a:prstGeom prst="roundRect">
            <a:avLst/>
          </a:prstGeom>
          <a:solidFill>
            <a:srgbClr val="3697B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Objective: </a:t>
            </a:r>
          </a:p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Maximise execution from HL-LHC to reduce intervention in LHC that is on the critical path of LS3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658FFB23-D335-92E9-7ECA-9652BC2CA005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1564581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C7F5E-5FEE-3984-1486-4974A3512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12A1E-307B-9F93-1620-F1F03AF9A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UA17 Test: Concrete invert removal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40FFF6DB-E802-8B97-4B37-662161F34C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362" b="5362"/>
          <a:stretch>
            <a:fillRect/>
          </a:stretch>
        </p:blipFill>
        <p:spPr>
          <a:xfrm>
            <a:off x="407988" y="1093788"/>
            <a:ext cx="3708400" cy="5116512"/>
          </a:xfrm>
          <a:prstGeom prst="rect">
            <a:avLst/>
          </a:prstGeom>
          <a:pattFill prst="lgCheck">
            <a:fgClr>
              <a:srgbClr val="BEBECB"/>
            </a:fgClr>
            <a:bgClr>
              <a:srgbClr val="FFFFFF"/>
            </a:bgClr>
          </a:pattFill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F6DD8E6C-2D07-F8C9-FA3D-5C0959166F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643" b="643"/>
          <a:stretch>
            <a:fillRect/>
          </a:stretch>
        </p:blipFill>
        <p:spPr>
          <a:xfrm>
            <a:off x="8075613" y="1093788"/>
            <a:ext cx="3713162" cy="5116512"/>
          </a:xfrm>
          <a:prstGeom prst="rect">
            <a:avLst/>
          </a:prstGeom>
          <a:pattFill prst="lgCheck">
            <a:fgClr>
              <a:srgbClr val="BEBECB"/>
            </a:fgClr>
            <a:bgClr>
              <a:srgbClr val="FFFFFF"/>
            </a:bgClr>
          </a:pattFill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3AC73E48-878C-FD12-1188-529ED785006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7158" b="7158"/>
          <a:stretch>
            <a:fillRect/>
          </a:stretch>
        </p:blipFill>
        <p:spPr>
          <a:xfrm>
            <a:off x="4254500" y="1093788"/>
            <a:ext cx="3708400" cy="5116512"/>
          </a:xfrm>
          <a:prstGeom prst="rect">
            <a:avLst/>
          </a:prstGeom>
          <a:pattFill prst="lgCheck">
            <a:fgClr>
              <a:srgbClr val="BEBECB"/>
            </a:fgClr>
            <a:bgClr>
              <a:srgbClr val="FFFFFF"/>
            </a:bgClr>
          </a:pattFill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7EDDFB1-850C-E871-7D52-B4938D33CBF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O. Brüning | Accelerator Complex Status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935254-625E-D71E-0752-278302D2B54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65DB9653-7F3D-E0D6-31F0-CC8F1704D617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2388274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7141F-3275-2528-93D2-32D7C8ED2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5FE87-D8C8-3FC7-F425-245CFD61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B2ED26-7688-EA84-161D-5333A96DF5C9}"/>
              </a:ext>
            </a:extLst>
          </p:cNvPr>
          <p:cNvSpPr txBox="1"/>
          <p:nvPr/>
        </p:nvSpPr>
        <p:spPr>
          <a:xfrm>
            <a:off x="1004988" y="4425720"/>
            <a:ext cx="2878684" cy="18004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LS3 start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16205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AWAKE: 	02.06.2025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16205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ISOLDE: 	08.12.2025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16205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LHC: 	29.06.2026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16205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Injectors:	31.08.2026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16205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L3: 	30.11.2026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33DBF3-8D5F-BF1A-E169-D6E40C3DD4D6}"/>
              </a:ext>
            </a:extLst>
          </p:cNvPr>
          <p:cNvSpPr txBox="1"/>
          <p:nvPr/>
        </p:nvSpPr>
        <p:spPr>
          <a:xfrm>
            <a:off x="4820481" y="4425720"/>
            <a:ext cx="2611984" cy="17697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Inj. Operation restart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L4 : 	May 2028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PSB : 	May 2028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 : 	July 2028 (*)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SPS : 	April</a:t>
            </a:r>
            <a:r>
              <a:rPr lang="en-GB" sz="1400" dirty="0">
                <a:solidFill>
                  <a:srgbClr val="0033A0"/>
                </a:solidFill>
                <a:latin typeface="Neue Haas Grotesk Tex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2029 (*)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Times New Roman" panose="02020603050405020304" pitchFamily="18" charset="0"/>
              </a:rPr>
              <a:t>(*) To be optimised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217021-E97A-3574-F0E4-5C9A4813951B}"/>
              </a:ext>
            </a:extLst>
          </p:cNvPr>
          <p:cNvSpPr txBox="1"/>
          <p:nvPr/>
        </p:nvSpPr>
        <p:spPr>
          <a:xfrm>
            <a:off x="7932739" y="4425720"/>
            <a:ext cx="3851274" cy="15465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LHC restart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2243138" algn="l"/>
              </a:tabLst>
              <a:defRPr/>
            </a:pP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2243138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1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st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sectors cooldown : 	Early 2029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2243138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Final HW Com (P1&amp;5) : 	January 2030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2243138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Caverns closure : 	Mid May 2030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>
                <a:tab pos="2243138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Beam vac valves op : 	End May 2030</a:t>
            </a:r>
          </a:p>
        </p:txBody>
      </p:sp>
      <p:pic>
        <p:nvPicPr>
          <p:cNvPr id="13" name="Picture 12" descr="A red and yellow rectangular object with white text&#10;&#10;AI-generated content may be incorrect.">
            <a:extLst>
              <a:ext uri="{FF2B5EF4-FFF2-40B4-BE49-F238E27FC236}">
                <a16:creationId xmlns:a16="http://schemas.microsoft.com/office/drawing/2014/main" id="{DE982D69-8F30-A7D2-2620-D572DCF8D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8" y="1596907"/>
            <a:ext cx="11450638" cy="2553056"/>
          </a:xfrm>
          <a:prstGeom prst="rect">
            <a:avLst/>
          </a:prstGeom>
        </p:spPr>
      </p:pic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D3A7320C-B7D5-CD6A-7CBE-A173BF396B1F}"/>
              </a:ext>
            </a:extLst>
          </p:cNvPr>
          <p:cNvSpPr txBox="1">
            <a:spLocks/>
          </p:cNvSpPr>
          <p:nvPr/>
        </p:nvSpPr>
        <p:spPr>
          <a:xfrm>
            <a:off x="1145353" y="6468276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850" dirty="0"/>
              <a:t>O. Brüning | Accelerator Complex Status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6CA3EBD6-B5F5-C433-03F2-CD430CFDF8F8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80BDD2-0B62-084A-4A16-7D8C924D76F2}"/>
              </a:ext>
            </a:extLst>
          </p:cNvPr>
          <p:cNvSpPr txBox="1"/>
          <p:nvPr/>
        </p:nvSpPr>
        <p:spPr>
          <a:xfrm>
            <a:off x="1811469" y="1128197"/>
            <a:ext cx="1022562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We are here: Operation of the accelerator complex is back after the Year End Technical Stop [YETS]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10F044-D053-4086-509D-C1CD8222793E}"/>
              </a:ext>
            </a:extLst>
          </p:cNvPr>
          <p:cNvCxnSpPr>
            <a:cxnSpLocks/>
          </p:cNvCxnSpPr>
          <p:nvPr/>
        </p:nvCxnSpPr>
        <p:spPr>
          <a:xfrm>
            <a:off x="3679902" y="1463095"/>
            <a:ext cx="0" cy="2553056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2">
            <a:extLst>
              <a:ext uri="{FF2B5EF4-FFF2-40B4-BE49-F238E27FC236}">
                <a16:creationId xmlns:a16="http://schemas.microsoft.com/office/drawing/2014/main" id="{D4A76384-1D60-E188-D956-08962A4E8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78907"/>
          </a:xfrm>
        </p:spPr>
        <p:txBody>
          <a:bodyPr/>
          <a:lstStyle/>
          <a:p>
            <a:r>
              <a:rPr lang="en-US" dirty="0"/>
              <a:t>Long Shutdown 3 is coming</a:t>
            </a:r>
          </a:p>
        </p:txBody>
      </p:sp>
    </p:spTree>
    <p:extLst>
      <p:ext uri="{BB962C8B-B14F-4D97-AF65-F5344CB8AC3E}">
        <p14:creationId xmlns:p14="http://schemas.microsoft.com/office/powerpoint/2010/main" val="561302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DDE25-1A77-9512-A798-7E5844E6F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5F8F7-83CD-6DF6-FE60-BB2E7D72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UA17 Test: Concrete drilling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F1CFA97-E95B-0E4F-4DAC-D468C8C0CE8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O. Brüning | Accelerator Complex Status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BC9D623-344F-2156-85C5-E566716FE03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XL_20260122_123642921">
            <a:hlinkClick r:id="" action="ppaction://media"/>
            <a:extLst>
              <a:ext uri="{FF2B5EF4-FFF2-40B4-BE49-F238E27FC236}">
                <a16:creationId xmlns:a16="http://schemas.microsoft.com/office/drawing/2014/main" id="{2971EB5D-E14E-67BA-8ADB-EC5E3932AF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4471" b="11724"/>
          <a:stretch>
            <a:fillRect/>
          </a:stretch>
        </p:blipFill>
        <p:spPr>
          <a:xfrm>
            <a:off x="4362718" y="1064674"/>
            <a:ext cx="3323114" cy="5131338"/>
          </a:xfrm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3539E516-8714-FE71-01A8-A904979857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499" r="499"/>
          <a:stretch>
            <a:fillRect/>
          </a:stretch>
        </p:blipFill>
        <p:spPr>
          <a:xfrm>
            <a:off x="407988" y="1065213"/>
            <a:ext cx="3708400" cy="5135562"/>
          </a:xfrm>
          <a:prstGeom prst="rect">
            <a:avLst/>
          </a:prstGeom>
          <a:pattFill prst="lgCheck">
            <a:fgClr>
              <a:srgbClr val="BEBECB"/>
            </a:fgClr>
            <a:bgClr>
              <a:srgbClr val="FFFFFF"/>
            </a:bgClr>
          </a:pattFill>
        </p:spPr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D0889D17-797C-FA1B-BB0F-AB450003AE5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1922" r="1922"/>
          <a:stretch>
            <a:fillRect/>
          </a:stretch>
        </p:blipFill>
        <p:spPr>
          <a:xfrm>
            <a:off x="7932162" y="1060450"/>
            <a:ext cx="3856613" cy="5135563"/>
          </a:xfrm>
          <a:prstGeom prst="rect">
            <a:avLst/>
          </a:prstGeom>
          <a:pattFill prst="lgCheck">
            <a:fgClr>
              <a:srgbClr val="BEBECB"/>
            </a:fgClr>
            <a:bgClr>
              <a:srgbClr val="FFFFFF"/>
            </a:bgClr>
          </a:pattFill>
        </p:spPr>
      </p:pic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9A4EAFB8-5D49-E2F4-58CE-359297CFA85B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236159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ABCF7-0FDE-D6B7-CC92-DB878360E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88E99-14F0-4B0F-3AF1-89CA63809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UA17 Test: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3B3D0-D9F5-83C8-1898-9971975EA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1253885"/>
            <a:ext cx="5436695" cy="4602117"/>
          </a:xfrm>
        </p:spPr>
        <p:txBody>
          <a:bodyPr>
            <a:normAutofit fontScale="92500"/>
          </a:bodyPr>
          <a:lstStyle/>
          <a:p>
            <a:r>
              <a:rPr lang="en-US" sz="2200" dirty="0"/>
              <a:t>Summary</a:t>
            </a:r>
          </a:p>
          <a:p>
            <a:pPr marL="342900" indent="-342900" defTabSz="457189">
              <a:lnSpc>
                <a:spcPts val="2000"/>
              </a:lnSpc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22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test was vital input to confirm the success oriented LS3 schedule</a:t>
            </a:r>
          </a:p>
          <a:p>
            <a:pPr marL="342900" indent="-342900" defTabSz="457189">
              <a:lnSpc>
                <a:spcPts val="2000"/>
              </a:lnSpc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22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Outcome: overall very successful, with a very proactive contractor responding quickly to issues and proposing constructive solutions.</a:t>
            </a:r>
          </a:p>
          <a:p>
            <a:pPr marL="342900" indent="-342900" defTabSz="457189">
              <a:lnSpc>
                <a:spcPts val="2000"/>
              </a:lnSpc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22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report will be prepared analysing the performance and advancement rates of the field test.</a:t>
            </a:r>
          </a:p>
          <a:p>
            <a:pPr marL="342900" indent="-342900" defTabSz="457189">
              <a:lnSpc>
                <a:spcPts val="2000"/>
              </a:lnSpc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303030"/>
                </a:solidFill>
                <a:cs typeface="Calibri" panose="020F0502020204030204" pitchFamily="34" charset="0"/>
              </a:rPr>
              <a:t>Key takeaways:</a:t>
            </a:r>
          </a:p>
          <a:p>
            <a:pPr marL="476250" indent="-342900" defTabSz="457189">
              <a:lnSpc>
                <a:spcPts val="2000"/>
              </a:lnSpc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Validated </a:t>
            </a:r>
            <a:r>
              <a:rPr lang="en-GB" sz="2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</a:t>
            </a:r>
            <a:r>
              <a:rPr lang="es-ES" sz="2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r’s</a:t>
            </a:r>
            <a:r>
              <a:rPr lang="es-E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es-ES" sz="2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6250" indent="-342900" defTabSz="457189">
              <a:lnSpc>
                <a:spcPts val="2000"/>
              </a:lnSpc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understanding of required logistics with CERN groups</a:t>
            </a:r>
          </a:p>
          <a:p>
            <a:pPr marL="476250" indent="-342900" defTabSz="457189">
              <a:lnSpc>
                <a:spcPts val="2000"/>
              </a:lnSpc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of LS3 optimization plan</a:t>
            </a:r>
          </a:p>
          <a:p>
            <a:endParaRPr lang="en-GB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456F968-A30C-AAA3-A132-D285E3C263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6091210" y="1449388"/>
            <a:ext cx="5692801" cy="4265612"/>
          </a:xfrm>
          <a:prstGeom prst="rect">
            <a:avLst/>
          </a:prstGeom>
          <a:pattFill prst="lgCheck">
            <a:fgClr>
              <a:srgbClr val="BEBECB"/>
            </a:fgClr>
            <a:bgClr>
              <a:srgbClr val="FFFFFF"/>
            </a:bgClr>
          </a:pattFill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BD7A88-B90B-9FAA-2CC6-A448E4DEDE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O. Brüning | Accelerator Complex Status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303AA-7E40-FCDA-4A0F-2A1F9304EC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2EAECA69-129D-FE9B-83A9-97EAA8B21FAA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505752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FD488-0C24-F788-C74C-69238E689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4DA4A10-9E29-FD29-B841-41342AA17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769" y="4919475"/>
            <a:ext cx="2092036" cy="14385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E4430D1-1C09-5C69-80D4-C6DB0682F317}"/>
              </a:ext>
            </a:extLst>
          </p:cNvPr>
          <p:cNvGrpSpPr/>
          <p:nvPr/>
        </p:nvGrpSpPr>
        <p:grpSpPr>
          <a:xfrm>
            <a:off x="412577" y="2554926"/>
            <a:ext cx="1593502" cy="1258119"/>
            <a:chOff x="615562" y="1916193"/>
            <a:chExt cx="1260001" cy="9435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E269510-E325-7759-9F39-E18303E36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563" y="1916193"/>
              <a:ext cx="1257821" cy="9435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8FF908-8A57-A8A8-A361-526501843347}"/>
                </a:ext>
              </a:extLst>
            </p:cNvPr>
            <p:cNvSpPr txBox="1"/>
            <p:nvPr/>
          </p:nvSpPr>
          <p:spPr>
            <a:xfrm>
              <a:off x="615562" y="2688763"/>
              <a:ext cx="1260001" cy="1693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CH" sz="1467" b="1" dirty="0">
                  <a:solidFill>
                    <a:srgbClr val="FFFF00"/>
                  </a:solidFill>
                </a:rPr>
                <a:t>SHM57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158C07-6A63-E284-5A48-840BCA0BCAEF}"/>
              </a:ext>
            </a:extLst>
          </p:cNvPr>
          <p:cNvGrpSpPr/>
          <p:nvPr/>
        </p:nvGrpSpPr>
        <p:grpSpPr>
          <a:xfrm>
            <a:off x="437808" y="1448496"/>
            <a:ext cx="1593502" cy="1047504"/>
            <a:chOff x="612000" y="1152000"/>
            <a:chExt cx="1260000" cy="720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8635140-8CD7-7CE4-5D90-A51DAA7E7C5F}"/>
                </a:ext>
              </a:extLst>
            </p:cNvPr>
            <p:cNvPicPr>
              <a:picLocks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000" y="1152000"/>
              <a:ext cx="1260000" cy="72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4A587C9-4CCB-077F-DCAE-BDFD851229EF}"/>
                </a:ext>
              </a:extLst>
            </p:cNvPr>
            <p:cNvSpPr txBox="1"/>
            <p:nvPr/>
          </p:nvSpPr>
          <p:spPr>
            <a:xfrm>
              <a:off x="615562" y="1697927"/>
              <a:ext cx="1256438" cy="1693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CH" sz="1467" b="1" dirty="0">
                  <a:solidFill>
                    <a:srgbClr val="FFFF00"/>
                  </a:solidFill>
                </a:rPr>
                <a:t>SD17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BB5ED01-7D1E-3051-2B64-4D56C79DB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2769" y="959160"/>
            <a:ext cx="2066918" cy="290978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0D12E40-3308-453E-F292-1AAEA6CA1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46" y="959160"/>
            <a:ext cx="9534525" cy="5226089"/>
          </a:xfrm>
        </p:spPr>
        <p:txBody>
          <a:bodyPr>
            <a:normAutofit/>
          </a:bodyPr>
          <a:lstStyle/>
          <a:p>
            <a:pPr marL="0" lvl="1" indent="0">
              <a:spcBef>
                <a:spcPts val="0"/>
              </a:spcBef>
              <a:buNone/>
            </a:pPr>
            <a:r>
              <a:rPr lang="en-GB" sz="2200" b="1" dirty="0">
                <a:cs typeface="Calibri" panose="020F0502020204030204" pitchFamily="34" charset="0"/>
              </a:rPr>
              <a:t>Cryogenics activities</a:t>
            </a:r>
          </a:p>
          <a:p>
            <a:pPr marL="2076450" lvl="4" indent="-342900">
              <a:spcBef>
                <a:spcPts val="0"/>
              </a:spcBef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SDx7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buildings</a:t>
            </a:r>
          </a:p>
          <a:p>
            <a:pPr marL="1219170" lvl="2" indent="0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 Cold box delivered and installed at Point 1 and at Point 5;</a:t>
            </a:r>
          </a:p>
          <a:p>
            <a:pPr marL="1219170" lvl="2" indent="0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 Remains tubing and connecting activities, already ongoing.		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lnSpc>
                <a:spcPct val="70000"/>
              </a:lnSpc>
              <a:spcBef>
                <a:spcPts val="400"/>
              </a:spcBef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SHMx7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buildings</a:t>
            </a:r>
          </a:p>
          <a:p>
            <a:pPr marL="1219170" lvl="2" indent="0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 Refrigerators delivered and installed;</a:t>
            </a:r>
          </a:p>
          <a:p>
            <a:pPr marL="1219170" lvl="2" indent="0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 Major piping executed;</a:t>
            </a:r>
          </a:p>
          <a:p>
            <a:pPr marL="1219170" lvl="2" indent="0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 Remains tubing and connecting activities, already ongoing.</a:t>
            </a:r>
          </a:p>
          <a:p>
            <a:pPr marL="1219170" lvl="2" indent="0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</a:p>
          <a:p>
            <a:pPr marL="1828800" lvl="4" indent="0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PMx7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shafts</a:t>
            </a:r>
          </a:p>
          <a:p>
            <a:pPr marL="1219170" lvl="2" indent="0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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Cryo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transfer line installed at P5;</a:t>
            </a:r>
          </a:p>
          <a:p>
            <a:pPr marL="1219170" lvl="2" indent="0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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Cryo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transfer line will be installed soon at P1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19170" lvl="2" indent="0">
              <a:lnSpc>
                <a:spcPct val="70000"/>
              </a:lnSpc>
              <a:spcBef>
                <a:spcPts val="400"/>
              </a:spcBef>
              <a:buNone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AF68A-0855-E935-0B72-89606936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accent1">
                    <a:lumMod val="75000"/>
                  </a:schemeClr>
                </a:solidFill>
              </a:rPr>
              <a:pPr/>
              <a:t>32</a:t>
            </a:fld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5C4161-D87E-24A1-53C1-351DFEC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000"/>
            <a:ext cx="9534525" cy="1017517"/>
          </a:xfrm>
        </p:spPr>
        <p:txBody>
          <a:bodyPr/>
          <a:lstStyle/>
          <a:p>
            <a:r>
              <a:rPr lang="en-GB" dirty="0"/>
              <a:t>Surface buildings: Status of installation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0F438C-D623-CF08-DDD6-251565CAD0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77" y="4966122"/>
            <a:ext cx="2106531" cy="14004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374D459-22D2-441F-8312-8486944B0076}"/>
              </a:ext>
            </a:extLst>
          </p:cNvPr>
          <p:cNvSpPr txBox="1"/>
          <p:nvPr/>
        </p:nvSpPr>
        <p:spPr>
          <a:xfrm>
            <a:off x="9764486" y="4966122"/>
            <a:ext cx="1985201" cy="225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67" b="1" dirty="0">
                <a:solidFill>
                  <a:srgbClr val="FFFF00"/>
                </a:solidFill>
              </a:rPr>
              <a:t>QURG delivery </a:t>
            </a:r>
            <a:r>
              <a:rPr lang="en-GB" sz="1333" dirty="0">
                <a:solidFill>
                  <a:srgbClr val="FFFF00"/>
                </a:solidFill>
              </a:rPr>
              <a:t>(02-26)</a:t>
            </a:r>
            <a:endParaRPr lang="en-GB" sz="1467" dirty="0">
              <a:solidFill>
                <a:srgbClr val="FFFF00"/>
              </a:solidFill>
            </a:endParaRP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B9227243-DC3B-01C0-CCF5-4010661E0CA8}"/>
              </a:ext>
            </a:extLst>
          </p:cNvPr>
          <p:cNvSpPr txBox="1">
            <a:spLocks/>
          </p:cNvSpPr>
          <p:nvPr/>
        </p:nvSpPr>
        <p:spPr>
          <a:xfrm>
            <a:off x="1145352" y="6424993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850" dirty="0"/>
              <a:t>O. Brüning | Accelerator Complex 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1E6E5F-049B-2C0F-3E15-C9705321EDB3}"/>
              </a:ext>
            </a:extLst>
          </p:cNvPr>
          <p:cNvSpPr txBox="1"/>
          <p:nvPr/>
        </p:nvSpPr>
        <p:spPr>
          <a:xfrm>
            <a:off x="490647" y="4840881"/>
            <a:ext cx="1966250" cy="4515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en-GB" sz="1467" b="1" dirty="0">
              <a:solidFill>
                <a:srgbClr val="FFFF00"/>
              </a:solidFill>
            </a:endParaRPr>
          </a:p>
          <a:p>
            <a:pPr algn="ctr"/>
            <a:r>
              <a:rPr lang="en-GB" sz="1467" b="1" dirty="0">
                <a:solidFill>
                  <a:srgbClr val="FFFF00"/>
                </a:solidFill>
              </a:rPr>
              <a:t>Tanks delivery (6-24)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C1C28C3-9732-326F-3FF0-2014FEFDC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3787" y="4863987"/>
            <a:ext cx="2093976" cy="149403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010B0DB-1D49-C689-B30B-CC624D299FEF}"/>
              </a:ext>
            </a:extLst>
          </p:cNvPr>
          <p:cNvGrpSpPr/>
          <p:nvPr/>
        </p:nvGrpSpPr>
        <p:grpSpPr>
          <a:xfrm>
            <a:off x="3547870" y="4930964"/>
            <a:ext cx="2093976" cy="1435608"/>
            <a:chOff x="2843808" y="3397423"/>
            <a:chExt cx="1641012" cy="107545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BD8B097-FBBD-FB8D-896E-392D4F1EA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3397423"/>
              <a:ext cx="1571239" cy="107545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7B0BA3-6CB1-9C70-8FD6-48A6CC7F51C6}"/>
                </a:ext>
              </a:extLst>
            </p:cNvPr>
            <p:cNvSpPr txBox="1"/>
            <p:nvPr/>
          </p:nvSpPr>
          <p:spPr>
            <a:xfrm>
              <a:off x="2843809" y="3401152"/>
              <a:ext cx="1641011" cy="3382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CH" sz="1467" b="1" dirty="0" err="1">
                  <a:solidFill>
                    <a:srgbClr val="FFFF00"/>
                  </a:solidFill>
                </a:rPr>
                <a:t>Compressor</a:t>
              </a:r>
              <a:r>
                <a:rPr lang="fr-CH" sz="1467" b="1" dirty="0">
                  <a:solidFill>
                    <a:srgbClr val="FFFF00"/>
                  </a:solidFill>
                </a:rPr>
                <a:t> </a:t>
              </a:r>
              <a:r>
                <a:rPr lang="fr-CH" sz="1467" b="1" dirty="0" err="1">
                  <a:solidFill>
                    <a:srgbClr val="FFFF00"/>
                  </a:solidFill>
                </a:rPr>
                <a:t>skid</a:t>
              </a:r>
              <a:r>
                <a:rPr lang="fr-CH" sz="1467" b="1" dirty="0">
                  <a:solidFill>
                    <a:srgbClr val="FFFF00"/>
                  </a:solidFill>
                </a:rPr>
                <a:t> </a:t>
              </a:r>
              <a:r>
                <a:rPr lang="fr-CH" sz="1467" b="1" dirty="0" err="1">
                  <a:solidFill>
                    <a:srgbClr val="FFFF00"/>
                  </a:solidFill>
                </a:rPr>
                <a:t>delivery</a:t>
              </a:r>
              <a:r>
                <a:rPr lang="fr-CH" sz="1467" b="1" dirty="0">
                  <a:solidFill>
                    <a:srgbClr val="FFFF00"/>
                  </a:solidFill>
                </a:rPr>
                <a:t> </a:t>
              </a:r>
              <a:r>
                <a:rPr lang="fr-CH" sz="1467" dirty="0">
                  <a:solidFill>
                    <a:srgbClr val="FFFF00"/>
                  </a:solidFill>
                </a:rPr>
                <a:t>(</a:t>
              </a:r>
              <a:r>
                <a:rPr lang="fr-CH" sz="1467" dirty="0" err="1">
                  <a:solidFill>
                    <a:srgbClr val="FFFF00"/>
                  </a:solidFill>
                </a:rPr>
                <a:t>Autumn</a:t>
              </a:r>
              <a:r>
                <a:rPr lang="fr-CH" sz="1467" dirty="0">
                  <a:solidFill>
                    <a:srgbClr val="FFFF00"/>
                  </a:solidFill>
                </a:rPr>
                <a:t> 25)</a:t>
              </a:r>
              <a:endParaRPr lang="en-GB" sz="1467" dirty="0">
                <a:solidFill>
                  <a:srgbClr val="FFFF00"/>
                </a:solidFill>
              </a:endParaRPr>
            </a:p>
          </p:txBody>
        </p:sp>
      </p:grp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1C80F29E-9338-A7C0-CBF7-ABF48731A00D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439520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A66A9-AC61-9827-3073-9D62D006C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79A8-EA9A-6C3B-39B3-713ECA44544D}"/>
              </a:ext>
            </a:extLst>
          </p:cNvPr>
          <p:cNvSpPr txBox="1">
            <a:spLocks/>
          </p:cNvSpPr>
          <p:nvPr/>
        </p:nvSpPr>
        <p:spPr>
          <a:xfrm>
            <a:off x="323850" y="60029"/>
            <a:ext cx="11868149" cy="68542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GB" sz="3600" dirty="0">
                <a:solidFill>
                  <a:schemeClr val="tx1"/>
                </a:solidFill>
              </a:rPr>
              <a:t>Pictures from production and installation of the QXL Phase  1</a:t>
            </a:r>
          </a:p>
        </p:txBody>
      </p:sp>
      <p:pic>
        <p:nvPicPr>
          <p:cNvPr id="3" name="Picture 2" descr="A person standing in a room with a blue machine&#10;&#10;AI-generated content may be incorrect.">
            <a:extLst>
              <a:ext uri="{FF2B5EF4-FFF2-40B4-BE49-F238E27FC236}">
                <a16:creationId xmlns:a16="http://schemas.microsoft.com/office/drawing/2014/main" id="{EAED64E3-E6FE-7169-4409-47C51CD65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1371" y="4234616"/>
            <a:ext cx="2382229" cy="178667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1578BB63-7D24-4228-0BA3-D4ABADF14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64546" y="2790296"/>
            <a:ext cx="1832148" cy="1286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4570F4-0351-22D8-3D3F-A5DD05A6AB96}"/>
              </a:ext>
            </a:extLst>
          </p:cNvPr>
          <p:cNvSpPr txBox="1"/>
          <p:nvPr/>
        </p:nvSpPr>
        <p:spPr bwMode="auto">
          <a:xfrm>
            <a:off x="553536" y="5180688"/>
            <a:ext cx="1494464" cy="2976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000" b="1">
                <a:highlight>
                  <a:srgbClr val="FFFF00"/>
                </a:highlight>
              </a:defRPr>
            </a:lvl1pPr>
          </a:lstStyle>
          <a:p>
            <a:r>
              <a:rPr lang="en-GB" sz="667" b="0" dirty="0"/>
              <a:t>BE-GM checking of alignment in P1 - Jul 25</a:t>
            </a:r>
          </a:p>
        </p:txBody>
      </p:sp>
      <p:pic>
        <p:nvPicPr>
          <p:cNvPr id="9" name="Picture 8" descr="A crane lifting a large metal pipe&#10;&#10;AI-generated content may be incorrect.">
            <a:extLst>
              <a:ext uri="{FF2B5EF4-FFF2-40B4-BE49-F238E27FC236}">
                <a16:creationId xmlns:a16="http://schemas.microsoft.com/office/drawing/2014/main" id="{3869D875-FC72-D5B4-1A15-CDE4C8D16B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39" y="2804048"/>
            <a:ext cx="2371117" cy="13144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ED0274-5FFB-B0A1-5D41-FDD7D6A2A820}"/>
              </a:ext>
            </a:extLst>
          </p:cNvPr>
          <p:cNvSpPr txBox="1"/>
          <p:nvPr/>
        </p:nvSpPr>
        <p:spPr bwMode="auto">
          <a:xfrm>
            <a:off x="721227" y="3890015"/>
            <a:ext cx="1759407" cy="1949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000" b="1">
                <a:highlight>
                  <a:srgbClr val="FFFF00"/>
                </a:highlight>
              </a:defRPr>
            </a:lvl1pPr>
          </a:lstStyle>
          <a:p>
            <a:r>
              <a:rPr lang="en-GB" sz="667" b="0" dirty="0"/>
              <a:t>Delivery of QXLMA PE - Jul 25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605755-F377-C47A-B7EB-BA3F1F9DB323}"/>
              </a:ext>
            </a:extLst>
          </p:cNvPr>
          <p:cNvGrpSpPr/>
          <p:nvPr/>
        </p:nvGrpSpPr>
        <p:grpSpPr>
          <a:xfrm>
            <a:off x="2950131" y="2790296"/>
            <a:ext cx="4477251" cy="3230993"/>
            <a:chOff x="4293404" y="898595"/>
            <a:chExt cx="3756441" cy="2249424"/>
          </a:xfrm>
        </p:grpSpPr>
        <p:pic>
          <p:nvPicPr>
            <p:cNvPr id="12" name="Picture 11" descr="A long shot of a factory&#10;&#10;AI-generated content may be incorrect.">
              <a:extLst>
                <a:ext uri="{FF2B5EF4-FFF2-40B4-BE49-F238E27FC236}">
                  <a16:creationId xmlns:a16="http://schemas.microsoft.com/office/drawing/2014/main" id="{3581E77E-99A6-947F-3359-46C287CF4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00322" y="898595"/>
              <a:ext cx="1095617" cy="224845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B17F7B5-2C3D-AE41-0801-9148753C4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3404" y="898595"/>
              <a:ext cx="1127506" cy="223310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2A43785-47B6-1FFE-140B-12C6D2A52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75351" y="898595"/>
              <a:ext cx="1374494" cy="224942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368696-5E21-C77D-FC31-472A5BCEF667}"/>
                </a:ext>
              </a:extLst>
            </p:cNvPr>
            <p:cNvSpPr txBox="1"/>
            <p:nvPr/>
          </p:nvSpPr>
          <p:spPr bwMode="auto">
            <a:xfrm>
              <a:off x="4414048" y="2947703"/>
              <a:ext cx="3151467" cy="1603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ctr">
                <a:defRPr sz="1000" b="1">
                  <a:highlight>
                    <a:srgbClr val="FFFF00"/>
                  </a:highlight>
                </a:defRPr>
              </a:lvl1pPr>
            </a:lstStyle>
            <a:p>
              <a:r>
                <a:rPr lang="en-GB" sz="667" b="0" dirty="0"/>
                <a:t>Transport of Pipe element from surface to final destination- Sep 25</a:t>
              </a:r>
            </a:p>
          </p:txBody>
        </p:sp>
      </p:grpSp>
      <p:pic>
        <p:nvPicPr>
          <p:cNvPr id="16" name="Picture 11" descr="A large silver object in a factory&#10;&#10;Description automatically generated">
            <a:extLst>
              <a:ext uri="{FF2B5EF4-FFF2-40B4-BE49-F238E27FC236}">
                <a16:creationId xmlns:a16="http://schemas.microsoft.com/office/drawing/2014/main" id="{56FFC5A7-D441-0A80-475A-0E1C589F90A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62185" y="1149153"/>
            <a:ext cx="3474657" cy="13445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C4313-2A50-0C1B-C3DB-0FF910748C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4231476" y="1149153"/>
            <a:ext cx="3195906" cy="13972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DA6364-3645-DB75-A712-F8EAA0AB5750}"/>
              </a:ext>
            </a:extLst>
          </p:cNvPr>
          <p:cNvSpPr txBox="1"/>
          <p:nvPr/>
        </p:nvSpPr>
        <p:spPr bwMode="auto">
          <a:xfrm>
            <a:off x="1168297" y="2126484"/>
            <a:ext cx="1759407" cy="2976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000" b="1">
                <a:highlight>
                  <a:srgbClr val="FFFF00"/>
                </a:highlight>
              </a:defRPr>
            </a:lvl1pPr>
          </a:lstStyle>
          <a:p>
            <a:r>
              <a:rPr lang="en-GB" sz="667" b="0" dirty="0"/>
              <a:t>Assembly of the pipe elements at </a:t>
            </a:r>
            <a:r>
              <a:rPr lang="en-GB" sz="667" b="0" dirty="0" err="1"/>
              <a:t>Kriosystem</a:t>
            </a:r>
            <a:r>
              <a:rPr lang="en-GB" sz="667" b="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A600D3-7100-CDAA-89D8-430FDB0B08A9}"/>
              </a:ext>
            </a:extLst>
          </p:cNvPr>
          <p:cNvSpPr txBox="1"/>
          <p:nvPr/>
        </p:nvSpPr>
        <p:spPr bwMode="auto">
          <a:xfrm>
            <a:off x="5147657" y="2102698"/>
            <a:ext cx="1759407" cy="2976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000" b="1">
                <a:highlight>
                  <a:srgbClr val="FFFF00"/>
                </a:highlight>
              </a:defRPr>
            </a:lvl1pPr>
          </a:lstStyle>
          <a:p>
            <a:r>
              <a:rPr lang="en-GB" sz="667" b="0" dirty="0"/>
              <a:t>Assembly of the pipe elements at </a:t>
            </a:r>
            <a:r>
              <a:rPr lang="en-GB" sz="667" b="0" dirty="0" err="1"/>
              <a:t>Kriosystem</a:t>
            </a:r>
            <a:r>
              <a:rPr lang="en-GB" sz="667" b="0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FEC472-ADD8-1E59-E15B-2A2824FA27D7}"/>
              </a:ext>
            </a:extLst>
          </p:cNvPr>
          <p:cNvSpPr txBox="1"/>
          <p:nvPr/>
        </p:nvSpPr>
        <p:spPr bwMode="auto">
          <a:xfrm>
            <a:off x="8037287" y="3847142"/>
            <a:ext cx="1759407" cy="1949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000" b="1">
                <a:highlight>
                  <a:srgbClr val="FFFF00"/>
                </a:highlight>
              </a:defRPr>
            </a:lvl1pPr>
          </a:lstStyle>
          <a:p>
            <a:r>
              <a:rPr lang="en-GB" sz="667" b="0" dirty="0"/>
              <a:t>Welding test in UR15 in August   2025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59E5AA0-F033-2C2E-387B-9F637445DFE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4237" y="1149154"/>
            <a:ext cx="1934563" cy="13715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F53756-BFB9-4970-DC9F-58E957A7F983}"/>
              </a:ext>
            </a:extLst>
          </p:cNvPr>
          <p:cNvSpPr txBox="1"/>
          <p:nvPr/>
        </p:nvSpPr>
        <p:spPr bwMode="auto">
          <a:xfrm>
            <a:off x="9822994" y="2120336"/>
            <a:ext cx="1759407" cy="1949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000" b="1">
                <a:highlight>
                  <a:srgbClr val="FFFF00"/>
                </a:highlight>
              </a:defRPr>
            </a:lvl1pPr>
          </a:lstStyle>
          <a:p>
            <a:r>
              <a:rPr lang="en-GB" sz="667" b="0" dirty="0"/>
              <a:t>IC compensators ready for leak tests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A774B29-7166-CC33-D9A3-22CD2A086D1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9435" y="2804048"/>
            <a:ext cx="1908175" cy="1258597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91D9FA5-5C99-3E2E-C7E4-7781422F7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525" y="1149154"/>
            <a:ext cx="1783412" cy="134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0ECE77E-323F-D690-977E-E98101A32F0E}"/>
              </a:ext>
            </a:extLst>
          </p:cNvPr>
          <p:cNvSpPr txBox="1"/>
          <p:nvPr/>
        </p:nvSpPr>
        <p:spPr bwMode="auto">
          <a:xfrm>
            <a:off x="8037287" y="2104048"/>
            <a:ext cx="1759407" cy="1949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000" b="1">
                <a:highlight>
                  <a:srgbClr val="FFFF00"/>
                </a:highlight>
              </a:defRPr>
            </a:lvl1pPr>
          </a:lstStyle>
          <a:p>
            <a:r>
              <a:rPr lang="en-GB" sz="667" b="0" dirty="0"/>
              <a:t>Production of compensators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3E08B5-07CA-7892-567A-885A8BC15D0F}"/>
              </a:ext>
            </a:extLst>
          </p:cNvPr>
          <p:cNvSpPr txBox="1"/>
          <p:nvPr/>
        </p:nvSpPr>
        <p:spPr bwMode="auto">
          <a:xfrm>
            <a:off x="9963955" y="3813087"/>
            <a:ext cx="1759407" cy="1949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000" b="1">
                <a:highlight>
                  <a:srgbClr val="FFFF00"/>
                </a:highlight>
              </a:defRPr>
            </a:lvl1pPr>
          </a:lstStyle>
          <a:p>
            <a:r>
              <a:rPr lang="en-GB" sz="667" b="0" dirty="0"/>
              <a:t>Interconnection work Nov 2025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E843F9-ED50-34D6-BC14-F1209125A4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2738" y="4143837"/>
            <a:ext cx="3856062" cy="185400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FF5351B-B7C3-000F-28DA-20A346358BFC}"/>
              </a:ext>
            </a:extLst>
          </p:cNvPr>
          <p:cNvSpPr txBox="1"/>
          <p:nvPr/>
        </p:nvSpPr>
        <p:spPr bwMode="auto">
          <a:xfrm>
            <a:off x="8864234" y="5979503"/>
            <a:ext cx="1759407" cy="1949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000" b="1">
                <a:highlight>
                  <a:srgbClr val="FFFF00"/>
                </a:highlight>
              </a:defRPr>
            </a:lvl1pPr>
          </a:lstStyle>
          <a:p>
            <a:r>
              <a:rPr lang="en-GB" sz="667" b="0" dirty="0"/>
              <a:t>QXL phase 1a1 in UR15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675965-0013-CCE5-C7E1-F4826DC6801E}"/>
              </a:ext>
            </a:extLst>
          </p:cNvPr>
          <p:cNvSpPr txBox="1">
            <a:spLocks/>
          </p:cNvSpPr>
          <p:nvPr/>
        </p:nvSpPr>
        <p:spPr>
          <a:xfrm>
            <a:off x="1145352" y="6424993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850" dirty="0"/>
              <a:t>O. Brüning | Accelerator Complex Status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EB734449-E425-2C48-CBED-7FA4CC30A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/>
          <a:lstStyle/>
          <a:p>
            <a:fld id="{BFDCA1C4-9514-7B4F-976F-D92F7E296653}" type="slidenum">
              <a:rPr lang="en-GB" noProof="0" smtClean="0"/>
              <a:pPr/>
              <a:t>33</a:t>
            </a:fld>
            <a:endParaRPr lang="en-GB" noProof="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ABEA6E-0BE8-69B6-DCC5-046EDA210A09}"/>
              </a:ext>
            </a:extLst>
          </p:cNvPr>
          <p:cNvSpPr txBox="1"/>
          <p:nvPr/>
        </p:nvSpPr>
        <p:spPr>
          <a:xfrm>
            <a:off x="2048000" y="6079035"/>
            <a:ext cx="88244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R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phase 1A-a completed in UR15, ongoing in UR55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69705-D8A4-FA35-2A6F-7DC9F7E719AF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2246504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E913E-C803-4149-ED04-1806B1DDD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967E-0C3B-30C2-2969-D08A0410D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123401"/>
            <a:ext cx="11129401" cy="1065742"/>
          </a:xfrm>
        </p:spPr>
        <p:txBody>
          <a:bodyPr/>
          <a:lstStyle/>
          <a:p>
            <a:r>
              <a:rPr lang="en-US" dirty="0"/>
              <a:t>Edge welded bellows in collimators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F8970-E35C-9C15-9634-225D97EBBF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704538"/>
            <a:ext cx="6832975" cy="5615579"/>
          </a:xfrm>
        </p:spPr>
        <p:txBody>
          <a:bodyPr>
            <a:normAutofit fontScale="62500" lnSpcReduction="20000"/>
          </a:bodyPr>
          <a:lstStyle/>
          <a:p>
            <a:r>
              <a:rPr lang="en-US" sz="3500" dirty="0"/>
              <a:t>Vacuum Leaks</a:t>
            </a:r>
          </a:p>
          <a:p>
            <a:pPr marL="285750" lvl="1" indent="-285750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critical lifetime issue appeared during Run 3 affecting edge-welded-bellows used in moveable devices.</a:t>
            </a:r>
          </a:p>
          <a:p>
            <a:pPr marL="285750" lvl="1" indent="-285750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 in number of cycles much smaller than expected.</a:t>
            </a:r>
          </a:p>
          <a:p>
            <a:pPr marL="285750" lvl="1" indent="-285750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2025, new strategies were implemented to avoid unnecessary bellow movement.</a:t>
            </a:r>
          </a:p>
          <a:p>
            <a:pPr marL="285750" lvl="1" indent="-285750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Collimator settings revised to reduce the stroke during operation.</a:t>
            </a:r>
          </a:p>
          <a:p>
            <a:pPr marL="285750" lvl="1" indent="-285750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2025 bellow vacuum leaks appeared on 2 collimators. Those collimators could be blocked in open position, the leaks were sealed with varnish - operation could proceed – we were lucky !</a:t>
            </a:r>
          </a:p>
          <a:p>
            <a:r>
              <a:rPr lang="en-US" sz="3500" dirty="0"/>
              <a:t>2026 Startup</a:t>
            </a:r>
          </a:p>
          <a:p>
            <a:pPr lvl="1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11</a:t>
            </a:r>
            <a:r>
              <a:rPr lang="en-US" sz="3200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 vacuum leak was identified on a bellow of a tertiary collimator upstream of ALICE.</a:t>
            </a:r>
            <a:b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collimator is critical for operation and required replacement.</a:t>
            </a:r>
          </a:p>
          <a:p>
            <a:pPr lvl="1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Impact: Startup with beam delayed by ~5 days. </a:t>
            </a:r>
          </a:p>
          <a:p>
            <a:pPr lvl="1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bellow problem will be present during Run 4.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86099-8590-3907-4C71-0202334BB0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444C202-0C8F-5CC3-D784-1FA30009CA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r>
              <a:rPr lang="en-US" dirty="0"/>
              <a:t>O. Brüning | Accelerator Complex Status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D53DA70B-1D0D-1EB1-4977-406A2B1C7F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627" r="5627"/>
          <a:stretch>
            <a:fillRect/>
          </a:stretch>
        </p:blipFill>
        <p:spPr>
          <a:xfrm rot="16200000">
            <a:off x="8420542" y="-345857"/>
            <a:ext cx="2194476" cy="4553627"/>
          </a:xfrm>
          <a:prstGeom prst="rect">
            <a:avLst/>
          </a:prstGeom>
          <a:pattFill prst="lgCheck">
            <a:fgClr>
              <a:srgbClr val="BEBECB"/>
            </a:fgClr>
            <a:bgClr>
              <a:srgbClr val="FFFFFF"/>
            </a:bgClr>
          </a:pattFill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CA2050AE-FB92-BFB3-2513-65AAB2E3F10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35098" b="35098"/>
          <a:stretch>
            <a:fillRect/>
          </a:stretch>
        </p:blipFill>
        <p:spPr>
          <a:xfrm>
            <a:off x="7240967" y="3968750"/>
            <a:ext cx="4553627" cy="2194477"/>
          </a:xfrm>
          <a:prstGeom prst="rect">
            <a:avLst/>
          </a:prstGeom>
          <a:pattFill prst="lgCheck">
            <a:fgClr>
              <a:srgbClr val="BEBECB"/>
            </a:fgClr>
            <a:bgClr>
              <a:srgbClr val="FFFFFF"/>
            </a:bgClr>
          </a:pattFill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BBBA94-ECA1-2CB3-5A59-66CCF567BBFC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623557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8446E-AECF-5CAA-9A0F-C99A865C8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C236C-7EB2-BE64-D910-9F19F997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8299"/>
            <a:ext cx="7982976" cy="962329"/>
          </a:xfrm>
        </p:spPr>
        <p:txBody>
          <a:bodyPr/>
          <a:lstStyle/>
          <a:p>
            <a:r>
              <a:rPr lang="en-US" dirty="0"/>
              <a:t>P18 warm compressor Degradation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ED9FE-D9B5-A446-3FF1-5E69D7EB7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1019329"/>
            <a:ext cx="5688012" cy="5513023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Exchange requires 1 day intervention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2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the Run3 extension in 2026, all warm screw compressors are </a:t>
            </a:r>
            <a:r>
              <a:rPr lang="en-GB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exceeding the 40'000 hours of runtime </a:t>
            </a:r>
            <a:r>
              <a:rPr lang="en-GB" sz="22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the manufacturer runtime limit for the major overhaul performed at each LS.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2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mid-February, one compressor at P18 started to show </a:t>
            </a:r>
            <a:r>
              <a:rPr lang="en-GB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signs of degradation</a:t>
            </a:r>
            <a:r>
              <a:rPr lang="en-GB" sz="22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increase of vibration levels, probably due to a bearing degradation.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Compressor is equipped with an online vibration monitoring system.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Experts estimate that the compressor can run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 May 26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but not more and there is a risk that vibration degradations evolve faster than expected.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Spare compressor 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already transported to SMH18 in case of anticipated intervention needed</a:t>
            </a:r>
          </a:p>
          <a:p>
            <a:pPr marL="285750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Compressor exchange mandatory</a:t>
            </a:r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(heavy operation)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1800" b="0" dirty="0"/>
          </a:p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B3DCD-68B0-7EAE-248D-F140D5E952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O. Brüning | Accelerator Complex Status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F4EAB-B7AA-7C51-6704-C4513F4A89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A054812-E3F7-2124-26FC-DA5BB70CC5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992" r="4992"/>
          <a:stretch>
            <a:fillRect/>
          </a:stretch>
        </p:blipFill>
        <p:spPr>
          <a:xfrm>
            <a:off x="6178195" y="1019329"/>
            <a:ext cx="5621362" cy="4927600"/>
          </a:xfrm>
          <a:prstGeom prst="rect">
            <a:avLst/>
          </a:prstGeom>
          <a:pattFill prst="lgCheck">
            <a:fgClr>
              <a:srgbClr val="BEBECB"/>
            </a:fgClr>
            <a:bgClr>
              <a:srgbClr val="FFFFFF"/>
            </a:bgClr>
          </a:pattFill>
        </p:spPr>
      </p:pic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1E363EE3-3189-46B7-AD97-A485E8443D1E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9179717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4ABD6-9539-8426-7E64-7D9218BA7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E7EC8-80DE-127F-0A6E-82F2C62F7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5612" y="990600"/>
            <a:ext cx="3686885" cy="5251452"/>
          </a:xfrm>
        </p:spPr>
        <p:txBody>
          <a:bodyPr/>
          <a:lstStyle/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Helvetica Neue"/>
              </a:rPr>
              <a:t>Resulting in </a:t>
            </a:r>
            <a:r>
              <a:rPr lang="en-US" sz="2000" b="0" dirty="0">
                <a:latin typeface="Helvetica Neue"/>
              </a:rPr>
              <a:t>6 days </a:t>
            </a:r>
            <a:r>
              <a:rPr lang="en-US" sz="2000" dirty="0">
                <a:latin typeface="Helvetica Neue"/>
              </a:rPr>
              <a:t>lost for physics</a:t>
            </a:r>
            <a:r>
              <a:rPr lang="en-US" sz="2000" b="0" dirty="0">
                <a:latin typeface="Helvetica Neue"/>
              </a:rPr>
              <a:t> 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b="0" dirty="0">
              <a:latin typeface="Helvetica Neue"/>
            </a:endParaRP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latin typeface="Helvetica Neue"/>
              </a:rPr>
              <a:t>No impact on HW commissioning and machine check-out</a:t>
            </a:r>
          </a:p>
          <a:p>
            <a:pPr marL="2857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latin typeface="Helvetica Neue"/>
              </a:rPr>
              <a:t>Loss of operation days split between experiments and machine: </a:t>
            </a:r>
          </a:p>
          <a:p>
            <a:pPr marL="609750" lvl="2" indent="-2857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b="0" dirty="0">
                <a:latin typeface="Helvetica Neue"/>
              </a:rPr>
              <a:t>0.5d from MD</a:t>
            </a:r>
          </a:p>
          <a:p>
            <a:pPr marL="609750" lvl="2" indent="-2857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b="0" dirty="0">
                <a:latin typeface="Helvetica Neue"/>
              </a:rPr>
              <a:t>5.5d from physics (2d low-µ pp, 2.5d high-µ pp)</a:t>
            </a:r>
          </a:p>
          <a:p>
            <a:pPr marL="609750" lvl="2" indent="-2857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b="0" dirty="0">
                <a:latin typeface="Helvetica Neue"/>
              </a:rPr>
              <a:t>1d from </a:t>
            </a:r>
            <a:r>
              <a:rPr lang="en-US" sz="1700" b="0" dirty="0" err="1">
                <a:latin typeface="Helvetica Neue"/>
              </a:rPr>
              <a:t>PbPb</a:t>
            </a:r>
            <a:endParaRPr lang="en-US" sz="1700" b="0" dirty="0">
              <a:latin typeface="Helvetica Neue"/>
            </a:endParaRPr>
          </a:p>
          <a:p>
            <a:pPr marL="2857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b="0" dirty="0">
              <a:latin typeface="Helvetica Neue"/>
            </a:endParaRPr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86640-633E-99EF-5B5C-C7E446850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A574700-523A-2046-2327-2B078725A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r>
              <a:rPr lang="en-US" dirty="0"/>
              <a:t>O. Brüning | Accelerator Complex Status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C4D1828-D845-0536-D4C3-DB2A4DAE8A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676" b="7676"/>
          <a:stretch>
            <a:fillRect/>
          </a:stretch>
        </p:blipFill>
        <p:spPr>
          <a:xfrm>
            <a:off x="407988" y="990600"/>
            <a:ext cx="7456486" cy="5336211"/>
          </a:xfrm>
          <a:prstGeom prst="rect">
            <a:avLst/>
          </a:prstGeom>
          <a:pattFill prst="lgCheck">
            <a:fgClr>
              <a:srgbClr val="BEBECB"/>
            </a:fgClr>
            <a:bgClr>
              <a:srgbClr val="FFFFFF"/>
            </a:bgClr>
          </a:patt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EE98AEE-680C-1BF9-067E-D02F9E209CFB}"/>
              </a:ext>
            </a:extLst>
          </p:cNvPr>
          <p:cNvSpPr txBox="1">
            <a:spLocks/>
          </p:cNvSpPr>
          <p:nvPr/>
        </p:nvSpPr>
        <p:spPr>
          <a:xfrm>
            <a:off x="363538" y="368300"/>
            <a:ext cx="6179767" cy="6223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Schedule implication</a:t>
            </a:r>
            <a:endParaRPr lang="en-GB" dirty="0"/>
          </a:p>
        </p:txBody>
      </p:sp>
      <p:pic>
        <p:nvPicPr>
          <p:cNvPr id="14" name="Picture 13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72406246-FE5B-5770-46AA-642E43950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15" y="5079922"/>
            <a:ext cx="3537635" cy="1290621"/>
          </a:xfrm>
          <a:prstGeom prst="rect">
            <a:avLst/>
          </a:prstGeom>
        </p:spPr>
      </p:pic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2D8E35B-8CF3-7CBD-DAD6-C174F95D317A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1867765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907A4-A8A9-FBCB-A38B-949E6AD62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DEAF8357-3D3F-F10A-1587-CF71720307F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t="2119" b="2119"/>
          <a:stretch>
            <a:fillRect/>
          </a:stretch>
        </p:blipFill>
        <p:spPr>
          <a:xfrm>
            <a:off x="4917830" y="2250414"/>
            <a:ext cx="2997445" cy="2773774"/>
          </a:xfrm>
          <a:prstGeom prst="rect">
            <a:avLst/>
          </a:prstGeom>
          <a:pattFill prst="lgCheck">
            <a:fgClr>
              <a:srgbClr val="BEBECB"/>
            </a:fgClr>
            <a:bgClr>
              <a:srgbClr val="FFFFFF"/>
            </a:bgClr>
          </a:patt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80C14B-5B24-561F-D3FF-79382877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476016"/>
          </a:xfrm>
        </p:spPr>
        <p:txBody>
          <a:bodyPr/>
          <a:lstStyle/>
          <a:p>
            <a:r>
              <a:rPr lang="en-US" dirty="0"/>
              <a:t>SPS Machine Status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217D6-73C9-3102-8E8F-EE04642C2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226" y="1095376"/>
            <a:ext cx="4661677" cy="5329618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Commissioning</a:t>
            </a:r>
          </a:p>
          <a:p>
            <a:pPr marL="731520" indent="-365760" algn="just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700" b="0" dirty="0">
                <a:solidFill>
                  <a:srgbClr val="0033A0"/>
                </a:solidFill>
              </a:rPr>
              <a:t>LHC beams delivered according to schedule – BCMS beams prepared at 4 x 36 bunches at 1.7e11 ppb</a:t>
            </a:r>
          </a:p>
          <a:p>
            <a:pPr marL="731520" indent="-365760" algn="just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700" b="0" dirty="0">
                <a:solidFill>
                  <a:srgbClr val="0033A0"/>
                </a:solidFill>
              </a:rPr>
              <a:t>HL-LHC parameters re-established after ~1 week of scrubbing</a:t>
            </a:r>
          </a:p>
          <a:p>
            <a:pPr marL="731520" indent="-365760" algn="just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700" b="0" dirty="0">
                <a:solidFill>
                  <a:srgbClr val="0033A0"/>
                </a:solidFill>
              </a:rPr>
              <a:t>Fixed Target physics started on schedule</a:t>
            </a:r>
          </a:p>
          <a:p>
            <a:endParaRPr lang="en-US" dirty="0"/>
          </a:p>
          <a:p>
            <a:r>
              <a:rPr lang="en-US" sz="3200" dirty="0"/>
              <a:t>Multiple Studies</a:t>
            </a:r>
          </a:p>
          <a:p>
            <a:pPr lvl="2" algn="just"/>
            <a:r>
              <a:rPr lang="en-US" sz="2700" dirty="0">
                <a:solidFill>
                  <a:srgbClr val="0033A0"/>
                </a:solidFill>
              </a:rPr>
              <a:t>First high-power, high-energy proton beam test on a gaseous He cooled refractory target </a:t>
            </a:r>
          </a:p>
          <a:p>
            <a:pPr marL="628650" lvl="2" indent="0" algn="just">
              <a:buNone/>
            </a:pPr>
            <a:r>
              <a:rPr lang="en-US" sz="2700" dirty="0">
                <a:solidFill>
                  <a:srgbClr val="0033A0"/>
                </a:solidFill>
              </a:rPr>
              <a:t>(for newly approved </a:t>
            </a:r>
            <a:r>
              <a:rPr lang="en-US" sz="2700" dirty="0" err="1">
                <a:solidFill>
                  <a:srgbClr val="0033A0"/>
                </a:solidFill>
              </a:rPr>
              <a:t>SHiP</a:t>
            </a:r>
            <a:r>
              <a:rPr lang="en-US" sz="2700" dirty="0">
                <a:solidFill>
                  <a:srgbClr val="0033A0"/>
                </a:solidFill>
              </a:rPr>
              <a:t> experiment)</a:t>
            </a:r>
          </a:p>
          <a:p>
            <a:pPr lvl="2" algn="just"/>
            <a:r>
              <a:rPr lang="en-US" sz="2700" dirty="0">
                <a:solidFill>
                  <a:srgbClr val="0033A0"/>
                </a:solidFill>
              </a:rPr>
              <a:t>Decommissioned hysteresis cycle with 200 GeV/c ramp – replaced by a flat 26 GeV/c padding cycle </a:t>
            </a:r>
            <a:r>
              <a:rPr lang="en-US" sz="2700" dirty="0">
                <a:solidFill>
                  <a:srgbClr val="0033A0"/>
                </a:solidFill>
                <a:sym typeface="Wingdings" pitchFamily="2" charset="2"/>
              </a:rPr>
              <a:t></a:t>
            </a:r>
            <a:r>
              <a:rPr lang="en-US" sz="2700" dirty="0">
                <a:solidFill>
                  <a:srgbClr val="0033A0"/>
                </a:solidFill>
              </a:rPr>
              <a:t> potential energy savings</a:t>
            </a:r>
          </a:p>
          <a:p>
            <a:pPr lvl="2"/>
            <a:endParaRPr lang="en-US" sz="2400" dirty="0">
              <a:solidFill>
                <a:srgbClr val="0033A0"/>
              </a:solidFill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6A52A-BD8F-063A-BF8D-68BA7F541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93653536-860A-1AC5-9E1E-A0F4C8FC059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5538" b="5538"/>
          <a:stretch>
            <a:fillRect/>
          </a:stretch>
        </p:blipFill>
        <p:spPr>
          <a:xfrm>
            <a:off x="7915275" y="3824288"/>
            <a:ext cx="3868736" cy="2232025"/>
          </a:xfrm>
          <a:prstGeom prst="rect">
            <a:avLst/>
          </a:prstGeom>
          <a:pattFill prst="lgCheck">
            <a:fgClr>
              <a:srgbClr val="BEBECB"/>
            </a:fgClr>
            <a:bgClr>
              <a:srgbClr val="FFFFFF"/>
            </a:bgClr>
          </a:pattFill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2EECAEF-8209-6C11-6CCB-7FF0D3E5B9D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8702" r="8702"/>
          <a:stretch>
            <a:fillRect/>
          </a:stretch>
        </p:blipFill>
        <p:spPr>
          <a:xfrm>
            <a:off x="7950201" y="349436"/>
            <a:ext cx="3851273" cy="2349100"/>
          </a:xfrm>
          <a:prstGeom prst="rect">
            <a:avLst/>
          </a:prstGeom>
          <a:pattFill prst="lgCheck">
            <a:fgClr>
              <a:srgbClr val="BEBECB"/>
            </a:fgClr>
            <a:bgClr>
              <a:srgbClr val="FFFFFF"/>
            </a:bgClr>
          </a:pattFill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4A49AB12-C6C6-5803-104B-339EBEDE29F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r>
              <a:rPr lang="en-US" dirty="0"/>
              <a:t>O. Brüning | Accelerator Complex Status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6AD86349-F24C-E8A6-AB0A-A91AF9E92CC2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3265302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34024-2AA8-F444-C411-EE9A6F26D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86F3AC-1E95-ED36-79C4-0252EDE7E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38" y="759758"/>
            <a:ext cx="11979724" cy="5545508"/>
          </a:xfrm>
        </p:spPr>
        <p:txBody>
          <a:bodyPr>
            <a:normAutofit fontScale="92500" lnSpcReduction="1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</a:pPr>
            <a:r>
              <a:rPr lang="en-US" altLang="en-US" sz="2200" dirty="0">
                <a:solidFill>
                  <a:srgbClr val="303030"/>
                </a:solidFill>
                <a:cs typeface="Calibri" panose="020F0502020204030204" pitchFamily="34" charset="0"/>
              </a:rPr>
              <a:t>Linac4 and PSB: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Commissioning completed successfully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delivering beam according to plan and within the requested specifications [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Linac4 H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source 40mA @ 0.8Hz; PSB delivered all LHC beam variants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Tx/>
              <a:buChar char="•"/>
            </a:pPr>
            <a:endParaRPr lang="en-US" sz="2000" b="0" dirty="0">
              <a:solidFill>
                <a:srgbClr val="303030"/>
              </a:solidFill>
              <a:cs typeface="Calibri" panose="020F050202020403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</a:pPr>
            <a:r>
              <a:rPr lang="en-US" sz="2200" dirty="0"/>
              <a:t>PS Machine: </a:t>
            </a:r>
            <a:endParaRPr lang="en-US" sz="2200" b="0" dirty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sz="2000" b="1" dirty="0">
                <a:solidFill>
                  <a:schemeClr val="accent1"/>
                </a:solidFill>
              </a:rPr>
              <a:t>First beam on January 24</a:t>
            </a:r>
            <a:r>
              <a:rPr lang="en-GB" sz="2000" b="1" baseline="30000" dirty="0">
                <a:solidFill>
                  <a:schemeClr val="accent1"/>
                </a:solidFill>
              </a:rPr>
              <a:t>th</a:t>
            </a:r>
            <a:r>
              <a:rPr lang="en-GB" sz="2000" b="1" dirty="0">
                <a:solidFill>
                  <a:schemeClr val="accent1"/>
                </a:solidFill>
              </a:rPr>
              <a:t> ; </a:t>
            </a:r>
            <a:r>
              <a:rPr lang="en-GB" sz="2000" dirty="0">
                <a:solidFill>
                  <a:schemeClr val="accent1"/>
                </a:solidFill>
              </a:rPr>
              <a:t>3 days ahead of schedule only 47 days after beam stop in 2025!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sz="2000" dirty="0">
                <a:solidFill>
                  <a:schemeClr val="accent1"/>
                </a:solidFill>
              </a:rPr>
              <a:t>Successful testing of prototype solid-state amplifier for main accelerating cavities during the beam commissioning phase - Crucial to validate planned LS3 upgrades</a:t>
            </a:r>
          </a:p>
          <a:p>
            <a:pPr marL="260350" lvl="2" indent="0">
              <a:buNone/>
            </a:pPr>
            <a:endParaRPr lang="en-GB" sz="20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tabLst>
                <a:tab pos="8972550" algn="l"/>
              </a:tabLst>
            </a:pPr>
            <a:r>
              <a:rPr lang="en-US" altLang="en-US" sz="2200" dirty="0">
                <a:solidFill>
                  <a:srgbClr val="303030"/>
                </a:solidFill>
                <a:cs typeface="Calibri" panose="020F0502020204030204" pitchFamily="34" charset="0"/>
              </a:rPr>
              <a:t>AD / ELENA Machines: </a:t>
            </a:r>
            <a:endParaRPr lang="en-US" altLang="en-US" sz="2200" b="0" dirty="0">
              <a:solidFill>
                <a:srgbClr val="303030"/>
              </a:solidFill>
              <a:cs typeface="Calibri" panose="020F050202020403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8972550" algn="l"/>
              </a:tabLst>
            </a:pPr>
            <a:r>
              <a:rPr lang="en-GB" sz="2000" b="1" dirty="0">
                <a:solidFill>
                  <a:schemeClr val="accent1"/>
                </a:solidFill>
              </a:rPr>
              <a:t>Beam commissioning started as planned on February 13</a:t>
            </a:r>
            <a:r>
              <a:rPr lang="en-GB" sz="2000" b="1" baseline="30000" dirty="0">
                <a:solidFill>
                  <a:schemeClr val="accent1"/>
                </a:solidFill>
              </a:rPr>
              <a:t>th</a:t>
            </a:r>
            <a:r>
              <a:rPr lang="en-GB" sz="2000" b="1" dirty="0">
                <a:solidFill>
                  <a:schemeClr val="accent1"/>
                </a:solidFill>
              </a:rPr>
              <a:t>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8972550" algn="l"/>
              </a:tabLst>
            </a:pPr>
            <a:r>
              <a:rPr lang="en-GB" sz="2000" b="1" dirty="0">
                <a:solidFill>
                  <a:schemeClr val="accent1"/>
                </a:solidFill>
              </a:rPr>
              <a:t>Physics started on Friday 27</a:t>
            </a:r>
            <a:r>
              <a:rPr lang="en-GB" sz="2000" b="1" baseline="30000" dirty="0">
                <a:solidFill>
                  <a:schemeClr val="accent1"/>
                </a:solidFill>
              </a:rPr>
              <a:t>th</a:t>
            </a:r>
            <a:r>
              <a:rPr lang="en-GB" sz="2000" b="1" dirty="0">
                <a:solidFill>
                  <a:schemeClr val="accent1"/>
                </a:solidFill>
              </a:rPr>
              <a:t> with beam performances already close to end of last year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8972550" algn="l"/>
              </a:tabLst>
            </a:pPr>
            <a:r>
              <a:rPr lang="en-GB" sz="1700" dirty="0">
                <a:solidFill>
                  <a:schemeClr val="accent1"/>
                </a:solidFill>
              </a:rPr>
              <a:t>Six users taking beam on the first day of physics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</a:pPr>
            <a:endParaRPr lang="en-US" sz="22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</a:pPr>
            <a:r>
              <a:rPr lang="en-US" sz="2200" dirty="0"/>
              <a:t>SPS Machine: </a:t>
            </a:r>
            <a:endParaRPr lang="en-US" sz="2200" b="0" dirty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sz="2000" dirty="0">
                <a:solidFill>
                  <a:schemeClr val="accent1"/>
                </a:solidFill>
              </a:rPr>
              <a:t>LHC beams delivered according to schedule – BCMS beams with 4 x 36 bunches at 1.7e11 ppb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2000" dirty="0">
                <a:solidFill>
                  <a:srgbClr val="0033A0"/>
                </a:solidFill>
              </a:rPr>
              <a:t>HL-LHC parameters re-established after ~1 week of scrubbing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2000" dirty="0">
                <a:solidFill>
                  <a:srgbClr val="0033A0"/>
                </a:solidFill>
              </a:rPr>
              <a:t>Fixed Target physics started on schedule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2000" dirty="0">
                <a:solidFill>
                  <a:srgbClr val="0033A0"/>
                </a:solidFill>
              </a:rPr>
              <a:t>Decommissioned hysteresis cycle [200GeV/c –&gt; 26GeV/c -&gt; energy savings – 300kCHF / year] and beam on He cooled target [preparation for newly approved </a:t>
            </a:r>
            <a:r>
              <a:rPr lang="en-US" sz="2000" dirty="0" err="1">
                <a:solidFill>
                  <a:srgbClr val="0033A0"/>
                </a:solidFill>
              </a:rPr>
              <a:t>SHiP</a:t>
            </a:r>
            <a:r>
              <a:rPr lang="en-US" sz="2000" dirty="0">
                <a:solidFill>
                  <a:srgbClr val="0033A0"/>
                </a:solidFill>
              </a:rPr>
              <a:t> experiment]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789E9C-EBFE-8E02-590E-B9397F3BF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19895"/>
            <a:ext cx="11219051" cy="594595"/>
          </a:xfrm>
        </p:spPr>
        <p:txBody>
          <a:bodyPr/>
          <a:lstStyle/>
          <a:p>
            <a:r>
              <a:rPr lang="en-US" dirty="0"/>
              <a:t>Injector Complex Machine Status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DBDD-D373-DB72-D76C-CA560727B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628381C-5107-846E-D690-2F0AF3CEB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r>
              <a:rPr lang="en-US" dirty="0"/>
              <a:t>O. Brüning | Accelerator Complex Status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493BA3-D5EC-832A-113B-F7C68259F1D3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1261259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C114A-1CCC-CEE5-0B20-7BE564C02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98B22-D36B-E640-2275-37CDFE1C5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8300"/>
            <a:ext cx="11050587" cy="856870"/>
          </a:xfrm>
        </p:spPr>
        <p:txBody>
          <a:bodyPr/>
          <a:lstStyle/>
          <a:p>
            <a:r>
              <a:rPr lang="en-US" dirty="0"/>
              <a:t>ISOLDE Facility Status</a:t>
            </a:r>
            <a:br>
              <a:rPr lang="en-US" dirty="0"/>
            </a:br>
            <a:r>
              <a:rPr lang="en-US" altLang="en-US" sz="2000" b="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Long Shutdown 3 (LS3) at the ISOLDE facility started at the end of 2025 to accommodate the two-year consolidation work needed for the replacement of the beam dumps. </a:t>
            </a:r>
            <a:br>
              <a:rPr lang="en-US" altLang="en-US" sz="1800" b="0" dirty="0">
                <a:solidFill>
                  <a:srgbClr val="303030"/>
                </a:solidFill>
                <a:cs typeface="Calibri" panose="020F0502020204030204" pitchFamily="34" charset="0"/>
              </a:rPr>
            </a:br>
            <a:endParaRPr lang="en-US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79F5E-0A6D-172E-BD09-EF7D6A96EDF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01326" y="1449388"/>
            <a:ext cx="3960000" cy="2159646"/>
          </a:xfrm>
        </p:spPr>
        <p:txBody>
          <a:bodyPr>
            <a:normAutofit/>
          </a:bodyPr>
          <a:lstStyle/>
          <a:p>
            <a:r>
              <a:rPr lang="en-US" dirty="0"/>
              <a:t>Layout of the building that will host the new ISOLDE beam dumps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88F0B-70F6-07FC-3808-0059FDC8317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O. Brüning | Accelerator Complex Status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28938-5F95-8E99-DA59-F87809059DE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17CA04-3282-8DDD-6CC1-69C0BEA18B83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407987" y="5078524"/>
            <a:ext cx="3555287" cy="1122251"/>
          </a:xfrm>
        </p:spPr>
        <p:txBody>
          <a:bodyPr>
            <a:normAutofit/>
          </a:bodyPr>
          <a:lstStyle/>
          <a:p>
            <a:r>
              <a:rPr lang="en-US" dirty="0"/>
              <a:t>On-going excavation work around the SOLDE beam dumps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79F86AB-32C8-3833-D72E-F7EB173F0F6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21346" r="21346"/>
          <a:stretch>
            <a:fillRect/>
          </a:stretch>
        </p:blipFill>
        <p:spPr>
          <a:xfrm>
            <a:off x="407989" y="1449388"/>
            <a:ext cx="3555286" cy="3638249"/>
          </a:xfrm>
          <a:prstGeom prst="rect">
            <a:avLst/>
          </a:prstGeom>
          <a:pattFill prst="lgCheck">
            <a:fgClr>
              <a:srgbClr val="BEBECB"/>
            </a:fgClr>
            <a:bgClr>
              <a:srgbClr val="FFFFFF"/>
            </a:bgClr>
          </a:pattFill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DC2CF4-1F4D-F1B1-84F6-5138A3D01B1F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560073" cy="1131215"/>
          </a:xfrm>
          <a:solidFill>
            <a:schemeClr val="accent2"/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HIE-ISOLDE cryomodule and quarter-wave resonators to be transported to SM18 for refurbishment in April 2026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3BD88B2-3C04-6ECD-B76B-6E882E2A126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l="12898" r="12898"/>
          <a:stretch>
            <a:fillRect/>
          </a:stretch>
        </p:blipFill>
        <p:spPr>
          <a:xfrm>
            <a:off x="8228727" y="1449388"/>
            <a:ext cx="3560073" cy="3413882"/>
          </a:xfrm>
          <a:prstGeom prst="rect">
            <a:avLst/>
          </a:prstGeom>
          <a:pattFill prst="lgCheck">
            <a:fgClr>
              <a:srgbClr val="BEBECB"/>
            </a:fgClr>
            <a:bgClr>
              <a:srgbClr val="FFFFFF"/>
            </a:bgClr>
          </a:pattFill>
        </p:spPr>
      </p:pic>
      <p:pic>
        <p:nvPicPr>
          <p:cNvPr id="18" name="Picture 17" descr="A drawing of a factory&#10;&#10;AI-generated content may be incorrect.">
            <a:extLst>
              <a:ext uri="{FF2B5EF4-FFF2-40B4-BE49-F238E27FC236}">
                <a16:creationId xmlns:a16="http://schemas.microsoft.com/office/drawing/2014/main" id="{2577899F-899D-DF33-AF6B-F1D4099821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57" b="6639"/>
          <a:stretch>
            <a:fillRect/>
          </a:stretch>
        </p:blipFill>
        <p:spPr>
          <a:xfrm>
            <a:off x="4130675" y="3968750"/>
            <a:ext cx="3930651" cy="2240989"/>
          </a:xfrm>
          <a:prstGeom prst="rect">
            <a:avLst/>
          </a:prstGeom>
        </p:spPr>
      </p:pic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245DFF04-91CD-772B-101D-D3508FBE95C4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2656077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D0EBB-F903-B360-C04E-01A40D333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2A88B-6247-AE82-66DA-F44F58DE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68299"/>
            <a:ext cx="5394719" cy="958339"/>
          </a:xfrm>
        </p:spPr>
        <p:txBody>
          <a:bodyPr/>
          <a:lstStyle/>
          <a:p>
            <a:r>
              <a:rPr lang="en-US" dirty="0"/>
              <a:t>LHC 2026 Schedule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154A13-919F-B8B2-40E7-F904A98632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O. Brüning | Accelerator Complex Status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718C9-2D23-92FE-974A-B6408423F2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F7E78287-4EEC-0C85-6C8D-ADD82B50197B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0DA9920-1518-67C0-9675-D815F3BFA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318" y="1326638"/>
            <a:ext cx="7708682" cy="4139847"/>
          </a:xfrm>
          <a:prstGeom prst="rect">
            <a:avLst/>
          </a:prstGeom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927EA63-B085-B659-B353-768387510C9D}"/>
              </a:ext>
            </a:extLst>
          </p:cNvPr>
          <p:cNvSpPr/>
          <p:nvPr/>
        </p:nvSpPr>
        <p:spPr>
          <a:xfrm>
            <a:off x="7735085" y="3982307"/>
            <a:ext cx="575187" cy="44245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E8C126-4992-5577-7EF4-A94C3433F547}"/>
              </a:ext>
            </a:extLst>
          </p:cNvPr>
          <p:cNvCxnSpPr>
            <a:cxnSpLocks/>
          </p:cNvCxnSpPr>
          <p:nvPr/>
        </p:nvCxnSpPr>
        <p:spPr>
          <a:xfrm>
            <a:off x="6464508" y="3653852"/>
            <a:ext cx="0" cy="1855083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DADC4-41A9-4888-F61C-75A0E9E7D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245" y="1030834"/>
            <a:ext cx="4691070" cy="5246035"/>
          </a:xfrm>
        </p:spPr>
        <p:txBody>
          <a:bodyPr>
            <a:normAutofit fontScale="92500" lnSpcReduction="20000"/>
          </a:bodyPr>
          <a:lstStyle/>
          <a:p>
            <a:pPr marL="36513"/>
            <a:r>
              <a:rPr lang="en-US" sz="2400" dirty="0"/>
              <a:t>Highly compressed startup</a:t>
            </a:r>
          </a:p>
          <a:p>
            <a:pPr marL="36513"/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10.7 weeks beam-to-beam YETS</a:t>
            </a:r>
          </a:p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2 weeks for powering tests.</a:t>
            </a:r>
          </a:p>
          <a:p>
            <a:r>
              <a:rPr lang="en-US" sz="22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days of beam commissioning.</a:t>
            </a:r>
          </a:p>
          <a:p>
            <a:r>
              <a:rPr lang="en-CH" sz="22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Anticipation of 2-days High Intensity</a:t>
            </a:r>
          </a:p>
          <a:p>
            <a:r>
              <a:rPr lang="en-CH" sz="22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operation days lost (COLL &amp; Compressor)</a:t>
            </a:r>
          </a:p>
          <a:p>
            <a:endParaRPr lang="en-CH" sz="1800" b="0" dirty="0"/>
          </a:p>
          <a:p>
            <a:pPr>
              <a:spcBef>
                <a:spcPts val="600"/>
              </a:spcBef>
            </a:pPr>
            <a:r>
              <a:rPr lang="en-US" sz="2400" dirty="0"/>
              <a:t>Diverse Program:</a:t>
            </a:r>
          </a:p>
          <a:p>
            <a:pPr lvl="1">
              <a:spcBef>
                <a:spcPts val="450"/>
              </a:spcBef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ramp up and high-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run</a:t>
            </a:r>
          </a:p>
          <a:p>
            <a:pPr lvl="1">
              <a:spcBef>
                <a:spcPts val="450"/>
              </a:spcBef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run</a:t>
            </a:r>
          </a:p>
          <a:p>
            <a:pPr lvl="1">
              <a:spcBef>
                <a:spcPts val="450"/>
              </a:spcBef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VDM</a:t>
            </a:r>
          </a:p>
          <a:p>
            <a:pPr lvl="1">
              <a:spcBef>
                <a:spcPts val="450"/>
              </a:spcBef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 “1 TeV” run</a:t>
            </a:r>
          </a:p>
          <a:p>
            <a:pPr lvl="1">
              <a:spcBef>
                <a:spcPts val="450"/>
              </a:spcBef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MDs</a:t>
            </a:r>
          </a:p>
          <a:p>
            <a:pPr lvl="1">
              <a:spcBef>
                <a:spcPts val="450"/>
              </a:spcBef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intensity tests</a:t>
            </a:r>
          </a:p>
          <a:p>
            <a:pPr lvl="1">
              <a:spcBef>
                <a:spcPts val="450"/>
              </a:spcBef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ion run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27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7BD98-91DA-814C-B2BF-7A547A8D2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70D1FB-2265-36D1-63EA-7BDE95F97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Injector Complex back in Operation </a:t>
            </a:r>
            <a:br>
              <a:rPr lang="en-US" dirty="0"/>
            </a:br>
            <a:r>
              <a:rPr lang="en-US" sz="2400" dirty="0">
                <a:solidFill>
                  <a:schemeClr val="tx2"/>
                </a:solidFill>
              </a:rPr>
              <a:t>[ISOLDE is already in Long Shutdown 3]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E5E96-3541-01E4-7D09-9542260C9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B4F8E3C-7107-7EDE-5C13-87E2B28C0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r>
              <a:rPr lang="en-US" dirty="0"/>
              <a:t>O. Brüning | Accelerator Complex Status</a:t>
            </a: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7455FA97-92C0-786E-482F-785730F831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140682"/>
              </p:ext>
            </p:extLst>
          </p:nvPr>
        </p:nvGraphicFramePr>
        <p:xfrm>
          <a:off x="979202" y="1961170"/>
          <a:ext cx="9979596" cy="3468635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679590">
                  <a:extLst>
                    <a:ext uri="{9D8B030D-6E8A-4147-A177-3AD203B41FA5}">
                      <a16:colId xmlns:a16="http://schemas.microsoft.com/office/drawing/2014/main" val="3974160399"/>
                    </a:ext>
                  </a:extLst>
                </a:gridCol>
                <a:gridCol w="4973365">
                  <a:extLst>
                    <a:ext uri="{9D8B030D-6E8A-4147-A177-3AD203B41FA5}">
                      <a16:colId xmlns:a16="http://schemas.microsoft.com/office/drawing/2014/main" val="3128199024"/>
                    </a:ext>
                  </a:extLst>
                </a:gridCol>
                <a:gridCol w="2326641">
                  <a:extLst>
                    <a:ext uri="{9D8B030D-6E8A-4147-A177-3AD203B41FA5}">
                      <a16:colId xmlns:a16="http://schemas.microsoft.com/office/drawing/2014/main" val="549230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/>
                        <a:t>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Availability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358058"/>
                  </a:ext>
                </a:extLst>
              </a:tr>
              <a:tr h="602287">
                <a:tc>
                  <a:txBody>
                    <a:bodyPr/>
                    <a:lstStyle/>
                    <a:p>
                      <a:r>
                        <a:rPr lang="en-GB" sz="2400" b="1" dirty="0"/>
                        <a:t>Linac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22/01 9h – 13/04 9h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/>
                        <a:t>99.1%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766654"/>
                  </a:ext>
                </a:extLst>
              </a:tr>
              <a:tr h="602287">
                <a:tc>
                  <a:txBody>
                    <a:bodyPr/>
                    <a:lstStyle/>
                    <a:p>
                      <a:r>
                        <a:rPr lang="en-GB" sz="2400" b="1" dirty="0"/>
                        <a:t>PSB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27/01 9h – 13/04 9h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/>
                        <a:t>98.8%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7643"/>
                  </a:ext>
                </a:extLst>
              </a:tr>
              <a:tr h="602287">
                <a:tc>
                  <a:txBody>
                    <a:bodyPr/>
                    <a:lstStyle/>
                    <a:p>
                      <a:r>
                        <a:rPr lang="en-GB" sz="2400" b="1" dirty="0"/>
                        <a:t>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02/02 9h – 13/04 9h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/>
                        <a:t>95.7%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454971"/>
                  </a:ext>
                </a:extLst>
              </a:tr>
              <a:tr h="602287">
                <a:tc>
                  <a:txBody>
                    <a:bodyPr/>
                    <a:lstStyle/>
                    <a:p>
                      <a:r>
                        <a:rPr lang="en-GB" sz="2400" b="1" dirty="0"/>
                        <a:t>AD/ELENA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27/02 9h – 13/04 9h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/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070748"/>
                  </a:ext>
                </a:extLst>
              </a:tr>
              <a:tr h="602287">
                <a:tc>
                  <a:txBody>
                    <a:bodyPr/>
                    <a:lstStyle/>
                    <a:p>
                      <a:r>
                        <a:rPr lang="en-GB" sz="2400" b="1" dirty="0"/>
                        <a:t>SPS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02/03 9h – 13/04 9h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/>
                        <a:t>87.6%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953970"/>
                  </a:ext>
                </a:extLst>
              </a:tr>
            </a:tbl>
          </a:graphicData>
        </a:graphic>
      </p:graphicFrame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7E0E264E-2487-F351-3B07-7EA7BEF136D1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4268522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EFD40-2B52-916A-7D71-B782913AF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170DF-FC1C-0A48-C476-A8F197200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624" y="368300"/>
            <a:ext cx="4155896" cy="5912579"/>
          </a:xfrm>
        </p:spPr>
        <p:txBody>
          <a:bodyPr>
            <a:normAutofit lnSpcReduction="10000"/>
          </a:bodyPr>
          <a:lstStyle/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Beam commissioning completed within the foreseen time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No operation problems found (limited configuration changes were beneficial)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All systems tested and configuration validated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First STABLE BEAMS (with 4 bunches) declared 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March 7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Start of physics production with 1200 bunches 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Friday March 13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, about a week ahead of schedule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Intensity ramp-up finished by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March 17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Bunch intensity back to the Run3 operational goal (1.8e11 ppb), before the low-mu run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b="0" dirty="0">
              <a:latin typeface="Helvetica Neue"/>
            </a:endParaRPr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97337-4D41-F5DB-6CA1-FFE04D7AE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7A9096B-E79A-7E9C-A854-83B449E07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r>
              <a:rPr lang="en-US" dirty="0"/>
              <a:t>O. Brüning | Accelerator Complex Status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2A25414-80D5-6013-FC4F-B7A09293AA80}"/>
              </a:ext>
            </a:extLst>
          </p:cNvPr>
          <p:cNvSpPr txBox="1">
            <a:spLocks/>
          </p:cNvSpPr>
          <p:nvPr/>
        </p:nvSpPr>
        <p:spPr>
          <a:xfrm>
            <a:off x="327212" y="241479"/>
            <a:ext cx="6216094" cy="5966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2026 LHC Commissioning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E759A0-AEB1-99A8-712F-3CB117C00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45" y="939294"/>
            <a:ext cx="6574842" cy="5326499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2B83998-24A5-9D0B-5447-FAAC941E95E8}"/>
              </a:ext>
            </a:extLst>
          </p:cNvPr>
          <p:cNvSpPr/>
          <p:nvPr/>
        </p:nvSpPr>
        <p:spPr>
          <a:xfrm>
            <a:off x="5987490" y="982257"/>
            <a:ext cx="1392797" cy="271355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5924D152-A08A-BDF4-3529-63D90CAFB95A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2579153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789AF7-4473-9F30-B2D5-12EFFE6B8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983643"/>
            <a:ext cx="11376024" cy="1960406"/>
          </a:xfrm>
        </p:spPr>
        <p:txBody>
          <a:bodyPr/>
          <a:lstStyle/>
          <a:p>
            <a:r>
              <a:rPr lang="en-US" sz="2200" dirty="0">
                <a:solidFill>
                  <a:srgbClr val="303030"/>
                </a:solidFill>
              </a:rPr>
              <a:t>The baseline configuration for 2026 is (almost) unchanged: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minutes gain</a:t>
            </a:r>
            <a:r>
              <a:rPr lang="en-US" sz="20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/cycle by compressing the entire b* squeeze into the ramp.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 of b* levelling from 60/18 cm to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50/15 cm</a:t>
            </a:r>
            <a:r>
              <a:rPr lang="en-US" sz="20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intensity per bunch will be pushed to(wards)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1.8×10</a:t>
            </a:r>
            <a:r>
              <a:rPr lang="en-US" sz="2000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ppb </a:t>
            </a:r>
            <a:r>
              <a:rPr lang="en-US" sz="20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limited by the heat load to the cryogenic system (e-clouds !).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F65C88-7441-8B36-50BB-E95CBEAC1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275093"/>
            <a:ext cx="11376025" cy="647708"/>
          </a:xfrm>
        </p:spPr>
        <p:txBody>
          <a:bodyPr/>
          <a:lstStyle/>
          <a:p>
            <a:r>
              <a:rPr lang="en-US" dirty="0"/>
              <a:t>LHC configuration 2026 Changes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AA66D-82DD-0B88-6585-1A97A25C1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F087591-AC92-3536-5BDA-7BFE295112DD}"/>
              </a:ext>
            </a:extLst>
          </p:cNvPr>
          <p:cNvGrpSpPr>
            <a:grpSpLocks noChangeAspect="1"/>
          </p:cNvGrpSpPr>
          <p:nvPr/>
        </p:nvGrpSpPr>
        <p:grpSpPr>
          <a:xfrm>
            <a:off x="901893" y="3164433"/>
            <a:ext cx="10388211" cy="2909201"/>
            <a:chOff x="3124075" y="1439336"/>
            <a:chExt cx="8817677" cy="2469375"/>
          </a:xfrm>
        </p:grpSpPr>
        <p:pic>
          <p:nvPicPr>
            <p:cNvPr id="8" name="Google Shape;128;p18">
              <a:extLst>
                <a:ext uri="{FF2B5EF4-FFF2-40B4-BE49-F238E27FC236}">
                  <a16:creationId xmlns:a16="http://schemas.microsoft.com/office/drawing/2014/main" id="{4397EF4A-34EE-B969-0560-12189E81511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b="13119"/>
            <a:stretch/>
          </p:blipFill>
          <p:spPr>
            <a:xfrm>
              <a:off x="3124075" y="1439336"/>
              <a:ext cx="8817677" cy="2469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31;p18">
              <a:extLst>
                <a:ext uri="{FF2B5EF4-FFF2-40B4-BE49-F238E27FC236}">
                  <a16:creationId xmlns:a16="http://schemas.microsoft.com/office/drawing/2014/main" id="{13B75D60-84BD-CB68-D1D9-6ACC4FF1B690}"/>
                </a:ext>
              </a:extLst>
            </p:cNvPr>
            <p:cNvSpPr/>
            <p:nvPr/>
          </p:nvSpPr>
          <p:spPr>
            <a:xfrm>
              <a:off x="4600109" y="1884549"/>
              <a:ext cx="3838800" cy="1765200"/>
            </a:xfrm>
            <a:prstGeom prst="rect">
              <a:avLst/>
            </a:prstGeom>
            <a:solidFill>
              <a:srgbClr val="F1C232">
                <a:alpha val="29550"/>
              </a:srgbClr>
            </a:solidFill>
            <a:ln w="9100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375" tIns="87375" rIns="87375" bIns="873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38" b="0" i="0" u="none" strike="noStrike" kern="1200" cap="none" spc="0" normalizeH="0" baseline="0" noProof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132;p18">
              <a:extLst>
                <a:ext uri="{FF2B5EF4-FFF2-40B4-BE49-F238E27FC236}">
                  <a16:creationId xmlns:a16="http://schemas.microsoft.com/office/drawing/2014/main" id="{282A6957-5993-9C90-E96C-4089FAD32BE0}"/>
                </a:ext>
              </a:extLst>
            </p:cNvPr>
            <p:cNvSpPr/>
            <p:nvPr/>
          </p:nvSpPr>
          <p:spPr>
            <a:xfrm>
              <a:off x="8438923" y="1884573"/>
              <a:ext cx="478500" cy="1765200"/>
            </a:xfrm>
            <a:prstGeom prst="rect">
              <a:avLst/>
            </a:prstGeom>
            <a:solidFill>
              <a:srgbClr val="00FFFF">
                <a:alpha val="29550"/>
              </a:srgbClr>
            </a:solidFill>
            <a:ln w="9100" cap="flat" cmpd="sng">
              <a:solidFill>
                <a:srgbClr val="00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375" tIns="87375" rIns="87375" bIns="873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38" b="0" i="0" u="none" strike="noStrike" kern="1200" cap="none" spc="0" normalizeH="0" baseline="0" noProof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133;p18">
              <a:extLst>
                <a:ext uri="{FF2B5EF4-FFF2-40B4-BE49-F238E27FC236}">
                  <a16:creationId xmlns:a16="http://schemas.microsoft.com/office/drawing/2014/main" id="{AE2B3AAC-EE75-C2E2-0FFD-8FA9F98D3BD2}"/>
                </a:ext>
              </a:extLst>
            </p:cNvPr>
            <p:cNvSpPr/>
            <p:nvPr/>
          </p:nvSpPr>
          <p:spPr>
            <a:xfrm>
              <a:off x="9569461" y="1884573"/>
              <a:ext cx="1353900" cy="1765200"/>
            </a:xfrm>
            <a:prstGeom prst="rect">
              <a:avLst/>
            </a:prstGeom>
            <a:solidFill>
              <a:srgbClr val="00FF00">
                <a:alpha val="32730"/>
              </a:srgbClr>
            </a:solidFill>
            <a:ln w="910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375" tIns="87375" rIns="87375" bIns="873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38" b="0" i="0" u="none" strike="noStrike" kern="1200" cap="none" spc="0" normalizeH="0" baseline="0" noProof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134;p18">
              <a:extLst>
                <a:ext uri="{FF2B5EF4-FFF2-40B4-BE49-F238E27FC236}">
                  <a16:creationId xmlns:a16="http://schemas.microsoft.com/office/drawing/2014/main" id="{0E11F5AE-4438-BEF6-4E62-DAE435BAEEB5}"/>
                </a:ext>
              </a:extLst>
            </p:cNvPr>
            <p:cNvSpPr/>
            <p:nvPr/>
          </p:nvSpPr>
          <p:spPr>
            <a:xfrm>
              <a:off x="8917427" y="1884573"/>
              <a:ext cx="651900" cy="1765200"/>
            </a:xfrm>
            <a:prstGeom prst="rect">
              <a:avLst/>
            </a:prstGeom>
            <a:gradFill>
              <a:gsLst>
                <a:gs pos="0">
                  <a:srgbClr val="00FFFF">
                    <a:alpha val="29411"/>
                    <a:alpha val="29550"/>
                  </a:srgbClr>
                </a:gs>
                <a:gs pos="100000">
                  <a:srgbClr val="00FF00">
                    <a:alpha val="32549"/>
                    <a:alpha val="29550"/>
                  </a:srgbClr>
                </a:gs>
              </a:gsLst>
              <a:lin ang="0" scaled="0"/>
            </a:gradFill>
            <a:ln w="9100" cap="flat" cmpd="sng">
              <a:solidFill>
                <a:srgbClr val="00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7375" tIns="87375" rIns="87375" bIns="873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38" b="0" i="0" u="none" strike="noStrike" kern="1200" cap="none" spc="0" normalizeH="0" baseline="0" noProof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135;p18">
              <a:extLst>
                <a:ext uri="{FF2B5EF4-FFF2-40B4-BE49-F238E27FC236}">
                  <a16:creationId xmlns:a16="http://schemas.microsoft.com/office/drawing/2014/main" id="{74DAE9DC-EF50-BDBB-591B-8DB6CBA9DE99}"/>
                </a:ext>
              </a:extLst>
            </p:cNvPr>
            <p:cNvSpPr txBox="1"/>
            <p:nvPr/>
          </p:nvSpPr>
          <p:spPr>
            <a:xfrm>
              <a:off x="5646137" y="2499934"/>
              <a:ext cx="1800600" cy="5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375" tIns="87375" rIns="87375" bIns="8737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51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levelled period: </a:t>
              </a:r>
              <a:br>
                <a:rPr kumimoji="0" lang="en-GB" sz="1451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kumimoji="0" lang="en-GB" sz="1451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~75% of ∫</a:t>
              </a:r>
              <a:r>
                <a:rPr kumimoji="0" lang="en-GB" sz="14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L</a:t>
              </a:r>
              <a:r>
                <a:rPr kumimoji="0" lang="en-GB" sz="1451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Fill</a:t>
              </a:r>
              <a:endParaRPr kumimoji="0" sz="1355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" name="Google Shape;136;p18">
              <a:extLst>
                <a:ext uri="{FF2B5EF4-FFF2-40B4-BE49-F238E27FC236}">
                  <a16:creationId xmlns:a16="http://schemas.microsoft.com/office/drawing/2014/main" id="{DDD657D3-5E5A-860C-F132-FEC1D5D19ADD}"/>
                </a:ext>
              </a:extLst>
            </p:cNvPr>
            <p:cNvSpPr txBox="1"/>
            <p:nvPr/>
          </p:nvSpPr>
          <p:spPr>
            <a:xfrm>
              <a:off x="8271155" y="2383527"/>
              <a:ext cx="1248890" cy="1084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375" tIns="87375" rIns="87375" bIns="8737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18cm / 160urad &amp; 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crossing angle reduction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:</a:t>
              </a:r>
              <a:b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~12% ∫</a:t>
              </a:r>
              <a:r>
                <a:rPr kumimoji="0" lang="en-GB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L</a:t>
              </a:r>
              <a:r>
                <a:rPr kumimoji="0" lang="en-GB" sz="12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Fill</a:t>
              </a: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" name="Google Shape;137;p18">
              <a:extLst>
                <a:ext uri="{FF2B5EF4-FFF2-40B4-BE49-F238E27FC236}">
                  <a16:creationId xmlns:a16="http://schemas.microsoft.com/office/drawing/2014/main" id="{BED8869F-928A-6CC1-1023-D247AD89E5B0}"/>
                </a:ext>
              </a:extLst>
            </p:cNvPr>
            <p:cNvSpPr txBox="1"/>
            <p:nvPr/>
          </p:nvSpPr>
          <p:spPr>
            <a:xfrm>
              <a:off x="9172177" y="2403749"/>
              <a:ext cx="1800600" cy="55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375" tIns="87375" rIns="87375" bIns="8737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18cm / 120urad:</a:t>
              </a:r>
              <a:b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~13% of ∫</a:t>
              </a:r>
              <a:r>
                <a:rPr kumimoji="0" lang="en-GB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L</a:t>
              </a:r>
              <a:r>
                <a:rPr kumimoji="0" lang="en-GB" sz="105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Fill</a:t>
              </a:r>
              <a:endParaRPr kumimoji="0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47AB24D-1DAE-98AA-E62C-879CD5DF930D}"/>
              </a:ext>
            </a:extLst>
          </p:cNvPr>
          <p:cNvSpPr txBox="1"/>
          <p:nvPr/>
        </p:nvSpPr>
        <p:spPr>
          <a:xfrm>
            <a:off x="407985" y="2995156"/>
            <a:ext cx="2720617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bunch intensity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1DEB1-5C8A-1153-6D02-C000BB08630E}"/>
              </a:ext>
            </a:extLst>
          </p:cNvPr>
          <p:cNvSpPr txBox="1"/>
          <p:nvPr/>
        </p:nvSpPr>
        <p:spPr>
          <a:xfrm>
            <a:off x="7124154" y="2993155"/>
            <a:ext cx="1391728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smaller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5178605-08A7-1258-B47E-2995C0803CDF}"/>
              </a:ext>
            </a:extLst>
          </p:cNvPr>
          <p:cNvCxnSpPr>
            <a:cxnSpLocks/>
          </p:cNvCxnSpPr>
          <p:nvPr/>
        </p:nvCxnSpPr>
        <p:spPr>
          <a:xfrm>
            <a:off x="7701395" y="3333710"/>
            <a:ext cx="25557" cy="32585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41C96A-5727-251B-9011-85A4E1E4A608}"/>
              </a:ext>
            </a:extLst>
          </p:cNvPr>
          <p:cNvCxnSpPr>
            <a:cxnSpLocks/>
          </p:cNvCxnSpPr>
          <p:nvPr/>
        </p:nvCxnSpPr>
        <p:spPr>
          <a:xfrm>
            <a:off x="1798820" y="3331709"/>
            <a:ext cx="398731" cy="33301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7D139A1-1EC7-8554-263D-EA9436D23309}"/>
              </a:ext>
            </a:extLst>
          </p:cNvPr>
          <p:cNvCxnSpPr>
            <a:cxnSpLocks/>
          </p:cNvCxnSpPr>
          <p:nvPr/>
        </p:nvCxnSpPr>
        <p:spPr>
          <a:xfrm flipH="1">
            <a:off x="7171339" y="3789141"/>
            <a:ext cx="691291" cy="0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CBA0AF2-E21D-3480-A511-4BA17FEBA093}"/>
              </a:ext>
            </a:extLst>
          </p:cNvPr>
          <p:cNvCxnSpPr>
            <a:cxnSpLocks/>
          </p:cNvCxnSpPr>
          <p:nvPr/>
        </p:nvCxnSpPr>
        <p:spPr>
          <a:xfrm flipH="1" flipV="1">
            <a:off x="7862630" y="3789141"/>
            <a:ext cx="632492" cy="245929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C8AF0F4-1710-024E-10D1-8236ED267304}"/>
              </a:ext>
            </a:extLst>
          </p:cNvPr>
          <p:cNvCxnSpPr>
            <a:cxnSpLocks/>
          </p:cNvCxnSpPr>
          <p:nvPr/>
        </p:nvCxnSpPr>
        <p:spPr>
          <a:xfrm flipH="1">
            <a:off x="1818099" y="3804131"/>
            <a:ext cx="707513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4BE1278D-DDD3-D4B2-121A-A4613BB8A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r>
              <a:rPr lang="en-US" dirty="0"/>
              <a:t>O. Brüning | Accelerator Complex Status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E7233-ECE0-F1B5-3DB0-436415B308D3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89248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D4A3F-C82C-8F6A-5FBE-614D8541A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CE6E09D-97A4-8FDD-40B6-E15EEC21F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" y="3164568"/>
            <a:ext cx="5908687" cy="3236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C254EF-1054-31A5-F7EB-9630F2CC0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LHC machine is running beautifully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58A79-E4E3-5221-0218-ADE6495BA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7" y="1101636"/>
            <a:ext cx="5314387" cy="155087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GB" sz="2000" dirty="0">
                <a:solidFill>
                  <a:srgbClr val="303030"/>
                </a:solidFill>
              </a:rPr>
              <a:t>Luminosity for CMS/ATLAS is impacted by the 3 weeks of low-pile-up run!</a:t>
            </a:r>
          </a:p>
          <a:p>
            <a:pPr>
              <a:lnSpc>
                <a:spcPct val="110000"/>
              </a:lnSpc>
            </a:pPr>
            <a:r>
              <a:rPr lang="en-GB" sz="2000" dirty="0">
                <a:solidFill>
                  <a:srgbClr val="303030"/>
                </a:solidFill>
              </a:rPr>
              <a:t>But very long fills are good news for LHCb </a:t>
            </a:r>
          </a:p>
          <a:p>
            <a:pPr>
              <a:lnSpc>
                <a:spcPct val="110000"/>
              </a:lnSpc>
            </a:pPr>
            <a:r>
              <a:rPr lang="en-GB" sz="2000" dirty="0">
                <a:solidFill>
                  <a:srgbClr val="303030"/>
                </a:solidFill>
              </a:rPr>
              <a:t>Excellent performance thanks to injector performance</a:t>
            </a:r>
          </a:p>
          <a:p>
            <a:pPr>
              <a:lnSpc>
                <a:spcPct val="110000"/>
              </a:lnSpc>
            </a:pPr>
            <a:endParaRPr lang="en-GB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5B31A-B4C7-12FA-3126-8C49E54DDA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2244" y="1105223"/>
            <a:ext cx="5779720" cy="110224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303030"/>
                </a:solidFill>
              </a:rPr>
              <a:t>Performance targets for 2026: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p-p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			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Pb-Pb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44FEDD0-F540-5FD7-3003-698A93D579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0EEA3FA1-CD1E-52D2-30F2-E4A1503B0612}"/>
              </a:ext>
            </a:extLst>
          </p:cNvPr>
          <p:cNvSpPr txBox="1">
            <a:spLocks/>
          </p:cNvSpPr>
          <p:nvPr/>
        </p:nvSpPr>
        <p:spPr>
          <a:xfrm>
            <a:off x="1145352" y="6424993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O. Brüning | Accelerator Complex Status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87468B-685A-FDA3-9FBF-15D70098B3BE}"/>
              </a:ext>
            </a:extLst>
          </p:cNvPr>
          <p:cNvSpPr txBox="1">
            <a:spLocks/>
          </p:cNvSpPr>
          <p:nvPr/>
        </p:nvSpPr>
        <p:spPr>
          <a:xfrm>
            <a:off x="9026661" y="1899677"/>
            <a:ext cx="3070146" cy="10916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54013" indent="-317500" algn="l" rtl="0" eaLnBrk="1" latinLnBrk="0" hangingPunct="1">
              <a:spcBef>
                <a:spcPct val="20000"/>
              </a:spcBef>
              <a:buClr>
                <a:schemeClr val="tx1"/>
              </a:buClr>
              <a:buSzPct val="75000"/>
              <a:buFont typeface="Lucida Grande"/>
              <a:buChar char="►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725" indent="-36671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5000"/>
              <a:buFont typeface="Lucida Grande"/>
              <a:buChar char="►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Lucida Grande"/>
              <a:buChar char="►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marR="0" lvl="0" indent="-317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C377B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ATLAS/CMS: 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</a:rPr>
              <a:t>8 </a:t>
            </a:r>
            <a:r>
              <a:rPr lang="en-GB" sz="1800" dirty="0">
                <a:solidFill>
                  <a:srgbClr val="D60093"/>
                </a:solidFill>
                <a:latin typeface="Arial"/>
              </a:rPr>
              <a:t>n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</a:rPr>
              <a:t>b</a:t>
            </a:r>
            <a:r>
              <a:rPr kumimoji="0" lang="en-GB" sz="1800" i="0" u="none" strike="noStrike" kern="1200" cap="none" spc="0" normalizeH="0" baseline="3000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</a:rPr>
              <a:t>-1</a:t>
            </a:r>
          </a:p>
          <a:p>
            <a:pPr marL="354013" marR="0" lvl="0" indent="-317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C377B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LHCb: 	</a:t>
            </a:r>
            <a:r>
              <a:rPr lang="en-GB" sz="1800" dirty="0">
                <a:solidFill>
                  <a:srgbClr val="D60093"/>
                </a:solidFill>
                <a:latin typeface="Arial"/>
              </a:rPr>
              <a:t>0.6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</a:rPr>
              <a:t> </a:t>
            </a:r>
            <a:r>
              <a:rPr lang="en-GB" sz="1800" dirty="0">
                <a:solidFill>
                  <a:srgbClr val="D60093"/>
                </a:solidFill>
                <a:latin typeface="Arial"/>
              </a:rPr>
              <a:t>n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</a:rPr>
              <a:t>b</a:t>
            </a:r>
            <a:r>
              <a:rPr kumimoji="0" lang="en-GB" sz="1800" i="0" u="none" strike="noStrike" kern="1200" cap="none" spc="0" normalizeH="0" baseline="3000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</a:rPr>
              <a:t>-1</a:t>
            </a:r>
          </a:p>
          <a:p>
            <a:pPr marL="354013" marR="0" lvl="0" indent="-317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C377B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ALICE: 	</a:t>
            </a:r>
            <a:r>
              <a:rPr lang="en-GB" sz="1800" dirty="0">
                <a:solidFill>
                  <a:srgbClr val="D60093"/>
                </a:solidFill>
                <a:latin typeface="Arial"/>
              </a:rPr>
              <a:t>1.3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</a:rPr>
              <a:t> </a:t>
            </a:r>
            <a:r>
              <a:rPr lang="en-GB" sz="1800" dirty="0">
                <a:solidFill>
                  <a:srgbClr val="D60093"/>
                </a:solidFill>
                <a:latin typeface="Arial"/>
              </a:rPr>
              <a:t>n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</a:rPr>
              <a:t>b</a:t>
            </a:r>
            <a:r>
              <a:rPr kumimoji="0" lang="en-GB" sz="1800" i="0" u="none" strike="noStrike" kern="1200" cap="none" spc="0" normalizeH="0" baseline="3000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</a:rPr>
              <a:t>-1</a:t>
            </a:r>
          </a:p>
          <a:p>
            <a:pPr marL="36513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C377B"/>
              </a:buClr>
              <a:buSzPct val="75000"/>
              <a:buFont typeface="Lucida Grande"/>
              <a:buNone/>
              <a:tabLst/>
              <a:defRPr/>
            </a:pPr>
            <a:endParaRPr kumimoji="0" lang="en-GB" sz="1800" b="1" i="0" u="none" strike="noStrike" kern="1200" cap="none" spc="0" normalizeH="0" baseline="30000" noProof="0" dirty="0">
              <a:ln>
                <a:noFill/>
              </a:ln>
              <a:solidFill>
                <a:srgbClr val="008E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61111E-27E0-67A8-3D9A-C356BCD87BB7}"/>
              </a:ext>
            </a:extLst>
          </p:cNvPr>
          <p:cNvSpPr txBox="1"/>
          <p:nvPr/>
        </p:nvSpPr>
        <p:spPr>
          <a:xfrm>
            <a:off x="1014594" y="3468248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½ way of low-mu target!</a:t>
            </a:r>
            <a:endParaRPr lang="en-GB" dirty="0">
              <a:latin typeface="+mj-lt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0BA126F-56CC-19C4-2DEB-69B6D0C1458D}"/>
              </a:ext>
            </a:extLst>
          </p:cNvPr>
          <p:cNvSpPr txBox="1">
            <a:spLocks/>
          </p:cNvSpPr>
          <p:nvPr/>
        </p:nvSpPr>
        <p:spPr>
          <a:xfrm>
            <a:off x="6171375" y="1923608"/>
            <a:ext cx="3070146" cy="10916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54013" indent="-317500" algn="l" rtl="0" eaLnBrk="1" latinLnBrk="0" hangingPunct="1">
              <a:spcBef>
                <a:spcPct val="20000"/>
              </a:spcBef>
              <a:buClr>
                <a:schemeClr val="tx1"/>
              </a:buClr>
              <a:buSzPct val="75000"/>
              <a:buFont typeface="Lucida Grande"/>
              <a:buChar char="►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725" indent="-36671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5000"/>
              <a:buFont typeface="Lucida Grande"/>
              <a:buChar char="►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Lucida Grande"/>
              <a:buChar char="►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marR="0" lvl="0" indent="-317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C377B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ATLAS/CMS: </a:t>
            </a:r>
            <a:r>
              <a:rPr lang="en-GB" sz="1800" dirty="0">
                <a:solidFill>
                  <a:srgbClr val="D60093"/>
                </a:solidFill>
                <a:latin typeface="Arial"/>
              </a:rPr>
              <a:t>28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</a:rPr>
              <a:t> fb</a:t>
            </a:r>
            <a:r>
              <a:rPr kumimoji="0" lang="en-GB" sz="1800" i="0" u="none" strike="noStrike" kern="1200" cap="none" spc="0" normalizeH="0" baseline="3000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</a:rPr>
              <a:t>-1</a:t>
            </a:r>
          </a:p>
          <a:p>
            <a:pPr marL="354013" marR="0" lvl="0" indent="-317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C377B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LHCb: 	</a:t>
            </a:r>
            <a:r>
              <a:rPr lang="en-GB" sz="1800" dirty="0">
                <a:solidFill>
                  <a:srgbClr val="D60093"/>
                </a:solidFill>
                <a:latin typeface="Arial"/>
              </a:rPr>
              <a:t>4.5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</a:rPr>
              <a:t> fb</a:t>
            </a:r>
            <a:r>
              <a:rPr kumimoji="0" lang="en-GB" sz="1800" i="0" u="none" strike="noStrike" kern="1200" cap="none" spc="0" normalizeH="0" baseline="3000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</a:rPr>
              <a:t>-1</a:t>
            </a:r>
          </a:p>
          <a:p>
            <a:pPr marL="354013" marR="0" lvl="0" indent="-317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C377B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ALICE:          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</a:rPr>
              <a:t>28 </a:t>
            </a:r>
            <a:r>
              <a:rPr lang="en-GB" sz="1800" dirty="0">
                <a:solidFill>
                  <a:srgbClr val="D60093"/>
                </a:solidFill>
                <a:latin typeface="Arial"/>
              </a:rPr>
              <a:t>n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</a:rPr>
              <a:t>b</a:t>
            </a:r>
            <a:r>
              <a:rPr kumimoji="0" lang="en-GB" sz="1800" i="0" u="none" strike="noStrike" kern="1200" cap="none" spc="0" normalizeH="0" baseline="3000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</a:rPr>
              <a:t>-1</a:t>
            </a:r>
          </a:p>
          <a:p>
            <a:pPr marL="36513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C377B"/>
              </a:buClr>
              <a:buSzPct val="75000"/>
              <a:buFont typeface="Lucida Grande"/>
              <a:buNone/>
              <a:tabLst/>
              <a:defRPr/>
            </a:pPr>
            <a:endParaRPr kumimoji="0" lang="en-GB" sz="1800" b="1" i="0" u="none" strike="noStrike" kern="1200" cap="none" spc="0" normalizeH="0" baseline="30000" noProof="0" dirty="0">
              <a:ln>
                <a:noFill/>
              </a:ln>
              <a:solidFill>
                <a:srgbClr val="008E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05CF54-331D-E53A-6BDA-38751216E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14" y="3186835"/>
            <a:ext cx="5908686" cy="3236974"/>
          </a:xfrm>
          <a:prstGeom prst="rect">
            <a:avLst/>
          </a:prstGeom>
        </p:spPr>
      </p:pic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AB9AB119-CE9E-28B4-0AA2-2D759AA78933}"/>
              </a:ext>
            </a:extLst>
          </p:cNvPr>
          <p:cNvSpPr txBox="1">
            <a:spLocks/>
          </p:cNvSpPr>
          <p:nvPr/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900" dirty="0"/>
              <a:t>17 April 2026</a:t>
            </a:r>
          </a:p>
        </p:txBody>
      </p:sp>
    </p:spTree>
    <p:extLst>
      <p:ext uri="{BB962C8B-B14F-4D97-AF65-F5344CB8AC3E}">
        <p14:creationId xmlns:p14="http://schemas.microsoft.com/office/powerpoint/2010/main" val="2628897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_16x9 PPT_v2024.pptx" id="{CF085BE9-E13D-8249-B4F3-B15893DF5078}" vid="{8DC4A9CA-60BF-5142-B3E7-A933F0F95F14}"/>
    </a:ext>
  </a:extLst>
</a:theme>
</file>

<file path=ppt/theme/theme2.xml><?xml version="1.0" encoding="utf-8"?>
<a:theme xmlns:a="http://schemas.openxmlformats.org/drawingml/2006/main" name="2_Office Theme">
  <a:themeElements>
    <a:clrScheme name="Custom 17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_16x9 PPT_v2024.pptx" id="{CF085BE9-E13D-8249-B4F3-B15893DF5078}" vid="{8DC4A9CA-60BF-5142-B3E7-A933F0F95F1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10362</TotalTime>
  <Words>2983</Words>
  <Application>Microsoft Macintosh PowerPoint</Application>
  <PresentationFormat>Widescreen</PresentationFormat>
  <Paragraphs>462</Paragraphs>
  <Slides>38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Helvetica Neue</vt:lpstr>
      <vt:lpstr>Lucida Grande</vt:lpstr>
      <vt:lpstr>Neue Haas Grotesk Text Pro</vt:lpstr>
      <vt:lpstr>Symbol</vt:lpstr>
      <vt:lpstr>Times New Roman</vt:lpstr>
      <vt:lpstr>Wingdings</vt:lpstr>
      <vt:lpstr>Office Theme</vt:lpstr>
      <vt:lpstr>2_Office Theme</vt:lpstr>
      <vt:lpstr>CERN Overview</vt:lpstr>
      <vt:lpstr>CERN Accelerator Complex</vt:lpstr>
      <vt:lpstr>Long Shutdown 3 is coming</vt:lpstr>
      <vt:lpstr>ISOLDE Facility Status The Long Shutdown 3 (LS3) at the ISOLDE facility started at the end of 2025 to accommodate the two-year consolidation work needed for the replacement of the beam dumps.  </vt:lpstr>
      <vt:lpstr>LHC 2026 Schedule</vt:lpstr>
      <vt:lpstr>Injector Complex back in Operation  [ISOLDE is already in Long Shutdown 3]</vt:lpstr>
      <vt:lpstr>PowerPoint Presentation</vt:lpstr>
      <vt:lpstr>LHC configuration 2026 Changes</vt:lpstr>
      <vt:lpstr>The LHC machine is running beautifully</vt:lpstr>
      <vt:lpstr>HL-LHC schedule in LSS1/5</vt:lpstr>
      <vt:lpstr>PowerPoint Presentation</vt:lpstr>
      <vt:lpstr>Cold Powering System</vt:lpstr>
      <vt:lpstr>3rd Superconducting Link Assembly Finished [1 proto + 2 series] </vt:lpstr>
      <vt:lpstr>Magnet production status</vt:lpstr>
      <vt:lpstr>PowerPoint Presentation</vt:lpstr>
      <vt:lpstr>IT-String Update</vt:lpstr>
      <vt:lpstr>IT String cooldown: Reached 1.9K on 17th March 2026</vt:lpstr>
      <vt:lpstr>Incoming Activities in HL-LHC Galleries in 2026</vt:lpstr>
      <vt:lpstr>Cryogenic Cold Box Installation in Point 5</vt:lpstr>
      <vt:lpstr>Cryogenic Distribution Line in Point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Highlights</vt:lpstr>
      <vt:lpstr>RF Dipole, MD #1</vt:lpstr>
      <vt:lpstr>Core Phase 1: 80% execution from HL-LHC Galleries</vt:lpstr>
      <vt:lpstr>UA17 Test: Concrete invert removal</vt:lpstr>
      <vt:lpstr>UA17 Test: Concrete drilling</vt:lpstr>
      <vt:lpstr>UA17 Test: outcome</vt:lpstr>
      <vt:lpstr>Surface buildings: Status of installation</vt:lpstr>
      <vt:lpstr>PowerPoint Presentation</vt:lpstr>
      <vt:lpstr>Edge welded bellows in collimators</vt:lpstr>
      <vt:lpstr>P18 warm compressor Degradation</vt:lpstr>
      <vt:lpstr>PowerPoint Presentation</vt:lpstr>
      <vt:lpstr>SPS Machine Status </vt:lpstr>
      <vt:lpstr>Injector Complex Machine Status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Oliver Bruning</dc:creator>
  <cp:lastModifiedBy>Oliver Bruning</cp:lastModifiedBy>
  <cp:revision>58</cp:revision>
  <dcterms:created xsi:type="dcterms:W3CDTF">2026-03-20T09:45:46Z</dcterms:created>
  <dcterms:modified xsi:type="dcterms:W3CDTF">2026-04-17T06:05:01Z</dcterms:modified>
</cp:coreProperties>
</file>