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handoutMasterIdLst>
    <p:handoutMasterId r:id="rId17"/>
  </p:handoutMasterIdLst>
  <p:sldIdLst>
    <p:sldId id="276" r:id="rId2"/>
    <p:sldId id="277" r:id="rId3"/>
    <p:sldId id="284" r:id="rId4"/>
    <p:sldId id="272" r:id="rId5"/>
    <p:sldId id="259" r:id="rId6"/>
    <p:sldId id="271" r:id="rId7"/>
    <p:sldId id="274" r:id="rId8"/>
    <p:sldId id="285" r:id="rId9"/>
    <p:sldId id="282" r:id="rId10"/>
    <p:sldId id="279" r:id="rId11"/>
    <p:sldId id="278" r:id="rId12"/>
    <p:sldId id="280" r:id="rId13"/>
    <p:sldId id="281" r:id="rId14"/>
    <p:sldId id="286" r:id="rId15"/>
  </p:sldIdLst>
  <p:sldSz cx="9144000" cy="5143500" type="screen16x9"/>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9"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66"/>
    <a:srgbClr val="333333"/>
    <a:srgbClr val="EAEAEA"/>
    <a:srgbClr val="FDBB6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55" autoAdjust="0"/>
  </p:normalViewPr>
  <p:slideViewPr>
    <p:cSldViewPr snapToGrid="0" snapToObjects="1">
      <p:cViewPr varScale="1">
        <p:scale>
          <a:sx n="209" d="100"/>
          <a:sy n="209" d="100"/>
        </p:scale>
        <p:origin x="306" y="168"/>
      </p:cViewPr>
      <p:guideLst>
        <p:guide orient="horz" pos="1529"/>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16.04.2026</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16.04.2026</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7040B52E-6118-F844-8FBE-85B6AFDC9E2A}"/>
              </a:ext>
            </a:extLst>
          </p:cNvPr>
          <p:cNvGrpSpPr/>
          <p:nvPr userDrawn="1"/>
        </p:nvGrpSpPr>
        <p:grpSpPr>
          <a:xfrm>
            <a:off x="1502578" y="976199"/>
            <a:ext cx="7426269" cy="3877686"/>
            <a:chOff x="1502578" y="976199"/>
            <a:chExt cx="7426269" cy="3877686"/>
          </a:xfrm>
        </p:grpSpPr>
        <p:sp>
          <p:nvSpPr>
            <p:cNvPr id="4" name="Rechteck 3">
              <a:extLst>
                <a:ext uri="{FF2B5EF4-FFF2-40B4-BE49-F238E27FC236}">
                  <a16:creationId xmlns:a16="http://schemas.microsoft.com/office/drawing/2014/main" id="{3FAB316F-95F1-6040-AB6B-EF23A5D58FAF}"/>
                </a:ext>
              </a:extLst>
            </p:cNvPr>
            <p:cNvSpPr/>
            <p:nvPr userDrawn="1"/>
          </p:nvSpPr>
          <p:spPr>
            <a:xfrm>
              <a:off x="7781365" y="3854824"/>
              <a:ext cx="1147482" cy="99906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dirty="0"/>
            </a:p>
          </p:txBody>
        </p:sp>
        <p:pic>
          <p:nvPicPr>
            <p:cNvPr id="8" name="Grafik 7">
              <a:extLst>
                <a:ext uri="{FF2B5EF4-FFF2-40B4-BE49-F238E27FC236}">
                  <a16:creationId xmlns:a16="http://schemas.microsoft.com/office/drawing/2014/main" id="{9DE39F29-B8C0-C64D-ADFE-A8AFF963CB13}"/>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1502578" y="976199"/>
              <a:ext cx="6099496" cy="3877686"/>
            </a:xfrm>
            <a:prstGeom prst="rect">
              <a:avLst/>
            </a:prstGeom>
          </p:spPr>
        </p:pic>
      </p:grpSp>
      <p:sp>
        <p:nvSpPr>
          <p:cNvPr id="2" name="Titel 1"/>
          <p:cNvSpPr>
            <a:spLocks noGrp="1"/>
          </p:cNvSpPr>
          <p:nvPr>
            <p:ph type="ctrTitle"/>
          </p:nvPr>
        </p:nvSpPr>
        <p:spPr>
          <a:xfrm>
            <a:off x="2151529" y="2738074"/>
            <a:ext cx="4303059" cy="584900"/>
          </a:xfrm>
        </p:spPr>
        <p:txBody>
          <a:bodyPr anchor="b" anchorCtr="0">
            <a:noAutofit/>
          </a:bodyPr>
          <a:lstStyle>
            <a:lvl1pPr algn="ctr">
              <a:defRPr sz="2400">
                <a:solidFill>
                  <a:srgbClr val="666666"/>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151529" y="3322973"/>
            <a:ext cx="4303060" cy="531851"/>
          </a:xfrm>
        </p:spPr>
        <p:txBody>
          <a:bodyPr>
            <a:normAutofit/>
          </a:bodyPr>
          <a:lstStyle>
            <a:lvl1pPr marL="0" indent="0" algn="ctr">
              <a:buNone/>
              <a:defRPr sz="1500">
                <a:solidFill>
                  <a:schemeClr val="bg1">
                    <a:lumMod val="6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DE" dirty="0"/>
          </a:p>
        </p:txBody>
      </p:sp>
      <p:sp>
        <p:nvSpPr>
          <p:cNvPr id="13" name="Rechteck 12"/>
          <p:cNvSpPr/>
          <p:nvPr userDrawn="1"/>
        </p:nvSpPr>
        <p:spPr>
          <a:xfrm>
            <a:off x="404091" y="4987636"/>
            <a:ext cx="3371273" cy="155864"/>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68" y="230397"/>
            <a:ext cx="6700979" cy="590668"/>
          </a:xfr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47" y="4914483"/>
            <a:ext cx="825285"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947664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Formatvorlagen des Textmasters bearbeiten</a:t>
            </a:r>
          </a:p>
        </p:txBody>
      </p:sp>
      <p:sp>
        <p:nvSpPr>
          <p:cNvPr id="4" name="Inhaltsplatzhalter 3"/>
          <p:cNvSpPr>
            <a:spLocks noGrp="1"/>
          </p:cNvSpPr>
          <p:nvPr>
            <p:ph sz="half" idx="2"/>
          </p:nvPr>
        </p:nvSpPr>
        <p:spPr>
          <a:xfrm>
            <a:off x="4648200" y="1200151"/>
            <a:ext cx="4038600" cy="3394472"/>
          </a:xfrm>
        </p:spPr>
        <p:txBody>
          <a:bodyPr/>
          <a:lstStyle>
            <a:lvl1pPr>
              <a:defRPr sz="180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de-DE"/>
              <a:t>Formatvorlagen des Textmasters bearbeiten</a:t>
            </a:r>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9"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1" y="4914483"/>
            <a:ext cx="849831" cy="273844"/>
          </a:xfrm>
          <a:prstGeom prst="rect">
            <a:avLst/>
          </a:prstGeom>
        </p:spPr>
        <p:txBody>
          <a:bodyPr vert="horz" lIns="91440" tIns="45720" rIns="91440" bIns="45720" rtlCol="0" anchor="ctr"/>
          <a:lstStyle>
            <a:lvl1pPr algn="r">
              <a:defRPr sz="750">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3962401" y="4920459"/>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7" name="Gerade Verbindung 26">
            <a:extLst>
              <a:ext uri="{FF2B5EF4-FFF2-40B4-BE49-F238E27FC236}">
                <a16:creationId xmlns:a16="http://schemas.microsoft.com/office/drawing/2014/main" id="{943494DA-FA9D-1447-B70B-2896FD77F5D0}"/>
              </a:ext>
            </a:extLst>
          </p:cNvPr>
          <p:cNvCxnSpPr/>
          <p:nvPr userDrawn="1"/>
        </p:nvCxnSpPr>
        <p:spPr>
          <a:xfrm>
            <a:off x="0" y="5049583"/>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pic>
        <p:nvPicPr>
          <p:cNvPr id="22" name="Bild 6" descr="GSI_Logo_rgb.png">
            <a:extLst>
              <a:ext uri="{FF2B5EF4-FFF2-40B4-BE49-F238E27FC236}">
                <a16:creationId xmlns:a16="http://schemas.microsoft.com/office/drawing/2014/main" id="{0E0D4DB1-EEDA-A644-B002-75EBF9968E0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09839" y="363875"/>
            <a:ext cx="1129081" cy="376361"/>
          </a:xfrm>
          <a:prstGeom prst="rect">
            <a:avLst/>
          </a:prstGeom>
        </p:spPr>
      </p:pic>
      <p:cxnSp>
        <p:nvCxnSpPr>
          <p:cNvPr id="23" name="Gerade Verbindung 22">
            <a:extLst>
              <a:ext uri="{FF2B5EF4-FFF2-40B4-BE49-F238E27FC236}">
                <a16:creationId xmlns:a16="http://schemas.microsoft.com/office/drawing/2014/main" id="{2AC6B5F8-0827-6645-B5C9-ED4385971D8F}"/>
              </a:ext>
            </a:extLst>
          </p:cNvPr>
          <p:cNvCxnSpPr/>
          <p:nvPr userDrawn="1"/>
        </p:nvCxnSpPr>
        <p:spPr>
          <a:xfrm>
            <a:off x="0" y="826224"/>
            <a:ext cx="9144000" cy="0"/>
          </a:xfrm>
          <a:prstGeom prst="line">
            <a:avLst/>
          </a:prstGeom>
          <a:ln w="2032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24" name="Rechteck 23">
            <a:extLst>
              <a:ext uri="{FF2B5EF4-FFF2-40B4-BE49-F238E27FC236}">
                <a16:creationId xmlns:a16="http://schemas.microsoft.com/office/drawing/2014/main" id="{CC9BBC89-C94F-2342-BFB0-0C52DC04C485}"/>
              </a:ext>
            </a:extLst>
          </p:cNvPr>
          <p:cNvSpPr>
            <a:spLocks/>
          </p:cNvSpPr>
          <p:nvPr userDrawn="1"/>
        </p:nvSpPr>
        <p:spPr>
          <a:xfrm>
            <a:off x="-1" y="727074"/>
            <a:ext cx="201600" cy="201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25" name="Rechteck 24">
            <a:extLst>
              <a:ext uri="{FF2B5EF4-FFF2-40B4-BE49-F238E27FC236}">
                <a16:creationId xmlns:a16="http://schemas.microsoft.com/office/drawing/2014/main" id="{5E807027-043F-224A-B8A1-2EA6FD7AA9B7}"/>
              </a:ext>
            </a:extLst>
          </p:cNvPr>
          <p:cNvSpPr>
            <a:spLocks/>
          </p:cNvSpPr>
          <p:nvPr userDrawn="1"/>
        </p:nvSpPr>
        <p:spPr>
          <a:xfrm>
            <a:off x="-1" y="4949824"/>
            <a:ext cx="203277" cy="203277"/>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3" name="Textplatzhalter 2"/>
          <p:cNvSpPr>
            <a:spLocks noGrp="1"/>
          </p:cNvSpPr>
          <p:nvPr>
            <p:ph type="body" idx="1"/>
          </p:nvPr>
        </p:nvSpPr>
        <p:spPr>
          <a:xfrm>
            <a:off x="317635" y="1088015"/>
            <a:ext cx="8420176" cy="3677689"/>
          </a:xfrm>
          <a:prstGeom prst="rect">
            <a:avLst/>
          </a:prstGeom>
        </p:spPr>
        <p:txBody>
          <a:bodyPr vert="horz" lIns="91440" tIns="45720" rIns="91440" bIns="4572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8015792" y="4914482"/>
            <a:ext cx="744898" cy="273844"/>
          </a:xfrm>
          <a:prstGeom prst="rect">
            <a:avLst/>
          </a:prstGeom>
        </p:spPr>
        <p:txBody>
          <a:bodyPr vert="horz" lIns="91440" tIns="45720" rIns="91440" bIns="45720" rtlCol="0" anchor="ctr"/>
          <a:lstStyle>
            <a:lvl1pPr algn="r">
              <a:defRPr sz="750">
                <a:solidFill>
                  <a:srgbClr val="333333"/>
                </a:solidFill>
                <a:latin typeface="Arial"/>
                <a:cs typeface="Arial"/>
              </a:defRPr>
            </a:lvl1pPr>
          </a:lstStyle>
          <a:p>
            <a:fld id="{125CBDDA-5CCF-8748-8988-9DC6C8981774}" type="slidenum">
              <a:rPr lang="de-DE" smtClean="0"/>
              <a:pPr/>
              <a:t>‹Nr.›</a:t>
            </a:fld>
            <a:endParaRPr lang="de-DE" dirty="0"/>
          </a:p>
        </p:txBody>
      </p:sp>
      <p:sp>
        <p:nvSpPr>
          <p:cNvPr id="11" name="Textfeld 10"/>
          <p:cNvSpPr txBox="1"/>
          <p:nvPr/>
        </p:nvSpPr>
        <p:spPr>
          <a:xfrm>
            <a:off x="435270" y="4950517"/>
            <a:ext cx="3527133" cy="207749"/>
          </a:xfrm>
          <a:prstGeom prst="rect">
            <a:avLst/>
          </a:prstGeom>
          <a:noFill/>
        </p:spPr>
        <p:txBody>
          <a:bodyPr wrap="square" rtlCol="0" anchor="ctr">
            <a:spAutoFit/>
          </a:bodyPr>
          <a:lstStyle/>
          <a:p>
            <a:pPr marL="0" marR="0" indent="0" algn="l" defTabSz="342900" rtl="0" eaLnBrk="1" fontAlgn="auto" latinLnBrk="0" hangingPunct="1">
              <a:lnSpc>
                <a:spcPct val="100000"/>
              </a:lnSpc>
              <a:spcBef>
                <a:spcPts val="0"/>
              </a:spcBef>
              <a:spcAft>
                <a:spcPts val="0"/>
              </a:spcAft>
              <a:buClrTx/>
              <a:buSzTx/>
              <a:buFontTx/>
              <a:buNone/>
              <a:tabLst/>
              <a:defRPr/>
            </a:pPr>
            <a:r>
              <a:rPr lang="de-DE" sz="750" dirty="0">
                <a:solidFill>
                  <a:srgbClr val="333333"/>
                </a:solidFill>
                <a:latin typeface="Arial"/>
                <a:cs typeface="Arial"/>
              </a:rPr>
              <a:t>GSI Helmholtzzentrum für Schwerionenforschung GmbH</a:t>
            </a:r>
          </a:p>
        </p:txBody>
      </p:sp>
      <p:sp>
        <p:nvSpPr>
          <p:cNvPr id="2" name="Titelplatzhalter 1"/>
          <p:cNvSpPr>
            <a:spLocks noGrp="1"/>
          </p:cNvSpPr>
          <p:nvPr>
            <p:ph type="title"/>
          </p:nvPr>
        </p:nvSpPr>
        <p:spPr>
          <a:xfrm>
            <a:off x="317638" y="231075"/>
            <a:ext cx="6129236" cy="590668"/>
          </a:xfrm>
          <a:prstGeom prst="rect">
            <a:avLst/>
          </a:prstGeom>
        </p:spPr>
        <p:txBody>
          <a:bodyPr vert="horz" lIns="91440" tIns="45720" rIns="91440" bIns="45720" rtlCol="0" anchor="b" anchorCtr="0">
            <a:noAutofit/>
          </a:bodyPr>
          <a:lstStyle/>
          <a:p>
            <a:r>
              <a:rPr lang="de-DE" dirty="0"/>
              <a:t>Mastertitelformat bearbeiten</a:t>
            </a:r>
          </a:p>
        </p:txBody>
      </p:sp>
      <p:sp>
        <p:nvSpPr>
          <p:cNvPr id="5" name="Datumsplatzhalter 4"/>
          <p:cNvSpPr>
            <a:spLocks noGrp="1"/>
          </p:cNvSpPr>
          <p:nvPr>
            <p:ph type="dt" sz="half" idx="2"/>
          </p:nvPr>
        </p:nvSpPr>
        <p:spPr>
          <a:xfrm>
            <a:off x="7151256" y="4914482"/>
            <a:ext cx="848374" cy="273844"/>
          </a:xfrm>
          <a:prstGeom prst="rect">
            <a:avLst/>
          </a:prstGeom>
        </p:spPr>
        <p:txBody>
          <a:bodyPr vert="horz" lIns="91440" tIns="45720" rIns="91440" bIns="45720" rtlCol="0" anchor="ctr"/>
          <a:lstStyle>
            <a:lvl1pPr algn="r">
              <a:defRPr sz="750">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4013201" y="4920458"/>
            <a:ext cx="3136599" cy="267868"/>
          </a:xfrm>
          <a:prstGeom prst="rect">
            <a:avLst/>
          </a:prstGeom>
        </p:spPr>
        <p:txBody>
          <a:bodyPr vert="horz" lIns="91440" tIns="45720" rIns="91440" bIns="45720" rtlCol="0" anchor="ctr"/>
          <a:lstStyle>
            <a:lvl1pPr algn="ctr">
              <a:defRPr sz="750">
                <a:solidFill>
                  <a:srgbClr val="333333"/>
                </a:solidFill>
              </a:defRPr>
            </a:lvl1pPr>
          </a:lstStyle>
          <a:p>
            <a:pPr algn="l"/>
            <a:r>
              <a:rPr lang="de-DE"/>
              <a:t>Name/Vortragstitel</a:t>
            </a:r>
            <a:endParaRPr lang="de-DE" dirty="0"/>
          </a:p>
        </p:txBody>
      </p:sp>
      <p:pic>
        <p:nvPicPr>
          <p:cNvPr id="13" name="Bild 12" descr="FAIR_Logo_rgb.png">
            <a:extLst>
              <a:ext uri="{FF2B5EF4-FFF2-40B4-BE49-F238E27FC236}">
                <a16:creationId xmlns:a16="http://schemas.microsoft.com/office/drawing/2014/main" id="{6EBF7B64-1F60-354C-83F5-CFA893F204BE}"/>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6640829" y="206825"/>
            <a:ext cx="775055" cy="645879"/>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hf sldNum="0" hdr="0" ftr="0" dt="0"/>
  <p:txStyles>
    <p:titleStyle>
      <a:lvl1pPr algn="l" defTabSz="342900" rtl="0" eaLnBrk="1" latinLnBrk="0" hangingPunct="1">
        <a:spcBef>
          <a:spcPct val="0"/>
        </a:spcBef>
        <a:buNone/>
        <a:defRPr sz="1800" b="1" kern="1200">
          <a:solidFill>
            <a:srgbClr val="333333"/>
          </a:solidFill>
          <a:latin typeface="Arial"/>
          <a:ea typeface="+mj-ea"/>
          <a:cs typeface="Arial"/>
        </a:defRPr>
      </a:lvl1pPr>
    </p:titleStyle>
    <p:bodyStyle>
      <a:lvl1pPr marL="257175" indent="-257175" algn="l" defTabSz="3429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1pPr>
      <a:lvl2pPr marL="557213" indent="-214313" algn="l" defTabSz="342900" rtl="0" eaLnBrk="1" latinLnBrk="0" hangingPunct="1">
        <a:spcBef>
          <a:spcPct val="20000"/>
        </a:spcBef>
        <a:buClr>
          <a:srgbClr val="FDBB63"/>
        </a:buClr>
        <a:buFont typeface="Wingdings" charset="2"/>
        <a:buChar char="§"/>
        <a:defRPr sz="1500" kern="1200">
          <a:solidFill>
            <a:srgbClr val="333333"/>
          </a:solidFill>
          <a:latin typeface="Arial"/>
          <a:ea typeface="+mn-ea"/>
          <a:cs typeface="Arial"/>
        </a:defRPr>
      </a:lvl2pPr>
      <a:lvl3pPr marL="857250" indent="-171450" algn="l" defTabSz="342900" rtl="0" eaLnBrk="1" latinLnBrk="0" hangingPunct="1">
        <a:spcBef>
          <a:spcPct val="20000"/>
        </a:spcBef>
        <a:buClr>
          <a:srgbClr val="FDBB63"/>
        </a:buClr>
        <a:buFont typeface="Wingdings" charset="2"/>
        <a:buChar char="§"/>
        <a:defRPr sz="1350" kern="1200">
          <a:solidFill>
            <a:srgbClr val="333333"/>
          </a:solidFill>
          <a:latin typeface="Arial"/>
          <a:ea typeface="+mn-ea"/>
          <a:cs typeface="Arial"/>
        </a:defRPr>
      </a:lvl3pPr>
      <a:lvl4pPr marL="1200150" indent="-171450" algn="l" defTabSz="342900" rtl="0" eaLnBrk="1" latinLnBrk="0" hangingPunct="1">
        <a:spcBef>
          <a:spcPct val="20000"/>
        </a:spcBef>
        <a:buClr>
          <a:srgbClr val="FDBB63"/>
        </a:buClr>
        <a:buFont typeface="Wingdings" charset="2"/>
        <a:buChar char="§"/>
        <a:defRPr sz="1200" kern="1200">
          <a:solidFill>
            <a:srgbClr val="333333"/>
          </a:solidFill>
          <a:latin typeface="Arial"/>
          <a:ea typeface="+mn-ea"/>
          <a:cs typeface="Arial"/>
        </a:defRPr>
      </a:lvl4pPr>
      <a:lvl5pPr marL="1543050" indent="-171450" algn="l" defTabSz="342900" rtl="0" eaLnBrk="1" latinLnBrk="0" hangingPunct="1">
        <a:spcBef>
          <a:spcPct val="20000"/>
        </a:spcBef>
        <a:buClr>
          <a:srgbClr val="FDBB63"/>
        </a:buClr>
        <a:buFont typeface="Wingdings" charset="2"/>
        <a:buChar char="§"/>
        <a:defRPr sz="1050" kern="1200">
          <a:solidFill>
            <a:srgbClr val="333333"/>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de-DE"/>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ortechceramics.com/products/ceramic-bearings/full-ceramic-bearings/full-ceramic-deep-groove-ball-bearings/6811-full-ceramic-bearings-55x72x9/" TargetMode="Externa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151530" y="2624905"/>
            <a:ext cx="4303059" cy="584900"/>
          </a:xfrm>
        </p:spPr>
        <p:txBody>
          <a:bodyPr/>
          <a:lstStyle/>
          <a:p>
            <a:r>
              <a:rPr lang="de-DE" dirty="0"/>
              <a:t>SIS100 Magnet Measurement Tools</a:t>
            </a:r>
          </a:p>
        </p:txBody>
      </p:sp>
      <p:sp>
        <p:nvSpPr>
          <p:cNvPr id="3" name="Untertitel 2"/>
          <p:cNvSpPr>
            <a:spLocks noGrp="1"/>
          </p:cNvSpPr>
          <p:nvPr>
            <p:ph type="subTitle" idx="1"/>
          </p:nvPr>
        </p:nvSpPr>
        <p:spPr/>
        <p:txBody>
          <a:bodyPr>
            <a:normAutofit fontScale="92500" lnSpcReduction="10000"/>
          </a:bodyPr>
          <a:lstStyle/>
          <a:p>
            <a:r>
              <a:rPr lang="de-DE" dirty="0"/>
              <a:t>P. Spiller, C. Roux. A. </a:t>
            </a:r>
            <a:r>
              <a:rPr lang="de-DE" dirty="0" err="1"/>
              <a:t>Szwangruber</a:t>
            </a:r>
            <a:r>
              <a:rPr lang="de-DE" dirty="0"/>
              <a:t>, </a:t>
            </a:r>
          </a:p>
          <a:p>
            <a:r>
              <a:rPr lang="de-DE" dirty="0"/>
              <a:t>M. </a:t>
            </a:r>
            <a:r>
              <a:rPr lang="de-DE" dirty="0" err="1"/>
              <a:t>Buzo</a:t>
            </a:r>
            <a:r>
              <a:rPr lang="de-DE" dirty="0"/>
              <a:t>, S. </a:t>
            </a:r>
            <a:r>
              <a:rPr lang="de-DE" dirty="0" err="1"/>
              <a:t>Russenschuck</a:t>
            </a:r>
            <a:endParaRPr lang="de-DE" dirty="0"/>
          </a:p>
        </p:txBody>
      </p:sp>
    </p:spTree>
    <p:extLst>
      <p:ext uri="{BB962C8B-B14F-4D97-AF65-F5344CB8AC3E}">
        <p14:creationId xmlns:p14="http://schemas.microsoft.com/office/powerpoint/2010/main" val="4080011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latin typeface="Calibri" panose="020F0502020204030204" pitchFamily="34" charset="0"/>
                <a:cs typeface="Calibri" panose="020F0502020204030204" pitchFamily="34" charset="0"/>
              </a:rPr>
              <a:t>Description </a:t>
            </a:r>
            <a:r>
              <a:rPr lang="de-DE" b="0" dirty="0" err="1">
                <a:latin typeface="Calibri" panose="020F0502020204030204" pitchFamily="34" charset="0"/>
                <a:cs typeface="Calibri" panose="020F0502020204030204" pitchFamily="34" charset="0"/>
              </a:rPr>
              <a:t>of</a:t>
            </a:r>
            <a:r>
              <a:rPr lang="de-DE" b="0" dirty="0">
                <a:latin typeface="Calibri" panose="020F0502020204030204" pitchFamily="34" charset="0"/>
                <a:cs typeface="Calibri" panose="020F0502020204030204" pitchFamily="34" charset="0"/>
              </a:rPr>
              <a:t> </a:t>
            </a:r>
            <a:r>
              <a:rPr lang="de-DE" b="0" dirty="0" err="1">
                <a:latin typeface="Calibri" panose="020F0502020204030204" pitchFamily="34" charset="0"/>
                <a:cs typeface="Calibri" panose="020F0502020204030204" pitchFamily="34" charset="0"/>
              </a:rPr>
              <a:t>work</a:t>
            </a:r>
            <a:endParaRPr lang="de-DE" b="0" dirty="0">
              <a:latin typeface="Calibri" panose="020F0502020204030204" pitchFamily="34" charset="0"/>
              <a:cs typeface="Calibri" panose="020F0502020204030204" pitchFamily="34" charset="0"/>
            </a:endParaRPr>
          </a:p>
        </p:txBody>
      </p:sp>
      <p:sp>
        <p:nvSpPr>
          <p:cNvPr id="4" name="Rechteck 3"/>
          <p:cNvSpPr/>
          <p:nvPr/>
        </p:nvSpPr>
        <p:spPr>
          <a:xfrm>
            <a:off x="384771" y="1115376"/>
            <a:ext cx="8252235" cy="3719480"/>
          </a:xfrm>
          <a:prstGeom prst="rect">
            <a:avLst/>
          </a:prstGeom>
        </p:spPr>
        <p:txBody>
          <a:bodyPr wrap="square">
            <a:spAutoFit/>
          </a:bodyPr>
          <a:lstStyle/>
          <a:p>
            <a:pPr lvl="1" algn="just">
              <a:lnSpc>
                <a:spcPct val="115000"/>
              </a:lnSpc>
              <a:spcBef>
                <a:spcPts val="300"/>
              </a:spcBef>
              <a:spcAft>
                <a:spcPts val="0"/>
              </a:spcAft>
              <a:tabLst>
                <a:tab pos="457200" algn="l"/>
                <a:tab pos="457200" algn="l"/>
              </a:tabLst>
            </a:pPr>
            <a:r>
              <a:rPr lang="en-GB" sz="1400" b="1" dirty="0">
                <a:solidFill>
                  <a:srgbClr val="000000"/>
                </a:solidFill>
                <a:latin typeface="Calibri" panose="020F0502020204030204" pitchFamily="34" charset="0"/>
                <a:cs typeface="Calibri" panose="020F0502020204030204" pitchFamily="34" charset="0"/>
              </a:rPr>
              <a:t>GSI’s contribution:</a:t>
            </a:r>
            <a:endParaRPr lang="de-DE" sz="1400" b="1" dirty="0">
              <a:solidFill>
                <a:srgbClr val="000000"/>
              </a:solidFill>
              <a:latin typeface="Calibri" panose="020F0502020204030204" pitchFamily="34" charset="0"/>
              <a:cs typeface="Calibri" panose="020F0502020204030204" pitchFamily="34" charset="0"/>
            </a:endParaRPr>
          </a:p>
          <a:p>
            <a:pPr marL="1143000" lvl="2" indent="-228600" algn="just">
              <a:lnSpc>
                <a:spcPct val="115000"/>
              </a:lnSpc>
              <a:spcBef>
                <a:spcPts val="1200"/>
              </a:spcBef>
              <a:spcAft>
                <a:spcPts val="600"/>
              </a:spcAft>
              <a:buFont typeface="+mj-lt"/>
              <a:buAutoNum type="arabicPeriod"/>
            </a:pPr>
            <a:r>
              <a:rPr lang="en-GB"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Rotating coil system:</a:t>
            </a:r>
            <a:endParaRPr lang="de-DE" sz="1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Mechanical design for a coil shaft based on CERN developments.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ongoing</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Layout of the PCB (printed circuit boards) for single measuring segments of the coil shafts.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ongoing</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Mechanical assembly and wiring of the segments for two rotating-coil shafts.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open</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630555" algn="just">
              <a:lnSpc>
                <a:spcPct val="115000"/>
              </a:lnSpc>
              <a:spcAft>
                <a:spcPts val="300"/>
              </a:spcAft>
            </a:pPr>
            <a:r>
              <a:rPr lang="en-GB"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de-DE" sz="1400" dirty="0">
              <a:latin typeface="Calibri" panose="020F0502020204030204" pitchFamily="34" charset="0"/>
              <a:ea typeface="Times New Roman" panose="02020603050405020304" pitchFamily="18" charset="0"/>
              <a:cs typeface="Calibri" panose="020F0502020204030204" pitchFamily="34" charset="0"/>
            </a:endParaRPr>
          </a:p>
          <a:p>
            <a:pPr lvl="2" algn="just">
              <a:lnSpc>
                <a:spcPct val="115000"/>
              </a:lnSpc>
              <a:spcAft>
                <a:spcPts val="600"/>
              </a:spcAft>
            </a:pPr>
            <a:r>
              <a:rPr lang="en-GB"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2. Single stretched wire (SSW) system (DC and AC mode):</a:t>
            </a:r>
            <a:endParaRPr lang="de-DE" sz="14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lnSpc>
                <a:spcPct val="115000"/>
              </a:lnSpc>
              <a:spcAft>
                <a:spcPts val="300"/>
              </a:spcAft>
              <a:buFont typeface="+mj-lt"/>
              <a:buAutoNum type="romanLcPeriod"/>
            </a:pPr>
            <a:r>
              <a:rPr lang="en-GB"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Modification of the mechanical design of the support platforms for movable stages of the existing SSW.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done</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2" algn="just">
              <a:lnSpc>
                <a:spcPct val="115000"/>
              </a:lnSpc>
              <a:spcBef>
                <a:spcPts val="1200"/>
              </a:spcBef>
              <a:spcAft>
                <a:spcPts val="600"/>
              </a:spcAft>
            </a:pPr>
            <a:r>
              <a:rPr lang="en-GB"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3. Provision of one qualified expert (1 FE) for two 2 years for work within CERN’s Technology Department to enable the realization of the collaboration within the timeline defined.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done: position is filled, a GSI employee is deployed to CERN in 12.2025 for 2 years - work place CERN</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69524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556788" y="1072346"/>
            <a:ext cx="7650178" cy="3334759"/>
          </a:xfrm>
          <a:prstGeom prst="rect">
            <a:avLst/>
          </a:prstGeom>
        </p:spPr>
        <p:txBody>
          <a:bodyPr wrap="square">
            <a:spAutoFit/>
          </a:bodyPr>
          <a:lstStyle/>
          <a:p>
            <a:pPr lvl="1" algn="just">
              <a:lnSpc>
                <a:spcPct val="115000"/>
              </a:lnSpc>
              <a:spcBef>
                <a:spcPts val="300"/>
              </a:spcBef>
              <a:spcAft>
                <a:spcPts val="0"/>
              </a:spcAft>
              <a:tabLst>
                <a:tab pos="457200" algn="l"/>
                <a:tab pos="457200" algn="l"/>
              </a:tabLst>
            </a:pPr>
            <a:r>
              <a:rPr lang="en-GB" sz="1400" b="1" dirty="0">
                <a:solidFill>
                  <a:srgbClr val="000000"/>
                </a:solidFill>
                <a:latin typeface="Calibri" panose="020F0502020204030204" pitchFamily="34" charset="0"/>
                <a:cs typeface="Calibri" panose="020F0502020204030204" pitchFamily="34" charset="0"/>
              </a:rPr>
              <a:t>CERN’s contribution:</a:t>
            </a:r>
            <a:endParaRPr lang="de-DE" sz="1400" b="1" dirty="0">
              <a:solidFill>
                <a:srgbClr val="000000"/>
              </a:solidFill>
              <a:latin typeface="Calibri" panose="020F0502020204030204" pitchFamily="34" charset="0"/>
              <a:cs typeface="Calibri" panose="020F0502020204030204" pitchFamily="34" charset="0"/>
            </a:endParaRPr>
          </a:p>
          <a:p>
            <a:pPr marL="630555" algn="just">
              <a:lnSpc>
                <a:spcPct val="115000"/>
              </a:lnSpc>
              <a:spcAft>
                <a:spcPts val="600"/>
              </a:spcAft>
            </a:pPr>
            <a:r>
              <a:rPr lang="en-GB" sz="1400" dirty="0">
                <a:latin typeface="Calibri" panose="020F0502020204030204" pitchFamily="34" charset="0"/>
                <a:ea typeface="Times New Roman" panose="02020603050405020304" pitchFamily="18" charset="0"/>
                <a:cs typeface="Calibri" panose="020F0502020204030204" pitchFamily="34" charset="0"/>
              </a:rPr>
              <a:t> </a:t>
            </a:r>
            <a:endParaRPr lang="de-DE" sz="1400" dirty="0">
              <a:latin typeface="Calibri" panose="020F0502020204030204" pitchFamily="34" charset="0"/>
              <a:ea typeface="Times New Roman" panose="02020603050405020304" pitchFamily="18" charset="0"/>
              <a:cs typeface="Calibri" panose="020F0502020204030204" pitchFamily="34" charset="0"/>
            </a:endParaRPr>
          </a:p>
          <a:p>
            <a:pPr marL="1143000" lvl="2" indent="-228600" algn="just">
              <a:lnSpc>
                <a:spcPct val="115000"/>
              </a:lnSpc>
              <a:spcAft>
                <a:spcPts val="300"/>
              </a:spcAft>
              <a:buFont typeface="+mj-lt"/>
              <a:buAutoNum type="romanLcPeriod"/>
            </a:pPr>
            <a:r>
              <a:rPr lang="en-GB" sz="1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Provision of a 3D model and drawings for the existing SSW.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done</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1143000" lvl="2" indent="-2286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Provision of access to the mechanical model and drawings of CERN's rotating coil shaft including anti-cryostat.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done</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1143000" lvl="2" indent="-2286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Provision of access to the layout of the PCB Gerber files for the rotating coil shaft.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done</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1143000" lvl="2" indent="-2286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Provide the GSI Expert access to the laboratories where mechanical assembly and intersegment wiring of the coil shaft can be executed. Support the GSI Expert's activity in developing software and hardware.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done</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1143000" lvl="2" indent="-2286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Testing and calibrating the two SSW systems at CERN.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in progress</a:t>
            </a:r>
            <a:endParaRPr lang="de-DE" sz="14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marL="1143000" lvl="2" indent="-228600" algn="just">
              <a:lnSpc>
                <a:spcPct val="115000"/>
              </a:lnSpc>
              <a:spcAft>
                <a:spcPts val="300"/>
              </a:spcAft>
              <a:buFont typeface="+mj-lt"/>
              <a:buAutoNum type="romanLcPeriod"/>
            </a:pPr>
            <a:r>
              <a:rPr lang="en-GB" sz="1400" dirty="0">
                <a:latin typeface="Calibri" panose="020F0502020204030204" pitchFamily="34" charset="0"/>
                <a:ea typeface="Times New Roman" panose="02020603050405020304" pitchFamily="18" charset="0"/>
                <a:cs typeface="Calibri" panose="020F0502020204030204" pitchFamily="34" charset="0"/>
              </a:rPr>
              <a:t>Calibration of single segments required for two rotating coil shafts and the final calibration of the shafts. </a:t>
            </a:r>
            <a:r>
              <a:rPr lang="en-GB" sz="1400" dirty="0">
                <a:solidFill>
                  <a:srgbClr val="FF0000"/>
                </a:solidFill>
                <a:latin typeface="Calibri" panose="020F0502020204030204" pitchFamily="34" charset="0"/>
                <a:ea typeface="Times New Roman" panose="02020603050405020304" pitchFamily="18" charset="0"/>
                <a:cs typeface="Calibri" panose="020F0502020204030204" pitchFamily="34" charset="0"/>
              </a:rPr>
              <a:t>open</a:t>
            </a:r>
            <a:endParaRPr lang="de-DE" sz="14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5" name="Titel 1"/>
          <p:cNvSpPr>
            <a:spLocks noGrp="1"/>
          </p:cNvSpPr>
          <p:nvPr>
            <p:ph type="title"/>
          </p:nvPr>
        </p:nvSpPr>
        <p:spPr/>
        <p:txBody>
          <a:bodyPr/>
          <a:lstStyle/>
          <a:p>
            <a:r>
              <a:rPr lang="de-DE" b="0" dirty="0">
                <a:latin typeface="Calibri" panose="020F0502020204030204" pitchFamily="34" charset="0"/>
                <a:cs typeface="Calibri" panose="020F0502020204030204" pitchFamily="34" charset="0"/>
              </a:rPr>
              <a:t>Description </a:t>
            </a:r>
            <a:r>
              <a:rPr lang="de-DE" b="0" dirty="0" err="1">
                <a:latin typeface="Calibri" panose="020F0502020204030204" pitchFamily="34" charset="0"/>
                <a:cs typeface="Calibri" panose="020F0502020204030204" pitchFamily="34" charset="0"/>
              </a:rPr>
              <a:t>of</a:t>
            </a:r>
            <a:r>
              <a:rPr lang="de-DE" b="0" dirty="0">
                <a:latin typeface="Calibri" panose="020F0502020204030204" pitchFamily="34" charset="0"/>
                <a:cs typeface="Calibri" panose="020F0502020204030204" pitchFamily="34" charset="0"/>
              </a:rPr>
              <a:t> </a:t>
            </a:r>
            <a:r>
              <a:rPr lang="de-DE" b="0" dirty="0" err="1">
                <a:latin typeface="Calibri" panose="020F0502020204030204" pitchFamily="34" charset="0"/>
                <a:cs typeface="Calibri" panose="020F0502020204030204" pitchFamily="34" charset="0"/>
              </a:rPr>
              <a:t>work</a:t>
            </a:r>
            <a:endParaRPr lang="de-DE"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408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a:spLocks noGrp="1"/>
          </p:cNvSpPr>
          <p:nvPr>
            <p:ph type="title"/>
          </p:nvPr>
        </p:nvSpPr>
        <p:spPr/>
        <p:txBody>
          <a:bodyPr/>
          <a:lstStyle/>
          <a:p>
            <a:r>
              <a:rPr lang="de-DE" b="0" dirty="0">
                <a:latin typeface="Calibri" panose="020F0502020204030204" pitchFamily="34" charset="0"/>
                <a:cs typeface="Calibri" panose="020F0502020204030204" pitchFamily="34" charset="0"/>
              </a:rPr>
              <a:t>Description </a:t>
            </a:r>
            <a:r>
              <a:rPr lang="de-DE" b="0" dirty="0" err="1">
                <a:latin typeface="Calibri" panose="020F0502020204030204" pitchFamily="34" charset="0"/>
                <a:cs typeface="Calibri" panose="020F0502020204030204" pitchFamily="34" charset="0"/>
              </a:rPr>
              <a:t>of</a:t>
            </a:r>
            <a:r>
              <a:rPr lang="de-DE" b="0" dirty="0">
                <a:latin typeface="Calibri" panose="020F0502020204030204" pitchFamily="34" charset="0"/>
                <a:cs typeface="Calibri" panose="020F0502020204030204" pitchFamily="34" charset="0"/>
              </a:rPr>
              <a:t> </a:t>
            </a:r>
            <a:r>
              <a:rPr lang="de-DE" b="0" dirty="0" err="1">
                <a:latin typeface="Calibri" panose="020F0502020204030204" pitchFamily="34" charset="0"/>
                <a:cs typeface="Calibri" panose="020F0502020204030204" pitchFamily="34" charset="0"/>
              </a:rPr>
              <a:t>work</a:t>
            </a:r>
            <a:endParaRPr lang="de-DE" b="0" dirty="0">
              <a:latin typeface="Calibri" panose="020F0502020204030204" pitchFamily="34" charset="0"/>
              <a:cs typeface="Calibri" panose="020F0502020204030204" pitchFamily="34" charset="0"/>
            </a:endParaRPr>
          </a:p>
        </p:txBody>
      </p:sp>
      <p:sp>
        <p:nvSpPr>
          <p:cNvPr id="5" name="Rechteck 4"/>
          <p:cNvSpPr/>
          <p:nvPr/>
        </p:nvSpPr>
        <p:spPr>
          <a:xfrm>
            <a:off x="91072" y="1237713"/>
            <a:ext cx="8139066" cy="2697662"/>
          </a:xfrm>
          <a:prstGeom prst="rect">
            <a:avLst/>
          </a:prstGeom>
        </p:spPr>
        <p:txBody>
          <a:bodyPr wrap="square">
            <a:spAutoFit/>
          </a:bodyPr>
          <a:lstStyle/>
          <a:p>
            <a:pPr lvl="1" algn="just">
              <a:lnSpc>
                <a:spcPct val="115000"/>
              </a:lnSpc>
              <a:spcBef>
                <a:spcPts val="300"/>
              </a:spcBef>
              <a:spcAft>
                <a:spcPts val="0"/>
              </a:spcAft>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Joint contributions:</a:t>
            </a:r>
            <a:endParaRPr lang="de-DE" sz="1200" dirty="0">
              <a:solidFill>
                <a:srgbClr val="000000"/>
              </a:solidFill>
              <a:latin typeface="Calibri" panose="020F0502020204030204" pitchFamily="34" charset="0"/>
              <a:cs typeface="Calibri" panose="020F0502020204030204" pitchFamily="34" charset="0"/>
            </a:endParaRPr>
          </a:p>
          <a:p>
            <a:pPr marL="540385">
              <a:lnSpc>
                <a:spcPct val="115000"/>
              </a:lnSpc>
              <a:spcBef>
                <a:spcPts val="300"/>
              </a:spcBef>
              <a:spcAft>
                <a:spcPts val="300"/>
              </a:spcAft>
              <a:tabLst>
                <a:tab pos="-347345" algn="l"/>
                <a:tab pos="900430" algn="l"/>
              </a:tabLst>
            </a:pPr>
            <a:r>
              <a:rPr lang="en-GB" sz="1200" dirty="0">
                <a:solidFill>
                  <a:srgbClr val="000000"/>
                </a:solidFill>
                <a:latin typeface="Calibri" panose="020F0502020204030204" pitchFamily="34" charset="0"/>
                <a:cs typeface="Calibri" panose="020F0502020204030204" pitchFamily="34" charset="0"/>
              </a:rPr>
              <a:t> </a:t>
            </a:r>
            <a:endParaRPr lang="de-DE" sz="1200" dirty="0">
              <a:solidFill>
                <a:srgbClr val="000000"/>
              </a:solidFill>
              <a:latin typeface="Calibri" panose="020F0502020204030204" pitchFamily="34" charset="0"/>
              <a:cs typeface="Calibri" panose="020F0502020204030204" pitchFamily="34" charset="0"/>
            </a:endParaRPr>
          </a:p>
          <a:p>
            <a:pPr marL="1143000" lvl="2" indent="-228600" algn="just">
              <a:lnSpc>
                <a:spcPct val="115000"/>
              </a:lnSpc>
              <a:spcBef>
                <a:spcPts val="300"/>
              </a:spcBef>
              <a:spcAft>
                <a:spcPts val="0"/>
              </a:spcAft>
              <a:buFont typeface="+mj-lt"/>
              <a:buAutoNum type="arabicPeriod"/>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Procurement of mechanical parts, purchased items and assembly of coil heads.  </a:t>
            </a:r>
            <a:r>
              <a:rPr lang="en-GB" sz="1200" dirty="0">
                <a:solidFill>
                  <a:srgbClr val="FF0000"/>
                </a:solidFill>
                <a:latin typeface="Calibri" panose="020F0502020204030204" pitchFamily="34" charset="0"/>
                <a:cs typeface="Calibri" panose="020F0502020204030204" pitchFamily="34" charset="0"/>
              </a:rPr>
              <a:t>open</a:t>
            </a:r>
          </a:p>
          <a:p>
            <a:pPr marL="1143000" lvl="2" indent="-228600" algn="just">
              <a:lnSpc>
                <a:spcPct val="115000"/>
              </a:lnSpc>
              <a:spcBef>
                <a:spcPts val="300"/>
              </a:spcBef>
              <a:spcAft>
                <a:spcPts val="0"/>
              </a:spcAft>
              <a:buFont typeface="+mj-lt"/>
              <a:buAutoNum type="arabicPeriod"/>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Procurement of mechanical parts single stretched wire system. </a:t>
            </a:r>
            <a:r>
              <a:rPr lang="en-GB" sz="1200" dirty="0">
                <a:solidFill>
                  <a:srgbClr val="FF0000"/>
                </a:solidFill>
                <a:latin typeface="Calibri" panose="020F0502020204030204" pitchFamily="34" charset="0"/>
                <a:cs typeface="Calibri" panose="020F0502020204030204" pitchFamily="34" charset="0"/>
              </a:rPr>
              <a:t>done for GSI system</a:t>
            </a:r>
          </a:p>
          <a:p>
            <a:pPr marL="1143000" lvl="2" indent="-228600" algn="just">
              <a:lnSpc>
                <a:spcPct val="115000"/>
              </a:lnSpc>
              <a:spcBef>
                <a:spcPts val="300"/>
              </a:spcBef>
              <a:spcAft>
                <a:spcPts val="0"/>
              </a:spcAft>
              <a:buFont typeface="+mj-lt"/>
              <a:buAutoNum type="arabicPeriod"/>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Update of the control and acquisition cards for the stretched wire system, which will be assembled according to the layout provided by CERN. </a:t>
            </a:r>
            <a:r>
              <a:rPr lang="en-GB" sz="1200" dirty="0">
                <a:solidFill>
                  <a:srgbClr val="FF0000"/>
                </a:solidFill>
                <a:latin typeface="Calibri" panose="020F0502020204030204" pitchFamily="34" charset="0"/>
                <a:cs typeface="Calibri" panose="020F0502020204030204" pitchFamily="34" charset="0"/>
              </a:rPr>
              <a:t>in progress</a:t>
            </a:r>
            <a:endParaRPr lang="de-DE" sz="1200" dirty="0">
              <a:solidFill>
                <a:srgbClr val="FF0000"/>
              </a:solidFill>
              <a:latin typeface="Calibri" panose="020F0502020204030204" pitchFamily="34" charset="0"/>
              <a:cs typeface="Calibri" panose="020F0502020204030204" pitchFamily="34" charset="0"/>
            </a:endParaRPr>
          </a:p>
          <a:p>
            <a:pPr marL="1143000" lvl="2" indent="-228600" algn="just">
              <a:lnSpc>
                <a:spcPct val="115000"/>
              </a:lnSpc>
              <a:spcBef>
                <a:spcPts val="300"/>
              </a:spcBef>
              <a:spcAft>
                <a:spcPts val="0"/>
              </a:spcAft>
              <a:buFont typeface="+mj-lt"/>
              <a:buAutoNum type="arabicPeriod"/>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Adaptation of control and data acquisition (DAQ) software for communicating with new hardware based on the flexible framework for magnetic measurements (FFMM) in C++ language. Software must be adapted based on the FFMM toolkit for the specific common CERN and GSI applications.  </a:t>
            </a:r>
            <a:r>
              <a:rPr lang="en-GB" sz="1200" dirty="0">
                <a:solidFill>
                  <a:srgbClr val="FF0000"/>
                </a:solidFill>
                <a:latin typeface="Calibri" panose="020F0502020204030204" pitchFamily="34" charset="0"/>
                <a:cs typeface="Calibri" panose="020F0502020204030204" pitchFamily="34" charset="0"/>
              </a:rPr>
              <a:t>in progress</a:t>
            </a:r>
            <a:endParaRPr lang="de-DE" sz="1200" dirty="0">
              <a:solidFill>
                <a:srgbClr val="FF0000"/>
              </a:solidFill>
              <a:latin typeface="Calibri" panose="020F0502020204030204" pitchFamily="34" charset="0"/>
              <a:cs typeface="Calibri" panose="020F0502020204030204" pitchFamily="34" charset="0"/>
            </a:endParaRPr>
          </a:p>
          <a:p>
            <a:pPr marL="1143000" lvl="2" indent="-228600" algn="just">
              <a:lnSpc>
                <a:spcPct val="115000"/>
              </a:lnSpc>
              <a:spcBef>
                <a:spcPts val="300"/>
              </a:spcBef>
              <a:spcAft>
                <a:spcPts val="0"/>
              </a:spcAft>
              <a:buAutoNum type="arabicPeriod" startAt="4"/>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Definition of acceptance criteria for the deliverables to fulfil the quality and safety aspects of both laboratories.  </a:t>
            </a:r>
            <a:r>
              <a:rPr lang="en-GB" sz="1200" dirty="0">
                <a:solidFill>
                  <a:srgbClr val="FF0000"/>
                </a:solidFill>
                <a:latin typeface="Calibri" panose="020F0502020204030204" pitchFamily="34" charset="0"/>
                <a:cs typeface="Calibri" panose="020F0502020204030204" pitchFamily="34" charset="0"/>
              </a:rPr>
              <a:t>open</a:t>
            </a:r>
          </a:p>
        </p:txBody>
      </p:sp>
      <p:sp>
        <p:nvSpPr>
          <p:cNvPr id="6" name="Rechteck 5"/>
          <p:cNvSpPr/>
          <p:nvPr/>
        </p:nvSpPr>
        <p:spPr>
          <a:xfrm>
            <a:off x="45267" y="4239343"/>
            <a:ext cx="7908202" cy="517065"/>
          </a:xfrm>
          <a:prstGeom prst="rect">
            <a:avLst/>
          </a:prstGeom>
        </p:spPr>
        <p:txBody>
          <a:bodyPr wrap="square">
            <a:spAutoFit/>
          </a:bodyPr>
          <a:lstStyle/>
          <a:p>
            <a:pPr marL="685800" algn="just">
              <a:lnSpc>
                <a:spcPct val="115000"/>
              </a:lnSpc>
              <a:spcBef>
                <a:spcPts val="300"/>
              </a:spcBef>
              <a:spcAft>
                <a:spcPts val="0"/>
              </a:spcAft>
              <a:tabLst>
                <a:tab pos="457200" algn="l"/>
                <a:tab pos="457200" algn="l"/>
              </a:tabLst>
            </a:pPr>
            <a:r>
              <a:rPr lang="en-GB" sz="1200" dirty="0">
                <a:solidFill>
                  <a:srgbClr val="000000"/>
                </a:solidFill>
                <a:latin typeface="Calibri" panose="020F0502020204030204" pitchFamily="34" charset="0"/>
                <a:cs typeface="Calibri" panose="020F0502020204030204" pitchFamily="34" charset="0"/>
              </a:rPr>
              <a:t>GSI and CERN procure their respective hardware independently and separately, with no shared responsibility or obligation for the other Party's procurement activities </a:t>
            </a:r>
            <a:endParaRPr lang="de-DE" sz="1200"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543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latin typeface="Calibri" panose="020F0502020204030204" pitchFamily="34" charset="0"/>
                <a:cs typeface="Calibri" panose="020F0502020204030204" pitchFamily="34" charset="0"/>
              </a:rPr>
              <a:t>Resources</a:t>
            </a:r>
          </a:p>
        </p:txBody>
      </p:sp>
      <p:graphicFrame>
        <p:nvGraphicFramePr>
          <p:cNvPr id="4" name="Inhaltsplatzhalter 3"/>
          <p:cNvGraphicFramePr>
            <a:graphicFrameLocks noGrp="1"/>
          </p:cNvGraphicFramePr>
          <p:nvPr>
            <p:ph idx="1"/>
            <p:extLst>
              <p:ext uri="{D42A27DB-BD31-4B8C-83A1-F6EECF244321}">
                <p14:modId xmlns:p14="http://schemas.microsoft.com/office/powerpoint/2010/main" val="2392190795"/>
              </p:ext>
            </p:extLst>
          </p:nvPr>
        </p:nvGraphicFramePr>
        <p:xfrm>
          <a:off x="1728831" y="1994184"/>
          <a:ext cx="5671185" cy="1315085"/>
        </p:xfrm>
        <a:graphic>
          <a:graphicData uri="http://schemas.openxmlformats.org/drawingml/2006/table">
            <a:tbl>
              <a:tblPr firstRow="1" firstCol="1" bandRow="1">
                <a:tableStyleId>{5C22544A-7EE6-4342-B048-85BDC9FD1C3A}</a:tableStyleId>
              </a:tblPr>
              <a:tblGrid>
                <a:gridCol w="1887220">
                  <a:extLst>
                    <a:ext uri="{9D8B030D-6E8A-4147-A177-3AD203B41FA5}">
                      <a16:colId xmlns:a16="http://schemas.microsoft.com/office/drawing/2014/main" val="2354690875"/>
                    </a:ext>
                  </a:extLst>
                </a:gridCol>
                <a:gridCol w="1890395">
                  <a:extLst>
                    <a:ext uri="{9D8B030D-6E8A-4147-A177-3AD203B41FA5}">
                      <a16:colId xmlns:a16="http://schemas.microsoft.com/office/drawing/2014/main" val="3363068863"/>
                    </a:ext>
                  </a:extLst>
                </a:gridCol>
                <a:gridCol w="1893570">
                  <a:extLst>
                    <a:ext uri="{9D8B030D-6E8A-4147-A177-3AD203B41FA5}">
                      <a16:colId xmlns:a16="http://schemas.microsoft.com/office/drawing/2014/main" val="1442649959"/>
                    </a:ext>
                  </a:extLst>
                </a:gridCol>
              </a:tblGrid>
              <a:tr h="0">
                <a:tc>
                  <a:txBody>
                    <a:bodyPr/>
                    <a:lstStyle/>
                    <a:p>
                      <a:pPr algn="ctr">
                        <a:lnSpc>
                          <a:spcPct val="115000"/>
                        </a:lnSpc>
                        <a:spcAft>
                          <a:spcPts val="1200"/>
                        </a:spcAft>
                      </a:pPr>
                      <a:r>
                        <a:rPr lang="en-GB" sz="1100">
                          <a:effectLst/>
                        </a:rPr>
                        <a:t>Resources</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ctr"/>
                </a:tc>
                <a:tc>
                  <a:txBody>
                    <a:bodyPr/>
                    <a:lstStyle/>
                    <a:p>
                      <a:pPr algn="ctr">
                        <a:lnSpc>
                          <a:spcPct val="115000"/>
                        </a:lnSpc>
                        <a:spcAft>
                          <a:spcPts val="1200"/>
                        </a:spcAft>
                      </a:pPr>
                      <a:r>
                        <a:rPr lang="en-GB" sz="1100" dirty="0">
                          <a:effectLst/>
                        </a:rPr>
                        <a:t>Provided by CERN</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ctr"/>
                </a:tc>
                <a:tc>
                  <a:txBody>
                    <a:bodyPr/>
                    <a:lstStyle/>
                    <a:p>
                      <a:pPr algn="ctr">
                        <a:lnSpc>
                          <a:spcPct val="115000"/>
                        </a:lnSpc>
                        <a:spcAft>
                          <a:spcPts val="1200"/>
                        </a:spcAft>
                      </a:pPr>
                      <a:r>
                        <a:rPr lang="de-DE" sz="1100" dirty="0" err="1">
                          <a:effectLst/>
                          <a:latin typeface="+mn-lt"/>
                          <a:ea typeface="Times New Roman" panose="02020603050405020304" pitchFamily="18" charset="0"/>
                          <a:cs typeface="Times" panose="02020603050405020304" pitchFamily="18" charset="0"/>
                        </a:rPr>
                        <a:t>Provides</a:t>
                      </a:r>
                      <a:r>
                        <a:rPr lang="de-DE" sz="1100" dirty="0">
                          <a:effectLst/>
                          <a:latin typeface="+mn-lt"/>
                          <a:ea typeface="Times New Roman" panose="02020603050405020304" pitchFamily="18" charset="0"/>
                          <a:cs typeface="Times" panose="02020603050405020304" pitchFamily="18" charset="0"/>
                        </a:rPr>
                        <a:t> </a:t>
                      </a:r>
                      <a:r>
                        <a:rPr lang="de-DE" sz="1100" dirty="0" err="1">
                          <a:effectLst/>
                          <a:latin typeface="+mn-lt"/>
                          <a:ea typeface="Times New Roman" panose="02020603050405020304" pitchFamily="18" charset="0"/>
                          <a:cs typeface="Times" panose="02020603050405020304" pitchFamily="18" charset="0"/>
                        </a:rPr>
                        <a:t>by</a:t>
                      </a:r>
                      <a:r>
                        <a:rPr lang="de-DE" sz="1100" dirty="0">
                          <a:effectLst/>
                          <a:latin typeface="+mn-lt"/>
                          <a:ea typeface="Times New Roman" panose="02020603050405020304" pitchFamily="18" charset="0"/>
                          <a:cs typeface="Times" panose="02020603050405020304" pitchFamily="18" charset="0"/>
                        </a:rPr>
                        <a:t> GSI</a:t>
                      </a:r>
                    </a:p>
                  </a:txBody>
                  <a:tcPr marL="68580" marR="68580" marT="0" marB="0" anchor="b"/>
                </a:tc>
                <a:extLst>
                  <a:ext uri="{0D108BD9-81ED-4DB2-BD59-A6C34878D82A}">
                    <a16:rowId xmlns:a16="http://schemas.microsoft.com/office/drawing/2014/main" val="332184702"/>
                  </a:ext>
                </a:extLst>
              </a:tr>
              <a:tr h="280670">
                <a:tc>
                  <a:txBody>
                    <a:bodyPr/>
                    <a:lstStyle/>
                    <a:p>
                      <a:pPr algn="just">
                        <a:lnSpc>
                          <a:spcPct val="115000"/>
                        </a:lnSpc>
                        <a:spcAft>
                          <a:spcPts val="1200"/>
                        </a:spcAft>
                      </a:pPr>
                      <a:r>
                        <a:rPr lang="en-GB" sz="1000" dirty="0">
                          <a:effectLst/>
                        </a:rPr>
                        <a:t>Senior Scientist</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dirty="0">
                          <a:effectLst/>
                        </a:rPr>
                        <a:t>0.5 FTE (110 </a:t>
                      </a:r>
                      <a:r>
                        <a:rPr lang="en-GB" sz="1000" dirty="0" err="1">
                          <a:effectLst/>
                        </a:rPr>
                        <a:t>kEUR</a:t>
                      </a:r>
                      <a:r>
                        <a:rPr lang="en-GB" sz="1000" dirty="0">
                          <a:effectLst/>
                        </a:rPr>
                        <a:t>)</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dirty="0">
                          <a:effectLst/>
                        </a:rPr>
                        <a:t>1.5 FTE</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extLst>
                  <a:ext uri="{0D108BD9-81ED-4DB2-BD59-A6C34878D82A}">
                    <a16:rowId xmlns:a16="http://schemas.microsoft.com/office/drawing/2014/main" val="513373383"/>
                  </a:ext>
                </a:extLst>
              </a:tr>
              <a:tr h="0">
                <a:tc>
                  <a:txBody>
                    <a:bodyPr/>
                    <a:lstStyle/>
                    <a:p>
                      <a:pPr algn="l">
                        <a:lnSpc>
                          <a:spcPct val="115000"/>
                        </a:lnSpc>
                        <a:spcAft>
                          <a:spcPts val="1200"/>
                        </a:spcAft>
                      </a:pPr>
                      <a:r>
                        <a:rPr lang="en-GB" sz="1000">
                          <a:effectLst/>
                        </a:rPr>
                        <a:t>Technician	</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a:effectLst/>
                        </a:rPr>
                        <a:t>0.3 FTE (42 kEUR)</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a:effectLst/>
                        </a:rPr>
                        <a:t>1 FTE</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extLst>
                  <a:ext uri="{0D108BD9-81ED-4DB2-BD59-A6C34878D82A}">
                    <a16:rowId xmlns:a16="http://schemas.microsoft.com/office/drawing/2014/main" val="2389609050"/>
                  </a:ext>
                </a:extLst>
              </a:tr>
              <a:tr h="0">
                <a:tc>
                  <a:txBody>
                    <a:bodyPr/>
                    <a:lstStyle/>
                    <a:p>
                      <a:pPr algn="just">
                        <a:lnSpc>
                          <a:spcPct val="115000"/>
                        </a:lnSpc>
                        <a:spcAft>
                          <a:spcPts val="1200"/>
                        </a:spcAft>
                      </a:pPr>
                      <a:r>
                        <a:rPr lang="en-GB" sz="1000">
                          <a:effectLst/>
                        </a:rPr>
                        <a:t>GRAD</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100">
                          <a:effectLst/>
                        </a:rPr>
                        <a:t> </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a:effectLst/>
                        </a:rPr>
                        <a:t>1 FTE</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extLst>
                  <a:ext uri="{0D108BD9-81ED-4DB2-BD59-A6C34878D82A}">
                    <a16:rowId xmlns:a16="http://schemas.microsoft.com/office/drawing/2014/main" val="2735164395"/>
                  </a:ext>
                </a:extLst>
              </a:tr>
              <a:tr h="0">
                <a:tc>
                  <a:txBody>
                    <a:bodyPr/>
                    <a:lstStyle/>
                    <a:p>
                      <a:pPr algn="just">
                        <a:lnSpc>
                          <a:spcPct val="115000"/>
                        </a:lnSpc>
                        <a:spcAft>
                          <a:spcPts val="1200"/>
                        </a:spcAft>
                      </a:pPr>
                      <a:r>
                        <a:rPr lang="en-GB" sz="1000">
                          <a:effectLst/>
                        </a:rPr>
                        <a:t>Material</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dirty="0">
                          <a:effectLst/>
                        </a:rPr>
                        <a:t>250 </a:t>
                      </a:r>
                      <a:r>
                        <a:rPr lang="en-GB" sz="1000" dirty="0" err="1">
                          <a:effectLst/>
                        </a:rPr>
                        <a:t>kEUR</a:t>
                      </a:r>
                      <a:r>
                        <a:rPr lang="en-GB" sz="1000" dirty="0">
                          <a:effectLst/>
                        </a:rPr>
                        <a:t> (for CERN equip.)</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a:effectLst/>
                        </a:rPr>
                        <a:t>340 kEUR</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extLst>
                  <a:ext uri="{0D108BD9-81ED-4DB2-BD59-A6C34878D82A}">
                    <a16:rowId xmlns:a16="http://schemas.microsoft.com/office/drawing/2014/main" val="2002218104"/>
                  </a:ext>
                </a:extLst>
              </a:tr>
              <a:tr h="0">
                <a:tc>
                  <a:txBody>
                    <a:bodyPr/>
                    <a:lstStyle/>
                    <a:p>
                      <a:pPr algn="just">
                        <a:lnSpc>
                          <a:spcPct val="115000"/>
                        </a:lnSpc>
                        <a:spcAft>
                          <a:spcPts val="1200"/>
                        </a:spcAft>
                      </a:pPr>
                      <a:r>
                        <a:rPr lang="en-GB" sz="1000">
                          <a:effectLst/>
                        </a:rPr>
                        <a:t>Infrastructure</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dirty="0">
                          <a:effectLst/>
                        </a:rPr>
                        <a:t>20 </a:t>
                      </a:r>
                      <a:r>
                        <a:rPr lang="en-GB" sz="1000" dirty="0" err="1">
                          <a:effectLst/>
                        </a:rPr>
                        <a:t>kEUR</a:t>
                      </a:r>
                      <a:r>
                        <a:rPr lang="en-GB" sz="1000" dirty="0">
                          <a:effectLst/>
                        </a:rPr>
                        <a:t>  (for both)</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100">
                          <a:effectLst/>
                        </a:rPr>
                        <a:t> </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extLst>
                  <a:ext uri="{0D108BD9-81ED-4DB2-BD59-A6C34878D82A}">
                    <a16:rowId xmlns:a16="http://schemas.microsoft.com/office/drawing/2014/main" val="1333735816"/>
                  </a:ext>
                </a:extLst>
              </a:tr>
              <a:tr h="0">
                <a:tc>
                  <a:txBody>
                    <a:bodyPr/>
                    <a:lstStyle/>
                    <a:p>
                      <a:pPr algn="just">
                        <a:lnSpc>
                          <a:spcPct val="115000"/>
                        </a:lnSpc>
                        <a:spcAft>
                          <a:spcPts val="1200"/>
                        </a:spcAft>
                      </a:pPr>
                      <a:r>
                        <a:rPr lang="en-GB" sz="1000">
                          <a:effectLst/>
                        </a:rPr>
                        <a:t>Travel and accommodation</a:t>
                      </a:r>
                      <a:endParaRPr lang="de-DE" sz="120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dirty="0">
                          <a:effectLst/>
                        </a:rPr>
                        <a:t>10 </a:t>
                      </a:r>
                      <a:r>
                        <a:rPr lang="en-GB" sz="1000" dirty="0" err="1">
                          <a:effectLst/>
                        </a:rPr>
                        <a:t>kEUR</a:t>
                      </a:r>
                      <a:r>
                        <a:rPr lang="en-GB" sz="1000" dirty="0">
                          <a:effectLst/>
                        </a:rPr>
                        <a:t> (for both)</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tc>
                  <a:txBody>
                    <a:bodyPr/>
                    <a:lstStyle/>
                    <a:p>
                      <a:pPr algn="ctr">
                        <a:lnSpc>
                          <a:spcPct val="115000"/>
                        </a:lnSpc>
                        <a:spcAft>
                          <a:spcPts val="1200"/>
                        </a:spcAft>
                      </a:pPr>
                      <a:r>
                        <a:rPr lang="en-GB" sz="1000" dirty="0">
                          <a:effectLst/>
                        </a:rPr>
                        <a:t>50 </a:t>
                      </a:r>
                      <a:r>
                        <a:rPr lang="en-GB" sz="1000" dirty="0" err="1">
                          <a:effectLst/>
                        </a:rPr>
                        <a:t>kEUR</a:t>
                      </a:r>
                      <a:endParaRPr lang="de-DE" sz="1200" dirty="0">
                        <a:effectLst/>
                        <a:latin typeface="Palatino"/>
                        <a:ea typeface="Times New Roman" panose="02020603050405020304" pitchFamily="18" charset="0"/>
                        <a:cs typeface="Times" panose="02020603050405020304" pitchFamily="18" charset="0"/>
                      </a:endParaRPr>
                    </a:p>
                  </a:txBody>
                  <a:tcPr marL="68580" marR="68580" marT="0" marB="0" anchor="b"/>
                </a:tc>
                <a:extLst>
                  <a:ext uri="{0D108BD9-81ED-4DB2-BD59-A6C34878D82A}">
                    <a16:rowId xmlns:a16="http://schemas.microsoft.com/office/drawing/2014/main" val="3879611430"/>
                  </a:ext>
                </a:extLst>
              </a:tr>
            </a:tbl>
          </a:graphicData>
        </a:graphic>
      </p:graphicFrame>
      <p:cxnSp>
        <p:nvCxnSpPr>
          <p:cNvPr id="5" name="Gerade Verbindung mit Pfeil 4">
            <a:extLst>
              <a:ext uri="{FF2B5EF4-FFF2-40B4-BE49-F238E27FC236}">
                <a16:creationId xmlns:a16="http://schemas.microsoft.com/office/drawing/2014/main" id="{92C78C91-34B0-4B33-8692-F528F2DAB603}"/>
              </a:ext>
            </a:extLst>
          </p:cNvPr>
          <p:cNvCxnSpPr>
            <a:cxnSpLocks/>
          </p:cNvCxnSpPr>
          <p:nvPr/>
        </p:nvCxnSpPr>
        <p:spPr>
          <a:xfrm flipV="1">
            <a:off x="4416939" y="3342979"/>
            <a:ext cx="0" cy="23877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feld 7">
            <a:extLst>
              <a:ext uri="{FF2B5EF4-FFF2-40B4-BE49-F238E27FC236}">
                <a16:creationId xmlns:a16="http://schemas.microsoft.com/office/drawing/2014/main" id="{9C22D755-B1B0-4AF1-9FE9-AD723EBC3BBA}"/>
              </a:ext>
            </a:extLst>
          </p:cNvPr>
          <p:cNvSpPr txBox="1"/>
          <p:nvPr/>
        </p:nvSpPr>
        <p:spPr>
          <a:xfrm>
            <a:off x="708773" y="3581751"/>
            <a:ext cx="7416331" cy="584775"/>
          </a:xfrm>
          <a:prstGeom prst="rect">
            <a:avLst/>
          </a:prstGeom>
        </p:spPr>
        <p:txBody>
          <a:bodyPr vert="horz" wrap="square" lIns="91440" tIns="45720" rIns="91440" bIns="45720" rtlCol="0" anchor="t">
            <a:spAutoFit/>
          </a:bodyPr>
          <a:lstStyle/>
          <a:p>
            <a:pPr algn="l"/>
            <a:r>
              <a:rPr lang="de-DE" sz="800" dirty="0"/>
              <a:t>Die Kostenschätzung für Travel und </a:t>
            </a:r>
            <a:r>
              <a:rPr lang="de-DE" sz="800" dirty="0" err="1"/>
              <a:t>Accomodation</a:t>
            </a:r>
            <a:r>
              <a:rPr lang="de-DE" sz="800" dirty="0"/>
              <a:t> beinhaltet Travel vom CERN Personal zur GSI Zwecks Inbetriebnahmen der Messysteme SSW, Rotierende Spule. Warme Magnetfeldmesssystem (Hardware Ausleihe und Personalkosten wurden zum Zeitpunkt des Vertragsentstehung /Unterschrift nicht enthalten, da nicht vorgesehen) Die </a:t>
            </a:r>
            <a:r>
              <a:rPr lang="de-DE" sz="800" dirty="0" err="1"/>
              <a:t>Ausleihekosten</a:t>
            </a:r>
            <a:r>
              <a:rPr lang="de-DE" sz="800" dirty="0"/>
              <a:t> wurden mir nicht benannt. Alle Transporte (GSI Equipment von GSI zur CERN und von CERN zur GSI werden durch GSI bezahlt – so Art.6 der Kollaborationsagreement.</a:t>
            </a:r>
          </a:p>
        </p:txBody>
      </p:sp>
    </p:spTree>
    <p:extLst>
      <p:ext uri="{BB962C8B-B14F-4D97-AF65-F5344CB8AC3E}">
        <p14:creationId xmlns:p14="http://schemas.microsoft.com/office/powerpoint/2010/main" val="2618091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latin typeface="Calibri" panose="020F0502020204030204" pitchFamily="34" charset="0"/>
                <a:cs typeface="Calibri" panose="020F0502020204030204" pitchFamily="34" charset="0"/>
              </a:rPr>
              <a:t>Summary</a:t>
            </a:r>
          </a:p>
        </p:txBody>
      </p:sp>
      <p:sp>
        <p:nvSpPr>
          <p:cNvPr id="3" name="Inhaltsplatzhalter 2"/>
          <p:cNvSpPr>
            <a:spLocks noGrp="1"/>
          </p:cNvSpPr>
          <p:nvPr>
            <p:ph idx="1"/>
          </p:nvPr>
        </p:nvSpPr>
        <p:spPr/>
        <p:txBody>
          <a:bodyPr/>
          <a:lstStyle/>
          <a:p>
            <a:r>
              <a:rPr lang="de-DE" sz="1600" dirty="0">
                <a:latin typeface="Calibri" panose="020F0502020204030204" pitchFamily="34" charset="0"/>
                <a:cs typeface="Calibri" panose="020F0502020204030204" pitchFamily="34" charset="0"/>
              </a:rPr>
              <a:t>Set-</a:t>
            </a:r>
            <a:r>
              <a:rPr lang="de-DE" sz="1600" dirty="0" err="1">
                <a:latin typeface="Calibri" panose="020F0502020204030204" pitchFamily="34" charset="0"/>
                <a:cs typeface="Calibri" panose="020F0502020204030204" pitchFamily="34" charset="0"/>
              </a:rPr>
              <a:t>up</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streched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wire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system</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according</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to</a:t>
            </a:r>
            <a:r>
              <a:rPr lang="de-DE" sz="1600" dirty="0">
                <a:latin typeface="Calibri" panose="020F0502020204030204" pitchFamily="34" charset="0"/>
                <a:cs typeface="Calibri" panose="020F0502020204030204" pitchFamily="34" charset="0"/>
              </a:rPr>
              <a:t> plan.</a:t>
            </a:r>
          </a:p>
          <a:p>
            <a:r>
              <a:rPr lang="de-DE" sz="1600" dirty="0">
                <a:latin typeface="Calibri" panose="020F0502020204030204" pitchFamily="34" charset="0"/>
                <a:cs typeface="Calibri" panose="020F0502020204030204" pitchFamily="34" charset="0"/>
              </a:rPr>
              <a:t>Set-</a:t>
            </a:r>
            <a:r>
              <a:rPr lang="de-DE" sz="1600" dirty="0" err="1">
                <a:latin typeface="Calibri" panose="020F0502020204030204" pitchFamily="34" charset="0"/>
                <a:cs typeface="Calibri" panose="020F0502020204030204" pitchFamily="34" charset="0"/>
              </a:rPr>
              <a:t>up</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rotating</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coil</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system</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delayed</a:t>
            </a:r>
            <a:r>
              <a:rPr lang="de-DE" sz="1600" dirty="0">
                <a:latin typeface="Calibri" panose="020F0502020204030204" pitchFamily="34" charset="0"/>
                <a:cs typeface="Calibri" panose="020F0502020204030204" pitchFamily="34" charset="0"/>
              </a:rPr>
              <a:t>.</a:t>
            </a:r>
          </a:p>
          <a:p>
            <a:r>
              <a:rPr lang="de-DE" sz="1600" dirty="0">
                <a:latin typeface="Calibri" panose="020F0502020204030204" pitchFamily="34" charset="0"/>
                <a:cs typeface="Calibri" panose="020F0502020204030204" pitchFamily="34" charset="0"/>
              </a:rPr>
              <a:t>Development </a:t>
            </a:r>
            <a:r>
              <a:rPr lang="de-DE" sz="1600" dirty="0" err="1">
                <a:latin typeface="Calibri" panose="020F0502020204030204" pitchFamily="34" charset="0"/>
                <a:cs typeface="Calibri" panose="020F0502020204030204" pitchFamily="34" charset="0"/>
              </a:rPr>
              <a:t>and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production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testing</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cryostat</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and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preparation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banks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with</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good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progress</a:t>
            </a:r>
            <a:r>
              <a:rPr lang="de-DE" sz="1600" dirty="0">
                <a:latin typeface="Calibri" panose="020F0502020204030204" pitchFamily="34" charset="0"/>
                <a:cs typeface="Calibri" panose="020F0502020204030204" pitchFamily="34" charset="0"/>
              </a:rPr>
              <a:t> but </a:t>
            </a:r>
            <a:r>
              <a:rPr lang="de-DE" sz="1600" dirty="0" err="1">
                <a:latin typeface="Calibri" panose="020F0502020204030204" pitchFamily="34" charset="0"/>
                <a:cs typeface="Calibri" panose="020F0502020204030204" pitchFamily="34" charset="0"/>
              </a:rPr>
              <a:t>delayed</a:t>
            </a:r>
            <a:r>
              <a:rPr lang="de-DE" sz="1600" dirty="0">
                <a:latin typeface="Calibri" panose="020F0502020204030204" pitchFamily="34" charset="0"/>
                <a:cs typeface="Calibri" panose="020F0502020204030204" pitchFamily="34" charset="0"/>
              </a:rPr>
              <a:t>.</a:t>
            </a:r>
          </a:p>
          <a:p>
            <a:r>
              <a:rPr lang="de-DE" sz="1600" dirty="0">
                <a:latin typeface="Calibri" panose="020F0502020204030204" pitchFamily="34" charset="0"/>
                <a:cs typeface="Calibri" panose="020F0502020204030204" pitchFamily="34" charset="0"/>
              </a:rPr>
              <a:t>Development and </a:t>
            </a:r>
            <a:r>
              <a:rPr lang="de-DE" sz="1600" dirty="0" err="1">
                <a:latin typeface="Calibri" panose="020F0502020204030204" pitchFamily="34" charset="0"/>
                <a:cs typeface="Calibri" panose="020F0502020204030204" pitchFamily="34" charset="0"/>
              </a:rPr>
              <a:t>production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anticryostat</a:t>
            </a:r>
            <a:r>
              <a:rPr lang="de-DE" sz="1600" dirty="0">
                <a:latin typeface="Calibri" panose="020F0502020204030204" pitchFamily="34" charset="0"/>
                <a:cs typeface="Calibri" panose="020F0502020204030204" pitchFamily="34" charset="0"/>
              </a:rPr>
              <a:t> in </a:t>
            </a:r>
            <a:r>
              <a:rPr lang="de-DE" sz="1600" dirty="0" err="1">
                <a:latin typeface="Calibri" panose="020F0502020204030204" pitchFamily="34" charset="0"/>
                <a:cs typeface="Calibri" panose="020F0502020204030204" pitchFamily="34" charset="0"/>
              </a:rPr>
              <a:t>progress</a:t>
            </a:r>
            <a:r>
              <a:rPr lang="de-DE" sz="1600" dirty="0">
                <a:latin typeface="Calibri" panose="020F0502020204030204" pitchFamily="34" charset="0"/>
                <a:cs typeface="Calibri" panose="020F0502020204030204" pitchFamily="34" charset="0"/>
              </a:rPr>
              <a:t> but </a:t>
            </a:r>
            <a:r>
              <a:rPr lang="de-DE" sz="1600" dirty="0" err="1">
                <a:latin typeface="Calibri" panose="020F0502020204030204" pitchFamily="34" charset="0"/>
                <a:cs typeface="Calibri" panose="020F0502020204030204" pitchFamily="34" charset="0"/>
              </a:rPr>
              <a:t>delayed</a:t>
            </a:r>
            <a:r>
              <a:rPr lang="de-DE" sz="1600" dirty="0">
                <a:latin typeface="Calibri" panose="020F0502020204030204" pitchFamily="34" charset="0"/>
                <a:cs typeface="Calibri" panose="020F0502020204030204" pitchFamily="34" charset="0"/>
              </a:rPr>
              <a:t>.</a:t>
            </a:r>
          </a:p>
          <a:p>
            <a:endParaRPr lang="de-DE" sz="1600">
              <a:latin typeface="Calibri" panose="020F0502020204030204" pitchFamily="34" charset="0"/>
              <a:cs typeface="Calibri" panose="020F0502020204030204" pitchFamily="34" charset="0"/>
            </a:endParaRPr>
          </a:p>
          <a:p>
            <a:pPr marL="0" indent="0">
              <a:buNone/>
            </a:pPr>
            <a:endParaRPr lang="de-DE" sz="1600" dirty="0">
              <a:latin typeface="Calibri" panose="020F0502020204030204" pitchFamily="34" charset="0"/>
              <a:cs typeface="Calibri" panose="020F0502020204030204" pitchFamily="34" charset="0"/>
            </a:endParaRPr>
          </a:p>
          <a:p>
            <a:r>
              <a:rPr lang="de-DE" sz="1600" dirty="0" err="1">
                <a:latin typeface="Calibri" panose="020F0502020204030204" pitchFamily="34" charset="0"/>
                <a:cs typeface="Calibri" panose="020F0502020204030204" pitchFamily="34" charset="0"/>
              </a:rPr>
              <a:t>Completion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the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magnet</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field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measurement</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equipment</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meeting</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the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delivery</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first</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industry</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series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units</a:t>
            </a:r>
            <a:r>
              <a:rPr lang="de-DE" sz="1600" dirty="0">
                <a:latin typeface="Calibri" panose="020F0502020204030204" pitchFamily="34" charset="0"/>
                <a:cs typeface="Calibri" panose="020F0502020204030204" pitchFamily="34" charset="0"/>
              </a:rPr>
              <a:t> will </a:t>
            </a:r>
            <a:r>
              <a:rPr lang="de-DE" sz="1600" dirty="0" err="1">
                <a:latin typeface="Calibri" panose="020F0502020204030204" pitchFamily="34" charset="0"/>
                <a:cs typeface="Calibri" panose="020F0502020204030204" pitchFamily="34" charset="0"/>
              </a:rPr>
              <a:t>be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challenging</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by</a:t>
            </a:r>
            <a:r>
              <a:rPr lang="de-DE" sz="1600" dirty="0">
                <a:latin typeface="Calibri" panose="020F0502020204030204" pitchFamily="34" charset="0"/>
                <a:cs typeface="Calibri" panose="020F0502020204030204" pitchFamily="34" charset="0"/>
              </a:rPr>
              <a:t> end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2026.</a:t>
            </a:r>
          </a:p>
        </p:txBody>
      </p:sp>
    </p:spTree>
    <p:extLst>
      <p:ext uri="{BB962C8B-B14F-4D97-AF65-F5344CB8AC3E}">
        <p14:creationId xmlns:p14="http://schemas.microsoft.com/office/powerpoint/2010/main" val="1393241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Outline</a:t>
            </a:r>
          </a:p>
        </p:txBody>
      </p:sp>
      <p:sp>
        <p:nvSpPr>
          <p:cNvPr id="4" name="Textfeld 3"/>
          <p:cNvSpPr txBox="1"/>
          <p:nvPr/>
        </p:nvSpPr>
        <p:spPr>
          <a:xfrm>
            <a:off x="633743" y="1421394"/>
            <a:ext cx="6830839" cy="1200329"/>
          </a:xfrm>
          <a:prstGeom prst="rect">
            <a:avLst/>
          </a:prstGeom>
        </p:spPr>
        <p:txBody>
          <a:bodyPr vert="horz" wrap="square" lIns="91440" tIns="45720" rIns="91440" bIns="45720" rtlCol="0" anchor="t">
            <a:spAutoFit/>
          </a:bodyPr>
          <a:lstStyle/>
          <a:p>
            <a:pPr marL="285750" indent="-285750" algn="l">
              <a:buFont typeface="Arial" panose="020B0604020202020204" pitchFamily="34" charset="0"/>
              <a:buChar char="•"/>
            </a:pPr>
            <a:r>
              <a:rPr lang="de-DE" dirty="0"/>
              <a:t>Motivation</a:t>
            </a:r>
          </a:p>
          <a:p>
            <a:pPr marL="285750" indent="-285750" algn="l">
              <a:buFont typeface="Arial" panose="020B0604020202020204" pitchFamily="34" charset="0"/>
              <a:buChar char="•"/>
            </a:pPr>
            <a:r>
              <a:rPr lang="de-DE" dirty="0" err="1"/>
              <a:t>Scope</a:t>
            </a:r>
            <a:r>
              <a:rPr lang="de-DE" dirty="0"/>
              <a:t> </a:t>
            </a:r>
            <a:r>
              <a:rPr lang="de-DE" dirty="0" err="1"/>
              <a:t>of</a:t>
            </a:r>
            <a:r>
              <a:rPr lang="de-DE" dirty="0"/>
              <a:t> </a:t>
            </a:r>
            <a:r>
              <a:rPr lang="de-DE" dirty="0" err="1"/>
              <a:t>work</a:t>
            </a:r>
            <a:endParaRPr lang="de-DE" dirty="0"/>
          </a:p>
          <a:p>
            <a:pPr marL="285750" indent="-285750" algn="l">
              <a:buFont typeface="Arial" panose="020B0604020202020204" pitchFamily="34" charset="0"/>
              <a:buChar char="•"/>
            </a:pPr>
            <a:r>
              <a:rPr lang="de-DE" dirty="0"/>
              <a:t>Resources</a:t>
            </a:r>
          </a:p>
          <a:p>
            <a:pPr marL="285750" indent="-285750" algn="l">
              <a:buFont typeface="Arial" panose="020B0604020202020204" pitchFamily="34" charset="0"/>
              <a:buChar char="•"/>
            </a:pPr>
            <a:r>
              <a:rPr lang="de-DE" dirty="0"/>
              <a:t>Status </a:t>
            </a:r>
            <a:r>
              <a:rPr lang="de-DE" dirty="0" err="1"/>
              <a:t>of</a:t>
            </a:r>
            <a:r>
              <a:rPr lang="de-DE" dirty="0"/>
              <a:t> </a:t>
            </a:r>
            <a:r>
              <a:rPr lang="de-DE" dirty="0" err="1"/>
              <a:t>collaboration</a:t>
            </a:r>
            <a:r>
              <a:rPr lang="de-DE" dirty="0"/>
              <a:t> </a:t>
            </a:r>
            <a:r>
              <a:rPr lang="de-DE" dirty="0" err="1"/>
              <a:t>contract</a:t>
            </a:r>
            <a:endParaRPr lang="de-DE" dirty="0"/>
          </a:p>
        </p:txBody>
      </p:sp>
    </p:spTree>
    <p:extLst>
      <p:ext uri="{BB962C8B-B14F-4D97-AF65-F5344CB8AC3E}">
        <p14:creationId xmlns:p14="http://schemas.microsoft.com/office/powerpoint/2010/main" val="500390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a:latin typeface="Calibri" panose="020F0502020204030204" pitchFamily="34" charset="0"/>
                <a:cs typeface="Calibri" panose="020F0502020204030204" pitchFamily="34" charset="0"/>
              </a:rPr>
              <a:t>Motivation</a:t>
            </a:r>
          </a:p>
        </p:txBody>
      </p:sp>
      <p:sp>
        <p:nvSpPr>
          <p:cNvPr id="3" name="Inhaltsplatzhalter 2"/>
          <p:cNvSpPr>
            <a:spLocks noGrp="1"/>
          </p:cNvSpPr>
          <p:nvPr>
            <p:ph idx="1"/>
          </p:nvPr>
        </p:nvSpPr>
        <p:spPr/>
        <p:txBody>
          <a:bodyPr/>
          <a:lstStyle/>
          <a:p>
            <a:r>
              <a:rPr lang="de-DE" sz="1600" dirty="0">
                <a:latin typeface="Calibri" panose="020F0502020204030204" pitchFamily="34" charset="0"/>
                <a:cs typeface="Calibri" panose="020F0502020204030204" pitchFamily="34" charset="0"/>
              </a:rPr>
              <a:t>The </a:t>
            </a:r>
            <a:r>
              <a:rPr lang="de-DE" sz="1600" dirty="0" err="1">
                <a:latin typeface="Calibri" panose="020F0502020204030204" pitchFamily="34" charset="0"/>
                <a:cs typeface="Calibri" panose="020F0502020204030204" pitchFamily="34" charset="0"/>
              </a:rPr>
              <a:t>new</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collaboration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is</a:t>
            </a:r>
            <a:r>
              <a:rPr lang="de-DE" sz="1600" dirty="0">
                <a:latin typeface="Calibri" panose="020F0502020204030204" pitchFamily="34" charset="0"/>
                <a:cs typeface="Calibri" panose="020F0502020204030204" pitchFamily="34" charset="0"/>
              </a:rPr>
              <a:t> a </a:t>
            </a:r>
            <a:r>
              <a:rPr lang="de-DE" sz="1600" dirty="0" err="1">
                <a:latin typeface="Calibri" panose="020F0502020204030204" pitchFamily="34" charset="0"/>
                <a:cs typeface="Calibri" panose="020F0502020204030204" pitchFamily="34" charset="0"/>
              </a:rPr>
              <a:t>continuation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common</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developments</a:t>
            </a:r>
            <a:r>
              <a:rPr lang="de-DE" sz="1600" dirty="0">
                <a:latin typeface="Calibri" panose="020F0502020204030204" pitchFamily="34" charset="0"/>
                <a:cs typeface="Calibri" panose="020F0502020204030204" pitchFamily="34" charset="0"/>
              </a:rPr>
              <a:t> in </a:t>
            </a:r>
            <a:r>
              <a:rPr lang="de-DE" sz="1600" dirty="0" err="1">
                <a:latin typeface="Calibri" panose="020F0502020204030204" pitchFamily="34" charset="0"/>
                <a:cs typeface="Calibri" panose="020F0502020204030204" pitchFamily="34" charset="0"/>
              </a:rPr>
              <a:t>the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area</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of</a:t>
            </a:r>
            <a:r>
              <a:rPr lang="de-DE" sz="1600" dirty="0">
                <a:latin typeface="Calibri" panose="020F0502020204030204" pitchFamily="34" charset="0"/>
                <a:cs typeface="Calibri" panose="020F0502020204030204" pitchFamily="34" charset="0"/>
              </a:rPr>
              <a:t> </a:t>
            </a:r>
          </a:p>
          <a:p>
            <a:pPr marL="0" indent="0">
              <a:buNone/>
            </a:pP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magnetic</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field</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measurements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systems</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which</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were</a:t>
            </a:r>
            <a:r>
              <a:rPr lang="de-DE" sz="1600" dirty="0">
                <a:latin typeface="Calibri" panose="020F0502020204030204" pitchFamily="34" charset="0"/>
                <a:cs typeface="Calibri" panose="020F0502020204030204" pitchFamily="34" charset="0"/>
              </a:rPr>
              <a:t> </a:t>
            </a:r>
            <a:r>
              <a:rPr lang="de-DE" sz="1600" dirty="0" err="1">
                <a:latin typeface="Calibri" panose="020F0502020204030204" pitchFamily="34" charset="0"/>
                <a:cs typeface="Calibri" panose="020F0502020204030204" pitchFamily="34" charset="0"/>
              </a:rPr>
              <a:t>formalized</a:t>
            </a:r>
            <a:r>
              <a:rPr lang="de-DE" sz="1600" dirty="0">
                <a:latin typeface="Calibri" panose="020F0502020204030204" pitchFamily="34" charset="0"/>
                <a:cs typeface="Calibri" panose="020F0502020204030204" pitchFamily="34" charset="0"/>
              </a:rPr>
              <a:t> in </a:t>
            </a:r>
            <a:r>
              <a:rPr lang="de-DE" sz="1600" dirty="0" err="1">
                <a:latin typeface="Calibri" panose="020F0502020204030204" pitchFamily="34" charset="0"/>
                <a:cs typeface="Calibri" panose="020F0502020204030204" pitchFamily="34" charset="0"/>
              </a:rPr>
              <a:t>addendum</a:t>
            </a:r>
            <a:r>
              <a:rPr lang="de-DE" sz="1600" dirty="0">
                <a:latin typeface="Calibri" panose="020F0502020204030204" pitchFamily="34" charset="0"/>
                <a:cs typeface="Calibri" panose="020F0502020204030204" pitchFamily="34" charset="0"/>
              </a:rPr>
              <a:t> #2 </a:t>
            </a:r>
            <a:r>
              <a:rPr lang="de-DE" sz="1600" dirty="0" err="1">
                <a:latin typeface="Calibri" panose="020F0502020204030204" pitchFamily="34" charset="0"/>
                <a:cs typeface="Calibri" panose="020F0502020204030204" pitchFamily="34" charset="0"/>
              </a:rPr>
              <a:t>and</a:t>
            </a:r>
            <a:r>
              <a:rPr lang="de-DE" sz="1600" dirty="0">
                <a:latin typeface="Calibri" panose="020F0502020204030204" pitchFamily="34" charset="0"/>
                <a:cs typeface="Calibri" panose="020F0502020204030204" pitchFamily="34" charset="0"/>
              </a:rPr>
              <a:t> #9.</a:t>
            </a:r>
          </a:p>
          <a:p>
            <a:endParaRPr lang="de-DE" dirty="0"/>
          </a:p>
        </p:txBody>
      </p:sp>
      <p:graphicFrame>
        <p:nvGraphicFramePr>
          <p:cNvPr id="4" name="Tabelle 3"/>
          <p:cNvGraphicFramePr>
            <a:graphicFrameLocks noGrp="1"/>
          </p:cNvGraphicFramePr>
          <p:nvPr>
            <p:extLst>
              <p:ext uri="{D42A27DB-BD31-4B8C-83A1-F6EECF244321}">
                <p14:modId xmlns:p14="http://schemas.microsoft.com/office/powerpoint/2010/main" val="3364690400"/>
              </p:ext>
            </p:extLst>
          </p:nvPr>
        </p:nvGraphicFramePr>
        <p:xfrm>
          <a:off x="618511" y="2048382"/>
          <a:ext cx="7681590" cy="690880"/>
        </p:xfrm>
        <a:graphic>
          <a:graphicData uri="http://schemas.openxmlformats.org/drawingml/2006/table">
            <a:tbl>
              <a:tblPr/>
              <a:tblGrid>
                <a:gridCol w="5653013">
                  <a:extLst>
                    <a:ext uri="{9D8B030D-6E8A-4147-A177-3AD203B41FA5}">
                      <a16:colId xmlns:a16="http://schemas.microsoft.com/office/drawing/2014/main" val="473224648"/>
                    </a:ext>
                  </a:extLst>
                </a:gridCol>
                <a:gridCol w="1249079">
                  <a:extLst>
                    <a:ext uri="{9D8B030D-6E8A-4147-A177-3AD203B41FA5}">
                      <a16:colId xmlns:a16="http://schemas.microsoft.com/office/drawing/2014/main" val="1557491677"/>
                    </a:ext>
                  </a:extLst>
                </a:gridCol>
                <a:gridCol w="779498">
                  <a:extLst>
                    <a:ext uri="{9D8B030D-6E8A-4147-A177-3AD203B41FA5}">
                      <a16:colId xmlns:a16="http://schemas.microsoft.com/office/drawing/2014/main" val="3533016201"/>
                    </a:ext>
                  </a:extLst>
                </a:gridCol>
              </a:tblGrid>
              <a:tr h="505615">
                <a:tc>
                  <a:txBody>
                    <a:bodyPr/>
                    <a:lstStyle/>
                    <a:p>
                      <a:pPr marL="0" marR="0" fontAlgn="t">
                        <a:spcBef>
                          <a:spcPts val="0"/>
                        </a:spcBef>
                        <a:spcAft>
                          <a:spcPts val="0"/>
                        </a:spcAft>
                      </a:pPr>
                      <a:r>
                        <a:rPr lang="de-DE" sz="1400" dirty="0" err="1">
                          <a:effectLst/>
                          <a:latin typeface="Calibri" panose="020F0502020204030204" pitchFamily="34" charset="0"/>
                        </a:rPr>
                        <a:t>Magnetic</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field</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measurement</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systems</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for</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the</a:t>
                      </a:r>
                      <a:r>
                        <a:rPr lang="de-DE" sz="1400" baseline="0" dirty="0">
                          <a:effectLst/>
                          <a:latin typeface="Calibri" panose="020F0502020204030204" pitchFamily="34" charset="0"/>
                        </a:rPr>
                        <a:t> SIS100 </a:t>
                      </a:r>
                      <a:r>
                        <a:rPr lang="de-DE" sz="1400" baseline="0" dirty="0" err="1">
                          <a:effectLst/>
                          <a:latin typeface="Calibri" panose="020F0502020204030204" pitchFamily="34" charset="0"/>
                        </a:rPr>
                        <a:t>superconducting</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dipoles</a:t>
                      </a:r>
                      <a:endParaRPr lang="de-DE" sz="1400" dirty="0">
                        <a:effectLst/>
                        <a:latin typeface="Calibri" panose="020F050202020403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de-DE" sz="1400" dirty="0">
                          <a:effectLst/>
                          <a:latin typeface="Calibri" panose="020F0502020204030204" pitchFamily="34" charset="0"/>
                        </a:rPr>
                        <a:t>Annex</a:t>
                      </a:r>
                      <a:r>
                        <a:rPr lang="de-DE" sz="1400" baseline="0" dirty="0">
                          <a:effectLst/>
                          <a:latin typeface="Calibri" panose="020F0502020204030204" pitchFamily="34" charset="0"/>
                        </a:rPr>
                        <a:t> </a:t>
                      </a:r>
                      <a:r>
                        <a:rPr lang="de-DE" sz="1400" baseline="0" dirty="0" err="1">
                          <a:effectLst/>
                          <a:latin typeface="Calibri" panose="020F0502020204030204" pitchFamily="34" charset="0"/>
                        </a:rPr>
                        <a:t>to</a:t>
                      </a:r>
                      <a:r>
                        <a:rPr lang="de-DE" sz="1400" baseline="0" dirty="0">
                          <a:effectLst/>
                          <a:latin typeface="Calibri" panose="020F0502020204030204" pitchFamily="34" charset="0"/>
                        </a:rPr>
                        <a:t> #</a:t>
                      </a:r>
                      <a:r>
                        <a:rPr lang="de-DE" sz="1400" dirty="0">
                          <a:effectLst/>
                          <a:latin typeface="Calibri" panose="020F0502020204030204" pitchFamily="34" charset="0"/>
                        </a:rPr>
                        <a:t>2</a:t>
                      </a:r>
                    </a:p>
                    <a:p>
                      <a:pPr marL="0" marR="0" lvl="0" indent="0" algn="l" defTabSz="457200" rtl="0" eaLnBrk="1" fontAlgn="t" latinLnBrk="0" hangingPunct="1">
                        <a:lnSpc>
                          <a:spcPct val="100000"/>
                        </a:lnSpc>
                        <a:spcBef>
                          <a:spcPts val="0"/>
                        </a:spcBef>
                        <a:spcAft>
                          <a:spcPts val="0"/>
                        </a:spcAft>
                        <a:buClrTx/>
                        <a:buSzTx/>
                        <a:buFontTx/>
                        <a:buNone/>
                        <a:tabLst/>
                        <a:defRPr/>
                      </a:pPr>
                      <a:r>
                        <a:rPr lang="de-DE" sz="1400" dirty="0">
                          <a:effectLst/>
                          <a:latin typeface="Calibri" panose="020F0502020204030204" pitchFamily="34" charset="0"/>
                        </a:rPr>
                        <a:t>#9, KR2984/TE</a:t>
                      </a: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tc>
                  <a:txBody>
                    <a:bodyPr/>
                    <a:lstStyle/>
                    <a:p>
                      <a:pPr marL="0" marR="0" fontAlgn="t">
                        <a:spcBef>
                          <a:spcPts val="0"/>
                        </a:spcBef>
                        <a:spcAft>
                          <a:spcPts val="0"/>
                        </a:spcAft>
                      </a:pPr>
                      <a:r>
                        <a:rPr lang="de-DE" sz="1400" dirty="0">
                          <a:effectLst/>
                          <a:latin typeface="Calibri" panose="020F0502020204030204" pitchFamily="34" charset="0"/>
                        </a:rPr>
                        <a:t>2014</a:t>
                      </a:r>
                    </a:p>
                    <a:p>
                      <a:pPr marL="0" marR="0" fontAlgn="t">
                        <a:spcBef>
                          <a:spcPts val="0"/>
                        </a:spcBef>
                        <a:spcAft>
                          <a:spcPts val="0"/>
                        </a:spcAft>
                      </a:pPr>
                      <a:r>
                        <a:rPr lang="de-DE" sz="1400" dirty="0">
                          <a:effectLst/>
                          <a:latin typeface="Calibri" panose="020F0502020204030204" pitchFamily="34" charset="0"/>
                        </a:rPr>
                        <a:t>2016</a:t>
                      </a:r>
                    </a:p>
                    <a:p>
                      <a:pPr marL="0" marR="0" fontAlgn="t">
                        <a:spcBef>
                          <a:spcPts val="0"/>
                        </a:spcBef>
                        <a:spcAft>
                          <a:spcPts val="0"/>
                        </a:spcAft>
                      </a:pPr>
                      <a:endParaRPr lang="de-DE" sz="1400" dirty="0">
                        <a:effectLst/>
                        <a:latin typeface="Calibri" panose="020F0502020204030204" pitchFamily="34" charset="0"/>
                      </a:endParaRPr>
                    </a:p>
                  </a:txBody>
                  <a:tcPr marL="38100" marR="38100" marT="25400" marB="254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tcPr>
                </a:tc>
                <a:extLst>
                  <a:ext uri="{0D108BD9-81ED-4DB2-BD59-A6C34878D82A}">
                    <a16:rowId xmlns:a16="http://schemas.microsoft.com/office/drawing/2014/main" val="321716903"/>
                  </a:ext>
                </a:extLst>
              </a:tr>
            </a:tbl>
          </a:graphicData>
        </a:graphic>
      </p:graphicFrame>
    </p:spTree>
    <p:extLst>
      <p:ext uri="{BB962C8B-B14F-4D97-AF65-F5344CB8AC3E}">
        <p14:creationId xmlns:p14="http://schemas.microsoft.com/office/powerpoint/2010/main" val="2957522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2539" y="154755"/>
            <a:ext cx="6700979" cy="590668"/>
          </a:xfrm>
        </p:spPr>
        <p:txBody>
          <a:bodyPr/>
          <a:lstStyle/>
          <a:p>
            <a:r>
              <a:rPr lang="en-GB" b="0" dirty="0"/>
              <a:t>Motivation</a:t>
            </a:r>
          </a:p>
        </p:txBody>
      </p:sp>
      <p:sp>
        <p:nvSpPr>
          <p:cNvPr id="4" name="Foliennummernplatzhalter 3"/>
          <p:cNvSpPr>
            <a:spLocks noGrp="1"/>
          </p:cNvSpPr>
          <p:nvPr>
            <p:ph type="sldNum" sz="quarter" idx="12"/>
          </p:nvPr>
        </p:nvSpPr>
        <p:spPr/>
        <p:txBody>
          <a:bodyPr/>
          <a:lstStyle/>
          <a:p>
            <a:fld id="{C2B4BF8C-6286-4C12-A944-5F025B80F7B5}" type="slidenum">
              <a:rPr lang="en-GB" smtClean="0"/>
              <a:t>4</a:t>
            </a:fld>
            <a:endParaRPr lang="en-GB"/>
          </a:p>
        </p:txBody>
      </p:sp>
      <p:sp>
        <p:nvSpPr>
          <p:cNvPr id="16" name="Textfeld 15"/>
          <p:cNvSpPr txBox="1"/>
          <p:nvPr/>
        </p:nvSpPr>
        <p:spPr>
          <a:xfrm>
            <a:off x="209676" y="1379051"/>
            <a:ext cx="5180823" cy="3359894"/>
          </a:xfrm>
          <a:prstGeom prst="rect">
            <a:avLst/>
          </a:prstGeom>
        </p:spPr>
        <p:txBody>
          <a:bodyPr vert="horz" wrap="square" lIns="68580" tIns="34290" rIns="68580" bIns="34290" rtlCol="0" anchor="t">
            <a:spAutoFit/>
          </a:bodyPr>
          <a:lstStyle/>
          <a:p>
            <a:pPr marL="214313" indent="-214313">
              <a:spcAft>
                <a:spcPts val="900"/>
              </a:spcAft>
              <a:buClr>
                <a:schemeClr val="accent6"/>
              </a:buClr>
              <a:buFont typeface="Wingdings" panose="05000000000000000000" pitchFamily="2" charset="2"/>
              <a:buChar char="§"/>
            </a:pPr>
            <a:r>
              <a:rPr lang="en-GB" sz="1200" dirty="0"/>
              <a:t>Series production and </a:t>
            </a:r>
            <a:r>
              <a:rPr lang="en-GB" sz="1200" dirty="0">
                <a:solidFill>
                  <a:srgbClr val="FF0000"/>
                </a:solidFill>
              </a:rPr>
              <a:t>cold testing </a:t>
            </a:r>
            <a:r>
              <a:rPr lang="en-GB" sz="1200" dirty="0"/>
              <a:t>of the superconducting quadrupole units (QU) for SIS100 is ongoing at JINR, Russia: 1. High risk, 2. Critical path for SIS100</a:t>
            </a:r>
          </a:p>
          <a:p>
            <a:pPr marL="214313" indent="-214313">
              <a:spcAft>
                <a:spcPts val="900"/>
              </a:spcAft>
              <a:buClr>
                <a:schemeClr val="accent6"/>
              </a:buClr>
              <a:buFont typeface="Wingdings" panose="05000000000000000000" pitchFamily="2" charset="2"/>
              <a:buChar char="§"/>
            </a:pPr>
            <a:r>
              <a:rPr lang="en-GB" sz="1200" dirty="0"/>
              <a:t>Risk minimization by series production of QU in European industry.</a:t>
            </a:r>
          </a:p>
          <a:p>
            <a:pPr marL="214313" indent="-214313">
              <a:spcAft>
                <a:spcPts val="900"/>
              </a:spcAft>
              <a:buClr>
                <a:schemeClr val="accent6"/>
              </a:buClr>
              <a:buFont typeface="Wingdings" panose="05000000000000000000" pitchFamily="2" charset="2"/>
              <a:buChar char="§"/>
            </a:pPr>
            <a:r>
              <a:rPr lang="en-GB" sz="1200" dirty="0"/>
              <a:t>Cold testing of 36 industry units at GSI STF is required and to be enabled.</a:t>
            </a:r>
          </a:p>
          <a:p>
            <a:pPr marL="214313" indent="-214313">
              <a:spcAft>
                <a:spcPts val="900"/>
              </a:spcAft>
              <a:buClr>
                <a:schemeClr val="accent6"/>
              </a:buClr>
              <a:buFont typeface="Wingdings" panose="05000000000000000000" pitchFamily="2" charset="2"/>
              <a:buChar char="§"/>
            </a:pPr>
            <a:r>
              <a:rPr lang="en-GB" sz="1200" dirty="0"/>
              <a:t>Cold testing contains qualification by magnetic field measurements on series QUs</a:t>
            </a:r>
          </a:p>
          <a:p>
            <a:pPr marL="214313" indent="-214313">
              <a:spcAft>
                <a:spcPts val="900"/>
              </a:spcAft>
              <a:buClr>
                <a:schemeClr val="accent6"/>
              </a:buClr>
              <a:buFont typeface="Wingdings" panose="05000000000000000000" pitchFamily="2" charset="2"/>
              <a:buChar char="§"/>
            </a:pPr>
            <a:r>
              <a:rPr lang="en-GB" sz="1200" dirty="0"/>
              <a:t>The “new” GSI-CERN collaboration will focus on development and manufacturing of measurement systems for high precision magnetic field measurements on superconducting magnets </a:t>
            </a:r>
          </a:p>
          <a:p>
            <a:pPr marL="557213" lvl="1" indent="-214313">
              <a:spcAft>
                <a:spcPts val="450"/>
              </a:spcAft>
              <a:buFont typeface="Symbol" panose="05050102010706020507" pitchFamily="18" charset="2"/>
              <a:buChar char="-"/>
            </a:pPr>
            <a:r>
              <a:rPr lang="en-GB" sz="1200" dirty="0"/>
              <a:t>rotating coil probes</a:t>
            </a:r>
          </a:p>
          <a:p>
            <a:pPr marL="557213" lvl="1" indent="-214313">
              <a:spcAft>
                <a:spcPts val="450"/>
              </a:spcAft>
              <a:buFont typeface="Symbol" panose="05050102010706020507" pitchFamily="18" charset="2"/>
              <a:buChar char="-"/>
            </a:pPr>
            <a:r>
              <a:rPr lang="en-GB" sz="1200" dirty="0"/>
              <a:t>stretched wire system</a:t>
            </a:r>
          </a:p>
          <a:p>
            <a:pPr marL="557213" lvl="1" indent="-214313">
              <a:spcAft>
                <a:spcPts val="450"/>
              </a:spcAft>
              <a:buFont typeface="Symbol" panose="05050102010706020507" pitchFamily="18" charset="2"/>
              <a:buChar char="-"/>
            </a:pPr>
            <a:r>
              <a:rPr lang="en-GB" sz="1200" dirty="0"/>
              <a:t>control and data acquisition systems</a:t>
            </a:r>
          </a:p>
        </p:txBody>
      </p:sp>
      <p:pic>
        <p:nvPicPr>
          <p:cNvPr id="15" name="Grafik 14"/>
          <p:cNvPicPr>
            <a:picLocks noChangeAspect="1"/>
          </p:cNvPicPr>
          <p:nvPr/>
        </p:nvPicPr>
        <p:blipFill rotWithShape="1">
          <a:blip r:embed="rId2" cstate="print">
            <a:extLst>
              <a:ext uri="{28A0092B-C50C-407E-A947-70E740481C1C}">
                <a14:useLocalDpi xmlns:a14="http://schemas.microsoft.com/office/drawing/2010/main" val="0"/>
              </a:ext>
            </a:extLst>
          </a:blip>
          <a:srcRect l="-1" t="-2008" r="-1398"/>
          <a:stretch/>
        </p:blipFill>
        <p:spPr>
          <a:xfrm>
            <a:off x="5001586" y="1604387"/>
            <a:ext cx="4154214" cy="2414953"/>
          </a:xfrm>
          <a:prstGeom prst="rect">
            <a:avLst/>
          </a:prstGeom>
        </p:spPr>
      </p:pic>
      <p:sp>
        <p:nvSpPr>
          <p:cNvPr id="3" name="Textfeld 2"/>
          <p:cNvSpPr txBox="1"/>
          <p:nvPr/>
        </p:nvSpPr>
        <p:spPr>
          <a:xfrm>
            <a:off x="6979476" y="3663006"/>
            <a:ext cx="1966907" cy="323165"/>
          </a:xfrm>
          <a:prstGeom prst="rect">
            <a:avLst/>
          </a:prstGeom>
        </p:spPr>
        <p:txBody>
          <a:bodyPr vert="horz" wrap="square" lIns="68580" tIns="34290" rIns="68580" bIns="34290" rtlCol="0" anchor="t">
            <a:spAutoFit/>
          </a:bodyPr>
          <a:lstStyle/>
          <a:p>
            <a:pPr algn="l"/>
            <a:r>
              <a:rPr lang="en-GB" sz="825" dirty="0"/>
              <a:t>QP unit for SIS100: main quadrupole and corrector magnet</a:t>
            </a:r>
          </a:p>
        </p:txBody>
      </p:sp>
    </p:spTree>
    <p:extLst>
      <p:ext uri="{BB962C8B-B14F-4D97-AF65-F5344CB8AC3E}">
        <p14:creationId xmlns:p14="http://schemas.microsoft.com/office/powerpoint/2010/main" val="389218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8342" y="101678"/>
            <a:ext cx="6700979" cy="590668"/>
          </a:xfrm>
        </p:spPr>
        <p:txBody>
          <a:bodyPr/>
          <a:lstStyle/>
          <a:p>
            <a:r>
              <a:rPr lang="en-GB" b="0" dirty="0"/>
              <a:t>Motivation</a:t>
            </a:r>
          </a:p>
        </p:txBody>
      </p:sp>
      <p:sp>
        <p:nvSpPr>
          <p:cNvPr id="10" name="Ellipse 9"/>
          <p:cNvSpPr/>
          <p:nvPr/>
        </p:nvSpPr>
        <p:spPr>
          <a:xfrm>
            <a:off x="8207915" y="3188959"/>
            <a:ext cx="166254" cy="19757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18" name="Rechteck 17"/>
          <p:cNvSpPr/>
          <p:nvPr/>
        </p:nvSpPr>
        <p:spPr>
          <a:xfrm>
            <a:off x="275281" y="1301937"/>
            <a:ext cx="4120883" cy="1415772"/>
          </a:xfrm>
          <a:prstGeom prst="rect">
            <a:avLst/>
          </a:prstGeom>
          <a:noFill/>
        </p:spPr>
        <p:txBody>
          <a:bodyPr wrap="square">
            <a:spAutoFit/>
          </a:bodyPr>
          <a:lstStyle/>
          <a:p>
            <a:pPr marL="268288" indent="-179388">
              <a:spcAft>
                <a:spcPts val="600"/>
              </a:spcAft>
              <a:buClr>
                <a:srgbClr val="FFC000"/>
              </a:buClr>
              <a:buFont typeface="Wingdings" panose="05000000000000000000" pitchFamily="2" charset="2"/>
              <a:buChar char="§"/>
            </a:pPr>
            <a:r>
              <a:rPr lang="en-GB" sz="1100" dirty="0"/>
              <a:t>test cryostats for QD-units</a:t>
            </a:r>
          </a:p>
          <a:p>
            <a:pPr marL="268288" indent="-179388">
              <a:spcAft>
                <a:spcPts val="600"/>
              </a:spcAft>
              <a:buClr>
                <a:srgbClr val="FFC000"/>
              </a:buClr>
              <a:buFont typeface="Wingdings" panose="05000000000000000000" pitchFamily="2" charset="2"/>
              <a:buChar char="§"/>
            </a:pPr>
            <a:r>
              <a:rPr lang="en-GB" sz="1100" dirty="0"/>
              <a:t>bench and tooling for a fast mounting of the cold mass into the test cryostat (preparation towards series testing)</a:t>
            </a:r>
          </a:p>
          <a:p>
            <a:pPr marL="268288" indent="-179388">
              <a:spcAft>
                <a:spcPts val="600"/>
              </a:spcAft>
              <a:buClr>
                <a:srgbClr val="FFC000"/>
              </a:buClr>
              <a:buFont typeface="Wingdings" panose="05000000000000000000" pitchFamily="2" charset="2"/>
              <a:buChar char="§"/>
            </a:pPr>
            <a:r>
              <a:rPr lang="en-GB" sz="1100" dirty="0"/>
              <a:t>systems for magnetic field measurements</a:t>
            </a:r>
          </a:p>
          <a:p>
            <a:pPr marL="268288" indent="-179388">
              <a:spcAft>
                <a:spcPts val="600"/>
              </a:spcAft>
              <a:buClr>
                <a:srgbClr val="FFC000"/>
              </a:buClr>
              <a:buFont typeface="Wingdings" panose="05000000000000000000" pitchFamily="2" charset="2"/>
              <a:buChar char="§"/>
            </a:pPr>
            <a:r>
              <a:rPr lang="en-GB" sz="1100" dirty="0" err="1"/>
              <a:t>anticryostat</a:t>
            </a:r>
            <a:r>
              <a:rPr lang="en-GB" sz="1100" dirty="0"/>
              <a:t> for magnetic field measurements</a:t>
            </a:r>
          </a:p>
          <a:p>
            <a:pPr marL="268288" indent="-179388">
              <a:spcAft>
                <a:spcPts val="600"/>
              </a:spcAft>
              <a:buClr>
                <a:srgbClr val="FFC000"/>
              </a:buClr>
              <a:buFont typeface="Wingdings" panose="05000000000000000000" pitchFamily="2" charset="2"/>
              <a:buChar char="§"/>
            </a:pPr>
            <a:r>
              <a:rPr lang="en-GB" sz="1100" dirty="0"/>
              <a:t>optimisation of the existing infrastructure</a:t>
            </a:r>
          </a:p>
        </p:txBody>
      </p:sp>
      <p:sp>
        <p:nvSpPr>
          <p:cNvPr id="25" name="Rechteck 24"/>
          <p:cNvSpPr/>
          <p:nvPr/>
        </p:nvSpPr>
        <p:spPr>
          <a:xfrm>
            <a:off x="218342" y="992274"/>
            <a:ext cx="4120883" cy="275836"/>
          </a:xfrm>
          <a:prstGeom prst="rect">
            <a:avLst/>
          </a:prstGeom>
          <a:noFill/>
        </p:spPr>
        <p:txBody>
          <a:bodyPr wrap="square" tIns="36000" bIns="36000">
            <a:spAutoFit/>
          </a:bodyPr>
          <a:lstStyle/>
          <a:p>
            <a:pPr marL="90487">
              <a:lnSpc>
                <a:spcPct val="110000"/>
              </a:lnSpc>
              <a:spcBef>
                <a:spcPts val="300"/>
              </a:spcBef>
            </a:pPr>
            <a:r>
              <a:rPr lang="en-GB" sz="1200" u="sng" dirty="0"/>
              <a:t>Required infrastructure for cold testing of QU at STF:</a:t>
            </a:r>
          </a:p>
        </p:txBody>
      </p:sp>
      <p:sp>
        <p:nvSpPr>
          <p:cNvPr id="26" name="Rechteck 25"/>
          <p:cNvSpPr/>
          <p:nvPr/>
        </p:nvSpPr>
        <p:spPr>
          <a:xfrm>
            <a:off x="218342" y="3041838"/>
            <a:ext cx="4120883" cy="275836"/>
          </a:xfrm>
          <a:prstGeom prst="rect">
            <a:avLst/>
          </a:prstGeom>
          <a:noFill/>
        </p:spPr>
        <p:txBody>
          <a:bodyPr wrap="square" tIns="36000" bIns="36000">
            <a:spAutoFit/>
          </a:bodyPr>
          <a:lstStyle/>
          <a:p>
            <a:pPr marL="90487">
              <a:lnSpc>
                <a:spcPct val="110000"/>
              </a:lnSpc>
              <a:spcBef>
                <a:spcPts val="300"/>
              </a:spcBef>
            </a:pPr>
            <a:r>
              <a:rPr lang="en-GB" sz="1200" u="sng" dirty="0"/>
              <a:t>Procurement strategy:</a:t>
            </a:r>
          </a:p>
        </p:txBody>
      </p:sp>
      <p:sp>
        <p:nvSpPr>
          <p:cNvPr id="27" name="Textfeld 26"/>
          <p:cNvSpPr txBox="1"/>
          <p:nvPr/>
        </p:nvSpPr>
        <p:spPr>
          <a:xfrm>
            <a:off x="270237" y="3351501"/>
            <a:ext cx="4120883" cy="1261884"/>
          </a:xfrm>
          <a:prstGeom prst="rect">
            <a:avLst/>
          </a:prstGeom>
          <a:noFill/>
        </p:spPr>
        <p:txBody>
          <a:bodyPr vert="horz" wrap="square" lIns="91440" tIns="45720" rIns="91440" bIns="45720" rtlCol="0" anchor="t">
            <a:spAutoFit/>
          </a:bodyPr>
          <a:lstStyle/>
          <a:p>
            <a:pPr marL="260350" indent="-169863">
              <a:lnSpc>
                <a:spcPct val="110000"/>
              </a:lnSpc>
              <a:buClr>
                <a:srgbClr val="FFC000"/>
              </a:buClr>
              <a:buFont typeface="Wingdings" panose="05000000000000000000" pitchFamily="2" charset="2"/>
              <a:buChar char="§"/>
            </a:pPr>
            <a:r>
              <a:rPr lang="en-GB" sz="1000" dirty="0"/>
              <a:t>Test cryostats and installation benches  - design and production</a:t>
            </a:r>
          </a:p>
          <a:p>
            <a:pPr marL="90487">
              <a:lnSpc>
                <a:spcPct val="110000"/>
              </a:lnSpc>
              <a:buClr>
                <a:srgbClr val="FFC000"/>
              </a:buClr>
            </a:pPr>
            <a:r>
              <a:rPr lang="en-GB" sz="1000" dirty="0"/>
              <a:t>     (awarded to </a:t>
            </a:r>
            <a:r>
              <a:rPr lang="en-GB" sz="1000" dirty="0" err="1"/>
              <a:t>Fantini</a:t>
            </a:r>
            <a:r>
              <a:rPr lang="en-GB" sz="1000" dirty="0"/>
              <a:t> </a:t>
            </a:r>
            <a:r>
              <a:rPr lang="en-GB" sz="1000" dirty="0" err="1"/>
              <a:t>Sud</a:t>
            </a:r>
            <a:r>
              <a:rPr lang="en-GB" sz="1000" dirty="0"/>
              <a:t> close to completion) </a:t>
            </a:r>
          </a:p>
          <a:p>
            <a:pPr marL="260350" indent="-169863">
              <a:lnSpc>
                <a:spcPct val="110000"/>
              </a:lnSpc>
              <a:spcBef>
                <a:spcPts val="300"/>
              </a:spcBef>
              <a:buClr>
                <a:srgbClr val="FFC000"/>
              </a:buClr>
              <a:buFont typeface="Wingdings" panose="05000000000000000000" pitchFamily="2" charset="2"/>
              <a:buChar char="§"/>
            </a:pPr>
            <a:r>
              <a:rPr lang="en-GB" sz="1000" b="1" dirty="0"/>
              <a:t>Systems for magnetic field measurements - design and production within GSI-CERN collaboration</a:t>
            </a:r>
          </a:p>
          <a:p>
            <a:pPr marL="260350" indent="-169863">
              <a:lnSpc>
                <a:spcPct val="110000"/>
              </a:lnSpc>
              <a:spcBef>
                <a:spcPts val="300"/>
              </a:spcBef>
              <a:buClr>
                <a:srgbClr val="FFC000"/>
              </a:buClr>
              <a:buFont typeface="Wingdings" panose="05000000000000000000" pitchFamily="2" charset="2"/>
              <a:buChar char="§"/>
            </a:pPr>
            <a:r>
              <a:rPr lang="en-GB" sz="1000" dirty="0" err="1"/>
              <a:t>Anticryostat</a:t>
            </a:r>
            <a:r>
              <a:rPr lang="en-GB" sz="1000" dirty="0"/>
              <a:t> – design and production (awarded to ILK</a:t>
            </a:r>
            <a:r>
              <a:rPr lang="en-GB" sz="1000" b="1" dirty="0"/>
              <a:t>)</a:t>
            </a:r>
          </a:p>
          <a:p>
            <a:pPr marL="260350" indent="-169863">
              <a:lnSpc>
                <a:spcPct val="110000"/>
              </a:lnSpc>
              <a:spcBef>
                <a:spcPts val="600"/>
              </a:spcBef>
              <a:buClr>
                <a:srgbClr val="FFC000"/>
              </a:buClr>
              <a:buFont typeface="Wingdings" panose="05000000000000000000" pitchFamily="2" charset="2"/>
              <a:buChar char="§"/>
            </a:pPr>
            <a:r>
              <a:rPr lang="en-GB" sz="1000" dirty="0"/>
              <a:t>Components for the infrastructure upgrade – GSI (SCM, CRY)</a:t>
            </a:r>
          </a:p>
        </p:txBody>
      </p:sp>
      <p:sp>
        <p:nvSpPr>
          <p:cNvPr id="31" name="Rechteck 30"/>
          <p:cNvSpPr/>
          <p:nvPr/>
        </p:nvSpPr>
        <p:spPr>
          <a:xfrm>
            <a:off x="4434591" y="2935406"/>
            <a:ext cx="4576867" cy="338554"/>
          </a:xfrm>
          <a:prstGeom prst="rect">
            <a:avLst/>
          </a:prstGeom>
        </p:spPr>
        <p:txBody>
          <a:bodyPr wrap="square">
            <a:spAutoFit/>
          </a:bodyPr>
          <a:lstStyle/>
          <a:p>
            <a:r>
              <a:rPr lang="en-US" sz="800" dirty="0"/>
              <a:t>Test cryostat and mounting bench with QD units installed on a testing girder. Design and production Fantini Sud (IT). </a:t>
            </a:r>
            <a:r>
              <a:rPr lang="en-US" sz="800" i="1" dirty="0"/>
              <a:t>Courtesy Fantini Sud</a:t>
            </a:r>
            <a:r>
              <a:rPr lang="en-US" sz="800" dirty="0"/>
              <a:t>.</a:t>
            </a:r>
            <a:endParaRPr lang="de-DE" sz="800" dirty="0"/>
          </a:p>
        </p:txBody>
      </p:sp>
      <p:pic>
        <p:nvPicPr>
          <p:cNvPr id="21" name="Grafik 20">
            <a:extLst>
              <a:ext uri="{FF2B5EF4-FFF2-40B4-BE49-F238E27FC236}">
                <a16:creationId xmlns:a16="http://schemas.microsoft.com/office/drawing/2014/main" id="{6852DABA-7232-4DDB-B9CF-FDE986020C40}"/>
              </a:ext>
            </a:extLst>
          </p:cNvPr>
          <p:cNvPicPr>
            <a:picLocks noChangeAspect="1"/>
          </p:cNvPicPr>
          <p:nvPr/>
        </p:nvPicPr>
        <p:blipFill rotWithShape="1">
          <a:blip r:embed="rId2"/>
          <a:srcRect l="5264" t="10187"/>
          <a:stretch/>
        </p:blipFill>
        <p:spPr>
          <a:xfrm>
            <a:off x="4575902" y="3440793"/>
            <a:ext cx="1527309" cy="1515259"/>
          </a:xfrm>
          <a:prstGeom prst="rect">
            <a:avLst/>
          </a:prstGeom>
        </p:spPr>
      </p:pic>
      <p:pic>
        <p:nvPicPr>
          <p:cNvPr id="22" name="Grafik 21">
            <a:extLst>
              <a:ext uri="{FF2B5EF4-FFF2-40B4-BE49-F238E27FC236}">
                <a16:creationId xmlns:a16="http://schemas.microsoft.com/office/drawing/2014/main" id="{A60FA468-CDF1-4FA1-BC2E-DBE616A228C9}"/>
              </a:ext>
            </a:extLst>
          </p:cNvPr>
          <p:cNvPicPr>
            <a:picLocks noChangeAspect="1"/>
          </p:cNvPicPr>
          <p:nvPr/>
        </p:nvPicPr>
        <p:blipFill>
          <a:blip r:embed="rId3"/>
          <a:stretch>
            <a:fillRect/>
          </a:stretch>
        </p:blipFill>
        <p:spPr>
          <a:xfrm>
            <a:off x="6132417" y="3317674"/>
            <a:ext cx="1181214" cy="1595607"/>
          </a:xfrm>
          <a:prstGeom prst="rect">
            <a:avLst/>
          </a:prstGeom>
        </p:spPr>
      </p:pic>
      <p:sp>
        <p:nvSpPr>
          <p:cNvPr id="23" name="Rechteck 22">
            <a:extLst>
              <a:ext uri="{FF2B5EF4-FFF2-40B4-BE49-F238E27FC236}">
                <a16:creationId xmlns:a16="http://schemas.microsoft.com/office/drawing/2014/main" id="{A11DF7EA-EA8F-4B11-8C5C-4570C2189D1F}"/>
              </a:ext>
            </a:extLst>
          </p:cNvPr>
          <p:cNvSpPr/>
          <p:nvPr/>
        </p:nvSpPr>
        <p:spPr>
          <a:xfrm>
            <a:off x="7169859" y="3906034"/>
            <a:ext cx="2076112" cy="584775"/>
          </a:xfrm>
          <a:prstGeom prst="rect">
            <a:avLst/>
          </a:prstGeom>
        </p:spPr>
        <p:txBody>
          <a:bodyPr wrap="square">
            <a:spAutoFit/>
          </a:bodyPr>
          <a:lstStyle/>
          <a:p>
            <a:r>
              <a:rPr lang="en-US" sz="800" dirty="0"/>
              <a:t>Model of the GSI stretched wire system, magnetic axis measurements FAIR SIS100 QD units. </a:t>
            </a:r>
          </a:p>
          <a:p>
            <a:r>
              <a:rPr lang="en-US" sz="800" i="1" dirty="0"/>
              <a:t>Courtesy </a:t>
            </a:r>
            <a:r>
              <a:rPr lang="en-US" sz="800" i="1" dirty="0" err="1"/>
              <a:t>P.Doll</a:t>
            </a:r>
            <a:r>
              <a:rPr lang="en-US" sz="800" i="1" dirty="0"/>
              <a:t> GSI-ENG</a:t>
            </a:r>
            <a:endParaRPr lang="de-DE" sz="800" i="1" dirty="0"/>
          </a:p>
        </p:txBody>
      </p:sp>
      <p:pic>
        <p:nvPicPr>
          <p:cNvPr id="32" name="Grafik 31">
            <a:extLst>
              <a:ext uri="{FF2B5EF4-FFF2-40B4-BE49-F238E27FC236}">
                <a16:creationId xmlns:a16="http://schemas.microsoft.com/office/drawing/2014/main" id="{7DDF9336-5586-431F-94A2-354934242D84}"/>
              </a:ext>
            </a:extLst>
          </p:cNvPr>
          <p:cNvPicPr>
            <a:picLocks noChangeAspect="1"/>
          </p:cNvPicPr>
          <p:nvPr/>
        </p:nvPicPr>
        <p:blipFill rotWithShape="1">
          <a:blip r:embed="rId4"/>
          <a:srcRect l="11459" t="4660" r="5285"/>
          <a:stretch/>
        </p:blipFill>
        <p:spPr>
          <a:xfrm>
            <a:off x="4949687" y="945077"/>
            <a:ext cx="3717553" cy="1965568"/>
          </a:xfrm>
          <a:prstGeom prst="rect">
            <a:avLst/>
          </a:prstGeom>
        </p:spPr>
      </p:pic>
      <p:cxnSp>
        <p:nvCxnSpPr>
          <p:cNvPr id="33" name="Gerade Verbindung mit Pfeil 32">
            <a:extLst>
              <a:ext uri="{FF2B5EF4-FFF2-40B4-BE49-F238E27FC236}">
                <a16:creationId xmlns:a16="http://schemas.microsoft.com/office/drawing/2014/main" id="{2D0BD982-9F1E-4D6F-AE6A-748DFF03FE62}"/>
              </a:ext>
            </a:extLst>
          </p:cNvPr>
          <p:cNvCxnSpPr>
            <a:cxnSpLocks/>
          </p:cNvCxnSpPr>
          <p:nvPr/>
        </p:nvCxnSpPr>
        <p:spPr>
          <a:xfrm flipV="1">
            <a:off x="6095136" y="1856265"/>
            <a:ext cx="2766435" cy="1089502"/>
          </a:xfrm>
          <a:prstGeom prst="straightConnector1">
            <a:avLst/>
          </a:prstGeom>
          <a:ln w="9525">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8" name="Textfeld 37">
            <a:extLst>
              <a:ext uri="{FF2B5EF4-FFF2-40B4-BE49-F238E27FC236}">
                <a16:creationId xmlns:a16="http://schemas.microsoft.com/office/drawing/2014/main" id="{911AD52E-A110-4593-930B-5ADF8FFEC369}"/>
              </a:ext>
            </a:extLst>
          </p:cNvPr>
          <p:cNvSpPr txBox="1"/>
          <p:nvPr/>
        </p:nvSpPr>
        <p:spPr>
          <a:xfrm rot="20309171">
            <a:off x="7407538" y="2319565"/>
            <a:ext cx="538930" cy="215444"/>
          </a:xfrm>
          <a:prstGeom prst="rect">
            <a:avLst/>
          </a:prstGeom>
        </p:spPr>
        <p:txBody>
          <a:bodyPr vert="horz" wrap="square" lIns="91440" tIns="45720" rIns="91440" bIns="45720" rtlCol="0" anchor="t">
            <a:spAutoFit/>
          </a:bodyPr>
          <a:lstStyle/>
          <a:p>
            <a:pPr algn="l"/>
            <a:r>
              <a:rPr lang="en-GB" sz="800" dirty="0"/>
              <a:t>~ 9 m</a:t>
            </a:r>
          </a:p>
        </p:txBody>
      </p:sp>
    </p:spTree>
    <p:extLst>
      <p:ext uri="{BB962C8B-B14F-4D97-AF65-F5344CB8AC3E}">
        <p14:creationId xmlns:p14="http://schemas.microsoft.com/office/powerpoint/2010/main" val="364424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369479830"/>
              </p:ext>
            </p:extLst>
          </p:nvPr>
        </p:nvGraphicFramePr>
        <p:xfrm>
          <a:off x="251296" y="2466816"/>
          <a:ext cx="4033762" cy="2301840"/>
        </p:xfrm>
        <a:graphic>
          <a:graphicData uri="http://schemas.openxmlformats.org/drawingml/2006/table">
            <a:tbl>
              <a:tblPr firstRow="1" bandRow="1">
                <a:tableStyleId>{5C22544A-7EE6-4342-B048-85BDC9FD1C3A}</a:tableStyleId>
              </a:tblPr>
              <a:tblGrid>
                <a:gridCol w="2016881">
                  <a:extLst>
                    <a:ext uri="{9D8B030D-6E8A-4147-A177-3AD203B41FA5}">
                      <a16:colId xmlns:a16="http://schemas.microsoft.com/office/drawing/2014/main" val="1628287310"/>
                    </a:ext>
                  </a:extLst>
                </a:gridCol>
                <a:gridCol w="2016881">
                  <a:extLst>
                    <a:ext uri="{9D8B030D-6E8A-4147-A177-3AD203B41FA5}">
                      <a16:colId xmlns:a16="http://schemas.microsoft.com/office/drawing/2014/main" val="3635959275"/>
                    </a:ext>
                  </a:extLst>
                </a:gridCol>
              </a:tblGrid>
              <a:tr h="297212">
                <a:tc>
                  <a:txBody>
                    <a:bodyPr/>
                    <a:lstStyle/>
                    <a:p>
                      <a:pPr algn="ctr"/>
                      <a:r>
                        <a:rPr lang="en-GB" sz="1100" dirty="0"/>
                        <a:t>GSI</a:t>
                      </a:r>
                    </a:p>
                  </a:txBody>
                  <a:tcPr marT="108000" marB="108000"/>
                </a:tc>
                <a:tc>
                  <a:txBody>
                    <a:bodyPr/>
                    <a:lstStyle/>
                    <a:p>
                      <a:pPr algn="ctr"/>
                      <a:r>
                        <a:rPr lang="en-GB" sz="1100" dirty="0"/>
                        <a:t>CERN</a:t>
                      </a:r>
                    </a:p>
                  </a:txBody>
                  <a:tcPr marT="108000" marB="108000"/>
                </a:tc>
                <a:extLst>
                  <a:ext uri="{0D108BD9-81ED-4DB2-BD59-A6C34878D82A}">
                    <a16:rowId xmlns:a16="http://schemas.microsoft.com/office/drawing/2014/main" val="3749286044"/>
                  </a:ext>
                </a:extLst>
              </a:tr>
              <a:tr h="297212">
                <a:tc gridSpan="2">
                  <a:txBody>
                    <a:bodyPr/>
                    <a:lstStyle/>
                    <a:p>
                      <a:pPr algn="ctr"/>
                      <a:r>
                        <a:rPr lang="en-GB" sz="1100" dirty="0"/>
                        <a:t>System development based on the CERN-</a:t>
                      </a:r>
                      <a:r>
                        <a:rPr lang="en-US" sz="1100" dirty="0"/>
                        <a:t>SSW5 design </a:t>
                      </a:r>
                      <a:endParaRPr lang="en-GB" sz="1100" dirty="0"/>
                    </a:p>
                  </a:txBody>
                  <a:tcPr marT="108000" marB="108000"/>
                </a:tc>
                <a:tc hMerge="1">
                  <a:txBody>
                    <a:bodyPr/>
                    <a:lstStyle/>
                    <a:p>
                      <a:endParaRPr lang="en-GB" sz="1100" dirty="0"/>
                    </a:p>
                  </a:txBody>
                  <a:tcPr marT="108000" marB="108000"/>
                </a:tc>
                <a:extLst>
                  <a:ext uri="{0D108BD9-81ED-4DB2-BD59-A6C34878D82A}">
                    <a16:rowId xmlns:a16="http://schemas.microsoft.com/office/drawing/2014/main" val="3942944009"/>
                  </a:ext>
                </a:extLst>
              </a:tr>
              <a:tr h="29721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dirty="0"/>
                        <a:t>Hardware procurement </a:t>
                      </a:r>
                      <a:endParaRPr lang="en-GB" sz="1100" dirty="0"/>
                    </a:p>
                  </a:txBody>
                  <a:tcPr marT="108000" marB="108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dirty="0"/>
                        <a:t>Training of GSI personnel</a:t>
                      </a:r>
                    </a:p>
                  </a:txBody>
                  <a:tcPr marT="108000" marB="108000"/>
                </a:tc>
                <a:extLst>
                  <a:ext uri="{0D108BD9-81ED-4DB2-BD59-A6C34878D82A}">
                    <a16:rowId xmlns:a16="http://schemas.microsoft.com/office/drawing/2014/main" val="1723538118"/>
                  </a:ext>
                </a:extLst>
              </a:tr>
              <a:tr h="297212">
                <a:tc grid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dirty="0"/>
                        <a:t>Final assembly and commissioning of the system</a:t>
                      </a:r>
                    </a:p>
                  </a:txBody>
                  <a:tcPr marT="108000" marB="108000"/>
                </a:tc>
                <a:tc hMerge="1">
                  <a:txBody>
                    <a:bodyPr/>
                    <a:lstStyle/>
                    <a:p>
                      <a:endParaRPr lang="en-GB" sz="1100" dirty="0"/>
                    </a:p>
                  </a:txBody>
                  <a:tcPr marT="108000" marB="108000"/>
                </a:tc>
                <a:extLst>
                  <a:ext uri="{0D108BD9-81ED-4DB2-BD59-A6C34878D82A}">
                    <a16:rowId xmlns:a16="http://schemas.microsoft.com/office/drawing/2014/main" val="3133976655"/>
                  </a:ext>
                </a:extLst>
              </a:tr>
              <a:tr h="29721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1.5 FTE</a:t>
                      </a:r>
                      <a:endParaRPr lang="en-GB" sz="1100" dirty="0"/>
                    </a:p>
                  </a:txBody>
                  <a:tcPr marT="108000" marB="108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0.2 FTE</a:t>
                      </a:r>
                    </a:p>
                  </a:txBody>
                  <a:tcPr marT="108000" marB="108000"/>
                </a:tc>
                <a:extLst>
                  <a:ext uri="{0D108BD9-81ED-4DB2-BD59-A6C34878D82A}">
                    <a16:rowId xmlns:a16="http://schemas.microsoft.com/office/drawing/2014/main" val="64578219"/>
                  </a:ext>
                </a:extLst>
              </a:tr>
              <a:tr h="29721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dirty="0"/>
                        <a:t>~ 170.000 € </a:t>
                      </a:r>
                    </a:p>
                  </a:txBody>
                  <a:tcPr marT="108000" marB="108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GB" sz="1100" baseline="0" dirty="0"/>
                    </a:p>
                  </a:txBody>
                  <a:tcPr marT="108000" marB="108000"/>
                </a:tc>
                <a:extLst>
                  <a:ext uri="{0D108BD9-81ED-4DB2-BD59-A6C34878D82A}">
                    <a16:rowId xmlns:a16="http://schemas.microsoft.com/office/drawing/2014/main" val="3040100490"/>
                  </a:ext>
                </a:extLst>
              </a:tr>
            </a:tbl>
          </a:graphicData>
        </a:graphic>
      </p:graphicFrame>
      <p:sp>
        <p:nvSpPr>
          <p:cNvPr id="6" name="Rechteck 5"/>
          <p:cNvSpPr/>
          <p:nvPr/>
        </p:nvSpPr>
        <p:spPr>
          <a:xfrm>
            <a:off x="176106" y="162398"/>
            <a:ext cx="6268237" cy="646331"/>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Development of new magnetic field measurement systems for GSI an CERN</a:t>
            </a:r>
          </a:p>
        </p:txBody>
      </p:sp>
      <p:sp>
        <p:nvSpPr>
          <p:cNvPr id="2" name="Rechteck 1"/>
          <p:cNvSpPr/>
          <p:nvPr/>
        </p:nvSpPr>
        <p:spPr>
          <a:xfrm>
            <a:off x="219388" y="996996"/>
            <a:ext cx="4572000" cy="969496"/>
          </a:xfrm>
          <a:prstGeom prst="rect">
            <a:avLst/>
          </a:prstGeom>
        </p:spPr>
        <p:txBody>
          <a:bodyPr>
            <a:spAutoFit/>
          </a:bodyPr>
          <a:lstStyle/>
          <a:p>
            <a:pPr>
              <a:spcAft>
                <a:spcPts val="600"/>
              </a:spcAft>
            </a:pPr>
            <a:r>
              <a:rPr lang="en-US" sz="1400" u="sng" dirty="0"/>
              <a:t>Wire measurement system:</a:t>
            </a:r>
          </a:p>
          <a:p>
            <a:pPr marL="449263" lvl="1" indent="-180975">
              <a:buClr>
                <a:srgbClr val="FFC000"/>
              </a:buClr>
              <a:buFont typeface="Wingdings" panose="05000000000000000000" pitchFamily="2" charset="2"/>
              <a:buChar char="§"/>
            </a:pPr>
            <a:r>
              <a:rPr lang="en-US" sz="1200" dirty="0"/>
              <a:t>Position of the magnetic axis</a:t>
            </a:r>
          </a:p>
          <a:p>
            <a:pPr marL="449263" lvl="1" indent="-180975">
              <a:buClr>
                <a:srgbClr val="FFC000"/>
              </a:buClr>
              <a:buFont typeface="Wingdings" panose="05000000000000000000" pitchFamily="2" charset="2"/>
              <a:buChar char="§"/>
            </a:pPr>
            <a:r>
              <a:rPr lang="en-US" sz="1200" dirty="0"/>
              <a:t>Integral field gradient </a:t>
            </a:r>
          </a:p>
          <a:p>
            <a:pPr marL="449263" lvl="1" indent="-180975">
              <a:buClr>
                <a:srgbClr val="FFC000"/>
              </a:buClr>
              <a:buFont typeface="Wingdings" panose="05000000000000000000" pitchFamily="2" charset="2"/>
              <a:buChar char="§"/>
            </a:pPr>
            <a:r>
              <a:rPr lang="en-US" sz="1200" dirty="0"/>
              <a:t>Applicable for SIS100 units /doublets</a:t>
            </a:r>
            <a:endParaRPr lang="en-GB" sz="1200" dirty="0"/>
          </a:p>
        </p:txBody>
      </p:sp>
      <p:sp>
        <p:nvSpPr>
          <p:cNvPr id="3" name="Rechteck 2"/>
          <p:cNvSpPr/>
          <p:nvPr/>
        </p:nvSpPr>
        <p:spPr>
          <a:xfrm>
            <a:off x="218857" y="2083637"/>
            <a:ext cx="3228769" cy="307777"/>
          </a:xfrm>
          <a:prstGeom prst="rect">
            <a:avLst/>
          </a:prstGeom>
        </p:spPr>
        <p:txBody>
          <a:bodyPr wrap="none">
            <a:spAutoFit/>
          </a:bodyPr>
          <a:lstStyle/>
          <a:p>
            <a:pPr>
              <a:spcAft>
                <a:spcPts val="600"/>
              </a:spcAft>
            </a:pPr>
            <a:r>
              <a:rPr lang="en-US" sz="1400" u="sng" dirty="0"/>
              <a:t>Collaboration scope and contributions:</a:t>
            </a:r>
          </a:p>
        </p:txBody>
      </p:sp>
      <p:pic>
        <p:nvPicPr>
          <p:cNvPr id="13" name="Grafik 12">
            <a:extLst>
              <a:ext uri="{FF2B5EF4-FFF2-40B4-BE49-F238E27FC236}">
                <a16:creationId xmlns:a16="http://schemas.microsoft.com/office/drawing/2014/main" id="{29554C07-4941-4365-BE47-833C979E3DFC}"/>
              </a:ext>
            </a:extLst>
          </p:cNvPr>
          <p:cNvPicPr>
            <a:picLocks noChangeAspect="1"/>
          </p:cNvPicPr>
          <p:nvPr/>
        </p:nvPicPr>
        <p:blipFill rotWithShape="1">
          <a:blip r:embed="rId2"/>
          <a:srcRect t="12131"/>
          <a:stretch/>
        </p:blipFill>
        <p:spPr>
          <a:xfrm>
            <a:off x="4892677" y="1250497"/>
            <a:ext cx="2528425" cy="1666279"/>
          </a:xfrm>
          <a:prstGeom prst="rect">
            <a:avLst/>
          </a:prstGeom>
        </p:spPr>
      </p:pic>
      <p:pic>
        <p:nvPicPr>
          <p:cNvPr id="14" name="Grafik 13">
            <a:extLst>
              <a:ext uri="{FF2B5EF4-FFF2-40B4-BE49-F238E27FC236}">
                <a16:creationId xmlns:a16="http://schemas.microsoft.com/office/drawing/2014/main" id="{52433BD0-D74D-4478-9E67-C8BBBC2661D5}"/>
              </a:ext>
            </a:extLst>
          </p:cNvPr>
          <p:cNvPicPr>
            <a:picLocks noChangeAspect="1"/>
          </p:cNvPicPr>
          <p:nvPr/>
        </p:nvPicPr>
        <p:blipFill>
          <a:blip r:embed="rId3"/>
          <a:stretch>
            <a:fillRect/>
          </a:stretch>
        </p:blipFill>
        <p:spPr>
          <a:xfrm>
            <a:off x="7693128" y="1265339"/>
            <a:ext cx="1268790" cy="1691721"/>
          </a:xfrm>
          <a:prstGeom prst="rect">
            <a:avLst/>
          </a:prstGeom>
        </p:spPr>
      </p:pic>
      <p:sp>
        <p:nvSpPr>
          <p:cNvPr id="16" name="Textfeld 1">
            <a:extLst>
              <a:ext uri="{FF2B5EF4-FFF2-40B4-BE49-F238E27FC236}">
                <a16:creationId xmlns:a16="http://schemas.microsoft.com/office/drawing/2014/main" id="{FBC2184A-D0D3-4CCD-A2CA-FCA5733CF01A}"/>
              </a:ext>
            </a:extLst>
          </p:cNvPr>
          <p:cNvSpPr txBox="1"/>
          <p:nvPr/>
        </p:nvSpPr>
        <p:spPr>
          <a:xfrm>
            <a:off x="4791388" y="2999893"/>
            <a:ext cx="4388591" cy="338554"/>
          </a:xfrm>
          <a:prstGeom prst="rect">
            <a:avLst/>
          </a:prstGeom>
          <a:noFill/>
        </p:spPr>
        <p:txBody>
          <a:bodyPr wrap="square" rtlCol="0">
            <a:spAutoFit/>
          </a:bodyPr>
          <a:lstStyle/>
          <a:p>
            <a:r>
              <a:rPr lang="en-US" sz="800" dirty="0"/>
              <a:t>a. Linear stages at calibration bench, b. control </a:t>
            </a:r>
            <a:r>
              <a:rPr lang="en-US" sz="800" dirty="0" err="1"/>
              <a:t>rac</a:t>
            </a:r>
            <a:r>
              <a:rPr lang="en-US" sz="800" dirty="0"/>
              <a:t>. System under assembly at B311 CERN. </a:t>
            </a:r>
            <a:r>
              <a:rPr lang="en-US" sz="800" i="1" dirty="0"/>
              <a:t>Courtesy D. Teo GSI-SCM</a:t>
            </a:r>
            <a:endParaRPr lang="de-DE" sz="800" i="1" dirty="0"/>
          </a:p>
        </p:txBody>
      </p:sp>
      <p:sp>
        <p:nvSpPr>
          <p:cNvPr id="17" name="Textfeld 16">
            <a:extLst>
              <a:ext uri="{FF2B5EF4-FFF2-40B4-BE49-F238E27FC236}">
                <a16:creationId xmlns:a16="http://schemas.microsoft.com/office/drawing/2014/main" id="{ED55CAA8-9BE5-4BBD-B8F9-8C760DB85325}"/>
              </a:ext>
            </a:extLst>
          </p:cNvPr>
          <p:cNvSpPr txBox="1"/>
          <p:nvPr/>
        </p:nvSpPr>
        <p:spPr>
          <a:xfrm>
            <a:off x="4931964" y="3463847"/>
            <a:ext cx="2382383" cy="307777"/>
          </a:xfrm>
          <a:prstGeom prst="rect">
            <a:avLst/>
          </a:prstGeom>
        </p:spPr>
        <p:txBody>
          <a:bodyPr vert="horz" wrap="none" lIns="91440" tIns="45720" rIns="91440" bIns="45720" rtlCol="0" anchor="t">
            <a:spAutoFit/>
          </a:bodyPr>
          <a:lstStyle/>
          <a:p>
            <a:pPr algn="l"/>
            <a:r>
              <a:rPr lang="en-GB" sz="1400" u="sng" dirty="0"/>
              <a:t>Current development status</a:t>
            </a:r>
          </a:p>
        </p:txBody>
      </p:sp>
      <p:sp>
        <p:nvSpPr>
          <p:cNvPr id="18" name="Textfeld 17">
            <a:extLst>
              <a:ext uri="{FF2B5EF4-FFF2-40B4-BE49-F238E27FC236}">
                <a16:creationId xmlns:a16="http://schemas.microsoft.com/office/drawing/2014/main" id="{1861028F-9FA3-4C7A-829C-BA8148B43549}"/>
              </a:ext>
            </a:extLst>
          </p:cNvPr>
          <p:cNvSpPr txBox="1"/>
          <p:nvPr/>
        </p:nvSpPr>
        <p:spPr>
          <a:xfrm>
            <a:off x="4892677" y="3854741"/>
            <a:ext cx="4221962" cy="754053"/>
          </a:xfrm>
          <a:prstGeom prst="rect">
            <a:avLst/>
          </a:prstGeom>
        </p:spPr>
        <p:txBody>
          <a:bodyPr vert="horz" wrap="square" lIns="91440" tIns="45720" rIns="91440" bIns="45720" rtlCol="0" anchor="t">
            <a:spAutoFit/>
          </a:bodyPr>
          <a:lstStyle/>
          <a:p>
            <a:pPr marL="171450" indent="-171450" algn="l">
              <a:spcAft>
                <a:spcPts val="600"/>
              </a:spcAft>
              <a:buClr>
                <a:srgbClr val="FDBB63"/>
              </a:buClr>
              <a:buFont typeface="Wingdings" panose="05000000000000000000" pitchFamily="2" charset="2"/>
              <a:buChar char="§"/>
            </a:pPr>
            <a:r>
              <a:rPr lang="en-GB" sz="1100" dirty="0"/>
              <a:t>Linear stages and a motion controller procured at PI Germany</a:t>
            </a:r>
          </a:p>
          <a:p>
            <a:pPr marL="171450" indent="-171450" algn="l">
              <a:spcAft>
                <a:spcPts val="600"/>
              </a:spcAft>
              <a:buClr>
                <a:srgbClr val="FDBB63"/>
              </a:buClr>
              <a:buFont typeface="Wingdings" panose="05000000000000000000" pitchFamily="2" charset="2"/>
              <a:buChar char="§"/>
            </a:pPr>
            <a:r>
              <a:rPr lang="en-GB" sz="1100" dirty="0"/>
              <a:t>Support frames under procurement at GSI</a:t>
            </a:r>
          </a:p>
          <a:p>
            <a:pPr marL="171450" indent="-171450" algn="l">
              <a:spcAft>
                <a:spcPts val="600"/>
              </a:spcAft>
              <a:buClr>
                <a:srgbClr val="FDBB63"/>
              </a:buClr>
              <a:buFont typeface="Wingdings" panose="05000000000000000000" pitchFamily="2" charset="2"/>
              <a:buChar char="§"/>
            </a:pPr>
            <a:r>
              <a:rPr lang="en-GB" sz="1100" dirty="0"/>
              <a:t>System under assembly and software integration at CERN</a:t>
            </a:r>
          </a:p>
        </p:txBody>
      </p:sp>
      <p:sp>
        <p:nvSpPr>
          <p:cNvPr id="20" name="Textfeld 19">
            <a:extLst>
              <a:ext uri="{FF2B5EF4-FFF2-40B4-BE49-F238E27FC236}">
                <a16:creationId xmlns:a16="http://schemas.microsoft.com/office/drawing/2014/main" id="{D3661F80-72E6-4DB6-8A8B-E7F1EA3B0348}"/>
              </a:ext>
            </a:extLst>
          </p:cNvPr>
          <p:cNvSpPr txBox="1"/>
          <p:nvPr/>
        </p:nvSpPr>
        <p:spPr>
          <a:xfrm>
            <a:off x="4826715" y="982927"/>
            <a:ext cx="4764946" cy="215444"/>
          </a:xfrm>
          <a:prstGeom prst="rect">
            <a:avLst/>
          </a:prstGeom>
          <a:noFill/>
        </p:spPr>
        <p:txBody>
          <a:bodyPr wrap="square">
            <a:spAutoFit/>
          </a:bodyPr>
          <a:lstStyle/>
          <a:p>
            <a:r>
              <a:rPr lang="en-US" sz="800" dirty="0"/>
              <a:t>GSI Stretched wire system for magnetic axis measurements on SIS100 </a:t>
            </a:r>
            <a:r>
              <a:rPr lang="en-US" sz="800" dirty="0" err="1"/>
              <a:t>sc</a:t>
            </a:r>
            <a:r>
              <a:rPr lang="en-US" sz="800" dirty="0"/>
              <a:t> Quadrupoles. </a:t>
            </a:r>
            <a:endParaRPr lang="en-GB" sz="800" dirty="0"/>
          </a:p>
        </p:txBody>
      </p:sp>
      <p:sp>
        <p:nvSpPr>
          <p:cNvPr id="21" name="Rechteck 20">
            <a:extLst>
              <a:ext uri="{FF2B5EF4-FFF2-40B4-BE49-F238E27FC236}">
                <a16:creationId xmlns:a16="http://schemas.microsoft.com/office/drawing/2014/main" id="{9A398DCB-01EE-4B7F-AC0D-8436936A69A6}"/>
              </a:ext>
            </a:extLst>
          </p:cNvPr>
          <p:cNvSpPr/>
          <p:nvPr/>
        </p:nvSpPr>
        <p:spPr>
          <a:xfrm>
            <a:off x="4887949" y="2743547"/>
            <a:ext cx="166099" cy="203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108000" numCol="1" spcCol="0" rtlCol="0" fromWordArt="0" anchor="ctr" anchorCtr="0" forceAA="0" compatLnSpc="1">
            <a:prstTxWarp prst="textNoShape">
              <a:avLst/>
            </a:prstTxWarp>
            <a:noAutofit/>
          </a:bodyPr>
          <a:lstStyle/>
          <a:p>
            <a:pPr algn="ctr"/>
            <a:r>
              <a:rPr lang="en-GB" dirty="0">
                <a:solidFill>
                  <a:schemeClr val="tx1"/>
                </a:solidFill>
              </a:rPr>
              <a:t>a</a:t>
            </a:r>
          </a:p>
        </p:txBody>
      </p:sp>
      <p:sp>
        <p:nvSpPr>
          <p:cNvPr id="22" name="Rechteck 21">
            <a:extLst>
              <a:ext uri="{FF2B5EF4-FFF2-40B4-BE49-F238E27FC236}">
                <a16:creationId xmlns:a16="http://schemas.microsoft.com/office/drawing/2014/main" id="{33C25D1F-E128-4C6C-A0CC-61EB681DF730}"/>
              </a:ext>
            </a:extLst>
          </p:cNvPr>
          <p:cNvSpPr/>
          <p:nvPr/>
        </p:nvSpPr>
        <p:spPr>
          <a:xfrm>
            <a:off x="7693128" y="2770017"/>
            <a:ext cx="166099" cy="2034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108000" numCol="1" spcCol="0" rtlCol="0" fromWordArt="0" anchor="ctr" anchorCtr="0" forceAA="0" compatLnSpc="1">
            <a:prstTxWarp prst="textNoShape">
              <a:avLst/>
            </a:prstTxWarp>
            <a:noAutofit/>
          </a:bodyPr>
          <a:lstStyle/>
          <a:p>
            <a:pPr algn="ctr"/>
            <a:r>
              <a:rPr lang="en-GB" dirty="0">
                <a:solidFill>
                  <a:schemeClr val="tx1"/>
                </a:solidFill>
              </a:rPr>
              <a:t>b</a:t>
            </a:r>
          </a:p>
        </p:txBody>
      </p:sp>
      <p:sp>
        <p:nvSpPr>
          <p:cNvPr id="15" name="Textfeld 14">
            <a:extLst>
              <a:ext uri="{FF2B5EF4-FFF2-40B4-BE49-F238E27FC236}">
                <a16:creationId xmlns:a16="http://schemas.microsoft.com/office/drawing/2014/main" id="{0D3846FC-FB8C-46E3-8D10-5BDA26966AA0}"/>
              </a:ext>
            </a:extLst>
          </p:cNvPr>
          <p:cNvSpPr txBox="1"/>
          <p:nvPr/>
        </p:nvSpPr>
        <p:spPr>
          <a:xfrm>
            <a:off x="5270741" y="4630156"/>
            <a:ext cx="3283271" cy="276999"/>
          </a:xfrm>
          <a:prstGeom prst="rect">
            <a:avLst/>
          </a:prstGeom>
          <a:solidFill>
            <a:schemeClr val="accent1">
              <a:lumMod val="20000"/>
              <a:lumOff val="80000"/>
            </a:schemeClr>
          </a:solidFill>
        </p:spPr>
        <p:txBody>
          <a:bodyPr vert="horz" wrap="none" lIns="91440" tIns="45720" rIns="91440" bIns="45720" rtlCol="0" anchor="t">
            <a:spAutoFit/>
          </a:bodyPr>
          <a:lstStyle/>
          <a:p>
            <a:pPr algn="l"/>
            <a:r>
              <a:rPr lang="en-GB" sz="1200" dirty="0"/>
              <a:t>Expected readiness for QU testing – Q2 2026</a:t>
            </a:r>
          </a:p>
        </p:txBody>
      </p:sp>
    </p:spTree>
    <p:extLst>
      <p:ext uri="{BB962C8B-B14F-4D97-AF65-F5344CB8AC3E}">
        <p14:creationId xmlns:p14="http://schemas.microsoft.com/office/powerpoint/2010/main" val="3412867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6">
            <a:hlinkClick r:id="rId2"/>
          </p:cNvPr>
          <p:cNvSpPr/>
          <p:nvPr/>
        </p:nvSpPr>
        <p:spPr>
          <a:xfrm>
            <a:off x="7768867" y="8319198"/>
            <a:ext cx="1043539"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TextBox 10"/>
          <p:cNvSpPr txBox="1"/>
          <p:nvPr/>
        </p:nvSpPr>
        <p:spPr>
          <a:xfrm>
            <a:off x="483804" y="5949352"/>
            <a:ext cx="2779949" cy="215444"/>
          </a:xfrm>
          <a:prstGeom prst="rect">
            <a:avLst/>
          </a:prstGeom>
          <a:noFill/>
        </p:spPr>
        <p:txBody>
          <a:bodyPr vert="horz" wrap="square" lIns="91440" tIns="45720" rIns="91440" bIns="45720" rtlCol="0" anchor="ctr">
            <a:spAutoFit/>
          </a:bodyPr>
          <a:lstStyle/>
          <a:p>
            <a:pPr algn="l"/>
            <a:r>
              <a:rPr lang="en-US" sz="800" dirty="0"/>
              <a:t>Tentative magnetometer design. Courtesy V. Marusov</a:t>
            </a:r>
          </a:p>
        </p:txBody>
      </p:sp>
      <p:sp>
        <p:nvSpPr>
          <p:cNvPr id="20" name="Rechteck 19"/>
          <p:cNvSpPr/>
          <p:nvPr/>
        </p:nvSpPr>
        <p:spPr>
          <a:xfrm>
            <a:off x="219388" y="996996"/>
            <a:ext cx="4572000" cy="1123384"/>
          </a:xfrm>
          <a:prstGeom prst="rect">
            <a:avLst/>
          </a:prstGeom>
        </p:spPr>
        <p:txBody>
          <a:bodyPr>
            <a:spAutoFit/>
          </a:bodyPr>
          <a:lstStyle/>
          <a:p>
            <a:pPr>
              <a:spcAft>
                <a:spcPts val="600"/>
              </a:spcAft>
            </a:pPr>
            <a:r>
              <a:rPr lang="en-US" sz="1400" u="sng" dirty="0"/>
              <a:t>Rotating coil system:</a:t>
            </a:r>
          </a:p>
          <a:p>
            <a:pPr marL="449263" lvl="1" indent="-180975">
              <a:buClr>
                <a:srgbClr val="FFC000"/>
              </a:buClr>
              <a:buFont typeface="Wingdings" panose="05000000000000000000" pitchFamily="2" charset="2"/>
              <a:buChar char="§"/>
            </a:pPr>
            <a:r>
              <a:rPr lang="en-US" sz="1200" dirty="0"/>
              <a:t>Field homogeneity</a:t>
            </a:r>
          </a:p>
          <a:p>
            <a:pPr marL="449263" lvl="1" indent="-180975">
              <a:buClr>
                <a:srgbClr val="FFC000"/>
              </a:buClr>
              <a:buFont typeface="Wingdings" panose="05000000000000000000" pitchFamily="2" charset="2"/>
              <a:buChar char="§"/>
            </a:pPr>
            <a:r>
              <a:rPr lang="en-US" sz="1200" dirty="0"/>
              <a:t>Integral field gradient for main quadrupole</a:t>
            </a:r>
          </a:p>
          <a:p>
            <a:pPr marL="449263" lvl="1" indent="-180975">
              <a:buClr>
                <a:srgbClr val="FFC000"/>
              </a:buClr>
              <a:buFont typeface="Wingdings" panose="05000000000000000000" pitchFamily="2" charset="2"/>
              <a:buChar char="§"/>
            </a:pPr>
            <a:r>
              <a:rPr lang="en-US" sz="1200" dirty="0"/>
              <a:t>Integral field strength for corrector magnets</a:t>
            </a:r>
          </a:p>
          <a:p>
            <a:pPr marL="449263" lvl="1" indent="-180975">
              <a:buClr>
                <a:srgbClr val="FFC000"/>
              </a:buClr>
              <a:buFont typeface="Wingdings" panose="05000000000000000000" pitchFamily="2" charset="2"/>
              <a:buChar char="§"/>
            </a:pPr>
            <a:r>
              <a:rPr lang="en-US" sz="1200" dirty="0"/>
              <a:t>Applicable for SIS100 quadrupole units</a:t>
            </a:r>
            <a:endParaRPr lang="en-GB" sz="1200" dirty="0"/>
          </a:p>
        </p:txBody>
      </p:sp>
      <p:graphicFrame>
        <p:nvGraphicFramePr>
          <p:cNvPr id="21" name="Tabelle 20"/>
          <p:cNvGraphicFramePr>
            <a:graphicFrameLocks noGrp="1"/>
          </p:cNvGraphicFramePr>
          <p:nvPr>
            <p:extLst>
              <p:ext uri="{D42A27DB-BD31-4B8C-83A1-F6EECF244321}">
                <p14:modId xmlns:p14="http://schemas.microsoft.com/office/powerpoint/2010/main" val="2896413815"/>
              </p:ext>
            </p:extLst>
          </p:nvPr>
        </p:nvGraphicFramePr>
        <p:xfrm>
          <a:off x="138102" y="2545485"/>
          <a:ext cx="4909520" cy="2441707"/>
        </p:xfrm>
        <a:graphic>
          <a:graphicData uri="http://schemas.openxmlformats.org/drawingml/2006/table">
            <a:tbl>
              <a:tblPr firstRow="1" bandRow="1">
                <a:tableStyleId>{5C22544A-7EE6-4342-B048-85BDC9FD1C3A}</a:tableStyleId>
              </a:tblPr>
              <a:tblGrid>
                <a:gridCol w="2454760">
                  <a:extLst>
                    <a:ext uri="{9D8B030D-6E8A-4147-A177-3AD203B41FA5}">
                      <a16:colId xmlns:a16="http://schemas.microsoft.com/office/drawing/2014/main" val="1628287310"/>
                    </a:ext>
                  </a:extLst>
                </a:gridCol>
                <a:gridCol w="2454760">
                  <a:extLst>
                    <a:ext uri="{9D8B030D-6E8A-4147-A177-3AD203B41FA5}">
                      <a16:colId xmlns:a16="http://schemas.microsoft.com/office/drawing/2014/main" val="3635959275"/>
                    </a:ext>
                  </a:extLst>
                </a:gridCol>
              </a:tblGrid>
              <a:tr h="248392">
                <a:tc>
                  <a:txBody>
                    <a:bodyPr/>
                    <a:lstStyle/>
                    <a:p>
                      <a:pPr algn="ctr"/>
                      <a:r>
                        <a:rPr lang="en-GB" sz="1100" dirty="0"/>
                        <a:t>GSI</a:t>
                      </a:r>
                    </a:p>
                  </a:txBody>
                  <a:tcPr marL="36000" marR="36000" marT="36000" marB="36000"/>
                </a:tc>
                <a:tc>
                  <a:txBody>
                    <a:bodyPr/>
                    <a:lstStyle/>
                    <a:p>
                      <a:pPr algn="ctr"/>
                      <a:r>
                        <a:rPr lang="en-GB" sz="1100" dirty="0"/>
                        <a:t>CERN</a:t>
                      </a:r>
                    </a:p>
                  </a:txBody>
                  <a:tcPr marL="36000" marR="36000" marT="36000" marB="36000"/>
                </a:tc>
                <a:extLst>
                  <a:ext uri="{0D108BD9-81ED-4DB2-BD59-A6C34878D82A}">
                    <a16:rowId xmlns:a16="http://schemas.microsoft.com/office/drawing/2014/main" val="3749286044"/>
                  </a:ext>
                </a:extLst>
              </a:tr>
              <a:tr h="248392">
                <a:tc gridSpan="2">
                  <a:txBody>
                    <a:bodyPr/>
                    <a:lstStyle/>
                    <a:p>
                      <a:pPr algn="ctr"/>
                      <a:r>
                        <a:rPr lang="en-GB" sz="1100" baseline="0" dirty="0"/>
                        <a:t>Development of the measuring head based on PCB coils</a:t>
                      </a:r>
                      <a:endParaRPr lang="en-GB" sz="1100" dirty="0"/>
                    </a:p>
                  </a:txBody>
                  <a:tcPr marL="36000" marR="36000" marT="36000" marB="36000"/>
                </a:tc>
                <a:tc hMerge="1">
                  <a:txBody>
                    <a:bodyPr/>
                    <a:lstStyle/>
                    <a:p>
                      <a:endParaRPr lang="en-GB" sz="1100" dirty="0"/>
                    </a:p>
                  </a:txBody>
                  <a:tcPr marT="108000" marB="108000"/>
                </a:tc>
                <a:extLst>
                  <a:ext uri="{0D108BD9-81ED-4DB2-BD59-A6C34878D82A}">
                    <a16:rowId xmlns:a16="http://schemas.microsoft.com/office/drawing/2014/main" val="3942944009"/>
                  </a:ext>
                </a:extLst>
              </a:tr>
              <a:tr h="422155">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dirty="0"/>
                        <a:t>Mechanical design and                                  electrical</a:t>
                      </a:r>
                      <a:r>
                        <a:rPr lang="en-US" sz="1100" baseline="0" dirty="0"/>
                        <a:t> layout for the PCB</a:t>
                      </a:r>
                      <a:endParaRPr lang="en-GB" sz="1100" dirty="0"/>
                    </a:p>
                  </a:txBody>
                  <a:tcPr marL="36000" marR="36000" marT="36000" marB="36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dirty="0"/>
                        <a:t>PCB manufacturing and calibration</a:t>
                      </a:r>
                    </a:p>
                  </a:txBody>
                  <a:tcPr marL="36000" marR="36000" marT="36000" marB="36000"/>
                </a:tc>
                <a:extLst>
                  <a:ext uri="{0D108BD9-81ED-4DB2-BD59-A6C34878D82A}">
                    <a16:rowId xmlns:a16="http://schemas.microsoft.com/office/drawing/2014/main" val="1723538118"/>
                  </a:ext>
                </a:extLst>
              </a:tr>
              <a:tr h="422155">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Procurement of components for measuring heads </a:t>
                      </a:r>
                      <a:r>
                        <a:rPr lang="en-GB" sz="800" i="1" baseline="0" dirty="0">
                          <a:solidFill>
                            <a:srgbClr val="FF0000"/>
                          </a:solidFill>
                        </a:rPr>
                        <a:t>(no need to procure new motor unit – old one will be used) </a:t>
                      </a:r>
                      <a:endParaRPr lang="en-GB" sz="800" i="1" dirty="0">
                        <a:solidFill>
                          <a:srgbClr val="FF0000"/>
                        </a:solidFill>
                      </a:endParaRPr>
                    </a:p>
                  </a:txBody>
                  <a:tcPr marL="36000" marR="36000" marT="36000" marB="36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Assembly and calibration of the measuring heads </a:t>
                      </a:r>
                      <a:endParaRPr lang="en-GB" sz="1100" dirty="0"/>
                    </a:p>
                  </a:txBody>
                  <a:tcPr marL="36000" marR="36000" marT="36000" marB="36000"/>
                </a:tc>
                <a:extLst>
                  <a:ext uri="{0D108BD9-81ED-4DB2-BD59-A6C34878D82A}">
                    <a16:rowId xmlns:a16="http://schemas.microsoft.com/office/drawing/2014/main" val="404274908"/>
                  </a:ext>
                </a:extLst>
              </a:tr>
              <a:tr h="24839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strike="sngStrike" baseline="0" dirty="0"/>
                        <a:t>Assembly of motor units </a:t>
                      </a:r>
                      <a:endParaRPr lang="en-GB" sz="1100" strike="sngStrike" dirty="0"/>
                    </a:p>
                  </a:txBody>
                  <a:tcPr marL="36000" marR="36000" marT="36000" marB="36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GB" sz="1100" dirty="0"/>
                    </a:p>
                  </a:txBody>
                  <a:tcPr marL="36000" marR="36000" marT="36000" marB="36000"/>
                </a:tc>
                <a:extLst>
                  <a:ext uri="{0D108BD9-81ED-4DB2-BD59-A6C34878D82A}">
                    <a16:rowId xmlns:a16="http://schemas.microsoft.com/office/drawing/2014/main" val="260890199"/>
                  </a:ext>
                </a:extLst>
              </a:tr>
              <a:tr h="248392">
                <a:tc gridSpan="2">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Adjustment of the control and data acquisition software for operation at GSI</a:t>
                      </a:r>
                      <a:endParaRPr lang="en-GB" sz="1100" dirty="0"/>
                    </a:p>
                  </a:txBody>
                  <a:tcPr marL="36000" marR="36000" marT="36000" marB="36000"/>
                </a:tc>
                <a:tc hMerge="1">
                  <a:txBody>
                    <a:bodyPr/>
                    <a:lstStyle/>
                    <a:p>
                      <a:endParaRPr lang="en-GB" sz="1100" dirty="0"/>
                    </a:p>
                  </a:txBody>
                  <a:tcPr marT="108000" marB="108000"/>
                </a:tc>
                <a:extLst>
                  <a:ext uri="{0D108BD9-81ED-4DB2-BD59-A6C34878D82A}">
                    <a16:rowId xmlns:a16="http://schemas.microsoft.com/office/drawing/2014/main" val="3133976655"/>
                  </a:ext>
                </a:extLst>
              </a:tr>
              <a:tr h="24839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2.5 FTE</a:t>
                      </a:r>
                      <a:endParaRPr lang="en-GB" sz="1100" dirty="0"/>
                    </a:p>
                  </a:txBody>
                  <a:tcPr marL="36000" marR="36000" marT="36000" marB="36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aseline="0" dirty="0"/>
                        <a:t>0.2 FTE</a:t>
                      </a:r>
                    </a:p>
                  </a:txBody>
                  <a:tcPr marL="36000" marR="36000" marT="36000" marB="36000"/>
                </a:tc>
                <a:extLst>
                  <a:ext uri="{0D108BD9-81ED-4DB2-BD59-A6C34878D82A}">
                    <a16:rowId xmlns:a16="http://schemas.microsoft.com/office/drawing/2014/main" val="64578219"/>
                  </a:ext>
                </a:extLst>
              </a:tr>
              <a:tr h="248392">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dirty="0"/>
                        <a:t>~ 150.000 € </a:t>
                      </a:r>
                    </a:p>
                  </a:txBody>
                  <a:tcPr marL="36000" marR="36000" marT="36000" marB="36000"/>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lang="en-GB" sz="1100" baseline="0" dirty="0"/>
                    </a:p>
                  </a:txBody>
                  <a:tcPr marL="36000" marR="36000" marT="36000" marB="36000"/>
                </a:tc>
                <a:extLst>
                  <a:ext uri="{0D108BD9-81ED-4DB2-BD59-A6C34878D82A}">
                    <a16:rowId xmlns:a16="http://schemas.microsoft.com/office/drawing/2014/main" val="3040100490"/>
                  </a:ext>
                </a:extLst>
              </a:tr>
            </a:tbl>
          </a:graphicData>
        </a:graphic>
      </p:graphicFrame>
      <p:sp>
        <p:nvSpPr>
          <p:cNvPr id="22" name="Rechteck 21"/>
          <p:cNvSpPr/>
          <p:nvPr/>
        </p:nvSpPr>
        <p:spPr>
          <a:xfrm>
            <a:off x="218857" y="2237712"/>
            <a:ext cx="3228769" cy="307777"/>
          </a:xfrm>
          <a:prstGeom prst="rect">
            <a:avLst/>
          </a:prstGeom>
        </p:spPr>
        <p:txBody>
          <a:bodyPr wrap="none">
            <a:spAutoFit/>
          </a:bodyPr>
          <a:lstStyle/>
          <a:p>
            <a:pPr>
              <a:spcAft>
                <a:spcPts val="600"/>
              </a:spcAft>
            </a:pPr>
            <a:r>
              <a:rPr lang="en-US" sz="1400" u="sng" dirty="0"/>
              <a:t>Collaboration scope and contributions:</a:t>
            </a:r>
          </a:p>
        </p:txBody>
      </p:sp>
      <p:sp>
        <p:nvSpPr>
          <p:cNvPr id="24" name="Textfeld 23"/>
          <p:cNvSpPr txBox="1"/>
          <p:nvPr/>
        </p:nvSpPr>
        <p:spPr>
          <a:xfrm>
            <a:off x="5356330" y="4625392"/>
            <a:ext cx="3663182" cy="276999"/>
          </a:xfrm>
          <a:prstGeom prst="rect">
            <a:avLst/>
          </a:prstGeom>
          <a:solidFill>
            <a:schemeClr val="accent1">
              <a:lumMod val="20000"/>
              <a:lumOff val="80000"/>
            </a:schemeClr>
          </a:solidFill>
        </p:spPr>
        <p:txBody>
          <a:bodyPr vert="horz" wrap="none" lIns="91440" tIns="45720" rIns="91440" bIns="45720" rtlCol="0" anchor="t">
            <a:spAutoFit/>
          </a:bodyPr>
          <a:lstStyle/>
          <a:p>
            <a:pPr algn="l"/>
            <a:r>
              <a:rPr lang="en-GB" sz="1200" dirty="0"/>
              <a:t>Readiness for QU testing in Q4 2026 is challenging</a:t>
            </a:r>
          </a:p>
        </p:txBody>
      </p:sp>
      <p:sp>
        <p:nvSpPr>
          <p:cNvPr id="25" name="Rechteck 24"/>
          <p:cNvSpPr/>
          <p:nvPr/>
        </p:nvSpPr>
        <p:spPr>
          <a:xfrm>
            <a:off x="176106" y="162398"/>
            <a:ext cx="6543041" cy="646331"/>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Development of new magnetic field measurement systems for GSI and CERN</a:t>
            </a:r>
          </a:p>
        </p:txBody>
      </p:sp>
      <p:pic>
        <p:nvPicPr>
          <p:cNvPr id="5" name="Grafik 4">
            <a:extLst>
              <a:ext uri="{FF2B5EF4-FFF2-40B4-BE49-F238E27FC236}">
                <a16:creationId xmlns:a16="http://schemas.microsoft.com/office/drawing/2014/main" id="{45EEA9B3-3037-4819-838F-B2A19E538A89}"/>
              </a:ext>
            </a:extLst>
          </p:cNvPr>
          <p:cNvPicPr>
            <a:picLocks noChangeAspect="1"/>
          </p:cNvPicPr>
          <p:nvPr/>
        </p:nvPicPr>
        <p:blipFill>
          <a:blip r:embed="rId3"/>
          <a:stretch>
            <a:fillRect/>
          </a:stretch>
        </p:blipFill>
        <p:spPr>
          <a:xfrm rot="21436773">
            <a:off x="5307275" y="3164755"/>
            <a:ext cx="2233443" cy="1113101"/>
          </a:xfrm>
          <a:prstGeom prst="rect">
            <a:avLst/>
          </a:prstGeom>
        </p:spPr>
      </p:pic>
      <p:pic>
        <p:nvPicPr>
          <p:cNvPr id="9" name="Grafik 8">
            <a:extLst>
              <a:ext uri="{FF2B5EF4-FFF2-40B4-BE49-F238E27FC236}">
                <a16:creationId xmlns:a16="http://schemas.microsoft.com/office/drawing/2014/main" id="{4C743C23-D410-4EAF-9534-5A0BB9D22932}"/>
              </a:ext>
            </a:extLst>
          </p:cNvPr>
          <p:cNvPicPr>
            <a:picLocks noChangeAspect="1"/>
          </p:cNvPicPr>
          <p:nvPr/>
        </p:nvPicPr>
        <p:blipFill>
          <a:blip r:embed="rId4"/>
          <a:stretch>
            <a:fillRect/>
          </a:stretch>
        </p:blipFill>
        <p:spPr>
          <a:xfrm rot="348666">
            <a:off x="5564647" y="2179641"/>
            <a:ext cx="2640644" cy="1331067"/>
          </a:xfrm>
          <a:prstGeom prst="rect">
            <a:avLst/>
          </a:prstGeom>
        </p:spPr>
      </p:pic>
      <p:pic>
        <p:nvPicPr>
          <p:cNvPr id="23" name="Content Placeholder 3">
            <a:extLst>
              <a:ext uri="{FF2B5EF4-FFF2-40B4-BE49-F238E27FC236}">
                <a16:creationId xmlns:a16="http://schemas.microsoft.com/office/drawing/2014/main" id="{FB44CA41-EE03-471A-AF0F-7AB75E41DA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7176" y="1221495"/>
            <a:ext cx="2685128" cy="1062999"/>
          </a:xfrm>
          <a:prstGeom prst="rect">
            <a:avLst/>
          </a:prstGeom>
        </p:spPr>
      </p:pic>
      <p:cxnSp>
        <p:nvCxnSpPr>
          <p:cNvPr id="27" name="Gerade Verbindung mit Pfeil 26">
            <a:extLst>
              <a:ext uri="{FF2B5EF4-FFF2-40B4-BE49-F238E27FC236}">
                <a16:creationId xmlns:a16="http://schemas.microsoft.com/office/drawing/2014/main" id="{72EDF007-EF8E-417C-9C47-D6DEBB615B4D}"/>
              </a:ext>
            </a:extLst>
          </p:cNvPr>
          <p:cNvCxnSpPr>
            <a:cxnSpLocks/>
          </p:cNvCxnSpPr>
          <p:nvPr/>
        </p:nvCxnSpPr>
        <p:spPr>
          <a:xfrm flipV="1">
            <a:off x="5861782" y="2452826"/>
            <a:ext cx="2460522" cy="1025062"/>
          </a:xfrm>
          <a:prstGeom prst="straightConnector1">
            <a:avLst/>
          </a:prstGeom>
          <a:ln w="9525">
            <a:solidFill>
              <a:schemeClr val="tx1"/>
            </a:solidFill>
            <a:headEnd type="stealth"/>
            <a:tailEnd type="stealth"/>
          </a:ln>
          <a:effectLst/>
        </p:spPr>
        <p:style>
          <a:lnRef idx="2">
            <a:schemeClr val="accent1"/>
          </a:lnRef>
          <a:fillRef idx="0">
            <a:schemeClr val="accent1"/>
          </a:fillRef>
          <a:effectRef idx="1">
            <a:schemeClr val="accent1"/>
          </a:effectRef>
          <a:fontRef idx="minor">
            <a:schemeClr val="tx1"/>
          </a:fontRef>
        </p:style>
      </p:cxnSp>
      <p:sp>
        <p:nvSpPr>
          <p:cNvPr id="28" name="Textfeld 27">
            <a:extLst>
              <a:ext uri="{FF2B5EF4-FFF2-40B4-BE49-F238E27FC236}">
                <a16:creationId xmlns:a16="http://schemas.microsoft.com/office/drawing/2014/main" id="{7B2716A0-69CD-427C-9612-AC88A3006B87}"/>
              </a:ext>
            </a:extLst>
          </p:cNvPr>
          <p:cNvSpPr txBox="1"/>
          <p:nvPr/>
        </p:nvSpPr>
        <p:spPr>
          <a:xfrm rot="20223518">
            <a:off x="7181654" y="2693623"/>
            <a:ext cx="1033193" cy="215444"/>
          </a:xfrm>
          <a:prstGeom prst="rect">
            <a:avLst/>
          </a:prstGeom>
        </p:spPr>
        <p:txBody>
          <a:bodyPr vert="horz" wrap="square" lIns="91440" tIns="45720" rIns="91440" bIns="45720" rtlCol="0" anchor="t">
            <a:spAutoFit/>
          </a:bodyPr>
          <a:lstStyle/>
          <a:p>
            <a:pPr algn="l"/>
            <a:r>
              <a:rPr lang="en-GB" sz="800" dirty="0"/>
              <a:t>~ 3100 mm</a:t>
            </a:r>
          </a:p>
        </p:txBody>
      </p:sp>
      <p:sp>
        <p:nvSpPr>
          <p:cNvPr id="14" name="Textfeld 13">
            <a:extLst>
              <a:ext uri="{FF2B5EF4-FFF2-40B4-BE49-F238E27FC236}">
                <a16:creationId xmlns:a16="http://schemas.microsoft.com/office/drawing/2014/main" id="{CD4B6214-66B6-4753-AD96-A4A186DD7BAE}"/>
              </a:ext>
            </a:extLst>
          </p:cNvPr>
          <p:cNvSpPr txBox="1"/>
          <p:nvPr/>
        </p:nvSpPr>
        <p:spPr>
          <a:xfrm>
            <a:off x="5220777" y="957518"/>
            <a:ext cx="3831498" cy="261610"/>
          </a:xfrm>
          <a:prstGeom prst="rect">
            <a:avLst/>
          </a:prstGeom>
        </p:spPr>
        <p:txBody>
          <a:bodyPr vert="horz" wrap="none" lIns="91440" tIns="45720" rIns="91440" bIns="45720" rtlCol="0" anchor="t">
            <a:spAutoFit/>
          </a:bodyPr>
          <a:lstStyle/>
          <a:p>
            <a:pPr algn="l"/>
            <a:r>
              <a:rPr lang="en-GB" sz="1100" u="sng" dirty="0"/>
              <a:t>Rotating coil shaft for measurements within an </a:t>
            </a:r>
            <a:r>
              <a:rPr lang="en-GB" sz="1100" u="sng" dirty="0" err="1"/>
              <a:t>anticryostat</a:t>
            </a:r>
            <a:endParaRPr lang="en-GB" sz="1100" u="sng" dirty="0"/>
          </a:p>
        </p:txBody>
      </p:sp>
      <p:sp>
        <p:nvSpPr>
          <p:cNvPr id="15" name="Textfeld 14">
            <a:extLst>
              <a:ext uri="{FF2B5EF4-FFF2-40B4-BE49-F238E27FC236}">
                <a16:creationId xmlns:a16="http://schemas.microsoft.com/office/drawing/2014/main" id="{2209558E-94A2-4F18-B9E7-0D3D1C642DCB}"/>
              </a:ext>
            </a:extLst>
          </p:cNvPr>
          <p:cNvSpPr txBox="1"/>
          <p:nvPr/>
        </p:nvSpPr>
        <p:spPr>
          <a:xfrm>
            <a:off x="5356330" y="1556463"/>
            <a:ext cx="280846" cy="230832"/>
          </a:xfrm>
          <a:prstGeom prst="rect">
            <a:avLst/>
          </a:prstGeom>
        </p:spPr>
        <p:txBody>
          <a:bodyPr vert="horz" wrap="none" lIns="91440" tIns="45720" rIns="91440" bIns="45720" rtlCol="0" anchor="t">
            <a:spAutoFit/>
          </a:bodyPr>
          <a:lstStyle/>
          <a:p>
            <a:pPr algn="l"/>
            <a:r>
              <a:rPr lang="en-GB" sz="900" dirty="0"/>
              <a:t>a.</a:t>
            </a:r>
          </a:p>
        </p:txBody>
      </p:sp>
      <p:sp>
        <p:nvSpPr>
          <p:cNvPr id="29" name="Textfeld 28">
            <a:extLst>
              <a:ext uri="{FF2B5EF4-FFF2-40B4-BE49-F238E27FC236}">
                <a16:creationId xmlns:a16="http://schemas.microsoft.com/office/drawing/2014/main" id="{A02F4619-56D2-46DC-9AAA-48849D277ABF}"/>
              </a:ext>
            </a:extLst>
          </p:cNvPr>
          <p:cNvSpPr txBox="1"/>
          <p:nvPr/>
        </p:nvSpPr>
        <p:spPr>
          <a:xfrm>
            <a:off x="5220777" y="2985659"/>
            <a:ext cx="280846" cy="230832"/>
          </a:xfrm>
          <a:prstGeom prst="rect">
            <a:avLst/>
          </a:prstGeom>
        </p:spPr>
        <p:txBody>
          <a:bodyPr vert="horz" wrap="none" lIns="91440" tIns="45720" rIns="91440" bIns="45720" rtlCol="0" anchor="t">
            <a:spAutoFit/>
          </a:bodyPr>
          <a:lstStyle/>
          <a:p>
            <a:pPr algn="l"/>
            <a:r>
              <a:rPr lang="en-GB" sz="900" dirty="0"/>
              <a:t>b.</a:t>
            </a:r>
          </a:p>
        </p:txBody>
      </p:sp>
      <p:sp>
        <p:nvSpPr>
          <p:cNvPr id="30" name="Textfeld 29">
            <a:extLst>
              <a:ext uri="{FF2B5EF4-FFF2-40B4-BE49-F238E27FC236}">
                <a16:creationId xmlns:a16="http://schemas.microsoft.com/office/drawing/2014/main" id="{A5567A28-62D0-4C04-B9EB-549E5868B0E8}"/>
              </a:ext>
            </a:extLst>
          </p:cNvPr>
          <p:cNvSpPr txBox="1"/>
          <p:nvPr/>
        </p:nvSpPr>
        <p:spPr>
          <a:xfrm>
            <a:off x="5181300" y="3470640"/>
            <a:ext cx="280846" cy="230832"/>
          </a:xfrm>
          <a:prstGeom prst="rect">
            <a:avLst/>
          </a:prstGeom>
        </p:spPr>
        <p:txBody>
          <a:bodyPr vert="horz" wrap="none" lIns="91440" tIns="45720" rIns="91440" bIns="45720" rtlCol="0" anchor="t">
            <a:spAutoFit/>
          </a:bodyPr>
          <a:lstStyle/>
          <a:p>
            <a:pPr algn="l"/>
            <a:r>
              <a:rPr lang="en-GB" sz="900" dirty="0"/>
              <a:t>c.</a:t>
            </a:r>
          </a:p>
        </p:txBody>
      </p:sp>
      <p:sp>
        <p:nvSpPr>
          <p:cNvPr id="32" name="Textfeld 31">
            <a:extLst>
              <a:ext uri="{FF2B5EF4-FFF2-40B4-BE49-F238E27FC236}">
                <a16:creationId xmlns:a16="http://schemas.microsoft.com/office/drawing/2014/main" id="{DC222441-C9EE-4D3B-B49F-165C5111668B}"/>
              </a:ext>
            </a:extLst>
          </p:cNvPr>
          <p:cNvSpPr txBox="1"/>
          <p:nvPr/>
        </p:nvSpPr>
        <p:spPr>
          <a:xfrm>
            <a:off x="7045684" y="3523361"/>
            <a:ext cx="2170729" cy="946413"/>
          </a:xfrm>
          <a:prstGeom prst="rect">
            <a:avLst/>
          </a:prstGeom>
        </p:spPr>
        <p:txBody>
          <a:bodyPr vert="horz" wrap="square" lIns="91440" tIns="45720" rIns="91440" bIns="45720" rtlCol="0" anchor="t">
            <a:spAutoFit/>
          </a:bodyPr>
          <a:lstStyle/>
          <a:p>
            <a:pPr algn="l">
              <a:spcAft>
                <a:spcPts val="300"/>
              </a:spcAft>
            </a:pPr>
            <a:r>
              <a:rPr lang="en-GB" sz="800" dirty="0"/>
              <a:t>a. Requirements on longitudinal segmentation of the shaft, </a:t>
            </a:r>
          </a:p>
          <a:p>
            <a:pPr algn="l">
              <a:spcAft>
                <a:spcPts val="300"/>
              </a:spcAft>
            </a:pPr>
            <a:r>
              <a:rPr lang="en-GB" sz="800" dirty="0"/>
              <a:t>b. 3D model under finalisation, </a:t>
            </a:r>
          </a:p>
          <a:p>
            <a:pPr algn="l">
              <a:spcAft>
                <a:spcPts val="300"/>
              </a:spcAft>
            </a:pPr>
            <a:r>
              <a:rPr lang="en-GB" sz="800" dirty="0"/>
              <a:t>c. central segment of the shaft, view on intersegment connections and PCB.</a:t>
            </a:r>
          </a:p>
          <a:p>
            <a:pPr algn="l">
              <a:spcAft>
                <a:spcPts val="300"/>
              </a:spcAft>
            </a:pPr>
            <a:r>
              <a:rPr lang="en-GB" sz="800" i="1" dirty="0"/>
              <a:t>Courtesy V. Marusov GSI-SCM </a:t>
            </a:r>
          </a:p>
        </p:txBody>
      </p:sp>
    </p:spTree>
    <p:extLst>
      <p:ext uri="{BB962C8B-B14F-4D97-AF65-F5344CB8AC3E}">
        <p14:creationId xmlns:p14="http://schemas.microsoft.com/office/powerpoint/2010/main" val="1291271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FAF968-B5B0-4116-A0C0-69C1B3F4B391}"/>
              </a:ext>
            </a:extLst>
          </p:cNvPr>
          <p:cNvSpPr>
            <a:spLocks noGrp="1"/>
          </p:cNvSpPr>
          <p:nvPr>
            <p:ph type="title"/>
          </p:nvPr>
        </p:nvSpPr>
        <p:spPr/>
        <p:txBody>
          <a:bodyPr/>
          <a:lstStyle/>
          <a:p>
            <a:pPr defTabSz="457200"/>
            <a:r>
              <a:rPr lang="en-GB" b="0" dirty="0">
                <a:solidFill>
                  <a:schemeClr val="tx1"/>
                </a:solidFill>
                <a:latin typeface="Calibri" panose="020F0502020204030204" pitchFamily="34" charset="0"/>
                <a:ea typeface="+mn-ea"/>
                <a:cs typeface="Calibri" panose="020F0502020204030204" pitchFamily="34" charset="0"/>
              </a:rPr>
              <a:t>New: Realisation of Magnetic field measurements at 300K using </a:t>
            </a:r>
            <a:br>
              <a:rPr lang="en-GB" b="0" dirty="0">
                <a:solidFill>
                  <a:schemeClr val="tx1"/>
                </a:solidFill>
                <a:latin typeface="Calibri" panose="020F0502020204030204" pitchFamily="34" charset="0"/>
                <a:ea typeface="+mn-ea"/>
                <a:cs typeface="Calibri" panose="020F0502020204030204" pitchFamily="34" charset="0"/>
              </a:rPr>
            </a:br>
            <a:r>
              <a:rPr lang="en-GB" b="0" dirty="0">
                <a:solidFill>
                  <a:schemeClr val="tx1"/>
                </a:solidFill>
                <a:latin typeface="Calibri" panose="020F0502020204030204" pitchFamily="34" charset="0"/>
                <a:ea typeface="+mn-ea"/>
                <a:cs typeface="Calibri" panose="020F0502020204030204" pitchFamily="34" charset="0"/>
              </a:rPr>
              <a:t>CERN LDM D2 rotating coil system</a:t>
            </a:r>
          </a:p>
        </p:txBody>
      </p:sp>
      <p:sp>
        <p:nvSpPr>
          <p:cNvPr id="3" name="Inhaltsplatzhalter 2">
            <a:extLst>
              <a:ext uri="{FF2B5EF4-FFF2-40B4-BE49-F238E27FC236}">
                <a16:creationId xmlns:a16="http://schemas.microsoft.com/office/drawing/2014/main" id="{2E131EEB-DE97-434E-A2C1-117C979B6401}"/>
              </a:ext>
            </a:extLst>
          </p:cNvPr>
          <p:cNvSpPr>
            <a:spLocks noGrp="1"/>
          </p:cNvSpPr>
          <p:nvPr>
            <p:ph idx="1"/>
          </p:nvPr>
        </p:nvSpPr>
        <p:spPr>
          <a:xfrm>
            <a:off x="119585" y="1045877"/>
            <a:ext cx="6239077" cy="3677689"/>
          </a:xfrm>
        </p:spPr>
        <p:txBody>
          <a:bodyPr/>
          <a:lstStyle/>
          <a:p>
            <a:pPr>
              <a:spcBef>
                <a:spcPts val="0"/>
              </a:spcBef>
              <a:spcAft>
                <a:spcPts val="600"/>
              </a:spcAft>
            </a:pPr>
            <a:r>
              <a:rPr lang="en-GB" sz="1400" dirty="0"/>
              <a:t>Goal: Magnetic field qualification of prototype industry quadrupole units</a:t>
            </a:r>
          </a:p>
          <a:p>
            <a:pPr>
              <a:spcBef>
                <a:spcPts val="0"/>
              </a:spcBef>
              <a:spcAft>
                <a:spcPts val="600"/>
              </a:spcAft>
            </a:pPr>
            <a:endParaRPr lang="en-GB" sz="1400" dirty="0"/>
          </a:p>
          <a:p>
            <a:pPr>
              <a:spcBef>
                <a:spcPts val="0"/>
              </a:spcBef>
              <a:spcAft>
                <a:spcPts val="600"/>
              </a:spcAft>
            </a:pPr>
            <a:r>
              <a:rPr lang="en-GB" sz="1400" dirty="0"/>
              <a:t>First validation of the magnetic field properties (B</a:t>
            </a:r>
            <a:r>
              <a:rPr lang="en-GB" sz="1400" baseline="-25000" dirty="0"/>
              <a:t>6</a:t>
            </a:r>
            <a:r>
              <a:rPr lang="en-GB" sz="1400" dirty="0"/>
              <a:t>)</a:t>
            </a:r>
          </a:p>
          <a:p>
            <a:pPr>
              <a:spcBef>
                <a:spcPts val="0"/>
              </a:spcBef>
              <a:spcAft>
                <a:spcPts val="600"/>
              </a:spcAft>
            </a:pPr>
            <a:r>
              <a:rPr lang="en-GB" sz="1400" dirty="0"/>
              <a:t>Comparison integral magnetic field on Units from JINR and BNET production</a:t>
            </a:r>
          </a:p>
          <a:p>
            <a:pPr>
              <a:spcBef>
                <a:spcPts val="0"/>
              </a:spcBef>
              <a:spcAft>
                <a:spcPts val="600"/>
              </a:spcAft>
            </a:pPr>
            <a:endParaRPr lang="en-GB" sz="1400" dirty="0"/>
          </a:p>
          <a:p>
            <a:pPr>
              <a:spcBef>
                <a:spcPts val="0"/>
              </a:spcBef>
              <a:spcAft>
                <a:spcPts val="600"/>
              </a:spcAft>
            </a:pPr>
            <a:r>
              <a:rPr lang="en-GB" sz="1400" dirty="0"/>
              <a:t>Temporary provision by CERN for testing at GSI</a:t>
            </a:r>
          </a:p>
          <a:p>
            <a:pPr>
              <a:spcBef>
                <a:spcPts val="0"/>
              </a:spcBef>
              <a:spcAft>
                <a:spcPts val="600"/>
              </a:spcAft>
            </a:pPr>
            <a:r>
              <a:rPr lang="en-GB" sz="1400" dirty="0"/>
              <a:t>Adaptation of the GSI control cabinet for operation with LDM D2 rotating coil shaft for warm measurements of prototype units (CERN, GSI contribution)</a:t>
            </a:r>
          </a:p>
          <a:p>
            <a:pPr>
              <a:spcBef>
                <a:spcPts val="0"/>
              </a:spcBef>
              <a:spcAft>
                <a:spcPts val="600"/>
              </a:spcAft>
            </a:pPr>
            <a:r>
              <a:rPr lang="en-GB" sz="1400" dirty="0"/>
              <a:t>Training of GSI personnel, supervision of the measurement campaign at GSI</a:t>
            </a:r>
          </a:p>
        </p:txBody>
      </p:sp>
      <p:sp>
        <p:nvSpPr>
          <p:cNvPr id="7" name="Textfeld 6">
            <a:extLst>
              <a:ext uri="{FF2B5EF4-FFF2-40B4-BE49-F238E27FC236}">
                <a16:creationId xmlns:a16="http://schemas.microsoft.com/office/drawing/2014/main" id="{A19E3BBF-3A3F-4D89-992F-B849619CA129}"/>
              </a:ext>
            </a:extLst>
          </p:cNvPr>
          <p:cNvSpPr txBox="1"/>
          <p:nvPr/>
        </p:nvSpPr>
        <p:spPr>
          <a:xfrm>
            <a:off x="285787" y="4518007"/>
            <a:ext cx="5840060" cy="276999"/>
          </a:xfrm>
          <a:prstGeom prst="rect">
            <a:avLst/>
          </a:prstGeom>
          <a:solidFill>
            <a:schemeClr val="accent1">
              <a:lumMod val="20000"/>
              <a:lumOff val="80000"/>
            </a:schemeClr>
          </a:solidFill>
        </p:spPr>
        <p:txBody>
          <a:bodyPr vert="horz" wrap="none" lIns="91440" tIns="45720" rIns="91440" bIns="45720" rtlCol="0" anchor="t">
            <a:spAutoFit/>
          </a:bodyPr>
          <a:lstStyle/>
          <a:p>
            <a:pPr algn="l"/>
            <a:r>
              <a:rPr lang="en-GB" sz="1200" dirty="0"/>
              <a:t>Expected readiness for measurements on the Quadrupole prototypes – May 2026</a:t>
            </a:r>
          </a:p>
        </p:txBody>
      </p:sp>
      <p:pic>
        <p:nvPicPr>
          <p:cNvPr id="9" name="Grafik 8">
            <a:extLst>
              <a:ext uri="{FF2B5EF4-FFF2-40B4-BE49-F238E27FC236}">
                <a16:creationId xmlns:a16="http://schemas.microsoft.com/office/drawing/2014/main" id="{C527EE89-2FA7-435D-BFDA-6D9C8DAEE54D}"/>
              </a:ext>
            </a:extLst>
          </p:cNvPr>
          <p:cNvPicPr>
            <a:picLocks noChangeAspect="1"/>
          </p:cNvPicPr>
          <p:nvPr/>
        </p:nvPicPr>
        <p:blipFill rotWithShape="1">
          <a:blip r:embed="rId2"/>
          <a:srcRect t="26790" r="3696" b="-1"/>
          <a:stretch/>
        </p:blipFill>
        <p:spPr>
          <a:xfrm>
            <a:off x="6474444" y="1396134"/>
            <a:ext cx="2549972" cy="1938503"/>
          </a:xfrm>
          <a:prstGeom prst="rect">
            <a:avLst/>
          </a:prstGeom>
        </p:spPr>
      </p:pic>
      <p:sp>
        <p:nvSpPr>
          <p:cNvPr id="10" name="Textfeld 9">
            <a:extLst>
              <a:ext uri="{FF2B5EF4-FFF2-40B4-BE49-F238E27FC236}">
                <a16:creationId xmlns:a16="http://schemas.microsoft.com/office/drawing/2014/main" id="{9B9C519B-CB42-4D38-B3B3-C44F90D92DFE}"/>
              </a:ext>
            </a:extLst>
          </p:cNvPr>
          <p:cNvSpPr txBox="1"/>
          <p:nvPr/>
        </p:nvSpPr>
        <p:spPr>
          <a:xfrm>
            <a:off x="6593942" y="3391280"/>
            <a:ext cx="2430474" cy="215444"/>
          </a:xfrm>
          <a:prstGeom prst="rect">
            <a:avLst/>
          </a:prstGeom>
        </p:spPr>
        <p:txBody>
          <a:bodyPr vert="horz" wrap="none" lIns="91440" tIns="45720" rIns="91440" bIns="45720" rtlCol="0" anchor="t">
            <a:spAutoFit/>
          </a:bodyPr>
          <a:lstStyle/>
          <a:p>
            <a:pPr algn="l"/>
            <a:r>
              <a:rPr lang="en-GB" sz="800" dirty="0"/>
              <a:t>Prototype quadrupole Units under testing at SFT </a:t>
            </a:r>
          </a:p>
        </p:txBody>
      </p:sp>
    </p:spTree>
    <p:extLst>
      <p:ext uri="{BB962C8B-B14F-4D97-AF65-F5344CB8AC3E}">
        <p14:creationId xmlns:p14="http://schemas.microsoft.com/office/powerpoint/2010/main" val="3118109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b="0" dirty="0" err="1">
                <a:solidFill>
                  <a:schemeClr val="tx1"/>
                </a:solidFill>
                <a:latin typeface="Calibri" panose="020F0502020204030204" pitchFamily="34" charset="0"/>
                <a:ea typeface="+mn-ea"/>
                <a:cs typeface="Calibri" panose="020F0502020204030204" pitchFamily="34" charset="0"/>
              </a:rPr>
              <a:t>Benefit</a:t>
            </a:r>
            <a:r>
              <a:rPr lang="de-DE" b="0" dirty="0">
                <a:solidFill>
                  <a:schemeClr val="tx1"/>
                </a:solidFill>
                <a:latin typeface="Calibri" panose="020F0502020204030204" pitchFamily="34" charset="0"/>
                <a:ea typeface="+mn-ea"/>
                <a:cs typeface="Calibri" panose="020F0502020204030204" pitchFamily="34" charset="0"/>
              </a:rPr>
              <a:t> </a:t>
            </a:r>
            <a:r>
              <a:rPr lang="de-DE" b="0" dirty="0" err="1">
                <a:solidFill>
                  <a:schemeClr val="tx1"/>
                </a:solidFill>
                <a:latin typeface="Calibri" panose="020F0502020204030204" pitchFamily="34" charset="0"/>
                <a:ea typeface="+mn-ea"/>
                <a:cs typeface="Calibri" panose="020F0502020204030204" pitchFamily="34" charset="0"/>
              </a:rPr>
              <a:t>for</a:t>
            </a:r>
            <a:r>
              <a:rPr lang="de-DE" b="0" dirty="0">
                <a:solidFill>
                  <a:schemeClr val="tx1"/>
                </a:solidFill>
                <a:latin typeface="Calibri" panose="020F0502020204030204" pitchFamily="34" charset="0"/>
                <a:ea typeface="+mn-ea"/>
                <a:cs typeface="Calibri" panose="020F0502020204030204" pitchFamily="34" charset="0"/>
              </a:rPr>
              <a:t> CERN</a:t>
            </a:r>
          </a:p>
        </p:txBody>
      </p:sp>
      <p:sp>
        <p:nvSpPr>
          <p:cNvPr id="3" name="Inhaltsplatzhalter 2"/>
          <p:cNvSpPr>
            <a:spLocks noGrp="1"/>
          </p:cNvSpPr>
          <p:nvPr>
            <p:ph idx="1"/>
          </p:nvPr>
        </p:nvSpPr>
        <p:spPr>
          <a:xfrm>
            <a:off x="317635" y="1088015"/>
            <a:ext cx="8031708" cy="3677689"/>
          </a:xfrm>
        </p:spPr>
        <p:txBody>
          <a:bodyPr/>
          <a:lstStyle/>
          <a:p>
            <a:endParaRPr lang="de-DE" sz="1600" dirty="0">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Qualification of new suppliers of precision stages </a:t>
            </a:r>
            <a:r>
              <a:rPr lang="en-US" sz="1600" dirty="0">
                <a:solidFill>
                  <a:srgbClr val="FF0000"/>
                </a:solidFill>
                <a:latin typeface="Calibri" panose="020F0502020204030204" pitchFamily="34" charset="0"/>
                <a:cs typeface="Calibri" panose="020F0502020204030204" pitchFamily="34" charset="0"/>
              </a:rPr>
              <a:t>(PI continuous serving the needed technology).</a:t>
            </a:r>
            <a:endParaRPr lang="de-DE" sz="1600" dirty="0">
              <a:solidFill>
                <a:srgbClr val="FF0000"/>
              </a:solidFill>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Development of new controller software for these new stages. </a:t>
            </a:r>
            <a:r>
              <a:rPr lang="en-US" sz="1600" dirty="0">
                <a:solidFill>
                  <a:srgbClr val="FF0000"/>
                </a:solidFill>
                <a:latin typeface="Calibri" panose="020F0502020204030204" pitchFamily="34" charset="0"/>
                <a:cs typeface="Calibri" panose="020F0502020204030204" pitchFamily="34" charset="0"/>
              </a:rPr>
              <a:t>in progress</a:t>
            </a:r>
            <a:endParaRPr lang="de-DE" sz="1600" dirty="0">
              <a:solidFill>
                <a:srgbClr val="FF0000"/>
              </a:solidFill>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Training of new CERN and GSI personnel. </a:t>
            </a:r>
            <a:r>
              <a:rPr lang="en-US" sz="1600" dirty="0">
                <a:solidFill>
                  <a:srgbClr val="FF0000"/>
                </a:solidFill>
                <a:latin typeface="Calibri" panose="020F0502020204030204" pitchFamily="34" charset="0"/>
                <a:cs typeface="Calibri" panose="020F0502020204030204" pitchFamily="34" charset="0"/>
              </a:rPr>
              <a:t>in progress</a:t>
            </a:r>
            <a:endParaRPr lang="de-DE" sz="1600" dirty="0">
              <a:solidFill>
                <a:srgbClr val="FF0000"/>
              </a:solidFill>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Development of data acquisition systems based on more commercially available components. </a:t>
            </a:r>
            <a:r>
              <a:rPr lang="en-US" sz="1600" dirty="0">
                <a:solidFill>
                  <a:srgbClr val="FF0000"/>
                </a:solidFill>
                <a:latin typeface="Calibri" panose="020F0502020204030204" pitchFamily="34" charset="0"/>
                <a:cs typeface="Calibri" panose="020F0502020204030204" pitchFamily="34" charset="0"/>
              </a:rPr>
              <a:t>open</a:t>
            </a:r>
            <a:endParaRPr lang="de-DE" sz="1600" dirty="0">
              <a:solidFill>
                <a:srgbClr val="FF0000"/>
              </a:solidFill>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Replacement of the CERN FDI (Digital integrators) for which electronic components are no longer available. </a:t>
            </a:r>
            <a:r>
              <a:rPr lang="en-US" sz="1600" dirty="0">
                <a:solidFill>
                  <a:srgbClr val="FF0000"/>
                </a:solidFill>
                <a:latin typeface="Calibri" panose="020F0502020204030204" pitchFamily="34" charset="0"/>
                <a:cs typeface="Calibri" panose="020F0502020204030204" pitchFamily="34" charset="0"/>
              </a:rPr>
              <a:t>open</a:t>
            </a:r>
            <a:endParaRPr lang="de-DE" sz="1600" dirty="0">
              <a:solidFill>
                <a:srgbClr val="FF0000"/>
              </a:solidFill>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Qualification of new suppliers for measurement shafts (G11 composite) and PCB plates.</a:t>
            </a:r>
          </a:p>
          <a:p>
            <a:pPr marL="0" lvl="0" indent="0">
              <a:buNone/>
            </a:pPr>
            <a:r>
              <a:rPr lang="en-US" sz="1600" dirty="0">
                <a:latin typeface="Calibri" panose="020F0502020204030204" pitchFamily="34" charset="0"/>
                <a:cs typeface="Calibri" panose="020F0502020204030204" pitchFamily="34" charset="0"/>
              </a:rPr>
              <a:t>      </a:t>
            </a:r>
            <a:r>
              <a:rPr lang="en-US" sz="1600" dirty="0">
                <a:solidFill>
                  <a:srgbClr val="FF0000"/>
                </a:solidFill>
                <a:latin typeface="Calibri" panose="020F0502020204030204" pitchFamily="34" charset="0"/>
                <a:cs typeface="Calibri" panose="020F0502020204030204" pitchFamily="34" charset="0"/>
              </a:rPr>
              <a:t>(market research started &gt; KVB GmbH; </a:t>
            </a:r>
            <a:r>
              <a:rPr lang="en-US" sz="1600" dirty="0" err="1">
                <a:solidFill>
                  <a:srgbClr val="FF0000"/>
                </a:solidFill>
                <a:latin typeface="Calibri" panose="020F0502020204030204" pitchFamily="34" charset="0"/>
                <a:cs typeface="Calibri" panose="020F0502020204030204" pitchFamily="34" charset="0"/>
              </a:rPr>
              <a:t>Krüger</a:t>
            </a:r>
            <a:r>
              <a:rPr lang="en-US" sz="1600" dirty="0">
                <a:solidFill>
                  <a:srgbClr val="FF0000"/>
                </a:solidFill>
                <a:latin typeface="Calibri" panose="020F0502020204030204" pitchFamily="34" charset="0"/>
                <a:cs typeface="Calibri" panose="020F0502020204030204" pitchFamily="34" charset="0"/>
              </a:rPr>
              <a:t> &amp; Sohn GmbH)</a:t>
            </a:r>
          </a:p>
          <a:p>
            <a:pPr marL="0" lvl="0" indent="0">
              <a:buNone/>
            </a:pPr>
            <a:endParaRPr lang="en-US" sz="1600" dirty="0">
              <a:latin typeface="Calibri" panose="020F0502020204030204" pitchFamily="34" charset="0"/>
              <a:cs typeface="Calibri" panose="020F0502020204030204" pitchFamily="34" charset="0"/>
            </a:endParaRPr>
          </a:p>
          <a:p>
            <a:pPr lvl="0"/>
            <a:r>
              <a:rPr lang="en-US" sz="1600" dirty="0">
                <a:latin typeface="Calibri" panose="020F0502020204030204" pitchFamily="34" charset="0"/>
                <a:cs typeface="Calibri" panose="020F0502020204030204" pitchFamily="34" charset="0"/>
              </a:rPr>
              <a:t>CERN benefits from technological advancements, new suppliers and software updates</a:t>
            </a:r>
            <a:endParaRPr lang="de-DE" sz="1600" dirty="0">
              <a:latin typeface="Calibri" panose="020F0502020204030204" pitchFamily="34" charset="0"/>
              <a:cs typeface="Calibri" panose="020F0502020204030204" pitchFamily="34" charset="0"/>
            </a:endParaRPr>
          </a:p>
          <a:p>
            <a:pPr marL="0" indent="0">
              <a:buNone/>
            </a:pPr>
            <a:endParaRPr lang="de-DE" dirty="0"/>
          </a:p>
        </p:txBody>
      </p:sp>
    </p:spTree>
    <p:extLst>
      <p:ext uri="{BB962C8B-B14F-4D97-AF65-F5344CB8AC3E}">
        <p14:creationId xmlns:p14="http://schemas.microsoft.com/office/powerpoint/2010/main" val="3510190430"/>
      </p:ext>
    </p:extLst>
  </p:cSld>
  <p:clrMapOvr>
    <a:masterClrMapping/>
  </p:clrMapOvr>
</p:sld>
</file>

<file path=ppt/theme/theme1.xml><?xml version="1.0" encoding="utf-8"?>
<a:theme xmlns:a="http://schemas.openxmlformats.org/drawingml/2006/main" name="fair-gsi-folienmaster_2017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8" id="{88F67082-FAA7-774F-81ED-C94DAF9F09F3}" vid="{76C6051D-27C6-564A-8764-CCBC0645D37F}"/>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fair-gsi-folienmaster_2019_16zu9</Template>
  <TotalTime>0</TotalTime>
  <Words>1526</Words>
  <Application>Microsoft Office PowerPoint</Application>
  <PresentationFormat>Bildschirmpräsentation (16:9)</PresentationFormat>
  <Paragraphs>179</Paragraphs>
  <Slides>14</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14</vt:i4>
      </vt:variant>
    </vt:vector>
  </HeadingPairs>
  <TitlesOfParts>
    <vt:vector size="20" baseType="lpstr">
      <vt:lpstr>Palatino</vt:lpstr>
      <vt:lpstr>Arial</vt:lpstr>
      <vt:lpstr>Calibri</vt:lpstr>
      <vt:lpstr>Symbol</vt:lpstr>
      <vt:lpstr>Wingdings</vt:lpstr>
      <vt:lpstr>fair-gsi-folienmaster_2017_onering</vt:lpstr>
      <vt:lpstr>SIS100 Magnet Measurement Tools</vt:lpstr>
      <vt:lpstr>Outline</vt:lpstr>
      <vt:lpstr>Motivation</vt:lpstr>
      <vt:lpstr>Motivation</vt:lpstr>
      <vt:lpstr>Motivation</vt:lpstr>
      <vt:lpstr>PowerPoint-Präsentation</vt:lpstr>
      <vt:lpstr>PowerPoint-Präsentation</vt:lpstr>
      <vt:lpstr>New: Realisation of Magnetic field measurements at 300K using  CERN LDM D2 rotating coil system</vt:lpstr>
      <vt:lpstr>Benefit for CERN</vt:lpstr>
      <vt:lpstr>Description of work</vt:lpstr>
      <vt:lpstr>Description of work</vt:lpstr>
      <vt:lpstr>Description of work</vt:lpstr>
      <vt:lpstr>Resources</vt:lpstr>
      <vt:lpstr>Summary</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Szwangruber, Anna Dr.</dc:creator>
  <cp:lastModifiedBy>Spiller, Peter Dr.</cp:lastModifiedBy>
  <cp:revision>118</cp:revision>
  <dcterms:created xsi:type="dcterms:W3CDTF">2024-04-18T11:10:39Z</dcterms:created>
  <dcterms:modified xsi:type="dcterms:W3CDTF">2026-04-16T15:19:46Z</dcterms:modified>
</cp:coreProperties>
</file>