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59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384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Bericht vom Product-</a:t>
            </a:r>
            <a:r>
              <a:rPr lang="de-DE" dirty="0" err="1"/>
              <a:t>Owner</a:t>
            </a:r>
            <a:br>
              <a:rPr lang="de-DE" dirty="0"/>
            </a:br>
            <a:r>
              <a:rPr lang="de-DE" dirty="0"/>
              <a:t>für: BENNO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78844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Christoph Hessler</a:t>
            </a:r>
          </a:p>
          <a:p>
            <a:r>
              <a:rPr lang="de-DE" dirty="0"/>
              <a:t>OPE</a:t>
            </a:r>
          </a:p>
          <a:p>
            <a:r>
              <a:rPr lang="de-DE" dirty="0"/>
              <a:t>OASM Meeting, 30.03.2026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BDC4C-150F-44CE-83E3-13D5BF3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BENNO Übersicht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11F9DB-4F0C-4971-8876-E923AEEE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040" y="2482721"/>
            <a:ext cx="3474720" cy="2522772"/>
          </a:xfrm>
        </p:spPr>
        <p:txBody>
          <a:bodyPr/>
          <a:lstStyle/>
          <a:p>
            <a:r>
              <a:rPr lang="de-DE" sz="1600" dirty="0"/>
              <a:t>Zusammenspiel zwischen Java, MAD-X und Optik Repo</a:t>
            </a:r>
          </a:p>
          <a:p>
            <a:r>
              <a:rPr lang="de-DE" sz="1600" dirty="0"/>
              <a:t>Kommunikation mit MAD-X über </a:t>
            </a:r>
            <a:r>
              <a:rPr lang="de-DE" sz="1600" dirty="0" err="1"/>
              <a:t>JMad</a:t>
            </a:r>
            <a:endParaRPr lang="de-DE" sz="1600" dirty="0"/>
          </a:p>
          <a:p>
            <a:r>
              <a:rPr lang="de-DE" sz="1600" dirty="0"/>
              <a:t>Lesen und setzen von Magnetsettings via LSA</a:t>
            </a:r>
          </a:p>
          <a:p>
            <a:r>
              <a:rPr lang="de-DE" sz="1600" dirty="0"/>
              <a:t>Auslesen von Messdaten über spezielle Libraries, die auf FESA aufsetzen.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9E1BB4D-BE5C-4659-B670-2166F2F27C85}"/>
              </a:ext>
            </a:extLst>
          </p:cNvPr>
          <p:cNvSpPr/>
          <p:nvPr/>
        </p:nvSpPr>
        <p:spPr>
          <a:xfrm>
            <a:off x="2118692" y="1150936"/>
            <a:ext cx="2946417" cy="50452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BENNO</a:t>
            </a:r>
            <a:r>
              <a:rPr lang="de-DE" sz="1400" b="1" dirty="0">
                <a:solidFill>
                  <a:schemeClr val="tx1"/>
                </a:solidFill>
              </a:rPr>
              <a:t> GUI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65F17F7-247C-4395-9D14-2AC4AF4E5B61}"/>
              </a:ext>
            </a:extLst>
          </p:cNvPr>
          <p:cNvSpPr/>
          <p:nvPr/>
        </p:nvSpPr>
        <p:spPr>
          <a:xfrm>
            <a:off x="2118692" y="1756284"/>
            <a:ext cx="2946417" cy="49779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PhysicsService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7CA3E83-6498-438A-BFE8-A9932523BA62}"/>
              </a:ext>
            </a:extLst>
          </p:cNvPr>
          <p:cNvSpPr/>
          <p:nvPr/>
        </p:nvSpPr>
        <p:spPr>
          <a:xfrm>
            <a:off x="2118693" y="4319343"/>
            <a:ext cx="1822369" cy="3834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/>
              <a:t>Machine</a:t>
            </a:r>
            <a:endParaRPr lang="de-DE" sz="1200" b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C0404D8-CCCC-4BCB-B8D1-961ECCE2F9F3}"/>
              </a:ext>
            </a:extLst>
          </p:cNvPr>
          <p:cNvSpPr/>
          <p:nvPr/>
        </p:nvSpPr>
        <p:spPr>
          <a:xfrm>
            <a:off x="2871472" y="3340565"/>
            <a:ext cx="1069589" cy="3800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LSA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B5D4CD2-E853-4903-A883-42D1A4C48881}"/>
              </a:ext>
            </a:extLst>
          </p:cNvPr>
          <p:cNvSpPr/>
          <p:nvPr/>
        </p:nvSpPr>
        <p:spPr>
          <a:xfrm>
            <a:off x="2871474" y="2849495"/>
            <a:ext cx="1069588" cy="38007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LsaFacade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3728ACA-BA64-43EC-982B-90908309C522}"/>
              </a:ext>
            </a:extLst>
          </p:cNvPr>
          <p:cNvSpPr/>
          <p:nvPr/>
        </p:nvSpPr>
        <p:spPr>
          <a:xfrm>
            <a:off x="3436536" y="2361713"/>
            <a:ext cx="1628573" cy="38343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PhysicsKernel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DD8ACAE-695C-436D-9200-68408295F634}"/>
              </a:ext>
            </a:extLst>
          </p:cNvPr>
          <p:cNvSpPr/>
          <p:nvPr/>
        </p:nvSpPr>
        <p:spPr>
          <a:xfrm>
            <a:off x="4028514" y="3340565"/>
            <a:ext cx="1036595" cy="3800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JMad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E226054-8597-4491-981A-2D27BDECF594}"/>
              </a:ext>
            </a:extLst>
          </p:cNvPr>
          <p:cNvSpPr/>
          <p:nvPr/>
        </p:nvSpPr>
        <p:spPr>
          <a:xfrm>
            <a:off x="4028514" y="3828273"/>
            <a:ext cx="1036595" cy="3834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MAD-X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235A704-675B-4D24-A4A0-F0C73AB3D508}"/>
              </a:ext>
            </a:extLst>
          </p:cNvPr>
          <p:cNvSpPr/>
          <p:nvPr/>
        </p:nvSpPr>
        <p:spPr>
          <a:xfrm>
            <a:off x="4028514" y="4319343"/>
            <a:ext cx="1036595" cy="3834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Simulation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2159497-558E-4E18-AB2A-A246D22DB865}"/>
              </a:ext>
            </a:extLst>
          </p:cNvPr>
          <p:cNvSpPr/>
          <p:nvPr/>
        </p:nvSpPr>
        <p:spPr>
          <a:xfrm>
            <a:off x="237207" y="1756362"/>
            <a:ext cx="1020432" cy="4977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Clipboard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FC40F6D-F85F-475C-A039-6E09DD78FD41}"/>
              </a:ext>
            </a:extLst>
          </p:cNvPr>
          <p:cNvSpPr/>
          <p:nvPr/>
        </p:nvSpPr>
        <p:spPr>
          <a:xfrm>
            <a:off x="5692788" y="1756362"/>
            <a:ext cx="1020432" cy="484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Optics</a:t>
            </a:r>
            <a:r>
              <a:rPr lang="de-DE" sz="1200" b="1" dirty="0">
                <a:solidFill>
                  <a:schemeClr val="tx1"/>
                </a:solidFill>
              </a:rPr>
              <a:t> Repository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51CEE3B-1780-4E69-A6E3-4DC318D83D68}"/>
              </a:ext>
            </a:extLst>
          </p:cNvPr>
          <p:cNvSpPr/>
          <p:nvPr/>
        </p:nvSpPr>
        <p:spPr>
          <a:xfrm>
            <a:off x="2871471" y="2361713"/>
            <a:ext cx="477614" cy="52770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08E70CC-512D-49F6-B4FC-D6B69A7E30AE}"/>
              </a:ext>
            </a:extLst>
          </p:cNvPr>
          <p:cNvCxnSpPr>
            <a:stCxn id="38" idx="1"/>
            <a:endCxn id="29" idx="3"/>
          </p:cNvCxnSpPr>
          <p:nvPr/>
        </p:nvCxnSpPr>
        <p:spPr>
          <a:xfrm flipH="1" flipV="1">
            <a:off x="5065109" y="2011989"/>
            <a:ext cx="627679" cy="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BD6F068-CBC3-473F-BBBC-59338C252243}"/>
              </a:ext>
            </a:extLst>
          </p:cNvPr>
          <p:cNvCxnSpPr>
            <a:stCxn id="29" idx="1"/>
            <a:endCxn id="37" idx="3"/>
          </p:cNvCxnSpPr>
          <p:nvPr/>
        </p:nvCxnSpPr>
        <p:spPr>
          <a:xfrm flipH="1">
            <a:off x="1257638" y="2011989"/>
            <a:ext cx="861054" cy="336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5565412A-0243-4AAC-BCAD-375C262FD34B}"/>
              </a:ext>
            </a:extLst>
          </p:cNvPr>
          <p:cNvSpPr txBox="1"/>
          <p:nvPr/>
        </p:nvSpPr>
        <p:spPr>
          <a:xfrm>
            <a:off x="5237229" y="1682522"/>
            <a:ext cx="38183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Git</a:t>
            </a:r>
            <a:endParaRPr lang="de-DE" sz="12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473EF89-3361-407D-A7D9-E39ECC1049F3}"/>
              </a:ext>
            </a:extLst>
          </p:cNvPr>
          <p:cNvSpPr txBox="1"/>
          <p:nvPr/>
        </p:nvSpPr>
        <p:spPr>
          <a:xfrm>
            <a:off x="1393086" y="1688823"/>
            <a:ext cx="62869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Import</a:t>
            </a:r>
          </a:p>
          <a:p>
            <a:pPr algn="l"/>
            <a:endParaRPr lang="de-DE" sz="1200" dirty="0"/>
          </a:p>
          <a:p>
            <a:pPr algn="l"/>
            <a:r>
              <a:rPr lang="de-DE" sz="1200" dirty="0"/>
              <a:t>Export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3E6D1FE-22C1-4576-862E-8627B7F80662}"/>
              </a:ext>
            </a:extLst>
          </p:cNvPr>
          <p:cNvSpPr/>
          <p:nvPr/>
        </p:nvSpPr>
        <p:spPr>
          <a:xfrm>
            <a:off x="2118693" y="2361714"/>
            <a:ext cx="665326" cy="87122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Diag</a:t>
            </a:r>
            <a:r>
              <a:rPr lang="de-DE" sz="1200" b="1" dirty="0">
                <a:solidFill>
                  <a:schemeClr val="tx1"/>
                </a:solidFill>
              </a:rPr>
              <a:t>. </a:t>
            </a:r>
            <a:r>
              <a:rPr lang="de-DE" sz="1200" b="1" dirty="0" err="1">
                <a:solidFill>
                  <a:schemeClr val="tx1"/>
                </a:solidFill>
              </a:rPr>
              <a:t>read</a:t>
            </a:r>
            <a:r>
              <a:rPr lang="de-DE" sz="1200" b="1" dirty="0">
                <a:solidFill>
                  <a:schemeClr val="tx1"/>
                </a:solidFill>
              </a:rPr>
              <a:t> out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06EC8C3-2D95-4DF3-847D-D6DF90844C97}"/>
              </a:ext>
            </a:extLst>
          </p:cNvPr>
          <p:cNvSpPr/>
          <p:nvPr/>
        </p:nvSpPr>
        <p:spPr>
          <a:xfrm>
            <a:off x="2112286" y="3828272"/>
            <a:ext cx="1828775" cy="3834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FESA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4D7E242-3854-4EDA-BE3B-3D368FDA9007}"/>
              </a:ext>
            </a:extLst>
          </p:cNvPr>
          <p:cNvSpPr/>
          <p:nvPr/>
        </p:nvSpPr>
        <p:spPr>
          <a:xfrm>
            <a:off x="4028514" y="2745152"/>
            <a:ext cx="1036595" cy="48778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F4B341F-1C4F-49EC-8224-17CF003CC26A}"/>
              </a:ext>
            </a:extLst>
          </p:cNvPr>
          <p:cNvSpPr/>
          <p:nvPr/>
        </p:nvSpPr>
        <p:spPr>
          <a:xfrm>
            <a:off x="2112286" y="3343931"/>
            <a:ext cx="671732" cy="3733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 err="1">
                <a:solidFill>
                  <a:schemeClr val="tx1"/>
                </a:solidFill>
              </a:rPr>
              <a:t>Libs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56B57B-A8AB-4DD5-89E9-26F9D566AA0E}"/>
              </a:ext>
            </a:extLst>
          </p:cNvPr>
          <p:cNvSpPr txBox="1"/>
          <p:nvPr/>
        </p:nvSpPr>
        <p:spPr>
          <a:xfrm>
            <a:off x="6094307" y="976989"/>
            <a:ext cx="269817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BENNO: Online Model </a:t>
            </a:r>
          </a:p>
          <a:p>
            <a:pPr algn="l"/>
            <a:r>
              <a:rPr lang="de-DE" dirty="0"/>
              <a:t>Applikation für die HEST</a:t>
            </a:r>
          </a:p>
        </p:txBody>
      </p:sp>
    </p:spTree>
    <p:extLst>
      <p:ext uri="{BB962C8B-B14F-4D97-AF65-F5344CB8AC3E}">
        <p14:creationId xmlns:p14="http://schemas.microsoft.com/office/powerpoint/2010/main" val="177975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läuft die Zusammenarbeit mit den Entwickler/innen?</a:t>
            </a:r>
          </a:p>
          <a:p>
            <a:pPr lvl="1"/>
            <a:r>
              <a:rPr lang="de-DE" dirty="0"/>
              <a:t>Sehr gut, da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= Entwickler	</a:t>
            </a:r>
          </a:p>
          <a:p>
            <a:r>
              <a:rPr lang="de-DE" dirty="0"/>
              <a:t>Wie läuft die Zusammenarbeit mit den Stakeholdern (MKs &amp; Betrieb)?</a:t>
            </a:r>
          </a:p>
          <a:p>
            <a:pPr lvl="1"/>
            <a:r>
              <a:rPr lang="de-DE" dirty="0"/>
              <a:t>Sehr gut, da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= HEST MK</a:t>
            </a:r>
          </a:p>
          <a:p>
            <a:r>
              <a:rPr lang="de-DE" dirty="0"/>
              <a:t>Was waren die letzten Fortschritte/ Erfolge?</a:t>
            </a:r>
          </a:p>
          <a:p>
            <a:pPr lvl="1"/>
            <a:r>
              <a:rPr lang="de-DE" dirty="0"/>
              <a:t>Implementierung von BPM Auslese </a:t>
            </a:r>
          </a:p>
          <a:p>
            <a:pPr lvl="1"/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(Alpha-Version, noch in Arbeit)</a:t>
            </a:r>
          </a:p>
          <a:p>
            <a:r>
              <a:rPr lang="de-DE" dirty="0"/>
              <a:t>Wo gibt es Verbesserungsbedarf im Prozess / der Zusammenarbeit?</a:t>
            </a:r>
          </a:p>
          <a:p>
            <a:pPr lvl="1"/>
            <a:r>
              <a:rPr lang="de-DE" dirty="0"/>
              <a:t>Aufgrund der MK Aufgaben, aktuell wenig Zeit für Benno Entwicklung</a:t>
            </a:r>
          </a:p>
          <a:p>
            <a:pPr lvl="1"/>
            <a:r>
              <a:rPr lang="de-DE" dirty="0"/>
              <a:t>Arthur </a:t>
            </a:r>
            <a:r>
              <a:rPr lang="de-DE" dirty="0" err="1"/>
              <a:t>Halama</a:t>
            </a:r>
            <a:r>
              <a:rPr lang="de-DE" dirty="0"/>
              <a:t> wird BENNO Entwicklung unterstützen (GUI)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Aktuellste Screenshot(s)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6A736A-66DF-4CB6-B687-C832E390D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06" y="1087438"/>
            <a:ext cx="6539088" cy="3678237"/>
          </a:xfrm>
        </p:spPr>
      </p:pic>
    </p:spTree>
    <p:extLst>
      <p:ext uri="{BB962C8B-B14F-4D97-AF65-F5344CB8AC3E}">
        <p14:creationId xmlns:p14="http://schemas.microsoft.com/office/powerpoint/2010/main" val="2168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Aktuellste Screenshot(s)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A632298-7BB7-4A9A-9FFE-6F3328B8A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06" y="1087438"/>
            <a:ext cx="6539088" cy="3678237"/>
          </a:xfrm>
        </p:spPr>
      </p:pic>
    </p:spTree>
    <p:extLst>
      <p:ext uri="{BB962C8B-B14F-4D97-AF65-F5344CB8AC3E}">
        <p14:creationId xmlns:p14="http://schemas.microsoft.com/office/powerpoint/2010/main" val="33804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Aktuellste Screenshot(s)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9650BD9-30D3-4B29-93FE-A8AB9073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06" y="1087438"/>
            <a:ext cx="6539088" cy="3678237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BD6B0D1-D66B-464D-A09E-29FA419A8E82}"/>
              </a:ext>
            </a:extLst>
          </p:cNvPr>
          <p:cNvSpPr/>
          <p:nvPr/>
        </p:nvSpPr>
        <p:spPr>
          <a:xfrm>
            <a:off x="3367234" y="1084051"/>
            <a:ext cx="2320632" cy="44704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de-DE" b="1">
                <a:solidFill>
                  <a:srgbClr val="FF0000"/>
                </a:solidFill>
              </a:rPr>
              <a:t>gestörte Trajektorie</a:t>
            </a:r>
          </a:p>
        </p:txBody>
      </p:sp>
    </p:spTree>
    <p:extLst>
      <p:ext uri="{BB962C8B-B14F-4D97-AF65-F5344CB8AC3E}">
        <p14:creationId xmlns:p14="http://schemas.microsoft.com/office/powerpoint/2010/main" val="427315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Aktuellste Screenshot(s)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69ADEB8-ADCC-454A-8A35-0A2C329BB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06" y="1087438"/>
            <a:ext cx="6539088" cy="3678237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1F316BC-65F5-4156-AABC-D6189BC06823}"/>
              </a:ext>
            </a:extLst>
          </p:cNvPr>
          <p:cNvSpPr/>
          <p:nvPr/>
        </p:nvSpPr>
        <p:spPr>
          <a:xfrm>
            <a:off x="2654697" y="1087438"/>
            <a:ext cx="3745705" cy="44026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de-DE" b="1">
                <a:solidFill>
                  <a:srgbClr val="FF0000"/>
                </a:solidFill>
              </a:rPr>
              <a:t>horizontal korrigierte Trajektorie</a:t>
            </a:r>
          </a:p>
        </p:txBody>
      </p:sp>
    </p:spTree>
    <p:extLst>
      <p:ext uri="{BB962C8B-B14F-4D97-AF65-F5344CB8AC3E}">
        <p14:creationId xmlns:p14="http://schemas.microsoft.com/office/powerpoint/2010/main" val="287640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Nächste 5 Schritte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8717992" cy="3775238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Die nächsten 5 vom Product-</a:t>
            </a:r>
            <a:r>
              <a:rPr lang="de-DE" sz="1600" dirty="0" err="1"/>
              <a:t>Owner</a:t>
            </a:r>
            <a:r>
              <a:rPr lang="de-DE" sz="1600" dirty="0"/>
              <a:t> priorisierten Erweiterungen:</a:t>
            </a:r>
          </a:p>
          <a:p>
            <a:pPr marL="342900" indent="-342900">
              <a:buFont typeface="+mj-lt"/>
              <a:buAutoNum type="arabicPeriod"/>
            </a:pPr>
            <a:endParaRPr 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Integration von FAIR </a:t>
            </a:r>
            <a:r>
              <a:rPr lang="de-DE" sz="1600" dirty="0" err="1"/>
              <a:t>Beamline</a:t>
            </a:r>
            <a:r>
              <a:rPr lang="de-DE" sz="1600" dirty="0"/>
              <a:t>(s)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Implementierung von Netzgeräten, die mehrere Magnete versorgen (von Punkt 1 benötigt)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Code Umbau: Behandlung von Korrekturwinkeln in Haupt-Dipolmagneten</a:t>
            </a:r>
            <a:br>
              <a:rPr lang="de-DE" sz="1600" dirty="0"/>
            </a:br>
            <a:r>
              <a:rPr lang="de-DE" sz="1600" dirty="0"/>
              <a:t>→ Implementierung von Alignment Errors möglich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Profilgitter-Auslese (zurückgestellt bis neue Profilgitter Library verfügbar)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CUPID Auslese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/>
              <a:t>Integration von TK</a:t>
            </a:r>
          </a:p>
          <a:p>
            <a:pPr marL="342900" indent="-342900">
              <a:buFont typeface="+mj-lt"/>
              <a:buAutoNum type="arabicPeriod"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Offene / ungeklärte Fragen</a:t>
            </a:r>
          </a:p>
          <a:p>
            <a:r>
              <a:rPr lang="de-DE" sz="1600" dirty="0"/>
              <a:t>Wann kommt neue Profilgitter Library?</a:t>
            </a:r>
          </a:p>
        </p:txBody>
      </p:sp>
    </p:spTree>
    <p:extLst>
      <p:ext uri="{BB962C8B-B14F-4D97-AF65-F5344CB8AC3E}">
        <p14:creationId xmlns:p14="http://schemas.microsoft.com/office/powerpoint/2010/main" val="248101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1F869-6DCC-4ED9-B174-14F1C054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geplante / angedachte 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75080-5574-415A-8AAF-7C77173F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088015"/>
            <a:ext cx="8602845" cy="3677689"/>
          </a:xfrm>
        </p:spPr>
        <p:txBody>
          <a:bodyPr/>
          <a:lstStyle/>
          <a:p>
            <a:r>
              <a:rPr lang="de-DE" dirty="0"/>
              <a:t>Manuelles Setzen der Startwerte für </a:t>
            </a:r>
            <a:r>
              <a:rPr lang="de-DE" dirty="0" err="1"/>
              <a:t>Twiss</a:t>
            </a:r>
            <a:r>
              <a:rPr lang="de-DE" dirty="0"/>
              <a:t>-Parameter, Dispersion, Emittanz, etc.</a:t>
            </a:r>
          </a:p>
          <a:p>
            <a:r>
              <a:rPr lang="de-DE" dirty="0"/>
              <a:t>Messung der Startwerte für </a:t>
            </a:r>
            <a:r>
              <a:rPr lang="de-DE" dirty="0" err="1"/>
              <a:t>Twiss</a:t>
            </a:r>
            <a:r>
              <a:rPr lang="de-DE" dirty="0"/>
              <a:t>-Parameter und Emittanz (CUPID Auslese erforderlich)</a:t>
            </a:r>
          </a:p>
          <a:p>
            <a:r>
              <a:rPr lang="de-DE" dirty="0"/>
              <a:t>Speicherung der Startwerte (</a:t>
            </a:r>
            <a:r>
              <a:rPr lang="de-DE" dirty="0" err="1"/>
              <a:t>Opstore</a:t>
            </a:r>
            <a:r>
              <a:rPr lang="de-DE" dirty="0"/>
              <a:t>)</a:t>
            </a:r>
          </a:p>
          <a:p>
            <a:r>
              <a:rPr lang="de-DE" dirty="0"/>
              <a:t>Settings Management</a:t>
            </a:r>
          </a:p>
          <a:p>
            <a:r>
              <a:rPr lang="de-DE" dirty="0"/>
              <a:t>Import/Export </a:t>
            </a:r>
            <a:r>
              <a:rPr lang="de-DE" dirty="0" err="1"/>
              <a:t>ParamModi</a:t>
            </a:r>
            <a:r>
              <a:rPr lang="de-DE" dirty="0"/>
              <a:t> und Mirko Files</a:t>
            </a:r>
          </a:p>
          <a:p>
            <a:r>
              <a:rPr lang="de-DE" dirty="0"/>
              <a:t>GUI Weiterentwicklung</a:t>
            </a:r>
          </a:p>
          <a:p>
            <a:r>
              <a:rPr lang="de-DE" dirty="0"/>
              <a:t>Manuelles Einfügen von </a:t>
            </a:r>
            <a:r>
              <a:rPr lang="de-DE" dirty="0" err="1"/>
              <a:t>Targetmarkern</a:t>
            </a:r>
            <a:endParaRPr lang="de-DE" dirty="0"/>
          </a:p>
          <a:p>
            <a:r>
              <a:rPr lang="de-DE" dirty="0"/>
              <a:t>Manuelle Eingabe von Magnetwerten</a:t>
            </a:r>
          </a:p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74238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323</Words>
  <Application>Microsoft Office PowerPoint</Application>
  <PresentationFormat>Bildschirmpräsentation (16:9)</PresentationFormat>
  <Paragraphs>68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fair-gsi-folienmaster_2017_onering</vt:lpstr>
      <vt:lpstr>Bericht vom Product-Owner für: BENNO</vt:lpstr>
      <vt:lpstr>BENNO Übersicht</vt:lpstr>
      <vt:lpstr>Bericht </vt:lpstr>
      <vt:lpstr>Aktuellste Screenshot(s) </vt:lpstr>
      <vt:lpstr>Aktuellste Screenshot(s) </vt:lpstr>
      <vt:lpstr>Aktuellste Screenshot(s) </vt:lpstr>
      <vt:lpstr>Aktuellste Screenshot(s) </vt:lpstr>
      <vt:lpstr>Nächste 5 Schritte </vt:lpstr>
      <vt:lpstr>Weitere geplante / angedachte Features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Hessler, Christoph</cp:lastModifiedBy>
  <cp:revision>34</cp:revision>
  <dcterms:created xsi:type="dcterms:W3CDTF">2023-07-06T07:39:51Z</dcterms:created>
  <dcterms:modified xsi:type="dcterms:W3CDTF">2026-03-30T08:22:05Z</dcterms:modified>
</cp:coreProperties>
</file>