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handoutMasterIdLst>
    <p:handoutMasterId r:id="rId15"/>
  </p:handoutMasterIdLst>
  <p:sldIdLst>
    <p:sldId id="256" r:id="rId3"/>
    <p:sldId id="471" r:id="rId4"/>
    <p:sldId id="507" r:id="rId5"/>
    <p:sldId id="508" r:id="rId6"/>
    <p:sldId id="509" r:id="rId7"/>
    <p:sldId id="498" r:id="rId8"/>
    <p:sldId id="506" r:id="rId9"/>
    <p:sldId id="500" r:id="rId10"/>
    <p:sldId id="504" r:id="rId11"/>
    <p:sldId id="505" r:id="rId12"/>
    <p:sldId id="490" r:id="rId13"/>
  </p:sldIdLst>
  <p:sldSz cx="9144000" cy="6858000" type="screen4x3"/>
  <p:notesSz cx="6731000" cy="9855200"/>
  <p:embeddedFontLst>
    <p:embeddedFont>
      <p:font typeface="cmmi10" panose="020B0500000000000000" pitchFamily="34" charset="0"/>
      <p:regular r:id="rId16"/>
    </p:embeddedFont>
    <p:embeddedFont>
      <p:font typeface="cmr10" panose="020B0500000000000000" pitchFamily="34" charset="0"/>
      <p:regular r:id="rId17"/>
    </p:embeddedFont>
    <p:embeddedFont>
      <p:font typeface="msam10" panose="020B0500000000000000" pitchFamily="34" charset="0"/>
      <p:regular r:id="rId18"/>
    </p:embeddedFont>
    <p:embeddedFont>
      <p:font typeface="msbm10" panose="020B0500000000000000" pitchFamily="34" charset="0"/>
      <p:regular r:id="rId19"/>
    </p:embeddedFont>
    <p:embeddedFont>
      <p:font typeface="cmsy10" panose="020B0500000000000000" pitchFamily="34" charset="0"/>
      <p:regular r:id="rId20"/>
    </p:embeddedFont>
  </p:embeddedFontLst>
  <p:custDataLst>
    <p:tags r:id="rId21"/>
  </p:custDataLst>
  <p:defaultTextStyle>
    <a:defPPr>
      <a:defRPr lang="it-IT"/>
    </a:defPPr>
    <a:lvl1pPr algn="ctr" rtl="0" fontAlgn="base">
      <a:spcBef>
        <a:spcPct val="0"/>
      </a:spcBef>
      <a:spcAft>
        <a:spcPct val="0"/>
      </a:spcAft>
      <a:defRPr sz="3000" b="1" kern="1200">
        <a:solidFill>
          <a:schemeClr val="tx2"/>
        </a:solidFill>
        <a:latin typeface="cmr10" pitchFamily="34" charset="0"/>
        <a:ea typeface="+mn-ea"/>
        <a:cs typeface="+mn-cs"/>
      </a:defRPr>
    </a:lvl1pPr>
    <a:lvl2pPr marL="457200" algn="ctr" rtl="0" fontAlgn="base">
      <a:spcBef>
        <a:spcPct val="0"/>
      </a:spcBef>
      <a:spcAft>
        <a:spcPct val="0"/>
      </a:spcAft>
      <a:defRPr sz="3000" b="1" kern="1200">
        <a:solidFill>
          <a:schemeClr val="tx2"/>
        </a:solidFill>
        <a:latin typeface="cmr10" pitchFamily="34" charset="0"/>
        <a:ea typeface="+mn-ea"/>
        <a:cs typeface="+mn-cs"/>
      </a:defRPr>
    </a:lvl2pPr>
    <a:lvl3pPr marL="914400" algn="ctr" rtl="0" fontAlgn="base">
      <a:spcBef>
        <a:spcPct val="0"/>
      </a:spcBef>
      <a:spcAft>
        <a:spcPct val="0"/>
      </a:spcAft>
      <a:defRPr sz="3000" b="1" kern="1200">
        <a:solidFill>
          <a:schemeClr val="tx2"/>
        </a:solidFill>
        <a:latin typeface="cmr10" pitchFamily="34" charset="0"/>
        <a:ea typeface="+mn-ea"/>
        <a:cs typeface="+mn-cs"/>
      </a:defRPr>
    </a:lvl3pPr>
    <a:lvl4pPr marL="1371600" algn="ctr" rtl="0" fontAlgn="base">
      <a:spcBef>
        <a:spcPct val="0"/>
      </a:spcBef>
      <a:spcAft>
        <a:spcPct val="0"/>
      </a:spcAft>
      <a:defRPr sz="3000" b="1" kern="1200">
        <a:solidFill>
          <a:schemeClr val="tx2"/>
        </a:solidFill>
        <a:latin typeface="cmr10" pitchFamily="34" charset="0"/>
        <a:ea typeface="+mn-ea"/>
        <a:cs typeface="+mn-cs"/>
      </a:defRPr>
    </a:lvl4pPr>
    <a:lvl5pPr marL="1828800" algn="ctr" rtl="0" fontAlgn="base">
      <a:spcBef>
        <a:spcPct val="0"/>
      </a:spcBef>
      <a:spcAft>
        <a:spcPct val="0"/>
      </a:spcAft>
      <a:defRPr sz="3000" b="1" kern="1200">
        <a:solidFill>
          <a:schemeClr val="tx2"/>
        </a:solidFill>
        <a:latin typeface="cmr10" pitchFamily="34" charset="0"/>
        <a:ea typeface="+mn-ea"/>
        <a:cs typeface="+mn-cs"/>
      </a:defRPr>
    </a:lvl5pPr>
    <a:lvl6pPr marL="2286000" algn="l" defTabSz="914400" rtl="0" eaLnBrk="1" latinLnBrk="0" hangingPunct="1">
      <a:defRPr sz="3000" b="1" kern="1200">
        <a:solidFill>
          <a:schemeClr val="tx2"/>
        </a:solidFill>
        <a:latin typeface="cmr10" pitchFamily="34" charset="0"/>
        <a:ea typeface="+mn-ea"/>
        <a:cs typeface="+mn-cs"/>
      </a:defRPr>
    </a:lvl6pPr>
    <a:lvl7pPr marL="2743200" algn="l" defTabSz="914400" rtl="0" eaLnBrk="1" latinLnBrk="0" hangingPunct="1">
      <a:defRPr sz="3000" b="1" kern="1200">
        <a:solidFill>
          <a:schemeClr val="tx2"/>
        </a:solidFill>
        <a:latin typeface="cmr10" pitchFamily="34" charset="0"/>
        <a:ea typeface="+mn-ea"/>
        <a:cs typeface="+mn-cs"/>
      </a:defRPr>
    </a:lvl7pPr>
    <a:lvl8pPr marL="3200400" algn="l" defTabSz="914400" rtl="0" eaLnBrk="1" latinLnBrk="0" hangingPunct="1">
      <a:defRPr sz="3000" b="1" kern="1200">
        <a:solidFill>
          <a:schemeClr val="tx2"/>
        </a:solidFill>
        <a:latin typeface="cmr10" pitchFamily="34" charset="0"/>
        <a:ea typeface="+mn-ea"/>
        <a:cs typeface="+mn-cs"/>
      </a:defRPr>
    </a:lvl8pPr>
    <a:lvl9pPr marL="3657600" algn="l" defTabSz="914400" rtl="0" eaLnBrk="1" latinLnBrk="0" hangingPunct="1">
      <a:defRPr sz="3000" b="1" kern="1200">
        <a:solidFill>
          <a:schemeClr val="tx2"/>
        </a:solidFill>
        <a:latin typeface="cmr10"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FF0000"/>
    <a:srgbClr val="CC00CC"/>
    <a:srgbClr val="009900"/>
    <a:srgbClr val="9AA3E4"/>
    <a:srgbClr val="33CC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92443" autoAdjust="0"/>
  </p:normalViewPr>
  <p:slideViewPr>
    <p:cSldViewPr>
      <p:cViewPr varScale="1">
        <p:scale>
          <a:sx n="69" d="100"/>
          <a:sy n="69" d="100"/>
        </p:scale>
        <p:origin x="-822" y="-108"/>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16238"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pitchFamily="34" charset="0"/>
              </a:defRPr>
            </a:lvl1pPr>
          </a:lstStyle>
          <a:p>
            <a:pPr>
              <a:defRPr/>
            </a:pPr>
            <a:endParaRPr lang="en-US"/>
          </a:p>
        </p:txBody>
      </p:sp>
      <p:sp>
        <p:nvSpPr>
          <p:cNvPr id="67587" name="Rectangle 3"/>
          <p:cNvSpPr>
            <a:spLocks noGrp="1" noChangeArrowheads="1"/>
          </p:cNvSpPr>
          <p:nvPr>
            <p:ph type="dt" sz="quarter" idx="1"/>
          </p:nvPr>
        </p:nvSpPr>
        <p:spPr bwMode="auto">
          <a:xfrm>
            <a:off x="3813175" y="0"/>
            <a:ext cx="2916238"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itchFamily="34" charset="0"/>
              </a:defRPr>
            </a:lvl1pPr>
          </a:lstStyle>
          <a:p>
            <a:pPr>
              <a:defRPr/>
            </a:pPr>
            <a:endParaRPr lang="en-US"/>
          </a:p>
        </p:txBody>
      </p:sp>
      <p:sp>
        <p:nvSpPr>
          <p:cNvPr id="67588" name="Rectangle 4"/>
          <p:cNvSpPr>
            <a:spLocks noGrp="1" noChangeArrowheads="1"/>
          </p:cNvSpPr>
          <p:nvPr>
            <p:ph type="ftr" sz="quarter" idx="2"/>
          </p:nvPr>
        </p:nvSpPr>
        <p:spPr bwMode="auto">
          <a:xfrm>
            <a:off x="0" y="9361488"/>
            <a:ext cx="2916238"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pitchFamily="34" charset="0"/>
              </a:defRPr>
            </a:lvl1pPr>
          </a:lstStyle>
          <a:p>
            <a:pPr>
              <a:defRPr/>
            </a:pPr>
            <a:endParaRPr lang="en-US"/>
          </a:p>
        </p:txBody>
      </p:sp>
      <p:sp>
        <p:nvSpPr>
          <p:cNvPr id="67589" name="Rectangle 5"/>
          <p:cNvSpPr>
            <a:spLocks noGrp="1" noChangeArrowheads="1"/>
          </p:cNvSpPr>
          <p:nvPr>
            <p:ph type="sldNum" sz="quarter" idx="3"/>
          </p:nvPr>
        </p:nvSpPr>
        <p:spPr bwMode="auto">
          <a:xfrm>
            <a:off x="3813175" y="9361488"/>
            <a:ext cx="2916238"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defRPr>
            </a:lvl1pPr>
          </a:lstStyle>
          <a:p>
            <a:pPr>
              <a:defRPr/>
            </a:pPr>
            <a:fld id="{C118BB36-E97D-4635-876D-A1DA7AB95315}" type="slidenum">
              <a:rPr lang="en-US"/>
              <a:pPr>
                <a:defRPr/>
              </a:pPr>
              <a:t>‹#›</a:t>
            </a:fld>
            <a:endParaRPr lang="en-US"/>
          </a:p>
        </p:txBody>
      </p:sp>
    </p:spTree>
    <p:extLst>
      <p:ext uri="{BB962C8B-B14F-4D97-AF65-F5344CB8AC3E}">
        <p14:creationId xmlns:p14="http://schemas.microsoft.com/office/powerpoint/2010/main" val="242388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16238"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pitchFamily="34" charset="0"/>
              </a:defRPr>
            </a:lvl1pPr>
          </a:lstStyle>
          <a:p>
            <a:pPr>
              <a:defRPr/>
            </a:pPr>
            <a:endParaRPr lang="en-US"/>
          </a:p>
        </p:txBody>
      </p:sp>
      <p:sp>
        <p:nvSpPr>
          <p:cNvPr id="68611" name="Rectangle 3"/>
          <p:cNvSpPr>
            <a:spLocks noGrp="1" noChangeArrowheads="1"/>
          </p:cNvSpPr>
          <p:nvPr>
            <p:ph type="dt" idx="1"/>
          </p:nvPr>
        </p:nvSpPr>
        <p:spPr bwMode="auto">
          <a:xfrm>
            <a:off x="3813175" y="0"/>
            <a:ext cx="2916238"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itchFamily="34"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01700" y="739775"/>
            <a:ext cx="4927600" cy="369570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673100" y="4681538"/>
            <a:ext cx="5384800" cy="4433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8614" name="Rectangle 6"/>
          <p:cNvSpPr>
            <a:spLocks noGrp="1" noChangeArrowheads="1"/>
          </p:cNvSpPr>
          <p:nvPr>
            <p:ph type="ftr" sz="quarter" idx="4"/>
          </p:nvPr>
        </p:nvSpPr>
        <p:spPr bwMode="auto">
          <a:xfrm>
            <a:off x="0" y="9361488"/>
            <a:ext cx="2916238"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pitchFamily="34" charset="0"/>
              </a:defRPr>
            </a:lvl1pPr>
          </a:lstStyle>
          <a:p>
            <a:pPr>
              <a:defRPr/>
            </a:pPr>
            <a:endParaRPr lang="en-US"/>
          </a:p>
        </p:txBody>
      </p:sp>
      <p:sp>
        <p:nvSpPr>
          <p:cNvPr id="68615" name="Rectangle 7"/>
          <p:cNvSpPr>
            <a:spLocks noGrp="1" noChangeArrowheads="1"/>
          </p:cNvSpPr>
          <p:nvPr>
            <p:ph type="sldNum" sz="quarter" idx="5"/>
          </p:nvPr>
        </p:nvSpPr>
        <p:spPr bwMode="auto">
          <a:xfrm>
            <a:off x="3813175" y="9361488"/>
            <a:ext cx="2916238"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defRPr>
            </a:lvl1pPr>
          </a:lstStyle>
          <a:p>
            <a:pPr>
              <a:defRPr/>
            </a:pPr>
            <a:fld id="{E598A1D6-74C9-4321-A1C1-4004B3650BFF}" type="slidenum">
              <a:rPr lang="en-US"/>
              <a:pPr>
                <a:defRPr/>
              </a:pPr>
              <a:t>‹#›</a:t>
            </a:fld>
            <a:endParaRPr lang="en-US"/>
          </a:p>
        </p:txBody>
      </p:sp>
    </p:spTree>
    <p:extLst>
      <p:ext uri="{BB962C8B-B14F-4D97-AF65-F5344CB8AC3E}">
        <p14:creationId xmlns:p14="http://schemas.microsoft.com/office/powerpoint/2010/main" val="38378112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B04EF4C5-DCBF-4DAD-89D4-A115E26618A7}" type="slidenum">
              <a:rPr lang="en-US" smtClean="0">
                <a:latin typeface="Arial" charset="0"/>
              </a:rPr>
              <a:pPr/>
              <a:t>1</a:t>
            </a:fld>
            <a:endParaRPr lang="en-US" smtClean="0">
              <a:latin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3CA20D02-059C-4F35-9958-6F66F5FC0964}" type="slidenum">
              <a:rPr lang="en-US" smtClean="0">
                <a:latin typeface="Arial" charset="0"/>
              </a:rPr>
              <a:pPr/>
              <a:t>2</a:t>
            </a:fld>
            <a:endParaRPr lang="en-US" smtClean="0">
              <a:latin typeface="Arial" charset="0"/>
            </a:endParaRPr>
          </a:p>
        </p:txBody>
      </p:sp>
      <p:sp>
        <p:nvSpPr>
          <p:cNvPr id="16387" name="Text Box 2"/>
          <p:cNvSpPr txBox="1">
            <a:spLocks noChangeArrowheads="1"/>
          </p:cNvSpPr>
          <p:nvPr/>
        </p:nvSpPr>
        <p:spPr bwMode="auto">
          <a:xfrm>
            <a:off x="901700" y="739775"/>
            <a:ext cx="4926013" cy="36957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6388" name="Rectangle 3"/>
          <p:cNvSpPr>
            <a:spLocks noGrp="1" noChangeArrowheads="1"/>
          </p:cNvSpPr>
          <p:nvPr>
            <p:ph type="body"/>
          </p:nvPr>
        </p:nvSpPr>
        <p:spPr>
          <a:xfrm>
            <a:off x="673100" y="4681538"/>
            <a:ext cx="5383213" cy="4433887"/>
          </a:xfrm>
          <a:noFill/>
          <a:ln/>
        </p:spPr>
        <p:txBody>
          <a:bodyPr wrap="none" anchor="ctr"/>
          <a:lstStyle/>
          <a:p>
            <a:pPr defTabSz="457200" eaLnBrk="1" hangingPunct="1"/>
            <a:endParaRPr lang="bg-BG"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9599CD8-2B51-4A30-89C3-7AD0CA00EE26}" type="slidenum">
              <a:rPr lang="en-GB" smtClean="0">
                <a:latin typeface="Arial" charset="0"/>
              </a:rPr>
              <a:pPr/>
              <a:t>6</a:t>
            </a:fld>
            <a:endParaRPr lang="en-GB" smtClean="0">
              <a:latin typeface="Arial" charset="0"/>
            </a:endParaRPr>
          </a:p>
        </p:txBody>
      </p:sp>
      <p:sp>
        <p:nvSpPr>
          <p:cNvPr id="27651" name="Rectangle 1"/>
          <p:cNvSpPr>
            <a:spLocks noGrp="1" noRot="1" noChangeAspect="1" noChangeArrowheads="1" noTextEdit="1"/>
          </p:cNvSpPr>
          <p:nvPr>
            <p:ph type="sldImg"/>
          </p:nvPr>
        </p:nvSpPr>
        <p:spPr>
          <a:xfrm>
            <a:off x="901700" y="739775"/>
            <a:ext cx="4926013" cy="3695700"/>
          </a:xfrm>
          <a:solidFill>
            <a:srgbClr val="FFFFFF"/>
          </a:solidFill>
          <a:ln/>
        </p:spPr>
      </p:sp>
      <p:sp>
        <p:nvSpPr>
          <p:cNvPr id="27652" name="Rectangle 2"/>
          <p:cNvSpPr>
            <a:spLocks noGrp="1" noChangeArrowheads="1"/>
          </p:cNvSpPr>
          <p:nvPr>
            <p:ph type="body" idx="1"/>
          </p:nvPr>
        </p:nvSpPr>
        <p:spPr>
          <a:xfrm>
            <a:off x="673100" y="4681538"/>
            <a:ext cx="5383213" cy="4433887"/>
          </a:xfrm>
          <a:noFill/>
          <a:ln/>
        </p:spPr>
        <p:txBody>
          <a:bodyPr wrap="none" anchor="ctr"/>
          <a:lstStyle/>
          <a:p>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chemeClr val="tx2"/>
                </a:solidFill>
                <a:latin typeface="cmr10" pitchFamily="34" charset="0"/>
              </a:defRPr>
            </a:lvl1pPr>
            <a:lvl2pPr marL="742950" indent="-285750" eaLnBrk="0" hangingPunct="0">
              <a:defRPr sz="3000" b="1">
                <a:solidFill>
                  <a:schemeClr val="tx2"/>
                </a:solidFill>
                <a:latin typeface="cmr10" pitchFamily="34" charset="0"/>
              </a:defRPr>
            </a:lvl2pPr>
            <a:lvl3pPr marL="1143000" indent="-228600" eaLnBrk="0" hangingPunct="0">
              <a:defRPr sz="3000" b="1">
                <a:solidFill>
                  <a:schemeClr val="tx2"/>
                </a:solidFill>
                <a:latin typeface="cmr10" pitchFamily="34" charset="0"/>
              </a:defRPr>
            </a:lvl3pPr>
            <a:lvl4pPr marL="1600200" indent="-228600" eaLnBrk="0" hangingPunct="0">
              <a:defRPr sz="3000" b="1">
                <a:solidFill>
                  <a:schemeClr val="tx2"/>
                </a:solidFill>
                <a:latin typeface="cmr10" pitchFamily="34" charset="0"/>
              </a:defRPr>
            </a:lvl4pPr>
            <a:lvl5pPr marL="2057400" indent="-228600" eaLnBrk="0" hangingPunct="0">
              <a:defRPr sz="3000" b="1">
                <a:solidFill>
                  <a:schemeClr val="tx2"/>
                </a:solidFill>
                <a:latin typeface="cmr10" pitchFamily="34" charset="0"/>
              </a:defRPr>
            </a:lvl5pPr>
            <a:lvl6pPr marL="2514600" indent="-228600" algn="ctr" eaLnBrk="0" fontAlgn="base" hangingPunct="0">
              <a:spcBef>
                <a:spcPct val="0"/>
              </a:spcBef>
              <a:spcAft>
                <a:spcPct val="0"/>
              </a:spcAft>
              <a:defRPr sz="3000" b="1">
                <a:solidFill>
                  <a:schemeClr val="tx2"/>
                </a:solidFill>
                <a:latin typeface="cmr10" pitchFamily="34" charset="0"/>
              </a:defRPr>
            </a:lvl6pPr>
            <a:lvl7pPr marL="2971800" indent="-228600" algn="ctr" eaLnBrk="0" fontAlgn="base" hangingPunct="0">
              <a:spcBef>
                <a:spcPct val="0"/>
              </a:spcBef>
              <a:spcAft>
                <a:spcPct val="0"/>
              </a:spcAft>
              <a:defRPr sz="3000" b="1">
                <a:solidFill>
                  <a:schemeClr val="tx2"/>
                </a:solidFill>
                <a:latin typeface="cmr10" pitchFamily="34" charset="0"/>
              </a:defRPr>
            </a:lvl7pPr>
            <a:lvl8pPr marL="3429000" indent="-228600" algn="ctr" eaLnBrk="0" fontAlgn="base" hangingPunct="0">
              <a:spcBef>
                <a:spcPct val="0"/>
              </a:spcBef>
              <a:spcAft>
                <a:spcPct val="0"/>
              </a:spcAft>
              <a:defRPr sz="3000" b="1">
                <a:solidFill>
                  <a:schemeClr val="tx2"/>
                </a:solidFill>
                <a:latin typeface="cmr10" pitchFamily="34" charset="0"/>
              </a:defRPr>
            </a:lvl8pPr>
            <a:lvl9pPr marL="3886200" indent="-228600" algn="ctr" eaLnBrk="0" fontAlgn="base" hangingPunct="0">
              <a:spcBef>
                <a:spcPct val="0"/>
              </a:spcBef>
              <a:spcAft>
                <a:spcPct val="0"/>
              </a:spcAft>
              <a:defRPr sz="3000" b="1">
                <a:solidFill>
                  <a:schemeClr val="tx2"/>
                </a:solidFill>
                <a:latin typeface="cmr10" pitchFamily="34" charset="0"/>
              </a:defRPr>
            </a:lvl9pPr>
          </a:lstStyle>
          <a:p>
            <a:pPr eaLnBrk="1" hangingPunct="1"/>
            <a:fld id="{3FB89AF9-C726-452C-8CD1-D81120CEFDCA}" type="slidenum">
              <a:rPr lang="en-GB" sz="1200" b="0" smtClean="0">
                <a:solidFill>
                  <a:schemeClr val="tx1"/>
                </a:solidFill>
                <a:latin typeface="Arial" charset="0"/>
              </a:rPr>
              <a:pPr eaLnBrk="1" hangingPunct="1"/>
              <a:t>7</a:t>
            </a:fld>
            <a:endParaRPr lang="en-GB" sz="1200" b="0" smtClean="0">
              <a:solidFill>
                <a:schemeClr val="tx1"/>
              </a:solidFill>
              <a:latin typeface="Arial" charset="0"/>
            </a:endParaRPr>
          </a:p>
        </p:txBody>
      </p:sp>
      <p:sp>
        <p:nvSpPr>
          <p:cNvPr id="29699" name="Rectangle 1"/>
          <p:cNvSpPr>
            <a:spLocks noGrp="1" noRot="1" noChangeAspect="1" noChangeArrowheads="1" noTextEdit="1"/>
          </p:cNvSpPr>
          <p:nvPr>
            <p:ph type="sldImg"/>
          </p:nvPr>
        </p:nvSpPr>
        <p:spPr>
          <a:xfrm>
            <a:off x="901700" y="739775"/>
            <a:ext cx="4926013" cy="3695700"/>
          </a:xfrm>
          <a:solidFill>
            <a:srgbClr val="FFFFFF"/>
          </a:solidFill>
          <a:ln/>
        </p:spPr>
      </p:sp>
      <p:sp>
        <p:nvSpPr>
          <p:cNvPr id="29700" name="Rectangle 2"/>
          <p:cNvSpPr>
            <a:spLocks noGrp="1" noChangeArrowheads="1"/>
          </p:cNvSpPr>
          <p:nvPr>
            <p:ph type="body" idx="1"/>
          </p:nvPr>
        </p:nvSpPr>
        <p:spPr>
          <a:xfrm>
            <a:off x="673100" y="4681538"/>
            <a:ext cx="5383213" cy="4433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EBAE6A2-F172-4806-B6AD-3E388F70D0A0}"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C5E90C1-C9B0-4F62-BE4B-AB6102A806AC}"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C7B6F75-BA36-409C-A0A0-05EB1494929C}" type="slidenum">
              <a:rPr lang="it-IT"/>
              <a:pPr>
                <a:defRPr/>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20C563-B281-41AB-AC37-DAAC34625FD0}"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3262007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AD18D-10BD-4B6E-9DBC-2B994605937F}"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4265585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7ACA6E-29F4-4A84-B751-3EBFF2E1F60C}"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2158343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678115-E8FF-4751-8177-B379346FFF0C}"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3776391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E883B5-8919-4E24-AB9F-B2279781D685}"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4139889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CD5823-1B6D-4DA1-86C4-6736E81E29BE}"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1129207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36081C3-CC8A-46D5-B0FE-6CFF43C175EF}"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919657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6E02D4-629C-4D85-BE73-C4D81841D09A}"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216427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3B4BDDF-9437-4D6C-A615-625917AA8BBE}" type="slidenum">
              <a:rPr lang="it-IT"/>
              <a:pPr>
                <a:defRPr/>
              </a:pPr>
              <a:t>‹#›</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487C5E-C43F-4BE1-A8DD-5F891DF53F73}"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1023143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3A532F-5B4B-49E5-9E6B-127C4314EA8A}"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111002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FBA787-95F6-475E-94AA-57C1807AD6FA}"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1480547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de-DE"/>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176642-948D-47AA-8516-D8DCAF08655A}" type="slidenum">
              <a:rPr lang="it-IT">
                <a:solidFill>
                  <a:srgbClr val="000000"/>
                </a:solidFill>
              </a:rPr>
              <a:pPr>
                <a:defRPr/>
              </a:pPr>
              <a:t>‹#›</a:t>
            </a:fld>
            <a:endParaRPr lang="it-IT">
              <a:solidFill>
                <a:srgbClr val="000000"/>
              </a:solidFill>
            </a:endParaRPr>
          </a:p>
        </p:txBody>
      </p:sp>
    </p:spTree>
    <p:extLst>
      <p:ext uri="{BB962C8B-B14F-4D97-AF65-F5344CB8AC3E}">
        <p14:creationId xmlns:p14="http://schemas.microsoft.com/office/powerpoint/2010/main" val="131912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5D3C0E9-23E9-408E-B624-3F8ABCC42BB2}"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91731AFC-1094-4CF6-BFF8-F4AE04628DE3}"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579401C1-A9C9-4E81-9577-3B0D45588E85}"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5ABFFCA7-DDB9-4760-BCE0-450DA67FE960}"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6E7B85B8-4A0D-4D10-AD99-3446664BFAB3}"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EAD63B8-19B8-47CB-A70C-3EF8A826BC8F}"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DA698FE-95DE-4518-AC21-E72ACC8B351C}"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a:defRPr/>
            </a:pPr>
            <a:fld id="{8E2BA051-1877-4A6E-B58E-27AFCB40888A}"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FontTx/>
              <a:buNone/>
              <a:defRPr sz="1400">
                <a:latin typeface="+mn-lt"/>
              </a:defRPr>
            </a:lvl1pPr>
          </a:lstStyle>
          <a:p>
            <a:pPr>
              <a:defRPr/>
            </a:pPr>
            <a:endParaRPr lang="it-IT"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mn-lt"/>
              </a:defRPr>
            </a:lvl1pPr>
          </a:lstStyle>
          <a:p>
            <a:pPr>
              <a:defRPr/>
            </a:pPr>
            <a:endParaRPr lang="it-IT"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mn-lt"/>
              </a:defRPr>
            </a:lvl1pPr>
          </a:lstStyle>
          <a:p>
            <a:pPr>
              <a:defRPr/>
            </a:pPr>
            <a:fld id="{FF2F31DF-4FB2-4CD4-BEC7-ECFE7EEBAF05}" type="slidenum">
              <a:rPr lang="it-IT" b="0">
                <a:solidFill>
                  <a:srgbClr val="000000"/>
                </a:solidFill>
              </a:rPr>
              <a:pPr>
                <a:defRPr/>
              </a:pPr>
              <a:t>‹#›</a:t>
            </a:fld>
            <a:endParaRPr lang="it-IT" b="0">
              <a:solidFill>
                <a:srgbClr val="000000"/>
              </a:solidFill>
            </a:endParaRPr>
          </a:p>
        </p:txBody>
      </p:sp>
    </p:spTree>
    <p:extLst>
      <p:ext uri="{BB962C8B-B14F-4D97-AF65-F5344CB8AC3E}">
        <p14:creationId xmlns:p14="http://schemas.microsoft.com/office/powerpoint/2010/main" val="2792501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4.xml"/><Relationship Id="rId7" Type="http://schemas.openxmlformats.org/officeDocument/2006/relationships/image" Target="../media/image25.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xml"/><Relationship Id="rId11" Type="http://schemas.openxmlformats.org/officeDocument/2006/relationships/image" Target="../media/image29.png"/><Relationship Id="rId5" Type="http://schemas.openxmlformats.org/officeDocument/2006/relationships/tags" Target="../tags/tag26.xml"/><Relationship Id="rId10" Type="http://schemas.openxmlformats.org/officeDocument/2006/relationships/image" Target="../media/image28.png"/><Relationship Id="rId4" Type="http://schemas.openxmlformats.org/officeDocument/2006/relationships/tags" Target="../tags/tag25.xm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tags" Target="../tags/tag10.xml"/><Relationship Id="rId21" Type="http://schemas.openxmlformats.org/officeDocument/2006/relationships/image" Target="../media/image18.png"/><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tags" Target="../tags/tag9.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image" Target="../media/image21.png"/><Relationship Id="rId5" Type="http://schemas.openxmlformats.org/officeDocument/2006/relationships/tags" Target="../tags/tag12.xml"/><Relationship Id="rId15" Type="http://schemas.openxmlformats.org/officeDocument/2006/relationships/slideLayout" Target="../slideLayouts/slideLayout2.xml"/><Relationship Id="rId23" Type="http://schemas.openxmlformats.org/officeDocument/2006/relationships/image" Target="../media/image20.png"/><Relationship Id="rId10" Type="http://schemas.openxmlformats.org/officeDocument/2006/relationships/tags" Target="../tags/tag17.xml"/><Relationship Id="rId19" Type="http://schemas.openxmlformats.org/officeDocument/2006/relationships/image" Target="../media/image16.pn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image" Target="../media/image19.png"/><Relationship Id="rId27"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2819400"/>
            <a:ext cx="8534400" cy="1295400"/>
          </a:xfrm>
        </p:spPr>
        <p:txBody>
          <a:bodyPr/>
          <a:lstStyle/>
          <a:p>
            <a:r>
              <a:rPr lang="en-US" sz="3600" dirty="0" smtClean="0">
                <a:solidFill>
                  <a:srgbClr val="FF0000"/>
                </a:solidFill>
                <a:latin typeface="cmr10" pitchFamily="34" charset="0"/>
              </a:rPr>
              <a:t>Testing </a:t>
            </a:r>
            <a:r>
              <a:rPr lang="en-US" sz="3600" dirty="0">
                <a:solidFill>
                  <a:srgbClr val="FF0000"/>
                </a:solidFill>
                <a:latin typeface="cmr10" pitchFamily="34" charset="0"/>
              </a:rPr>
              <a:t>Quantum </a:t>
            </a:r>
            <a:r>
              <a:rPr lang="en-US" sz="3600" dirty="0" smtClean="0">
                <a:solidFill>
                  <a:srgbClr val="FF0000"/>
                </a:solidFill>
                <a:latin typeface="cmr10" pitchFamily="34" charset="0"/>
              </a:rPr>
              <a:t>Electrodynamics at </a:t>
            </a:r>
            <a:r>
              <a:rPr lang="en-US" sz="3600" dirty="0">
                <a:solidFill>
                  <a:srgbClr val="FF0000"/>
                </a:solidFill>
                <a:latin typeface="cmr10" pitchFamily="34" charset="0"/>
              </a:rPr>
              <a:t>critical background electromagnetic </a:t>
            </a:r>
            <a:r>
              <a:rPr lang="en-US" sz="3600" dirty="0" smtClean="0">
                <a:solidFill>
                  <a:srgbClr val="FF0000"/>
                </a:solidFill>
                <a:latin typeface="cmr10" pitchFamily="34" charset="0"/>
              </a:rPr>
              <a:t>fields</a:t>
            </a:r>
            <a:endParaRPr lang="it-IT" sz="3600" dirty="0" smtClean="0">
              <a:solidFill>
                <a:srgbClr val="FF0000"/>
              </a:solidFill>
              <a:latin typeface="cmr10" pitchFamily="34" charset="0"/>
            </a:endParaRPr>
          </a:p>
        </p:txBody>
      </p:sp>
      <p:sp>
        <p:nvSpPr>
          <p:cNvPr id="2051" name="Rectangle 3"/>
          <p:cNvSpPr>
            <a:spLocks noGrp="1" noChangeArrowheads="1"/>
          </p:cNvSpPr>
          <p:nvPr>
            <p:ph type="subTitle" idx="1"/>
          </p:nvPr>
        </p:nvSpPr>
        <p:spPr>
          <a:xfrm>
            <a:off x="533400" y="4343400"/>
            <a:ext cx="8153400" cy="2209800"/>
          </a:xfrm>
        </p:spPr>
        <p:txBody>
          <a:bodyPr lIns="0" rIns="0"/>
          <a:lstStyle/>
          <a:p>
            <a:pPr eaLnBrk="1" hangingPunct="1">
              <a:lnSpc>
                <a:spcPct val="80000"/>
              </a:lnSpc>
            </a:pPr>
            <a:r>
              <a:rPr lang="en-US" sz="2800" dirty="0" err="1" smtClean="0">
                <a:solidFill>
                  <a:srgbClr val="009900"/>
                </a:solidFill>
                <a:latin typeface="cmr10" pitchFamily="34" charset="0"/>
              </a:rPr>
              <a:t>Antonino</a:t>
            </a:r>
            <a:r>
              <a:rPr lang="en-US" sz="2800" dirty="0" smtClean="0">
                <a:solidFill>
                  <a:srgbClr val="009900"/>
                </a:solidFill>
                <a:latin typeface="cmr10" pitchFamily="34" charset="0"/>
              </a:rPr>
              <a:t> Di Piazza</a:t>
            </a:r>
            <a:endParaRPr lang="en-US" sz="2800" dirty="0" smtClean="0">
              <a:solidFill>
                <a:srgbClr val="0000CC"/>
              </a:solidFill>
              <a:latin typeface="cmr10" pitchFamily="34" charset="0"/>
            </a:endParaRPr>
          </a:p>
          <a:p>
            <a:pPr eaLnBrk="1" hangingPunct="1">
              <a:lnSpc>
                <a:spcPct val="80000"/>
              </a:lnSpc>
              <a:buFontTx/>
              <a:buAutoNum type="alphaUcPeriod"/>
            </a:pPr>
            <a:endParaRPr lang="en-US" sz="2800" dirty="0" smtClean="0">
              <a:solidFill>
                <a:srgbClr val="0000CC"/>
              </a:solidFill>
              <a:latin typeface="cmr10" pitchFamily="34" charset="0"/>
            </a:endParaRPr>
          </a:p>
          <a:p>
            <a:r>
              <a:rPr lang="en-US" sz="2800" dirty="0" smtClean="0">
                <a:solidFill>
                  <a:srgbClr val="0000CC"/>
                </a:solidFill>
                <a:latin typeface="cmr10" pitchFamily="34" charset="0"/>
              </a:rPr>
              <a:t>International Conference on Science and Technology for FAIR in Europe 2014</a:t>
            </a:r>
          </a:p>
          <a:p>
            <a:r>
              <a:rPr lang="en-US" sz="2800" dirty="0" smtClean="0">
                <a:solidFill>
                  <a:srgbClr val="0000CC"/>
                </a:solidFill>
                <a:latin typeface="cmr10" pitchFamily="34" charset="0"/>
              </a:rPr>
              <a:t>Worms, October 15th, 2014</a:t>
            </a:r>
            <a:endParaRPr lang="it-IT" sz="2800" dirty="0" smtClean="0">
              <a:solidFill>
                <a:srgbClr val="0000CC"/>
              </a:solidFill>
              <a:latin typeface="cmr10" pitchFamily="34" charset="0"/>
            </a:endParaRPr>
          </a:p>
        </p:txBody>
      </p:sp>
      <p:pic>
        <p:nvPicPr>
          <p:cNvPr id="2052" name="Picture 5" descr="MPIK-Logo-Text-_gruen_.png"/>
          <p:cNvPicPr>
            <a:picLocks noChangeAspect="1"/>
          </p:cNvPicPr>
          <p:nvPr/>
        </p:nvPicPr>
        <p:blipFill>
          <a:blip r:embed="rId4" cstate="print"/>
          <a:srcRect/>
          <a:stretch>
            <a:fillRect/>
          </a:stretch>
        </p:blipFill>
        <p:spPr bwMode="auto">
          <a:xfrm>
            <a:off x="6629400" y="293687"/>
            <a:ext cx="2057400" cy="2209800"/>
          </a:xfrm>
          <a:prstGeom prst="rect">
            <a:avLst/>
          </a:prstGeom>
          <a:noFill/>
          <a:ln w="9525">
            <a:noFill/>
            <a:miter lim="800000"/>
            <a:headEnd/>
            <a:tailEnd/>
          </a:ln>
        </p:spPr>
      </p:pic>
      <p:pic>
        <p:nvPicPr>
          <p:cNvPr id="2053" name="Picture 6" descr="MPG-Logo-_gruen_.png"/>
          <p:cNvPicPr>
            <a:picLocks noChangeAspect="1"/>
          </p:cNvPicPr>
          <p:nvPr/>
        </p:nvPicPr>
        <p:blipFill>
          <a:blip r:embed="rId5" cstate="print"/>
          <a:srcRect/>
          <a:stretch>
            <a:fillRect/>
          </a:stretch>
        </p:blipFill>
        <p:spPr bwMode="auto">
          <a:xfrm>
            <a:off x="482600" y="293687"/>
            <a:ext cx="2108200" cy="2297113"/>
          </a:xfrm>
          <a:prstGeom prst="rect">
            <a:avLst/>
          </a:prstGeom>
          <a:noFill/>
          <a:ln w="9525">
            <a:noFill/>
            <a:miter lim="800000"/>
            <a:headEnd/>
            <a:tailEnd/>
          </a:ln>
        </p:spPr>
      </p:pic>
      <p:sp>
        <p:nvSpPr>
          <p:cNvPr id="6" name="TextBox 5"/>
          <p:cNvSpPr txBox="1"/>
          <p:nvPr>
            <p:custDataLst>
              <p:tags r:id="rId1"/>
            </p:custDataLst>
          </p:nvPr>
        </p:nvSpPr>
        <p:spPr>
          <a:xfrm>
            <a:off x="0" y="7112000"/>
            <a:ext cx="9144000" cy="1477328"/>
          </a:xfrm>
          <a:prstGeom prst="rect">
            <a:avLst/>
          </a:prstGeom>
          <a:noFill/>
        </p:spPr>
        <p:txBody>
          <a:bodyPr vert="horz" rtlCol="0">
            <a:spAutoFit/>
          </a:bodyPr>
          <a:lstStyle/>
          <a:p>
            <a:r>
              <a:rPr lang="en-US" smtClean="0"/>
              <a:t>TexPoint fonts used in EMF. </a:t>
            </a:r>
          </a:p>
          <a:p>
            <a:r>
              <a:rPr lang="en-US" smtClean="0"/>
              <a:t>Read the TexPoint manual before you delete this box.: </a:t>
            </a:r>
            <a:endParaRPr lang="en-US"/>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6"/>
          <p:cNvPicPr>
            <a:picLocks noChangeAspect="1" noChangeArrowheads="1"/>
          </p:cNvPicPr>
          <p:nvPr/>
        </p:nvPicPr>
        <p:blipFill>
          <a:blip r:embed="rId7" cstate="print"/>
          <a:srcRect/>
          <a:stretch>
            <a:fillRect/>
          </a:stretch>
        </p:blipFill>
        <p:spPr bwMode="auto">
          <a:xfrm>
            <a:off x="5029200" y="152400"/>
            <a:ext cx="3657600" cy="2358013"/>
          </a:xfrm>
          <a:prstGeom prst="rect">
            <a:avLst/>
          </a:prstGeom>
          <a:noFill/>
          <a:ln w="9525">
            <a:noFill/>
            <a:miter lim="800000"/>
            <a:headEnd/>
            <a:tailEnd/>
          </a:ln>
        </p:spPr>
      </p:pic>
      <p:sp>
        <p:nvSpPr>
          <p:cNvPr id="5" name="Content Placeholder 4"/>
          <p:cNvSpPr txBox="1">
            <a:spLocks/>
          </p:cNvSpPr>
          <p:nvPr>
            <p:custDataLst>
              <p:tags r:id="rId1"/>
            </p:custDataLst>
          </p:nvPr>
        </p:nvSpPr>
        <p:spPr bwMode="auto">
          <a:xfrm>
            <a:off x="228600" y="228600"/>
            <a:ext cx="48006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eaLnBrk="0" hangingPunct="0">
              <a:spcBef>
                <a:spcPct val="20000"/>
              </a:spcBef>
              <a:buFontTx/>
              <a:buChar char="•"/>
            </a:pPr>
            <a:r>
              <a:rPr kumimoji="0" lang="en-US" sz="2200" b="0" i="0" u="none" strike="noStrike" kern="0" cap="none" spc="0" normalizeH="0" baseline="0" noProof="0" dirty="0" smtClean="0">
                <a:ln>
                  <a:noFill/>
                </a:ln>
                <a:solidFill>
                  <a:schemeClr val="tx1"/>
                </a:solidFill>
                <a:effectLst/>
                <a:uLnTx/>
                <a:uFillTx/>
                <a:latin typeface="cmr10" pitchFamily="34" charset="0"/>
                <a:ea typeface="+mn-ea"/>
                <a:cs typeface="+mn-cs"/>
              </a:rPr>
              <a:t>At </a:t>
            </a:r>
            <a:r>
              <a:rPr kumimoji="0" lang="en-US" sz="2200" b="0" i="0" u="none" strike="noStrike" kern="0" cap="none" spc="0" normalizeH="0" noProof="0" dirty="0" smtClean="0">
                <a:ln>
                  <a:noFill/>
                </a:ln>
                <a:solidFill>
                  <a:schemeClr val="tx1"/>
                </a:solidFill>
                <a:effectLst/>
                <a:uLnTx/>
                <a:uFillTx/>
                <a:latin typeface="cmr10" pitchFamily="34" charset="0"/>
                <a:ea typeface="+mn-ea"/>
                <a:cs typeface="+mn-cs"/>
              </a:rPr>
              <a:t>          </a:t>
            </a:r>
            <a:r>
              <a:rPr kumimoji="0" lang="en-US" sz="2200" b="0" i="0" u="none" strike="noStrike" kern="0" cap="none" spc="0" normalizeH="0" baseline="0" noProof="0" dirty="0" smtClean="0">
                <a:ln>
                  <a:noFill/>
                </a:ln>
                <a:solidFill>
                  <a:schemeClr val="tx1"/>
                </a:solidFill>
                <a:effectLst/>
                <a:uLnTx/>
                <a:uFillTx/>
                <a:latin typeface="cmr10" pitchFamily="34" charset="0"/>
                <a:ea typeface="+mn-ea"/>
                <a:cs typeface="+mn-cs"/>
              </a:rPr>
              <a:t> (Bismuth) we</a:t>
            </a:r>
            <a:r>
              <a:rPr kumimoji="0" lang="en-US" sz="2200" b="0" i="0" u="none" strike="noStrike" kern="0" cap="none" spc="0" normalizeH="0" noProof="0" dirty="0" smtClean="0">
                <a:ln>
                  <a:noFill/>
                </a:ln>
                <a:solidFill>
                  <a:schemeClr val="tx1"/>
                </a:solidFill>
                <a:effectLst/>
                <a:uLnTx/>
                <a:uFillTx/>
                <a:latin typeface="cmr10" pitchFamily="34" charset="0"/>
                <a:ea typeface="+mn-ea"/>
                <a:cs typeface="+mn-cs"/>
              </a:rPr>
              <a:t> observed </a:t>
            </a:r>
            <a:r>
              <a:rPr lang="en-US" sz="2200" b="0" kern="0" dirty="0" smtClean="0">
                <a:solidFill>
                  <a:schemeClr val="tx1"/>
                </a:solidFill>
              </a:rPr>
              <a:t>a </a:t>
            </a:r>
            <a:r>
              <a:rPr lang="en-US" sz="2200" b="0" kern="0" dirty="0" smtClean="0">
                <a:solidFill>
                  <a:srgbClr val="0000CC"/>
                </a:solidFill>
              </a:rPr>
              <a:t>suppression</a:t>
            </a:r>
            <a:r>
              <a:rPr lang="en-US" sz="2200" b="0" kern="0" dirty="0" smtClean="0">
                <a:solidFill>
                  <a:schemeClr val="tx1"/>
                </a:solidFill>
              </a:rPr>
              <a:t> of the cross section of 40 % at          which corresponds to a laser intensity of                     at an incoming photon energy of                      </a:t>
            </a:r>
            <a:endParaRPr kumimoji="0" lang="en-US" sz="2200" b="0" i="0" u="none" strike="noStrike" kern="0" cap="none" spc="0" normalizeH="0" noProof="0" dirty="0">
              <a:ln>
                <a:noFill/>
              </a:ln>
              <a:solidFill>
                <a:schemeClr val="tx1"/>
              </a:solidFill>
              <a:effectLst/>
              <a:uLnTx/>
              <a:uFillTx/>
              <a:latin typeface="cmr10" pitchFamily="34" charset="0"/>
              <a:ea typeface="+mn-ea"/>
              <a:cs typeface="+mn-cs"/>
            </a:endParaRPr>
          </a:p>
        </p:txBody>
      </p:sp>
      <p:sp>
        <p:nvSpPr>
          <p:cNvPr id="46" name="Content Placeholder 4"/>
          <p:cNvSpPr txBox="1">
            <a:spLocks/>
          </p:cNvSpPr>
          <p:nvPr/>
        </p:nvSpPr>
        <p:spPr bwMode="auto">
          <a:xfrm>
            <a:off x="76200" y="2514600"/>
            <a:ext cx="8534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indent="-347472" algn="just">
              <a:buFont typeface="Arial" pitchFamily="34" charset="0"/>
              <a:buChar char="•"/>
            </a:pPr>
            <a:r>
              <a:rPr kumimoji="0" lang="en-US" sz="2200" b="0" i="0" u="none" strike="noStrike" kern="0" cap="none" spc="0" normalizeH="0" baseline="0" noProof="0" dirty="0" smtClean="0">
                <a:ln>
                  <a:noFill/>
                </a:ln>
                <a:solidFill>
                  <a:srgbClr val="0000CC"/>
                </a:solidFill>
                <a:effectLst/>
                <a:uLnTx/>
                <a:uFillTx/>
                <a:latin typeface="cmr10" pitchFamily="34" charset="0"/>
                <a:ea typeface="+mn-ea"/>
                <a:cs typeface="+mn-cs"/>
              </a:rPr>
              <a:t>The suppression</a:t>
            </a:r>
            <a:r>
              <a:rPr kumimoji="0" lang="en-US" sz="2200" b="0" i="0" u="none" strike="noStrike" kern="0" cap="none" spc="0" normalizeH="0" noProof="0" dirty="0" smtClean="0">
                <a:ln>
                  <a:noFill/>
                </a:ln>
                <a:solidFill>
                  <a:srgbClr val="0000CC"/>
                </a:solidFill>
                <a:effectLst/>
                <a:uLnTx/>
                <a:uFillTx/>
                <a:latin typeface="cmr10" pitchFamily="34" charset="0"/>
                <a:ea typeface="+mn-ea"/>
                <a:cs typeface="+mn-cs"/>
              </a:rPr>
              <a:t> of the cross section </a:t>
            </a:r>
            <a:r>
              <a:rPr lang="en-US" sz="2200" b="0" dirty="0" smtClean="0">
                <a:solidFill>
                  <a:srgbClr val="0000CC"/>
                </a:solidFill>
              </a:rPr>
              <a:t>is caused by the deviation in the transverse direction due to the laser field, which reduces the formation length of the process. </a:t>
            </a:r>
            <a:r>
              <a:rPr lang="en-US" sz="2200" b="0" dirty="0" smtClean="0"/>
              <a:t>In this sense, it is the analogous in the laser field of the </a:t>
            </a:r>
            <a:r>
              <a:rPr lang="en-US" sz="2200" b="0" dirty="0" smtClean="0">
                <a:solidFill>
                  <a:srgbClr val="0000CC"/>
                </a:solidFill>
              </a:rPr>
              <a:t>Landau-</a:t>
            </a:r>
            <a:r>
              <a:rPr lang="en-US" sz="2200" b="0" dirty="0" err="1" smtClean="0">
                <a:solidFill>
                  <a:srgbClr val="0000CC"/>
                </a:solidFill>
              </a:rPr>
              <a:t>Pomeranchuk</a:t>
            </a:r>
            <a:r>
              <a:rPr lang="en-US" sz="2200" b="0" dirty="0" smtClean="0">
                <a:solidFill>
                  <a:srgbClr val="0000CC"/>
                </a:solidFill>
              </a:rPr>
              <a:t>-</a:t>
            </a:r>
            <a:r>
              <a:rPr lang="en-US" sz="2200" b="0" dirty="0" err="1" smtClean="0">
                <a:solidFill>
                  <a:srgbClr val="0000CC"/>
                </a:solidFill>
              </a:rPr>
              <a:t>Migdal</a:t>
            </a:r>
            <a:r>
              <a:rPr lang="en-US" sz="2200" b="0" dirty="0" smtClean="0">
                <a:solidFill>
                  <a:srgbClr val="0000CC"/>
                </a:solidFill>
              </a:rPr>
              <a:t> (LPM) effect</a:t>
            </a:r>
            <a:r>
              <a:rPr lang="en-US" sz="2200" b="0" dirty="0" smtClean="0"/>
              <a:t>, where the reduction of the formation length is induced by the multiple scattering of the charged particle in matter</a:t>
            </a:r>
          </a:p>
          <a:p>
            <a:pPr lvl="1" indent="-347472" algn="just">
              <a:buFont typeface="Arial" pitchFamily="34" charset="0"/>
              <a:buChar char="•"/>
            </a:pPr>
            <a:r>
              <a:rPr kumimoji="0" lang="en-US" sz="2200" b="0" i="0" u="none" strike="noStrike" kern="0" cap="none" spc="0" normalizeH="0" noProof="0" dirty="0" smtClean="0">
                <a:ln>
                  <a:noFill/>
                </a:ln>
                <a:solidFill>
                  <a:srgbClr val="FF0000"/>
                </a:solidFill>
                <a:effectLst/>
                <a:uLnTx/>
                <a:uFillTx/>
                <a:latin typeface="cmr10" pitchFamily="34" charset="0"/>
                <a:ea typeface="+mn-ea"/>
                <a:cs typeface="+mn-cs"/>
              </a:rPr>
              <a:t>The LPM </a:t>
            </a:r>
            <a:r>
              <a:rPr kumimoji="0" lang="en-US" sz="2200" b="0" i="0" u="none" strike="noStrike" kern="0" cap="none" spc="0" normalizeH="0" noProof="0" dirty="0" err="1" smtClean="0">
                <a:ln>
                  <a:noFill/>
                </a:ln>
                <a:solidFill>
                  <a:srgbClr val="FF0000"/>
                </a:solidFill>
                <a:effectLst/>
                <a:uLnTx/>
                <a:uFillTx/>
                <a:latin typeface="cmr10" pitchFamily="34" charset="0"/>
                <a:ea typeface="+mn-ea"/>
                <a:cs typeface="+mn-cs"/>
              </a:rPr>
              <a:t>e®ect</a:t>
            </a:r>
            <a:r>
              <a:rPr kumimoji="0" lang="en-US" sz="2200" b="0" i="0" u="none" strike="noStrike" kern="0" cap="none" spc="0" normalizeH="0" noProof="0" dirty="0" smtClean="0">
                <a:ln>
                  <a:noFill/>
                </a:ln>
                <a:solidFill>
                  <a:srgbClr val="FF0000"/>
                </a:solidFill>
                <a:effectLst/>
                <a:uLnTx/>
                <a:uFillTx/>
                <a:latin typeface="cmr10" pitchFamily="34" charset="0"/>
                <a:ea typeface="+mn-ea"/>
                <a:cs typeface="+mn-cs"/>
              </a:rPr>
              <a:t> for the Bethe-</a:t>
            </a:r>
            <a:r>
              <a:rPr kumimoji="0" lang="en-US" sz="2200" b="0" i="0" u="none" strike="noStrike" kern="0" cap="none" spc="0" normalizeH="0" noProof="0" dirty="0" err="1" smtClean="0">
                <a:ln>
                  <a:noFill/>
                </a:ln>
                <a:solidFill>
                  <a:srgbClr val="FF0000"/>
                </a:solidFill>
                <a:effectLst/>
                <a:uLnTx/>
                <a:uFillTx/>
                <a:latin typeface="cmr10" pitchFamily="34" charset="0"/>
                <a:ea typeface="+mn-ea"/>
                <a:cs typeface="+mn-cs"/>
              </a:rPr>
              <a:t>Heitler</a:t>
            </a:r>
            <a:r>
              <a:rPr kumimoji="0" lang="en-US" sz="2200" b="0" i="0" u="none" strike="noStrike" kern="0" cap="none" spc="0" normalizeH="0" noProof="0" dirty="0" smtClean="0">
                <a:ln>
                  <a:noFill/>
                </a:ln>
                <a:solidFill>
                  <a:srgbClr val="FF0000"/>
                </a:solidFill>
                <a:effectLst/>
                <a:uLnTx/>
                <a:uFillTx/>
                <a:latin typeface="cmr10" pitchFamily="34" charset="0"/>
                <a:ea typeface="+mn-ea"/>
                <a:cs typeface="+mn-cs"/>
              </a:rPr>
              <a:t> process in matter has never been observed experimentally, as photon energies of the order of 1 </a:t>
            </a:r>
            <a:r>
              <a:rPr kumimoji="0" lang="en-US" sz="2200" b="0" i="0" u="none" strike="noStrike" kern="0" cap="none" spc="0" normalizeH="0" noProof="0" dirty="0" err="1" smtClean="0">
                <a:ln>
                  <a:noFill/>
                </a:ln>
                <a:solidFill>
                  <a:srgbClr val="FF0000"/>
                </a:solidFill>
                <a:effectLst/>
                <a:uLnTx/>
                <a:uFillTx/>
                <a:latin typeface="cmr10" pitchFamily="34" charset="0"/>
                <a:ea typeface="+mn-ea"/>
                <a:cs typeface="+mn-cs"/>
              </a:rPr>
              <a:t>TeV</a:t>
            </a:r>
            <a:r>
              <a:rPr kumimoji="0" lang="en-US" sz="2200" b="0" i="0" u="none" strike="noStrike" kern="0" cap="none" spc="0" normalizeH="0" noProof="0" dirty="0" smtClean="0">
                <a:ln>
                  <a:noFill/>
                </a:ln>
                <a:solidFill>
                  <a:srgbClr val="FF0000"/>
                </a:solidFill>
                <a:effectLst/>
                <a:uLnTx/>
                <a:uFillTx/>
                <a:latin typeface="cmr10" pitchFamily="34" charset="0"/>
                <a:ea typeface="+mn-ea"/>
                <a:cs typeface="+mn-cs"/>
              </a:rPr>
              <a:t> are required (</a:t>
            </a:r>
            <a:r>
              <a:rPr kumimoji="0" lang="en-US" sz="2200" b="0" i="0" u="none" strike="noStrike" kern="0" cap="none" spc="0" normalizeH="0" noProof="0" dirty="0" err="1" smtClean="0">
                <a:ln>
                  <a:noFill/>
                </a:ln>
                <a:solidFill>
                  <a:srgbClr val="FF0000"/>
                </a:solidFill>
                <a:effectLst/>
                <a:uLnTx/>
                <a:uFillTx/>
                <a:latin typeface="cmr10" pitchFamily="34" charset="0"/>
                <a:ea typeface="+mn-ea"/>
                <a:cs typeface="+mn-cs"/>
              </a:rPr>
              <a:t>Baier</a:t>
            </a:r>
            <a:r>
              <a:rPr kumimoji="0" lang="en-US" sz="2200" b="0" i="0" u="none" strike="noStrike" kern="0" cap="none" spc="0" normalizeH="0" noProof="0" dirty="0" smtClean="0">
                <a:ln>
                  <a:noFill/>
                </a:ln>
                <a:solidFill>
                  <a:srgbClr val="FF0000"/>
                </a:solidFill>
                <a:effectLst/>
                <a:uLnTx/>
                <a:uFillTx/>
                <a:latin typeface="cmr10" pitchFamily="34" charset="0"/>
                <a:ea typeface="+mn-ea"/>
                <a:cs typeface="+mn-cs"/>
              </a:rPr>
              <a:t> and </a:t>
            </a:r>
            <a:r>
              <a:rPr kumimoji="0" lang="en-US" sz="2200" b="0" i="0" u="none" strike="noStrike" kern="0" cap="none" spc="0" normalizeH="0" noProof="0" dirty="0" err="1" smtClean="0">
                <a:ln>
                  <a:noFill/>
                </a:ln>
                <a:solidFill>
                  <a:srgbClr val="FF0000"/>
                </a:solidFill>
                <a:effectLst/>
                <a:uLnTx/>
                <a:uFillTx/>
                <a:latin typeface="cmr10" pitchFamily="34" charset="0"/>
                <a:ea typeface="+mn-ea"/>
                <a:cs typeface="+mn-cs"/>
              </a:rPr>
              <a:t>Katkov</a:t>
            </a:r>
            <a:r>
              <a:rPr kumimoji="0" lang="en-US" sz="2200" b="0" i="0" u="none" strike="noStrike" kern="0" cap="none" spc="0" normalizeH="0" noProof="0" dirty="0" smtClean="0">
                <a:ln>
                  <a:noFill/>
                </a:ln>
                <a:solidFill>
                  <a:srgbClr val="FF0000"/>
                </a:solidFill>
                <a:effectLst/>
                <a:uLnTx/>
                <a:uFillTx/>
                <a:latin typeface="cmr10" pitchFamily="34" charset="0"/>
                <a:ea typeface="+mn-ea"/>
                <a:cs typeface="+mn-cs"/>
              </a:rPr>
              <a:t> 2005)</a:t>
            </a:r>
            <a:endParaRPr kumimoji="0" lang="en-US" sz="2200" b="0" i="0" u="none" strike="noStrike" kern="0" cap="none" spc="0" normalizeH="0" noProof="0" dirty="0">
              <a:ln>
                <a:noFill/>
              </a:ln>
              <a:solidFill>
                <a:srgbClr val="FF0000"/>
              </a:solidFill>
              <a:effectLst/>
              <a:uLnTx/>
              <a:uFillTx/>
              <a:latin typeface="cmr10" pitchFamily="34" charset="0"/>
              <a:ea typeface="+mn-ea"/>
              <a:cs typeface="+mn-cs"/>
            </a:endParaRPr>
          </a:p>
        </p:txBody>
      </p:sp>
      <p:pic>
        <p:nvPicPr>
          <p:cNvPr id="2089" name="LaTeX: Z=83" descr="Z=83"/>
          <p:cNvPicPr>
            <a:picLocks noChangeArrowheads="1"/>
          </p:cNvPicPr>
          <p:nvPr>
            <p:custDataLst>
              <p:tags r:id="rId2"/>
            </p:custDataLst>
          </p:nvPr>
        </p:nvPicPr>
        <p:blipFill>
          <a:blip r:embed="rId8" cstate="print">
            <a:clrChange>
              <a:clrFrom>
                <a:srgbClr val="FFFFFF"/>
              </a:clrFrom>
              <a:clrTo>
                <a:srgbClr val="FFFFFF">
                  <a:alpha val="0"/>
                </a:srgbClr>
              </a:clrTo>
            </a:clrChange>
          </a:blip>
          <a:srcRect/>
          <a:stretch>
            <a:fillRect/>
          </a:stretch>
        </p:blipFill>
        <p:spPr bwMode="auto">
          <a:xfrm>
            <a:off x="1077722" y="333755"/>
            <a:ext cx="850392" cy="198120"/>
          </a:xfrm>
          <a:prstGeom prst="rect">
            <a:avLst/>
          </a:prstGeom>
          <a:solidFill>
            <a:scrgbClr r="0" g="0" b="0">
              <a:alpha val="0"/>
            </a:scrgbClr>
          </a:solidFill>
          <a:ln w="9525">
            <a:noFill/>
            <a:miter lim="800000"/>
            <a:headEnd/>
            <a:tailEnd/>
          </a:ln>
        </p:spPr>
      </p:pic>
      <p:pic>
        <p:nvPicPr>
          <p:cNvPr id="2090" name="LaTeX: \chi=1," descr="\chi=1,"/>
          <p:cNvPicPr>
            <a:picLocks noChangeArrowheads="1"/>
          </p:cNvPicPr>
          <p:nvPr>
            <p:custDataLst>
              <p:tags r:id="rId3"/>
            </p:custDataLst>
          </p:nvPr>
        </p:nvPicPr>
        <p:blipFill>
          <a:blip r:embed="rId9" cstate="print">
            <a:clrChange>
              <a:clrFrom>
                <a:srgbClr val="FFFFFF"/>
              </a:clrFrom>
              <a:clrTo>
                <a:srgbClr val="FFFFFF">
                  <a:alpha val="0"/>
                </a:srgbClr>
              </a:clrTo>
            </a:clrChange>
          </a:blip>
          <a:srcRect/>
          <a:stretch>
            <a:fillRect/>
          </a:stretch>
        </p:blipFill>
        <p:spPr bwMode="auto">
          <a:xfrm>
            <a:off x="2491295" y="1013460"/>
            <a:ext cx="743712" cy="240792"/>
          </a:xfrm>
          <a:prstGeom prst="rect">
            <a:avLst/>
          </a:prstGeom>
          <a:solidFill>
            <a:scrgbClr r="0" g="0" b="0">
              <a:alpha val="0"/>
            </a:scrgbClr>
          </a:solidFill>
          <a:ln w="9525">
            <a:noFill/>
            <a:miter lim="800000"/>
            <a:headEnd/>
            <a:tailEnd/>
          </a:ln>
        </p:spPr>
      </p:pic>
      <p:pic>
        <p:nvPicPr>
          <p:cNvPr id="2091" name="LaTeX: 10^{22}\;\text{W/cm$^2$}" descr="10^{22}\;\text{W/cm$^2$}"/>
          <p:cNvPicPr>
            <a:picLocks noChangeArrowheads="1"/>
          </p:cNvPicPr>
          <p:nvPr>
            <p:custDataLst>
              <p:tags r:id="rId4"/>
            </p:custDataLst>
          </p:nvPr>
        </p:nvPicPr>
        <p:blipFill>
          <a:blip r:embed="rId10" cstate="print">
            <a:clrChange>
              <a:clrFrom>
                <a:srgbClr val="FFFFFF"/>
              </a:clrFrom>
              <a:clrTo>
                <a:srgbClr val="FFFFFF">
                  <a:alpha val="0"/>
                </a:srgbClr>
              </a:clrTo>
            </a:clrChange>
          </a:blip>
          <a:srcRect/>
          <a:stretch>
            <a:fillRect/>
          </a:stretch>
        </p:blipFill>
        <p:spPr bwMode="auto">
          <a:xfrm>
            <a:off x="662940" y="1638300"/>
            <a:ext cx="1475232" cy="298704"/>
          </a:xfrm>
          <a:prstGeom prst="rect">
            <a:avLst/>
          </a:prstGeom>
          <a:solidFill>
            <a:scrgbClr r="0" g="0" b="0">
              <a:alpha val="0"/>
            </a:scrgbClr>
          </a:solidFill>
          <a:ln w="9525">
            <a:noFill/>
            <a:miter lim="800000"/>
            <a:headEnd/>
            <a:tailEnd/>
          </a:ln>
        </p:spPr>
      </p:pic>
      <p:pic>
        <p:nvPicPr>
          <p:cNvPr id="2092" name="LaTeX: \omega=10\;\text{GeV}" descr="\omega=10\;\text{GeV}"/>
          <p:cNvPicPr>
            <a:picLocks noChangeArrowheads="1"/>
          </p:cNvPicPr>
          <p:nvPr>
            <p:custDataLst>
              <p:tags r:id="rId5"/>
            </p:custDataLst>
          </p:nvPr>
        </p:nvPicPr>
        <p:blipFill>
          <a:blip r:embed="rId11" cstate="print">
            <a:clrChange>
              <a:clrFrom>
                <a:srgbClr val="FFFFFF"/>
              </a:clrFrom>
              <a:clrTo>
                <a:srgbClr val="FFFFFF">
                  <a:alpha val="0"/>
                </a:srgbClr>
              </a:clrTo>
            </a:clrChange>
          </a:blip>
          <a:srcRect/>
          <a:stretch>
            <a:fillRect/>
          </a:stretch>
        </p:blipFill>
        <p:spPr bwMode="auto">
          <a:xfrm>
            <a:off x="2917189" y="2007108"/>
            <a:ext cx="1459992" cy="201168"/>
          </a:xfrm>
          <a:prstGeom prst="rect">
            <a:avLst/>
          </a:prstGeom>
          <a:solidFill>
            <a:scrgbClr r="0" g="0" b="0">
              <a:alpha val="0"/>
            </a:scrgbClr>
          </a:solidFill>
          <a:ln w="9525">
            <a:noFill/>
            <a:miter lim="800000"/>
            <a:headEnd/>
            <a:tailEnd/>
          </a:ln>
        </p:spPr>
      </p:pic>
      <p:sp>
        <p:nvSpPr>
          <p:cNvPr id="2" name="TextBox 1"/>
          <p:cNvSpPr txBox="1"/>
          <p:nvPr/>
        </p:nvSpPr>
        <p:spPr>
          <a:xfrm>
            <a:off x="914400" y="6019800"/>
            <a:ext cx="7409401" cy="707886"/>
          </a:xfrm>
          <a:prstGeom prst="rect">
            <a:avLst/>
          </a:prstGeom>
          <a:noFill/>
        </p:spPr>
        <p:txBody>
          <a:bodyPr wrap="none" rtlCol="0">
            <a:spAutoFit/>
          </a:bodyPr>
          <a:lstStyle/>
          <a:p>
            <a:r>
              <a:rPr lang="en-US" sz="2000" b="0" dirty="0" smtClean="0"/>
              <a:t>A. Di Piazza and A. I. Milstein, Phys. </a:t>
            </a:r>
            <a:r>
              <a:rPr lang="en-US" sz="2000" b="0" dirty="0" err="1" smtClean="0"/>
              <a:t>Lett</a:t>
            </a:r>
            <a:r>
              <a:rPr lang="en-US" sz="2000" b="0" dirty="0" smtClean="0"/>
              <a:t>. B </a:t>
            </a:r>
            <a:r>
              <a:rPr lang="en-US" sz="2000" dirty="0" smtClean="0"/>
              <a:t>717</a:t>
            </a:r>
            <a:r>
              <a:rPr lang="en-US" sz="2000" b="0" dirty="0" smtClean="0"/>
              <a:t>, 224 (2012);</a:t>
            </a:r>
          </a:p>
          <a:p>
            <a:r>
              <a:rPr lang="en-US" sz="2000" b="0" dirty="0"/>
              <a:t>A. Di Piazza and A. I. Milstein, Phys. </a:t>
            </a:r>
            <a:r>
              <a:rPr lang="en-US" sz="2000" b="0" dirty="0" smtClean="0"/>
              <a:t>Rev. A </a:t>
            </a:r>
            <a:r>
              <a:rPr lang="en-US" sz="2000" dirty="0" smtClean="0"/>
              <a:t>89</a:t>
            </a:r>
            <a:r>
              <a:rPr lang="en-US" sz="2000" b="0" dirty="0" smtClean="0"/>
              <a:t>, 062114 </a:t>
            </a:r>
            <a:r>
              <a:rPr lang="en-US" sz="2000" b="0" dirty="0"/>
              <a:t>(</a:t>
            </a:r>
            <a:r>
              <a:rPr lang="en-US" sz="2000" b="0" dirty="0" smtClean="0"/>
              <a:t>2014)</a:t>
            </a:r>
            <a:endParaRPr lang="en-US" sz="20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90"/>
                                        </p:tgtEl>
                                        <p:attrNameLst>
                                          <p:attrName>style.visibility</p:attrName>
                                        </p:attrNameLst>
                                      </p:cBhvr>
                                      <p:to>
                                        <p:strVal val="visible"/>
                                      </p:to>
                                    </p:set>
                                    <p:animEffect transition="in" filter="fade">
                                      <p:cBhvr>
                                        <p:cTn id="17" dur="1000"/>
                                        <p:tgtEl>
                                          <p:spTgt spid="2090"/>
                                        </p:tgtEl>
                                      </p:cBhvr>
                                    </p:animEffect>
                                    <p:anim calcmode="lin" valueType="num">
                                      <p:cBhvr>
                                        <p:cTn id="18" dur="1000" fill="hold"/>
                                        <p:tgtEl>
                                          <p:spTgt spid="2090"/>
                                        </p:tgtEl>
                                        <p:attrNameLst>
                                          <p:attrName>ppt_x</p:attrName>
                                        </p:attrNameLst>
                                      </p:cBhvr>
                                      <p:tavLst>
                                        <p:tav tm="0">
                                          <p:val>
                                            <p:strVal val="#ppt_x"/>
                                          </p:val>
                                        </p:tav>
                                        <p:tav tm="100000">
                                          <p:val>
                                            <p:strVal val="#ppt_x"/>
                                          </p:val>
                                        </p:tav>
                                      </p:tavLst>
                                    </p:anim>
                                    <p:anim calcmode="lin" valueType="num">
                                      <p:cBhvr>
                                        <p:cTn id="19" dur="1000" fill="hold"/>
                                        <p:tgtEl>
                                          <p:spTgt spid="209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91"/>
                                        </p:tgtEl>
                                        <p:attrNameLst>
                                          <p:attrName>style.visibility</p:attrName>
                                        </p:attrNameLst>
                                      </p:cBhvr>
                                      <p:to>
                                        <p:strVal val="visible"/>
                                      </p:to>
                                    </p:set>
                                    <p:animEffect transition="in" filter="fade">
                                      <p:cBhvr>
                                        <p:cTn id="22" dur="1000"/>
                                        <p:tgtEl>
                                          <p:spTgt spid="2091"/>
                                        </p:tgtEl>
                                      </p:cBhvr>
                                    </p:animEffect>
                                    <p:anim calcmode="lin" valueType="num">
                                      <p:cBhvr>
                                        <p:cTn id="23" dur="1000" fill="hold"/>
                                        <p:tgtEl>
                                          <p:spTgt spid="2091"/>
                                        </p:tgtEl>
                                        <p:attrNameLst>
                                          <p:attrName>ppt_x</p:attrName>
                                        </p:attrNameLst>
                                      </p:cBhvr>
                                      <p:tavLst>
                                        <p:tav tm="0">
                                          <p:val>
                                            <p:strVal val="#ppt_x"/>
                                          </p:val>
                                        </p:tav>
                                        <p:tav tm="100000">
                                          <p:val>
                                            <p:strVal val="#ppt_x"/>
                                          </p:val>
                                        </p:tav>
                                      </p:tavLst>
                                    </p:anim>
                                    <p:anim calcmode="lin" valueType="num">
                                      <p:cBhvr>
                                        <p:cTn id="24" dur="1000" fill="hold"/>
                                        <p:tgtEl>
                                          <p:spTgt spid="209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92"/>
                                        </p:tgtEl>
                                        <p:attrNameLst>
                                          <p:attrName>style.visibility</p:attrName>
                                        </p:attrNameLst>
                                      </p:cBhvr>
                                      <p:to>
                                        <p:strVal val="visible"/>
                                      </p:to>
                                    </p:set>
                                    <p:animEffect transition="in" filter="fade">
                                      <p:cBhvr>
                                        <p:cTn id="27" dur="1000"/>
                                        <p:tgtEl>
                                          <p:spTgt spid="2092"/>
                                        </p:tgtEl>
                                      </p:cBhvr>
                                    </p:animEffect>
                                    <p:anim calcmode="lin" valueType="num">
                                      <p:cBhvr>
                                        <p:cTn id="28" dur="1000" fill="hold"/>
                                        <p:tgtEl>
                                          <p:spTgt spid="2092"/>
                                        </p:tgtEl>
                                        <p:attrNameLst>
                                          <p:attrName>ppt_x</p:attrName>
                                        </p:attrNameLst>
                                      </p:cBhvr>
                                      <p:tavLst>
                                        <p:tav tm="0">
                                          <p:val>
                                            <p:strVal val="#ppt_x"/>
                                          </p:val>
                                        </p:tav>
                                        <p:tav tm="100000">
                                          <p:val>
                                            <p:strVal val="#ppt_x"/>
                                          </p:val>
                                        </p:tav>
                                      </p:tavLst>
                                    </p:anim>
                                    <p:anim calcmode="lin" valueType="num">
                                      <p:cBhvr>
                                        <p:cTn id="29" dur="1000" fill="hold"/>
                                        <p:tgtEl>
                                          <p:spTgt spid="209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89"/>
                                        </p:tgtEl>
                                        <p:attrNameLst>
                                          <p:attrName>style.visibility</p:attrName>
                                        </p:attrNameLst>
                                      </p:cBhvr>
                                      <p:to>
                                        <p:strVal val="visible"/>
                                      </p:to>
                                    </p:set>
                                    <p:animEffect transition="in" filter="fade">
                                      <p:cBhvr>
                                        <p:cTn id="32" dur="1000"/>
                                        <p:tgtEl>
                                          <p:spTgt spid="2089"/>
                                        </p:tgtEl>
                                      </p:cBhvr>
                                    </p:animEffect>
                                    <p:anim calcmode="lin" valueType="num">
                                      <p:cBhvr>
                                        <p:cTn id="33" dur="1000" fill="hold"/>
                                        <p:tgtEl>
                                          <p:spTgt spid="2089"/>
                                        </p:tgtEl>
                                        <p:attrNameLst>
                                          <p:attrName>ppt_x</p:attrName>
                                        </p:attrNameLst>
                                      </p:cBhvr>
                                      <p:tavLst>
                                        <p:tav tm="0">
                                          <p:val>
                                            <p:strVal val="#ppt_x"/>
                                          </p:val>
                                        </p:tav>
                                        <p:tav tm="100000">
                                          <p:val>
                                            <p:strVal val="#ppt_x"/>
                                          </p:val>
                                        </p:tav>
                                      </p:tavLst>
                                    </p:anim>
                                    <p:anim calcmode="lin" valueType="num">
                                      <p:cBhvr>
                                        <p:cTn id="34" dur="1000" fill="hold"/>
                                        <p:tgtEl>
                                          <p:spTgt spid="208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6">
                                            <p:txEl>
                                              <p:pRg st="0" end="0"/>
                                            </p:txEl>
                                          </p:spTgt>
                                        </p:tgtEl>
                                        <p:attrNameLst>
                                          <p:attrName>style.visibility</p:attrName>
                                        </p:attrNameLst>
                                      </p:cBhvr>
                                      <p:to>
                                        <p:strVal val="visible"/>
                                      </p:to>
                                    </p:set>
                                    <p:animEffect transition="in" filter="fade">
                                      <p:cBhvr>
                                        <p:cTn id="39" dur="1000"/>
                                        <p:tgtEl>
                                          <p:spTgt spid="46">
                                            <p:txEl>
                                              <p:pRg st="0" end="0"/>
                                            </p:txEl>
                                          </p:spTgt>
                                        </p:tgtEl>
                                      </p:cBhvr>
                                    </p:animEffect>
                                    <p:anim calcmode="lin" valueType="num">
                                      <p:cBhvr>
                                        <p:cTn id="40"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6">
                                            <p:txEl>
                                              <p:pRg st="1" end="1"/>
                                            </p:txEl>
                                          </p:spTgt>
                                        </p:tgtEl>
                                        <p:attrNameLst>
                                          <p:attrName>style.visibility</p:attrName>
                                        </p:attrNameLst>
                                      </p:cBhvr>
                                      <p:to>
                                        <p:strVal val="visible"/>
                                      </p:to>
                                    </p:set>
                                    <p:animEffect transition="in" filter="fade">
                                      <p:cBhvr>
                                        <p:cTn id="46" dur="1000"/>
                                        <p:tgtEl>
                                          <p:spTgt spid="46">
                                            <p:txEl>
                                              <p:pRg st="1" end="1"/>
                                            </p:txEl>
                                          </p:spTgt>
                                        </p:tgtEl>
                                      </p:cBhvr>
                                    </p:animEffect>
                                    <p:anim calcmode="lin" valueType="num">
                                      <p:cBhvr>
                                        <p:cTn id="47"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46">
                                            <p:txEl>
                                              <p:pRg st="1" end="1"/>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487362"/>
          </a:xfrm>
        </p:spPr>
        <p:txBody>
          <a:bodyPr/>
          <a:lstStyle/>
          <a:p>
            <a:r>
              <a:rPr lang="en-US" dirty="0" smtClean="0">
                <a:latin typeface="cmr10" pitchFamily="34" charset="0"/>
              </a:rPr>
              <a:t>Conclusions</a:t>
            </a:r>
            <a:endParaRPr lang="en-US" dirty="0">
              <a:latin typeface="cmr10" pitchFamily="34" charset="0"/>
            </a:endParaRPr>
          </a:p>
        </p:txBody>
      </p:sp>
      <p:sp>
        <p:nvSpPr>
          <p:cNvPr id="3" name="Content Placeholder 2"/>
          <p:cNvSpPr>
            <a:spLocks noGrp="1"/>
          </p:cNvSpPr>
          <p:nvPr>
            <p:ph idx="1"/>
          </p:nvPr>
        </p:nvSpPr>
        <p:spPr>
          <a:xfrm>
            <a:off x="381000" y="1371600"/>
            <a:ext cx="8458200" cy="4114800"/>
          </a:xfrm>
        </p:spPr>
        <p:txBody>
          <a:bodyPr/>
          <a:lstStyle/>
          <a:p>
            <a:pPr algn="just"/>
            <a:r>
              <a:rPr lang="en-US" sz="2400" dirty="0" smtClean="0">
                <a:latin typeface="cmr10" pitchFamily="34" charset="0"/>
              </a:rPr>
              <a:t>Quantum Electrodynamics (QED) is the physical theory that has been </a:t>
            </a:r>
            <a:r>
              <a:rPr lang="en-US" sz="2400" dirty="0" err="1" smtClean="0">
                <a:latin typeface="cmr10" pitchFamily="34" charset="0"/>
              </a:rPr>
              <a:t>succesfully</a:t>
            </a:r>
            <a:r>
              <a:rPr lang="en-US" sz="2400" dirty="0" smtClean="0">
                <a:latin typeface="cmr10" pitchFamily="34" charset="0"/>
              </a:rPr>
              <a:t> tested with the highest accuracy</a:t>
            </a:r>
          </a:p>
          <a:p>
            <a:pPr algn="just"/>
            <a:r>
              <a:rPr lang="en-US" sz="2400" dirty="0" smtClean="0">
                <a:latin typeface="cmr10" pitchFamily="34" charset="0"/>
              </a:rPr>
              <a:t>There are areas of QED that still deserve theoretical and experimental investigation, as the strong-field sector</a:t>
            </a:r>
          </a:p>
          <a:p>
            <a:pPr algn="just"/>
            <a:r>
              <a:rPr lang="en-US" sz="2400" dirty="0" smtClean="0">
                <a:latin typeface="cmr10" pitchFamily="34" charset="0"/>
              </a:rPr>
              <a:t>We have studied the </a:t>
            </a:r>
            <a:r>
              <a:rPr lang="en-US" sz="2400" dirty="0" err="1" smtClean="0">
                <a:latin typeface="cmr10" pitchFamily="34" charset="0"/>
              </a:rPr>
              <a:t>e®ect</a:t>
            </a:r>
            <a:r>
              <a:rPr lang="en-US" sz="2400" dirty="0" smtClean="0">
                <a:latin typeface="cmr10" pitchFamily="34" charset="0"/>
              </a:rPr>
              <a:t> of a strong laser ¯</a:t>
            </a:r>
            <a:r>
              <a:rPr lang="en-US" sz="2400" dirty="0" err="1" smtClean="0">
                <a:latin typeface="cmr10" pitchFamily="34" charset="0"/>
              </a:rPr>
              <a:t>eld</a:t>
            </a:r>
            <a:r>
              <a:rPr lang="en-US" sz="2400" dirty="0" smtClean="0">
                <a:latin typeface="cmr10" pitchFamily="34" charset="0"/>
              </a:rPr>
              <a:t> on the Bethe-</a:t>
            </a:r>
            <a:r>
              <a:rPr lang="en-US" sz="2400" dirty="0" err="1" smtClean="0">
                <a:latin typeface="cmr10" pitchFamily="34" charset="0"/>
              </a:rPr>
              <a:t>Heitler</a:t>
            </a:r>
            <a:r>
              <a:rPr lang="en-US" sz="2400" dirty="0" smtClean="0">
                <a:latin typeface="cmr10" pitchFamily="34" charset="0"/>
              </a:rPr>
              <a:t> cross section and we have found a suppression of the cross section, analogous to the LPM </a:t>
            </a:r>
            <a:r>
              <a:rPr lang="en-US" sz="2400" dirty="0" err="1" smtClean="0">
                <a:latin typeface="cmr10" pitchFamily="34" charset="0"/>
              </a:rPr>
              <a:t>e®ect</a:t>
            </a:r>
            <a:r>
              <a:rPr lang="en-US" sz="2400" dirty="0" smtClean="0">
                <a:latin typeface="cmr10" pitchFamily="34" charset="0"/>
              </a:rPr>
              <a:t> in matter</a:t>
            </a:r>
          </a:p>
          <a:p>
            <a:pPr algn="just"/>
            <a:r>
              <a:rPr lang="en-US" sz="2400" dirty="0" smtClean="0">
                <a:latin typeface="cmr10" pitchFamily="34" charset="0"/>
              </a:rPr>
              <a:t>The LPM for the Bethe-</a:t>
            </a:r>
            <a:r>
              <a:rPr lang="en-US" sz="2400" dirty="0" err="1" smtClean="0">
                <a:latin typeface="cmr10" pitchFamily="34" charset="0"/>
              </a:rPr>
              <a:t>Heitler</a:t>
            </a:r>
            <a:r>
              <a:rPr lang="en-US" sz="2400" dirty="0" smtClean="0">
                <a:latin typeface="cmr10" pitchFamily="34" charset="0"/>
              </a:rPr>
              <a:t> process in laser can be in principle observable already with available technology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57200" y="228600"/>
            <a:ext cx="8229600" cy="703262"/>
          </a:xfrm>
        </p:spPr>
        <p:txBody>
          <a:bodyPr lIns="90000" tIns="46800" rIns="90000" bIns="46800"/>
          <a:lstStyle/>
          <a:p>
            <a:pPr defTabSz="457200" eaLnBrk="1" hangingPunct="1">
              <a:buFont typeface="cmr10"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200" dirty="0" smtClean="0">
                <a:solidFill>
                  <a:schemeClr val="tx1"/>
                </a:solidFill>
                <a:latin typeface="cmr10" pitchFamily="34" charset="0"/>
              </a:rPr>
              <a:t>Outline</a:t>
            </a:r>
          </a:p>
        </p:txBody>
      </p:sp>
      <p:sp>
        <p:nvSpPr>
          <p:cNvPr id="234499" name="Rectangle 3"/>
          <p:cNvSpPr>
            <a:spLocks noGrp="1" noChangeArrowheads="1"/>
          </p:cNvSpPr>
          <p:nvPr>
            <p:ph type="body" idx="1"/>
          </p:nvPr>
        </p:nvSpPr>
        <p:spPr>
          <a:xfrm>
            <a:off x="304800" y="5181600"/>
            <a:ext cx="8458200" cy="1143000"/>
          </a:xfrm>
        </p:spPr>
        <p:txBody>
          <a:bodyPr lIns="0" tIns="0" rIns="0" bIns="0"/>
          <a:lstStyle/>
          <a:p>
            <a:pPr marL="0" indent="0" algn="just">
              <a:buNone/>
            </a:pPr>
            <a:r>
              <a:rPr lang="en-GB" sz="2400" dirty="0" smtClean="0">
                <a:solidFill>
                  <a:srgbClr val="FF0000"/>
                </a:solidFill>
                <a:latin typeface="cmr10" pitchFamily="34" charset="0"/>
              </a:rPr>
              <a:t>A. Di Piazza et al., Extremely high-intensity laser interactions with fundamental quantum systems,</a:t>
            </a:r>
            <a:r>
              <a:rPr lang="en-US" sz="2400" dirty="0" smtClean="0">
                <a:solidFill>
                  <a:srgbClr val="FF0000"/>
                </a:solidFill>
                <a:latin typeface="cmr10" pitchFamily="34" charset="0"/>
              </a:rPr>
              <a:t> Rev. Mod. Phys. </a:t>
            </a:r>
            <a:r>
              <a:rPr lang="en-US" sz="2400" b="1" dirty="0" smtClean="0">
                <a:solidFill>
                  <a:srgbClr val="FF0000"/>
                </a:solidFill>
                <a:latin typeface="cmr10" pitchFamily="34" charset="0"/>
              </a:rPr>
              <a:t>84</a:t>
            </a:r>
            <a:r>
              <a:rPr lang="en-US" sz="2400" dirty="0" smtClean="0">
                <a:solidFill>
                  <a:srgbClr val="FF0000"/>
                </a:solidFill>
                <a:latin typeface="cmr10" pitchFamily="34" charset="0"/>
              </a:rPr>
              <a:t>, 1177 (2012)</a:t>
            </a:r>
            <a:endParaRPr lang="en-GB" sz="2400" b="1" dirty="0" smtClean="0">
              <a:solidFill>
                <a:srgbClr val="FF0000"/>
              </a:solidFill>
              <a:latin typeface="cmr10" pitchFamily="34" charset="0"/>
            </a:endParaRPr>
          </a:p>
        </p:txBody>
      </p:sp>
      <p:sp>
        <p:nvSpPr>
          <p:cNvPr id="4" name="Rectangle 3"/>
          <p:cNvSpPr txBox="1">
            <a:spLocks noChangeArrowheads="1"/>
          </p:cNvSpPr>
          <p:nvPr/>
        </p:nvSpPr>
        <p:spPr bwMode="auto">
          <a:xfrm>
            <a:off x="228600" y="1066800"/>
            <a:ext cx="8763000" cy="28956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mr10" pitchFamily="34" charset="0"/>
                <a:ea typeface="+mn-ea"/>
                <a:cs typeface="+mn-cs"/>
              </a:rPr>
              <a:t>Introduction to the electromagnetic</a:t>
            </a:r>
            <a:r>
              <a:rPr kumimoji="0" lang="en-GB" sz="2800" b="0" i="0" u="none" strike="noStrike" kern="0" cap="none" spc="0" normalizeH="0" noProof="0" dirty="0" smtClean="0">
                <a:ln>
                  <a:noFill/>
                </a:ln>
                <a:solidFill>
                  <a:schemeClr val="tx1"/>
                </a:solidFill>
                <a:effectLst/>
                <a:uLnTx/>
                <a:uFillTx/>
                <a:latin typeface="cmr10" pitchFamily="34" charset="0"/>
                <a:ea typeface="+mn-ea"/>
                <a:cs typeface="+mn-cs"/>
              </a:rPr>
              <a:t> interaction</a:t>
            </a:r>
            <a:endParaRPr kumimoji="0" lang="en-GB" sz="2800" b="0" i="0" u="none" strike="noStrike" kern="0" cap="none" spc="0" normalizeH="0" baseline="0" noProof="0" dirty="0" smtClean="0">
              <a:ln>
                <a:noFill/>
              </a:ln>
              <a:solidFill>
                <a:schemeClr val="tx1"/>
              </a:solidFill>
              <a:effectLst/>
              <a:uLnTx/>
              <a:uFillTx/>
              <a:latin typeface="cmr10"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mr10" pitchFamily="34" charset="0"/>
                <a:ea typeface="+mn-ea"/>
                <a:cs typeface="+mn-cs"/>
              </a:rPr>
              <a:t>Strong-field</a:t>
            </a:r>
            <a:r>
              <a:rPr kumimoji="0" lang="en-GB" sz="2800" b="0" i="0" u="none" strike="noStrike" kern="0" cap="none" spc="0" normalizeH="0" noProof="0" dirty="0" smtClean="0">
                <a:ln>
                  <a:noFill/>
                </a:ln>
                <a:solidFill>
                  <a:schemeClr val="tx1"/>
                </a:solidFill>
                <a:effectLst/>
                <a:uLnTx/>
                <a:uFillTx/>
                <a:latin typeface="cmr10" pitchFamily="34" charset="0"/>
                <a:ea typeface="+mn-ea"/>
                <a:cs typeface="+mn-cs"/>
              </a:rPr>
              <a:t> Quantum Electrodynamics (QED) in strong atomic and laser fields </a:t>
            </a:r>
            <a:endParaRPr kumimoji="0" lang="en-GB" sz="2800" b="0" i="0" u="none" strike="noStrike" kern="0" cap="none" spc="0" normalizeH="0" baseline="0" noProof="0" dirty="0" smtClean="0">
              <a:ln>
                <a:noFill/>
              </a:ln>
              <a:solidFill>
                <a:schemeClr val="tx1"/>
              </a:solidFill>
              <a:effectLst/>
              <a:uLnTx/>
              <a:uFillTx/>
              <a:latin typeface="cmr10"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lang="en-GB" sz="2800" b="0" kern="0" dirty="0" smtClean="0">
                <a:solidFill>
                  <a:schemeClr val="tx1"/>
                </a:solidFill>
              </a:rPr>
              <a:t>Electron-positron </a:t>
            </a:r>
            <a:r>
              <a:rPr lang="en-GB" sz="2800" b="0" kern="0" dirty="0" err="1" smtClean="0">
                <a:solidFill>
                  <a:schemeClr val="tx1"/>
                </a:solidFill>
              </a:rPr>
              <a:t>photoproduction</a:t>
            </a:r>
            <a:r>
              <a:rPr lang="en-GB" sz="2800" b="0" kern="0" dirty="0" smtClean="0">
                <a:solidFill>
                  <a:schemeClr val="tx1"/>
                </a:solidFill>
              </a:rPr>
              <a:t> in combined atomic and laser fields</a:t>
            </a:r>
            <a:endParaRPr kumimoji="0" lang="en-GB" sz="2800" b="0" i="0" u="none" strike="noStrike" kern="0" cap="none" spc="0" normalizeH="0" baseline="0" noProof="0" dirty="0" smtClean="0">
              <a:ln>
                <a:noFill/>
              </a:ln>
              <a:solidFill>
                <a:schemeClr val="tx1"/>
              </a:solidFill>
              <a:effectLst/>
              <a:uLnTx/>
              <a:uFillTx/>
              <a:latin typeface="cmr10" pitchFamily="34" charset="0"/>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GB" sz="2800" b="0" i="0" u="none" strike="noStrike" kern="0" cap="none" spc="0" normalizeH="0" baseline="0" noProof="0" dirty="0" smtClean="0">
                <a:ln>
                  <a:noFill/>
                </a:ln>
                <a:solidFill>
                  <a:schemeClr val="tx1"/>
                </a:solidFill>
                <a:effectLst/>
                <a:uLnTx/>
                <a:uFillTx/>
                <a:latin typeface="cmr10" pitchFamily="34" charset="0"/>
                <a:ea typeface="+mn-ea"/>
                <a:cs typeface="+mn-cs"/>
              </a:rPr>
              <a:t>Conclusions</a:t>
            </a:r>
          </a:p>
        </p:txBody>
      </p:sp>
      <p:sp>
        <p:nvSpPr>
          <p:cNvPr id="5" name="Rectangle 3"/>
          <p:cNvSpPr txBox="1">
            <a:spLocks noChangeArrowheads="1"/>
          </p:cNvSpPr>
          <p:nvPr/>
        </p:nvSpPr>
        <p:spPr bwMode="auto">
          <a:xfrm>
            <a:off x="228600" y="4343400"/>
            <a:ext cx="8686800" cy="6096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marL="342900" marR="0" lvl="0" indent="-342900" defTabSz="914400" rtl="0" eaLnBrk="0" fontAlgn="base" latinLnBrk="0" hangingPunct="0">
              <a:lnSpc>
                <a:spcPct val="100000"/>
              </a:lnSpc>
              <a:spcBef>
                <a:spcPct val="20000"/>
              </a:spcBef>
              <a:spcAft>
                <a:spcPct val="0"/>
              </a:spcAft>
              <a:buClrTx/>
              <a:buSzTx/>
              <a:tabLst/>
              <a:defRPr/>
            </a:pPr>
            <a:r>
              <a:rPr kumimoji="0" lang="en-GB" sz="2600" b="0" i="0" u="none" strike="noStrike" kern="0" cap="none" spc="0" normalizeH="0" baseline="0" noProof="0" dirty="0" smtClean="0">
                <a:ln>
                  <a:noFill/>
                </a:ln>
                <a:solidFill>
                  <a:schemeClr val="tx1"/>
                </a:solidFill>
                <a:effectLst/>
                <a:uLnTx/>
                <a:uFillTx/>
                <a:latin typeface="cmr10" pitchFamily="34" charset="0"/>
                <a:ea typeface="+mn-ea"/>
                <a:cs typeface="+mn-cs"/>
              </a:rPr>
              <a:t>For more information on strong-field QED see the review:</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fill="hold" nodeType="withEffect">
                                  <p:stCondLst>
                                    <p:cond delay="0"/>
                                  </p:stCondLst>
                                  <p:childTnLst>
                                    <p:set>
                                      <p:cBhvr additive="repl">
                                        <p:cTn id="6" dur="1" fill="hold">
                                          <p:stCondLst>
                                            <p:cond delay="0"/>
                                          </p:stCondLst>
                                        </p:cTn>
                                        <p:tgtEl>
                                          <p:spTgt spid="234498"/>
                                        </p:tgtEl>
                                        <p:attrNameLst>
                                          <p:attrName>style.visibility</p:attrName>
                                        </p:attrNameLst>
                                      </p:cBhvr>
                                      <p:to>
                                        <p:strVal val="visible"/>
                                      </p:to>
                                    </p:set>
                                    <p:animEffect transition="in" filter="fade">
                                      <p:cBhvr additive="repl">
                                        <p:cTn id="7" dur="1000"/>
                                        <p:tgtEl>
                                          <p:spTgt spid="234498"/>
                                        </p:tgtEl>
                                      </p:cBhvr>
                                    </p:animEffect>
                                    <p:anim calcmode="lin" valueType="num">
                                      <p:cBhvr additive="repl">
                                        <p:cTn id="8" dur="1000" fill="hold"/>
                                        <p:tgtEl>
                                          <p:spTgt spid="234498"/>
                                        </p:tgtEl>
                                        <p:attrNameLst>
                                          <p:attrName>ppt_x</p:attrName>
                                        </p:attrNameLst>
                                      </p:cBhvr>
                                      <p:tavLst>
                                        <p:tav tm="100000">
                                          <p:val>
                                            <p:strVal val="#ppt_x"/>
                                          </p:val>
                                        </p:tav>
                                        <p:tav>
                                          <p:val>
                                            <p:strVal val="#ppt_x"/>
                                          </p:val>
                                        </p:tav>
                                      </p:tavLst>
                                    </p:anim>
                                    <p:anim calcmode="lin" valueType="num">
                                      <p:cBhvr additive="repl">
                                        <p:cTn id="9" dur="1000" fill="hold"/>
                                        <p:tgtEl>
                                          <p:spTgt spid="234498"/>
                                        </p:tgtEl>
                                        <p:attrNameLst>
                                          <p:attrName>ppt_y</p:attrName>
                                        </p:attrNameLst>
                                      </p:cBhvr>
                                      <p:tavLst>
                                        <p:tav tm="100000">
                                          <p:val>
                                            <p:strVal val="#ppt_y+.1"/>
                                          </p:val>
                                        </p:tav>
                                        <p:tav>
                                          <p:val>
                                            <p:strVal val="#ppt_y"/>
                                          </p:val>
                                        </p:tav>
                                      </p:tavLst>
                                    </p:anim>
                                  </p:childTnLst>
                                </p:cTn>
                              </p:par>
                              <p:par>
                                <p:cTn id="10" presetID="42" presetClass="entr" fill="hold" nodeType="withEffect">
                                  <p:stCondLst>
                                    <p:cond delay="0"/>
                                  </p:stCondLst>
                                  <p:childTnLst>
                                    <p:set>
                                      <p:cBhvr additive="repl">
                                        <p:cTn id="11" dur="1" fill="hold">
                                          <p:stCondLst>
                                            <p:cond delay="0"/>
                                          </p:stCondLst>
                                        </p:cTn>
                                        <p:tgtEl>
                                          <p:spTgt spid="4">
                                            <p:txEl>
                                              <p:pRg st="1" end="1"/>
                                            </p:txEl>
                                          </p:spTgt>
                                        </p:tgtEl>
                                        <p:attrNameLst>
                                          <p:attrName>style.visibility</p:attrName>
                                        </p:attrNameLst>
                                      </p:cBhvr>
                                      <p:to>
                                        <p:strVal val="visible"/>
                                      </p:to>
                                    </p:set>
                                    <p:animEffect transition="in" filter="fade">
                                      <p:cBhvr additive="repl">
                                        <p:cTn id="12" dur="1000"/>
                                        <p:tgtEl>
                                          <p:spTgt spid="4">
                                            <p:txEl>
                                              <p:pRg st="1" end="1"/>
                                            </p:txEl>
                                          </p:spTgt>
                                        </p:tgtEl>
                                      </p:cBhvr>
                                    </p:animEffect>
                                    <p:anim calcmode="lin" valueType="num">
                                      <p:cBhvr additive="repl">
                                        <p:cTn id="13" dur="1000" fill="hold"/>
                                        <p:tgtEl>
                                          <p:spTgt spid="4">
                                            <p:txEl>
                                              <p:pRg st="1" end="1"/>
                                            </p:txEl>
                                          </p:spTgt>
                                        </p:tgtEl>
                                        <p:attrNameLst>
                                          <p:attrName>ppt_x</p:attrName>
                                        </p:attrNameLst>
                                      </p:cBhvr>
                                      <p:tavLst>
                                        <p:tav tm="100000">
                                          <p:val>
                                            <p:strVal val="#ppt_x"/>
                                          </p:val>
                                        </p:tav>
                                        <p:tav>
                                          <p:val>
                                            <p:strVal val="#ppt_x"/>
                                          </p:val>
                                        </p:tav>
                                      </p:tavLst>
                                    </p:anim>
                                    <p:anim calcmode="lin" valueType="num">
                                      <p:cBhvr additive="repl">
                                        <p:cTn id="14" dur="1000" fill="hold"/>
                                        <p:tgtEl>
                                          <p:spTgt spid="4">
                                            <p:txEl>
                                              <p:pRg st="1" end="1"/>
                                            </p:txEl>
                                          </p:spTgt>
                                        </p:tgtEl>
                                        <p:attrNameLst>
                                          <p:attrName>ppt_y</p:attrName>
                                        </p:attrNameLst>
                                      </p:cBhvr>
                                      <p:tavLst>
                                        <p:tav tm="100000">
                                          <p:val>
                                            <p:strVal val="#ppt_y+.1"/>
                                          </p:val>
                                        </p:tav>
                                        <p:tav>
                                          <p:val>
                                            <p:strVal val="#ppt_y"/>
                                          </p:val>
                                        </p:tav>
                                      </p:tavLst>
                                    </p:anim>
                                  </p:childTnLst>
                                </p:cTn>
                              </p:par>
                              <p:par>
                                <p:cTn id="15" presetID="42" presetClass="entr" fill="hold" nodeType="withEffect">
                                  <p:stCondLst>
                                    <p:cond delay="0"/>
                                  </p:stCondLst>
                                  <p:childTnLst>
                                    <p:set>
                                      <p:cBhvr additive="repl">
                                        <p:cTn id="16" dur="1" fill="hold">
                                          <p:stCondLst>
                                            <p:cond delay="0"/>
                                          </p:stCondLst>
                                        </p:cTn>
                                        <p:tgtEl>
                                          <p:spTgt spid="4">
                                            <p:txEl>
                                              <p:pRg st="0" end="0"/>
                                            </p:txEl>
                                          </p:spTgt>
                                        </p:tgtEl>
                                        <p:attrNameLst>
                                          <p:attrName>style.visibility</p:attrName>
                                        </p:attrNameLst>
                                      </p:cBhvr>
                                      <p:to>
                                        <p:strVal val="visible"/>
                                      </p:to>
                                    </p:set>
                                    <p:animEffect transition="in" filter="fade">
                                      <p:cBhvr additive="repl">
                                        <p:cTn id="17" dur="1000"/>
                                        <p:tgtEl>
                                          <p:spTgt spid="4">
                                            <p:txEl>
                                              <p:pRg st="0" end="0"/>
                                            </p:txEl>
                                          </p:spTgt>
                                        </p:tgtEl>
                                      </p:cBhvr>
                                    </p:animEffect>
                                    <p:anim calcmode="lin" valueType="num">
                                      <p:cBhvr additive="repl">
                                        <p:cTn id="18" dur="1000" fill="hold"/>
                                        <p:tgtEl>
                                          <p:spTgt spid="4">
                                            <p:txEl>
                                              <p:pRg st="0" end="0"/>
                                            </p:txEl>
                                          </p:spTgt>
                                        </p:tgtEl>
                                        <p:attrNameLst>
                                          <p:attrName>ppt_x</p:attrName>
                                        </p:attrNameLst>
                                      </p:cBhvr>
                                      <p:tavLst>
                                        <p:tav tm="100000">
                                          <p:val>
                                            <p:strVal val="#ppt_x"/>
                                          </p:val>
                                        </p:tav>
                                        <p:tav>
                                          <p:val>
                                            <p:strVal val="#ppt_x"/>
                                          </p:val>
                                        </p:tav>
                                      </p:tavLst>
                                    </p:anim>
                                    <p:anim calcmode="lin" valueType="num">
                                      <p:cBhvr additive="repl">
                                        <p:cTn id="19" dur="1000" fill="hold"/>
                                        <p:tgtEl>
                                          <p:spTgt spid="4">
                                            <p:txEl>
                                              <p:pRg st="0" end="0"/>
                                            </p:txEl>
                                          </p:spTgt>
                                        </p:tgtEl>
                                        <p:attrNameLst>
                                          <p:attrName>ppt_y</p:attrName>
                                        </p:attrNameLst>
                                      </p:cBhvr>
                                      <p:tavLst>
                                        <p:tav tm="100000">
                                          <p:val>
                                            <p:strVal val="#ppt_y+.1"/>
                                          </p:val>
                                        </p:tav>
                                        <p:tav>
                                          <p:val>
                                            <p:strVal val="#ppt_y"/>
                                          </p:val>
                                        </p:tav>
                                      </p:tavLst>
                                    </p:anim>
                                  </p:childTnLst>
                                </p:cTn>
                              </p:par>
                              <p:par>
                                <p:cTn id="20" presetID="42" presetClass="entr" fill="hold" nodeType="withEffect">
                                  <p:stCondLst>
                                    <p:cond delay="0"/>
                                  </p:stCondLst>
                                  <p:childTnLst>
                                    <p:set>
                                      <p:cBhvr additive="repl">
                                        <p:cTn id="21" dur="1" fill="hold">
                                          <p:stCondLst>
                                            <p:cond delay="0"/>
                                          </p:stCondLst>
                                        </p:cTn>
                                        <p:tgtEl>
                                          <p:spTgt spid="4">
                                            <p:txEl>
                                              <p:pRg st="2" end="2"/>
                                            </p:txEl>
                                          </p:spTgt>
                                        </p:tgtEl>
                                        <p:attrNameLst>
                                          <p:attrName>style.visibility</p:attrName>
                                        </p:attrNameLst>
                                      </p:cBhvr>
                                      <p:to>
                                        <p:strVal val="visible"/>
                                      </p:to>
                                    </p:set>
                                    <p:animEffect transition="in" filter="fade">
                                      <p:cBhvr additive="repl">
                                        <p:cTn id="22" dur="1000"/>
                                        <p:tgtEl>
                                          <p:spTgt spid="4">
                                            <p:txEl>
                                              <p:pRg st="2" end="2"/>
                                            </p:txEl>
                                          </p:spTgt>
                                        </p:tgtEl>
                                      </p:cBhvr>
                                    </p:animEffect>
                                    <p:anim calcmode="lin" valueType="num">
                                      <p:cBhvr additive="repl">
                                        <p:cTn id="23" dur="1000" fill="hold"/>
                                        <p:tgtEl>
                                          <p:spTgt spid="4">
                                            <p:txEl>
                                              <p:pRg st="2" end="2"/>
                                            </p:txEl>
                                          </p:spTgt>
                                        </p:tgtEl>
                                        <p:attrNameLst>
                                          <p:attrName>ppt_x</p:attrName>
                                        </p:attrNameLst>
                                      </p:cBhvr>
                                      <p:tavLst>
                                        <p:tav tm="100000">
                                          <p:val>
                                            <p:strVal val="#ppt_x"/>
                                          </p:val>
                                        </p:tav>
                                        <p:tav>
                                          <p:val>
                                            <p:strVal val="#ppt_x"/>
                                          </p:val>
                                        </p:tav>
                                      </p:tavLst>
                                    </p:anim>
                                    <p:anim calcmode="lin" valueType="num">
                                      <p:cBhvr additive="repl">
                                        <p:cTn id="24" dur="1000" fill="hold"/>
                                        <p:tgtEl>
                                          <p:spTgt spid="4">
                                            <p:txEl>
                                              <p:pRg st="2" end="2"/>
                                            </p:txEl>
                                          </p:spTgt>
                                        </p:tgtEl>
                                        <p:attrNameLst>
                                          <p:attrName>ppt_y</p:attrName>
                                        </p:attrNameLst>
                                      </p:cBhvr>
                                      <p:tavLst>
                                        <p:tav tm="100000">
                                          <p:val>
                                            <p:strVal val="#ppt_y+.1"/>
                                          </p:val>
                                        </p:tav>
                                        <p:tav>
                                          <p:val>
                                            <p:strVal val="#ppt_y"/>
                                          </p:val>
                                        </p:tav>
                                      </p:tavLst>
                                    </p:anim>
                                  </p:childTnLst>
                                </p:cTn>
                              </p:par>
                              <p:par>
                                <p:cTn id="25" presetID="42" presetClass="entr" fill="hold" nodeType="withEffect">
                                  <p:stCondLst>
                                    <p:cond delay="0"/>
                                  </p:stCondLst>
                                  <p:childTnLst>
                                    <p:set>
                                      <p:cBhvr additive="repl">
                                        <p:cTn id="26" dur="1" fill="hold">
                                          <p:stCondLst>
                                            <p:cond delay="0"/>
                                          </p:stCondLst>
                                        </p:cTn>
                                        <p:tgtEl>
                                          <p:spTgt spid="4">
                                            <p:txEl>
                                              <p:pRg st="3" end="3"/>
                                            </p:txEl>
                                          </p:spTgt>
                                        </p:tgtEl>
                                        <p:attrNameLst>
                                          <p:attrName>style.visibility</p:attrName>
                                        </p:attrNameLst>
                                      </p:cBhvr>
                                      <p:to>
                                        <p:strVal val="visible"/>
                                      </p:to>
                                    </p:set>
                                    <p:animEffect transition="in" filter="fade">
                                      <p:cBhvr additive="repl">
                                        <p:cTn id="27" dur="1000"/>
                                        <p:tgtEl>
                                          <p:spTgt spid="4">
                                            <p:txEl>
                                              <p:pRg st="3" end="3"/>
                                            </p:txEl>
                                          </p:spTgt>
                                        </p:tgtEl>
                                      </p:cBhvr>
                                    </p:animEffect>
                                    <p:anim calcmode="lin" valueType="num">
                                      <p:cBhvr additive="repl">
                                        <p:cTn id="28" dur="1000" fill="hold"/>
                                        <p:tgtEl>
                                          <p:spTgt spid="4">
                                            <p:txEl>
                                              <p:pRg st="3" end="3"/>
                                            </p:txEl>
                                          </p:spTgt>
                                        </p:tgtEl>
                                        <p:attrNameLst>
                                          <p:attrName>ppt_x</p:attrName>
                                        </p:attrNameLst>
                                      </p:cBhvr>
                                      <p:tavLst>
                                        <p:tav tm="100000">
                                          <p:val>
                                            <p:strVal val="#ppt_x"/>
                                          </p:val>
                                        </p:tav>
                                        <p:tav>
                                          <p:val>
                                            <p:strVal val="#ppt_x"/>
                                          </p:val>
                                        </p:tav>
                                      </p:tavLst>
                                    </p:anim>
                                    <p:anim calcmode="lin" valueType="num">
                                      <p:cBhvr additive="repl">
                                        <p:cTn id="29" dur="1000" fill="hold"/>
                                        <p:tgtEl>
                                          <p:spTgt spid="4">
                                            <p:txEl>
                                              <p:pRg st="3" end="3"/>
                                            </p:txEl>
                                          </p:spTgt>
                                        </p:tgtEl>
                                        <p:attrNameLst>
                                          <p:attrName>ppt_y</p:attrName>
                                        </p:attrNameLst>
                                      </p:cBhvr>
                                      <p:tavLst>
                                        <p:tav tm="100000">
                                          <p:val>
                                            <p:strVal val="#ppt_y+.1"/>
                                          </p:val>
                                        </p:tav>
                                        <p:tav>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fill="hold" nodeType="clickEffect">
                                  <p:stCondLst>
                                    <p:cond delay="0"/>
                                  </p:stCondLst>
                                  <p:childTnLst>
                                    <p:set>
                                      <p:cBhvr additive="repl">
                                        <p:cTn id="33" dur="1" fill="hold">
                                          <p:stCondLst>
                                            <p:cond delay="0"/>
                                          </p:stCondLst>
                                        </p:cTn>
                                        <p:tgtEl>
                                          <p:spTgt spid="5">
                                            <p:txEl>
                                              <p:pRg st="0" end="0"/>
                                            </p:txEl>
                                          </p:spTgt>
                                        </p:tgtEl>
                                        <p:attrNameLst>
                                          <p:attrName>style.visibility</p:attrName>
                                        </p:attrNameLst>
                                      </p:cBhvr>
                                      <p:to>
                                        <p:strVal val="visible"/>
                                      </p:to>
                                    </p:set>
                                    <p:animEffect transition="in" filter="fade">
                                      <p:cBhvr additive="repl">
                                        <p:cTn id="34" dur="1000"/>
                                        <p:tgtEl>
                                          <p:spTgt spid="5">
                                            <p:txEl>
                                              <p:pRg st="0" end="0"/>
                                            </p:txEl>
                                          </p:spTgt>
                                        </p:tgtEl>
                                      </p:cBhvr>
                                    </p:animEffect>
                                    <p:anim calcmode="lin" valueType="num">
                                      <p:cBhvr additive="repl">
                                        <p:cTn id="35" dur="1000" fill="hold"/>
                                        <p:tgtEl>
                                          <p:spTgt spid="5">
                                            <p:txEl>
                                              <p:pRg st="0" end="0"/>
                                            </p:txEl>
                                          </p:spTgt>
                                        </p:tgtEl>
                                        <p:attrNameLst>
                                          <p:attrName>ppt_x</p:attrName>
                                        </p:attrNameLst>
                                      </p:cBhvr>
                                      <p:tavLst>
                                        <p:tav tm="100000">
                                          <p:val>
                                            <p:strVal val="#ppt_x"/>
                                          </p:val>
                                        </p:tav>
                                        <p:tav>
                                          <p:val>
                                            <p:strVal val="#ppt_x"/>
                                          </p:val>
                                        </p:tav>
                                      </p:tavLst>
                                    </p:anim>
                                    <p:anim calcmode="lin" valueType="num">
                                      <p:cBhvr additive="repl">
                                        <p:cTn id="36" dur="1000" fill="hold"/>
                                        <p:tgtEl>
                                          <p:spTgt spid="5">
                                            <p:txEl>
                                              <p:pRg st="0" end="0"/>
                                            </p:txEl>
                                          </p:spTgt>
                                        </p:tgtEl>
                                        <p:attrNameLst>
                                          <p:attrName>ppt_y</p:attrName>
                                        </p:attrNameLst>
                                      </p:cBhvr>
                                      <p:tavLst>
                                        <p:tav tm="100000">
                                          <p:val>
                                            <p:strVal val="#ppt_y+.1"/>
                                          </p:val>
                                        </p:tav>
                                        <p:tav>
                                          <p:val>
                                            <p:strVal val="#ppt_y"/>
                                          </p:val>
                                        </p:tav>
                                      </p:tavLst>
                                    </p:anim>
                                  </p:childTnLst>
                                </p:cTn>
                              </p:par>
                              <p:par>
                                <p:cTn id="37" presetID="42" presetClass="entr" fill="hold" nodeType="withEffect">
                                  <p:stCondLst>
                                    <p:cond delay="0"/>
                                  </p:stCondLst>
                                  <p:childTnLst>
                                    <p:set>
                                      <p:cBhvr additive="repl">
                                        <p:cTn id="38" dur="1" fill="hold">
                                          <p:stCondLst>
                                            <p:cond delay="0"/>
                                          </p:stCondLst>
                                        </p:cTn>
                                        <p:tgtEl>
                                          <p:spTgt spid="234499">
                                            <p:txEl>
                                              <p:pRg st="0" end="0"/>
                                            </p:txEl>
                                          </p:spTgt>
                                        </p:tgtEl>
                                        <p:attrNameLst>
                                          <p:attrName>style.visibility</p:attrName>
                                        </p:attrNameLst>
                                      </p:cBhvr>
                                      <p:to>
                                        <p:strVal val="visible"/>
                                      </p:to>
                                    </p:set>
                                    <p:animEffect transition="in" filter="fade">
                                      <p:cBhvr additive="repl">
                                        <p:cTn id="39" dur="1000"/>
                                        <p:tgtEl>
                                          <p:spTgt spid="234499">
                                            <p:txEl>
                                              <p:pRg st="0" end="0"/>
                                            </p:txEl>
                                          </p:spTgt>
                                        </p:tgtEl>
                                      </p:cBhvr>
                                    </p:animEffect>
                                    <p:anim calcmode="lin" valueType="num">
                                      <p:cBhvr additive="repl">
                                        <p:cTn id="40" dur="1000" fill="hold"/>
                                        <p:tgtEl>
                                          <p:spTgt spid="234499">
                                            <p:txEl>
                                              <p:pRg st="0" end="0"/>
                                            </p:txEl>
                                          </p:spTgt>
                                        </p:tgtEl>
                                        <p:attrNameLst>
                                          <p:attrName>ppt_x</p:attrName>
                                        </p:attrNameLst>
                                      </p:cBhvr>
                                      <p:tavLst>
                                        <p:tav tm="100000">
                                          <p:val>
                                            <p:strVal val="#ppt_x"/>
                                          </p:val>
                                        </p:tav>
                                        <p:tav>
                                          <p:val>
                                            <p:strVal val="#ppt_x"/>
                                          </p:val>
                                        </p:tav>
                                      </p:tavLst>
                                    </p:anim>
                                    <p:anim calcmode="lin" valueType="num">
                                      <p:cBhvr additive="repl">
                                        <p:cTn id="41" dur="1000" fill="hold"/>
                                        <p:tgtEl>
                                          <p:spTgt spid="234499">
                                            <p:txEl>
                                              <p:pRg st="0" end="0"/>
                                            </p:txEl>
                                          </p:spTgt>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28600"/>
            <a:ext cx="8229600" cy="563563"/>
          </a:xfrm>
        </p:spPr>
        <p:txBody>
          <a:bodyPr/>
          <a:lstStyle/>
          <a:p>
            <a:r>
              <a:rPr lang="en-US" sz="3400" dirty="0" smtClean="0">
                <a:solidFill>
                  <a:schemeClr val="tx1"/>
                </a:solidFill>
                <a:latin typeface="cmr10" pitchFamily="34" charset="0"/>
              </a:rPr>
              <a:t>Electromagnetic interaction</a:t>
            </a:r>
          </a:p>
        </p:txBody>
      </p:sp>
      <p:sp>
        <p:nvSpPr>
          <p:cNvPr id="4099" name="Content Placeholder 2"/>
          <p:cNvSpPr>
            <a:spLocks noGrp="1"/>
          </p:cNvSpPr>
          <p:nvPr>
            <p:ph idx="1"/>
          </p:nvPr>
        </p:nvSpPr>
        <p:spPr>
          <a:xfrm>
            <a:off x="381000" y="914400"/>
            <a:ext cx="8382000" cy="5715000"/>
          </a:xfrm>
        </p:spPr>
        <p:txBody>
          <a:bodyPr/>
          <a:lstStyle/>
          <a:p>
            <a:pPr algn="just"/>
            <a:r>
              <a:rPr lang="en-US" sz="2400" dirty="0" smtClean="0">
                <a:latin typeface="cmr10" pitchFamily="34" charset="0"/>
              </a:rPr>
              <a:t>The electromagnetic interaction is one of the four “fundamental” interactions in Nature. It is the interaction among electric charged particles (e.g., electrons and positrons) and it is mediated by the electromagnetic ¯</a:t>
            </a:r>
            <a:r>
              <a:rPr lang="en-US" sz="2400" dirty="0" err="1" smtClean="0">
                <a:latin typeface="cmr10" pitchFamily="34" charset="0"/>
              </a:rPr>
              <a:t>eld</a:t>
            </a:r>
            <a:r>
              <a:rPr lang="en-US" sz="2400" dirty="0" smtClean="0">
                <a:latin typeface="cmr10" pitchFamily="34" charset="0"/>
              </a:rPr>
              <a:t> (photons, in the “quantum” language)</a:t>
            </a:r>
          </a:p>
          <a:p>
            <a:pPr algn="just"/>
            <a:r>
              <a:rPr lang="en-US" sz="2400" dirty="0" smtClean="0">
                <a:latin typeface="cmr10" pitchFamily="34" charset="0"/>
              </a:rPr>
              <a:t>The relativistic quantum theory describing this interaction is known as Quantum Electrodynamics (QED) and the </a:t>
            </a:r>
            <a:r>
              <a:rPr lang="en-US" sz="2400" dirty="0" err="1" smtClean="0">
                <a:latin typeface="cmr10" pitchFamily="34" charset="0"/>
              </a:rPr>
              <a:t>Lagrangian</a:t>
            </a:r>
            <a:r>
              <a:rPr lang="en-US" sz="2400" dirty="0" smtClean="0">
                <a:latin typeface="cmr10" pitchFamily="34" charset="0"/>
              </a:rPr>
              <a:t>/Hamiltonian of QED depends on two parameters:</a:t>
            </a:r>
          </a:p>
          <a:p>
            <a:pPr lvl="1" algn="just"/>
            <a:r>
              <a:rPr lang="en-US" sz="2000" dirty="0" smtClean="0">
                <a:solidFill>
                  <a:srgbClr val="FF0000"/>
                </a:solidFill>
                <a:latin typeface="cmr10" pitchFamily="34" charset="0"/>
              </a:rPr>
              <a:t>Electron mass </a:t>
            </a:r>
            <a:r>
              <a:rPr lang="en-US" sz="2000" dirty="0" smtClean="0">
                <a:solidFill>
                  <a:srgbClr val="FF0000"/>
                </a:solidFill>
                <a:latin typeface="cmmi10" pitchFamily="34" charset="2"/>
              </a:rPr>
              <a:t>m</a:t>
            </a:r>
            <a:r>
              <a:rPr lang="en-US" sz="2000" dirty="0" smtClean="0">
                <a:solidFill>
                  <a:srgbClr val="FF0000"/>
                </a:solidFill>
                <a:latin typeface="cmr10" pitchFamily="34" charset="0"/>
              </a:rPr>
              <a:t>=9.1</a:t>
            </a:r>
            <a:r>
              <a:rPr lang="en-US" sz="2000" dirty="0" smtClean="0">
                <a:solidFill>
                  <a:srgbClr val="FF0000"/>
                </a:solidFill>
                <a:latin typeface="cmsy10" pitchFamily="34" charset="0"/>
              </a:rPr>
              <a:t>£</a:t>
            </a:r>
            <a:r>
              <a:rPr lang="en-US" sz="2000" dirty="0" smtClean="0">
                <a:solidFill>
                  <a:srgbClr val="FF0000"/>
                </a:solidFill>
                <a:latin typeface="cmr10" pitchFamily="34" charset="0"/>
              </a:rPr>
              <a:t>10</a:t>
            </a:r>
            <a:r>
              <a:rPr lang="en-US" sz="2000" baseline="30000" dirty="0" smtClean="0">
                <a:solidFill>
                  <a:srgbClr val="FF0000"/>
                </a:solidFill>
                <a:latin typeface="cmr10" panose="020B0500000000000000" pitchFamily="34" charset="0"/>
              </a:rPr>
              <a:t>{</a:t>
            </a:r>
            <a:r>
              <a:rPr lang="en-US" sz="2000" baseline="30000" dirty="0" smtClean="0">
                <a:solidFill>
                  <a:srgbClr val="FF0000"/>
                </a:solidFill>
                <a:latin typeface="cmr10" pitchFamily="34" charset="0"/>
              </a:rPr>
              <a:t>28</a:t>
            </a:r>
            <a:r>
              <a:rPr lang="en-US" sz="2000" dirty="0" smtClean="0">
                <a:solidFill>
                  <a:srgbClr val="FF0000"/>
                </a:solidFill>
                <a:latin typeface="cmr10" pitchFamily="34" charset="0"/>
              </a:rPr>
              <a:t> </a:t>
            </a:r>
            <a:r>
              <a:rPr lang="en-US" sz="2000" dirty="0" smtClean="0">
                <a:solidFill>
                  <a:srgbClr val="FF0000"/>
                </a:solidFill>
                <a:latin typeface="cmr10" pitchFamily="34" charset="0"/>
              </a:rPr>
              <a:t>g</a:t>
            </a:r>
          </a:p>
          <a:p>
            <a:pPr lvl="1" algn="just"/>
            <a:r>
              <a:rPr lang="en-US" sz="2000" dirty="0" smtClean="0">
                <a:solidFill>
                  <a:srgbClr val="0000CC"/>
                </a:solidFill>
                <a:latin typeface="cmr10" pitchFamily="34" charset="0"/>
              </a:rPr>
              <a:t>Electron charge </a:t>
            </a:r>
            <a:r>
              <a:rPr lang="en-US" sz="2000" dirty="0" smtClean="0">
                <a:solidFill>
                  <a:srgbClr val="0000CC"/>
                </a:solidFill>
                <a:latin typeface="cmmi10" pitchFamily="34" charset="2"/>
              </a:rPr>
              <a:t>e</a:t>
            </a:r>
            <a:r>
              <a:rPr lang="en-US" sz="2000" dirty="0" smtClean="0">
                <a:solidFill>
                  <a:srgbClr val="0000CC"/>
                </a:solidFill>
                <a:latin typeface="cmr10" pitchFamily="34" charset="0"/>
              </a:rPr>
              <a:t>, with </a:t>
            </a:r>
            <a:r>
              <a:rPr lang="en-US" sz="2000" dirty="0" err="1" smtClean="0">
                <a:solidFill>
                  <a:srgbClr val="0000CC"/>
                </a:solidFill>
                <a:latin typeface="cmsy10" pitchFamily="34" charset="0"/>
              </a:rPr>
              <a:t>j</a:t>
            </a:r>
            <a:r>
              <a:rPr lang="en-US" sz="2000" dirty="0" err="1" smtClean="0">
                <a:solidFill>
                  <a:srgbClr val="0000CC"/>
                </a:solidFill>
                <a:latin typeface="cmmi10" pitchFamily="34" charset="2"/>
              </a:rPr>
              <a:t>e</a:t>
            </a:r>
            <a:r>
              <a:rPr lang="en-US" sz="2000" dirty="0" err="1" smtClean="0">
                <a:solidFill>
                  <a:srgbClr val="0000CC"/>
                </a:solidFill>
                <a:latin typeface="cmsy10" pitchFamily="34" charset="0"/>
              </a:rPr>
              <a:t>j</a:t>
            </a:r>
            <a:r>
              <a:rPr lang="en-US" sz="2000" dirty="0" smtClean="0">
                <a:solidFill>
                  <a:srgbClr val="0000CC"/>
                </a:solidFill>
                <a:latin typeface="cmr10" pitchFamily="34" charset="0"/>
              </a:rPr>
              <a:t>=4.8</a:t>
            </a:r>
            <a:r>
              <a:rPr lang="en-US" sz="2000" dirty="0" smtClean="0">
                <a:solidFill>
                  <a:srgbClr val="0000CC"/>
                </a:solidFill>
                <a:latin typeface="cmsy10" pitchFamily="34" charset="0"/>
              </a:rPr>
              <a:t>£</a:t>
            </a:r>
            <a:r>
              <a:rPr lang="en-US" sz="2000" dirty="0" smtClean="0">
                <a:solidFill>
                  <a:srgbClr val="0000CC"/>
                </a:solidFill>
                <a:latin typeface="cmr10" pitchFamily="34" charset="0"/>
              </a:rPr>
              <a:t>10</a:t>
            </a:r>
            <a:r>
              <a:rPr lang="en-US" sz="2000" baseline="30000" dirty="0">
                <a:solidFill>
                  <a:srgbClr val="0000CC"/>
                </a:solidFill>
                <a:latin typeface="cmr10" panose="020B0500000000000000" pitchFamily="34" charset="0"/>
              </a:rPr>
              <a:t>{</a:t>
            </a:r>
            <a:r>
              <a:rPr lang="en-US" sz="2000" baseline="30000" dirty="0" smtClean="0">
                <a:solidFill>
                  <a:srgbClr val="0000CC"/>
                </a:solidFill>
                <a:latin typeface="cmr10" pitchFamily="34" charset="0"/>
              </a:rPr>
              <a:t>10</a:t>
            </a:r>
            <a:r>
              <a:rPr lang="en-US" sz="2000" dirty="0" smtClean="0">
                <a:solidFill>
                  <a:srgbClr val="0000CC"/>
                </a:solidFill>
                <a:latin typeface="cmr10" pitchFamily="34" charset="0"/>
              </a:rPr>
              <a:t> </a:t>
            </a:r>
            <a:r>
              <a:rPr lang="en-US" sz="2000" dirty="0" err="1" smtClean="0">
                <a:solidFill>
                  <a:srgbClr val="0000CC"/>
                </a:solidFill>
                <a:latin typeface="cmr10" pitchFamily="34" charset="0"/>
              </a:rPr>
              <a:t>esu</a:t>
            </a:r>
            <a:endParaRPr lang="en-US" sz="2000" dirty="0" smtClean="0">
              <a:solidFill>
                <a:srgbClr val="0000CC"/>
              </a:solidFill>
              <a:latin typeface="cmr10" pitchFamily="34" charset="0"/>
            </a:endParaRPr>
          </a:p>
          <a:p>
            <a:pPr algn="just"/>
            <a:r>
              <a:rPr lang="en-US" sz="2400" dirty="0" smtClean="0">
                <a:latin typeface="cmr10" pitchFamily="34" charset="0"/>
              </a:rPr>
              <a:t>The typical scales of QED are determined by the parameters </a:t>
            </a:r>
            <a:r>
              <a:rPr lang="en-US" sz="2400" dirty="0" smtClean="0">
                <a:solidFill>
                  <a:srgbClr val="FF0000"/>
                </a:solidFill>
                <a:latin typeface="cmmi10" pitchFamily="34" charset="2"/>
              </a:rPr>
              <a:t>m</a:t>
            </a:r>
            <a:r>
              <a:rPr lang="en-US" sz="2400" dirty="0" smtClean="0">
                <a:latin typeface="cmr10" pitchFamily="34" charset="0"/>
              </a:rPr>
              <a:t> and </a:t>
            </a:r>
            <a:r>
              <a:rPr lang="en-US" sz="2400" dirty="0" smtClean="0">
                <a:solidFill>
                  <a:srgbClr val="0000CC"/>
                </a:solidFill>
                <a:latin typeface="cmmi10" pitchFamily="34" charset="2"/>
              </a:rPr>
              <a:t>e</a:t>
            </a:r>
            <a:r>
              <a:rPr lang="en-US" sz="2400" dirty="0" smtClean="0">
                <a:latin typeface="cmr10" pitchFamily="34" charset="0"/>
              </a:rPr>
              <a:t>, and by the two fundamental constants: the </a:t>
            </a:r>
            <a:r>
              <a:rPr lang="en-US" sz="2400" dirty="0" smtClean="0">
                <a:solidFill>
                  <a:srgbClr val="006600"/>
                </a:solidFill>
                <a:latin typeface="cmr10" pitchFamily="34" charset="0"/>
              </a:rPr>
              <a:t>speed of light </a:t>
            </a:r>
            <a:r>
              <a:rPr lang="en-GB" sz="2400" dirty="0" smtClean="0">
                <a:solidFill>
                  <a:srgbClr val="006600"/>
                </a:solidFill>
                <a:latin typeface="cmmi10" pitchFamily="34" charset="2"/>
              </a:rPr>
              <a:t>c</a:t>
            </a:r>
            <a:r>
              <a:rPr lang="en-GB" sz="2400" dirty="0">
                <a:latin typeface="cmr10" pitchFamily="34" charset="0"/>
              </a:rPr>
              <a:t> </a:t>
            </a:r>
            <a:r>
              <a:rPr lang="en-US" sz="2400" dirty="0" smtClean="0">
                <a:latin typeface="cmr10" pitchFamily="34" charset="0"/>
              </a:rPr>
              <a:t>and the </a:t>
            </a:r>
            <a:r>
              <a:rPr lang="en-US" sz="2400" dirty="0" smtClean="0">
                <a:solidFill>
                  <a:srgbClr val="006600"/>
                </a:solidFill>
                <a:latin typeface="cmr10" pitchFamily="34" charset="0"/>
              </a:rPr>
              <a:t>(reduced) Planck constant </a:t>
            </a:r>
            <a:r>
              <a:rPr lang="en-GB" sz="2400" dirty="0" smtClean="0">
                <a:solidFill>
                  <a:srgbClr val="006600"/>
                </a:solidFill>
                <a:latin typeface="msbm10" pitchFamily="34" charset="0"/>
              </a:rPr>
              <a:t>}</a:t>
            </a:r>
            <a:endParaRPr lang="en-US" sz="2400" dirty="0" smtClean="0">
              <a:latin typeface="cmr10" pitchFamily="34" charset="0"/>
            </a:endParaRPr>
          </a:p>
        </p:txBody>
      </p:sp>
    </p:spTree>
    <p:extLst>
      <p:ext uri="{BB962C8B-B14F-4D97-AF65-F5344CB8AC3E}">
        <p14:creationId xmlns:p14="http://schemas.microsoft.com/office/powerpoint/2010/main" val="96152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1000"/>
                                        <p:tgtEl>
                                          <p:spTgt spid="4099">
                                            <p:txEl>
                                              <p:pRg st="0" end="0"/>
                                            </p:txEl>
                                          </p:spTgt>
                                        </p:tgtEl>
                                      </p:cBhvr>
                                    </p:animEffect>
                                    <p:anim calcmode="lin" valueType="num">
                                      <p:cBhvr>
                                        <p:cTn id="13"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Effect transition="in" filter="fade">
                                      <p:cBhvr>
                                        <p:cTn id="19" dur="1000"/>
                                        <p:tgtEl>
                                          <p:spTgt spid="4099">
                                            <p:txEl>
                                              <p:pRg st="1" end="1"/>
                                            </p:txEl>
                                          </p:spTgt>
                                        </p:tgtEl>
                                      </p:cBhvr>
                                    </p:animEffect>
                                    <p:anim calcmode="lin" valueType="num">
                                      <p:cBhvr>
                                        <p:cTn id="20"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099">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099">
                                            <p:txEl>
                                              <p:pRg st="2" end="2"/>
                                            </p:txEl>
                                          </p:spTgt>
                                        </p:tgtEl>
                                        <p:attrNameLst>
                                          <p:attrName>style.visibility</p:attrName>
                                        </p:attrNameLst>
                                      </p:cBhvr>
                                      <p:to>
                                        <p:strVal val="visible"/>
                                      </p:to>
                                    </p:set>
                                    <p:animEffect transition="in" filter="fade">
                                      <p:cBhvr>
                                        <p:cTn id="24" dur="1000"/>
                                        <p:tgtEl>
                                          <p:spTgt spid="4099">
                                            <p:txEl>
                                              <p:pRg st="2" end="2"/>
                                            </p:txEl>
                                          </p:spTgt>
                                        </p:tgtEl>
                                      </p:cBhvr>
                                    </p:animEffect>
                                    <p:anim calcmode="lin" valueType="num">
                                      <p:cBhvr>
                                        <p:cTn id="25"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099">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099">
                                            <p:txEl>
                                              <p:pRg st="3" end="3"/>
                                            </p:txEl>
                                          </p:spTgt>
                                        </p:tgtEl>
                                        <p:attrNameLst>
                                          <p:attrName>style.visibility</p:attrName>
                                        </p:attrNameLst>
                                      </p:cBhvr>
                                      <p:to>
                                        <p:strVal val="visible"/>
                                      </p:to>
                                    </p:set>
                                    <p:animEffect transition="in" filter="fade">
                                      <p:cBhvr>
                                        <p:cTn id="29" dur="1000"/>
                                        <p:tgtEl>
                                          <p:spTgt spid="4099">
                                            <p:txEl>
                                              <p:pRg st="3" end="3"/>
                                            </p:txEl>
                                          </p:spTgt>
                                        </p:tgtEl>
                                      </p:cBhvr>
                                    </p:animEffect>
                                    <p:anim calcmode="lin" valueType="num">
                                      <p:cBhvr>
                                        <p:cTn id="30"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099">
                                            <p:txEl>
                                              <p:pRg st="4" end="4"/>
                                            </p:txEl>
                                          </p:spTgt>
                                        </p:tgtEl>
                                        <p:attrNameLst>
                                          <p:attrName>style.visibility</p:attrName>
                                        </p:attrNameLst>
                                      </p:cBhvr>
                                      <p:to>
                                        <p:strVal val="visible"/>
                                      </p:to>
                                    </p:set>
                                    <p:animEffect transition="in" filter="fade">
                                      <p:cBhvr>
                                        <p:cTn id="36" dur="1000"/>
                                        <p:tgtEl>
                                          <p:spTgt spid="4099">
                                            <p:txEl>
                                              <p:pRg st="4" end="4"/>
                                            </p:txEl>
                                          </p:spTgt>
                                        </p:tgtEl>
                                      </p:cBhvr>
                                    </p:animEffect>
                                    <p:anim calcmode="lin" valueType="num">
                                      <p:cBhvr>
                                        <p:cTn id="37"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409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52400"/>
            <a:ext cx="8229600" cy="563563"/>
          </a:xfrm>
        </p:spPr>
        <p:txBody>
          <a:bodyPr/>
          <a:lstStyle/>
          <a:p>
            <a:r>
              <a:rPr lang="en-US" sz="3400" dirty="0">
                <a:latin typeface="cmr10" pitchFamily="34" charset="0"/>
              </a:rPr>
              <a:t>Typical scales </a:t>
            </a:r>
            <a:r>
              <a:rPr lang="en-US" sz="3400" dirty="0" smtClean="0">
                <a:latin typeface="cmr10" pitchFamily="34" charset="0"/>
              </a:rPr>
              <a:t>of </a:t>
            </a:r>
            <a:r>
              <a:rPr lang="en-US" sz="3400" dirty="0">
                <a:latin typeface="cmr10" pitchFamily="34" charset="0"/>
              </a:rPr>
              <a:t>QED</a:t>
            </a:r>
            <a:endParaRPr lang="en-US" sz="3400" dirty="0" smtClean="0">
              <a:solidFill>
                <a:schemeClr val="tx1"/>
              </a:solidFill>
              <a:latin typeface="cmr10"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55313715"/>
              </p:ext>
            </p:extLst>
          </p:nvPr>
        </p:nvGraphicFramePr>
        <p:xfrm>
          <a:off x="457200" y="838200"/>
          <a:ext cx="8153400" cy="2834640"/>
        </p:xfrm>
        <a:graphic>
          <a:graphicData uri="http://schemas.openxmlformats.org/drawingml/2006/table">
            <a:tbl>
              <a:tblPr firstRow="1" bandRow="1">
                <a:tableStyleId>{5C22544A-7EE6-4342-B048-85BDC9FD1C3A}</a:tableStyleId>
              </a:tblPr>
              <a:tblGrid>
                <a:gridCol w="4076700"/>
                <a:gridCol w="4076700"/>
              </a:tblGrid>
              <a:tr h="1146409">
                <a:tc>
                  <a:txBody>
                    <a:bodyPr/>
                    <a:lstStyle/>
                    <a:p>
                      <a:pPr algn="ctr"/>
                      <a:r>
                        <a:rPr lang="en-US" sz="2200" b="0" dirty="0" smtClean="0">
                          <a:solidFill>
                            <a:schemeClr val="tx1"/>
                          </a:solidFill>
                          <a:latin typeface="cmr10" panose="020B0500000000000000" pitchFamily="34" charset="0"/>
                        </a:rPr>
                        <a:t>Strength:</a:t>
                      </a:r>
                    </a:p>
                    <a:p>
                      <a:pPr algn="ctr"/>
                      <a:endParaRPr lang="en-US" sz="1000" b="0" dirty="0" smtClean="0">
                        <a:solidFill>
                          <a:schemeClr val="tx1"/>
                        </a:solidFill>
                        <a:latin typeface="cmr10" panose="020B0500000000000000" pitchFamily="34" charset="0"/>
                      </a:endParaRPr>
                    </a:p>
                    <a:p>
                      <a:pPr algn="ctr"/>
                      <a:r>
                        <a:rPr lang="en-US" sz="2200" b="0" dirty="0" smtClean="0">
                          <a:solidFill>
                            <a:srgbClr val="FF0000"/>
                          </a:solidFill>
                          <a:latin typeface="cmmi10" pitchFamily="34" charset="0"/>
                        </a:rPr>
                        <a:t>®</a:t>
                      </a:r>
                      <a:r>
                        <a:rPr lang="en-US" sz="2200" b="0" dirty="0" smtClean="0">
                          <a:solidFill>
                            <a:srgbClr val="FF0000"/>
                          </a:solidFill>
                          <a:latin typeface="cmr10" pitchFamily="34" charset="0"/>
                        </a:rPr>
                        <a:t>=</a:t>
                      </a:r>
                      <a:r>
                        <a:rPr lang="en-US" sz="2200" b="0" dirty="0" smtClean="0">
                          <a:solidFill>
                            <a:srgbClr val="FF0000"/>
                          </a:solidFill>
                          <a:latin typeface="cmmi10" pitchFamily="34" charset="0"/>
                        </a:rPr>
                        <a:t>e</a:t>
                      </a:r>
                      <a:r>
                        <a:rPr lang="en-US" sz="2200" b="0" baseline="30000" dirty="0" smtClean="0">
                          <a:solidFill>
                            <a:srgbClr val="FF0000"/>
                          </a:solidFill>
                          <a:latin typeface="cmr10" pitchFamily="34" charset="0"/>
                        </a:rPr>
                        <a:t>2</a:t>
                      </a:r>
                      <a:r>
                        <a:rPr lang="en-GB" sz="2200" b="0" dirty="0" smtClean="0">
                          <a:solidFill>
                            <a:srgbClr val="FF0000"/>
                          </a:solidFill>
                          <a:latin typeface="cmr10" pitchFamily="34" charset="0"/>
                        </a:rPr>
                        <a:t>/</a:t>
                      </a:r>
                      <a:r>
                        <a:rPr lang="en-GB" sz="2200" b="0" dirty="0" smtClean="0">
                          <a:solidFill>
                            <a:srgbClr val="FF0000"/>
                          </a:solidFill>
                          <a:latin typeface="msbm10" pitchFamily="34" charset="0"/>
                        </a:rPr>
                        <a:t>}</a:t>
                      </a:r>
                      <a:r>
                        <a:rPr lang="en-GB" sz="2200" b="0" dirty="0" smtClean="0">
                          <a:solidFill>
                            <a:srgbClr val="FF0000"/>
                          </a:solidFill>
                          <a:latin typeface="cmmi10" pitchFamily="34" charset="0"/>
                        </a:rPr>
                        <a:t>c</a:t>
                      </a:r>
                      <a:r>
                        <a:rPr lang="en-GB" sz="2200" b="0" dirty="0" smtClean="0">
                          <a:solidFill>
                            <a:srgbClr val="FF0000"/>
                          </a:solidFill>
                          <a:latin typeface="cmr10" pitchFamily="34" charset="0"/>
                        </a:rPr>
                        <a:t>=7.3</a:t>
                      </a:r>
                      <a:r>
                        <a:rPr kumimoji="0" lang="en-US" sz="2200" b="0" i="0" u="none" strike="noStrike" kern="1200" cap="none" spc="0" normalizeH="0" baseline="0" noProof="0" dirty="0" smtClean="0">
                          <a:ln>
                            <a:noFill/>
                          </a:ln>
                          <a:solidFill>
                            <a:srgbClr val="FF0000"/>
                          </a:solidFill>
                          <a:effectLst/>
                          <a:uLnTx/>
                          <a:uFillTx/>
                          <a:latin typeface="cmsy10" pitchFamily="34" charset="0"/>
                          <a:ea typeface="+mn-ea"/>
                          <a:cs typeface="+mn-cs"/>
                        </a:rPr>
                        <a:t>£</a:t>
                      </a:r>
                      <a:r>
                        <a:rPr kumimoji="0" lang="en-US" sz="2200" b="0" i="0" u="none" strike="noStrike" kern="1200" cap="none" spc="0" normalizeH="0" baseline="0" noProof="0" dirty="0" smtClean="0">
                          <a:ln>
                            <a:noFill/>
                          </a:ln>
                          <a:solidFill>
                            <a:srgbClr val="FF0000"/>
                          </a:solidFill>
                          <a:effectLst/>
                          <a:uLnTx/>
                          <a:uFillTx/>
                          <a:latin typeface="cmr10" pitchFamily="34" charset="0"/>
                          <a:ea typeface="+mn-ea"/>
                          <a:cs typeface="+mn-cs"/>
                        </a:rPr>
                        <a:t>10</a:t>
                      </a:r>
                      <a:r>
                        <a:rPr kumimoji="0" lang="en-US" sz="2200" b="0" i="0" u="none" strike="noStrike" kern="1200" cap="none" spc="0" normalizeH="0" baseline="30000" noProof="0" dirty="0" smtClean="0">
                          <a:ln>
                            <a:noFill/>
                          </a:ln>
                          <a:solidFill>
                            <a:srgbClr val="FF0000"/>
                          </a:solidFill>
                          <a:effectLst/>
                          <a:uLnTx/>
                          <a:uFillTx/>
                          <a:latin typeface="cmr10" pitchFamily="34" charset="0"/>
                          <a:ea typeface="+mn-ea"/>
                          <a:cs typeface="+mn-cs"/>
                        </a:rPr>
                        <a:t>{3</a:t>
                      </a:r>
                      <a:endParaRPr lang="en-GB" sz="2200" b="0" dirty="0" smtClean="0">
                        <a:solidFill>
                          <a:srgbClr val="FF0000"/>
                        </a:solidFill>
                        <a:latin typeface="cmr10" pitchFamily="34" charset="0"/>
                      </a:endParaRPr>
                    </a:p>
                    <a:p>
                      <a:pPr algn="ctr"/>
                      <a:r>
                        <a:rPr lang="en-GB" sz="2200" b="0" dirty="0" smtClean="0">
                          <a:solidFill>
                            <a:srgbClr val="FF0000"/>
                          </a:solidFill>
                          <a:latin typeface="cmr10" pitchFamily="34" charset="0"/>
                        </a:rPr>
                        <a:t>(Fine-structure constant)</a:t>
                      </a:r>
                      <a:endParaRPr lang="en-US" sz="2200" b="0" dirty="0">
                        <a:solidFill>
                          <a:srgbClr val="FF0000"/>
                        </a:solidFill>
                        <a:latin typeface="cmr10"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b="0" dirty="0" smtClean="0">
                          <a:solidFill>
                            <a:schemeClr val="tx1"/>
                          </a:solidFill>
                          <a:latin typeface="cmr10" panose="020B0500000000000000" pitchFamily="34" charset="0"/>
                        </a:rPr>
                        <a:t>Energy:</a:t>
                      </a:r>
                    </a:p>
                    <a:p>
                      <a:pPr algn="ctr"/>
                      <a:endParaRPr lang="en-US" sz="1000" b="0" dirty="0" smtClean="0">
                        <a:solidFill>
                          <a:schemeClr val="tx1"/>
                        </a:solidFill>
                        <a:latin typeface="cmr10" panose="020B0500000000000000"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200" b="0" dirty="0" smtClean="0">
                          <a:solidFill>
                            <a:srgbClr val="006600"/>
                          </a:solidFill>
                          <a:latin typeface="cmmi10" pitchFamily="34" charset="0"/>
                        </a:rPr>
                        <a:t>m</a:t>
                      </a:r>
                      <a:r>
                        <a:rPr lang="en-GB" sz="2200" b="0" dirty="0" smtClean="0">
                          <a:solidFill>
                            <a:srgbClr val="006600"/>
                          </a:solidFill>
                          <a:latin typeface="cmmi10" pitchFamily="34" charset="0"/>
                        </a:rPr>
                        <a:t>c</a:t>
                      </a:r>
                      <a:r>
                        <a:rPr lang="en-US" sz="2200" b="0" baseline="30000" dirty="0" smtClean="0">
                          <a:solidFill>
                            <a:srgbClr val="006600"/>
                          </a:solidFill>
                          <a:latin typeface="cmr10" pitchFamily="34" charset="0"/>
                        </a:rPr>
                        <a:t>2</a:t>
                      </a:r>
                      <a:r>
                        <a:rPr lang="en-GB" sz="2200" b="0" dirty="0" smtClean="0">
                          <a:solidFill>
                            <a:srgbClr val="006600"/>
                          </a:solidFill>
                          <a:latin typeface="cmr10" pitchFamily="34" charset="0"/>
                        </a:rPr>
                        <a:t>=0.511 MeV</a:t>
                      </a:r>
                      <a:r>
                        <a:rPr lang="en-GB" sz="2200" b="0" dirty="0" smtClean="0">
                          <a:solidFill>
                            <a:srgbClr val="006600"/>
                          </a:solidFill>
                          <a:latin typeface="cmmi10"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GB" sz="2200" b="0" dirty="0" smtClean="0">
                          <a:solidFill>
                            <a:srgbClr val="006600"/>
                          </a:solidFill>
                          <a:latin typeface="cmr10" pitchFamily="34" charset="0"/>
                        </a:rPr>
                        <a:t>(Electron</a:t>
                      </a:r>
                      <a:r>
                        <a:rPr lang="en-GB" sz="2200" b="0" baseline="0" dirty="0" smtClean="0">
                          <a:solidFill>
                            <a:srgbClr val="006600"/>
                          </a:solidFill>
                          <a:latin typeface="cmr10" pitchFamily="34" charset="0"/>
                        </a:rPr>
                        <a:t> rest energy</a:t>
                      </a:r>
                      <a:r>
                        <a:rPr lang="en-GB" sz="2200" b="0" dirty="0" smtClean="0">
                          <a:solidFill>
                            <a:srgbClr val="006600"/>
                          </a:solidFill>
                          <a:latin typeface="cmr10" pitchFamily="34" charset="0"/>
                        </a:rPr>
                        <a:t>)</a:t>
                      </a:r>
                      <a:endParaRPr lang="en-US" sz="2200" b="0" dirty="0" smtClean="0">
                        <a:solidFill>
                          <a:srgbClr val="006600"/>
                        </a:solidFill>
                        <a:latin typeface="cmr10" panose="020B0500000000000000"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42416">
                <a:tc>
                  <a:txBody>
                    <a:bodyPr/>
                    <a:lstStyle/>
                    <a:p>
                      <a:pPr algn="ctr"/>
                      <a:r>
                        <a:rPr lang="en-US" sz="2200" b="0" dirty="0" smtClean="0">
                          <a:solidFill>
                            <a:schemeClr val="tx1"/>
                          </a:solidFill>
                          <a:latin typeface="cmr10" panose="020B0500000000000000" pitchFamily="34" charset="0"/>
                        </a:rPr>
                        <a:t>Length:</a:t>
                      </a:r>
                    </a:p>
                    <a:p>
                      <a:pPr algn="ctr"/>
                      <a:endParaRPr lang="en-US" sz="1000" b="0" dirty="0" smtClean="0">
                        <a:solidFill>
                          <a:schemeClr val="tx1"/>
                        </a:solidFill>
                        <a:latin typeface="cmr10" panose="020B0500000000000000" pitchFamily="34" charset="0"/>
                      </a:endParaRPr>
                    </a:p>
                    <a:p>
                      <a:pPr algn="ctr"/>
                      <a:r>
                        <a:rPr lang="en-GB" sz="2200" dirty="0" smtClean="0">
                          <a:solidFill>
                            <a:srgbClr val="0000CC"/>
                          </a:solidFill>
                          <a:latin typeface="cmmi10" pitchFamily="34" charset="0"/>
                        </a:rPr>
                        <a:t>¸</a:t>
                      </a:r>
                      <a:r>
                        <a:rPr lang="en-GB" sz="2200" baseline="-25000" dirty="0" smtClean="0">
                          <a:solidFill>
                            <a:srgbClr val="0000CC"/>
                          </a:solidFill>
                          <a:latin typeface="cmmi10" pitchFamily="34" charset="0"/>
                        </a:rPr>
                        <a:t>C</a:t>
                      </a:r>
                      <a:r>
                        <a:rPr lang="en-GB" sz="2200" dirty="0" smtClean="0">
                          <a:solidFill>
                            <a:srgbClr val="0000CC"/>
                          </a:solidFill>
                          <a:latin typeface="cmr10" pitchFamily="34" charset="0"/>
                        </a:rPr>
                        <a:t>=</a:t>
                      </a:r>
                      <a:r>
                        <a:rPr lang="en-GB" sz="2200" dirty="0" smtClean="0">
                          <a:solidFill>
                            <a:srgbClr val="0000CC"/>
                          </a:solidFill>
                          <a:latin typeface="msbm10" pitchFamily="34" charset="0"/>
                        </a:rPr>
                        <a:t>}</a:t>
                      </a:r>
                      <a:r>
                        <a:rPr lang="en-GB" sz="2200" dirty="0" smtClean="0">
                          <a:solidFill>
                            <a:srgbClr val="0000CC"/>
                          </a:solidFill>
                          <a:latin typeface="cmr10" pitchFamily="34" charset="0"/>
                        </a:rPr>
                        <a:t>/</a:t>
                      </a:r>
                      <a:r>
                        <a:rPr lang="en-US" sz="2200" dirty="0" smtClean="0">
                          <a:solidFill>
                            <a:srgbClr val="0000CC"/>
                          </a:solidFill>
                          <a:latin typeface="cmmi10" pitchFamily="34" charset="0"/>
                        </a:rPr>
                        <a:t>m</a:t>
                      </a:r>
                      <a:r>
                        <a:rPr lang="en-GB" sz="2200" dirty="0" smtClean="0">
                          <a:solidFill>
                            <a:srgbClr val="0000CC"/>
                          </a:solidFill>
                          <a:latin typeface="cmmi10" pitchFamily="34" charset="0"/>
                        </a:rPr>
                        <a:t>c</a:t>
                      </a:r>
                      <a:r>
                        <a:rPr lang="en-GB" sz="2200" dirty="0" smtClean="0">
                          <a:solidFill>
                            <a:srgbClr val="0000CC"/>
                          </a:solidFill>
                          <a:latin typeface="cmr10" pitchFamily="34" charset="0"/>
                        </a:rPr>
                        <a:t>=3.9</a:t>
                      </a:r>
                      <a:r>
                        <a:rPr lang="en-US" sz="2200" dirty="0" smtClean="0">
                          <a:solidFill>
                            <a:srgbClr val="0000CC"/>
                          </a:solidFill>
                          <a:latin typeface="cmsy10" pitchFamily="34" charset="0"/>
                        </a:rPr>
                        <a:t>£</a:t>
                      </a:r>
                      <a:r>
                        <a:rPr lang="en-US" sz="2200" dirty="0" smtClean="0">
                          <a:solidFill>
                            <a:srgbClr val="0000CC"/>
                          </a:solidFill>
                          <a:latin typeface="cmr10" pitchFamily="34" charset="0"/>
                        </a:rPr>
                        <a:t>10</a:t>
                      </a:r>
                      <a:r>
                        <a:rPr lang="en-US" sz="2200" baseline="30000" dirty="0" smtClean="0">
                          <a:solidFill>
                            <a:srgbClr val="0000CC"/>
                          </a:solidFill>
                          <a:latin typeface="cmr10" pitchFamily="34" charset="0"/>
                        </a:rPr>
                        <a:t>{11 </a:t>
                      </a:r>
                      <a:r>
                        <a:rPr lang="en-GB" sz="2200" dirty="0" smtClean="0">
                          <a:solidFill>
                            <a:srgbClr val="0000CC"/>
                          </a:solidFill>
                          <a:latin typeface="cmr10" pitchFamily="34" charset="0"/>
                        </a:rPr>
                        <a:t>cm</a:t>
                      </a:r>
                    </a:p>
                    <a:p>
                      <a:pPr algn="ctr"/>
                      <a:r>
                        <a:rPr lang="en-GB" sz="2200" dirty="0" smtClean="0">
                          <a:solidFill>
                            <a:srgbClr val="0000CC"/>
                          </a:solidFill>
                          <a:latin typeface="cmr10" pitchFamily="34" charset="0"/>
                        </a:rPr>
                        <a:t>(Compton wavelength)</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b="0" dirty="0" smtClean="0">
                          <a:solidFill>
                            <a:schemeClr val="tx1"/>
                          </a:solidFill>
                          <a:latin typeface="cmr10" panose="020B0500000000000000" pitchFamily="34" charset="0"/>
                        </a:rPr>
                        <a:t>Electromagnetic field:</a:t>
                      </a:r>
                      <a:endParaRPr lang="en-US" sz="2200" b="0" dirty="0" smtClean="0">
                        <a:solidFill>
                          <a:schemeClr val="tx1"/>
                        </a:solidFill>
                        <a:latin typeface="cmr10" panose="020B0500000000000000" pitchFamily="34" charset="0"/>
                      </a:endParaRPr>
                    </a:p>
                    <a:p>
                      <a:pPr algn="ctr"/>
                      <a:endParaRPr lang="en-US" sz="1000" b="0" dirty="0" smtClean="0">
                        <a:solidFill>
                          <a:schemeClr val="tx1"/>
                        </a:solidFill>
                        <a:latin typeface="cmr10" panose="020B0500000000000000"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200" b="0" baseline="0" dirty="0" err="1" smtClean="0">
                          <a:solidFill>
                            <a:srgbClr val="CC00CC"/>
                          </a:solidFill>
                          <a:latin typeface="cmmi10" pitchFamily="34" charset="2"/>
                        </a:rPr>
                        <a:t>E</a:t>
                      </a:r>
                      <a:r>
                        <a:rPr lang="en-US" sz="2200" b="0" baseline="-25000" dirty="0" err="1" smtClean="0">
                          <a:solidFill>
                            <a:srgbClr val="CC00CC"/>
                          </a:solidFill>
                          <a:latin typeface="cmmi10" pitchFamily="34" charset="2"/>
                        </a:rPr>
                        <a:t>cr</a:t>
                      </a:r>
                      <a:r>
                        <a:rPr lang="en-US" sz="2200" b="0" baseline="0" dirty="0" smtClean="0">
                          <a:solidFill>
                            <a:srgbClr val="CC00CC"/>
                          </a:solidFill>
                          <a:latin typeface="cmr10" pitchFamily="34" charset="0"/>
                        </a:rPr>
                        <a:t>=</a:t>
                      </a:r>
                      <a:r>
                        <a:rPr lang="en-US" sz="2200" b="0" dirty="0" smtClean="0">
                          <a:solidFill>
                            <a:srgbClr val="CC00CC"/>
                          </a:solidFill>
                          <a:latin typeface="cmmi10" pitchFamily="34" charset="0"/>
                        </a:rPr>
                        <a:t>m</a:t>
                      </a:r>
                      <a:r>
                        <a:rPr lang="en-US" sz="2200" b="0" baseline="30000" dirty="0" smtClean="0">
                          <a:solidFill>
                            <a:srgbClr val="CC00CC"/>
                          </a:solidFill>
                          <a:latin typeface="cmr10" pitchFamily="34" charset="0"/>
                        </a:rPr>
                        <a:t>2</a:t>
                      </a:r>
                      <a:r>
                        <a:rPr lang="en-GB" sz="2200" b="0" dirty="0" smtClean="0">
                          <a:solidFill>
                            <a:srgbClr val="CC00CC"/>
                          </a:solidFill>
                          <a:latin typeface="cmmi10" pitchFamily="34" charset="0"/>
                        </a:rPr>
                        <a:t>c</a:t>
                      </a:r>
                      <a:r>
                        <a:rPr lang="en-US" sz="2200" b="0" baseline="30000" dirty="0" smtClean="0">
                          <a:solidFill>
                            <a:srgbClr val="CC00CC"/>
                          </a:solidFill>
                          <a:latin typeface="cmr10" pitchFamily="34" charset="0"/>
                        </a:rPr>
                        <a:t>3</a:t>
                      </a:r>
                      <a:r>
                        <a:rPr lang="en-US" sz="2200" b="0" baseline="0" dirty="0" smtClean="0">
                          <a:solidFill>
                            <a:srgbClr val="CC00CC"/>
                          </a:solidFill>
                          <a:latin typeface="cmr10" pitchFamily="34" charset="0"/>
                        </a:rPr>
                        <a:t>/</a:t>
                      </a:r>
                      <a:r>
                        <a:rPr lang="en-GB" sz="2200" dirty="0" smtClean="0">
                          <a:solidFill>
                            <a:srgbClr val="CC00CC"/>
                          </a:solidFill>
                          <a:latin typeface="msbm10" pitchFamily="34" charset="0"/>
                        </a:rPr>
                        <a:t>}</a:t>
                      </a:r>
                      <a:r>
                        <a:rPr lang="en-US" sz="2200" b="0" dirty="0" err="1" smtClean="0">
                          <a:solidFill>
                            <a:srgbClr val="CC00CC"/>
                          </a:solidFill>
                          <a:latin typeface="cmsy10" pitchFamily="34" charset="0"/>
                        </a:rPr>
                        <a:t>j</a:t>
                      </a:r>
                      <a:r>
                        <a:rPr lang="en-US" sz="2200" b="0" dirty="0" err="1" smtClean="0">
                          <a:solidFill>
                            <a:srgbClr val="CC00CC"/>
                          </a:solidFill>
                          <a:latin typeface="cmmi10" pitchFamily="34" charset="2"/>
                        </a:rPr>
                        <a:t>e</a:t>
                      </a:r>
                      <a:r>
                        <a:rPr lang="en-US" sz="2200" b="0" dirty="0" err="1" smtClean="0">
                          <a:solidFill>
                            <a:srgbClr val="CC00CC"/>
                          </a:solidFill>
                          <a:latin typeface="cmsy10" pitchFamily="34" charset="0"/>
                        </a:rPr>
                        <a:t>j</a:t>
                      </a:r>
                      <a:r>
                        <a:rPr lang="en-US" sz="2200" b="0" baseline="0" dirty="0" smtClean="0">
                          <a:solidFill>
                            <a:srgbClr val="CC00CC"/>
                          </a:solidFill>
                          <a:latin typeface="cmr10" pitchFamily="34" charset="0"/>
                        </a:rPr>
                        <a:t>=1.3</a:t>
                      </a:r>
                      <a:r>
                        <a:rPr lang="en-US" sz="2200" b="0" dirty="0" smtClean="0">
                          <a:solidFill>
                            <a:srgbClr val="CC00CC"/>
                          </a:solidFill>
                          <a:latin typeface="cmsy10" pitchFamily="34" charset="0"/>
                        </a:rPr>
                        <a:t>£</a:t>
                      </a:r>
                      <a:r>
                        <a:rPr lang="en-US" sz="2200" b="0" dirty="0" smtClean="0">
                          <a:solidFill>
                            <a:srgbClr val="CC00CC"/>
                          </a:solidFill>
                          <a:latin typeface="cmr10" pitchFamily="34" charset="0"/>
                        </a:rPr>
                        <a:t>10</a:t>
                      </a:r>
                      <a:r>
                        <a:rPr lang="en-US" sz="2200" b="0" baseline="30000" dirty="0" smtClean="0">
                          <a:solidFill>
                            <a:srgbClr val="CC00CC"/>
                          </a:solidFill>
                          <a:latin typeface="cmr10" pitchFamily="34" charset="0"/>
                        </a:rPr>
                        <a:t>16 </a:t>
                      </a:r>
                      <a:r>
                        <a:rPr lang="en-GB" sz="2200" b="0" dirty="0" smtClean="0">
                          <a:solidFill>
                            <a:srgbClr val="CC00CC"/>
                          </a:solidFill>
                          <a:latin typeface="cmr10" pitchFamily="34" charset="0"/>
                        </a:rPr>
                        <a:t>V/cm</a:t>
                      </a:r>
                    </a:p>
                    <a:p>
                      <a:pPr marL="0" marR="0" indent="0" algn="ctr" defTabSz="914400" rtl="0" eaLnBrk="1" fontAlgn="auto" latinLnBrk="0" hangingPunct="1">
                        <a:lnSpc>
                          <a:spcPct val="100000"/>
                        </a:lnSpc>
                        <a:spcBef>
                          <a:spcPts val="0"/>
                        </a:spcBef>
                        <a:spcAft>
                          <a:spcPts val="0"/>
                        </a:spcAft>
                        <a:buClrTx/>
                        <a:buSzTx/>
                        <a:buFontTx/>
                        <a:buNone/>
                        <a:tabLst/>
                        <a:defRPr/>
                      </a:pPr>
                      <a:r>
                        <a:rPr lang="en-US" sz="2200" b="0" baseline="0" dirty="0" err="1" smtClean="0">
                          <a:solidFill>
                            <a:srgbClr val="CC00CC"/>
                          </a:solidFill>
                          <a:latin typeface="cmmi10" pitchFamily="34" charset="2"/>
                        </a:rPr>
                        <a:t>B</a:t>
                      </a:r>
                      <a:r>
                        <a:rPr lang="en-US" sz="2200" b="0" baseline="-25000" dirty="0" err="1" smtClean="0">
                          <a:solidFill>
                            <a:srgbClr val="CC00CC"/>
                          </a:solidFill>
                          <a:latin typeface="cmmi10" pitchFamily="34" charset="2"/>
                        </a:rPr>
                        <a:t>cr</a:t>
                      </a:r>
                      <a:r>
                        <a:rPr lang="en-US" sz="2200" b="0" baseline="0" dirty="0" smtClean="0">
                          <a:solidFill>
                            <a:srgbClr val="CC00CC"/>
                          </a:solidFill>
                          <a:latin typeface="cmr10" pitchFamily="34" charset="0"/>
                        </a:rPr>
                        <a:t>=</a:t>
                      </a:r>
                      <a:r>
                        <a:rPr lang="en-US" sz="2200" b="0" dirty="0" smtClean="0">
                          <a:solidFill>
                            <a:srgbClr val="CC00CC"/>
                          </a:solidFill>
                          <a:latin typeface="cmmi10" pitchFamily="34" charset="0"/>
                        </a:rPr>
                        <a:t>m</a:t>
                      </a:r>
                      <a:r>
                        <a:rPr lang="en-US" sz="2200" b="0" baseline="30000" dirty="0" smtClean="0">
                          <a:solidFill>
                            <a:srgbClr val="CC00CC"/>
                          </a:solidFill>
                          <a:latin typeface="cmr10" pitchFamily="34" charset="0"/>
                        </a:rPr>
                        <a:t>2</a:t>
                      </a:r>
                      <a:r>
                        <a:rPr lang="en-GB" sz="2200" b="0" dirty="0" smtClean="0">
                          <a:solidFill>
                            <a:srgbClr val="CC00CC"/>
                          </a:solidFill>
                          <a:latin typeface="cmmi10" pitchFamily="34" charset="0"/>
                        </a:rPr>
                        <a:t>c</a:t>
                      </a:r>
                      <a:r>
                        <a:rPr lang="en-US" sz="2200" b="0" baseline="30000" dirty="0" smtClean="0">
                          <a:solidFill>
                            <a:srgbClr val="CC00CC"/>
                          </a:solidFill>
                          <a:latin typeface="cmr10" pitchFamily="34" charset="0"/>
                        </a:rPr>
                        <a:t>3</a:t>
                      </a:r>
                      <a:r>
                        <a:rPr lang="en-US" sz="2200" b="0" baseline="0" dirty="0" smtClean="0">
                          <a:solidFill>
                            <a:srgbClr val="CC00CC"/>
                          </a:solidFill>
                          <a:latin typeface="cmr10" pitchFamily="34" charset="0"/>
                        </a:rPr>
                        <a:t>/</a:t>
                      </a:r>
                      <a:r>
                        <a:rPr lang="en-GB" sz="2200" dirty="0" smtClean="0">
                          <a:solidFill>
                            <a:srgbClr val="CC00CC"/>
                          </a:solidFill>
                          <a:latin typeface="msbm10" pitchFamily="34" charset="0"/>
                        </a:rPr>
                        <a:t>}</a:t>
                      </a:r>
                      <a:r>
                        <a:rPr lang="en-US" sz="2200" b="0" dirty="0" err="1" smtClean="0">
                          <a:solidFill>
                            <a:srgbClr val="CC00CC"/>
                          </a:solidFill>
                          <a:latin typeface="cmsy10" pitchFamily="34" charset="0"/>
                        </a:rPr>
                        <a:t>j</a:t>
                      </a:r>
                      <a:r>
                        <a:rPr lang="en-US" sz="2200" b="0" dirty="0" err="1" smtClean="0">
                          <a:solidFill>
                            <a:srgbClr val="CC00CC"/>
                          </a:solidFill>
                          <a:latin typeface="cmmi10" pitchFamily="34" charset="2"/>
                        </a:rPr>
                        <a:t>e</a:t>
                      </a:r>
                      <a:r>
                        <a:rPr lang="en-US" sz="2200" b="0" dirty="0" err="1" smtClean="0">
                          <a:solidFill>
                            <a:srgbClr val="CC00CC"/>
                          </a:solidFill>
                          <a:latin typeface="cmsy10" pitchFamily="34" charset="0"/>
                        </a:rPr>
                        <a:t>j</a:t>
                      </a:r>
                      <a:r>
                        <a:rPr lang="en-US" sz="2200" b="0" baseline="0" dirty="0" smtClean="0">
                          <a:solidFill>
                            <a:srgbClr val="CC00CC"/>
                          </a:solidFill>
                          <a:latin typeface="cmr10" pitchFamily="34" charset="0"/>
                        </a:rPr>
                        <a:t>=4.4</a:t>
                      </a:r>
                      <a:r>
                        <a:rPr lang="en-US" sz="2200" b="0" dirty="0" smtClean="0">
                          <a:solidFill>
                            <a:srgbClr val="CC00CC"/>
                          </a:solidFill>
                          <a:latin typeface="cmsy10" pitchFamily="34" charset="0"/>
                        </a:rPr>
                        <a:t>£</a:t>
                      </a:r>
                      <a:r>
                        <a:rPr lang="en-US" sz="2200" b="0" dirty="0" smtClean="0">
                          <a:solidFill>
                            <a:srgbClr val="CC00CC"/>
                          </a:solidFill>
                          <a:latin typeface="cmr10" pitchFamily="34" charset="0"/>
                        </a:rPr>
                        <a:t>10</a:t>
                      </a:r>
                      <a:r>
                        <a:rPr lang="en-US" sz="2200" b="0" baseline="30000" dirty="0" smtClean="0">
                          <a:solidFill>
                            <a:srgbClr val="CC00CC"/>
                          </a:solidFill>
                          <a:latin typeface="cmr10" pitchFamily="34" charset="0"/>
                        </a:rPr>
                        <a:t>13 </a:t>
                      </a:r>
                      <a:r>
                        <a:rPr lang="en-GB" sz="2200" b="0" dirty="0" smtClean="0">
                          <a:solidFill>
                            <a:srgbClr val="CC00CC"/>
                          </a:solidFill>
                          <a:latin typeface="cmr10" pitchFamily="34" charset="0"/>
                        </a:rPr>
                        <a:t>G</a:t>
                      </a:r>
                    </a:p>
                    <a:p>
                      <a:pPr marL="0" marR="0" indent="0" algn="ctr" defTabSz="914400" rtl="0" eaLnBrk="1" fontAlgn="auto" latinLnBrk="0" hangingPunct="1">
                        <a:lnSpc>
                          <a:spcPct val="100000"/>
                        </a:lnSpc>
                        <a:spcBef>
                          <a:spcPts val="0"/>
                        </a:spcBef>
                        <a:spcAft>
                          <a:spcPts val="0"/>
                        </a:spcAft>
                        <a:buClrTx/>
                        <a:buSzTx/>
                        <a:buFontTx/>
                        <a:buNone/>
                        <a:tabLst/>
                        <a:defRPr/>
                      </a:pPr>
                      <a:r>
                        <a:rPr lang="en-GB" sz="2200" b="0" dirty="0" smtClean="0">
                          <a:solidFill>
                            <a:srgbClr val="CC00CC"/>
                          </a:solidFill>
                          <a:latin typeface="cmr10" pitchFamily="34" charset="0"/>
                        </a:rPr>
                        <a:t>(Critical fields of QED)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Content Placeholder 2"/>
          <p:cNvSpPr txBox="1">
            <a:spLocks/>
          </p:cNvSpPr>
          <p:nvPr/>
        </p:nvSpPr>
        <p:spPr bwMode="auto">
          <a:xfrm>
            <a:off x="304800" y="3810000"/>
            <a:ext cx="8534400" cy="2971800"/>
          </a:xfrm>
          <a:prstGeom prst="rect">
            <a:avLst/>
          </a:prstGeom>
          <a:noFill/>
          <a:ln w="9525">
            <a:noFill/>
            <a:miter lim="800000"/>
            <a:headEnd/>
            <a:tailEnd/>
          </a:ln>
        </p:spPr>
        <p:txBody>
          <a:bodyPr/>
          <a:lstStyle/>
          <a:p>
            <a:pPr marL="342900" indent="-342900" algn="just" eaLnBrk="0" hangingPunct="0">
              <a:spcBef>
                <a:spcPct val="20000"/>
              </a:spcBef>
              <a:buFont typeface="Arial" pitchFamily="34" charset="0"/>
              <a:buChar char="•"/>
              <a:defRPr/>
            </a:pPr>
            <a:r>
              <a:rPr lang="en-US" sz="2200" b="0" kern="0" dirty="0" smtClean="0">
                <a:solidFill>
                  <a:srgbClr val="000000"/>
                </a:solidFill>
              </a:rPr>
              <a:t>QED in vacuum is the most successful physical theory we have:</a:t>
            </a:r>
          </a:p>
          <a:p>
            <a:pPr marL="342900" indent="-342900" algn="just" eaLnBrk="0" hangingPunct="0">
              <a:spcBef>
                <a:spcPct val="20000"/>
              </a:spcBef>
              <a:buFont typeface="Arial" pitchFamily="34" charset="0"/>
              <a:buChar char="•"/>
              <a:defRPr/>
            </a:pPr>
            <a:endParaRPr lang="en-US" sz="1200" b="0" kern="0" dirty="0" smtClean="0">
              <a:solidFill>
                <a:srgbClr val="000000"/>
              </a:solidFill>
            </a:endParaRPr>
          </a:p>
          <a:p>
            <a:pPr marL="342900" indent="-342900" algn="just" eaLnBrk="0" hangingPunct="0">
              <a:spcBef>
                <a:spcPct val="20000"/>
              </a:spcBef>
              <a:buFont typeface="Arial" pitchFamily="34" charset="0"/>
              <a:buChar char="•"/>
              <a:defRPr/>
            </a:pPr>
            <a:endParaRPr lang="en-US" sz="1200" b="0" kern="0" dirty="0" smtClean="0">
              <a:solidFill>
                <a:srgbClr val="000000"/>
              </a:solidFill>
            </a:endParaRPr>
          </a:p>
          <a:p>
            <a:pPr marL="342900" indent="-342900" algn="just" eaLnBrk="0" hangingPunct="0">
              <a:spcBef>
                <a:spcPct val="20000"/>
              </a:spcBef>
              <a:buFont typeface="Arial" pitchFamily="34" charset="0"/>
              <a:buChar char="•"/>
              <a:defRPr/>
            </a:pPr>
            <a:endParaRPr lang="en-US" sz="1200" b="0" kern="0" dirty="0">
              <a:solidFill>
                <a:srgbClr val="000000"/>
              </a:solidFill>
            </a:endParaRPr>
          </a:p>
          <a:p>
            <a:pPr marL="360000" algn="just" eaLnBrk="0" hangingPunct="0">
              <a:spcBef>
                <a:spcPct val="20000"/>
              </a:spcBef>
              <a:defRPr/>
            </a:pPr>
            <a:r>
              <a:rPr lang="en-US" sz="2200" b="0" kern="0" dirty="0" smtClean="0">
                <a:solidFill>
                  <a:srgbClr val="000000"/>
                </a:solidFill>
              </a:rPr>
              <a:t>where </a:t>
            </a:r>
            <a:r>
              <a:rPr lang="en-US" sz="2200" b="0" kern="0" dirty="0" err="1" smtClean="0">
                <a:solidFill>
                  <a:srgbClr val="0000CC"/>
                </a:solidFill>
                <a:latin typeface="cmmi10" pitchFamily="34" charset="0"/>
              </a:rPr>
              <a:t>a</a:t>
            </a:r>
            <a:r>
              <a:rPr lang="en-US" sz="2200" b="0" kern="0" baseline="-25000" dirty="0" err="1" smtClean="0">
                <a:solidFill>
                  <a:srgbClr val="0000CC"/>
                </a:solidFill>
                <a:latin typeface="cmmi10" pitchFamily="34" charset="0"/>
              </a:rPr>
              <a:t>e</a:t>
            </a:r>
            <a:r>
              <a:rPr lang="en-US" sz="2200" b="0" kern="0" dirty="0" smtClean="0">
                <a:solidFill>
                  <a:srgbClr val="0000CC"/>
                </a:solidFill>
              </a:rPr>
              <a:t>=(</a:t>
            </a:r>
            <a:r>
              <a:rPr lang="en-US" sz="2200" b="0" kern="0" dirty="0" smtClean="0">
                <a:solidFill>
                  <a:srgbClr val="0000CC"/>
                </a:solidFill>
                <a:latin typeface="cmmi10" pitchFamily="34" charset="0"/>
              </a:rPr>
              <a:t>g</a:t>
            </a:r>
            <a:r>
              <a:rPr lang="en-US" sz="2200" b="0" dirty="0">
                <a:solidFill>
                  <a:srgbClr val="0000CC"/>
                </a:solidFill>
              </a:rPr>
              <a:t> { </a:t>
            </a:r>
            <a:r>
              <a:rPr lang="en-US" sz="2200" b="0" kern="0" dirty="0" smtClean="0">
                <a:solidFill>
                  <a:srgbClr val="0000CC"/>
                </a:solidFill>
              </a:rPr>
              <a:t>2)/2 </a:t>
            </a:r>
            <a:r>
              <a:rPr lang="en-US" sz="2200" b="0" kern="0" dirty="0" smtClean="0">
                <a:solidFill>
                  <a:srgbClr val="000000"/>
                </a:solidFill>
              </a:rPr>
              <a:t>is half the anomalous magnetic moment of the electron (Aoyama et al. 2012). </a:t>
            </a:r>
            <a:r>
              <a:rPr lang="en-US" sz="2200" b="0" kern="0" dirty="0" smtClean="0">
                <a:solidFill>
                  <a:srgbClr val="0000CC"/>
                </a:solidFill>
              </a:rPr>
              <a:t>Equivalent to measure the </a:t>
            </a:r>
            <a:r>
              <a:rPr lang="en-US" sz="2200" b="0" kern="0" dirty="0">
                <a:solidFill>
                  <a:srgbClr val="0000CC"/>
                </a:solidFill>
              </a:rPr>
              <a:t>distance </a:t>
            </a:r>
            <a:r>
              <a:rPr lang="en-US" sz="2200" b="0" kern="0" dirty="0" smtClean="0">
                <a:solidFill>
                  <a:srgbClr val="0000CC"/>
                </a:solidFill>
              </a:rPr>
              <a:t>Earth-Moon with an accuracy of the order of the width </a:t>
            </a:r>
            <a:r>
              <a:rPr lang="en-US" sz="2200" b="0" kern="0" dirty="0">
                <a:solidFill>
                  <a:srgbClr val="0000CC"/>
                </a:solidFill>
              </a:rPr>
              <a:t>of a single human </a:t>
            </a:r>
            <a:r>
              <a:rPr lang="en-US" sz="2200" b="0" kern="0" dirty="0" smtClean="0">
                <a:solidFill>
                  <a:srgbClr val="0000CC"/>
                </a:solidFill>
              </a:rPr>
              <a:t>hair!</a:t>
            </a:r>
          </a:p>
          <a:p>
            <a:pPr marL="360000" indent="-342900" algn="just" eaLnBrk="0" hangingPunct="0">
              <a:spcBef>
                <a:spcPct val="20000"/>
              </a:spcBef>
              <a:buFont typeface="Arial" pitchFamily="34" charset="0"/>
              <a:buChar char="•"/>
              <a:defRPr/>
            </a:pPr>
            <a:r>
              <a:rPr lang="en-US" sz="2200" b="0" kern="0" dirty="0" smtClean="0">
                <a:solidFill>
                  <a:srgbClr val="000000"/>
                </a:solidFill>
              </a:rPr>
              <a:t>Proton-radius puzzle (Pohl et al. 2013)!</a:t>
            </a:r>
            <a:endParaRPr lang="en-US" sz="2200" b="0" kern="0" dirty="0">
              <a:solidFill>
                <a:srgbClr val="000000"/>
              </a:solidFill>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217078"/>
            <a:ext cx="6172200" cy="659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358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1000"/>
                                        <p:tgtEl>
                                          <p:spTgt spid="11">
                                            <p:txEl>
                                              <p:pRg st="0" end="0"/>
                                            </p:txEl>
                                          </p:spTgt>
                                        </p:tgtEl>
                                      </p:cBhvr>
                                    </p:animEffect>
                                    <p:anim calcmode="lin" valueType="num">
                                      <p:cBhvr>
                                        <p:cTn id="2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fade">
                                      <p:cBhvr>
                                        <p:cTn id="24" dur="1000"/>
                                        <p:tgtEl>
                                          <p:spTgt spid="11">
                                            <p:txEl>
                                              <p:pRg st="4" end="4"/>
                                            </p:txEl>
                                          </p:spTgt>
                                        </p:tgtEl>
                                      </p:cBhvr>
                                    </p:animEffect>
                                    <p:anim calcmode="lin" valueType="num">
                                      <p:cBhvr>
                                        <p:cTn id="25"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xEl>
                                              <p:pRg st="5" end="5"/>
                                            </p:txEl>
                                          </p:spTgt>
                                        </p:tgtEl>
                                        <p:attrNameLst>
                                          <p:attrName>style.visibility</p:attrName>
                                        </p:attrNameLst>
                                      </p:cBhvr>
                                      <p:to>
                                        <p:strVal val="visible"/>
                                      </p:to>
                                    </p:set>
                                    <p:animEffect transition="in" filter="fade">
                                      <p:cBhvr>
                                        <p:cTn id="34" dur="1000"/>
                                        <p:tgtEl>
                                          <p:spTgt spid="11">
                                            <p:txEl>
                                              <p:pRg st="5" end="5"/>
                                            </p:txEl>
                                          </p:spTgt>
                                        </p:tgtEl>
                                      </p:cBhvr>
                                    </p:animEffect>
                                    <p:anim calcmode="lin" valueType="num">
                                      <p:cBhvr>
                                        <p:cTn id="35"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2858337" y="3710484"/>
            <a:ext cx="3516312" cy="2497931"/>
          </a:xfrm>
          <a:prstGeom prst="rect">
            <a:avLst/>
          </a:prstGeom>
          <a:gradFill flip="none" rotWithShape="1">
            <a:gsLst>
              <a:gs pos="0">
                <a:srgbClr val="FF0000"/>
              </a:gs>
              <a:gs pos="100000">
                <a:schemeClr val="bg1"/>
              </a:gs>
              <a:gs pos="100000">
                <a:srgbClr val="0000CC">
                  <a:tint val="23500"/>
                  <a:satMod val="160000"/>
                </a:srgbClr>
              </a:gs>
            </a:gsLst>
            <a:lin ang="5400000" scaled="0"/>
            <a:tileRect/>
          </a:gradFill>
          <a:ln w="9525" cap="flat" cmpd="sng" algn="ctr">
            <a:noFill/>
            <a:prstDash val="solid"/>
            <a:round/>
            <a:headEnd type="none" w="med" len="med"/>
            <a:tailEnd type="none" w="med" len="med"/>
          </a:ln>
          <a:effectLst/>
        </p:spPr>
        <p:txBody>
          <a:bodyPr/>
          <a:lstStyle/>
          <a:p>
            <a:pPr>
              <a:spcBef>
                <a:spcPct val="0"/>
              </a:spcBef>
              <a:buFontTx/>
              <a:buNone/>
              <a:defRPr/>
            </a:pPr>
            <a:endParaRPr lang="en-US" sz="5000" b="0" dirty="0" smtClean="0">
              <a:solidFill>
                <a:srgbClr val="000000"/>
              </a:solidFill>
            </a:endParaRPr>
          </a:p>
          <a:p>
            <a:pPr>
              <a:spcBef>
                <a:spcPct val="0"/>
              </a:spcBef>
              <a:buFontTx/>
              <a:buNone/>
              <a:defRPr/>
            </a:pPr>
            <a:r>
              <a:rPr lang="en-US" sz="2400" b="0" dirty="0" smtClean="0">
                <a:solidFill>
                  <a:srgbClr val="000000"/>
                </a:solidFill>
              </a:rPr>
              <a:t>High-Energy QED:</a:t>
            </a:r>
          </a:p>
          <a:p>
            <a:pPr>
              <a:spcBef>
                <a:spcPct val="0"/>
              </a:spcBef>
              <a:buFontTx/>
              <a:buNone/>
              <a:defRPr/>
            </a:pPr>
            <a:r>
              <a:rPr lang="en-US" sz="2400" b="0" dirty="0" smtClean="0">
                <a:solidFill>
                  <a:srgbClr val="000000"/>
                </a:solidFill>
              </a:rPr>
              <a:t>accelerator physics</a:t>
            </a:r>
            <a:endParaRPr lang="en-US" sz="2400" b="0" dirty="0">
              <a:solidFill>
                <a:srgbClr val="000000"/>
              </a:solidFill>
            </a:endParaRPr>
          </a:p>
        </p:txBody>
      </p:sp>
      <p:sp>
        <p:nvSpPr>
          <p:cNvPr id="24" name="Rectangle 23"/>
          <p:cNvSpPr/>
          <p:nvPr/>
        </p:nvSpPr>
        <p:spPr bwMode="auto">
          <a:xfrm>
            <a:off x="2863098" y="3708103"/>
            <a:ext cx="3511550" cy="2500312"/>
          </a:xfrm>
          <a:prstGeom prst="rect">
            <a:avLst/>
          </a:prstGeom>
          <a:gradFill flip="none" rotWithShape="1">
            <a:gsLst>
              <a:gs pos="0">
                <a:srgbClr val="0000CC"/>
              </a:gs>
              <a:gs pos="100000">
                <a:schemeClr val="bg1"/>
              </a:gs>
              <a:gs pos="100000">
                <a:srgbClr val="0000CC">
                  <a:tint val="23500"/>
                  <a:satMod val="160000"/>
                </a:srgbClr>
              </a:gs>
            </a:gsLst>
            <a:lin ang="10800000" scaled="1"/>
            <a:tileRect/>
          </a:gradFill>
          <a:ln w="9525" cap="flat" cmpd="sng" algn="ctr">
            <a:noFill/>
            <a:prstDash val="solid"/>
            <a:round/>
            <a:headEnd type="none" w="med" len="med"/>
            <a:tailEnd type="none" w="med" len="med"/>
          </a:ln>
          <a:effectLst/>
        </p:spPr>
        <p:txBody>
          <a:bodyPr/>
          <a:lstStyle/>
          <a:p>
            <a:pPr>
              <a:spcBef>
                <a:spcPct val="0"/>
              </a:spcBef>
              <a:buFontTx/>
              <a:buNone/>
              <a:defRPr/>
            </a:pPr>
            <a:endParaRPr lang="en-US" sz="5000" b="0" dirty="0">
              <a:solidFill>
                <a:srgbClr val="000000"/>
              </a:solidFill>
            </a:endParaRPr>
          </a:p>
          <a:p>
            <a:pPr>
              <a:spcBef>
                <a:spcPct val="0"/>
              </a:spcBef>
              <a:buFontTx/>
              <a:buNone/>
              <a:defRPr/>
            </a:pPr>
            <a:r>
              <a:rPr lang="en-US" sz="2400" b="0" dirty="0" smtClean="0">
                <a:solidFill>
                  <a:srgbClr val="000000"/>
                </a:solidFill>
              </a:rPr>
              <a:t>Strong-field QED:</a:t>
            </a:r>
          </a:p>
          <a:p>
            <a:pPr>
              <a:spcBef>
                <a:spcPct val="0"/>
              </a:spcBef>
              <a:buFontTx/>
              <a:buNone/>
              <a:defRPr/>
            </a:pPr>
            <a:r>
              <a:rPr lang="en-US" sz="2400" b="0" dirty="0" smtClean="0">
                <a:solidFill>
                  <a:srgbClr val="000000"/>
                </a:solidFill>
              </a:rPr>
              <a:t>highly-charged ions, </a:t>
            </a:r>
          </a:p>
          <a:p>
            <a:pPr>
              <a:spcBef>
                <a:spcPct val="0"/>
              </a:spcBef>
              <a:buFontTx/>
              <a:buNone/>
              <a:defRPr/>
            </a:pPr>
            <a:r>
              <a:rPr lang="en-US" sz="2400" b="0" dirty="0" smtClean="0">
                <a:solidFill>
                  <a:srgbClr val="000000"/>
                </a:solidFill>
              </a:rPr>
              <a:t>high-intensity lasers </a:t>
            </a:r>
            <a:endParaRPr lang="en-US" sz="2400" b="0" dirty="0">
              <a:solidFill>
                <a:srgbClr val="000000"/>
              </a:solidFill>
            </a:endParaRPr>
          </a:p>
        </p:txBody>
      </p:sp>
      <p:sp>
        <p:nvSpPr>
          <p:cNvPr id="7" name="Content Placeholder 2"/>
          <p:cNvSpPr>
            <a:spLocks noGrp="1"/>
          </p:cNvSpPr>
          <p:nvPr>
            <p:ph idx="1"/>
          </p:nvPr>
        </p:nvSpPr>
        <p:spPr>
          <a:xfrm>
            <a:off x="158115" y="127000"/>
            <a:ext cx="8736503" cy="2844800"/>
          </a:xfrm>
        </p:spPr>
        <p:txBody>
          <a:bodyPr/>
          <a:lstStyle/>
          <a:p>
            <a:pPr algn="just"/>
            <a:r>
              <a:rPr lang="en-US" sz="2200" dirty="0" smtClean="0">
                <a:solidFill>
                  <a:srgbClr val="006600"/>
                </a:solidFill>
                <a:latin typeface="cmr10" pitchFamily="34" charset="0"/>
              </a:rPr>
              <a:t>Experimental tests of QED in the presence of strong electromagnetic fields are not comparably numerous and accurate</a:t>
            </a:r>
          </a:p>
          <a:p>
            <a:pPr algn="just"/>
            <a:r>
              <a:rPr lang="en-US" sz="2200" dirty="0" smtClean="0">
                <a:latin typeface="cmr10" pitchFamily="34" charset="0"/>
              </a:rPr>
              <a:t>The reasons are:</a:t>
            </a:r>
          </a:p>
          <a:p>
            <a:pPr marL="914400" lvl="1" indent="-457200" algn="just">
              <a:buFont typeface="+mj-lt"/>
              <a:buAutoNum type="arabicPeriod"/>
            </a:pPr>
            <a:r>
              <a:rPr lang="en-US" sz="2000" dirty="0" smtClean="0">
                <a:latin typeface="cmr10" pitchFamily="34" charset="0"/>
              </a:rPr>
              <a:t>on the experimental side, the critical electromagnetic field of QED is very “</a:t>
            </a:r>
            <a:r>
              <a:rPr lang="en-US" sz="2000" dirty="0" smtClean="0">
                <a:solidFill>
                  <a:srgbClr val="006600"/>
                </a:solidFill>
                <a:latin typeface="cmr10" pitchFamily="34" charset="0"/>
              </a:rPr>
              <a:t>large</a:t>
            </a:r>
            <a:r>
              <a:rPr lang="en-US" sz="2000" dirty="0" smtClean="0">
                <a:latin typeface="cmr10" pitchFamily="34" charset="0"/>
              </a:rPr>
              <a:t>”</a:t>
            </a:r>
          </a:p>
          <a:p>
            <a:pPr marL="914400" lvl="1" indent="-457200" algn="just">
              <a:buFont typeface="+mj-lt"/>
              <a:buAutoNum type="arabicPeriod"/>
            </a:pPr>
            <a:r>
              <a:rPr lang="en-US" sz="2000" dirty="0" smtClean="0">
                <a:latin typeface="cmr10" pitchFamily="34" charset="0"/>
              </a:rPr>
              <a:t>on the theoretical side, exact calculations are feasible only for a few background electromagnetic fields:</a:t>
            </a:r>
            <a:r>
              <a:rPr lang="en-US" sz="2000" dirty="0" smtClean="0">
                <a:solidFill>
                  <a:srgbClr val="FF0000"/>
                </a:solidFill>
                <a:latin typeface="cmr10" pitchFamily="34" charset="0"/>
              </a:rPr>
              <a:t> </a:t>
            </a:r>
            <a:r>
              <a:rPr lang="en-US" sz="2000" dirty="0" smtClean="0">
                <a:solidFill>
                  <a:srgbClr val="006600"/>
                </a:solidFill>
                <a:latin typeface="cmr10" pitchFamily="34" charset="0"/>
              </a:rPr>
              <a:t>constant and uniform electric/magnetic field, Coulomb field, plane-wave field</a:t>
            </a:r>
          </a:p>
        </p:txBody>
      </p:sp>
      <p:cxnSp>
        <p:nvCxnSpPr>
          <p:cNvPr id="5" name="Straight Arrow Connector 4"/>
          <p:cNvCxnSpPr/>
          <p:nvPr/>
        </p:nvCxnSpPr>
        <p:spPr bwMode="auto">
          <a:xfrm>
            <a:off x="2836111" y="6221115"/>
            <a:ext cx="4005262" cy="3175"/>
          </a:xfrm>
          <a:prstGeom prst="straightConnector1">
            <a:avLst/>
          </a:prstGeom>
          <a:ln w="38100">
            <a:headEnd type="none" w="med" len="med"/>
            <a:tailEnd type="arrow"/>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bwMode="auto">
          <a:xfrm flipV="1">
            <a:off x="2834523" y="3255665"/>
            <a:ext cx="1588" cy="2968625"/>
          </a:xfrm>
          <a:prstGeom prst="straightConnector1">
            <a:avLst/>
          </a:prstGeom>
          <a:ln w="38100">
            <a:headEnd type="none" w="med" len="med"/>
            <a:tailEnd type="arrow"/>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bwMode="auto">
          <a:xfrm rot="10800000">
            <a:off x="2744036" y="5689303"/>
            <a:ext cx="92075" cy="0"/>
          </a:xfrm>
          <a:prstGeom prst="line">
            <a:avLst/>
          </a:prstGeom>
          <a:ln w="28575">
            <a:solidFill>
              <a:schemeClr val="tx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bwMode="auto">
          <a:xfrm rot="10800000">
            <a:off x="2744036" y="4017665"/>
            <a:ext cx="92075" cy="0"/>
          </a:xfrm>
          <a:prstGeom prst="line">
            <a:avLst/>
          </a:prstGeom>
          <a:ln w="28575">
            <a:solidFill>
              <a:schemeClr val="tx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bwMode="auto">
          <a:xfrm rot="10800000">
            <a:off x="2744036" y="4855865"/>
            <a:ext cx="92075" cy="0"/>
          </a:xfrm>
          <a:prstGeom prst="line">
            <a:avLst/>
          </a:prstGeom>
          <a:ln w="28575">
            <a:solidFill>
              <a:schemeClr val="tx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bwMode="auto">
          <a:xfrm rot="16200000" flipV="1">
            <a:off x="3629067" y="6269534"/>
            <a:ext cx="90488" cy="0"/>
          </a:xfrm>
          <a:prstGeom prst="line">
            <a:avLst/>
          </a:prstGeom>
          <a:ln w="28575">
            <a:solidFill>
              <a:schemeClr val="tx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bwMode="auto">
          <a:xfrm rot="16200000" flipV="1">
            <a:off x="5805529" y="6269534"/>
            <a:ext cx="90488" cy="0"/>
          </a:xfrm>
          <a:prstGeom prst="line">
            <a:avLst/>
          </a:prstGeom>
          <a:ln w="28575">
            <a:solidFill>
              <a:schemeClr val="tx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bwMode="auto">
          <a:xfrm rot="16200000" flipV="1">
            <a:off x="4738729" y="6269534"/>
            <a:ext cx="90488" cy="0"/>
          </a:xfrm>
          <a:prstGeom prst="line">
            <a:avLst/>
          </a:prstGeom>
          <a:ln w="28575">
            <a:solidFill>
              <a:schemeClr val="tx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6" name="Rectangle 15"/>
          <p:cNvSpPr>
            <a:spLocks noChangeArrowheads="1"/>
          </p:cNvSpPr>
          <p:nvPr/>
        </p:nvSpPr>
        <p:spPr bwMode="auto">
          <a:xfrm>
            <a:off x="1600200" y="3200400"/>
            <a:ext cx="1202573" cy="461665"/>
          </a:xfrm>
          <a:prstGeom prst="rect">
            <a:avLst/>
          </a:prstGeom>
          <a:noFill/>
          <a:ln w="9525">
            <a:noFill/>
            <a:miter lim="800000"/>
            <a:headEnd/>
            <a:tailEnd/>
          </a:ln>
        </p:spPr>
        <p:txBody>
          <a:bodyPr wrap="none">
            <a:spAutoFit/>
          </a:bodyPr>
          <a:lstStyle/>
          <a:p>
            <a:r>
              <a:rPr lang="en-GB" sz="2400" b="0" dirty="0" smtClean="0">
                <a:solidFill>
                  <a:srgbClr val="FF0000"/>
                </a:solidFill>
                <a:latin typeface="msbm10" pitchFamily="34" charset="0"/>
              </a:rPr>
              <a:t>}</a:t>
            </a:r>
            <a:r>
              <a:rPr lang="en-US" sz="2400" b="0" dirty="0" smtClean="0">
                <a:solidFill>
                  <a:srgbClr val="FF0000"/>
                </a:solidFill>
                <a:latin typeface="cmmi10" pitchFamily="34" charset="2"/>
              </a:rPr>
              <a:t>!</a:t>
            </a:r>
            <a:r>
              <a:rPr lang="en-US" sz="2400" b="0" dirty="0" smtClean="0">
                <a:solidFill>
                  <a:srgbClr val="FF0000"/>
                </a:solidFill>
              </a:rPr>
              <a:t>/</a:t>
            </a:r>
            <a:r>
              <a:rPr lang="en-US" sz="2400" b="0" dirty="0" smtClean="0">
                <a:solidFill>
                  <a:srgbClr val="FF0000"/>
                </a:solidFill>
                <a:latin typeface="cmmi10" pitchFamily="34" charset="0"/>
              </a:rPr>
              <a:t>m</a:t>
            </a:r>
            <a:r>
              <a:rPr lang="en-GB" sz="2400" b="0" dirty="0" smtClean="0">
                <a:solidFill>
                  <a:srgbClr val="FF0000"/>
                </a:solidFill>
                <a:latin typeface="cmmi10" pitchFamily="34" charset="0"/>
              </a:rPr>
              <a:t>c</a:t>
            </a:r>
            <a:r>
              <a:rPr lang="en-US" sz="2400" b="0" baseline="30000" dirty="0" smtClean="0">
                <a:solidFill>
                  <a:srgbClr val="FF0000"/>
                </a:solidFill>
              </a:rPr>
              <a:t>2</a:t>
            </a:r>
            <a:endParaRPr lang="en-US" sz="2400" b="0" dirty="0">
              <a:solidFill>
                <a:srgbClr val="FF0000"/>
              </a:solidFill>
            </a:endParaRPr>
          </a:p>
        </p:txBody>
      </p:sp>
      <p:sp>
        <p:nvSpPr>
          <p:cNvPr id="18" name="Rectangle 17"/>
          <p:cNvSpPr>
            <a:spLocks noChangeArrowheads="1"/>
          </p:cNvSpPr>
          <p:nvPr/>
        </p:nvSpPr>
        <p:spPr bwMode="auto">
          <a:xfrm>
            <a:off x="4644188" y="6295728"/>
            <a:ext cx="312906" cy="400110"/>
          </a:xfrm>
          <a:prstGeom prst="rect">
            <a:avLst/>
          </a:prstGeom>
          <a:noFill/>
          <a:ln w="9525">
            <a:noFill/>
            <a:miter lim="800000"/>
            <a:headEnd/>
            <a:tailEnd/>
          </a:ln>
        </p:spPr>
        <p:txBody>
          <a:bodyPr wrap="none">
            <a:spAutoFit/>
          </a:bodyPr>
          <a:lstStyle/>
          <a:p>
            <a:pPr>
              <a:spcBef>
                <a:spcPct val="0"/>
              </a:spcBef>
              <a:buFontTx/>
              <a:buNone/>
            </a:pPr>
            <a:r>
              <a:rPr lang="en-US" sz="2000" b="0" dirty="0">
                <a:solidFill>
                  <a:srgbClr val="0000CC"/>
                </a:solidFill>
              </a:rPr>
              <a:t>1</a:t>
            </a:r>
            <a:endParaRPr lang="en-US" sz="2000" b="0" dirty="0">
              <a:solidFill>
                <a:srgbClr val="000000"/>
              </a:solidFill>
            </a:endParaRPr>
          </a:p>
        </p:txBody>
      </p:sp>
      <p:sp>
        <p:nvSpPr>
          <p:cNvPr id="19" name="Rectangle 18"/>
          <p:cNvSpPr>
            <a:spLocks noChangeArrowheads="1"/>
          </p:cNvSpPr>
          <p:nvPr/>
        </p:nvSpPr>
        <p:spPr bwMode="auto">
          <a:xfrm>
            <a:off x="3435140" y="6298903"/>
            <a:ext cx="511679" cy="400110"/>
          </a:xfrm>
          <a:prstGeom prst="rect">
            <a:avLst/>
          </a:prstGeom>
          <a:noFill/>
          <a:ln w="9525">
            <a:noFill/>
            <a:miter lim="800000"/>
            <a:headEnd/>
            <a:tailEnd/>
          </a:ln>
        </p:spPr>
        <p:txBody>
          <a:bodyPr wrap="none">
            <a:spAutoFit/>
          </a:bodyPr>
          <a:lstStyle/>
          <a:p>
            <a:pPr>
              <a:spcBef>
                <a:spcPct val="0"/>
              </a:spcBef>
              <a:buFontTx/>
              <a:buNone/>
            </a:pPr>
            <a:r>
              <a:rPr lang="en-US" sz="2000" b="0" dirty="0">
                <a:solidFill>
                  <a:srgbClr val="0000CC"/>
                </a:solidFill>
              </a:rPr>
              <a:t>0.1</a:t>
            </a:r>
            <a:endParaRPr lang="en-US" sz="2000" b="0" dirty="0">
              <a:solidFill>
                <a:srgbClr val="000000"/>
              </a:solidFill>
            </a:endParaRPr>
          </a:p>
        </p:txBody>
      </p:sp>
      <p:sp>
        <p:nvSpPr>
          <p:cNvPr id="20" name="Rectangle 19"/>
          <p:cNvSpPr>
            <a:spLocks noChangeArrowheads="1"/>
          </p:cNvSpPr>
          <p:nvPr/>
        </p:nvSpPr>
        <p:spPr bwMode="auto">
          <a:xfrm>
            <a:off x="5647662" y="6298903"/>
            <a:ext cx="441146" cy="400110"/>
          </a:xfrm>
          <a:prstGeom prst="rect">
            <a:avLst/>
          </a:prstGeom>
          <a:noFill/>
          <a:ln w="9525">
            <a:noFill/>
            <a:miter lim="800000"/>
            <a:headEnd/>
            <a:tailEnd/>
          </a:ln>
        </p:spPr>
        <p:txBody>
          <a:bodyPr wrap="none">
            <a:spAutoFit/>
          </a:bodyPr>
          <a:lstStyle/>
          <a:p>
            <a:pPr>
              <a:spcBef>
                <a:spcPct val="0"/>
              </a:spcBef>
              <a:buFontTx/>
              <a:buNone/>
            </a:pPr>
            <a:r>
              <a:rPr lang="en-US" sz="2000" b="0" dirty="0">
                <a:solidFill>
                  <a:srgbClr val="0000CC"/>
                </a:solidFill>
              </a:rPr>
              <a:t>10</a:t>
            </a:r>
            <a:endParaRPr lang="en-US" sz="2000" b="0" dirty="0">
              <a:solidFill>
                <a:srgbClr val="000000"/>
              </a:solidFill>
            </a:endParaRPr>
          </a:p>
        </p:txBody>
      </p:sp>
      <p:sp>
        <p:nvSpPr>
          <p:cNvPr id="21" name="Rectangle 20"/>
          <p:cNvSpPr>
            <a:spLocks noChangeArrowheads="1"/>
          </p:cNvSpPr>
          <p:nvPr/>
        </p:nvSpPr>
        <p:spPr bwMode="auto">
          <a:xfrm>
            <a:off x="2433595" y="4622503"/>
            <a:ext cx="312906" cy="400110"/>
          </a:xfrm>
          <a:prstGeom prst="rect">
            <a:avLst/>
          </a:prstGeom>
          <a:noFill/>
          <a:ln w="9525">
            <a:noFill/>
            <a:miter lim="800000"/>
            <a:headEnd/>
            <a:tailEnd/>
          </a:ln>
        </p:spPr>
        <p:txBody>
          <a:bodyPr wrap="none">
            <a:spAutoFit/>
          </a:bodyPr>
          <a:lstStyle/>
          <a:p>
            <a:pPr>
              <a:spcBef>
                <a:spcPct val="0"/>
              </a:spcBef>
              <a:buFontTx/>
              <a:buNone/>
            </a:pPr>
            <a:r>
              <a:rPr lang="en-US" sz="2000" b="0" dirty="0">
                <a:solidFill>
                  <a:srgbClr val="FF0000"/>
                </a:solidFill>
              </a:rPr>
              <a:t>1</a:t>
            </a:r>
          </a:p>
        </p:txBody>
      </p:sp>
      <p:sp>
        <p:nvSpPr>
          <p:cNvPr id="22" name="Rectangle 21"/>
          <p:cNvSpPr>
            <a:spLocks noChangeArrowheads="1"/>
          </p:cNvSpPr>
          <p:nvPr/>
        </p:nvSpPr>
        <p:spPr bwMode="auto">
          <a:xfrm>
            <a:off x="2328200" y="3784303"/>
            <a:ext cx="441146" cy="400110"/>
          </a:xfrm>
          <a:prstGeom prst="rect">
            <a:avLst/>
          </a:prstGeom>
          <a:noFill/>
          <a:ln w="9525">
            <a:noFill/>
            <a:miter lim="800000"/>
            <a:headEnd/>
            <a:tailEnd/>
          </a:ln>
        </p:spPr>
        <p:txBody>
          <a:bodyPr wrap="none">
            <a:spAutoFit/>
          </a:bodyPr>
          <a:lstStyle/>
          <a:p>
            <a:pPr>
              <a:spcBef>
                <a:spcPct val="0"/>
              </a:spcBef>
              <a:buFontTx/>
              <a:buNone/>
            </a:pPr>
            <a:r>
              <a:rPr lang="en-US" sz="2000" b="0" dirty="0">
                <a:solidFill>
                  <a:srgbClr val="FF0000"/>
                </a:solidFill>
              </a:rPr>
              <a:t>10</a:t>
            </a:r>
          </a:p>
        </p:txBody>
      </p:sp>
      <p:sp>
        <p:nvSpPr>
          <p:cNvPr id="23" name="Rectangle 22"/>
          <p:cNvSpPr>
            <a:spLocks noChangeArrowheads="1"/>
          </p:cNvSpPr>
          <p:nvPr/>
        </p:nvSpPr>
        <p:spPr bwMode="auto">
          <a:xfrm>
            <a:off x="2258802" y="5460703"/>
            <a:ext cx="511679" cy="400110"/>
          </a:xfrm>
          <a:prstGeom prst="rect">
            <a:avLst/>
          </a:prstGeom>
          <a:noFill/>
          <a:ln w="9525">
            <a:noFill/>
            <a:miter lim="800000"/>
            <a:headEnd/>
            <a:tailEnd/>
          </a:ln>
        </p:spPr>
        <p:txBody>
          <a:bodyPr wrap="none">
            <a:spAutoFit/>
          </a:bodyPr>
          <a:lstStyle/>
          <a:p>
            <a:pPr>
              <a:spcBef>
                <a:spcPct val="0"/>
              </a:spcBef>
              <a:buFontTx/>
              <a:buNone/>
            </a:pPr>
            <a:r>
              <a:rPr lang="en-US" sz="2000" b="0" dirty="0">
                <a:solidFill>
                  <a:srgbClr val="FF0000"/>
                </a:solidFill>
              </a:rPr>
              <a:t>0.1</a:t>
            </a:r>
          </a:p>
        </p:txBody>
      </p:sp>
      <p:cxnSp>
        <p:nvCxnSpPr>
          <p:cNvPr id="25" name="Straight Arrow Connector 24"/>
          <p:cNvCxnSpPr>
            <a:cxnSpLocks noChangeShapeType="1"/>
          </p:cNvCxnSpPr>
          <p:nvPr/>
        </p:nvCxnSpPr>
        <p:spPr bwMode="auto">
          <a:xfrm>
            <a:off x="3352800" y="5864225"/>
            <a:ext cx="2514600" cy="3175"/>
          </a:xfrm>
          <a:prstGeom prst="straightConnector1">
            <a:avLst/>
          </a:prstGeom>
          <a:noFill/>
          <a:ln w="38100" algn="ctr">
            <a:solidFill>
              <a:schemeClr val="tx1"/>
            </a:solidFill>
            <a:round/>
            <a:headEnd/>
            <a:tailEnd type="arrow" w="med" len="med"/>
          </a:ln>
        </p:spPr>
      </p:cxnSp>
      <p:cxnSp>
        <p:nvCxnSpPr>
          <p:cNvPr id="27" name="Straight Arrow Connector 26"/>
          <p:cNvCxnSpPr>
            <a:cxnSpLocks noChangeShapeType="1"/>
          </p:cNvCxnSpPr>
          <p:nvPr/>
        </p:nvCxnSpPr>
        <p:spPr bwMode="auto">
          <a:xfrm flipV="1">
            <a:off x="3107573" y="4195465"/>
            <a:ext cx="2" cy="1524000"/>
          </a:xfrm>
          <a:prstGeom prst="straightConnector1">
            <a:avLst/>
          </a:prstGeom>
          <a:noFill/>
          <a:ln w="38100" algn="ctr">
            <a:solidFill>
              <a:schemeClr val="tx1"/>
            </a:solidFill>
            <a:round/>
            <a:headEnd/>
            <a:tailEnd type="arrow" w="med" len="med"/>
          </a:ln>
        </p:spPr>
      </p:cxnSp>
      <p:sp>
        <p:nvSpPr>
          <p:cNvPr id="33" name="Rectangle 32"/>
          <p:cNvSpPr>
            <a:spLocks noChangeArrowheads="1"/>
          </p:cNvSpPr>
          <p:nvPr/>
        </p:nvSpPr>
        <p:spPr bwMode="auto">
          <a:xfrm>
            <a:off x="6477000" y="6320135"/>
            <a:ext cx="974946" cy="461665"/>
          </a:xfrm>
          <a:prstGeom prst="rect">
            <a:avLst/>
          </a:prstGeom>
          <a:noFill/>
          <a:ln w="9525">
            <a:noFill/>
            <a:miter lim="800000"/>
            <a:headEnd/>
            <a:tailEnd/>
          </a:ln>
        </p:spPr>
        <p:txBody>
          <a:bodyPr wrap="none">
            <a:spAutoFit/>
          </a:bodyPr>
          <a:lstStyle/>
          <a:p>
            <a:r>
              <a:rPr lang="en-US" sz="2400" b="0" dirty="0" smtClean="0">
                <a:solidFill>
                  <a:srgbClr val="0000CC"/>
                </a:solidFill>
                <a:latin typeface="cmmi10" pitchFamily="34" charset="2"/>
              </a:rPr>
              <a:t>E</a:t>
            </a:r>
            <a:r>
              <a:rPr lang="en-US" sz="2400" b="0" dirty="0" smtClean="0">
                <a:solidFill>
                  <a:srgbClr val="0000CC"/>
                </a:solidFill>
              </a:rPr>
              <a:t>/</a:t>
            </a:r>
            <a:r>
              <a:rPr lang="en-US" sz="2400" b="0" dirty="0" smtClean="0">
                <a:solidFill>
                  <a:srgbClr val="0000CC"/>
                </a:solidFill>
                <a:latin typeface="cmmi10" pitchFamily="34" charset="0"/>
              </a:rPr>
              <a:t>E</a:t>
            </a:r>
            <a:r>
              <a:rPr lang="en-GB" sz="2400" b="0" baseline="-25000" dirty="0" err="1" smtClean="0">
                <a:solidFill>
                  <a:srgbClr val="0000CC"/>
                </a:solidFill>
                <a:latin typeface="cmmi10" pitchFamily="34" charset="0"/>
              </a:rPr>
              <a:t>cr</a:t>
            </a:r>
            <a:endParaRPr lang="en-US" sz="2400" b="0" baseline="-25000" dirty="0">
              <a:solidFill>
                <a:srgbClr val="0000CC"/>
              </a:solidFill>
            </a:endParaRPr>
          </a:p>
        </p:txBody>
      </p:sp>
      <p:pic>
        <p:nvPicPr>
          <p:cNvPr id="1028" name="Picture 4" descr="LHC Tunnel, October 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97" y="4017666"/>
            <a:ext cx="2030903" cy="16924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fair-center.eu/uploads/pics/FAIR_3DModel_72dpi_Legend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441" y="2895600"/>
            <a:ext cx="2352959" cy="16831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physis.ro/images/ELI%20mache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4598987"/>
            <a:ext cx="1992575" cy="149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63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1000"/>
                                        <p:tgtEl>
                                          <p:spTgt spid="7">
                                            <p:txEl>
                                              <p:pRg st="3" end="3"/>
                                            </p:txEl>
                                          </p:spTgt>
                                        </p:tgtEl>
                                      </p:cBhvr>
                                    </p:animEffect>
                                    <p:anim calcmode="lin" valueType="num">
                                      <p:cBhvr>
                                        <p:cTn id="2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1000" fill="hold"/>
                                        <p:tgtEl>
                                          <p:spTgt spid="23"/>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000"/>
                                        <p:tgtEl>
                                          <p:spTgt spid="20"/>
                                        </p:tgtEl>
                                      </p:cBhvr>
                                    </p:animEffect>
                                    <p:anim calcmode="lin" valueType="num">
                                      <p:cBhvr>
                                        <p:cTn id="77" dur="1000" fill="hold"/>
                                        <p:tgtEl>
                                          <p:spTgt spid="20"/>
                                        </p:tgtEl>
                                        <p:attrNameLst>
                                          <p:attrName>ppt_x</p:attrName>
                                        </p:attrNameLst>
                                      </p:cBhvr>
                                      <p:tavLst>
                                        <p:tav tm="0">
                                          <p:val>
                                            <p:strVal val="#ppt_x"/>
                                          </p:val>
                                        </p:tav>
                                        <p:tav tm="100000">
                                          <p:val>
                                            <p:strVal val="#ppt_x"/>
                                          </p:val>
                                        </p:tav>
                                      </p:tavLst>
                                    </p:anim>
                                    <p:anim calcmode="lin" valueType="num">
                                      <p:cBhvr>
                                        <p:cTn id="78" dur="1000" fill="hold"/>
                                        <p:tgtEl>
                                          <p:spTgt spid="2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1000"/>
                                        <p:tgtEl>
                                          <p:spTgt spid="18"/>
                                        </p:tgtEl>
                                      </p:cBhvr>
                                    </p:animEffect>
                                    <p:anim calcmode="lin" valueType="num">
                                      <p:cBhvr>
                                        <p:cTn id="82" dur="1000" fill="hold"/>
                                        <p:tgtEl>
                                          <p:spTgt spid="18"/>
                                        </p:tgtEl>
                                        <p:attrNameLst>
                                          <p:attrName>ppt_x</p:attrName>
                                        </p:attrNameLst>
                                      </p:cBhvr>
                                      <p:tavLst>
                                        <p:tav tm="0">
                                          <p:val>
                                            <p:strVal val="#ppt_x"/>
                                          </p:val>
                                        </p:tav>
                                        <p:tav tm="100000">
                                          <p:val>
                                            <p:strVal val="#ppt_x"/>
                                          </p:val>
                                        </p:tav>
                                      </p:tavLst>
                                    </p:anim>
                                    <p:anim calcmode="lin" valueType="num">
                                      <p:cBhvr>
                                        <p:cTn id="83" dur="1000" fill="hold"/>
                                        <p:tgtEl>
                                          <p:spTgt spid="18"/>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fade">
                                      <p:cBhvr>
                                        <p:cTn id="86" dur="1000"/>
                                        <p:tgtEl>
                                          <p:spTgt spid="5"/>
                                        </p:tgtEl>
                                      </p:cBhvr>
                                    </p:animEffect>
                                    <p:anim calcmode="lin" valueType="num">
                                      <p:cBhvr>
                                        <p:cTn id="87" dur="1000" fill="hold"/>
                                        <p:tgtEl>
                                          <p:spTgt spid="5"/>
                                        </p:tgtEl>
                                        <p:attrNameLst>
                                          <p:attrName>ppt_x</p:attrName>
                                        </p:attrNameLst>
                                      </p:cBhvr>
                                      <p:tavLst>
                                        <p:tav tm="0">
                                          <p:val>
                                            <p:strVal val="#ppt_x"/>
                                          </p:val>
                                        </p:tav>
                                        <p:tav tm="100000">
                                          <p:val>
                                            <p:strVal val="#ppt_x"/>
                                          </p:val>
                                        </p:tav>
                                      </p:tavLst>
                                    </p:anim>
                                    <p:anim calcmode="lin" valueType="num">
                                      <p:cBhvr>
                                        <p:cTn id="88" dur="1000" fill="hold"/>
                                        <p:tgtEl>
                                          <p:spTgt spid="5"/>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1000"/>
                                        <p:tgtEl>
                                          <p:spTgt spid="19"/>
                                        </p:tgtEl>
                                      </p:cBhvr>
                                    </p:animEffect>
                                    <p:anim calcmode="lin" valueType="num">
                                      <p:cBhvr>
                                        <p:cTn id="97" dur="1000" fill="hold"/>
                                        <p:tgtEl>
                                          <p:spTgt spid="19"/>
                                        </p:tgtEl>
                                        <p:attrNameLst>
                                          <p:attrName>ppt_x</p:attrName>
                                        </p:attrNameLst>
                                      </p:cBhvr>
                                      <p:tavLst>
                                        <p:tav tm="0">
                                          <p:val>
                                            <p:strVal val="#ppt_x"/>
                                          </p:val>
                                        </p:tav>
                                        <p:tav tm="100000">
                                          <p:val>
                                            <p:strVal val="#ppt_x"/>
                                          </p:val>
                                        </p:tav>
                                      </p:tavLst>
                                    </p:anim>
                                    <p:anim calcmode="lin" valueType="num">
                                      <p:cBhvr>
                                        <p:cTn id="98" dur="1000" fill="hold"/>
                                        <p:tgtEl>
                                          <p:spTgt spid="1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fade">
                                      <p:cBhvr>
                                        <p:cTn id="101" dur="1000"/>
                                        <p:tgtEl>
                                          <p:spTgt spid="14"/>
                                        </p:tgtEl>
                                      </p:cBhvr>
                                    </p:animEffect>
                                    <p:anim calcmode="lin" valueType="num">
                                      <p:cBhvr>
                                        <p:cTn id="102" dur="1000" fill="hold"/>
                                        <p:tgtEl>
                                          <p:spTgt spid="14"/>
                                        </p:tgtEl>
                                        <p:attrNameLst>
                                          <p:attrName>ppt_x</p:attrName>
                                        </p:attrNameLst>
                                      </p:cBhvr>
                                      <p:tavLst>
                                        <p:tav tm="0">
                                          <p:val>
                                            <p:strVal val="#ppt_x"/>
                                          </p:val>
                                        </p:tav>
                                        <p:tav tm="100000">
                                          <p:val>
                                            <p:strVal val="#ppt_x"/>
                                          </p:val>
                                        </p:tav>
                                      </p:tavLst>
                                    </p:anim>
                                    <p:anim calcmode="lin" valueType="num">
                                      <p:cBhvr>
                                        <p:cTn id="103" dur="1000" fill="hold"/>
                                        <p:tgtEl>
                                          <p:spTgt spid="14"/>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1000"/>
                                        <p:tgtEl>
                                          <p:spTgt spid="33"/>
                                        </p:tgtEl>
                                      </p:cBhvr>
                                    </p:animEffect>
                                    <p:anim calcmode="lin" valueType="num">
                                      <p:cBhvr>
                                        <p:cTn id="107" dur="1000" fill="hold"/>
                                        <p:tgtEl>
                                          <p:spTgt spid="33"/>
                                        </p:tgtEl>
                                        <p:attrNameLst>
                                          <p:attrName>ppt_x</p:attrName>
                                        </p:attrNameLst>
                                      </p:cBhvr>
                                      <p:tavLst>
                                        <p:tav tm="0">
                                          <p:val>
                                            <p:strVal val="#ppt_x"/>
                                          </p:val>
                                        </p:tav>
                                        <p:tav tm="100000">
                                          <p:val>
                                            <p:strVal val="#ppt_x"/>
                                          </p:val>
                                        </p:tav>
                                      </p:tavLst>
                                    </p:anim>
                                    <p:anim calcmode="lin" valueType="num">
                                      <p:cBhvr>
                                        <p:cTn id="10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2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02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5"/>
                                        </p:tgtEl>
                                        <p:attrNameLst>
                                          <p:attrName>style.visibility</p:attrName>
                                        </p:attrNameLst>
                                      </p:cBhvr>
                                      <p:to>
                                        <p:strVal val="visible"/>
                                      </p:to>
                                    </p:set>
                                  </p:childTnLst>
                                </p:cTn>
                              </p:par>
                              <p:par>
                                <p:cTn id="123" presetID="1" presetClass="exit" presetSubtype="0" fill="hold" nodeType="withEffect">
                                  <p:stCondLst>
                                    <p:cond delay="0"/>
                                  </p:stCondLst>
                                  <p:childTnLst>
                                    <p:set>
                                      <p:cBhvr>
                                        <p:cTn id="124" dur="1" fill="hold">
                                          <p:stCondLst>
                                            <p:cond delay="0"/>
                                          </p:stCondLst>
                                        </p:cTn>
                                        <p:tgtEl>
                                          <p:spTgt spid="27"/>
                                        </p:tgtEl>
                                        <p:attrNameLst>
                                          <p:attrName>style.visibility</p:attrName>
                                        </p:attrNameLst>
                                      </p:cBhvr>
                                      <p:to>
                                        <p:strVal val="hidden"/>
                                      </p:to>
                                    </p:set>
                                  </p:childTnLst>
                                </p:cTn>
                              </p:par>
                              <p:par>
                                <p:cTn id="125" presetID="1" presetClass="entr" presetSubtype="0" fill="hold" nodeType="withEffect">
                                  <p:stCondLst>
                                    <p:cond delay="0"/>
                                  </p:stCondLst>
                                  <p:childTnLst>
                                    <p:set>
                                      <p:cBhvr>
                                        <p:cTn id="126" dur="1" fill="hold">
                                          <p:stCondLst>
                                            <p:cond delay="0"/>
                                          </p:stCondLst>
                                        </p:cTn>
                                        <p:tgtEl>
                                          <p:spTgt spid="1032"/>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4" grpId="0" animBg="1"/>
      <p:bldP spid="16" grpId="0"/>
      <p:bldP spid="18" grpId="0"/>
      <p:bldP spid="19" grpId="0"/>
      <p:bldP spid="20" grpId="0"/>
      <p:bldP spid="21" grpId="0"/>
      <p:bldP spid="22" grpId="0"/>
      <p:bldP spid="23"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
          <p:cNvSpPr>
            <a:spLocks noChangeArrowheads="1"/>
          </p:cNvSpPr>
          <p:nvPr/>
        </p:nvSpPr>
        <p:spPr bwMode="auto">
          <a:xfrm>
            <a:off x="304800" y="685800"/>
            <a:ext cx="8382000" cy="2133600"/>
          </a:xfrm>
          <a:prstGeom prst="rect">
            <a:avLst/>
          </a:prstGeom>
          <a:noFill/>
          <a:ln w="9525">
            <a:noFill/>
            <a:round/>
            <a:headEnd/>
            <a:tailEnd/>
          </a:ln>
        </p:spPr>
        <p:txBody>
          <a:bodyPr lIns="90000" tIns="46800" rIns="90000" bIns="46800"/>
          <a:lstStyle/>
          <a:p>
            <a:pPr algn="just"/>
            <a:r>
              <a:rPr lang="en-US" sz="2200" b="0" dirty="0" smtClean="0">
                <a:solidFill>
                  <a:srgbClr val="0000CC"/>
                </a:solidFill>
              </a:rPr>
              <a:t>Highly-charged ions are sources of very strong ¯</a:t>
            </a:r>
            <a:r>
              <a:rPr lang="en-US" sz="2200" b="0" dirty="0" err="1" smtClean="0">
                <a:solidFill>
                  <a:srgbClr val="0000CC"/>
                </a:solidFill>
              </a:rPr>
              <a:t>elds</a:t>
            </a:r>
            <a:r>
              <a:rPr lang="en-US" sz="2200" b="0" dirty="0" smtClean="0">
                <a:solidFill>
                  <a:srgbClr val="0000CC"/>
                </a:solidFill>
              </a:rPr>
              <a:t> and strong-¯</a:t>
            </a:r>
            <a:r>
              <a:rPr lang="en-US" sz="2200" b="0" dirty="0" err="1" smtClean="0">
                <a:solidFill>
                  <a:srgbClr val="0000CC"/>
                </a:solidFill>
              </a:rPr>
              <a:t>eld</a:t>
            </a:r>
            <a:r>
              <a:rPr lang="en-US" sz="2200" b="0" dirty="0" smtClean="0">
                <a:solidFill>
                  <a:srgbClr val="0000CC"/>
                </a:solidFill>
              </a:rPr>
              <a:t> QED in the presence of strong atomic ¯</a:t>
            </a:r>
            <a:r>
              <a:rPr lang="en-US" sz="2200" b="0" dirty="0" err="1" smtClean="0">
                <a:solidFill>
                  <a:srgbClr val="0000CC"/>
                </a:solidFill>
              </a:rPr>
              <a:t>elds</a:t>
            </a:r>
            <a:r>
              <a:rPr lang="en-US" sz="2200" b="0" dirty="0" smtClean="0">
                <a:solidFill>
                  <a:srgbClr val="0000CC"/>
                </a:solidFill>
              </a:rPr>
              <a:t> has been investigated since a long time (Bethe and </a:t>
            </a:r>
            <a:r>
              <a:rPr lang="en-US" sz="2200" b="0" dirty="0" err="1" smtClean="0">
                <a:solidFill>
                  <a:srgbClr val="0000CC"/>
                </a:solidFill>
              </a:rPr>
              <a:t>Heitler</a:t>
            </a:r>
            <a:r>
              <a:rPr lang="en-US" sz="2200" b="0" dirty="0" smtClean="0">
                <a:solidFill>
                  <a:srgbClr val="0000CC"/>
                </a:solidFill>
              </a:rPr>
              <a:t> 1934, Bethe and </a:t>
            </a:r>
            <a:r>
              <a:rPr lang="en-US" sz="2200" b="0" dirty="0" err="1" smtClean="0">
                <a:solidFill>
                  <a:srgbClr val="0000CC"/>
                </a:solidFill>
              </a:rPr>
              <a:t>Maximon</a:t>
            </a:r>
            <a:r>
              <a:rPr lang="en-US" sz="2200" b="0" dirty="0" smtClean="0">
                <a:solidFill>
                  <a:srgbClr val="0000CC"/>
                </a:solidFill>
              </a:rPr>
              <a:t> 1954). </a:t>
            </a:r>
            <a:r>
              <a:rPr lang="en-US" sz="2200" b="0" dirty="0" smtClean="0">
                <a:solidFill>
                  <a:schemeClr val="tx1"/>
                </a:solidFill>
              </a:rPr>
              <a:t>A bare nucleus with velocity </a:t>
            </a:r>
            <a:r>
              <a:rPr lang="en-US" sz="2200" b="0" dirty="0" smtClean="0">
                <a:solidFill>
                  <a:schemeClr val="tx1"/>
                </a:solidFill>
                <a:latin typeface="cmmi10" pitchFamily="34" charset="2"/>
              </a:rPr>
              <a:t>v</a:t>
            </a:r>
            <a:r>
              <a:rPr lang="en-US" sz="2200" b="0" dirty="0" smtClean="0">
                <a:solidFill>
                  <a:schemeClr val="tx1"/>
                </a:solidFill>
              </a:rPr>
              <a:t> collides with a </a:t>
            </a:r>
            <a:r>
              <a:rPr lang="en-GB" sz="2200" b="0" dirty="0" smtClean="0">
                <a:solidFill>
                  <a:schemeClr val="tx1"/>
                </a:solidFill>
              </a:rPr>
              <a:t>particle (</a:t>
            </a:r>
            <a:r>
              <a:rPr lang="en-US" sz="2200" b="0" dirty="0" smtClean="0">
                <a:solidFill>
                  <a:schemeClr val="tx1"/>
                </a:solidFill>
                <a:latin typeface="cmmi10" pitchFamily="34" charset="2"/>
              </a:rPr>
              <a:t>e</a:t>
            </a:r>
            <a:r>
              <a:rPr lang="en-US" sz="2200" b="0" baseline="30000" dirty="0" smtClean="0">
                <a:solidFill>
                  <a:schemeClr val="tx1"/>
                </a:solidFill>
              </a:rPr>
              <a:t>{</a:t>
            </a:r>
            <a:r>
              <a:rPr lang="en-US" sz="2200" b="0" dirty="0" smtClean="0">
                <a:solidFill>
                  <a:schemeClr val="tx1"/>
                </a:solidFill>
              </a:rPr>
              <a:t>, </a:t>
            </a:r>
            <a:r>
              <a:rPr lang="en-US" sz="2200" b="0" dirty="0" smtClean="0">
                <a:solidFill>
                  <a:schemeClr val="tx1"/>
                </a:solidFill>
                <a:latin typeface="cmmi10" pitchFamily="34" charset="2"/>
              </a:rPr>
              <a:t>e</a:t>
            </a:r>
            <a:r>
              <a:rPr lang="en-US" sz="2200" b="0" baseline="30000" dirty="0" smtClean="0">
                <a:solidFill>
                  <a:schemeClr val="tx1"/>
                </a:solidFill>
              </a:rPr>
              <a:t>+</a:t>
            </a:r>
            <a:r>
              <a:rPr lang="en-US" sz="2200" b="0" dirty="0" smtClean="0">
                <a:solidFill>
                  <a:schemeClr val="tx1"/>
                </a:solidFill>
              </a:rPr>
              <a:t> or </a:t>
            </a:r>
            <a:r>
              <a:rPr lang="en-US" sz="2200" b="0" dirty="0" smtClean="0">
                <a:solidFill>
                  <a:schemeClr val="tx1"/>
                </a:solidFill>
                <a:latin typeface="cmmi10" pitchFamily="34" charset="2"/>
              </a:rPr>
              <a:t>°</a:t>
            </a:r>
            <a:r>
              <a:rPr lang="en-GB" sz="2200" b="0" dirty="0" smtClean="0">
                <a:solidFill>
                  <a:schemeClr val="tx1"/>
                </a:solidFill>
              </a:rPr>
              <a:t>) with energy </a:t>
            </a:r>
            <a:r>
              <a:rPr lang="en-US" sz="2000" b="0" dirty="0" smtClean="0">
                <a:latin typeface="cmmi10" pitchFamily="34" charset="2"/>
              </a:rPr>
              <a:t>² </a:t>
            </a:r>
            <a:r>
              <a:rPr lang="en-US" sz="2200" b="0" dirty="0" smtClean="0">
                <a:solidFill>
                  <a:schemeClr val="tx1"/>
                </a:solidFill>
              </a:rPr>
              <a:t>for an electron or a positron (</a:t>
            </a:r>
            <a:r>
              <a:rPr lang="en-GB" sz="2200" b="0" dirty="0" smtClean="0">
                <a:solidFill>
                  <a:schemeClr val="tx1"/>
                </a:solidFill>
                <a:latin typeface="msbm10" pitchFamily="34" charset="0"/>
              </a:rPr>
              <a:t>}</a:t>
            </a:r>
            <a:r>
              <a:rPr lang="en-US" sz="2200" b="0" dirty="0" smtClean="0">
                <a:solidFill>
                  <a:schemeClr val="tx1"/>
                </a:solidFill>
                <a:latin typeface="cmmi10" pitchFamily="34" charset="2"/>
              </a:rPr>
              <a:t>!</a:t>
            </a:r>
            <a:r>
              <a:rPr lang="en-US" sz="2200" b="0" dirty="0" smtClean="0">
                <a:solidFill>
                  <a:schemeClr val="tx1"/>
                </a:solidFill>
              </a:rPr>
              <a:t> for a photon) </a:t>
            </a:r>
            <a:endParaRPr lang="en-GB" sz="2200" b="0" baseline="-25000" dirty="0">
              <a:solidFill>
                <a:schemeClr val="tx1"/>
              </a:solidFill>
            </a:endParaRPr>
          </a:p>
        </p:txBody>
      </p:sp>
      <p:sp>
        <p:nvSpPr>
          <p:cNvPr id="33" name="Rectangle 2"/>
          <p:cNvSpPr>
            <a:spLocks noGrp="1" noChangeArrowheads="1"/>
          </p:cNvSpPr>
          <p:nvPr>
            <p:ph type="title"/>
          </p:nvPr>
        </p:nvSpPr>
        <p:spPr>
          <a:xfrm>
            <a:off x="381000" y="152400"/>
            <a:ext cx="8229600" cy="533400"/>
          </a:xfrm>
        </p:spPr>
        <p:txBody>
          <a:bodyPr/>
          <a:lstStyle/>
          <a:p>
            <a:pPr>
              <a:buFont typeface="cmr10"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dirty="0" smtClean="0">
                <a:latin typeface="cmr10" pitchFamily="34" charset="0"/>
              </a:rPr>
              <a:t>Strong-field QED in a strong atomic </a:t>
            </a:r>
            <a:r>
              <a:rPr lang="en-US" sz="3600" dirty="0" smtClean="0">
                <a:latin typeface="cmr10" pitchFamily="34" charset="0"/>
              </a:rPr>
              <a:t>¯</a:t>
            </a:r>
            <a:r>
              <a:rPr lang="en-GB" sz="3400" dirty="0" err="1" smtClean="0">
                <a:latin typeface="cmr10" pitchFamily="34" charset="0"/>
              </a:rPr>
              <a:t>eld</a:t>
            </a:r>
            <a:endParaRPr lang="en-GB" sz="3400" dirty="0" smtClean="0">
              <a:latin typeface="cmr10" pitchFamily="34" charset="0"/>
            </a:endParaRPr>
          </a:p>
        </p:txBody>
      </p:sp>
      <p:sp>
        <p:nvSpPr>
          <p:cNvPr id="71" name="Rectangle 2"/>
          <p:cNvSpPr txBox="1">
            <a:spLocks noChangeArrowheads="1"/>
          </p:cNvSpPr>
          <p:nvPr>
            <p:custDataLst>
              <p:tags r:id="rId1"/>
            </p:custDataLst>
          </p:nvPr>
        </p:nvSpPr>
        <p:spPr bwMode="auto">
          <a:xfrm>
            <a:off x="4343400" y="2667000"/>
            <a:ext cx="4343400" cy="1981200"/>
          </a:xfrm>
          <a:prstGeom prst="rect">
            <a:avLst/>
          </a:prstGeom>
          <a:noFill/>
          <a:ln w="9525">
            <a:noFill/>
            <a:miter lim="800000"/>
            <a:headEnd/>
            <a:tailEnd/>
          </a:ln>
        </p:spPr>
        <p:txBody>
          <a:bodyPr anchor="ctr"/>
          <a:lstStyle/>
          <a:p>
            <a:pPr algn="just" eaLnBrk="0" hangingPunct="0">
              <a:buFont typeface="cmr10"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0" kern="0" dirty="0" smtClean="0">
                <a:ea typeface="+mj-ea"/>
                <a:cs typeface="+mj-cs"/>
              </a:rPr>
              <a:t>High-order QED effects (</a:t>
            </a:r>
            <a:r>
              <a:rPr lang="en-US" sz="2400" b="0" kern="0" dirty="0" smtClean="0">
                <a:solidFill>
                  <a:srgbClr val="FF0000"/>
                </a:solidFill>
                <a:ea typeface="+mj-ea"/>
                <a:cs typeface="+mj-cs"/>
              </a:rPr>
              <a:t>Coulomb corrections</a:t>
            </a:r>
            <a:r>
              <a:rPr lang="en-US" sz="2400" b="0" kern="0" dirty="0" smtClean="0">
                <a:ea typeface="+mj-ea"/>
                <a:cs typeface="+mj-cs"/>
              </a:rPr>
              <a:t>) only depend on the Lorentz- and gauge-invariant parameter </a:t>
            </a:r>
            <a:r>
              <a:rPr lang="en-US" sz="2400" b="0" kern="0" dirty="0" smtClean="0">
                <a:solidFill>
                  <a:srgbClr val="FF0000"/>
                </a:solidFill>
                <a:latin typeface="cmmi10" pitchFamily="34" charset="2"/>
                <a:ea typeface="+mj-ea"/>
                <a:cs typeface="+mj-cs"/>
              </a:rPr>
              <a:t>Z</a:t>
            </a:r>
            <a:r>
              <a:rPr lang="en-US" sz="2400" b="0" dirty="0" smtClean="0">
                <a:solidFill>
                  <a:srgbClr val="FF0000"/>
                </a:solidFill>
                <a:latin typeface="cmmi10" pitchFamily="34" charset="2"/>
              </a:rPr>
              <a:t>®</a:t>
            </a:r>
            <a:endParaRPr lang="en-GB" sz="2400" b="0" kern="0" dirty="0">
              <a:ea typeface="+mj-ea"/>
              <a:cs typeface="+mj-cs"/>
            </a:endParaRPr>
          </a:p>
        </p:txBody>
      </p:sp>
      <p:sp>
        <p:nvSpPr>
          <p:cNvPr id="73" name="Oval 12"/>
          <p:cNvSpPr>
            <a:spLocks noChangeArrowheads="1"/>
          </p:cNvSpPr>
          <p:nvPr/>
        </p:nvSpPr>
        <p:spPr bwMode="auto">
          <a:xfrm>
            <a:off x="1436687" y="3433762"/>
            <a:ext cx="228600" cy="2286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5" name="Line 16"/>
          <p:cNvSpPr>
            <a:spLocks noChangeShapeType="1"/>
          </p:cNvSpPr>
          <p:nvPr/>
        </p:nvSpPr>
        <p:spPr bwMode="auto">
          <a:xfrm flipV="1">
            <a:off x="2884487" y="3124200"/>
            <a:ext cx="762000" cy="0"/>
          </a:xfrm>
          <a:prstGeom prst="line">
            <a:avLst/>
          </a:prstGeom>
          <a:noFill/>
          <a:ln w="9525">
            <a:solidFill>
              <a:schemeClr val="tx1"/>
            </a:solidFill>
            <a:round/>
            <a:headEnd type="triangle" w="med" len="med"/>
            <a:tailEnd/>
          </a:ln>
        </p:spPr>
        <p:txBody>
          <a:bodyPr anchor="ctr"/>
          <a:lstStyle/>
          <a:p>
            <a:endParaRPr lang="en-US"/>
          </a:p>
        </p:txBody>
      </p:sp>
      <p:sp>
        <p:nvSpPr>
          <p:cNvPr id="77" name="Rectangle 76"/>
          <p:cNvSpPr>
            <a:spLocks noChangeArrowheads="1"/>
          </p:cNvSpPr>
          <p:nvPr/>
        </p:nvSpPr>
        <p:spPr bwMode="auto">
          <a:xfrm>
            <a:off x="317715" y="3429000"/>
            <a:ext cx="907621" cy="461665"/>
          </a:xfrm>
          <a:prstGeom prst="rect">
            <a:avLst/>
          </a:prstGeom>
          <a:noFill/>
          <a:ln w="9525">
            <a:noFill/>
            <a:miter lim="800000"/>
            <a:headEnd/>
            <a:tailEnd/>
          </a:ln>
        </p:spPr>
        <p:txBody>
          <a:bodyPr wrap="none">
            <a:spAutoFit/>
          </a:bodyPr>
          <a:lstStyle/>
          <a:p>
            <a:r>
              <a:rPr lang="en-US" sz="2400" b="0" dirty="0" smtClean="0">
                <a:latin typeface="cmmi10" pitchFamily="34" charset="2"/>
              </a:rPr>
              <a:t>²</a:t>
            </a:r>
            <a:r>
              <a:rPr lang="en-US" sz="2400" b="0" dirty="0" smtClean="0">
                <a:solidFill>
                  <a:schemeClr val="tx1"/>
                </a:solidFill>
              </a:rPr>
              <a:t>(</a:t>
            </a:r>
            <a:r>
              <a:rPr lang="en-GB" sz="2400" b="0" dirty="0">
                <a:solidFill>
                  <a:schemeClr val="tx1"/>
                </a:solidFill>
                <a:latin typeface="msbm10" pitchFamily="34" charset="0"/>
              </a:rPr>
              <a:t>}</a:t>
            </a:r>
            <a:r>
              <a:rPr lang="en-US" sz="2400" b="0" dirty="0">
                <a:solidFill>
                  <a:schemeClr val="tx1"/>
                </a:solidFill>
                <a:latin typeface="cmmi10" pitchFamily="34" charset="2"/>
              </a:rPr>
              <a:t>!</a:t>
            </a:r>
            <a:r>
              <a:rPr lang="en-US" sz="2400" b="0" dirty="0">
                <a:solidFill>
                  <a:schemeClr val="tx1"/>
                </a:solidFill>
              </a:rPr>
              <a:t>)</a:t>
            </a:r>
            <a:endParaRPr lang="en-US" sz="2400" dirty="0"/>
          </a:p>
        </p:txBody>
      </p:sp>
      <p:sp>
        <p:nvSpPr>
          <p:cNvPr id="37" name="Oval 17"/>
          <p:cNvSpPr>
            <a:spLocks noChangeArrowheads="1"/>
          </p:cNvSpPr>
          <p:nvPr/>
        </p:nvSpPr>
        <p:spPr bwMode="auto">
          <a:xfrm>
            <a:off x="2971800" y="3276600"/>
            <a:ext cx="685800" cy="685800"/>
          </a:xfrm>
          <a:prstGeom prst="ellipse">
            <a:avLst/>
          </a:prstGeom>
          <a:solidFill>
            <a:schemeClr val="tx1"/>
          </a:solidFill>
          <a:ln w="9525" algn="ctr">
            <a:solidFill>
              <a:schemeClr val="tx1"/>
            </a:solidFill>
            <a:round/>
            <a:headEnd/>
            <a:tailEnd/>
          </a:ln>
        </p:spPr>
        <p:txBody>
          <a:bodyPr wrap="none" anchor="ctr"/>
          <a:lstStyle/>
          <a:p>
            <a:pPr marL="342900" indent="-342900">
              <a:spcBef>
                <a:spcPct val="20000"/>
              </a:spcBef>
            </a:pPr>
            <a:r>
              <a:rPr lang="en-US" sz="2300" b="0" dirty="0" err="1" smtClean="0">
                <a:solidFill>
                  <a:schemeClr val="bg1"/>
                </a:solidFill>
                <a:latin typeface="cmmi10" pitchFamily="34" charset="2"/>
              </a:rPr>
              <a:t>Z</a:t>
            </a:r>
            <a:r>
              <a:rPr lang="en-US" sz="2300" b="0" dirty="0" err="1" smtClean="0">
                <a:solidFill>
                  <a:schemeClr val="bg1"/>
                </a:solidFill>
                <a:latin typeface="cmsy10" pitchFamily="34" charset="0"/>
              </a:rPr>
              <a:t>j</a:t>
            </a:r>
            <a:r>
              <a:rPr lang="en-US" sz="2300" b="0" dirty="0" err="1" smtClean="0">
                <a:solidFill>
                  <a:schemeClr val="bg1"/>
                </a:solidFill>
                <a:latin typeface="cmmi10" pitchFamily="34" charset="2"/>
              </a:rPr>
              <a:t>e</a:t>
            </a:r>
            <a:r>
              <a:rPr lang="en-US" sz="2300" b="0" dirty="0" err="1" smtClean="0">
                <a:solidFill>
                  <a:schemeClr val="bg1"/>
                </a:solidFill>
                <a:latin typeface="cmsy10" pitchFamily="34" charset="0"/>
              </a:rPr>
              <a:t>j</a:t>
            </a:r>
            <a:endParaRPr lang="it-IT" sz="2300" b="0" dirty="0">
              <a:solidFill>
                <a:schemeClr val="bg1"/>
              </a:solidFill>
              <a:latin typeface="cmmi10" pitchFamily="34" charset="2"/>
            </a:endParaRPr>
          </a:p>
        </p:txBody>
      </p:sp>
      <p:sp>
        <p:nvSpPr>
          <p:cNvPr id="38" name="Line 16"/>
          <p:cNvSpPr>
            <a:spLocks noChangeShapeType="1"/>
          </p:cNvSpPr>
          <p:nvPr/>
        </p:nvSpPr>
        <p:spPr bwMode="auto">
          <a:xfrm flipV="1">
            <a:off x="1208087" y="3124200"/>
            <a:ext cx="762000" cy="0"/>
          </a:xfrm>
          <a:prstGeom prst="line">
            <a:avLst/>
          </a:prstGeom>
          <a:noFill/>
          <a:ln w="9525">
            <a:solidFill>
              <a:schemeClr val="tx1"/>
            </a:solidFill>
            <a:round/>
            <a:headEnd type="none" w="med" len="med"/>
            <a:tailEnd type="triangle"/>
          </a:ln>
        </p:spPr>
        <p:txBody>
          <a:bodyPr anchor="ctr"/>
          <a:lstStyle/>
          <a:p>
            <a:endParaRPr lang="en-US"/>
          </a:p>
        </p:txBody>
      </p:sp>
      <p:sp>
        <p:nvSpPr>
          <p:cNvPr id="39" name="Rectangle 38"/>
          <p:cNvSpPr>
            <a:spLocks noChangeArrowheads="1"/>
          </p:cNvSpPr>
          <p:nvPr/>
        </p:nvSpPr>
        <p:spPr bwMode="auto">
          <a:xfrm>
            <a:off x="3857254" y="3352800"/>
            <a:ext cx="333746" cy="461665"/>
          </a:xfrm>
          <a:prstGeom prst="rect">
            <a:avLst/>
          </a:prstGeom>
          <a:noFill/>
          <a:ln w="9525">
            <a:noFill/>
            <a:miter lim="800000"/>
            <a:headEnd/>
            <a:tailEnd/>
          </a:ln>
        </p:spPr>
        <p:txBody>
          <a:bodyPr wrap="none">
            <a:spAutoFit/>
          </a:bodyPr>
          <a:lstStyle/>
          <a:p>
            <a:r>
              <a:rPr lang="en-US" sz="2400" b="0" dirty="0" smtClean="0">
                <a:solidFill>
                  <a:schemeClr val="tx1"/>
                </a:solidFill>
                <a:latin typeface="cmmi10" pitchFamily="34" charset="2"/>
              </a:rPr>
              <a:t>v</a:t>
            </a:r>
            <a:endParaRPr lang="en-US" sz="2400" dirty="0"/>
          </a:p>
        </p:txBody>
      </p:sp>
      <p:sp>
        <p:nvSpPr>
          <p:cNvPr id="45" name="Oval 17"/>
          <p:cNvSpPr>
            <a:spLocks noChangeArrowheads="1"/>
          </p:cNvSpPr>
          <p:nvPr/>
        </p:nvSpPr>
        <p:spPr bwMode="auto">
          <a:xfrm>
            <a:off x="5257800" y="5257800"/>
            <a:ext cx="609600" cy="609600"/>
          </a:xfrm>
          <a:prstGeom prst="ellipse">
            <a:avLst/>
          </a:prstGeom>
          <a:solidFill>
            <a:schemeClr val="tx1"/>
          </a:solidFill>
          <a:ln w="9525" algn="ctr">
            <a:solidFill>
              <a:schemeClr val="tx1"/>
            </a:solidFill>
            <a:round/>
            <a:headEnd/>
            <a:tailEnd/>
          </a:ln>
        </p:spPr>
        <p:txBody>
          <a:bodyPr wrap="none" anchor="ctr"/>
          <a:lstStyle/>
          <a:p>
            <a:pPr marL="342900" indent="-342900">
              <a:spcBef>
                <a:spcPct val="20000"/>
              </a:spcBef>
            </a:pPr>
            <a:r>
              <a:rPr lang="en-US" sz="2300" b="0" dirty="0" err="1" smtClean="0">
                <a:solidFill>
                  <a:schemeClr val="bg1"/>
                </a:solidFill>
                <a:latin typeface="cmmi10" pitchFamily="34" charset="2"/>
              </a:rPr>
              <a:t>Z</a:t>
            </a:r>
            <a:r>
              <a:rPr lang="en-US" sz="2300" b="0" dirty="0" err="1" smtClean="0">
                <a:solidFill>
                  <a:schemeClr val="bg1"/>
                </a:solidFill>
                <a:latin typeface="cmsy10" pitchFamily="34" charset="0"/>
              </a:rPr>
              <a:t>j</a:t>
            </a:r>
            <a:r>
              <a:rPr lang="en-US" sz="2300" b="0" dirty="0" err="1" smtClean="0">
                <a:solidFill>
                  <a:schemeClr val="bg1"/>
                </a:solidFill>
                <a:latin typeface="cmmi10" pitchFamily="34" charset="2"/>
              </a:rPr>
              <a:t>e</a:t>
            </a:r>
            <a:r>
              <a:rPr lang="en-US" sz="2300" b="0" dirty="0" err="1" smtClean="0">
                <a:solidFill>
                  <a:schemeClr val="bg1"/>
                </a:solidFill>
                <a:latin typeface="cmsy10" pitchFamily="34" charset="0"/>
              </a:rPr>
              <a:t>j</a:t>
            </a:r>
            <a:endParaRPr lang="it-IT" sz="2300" b="0" dirty="0">
              <a:solidFill>
                <a:schemeClr val="bg1"/>
              </a:solidFill>
              <a:latin typeface="cmmi10" pitchFamily="34" charset="2"/>
            </a:endParaRPr>
          </a:p>
        </p:txBody>
      </p:sp>
      <p:sp>
        <p:nvSpPr>
          <p:cNvPr id="46" name="Text Box 18"/>
          <p:cNvSpPr txBox="1">
            <a:spLocks noChangeArrowheads="1"/>
          </p:cNvSpPr>
          <p:nvPr/>
        </p:nvSpPr>
        <p:spPr bwMode="auto">
          <a:xfrm>
            <a:off x="4264945" y="4876800"/>
            <a:ext cx="761747" cy="461665"/>
          </a:xfrm>
          <a:prstGeom prst="rect">
            <a:avLst/>
          </a:prstGeom>
          <a:noFill/>
          <a:ln w="9525" algn="ctr">
            <a:noFill/>
            <a:miter lim="800000"/>
            <a:headEnd/>
            <a:tailEnd/>
          </a:ln>
        </p:spPr>
        <p:txBody>
          <a:bodyPr wrap="none">
            <a:spAutoFit/>
          </a:bodyPr>
          <a:lstStyle/>
          <a:p>
            <a:pPr marL="342900" indent="-342900" algn="just">
              <a:spcBef>
                <a:spcPct val="20000"/>
              </a:spcBef>
            </a:pPr>
            <a:r>
              <a:rPr lang="en-US" sz="2400" b="0" dirty="0">
                <a:latin typeface="cmmi10" pitchFamily="34" charset="2"/>
              </a:rPr>
              <a:t>n</a:t>
            </a:r>
            <a:r>
              <a:rPr lang="en-US" sz="2400" b="0" dirty="0"/>
              <a:t>=1</a:t>
            </a:r>
            <a:endParaRPr lang="it-IT" sz="2400" b="0" dirty="0"/>
          </a:p>
        </p:txBody>
      </p:sp>
      <p:sp>
        <p:nvSpPr>
          <p:cNvPr id="47" name="Oval 19"/>
          <p:cNvSpPr>
            <a:spLocks noChangeArrowheads="1"/>
          </p:cNvSpPr>
          <p:nvPr/>
        </p:nvSpPr>
        <p:spPr bwMode="auto">
          <a:xfrm>
            <a:off x="5410200" y="4905375"/>
            <a:ext cx="76200" cy="76200"/>
          </a:xfrm>
          <a:prstGeom prst="ellipse">
            <a:avLst/>
          </a:prstGeom>
          <a:solidFill>
            <a:schemeClr val="tx1"/>
          </a:solidFill>
          <a:ln w="9525" algn="ctr">
            <a:solidFill>
              <a:schemeClr val="tx1"/>
            </a:solidFill>
            <a:round/>
            <a:headEnd/>
            <a:tailEnd/>
          </a:ln>
        </p:spPr>
        <p:txBody>
          <a:bodyPr wrap="none" anchor="ctr"/>
          <a:lstStyle/>
          <a:p>
            <a:endParaRPr lang="en-US" b="0"/>
          </a:p>
        </p:txBody>
      </p:sp>
      <p:pic>
        <p:nvPicPr>
          <p:cNvPr id="18" name="Picture 17" descr="addin_tmp.png"/>
          <p:cNvPicPr>
            <a:picLocks noChangeAspect="1"/>
          </p:cNvPicPr>
          <p:nvPr>
            <p:custDataLst>
              <p:tags r:id="rId2"/>
            </p:custDataLst>
          </p:nvPr>
        </p:nvPicPr>
        <p:blipFill>
          <a:blip r:embed="rId5" cstate="print"/>
          <a:stretch>
            <a:fillRect/>
          </a:stretch>
        </p:blipFill>
        <p:spPr>
          <a:xfrm>
            <a:off x="6423660" y="4724400"/>
            <a:ext cx="2339340" cy="1158240"/>
          </a:xfrm>
          <a:prstGeom prst="rect">
            <a:avLst/>
          </a:prstGeom>
        </p:spPr>
      </p:pic>
      <p:sp>
        <p:nvSpPr>
          <p:cNvPr id="53" name="Rectangle 2"/>
          <p:cNvSpPr txBox="1">
            <a:spLocks noChangeArrowheads="1"/>
          </p:cNvSpPr>
          <p:nvPr/>
        </p:nvSpPr>
        <p:spPr bwMode="auto">
          <a:xfrm>
            <a:off x="304800" y="4724400"/>
            <a:ext cx="3810000" cy="1447800"/>
          </a:xfrm>
          <a:prstGeom prst="rect">
            <a:avLst/>
          </a:prstGeom>
          <a:noFill/>
          <a:ln w="9525">
            <a:noFill/>
            <a:miter lim="800000"/>
            <a:headEnd/>
            <a:tailEnd/>
          </a:ln>
        </p:spPr>
        <p:txBody>
          <a:bodyPr anchor="ctr"/>
          <a:lstStyle/>
          <a:p>
            <a:pPr algn="just" eaLnBrk="0" hangingPunct="0">
              <a:buFont typeface="cmr10"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0" kern="0" dirty="0" smtClean="0">
                <a:ea typeface="+mj-ea"/>
                <a:cs typeface="+mj-cs"/>
              </a:rPr>
              <a:t>All the properties of the energies of a hydrogen-like atom depend only on</a:t>
            </a:r>
            <a:r>
              <a:rPr lang="en-US" sz="2400" b="0" dirty="0" smtClean="0">
                <a:solidFill>
                  <a:srgbClr val="FF0000"/>
                </a:solidFill>
                <a:latin typeface="cmmi10" pitchFamily="34" charset="2"/>
              </a:rPr>
              <a:t> Z®</a:t>
            </a:r>
            <a:r>
              <a:rPr lang="en-US" sz="2400" b="0" kern="0" dirty="0" smtClean="0">
                <a:ea typeface="+mj-ea"/>
                <a:cs typeface="+mj-cs"/>
              </a:rPr>
              <a:t> (</a:t>
            </a:r>
            <a:r>
              <a:rPr lang="en-US" sz="2400" b="0" kern="0" dirty="0" err="1" smtClean="0">
                <a:ea typeface="+mj-ea"/>
                <a:cs typeface="+mj-cs"/>
              </a:rPr>
              <a:t>Beresteskii</a:t>
            </a:r>
            <a:r>
              <a:rPr lang="en-US" sz="2400" b="0" kern="0" dirty="0" smtClean="0">
                <a:ea typeface="+mj-ea"/>
                <a:cs typeface="+mj-cs"/>
              </a:rPr>
              <a:t> et al., 1982)</a:t>
            </a:r>
            <a:endParaRPr lang="en-GB" sz="2400" b="0" kern="0" dirty="0">
              <a:ea typeface="+mj-ea"/>
              <a:cs typeface="+mj-cs"/>
            </a:endParaRPr>
          </a:p>
        </p:txBody>
      </p:sp>
      <p:sp>
        <p:nvSpPr>
          <p:cNvPr id="62" name="Rectangle 2"/>
          <p:cNvSpPr txBox="1">
            <a:spLocks noChangeArrowheads="1"/>
          </p:cNvSpPr>
          <p:nvPr/>
        </p:nvSpPr>
        <p:spPr bwMode="auto">
          <a:xfrm>
            <a:off x="304800" y="6324600"/>
            <a:ext cx="4419600" cy="457200"/>
          </a:xfrm>
          <a:prstGeom prst="rect">
            <a:avLst/>
          </a:prstGeom>
          <a:noFill/>
          <a:ln w="9525">
            <a:noFill/>
            <a:miter lim="800000"/>
            <a:headEnd/>
            <a:tailEnd/>
          </a:ln>
        </p:spPr>
        <p:txBody>
          <a:bodyPr anchor="ctr"/>
          <a:lstStyle/>
          <a:p>
            <a:pPr algn="just"/>
            <a:r>
              <a:rPr lang="en-US" sz="2400" b="0" kern="0" dirty="0" smtClean="0">
                <a:ea typeface="+mj-ea"/>
                <a:cs typeface="+mj-cs"/>
              </a:rPr>
              <a:t>For Uranium 91</a:t>
            </a:r>
            <a:r>
              <a:rPr lang="en-US" sz="2400" b="0" kern="0" baseline="30000" dirty="0" smtClean="0">
                <a:ea typeface="+mj-ea"/>
                <a:cs typeface="+mj-cs"/>
              </a:rPr>
              <a:t>+</a:t>
            </a:r>
            <a:r>
              <a:rPr lang="en-US" sz="2400" b="0" kern="0" dirty="0" smtClean="0">
                <a:ea typeface="+mj-ea"/>
                <a:cs typeface="+mj-cs"/>
              </a:rPr>
              <a:t> it is </a:t>
            </a:r>
            <a:r>
              <a:rPr lang="en-US" sz="2400" b="0" dirty="0" smtClean="0">
                <a:solidFill>
                  <a:srgbClr val="FF0000"/>
                </a:solidFill>
                <a:latin typeface="cmmi10" pitchFamily="34" charset="2"/>
              </a:rPr>
              <a:t>Z®</a:t>
            </a:r>
            <a:r>
              <a:rPr lang="en-US" sz="2400" dirty="0" smtClean="0">
                <a:solidFill>
                  <a:srgbClr val="FF0000"/>
                </a:solidFill>
                <a:latin typeface="cmsy10"/>
              </a:rPr>
              <a:t>¼</a:t>
            </a:r>
            <a:r>
              <a:rPr lang="en-US" sz="2400" b="0" kern="0" dirty="0" smtClean="0">
                <a:solidFill>
                  <a:srgbClr val="FF0000"/>
                </a:solidFill>
                <a:ea typeface="+mj-ea"/>
                <a:cs typeface="+mj-cs"/>
              </a:rPr>
              <a:t>0.66</a:t>
            </a:r>
            <a:endParaRPr lang="en-GB" sz="2400" b="0" kern="0" baseline="30000" dirty="0">
              <a:solidFill>
                <a:srgbClr val="FF0000"/>
              </a:solidFill>
              <a:ea typeface="+mj-ea"/>
              <a:cs typeface="+mj-cs"/>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5943600"/>
            <a:ext cx="2819400" cy="72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1000"/>
                                        <p:tgtEl>
                                          <p:spTgt spid="75"/>
                                        </p:tgtEl>
                                      </p:cBhvr>
                                    </p:animEffect>
                                    <p:anim calcmode="lin" valueType="num">
                                      <p:cBhvr>
                                        <p:cTn id="18" dur="1000" fill="hold"/>
                                        <p:tgtEl>
                                          <p:spTgt spid="75"/>
                                        </p:tgtEl>
                                        <p:attrNameLst>
                                          <p:attrName>ppt_x</p:attrName>
                                        </p:attrNameLst>
                                      </p:cBhvr>
                                      <p:tavLst>
                                        <p:tav tm="0">
                                          <p:val>
                                            <p:strVal val="#ppt_x"/>
                                          </p:val>
                                        </p:tav>
                                        <p:tav tm="100000">
                                          <p:val>
                                            <p:strVal val="#ppt_x"/>
                                          </p:val>
                                        </p:tav>
                                      </p:tavLst>
                                    </p:anim>
                                    <p:anim calcmode="lin" valueType="num">
                                      <p:cBhvr>
                                        <p:cTn id="19" dur="1000" fill="hold"/>
                                        <p:tgtEl>
                                          <p:spTgt spid="7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1000"/>
                                        <p:tgtEl>
                                          <p:spTgt spid="77"/>
                                        </p:tgtEl>
                                      </p:cBhvr>
                                    </p:animEffect>
                                    <p:anim calcmode="lin" valueType="num">
                                      <p:cBhvr>
                                        <p:cTn id="28" dur="1000" fill="hold"/>
                                        <p:tgtEl>
                                          <p:spTgt spid="77"/>
                                        </p:tgtEl>
                                        <p:attrNameLst>
                                          <p:attrName>ppt_x</p:attrName>
                                        </p:attrNameLst>
                                      </p:cBhvr>
                                      <p:tavLst>
                                        <p:tav tm="0">
                                          <p:val>
                                            <p:strVal val="#ppt_x"/>
                                          </p:val>
                                        </p:tav>
                                        <p:tav tm="100000">
                                          <p:val>
                                            <p:strVal val="#ppt_x"/>
                                          </p:val>
                                        </p:tav>
                                      </p:tavLst>
                                    </p:anim>
                                    <p:anim calcmode="lin" valueType="num">
                                      <p:cBhvr>
                                        <p:cTn id="29" dur="1000" fill="hold"/>
                                        <p:tgtEl>
                                          <p:spTgt spid="7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1000"/>
                                        <p:tgtEl>
                                          <p:spTgt spid="71"/>
                                        </p:tgtEl>
                                      </p:cBhvr>
                                    </p:animEffect>
                                    <p:anim calcmode="lin" valueType="num">
                                      <p:cBhvr>
                                        <p:cTn id="33" dur="1000" fill="hold"/>
                                        <p:tgtEl>
                                          <p:spTgt spid="71"/>
                                        </p:tgtEl>
                                        <p:attrNameLst>
                                          <p:attrName>ppt_x</p:attrName>
                                        </p:attrNameLst>
                                      </p:cBhvr>
                                      <p:tavLst>
                                        <p:tav tm="0">
                                          <p:val>
                                            <p:strVal val="#ppt_x"/>
                                          </p:val>
                                        </p:tav>
                                        <p:tav tm="100000">
                                          <p:val>
                                            <p:strVal val="#ppt_x"/>
                                          </p:val>
                                        </p:tav>
                                      </p:tavLst>
                                    </p:anim>
                                    <p:anim calcmode="lin" valueType="num">
                                      <p:cBhvr>
                                        <p:cTn id="34" dur="1000" fill="hold"/>
                                        <p:tgtEl>
                                          <p:spTgt spid="7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par>
                                <p:cTn id="62" presetID="1" presetClass="path" presetSubtype="0" repeatCount="indefinite" fill="hold" grpId="1" nodeType="withEffect">
                                  <p:stCondLst>
                                    <p:cond delay="0"/>
                                  </p:stCondLst>
                                  <p:endCondLst>
                                    <p:cond evt="onNext" delay="0">
                                      <p:tgtEl>
                                        <p:sldTgt/>
                                      </p:tgtEl>
                                    </p:cond>
                                  </p:endCondLst>
                                  <p:childTnLst>
                                    <p:animMotion origin="layout" path="M 0.01007 -0.00972 C 0.05105 -0.00972 0.08507 0.03515 0.08507 0.09112 C 0.08507 0.14639 0.05105 0.19195 0.01007 0.19195 C -0.03159 0.19195 -0.06493 0.14639 -0.06493 0.09112 C -0.06493 0.03515 -0.03159 -0.00972 0.01007 -0.00972 Z " pathEditMode="relative" rAng="0" ptsTypes="fffff">
                                      <p:cBhvr>
                                        <p:cTn id="63" dur="2000" fill="hold"/>
                                        <p:tgtEl>
                                          <p:spTgt spid="47"/>
                                        </p:tgtEl>
                                        <p:attrNameLst>
                                          <p:attrName>ppt_x</p:attrName>
                                          <p:attrName>ppt_y</p:attrName>
                                        </p:attrNameLst>
                                      </p:cBhvr>
                                      <p:rCtr x="0" y="10083"/>
                                    </p:animMotion>
                                  </p:childTnLst>
                                </p:cTn>
                              </p:par>
                              <p:par>
                                <p:cTn id="64" presetID="42" presetClass="entr" presetSubtype="0" fill="hold"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1000"/>
                                        <p:tgtEl>
                                          <p:spTgt spid="46"/>
                                        </p:tgtEl>
                                      </p:cBhvr>
                                    </p:animEffect>
                                    <p:anim calcmode="lin" valueType="num">
                                      <p:cBhvr>
                                        <p:cTn id="67" dur="1000" fill="hold"/>
                                        <p:tgtEl>
                                          <p:spTgt spid="46"/>
                                        </p:tgtEl>
                                        <p:attrNameLst>
                                          <p:attrName>ppt_x</p:attrName>
                                        </p:attrNameLst>
                                      </p:cBhvr>
                                      <p:tavLst>
                                        <p:tav tm="0">
                                          <p:val>
                                            <p:strVal val="#ppt_x"/>
                                          </p:val>
                                        </p:tav>
                                        <p:tav tm="100000">
                                          <p:val>
                                            <p:strVal val="#ppt_x"/>
                                          </p:val>
                                        </p:tav>
                                      </p:tavLst>
                                    </p:anim>
                                    <p:anim calcmode="lin" valueType="num">
                                      <p:cBhvr>
                                        <p:cTn id="68" dur="1000" fill="hold"/>
                                        <p:tgtEl>
                                          <p:spTgt spid="46"/>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1000"/>
                                        <p:tgtEl>
                                          <p:spTgt spid="18"/>
                                        </p:tgtEl>
                                      </p:cBhvr>
                                    </p:animEffect>
                                    <p:anim calcmode="lin" valueType="num">
                                      <p:cBhvr>
                                        <p:cTn id="77" dur="1000" fill="hold"/>
                                        <p:tgtEl>
                                          <p:spTgt spid="18"/>
                                        </p:tgtEl>
                                        <p:attrNameLst>
                                          <p:attrName>ppt_x</p:attrName>
                                        </p:attrNameLst>
                                      </p:cBhvr>
                                      <p:tavLst>
                                        <p:tav tm="0">
                                          <p:val>
                                            <p:strVal val="#ppt_x"/>
                                          </p:val>
                                        </p:tav>
                                        <p:tav tm="100000">
                                          <p:val>
                                            <p:strVal val="#ppt_x"/>
                                          </p:val>
                                        </p:tav>
                                      </p:tavLst>
                                    </p:anim>
                                    <p:anim calcmode="lin" valueType="num">
                                      <p:cBhvr>
                                        <p:cTn id="78" dur="1000" fill="hold"/>
                                        <p:tgtEl>
                                          <p:spTgt spid="18"/>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1026"/>
                                        </p:tgtEl>
                                        <p:attrNameLst>
                                          <p:attrName>style.visibility</p:attrName>
                                        </p:attrNameLst>
                                      </p:cBhvr>
                                      <p:to>
                                        <p:strVal val="visible"/>
                                      </p:to>
                                    </p:set>
                                    <p:animEffect transition="in" filter="fade">
                                      <p:cBhvr>
                                        <p:cTn id="81" dur="1000"/>
                                        <p:tgtEl>
                                          <p:spTgt spid="1026"/>
                                        </p:tgtEl>
                                      </p:cBhvr>
                                    </p:animEffect>
                                    <p:anim calcmode="lin" valueType="num">
                                      <p:cBhvr>
                                        <p:cTn id="82" dur="1000" fill="hold"/>
                                        <p:tgtEl>
                                          <p:spTgt spid="1026"/>
                                        </p:tgtEl>
                                        <p:attrNameLst>
                                          <p:attrName>ppt_x</p:attrName>
                                        </p:attrNameLst>
                                      </p:cBhvr>
                                      <p:tavLst>
                                        <p:tav tm="0">
                                          <p:val>
                                            <p:strVal val="#ppt_x"/>
                                          </p:val>
                                        </p:tav>
                                        <p:tav tm="100000">
                                          <p:val>
                                            <p:strVal val="#ppt_x"/>
                                          </p:val>
                                        </p:tav>
                                      </p:tavLst>
                                    </p:anim>
                                    <p:anim calcmode="lin" valueType="num">
                                      <p:cBhvr>
                                        <p:cTn id="8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1000"/>
                                        <p:tgtEl>
                                          <p:spTgt spid="62"/>
                                        </p:tgtEl>
                                      </p:cBhvr>
                                    </p:animEffect>
                                    <p:anim calcmode="lin" valueType="num">
                                      <p:cBhvr>
                                        <p:cTn id="89" dur="1000" fill="hold"/>
                                        <p:tgtEl>
                                          <p:spTgt spid="62"/>
                                        </p:tgtEl>
                                        <p:attrNameLst>
                                          <p:attrName>ppt_x</p:attrName>
                                        </p:attrNameLst>
                                      </p:cBhvr>
                                      <p:tavLst>
                                        <p:tav tm="0">
                                          <p:val>
                                            <p:strVal val="#ppt_x"/>
                                          </p:val>
                                        </p:tav>
                                        <p:tav tm="100000">
                                          <p:val>
                                            <p:strVal val="#ppt_x"/>
                                          </p:val>
                                        </p:tav>
                                      </p:tavLst>
                                    </p:anim>
                                    <p:anim calcmode="lin" valueType="num">
                                      <p:cBhvr>
                                        <p:cTn id="90"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71" grpId="0"/>
      <p:bldP spid="73" grpId="0" animBg="1"/>
      <p:bldP spid="75" grpId="0" animBg="1"/>
      <p:bldP spid="77" grpId="0"/>
      <p:bldP spid="38" grpId="0" animBg="1"/>
      <p:bldP spid="39" grpId="0"/>
      <p:bldP spid="47" grpId="0" animBg="1"/>
      <p:bldP spid="47" grpId="1" animBg="1"/>
      <p:bldP spid="53"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80254660"/>
              </p:ext>
            </p:extLst>
          </p:nvPr>
        </p:nvGraphicFramePr>
        <p:xfrm>
          <a:off x="304800" y="2133600"/>
          <a:ext cx="8458200" cy="1920876"/>
        </p:xfrm>
        <a:graphic>
          <a:graphicData uri="http://schemas.openxmlformats.org/drawingml/2006/table">
            <a:tbl>
              <a:tblPr firstRow="1" bandRow="1">
                <a:tableStyleId>{5940675A-B579-460E-94D1-54222C63F5DA}</a:tableStyleId>
              </a:tblPr>
              <a:tblGrid>
                <a:gridCol w="2438400"/>
                <a:gridCol w="2438400"/>
                <a:gridCol w="2438400"/>
                <a:gridCol w="1143000"/>
              </a:tblGrid>
              <a:tr h="640292">
                <a:tc>
                  <a:txBody>
                    <a:bodyPr/>
                    <a:lstStyle/>
                    <a:p>
                      <a:pPr algn="ctr"/>
                      <a:r>
                        <a:rPr lang="en-US" sz="1800" dirty="0" smtClean="0">
                          <a:latin typeface="cmr10" pitchFamily="34" charset="0"/>
                        </a:rPr>
                        <a:t>Name</a:t>
                      </a:r>
                      <a:endParaRPr lang="en-US" sz="1800" dirty="0">
                        <a:latin typeface="cmr10" pitchFamily="34" charset="0"/>
                      </a:endParaRPr>
                    </a:p>
                  </a:txBody>
                  <a:tcPr marT="45735" marB="4573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mr10" pitchFamily="34" charset="0"/>
                        </a:rPr>
                        <a:t>Mathematical definition</a:t>
                      </a:r>
                    </a:p>
                  </a:txBody>
                  <a:tcPr marT="45735" marB="45735" anchor="ctr"/>
                </a:tc>
                <a:tc>
                  <a:txBody>
                    <a:bodyPr/>
                    <a:lstStyle/>
                    <a:p>
                      <a:pPr algn="ctr"/>
                      <a:r>
                        <a:rPr lang="en-US" sz="1800" dirty="0" smtClean="0">
                          <a:latin typeface="cmr10" pitchFamily="34" charset="0"/>
                        </a:rPr>
                        <a:t>It controls…</a:t>
                      </a:r>
                      <a:endParaRPr lang="en-US" sz="1800" dirty="0">
                        <a:latin typeface="cmr10" pitchFamily="34" charset="0"/>
                      </a:endParaRPr>
                    </a:p>
                  </a:txBody>
                  <a:tcPr marT="45735" marB="45735" anchor="ctr"/>
                </a:tc>
                <a:tc>
                  <a:txBody>
                    <a:bodyPr/>
                    <a:lstStyle/>
                    <a:p>
                      <a:pPr algn="ctr"/>
                      <a:r>
                        <a:rPr lang="en-US" sz="1800" dirty="0" smtClean="0">
                          <a:latin typeface="cmr10" pitchFamily="34" charset="0"/>
                        </a:rPr>
                        <a:t>SF-QED regime</a:t>
                      </a:r>
                      <a:endParaRPr lang="en-US" sz="1800" dirty="0">
                        <a:latin typeface="cmr10" pitchFamily="34" charset="0"/>
                      </a:endParaRPr>
                    </a:p>
                  </a:txBody>
                  <a:tcPr marT="45735" marB="45735" anchor="ctr"/>
                </a:tc>
              </a:tr>
              <a:tr h="640292">
                <a:tc>
                  <a:txBody>
                    <a:bodyPr/>
                    <a:lstStyle/>
                    <a:p>
                      <a:pPr algn="ctr"/>
                      <a:r>
                        <a:rPr lang="en-US" sz="1800" dirty="0" smtClean="0">
                          <a:latin typeface="cmr10" pitchFamily="34" charset="0"/>
                        </a:rPr>
                        <a:t>Classical nonlinearity parameter</a:t>
                      </a:r>
                      <a:endParaRPr lang="en-US" sz="1800" dirty="0">
                        <a:latin typeface="cmr10" pitchFamily="34" charset="0"/>
                      </a:endParaRPr>
                    </a:p>
                  </a:txBody>
                  <a:tcPr marT="45735" marB="45735" anchor="ctr"/>
                </a:tc>
                <a:tc>
                  <a:txBody>
                    <a:bodyPr/>
                    <a:lstStyle/>
                    <a:p>
                      <a:endParaRPr lang="en-US" sz="1800" dirty="0"/>
                    </a:p>
                  </a:txBody>
                  <a:tcPr marT="45735" marB="45735" anchor="ctr"/>
                </a:tc>
                <a:tc>
                  <a:txBody>
                    <a:bodyPr/>
                    <a:lstStyle/>
                    <a:p>
                      <a:pPr algn="ctr"/>
                      <a:r>
                        <a:rPr lang="en-US" sz="1800" dirty="0" smtClean="0">
                          <a:latin typeface="cmr10" pitchFamily="34" charset="0"/>
                        </a:rPr>
                        <a:t>Relativistic and </a:t>
                      </a:r>
                      <a:r>
                        <a:rPr lang="en-US" sz="1800" dirty="0" err="1" smtClean="0">
                          <a:latin typeface="cmr10" pitchFamily="34" charset="0"/>
                        </a:rPr>
                        <a:t>multiphoton</a:t>
                      </a:r>
                      <a:r>
                        <a:rPr lang="en-US" sz="1800" dirty="0" smtClean="0">
                          <a:latin typeface="cmr10" pitchFamily="34" charset="0"/>
                        </a:rPr>
                        <a:t> effects</a:t>
                      </a:r>
                      <a:endParaRPr lang="en-US" sz="1800" dirty="0">
                        <a:latin typeface="cmr10" pitchFamily="34" charset="0"/>
                      </a:endParaRPr>
                    </a:p>
                  </a:txBody>
                  <a:tcPr marT="45735" marB="45735" anchor="ctr"/>
                </a:tc>
                <a:tc>
                  <a:txBody>
                    <a:bodyPr/>
                    <a:lstStyle/>
                    <a:p>
                      <a:pPr algn="ctr"/>
                      <a:r>
                        <a:rPr lang="en-US" sz="1800" b="0" dirty="0" smtClean="0">
                          <a:solidFill>
                            <a:srgbClr val="0000CC"/>
                          </a:solidFill>
                          <a:latin typeface="cmmi10" pitchFamily="34" charset="2"/>
                        </a:rPr>
                        <a:t>» </a:t>
                      </a:r>
                      <a:r>
                        <a:rPr lang="en-US" sz="1800" dirty="0" smtClean="0">
                          <a:solidFill>
                            <a:srgbClr val="0000CC"/>
                          </a:solidFill>
                          <a:latin typeface="msam10" pitchFamily="34" charset="0"/>
                        </a:rPr>
                        <a:t>&amp;</a:t>
                      </a:r>
                      <a:r>
                        <a:rPr lang="en-US" sz="1800" b="0" dirty="0" smtClean="0">
                          <a:solidFill>
                            <a:srgbClr val="0000CC"/>
                          </a:solidFill>
                          <a:latin typeface="cmmi10" pitchFamily="34" charset="2"/>
                        </a:rPr>
                        <a:t> </a:t>
                      </a:r>
                      <a:r>
                        <a:rPr lang="en-US" sz="1800" b="0" dirty="0" smtClean="0">
                          <a:solidFill>
                            <a:srgbClr val="0000CC"/>
                          </a:solidFill>
                          <a:latin typeface="cmr10" pitchFamily="34" charset="0"/>
                        </a:rPr>
                        <a:t>1</a:t>
                      </a:r>
                      <a:endParaRPr lang="en-US" sz="1800" dirty="0">
                        <a:solidFill>
                          <a:srgbClr val="0000CC"/>
                        </a:solidFill>
                        <a:latin typeface="cmr10" pitchFamily="34" charset="0"/>
                      </a:endParaRPr>
                    </a:p>
                  </a:txBody>
                  <a:tcPr marT="45735" marB="45735" anchor="ctr"/>
                </a:tc>
              </a:tr>
              <a:tr h="640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mr10" pitchFamily="34" charset="0"/>
                        </a:rPr>
                        <a:t>Quantum nonlinearity parameter</a:t>
                      </a:r>
                    </a:p>
                  </a:txBody>
                  <a:tcPr marT="45735" marB="45735" anchor="ctr"/>
                </a:tc>
                <a:tc>
                  <a:txBody>
                    <a:bodyPr/>
                    <a:lstStyle/>
                    <a:p>
                      <a:endParaRPr lang="en-US" sz="1800" dirty="0"/>
                    </a:p>
                  </a:txBody>
                  <a:tcPr marT="45735" marB="45735" anchor="ctr"/>
                </a:tc>
                <a:tc>
                  <a:txBody>
                    <a:bodyPr/>
                    <a:lstStyle/>
                    <a:p>
                      <a:pPr algn="ctr"/>
                      <a:r>
                        <a:rPr lang="en-US" sz="1800" dirty="0" smtClean="0">
                          <a:latin typeface="cmr10" pitchFamily="34" charset="0"/>
                        </a:rPr>
                        <a:t>Quantum effects </a:t>
                      </a:r>
                      <a:r>
                        <a:rPr lang="en-US" sz="1800" dirty="0" smtClean="0">
                          <a:latin typeface="cmr10" pitchFamily="34" charset="0"/>
                        </a:rPr>
                        <a:t>(pair production </a:t>
                      </a:r>
                      <a:r>
                        <a:rPr lang="en-US" sz="1800" dirty="0" smtClean="0">
                          <a:latin typeface="cmr10" pitchFamily="34" charset="0"/>
                        </a:rPr>
                        <a:t>etc…)</a:t>
                      </a:r>
                      <a:endParaRPr lang="en-US" sz="1800" dirty="0">
                        <a:latin typeface="cmr10" pitchFamily="34" charset="0"/>
                      </a:endParaRPr>
                    </a:p>
                  </a:txBody>
                  <a:tcPr marT="45735" marB="45735" anchor="ctr"/>
                </a:tc>
                <a:tc>
                  <a:txBody>
                    <a:bodyPr/>
                    <a:lstStyle/>
                    <a:p>
                      <a:pPr algn="ctr"/>
                      <a:r>
                        <a:rPr lang="en-US" sz="1800" b="0" dirty="0" smtClean="0">
                          <a:solidFill>
                            <a:srgbClr val="FF0000"/>
                          </a:solidFill>
                          <a:latin typeface="cmmi10" pitchFamily="34" charset="2"/>
                        </a:rPr>
                        <a:t>Â </a:t>
                      </a:r>
                      <a:r>
                        <a:rPr lang="en-US" sz="1800" dirty="0" smtClean="0">
                          <a:solidFill>
                            <a:srgbClr val="FF0000"/>
                          </a:solidFill>
                          <a:latin typeface="msam10" pitchFamily="34" charset="0"/>
                        </a:rPr>
                        <a:t>&amp;</a:t>
                      </a:r>
                      <a:r>
                        <a:rPr lang="en-US" sz="1800" b="0" dirty="0" smtClean="0">
                          <a:solidFill>
                            <a:srgbClr val="FF0000"/>
                          </a:solidFill>
                          <a:latin typeface="cmmi10" pitchFamily="34" charset="2"/>
                        </a:rPr>
                        <a:t> </a:t>
                      </a:r>
                      <a:r>
                        <a:rPr lang="en-US" sz="1800" b="0" dirty="0" smtClean="0">
                          <a:solidFill>
                            <a:srgbClr val="FF0000"/>
                          </a:solidFill>
                          <a:latin typeface="cmr10" pitchFamily="34" charset="0"/>
                        </a:rPr>
                        <a:t>1</a:t>
                      </a:r>
                      <a:endParaRPr lang="en-US" sz="1800" dirty="0">
                        <a:solidFill>
                          <a:srgbClr val="FF0000"/>
                        </a:solidFill>
                        <a:latin typeface="cmr10" pitchFamily="34" charset="0"/>
                      </a:endParaRPr>
                    </a:p>
                  </a:txBody>
                  <a:tcPr marT="45735" marB="45735" anchor="ctr"/>
                </a:tc>
              </a:tr>
            </a:tbl>
          </a:graphicData>
        </a:graphic>
      </p:graphicFrame>
      <p:sp>
        <p:nvSpPr>
          <p:cNvPr id="32" name="Rectangle 6"/>
          <p:cNvSpPr>
            <a:spLocks noChangeArrowheads="1"/>
          </p:cNvSpPr>
          <p:nvPr/>
        </p:nvSpPr>
        <p:spPr bwMode="auto">
          <a:xfrm>
            <a:off x="152400" y="609600"/>
            <a:ext cx="381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just"/>
            <a:r>
              <a:rPr lang="en-GB" sz="2200" b="0">
                <a:solidFill>
                  <a:schemeClr val="tx1"/>
                </a:solidFill>
              </a:rPr>
              <a:t>A typical experimental setup in strong-field QED in  intense laser pulses</a:t>
            </a:r>
            <a:endParaRPr lang="en-GB" sz="2200" b="0" baseline="-25000">
              <a:solidFill>
                <a:schemeClr val="tx1"/>
              </a:solidFill>
            </a:endParaRPr>
          </a:p>
        </p:txBody>
      </p:sp>
      <p:sp>
        <p:nvSpPr>
          <p:cNvPr id="33" name="Rectangle 2"/>
          <p:cNvSpPr>
            <a:spLocks noGrp="1" noChangeArrowheads="1"/>
          </p:cNvSpPr>
          <p:nvPr>
            <p:ph type="title"/>
          </p:nvPr>
        </p:nvSpPr>
        <p:spPr>
          <a:xfrm>
            <a:off x="381000" y="76200"/>
            <a:ext cx="8229600" cy="533400"/>
          </a:xfrm>
        </p:spPr>
        <p:txBody>
          <a:bodyPr/>
          <a:lstStyle/>
          <a:p>
            <a:pPr>
              <a:buFont typeface="cmr10"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dirty="0" smtClean="0">
                <a:latin typeface="cmr10" pitchFamily="34" charset="0"/>
              </a:rPr>
              <a:t>Strong-field QED in intense laser </a:t>
            </a:r>
            <a:r>
              <a:rPr lang="en-US" sz="3400" dirty="0" smtClean="0">
                <a:latin typeface="cmr10" pitchFamily="34" charset="0"/>
              </a:rPr>
              <a:t>pulses</a:t>
            </a:r>
            <a:endParaRPr lang="en-GB" sz="3400" dirty="0" smtClean="0">
              <a:latin typeface="cmr10" pitchFamily="34" charset="0"/>
            </a:endParaRPr>
          </a:p>
        </p:txBody>
      </p:sp>
      <p:pic>
        <p:nvPicPr>
          <p:cNvPr id="522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3460750"/>
            <a:ext cx="2057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1" name="Rectangle 2"/>
          <p:cNvSpPr txBox="1">
            <a:spLocks noChangeArrowheads="1"/>
          </p:cNvSpPr>
          <p:nvPr/>
        </p:nvSpPr>
        <p:spPr bwMode="auto">
          <a:xfrm>
            <a:off x="304800" y="1676400"/>
            <a:ext cx="8534400" cy="381000"/>
          </a:xfrm>
          <a:prstGeom prst="rect">
            <a:avLst/>
          </a:prstGeom>
          <a:noFill/>
          <a:ln w="9525">
            <a:noFill/>
            <a:miter lim="800000"/>
            <a:headEnd/>
            <a:tailEnd/>
          </a:ln>
        </p:spPr>
        <p:txBody>
          <a:bodyPr anchor="ctr"/>
          <a:lstStyle/>
          <a:p>
            <a:pPr eaLnBrk="0" hangingPunct="0">
              <a:buFont typeface="cmr10"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200" b="0" kern="0" dirty="0">
                <a:ea typeface="+mj-ea"/>
                <a:cs typeface="+mj-cs"/>
              </a:rPr>
              <a:t>Lorentz- and gauge-invariant parameters </a:t>
            </a:r>
            <a:r>
              <a:rPr lang="en-US" sz="2200" b="0" kern="0" dirty="0" smtClean="0">
                <a:ea typeface="+mj-ea"/>
                <a:cs typeface="+mj-cs"/>
              </a:rPr>
              <a:t>(Di Piazza et al. 2012)</a:t>
            </a:r>
            <a:endParaRPr lang="en-GB" sz="2200" b="0" kern="0" dirty="0">
              <a:ea typeface="+mj-ea"/>
              <a:cs typeface="+mj-cs"/>
            </a:endParaRPr>
          </a:p>
        </p:txBody>
      </p:sp>
      <p:sp>
        <p:nvSpPr>
          <p:cNvPr id="72" name="Freeform 10"/>
          <p:cNvSpPr>
            <a:spLocks/>
          </p:cNvSpPr>
          <p:nvPr/>
        </p:nvSpPr>
        <p:spPr bwMode="auto">
          <a:xfrm>
            <a:off x="6705600" y="838200"/>
            <a:ext cx="1219200" cy="533400"/>
          </a:xfrm>
          <a:custGeom>
            <a:avLst/>
            <a:gdLst>
              <a:gd name="T0" fmla="*/ 2147483647 w 1209"/>
              <a:gd name="T1" fmla="*/ 2147483647 h 603"/>
              <a:gd name="T2" fmla="*/ 2147483647 w 1209"/>
              <a:gd name="T3" fmla="*/ 2147483647 h 603"/>
              <a:gd name="T4" fmla="*/ 2147483647 w 1209"/>
              <a:gd name="T5" fmla="*/ 0 h 603"/>
              <a:gd name="T6" fmla="*/ 2147483647 w 1209"/>
              <a:gd name="T7" fmla="*/ 2147483647 h 603"/>
              <a:gd name="T8" fmla="*/ 2147483647 w 1209"/>
              <a:gd name="T9" fmla="*/ 2147483647 h 603"/>
              <a:gd name="T10" fmla="*/ 2147483647 w 1209"/>
              <a:gd name="T11" fmla="*/ 2147483647 h 603"/>
              <a:gd name="T12" fmla="*/ 0 60000 65536"/>
              <a:gd name="T13" fmla="*/ 0 60000 65536"/>
              <a:gd name="T14" fmla="*/ 0 60000 65536"/>
              <a:gd name="T15" fmla="*/ 0 60000 65536"/>
              <a:gd name="T16" fmla="*/ 0 60000 65536"/>
              <a:gd name="T17" fmla="*/ 0 60000 65536"/>
              <a:gd name="T18" fmla="*/ 0 w 1209"/>
              <a:gd name="T19" fmla="*/ 0 h 603"/>
              <a:gd name="T20" fmla="*/ 1209 w 1209"/>
              <a:gd name="T21" fmla="*/ 603 h 603"/>
            </a:gdLst>
            <a:ahLst/>
            <a:cxnLst>
              <a:cxn ang="T12">
                <a:pos x="T0" y="T1"/>
              </a:cxn>
              <a:cxn ang="T13">
                <a:pos x="T2" y="T3"/>
              </a:cxn>
              <a:cxn ang="T14">
                <a:pos x="T4" y="T5"/>
              </a:cxn>
              <a:cxn ang="T15">
                <a:pos x="T6" y="T7"/>
              </a:cxn>
              <a:cxn ang="T16">
                <a:pos x="T8" y="T9"/>
              </a:cxn>
              <a:cxn ang="T17">
                <a:pos x="T10" y="T11"/>
              </a:cxn>
            </a:cxnLst>
            <a:rect l="T18" t="T19" r="T20" b="T21"/>
            <a:pathLst>
              <a:path w="1209" h="603">
                <a:moveTo>
                  <a:pt x="119" y="576"/>
                </a:moveTo>
                <a:cubicBezTo>
                  <a:pt x="0" y="565"/>
                  <a:pt x="276" y="603"/>
                  <a:pt x="363" y="507"/>
                </a:cubicBezTo>
                <a:cubicBezTo>
                  <a:pt x="450" y="411"/>
                  <a:pt x="505" y="0"/>
                  <a:pt x="639" y="0"/>
                </a:cubicBezTo>
                <a:cubicBezTo>
                  <a:pt x="789" y="2"/>
                  <a:pt x="828" y="411"/>
                  <a:pt x="901" y="507"/>
                </a:cubicBezTo>
                <a:cubicBezTo>
                  <a:pt x="974" y="603"/>
                  <a:pt x="1209" y="565"/>
                  <a:pt x="1079" y="576"/>
                </a:cubicBezTo>
                <a:cubicBezTo>
                  <a:pt x="949" y="587"/>
                  <a:pt x="119" y="576"/>
                  <a:pt x="119" y="576"/>
                </a:cubicBezTo>
                <a:close/>
              </a:path>
            </a:pathLst>
          </a:custGeom>
          <a:solidFill>
            <a:srgbClr val="FF0000"/>
          </a:solidFill>
          <a:ln w="9525" cap="flat" cmpd="sng">
            <a:solidFill>
              <a:srgbClr val="FF0000"/>
            </a:solidFill>
            <a:prstDash val="solid"/>
            <a:round/>
            <a:headEnd type="none" w="med" len="med"/>
            <a:tailEnd type="none" w="med" len="med"/>
          </a:ln>
        </p:spPr>
        <p:txBody>
          <a:bodyPr/>
          <a:lstStyle/>
          <a:p>
            <a:endParaRPr lang="de-DE"/>
          </a:p>
        </p:txBody>
      </p:sp>
      <p:sp>
        <p:nvSpPr>
          <p:cNvPr id="73" name="Oval 12"/>
          <p:cNvSpPr>
            <a:spLocks noChangeArrowheads="1"/>
          </p:cNvSpPr>
          <p:nvPr/>
        </p:nvSpPr>
        <p:spPr bwMode="auto">
          <a:xfrm>
            <a:off x="5334000" y="995362"/>
            <a:ext cx="228600" cy="2286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4" name="Line 15"/>
          <p:cNvSpPr>
            <a:spLocks noChangeShapeType="1"/>
          </p:cNvSpPr>
          <p:nvPr/>
        </p:nvSpPr>
        <p:spPr bwMode="auto">
          <a:xfrm flipV="1">
            <a:off x="4648200" y="7620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de-DE"/>
          </a:p>
        </p:txBody>
      </p:sp>
      <p:sp>
        <p:nvSpPr>
          <p:cNvPr id="75" name="Line 16"/>
          <p:cNvSpPr>
            <a:spLocks noChangeShapeType="1"/>
          </p:cNvSpPr>
          <p:nvPr/>
        </p:nvSpPr>
        <p:spPr bwMode="auto">
          <a:xfrm flipV="1">
            <a:off x="7010400" y="762000"/>
            <a:ext cx="7620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nchor="ctr"/>
          <a:lstStyle/>
          <a:p>
            <a:endParaRPr lang="de-DE"/>
          </a:p>
        </p:txBody>
      </p:sp>
      <p:sp>
        <p:nvSpPr>
          <p:cNvPr id="76" name="Rectangle 75"/>
          <p:cNvSpPr>
            <a:spLocks noChangeArrowheads="1"/>
          </p:cNvSpPr>
          <p:nvPr/>
        </p:nvSpPr>
        <p:spPr bwMode="auto">
          <a:xfrm>
            <a:off x="7620000" y="914400"/>
            <a:ext cx="144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0" dirty="0">
                <a:solidFill>
                  <a:schemeClr val="tx1"/>
                </a:solidFill>
                <a:latin typeface="cmmi10" pitchFamily="34" charset="0"/>
              </a:rPr>
              <a:t>E</a:t>
            </a:r>
            <a:r>
              <a:rPr lang="en-US" sz="2400" b="0" baseline="-25000" dirty="0">
                <a:solidFill>
                  <a:schemeClr val="tx1"/>
                </a:solidFill>
                <a:latin typeface="cmmi10" pitchFamily="34" charset="0"/>
              </a:rPr>
              <a:t>L</a:t>
            </a:r>
            <a:r>
              <a:rPr lang="en-US" sz="2400" b="0" dirty="0">
                <a:solidFill>
                  <a:schemeClr val="tx1"/>
                </a:solidFill>
              </a:rPr>
              <a:t>, </a:t>
            </a:r>
            <a:r>
              <a:rPr lang="en-US" sz="2400" b="0" dirty="0">
                <a:solidFill>
                  <a:schemeClr val="tx1"/>
                </a:solidFill>
                <a:latin typeface="cmmi10" pitchFamily="34" charset="0"/>
              </a:rPr>
              <a:t>!</a:t>
            </a:r>
            <a:r>
              <a:rPr lang="en-US" sz="2400" b="0" baseline="-25000" dirty="0">
                <a:solidFill>
                  <a:schemeClr val="tx1"/>
                </a:solidFill>
                <a:latin typeface="cmmi10" pitchFamily="34" charset="0"/>
              </a:rPr>
              <a:t>L</a:t>
            </a:r>
            <a:r>
              <a:rPr lang="en-US" sz="2400" b="0" dirty="0">
                <a:solidFill>
                  <a:schemeClr val="tx1"/>
                </a:solidFill>
              </a:rPr>
              <a:t> </a:t>
            </a:r>
            <a:endParaRPr lang="en-US" sz="2400" dirty="0"/>
          </a:p>
        </p:txBody>
      </p:sp>
      <p:sp>
        <p:nvSpPr>
          <p:cNvPr id="77" name="Rectangle 76"/>
          <p:cNvSpPr>
            <a:spLocks noChangeArrowheads="1"/>
          </p:cNvSpPr>
          <p:nvPr/>
        </p:nvSpPr>
        <p:spPr bwMode="auto">
          <a:xfrm>
            <a:off x="4133850" y="990600"/>
            <a:ext cx="1047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0" dirty="0">
                <a:solidFill>
                  <a:schemeClr val="tx1"/>
                </a:solidFill>
                <a:latin typeface="cmsy10" pitchFamily="34" charset="0"/>
              </a:rPr>
              <a:t>E </a:t>
            </a:r>
            <a:r>
              <a:rPr lang="en-US" sz="2400" b="0" dirty="0">
                <a:solidFill>
                  <a:schemeClr val="tx1"/>
                </a:solidFill>
              </a:rPr>
              <a:t>(</a:t>
            </a:r>
            <a:r>
              <a:rPr lang="en-GB" sz="2400" b="0" dirty="0">
                <a:solidFill>
                  <a:schemeClr val="tx1"/>
                </a:solidFill>
                <a:latin typeface="msbm10" pitchFamily="34" charset="0"/>
              </a:rPr>
              <a:t>}</a:t>
            </a:r>
            <a:r>
              <a:rPr lang="en-US" sz="2400" b="0" dirty="0">
                <a:solidFill>
                  <a:schemeClr val="tx1"/>
                </a:solidFill>
                <a:latin typeface="cmmi10" pitchFamily="34" charset="0"/>
              </a:rPr>
              <a:t>!</a:t>
            </a:r>
            <a:r>
              <a:rPr lang="en-US" sz="2400" b="0" dirty="0">
                <a:solidFill>
                  <a:schemeClr val="tx1"/>
                </a:solidFill>
              </a:rPr>
              <a:t>)</a:t>
            </a:r>
            <a:endParaRPr lang="en-US" sz="2400" dirty="0"/>
          </a:p>
        </p:txBody>
      </p:sp>
      <p:sp>
        <p:nvSpPr>
          <p:cNvPr id="45" name="Rectangle 6"/>
          <p:cNvSpPr>
            <a:spLocks noChangeArrowheads="1"/>
          </p:cNvSpPr>
          <p:nvPr/>
        </p:nvSpPr>
        <p:spPr bwMode="auto">
          <a:xfrm>
            <a:off x="304800" y="4191000"/>
            <a:ext cx="853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r>
              <a:rPr lang="en-GB" sz="2200" b="0" dirty="0">
                <a:solidFill>
                  <a:schemeClr val="tx1"/>
                </a:solidFill>
              </a:rPr>
              <a:t>Numerical values (with an </a:t>
            </a:r>
            <a:r>
              <a:rPr lang="en-GB" sz="2200" b="0" dirty="0" smtClean="0">
                <a:solidFill>
                  <a:schemeClr val="tx1"/>
                </a:solidFill>
                <a:latin typeface="cmmi10" pitchFamily="34" charset="0"/>
              </a:rPr>
              <a:t>e</a:t>
            </a:r>
            <a:r>
              <a:rPr lang="en-US" sz="2200" b="0" baseline="30000" dirty="0">
                <a:solidFill>
                  <a:schemeClr val="tx1"/>
                </a:solidFill>
              </a:rPr>
              <a:t>{</a:t>
            </a:r>
            <a:r>
              <a:rPr lang="en-GB" sz="2200" b="0" dirty="0" smtClean="0">
                <a:solidFill>
                  <a:schemeClr val="tx1"/>
                </a:solidFill>
              </a:rPr>
              <a:t> </a:t>
            </a:r>
            <a:r>
              <a:rPr lang="en-GB" sz="2200" b="0" dirty="0">
                <a:solidFill>
                  <a:schemeClr val="tx1"/>
                </a:solidFill>
              </a:rPr>
              <a:t>beam of </a:t>
            </a:r>
            <a:r>
              <a:rPr lang="en-GB" sz="2200" b="0" dirty="0" smtClean="0">
                <a:solidFill>
                  <a:schemeClr val="tx1"/>
                </a:solidFill>
                <a:latin typeface="cmsy10" pitchFamily="34" charset="0"/>
              </a:rPr>
              <a:t>E</a:t>
            </a:r>
            <a:r>
              <a:rPr lang="en-GB" sz="2200" b="0" dirty="0" smtClean="0">
                <a:solidFill>
                  <a:schemeClr val="tx1"/>
                </a:solidFill>
              </a:rPr>
              <a:t>=2 </a:t>
            </a:r>
            <a:r>
              <a:rPr lang="en-GB" sz="2200" b="0" dirty="0" err="1">
                <a:solidFill>
                  <a:schemeClr val="tx1"/>
                </a:solidFill>
              </a:rPr>
              <a:t>GeV</a:t>
            </a:r>
            <a:r>
              <a:rPr lang="en-GB" sz="2200" b="0" dirty="0">
                <a:solidFill>
                  <a:schemeClr val="tx1"/>
                </a:solidFill>
              </a:rPr>
              <a:t> </a:t>
            </a:r>
            <a:r>
              <a:rPr lang="en-GB" sz="2200" b="0" dirty="0" smtClean="0">
                <a:solidFill>
                  <a:schemeClr val="tx1"/>
                </a:solidFill>
              </a:rPr>
              <a:t>(Wang et el. 2013))</a:t>
            </a:r>
            <a:endParaRPr lang="en-GB" sz="2200" b="0" baseline="-25000" dirty="0">
              <a:solidFill>
                <a:schemeClr val="tx1"/>
              </a:solidFill>
            </a:endParaRPr>
          </a:p>
        </p:txBody>
      </p:sp>
      <p:graphicFrame>
        <p:nvGraphicFramePr>
          <p:cNvPr id="47" name="Group 77"/>
          <p:cNvGraphicFramePr>
            <a:graphicFrameLocks noGrp="1"/>
          </p:cNvGraphicFramePr>
          <p:nvPr/>
        </p:nvGraphicFramePr>
        <p:xfrm>
          <a:off x="266700" y="4648200"/>
          <a:ext cx="8572501" cy="2098676"/>
        </p:xfrm>
        <a:graphic>
          <a:graphicData uri="http://schemas.openxmlformats.org/drawingml/2006/table">
            <a:tbl>
              <a:tblPr/>
              <a:tblGrid>
                <a:gridCol w="2476501"/>
                <a:gridCol w="869643"/>
                <a:gridCol w="1147250"/>
                <a:gridCol w="1083513"/>
                <a:gridCol w="1319194"/>
                <a:gridCol w="1676400"/>
              </a:tblGrid>
              <a:tr h="8231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mr10" pitchFamily="34" charset="0"/>
                        </a:rPr>
                        <a:t>Laser facility</a:t>
                      </a:r>
                      <a:endParaRPr kumimoji="0" lang="en-US" sz="1600" b="0" i="0" u="none" strike="noStrike" cap="none" normalizeH="0" baseline="0" dirty="0" smtClean="0">
                        <a:ln>
                          <a:noFill/>
                        </a:ln>
                        <a:solidFill>
                          <a:schemeClr val="tx1"/>
                        </a:solidFill>
                        <a:effectLst/>
                        <a:latin typeface="Arial"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cmr10" pitchFamily="34" charset="0"/>
                        </a:rPr>
                        <a:t>Energy (J)</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CC"/>
                          </a:solidFill>
                          <a:effectLst/>
                          <a:latin typeface="cmr10" pitchFamily="34" charset="0"/>
                        </a:rPr>
                        <a:t>Pulse duration (fs)</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9900"/>
                          </a:solidFill>
                          <a:effectLst/>
                          <a:latin typeface="cmr10" pitchFamily="34" charset="0"/>
                        </a:rPr>
                        <a:t>Spot radius (</a:t>
                      </a:r>
                      <a:r>
                        <a:rPr kumimoji="0" lang="en-US" sz="1600" b="0" i="0" u="none" strike="noStrike" cap="none" normalizeH="0" baseline="0" dirty="0" smtClean="0">
                          <a:ln>
                            <a:noFill/>
                          </a:ln>
                          <a:solidFill>
                            <a:srgbClr val="009900"/>
                          </a:solidFill>
                          <a:effectLst/>
                          <a:latin typeface="cmmi10" pitchFamily="34" charset="2"/>
                        </a:rPr>
                        <a:t>¹</a:t>
                      </a:r>
                      <a:r>
                        <a:rPr kumimoji="0" lang="en-US" sz="1600" b="0" i="0" u="none" strike="noStrike" cap="none" normalizeH="0" baseline="0" dirty="0" smtClean="0">
                          <a:ln>
                            <a:noFill/>
                          </a:ln>
                          <a:solidFill>
                            <a:srgbClr val="009900"/>
                          </a:solidFill>
                          <a:effectLst/>
                          <a:latin typeface="cmr10" pitchFamily="34" charset="0"/>
                        </a:rPr>
                        <a:t>m)</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CC00CC"/>
                          </a:solidFill>
                          <a:effectLst/>
                          <a:latin typeface="cmr10" pitchFamily="34" charset="0"/>
                        </a:rPr>
                        <a:t>Intensity (W/cm</a:t>
                      </a:r>
                      <a:r>
                        <a:rPr kumimoji="0" lang="en-US" sz="1600" b="0" i="0" u="none" strike="noStrike" cap="none" normalizeH="0" baseline="30000" dirty="0" smtClean="0">
                          <a:ln>
                            <a:noFill/>
                          </a:ln>
                          <a:solidFill>
                            <a:srgbClr val="CC00CC"/>
                          </a:solidFill>
                          <a:effectLst/>
                          <a:latin typeface="cmr10" pitchFamily="34" charset="0"/>
                        </a:rPr>
                        <a:t>2</a:t>
                      </a:r>
                      <a:r>
                        <a:rPr kumimoji="0" lang="en-US" sz="1600" b="0" i="0" u="none" strike="noStrike" cap="none" normalizeH="0" baseline="0" dirty="0" smtClean="0">
                          <a:ln>
                            <a:noFill/>
                          </a:ln>
                          <a:solidFill>
                            <a:srgbClr val="CC00CC"/>
                          </a:solidFill>
                          <a:effectLst/>
                          <a:latin typeface="cmr10" pitchFamily="34" charset="0"/>
                        </a:rPr>
                        <a:t>)</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CC00CC"/>
                        </a:solidFill>
                        <a:effectLst/>
                        <a:latin typeface="cmr10"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77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mr10" pitchFamily="34" charset="0"/>
                        </a:rPr>
                        <a:t>Phelix</a:t>
                      </a:r>
                      <a:r>
                        <a:rPr kumimoji="0" lang="en-US" sz="1600" b="0" i="0" u="none" strike="noStrike" cap="none" normalizeH="0" baseline="0" dirty="0" smtClean="0">
                          <a:ln>
                            <a:noFill/>
                          </a:ln>
                          <a:solidFill>
                            <a:schemeClr val="tx1"/>
                          </a:solidFill>
                          <a:effectLst/>
                          <a:latin typeface="cmr10" pitchFamily="34" charset="0"/>
                        </a:rPr>
                        <a:t> (GSI, Darmstadt)</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cmr10" pitchFamily="34" charset="0"/>
                        </a:rPr>
                        <a:t>120</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0000CC"/>
                          </a:solidFill>
                          <a:effectLst/>
                          <a:latin typeface="cmr10" pitchFamily="34" charset="0"/>
                        </a:rPr>
                        <a:t>500</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ct val="20000"/>
                        </a:spcBef>
                        <a:spcAft>
                          <a:spcPct val="0"/>
                        </a:spcAft>
                        <a:buClrTx/>
                        <a:buSzTx/>
                        <a:buFontTx/>
                        <a:buNone/>
                        <a:tabLst/>
                      </a:pPr>
                      <a:r>
                        <a:rPr kumimoji="0" lang="en-US" sz="1600" b="0" i="0" u="none" strike="noStrike" cap="none" normalizeH="0" baseline="0" dirty="0" smtClean="0">
                          <a:ln>
                            <a:noFill/>
                          </a:ln>
                          <a:solidFill>
                            <a:srgbClr val="009900"/>
                          </a:solidFill>
                          <a:effectLst/>
                          <a:latin typeface="cmr10" pitchFamily="34" charset="0"/>
                        </a:rPr>
                        <a:t>10 (1)</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ct val="20000"/>
                        </a:spcBef>
                        <a:spcAft>
                          <a:spcPct val="0"/>
                        </a:spcAft>
                        <a:buClrTx/>
                        <a:buSzTx/>
                        <a:buFontTx/>
                        <a:buNone/>
                        <a:tabLst/>
                        <a:defRPr/>
                      </a:pPr>
                      <a:r>
                        <a:rPr kumimoji="0" lang="en-US" sz="1600" b="0" i="0" u="none" strike="noStrike" cap="none" normalizeH="0" baseline="0" dirty="0" smtClean="0">
                          <a:ln>
                            <a:noFill/>
                          </a:ln>
                          <a:solidFill>
                            <a:srgbClr val="CC00CC"/>
                          </a:solidFill>
                          <a:effectLst/>
                          <a:latin typeface="cmr10" pitchFamily="34" charset="0"/>
                        </a:rPr>
                        <a:t>10</a:t>
                      </a:r>
                      <a:r>
                        <a:rPr kumimoji="0" lang="en-US" sz="1600" b="0" i="0" u="none" strike="noStrike" cap="none" normalizeH="0" baseline="30000" dirty="0" smtClean="0">
                          <a:ln>
                            <a:noFill/>
                          </a:ln>
                          <a:solidFill>
                            <a:srgbClr val="CC00CC"/>
                          </a:solidFill>
                          <a:effectLst/>
                          <a:latin typeface="cmr10" pitchFamily="34" charset="0"/>
                        </a:rPr>
                        <a:t>20</a:t>
                      </a:r>
                      <a:r>
                        <a:rPr kumimoji="0" lang="en-US" sz="1600" b="0" i="0" u="none" strike="noStrike" cap="none" normalizeH="0" baseline="0" dirty="0" smtClean="0">
                          <a:ln>
                            <a:noFill/>
                          </a:ln>
                          <a:solidFill>
                            <a:srgbClr val="CC00CC"/>
                          </a:solidFill>
                          <a:effectLst/>
                          <a:latin typeface="cmr10" pitchFamily="34" charset="0"/>
                        </a:rPr>
                        <a:t> (10</a:t>
                      </a:r>
                      <a:r>
                        <a:rPr kumimoji="0" lang="en-US" sz="1600" b="0" i="0" u="none" strike="noStrike" cap="none" normalizeH="0" baseline="30000" dirty="0" smtClean="0">
                          <a:ln>
                            <a:noFill/>
                          </a:ln>
                          <a:solidFill>
                            <a:srgbClr val="CC00CC"/>
                          </a:solidFill>
                          <a:effectLst/>
                          <a:latin typeface="cmr10" pitchFamily="34" charset="0"/>
                        </a:rPr>
                        <a:t>22</a:t>
                      </a:r>
                      <a:r>
                        <a:rPr kumimoji="0" lang="en-US" sz="1600" b="0" i="0" u="none" strike="noStrike" cap="none" normalizeH="0" baseline="0" dirty="0" smtClean="0">
                          <a:ln>
                            <a:noFill/>
                          </a:ln>
                          <a:solidFill>
                            <a:srgbClr val="CC00CC"/>
                          </a:solidFill>
                          <a:effectLst/>
                          <a:latin typeface="cmr10" pitchFamily="34" charset="0"/>
                        </a:rPr>
                        <a:t>)</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ct val="20000"/>
                        </a:spcBef>
                        <a:spcAft>
                          <a:spcPct val="0"/>
                        </a:spcAft>
                        <a:buClrTx/>
                        <a:buSzTx/>
                        <a:buFontTx/>
                        <a:buNone/>
                        <a:tabLst/>
                      </a:pPr>
                      <a:r>
                        <a:rPr lang="en-US" sz="1600" b="0" dirty="0" smtClean="0">
                          <a:solidFill>
                            <a:schemeClr val="tx1"/>
                          </a:solidFill>
                          <a:latin typeface="cmmi10" pitchFamily="34" charset="2"/>
                        </a:rPr>
                        <a:t>»</a:t>
                      </a:r>
                      <a:r>
                        <a:rPr lang="en-US" sz="1600" b="0" dirty="0" smtClean="0">
                          <a:solidFill>
                            <a:schemeClr val="tx1"/>
                          </a:solidFill>
                          <a:latin typeface="cmr10" pitchFamily="34" charset="0"/>
                        </a:rPr>
                        <a:t>=11,</a:t>
                      </a:r>
                      <a:r>
                        <a:rPr lang="en-US" sz="1600" b="0" dirty="0" smtClean="0">
                          <a:solidFill>
                            <a:schemeClr val="tx1"/>
                          </a:solidFill>
                          <a:latin typeface="cmmi10" pitchFamily="34" charset="2"/>
                        </a:rPr>
                        <a:t> Â</a:t>
                      </a:r>
                      <a:r>
                        <a:rPr lang="en-US" sz="1600" b="0" dirty="0" smtClean="0">
                          <a:solidFill>
                            <a:schemeClr val="tx1"/>
                          </a:solidFill>
                          <a:latin typeface="cmr10" pitchFamily="34" charset="0"/>
                        </a:rPr>
                        <a:t>=0.08</a:t>
                      </a:r>
                    </a:p>
                    <a:p>
                      <a:pPr marL="0" marR="0" lvl="0" indent="0" algn="ctr" defTabSz="914400" rtl="0" eaLnBrk="1" fontAlgn="base" latinLnBrk="0" hangingPunct="1">
                        <a:lnSpc>
                          <a:spcPct val="102000"/>
                        </a:lnSpc>
                        <a:spcBef>
                          <a:spcPct val="2000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cmr10" pitchFamily="34" charset="0"/>
                        </a:rPr>
                        <a:t>(</a:t>
                      </a:r>
                      <a:r>
                        <a:rPr lang="en-US" sz="1600" b="0" dirty="0" smtClean="0">
                          <a:solidFill>
                            <a:schemeClr val="tx1"/>
                          </a:solidFill>
                          <a:latin typeface="cmmi10" pitchFamily="34" charset="2"/>
                        </a:rPr>
                        <a:t>»</a:t>
                      </a:r>
                      <a:r>
                        <a:rPr lang="en-US" sz="1600" b="0" dirty="0" smtClean="0">
                          <a:solidFill>
                            <a:schemeClr val="tx1"/>
                          </a:solidFill>
                          <a:latin typeface="cmr10" pitchFamily="34" charset="0"/>
                        </a:rPr>
                        <a:t>=110,</a:t>
                      </a:r>
                      <a:r>
                        <a:rPr lang="en-US" sz="1600" b="0" dirty="0" smtClean="0">
                          <a:solidFill>
                            <a:schemeClr val="tx1"/>
                          </a:solidFill>
                          <a:latin typeface="cmmi10" pitchFamily="34" charset="2"/>
                        </a:rPr>
                        <a:t> Â</a:t>
                      </a:r>
                      <a:r>
                        <a:rPr lang="en-US" sz="1600" b="0" dirty="0" smtClean="0">
                          <a:solidFill>
                            <a:schemeClr val="tx1"/>
                          </a:solidFill>
                          <a:latin typeface="cmr10" pitchFamily="34" charset="0"/>
                        </a:rPr>
                        <a:t>=0.8</a:t>
                      </a:r>
                      <a:r>
                        <a:rPr kumimoji="0" lang="en-US" sz="1600" b="0" i="0" u="none" strike="noStrike" cap="none" normalizeH="0" baseline="0" dirty="0" smtClean="0">
                          <a:ln>
                            <a:noFill/>
                          </a:ln>
                          <a:solidFill>
                            <a:schemeClr val="tx1"/>
                          </a:solidFill>
                          <a:effectLst/>
                          <a:latin typeface="cmr10" pitchFamily="34" charset="0"/>
                        </a:rPr>
                        <a:t>)</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7779">
                <a:tc>
                  <a:txBody>
                    <a:bodyPr/>
                    <a:lstStyle/>
                    <a:p>
                      <a:pPr marL="0" marR="0" lvl="0" indent="0" algn="ctr" defTabSz="914400" rtl="0" eaLnBrk="1" fontAlgn="base" latinLnBrk="0" hangingPunct="1">
                        <a:lnSpc>
                          <a:spcPct val="102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mr10" pitchFamily="34" charset="0"/>
                        </a:rPr>
                        <a:t>Polaris (IOQ, Jena)</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ct val="20000"/>
                        </a:spcBef>
                        <a:spcAft>
                          <a:spcPct val="0"/>
                        </a:spcAft>
                        <a:buClrTx/>
                        <a:buSzTx/>
                        <a:buFontTx/>
                        <a:buNone/>
                        <a:tabLst/>
                      </a:pPr>
                      <a:r>
                        <a:rPr kumimoji="0" lang="en-US" sz="1600" b="0" i="0" u="none" strike="noStrike" cap="none" normalizeH="0" baseline="0" dirty="0" smtClean="0">
                          <a:ln>
                            <a:noFill/>
                          </a:ln>
                          <a:solidFill>
                            <a:srgbClr val="FF0000"/>
                          </a:solidFill>
                          <a:effectLst/>
                          <a:latin typeface="cmr10" pitchFamily="34" charset="0"/>
                        </a:rPr>
                        <a:t>150</a:t>
                      </a:r>
                      <a:endParaRPr kumimoji="0" lang="en-US" sz="1600" b="0" i="0" u="none" strike="noStrike" cap="none" normalizeH="0" baseline="0" dirty="0" smtClean="0">
                        <a:ln>
                          <a:noFill/>
                        </a:ln>
                        <a:solidFill>
                          <a:srgbClr val="FF0000"/>
                        </a:solidFill>
                        <a:effectLst/>
                        <a:latin typeface="Arial"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ct val="20000"/>
                        </a:spcBef>
                        <a:spcAft>
                          <a:spcPct val="0"/>
                        </a:spcAft>
                        <a:buClrTx/>
                        <a:buSzTx/>
                        <a:buFontTx/>
                        <a:buNone/>
                        <a:tabLst/>
                      </a:pPr>
                      <a:r>
                        <a:rPr kumimoji="0" lang="en-US" sz="1600" b="0" i="0" u="none" strike="noStrike" cap="none" normalizeH="0" baseline="0" dirty="0" smtClean="0">
                          <a:ln>
                            <a:noFill/>
                          </a:ln>
                          <a:solidFill>
                            <a:srgbClr val="0000CC"/>
                          </a:solidFill>
                          <a:effectLst/>
                          <a:latin typeface="cmr10" pitchFamily="34" charset="0"/>
                        </a:rPr>
                        <a:t>150</a:t>
                      </a:r>
                      <a:endParaRPr kumimoji="0" lang="en-US" sz="1600" b="0" i="0" u="none" strike="noStrike" cap="none" normalizeH="0" baseline="0" dirty="0" smtClean="0">
                        <a:ln>
                          <a:noFill/>
                        </a:ln>
                        <a:solidFill>
                          <a:srgbClr val="0000CC"/>
                        </a:solidFill>
                        <a:effectLst/>
                        <a:latin typeface="Arial"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ct val="20000"/>
                        </a:spcBef>
                        <a:spcAft>
                          <a:spcPct val="0"/>
                        </a:spcAft>
                        <a:buClrTx/>
                        <a:buSzTx/>
                        <a:buFontTx/>
                        <a:buNone/>
                        <a:tabLst/>
                      </a:pPr>
                      <a:r>
                        <a:rPr kumimoji="0" lang="en-US" sz="1600" b="0" i="0" u="none" strike="noStrike" cap="none" normalizeH="0" baseline="0" dirty="0" smtClean="0">
                          <a:ln>
                            <a:noFill/>
                          </a:ln>
                          <a:solidFill>
                            <a:srgbClr val="009900"/>
                          </a:solidFill>
                          <a:effectLst/>
                          <a:latin typeface="cmr10" pitchFamily="34" charset="0"/>
                        </a:rPr>
                        <a:t>5 (1)</a:t>
                      </a:r>
                      <a:endParaRPr kumimoji="0" lang="en-US" sz="1600" b="0" i="0" u="none" strike="noStrike" cap="none" normalizeH="0" baseline="0" dirty="0" smtClean="0">
                        <a:ln>
                          <a:noFill/>
                        </a:ln>
                        <a:solidFill>
                          <a:srgbClr val="009900"/>
                        </a:solidFill>
                        <a:effectLst/>
                        <a:latin typeface="Arial"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ct val="20000"/>
                        </a:spcBef>
                        <a:spcAft>
                          <a:spcPct val="0"/>
                        </a:spcAft>
                        <a:buClrTx/>
                        <a:buSzTx/>
                        <a:buFontTx/>
                        <a:buNone/>
                        <a:tabLst/>
                      </a:pPr>
                      <a:r>
                        <a:rPr kumimoji="0" lang="en-US" sz="1600" b="0" i="0" u="none" strike="noStrike" cap="none" normalizeH="0" baseline="0" dirty="0" smtClean="0">
                          <a:ln>
                            <a:noFill/>
                          </a:ln>
                          <a:solidFill>
                            <a:srgbClr val="CC00CC"/>
                          </a:solidFill>
                          <a:effectLst/>
                          <a:latin typeface="cmr10" pitchFamily="34" charset="0"/>
                        </a:rPr>
                        <a:t>10</a:t>
                      </a:r>
                      <a:r>
                        <a:rPr kumimoji="0" lang="en-US" sz="1600" b="0" i="0" u="none" strike="noStrike" cap="none" normalizeH="0" baseline="30000" dirty="0" smtClean="0">
                          <a:ln>
                            <a:noFill/>
                          </a:ln>
                          <a:solidFill>
                            <a:srgbClr val="CC00CC"/>
                          </a:solidFill>
                          <a:effectLst/>
                          <a:latin typeface="cmr10" pitchFamily="34" charset="0"/>
                        </a:rPr>
                        <a:t>21 </a:t>
                      </a:r>
                      <a:r>
                        <a:rPr kumimoji="0" lang="en-US" sz="1600" b="0" i="0" u="none" strike="noStrike" cap="none" normalizeH="0" baseline="0" dirty="0" smtClean="0">
                          <a:ln>
                            <a:noFill/>
                          </a:ln>
                          <a:solidFill>
                            <a:srgbClr val="CC00CC"/>
                          </a:solidFill>
                          <a:effectLst/>
                          <a:latin typeface="cmr10" pitchFamily="34" charset="0"/>
                        </a:rPr>
                        <a:t>(3</a:t>
                      </a:r>
                      <a:r>
                        <a:rPr kumimoji="0" lang="en-US" sz="1600" b="0" i="0" u="none" strike="noStrike" cap="none" normalizeH="0" baseline="0" dirty="0" smtClean="0">
                          <a:ln>
                            <a:noFill/>
                          </a:ln>
                          <a:solidFill>
                            <a:srgbClr val="CC00CC"/>
                          </a:solidFill>
                          <a:effectLst/>
                          <a:latin typeface="cmsy10" pitchFamily="34" charset="0"/>
                        </a:rPr>
                        <a:t>£</a:t>
                      </a:r>
                      <a:r>
                        <a:rPr kumimoji="0" lang="en-US" sz="1600" b="0" i="0" u="none" strike="noStrike" cap="none" normalizeH="0" baseline="0" dirty="0" smtClean="0">
                          <a:ln>
                            <a:noFill/>
                          </a:ln>
                          <a:solidFill>
                            <a:srgbClr val="CC00CC"/>
                          </a:solidFill>
                          <a:effectLst/>
                          <a:latin typeface="cmr10" pitchFamily="34" charset="0"/>
                        </a:rPr>
                        <a:t>10</a:t>
                      </a:r>
                      <a:r>
                        <a:rPr kumimoji="0" lang="en-US" sz="1600" b="0" i="0" u="none" strike="noStrike" cap="none" normalizeH="0" baseline="30000" dirty="0" smtClean="0">
                          <a:ln>
                            <a:noFill/>
                          </a:ln>
                          <a:solidFill>
                            <a:srgbClr val="CC00CC"/>
                          </a:solidFill>
                          <a:effectLst/>
                          <a:latin typeface="cmr10" pitchFamily="34" charset="0"/>
                        </a:rPr>
                        <a:t>22</a:t>
                      </a:r>
                      <a:r>
                        <a:rPr kumimoji="0" lang="en-US" sz="1600" b="0" i="0" u="none" strike="noStrike" cap="none" normalizeH="0" baseline="0" dirty="0" smtClean="0">
                          <a:ln>
                            <a:noFill/>
                          </a:ln>
                          <a:solidFill>
                            <a:srgbClr val="CC00CC"/>
                          </a:solidFill>
                          <a:effectLst/>
                          <a:latin typeface="cmr10" pitchFamily="34" charset="0"/>
                        </a:rPr>
                        <a:t>)</a:t>
                      </a:r>
                      <a:endParaRPr kumimoji="0" lang="en-US" sz="1600" b="0" i="0" u="none" strike="noStrike" cap="none" normalizeH="0" baseline="0" dirty="0" smtClean="0">
                        <a:ln>
                          <a:noFill/>
                        </a:ln>
                        <a:solidFill>
                          <a:srgbClr val="CC00CC"/>
                        </a:solidFill>
                        <a:effectLst/>
                        <a:latin typeface="Arial"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ct val="20000"/>
                        </a:spcBef>
                        <a:spcAft>
                          <a:spcPct val="0"/>
                        </a:spcAft>
                        <a:buClrTx/>
                        <a:buSzTx/>
                        <a:buFontTx/>
                        <a:buNone/>
                        <a:tabLst/>
                        <a:defRPr/>
                      </a:pPr>
                      <a:r>
                        <a:rPr lang="en-US" sz="1600" b="0" dirty="0" smtClean="0">
                          <a:solidFill>
                            <a:schemeClr val="tx1"/>
                          </a:solidFill>
                          <a:latin typeface="cmmi10" pitchFamily="34" charset="2"/>
                        </a:rPr>
                        <a:t>»</a:t>
                      </a:r>
                      <a:r>
                        <a:rPr lang="en-US" sz="1600" b="0" dirty="0" smtClean="0">
                          <a:solidFill>
                            <a:schemeClr val="tx1"/>
                          </a:solidFill>
                          <a:latin typeface="cmr10" pitchFamily="34" charset="0"/>
                        </a:rPr>
                        <a:t>=18,</a:t>
                      </a:r>
                      <a:r>
                        <a:rPr lang="en-US" sz="1600" b="0" dirty="0" smtClean="0">
                          <a:solidFill>
                            <a:schemeClr val="tx1"/>
                          </a:solidFill>
                          <a:latin typeface="cmmi10" pitchFamily="34" charset="2"/>
                        </a:rPr>
                        <a:t> Â</a:t>
                      </a:r>
                      <a:r>
                        <a:rPr lang="en-US" sz="1600" b="0" dirty="0" smtClean="0">
                          <a:solidFill>
                            <a:schemeClr val="tx1"/>
                          </a:solidFill>
                          <a:latin typeface="cmr10" pitchFamily="34" charset="0"/>
                        </a:rPr>
                        <a:t>=0.14</a:t>
                      </a:r>
                    </a:p>
                    <a:p>
                      <a:pPr marL="0" marR="0" lvl="0" indent="0" algn="ctr" defTabSz="914400" rtl="0" eaLnBrk="1" fontAlgn="base" latinLnBrk="0" hangingPunct="1">
                        <a:lnSpc>
                          <a:spcPct val="102000"/>
                        </a:lnSpc>
                        <a:spcBef>
                          <a:spcPct val="2000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cmr10" pitchFamily="34" charset="0"/>
                        </a:rPr>
                        <a:t>(</a:t>
                      </a:r>
                      <a:r>
                        <a:rPr lang="en-US" sz="1600" b="0" dirty="0" smtClean="0">
                          <a:solidFill>
                            <a:schemeClr val="tx1"/>
                          </a:solidFill>
                          <a:latin typeface="cmmi10" pitchFamily="34" charset="2"/>
                        </a:rPr>
                        <a:t>»</a:t>
                      </a:r>
                      <a:r>
                        <a:rPr lang="en-US" sz="1600" b="0" dirty="0" smtClean="0">
                          <a:solidFill>
                            <a:schemeClr val="tx1"/>
                          </a:solidFill>
                          <a:latin typeface="cmr10" pitchFamily="34" charset="0"/>
                        </a:rPr>
                        <a:t>=180,</a:t>
                      </a:r>
                      <a:r>
                        <a:rPr lang="en-US" sz="1600" b="0" dirty="0" smtClean="0">
                          <a:solidFill>
                            <a:schemeClr val="tx1"/>
                          </a:solidFill>
                          <a:latin typeface="cmmi10" pitchFamily="34" charset="2"/>
                        </a:rPr>
                        <a:t> Â</a:t>
                      </a:r>
                      <a:r>
                        <a:rPr lang="en-US" sz="1600" b="0" dirty="0" smtClean="0">
                          <a:solidFill>
                            <a:schemeClr val="tx1"/>
                          </a:solidFill>
                          <a:latin typeface="cmr10" pitchFamily="34" charset="0"/>
                        </a:rPr>
                        <a:t>=1.4</a:t>
                      </a:r>
                      <a:r>
                        <a:rPr kumimoji="0" lang="en-US" sz="1600" b="0" i="0" u="none" strike="noStrike" cap="none" normalizeH="0" baseline="0" dirty="0" smtClean="0">
                          <a:ln>
                            <a:noFill/>
                          </a:ln>
                          <a:solidFill>
                            <a:schemeClr val="tx1"/>
                          </a:solidFill>
                          <a:effectLst/>
                          <a:latin typeface="cmr10" pitchFamily="34" charset="0"/>
                        </a:rPr>
                        <a:t>)</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877584"/>
            <a:ext cx="2182022"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81207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1000"/>
                                        <p:tgtEl>
                                          <p:spTgt spid="76"/>
                                        </p:tgtEl>
                                      </p:cBhvr>
                                    </p:animEffect>
                                    <p:anim calcmode="lin" valueType="num">
                                      <p:cBhvr>
                                        <p:cTn id="18" dur="1000" fill="hold"/>
                                        <p:tgtEl>
                                          <p:spTgt spid="76"/>
                                        </p:tgtEl>
                                        <p:attrNameLst>
                                          <p:attrName>ppt_x</p:attrName>
                                        </p:attrNameLst>
                                      </p:cBhvr>
                                      <p:tavLst>
                                        <p:tav tm="0">
                                          <p:val>
                                            <p:strVal val="#ppt_x"/>
                                          </p:val>
                                        </p:tav>
                                        <p:tav tm="100000">
                                          <p:val>
                                            <p:strVal val="#ppt_x"/>
                                          </p:val>
                                        </p:tav>
                                      </p:tavLst>
                                    </p:anim>
                                    <p:anim calcmode="lin" valueType="num">
                                      <p:cBhvr>
                                        <p:cTn id="19" dur="1000" fill="hold"/>
                                        <p:tgtEl>
                                          <p:spTgt spid="7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1000"/>
                                        <p:tgtEl>
                                          <p:spTgt spid="74"/>
                                        </p:tgtEl>
                                      </p:cBhvr>
                                    </p:animEffect>
                                    <p:anim calcmode="lin" valueType="num">
                                      <p:cBhvr>
                                        <p:cTn id="23" dur="1000" fill="hold"/>
                                        <p:tgtEl>
                                          <p:spTgt spid="74"/>
                                        </p:tgtEl>
                                        <p:attrNameLst>
                                          <p:attrName>ppt_x</p:attrName>
                                        </p:attrNameLst>
                                      </p:cBhvr>
                                      <p:tavLst>
                                        <p:tav tm="0">
                                          <p:val>
                                            <p:strVal val="#ppt_x"/>
                                          </p:val>
                                        </p:tav>
                                        <p:tav tm="100000">
                                          <p:val>
                                            <p:strVal val="#ppt_x"/>
                                          </p:val>
                                        </p:tav>
                                      </p:tavLst>
                                    </p:anim>
                                    <p:anim calcmode="lin" valueType="num">
                                      <p:cBhvr>
                                        <p:cTn id="24" dur="1000" fill="hold"/>
                                        <p:tgtEl>
                                          <p:spTgt spid="7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1000"/>
                                        <p:tgtEl>
                                          <p:spTgt spid="72"/>
                                        </p:tgtEl>
                                      </p:cBhvr>
                                    </p:animEffect>
                                    <p:anim calcmode="lin" valueType="num">
                                      <p:cBhvr>
                                        <p:cTn id="28" dur="1000" fill="hold"/>
                                        <p:tgtEl>
                                          <p:spTgt spid="72"/>
                                        </p:tgtEl>
                                        <p:attrNameLst>
                                          <p:attrName>ppt_x</p:attrName>
                                        </p:attrNameLst>
                                      </p:cBhvr>
                                      <p:tavLst>
                                        <p:tav tm="0">
                                          <p:val>
                                            <p:strVal val="#ppt_x"/>
                                          </p:val>
                                        </p:tav>
                                        <p:tav tm="100000">
                                          <p:val>
                                            <p:strVal val="#ppt_x"/>
                                          </p:val>
                                        </p:tav>
                                      </p:tavLst>
                                    </p:anim>
                                    <p:anim calcmode="lin" valueType="num">
                                      <p:cBhvr>
                                        <p:cTn id="29" dur="1000" fill="hold"/>
                                        <p:tgtEl>
                                          <p:spTgt spid="7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1000"/>
                                        <p:tgtEl>
                                          <p:spTgt spid="75"/>
                                        </p:tgtEl>
                                      </p:cBhvr>
                                    </p:animEffect>
                                    <p:anim calcmode="lin" valueType="num">
                                      <p:cBhvr>
                                        <p:cTn id="33" dur="1000" fill="hold"/>
                                        <p:tgtEl>
                                          <p:spTgt spid="75"/>
                                        </p:tgtEl>
                                        <p:attrNameLst>
                                          <p:attrName>ppt_x</p:attrName>
                                        </p:attrNameLst>
                                      </p:cBhvr>
                                      <p:tavLst>
                                        <p:tav tm="0">
                                          <p:val>
                                            <p:strVal val="#ppt_x"/>
                                          </p:val>
                                        </p:tav>
                                        <p:tav tm="100000">
                                          <p:val>
                                            <p:strVal val="#ppt_x"/>
                                          </p:val>
                                        </p:tav>
                                      </p:tavLst>
                                    </p:anim>
                                    <p:anim calcmode="lin" valueType="num">
                                      <p:cBhvr>
                                        <p:cTn id="34" dur="1000" fill="hold"/>
                                        <p:tgtEl>
                                          <p:spTgt spid="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1000"/>
                                        <p:tgtEl>
                                          <p:spTgt spid="73"/>
                                        </p:tgtEl>
                                      </p:cBhvr>
                                    </p:animEffect>
                                    <p:anim calcmode="lin" valueType="num">
                                      <p:cBhvr>
                                        <p:cTn id="38" dur="1000" fill="hold"/>
                                        <p:tgtEl>
                                          <p:spTgt spid="73"/>
                                        </p:tgtEl>
                                        <p:attrNameLst>
                                          <p:attrName>ppt_x</p:attrName>
                                        </p:attrNameLst>
                                      </p:cBhvr>
                                      <p:tavLst>
                                        <p:tav tm="0">
                                          <p:val>
                                            <p:strVal val="#ppt_x"/>
                                          </p:val>
                                        </p:tav>
                                        <p:tav tm="100000">
                                          <p:val>
                                            <p:strVal val="#ppt_x"/>
                                          </p:val>
                                        </p:tav>
                                      </p:tavLst>
                                    </p:anim>
                                    <p:anim calcmode="lin" valueType="num">
                                      <p:cBhvr>
                                        <p:cTn id="39" dur="1000" fill="hold"/>
                                        <p:tgtEl>
                                          <p:spTgt spid="7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1000"/>
                                        <p:tgtEl>
                                          <p:spTgt spid="77"/>
                                        </p:tgtEl>
                                      </p:cBhvr>
                                    </p:animEffect>
                                    <p:anim calcmode="lin" valueType="num">
                                      <p:cBhvr>
                                        <p:cTn id="43" dur="1000" fill="hold"/>
                                        <p:tgtEl>
                                          <p:spTgt spid="77"/>
                                        </p:tgtEl>
                                        <p:attrNameLst>
                                          <p:attrName>ppt_x</p:attrName>
                                        </p:attrNameLst>
                                      </p:cBhvr>
                                      <p:tavLst>
                                        <p:tav tm="0">
                                          <p:val>
                                            <p:strVal val="#ppt_x"/>
                                          </p:val>
                                        </p:tav>
                                        <p:tav tm="100000">
                                          <p:val>
                                            <p:strVal val="#ppt_x"/>
                                          </p:val>
                                        </p:tav>
                                      </p:tavLst>
                                    </p:anim>
                                    <p:anim calcmode="lin" valueType="num">
                                      <p:cBhvr>
                                        <p:cTn id="44"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026"/>
                                        </p:tgtEl>
                                        <p:attrNameLst>
                                          <p:attrName>style.visibility</p:attrName>
                                        </p:attrNameLst>
                                      </p:cBhvr>
                                      <p:to>
                                        <p:strVal val="visible"/>
                                      </p:to>
                                    </p:set>
                                    <p:animEffect transition="in" filter="fade">
                                      <p:cBhvr>
                                        <p:cTn id="54" dur="1000"/>
                                        <p:tgtEl>
                                          <p:spTgt spid="1026"/>
                                        </p:tgtEl>
                                      </p:cBhvr>
                                    </p:animEffect>
                                    <p:anim calcmode="lin" valueType="num">
                                      <p:cBhvr>
                                        <p:cTn id="55" dur="1000" fill="hold"/>
                                        <p:tgtEl>
                                          <p:spTgt spid="1026"/>
                                        </p:tgtEl>
                                        <p:attrNameLst>
                                          <p:attrName>ppt_x</p:attrName>
                                        </p:attrNameLst>
                                      </p:cBhvr>
                                      <p:tavLst>
                                        <p:tav tm="0">
                                          <p:val>
                                            <p:strVal val="#ppt_x"/>
                                          </p:val>
                                        </p:tav>
                                        <p:tav tm="100000">
                                          <p:val>
                                            <p:strVal val="#ppt_x"/>
                                          </p:val>
                                        </p:tav>
                                      </p:tavLst>
                                    </p:anim>
                                    <p:anim calcmode="lin" valueType="num">
                                      <p:cBhvr>
                                        <p:cTn id="56" dur="1000" fill="hold"/>
                                        <p:tgtEl>
                                          <p:spTgt spid="1026"/>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52229"/>
                                        </p:tgtEl>
                                        <p:attrNameLst>
                                          <p:attrName>style.visibility</p:attrName>
                                        </p:attrNameLst>
                                      </p:cBhvr>
                                      <p:to>
                                        <p:strVal val="visible"/>
                                      </p:to>
                                    </p:set>
                                    <p:animEffect transition="in" filter="fade">
                                      <p:cBhvr>
                                        <p:cTn id="59" dur="1000"/>
                                        <p:tgtEl>
                                          <p:spTgt spid="52229"/>
                                        </p:tgtEl>
                                      </p:cBhvr>
                                    </p:animEffect>
                                    <p:anim calcmode="lin" valueType="num">
                                      <p:cBhvr>
                                        <p:cTn id="60" dur="1000" fill="hold"/>
                                        <p:tgtEl>
                                          <p:spTgt spid="52229"/>
                                        </p:tgtEl>
                                        <p:attrNameLst>
                                          <p:attrName>ppt_x</p:attrName>
                                        </p:attrNameLst>
                                      </p:cBhvr>
                                      <p:tavLst>
                                        <p:tav tm="0">
                                          <p:val>
                                            <p:strVal val="#ppt_x"/>
                                          </p:val>
                                        </p:tav>
                                        <p:tav tm="100000">
                                          <p:val>
                                            <p:strVal val="#ppt_x"/>
                                          </p:val>
                                        </p:tav>
                                      </p:tavLst>
                                    </p:anim>
                                    <p:anim calcmode="lin" valueType="num">
                                      <p:cBhvr>
                                        <p:cTn id="61" dur="1000" fill="hold"/>
                                        <p:tgtEl>
                                          <p:spTgt spid="5222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anim calcmode="lin" valueType="num">
                                      <p:cBhvr>
                                        <p:cTn id="65" dur="1000" fill="hold"/>
                                        <p:tgtEl>
                                          <p:spTgt spid="4"/>
                                        </p:tgtEl>
                                        <p:attrNameLst>
                                          <p:attrName>ppt_x</p:attrName>
                                        </p:attrNameLst>
                                      </p:cBhvr>
                                      <p:tavLst>
                                        <p:tav tm="0">
                                          <p:val>
                                            <p:strVal val="#ppt_x"/>
                                          </p:val>
                                        </p:tav>
                                        <p:tav tm="100000">
                                          <p:val>
                                            <p:strVal val="#ppt_x"/>
                                          </p:val>
                                        </p:tav>
                                      </p:tavLst>
                                    </p:anim>
                                    <p:anim calcmode="lin" valueType="num">
                                      <p:cBhvr>
                                        <p:cTn id="6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entr" presetSubtype="0" fill="hold" nodeType="click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1000"/>
                                        <p:tgtEl>
                                          <p:spTgt spid="47"/>
                                        </p:tgtEl>
                                      </p:cBhvr>
                                    </p:animEffect>
                                    <p:anim calcmode="lin" valueType="num">
                                      <p:cBhvr>
                                        <p:cTn id="72" dur="1000" fill="hold"/>
                                        <p:tgtEl>
                                          <p:spTgt spid="47"/>
                                        </p:tgtEl>
                                        <p:attrNameLst>
                                          <p:attrName>ppt_x</p:attrName>
                                        </p:attrNameLst>
                                      </p:cBhvr>
                                      <p:tavLst>
                                        <p:tav tm="0">
                                          <p:val>
                                            <p:strVal val="#ppt_x"/>
                                          </p:val>
                                        </p:tav>
                                        <p:tav tm="100000">
                                          <p:val>
                                            <p:strVal val="#ppt_x"/>
                                          </p:val>
                                        </p:tav>
                                      </p:tavLst>
                                    </p:anim>
                                    <p:anim calcmode="lin" valueType="num">
                                      <p:cBhvr>
                                        <p:cTn id="73" dur="1000" fill="hold"/>
                                        <p:tgtEl>
                                          <p:spTgt spid="4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1000"/>
                                        <p:tgtEl>
                                          <p:spTgt spid="45"/>
                                        </p:tgtEl>
                                      </p:cBhvr>
                                    </p:animEffect>
                                    <p:anim calcmode="lin" valueType="num">
                                      <p:cBhvr>
                                        <p:cTn id="77" dur="1000" fill="hold"/>
                                        <p:tgtEl>
                                          <p:spTgt spid="45"/>
                                        </p:tgtEl>
                                        <p:attrNameLst>
                                          <p:attrName>ppt_x</p:attrName>
                                        </p:attrNameLst>
                                      </p:cBhvr>
                                      <p:tavLst>
                                        <p:tav tm="0">
                                          <p:val>
                                            <p:strVal val="#ppt_x"/>
                                          </p:val>
                                        </p:tav>
                                        <p:tav tm="100000">
                                          <p:val>
                                            <p:strVal val="#ppt_x"/>
                                          </p:val>
                                        </p:tav>
                                      </p:tavLst>
                                    </p:anim>
                                    <p:anim calcmode="lin" valueType="num">
                                      <p:cBhvr>
                                        <p:cTn id="7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71" grpId="0"/>
      <p:bldP spid="72" grpId="0" animBg="1"/>
      <p:bldP spid="73" grpId="0" animBg="1"/>
      <p:bldP spid="74" grpId="0" animBg="1"/>
      <p:bldP spid="75" grpId="0" animBg="1"/>
      <p:bldP spid="76" grpId="0"/>
      <p:bldP spid="77"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1219200"/>
            <a:ext cx="8229600" cy="2895600"/>
          </a:xfrm>
        </p:spPr>
        <p:txBody>
          <a:bodyPr/>
          <a:lstStyle/>
          <a:p>
            <a:pPr algn="just"/>
            <a:r>
              <a:rPr lang="en-US" sz="2200" dirty="0" smtClean="0">
                <a:latin typeface="cmr10" pitchFamily="34" charset="0"/>
              </a:rPr>
              <a:t>There exist many calculations of QED processes in atomic and laser ¯</a:t>
            </a:r>
            <a:r>
              <a:rPr lang="en-US" sz="2200" dirty="0" err="1" smtClean="0">
                <a:latin typeface="cmr10" pitchFamily="34" charset="0"/>
              </a:rPr>
              <a:t>elds</a:t>
            </a:r>
            <a:r>
              <a:rPr lang="en-US" sz="2200" dirty="0" smtClean="0">
                <a:latin typeface="cmr10" pitchFamily="34" charset="0"/>
              </a:rPr>
              <a:t> but </a:t>
            </a:r>
            <a:r>
              <a:rPr lang="en-US" sz="2200" dirty="0" smtClean="0">
                <a:solidFill>
                  <a:srgbClr val="0000CC"/>
                </a:solidFill>
                <a:latin typeface="cmr10" pitchFamily="34" charset="0"/>
              </a:rPr>
              <a:t>the atomic ¯</a:t>
            </a:r>
            <a:r>
              <a:rPr lang="en-US" sz="2200" dirty="0" err="1" smtClean="0">
                <a:solidFill>
                  <a:srgbClr val="0000CC"/>
                </a:solidFill>
                <a:latin typeface="cmr10" pitchFamily="34" charset="0"/>
              </a:rPr>
              <a:t>eld</a:t>
            </a:r>
            <a:r>
              <a:rPr lang="en-US" sz="2200" dirty="0" smtClean="0">
                <a:solidFill>
                  <a:srgbClr val="0000CC"/>
                </a:solidFill>
                <a:latin typeface="cmr10" pitchFamily="34" charset="0"/>
              </a:rPr>
              <a:t> is taken </a:t>
            </a:r>
            <a:r>
              <a:rPr lang="en-US" sz="2200" dirty="0">
                <a:solidFill>
                  <a:srgbClr val="0000CC"/>
                </a:solidFill>
                <a:latin typeface="cmr10" pitchFamily="34" charset="0"/>
              </a:rPr>
              <a:t>into account at </a:t>
            </a:r>
            <a:r>
              <a:rPr lang="en-US" sz="2200" dirty="0" smtClean="0">
                <a:solidFill>
                  <a:srgbClr val="0000CC"/>
                </a:solidFill>
                <a:latin typeface="cmr10" pitchFamily="34" charset="0"/>
              </a:rPr>
              <a:t>the leading order</a:t>
            </a:r>
            <a:r>
              <a:rPr lang="en-US" sz="2200" dirty="0" smtClean="0">
                <a:latin typeface="cmr10" pitchFamily="34" charset="0"/>
              </a:rPr>
              <a:t> </a:t>
            </a:r>
            <a:r>
              <a:rPr lang="en-US" sz="2200" dirty="0" smtClean="0">
                <a:solidFill>
                  <a:srgbClr val="0000CC"/>
                </a:solidFill>
                <a:latin typeface="cmr10" pitchFamily="34" charset="0"/>
              </a:rPr>
              <a:t>(Born approximation) </a:t>
            </a:r>
            <a:r>
              <a:rPr lang="en-US" sz="2200" dirty="0" smtClean="0">
                <a:latin typeface="cmr10" pitchFamily="34" charset="0"/>
              </a:rPr>
              <a:t>(</a:t>
            </a:r>
            <a:r>
              <a:rPr lang="en-US" sz="2200" dirty="0" err="1" smtClean="0">
                <a:latin typeface="cmr10" pitchFamily="34" charset="0"/>
              </a:rPr>
              <a:t>Yakovlev</a:t>
            </a:r>
            <a:r>
              <a:rPr lang="en-US" sz="2200" dirty="0" smtClean="0">
                <a:latin typeface="cmr10" pitchFamily="34" charset="0"/>
              </a:rPr>
              <a:t> 1965, Mueller et al. 2003, </a:t>
            </a:r>
            <a:r>
              <a:rPr lang="en-US" sz="2200" dirty="0" err="1" smtClean="0">
                <a:latin typeface="cmr10" pitchFamily="34" charset="0"/>
              </a:rPr>
              <a:t>Loetstedt</a:t>
            </a:r>
            <a:r>
              <a:rPr lang="en-US" sz="2200" dirty="0" smtClean="0">
                <a:latin typeface="cmr10" pitchFamily="34" charset="0"/>
              </a:rPr>
              <a:t> et al. 2009, Di Piazza et al. 2009)</a:t>
            </a:r>
          </a:p>
          <a:p>
            <a:pPr algn="just"/>
            <a:r>
              <a:rPr lang="en-US" sz="2200" dirty="0" smtClean="0">
                <a:latin typeface="cmr10" pitchFamily="34" charset="0"/>
              </a:rPr>
              <a:t>We have calculated the electron propagator in the leading-order quasi-classical approximation by including exactly both the atomic and the laser ¯</a:t>
            </a:r>
            <a:r>
              <a:rPr lang="en-US" sz="2200" dirty="0" err="1" smtClean="0">
                <a:latin typeface="cmr10" pitchFamily="34" charset="0"/>
              </a:rPr>
              <a:t>eld</a:t>
            </a:r>
            <a:r>
              <a:rPr lang="en-US" sz="2200" dirty="0" smtClean="0">
                <a:latin typeface="cmr10" pitchFamily="34" charset="0"/>
              </a:rPr>
              <a:t> at                and         </a:t>
            </a:r>
          </a:p>
          <a:p>
            <a:pPr algn="just"/>
            <a:r>
              <a:rPr lang="en-US" sz="2200" dirty="0" smtClean="0">
                <a:latin typeface="cmr10" pitchFamily="34" charset="0"/>
              </a:rPr>
              <a:t>The physical scenario is the following:</a:t>
            </a:r>
            <a:endParaRPr lang="en-US" sz="2200" dirty="0">
              <a:latin typeface="cmr10" pitchFamily="34" charset="0"/>
            </a:endParaRPr>
          </a:p>
        </p:txBody>
      </p:sp>
      <p:sp>
        <p:nvSpPr>
          <p:cNvPr id="4" name="Freeform 10"/>
          <p:cNvSpPr>
            <a:spLocks/>
          </p:cNvSpPr>
          <p:nvPr/>
        </p:nvSpPr>
        <p:spPr bwMode="auto">
          <a:xfrm>
            <a:off x="5638800" y="4571999"/>
            <a:ext cx="1219200" cy="533400"/>
          </a:xfrm>
          <a:custGeom>
            <a:avLst/>
            <a:gdLst>
              <a:gd name="T0" fmla="*/ 2147483647 w 1209"/>
              <a:gd name="T1" fmla="*/ 2147483647 h 603"/>
              <a:gd name="T2" fmla="*/ 2147483647 w 1209"/>
              <a:gd name="T3" fmla="*/ 2147483647 h 603"/>
              <a:gd name="T4" fmla="*/ 2147483647 w 1209"/>
              <a:gd name="T5" fmla="*/ 0 h 603"/>
              <a:gd name="T6" fmla="*/ 2147483647 w 1209"/>
              <a:gd name="T7" fmla="*/ 2147483647 h 603"/>
              <a:gd name="T8" fmla="*/ 2147483647 w 1209"/>
              <a:gd name="T9" fmla="*/ 2147483647 h 603"/>
              <a:gd name="T10" fmla="*/ 2147483647 w 1209"/>
              <a:gd name="T11" fmla="*/ 2147483647 h 603"/>
              <a:gd name="T12" fmla="*/ 0 60000 65536"/>
              <a:gd name="T13" fmla="*/ 0 60000 65536"/>
              <a:gd name="T14" fmla="*/ 0 60000 65536"/>
              <a:gd name="T15" fmla="*/ 0 60000 65536"/>
              <a:gd name="T16" fmla="*/ 0 60000 65536"/>
              <a:gd name="T17" fmla="*/ 0 60000 65536"/>
              <a:gd name="T18" fmla="*/ 0 w 1209"/>
              <a:gd name="T19" fmla="*/ 0 h 603"/>
              <a:gd name="T20" fmla="*/ 1209 w 1209"/>
              <a:gd name="T21" fmla="*/ 603 h 603"/>
            </a:gdLst>
            <a:ahLst/>
            <a:cxnLst>
              <a:cxn ang="T12">
                <a:pos x="T0" y="T1"/>
              </a:cxn>
              <a:cxn ang="T13">
                <a:pos x="T2" y="T3"/>
              </a:cxn>
              <a:cxn ang="T14">
                <a:pos x="T4" y="T5"/>
              </a:cxn>
              <a:cxn ang="T15">
                <a:pos x="T6" y="T7"/>
              </a:cxn>
              <a:cxn ang="T16">
                <a:pos x="T8" y="T9"/>
              </a:cxn>
              <a:cxn ang="T17">
                <a:pos x="T10" y="T11"/>
              </a:cxn>
            </a:cxnLst>
            <a:rect l="T18" t="T19" r="T20" b="T21"/>
            <a:pathLst>
              <a:path w="1209" h="603">
                <a:moveTo>
                  <a:pt x="119" y="576"/>
                </a:moveTo>
                <a:cubicBezTo>
                  <a:pt x="0" y="565"/>
                  <a:pt x="276" y="603"/>
                  <a:pt x="363" y="507"/>
                </a:cubicBezTo>
                <a:cubicBezTo>
                  <a:pt x="450" y="411"/>
                  <a:pt x="505" y="0"/>
                  <a:pt x="639" y="0"/>
                </a:cubicBezTo>
                <a:cubicBezTo>
                  <a:pt x="789" y="2"/>
                  <a:pt x="828" y="411"/>
                  <a:pt x="901" y="507"/>
                </a:cubicBezTo>
                <a:cubicBezTo>
                  <a:pt x="974" y="603"/>
                  <a:pt x="1209" y="565"/>
                  <a:pt x="1079" y="576"/>
                </a:cubicBezTo>
                <a:cubicBezTo>
                  <a:pt x="949" y="587"/>
                  <a:pt x="119" y="576"/>
                  <a:pt x="119" y="576"/>
                </a:cubicBezTo>
                <a:close/>
              </a:path>
            </a:pathLst>
          </a:custGeom>
          <a:solidFill>
            <a:srgbClr val="FF0000"/>
          </a:solidFill>
          <a:ln w="9525" cap="flat" cmpd="sng">
            <a:solidFill>
              <a:srgbClr val="FF0000"/>
            </a:solidFill>
            <a:prstDash val="solid"/>
            <a:round/>
            <a:headEnd type="none" w="med" len="med"/>
            <a:tailEnd type="none" w="med" len="med"/>
          </a:ln>
        </p:spPr>
        <p:txBody>
          <a:bodyPr/>
          <a:lstStyle/>
          <a:p>
            <a:endParaRPr lang="en-US"/>
          </a:p>
        </p:txBody>
      </p:sp>
      <p:sp>
        <p:nvSpPr>
          <p:cNvPr id="5" name="Oval 12"/>
          <p:cNvSpPr>
            <a:spLocks noChangeArrowheads="1"/>
          </p:cNvSpPr>
          <p:nvPr/>
        </p:nvSpPr>
        <p:spPr bwMode="auto">
          <a:xfrm>
            <a:off x="2971800" y="4419599"/>
            <a:ext cx="152400" cy="1524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6" name="Line 15"/>
          <p:cNvSpPr>
            <a:spLocks noChangeShapeType="1"/>
          </p:cNvSpPr>
          <p:nvPr/>
        </p:nvSpPr>
        <p:spPr bwMode="auto">
          <a:xfrm flipV="1">
            <a:off x="2743200" y="4267200"/>
            <a:ext cx="762000" cy="0"/>
          </a:xfrm>
          <a:prstGeom prst="line">
            <a:avLst/>
          </a:prstGeom>
          <a:noFill/>
          <a:ln w="9525">
            <a:solidFill>
              <a:schemeClr val="tx1"/>
            </a:solidFill>
            <a:round/>
            <a:headEnd/>
            <a:tailEnd type="triangle" w="med" len="med"/>
          </a:ln>
        </p:spPr>
        <p:txBody>
          <a:bodyPr anchor="ctr"/>
          <a:lstStyle/>
          <a:p>
            <a:endParaRPr lang="en-US"/>
          </a:p>
        </p:txBody>
      </p:sp>
      <p:sp>
        <p:nvSpPr>
          <p:cNvPr id="7" name="Line 16"/>
          <p:cNvSpPr>
            <a:spLocks noChangeShapeType="1"/>
          </p:cNvSpPr>
          <p:nvPr/>
        </p:nvSpPr>
        <p:spPr bwMode="auto">
          <a:xfrm flipV="1">
            <a:off x="5867400" y="4419599"/>
            <a:ext cx="762000" cy="0"/>
          </a:xfrm>
          <a:prstGeom prst="line">
            <a:avLst/>
          </a:prstGeom>
          <a:noFill/>
          <a:ln w="9525">
            <a:solidFill>
              <a:schemeClr val="tx1"/>
            </a:solidFill>
            <a:round/>
            <a:headEnd type="triangle" w="med" len="med"/>
            <a:tailEnd/>
          </a:ln>
        </p:spPr>
        <p:txBody>
          <a:bodyPr anchor="ctr"/>
          <a:lstStyle/>
          <a:p>
            <a:endParaRPr lang="en-US"/>
          </a:p>
        </p:txBody>
      </p:sp>
      <p:sp>
        <p:nvSpPr>
          <p:cNvPr id="8" name="Rectangle 7"/>
          <p:cNvSpPr>
            <a:spLocks noChangeArrowheads="1"/>
          </p:cNvSpPr>
          <p:nvPr/>
        </p:nvSpPr>
        <p:spPr bwMode="auto">
          <a:xfrm>
            <a:off x="6781800" y="4571999"/>
            <a:ext cx="1066800" cy="461665"/>
          </a:xfrm>
          <a:prstGeom prst="rect">
            <a:avLst/>
          </a:prstGeom>
          <a:noFill/>
          <a:ln w="9525">
            <a:noFill/>
            <a:miter lim="800000"/>
            <a:headEnd/>
            <a:tailEnd/>
          </a:ln>
        </p:spPr>
        <p:txBody>
          <a:bodyPr wrap="square" lIns="0" rIns="0">
            <a:spAutoFit/>
          </a:bodyPr>
          <a:lstStyle/>
          <a:p>
            <a:pPr algn="l"/>
            <a:r>
              <a:rPr lang="en-US" sz="2400" dirty="0" smtClean="0">
                <a:solidFill>
                  <a:schemeClr val="tx1"/>
                </a:solidFill>
                <a:latin typeface="cmmi10" pitchFamily="34" charset="2"/>
              </a:rPr>
              <a:t>A</a:t>
            </a:r>
            <a:r>
              <a:rPr lang="en-US" sz="2400" b="0" dirty="0" smtClean="0">
                <a:solidFill>
                  <a:schemeClr val="tx1"/>
                </a:solidFill>
              </a:rPr>
              <a:t>(</a:t>
            </a:r>
            <a:r>
              <a:rPr lang="en-US" sz="2400" b="0" dirty="0" err="1" smtClean="0">
                <a:solidFill>
                  <a:schemeClr val="tx1"/>
                </a:solidFill>
                <a:latin typeface="cmmi10" pitchFamily="34" charset="2"/>
              </a:rPr>
              <a:t>t</a:t>
            </a:r>
            <a:r>
              <a:rPr lang="en-US" sz="2400" b="0" dirty="0" err="1" smtClean="0">
                <a:solidFill>
                  <a:schemeClr val="tx1"/>
                </a:solidFill>
              </a:rPr>
              <a:t>+</a:t>
            </a:r>
            <a:r>
              <a:rPr lang="en-US" sz="2400" b="0" dirty="0" err="1" smtClean="0">
                <a:solidFill>
                  <a:schemeClr val="tx1"/>
                </a:solidFill>
                <a:latin typeface="cmmi10" pitchFamily="34" charset="2"/>
              </a:rPr>
              <a:t>z</a:t>
            </a:r>
            <a:r>
              <a:rPr lang="en-US" sz="2400" b="0" dirty="0" smtClean="0">
                <a:solidFill>
                  <a:schemeClr val="tx1"/>
                </a:solidFill>
              </a:rPr>
              <a:t>) </a:t>
            </a:r>
            <a:endParaRPr lang="en-US" sz="2400" dirty="0"/>
          </a:p>
        </p:txBody>
      </p:sp>
      <p:sp>
        <p:nvSpPr>
          <p:cNvPr id="10" name="Oval 17"/>
          <p:cNvSpPr>
            <a:spLocks noChangeArrowheads="1"/>
          </p:cNvSpPr>
          <p:nvPr/>
        </p:nvSpPr>
        <p:spPr bwMode="auto">
          <a:xfrm>
            <a:off x="5029200" y="4571999"/>
            <a:ext cx="457200" cy="457200"/>
          </a:xfrm>
          <a:prstGeom prst="ellipse">
            <a:avLst/>
          </a:prstGeom>
          <a:solidFill>
            <a:schemeClr val="tx1"/>
          </a:solidFill>
          <a:ln w="9525" algn="ctr">
            <a:solidFill>
              <a:schemeClr val="tx1"/>
            </a:solidFill>
            <a:round/>
            <a:headEnd/>
            <a:tailEnd/>
          </a:ln>
        </p:spPr>
        <p:txBody>
          <a:bodyPr wrap="none" anchor="ctr"/>
          <a:lstStyle/>
          <a:p>
            <a:pPr marL="342900" indent="-342900">
              <a:spcBef>
                <a:spcPct val="20000"/>
              </a:spcBef>
            </a:pPr>
            <a:endParaRPr lang="it-IT" sz="2300" b="0" dirty="0">
              <a:solidFill>
                <a:schemeClr val="bg1"/>
              </a:solidFill>
              <a:latin typeface="cmmi10" pitchFamily="34" charset="2"/>
            </a:endParaRPr>
          </a:p>
        </p:txBody>
      </p:sp>
      <p:sp>
        <p:nvSpPr>
          <p:cNvPr id="11" name="Rectangle 10"/>
          <p:cNvSpPr>
            <a:spLocks noChangeArrowheads="1"/>
          </p:cNvSpPr>
          <p:nvPr/>
        </p:nvSpPr>
        <p:spPr bwMode="auto">
          <a:xfrm>
            <a:off x="1612761" y="4343399"/>
            <a:ext cx="1130439" cy="461665"/>
          </a:xfrm>
          <a:prstGeom prst="rect">
            <a:avLst/>
          </a:prstGeom>
          <a:noFill/>
          <a:ln w="9525">
            <a:noFill/>
            <a:miter lim="800000"/>
            <a:headEnd/>
            <a:tailEnd/>
          </a:ln>
        </p:spPr>
        <p:txBody>
          <a:bodyPr wrap="square">
            <a:spAutoFit/>
          </a:bodyPr>
          <a:lstStyle/>
          <a:p>
            <a:r>
              <a:rPr lang="en-US" sz="2400" b="0" dirty="0" smtClean="0">
                <a:latin typeface="cmmi10" pitchFamily="34" charset="2"/>
              </a:rPr>
              <a:t>²</a:t>
            </a:r>
            <a:r>
              <a:rPr lang="en-US" sz="2400" b="0" dirty="0" smtClean="0">
                <a:solidFill>
                  <a:schemeClr val="tx1"/>
                </a:solidFill>
                <a:latin typeface="cmsy10" pitchFamily="34" charset="0"/>
              </a:rPr>
              <a:t> </a:t>
            </a:r>
            <a:r>
              <a:rPr lang="en-US" sz="2400" b="0" dirty="0" smtClean="0">
                <a:latin typeface="cmsy10" pitchFamily="34" charset="0"/>
              </a:rPr>
              <a:t>À </a:t>
            </a:r>
            <a:r>
              <a:rPr lang="en-US" sz="2400" b="0" dirty="0" smtClean="0">
                <a:solidFill>
                  <a:schemeClr val="tx1"/>
                </a:solidFill>
                <a:latin typeface="cmmi10" pitchFamily="34" charset="2"/>
              </a:rPr>
              <a:t>m</a:t>
            </a:r>
            <a:endParaRPr lang="en-US" sz="2400" dirty="0">
              <a:latin typeface="cmmi10" pitchFamily="34" charset="2"/>
            </a:endParaRPr>
          </a:p>
        </p:txBody>
      </p:sp>
      <p:sp>
        <p:nvSpPr>
          <p:cNvPr id="13" name="Line 15"/>
          <p:cNvSpPr>
            <a:spLocks noChangeShapeType="1"/>
          </p:cNvSpPr>
          <p:nvPr/>
        </p:nvSpPr>
        <p:spPr bwMode="auto">
          <a:xfrm flipV="1">
            <a:off x="990600" y="5029199"/>
            <a:ext cx="762000" cy="0"/>
          </a:xfrm>
          <a:prstGeom prst="line">
            <a:avLst/>
          </a:prstGeom>
          <a:noFill/>
          <a:ln w="9525">
            <a:solidFill>
              <a:schemeClr val="tx1"/>
            </a:solidFill>
            <a:round/>
            <a:headEnd/>
            <a:tailEnd type="triangle" w="med" len="med"/>
          </a:ln>
        </p:spPr>
        <p:txBody>
          <a:bodyPr anchor="ctr"/>
          <a:lstStyle/>
          <a:p>
            <a:endParaRPr lang="en-US"/>
          </a:p>
        </p:txBody>
      </p:sp>
      <p:sp>
        <p:nvSpPr>
          <p:cNvPr id="14" name="Rectangle 13"/>
          <p:cNvSpPr>
            <a:spLocks noChangeArrowheads="1"/>
          </p:cNvSpPr>
          <p:nvPr/>
        </p:nvSpPr>
        <p:spPr bwMode="auto">
          <a:xfrm>
            <a:off x="990601" y="4572000"/>
            <a:ext cx="228599" cy="553998"/>
          </a:xfrm>
          <a:prstGeom prst="rect">
            <a:avLst/>
          </a:prstGeom>
          <a:noFill/>
          <a:ln w="9525">
            <a:noFill/>
            <a:miter lim="800000"/>
            <a:headEnd/>
            <a:tailEnd/>
          </a:ln>
        </p:spPr>
        <p:txBody>
          <a:bodyPr wrap="square">
            <a:spAutoFit/>
          </a:bodyPr>
          <a:lstStyle/>
          <a:p>
            <a:r>
              <a:rPr lang="en-US" b="0" dirty="0" smtClean="0">
                <a:latin typeface="cmmi10" pitchFamily="34" charset="2"/>
              </a:rPr>
              <a:t>z</a:t>
            </a:r>
            <a:endParaRPr lang="en-US" dirty="0">
              <a:latin typeface="cmmi10" pitchFamily="34" charset="2"/>
            </a:endParaRPr>
          </a:p>
        </p:txBody>
      </p:sp>
      <p:sp>
        <p:nvSpPr>
          <p:cNvPr id="15" name="Content Placeholder 2"/>
          <p:cNvSpPr txBox="1">
            <a:spLocks/>
          </p:cNvSpPr>
          <p:nvPr/>
        </p:nvSpPr>
        <p:spPr bwMode="auto">
          <a:xfrm>
            <a:off x="457200" y="5181599"/>
            <a:ext cx="82296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indent="-347472" algn="just">
              <a:spcBef>
                <a:spcPts val="528"/>
              </a:spcBef>
              <a:buFont typeface="Arial" pitchFamily="34" charset="0"/>
              <a:buChar char="•"/>
            </a:pPr>
            <a:r>
              <a:rPr kumimoji="0" lang="en-US" sz="2200" b="0" i="0" u="none" strike="noStrike" kern="0" cap="none" spc="0" normalizeH="0" baseline="0" noProof="0" dirty="0" smtClean="0">
                <a:ln>
                  <a:noFill/>
                </a:ln>
                <a:solidFill>
                  <a:schemeClr val="tx1"/>
                </a:solidFill>
                <a:effectLst/>
                <a:uLnTx/>
                <a:uFillTx/>
                <a:latin typeface="cmr10" pitchFamily="34" charset="0"/>
                <a:ea typeface="+mn-ea"/>
                <a:cs typeface="+mn-cs"/>
              </a:rPr>
              <a:t>Since the particle is assumed to be ultra-relativistic</a:t>
            </a:r>
            <a:r>
              <a:rPr lang="en-US" sz="2200" b="0" kern="0" dirty="0" smtClean="0">
                <a:solidFill>
                  <a:schemeClr val="tx1"/>
                </a:solidFill>
              </a:rPr>
              <a:t>, it is convenient to use light-cone coordinates </a:t>
            </a:r>
            <a:r>
              <a:rPr lang="en-US" sz="2200" b="0" dirty="0" smtClean="0">
                <a:latin typeface="cmmi10"/>
              </a:rPr>
              <a:t>Á</a:t>
            </a:r>
            <a:r>
              <a:rPr lang="en-US" sz="2200" b="0" dirty="0" smtClean="0">
                <a:latin typeface="cmr10"/>
              </a:rPr>
              <a:t>=</a:t>
            </a:r>
            <a:r>
              <a:rPr lang="en-US" sz="2200" b="0" dirty="0" smtClean="0">
                <a:latin typeface="cmmi10"/>
              </a:rPr>
              <a:t>t</a:t>
            </a:r>
            <a:r>
              <a:rPr lang="en-US" sz="2200" b="0" dirty="0">
                <a:solidFill>
                  <a:schemeClr val="tx1"/>
                </a:solidFill>
              </a:rPr>
              <a:t>{</a:t>
            </a:r>
            <a:r>
              <a:rPr lang="en-US" sz="2200" b="0" dirty="0" smtClean="0">
                <a:latin typeface="cmmi10"/>
              </a:rPr>
              <a:t>z</a:t>
            </a:r>
            <a:r>
              <a:rPr lang="en-US" sz="2200" b="0" kern="0" dirty="0" smtClean="0">
                <a:solidFill>
                  <a:schemeClr val="tx1"/>
                </a:solidFill>
              </a:rPr>
              <a:t>,</a:t>
            </a:r>
            <a:r>
              <a:rPr lang="en-US" sz="2200" b="0" dirty="0" smtClean="0">
                <a:latin typeface="cmr10"/>
              </a:rPr>
              <a:t> </a:t>
            </a:r>
            <a:r>
              <a:rPr lang="en-US" sz="2200" b="0" dirty="0" smtClean="0">
                <a:latin typeface="cmmi10" pitchFamily="34" charset="2"/>
              </a:rPr>
              <a:t>T</a:t>
            </a:r>
            <a:r>
              <a:rPr lang="en-US" sz="2200" b="0" dirty="0" smtClean="0">
                <a:latin typeface="cmr10"/>
              </a:rPr>
              <a:t>=(</a:t>
            </a:r>
            <a:r>
              <a:rPr lang="en-US" sz="2200" b="0" dirty="0" err="1" smtClean="0">
                <a:latin typeface="cmmi10"/>
              </a:rPr>
              <a:t>t</a:t>
            </a:r>
            <a:r>
              <a:rPr lang="en-US" sz="2200" b="0" dirty="0" err="1" smtClean="0">
                <a:latin typeface="cmr10"/>
              </a:rPr>
              <a:t>+</a:t>
            </a:r>
            <a:r>
              <a:rPr lang="en-US" sz="2200" b="0" dirty="0" err="1" smtClean="0">
                <a:latin typeface="cmmi10"/>
              </a:rPr>
              <a:t>z</a:t>
            </a:r>
            <a:r>
              <a:rPr lang="en-US" sz="2200" b="0" dirty="0" smtClean="0"/>
              <a:t>)/2 and </a:t>
            </a:r>
            <a:r>
              <a:rPr lang="en-US" sz="2200" dirty="0" smtClean="0">
                <a:latin typeface="cmmi10" pitchFamily="34" charset="2"/>
              </a:rPr>
              <a:t>½</a:t>
            </a:r>
            <a:r>
              <a:rPr lang="en-US" sz="2200" b="0" dirty="0" smtClean="0"/>
              <a:t>=(</a:t>
            </a:r>
            <a:r>
              <a:rPr lang="en-US" sz="2200" b="0" dirty="0" smtClean="0">
                <a:latin typeface="cmmi10" pitchFamily="34" charset="2"/>
              </a:rPr>
              <a:t>x</a:t>
            </a:r>
            <a:r>
              <a:rPr lang="en-US" sz="2200" b="0" dirty="0" smtClean="0"/>
              <a:t>,</a:t>
            </a:r>
            <a:r>
              <a:rPr lang="en-US" sz="1000" b="0" dirty="0" smtClean="0"/>
              <a:t> </a:t>
            </a:r>
            <a:r>
              <a:rPr lang="en-US" sz="2200" b="0" dirty="0" smtClean="0">
                <a:latin typeface="cmmi10" pitchFamily="34" charset="2"/>
              </a:rPr>
              <a:t>y</a:t>
            </a:r>
            <a:r>
              <a:rPr lang="en-US" sz="2200" b="0" dirty="0" smtClean="0"/>
              <a:t>). We approximate </a:t>
            </a:r>
            <a:r>
              <a:rPr lang="en-US" sz="2200" b="0" dirty="0" smtClean="0">
                <a:solidFill>
                  <a:schemeClr val="tx1"/>
                </a:solidFill>
                <a:latin typeface="cmmi10" pitchFamily="34" charset="2"/>
              </a:rPr>
              <a:t>V</a:t>
            </a:r>
            <a:r>
              <a:rPr lang="en-US" sz="2200" b="0" dirty="0" smtClean="0">
                <a:solidFill>
                  <a:schemeClr val="tx1"/>
                </a:solidFill>
              </a:rPr>
              <a:t>(</a:t>
            </a:r>
            <a:r>
              <a:rPr lang="en-US" sz="2200" dirty="0" smtClean="0">
                <a:solidFill>
                  <a:schemeClr val="tx1"/>
                </a:solidFill>
                <a:latin typeface="cmmi10" pitchFamily="34" charset="2"/>
              </a:rPr>
              <a:t>r</a:t>
            </a:r>
            <a:r>
              <a:rPr lang="en-US" sz="2200" b="0" dirty="0" smtClean="0">
                <a:solidFill>
                  <a:schemeClr val="tx1"/>
                </a:solidFill>
              </a:rPr>
              <a:t>)</a:t>
            </a:r>
            <a:r>
              <a:rPr lang="en-US" sz="2200" b="0" dirty="0" smtClean="0">
                <a:latin typeface="cmsy10" pitchFamily="34" charset="0"/>
              </a:rPr>
              <a:t>¼</a:t>
            </a:r>
            <a:r>
              <a:rPr lang="en-US" sz="2200" b="0" dirty="0" smtClean="0">
                <a:solidFill>
                  <a:schemeClr val="tx1"/>
                </a:solidFill>
                <a:latin typeface="cmmi10" pitchFamily="34" charset="2"/>
              </a:rPr>
              <a:t>V</a:t>
            </a:r>
            <a:r>
              <a:rPr lang="en-US" sz="2200" b="0" dirty="0" smtClean="0">
                <a:solidFill>
                  <a:schemeClr val="tx1"/>
                </a:solidFill>
              </a:rPr>
              <a:t>(</a:t>
            </a:r>
            <a:r>
              <a:rPr lang="en-US" sz="2200" dirty="0" smtClean="0">
                <a:latin typeface="cmmi10" pitchFamily="34" charset="2"/>
              </a:rPr>
              <a:t>½</a:t>
            </a:r>
            <a:r>
              <a:rPr lang="en-US" sz="2200" b="0" dirty="0" smtClean="0">
                <a:solidFill>
                  <a:schemeClr val="tx1"/>
                </a:solidFill>
              </a:rPr>
              <a:t>,</a:t>
            </a:r>
            <a:r>
              <a:rPr lang="en-US" sz="2200" b="0" dirty="0">
                <a:solidFill>
                  <a:schemeClr val="tx1"/>
                </a:solidFill>
                <a:latin typeface="cmmi10" pitchFamily="34" charset="2"/>
              </a:rPr>
              <a:t> </a:t>
            </a:r>
            <a:r>
              <a:rPr lang="en-US" sz="2200" b="0" dirty="0" smtClean="0">
                <a:solidFill>
                  <a:schemeClr val="tx1"/>
                </a:solidFill>
                <a:latin typeface="cmmi10" pitchFamily="34" charset="2"/>
              </a:rPr>
              <a:t>T</a:t>
            </a:r>
            <a:r>
              <a:rPr lang="en-US" sz="2200" b="0" dirty="0" smtClean="0">
                <a:solidFill>
                  <a:schemeClr val="tx1"/>
                </a:solidFill>
              </a:rPr>
              <a:t>) and</a:t>
            </a:r>
            <a:r>
              <a:rPr lang="en-US" sz="2000" dirty="0" smtClean="0">
                <a:solidFill>
                  <a:schemeClr val="tx1"/>
                </a:solidFill>
                <a:latin typeface="cmmi10" pitchFamily="34" charset="2"/>
              </a:rPr>
              <a:t> A</a:t>
            </a:r>
            <a:r>
              <a:rPr lang="en-US" sz="2000" b="0" dirty="0" smtClean="0">
                <a:solidFill>
                  <a:schemeClr val="tx1"/>
                </a:solidFill>
              </a:rPr>
              <a:t>(</a:t>
            </a:r>
            <a:r>
              <a:rPr lang="en-US" sz="2000" b="0" dirty="0" err="1" smtClean="0">
                <a:solidFill>
                  <a:schemeClr val="tx1"/>
                </a:solidFill>
                <a:latin typeface="cmmi10" pitchFamily="34" charset="2"/>
              </a:rPr>
              <a:t>t</a:t>
            </a:r>
            <a:r>
              <a:rPr lang="en-US" sz="2000" b="0" dirty="0" err="1" smtClean="0">
                <a:solidFill>
                  <a:schemeClr val="tx1"/>
                </a:solidFill>
              </a:rPr>
              <a:t>+</a:t>
            </a:r>
            <a:r>
              <a:rPr lang="en-US" sz="2000" b="0" dirty="0" err="1" smtClean="0">
                <a:solidFill>
                  <a:schemeClr val="tx1"/>
                </a:solidFill>
                <a:latin typeface="cmmi10" pitchFamily="34" charset="2"/>
              </a:rPr>
              <a:t>z</a:t>
            </a:r>
            <a:r>
              <a:rPr lang="en-US" sz="2000" b="0" dirty="0" smtClean="0">
                <a:solidFill>
                  <a:schemeClr val="tx1"/>
                </a:solidFill>
              </a:rPr>
              <a:t>)=</a:t>
            </a:r>
            <a:r>
              <a:rPr lang="en-US" sz="2000" dirty="0" smtClean="0">
                <a:solidFill>
                  <a:schemeClr val="tx1"/>
                </a:solidFill>
                <a:latin typeface="cmmi10" pitchFamily="34" charset="2"/>
              </a:rPr>
              <a:t>A</a:t>
            </a:r>
            <a:r>
              <a:rPr lang="en-US" sz="2000" b="0" dirty="0" smtClean="0">
                <a:solidFill>
                  <a:schemeClr val="tx1"/>
                </a:solidFill>
              </a:rPr>
              <a:t>(2</a:t>
            </a:r>
            <a:r>
              <a:rPr lang="en-US" sz="2000" b="0" dirty="0" smtClean="0">
                <a:solidFill>
                  <a:schemeClr val="tx1"/>
                </a:solidFill>
                <a:latin typeface="cmmi10" pitchFamily="34" charset="2"/>
              </a:rPr>
              <a:t>T</a:t>
            </a:r>
            <a:r>
              <a:rPr lang="en-US" sz="2000" b="0" dirty="0" smtClean="0">
                <a:solidFill>
                  <a:schemeClr val="tx1"/>
                </a:solidFill>
              </a:rPr>
              <a:t>)</a:t>
            </a:r>
            <a:r>
              <a:rPr lang="en-US" sz="2200" b="0" dirty="0" smtClean="0">
                <a:solidFill>
                  <a:schemeClr val="tx1"/>
                </a:solidFill>
              </a:rPr>
              <a:t> and </a:t>
            </a:r>
            <a:r>
              <a:rPr lang="en-US" sz="2200" b="0" dirty="0" smtClean="0">
                <a:solidFill>
                  <a:srgbClr val="FF0000"/>
                </a:solidFill>
              </a:rPr>
              <a:t>the coordinate </a:t>
            </a:r>
            <a:r>
              <a:rPr lang="en-US" sz="2200" b="0" dirty="0" smtClean="0">
                <a:solidFill>
                  <a:srgbClr val="FF0000"/>
                </a:solidFill>
                <a:latin typeface="cmmi10"/>
              </a:rPr>
              <a:t>Á</a:t>
            </a:r>
            <a:r>
              <a:rPr lang="en-US" sz="2200" b="0" dirty="0" smtClean="0">
                <a:solidFill>
                  <a:srgbClr val="FF0000"/>
                </a:solidFill>
              </a:rPr>
              <a:t> will play here the role of time.</a:t>
            </a:r>
            <a:endParaRPr lang="en-US" sz="2200" dirty="0" smtClean="0">
              <a:solidFill>
                <a:srgbClr val="FF0000"/>
              </a:solidFill>
            </a:endParaRPr>
          </a:p>
        </p:txBody>
      </p:sp>
      <p:sp>
        <p:nvSpPr>
          <p:cNvPr id="16" name="Rectangle 15"/>
          <p:cNvSpPr>
            <a:spLocks noChangeArrowheads="1"/>
          </p:cNvSpPr>
          <p:nvPr/>
        </p:nvSpPr>
        <p:spPr bwMode="auto">
          <a:xfrm>
            <a:off x="4953000" y="4114799"/>
            <a:ext cx="685800" cy="461665"/>
          </a:xfrm>
          <a:prstGeom prst="rect">
            <a:avLst/>
          </a:prstGeom>
          <a:noFill/>
          <a:ln w="9525">
            <a:noFill/>
            <a:miter lim="800000"/>
            <a:headEnd/>
            <a:tailEnd/>
          </a:ln>
        </p:spPr>
        <p:txBody>
          <a:bodyPr wrap="square" lIns="0" rIns="0">
            <a:spAutoFit/>
          </a:bodyPr>
          <a:lstStyle/>
          <a:p>
            <a:pPr algn="l"/>
            <a:r>
              <a:rPr lang="en-US" sz="2400" b="0" dirty="0" smtClean="0">
                <a:solidFill>
                  <a:schemeClr val="tx1"/>
                </a:solidFill>
                <a:latin typeface="cmmi10" pitchFamily="34" charset="2"/>
              </a:rPr>
              <a:t>V</a:t>
            </a:r>
            <a:r>
              <a:rPr lang="en-US" sz="2400" b="0" dirty="0" smtClean="0">
                <a:solidFill>
                  <a:schemeClr val="tx1"/>
                </a:solidFill>
              </a:rPr>
              <a:t>(</a:t>
            </a:r>
            <a:r>
              <a:rPr lang="en-US" sz="2400" dirty="0" smtClean="0">
                <a:solidFill>
                  <a:schemeClr val="tx1"/>
                </a:solidFill>
                <a:latin typeface="cmmi10" pitchFamily="34" charset="2"/>
              </a:rPr>
              <a:t>r</a:t>
            </a:r>
            <a:r>
              <a:rPr lang="en-US" sz="2400" b="0" dirty="0" smtClean="0">
                <a:solidFill>
                  <a:schemeClr val="tx1"/>
                </a:solidFill>
              </a:rPr>
              <a:t>) </a:t>
            </a:r>
            <a:endParaRPr lang="en-US" sz="2400" dirty="0"/>
          </a:p>
        </p:txBody>
      </p:sp>
      <p:pic>
        <p:nvPicPr>
          <p:cNvPr id="1026" name="LaTeX: Z\alpha,\chi \sim 1" descr="Z\alpha,\chi \sim 1"/>
          <p:cNvPicPr>
            <a:picLocks noChangeArrowheads="1"/>
          </p:cNvPicPr>
          <p:nvPr>
            <p:custDataLst>
              <p:tags r:id="rId2"/>
            </p:custDataLst>
          </p:nvPr>
        </p:nvPicPr>
        <p:blipFill>
          <a:blip r:embed="rId5" cstate="print">
            <a:clrChange>
              <a:clrFrom>
                <a:srgbClr val="FFFFFF"/>
              </a:clrFrom>
              <a:clrTo>
                <a:srgbClr val="FFFFFF">
                  <a:alpha val="0"/>
                </a:srgbClr>
              </a:clrTo>
            </a:clrChange>
          </a:blip>
          <a:srcRect/>
          <a:stretch>
            <a:fillRect/>
          </a:stretch>
        </p:blipFill>
        <p:spPr bwMode="auto">
          <a:xfrm>
            <a:off x="4953000" y="3432047"/>
            <a:ext cx="1176528" cy="249936"/>
          </a:xfrm>
          <a:prstGeom prst="rect">
            <a:avLst/>
          </a:prstGeom>
          <a:solidFill>
            <a:scrgbClr r="0" g="0" b="0">
              <a:alpha val="0"/>
            </a:scrgbClr>
          </a:solidFill>
          <a:ln w="9525">
            <a:noFill/>
            <a:miter lim="800000"/>
            <a:headEnd/>
            <a:tailEnd/>
          </a:ln>
        </p:spPr>
      </p:pic>
      <p:pic>
        <p:nvPicPr>
          <p:cNvPr id="1027" name="LaTeX: \xi\gg 1" descr="\xi\gg 1"/>
          <p:cNvPicPr>
            <a:picLocks noChangeArrowheads="1"/>
          </p:cNvPicPr>
          <p:nvPr>
            <p:custDataLst>
              <p:tags r:id="rId3"/>
            </p:custDataLst>
          </p:nvPr>
        </p:nvPicPr>
        <p:blipFill>
          <a:blip r:embed="rId6" cstate="print">
            <a:clrChange>
              <a:clrFrom>
                <a:srgbClr val="FFFFFF"/>
              </a:clrFrom>
              <a:clrTo>
                <a:srgbClr val="FFFFFF">
                  <a:alpha val="0"/>
                </a:srgbClr>
              </a:clrTo>
            </a:clrChange>
          </a:blip>
          <a:srcRect/>
          <a:stretch>
            <a:fillRect/>
          </a:stretch>
        </p:blipFill>
        <p:spPr bwMode="auto">
          <a:xfrm>
            <a:off x="6858000" y="3429000"/>
            <a:ext cx="685800" cy="252984"/>
          </a:xfrm>
          <a:prstGeom prst="rect">
            <a:avLst/>
          </a:prstGeom>
          <a:solidFill>
            <a:scrgbClr r="0" g="0" b="0">
              <a:alpha val="0"/>
            </a:scrgbClr>
          </a:solidFill>
          <a:ln w="9525">
            <a:noFill/>
            <a:miter lim="800000"/>
            <a:headEnd/>
            <a:tailEnd/>
          </a:ln>
        </p:spPr>
      </p:pic>
      <p:sp>
        <p:nvSpPr>
          <p:cNvPr id="17" name="Rectangle 2"/>
          <p:cNvSpPr>
            <a:spLocks noGrp="1" noChangeArrowheads="1"/>
          </p:cNvSpPr>
          <p:nvPr>
            <p:ph type="title"/>
          </p:nvPr>
        </p:nvSpPr>
        <p:spPr>
          <a:xfrm>
            <a:off x="381000" y="228600"/>
            <a:ext cx="8229600" cy="990600"/>
          </a:xfrm>
        </p:spPr>
        <p:txBody>
          <a:bodyPr/>
          <a:lstStyle/>
          <a:p>
            <a:pPr>
              <a:buFont typeface="cmr10"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400" dirty="0" smtClean="0">
                <a:latin typeface="cmr10" pitchFamily="34" charset="0"/>
              </a:rPr>
              <a:t>Strong-field QED in strong atomic and laser fields</a:t>
            </a:r>
          </a:p>
        </p:txBody>
      </p:sp>
      <p:sp>
        <p:nvSpPr>
          <p:cNvPr id="18" name="Rectangle 10"/>
          <p:cNvSpPr>
            <a:spLocks noChangeArrowheads="1"/>
          </p:cNvSpPr>
          <p:nvPr/>
        </p:nvSpPr>
        <p:spPr bwMode="auto">
          <a:xfrm>
            <a:off x="6553200" y="762000"/>
            <a:ext cx="2286000" cy="457200"/>
          </a:xfrm>
          <a:prstGeom prst="rect">
            <a:avLst/>
          </a:prstGeom>
          <a:noFill/>
          <a:ln w="9525">
            <a:noFill/>
            <a:miter lim="800000"/>
            <a:headEnd/>
            <a:tailEnd/>
          </a:ln>
        </p:spPr>
        <p:txBody>
          <a:bodyPr/>
          <a:lstStyle/>
          <a:p>
            <a:pPr algn="just">
              <a:lnSpc>
                <a:spcPct val="90000"/>
              </a:lnSpc>
              <a:spcBef>
                <a:spcPct val="20000"/>
              </a:spcBef>
              <a:buNone/>
            </a:pPr>
            <a:r>
              <a:rPr lang="en-US" sz="2000" b="0" dirty="0" smtClean="0">
                <a:solidFill>
                  <a:schemeClr val="tx1"/>
                </a:solidFill>
              </a:rPr>
              <a:t>Units with </a:t>
            </a:r>
            <a:r>
              <a:rPr lang="en-GB" sz="2000" b="0" dirty="0" smtClean="0">
                <a:solidFill>
                  <a:schemeClr val="tx1"/>
                </a:solidFill>
                <a:latin typeface="msbm10" pitchFamily="34" charset="0"/>
              </a:rPr>
              <a:t>}</a:t>
            </a:r>
            <a:r>
              <a:rPr lang="en-US" sz="2000" b="0" dirty="0" smtClean="0">
                <a:solidFill>
                  <a:schemeClr val="tx1"/>
                </a:solidFill>
              </a:rPr>
              <a:t>=</a:t>
            </a:r>
            <a:r>
              <a:rPr lang="en-US" sz="2000" b="0" dirty="0" smtClean="0">
                <a:solidFill>
                  <a:schemeClr val="tx1"/>
                </a:solidFill>
                <a:latin typeface="cmmi10" pitchFamily="34" charset="2"/>
              </a:rPr>
              <a:t>c</a:t>
            </a:r>
            <a:r>
              <a:rPr lang="en-US" sz="2000" b="0" dirty="0" smtClean="0">
                <a:solidFill>
                  <a:schemeClr val="tx1"/>
                </a:solidFill>
              </a:rPr>
              <a:t>=1</a:t>
            </a:r>
            <a:endParaRPr lang="it-IT" sz="2000"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1000"/>
                                        <p:tgtEl>
                                          <p:spTgt spid="1026"/>
                                        </p:tgtEl>
                                      </p:cBhvr>
                                    </p:animEffect>
                                    <p:anim calcmode="lin" valueType="num">
                                      <p:cBhvr>
                                        <p:cTn id="30" dur="1000" fill="hold"/>
                                        <p:tgtEl>
                                          <p:spTgt spid="1026"/>
                                        </p:tgtEl>
                                        <p:attrNameLst>
                                          <p:attrName>ppt_x</p:attrName>
                                        </p:attrNameLst>
                                      </p:cBhvr>
                                      <p:tavLst>
                                        <p:tav tm="0">
                                          <p:val>
                                            <p:strVal val="#ppt_x"/>
                                          </p:val>
                                        </p:tav>
                                        <p:tav tm="100000">
                                          <p:val>
                                            <p:strVal val="#ppt_x"/>
                                          </p:val>
                                        </p:tav>
                                      </p:tavLst>
                                    </p:anim>
                                    <p:anim calcmode="lin" valueType="num">
                                      <p:cBhvr>
                                        <p:cTn id="31" dur="1000" fill="hold"/>
                                        <p:tgtEl>
                                          <p:spTgt spid="10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27"/>
                                        </p:tgtEl>
                                        <p:attrNameLst>
                                          <p:attrName>style.visibility</p:attrName>
                                        </p:attrNameLst>
                                      </p:cBhvr>
                                      <p:to>
                                        <p:strVal val="visible"/>
                                      </p:to>
                                    </p:set>
                                    <p:animEffect transition="in" filter="fade">
                                      <p:cBhvr>
                                        <p:cTn id="34" dur="1000"/>
                                        <p:tgtEl>
                                          <p:spTgt spid="1027"/>
                                        </p:tgtEl>
                                      </p:cBhvr>
                                    </p:animEffect>
                                    <p:anim calcmode="lin" valueType="num">
                                      <p:cBhvr>
                                        <p:cTn id="35" dur="1000" fill="hold"/>
                                        <p:tgtEl>
                                          <p:spTgt spid="1027"/>
                                        </p:tgtEl>
                                        <p:attrNameLst>
                                          <p:attrName>ppt_x</p:attrName>
                                        </p:attrNameLst>
                                      </p:cBhvr>
                                      <p:tavLst>
                                        <p:tav tm="0">
                                          <p:val>
                                            <p:strVal val="#ppt_x"/>
                                          </p:val>
                                        </p:tav>
                                        <p:tav tm="100000">
                                          <p:val>
                                            <p:strVal val="#ppt_x"/>
                                          </p:val>
                                        </p:tav>
                                      </p:tavLst>
                                    </p:anim>
                                    <p:anim calcmode="lin" valueType="num">
                                      <p:cBhvr>
                                        <p:cTn id="3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1000"/>
                                        <p:tgtEl>
                                          <p:spTgt spid="3">
                                            <p:txEl>
                                              <p:pRg st="2" end="2"/>
                                            </p:txEl>
                                          </p:spTgt>
                                        </p:tgtEl>
                                      </p:cBhvr>
                                    </p:animEffect>
                                    <p:anim calcmode="lin" valueType="num">
                                      <p:cBhvr>
                                        <p:cTn id="4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1000"/>
                                        <p:tgtEl>
                                          <p:spTgt spid="5"/>
                                        </p:tgtEl>
                                      </p:cBhvr>
                                    </p:animEffect>
                                    <p:anim calcmode="lin" valueType="num">
                                      <p:cBhvr>
                                        <p:cTn id="67" dur="1000" fill="hold"/>
                                        <p:tgtEl>
                                          <p:spTgt spid="5"/>
                                        </p:tgtEl>
                                        <p:attrNameLst>
                                          <p:attrName>ppt_x</p:attrName>
                                        </p:attrNameLst>
                                      </p:cBhvr>
                                      <p:tavLst>
                                        <p:tav tm="0">
                                          <p:val>
                                            <p:strVal val="#ppt_x"/>
                                          </p:val>
                                        </p:tav>
                                        <p:tav tm="100000">
                                          <p:val>
                                            <p:strVal val="#ppt_x"/>
                                          </p:val>
                                        </p:tav>
                                      </p:tavLst>
                                    </p:anim>
                                    <p:anim calcmode="lin" valueType="num">
                                      <p:cBhvr>
                                        <p:cTn id="68" dur="1000" fill="hold"/>
                                        <p:tgtEl>
                                          <p:spTgt spid="5"/>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1000"/>
                                        <p:tgtEl>
                                          <p:spTgt spid="10"/>
                                        </p:tgtEl>
                                      </p:cBhvr>
                                    </p:animEffect>
                                    <p:anim calcmode="lin" valueType="num">
                                      <p:cBhvr>
                                        <p:cTn id="72" dur="1000" fill="hold"/>
                                        <p:tgtEl>
                                          <p:spTgt spid="10"/>
                                        </p:tgtEl>
                                        <p:attrNameLst>
                                          <p:attrName>ppt_x</p:attrName>
                                        </p:attrNameLst>
                                      </p:cBhvr>
                                      <p:tavLst>
                                        <p:tav tm="0">
                                          <p:val>
                                            <p:strVal val="#ppt_x"/>
                                          </p:val>
                                        </p:tav>
                                        <p:tav tm="100000">
                                          <p:val>
                                            <p:strVal val="#ppt_x"/>
                                          </p:val>
                                        </p:tav>
                                      </p:tavLst>
                                    </p:anim>
                                    <p:anim calcmode="lin" valueType="num">
                                      <p:cBhvr>
                                        <p:cTn id="73" dur="1000" fill="hold"/>
                                        <p:tgtEl>
                                          <p:spTgt spid="1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anim calcmode="lin" valueType="num">
                                      <p:cBhvr>
                                        <p:cTn id="77" dur="1000" fill="hold"/>
                                        <p:tgtEl>
                                          <p:spTgt spid="11"/>
                                        </p:tgtEl>
                                        <p:attrNameLst>
                                          <p:attrName>ppt_x</p:attrName>
                                        </p:attrNameLst>
                                      </p:cBhvr>
                                      <p:tavLst>
                                        <p:tav tm="0">
                                          <p:val>
                                            <p:strVal val="#ppt_x"/>
                                          </p:val>
                                        </p:tav>
                                        <p:tav tm="100000">
                                          <p:val>
                                            <p:strVal val="#ppt_x"/>
                                          </p:val>
                                        </p:tav>
                                      </p:tavLst>
                                    </p:anim>
                                    <p:anim calcmode="lin" valueType="num">
                                      <p:cBhvr>
                                        <p:cTn id="78" dur="1000" fill="hold"/>
                                        <p:tgtEl>
                                          <p:spTgt spid="1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1000"/>
                                        <p:tgtEl>
                                          <p:spTgt spid="16"/>
                                        </p:tgtEl>
                                      </p:cBhvr>
                                    </p:animEffect>
                                    <p:anim calcmode="lin" valueType="num">
                                      <p:cBhvr>
                                        <p:cTn id="92" dur="1000" fill="hold"/>
                                        <p:tgtEl>
                                          <p:spTgt spid="16"/>
                                        </p:tgtEl>
                                        <p:attrNameLst>
                                          <p:attrName>ppt_x</p:attrName>
                                        </p:attrNameLst>
                                      </p:cBhvr>
                                      <p:tavLst>
                                        <p:tav tm="0">
                                          <p:val>
                                            <p:strVal val="#ppt_x"/>
                                          </p:val>
                                        </p:tav>
                                        <p:tav tm="100000">
                                          <p:val>
                                            <p:strVal val="#ppt_x"/>
                                          </p:val>
                                        </p:tav>
                                      </p:tavLst>
                                    </p:anim>
                                    <p:anim calcmode="lin" valueType="num">
                                      <p:cBhvr>
                                        <p:cTn id="9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11" grpId="0"/>
      <p:bldP spid="13" grpId="0" animBg="1"/>
      <p:bldP spid="14" grpId="0"/>
      <p:bldP spid="15" grpId="0"/>
      <p:bldP spid="16" grpId="0"/>
      <p:bldP spid="17" grpId="0"/>
      <p:bldP spid="1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1"/>
            </p:custDataLst>
          </p:nvPr>
        </p:nvSpPr>
        <p:spPr>
          <a:xfrm>
            <a:off x="228600" y="228600"/>
            <a:ext cx="5867400" cy="2362199"/>
          </a:xfrm>
        </p:spPr>
        <p:txBody>
          <a:bodyPr/>
          <a:lstStyle/>
          <a:p>
            <a:pPr algn="just"/>
            <a:r>
              <a:rPr lang="en-US" sz="2200" dirty="0" smtClean="0">
                <a:latin typeface="cmr10" pitchFamily="34" charset="0"/>
              </a:rPr>
              <a:t>By employing the optical theorem, we calculated the total cross-section of         photo-production in combined strong atomic              and laser ¯</a:t>
            </a:r>
            <a:r>
              <a:rPr lang="en-US" sz="2200" dirty="0" err="1" smtClean="0">
                <a:latin typeface="cmr10" pitchFamily="34" charset="0"/>
              </a:rPr>
              <a:t>eld</a:t>
            </a:r>
            <a:r>
              <a:rPr lang="en-US" sz="2200" dirty="0" smtClean="0">
                <a:latin typeface="cmr10" pitchFamily="34" charset="0"/>
              </a:rPr>
              <a:t>           and           at photon energies             </a:t>
            </a:r>
            <a:endParaRPr lang="en-US" sz="2200" dirty="0">
              <a:latin typeface="cmr10" pitchFamily="34" charset="0"/>
            </a:endParaRPr>
          </a:p>
        </p:txBody>
      </p:sp>
      <p:pic>
        <p:nvPicPr>
          <p:cNvPr id="6" name="Picture 2"/>
          <p:cNvPicPr>
            <a:picLocks noChangeAspect="1" noChangeArrowheads="1"/>
          </p:cNvPicPr>
          <p:nvPr/>
        </p:nvPicPr>
        <p:blipFill>
          <a:blip r:embed="rId16" cstate="print"/>
          <a:srcRect/>
          <a:stretch>
            <a:fillRect/>
          </a:stretch>
        </p:blipFill>
        <p:spPr bwMode="auto">
          <a:xfrm>
            <a:off x="6096000" y="533399"/>
            <a:ext cx="2819400" cy="1087141"/>
          </a:xfrm>
          <a:prstGeom prst="rect">
            <a:avLst/>
          </a:prstGeom>
          <a:noFill/>
          <a:ln w="9525">
            <a:noFill/>
            <a:miter lim="800000"/>
            <a:headEnd/>
            <a:tailEnd/>
          </a:ln>
        </p:spPr>
      </p:pic>
      <p:cxnSp>
        <p:nvCxnSpPr>
          <p:cNvPr id="19" name="Straight Connector 18"/>
          <p:cNvCxnSpPr/>
          <p:nvPr/>
        </p:nvCxnSpPr>
        <p:spPr bwMode="auto">
          <a:xfrm>
            <a:off x="7524000" y="228600"/>
            <a:ext cx="0" cy="1752600"/>
          </a:xfrm>
          <a:prstGeom prst="line">
            <a:avLst/>
          </a:prstGeom>
          <a:noFill/>
          <a:ln w="28575" cap="flat" cmpd="sng" algn="ctr">
            <a:solidFill>
              <a:schemeClr val="tx1"/>
            </a:solidFill>
            <a:prstDash val="dash"/>
            <a:round/>
            <a:headEnd type="none" w="med" len="med"/>
            <a:tailEnd type="none" w="med" len="med"/>
          </a:ln>
          <a:effectLst/>
        </p:spPr>
      </p:cxnSp>
      <p:sp>
        <p:nvSpPr>
          <p:cNvPr id="26" name="Content Placeholder 4"/>
          <p:cNvSpPr txBox="1">
            <a:spLocks/>
          </p:cNvSpPr>
          <p:nvPr>
            <p:custDataLst>
              <p:tags r:id="rId2"/>
            </p:custDataLst>
          </p:nvPr>
        </p:nvSpPr>
        <p:spPr bwMode="auto">
          <a:xfrm>
            <a:off x="228600" y="1981201"/>
            <a:ext cx="84582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eaLnBrk="0" hangingPunct="0">
              <a:spcBef>
                <a:spcPct val="20000"/>
              </a:spcBef>
              <a:buFontTx/>
              <a:buChar char="•"/>
            </a:pPr>
            <a:r>
              <a:rPr kumimoji="0" lang="en-US" sz="2200" b="0" i="0" u="none" strike="noStrike" kern="0" cap="none" spc="0" normalizeH="0" baseline="0" noProof="0" dirty="0" smtClean="0">
                <a:ln>
                  <a:noFill/>
                </a:ln>
                <a:solidFill>
                  <a:schemeClr val="tx1"/>
                </a:solidFill>
                <a:effectLst/>
                <a:uLnTx/>
                <a:uFillTx/>
                <a:latin typeface="cmr10" pitchFamily="34" charset="0"/>
                <a:ea typeface="+mn-ea"/>
                <a:cs typeface="+mn-cs"/>
              </a:rPr>
              <a:t>We are interested in </a:t>
            </a:r>
            <a:r>
              <a:rPr kumimoji="0" lang="en-US" sz="2200" b="0" i="0" u="none" strike="noStrike" kern="0" cap="none" spc="0" normalizeH="0" baseline="0" noProof="0" dirty="0" smtClean="0">
                <a:ln>
                  <a:noFill/>
                </a:ln>
                <a:solidFill>
                  <a:srgbClr val="0000CC"/>
                </a:solidFill>
                <a:effectLst/>
                <a:uLnTx/>
                <a:uFillTx/>
                <a:latin typeface="cmr10" pitchFamily="34" charset="0"/>
                <a:ea typeface="+mn-ea"/>
                <a:cs typeface="+mn-cs"/>
              </a:rPr>
              <a:t>the influence</a:t>
            </a:r>
            <a:r>
              <a:rPr kumimoji="0" lang="en-US" sz="2200" b="0" i="0" u="none" strike="noStrike" kern="0" cap="none" spc="0" normalizeH="0" noProof="0" dirty="0" smtClean="0">
                <a:ln>
                  <a:noFill/>
                </a:ln>
                <a:solidFill>
                  <a:srgbClr val="0000CC"/>
                </a:solidFill>
                <a:effectLst/>
                <a:uLnTx/>
                <a:uFillTx/>
                <a:latin typeface="cmr10" pitchFamily="34" charset="0"/>
                <a:ea typeface="+mn-ea"/>
                <a:cs typeface="+mn-cs"/>
              </a:rPr>
              <a:t> of the laser ¯</a:t>
            </a:r>
            <a:r>
              <a:rPr kumimoji="0" lang="en-US" sz="2200" b="0" i="0" u="none" strike="noStrike" kern="0" cap="none" spc="0" normalizeH="0" noProof="0" dirty="0" err="1" smtClean="0">
                <a:ln>
                  <a:noFill/>
                </a:ln>
                <a:solidFill>
                  <a:srgbClr val="0000CC"/>
                </a:solidFill>
                <a:effectLst/>
                <a:uLnTx/>
                <a:uFillTx/>
                <a:latin typeface="cmr10" pitchFamily="34" charset="0"/>
                <a:ea typeface="+mn-ea"/>
                <a:cs typeface="+mn-cs"/>
              </a:rPr>
              <a:t>eld</a:t>
            </a:r>
            <a:r>
              <a:rPr kumimoji="0" lang="en-US" sz="2200" b="0" i="0" u="none" strike="noStrike" kern="0" cap="none" spc="0" normalizeH="0" noProof="0" dirty="0" smtClean="0">
                <a:ln>
                  <a:noFill/>
                </a:ln>
                <a:solidFill>
                  <a:srgbClr val="0000CC"/>
                </a:solidFill>
                <a:effectLst/>
                <a:uLnTx/>
                <a:uFillTx/>
                <a:latin typeface="cmr10" pitchFamily="34" charset="0"/>
                <a:ea typeface="+mn-ea"/>
                <a:cs typeface="+mn-cs"/>
              </a:rPr>
              <a:t> </a:t>
            </a:r>
            <a:r>
              <a:rPr lang="en-US" sz="2200" b="0" kern="0" dirty="0" smtClean="0">
                <a:solidFill>
                  <a:srgbClr val="0000CC"/>
                </a:solidFill>
              </a:rPr>
              <a:t>on the Bethe-</a:t>
            </a:r>
            <a:r>
              <a:rPr lang="en-US" sz="2200" b="0" kern="0" dirty="0" err="1" smtClean="0">
                <a:solidFill>
                  <a:srgbClr val="0000CC"/>
                </a:solidFill>
              </a:rPr>
              <a:t>Heitler</a:t>
            </a:r>
            <a:r>
              <a:rPr lang="en-US" sz="2200" b="0" kern="0" dirty="0" smtClean="0">
                <a:solidFill>
                  <a:srgbClr val="0000CC"/>
                </a:solidFill>
              </a:rPr>
              <a:t> cross section</a:t>
            </a:r>
            <a:r>
              <a:rPr lang="en-US" sz="2200" b="0" kern="0" dirty="0" smtClean="0">
                <a:solidFill>
                  <a:schemeClr val="tx1"/>
                </a:solidFill>
              </a:rPr>
              <a:t>, then </a:t>
            </a:r>
            <a:r>
              <a:rPr kumimoji="0" lang="en-US" sz="2200" b="0" i="0" u="none" strike="noStrike" kern="0" cap="none" spc="0" normalizeH="0" baseline="0" noProof="0" dirty="0" smtClean="0">
                <a:ln>
                  <a:noFill/>
                </a:ln>
                <a:solidFill>
                  <a:schemeClr val="tx1"/>
                </a:solidFill>
                <a:effectLst/>
                <a:uLnTx/>
                <a:uFillTx/>
                <a:latin typeface="cmr10" pitchFamily="34" charset="0"/>
                <a:ea typeface="+mn-ea"/>
                <a:cs typeface="+mn-cs"/>
              </a:rPr>
              <a:t>we</a:t>
            </a:r>
            <a:r>
              <a:rPr kumimoji="0" lang="en-US" sz="2200" b="0" i="0" u="none" strike="noStrike" kern="0" cap="none" spc="0" normalizeH="0" noProof="0" dirty="0" smtClean="0">
                <a:ln>
                  <a:noFill/>
                </a:ln>
                <a:solidFill>
                  <a:schemeClr val="tx1"/>
                </a:solidFill>
                <a:effectLst/>
                <a:uLnTx/>
                <a:uFillTx/>
                <a:latin typeface="cmr10" pitchFamily="34" charset="0"/>
                <a:ea typeface="+mn-ea"/>
                <a:cs typeface="+mn-cs"/>
              </a:rPr>
              <a:t> subtracted </a:t>
            </a:r>
            <a:r>
              <a:rPr lang="en-US" sz="2200" b="0" kern="0" dirty="0" smtClean="0">
                <a:solidFill>
                  <a:schemeClr val="tx1"/>
                </a:solidFill>
              </a:rPr>
              <a:t>the contribution coming </a:t>
            </a:r>
            <a:r>
              <a:rPr kumimoji="0" lang="en-US" sz="2200" b="0" i="0" u="none" strike="noStrike" kern="0" cap="none" spc="0" normalizeH="0" noProof="0" dirty="0" smtClean="0">
                <a:ln>
                  <a:noFill/>
                </a:ln>
                <a:solidFill>
                  <a:schemeClr val="tx1"/>
                </a:solidFill>
                <a:effectLst/>
                <a:uLnTx/>
                <a:uFillTx/>
                <a:latin typeface="cmr10" pitchFamily="34" charset="0"/>
                <a:ea typeface="+mn-ea"/>
                <a:cs typeface="+mn-cs"/>
              </a:rPr>
              <a:t>only from the photon and the laser ¯</a:t>
            </a:r>
            <a:r>
              <a:rPr kumimoji="0" lang="en-US" sz="2200" b="0" i="0" u="none" strike="noStrike" kern="0" cap="none" spc="0" normalizeH="0" noProof="0" dirty="0" err="1" smtClean="0">
                <a:ln>
                  <a:noFill/>
                </a:ln>
                <a:solidFill>
                  <a:schemeClr val="tx1"/>
                </a:solidFill>
                <a:effectLst/>
                <a:uLnTx/>
                <a:uFillTx/>
                <a:latin typeface="cmr10" pitchFamily="34" charset="0"/>
                <a:ea typeface="+mn-ea"/>
                <a:cs typeface="+mn-cs"/>
              </a:rPr>
              <a:t>eld</a:t>
            </a:r>
            <a:r>
              <a:rPr kumimoji="0" lang="en-US" sz="2200" b="0" i="0" u="none" strike="noStrike" kern="0" cap="none" spc="0" normalizeH="0" noProof="0" dirty="0" smtClean="0">
                <a:ln>
                  <a:noFill/>
                </a:ln>
                <a:solidFill>
                  <a:schemeClr val="tx1"/>
                </a:solidFill>
                <a:effectLst/>
                <a:uLnTx/>
                <a:uFillTx/>
                <a:latin typeface="cmr10" pitchFamily="34" charset="0"/>
                <a:ea typeface="+mn-ea"/>
                <a:cs typeface="+mn-cs"/>
              </a:rPr>
              <a:t> (Reiss 1962, </a:t>
            </a:r>
            <a:r>
              <a:rPr kumimoji="0" lang="en-US" sz="2200" b="0" i="0" u="none" strike="noStrike" kern="0" cap="none" spc="0" normalizeH="0" noProof="0" dirty="0" err="1" smtClean="0">
                <a:ln>
                  <a:noFill/>
                </a:ln>
                <a:solidFill>
                  <a:schemeClr val="tx1"/>
                </a:solidFill>
                <a:effectLst/>
                <a:uLnTx/>
                <a:uFillTx/>
                <a:latin typeface="cmr10" pitchFamily="34" charset="0"/>
                <a:ea typeface="+mn-ea"/>
                <a:cs typeface="+mn-cs"/>
              </a:rPr>
              <a:t>Nikishov</a:t>
            </a:r>
            <a:r>
              <a:rPr kumimoji="0" lang="en-US" sz="2200" b="0" i="0" u="none" strike="noStrike" kern="0" cap="none" spc="0" normalizeH="0" noProof="0" dirty="0" smtClean="0">
                <a:ln>
                  <a:noFill/>
                </a:ln>
                <a:solidFill>
                  <a:schemeClr val="tx1"/>
                </a:solidFill>
                <a:effectLst/>
                <a:uLnTx/>
                <a:uFillTx/>
                <a:latin typeface="cmr10" pitchFamily="34" charset="0"/>
                <a:ea typeface="+mn-ea"/>
                <a:cs typeface="+mn-cs"/>
              </a:rPr>
              <a:t> and </a:t>
            </a:r>
            <a:r>
              <a:rPr kumimoji="0" lang="en-US" sz="2200" b="0" i="0" u="none" strike="noStrike" kern="0" cap="none" spc="0" normalizeH="0" noProof="0" dirty="0" err="1" smtClean="0">
                <a:ln>
                  <a:noFill/>
                </a:ln>
                <a:solidFill>
                  <a:schemeClr val="tx1"/>
                </a:solidFill>
                <a:effectLst/>
                <a:uLnTx/>
                <a:uFillTx/>
                <a:latin typeface="cmr10" pitchFamily="34" charset="0"/>
                <a:ea typeface="+mn-ea"/>
                <a:cs typeface="+mn-cs"/>
              </a:rPr>
              <a:t>Ritus</a:t>
            </a:r>
            <a:r>
              <a:rPr kumimoji="0" lang="en-US" sz="2200" b="0" i="0" u="none" strike="noStrike" kern="0" cap="none" spc="0" normalizeH="0" noProof="0" dirty="0" smtClean="0">
                <a:ln>
                  <a:noFill/>
                </a:ln>
                <a:solidFill>
                  <a:schemeClr val="tx1"/>
                </a:solidFill>
                <a:effectLst/>
                <a:uLnTx/>
                <a:uFillTx/>
                <a:latin typeface="cmr10" pitchFamily="34" charset="0"/>
                <a:ea typeface="+mn-ea"/>
                <a:cs typeface="+mn-cs"/>
              </a:rPr>
              <a:t> 1964)</a:t>
            </a:r>
          </a:p>
          <a:p>
            <a:pPr marL="342900" lvl="0" indent="-342900" algn="just" eaLnBrk="0" hangingPunct="0">
              <a:spcBef>
                <a:spcPct val="20000"/>
              </a:spcBef>
              <a:buFontTx/>
              <a:buChar char="•"/>
            </a:pPr>
            <a:r>
              <a:rPr kumimoji="0" lang="en-US" sz="2200" b="0" i="0" u="none" strike="noStrike" kern="0" cap="none" spc="0" normalizeH="0" noProof="0" dirty="0" smtClean="0">
                <a:ln>
                  <a:noFill/>
                </a:ln>
                <a:solidFill>
                  <a:schemeClr val="tx1"/>
                </a:solidFill>
                <a:effectLst/>
                <a:uLnTx/>
                <a:uFillTx/>
                <a:latin typeface="cmr10" pitchFamily="34" charset="0"/>
                <a:ea typeface="+mn-ea"/>
                <a:cs typeface="+mn-cs"/>
              </a:rPr>
              <a:t>Whereas </a:t>
            </a:r>
            <a:r>
              <a:rPr kumimoji="0" lang="en-US" sz="2200" b="0" i="0" u="none" strike="noStrike" kern="0" cap="none" spc="0" normalizeH="0" baseline="0" noProof="0" dirty="0" smtClean="0">
                <a:ln>
                  <a:noFill/>
                </a:ln>
                <a:solidFill>
                  <a:schemeClr val="tx1"/>
                </a:solidFill>
                <a:effectLst/>
                <a:uLnTx/>
                <a:uFillTx/>
                <a:latin typeface="cmr10" pitchFamily="34" charset="0"/>
                <a:ea typeface="+mn-ea"/>
                <a:cs typeface="+mn-cs"/>
              </a:rPr>
              <a:t>pair production from the laser field and the atomic field </a:t>
            </a:r>
            <a:r>
              <a:rPr kumimoji="0" lang="en-US" sz="2200" b="0" i="0" u="none" strike="noStrike" kern="0" cap="none" spc="0" normalizeH="0" noProof="0" dirty="0" smtClean="0">
                <a:ln>
                  <a:noFill/>
                </a:ln>
                <a:solidFill>
                  <a:schemeClr val="tx1"/>
                </a:solidFill>
                <a:effectLst/>
                <a:uLnTx/>
                <a:uFillTx/>
                <a:latin typeface="cmr10" pitchFamily="34" charset="0"/>
                <a:ea typeface="+mn-ea"/>
                <a:cs typeface="+mn-cs"/>
              </a:rPr>
              <a:t>is negligible as </a:t>
            </a:r>
            <a:r>
              <a:rPr kumimoji="0" lang="it-IT" sz="2200" b="0" i="0" u="none" strike="noStrike" kern="0" cap="none" spc="0" normalizeH="0" noProof="0" dirty="0" smtClean="0">
                <a:ln>
                  <a:noFill/>
                </a:ln>
                <a:solidFill>
                  <a:schemeClr val="tx1"/>
                </a:solidFill>
                <a:effectLst/>
                <a:uLnTx/>
                <a:uFillTx/>
                <a:latin typeface="cmr10" pitchFamily="34" charset="0"/>
                <a:ea typeface="+mn-ea"/>
                <a:cs typeface="+mn-cs"/>
              </a:rPr>
              <a:t>                                  </a:t>
            </a:r>
            <a:endParaRPr kumimoji="0" lang="en-US" sz="2200" b="0" i="0" u="none" strike="noStrike" kern="0" cap="none" spc="0" normalizeH="0" noProof="0" dirty="0">
              <a:ln>
                <a:noFill/>
              </a:ln>
              <a:solidFill>
                <a:schemeClr val="tx1"/>
              </a:solidFill>
              <a:effectLst/>
              <a:uLnTx/>
              <a:uFillTx/>
              <a:latin typeface="cmr10" pitchFamily="34" charset="0"/>
              <a:ea typeface="+mn-ea"/>
              <a:cs typeface="+mn-cs"/>
            </a:endParaRPr>
          </a:p>
        </p:txBody>
      </p:sp>
      <p:pic>
        <p:nvPicPr>
          <p:cNvPr id="61" name="Picture 60" descr="addin_tmp.png"/>
          <p:cNvPicPr>
            <a:picLocks noChangeAspect="1"/>
          </p:cNvPicPr>
          <p:nvPr>
            <p:custDataLst>
              <p:tags r:id="rId3"/>
            </p:custDataLst>
          </p:nvPr>
        </p:nvPicPr>
        <p:blipFill>
          <a:blip r:embed="rId17" cstate="print"/>
          <a:stretch>
            <a:fillRect/>
          </a:stretch>
        </p:blipFill>
        <p:spPr>
          <a:xfrm>
            <a:off x="914400" y="4953000"/>
            <a:ext cx="7476470" cy="685800"/>
          </a:xfrm>
          <a:prstGeom prst="rect">
            <a:avLst/>
          </a:prstGeom>
        </p:spPr>
      </p:pic>
      <p:sp>
        <p:nvSpPr>
          <p:cNvPr id="21" name="Content Placeholder 4"/>
          <p:cNvSpPr txBox="1">
            <a:spLocks/>
          </p:cNvSpPr>
          <p:nvPr/>
        </p:nvSpPr>
        <p:spPr bwMode="auto">
          <a:xfrm>
            <a:off x="228600" y="4191000"/>
            <a:ext cx="8305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eaLnBrk="0" hangingPunct="0">
              <a:spcBef>
                <a:spcPct val="20000"/>
              </a:spcBef>
              <a:buFontTx/>
              <a:buChar char="•"/>
            </a:pPr>
            <a:r>
              <a:rPr kumimoji="0" lang="en-US" sz="2200" b="0" i="0" u="none" strike="noStrike" kern="0" cap="none" spc="0" normalizeH="0" baseline="0" noProof="0" dirty="0" smtClean="0">
                <a:ln>
                  <a:noFill/>
                </a:ln>
                <a:solidFill>
                  <a:schemeClr val="tx1"/>
                </a:solidFill>
                <a:effectLst/>
                <a:uLnTx/>
                <a:uFillTx/>
                <a:latin typeface="cmr10" pitchFamily="34" charset="0"/>
                <a:ea typeface="+mn-ea"/>
                <a:cs typeface="+mn-cs"/>
              </a:rPr>
              <a:t>The cross section in the total-screening</a:t>
            </a:r>
            <a:r>
              <a:rPr kumimoji="0" lang="en-US" sz="2200" b="0" i="0" u="none" strike="noStrike" kern="0" cap="none" spc="0" normalizeH="0" noProof="0" dirty="0" smtClean="0">
                <a:ln>
                  <a:noFill/>
                </a:ln>
                <a:solidFill>
                  <a:schemeClr val="tx1"/>
                </a:solidFill>
                <a:effectLst/>
                <a:uLnTx/>
                <a:uFillTx/>
                <a:latin typeface="cmr10" pitchFamily="34" charset="0"/>
                <a:ea typeface="+mn-ea"/>
                <a:cs typeface="+mn-cs"/>
              </a:rPr>
              <a:t> regime (</a:t>
            </a:r>
            <a:r>
              <a:rPr lang="en-US" sz="2200" b="0" dirty="0" smtClean="0">
                <a:solidFill>
                  <a:schemeClr val="tx1"/>
                </a:solidFill>
                <a:latin typeface="cmmi10" pitchFamily="34" charset="0"/>
              </a:rPr>
              <a:t>!</a:t>
            </a:r>
            <a:r>
              <a:rPr lang="en-US" sz="2200" b="0" dirty="0" smtClean="0">
                <a:solidFill>
                  <a:schemeClr val="tx1"/>
                </a:solidFill>
              </a:rPr>
              <a:t>/</a:t>
            </a:r>
            <a:r>
              <a:rPr lang="en-US" sz="2200" b="0" dirty="0" smtClean="0">
                <a:solidFill>
                  <a:schemeClr val="tx1"/>
                </a:solidFill>
                <a:latin typeface="cmmi10" pitchFamily="34" charset="0"/>
              </a:rPr>
              <a:t>m</a:t>
            </a:r>
            <a:r>
              <a:rPr lang="en-US" sz="2200" b="0" baseline="30000" dirty="0" smtClean="0">
                <a:solidFill>
                  <a:schemeClr val="tx1"/>
                </a:solidFill>
              </a:rPr>
              <a:t>2</a:t>
            </a:r>
            <a:r>
              <a:rPr lang="en-US" sz="2200" b="0" dirty="0" smtClean="0">
                <a:solidFill>
                  <a:schemeClr val="tx1"/>
                </a:solidFill>
                <a:latin typeface="cmsy10" pitchFamily="34" charset="0"/>
              </a:rPr>
              <a:t>À</a:t>
            </a:r>
            <a:r>
              <a:rPr lang="en-US" sz="2200" b="0" dirty="0" smtClean="0">
                <a:solidFill>
                  <a:schemeClr val="tx1"/>
                </a:solidFill>
                <a:latin typeface="cmmi10" pitchFamily="34" charset="0"/>
              </a:rPr>
              <a:t>r</a:t>
            </a:r>
            <a:r>
              <a:rPr lang="en-US" sz="2200" b="0" baseline="-25000" dirty="0" smtClean="0">
                <a:solidFill>
                  <a:schemeClr val="tx1"/>
                </a:solidFill>
                <a:latin typeface="cmmi10" pitchFamily="34" charset="0"/>
              </a:rPr>
              <a:t>c </a:t>
            </a:r>
            <a:r>
              <a:rPr lang="en-US" sz="2200" b="0" dirty="0" smtClean="0">
                <a:solidFill>
                  <a:schemeClr val="tx1"/>
                </a:solidFill>
              </a:rPr>
              <a:t>=</a:t>
            </a:r>
            <a:r>
              <a:rPr lang="en-US" sz="2200" b="0" dirty="0">
                <a:solidFill>
                  <a:schemeClr val="tx1"/>
                </a:solidFill>
              </a:rPr>
              <a:t>1/</a:t>
            </a:r>
            <a:r>
              <a:rPr lang="en-US" sz="2200" b="0" dirty="0">
                <a:solidFill>
                  <a:schemeClr val="tx1"/>
                </a:solidFill>
                <a:latin typeface="cmmi10" pitchFamily="34" charset="0"/>
              </a:rPr>
              <a:t>®</a:t>
            </a:r>
            <a:r>
              <a:rPr lang="en-US" sz="2200" b="0" dirty="0" smtClean="0">
                <a:solidFill>
                  <a:schemeClr val="tx1"/>
                </a:solidFill>
                <a:latin typeface="cmmi10" pitchFamily="34" charset="0"/>
              </a:rPr>
              <a:t>mZ</a:t>
            </a:r>
            <a:r>
              <a:rPr lang="en-US" sz="2200" b="0" baseline="30000" dirty="0" smtClean="0">
                <a:solidFill>
                  <a:schemeClr val="tx1"/>
                </a:solidFill>
              </a:rPr>
              <a:t>1/3</a:t>
            </a:r>
            <a:r>
              <a:rPr lang="en-US" sz="2200" b="0" kern="0" dirty="0" smtClean="0">
                <a:solidFill>
                  <a:schemeClr val="tx1"/>
                </a:solidFill>
              </a:rPr>
              <a:t>, with </a:t>
            </a:r>
            <a:r>
              <a:rPr lang="en-US" sz="2200" b="0" dirty="0" err="1" smtClean="0">
                <a:solidFill>
                  <a:schemeClr val="tx1"/>
                </a:solidFill>
                <a:latin typeface="cmmi10" pitchFamily="34" charset="0"/>
              </a:rPr>
              <a:t>r</a:t>
            </a:r>
            <a:r>
              <a:rPr lang="en-US" sz="2200" b="0" baseline="-25000" dirty="0" err="1" smtClean="0">
                <a:solidFill>
                  <a:schemeClr val="tx1"/>
                </a:solidFill>
                <a:latin typeface="cmmi10" pitchFamily="34" charset="0"/>
              </a:rPr>
              <a:t>c</a:t>
            </a:r>
            <a:r>
              <a:rPr lang="en-US" sz="2200" b="0" baseline="-25000" smtClean="0">
                <a:solidFill>
                  <a:schemeClr val="tx1"/>
                </a:solidFill>
                <a:latin typeface="cmmi10" pitchFamily="34" charset="0"/>
              </a:rPr>
              <a:t> </a:t>
            </a:r>
            <a:r>
              <a:rPr lang="en-US" sz="2200" b="0" kern="0" smtClean="0">
                <a:solidFill>
                  <a:schemeClr val="tx1"/>
                </a:solidFill>
              </a:rPr>
              <a:t>being </a:t>
            </a:r>
            <a:r>
              <a:rPr lang="en-US" sz="2200" b="0" kern="0" dirty="0" smtClean="0">
                <a:solidFill>
                  <a:schemeClr val="tx1"/>
                </a:solidFill>
              </a:rPr>
              <a:t>the </a:t>
            </a:r>
            <a:r>
              <a:rPr lang="en-US" sz="2200" b="0" kern="0" smtClean="0">
                <a:solidFill>
                  <a:schemeClr val="tx1"/>
                </a:solidFill>
              </a:rPr>
              <a:t>screening radius) </a:t>
            </a:r>
            <a:r>
              <a:rPr kumimoji="0" lang="en-US" sz="2200" b="0" i="0" u="none" strike="noStrike" kern="0" cap="none" spc="0" normalizeH="0" baseline="0" noProof="0" dirty="0" smtClean="0">
                <a:ln>
                  <a:noFill/>
                </a:ln>
                <a:solidFill>
                  <a:schemeClr val="tx1"/>
                </a:solidFill>
                <a:effectLst/>
                <a:uLnTx/>
                <a:uFillTx/>
                <a:latin typeface="cmr10" pitchFamily="34" charset="0"/>
                <a:ea typeface="+mn-ea"/>
                <a:cs typeface="+mn-cs"/>
              </a:rPr>
              <a:t>has the form</a:t>
            </a:r>
            <a:endParaRPr kumimoji="0" lang="en-US" sz="2200" b="0" i="0" u="none" strike="noStrike" kern="0" cap="none" spc="0" normalizeH="0" noProof="0" dirty="0">
              <a:ln>
                <a:noFill/>
              </a:ln>
              <a:solidFill>
                <a:schemeClr val="tx1"/>
              </a:solidFill>
              <a:effectLst/>
              <a:uLnTx/>
              <a:uFillTx/>
              <a:latin typeface="cmr10" pitchFamily="34" charset="0"/>
              <a:ea typeface="+mn-ea"/>
              <a:cs typeface="+mn-cs"/>
            </a:endParaRPr>
          </a:p>
        </p:txBody>
      </p:sp>
      <p:pic>
        <p:nvPicPr>
          <p:cNvPr id="1032" name="LaTeX: E_L/E_{cr}=\chi m/\omega\ll 1" descr="E_L/E_{cr}=\chi m/\omega\ll 1"/>
          <p:cNvPicPr>
            <a:picLocks noChangeArrowheads="1"/>
          </p:cNvPicPr>
          <p:nvPr>
            <p:custDataLst>
              <p:tags r:id="rId4"/>
            </p:custDataLst>
          </p:nvPr>
        </p:nvPicPr>
        <p:blipFill>
          <a:blip r:embed="rId18" cstate="print">
            <a:clrChange>
              <a:clrFrom>
                <a:srgbClr val="FFFFFF"/>
              </a:clrFrom>
              <a:clrTo>
                <a:srgbClr val="FFFFFF">
                  <a:alpha val="0"/>
                </a:srgbClr>
              </a:clrTo>
            </a:clrChange>
          </a:blip>
          <a:srcRect/>
          <a:stretch>
            <a:fillRect/>
          </a:stretch>
        </p:blipFill>
        <p:spPr bwMode="auto">
          <a:xfrm>
            <a:off x="3112008" y="3811524"/>
            <a:ext cx="2602992" cy="280416"/>
          </a:xfrm>
          <a:prstGeom prst="rect">
            <a:avLst/>
          </a:prstGeom>
          <a:solidFill>
            <a:scrgbClr r="0" g="0" b="0">
              <a:alpha val="0"/>
            </a:scrgbClr>
          </a:solidFill>
          <a:ln w="9525">
            <a:noFill/>
            <a:miter lim="800000"/>
            <a:headEnd/>
            <a:tailEnd/>
          </a:ln>
        </p:spPr>
      </p:pic>
      <p:pic>
        <p:nvPicPr>
          <p:cNvPr id="1033" name="LaTeX: e^+\text{-}e^-" descr="e^+\text{-}e^-"/>
          <p:cNvPicPr>
            <a:picLocks noChangeArrowheads="1"/>
          </p:cNvPicPr>
          <p:nvPr>
            <p:custDataLst>
              <p:tags r:id="rId5"/>
            </p:custDataLst>
          </p:nvPr>
        </p:nvPicPr>
        <p:blipFill>
          <a:blip r:embed="rId19" cstate="print">
            <a:clrChange>
              <a:clrFrom>
                <a:srgbClr val="FFFFFF"/>
              </a:clrFrom>
              <a:clrTo>
                <a:srgbClr val="FFFFFF">
                  <a:alpha val="0"/>
                </a:srgbClr>
              </a:clrTo>
            </a:clrChange>
          </a:blip>
          <a:srcRect/>
          <a:stretch>
            <a:fillRect/>
          </a:stretch>
        </p:blipFill>
        <p:spPr bwMode="auto">
          <a:xfrm>
            <a:off x="662940" y="973836"/>
            <a:ext cx="691896" cy="225552"/>
          </a:xfrm>
          <a:prstGeom prst="rect">
            <a:avLst/>
          </a:prstGeom>
          <a:solidFill>
            <a:scrgbClr r="0" g="0" b="0">
              <a:alpha val="0"/>
            </a:scrgbClr>
          </a:solidFill>
          <a:ln w="9525">
            <a:noFill/>
            <a:miter lim="800000"/>
            <a:headEnd/>
            <a:tailEnd/>
          </a:ln>
        </p:spPr>
      </p:pic>
      <p:pic>
        <p:nvPicPr>
          <p:cNvPr id="1034" name="LaTeX: (Z\alpha\sim 1)" descr="(Z\alpha\sim 1)"/>
          <p:cNvPicPr>
            <a:picLocks noChangeArrowheads="1"/>
          </p:cNvPicPr>
          <p:nvPr>
            <p:custDataLst>
              <p:tags r:id="rId6"/>
            </p:custDataLst>
          </p:nvPr>
        </p:nvPicPr>
        <p:blipFill>
          <a:blip r:embed="rId20" cstate="print">
            <a:clrChange>
              <a:clrFrom>
                <a:srgbClr val="FFFFFF"/>
              </a:clrFrom>
              <a:clrTo>
                <a:srgbClr val="FFFFFF">
                  <a:alpha val="0"/>
                </a:srgbClr>
              </a:clrTo>
            </a:clrChange>
          </a:blip>
          <a:srcRect/>
          <a:stretch>
            <a:fillRect/>
          </a:stretch>
        </p:blipFill>
        <p:spPr bwMode="auto">
          <a:xfrm>
            <a:off x="1583308" y="1321308"/>
            <a:ext cx="1091184" cy="280416"/>
          </a:xfrm>
          <a:prstGeom prst="rect">
            <a:avLst/>
          </a:prstGeom>
          <a:solidFill>
            <a:scrgbClr r="0" g="0" b="0">
              <a:alpha val="0"/>
            </a:scrgbClr>
          </a:solidFill>
          <a:ln w="9525">
            <a:noFill/>
            <a:miter lim="800000"/>
            <a:headEnd/>
            <a:tailEnd/>
          </a:ln>
        </p:spPr>
      </p:pic>
      <p:pic>
        <p:nvPicPr>
          <p:cNvPr id="1035" name="LaTeX: (\xi\gg 1" descr="(\xi\gg 1"/>
          <p:cNvPicPr>
            <a:picLocks noChangeArrowheads="1"/>
          </p:cNvPicPr>
          <p:nvPr>
            <p:custDataLst>
              <p:tags r:id="rId7"/>
            </p:custDataLst>
          </p:nvPr>
        </p:nvPicPr>
        <p:blipFill>
          <a:blip r:embed="rId21" cstate="print">
            <a:clrChange>
              <a:clrFrom>
                <a:srgbClr val="FFFFFF"/>
              </a:clrFrom>
              <a:clrTo>
                <a:srgbClr val="FFFFFF">
                  <a:alpha val="0"/>
                </a:srgbClr>
              </a:clrTo>
            </a:clrChange>
          </a:blip>
          <a:srcRect/>
          <a:stretch>
            <a:fillRect/>
          </a:stretch>
        </p:blipFill>
        <p:spPr bwMode="auto">
          <a:xfrm>
            <a:off x="4624006" y="1321308"/>
            <a:ext cx="795528" cy="280416"/>
          </a:xfrm>
          <a:prstGeom prst="rect">
            <a:avLst/>
          </a:prstGeom>
          <a:solidFill>
            <a:scrgbClr r="0" g="0" b="0">
              <a:alpha val="0"/>
            </a:scrgbClr>
          </a:solidFill>
          <a:ln w="9525">
            <a:noFill/>
            <a:miter lim="800000"/>
            <a:headEnd/>
            <a:tailEnd/>
          </a:ln>
        </p:spPr>
      </p:pic>
      <p:pic>
        <p:nvPicPr>
          <p:cNvPr id="1036" name="LaTeX: \chi\sim 1 )" descr="\chi\sim 1 )"/>
          <p:cNvPicPr>
            <a:picLocks noChangeArrowheads="1"/>
          </p:cNvPicPr>
          <p:nvPr>
            <p:custDataLst>
              <p:tags r:id="rId8"/>
            </p:custDataLst>
          </p:nvPr>
        </p:nvPicPr>
        <p:blipFill>
          <a:blip r:embed="rId22" cstate="print">
            <a:clrChange>
              <a:clrFrom>
                <a:srgbClr val="FFFFFF"/>
              </a:clrFrom>
              <a:clrTo>
                <a:srgbClr val="FFFFFF">
                  <a:alpha val="0"/>
                </a:srgbClr>
              </a:clrTo>
            </a:clrChange>
          </a:blip>
          <a:srcRect/>
          <a:stretch>
            <a:fillRect/>
          </a:stretch>
        </p:blipFill>
        <p:spPr bwMode="auto">
          <a:xfrm>
            <a:off x="662940" y="1656588"/>
            <a:ext cx="768096" cy="280416"/>
          </a:xfrm>
          <a:prstGeom prst="rect">
            <a:avLst/>
          </a:prstGeom>
          <a:solidFill>
            <a:scrgbClr r="0" g="0" b="0">
              <a:alpha val="0"/>
            </a:scrgbClr>
          </a:solidFill>
          <a:ln w="9525">
            <a:noFill/>
            <a:miter lim="800000"/>
            <a:headEnd/>
            <a:tailEnd/>
          </a:ln>
        </p:spPr>
      </p:pic>
      <p:pic>
        <p:nvPicPr>
          <p:cNvPr id="1037" name="LaTeX: \omega\gg m" descr="\omega\gg m"/>
          <p:cNvPicPr>
            <a:picLocks noChangeArrowheads="1"/>
          </p:cNvPicPr>
          <p:nvPr>
            <p:custDataLst>
              <p:tags r:id="rId9"/>
            </p:custDataLst>
          </p:nvPr>
        </p:nvPicPr>
        <p:blipFill>
          <a:blip r:embed="rId23" cstate="print">
            <a:clrChange>
              <a:clrFrom>
                <a:srgbClr val="FFFFFF"/>
              </a:clrFrom>
              <a:clrTo>
                <a:srgbClr val="FFFFFF">
                  <a:alpha val="0"/>
                </a:srgbClr>
              </a:clrTo>
            </a:clrChange>
          </a:blip>
          <a:srcRect/>
          <a:stretch>
            <a:fillRect/>
          </a:stretch>
        </p:blipFill>
        <p:spPr bwMode="auto">
          <a:xfrm>
            <a:off x="3947160" y="1708404"/>
            <a:ext cx="853440" cy="179832"/>
          </a:xfrm>
          <a:prstGeom prst="rect">
            <a:avLst/>
          </a:prstGeom>
          <a:solidFill>
            <a:scrgbClr r="0" g="0" b="0">
              <a:alpha val="0"/>
            </a:scrgbClr>
          </a:solidFill>
          <a:ln w="9525">
            <a:noFill/>
            <a:miter lim="800000"/>
            <a:headEnd/>
            <a:tailEnd/>
          </a:ln>
        </p:spPr>
      </p:pic>
      <p:sp>
        <p:nvSpPr>
          <p:cNvPr id="28" name="Content Placeholder 4"/>
          <p:cNvSpPr txBox="1">
            <a:spLocks/>
          </p:cNvSpPr>
          <p:nvPr>
            <p:custDataLst>
              <p:tags r:id="rId10"/>
            </p:custDataLst>
          </p:nvPr>
        </p:nvSpPr>
        <p:spPr bwMode="auto">
          <a:xfrm>
            <a:off x="228600" y="5667757"/>
            <a:ext cx="8305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eaLnBrk="0" hangingPunct="0">
              <a:spcBef>
                <a:spcPct val="20000"/>
              </a:spcBef>
            </a:pPr>
            <a:r>
              <a:rPr kumimoji="0" lang="en-US" sz="2200" b="0" i="0" u="none" strike="noStrike" kern="0" cap="none" spc="0" normalizeH="0" baseline="0" noProof="0" dirty="0" smtClean="0">
                <a:ln>
                  <a:noFill/>
                </a:ln>
                <a:solidFill>
                  <a:schemeClr val="tx1"/>
                </a:solidFill>
                <a:effectLst/>
                <a:uLnTx/>
                <a:uFillTx/>
                <a:latin typeface="cmr10" pitchFamily="34" charset="0"/>
                <a:ea typeface="+mn-ea"/>
                <a:cs typeface="+mn-cs"/>
              </a:rPr>
              <a:t>	where the function </a:t>
            </a:r>
            <a:r>
              <a:rPr lang="pt-BR" sz="2200" b="0" kern="0" dirty="0" smtClean="0">
                <a:solidFill>
                  <a:schemeClr val="tx1"/>
                </a:solidFill>
              </a:rPr>
              <a:t>                                    </a:t>
            </a:r>
            <a:r>
              <a:rPr lang="en-US" sz="2200" b="0" kern="0" dirty="0" smtClean="0">
                <a:solidFill>
                  <a:schemeClr val="tx1"/>
                </a:solidFill>
              </a:rPr>
              <a:t> include the </a:t>
            </a:r>
            <a:r>
              <a:rPr lang="en-US" sz="2200" b="0" kern="0" dirty="0" smtClean="0">
                <a:solidFill>
                  <a:srgbClr val="006600"/>
                </a:solidFill>
              </a:rPr>
              <a:t>Coulomb corrections </a:t>
            </a:r>
            <a:r>
              <a:rPr lang="en-US" sz="2200" b="0" kern="0" dirty="0" smtClean="0">
                <a:solidFill>
                  <a:schemeClr val="tx1"/>
                </a:solidFill>
              </a:rPr>
              <a:t>and the functions         and         </a:t>
            </a:r>
            <a:r>
              <a:rPr kumimoji="0" lang="en-US" sz="2200" b="0" i="0" u="none" strike="noStrike" kern="0" cap="none" spc="0" normalizeH="0" baseline="0" noProof="0" dirty="0" smtClean="0">
                <a:ln>
                  <a:noFill/>
                </a:ln>
                <a:solidFill>
                  <a:srgbClr val="FF0000"/>
                </a:solidFill>
                <a:effectLst/>
                <a:uLnTx/>
                <a:uFillTx/>
                <a:latin typeface="cmr10" pitchFamily="34" charset="0"/>
                <a:ea typeface="+mn-ea"/>
                <a:cs typeface="+mn-cs"/>
              </a:rPr>
              <a:t>the </a:t>
            </a:r>
            <a:r>
              <a:rPr kumimoji="0" lang="en-US" sz="2200" b="0" i="0" u="none" strike="noStrike" kern="0" cap="none" spc="0" normalizeH="0" baseline="0" noProof="0" dirty="0" err="1" smtClean="0">
                <a:ln>
                  <a:noFill/>
                </a:ln>
                <a:solidFill>
                  <a:srgbClr val="FF0000"/>
                </a:solidFill>
                <a:effectLst/>
                <a:uLnTx/>
                <a:uFillTx/>
                <a:latin typeface="cmr10" pitchFamily="34" charset="0"/>
                <a:ea typeface="+mn-ea"/>
                <a:cs typeface="+mn-cs"/>
              </a:rPr>
              <a:t>e®ects</a:t>
            </a:r>
            <a:r>
              <a:rPr kumimoji="0" lang="en-US" sz="2200" b="0" i="0" u="none" strike="noStrike" kern="0" cap="none" spc="0" normalizeH="0" noProof="0" dirty="0" smtClean="0">
                <a:ln>
                  <a:noFill/>
                </a:ln>
                <a:solidFill>
                  <a:srgbClr val="FF0000"/>
                </a:solidFill>
                <a:effectLst/>
                <a:uLnTx/>
                <a:uFillTx/>
                <a:latin typeface="cmr10" pitchFamily="34" charset="0"/>
                <a:ea typeface="+mn-ea"/>
                <a:cs typeface="+mn-cs"/>
              </a:rPr>
              <a:t> of the laser ¯</a:t>
            </a:r>
            <a:r>
              <a:rPr kumimoji="0" lang="en-US" sz="2200" b="0" i="0" u="none" strike="noStrike" kern="0" cap="none" spc="0" normalizeH="0" noProof="0" dirty="0" err="1" smtClean="0">
                <a:ln>
                  <a:noFill/>
                </a:ln>
                <a:solidFill>
                  <a:srgbClr val="FF0000"/>
                </a:solidFill>
                <a:effectLst/>
                <a:uLnTx/>
                <a:uFillTx/>
                <a:latin typeface="cmr10" pitchFamily="34" charset="0"/>
                <a:ea typeface="+mn-ea"/>
                <a:cs typeface="+mn-cs"/>
              </a:rPr>
              <a:t>eld</a:t>
            </a:r>
            <a:r>
              <a:rPr kumimoji="0" lang="en-US" sz="2200" b="0" i="0" u="none" strike="noStrike" kern="0" cap="none" spc="0" normalizeH="0" noProof="0" dirty="0" smtClean="0">
                <a:ln>
                  <a:noFill/>
                </a:ln>
                <a:solidFill>
                  <a:srgbClr val="FF0000"/>
                </a:solidFill>
                <a:effectLst/>
                <a:uLnTx/>
                <a:uFillTx/>
                <a:latin typeface="cmr10" pitchFamily="34" charset="0"/>
                <a:ea typeface="+mn-ea"/>
                <a:cs typeface="+mn-cs"/>
              </a:rPr>
              <a:t> </a:t>
            </a:r>
            <a:r>
              <a:rPr kumimoji="0" lang="en-US" sz="2200" b="0" i="0" u="none" strike="noStrike" kern="0" cap="none" spc="0" normalizeH="0" noProof="0" dirty="0" smtClean="0">
                <a:ln>
                  <a:noFill/>
                </a:ln>
                <a:solidFill>
                  <a:schemeClr val="tx1"/>
                </a:solidFill>
                <a:effectLst/>
                <a:uLnTx/>
                <a:uFillTx/>
                <a:latin typeface="cmr10" pitchFamily="34" charset="0"/>
                <a:ea typeface="+mn-ea"/>
                <a:cs typeface="+mn-cs"/>
              </a:rPr>
              <a:t>                             </a:t>
            </a:r>
            <a:endParaRPr kumimoji="0" lang="en-US" sz="2200" b="0" i="0" u="none" strike="noStrike" kern="0" cap="none" spc="0" normalizeH="0" noProof="0" dirty="0">
              <a:ln>
                <a:noFill/>
              </a:ln>
              <a:solidFill>
                <a:schemeClr val="tx1"/>
              </a:solidFill>
              <a:effectLst/>
              <a:uLnTx/>
              <a:uFillTx/>
              <a:latin typeface="cmr10" pitchFamily="34" charset="0"/>
              <a:ea typeface="+mn-ea"/>
              <a:cs typeface="+mn-cs"/>
            </a:endParaRPr>
          </a:p>
        </p:txBody>
      </p:sp>
      <p:pic>
        <p:nvPicPr>
          <p:cNvPr id="1051" name="LaTeX: f(x)=\sum_{n=1}^{\infty}x^2/[n (.." descr="f(x)=\sum_{n=1}^{\infty}x^2/[n (n^2+x^2)]"/>
          <p:cNvPicPr>
            <a:picLocks noChangeArrowheads="1"/>
          </p:cNvPicPr>
          <p:nvPr>
            <p:custDataLst>
              <p:tags r:id="rId11"/>
            </p:custDataLst>
          </p:nvPr>
        </p:nvPicPr>
        <p:blipFill>
          <a:blip r:embed="rId24" cstate="print">
            <a:clrChange>
              <a:clrFrom>
                <a:srgbClr val="FFFFFF"/>
              </a:clrFrom>
              <a:clrTo>
                <a:srgbClr val="FFFFFF">
                  <a:alpha val="0"/>
                </a:srgbClr>
              </a:clrTo>
            </a:clrChange>
          </a:blip>
          <a:srcRect/>
          <a:stretch>
            <a:fillRect/>
          </a:stretch>
        </p:blipFill>
        <p:spPr bwMode="auto">
          <a:xfrm>
            <a:off x="3094227" y="5736336"/>
            <a:ext cx="3532632" cy="313944"/>
          </a:xfrm>
          <a:prstGeom prst="rect">
            <a:avLst/>
          </a:prstGeom>
          <a:solidFill>
            <a:scrgbClr r="0" g="0" b="0">
              <a:alpha val="0"/>
            </a:scrgbClr>
          </a:solidFill>
          <a:ln w="9525">
            <a:noFill/>
            <a:miter lim="800000"/>
            <a:headEnd/>
            <a:tailEnd/>
          </a:ln>
        </p:spPr>
      </p:pic>
      <p:pic>
        <p:nvPicPr>
          <p:cNvPr id="1052" name="LaTeX: \Phi(\chi)" descr="\Phi(\chi)"/>
          <p:cNvPicPr>
            <a:picLocks noChangeArrowheads="1"/>
          </p:cNvPicPr>
          <p:nvPr>
            <p:custDataLst>
              <p:tags r:id="rId12"/>
            </p:custDataLst>
          </p:nvPr>
        </p:nvPicPr>
        <p:blipFill>
          <a:blip r:embed="rId25" cstate="print">
            <a:clrChange>
              <a:clrFrom>
                <a:srgbClr val="FFFFFF"/>
              </a:clrFrom>
              <a:clrTo>
                <a:srgbClr val="FFFFFF">
                  <a:alpha val="0"/>
                </a:srgbClr>
              </a:clrTo>
            </a:clrChange>
          </a:blip>
          <a:srcRect/>
          <a:stretch>
            <a:fillRect/>
          </a:stretch>
        </p:blipFill>
        <p:spPr bwMode="auto">
          <a:xfrm>
            <a:off x="5654992" y="6089904"/>
            <a:ext cx="566928" cy="280416"/>
          </a:xfrm>
          <a:prstGeom prst="rect">
            <a:avLst/>
          </a:prstGeom>
          <a:solidFill>
            <a:scrgbClr r="0" g="0" b="0">
              <a:alpha val="0"/>
            </a:scrgbClr>
          </a:solidFill>
          <a:ln w="9525">
            <a:noFill/>
            <a:miter lim="800000"/>
            <a:headEnd/>
            <a:tailEnd/>
          </a:ln>
        </p:spPr>
      </p:pic>
      <p:pic>
        <p:nvPicPr>
          <p:cNvPr id="1053" name="LaTeX: \Psi(\chi)" descr="\Psi(\chi)"/>
          <p:cNvPicPr>
            <a:picLocks noChangeArrowheads="1"/>
          </p:cNvPicPr>
          <p:nvPr>
            <p:custDataLst>
              <p:tags r:id="rId13"/>
            </p:custDataLst>
          </p:nvPr>
        </p:nvPicPr>
        <p:blipFill>
          <a:blip r:embed="rId26" cstate="print">
            <a:clrChange>
              <a:clrFrom>
                <a:srgbClr val="FFFFFF"/>
              </a:clrFrom>
              <a:clrTo>
                <a:srgbClr val="FFFFFF">
                  <a:alpha val="0"/>
                </a:srgbClr>
              </a:clrTo>
            </a:clrChange>
          </a:blip>
          <a:srcRect/>
          <a:stretch>
            <a:fillRect/>
          </a:stretch>
        </p:blipFill>
        <p:spPr bwMode="auto">
          <a:xfrm>
            <a:off x="7141971" y="6089904"/>
            <a:ext cx="582168" cy="280416"/>
          </a:xfrm>
          <a:prstGeom prst="rect">
            <a:avLst/>
          </a:prstGeom>
          <a:solidFill>
            <a:scrgbClr r="0" g="0" b="0">
              <a:alpha val="0"/>
            </a:scrgbClr>
          </a:solidFill>
          <a:ln w="9525">
            <a:noFill/>
            <a:miter lim="800000"/>
            <a:headEnd/>
            <a:tailEnd/>
          </a:ln>
        </p:spPr>
      </p:pic>
      <p:pic>
        <p:nvPicPr>
          <p:cNvPr id="1054" name="LaTeX: (\Phi(0)=\Psi(0)=1)" descr="(\Phi(0)=\Psi(0)=1)"/>
          <p:cNvPicPr>
            <a:picLocks noChangeArrowheads="1"/>
          </p:cNvPicPr>
          <p:nvPr>
            <p:custDataLst>
              <p:tags r:id="rId14"/>
            </p:custDataLst>
          </p:nvPr>
        </p:nvPicPr>
        <p:blipFill>
          <a:blip r:embed="rId27" cstate="print">
            <a:clrChange>
              <a:clrFrom>
                <a:srgbClr val="FFFFFF"/>
              </a:clrFrom>
              <a:clrTo>
                <a:srgbClr val="FFFFFF">
                  <a:alpha val="0"/>
                </a:srgbClr>
              </a:clrTo>
            </a:clrChange>
          </a:blip>
          <a:srcRect/>
          <a:stretch>
            <a:fillRect/>
          </a:stretch>
        </p:blipFill>
        <p:spPr bwMode="auto">
          <a:xfrm>
            <a:off x="3569653" y="6425184"/>
            <a:ext cx="2200656" cy="280416"/>
          </a:xfrm>
          <a:prstGeom prst="rect">
            <a:avLst/>
          </a:prstGeom>
          <a:solidFill>
            <a:scrgbClr r="0" g="0" b="0">
              <a:alpha val="0"/>
            </a:scrgbClr>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3"/>
                                        </p:tgtEl>
                                        <p:attrNameLst>
                                          <p:attrName>style.visibility</p:attrName>
                                        </p:attrNameLst>
                                      </p:cBhvr>
                                      <p:to>
                                        <p:strVal val="visible"/>
                                      </p:to>
                                    </p:set>
                                    <p:animEffect transition="in" filter="fade">
                                      <p:cBhvr>
                                        <p:cTn id="12" dur="1000"/>
                                        <p:tgtEl>
                                          <p:spTgt spid="1033"/>
                                        </p:tgtEl>
                                      </p:cBhvr>
                                    </p:animEffect>
                                    <p:anim calcmode="lin" valueType="num">
                                      <p:cBhvr>
                                        <p:cTn id="13" dur="1000" fill="hold"/>
                                        <p:tgtEl>
                                          <p:spTgt spid="1033"/>
                                        </p:tgtEl>
                                        <p:attrNameLst>
                                          <p:attrName>ppt_x</p:attrName>
                                        </p:attrNameLst>
                                      </p:cBhvr>
                                      <p:tavLst>
                                        <p:tav tm="0">
                                          <p:val>
                                            <p:strVal val="#ppt_x"/>
                                          </p:val>
                                        </p:tav>
                                        <p:tav tm="100000">
                                          <p:val>
                                            <p:strVal val="#ppt_x"/>
                                          </p:val>
                                        </p:tav>
                                      </p:tavLst>
                                    </p:anim>
                                    <p:anim calcmode="lin" valueType="num">
                                      <p:cBhvr>
                                        <p:cTn id="14" dur="1000" fill="hold"/>
                                        <p:tgtEl>
                                          <p:spTgt spid="10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34"/>
                                        </p:tgtEl>
                                        <p:attrNameLst>
                                          <p:attrName>style.visibility</p:attrName>
                                        </p:attrNameLst>
                                      </p:cBhvr>
                                      <p:to>
                                        <p:strVal val="visible"/>
                                      </p:to>
                                    </p:set>
                                    <p:animEffect transition="in" filter="fade">
                                      <p:cBhvr>
                                        <p:cTn id="17" dur="1000"/>
                                        <p:tgtEl>
                                          <p:spTgt spid="1034"/>
                                        </p:tgtEl>
                                      </p:cBhvr>
                                    </p:animEffect>
                                    <p:anim calcmode="lin" valueType="num">
                                      <p:cBhvr>
                                        <p:cTn id="18" dur="1000" fill="hold"/>
                                        <p:tgtEl>
                                          <p:spTgt spid="1034"/>
                                        </p:tgtEl>
                                        <p:attrNameLst>
                                          <p:attrName>ppt_x</p:attrName>
                                        </p:attrNameLst>
                                      </p:cBhvr>
                                      <p:tavLst>
                                        <p:tav tm="0">
                                          <p:val>
                                            <p:strVal val="#ppt_x"/>
                                          </p:val>
                                        </p:tav>
                                        <p:tav tm="100000">
                                          <p:val>
                                            <p:strVal val="#ppt_x"/>
                                          </p:val>
                                        </p:tav>
                                      </p:tavLst>
                                    </p:anim>
                                    <p:anim calcmode="lin" valueType="num">
                                      <p:cBhvr>
                                        <p:cTn id="19" dur="1000" fill="hold"/>
                                        <p:tgtEl>
                                          <p:spTgt spid="103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35"/>
                                        </p:tgtEl>
                                        <p:attrNameLst>
                                          <p:attrName>style.visibility</p:attrName>
                                        </p:attrNameLst>
                                      </p:cBhvr>
                                      <p:to>
                                        <p:strVal val="visible"/>
                                      </p:to>
                                    </p:set>
                                    <p:animEffect transition="in" filter="fade">
                                      <p:cBhvr>
                                        <p:cTn id="22" dur="1000"/>
                                        <p:tgtEl>
                                          <p:spTgt spid="1035"/>
                                        </p:tgtEl>
                                      </p:cBhvr>
                                    </p:animEffect>
                                    <p:anim calcmode="lin" valueType="num">
                                      <p:cBhvr>
                                        <p:cTn id="23" dur="1000" fill="hold"/>
                                        <p:tgtEl>
                                          <p:spTgt spid="1035"/>
                                        </p:tgtEl>
                                        <p:attrNameLst>
                                          <p:attrName>ppt_x</p:attrName>
                                        </p:attrNameLst>
                                      </p:cBhvr>
                                      <p:tavLst>
                                        <p:tav tm="0">
                                          <p:val>
                                            <p:strVal val="#ppt_x"/>
                                          </p:val>
                                        </p:tav>
                                        <p:tav tm="100000">
                                          <p:val>
                                            <p:strVal val="#ppt_x"/>
                                          </p:val>
                                        </p:tav>
                                      </p:tavLst>
                                    </p:anim>
                                    <p:anim calcmode="lin" valueType="num">
                                      <p:cBhvr>
                                        <p:cTn id="24" dur="1000" fill="hold"/>
                                        <p:tgtEl>
                                          <p:spTgt spid="103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fade">
                                      <p:cBhvr>
                                        <p:cTn id="27" dur="1000"/>
                                        <p:tgtEl>
                                          <p:spTgt spid="1036"/>
                                        </p:tgtEl>
                                      </p:cBhvr>
                                    </p:animEffect>
                                    <p:anim calcmode="lin" valueType="num">
                                      <p:cBhvr>
                                        <p:cTn id="28" dur="1000" fill="hold"/>
                                        <p:tgtEl>
                                          <p:spTgt spid="1036"/>
                                        </p:tgtEl>
                                        <p:attrNameLst>
                                          <p:attrName>ppt_x</p:attrName>
                                        </p:attrNameLst>
                                      </p:cBhvr>
                                      <p:tavLst>
                                        <p:tav tm="0">
                                          <p:val>
                                            <p:strVal val="#ppt_x"/>
                                          </p:val>
                                        </p:tav>
                                        <p:tav tm="100000">
                                          <p:val>
                                            <p:strVal val="#ppt_x"/>
                                          </p:val>
                                        </p:tav>
                                      </p:tavLst>
                                    </p:anim>
                                    <p:anim calcmode="lin" valueType="num">
                                      <p:cBhvr>
                                        <p:cTn id="29" dur="1000" fill="hold"/>
                                        <p:tgtEl>
                                          <p:spTgt spid="103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37"/>
                                        </p:tgtEl>
                                        <p:attrNameLst>
                                          <p:attrName>style.visibility</p:attrName>
                                        </p:attrNameLst>
                                      </p:cBhvr>
                                      <p:to>
                                        <p:strVal val="visible"/>
                                      </p:to>
                                    </p:set>
                                    <p:animEffect transition="in" filter="fade">
                                      <p:cBhvr>
                                        <p:cTn id="32" dur="1000"/>
                                        <p:tgtEl>
                                          <p:spTgt spid="1037"/>
                                        </p:tgtEl>
                                      </p:cBhvr>
                                    </p:animEffect>
                                    <p:anim calcmode="lin" valueType="num">
                                      <p:cBhvr>
                                        <p:cTn id="33" dur="1000" fill="hold"/>
                                        <p:tgtEl>
                                          <p:spTgt spid="1037"/>
                                        </p:tgtEl>
                                        <p:attrNameLst>
                                          <p:attrName>ppt_x</p:attrName>
                                        </p:attrNameLst>
                                      </p:cBhvr>
                                      <p:tavLst>
                                        <p:tav tm="0">
                                          <p:val>
                                            <p:strVal val="#ppt_x"/>
                                          </p:val>
                                        </p:tav>
                                        <p:tav tm="100000">
                                          <p:val>
                                            <p:strVal val="#ppt_x"/>
                                          </p:val>
                                        </p:tav>
                                      </p:tavLst>
                                    </p:anim>
                                    <p:anim calcmode="lin" valueType="num">
                                      <p:cBhvr>
                                        <p:cTn id="34" dur="1000" fill="hold"/>
                                        <p:tgtEl>
                                          <p:spTgt spid="103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6">
                                            <p:txEl>
                                              <p:pRg st="0" end="0"/>
                                            </p:txEl>
                                          </p:spTgt>
                                        </p:tgtEl>
                                        <p:attrNameLst>
                                          <p:attrName>style.visibility</p:attrName>
                                        </p:attrNameLst>
                                      </p:cBhvr>
                                      <p:to>
                                        <p:strVal val="visible"/>
                                      </p:to>
                                    </p:set>
                                    <p:animEffect transition="in" filter="fade">
                                      <p:cBhvr>
                                        <p:cTn id="49" dur="1000"/>
                                        <p:tgtEl>
                                          <p:spTgt spid="26">
                                            <p:txEl>
                                              <p:pRg st="0" end="0"/>
                                            </p:txEl>
                                          </p:spTgt>
                                        </p:tgtEl>
                                      </p:cBhvr>
                                    </p:animEffect>
                                    <p:anim calcmode="lin" valueType="num">
                                      <p:cBhvr>
                                        <p:cTn id="50"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26">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6">
                                            <p:txEl>
                                              <p:pRg st="1" end="1"/>
                                            </p:txEl>
                                          </p:spTgt>
                                        </p:tgtEl>
                                        <p:attrNameLst>
                                          <p:attrName>style.visibility</p:attrName>
                                        </p:attrNameLst>
                                      </p:cBhvr>
                                      <p:to>
                                        <p:strVal val="visible"/>
                                      </p:to>
                                    </p:set>
                                    <p:animEffect transition="in" filter="fade">
                                      <p:cBhvr>
                                        <p:cTn id="54" dur="1000"/>
                                        <p:tgtEl>
                                          <p:spTgt spid="26">
                                            <p:txEl>
                                              <p:pRg st="1" end="1"/>
                                            </p:txEl>
                                          </p:spTgt>
                                        </p:tgtEl>
                                      </p:cBhvr>
                                    </p:animEffect>
                                    <p:anim calcmode="lin" valueType="num">
                                      <p:cBhvr>
                                        <p:cTn id="5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26">
                                            <p:txEl>
                                              <p:pRg st="1" end="1"/>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032"/>
                                        </p:tgtEl>
                                        <p:attrNameLst>
                                          <p:attrName>style.visibility</p:attrName>
                                        </p:attrNameLst>
                                      </p:cBhvr>
                                      <p:to>
                                        <p:strVal val="visible"/>
                                      </p:to>
                                    </p:set>
                                    <p:animEffect transition="in" filter="fade">
                                      <p:cBhvr>
                                        <p:cTn id="59" dur="1000"/>
                                        <p:tgtEl>
                                          <p:spTgt spid="1032"/>
                                        </p:tgtEl>
                                      </p:cBhvr>
                                    </p:animEffect>
                                    <p:anim calcmode="lin" valueType="num">
                                      <p:cBhvr>
                                        <p:cTn id="60" dur="1000" fill="hold"/>
                                        <p:tgtEl>
                                          <p:spTgt spid="1032"/>
                                        </p:tgtEl>
                                        <p:attrNameLst>
                                          <p:attrName>ppt_x</p:attrName>
                                        </p:attrNameLst>
                                      </p:cBhvr>
                                      <p:tavLst>
                                        <p:tav tm="0">
                                          <p:val>
                                            <p:strVal val="#ppt_x"/>
                                          </p:val>
                                        </p:tav>
                                        <p:tav tm="100000">
                                          <p:val>
                                            <p:strVal val="#ppt_x"/>
                                          </p:val>
                                        </p:tav>
                                      </p:tavLst>
                                    </p:anim>
                                    <p:anim calcmode="lin" valueType="num">
                                      <p:cBhvr>
                                        <p:cTn id="61"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1000"/>
                                        <p:tgtEl>
                                          <p:spTgt spid="61"/>
                                        </p:tgtEl>
                                      </p:cBhvr>
                                    </p:animEffect>
                                    <p:anim calcmode="lin" valueType="num">
                                      <p:cBhvr>
                                        <p:cTn id="72" dur="1000" fill="hold"/>
                                        <p:tgtEl>
                                          <p:spTgt spid="61"/>
                                        </p:tgtEl>
                                        <p:attrNameLst>
                                          <p:attrName>ppt_x</p:attrName>
                                        </p:attrNameLst>
                                      </p:cBhvr>
                                      <p:tavLst>
                                        <p:tav tm="0">
                                          <p:val>
                                            <p:strVal val="#ppt_x"/>
                                          </p:val>
                                        </p:tav>
                                        <p:tav tm="100000">
                                          <p:val>
                                            <p:strVal val="#ppt_x"/>
                                          </p:val>
                                        </p:tav>
                                      </p:tavLst>
                                    </p:anim>
                                    <p:anim calcmode="lin" valueType="num">
                                      <p:cBhvr>
                                        <p:cTn id="73" dur="1000" fill="hold"/>
                                        <p:tgtEl>
                                          <p:spTgt spid="61"/>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anim calcmode="lin" valueType="num">
                                      <p:cBhvr>
                                        <p:cTn id="77" dur="1000" fill="hold"/>
                                        <p:tgtEl>
                                          <p:spTgt spid="28"/>
                                        </p:tgtEl>
                                        <p:attrNameLst>
                                          <p:attrName>ppt_x</p:attrName>
                                        </p:attrNameLst>
                                      </p:cBhvr>
                                      <p:tavLst>
                                        <p:tav tm="0">
                                          <p:val>
                                            <p:strVal val="#ppt_x"/>
                                          </p:val>
                                        </p:tav>
                                        <p:tav tm="100000">
                                          <p:val>
                                            <p:strVal val="#ppt_x"/>
                                          </p:val>
                                        </p:tav>
                                      </p:tavLst>
                                    </p:anim>
                                    <p:anim calcmode="lin" valueType="num">
                                      <p:cBhvr>
                                        <p:cTn id="78" dur="1000" fill="hold"/>
                                        <p:tgtEl>
                                          <p:spTgt spid="28"/>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1054"/>
                                        </p:tgtEl>
                                        <p:attrNameLst>
                                          <p:attrName>style.visibility</p:attrName>
                                        </p:attrNameLst>
                                      </p:cBhvr>
                                      <p:to>
                                        <p:strVal val="visible"/>
                                      </p:to>
                                    </p:set>
                                    <p:animEffect transition="in" filter="fade">
                                      <p:cBhvr>
                                        <p:cTn id="81" dur="1000"/>
                                        <p:tgtEl>
                                          <p:spTgt spid="1054"/>
                                        </p:tgtEl>
                                      </p:cBhvr>
                                    </p:animEffect>
                                    <p:anim calcmode="lin" valueType="num">
                                      <p:cBhvr>
                                        <p:cTn id="82" dur="1000" fill="hold"/>
                                        <p:tgtEl>
                                          <p:spTgt spid="1054"/>
                                        </p:tgtEl>
                                        <p:attrNameLst>
                                          <p:attrName>ppt_x</p:attrName>
                                        </p:attrNameLst>
                                      </p:cBhvr>
                                      <p:tavLst>
                                        <p:tav tm="0">
                                          <p:val>
                                            <p:strVal val="#ppt_x"/>
                                          </p:val>
                                        </p:tav>
                                        <p:tav tm="100000">
                                          <p:val>
                                            <p:strVal val="#ppt_x"/>
                                          </p:val>
                                        </p:tav>
                                      </p:tavLst>
                                    </p:anim>
                                    <p:anim calcmode="lin" valueType="num">
                                      <p:cBhvr>
                                        <p:cTn id="83" dur="1000" fill="hold"/>
                                        <p:tgtEl>
                                          <p:spTgt spid="1054"/>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1052"/>
                                        </p:tgtEl>
                                        <p:attrNameLst>
                                          <p:attrName>style.visibility</p:attrName>
                                        </p:attrNameLst>
                                      </p:cBhvr>
                                      <p:to>
                                        <p:strVal val="visible"/>
                                      </p:to>
                                    </p:set>
                                    <p:animEffect transition="in" filter="fade">
                                      <p:cBhvr>
                                        <p:cTn id="86" dur="1000"/>
                                        <p:tgtEl>
                                          <p:spTgt spid="1052"/>
                                        </p:tgtEl>
                                      </p:cBhvr>
                                    </p:animEffect>
                                    <p:anim calcmode="lin" valueType="num">
                                      <p:cBhvr>
                                        <p:cTn id="87" dur="1000" fill="hold"/>
                                        <p:tgtEl>
                                          <p:spTgt spid="1052"/>
                                        </p:tgtEl>
                                        <p:attrNameLst>
                                          <p:attrName>ppt_x</p:attrName>
                                        </p:attrNameLst>
                                      </p:cBhvr>
                                      <p:tavLst>
                                        <p:tav tm="0">
                                          <p:val>
                                            <p:strVal val="#ppt_x"/>
                                          </p:val>
                                        </p:tav>
                                        <p:tav tm="100000">
                                          <p:val>
                                            <p:strVal val="#ppt_x"/>
                                          </p:val>
                                        </p:tav>
                                      </p:tavLst>
                                    </p:anim>
                                    <p:anim calcmode="lin" valueType="num">
                                      <p:cBhvr>
                                        <p:cTn id="88" dur="1000" fill="hold"/>
                                        <p:tgtEl>
                                          <p:spTgt spid="1052"/>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1053"/>
                                        </p:tgtEl>
                                        <p:attrNameLst>
                                          <p:attrName>style.visibility</p:attrName>
                                        </p:attrNameLst>
                                      </p:cBhvr>
                                      <p:to>
                                        <p:strVal val="visible"/>
                                      </p:to>
                                    </p:set>
                                    <p:animEffect transition="in" filter="fade">
                                      <p:cBhvr>
                                        <p:cTn id="91" dur="1000"/>
                                        <p:tgtEl>
                                          <p:spTgt spid="1053"/>
                                        </p:tgtEl>
                                      </p:cBhvr>
                                    </p:animEffect>
                                    <p:anim calcmode="lin" valueType="num">
                                      <p:cBhvr>
                                        <p:cTn id="92" dur="1000" fill="hold"/>
                                        <p:tgtEl>
                                          <p:spTgt spid="1053"/>
                                        </p:tgtEl>
                                        <p:attrNameLst>
                                          <p:attrName>ppt_x</p:attrName>
                                        </p:attrNameLst>
                                      </p:cBhvr>
                                      <p:tavLst>
                                        <p:tav tm="0">
                                          <p:val>
                                            <p:strVal val="#ppt_x"/>
                                          </p:val>
                                        </p:tav>
                                        <p:tav tm="100000">
                                          <p:val>
                                            <p:strVal val="#ppt_x"/>
                                          </p:val>
                                        </p:tav>
                                      </p:tavLst>
                                    </p:anim>
                                    <p:anim calcmode="lin" valueType="num">
                                      <p:cBhvr>
                                        <p:cTn id="93" dur="1000" fill="hold"/>
                                        <p:tgtEl>
                                          <p:spTgt spid="1053"/>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28">
                                            <p:txEl>
                                              <p:pRg st="0" end="0"/>
                                            </p:txEl>
                                          </p:spTgt>
                                        </p:tgtEl>
                                        <p:attrNameLst>
                                          <p:attrName>style.visibility</p:attrName>
                                        </p:attrNameLst>
                                      </p:cBhvr>
                                      <p:to>
                                        <p:strVal val="visible"/>
                                      </p:to>
                                    </p:set>
                                    <p:animEffect transition="in" filter="fade">
                                      <p:cBhvr>
                                        <p:cTn id="96" dur="1000"/>
                                        <p:tgtEl>
                                          <p:spTgt spid="28">
                                            <p:txEl>
                                              <p:pRg st="0" end="0"/>
                                            </p:txEl>
                                          </p:spTgt>
                                        </p:tgtEl>
                                      </p:cBhvr>
                                    </p:animEffect>
                                    <p:anim calcmode="lin" valueType="num">
                                      <p:cBhvr>
                                        <p:cTn id="97"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98" dur="1000" fill="hold"/>
                                        <p:tgtEl>
                                          <p:spTgt spid="28">
                                            <p:txEl>
                                              <p:pRg st="0" end="0"/>
                                            </p:txEl>
                                          </p:spTgt>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1051"/>
                                        </p:tgtEl>
                                        <p:attrNameLst>
                                          <p:attrName>style.visibility</p:attrName>
                                        </p:attrNameLst>
                                      </p:cBhvr>
                                      <p:to>
                                        <p:strVal val="visible"/>
                                      </p:to>
                                    </p:set>
                                    <p:animEffect transition="in" filter="fade">
                                      <p:cBhvr>
                                        <p:cTn id="101" dur="1000"/>
                                        <p:tgtEl>
                                          <p:spTgt spid="1051"/>
                                        </p:tgtEl>
                                      </p:cBhvr>
                                    </p:animEffect>
                                    <p:anim calcmode="lin" valueType="num">
                                      <p:cBhvr>
                                        <p:cTn id="102" dur="1000" fill="hold"/>
                                        <p:tgtEl>
                                          <p:spTgt spid="1051"/>
                                        </p:tgtEl>
                                        <p:attrNameLst>
                                          <p:attrName>ppt_x</p:attrName>
                                        </p:attrNameLst>
                                      </p:cBhvr>
                                      <p:tavLst>
                                        <p:tav tm="0">
                                          <p:val>
                                            <p:strVal val="#ppt_x"/>
                                          </p:val>
                                        </p:tav>
                                        <p:tav tm="100000">
                                          <p:val>
                                            <p:strVal val="#ppt_x"/>
                                          </p:val>
                                        </p:tav>
                                      </p:tavLst>
                                    </p:anim>
                                    <p:anim calcmode="lin" valueType="num">
                                      <p:cBhvr>
                                        <p:cTn id="103" dur="1000" fill="hold"/>
                                        <p:tgtEl>
                                          <p:spTgt spid="1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PREAMBLE" val="\documentclass{article}&#10;\pagestyle{empty}&#10;\usepackage{xspace,amssymb,amsfonts,amsmath}&#10;\usepackage{color}&#10;\usepackage{TeX4PPT}&#10;"/>
  <p:tag name="MAGPC" val="200"/>
  <p:tag name="FONTSIZE" val="10"/>
  <p:tag name="FIRSTTONYWOLF@SJQWEKMFUVWYY57I" val="4556"/>
  <p:tag name="POWERPOINTLATEX_CACHECONTENT#5C706869" val="iVBORw0KGgoAAAANSUhEUgAAADUAAABTCAIAAACwKdhgAAAE20lEQVRoBc2Z4TktMRCGuQ3QAR3QASXogA4oQQlKUAId0AEd0AEVuK9n7v2eOZNsNsnuhv1xzEkmkzcz32azx/7X19fe2Ovx8fHt7e36+rpqWvhGXh8fH4b19PRUM++fqkWs5wSWBTs9Pa2J+jN8wB0cHPxevvPz8xo4fIbm7/Pz8+XlhVl/KZ/E96v56sU3ur6Wv/rkDeXrEN9Qvg7x/QBfk/h+gK9JfOP4+sQ3jq9PfKP5WsU3mq9VfIP4usU3iK9bfEP5OsQ3lK9DfCP4lohvBN8S8Y3j6xMffPu85PFnxev19ZVDPG+4dmHzTnl4eAgiEjTj7Oysdsaal9BZHwju7+8vLi6YvmZi3HB+eHiYjbw0f8/Pz3d3d8zksUgV1/HxMY23t7d8okJLqhm02IUPDpeXl/8bkr+zK5hyIGFGoJCUj0ZyqSE3Nzf0wqoWDOoOk880DtB7H9l7suoNchA2s6urK2ZNIzAxfFCmXSzD6LU81pa6tfGlQQHNkjETzjZ3QWd0+USyzoDYwEcJfEGJi/JCOP9VovQV9w5mUw2lECPErOUj+X6hBcWIICs+9XoDOXpEn+8qPuD8eODKKbG5C+LzcNhEC5VR/Hm+PjgmsCX5ZAQs/zWkkK/WO8MX4Cjx1N3gJ8OuFJ9GEdaXiIkshSU+zaGRaFkRy0a9+BTH65sZSQ1dk3wsKAxgSsWaNerFp1BhT+UBWOIL3kq4whWMVvFZKIBUKAxmnOQLslO2C0y+S8IwDfmugh1uESbFOVNfgobKcvMX4qZdHeIjiI3yKeSJkPl9lx1cBTJvHjt+2Kxtj4SgkNlR0ASfb4x09X6rtAGVe4qF0toqdz4BpOv53nTUbYako6XYfRTcCl8VAdCCW9qlGWXgE+ur6HJKl6WurGHFZX+p/A+HBeGtIESzMka+cJpgTB9f3yiP+C+Cz3N4yOBtm5D3Kdvd4gubH1Nnnh/Z5JWBQq/k0SQ+rcrnzyLE+noPbHtMhcbC1z7xaVWKzI5m8p3hCxu1xk8ZxtcqvvRxpWfJDN8UR7a976cW3lCDrkje0dGRTbEmn6Zpyp9SZUBUzLfs8DX87JBLYIf4+F+/VmUhgVPyvlvCDRhuiE3PfNyh4VmaPqsiH4cDnxoqFRYw9VV7BDfjlE9oD8cOUmN7ineLfOkWnY7x42Vrj6j0D4lAdtmBkY/5wrJsHxfHlNF05gsbCnAcrrKRM3ysgwGqcuXh1IRbo9cAx0CKloWjMcNHq4pllNxTU+OtnSWZ56z4/N7BEPSdLaumy/PRHVZZrrLWU5iMJEFjy7DP2WWDMcnXhFgWH9CgBM2w7SlJBaPExzAS4+OyP2W1MiW+lIxoNWkT8QwffmlduMG9zoCweqmRIeghHOmMrCAAMXljns+8KUdQD0y0wMplfBi0hEeCuZXl64GCXctnw0gM+yoQBlT4hJL8gcWQMGXT1/7f7zkXwUde7X0ZaC6ESB35bHo5KqyzLX/p0lPxpT5LWnbOV6V1TPSRP+sheRMui5rX4VuzoLvLWYdvo+SBuoiv74VjN0Ez3xbxbS2+pfkzvu3Etw7fduJbxDdAfIv4BohvBb5NxbcC36bi6+cbI75+vjHiW8q3tfiW8m0tvn4+TsUMDm8YtKx+dZ6f39/fOZmenJysDhQC/gVQaSL/Ke+vegAAAABJRU5ErkJggg=="/>
  <p:tag name="POWERPOINTLATEX_PIXELSPEREMHEIGHT#5C706869" val="91.66666"/>
  <p:tag name="POWERPOINTLATEX_BASELINEOFFSET#5C706869" val="19"/>
  <p:tag name="POWERPOINTLATEX_CACHECONTENT#4428542C5C626D7B5C72686F7D2C54275C626D7B5C72686F7D273B5C657073696C6F6E293D2D695C696E745F305E7B5C696E6674797D6473655E7B2D695C7B325C657073696C6F6E205B705F542B56285C626D7B72686F7D2C54295D2B6D5E322B5B5C626D7B707D5F7B5C706572707D2D655C626D7B417D283254295D5E325C7D7D" val="iVBORw0KGgoAAAANSUhEUgAAE9UAAAD4CAIAAADDBJb2AAAgAElEQVR4Aeyd4fnftNWw2179nnaClAmACSATUCagTJAyQcgEIRPkyQQ0E6RMAEwATEA7Ae/94Ovxq0uyZdmWbNm/+/8h8U+WpaNb0tHRkWT/8bfffvuDfxKQgAQkIAEJSEACEpCABCQgAQlIQAISkIAEJCABCUhAAhKQgAQkIAEJSEACEpCABCQgAQlIQAISkIAEJNCMwHfffffD738//99fmNVf/vKXjz76iJBPP/2Ua/798MMPwwheS0ACEpCABCQgAQlIQAISyBNw0pHns+HuHz1/u4Gaj0hAAhKQgAQkIAEJSEACEpCABCQgAQlIQAISkIAEJCABCUhAAhKQgAQkIAEJSEACEpCABCQgAQlIQAISWCTw7t27f/3+95///GcxchTh7//39+TJk+iWPyUgAQlIQAISkIAEJCABCQwEnHS0awmev23H1pQlIAEJSEACEpCABCQgAQlIQAISkIAEJCABCUhAAhKQgAQkIAEJSEACEpCABCQgAQlIQAISkIAEJCCBRyTw3//+95vf/zYcu015cQ73n//85yeffJLeMkQCEpCABCQgAQlIQAISeEwCTjoOqHfP3x4A2SwkIAEJSEACEpCABCQgAQlIQAISkIAEJCABCUhAAhKQgAQkIAEJSEACEpCABCQgAQlIQAISkIAEJCCBRyHw+vXrr7/+usrJ2xDZp59+SrKewg2ZeC0BCUhAAhKQgAQkIIHHJOCk45h69/ztMZzNRQISkIAEJCABCUhAAhKQgAQkIAEJSEACEpCABCQgAQlIQAISkIAEJCABCUhAAhKQgAQkIAEJSEACErg5gV9++eUf//jHv//976icf/vb3/iG7UcffcQF/z558mSIwBerfvjhB07q8gh/XEcPpj/5EC6ncMcU0giGSEACEpCABCQgAQlIQAI3JuCk48jK9fztkbTNSwISkIAEJCABCUhAAhKQgAQkIAEJSEACEpCABCQgAQlIQAISkIAEJCABCUhAAhKQgAQkIAEJSEACErgngR9//JFP1EafveU4LidmP/zww5Iys5P+f37/+/nnnzPxOcFLrMI0M+l4SwISkIAEJCABCUhAAhK4FgEnHQfXl+dvDwZudhKQgAQkIAEJSEACEpCABCQgAQlIQAISkIAEJCABCUhAAhKQgAQkIAEJSEACEpCABCQgAQlIQAISkMDdCKT74Dl5y4dqnz59uqGoL1++/Oabb6KjvGE6f/nLX/herkdwQyZeS0ACEpCABCQgAQlI4N4EnHQcX7+evz2euTlKQAISkIAEJCABCUhAAhKQgAQkIAEJSEACEpCABCQgAQlIQAISkIAEJCABCUhAAhKQgAQkIAEJSEAC9yHAd2v5Ju14XJbDsXyf9rPPPttTQtL8+9///sMPP8wl4hHcOTKGS0ACEpCABCQgAQlI4H4EnHScUqeevz0Fu5lKQAISkIAEJCABCUhAAhKQgAQkIAEJSEACEpCABCQgAQlIQAISkIAEJCABCUhAAhKQgAQkIAEJSEACNyHw7NkzvkY7FKbisdj//ve/n376aeYILod+yffJkyc34WgxJCABCUhAAhKQgAQkIIEZAk46ZsC0Df5T2+RNXQISkIAEJCABCUhAAhKQgAQkIAEJSEACEpCABCQgAQlIQAISkIAEJCABCUhAAhKQgAQkIAEJSEACEpDAfQm8e/duPHxLKb/55psPP/ywSnE5WEvKHLKdS42juWQ3d9dwCUhAAhKQgAQkIAEJSOAeBJx0nFWPfv/2LPLmKwEJSEACEpCABCQgAQlIQAISkIAEJCABCUhAAhKQgAQkIAEJSEACEpCABCQgAQlIQAISkIAEJCABCVyewMcffxx9ovZvf/vbP/7xjxcvXlQp248//pg5gksWP//889OnT6vkZSISkIAEJCABCUhAAhKQQIcEnHScVSl+//Ys8uYrAQlIQAISkIAEJCABCUhAAhKQgAQkIAEJSEACEpCABCQgAQlIQAISkIAEJCABCUhAAhKQgAQkIAEJXJvAL7/8Eh2+pTwciP3666+fPXtWpWx8TZfUMknl72Ye9JYEJCABCUhAAhKQgAQk0D8BJx0n1pHnb0+Eb9YSkIAEJCABCUhAAhKQgAQkIAEJSEACEpCABCQgAQlIQAISkIAEJCABCUhAAhKQgAQkIAEJSEACEpDAhQn861//mpP+3//+98uXL+furgr/5z//mYmfkSHzlLckIAEJSEACEpCABCQggUsQyBj8Tjpa16Dnb1sTNn0JSEACEpCABCQgAQlIQAISkIAEJCABCUhAAhKQgAQkIAEJSEACEpCABCQgAQlIQAISkIAEJCABCUjgngTSj9+G5fzmm2/Cn5uvnzx58ve//33u8f/85z/ffffd3F3DJSABCUhAAhKQgAQkIIFLE3DScWL1ef72RPhmLQEJSEACEpCABCQgAQlIQAISkIAEJCABCUhAAhKQgAQkIAEJSEACEpCABCQgAQlIQAISkIAEJCABCVyYwM8//5yRvuLJ2E8//TSTEZ+9ytz1lgQkIAEJSEACEpCABCRwXQJOOk6sO8/fngjfrCUgAQlIQAISkIAEJCABCUhAAhKQgAQkIAEJSEACEpCABCQgAQlIQAISkIAEJCABCUhAAhKQgAQkIAEJLBP46KOPMpHyX8TKPOgtCUhAAhKQgAQkIAEJSEACAwEnHWlL8PxtysQQCUhAAhKQgAQkIAEJSEACEpCABCQgAQlIQAISkIAEJCABCUhAAhKQgAQkIAEJSEACEpCABCQgAQlIQALLBP72t7/lIy1GyD8+3v3LX/4yXqcXfGg3DTREAhKQgAQkIAEJSEACErgBgcU5xWKEQghOOlJQnr9NmRgiAQlIQAISkIAEJCABCUhAAhKQgAQkIAEJSEACEpCABCQgAQlIQAISkIAEJCABCUhAAhKQgAQkIAEJSGCZwKeffpqJxD74p0+fZiKU3/rwww/LIxtTAhKQgAQkIAEJSEACErgNAScdJ1al529PhG/WEpCABCQgAQlIQAISkIAEJCABCUhAAhKQgAQkIAEJSEACEpCABCQgAQlIQAISkIAEJCABCUhAAhKQwIUJfPHFFx999NFcAb755pu5W2vDf/zxx7WPGF8CEpCABCQgAQlIQAISuAEBJx0nVqLnb0+Eb9YSkIAEJCABCUhAAhKQgAQkIAEJSEACEpCABCQgAQlIQAISkMA6Auw0fffu3cuXL7/88stnv/998MEHfwz++PnLL7+sS9TYlyUQ1Pzqy8sWWsElIAEJdEfgu+++G4ZjBujuhFMgCUhAAocTYJqCbcq/HU5MVhvNwQOHgzRDCVyMwL///e/JI7j/8z//89lnn9UqzH/+859MUnxoN3PXW90SCHTt6stuC6VgEpCABCRwVwJ6ge5as6eXy6l0SRXcftKBezkyiGkYwx+3Xr9+jQr673//W8Kqbpw//vbbb3VTNDUJSEACEpCABCQgAQlIQAISkIAEJCABCUhAAhKQgAQkIAEJSEACFQlw5vZf//oXi8r8lST79ddfv3jxoiSmca5OgGX4zUVwrXwzOh+UgAQkEBJg5xMj7xiidh1ReCEBCTwmAXaCfvrpp0PZ//KXv9Q9d7cfqfbzfoamIIE8gbdv3+LBGE7Jchz3n//859OnT/OPrLpL+v/4xz/mHtEfMkem83CVc+cVpHgSkIAEJDAS0As0ovCiLgGn0qt43njSUWgY8+IhfC/8/f3vf3/y5Mkqetsie/52GzefkoAEJCABCUhAAhKQgAQkIAEJSEACEpCABCQgAQlIQAISkIAE2hLga1HffPMN+1Z//vnnVTmxx/2LL75Y9YiRL0qgcCV+snSeEJvEYqAEJCCBcgJ8aoAdTuHbMThh8urVq/IUjCkBCUjglgQ+/vjjH374YSxaV7pR+3msFy8kcFECX375JU6POeFRPh9++OHcXcO7JaBy7rZqFEwCEpCABEYCeoFGFF40IuBUuhHYDcmeOOn44IMP1i4K46Dmr/W6sOdvNzQkH5GABCQgAQlIQAISkIAEJCABCUhAAhKQgAQkIAEJSEACEpCABBoS4EXXfLMlPM+TyYyPSvFJGV51zB/R+Lf1ImtGGG8dTMAtqgcDNzsJSEACIwG+Ts/GpnA7lN9bG+F4IQEJPDgBNqbzdUpeJDRy4JMs/DzmkyxjppMX2s+TWAyUwIUIZPaj4w/56aefLlQWRR0JqJxHFF5IQAISkECfBPQC9VkvN5PKqXQ/FXripINXM4/vG2KZ+D//+U/4grMMIhaLef0Zf418L56/zcD3lgQkIAEJSEACEpCABCQgAQlIQAISkIAEJCCBUgIcE8LtOzh/+Td8jBNBuHrZ+8LfJ598Et7q/JpCsZeav9SpPRSHovH39OnTzguieBKQgAQkcCECbONgcXTx5C0jEVvYOfbDv41WUi8E7ZFFdYvqI9e+ZZeABE4kwGyRUTic/Prx+ROrw6wlIIE+CUSfi8GHxhHc091o2s99thalkkAhAWww3CBzkXGnvHr1au6u4T0TUDn3XDvKJgEJSEACeoFsA0cScCp9JO3JvDqcdLB2zMIxTpXF5ePhFO6LFy8mi7Yn0PO3e+j5rAQkIAEJSEACEpCABCQgAQlIQAISkIAEJPDQBHgBJx7e4a8cxO9HVj/q9rwQnmtKhNt60XM9FpkTUBSHz3p8+OGHY6AXEpCABCQggQ0EXr58yafz8g8Og85nn32Wj+bdByHgFtUHqWiLKQEJdEXg7du3TABDkTx8G9LwWgISkMBIINo3zDZQHG7nOtC0n8fa8UICVyTw+eef472fk5w3aZ5+yH9ONsPzBFTOeT7elYAEJCCBEwnoBToR/sNm7VT63KrvedIxfB0XXzRznwwlNmURp677xfO3GeDekoAEJCABCUhAAhKQgAQkIAEJSEACEpCABCQwTQCvLqeD2OkSfu1nOmo2lBNEw9/pH+4r9FNnS/MHvNi8Yv+LL77IR/OuBCQgAQlIICXAWy0YE/Nvf+AbL998803d5dJUEkOuRSDdokojwSYpKcUnn3xSEs04EpCABCQQEnDbZUjDawlIQAKLBHrbN8x3bBZlJsIPP/yAly+K+dtvv0Uh/pSABI4kwKszM7Nd+qwfvz2yOurmpXOjLk9Tk4AEJNCCwPAO6zRlRucbvy1UL1Ba44YcQ8Cp9DGc01yuMunghc6sBmb2a/EGNCJU3Lzk+du0tRgiAQlIQAISkIAEJCABCUhAAhKQgAQkIAEJSGCWAKeD2MjCuxJnY6y/geeXE0cc6D3l5fTsuqM4FUvE53BxZN94oXF9DfuEBCQgAQksEGB45WwtO7wz8Rhcnj9/nongrcckkG5R5RS3B2sfszFYaglI4AAC6bZLB+gDsKdZ8Aqt8CMPXM/95EvFFfeZpZIYIgEJlBCIPh3Tw1dwF8XGYcgcLYrm+dsIiD8lcDCBZ8+ezb22DJ88TpXT3/J5MJA7Zadz4061aVkkIIH7EeA0GpPrzPoFljOv7b7fQKwX6H6N+Volcip9Sn1daNKBg5R9VhnlDED2QdVyjXr+9pQGaaYSkIAEJCABCUhAAhKQgAQkIAEJSEACEpDAJQm8fv2aU7KZdyjuLBVLd0eewmWxkLPEc1t2dpaFhUZ82aecKN4puY9LQAISkMDxBD7++OPM+ijb09m84onK4+vlEjm6RfUS1aSQEsgTGE8Scmyg7gyiXcr5Eg13a+XOCSiGwh4+/55uu2QO++bNmxIaxtlAgDk7x5uHg7W/H7D9eUMiPOLX8LZx8ykJVCSQvm+o/yO4nr+t2ABMSgJVCLA2wZg+l5Qvopojc5VwnRtXqSnllIAEHpDAu3fvON+1WHCW+F+8eLEY7UIR9AJdqLLuKqpT6eNr9nKTjpLPJ7DEXOXjAZ6/Pb5BmqMEJCABCUhAAhKQgAQkIAEJSEACEpCABCRwPQL4bVlaa3RUNcJxwCncEjf0IBXHaD/66CP2wfMvIfw7vLuXfcCcQ+asFH9gCb+0MxaHrYQcwa3iyx7T9EICEpCABO5H4OXLl+xNyZSLsaaHQ0cZCb11IgG3qJ4I36wlUIVAfhcjMxH+SjLKT9aOP+bEjInJ1NzLm/LlmjxpefoRynTbJQV8//59Se0YZwMBzm8zAZ9rQqsSpP3/+uuvqx4xsgQmCYyvFZi8e+9A+tHOKQm+OJR/2KmPH5tW1ZHnb1fhMrIEWhPI25a8sOP58+etZTD9pgR0bjTFa+ISkIAENhMon5vfzEmiF2hzm0kfdCqdMikPcSpdzmp/zOtOOqJPJUcocL/gb9//iXLP30Zg/SkBCUhAAhKQgAQkIAEJSEACEpCABCQgAQlIICaQdzTHsWv8xgXM7upGb8ld/IovuXMGmGXC8qOzrBtx1Ja/9CDu6dvEa1SIaUhAAhKQQCsCjCD5g1XuIm2F/i7pukX1LjVpOR6XwLNnz/JHZ2uhOfg7JF9++SXzo1rCD+n89ttvdRMsT41J8fBKpvERflJx+/ctjQl6ERH46quvsIKiwG0/meN7/nYbOp8KCRzvHAtz7+F6v4MrZchUiJcN9alLPX/bQ6tTBgkMBDh1gK8edTEJBE/+mzdvJm8ZeCECOjcuVFmKKgEJPBSBVW6rE/02dStFL1BFnuk0sGLil0jKqTTVdAnlcOlJB8LjrE63Ko19pMqk6U9jcl5IQAISkIAEJCABCUhAAhKQgAQkIAEJSEACEpBASoDXu7K7Jfw8RRoHZ+7w0Vq2dLMFmT8u+OOTufkzRWlSQwjZ8fjHH3/MksxcnA3h+J1ZJmSRY644lPRf//oXG3NfvXpVfvgWSZ4+fcpp4Z9++okt5lGR2THM1vMN0vqIBCQgAQnUIoD+5+ULvP2XUYB/Gdpqpbw/Hca7TCIMTH7CJcPHWxKQgARuQIDZ0zGliI6Pts40s91nW9aMidse3P/UsFMwTIfznEz9+jwwFsp56euKXePExnPpKlD4iAB2+5w3KYp51594zHYWjS/oRufqGSzooczXdqbs4xKQwL0JsPTg4dt7V7Glk4AEJCCBPgmwqrJqbl53Wf8sJnqB6pJ3Ku1Uum6LapfapScduKnzr8LkLu+D3knvzzuf93EJSEACEpCABCQgAQlIQAISkIAEJCABCUhAAjcmwAklHM2TBWTDMcdr+WOfXLrt+JNPPhmfYhcd6wrD3xhYcsGuGvaIsypT5UO4fLYCaef2Sg7nhzlGWyJYJs4Xv/+9fPkyPE81OLt9DX+Gm7ckIAEJtCOQfvacIQnNzL/p+NVOjMmUhyFy8tYQGG1Pz8Ts4RbFYexmRw7/MuAO/0aCDQdgGN8xJLjm4vRaiCT0pwQkIIGDCfB6oAO0Pfp20MCHlY4Z1qo9mouCAWoxTosIjG6UJZpIUmWcImuRnWmOBDAkxuudFwc3/p3S+nifBBbt9j7FritV9L65bYnjNmN0GBxlQwp0djS8TrNtPH1KAo9AgFdb4sCZLGmthYPJxA2UgAQkIAEJPDgBjqGudcVg21/dW9KzF+iK6y9OpVEjTqUvoUtvMOlggxa7oeamTtQCrpid267+eIkPGV+iwSmkBCQgAQlIQAISkIAEJCABCUhAAhKQgAQkcDMCw+tdo33GlJFFAra24L1de2CGVyri1WWncppmHh2bZXeekooOxIbZsRMdkcIDw+HdzdfpcV82bbubcDNPH5SABCSwjQArpuHe7jARBpf379+HIcdfv3v3jvF0Ll9GqO+//37ubj/hbKEAMiP1tnNWw5EwqmPVl+f7Kf7pkvzxj3+MZKAiqhs2URb+lIAE6hJg5hVOkfgY4PCHag3DSzId327ArI2/8RGU7drp2/js5ouhXBQBvURZKFR5UsPoQBG44Cku9r8sqTz3MObnn3+O8GEIY/e3334bhnjdgsCzZ8+2mRapMDfYAZwWypCDCfBOn7Vbzw+W8IDsIPDq1av9GTF9QLdHgwKuuefPn+9PvGIKePbS0/vuNa1I2KQkUEJgzquD0Yve4Eh/SSLGuQQBnRuXqCaFlIAEHorAxx9/vPbFWLWmDCdy7tALdOn1F6fSNOZa/cKpdDvNcJtJR+tFZ8/ftmuEpiwBCUhAAhKQgAQkIAEJSEACEpCABCQgAQnkCOAiZy8pC1f8O+yuHmOzfYSNaMO/7PQ65QQFZ2WRId3tvf+l8hScRNgfM5a35IL91mx63vbS3IzHHEnabe+DITuzw7VJjie5K6ikuo0jAQlIoAqBzMsXhvRR0dtGlirikUhewlqr8rWkTdPhYBUD+twJ5zR+PgTLh3dVUOqzTljlxev2rltUu60aBZPAfgJMnVCM0eHPuWSZMTG76Xm6UbLljlIwEDCN6mQsSGVmtGL+fvxh5rl6v3E4ZgYtITqht6G8VNmvv/664UEfkUBIYNXWc1x5aDP+SGHw74VJLV7T7DGwS86fkwXDxLYshs6V+iQz4jHK7PxSypj45NHW02dno3jDxaSQnr+NKPlTAk0JzHn10X6bVwqaCmziewjo3NhDz2clIAEJVCfw1VdfrV3KRwamQqe/83QPit68QDdYf3EqTYN0Kg2EnqfSd5p0sJqAIzSjBndWhOdvM2y9JQEJSEACEpCABCQgAQlIQAISkIAEJCABCTQh8PbtWzaI8FeYOk5S1qvYUXfkd+HST82wn4/9f7XOKbFiRInCs6mLNODAvsBVAuBiBt1kLnWLMyd8JMCGIsylbLgEJCABCeQJoIHZkZm+SCJ8quKyd5hs+XU62obPMux2e4yKd0wwjpecCghLVHjN2E3VnPL+kUIJu4rmFtWuqkNhJFCdAPp2OMGVT5mJBrOeTs6sZkSd28/EIxQB5d/u7UgZqeZuMWll2hjdZSJ/5MQ8yv0Bf3L+LSw1ph1VgI0UBuavOcTr94rziLy7SKBEFaMuMI+xY1e5reayzr+mZ3gKtVnrdQAUkJ7F9vr8iXeM/4omerqhn/GOsayfFxx4/naufRougWMIzNmNjOxYAv3oimNoPEIuOjceoZYtowQkcBUCk5ZwofA7D3cV5tIiWldeoHusvziVHhqqU2k4dKsZ7jfp+OCDDzK+nZ2t8c8tlK9pSkACEpCABCQgAQlIQAISkIAEJCABCUhAAhKYJMDJW7YUZzyek08NG0zZCcdGNB4/4CgO+/yiEzXV97WwH/H7778v2VA4MoEDGxkRrHAvY3T2dUyHC/ZEsq3wgG06ZIHA7MIcKp0i8DWnS7/6N8TotQQkIIGeCbAdE63bs4SLspUcuFpMpHoEhleskczL7xF7/BtzZzSkOthPP4ZkLojMiI/tQS79nyXLFMRbEpBAUwLsikOxVDwI1FTazYmjBjlhtTiiMeO4hMJkIjZ5chK1z4T3gAlaeUUw3jESRfEJ8fBtxKT1z7SPr/Wo0LpaC2n6tycwqbjGUqPZcPUUuqrGp/IX2MP5CNwl31pqkxGE1x/wx+eeMPXnBh3Go0WpyiOQEZo/7NFcUygPzJczrBjzQcyqisRMqikBzDD0aqp70UIEPrIxZldt2vBMXAISkIAEBgIMxJjlm2kwWtWdHG2WZNWD/XiBkOQ26y+pORdWCs3MqXQIpPDaqXQhqMVod510sD4beloWOayK4PdvV+EysgQkIAEJSEACEpCABCQgAQlIQAISkIAEJLCRAG+KZRWhiq8TnynLFekm1I2SJY/xLlJ2b4eb7ZD8zZs3ScQ6AZBhE3OY3WK6nN5ZXLrDY84u28lzPhzmYU/hYi4VI7DWiDBjGam+Aw5RV5TfpCQgAQlckUD+07JDiU5XyHkh2XbfbrjfVqeMaIzaqT3DLljCGez4yxwAY3SmUOyz528cFjOSkCw7MF68eJGJ4y0/EWMbeEACKBN0znA2ickRKmVxdnBpSvnBYigaMzheb9R/Md+9e0fdRXKi6l+9ehUFnv4z/TAjoxIjYK3TbqcX8LoCfP755/T6cvlLHAjlqRnzMQnMfTwE3YuLqYXF/te//nXRWm7UtiMXVljj1b9XM/lZLTp4J4frJsWrDiEkfMr1o5lVp0A201UE5rz6eBvw4WQcDqtyuVzkR+iqOjcu1ywVWAISuCuBtZPuiMPpay6RPIU/O/EC3Wz9xan00PyqzyIn56pOpQs7+xDtxpOO/FLCznXnP62ibGQJSEACEpCABCQgAQlIQAISkIAEJCABCUhAAhsIsGbDBpH0sApJDXv1cHSyrw7n+/BHTELYw8fBV/b4Rjlyl9RIMwqv9TP60kXTw7fIzD5FCguHcvkpPutPmfhzHnMeYdnv4MO3ZMp5AGpzFJj95Ug4/vRCAhKQgAROITAcGT0l64tm+vbtW8bryJ4ZXgtCIK/q4O0S+b2wnFliMz0xf/31V0Zkns2jwDrCLGG12HEzD8q7Eng0ApjTzCCGUqN/0vOcNwNSMleafPFQhxzGihtlYzjo8PAt+9jCGdwgLQ3Pw7djxZ14kbaijDDYe/c+n58pu7dqEcABFRnAQ8roBF580OLwLTkuHr5t17bpMpNH3BdN9w3AoYeLL3oQP6TGf8Sk6c9HM6uawjTx/QRQgKiFyLJF42GYvX//Pu9w2J97zynYVXuuHWWTgAQkcCcCvDdtcjpQXsZoHC9/8MSYnXiBbrb+4lR6aNJOpU/s2nNZO+mYI7MY7vnbRURGkIAEJCABCUhAAhKQgAQkIAEJSEACEpCABLYTYMcYh0bSnbukyFYSto2yV4/joGw4CzfyspWEEMKHAyosdKV7yknzyy+/3C7ZzJN8/JYN0OPN4Xjw+LPRBXv7QFGyrXwQgG2I0MMzPicPe/XS5T126kDyrA/Pki8yj/JPNom54hguAQlIQAIbCKD28095iibPJ7rLiz8YXsNACGMz/PTTT4xxoRkTxslc8xTPMiAu1hRGAnsUMuN+JhdvSUACtyQQTlgoIMei2Cd3y5IOhSqcKPUPgdlxVHeMxQwHHdZdNOQhISOR32PvoaawB3jP3zQAACAASURBVBbPJYZyjtPwMNBrCawiECmu4VkC2707IPVopQI3bduTx2JRg6kY+0NSvPRxRof9KZtCIYGoCm5vVhViMdopBLBmUW6RDhxCjn+f5ikEMpnaVTNwvCUBCUhAArUIsEkg9YesTTwaytc+fkr8tNTHe4Hut/4SWS9DzRLoVLpKI0/xOpUuBOukoxDUZDTP305iMVACEpCABCQgAQlIQAISkIAEJCABCUhAAhKoQIDtxWwQ4dBImhanTXhlOxva0ltpCF+K+/bbb9n/RGrhXRzr1Y/g8pW5MQvOw3BgdcOJmjGF8gtyWXsEl8WwyQ9iwASxo6wpC+lDMgo/8me4EOL52yPJm5cEJPCYBPKbtjnL5Cma8obB5o9o5MImwTLZf2iKTbQM0Iu7+RdfvVFeFmNKQAISuByBRSU5lAi13HnRGJrR56OQvGSq3Za7MZcNFy9fvkxhhjPlDWn6SC0Ckw6WTOKRFyUT01sSmCMQOnOGOGiz/WbwXHaEl7Tz1m073YBe+DKITLkmb/EKwjQvmPf/UonJ4hgoAQlsJsAH39Bsoa2IP39YQ3nkz95u5umDEpCABCQggQ0EsMzDsXhDCjxSMp3ZlnKjp3rwAt1y/cWp9NBinUo36rnbknXSsY3b+JTnb0cUXkhAAhKQgAQkIAEJSEACEpCABCQgAQlIQAI1CQyHbydf8sp6w4ZXtrPRhCO70aY0kmJJppbc0cdv2WF85O4WjuDyNeCogJmiwTbdbojTPF3OIRE26/CV3UxqB9wC5rhpm/VLRD0gU7OQgAQk8LAEeMnF3JjCgZ/L7QI5sR4ZsKLDt4DFJqn1hg4GaMb0xV0IDJ2M+34F98SWYNYSkMBZBApf2zQ59zxL5jRfFHg4U+NARfgzjX9WCJPiaNRDEo5ANz1rd1Zhr5jvWhMudRpcsdTKfCKBd+/eRRvQaVSt3x1Q0s5bt+301Q/o7UYVMfrKwvTzb1MKY3otAQncgED6wTe0HMbthjWUG9CwCBKQgAQkIIFTCLx+/bpkJlIi24V8+D14gW65/uJUeuwpTqVHFKdfOOnYXwWev93P0BQkIAEJSEACEpCABCQgAQlIQAISkIAEJCCBmED+8O2Gnbss//BZ17/+9a/pHmU2B9f6KESYOHtcTtng8ubNG45FxUBnfrMLJ/wCMBwmj1pRrg3MZ/LcFRyKl+7q3pW0D0tAAhKQQEKAMYXN3OHyNvvI+UY6X5WvdXY0yfNuAeyVifa+gxSwdctJdbC5p+QILkYCVlbd3E1NAhKQQP8EFjUkRej8/G04FWJoRu33ORYzzEVn7WBLYP+N5EEkXLUbmJZ2+nu4HqReblxM5g5h6WhUoessvFXrGgdg+gnuKPED2nb66od2J355XV04RgyFZVDzvXVRvftTArckwAT/888/j/zkmF688+vIF4Pekq2FkoAEJCABCZQTYBWgouujcw9ViIVSn+sFuuv6i1PpsZk5lR5RnHjhpKMWfM/f1iJpOhKQgAQkIAEJSEACEpCABCQgAQlIQAISkMD/J8C+scm1JQ6NbDgIyoYz9luzwy9dARqyTLep/X9R1lyFmwgrLrOtEeF/4yJGyf7yIVkiv3z5kmv85pMHd9m+s4H5kHj1f9k2NApJC2FXZfUsTFACEpCABEICL168+PXXXzmqwR8b2X/66afPPvssjOB1ngA2Rmh+8BOk+Ue23eUUFmM6Zwnyj1OJtcyefEbelYAEJNAVgfQ7hKl4kzPQNNopIUzZQvGYbPZ5KpJdjwxGESI/fhsBOfEnFRSaJYuStNvjuJi1Ee5BAEdTtGmYF9O0Pg/GtGWR3ilte9FQXxQ7E2HSCUkgVZB5ylsSkMDVCdDHUWihpkXVoAa3uR2e/d8fH7a6Ohnll4AEJCABCRxMIFoF2Jl76ALamVTTx3vwAkXk+bnNEFoEdeT6i1PpsDqcSoc0Trl20lERu+dvK8I0KQlIQAISkIAEbkiASSYb/dkY8e7dO/eF37CCgyJZ1wEMLyUgAQlIQAISkMBeApjQ4a6RMTnc6+le3vHu3AU2ebT0ksbkLApGexq+KiT8wgY7jNMvXaxKbU/kwo/gjVmwIQ9KnGtNd+KC7pSv+I6ypReINAZOtpPxrhcSkIAEJFCLAIMaf633yteStp90GF7DvTLsi63+5duwsJzFKrGUGD33mz1hvl5LQAIS6J9AyfuJmA31uY7D6kN4sIrRpLc52tgAok++D+Gh8GNML04hUHIuMRTslDOKoQBeX50AZmfoaMJX1mgndAiqpJ2f0rabvjeBmVroLhuA4O2MPokZgvJaAhK4OgFMRPRq5HOg4+O92VC07777Dv05/DU95LBBNh+RgAQkIAEJdE4gemnafmnD8X1/au1SON0LdNf1F6fSYaN1Kh3SOP7aSUdd5p6/rcvT1FYQ4CT9l19++cc//vGvf/0rHXvFk0aVgAQkIAEJHEKA4Ym3Q7Klg7Uu9hawkR3fNyG4rQ/J30yOI2BdH8f6XjnhA8KUxaB9/fr1vUpmaSQgAQlIQAJ7CWAzz23PJZyTpasywIk0ufaTJrL/JGeYQmGmqRi1QoYjuExDChNk5sL2migyM5oON+qFuyRTmaMi+FMCEpCABCRwIoHQpNn2GpG1wvN14nCgnHv8dENlTjDDJSABCTQiUKIbyZoTC40E2JwsU9rwSBWjSTjx3JxsiweHYxtRygj8xRdfRIH+PIvA2hl0Ycc5qzjm2z+BSF+FtnE74Uva+fFtu9xBt5nMpIWPW49xZHOaPigBCXRLgJ0GqLLwHQf09/fv369dPRkLGJrBB6isMV8vJCABCUhAAlcnkNnYsLloJZOazYnXerAHL1A4x7zT+otT6bGVHmCXOpUeaacXTjpSJjtDPH+7E6CPbyTAe2fxIAzv8MaPMKn4NibtYxKQgAQkIIEaBLA72aeezoQJYQjjlVc1MjGNLghY111UwzWFwIgdlsS44M0yrn9fsxqVWgISkIAE6hOI9haHGeBe3/CRHzxI4TaUMMHoOlrJiO6W/AynALyCp+SRpnHYbUOhWG3algsP8vjmLTvbMi15CpGYWA0xQ+YlzxpHAhKQgAQkcBgBvEbhBlb2ghzzAeGST+AiGOIdhsKMJCABCZxOoOT7twjZ4fyC4SP87AlKvsM52lC/4a7HscbDw8NjoBdnEVjVwvEJNP3GyFkQzPcwArj4Qlcbbr0DTuOznSy0wCcLe0rbPmDTMB02Hexwinb4Zr3JejFQAhIoJ8COI0yscdUDDYO5uGHpJMwxNDgPUFlh1l5LQAISkIAErksgs7FhZ6H6/zTd6V6gu66/OJUO+84BdqlT6RB4eO2kI6RR69rzt7VIms4KApgUeAzDOX/qQFyRnFElIAEJSEACtQnwbqf8fgImnx7BrU39nPSs63O43yXX0Ihl1xRnSHCg3KVwlkMCEpCABCSwnQB7wub2yeXN7Lksw61+c3GGcDassEsvHyd/d5SclYBjDtjk5eEuCwar9teGCWKidFKKUKrhejx/S61pRKV8DJGABCQggR4IRDvdGbNwCb579661bAzfJe8Bmdwf01o205eABCRwFgHOrJa8mSjchHCWqGG+rEGEownqne+chxH6uWY2PTn39F3q/dQRO23GgzolUo3z7pLIxpFASiB6KcwxxuekIopkO6Vth2uCkTwVf06q3KgiKmZnUhKQwCkEeK93qFGxD7Fg978yI9Sfn3zyySlFM1MJSEACEpDA5QhggY/bA1Lh90w9evNQRaXrwQsUeswQ7zbrL9EMLjT8olqo+DM0BeeS3dOe59JcDHcqvYioUQQnHY3Aev62EViTnSXAyyrQpOGqADsvX716NfuANyQgAQlIQAKHEyiZ8xBn587+w4tlhhMErOsJKAYVE+AsUOgjwHHGQZ3+X19XXD4jSkACEpCABLYQwEjOmFiTe8gWsylZLRgTyayQjXEyF+NKWDjKZ+Ifc4vNN9E6TUm++Ny63diN/CHhEXtJuYwjAQlIQAISOIYAVk00QmHk8MfW2A8++IDVrqZilLy1BLPngMPATYtp4hKQgARWEQgnEXMP7pwSziW7LTz6iArnhzfM7LZlveEpxrj0KXbmdftSp1Ta24esco9A45SNlbevhYcqYKiyWP864OO34C1p56e07ZJ3QOxvHsw10owY2lrPPvZLbgoSkEAJAYzDjz/+ONSuHDv59ttvedFMyeOZOKQ8ejAO+MhYRhJvSUACEpCABC5EAO96OC5HkuOGev/+fRRY/nMcmssfOTLm6V6gG6+/hI3KqXQ6w23Rzp1Kh1SddIQ0ql97/rY6UhPMEcAhGO0Y4OebN29yz3hPAhKQgAQkcCwBzs6VLOwh1OQs9FhhzW0XAet6Fz4f/sMfWAlDXYS7vnjLDKv+HsG1dUhAAhKQwCMTyJywxeu9fx9JU7bhG3bCIb5ppoWJs8cxwzZNhJWM6JWxaZxzQ8K1lq62yJ+LxdwlIAEJSKAfArx1a04YRi6Wt3h79FyE/eGFL9HICLlfBlOQgAQk0BuBkgNXXe1uZBUpnOyw/a7bSTHT4XB34Fj10e6OMdyLUwgULl+OspV0mTGyFxKICESboQ/TBiXt/Ji2zY7VkMkxmTJM4EEN8x2u3ZaQMjFEApcjwBYCFh1GY5XDGFw/f/68SkFC54Dnb6sgNREJSEACErg9AQz+zDSHhexheN28Z2Ac9Dsk2YMXKLReIkSXXn9xKu1UOmrPB/900tEauOdvWxM2/f9PgI0IkaXCTw/f/n9AXklAAhKQQB8EJncYTIqWmQROxjewNwLWdW81ckV5Jo/g4nrzRdRXrE1lloAEJCCB/QS+++67jJEc+YXKswsPai4+tSpylFq4MbrDTSqvXr0qZ8hrQTo/fxuuVobko0rxpwQkIAEJSOAsAotb//EsvX79up14JVv8F4VsJ54pS0ACEjieQOE0jZnp8bKlOSJGOCnjhUqF71ZIkzogZG65ZPIY2AHymMUkgVXjPu6RDz/8cDIdAyVQQiBSC6veCleS/mQcdiov+ogOa9vRdvk9LsfJws4FTipesHQyus2JbbgEJJAnQBdmjj+qOHo6SqbiSB0q7RJnQl5a70pAAhKQgAQegQDDMevpcyXlDThPnz7lbriiPRd5MnzVFH4yhXaBoeUQ5jI5GQkjVLxe5IOQV1x/idg6lXYqXbHXLCblpGMR0f4Inr/dz9AUighw+DYaUTx8WwTOSBKQgAQkcDiBzIGBSJbMDDyK6c8+CVjXfdbL5aRKj+BSBGxdj+BerioVWAISkIAE9hPIf4ph81bj8v0iFXfgFW7s3g9tVQrs3i5f5KM6ejZIuv3u06oaMbIEJCABCdyYwLgvNlPGvPGTebDkVokJhJCcUihJzTgSkIAEbkCgcDYUnZg6peB86iHcs8gEs+mQsb+M4VHhMTWK4MRtpHH6Bd+vWLUuWWJInF4oBeiZQLjFizWvY7TB4g5siJ3Vtisek8vXOx7UyQ3Kk4o6n5R3JSCBTgjgpUd3DeM4HRwF++2331bUqxxNCfVnn0sbndSFYkhAAhKQgAQGAtHoGWFh4B6/UV/ojIpSGH4ykZ8MPz1wcnJxsBforusvTqWj5u1UOgLS7qeTjnZsw5T/HP7wWgKNCHj4thFYk5WABCQggeoESt6qWz1TEzyFgHV9Cva7ZsryGGtaeN/CrV1sR6C8X3zxxV1LbbkkIAEJSEACEQHsq3CTR3Q33Hkc3Vr8ybOFb07Zk8uiGD1EGKwO1vlKVqQQGIOEyIetavSASBkkIAEJSEACtQiEc/y5NNk+++7du80vGZlLdggv3NmDVTC8iT+fmnclIAEJ3IBA4dSmcLrUFAhzsfCoJHvvKh6xqC45Y1ko7Zj+7afYY0kvcZFxuUzKz4LFZLiBEighwDbxUJcepg1K2vlhbTsU5uDDbAAPN20PVYZ3lJc79DyalDQt40jgAQlE+2aH87dpH19LBpfFpP1GOoXOhLU5Gl8CEpCABCRwGwLMdzJvSWOwDncm7BlYGa8LfVlHsu3EC3TL9Ren0rRkp9JHducxLycdI4rWF56/bU3Y9P8Q9WeIYItMvjlDWBKQgAQkIIHTCYST50VhDlveW5TECBsIWNcboPlIhgAL3qyToRbChS6P4GaIeUsCEpCABO5HILNMRWH3GM+8z4LEw21/c/TyMsw9da1wrA5M2cjqyBSBmCxydLi2l5HZWxKQgAQkIIELEWCbSKPzt5OfvUrJIMAnn3yShhsiAQlI4JYE2GmwuD9vMUJrMmxkDBcg/vnPf3auqOdOgBx24q51jdwj/XD/YkmJ9vhhStI3zr0JhGqBo6eNzN2UYUk7P6Vt93D+FlzUy/gZrpSeIRKQQG8EODOPNRVpNpY5SlY69pTFtYA99HxWAhKQgAQegUD00rSoyFjd4Vtv9rh08FB1+N2OcLoXlr1PLxAMG01IW6y/hGydStO6nEqHXazRtZOORmDnkv3T3A3DJVCFQHr4Fk2KWyE0TapkZCISkIAEJCCBKgTCLRGLCQ4n6xajGaFPAtZ1n/VyaalYyorWzygOiuLt27eXLpfCS0ACEpCABEoI4NUNlxPSR3bujcN4W1wCQYCKH38L36mRFufcEKyOcmuWgmCQUEHnypzmzgeT00BDJCABCUhAAhIYCRS+Wb9no2UsixcSkIAEahEo0Y2pk7ZW7iXpMPkKF4/YHdH5i6IQeHKCySzeTR0lNX5YnFUNGxeKZ28Oq5pbZhR6+Q7bhI2naPFM2pFtO+x0JaNPxZYwt788rJeK2ZmUBCTQggA6DWsq1CQtcknTPFhfpQIYIgEJSEACEuicwMuXLzMvbsOlk1rjm4fXTEZnUdILNJIvrNZV6y/hlM2pNKgLIY+VsvMi7bxDgmG97Myit8eddBxfI56/PZ75A+X41VdfRQoLTyiLN67TPFAjsKgSkIAELkWA6WW5+5tBrcPXU12K95nCWtdn0r913uxoiQxgiotvji8e3LrcFk4CEpCABCTwh3QEjKDs3PfJ49jqcw76weO03z4PX8DZ4XpYiJRX7ZYfaaYs5ZHDXJpeh1sqQ/JNMzXxQgIs1Xz3+x+vkmEdmj9es/js2bPPP//8xx9/LEzEaBKQgASuTgADo6QIhdFKkoriuJoWAfGnBCQgAQgUzh0waM/ChTc43JnX/+6Iuen8YdsEz6qpa+XLRCxsV4vCd+gEWJTZCP0QYEkrbG98xPsY2UqW6Y9s2yGEdjb/HNtJJYyLT7fMHDHDJdAVAboqaxmnLDEUWstd4VIYCUhAAhKQwGEEWPzMvCWNYfSbb75JhZnbopDGjEJK5jjRI61/9uMFKpxkFUbbwK36+otT6aEWnEpvaI3bHnHSsY3bzqf+vPN5H5fAHAH2ZqVWCMP2zt2Wc9kZLgEJSEACEthPYPIN33PJHrbWOCeA4XsIWNd76PlsngAnf1hLiyxhNl3hU9MSzqPzrgQkIAEJXJpANPZFZamyN46R9Pvvv8fjhC3HwDo47kmZ7WgMtVUWSMLP54YLA1FxevgJh1UrdtgnnJ988+ZND8IPMoTbj9wVdGS9cBRhOPzMv3MXGXloeDxVpcdlcvGWBCQggR4IYGPMbUYJxZvcGR9G8FoCEpCABCoSKJxdMt0I53cVBcgn9fr163D1gT2d/fuEQ4HD0hWiDh/xuh2BVR4AxLD62tXFI6QcqgU2mh+mTkva+ZFtO/RcHZnv0MbIMayIseER2P/IMkrrhQQekwCuexYszir75gNCZwlsvhKQgAQkIIHDCPC9lvwYzXLA5ALonuGVA3JdGfCTswyq4Pgpz/3WX0K2TqWHfn18u3qcqbSTjsPGjiijE87f8rL8EpdZJGjPPwfVwC4x/lCXk0Nvz/K3kG2yS7O8NPdd7xYymKYEJCABCUhgLYFwCpR/lvcqef42j6jzu9Z15xV0dfFevXrFqnw46+EAD7MGQrryqV2ds/JLQAISkEA/BFg3Gk7xzYm0Z1EqSpNXXfAXBVb8iajD7rpwj13F9KskxfnJDfMRlgwp3fPnz6vIsD+RkHDFFrJfsPulMDjk6aT5flpYcCxb0tGsLcRlNAlI4NIE2IuzeP6WyX67AwnsB7o0QIWXgAQk0IJA4dyB6cbxOxOYqYUfUUHUFy9etIBQMU3GmtCPPabMKpg2/0ijh4vJasoINuxiykTwlgQyBELvQX57eiaRDbdK2vlZbbvdN5fmQM2VlDXu/geXuUIZLoFHIDC5afbIghday0eKZF4SkIAEJCCBTgiwvB5OdiKpcOl88sknUeDwc8/wioeqHwdLV16g+62/hK3LqfTQd5xKT6qU/YFOOvYz3JzC0edvqexwyWGz3F09GHkAh1O4OMJ4MUO7RfeuCETCsOcy3QIIkIM9gIhBY+v8WyURuj5/Hl93fXJQKgnUJaCOqsWzro6KxvSMkIzyvnEjw6f/W9Z1/3V0dQlZ/2ZeENqiXONboe2pPa5eucovAQlIQAIpgcWjKXsWpdLsmoYwgg/nQsstxqbyTCbOfCQ0MybjTAbismORo+kB5sl8JwNHwoikgTSJqEogh2/rOuSpr37WiasgMhEJSEACcwTYbcPQ+c0338xFQCUuWkFzz5aEh++qyMTHesnc9ZYEJCCBmxFg7oD6XZwQFarQunBw/4aCNR0jakk+965SVt9qZVE9ne+++25Ms+n0hAPV4dZJPBsnTl3HGfRY9szFWixswE27zNpEMvJc7tYkEErxOEwwgFECKDT+PWzTcNTjJpvNwVWAGh+Kz6TgeE8IOVLecFgZmNBbYfWY2xEnW4WBEuiNwOkWoC6C3prEFeU5zN5m82Q00p1rcl+xspRZAhIoJ/Du3bvMMI3+yRxymTuXW5I7BnwnS/NI25UX6H7rL06lhx7hVLpEM+yMk9FmO1MufPyRJx1Hn7+dU9yFVXWJaLjg+aOkOOBoW+yHwx93vCfuLFa4+QY/bCgAPsHjqx7yVEQohtfbCAxrORnLcluyPiWBByegjqrVACrqKObYkV8vI2Td7cuZjLzVgoB13YKqaUYE2IiDARztUsKnRsj3338fRfanBCQgAQlI4OoEFt0+F3K/MliPxcFuPP6LSYuN4csvv0z3xS4+NUbAUckK4um+SvZVjI67yGQaRfWiCoHqqy/WV5V6MREJSOAqBF69eoWok0dwMW+wGZpufC/0VV7I0LpKvSunBCTQOQFmNItnEfdMmrYV//Xr16FUrCKdPu0qKcg4/40i92b2cx6SqQ1/kzXLdhRaBX+Izd/mU7LsdaES+SOXuYyGLJhZb84lQl3yMz2ZkH8KIfMR4EnV/17KHyhvPjJgMTYGvHv2HOdzOesubOGAg2LgsEhjkBMatDo4D2Qu0dlXEaZEv/7666pH9kcugb/YtveLEabALvlzN8pT3kktTeDz589DUb2WgAQkMBK436g0Fs2LpgQOsLfJguGev8EKzXi9MLH4YxzE6OKvqfOtKVUTl4AE+iGAChrerTMpEvM7HA6Tt8ZA1BHqa/xZfrHtqfL0V8WcnF+QAip3VTq1It9s/cWp9NAwnErX6iA9p/PIk46jz99iPffcFKrLhpeWVXn+GHc5jstpqyO98NWLs5ggBgplTKdGDNgHFzzcw7cothEWCdBzPX+7SMkIEignoI4qZ1USs5aOKrdSGOz07pVUTbdxrOtuq+ZmgrEThV1W/IXlwq3GmZk3b96EgV5LQAISkIAELk2gZIJzoQ2a4fISdmNv52/fvn2brv+xKIjzbdIpN9m0KCNFO9cnjr90lA3Jx2svqhMYzznXSjnsI7XSNB0JSGAnAc6KMBAw3xy7PHvUWJaiw56r7XeWq5PH2QLCAh+zeyAP61/Dkt8Be/ELt+YgTyesHlMM3tiCZTVWFobZ0Pv2G8B8cIaU6df8jWxJfOjg+9Mf0/RCApcjMMxo8mKHHScfs8pd5sWhHxgJr7K2jp6ZJNDV4PLy5UumkOkulFFyblEQ/oaZJvzZVrtqpB7m2qQwpjl5QUbYA/xhG5AFlX7McuGiYJG0EIhChp/s50F4KI3D1mS0KJDI/PHgEM4UnrL35i2JZM7/pMNSHKhSrky7yiTCg9wd62U4iwsZ/g7eGZUR8nK3Rp4ZyefaduaRS99CFY9dLywIrDx/GwLxuoQAkwua06C+hvh0qGHmUktxoV1JHxuMf0PtOkyRhn+rz2KGd2ekmVJGCtgo0xLgZ8XpyoQ7C4L5biDQ1N4e/JZzb9KZlJZOzd9oG9CwsT8xtI6xvSdFMlAClybATJDReRigh/4VFud/z7v/vppAX7txL0OHhPZJSIBrZveLKynwgWH0YMnPUZuVRG4dZ06YE00I1192VvpcnYbJOpUeaMDKqXTYMDZfn6gxNstc88Hfjv17tA4cVRWzegZphvBjqR+XG/OcqMj8ZO3hOAn+L6dJSVLZDCkkQLv9P7T+LwEJVCCgjipUPoXRaukoXAmFOWKIV2gHJnEeAev6PPaPmPPkhJPVhUdkYZklIAEJnE0AhwwaGDcF7in+MMtVyFXqZNjemrGlsb6qZHRYIqO5iCvvsExLMppb1RtmKCWLK2M1UTRSK8m0RRw6IwKMwrDW2yIX0xwIjO15BL7z4sSWY51KQAIpAZQ/Vk2mX6ME+jd48kV4ZEccu4IylTvcwu2QNoxTQhggaGy4aqlQ/sKxfq4UFRcQ0ywOaDnsX8+MsxBgxrHBziHZkqof0ndcPqW1d5LpKc2+k7JPHkY6F0joBKZ7buj7p7BFh6TchpBT5EkzhWTIdk7ayfBCK4jBK6PMJ1MeA6lrXCKp2NVDSsaFUSou0tEBkgy7CBxG23NdiLc6ij0JggUIm6u7EBej/wFGyB4O3T5bUjVp2+62OFUEoy1NNjz6cpX0SxKZlKHkwWvFSTnfqSNTFiZoaRnHEEaZPeXlWVRf4RBDtCp6cq1Kp4wYkNdqlkqbEhgb7Xixp+mmtDL/NAAAIABJREFU6fcQMhZtvGhdxqb2NsKvtWPHgk9e7NRXPVSxMkjgMALDvgiG3RIze+xxTMCZ5PLsYXIekxGFGsuYXmAplYiRTyRNNgzpZCKDGKFU4XUJgfvFKRmk+ll/meNf0sc7aYFzRagejgUSNu/x2ql0ddTdJpifAu80sP9wcLEZlRnOKVL6V9L/xw5QeIHWSzPaGVKYdSYavbf/7Q4bGgaFSktNtZ5iihW6dVKBDZkkcMsWu6GR+4gEahFQR02qms2BVXRUZnoZCYYhUaslmM4pBKzrU7A/cqaTTY6BgPBHxmLZJSABCRxPgJMAk3Y4jgt18s7qwEKObObo5+VMaLZjjkWoMt3YSXh4nIY62YbDFxJNeufGskQXZ3ntKA4yj8JcrnlUqc0jE6HlsHwI5/BvsyueRnik8OYlAQlkCLA9jn49qtP8Bb1+52piRpL9t/IF6Vny/WXPpzA59Ed1jd2ST6TpXdohG48YaEpEjSQfftYyxdPEm7Yclj4pdZrpZAgr44VLpdhyG8ZoelDTwjZtQia+h0Da3h6nJaA60uKnISioPYTLnw0nOIhxWL7lEs7FnNs8imKZe+TI8LlZcFrXmRDKwmg1KTZdZvPh3jBH9Pxk+hUDV42zRA6zZgya84mFpdh2ncEbynDuNQRo6htG2G1MhqccnddWOv10EXjUttdmcdH4c1hqWdGLWFCVqQyLT10uQlrG25hVoaM7LWYYguJa2662zV+GTDfrSaqGZ0PJy68ZCzyFe7nuGQqc1vVtuupYzIPL2M7e3tNVUwhRCA6ZOQt/JOmFBB6WANMfBuhyv2XUv8af5f7M/lHndR2zDKCVlALNNvJZe0GllGTROk7nXqDWxU/TL3G2nLv+ksochTiVjoCMP+c66dopz5jg2otJjbE2EeNvJpCfM+6cRPx5rnk1Cn/y5MmbN2/yiY9fuqeJM+llYMvHj+6iDVF2jP1Pnz6NblX8+eOPP6KzkJAK4G9VypQI8RjGGFAXP1i/KuUTIwNk0mVDGan0gwV79+7d2maTkTDfAzMPcmtt20hToz1vXvUBAk00TXNDyMGrERsk9BEJXIiAOmqorN50VLnGZhC/UHtT1JSAdZ0yMaQpAQx+drfwF+YyzAhojcebyqEYXktAAhJ4EAI4mpjaz02Qce9wF518GxfNwdUK3kX7arNn4+CyjNnh4xrXn3BtffHFF+Otsy7wvNFQU38X05MXL16MUiEqTX0UfgyfvBgb/8EGCWUJTSNnWJO1UzEQ5fbtt9/OJfjdd9/RZnDCL3bkIQXa4VxShktAAkcSePv2LaNVOi4MnZR+Hd0adH4ng9qRoC6dFyNmVI+TxTllJMUCZOzA5KCxTUpVHlhSxvLUjok5Ob+Y632IRNcDF3+ffPLJnISMyFQlXXUywjj+To7XBBIBnYCJdbBdNymtgRI4gEDh/H2uT9WVMJrg0B+fP39eN4t2qU1qFbLrYW/A3Cx4LQ3KiFOCf6Nm89VXXxXOnRdzRM8TZ3Ef1GI6cxEKTYLx8XHUIIRVacaXdqPtHN5RmHMvGLKpZf7aEZgrIGSoCHa9k3vTrWtzAlwuHGKLModtezHybSKgkCeHs1St3abIFqQigS+//HIYpMY0GRPZiEijStvVoNKJX+IMz89faLf8DZnO9W7CBz1JjoWzGDJlyjOXYLjBMvWKDMJQajQzf+WZjui8kMD9CDSytzHAsD/xgbQjRuKoAqysEn3VTgxTlkBvBH755Rf6BWPc4vQnHKl/Nwp+TstCOvQ1/v3ss8/Su9cKyU+Ky62CjGt3EQjGSQ8qa86OGi23xYLcKUKhs4X203Op5+o0lNmpdEgDYpGHMLzrtQSKCGw+FnzMg+lsf7FUdIxjZAtzwc5AwzKTXxQvioBfIEznoteYa5M7KVnrPaVE20Y7DAg8LNTIMEOrJfngu4nqffEnox1iVJSBfoFtTY1M1tSiPLUkMR0JSAAC6qioGaAne9BRheqRwSKS35+XI2BdX67K7iHwZMNjRLhH6SyFBCQggZ4JzLksookwZh4xey5It7Lhvohgpj+v6P7CRzQWhIW3c/nPNWMMjMl2u2rWiT+TNb8jCxjaRc6wjiSfzyusl7Hxpxc4GPPpeFcCEjiAQKrnCQmVOaNDOJCFffn0QW2ST375/5RVv0k5Dw5kQSesu8nr40dSfLmYdhvWQyflZ/SpRTVNv13LCVssKBgcQ5OMn6kwQ8jkwt9ch6UX02EBHiGis6dKYEif9hCqguhBf96PQNrS2jX7DumFPTFFMYQQ5wDJQ0ManZB22wNk2JzFnD4/3exHm83JRjhDJIPRnDKcbA88NWpI6iistcn4BNJ+yIKMhj/U8pxIQwrtoGVGlknhB0nmxpf0EWhQ2P8r6P/+z880WiYkxLu5NdZ9kOJTkHyVZUoEAf7+l0XwR0hJy4mSRYZJA6BueW+QWkmPbtfLegY4N7Mj/BixsS6iVs3PY7I+Mpe0jDcwq6JuhT4Lpy0UcE5JMs5m4M+NL7RJOukkN4bgSJgQOKo1FGwyayIgVfjUcM2zmUwnHxkfXMx0UhIDzyWQtoHJJneukDtzP6yMjextzJ453RIVjWgYVyiH0drieq2txSM7gfu4BO5BgEku3SHqZeFPehwjNZ7GcV4cFRx1yrg52X8JjyJf6ydKJkQRXa9VI2vV1JgdGq8HbpNVjJAYVD2Id7AMGVtxrLjj11/WQsj3/aEgj1m/KL2xHsMLwtdC3hYfvRrmO1xvS8qnNhBA66b8x5Cdk4gL+ERQXmNpFy9OH6IwUNaOr8S/+pR+chBinD6rXHMmwmT7GczKpitheQMulap1M6ZeaKh5zRJKBc8NmstHJCCBOQLqqDkyQ/gpOopRINR7mevHnI3kq+xad63ra9XXnaSdnFSjbdx4cadatiwSkECHBLAty700zJQ7LEL/IpU4Pa443oVj94k+LhoAS6GTzRiX6ZznbVXLxyChgHMLrtVbYLQIZL+rTnhzgpMO3nR2fFhT2VwQH5TA7QlEipQxYnJ1I+MAmYx/Lrf8asXOddBzi7Yn95Ll0SNHUgyMqPmlw8QYQp2y+jbuoZy8qCv8mPV40ajlhNbvnBEVxhnl4YL4UQdEyKiiicPjUbS0IfEgMcPEh+s5kdIUDLkBgbQBNGr2fbIq1EithY+s6GtNflE1aSsaQs5tS5kpLRoyrFOmJ3NFSMOxmniWRyb15xCfWzStueIjGKuEc48Tvqi9Q+HLr+e2DKZlHEIoY76YRBtKSoulUJOSEA7tucKmWbcr/qR4+UDKFQ2vqcBpCC2E+gVdPnHIkP7aSkFX5JP1bkmVLdbOLTHOGZYQO6a8qMS0vxyT9ZG5pGWcGwuOlGpPXmiqsFCTk6/Jyh2e4vHJ3HkkGhpoirTSudEkTAQZQpHCazRwJgX6fqQikIFMS4bdVOAx33ymoeRe90NgrL7x4updNWU7Fm28aFFGehxdYMwivKBzhVLRAcO7+etIP0xGJt+8xYVsRIh6/WRSQyDWeyiw1xJ4NAJ0Gbptpo/gpJ00A+ZATaZGr5yL33l4XomhajIWyGTRCp1RkzUymeCRgd16gY6EEOZVMtas6j5h4oddl5TCqXTYJSF2TO1gwoX5DtfHZG0uEGi67vyH/hGX2OVjA52b/x9cTPrM3BRlFDW8oIzX1W6TCoLSnTXqRC6kkHN4jQLFKFxrPG1rSNHCWyjG5HWLafOk5GSU1y+DeMSZfNxACUhgAwF1VDm0I3UUY9akQo4CGa+PGTjKKRlzLQHrei0x41ckMOmGU7FUJGxSEpCABFICq+bj7JxLUzBkkUCJY+EwR8eitKsihEU7awkfhyHWQjQx4SeBeV8iM5e1zskD3KqRNX7Y8saqen/YyCW7h2l4D8vHgkugEwKRbZMfnuYGgvxTp5Q0HHPTUe+ihsROkiVu5CNHUrZeTdokYX3R5Fh3y5soO7FkHg8lGa5btJxol9Kc+YQllsozhIQrbpFpRASG45JN5AMHUE9WCoFn1UKmgrzVgkDazFo0+xaSV0kThZMSSEOadgeAhzlezquQGWvOXQuLDJ4RMpWeNp5Jr/v4SHRB5EnNSTTCGexKCj65HXnIqJGVNSdzVLrhJ5HT8SWMif1AhJKSQnturAkTHK/DMS6tqWNCKFfJ3HaUmYuh6svH37EgPLK2+Y3PehERiEyssILGa2oqeupBfp6uq6PBbqiR+8EfW9p4cWmzCmVIlxnLMjmADpU45zfg8XSkiKwv4hQOnWODiVIYJeSC0X+MFl4wZoVlGWKmsoWPRNeZYXEu0ygFf/ZDIGwzw/Wlu+ok2GPK2M7eTuUfQzCcymdndPNyQ4uYkzANlMDtCWAoRqPk2OO4YIK2TUlOTgM3zJhO548mYf4bMomuN/DJGDNR4unPch3YCN3pM4tG5dqWbIbGWHdHrr9sK4VT6Qy3TBWvmk1kssjfQsOMbWm8yD/i3YoEGARH7OnFBv0fynaB87dpmedCsCTCsp1+zUCbMW6iUhCTCf/pMq8VYM5AOdG3vjj1Oh51vg9HLQHf1tpa2Bk/s0Q0yKa/aSdhH5dASEAdFdIouT5GRxWuxSJMiczG6ZmAdd1z7dxeNiznydkBzfL2ZbeAEpCABE4hUOJuDqfkJ7oyTuFTK9OQ4dz1Fdfk4BM1oeMdd7h9J40HAkuW6Oa8dnPVRDjOzFoNI00n3erEskcazZCzCJQ4MDVcz6od85XAQCBaLV7cW5bp170NzRlRGZ52roNetP3kmQyj+THGCfzzG5WwTFhFOr1RpRZOi5YTuvfza2dzG9nHJh0mRSAYN5hGkVoYIZAapuBFG79ilxMYa3y8aNHsy+U5OCaFHQueudjQswoLEk24rtjvMgtwhRBaRJur2bnJyJwmzLSK9BaJl6hN8sqPiaRcks4qbkz/U4EzITTFubvc2jDrz7STNKNztRAVlCl+Ki2R96/8UuTyTBcN+FVt406RU5dRWl9zSuBOHCbLMqcVQXRMj5sUYFLUSwemTe4YvI2gMVUZS8TUMpNLGHN8ZLiINGQ0f2G+s20OmJkopQlGyoFRuMQrnpZ3Vabp44b0QyBqpfy8dFedBHtAGScVO/nODbX77W1STjv4ZPGjwEjzpHDGkEhlRen4UwL3I8DEk541doHoghnKhqlfSCnt+Fecy2TsHIht0xtzKjSqgsmfxzjzw3qMrinypGAERjEf4Wc/6y97aEfW8mT9zo3ve/K9xLOZ3nqMATkpwCXQ3UPIfB/f2QZ6V5qrvMkd6gisnHz9Rcru9PF1bZ+ZM1C2+TvW5j4ZP+/dRuDqax6TYoSBeZGiNrDT8A3zLb/Oj8HbDM3y3I0pgYcikFcI6qjJxnCAjopU8dzPbQ7ByUIZeBaBucqNwq3rsyro9vli6UWNbfiJ7/L2ZbeAEpCABI4nMKd1J1UxgThwjhfy6jlOeo1TwtctZrQQdaS/a64BM6ksFwMnWGZ3UVpThOBfbeE6i0ja4zrsFJPtIQo8xW/ZIStFksApBPBUhH7FErslszjVW3fOiIoi2rkOekp97cy0xMRi5/HOXEoen1sEHAcIhvgWlkOJbFGcUaTxonrLoRuOidMf8wXPbBLlVnQXg63cwIsKPrfZrsNF80hyf+4nMDbI8aJ6s98vZLsU6INjwTMX7Za5Iw15RQfv3PhbYma0q9nJA65o3blVm5JBM9NCuFWyRYf2Nqdvo8RLUltFb845EOW7+BP58yPXnFTh8LeYCwPcXDqtw1O3Q17azUDSgjCIh4Z6Pt92SikV7EIhkWk0ybC3KcyReCeBEHhMc5pUs0cW/5i8UsjXNasivT03gA5gM6NMOOWMOukebZ9R11Gy0TahPXo7U8wo02Pam7lsJnCnrjoH4YAyHmlvYyPtVKflK1w7M5qrEcMl0CGB/ASEXpMf/QtLFI3+aKdtM8rC7KpHS48QhwoWSptzDNNZdY0faXOmVR7s0wtUpWhrE5mc40S1GRrDa9M/LH7aT6NS8NOpdMrEqfRhTfTEjOY03tAedtqNf0pbVVchJTpuFDhPaox25MWTJ0/ev3+f8R1EwqAK3759GwV2+/O7776b9FBQig8//PAUsaGHkTeZ9TCde/XqFZUyGaFR4I8//jgn0mSOpzTjL774ItNKTxFpEo6BErg6AXXUthpsraPevXtXIhij29OnT0tiGqdbAtZ1t1XzOII9f/58cj0DDfPf//73cThYUglIQALHEFjlU0KkSRV9jKjXzYUVvusKXyI5K2Hh6j4eEvw8JQ/uiYNV8Pnnn0ebuYcEB+9WudsNJxgdISzComCsR9IXCi3nxdSIMBQn8jtRkPzCZ0nKxqlIoLBh6ySsyNykJLCWANPGcaFhvxbtbQQfi7YWy13jR+PmZDGjvciTcfYE/vLLLx9//PHkIuCQLAYGDenFixcHL7rtKdTOZ8N6wVTLFzwzuaDuwuqDJAZbuYEXlSKUKryFrcUybhjitQRuRoA+mOloY2HXegbGB/MX0TYJhunPPvss/0iHd6PzOaOEWBrj9cEXLKROSoXWnVuh++STTzYLSUkZy1iFzKfArJapUOEclgTzqa29W6UNM6B/++23+ZFrTjDIlzcJBrhTVjq+/PLLuQFxslzIuRlImiCDeMZkiuIjZ+EEPHrw3j9L2vkjeyTm+uCkwrx3U7F0JQRCfbi4xSXjN6aBDfoKHRvOX9B4b968KZFkMk6mL4dDLSYBwo8pcL1Hb2eKedbINRbNCwkcTOBIe5v+jibZY64Dp9zKmlxTOxiv2UngAAL0Ysa1OXc6r6vAtJ6bPq8Sj6Si+NVnu1H6FX8yLQ0NiShlrOvQtonuLv4scUZNJnI6wLnpw9x0Y7IU9wgMDea5Eu1pJHNpVg93Kp1HOte25/pCPjXv3onA3DBaWEbP3xaC2hWN5edyRcyof5UF0blJS8nItAvo/MOhLyaMhcWJ7bJzOhcmWH5dMryNqaHrNy+xj4lsu6CVztmFc+HbMvIpCTwyAXXU5tpvqqPm6iWSdm7Ui6L5s2cC1nXPtfM4sk2aykzqJsMfB4sllYAEJNCCwFqXWWbnRwvx7pFmiW/60mDZnIpPb3TN06goTlPHHYnjxZo0XAkH+FrHEUXAN7WqFigmq6rPnj3j4M3Ohso5XtxKaXGgum3j7055fHyOQIkD80S/5ZzYhkvgcQigTsN+il4t0aLhIxGrkhE8eqTpz/zWE0bAprn3lnhU3ZPi4ahsuuDFNuthWW0ydwJZyvz+++/XmiVzqV0iHLsoXOrNbOFaVRw401VLevRcstTC3CqeDu05aIbfhsBc4w8L2GLIi/ZxIkb5pvBQttOv5+CcOPJOOsmZiWQU2uYZOsmigUvGMnR+3lYJq7I8ZvhU5jpj0WWeGm8NxeTFoGPIhotVTaI6gbzA9MfoYFg+PkCQcPHQdT6R9C4JljtealkRqRgXDcHKmlNHY4mouJLeOsa/2cVcH1zkdjMOFqeEAFox9MRmBtCS1Ghjr1+/DudBXO8cUzIzWZzSw0sh08O3e078UtJMptzdOdSWkDSOBPohcJi9jcHDZ6v2uDsGaPRfzIASgNh4aI+SmMaRwHUJfPXVV5nZBLf2vK4iwpK6XC40YoIis1EETbhncjFnnEcA05+nA5ybPmwuUVrGS4T0sP5SBZRT6UWMc217ri8sJmiECxGYq/2hCDu9l/c5f9u5uw1/K2Nn4WSALW79v/IQD8tk48N3U+XtKRu6aORFGlPAEAT+WVKtspnKnfJj6SpezJnmZ6GrWDSTkkAPBNRRO2uhnY4qUdTo5z0T751l9/FaBKzrWiRNZw8B5gWTEzw2afU/BdhTcJ+VgAQk0DkBXAfV9951XuQq4k26hqqk3E8iTATCvdTDEVzcYtUlZI2Ez94y9Zj0+OMtxJrdtlmBp9josHa7FdnRL9jGus1EYe2KE7yInS5wsk/rit+Gql7jXSVYOFfqSmaFkcBDEQh1OKo1v3N0IMOwchVE+WMzDEbbhr+rFD+SEx9yWN3R3eEnXoVXr15N3qoSyG5FDJJ0BB8TxzTauft5TOpCF+Gmc7rh4sJZiZ1MVW428EJ0yBP+HK+RYdi/PoZ4IYGbEShZWGd6hWqtW3CWq8JZG/rhikPVtoleXZJRagxAIdjxLlquOmH27aCBSxb+UKThQaZRqmMuqKbMiLwow1DMEtNxManyCCWzy/LUFmPSPMIxOh+/vN7z6UzenVvITiMzQHs4JMRS0mZKFH6Y5oNclxicD4LCYo4EUInjwMF0Y3Gky7ciTqeE81Nmgq3XUJCHsS/MFO3aevqZhzCy9UICNyBwmL1dt+dO7q6ZrI5wLW8ywumBTC5evnyZ94WeLqQCdEuAFdtMI6/b74CAW75bFHnBWMTPzOKZWex8mUi5UkrlPNEVc2LWKYcTQ3pYf6lVfKfSm0lq/29Gd6EH87q6pPtkCvvnzL3Tb63yJvfvbsOvjfVT4nXFFUI0qrb6QkKtOmUEmnsZ0mR4rXzz6UzaTPjQCT+R5Kouem4znsw9r4DyNeJdCUggJKCOCmlsuG6kozA2JpfzIwlPHN0iSfy5mYB1vRmdD1YnwKRgUqexmsjZmOrZmaAEJCCBhyWwallIe29bOylxeqyqiG1itH5q2FcU+vQYtSl7rW3W+NkwD/gbd0dFJeLWzrVAEuSgDhYIpZjLJcp0+EkZ+cM7xIMlR03YN8Dkl7+5eRbptN6nNVkQA/MESvrypAWbT9a7EpBAFQLh3jjWOxgUSpJFFWeideX2z4v6aMoHo3RuDB0qdFjzylTuzlu0NwbrTCIYBo85lFPwEcvcedcxAheLFhfdkPG3yvJlpkejMTa/9wQbda3pGBLo7Rpl8uLFi96kUp6dBDKNP0yZPVUVzx9GpzGZG1ZMPBS79XVGTZ01+M4ZOeEhnBRLyVwmfYq8Fo8kDU+d6y/aVrpB8qZnTVOkp4SwAX0VIkbzwnrfUJwS82BMlnb1mAbVSCC8KKnEs/RSKOeJ1xR/klJGk58orVmfSyAcTPMzu0HOfCsKN6aT2n4H9SIcckRXj1LR+FsfvkWk/Bx8UWYjSOBCBEIVEYpd195GXdTtuXPjYFiE4RodwsawdvZemuOqEGzX0bnEhdbgKnpGDttPSgP3yFwHTyMXhoRmwPBIoROmMP1G0XgtaWYWX8W1vmduAtWzdNRoX6Xk95QoTa3zkNPXXyrymZwkRuk/VOVGZecnxZ+klOkOaSKGXJRAvvHTMFj/2rw81/X528lGP1eLeUxzTx0cPhjNJQ4ORlmiffvttwdLWJgdI9Ck9kHmzW2xMOtMtMldGpiVZ9kriLrqDDnxz23Gk6uDN9gmm2kz3pLAkQTUUTtpN9JRo28rIx6acDL3zCPe6pCAdd1hpTysSKgU/JKps5LpD/u3Nm+LfFieFlwCEpDAHAGm2CUGAI/jzXCZcw5jJrzww3r3cCykPj2meBSNfQn8bfaG4TjCc5VpqGRBRrVcW5gZbCeiwU/OTzN1jd3ye0H/ycIkZszgv+KCn9zCScgfF4u+XBJp+r2+TBG8lSFQ6MA812+Zkd9bErg9gXC/SMmrEAYgeZ2MDu+EGwucmXEQIRk7OhH1ADHwCeR3SjHyUrOLX17dLCojAnZC5vGHNZshE+7JLjlgk++DVCX22GYbMqqjjL2NGBjt29oMvW+t0RgJ1tVPUGDM6OfvqlL2C1M4nDFVqVX1w7n0UXJ6XzhMj+GXuMirqeOLgKalptJ8gZyfEW8oCPqt0As0J1Uq5xiS0cljnPKLDaUbEh9shjy6cjFWxQxHzFUPro381Vdf5c3IKEF6a9PFF4Z1lNJkM44k4SeUeH9ZLdWUpn+tkJJ2rkdirk5tSHNkHjO8+rRlxEgfrHuabkw5uggnICjV8GcUs+LPw0auijKblAQ2EJizbBft7ULzZhTpXFce9mGfi1DwD23X8inJCNaLRybAB13D9hOhqOtmHBNP+37d2e6YUd0L3LasWc+lCcb9/thCZ9SkDFAtdEdMPr4nsGTatSf9Szx7+vpLXUoldepUeo65U+k5MrcJZ1GMESEzo2Q1dvMLW//UM6YS1TDKfxUdwdiZX70eS0SVo+vHn/1csFI7twPgxOkTy11pJ6HnnGWsDPW1qg1jB5+yBBI2rdQ0TEPC+F5LQAKFBNRRhaDy0VKNlIbkU0jvlijq6+6fSMv7yCHW9SPXfodlnzOb58I7LIIiSUACEuifAA6BEnMRL80xe0f6J7ZWwkfbmEKLYlkO780IigU8JgssN/LWYdbOx/DFCyK/fPnygw8+oIlmVkwxDFiHq+ssYlmR9/3hQ9u2SkqRsaspNX+43fDHIiTXuAoX7W1K2ue+h8X6un2ExbqDQA9+y9tXhAWUwCQBFonCAReVOxktCmQRJ10uCeP0s6BGiTIbYpCz7jgYQujtOjrTNSkeA247INgn+YbB3Yc1m0ODDQ6L+7QWLUN66LYzsZMNIzRQ0wh5bZDGH0JokGGp56IZLoFzCRT2o3TP6GaxcSCEwxbdZFEhbM7rxAfzWqWRYHM6h4lnPseS6UyYAtPw8pnp2sTJqMQTFcqTv94gwJAgPCvaDKs6UdhH8qXbc/ft27dze5Ymk2X43rypbjLBycBVfWeuzU+mfONAZi7hfGeypHokVjWtSYYGPgiBULEwHpVYSiUanha4bU6xBzuZUpxbGlp7sPisBPYQCFVEmE5de/v0Uft4fRXCzFxHRnL0M/OgtyTAIbH8RjIc7CWD/lqSkdJgWbniHHOtMIXxWXzP2DaouyqvZMI+2bbITiky4hWWsUW0B5lunL7+UrfunEqX8HyQtl2C4jHj5EdP/Ir0o21kbnL+9nTDfRV9Kqxw9GUJB42/KvEDIs/t8EDaFmZcYYnSuROtIjIBC5OqGG3Vikh+Z0NFqTJJpYNNYVvNpOktCUgAAuqoKs2guo7Cflqc1pLpua9yqILORKxr20DoMq9nAAAgAElEQVRvBFAsk1YW+wzYONKbtMojAQlI4LoEmJXnNz7icXvYUwT7q3XRlh6yyFfBfjGOTIERPG1ULJPjgKKYf/3rXz///HPW9lgK5W8UbPjJEM+tZ8+eEY3IuNcy+wvxEYGXPcGN9hixvkj6yJBOskaxK15g9pCdE6uKSOsmVeLA7MFvWbfUpiaBqxAI1zjYIFK4BBM+lZa0PJ302bohiwcnVh2rqCvb8alRL/m9d1Rru8F02H2SEQCbId+ujid2ZI6he5+aWsw6P7aSQt3v3eV3v+WFmStLWOS5OJcLv9PE5HLw2wlcYqZmZl6rBGPYCrsG86m6fXmVMPsjZ7Dktcr+rCdTCNmGEfJVHE69w6fmrhnO5jKafCRDaTI+gXmB556aDOdtDpmhefKRIRALqsqu4iE1jIRVYhygbFnyy2+hS+EcY1VOLvqkwgwhq5riXCI3CC8xVCp2q4sSy3SrDWrqohAUu4RAqFhKpi2FAw3JVvRRL76raCgphlZFg6Qw0xLIxpHAdQmEKiIsRX6cLVQUY4L51MZo7S4YGTvcb9+uvKZ8ewK05/yYTqd7/vx5dQ7MtVnYDZPNixHGPOsafYX9MJc7k7WKzu2MfT4nwBBeMv3Jp7D5bmbiUNHo2izeAQ/ShvPOjabrL9ULWNKWTh+Uq5d6bYKZrprpEWtzMX63BHDdZwYvFAJ3t9mNf+62zKts92vpCLwSqOkSmana3naCYlfNWSEZ2+WAZpZKhTwVHUDbilAywo0plzSJMfJhF6sWCQ6TyowkcDkC6qhGVbZTR825F0Np167ghs963Q8B67qfulCSkQDGKu+vGX+OF6gdZnen27GjPF5IQAISuDQB1CkTc1RrapCjbAm/9GbZ06smv0QxinfMCc8xu9YXLEHRqBjH072bAMHs5G+PDMxx6u6UnROG3sG3X+gFZMdfYW3OpZYJJ4sefHQZCb1V4sDs029p3Ung9gRY9guHFayXwiKnlk/44ORUNIxwzDWLgIwRmbwYPh5k5wcQvvrqq7w2pk7bHb5FAGhHe6qiqiFC4fHv6MEb/OSQT7gbo2RMzNdmSQoVueWFmcsor0Z4is0r/GG7Yu1zMZdOGo5aw/hMw4cQkkLXrUJE08WU5V/+wppKs9DbljK5QQhtZrGRL0Yo4RCd9yPfA76lWSLY5jj5/rI52W0PYhXMyZM/R7q2cte+UB7FsqpEaMWK1sva0g2iokXrbr9eC2EVsW2RKeMqJwb1XrFeMjKvWramCLT8YwTLyHz6rZJ2vsowOL1EBwswpzwPFsPseiAQTVtQlYtSlXTA6msoJY2WXl93LMtnukp7L1I1ggT6JHCYvd3DqI356uJvn+1QqTYQWJz7ZJxsG7IbHmFVIvXbpyGb02/x4OJBZVydFR2DOIXChZtVJcJmO8XNnjeHVhXhipFPX3+pDq3Eku9hUK5e8FoJPniPqIWx/3RQ/kz35ryIGI2Mbhu+2NHv+dsS1TBW2+V0BCY+Tt7FxUsKSBxi9jMlYIl9xB5eYOedYhMMMmCRRA2G3lLXFxMWtvCaietcj51MoYdmnC5S9tP2JqEZKIFLEFBH1aqm6joqGjtSOdk81Ln7IJXZkEkC1vUkFgPPJcDGWTRMai4Sgof06vu3zmVr7hKQgARCAiyl4C/Dm4E9MHhRsSqZgFdcYgmze6jrDrdgHsOfxsOXafHXMZQv2pnlItEsSbPp0ZpUGMoynsLFCVl3pYESYdW4lzTF3lVIoQOzB79lV9wURgLHEIj2cJRsn0Wwd+/eZfQ5Syf5cyzHFA0hGfXSGfGYO3cfZ168+B1gxuimFgIv3s1v1ephxW1sG8dfhD0Rd3GJbZM3EauPqvnPP2Y62hzMdEVjjIkiGv42z6fycGiKa9clw/hITn+ZXMuujn1k4sW5BFBQJQLsP+QWDVu0tJJ8jVNIYE4zLPbcuQfn8kWDzd2aDEeAVVlM6p/JlEsCV2U9JEiPqN4414pR2CtLCEzGef369Vp/VN16mZRqCFwrGPFL7IpMjje4VdLAFlXBDThYBAnsJ1B92oJIqPTqKnRRVTLnqj6W5TNtPXLtr1xTkMB+AnMD7uIgO/fgnEiLCc49mAnP+Dknn6LLh46CyTgGSuASBHCh5/sgnooWEwomztHQiT1w4vGQkspCwoyuYEG/rlrYo+tg2znMEuDXinP6+ksLXHnlMOS4p6G2kNk0JXA8AZax6Cz0hbllMuae3OLfVQtefzq+JIU5lqiGMakr6ohyD0V5zBFIowtWcOfq5dzjSaEXaSh7dV/MBqRzrCaTKlyzn3y2YiBihKnpYwppeC2BzQTUUZvRRQ/W1VHRJ0SivIafOBRW2VWTiRh4OgHr+vQqUIA5AnMmNHsNabdzTxkuAQlIQAIbCLCMwaEFTnHwx5kTbbwNDNNH5nyUUUwOPEch9/jJiub79+9x/qzdvxsVn2kO66MstpFa06M1Ub7hT3oEXeOnn35i9oow0cwrjFl4DRPIUKIW676FMhitkECJA5MmYVUW8jSaBOoSCJ2K5U6q8KlUnp3DVprghpCXL18iRsaQYDDa8L7hDZL08AhHwijvnCRoYIyE1hZCRoBBsH6WKedANQ0Px8qS9ej8uy1OGVXzB3RTepNqhLLTGr/99lsa5J75FImkOQ4hwNm5GY55H2YtWZBUlEsaEkXw50UJFM43M7swSwrOeb9QFaAVb2wen9JZ5qyCRbslrJeSqlyrZAob2JA1erLukL22dIiBAt+joicZrhVjFbTJHDOBvGdhrVmCnXPY5ua5ljxXop2qaS7ZC4VToYsQUEo3VrmFlXWKZi6UzWj9EAjVdcm0BcnDRyYLsnYX8mQiUeBipqyeV9fb+UzdGxnVkT9vSWDOSqlrbzcatRethajK5gobRfOnBDonwJ6xuR1lo+SLTt0xZuEFmX788cfRuMkUb1GSwvQbReOgcublksjPa7XrZr1n2ptxjdYVsjC12881elh/KayL8mhOpQtZ3b55F3J48Gj4lBjXMo0BbyozaHRFOag7nL9tZLiXQ9wWE2dBofVDra9dGd0m0uJTc75sPBFr1yoW81oVITptSzc4V55B+MgMzZeo0PmVT6T6XX1M1ZGa4GMSUEc1qvedOqpES88NfI1KZLKNCFjXjcCa7H4Cc9MBlgQyzsH9+ZqCBCQgAQlIoAqBEiuLjKpv/awifK1EcEBxCIHlf8buVYttRGa1Emfur7/+yhGjTrYScjodYRCJykW8td4qCgUHaMCkB9dcrVq+dzolHXltS7g3MUsngSMJhNvFCnsiW2QiV2Qk8Ll7ZVjqYgdP3uHG3Yc6fJupWZyfaOnWRgJvf89vZESMuqeJojbZ/8+1PTE/tmZqfDOKUMLNiYQPpmoEF1atV6tk+NSCQ69Ji7DKVg9peN05gcJ5x57djdF5P9oSx7w7x1Ii3lxnPKWzoGTSXVCEzPnPhwKu3UKzQckwRy5ci0RaJvgl5Avj5N/mMJkIRlQLs2GuqUzK0HrvFmVcO+odaf2ulW2S4UMFlrSuDT33fgwzXbuE4f2AWKJJAqEKKuk4iwMNp/IKDa1JeeYC81YZw24LQyuf6SnGzxwfwyXQiMA2e3tRUUTSliif6JGSn/kuXJKCcSRwRQLDemtGcsavuiM1XmIG4qjHMcXDydbzWj8LInnXQeokzFAtvAWQQl9BmuBZBvxcvvc2hBjIMmMTlQiWzGwrrb5OQuZqMxQvU/Aw2r2vM5VbwvDecB6qdLQEajyj7hj7uMvLoxlTSsj8uSTS8XFW2e7X1RF4hwuHdmKyrnl8RYQ5srY0p26O9FmHIg3XCBbZfOBKox0fModrUpJOmnG0zSKjayZLYaAEJJASUEelTDaH1NVRiwvhrChUf7Pm5rL74B4C1vUeej7blABKBlUz2USZJrRYX2xaHBOXgAQkIIGHIlDoeXwQJozpz3//AwtOKjxCbHiKvFUs4fDHOiXOFv56Xqqk1liyHVdt8dMyFxuKkzq7Bo8W//ZfqAdpjWuLmdZpmkInfstUMEMkcHsCrHQMix2MIPlNJCOK/JIT3fkUZxfjIzNf9gxFg+Mo9nDBUIL8mRXxKP7Vf4IFn0C4STosETRQ0QcYDEMbC7OOrgvbXvTUnX7+3hG/pkSFPTE/trYYVfM9a21dYPtFCdIGap2Kz28AqAhnODIXLihQfWtRGP8qBKjcsK4nxaZjbva1hrq6+hnLSWkfMBD7hErEDBiHRaoV8vlxMK9vU4zblAw2DA+OgqXJEjLYMHlpJx/MBK4tHcRabNo54JBzBkJ0izX3vK0bxecnVXOkbRkNoKk8Ucja+NHjN/hZ0s639dwbwLEIElhLoO60hdyZwq+VYTF+fjrA42v1/GKORMhn2vrNESUSGkcCBxDo2d7OFx8LMG+K5x/3rgSuS2BxIK7ls8VHzfhLdqlr5RLuejhktATlajQlBE5KrKS9OQ0soVQlTifrL1XKEiXiVDoC4k8JLBJgLPj+++85YZtZEuUWowYeaVysC2PHb13+LZoOISYid1mIIqHKfYWoy6IUm0XKmGuYL82yXU44ai0sLSw/0z7GWiOJ+O2FWs4hapCX7lzLpTWGBA4hoI6qiLmujsKTHpoT6fXpI29FdA+elHX94A2g8+JPHr4dNBIuzs6FVzwJSEACEnhkAiVufUY0Fp8emZJll0DnBAodmJ34LTuHqXhzBFg7yKwspN6YO4UMOz/myDQKZ30kw/DIaSZVj7XAamXk0JsUD7GPlK0R/FXJwgczaZIGgTSeValtjgz2ORnGcDYSbU7/yAdHgceLs7y7eVdki1F1Uc2uQhEd32K3QcV6jJZLxsoaLurCibCsglBS5Ece4KKKG3/CHCwl9OrGoZWOMsxd0DG3ZRrtyLnT0vkcKwbubayOf6rExgiLuVkPoJ0yuh212aLllzTsKqXLV1zUBcIcJ6+b9pFIsU8KEAU2lSdCt2Hv9YW6W1TYWj/zk5ehNuuaB7UkPz6dqG2PPw9oRSjPMbvxoi4BzaoR7HhxgFmVH2gY3erW8pBafjrQqD3nM60732kBrZ807apjDx0vWnTVMfHxYrMRu7/x5BXFKOF40WLUzmynGfONLrBg95e9egrpeFo9ix4SfGRFUVchHOCzpU0yRGam1Y2munUban6Ub2RaDEVYO1kONdUp/vZQgPC6KaW61b0qNdRRD+svq2Quj+xUupxV2NrD6wNafjr0I0C55MZsRAANzJAdNobJa3oZ0RiOJ+3bTr9/O9nmJotHIH1g7lb/4dRNYWGpwvG7E8eXK/MuSSZadd/lubZ0ka25x6xZm3UmfmG1DimwYLNwUD6TU8tbGfujZbamLYFbEVBHtavOPTqKFzYzy8rIhnVx4rCbEcxbawlY12uJGf9gAnyOA1NwUiNh1n7xxRcHy2N2EpCABCQggUICk4NX+mxmi2oa2RAJSOBgAiUOzG79lgezMrvNBFg+KGlpm9Pv+UG8gizjvX///jAh8YGQ41x2dOemc8x3794N+10wEliPnBMjCse/x1aepoJFOfbwkzev43ucowTG58+fHyNnfosSMrDGTKPir4o8VPe564lVSpFP5JRvK821pbyoc3fDva00gGiBY+6pwvDMiFDd5ED4UKo9qwlhOuP1Iw9wI4To4viBbxCAyg3bbSTV8JOxCd27VgXRo8ONB6juw/TzZCkMjAhkVEoUc/i5edWPjRwMhbRwWtqYKe0BPcAfHxObzG5n4JhRSTqo0M2ly6e/2Lmix8EShdT6OXyUaW1qVNDaRzbH3zAcR0PV5qwv+iCb0BaNzOrmwUVZ3V5suuoqpXd7IBTwALMqz7xkR/KGishn2khp5zNtN3Jt4NP5I3bVtIIO6KpppkeG5LtPJEmjUXuDiRUJ5s8jCTyyoqirEBZ9tnhCyqeig+E9OO3/18/788/53s3giDOk0RyzYoOkXKHTJkoZpUSlRIEVf+4xIdBs5dVXUebHSaqf9ZcWzJ1Kt6Bqmo9DAPX75s0bhg/+cHsyOE6WnbGSQYS/4S5jyrDAhCuPMfry528bGe6TKFsElvsOqEIqbO2yUC2ZxwaUJtjI55JmNBnCQBLOsmjWnWzUyFuoUVn2mGJRUnV/PrjHvy5MU3tMAuqopvW+R0ctLhifO7o15fZoiVvXj1bjVywvCmfSecpEjs3T/fs0r8hcmSUgAQlIYD+B0BuzPzVTkIAETiFQ4sDs1m95CjEzXUuAUyslzWxtsheKT/GBcNjLNzPrOEBr7ewi/bl1yrTKWKdkdYxHHnCjSWbzByueOLIO8wNEvuu0mgjBNVFxIBi2PfEmssm87hGYV3oVYYa4Klrm0TH+6gvTGT7V4UTLB3VX2B3gwhYYXh888A1ZD3tfQjEmr+kpaxVsOHQOGmwyZQNPIYC+WpXvTiWDDuH0NX+rMt0cGSVTblaRy87SzclZYiqEz6J429m9eUM3FGO8RjkcaWpuGI6joWqU/EEuMlbBSKBR2x7T96IHAppVc7XQ1KzKDzTt9uLmO36jLp/fLlK+cXeuph4k3K46V9FNu+pcpseE5xVFKkOjLpzXG6kYhDy4iTXJ5JhAFUUthVAyEWPC+OzZs3zNbug+DIu8K3Ot8yQvRru7SJuZOOPSwbPNXyMBMlkv5sjk8d4e8kUCTSP0s/7SqJglXbvRoNyoRCYrgeMJDKdwOYj79u1b+hRzxrxW5+7Y9fA39nj+dpXtfnUdgaeeaih0xeJTPsynHzXlySMBxMHncq4dEAkWLoNFRTj459jNSvLtpxlHTfHIBYkSUMaRwOUIqKPqVllFHZV3suOM6+RtDnUBPmZq1vVj1vu1So0FG40Xo/yEX8WzOcrshQQkIAEJPAiBwvWqwp3QDwLNYkqgNwIlDsx+/Ja90VOeEgL5xaqSFG4Q5zAIi98EY+vMDXhevQiZzR9YTXixjlyUyTvNWqCmO9AOz11VbFGuMM382NpiVC05gcZibihk5jo83YS0dSsrvwGgOpxwx231xA/T7ZnK6vbW8XAKZ510z1WO1pcvX4ZrUvhpj1TR3dZvP4Ll9W0qZ3U9kGZRMaST0q0Vo+kRpnCEKkR9cKWvxVVYihtHKyF2cCXemHbPRTvecuiZRiRbOzj5Dtio6+WnA40O/b579y6iGv5kyqCBFwLJXLdrjZlMr3LrrnDyiiKtnUaqY60YCBZ6A1I5DWlH4K59YRWxKhBKfLa/Hyz9eZVsmchM5ejC/HuhYTFy2qSlw43DXxreQwia7cWLFz1Icj8Zulp/aYS3ZGRsNCg3KpHJSuByBHo8f1uiGkbQN9ARWC3h4s1YtPTirPO3nO2eswub+tBTAmlIZGt2cv427zNKS9FPMw4ruh+pUmKGSOAqBNRRdWuqlo7iPWH50wLuR6xbcSemZl2fCN+sywnwSnjWACb1EuMIzfhCLs7yUhtTAhKQgASuTmBy5EoLVb7XP33WEAlIoCmBQgemHsKmtXD7xDnlMjfZuX3ZhwJS/FVHffZgifyQUVKcTWo9tWQBa9jRggdvcc2LCPx9/fXXCIYj7kFehJfZ/MHaFi9ajmqt9c9Vq7G1hLm9cZin2mJUpSst1k751whDTUIPXUx5VYSD4YQTluoNzwFuruqPHPhGGQoHuLBJjM/OXWAqh12AHREPMlTNAekwPK9SUoFbaOA0l1ohnZQuHBRKitYOcskHoFIJD97LtLbWELjw9QFp0e4RUkKsXaO6B8N7lEKzaq4em5pV+Q7YqOudkml+LDt4pJir60uE21XnqqlpV53L9JjwfJ9NZWihOkreOJZKQqWkgYYcQEBFUUshrO19GyqXDou0zEf4o+I2pHDuI5HT5lxhNuRe4s7dkKyP9Lb+0qhGSlREi0G5UXFMVgKnEMDTiPOf2WJ4JiUjCQtMjJhEYPRkPdfztxlWB90qV3MMuqfsv8+8S/LcE0pYUeFSGW6RwgW21lVbMryNMtAny1e+x6daXGB8hMlWX40OE/daAo9AQB1Vt5Yr6qi8kx3t18nbHOoCfMzUrOvHrPcrlhqjes6uxhT3vXdXrFNlloAEJHB7AqFD5vaFtYASuCWBEgdmP37LW1bBgxSKiTl++8ccNViEy/sl6raB/Nvc56acFWXgO5nhpzJx5bGkhaoZ/uYyIg6OOJY5+bv30aa5zR9oWurulLIfv9GHwlLRc43hBuGsCGRW6xuNqnSxPDp0UT7CeJdvQ43ys3hdfftdRtQWcMKhZ9gbMZa0ysUjD3BzAA8e+EIxaLGZBjbELFd6aOzwMAbtM7NZIhTD6yMJLNZ4JEx1nRalX/fnqtK1UKEUh46wypRFjNAUrAtklSRj1kdWuodDRuyFF+x8C0fqyacate3JvAw8l4BmVcq/tVmVH2jKN7KmkmdCOsw0NPkykntrIGBXTVtC666a5nhkSL7PRpI0GrVXyTCIhCSdbCCPED3Iz0dWFBUVwqL7grz4K2lUOMToFMTk38E5xr9PnjwpebbbOJHTpls5M4LhgD3lKFBGpBvc6nD9pQVVp9ItqJrmQxGgE7FMuejtZ5xlXswf42Z6yu/a52+xCdIiXa4RDGZNodhMKg5ehqedzc1kaFvn8o9afz/HpeaITdYynXMy/PjAyHBf1TKPl9YcJdA/AXVU3TqqqKPyy7TsR7y6o6Eu+UunZl1fuvoeSniW9+Y2QzOaeP72oRqDhZWABCRwFQKLm+SGghSu/12l1MopgTsRKHFg9uO3vBP5RysLKwg//fTTtv3oV2d15I5/Tv1FrrOQHktpx28qxb0GAf6Y0g7nNzhlOickdgXrO0RgCnzuqlPIreL13OYPLCWcV2cVedGco1L4q8jhBhu88jTyY2ujUTWfKQKXL/aFKxp1q37glhG1EZyxvlrMSnoY4FJuKNLyGh/51LpA59dKam06lDrTwIbU5sagNC+24IQakq7hmlFK6dyQtbZl2lnOlT+fe/5tDumzjUqXX19LxWhqbS528FSeRljSjIaQDRLeY7fbHJDF8BJiB1fiosxGaEdAsypl29Ssyg807bRTvuO36PKUNDTqIs6UtCnnKLsb/LSrppV44yaUVxQpihZdmFzyeiMVg5BGkkzmZWBKoAdFkUp1TEgthYAbOTN4DWVhd9nz58+PKVeHuUROmw4lLBEJJ5UvCygBVRinz/WXQuFXRSsZGR0KVyE18kMRePnyZf4dwcN6OuMsJk2GTHfnb1fZ7vfQESzYsOy3aDMNtYib++DztyzUzTWg0/mHTn8Ytnuh5hyBufCSEW589nSMoyTja62HkBMXaEeRvJDApQmoo+pWXy0dxXQrr6VbbC2qi8LUCglY14WgjNYDAdxqczMCpgl8fqQfQ7cHXMogAQlIQAKnE8B9VyhDi53uhVkbTQISyBPIT42HZ/vxW+bL4t3+CdTafdJ/Sc+SMLOOg0gchzj34BC5s7DFH6dlWLacOwFFOKsSrH3e7C1Uc5s/0LE4kM+qmpKTS7hJ7byrOnV+bG0xqpasqhfmS0MdVzTYZECHXVX2xch5UQuFXMwljBCuvLeblfTWR9CivYkUVkq768JFbdphfusMEqIew1GVMVTHbLuK25xyXt+mybZQMmkutUI6Kd04KBSWy/O3haDGaNdqlqPYtS5K2vmDI6qF+kLp9GbD3NisynfARl0vPx1odOg3fMFQ2heajlxpdrcJsavepirzBckrivTZRqpjrRgI1kiStMiGZAj0pigyonZ4a85zHopa6AMJH7nNdeS0uW65qGjdTbWqr8/1l1qli9IpGRkdCiNo/pQABJiQsuKZH2RZnmYJu2TR9k+9MS1RDaPMt9ER5ct+q/iMoPZcZBzr53oi6Anh0um5woSE8z6jMOZw3U8zjtRKebNMC2WIBCSgjqreBmrpqMy4hszYWL5cqnrdnZWgdX0WefPdRiBjzeYb87bsfEoCEpCABCSwh0D0cpw9SfmsBCRwCoFCB2Y/fstTKJmpBK5CIDw1Nykz64WT4ccHsvvq+++/z79dmLtffvnl8bI1ynFu8wdOyPfv35es4zYSrCTZR97LVcInjZNfw20xquZzHCQszDf0PtE+09LtDMmLWijkKhnCRWQb8yp0V4xcuKgdLTOlJUVph+2foyD5YxtpChcKmesXYd/ptjh5lZKK3ULJpLnUCumhdL/88ks4LiwWjc7SbuswwmxwQx1c6WtrDaQHS7hYiQdHKCH24IjCGqEXhD/D6zllHsbxWgIRgXwHbNT1Tsk0P5ZlluYjYv6UwAMSyPfZFEgL1VHy5rhjJElzMUQC7QiUzH0e9oQzTpvbDN9r1ez+Jjc3cbiEFyhT/Euvv2TKNXerpOW0GJTn5Ok83Kl05xV0mHhsjKFfZJYG0JDc5d3QhYu23X3/tkQ1jLhvoyOotsKCY13RCBbfzDoi2nnBt7bmBtemPvQSsaPlrn52kBRW5VDGRq9wKwGYxols98OaWSqJIRK4AQF1VPVKrKWj8k72fkaT6gAfMEHr+gEr/dJFZmtX+GmFsCyMKdwqnOCFD3otAQlIQAISaEQg45pslKPJSkACdQmUODC78lvWLb6pSeBmBHCARH6zsIAsP/Xm6mcJE6mYBc+JPXhW37x5Exbkitdzmz8oYPWPi67lM7f2N6bDKKAjYqRRcpF/t0WjUXVxQOdQYqEGCFc0wvOHJWUviZMRtRGcsJHbmEvq6NJxCveehq1isrysEIVxGGFv3HjoepMQQgKTEXoIzKiUSfEKW8jks8cHripdIxWaX19LmbQYOMZctrXJIyt92+GQ22wcH2uq/IItsIvV2qhtlwvZVcwMrjll3pX8CtMbgfxA02gv7vGZMkHL9512b47orcaVRwIbCOT7bJRgo1F7lQyDSOU+kKgI/pRAPwQWl+Dxq/cj7cGSZBYUkAQyx9vGGBsZeyPDZ7GiM89uuzUHZ5v822So/lTP6y/VC0uCTqXXUs0077kesTYL4/dPYDh8O05d39MAACAASURBVLcejfw46FgdW7UKcOHztzT9wiXD/qt2VTdm3D2s4BnHeiOHS3llhSvBWE79fK5w1dzvdIwh8NCkK3xPcPi41xKQQEhAHRXSqHJdS0dltDQ6+bARtgoTE8kTsK7zfLzbGwH0D5OCuckeZvnpe3N7I6Y8EpCABCRwIoG5ASsV6cj9jmnuhkhAAnMEMtOl8ZGu/JajVF5IQAIpgbl3OQ0x+3zZHPtcUUTomTmjAucqixSc1E3Le5WQyc0fTPyZ4PdgIGV2HgyEH3kv17Y2lh9bG42q+UwpSOHZHvbujElR9S2c5GP6Kd5GcMZG3ij9tCCGnEuAphuuIk0KQzvMjCy8lzxc2mMA7UFdTxbkwQPXnnW8lhLIv80hrfpGpQv7QpppGtLb+dtGWNKCDyGZXVVzjzBA97PBaU7IduEZq2DM9OBKHPP1QgK3J5AfaNrtxc13/BZdPj+WFU6Ubt8eLKAEJgnkFUX6SIsuTC55vZGKQYhdexKLgTcj8LAb+9++fZuZeaGI3r9/f3xdv3z58uuvv96QL8si+GMfeVa4AVr0SOfrL5G0VX6WjIyNBuUq8puIBI4nMCiKuZVo5MGlueFl0H2dv11luz+sjmDp6LDN9xl75dzpCgtgYWdo6tBf29tLRrgxza6a8bgUjXgPa6aPVeOFBPYQUEftoTf3bBUdFVVNlNe2+XCUiD87IWBdd1IRirGKAAb23FogZvlhU4BVMhtZAhKQgAQek8Aq18djIrLUEuicQEkv7spv2TlPxZPAiQTYpZE/bnTuUk6GDAf8ODmcWdzBU4fwLc4BZqSqdWtu8wfqt1aJ2HI0+kvR2NUPiblItLYx5MfWFqMqJ9DCpdJJgTNdLIwfCl/4SPj44nV+A0ALOOjGUapVb8Een/LicgTQWvkBkRJlIqC3w8ZPardfMLpu1whVVklDbaFkSvLdFqeH0qG0M50lLRf9pZZ5kyZOyGjwTN6dDDz4NSKZXVWT4hHYrYk+J3Dd8JJ2fq2eW5fPqtSuq8xXFdPIFQnkO2CjrpefDjQ69Du35j7ADA2/inhNSgL3IJBXFGkZW6gOJmhrxUCwPt9CmBIzRAJ7CBw82dkjasVncfRlOji2RH7cryhJlNQeBci8+8jztzebONxg/SVqSyU/S0bGPW2yRIbbxLlZj7hNvVQvCPO+zCIaQ2r+Dddz8vxp7sYp4SWqYRTsTjpiVVlWObtHXBsu8gdXVsm8Iff8I5ELux/3dN5nlBbqXIyRPOHSRVeCRXL6UwL9E1BHtaijKjoqY2mwPFx9m1oLDqZZSMC6LgRltK4IZAwwRhacR11JqzASkIAEJCABCUhAAhclUOjAzFinFy24YkvglgTyS4OsLD558qTbgvOeqcy+GcTO3+22XJObP1jHxb1Z8XQKcDgbNvxl1o/nKOELnbs1hC9GyD/+gHcz3khotBhVo2WIlDmtrrDJscxKZFLg3xY70Y+Hw/a1oSDspKGbpHAMuR+BoQ3ny4W2nHOxRntx2LjZ8wCaL2bh3Qyx8AR7YWpHRsurlFSSFho4zaVWSA+lW7txuUODLdO8a9XUmA7z63AJewzPXGBlPfjrVkva+bV6bqa6q9zKtLEjW3uVspjI6QTyHbBR1zs+0/yWV7cGnd4OFaBzAvk+mwrfQnWslQGpEOPIk2wpB0MkcAyBxzT/IqdNhJo57Fndf091HHYUaMCVEbVzL1BU3fy8xPpLKvb+kJLBscWgvF/ys1JwKn0W+U7y5Q22mUU0Vo64u20JwPO3nVTxCjEOG3QzbQ5PxFn2ykAqlI1V4XOFCSuvZHgb49N1C1e+x0faXbAwECbuqx1CGl5LYC0BddRaYovxa+mosGqiTN2FEwG5+k/r+uo1+Jjy550gmVb9mLgstQQkIAEJnEig0PuRWcg5UXizloAESrpwV35Lq0wCEsgQyB+QaHGOLiPMhlt45DKLEeiryCu4IYuDH5nc/MEyFmXZto47KT+5hGduN5yV3fDIpCQGDgRoqGGNRFgajaqLnqLyA1E0zu+///63337j34oNdeSQsT0awSHrN2/eUKJff/21n6XYEYgXLQjkPatjjpMbLTihEXYo+s6Dv601szvt/7H3hsd+20je7npqvm85Aq0j8DgCXUWg6wg0J4LzKgLNiUBWBFpFoFUEehWBZiLwOAKXI/B9bNTiogCyCZAACJC/80HiHwSBxgOw0Wg2SE/yxANDpSxKNVdvFrWukQq1zcsUcua78pkriXtzf2s74dPC96X0tHNKcdGi8U30fdgzryK2e1PJNBrbmRIOmG2T2IAyS6RhCdgTTaZBVdq6/pWGpl0qbebMlV6oFBG4CQH7no0gNJq17bs4ksH9zPeBLF6uRBGYhQA33Syi1pLz6enJ0EtM6y9fvqxVV2k5+FF3Lz+NRpWKcTD/XMuNWZ6/HOyU9HItpVMmmylzje3N5ihDKQH7BdaYjru3H866/7aR4V7aMafkN57g1pXHmN3P9UREbyk7V5iIuQEtysnPRn6rtKKclGiaUYxsDjTlEYFFAtJRi1gOJlbRUTzZjcrxUmFX3PxNwx7FNQ7U19foxxu2gkWdYYMV2Zk3pKcmi4AIiIAIDEjgho8AB+wFiSQCKYEcw3Iov2XaBKWIgAg4Ah8+fDAeGBH5Mf6GEyJU7B0I9vPR0UbCYvAHDfz48WPdPY3R/jFtLzx9JNhza4tZ1fB/OhpogHE83gafFnBOHw8S4BQCmfGO6WgkfC2ciXDPvn379pQmdK7UcER3lqSoOnZvFuWfS8mg2w3TLm14i9bZ5mUqA7E6m8FqtOu7775jyCGw+8NfRAh1WlqtlJ42cOnmEJTVzTeHpHo47XfGSZqolEUCkyrzxbYosQMBe6JpF4tr3/jVb3kW5vbLEW6uhzuMNFUxNQFbUaRNq34Luyp2mFgnbsBLsShFBNoRyPR+tBOgc8koJeObOtCwJ/0O0u42yCMPf2tRd8vZWrCi8u/8/MW2qB3GRpNyUR/Nkvkad8QstE+RE5+/bU8eWRUOtP+2yHa/uY4ofa6wY+DSHWublCjtXP7R/aD9tzv6N70kMuY0taSIlCICmQSkozJBFWWroqOMRcgRW6qoIcrch4D6ug9n1dKCgGFmR/NLi9pVpgiIgAiIgAjkEOjglcoRQ3lEQAR2EzBWTL5Mwy71eXQgAiJwOgE7uCTT30XIwsPDw4s//06Z5e1HPDkq6/SOcAIsBn/QR3yEs7qEobN0X9DV5r4UPSQq6jV7oLaYVe3bH+GN0LSiph3PbAcAtIBzXGaVMCMBdgDmvAEq1J+umWy+DXc8bt5cM8JZlNnAlVJaLOGURFvfpiLNpWRGaF3pY4hw+3rK36UwJaWhRyQSCbd2SZg+cieyXTltWih8ekzD676WJa1i8JSccT5yp5+C11DLNx9Op3TH1JXaN2CjW89eDrTY9GvPZSx1N98c4XqZTy84Vwk+k6n7XcKLQBEBW1GkRbVQHdGHT9JK05RxfCCpbEoRgSICmy7ZzFmsqNJhM+Nvt5ec+HBOt4c3u2wNL86ozEXxWglF6ZN6gcI2zvX8JZS8ynHOBN1iUq4i/FmFaCl9FvkR6rVvGW6WI9PHQPtv7XZGPSEdEQGp/nPTGVG9xvwCQxc2kRlHboD8SnNy2j6jtIRhhzGW1jhUU25KEYHBCUhHte6g3TpqLWyCAjPjEVs3TeXXIqC+rkVS5fQnYDjmcL2dEgndH4JqFAEREAERGJxAGJo8uKgSTwREICWQ6cAc1m+ZtkgpInBbAgRn2I/V7NgUzw0vCn8Uxd8pwWr2RlB8rcRVeGmHPUiDP3A5ArbRB0jDuIF9+28haV8YVjEs9nEE4/YxhGkxq9qPcencRmPPaObaqf5w1iRR+uUJGJ5V3/bwER6J7969C4co8+B9vihuzL8jr/rD/vLdahy00MBGdQdPnd66zU9DRA3E2sn5ztjanNVopPXsdIy9iIn9E9nGmaBtUdudzRnnPTuxXUsrlrx2swhURcg3Kcq+ARuNqP6V/vTTT0aH5ocG4VRBeP7Q9npGbyDVqYsRYMwXtaiF6pCJVdQFynwxAiyyLtaiI83BS2P4qJnTDc/GkXqLrj2iBo3WFcmQk9lgtbbcyCm2W54Zn7/UhZMzQR8ZjXWlHaS0tbEtUIN0UFMxbAV7cAxo/23TvmtVePRkqEU1a05w6uKp7bnvUPGuEGzNU8JB1oDnTG/+WoQf6gEebiNvu9uuKN8EHYiACCwSkI5axHIw8biO4pnxmkU11KscDoLS5RBQX2sYTE3AXt0ZJvrUrZbwIiACIiACcxFYs6vTVtjzWppfKSIgAh0I5DgwR/NbdsCiKkRgRgK2Gx9nWuZLNkO14J8RdAZi75jKtz06i+2rWwz+AGy7/RUhk90W1+4LfcN14AjY77ZoMavyKRj7SfEsD09bwNGwvDMBezZxZEL9yaOE8Gbh8jdv3twK4Nq8b2uYcxGFdkuOJEaAac7lnfMUta6FCi3d6oDBuYmIOWsxT778w3Yie7GKugwOtgG/COpiiSjeTQ2TPzYuBsdozhq0NTVuFKVTNydga61GK8TOlRqxIq73iQ7KGQbRKk+3Ww405bkGAfuejdrYYtbmLi6NipGJFfWLfk5NYNjlT3+qLLiMuxsfTujS6S+erzHHGeUzRwehkyo61eLnmj2zttxoIcO+Mid9/rKvsYtXaSm9iGUzcW1sr90LmwUqw0QEbAV7RHUD4a/jgMi33VsY7udyWNthvybVmkZYy1+azlxlDLtGDpd8IXmJJgT4Y/RnRpDkF34kZ/4YppbTMUYtZU81SOn30/dXR4Lp524CayaXFmm7kWZeKB2VCaoo23EdZajoQVbjRUDGyTygqlFfjzM8JMkOAqg7jDGsssVrjeG9mF+JIiACIiACItCCQKkXq4UMKlMERGA3gRyTcjS/5e7G6kIRuDYBOxYtM6KUh0FhOZlXVQc79dPuNPiDR1dQbfce2+gRHm6EfT2Cti/dZrOvostfZc+tLWZVI/gM2tTYbu/3jt40+LSAs0NCXXIZAplxM0RwukelbB30y1tmohuqRIgt3qFr3unTh0rpp+fmUjLRPp9N2i1aZ88vqUj+ndTpKZ8Smpo+kYMis5OxasQvhcX2PM5pfigPz6OHekF/KFu347XxEArQYmyH5c94vKaWMye+GZssmVsQsCeadrG4i8aGb2D1W96ey/JfVRZahiy6pcB9l+ng2gRsRZG2vfotTBWlIXyYZLpD065RytQExlz+dEaKA9xeMzJTD7J5BDGMMD+bG2ZSzzfBTecFcvTmff5i937RWS2li3D5zFpKexQ6iAgcfCo9yv7bItu9heEeYe38czRnse37GMGFR+BCu9iF3b1vc4uKHXAYYwhqZ2bUTbP8ZP8baoQ/BiGPijnYlByjnz9uZ/cnT8QmsaIM0lFFuDIzH9RRa4sQ1uoDTiiZTDpnm0XVqK87DwxVV50AU/Pa+p8pHr/SID7E6g1XgSIgAiIgArMQyFlyztIWySkCNySQ48Ac0G95w55Sk0XAJmB//RLHL68ItEtwZyMvih3UklPg3fKkwR+oUKg2XblHmpzu3oed7uYZs997FhVCLT2jf6La5/oZ9UgkfPVZdfNre3bEeSRe6592AEB1OK2bo/IHJ5CpD3G98kD83bt34c17z31xOKJDCL5/h131L0rrxU4P5lIyp7fuw4cPa1ZBypYU8G4+YMVSCvcvheXkfDvX56eu/GG59njFl1blAB2SLxI10gRZVnDIGeewqtJHlykEa2qtLajxtVNKF4GUgH0DNrr17OVAi02/a/OOA5I/+4TeErlK0uGklKsSsBVF2urqqoOwNPsujmRgKizdrxuVoJ8iMCAB7ixjrXFizBhrRnD1eetf+Ma0tI9G8+EYYX6p8GGK0dFhtlrH03mBaPjUz19qdRzl5EzQ1SflivKfUpSW0qdgv0mlo+y/zVENvkukIzyKRgd2d8iFt4jd9hmll2gYp0yUUkQAjwO3Ki4//i16GOZq4ckTf/5mx63JmMRpyF/T2KCiNipzRQLSUaF/PARb+nLi8No7HM+oatTXdxiZ124jxvbaMKbhzN2ZUdTXpqTWiYAIiIAInEggfwWaGf18YltUtQjcjUCmc0B+y7sNDLV3RgJ2LNruiFJ5hosGQxr8Afn3798XFbIjc+Q02P1aVbqbxwFrY6lz9M8ODuNc4p+zLIpUfVa1Q0tHiz/rDGexC5R4HwKZ+hD9hgM2fDbEffr4+HgfUL6la1Ef+at+X1SfA1ulpDJU18BpFRVTTm/dmkmw1sbwJlrLs/ZKCMZe5g3rSqautaLSqgmBSBPrprCytqfjqDr8Y5H9FmXY/ZPHuJTsC2fMY45u7oveXd3xC3PG+Vx37nEmmyUYOnlNjW+WqQz3JGDfgI1uvc6V2u+SQBtnzj7o+XA2yfex3HNoqdVXImDfs2lLq6uOHAszFAMLVs7MEIiOr0GAecdY/uDTyJzO6tJ4enpyiyAURWsHOBO6X+OkrUDzjPZuI8xyQ+C0CT4FU581XbcV3NrywVhxeFFPOZj9+UtFaDkTdPVJuaL8pxRlDOy1e+EUOVXpjAS0/3bGXmsus62pT7Hemrf5cAU2tKj4Fq9wi6rQz6sScA9RcB/UDX/B1GANwB/ciLlhFae9PRcbQjfXUXwSZLFDWXVoUlskM6+qUV8vdqgS5yJgO0TQ55qj5+pQSSsCItCIAN52VCJLmPC9QtSFq5Q/dCl/3Z5VNGrjsMXmr0a1/3bYTpRgExEg3oubzv2h8fjzwqPuuMv+VHj/z/fff+/TjYMc58B0fkuHCDKudX9C+v8pORpQ4oB/IQa3TFzu2ln+5XOIjBOaz7/InPa1h+AmSkUmzdKzi3I6v83iKZeYGRsalZN5lVHvrU6lwR/ERXXYvkW9zo3vaKO0j2AnaopnDYsl8MgABXtJhbnY3t2JUDIiOSi2LkOcn6mG98Kj6keLPzOknc7k8Jx1MDIB7BxnCxlCkiGc8hiKa5rQKOQap8C11hBsywEfnxkqZbEhAzZhUU6XWNS66ioUs7BIABZWm88pKHMtarx0ZwUuPua4fAmb2jAYY+gQe/YPO5rOwnirvv5CDAy5iDCISAQv/1avMWzUvuNNq4liq4/tfaIOddXayIeVvN9D9dT4wqyNJSe58xpVb0XnSsPFctqW/Nkn1K5XdSSmfJQiAhCw79kIUfVZmzWIfRdHArCOq+tyicrXTxE4iwADmwUXz3oWBSC9/1KXDbEsMZw83HpMqe3uPhaSxpSN5hnQh3PEjsJJ1c2qn8sLdI3nL4t3cWmiltKlxFz+NatGS+l9PHVVSGC+/bfVDfcQx1nHazf5KfIwaRnPpYwJ+BRpx6m0qBOP2FvjNFmSdCbAMobFQ9FI2ychvgz+WMWxanr16tW+QnTVaASKRs71dBRDerFHwhiLxQw3TJxd1Vyjr10gnbfHuCV5M0I719X1xrmzZvE58kcMhCe52VJceJshI5uFHM9g29tF+vy4MCpBBERABAYkwEMXlipM+ouBbqh9/txzF+ZQcvZ/BDUgtIoiMc9WLE1FiYAIrBFgUYCiw/bDpl3L4zSeWwRhQ2LNbrpxcozJKXwCLjrcIVqcDiJoruG++Xi93DprBPs/ErXop1s80i4Gw+aFEQSWmfxtjpnNYpXhFAJ+MC/WTs9mRmxgKfkScjZR+Mw6IOIBNRLqH+zPPjcUccBhvbYPYbOnGCo4SJ3xnGZmpMkflWKJUuz7kcwVtwBhihsObR6gO6sgkvDcnwafKUyOc+mp9h0E0IqbdlE0LJkNM+fNHfIMfomh5FmGjOZOIRy/iOdcSiYnmDJsfvXWbd44Ye0cY3BGKelPlqih0eIzYHbusJq4VfNb3dSGoe35uJidWwiDSQCNNTEwF6mUv9G24CKSHwZrB/m9vFbC9dLX/EIHFwLXA6UW2QTsiaZdLK5941e/5e0FUc7kBUa8juEamenMZquzInAZAraiSJuJUZcm7k7BvMm8SV0VuEd2mJS7xdOFItCZACM8dN2HtTO3dh78hJKGDknMBv5CkeoeU9fiQtLVwmJnQB/OEcucZV23J5UTeYGYkjAUw5Ew6fOXKneHbVG7Kqrb1VUkP7cQLaXP5X/t2ofYf1tku0tHtB6Ra15aV+8RQ6G15OeWnzPDeQk1jD0KHWwSwL/AsgHzcc0a2CxhXwaqcws5au9m4u8TVVflELi5jlps/r7nuzm0Z8xzGVUze1+7N8ZFCp9GucAC/h0t5GWc0c6CAlD8YcpGAPOF5HIey50+6xESgYJaa4Vtq+c3VjlFQAREYEYCWCzMhqxQMoVHsbP65nkt66nRAs4ymzBgNs1EA3aKRLoSAQK8nBcofKaY00DuTefGQeMZqwYU42Zpg/stWTRhtPO32RAjA8Y2oPjD8IYbgXQTTRPMho7AQQiuENrO32gfSzT6TqccAXs6zryLUTjhKMLKEt5MAlHwB/FGaFcjeCWz2CgbN3vU0fxkdoiM4ePP7Oh69GFUu/tJXR2+6LtY9USJm3MreN++fVulRcxZaxaCG4ejTWd2AECmsqqCToXchwDWXVFjGYc3V3QQWNRjTDqdI3o3O25RTuOquZTM6a2LrA4DrDu1uTvCvVJqsZw1w2Mxs09knbs2XH0ef9DIhsE8Y/WU31mNrESaif1mdxln6aPPnz97JiMc5KCb687tQ3Wtr8WqD//L1GLfgI2Gk70cQEnWXUfbr+pg7Zy5XSd0j2BbjmYRXWZMqiEDErAVRSowMxT3nfEwIr3ESEERrXk80qtwj7x//z5NV4oIXIYA6w4WNYs3RemtepBJtPmW0hAsc0rdUfXT05PRQNY4Y87LdpifzYH29nxCh7JdJIxKH4ftxZ6/2AMg5+xil0UXNrLno1rm+qml9Fz9NZm0vw/wx3ycT43MA4hcWQR8CvkEyMlSv7IEQXGhHyGVqmnVgRSTHa6p6RSgSyH/ZC2UuGcQYAXFHVeqH9ZG3ZF0jDMCE89goDrrELi5jlpr/iUtih0j5kqqZuq+piPwE23qalli0SAnVhjfesW5kikvquKUn7ZbBMfKKVKpUhEQARE4lwATfWkcrZ9YmSm4/Fz5L1N7uFHHE147uEyr1RAR6EAAxwuW7drdVJTOg/lFgddWTFHhwypMorR3TwRRG6OfTBNTuAjomrrLH88BsFplLN41wybaa8ZMR27ohWAMnNtYu0VDjU/uxIpeCH8b7j6oor6YONYEQPeeOzbya0+b0GfkbI6HWveXvVsJKz2fVbecjM+0X3zKsCZHNz7HK/Iw/UGfYX9c8nYlQMDT2Dzg/sUt306YKUpeiwwZxE8eMrSthbS757odQsMsbUuaUl2Fro2EtGqXEnZNemzYS7Q0zZ+ZQrFr8qTpVWykUDDURdF7T9Aw1bvJyYO1n7Z3MWU0Q27TaqIVjaCFXTnd8WLnkthNyy3OrdNh3BQ45dyN8KZsVTLYE011nelktpcDR2aERSaLY9X3bGaURTTXjKZIFxt+q0Tfof7gYrcqvemb5g+6tdFWFF6e8ADrqMoILHoyQuYqlXYuJNVRnQVQddMRMNZo3WzmVIZGNoPrnfQ2CRXO4D6cHSrUtY529RycaZ86McbxAjG8c1aO4dhoetx0zGd2fQ6QbmohU+YRsq0NjG6W1aJOG4HMTWSwPckHh8Ff1oZXz/TFEbYmgI1j7arB0/HVjiOh3R2X5H8cvg0tKp+5sO4r3KLy9fMaBHh1EE4K7N0d+oExxq3KtRh/DE73R/gFKRj6OdZYxJASEIb31Ebp+jkLAXowX9Tr6ajFyCSaWeS/ywc4V86LqZqp+xq9nbObBU3++vXruYZZC2l51dnDw8O3337LvEa/75gr16RqFNC/Vt1aum1yF2n1tSqULgIiIAJzEXBGSxRehtJ2Sx4mAuciZDJl5ZI2jQyoVqaP9JRSSglEASillyu/CIhASoBPUGLcotMWVzQuv/MRYQd6jYfe4ydqMDUdSaTAtKIcM3JMnwDv0f/hhx9YxUcTgW8j9Djr/WDRcyOuou3gZT2V4qIQqLL37MWLF3zOyJc51AEEEI9hQCuQ1pCNBtJMJkSaHHJwEDi1OFFylgvfvXtnlKxTExHIef08gyr0QnD7TNTAE0WN3rx+oiS+6sWb2p/NPFhTDlyOehxWN2a2rmk2hoStlqkdHcsdd1AMKjK82cwOL1++PFhFi8sN22NMk6MFBJXZmUCRVuTeGe2r0Z1xUR1G4GKlA679DZWy2IRaX+JaLLx6YlHrWqjQoicj9o2G5cCctTg/2sveTarE2GC0bGZzGchZ0RPIVI7w+fcFiOjTRkFBoRlv08jHZZdT5WyO1dRibFcR/sRCjGE8l5Y7kaGqdgTsiWbNHjhI75RK12S2Jy9/VbjsAss4H4LzEupABNoRsO/ZxXqxjg7GL2E64vlnabZYfprITaov36ZYlHJJAnhl15ZpHZz53Js//vhjtKBApMfHx0a0sXttg4R10Mg+nExLI6XH2pnHxGl6o5Q1yPmr3UaCuWLdMFj0JzSt1yh8d88aZRad0lK6CJfPrKW0R6GDJgTCIIyzjnGiZbaNnGcJ2a7eHUsXzJp28tjdwXPidlXPW3LRy0vIPG9LJXkHAtiya2aurSq5eVnkcPmmkKxG9lVB+ZuFK8OABG6uoxZXQU1n0gHHQCrSJVXNvH2NdrU1fHQWNZ726U1S8Lzvm8Iihos/mUkHsXXtBwwyJm8y2tVMERABTyDVijxtwpfiM4QHuOPXnkWNo+dDgac7LrJbpmudBBaB/gRYnNrOWGy/NY3npcWITY1kIlF8BneQ4xwYzdREqxtqB4UPwFIbnjLXlhX0RY5jLQLb9Ce9n3Zuupyh42gUTcsRBmJrVNNhk1Og8vQnEMaDRuOBAbMpD0Ml1Dw5l2yWeTCDPc431eDB2jMvRz+E3CLyrg+5OgAAIABJREFUZ/0s1YFrjTVa12JqQGyGMX+ZimtN7DA97YIOIycz3A2nZShq6bHRO7Qa/V9aYLf8xi3TYlx1a9c4FZ0y7Mdp/pokxsALiWkQeoAhlvB4KMMYlR7Ktnk8gnnjCW8egHqzRWGGFqO3SAYDL1P84qM6J3+VQYX9ENIwjtEGx2ukRQA3aklPkb+ihZOOH9tyjuQZ53kii/dItvRni7GdApwrZc3aNG7D6g1c1MDVazm9wHRAdlhNdGu1reTRlo0ksa2y4yo6EntxrPqezaku0lQ5l0Qy6GdrAr5D/cGVblVHzzfNH/Rpo60ovDCLB9w7+7qepq090l2sCJ/2vopGuCrVUSNIJRkGJ5AOG39rNJ2kWESk92Y7DyRrrrUnVr6949/+Rmf5VqwddF61rYnRdFDl3GsIYFuPa5I3TWd85gjfLk9koC42VkvplL+W0imTu6XY3jOU9hEg/3Hk4irXFtnul9QRzJ2LCtFIPNjrRscxVRj1csq49s6nimZ91PqdWantNoEcaym9SVnw7FjhoHyKhq6rl2dadhN0dkACRR19PR21aEidvjQ6d5xcVdVM2teb1tei2j93CJ1SOzNd6uBL4aQpRHswNjb/mODG0Qy2Yw4Op3SBKhUBERCBUwig/yPdvvkcN73El8B0cEorrlQpDD1P++DgNoMrQVNbRGCRAF5xIy6Z+4uzRU5gtF+0/I98ONHZxVt4KJ8A9vkaon2usKgjKJ/HDREHKNE1Uc5TfiJejsrdvZBZK39znj2FhiqNCKw9OWY8M2yizOnPcGgx5hkMaZ7OKaFI0V3JzyJl2EhyNEOOFk2Fb51Ssb3Gw8poQjlYKXrGw6w476SoO4ycdB5JxXApu7WrMfbAOMictTgkkG2NBukVu36x9pskpoQ7DPvx2dpzioPG7dN0d9z4lEIJ14ixvgiznXuMFk0HvJGyW+ue0kzDtFtsYyMVurb4SmVgzCyCQgX5KT69quKIwjJJy19L2T0YMJKLKkIAmt+od0Lga/fsIoG6VlwoRtExKtcYG17y3Z1VJMxcmdcGYU9W3Nq+j/zBXBhzpPVN8wdXMqvsiaZRLK69HEAn5PRLUR5Uje++9GCzqOi5Us+7bFM2ZfAE0p690q3qmnlWG21FkUoVpaBJihyMpYYWSgO3lR8JMx6k8+mMrZDM/QmsbUxl+dbCrcG9mS436t6AiM3twB9qB1s3cx3KM0FQMFlzYZG2ad1lGDx/NOb//t+1noq05eJPOFBCt3alXeykqrhm34Edkoy0RT7nJu5oS8VLuF9ysMhwTZlrKZ0yuVvKmq5zKgWtewTIfxy5uMq1RbY7matUOlQhKL7S6eFgrxvNN56vIyS2jnHtbU/ZPqO0c8l/W1ZquEEAAzpzOREOKqyrI4bvvkoxTYyG6NRoBKSjWIcw1bIO9/fOncfwvrt+FlUzaV+vrff8iF08OKL8R1NTm/Jg+hZNkSyfuOu5iiGxWfiYGZB8sd994rxNGxO4pBIBERiWAPOdV30cYJPkPF7F4Amvio5vNYe26Nn8SZkZuYUAKlMErkFg0yWOQbujpenjSa/0Mp0D4/gt07Z4fb4PzhpPZhbmF184BzgQzrW3qZ02hiItHrOWZMpba1dm+uKCNGe2zSxf2RoRMKydzfk36vRBurvpc9DjvWBopMXbs1viZneXtj0yv8OGMHJKS0vzM95CJy3lV2xCKK07bvcs1TctmkEiGaKBveN2o0fWqsAsH2fW9kDCA9vaGVz4sCEjH0dDjp8dhv3IQJxsOXbUjvtx/IbvlnDtbq2i+XdLFV2Y063hHTGXkhmkddwXIUP7OOogrNPIyIwu9yvT6MLdP+3qotoxP4CcuXoiGzdFvvvL18W8n1nF7la7CyMDwwuweIAhcbC6KpdnvrJk/K9aVaFRVEhkPPte7qnlsC58vf6gqBVTZPZN8wdXMqvsexCl16KP1gwMR7jRpl+jpXYbuafClRezgJ1fZ88i4O9Qf3ClW9VR9U3zB33aaNw+XhL7gJuIqXzTHKI5RYYclXazspoObBoeAWxanQq/EoG125NbqWIzmQoX783jN+BisdHtsPtnNwcpfIoWYrtblF7IiqCuF2vNSKs7oooGZ2SJpRDOSqHTixpSPfPa7R8B0VI6Ja+ldMrkbim20j5oYP/H6TQztYNTFijZ0wWuLoDdwZGWbM3Bdu7TWdWbf4EC18yRxb4bxMF9AewXawImcujLWxw8aSJm0/FwQEpYMzXSGn0KuuJiXXDh5khH+c51XjzmsuM3ji9zroP7qJq5+nqH/kcb38Qqwzufv1jAqCaG4zI3uD0wDi4C59JdklYEROC2BCI/O4ox3ynkVy7pAcuf2yKt0vAU6VrK6Q8kqrRXhYhAdQLYq7aJi7o7YuylytOFvOQ4B6i6env3FRi1wuuZg3DWhKFToujqExdc9P6mpw5pjwySiEMa/YAAl1lYRY290s+049ydwvAwmhldNc5TefsxWcUBb8BZO7WmkbxqOvGgRUyM0V66abdywGOz2MsVB2HaEa1HDqzSSn0Kcxa4QpVOSn6wFNcCx5cWHdD1u/tibahXTzcMnnFMjuqt7lxgNDD42XrYd27gvupQOCmZMKWi5tkn4WhXsV4I+fhjNNg4otpBLF5md2CbQ+M0yktS1Lqm/WKo7ggyOVE4/LHS3LyKu9I3tuJBziI3Eht6zKEAZ0Z28rt/KYpEGhJO3NG1xk+uopyKTbOLMiyERSE3t8HY1R05i7FE7+dTxUIg/4kCH2lsi2sH0c8M73RotWjvuWWmbex5X7duOzdX2kCfwq3aQgB7dkDxtqh0cbi6lhodyqkQEVpr/NVWC3pTlOnHrT8wenaKFqVC+qb5gz5tDO8CX/W+A24izBVucyT3f9hamGGltZC/kbpIybdOAUXEs3WNKv8yBJiVWORG48f95LY6OGdxORb4otu2yg1YunhZbKadiJwHIeQMlbUusGWreLaiwTbIKsNjp2l0YkVWFYviFvNy9jzQUvog7UEGeTr1MzgPNk2X5xNYnNq8fqB38otKc/7VF3TWweLwWhQGDfv9998vnpo6ce0+NxrVjgNa26j3dBvCkO3EU/ljGCHt+/nEVqjqEwm8e/eudKWBPmTl8/Lly+Ni/+d//idPmErvbtwiDObnz58fF0AltCYgHeUJM2LvPGhvpWom6ut//etfuIH8KM0/KLq184sdKieDlukmhw/+DnI+e/ZsKPkPCsPUbPQyRvudFdpBtrpcBERgCgK//fYb8RnhLMAKqIozBCfMly9fpEX3DQP6Jf/CYZ+U5DdBOUWgOgHsf2xXwwGLEYiX5ohli6okJIVanPAoUo4/f/5s2Ja+mYP4LaGEJOEU4CREq9CKKnOBb7I7wDlGyS66zqXQC6dMFk9PTyxtIvGin2R48+ZNlHjkp4uFCh9ScMy0+/j4eKRYXduaACOBbkprQcP88ssvqRohEeMq1D8oh7dv36YlKCUksKaRwjwnHqO4qteOmmWcMDzSicOpSp5l8IfmzKmagcdA5S9UMu5CtDrDeGpVkyIKmTCXuYcvflJjauM2zFHjHz58IFsKjfIrPhsKpW1xbPAZxORo0WqVOQIB+4knmpP7awQ5x5EBswFooZHgZEMLLRoV40i+Jgnz1NqpMdOL/CdNBzBTNio6HQwpN1ZM/KXpUUrTaQsrAmkxWnIEdoIxqmljJOSRn06lvHr16kghpdfSZBZx+VfR6nR1kH95lJOV8toUj6nj+4KDdFEfFZX+5BJa59LRS+7W4N81xc6pqY3JlECUsoYakzLKqZ8iYBCwoxG4j1q42pBnbQA7URutCHjuQ8mLVaOXFp8KRb44gDDBZS54Dew6JQJzEbAVRWlbsD2KbJW18p3No/txjY/S70OAu+Dr168PDw/pWoYUJjj+LZ3NWewz3zFjri3ruAFZex5fR6yVX7H73DJkcZavVQtK0q90apVZWg4kS3t5rYqhvED3ef6ipfTagGyRvrgcoCItpVvQvmmZ6ZbcnilFcxLjvqdsfera4XNkqd9ONvtpPUujdlXPWzI9kq8+xHDejm4kuX+EkD+KuE9RnnXl2fEkkpGPBqsrhkprQUA6qgXV6cqUqhm2y9bWezmTwrCNOi4YHvnMp25kI/PxGgcswV7zc1MPKLNEEgEREIGKBCI1WLqUtmdSlj8VRb1VUUWmC4/lbgVHjRWBTQI4c+wVOhGltTwtkRbl5rWrdmqzVNluNnlHBgisOaire8Mi8aI4gM4mNw3fXATRiXRlJHaVn2ncBr1QpWQV0pRA2nHuXkYDhMqEeyf1C3Ue4Zsc7PHfaORvSkWGNY1kW5vdzjYlw6RgzB0MMxfglWJk+CEYpuDaTgn4YJCHozQtZEdKir0pHySMZttIAD+rpgYA44qzqUeLnJAxRl0LbjtQ51xCWyIg4U8PJ6co5TEIhFTdcethbwgz1KmUjE8RosWeQr14ROEBqn4xf/9EW6uEMmNU9BfvYI3MCGETjOMOrWOCtg0zQ7zoFJZAOtkdZLV4OQPVMFoiqWr9hNKJN0hRH1WcdvPvxFqcN8tBfS2Oimskpus4BwT3Rc8GMnWmHdFTgD51pW28jM2w2IO+ve2cA76K9KCp04mpZ3FSIBEl5ocT2VDj0eKLn2Een1kH4xBIh9NlblUP+ZQ2Yi2k9RopzL+Gz8e4MPMUqqmPGemxdzhItXGHSlXFxQhwqy7OcdxZzlVruFsZgdiQOGzJGU1/0Y1Z8QbkRo4Kb/Sz9VxQqiRbNLPu8nMcL5A9GluQLCqz1tDSUrqzNtZSujPwMauzXWcH7+7/OLfNRdMSmc+VtkXt9F+RNiczA6KFJK5MW5iDo62d2CeWXDovylNzYmcNWPXaNG/cifgvjJXS7jbuW+0g/+4adWEfAtJRfTgPXotUzcgdtMMU9HPEyO06IhsuvzWPoW87B+Tp/ID5SKN2XIvfM2xvdNx0RbBDWl0iAiIgAnUJoOFDvbdD6YWXp8esquoKfJ/SikwX5rL7kFFLRWCTAMtz28qt6/CJ/DyZzy9H8Fui81O9TUqfRwNR7ZvdWisD5Df7iBHStINSAZpWVwudyiHqYvGWQeEwnqMh7XJyqm6sRpVeWBTVN+3EJ1NehjEPWt+nPInI8SuioP4cbn/8Y092YKRAJqkqwyYqJO2j1iPHbmzYOxynahaB/a1q3wJNuUUYa/20AwBCOLVqvGc5/Yf9LJzRSykcUq69TetI70TLB0+PwNwjxda9dlNVInbdVVVd+e3S1oJffV90bh0uHXuaCwVLj7m2s1MIoyXdRpUKdjyFCZ3OOn0i457N76CKfUFRxxnWLQHNYN9cU59d7GUGYedGLTqEO8vQobp0ZLZeTXRolKtisQd9e9s101eRHlTUS4sY19ZfSOJWr4urM/RJi2C8RQmVuJtAOpzajeHdQh688JQ22u8XS0VythD38uJUlebPTOHepMxGXqOD/XL88lQbHy9TJdyQADeIfcNyVzKj+b/FKW/xluRCVjp1b8B02C9WfTyx9UhANR0X8mAJdbuG0hbl6e8FWhRjnMRaa/8RhlBEFS3R+sY5sfxF+0RL6RN75JSqGeTRsA9/HlxE/DUsq/9x0fxqg+gvfJUaiwi4GvNNolIJ+ZK7fcmiSrIvufzZoh4E4Pfff395JmpgJoGHh4e1AKm1EnAFMuT+8z//cy3D7vRnz55hPUdh7pulIT/hMs+fP9/MqQxnEZCOOov8OPVK1YzTF4uS7Lbrdl+4KMY4iU9PTzlOB+Ys5qAWE+I4KGzDGxfPOKL2l+TLly/9K71DjVqt3KGXp2jjb7/9FgYdMjJL1ym//PKL3dKba1Ebjn22aH1hF6WzInArAjhd8WwTwrXWaqfrKtq3+Hnw2GAzuxrXnqSG8oxgCbx7925Rz0Dv8fExlLbi8YcPH5hoqDftIMzODl6vT58+0Vlp7WEb27kEfS0ssqK9UjCRK9vzGfbg1atX+AcYQtFtzohau5vQDKiIYVskwYoItL5JmZjev3+Po4Zhg4pY01Q51rUbqNj5FSe7IlbVMzO5rwGhrmhWpaegBMlI067dql5aykE/c+F0t+2iCnLtiuD4xupABCoSwHZKVROJOZ7nimJMVBRKZhGacS/3bx1GO+uCtGe9JFM/NWBwQttoHW2HQLdp9M2bN1iYTFvYAMZ85+H7A5Q80z1/3UR1VVMdhjF/TNDIDKvIPPYS7juAP3+MsdbWV6Z43LMMGPpocczQC0BA2szS8rPVpZpfr5GTfjHOTn1qzdps0bNTg5LwmwRwbbEcW7x/UdftHF/oKHRRKh4mB7NMml4xxa2/EIDpICp2TW0yEbfzPUYy6KcIDEigyOz3i3ruZdSIsxgXlUxmS9FRztB6+fJl5iXKJgK3JcBC4OPHjzy6ckvIlMOmszG6pOkNiJmBxihaUUbi5fxkxs/JdiTP6YsOzKe6zuEpvEBHuqzWtbU8AEdmyVptico5fVRH8lT8qaV0RZgqao3ANPtvveG+1pJJ0xcX9nZbmErtDLvPbho6teaS3RIOeGHR+vPCM9aAXTO4SDt2xKEGmz5Xw1OfOh83MbKW+/z582Y2ZTiLgHTUWeQHqVeqZpCOMMTAo7H2xMu4ilOXNCoyRywe/Ds8ALNt/k273R4/857N2Zwwb+tGkJyBx+NwrftG6Is7y4CeDx3Q/CyN2AsvvzPJ09t+SXPldKoSYEYCPObhdrDtNxbvdR+dAgqPzWKU2xrD0+9Z3p6AzIviraUvZs5PpEa8YYZ/nn5pF4bo5GT372ZwABYakpTOhvkcXM50AWKQKS1c+ZsSYJT+/PPPjCXuFMMK4h4nQ+sh3bSlKjwikN62UYZaP5mhCKnkjyU5TxDQSMZIiypFSMYeiu56y0w4RI0Nf6azKmr87du3RKZyJ4LRNgx4GEQJTFL8tdb/odgVjw0+KZyK9aooEXAEFjUktvGkN1SfbkVBpXYpygrlP0gcPN2HbkHOdJnDQxbcR4PIua+/XOtoBX/RHEHrmDvYWbqv5N1XYQAwc7lpC/L82QaAm7ZOn7kwORCbP5Z7yMyihj8OSjkwW0EeZcLfmCY0Lf369at7n5SP8UBabmT+Gqk7bsBwJNhzun3W6BG6LLoLwsxhb9JeRArPXuk41XWudRdu8pW6b7S2MJzQz9GdhYZnlddOVMr/Uwf/M6wCMdbGdpjt+DFq0G1PYmL1SjItlpUX9xR/jdRmWqNSRGBAAmvbVNZEDad47p0/PUZ/uIyYo/njxl+7MEx3thb/8lf9yUhYkY5F4JIEWKEQsM2Sx01z9kotJeBWOu4GbO2zRS0wz/Ivcy7WeygMYvAXpqTHNC1tXbheYO0DhPTCuikAx4DBtnHCGJIbpxZF+qN5S5+ihZjPT0+1aCP9Aj1fizvAXBzHCxTJ1v9nNGKPCODuAt/X9KlRmn3WuDC8NdJs4aDSUjrloxQRKCJw5v7bItt9t0IpwtE/c6jRMmuvqNOjGncIE5Vww59F0K46jG/Y7webnLm/KKqFwdbU47C5nonkcT+Rqs/HQBZrV+ImAemoTUQXziBVM0vn4s7AR1MqbeoEKS1hqPx86hAzadMXjz8Ol9bUYTQVsd9w/mX9yHPZigxVVEqA2xDI/KsnzSkcpfQhwIwQPj9gdtgRX1hkA/dp12VqEdvLdKUa0o1AzuZb9F6LJ9w4kZjWjQizCMLpfkuWRVEgoJMQwVqEO+d0TYSo+s+czbf469C9HWyz1DHonwRXb7gKbEHgj699/fm9LwYM9rzvPnqWJ0pog6aO5RYtGqTM33//fRBJRhADh4zzyRDdxRhjsCGV+zcUD73tAqoYex3UV1h1z+O04WHta7MqdyKfFOaPSCZuVf7CuY+r3D3bwjAIxWt9bAcArMFpLZXKvxUBJr7ItsSrPPud1boHgbZYBQsKp/wXz3ZOZFpBhdK5ToVS+zXUpsNI69i94IIyaSCJzKfozHOHLlI5OxN58Nq5mcuJ58QetguYc73kXngOsGH4c8KH/9IQ/kiZy4AJ2xg2p9Exo5FX/zQqXMVGBBb9OYxPrewiUPqZQwDHGqobD6RT4AwkppvWY4nyWTRhg7nBjI4lvKGFi88gQHX8hW9k8JmZYeEwjpHjBdOBCPQnYPs3UnkWF/V/OIz+9+u1xLFwVVqsuxBt0Fr/pDIrRQQuSYBbyb97iCmev8XFDvMdS0sIuHuQmbEnDVYQ1/i2U+eVV4c+GsQLdJPnL1pKdxjSvgotpT0KHbQjcOb+29TINtq5aLgb+ac4xQo/fLCaKTP2UGbO0my2MJfsglJEUX77EXKUmZ9imDK5YcrT0xMextKGN4rFDMXYvbiiObuvDQXQcXUC0lHVkU5UoFTNRJ3F8y2UvG2GRc3BoriS4s3ffMvy4dxYk6gjmv7c7OKiMdNU1G6Fc6d0q+vOFeGUxxuF+/jOENT2EwkwLYb6bccrKhCex0snNkFVi4AIiIAnkLPDkwecj4+P/pK6BxS++JBpsZZz/Zb4ydfcZUwNiwIfSWQNQsxfOOMcKW3ftTmbb4mKoAcvvHttHzpdZRBgyXyfVbPBQadaEyC6iz/nuGj6xaTWDTlSvv2Me3NWDSNTj4gx5rUH4YzZKEk1FwF0FJ4BZ15iUGEVkzJXE/pLi82JhZza5JijbHntL49R4x+T0LNnPr7fyDnjKTpi2DkC2dzsPyN8L/zmk5cZh00qM0vsNFEpExHAobS4UbyFh2QiLBL1CAGmTrboHClhx7XoXtye/O24tuIltP16e2Yq8lFRImAv4VM+mx4PZ27dxOhK+ShFBPoT+GOFfN01cn+eN6kRO20WL9BNekTNrEJAS+kqGFXIJoG/bOZol6HIdt803NvJ2a7kIgJODDbfMu01EkkhqqVgi3qQx3uKfSklfL38vNR8RwQ5CvB0j6TRFzyLJWzRyKBTZxGQjjqL/On1StWc3gVFAmDaFe0qxKIoyl8kTP/MmZtvEQydJlMq7KAbmu6L0QYhEx3XIiDUtUiqnFICTAphoCfroH1PZ4vM4FIhb56/aPbZ1303J6zmX4kAOo1Af3uHJ7Z9qPeqNx8BMss83W+55i5DsBax3SypihRaJsb8bDmbbymN4aFFUD5V5RQBERCBbgTsF1+ePqt247BWkbEiE5w1aEqvToDYU14QwB8PWDmuXv4lC1zc1sWKhkdOl2yvGiUCFyYQevgvGWt34b5zTVt0FmFH6cWpl+96NVAEREAE+hMwlvCpMFrUp0yUIgIiIAKTEpAXaNKOk9gGAS2lDTg6VZHAHPtvr2q4F61eXK+3+/jt5qiiFzbz3C1DUQ/Kr3234ZG2l5gM3hmTptsp3HqLNoF91b6zu0dp/tdU9gmmq/YRkI7ax232q6RqZuxBHpfmTxBEil8mAjt/8+09485lfke383/9139FKfrZiIBQNwKrYjcJRC+YWNuLZZfz5csXe7cbl2uQ2wyNs5tsjWt1SgTuRgAfSxjwuth8rNx2b1qkRgrPdPVkZltsxfFE4+O3jQTLdLU1mi+YqnIWgDz5brH3eK2/UifSiU8i1oRUugiIgAgMQiDVmaFgjSavsIrBjw0+gjN430m8mxPgucPiTaqnwDcfGGr+jAQ23REzNupWMi8q3sX4+FthUWNFQAREQASqE7DfL5ZWt7heSLMpRQREQAREYHwC8gKN30eSsJSAltKlxJR/H4HT9t8W2e5XNdyNB5Br3dkUhS2PAm7STrGJRfmb9l1Ul36OSYDQuh3BygSdj/9i5kWrZcxeuJVU0lG36m7fWKkaj2Kug/fv30ebjlL52Y3JfX2ldxszXHO+OsUT5Su1Ou3ZtRTb/C5S8mtVzJWu2II+/cU+k/xv5fURSbXch0A4FbKC3vf11Jy1ia1g7wO8tKW48kovUX4RuC2Bh4eHTUMXRddhd2WmQzIzW6MONXbDttDYbPfNjEVuUTu6NMfWwiTb9x6K3X2UjtgWzd8tni4UAREQgaEI2D6Zc2fV00HZAQA3h3N670gAEdgksGiCYq7zJs3Na5VBBERgHALhmlcru3H6JVMSvjoe9qC7imfEekaWCVDZREAEREAE8gnY/o20HC3qUyZKEQEREIF5CcgLNG/fSfKUgJbSKROlNCJw2v7bItv9koZ7fqBP2PeXRBE2cKJj+xFy2hD1XcrkVimvX79O49g2CRBs9/j4uJnt9AxFKv10aW8igHTUTTo6aqZUTQRkrp8ofJ6nsiU1FZunqrg8OLtvJ1Ja4Agp7EnI3CL19u3bEQSWDKcT4N17jJlGXyE7vXWDCMCaBchNP8Q3SEslxoAEPnz4EL6uaHFCzBE7Z3LR8jyHZJon7KD0bJQiyBEQ/bwVARSasaHUo8jJ4zPvPsgMtD33njVQtLD90jDWRbxUjf25eGp3IvsWmOBy1ClMOptkqXPv3FGxG7IuFAEREIEOBFKdGVZ6c/0pOOFg0LEITEeABxCLFrhhsU/XRgksAncg4Kdj7ujOS8s74G3dxkWVy5u81JWtyat8ERABEbghAW8zZLb95h6PTErKJgIiIAKzEJAXaJaekpw5BLSUzqGkPFUI/LVKKTsKKbLdL2m4FxFwhPGNtvsMJvuBd/TjnS8p6kG2zVQP2Loz/Ona/uXLl/BTTvny77sqv/woZ078X3SJ+8mF7PbUIF+Ec1aidNRZ5E+sV6rmRPi1qsbScx/C5Rb2b23AEr7StlvHKnNPApkX18a1gE9dTua2ganbmArPN+L4K33HRFqOUhYJNF1vLtaoRBEICYQKnxX0vi+fL77RMKzFHed8eDC9Sin3nHrU7yJQSgAXa84HSdiE2c7NG8qcc+ee67e0X1KJbGFzeh7vfhOEISRl+oWekY15qvMakAk08grKMjQ6SKdEQARuTsB2Spw7q47QNcaDCcEZoYMkgwhsEuBNoKklzAPrKV4Yvdk6ZRCBmxDwC8/Md3LdBMsUzcQDStv4AAAgAElEQVRJsvh+ycUvU03RIgkpAiIgAiIwMgFjCZ+KrUV9ykQpIiACIjA7AXmBZu9Bye8IaCmtkdCTwAT7b69quBetXtyYaBohuhmMdcld0EdutqIeFL0jqC9wbfqcMqdRPA5hh0lOzlp5/JOYHQVyrfbf7uDW7hLpqHZshy1ZqmbYrikVjBcY/7HFsO8UUCrkkfzEKebsSaAKvDx3nlwwIA1lvmm9H+mjwa+986gYvGskngjsJoAzNNR4+6waal8MToqkYp3VZ89bVO8FfhZNPXjzLtBkNUEEdhBAg0X7GBcL6RY3GWrXRUlIPNdvaatu3E3VV0bsLF1D4dNRYplrFn/J5sG7d+/sxvoSOr+Pj3rTGps+ifAt1YEIiIAIzEjAnlvPnVVH4GnwEZwROkgyiMAmAV6Ixmol8gDwkzfAdn5HzKaoyiACIrBIgLvV+yU0+S4iGjkxfEmllxNfkxzanoYOREAEREAEahGw3y+W1iK7ImWiFBEQARGYnYC8QLP3oOR3BLSU1kjoSeAvPSvzdRXZ7lc13I0HkB5UdHBVFFEzZ/lZ1IPqu1m6tYWcT09P0UPKzFqqx/ll1rsv27427qtLV+UQkI7KoXSlPFI1V+rNa7flt99+y9yTQFj8XFPhtTtOrRMBERCBpgSi/Uj79t8yxSw6VSPJ9xUeFXLPnz50L6f5+rxGDiXluR4BNljmLMZ7xk3myHOu39J+GZx9dt8QImjVbjKbb+HGe5H2lb94FW+ayNx03XN4OFEJzk7HidZii/2oRBEQARGAQKozQyz2FBPmvOSxHQBwcziX7HE16qoE0pez0NJMa/aqTNQuEZiIQOho1ZuVJuo4RMW/nWpgfBTSwHP1o6QVAREQgVkI2P6NtBVa1KdMlCICIiACFyCQrkFolNYgF+jZ+zRBS+n79PUgLT1n/22R7X5Jw50HkKV71fCpVX/ZfzgKS+UJr73hsf0IOQVyyWGcNlMpKQGi6xbN0zRnlMKmI14tEyU2/YmoR8pvERB5RJ6bXysddbcBIFVztx6fur04aDKnDHLWDXmfmtui8Afn7sUylSgCIiACpxAI982yFNr3meswtsxohfbfGnDsU5kzuF2IzorAhQlgm2U+jMzMdpxVpnPgXL+lrVvQ7TwzO44iKoFi114TwDTEw4t9M1FUS/iT2SfzLQbdhocXL91q238PsBdGByIgAiIwPgH7Gfe5s+rp9ATn9C6QACJQhQBBKak24wbnvS1VylchIiACTQl4HynLXn00tSnq6oUTWZS6Dlizqx+ro1aBIiACIiACELCX8CmidI2Q5lGKCIiACIjAdATkBZquyyRwREBL6QiIfrYmoP23rQkvl1+6eqGU1i8m1P7b5a5aSS3qQfZOV4/ZWpFLycMRIGYudZHnSNk/KPygEtjXzBwUyrODgHTUDmhTXyJVM3X33Up4NgBkvpai/3soZuyIg3P3jE2WzCIgApckwI61cPPVbu9HzhRD4Xq5Q59RxFTepyLVIgLjECAgMsc3giLqFjeZ4xw43W8ZTgGLvZmj3hcvNBKZC4CD843m+2woLhbXyFPdkfvp06ecvkASROo2PFzDX79+nXYBHDwWHYiACIiACIQE7HdbnD6rhqKecmzMd4JzSo+oUhHYTWDRIFxM3F2FLhQBEWhBgH3y/skRC8wWVajMRgTWvtiTvjOrkQAqVgREQARE4G4EjCV8ikKL+pSJUkRABETgMgQWHT6LiZdpshpyGQJaSl+mKydqyOj7b69quPs3DuaPld0RqPlV2DkVOhnyKVp/6uVPIbpbHROKEX7Hqajt/R+H+CcxRXIq85gEpKPG7JdGUknVNAKrYlsQyH9ILCcO/GV+txiEKlMERGBAApHtum8pFG3iXWvmvsLXSrtbetRTdvM1i9l8dPZ6BIhwzfT35pvExynl3Lbj+y1ZGrDsPU4jKoEtuO/fv//111/ZfQoo9k7//PPPb968afGahvxOz88ZNWffzw8fPqTbmwHeeQ/wPuF1lQiIgAicQsCeW8efVVtDM/gITmv4Kl8E6hJ4/vx56kLhHtcncOtyVmkiUJ1AuMRL7+Lq1anAigTou/S1biS2cFNUFFtFiYAIiIAITErAfr9Y2igt6lMmShEBERCByxCQF+gyXXnDhmgpfcNOP73JJ+y/LbLdL2m4s9XeeAC5OCbYh8wX3hdPdUtU2E2IuqgHLzmMQxo6XiOwO2au57dQvPAH998evNyLoYMqBKSjqmCcpRCpmll6SnIS252pnTB9X716JWLauaQxIAIicBMC4eyw+y1sYWzZGrcRXCtrsildBERgdgKZr4/BwOMRZrfGhgp2rdIp/JYI2WILrmPC127plHbxrE9PT5lOs7/97W/VP7271u+ks0BLo7GRgU3IxlU6JQIiIAI3J2DPrVPMqu168OHhId004qtjivHHOhABEZiCAJ4WHCmRqJkLn+gq/RQBEehDgBcU+leDsdxrt87t05xb1bL4xR5sSz0tvdUwUGNFQAREoCcB27+RSnJzj0cKRCkiIAIicDEC8gJdrENv0hwtpW/S0aM186/9BSqy3S9puHuPZz78NBQm/1rlrE6gaA85tV9yGFener0CGSdF6i4kcMr3rndL6yTPDCUMm6njRgSkoxqBHbNYqZox+0VSLRLID83Zvat8sV4lioAIiIAIDE4gXInsXj7/93//92Yz5VrZRGRkIIDPOJueUnh9ykQpFybAN6BCVWa0tKciynQO7Fa8RjOrn2IzD3KyoHh8fKxeeNMCFx/7rdXYbR2EVNSVTp2o7syRvNYEpYuACIjA5QnYenKKWbVWH7FAcE+F+Jc/nn3zSXmjcPfKJN5Fwh/ZmHS0KcjAlXmKIReOSbZKaiGWiU7Zcghwk2KBRzYqQ+7Tp0+nvzg+R37lEYEbEgh9DvmP5G4IasAm01/pe0xy3jg5YFsmFUlm1aQdJ7HvRkC3asUeD9eSOcVe2+OR+TAlB9RantRnwnOltcy10vES9HzjZy2xVY4IiMApBOQFOgW7Kj1IQEvpgwB1+T4C2n+7j9uhq8bcf1u6pjqEYPKLi1hpGTN5b+8X/4g3/JT9t+k6f3/jdeWpBKSjTsXfu3Kpmt7EVd9eAnxbiVC8zKvDEIHMS+6ZDYXf8/tp94SsVouACHQgwPLHmzT7pgBCP9P4pFTyKGY0zaAUg0D+PO4KUTC9AVOnrkcgP6p1n5bbRyzHOTCC3xIZcnQ4eVDj+NX5d6Jwf/a45rTOdXEffyBhPYzDVKu7zbfS3vtuN10lAiJwEwJ2OOYIs2qLjuCrtukrG3ZUxISYYzJRl77zlo+XpTQx0N7Y4Kem8nx6yplDgNffYIFHK4u5DPKcZiqPCFyDQPhqMBZ9z549u0a77tAKXmvi3eO+vRhO2jDjaXQ4kFnVAbKqEIHjBHSrHmfoS4iMfJ++eHBVjweN5VWVLKtPCZrts6UZs/D9+/eL3apEERABEYgIyAsUAdHPwQloKT14B11YvL/0b1u+7X5Jwx2TvXT/LbEvcqv1H6hGjfljmEL6rJQMaXXqFALM67sjEgi26/+AHNXkn9DvI+beWb7vWl1Vl4B0VF2eI5cmVTNy70i2iEBOgJ27BNtJYQERPf0UAREQgWsTePv2Lc81MWLZC7RvS1XO4gvXiuaXIwOpaMGIQ+9IXbpWBOYiEEa42pJ3VkQ5zoER/JZgsbmFZ2kUfrPvvvvu9evXvHyBRXF4dsDjNIJ2TcgO/kDG6osXL+h0bb5d6wWli4AIiIBNwJ5bR5hVbfl3nGXLcc5qa0fJa5fkuxDXSrhVOvEDTOvYG3DjQFuXb9X73RqLEojW+Ay2p6enbgKoIhEQgRwCBHuwucLn1HzqUUxxEPadExhXyZs3b6YQ/jJCyqy6TFeqIdcmoFu1Vv/a7xdLa7mkx8M1k7cLnbL5NoXcKIUFHR9LaFS4ihUBEbgeAXmBrtenF26RltIX7tzBm9b7+7dFtvslDffSzbcMIKz8wYfR3cSzH7FHNC45jKM26mdKID+6Lr22z8cuonqLRnV0rfup/beLWE5JLOpN6ahT+qhWpVI1tUiqnNYEiPMmKCezlnRtnHmhsomACIjADgL4KHYs0ndUdMlLiL9k8VJlU+uRl45lvuZMrpWDg7Do8XPRbrqDgulyETidQH5Ua2dDN8c5MIJPABlyRA07msUFy2G3ImYyQudQCH8c9H+lXShYdMwO4fx1UDt/ILuUsXbAtSYMI5OzQ6GLSOqnCDB6nz9/Lg4icDoBe8JiJjpdwuoCFK0CqtSupUQpRmZwvk1RepXyi0A+Adw+2IrRWoZFEObrEWdOvgDKKQIikEMAz6df8XGHVnHY5tSrPMcJvHv3LjIycXR0fgHK8VZcowSZVdfoR7Xi8gR0q1bp4mjq2Szzkh4P12pvQW1CmDfDHdo4b+9IchEYjYC8QKP1iORZI6Cl9BoZpTsCTe2f3vtvi2z3SxrupaG9eNb0ttqhdEHRHnIkv+QwHqpHxhTmiEO8Xbydwap/FIUhjE4dISAddYTedNdK1UzXZbcVuGisnjIP3rZr1HARuDkBPp1HBOHNIRxsPuFcMDzXa5E5y2h+OdjXulwERGCRAGvwfHd3T0WU6RwYwW8Jlvw9zGkv8HVuusD3Aq+HY98OfzSNf8/dU5o5Q7lGVR8ebnAig+H0Axfz+L6Pz6d9oRQROEKAe9bfyGk5DONzDc5UJKXck4AxSgHCvHM9LExPtMtPJRzz2LpuMwmD8JEQFH7EKqgrmEoTARHwBJiFUYCRccuO3K9fv/o8OhABETiRAN8083coqzy9hfDEviitmhdmpcYP63S94KCUpPKLgAiIgAgYBJhu/LqbbBx7y8G4KjrFO/ejlGu8LM/2SUZNnvTnCI+BJkUnsUXgngTkBbpnv8/Vai2l5+qv/tLyGY/Q+k0FOGjHav9tirRhSuZXWUIJ5BsNaYxwbD9fjyTkUbEcoxGTO/zk6xYE/+1rKeELp4QGFg3sfU3TVX0IFHWldFSfTmlUi1RNI7AqtjoBDOB89z2e31PmweqtVoEiIALjE2Am1ebb493EwgevBdr7xI8q5MwyRIVqfjnY3T7mPqccQv1ysimPCFyAQP5UgsOnp6rMcQ4M4hPAd4rSsB+B5A8VyuHPvwET7ExSzAL9PbRFDwKOr4NcEBW6mubz7+YAoPeZwfnT/Jg/upSzKQHuVqP8zSFtXKtTIlCLAO9Tt5/7HHxgX0vOuuUwTWh/XV2kKk0EJiXAwgcjkz8vP8dPT09v3rzxKToQARE4hQCvXmLN66vGU6pVnqcx/gF9F1mYpOjdQ+N3nCQUAREQgYkIPDw85DxItVuEGznNgFcfP3x/x3sqyZEUVjTMxSCKZuQjZY5zLU8BWMpd0mE1DmRJIgKXJCAv0CW79UqN0lL6Sr3Zoi32Y2X7kXSOPOPuvx0kACgHYn6e0sWMi4PJL185OxCw78lIAGKnohT9vAOB0js9ZFL9Yxdh4cZx0cBeLEejfRFL/8SirlSv9e+gijVK1VSEqaKaEvCx7zm1oMS++eabnJy78/AYgEW4AoN2A9SFInAZAkdm0stAqNIQnkei6h8fH6uUVloIEWZh9Ofa5Wets9bkmTG96MEzs+2MbZTMIlBKoHSDZWn5R/LnOAfG8QnwsRdM9CPtXbv2jy0C//wnz4nRSwQJUUu3QOSidRDipR8QWGxU2LPu+M8dx/9ezLyY2B/FohhKFIGIABqJx2Fr9gY3Mlbf7PF8UZP1cy4CfFYu/TRZ1AQ26PacaKLa9VMEREAEmhLAisaTxnwdTtYoRvwtmqCbklfhImATwEgOl/bcldpfYRMb6izWY7jGRzZiQPFgDCWkhBEBERABEZiaAN6Mdg/E8Uvjcv/8+fPUiBD+7Z9/s7dC8ouACIhARQLyAlWEqaKqE9BSujrS6xVoG8DHAwi77r/F9xd65O3eCr2Eds6JztrdmTZEb6BPmZyeEjlAbXkuOYztJutsUfBliuu4Wk/L3ExBOW/m2cxAgNRmHmXoQEA6qgPkEaqQqhmhFyRDJoEivZRZ5pFsPAYgBIEStAX3CEZdKwIXIJDvnbhAY1s34USYOW4WNhq9fPmyNYTLl88Emt9GLQ/zWSnn1ATYYJmvADs7fHKM8HH8lnzaBRO9SM+UjhwKx9NOLfzLX4dduDld4FvBdJYzo/n8Ow6YDRmEbAzTBokd9HRJBwLclQxR40bgzr1APF8HkqriOAEelzBf+Cme7d/+2C78zxnmjw/CsHEitIf5SSSnfa3OioAIiMD4BDAjmamjdQ0/0ZMdrOvx+UhCEehPwG2+9YYK96Mee/Xvhd010n1Yj+HlGJA4mqRRQyY6FgEREAEROEigyEe9o67W5e8QSZeIgAiIgAhUISAvUBWMKqQ6AS2lqyO9XoG89Nx+T/rx98L/pSe1IoN7nACgWoi453n8kF8azrXI3ZZ/rXI2IkAnev91ThXXG8Y5rb55Hltr23C460+JgStSzmtNOP5B9rWSlZ5PQDoqn9XsOaVqZu/BW8l/ZLi2A1Vl7msnnkoWARHoQEDma0XIJ8I0Nmn4BkaxoT5dB0UEivbFnTgkihqlzCJwkEC+oYvDp+cnaDKdA0P5LXP0+cH+4nL8umypQkd9+vTpeGl2CSOsOBh4TIJ8PIenEj///DO7v05xPNqgdFYEPAFuT3+cHnBP8U7rNF0pIlCdAJqTKZ4h5/6Kngk6YdC6/3v1H/+jhzV6q3eTChQBETiFAG83i+x2fAXHI5ZOaYsqFYHZCbDwZ1HvDRXWudHtOXsDry0/L9qOXNas37Ebnz17du2Gq3UiIAIiIAKdCTC5NK1RTwOb4lXhIiACInAuAXmBzuWv2lMCWkqnTJQSEWCQ2M5qzh73vWj/bYS94U+esBaVzuZbvdmuiFiHzEWL0rP2UnbgoCoMAkWDJCrnrMDHIzL7Jsil4lGceFDUldJRJ/bU8aqL+jqqTqomAqKfTQn88ssv/vF/04pKC+frT6WXKL8IiMDFCBDfjzl0sUad0hxMi7O+Lvvhw4ecWUavNjtlYKhSEbg8AXz3+ftvO6/CchaMo/kE2J9c6jzfPcbYJECc68PDw+4SNi9kHVT02oLNAnMy0KeMNB4aYeQwOBHg119//fjx4+Pjo7bd5gBUntMJ8LzT3oKLUcc2g9PllADXJtBIgecsW64NVq0TARG4DIFXr15FMUxYnq9fv75MA9UQEZiFAKtab2AQp4EfQNFls/QdcrJ4j5wGuES0cp+oByWqCIiACIiAI9D5wYewi4AIiIAIdCYgL1Bn4KrOJqCltM1HZyGA4zryt4RYiKaoEpHy17DQ1sc5oT9OhtECgI6TISSr6HWDEFCE6HHs1UvIH8NUrRVmdf5TFJgffJk256wxUzSwU7FJYReTnugskumcWNSVZ423zkyuWp1UzVV79nrtKtJL3ZpPLEKVpVQ3gVWRCIhACwKYr3yViHX3kVm1hWATlYnjwm3yOUvmnL7D6D3+7rqzGjhOvaV7XfR6pnH6TpK0I5CjgnztnRfgOUZ4Z5E8CuOAbaJMzUUudKO0zVNU5L5P2MKjldMFXkJ0JlOq/2kfkDPUsa4fSVScrs1NZ2ch8ObNG7Qr9+aawIx5MvT8oviaJEoXgSIC0ffNiq5VZhEQAREYjcD79+8RKbTbcbZjoxKUOZqokkcELkyA8AwXUMjdxwq0xcL2wvTObRqvA4uWPGhUqdBzO0W1i4AIiMBVCTR9jItTWvHtVx05apcIiIAIeALyAnkUOjiXgJbS5/Ifv3a2am6GgOJ+qeJA67f/llg9//q9zT4YMABoU2Y7Q2mIP+/5rtLBtlQ6W0qgKHbqesO4FNcN8xcpupTPKWPmoMyuFWHkX9oupXQjIB3VDfW5FR28baVqzu2+u9UePUK2m88SCB+9nef4WargMYMs7eMkVYIIXIAA2zL5KNwFGnLPJvBlqpzNb+j8e/Kp2+p8h56rV/NsXf4qbUwCIy/Ac2Q7ZWG42ZXpQ9zNS45kYLUCB3BV11pF6yCe9Gj37JF+1LUXI8AtyY25dhNhk3CWx23s2L9Yw9WcQQiwSGSVwRjDfRQ+9Yh+ptIyaCOb2aewJJGeT4kpRQREYGoCqd2OrmM3oN6RMXW3Svi5CGCxuGdqCi2bq+Oenp7C9xcgPD+1+XauTpS0IiACIjARAV51h5Xuph5caqHkOD3wdYQp0TFejtRB5x89UCymiN6AHEHTTxEQARG4JAF5gS7ZrXM1Skvpufqrv7QEEPIa3NR2DSXBJH758mWYsvu43/5bb3znyBqZ+zmXDJ7HLWMyhWR9ouiBTFY9s5Xud7reMO5Je9K6ihRd1EacGqcEYRyR2TdBo92jOPFAOupE+J2rPnLbStV07ixVZ69qIj5v376NUvRTBERABERABNYI5Gy+xfLRl6bWABalR3sJ7GtxatkZdFYErkEgf13WeRWW6RwY1pPDQ1xk6/b2BBYsVEdv1t2Cm78O6jw8rnH3qRXXJsDNyC2JCWeoWcL73A7JU9zp1+Z/sdbla+NwwxgP4Hc8gw9LuBhGNUcEREAEFgmkwZdu+tbsvIhLiSJQnQBms7sNq5esAtsR+PDhA/ulw/KJJDxx8+2XL19CYdaO843qtRKULgIiIAIicIRAvh5edE0w0eyea1L3CBt6j7RF14qACIiACExKQF6gSTvuGmJrKX2NfmzXCrZn81JdI6qNeAwy7DaJU8m1/zZlUj+FO//f//53frlFm3Xzi7VzKj7S5sNZI+AjvVaxUymTO6QUDZIIyFmBj0dk9k04S3gvgA4gUNSV0lFTj5mivo5aetbdekRm34SzhPcC6GAHgfyHAerfHXhlwO+ApktEQAQuQwDv2GZbCP2su59qs8arZsif0CGg6emqw0DtCgnwBs18Z29nQzdn8TW4T4CHH7x9n/11OW0J+2XfMSqOuuoGLudL3nl47EOkq0SgMwHst8+fP/O4NIpND8XgLkNRYOyxXT+NBQxz6vjOBFDvmc3//fffM3MqmwiIgAiIgCcQBV8S5IRxyxytLbgekQ5EQAREwBMgbjB619i5m28RTB4J3zs6EAEREIGRCci5MXLvSDYREAERuA8BeYHu09dDtVRL6aG6YyhhiNjBr8KfHbfD02Ty1PVX/6UbiPygk8EDgHYQM6IE0tKIGFh8F1Gas26K4iM3eeaPYYqSp3KT5yUzFA2SiMBZY+aIzK4J11PaUdfM8rOoK88ab7PAHFzOor6O2nJW1x+R2TVBqibqyll+Gi8Wippw1uCMxJjrpwz4ufpL0oqACFQkwNcdbQ+aqysKaaoogIoSARG4OYGiBU5nQzdHts4i7RgtPAJh9x3PQvpYvFT06dOnHXIuXvLbb78tpi8m8shnMV2JIiACfE+D7fG2vuIruDxQ++677x4eHriLi+4+ERYBERABERABEThOgODLMBLGbcHFaXO8ZJUgAiIgAlciEEUM89SbtUzFT69ciZXaIgIiIAIiIAIiIAIiIAIiMCYBeYHG7JcLS6Wl9IU7d3fT8Dy/e/fuxYsXhJHglzZCB/G9kOHr1691N98ieafv39LU2wbfc/MbXRuNHno65xMu0VX62YdATvial8SOC/HZdHAlAkWKLm34KWPmoMyuFQQ5pc1RSn8C0lH9mZ9S48HbVqrmlF67baUM1/y2K+48n5VyioAIiIAI5HhO8LWd8nazS/ZOvl+L5p9icF4Suxo1MoGRF+A5ss1ynxKKyt+XL1/YH0tkav7zhR2Dh1c2oOuqfDW96Jvhs/TFDqS6RASOE3Bb8VECPB81lBs3L1qCP2rkERvuBexA/vjJv6gRDvQnAiIgAiIgAiLQiACvzGDC9W9Ac1twsd7lk2kEXMWKgAhMR4DA0PDThaxZWN1Uj/6cDosEFgEREAEREAEREAEREAERmI6AvEDTddm8AmspPW/f1ZLcfeHWlYYjBbdzZhgGjhf8MPxVif1Im9Np/63xaDyV6WJBJ0QGpG1cSyHzs2fP1s6em06Uw50fk5Tud7rYMD537M1Se5GiixqFrj/Fw35EZt8E7b/1KE48kI46EX7nqo/ctlI1nTtL1RXFx7vQWEELCRy538NydCwCIiAC1yNAHOdmo3zo52ZOZdgkULT/drM0ZRCBCxDI9OzT0s6rsEznwFx+SzzS/PFOZVqHhQx891d3ILF44eUOPDY+XmzROkjvIToOXCVcngAagA9i85CVmxQj0DZLuAHTpbS24F5+kKiBIiACIiAC5xJgqsWsZZXhLGH+5ZhXY2gKPrdfVLsIiMAIBB4eHtyrgpwwaEsWLI0CQEdor2QQAREQAREQAREQAREQARG4NgF5ga7dv4O0TkvpQTriXDHwMNsPhVPx2NDEX2un9F/SilukpA+8jVrmCgAyGsKpp6en/I6n4Y+Pj3aBOnsWgaIx3Dm07iwmqjciUDRIomvP0ntHZHZNYLS/fPkyao5+9idQ1JXSUf07qGKNRX0d1StVEwHRz6EInPIeiqEISBgREAEREIFMAh8+fMjZ2qT9t5k8q2fTXrLqSFXggATY/5kpVedVWM6CcV6fAEsGnOdsxP369evvv/9OY9mMxxOUWq/yobTMbrWz5Q8PJFfQrQ1TZ0XAE+DFtW/fvv3555+5xXiPbb52zX9C5+vSgQiIgAiIgAiIQCkBbHXm3HCC5gsDpYUovwiIgAhcjADvEQs336IYcWjID3CxXlZzREAEREAEREAEREAEROBuBOQFuluPd26vltKdgQ9bXeYTXiIuiA/E/UIk4cePH1tvvgXXcN+/nTcAKB18v/32W37UDg0P/W5paa1Twschreuasfyc8DXfLsH0KG51UDRIIjJnjZmcz0ZFokY/CXOMUvTzFAJFw++s8XYKmetVWtTXUfPP6nqpmqgj7vMzZ3OUo6GNOvtGBV8B2nehrhIBERCBqQnkOE8we9ikMWH4jRMAACAASURBVHUzhxI+fy8ZYuPgGkp4CSMC1QnwyCe/zM6rsJwFY2eR8lmV5vzjq7jPn7vXWeKHR1PRfPdv/kokrJSrPn361PM1c7V2Doet0LEIXJ4AgR38ua9Vo5B5+MqNz7/80fY////jwP25Z67/+0v/i4AIiIAIiIAINCTAjjI+Wc/r6XlTBtXI59+QtYoWARGYhADrETyleBtcQGBPh8MkhCSmCIiACIiACIiACIiACIjAlATkBZqy2yYRWkvpSTqquZg4mZ2f2dfkA104wNOC/5m//q8567H/lkfg+SEvnosnNe8B767Lbzg7dRUbOnJf54SvefmvNIx9o3RgEyhSdGlRp4wZYgpTSUpTtP+2lFij/NJRjcCOVqxUzWg9InlsAvl7dVgO2UXprAiIgAiIgAg4Ar/88kuO6auP39YdMPneLerFG163dpUmAqMRKLoj8Pj3lD9HQ57ig2oNgccqbjuuqwiXF++BynlfQyQYV/UMh71kX0RI9VMEmhJwe3F73rZNm6PCDxLg0+gHS9DlIiACIiACxwnwjgx8MrwRA/v8eGkqQQREQASmJoCzAn3I09JT4kE30cl+3kSkDCIgAiLQn4CUc3/mqlEEREAERGA3AXmBdqPThQYBLaUNOLc6hYbhb8Am/6WDTDlxP16MywSdfPnyJT/Ehw1sHT527CHvO8AtuO/CC1xVut/pMsP4An3XrQlFii6Sik1HhApFiR1+HpHZiUdctcKbOvTUZhXSUZuILpPhyG0rVXOZYXDJhsh2WuzWO5vfi0CUKAIiIAIQyPG0YPaM72O5cG/q7XIX7lw1zREoWpf1DDrPdA7cwfbGW/X+/XvM6dLXMRR17vE7Qi8sOM5QJYiACIiACIiACIiACIxGALdAz3XQaM2XPCIgAiIQEnDvC+PfMFHHIiACIiACIiACIiACIiACInANAvICXaMfR2uFltKj9YjkCQn0+P5tUdjKZQKA+PhtCNo4Js4mJ37UKKHKqc2nIHfeAFA0hs/a4FRlGKiQ3QSKBklUy1l6j296RJKU/iyNYiwtX/kzCRQNP+moTKpjZivq66gJUjUREP3sQEDR5Ach2+b3WTf1wUYdv/zDhw/YMEXfnTte6U1K4J7FuttcGN6Ehpo5LIEc/wnvOBtW/hkF4wVz+WKz3MjPrJwicHkCnQ22nAXjrXwCPPFlFy7mDX+2ae2HItl+++23bnGxWjF58joQAREQAREQAREQAREQAREQAREQAREQAREQAREQAREQAREQAREQAREQAREQAREQgWEJjLX/9jIBQE9PT//85z9zep0mEz7eLaYnRyTlSQnkhK/5qzqH1vl6dXAugaJBEol6ypjhoyiZoYeRtP4n6iv/RQP+Kh20IFA0/E4Zby1afc8yi/o6QnRK10vVRL1wt5/50eR/+9vf7gZH7d1H4IcffshcZ+0rX1exsxED7+3bt0IhAmMSYCNozipG65QTu09z+onwVfWABDrfETkLxlMWhud2De8WwYDk1Qw5fBCVzN1eR9J5hJzbEapdBERABERABERABERABERABERABERABERABERABERABERABERABERABERABERABCYl8JfWcrPvIv/bRNcIAKLJ//jHPzLB/vTTT99//31m5tbZ7D0S+f3YWs7+5WeGZznBrjGM+0OeusYiRZe29JQxUzSqU5lJIXJR7w5YJNM/sag3Txlv/Zlcskapmkt2qxrlCPBOB6FICdjmt226p6VdIOXdu3fafNuhH1miMuN0qEhViMAOAjkfv0U9juNm2dHG2S/RnD57D0r+HAL5a/DOuytzBLunTwD/1efPnzt3R85YkmMth5LyiIAIiIAIiIAIiIAIiIAIiIAIiIAIiIAIiIAIiIAIiIAIiIAIiIAIiIAIiIAIiMC5BJrvv82J+/EILhAA9Ntvv7EnzbfIPuCTLK9evbLz9DxrB/HfNti9dL/TBYZxz1F3jbqKFF3UZKKTT4kOz4lcj0SNfua/aCC6UD/rEpCOqstz5NKkakbuHckmAi0I2Oa3bbq3kOf0Mv/nf/7ndBluIoBQ36Sjp2sm/pacwamP31bv2SIrdMDtbdWBqEARyCfQ02DLdA7c2W+JNhvqHQFSmPm3knKKgAiIgAiIgAiIgAiIgAiIgAiIgAiIgAiIgAiIgAiIgAiIgAiIgAiIgAiIgAiIwIkEtP+2MnwCPf/973/nFMo23bdv3+bk7JZnqAikbq3erKgo0vSsvZSbrVCGpgSKBkkkySmBj7/88ou9pScSMv3597///dmzZ2m6UvoTKBp+0lH9O6hijUV9HdUrVRMB0c8+BJ4/f96nonvWItP9nv2uVovAnQmw+db+MLiDk/9OtBDmhw8fvv3222+++eaHH35go294SsciIAIisJtAT3s4Z8G4wyeASnzx4gXqkT9U5W4UXPjp06fXr19TmvvjmJQjBZZey8dmf/rpp9Kr2uWXPd+OrUoWAREQAREQAREQAREQAREQAREQAREQAREQAREQAREQAREQAREQAREQAREQAREQgYoEBtp/uyMAqCKIKkW9e/cu85OSvN4+M2cVwTILsV+6n7mvOLOuibLlhK/55pyywcnXroOzCBQNkkjIU8bMwXBD1PXBEiII+nmEQNHwO2W8HWmdrg0JFPV1eCHHp3T9QUUhVRN14qQ/FVO+u+N4WYZ9rW2629dOenbfnrpJG3uu2EJ9Ln/VvkYgx4vC6N33niBepuY29/KiooM2zJr8N0k/xey8CVs1czoCPT9+C5ycBeOOOxTd60vmXWz7eoF9tt999x0qGgVLae6PY1LYi9vzrQevXr3q0C83NNT3DQxdJQIiIAIiIAIiIAIiIAIiIAIiIAIiIAIiIAIiIAIiIAIiIAIiIAIiIAIiIAIiIAJTEGi7//Zf//pXzsdJHKkdAUBDIf7y5QvxmjkiEYJDmBFv3M/J3DOPHX6k/bc5fTH7MM5po/JEBIoUXXQtP08ZM3w5KpUkPwVdN6AGy5f/YjmZUPJbdMp4yxdPOQ0CUjUGHJ0amYBCz3f3zqbtbZvuu+sd+cLHx0eNqA4dhKX3/fffd6hIVYhAEQHeSpBj97KVq6hYlzkytG6oYG1oOeTtEnRWBC5GIPMVM52VSc6tusMnEBa7r0UPDw8o5zXjlvKRqucW3M2Z4rjBmTlCLnZfqDkiIAIiIAIiIAIiIAIiIAIiIAIiIAIiIAIiIAIiIAIiIAIiIAIiIAIiIAIiIAIicFUCf23asDBAZ7OiHQFAm2V2y0Cw5mbsjhOG+Bu+GzDm1rXNICpiocaUvF1HR2G4mxVNPYw3W6cMiwSKFF1UAgqh//YGvjqyFvUYibf4E0WR+a6BxcuVWJeAdFRdniOXJlUzcu9INoMAptGR0WuUfPlTm68x2veBx9m5ff369d27dwffJDI7hHbyY5ryXbuXL1+2q0Ili8BuAjnfpGUM82HDHVVEU5XW9TsY+kueP3/uj3UgAlclwP7MHGtk09FakU+mc2CHfgs15I7L2Xy7+fVyPjyOX/3z588VgRhFUZcxp9Brx73fmTt4M7MZbdEpERABERABERABERABERABERABERABERABERABERABERABERABERABERABERABERCBDgS0/7YCZHalErizGSJPTQSDErTUf7tdZiM3g34Ih7pbJGUYZLaJ8ZS9lJtSKUNrAkWDJBJmR+RiVMKOn0aUYU5pXH48EjGnIuXJIVA0/KSjcpAOm6eor6NWSNVEQPSzJ4FThl/PBrarC8PbKHzTbjeunf0UX8Hlb/ZWSH4REIFSAjlb3dhAXlqsyx8Wzs6re77gYB86XSUCImAQ6Ln/NmfBuMMnEG3rLbXtn56eNjffOoDIz3fO+6hfOBi9VsXMxm9G72++/M6WxBBSp0RABERABERABERABERABERABERABERABERABERABERABERABERABERABERABERABHoS+EvTynJCf5wAOwKAmkqeXzibb4k92oynoUDaCJBhN98i4eaeupw9xvnopsiZP4ZpTmkU2hQEJOQmgaJBEpXWf8wQznhEYN41oE+iRZ147s+i3uw/3s6Fc7Hai/o6anv/rpeqibrgzj8zX91yQyNzc1TYTBSsvwlQGURABK5E4NOnTzlel337b/HqhIYWS54roavSFvuVEGEVVfathQXqWATGJNBzY20mgVCPrV2yY2EYFVtUAqvCf/zjH2vCpOn5qia9tijFds7XmgVy9GG3JhfxUWYREAEREAEREAEREAEREAEREAEREAEREAEREAEREAEREAEREAEREAEREAEREAEREIGIQMP9t9EL8qOKo59F4TvRtSf+dJtvc2Jlxt986zDaHZHT0hO7o0XVUZyZXYVNz75WZyclUKTo0jb2HzNFsY+RwOixzO+WRBfqZzsC0lHt2A5VslTNUN0hYUoJ5ISw39DI3MRoM+lvQmwKrAwiIAIi0I5A+H3atVrY6WRvqVq7MCp83ybetcKvkW6/EiJso14PEdLQ8YUJZO6/7XlH5DgHdhiQYbG0uuj7tD/99FPRGLCt36Ki7MxsDDYy7KC0WFpOOfnadbGKDomvX7/+5ptvHh4eOtSlKkRABERABERABERABERABERABERABERABERABERABERABERABERABERABERABERgWAIN99+GATqb7c8JSdkspHOG622+BaD9bv7xo4LqjoHS/U4zDuO6xG5YWpGii/gQiLkvQDwqJ/8nIYZHNtBy7eZXsvOFUc7jBKSjjjOcpQSpmll6SnIuEsgxkHK+arhY+IUTbcPbNtovjEVNEwERuCEBfC85q5jd+2bDHWLsLuu8RrtYh2p6uliHqjlrBJ4/f752KkzvdkdkOgdyzPJQfo7DpWjp5dHbDaKS05/dcBlLD2Qo2mOctsKnlOLyF45z8O7dOzdFMguzEXccwSSJCIiACIiACIiACIiACIiACIiACIiACIiACIiACIiACIiACIiACIiACIiACIiACHQmoP23O4ET2EQYTc6L+QncIdssEZz2Bxxy2rsT6JCXhUFmmwL230u5KdK5GQiS/vK/f+dK0rT2okESSdI/FO///J//E8mQ/5NrX758mZ//eM6bDKEjoIqGn3TUEdSnX1vU15G0UjURkFl+XkkH5myIMoLgZ+my6nLahrdttFcXRgWKgAiIwIkEMndw5Uw3aSt4RVGob3O+2Z4Wcu0UbJL8Bvb82me+VMopAi0IdNssmiN8qMfW8u/wCeDVC98IU6Qh0a6lFn43pAauI36ziDzPAjZVYog3uvz0nzz7CGlkzsWniy0BREAEREAEREAEREAEREAEREAEREAEREAEREAEREAEREAEREAEREAEREAEREAERKAFgb+2KNSVmb9XZEcAUDuxc0p2m29zQmSIHILDRF+MtEOdjPikHG7T5ckfwzSt/wanMXkSm8u3EfgwQhRmR5Qef69evRpT7N1SFQ2SqJbOY4a4yd3RcmiGt2/fRvI3+nm3IXQEY9Hw6zzejrRL16YEivo6urxz18+iaiJK4/w0dOA//vGPWd7nEvHEEmZPlP3pwiODPKruGj9ZbtgNmXQw2I3SWREQARFYJJCzimGxuc/xEn78ltrDvUaLwtwwscgRZPuUzqKHgYqlgY/C/4WSOGuZf3m3Bf/W+vRlWIWOL0mA0V50d7SDwE7XHN3lhnqRGJH6LSqh1LznBux2963JxhMKZpMiRHZmSrMXQYMMobQVDKqou/e95CItWSkiIAIiIAIiIAIiIAIiIAIiIAIiIAIiIAIiIAIiIAIiIAIiIAIiIAIiIAIiIAIiMCOBVt+/JWQ8Z3uqQxbFcwzO8cOHD4RY5bSOwBQCevbFgJ4F4fnz50bVOa02Lp/u1Fo81mJD5hrGi004nsjdQcAcG4SIao1KI2iPO+LFixdFH8+JChntZ5GiS4XvOWbAvjtUjgDEonshbWl+yt2GUD6ZxZxF/dJzvC1Kq8TdBKRqdqOb7kJbB2J/Pj09TdcoJ3DOHMTemElb10Js2+qWSm/BXGWKgAgMSyDH6N23Y4pVUrgzCu3abffXsLQPCrb5sceD5edfTudiWf3444/ffPMNPYubgr5mLKXOChL5IwPmCg6N77777vXr11jg+XUp5z0J5NhjDK0OcBi6tunoZNixPT7cf0t7i1zc6b1mo8hZL9glZJ5FOYTtCq9iG3NRG8NrF49zGsVO18VrT0wEEbNqOKj4+ebNmxNFUtUiIAIiIAIiIAIiIAIiIAIiIAIiIAIiIAIiIAIiIAIiIAIiIAIiIAIiIAIiIAIicC6BVvtviwKMciKWzsXka394eMgJnSE/oXvv37+vG7XjxWh6YMdj3WdrROl+p4mGcaPxQ2zrZswfmgFQBHI1kqFzsUWKLpKt83e/0UilsY9OYLf5to8qu+EQikZF0U/pqCJcU2eWqpm6+/KFz9GBKHM2hOSXOU5O3vCyaSmtxcGP04qektg3vm2u95RTdYmACIhAawKZRu++/bdMPeH+opwPSLZu7+zljzBDsZkN3x0rWRwUO6wLFs58FZmGsBEX82z2HpH87QjsUzvV5eEFPbbd6GvctMZ9TnfArRT6kZq2lxu2mwZeUwstZGARxK7+CGz0c7RP4OKzZaiEUqEPw3dVRPLrpwiIgAiIgAiIgAiIgAiIgAiIgAiIgAiIgAiIgAiIgAiIgAiIgAiIgAiIgAiIgAjcgYD23+b2MkGfP/zwQ064CfE6hPLM+1Z4O1wyDL3KZTdnvszwNdc4Ov3777+fs6F1pHa7hnLKIoTrMltwiwZJBIcxE6W0+/np0ycCiPeVTxv7jO17DqF9neKuKhp+0lFHUJ9+bVFfR9JK1URAhv2ZrwPR52j1YRtiCMbmYeMsp9ZC4e2rrnrWNrltc/2qTNQuERCBexII98euEWBX2L4XBoVzE1ukXr58uVbFndOLbNF9HVELr9t5S1eu+e6wjXFHsM2Prnd/DJ61WZW5mB282oVbq3euVw6jfXNLao4GO0KGdQEjObOEtaG+dnlknG82dq2cnHTu2W7aY40YmqGFDJv7iot0bA7MI3nSzbeoTUZCCzJH5NS1IiACIiACIiACIiACIiACIiACIiACIiACIiACIiACIiACIiACIiACIiACIiACItCZwPn7b6fYFPTu3bvo1e9r/UQwE3EzU0dt0tK11pFubwYwLpzuVFH8kw1turaXCkx41mY8WVgmW3AJYw1TJj0uGiRRG7mV+nxLh3cH7KZNBGSfzbe3HULRqCj6WTT8bq6jisAOmLmoryP5pWoiIGP+LNWBaHUuGbMthlSbn8BluE66tdho9e5Ttsktrb4brC4UARGYjkCOIbRPK7IcC5Xt2o6s6YidKHDp7r66ouK4Q4DFnbfsyOUNJjgifv3118+fP799+5ZX5rm/jx8/fv36lU2SbDBbXDgzSEh/8eIFm3vrCqzSLkBgc0sqo65dM0u9PaVbKMP3uHFzPXv2rFFbuG27OdIjze9bhJYocmz6CzcPUCD2W7FQPpuF9MnAiKKjw0GL5MzC7bq+T7tUiwiIgAiIgAiIgAiIgAiIgAiIgAiIgAiIgAiIgAiIgAiIgAiIgAiIgAiIgAiIgAgcJ9Bk/y3hGvkv+N8XKHm85Zkl0BY+e0sITk6LyEbcXp/tapny78hmR0zmBL/uqHTAS4paOvgwbo2XmLycGyQUg/CyL1++hCnTHRcpusXWdYjwZoMWg7O0d5y0REC+evVqUfLqifccQgcxSkcdBDjL5VI1s/TUETlLdSBafXFvyREZ+lyL2Hb0eRjl30ekYWsxlDwMFQQ/bMdJMBEQgVMI2E6MRZGil1+w86rb2mdRnmsk2rN8uzbSm+yPXXTcuW/h/vzzz4+Pj4azjn2JbP97//69222bisq8zDDr8wqttHalDEsAvWEP+3ArY91WMOzZ/Zvv7SnVk6xDwzcU7Nibyt232WTo4R7spn6BtuaIY51Suj95s3UuA8Xa9OAM7czS2mXjRUj4D8NOp3dQfYbmbCeMShYBERABERABERABERABERABERABERABERABERABERABERABERABERABERABERCB0Qg02X9rxIun7R924yJBOa9fvyY+KSdYyoWk8A2NtIHTpRBYY0SP5dCYrsmpwKX7nYYdxmnTWqTs+1bDWtBbCwlblFmk6BYFIKwNJbN4qkoi3+fZt/nWKbRuEZA09p5D6EgvS0cdoTfXtVI1c/XXPml36MBJ96mya9Se/Rnws7+eY98YiK6yQ/BvbnZGrPRTBERABCDAJ9ZLOTAfhfvW7OmptPCL5Q+3Y9lNK93gZ5eWeZZJk21+izYze95wYRUtbLFV2IVLaenWQQYM37F8eHjIFEzZbkLA3lrJsLHtun2UcFljEObfm9RieHoXZYiWG5tf+k0LsRUC8qB4aUK3L98ioasxFZVO3DGPpOWspVB+qlLCzBHt8FSf46enp2g7t3MMavNtH/6qRQREQAREQAREQAREQAREQAREQAREQAREQAREQAREQAREQAREQAREQAREQAREYHwC2n+70EeEMRF3QmRMZvgLESoEDDWN1FmQsmWSEdZP6Bib+lpWPkTZRTthiEm6c0AS98u+XdmEtLYIQ+w2gBYDfEtrR8k0+oQObDNfHxDJ7GLseiq02w6hiHzRT+moIlxTZ5aqmbr7coTfpwOxPCedQ/n6nGFnQoydLTDJQXfhPLZlZQO8MBY1TQRE4J4ENpWevalpERpzaOjtoYqiLZqLZV44Easjs3WsJTNz1spGV9J94VZqVzKS8DVL3pG374OWLIeZixfHHsVqC26t7rtGOWyttEd+lQVdyApTmcEZmov8ZGdpmOfgMVWEPgfs8x23Ep7SUD+7uxI5uYkQ/tdff33z5s2OYnc3je+7hprfl4PrrC49X7I/oJmLVfsM0D5rBYSTn++HRwToOMbtnX3dvmt0IAIiIAIiIAIiIAIiIAIiIAIiIAIiIAIiIAIiIAIiIAIiIAIiIAIiIAIiIAIiIAKOQP39t1GMjg2a4JuhgjkQ3u28Je4kDeBL2+LiUT5+/NgzYCgVo3rKYpShryWM8fKJVzpgGBANlt8i+5MO+eVMmvPIeCjiPBqfWjGUBDJW/9Yfe3q5i3OUWESVwUx0dWe1fNshFMHP/ykdlc/qAjmlai7QiXYTduvAWmPDFq/FWeLLw1j8qAqmoSj+O8pQ9ycR5xj/hOPXLfZgafaosA31g1XrchEQAREYjYC9sQ1pjTllrS0swcJT9raoMKeObQKdfSPG5lvMpIN7qvHyff78ORoqrvn4MbQF1x4JtzrLULE/gVtXw+ANwBQMbUXuO6zruncfMocOpcUbIaeXwwspEDufPbfcm52dToiKugiF8cIzxaAuOnj1+cyv8Q1h4NQdJ76B9sG7d+8YOdG6khQGWP8+skXVWREQAREQAREQAREQAREQAREQAREQAREQAREQAREQAREQAREQAREQAREQAREQARE4l0D9/bdF8SJ1w4OOoCT4nvg5Ajczd94SoENO4lF6fiXySAOLrrXD+sMwr6JiZ8lMzxITNou0U8sZxXhN1BZC98JgxIOSc8fV+gousZioMsIKd4hHzOjXr187xB0exBVePu8QCltReiwdVUps3vxSNfP2XQfJ51WATDRsEjD2U7Ga6LMh1kWco1SJhq/+LowjY8AwtuGmaPgjbHWtCIjAdARQesaUsaM5r1+/DtUss4D06g6Mi5fU7anFKnwiK1+m78VlL4ZErT6lqEW/JVtwsSK8MDq4OQH2lC6OE4cFB2MtO9PtOQ81GPWyKMC6ZntnrRuQmyv07eOw2u36jj4OjL6lCf1Hi+OWqguIOXp9REJvGC+MAA7PJvpIQi2MyR9++IEOirDM6BjsBk0ViYAIiIAIiIAIiIAIiIAIiIAIiIAIiIAIiIAIiIAIiIAIiIAIiIAIiIAIiIAI3JlA5f23RIqEMTqbZO19npuXH89AUBHb3og4IQKGOJgo6GStfPa2Ee1EfNVcG9XWmpOm2xGu8+73SFuapjAeisYwJWizbooxM4X7iHswM/NQ2arfBWiVH3/88SANRq9TZaWsCDpkK9Tbt29LLzw9/7xDaDc66ajd6Ga8UKpmxl7rJnP14dFNcirC1ER+Y5MA02LT6HwKf/HiRRhxzkKgJwG7LqNzT1892ZLrrAiIgAi0IGB8M5DqjNkkFSaypdm6hmMnzaaUkIAxK4XZODa2IEY5j/9kVCy6YpjcD375NpTNeGkIFdXaVBnWqONJCdiWJFsrj7eL19NgBy5uvnWF26py8X5ZlAqnaOgePyI8dxB3SlgLTWhq5Id1uWPuUyoNW+TS3ebbWnv103rTFEOfuMx2D6YF7ktxbyCNxhJFzesY3MdBV4mACIiACIiACIiACIiACIiACIiACIiACIiACIiACIiACIiACIiACIiACIiACIhAEYGa+28J4CBSJI1oKRKoT2ZE5VMV7HYjuMRtps2s14WnvH///tmzZ5mXTJrNCPrJD76cq+1sfeRLOIyHUrEJYiOKt/Sqy+Tf/R0MR2DS4dRCbHbAsnv26empdBcu+RmB3333HaN3hwbmZmcM87GUs8bkPYfQDtrSUTugzX6JVM3sPZgj/24duEPh58jTLY+9BZfWYXW32NaCLuVD8e5bYWFjx+Fpt9ow0cPm6FgEREAErkTAXqTnK3AUbFiU22t0JVCnt6XbK+pw6C3aySyoj+wVXASI92+tTIZT6eJ9sQolXoAAlq2xBZfhyu7ZI83EXRm53P2Xb32xawPVZcDtkzNc2RwbloNBvnu14urlHQcU4oV0Rv5BGr60zQM8bNSeThP9N986Ud0KaE1sNlezTlk7ezydzqX8xdf2QYnaT3QMHm+dShABERABERABERABERABERABERABERABERABERABERABERABERABERABERABghuV0gAAIABJREFUERCBpgQq7L8leoOtXy6AI3wNf47caQRMzlU78hBjRKil23PLLjViTXgBP7vd8osiEoV4qc+fP/d8NX6+eNVzhtFRaeH2xoA0/7ApNISoL+Kx+AYa0VelX7717SLskhIoh9K4I3z6TQ7s0WJDKFUadmndzi4G+x6vHZVIpCNDkbcDoFd5U4BRJmqN8eZ0LyOQYEoj8+IpNCEN+fjxY7c46UUxSLzhEFpDEaVLR0VA7vZTquYmPb5bB85uj7kAdCajxY520flY74tndyQyb2KqLUacs4HB2DKxo64jl9g3/u7RckQkXSsCIiAC5xJg99dx7cfyKnqFAfr28i9W69lxx/soU1om9HB/YHgV6S3Wto+Pj4vmCmvw3U6kUGwdX4MAH14Od/hHjeKU7eGJ8vuf+Bh/+OGHaKRR2tevX6PRjkKLPjbrC3EHtpFJHm6uqAlRvVGBmT9xv2Ns+8wY+WhjvF77gPhy7AMWSvj/F3UFwnDznuXep15j3cEp9lrbTdtxlhkQr/XikgflRgfxvEMT4g6wukQEREAEREAEREAEREAEREAEREAEREAEREAEREAEREAEREAEREAEREAEREAEROA+BL75/fffF1tLEMxaOIiP1yFahb/Fy/MTCf5gs1mLQD0CetzWPi9wvlRhTmKPiNe5WxgKQVf0S8ghPCYAiwDEMOXcYwKJ7KHoB4OT88+R++/WMrux7WvZHOSMtEmHGfyjED3f6s0Dou7Y/7mZbagMhD/SubtFQrWiUuwR6wvnNqQu4uH484notGhI+1OZBxRLXCbfIcnM3zrb5YeQdFTrIXTJ8qVqLtmti43arQOZDg5+kGpRns6J2JwYA4a5jgWF5XkkRJ51DTMvkeXMnlHrRpsQEY/dCGsvCcIkYK9F1AT9FAEREIE7EGAnlbGgRr1H+9AiJrx/gYkgTGRRxma5MEXHiwRs11B4CR3EDq4wpdExr6BadFcyp//666+NKuWFIGs7G1naT+rJacTq5sWujU+wYMhh8drKKqTH3ceoS0c72mzNmcMl1LLmbtq8SSPhjYpCOXOOEYzaoxfwOTu8ui+UF9WxdlhbXID07du3OTI3zcNiHyDp2sRVChOakD9U1kSlFsYPf4sVOf4AOV7RmgBKFwEREAEREAEREAEREAEREAEREAEREAEREAEREAEREAEREAEREAEREAEREAEREIHLEFjef0tYDHu9FoMzLtPyzYZAgBgUQl5uG4bCq/HXwpWG2jPJlwEIS9rs0PEzEPlELNqkgZt8VmItws8mvxn/Z19+ylkj9HZTHhcTjI619xptlrM7w7ABdhceQtJRu4frzS+UqrnVANinA4mlvszeoXRnVDQAsMmxzIt24bLtlo2sUIpi/X3JzMXYkKOZXt9+++3aKqziLggPQQciIAIiMAsBw6hGma+9IIyNu0wf0URwpQm0dffZO5/D2vtMUkzu4aupQgHo6Hbb6ljCs5QOq/PHmCjv37/3P3UgAtEu1hAIowjrdPMFOoxz1Fq6bTLncntjJ7W/fPkyFMkdp06q6q99oQpuFgRIa8cmd39HPPBurynlrzknUR0g3YSfitcoBYFptSEtSnXHWo/BgzOfP1CsrSmGdQw2Qq1iRUAEREAEREAEREAEREAEREAEREAEREAEREAEREAEREAEREAEREAEREAEREAEROA4gb8sFpGG+Cxmu2QiMSjEAxGd+fPPPxPBeST0Z3Y+hAGtNWExXmotc+t0hmvrKvqUT1wUAVJ96qpeC0OCeyez2DBedi3ULLOoU7Id6Sb2GyMzioVPAxFPmQ/teEtdrCHA+VLKgJrtwkNIOur46L1nCVI1t+r3Ih3oycw4h3rhowPmJprjZsnolPuJLmUbwA8//MBOXfYCLeYhkYhzvnlFHnIy8aV7rtyFVMQt9vHjx9E239K0tUB5JDeM8zUgShcBERCByxBgayW+msXmsEkJ5R+eYqMXn5fnnWIo/HDzLesvJpQdO5rCwnV8IgH6eq32prMkK+g1K4URhfmxJpXSb0iA/dhrTgDMPAYSqilSWY4SGzJ5B5MzYvEXRTah26u5uX2Ut9Vg5a75mtCiVBF2CtqSFMxmrvLp7lO9/meVA24ibO9FPxhLIQRDZsjwqgW0t2Hte2G478iG8Gx45mVGyEzhi+sjSuYUfv5Ner7wDgf0FNPTmuKiITChXTSQgWHIAwS3/Pnxxx/JT1dyISMwGj+uBM6iRSl8TMeg0UydEgEREAEREAEREAEREAEREAEREAEREAEREAEREAEREAEREAEREAEREAEREAEREIFzCSx//5aIDWJfzpWsc+0EoBDywt9QsTidIUTVEckElijR/yQwawRWBCERYuWlmv2A0KuiD7sN1V76gjjCxQCvUE4XxhfGAv7+++9hhvGPjQ/TbQpPzF/4aSbuMkLf1kIzN0vLzEDsHX8j3LC2wJccQtJRdqfrrEFAqsaAc8lTmTowbDszCJHTYcoFjokgp13hBoC1RmFLhEYgceT8rWX26dgqlD/snGh8BxiznG0DviE6EAEREIF7EjA+LIme5A8sf04I/075cBZP17wr7rRFHVKYl9f2nUa1d/AR2U6q1o4FY45mua1P4EbjQT+x7RkY4f7/lAmmrHOO4UkzcqK78BoVma/UjovbsI3dfb1Yr/PatXtrW5Ef7A+1nrimc1YKjjbX0gu8kaddc9JuLU1BzSKk0VmuwEgVr810a7X/+dDj/9XrJ9b4KF0EREAEREAEREAEREAEREAEREAEREAEREAEREAEREAEREAEREAEREAEREAEREAEbALL+2+NiEa7uLnOElHEH/Er/I328atBSPLVhbUIMKKX+P7M6XJeaW8bUXe//vrr6UiPCEB3MDCMSDhCytiAStzbN9984ytqHSbrK6pycHDIcUOlAd9F0YeZrWA4EV2HcuPfkQMNo+ZcbwgdHDARn3N/XkBHnQuwqPaDI0eqpoj2OJlzdCB3IjOpk/mS+29d0whDp5kV3wcENxd8P7jNP77tPc79IklEQARuS8DYBmkw8UtRI49OpQTyaS/an2mBR1L4MKa3gqJyWPl+/vw5Sqz7096KzD7GidbddcmoNIMAn3LFYt/cWrlWAttHuXzfnkk+bIuDrvR1b/jJ8el1GMz4wbidEW/zLX5rcOx0XGGo/ZcvX9rZxjl7cKisNcQ5BkHRoU/XZFC6CIiACIiACIiACIiACIiACIiACIiACIiACIiACIiACIiACIiACIiACIiACIiACFyAwPL+W2J0iM8wNtFN13JC8ZCZuCX/V/TdgOnaW0vgd+/eEa21WBohWV+/fl081TkxCsF0XWzL4MaDnefg2c3bh+DUMMjMbafZF1R3UNTqlxOWSggdDeTPFQ5wBgxjyW96mXf/rXFTbJK0ty+ieNlo5P42i1rMQPkONQo83eW7eMmYiRcbQtJRYw6zwaWSqhm8g5qKZ+vAcBvMhfffOsLE5btpcdOsWusRzEJmRqbFKYLvsQSYytfaglk19eS+1i6li4AIiMAOAkUvMGIiYMaUC2gHZy4JDQ+7hA7v1fr2229DL0ooTx+jKPRjhLVzzE7Cx8fHKFE/RcARYGslI8S7yHKwoLjYM3ncScjKgqqxqDcrxQrFa/fmzZvNnHUzfPr0CfGw9nfvUvbyOMvfGf+TbjeFBg7VnP7yrU4P/MtGQTEph7RRShEBERABERABERABERABERABERABERABERABERABERABERABERABERABERABERCBcwks7789VybVPg4BolqJXlqTh9Aov51yLY/SRWCRQBi32iFOd1GGfYk//vjj7kg49v98/Pgxp15CJF30IXeZ+4uu8vvMiatz225JudX9OO8QirpSP0VgkYBUzSIWJUIg3AbTZ6vJINjdzOgnR0MqAs2ZE/mXv7lmRvZmsNFisWm06Oeff148pUQREAERuC0B+zUNzAKsv/ibay4YrTdDw8OQjTXpr7/+amQ4foptafTmWjks0ju8a8P4TP04r6hbQ6T00wk4lYU1y0Zc/DypPNh7DCTGeXUj1ldN7ekmdirFBOXv3L2aCOngOD6LiCJo3iHGAX9X0vZ+7QONtMtCDgwbN3Lcv3rZRAhHxyIgAiIgAiIgAiIgAiIgAiIgAiIgAiIgAiIgAiIgAiIgAiIgAiIgAiIgAiIgAiJQi4D239YiedlyjC1A+r7HZXu9fcPm3TxpfHJnE5tumU1E+RnmHUL5bVTOOxOQqrlz79ttD7fB3Gr/bYSFT8Wm3xCbPdxcVnfUy/opAiIgAvkE2LjlN2uxF1QfDM9HZ+d8eHjgY4x2Hs6yXfDz58+b2Y5kMGZJimXbXgcz4MWLF1S01gosEw28NThKTwn861//CvdVdhjATobIiu5Wb0ogJ4VtqGk2Nppeaatt2sA0JRotZNBMl1JSigiIgAiIgAiIgAiIgAiIgAiIgAiIgAiIgAiIgAiIgAiIgAiIgAiIgAiIgAiIgAi0I/DXdkWr5GsQ4MMLa1/7JP3x8fEazVQrRCCHQBrxlnOVz0NQsj/WgQiIgAisEZCqWSOjdBHwBPg81+C7Bbyo+QdrJjclGF/8yy9fOUVABETgwgTYi3W37Vh9etPvararYzucneH4WWPjK4X3sQpY0RticEr7b4939H1KOGu0zGVF97m1xx91Z42W8clIQhEQAREQAREQAREQAREQAREQAREQAREQAREQAREQAREQAREQAREQAREQAREQARHoQ+AvfapRLfMSePXqFe/UX5Sf4EI+m7B4SokiYBAIv1/xt7/9zcg52ikj1nZTVH2bYhNRfoZ5h1B+G5XzzgSkau7c+5ttD4fHXHPoZtNunuHTp09rBNh8q01la3CULgIiIAIiMAKB1vtvWQCGXwodocmpDMZ7NNLMShEBERABERABERABERABERABERABERABERABERABERABERABERABERABERABERABERABERABEZiFgPbfztJTZ8r597//fa16xReukVF6JoG13d2Zl3fOFu56Kq1aH78tJZaZf64hlNkoZbs5Aamamw+A/OZLAeazGj+nYVQbpvj47ZKEIiACIiACUxPI3PXaev+tMUuCt9ta264IG16vqJt6tEt4ERABERABERABERABERABERCB/6+9+zlvHDnzALw964Nv6gzIjoCaCKiJQJwIJEUgdQSSImg6gm7dfBspAo8iGDICSzcfpZt90n5r7uKBSQAESRBEgW8fbBB/qr56C0NRevhDESBAgAABAgQIECBAgAABAgQIECBAgAABAgQKBeRvC1ns/A+Bm5ub/3idezGdTnOvbBKoJfDy8pKdl1Z2SCgum7jDbqR7Cx3WTe+pCHirSWWmDlJnzRjMQWrT6dYCEdf58eNH4eWRaDo/Py88ZCcBAgQIENi3wGw2q9PFvvO3NcuoU+pez0mlzr0iaJwAAQIECBAgQIAAAQIECBAgQIAAAQIECBAgQIAAAQIECBAgQIAAAQI9E5C/7dmE7mU4g8GgbJWP+HLh6+vrXnrVaH8F8uHJ09PTVAY6n893ST2V/UeUyvA7VWeit1CnDBXTWQFvNZ2dmo4Uls91jMfjjlSljB0FKpb1s/jtjrYuJ0CAAIEWBPb9e33142lae6rX2o6q62xhInRBgAABAgQIECBAgAABAgQIECBAgAABAgQIECBAgAABAgQIECBAgAABAo0LyN82TtrPBiuWwC1braufEEbVhEA+O7TvdXKaqPf/2tjlq7TxPd3RaNRgMUfeVKK30JHPmuHXFPBWUxPqOE/LP/RkbQLkOIkSHXXFx+mKD+GJDlbZBAgQIJCKQCzPXrPUk5OTmmducVo8nqb6qn2nf7Pe1/5Sn/9FNbvKBgECBAgQIECAAAECBAgQIECAAAECBAgQIECAAAECBAgQIECAAAECBAgkLSB/m/T0tVf8+fl5WU6yIjDQXn16Skog/53U1r4pu7vQLqE4i9/u7p9vIdFbKD8E2wTKBLzVlMnYHwLe/Xp5G0Ssuuw//Fj8dq+Jpl56GhQBAgQINCWQ/+BR0ea+f6mvWUZFha0dSqjU1kx0RIAAAQIECBAgQIAAAQIECBAgQIAAAQIECBAgQIAAAQIECBAgQIAAgdQF5G9Tn8H26r+7uyvs7OXl5fn5ufCQnQRWBWIJnbhnsv1rF5DJzjz4Rlk2pk5h8rd1lGqek+4tVHOATjtyAW81R34DVA8/H+rYd9aluhJHGxSoeJZN2cfvBnvXFAECBAgQ2FHg8+fPO7ZQfXn+DwjVZx78aEKlHtxKAQQIECBAgAABAgQIECBAgAABAgQIECBAgAABAgQIECBAgAABAgQIEEhFQP42lZk6fJ0XFxdl36qsiA0cvm4VdEwgHy1LKJU6n8/f3t62tkxopFuPsbULE72FWvPRUdIC3mqSnr4Wis+/AcrftgDeThdlH6Qnk8lgMGinBr0QIECAAIFVgZq/Au/7t93855/VIru2x/PpujYj6iFAgAABAgQIECBAgAABAgQIECBAgAABAgQIECBAgAABAgQIECBAgMCOAvK3OwIe1+U3NzeFA47YQKxIWXjITgJLAvnvzu77e7pLXe/yMl/2pu1EcD2hZX43HV375+fnIqFbqH0oPaYokL+9N63fW82mYimen1//1htgijO4WvPT01PZWnllH7xXG7GHAAECBAjsQyD/waOi/bIntVVc0uyh4XDYbIMVrbXZV0UZDhEgQIAAAQIECBAgQIAAAQIECBAgQIAAAQIECBAgQIAAAQIECBAgQIBAawLyt61R96GjiAGUfbFyOp32YYTGsH+Bx8fHrJOEskO7hOISGmY2NV3eSPQW6jKp2roj4K2mO3PRwUryyyNH9sPKqB2coy1KKvsIHR8exuPxFg26hAABAgQItCxwenq61x7XfkJuMxO7tq+11e7VSuMECBAgQIAAAQIECBAgQIAAAQIECBAgQIAAAQIECBAgQIAAAQIECBAg0LiA/G3jpH1u8OTkpGwlrlgCt88jN7aGBCI7lC3yFlnuhIIlu3yJVv62odvnf5tJ9xZqEEFTPRbwVtPjyd19aJ4+sLth11p4fX0t+6/+7u6ua9WqhwABAgSOTeDt7a3OkMse01bnWucQIECAAAECBAgQIECAAAECBAgQIECAAAECBAgQIECAAAECBAgQIECAAIGOC8jfdnyCOlde5G8Ll/uIUOXDw0PnylVQxwTyOe2EUqn5JQe3EE1opFuMruVLEr2FWlbSXaIC3moSnbjWys7nbyeTSWv96mh/AmUh25jfhJ5Rsj8fLRMgQIDAYQVms1mdAkajUZ3TtjsnPiFvd+GhrqqJdqjy9EuAAAECBAgQIECAAAECBAgQIECAAAECBAgQIECAAAECBAgQIECAAAECmwrI324qduznxxK4ZVGBsv3HTmb8OYFEs0Nla9PlRla6GWsB7fXryKUd9/RAordQT2fDsBoW8FbTMGi/mouFUvNxDk926MH0xpzmHyqRH9F0Os2/tE2AAAECBDorUPiAtgarrbkGb4M97thUcgXvOF6XEyBAgAABAgQIECBAgAABAgQIECBAgAABAgQIECBAgAABAgQIECBAoPcC8re9n+LmB3hxcVH4DUtL4DZv3a8Wn56e4iZZjClSqXEjpTK+XUJxIlINznK6t1CDCJrqsYC3mh5P7u5DywcyY3HUeB7K7m1q4bACZU+uuby8HAwGh61N7wQIECBAIASy398rNAr/OlRxvkMECBAgQIAAAQIECBAgQIAAAQIECBAgQIAAAQIECBAgQIAAAQIECBAgQCAtAfnbtOarK9WWrdZVtr8rdavjoAJL2aGD1rJZ50Jxm3nt7ex0b6G9kWi4VwLeano1nU0PxurfTYseuL339/f8nGbVxANK8j/ssv02CBAgQIBA+wJ18rceONX+vOiRAAECBAgQIECAAAECBAgQIECAAAECBAgQIECAAAECBAgQIECAAAECBNoUkL9tU7s/fY3H48IvWUZ26Pn5uT/jNJLmBF5fX/PRspubm+ba3m9L8/n87e1t6z4K/0vZurVjvjDdW+iYZ83Y6wt4q6lvdYRnWv27f5MeIdvCTxfxAcnixv2bbiMiQIBAjwVOT0/3OrrZbLbX9htvPLmCGxfQIAECBAgQIECAAAECBAgQIECAAAECBAgQIECAAAECBAgQIECAAAECBHomIH/bswltbzhlS91eXl62V4Se0hG4u7vLio1I6mg0yl52fCMfG9601FjFLqGRbjq6ls9P9xZqGUp3iQp4q0l04topO78g6mQyaadTvexPIJ4okf+hlnU0HA5vb2+zlzYIECBAgMABBWo+Wy1+eO21yMLHVey1xx0bT67gHcfrcgIECBAgQIAAAQIECBAgQIAAAQIECBAgQIAAAQIECBAgQIAAAQIECPReQP6291O8rwEOBoPC5MDLy8vDw8O+etVumgKRM8kHtgvvnM6ObJdQnMVvm5rWpG+hphC0028BbzX9nt9dRhfpl/ztkdbP0F0G3uNryyYx/2Gpx8M3NAIECBDojYAHTvVmKg2EAAECBAgQIECAAAECBAgQIECAAAECBAgQIECAAAECBAgQIECAAAECBMoE5G/LZOxfL3Bzc1O41ElZqGB9i87oqUB+VeSIpI7H44QGmk89bVq2/O2mYmXnJ30LlQ3KfgJ5AW81eQ3beYH8x6r4sRIPQMkftZ2cwNITJbL6Y2XjtD4gZZXbIECAAIFeCsSz1daO6/T0dO05TiBAgAABAgQIECBAgAABAgQIECBAgAABAgQIECBAgAABAgQIECBAgAABAkkLyN8mPX0HLv7k5KRwna74mub9/f2Bi9N9ZwSSXrhvPp+/vb1tbSl/uzVd/sKkb6H8QGwTKBPwVlMmY783wP7dA/knSmSji/UDCz9UZyfYIECAAAECLQvUyd/6hbflSdEdAQIECBAgQIAAAQIECBAgQIAAAQIECBAgQIAAAQIECBAgQIAAAQIECLQvIH/bvnmveox1umIV3NUhTafTWN1rdb89xybw/v6ez5nE13PTWtttlxUpI0szGo2ObcYbH2/qt1DjIBrspYC3ml5OayODWlr8Nq2foY0I9KyRp6enwv/eI3wbz7Xp2WANhwABAgSSFqjzICr526SnWPEECBAgQIAAAQIECBAgQIAAAQIECBAgQIAAAQIECBAgQIAAAQIECBAgUEdA/raOknOqBCIZMhwOl86Ib2oW5nKXTvOy9wJxe+SXzUlubbfCkEzNWfNd5JpQ1aelfgtVj85RAgsBbzXuhEKBh4eH/L2Rz+IWnm9nxwXiiRKFH48nk8n5+XnHi1ceAQIECBybwGw2WztkTwZZS+QEAgQIECBAgAABAgQIECBAgAABAgQIECBAgAABAgQIECBAgAABAgQIEEhdQP429Rk8fP2xWldhqPLx8fH5+fnw9angcAJxA8RKyFn/ERwaDAbZyyQ28sGnTQuWv91UbPX8HtxCq4Oyh8CqgLeaVRN7lrKasZi8iEvqd0V8KMo/lGQxnM+fPxd+kE59sOonQIAAgdQFVn9mLY3IL7xLIF4SIECAAAECBAgQIECAAAECBAgQIECAAAECBAgQIECAAAECBAgQIECAQC8F5G97Oa1tDyoCIYVrskVWJNIjbVejv24IxNTHDZDVEoskF675lp3QwY35fB4rOW9dmK8jb023uLAHt9COAi4/EgFvNUcy0ZsOM36GZj+DIqJZ+EFr0zadf0CB+C+9cBLjgTXxLJsDFqZrAgQIECBQKCB/W8hiJwECBAgQIECAAAECBAgQIECAAAECBAgQIECAAAECBAgQIECAAAECBAgcm4D87bHN+L7Ge3t7u5o2jO9rFiYN9lWEdrskMJlM8l/YTTFessuKlJGVGo1GXZqQ9GrpwS2UHrqKDyHgreYQ6l3v8+npKX5uZlXGp6nkFpDPirexEMg/lCQziZm1rHGmYYMAAQIEuiPw+vq6tpj4fW3tOU4gQIAAAQIECBAgQIAAAQIECBAgQIAAAQIECBAgQIAAAQIECBAgQIAAAQKpC8jfpj6DHao/giKROVwqaDqdPj8/L+30svcCX79+zSfKIl6SYhg1W3hwi/lajaNv0cgxX9KPW+iYZ9DY6wt4q6lvdSRnRuIln9U8PT29vr4+krH3dZj39/ez2WxpdPFRIZ5fs7TTSwIECBAg0AWB/LO0CusZDocp/o5fOBY7CRAgQIAAAQIECBAgQIAAAQIECBAgQIAAAQIECBAgQIAAAQIECBAgQIBAhYD8bQWOQ5sJnJyc5Ndqyy6ODMn7+3v20kbvBR4eHiJ3nQ0zVsU5wnhJPjqVUdioKeAWqgnlNALeanp5D8TPzSyVHU82+fHjRy+HeTyDms/n8SCSpfHGzBZ+bF46zUsCBAgQIHAQgfzjtAoL8MCpQhY7CRAgQIAAAQIECBAgQIAAAQIECBAgQIAAAQIECBAgQIAAAQIECBAgQKB/AvK3/ZvTQ45oPB7ng5eLUmLhlJubm0OWpe8WBSI5mc+Dxap9RxgcilGfn5+3qN6rrtxCvZpOg9mngLeafeoerO2rq6v8QqnxscricgebjCY6jmfQ5D8XZU1GrimeXJO9tEGAAAECBDolsHb923hcSDsFJxf0Ta7gduZRLwQIECBAgAABAgQIECBAgAABAgQIECBAgAABAgQIECBAgAABAgQIEEhXQP423bnraOXX19erMYNIYEamrqMVK6s5gaXk5GJtt3TjJVt/cXY1hd6ccc9b6tkt1PPZMryGBLzVNATZh2biPTD/0Ir4QHVxcdGHgR3xGOIZNPlA9UIiZlms+ohvCkMnQIBAAgKrP7zyRQ+HQw+cyoPYJkCAAAECBAgQIECAAAECBAgQIECAAAECBAgQIECAAAECBAgQIECAAIEeC8jf9nhyDza079+/r6aJIn4wn88PVpOO9y9w4ZH4AAASc0lEQVTw9PSUj15H+DbWdhsMBvvveV89xHrO8cXiTVuPWz0u3PQq54dA/24h00qgjoC3mjpKx3DO0ntgrG/saQ6pz/tSoHoxnLu7O7Hq1GdW/QQIEDi4wPPz89XV1ZcvXz79+9/PP//89evX19fXpgqrzt+2tvhtU8PRDgECBAgQIECAAAECBAgQIECAAAECBAgQIECAAAECBAgQIECAAAECBAgQ2FpA/nZrOhdWCTw+PkZuJH/G29tbhDPf39/zO233SSD/Dd1F+LYHa7tFSGajOYqb/Nu3bxtd4uRMoJe3UDY6GwQqBLzVVOAcz6HV98B0F5A/nlmrGGk8dyYeybF0QnxOuL29XdrpJQECBAgQqC8Qf1T59ddf45FnsZr6y8vL4sL4FBGP7YinR93f39dvquzMCPeWHVrsX/0BV33+LkfjbwtrL48/N609p6kT1vZVp+CmitEOAQIECBAgQIAAAQIECBAgQIAAAQIECBAgQIAAAQIECBAgQIAAAQIECLQgIH/bAvIxdhGJkVj7dGnt0PhKaH591GN06fWYYw2cxTdN439j9nsQvo3pihXq6t+08S3kWPy515O838H18hbaL5nW+yLgraYvM7nTOJbeA4Vvd9I89MURjooJXYroxB6fEw49M/onQIBA2gLx8yWSt/G8s7JhxFNdYl3csqM19+efCbJ6SRQwGAxW9+9pT50/LFQX3Gxha/taehRds71rjQABAgQIECBAgAABAgQIECBAgAABAgQIECBAgAABAgQIECBAgAABAgTaF5C/bd/8WHqM3Eh8K3QRyMzGHHu+fv2avbTRJ4H4Xmx8FTW+79ub8O1idiIqs3Z5n4iax6itfLvj/dzXW2hHFpcfiYC3miOZ6Ipheg+swEnuUGSTsjUJF8VHGicWKkxuIAomQIAAgU4JxG+ma/Of8ePm4eFhl7Ljd9uKy9f+dlxxrUMECBAgQIAAAQIECBAgQIAAAQIECBAgQIAAAQIECBAgQIAAAQIECBAgQCA5gU8fHx/JFa3ghATm83kkEJaW/4rvg8ZafwmNQqkEXl9fI1ocAfL8zRzx8ri9Y4Hc8/NzRAQIENhdwFvN7oZaIHBwgVh4cClqG+HbyDJZ0/jgU6MAAgQIJC0QHxTjwU91hhCn/f3vf69zZuE5nz59KtwfO3dsuazZ6v0///xzdeo4flW/vb2tbqSpoxU4iy7ijwb+PtCUtnYIECBAgAABAgQIECBAgAABAgQIECBAgAABAgQIECBAgAABAgQIECDQBYE/daEINfRYIBZzi7zBUgQ38orxrc3xeNzjgRtazwQGg0GsThn/IlK+iOBG+DZu754N03AIEDisgLeaw/rrncDuAvf398K3uzNqgQABAgRWBSLYubqzcE+swR6/t2736+rT01Nhm4udkXStOLqnQ/Gr955a3kezaVW7DwFtEiBAgAABAgQIECBAgAABAgQIECBAgAABAgQIECBAgAABAgQIECBAoGcC8rc9m9AuDqcwgjuZTCKXu933Qbs4SDUdjYCb9mim2kAJHFLAW80h9fVNYFuBh4eHpWCSlW+3tXQdAQIECCwLxJ9QlneVv9767y0VKd94jNrFxUV5n/s6Eg90qx774glZ++o+1+77+3vuVfGmJ80Vu9hLgAABAgQIECBAgAABAgQIECBAgAABAgQIECBAgAABAgQIECBAgACBZAV+SrZyhacksIjg5pcBie9HxncoY0mWlIahVgIECBAgQIAAAQJFAhG+vby8zB8Rvs1r2CZAgACBHQU2SpludHK+sIr87dIzJvJX7XU7cr/V7c9ms+oTmjq6tqO1pTZViXYIECBAgAABAgQIECBAgAABAgQIECBAgAABAgQIECBAgAABAgQIECBAoDUB+dvWqI+9o0UEN3IIGYQIbkZhgwABAgQIECBAIF2B1fDtZDKJxfpOTk7SHZTKCRAgQODYBOLHWVlwNx6gdpDFb2MKEgq1JlTqsd3bxkuAAAECBAgQIECAAAECBAgQIECAAAECBAgQIECAAAECBAgQIECAAIGtBeRvt6Zz4cYCIrgbk7mAAAECBAgQIECg2wKr4dtYCPe3334Tvu32vKmOAAECiQlslO2MuOwWw/vx40fZVdPptOzQvvePx+N9d9FU+9uxN9W7dggQIECAAAECBAgQIECAAAECBAgQIECAAAECBAgQIECAAAECBAgQIEBgHwLyt/tQ1WapQOQQYimwWBAsO8MquBmFDQIECBAgQIAAgbQEVsO3d3d3379/T2sUqiVAgACB7gucnp7WLPLz589bZFafn5/jzzWFXdzc3MTz1AoPtbOzOtdaVnbjta3tqLrOxuvRIAECBAgQIECAAAECBAgQIECAAAECBAgQIECAAAECBAgQIECAAAECBAi0ICB/2wKyLv5DICK4sSBYfH0z2xsR3PzLbL8NAgQIECBAgAABAl0WyH+IjbxTrBx4e3vb5YLVRoAAAQKJCuQfZFY9hPzPpuoz80fj+RH5l9l25H6/ffuWvTzIRiq51i1izwfx1CkBAgQIECBAgAABAgQIECBAgAABAgQIECBAgAABAgQIECBAgAABAgQI1BeQv61v5cwmBeLrm5FPiJTCotH6C7k0WYS2CBAgQIAAAQIECOwgkH2IHQ6HsSzexcXFDo25lAABAgQIlAoMBoPsh07pSf/1X3HOFvnbp6enwsVdF4+WqOiunUNr87exeG8LlRQSZf2uLTI70wYBAgQIECBAgAABAgQIECBAgAABAgQIECBAgAABAgQIECBAgAABAgQIJCTwp4RqVWrPBCKfEF8MfXx8jC90Xl9f92x0hkOAAAECBAgQINB7gfgoG8+UeXt7i7DTyclJ78drgAQIECBwQIH4WXN5eVlRQERA4wfTpj+P3t/fy5qdTqej0aiix3YOxbqy8Yej+Glb1l3FobJLtthf3Uv9BYq36NolBAgQIECAAAECBAgQIECAAAECBAgQIECAAAECBAgQIECAAAECBAgQIHAogU8fHx+H6lu/BAgQIECAAAECBAgQIECAAAECBAjUEfjll18KV2FdLHu73TLsZW3GAya2a7DOQDY95+rqKuopu+ru7u729rbsaFP7P336VNHUy8tLrFFccYJDBAgQIECAAAECBAgQIECAAAECBAgQIECAAAECBAgQIECAAAECBAgQIJCiwE8pFq1mAgQIECBAgAABAgQIECBAgAABAkclEBnUWAk2P+R4OZvN/vjjj+2yspFrLQz0xlq72zWYr63B7erVZUOgwb4Km5rP54X7Fzsj/yx8W+HjEAECBAgQIECAAAECBAgQIECAAAECBAgQIECAAAECBAgQIECAAAECBNIVkL9Nd+5UToAAAQIECBAgQIAAAQIECBAgcCwCEfKMuGw+gvv29nZ2dvaXv/xlU4L39/dff/21cFHZ6XT67du3TRvc6/nn5+fD4bCsixbyt9VdRFy5rDb7CRAgQIAAAQIECBAgQIAAAQIECBAgQIAAAQIECBAgQIAAAQIECBAgQCBpAfnbpKdP8QQIECBAgAABAgQIECBAgAABAsciMBqNViO4kf/88uXL/f396+trHYiHh4eIsz4+Pq6eHInc6+vr1f0H33N5eVlWw8vLS82Bl7Wwdn/hKsGLqyIOXb0879rGnUCAAAECBAgQIECAAAECBAgQIECAAAECBAgQIECAAAECBAgQIECAAAECnRX49PHx0dniFEaAAAECBAgQIECAAAECBAgQIECAQF5gPp9H5jNyp/mdi+3T09M4FP8budDxeJydEJfE+ZEjjYRtrJqb7c82IpEbh/KXZIe6sBEL9uYX/l0qKSq/uLhY2tngy4g3F2pHFxF+7tpywQ0OXFMECBAgQIAAAQIECBAgQIAAAQIECBAgQIAAAQIECBAgQIAAAQIECBA4cgH52yO/AQyfAAECBAgQIECAAAECBAgQIEAgMYHIo97d3U2n00bqjtVlo6mTk5NGWttTI1dXV5GzLWw8Ise//fZb4aHdd0Z0OfLMZe1ELncwGJQdtZ8AAQIECBAgQIAAAQIECBAgQIAAAQIECBAgQIAAAQIECBAgQIAAAQIEkhb4KenqFU+AAAECBAgQIECAAAECBAgQIEDg2AQiKxvLrkb4M6Kzu4z97OwsFsX9/v17x8O3McbIG5ctgfv4+BiB5F0cKq4tC/3GJbH4rfBtBZ1DBAgQIECAAAECBAgQIECAAAECBAgQIECAAAECBAgQIECAAAECBAgQSF3gv+O7a6mPQf0ECBAgQIAAAQIECBAgQIAAAQIEjk0g8qix9GssDBsbb29v//jHP2oKDIfDCO7+9a9/vb6+ju2aVx32tBjjv/71r0gLF5bx5z//ObLEhYd22Rmx3oD65z//udpI1BO53+h39ZA9BAgQIECAAAECBAgQIECAAAECBAgQIECAAAECBAgQIECAAAECBAgQINAPgU8fHx/9GIlRECBAgAABAgQIECBAgAABAgQIEDhagdfX14inzv79L+K48f95ioinRmQ0/jf+jUaj/KGEtr98+RKr/q4WHEOL/Y2v4nt/f1/27MJYF/fi4mK1EnsIECBAgAABAgQIECBAgAABAgQIECBAgAABAgQIECBAgAABAgQIECBAoDcC8re9mUoDIUCAAAECBAgQIECAAAECBAgQINBngefn58gPF47w5ubm27dvhYe22xl55tPT00gyr14eNfztb39b3W8PAQIECBAgQIAAAQIECBAgQIAAAQIECBAgQIAAAQIECBAgQIAAAQIECPRJ4Kc+DcZYCBAgQIAAAQIECBAgQIAAAQIECBDoq8B4PC5bkHY6nUY6t8GBX15eFoZvY63dx8fHBjvSFAECBAgQIECAAAECBAgQIECAAAECBAgQIECAAAECBAgQIECAAAECBAh0U0D+tpvzoioCBAgQIECAAAECBAgQIECAAAECBJYFbm9vJ5PJ8t5/v4798/m88NCmO6+urn7//ffCq2L/yclJ4SE7CRAgQIAAAQIECBAgQIAAAQIECBAgQIAAAQIECBAgQIAAAQIECBAgQKBPAvK3fZpNYyFAgAABAgQIECBAgAABAgQIECDQc4EfP36cnp6uDjKWqz07O9s9ghvh2+hitf3YE/tHo1HhITsJECBAgAABAgQIECBAgAABAgQIECBAgAABAgQIECBAgAABAgQIECBAoGcC8rc9m1DDIUCAAAECBAgQIECAAAECBAgQINBngVh+NhahrYjgPj8/bzf+9/f36vDtxcXFdi27igABAgQIECBAgAABAgQIECBAgAABAgQIECBAgAABAgQIECBAgAABAgSSE5C/TW7KFEyAAAECBAgQIECAAAECBAgQIEDgqAUigvvHH39cXl6uKixWwf369WuEaVePVuyJ1G5kegtXvv38+fNsNhO+rdBziAABAgQIECBAgAABAgQIECBAgAABAgQIECBAgAABAgQIECBAgAABAv0TkL/t35waEQECBAgQIECAAAECBAgQIECAAIH+C3z//j3ishGOXR3qdDodDof39/d1UriRvP3ll1/Ozs5eXl5Wm1rsH41Gq4fsIUCAAAECBAgQIECAAAECBAgQIECAAAECBAgQIECAAAECBAgQIECAAIEeC3z6+Pjo8fAMjQABAgQIECBAgAABAgQIECBAgACBHgu8vr7e3Nw8Pj6WjXEymUSGNta2jX+xcO7itPl8Hmnb33//PS4sjN3GaZHsjRyvZW/LYO0nQIAAAQIECBAgQIAAAQIECBAgQIAAAQIECBAgQIAAAQIECBAgQIBAvwXkb/s9v0ZHgAABAgQIECBAgAABAgQIECBAoP8CsYbt3d1d5GkbGWokbyPTG/+yvG4jzWqEAAECBAgQIECAAAECBAgQIECAAAECBAgQIECAAAECBAgQIECAAAECBBISkL9NaLKUSoAAAQIECBAgQIAAAQIECBAgQIBAqUCshRsp3FjS9u3trfSkygOxRm7Ebq15W4nkIAECBAgQIECAAAECBAgQIECAAAECBAgQIECAAAECBAgQIECAAAECBI5CQP72KKbZIAkQIECAAAECBAgQIECAAAECBAgcj0Ashxsp3NlsVmdF3OFwGLHbyWRydnY2GAyOR8lICRAgQIAAAQIECBAgQIAAAQIECBAgQIAAAQIECBAgQIAAAQIECBAgQKBCQP62AschAgQIECBAgAABAgQIECBAgAABAgTSFohFcV/+/19+JJG2jZfj8Ti/0zYBAgQIECBAgAABAgQIECBAgAABAgQIECBAgAABAgQIECBAgAABAgQIEFgI/A+wVWT2I7NK4wAAAABJRU5ErkJggg=="/>
  <p:tag name="POWERPOINTLATEX_PIXELSPEREMHEIGHT#4428542C5C626D7B5C72686F7D2C54275C626D7B5C72686F7D273B5C657073696C6F6E293D2D695C696E745F305E7B5C696E6674797D6473655E7B2D695C7B325C657073696C6F6E205B705F542B56285C626D7B72686F7D2C54295D2B6D5E322B5B5C626D7B707D5F7B5C706572707D2D655C626D7B417D283254295D5E325C7D7D" val="183.3333"/>
  <p:tag name="POWERPOINTLATEX_BASELINEOFFSET#4428542C5C626D7B5C72686F7D2C54275C626D7B5C72686F7D273B5C657073696C6F6E293D2D695C696E745F305E7B5C696E6674797D6473655E7B2D695C7B325C657073696C6F6E205B705F542B56285C626D7B72686F7D2C54295D2B6D5E322B5B5C626D7B707D5F7B5C706572707D2D655C626D7B417D283254295D5E325C7D7D" val="67"/>
  <p:tag name="POWERPOINTLATEX_REFCOUNTER#4428542C5C626D7B5C72686F7D2C54275C626D7B5C72686F7D273B5C657073696C6F6E293D2D695C696E745F305E7B5C696E6674797D6473655E7B2D695C7B325C657073696C6F6E205B705F542B56285C626D7B72686F7D2C54295D2B6D5E322B5B5C626D7B707D5F7B5C706572707D2D655C626D7B417D283254295D5E325C7D7D" val="3"/>
  <p:tag name="POWERPOINTLATEX_CACHECONTENT#4428542C5C626D7B5C72686F7D2C54275C626D7B5C72686F7D273B5C657073696C6F6E293D2D695C696E745F305E7B5C696E6674797D6473655E7B2D695C7B325C657073696C6F6E205B705F542B56285C626D7B5C72686F7D2C54295D2B6D5E322B5B5C626D7B707D5F7B5C706572707D2D655C626D7B417D283254295D5E325C7D7D" val="iVBORw0KGgoAAAANSUhEUgAAEyQAAAD4CAIAAAA8inFRAAAgAElEQVR4Aeyd4f3etNWw2/76Pe0ElAkCE0AmoExAM0FggpAJQibIkwloJqBMQJkAmIB2gr7Xg9/6p0eydcu2ZMv29f+Q+JZl6eiSdKRzJNm//89//vM7/yQgAQlIQAISkIAEJCABCUhAAhKQgAQkIAEJSEACEpCABCQgAQlIQAISkIAEJCABCUhAAhKQgAQkIIGqBL7//vt//vb383//wuT/9Kc/ffTRR4R8+umnXPPv06dPwwheS0ACEpCABCQgAQlIQAISyBPQ6MjzWXr39x62XIrM+BKQgAQkIAEJSEACEpCABCQgAQlIQAISkIAEJCABCUhAAhKQgAQkIAEJSEACEpCABCQgAQlIQAISmCPw/v37v//2969//Wsuzlz4X//79+TJk7k4hktAAhKQgAQkIAEJSEACNyeg0dGoAXjYshFYk5WABCQgAQlIQAISkIAEJCABCUhAAhKQgAQkIAEJSEACEpCABCQgAQlIQAISkIAEJCABCUhAAhK4EYF///vf3/z2t+KMZYqJQ5dffvnlJ598kt4yRAISkIAEJCABCUhAAhK4JwGNjtb17mHL1oRNXwISkIAEJCABCUhAAhKQgAQkIAEJSEACEpCABCQgAQlIQAISkIAEJCABCUhAAhKQgAQkIAEJSODiBN68efP1119XOWYZkvr0009J1iOXIROvJSABCUhAAhKQgAQkcE8CGh071LuHLXeAbBYSkIAEJCABCUhAAhKQgAQkIAEJSEACEpCABCQgAQlIQAISkIAEJCABCUhAAhKQgAQkIAEJSEAC1yTwyy+//O1vf/vHP/4RFe8vf/kLX6f86KOPuODfJ0+eDBH4Fs0///lPjmXyCH9cRw+mP/nEJUcuxxTSCIZIQAISkIAEJCABCUhAAhcmoNGxW+V62HI31GYkAQlIQAISkIAEJCABCUhAAhKQgAQkIAEJSEACEpCABCQgAQlIQAISkIAEJCABCUhAAhKQgAQkcCkCP/74Ix+fjD5oydlLjkc+ffq0pKhsm/6f3/5+/vnnTHyOaxKrMM1MOt6SgAQkIAEJSEACEpCABM5FQKNjz/rysOWetM1LAhKQgAQkIAEJSEACEpCABCQgAQlIQAISkIAEJCABCUhAAhKQgAQkIAEJSEACEpCABCQgAQlI4CIE0k3PHLPkE5QffPDBihK+evXqm2++ic5thun86U9/4kuYnrcMmXgtAQlIQAISkIAEJCCBaxPQ6Ni5fj1suTNws5OABCQgAQlIQAISkIAEJCABCUhAAhKQgAQkIAEJSEACEpCABCQgAQlIQAISkIAEJCABCUhAAhI4PQG+SMnXJsezkZyE5MuTn3322ZaCkeZf//rXf/7zn3OJeN5yjozhEpCABCQgAQlIQAISuB4BjY7969TDlvszN0cJSEACEpCABCQgAQlIQAISkIAEJCABCUhAAhKQgAQkIAEJSEACEpCABCQgAQlIQAISkIAEJCCBcxN49uwZ35kcylDxDOS///3vTz/9NHPekhOe5PvkyZNz41N6CUhAAhKQgAQkIAEJSOARAY2OR4Tq3/9D/SRNUQISkIAEJCABCUhAAhKQgAQkIAEJSEACEpCABCQgAQlIQAISkIAEJCABCUhAAhKQgAQkIAEJSEAC1yXw/v378aQlpfzmm2+ePn1apbicoiRlTlTOpcY5TLKbu2u4BCQgAQlIQAISkIAEJHANAhodh9SjX7Y8BLuZSkACEpCABCQgAQlIQAISkIAEJCABCUhAAhKQgAQkIAEJSEACEpCABCQgAQlIQAISkIAEJCABCZyVwMcffxx9fPIvf/nL3/72t5cvX1Yp0o8//pg5b0kWP//88wcffFAlLxORgAQkIAEJSEACEpCABDokoNFxSKX4ZctDsJupBCQgAQlIQAISkIAEJCABCUhAAhKQgAQkIAEJSEACEpCABCQgAQlIQAISkIAEJCABCUhAAhKQwCkJ/PLLL9FJS4rB6cevv/762bNnVYrEdzJJLZNU/m7mQW9JQAISkIAEJCABCUhAAv0T0Og4qo48bHkUefOVgAQkIAEJSEACEpCABCQgAQlIQAISkIAEJCABCUhAAhKQgAQkIAEJSEACEpCABCQgAQlIQAISOB+Bv//973NC/+Mf/3j16tXc3UXhX375ZSZ+RobMU96SgAQkIAEJSEACEpCABE5BIDPh1+hoWoMetmyK18QlIAEJSEACEpCABCQgAQlIQAISkIAEJCABCUhAAhKQgAQkIAEJSEACEpCABCQgAQlIQAISkIAELkUg/axlWLxvvvkm/Ln6+smTJ3/961/nHv/Xv/71/fffz901XAISkIAEJCABCUhAAhI4NQGNjqOqz8OWR5E3XwlIQAISkIAEJCABCUhAAhKQgAQkIAEJSEACEpCABCQgAQlIQAISkIAEJCABCUhAAhKQgAQkIIHzEfj5558zQlc8Bvnpp59mMuKDNpm73pKABCQgAQlIQAISkIAEzktAo+OouvOw5VHkzVcCEpCABCQgAQlIQAISkIAEJCABCUhAAhKQgAQkIAEJSEACEpCABCQgAQlIQAISkIAEJCABCUhAArMEPvroo9l7v/td/ls3mQe9JQEJSEACEpCABCQgAQlIYCCg0RG1BA9bRkD8KQEJSEACEpCABCQgAQlIQAISkIAEJCABCUhAAhKQgAQkIAEJSEACEpCABCQgAQlIQAISkIAEJCCBWQJ/+ctfZu/9duNhhPzj490//elP43V6wSc000BDJCABCUhAAhKQgAQkIIELEHhoUzyMUAhBoyMC5WHLCIg/JSABCUhAAhKQgAQkIAEJSEACEpCABCQgAQlIQAISkIAEJCABCUhAAhKQgAQkIAEJSEACEpCABCQwS+DTTz+dvfe737Hp+YMPPshEKL/19OnT8sjGlIAEJCABCUhAAhKQgAQuQ0Cj46iq9LDlUeTNVwISkIAEJCABCUhAAhKQgAQkIAEJSEACEpCABCQgAQlIQAISkIAEJCABCUhAAhKQgAQkIAEJSOB8BL744ouPPvpoTu5vvvlm7tbS8B9//HHpI8aXgAQkIAEJSEACEpCABC5AQKPjqEr0sOVR5M1XAhKQgAQkIAEJSEACEpCABCQgAQlIQAISkIAEJCABCUhAAhJYTIBtpu/fv3/16tXz58+f/fb34Ycf/j744+cvv/yyOF0fOCeBoOYXX56zxEotAQlIoEcC33///TAcM0D3KJ8ySaA9AaalzEX4t8OJ6OJJUvBAe3LmIIFzE/jHP/4xed7yf/7nfz777LNaZfvXv/6VSYpPaGbueqtbAoGuXXzZbaEUTAISkIAErkpAq/+qNXt4uTSlS6rg2kYHvsRoNkyrGP649ebNG/TPv//97xJQdeP8/j//+U/dFE1NAhKQgAQkIAEJSEACEpCABCQgAQlIQAISkIAEJCABCUhAAhKQQEUCHLD8+9//zooyfyXJfv311y9fviyJaZyzE2AZfnURXCtfjc4HJSABCYQE2PnEyDuGqF1HFF7chwA7/z799NOhvH/605/qHrLajtH50naGpiCBPIF3795hsQ5HIjl7+eWXX37wwQf5RxbdJf2//e1vc49o/86R6Txc5dx5BSmeBCQgAQmMBLT6RxRe1CWgKb2I51WNjsJZMa+YwfHC31//+tcnT54sQrcusoct13HzKQlIQAISkIAEJCABCUhAAhKQgAQkIAEJSEACEpCABCQgAQlIoC0Bvgv0zTffsGn1559/XpQTG9y/+OKLRY8Y+aQEClfiJ0vncaBJLAZKQAISKCfAe+XZ4RS+CoHjJa9fvy5PwZgSuAyBjz/++J///OdYnK76gvOlsV68kMBJCTx//hwjd054lM/Tp0/n7hreLQGVc7dVo2ASkIAEJDAS0OofUXjRiICmdCOwK5I9yuj48MMPl64A4o3kr/UioIctV7QiH5GABCQgAQlIQAISkIAEJCABCUhAAhKQgAQkIAEJSEACEpCABBoS4JXGfJ0jPLyRyYzPB/HxEN5ryx/R+Lf1ImtGGG/tTMD9qTsDNzsJSEACIwG+O83GpnA7lF/WGuF4cUMC7ELmu3O8JWQsO99b4Oc+31sYM528cL40icVACZyIQGb/MfbvTz/9dKKyKOpIQOU8ovBCAhKQgAT6JKDV32e9XEwqTel+KvQoo4OXro5vlmFN8F//+lf4KqsMH1YGedEVf40cLx62zMD3lgQkIAEJSEACEpCABCQgAQlIQAISkIAEJCCBUgKcCcHtOzh/+Td8jOMfuHrZ+MLfJ598Et7q/JpCsXGWv9SpPRSHovH3wQcfdF4QxZOABCQggRMRYA8Hi6MPj1kyErF/nTMe/NtoJfVE0O4sqvtT71z7ll0CEjiQANYio3Bo/PpZ6QOrw6z7IRB9CAKfCectD3ebOF/qp4UoiQRWEGDMxeydexDz2W9Kz8HpPFzl3HkFKZ4EJCCBmxPQ6r95A9i5+JrSOwNPs+vN6GChkFVCPCoP1wqHI5cvX75MC7UxxMOWGwH6uAQkIAEJSEACEpCABCQgAQlIQAISkIAEJHBfArxqEQ/v8FdO4bfziR91ezgEzzUlwm390HM9FpnjLhSHDzg8ffp0DPRCAhKQgAQksILAq1ev+ChW/sFh0Pnss8/y0bx7EwLuT71JRVtMCUigKwLv3r3DAAxF8qRlSMPrmxOINomy7Q8Hy7EOE+dLN2+TFv/sBD7//HO8tXOl4DV5h5/onpPN8DwBlXOej3clIAEJSOBAAlr9B8K/bdaa0sdWfbdGx/DdSxyPGD4ZROzAIU5d34uHLTPAvSUBCUhAAhKQgAQkIAEJSEACEpCABCQgAQlIYJoAXl2OgrDNJfyOx3TUbCjHRYa/wz/JVeinzpbmd3ixeZn6F198kY/mXQlIQAISkEBKgFcYMCbmj/rzNY9vvvmm7nJpKokh5yKQ7k+lkTAnKSnFuT45XlIi40hAAhLYgYB7LneAbBZnJ9DbJlG+UFGC9J///CdenSjmf/7znyjEnxKQwJ4EeC9exrqhz/pZyz2ro25eGrN1eZqaBCQggRYEhhfUpikzOl/4VYBa/WmNG7IPAU3pfTinuZzC6OBVrSz9ZDbn8K4rIlTcqeJhy7SpGCIBCUhAAhKQgAQkIAEJSEACEpCABCQgAQlIYJYAR0HYxcKL8WZjLL+B55fjJZzePOQ15Gy5ozgVS8SHLnFkX3iVcXkN+4QEJCABCTwgwPDKQUq2d2fiMbi8ePEiE8Fb9ySQ7k/lyK6nKO/ZGCy1BCSwA4F0z6UD9A7YzeKMBKKPQvTwfcuHGHEQMSePonnYMgLiTwnsTODZs2dz7yTCB4sRffgr/HYGcqXsNGavVJuWRQISuB4Bjh797W9/y/irmTnzTt7rDcRa/ddrzOcqkab0IfV1FqODt4ezqSajmaHHppda5y3/cEhlmKkEJCABCUhAAhKQgAQkIAEJSEACEpCABCQggTMSePPmDbtYKp5LHCDwBj7SJGXe14iPeDcyrBTiOmc5sG6Jfv75Z9zcpLxnWXaDZkYSkIAEJNCCQP6k5bA33ZOWLcibpgQkIIEeCGA4cMKHv+oWRLuUS7jVyh0y2G4lObaOk+65ZO+pA3Rr7KZ/UgJ4WsKP0eH5YcbbSV8+KVLFlsANCeCLnjtpCQ30zPUOeNywli2yBCQgAQl0SOD9+/dM5vPneRijefdQh8JvEUmrfws9n61CQFO6CsZFiZzI6ODF5ehevJGZAnIXHZ6JUH7LL1uWszKmBCQgAQlIQAISkIAEJCABCUhAAhKQgAQkcF8CfHGLA4SZ3S0V0eACbv2Vy/Lvc7IXkAVFDoIOewT5d9jEwwZBdgqy0MgfWDhgmRLgbAwrIn7iMiVjiAQkIAEJhARevXrFwBeGRNeMNU+fPo0C/SmBgYAfA7ElSODsBNj+gqk1VwosEf7m7obheWNt/2/KYTFhTGE0hUKO1/lyYV6lFtaXX375+vXrMYX9L9I9lxTwu+++218Sc9yTAGeG09a4pwAH5oXe2DgFxfdCZw/1wP66aBFAjnbTr6NH/LJlBMSfEtiNQH4u4Zeld6uIdhlpzLZja8oSkIAEthDACGIxNJzGz6V2MaNYq3+uoleEa0qvgDY+oik9otjh4qRGR/QF1AgUvhd8WdtfTONhywisPyUgAQlIQAISkIAEJCABCUhAAhKQgAQkIAEJxATyXuY4do3fuIDZSvvy5csaicVp8HpCzrRklgnJnQOfrBGWn5Nk0YhzlfyluzAP3xMcl9/fEpCABCTQEwFGkPwpGreQ9lRdPcri/tQea0WZJLCEwLNnz/LnJJcklouLEdTIwprM9fnz59hHk7dWBx545AmjeHj/zig8P6m47fuWxgS96JDA/s6Q3iBsd2ikDJn68iaRPvuOhy17a4HKc2cCbDHHN4u6mISA5/bt27eTtww8EQGN2RNVlqJKQAK3IrDITXGgnV63UrT6K/JMzcCKiZ8iKU1pqukUyuG8RgeS45lM96WMHaSKxfSHMTkvJCABCUhAAhKQgAQkIAEJSEACEpCABCQgAQlIICXAizzZ2pI5msgjOHOHz1Gyf5f9pvxxwR9faMkfIEmzG0LIjsc//vhj1mPm4qwIx+/MGiErHHPFoaR///vff/31Vz6ZUn7SEkk++OADNi7/9NNP7CeOiswhGfYZr5DWRyQgAQlIoBYB9D8n7XnVK6MA/zK01Up5ezqMd5lEGJhevHiRieAtCUhAAhI4OwGsp32KEJ0VbJ1pZrvPuqwZE9c9uP2pYZtgmA4v6MH06/O0WCin1xsJME+b8x5sTPksj+Mh2Sgq38bEKxImgnKgOzM/DwO9loAEJBARwNXsScuIiT8lIAEJSEACOxDAi77ITVF3GXeHAk5modU/iWV1oKa0pvTqxrPzg+c1OvBJ5l9yx13e9LqR5x83Pu/jEpCABCQgAQlIQAISkIAEJCABCUhAAhKQgAQuTIDjKHiZJwvI7lLOUvLHJrl0j+knn3wyPsUWOhYVhr8xsOSCLTVsCGZJpsoHWPhAAdLObZQcDotyZrJEsEycL377e/XqVXh4ZnB2+8L1DDdvSUACEmhHIP2gMUMSmpl/0/GrnRiTKQ9D5OStITDam56J2cMtisPYzXYc/mXAHf6NBBuOyjC+M5HgmovDayGS0J8SkIAEdibAu2B20Pbo20ED71Y6LKxFGzQfCgaoh3FaRGB0oyyRIUmVcYSsRXam2Q+Bh/O0fkRtJ0n0Mql1GeEmQRsMjpEhBWaJ9GidJOt4+pQE7kCA99ZhsE+WtJajeDJxAyUgAQlIQAI3J8CZw6WmN3P7s1vHPVv9Z/S3a0qjRjSlT6FLz250sBuHrS9zdhNVgB9m4x6b35/i+6SnaG0KKQEJSEACEpCABCQgAQlIQAISkIAEJCABCVyMwPAiz2hTKWVkhYB9LXhvl56O4P15eHXZlpqmmUfHtuCNR2Ki049hdmw7RqTwdGh4d/V1eraTHbpuJVzN0wclIAEJrCPAcmm4sTtMhMHlu+++C0P2v37//j3j6Vy+jFA//PDD3N1+wtk/AWRG6nWHaobzP1THom9K91P8wyX5/e9/H8lARVSf2ERZ+FMCEqhLAMsrNJH47Nvwh2oNw0syHY+yY7XxNz6Csl1qvo3Prr4YykUR0EuUhUKVJzWMDhSBC57iYvubccpzD2PyTWyED0MYu7/99tswxOtLEuCFHUv3GV+PAwRev369vVxMF+nLkRLAFdPbJ9zx5KTn0t1buL0BmIIEFhGYs+KZ5KA3OL+9KDUj90xAY7bn2lE2CUjgngQ+/vhjDk8uKnstk2FRpnUjd2j1n9rfrilN+6zVLzSl63b2MLVrGB2tVxg9bBm2Ga8lIAEJSEACEpCABCQgAQlIQAISkIAEJCCB/QjgH2fLKatW/DtspR3zZu8Iu9CGf9nmdch2eQ5GIkO6tXf768MpOImwOWYsb8kFm2vZ4bru9agZdzmStNvbB0O24YYLk5xFcUtQSXUbRwISkEAVApmT9kP6qOh1I0sV8UgkL2GtJfla0qbpcIqGAX3uOGsaPx/CzIcXE1Dqo47T5MXr9q77U7utGgWTwHYCmE4oxuik31yyWExYNz2bGyX77SgFAwFmVCdjQSozoxX2+/4nV+fq3fB2BBbtM8Z1Q+vlD3kGf84iwWhUTKjwDj18iixQC+uyIBfST31QmUzRKhs/gzAmPnmO8fDZ+CjecDEppIctI0r+lEBTAnNeXLTfas9wU4FNfAsBjdkt9HxWAhKQQHUCX3311dKlW2TAFDr8hYZbUPRm9V/A364pTYPUlAZCz6b0ZYwOXMc4KjM6cGMteNgyw9ZbEpCABCQgAQlIQAISkIAEJCABCUhAAhKQQBMC7969Y3cIf4Wp4yRlsYrtdHt+8enZs2fRPj8287H5r9ahFJaLKFF4EPEhDTgg0iIBcDGDbjKXusWZEz4SYEUR5lI2XAISkIAE8gTQwGzHTN8aED5Vcc07TLb8Oh1tw2cZdrs9M8MLBRjHo6lCKPyWa8ZuquaQl01sEfuoZ92fehR585XAPgTQt8PxrXx2GBpYPZ0cUMyIOreZiUcoAsq/3atwMlLN3cJoxWyM7mLI72mYR7n7czcCJV2P5sF0iHnLIjfFXBHy7+AYnqKb1DrrSwFpzOylHk5gzknFZK/ilCzdvY1+Q3f1c3rZw5ZzLcFwCexDYG6ewFsYsI770RX70LhDLhqzd6hlyygBCZyFwORMuFD4jYd5CnNpEa0rq/8a/nZN6aGhakrDoVvNcDGj48MPP8w4djY2xT+00LymKQEJSEACEpCABCQgAQlIQAISkIAEJCABCUhgkgDHLPF4shuv/KQl6XBQhPhsK+FZUphMuW4gm/yi4xPkTkiVHYSDqCT1ww8/sJu2XHI4sIuRpa/CR6KDjuFTw/mQisUJEw+v2QYEt3F7NEXgOy1hBK8lIAEJSKARAfZi5k9aNsq3YrLj8FExze1JMbyyUR7ZoqnCmDK3GK8Zahnlxz9C0vMq4yPRBSkT//PPP2dzRnTLnxKQgARGAtgF7AUcf171gvOTHK96WDp0bP8nLSkFo8NkWVD7bAzq6qQl4x1WcCQtIZ60jJhc9SczyUzRaMkcEcSnQaOt5ViYm1mFYpBvrbNGaAyE/+mnnzhvmVEymVuhYIXXzAyj+S0df04tFKZptNUEbjKMrubjgzsTYNid3PSMFsIr/u2339bSfjuXa3t2dtXtDE1BAhKQgAQeEmAg3jItL1+3fSjJnhH6sfqR5DL+dk3poQ1rSu/Zl8vzuqTREblZymmUxPTLliWUjCMBCUhAAhKQgAQkIAEJSEACEpCABCQgAQlsJcA+YFaq2Ea2NaHf/Q6fKWsVFb8tEInEwQa26oYHVJD87du3UbRaPyHDjtUwu4cps6nx4XZG3OVs2CVmmhpbCXfexctCI8KMZaT6uv1SWYrLEAlIQAInJZD/aORQqMMVcl5I9ty3G+7XVSsjGqN2Op9h9wDhDHb8ZU77MDpTKDbL8jcOixlJSJaXFLx8+TITx1t+DMQ2cEMCKBN0znAwCeMIlfLQOjg1pfxgMRQNC45zX/0X8/3799RdJCeq/vXr11Hg4T/Z6YjlGIrBqMQIeNvDHiGKO1zPfRmAvkbDaDFD+/Of//xwdlTiDFlRO5HLIkyh+pcoJj+Ygxrv5BjzpHjVIYSED7m+2zB6CGQzXURgzouLdYnNnjEwF+Vyush36Koas6drlgosAQlclQDvvGNOvrp0h/vY10neidV/MX+7pvTQGqtbkZO2qqb0or5/VaMj7zfeuMjoly0XtTEjS0ACEpCABCQgAQlIQAISkIAEJCABCUhAAmsIsGDD7pD0ZAJpDRv1cHSyqQ7P+/BHTELYwMcpx/Tdh9wlNdJcI0rBM3xqINzh1/SkJeKwSZHCwqFAtP8fheKz+JSJP+cu5xHW/HY+aUmmbP4O9+mymRgJM/J7SwISkIAEdiAwnA/cIaPLZMHntRmvo/nM8A4IAnkvA68SyG+E5YAKO+mJ+euvvzIi82weDhMSpiWsFjtu5kF5VwJ3I8B0GgtiKDX6Jz28dzEgJbbS5FtmOuQwVtwoG8NBhyct2cQWWnCDtDQ8T1qOFXftCxwO0YRnbAOcam5x0pIcQz/MJF7mro0OlpPs5Nbqh1O1STnzgdDDpRPFwe/kZC9i0vTn3YbRpjBNfDsBFCBqIZrJoPEYiL/77ru8gbk9955TsKv2XDvKJgEJSOBKBHgp0qQ5UF7GaBwvf/DAmJ1Y/Rfzt2tKD01aU/rArj2XtUbHHJl8uIct83y8KwEJSEACEpCABCQgAQlIQAISkIAEJCABCWwiwHYxTgik2zRJlH0k7DRlox5n/9htFu7aZB8JIYQPpxFY5Uo3EJPm8+fPNwk39TCftWS363hnOAs6/mx0wcY+UJTsIR4EYA8i9HCLz8nDRr10bY9tOpA86pOS5IvMo/yTTWKuOIZLQAISkMAKAqj9/FMemcjzie7ylgeG1zAQwswZfvrpJ8a4cBoTxslc8xTPMiA+rCkmCWxQyIz7mVy8JQEJXJJAaLBQQM5EsUnukiUdClVoKPUPAes4qjvGYoaDDusuGvKQkJHILy13WFONRIoa6pALge0OBqcejLRoo0shvbU9ZPIMJM1+e8ppCilenDxogzSmIY0IRFVw+WG0EUaTrUKA2QvKLdKBQ8j+L8urUqKKidhVK8I0KQlIQAISmCPAonBq/85FnguPhvK5aF2Fp6Xe3+q/nr89mr0MNU6gpnSVxp/i1ZQuBKvRUQgqjeZhy5SJIRKQgAQkIAEJSEACEpCABCQgAQlIQAISkEAdAuwlZXcIJwTS5DhawMu52c2W3kpD+AbUt99+y+YnUgvv4lWvft6S70eNWXD4gdOJK45PjCmUX5DL0vOWrIRNfvoAJogdZU1ZSB+SUfieP8NVEA9b7knevFKiK0MAACAASURBVCQggXsSyO/Y5uCKRybKGwY7P6KRizkJM5PtJ2TYQcsA/XAr/8P3LJSXxZgSkIAETkfgoZIcSoRa7rxoDM3o81FI3ijUbr/dmMuKi1evXqUwQ0t5RZo+ci4CofE+SE7r3T7tyUCYdBxF8SOPUHR3+890t3HhSe+lWfN+sTQvmPd/YnxpSY0vAQnkCfApJzRbODfAfzv4zO/8Qcs8NO9KQAISkIAE6hJgZh6OxesSLzFn1qXc6KkerP5L+ts1pYcWqyndqOeuS1ajYx234SkPW26h57MSkIAEJCABCUhAAhKQgAQkIAEJSEACEpDALIHhpOXk6zxZbFjxcm52mXA+M9qRRlKsx8wKsfBG9FlLtpPuubWF85Z85zMqYKYEsE33GuIxT9dySISdOnw/M5PaDreAOe7QZfESUXfI1CwkIAEJ3JYAbzSYG1M43XG6LSAH1iMDVnTSErDMSWq9joEBmjH94RYEhk7Gfb9veWBLMGsJSOAoAoXv6Jm0PY+SOc0XBR5aapymCH+m8Y8KwSiORj0k4bxr04N2RxXWfCcJvH//PtptzAyk9cHgkqlp6gCZlH91YHqum366OrX8g6NvJIyWf1VKGNNrCUjgAgTSTzmh5ZjMrPCZX4CGRZCABCQgAQkcQuDNmzcllkiJbCfy2fZg9V/S364pPfYUTekRxeEXGh0bq8DDlhsB+rgEJCABCUhAAhKQgAQkIAEJSEACEpCABCQwQSB/0nLFNk3Wfvhg45///Od0Qyo7QWu9/j9MnA0uh+xuefv2LWdgJphOBbEFJ/y2Jxwmz9VQrhXMpzLcGhaKl27h3Zq6z0tAAhKQwP8lwJjCTu5wbZtN5Hz9mO9F1zoo+H8zvOAvNspEG99BCti6RaU62NlTct6SScLkd63rymNqEpCABHoj8FBDInDnhy1DU4ihGbXf51jMMBcdtIMtgb01CeVpR4C5Ypg4zTV0lYS3al3j8Ek/pholjhitXyCVnutud7yTd1GFOmEoLErMl1JF9e5PCVySAAbd559/HvlFGWp5oc+eb/27JFsLJQEJSEACEigngNe3oqnbuUcixEKpj7X6r+pv15Qem5mm9IjiwAuNjirwPWxZBaOJSEACEpCABCQgAQlIQAISkIAEJCABCUhAAv+HAJvGJheWOCGw4tQfu83YXMv2vnT5Z8g13aP2f6Qp/hHuIKy4xlac//+PiBglm4mH2ER+9eoV1zjNJ09psndnBfOlMhfGZ8/QKCQthC2VhQ8aTQISkIAE1hF4+fLlr7/+yokO/tjF/tNPP3322WfrkrrnU8wxwukHP0HaAgVHbhjTw5Oxk7lQibWmPZPpGygBCUigTwLpF+dSOSct0DTaISGYbKF4GJutj42tKyZbHkOjeEjEz1qug3nSp3AsRDtEeetE68M/TFMf4mq3WTOT9cOJWebZh7cmnU4EUgUPnzWCBCRwXgL0cRRaqGlRNajBdWbms//+8cma8zJRcglIQAISkMAhBCKv70YZQpN/Y1JNH+/B6o/I83PdROghqD397ZrSYXVoSoc0DrnW6KiF3cOWtUiajgQkIAEJSEAC1ySAhcmublbB379/7ybga9bxf0tlXf+XhP9LQAISkIAEJCCBCgSYQodbRsYU8a2nGzfHu3MXzMmjdZc0JgcPmLSn4YtCwm8psJ00/abBotS2RC78vNWYBbvxoMQhxvA0yHAXdId8n3OULb1ApDFwsp2Md72QgAQkIIFaBBjU+Gu9Ub6WtP2kw/AabpRhU2z1b1qGheXgTclMidFz+7QnzNdrCUhAAv0TKHkZDdZQn+s4rD6Ep6oYTXqz0cYGEH3MeQgPhR9jenFVAkwzQscCvpFG215DgN0etmx6KJqZeegeGYDg3Yo+dheC8loCEjg7AaYE6NXIxqTjY62vKNr333+P/hz+mu5oXyGbj0hAAhKQgAQ6JxC9EWm7tOH4vj21dikcbvVf1d+uKR02Wk3pkMb+1xodFZl72LIiTJNaRoAz08+fP//973//5z//mV697GFjS0ACEpCABNoTYHjiPYCs37PQxUIyu5ZxfBOCz7p95uawKwHrelfcF8oMBxBTWSa0b968uVCxLIoEJCABCUigAgHmzHN7MQnnGOGiPHAiTS78pIlsP7YXplCYaSpGrZDhvCVmSGGCWC7srYkiY9F0uEsv/B5FKnNUBH9KQAISkIAEDiQQTmnWvTNiqfB8dzQcKOceP3yiMieY4RKQgAQaESjRjWTNcYVGAqxOFpM2PE/FaBIanquTbfHgcGYjShmBv/jiiyjQnxcmELXPcC7UrtQlnoFCJVBRyHKHzOpMJ2d0uHHQG6vT9EEJSKBbAqwso8rCA+309++++26pt3wsYDjt2UFljfl6IQEJSEACEjg7gcxC9uqilRg1qxOv9WAPVn9oY17J364pPbbSHealmtIj7fRCoyNlsiXEw5Zb6PnsegK8URL3wfB2XpwIk1pvfeo+KQEJSEACEthMgEknm5JTM5gQhjBebrQ5BxPohYB13UtNnFAOJrHDehgXvEbExe8T1qEiS0ACEpBAEwLRRtIwD3zrKz7fgQcp3IMSJhhdR8sY0d2Sn6EJwPtWSh5pGoetNhSKpaZ1ufAgj6/er7Mu05KnEAnDaogZMi951jgSkIAEJCCB3QjgNQp3r7IRZJ9Pg5Z83BLBEG83FGYkAQlI4HACJV+2RMgO7QuGj/ADFyj5Dm20oX7DLY9jjYcnRcdAL65KAJdO6FrBjbPDUVu2D4Uzrkm2+DeafhljMtMddohSqFS54QTr8LVZk4gMlIAEygmww4QhdfRyo2GYHqxwlYc5hhOMHVRWmLXXEpCABCQggfMSyCxkbyxU/9+dOtzqv6q/XVM67Ds7zEs1pUPg4bVGR0ijyrWHLatgNJFlBJhP4C4MDf7Ue7gsRWNLQAISkIAEqhLgLT75xWMsT89bVkV+WGLW9WHoL5FxOIlliwwHBvCeXKJkFkICEpCABCSwiQAbwuY2yeWn2XO5hvv85uIM4exWYYtePk7+7ig5ywD7nKbIy8NdVgtWbxdmitJJKdJijoctqTUnUSkfQyQgAQlIoAcC0TZ3xixcgu/fv28tG8N3yUsfJjfHtJbN9CUgAQkcRYADiiWvoQk3IRwlapgvaxDhaIJ65wvGYYR+rrGmJ21PX5zdTx3tIEn0xod9JhuTDS8q7OhDiMKb/gzXgNplNNnFoopol7spS0AC+xDgpb2hRmU+wIxl+xnyUH9+8skn+5TFXCQgAQlIQAJnJ8AMfFwOTsuyxfTozSMRla4Hqz/0kCDeZfztkQUXTvyiWqj4M5wKziW7pT3PpfkwXFP6IaJGETQ6WoD1sGULqqaZI8BrCVCjDJBjJLbZvX79evzphQQkIAEJSOBwAiUGD3E2buM+vJgKAAHr2mawhQAHP0IHAV4zTmX0/6KyLUX2WQlIQAISkMBDAkySM1OsyQ1kD9MsWSoYE8ksj41xMhfjMlg4ymfi73OLnTfRIk1Jvvjcut3Fi/wh4RF7SbmMIwEJSEACEtiHALOaaIRiksMf+2I//PBDVruailHyigqmPTuc/GxaTBOXgAQksIhAaETMPbjRJJxLdl149LkMDouusOzWZb3iKca49Cm25XX7Bp9UWkO2EwibKOsdO3zWEplL3D6H7BAtOeC9nTlzyzQjVFnr2eZ2yU1BAhIoIcBk4OOPPw61K2cMvv322+2fuSbl0WLd4fNBJYU1jgQkIAEJSKB/AnhTw3E5Ehi3w3fffRcFlv8ch+byR/aMebjVf2F/e9ioNKVTC7dFO9eUDqlqdIQ06l572LIuT1N7QABvYLQ8zM+3b98+eMzbEpCABCQggR0JcFCqZFUPiSZN0B0lNautBKzrrQRv/zzLYKiLcIsPrxRhyd/zlrdvGgKQgAQkcGsCmeOUuLy3byJpCjd8nUo4xDfNtDBxNjhm2KaJsIwRvRw0jXNsSLjQ0tV+6GOxmLsEJCABCfRDIPNtbUYulrd4T3A7aQvfmJARsp1spiwBCUjgKAIlp6262trIKlJo7LD3rlujGHM43Bo4VnG0u2MM9+KSBKKdr7vVfsmybEn3314pbE8ME9knU9QCHrMw3+HaZeiUiSESOB0BloxxMo+TE3bec/3ixYsqBQmNQQ9bVkFqIhKQgAQkcHkCTPgzZg4Ll8PwunqNeBz0OyTZg9Ufzl4iRKf2t2tKa0pH7XnnnxodTYF72LIpXhP/PwRYdY6mKfz0pOX/YeQPCUhAAhLogMDkcvKkXBkLcDK+gb0RsK57q5EzyjN53hK/m68cPmNtKrMEJCABCWwn8P3332cmyZFfqDy78FTew6cWRY5SC3fBdrhD5fXr1+UMeQdE54ctw6XKkHxUKf6UgAQkIAEJHEXg4b5/PEtv3rxpJ17J/v6HQrYTz5QlIAEJ7E+g0EzDMt1ftjRHxAiNMt6eU3iQPk1qh5C55ZLJM2A7yGMWhxCImsGiVz6tFphtqQ99Arh6nj59ujqL8gejvdFbXEzlmRJzsqOBpRNttqgsRpaABEYCdGFsulHF0dNRMhW1Wai0S4zHUTAvJCABCUhAArclwHDM+ulc8XndyQcffMDdcAVzLvJkeM+u2nDmEAo/aYyEESpeP+SDkGf0t0dsNaU1pSv2modJaXQ8RLQxgoctNwL08VICnLSMhhNPWpayM54EJCABCexLILM7PBIkY35HMf3ZJwHrus96OZ1U6XlLisBc1/OWp6tKBZaABCQgge0E8i/dX72vtHyzSMXtd4W7eLdDW5QCW3XLV/iojp4nJN1+0WVRjRhZAhKQgAQuTGDcFJspY37yk3mw5FbJFAghOaJQkppxJCABCVyAQKE1FB2XOqTgvNQ/3LCIgdl0yNhexvBc6JgaRdBwG2nc4SLc0sMaxz61/3C7LeRLJkUtKqjimai8eHjMJnejTnbMfFLelYAEOiGAVxbdNewnoYOjYL/99tuKepVzCKH+7NOV3UldKIYEJCABCUhgIBCNnhEWBu7x69OFzocoheEnn5ibDD88cNK42Nnqv6q/XVM6at6a0hGQdj81OtqxHVP+43jlhQTaEfCkZTu2piwBCUhAAnUJlLw/tW6OpnYUAev6KPKXzJe1MRa0cL2F+3jYi0Bhv/jii0sW2UJJQAISkIAEUgLMr8IdHlGEcJtpdOvhT54tfE3GllweitFDhGHWwSJfyXIUAjMhIfJuSxo9IFIGCUhAAhKQQC0CoY0/lyZ7Z9+/f7/6jRJzyQ7hhdt6mBUM71zPp+ZdCUhAAhcgUGjaFJpLTYFgi4Xv62TjXcXzFdUlZywLpR3Tv7yJPZbUCwiwJzjsO7vVfsaVNNYLiy/jddOLUJidTy4BPNyhOxQTbxgnt3vWHk2rw8QlcF4C0T7J4bBl2seXFhATdXK8Jp1C43FpjsaXgAQkIAEJXIYA9k7mFUgM1uFK9JaBlfG60HexJ9tOrP5L+ts1pWnJmtJ7ducxL42OEUXTCw9bNsVr4v9LIOrMhDARmXxHgrwkIAEJSEAChxMILeeHwuy2tvdQEiOsIGBdr4DmIxkCrHazSIZaCFe5PG+ZIeYtCUhAAhK4HoHMGhWF3TJ55uUFJB7u+Zujl5dh7qlzhTPrYCobzToyRSAmKxwdLuxlZPaWBCQgAQlI4EQE2CPS6LDl5AeOUjII8Mknn6ThhkhAAhK4JAF2GjzcnPcwQmsy7GIMFyC+/PLLzhX13PGP3Y7bta4R0y8hEDYDzhk2mt6kkoSbMtO7Q8gWn9Jcmg/DezhsiZDUy/iBnYcyG0ECEjicwPBp60iz4dYu8WxvEV7f7xZ6PisBCUhAAncgEL0RKSoys+7wFSdbTHg8Eh2+lD8098Ky92n1w7CRQdrC3x6y1ZSmdWlKh12s0bVGRyOwk8n+YTLUQAnUIpCetESN4lMI5yW18jIdCUhAAhKQwHYC4fr3w9SGY1QPoxmhTwLWdZ/1cmqpWMeKFs8oDori3bt3py6XwktAAhKQgARKCODSDdcS0kc2boxj8vZw/QMBKn7WKXyBQlqcY0OYdZTPZikIExIq6FiZ09z5FGoaaIgEJCABCUhAAiOBwneo9zxpGcvihQQkIIFaBEp0Y+qkrZV7SToYX+HiEbsjOn8rEAJPGphY8W7qKKnxy8QJvTq77bjFM/DwABLuoN0OEYXao0TbVKz9uc3EYb1UzM6kJCCBFgTQacNr71oknklzZ32VkcRbEpCABCQggT4JvHr1KvNWJkz4dDa+enjNZHQUHK3+kXxhtS7yt4cmm6Y0qAshj5Wy8SLtvEOCYb1szKK3xzU6dq4RD1vuDPxe2X311VeRtsINiqdep/y92oGllYAEJHAeAtiW4SpaXnAGtQ5fRJSX2bsjAet6ROFFXQIs+UcTYNLHMce7zOtmZGoSkIAEJCCB3gikI2Ak4caNcTzOXH3OOz94nLbPz8NXLXa4GBYi5aWq5edXKUt55DCXptfhfsqQfNNMTbyQAOs03//2x3tDWITmj3fqPXv27PPPP//xxx8LEzGaBCQggbMTYIJRUoTCaCVJRXFcTYuA+FMCEpAABAptBya0R+HCGxxuy+t/d8ScOb/bHsGjasp8QwIsYYTtls+xhnfbXZcsy+7p0AghtJvjzfGc7HS4dDTD54gZLoGuCNBV8V0f4lIunB11hUthJCABCUhAArsRYLEr8wokhtFvvvkmFWZuSTqNGYWU2DjRI61/9mP1FxpZhdFWcKvub9eUHmpBU3pFa1z3iEbHOm5bnvrjlod9VgIZAmzESacgjNkbt9ZlcvSWBCQgAQlIYCOByXf3zqW520LjnACGbyFgXW+h57N5AhzzYCEtmgmzwwaHmjPhPDrvSkACEpDAqQlEY19Uliob4xhJf/jhBzxOzOUYWAevPSmzF42htsrqSPhhzHBVICpODz/hsGi5jvkJh+Xevn3bg/CDDOHeI7cE7Vkv7DsfTrry79xFRh4aHk9V6XGZXLwlAQlIoAcCzDHmdqKE4k1uiw8jeC0BCUhAAhUJFFqXmBuhfVdRgHxSb968CVcf2NDZv084FDgsXSHq8BGvz0sgbAbsKt6t+5R4NvZsiqGnYs98h5ZDjmFFjM2JwP41ySitFxK4JwFctTiojyr76tMgRwlsvhKQgAQkIIHdCPAxhvwYjft3csFry/DKaaiuJvCTVgZVsL/Jcz1/e8hWU3ro1/u3q/uY0hodu40dYUYHHLbkNdgl/rJQys6vB73AliD+0JWT427nRagu3mR/Zi1h7nO91QUwQQlIQAISkMAKAqH9k3+cN+h42DKPqPO71nXnFXR28V6/fs2SfGj1cFoDq4GQrhxqZ+es/BKQgAQk0A8BFo2GI1tzIm1ZkYrS5L0G/EWBFX8i6rC1LtxgVzH9KklxWG6FPcJ6IaV78eJFFRm2JxISrthCtgt2vRQGhzydNN9PCwvOzJZ0nNYW4jKaBCRwagJsxHl42BJjv91pBDYDnRqgwktAAhJoQaDQdsDc2H9nApZa+LkMRH358mULCBXTZKwJ/dhjyqyCOecfadzhIrQW83uR69KYbH5RFsOOrChwh5/tvqYyJ/xcSVnT7F+ZzBXKcAncgcDkJsk9C144O9pTJPOSgAQkIAEJdEKA5dTQ2ImkwoT/5JNPosDh55bhFY9EPwZ1V1b/9fztYevSlB76jqb0pErZHqjRsZ3huhT2PmxJTYf+5XVC9/ZU5P4bjlziBeMIfrsV1t4ghPKwwS7d7wWQnd1/iEFj6/wrBCG3bq/3r7tuUSiYBCoSUEfVgllXR0VjekZIRnlfr5Dh0/8t67r/Ojq7hCx+YxeEc1GucazQ9tQeZ69c5ZeABCQggZTAw3MIW1ak0uyahjCCD4cAy2eMTeWZTBx7JJxmTMaZDMRlxwpH09Oqk/lOBo6EEckJ0iSiKoGctKzrkKe++lkkroLIRCQgAQnMEWCrDUNn5vPdqMSHs6C5xEvCwxcTZOIze8nc9ZYEJCCBixHAdkD9PjSIClVoXTi4f0PBmo4RtSSfezElq2+1sjhdOmxFTdsPo+21N/8w4aHSacD8u9sOUc4nhztTJ5vKzhYo3XYoPpPA/S1fcpzUbzRIWF27BU7WvoESOAuBw0d8TcKzNJWe5fz+++9H8ZoOvmyWCyfMZMrikasDI3wvJCCBugTev3+fGabRP5lDDXOHMEskZALfyVIs0nZl9V/P364pPfQITekSzbAxTkabbUy58PHbGh17H7ac09qF9XSKaHgD+aOkeN9oWGx+whm3vxvuKFb4+AYnbCgANtj+VQ95KiIUw+t1BIatb5lp5bpkfUoCNyegjqrVACrqKAzsyKmXEbLuXtVMRt5qQcC6bkHVNCMCLAkwAY62pOBQI+SHH36IIvtTAhKQgAQkcHYCD90+J/K9MliPxWHeuP+3UB42hufPn6f7Ph8+NUbAUcny4eG+SjZVjI67aMo0iupFFQLVl16sryr1YiISkMBZCLx+/RpRJ89bMr1hztB013uhr/JEE62z1LtySkACnRPAohlf3TIn6hajaS7NfPibN29CqVhFOtzsygs83B3t3yjyfab9HC2gtWCf8i9/DwdfyDDy0gj527L7NgJ++E+a66+//rqzGGGXmct656bIluhjd0VT3sleSeCLFy/mKBkuAQncnMApphw3r6M+i88LJnAd88cUKJWQ7b6/zXc+Ymzib915yOFzaoz4v82zchMt5lf8kdGQaVNnS1pYQyQggUsSQAUNL1KZLB1aDgU4eWsMRCNNasgxwtzFuqfmUtsYPmlfkCYqd2PK6x6/mL9dU3poBprS67rDuZ66rdGx92HLEmfZuZpOXlp8sizB8segy9lLjtasMzzyufRzl9kJZUwd0IzWOxc83LDVD5/zSkLP9bDleatPyTskoI6qWym1dFT5LIXBTtde3UrcOTXremfgt82OnRZsqeEvJIBPjQMSb9++DQO9loAEJCABCZyaQImBc6INiOHaEvPG3g5bvnv3Ll38G15zNumUm2xalJGiHesQx186yobk47UX1QmMh1prpRz2kVppmo4EJLCRAC/BZBUGe3Ps8mxQY1mKDnustt9Yrk4eZ/8HC3xY90Ae1r+GJb8dNuIX7stBnk5Y3VMMXs/BzGqsrGFDKr1v+wSY8z+kTL/mb2RLdQ8dfHv6Y5peSOB0BAaLJi922HHyMavcxS4O/cBIeJa1dfTMJIFrDy7D3ImRfa74k0yGwPARdD51jUnL3877YTISnuhWCHNObAjP3bpkOF2PlpkWDVYetkyxGJInwGSS5jROU4lMh6KN8W8tlcXwR/qMufw72EqDSMOUePi3+qwVHU6PSDMdCtgo0zzqY+9ee8g+lu21c3/16hUu+rDnRuXlFn2Nv8GTj+rgzFKhJ2SYa80d44wyGn7Sqfkju+EnDZvsmGK5NWsSl4ESeEiAnfyMzsMAPfSv8JH/Pdz83zfIXLiXoUMyWg4T/qHnHF0EwxBd4fWozQrjN402J8yBUwj97RtrfK5Ow2QZuMOfl7+mPWtKN63lAzVG03IVJf6fff/u1nujOsCkZ4Rm/N6X+n65Tb4HgkXo/ST4b06TkkTV4c9yArTb/6L1fwlIoAIBdVS5/imJWUtH4UcoyY44WCwV2oFJHEfAuj6O/R1znrQ2WVq4IwvLLAEJSOBoAjhk0MC4KXBP8ce0XIVcpU7CU3OTM2pmX1Uy2i2RcbqIK2+3TEsymlvSGyyUkpWVsYIoGqmVZNoiDp0RAUZhWOhtkYtpDgTG9jwC33hxYMuxTiUggZQAyp9ZTaZfowT6n/Dki3BnRxxbgjKVO9zC7ZA2jENCGCBobLhqqVD+wrF+rhQVFxDTLHZoOWzgyIyzEMDiWDHPIdmSqh/Sd1w+pLV3kukhzb6Tsk9unzoWSOgEpnuu6PuHsEWHpNyGkEPkaZ0ppigejLCy5oq/NJxKZ1A7S7235lyefmYYHavgbiPdnG+HNlYOdmPMSRk2ptnh42MbGy92mD3uxoGyMCEfi5ZeMNvcUl6eZaJLs0xTTkOIRuQt2Q3c0AZo2hK9MchAGZkw7MbcjBoRSFvU9rbUSNTVye5fRmYsq6dDD71MVFCJPZuWei5ko75aXS8+KIEzEhjWwRl2y4dLuh4KASuJZ89Y5IzMFGpOsRDOTCnz7Hgrn0gmfW51Ysjczeof627uomSQolPMPd5JeEkf76QF7kaMGchkl9SU3q0Kjs0ob/9utCB+t3PZGJIZyylS+lfS+Sd7QiYQlZdmtDEkk13hLbpu/2vbKxoGhUoJUK2HzMMKfTqpwIZMErhki13RyH1EArUIqKMmVc3qwCo6KmNbRoIxkajVEkznEALW9SHY75zpZJNjICD8zlgsuwQkIIH9CbDte3IejuNCnbyxOpghR3Pm6OfpptBs3BmLUMXc2Eh4eJyGOtmGw7fPTHrnxrJEF0d57SgOMo/CnK55VKnNPROh5bB2COfwb7Urnka4p/DmJQEJZAiwN45+ParT/AW9fuNqYkaS7bfyBelZ8u1lz6cwOfRHdc28JZ9I07u0Q3YdMdCUiBpJPvysNRVPE2/aclj6pNRpppMhrIwXLpUyl1sxRtODmha2aRMy8S0E0vZ2n5aA6kiLn4agoLYQLn82NHAQY7d8yyWcizm3cxTFMvfIScMZsNDGq0ertHXNhdAYCnX+SUlWFJtKmcM4hlNlFXM8S1Jj8aOLWrOmhxwYTaKs+fnwqdNFSMt4mWE0dGymxQxD0PZL29W6+eqQ6epZK1XDs6Hk5dfMrj1yebruGQqc1vVluupYzJ3LSK/fPiOiSzKOj0UYLrZ01RRCFIIBnuYYCeBPCdyWAAYIA3S5nyrqX+PPcv9V/6jzug41WGi1odlGPksvqJQeQN3H6i+kXTIIHutvf1gQTek5RHOddKnJM5f+w/BJjfHwKSNUIZA3GDdaEH+ca1uNwp88efL2b0Qr3AAAIABJREFU7dt84uMHrGnfWLyMavn40V1UIZqOgb/p561//PFHFBYSUgH8RTLkf1IixGMMYzR9+B3qfFL93AXIpL+GMlLpO8v5/v37pc0mI2G+B2Ye5NbStpGmRnvmzHAaXhICBJpoScyHcVYs7j5M0wgSuC0BddRQ9b3pqHKNzSB+29Z7jYJb19eoxxOVggk/Gyz4C2UeLAJa4/5T5VAMryUgAQnchACOJkz7OQMZ9w530cmXcdHsXK3gfTi/Wu3Z2LksY3b4uMbFJ1xbX3zxxXjrqAs8bzTU1N+FefLy5ctRKkSlqY/Cj+GTF2Pj33lCQlnCqZEW1mTtVAxEuX377bdzCX7//fe0GZzwDzvykALtcC4pwyUggT0JvHv3jtEqHReGTkq/jm4NOr+TQW1PUKfOixEzqsfJ4hwykjIDZOxgykFjm5SqPLCkjOWp7RNz0r6Y632IRNcDF3+ffPLJnISMyFQlXXUywjj+To7XBBIBncAUa+d53aS0BkpgBwKF9vtcn6orYWTg0B9fvHhRN4t2qU1qFbK70t4AlDYaElXcDmOYMqqYvPjL6Pww/p2v55pfyGQcAcPAy1/TASfVF8QKtd/lEVnADIHnz5+jgsIIOGbZeEajStsVjYq7xC9xfubnq7Rb/oZ853o34XRqjoKQY+GslUzRq3MJhhvqUit4EIZSk+OiTEN6XkvgYgTmVhmWFpNeifbg32FgYrqFPYvNuzSd8vgkTnZ4IUr0VXmyxpTA2Qn88ssv9AsG1ofutXCk/m1S8HNadtKhr/HvZ599lt49VwhKKcOkfCqyxaxjctKDypqbR40zt3PV7EZpe/a3lxdtrk7DFDSlQxrjjCUM9FoCCwhUOQ/aLpHU1H9YNnpFO3nmUmaSwfCMGf9QvCgCToG5NE8UzrwECyoqGj9xWx9SCuoiFeZhCLMH3CvUyGCe1ZJ8cNw8zD2KwFCHGBVloF8wsaZGJmsqyj39WUsS05GABCCgjoqaAXqyBx1VqB4ZLCL5/Xk6Atb16arsGgJPNjxGhGuUzlJIQAIS6JnAnMsisnyZ5hGz54J0Kxvuiwhm+vOM7i98RGNBWHU7lv9cM2aCMdluF1md+DNZ8NuzgOG8SAtrT/L5vMJ6GRt/eoGDMZ+OdyUggR0IpHqekFCZMzqEA1nYlw8f1Cb55Nf+D1n1m5Rz50AWdMK6m7zefyTFl8vUbsV66KT8jD61qKbpt2s5YYsFBYNjOCXjZyrMEDK58DfXYenFdFiAR4jo7KkSGNKnPYSqIHrQn9cjkLa0ds2+Q3phT0xRDCHE2UHycCKNTki77Q4yrM5iTp9fZtq/bsyi5aCEeXb4Y0QmZI7VXPPj2dX1cpMH54azEOllmuKiOp2byRO+KJ3VkRlNwloYrlen1u2DaRkvMIxG3QpFFE5TKeCcKkPRZWoqM1+lk05yy0xZIc/QGQo2mTURJg0ins1kOvnIUNclmU5KYuCxBC7ZVSOku5WRjjmnBAin+6A0IjWSyhaG8BRpYufOJRtG5ppozKnIgoyGP67DuXQUf/Inj0QA/SmBexLA8KQ7THaTIZAex+wRzxL9dBIRIzgdf7L/Ej75yFkC0TAZMkvVyFI1NWa9j0fiYaVMVjFC3tPUom2PFTR3sb+//WElRhHyfX8o1z3rV1M6aiq3+onKnevUhE8areV8flce9aiYaK5M+aNbh49PzE6WDq4XsOcnRyAG6YfOkUaNam5+ELWW4ecwp2y67JGfvaVStW7G1AsNNa9ZQqng2aimTFYC9ySgjsrX+yE6ilEg1HuZ63uaIvkqO9dd6/pc9XUlaTHbJnXL5Da7KxXcskhAAhI4lgBzy3IvDZbysdKeNPcSp8cZx7tw7D7Qx0WrYB10shnjMp3zvC1q+UxRKODcamv1ZhmtANnvqhNeneCkgzedwe7WVFYXxAclcHkCkSJljJhc3cg4QCbjH8stv1qxcR302KJtyb1keXTPkZQJRtT80mFiDKFOWX0bdk/O/VtX+DHr8aJRywlnv3OTqDDOKA8XxI86IEJGFU0cHo+ipQ2JB4kZJj5cz4mUpmDIBQikDaBRs++TVaFGai18NIs+l/GLqklb0RBygbY0Z0rPFRn9SW3mC87dwoY35ELk1i3w1OlHI+Bk1dzTAp2bSEBsnxqnqafVsU/We+aSljGvAfaUbV1ejEFhoSYn25OVOzw1N4TxSDTtpCnSSufckqHwyBCKFF5jyWZSoO9HKgIZSibJ5J4KPOabzzSU3Ot+CIzVN16cvaumbMeijRctykiPowuMWYQXdK5QKjpgeDd/HemHycjkyz6rzJiObESIev1kUkOgU6ywvry+IQG6DN0200dwyk1OA+ZYTaZGr5yL33l4XomhajIzkMmiLbIBo3qZTHDPwGtb/StIlow1i7rPChm2P1JSisywu12AblOY1Gb0SojtIzNTuEgJ8HOfrM2l6SLjCWqxZFI+ts4543/nZkSHmbNPRlHDC8p4XtU2qR0o3VFDTuQ/CjmH12hPZoRLZ07rGlK0yhKKMXndwmaelJyM8vplEI84k48bKAEJrCCgjiqHtqeOYsyaVMhRIOP1PgNHOSVjLiVgXS8lZvyKBCZ9cCqWioRNSgISkEBKYJE9znbwNAVDHhIocSzs5uh4KO2iCGHRjlq/x2HIbCEyTPhJYN6XiOWy1Dm5g1s1mo3vtraxqN5vG3nufZ9h86Ph3ZaPBZdAJwSiuU1+eJobCPJPHVLScMwN1c5wfdKJxEaSJW7kPUdSdipMzknC+qLJse6Wn6JsxJJ5PJSkXcuJtijNTZ+YiaXyDCHhils0NSICw/HDY5YjBFBPVgqBR9XCKJsX+xBIm9mtFCYKJyWQhjTtDgAPczydVyEz1px9LayweQzVx3iKQi7vtjSquVlW2B6G6w7nXeUlbRozGlJTdIQwojWVodvED++bkXIbaqdbXKsFS1vdqYdR9HY4M0QNzpGZ02A8nir/SJ0SB7sgjTaXF+FRCiF2zNvJB9HJYVl4hJiLMk2n2WO+c5lOSmJgDwTGuhsvTt1VJ5GORRsvWpQxciiNeU2qCyYwY4QtF6RTPhunm5fn6xRrsi0ZeAcCTBSjUTLspDid1ikQumqabLmHqh/yaBLsu5BJdL2CT2YyEyWe/izXgY0YHm5ZNCrXumQzNMa629Pfvq4UmtIZbpkqXmRNZLLI30LDjG1pvMg/4t1aBJouMp7gsOXY4B5eMN7Xgl4lHUbZdAoyVwpiLvLhVpFweyJzs5NwsXB7LotSeGh37Y8634ejJoFja1F5t0eeO80/CqazaTtkU5DASEAdNaIovNhHR5VsKkUrIkyh2EbrloB13W3V3EEwZs6T1sHpduHcobIsowQkcA0CJb7m0fLl4kBXxqmBhwznrs+4IEelRE1of8cdHvnJyQOBJetzc167uWoifHJrRa32me5zYs2jVuKms51AiQPTiet2zqYggS0EoqXihxvLMv26t6E5IyrD04pNMFs4d/Jsnskwmu8zOYF/fpcSMxNWkQ5vVOkMp0XLCd37+bWzuV3sY5MOkyIQjCumRpFaGCGQGlPBThqzYrQjMNb4eNGi2beTf2PKFHYseOZiRc8qFCwyuM7Y7zILcIUQOoxGvUQKNtM8qLV1VjC5ZPR8lKNri5PtJHURRNz4eVsLNKPf9tHzkwJM1uOpA9Mmtw/eRtCYmo4lwpTI5BLGHB8ZLiJ9FalT9N66OX9GYaYJRsoBS6TEC5qWd1Gm6eOG9EMgaqX8PHVXnQS7QxknFTv5zg21c5ZmKupcCCmnHXyy+FFgpHnm0ic8UllROv6UwPUIYIPQs+Y6xWrTZgSVdnz643j3LBeZec5qvTGnQufqIgzfx3mbqR1UZShPeJ156qq3+vG3byEczZbDOh2v58b3Lfme4tlMb91nAjkpwCnQXUDIfAff2AD+MPauPi9+/PHHcsHypMrTqRXzxYsXmA2FUg1u33fv3tXKfZ90GIwpY5oXXuk0cJ+QdNoX5st0CoG/+OKLMLD1Na6f8izKjcbyNPMxX758mR+AmYvnU/CuBCRQTkAdVc5qiLmPjsrXyyjz/ip6zNqLWgSs61okTWcFgSdPnkx6smiW79+/X5Ggj0hAAhKQQJ5A4bifT8S7eQLff/99PsJw94MPPiiJ1lscxA7HbsyBRY7KjcV58+YNTkUchlE6eGlwBz99+jQKT38y98AlldlalD6C3+zzzz//97//nd7aGPLq1avInqJ0n3322cZkfbwigckVoCj9Qkd39JQ/JSCBKgR++eWXUJHSH9++fbs6ZadJq9Ht8yBTrIdqmW3HOyx1ffXVVzS2yXXAAcWwSvj69euTzvcWVSjdcFxNY0oWThTTdDJzMBJ5/vz5mBTPEpkaXzE14pHJnXbDonMqlSESuBKBTC8Li7lomT588OH1oADHaHRqTLDx5yku5saa8077MWYRPlSwmYqgCdE82NKTiTN3i7qGXv5lBOOzNJVC58n4yB0u5ppfWPbzNsWwFCuuP/nkk7mnSrjNPWv4hQkwTQ036eXVYEZ3hQ9G81Ws0R9++GHdnH9yvjpURzSjZs9kaPbyIIq6xAuaVm6YTnQ3yjS6608JXJLAZI8YjmZNlnfLTtFh/eLbb79dpzFwdhXO851iTdadgVclwOokI/icR3eLaTMSw8UU6QomBi2WC8ccq1+w7SqcEUXpQ4k9qFFgyc/M5Pzh48xkHsZpGmHOfLihqdWPv31jjc/VaZjsDet3KH6mt5ZwCxl6LYGQQO+HLRe17w4VBG7W7777rtxQZ75yovOWDD+TsxNKsc7ZETbNddfQS3ehDUkNthwrvjuvczDTnRNpsoyHNGOW5DOt9BCRJuEYKIGzE1BHravB1jqq8IwTo9s6b+C6UvtUCwLWdQuqprmIAFs3Jlcx0TDnclMuKrWRJSABCRxFYJFPCSEnVfRRwp8l38NXiVqD4vBhuLSPh2SH85bMCjjxOPn61cG7Ve52GzaAhkV4SIzFWvpC4cz5YWpEGIoT+Z0oyNyqcEmaxqlOoLBh6ySsTt4EJVBOALNxXGjYrkV7G8HHopUDuXbMaNycLGy4E3oywsZAdmx//PHHk4uAQ8pMMGhI7FLaedFtY7m2PB7WC1O1fMEzxgV1F1YfJLFcyid4URFCqcJbzLU82xMC8fp6BOiDmY42lnepZ2B8MH8RbZNgmF5xXjqfxQ53587SM9PYIffqWWB7YrAUTnKostWnhgbJaYFzGjgtGtmlgTcPKembd7ZA57rhXLe9eXOy+KE6QuHktzRk/IQ0sMFBFJ20xCjY8q6fTF8O3YPRSUsKwmGt/JQ7U/WZYjIVd002g85b1yNA55ocPrBq59RF5qxCng/9nbxWPz4knnFERLlPrqFEcfwpgQsQoBczrs25T3k3AVPrue68qPjp+xEKzatFuTSKzOCeMbuYXYe+uKUylDgfJtM8HOCk/kfUOXNjshTXCAwnzHMl2tJI5tKsHq4pnUc617bn+kI+Ne9ehsDcGFpYQA9bFoLaFO3hV7nC1Bnyz7L6NWexlAxLYZErXoeOmDBZpptMXDbacmGC5dclY9uYGop+9XrqmMi6C1rp3KRwLnxdRj4lgTsTUEetrv2mOmquXiJp50a9KJo/eyZgXfdcO/eRbXKqjFE3GX4fLJZUAhKQQAsCS11mmW0fLcS7RpoljulTg2VDDysro1+eRkVxmjruSBwv1uTElXCAL3UcUQR8U4tqgWKypPrs2TNOWWxsqBzaxK2UFgeqqzdLbRTJxycJlDgwD/RbTspsoARuRQB1GvZT9GqJFg0fiXCVjODRI01/5vedMAI2zb23xKPqnhQPR2XTBS/2WA/LapO5E8hSJmdUlk5L5lI7RTjzonDDTWb/1qLiwJmuWtKj55KlFuZW8XRoz0Ez/DIE5hp/WMAWQ160iRMxyneEh7Idfj0H54wj79KTlltODY0Vx7tiR3fBGDh5AWp2SE/eumcgo+pc8xuB3NwCneuGD7mNAL24DwEUYOh52zgDpI29efMmnPdyve4jwGMVZCwXnJDDG9/Sk5YbFXUmUwTLGMuj2F5I4DIEJjchMM5m1MW6FRDMZL5Js8W8HZjTfwunWHiTnGJdpqFakDkCX331VcYHxa0t7yaIMk1N7BONmKDIbAxAE25xY85NziOA6c/DAc6ZD6tLlJbxFCE9+NurgNKUfohxrm3P9YWHCRrhLATmqn6QP78E+bCM1zls2bmvDU8rA2ehJcB+psK3iT+s4HYRcK9MNj4ssSrvyVgheeRCGlNgFgj8o6RaNGFatPVtLGCti7l5+VHoapXLdCTQCQF11MaKaKejShQ1+nmL1b2x7D5ei4B1XYuk6WwhgF0waeCxI6d/E2BLwX1WAhKQQOcEcB2gojsXskPxJl1DHcq5RSQMgXDj7HDeErfYljQnn2WBhA9aYnpMuvvxFjKbXbdTgafY5ZDZPDEpD9nRL3iT/bopCgtXHNdE7HR1k01aZ/zqyySlywQW2kqXKa8FkcDpCIQ6HNWa3zY6lI5h5SzFzO/hYzBaN/ydpfiRnPiQw+qO7g4/8Sq8fv168laVQLYqMiFJR/AxcaZGG7c+j0md6CLccU43fLhwVjJPpipXT/BCdMgT/hyvkWHYvD6GeCGBixEoWVjHvEK11i04y1Wh1YZ+OONQtc7Qq0uyVmpUMY2hRPGSI9VXcRQraYRDMSfPOdQicLp0tEBXV1lhO1+dvg+ekQDD0Dh1Z3r5cEtDvhWhrEJ7hJl/a5858jAkhZnWVdSTdZqHMPmIgRI4KQEM/HDiOpYCK7LuDLZuz53cTTEKH16EazdheD/XWOWvXr3K+776kVZJeiPACl2mkdftd5QdN2xvBArlYdE2fPdE9BRW28Y3R5QrpShrfh5oeh+YdcrhwJAe/O21iq8pvZqk8//V6M7yYF5Rl/SdTEn/mLl3+C10/egReChMuR/zYVKNIrD+zdSHKc7D9Ck10ajaulbNw3zLIzD8TLqDOU06GV6e8paYkxMmRCL8QJKLuuixzXgy97wC2lJfPiuBuxFQR22s8UY6isnGpG8xkvbA0S2SxJ+rCVjXq9H5YHUCGAWTOo2lRA5CVM/OBCUgAQnclsCiNSHne+vaSYnTY1FFrBOj9VPDpqLQp8eoTdlr7anFz8b0gL85Ryi3Ni4EgohTGcxAKMVcLpMYKSN/eId4sORcAZsGMH75m7OzSKf1Jq3JghiYJ1DSlydnsPlkvSsBCVQhEG6MY72DQaEkWVRxJlpXbv+8qHdTPkxK58bQoUKHNa9M5W68RXtjsM4kwsTgnkM5BR+xzB1uHCNw8XDGRTdk/K2yfJnp0WiM1S+5YI66dOoYEujtGmXy8uXL3qRSno0EMo0/TJkNVSXvKQgfyVyzWzocubANKyaeybf6rYyaOt3gi7Iq3DZHmymcShUCJ8GwPWSeYnyn8azWyZmUz3hLC/RhrdENJylleu7DNI1wVQKhWsvP5AcC+VYUqlNS2+6QfIidHJlpj1LR+CseiZ/LPW9zzT1luATOSCBUEaH84QnnMHy4nhyD0mhjCOqibs+dGwfHHMcLdAgbgR6eMx/j73zBSbnRmXBbd8rOzK+UXdh+0nJVN23IIpwGDDkWGt2peHuG8M7BzCp/FVfqFhsZqkfpqHF+lVbHlhKlqXUecri/vSKfkgH6VpWbsp2bQmS6Q5qIIWckkG/59B0WO1avxXR92LJEL4w1msc0Rjv2It2bNScPQyx2CN/4notwbDjDz6TqQebVbXF7iSYd2RiNR01WKNGiA8PEP7YZTy4FXWBP5PamZQoSqEJAHbURYyMdNTq2MuKhCSdzzzzirQ4JWNcdVsptRUKl4JRMPZWYP+63uG2rsOASkEALApjYJRMAssabcc8t4xuxF34y6xqOhdSnh4lH0diUwN9qbxiOIzxXmYZKFmRUy7XFtk72EtHgJ+3TTHtg3vJbQb9kVZJpzOC/4oKf3MJJyB8XD325JNL0S1yZIngrQ6DQgXms3zIjv7ckcHkC4WaRknPvA5C8TkaHd8KNBc7MOIiQjB2diLqDGPgE5vZBDrkz8lKzD7+puFpURgTmCZnHbztthky4IbvksGW+D1KVzMdWzyGjOsrMtxGDSfu6NkPvWzppjATr6icomMzo5++qUrYLUzicYarUqvrhEPIoOb0vHKbH8FNc5NXUKYowCMmXgsqVFbOOWrp3yL2wEQ6Ryd3DlgOKkuanBTqwSv/lLVe1dFqauCGnI1B9mjoSoA/WPTo1phxdhDocpRr+jGJW/BnO7Ssma1IS6I0AKoKZcCoVk9j8isPkU2k6Y8ixrhumWH0uOsA/dHlByYXIsc148ZAAn2oM208Uv65baUw87fsZj9P41OEXuOlYo5wTA4zbbcBFdl8kCVSP6vslZlck7fV+Hu5vr4u0pE41peeYa0rPkblGOCsgDAcZc5Klt9WvYvxDz4xK9MIo/1kUBANnfqlyLBFVjqIff/ZzwbLc3HLvgbYTaxtpJ6HnHDVTGeprURtmEpw3ZXdoA+m8MA3ZQQyzkMD1CKijqtRpqpHSkKUZlSjq8y6WL6Vx7fjW9bXr93Slm5s2z4WfroAKLAEJSKAHAjgESqaLeGn22TjSA5O6MtxtVwotijU5vDcjRlbvMBZYa+T9siycj+EPL4jMftAPP/yQJppZLmViwCJcXWcRa4q83A0f2rolUorMvJpS84fbDX8sQnKNq/DhfJuS9rnp4WF9XT7Cw7qDQA9+y8tXhAWUwCQBFonCAReVOxktCmQRJ10uCeP0s6BGiTK7YZCz7jgYQujtOjrAMykeA247IMxP8g2Du7edNocTNjg83KT1cGZID113AHKyYYQT1DRCXhuk8YcQGmRY6rlohkvgWAKF/SjdMLpabBwI4bBFN3moEFbndeCDea1yoGBp1myVK5wd8Swxqw+ji1itU8hpqc8ewkw1nN9OFkcLdFHTmmRo4E0IhBM23IwlI2PJsEgL3F9lkelVB9abtEaL2SGBUEWE4uHYD3+m1yXu4vGpw0ft/fXVWPb8RWg4EDP6mX/WuzcngJmT3ziEaVMy6C/FGCkNlhGrG1BLRXoYn8XWzNwGdVflfTcY/usWVZE/I97D0rWLcBNz43B/e90a1JQu4XmTtl2C4oZx8kMni2t0onVYLnLY8vBZ+yL6VFjh0Iu/HnW/KPEdIs85rJG2xRyusESp4USriOZ/hUlVjLbI+MwvY1eUKpNUOtIUttVMmt6SgAQgoI6q0gyq6yjmTw9tWjI99tx+FXQmYl3bBnojgGKZnGWxyeDdu3e9Sas8EpCABM5LAKs8f94Sj9ttt4xvr9aHc+khi3wVbBdjzxQYwdNGxRo5DiiK+ec///nzzz9nYY91UP5GwYafDPHcevbsGdGIjHsts7kQHxF4OZrYaOcui4ukjwypkTWKXfGCaQ/ZaVhVRFo3qRIHZg9+y7qlNjUJnIVAuMbB7pDCJZjwqbSk5emkz9YNYXBkvSyTZv5u5sEz3qJe8hvvqNZ2g+mw9SQjAHOGfLs6I/NymUP3PjX18MH82EoKdT9Ild/6lhdmrixhkefinC78SobJ6eC3E7hkmpqxvBYJxrAVdg3sqbp9eZEw2yNnsOS1yvasa6VQsm9yzAuzNL/paozZ9CL0FTTNqOfESwamkq7dcxm3y5YZszKdd3u+pnA6AuHAVDJN5Z0gmTn/WHySreiTfPgikiFfBtaKA1BhpmORvZDAJQmEKiIsYH6cLVQUY4L51MZo7S4YGTvcX92uvKZ8eQK05/yYTqd78eJFdQ6YKtGyb16M6gKsSBB9xfxh7kFswIrOzMz8fE6AIbzE/MmnsPpuxnCoOOlaLd4OD9KG81Pfpv726gUsaUuHD8rVS700wUxXzfSIpbkYv08C+GkzIxfagLvrJo1/7LPASLVo4n4uBYFLAh1dIjNV29u2PyZVc1OQzMRlh2aWSoU8Fb0/64pQMryNKZc0iTHybheTxwB2y92MJHAZAuqoRlW5UUfN+RZDaXtYfA3l8XodAet6HTefakqAySovK0mzQO1g3R0+j00FM0QCEpDAGQmgTjHMUa3phBxlS/ipd0YeXiP59YlRvH2O843Ztb5g/YlGxTieHv8ACNNO/rbIgI1DylXetJoXg97x8uVLegHZ8VdYm/k0J++SRQ8+uknZDBwIlDgw+/RbWoMSuDwBlv3CYYXZS2GR05lP+OCkKRpG2OeaRUDGiExeDB832fYBhK+++iqvjanTdictEQDa0YaqqGqIUHjWN3rwAj+jt4aXjIn52ixJoSK3vDBzGeXVCE+xc4U/5q7M9rmYSycNR60x+UzDhxCSQtctQkTTZSrLv/zlN83obZvDfupw2szDRv4wQgkBVEE4bJEv9lTJg93GyfeXbsUOBWNsKi8FkXtQAmgqPVElXXLRQBC2ijtclzf7O9C4eRmjaWqJwVjSARnv6mqqkkZLr697biSf6cZNJjdveBb/LATwusx1hPzqQ4miCCH0MGo7xQprxOuzE2BAzy/YZZwqq8uOFzo0eId00pDV6bd48OGpVFxbFW1AnACho35RiZizHeJWnRsFFgl/3siH+9uroysZoHsYlKsXvFaCN+8RtTB2ng6aH1tvbhhlxsjQtuJd/P0etizRC2OdnU5B4JhgPfvhShUFJA4x6zoyRm4rLnBDTz7FJO+QCcEgDNORqMHQW+o6YiZLnQ9cdGCYpHpoxumKVD9tL0/buxLomYA6qlbtVNdR0diRyslOkc59B6nMhkwSsK4nsRh4LAF2SaJhUgOPENyjZ9+scyxbc5eABCQQEmAdBX8Z3gzmA4MLlVklBnjF9ZUwu1td4468VXnHwtJ4+OYk/jqG8ofzzPGphxc0S9Jseo4ilYGyjEcucULWXWagRMxq7nNOJsV7ipBCB2YPfstT8FRICdQlEG3gKNk7iwDv37/P6HN8REHKAAAgAElEQVSWTvKb6uoWYS41hGTUSy3iMT5372MXP/zCJ2N00xkCb1nN79PqYcVtbBv7X4Q9EXdxydwmP0WsPqrmv5OW6WhzMNMVjTEmimj4W21P5eHQFJeuS4bxkZz+MrmWXR37yMSLYwmgoEoEYNJb0nkzSUXDFi0tE9lbOxCgTvODVygD7aTRSJrXaaEMw/UKnZwmcvaQEmgq7bPXsvLvQ6D6NBWxUZiTU6ktJXroQ2aOXX1gzWdaOH/YUmqflcDhBOYG3IeD7NyDcyV6mODcg5nwjF9r8im6fGgYTsYxUAKnIIDLNN8HsUw32raTHHD1REMn84EDjwNMChkFImFGV7CAW1ctbNF1sO0cZsT2Aj8P97e3YJhXDkOOWxpqC5lNUwI7E2DNgp5CR5jzv2F4cot/F61u/GHnYpRnV6IXxtTOqCDK3RPlMUcgjS5Yrpurl2PPooQupKHs1R0xK5DOsZpMqnCBdvLZioGIEaamgymk4bUEVhNQR61GFz1YV0dFHweI8hp+4k1YNK+aTMTAwwlY14dXgQLMEZibQrNNhHY795ThEpCABCSwggBrGOyrY8s+fxwwcI63gmH6yJyPMorJ6dYo5Bo/Wc787rvvcP5gNWwpEWYOi6OstJFao92fD8WjR9A1fvrpJ6xXhIksr4ePpxFgAhlK1GLRN83OkC0EShyYNAmrcgtkn5XAagKhU7HcSRU+lWa9cdhKE1wR8urVK8TITCQYjFa8XHaFJD08wlkRyjsnCRqYSULrGUJGgEGwfpYp50A1DQ/HypL16PyLDA4ZVfOnMVN6k2qEstMav/32WxrkFnuKRNIchxDgbNwJh93HtJYsSCrKJQ2JIvjzpAQK7c3MFsySgr958yZUBWjFC0+Pz9JZ5lzrkxX6cKSbfKpFYNiQWqTff5qcin/YH2mEF+5ihXV0lp5YWByjNSIQqpSSaSpihI9MSrV01+lkIlHgw0xR6dVPIOQzdS9cVEf+vCSBOa/LQ79QvvtErBqN2g9nC5EYc4WNovlTAp0TYI/QQzOnumlDph9//HHU8TG0H0pyLExOpWZevoP8vDO3roSFzofJTDOusMn4rQMvb2v04G+vXoma0oVIL9+8CzncORoOJQa1TEtg7QPzGUVRTukKhy0bzdrLIa6LiaegcOpDrS9dBlsn0sOn5tZTcUNsXP16mHU+QnS0km5wrDyDtNEcNF+EQs9XPpHqd3UwVUdqgvckoI5qVO8bdVSJlp4b+BqVyGQbEbCuG4E12e0E5swB1gMynsHt+ZqCBCQgAQlIoAqBklkWGW3Zil1FzqaJ4IBixzlr/4zdi1baiMxSJc7cX3/9lfMknewj5CgywiASlYt4S71VFAoO0IBJD665plV/mcRLOvLSlnAZOBZEAocTCPeKFfZE9sdErsioFMdulGGpi+07eYcbd2910jJTszg/0dKtJwm85zu/ixExWp/2jFppbz+X9sT82Jqp8dUFDyVcnUj4YKpGcGHVeo9Ghk8tOPSatAiL5uohDa87J1Bod2zZ2siGtnDkoi1xprdzLCXizXXGU3SWzCvCJ8s+54efjLwocA7jokRuFbmEWK3h4NRgMzPAEoanLrvClxMIJ4ElHSf/ThDy5QhW4cBaLiQx86Mw5kaLgTWf6SkGu0WQjSyBlADzn3SXOSH5edFDRRFlVKJ8okdKfua7cEkKxpHAGQkM62sZyRm/6o7UeAUZiKMeh6LAqdLz2i4O8LwqS51CGaqFtwACq8LIUbSjJvBz+V57IsRAlhmbqESwZKytqO76+TlXm6GEmYKH0a59nancEobXhnOf0tEMqO6MrmPg4y6vhWVAKcHyx5JI+8dZNHE/r4LAL184rhOTRaz9KyLMkYWEOV1z7PI8gkUTvnDBIyzCztdzuCbF6KQZR2vqGV0zWQoDJSCBlIA6KmWyOqSujpp8P3coG8sJ1d+hGKbv9W4ErOvdUJvRUgIoGVTNZBPFTGixuLhUQuNLQAISkIAE5ggUeh7nHr9YOGP6i9/+wIKTCo8Qu50ibxXrN/yxSImzhb+e1ympHdZrxyVb/LTYYkNxUmfX4NHi3/4LdbFWV6s4aZ2mKXfit0wFM0QClyfASsew2MEIkt9BMqLILznRnQ9xdjE+YvmyYSgaHEexhwuGEuTPLIdH8c/+Eyz4BMId0mGJoIGK3mHCMLSxMOvourDtRU9d6edvHfFrSlTYE/Nja4tRNd+zltYFc78oQdpArSPQ+Q0AFeHwDhHqK1xQ4OdSFMY/C4GorifFpmOu9rWGuhqDbtKXO5mpge0IPBy8wqybLvaFeibM1Os5AvlRcniq4nAwJ4bhErgGgbrTVJhgslUnk5/+kV3ehl0nTz5TRvP7WJ3rAPrUNQjg/2GiQhcb3Q5Mm5kX5f0MJSN1yKfFqM0uu1HmMC+vJXB5Ag8H4lo+OnySKAeyS82ZU7hn4ZDREpSr0UAPnJRYSbOM/GwljxhnHYFO/O3rhM8/VTJAtxiU81J5VwLdEmAg+OGHHzhOmXEhcoshg+kxh+DyA0enhy1L9MJYQ+dVEFg1CF9SWOLwfr5xk9NY9j0vMg2u1jRuXXGiJQ0sw2NBDaXI+27SknbSjKPpoEuPaU0ZIoGlBNRRS4ll4tfVUVHVpPke+yqBVB5DVhOwrlej88EdCDCRnmyiaDxeI3fzb0fswN8sJCABCUhgNYHClSFWnlZnccYH2anwv4cUP/nkjMLPyYxzmT82rBNh9QblucQNP5ZAoQOzE7/lsazMfTUBlrdxsLB7Y3UK530Qc4+FuvwmtnzpGFCWvoWTHDNp7rmUQ9UzW2Bta/jLSMUtViJYgbqVCQwftGvk7RwpUVO1zraNaU5ePPysJU/t2WwmhTw8cGlPpM1nZG4xqs41pIwYmVuRxma3QcXWuCccUIdlqb7i2ecA16KBZVpLdAt1sXHgixIs/Fmy37HQgE1zZFNO+Cyj1SGvLUgFu3MIVkxemURw0GNRSK2f6IG6GriWYD2nU1J3x6qynuldSTaH0bQ2VwyjdaepWO4txrh8r6e/t/CjPsw05W/IJAG7aoplRVdNE9ktBJcUr4hclF2++6RJtRi1w+l3mqMhvRHoU1HsQ6muQsBHlzlAOJRoo2nDAQT6F9uT5no6kwFs3i3e7B3Iv3nzZnKH1ZA1Smmp3iuXGedDJutMOtQsx8hbTLQymd7wFuqIBjBnpNNhK3o498c7121DSVoMymH6XkvgdATY2ULfZ2gLlwnCUqCfucUfawf0IP5Q9WyMCeNw7WHLCMjeP6nFEiWIWNRlCxdDYYEZ7BFgMjJzuGMnWJFg9IpJOXcOLKzWQapu35t1tz2ROzcSs7sJAXVUu4reoqPwIOSdFMycDhx220G7YcrW9Q0r/VxF5twCU8FJjcS09lY7Tc9VcUorAQlIQAKTg1eKhWEuDTREAhLohECJA7Nbv2UnDBXjIQGWD0pa2sN0zhgBryBL+0tPS24pKT6Quc0EJEt3bmpjvn//fjjqySShfGMc/j328TQVbAvSRs8OOz/mKIGx3a6gqET507lEZo2ZRsVf9OC6n1T3seuJ68Re9FT+RQaNRtW5trRI8jFyuG+MBhAtcIzR1l1kRoTqcBA+FHLLakKYznh95wFuhBBd7D/wDQJQuWG7jaQafjI2oXuXqiB6dLjxgGWj3fTzZCkMHAg8HLwiUBt3JEephT/rqt8w5ates+no4aSi+nBwVZhnL5fDaFqDOwyjmZkY8rB9MZVqe0g+00YqOp8pA/r2ct0kBbtqWtE7dNU00z1D8t0nkqTRqO0UK+Lc+c87K4q6CuGhmYPlW35ab5h4D07a3xx7P+d7N4Mjxm//+yQpV2ikR70DpUSlRIEVf26ZQqDZyquvosz3Saoff3sL5prSLaia5k0IoHs5aM3YwR8OZEbGyYIzVjKC8DfcZUAZVhNYYmCAPv1hy0az9kmULQLLHQdUIRW2dA2glsxjA0oTbORwSTOaDGEUCU0smnUnq/L56WlUli3zsCipuj+jlci6iZuaBO5AQB3VtJa36KiHS+/Hjm5Nud0tcev6bjV+xvKicCY9pxhy7JTt36F5RubKLAEJSEAC2wmE3pjtqZmCBCRwCIESB2a3fstDiJnpUgJLvzu0NP3+49PLgJC+BrWR5Jl1HHJs7ewi/bl1yrS8rFOyOsYjN9xlktn5wYonjqzd/ACR7zqtJkJwTVQcCIY9T8Pnsiezu0BgfmytCDNkVXFmHp3Zrr4wneFTHU60fFB3hd0BLmyB4fXOA9+Q9bD3JRRj8pqeslTBhkPnoMEmUzZwZwIPF31CeWgedbt/mHhGp4XRwutINYW37nBdQqz6cHAHsKcro8PoXJU1HUbBnrHX2u29zHf8Rl0+P1KUb9Scq6mbhNtV5yq6aVedy3Sf8LyiSGVo1IXzeiMVg5CbT7EmmewTqKKopRBKfHSM48+ePcvX7Iruw7DIi/CWGst5MdrdRdrMfAYTHk8mf40EyGT9MEc8Etf2iD4k0DRCP/72RsUs6dqNBuVGJTJZCexMYDhyyalLviNNh8JgzKt07o79Dtdij4ctF03cz64g8O1SDYXLYKyUH/W6xMn937R1HC7HTgIiwcI1j527YpTd2M2i8Mmf/TTjqCnecKPDZAUZKIHVBNRRq9FNPlhRR+U97HjiOjm6P8nBwEUErOtFuIx8CAFmsNF4MYpB+FncmqPMXkhAAhKQwE0IFC5WFW57vQk0iymB3giUODD78Vv2Rk95SgjkF6tKUrhAnN0gsKUgf9iSfTMX4Hn2ImR2fjBrwou156JM3mnWAjXdgXZ47Kpii3KFaebH1hajKscjQwEmr1nMnQxPA0M1grR1Kyu/AaA6nHC7bfXEd9PtaR31H7I/nEKrk+65yNH66tWrcE0KP+2eKrr/ij5KQjZFLWpjTU/U5HX+JKJQNU1GuHZgCbHqGvvaSE9aukW9+KRlXC12Ozj5Dtio6+Wnf41OeL5//z7DHz3sgJ7hE95q1xrDXE56fVU4eUWRVlYj1bFUDAS7+RQrrZrdQq7aFxYBrAKhxEf32ynCnxfJlomMoUQX5t8TDYuRkZ6WDrOdvzS8hxA028uXL3uQ5HoydOVvb4S3ZGRsNCg3KpHJSuBcBHo8bFmiF0bKF1AQTFlCT/1YtPTiqMOWGZ91U/d0SiANiSaanRy2zDuM0lL004zD2X8/UqXEDJHAWQioo+rWVC0dxRuh8lvD3XxWt+IOTM26PhC+WZcT4CMnLABM6iXGEZrxifyb5aU2pgQkIAEJnJ3A5MiVFqp8Y3f6rCESkEBTAoUOTD2ETWvh8olzpGHO2Ll82YcCUvxF5zq2YIn8kFFSHERpbVqygDVsZ8GD93DNiwj8ff311wiGI+4mbz3L7PxgbYu36ka11vrnotXYWsJcfnKYp9piVKUrPayd8u/rhpqEHvow5UURdoYTGizVG54D3FzV7znwjTIUDnBhkxifnbtgqhx2AXZE3GSomgPST3iopkqkaqF4x3zzam2MFl7QR8Kfd7suIda0yu4GvNvyOozOVU3TYTTfARt1vUMyzY8Uh+9ynKv9DsPtqnOV0rSrzmW6T3i+z6YytFAdJa8TSiW5+RQrBbJbiIqilkJY2vtWVDEdFmnxxPJHxa1I4dhHIiP9WGFW5F7ivluRrI/05m9vVCMlKqLFoNyoOCYrgf0JsPkWTy+mYngAISMGqwkMl0Rg6GTxzsOWGVY73SrXcYy4h2y2Dt9jGkE59jgKU6hwXQSfSOFqSlSK6j9LxrYxU/pk+TLn+FSLC2YeYbLVlx7DxL2WwB0IqKPq1nJFHZX3sKP9Ojm6XxfgPVOzru9Z72csNZPquXk1U3HfcHbGOlVmCUhAApcnEDpkLl9YCyiBSxIocWD247e8ZBXcpFAY5vjt7zlqsAiX90vUbQP593bPmZwVZeALeOFH8HDlsaSFqhn+5jIiDo44ljn5u/Y5lrmdH2ha6u6Qsu+/y4fCUtFzjeEC4awIZFbrG42qdLE8OnRRPsJ4l68AjfKzeF19711G1BZwwqFn2BsxlrTKxZ0HuDmAOw98oRi02EwDG2KWKz00dngSg/aZ2SwRiuH1DgQeVnQkQ3VVNqa/7iRAC3U0itT5xcO3oyJ/i+Ggcyy3Fc9hNK361sNoXn+Wb1xMJc+EdJhpOMRnJPfWQMCumraE1l01zXHPkHyfjSRpNGovkmEQCUk62TAcIbrJzzsriooK4aG5Sl78lTQqLA46BTH5d7A++PfJkyclz3YbJzLSu5UzIxgOt0OOfmREusCtDv3tLahqSregapr3IUAPYk3qoWuXQRajmD8GzfRI17kPWzIhSIt0uhYwzGkKxcai2HnNlXY2Z8bQto7lH7X+fs7GzBGbrGU652T4/oHRrH1Ry9xfWnOUQP8E1FF166iijsLXk5GNzWdn9zJkSne3W9b13Wr8vOVlbW9u5yujiYctz1uzSi4BCUjgwgTCvcuZYhYu/mVS8JYEJNCIQIkDsx+/ZSMIJrsDAVYQfvrpp3Wb0XcQr2kW7Tb3p2JzxCtynYVxWErbf0cp7jUI8IdJy74HXDQcKZwTknkF6ztEwAQ+dtUp5Fbxem7nBzMlyBxV5IfTOSqFv4ocLrC7K08jP7Y2GlXzmSJw+WJfuKJRt+oHbhlRG8EZ66uFVdLDAJdyQ5GW1/jIp9YFOr9WUkvTodSZBjakNjcGpXmxBSfUkHQN14xSSoeE5M+0pyKlfSSNszrkYZNLU77G7qa0XIUhJcSaVlmhnEbbh4DDaMq56TCa15/ttFO+47fo8pQ0HMQjzpS0Kecouwv8tKumlXjhJpRXFCmKFl2YXPJ6IxWDkEaSTOZlYEqgB0WRSrVPSC2FgNswM3gNZWE30YsXL/YpV4e5REZ6hxKWiIRTwpPhJaAK4/Tpby8UflG0kpHRoXARUiPfh8CrV6/yb/8cFk8ZZJnPZLB0d9hy0cT9GgoC7zxrPA8nTEMtsuy682FLVmXmGtDh/MMTFDAM35o8J/M+4SXD2yjJ4RhHScYX1g4hB67GjSJ5IYFTE1BH1a2+WjoKWyuvpVvsI6mLwtQKCVjXhaCM1gMBfGpzFgFmAh8W6Gei2wMuZZCABCQggcMJ4L4rlKHFtubCrI0mAQnkCeRN4+HZfvyW+bJ4t38Ctbae9F/SoyTMrOMgEictjz0lQu4sbPHHsVuWLeeOuxDOqgRrnxd75dDczg90LA7ko6qm5Ag0blI776JOnR9bW4yqJavqhfnSUMcVDTYZ0GEXlf1h5LyohUI+zCWMEK68t7NKeusjaNHeRAorpd114aI27TC/dQYJUY/hqMoYqmO2XcUtTXlUU4UPttAtY9Z5nT9GCy+ayhNm1Od1CbGbI+qz4ppK1duYdeFhNN8BG3W9/PSv0QnP8O0haevd/yVEqQxnDLGrnrHWVsicVxRpgo1Ux1IxEKyRJGmRDckQ6E1RZETt8NacpzQUtdDmDR+5zHVkpJ+3XFS07oVa1denv71W6aJ0SkZGh8IImj8lgDXK8lZ+hGUtkvXKkhW6P/QGtEQvjDJfRkGUr/Es4jOC2nKR8Vkf64agJ4TrZMcKExLOO4zCmMN1P804UivlzTItlCESkIA6qnobqKWjMuMaMjPH8jVC1evuqASt66PIm+86ApnZbL4xr8vOpyQgAQlIQAJbCERvQtmSlM9KQAKHECh0YPbjtzyEkplK4CwEwiNSkzKzXjgZvn8gW69++OGH/Ktkufv8+fP9ZWuU49zOD5yQ3333Xck6biPBSpK980auEj5pnPwabotRNZ/jIGFhvqH3ifaZlm5jSF7UQiEXyRAuItuYF6E7Y+TCRe1omSktKUo7bP+cA8mf2UhTOFHIXL8I+05vxclrklTaFrplzGWpMDzYVJ5RsG4vSojdHFFYd7/88kv4M7ye67xhHK8lEBHId8BGXe+QTMM5bQSBn5ml2DSyIRK4G4F8n01ptFAdJa+F2keSNBdDJNCOQMmS622Ps2KkX2b4Xqpmtze5OcOhZ6u/pNSn9reXFDCKU9JyWgzKkRhn+akpfZaaaionuyDoFBk/MOqRu7z1tXCFrrsvW5bohRHxZRQE1VZYcKZWNIKH71wcEW284Cs6cyMrqwvHvmghWtvoZ7tAYVUOVdPoZV3r6j2auO/WzNZJ61MS6JyAOqp6BdXSUXkPez+jSXWAN0zQur5hpZ+6yOzjCV+aHpaFMYVbhQZe+KDXEpCABCQggUYEMq7JRjmarAQkUJdAiQOzK79l3eKbmgQuRgAHSOQ3CwvI8lNvrn6WMJEKK3hO7MGz+vbt27AgZ7ye2/lBAat/NnApn7m1vzEdRgEdESONkov8iwwajaoPB3ROoBVqgHBFIzxsVlL2kjgZURvBCRu5jbmkjk4dp3DjadgqJsvLClEYhxH2wo2HrjcJISQwGeHAwIwmmZSqsGFMPpsPXHcS4DK7hPNwJu+y3/Fh02o0HEzK039gBtdc5+2/UEp4IIG8/my093L/TJmQ5/vOsbscD2wAZi2BEgL5Phul0GjUXiTDIFK5zRsVwZ8S6IfAwyVX/Kj9SLuzJBkHMpJAZv+5MZONzHwjw+dhRWeeXXdrDs46+dfJUP2pnv3t1QtLgprSS6lmmvdcj1iahfE7JzCctJxbfER4vHMshSxy+Z74sCXtvnB9qPN6RbxFfZhBd7eCZ04pNPK2lFdWuOzHtKmfD5EtMvwOxxgCD+dzhW8ADR/3WgISCAmoo0IaVa5r6aiMlkYn7zbCVmFiInkC1nWej3d7I4D+wSiYM/aYlh++EbM3YsojAQlIQAIHEpgbsFKR2m1tTPMyRAISKCeQMZfGRLryW45SeSEBCaQE5l7cM8Ts881ibHJFEaFn5iYVOFdZpOBYZlres4RM7vzA8MfA72GClNl2MBC+80audW0sP7Y2GlXzmVKQwoM9bNwZk6LqWzjJx/RTvI3gjI28UfppQQw5lgBNN1xFmhSGdpgZWXgJdbi0xwDag7qeLMg9A5eeb2za9zM6ba52kKefDS1zQrYLLyHWtMraFc2UJdA/gUPeCQKWfMdv0eXDcTytl8KJcfqgIRK4A4G8okgJtOjC5JLXG6kYhNi1J7EYeDECt93I/e7du/z5he+++27/un716tXXX3+9Il/c4Pjf7mwVroAWPdK5vz2StsrPkpGx0aBcRX4TkcDOBAYtMbfsiDCc4V/xmte+DlsumrjfVkGwTrDbTuvMZOVYW4XVjrAztHjH6uoeXjK8jYl31YzHdUfEu+0cfawaLySwhYA6agu9uWer6KioaqK81hnDUSL+7ISAdd1JRSjGIgJMsOcWApmW72YCLJLZyBKQgAQkcE8Ci1wf90RkqSXQOYGSXtyV37JznoongQMJsEUjf7bk2KWcDBlOc3FMNLO4g6cO4Vsc+spIVevW3M4P1G+tErHfaPSXorGrnwhykWhpY8iPrS1GVc4dhUulkwJnulgYPxS+8JHw8YfX+Q0ALeCgG0epFr3yeHzKi9MRQGvlB0RKlImA3g4bP6ldfsHodF0j1FQl7bOFbhnzzeyiGeNEF2EDi27d4WdJ9TWtsitBPl3nvRL8k5Yl3wEbdb389I9mXMssCitlbo11iHNzPRyC8loCKYG8okjjt1AdTMiXioFgfb5iLCVmiAS2ELjnC9Fw7GQ6OHOJ/Li/BXj+2S0KEKfEnoctL2Y4XMDfnm9ak3dLRsYtbXIy06sGXqxHXLWaNpYLoy+zYsJ4mn937Vzuf5i7cUh4iV4YBbuSglhUlswywAinykX+lMIimavIEyYS+a/72S6QdxiFRRiuj8UYyTMuzBPelWCRnP6UQP8E1FEt6qiKjsrMNFg7r74nqQUH0ywkYF0XgjJaVwQyEzBGFjxHXUmrMBKQgAQkIAEJSEACJyVQ6MDMzE5PWnDFlsAlCeSXBllZfPLkSbcF56VCmU0ziJ2/2225Jnd+sI6Le7PilmLgcBBo+MusH89ReniW8mGEuZRvG57xRsKkxagaLUOk5Gl1hU2OZVYikwL/ttiGvj8c9q4NBWEbDd0khWPI9QgMbThfLrTlnIs12ovDrs2eB9B8MQvvZoiFx5ULU9shWl6TpAK0ULxDLrSipTt20EU3f5diSfW1q7K0efQfEi6LR9JmOm8U058SGAjkO2Cjrrd/pvktjm4FsTtIIE8g32fTZ1uojqUyIBVi7HlsKeVgiAT2IXDP6V9kpEeosdmP6v5bqmOpIRmVeunPjKh9Wv2ZAp7C356Rf/WtksGxxaC8WuDDH9SUPrwKDhSAd1NmVkxwzXF3nb/Xw5YHVuvKrHcbcTNtDjfEUZOVgVooG0uAxwoTVmTJ2DbGp+sWLnOOj7S7YJdVmDiyhT+9loAEFhFQRy3CVRK5lo4KqybK1y0XEZCz/7Suz16D95Q/7wHJtOp74rLUEpCABCRwIIFC70dmFedA4c1aAhIo6cJd+S2tMglIIEMg/w7vFoemMsKsuIVHLrMYgb6KvIIrstj5kcmdHyxjUZZ167iT8pNLeMByxcHIFY9MSmLgQICGGtZIhKXRqPrQU1R+XJnG+cMPP/znP//h34oNdeSQmXs0gkPWb9++pUS//vprP0uxIxAvWhDIe1bHHCc3WnA8I+xQ9J2bv5ozszVtJLn/RUaTTArTrhLD1jKZdRpYrpDTZy8Qwkbeh42q3XBwUoAPiZ20XIp9CIG8/iwcQJdKvn+meeXczycclpI0vgT2IZDvs5EMjUbtfC+OZBh+3nyKNcnEwEsSoNNdslyZQr169SqjlxjWP/vss8zjTW/hN1vtVs0UqqnMaeLnMjfO4m9POW8M0ZReAfBcbXtFAX0kQyD/alrmjavPmp31sGWjWXumDvq5lVmuqytkZmg/1g0RvY/qWGEi5hloUUx+NnJapRmVhERjjBsiS6AZRwKTBNRRk1g2BlbRUWx5idIZpWJecfN3yo4ornFhXeYr1L0AACAASURBVF+jHm9YCoy6zBxs0TzzhvQssgQkIAEJdEjghut/HdaCIkkgJVAysezKb5kWwRAJSGAg8O7du8yCEds+2h0zqFUFbE/JnwjNr4/WEqNWOpM7Pyjgt99+W/cAW3RYyLNktWpwdTr5sbXFqJrxfw6lQAP04/HO8GkBZ3U9+uCpCRRudkxbI3vXwpEI9+zr169PjaJQ+IwjujCFPaPxcvpF2TXVLUtPAuAbuflJgLTfpbXZtMrS7E4dcq7Oe2rU1xD+kHeCgC7f8at3eQyx/HuIbq6Hr9GYLUU7AnlFkeZbvQsPWSydYjH/P/C0VYrFEAm0I1Bo7bYTYOeUUUqZD2ZAIz/o7yDt6gl55NFtLepqOVsLtij9O/vb8zPqAWOjQXlRHZ0l8jV6xFlo7y8nDt78ZHKLSdjRYctFE/ebK4il3uQVrZbqmDuRQmrH8o/6g4ctV9Rv+kg0k3NcSREZIoFCAuqoQlCLolXRURkLZMtcalFBjLwPAet6H87m0oJAZpodjS8tcjdNCUhAAhKQQAmBHbxSJWIYRwISWE0gYzGNaWbmpWMcLyQggcMJ5HeWFPq72K/w/PnzZ7/9HTLK55d4SlTW4RUxCDC584M64vN61SUMnaXrdlw9PIjrItGiWss31Bajar77I3xmX9qiom2PnN8A0ALOdplN4YwEeI1dyet+Qv05FJOTluGbCx52rjPCmZQ5gyulNJnCnoF5NZtK0k63PNy8lQrDlKzuOxfSLDoPKam+dlXWOZw58TLd8ObNaY6Y4XME8h2wUdfLT/8YgKq/LCa/hIppU/gNE96rPpjG2MhzSA2XwPUI5BVFWt4WqiP6qkGaaRrSj82bymaIBBYReOiCKxzFFmXabWT8q+HrkFI5sdkPnw8/rLJU7CEE5wMW5dzd6uHnsvoni38uf/tkEbYElgzQLQblLTIf/qym9OFVcJQA+f5CT9kydnR02DJfzoi+CiICUv3nQ09E9RzLEwxPgbIMv6UDlGdaEjPvMEpT6LYZM83qh2rKzRAJdE5AHdW6glbrqLk1chIs3HzWumimX4uAdV2LpOnsTyDjlcPvdsi21/0hmKMEJCABCXROINyH2rmoiicBCaQECh2Y3fot0xIZIoHbEmBnRn5ZLb8xZeSGF4U/kuLvkJ1q+VN/+FrZVDFK2+1FuvMDlyNgG31aMNw0sO6wJSTzD4ZZdIu9H8HoPhlhWoyq+WVcKrdR28sUc+7W/nDmJDH88gQyntWx7OESHoFv3rwJmyjjYPXjH2PWvV1kxt8Orf6wmkpItlC8Q74M7iUCjHFcggRFSfW1q7KxLs51MdcNBXWueuxB2nwHbNSi9s/0m2++ydAu3wqCEY3w/KHtXZPNIPXWxQjQ5heVqIXqWDrFQoZ+bN5F9IwsgZQAJkMaeNsQrPKMT5IxPWPJ7gZtixrMlK66/BlWc+ZGdRm2JHhGf/uW8qbPlgzQW1pjmuMFQubatqAuULn5IuS168YG4GHLPPxO70bLAC2kzKzSsUR37NsyRj8IE81D1v7ngJeMbeOzCN/Vag0+o3HinvdDjUXwQgISmCSgjprEsjFwu45i/9ncjKqrc/sbQfk4BKxrm8GpCeStu8wU/dSlVngJSEACEjgXgbl5dVqK/LiWxjdEAhLYgUCJA7M3v+UOWMxCAmckkHfj40wrfKNiqBbGNYKdgeSPx5TPPXYWe8xucucHYNvt/AuZrJ5xrX5wLLgXA4H8iwxajKp89CO/UnyWxdMWcGyWdyaQH00GMqH+ZCkh7Cw8/vLly1sBnBv38xrmEEThdKVEgMym0pLH5+Iw4ucnYOmDxC+ckqXPXiOEjvawRTkcpHU9B22u26YpGCKBgUBefzayCHbONLM3YIDAbpCS9hDN6u1uJdCMcw0C+T4blbHFqE0vXroLYumULCqFPyXQFYFGxktXZSwUhjcdZHo3Nntowhem2SJaifNhLt/QKTEXp2L43HxmztyomPXGpE7qb99Y6vBxTemQRvn1XNue6wvlKRuzcwJ57bpFb1PwP/ZT+PKJe4tZ+7Ec5s5Sz0k1pw7m4i8NZ6DKNLtG3pZyIT/77DMI8Efr78o3Xd6GKezhGCPgHKAFKfV++GHaSDB/riYwN9/SQluNtPBBdVQhqEXRtuuojIruxBRfBKSfyB2qGuu6n+ahJCsIoO6YjDErm3w207wn4xsoAQlIQAISaEFgqRerhQymKQEJ/D/23vd6b9tYtD7OyvesVKDjCmxX4NcVKK5AUQWKKrBVgawKdFSBjyrQVQWKK7BdgeMK/O6E63LhAiQegH9AkNy/DxIfEARmNsDBAByQiwmUuJS9rVsuVtYLJXBtAvlAtMJwUh4GheUUXrU52FM/6k4jP3h0BdX9XloaPcJjGWFZi2Dta78dsayiy1+VH1v3GFUzkWfQpsb9NvouaM0Mnz3gLJDQSy5DoDBuhvDN4VEpLyYYp7eMRDc0iRCbvEPnVqeP6iq13xbbz7bQScY+U0KjN4NcIvPmeUJXc67w/Zpsrsb+0+duw0JD17+CStiGQLR7MKp0v9jLycFlrH3zWz7vG5e/hyj0BJhkdfX5hJGeBxLYnEDeUKTVbX4LU0VtyBafQPAOTZvGlFMTwMfLhOufWrVy4VnwzC9NM1J3slkAMTJhXXmVcZNavubpLLP+CNp519sjRdb8dCq9jJ5T6WXcLn/VykeQvWy2rHLc9/Daj+0ovblK+YWPHtbveEq934PqxZ0hzy0qtsNujBfoNryomc7yk81OmBH+6IQ84+HgoeR4/PxxOw9/LkM8JFaVQRtVhasw80obNTcDYaLe4YBSyKRxtrOYGtu6ccewus0JMDTPTf4Z4llU6mQBcXPFLVACEpCABM5CoGTKeRZdlFMCNyRQsoDZ4brlDVtKlSWQJ5D/rh0Lv7wPLl/CcDZaRclHtJQUeLc8aeQHJhSqu87cI0tOcy/DTnPzjHlu0wi1tAz9WaZCJ1dFLRJJtfmoyqajfI35cPNIvL1/5gMANoeztzqW3zmBQnvI0isPxN+8eRPeSkR43/BRKQvRIYSxfXub9U8KOUqbHuxkWxj0q3YCMMhGjlYq6h1SSppvpyY7L15GzznhuW3nTpkugZRA/gbc6dbLu3/Yxs0H3HCTZAqBzZZp4mRKaLSdGk8iMvGSBPKGIlV5c9NBGFL+Lo5kYCiscsmiy/0pgT4JcGdlZmEHxgi9e/cOYm1e6RW+Diltpt7m7JmwrlT4MCXT0GG2rY7PMusP9T31enuoyMrjkgF680F5pcyHX+5U+vAmuKoAvWy2LLELYxtoIEYUOx3km8P1u0ns+QWj9BK7ccrElCoCLDdwq7Lex79z8RCZAnmUyN94s7OmSZ9kxZC/XQNBMiJ5alcC2qhwcTxEzTvPwp8eRwTOaGps66gR/Xk6Ajjbc90YXRi7C0NmT6e4AktAAhKQwFkIlM9AC0Ndz6K4ckrgAgQKFwdct7xAW6vC5QnkA9EWh5O6MlzVc9LID8i/ffu2qpAFmaNFg8Xv0KS5eRww15cah/4s4NDPJeNzlkmRNh9V83GlvQWfNYYz2QQm3odAoT3EvrEAGz4b4j598eLFfUCNms5FfZTP+seidj3IW5K06s0N71AFBraKDCPsHp4Vj+3wBEZnAGVxP3p+q2xJ8+3UZGnfOEtKpqfN3bZnUU05GxPI34A73XqNK2UTSOaWYXW60D1gxYwAqrGByufU4yUeSOCkBPL3bKrU5qYjdMvT6tKUnVystCJTJNCSAONO5s1ZzGELh7NtZX716tWwBoWh2HvBkwF9nOOkWmB5enslHG55RuBUhTEFv4U5XbMZ3Nz0IeM+jaIecnD29fYNoZUM0JsPyhvKf0hRmY49dy8cIqeVno6Amy1P12QtBM6b6UNctxZqr6sjDy0qe4+XdUVV+POqBIYnKKwdbBvrgJ/BBIA/uBFgwRTOjRwX60I3t1G87H+yQZlyOKhNkjmvqbGtJxvUxHMRyK+GYM8do8/VoEorAQnsRICldkwiU5jwJTLUxTopf9hS/po9qNhJx26LLZ+Nutmy20ZUsBMRINiLm274+/d7s4LAL8wdd9l/DN7/V/hZgJLFgdOtWw6IIDNo9x9Iv0RNDCVS+BdicCvEFRXS+U8+dEY/QX3+RdS0rUcIw0C5R+R354iuJN6wbpPRqDAwNCqn8KpMvbc6lUZ+EBTVYK8O9Q7L+ANtjPYa7IRM8axhsgQeGWBgL2kwJ/VdnAilTBgHxW7LkMXP1MKPwmPqews+y0h7Opdj5OxBzwTwcwZfKCMkGcIhj644ZwkzhVzjFLjmFMG37OfxWcaSTMq/h+QAyUQ/p2Iwwm6+jI8PQLGRGMAhkV0K/Nuhh/9wlASdw0Haf+b6PKxc7UxxmZIhMNeXhkuGVYLM5ctONa40nBylApdv4gqt61UXjlI+pkgAAvl7NkK0+aiNi5W/iyMB8Nu3nWJH5ftTAkcRoGPz5IK1/UkBSN9jjjNZ15jI7kemGMNPbj2G1P3uPtaoM0N2n3P2NX4UixLNvPqzzPqHnnaN9fbxJlpz4FR6Gb05r8ap9DKeXjUSON9my8299pHFgQdzd/ghIjFiZR5CZEbfQ6Ttp9KqRlzjbPWjspI0JsAchqlLVU9bJiELGfwxhWPK9OzZs2WFeFVvBKp6zvVsFF16skXCB+qTGW6YeHZTc422HqKmRn+MW5Jt8PutW12vnw/eLAuO/BHuNpJ8qCnrd5sHQDysNM2Q97er7HlauCkSkIAELkCAJy5MVRj0J2OaMfv8DYGSjKHkbP/86QKQMyowzmbOekoCEtiKAJMCDB2+Hz7tXJmDxRsmQfiQeLMPl3FKnMlTrAkwFqDLgGhyOIigDYqP6rPqNcyzevD/I1Grfg6TR/SiMzy8MILANJO/h33mYbFmOITA2Jkna6dlC8M18JTGErgvzn5HjLo0OCDcATMS2h/8zzY3FEHAYb35NYSHKOgqLJAOznOamZ7melSKJUrJ349kprdshRFXPLOgzQP0wSuIJDz2Z4bPKVyOY+lZ+wICWMWHflHULRkNC8fNBfJ0fknGOjEN6WQ5hRD8Kox72BbML/5VuRjY6s23viMDqs11b9wDOjZ/ve23RKSH3PZosoeVdp5hbh1gpePXudaKtzmBfIj2frGX+Rt/81s+7wAXWm9WmcI5UWa/x+bNZIESOJZA3lCksrF2lCYuTlngYrVZeFmskRdKYA0BJhHhUm1YFGNr485P6GC4AIXbwF8o0rbH1BWudkaFM9npcM6+xjNnWtdsHf4Us/6hxS+z3h514GU/8x71UObmfvUyUbu6yql0V81xJWG62GxZ5bhrIPbuf3NLtEO9a7yEvSU/tvyS4W2U0G48ovDgIQEWF5gzsLQ35wo8LGFZBqobZnHU3sy/XyaqV5UQuLmNmlSfdcDGixElLXVUnsuYmrO39fBusMjgoxRrajgP/NtJfMNRHTVTLxMKQPGHKxsBzFwVneJynskdPuoRD4GBmtMi76tHGvlTAhKQwMUI4LEwGjJDKdQLw84ASkQF86neos0KVegwmyNRh42iSFciQHTXsAqUebQ8qS/35rCMg8XLzBowjJOXh4lYzvBnb8dMmnDa+VsjGM42oPjD8YYbUXQnGiYYDQcCKyEMhaA7f5vHgq9pHa8tIZAfjgvvYgxO2IvwskqqNg8EosgPgo2wrpnIlWXQuNmjhuYno0PkDK9/ZkfTYw8nhaSuBt/qnKz6RIkPx1bwvn79ehONGLPmPIShH/Y2nOUDAAqN1SboLOQ+BPDuqpSlH97c0EFg0o4x6HTyBG1SvEwrkx8nZ8NgXEZkKM2Z31QSbPXbt2/T9JUpjNeRYxAVyFlWwD58+BClH/uzpPkcDtI2mmtrWaWsTMkQyN+AO3WnvPuHy7rtvCm/IZ+5UuFwEE6H8SU6GQEzjespCWxFIG8o0loYobjvMovP6SWZlB5crIx4npJAYwKs0rMQNznvqL1VV0oe7bSkNAQrHFIXVP3q1auMgsxx+hyX82FdeQ7o2/KJDMZ2kjAmvR+2F1tvz3eAkrOTTRZduJM/H9Vyrp9Opc/VXmeS9o8O/hiMy5GRuQORNxah9sUPzPM3liAoLlxESNtl16oDKU52OGejU4BDCvlPpqHiHkGA6RN3XK19mOt1a9LxzIhCO4KBdW5D4OY2ak79S3oUC3rMlUzNqduahmCR6KGt1hOLOjmBocQubDhWMuRFVRzyM78mwqrKIVJZqQQkIIFjCTDQ1wZNjgMrIwWXHyv/ZWoPd2WMhOcOLqO1ikigAQEWXvBs5+6mqnSeyk8KPDdjigrv1mAOeyMjaTf5yTBxiiUCmmbb6c9IjxHWWcbkXdNtYn7OWLiQG65C0AeOVTavUVf9kztxw1WI8TZcfLCJ+WLgmBMA23ts3yivPVWhTc952B+2ur/m9sQOiuOll7NqlpP+mbbLmNKty9GMz/qKRpjjQZtuv17y/UqAwEjj4QH3L8vy+wlzipLnIkM6WSeHYd5JmGxlnJyt4NNDqt5rgLu+VdVhOXh3k5qmib0N3A9HSVRwOAjbejhOW3ZIaWbkJ21pKufZU1LOzQi3QRfO+FJlN5lHpIrk3b8N7fNQ9WRfHZUtfKqOFRov4aA3Q5pCvltK2DrD8cVuVRr0QB3zhiIVjBRco006YdVK+E4u1iaKZApJbVQms6ckAIG52Rm3XjOfOZVhJ59haPH0NgktT+dz9gUmdNAOvVp2+LRNBzH6mfXTvUtmjmHf2PV41z5f2PQlQJqZhUKZe8g21zGaeY+TNq0HMneQIb9+uLIP/Gmub7VMn+xecwLkccxd1Xk6q7T9SJhvjkvyXw8/Dy0qn4Fw25d1ReX78xoEeEkMKxQ4uwvsA32MW5Vr8fzonMMfz9pJwcsvccUihpSAMO/fv4/S/XkWArRguajXs1GTYSioWbV4Vw7wXDkvZmpO3dbY7ZKtC1jyly9fnqub7SEtL7V6/vz5X//6V8Y12n3BWDkn1eJtPHMFLkvPu9xVVn2ZAF4lAQlIoDcCg9MSxZZhtIcpDwPBsD7IYMrMJRWeDJhWho/0lCm1BKLok9rLzS8BCaQE+O4Kzi02bXJGM+Qf1ojwA0eLh93jJ2YwdR1JpMC0ohI3ss81Ad6Y/tVXXzGLjwaCUUfocXZcB4seGnEVuoOX+VSKi0Kgykajb775hq/WjGV2dQABxKMboAXSZmRDQdRkQETlkMMAgVOTAyVnufDNmzeZkj11IgIlLxqnU4WrENw+J1LwQFGjd2wfKMlY9eRNPZ4tPJgzDlyOeezWNhZqt2s2ukTeLFM7NpY7bqUYVJRZzWZ0ePr06coq9rg843v06XLsAcEyGxOosorcO719D7YxLqrDCZystJ+5f8aSTEpOIk4OX0eZO1uePoz75Sgw1Ht803LQqFBsxvTCnA2ylYySDgdpQ8AtTRxStvqS2Fz5pl+MQN5+ztn/lRAOqXRO5kKvIHSzwdLPJ57m9DJdAhsSyN+zkxXhGq2MV2GRgZVeXPHJ8tPE/VystC5TJHAsAVbh5gKWGizecm9+++230YQCkV68eLETlmHClSmcmV3Pc/ZCTyNVkLVEHgum6TulzHl95VPdnQQbih26wcP11V1liApf3LJROYt/OpVehs6p9DJuXlVEIHziftQxK2hFsv7Xf5HzKCH3q3fBvAWfZj958s3BQ8H9qj5vyVWvqSDzeTVV8gYEcGTnfNy8qeTmZYbD5Q+FZCqyrArKf1i4GTokcHMbNTkF2nUk7bAPpCJd0tSct62xrnkLH53FjKdtepMUlt2XDWERw8mfjKSd+Lr5pws6kzfp7aopAQmMBFKryKMm1lLGDOEBa/FzD6L6sfOhwKc7rvJbTqedAkugPQEmp/nFWHy/OYs3SosTmzrJhKGMGYaDksWB3lxNrHrG7GDwAVjrw1Pm3LSCtihZWIvA7vqT1k8bN53O0HAohWolwkBsjmrabUoKNE97AmEwaNQf6DAP5aGrhJan5JKHZa7MkO/nD83gytoLL8c+hNwi8kf9rLWBc8pmtNtjaEBsujF/hYZrTuwwPW2CBj2nMNaNRctQ1NrjTOugNfa/tsBm+TO3zB79qple/VR0SLfvR/05STIdLyRmJxwBhljC4x4cYyx5KFLVMR7vqOOCAyx8YV8apNr1sWPeU4qw9PP8CCaRbOlP78S0c855Fy2d9slbLxX17Clph2zgPTaDhg1PFRxTsG87SZK3nJuPLJN9dVSzpLrIUpVcshM6i50jMDboeHClW3XQelRtPGijY95QjMJMHiz2fFBt7hHeZEUrPbq5ftUmPbVRbeq1llMTSLvNeGvsOkgxiUjvzf1WnDJPKEZ9+7/9M401ajF30HjWNifGrp2q5E5EgLz3OCf5rulbrbeXEJjMEzmok8o6lU7ROZVOmdwqJb90hsVeQ+O/1ly8ybVVjvslDQQD56Q1zCSubPVMwzFOZOrlVObaO5+qGvKx6Xdmpe55AiWuUnqTMttZML3B+FR13aFeAiDyKni2QwJVDX09GzXpSB0+Lzq2n1zV1Jy0rR96X5Nm/9gudEjtjHTp6l4KJ00hoI2+8fCPAa4fy5BflYPDIU1gpRKQgAQOIYD9j2z7w4e46SVjCQwHh2hxpUphOPLMH6yMKb8SNHWRwCQBVsW5TTL3EWerFoGxftH0P1rDic5OVt3VmgD++RyiZUthUUNQPo8bIg5QomminIf8RLwSk7t4IjNX/sNx9hAaVhoRmHtsTH+m20SZ059h16LP0xnSPI1TQpGiu5KfVcZwJ8mxDCVWNBV+75QN9c08rIwGlJWVYmdGmBuOOynqBj0nHUdSMYaUxdY10/fA2MmYNdklkG2OBukbNv1k7TdJTAk36Pb9s82PKQM0bp8NN3v3zyQv4Rwx5hf5CxucxXim/bw8BdUW2Enuozkmk1XTnRhDd6VRJc+2o/ZivaK3e0yiI3Hx+LhYsP4vpAUncbVkxV2QytA/uloJUx2vNIxm5owovlPsZd79w1rWttHD/JiatB3HlIeXR88RWt5lD2Uzw0hgbNDx4Eq36qDmqNp40EbHvKEYhZk7wJJULSiReW6Mm6yigYs1drOdDtLxdKeKLPZiBObek8izkj2msZOPCba9ARGb24E/zA52YO6hT2QKeAYECgZrLqyyNnv3Bxyefyvzf/7PXEtFikz+hAMlNNNrbkZ57KwfkvS0ST7HJu7dhfLlc7+UYNFxTTHOuRktWXFfp703FdWUPQjMGbqhRWiaNZX+15qLN7m2ynEn8yaVdlUId3J6d+VTVrZ6Rv3Mw1REwtHJXHvbU/kFo7QpyX9bViqeIYD3XDiXCDsVrtUar3dZpfglGUU81RsBbRSTEIZaJuHjvXPnPrzsrj+LqTlpW89N9sYeO3mwxvj3ZqYeyoPrWzVEMn3irucqusTDwvvMgOST7T4mnle1PoErlQQk0C0BxrvR9HGAT1ISvobDE14VHd9qDN2jZcsHZUbkPQSwTAlcg8DDJXEc2gWaps8mR6NXuDjQz7plqstoz5fBmePJyML4MhbOAQsIx/rb1I6OoUiTx8wlGfLm9CpMn5yQloy2heWbbScCGW/n4fgbNXonzb3rc9D1rZCxSJO3Z7PEh81dq3vkfoeK0HNqS0vz09/CRVrK31CFUNrheL9nqaNq0QgSyRB17AW3Gy0yVwVueT+j9ggkPMh7O50LHyrS83HU5fjZoNv3DGSQrcSPWnA/9q/4Ygnn7tZNLP9iqYYLI0Oa9vmSFHYClLQ4TjhWt3zRY6gaCRvMHao4MHCsxL7J5YXvI+j/ezWb0KgqJHKWxk7ecuhkNBnrHQ+qtDhF5lG18eBKw2j+Htwp9nJuQBkII9IeHSOjab467qnQ08b+5/N79igC4x06HlzpVh2ojqqNB210zNw+oyT5A24ihvKH65OoEy1G5YvlLM7Pw2KP6pPl9aJ4pGn5tea8OYG523PbORpD4eS9uf4GnCw2uh0W/2y2IAafqonYYo3SC5kRlMxhy2+TOSdt2x5VLg85I08shXBUCo1epcjmmedu/wiIU+mUvFPplMmtUvIWe6V3/V+Hoyw0DYOlwMIeLvDmAuQbODKRe3PIP36gsTZX/wIFzvkik23Xyer2BbBfTAX843Ahb7LzpIn4TOuf31DCnJ+R1jimbBvWdrHW7E0dbdTYIsMSHmPZ+htnLPNcB/cxNedq6wX2H2t8E6+MNfTyyQJONcEQl7nB8x1j5STwXLZLaSUggdsSiBbZMYzli0LjzCU9YPpzW6SbKJ4inUs5/GnEJvpaiAQ2J4C/mndxMXdrnL3UeA6BKSWLA1S9ub7LCoy0GO3MSjhzwtAoUVD1gRMuWv/hSh3SrukkEYc09AEBLjOxipS90s+04YY7he6RUTO6qp9H8vnHZBt2+AycuVNzFmk0TQce7BEQk9GXZlpsHFixmWzlDTth2hB79xxYpZWOKYxZ4ApNOinlkVJcC5yxtOiApl/cFnNdffP0jMPTj8uxudaNC4w6Bj/37vaNFVxWHQYnJROmbGh5lknY21XMF0I+4zEW7HBRR2E2OWAk4gE3MyPulPGPn3SJaDpQUl2VVV9JMjMiTIp64OYEBkfuwXD4m5RwTAQj+Q8UeGXTbH55J/cjN8jYRuPB5soeXuCo2niA4odLtZUA3FyjXukBt+pWFYXlZNw/ZMDehpm3Op7sroPKmQblVIgIq9W/d70VsdOVk3bgTMueTrtB4KN0DO+CVIaqFG4i3JXIy8LvYupaWwv5dzIX7btHaqDay2CNJyXAqDQ3Q1m/IkThc8t0m9yAtZOXKmszZEbOBgP3XBMsEHjZJRs6bJ3MMsb7EdVoxGVY9r6KW2yUs+WBU+mVtDvp5OnQT49dqZqXFxKYfPw0WoyVM4g/jwUddTDZtyaFwbx+8cUXk6dOnTh3k2eU2o8DJjtT7+EOREa2A0+V4icSSwAAIABJREFU92GEzN/PB2ph1QcSePPmTe00A3vItOfp06frxf7LX/7CA/7au5s1ETrz119/vV4AS9ibgDZqJEyPvXOnvZWpOVFb//TTT6wBjb20/KDq1i4vtqucdFqGmxI+LHaQ88mTJ13Jv1IYhuZMK+O039mgrWTr5RKQwCkI/P777wRnhKMAM6BNFkNYhPn48aNWdFk3oF3KL+z2MUm5CuaUwOYE8P/xXTMLsDiBrNKs8WwxlcSjUMsgPIaU4w8fPmR8y1HNTtYtoYQk4RAwSIhVQYtNxoJR5eGAxTFKHkLrhhRa4ZDB4tWrV0xtIvGin2T47rvvosQ1P4dAqPAhBccMuy9evFhTrNfuTYCeQDOltWBhfv3119SMkIhzFdofjMPr16/TEkwJCcxZpDDPgccYrs1rx8zST+ge6cAxmEqeZfCH5Sypmo5HR+UvNDLDhVh1uvGpTU2KKGTCWDY8fBkHNYY2bsMSM/7u3TuypdAof8NnQ6G0exxn+HTicuyhtWX2QCD/xBPLyf3Vg5z9yIDbALTQSRhkwwpNOhXNJMch37Yu7FLGNJXXhSn+z2BYOhqWlzyXk3EZp33ubJpO26XeYJqtMIWGmOPG0Db2HA7SSdzDKrgE7YZs9EPYcsy/czcyp07tPDwEMocaF+LhtWaQwEgg//SZ+2iPpRVqn+vAg2A7eYCs81PyZNXYpcmnANHaC0BYBSqc4IyQPZDA2QnkDUWtdvgeVb7KXPmDz+P9OMfH9PsQ4C749OnT8+fPWVKLtCaFAY5/a0dzJneMd4yY/BuVOfzkBmSyvH4eMVf+ZKXLEodpyOQov6zA9CqM5DjTSc+2SYFkbSvPCdbVrP8+6+1Opec65B7pk9MBKnIqvQftO5ZZuONzp2xVAxKdficxDix2wYIj8/z9BM4/mmVetF/V5y2ZFim3HTI8b0PvJPn4/KC8F3GfYjy3lYdnQuUCDDnp+ViwbcWwtD0IaKP2oHq6MjU13TbZ3GSvxCZ3q9R6wViOL3zkRjYyr6+xwxLyE35u6g5lViQJSEACGxKIzGDtVDo/kjL92VDUWxVV5brwTO5WcFRWAg8JsJiTn6ETTrrVSktkRbl581UPZrPW2D5UeUEGCMwtUG++GhaJFwUBNHa5UfzhJIhGpCkjsTf5mQZt0AqblGwhuxJIG264l7EAoTHh3knXhRr38Icc8v1/p57/UCoyzFmkvLfZ7OyuZBgUMmMH3WyI7kox0v0QDFdwbpsEfHDIw16aFrIgJcW+Kx8kjEbbSIBxVE0dAPoVZ9MVLXJCJtPr9uC2AHXJJegSAQl/jnBKijJPhkBIdTjeu9tnhOnqVEpmTBHRZEthXkZE4QGmfjJ/m0SGklCYh8fkx7w8zLYmAyMjtWw+hJXwzDtLkVIbmtm8PY/qbfOT7lpC7KR5Ur99oMp0taVGmMq0NVsK0KauVMfLjBGTLTjqu99kcKwiPdh1kQG/enLmQiJGbOxOZGNci5xtfoZ5xswe9EMg7U6XuVVHyIfoWOs1Mf5m5vipCrUpmKZ0jjwiOulBao1PqohiH0iAW3VyjOMWG5bmMnMTeiA+JPMXckbDX3SHbngDciNHhe/0c++xoNZI7qHmtvPxfmb9+d64B8mqMrfqWk6lG1tOp9KNgXdYXX7dbOWt/V/HKlw1JpH5WGn3qJ32qzLlZKZD7CHJUGZemJW9bT+xDyy5dlB0mebAxuqw6rkxPnMnbhh4FwJZNtVB/rAQjzskoI3qsFHai6Spac+8vMYFruA4RpTXcq6crPfNLReOunNAnsZPlxtjzIeS7DojaKyp1UlAAhJICWDhQ5u/wOiFl6fHzKrSSk0pIVDlujCWlZRpHgnchADT87yXu+2CT7TOU/jwsod1S2x+ardJafNoIKq9WeeE/MM2oofs2kCpALtW14zt5Ssi5GLylsHg0J+jLj3k5NS2gRqbQJ4UdVTtwCdTowx9Hux9nxKwVbKuiIH6T3f79z/5wQ6MFMggtUm3iQpJ22jvnpNXNmwdjlMzi8DjrZq/BXblFmHc6mc+ACCEs1WN9yynfbc/C2fsUgqHlGvv0VrTOtH0YaRHVO6aYlde+9A2jnIOB4PZR5faC6NyJn/SqfCgMqHMK5V9eDl65cedUOwNF2TyzynCSpsd074PcZ03w2Qr40U01mhyAbCxDA2qSzvt3t5jA6WGKiZbcNR3PzXHKtKDDe3SJMY5fxtJhtnKpDeOPTnQsE8qYmJKIO1O+/XhtPY2KYfomH95UCrSMInjXp4cqtL8hSncm5SJn9MGdeNaUmvcWACruwYBbpD8DRsuLjG0TQ55k7ckFzJH3vYGTLv9ZNXrE/duXEzTeiFXlrBt01DapDztZ/2TYvSTuNWiZQ9dKKLqVHpvu0H5kzawQb1WAQF6eNTnw58rZxB/DstqfzzZsebEyIOYu6rz9CoCgy7l/lCt7nygOX/JtvOlfF1nOVvVggDc6tPeZ+GjnBkCz58/n4uGmbuKdUC63F/+8pe5DIvT+Vg8rnMU0/ywNOQnNuLrr79+mNMMRxHQRh1Fvp96NTX9tMWkJIv9usUXTorRT+KrV69KVhwYsxiD9hgQ+0GRd7xZ3+lH1PaSfPz4sX2ld6jR2codWvkUOv7+++/huxXpmbXzlF9//TWv6c2taB5O/mzV/CJflGclcCsCLLqysk381pzWg63b0L9lnYcVG3zmoca5x6ihPD14Am/evJm0M9B78eJFKO2Gx+/evWOgod60gXA7G6x6vX//nsZKaw913G9JcKyFSVa0MQYmLmWPfLo9ePbsGesDdKHoNqdHzd1NWAZMRLcaKVgVgb1vUgamt2/fslBDt8FEzFmqEu966Kj4+RsOdlWsNs/M4D4HhLqiUZWWghIkI0s7d6uO0lIO9pkLT3fbTpqgQa8IzqisBxLYkAC+U2qaSCxZed5QjBMVhZGZhJa5lxtoV1v74Lqjy4cPH/DkGbz4WyknMxHsMH+H22EEAAheX9q30RHTirLIuVLf9PLIyUwztE+5ZNjYgHHOu9ijZds3nDW2JIA9xP2evH9xyPdb6MBGTRpehpjvvvtuVwKDv40A6aOEObOJV7DfWtOuylq4BDYhUOVojZM47mXMCBNbbvZJI1MoGzZq8LKePn1aeInZJHBbAkwEfvzxRyY4jFyTd+7DxaUI3a43IG4GFiOzYhYJs+wnI/6yC8uvOnzSgfu07SSU0jqc9Ze3SLOcW623rxkld1L28F69k14U61R6P7aWPBA4zWbL0Wu/WMtNzurzOjLm5TMsPvvQy9lqIFksYYcXTrqwc3JeeLiaU9n0OQILtj9hBlkZ3C8WgWX6dOVxTv4xnYkcj6zGnx70RkAb1VuLNJZHU9MY+ILqWM6Ye9yVL+2STkVhj2X5/g5Pv/I+/0O/Pd9/znu2JBL9vNr1IDkdj8djzvt6aIs7y4CdD1ef+Vk7CQovvzPJw3W/pLtyOFUFOCOBhzstUYrJ+7bPTSmTFZvJELc5hoffs2yVR+ZJ8ebSJzOXJ1Ijq2GZ9XnaZb8YxEFOtno+jAzAQ0OS2tGwnMOQM52AZMjUFm7+XQnQS3/++Wf6EndKxgviHifD3l16V00tPCKQ3rZRhq1+MkIRT8kfU3KeIGCRMj0tqhQh6XsYuutNM+EQKRv+TEdVzPjr168JS+VOBGN+YYeHQZTAIMXf3vY/FHvD4wyfFM6G9VqUBAYCkxYS3/ikN1SbZsVApX4pxgrjf0gQfO3r9iLbgs/DH2tKw8iFZ1vo3PK8hv7DHwXyb1d9hsH006dPw8ti0Gvs7TQcfzuJSscIh/6Ic9Q582ejzOFPWiczMoZjCo2CSOG1Vzqem8JfWOUrNV9vutCd8CSjOwtHFK9+P1Ep/z/m9p9hFYgx17fDbOuPMYPDXpTB+M8ViKfNPcXfTmZzrl7TJdAVgbk9CXNChkM8985/Vgj+vUTAGM1foZdFIcMWLw42Xwmfk9x0CVyGALMbAnR5ojEMc+VLcwOBYZrD3cff3mt0mAXGWf5lzMV7D5sAMfgLU9JjVEu1C+cLzH2AkF64bQrAcWDwbQZhMpJnTk2K9G/1pj4yCbExP820h460C/TGWoYD3MWjZv2RJD38jHrsGpGGu2Bsa9o0U1r+bObC8NZIs4Wdyql0yscUCZQTOHKzZZXjvtialLM4JGdozgoF2NCgRzUuECYq4YY/q6BdtRvfsN1Xqly4mSSqhc6263LDw8lMJM/wE6navOZ/snYTHxLQRj1EdOEMmpqzNC5rGSzQ1EqbroDUltBVfj5ihpv0cCGexTjWsw6J7egK1yDMDcdf5o88lO2wLa4kErchkPnXx8xXatZz6cKIED48YHTge021KlT5wLWF3zy/bG/eAVR/AYGSnZbYvT0eb7OIxLA+xuA+FP7wdUumRVEU4CAzgvFg+6H8tRlKmqa2zNr8JTstWa/D9jbwzdKFwfExcK1e5j+EAC4Tf3RsOgz+/Nh8tCxPlLAGuy4sH6Jym0r/+OOPNhWdohYWZIY1GUK76GN0NsQe/g3lx24P0VT0vQbmK6y65XGqeFj73KjKncjHQvkjjIlblb9w7OOq4Z7dwzEIxdv7GFsU6hVVNwcnyuZPCawhwMAX+ZasKp/9zloDpORaoE1mY0IxGP/Js/sl5s1sWu+kbWEYGnykIf+wgTMtmQGLkYu/U3SSUKOUw+YpMOG9HpsXa4GTBCbn7/RPPflJXCbmCbCQgqvJihP/kpOORMD33n2J8rGxjLlDZ8az5XH2Hks6Gd2pjj8mLEiC7oP6Q35GCjgcMqhlBPaUBA4hkLpDeTEmHa1/LxD83+9SznlZw4VYg73tT15+z0rgMgS4lXiTF3+MdMMwxwIdf5GCwwSHxOEeZGSMMuz6kxnENT7c0njmtWujDIV3Muu/yXq7U+kGXXqswqn0iMKDnQgcudmyynGf9Np3gtKsWJyezNOmOTFwhuZOrUzPC3PJJlhJLP+8MC1chimTG6a8evWK5cVaxXcKvAvFWDyzQp3F14YCeLw5AW3U5khPVKCm5kSNxcMtjHzeDYvUwaO4kuEt32nJ9OEU4Q5Rey37+bCJq/rMMhl6u4o7pTeRLikPy/EsRbF2fEntVKp/AgyLoX1b8D4CdAxDKPpXWQklIIELE2BWjusemrVUWZ5u7vfZdgqffMKUikHKseuWrJPPLZcxNEwKvCaROQgBf/mmWVN+ybUlOy0J+KYFL7xVqQSUeaoIMGW+z6y5ioyZtyVAaBd/w8LFrt/G2VbsbUvLP+N+OKqGYanbCtZDaSvh9KCCMpydADaKlYHBvcShwism5exK7S0/PicecuqT446yRXzv2tPy85Ykzf/Q8HLJMHI9XHhPCz9FClOqU8ipkHMEWEBIA+XJvMeMeE4G0y9GgLGPzRiNlWI0YZmLv8b1RtWh+/U2SEQ6+lMCawhs7mhd28tag9prJbATAUY6/sYNzzvVYrEXI9DbrP9ieFXnKAJOpY8if6t6/3SgtlWOe8ny6IG6LKu6isBQBTst94uuMB6xth2rWvAsb0OshWD+KgK8rnhBuDAG8PDlyIyaPHgjRi2TwVNHEdBGHUX+8Ho1NYc3QZUAuHZVW8jwKKryVwnTPnPhTksEw6YZMxo20A1d98lQg5CJx1sREPVWJC2nlgCDQhjVxzxoWQBclRtcK+TN81eNPsua7+aEVf9KBLBpRHXnt/Ph24d2b3P1EaCwzMPXLeeWyxBsj4gBplRVBq0QY3m2kp2WlEb3cBJUTtWcEpCABJoRyL/l8PBRtRmHuYoyMzLhzEEzfXMCBJ6yG5w/HrByvHn5lyxwck8XMxoeObXXN2NJJoVxCSJc0b1kbNVku18pcXJxgHHTtyJeqZXVRQISkEAnBKocLSdxnbSaYkhAAhJYT6CrWf96dSxBAhBwKm03aEDgHJstr+q1V01dht6w32ctH/Y2WuFhnrtlqGpBF7Xv1j1SfXkAzztB0/R8CrfepEOQv2rZ2cW9tPw7CcsE86plBLRRy7id/SpNzRlbkGel5QMEYcGXCbct32nJUHgZrcu7qO53xOq///u/oxR/7kRA1DuBtdiHBKK3CcxtvMmX8/Hjx/zWJi63k+cZZs4+ZJu51lMSuBsB1ljCaNdJ9fFy93utHjVSeOFST2G2SS3WJ2Y+a7mTYIVLbTuNFwxVJRNAHnvvsdF0rr3SRaQDn0TMCWm6BCQggU4IpDYzFGynwSusovPjDB/hdN52indzAqzAT96k7Z8C4zBXtcWk2FUlXCDzw+nnBXS8tgqTN9pkMPS1OaidBCQgAQnsTSD/8qC0dh2tlIkpEpCABE5KoJ9Z/0kBKnaHBJxKd9go1xPpsM2WVY77Vb32zNOmua62K4q8PEZXpI2SJxbl37Xtorr82ScB4qgWRKYSYdz/K1cnXZY+W+FWUmmjbtXco7KamhHFuQ7evn0b7TBJ5WfrHff1ld5iS3ct+Z4Mj5OvpHXasnMpefe7ysjPVXGudAML2rQXmwrKv4LVRiRruQ+BcChkBr3sowQlc5O8gb0P8FpNWcqrvcT8ErgtgefPnz90dDF0DbbSFS5IFmbbqUEzWx/3sNjs7SwMRN6jdmxpia+FS7bspQOL2yjtsXuov1g8L5SABCTQFYH8msyxo+rhoPIBADeHc3jrKIAEHhKYdEFx13lt4sNrN8yQN7NpRdoWmIRzHD35tJN0nsL3Y8MWHKTlmaDPRDpvOMWTgAQkcEYCOlpnbDVlloAEJLAVgU5m/VupYzk3J+BU+uYdoJn6h222rHLcL7k8Wh7VEfaGS6IIFTzRcf55YaqIbZcyuVXKy5cv06ClhwSIrHrx4sXDbIdnqDLph0t7EwG0UTdp6EhNTU0E5Fw/Mfg8TGX/YSo2j1RZ7+Dssm0naYE9pBCAXrgf5vXr1z0IrAyHE+Ata/SZnb4vdLh2nQjAnAXIu35iqxNNFaNDAu/evQvfTTM5IJaIXTK4OD0vIZnmCRsoPRulCDkC4s9bEcCgZXYPjihK8oyZFx8URtkee89mUOzh+6UxrJN4qRr/c/LU4kSC1BngSswpTBq7ZOni3rG9YjFkL5SABCTQgEBqM8NKb24/hRN2Bo8lcDoCPICY9MAzHvseOuYtSVrjzQ3vAGSERgs2nkqkLWJKLYHJW4zX9NiUtSTNLwEJSEACDwmMPsPDnEMGHa1CUGaTgAQkcAoCncz6T8FKIfsn4FS6/za6hoR/PkqNKsf9kl57FYGhmVgY3e8Dd2z+PKoznLTeqhZkj8Tm0Tkn5XZPsT9+/Bh+pKUcwrKrysuPcpYEe0WXDD+5kK19dvJJOEclaqOOIn9gvZqaA+FvVTWe3vCJS27hcYs+nvCV9lgOrAoD0Mk8OTHeCvipyymMET+1jqnwfP2Jv9oXCqTlmDJJYNf55mSNJkogJBAafGbQy75pPPnuurCW4bjkk2LpVabcc+ix3SVQS4Al1pJPT7Djbr9l3lDmkjv32HXL/BsJkS1Up+Xx4m3/GSEpc5zoZbIxTjWeAzKARquCeoaZBvKUBCRwcwL5RYljR9UemibzYEI4PTSQMkjgIQFe+5h6wjywbvl24IwlmZS/sfM8KcPhieNEo/CFO4cLrAAjASbFky+Pm/zmzHiVBxKQgAQkIIFlBKocLSdxyyB7lQQkIIGeCfQw6++Zj7KdhYBT6bO01AXkPMFmy6t67VVTl6Gr7RoO+DDy5pJbXtfcw1UtKL01qC9wbfpQqkQpnoWwnaAk51Z5xscwCwrkWjdbLuC23yXaqP3YdluypqbbpqkVjFfV/ns/WdshoFbINfkJSisJQKcKlnjuPLjgQGaM+UPvfU0bdX7tnXtF502jeBJYTICV0NDiLfNqqH0yMimSinlWmw1OUb0X+Fk19LCadwGVVUECCwhgwaJNa5OFNAuaDK3rpCQkHrtumTfdLDdtPjNiG+EcijEdI1Y4ZxkveXjw5s2bvLJjCY1fvka9aY27PokYNfVAAhKQwBkJ5MfWY0fVHnhm+AinhwZSBgk8JMDbr5itRCsA/OR1n232NFLRQyHDDNoWaABtnIcKJOwepzgO30A3CszagguYIw0PJCABCUhgKwL5lweltehXpExMkYAEJHB2AofP+s8OUPk7IeBUupOGuIMYfzpEySrH/apee+Zp01yjXBXFnL6dp1e1oG3XeWvuKt6rV6+iJ1KF1W0e1FVY77Jsy3RcVpdXlRDQRpVQulIeTc2VWvPauvz++++FAejEQJ9rKLx2w6mdBCQggV0JRJtPlm22ZIiZXFGNJF9WeFTIPX+OcXsl6vshhRJK5rkeAXbTlUzGWwZNlshz7Lpl/s1f+bPLuhARq3mV2WkJN16Cs6z8yat4rUDhDtuW3WMQlcjstJ84F5tsRxMlIAEJQCC1mSGW/BAT5rzkcT4A4OZwLtniKnVVAumbONC00JtdzyRvZtPytS0wCRfWfG1K2kl6TmE9M73jmJM2u+N6hqNsEpCABCSwOQEdrc2RWqAEJCCBMxJI5yBo4RzkjE15W5mdSt+26Q9R/JjNllWO+yWXR3naVLsxiQW1zV/jHfa5WnnCa294nH9emAK5ZDdO1TQlJUAo1aRvmuaMUthhwktEosRdfyLqmvL3iH5bI8/Nr9VG3a0DaGru1uKn1pfVmcIhg5zbxjefmtuk8CvH7skyTZSABCRwCIFwkyRToWUfsA0DyzJauNkyAyd/qnAEzxfiWQlcmAC+WeGTyMJs61kVLg4cu26Zty3Ydh6YrUcRlUCxc3vCGYZ4eLFsJIpqCX8y+hRuWW/WPUbx0n2V7Td8jsJ4IAEJSKB/Avln3MeOqofTE87hTaAAEtiEAEEpqTXjBq/95uQyYfKWJC0zFTXNc/mUcU2MaY6fQzxXcxNJkk4VmaPZjudqR6WVgAQkcBYCOlpnaSnllIAEJLArgWNn/buqZuE3IeBU+iYN3YmabrY8piFqpy5Iufcr6NxsWdUVqlqQjbKbB+hUSWvmAwkQIJWuj5fI0z4CeKURWKZmCQrzLCCgjVoA7dSXaGpO3Xy3Ep5o78J3ELR/6cAZG2Ll2H1GlZVZAhK4JAG2J4U7bRavfpQMMRTuTv42vYihvE1F1iKBfggQDVmyNoIhahY0WbI4cPi6ZTgETLZmiXmfvDCTyFgAHBbfUH/MhuFico08my/kvn//vqQtkASRmnWPQfGXL1+mTQCHEYsHEpCABCQQEsi/yODwUTUU9ZDjzHgnnENaxEolsJjApEM4mbi4irkLM5Zk8pKvv/56Mv0+iWyCHZ8UMKG4j+IX0HTuWxzpC3EuoKwqSEACEpBADwSqHC0ncT00mTJIQAIS2InA5AR/MnEnASxWAosJOJVejM4LlxHofbPlVb328d1y5c22ONywvIp8TuPkQj5Vk0/fpxiiu9Uxz93DL7RU6d7+Wcj4GKZKTjP3SUAb1We77CSVpmYnsBa7B4HyJ8Su4MBf93uPTmiZEpBAhwQi33XZVCjasTmn5rLC50q7W3rUUnn1HcXyfDx7PQKEtxau95a7xOspldy2/a9bMjVg2rueRlQC+y3fvn3722+/sdUQUGyU/fnnn7/77rs99uSXN3p5zkidZT/fvXuX7mUFeOMNn8uE9yoJSEAChxDIj639j6p7Q8vwEc7e8C1fAtsSYAdjuoTCPb73xy1ry9e20O6hS5+22rYdw9K2JUDbpe9sInGPaem2kluaBCQgAQmckUD+5UGpRjpaKRNTJCABCVyGwFGz/ssAVJEDCTiVPhD+Pas+YLNlleN+Sa+dTdWZp02THZFNp3y4efJUs0RjLELUVS14yW4c0vB4jsDiAKmWXzkYhV+52XLl5aMYHmxCQBu1CcazFKKpOUtLKSeBvIXWCdf32bNnEnObin1AAhK4CYFwdFj8yq0wsGyOWw9LK3OymS4BCZydQOG7QnDwWn53JTSwc4RPsW6JkHvstxyY8B1LGmW/YNZXr14VLpp9+eWXm39Uc67dSWeCloZiIwM7TjNXeUoCEpDAzQnkx9ZTjKr7teDz58/THSNjdQwx47EHEpDAKQiw0sJCSiRq4cQnuqr8Z97MpuXc3PAChLePje/9wb3fb16TwjdlJYHJb3HQpX06thKsl0tAAhKQwBwBHa05MqZLQAISuCeBQ2b990St1hsScCq9IUyLKiTw58J8G2arctwvuTw6LneWU03jHsqvNefmBKo2DFP7Jbvx5lSvVyD9pMrchQQO+ZLtYmkHyQvjxkI1Pd6JgDZqJ7B9Fqup6bNdlGqSQHkcxuItxJP1migBCUhAAp0TCGcii6fP//M///NQTZdWHiLKZCB6L3M2PWUsdcrElAsT4OsroSnLaNrSEBUuDiw2vBk1Nz/Fzg3kZELx4sWLzQvftcDJZ35zNTabByEVdaVDJ6a7sCfPqWC6BCQggcsTyNvJU4yqW7URE4ThqRD/8sezbz4WnSl8eD8OL57gj2wMOu4IyuAqPEWXC/sk++KciBWiM1sJAW5SPPDIR6XLvX//fr+3hIddukTIWxneSSDhHLP8EcxkUSY2JkB7pS8pKHmdXGM5L1ydw+iFG1fVrkTAW3XD1tTRCmEWLp6Hl9Qep3Pk2q+419ZIfmaFLV/nt0BCL5GABPohcMisvx/1leSkBJxKn7ThTi22my0PaL4+N1vWTqgOANdNlVWsnMN0026tBVmzFH7IZst0kt8amfVtREAbtRHIcxSjqTlHOynlf76aQtxVIYkwPqDwkntmw+C3/DLSPSGrtQQk0IAA05/RpVk2BBDnlwYnpZJHAYJpBlMyBMrH8aEQI6czMD11PQLlIa3LrNwyYiWLAz2sWyJDiQ0nD2acdXX+3S+2exnqzFVsaCzRbiihzXogMT30w9SqDzsttd6Z1vSUBCQggXwsZg+j6h5txPcq0/35CypiQCxxmajLL3qV42UqTfT56Gzw06G8nJ45SwjwrhM88GhmsatDHtUuaYBeAAAgAElEQVT1UMibL4+H7/3ByX/y5MlDYmbohADvLBiXQ0eRGCjdHTHSaHDgMNoAslVIYD0Bb9X1DMcSqhytq85wocF76JhGHRIkSb1jc+x3gFv49u3b/cq3ZAlI4EoE2s/6r0RPXdoTcCrdnrk1QuBP7SmUO+6X9Nrx12s3WxLo4Jpa+46aqbG8D1NIm2lSRlpPHUKAQX3x42ciq9o/DcU0jY9jlxEb3ka87Fqv2paANmpbnj2XpqnpuXWULSJQEk01XILvZExARM+fEpCABK5N4PXr1zzUxIll48ey/TMlky+WVhxf1nSkqgkjC3pr6vJaCZyLQBjempe8sSEqWRzoYd0SLHlu4VmUYt3s888/f/nyJTvtmRSHZzs8TsNn54RssB5IX/3mm29odHdazrWC6RKQgATyBPJjaw+jal7+BWfZX1oy21pQ8twl5UuIcyXcKp34AYZ1/A24ceA+1Vu1fjNlMQLRHJ/O9urVqz0EwF+tKvaShrecAA/3iaQf82s/RxSnOAjbbhCYqfF33313CuEvI6TD6GWaUkWuTcBbdav2zb88KK3lwo4Wrw45ZKdlCnmnFBz4d+/e7VS4xUpAAtcj0HLWfz16atSYgFPpxsCtbiDQ+suWVY77Jb322p2WtBMuvv21KwL556mRqJfsxpGO/kwJlIdSpde2eY19VG9Vr46uHX662XISyyGJVa2pjTqkjbaqVFOzFUnL2ZsAQRJEYBTWkk6MCy80mwQkIIEFBFijWDBJX1DRJS8h2I7JyyY7GNe8YarwnVYurazshFXPnqu2Tq0UzMslcDiB8pDWxo5uyeJAD2sCyFAiatjQTC6YDg8zYgYjbA6F8MdB+/eXhYJFx2wHLZ8H7bceyJZUvB1wzQlDz+RsV+gikv6UAL335t+tsg90QiA/YDESdSLnhmJUzQI2qdepRC1GRnC+QlB7lfklUE6AZR98xWguwyQI93XNYs6kAHkzm15yScObqjmXwkrX6OHTIpss0M3VZfq2BN68eRP1dia2jd9usK1G5y3NYfS8bafktyLgrbpJc0dDz8MyL+xojR7UQwjnzXAHHc/bOkougd4ItJz196a78pyLgFPpc7VXY2l3dX5ab7asctwv6bXXxnGyrOZ7KBvfcvnqqjYMU9Qlu3EekWchsGY1fL/gqkzTtH9knhHGU2sIaKPW0DvdtZqa0zXZbQWu6quHjIO3bRoVl8DNCfBRLMLFbg5hpfrEcsHw2FWLwlHG8WVlW3u5BCQwSYA5ePlyd0tDVLg40MO6JVjKN6ymrcB3d2mCsRV4FxibNPhDNf49dgNh4Qg1KLV59xg6JzJkFv3AxTi+7LPSaVuYIoE1BLhnxxs5LYdufKzDmYpkyj0JZHopQBh3roeF4Qm9xqGEYx5bb6smYRBjJASFr/EKthXM0iQggZEAozAGMHJu2X756dOnMc8mB3kzm1bRw3QmlapNCl8rGlsEr95XjLXBvkktvA0nHeyYl22+e3kTaS1EAhKQgAROSoDhZpxnoQLHo+dQrlH61fFrvAkrvwZVzqfnnHf2k3tuF2WTQLcEms36uyWgYP0TcCrdfxsdKCEv6A9d31SSlU6smy1TpDumFH5vIZTAhdGQRg/HVav8PBd0VbSHVmssA++tJ9JrWaU8qz4kDqyqYy9TzavaEKhqSm1Um0bZqRZNzU5gLXZzAjjA5Wv3LPseMg5urrUFSkAC/RNgJHWn5fpmYuLDqgXW+8DX55eMMoQAOr6sbO4xwLqkHOL8SrKZRwIXIFA+lLDg09JUliwOdLImwNopRiP/CKS8q1AOf+PrDsHOIMUo0H6FtupBwPp50BBBha1Gff592AFofUZw/hwfy3uXOXclwN2aKf9hl85c6ykJbEWAN2fnn/usfGC/lZzblsMwsflmqm0ltDQJSKANASY+OJn8jdVx/OrVq++++25MWX8Qlv+wNBzaSxreh4qTgfeqMMcZc7Iyplc/0uj/gLaLPApSfLFI/w2nhBKQgAROROD58+clD87yGrFsmGZgFZd11/YLrakka1LwYBmLQRSNyGvK7OdanGRc99v6yf00hJJI4HQE2sz6T4dFgfsh4FS6n7boUJL8M8T888cSdfrdbNlJtEcJxPI8tTOZIeihvHxzNiCQvycjAQiUiVL8eQcCtXd6yGTz19iHhWeOqzr2ZDn29kks7ROrmtJWa99AG9aoqdkQpkXtSmAMdC6pBSP22WefleRcnIdnAMzAt40CWSyMF0pAAgcSWDOSHih2h1XzMBJT/+LFi0NkI7ysJBTvqHnWIUx2qrTqqTOj7U5iWKwEuiJQu5uupfAliwP9rAnwWQ9c9D34MEbwx0Ni7BIRQtTSLAq5ah6EeOmr4ieBhC07HP9ne+kvk5knE9ujmBTDRAlEBLBIPA6b8ze4kfH6zh7MF6nsz3MR4ANi6UeoIhXYjdlyoIlq96cEJCCBXQngRbOSxngdDtYYRtZbNhygw8IfqnPbpR6conAqRysYTP+wt/STAW8hnNMhGDF/zFj7kVBJJCABCUjg7ATCz19vrgvrkCyxfvjwYfOSGxf4+j9/jSu1OglIQAI9E2gz6++ZgLL1TMCpdM+t04Ns+fC/9UuITTdbsvBXvkIaLhH20BKbyJBvzrQK3y2dMjk8JVr9zMtzyW6cV9mzVZF2Ka71Zj0t82EKxvlhnocZiIZ5mMcMDQhooxpA7qEKTU0PraAMhQSq7FJhmWuy8QxgCI9zv+UajF4rgQsQKF+duICye6twIMySZRZ2lTx9+nRvCJcvnwG0XEenh+WszHlqAuymKzeAjRd8SpzwftYt+YgHLnqVnantORTOSju18C9/DbZcljTBqAXDWcmINuZfcMBoSCdkF9CG0fALxPASCcwR4K6ki2ZuBO7cCwTzzalvelcEeFzCeDEO8ez1HY/zcv5nhPn3pz/YNRH6w/wkjDN/rWclIAEJ9E8AN5KROprX8BM72cC7Tvns9LqWtKKuUoadluPABH8fc3TVQHlhaD68hTAPDgMLC4fcQaEYHktAAhKQwJUIVK1JLlB87/IXiOQlEpCABCSwCYHeZv2bKGUhFyDgVPoCjbirCrzOOP8G5PVLiH/aVYGo8Cpvu59oj0iLxT+54VlrLr+clbVora38WnPuRIBGHBevS6q4Xjcu0frmefJWOw+Hu/6QgKcq4zynwvpPLc+VbHo5AW1UOauz59TUnL0FbyX/mu66H6hNxr79xLNkCUigAQHd1w0hHwgzE5E/KhgFAo7pHlQRqNoEdWCXqFLKzBJYSaDc0WXBp+XHRgoXB7patyyx5yvbi8tZ12X/DDbq/fv360vLl9DDjIOOxyDIZ1J4KvHzzz+z1eeQhcc8KM9KYCTA7TkepwfcU7y9OE03RQKbE8ByMsTT5Ya/qmeCgzBY3f979b//xw7bezdvJguUgAQOIcCrrCK/nbWC9RFLoy7liwnY6pYzrFHCYw+Y6DGJGwcmcEXNcax41p4nwFt06bdhHuZr+AlPnjwJEz2WgAQkIAEJrCTA4LKyhPzl5Q5bvhzPSkACEpBAhwT2nvV3qLIidU7AqXTnDXS4ePSQ/MokZ9cvvLjZsl1D8zitqjJ2WvoOsypiDTJXzUiP2jjXgINVZAhUdZKonKOi3NbIPKrgesqI4sCDqqbURh3YUuurrmrrqDpNTQTEn7sS+PXXX8dn/7tWVFs433WpvcT8EpDAxQgQzI07dDGlDlEH1+Ko70a+e/euZJTxPVaHdAwrlcDlCbB2X77ZsvEsrGTC2NuaAKHStYvni/sYEeEEuT5//nxxCQ8vZB5UtUf9YYElGWhTehoPjXBy6JwI8Ntvv/34448vXrxwj2UJQPMcToDnnfn9ljh17DE4XE4FuDaBnQx4ybTl2mDVTgISuAwBPkofxTDheb58+XITBQsXcFjbv+cmQ2Yx44DCc3nmfUYTbdLx2hTCZC2aJDIFdqbWBr61SEACEpDAhgQaL3RvKLlFSUACEpBACYFdZ/0lAphHAiEBp9IhDY9TAqxSRostYR4enW8SfvDnsNC9j0viPAYZeov2WE+G+JuqNV8IFK4mr5fNEsoJlPdhynR6WQ72SjnLI+1SrY/qM1UdOxWbFB5r+ThnkkzjxKqmPKq/NWZy1eo0NVdt2evpVWWXmqlPIMImU6lmAluRBCSwBwHcV743wrx7zai6h2AnKpOFi2FHx1Eyl7QdTu/6F5UdpWA/9dZubPBdPP20nZLsR6DEBI21N56AlzjhjUUaUWQO2BPI0Fy1hJ4p7eEpKhq+PLbHilZJE4wSYjMZUsef+QNyhjZ2aEcSDdLNc/PsWQh89913WFfuzTmB6fNkuOGXrOaAmH4WAtGXrM4itnJKQAISmCTw9u1b0kO/ncV2fFQiMifzlydSAsXmfWkqIs8ePny5nEfl5HH8EEAGBCjdE8JR8FfWy7t+IheXbrz+llkplZdLQAISkMAlCez62I5FSOOZL9ltVEoCEpBASGC/WX9Yi8cSeEjAqfRDRHfOwL68h/F+Wy0htttsSWDW+KK1h63bYbTHQ5nzGWrjuXmDr8ujeaSHnM0v7kciXa8bRwr6MyVQZejSyw/pMytlHrTgoU6qjintCWij2jM/pMaVt62m5pBWu22l0fPjPAemQCzQ5/OsP0sVPGPQ015P0hIkcAEC7MHjc08XUOSeKvDNmZKdTtj8e/LZVuvyBb2hXsfZbflbWp8Eep6Al8h2yMTwYVOmT3AfXrImA7MVOIBrc6tVNQ/iSY9bJde0o9dejAC3JDfm3E2ET8JZHrexPftiiqtOJwSYJDLLoI+xfBQ+9Yh+ptLSaSOfeUxhSqKdT4mZIgEJnJpA6rdj69gKuP6FCBhhippb8OEJwp2jaMAyPEO5M4Qz3jivXr1i0hdK7k7LkIbHEpCABCSwLQHeY4VXNgw9LKGEhTPJZW4bpkTHzGrTBZlxqZlicUV8vWkEzZ8SkIAELklgv1n/JXGp1B4EnErvQfUyZRItxgsuU8c1VBB/+OnTp2HK4uN2my1Hz7tE1sjXL7mk8zzDHKZQSCYnPiouZNUyW+3mlut145a0T1pXlaGLdGRF45An7mtkHlWwt48oDjzQRh0Iv3HVa25bTU3jxrK6/Kwm4vP69esoxZ8SkIAEJCCBOQJzgXdhfjwfvyETAll8HAWO58thUSufwbMSuAaB8nlZ41lY4eJAtys5PMFFNgKs2/QTJixUR2tuu9+yfB7UuHu0oWotElhDgJuRWxIXLmNmie3DFWQ73CHL6Wu089rGBMqtcbg7iAfwC57BhyU0VtPqJCABCRxCII28HIbvlaMzngBvRnv//j3RNTgDw3IEHjt7AwzuB86A/ZAWt9JlBN69e8fm2PBa+vaB37T8+PFjKMzccbkTNVeC6RKQgAQksIZAuR2enIoy0Cwea9LpMLs31+jitRKQgAQkcFICO836T0pDsRsTcCrdGPi5qmMjLs8HMyFMPHwnw2J/OKXhZsuUyfYp3Pa//PJLeblVOzPLi83nNBguz4ezmaf76bUGyqRM7pBS1UkiIEdFua2ReVThKOFHATyAQFVTaqNO3Weq2jrS9Ki7dY3MowpHCT8K4MECAuVPAmzfBXh14BdA8xIJSOAyBFgde6gLcX7bbp55WONVM5QP6BBweLpqN1CvkACvSyxf7G3s6JZMvjpfE+DhxxBLXaJL2C7LjjFxxG1vG7VcLnnj7rEMkVdJoDEB/LcPHz7wuDQKTA/F4C7DUODssTc7DQQMc3p8ZwKY90L1//jjj8KcZpOABCQggZFAFHlJkBPOLWP0yv2WlP/vXe8bvXt+lNYDCbQnQJxY9CKhY3daQsAZaPtuYI0SkIAEFhBwMrsAmpdIQAISkMDmBPab9W8uqgVeiYBT6Su15oa6EJ7Bogp/+SANHh2SZ/3iZCj5n8Ifux6XRxh0Hu2xgFLmkXBaGo+HJ986k+bcNsVguIc8y/swRblM+ZDnJTNUdZKIwFF9Zo3MgwrXM9pR05zlZ1VTHtXfzgKzczmr2jrS5aimXyPzoIKmJmrKs/zMvEUmUuGozhmJca6fOvDnai+llYAENiTAd9vyK2hDXVE804YCWJQEJHBzAlUTnMaObolsjUVa0Ft4BMJWK56FtPF4qYiP5yyQc/KS33//fTJ9MpFHPpPpJkpAAnw5gb3QeXvF9y15oPb5558/f/6cu7jq7pOwBCQgAQlIQALrCRB5GUbCDPstWbRZX7IlSODsBKLwUJ5y4rtu+F2Fs/NRfglIQAISkIAEJCABCUigfwLO+vtvo4tJ6FT6Yg26Xh2WGd+8efPNN98QM8AiZCZOjIUXMnz69GnbnZao0OjLlqh620hr7vxM00bdiJYu+ThDdJU/2xAoiVUaJckHAYzZPLgSgSpDlyp+SJ9ZKfOgBREtqTqmtCegjWrP/JAaV962mppDWu22ldJdy3U3yLiclTklIAEJSKBk5YS1tkNeZXXJ1ilf10L9QxzOS2JXqZ4J9DwBL5HtLPcpcaj8ffz4kc2QhKWWP19Y0HnYn4+t2+R7yFVfAz5LWyxA6iUSWE9g2HeNEeD5aMa4cfNiJfijRh6xsbyAH8gfP/kXM8KBfxKQgAQkIAEJ7ESA9yMw4I6vuxr2W+K9uyazE3CLPQUBAgHDj5Lho+LNbh7tdwoUCikBCUhAAhKQgAQkIAEJnJqAs/5TN9+5hHcqfa722lza4duVQ7GsorDGWPjMnVUXFmH42+RBf6pXo82WmeegqUwXizDgMXCq41wKmZ88eTJ39th0HmnfeU28dnPLxbrxsX3vLLVXGbpIKWz9Icvra2QeVXCz5YjiwANt1IHwG1e95rbV1DRuLKurCoYe4iCFFhJYc7+H5XgsAQlI4HoECNp7qNQY5/cwpxkeEqjabPmwNDNI4AIEClf20bTxLKxwceBc65asSPPH23PRDg8Z+MPfth2JyQs7+XlmvL7YqnmQL51ZD9wSLk8AC8CnbnnIyk2KE5h3S7gB06m0+y0v30lUUAISkIAEjiXAUItbyyxj8IT5l2Peg+AQfGy7WPtRBPjo+vAekEEA7g4c1J0C/o7S0XolIAEJSEACEpCABCQggfsQcNZ/n7Y+UFOn0gfC76RqlhPzTwBTOdm9wt/eK5B/SiveIyV9upmp5VzRHhlFOPXq1avyhkfxFy9e5Av07FEEqvpw4ziqo5hYb0SgqpNE1x5l99bIPKhAb3/69Gmkjj/bE6hqSm1U+wbasMaqto7q1dREQPzZFYFDXjrQFQGFkYAEJCCBQgLv3r0r2cfiZstCnptnc+PQ5kgtsEMCbPYrlKrxLKxkwnjeNQGmDCyes+vy06dPf/zxB8qy84onKFu9t4XSCps1n628eyC5Ebd5mJ6VwEiAt5S+fv36559/5hbjpaXl1rX8Cd1YlwcSkIAEJCABCdQSwFdnzA0HaF4nX1uI+SVwAQK8JCjcacmNwATWed8FWlYVJCABCUhAAhKQgAQkcGcCzvrv3PoNdHcq3QBy/1UUPs7j8TrBYKy9EDb2448/7r3TEm7dfdnyvNEeaS/8/fffy0M0UDxcdEtL2zslXPveu64zll8SqzTqJcwRxa0OqjpJROaoPlPyQZhI1OgnMW1Rij8PIVDV/Y7qb4eQuV6lVW0dqX9U02tqooa4z8+SnTADDXdlLOsVfN9j2YVeJQEJSODUBEoWT3B7iMg/tZpdCV++cQixWeDqSniFkcDmBHjeU15m41lYyYSxsUjlrGpz/vt7l19/Pby7kHV4LBXqD/+Wz0TCSrnq/fv3Ld8pttU20VALjyVweQJEdfA3fIcWg8zDV258/uUP3f/z/78Phr/hmev//eX/EpCABCQgAQnsSIDtZHyMmneR81oEqnHNf0fWFt0xAfxPVsaYXQ4BYC0nmB1TUTQJSEACEpCABCQgAQlI4PQEnPWfvgk7VsCpdMeN0040VhSHRcWxyjGqgQOWWVhs5K/9C61abLbkeWd5fMPIZSR13gPeUlauONsyDQTsua1LYpVG+a/UjUelPMgTqDJ0aVGH9BkCyFJJalPcbFlLbKf82qidwPZWrKamtxZRnjyB8o0ZTIfyRXlWAhKQgAQkMBD49ddfS1xfP2u5bYcpX92iXpbCt63d0iTQG4GqO4IV/5byl1jIQ9ag9obAY5Vh7+VQEUtevPSnZHN+JBhXtYyFvWRbREj9KYFdCQwbL1vetruqY+ErCfDR45UleLkEJCABCawnwAsRWJPh9Qf45+tLswQJnI4Ak1P6P0/HDon/e4hLf+khIjNIQAISaE9A49yeuTVKQAISkMBiAs76F6PzwgwBp9IZOPc5hXnhr0N9/9RAppIgj1GMy0QYfPz4sTyeg91KDT5jOkJedsCa4LILL3BV7eaWy3TjC7RdMxWqDF0kFTtMiAuJEhv8XCPzIB5BtMayNGiph1Voox4iukyGNbetpuYy3eCSiug7TTbrnd3vSSAmSkACEoBAyUoLbk//aywXbk1fJXbhxlW1gUDVvKxlhHHh4sAdfG9Wq96+fYs7Xbv3vqpx198R7k5fz9ASJCABCUhAAhKQgAR6I8CyQMt5UG/qK48EhpcB8a8oJCABCUhAAhKQgAQkIAEJXI+As/7rtWkPGjmV7qEVlGGSQIsvW1bFKFwm2oPPWk4STxMJqigJFkwv3Dbl4ZL3naO9q/rwUbtZtu0PllZLoKqTRIUfZfd4W38kSe3P2pC12vLNX0igqvtpowqp9pmtqq0jFTQ1ERB/NiBg6PBKyHn3+6ibeqVS6y9/9+4dPkzVF6XWV3qTErhn8e4eTgxvQkM1uyVQsn7CC626lf+MgvE2sXKxmW6UZzanBC5PoLHDVjJhvNWaAI972XKJe8Nf3rUeuyLZfv/992ZBsc6YRvIeSEACEpCABCQgAQlIQAISkIAEJCABCUhAAhKQgAQkIAEJSEACEpCABPoh0Ndmy8tEe7x69eqf//xnSTOjMrHCzQI4SkQyT0qgJFZpvKpxHNVYrwfHEqjqJJGoh/QZPndQGGcWSTv+xHyV7yofr/JgDwJV3e+Q/raH1vcss6qtI0SHNL2mJmqFu/0sDx3+8ssv7wZHfZcR+OqrrwrnWcvK9yq2seHgvX79WhQS6JMAu/5KZjHOUw5sPsf0A+FbdYcEGt8RJRPGQyaGxzYNL5LAgWQffgkfRCVzs3dPNO4hxzaEtUtAAhKQgAQkIAEJSEACEpCABCQgAQlIQAISkIAEJCABCUhAAhKQgATOQuBPewtKkH35V0euEe2Byt9//30h2B9++OGLL74ozLx3tnxAfHk77i1n+/ILY3EGwa7RjdtDPnWNVYYu1fSQPlPVq1OZSSFMzY3ik2TaJ1a15iH9rT2TS9aoqblks6rUQIAN/KJICeTd77zrnpZ2gZQ3b96407JBOzJFZcRpUJFVSGABgZLPWmIe+1lmWaDj2S9xTD97Cyp/CYHyOXjjrXQlgt1zTYD1qw8fPjRujpK+5MJaCSXzSEACEpCABCQgAQlIQAISkIAEJCABCUhAAhKQgAQkIAEJSEACEpCABBoT2H2zZUmQx6jzBaI9fv/9dzYgjRrlD/jYwrNnz/J5Wp7NR2zfNrK5dnPLBbpxy153jbqqDF2kMqGoh4QCl4QpR6JGP8t3lUcX+nNbAtqobXn2XJqmpufWUTYJ7EEg737nXfc95Dm8zP/93/89XIabCCDqmzT06dRkvaWkc/pZy81btsoL7XAv0+ZALFAC5QRaOmyFiwN3XrfEmnW1IVyDWX4rmVMCEpCABCQgAQlIQAISkIAEJCABCUhAAhKQgAQkIAEJSEACEpCABCTQkoCbLTemTVTfL7/8UlIoezJfv35dkrNZnq7CTZpp/bCiqrDCozbOPdTCDLsSqOokkSSHRLn9+uuv+f0bkZDpz7///e9PnjxJ001pT6Cq+2mj2jfQhjVWtXVUr6YmAuLPNgS+/vrrNhXdsxZd93u2u1pL4M4E2GmZ/+TvAKf8BVghzHfv3v31r3/97LPPvvrqK3Z1hqc8loAEJLCYQEt/uGTCuGBNAJP4zTffYB75w1QuRsGF79+/f/nyJaUNfxyTsqbA2mv5jCRf8K69ar/8+vP7sbVkCUhAAhKQgAQkIAEJSEACEpCABCQgAQlIQAISkIAEJCABCUhAAhKQwBoCHW22XBDtsUbzPa598+ZN4cfieHF1Yc495JwrM/867cJNpHOFnze9JFZp1O6Q3Sxj7R4cRaCqk0RCHtJnVsaWYa5XlhBB8OcaAlXd75D+tkY7rw0JVLV1eCHHhzT9SkOhqYka8aQ/DSBe3HC8GSF/bd51z1970rPLNlCdVNljxRb1sfytfY5AySoKvXfZS2F4c9awk5O30qz0Yebkv0n6IW7nTdiq5ukItPysJXBKJowL7lBs71gyL95a1gpsqvz8888x0RhYShv+OCaFjZctt7g/e/asQbvc0FFf1jG8SgISkIAEJCABCUhAAhKQgAQkIAEJSEACEpCABCQgAQlIQAISkIAEJNAngX03W/70008lnx0Y0CyI9uiK6cePHwnOKxGJeAtiSniXdknmlnnysSZutixpi7N34xIdzRMRqDJ00bX8PKTP8E2YVJLyFGxdhxasXP6L5WRAKdfokP5WLp45MwQ0NRk4nuqZgHHGi1vnoe+dd90X19vzhS9evLBHNWggPL0vvviiQUVWIYEqAmxBL/F72bdTVeyQOXK0bmhg89BKyOdL8KwELkag8H0ijY1Jya26YE0gLHaZRs+fP8c4zzm3lI9ULfdbPhwp1juchT3kYveF6khAAhKQgAQkIAEJSEACEpCABCQgAQlIQAISkIAEJCABCUhAAhKQgAQuQ+DPu2oSRmM8rGhBtMfDMptlIDLvYaDGIAzBFrwRvM99Sg8jZgh86VPy/Ro6irl8WNGpu/FD7cwwSaDK0EUlYBDax7LzPYG5ELdIvMmfGIrCjd8ChmgAACAASURBVOWTl5u4LQFt1LY8ey5NU9Nz6yhbhgCu0Zremyn58qcevrNm2afbzs7t06dPb968WfnaiLND2E9+XFO+WPX06dP9qrBkCSwmUPK1SfownyxbUEU0VDmvX8BwvOTrr78ejz2QwFUJsBmvxBt5uNC6IZ/CxYEF9i20kAsuZ6flw+8S80lh1tU/fPiwIZBMUdSVGVNotfWr34XbNQuzZXTxlAQkIAEJSEACEpCABCQgAQlIQAISkIAEJCABCUhAAhKQgAQkIAEJSEACexBws+UGVNmCSJTGw3hoaiLyjwiV9nurCpV8GOFB7MvdwubCiKKHGA/ZOPdQKjPsTaCqk0TCLAhTi0pY8DMTUlZSGpevDzsrqcg8JQSqup82qgRpt3mq2jrSQlMTAfFnSwKHdL+WCu5XF453pvCHfnvm2rOf4vuW/J1dC+WXgARqCZTsa2K3cG2xQ/6wcLbZ3HM3+zJ0XiUBCWQItNxsWTJhXLAmEO3hrPXtX7169XCn5QAQ+fmCcRvzC4dMq23iZrNuRus/fNNZXpKMkJ6SgAQkIAEJSEACEpCABCQgAQlIQAISkIAEJCABCUhAAhKQgAQkIAEJSGBXAn/atfSSOI9BgAXRHrtKXl44Oy0JNHkYPEGB6AiQbndaIuHDDVQlG0rL0Z0iZ3kfRp3akKNTEFDIhwSqOklUWvs+Q+zaGoHZWO7HjqJGPPZnVWu272/HwrlY7VVtHenevuk1NVET3Pln4Xs6buhkPuwVeSZGZj8EaAYJSOBKBN6/f1+y6rJssyWrOqGjxZTnSug20SW//z+sYpNNSmGBHkugTwItd1EWEgjt2NwlCyaGUbFVJTAr/P777+eESdPLTU16bVVKfnF+q1GgxB42U7mKj5klIAEJSEACEpCABCQgAQlIQAISkIAEJCABCUhAAhKQgAQkIAEJSEACEthxs2X06us866pYjXxRLc8OOy1LAiP632k5cMs3RImmLfk3qCsKKsrXmKeXv9azJyVQZehSHdv3mapAt0hg7FjhFwmiC/25HwFt1H5suypZU9NVcyhMLYGSeOUbOpkPMeaZtHchHgpsBglIQAL7EQi/PDlXC9ta8vtn5i6MCl+2Y3Ou8Guk5/f/hzr6LoCQhscXJlC42bLlHVGyOLDAgQyLReuqL0/+8MMPVX0g7/1WFZXPzC7QTIYFlCZLKymn3LpOVtEg8eXLl5999tnz588b1GUVEpCABCQgAQlIQAISkIAEJCABCUhAAhKQgAQkIAEJSEACEpCABCQggX4I7LjZMozGeKhwSfzBw0IaZ7jeTksA5t+63X8IyLZ9oHZzyxm78bbEblhalaGL+BB1tywaOCqn/CfxZGt2S3Ltw+/flgtjzvUEtFHrGZ6lBE3NWVpKOScJlDhIJd8rmyz8wol5xzvvtF8Yi6pJQAI3JMDaS8ksZvEmyXA7EFuJGs/RLtagDk8Xa1DVmSNQ+PH2ZndE4eJAiVseqRxORWsvj7ayRyWnP5vhykw9kKFqQ2mqxZhSi2u8sJ+DN2/eDEMkozC7LvsRTEkkIAEJSEACEpCABCQgAQlIQAISkIAEJCABCUhAAhKQgAQkIAEJSEACexNws+VCwkSxEDNR8sptojTIdpZwvfyr2Uv0XQi0y8vCiKKHArbfOPdQpGMzEBH78f/+HSvJrrVXdZJIkvZxV//4xz8iGcp/cu3Tp0/L86/PeZMutAZUVffTRq1Bffi1VW0dSaupiYCc5eeVbGDJ7pdMxPNZmmxzOfOOd95p31wYC5SABCRwIIHC7Tolw02qBe+jCe1tydeY00KunYJPUq5gy+/4lUtlTgnsQaDZzsAS4UM7Npd/wZoAq3rh6z+qLCTWtdbDb4Y0g2vNullEnmcBD01iiDe6/PCfPPsIaRSOxYeLrQASkIAEJCABCUhAAhKQgAQkIAEJSEACEpCABCQgAQlIQAISkIAEJCCBTQj8eZNSJgsp3xiwINpjssZmicNOy5J4CMJE4HCib8Hl41oywSjN4LesqLwPI1X73SwtUZTXRSAmbz3nledRTBUhWfw9e/asvKhT5KzqJJFGjfsMQXKLQ6OwDK9fv47k3+nn3brQGoxV3a9xf1ujl9emBKraOrq8cdOfxdRElPr5mbGB33///Vle3hHxxBNmA0z+o2RrOnlU3TV+Mt3IK3LSzpBXyrMSkIAEJgmUzGKYbC5beAk/a0nt4caSSWFumFi1EJRfUzqKHg4qngZrFONfKMngLfMvLzLg360+ahdW4fElCdDbq+6O/SCwrbHEdg1dvUqMyPxWlVDr3nMDNrv75mTjCQWjSRWifGZKy0+COulCqRZ0qqi5l73RIC3ZFAlIQAISkIAEJCABCUhAAhKQgAQkIAEJSEACEpCABCQgAQlIQAISkMApCOz1ZUvig0v2Ig6Moof3nYN79+4d8TQl2hGFQPTGsoC/oyB8/fXXmapLtM5cfrpTc8E3k4qcqxtPqrA+kbuD6Ch2gxDCGJVGhBZ3xDfffFP1WYyokN5+Vhm6VPiWfQbsi+OiiDaruhdSTctT7taFyslM5qxql5b9bVJaExcT0NQsRne6C/M2EP/z1atXp1NqELhkDGIjxEm120PsvNetSd+DuWVKQALdEihxepdtj2GWFG6Dwbo22+rTLe2Vgj38jNvK8ssvp3HxrL799tvPPvuMlmWZgramL6WLFSTyRwbcFRY0Pv/885cvX+KBl9dlznsSKPHH6FoN4NB1867jIMOCvdDhZkv0rVriTu+1PIqS+UK+hMKzGIdQr/Aq9qxW6RheO3lcohTbGievPTARRIyqYafi53fffXegSFYtAQlIQAISkIAEJCABCUhAAhKQgAQkIAEJSEACEpCABCQgAQlIQAISaExgr82WVdEkJeEpjbnMVff8+fOSOAkuJ07r7du324ZozEm1bXo++OY+cfC1m1tO1I237TBjaQQyPgzwwjIAiqid8apTH1QZukjTxl/0xSLVBroNAg87LduYsht2oahXVP3URlXhOnVmTc2pm69c+BIbiDEn+r+8zH5y8jqPh57SXNBzP1q0lCR/4+fd9ZZyWpcEJCCBvQkUOr3LNlsy9ISbSUo+Dbe3vmcvv4cRip1LrN0xk2WBYoF3wcSZ752iCLsucc/O3iLKvx+BZWZnc3l4G0vebxxrfOiNjzmHA26lcB1pV325YZtZ4DmzsIcMTILYwh2BjX729nFL1mzpKqFU2MPwxQSR/P6UgAQkIAEJSEACEpCABCQgAQlIQAISkIAEJCABCUhAAhKQgAQkIAEJXJKAmy1Lm5UIv6+++qoktoDgDOI2zvu+53xsXBhnU8runPkKY5UG5Wj0L7744pyKbiP1sEWkpCzidS6z37Kqk0Rw6DNRyn4/379/T7TosvLRsU3fvmcXWtYow1VV3U8btQb14ddWtXUkraYmAtLtz3IbiD3HqnerSEYwdopmznJqLu45f9VVz+Zd7ry7flUm6iUBCdyTQLgZco4AW4CWvR0mHJvYD/P06dO5Ku6cXuWLLmuIrfAO2yxpyrm1O3xjliPY00XTD390nrlRlbGY7Zpuudyqda5XDr394f7DEgu2hgzzAnpyYQlzXX3u8sg5f6jsXDkl6dyzzazHHDEswx4yPNxEWmVjS2CuyZPutMRs0hP2ILNGTq+VgAQkIAEJSEACEpCABCQgAQlIQAISkIAEJCABCUhAAhKQgAQkIAEJ7E3g+M2Wp9gB8ubNm+ilznMNQ+QKQRKnDtFD0zntSM9HfmcuPN2pqmCXPLTT6V4rMLE4D4OHwjLZb0nMYphy0uOqThLpyK3U5isZbBRfTJtwtzY7LW/bhaJeUfWzqvvd3EZVge0wc1VbR/JraiIgff6stYFYdS7pU5eMVA8/bkl3Pek+0ozWi0/lXW6t+mKwXigBCZyOQIkjtMwqMh0Lje3c9pvTETtQ4NqtXNuKysIdAkxus2T7Ja+rYCHit99++/Dhw+vXr3k/2vD3448/fvr0iR1x7CaanDjTSUj/5ptv2Mm5rcCWdgECD/cf0uv2U7N2tad2v1z40i5uridPnuykC7dts4X0yPKPGmElqhY2xwsfHmBA8q9Awvg8LKRNBnoUDR12WiRnFN6v6dvoZS0SkIAEJCABCUhAAhKQgAQkIAEJSEACEpCABCQgAQlIQAISkIAEJCCBBQR22WzJs/nyV3cvi4pboOqyS9CFD1oSb1GiEdkI0mqzN2mZOiVX5cPjSiIdS2rpP0+Vpp13471pE4BVcoOEYhBL9PHjxzDldMdVhm5SuwbhvOzGoXPWts4gLeFuz549m5R888R7dqGVGLVRKwGe5XJNzVlaao2ctTYQqz65kWCNDG2uRex8qHEY0t1GpG5ryRh5GBrx3G3DKZgEJHAIgfwixqRI0ZsO2GbTbO4zKc81EvOj/H460ppshpxcuBu+cvnzzz+/ePEis1jHJjT2er19+3bYWpmKyrhMN2vzvqS0dlO6JYDdyHf7cN/atlrQ7dnqWb7aU2snmYeG29EXbETk7nuoMvRYHmxmfoE2txDHPKV2M+pD7YYMFJunB2doF5a2XzbeesP6YdjotA6mL2M59xPGkiUgAQlIQAISkIAEJCABCUhAAhKQgAQkIAEJSEACEpCABCQgAQlIQAKHE9hls2UmODhVuNtdakRgvHz5kmCUksiYIf6At+OnCp4uhSiKTKhQCY3TqZwKXLu5pdtunKq2R8qyt7DPRTjtIeEeZVYZukkBiGHCyEye2iSRL28s22k5GLRm4W4oe88utKaVtVFr6J3rWk3NudprmbQLbOBJNyWyRTA/+tPhz/4uhmV9ILoqH299c7czYuVPCUhAAhDg48m1HBiPwk1K+eGptvCL5Q/33uRVq93NlS+t8CyDJnu6Jn1mNjixhFU1scVXYcslpaX7xOgwfKHu+fPnhYKZ7SYE8vvo6DZ5v24ZJZascQjL701qyaz0TsoQTTcefsMzLSRvEJAHw4sKzb5piYRDjamoNOKCcSQtZy6F8lOTEmaOaIen2hy/evUq2rs7LAy607INf2uRgAQkIAEJSEACEpCABCQgAQlIQAISkIAEJCABCUhAAhKQgAQkIIEOCbjZcqJRiFkhyIAwiMJYB8IRiA7ZNSxjQso9kzIx3MQJsYNrz8q7KLtq2wMBKHeOPuF+WbYFl/jFPWLOmnWgyWjO2toxMjt9HAO2hXvFI5mHgKqWBu22XSgiX/VTG1WF69SZNTWnbr4S4ZfZQDzPk46hfFcq42dCjG0MMClBd+E8ec8qD/DCWFRNAhK4J4GHRi+/g2USGmNouNpDFVX78SbLvHAiXkehdswlC3NulY2mpPnCfbNDyUjCd+p4IdqyT9UxHWYsnux7FOt+y62a7xrlsI8u3/M3mdCFrHCV6Zyhu8hPthGGeVYeU0W45oB/vuBWYqU0tM/DXYmc3EQI/9tvv3333XcLil2sGl9uDC3/WA5LZ9vSG0seD1BzsuoxA7SPmgGxyM+XgSMCNBz99s5r3WPTeCABCUhAAhKQgAQkIAEJSEACEpCABCQgAQlIQAISkIAEJCABCUhAArclsP1myyggI0+WSIuuntwj/LDNkiCDNFor1WUIPvjxxx9bRoekYmyeMhlSNtYSBvSMiVc6oBsQ+lOuUf5l7eXlnDTnmv5Qxbk3PlsFzBG1tvlXvNjAyV1cYsQiqnRmQmkbm+XbdqEIfvlPbVQ5qwvk1NRcoBHzKiy2gVv1jbx4e5wlmDgMvI6qYBiKgn2jDNv+JLwY55/Y622LXVlavlfkHfWVVXu5BCQggd4I5HcxIW1mTJnThSlYeCq/BybM6XGeQOO1kcxOS9yklRtoWeX78OFD1FUG9VnHcL9lvifc6ixdJf9xy20tDKsBuIKhr8h9h3e97d2HzOGC0uSNUNLK4YUUiJ/PBkvuzcaLToiKuQiFGYVniMFcNFjV5wOema+DAmfbfjIqmD948+YNPSeaV5JCB2vfRnlRPSsBCUhAAhKQgAQkIAEJSEACEpCABCQgAQlIQAISkIAEJCABCUhAAhJoTGD7zZZVwQHbxoKsYUekNcFSROkVbrMkGoOcBB+0/P7bGgWrrs3HcIcxPVXFniUzLUsA0FmkPbWcUUDPiXQhTiuMPFspOXfcVt+3JPAOU0YM2QLxCBD89OlTgyCzlbjCy8/bhUItao+1UbXEzptfU3Petmsg+XkNIAMNEeGZzTPMJtrsfhzCizGqhD5v/uKDNX0g42zDzdDnNWy9VgISOB0BjF5myFigzsuXL0MzyyigXV2AcfKSbVtqsooxkZkvw/fktBdHYqs2pajJdUv2W+JFjMJ4cHMCbCCc7CcDFhYYt/Izhw3GoQWjXiYFeNfs5dvqBuTmCtf2WbBavPQdffYTe4sK7XvLwC01FxAb6LURCbuReTsAcHg20UYSaqFPfvXVVzRQhOWMC4PNoFmRBCQgAQlIQAISkIAEJCABCUhAAhKQgAQkIAEJSEACEpCABCQgAQncisDGmy0JCwgDMh6izG/qe3j5+gxEkLDHifACwh0IeogiDObKZyMToS0E05xrV9KcOml6PpzxvMH9qaZpCv2hqg9TgjszU4yFKdxH3IOFmbvKtvldgFX59ttvV9Kg9w6mrJYVEWbse3n9+nXthYfnP28XWoxOG7UY3Rkv1NScsdWaybx592gmORXhaiJ/JiKcYXHXUGwK/+abb8LwYiYCLQnk68o07uGzp7zknpWABCSwB4HM18CoLjOapMJEvjT7lFjYSbOZEhLIjEphNo4z+82inOt/0isml2IY3Fd+0zKULfOGCCraagddWKPHJyWQ9yTZR7deL95Fgh84udNyKDxvKifvl0mpWBQNl8fXCM8dxJ0S1oIKuzr5YV3DMfcplYYaDenDTsutNman9aYpGXsyZM63YFrgspThdZNRX6Ko8y4MLuPgVRKQgAQkIAEJSEACEpCABCQgAQlIQAISkIAEJCABCUhAAhKQgAQkIIE8gS03W/K0nrCANHwhL8EhZxGVl9CztYlIgmHnZKEYQyzC27dvnzx5UnjJSbNlIjzKI+3OpTv73PjGBf2hVmwilgjZrL3qMvkXv+F+IHDS7rSH2Gx3ZKvkq1evardckp8e+Pnnn9N7F1hgbnb6MJ9BOKpP3rMLLaCtjVoA7eyXaGrO3oIl8i+2gQsMfok8zfLk91uiHV73HnsYsKV8Anr4ClCobD8881pnXPRQHY8lIAEJXIlAfpJebsAxsGFRw8aSK4E6XJdm7yNjQW/ST2ZCvWZj2CRAVv/myqQ71U7eJ6sw8QIE8Gwz+y3pris/285yZbTkPn7TcqQ311GHDCz7lHRXdkKG5eCQL56tDPWyoZ1CRiEHJ38ljbG0hwessFF7Oky032k5iDrMgObEZict85S5s+vTaVzKn3xHG5So/cCFwfXaWYIEJCABCUhAAhKQgAQkIAEJSEACEpCABCQgAQlIQAISkIAEJCABCUhgWwIbbLbkUT37fIan9eELtksETcMdSq5akIeAEuLqhg2WbEkisIBXa7O1qbwowg4Ijvnw4UPLl16Xi7d5zjAUJi08HwWe5u82BUUI8SH4hq8bEWpT+03LUS9i7CiBciiNO2JMv8lBvrfkIdQajXxpzc5ORnaurx2TSFgbXZGt4NhVtoVnysSs0d8G20sPJHIuk3nyFJYQRX788cdmQbGTYpB4wy40hyJK10ZFQO72U1NzkxZfbAPP7o8N0cYMRpMNPYRi471Pnl2QyLiJqzYZXky0eiY+fkFday7J3/iLe8sakbxWAhKQwLEE2Oqz3voxvYr2q2NvL/8WrZYNt76NCqVlQA83g4VXkb7H3PbFixeT7gpz8MWLSKHYHl+DAJ9UDbdzR0pxKr/CE+Uff7LG+NVXX0U9jdI+ffoU9XYMWvQZybGQ4SDvZJKHmytSIao3KrDwJ8vvONtjZpx8rDGrXsuAjOXkD5gosf4/aSsQhpv3qOV96s3MOzjFxtq8agvOMgKyaj055cG40UA873BAXADWSyQgAQlIQAISkIAEJCABCUhAAhKQgAQkIAEJSEACEpCABCQgAQlI4MIEPvvjjz8m1SPiYe7Z/xicQWgCf5OXlyfypJ+dRXtEZRG9MezjGgUulyrMSaAJwRl3izkgwoZ2CTmEx0TbEG0Wphx7TNRIviuOnWGQ8z8995e9ZR769ljLw05OTztpN4N/FI81av3wgBArNvs9zNZVBmLdaNzFImFaMSn5HjsWzm1IXQQ/8TcmYtOiLj2eKjygWILw+MJAYf69s12+C2mj9u5ClyxfU3PJZp1UarENZDhY+amZSXkaJ+Jz4gxk3HU8KDzPNfHQzGsYeQkjZvSMtOttQEQ8Qs/n3giDS0BgfaSCPyUgAQncgQDbZjITasx7tOkoYsJmewaCMJFJGTujwhSPJwnkl4bCS2ggtuuEKTsd876hyeVKxvTffvttp0p5+8PcNjam9iddydmJ1c2LneufYMGRw+PNG6uQHncfvS7t7VizucUcLqGWueWmhzdpJHymolDOkmMEo/bobWuDH775WihvJWPuMDe5AOnr169LZN41D5N9gKRzk6FSmKBCeVeZE5Va6D/8TVY08AfI+ormBDBdAhKQgAQkIAEJSEACEpCABCQgAQlIQAISkIAEJCABCUhAAhKQgAQkcF4C05stiYFgY8/kk/jzqlorOQQIOCC+4bYxB7z0ei42pasNcrzzmxiU2vbtMD9hLgQenTRKjxfGz4Vz5VE/DPbKX37I2Uyc5UN5hgBQbGx+Y8nDchZn6Daa6sJdSBu1uLve/EJNza06wDIbSODsZTaKpNtgog6AT45nXrXlkj2W7FqEUhTYPZbMWIwP2Zvr9de//nVuFrZhyPsIwQMJSEACZyGQcaox5nNvg2KXJsNHNBBcaQDdu/ny21zD2tsMUgzu4XuIQgFo6P32UDGFZyodVjce46K8fft2/OmBBKItiyEQehHe6cO3pdDPMWvpHrmSy/O7+Kj96dOnoUjDcbpItfk7PqiCmwUB0trxyYe/NSvww8ZCyp9bnMR0gPQh/FS8nVIQGK0z0mJUF8z16Dws5vMHirk5RbcLgzuhtlgJSEACEpCABCQgAQlIQAISkIAEJCABCUhAAhKQgAQkIAEJSEACEpDAAgJ/mrwmjeeYzHbJRAIOCP4gFO/nn38mXG9NnMfZ+RDzMafCZHDMXOa90+mue1fRpnyCYIiGaVPX5rXQJbh3CosNgyPn4ooKizok25pmYnMpMmNY+OgHwXPl0NZrOgSWAZxvIHRo2S7chbRR63vvPUvQ1Nyq3ats4EjmjGPoKHx0wNiEOsMoGZ0afmJLifn+6quv2JbJxo/JPCQSXszXbMhDTga+dIPNcCEVcYvxbe3edlqi2lxUNJJnnPM5IKZLQAISuAwB9tGxVjOpDjtSMP7hKXb18OFoXiCFwQ93WjL/YkBZsH0lLNzjAwnQ1nO17zpKMoOe81LoUbgfc1KZfkMCbL6dWwTAzaMjYZoikzVQYvcdL9wZnFjWiyKfcNiY93CvIK8mwcudW2vCilJF2ChYS1Jwm7lqTB8+wjn+3OSAmwjfe3IdjKkQgiEzZNhXj/XOePujMNx3ZEN4drfy5hpkpvDJ+RElc4p1/of0xsIbHNBSDE9zhgtFYIJeKEjHyMgDhGH68+2335KfpuRCemDUf4YSOIsVpfA+FwYzanpKAhKQgAQkIAEJSEACEpCABCQgAQlIQAISkIAEJCABCUhAAhKQgAQk0JjA9JcteTxPoENjUY6tjmgD4hv46yrw4lgmhK2AZU4GonB6YEXECfE0c0KeLp04m6pPNnWlIG1B0NhkNE8o5xCzFQZ+/fHHH2GG/o8zn5x6KDwBXuFHV7jLiHOai8N7WFphBgKt+Ovhhs0LfMkupI3KN7pnMwQ0NRk4lzxVaAND3RlBCJMNUy5wTLgweoXR3nNK4UuETiBBw/zNZR7T8VUov9sxMfOFT9xyYsRHRTyQgAQkcE8CmU/GYSf5A8t/BoRfUj6cZaXrvDPuVKMGKYzLc5sMo9obrBHlF6n2XljIjNFMt/24ZdQf/IlvT8cIN3unTHBlh8UxVtIyObFdrBpVua/UzhJ3xjce7uvJeodVu/1e0VW1DvZvs54sTZfMFAbaXEsr8PqV/dRJm7U2BTOLkJnGGgqMTPHcSDdX+38eevzNdw3M8TFdAhKQgAQkIAEJSEACEpCABCQgAQlIQAISkIAEJCABCUhAAhKQgAQkEBGY3myZCV+Lrj/1T8JH+CNYgb/ePmvTCVjepz4X7kOoCl+WOFzOK21kIsTqt99+OxzpGgFoDjpGJuyJ+CF2GxLk9Nlnn40V7R0TOVa0ycHKLscNlUb3VoWaFWpBdyKUCuPGvz1HlUXqXK8LrewwEZ9jf17ARh0LsKr2lT1HU1NFu5/MJTaQO5GRdJD5kpstB9WIOUbNDV/+Arch0rpzn79/37uf+0VJJCCB2xLI7HnLMBmnopk8nkoJlNOe9D/TAtek8Mm70QuKymHm++HDhyhx25/5fadsWjvRvHtbMpaWIcBHGvHYH+6jmyuBvYJcvmyDHJ+sZIGu9t1erJOzptegM7MOxu2MeA9f2TYHJ5/OUhhm/+nTp/ls/Zxd2VXmFBkWBkHRoE3nZDBdAhKQgAQkIAEJSEACEpCABCQgAQlIQAISkIAEJCABCUhAAhKQgAQkcEYC05stCcjgYXxmx9TpVCXuCpkJUhn/qt4Ifjp9txL4zZs3hOZMlkb8zadPnyZPNU6M4u2GJs7LMPSHfJ6VZx/ePkQihhFFw96JZRFUK0Xd/HJiEImXQkH+hsIBToehL407HM672TJzUzwkmd+rhuFlV8nw97CoyQyUP6DGgKdbOicv6TPxYl1IG9VnN+tcKk1N5w20q3h5GxjuebjwZsuBMEHYw7D40K2aaxHcQkZGhsVTRFrjv2wbcgAAIABJREFUCTCUz+mCW3XqwX1OL9MlIAEJLCBQ9bYaBgJGTJeAFnDmktDxyJfQ4CVKmQ+/t3GKwnWMiAbbxl68eBEl+lMCAwH20dFDxiWyEiwYLjbIrV8kZGZB1XjUDyvFC2XV7rvvvnuYc9sM79+/Rzy8/cVbUkd5Bs9/cP5PurcQGiyolrTXqHV6ML5ZEhQn5ZAqZYoEJCABCUhAAhKQgAQkIAEJSEACEpCABCQgAQlIQAISkIAEJCABCUigMYHpzZaNhbC6bgkQwkioypx4xMGMe+fm8pgugUkCYZBig6DMSRmWJX777beLw57Y7PHjjz+W1Es83BBqxl02/EVXjZuKCaIa9liScqv78bxdKGpKf0pgkoCmZhKLiRAI9zy02VfQCfZhZBwHx4xURBUzJvIvf+caGQnEJ6p+UjU0+vnnnydPmSgBCUjgtgTye/IZBZh/8XeusaC31gwdj4xszEl/++23TIb1p9iDRGvOlcMkvcGLFTIfoO7nfWRziEw/nMBgsvBm2XXJOk8qD/4eHYl+vrkTO1ZN7eF73wYZqBQXlL9jN+Yh5ABn4DOJKII2LohxwN+VrP0494FG2mQhB7rN0HOGf32zQAjHYwlIQAISkIAEJCABCUhAAhKQgAQkIAEJSEACEpCABCQgAQlIQAISkMBiAm62XIzuLhdm9nv45v67dIId9DzvTrnMxzQecvKWeYioPMN5u1C5jua8MwFNzZ1bP697uOfhVpstIyx8BDL9OtDZY4v1uqNW9qcEJCCBcgLs0hl35rDxz08Bl6PL53z+/DmfWcvn4Sx7wz58+PAw25oMmVGSYtmj1cAN+Oabb6hoTgs8EzveHBzTUwI//fRTuImuQQceZIi86Gb1pgRKUthzmGZjV+GV9lWmCqYpUW8hgyNdSskUCUhAAhKQgAQkIAEJSEACEpCABCQgAQlIQAISkIAEJCABCUhAAhKQwIYE/rxhWRZ1SQK8Un3uO36kv3jx4pJaq5QEJgmk4U2T2eYSiUCdO2W6BCQggZGApmZE4YEE5gjw4Z3OQ8PnJM+kz7ncXJL5llemQE9JQAISuA8BNt7cbe9Nm8Ydt7Dmq2PvUz7D+rOZXY4U3sYrYEafEYNTbrZc39D3KeGo3nIuL7rNrd1/rzuqt/RPRgklIAEJSEACEpCABCQgAQlIQAISkIAEJCABCUhAAhKQgAQkIAEJSEACOxH4007lWuxlCDx79oy3ZU+qQyQZL0SfPGWiBDIEwjfTf/nll5mcvZ3KBFY+FNW3zj9EVJ7hvF2oXEdz3pmApubOrf9Q97B7nGsMfajazTO8f/9+jgA7Ld1BNAfHdAlIQAIS6IHA3pstmQCG3wDsQeVUhsxLE9LMpkhAAhKQgAQkIAEJSEACEpCABCQgAQlIQAISkIAEJCABCUhAAhKQgAQkIAEJSEAC3RJws2W3TdORYH//+9/npDGYbI6M6YUE5rbyFl7eOFu4xaW2aj9rWUusMP+5ulChUma7OQFNzc07QLn6GsByVv3nzDjVGVe8f72UUAISkIAETk2gcIvj3pstM6MkeJvNtfMV4cP7PrJT93aFl4AEJCABCUhAAhKQgAQkIAEJSEACEpCABCQgAQlIQAISkIAEJCABCUhAAhKQwEDAzZb2hMcE/vGPf8xl+uGHH+ZOmS6BOQK//PLLeOpcG0XcATU23LEH5+1Cx3Kz9rMQ0NScpaUOkbNwz8MhslnpYgLszfif//mfycvZvvL06dPJUyZKQAISkIAE9ibwz3/+s6SKvTdbFopRIuquec4i564QLFwCEpCABCQgAQlIQAISkIAEJCABCUhAAhKQgAQkIAEJSEACEpCABCQgAQlIQAJnJ+Bmy7O3YAv5nzx5Mvf+fiLJfv311xZCWMeFCIQ75b788suzaPbTTz+t2eIydxOdRf2u5DxpF+qKocJ0S0BT023TdCJYGMT/9ddfdyKVYqwkkPlgl5+1XMnWyyUgAQlIoAGBvef1+XeRNHuF08OK8nI2aAirkIAEJCABCUhAAhKQgAQkIAEJSEACEpCABCQgAQlIQAISkIAEJCABCUhAAhKQgATWE3Cz5XqGtygh83HLue/w3IKLSi4iEG4U2fsLGIsEnL5oTdwkQZlffPHFdLmm1hM4aReqV9Qr7khAU3PHVi/WOXzDxcNw/+JSzXg8gYw7nXHCj5dbCSQgAQlI4NIE+PByoX5/+ctfCnMuyMa7SPJX7b3Vc6z94aQ+nKiOV3kgAQlIQAISkIAEJCABCUhAAhKQgAQkIAEJSEACEpCABCQgAQlIQAISkIAEJCABCZyLgJstz9Veh0n79OnTuU1xmejww8S14r4JhAGIzcIi1yNZswPKz1qu5x+WcNIuFKrgsQTmCGhq5siYDgGt3yW7AXto5258Pmu56/aVS/JUKQlIQAIS2IpA6Hhkytx7Ul8oRkbCZqdOJGozJlYkAQlIQAISkIAEJCABCUhAAhKQgAQkIAEJSEACEpCABCQgAQlIQAISkIAEJCCB0xFws+Xpmuwwgb///vvJun/55ZePHz9OnjJRAikBPo5BnxnTH34aYsx5+MHcRogSwdxsWUKpMM95u1Chgma7OQFNzc07QF79MIJ/740NeUk8uyGBzItL5tzvDWu3KAlIQAISkMBKAnt/bTtcQFgp6t6Xn0jUvVFYvgQkIAEJSEACEpCABCQgAQlIQAISkIAEJCABCUhAAhKQgAQkIAEJSEACEpCABM5LwM2W52271pI/e/ZsLoQuEyPeWkrr655AuI/oRFsQf/rpp3/961+L6Z5I08U6NrvwpF2oGR8rOjUBTc2pm6+B8KEBdLNlA+BtqphzpP/2t789efKkjQzWIgEJSEACEkgJFE6B957thv5PKmRvKb6MrLcWUR4JSEACEpCABCQgAQlIQAISkIAEJCABCUhAAhKQgAQkIAEJSEACEpCABCQgAQnUEnCzZS2xW+f/xz/+Mak/MeJ8a27ylIkSiAiEgZJ7B2VGVa/5GYpdWw67lE/0Ac9a7drnD9viRF2oPShrPCOBsHvXyq+pqSV2xvzhly01gGdswVTm9+/fz30Fa87xTgsxRQISkIAEJLAHgdDxyJQ/91quzCXbnvrv//7vbQvMlNayrowYnpKABCQgAQlIQAISkIAEJCABCUhAAhKQgAQkIAEJSEACEpCABCQgAQlIQAISkIAE9iPgZsv92F6wZGK+56LofvjhhwsqrEo7EPjf//3fsdQTbRRZswPqRGqOTdPzwUm7UM9Ila0fApqaftqiQ0nCD58S6O83DztsowUizbnQOA9ff/31ggK9RAISkIAEJNCYwN5f237oIbfcAPmwrofSNm4dq5OABCQgAQlIQAISkIAEJCABCUhAAhKQgAQkIAEJSEACEpCABCQgAQlIQAISkIAEagm42bKW2K3z/+Uvf5n7xg4ft7w1GpUvI8BGkfHzTWzcPdEugjURk262LOsdRbnO24WK1DPT7Qloam7fBXIA3Gqeo3POc7/++uvcXf/999+fUyelloAEJCCB6xD417/+VaLM3Du5Sq41jwQkIAEJSEACEpCABCQgAQlIQAISkIAEJCABCUhAAhKQgAQkIAEJSEACEpCABCQggd4IuNmytxbpXR42W06+yJ8ddO/evetdeuU7mkC4KfdEWxDDj4ktQHgiTRdo1/iSk3ahxpSs7qQENDUnbbhmYoebLf/2t781q9eK9iMwt6OS9j3RCyn242PJEpCABCRwLIF//vOfJQJ88cUXJdmW5cFDXnbhUVcVQjtKPOuVgAQkIAEJSEACEpCABCQgAQlIQAISkIAEJCABCUhAAhKQgAQkIAEJSEACEpCABB4ScLPlQ0Rm+H8I8HHLubjwufT/53p/3JvASTeKzH11qqQx+crHrrGnJTJcKc9Ju9CVmkBd9iOgqdmP7QVK5hOIYey+2/iv0abhGwRCjX744Yfwp8cSkIAEJCCBbglMvo1rQ2kLv665YY0rizqdwCv19XIJSEACEpCABCQgAQlIQAISkIAEJCABCUhAAhKQgAQkIAEJSEACEpCABCQgAQlcj4CbLa/Xprtr9OzZs8lwOj9uuTv6k1fw/v17OsmgBFsQ6UhnUWjNDij3w2zYyuftQhtCsKgLE9DUXLhx16sW7r7js4e8/GJ9mZZwLIG515T8/e9/f/LkybGyWbsEJCABCUgAAuP8PUNjcnUok99TEpCABCQgAQlIQAISkIAEJCABCUhAAhKQgAQkIAEJSEACEpCABCQgAQlIQAISkIAEOifgZsvOG6hT8ea+wzOX3qkaitWWQLRRpG3lq2pzB9QqfNtdfN4utB0DS7oyAU3NlVt3tW5+13c1wr4K+P3338M2HYXjbRThYDemeyABCUhAAhJoT6Bks6VvF2rfLtYoAQlIQAISkIAEJCABCUhAAhKQgAQkIAEJSEACEpCABCQgAQlIQAISkIAEJCABCexKwM2Wu+K9bOFff/31ZEQdG0U+fvx4WbVVbAWBX3/9NdxH9I9//GNFYU0v/emnn/71r38trnLyTllc2p0vPG8XunOrqXs5AU1NOasb5vS7vtdrdHZUTnoXOEh+tvR6za1GEpCABC5M4Msvv9xVu3/+85+7lr954acTeHMCFigBCUhAAhKQgAQkIAEJSEACEpCABCQgAQlIQAISkIAEJCABCUhAAhKQgAQkIIGzE3Cz5dlb8DD55z5i+fe///0wmay4YwLff///t3c3WY1baRiAm3QPMqN2YNcKTK0AagW4VgCsAFiB8QpwVkAxy6zMClKsoPAKArMM8SwZ0d9pn6gVW5b/ja70MKjIV3/3PlexDUevvpusd5E/7HQ62cuKL+Qzoqt2NepTJTTSVUe35+3TvYT2DOV0iQp4q0l04vbT7Xypw263u5+TOsvuBOLxAfkPtexE7Xa71+tlLy0QIECAAIF3FFjyQVrx4bXTThY+m2CnZ9zw4Ml1eMPx2p0AAQIECBAgQIAAAQIECBAgQIAAAQIECBAgQIAAAQIECBAgQIBA/QSELes3p3saUavVKrxN/Pn5+f7+fk+dcJpEBCJUkE/nFl45lR3KJgkoZS23Na1JX0LbQnCcegt4q6n3/G4yuog65C+PtD5DNxl4jfedN4n5L0s1Hr6hESBAgEBtBDxdqDZTaSAECBAgQIAAAQIECBAgQIAAAQIECBAgQIAAAQIECBAgQIAAAQIECGQCwpYZhYWVBa6urgqLGMy7g3zlE9ihLgL5eqeRPzw+Pk5oZPmIy6rdFrZcVWze9klfQvMGpZ1AXsBbTV7Dcl4g/7UqPlbiaRf5tZaTE5h6fEDW/6hZmtYXpKznFggQIECglgLxIK2F4zo6Olq4jQ0IECBAgAABAgQIECBAgAABAgQIECBAgAABAgQIECBAgAABAgQIECCQloCwZVrzVa3eHh4eFlbgiXvy+v1+tfqqN+8nkHRJrtFo9Pr6ujaesOXadPkdk76E8gOxTGCegLeaeTLavQHW7xrIPz4gG11UBiv8Up1tYIEAAQIECOxZYJmwpV949zwpTkeAAAECBAgQIECAAAECBAgQIECAAAECBAgQIECAAAECBAgQIECAwB4EhC33gFznU0QFnqhvOTvCwWAQdXtm27U0TWA8HudDBXEvZlpVmzapNRfBiU6n07QZ3/p4U7+Etg7igLUU8FZTy2ndyqCmylqm9Rm6FYGaHeTh4aHw//dIWsZDTGo2WMMhQIAAgaQFlnnqkLBl0lOs8wQIECBAgAABAgQIECBAgAABAgQIECBAgAABAgQIECBAgAABAgQIFAoIWxayaFxBIGIA7XZ7aoe4La8whDm1mZe1F4jLI18QI7mqTYWJiCVnzY2nS0KVb5b6JVQ+OmsJTAS81bgSCgXu7+/z10Y+eFm4vcaKC8TjAwq/Hne73dPT04p3XvcIECBAoGkCT09PC4fsMRALiWxAgAABAgQIECBAgAABAgQIECBAgAABAgQIECBAgAABAgQIECBAgEByAsKWyU1Z5TocdXgKE3TD4fDx8bFy3dWhPQrEBRA1TrMTRkqk1WplL5NYyKdcVu2wsOWqYrPb1+ASmh2UFgKzAt5qZk20TAXzoky0PEPqV0V8Kco/gWIynKiDXfhFOvXB6j8BAgQIpC4w+5k1NSK/8E6BeEmAAAECBAgQIECAAAECBAgQIECAAAECBAgQIECAAAECBAgQIECAQD0EhC3rMY/vPIq4+7+w2lIEAyIq8M6dc/p3EoipjwsgO3mUPy2s5pRtUMGF0WgUNVrX7ph7T9emm+xYg0toQwG7N0TAW01DJnrVYcZnaPYZFHm8wi9aqx7T9u8oEP+nF05iPJ0kHlzyjh1zagIECBAgUCggbFnIopEAAQIECBAgQIAAAQIECBAgQIAAAQIECBAgQIAAAQIECBAgQIAAgdoLCFvWfor3NMBerzcbLYub8wpvK99Tn5zmXQW63W7+7swUswSb1JqLYEyn03nXGUj+5DW4hJKfAwPYi4C3mr0wJ3aSh4eH+NzMOh3fppIrDZ113sJEIP8EiswkZlbB0kzDAgECBAhUR+Dl5WVhZ+L3tYXb2IAAAQIECBAgQIAAAQIECBAgQIAAAQIECBAgQIAAAQIECBAgQIAAAQLJCQhbJjdl1e1wpAIiYDbVv8Fg8Pj4ONXoZe0Frq+v8/GhyBKkmDzMSoqtMV+z2eM1DtLkXepxCTV5Bo19eQFvNctbNWTLiDfkg3lHR0eXl5cNGXtdh9nv95+enqZGF18V4mElU41eEiBAgACBKgjkH5xU2J92u53i7/iFY9FIgAABAgQIECBAgAABAgQIECBAgAABAgQIECBAgAABAgQIECBAgACBvICwZV7D8kYCh4eH+SpM2bEiMDAej7OXFmovcH9/HyHbbJhR76KBWYJ8TiajsLCkgEtoSSibEfBWU8trID43swhuPMbi69evtRxmcwY1Go1mK73HzBZ+bW4Oi5ESIECAQJUF8s9OKuynpwsVsmgkQIAAAQIECBAgQIAAAQIECBAgQIAAAQIECBAgQIAAAQIECBAgQKAGAsKWNZjECg3h+Pg4n7Kb9CxKIlxdXVWol7qyS4GIyeXDP1GPq4EpkRj16enpLpnrfGyXUJ1n19i2KuCtZqucVTnYxcVFvgRifK1SNqoqc7NWP+KBI/nvRdkxIsQSjynJXlogQIAAAQKVElhY2TKeDbGfDieX6kyuw/uZR2chQIAAAQIECBAgQIAAAQIECBAgQIAAAQIECBAgQIAAAQIECBAgkJCAsGVCk5VGVy8vL2fvKY+4XQSo0hiAXm4gMBWTm1RtSjdLsPZdkrOR4w1Qm7VrzS6hZk2e0a4r4K1mXbka7hfvgfknFMQXqrOzsxqOs0lDigeO5NOzk6HHLMvQNukqMFYCBAikJzD74ZUfQ7vd9nShPIhlAgQIECBAgAABAgQIECBAgAABAgQIECBAgAABAgQIECBAgAABAgTqJCBsWafZrMpY7u7uZqMjca/5aDSqShf1YwcCDw8P+ZxtJC2jalOr1drBqfZ0yKjUGneRrnqyuNRjx1X3sn0I1O8SMq0ElhHwVrOMUhO2mXoPjMqlovupz/tUenYynJubGxna1GdW/wkQIPDuAo+Pj1EN++PHjwf/+/n06dP19fXLy8u2OlYettxbWcttDcdxCBAgQIAAAQIECBAgQIAAAQIECBAgQIAAAQIECBAgQIAAAQIECBAgsLyAsOXyVrZcQWA4HEZIIL/D6+trJPHG43G+0XKdBPK3Y06SljWo2hSJiJXmKC7y29vblXaxcSZQy0soG50FAiUC3mpKcJqzavY9MN3S0M2ZtZKRxkNG4vkLUxvE94RerzfV6CUBAgQIEFheIP6o8uXLl3i+VdRJfn5+nuwY3yLiGQ3xqKB+v7/8oeZtGUnOeasm7bMfcOXbb7I2/rawcPf4c9PCbba1wcJzLdPhbXXGcQgQIECAAAECBAgQIECAAAECBAgQIECAAAECBAgQIECAAAECBAgQ2IWAsOUuVB3zXxEPiKqGU1UB4/6/fOVDTDUTiOoWk9sK49+Y/RokLWOCovbU8hdt3HIaZV1rNq37HE4tL6F9AjpXugLeatKduy32fOo9UNJyi7b7P1QkYWJCp/IY0eJ7wv7nwhkJECBQJ4H4fImYZTzcat6g4hEeUfFy3tol2/MPgJjdJTrQarVm23fUsswfFso7vN2OLTzX1HPHtnt2RyNAgAABAgQIECBAgAABAgQIECBAgAABAgQIECBAgAABAgQIECBAYA8CwpZ7QG7oKSIkELcATtJ3GUG0XF9fZy8t1EkgboKM+w7j5s7aJC0nsxO5iIWFOyJXHKNW03LD67mul9CGLHZviIC3moZMdMkwvQeW4CS3KoIoWbWxSecjehElyJIbiA4TIECAQKUE4jfThWG/+Li5v7/fpNvxu23J7gt/Oy7Z1yoCBAgQIECAAAECBAgQIECAAAECBAgQIECAAAECBAgQIECAAAECBAhUX+Dg7e2t+r3Uw3QFRqNR3G4+Vdgnbv6LKl7pDkrPGyjw8vISOdJIC+cv5sgSx+UdpS9PT08baGLIBAhsXcBbzdZJHZDA/gWipNhUrjKSlhFcUa10/3PhjAQIEKiTQHxRjKf8LDOi2Oz3339fZsvCbQ4ODgrbo3HDI887bHn7p0+fyiOm8at6r9crP8i21pbgTE4RfzTw94FtaTsOAQIECBAgQIAAAQIECBAgQIAAAQIECBAgQIAAAQIECBAgQIAAgXcR+M+7nNVJmyMQZZri5vKpvGWE0+IWvePj4+Y4GGnqAq1WK+rOxU/khyd5y0haxuWd+rj0nwCBSgl4q6nUdOgMgTUE+v2+pOUabnYhQIAAgYUCkeJbuM1kg6iuHL+3rvfr6sPDQ8lZItZYsnZHq+JX7x0deReHTau3uxBwTAIECBAgQIAAAQIECBAgQIAAAQIECBAgQIAAAQIECBAgQIAAAQKpCwhbpj6DCfS/MG/Z7XYjhLnezX8JjFkX6yvgoq3v3BoZgQoJeKup0GToCoGlBe7v76dSKGpaLo1nQwIECBBYIBB/QlmwRW712n9vKYl0xjOzzs7OcifZ02I8vat87JPHIe2hN+PxeOFZPFZsIZENCBAgQIAAAQIECBAgQIAAAQIECBAgQIAAAQIECBAgQIAAAQIECFRc4KeK90/36iEwyVvmH/AfN8PFDXNRbKEeAzQKAgQIECBAgACBJgtE0jKKt+cFJC3zGpYJECBAYEOBlSKFK22c71hJ2HLqgQL5vXa6HCHP8uM/PT2Vb7CttQtPtLCr2+qJ4xAgQIAAAQIECBAgQIAAAQIECBAgQIAAAQIECBAgQIAAAQIECBAgsDsBYcvd2TryPwQmecu46TxrlbfMKCwQIECAAAECBAikKzCbtJxUcT88PEx3UHpOgAABAk0TiI+zeSnNeFrWu5S1jClIKMGYUFebdm0bLwECBAgQIECAAAECBAgQIECAAAECBAgQIECAAAECBAgQIECAAIHlBYQtl7ey5aYC8pabCtqfAAECBAgQIECgYgKzScsocfnt2zdJy4pNlO4QIEAgbYGVgnyRjVxjtF+/fp2312AwmLdq1+3Hx8e7PsW2jr8e+7bO7jgECBAgQIAAAQIECBAgQIAAAQIECBAgQIAAAQIECBAgQIAAAQIECGxFQNhyK4wOsqxA3HT+/fv3KPWT7aC+ZUZhgQABAgQIECBAIC2B2aTlzc3N3d1dWqPQWwIECBCovsDR0dGSnfzw4cMaAcXHx8f4c03hKa6uruLhWYWr9tNYHmKc1+2t923hicr7ufX+OCABAgQIECBAgAABAgQIECBAgAABAgQIECBAgAABAgQIECBAgAABArsQELbchapjlglE3jJK/cS9etlGkbfMv8zaLRAgQIAAAQIECBCoskD+S2yEW6ImWK/Xq3KH9Y0AAQIEEhXIP7WqfAj5z6byLfNr42EB+ZfZcoQ8b29vs5fvspBKiHGNjOu7eDopAQIECBAgQIAAAQIECBAgQIAAAQIECBAgQIAAAQIECBAgQIAAAQIlAsKWJThW7VAg7tWLm9HjlvTJOZYv0bDDPjk0AQIECBAgQIAAgVUEsi+x7XY7Cl6dnZ2tsrdtCRAgQIDAsgKtViv70CnZJ7ZZI2z58PBQWLZx8hyBktPtZ9XCsGWU5dxDTwqJsvMu7GS2pQUCBAgQIECAAAECBAgQIECAAAECBAgQIECAAAECBAgQIECAAAECBKos8J8qd07f6i0QN6PHXYDD4TDu3ru8vKz3YI2OAAECBAgQIECgfgLxVTYeIDKp0x712+s3QCMiQIAAgeoIRIry/Py8pD+R94sPplU/j8bj8bzDDgaDTqdTcsb9rIqKkfGHo/i0nXe6klXzdlmjvfwsy5ceXePUdiFAgAABAgQIECBAgAABAgQIECBAgAABAgQIECBAgAABAgQIECBAYG8CB29vb3s7mRMRIECAAAECBAgQIECAAAECBAgQILCGwOfPnwvrK04KWq5XYHneMeNpAusdcI1xLdzl4uIi+jNvs5ubm16vN2/tttoPDg5KDvX8/BzVR0s2sIoAAQIECBAgQIAAAQIECBAgQIAAAQIECBAgQIAAAQIECBAgQIAAgSQEfkqilzpJgAABAgQIECBAgAABAgQIECBAoMkCETiMGo95gXj59PT048eP9YKREWIsTG9GFc31Dpjv2xaXy+tGhsAWz1V4qNFoVNg+aYywq6RliY9VBAgQIECAAAECBAgQIECAAAECBAgQIECAAAECBAgQIECAAAECBBISELZMaLJ0lQABAgQIECBAgAABAgQIECBAoKECkeiLbGQ+b/n6+npycvLLL7+sKjIej798+VJYLnIwGNze3q56wJ1uf3p62m63551iD2HL8lNENnVe37QTIECAAAECBAgQIECAAAECBAgQIECAAAH7buAuAAAIAklEQVQCBAgQIECAAAECBAgQIJCWgLBlWvOltwQIECBAgAABAgQIECBAgAABAg0V6HQ6s3nLCPt9/Pix3++/vLws43J/fx/ZxeFwOLtxxC8vLy9n29+95fz8fF4fnp+flxz4vCMsbC+s/znZK7Kv5YU3Fx7cBgQIECBAgAABAgQIECBAgAABAgQIECBAgAABAgQIECBAgAABAgQIVEfg4O3trTq90RMCBAgQIECAAAECBAgQIECAAAECBEoERqNRBPwiZDi7zdHRUayKfyMEeHx8nG0Qu8T2ERqMOGXUw8zas4WIX8aq/C7ZqiosRCnOfEnPqS5Fz8/OzqYat/gysqyF2nGKSLpWrRDoFgfuUAQIECBAgAABAgQIECBAgAABAgQIECBAgAABAgQIECBAgAABAgSaJiBs2bQZN14CBAgQIECAAAECBAgQIECAAIG0BSJ8eHNzMxgMtjKMqBsZhzo8PNzK0XZ0kIuLiwhVFh488qXfvn0rXLV5Y+RUI7w67zgRwmy1WvPWaidAgAABAgQIECBAgAABAgQIECBAgAABAgQIECBAgAABAgQIECBAIC2Bn9Lqrt4SIECAAAECBAgQIECAAAECBAgQaLhABCOjoGIk/SInuQnFyclJlLu8u7ureNIyxhjh0nnFLYfDYaRPN3Eo2XdewjN2ibKWkpYldFYRIECAAAECBAgQIECAAAECBAgQIECAAAECBAgQIECAAAECBAgQSE7g33GjUnKd1mECBAgQIECAAAECBAgQIECAAAECDReI8GEUdYySj7Hw+vr6xx9/LAnSbrcjpfnrr79eXl7G8pJ7ve9mMca//voroqGF3fj5558jOFq4apPGyHAG1J9//jl7kOhPhDzjvLOrtBAgQIAAAQIECBAgQIAAAQIECBAgQIAAAQIECBAgQIAAAQIECBAgkKjAwdvbW6Jd120CBAgQIECAAAECBAgQIECAAAECBCYCLy8vkUV8+t9PZC/jv3mZyCJGPjD+jZ9Op5NfldDyx48fo57nbIdjaNG+9fqc/X5/3oPqouLl2dnZbE+0ECBAgAABAgQIECBAgAABAgQIECBAgAABAgQIECBAgAABAgQIECCQroCwZbpzp+cECBAgQIAAAQIECBAgQIAAAQIEGiTw+PgYYdHCAV9dXd3e3hauWq8xwqtHR0cRW53dPfrw22+/zbZrIUCAAAECBAgQIECAAAECBAgQIECAAAECBAgQIECAAAECBAgQIEAgaYGfku69zhMgQIAAAQIECBAgQIAAAQIECBAg0BCB4+PjeaUmB4NBRDG36HB+fl6YtIwqmsPhcIsncigCBAgQIECAAAECBAgQIECAAAECBAgQIECAAAECBAgQIECAAAECBCoiIGxZkYnQDQIECBAgQIAAAQIECBAgQIAAAQIEFgj0er1ut1u4UbSPRqPCVas2XlxcfP/+vXCvaD88PCxcpZEAAQIECBAgQIAAAQIECBAgQIAAAQIECBAgQIAAAQIECBAgQIAAgaQFhC2Tnj6dJ0CAAAECBAgQIECAAAECBAgQINAsga9fvx4dHc2OOQpRnpycbJ63jKRlnGL2+NES7Z1Op3CVRgIECBAgQIAAAQIECBAgQIAAAQIECBAgQIAAAQIECBAgQIAAAQIEUhcQtkx9BvWfAAECBAgQIECAAAECBAgQIECAQIMEorBklJcsyVs+Pj6uxzEej8uTlmdnZ+sd2V4ECBAgQIAAAQIECBAgQIAAAQIECBAgQIAAAQIECBAgQIAAAQIECFRfQNiy+nOkhwQIECBAgAABAgQIECBAgAABAgQI/F8g8pY/fvw4Pz//f9PfS5P6ltfX15Gc/Lttqf9GRDMCnIU1LT98+PD09CRpuZSjjQgQIECAAAECBAgQIECAAAECBAgQIECAAAECBAgQIECAAAECBAgkKyBsmezU6TgBAgQIECBAgAABAgQIECBAgACBBgvc3d1FNjKSkLMGg8Gg3W73+/1lIpcRs/z8+fPJycnz8/PsoSbtnU5ndpUWAgQIECBAgAABAgQIECBAgAABAgQIECBAgAABAgQIECBAgAABAgTqJHDw9vZWp/EYCwECBAgQIECAAAECBAgQIECAAAECzRF4eXm5uroaDofzhtztdiMwGVUr4ydKYk42G41GEa38/v177FiYsYzNIsYZoU0FLefBaidAgAABAgQIECBAgAABAgQIECBAgAABAgQIECBAgAABAgQIECBQMwFhy5pNqOEQIECAAAECBAgQIECAAAECBAgQaJxAVKe8ubmJ8ORWRh4xywhwxk8WztzKYR2EAAECBAgQIECAAAECBAgQIECAAAECBAgQIECAAAECBAgQIECAAIEqCwhbVnl29I0AAQIECBAgQIAAAQIECBAgQIAAgWUFosplRC6jWOXr6+uy+/xzu6h+GRlL1Sz/qeIVAQIECBAgQIAAAQIECBAgQIAAAQIECBAgQIAAAQIECBAgQIAAgUYICFs2YpoNkgABAgQIECBAgAABAgQIECBAgEBzBKLQZUQun56elql12W63I2PZ7XZPTk5arVZzlIyUAAECBAgQIECAAAECBAgQIECAAAECBAgQIECAAAECBAgQIECAAIG8gLBlXsMyAQIECBAgQIAAAQIECBAgQIAAAQK1Eohyl89//+QHFtHKeHl8fJxvtEyAAAECBAgQIECAAAECBAgQIECAAAECBAgQIECAAAECBAgQIECAQGMF/gu4Bixnb+b4fgAAAABJRU5ErkJggg=="/>
  <p:tag name="POWERPOINTLATEX_PIXELSPEREMHEIGHT#4428542C5C626D7B5C72686F7D2C54275C626D7B5C72686F7D273B5C657073696C6F6E293D2D695C696E745F305E7B5C696E6674797D6473655E7B2D695C7B325C657073696C6F6E205B705F542B56285C626D7B5C72686F7D2C54295D2B6D5E322B5B5C626D7B707D5F7B5C706572707D2D655C626D7B417D283254295D5E325C7D7D" val="183.3333"/>
  <p:tag name="POWERPOINTLATEX_BASELINEOFFSET#4428542C5C626D7B5C72686F7D2C54275C626D7B5C72686F7D273B5C657073696C6F6E293D2D695C696E745F305E7B5C696E6674797D6473655E7B2D695C7B325C657073696C6F6E205B705F542B56285C626D7B5C72686F7D2C54295D2B6D5E322B5B5C626D7B707D5F7B5C706572707D2D655C626D7B417D283254295D5E325C7D7D" val="67"/>
  <p:tag name="POWERPOINTLATEX_REFCOUNTER#4428542C5C626D7B5C72686F7D2C54275C626D7B5C72686F7D273B5C657073696C6F6E293D2D695C696E745F305E7B5C696E6674797D6473655E7B2D695C7B325C657073696C6F6E205B705F542B56285C626D7B5C72686F7D2C54295D2B6D5E322B5B5C626D7B707D5F7B5C706572707D2D655C626D7B417D283254295D5E325C7D7D" val="4"/>
  <p:tag name="POWERPOINTLATEX_CACHECONTENT#4428542C5C626D7B5C72686F7D2C54275C626D7B5C72686F7D273B5C657073696C6F6E293D2D695C696E745F305E7B5C696E6674797D6473655E7B2D695C7B325C657073696C6F6E205B705F542B56285C626D7B5C72686F7D2C54295D2B6D5E322B5B5C626D7B707D5F7B5C706572707D2D655C626D7B417D283254295D5E325C7D7D5C64656C746128542D5427295C64656C7461285C626D7B5C72686F7D2D5C626D7B5C72686F7D2729" val="iVBORw0KGgoAAAANSUhEUgAAGQAAAAD4CAIAAACYk4p/AAAgAElEQVR4Aeyd7dnWNrZwT+aa/0kqIKmApAJCBYQKCBVAKgAqIFTAUAFDBQkVJKkgoYKECvKuid/x0ZFs3bIt27K97h9gy7K0tfS197ak55O//vrrf/xJQAISkIAEJCABCUhAAhKQgAQkIAEJSEACEpCABCQgAQlIQAISkIAEJCABCUhAAhKQgAQkIAEJSEACVQm8f//+l79/v//3Fyb/2WefffXVV4R88803XPPv3bt3wwheS0ACEpCABCQgAQlIQAISyBPQ6Mjz8akEJCABCUhAAhKQgAQkIAEJSEACEpBA+wQ+8QCs9itJCSUgAQlIQAISkIAEJCABCUhAAhKQgAQkIAEJSEACEpCABCQgAQlIQAISkIAEJCABCUhAAhKQgASOQuDdu3f//vv3559/TpX52//+Pv3006nvGl8CEpCABCQgAQlIQAISuAgBjY6LVLTFlIAEJCABCUhAAhKQgAQkIAEJSEACVyDgAVhXqGXLKAEJSEACEpCABCQgAQlIQAISkIAEJCABCUhAAhKQgAQkIAEJSEACEpCABCQgAQlIQAISkIAEJLAugY8fP/7w92/GuVepZByE9fTp03v37qWPDJGABCQgAQlIQAISkIAErklAo+Oa9W6pJSABCUhAAhKQgAQkIAEJSEACEpDAuQl4ANa569fSSUACEpCABCQgAQlIQAISkIAEJCABCUhAAhKQgAQkIAEJSEACEpCABCQgAQlIQAISkIAEJCABCaxO4NWrV8+fP69y9FUo6zfffEOyHoMVMvFaAhKQgAQkIAEJSEAC1ySg0XHNerfUEpCABCQgAQlIQAISkIAEJCABCUjg9AQ8AOv0VWwBJSABCUhAAhKQgAQkIAEJSEACEpCABCQgAQlIQAISkIAEJCABCUhAAhKQgAQkIAEJSEACEpCABNYi8OHDh+++++6nn36KMvjiiy++/fbbr776igv+/fTTT7sIHz9+/OWXXzgqi1f4cR29mN4+ffqUY7D6FNIIhkhAAhKQgAQkIAEJSEACJyag0XHiyrVoEpCABCQgAQlIQAISkIAEJCABCUhAAh6AZRuQgAQkIAEJSEACEpCABCQgAQlIQAISkIAEJCABCUhAAhKQgAQkIAEJSEACEpCABCQgAQlIQAISkMAcAr/++us333zDaVbhy5yHxZFVd+/eDQPHrtnK/q+/f7///vtYHMI5QotYhWlm0vGRBCQgAQlIQAISkIAEJHAsAhodx6ovpZWABCQgAQlIQAISkIAEJCABCUhAAhKYSsADsKYSM74EJCABCUhAAhKQgAQkIAEJSEACEpCABCQgAQlIQAISkIAEJCABCUhAAhKQgAQkIAEJSEACEpCABP4n3YjO0VfPnz+/c+fODDovXrz44YcforO0wnQ+++yzn376yTOwQiZeS0ACEpCABCQgAQlI4NwENDrOXb+WTgISkIAEJCABCUhAAhKQgAQkIAEJSAACHoBlM5CABCQgAQlIQAISkIAEJCABCUhAAhKQgAQkIAEJSEACEpCABCQgAQlIQAISkIAEJCABCUhAAhKQwDQCHz58+Oqrr/rzqjid6l//+teDBw+mpfJ/Y5Pmt99++8svv/zf4P+98wys/2XhlQQkIAEJSEACEpCABM5OQKPj7DVs+SQgAQlIQAISkIAEJCABCUhAAhKQgAT+Q8ADsGwHEpCABCQgAQlIQAISkIAEJCABCUhAAhKQgAQkIAEJSEACEpCABCQgAQlIQAISkIAEJCABCUhAAhKYRuD+/fs//fRT907Fc6k+fvz4zTffZM7A4tQt8v3000+niWtsCUhAAhKQgAQkIAEJSOBoBDQ6jlZjyisBCUhAAhKQgAQkIAEJSEACEpCABCQwh8A/5rzkOxKQgAQkIAEJSEACEpCABCQgAQlIQAISkIAEJCABCUhAAhKQgAQkIAEJSEACEpCABCQgAQlIQAISuCqBd+/e9adfweCHH364e/duFRicbEXKnHI1lhpnY5Hd2FPDJSABCUhAAhKQgAQkIIFzENDoOEc9WgoJSEACEpCABCQgAQlIQAISkIAEJCCBmwQ++euvv25GMoIEJCABCUhAAhKQgAQkIAEJSEACEpCABCQgAQlIQAISkIAEJCABCUhAAhKQgAQkIAEJSEACEpCABCTQEfj66685iCqk8cUXX3z33XfPnj0LA2df//rrr5kzsEj2999/v3Pnzuz0fVECEpCABCQgAQlIQAISaJyARkfjFaR4EpCABCQgAQlIQAISkIAEJCABCUhAArUI/KNWQqYjAQlIQAISkIAEJCABCUhAAhKQgAQkIAEJSEACEpCABCQgAQlIQAISkIAEJCABCUhAAhKQgAQkIIHTE/jw4UN0+hVF5kSq58+f379/v0rx7969S2qZpPJPMy/6SAISkIAEJCABCUhAAhJon4BGR/t1pIQSkIAEJCABCUhAAhKQgAQkIAEJSEACtQh4AFYtkqYjAQlIQAISkIAEJCABCUhAAhKQgAQkIAEJSEACEpCABCQgAQlIQAISkIAEJCABCUhAAhKQgAQkcH4C//73v8cK+dNPP7148WLs6aTwp0+fZuJnZMi85SMJSEACEpCABCQgAQlI4BAEMgq/RschalAhJSABCUhAAhKQgAQkIAEJSEACEpCABMoJeABWOStjSkACEpCABCQgAQlIQAISkIAEJCABCUhAAhKQgAQkIAEJSEACEpCABCQgAQlIQAISkIAEJCABCVydwC+//JJB8MMPP2Selj/69NNPv/3227H4f/755/v378eeGi4BCUhAAhKQgAQkIAEJHJqARsehq0/hJSABCUhAAhKQgAQkIAEJSEACEpCABCYR8ACsSbiMLAEJSEACEpCABCQgAQlIQAISkIAEJCABCUhAAhKQgAQkIAEJSEACEpCABCQgAQlIQAISkIAEJHBpAr///num/BWPpvrmm28yGf3000+Zpz6SgAQkIAEJSEACEpCABI5LQKPjuHWn5BKQgAQkIAEJSEACEpCABCQgAQlIQAJTCXgA1lRixpeABCQgAQlIQAISkIAEJCABCUhAAhKQgAQkIAEJSEACEpCABCQgAQlIQAISkIAEJCABCUhAAhKQwOoEvvrqq0wev/zyS+apjyQgAQlIQAISkIAEJCABCdwkoNFxE5ERJCABCUhAAhKQgAQkIAEJSEACEpCABNYm4AFYaxM2fQlIQAISkIAEJCABCUhAAhKQgAQkIAEJSEACEpCABCQgAQlIQAISkIAEJCABCUhAAhKQgAQkIIHzEPjiiy/yhbkZIf96//Szzz7rr9OLP//8Mw00RAISkIAEJCABCUhAAhI4AYGbNsXNCIUQNDoKQRlNAhKQgAQkIAEJSEACEpCABCQgAQlIYD0CHoC1HltTloAEJCABCUhAAhKQgAQkIAEJSEACEpCABCQgAQlIQAISkIAEJCABCUhAAhKQgAQkIAEJSEACEjgbgW+++SZTJDai37lzJxOh/NHdu3fLIxtTAhKQgAQkIAEJSEACEjgNAY2O01SlBZGABCQgAQlIQAISkIAEJCABCUhAAhK4ScADsG4iMoIEJCABCUhAAhKQgAQkIAEJSEACEpCABCQgAQlIQAISkIAEJCABCUhAAhKQgAQkIAEJSEACEpCABP4/gUePHn311VdjOH744YexR1PDf/3116mvGF8CEpCABCQgAQlIQAISOAEBjY4TVKJFkIAEJCABCUhAAhKQgAQkIAEJSEACEigk4AFYhaCMJgEJSEACEpCABCQgAQlIQAISkIAEJCABCUhAAhKQgAQkIAEJ7E+Arb/v3r178eLF48eP7//9+/LLLz8Jftx++PBhf0GVYBMCQc1PvtxEQDORgAQkcAkC79+/76ZjJuhLFNhCSiAhgFqKLsK/DSqik5Wk4IWkoAZIQAL/h8BPP/00eAbWv/71rwcPHvyfqAtu/vzzz8zbX3zxReapj5olEIy1ky+bLZSCSUACEpDAWQlo9Z+1Zncvl6Z0SRWc2+jAlxhpw7SK7sejV69eMf58/PixBJRxJCABCUhAAhKQgAQkIAEJSEACEpCABI5O4JO//vrr6GVQfglIQAISkIAEJCABCUhAAhKQgAQkIAEJSEACEpCABCQgAQlI4MQEOPTq3//+N6v8+ZUU8/nz58+ePSuJaZyjE2BrxOwi+K18NjpflIAEJBASYDcaM28f4ujao/DiOgTYjfnNN9905f3ss8/qHnyzHKP60nKGpiCBPIE3b95gsXbHVHEe1tOnT+/cuZN/ZdJT0v/uu+/GXtH+HSPTeLiDc+MVpHgSkIAEJNAT0OrvUXhRl4Cm9CSeZzU6CrVijv3F8cLv22+//fTTTyehM7IEJCABCUhAAhKQgAQkIAEJSEACEpDAUQh4ANZRako5JSABCUhAAhKQgAQkIAEJSEACEpCABCQgAQlIQAISkIAEJHAtAh8+fPjhhx/YSPz7779PKjmHDjx69GjSK0Y+KIHC3RGDpfOIlkEsBkpAAhIoJ/Dx40d2nYXHU3Lkx8uXL8tTMKYETkPg66+//uWXX/riNNUX1Jf6evFCAgcl8PjxY4zcMeEZfO7evTv21PBmCTg4N1s1CiYBCUhAAj0Brf4ehRcrEdCUXgnsjGT3Mjq+/PLLqV8A8Uby8yPgjFr2FQlIQAISkIAEJCABCUhAAhKQgAQk0DgBD8BqvIIUTwISkIAEJCABCUhAAhKQgAQkIAEJSEACEpCABCQgAQlIQAKXI8Cf/n7+/Hl4oEYGwWefffbVV1/x95/5EY1/XfiewXWyR+4ZPlmFWhwJSOBABH799Vc2m4Vb1Ji7nz17dqAiKKoEKhJgZ/h3333Hya19mt988w23n376aR+y14X60l7kzVcCtQhk9oRj//7222+1MjKdLQk4OG9J27wkIAEJSGAGAa3+GdB8ZSoBTempxNaLv5fRwR/C6U/75Zvgn3/+GR4vnikvXwY5fJxfC46XjJw+koAEJCABCUhAAhKQgAQkIAEJSEACEign4AFY5ayMKQEJSEACEpCABCQgAQlIQAISkIAEJCABCUhglADndLAUr1uQx79hPI7kYPkdm5H43bt3L3zU+DWFYjMzv3ShYVccisbvzp07jRdE8SQgAQlI4EAE2FfDgvWbR18xE3GmAOdu8K+r2w9Uv9VFdc9wdaQmKAEJSKCEANYis3Bo/LJXzQMoS9AZ59wEHj9+3O/bpKT4TDgDa3e3ifrSuVudpTs9AeZczN6xYmI+v3z5cuyp4S0TcHBuuXaUTQISkIAEtPptA1sS0JTekvZgXq0ZHXwo5CshHpWb3wq7Y7A8kX+wWg2UgAQkIAEJSEACEpCABCQgAQlIQAKHI+ABWIerMgWWgAQkIAEJSEACEpCABCQgAQlIQAISkIAEWiHAnyRl1V33K5fp7zOjvmr2wA5WE1IilhLeXE3YF5kjSCjOd999d/fu3T7QCwlIQAISkMAMAi9evHj+/Hn+xW7SefDgQT6aTy9CwD3DF6loiykBCTRF4M2bNxiAoUiefhXS8PriBKKNu2zFxMGyr8NEfenibdLiH53Aw4cP8daOlYI/XbD7KXtjshmeJ+DgnOfjUwlIQAIS2JGAVv+O8C+btab0vlXfrNHx4cMHvI78MHwyiFiBQ5x9fS8Z8XwkAQlIQAISkIAEJCABCUhAAhKQgAQkUEjAA7AKQRlNAhKQgAQkIAEJSEACEpCABCQgAQlIQAISkMD/EmClHcdzsPXozz///N/Q6Vcc4dH9Pv300+lv13yjcO1gPktWFj59+vTRo0f5aD6VgAQkIAEJpAQ4VpI5MX/84jfffPPDDz+4hD2ld+WQdM8wjQSdpITJvXv3SqIZRwISkIAEQgLugw1peC2BQQKtbdx9//79oJxR4C+//IJXJwr866+/ohBvJSCBLQnwtwoy1g199uXLl1vKY14VCWjMVoRpUhKQgARWItD90aA0cWbnE/95Bq3+tMYN2YaApvQ2nNNcDmF08Odz+PSTWZzD+eNEcKVKWr+GSEACEpCABCQgAQlIQAISkIAEJCCBAxHwAKwDVZaiSkACEpCABCQgAQlIQAISkIAEJCABCUhAAvsT4HgOdhbxByQrisJqPI784EStO3fuVEy2MCm2Qf7nj2bWK9EXX3zB4sITr/wuBGs0CUhAAhIoJ8D0yuFWbLnPvMLk8uTJk0wEH12TQLpnmGPUPNnqmo3BUktAAhsQSPfBOkFvgN0sjkjg4cOHHJveS47nBxWl8YNccRChk/cydxcegBUB8VYCGxO4f//+2DnR+GAxonf/swobAzlTdhqzZ6pNyyIBCZyPAMfBfPfddxl/NZozCv/5JmKt/vM15mOVSFN6l/o6itHBX3RjUU1mZIYei148A2uXVmSmEpCABCQgAQlIQAISkIAEJCABCUigCoF/VEnFRCQgAQlIQAISkIAEJCABCUhAAhKQgAQkIAEJXIHAq1ev2FlU8ayoDhp/qZI0SZm/a8q6vc1Isnqb5Yws0a5bot9//52lh6S8ZVk2g2ZGEpCABCSwBoH86VfdeQGefrUGedOUgAQk0AIBDAdOXeFX3YJYL+USbrVyhwy2W0mOa8dJ98GyH9gJem3spn9QAnhavvrqq154PD9ovI305V4qLyQggcYJ4IseO/0KyRlnznfoRuM1ongSkIAEJHARAu/evUOZz5+xwhzNedAnA6LVf7IKPWJxNKW3r7UDGR38MTnGXryRGUo8ZQzPRPCRBCQgAQlIQAISkIAEJCABCUhAAhKQQMsEPvGvtLVcPcomAQlIQAISkIAEJCABCUhAAhKQgAQkIAEJNELg48ePHOqU2XFUUU6W5T1//pwFfBXTjJKiOE+fPmUJaRSe3rI/k0XeHM7V7dvk325jFZs22b3J4m9+YOHQq/RdzishiwcPHqSPDJGABCQgAQn0BF68eMHE19+mF8w1d+/eTcMNkQAEPvnkk4gDmsm9e/eiQG8lIIFmCbAlCVNrTDwsEX5jT8PwvLHWnaW45WyCxYQxhdEUCtlf58uFeZVaWFhwL1++7FPY/iLdB0sBf/zxx+0lMcctCXCOW9oatxRgx7wYNxYOGvhe6OzhOLD9WDQJIMft0a+jV1xbGAHxVgKbEcjrEpy44RmUm9XFShlpzK4E1mQlIAEJLCSAEcTH0FCNH0vwZEaxVv9YRc8I15SeAa1/RVO6R7HBxUGNjocPH/773/8e44PvBV+WhwWP8TFcAhKQgAQkIAEJSEACEpCABCQgAQm0TMADsFquHWWTgAQkIAEJSEACEpCABCQgAQlIQAISkIAEmiCQX/m3hogsy2N787Nnz9ZInD/jyTkjmaXb5M4hXKzbLj+7ioW8nHXFL90Zu/s+7TUYmqYEJCABCdQiwAySP9nEbb21UJ81HfcMn7VmLdd1CNy/fz9/dlUtFBhBK1lYgxI+fvwY+2jw0ezAHY+hwSjuzkTuheeWinMvWQ/klBfbO0Naw7jcoZEyRPXldNc2+44HYLXWApXnygTY9o9vluFiEAKe29evXw8+MvBABDRmD1RZiioBCVyKwCQ3xY52et1K0eqvyDM1AysmfoikNKWppkMMDsc1OpAcz2S6LqXvIFpMPQovJCABCUhAAhKQgAQkIAEJSEACEpDAsQj841jiKq0EJCABCUhAAhKQgAQkIAEJSEACEpCABCQggY0J8Adv2W6UOS4KeVhgxyo6NlTzYw8wv78vn3/77bf5Qz3GykJ2pPD111+zRnYszoxw1gKybptVp2PFoaT8tcw//vjj5cuX5adfIcmdO3fYTP7bb7+xxzsqMgeXsPd7hrS+IgEJSEACtQgw/nP6IX8SmVmAf5naaqW8PB3mu0wiTExPnjzJRPCRBCQgAQkcnQDW0zZFiM5vWjvTzBaseVkzJ857cflb3dbNMB0OTcb0a/MEn1BOrxcSQE8b8x4sTPkor+MhWSjq3bt38YqEiTA40J3Rz8NAryUgAQlEBHA1e/pVxMRbCUhAAhKQwAYE8KJPclPU/Yy7QQEHs9DqH8QyO1BTWlN6duPZ+MXjGh34JPN/eICn/PWdjXmanQQkIAEJSEACEpCABCQgAQlIQAISkMByAv9cnoQpSEACEpCABCQgAQlIQAISkIAEJCABCUhAAhI4KwGOCGHl32Dp2PHL+Vb82LiY7vu9d+9e/xbbGlno2f36wJILtjmxSZtlspwtVRI/H+f9+/dIO7Z5tTvAi3Os8oncfPro79+LFy/CA026BYivX7+++boRJCABCUigOgE27UQ7LpiSGJn5N52/queeT7CbIjNxovMCMjFbeERxmLvZIsW/TLjdv5Fg3fElzO8oElxzsXstRBJ6KwEJSGBjApzPu8Foz3jbjcCblQ4La9Km2ZuCAepmnDUiMLtRlsiQpMo41meN7EyzHQI39bR2RF1PkuiA73kZ4SZhNOgcI10KaIn0aJ0k83j6lgSuQIC/JYDBPljSWo7iwcQNlIAEJCABCVycAOdATTW90e2Pbh23bPUf0d+uKc0woil9iLH06EYHq3FY+jJmN1EF+GGqrLE5RG0qpAQkIAEJSEACEpCABCQgAQlIQAISOA2BT/7666/TFMaCSEACEpCABCQgAQlIQAISkIAEJCABCUhAAhKoSKD7g7fRRl/SZ9Ume41YUTf1xAr+ziQr7dgqnKaZF5ut2guPKYlOpAqzYys4IoUndoVPZ1+n522xa9rtnbN5+qIEJCCBeQRYwh5utg8TYXL58ccfw5Dtr9+9e8d8OpYvM9TPP/889rSdcPa0AJmZet5BJ92ZLFTHgwcP2inUgST55JNPImmpiOqKTZSFtxKQQF0CWF6hifT7f38MrWF4Sab98YJYbfz6Vxhsp5pv/buzL7pyUQTGJcpCscqT6mYHisAFb3Gx/LTi8tzDmA8fPkT4MIS5++3bt2GI16ckwCGqU/d+n48DBF6+fLm8XKiL9OVoEMAV8+TJk+WJV0wBT056VqBrCysSNikJlBAYs+JRchg3OFOvJBHjHIKAxuwhqkkhJSCBSxH4+uuvOdBqUpFrmQyTMq0buUGr/9D+dk1p2metfqEpXbezh6mdw+g4xxfGsF68loAEJCABCUhAAhKQgAQkIAEJSEACEvAALNuABCQgAQlIQAISkIAEJCABCUhAAhKQgAQksA8B1iyyDZiVxPzbbXDu5WA/DzsDu3/ZerfLEQYcVoUM6XZrjr5a+LciKTiJsGGpL2/JBRue2XU8788IZ5YwIsl6+y1hyNbocLE454O4Taukuo0jAQlIoAqBzOmHXfoM0fNmlirikUhewlrbJGpJm6bDySZM6GNHjKXx8yFoPhwWSan3OuIkL16zT90z3GzVKJgElhPAdGJgjE5fGksWiwnrpmVzo2QPJKVgIsCMamQuSGVmtsJ+3/40sbF6N3w9ApP2fuO6ofXyQ57OnzNJMBoVChXeoZtvkQXDwrwsyIX0Ux9UJlNGlYUuoD7xwbOldtfGe/G6i0EhPQArouStBFYlMObFZfSb7RleVWATX0JAY3YJPd+VgAQkUJ3A999/P/XTLTJgCu3+RyaWoGjN6j+Bv11TmgapKQ2Elk3p0xgduI5xVGbGwJZrISO2jyQgAQlIQAISkIAEJCABCUhAAhKQwJUJeADWlWvfsktAAhKQgAQkIAEJSEACEpCABCQgAQlIYB8Cb968YccOv8LsWbjGAmK2OD548KDwleXR7t+/H+29ZIMlGzJrHRTCEl5KFB4OdVNmOCDSJAFY9ge6wVzqFmdM+EiAGUUYS9lwCUhAAhLIE2AEZotsepJj+FbFfQhhsuXX6Wwbvsu02+w5JhzyyDweqQqh8Euumbupml0OAF0i9l7vumd4L/LmK4FtCDDedkfq5LPD0MDqaeTQqIyoYxvMeIUiMPivdzxxRqqxRxitmI3RUwz5LQ3zKHdvNyNQ0vVoHqhD6C2T3BRjRcifi9q9RTepdf4aBaQxs7+9OxVrTCqUvYoqWbqjnvGNsaudE+U8AGusJRgugW0IjOkJnIyJddzOWLENjSvkojF7hVq2jBKQwFEIDGrChcIf94CVpqz+c/jbNaW7XqMpDYdmR4aTGR1ffvllxrFTtykWTgpGk4AEJCABCUhAAhKQgAQkIAEJSEACElhC4B9LXvZdCUhAAhKQgAQkIAEJSEACEpCABCQgAQlIQAKTCHD0FavQ2CFZfvoV6XN4B/HZ6sO7pDApx3mR2XgZHWlB7oRU2dXZiURSP//8MzucyyWEAztLWY5c+Ep0+FT4VndmR8XihImH12zNglu/ZZ0iPH36NIzgtQQkIAEJrESA/bH5069Wyrdisv30UTHN5UkxvXJ4AbJFqkKfMo+Yr5lqmeX7HyHpGSL9K9EFKRP/4cOHbJiJHnkrAQlIoCeAXcD+zP72rBecacWRNzdLxxjb/ulXlILZYbAsDPts1mrq9CvmO6zgSFpCPP0qYnLWWzTJTNFoyRzbhE+DRlvLsTCmWYVikG+t818YMRD+t99+4wyszCCTeRQKVniNZhjpt3T8sWGhME2jzSZwkWl0Nh9f3JgA0+7gRnRGIbzib9++rTX6bVyu5dnZVZczNAUJSEACErhJgIl4iVpe/t32piRbRmjH6keS0/jbNaW7NqwpvWVfLs/rlEZH5GYpp2FMCUhAAhKQgAQkIAEJSEACEpCABCQggTYJfNLs0fJt8lIqCUhAAhKQgAQkIAEJSEACEpCABCQgAQlIYB4B9mazepitffNeD99iHRvrR+/duxcGVrzmsAm2T4eHhiD569evK2YRJgUZdhGH2YVPB6/ZaHpziylLGNlETcw0BbZ3bryzmsXfCNOXkep79OhRKpghEpCABCRQkcD9+/dvniOw+4CcFxL515vu56FmRmPWTvUZdnQQzmTHL3MCC7MzhWIDM79+WsxIQrIcHPns2bNMHB998sknEYQGW04kobcSWEiAwX5P5u4AACAASURBVIQxpxvkMY4YUm5aBwtz3Pf1/GTRyYYFx1k8+8pZkvu7d++ouygmQ/3Lly+jwN1v2X2K5RiKwazEDHjZAzhCFFe45vzxVOGh4PQ1GsYaGtrnn39+UzsqcYbMqJ3IZRGmUH1ZHS4g1MUwC64Zxhs5Wm5QvOoQouJvf3u1aXR7wuY4lcCYF5fhAps9Y2BOzehY8a/QVTVmj9UmlVYCEjgxAf4OATr57ALu7mOfJ3kjVv/J/O2a0l1rrG5FDtqqmtKT+v5ZjY6839hPRZMaiZElIAEJSEACEpCABCQgAQlIQAISkEALBP7RghDKIAEJSEACEpCABCQgAQlIQAISkIAEJCABCZybAIto2bGT2TzJ4jM2OrIasvsRkxA2VXLyVPo3QnlKaqS5ErTnz5+Huy5XPf2KIrBxlMKyibS8OBSfBcGZ+GNLGHmFddgbn35FpmzID/dOs8EbCTPy+0gCEpCABDYg0J3ZtEFGp8nizZs3zNeRPtOdy0kgZ2VyvGN+czKHhnC6ATH/+OMPZmTezcNBIUEtYQW/82YelE8lcDUCqNNYEF2pGX/SA5VOBqTEVho8+bdBDn3F9bIxHTR4+hUbC0MLrpOWhufpV33FnfsCh0Ok8PRtgJPm1jj9ihxDP8wgXnTXlQ77I9nB7e43VbVBOfOB0MOlE8XB76SyFzFZ9fZq0+iqME18OQEGQIaFSJNhxGMi/vHHH/MG5vLcW07Brtpy7SibBCQggTMR4KDqQXOgvIzRPF7+4o4xG7H6T+Zv15TumrSm9I5deyxrjY4xMoZLQAISkIAEJCABCUhAAhKQgAQkIAEJtEbAA7BaqxHlkYAEJCABCUhAAhKQgAQkIAEJSEACEpDAqQiwhY9TG9KtsxSSvT3s/mXzJOcxsQMw3EnL3h5CCO9OiGDlcbqpmzQfP35cHdaHDx/Ygdwny17rQeH7CFUu2GwJipJ93V127AuFHksVx3Jn82S63pqtU5DkbI6xt1YNJ19k7rJA/g2orlocE5eABCTQPgGG/byQHmOR5xM95eRNptcwEMLoDL/99htzXKjGhHEy17zFu0yIN2sKJYFNI5l5P5OLjyQggVMSCA0WCsg5NWxcPGVJu0IVGkrtQ8A6juqOuZjpoMG6i6Y8JGQmevbsWYOiKtIaBKKG2mVB4HqHtaUejLRcvUshfbQ8ZPBcKpr98pTTFFK8OEkYDdKYhqxEIKqC00+jK2E02SoE0F4Y3KIxsAvZ/g8YVClRxUTsqhVhmpQEJCABCYwR4KNwav+ORR4Lj6bysWhNhael3t7qP5+/PdJeuhonUFO6SuNP8WpKF4LV6CgEZTQJSEACEpCABCQgAQlIQAISkIAEJCCBFgh4AFYLtaAMEpCABCQgAQlIQAISkIAEJCABCUhAAhI4JwH297Jjh1Mb0uJx3AN/xJ4dhumjNOTBgwdv375lQxqphU9Z6Vj9DKznz5/3WXAgBSdGzTjSok+h/IJcpp6BxepkCKdZwASxo3DKQvqQjMK3vA1XpnoA1pbkzUsCErgmgfwueg4T8RiL8obBbpxo5kInQTNZfmoJu5qZoG8er3Dz7MvyshhTAhKQwOEI3BwkuxIxLDdeNKZmxvNeSE55Xm8PZJ/LjIsXL16kMENLeUaavnIsAqHx3klO612u9mQgDDqOoviRRyh6uvw23QFeePre1Kw58z3NC+btn+I3taTGl4AE8gTevHnDyBbqBvhvO585A0X+XZ9KQAISkIAEJFCFAJp5OBfPS7PEnJmX8kpvtWD1n9LfrindtVhN6ZV67rxkNTrmcfMtCUhAAhKQgAQkIAEJSEACEpCABCQggb0IeADWXuTNVwISkIAEJCABCUhAAhKQgAQkIAEJSEACJyfQnX41+GdvWQA644/Ys/OHM7OiXYIkxRrZWij5S7/h4lS2+G653YgzsH7++eeogJmiwTbd/8kqxrAI/evsnrp7925/u8sFMPtd0ywoR9RdxDBTCUhAAhchwCmTY3MKJ24cblvOjrXGhBWdfgVYdJJaR2QyQTOn39wWwtTJvP/rr7/uiMKsJSABCexCoPDc5EHbcxeBBzNlAA8tNU64CG8HX9klEKM4mvUQgzPIVj38aJeSmukYgXfv3kU7wNFA1j6srUQ1TR0gY0WYF56etUc/nZfUzbd630gYM398bRjTawlI4AQEcGhHBjujHMrMDJ/5CWhYBAlIQAISkMAuBF69elViiZTIdiCfbQtW/yn97ZrSfU/RlO5R7H6h0bF7FSiABCQgAQlIQAISkIAEJCABCUhAAhKQwFQCHoA1lZjxJSABCUhAAhKQgAQkIAEJSEACEpCABCQggdsE8qdfzdg6y3rcx48ff/755+kmYXbnvn///rZMBTHCxNl0tMuOo9evX3MuSYGw/4nCtiiw9JHhEG2d6h5RrhnM+2QrXoTipduqK2ZkUhKQgAQkAAHmFHbXh/sN2Nj/73//++3bt7UObzo9ZzYvRYcRgBSwdQtOdbDbquQMLJQEtKy6uZuaBCQggfYJ3BwhKULjB2CFphBTM8N+m3Mx01x0+BFsCWy/kShhLQLoimFSNNfQVRI+qnWNw+f333/Pp4YYax/qnZ61t96RW5wPHo4JXdkZxDwoPN8MfCqBcxDAoHv48GHkF2Wq5ZDlLf8SwzlgWgoJSEACEpDAbAJ4fSuauo17JEJKlHpfq/+s/nZN6b6ZaUr3KHa80OjYEb5ZS0ACEpCABCQgAQlIQAISkIAEJCABCSwh4AFYS+j5rgQkIAEJSEACEpCABCQgAQlIQAISkIAEJDBMgI18g4t9ObVhxklM7ABkwzNbLtMluV326b7BYbFuhYa7Oiuue76VbfwcMUo2eHevEfnFixdcs5Bx8OQs9lPNYB7LVOmefVy9kLQQtrlWSthkJCABCUhgmMCzZ8/++OMPTtngx8kCv/3224MHD4ajGjpEAB0jVD+4BelQxKVhHIPCnB6eVjaYIpVYS+0ZTN9ACUhAAm0S4ADHm4INWqA339omAiZbKB7G5tpH+cwrF9tQQ6O4SwT47ViU88rlW+UEcCxEu3Y5CXTtA1lQU29KuN4G2kzWNxWzzLs3Hw06nQikCm6+awQJSOC4BOjjDGjhSMtQwzA4z8y8/9/f999/f1wmSi4BCUhAAhLYhUDk9V0oQ2jyL0xq1ddbsPoj8tzOU4RugtrS364pHVaHpnRIY5drjY5dsJupBCQgAQlIQAISkIAEJCABCUhAAhKQQBUCHoBVBaOJSEACEpCABCRwWgJ89WenPTsT3r1758bs01bz3wWzrs9dv5ZOAhKQgAQkIIGNCaBCh9t4+txZ75hupu2fjl2gk0drYdOYHAaB0p6GTwpB5yed7hW2+N67d2/S6xUjsySXjU/lZ2CxQxJKHCwVntDRyQO6J0+eVJRteVKI1Ccy2E76p15IQAISkEAtAkxq/NY+vKCWtO2kw/Qabl5io/Lr16/XE4/DUEo0JWbP5WrPeqUwZQlIQAJrECgxjrCG2vyOw9eH8KQbZpPWbLS+yjjqqL/uL0Lh+0AvzkoANSN0LOAbWWkrcgiw2QOwVj2oDs08dI90QPBKcYh5CMdrCUjgTARQCRhXIxuTjo+1PqOY79+/Z/zsfqueMjBDNl+RgAQkIAEJNE4gOqV6ubTh/L48tfVS2N3qP6u/XVM6bLSa0iGN7a81OrZnbo4SkIAEJCABCVyQgFvPLljpFlkCEpCABCTQCIEr6CEegNVIY7uiGPxtgcePH3/yySeff/45ne2KCCyzBCQgAQm0TYDpib+XyZ4KFh+zuJ+d5CxGJIR1hG0LrnSTCVjXk5H5wt8EWJSDKotC++rVK5FIQAISkIAEJBASQGce2x9LOEc7hZFvXuNEGlyMm764/CilMIXCTFMxaoV0Z2BhhhQmiOXCfqcoMhZNgzsn2e/dy5nK3D/yQgISkIAEJLA7gVClmXeO59QiPHjwIJwox17fXVEZE8xwCUhAAisRKBkbyZojJFYSYHaymLThGTfMJqHhOTvZNV7sztGIUkbgR48eRYHenphA1D5DXWi9Upd4BgoHgYpCljtkZmc6qNHhxmHcmJ2mL0pAAs0S4MsyQ1l4yCD9/ccff5zqLe8LGKo9GwxZfb5eSEACEpCABI5OIPMhe3bRSoya2YnXerEFqz+0Mc/kb9eU7lvpBnqppnRPO73Q6EiZGCKBcgLucCxnZUwJSEACVyaw2dYzdypduZltVnb1n81Qm5EEJCCBKgSuo4d4AFaVBmMikwnwl1dZ0tH9FWsWdgx6oicn6gsSkIAEJCCBegTwFrFRPF2aQAhTGH8ErF5WprQzAet65wo4cvYosd0aZS442tUNCUeuTGWXgAQkIIGaBJgTw829YdKsd3zy5EkYUnKNByncF5R5JVpamok59ig0ATgDdyzaZuFsf6JQLP+dlyMv8vrsPVTzMi15C5EwrLqYIfOSd40jAQlIQAIS2IwAXqNwRzGbc+7cubNB7t3ns3xGCIZ4+Tg+lYAEJHAmAnyyKSlOg/YF08cvv/zSC88g36CN1okXbkPtBR4z8PsIXpyJAC6d0LWCG2eD489YPhRqXIM88W/cvXt38NF6gRvs2qVQ6eCGE6zBo8zX42zKErgIAVaYMKX2Xm5GGNSDGa7yEFeoYGwwZIVZey0BCUhAAhI4LoHMh+yFhWL30cIU1n59d6v/rP52Temw6W6gl2pKh8DDa42OkIbXEphKwB2OU4kZXwISkMA1CWy59cydStdsY1uWWv1nS9rmJQEJSGA5gUvpIR6AtbzBmMJkAnzjYQlXuAgjXdE1OVFfkIAEJCABCdQjwF+7yi/oZzWAZ2DV471nStb1nvSPn3eoxLJtiUMcWNFy/GJZAglIQAISkMBSAmzSG9u4mFezxzIO916OxenC2UHEN7l8nPzTXnKWZm5zwkVeHp6ygnP2Fm5UlEZKkRazPwCLWlOJSvkYIgEJSEACLRCIjh5gzsIl+O7du7VlY/ouOYhzcMPS2rKZvgQkIIG9CHBoVMnRwOEihL1EDfPlG0Q4mzC8P3jwIIzQzjXW9KDt6R8za6eONpAkOoVzG2VjsOFFhe19CFH4qrfhN6D1MhrsYlFFrJe7KUtAAtsQ4A8phSMq+gAay/Jz/cLx8969e9uUxVwkIAEJSEACRyeABt5/Dk7LssT0aM0jEZWuBas/9JAg3mn87ZEFFyp+US1UvA1VwbFkl7TnsTRvhmtK30S0UgSNjpXAmuxFCLjD8SIVbTElIAEJLCSw8dazULXG6EC9d5Htwhr09ZCA+k9Iw2sJSEAC7RO4mh7iAVjtt8mzSdidMMdHi75gbH18+fJlf+uFBCQgAQlIYHcCJR+hibNwa/3uxVQACFjXNoMlBDiMI/Qss5KJkzJwBS5J03clIAEJSEACRyeAkpxRsQY39d0scsnyzT6RzJLlPk7mol+aHM7ymfjbPGI3VLRwtiRffG7N7qxG/pBwj72kXMaRgAQkIAEJbEMArSaaoVBy+LFX+csvv+Rr16pilBwbitqzwWlcqxbTxCUgAQlMIhAaEWMvLjQJx5KdF84q5HA85wCvGZbdvKxnvMUcl77FWupmT1VOpTVkOYGwifK949GjR8vTvJlCidtnl127JYfu3SzdzQjolmlGDGVra5s3BTOCBCRQhQDKwNdffx2Orpz78PbtW072XJg+KfcWKyP2wtR8XQISkIAEJHARAnhTw3k5KjVuhx9//DEKLL/tp+byV7aMubvVf2J/e9ioNKVTC3eNdq4pHVLV6AhpeC2BGQTc4TgDmq9IQAISuCaBQasqQkGcWtsM3akUsfW2IgH1n4owTUoCEpDANgSupod4ANY27cpc/j8BdKNwiSeh3L5+/VpAEpCABCQggXYIcHhNyUprBC5RHNspl5KkBKzrlIkhkwiwNJnhItx2xTGvbMPwDKxJGI0sAQlIQAInI5A54opliMs39qyKK/z2HE7xq2ZamDibTjNs00RYWhr9Ed00zr4h4eLXpvao74vF3CUgAQlIoB0CLCYbE4aZi89b/D3tsQjLwwtPscwIuVwGU5CABCTQGoGSE3Ca2m7KV6TQ2GE/ZLNGMeZwuF2zr3rmu/7ai9MTiHYjb1b7JZ9lS7r/8gpiy2iYyDaZMizgMQvz7a79DJ0yMUQChyPAJ2OczL1ywmkIXD958qRKQUJj0AOwqiA1EQlIQAISOD0BFP6MmcOHy256nf2NuJ/0GyTZgtUfai8RokP72zWlNaWj9rzxrUbHxsDN7nwE3OF4vjq1RBKQgARWIrD91jN3Kq1UlSar/mMbkIAEJHA4AhfUQzwA63Ct9MACsxMg+nTEradfHbhGFV0CEpDASQkMLvEfLGvmq/xgfANbI2Bdt1YjR5Rn0LPMWijcgkcsjjJLQAISkIAEFhJ4//59RkmO/ELleYUnJd18a1LkKLVwZ3KDu4ZevnxZzpBzORs/ACtcPh6SjyrFWwlIQAISkMBeBG6exYBn6dWrV+uJV3Lmwk0h1xPPlCUgAQlsT6DQTMMy3V62NEfECI0yTjQuPNwwTWqDkLHPJYPn8mwgj1nsQiBqBpOO4Z4tMFuFb/oEcPXcvXt3dhblL0b71Ze4mMozJeZgRwNLI6PZpLIYWQIS6AnQhbHp+iGOns4gU3E0CwftEuOxF8wLCUhAAhKQwGUJMB3z/XSs+BxBe+fOHZ6GXzDHIg+Gt+yqDTWHUPhBYySMUPH6Jh+EPKK/PWKrKa0pXbHX3ExKo+MmIiNIIE/AHY55Pj6VgAQkIIGQQKT5h4+i68wK6ijmzVt3Kt1EZISpBNR/phIzvgQkIIEWCFxQD/EArBYa3iVkQDeKOpinX12i4i2kBCQggQMSKPc3ZZZEHLDcVxTZur5ira9Q5tSzTCboup6BtQJsk5SABCQggdYJsDI4I+Lsvb7lG3gqboks3FmdKe8aj9g+Xb7qmupoWSFBiVoDkWlKQAISkIAEahHoNypnEswrP5kXSx6VqEAIybERJakZRwISkMAJCBRaQ9ERNrsU/OPHj+EmUgzMVaeM5WUMz+rqU6MIGm49jStchEt6+MaxTe3f3AIN+RKlaI0KqnhOTV48PGaDO4QHO2Y+KZ9KQAKNEMAry9jVrSehgzPAvn37tuK4ytkQ4fjZpiu7kbpQDAlIQAISkEBHIJo9IyxM3E+ePOkCC50PUQrd7a+//joYvnvgoHGxsdV/Vn+7pnTUvDWlIyDr3Wp0rMfWlC9CwB2OF6loiykBCUigFoG9tp7hVcYVHBmq7lSqVa1XS0f952o1bnklIIHTELigHvLP01SeBWmZgLpRy7WjbBKQgAQkEBIo+TvDYXyvj0vAuj5u3TUoeedZZjlUuLcKzzKiPnr0qEGBFUkCEpCABCSwBgH0q3DXTZRFuPU3enTzlncL/bZLcrkpRgsR+u/ZJUuEERiFhI/fmy0zbQGRMkhAAhKQgARqEQht/LE02c/87t272ad8jiXbhUcr2MYioxXcuXNn7KnhEpCABM5EoNC0KTSXViWDLRb+DRU2Q1Y886K65MxlobR9+qc3sfuSegEB9mmHfWez2s+4kvp62ewArFCYjU+TAXi4a7orO94wTtNrefTo68gLCUggJBCtk+wOwEr7ePhKyTUm6uB8zbuFxmNJLsaRgAQkIAEJnJIA9k7mWGom6/BL9JKJlfm60HexJedGrP5T+ts1pWnJmtJbduc+L42OHoUXMwgwdtFzGZZxBmJmhuMzkyDTIml27jj+xUV2yq+QUSeiyLj0X79+PYOnr0hAAhKQwBUI7Lv1zJ1KVdqYKpD6T5WGZCISkIAEtidwTT3EA7C2b2mXyzHVjfCLDf4tkcuhscASkIAEJNAegXA1w03pNltvfVMSI8wgYF3PgOYrGQJ4llm4zLAQrjzmmyiveAZWhpuPJCABCUjgTAQy64Yp5hLlmcmUxMN9mGPc8jKMvXWscLQOVNlI68gUgZisXWtwsXVGZh9JQAISkIAEDkSAdeErHYDVLTG/iQIB7t27dzOaESQgAQmcgwArDcINOYOFuhlh8K2KgewsDT9APH36tPGBeuxIjs2OQKoI36RmEwibARvbVlJvUvHCjbLp0y5kiU9pLM2b4S0cgIWQ1MuTJ09uSmsECUigEQIcWsfsGY1suLVLPNtLiqDvdwk935WABCQggSsQiE6pjoqM1h0eO7vEhMcj0eAisdDcC8veptUPw5UM0jX87SFbTWlal6Z02MVWutboWAnsFZLtvNY4rsMVzlHBe9d6ZNjincMz3/1OYIG6wzGqd28lIAEJSOAmgfDL783Ia3zVcqfSTexjEVSBOjLqP2MtxHAJSEAC7RO4ph7yj/YrRgkPTSDVjXBt4w4LvxUduoAKLwEJSEACJyMwSSPsjrY5GYHrFMe6vk5db1ZSvuxG333JmoHizZs3m8lgRhKQgAQkIIG9CLDMLlzfmYqx8LMuytvNNakIUPEPD2aWfKWl2zgEraNcm6UgKCRU0MZC3syOv0dxM44RJCABCUhAAlcmwDrykuK3rLSUyG8cCUhAApMIlIyNqZN2UhYLI2N8hR+PWB3R+EnNCDxoYGLFu6hjYWM41uuhV2ezXdAlf6kSd9Bm2+rC0aNktKlYxWMbvMN6qZidSUlAAmsQYExj9gxHkjVySdPceLxKBTBEAhKQgAQk0DiBFy9e9Md5pKJiwqfa+OzpNZNRmvU2IVr9PefCap3kbw9NNk1pUBdC7itl4UXaebsEw3pZmEVrr2t0tFYjR5GHBcxffvklwxS9Y9Io1xcQU/eHH35g0qSbf/755/fv32d6ff/+fR/hQBfucDxQZSmqBCQggXYIDH5LHRMv/FI8FmdGuDuVpkJTBeqJqf/0KLyQgAQkcEQC19RDPADriG31MDJ///33kQeZpWn0NBdKHqYKFVQCEpDAxQjwvb98PSKTWoN/sOtiNTa/uNb1fHa+mSWAZzlSgImOF5s/HZB9z4cSkIAEJCCBwxNIZ8CoSAs3K3afb8dWTHYep+X6efgnSRtcoBwi5Y8Pl58pRlnKI4e5rHr9+++/9+mH5PtAL3YkwNpZVivyYx0AKxf58RWcVYwPHz789ddfdxTMrCUgAQlsSQAFoyS7wmglSUVx/JoWAfFWAhKQAAQKbQcU2r1w4Q0ONxG1vzpizJzfbN/mXjVlviEBPmGE7fbp06fh0/WuSz7LbunQCCGsp+ON8RzsdLh0NMPHiBkugaYI0FXxXe/iUi7UjprCpTASkIAEJCCBzQjwqStzLDXTKMd5pMKMfZJOY0YhJTZO9Mrat+1Y/YVGVmG0Gdyq+9s1pbta0JSe0RrnvaLRMY/bxd+i2Xz99de4rMP1OQuZ0OuZ75he8dp98sknpM+2waMskHaH48La93UJSEAC1yTQztYzdyoVtkBVoBCU+k9Iw2sJSEAChyNwWT3kn4erKgU+CgE2R6WfhfiOsnC741GKr5wSkIAEJHBEApPOQ91s8fcRSbYvs3Xdfh0dV0KO3mBxc6QJ8wmZj75qwsetViWXgAQkIIGbBKK5L4pfZbMiM+nPP/+Mxwldjom1W0lJyuwPZKqtsmL1zp07veThSs0+sJ0LOAChXB70Ew4wev36dfkra8cM94O5TWtt2mH6nAXQrW7k37GLMH50TcPjrSo9LkrZWwlIQAKtEej+EvJNqQaPKrj5lhEkIAEJSGAegULrEnMjtO/m5TXjrVevXoVfH9gF1L5POBQ4LHIh6vAVr49LIGwG7PTerPuUeDa2bIqhp2LLfLuWQ45hRfTNicD2R5JeWi8kcE0CuGpxUO9V9tkndOwlsPlKQAISkIAENiPA7qD8HM2mhsEPXkumV/bZNqXAD1oZVMH2Js/5/O0hW03prl9v366uY0prdGw2d5wpo22aDf40fqwZ6/rj4MTaCFWApGvb3OHYSO0ohgQkIIGWCYSa/005195m6E6lm1WgChQiUv8JaXgtAQlI4IgELquH7HAAFn8uvmQN04GaUeerZZsWP/zXLbtsNqM6qCmyvvPBgwebyWBGEpCABCQggakEyjVC/tLU2p6pqcIbfxIB63oSLiNPJfDy5Uu+6YZWDydoYDUQ0tQip6nlMr4EJCABCUhgjAALebtjdMYiLFklHKXJF1x+UWDFW0RlHifB7t+KKVdMigOMZtgjLNuidE+ePKkoyZKkQsIVW8gSkc76bueQp5Pm+2lh8dFsSUe1thCX0SQggUMTYHMUs2e+CBj7650QwQatfO4+lYAEJHBBAoW2A+bG9isTsNRYEdFXCqI+e/asv23zYuxPBfIVTJ2/zSpbSarQWszvD68rQPgZZSzlbkXW2NP1wukF6yU+mPJYSfmm2f5gMlgiAyVwEQKDiyS3LHuhdrSlSOYlAQlIQAISaIQAn1NDYyeSChP+3r17UWB3u2R6xSPRjkHdlNV/Pn972Lo0pbu+oyk9OKQsD9ToWM7wgils32xw9OHd4u8atkl7EIg7HNusLKWSgAQk0BqB1raeuVMp00IGZ/xM/OWPWlaBBmmo/yyvdFOQgAQksCWBy+ohWx+AxawZrvnbso7XyytaktUdg4Xvhj9Vsd6q9/WKszxlNj2me/AAsvGSLMSgsbEja3mJLp7C9nV3ceAW/yIEHKNqVXTdMSqa0zNCMst75GWGT/uPrOv26+joEmJhYheEuijXLHah7Tl6HL1ylV8CEpCABFICN8+GWLJKOM1u1RBm8O5gpnKNcVV5BhPHHgnVjME4g4G47Fh1uuoJYoP5Dgb2hBFJBWkQUZVATr+q65CnvtpZuF8FkYlIQAISGCPA9iemzvRPAffxGRJvakF95BkX4WGRmdfRXjJPfSQBCUjgZASwHRh+bxpEhUNoXTi4f0PBVp0jakk+tlKKr2+1sjhcOmwPTtsPs+25F/+g8FDpNGD+3WzXLmfGhbuFB5vKxhYo3bYrPkrg9pYvOQ6ObzRIWJ27rWTxLwAAIABJREFUBQ7WvoESOAqB3Wd8TcKjNJWW5Xz//n0v3qqTL4vlQoWZTPl45NeBHr4XEpBAXQLv3r3LTNOMP5lNDWMHY5VIiALfyKdYpG3K6j+fv11TuusRmtIlI8PCOJnRbGHKha9rdBSCaidaetgBej4Ljfhx0U1znRcU/ZyZi9U7/JbLT1Jk3c482JfIHY49inNc1N09dA4mluI0BNxmWKsq6w4U5bMkU+02ni53Kg02FVWgEEsj+k8oktcSkIAEJDCDwGX1kK0PwBrzpM+os2ZfYYUWP0rKiiicfWiuLJDafmnUXnxYd9UtjAsFwE22fdVDnooIxfB6HoFufMx86puXrG9J4OIEHKNqNYCKYxSLHqKFVhkh6+4fzmTkozUIWNdrUDXNiADOaxRgFOMwnO+7hDT7N45CUb2WgAQkIAEJTCJw0+1zoPVwTNZ9cdAbHzx4MAnFBpEfP36MUjE7IxyVLOne3VfJ59XecRepTLOL5ouDBKovh7W+BjkbKAEJnJUAfziRog2egYV6g86w6kkEhb7KAylaZ20nlksCEtiYABbNzfU9S4ymecV59epVKBVfkXY3u0oK0tu/UeTrqP0c90BrwT7lX343J1/IMPPSCPkt2REdAd/9lub6xx9/bCxG2GXGst64KbI9b98depR3sFcS+OTJkzFKhktAAhcncAiV4+J11Gbx2e6O65gfKlAqIct9/9Z3vmJu4jdv5x5ZMN3z+1vPyila6Ff8yKjLdFVnS1pYQyQggVMSYAjqDrcdLB2jHAPg4KM+kBFpcITsI4xdzHtrLLWF4YP2BWky5C5Med7rJ/O3a0p3zUBTel53ONZbGh3Hqi8cntEkiLOavY2RVs9t595kWRQ7xdgG+Ld98K9+Jc+8Ui98fV6m+bfc4Zjnc8SnmJmI7Q7HI9adMt8k4DbDm4gKI1QcKNrceuZOpbQlqAKFTNrRf0KpvJaABCQggakErqyHbH0AVqc+Tq2h48bHfcOyeH58CMFnhB0SuY2OW7RByfliRBnTRYF8Qdm44OEmukFRDZxEgJ6re2gSMSNLIE/AMSrPZ+rTWmNUuZbCZOdyq6nV1FR867qp6jixMHwe5ssxv7CMrHPi0IrXr1+HgV5LQAISkIAEDk2gxMA50KbQcL0vemNrB2DxR4rSBdnd0fODTrnBpkUZKdq+ixTxl/ayIXl/7UV1AtXXF4Z9pLq0JigBCcwjwLIVvsJgb/Zdnk2DfJaiw+472s8rTmtvsSeHD3xY90Duvn91n/w2OByhcK8U8rQG7VLysM4AzaqvrG6TML1vuQLM+jxSpl/z65FS3V0HX55+n6YXEjgcgc6iyYsddpx8zCpPsYtDPzASHuXbOuPMIIFzTy6d7sTMPlb8QSZdYPgKYz51jUnLb+P1MBkJD/QohDkmNoTHHp0ynK5Hy0yLBisPwEqxGJIngDJJc+rVVCLToWhj/FtryGL6I33mXP7tbKVOpE4l7v6trrUyhtMj0ky7Aq6UaR71vk/PPWXvy/bcub948QIXfdhzo/LyiL7Gr/PkM3Swhb7QE9LpWmNHa0UZdbd0an5k193SsMkOFculWYO4DJTATQKs5Gd27iborn+Fr/znwLn/nup74l7GGJIZ5TDhb3rOGYtgGKIrvO5Hs8L4q0YbE2ZHFUJ/+8IaH6vTMFkm7vD29Ne0Z03pVWt5xxFj1XKdNfHoCEjMZMaNm7MeNNAK8Gnzu2ks5NFl5t/8iys9dYfjSmB3T5aGTXPdXQwFkEBdAiWrcOvmeO7Uag0UJRp4R3JjXxa+d2xbfmE9YsZec6eSKlDYDNrRf0KpvJaABCQggRkELq2H/LXt72oe1ag54j9CrcSnsy317XKLjorvis/GgO0k+G9Og5JE1eFtOQHa7X/R+r8EJFCBgGNU+fhTErPWGMXajpLsiIPuWKEdmMR+BKzr/dhfMefBFQAs97wiC8ssAQlIYG8COGQYgXFT4J7ih1rugFylTsKTjAY1arSvKhltlkivLuLK2yzTkozGlll3Fkq5j5tqomikVpLpGnHojAjQtxYW36+Ri2l2BPr23ANfeLFjy7FOJSCBlACDP1pNpl8zCLSv8OSLcGVHHMvjMpXbPcLtkDaMXUKYIGhsuGqpUH7hXD9WioofENMsNmg5bKrJzLMQwOKYoeeQbEnVd+k7L+/S2hvJdJdm30jZB7e07QskdALTPWf0/V3YMoak3LqQXeRZO1NMUTwYYWWNFX9qOJXOpHaUel+bc3n6mWm0r4KrzXRjvh3aWDnYhTEHZViYZoOv922sv9hAe9yMA2VBIe+Lll6gbS4pL++i6NIs05TTEKIReUl2HTdGA0baknGjk4EyojBsxtyMViKQtqjlbWklUWcnu30Z0Vhmq0M3vUxUUIk9m5Z6LGTheDW7XnxRAkck0H0HZ9otny7pegwIWEm8e8QiZ2SmUGMDC+FoSpl3+0f5RDLp86gRQ+ZqVn9fd2MXJZMUnWLs9UbCS/p4Iy1wM2JoIINdUlN6syrYN6O8/Xs+C+Imbb7ThT1i3oCAboBSEaZTfs0EelPILSMMFgQPw5YydHkNSlIO1pgRgVq7h7ZvCeYogQwBB4qopy+8rTVQlGjgnai7KB6Djr7214llOsK8R6pAIbfBwWQX/SeUymsJSEACEphB4Mp6yP/M4LXklc4Vgpsp/ZVXQ7n+ig6XZrQwpDz3sZi4U0+pR1KotMhU6y7fxgrX2aQCGzJI4JQtdslQ5rsSWEjAMWpwqJkdWGWMynzvjwRDkVjYAHx9XwLW9b78L5j7YJNjIiD8gjQssgQkIIEdCfB9a1APx3HhmLywXtCQI505uj2cCs2nvr4IVcyNhYS712mog204/FQ/6J3ryxJd7OW1ozjh9+bDNY8qtbllIrQc1nPDOfzNdsXTCLcU3rwkIIEMAfYr0q+jsX3sll6/y0KrjPzho3xBWpY8LMUa14NTf1TL+y5Roh2ykJ2JpkTUSPLutpYqnia+asvh0yelTjMdDGFtWeGnUnS5GXM0PWjVwq7Rtk2zCoG0vV2nJTB0pMVPQzbbaRMaOIixWb7LGxKiptwIYWBZnnhTKTBhMRrPnq0GKQ0G0hgKx/ym+OwiDJUyyDAMpMp2kW3fTEMC4XUtrelm6ZhNwny765tvHS5CWsbTTKOhYzMtZhjCaD+1Xc3TV7tMZ2utVA3vhpKXX6NdewzW4bpnKHBa16fpqn0xNy4jvX65RkSXZB7vi9BdLOmqKYQoBAM8zTESwFsJXJYABggTdLmfKupf/W25/6p91PmxjmGw0GpjZOv5TL2gUloAdR2rv5B2ySS4r7/9ZkE0pccQjXXSqSbPWPo3wwdHjJtvGaEKgbzBeD4LIg+NOS4c6xZ6qqE346NVU6o7M3I6PlCoQmUgT3vq07BqUqkMmUqgEXVrajMwvgTyBBwopg4F+fhVBgr0yXwu/VN0knz9rvR0UELa0maa8ErlmpSsKlCIqyn9JxTMawlIQAISmEpgcJbvdY/w4pR6yD/DEm5w/emnn75+/Tqf0cePH6mV7scqBFSQfPzoKSoa3mc+xty5cyd6VPH2119/xTWDkLh1+E1KmRIhHu4k9Im7d+9OerfZyAAZXENDGan0jcV+9+7d1GaTkTDvFc28yKOpbSNNjfY8eBZvGjMNAQJNNA2fETLDdzkjF1+RwEUIOEZ1Fd3aGFU+YjOJX6StnrWY1vVZa7bZcqHws+mFXyhhZxHQGrdXlUMxvJaABCRwEQI4mjDtxwxk3Ds8ZUw+jYtm42oF7039arZnY+Oy9Nnh4+oXBOPaevToUf9orws8bzTU1N+FefLs2bNeKkSlqffC9+GDF33j31ghoSyhaqSFNVg7FQMZ3N6+fTuW4Pv372kzOOFvduQuBdrhWFKGS0ACWxJ48+YNs1U6L3SdlH4dPerG/EYmtS1BHTovZsyoHgeLs8tMigbI3IHKQWMblKo8sKSM5altE3PQvhjrfYhE1wMXv3v37o1JyIxMVdJVByP08+/gfE0gERgTULE21usGpTVQAhsQKLTfx/pUXQkjA4f++OTJk7pZrJfa4KhCdmdaG8CgzQjJULwexjBlhmLy4pcZ88P4V74ea34hk34GDANPf00HHBy+IFY4+p0ekQXMEHj8+DFDUBgBxywLz2hUabuiUfGU+CXOz7y+Srvl1+U71rsJp1NzPAc5FmqtZMq4OpZguKAutYI7YSg1OU7KNKTntQRORmDsK8PUYtIrGT34t5uYULewZ7F5p6ZTHp/EyQ4vRMl4VZ6sMSVwdAIfPnygXzCx3nSvhTP130rB72nZSYe+xr8PHjxInx4rhEEpw6RcFVli1qGctDBkjelRveZ2rJpdKG3L/vbyoo3VaZiCpnRIo9dYwkCvJXBiAugG/STIaL/QU81UyIyGYU6yhdAYglbdxVkoRheNkR/PcPpKuTKQvjs7xN1DHTraJ41qNsbwxWvqMyEBr89HwIGiq9PWBooSDbyTfJelO2SNg47Jml8nRvcvGJEH4Qtd8eG7R7xWBeprrSn9p5fKCwlIQAISmEfg6nrI1APDNo6fLr+4Wc3U6MZCkh0fftALWVpxU7woAvrl9tJWzxG1mK/aUdG4xWFUPa+SBOfZDHhAWPJCjXSfzEsyKonTLaZJ4eRD8P0hRkn6JXGQgX6BNk+NDNZUXhieluRiHAlIoJCAY1QEqpExqnB4ZLKI5Pf2cASs68NV2TkEHmx4zAjnKJ2lkIAEJNAygTGXRWQIo+YRs+WCNCsb7osIZnp7RPcXPqK+ICx+2pf/WDNGwRhst5OsTvyZrC7asoChXqSFtSX5fF5hvfSNP73AwZhPx6cSkMAGBNJxnpBwMGd2CCeysC/vPqkN8snvx9jlq9+gnBsHDq7JDmuT6+1nUny5qHYzvodGkne3zD61qKbpr9dywhYLim4tXV8QblNhupDBD39jHZZeTIcFeJ9yd0FnTweBLn3aQzgURC96ez4CaUtbr9k3SC/siSmKLoQ4G0geKtKMCWm33UCG2VmMjeenUfvnzVm0HAZh3u1+zMiEjLEaa368O7teLvLi2HQWIj1NU5xUp2OaPOGT0pkdmdkkrIXuenZqzb6YlvEE02jUrRiIQs8hBRwbyhjoMjWV0VfppIPcMior5Jk6Q8EGsybCoEHEu5lMB1/p6rok00FJDNyXwCm7aoR0szLSMccGAcLpPgwa0TCSyhaG8BZpYueOJRtG5ppo6FRkQUbdj+tQl47iD97ySgTQWwlckwCGJ91hsJt0gfQ4tEc8S/TTQUTM4HT8wf5L+OArRwlkhMmQmTqMTB2m+qy38UjcrJTBKkbIa5patO2+gsYutve336zEKEK+73flumb9akpHTeVStwy5Y52a8EGj9cR8GMd6GhVHAzSKPOcuU+addtzjOBYG5/G9VJ2SAbyvu/6CCmV8Q73B8qrYmKmmsWGzzzq9oA0Mfuic16GQgRLRSqmRwZpKBYhC5uXrWxJomYADRVQ7jQwUhWPU7qbEoJxTTeCoCg50qwrUVVZr+s+BmpCiSkACEmiTwOD8HllG3J5VD/mfNmsllCpUQdKKiUJ2/2bAF6PCJtVLTnzUi7DIh7se/CqAA2uvco19s+mZhxfdd75VfW35L2qhMN312s2YeqGhkkua9WAIPA/XJhVYAi0TcIzK184uYxSzwOAAmAZW/CCU5+DTlQhY1yuBNdmbBPhWlw4phFT8InhTBiNIQAISuCABdMtyLw2W8gURLS9yidPjiPNdOHfv6OOiglhJNtiMcZmOed4mtXwUEgo4tgJ+eQuJUojWatjvIj473g46eFMNdrOmsiMKs5ZA4wSigZQ5YvDrRsYBMhh/31Lnv1YwKe8r3l65l3we3XImRcGIml86TfQh1Gm3IBtdcexXV/g+6/5ipZZDcfosxpSoME4fmQviRx0QIaOKJg6vR9HSRsiLxAwT767HREpTMOQEBNIGsFKzb5NV4Yi0tvCRFn0s45ehJm1FXcgJ2tKYKT1WZMZPajNfcJ4WNrwuFyKv3QIPnX40Aw5WzTUt0DFFAmLb1DhNPa2ObbLeMpe0jPkRYEvZ5uXFHBQWalDZHqzc7q2xKYxXIrWTpkgrHXNLhsIjQyhSeI0lm0mBvh8NEchQoiSTeypwn28+01Byr9sh0Fdff3H0rpqy7YvWX6xRRnocXaDPIrygc4VS0QHDp/nraHwYjEy+rLPKzOnIRoSo1w8m1QWqYoX15fUFCdBl6LaZPoJTblANGGM1mBq9cix+4+H5QYyhJqOBDBZtkg0Y1ctgglsGntvqn0GyZK6Z1H1myLD8lZJSZKbd5QI0m8LgaEavhNg2MqPCRYMAt9tkbS5+ZOzbQDTyV7csGCQzoxDWQVPjT+S673ooQk5VBnq8Cy9KrKd+GHGHY49i7AKeC2vE1yXQIAEHinylMIAzE+Xn/XDQqDJQRHNrmH50vbsdPaiOIuSY5z9P+1hPo2q6sgrUmv5zrIaktBKQgARaIxBNcJHuEd6eVQ85gGdtkgbfiFqGqjT2zThsVf01ZWzK3TOpo46pyHt9BojW9PSQowu8b/TqbRxYg+pjJE94W13VHqtQMiqx/YgzloLhEpDAVAKOUeXEthyjmLPCcXjsmvl6m4mjnJIxpxKwrqcSM35FAoProhxYKhI2KQlIQAIpgUn2OMtH0hQMuUmgxLGwmaPjprSTIoRF22tPBQ5DtIXUQiEw70vEcpnqnNzArRpp45utN51U75eNzBiYtrQohIZ3WT4WXAKNEIh0m/z0NDYR5N/apaThnBuNPNweVJFYSLLEjbzlTMrukUGdJKwvmhzf3fIqykIsmddDSbrrNVpOtLBgTH1CE0vl6ULCL26RakQEpmOyyBQzfATqwUohcK9aCMXzegMCaTNbo9lvUJB5WTDgpATSkFW7A8DDHA/nVcjMNUf/FlbYPLrqYz5lQC5vhzSqMS0rbA/ddYN6V3lJV40ZTakpOkKY0VaVodnEd++b0eDW1U6zuGYLlra6Q0+jjNuhZsgwOEZmbATj9XTwj4ZT4mAXpNHG8iI8SiHEjnk7+CJjclgWXiHmpExTNbvPdyzTQUkMbIFAX3f9xaG76iDSvmj9xRpljBxKfV6DwwUKTB9hyQXplGvjdPPyfFWxBtuSgVcggKIYzZJhJ8XpNG8AoaumyZZ7qNohz0iCfRcyia5n8MkoM1Hi6W35GLgSw90ti5XKNS/ZDI2+7rb0t88rhaZ0hlumiidZE5ks8o8YYfq21F/kX/FpLQJ+ZOxJRubwjImvTypzQS7phEstNKU8DHZJ+ibCZ4q23qPMGNWPGFwAFt1jm1FrzEgM5QmvV2pOKXMyynfqTiripO8aIoFDE3CgKK++LQeKaG4NB8bwGpt6m9E7T2nQt9aIbHnJFz6NqmmlOYtcGleBKHjYLPvrvfSfhdXq6xKQgAQkEE1w/cAeXTQy16+hh/xP+40gqozMLfXUVHHwPiBSRuDwETGPqE+goKfaG+Xa0aEw2E/2RV3iguklZLHRxs147K9e9CK5AGjjGjG7cxNwjJpav9uMUSUbfRkVEWaq/MZvjYB13VqNXEoeNOdB6+BwO6MuVWsWVgISODSBkvV/veXLxY6ujENzDhmOXTe1zqmcdtSEtnfc8UlyUHkgsGTN9JjXbqyaCB/c7lJOLB8zdcSzdCP/ik+3JFDiwFRx3bJGzEsCKYFoxRtuxjROGJLp161NzRlRmZ5WWpwUsmrwOs+km823UU7gP/gdsNco0Ez4irR7o+rl6S/WaDmhez//7WzsZAHE6wQLkyIQjDNUo2hY6MtOaqiCDTZsRapLoK/x/mKNZl9X5oqpUdi+4JmLGT2rUMjI4Dpiv8t8gCuE0GA06iUaYDPNg1qbZwWTS2acj3L02+JgO0ldBBE3bi9rgWbGt23G+UEBBuvx0IFpk9sG70rQUE37EmFKZHIJY/avdBfReBUNp4x783T+zICZJhgNDlgiJV7QtLyTMk1fN6QdAlEr5fbQXXUQ7AZlHBzYyXdsqh2zNFNRx0JIOe3gg8WPAqORZyx9wqMhK0rHWwmcjwA2CD1rrFPMNm16UGnHpz/2T49ykdFzZo8bY0PoWF2E4ds4bzO1w1AZyhNeZ94666N2/O1LCEfaclin/fXY/L4k30O8m+mt2yiQgwIcAt0JhMx38G0aQCMYo6lw1bJjrTPR8MO/Os9yXw9a5LrvR8i8w2Q9eUj5pqWDOrex5pDvOD207gI3y6p80sRpWpEM0S2tPX3LEAkcmoADxdTq22agyFji4biEMFPlXyM+MyATSihYd316G0EViObUoP6zRiM3TQlIQAKXIqAe8j+N1zfekFTxGgtpUCFDe5jkGtjYbbG89iMdsa+aHd1Yg8p6LxgCUynLCz4phbxIvWzdxbxFlpPkSSPnP4o0YomlYhsigSMSyA8IjlGDdbrBGBUNxWO381ZoDRbKwL0IjFVuFG5d71VBp88XTS9qbN3tehuxTo/UAkpAAhLIEBgbdQeHYgJ3XOmSKUXjjwaX8aWEGy9FRrzoS/mW/q6xBoxRWS4GTrDMdq+0pgjBv7qG6ywiaY/LtLq9Hg22hyhwF7/lXkDMVwKtEcBTEfoVS/SWzMep1rpzRlQGolXXZ7dW0Z08JSoWW8E3EH7sI2A/QTDFr6E5zChaL1J/Ub3l0A37xOmP+YJnlqjyKHqKwlau4EVwxtY6NPjRPJLc2+UE+gbZX1Rv9suFXC8F+mBf8MzFep+5oxHyiA7esfm3RM1Yr2aXpEyrKDeBibnkSxB55Q+IDJvlpfpmYQ1GU2GIq79uTWUtLFqVaD2E6GK9MS0Ue1AXDSOc4zpiy+1xu2qoplKQ/OA25nLkxdDEiDopt7PrPfUK9vCjZKNlIUu8lJliRpnOLpcvbkOgby39xXG76hixvmj9RfUyDiotWLVjwwUC9MJMvSDZhfKXq3MLMxqrEcMl0CABvEZ0rrH+uNC06csbzf5kl/d99S82cpGe4RUSg9JsOcN0Jl3jN5idaZUXz2f1z8ZSMrWFyvDsjNZ+Me2naZvUlE6ZaEqv3TJ3T39suOsaw6WUxgjFEV3WVZpT5Lrvh4XZX+KWS5XR5RAPgbfXu/Ii9dC6i10ml8hNFIm0zdi+vOpNQQLlBPK90oFikOQGA0U0+IzdjjnZBsVeNXDMMX5urUAViEbVoP6zalM3cQlIQAJXIDCmeEThJ9ZD/hEVtbXbEqdzL3Okr/ThO158+umnP/74Y2YxRyQbvuk3b95Egc3evn//flAzphR3797dRWzo4f0ZzBprkOb08uVLKmUwwkqBv/7665hIgznu0owfPXqUaaW7iDQIx0AJHJ2AY9S8Glx7jHr37l2JYMxud+7cKYlpnGYJWNfNVs11BHvy5MngAlNGmI8fP16HgyWVgAQksA2BST4lRBocorcR9bi5sDzouMKXSM53wXC7BR4S/DwlLy6Jg1bw8OHDwU+SnXer3O2GE4yOEBbhpmB87aYvFGrON1MjQlecyO9EQcio5HXjbEOgsGHrJNymOsxFAoMEMBv7Dw3LR9HWZvC+aINlv2BgNG8OEsgv5ht8ZVLghw8fvv7668GPgF06KBg0pGfPnm380W1SKepGDusFVS1f8IxxQd2F1QdJFLZyBS8qVChV+Ahdi8+4YYjXEjgZAfpgpqP1hZ3qGehfzF9EyySYph88eJB/pcGnrIIalApNYzC88UBsTwyWQiWHKvv555+XfPWjBY6NwCkosksDLx5S0jevbIGOdcOxbnvx5mTxw+GIASc/uGX8hDSwzkH0+PHjUF/FKHj9+vVszpm+HLoHWUsTjpZcv337Nq9yZ0TKFJOi+U02g85H5yNA5xqcPrBqx4aLe/fuzeNAfyev2a93mWYcEZFUg99QojjeSuAEBOjFzGtj7lPOi0S1HuvOk4qfnrFeaF5NymWlyEzuoSIR5YJ2Heo20dObtyXOh8FEdgc4OP4j6pi5MViKcwSGCvNYiZY0krE0q4drSueRjrXtsb6QT82npyEwNoeepoCZgpQMGpnXD/ooct33pUBVmP0lrk9k3oW7h+ZxW3v30DypfEsCKxFwoJgHdu2BonABLVNMFat8HoToLXcqAeSCKlCD+k/UMr2VgAQkIIGpBNRDIOYBWFObzZz4rP8u94yj+B5lRfLYV+SSTwVzOBa8Ey6OCaPzCZCPSQu/r4cJll9P0ptxvu/lWaOVjn2oGwsvh2BMCUigI+AYNbslrDpGjdVLJO3YrBdF87ZlAtZ1y7VzHdkGVWU+tA+GXweLJZWABCSwBoGpy5gyW3HWEO8caZYsFjw0WDZZ4dPr10rSqCjOqo47EseLNai4Eg7wqY4jioBvalItUEyWud+/f5+TLxY2VPzvuJXS4kB19ga2hSL5+iCBEgfmjn7LQZkNlMClCDCchv2UcbVkFA1fiXCVzODRK6ve5vcCMQOumntriUfVPSgejspVP3ix7737rDaYO4F8yuTckKlqyVhqhwhHLwo/9UKgithwpquW9Oix7KiFsa94OrTHoBl+GgJjjT8s4BpTXrSxFjHKd+mHsu1+PQbniDPv1NOvlpzk0lccC+t7d0EfOHgBanYvDD66ZiCz6ljz64Fc3AId64Y3ufUAvbgOAQbA0PO2UAOkjb169SrUe7lmz8wSnhnLBSdkt3iXQTJUsLleOFBnMqUsGWN5SUl9VwJtEhhchMA8mxku5n0Boefyd4KXmLcdQPpvoYqFN0kVq81Wp1QVCXz//ffhFBmlzKMl50VGqaUm9oFmTFBkFgYwEi5xY44p5xHA9HZ3gGPmw+wSpWU8REgL/vYqoDSlb2Ica9tjfeFmgkY4CoGxqu/kz3+CPEoZ58m5+0w0T+yFb41ZOoOW0cK8Cl8P/TbhKzRd2mfegxHGr3g9qW3s6KdddfdQRZ4mJYHlBBwoZjNcdaAYq5dI2rGpJ4q22e3glIfJPBi2IG5/AAAgAElEQVS+mVRbZjRpmttSsPXyGmuE16n09diasgQkIIG9CKiHQP48B2DtaFeXtGBWv6E/FX6dZY9Z90fVSlLeKw5LXgYdguhMe51cGy3r6cnwZQ74e0k1SW+etB2xL2Cti7FvpXuhq1Uu05FAIwQcoxZWxHpjVMlAzfi8ZCXEwrL7ei0C1nUtkqazhAB2weBHd3ZJtW8CLCm470pAAhJonACuA4boxoVsULxB11CDci4RCUMg3MzMx2CsA9xiS9IcfJdFqw8fPiTxwSWYeAvRZuftHuEtdp6MfeYcFIZAsqNfPH78eJ6KwmJijtBC7HTFORvnHjx4MJav4bsQKLSVdpHNTCUgAQiEYzhDa8lCWKaVo6DL76tkMpo3/R2l+JGc+JDD6o6edrd4FV6+fDn4qEog20dRSNIZvE8c1WjhdvQ+qQNdhKcA0A1vfjgr0ZOpytkKXogOecLb/hoZugMF+hAvJHAyAgxWN0uEecXQejPapAh8rgqtNsaHI05V8wy9SaA2i0wV0xhKBl5EovoqzmIljbDj4ArjsD1ogYY0Jl0XtvNJaRr56ASYhnrVHfXy5pKGfCtisArtETT/tX3myMOUFGZad6AerN88hMFXDJTAQQlg4IeKa18KrMi6Gmzdnju4mqIXPrwIv92E4e1cY5W/ePEi7/tqR1olaY0AX+gyjbxuv6PsuGFbI1AoDx9tM9uBsNoWnuZZPiilAu9oeu+Ydcphx5AW/O21iq8pPZuk+v9sdEd5MT9Ql/Sdo5R0qpw0/gN9L55ausH47nAcxJIGTuoX5T7wNKPlISi9g4nc/FA7+JaBEmiTACrroEWDjUZv3au1O1DQWkogMEje9Mlv3PDcqXQ1FahB/WfjNm92EpCABE5JQD2Eav1ny1WL/71fpXFTzn3t6pviEYE9CXyOGrPAwxQoNdFooHW/NIdZLLzGvhpcoscJX4PhC7MrfH3Q5EMkwnckWTLQ9AXctxkP5p53CveSeyEBCdwk4Bh1E1E+wkpjFMrG4HqvSJgdZ7dIEm9nE7CuZ6PzxeoEMAoGxzSWd3M4RfXsTFACEpDAZQlMWqervjevnZQ4PSZVxDwx1n6r2+gV+vSYtSl7rX3O+NlQD/iNOUJ5tHBxNog4KQMNhFKM5TKIkTLywzvEiyVnPbCRA+OX35idRTprb5wbLIiBeQIlfXlQg80n61MJSKAKgXCzIt87mBRKkmUozkRryu2fF/Vqgw9K6dgc2lVo980rU7kLH9HemKwziaAYXHMqp+A9lrEDp/oIXNzUuOiGzL9VPl9mejQjxuyDR9FRp6qOIYHWrhlM+AOwrUmlPAsJZBp/mDKLXEvOjgxfyVyzgz2cubANKyaeybf6o8wwdbjJl8GqcCsjbaZQlSoEToJhe8i8xfxO45k9JmdSPuIjLdCbtUY3HKSU6bk30zTCWQmEw1pek+8I5FtROJyS2nKH5E3s5Iim3UtF4694TOFY7nmba+wtwyVwRALhEBHKH546F4Z314NzUBqtD2G4qNtzx+bBPsf+gjGEhUCt7TPsxeP0ot6ZcFl3Sk/Di6kEwvaTvlvdtCGLUA3ociw0ulPxtgzhXI/MV/4qrtQlNjJU9xqjev0qrY4lJUpTazxkd397RT4lE/SlKjdlO6ZCZLpDmoghRySQb/n0HT52VPkWc0Q4aKHX+TJCRQ9qBegDg+HbVOig97hTUXZsliVzSs8n38X6aCtdDOZ+CDV1JSAme0oCDhQLq3WlgeLQW89wCQ5iuc5OpeuoQG3qPws7ta9LQAISkIB6SNcGmj4A60B2dWGPSvfLjb3IZw++Db99+3Yswr7h+IAG3cHIvKMjZtDqQ2vf6wMSdcRAMwhqrPoGDYyxyNXDB5fnnmCfanVQJiiBeQQco+Zx699aaYzqFxv1GaUXjISDuacxDWmZgHXdcu1cTTaGFL7ApavHMH/cA3O1xmB5JSCBVQlgYpcoAMiAN+Oa2/gX8i/8U4HncCykPj1MPIrGV2F+s71hOI7wXGUaKlmQUS3XFltt2d9Fgx+0TzPtAb3l74I+ZRkWakznv+KCWx7h++LHxU1fLolwDlcmIx/tQqDQgbmv33IXMmYqgUYIhEtyS84i7MTOj8mM4Y2UjrU4mXkQIZk7GhF1AzHwCYztTe1yZ+alZtf7I5/MCOgJmZJeVm2GTLhJvuQArHwfpCrRx2brkFEdZfRtxEBpn9dm6H1TlcZIsKZuQYEyo5+/qUpZLkzhdIapUqvqmbbCcZLeF07Ty0u0ZQr5YWpLSRbm9eLFi/LBCq2j1tjbiV3YCLvI5O4BWB2KkuanBTrWNTh5vNaYNpaF4QciUF1N7ctOH6x7nE2fcnQRjuEMquFtFLPibajbV0zWpCTQGgGGCDThVCqU2PwXh8G30nT6kH1dN6hYbX50gH/o8oKSHyL7NuPFTQKvXr0K208Uv65bqU887fsZj1P/1u4XuOn4RjkmBhiX24CT7L5IEqju1fdLzK5I2vPd7u5vr4u0pE41pceYa0qPkTlHOF9AmA4y5iSf3q5zCFRUp0yF1ym7Oxyj2h+7xVTJqE/pW/tOLoOO0EOoqSlJQyQwRmBwCnMr9BiuNHylgSJjlfcyMBwN5t5H2OsCqbBkUzMfm+IiO5WuowK1qf/s1fLNVwISkMBpCKiHdFX5j5ZrtMRX28u/r13di3Hzgo8Z4bLITHxsGNTKTIS9HrFUemwJ/o7fs1lvmlp9eDP3+nrU1c6kNsyHyfzygg1qPP1Wl4ZsIIZZSOB8BByjqtRpOiKlIVMzKhmoj7uBYSqNc8e3rs9dv4cr3ZjaPBZ+uAIqsAQkIIEWCOAQKFEX8dJss5mnBSZ1ZbjaTiFaFA5lvDc9RpYEYSzwJZu/w8wKoT785gWR2aP75Zdf0kQzTmoUA75D13UWsc6bA/fxoc1bD0SR0aspNT/cbvhjEZJrXIU39W1K2uZGlJv1dfoIN+sOAi34LU9fERZQAoME+EgUTrgMuYPRokA+4qSfS8I47XxQo0SZJbbIWXceDCG0dh0dqjIo3qrLHNFP8g2Dp5dVm0OFDQ43N87d1AzpofMOpRpsGKGCmkbIjwZp/C6EBhmWeiya4RLYl0BhP0pX984WGwdCOG3RTW4OCLPz2vHF/Kiyo2Bp1mxfLNSOeJeY1fWKSazmDchpqY8egqYa6reDxdECndS0BhkaeBECocKGm7FkZiyZFmmB2w9ZZHrWifUirdFiNkggHCJC8XDsh7fpdYm7uH9r91l7+/GqL3v+IjQciBnd5t/16cUJYObkFw5h2pRM+lMxRoMGnxGrG1BTRboZn4+tGd2G4a7KGcQY/vM+qiJ/RrybpVsvwkXMjd397XVrUFO6hOdF2nYJigvGyU+dfFyjE10BS9oL8MK9efPmCmWnit3hWFjRx7L4KFS6+DMNKSy70STQIAG3GVaplHRYSEOmZlQyWpZ/o5ya+/L4Y9rRWPjyHHdM4bIqUJv6z44twawlIAEJnIaAekhXlSc5AAtNpf1vLX3nwbdS+DmENZQYM/2LjVyMKehIu8Z3tcJSpx+zaRXRN7nCpCpGKxlo+uzyWwv6aKtepEp/YVtdVSoTl8AJCDhGVanE6mMUBv/NdQZkuu9ZilXQmYh1bRtojQADy6CWdZ1Pzq3ViPJIQAJnJYBVnv+Wyfe8y27jX17pN3XpLot8FSwXY8sUmMHTRsW+BRxQFPPzzz9/+PAhi61Zm86vF6y7ZVUZj+7fv080IuNey2z4xEcEXo6LWmk3NQu+SR8ZUiOrF7viBWoP2WlYVURaN6kSB2YLfsu6pTY1CRyFQPiNgx07hZ9gwrfSkpank75bN4TJcWwtcpdR/mldYXZPjXrJb4akWtebTLvtQBkB0Bny7Wp3gKsKELr3qambeeXnVlKo+4dA85/I88KMlSUs8licw4WfyTA5HPz1BC5RUzOW1yTBmLbCroE9VbcvTxJmeeQMlvyosjzrWimU7GXt88IsbWFJd+gr6GW72kXJxFTStc/NLTNnZTrvuZlYukEC4cRUoqZyTmtG5++zINmKPsmbh8N2+TKxVpyACjPti+yFBE5JIBwiwgLm59nCgaJPMJ9aH229C2bGBtdXr1deUz49Adpzfk6n0z158qQ6B0yV6LNvXozqAsxIkPEK/WHsRWzAis7MjH4+JkAXXmL+5FOY/TRjOFRUumaLt8GLtOG86ruqv716AUva0u6TcvVST00w01UzPWJqLsZvkwB+2szMxWjA0ysojYO9oOKE2Gbtd1KNaQXucExrrWRO6d9qYXJJF7YNrr3vZfZCAscikHpvWliY4UBxgq1nl9qpdFkVqE3951iDsNJKQAISaJCAekhfKf/sr1q7mPQxtQW7uhwgy0RwJJXIjLutta2YfOga84KNqU3lZJbETKVCnoorcubJdjirLy2m7qGUiSESmEHAMWoGtJJXFo5RqccwzbSFBfGpVIZMJWBdTyVm/A0IoKzyeTXNiGGHL+6767GpYIZIQAISOCIBhlMMc4bWVCFnsCX80LtVd6+R/JrRXrx0JUr/6IgXrAmmUTGPp0dyAAS1k9+ScmHjkHKVv0icF4Pe8ezZM3oB2fErrM18moNPyaIFH92gbAZ2BEocmCWubHlKQALVCbAUO5xW0F4Ks0g1n/DFQVM0jLDNNR8BmSMyeTF9XGQrDhC+//77/GhMna53+hUCQDva5BZVDREKz1+LXjzBLasKwu0xJXNivjZLUqjILS/MWEb5YYS3WETID90VbZ+LsXTScIY1lM80vAshKca6SYhouqiy/MsvrKk0C71tKZMThNBmbjbymxFKODAUhNMW+WJPlbzYbJx8f2lW7FAw5qbyUhC5hUGAkUpPVEmXnDQRhK3iCtflzf4KNC5exkhNLTEYSzog813dkaqk0dLr657lkc904SKTizc8i38UAnhdxjpC/utDyUARQmhh1lbFCmvE66MTYELPf7DLOFVmlx0vdGjwdumkIbPTX+PFmyeF4dqqaAPiBAgd9ZNKhM62i1t1bBaYJPxxI+/ub6+OrmSCbmFSrl7wWglevEfUwth4Ooz82Hpj0ygaI1Pb6f8+4qC1ywDCBsC6ln5rjcEdjpNqpGRO6RNsc3IZbOq9zF5I4FgE0o/yLXzPcqAoMQAbt5rpCLSlweVhSI7zoaLJvHunG5wXTq8CNav/7N4eFEACEpDA0Qmoh/Q12O4BWCdQl3vK6QUuJJTI1FBJYxKHmO24nFB/UyEJQffd5SNNJwyfiKIGg/Jad3HMYKnzgZMOcSOpFtxD6SrhdtpenrZPJdAyAceoWrVTfYyK5o5UTnbvtO+ZSsU2JCVgXadMDNmdADtXGWHSj+6EsGTt6BuodserABKQgAR6AnyoYw0T3gz0gW5ZG1olBviZPuD1hd34giViG+fYSHY0npcvX+KvYyq/qWeWy0yzJM1Vz7ZIhaEs/TFYOCHrLv2kRGg11zm7JMV7iJBCB2YLfstD8FRICdQlEH3L5CtMSfrv3r3LjOd8OslvdCzJYnkchGTWSy3iPmWeXscufvPmTX7rGnP0qhoC66LyArTwxa1vG9tfhD0Rd3GJbpNXEavPqtRgBkumo429lX7R6GMyEHW/2fZUHg5Ncep3yTA+ktNfBr9lV8feM/FiXwKD61lTkVB6Szpv+mIfEk1btLT+kRe7EKBO85NXKBXtZKWZND+mhTJ01zPG5DSRo4eUQHPQPnotK/82BKqrqYjNgDmoSi0p0U0fMjp29Yk1n2mh/rCk1L4rgd0JjE24NyfZsRfHSnQzwbEXM+EZv9bgW3T50DAcjGOgBA5BAJdpvg9imS60bQc54OqJpk70gR23AwwKGQUiYWas4ANu3WFhyVgH28ZhRmxPcLu7v30NhvnBoctxSUNdQ2bTlMDGBPhmQU+hI4z53zA8ecS/s79ubFyiGdmxHG7wLVSI3377bfDROQLHXBkoOTvOwum3NtwR7nCc0eSq7x6aIYOvSGAlAg4UtcBWHyhuqt+H2GZ4nZ1K11SB2tR/anVq05GABCRwZQLqIX3t/6O/au3iZiWFAh/RaTumZ4Tl6q7LY6bv1g1hCfVYvex7Pki4rKcrcvXFMTNIjrEaTKpw0fzguxUDESNMzUU/IQ2vJTCbgGPUbHTRi3XHKP4UWFo1UY58/Djxt66osCe+ta5PXLlHL9qYCs3WHdrt0Uun/BKQgASaIsCKFr7ncYwCPw59UMerUjtj68aixMe+L0bRDnfLEvMff/wR5w9WwxLhMXNYbcbqZ1KjlS5Java79Ai6BiveMJEQJrK8ZiQLE8hQojUW4s+Qx1cyBEocmDQJqzLD0EcSWI9A6Lkqd1KFb6WyLZy20gRnhLx48QIxMooEk9Hp/whzz43zOyhvfxtdMAKjJKytIWQE6ORp5zNlxGeb23CuLPkenT9ccpdZNX9CVopxcBih7LTGt2/f0iCX2FMkkubYhQBn4e5E7D7UWrIgqSiXNCSK4O1BCRTam5ltsSUFf/XqVTgUMCqeWD0+SmcZc60PVujNmW7wrTUCw4a0Rvrtp8l2jpv9kUZ44i5WWEdH6YmFxTHaSgTCIaVETUWM8JVBqdbYCXwzU4b06vtR85m6Fm6w9g08GYExr8tNv1C++0SUVpq1b2oLkRhjhY2ieSuBxgmwRuimmVPdtCHTr7/+Our4GNo3JdkXJieFZQ5ERn7+jlFdCQudD4OZZlxhg/HXDjy9rdGCv716JWpKFyI9ffMu5HDlaDiUmNQyLYFvH5jPDBRnpQSBweKjYHM44FlL7Q7HSTUbKX75d2lOLfhpo1atVydfaz49FoH0o7xboefVYN2B4kxbz8as+5PtVLqgCtSs/jOvC/uWBCQgAQn0BNRDehRcnOEArEbs6hBryTWrNwo/R+FlmLo0uUSAGXHG1rjjRFi4InmGMOErkY2Ha3JfeTrZJrmHClcjhaXe4Fr30AaQzeIKBByjVqrlhWNUySg9NvGtVCKTXYmAdb0SWJNdTmDMHGCNZma11vJ8TUECEpCABCRQhUCJlkVGS7bHV5Fz1URwQHEKAMvFmLsnrX4mMh+YWcfwxx9/cMZHC2uGAMXxcAiDSFQu4k31VlEoOEADJi245lat+tMkXtKRp7aE08CxIBLYnUC4f6+wJ/IFNHJFRqUYW94URVvplk9dbKnKO9x4eqnTrzI1i/OTUXptJYEl7/mdpYix9glcK7W3WslO7Yn5uTVT47MFDiWcnUj4YjqM4MKqdbZphk8tOPSatAiTdPWQhteNEyi0O5ZsN2WTYThz0ZY4Z61xLCXijXXGQ3SWzKLewbKP+eEHI08KHMM4KZFLRS4hVms6ODTYjAZYwvDQZVf4cgKhEljScfLntJIvx+IUTqzlQhIzPwtjbqwxseYzPcRkNwmykSWQEkD/ifb+EYeQvF50c6CIMioZfKJXSm7zXbgkBeNI4IgEuu9rGcmZv+rO1HgFmYijHsdAgVOl5W+7OMDzQ1nqFMpQLXwEEFgVRo6i7aXAj+V7bkWIiSwzN1GJYMlYW1HdtXM7VpuhhJmCh9HOfZ2p3BKG54ZzndLRDKjuzFjHxMdT/lQPE8opsYyNBnwgPmuRQ+99WKcM+3V1pzDxkutIJ6Fq9pWnk3nSeDjWnEqKv16c2VrZeiKZsgRmE3CgmI0u/+LCgaJkqBybffKCbf90zHzm4wJeiO3lWS/HsTnrrCrQWAvcXf9Zr4pNWQISkMBFCKiHhBX9z/CmnetJH1PHdJR2ijMmCdpGZK5kYrKweOzpNuEs7hzrPPtumUCw6CPcmBq3Dag+lzFcfYTwopFmHO1zyPh/Q+G9loAEMgQcozJwpj6qO0alR+ZH8rDEs/rfGo2y8HYbAtb1NpzNZQYBBhmGmsEmipmwxoLvGUL6igQkIAEJSGCQwFmXRg0W9mYgc/qTv39gwUmFR4iPxJG3io+L/Fg4jrOFX8trxykv6676pVf4abHFuuKkzq7Oo8W/7RfqZj1eM0JapymHRvyWqWCGSOD0BPjS0X3sYAYZW5YUQch/cqI77+LsYn7E8mX5VDQ5RsIzlSB/ZotCFP/ot2DBJxDuWg9LBA2G6A0Uhq6NhVlH14VtL3rrTLd/d8TnlKiwJ+bn1jVm1XzPmloX6H5RgrSBWsfS5RcAVITDua7UV/hBgdupKIx/FAJRXQ+KTcec7WsNx2oMukFf7mCmBq5H4ObkFWa96se+cJwJM/V6jEB+luzeqjgdjIlhuATOQaCumgqTNXa85NU/Ms3bsPNqKp8ps/l1rM55AH3rHATw/6Co0MV6twNqM3pR3s9QMlOHfNaYtVll18sc5uW1BE5P4OZEXMtHh0+SwYHsUnPmEO5ZOGRGCcq10kQPnJRYSbOM/GwlrxhnHoFG/O3zhM+/VTJBrzEp56XyqQSaJcBE8PPPP3PEVcaFyCOmDNRjNsGtNHHsxYfRYNCDzexJqV++fLmXYCvl6w7HqWBL5pQ+zUYml0gHQyvrJfRCAocm4DbDitVXd6AYnElDaVf98hhmtPz6OjuVLqUCNav/LG+xpiABCUhAAuohYRto9ACsI9rVIdbCa/RIFKySwhKHv2PZbzwrTL9utIwTsNantXkCR12ar/X7gupKkV9Pk5a0TfeQy8HTmjJEAlMJOEZNJZaJH3mmFo5RUdWk+e57vGMqjyGzCVjXs9H54gYEUKQHmygjHn9u8dGjRxvIYBYSkIAEJCCBGQQKV+tebd0Ju0f+c3DUvXszkDb7Cgv++HGIABLO3jTebOkuLlihA7MRv+XFK+u4xWfLAQ4WdtQctwizJcfcY/F0fmNhPnEmlKl/GYUcM2lu+SmHqkdb4NtW98tIxSO8fHyBupQJDB9G18jb2VOipmqdN9SnOXiB52FMhj7+ls2mz7Spi6k9kTafkX+NWfVmJWbkSR9FIzbLNyu2xi3hgDosy8KvCSmoNie4NRpYWvaxkOUT31jK+fCSPaiFBmyaERulwneZrXY5SjIV7MohWDH5wSSCwzgWhdS6ZRyoOwLXEqzldErqbt+hrGV6Z5LNaTStzRnTaF01Fct9jTku3+vp72v4UW9mmvI3ZJCAXTXFMqOrpolsFoJLij/bMSm7fPdJk1pj1g7V7zRHQ1oj0OZAsQ2lugMCPrrMoU5diRaaNmxAoH+xPGmsp6MMYPMu8WZvQP7Vq1eDK6y6rBmUpo575TLjfMhknUmHmmVv6hqKVibTCz5iOKIBjBnpdNiKHs7t8Y5121CSNSblMH2vJXA4Aqxsoe8ztYWfCcJSMD7ziB/fDuhB/BjqWRgTxjniNQUZE5uPyDA5QRnDAlLF4W14TWHD242vI7WBZraGA2RqoQoXCPXJZppTH2eDi2h+r/69b4MimIUEBgk4UAximRdYd6CIqiYV6VjbDJkQB0sEtDPtVMrMWedTgZrVf9LOYogEJCABCUwlMDhrh4lcSg/xAKyw6ne4Ro8scUwjGf61Hb0efIBBgEFAfFfb96NXJFhGjRuUf6XAwmrtcm/278tdbZ/qSo3BZC9OwDFqvQawZIxiVUd+4QgekB2n3fWgXTBl6/qClX6sInOWBKrg4IiEWnup3b/HqjillYAEJCCBwckrxcI0lwYaIgEJNEKgxIHZrN+yEYaKcZMAnw9KWtrNdI4YAa8gC4amnmC1pKT4QKJ1XWFqdOdVbcx37951x2+hJJRvVsS/x0fZVQULITRy3e3GGaMExvV2akUEuiqLAsNb1hDTqPiFgbOvqe59vyfOlrz8xfza8ZVm1bG2VC52GDNcSEEDiD5whDFnXGdmhOpwohXwS74mDJb0yhPcIBACt5/4Okmo3LDdDorH3MTYO3UIokeHCw/4bLTZ+DxYCgM7AjcnrwjUwl3iUWrhbd3hN0z5rNcsOrqpVFSfDs4K8+jlchpNa3CDaTSjiSHPSvtC85muNETnM83shEnr5eIhdtW0AWzQVdNMtwzJd59IkpVmbVWsiHPjt1ceKOoOCDfNHCzf8hOUOsW7c9L+7dj7Pd+7mRwxfttfJ0m5QiM96h0MSlRKFFjxdokKwchWXn0VZb5OUu3429dgrim9BlXTvAgBxl4Ov2Pu4IcDmZlxsODMlcwg/LqnTCjd1wQ+MTBBT3UpD2axZSDnW3Wf9gYzxfb/+eefBx8dMZARsq+4SH7U1H3rLhKMRhhJuMttXieMRFrJ4otymXHb9dAZL/qKBFoj4ECxXo0sGSjOt/XsIjuVrqMCtaz/rNepTVkCEpDARQioh0QVffgDsJq1qyPQY7flizmwbXZ0okWWVViclRbBhFlkrtHbws/eOOwa2SkxyT205NtYBs7yR9Hq8OUJmoIErkbAMWrVGl8yRt3cDrHv7LYqt6slbl1frcaPWF4GnMHVbHxcx3xtf5HZEZkrswQkIAEJLCcQemOWp2YKEpDALgRKHJjN+i13IWamUwlwbERJM5ua7IHiU3wgbPandDPfcYC2trOL9MfWjqdVxoIzvo7xygV3/mR24/DFE0fWZn6AyHedVhMhuCYqTgQUkFbKArvBvM4RmB/0KsIMcVXUzKNz9Kp/mM7wqQ4n+nxQd6uDE1zYAsPrjSe+LuvCRcz0lKkDbDh1diNYWFiv9yJw86NPKBjNo273DxPPjGlhtPA6GprCR1e4LiFWfTq4AtjDldFpdKzKVp1GwZ6x19Zbe5nv+Ct1+fxMUb5Qc6ymLhJuVx2r6FW76lim24TnB4pUhpW6cH7cSMUg5OIq1iCTbQIdKGoNCCU+Oubx+/fv52t2RvdhWuSPE0w1lvNirPcUaTP6DCY8nkx+KwmQyfpmjngkzu0RvUlg1Qjt+NtXKmZJ115pUl6pRCYrgY0JdMdgcRLWmzdv6FAYjPkhnad9v8O1eMS/iMCMObgaGfJMSa9evTpioQabTebLeOjbH3x31cBIu8NgcYdjReAagBVhmtSOBBwoVoW/ZKDI+5YRe98pZh43ZB7UDbCgz8gqE4IAACAASURBVLRT6SIqULP6z7zG6VsSkIAEJBASUA8JaXDd4gFYkz6mHt1py3o7XGP4kqKKGbxFR9nL3zSo6SIki2D2/TATCdaOIdG7PgerMgpspxlHTfGCm0+iqvFWAgsJOEYtBBi9XnGMymuE7XxsiAh4O4OAdT0Dmq9sTGDMrYwYzCNHWWq2MTSzk4AEJCCB3QkULiAu3Iq8e3EUQALXJFDiwGzHb3nNOjp6qfMLiI9eukL5N4PANo/MMhekZS9TocxGW49AZjcOWhNerC0/yuSdZmtAoDvQDvf9qrhGucI083PrGrMqSxJDAQav+Zg7GJ4GhsMI0tatrPwCgOpwwoWt1RPfbGxP66j9kO3hFFqddM9JjtYXL16E36Tw0245RLdf0XtJyEa1SW2Mtc7riZof8wfzDYemwQjnDiwhVn3EPjfSg5ZuUi8+aBlni70enHwHXKnr5dW/lU7devfuXYY/47ATeoZP+Gi91hjmctDrs8LJDxRpZa00dEwVA8EurmKlVbNZyFn7wiSAVSCU+Oj+c7BTvaOdMJTowvx7oGkxMtLTasJs55eGtxDCyPbs2bMWJDmfDE3521fCWzIzrjQpr1Qik5WABNYmkFmNTNbPnz8/lg6QwTU29bvDcQxayZzSv9vO5BJ+qUG8A2mwPUwvJJASiEYwt0KniCaFVBwo8hY6PqhGzjScxCejG9AUJ31An5TvxpEzxUSS06hA0ejRQ95d/+kl+X/svd21Hbexrr2toXsNR6CtCGhFwKEIuB0BvSKgGAH3ioBiBDQjkFYEPIyAcgSyIrAVgc5j9Xcw8AHd1UA3/hr9rguyJyYaKDwFFAq/Uw8iIAIiIAKHCcgPCdB9EXwe4eNFx9WH0aXvuvO3HR/O7sCLxj7CdOEP5JvyStCkBxn12Zt44nKNMz3kr8iOI1VMTCEicBUCslFlNVXKRnFlvr0pRAcCyyquY2rSdUf4yjqdwLNnz7Y2ZdKPUI3Tk1JMERABERABEWhGwPaonRjph+3dK3oQARFoQyBxAlMzhG3UMWsu7JLZGuzMWuSgXBS/2VahYB4ykITLQWpvBmUBC4vBX8pFJOw/Y3cRfL799ltWoAJpZ/1onMZhbevz58+1dRSAzVqNDd49/HF659CmSgM5jG7rxWA352o0pp5Ww+NA35LQSOMIZ0Iaw/EHLMUrnjq4rZrQsuNzMiQaT79KuHe3HnCV/SbAjogr7mbeKt2lw30zlVKQGobX5WubNRfNf6CN+B/v9pxCrKrK7gZ82PKqG91STdVu1G6AlZpel0ztnqL7Lsct7Q8Yrqa6pZSqTXUr0zbhdpuNZahhOlKueI4lubmLFQNpFiJDUcog5La+AyqmwS4HQcnr999///HHH/kp7sTR9IHsir8SDNKLp187wZTpu9oyTJn+aPPtlSCnmIganXKl4ihZEWhPgM23Dw8Pf/7zn+kKWcr0jyGsCsNqAm2KP+Lztxpn8EBjNzKSQ+Ci5Qqw64RjAGT3Y+IGIZcOrcA9933wm+04UvVlotwnIBDMYQ5imWUoZj16ZvgGVMVpTioZxcRozOECjez/TGCZVQQREAER6EtAfkjM/8s4qHtIylytE3KCEWx6EVgFoRK3X3YyLt7qe0UIgyt/ryr7VNrDcVXRf8iqw8yTpm8993Mp/sxqkJ9m8e3gfuJ6FoE7EJCNKqvlgjYqmDEM5MT6DTKHGAimjwcISNcHoOmVLgRwqrf8alxx/RJgF6UoUxEQAREQAZuAPyFjx9S3IiACYxJImcAcZ95yTIaSKoUAA3Pm7e/Za3ACyp6XSAGYHmfrR96WFLaGnOnp78Z88cefi8ZUHktamJrlz4UHD8RhIo5LRvib+26RrdM4WFp016Xs7U9eUVgUHdSBmT7aW0Ir9ao0MZth+kngp6cnt4mcxWsOstop535riFoDjt/1pFzMl1ucO3dwW6wad3y+GNRYo4ItMdONHhbbvx2D+mlslvDF0HMDAruKDmQobspc+sduZ6hhjpxIgz/sbtdD/hrdweBYbiueutFY9bW7Udt+pm9cjCU3QgbM1O/iDcn11UJATTWuCbWbapxjyxC7zQaSVOq1s2RYREKSQTYMB4hu8vHOhqKgQdgdrpIXfymVihEHjYKY/LuMPvj3q6++Snl32DjBIH1YOQ3BmHDrcvTDEGmCrwacb69BVUPpGlSV5n0I0IJYk9qd2qWTZVDMH53mIEe6zuuIwa+xcIzX/fj4ePU9yYZmGyyLGzrS6SEDzoGv6PH9txZf1w/RswhckYAMRVmtFTQUzHIYsmGCrnvM8D/nlL7/frV0dKlX9wpcuaZ3gYb1f5wK9CACIiACInCYgPyQGN21L8DCd5xgmmlZZ4p1sxrCfFPjffDM/W0tLTPf15d/4LeNM5DYIraqUyZMV8PbBwYrqVk1s720ylEExicgG1VWRwVtlO0RMrNz9Z0fZclfOjXp+tLqu5XwzLfeYVr5VjpVYUVABERgegL+eXKjsIkbso0U9JUIiEAlAikTmOPMW1aCoGQbEGAF4Zdffjl2QUAD8apmUe/ChVhsdsgFU2d+HJbSGHX6IQ2emV6DAH/slGLDGVM07LTeEhK/gvUdIjCh2nfVqRKZrdM4eEqQ6VXkXXcOpfBXkMkEJ+5sGnbfWqlXtTNF4PTFPn9Fo6zqF26GqJXgOH3VGJWM0MHF3DCk6Rp3fEo9YPNLJZWbDqU2KtiS2lYfFOfFsSjfQtI0tGYUU+oSYt8zGIsUt5E4zuGQ3SoXpzzH7qa4XIkhKcSqqixRTkVrQ0DdaMy5ajdq28961slu+DWafHB4LOBMSatyDrKb4KOaaqzEiauQbShiFDWaMLnYdiMWg5BKkqzmpcCYwAiGIpaqTUgpg8C0oT8CXRWe3USvXr1a/eoOgcEg/aJFZlJCt/UV1N2Y8+0FC+iSSukZ1RU6XHoQAZ8AFzzZv8iyLJ7SyeLP+C/O8Uy5WCwwygIc1o6vW3adcDSUu/VVSp/i3h2ncwlWdjougTk4ehCB8wT8RXlSq7Euf0xIGYqJj57d5KTS3C7QyP7PMZujt0RABERABHwC8kN8GsvzcBdgZS2mjjOujsmmh7Bjkn23u4tYS4JU4sYXYBmTX935+00ahvy+eDr2qjEvOupzP+y8wNH0UNVKosTvQEA2qqyWS9ko1r9tKz3OHGJZgDdMTbq+odKvW2T2OW2NCBgmPD09jePoXheyJBcBERABEShIgOm7xNRqHDVPzFrRREAEbAL20Hh5t/v0r10EfXshAqWOA12oyI1FNdZxkISdTH1v7iB3Frb44yo09hsFG1UdK8JZlWDL9TS/LrgUbes0DjaWCeReqkm5lo5pUjVeVz9THuy+tUavmrKqnpgvFdWtaHDwgwabUuT0OLaoiUKmZ0dMf+W93qhktDaCFR1NpCytHY6cuKhNPdw90oN59HtV+lBNzB7WS/EXnZlKTLmGbXFZ2zbfRfMfqsrjZzTmcwqxmyMaU3FVpRqtz5q4G7UbYKWmZ7t/lW7dCg6PBRWYbj0I0ccUAmqqKZQmiGMbiriAlUxHrhgIVkmSuMgKMQiMZigMUQf8amum1Bc1cczrvzLNczBIv265ULSmF0qpb8z59lKlC9JJ6RnVFQbQ9FEEGI2yvGX3sKxFsl7Za4WugY7YjYxxsG0IlIhwUQj+HH7As7tV9CexdcIx0M6Bj6VODx3IWq+IQD0CMhRl2ZYyFHMfPbvJSaW5XaCR/Z+yjVqpiYAIiMANCcgPWVX6F6uhHQPteZZAsO7TE4E8hz+m77vN4nNYHv9Ff2Tlh/Pcd2sIs5P+3uW+wvhk7E08fszleZxqHEz1plfLuFAKEQERkI0qXgdK2SijX0NmVnSY9SguvBLsQkC67oJdmR4mYHizdmU+nKNeFAEREAEREIHDBIJl48Pp6EUREIFeBBInMMeZt+wFSvmKwCUI+NfWrArMHu7V8PaBHIf7/Pmz/ZPLfPvw8NBetko5bp3GYRLy48ePg28rv/PhumP1wV7DrdGr2jkupUjM1599on4eI2C8ZYuaKKSRfvyVv4isyhzzmSwkcVE7WGaKIWC0/frP3Rz2PRpxChcK2WoXftsZrTi2JYmlrWFbXC65wvBiVXmcYMM+pBC7OSJfd/yMs//Rf95qvH4cPYtAQMBugJWaXpdMfZ82gMBHYyk2jqwQEbgbAbvNxjRqmI6Uq7rbSBLnohARqEcgZcn1tleMMUifpvvONbPnq9zWwGHkUX9KqS89355SwCBOSs2p0SkHYlzlo4bSV9FUVTnZBUGjMOaBMY98yy/xDL5Cd56SP9G9mhocxllBXpXQCDSG/32dB50eMrR27KugOScuBh3LS2+JQBsCMhTFOZcyFEbngsx0rFc/Zmh0kXbZi6usaoITu0CGmgzlVqWtxEVABERABEoRMIw8WdzWD/myFN9S6aTM1bq8ppm0ZSotseAsdzHa2f1tUofo5MPT09PWagc7Pvv+IEmw33ScCbhEVS6qqfSjdsf0HiymNqtmx6TVWyIwOAHZqOIKKmWjbI9wnN6kOMAbJihd31Dply4yI9Kti/npU/hq+kX3S6tPwouACIjA3QgEy8Z3K77KKwITEEiZwBxq3nIC5iqCCNQjwARIMG/m58Xy02hT/WwrRypGwVtiLzOr79+/9wtyxeet0zgU8OXLl31LtLX256SiF9BEhKOR8sDq7VaV5vVKvepuh85G8EQL4K9o0DxTipwVxxC1Ehy/kqsyZynripETDwP7tWK1mKwQ+XHoYSeuPDS9VQg+gdUIHQMNS7IqVWLFWH3XDjx2O8OdNx9zBnW3alXqDmxVDvutgWur8Q5bFgk2AgHbflbae9k+0+DwWECettN3l2Mgjz6KwGgE7DYbSFup186SYREpfcwbFEEfRWAcArtLrsyjjiNtY0mMCWQkgUx73xhH3fDVDT67ijbePfbVFpxj8h+TofhbI8+3Fy8sCWoonUvVqN5bLSI3C8UfnACjQka4xkoNs3MshUw85esriIVIfnPIaBdEhgbEui9Z+mKnPOuEYwqlIE7WaAubmbi2GORS42PQoscRrEZhleZNCPiL8hR5nMNrMhTTHz27yUmlWV2gkf2fm1hvFVMEREAEqhKQH7I6V3PhC7CGGlefrLtZ86oshDQbtxvNptIOmHSS/qiPpaxxbtLNGvV1x+gD99fYdDm6T0bPInCAgGzUAWj2K6VslGGlscnNeli7sPq2CAHpughGJdKMAPaHQUGwXOdyxy2/3EqzE14PIiACIiAC8xHY6rDiktY7bhrnpRAREIF0AsZwySUy1Lylk0oPIiACMYGty5SXmONsmPMl5+Axhgg7s+VUMLnKIgVXZflvXet59TQOA38G+CM4SPaWd1Df+XDdsZpm962VelU7UwqSeNkKh6lcUqi+xiS5Sz/GWwmOq+SV0o8LopC+BKi6/irSqjDUQ6NnYduov7RHBzqCuV4tyD0Dc++cqtr2DZu2pR3kGWdDy5aQ9cJTiFVVWb2iKWURGJ9Al3tawWI3/BpN3u/HY70kOsbxiwoRgTsQsA1FTKBGEyYX227EYhCipr2KRYGTEbjtRu4PHz7Y5xc+fvzYXtePj49cJnIgX6bBmX+786jwALTglcHn2wNpi3xM6RkrdcpF5FciItCYwGIltpYdEYZLHyb46Z0sqhR5t9tiGhxLcq0eyvYQshAVj+xPTeiEYxG8/rrPbR3jIiSVyDgEZCiK66KUoTDcb/rKGjsoiqOwE7zPSaUpXaCR/R+74ulbERABERCBFALyQ1ZPTH+Rwq5ZnKzF1NtO2vqueW3VGO5R3/VjdqD6E5T4prVRpKdv2Jo4kaGqsdsLjpyaHoqVpRARSCcgG5XOKj1mERsVqCbIfXelJ4ivjyMTkK5H1o5k2yJgONiGW76VmsJFQAREQAREoB6BrKmPemIoZREQgcMEUlrxUPOWh0uqF0VgegIcm7HXjIyRZl84bK6yr+5ipo5Fw75CHs596zQO5rfUdSqcAePA1fKXeydISrm0SJRCyY9j9601elX07i+V+sK458T1U1/4xFdcFikP9gaAGnCwjU6wrJ+hcm/p4XIEUqyW0WNit/3KT2rTLxhdrmn4liqlftawLS7fA9P1fgVz6dznIUV9VVU2E+rLNd6Z4F+0LHYDrNT0bPePalzjvJB/eCxW1s3tcAxEISLgE7ANhR9zea5hOnDIc8VAmDGvfY+JKUQEzhC45yX1TOwYDRxfwu73zwC33z1jAI1JCTvTY99ONnCYYL79gB5TesYzdfKASNd9ZbIWcV1FVJWcQZ+xYkJ/ai9KVpWtV+J0pruVH2jDLiVvcTPmZvuWJTi2MNREREqf4oAP1bkUOT3kiqYHEehOQIaihgqKGIpANYGc06waGx2l0b0GNMb/OKULZCjIUOv4ypKEIiACIiACEJAfstXNjXUB1nXH1SebWdYcQbNVELvZZMl8kk/8elChx/HV7E08cUH6Ygzk8Ud9QwkWyKmPIjA+AdmoGjoqYqMMT4PzDKWOn9UovtLMJSBd5xJT/BEIGA4YPQu7eUYQUjKIgAiIgAiIgAiIgAhcnUDiBKbhnV6dgOQXgZkI2Nu12Vn71VdfDVtefrfHOMiE2Pa3w5Zr9TQOe+uZ3ix4zBs4bLNb/ow9/VuUdm+K2Y2wlfJtw43ZSJjU6FWDZYiYPLUuscqxzEpkUuDfGjvy28Ph58qXgnC6g2YSw1HIfASWOmyXC2u5NcVKhfFtKSdpR+5A7WImfmsQ86+QS0ytQTTbksQC1DC8Sy7UotwdO9ii1Z8rjMWeNSRFffVUdkWq/rJ4IL/ReIOY+igCCwG7AVZqeu0ztbc4aiuImoMI2ATsNhu/W8N05MqAVIjB0C8WTyEiMBmBe7p/wSA90Clj9l7N/4w6cgeSQalzPxqijjnqNwp4ifl2Q/7DX6V0jjU65cMCd39RQ+nuKugoAL8XYqyYMDXHt9PP98b8KXLKSis91MPDQ/z6mCH28L+vVQwqoU44FqlCvm3vq98ixVEiIiBDUaMOFDEUhu8909yyYUipnFvL6DW0VjXN+Vygkf2fqqpU4iIgAiJwEwLyQ7b8EF2Adb0m0GwVJBhZ+aRw33stIC1i+LIxN9RXGJ+MYWv8aMsz06mJW8/jd4uHcPLNTxPZ/I96FgERyCIgG5WFKyVyKRvlqybIV8dgAiBX/yhdX12D95TfmFYGiFGr74lLpRYBERABEehIIHH2w9hZ21F4ZS0CIpDShIeat5TKREAEDAL2b93XuMjGEObAV8zIGYsR2KtgVvBAFo1fWT2NwzIWZSm4t55c/ItaDlxWdeCVxiSvlR0V1ddIIHylXnV3pijlYMMiKpXz8+fPv//+O/8WrKiOg+F7VIJD1u/fv6dE//rXv8ZZinVA9FCDgD2z6nJc3WjBnlG/QdF2bv5zKf5OcYeu+4NhSVZlq6dEv7asZh0Hphvk+N0JQjhcvVup6nUHFwW4S+yi5ZLYXQjY9jOxA82VvH2mtnEe59BpLknFF4E2BOw2G8hQqde2W3Egw/Lx5i7WKhMFTkmARjdluYxCPT4+GnaJbv3FixfG61W/Yt7s8LSqUaiqMseJX2u4cZX59pjzyRANpQ8AvFbdPlBAvWIQsH8uCL9xnLNmRilqfJW4Usxy84cPH2oIUDxNY+CgE45btLOckEojvi3Z7PBgn8ANHWObj769IgHfiOkodBENljIUvmoCwWY6ZmgvBxgQAibjf5zMBTJU093/Gb8ySEIREAERGJ+AYedv7odc9QKsocbVjRuAsYW6rCTGTEffrSHBxaV9hQmYG9CCmHy0Rw5x/Kohwby/DqlWpa3E5yYgG1VDv0VsFNNbQTpOVPyKm//2skMxx4N0PYceb1gKFtoNHyzLz7whPRVZBERABERgQALaejKgUiSSCEAgxbEcat5SWhMBEdgiwF5kY8GIbS71rn7YEik3nCND9sYje896bna146+exqGAP/74Y9lLhYILXHS/T23N7qZv9601elVj/nORFgswzoy3wacGnF19KcKUBKjzKeWKayPnCf2eiOnZt2/fpiR19TjGRPSARfv06VOWVFVti7H5bFVI5kZufjtD3O5iUFVVFmd36ZBrNd5Lo55DeJxGY8xYb++l3fCLN3kGYvbd0De3w3NUZpWiHgHbUMT5Fm/CSxa5Lhb+f8cbcGIsChGBegQSR7v1BGicMkbJONUDDbvTbyDtYYc8mNGtLephOWsLlpX+nefbbY96wVipU87S0VUiz9EirkK7vZxM8NrO5J2HhGxI9me/De1AiV7YiDDIV4Z57HuoUKeHatSQ4NSPjHkNyEqzJQEZihq0ixgKesAgHSfqZMcM73NSaTIXaFj/x7UUPYiACIiACBwmID9kQbfa2Q10ARZ6MnZdBOq/+aRt7g6/gF7KR6PZ8Hpf/sEcZd+5qgDmajML4riPfTE6MZaHYHVN00MBH30UgXQCslHprNJjFrFRhom+8/pWuhYuFFO6vpCyJGpAwPAPg/4leFEfRUAEREAERKAZgQazUs3KooxE4J4EjBGTA2L4pS6OHkRABLoTsE/7JM53cYbk4eHhuz/+uvTy9hJPisnqrohFgNXTOOjo/fv3xSX0J0uPnYLbvRxNi0RZWrMrao1e1W7+CG+cFcwq2vnI9gaAGnDOy6wUrkiAbawpVzD79nMpJud//D0qu43rinBWZTZwxZRWU2gZaJvZWJJ6tmX3QF0sDC5Z2Xsw4ywGD0lRXz2VDQ5nSzyjGd68Om0RU/gWAbsBVmp6tvtX49YtewmVoQ1+whYiP5xDaMvQmDGyH65nEZibgG0o4rLXMB3BEdA40zhknDFvLJtCRCCLwO4UXGIvlpXpsJGZX7Uv6WDM3t0f3lXZFl4mHxhRbn1bPPxao/7V4l9rvn21CGcCUzroGp3yGZm7v6uhdHcV9BLAbi+0lO59Ry8yS76JnjP9FL0wtrevtHbuOuFo89n61m4jwVtDdS6BYT/shgVl1EcR6EUgmMO098k0FvLmhsIofuK2q8b6OpOdYeeDKnomlxHencYFGtn/GUHRkkEEREAErk5AfsiiwVU/ZKALsAw9xVXQ8LfiyAo5QGC1urh0+s4d+BfrMuQbZ1LS3sTj6LmHYasxS1/jUHW49CACVyEgG1VbU4dt1Na5BRKcb2aqthYGT1+6HlxBEs8gYLjZrDF3OYpsSKuvREAEREAE7knAPxt8TwIqtQhcmkDiBOaw85aXhi/hRaAsAU7L2Mtq9mEhJwyzKPyRFH+JG4Dcu0Ue7JuYmGsdfLP1AiE+jcOUI2BfvnxZhFKQiL/f99gFWCRov+hnEeSujzEBmk8c6EJq9Kr2Mi7KrVT3XKHSH9rDSZdNMScjYMysupL6S3gEvnv3zq+i9IPPnj1zked+MPrfAUf9vppS9FLD8C750rmnCODiaAkSFCnqq6cyp4trPWw1Q4G6lh5HkNZugJVqVPtMf/jhB4N2+lYQBtEIzx/WXmuyBlJ9NRkB6nxWiWqYjlwXCxnGGfNm0VNkEYgJMGSIA28bwqjcmJOkTzdGss2gnTGDRumKy2+w2hpuFJfhTIJXnG8/U9743ZQO+kxtjHOcIGSrbgvUBMq1i2BbV1UALtNMXDKGZGJMWyP1vrWXxlIWCOrJ5i896IRjDc64zTrhWAOs0mxJQIaiNu3DhmJrYmrKNT6ju8SdnmlWfBoXaGT/p3ajVvoiIAIicAcC8kMWLa/6IboA65JNwB/2VCqA4R6xbbrvr8q4vSmMJbqcx9hinrLe4N5F+KF20DJfiUiLePbeIFcEPYiACKwSkI1axXIy8LyN4kzg1irXUCsNJ0HpdQhI16oGlyZgr7gbLvqlSy3hRUAEREAErkVgy6+OS2H3a3F8hYiACDQgkDKBOdq8ZQMsykIErkjAnsZnMi1xD6hvFtwaQWMgxhYrJEn3PRqL7bJbPY0D2HqnMX0mhz2uwy+6guthIWBfLlmjV316erJXiq+yeFoDjqrlnQnYvclCxrefLCX4jYXX37x5cyuAW/2+bWG6IPLdlRQBjIO+Ka9vxaHHtx2w+EXiJ7pk8btzhNDQdmuUuoNY11vQtpptnIJCRGAhYNvPSiOCxpkaewMWCOwGSakPgVev5pYCTXHmIGC32aCMNXptWnHuLohclywohT6KwFAEKg1ehipjojCcszVaN2N2fwifmGaNaCmTD1v5+pMSW3EKhm/5M1vDjYJZn0zqovPtJ0vtv66htE8j/Xmrbm+1hfSUFXNwArZ1PWO3By94unjpfSieOT8akZ5y45jGwEEnHLd00X3EtyVYSvj500MpuSiOCDQjoGOGNVCfNxTG9PKUxwztRQGjq62hvtppzuECGUrp7v/U1qDSFwEREIHpCcgP8VUcd3lf+l/3fU4fWtdYSe1b9q3fHNiSamuKdit+bjiLB8ZUoO3s5uZ1IP6LFy8gwB8zkkPtF0yvw5S6O8aAPJeagRS9y/0NyFz349YamFbNa+tUNqoG4fM2yjDR6fMaNYp29TQHNDXS9dUr1c3lx9zhjOGVrXIwqvdqfAWKgAiIgAiIQA0CubNYNWRQmiIgAocJpLiUo81bHi6sXhSBuQnEC35+eROP+LIY5KeT+JafUZHnSx8/iE/jsHQF1Xo/JBMs4TGNcEwLWPutn5A6luBt37L71hq9qnEaEC2QY73L1w5o2eBTA84BCfXKNAQSzzJxpHZZKmVLtBve0hPd0CRCbLWFbs1O96oqub82XM+2UElcnUmhMZpBTpG5eBzf1dxKvJ7KtnIcP3yrGSYauvELKAnbEAhudAoyrbf3crVzcbkXb/K2b5x+N7TvCTDIGuonLR09PYhAcQK2oYizK96EySJ3yxbnRdVCY9Uo5NIE8PGM7fqXLlq68Ex42lPT9NSDHBZADGNbl11k3KSWV29fZdQfQLvufHtQkDMfNZQ+Rk9D6WPc/5/q9QAAIABJREFUpn/r0kuQpbTDkiWjY3/Ya6SMv00PMuBpo2B5NChCjaFKkIX9UaeHbD7Hvj1/euhYvnpLBCoRkKGoAfa8oTBms3PnrGoUsHiaEDOGtAaN4pI0SHACF2hw/6eBEttkMeCp2DYFVy4icDcCAzZ2o+eVH0L9HOUCrKzF1O7TE8Ub9mjLV0azoexMaRUnkJsgPih/uW/Vjm9zC3IfsBqzMjfgZGXATR9XCdD7Ykb4oxKy75aH1Wh+IENW/mjOy5+2hvhwzj/LRp1nGKdw0kZtrQqzeWLADiUu/gghVzE10vUItUUynCFA17y1IYMunnnMQTZ1nSmj3hUBERABEbg0gZQh56ULKOFFYG4CKROYA85bzq0UlU4EDhB4enraGjmSGhO/bJ5LSTaYRbFPGaUkeLc48WkcTChUq47cA0uOuo9hR93s+9+6yINcWh7HOlaEQd4KNBJIVbxX5SIYO0f7CoBAvNof7Q0AxeHULo7SH5xAoj2kA2VBnN+x95sSO4duuFTKRLQPwel3tFH/qpBO2vihkm2h08/aYUYnGzhasah3CElRXyWVXRcvveeW8DTbra8ULgIxAbsBVmp6tvuHbSze4doneDniG5NZDfGNtobGq4gUOCUB21DERS5uOtiGZLfiQAa6wiyXLHhdH0VgTAK0LGMU1nGP0IcPHyDW5pp1/4rqWE2jjdmNbV2x8H6IoWg/Wqnnq4z6/fJeer7dL8jJ55QOuninfFLm7q9rKN1dBRJgcAJ0pumON4Ni+qzRzlbYtnGESTOdHqrRCk6eHqohktIUgTMEZCjO0Nt696Sh8KeF/SzoDUfrCn3xzjwbQ1ocgI6zEGcKtfXu1V2g8f2fLfLDhl/lVOywACWYCFyFwFUau/wQv0bFfsgoF2DZ/bFfBp41aRsAKf7RVscI00PFi3w+QXsTT5y+qnHMRCFZBOiGaap0cvy7dUbFSJDt3fy5xs4+M+okQ3T+qh7OMUTSV1UJyEZteYT8VklV8ldP/IqmRrq+eq2T/DjbW9UYOPTdiceYRVIEREAEREAEKhFIH4EmHj+uJKeSFQERiAkkTg5o3jJGpxARGI2AvUf58BFfzQxnKTo+jQP59+/fZyVyIHIwaXD4d01QN8sBW3WJFeUDst3zFbfOslr84r2qfdZ3tAOBjeGsqkCB9yGQaA+xb0zA+mtDtNNXr17dB5Qr6dauj/RRv0uq6oNtSeKsixveJQsMbBYZetganhXLdngCzhmgsLgfI2/BT1FfJZXFdeMqIUZN22q2Vyma5GxMwG6AlZpe40y5mMNoMsxOJ7oHzJixgcopKH1M7V7RgwhclIDdZuNCFTcdvlseZxeHVHKx4owUIgItCdDvGLeZM4ZN7M7Kyvz4+LjMQWEoak940qG7MU5cCizPaNf045YbAsdFcCH4LYzpmo3gtoYPhvvkRO3ycPX59oLQUjro4p1yQfm7JGVU7K220EVOZSoCvQjQ+9CzL537rgw0KBYQP3/+vBuzZQTbNqqlr+oicYOQe1edi0OhBxG4DwEZiq3BXe6c1YXqjD2kpcOd6aTS1V0g+T9FWtYVT8UWKbgSEYG7EbhiY5cfEtTSwA/5Ivi610e7Pw6k0rg6AFL8o62OLstpxctYPEEbWpBdjR+1C7LQx1kJ0BPzo8TffvstW7VY/KaTM5Zt0iGQCEmRIJXzr3/969PTU/q7inkJAje3UVtVGo9CndpqBb6uqZGuVxWqwGsRsAc7Wfb8WgWXtCIgAiKQRYDtj/T7Dw8P33333Z+8P8ZKBLJNFn8mK0FFTieQfhuCLsBKp6qYIrBFgI0m2LTXr19j7r755hvP4P0Ji8ccDtNExNl6PQhPcSYvN2+5IOIwBoj4CygtxJaviAPMdFwBvcE/fvr0icqwVBXK61eVAAIdKN3o4MWReDYB/Jyttc/lRaZ57RSWb4N0Et9KSfkOceLTOBxUq30YDLDk62sfo32GtrHTnSWDWQ3mGWLxu1Cy12iePXsWv3U4BBtu9ObMKY12INCQ9nIux2Gt6cWWBFJOuTCk9bs8quLWVYAtJe+Sl4EL37KLSKuZGpZkNX6NhT+AGCfSYzHoYYvvDscHwNtnpoU99zBZ/siIEML5Nhaje8huL4mE6g5iNaHcOHBh1eyo/KoACrwcga26tBTEXo48XNjGmfqDo1jm9ENKvpGnfyzrw8eCKUQExiFgt9lAzuK9Ni6W3YoDAfDb1TwDJvo4BwEqtrGi6l/R2Ky8rKS4aUOaXtVJQuaojS57zDH7GT8qfZ39vLqvMupfSsqoFrA+nyvOt5/XGiloKH0M45ZXgxnRUPoYUr01HwE6XFpEYrkwyGyuSIzcJtpWM19yrzEn3KZcVXOxoQVZUz004AqY6KMI3IHAzQ0Fuy9WtczYZOKexR7SZlWJVXqjBV7aBbLVMXEtLVKLmHHSAfwiJJWICAxO4LqNXX5IXLWCju/LOEaXkEAsQ4Ypx9XpxTfIlPqKVQR/CSFI1lgRCWLe7WOWEu3Rwt3QqbyJBFhXZjk5q6YlphxEY3MJfyyrs4z98uXL4Ft9vCiBrJozn42iSq8qzj/ksBrhhoFXNzVz6Ho5yeb8MZokP6ejhaX09rh4s2wC448jiI7kbgrMbxY/lLKbaRzB9rez7HmcuEJEQAREYAICTFMyVKHTXz1njtnnbzm8Sh9KTK3xlFX6mCcqy5ZRqYnACAQYFGDo8P3wabfkWSzeMgjCh8Sb3Z3GSXEmLzEnQF9AWRZEq91BAG0puCs+s17LOGsE/z8QNevjMnikXFSG3RcDCAwz+dutM7vJKkIXAq4yr+aOZhN38+MpuRRoF1dvEa4sDR44goIZ8e0P/mebBsWxHz9few5hFwVVhQnSxXmOI1PTNB8VYwlC7PZIZGpLKYy44saENgvoi1cQSNj3o8HnEi5HX3rK/QABrOKuXxRUS3rDxH7zgDyDv2JYJ4Yhg0yn5F7FVcO2YH7xr9K1ia0ufh0hMlC0reqNe0DF5u+rr75Kl7NBTETazaWGynYzHTzC1jzAScdv8FJLvOIE7GPz9fZe2g2/eJO3HeBE680skz8mYoatuDqUoAiMScA2FLHMxgU9ceTdkAMuVpuJl13JFUEEahBgEOFP1fpZ0Lc2rvxsHfQnoHAb+PNFKvtMXv5sZ5A4g50Bx+xnPHOGdc3m4S8x6l80Ps18e1CBj320PeolzeJ+9TFRh3pLQ+mh1CFhhiKA471sq8C8GH1uLDPOCdZmkFliSrE1NYrkZ7rmuOAzhaT0Ka686lwcCj2IwK0I3NxQbE0v+4Pi+eqD3W9mVYmR4UzgAsn/OVzBrn4q9nDB9aII3I3A1Ru7/JC4xgZ+yBAXYGUtpmpcHSu1bIgxN0RGtptbVpJrpRY0LVt4VWObj771CTBiYR2X7VZbyzN+5ILPZMegnclrcm+25lpQfiUVELi5jVotPnuzGm8QCZQy1MdpTM3Vdc3oC8MbGHwKRSDOA/8Ospo4VO1dhGFAASj+cGUDgOnS8joDyO69HmdUMFBbpbB99fTCKqYIiIAIXJEAHgu9ISOUROEx7HSgnHJhPDXaCcDEIgwYTT3RgEqRSDMR4MTdMguUtfUQArTNZRoHi2eMGjCMu7iwnLtxOkZg0ITTzt8ZGXC2AcUfjjfcONl4oW6C3nAhcBLCkghl56/4+fwz2tG7KQTs7jixFWNw/FqEl5WSteJAIDiNwwEwrKtxmugYNBp7oGg+0jsEzvD5NTtUjz1cFZK8Xr16tfqVAh2B3b4VvG/fvnXxzzzQZ215CEs9HK07szcAJBqrM8T07g0J4N1llZp6eHNDB4FVO0anM8gK2qp4hpaJj5NT8IA0PTKUtsxvLAm2+v3793H4yRD668AxCBLkW2bAPn78GIT3/ZiiPnUHsY62dC1WMSuFGATsBlipOtnuHy5r2XGTfUkiY6XE7sAfDuNLDNIDGsrVVyJQioBtKOJc6KFod8bkc/yKETKCi2WIp69EoDEBZumZiFsdd+Q21ZOSswTDoMZPBMESu1T/rcTnx8dHo4CMccbsl+1tXXbZKW/LFRmM7SphTPo4bCebb7crQMq3qyoLXqzkzwe5XOujhtLX0pekbUCgyKYCvAIa1whrT1ttfCF5frW0gUa6ZJHSpzjB1Lk4FHoQgVsRuLmhWC3+9FPE9pDW7nPHbx0zuUC2LuT/xLUR7TOLxR6trYN48StFQsgOt5mVJnLvfhSxSImUiAgMTmCaxi4/JK5pQd/3RRyjfciqnrbEmHJcHWhlq+xtwm115G4bbSNz91zsTTyxeFNW47iYCjlJgM6YJV4aHU5wY+fbSU6+LCR/99137BV2gXq4HIGb2yiKv9qC2DtyOVXWEHgmU3NpXaOIv/71r0x8rFZXVI+Hhv9Av1CjGlw3zaenp4eHhz//+c9M4dGoObu7BTCxjMw6JcasGs12ue393FUFU+IiIAIi0JEAHT3W/oChpnfArvJ6R+Fnynp17/VWAUsdhNhKX+EiMBMBJl7wbLFXGLqshuZDwBlm1PD69Ws/0D1jCVNSJgX3ylAPnLv45ptvGDT5V/aclBBiTLuB/d27dyeTavA6GlwqSUEIVAkIAFajjAYaLJiFvaLEdG5KXgyinU2gFYxz3CVF+I5xaInYSYcOSXjGTf1T6T8Oh5OR/4fKaLB+1uSO7k7S4AAbKa8mgpHE9q5+pUBHwF5UJVqpbmu5AtLlGzywhavsbQJB+sc+2nCo3seS1VsiYBDIqldY2lIt1BBp8K+2iNnORstC2ZZkVZKtfm01sh3Iwg2I0mngqNe4/YrRYsqEGKxG67hT1LdVCW3VzP3tVpUTq7n1Xrx0dgOsVJ26ZLqFLnFozBDPvxGYMddWggoXgfkI2G12tbylHC0mObf6uzjfSi5WnJFCRKAjAU6fbrUvJujordrIxp40WpyfFyORevPGrEoYPS9jdr+P9qUa4ZkJ4WNipFu/Y+kHb215fY3FCKTyP8433+6X7thzSge9pdljOc7x1latFqs59KtSZBFgLpEdIywg0q2fnADHD0mZlswS71hk2zaeXy09JtXgb9HJBsvKtsAymDYffSsCUxK4uaGg+PR0sWa3hudxzOuG2F3nRfcQzucCyf9Jb2IznYpNL7ViisANCczU2OWHbFVg3w/5citSy3C7Pw4kmXJcnTWzEAAp/tFWx5T8zzO0oQXpF/9RuyB9fZyDAPtTWd9dHU7vFpA6xgorrXV5WOJjZ1jg4Y/qmmtzeIUEWVHWTbS78MeMcHMbtboZgtYR7NgYU3e1pZrM1Fxa1xhtTPSuxpeDjm/fvt2NOXcERnosrLI6m9uj7WKx53N3Xy8VgfpgmG6+0n0ipVArHREQgasQwGmJnTeMNmuNDFX4W35ujosR6SvjLpX+YjGtA54Jv4oKnJwxXveVHkRABI4RYPUd27U6nHEJYug4tocpcxaPr5jlp0niFQeuI64ydi8+dx1Ec4n7D2POW1JSDL5hf+gRFjjwoTiBtwxhZtiWPyDw5xeZZ3CRPiT5G+H3SwPx+AgBKkkseRwTDgsKVOlzWCCQAmWMSQKHt6g5r169itNUyOUIcJ/RrsxUKiqDizbI3mUnz7APTEfQWDAa40i42L2T8iwWJjYOJIt5pAMa0zaeLHWR16kSu/UBG0uL823ygazJKB4QuXTwIsZcuzF6rjFdDodUD9clkGUVaTuyb/Rrq+pe7RRWY9YONCzJVtY4ORzbfvPmzVaExPDF9qajwFDHo7DEvOxovttmx6RPr3c63c46/jall1R3sMotDlxCTroTW8kqfFYCtv3csv8naXTJdEvmRK/Ad7PBMo4V3SqXwkWgIAG7za5mhGvEWfoz+1UGuWB0tXQKFIG+BJiFY5TKPFIsBpO3lcYaLi/aJn1iMPRApHpLBowXbIcEYUYes+NpBLgcTPuBuUTWa1Lm8O10Er/dgpw+1E3M6Fi0pRrszq8eS/zYW4k+5LHEU97SUDqFUhwHbnHgEqKh9BYZhU9JIGXnCQVnRi7d9jLfyEJh9+129uBlq7+bUsvphbKhBelonjYAoo8icBMCNzcUq3s1sYf+jPGsNYGu09A+X13Li57VBTJ0RM2U/+Oa52SnYl259CACIhAQmKyxyw8J9Os+/v/8kN8H+MM7dMLZD8QcQN7CItjuyCoQJpIKC+ElZ6uDBTYvrh7/PwLM661qajWQyAInAgYBFhePjUNovKw687qR+PIVi6/HsiD93cQVYUACN7dRq8vSVXvSAetALNKUpua6usa6rvoMW4GY8VinNwlhjHesC9uC6YfTkw7i664OZZ2ociZvUttVTBEQAUcgtopcdMJciovgP7BHZ+s2w3HsvC/w5Z6z/JbLlU4Ci0B7AgxO7clYfL8ti+ekxYmNnWR2Y7gIy0PK5MBoriZW3TA7GHwA5vrwpLk1rEAXKRNrAdiqH9F+rFw3NHAPKI5CUbQUYSC2RTWuNikJKk57AsZ2KyrMrjxUFd/ypLyym+bJCHY93zWDJ3NPfB374HNzDbDvQ64N3CqsUboaXQNiU435SzRcW2L74bEiGtScxMvjmLT0Rc19NrRDqbH/uQk2i280mRr1qlm5xsmoS7Ufp/hbkhgVzyemSugA+lj85xEcYyy5L1LWMx6vK+OBByx8Yl1apKq67Gh7SgGWcdaPYBLIFn9US4wr55Z30dJpX216sahXD4krZAPvsRk0bHhcQBeCfaskiW05i/csq3XVFTMlu8BSpbxSCZ2S3SLgFOoeZmqqS6ld0dxDmzLahsIJs/pw2POhaFtLeKsZnfTotupVm/DYRrXJV7lcmkBcbVzTqNpJMYiI22a9GSdjhcKVd/zmbyjLlWLrofGobUuMqpUqpSUigO09bkleNbzUfHsKgdU4gYO6WlgNpWN0GkrHTG4VYk+dYbHvQGNZd1s1Gi4QUPTvy2YJF5jy0HJWaktZdpfR3Xpvid03nP4iRb9LHHUufZWl3EWgF4GbG4rrHj07X2FwCYw+4kKdwtwukPyf3arOxII9Ftiq57Bl6illYoQ5nGNZjD+1tYtXEURgHAJTNnb5IVsm2vdD/qt7LaTybQkah/uid5e8lAB0hHFJ7ZB6M3F4fnbWpUo9WTq2TxkgZZ59suKrOAUJpCxfBTWKj6xAM/7MFQPjk1V1l3w5lJKbkeJ3J5Cl6Pls1Opo8+arHbOamovqetf7WjX73Q1LewHo6eIdVzGcOIRhIXVj948ObhzLYO+UgkN7/spRBERABHoRiFfadjfWx6+43oHuoFdBpskXho6n/XDynP80xFQQEdgiwKz46gKGa1l8mzUJjPULhv/BHE7wrcvIfxhqTgD/fAvRsamwQBekH2/lgRKqCWJ2+Yh4KSb38EBmK/3dfrYLDWUaENjayk9zptoEkeOPftWizlMZ4jiNQ3yRfKO0PGcZw0qSYxlSrGgsfO2QguU1FiuDDuVkptgZB7NgvxOjblBz4n4kFmMJOWxdjboHxkH6rNUqgWxbNAgvqPrV3G8SGBNuUO3HZ2v3KQs0mk/BC/jGZ2JLuEWM8YX9YoNvMZ5xPU8PoWgH7CTtaIvJatZUJ/rQqjSy5Cnbax8uF00MMqvE/MDD/eNhwcZ/EQ36iNxzS1a0ApevexgfXa6ErmjuYaZu1BgzUt5Key9t9w+bkKuj3fiYGqe++GH39WAdoWUr25VNERyBWLMzNdWlmL3KaBuKWKogBEuSNaFE5K0+Lkh5+djAxXLVrNJD3J9WykjJTkaA03GrjYK1khrD2NVlgrINELFpDvxhdrADW4s+QalZAwIFnTUvZlmb2vUBh+c/hfk//2dLU0FBVj/CgRSalWtrRNl31A9Jatoqn76BtauQnT7tJQWLHNcY45ab0ZIV7TquvbGoCqlBYMvQLRpBNTUyHSdNTAdVPa5+fghtJOh3bGj+u8tzX4wIH4vkh4yjjqEkSelTHEYt2w2lOwkjAs0I3NxQrPaGQY/ZTBeNM1r1XV2ncImTStO7QPJ/dhvFrg/sqrT/cGzXsQ7g76pDEUSgHoFZG7v8EN84+8++H/Jf9SpWYspZi6lTjqsPtMB6U0jGBnfqEItPiWq9VTR7E4/f9pZn4t+KjwqbSIDBSeL6rl+pmHE4sxJ5LFPmwRMLpWgjEJCNWqY28H5c27lzHT7W6q9iai6q660FeFdjVx/OGP8RTFOWDLi+WV0k40AcbN6iSmRlNE5kJF/Vuwu8btHGgSxJREAELkGA/s6ZPh7wSVKOFNoLP7fqQ2toOb1TpkeuIYDSFIE5COxOiePQHihpvF/cGb3EyYFx5i3jsrge4RicLZ7x+jQTCH39bXKnjK68Ww/xRtWtMhrhqwPSlN7WSFNfNSBgeDu7/W+g9EHUvbqg6yp/vRWxRGUZFskJ2eVhV92JBXTRAvfbLxQ1x0U7/EB98ydpSb9gEXxpl+cGNcfeEhpU7APNDY1sZYFbPk6vvVolbG9ncOFXSzRgYJdqPyCHQKQUP+pAewxymenjVmstYvlPggoMaVznU0K4nSFF4zjhWN30SY8layRsMHbI4kDHcRJ7kdcT74jUj9/GtANnyVXyll0nTpTL1z3Eol49xBXNPTTwHptBs9tgpb2XWx3KQhiRahTfKKmdHW3K97Sx/3Z8fduLgGuh7mGmprpQdUVzD23KaDQfJ4n9QCOiK2eSyq4eFCeYjLKT5Vucn91k7UxH+JaCByUdQSrJcAkCW82z7BiNrnC1bZ5vgKvJBs3h8MdmE2LwyRqIHS5R/CIjgpQxbHpl3nLSytaodHmIGXhiMYReISg9qyDFI281/wCIhtIxeQ2lYya3CrEtdhvvuhdwSrdV/xfTgbVfda1jZzUwNcHHvqNmesZAHv9jX9l6qX43X3pbn9LuM/F301QEERCByQjIUCzb8/yetOMoqXHtoux219Bg9fNMke/gAsn/MWoI/i0eoF2H42+ZzXZbqY3Et746lul9rMoWN4WLwBkCx9rdVRq7/JDYULsQ54f815kKVOTdxOnaRfQpx9X2pJvTmf9Qj4O9JRRlFVH6ZIlsrQ/5KnPPGNDJiq/iFCHAyIS64epJ4gPrWM6aHxaDFPwRe2LWZY8aHhZeL6YQkI1ylJjmYPRIX3a+4bg0r/VwH1NzLV0fsP/Y6pt4ZYxX0wcLONXMSU3TwO2KQSW/lv2RtCIgAiJwgABTH74x5Dl9MsQY1zD8OSCMXnEEDLbBV913iDqZ9SACQxHAX7VdXMzdGWcvNp441RBImRwg60FYBaVw5uUknK3SoZRgUbzjgAvt787UIe2ZShJwYKrEEV4eEGCagVVQ2Jk+xopb1Ef1MIoZvDXOMQl7maxghTfgbH21ZZGChtPlIwrdEvtwuFFe1HTYODBjs6rlgpUwVkHtmgOrOFMXQp8FLt+kE8L0bKJqeBc4LrXgAdUf1kWiAOejGQ7POC7H+WL2TSGoGHysXe37ljcxdwxOTMYPKWh5EkUaPBrjBZ+Pe8aCdZfcCVPkgZ6IBW5GRrQU98dHqkQwHEjJLsuqnyRp9Airoi5jwJOZHnudzpE26Hd/qxK6QDASv6PAx4pZ761B2iMNxOnIPdQrda+UXdHcAwXvJUzxfGlcrlzxA021eI4kaLh/yIC9rZHpanVdimwolK98RFit8b3rGvQukWZcgQ3NXqJEsZC9yui3gliGrBAaEe5K4GXhdzF0zc2F+JXMRUy+dkhsoGrnqPSnIUCvtDVCOT8jROJb03RFGmDu4CXL2iyRkbNBx72lggMCH3uloMM2yCjDtVCKhhKPYan9Fk3MydnyQUPpk7QHqeRx10+NPVk0vZ5IYHX5yVmM+UYQCxZ6Q7vbpS+zy25zcwDdQ/oKV6Li0qMxuHBixA8dt3akF6F9TAZWMautELrm9hIqRxEQge4EZCicCugxGQvQoTQYbLpMuz/Y4zLbi+go/H1cIPk/W9XsPqditwgoXARuQuA+jV1+SDxQdX7Il/F3jUMQJTFHXKtnz54lRr5QtK2JV6MI9TgwjW7k231Rx5Ct41fpdRghc+cKO5ZLWTcj8O7dO3sOOpYEe8hS9IsXL+KvckO++uorHILc1s1Qisr8/Pnz3OwUvz0B2SjHnBp750p7K1NzIV3/4x//YBrO1dL0h6ymnZ7sUDGptHQ3KXyYdCbm119/PZT8J4VZVqC3EsFpv7NB28KicBEQgZkI/Pbbb8uCoisUI6AikyFMwnz69ElW1IHNekAv6fHtJdL0dBRTBGYigP+P72pMwOIEMktzxrPFVLJDhVwWbrjTPH/8+DFlBDHIvCWUkCQeCGBVKEWRviCoVEyOkfJy3HH5Ci106SweHx8Z2gTiBR+J8ObNmyDwzEcqDMX3Fyl4ptt99erVmWT1bm0C1ATUFOeChfn1119jM0IgzpVvfzAOb9++jVNQiE9gyyL5cTo+Y7iK546ZpZ5QPbAMQeKLqWQtgz8sZ/Dt6kcqHhWVP9/ILDGx6lTjS5uaGJEPgb5sWXxxnRpdG80wxYx/+PCBaDE00i+4NuRLW+PZ4DOIy1Gj1EpzBAL2iieWk/Y1gpzjyIDbADTfSVhkwwqtOhXNJMchL5sXdskwTel5YYr/6AxTe8P0lLdi0i9nnUNAd7E3uJX4bjiK2OJG1+ZqDg/xIG43cV6hdEs06iFseebfrYbMV5d2HnaBbKHGhdh9VxFEwBGwV59pRzWmVsh9qwIvglXyAJnnJ+XVrLFLq6sAwdwLQJgFShzgOMh6EIGrE7ANRW7p8D2yfJWt9BefR+1xi4/C70OAVvD58+eHhwem1IJSE0IHx7+5vTmDO/o7ekz+DdJcPtIAGSyfH0dspb+a6bHAZRiy2ssfSzB+CyPpRjrxt21CIJmr5S3Bhhr132e+XUPprQpZI3x1OEBGGkrXoK00ByGAOaXvNnoruvXdHQXEyRqq4/MXObh0gKFRUlLbmkg8kNFMr2zZxtUyZtWE1RQUKAIicEWpeMAQAAAgAElEQVQCMhROawwwq44xXUZDPdCBGnWAzndAJrdygeT/rLaXW52KXSWgQBG4CYFbNfY/3JDb3dGR6of0ve/N7oyD1shEZF9pa+R+YBMYey9qSLKkaW+XZ96qXtbXTRmNBHXV+CiG11V0Jcndnk6j2gRf0U4xnmXlYZ9ukMvuR2o+FqysGEqtBgHZqBpUL5emTM2wKjPmDXft8LCFOi8YWyQTV9SIRuTzOQ6Ygr0Jg0Y9oMwSSQREQAQKEgjMYO5Q2u5GGf4UFPVWSWW5LmyWuhUcFVYEdgkwmWOP0JnQLzXTElhRGq+d9WI2c43tbpEPRIDA1gR18dmwQLzgYEZjl5uC7w6CUCKqDMQu8jE+SIMWiqSsRKoSiBW3tGUsgG9MaDvxvFDjGr7Lwa7/lWr+rlRE2LJItrfZ7NuqZOgUjL6DaracuIsxUv0QDFfQ2HGOQ+7X0jiRAyEx9qp8kDDobQMBXK8aOwDUK76NZ7SICRmj1tXgdgB1yiuUJQDif3RwUpJSHIOAT3V5rl3tDWGG+iom40KEaFVTmBeHyH/A1K/GbxNIV+ILs/tMfMzLbrQzEegZyaV4F5bC03aWgkIVNLO2PQ/ybfOR6ppC7KJxYr99ocpwtWWJMJWxNlsK0CavuIzT9BGrGnTlrTcYdFnED1UnGfCrV0cuBGLEXHUiGv1a4Gzz0Y/jIuthHAJxdZqmqTrIXcqY6zXR/xpj/LgIuSGYpniM7BBd9CG2xhctiMTuSICmutrH0cSWqTljbEINxIdk/ELMoPsLWmjBBkhDDhKv9LF2X5BrJGsUs+x4fJxRv10ba5DMSrNU1dJQurHl1FC6MfABs7PnzUo17XEKTh+x5SFg9Pgqvcg2utiEpqdcFpfdfRScCy0rdt/UjEoSa1YM+ypLuYtALwIyFL3ID5Kvvd2l3jrC4eLfzQWS/xNXla2hX+zbuBAwFl8D2ppjcZnGD9hbYxIvLqlCRODmBNTY71ABEv2Q/+rLImudYMpxNdNAca9mhzDTVE9rdta9Jq3qlfd8yrkLFcXdpvNFUAodCRzojwsehvQLfmz5ecAxrV8oPUNANkrVAAIyNSNXgwOuoPPWRi7XGdnYg5UypU6cxjv+zxTqwLv28Z6qI4ID0uoVERABEShLAAvv+jseDhg9//X4mVFVWYHvk1qW60Jfdh8yKqkI7BJgeG57uWUnfIJ5HntF3NnJEeYtsflOHv+hzdJAkPuuWktFgPyujqghVRUUC1A1u1LolA77e/yW4p4xONTnoEov3/JV2cMzRbSwKqorTseVKSfDmA+12yn7b1LmFTFQf1S3//xjd3ZgJEE6qSLVJkgk1lHtmmMX1tcOz7GZRWDXVO0mUJVbgLHUR3sDgA+nVI73TKd9tb8KZ+xSDIeQue/NOaOdYPjg6LHl6EyyJ9/dtY1OzuVhMfuUJffFIJ3Vj1QqPKiOO1Mpl93v+GIXnJCx1yn8TJs9o9+TVWvk11e1jBfRWObVCcDGMjTILq60tb3HBoVasljVoCtvvWK6LOKHgnZpFeOWv40ky2hl1RvHnnQ07KsFUWBMIK5O9epwnHubkC5ltHeWxyItgzja8mpXFcdPDKFtkiZ+ThvUjXOJrXFjAZTdHARoIHaD9SeX6NpWu7zVJsmLjJHLNsC42q9mfT6wtnIxTeeFPJlCWdWQ2qo87Uf9q2KME1hq0nKEKhRQ1VC6tt0g/VUb2CBfZQEBanhQ5/2Pk40gbAvDEDhrnLtab316wTNrfF2qXCBG8HEyFRchTI8WULI/luoBiwivRERABNoQkKFow3nkXGynYrQRhC3tlC6Q3Xff0P9J2b0WQMutGIkNdmuOJcg9+NjLkU4slKKJwDgE1NjH0UVVSeye3fkhXwbGtPHHrEkTe3KqseSlsssisGSavkaVK+Q//vEP+5Wya9h2Xlf5NkuDAHz27NlViiY5axN4eHjYOqG0lTXON1Xuq6++2opwOPzrr79mOTM4Z76bGvLjVTx//nw3piL0IiAb1Yv8OPnK1Iyji1VJDvt1h19cFWOcwMfHR3sYs4hKn0UfVKNDHAeF7XjnLjyMU64iknz69KlIOkokIKDRSgBEH3sR+O233/zfx6Bm5o5Tfv31V1v4m1tRG479bdb4wk5K34rArQgw6crMNnsNt0q92LqC/i3zPMzY4DMvOaYsu47gCbx7927VzkDv1atXW/ROhn/48IGOhnxjBeF2Npj1enp6Qllx7n656k0JulwYZAWXlcBEU9mOz7APL1++ZH6AKhQ0c2rUVmvCMmAihi2RBMsiULuR0jG9f/+eiRqqDSZiy1KleNdLRcXPL9jZZbEqHpnOfQsIeQW9KpqCEiQDS7vVVJ20pIN95sXLNdtVE7SUK4DjCqsHEShIAN8pNk0Epsw8FxTjQklhZFahGW25Qelyc19cd8ry8eNHPHk6L/5OyslIBDvMX3c7jAAAweuL6zZlxLRSWOQ8Wd749cDJjCO0D5ly29iCccu7qKHZ9opTji0JYA9xv1fbLw55vYkObNSq4aWLefPmTVUCi7+NAPFSwpbZxCuoN9dUtbBKXASKEMhytNwgjraMGWFgS2NfNTKJsmGjFi/rxYsXia8omgjclgADgR9//JEBDj3XasvdnVwK0FVtgLgZWAxjxiwQ5thHevxjL6a/1X3QgftUdhBKagOO+tM10ixmqfn2M71kpcJ2r9WVykWyGkrXY6uUByRgHwegi2RRL0ts+m7sw6qPsZoOAwGGA41X+mjmq8K4QNwP96yHhUC6TonvRnyiJwIicCsCMhS3UvdqYe0OdHVefTWdBoE3dIHk/wT1yq4DQeTlI9MgGLoajitzLCzdxqtRq2K4QBxp3PV6K3QuIz2IwKUJqLFfWn1Zwif6IZe5AGvWcfUBj5AOOKsqpEfeXXkqNbmfLtL4MbNGfRMvIYyvqdEkPNAfYwbxj2s43wucA/43L7K4zjbi0fBKHkdANsqhuOeDTM34emf6Y2sLsi38lE5FYo1lDfUOO5Jtn3/Xb7frz3W/Tbkd4LqlG0FyKh4TrBr3jaCLO8uAnfd3BB7YOuO/fmeS3cs+pbvSnaoEuCIBFqRpDrb/xuC97F52QDFjQ7eeTqx7m+X6QmReFXgrfDVyeiA5MhtmzM+jl9qrzly/tXtao956vM8qHoAYZPwX9dydALX0l19+oS7RUgwviDZOhNpVujuNWwkQN9tKxaeH4owrfwzJWaHANho1LZABIal7GLr5hpn2xHvcq7Ky8/btW44K0xLBaDsGLAaRAp0Uf/WWhAJllf1o8InhlM1aqYkABFYtJL7xRRtUG51ioGK/FGOF8e9yMUHuTyAEtgWfhz/mlJaeC8820bllvYb6wx8J8u9QdYbO9PPnz8sFvpRrqRgIieL4qyQqFcPv+gPOQeW0vw0i+x/RjtEz+n0K5UUk/92ZnreG8BMXeSb1jVYWqhOeZNCycETx6uuJSvp/mNuf/SwQY6tu+9HOP2MGl/tBFuO/lSCeNm2Kv0pmcytfhYvAUAS27onYEtLv4mk7f8wQ/GeKgD6av0Qvi0SWa3d4KD4TviW5wkVgGgKMbtigy4rG0s2lT80tBJZhDq2Pv9pzdJgF+ln+pc/Fe/dVgBj8+SHxM0WLS+ePFxj7ACF+sWwIwHFg8G0WYQzJja9WRfpP8f75z/griLlA1FSjjOgFei6X5QF3sdeoP5BkhI9BjT0j0tIKnK7RqZGa/a3xot804mh+pdJQOuajEBG4HAF+SxIz7qYEY/n5Nvf2qyUR+rssQ4QM/D5TLEC9kGByI86otnsT5zh+iN8L7EqbVQF2U1MEERCBqxCQobiKpurJaY+AdvvfeoL5Kd/WBdrlfyv/J/GMoV9zdADfp6FnEbgKATX2q2iqiJyJfkjPC7CyFlNnHVdnjRmWmmGr9kztOSDMmezmeDcL2qzVeA5VtizFgf4Y8ahsVbeA7C4wryJCKrYgs+i7+q0CuxOQjequgo4CyNR0hJ+VNUuPLCJmvUJk3sp9ZeT4zE7iJu1ujmQqij1GXc7bDEjvhv0v40c2yg+oi5lEohkCmX+19X8mtV6rLPQI/oZOeocD+2ayfOBr8ekurdh2V4EEuByBlNuvsHs11qSZRKJbNzZBBjC7z1syLFpdvEewGvNOKaoJEBX/mHL7FfN12N4Gvlk8Mei25hcvuBKsQQCXiT8qNhUGf96pD82yooQ1qDqxXKNEg6T5+++/DyLJCGIwIbPMyXDcjjpGZUOq5V9fPOz2csKNutfAfPlZt3yOC+7nvtWr0hI5gcAfR8toqvz5fR9vLW22hmPgi1f7GVvklyvIbgtOEE0fReAMATq+wLdkVvnqLesMkJR3gbYajQHFYvxXv60XaJvZON9V20I3tPhIS/zlUq04ZTosei7+LlFJ/BLFHIqHwIS7VosnqwRXCayO36mf8uRXcSnQJsBECq4mM078S0wqEofwa9cl0sfG0uculRnPluXsGlM6RtnJjj8GLEhC2ZfiL/HpKeDQpVMzBNZXItCFQOwO2WKsOlr/mSB48WJ5ccvLWl7EGtS2P7b8+lYEpiFAU+J2df7o6ZZujgk6/oICLgMcApc2SM8YRKj6kRHEHD+m23jkVVUpS+KDjPpvMt+uoXSDKu2y0FDaodDDxAR2N1cz+mbh6RgBXAWcB3/4bKdDo6OXtOOU/TZ3/FI294umlgVtdcR30YJLbBEQgXQCMhTprG4bs/tJpTu7QFktdO4qqlOxc+tXpRMBR0CN3aHQw0Jg8UN6XoCV1RlPOa5mIcrYAbxVU5lj2vrqZLgtzJQqOEnM3sMdJy6GMZMbhjw+PrLlK7fglQ5D+mIcXu2mOIff9QXQc3ECslHFkV4oQZmaCymLDccYedsNC4qDRzGT4d2dnVyKz/kThg+XOIIS6OvYx10VZ9WZYzKM9hYtZTSRppSHLZLtdypMSVKFOkaAbtG3bwfuiCTf9H05x4TUWyIgAiKQSIBROa67b9biF9lx/urVqzi8SAiJr+76XU2877wl8+Rb02V0DasCnwlkDMI2UFs1Z9JPeTfl9isGQWhw4utjUkApThYBhsz3GTVnkVHksgQ4bsffMnHx5s2bsolfJTV7jXu3V/WPCl+lyOlynoSTnpFiisAWAWwUMwOLe4lDhVdMyFZkhS8E8DnxkGOfHHf08OmpM2xtSxKnvGt4eWXpuXYn3uPELxHCkOoSckrILQJMIMSXFxC5xoh4SwaFT0aAvo8LMhoXit6EaS7+GucbZEfZ57u0IiijPorAGQLFHa25vawzqPWuCFQiQE/Hn7uErlIuSnYyAqON+ifDq+L0IqChdC/yyrclgd3N1Wduv1oKwuwTiSQWKn3/SWKCu9HsTR0p08K7WUwWQaeHJlOoiiMCNQjIUNSgerk0dxdM7S64dnlv7gLZ8O/j/+hUbO2GpvRFYBACauyDKKKlGIl+yBctZQryylpMnbJvziKw0OP2q3onXnRGNKiiux+zNHiVXw3dLbUinCHAz3ofOMKNAey+RcwoNZuhGVsaEfRVLwKyUb3Id89Xpqa7CrIEwLXLutYHjyIrfpYw7SPvzk46kbBpOsfraPBwQ9d99fiHz0TPpQgIdSmSSieXAJ2Cf9KScdDu3NZqFllu8GoKCtwikNX7HFPfVtYKF4HLEcCmcdLeXo3Gt/ftXvEyIkBimt3nLbemyxCsxikOhlRZBi0RY3q0lNuvSI3qoUFQOlXFFAEREIFmBOwtod171WYctjIyRmSCswVN4cUJcBiYG/r4Y4GV5+LpT5ng6j07jGhYcmpfXsOSrAqjKQh/RnfKvVWrep8pcHVygH6TS3xmKqbKIgIiIAIiMAKBLEdLg7gRVCYZREAERKAIgaFG/UVKpEREQENp1YE7EOBqKmNjA0cLz28mZ/YJtz8dZuPpYqP46TLfKqZGfLdStworAscIyFAc43a3t/p2wTd3gfrCH6Sq61TsIIqQGCJQm4Aae23CF01/6QqvcQHWrCupWWOGpZ4xS9WrwmVNbPUSsnG+WRrURsPG2hkwOw5FpP9CgpOfpre6SOMiFHw4XEvb/55DwVJPnJRs1MTKNYomU2PAGfYrVhDTOwgWLKc5Ap1++9U9D37L/Q7a7H//938HIfpYiYBQVwKrZHcJBJtyti5DsdP59OmTfd0Mr6uS2wyNb3fZGu/qKxG4GwHmWPwTyKvFx8ut91MH5EjiiVM9idFWS3E+8Ndff92a+6ok2FZ2QVkq9Rd0VSkDQI4i1Lj8Kyij+xhPInVciXBS6UEEREAExiQQ20xfzkqdl5/F4M8GH8EZXHcS7+YEWHdYbaTtV4FxmLN0sSp2VgoTRN4dfk5QxrmLsNrQVg+oz81BpRMBERABEahNwL7QOc5djlbMRCEiIAIicFEC44z6LwpQYg9IQEPpAZUikcoSeHh4WK3nSy7sLmY5psiGk5TdC65oxhqQi9PsQVusY9RZCtKILwaoEBG4AwEZijtoOaWMw3ajcoFs9Q2rOFvsrG91KjYLlyKLwHUJqLFfV3fnJU/pzrpdgJW1mDrruDprzLBUiKoobHl04iVukzaxIH5V3QV56eOYBJgdPnBamFPf4/80sTG9PqYubiKVbNRNFB0UU6YmAHKVj+/fvw9u/Yglx7mnXc/0a89U15T76dniP1OpY81uhdjud5aR38riWuE67NFGX1z08D//8z9t8lIuIhAQ8LtCRtDPnz8PIqR8TBmb2AY2JZd7xmEq754FV6lF4AABluF3HV0MXYPrjRInJBOjHUCR8opxHVUNi819W4mHw2vkji1N8bVwyY5dBJkCfDVOXGNrFH81awWKgAiIwOUI2HMyfXvV7jDtDQA3h9NdOxJABHYJrLqguOv8lMXuuwUj2GY2zki2BSb+GEeefFxJBg/hd019DS7SsiaoNZHBFSfxREAEROCKBORoXVFrklkEREAEShEYZNRfqjhK5+YENJS+eQW4Q/Ffv35t7KOAABvkitx+RVJZc1DxvoKq6rCHMJoIjeHbxIL4mloPgOijCNyEgAzFTRS9W0y7G82qJ7t5pUeQCwQrG76tuHTUI8fUqdiRtSPZRKAgATX2gjAvl5TdnS1dYbcLsOyeOGA95bg6/aSNT2NKFH4BL/Rs7+GOCyLdxUxuFcIY7MCEL6fdXr16NT6oLJM+fnHmkFA2ag495pZCpiaX2FDxMfhscGf8FkvFNnf2oPDtsatA4gRHCLHv5ncSMqR5+/at+6iHOxPg1whZtsc7ujOE2mVnzFJwb0RtaZX+ZAQ+fPjg3xe82iGmFDnlAiwNz1NIxnF8BcXfBiGCHADRx1sRwKDZOxEXGilxznOzVwhc+n3brIGihu8Xnyt2HPwHssb/9EPOP3NxQOKKHUxKbVdNFDue3OtbKxLFVjQREAER6EIgtpm+GDe3n4LjVwY9i8DlCLAAseqBGx57jTLaliTO8eaGdwHioKHBxkOJWCMKySWw2sS4OlmqzCWp+CIgAiIgArsEnM+wG3OJIEcrEZSiiYAIiMAlCAwy6r8EKwk5PgENpcfXkSQ8Q4A9J/6vSMZJsZ+84Gbyr7/+OnFjCZLkjili4RVSj4BOD9Vjq5RFYBoCMhTTqHLKgsgFmlKtuYXSqdhcYoovAhcloMZ+UcW1FPvLlpn5eWVNfEy5kppFYEHHZjVml3yMBZ+5kKtgandIKkuD3FtR/MTUHSBPU8ZPnz7Z09BbJT321lZqu+FZ55n91HiReRBVcp9J92fZqO4qaC+ATE175sVzxNN7//49xp8m7K5NxBMuuFRZXOZjCSZeCkDiq5sVjmU62VuJ5/YnK/WLP/5yV18mg1CvOFXHm/XEVsrTEPANPiPoly9fHija6m88xulwfiwOVMgugXt2PbtYFEEEAgJMsab8PCa3INWb5vVFSmm5fect7V+JQDa/OC2fD1/FaAhJmm6gZ0Sjn2o8BqQDDWYF5RkaCtJXIiACNydgT0r07VVHUI2xMCE4IyhIMojALgGOTsWeMGsWLX+xybAkq/I3dp5XZege6AYa6WfVusssARYCDIpXL/SnMQqRCIiACIiACBQnkOVoaRBXnL8SFAEREIHuBEYY9XeHIAEmIKCh9ARKVBEMAqxD2XtOmAB88+aNkcKBr5gTtjP102x2aIjG7uer510CGvHtIlIEERABGQrVgUQCKZtOE5NKjCYXaAF1c/9Hp2IT24uiicDVCaixX12DteVf/JALXIA160pq1phhqQ1Vj2juOqZTXkN2ppllaVD0zqCe4N14o3BKoZie5pKHlJil4ritsQcS5F1dgHWAW71XZKPqsR02ZZmaYVWTKxg/6bzc8pP74lXi785OuoKw7ebOnQsOpGHMd713h3G+hzvXivm0qRKJwEKABRvf4h3zakhq9bRYAJlxVptLZ4J8J/iY1fUwmzdBkVUEEThAAAsWXCS0mkizg6y+dV2VhMC+85a26Wa6qfjkGFc7baFw4Rix9P2d7i374d27d3Zh3euNL8Qn3zjHqisRrqR6EAEREIErErD71r696gg8DT6CM4KCJIMI7BLgRnJGK8EMAB/Zf9bmniky2hXSjyDbAg2guXGogPjV4xLP/q8COIGZW9AEpqOhBxEQAREQgVIE2KfhfIaUNOVXpFBSHBEQARG4FoHuo/5r4ZK0wxLQUHpY1Uiw8wR+++03Vuptv321CZzMmkzTN0gwXdxmB28wTR2XUWOWgImxSBfE5KPoxUwUIgJ3ICBDcQctJ5aRjsCoD7u9cGIuidHkAjlQu+Tn7sGPnR/RAXxXf/QgAlchoMZ+FU3VkzPFD/miXvZGylmLqbP2yoaPuIVuVhRb5R08PEuD0t3g2qwq3uPj4+7wY1WA9Hnk1dcbBx4rY2Mhb5WdbNSt1E1hZWrupvHrlpfZycRLATiXfq2u8LpKkeQiIAIi0J1AcCHIsTlNupiULT7HEu+OaAQB7P1VgYSsJwUh+igCdyDADUcpg3EMUbODrCny9J23tG9jt789VqmAbxeZ26/gxsXEx9JffYurHhNvPWtZPRZROS0f1xONxVb1qEAREAERgEBsM30sdhfjx5zy2d4AcHM4U2pchZqVQHw7KiVN9GbPM7HNbJy+bAtM/Ik1XWUbV5KRQ5jPjFscY9JmLW5kOJJNBERABESgOAE5WsWRKkEREAERuCKBeAxCKTQGuaIqbyuzhtK3Vf1NCs4yvX0khwg1Lp9iE0X6Rq8auzhuot/axcwa9GlqvbY6lL4IjElAhmJMvUgquUCqAxDQqVhVAxG4CQE19pso+nwx+1yAJXeZHcD2zFSsWjY5Ff+5ez+XXHn8d2/4bO/hjoFoeihmcpMQjretrhfuFp9bP/ixnd1oBSMg6pnUNJd9hl7xd2WjiiMdPEGZmsEVJPF8AuyYSewyiFn2zLkvxhzPJ/vuOSCoFCIgAnMQ8C+uYih0bKeOf9jPwKILsAw49leJPbidiL4VgYkJ4Jsl7g5PjHaeVeLkQN95S9u2YNvZxHweRZACyW5t36QbYvHiWE8U5OJ/pPdJvEawWfVw4sV3XbW/hMsJowcREAERGJ+Avcbdt1ftTk9wuqtAAohAEQJsSomtGQ2ci1OLpG8nYluS+N1Y1DjO9CFuToxhTrPblqen2qaA7CSJh4qM0aTHNvyViwiIgAjcjYAcrbtpXOUVAREQgVUCfUf9qyIpUASyCGgonYVLka9F4Onpyd9BFwtf9dr09Iv14+msWNQiITrhmIUxcYOQS1NT6w6FHkTgPgRkKO6j6yIlbXZSSS6Qr6/b+j/UNx3A92uCnkVgVgJq7LNqtni5qCq6AKs41aQEc5eTSTR9RilJgijSbd2jiERSQJYGmWosfmgqSUpFGoAAh9aOTfK2P5V90ggcK+YAKppTBNmoOfW6XSqZmm02+mYsAsybJ05Ltb8IcixSadKc7LvTMlEsERABEahOgMkp//aTw7MfKV0Miet2xeoa/SMDuvI2GSkXERiHACdUU+ZGMETNDrKmTA50n7f0u4BVbaaY99UXjUD6AuAw+UbxXTQMF4Nr5Ck+kcsujRRdIAkiNaseS8Ffv34dqwAODoseREAEREAEfAL2ltDuvaovapdno78TnC4aUaYicJjAqkO4Gng4i60XDUuy+srz589Xw+8TyMVkbqWAAcV9Cj5BSbnuOR7w0mPGlxRPUFgVQQREQAREYAQCWY6WBnEjqEwyiIAIiEAlAqsD/NXASgIoWRE4TEBD6cPo9OL4BKjeu5N72Op6297Sr0OKNxhUwuumPSulP1myGvFNplAVRwRqEJChqEF14jTbdMRygYIq1AZ7kOkIH3F0U3Zfx6LuutDxKydDTuroWDFPyqzXRWAcAmrs4+hicEkwtqNfgDXrSqr7Dcb0KnL4CGh6FnZMnV30+WSN+tJnA/0s9DwBAc5C2L/DYJTxcv63URZ91Z6AbFR75h1zlKnpCF9Z5xJI37WvXTWwlfudW8EUXwRE4KIEAt/12FAouEVrC8WxxLdSu1t4oCm7+OrFbD76dj4CHDlOnO9Nd4nPU0pptuPPWzI0YNh7nkaQAhtD379//69//YvdmYBiXfmXX3558+ZNjQ2j6UpPjxkU59jHDx8+xMetAd74Eq5jwustERABEehCwO5bx+9Va0Mz+AhObfhKXwTKEuBWqXgKhTbOwKdsRkFquenLtgDQd+ljrQWE9XEoAugu3uJMYI1h6VAFlzAiIAIiIAJdCNgXOsciydGKmShEBERABKYh0GvUPw1AFaQjAQ2lO8JX1rUJsFUgninyM2Uj1qtXr/yQss9X/KUBbU7z64CxSOdHW5414ouZKEQE7kBAhuIOWk4v4yDdqFygdJUtMQdRXK7YdnydirX56FsRmIaAGvs0qjxfkJTurMMFWFmLqVOOq7maNGvMQFXgIrAXL16crxNnUtC5F59elganrMY+DT1vETh8aI0L79q3uJMX0J58fYuhwsdWdukAACAASURBVI8RkI06xu2ib8nUXFRxNxSbw9WJ1gnX9+XLlzdEFBQ5ZTgXvKKPIiACInBFAn7vcPgadP+w3xaEEaZWtmRTuAiIwNUJJN7fioPXctegb2C3CF9i3hIhWVPYKsLJ8GfPnqGUegeMHx8fEyfN/vKXvyDMyeKkv84ALT4ejwzcApaeiGKKgAiIwN0I2H3rJXrVeip7eHgwzmbQxdTLWimLgAjUIMBMCxMpQcqJA5/grfSPtpmN07m54QUIN8K7u5hx7+uNa2L4CjlJgG1j8XwmVVqrYyfB6nUREAEREIEtAnK0tsgoXAREQATuSaDLqP+eqFXqggQ0lC4IU0mNRoAfBvj73/9uS1V7bpbcLzfd2v68la2jvt9mDfoup+u+bJW7CExDQIZiGlUWKcgIJ5XkAh1Q5ZT+j07FHqgJekUErkhAjf2KWqskc4of8mWlvI1k5S67LWgGpeCr+CxKEEEfWxLIusQNwTQ91FI74+RFPckyd77kXIDlf2zzfFjaRbzEs3xtynLzXGSjblUBZGpupe6rFzZ9/fXwmPbqiCS/CIiACNyTgD8SOTx83t0GBFtNrZypYJyozHpd59uzcCny1QmwEu+bMqM4LQ1R4uTAYcNrFLP4V9ymgZwMKKr+omlxsUlwdR/2VkbNxkFIRV5x14npTqzJW0VQuAiIgAhMT8C2k5foVUvpiAHCsirEv/yx9v3zzz8biS93fLB3Ydm+QKejW1oMXIlfUeX8OsldRRqIJaJTtBQCNFI88MBHpco9PT3V++U2v0qnCHkrw7sKxB9jpi/BrCalwMYE0Fd8cWR8JVZjqW6VnbrRW6lbhb0uATXVgrqTo+XDTJw891/JfY7HyKwj5CaSG59RYcufWMgVT/FFQASGItBl1D8UAQlzRQIaSl9Ra5I5kcDuzB5rKw2uTdeGgUR9DRgtd4yjqfUBlSiRRKA2ARmK2oSV/gECcoEOQJvvFaxT7ty1g6AD+A6FHkRgfAJq7OPraDQJdQFWB42MeQHWYUehA8HeWWax0rpyb3V1y//M9sQu/ne88aIbO2V8joBs1Dl+F3tbpuZiCruxuB8+fOAsXCIA/8xG4iv3jIbBf/78+T3LrlKLgAjMRIDhj3NpjnUBnL2MD4zFiIJDm3EEhRgE0vvxJRGdZjdg6qv5COyuxLsiH7Ny7vWsh5TJgRHmLZEhxYYTBzPOvDr/1jtvn0U4JTKXTKWUbkmqzXwg56yoh7FVXzazynqnqFVxREAEbkvA3hI6Qq9aQzUPDw/xnYkHMqJDTHGZyKvBEY4D8o/5CkNpjig4Z4OP6srH1NR1peL+WTzwYGRR1SEP8tpFd/Ppcf8uZpz8KX/vd7cOXDQC90i66VBXBDpK3VjhaDR4UDfaALKyEIHzBNRUzzN0KWQ5WrOOcKHBbwMwjOqySbLNCXPcwvfv3zu960EEREAEDALtR/2GMPpKBHYJaCi9i0gRrkuAbW+77nqbrSbLT5iMQ3IXyziidpcki9XEI77uipAAIjAyARmKkbUzpmzUmapLsXKBVvWe1VRXU7hcYLxmml6ENhtuA3m6zC0HMuijCFyRgBr7FbXWUWY6xC/aZ5/eDU85rmYNNfcCLA6faJ9T+4pq5Jheh0mkzdK1Ia2+6kKAhZbDRwJwvtvvUMc0uS3yx4iNNuV9rBRzvCUbNYceU0ohU5NCSXEGIZBywm0RFd9J5zQG0ZrEEAEREIE2BN6+fctiAE4sl3Ecu9MkZfDF1Ir6lzMKzRowMqF3Ji+9KwLXIuAfObYlb2yIUiYHRpi3BIvNzf+WQjFv9s0337x+/Zo9EAyK/W8HfE5fsWswH0hd/e6771C6br8asKpIJBEQgUsQsPvWEXrV4hi58ytltFUw3/QpxIKZXjcp9g/QreNvwI0H3R12XVWOLDlGIBjjU9keHx9ryIy/mpXslIY3nQCL+/6xN9nPdHQjxPR1t8jD0PjNmzcjyHYfGdSN3kfXKumlCaipllKffaFznMvEjhbXuc59QgkHnl+ni3WqEBEQARFYJdBy1L8qgAJFIJ2AhtLprBTzcgTwUXdlTomzm8huhKzNG7upKUJLAvYiZiDJxCO+oKT6KAIi4BOQofBp6HkEAinuTUqc82WRC3Se4eEUdCr2MDq9KALXIqDGfi19DSLtl43lyFpMnXJcnXv7FQpq46s1rgmXzk6jvkurr43w6cfbYnm63D6bVatjmQnRBVirWLoEZmlzyq62C/YumcrUdMGuTA8Q4OAKp2ISX4w3KyS+qGgiIAIicIAAcxQHBukHMpryFQ5AMngpcqvUmVu/E+8Z19TKyUqYdR5Ay4Enaev1axFIP2bc2NFNmRwYYU4AGVJE9WsFgwuGw8uImM4Im0Mi/PHQ/k55X7DgmSu60sdB9eYDWTjE2wHXljDUTL4dCl1AUh9FgNpb9UcFRVgEEgnYHRY9UWI6F4qWNQooUi4NJXIx0oO/evUq9y3FF4F0Akz74CsGYxkGQbivZyZzVgWwzWz8ypSGNy7mVggzXc7DRyNFJui28lJ4WQLv3r0LajsD28Y3TpYt0XVTUzd6Xd1J8lsRUFMtou6g69lNc2JHy3lQuxCuG+EOZbyudiS5CIxGoOWof7SyS55rEdBQ+lr6aizt1Z0fbi/dLQLTs21W83UaqHHtLZhd1qBv4hFfQaSVktJ25TNgC25XPiPGdd+Vobiu7qaUXC7QlGo9UCi2Ihx4a3ml3oZbQ6QsW7qaznVdbrkxqwpNDJQbo8aeWFUUzSfQ+gKsLBM/5bg692wtpk2/1+pX2e7PWZe4Ie2U1bi7FsYX4MwOxS7+d/tjDOMr8aISykZdVHHHxJapOcZNb7UnkFVXu/SD7ZkoRxEQgREIvH79+sxU2ghF6C4D5+tg2HfWIrGXUf/SvbZIABGYkgBj8PTp7paGKHFyYIR5S7CkXyIW16J///vfqMBpgeVhLs7gj6Lxb5ttoLFUS0hiD7VELl49lsqJDMakH7jox1+8eLFVBIWLQDMCtFnXkONMqcZ9Hc5YJIXck4BRSwFCvzMfFronyuW6Ep5Zti5bTM51uKMdJH7GKygrmFITARFwBOiFMYCBc8uZq8+fP7s4RR5sMxtnMcJwJpaqTQibwp1G8Op17Xsb7EVy4YbiuLNjXFb8Rrki0ioRERABERCBixKgu3HjLIrAs/Mc0kvEj5wFkee4ndyegwqKfNGPd/aTL6oyiS0CfQk0G/X3LaZyvzQBDaUvrb7awvOjib7rG2c3vhObsncx+H2CuJilQnTJfimSjdNJ3CDkpNKQwaFo/KDtyueBM7vefbvy+VJ0SUGGogt2ZWoQkAtkwLnVVwcmrh2f4htuXcrGg9tAZcSZ8iu5MefVenM3Ro39fBW6YQq6AKup0pliy70AS5vVmmooIbOsnZfs1dZOtQSos0V5enri9N2xUnF+oMvZvKyKfaxoeqsNgSxVyka1UUqlXGRqKoFVssUJ4ACnj1RZV+vSDxYvtRIUAREYnwA9acryyfgF6SshAx9mLbDeHXfApPQyzX4Kr686quaetWZz3d8nqcpQiU9JIL0rYcKnpalMmRwYZE6AuVOMhr0tNb3ykA5/bgYe7HRS9ALtZ2izFgLOj4OWU23YaorPv7sVAO3Tg/On8Vd67VLMqgRorUb6u1XaeFdfiUApAvzCvL3uM/4higMo6CaKX3BzQAy9IgIi0J0AAx+cTP6cJDw/Pj6+efPGhZx/8NPfTQ2HdkrDu1twInBKwT/zxsyYvPoUboPEQXeBR0GILnsdRDsSQwREQATmIPDw8JCycGYXlmnDOAKzuMy7tp9ojSU5E4IHS18MoqBHPpPmOO/iJOO639ZPHkcRkkQELkegzaj/clgk8DgENJQeRxcDSmKvIdrrjyMUh2tndydF8cPl4I2grJFlsBtCIPkgO4UCqe7wUduVi2iZsTxTFn23KxcpSPtEZCjaM1eOBgG5QAacW32lU7FXUbfcmCKaurMbo8ZepArdMJFxL8Caclydu7oMhNXl5BvW1HGKnDXqY1w9juSSpBmB3JbuC9bl9lkEyKrYvsDuWbXdoej7kKVKaa2vsk7mLlNzEqBeb0bAHT5PyREj9qc//Skl5uE4rAezK6LsyZzDwuhFERCBjgTO9KQdxR4wa2ZjMfWvXr3qIhtH/nZ3AiFYr3FWFyaVMkXR6SnT26ZHVkwRuC6B3BuOWpY0ZXJgnDkBftkGF70GH/oI/ti4j11imp1cmp0MzxoHIR4bO1II+Jpdnv+48uufKe8ucdqjSJdNMe9MAIvEctiWv0FDxuu7+gHLO+t3grJ/+PCB3souCDdktexobGH0rQiIgAiUJYAXzUwa/bXfWWMYmW8p2EH7ie/Kf9upHpwifyiHFnT+bbe2jBMBb8Ef0yEY5zAZsY4joSQRAREQARG4OgFGr/UWQJmHZIr148ePV6f09o+/q5dC8ouACIhAQQJtRv0FBVZStyKgofSt1H2gsLb3O/4Uoi3/AqRxKZitYmXW1gWrunYEfduYQDDlaOfuTy/bMfVtWQIp7b1sjrOmxlpSx+3K16UqQ3Fd3U0peYpJlAs0peqDQqXUhOAV97FxDXH5ZplT95b/cEVn7Iym/LLr+bZuzJkqpMZ+54bT9AIsNmOl71q7oinfrUm5DZU142ZncnaFV4SFQJabMmU1Vk2wCWSdfoyT6tIlY5xjSXJDNJedS6xSfNmoSmBHS1amZjSNSB6DQJZdMtIp9RX7MjkTQmq6A6sUUqUjAhclkD47cdECthS7I8yUaRZu+njx4kVLIFPmRQeaXi4ND9NZKealCbCfJt0ANp7wSXHCx5m3fPnyJS56lp3JrTkkzkw7ufAvfw2m3FNU4EpBd5bSo7n4Bx7oDamE3MxS8IaCA2LoFRHYIkCrpIoaDYGWO8EBy63iK3woAiyX0F+4Lp5d/u7ZlvOPHuZ74nA2wPeH+cjRWvtdfSsCIiAC4xPAjaSnDsY1fMRONvCuYz6VrtCNMxoqZLn9ynVM8Ncyx1AKsoVBfXgLfhwcBiYWurQgXww9i4AIiIAIzEQga07yQMFrp39AJL0iAiIgAiJQhMBoo/4ihVIiExDQUHoCJVYtAj8xxdSKkcXgU4gcBDDWRl25GpfCX+FyMgQPrHwFIfrYl0DWSG2cnUJ9obXP3U3st896vhwF84BOZSgOQNMrlQjIBaoE9nLJ6lTshVSmnregsm4IU429YP25W1JftCzwzd1lJmF3b0P31cHkUbD/yf9Wz10IoMSsPkbTQ13U1DdTeybdlo1W3+UQWpZx3iqC5rK3yLQMl41qSbtvXjI1ffkr9ywCZ6prVkZZkYv0fVk5KrIIiMBoBOS+FtRIR5gpO4GCw5kFC36rpLIupulYJW6lFBW2O4F0R5cJn+fPnzcTOHFyYKh5yxR7fh4g87rcaYKNenp6Op+ancIIIw4qHp3gDz/8wKrEL7/8wvUrXSYebVD6VgQcAZqne44faFP8ynccrhARKE4Ay0kXT5Vb/rLWBBdhsLr/7+3//I8dVu0triYlKAIi0IUA14sHfjtzBQXPX6VPJmCrW46wutCOM2WgxyDOdUzgCtQRv6KQcQiwrZN668vDeA0/4euvv/YD9SwCIiACIiACJwnQuZxMwX493WGz09G3IiACIiACAxKoPeofsMgSaXACGkoPrqDu4lFD7JlJvh184iVlwwk/c6Ul/u6VbXABEjcIuVIMtVPISXWHBw2oC2pZMHNhylDkElP8qgTkAlXFe6HEU2rCVnF0AH+LTKVw9bwFwd4Qphp7wfpzt6R0AVY7jbPFOSszbr/Sb/1lEWsQOWuXQC9fqgEHZWEQyKokQTq95hPPyOyKcEP3y5V9nIcsVcpGjaO4A5Jk6TpIX6YmAKKPVQn8+uuv7jxG1YxyE2dhOPcVxRcBEZiMAAfscYcmK1SX4uBasBWyS9YfPnxI6WV0t3gX7ShTEZieQNZvkjQehaUMGEebE+D4eu7k+eE6xil9Dh4/PDwcTmH3RcZBWfcG7iaYEgGdUtPYyIuTw5IhAvzrX//68ccfX716pU2xKQAVpzsB9qDbd2Dh1LEtr7ucEmBuApUMeMqwZW6wKp0IiMA0BF6+fBmcK8PzfP36dZECJk7gMLd/z4ufGMW4DoV1ecZ92k1UpOK1SYTBWjBIZAiskVob+MpFBERABESgIIHGE90FJVdSIiACIiACKQSqjvpTBFAcEfAJaCjt09BzTIBZymCyxY/D0nmz7Qd+vlnPKRIGN6pnpV8vsg4N1WN7IOWUDUIu2dF2CjnB7vCg7cqltIyH0Gu7cqkitE9HhqI9c+VoEJALZMC51VdZpikg02ua+ozMrghX9KXlxjj1nXy4pxtzpuGosZ+scld//cuWBUivqfONqzkTlbUPDwKJO/xaalB5pddhWPUyr1JTXwJn7qTsVWeyKvYqXrYaa4vtKpnGgVmq7FXfGjOZNTuZmlk1O1+5suxSs+IzZ5Qyc9pMHmUkAiLQhQDu688//8y4+0yv2kXycTJl4mK5ZaOXSCm6w+kd/Af9etHLyjf3sokrLs9kAVFkEYBAiglyoBoPwFOc8MYiORTGA/c00TVnTaEbqe1+RUZkB6saM1opKnASYjPpUt1H+4GYvo1d9EigDk7b3PTtVQi8efMG60rb3BKYOk8ErszbiqBwERiTwJjnE8ZkJalEQATGJ/D+/XuE9P12JtvxUTkle1J4UiBZ25cmI+LU8OFPCt/gdZbjl0N9QKg0kGlQintmwf3LgYtLNT7fZO4JU6UWAREQARGwCVRdtmMSUvuZbf76VgREQAQmIFBv1D8BHBWhJQENpVvSvlxenMvb3e83/hQipQjmi1YVEfwawWqc9oHp2xvay3bDHO0Z9QDIgDuFAgkn/qjtyueVi/GpOu9xXsJhU5ChGFY1NxRMLtANlb5V5KwN2EEivVyaLHMayLx8vOgBfLkxq9rMCryzG6PGnlVVFNkn0O4CLA7LuR8k9CVYfe7VCa0KUyQw94w91yLec99eEdr1EslyU+arxvXATpNylqGLS92lzpyUeSkFG23j4iikPQHZqPbMu+R4stnK1HTR2m0zTVmjdXBYlm6wMrpMHMjTdtj1IAJ3JsC9SD/++OOdCVy67L/++mvKfOiYO4EuRz59Qm8pmvrZy6lYAh8gMPIAPEW2LgPDXc7xrvrdV85EYLQCB3AVt1pZ4yB23+r6qjN61LuTEaBJ0jC3GhE+Cd+y3MaVeZMVXMUZhACDREYZ1DGmj/xVj+BjLC2VNvCZXQhDEtn5mJhCREAELk0g9tuxdWzWPH9JJUaYpLYmfFhBuPMuGrAsayh3hnDFhvP4+Migz5dct1/5NPQsAiIgAiJQlgB3i+OVLV0PUyh+4gxyGdv6IcEzo9p4QsZNNZMsroh+ciaApo8iIAIiMCWBeqP+KXGpUDUIaChdg+o0abJbjB8diR1Xv4D4wy9evPBDBnzemgL1RcWBb7/AFKx2+fK45/PzwC4pPZwn4EZtKUkF48SUVxSnIAFtVy4IU0llEZChyMKlyFUJyAWqivdCietU7IWUtYgqN+ZyKhtEYDX2QRRxUTHaXYB1c3d5WVdOrCUsGGv7fiKrltFyra2mh1pqZ5C8sgxdIHOXSWpkOCOzK4Jqu0PR8UE2qiP8xlmfabYyNY2VpezsleaAz9u3b4MQfRQBERABERCBLQKJy2Bse9pKQeHpBFK2N7nUmNRyz3oQgYkJpI/LGo/CEicHhp3JYVc9snHovU3lYcBCdmiz7B1Y6eOgxtWjDVXlIgJnCNAYaZK4cIaZ5bwlriBXFLXf832maHq3PYF0a+zv1OdQxIFzEX4K7UuqHEVABESgPYH4NOzSfZ/snfEEuK3+6emJ3TU4A8t0BB479zXowgXgLNjbq1s5Hibw4cMHLizzX6duv3z50g9p+fzp06eU7NKdqJTUFEcEREAERCCXQLodXh2K0tEc7mvi4TA3auXKr/giIAIiIAITEKg06p+AjIrQgICG0g0gXzcLLkdjfdDYwsTiOxEO+8MtyRgroU6MLps6dscj2hXmFDTCQ+IGISdql0rlcteDCIhAFwIyFF2wK9MtAnKBtsjcLTylJmwx6bXh9ozMrixyxhwKPdyEwJmGo8Z+k0piFFMXYBlwin3FVOw///nP9OSybstKT9aOqakomw/fZlnbXuZ1txSKUJVAViUJJOnlwp6R2RWhl/BOAD1AIEuVslGXrjNZug5K2qu1npHZFaGX8E4APRwgsLsa6tKUfh2K9Ac58OmsFFMERGA+AuxY2i0UZy/LXmiym+OsEdI7dAioe5q1GqhcPgF+VjR9srexo5sy+Bp8ToANqcv59pSy+Ho59oyJ4yx92ZPk6ZI3rh7HEOktEWhMAP/t48ePbGEPLgvwxaCVYShw9rgvLz6c6cfU850JYN4Ti//7778nxlQ0ERABERABRyA4DcvBM5xb+uiTd2CR/n9uInzxwmWkBxG4KAH2iQWXO/e9/QqMGoFetC5JbBEQgbsR0GD2bhpXeUVABERgTAL1Rv1jlldSDUJAQ+lBFDGaGGzPYFKFP3uTBkuHxDk/Odmm+Ck7CsacyWm5K6xlXm30XjyXlIrkMh18p5CTUw8iIAJlCchQlOV5q9RqdMQpFfLmLlAN7APW25SasCV2rxpyRmZXll7COwH0IAKNCZxpOL3ayxmZHd5ewjsBJnigQ/yiWTHStT7fuNrYph/zZ8v+6q8zxTHLhtzEPToDLb0Ok4ss1BnU1303q5IExexVZ87IvBRhPqMdqOYqH7NU2au+XQXm4HJm6TooSy/Vn5F5KYJMTaDKq3w0fm0pKEKvyhmIca2PcuCvpS9JKwIiUJAAv0pk72pa8grOmBUUQEmJgAjcnEDWAKexo5siW2ORDtQWtqVy/Q37U9t4vGT09PR0QM7VV3777bfV8NVAtuGuhitQBETgzZs33E9n26uffvqJBbVvvvnm4eGBVpzV+kRYBERABERABETgPAFOw/o7YZY7sJi0OZ+yUhCBqxMIjuyyyonvynXPVy+X5BcBERABERABERABERABEbgPAY3676PrQUqqofQgihhHDKYZ3717991337FngElIY58YEy9E+Pz581Vuv0r8xTV7nbSGplIWW1tK1Wa7SA2SzdJM2SDkhGmpO5epHkRABLoTkKHoroLrClC8I5YLlFIZimNPybR9nCzTFIjXy6U5I/NSBJ2KDVSpj3cgcKbhqLHfoYYYZaRD/NL4uuBXTD/d9vQ7s7HGdFsAmW7shx9+CAL1cRACWda2l3kdhNU9xcgydDGiLnXmpMxLKThlFBdHIe0JyEa1Z94lx5PNVqami9ZumynVNb3sOvidzkoxRUAEREAEUmZOmPPqcr34lNpJn9ei+F0czimxq1AjExh5AJ4i21XaKWeD+fv06RMXVHFUOH194UDl4c5EbN1XX3114N3gFa7sCUKMj1fRhVEEfSUC9Qgsd+FhBNizbhg3Gi9Wgj8kYYmN6QX8QP74yL+YER70JwIiIAIiIAIiUIkAd1bS4boryJc7sPDeNSdTCbiSvQQBDmd+//33TlR8VLzZq5zAdGLrQQREQAREQAREQAREQAREQAQ06lcdaEZAQ+lmqMfMiNsQlpU+xGMWhTnGxDV3Zl2YhOGvyEJ/MzjGuqeTgaK1n01Kwa6d3k5HIzyk1CUnp3anOBR6EIFbEZChuJW6By9sSm2UCzS4EouIp1OxRTAqEREYn4Aa+/g6GlzCRhdgpTgojtRk42q25rui7T4Q+euvv96N1iUCxwzuvE8x19pOVo27VLnLZZpl6ILSdRmhIcMZmV0RdAGWQ9HxQTaqI/zGWZ9ptjI1jZWl7LIOqC9nUwXNJ3Cmvfvp6FkEREAE5iPAQcrdQrmzl7sxFWGXQNYFWLupKYIITEAgZdvfUszGo7DEyYFrzVsyI80fvzJN6fCQgb/8la1IDF64XZF9/OeTzRoHaXvoeeBKYXoCWICPHz+y8Z1GihNouyU0wHgorTuwpq8kKqAIiIAIiEBfAnS1uLWMMhZPmH955sSauuC+elHuvQg8PDy4E5vIQOvAQb3WIcxe6JSvCIiACIiACIiACIiACIjAgAQ06h9QKfOJpKH0fDrNLRHTifYKYJwgp1f4u+gMZEphu2zqSNnqMNQOB51wTFGZaz5dKpXLXQ8iIAJdCCTuJHSyyVA4FHd4iLdX1S61XKAihCfwf87Uvcb7sZ3KzsjsEmH84p71IAJ3IHCm4aixT19DUqrHF20opIjiJJnJXX58fExxzpayU/BXr145DnoYikBWHe5lXocidkNhsipJwKeX3Tsj81IEavuLFy+C4uhjewJZqpSNaq+ggjlm6TrIV6YmAKKPQxFo/2tFQxVfwoiACIiACKQT+PDhQ8ruDV2AlY60bMyhtjqVLZpSEwFHgAuY3LP90HgUljJgvO6cAEMGJs+5Cevz58+///47heU2HFaFS92lS2q2NhO/Ta8eSK5T0IlUFU0E+OWYt2/f/vLLLzQxfkgm3bqmr9AJsgiIgAiIgAiIwGEC+Or0uX4H/f333x9OTS+KwHUJcJjEv/2KhsAAVuO+6ypUkouACIiACIiACIiACIiACEBAo35Vg6oENJSuivcqiScu57G8zmYw5l7YNvbjjz9e9PYrlJKyr6PL5qvdrQ6ogEXbq9Sr6eVMqUgOwnV3Crki6EEEROAAARmKA9D0Sj0CKRVSLlA9/uOknFITtqT1NyRsxakRfkbmRR4dwK+hF6U5OIEzDUeNfXDlthHvyzbZpNfUmcbVv/32W/qxGQrub4Rqoxc/l14WwZdh5Of0OkwpBHNkVdaTLauSBGL0qjM//fRTIEnuR90+m0usUvys6tervlUq+92SzdJ1AKeX6mVqAkXc52PK7SQLjS4zlRMo4vnz5xOUQkUQAREQgVwCKZMnuD3acJML1oi/u8PJweZp/AAAIABJREFUf5cJLv+jnkVgPgLswU0vVONRWMqAsbFI6axyY+IM87f8ngTz8Fgqir/8mz4S8TPlraenp5b3vJe6ussvhZ5FYHoCnLTh782bN5QUg8yGeBo+//JHyB///+dh+Vv2wf+/T/pfBERABERABESgIgGu+Pn48SO/D8dVlWSjOf+KrJX0wATwP5kZY3S5bABrOcAcmIpEEwEREAEREAEREAEREAERuDwBjfovr8KBC6Ch9MDKaScaM4rLpKLL0u1q4IFpFiYb+ZvmkvFlWdMVdvXBEVj9tlLg7vawxlI1zq4S1XrJpmwQcrkLpkOhBxG4FQEZilupu3hh2ZlZNk25QCk879BlZ5mmAFovPjoVGyhCH0UghYAaewolxdkigB/S4gIs9qCnnznp1QltMToTzq/5pRecq7J0OPMM7drvZlnbmapxbbDTpJ9l6OJSd6kzHOqLJckN0QVYucQqxZeNqgR2tGRlakbTiOSxCeyuhrrXWaJ2z3oQAREQAREQAYPAr7/+muL68ot/RiL6KpdA+uwWKbM9MTd9xReBaxHIahHswmxZuhQL2WUOqjYEtrr+5zas/7frgikvlpxTLkwMBOOtlueTp9RFgFQfRaAqgeUyrJbNtmpxlPhJAr///vvJFPS6CIiACIjAeQJcUsmcDNuXnXN+Pk2lIAIXIsDglPrP6tiYZzLlL12oLklUERCB+xCQcb6PrlVSERABEZiAgEb9EyhxwCJoKD2gUtqLhHnhr32+vXJMuf2h8VaTBcXulu8uUvVS0/j5pmwQcqXQ7hSHQg8icCsCMhS3Uvf4hZULNL6OGkioU7ENICsLERiBgBr7CFq4ugxfNCjAPd3lT58+pZ+x4QaZly9fNtDFmSxSvMwz6Y/8bq611fTQyNqsJFuWoQtk4NYPzuoEgQ0+npF5EY+DzTpf1EBTu1nIRu0imibCmWYrUzNNNZiyIPKdVtV6Z/d7FYgCRUAERAACKTMtuD3jz7FMrE1d7z6xclW0hUDWuKzlqe/EyYE7+N7MVr1//x53Ovc+xCzlnm8RujHwPEOlIAIiIAIiIAIiIAIiMBoBpgVajoNGK77kEYHlgmb+FQoREAEREAEREAEREAEREAERmI+ARv3z6XSEEmkoPYIWJMNQBNj51n5y6bffftvdscyxx6FA7Qo8lLRlhUncIOQyvcNOIVdYPYiACCwEZChUE2wCA3ajcoFslS3fDqi4FLFdnDMbdHUq1mHUgwiMT0CNfXwd9ZUwpTv7soGIWTV1mnH1999/n8iWgy4pBzgTUzscbXcbYkp9Opz74C9m1eFevtTgDKcXL6uSBDR62b2ffvopkCT3Y+4xwtz0FT+RQFb1k41KpDpmtCxdB0WQqQmA6GMDAjrOfRKy7X73atQnC3X+9Q8fPuDD/Pvf/z6flFIICNBm8e52B4bBW/ooAo0JpMyfjLbbpjGi4tlxw3t6mgw30iMrpghMT6Cxw5YyYLzVnABb8LkGC/eGP9u1dlWRaGzrbLaXVCMmR14PIiACIiACIiACIiACIiACIiACIiACIiACIiACIiACIiACIiACIiACIiACIjA3Aa4j2S3gX/7yl904xSP8/PPPdppsb2j8m4i7G1kT94HY5brotykbhFzRbrVTyJVaDyIgAjIUqgM2AbsbLb7xVS6QrQ737fT+T5ZpcliWh+LVMkh/66MO4G+RUbgIGATU2A04+goCKX7IWBdgTTOufnx83J0AWuooRaYLbHaoRg3jGIEsa9vLlzpWNL1VikBWJQky7VJnGDranUQgZPwR85V+01/8ukIKEsiqfl3qW8HC3jypLF0HrLqoXqYm0MLdPqYf5+6yXns3dcxR3m+//TZxnDVHeduXgquFcPDevn3bPmvlKAIpBLiJKWUUo3FKCsxKcdSnVwKrZC9KoHGLSBkwdhkY9lUfewJwILkbMYUPohJ5dxtBqRI1riGlxFY6IiACIiACIiACIiACIiACIiACIiACIiACIiACIiACIiACIiACIiACIiACIiACuQRSfvk1fet1bu5G/N0NFTfcbWLg6v7Vrr58CaU7n4aeReA+BGQo7qPrS5RULtAl1NRAyCzTFMjTxaXRqdhAC/ooAokE1NgTQSmaQeAL47siX2HiUxyUJa8unVCRYvqJUOT//d//9UOM5x9++OHZs2dGhJZf2TNl6XpsKXObvLKs7RzVuA3YaXLJMnRxqbvUmaxaHctMCEcHdXnfKpn2gVna7FLf2jOZMkeZminVqkItBLhUUShiArb7bbvucWoThLx79063XzXQI0NUepwGGSkLEThAgDvadt/CPI4zzbIr7XwR1KfPp1OVKCaQPgZvfL1RimD3nBNg/urjx4+N1RHXnDhEE2sxE4WIgAiIgAiIgAiIgAiIgAiIgAiIgAiIgAiIgAiIgAiIgAiIgAiIgAiIgAiIwG0JdNkbvLvhhKND7TVio7C3WLeXtmWOu/ryhbnnTiGfgJ5F4J4EZCjuqff0UtvdqN0Fp+eSFbNLprstpb0LZHOwFZcFvH1knYptz1w5ikAXAmrsXbBfK1O7O1u6wuoXYO06AT7TCcbVv/32W7pb8/333798+dIn0PfZdo9ue9o819pOUI371sMr5p5l6IICcjy4y/HslKPjgajBx/Sb/oIX9bEsAdmosjxHTk2mZmTtSDYRqEHAdr9t172GPN3T/Omnn7rLcBMBhPomir5cMZlvSamczLRcrmiDC5zlhQ54v8zgeCXe3ARaOmyJkwN3nrfEmg11SZ8M5tzNX6UTAREQAREQAREQAREQAREQAREQAREQAREQAREQAREQAREQAREQAREQAREQgVwCLbeaONns7WHstXjx4oWL3OzBRmFvsW4mZPuMEjcIOcHuvFPIQdCDCNyNgAzF3TR+oLx2N2p3wQeyS3mlS6YDukA2B1txKZw7xrFp24LpAL7NR9+KwFAE1NiHUseYwtjd2dIV6gKswrrjpOU///nPlES5J+vt27cpMZvFGeoIULNS72aUZW17+VK7pVCEqgSyKkkgSZf5xF9//dXuIQIh449/+9vfvv766zhcIe0JZFU/2aj2CiqYY5aug3xlagIg+tiGwPPnz9tkdM9c5LrfU+8qtQjcmQC3X9kXvS9w0i8l92F++PDhz3/+85/+9Kdvv/2Wm7b8r/QsAiIgAocJtPSHUwaMB+YEMInfffcd5pE/TOVhFLz49PT0+vVrUlv+eCbkTIK573711Vc//PBD7lv14sufr8dWKYuACIiACIiACIiACIiACIiACIiACIiACIiACIiACIiACIiACIiACIiACIjAFQnYtx7UKNHu5o1j+/HOi6ptFasMUzYIuRcP7BRy7+pBBETgugRkKK6ru0Ek79IFywVatN8FfpuKl2WaApF0KjYAoo8iMDIBNfaRtXMJ2ZaucKALsCYYV7979+7vf/97ivr5gffEmCmplYpj/+x84sVepYQZJ50sa9vFlxqH1W0lyaokAaUudebkeT/M9ckUAgj6eIZAVvXrUt/OlE7v+gSydO2/yHMX1Z80FDI1gRIv+nEZclxU+L5ic1ulLYDtutvvXvTbXovoF8V1RmyhPkNP79YjkDKLQu09dlEvt5kvt2txU/BJH6YegUuk3MXtvAQZCXlDAo3X41MGjAdaKLbXpcxl6Mf0yF7Jb775BhONgSW15Y9nQrgMq+W1gy9fvmyglxs66scqht4SAREQAREQAREQAREQAREQAREQAREQAREQAREQAREQAREQAREQAREQAREQgfsQaLBj4QBMdnHYb7Gzzo5Q6Vt794VOOKZgP7BTKCVZxREBERicwK5h9+WXofBp3OS5/UkluUDpVWti/yfLNAXEuliqkydKdCo2UKI+3oeAGvt9dH2spIl+SN0LsP7xj38sBwhTytClE0oRLDHOp0+fEqd18EJowPzmfGLKzaLZrqSmh1IUcfVqnFJGxQkIZBm64F0+dqkzP/30UyxJegi2bkALli7/ZDGzPMIu9W0y4L2KI1PTi7zyPUnAnn07mfjcr+/63rbrPiWcV69eqUY10Cye3rNnzxpkpCxEIIsAk1wpfi93qWQlu0QOHK0bGlgbWgp5OwV9KwKTEUi847WxMUlpqgfmBPxkj5Xo4eEB47zl3JI+UrW8A2u3pzjvcCbWkMnahYojAiIgAiIgAiIgAiIgAiIgAiIgAiIgAiIgAiIgAiIgAiIgAiIgAiIgAiIgAiJgEDj2y45GgkW+ss8WsVek14ZSe5vK1kaUIkxGTsTfybMr54GdQrtpKoIIiMD4BGQoxtdRXwl3+1C7Cz4gvFygdGg2/F3dpWfUOGZwWCM39y4uje0k7xZBB/B3ESnClATU2KdUa9lC7fZlS1f4Zdlcg9Tu4y7TJncPzyxwOADz97//fcy7Y2z3CPk5jDSm5EHFK/gx19p28aUKlldJHSCQZeiC9DEI7aeDn56ednuIQE7/I4Yi8bI//y09VyIgG1UJ7IDJytQMqBSJlEIA1+hM7U3JYtY4u/cIjzkLXFsdnz9/fvfu3cmZxNpCXjd9XNO//e1vL168uG4RJPnEBFJ+Q4M6/PLlywMQgq5K4/oDDN0rz58/d896EIFZCXBBUoo3sjvRWpBP4uTAAfvmW8gDr3P7FTPhdkl//vln5tU/fvxoRyv1LXkZfQpaOz/7nXiFVmK0UgVXOiIgAiIgAiIgAiIgAiIgAiIgAiIgAiIgAiIgAiIgAiIgAiIgAiIgAiIgAiIgAiLgE2DDiX226H//93/9+C2fdzfe6ITjrjoObPXZTVMRREAEBieQuJPQlUKGwqH4v+3dzZ3USLsn7OGZd3F20BYUbUHRFhRYQLUFBRYAFgAWUFgA7M4OsKApCxosaNidXRe7mVW//3lyjn4apRQp5YdSUl4supX6jLgiFIpURtx1OgtmKqWsJ9sFWmr/pz4Ueei9ZgL+UDH7EziigJv9iPhzuXTPfogAWHso0Lw0ycyZjeK5Up61uXvHj3fTM5MbZ91kPtKpTWUc1NoepS/Vs3DtdjiBQZWkkYyjvCYoTPNrJK/1Yw7ffSpg65mt3EJgUPXTRm0hPJ1DBpV1I9mamgaIj2MKHKX6jZnBw10rHe/CyTf22wvHzn3Ts3//m3supJ8AgaECfWLNJILb0NOu9q+fPL8bnWaEwe3oHEWAQEFg4+/QhWOHburzhXGLdwKN0TBD+/avX7/eGP1qldOk/8ePH+M0v3Eo8O6lm533Zin98gjRpKGckkIibSJAgAABAgQIECBAgAABAgQIECBAgAABAgQIECBAgAABAgTmKJChF33GeIyWtfK4jgxsyGTJ0RLTuNDGIRxmODbEGh+3GCnUOIOPBAjMUWDQU0ZDMcci3j3NR5mppAvUs+CW2v8Z1DQ1rIYOXW4cvt1HE/C3c3MUATe7OrBRoGc/5F8bT7TLDv1r6ny7y4l+lSfoxgktYUweAzLZ6FdJ4cagNn2CfO1SYSZ4bP86nMQfpS81QbRTS9KgStLAGb/OZD7hLgnO++vHjx83cuHjEQUGleb49e2IMsu79KCybmR//KLX1DSK4JQ/9oydeoKdzI21omySbxYbz2AHAgQILEbg8+fPfd66bBcAK2916h2tIw7ZmWx5ld8w1pO98Ve3+s6WCcxXYMzIVj2V6u1Y1yFbfDFsnHbQGfKtcNBfAe3f1HRlsOf68sv5fT0F+rSHo2W5p4zdCBAgQIAAAQIECBAgQIAAAQIECBAgQIAAAQIECBAgQIAAgYMKTG3MSf0vR65n/Pnz5xunGa4fta81Gy9dHmi9r2RM6jyNkTzltA0a51M+la0ECMxIQEMxo8I6VlLLD9ADzVTSBepZ3Evt/wxqmhpW43dpzIptFIGPBPoLuNn7W53snj37IQcMgNX4E/Hlkhj/IVROT8+tq+hXfSarTD/61SrL5YLok9OedHPZbVBrW9abS5alc5DAoIZu/czj15lBkw8bCU47Vv4LD439fRxBQBs1AvIULqGpmUIpSMPWAn3mkJ9gJ3OjZ9lk/C7ExgTbgQABAocTKI+zWV03oUbKMU26ktc4+XZRtLpOvoz15TeM9Twe6FfP+iUsE5iCQM9f4se8I/q8HNiiA1k/bXJ9dnbW33/onz8q9377X3fjnvllurDPFkqtZ+tznv6ta+slRlj54sWLO3fuPH36dIRruQQBAgQIECBAgAABAgQIECBAgAABAgQIECBAgAABAgQIEFi8QJ+/pzUaws3NTeHPUmbcSwJgjZaY1guVR1+MNtSkNW1HWVkfybMxAWW9jYfbgQCBmQpoKGZacGMmu/wAPdDjQxeofxGXi6BcfP2vMuaeZsWOqe1aBI4o4GY/Iv6MLl1+kFUPwQMGwFp8d3l50a9Sv8tdyelPy9nvLTq0ta3uq/0mw9mmLDCooWtkJG+Et5uh3ThP/4+Z47dLBKscuzGKcP/E2HN3AW3U7oZzOYOmZi4lJZ2tAn06SIUfUFvPeQoryx3vcqf9FHzkkQCB0xHIu5c+32K2DlxVD9GS8C4jf0dbWDl6PC2sQGWnS+Di4qJrU339aHdEz5cDfbrl9fRnuf5VdOjhjfCCjTOvfxyNq/DVI2kYFORrPRfVmqFc1YHTWXj79u3qEZmncCJhTSdhUkKAAAECBAgQIECAAAECBAgQIECAAAECBAgQIECAAAECBGYqMKnhBOVReYl+dfTZQ+XBJOWB1jOtIYVk9xwgVJ1hUpWtSpUFAgQOKqChOCjvYk5efoCWH75bI0zqqTTxLlC5CMrFt3UBHfTA+lDkoRcyAX+omP0JHFHAzX5E/Blduvwgqx6CAmBtWab5PpBeVznM2OrUsc5uc5lCmdmeBZE++S0cPrtNg1rb8ftSE/fMLOX8QYDVv4kndZfkDaokjQuN/81tl7/AkGMfP37cyMJBP55IFdrFcFD100btQn30YweVdSO1mpoGyFw+LqkN7BORpDALfS5Ftvd0ljve5U773hPjhAQIEDiiQM8QKn0eN+u5SIzgent7eXm5vs+Jr0mfpL9AvnT039meBGYtUL1bn0Iu6u1YV3q2eCeQd3r1HxgGtZBpXYf28EcjLXDt8t6sIZ/fAjY2iXXexuFH/5jfPuoaPZ/FR0+2BBAgQIAAAQIECBAgQIAAAQIECBAgQIAAAQIECBAgQIAAgSkLZDhBeQDwLrMGBmU8o8IK0R8y5qE+bGDQmfe4c9mqMAJkj2mYzqkG1Y0tRgpNJ6dSQoDA1gIaiq3pTurA8gO0/PDdGkoXqD9duQjKxdf/KmPuOahpaiTMrNgGiI8EpizgZp9y6UwnbeUHWfUQnEQArNl9rx4U/Sp37L7+dPwI1as816hcq0ZI3siXGNTajt+XGlmj5+XyGvT169e//vpr7uuYrP7duXPn999///DhQ8+TzGi3QZWkka/gNNYc9GMmLm49XS0tw5s3bw6avOrkp1aFqoxvsTCo+o1c37bIjkMKAoPKunGekYt+Lk1NQ2k6HwttYPqf00nnoJTk7/9sDEqySyUflJi57LyxuOcSXXcu4NJJgMCUBfp8i0lYlu3+3Nz19XU971MYtVNPzxSWB70IKr9TOlZ20kHNa4qnT58+evQoLyvygqL+LyvzLzvklUVC9hwrka47O4Hp1PbU2z5t1xZfDBvN76AzDO3e57eK0d6fd6UtbzIHBfnaWGk3nm1QA7vxcnvcIZWqUdwbv9Dt8epORYAAAQIECBAgQIAAAQIECBAgQIAAAQIECBAgQIAAAQIEFizQ+EW+kdPR/phWY+BcIxkZi7LdeLzGeXb8WB6fM9lxFzvmuuvwrhEvrfuXq1nrIVYSILAAAQ3FAgrx0Fk44kyl8rNJF6gq+uX1fwY1TZXDaqFcbRo77/7RrNjdDZ3hlAXc7Kdc+j3z3r8fcqgAWElB/z7HyA+hnohdu2VGXPoQfXKXmSG5Xafw0qcrL+vrLy4u1ldWa/rkutp5AQuDWtt5VeMDlU7ujsxYe/Xq1ffv3xuXyKy53BGZVprQHo1N8/04qKFbz+aYdSbsW89VywzAQffCek77rzm1KtRfpnXPQeUyZn1rTa2VWwtoaramm92B5TYw/c+EZphdplYJ7vMMynuimebuEMku97o16Ycwd04CBCYr0KfTuzHISGvu8i2p/lfs0rqOFn6lNT0LWJkvjxPJRQo3PatE4k6sq5RsXlOkrFOX1l9WZGX+ZYd0V/JCIxGyXrx4kR74RDIiGZMV6NMfS9UaIf2puuWu4yoN5V/EW9NZD4CV/A56xb1+r7VeolrZ5/tCtfMuC2kc6vmqn2rvYzf7ZGqCcfdClKdqvVLl48uXL+tWlgkQIECAAAECBAgQIECAAAECBAgQIECAAAECBAgQIECAAIHtBMpD3cYJ6pSxAYUAWBlDNZFxAmY41uvYoJFIfYY21U9umQCBZQhoKJZRjgfNRX1k4PqFDvr40AVaB29ds7D+j1mxraVsJYHlCbjZl1emh8hR/37IoQJgLbW7/PTp0z5zV1KomTv37t27QVODDlEVtjhneULU6cQmGNraHrR/v0U5jn9IJpdunHSXliFQeVs6fvIOccVBDV0jAZkYfH5+3lh5uI9pkYZOPlwlZhX9apym7ASr0C4lro3aRW9ex2pq5lVeW6e2TxuYxjwRGba+xBEPzAu4jT2lronoR0z2ES9dvvHL3fUjJtulCRAgsHeBnp3e8k9iXanKo6f++iyhT7r2tL6nwBSeUIkmk3d3+SabFxRb9C7yxTmju5KRRMJK96xnxu12ggLbNTt7h0qE3HK/sbrixt54tedqIbdS/T3SQfObG3a0FrirWThEGvIlKENCG7CNj+OMW21ctPAx72xTVeqpSntYDxZZONYmAgQIECBAgAABAgQIECBAgAABAgQIECBAgAABAgQIECBAYKPA48ePC8MJeo4D2XiV8g4ZH1UfONfYeVLjBMoD0sxwbJRd9XHoSKHqQAsECMxXoOeI6yqDGoqK4qQWyj2N8mN3RyhdoP6A5YKYV/+nXOXKJhnZawJ+mchWAtMRcLNPpyymnJJyPak//gTA6luO+Q7w22+/9XmPk8dq5tJMJN553+zV9qvXj9rq/7tYn/u0vnVJa8p3USOnI/elGlefwsdV2I4+KckcqnxDXkYMrEGVpIGTOtNYc7iPnz9/Lvx9hvJ1k8dxviecZhUq45e3Dqp+2qgy5sS3DirrRl40NQ2QyX7s3wamPU+rPtmMFBKW6F2FrdnUNRe9fNRSt5a73OXu+lJN5IsAgdMUKIyzqUASlmW7iL31Z1MGFeV3teqcFiqBQX3R7QqiutaOC6vQVynKrnd36RvndUTi7KToV/9SebqeqnkWJ4SWMFg7FsqCD09t3xgTqk8LtgtRvhekJvc8Q1dV7zq80TnfmNmu8/RZn3t2tNajSywtwyHSsDGw16A2tg/mLvusR79Ks5macAiZXdLpWAIECBAgQIAAAQIECBAgQIAAAQIECBAgQIAAAQIECBAgMGuBjEoqpP/QA8UzPKAwvShDRPIXvwrJG3lTecRLebj1yEk96OUGjTAxe+igZeHkBCYroKGYbNFMKmHlR2f5sbt7RnSBehqWC6JciD0vMdpug5qmRqrMim2A+EhgygJu9imXznTSVn6E1R9/xw+ANYvv1W/fvs0cufofP+8q7ODmLp31tMly+N5y3epimeP6Qa1tGW2O2R+U5rwA3Tihq37C3Erlryv1nae8PKiSNDKSWynhThorD/Exwfu21s4UxHGiX51sFdqlxAdVvxNvo3ZxnsKxg8q6kWBNTQNkmh+HtoFp1XPINPNSSFV+DS23Ramuh/7JtpC8qW0qd7nLklPLi/QQIEBgF4E+HaHtWsV8Has3tl0hUXZJ/KkdW3/bOH7e8+IuCWgNfZWQWBmzlRcRf//99x9//PHmzZvErF/9+/jx459//pkoRYnw0vrFOZUk6x89epToWuNnyhUnLrAxJlSfN8lb53Ho256hMYzqIx1zc52dnW2d1PKBuW1He5HeaPmrhKWVGPRiszpw40IakPIP8Gl8Np5knB1So1LQ9UqblOcpfLiiHydfrkKAAAECBAgQIECAAAECBAgQIECAAAECBAgQIECAAAECBKYmkFEKheEEhx5LkDEhXX/ULalqHX91RMDy4MD6CMAjJnKES/cZSFklo4xW7WaBAIGFCWgoFlagB8pO+dF56CeILlDPYi0XRLkQe15itN0GNU2NVCWnJuA3THwkMFkBN/tki2ZSCSs/wuqPv4MEwMp8ia63IetM9dSsbz36muTlt99+S9eqT46yWybOjRMv5nAy5SmLu7RBh0vzIc48KKcTr8aH8Kmfs/ACtL5bfTnvZG9ubuprZrc8qKFrzd0IU6wTISWVs0/ztZ7CvLm+urpaX3+INadZhXaU1EbtCDiXwzU1cympXdI5tA1Mqz61Hxd7Zj/JLvxem5OEouepFr9boZGPoVnoi68AMkiAwCCB8kuM1lM1ok8m9Mlo331a07OMleWn/OHymNJMgKrWF3cp2XQ//vrrr2fPnhVe1iUwUOLvvHv3Lq9TE61mPal5LqeajfMT2vrVrZmsQNqNcrWvxxLaby5S7RN+q//bnqHtZL6H1n9dyP01NP25+zYeEr28Hhyt+Q1a14u4NBRDA4RtzN1qh5y2rBfnaPc82+F2SyTivD+sF3pKJ01foeU8XGKcmQABAgQIECBAgAABAgQIECBAgAABAgQIECBAgAABAgQILFugPJwgoykyyOFAAvkrgIXR2rn0gUZQbJ2d8qCXwnDrra84zQMH5fTEZzhOswSlisAIAhqKEZAXcIlCPcmgwUPPVNIF6lmFFtP/MSu2Z4nbjcDcBdzscy/B0dLfvx9ykABYhcuvE0z2e3VeGL148SJ9hT6zlVZzQt68ebOewdmtycyWZKcr2X00uo6d0fqhre1kq/E45nnLucWFumadbXGqoxwyqKEKq3aRAAAgAElEQVRrTWHmlaWRad20l5V5N52a2X8+ZHXRVYM22hTEXPc0q1AFvsWCNmoLtJkeoqmZacENSvYWbWDhp8dBlx5557wMLT/9U+HnHh9zL6Rp5AvnOfFuZ0HGJgIETlbg4uJiaN7zPKp/USo/noaefGH71+OhlLNW/rGtfOzWW/PQTJyd1j5zgs7kFdagL7bpqyQMVs62HrsnFSaxsZ4+fbp1Uh24SIFybKNUm3K/bjuTvLJOh7D/vZmrFN70tqah8XUjwbZadyusLDcISU8a3mQhsecKJ9nvptUV18+ZQtziObJ+nq41Of96k1LfuaFd3zTO8uvXrxvx1FYvBkW/GsffVQgQIECAAAECBAgQIECAAAECBAgQIECAAAECBAgQIEDgBAUynKBrOEcGnBxuLEGum/O3gmdkxUFHULRedONKMxxDZPbQxnpiBwIENBTqQB+B8ojWcWYq6QL1KanF9H9aR/j3Eaj2yUhjE/ArDQsEJivgZp9s0UwqYYP6IQJgtZRd5hFl4kempvR8Z5QpInmOTvBFT0ve+q0q9FbzqitRdfqdZsZ7DQpFkdeOpzwjKPfLdmHR8kgrt1YTr0C7P5KTwTQyHz58OEROY9szfl/j6qtJbmM2aCdbhRrygz5qowZxzXpnTc2si69P4rdrA9PznOkz9NmzZ4V+ZsQSWiImfegWvE+5Z1UGXDCLrBEgcJoCGxu9clSRVrQ8Q+tve3KJQTGSWs+54JXpdfTMXdeQrJ6Hb7FbijLFtz4kKyl5//59gtRv9wcJ83U4z+LWupfTioG1RUkt+JDCL/GrXO/lC10dMF3lVM56dzEfMwCxvs+Oy7lE/Z1D+udb3Ep5U1pvn1d3ZdKZmyiJ//vvv1++fLnFabfO2ufPn+stf3WevDrbr1515moh2Wy9dLVDtI/1DSgv+R89etQQSMGl3p7yu+6qaCwQIECAAAECBAgQIECAAAECBAgQIECAAAECBAgQIECAAIEDCWQ4QQZRdJ08Iw0OMZYgwyfqY0LqV8/4k4zlqK+ZznLrOK5V8sxwXC+mjNIx6mOdxRoCixfoat5bM66haGU5hZX1oafr+S08cNd33nqNLlBPukJxzKj/s5dB1OkYm4Dfs9rYjcCxBNzsx5Kf13UH9UP2HwCrMUmmbDe17nISvwp9lYkf6zPo1vOymhDy8ePHdLzWt853TaF7lEyVa9h8c12lPNWg8Cax2q1ayFypavkEF3apD4Ocp2a7l0dyMpWZhDc3N/vNXfr0uYv7NGKN66YyZ3rzyK87T7YKNfD7f9RG9bdawJ6amgUUYjkLW7eB+6ob5eQdYmverdcnwzcukcdQYwJ2Y4f9fsyU73T+84Pufk+749nKtaLcUd/x0g4nQIDA1ATy1qicpMIzpevAfAWrbyrHJanvabksMPK7kUL0q3STdgxqlrd8f/zxR6OqrLKf9xhiYJVrwkltTVVJDKxClvfbwuRtQLqC9b5i7rv0rvd79yXN9RdKrTdCIcvVpvqBOWH6+RkomXtz5JdOSU+ai3piqhTmEZPmYoS3+o8fP87fz6iu21gIzn7rSeP8XR/fvn2bmtP4Xpk1qWDjl1FXIq0nQIAAAQIECBAgQIAAAQIECBAgQIAAAQIECBAgQIAAAQJLFSgMJ8hYgr2Pps6Q6dbhE+HNaIGMP5msc3ngdH0gzWSzsEvCzB7aRc+xBE5EQENxIgW9ezbLD83yA3f3q1dn0AWqKAoL5eIoF2XhtCNvaoxQ3frq6cSe+AT8rekcSGAcATf7OM5zv0r54dV48O0/ANagCRv7nZ+zS8nlVU4msGXmZF4S1Sf5dJ0zM2SyZ6wvLi669pnv+kYtaWSkXMMaO8/xY0o2k7LmmPLZpXlfT7XxM565c30aip4Jyx23rzC0eWeRpix9+i2Sl0mbf/755wgT/3qy9NltvlWoT+669tFGdcksb72mZnlluscczbcBzIMmv5IWAprk28Q4EalWU77TqGY6+t7fhe1S1oXOdtxMR9/F1rEECMxOII1e4ZGxRXZevHhRb2bzFNCubsHYesh+S6r1EtXKfPPN47v1a286Evsq05yq9b1lYmClF1ElxsKJCySoU2s9WbHkBeO++pmroG/1FizXzZeC9K4zGmBfN2Burvq7/byw2vrVd94y1VOV9jZZGL+2rNzWm4ukbaU3TpLSbhQiNgYnv02Mk5JcJXXyt99+SwE1WOb4YnA0NBciQIAAAQIECBAgQIAAAQIECBAgQIAAAQIECBAgQIAAAQJ7FygMJ8j4jX2NOVklu2u0VUZQZFz3lKcRmeFohuPebz0nJLAwgQw/01AsrEwPlJ36ANTGJdIf2Nfo68aZWz/qArWy1FcuoP9jVmy9QC0TWLCAm33BhbvfrA3qh+w5AFamatQnyWzMWPkxvPHw3XfIrJ7EncmUj0xBSbepMeuj6/wJLhPlTHCa8iuersT3WV+eYjrfgAt98p76MKgO55y+IvaBbd0n91HuwdZNE1+597sgrcrvv/++o0Zq76opG6q3emf95s2boQceff/5VqGt6bRRW9PN8UBNzRxLbbQ07716jJbyXChdzaQ/T5+ui+axeNDp8Tn5o0eP6lO+80WgKzHjry8U7tG/PY2v4YoECBDIyJsCQuFpsn5Uoy+d2DF5sbO+mzV1gcJTqb5blgsxgBp77v4xtaL1VUwe7ldXV7uff3WGQtTOXGi/I8z2lWbnOYpAuSeZwSW7pyrxYdMPrL/0r6JfrU5ebipb75fWVOWlaP31+C6Jzx2UO6V+lWThoJ38+rVWy7lPc9F6jlbr8+xI4zbmcI1Ce7JKUrkE17O23ZrVnwBp1KWcar4vBrdzcBQBAgQIECBAgAABAgQIECBAgAABAgQIECBAgAABAgQIEJiCQHk4QcYS7OvvaT19+rQ+7KTK+2oExdnZWbVmggtmOA4qlP7DhAad1s4ECExWoDE0uk86NRR9lBa5T2FMeEYVjpllXaCN2gvo/xTq28bst+5gAn4ri5UEji7gZj96EcwlAYWqst4P2WcArLxYyeuV9SklE4RLUt++fZtwM3lZs4pm1TORq/kh7969m/j7nZ7ZKexWmHVTqGGFE05/U2IPvXjxIvVhaFLzrS/fFYcetZj9Ly4udsnLTKvTIZKdP5uQ8FWvX78eGgYr+6cG/vrrr6m9W7TAudlThx8/frxLOe5y7GlWoS3EtFFboM39EE3N3EuwT/q3bgO3aPD7pGe0fcoxsJK79LoPEVcibWl+xF3FC6hndjqe5VwXuuj17FgmQIDAkgTKX9L7N+BpYOunWgX7WBLU0fOSHyPHSUNe6LX2k/OFepdgPa2Jz9u/rnOmOg398t56CSsXIJCebSEGVqprwlftks28rmy8cm9Ev8rJuyrq6rp57dOnuiY6Vf086ZBv/W1ldd0EGaz/GrHq5O+o0V8yb9hy9fXHxGrsZkqt/6n2sufqG1DXqTLMNN9Turbuvj6Fm/O3xs2PUq5+xBeDu+fOGQgQIECAAAECBAgQIECAAAECBAgQIECAAAECBAgQIECAwEwFCgOqM+YhI0b6DPko5z0DBlpHthxrBEU5ta1bC8OnWweStZ5kXitT7mY4zqvIpJbA+AIaivHNZ33Fqc1U0gXaWJ3m3v85RCftZCfgb6wtdiBwRAE3+xHxZ3Tpof2QO//888+O2cv0icyRSAVtfSFSPnn+DvybN2/K++xlazr0SeQqnfnvFnFqMxUkU4B2nPazl7yMc5LE06lPDW1cNMW9DIrcMHknuKoYOzayqSH5lxlomUo0/hyqRgGN/PHRo0db6+W2ynS4kRO8++V++eWX9Rl0u5+2OkO+n+RfalQh1l6atbCn155/2yVmNe1tCvfyCVahqqzLC9qoss/it2pqFl/Eqwxu3QYuoD+W7xF53hV65tfX18+ePdtLTchzM2fLv/WH5noEgb1ccbuTZKJ+Pe5A4ySxKvQNGjv7SIAAgcUIFJ6V+dL0xx9/bMxpXnHkBVT9EZD3AKf2zX2jUusOd+7caV3fWNmzIBpHbfExD/R8k60XZXWSvJa8urqqPu5xIfGmW7srM32hsUcZp6oLdA0WzD4ZL5g2Z4teXHrLeT2bY+sXypr8bYb6mtVyBr2lr7u+frUm747KEY5yc+VGrl8ry7u3k+unTXryFSBJ3QKkK3eN9XmXEqXW2/boPf/yK/dD/FaSK6Z5bH1zm+Y0BVGuGA1bHwkQIECAAAECBAgQIECAAAECBAgQIECAAAECBAgQIECAAIG9C2SISIZttI6J2jFMVdeAlowZyGCS3UeG7J2i9YTl4RYLGFG/yrXZQ62lbyUBAnUBDUVdw/IggWnOVNIFKhTi3Ps/ZsUWCtcmAksScLMvqTQPl5eh/ZDOAFg/fvzoCmhVzZfINJLWmSSDspdpJ3kdkzc1g47qs3Ne/awm7VQJ7nPU+j6ZMJMpbYebk7N+xSmsyfSklEtXSjI3Zl/BCLouMWh9OnPlqlhVhtVp/11zvw+6xBY7r+p2deDGSp6aNtNqVu5MVwKtC5nz9vHjx9ZNk12Zb1Yp3K2Tl6Y1TUq5xlYnz22Ya+Xlcv5VK9OmNap0tannQk6bOXXTCT22+CqkjepZM+1WF9DU1DWWvbx1G7iMn+vS50xnoNBdTw8qPc9dfmHN95o8eVvjRU7tgZiq/vvvvyeprXU+XYI///yzdZOVBAgQWLZAfq8tfKHOl6O7d+8WBNbflB0uUlIhGXPcVH41VM9RCqhPJLL6Idstdw3JyjP977//3u6cG496+/ZtvkG37pav9jN9k9OaHSt3FOiqnzltOnLp8ZYbq/rVc/el1q2/nE+3tutlTg7JVbpeN228SRuJL1yons4+y0lYrl4PrZWjVv3wvb8L/fz5c747dH25COk4f4qjzFIYsZEDY5Is9K8qXdfKVVJ/8i9PyfV9Vv4B2f1C6ye3hgABAgQIECBAgAABAgQIECBAgAABAgQIECBAgAABAgQIEBgqUB5OsMVAjgyfzgjtxoCNVaqGjmMZmpe9718exmaGYx/wFHqGi1R7FgZkrvbZ+6ie6tIWCBCIgGmGqsH4ApOdqaQL1FUZ5tX/aeQixZq+R2Nl/48Z+5reb9eI6MZ50sPJtRY/Ab+Rax8JTETAzT6Rgph+Mgb3Q/5p+5d5EfWvtdPP9iFSmAdeXoKEok3oJNYVXmfkLdh0CLpmIR6iVhz0nLnp0iebDuyglNTDMw1SSjUbdKEp7JyWYVAe6zunlJOFNCyF+6u+/96Xk4D0/ifYsi24CmmjpnDbzjENmpo5ltrWad6uDcwLna2vOLUD82wqP/LyK1p+gh2U7HSrch8VXpmlQzvBrlfhW1iUBgnYmQABAksSKHSq09p35TQxUNYfBEt6gHZlfF/ru4LIrD+1x3lIFX7HSg3ZV67Xz5Nv0OtZXq1JF2V9f2tOWSBVoqu2pJuXe2ojTup56vN6n7DP4ekwrx9YpSdRVluvvv6SKi1n655br8wl0veuUlJfyPpVkKatT54Dk/GgFb5VZVMf/F3SMOjYJLic2u0eVak8OTCVsFANsmmaLwYHAdqZAAECBAgQIECAAAECBAgQIECAAAECBAgQIECAAAECBAgsTyC/+6+PdqtGWWSkQc/hBBmnkbEBXYMHMq4gO8xOrzADK4NPppOdjGCpimzWC6k/qZDTgZUSAksS0FAsqTRnlJeujkGeVuMMAi9Y6QJ14cyl/7OefrNi102sIbBIATf7Iov1EJka2g/5V+vX6bwTyeuM1k2LXxnBvM3JLJS//vrr2bNnp/xX0LsmJqUOZMbUdGpCqut0ErNLSnLT9Z9cusuFDnFsqkSh9WlcsT7FK99PGlun/3GXYlp960jD8scff+TR3h9td5bV++6Av3z5coIt24KrkDZq99p7mmfQ1JxUuQ9qAyuZOT5Dq8Q3FvJsSnYK7+bSluY33d9+++3169c3NzeNw6uP+WtFnz9/zj7ZMw++/DaQXn21tVrIhXKLffz48ezsrFo5hYVkrfAtrNA5n0LipYEAAQIHFXjz5k3e1bReIr+6pfGvb8ofPMkfR3r06FEa/PqDIN+/8kC5urqq72x5RgIp667UHvQpmW/QXb2U1Kh0P7pSZf0JCrx7967rJUC6ealIaZoaTdZKKX//5O3bt6tObN4XNfqEqeHpLV9cXJRJz8/P08vteteUVjSXqJ8hrWXWpNuco6r16XXXP1brd1nITZS+d+t7sHwVSsKS5si8ePEirXeht1+lIfdddkvinz59+uuvvybNOXnr96OcOZvynn+jXnXyERZSUnk8dTVcyUhMkq9kMBWjkJ4grL7+5I+iZP8UZQ5MDWzUn9UZsjWtaE4+zReDhWzaRIAAAQIECBAgQIAAAQIECBAgQIAAAQIECBAgQIAAAQIETkEgo5r//PPPriFSq+EEv/zyS8ZXZLRARn2sm2SYQbauRgisDx7IIIqM08jglgnOJ1rPS2NN1yiL7JZMNXY+4seugUNHTNJ2l0792fsIou1S4igCyxPQUCyvTKefoww1XO8YVMkuPGSrfQ66oAvUxVsomkn1f9bTv0svYjVoP/1VE/DXYa0hMDUBN/vUSmSa6dmiH3InUbjWM5MpExN//q2necc1eb+T3kD+TWoyzI6Z2vHwTCUKS9dJ0ipNwSqv5woR7rsSP9n1mfuUGVCTTV45YSmLdC4L34VWh6/m0dUn47W2QuVrHXdrXhlvzGZXCjPpLpH1qq25y/J6+tBvLjL5Lf+mcMNWGW9dWGQV0ka1lrWVfQQ0NX2UlrRPzzawnuU8QTJ1ub5mAcv5PpN89fn2m75EvROYn3Xzb6NA+io5/2SfiQndleS15iLd8szbb91kJQECBE5HIIFOur49pZ3Mv1D8+4Hwfd0kW/Oma77fuNdzNMKaPJdXvyFtvNYI74jKL6kO/WKh8IzO1+0MC9tIZIeTEkjfPhWjHoBvPfvpyq5ejuUVU2HPtF1p9wZ1X3P1vOIu9I1X93XrdVdv7Q43zHHQe7D/06yvvZru801hpZ1jUwoJiXu47KwX69A1aWaTyEJhrU7YaIq7nnRdV//3jx6X4j92+VhPgAABAgQIECBAgAABAgQIECBAgAABAgQIECBAgAABAgQmJZDxFRlO0GeMRDWioHUcSD1TOWFmM015EEU9tevL5cFjI4xeW0/S+hqzh9ZNrCFAoCGgoWiA+DiOQGEUdEZaTmemki5Qoz7Mov/TSPPqo1mxrSxWEliegJt9eWV6iBxt0Q9pD4BVmFJ4iHQf65yZ0pN/ed2Tf4kSeqxkTPm6v/32W9cUrEwfevPmzdETv6RvfZn29vfffx+ddJcEpDhSMQqvWat3pnfu3KkudOh5qtWF9rKwY5XLDbU+4zpfRRLtomsi93bJTnXK9LY0bvnvjF5SL68K7Vhhtiv9Ax21gDbqQDKHOO2ONUdTc4hCGeGcfdrA3In59XGVmDw7lhcAa5W1zANPNvcYkDdu6YSklzLxPv/0+94j3AguQYAAgbJA4c1X4cDqq2hhH5vWBfprt/Y/10+4y5r8ccKqF9Q4T7755m+8NFbu92M5FlgGkM3oe/d+ZZytIPDhw4f02DfGNuo6Q0YV5PDtghblj3ym6zv0RVPek+ed3giVOe/Bcjsnebl3urK/y/q8Ckuz//jx411OMuaxO1aVrqSuXgyGYoQy7UqD9QQIECBAgAABAgQIECBAgAABAgQIECBAgAABAgQIECBAgMB2AvsaTZ2xVRmCMuivr22X4EMfNf1R1jvOATk04KDzmz00iMvOBPoLaCj6W9lzjwLTf4bWM6sLVNeYV9mtUr5jQ9c6K8EE/HqtsExgIgJu9okUxPSTscWzrD0AVibJZIJEIYrN9C0aKcz7mqzJxKHq3wLe3TTyeIiPb9++zXSp1jNnTtSff/7ZumnklY05kKsiLqdhVR/K++y4dePtk35YfZbXKp7FdrPadkzq3g/Pd4zMYUsG82918oCnwtSjTsw3AFbhptgoWX4DmIY3kT5W/zaeqnWHnH9FnQZ8PcxW6yHTXLmwKqSNmmY1m3iqNDUTL6CDJq/cBtbjUOTHyKUGwFoJ5/3U6rG4sVvVVSLpFubJmMfiLGa/pyeQR3lXXtKtmvXDvStf1hMgQGALgUE/YORBsIzhO1tA7X5IveNRPtsIga0Lfx1inE5R/T1GQyOhfJ49e9ZY6SOBlUBiG6WGVK/I+rCk4UrQot1fEvYfBJBeaN7ajf/l4vPnz+nwp7e/dZiwynPV8191/mca7ykaeaEakCpTWyxUf+0jFDN12CLXDiFAgAABAgQIECBAgAABAgQIECBAgAABAgQIECBAgAABAksVyGC51XCCQYNPopHRIBlBnQEhixl+XJhhYYZjuf5vHIqf2rXUGY5lGVsJHEXANMOjsJ/yRWc6U0kXaFVpZ9H/adxfhTQ39lz/mB7s33//vb5+tcYE/C4Z6wkcRcDNfhT22V10u35IewCs2WVegg8kkG5ipg91nTxzk87Ozrq2Wk+gIFCfODrCRNlCSoZu+v3337eeipbXxx8/fuxzxcxRXE3/y122+tc4qgr0lhe16dZnVlvWnNT9ON8q1ChKHwm0CmhqWlmsjEA9DsU4sR4mwr56MlYPx0KqVs/E/Df/5vVkTHCERDpozVqe8n/99VfrJisJECBwsgJ5X1GIk5inQL5/5d+8ngVTK816x6OQtvJPTYUD+29KXJiUZtf+qQkjBLss/NmB6Yyg6iKy/ugCqyYrvdkMF8t7nvX0pL+XipR6vvdObHXpXL0+Um2Vhlw0XdD8O26wpCRyhbPyaSVqoFUvxLKQf0tq7avvPo3BhQ2BfEy1yb9kf/Vff/BjncgaAgQIECBAgAABAgQIECBAgAABAgQIECBAgAABAgQIECCwDIHV4IrVUOr8tytTGXmSgQT57wjjqbrScKD1EcgAia6TZ7TJkkaPdGXTegIECBAgMFRg7jOVTrwLNMf+j1mxQ29S+xOYqYCbfaYFN3Kyt+uHCIA1cjHN73KFBuj6+vrZs2fzy5IUT0BgvtGLfvnll/Xpgj1F3TI9ofrsNt8q1Cd39iGgqVEHugTqcShOKgBWAyShfzMbvLFy7vO99bobBeojAQIE+gvkp50qWkqCMS3mb9b1FzjQnk+fPs3fD9x48oyX+uOPPzbutssOhadkTpsRXSN0Ax49elQYOpaeiYq3SxGf2rHfvn2rv1waoQKvhBu96NGuu135Jg7U+oEZyHhqoxUbtSUmnnTrFcMaAgQIECBAgAABAgQIECBAgAABAgQIECBAgAABAgQIECBwagKNkRWJe3Xcv382gn9hFJnpWiP4uwQBAgQIzFFgeU/PU+sCza4EzYqdY0MhzQS2EHCzb4F2gods9xT7/05QSpYHCVxeXn769Kn1kKwXAKtVxsqlCqxPORuU08wKHrS/nQkQOE0BTc1plrtcDxLID7QTn64/KDurnbu63NmaDvkWJ3QIAQIETkcgwVBOLR7KOIVbhRUrX67wh/XKB/bfWog8lZOM0yvIN/pCMrJJAKz+BWrPY9WWefWix7m1p18bj1Vbpi8jhQQIECBAgAABAgQIECBAgAABAgQIECBAgAABAgQIECBA4JQFTnBkhRmOp1zh5Z0AAQIEthNY3kylU+sCzav/Y1bsdvepowjMTsDNPrsiO1aCt+uH/OtYyXXduQhcXV3lr8q3pjaz+37+/Nm6yUoCBYF6kN38kYHCnlPbVJjsujGpuY/MWNuo1HOH+Vahnhm024kLaGpOvAKUs1+vHvN6hpbzZevnz5+7EPKyUlSXLhzrCRAgQGAKAocOgJUvgLe3t1PIaSENhdeyhaNsIkCAAAECBAgQIECAAAECBAgQIECAAAECBAgQIECAAAECBAgQIECAAIE+AmY49lGyDwECBAgQqATMVKoo5rswr/5PfdrjUHMT8IeK2Z/AEQXc7EfEn9Glt+6HCIA1o1I+WlKfPHnSdW0T/LpkrO8p0BVerefhI++2yyP54cOHI6f2RC43ryp0IoUimzsKaGp2BDydwzWASyrrQqe60BVfkoC8ECBAgMAEBXqGnTp0AKzCUzJoo33XLl8ofXgx4idYhyWJAAECBAgQIECAAAECBAgQIECAAAECBAgQIECAAAECBAgQIECAAIHFCBSGVZeHmS1GQEYIECBAgEB/gcLDsfBI7X9+e44jUCisQhGPk7bGVcyKbYD4SGCpAm72pZbsfvNVeEgVHm1JgwBY+y2IZZ7t+fPnXRm7vr7u2mQ9gS6B79+/V5vmFbzDI7kquOMuzLcKHdfN1ecioKmZS0kdJZ0941AcJW0uurVA4mW8f/++9fCEFHn8+HHrJisJECBAgMChBb5+/drnEocOgNUzGX2SetB95pLOgyI4OQECBAgQIECAAAECBAgQIECAAAECBAgQIECAAAECBAgQIECAAAECBA4kYIbjgWCdlgABAgSWJ2Cm0mLKdEb9H7NiF1PrZIRAWcDNXvaxNQK79EMEwFKFNgucnZ09fPiwdb/M7vvx40frJisJdAnUoxc9ePCga7eprf/27dsuYUe6bqKpZXMW6ZlpFZqFrUQeXUBTc/QimHgC6oEVLi4uJp5ayespsHUw457ntxsBAgQIEDiowKG/15dfjo8WVnvjhcrpPGgRODkBAgQIECBAgAABAgQIECBAgAABAgQIECBAgAABAgQIECBAgAABAgQWL2CG4+KLWAYJECBAYF8CZirtS/Lo55lL/8es2KNXFQkgMI6Am30c57lfZZd+iABYcy/9kdJfCBH6/v37kRLhMksRqAfvuH///lyytctc1kyUPT8/n0tOp5/OmVah6cNK4RQENDVTKIXJpqEedXRjCIbJ5kLC1gUK3elCJ3z9PNYQIECAAIE9CiTcfs+z3b17t+eeW+yWl+Plow4dfqu6+sYv9fUvqtVRFggQIECAAAECBAgQIECAAFou7Q8AACAASURBVAECBAgQIECAAAECBAgQIECAAAECBAgQIEBgXwKFwdWFIdn7urrzECBAgACBuQgUHouFh+lccndq6SwUWaGgR1YyK3ZkcJcjcCwBN/ux5Od13cLjqfBQW+VRAKx5lfXRUvv48eOuQEWF+ne05LrwtAXqk0JHm6q6O8kuj+SHDx/ungBnqARmWoWq9FsgUBDQ1BRwbNL6LbIOJK5Z143/5MmTg4YUWaSnTBEgQIDAvgTqHY/COQ/9pb5nMgopHG3TjJI6mokLESBAgAABAgQIECBAgAABAgQIECBAgAABAgQIECBAgAABAgQIECBAYI8CZjjuEdOpCBAgQGCpAmYqLaxkZ9H/6Zoc16csTMDvo2QfAhMRcLNPpCCmnIwd+yECYE25cKeVtlevXrUm6Pv37zc3N62brCSwLvDz58/UmWr9+fl5tTzxBY/kiRTQfKvQRAAlY+ICmpqJF9Bxk1ePqnDoYBPHzelJXb0QTLar+31SPjJLgAABAhMXuHfv3kFTWH+BcNAL7X7yGSV198w6AwECBAgQIECAAAECBAgQIECAAAECBAgQIECAAAECBAgQIECAAAECBI4i0DXE2gzHoxSHixIgQIDABAXMVJpgoeyYpOn3f8yK3bGIHU5gLgJu9rmU1BHTuWM/RACsI5bdzC59dXXVNa2xUAtnlknJPbxA/cE2o7Cs3759u7293ZpnRjndOo+jHTjTKjSajwvNWkBTM+viGyHx9QZQAKwRwMe5RFdH+vLy8uzsbJw0uAoBAgQIEFgX6PkV+NDfduv9n/VETm2NAPFTKxHpIUCAAAECBAgQIECAAAECBAgQIECAAAECBAgQIECAAAECBAgQIEBgYQJmOC6sQGWHAAECBPYuYKbS3kmPfsKJ93/Mij16DZEAAuMIuNnHcZ77VXbshwiANfcKMGr6nz9/3nq91MKfP3+2brKSQEOgPnn10BNlG5fe5WM92UPPk8hx5+fnQ4+yf5dAvSxmVIW6smM9gbpAvXrX1/dZ1tT0UZr7Pl+/fq2yoAGsKGa98Pnz5/ytodYsdHW8W3e2kgABAgQI7F2g3vEonLwrVHrhkP1uun///n5PWDjbmNcqJMMmAgQIECBAgAABAgQIECBAgAABAgQIECBAgAABAgQIECBAgAABAgQInLJA10BrMxxPuVbIOwECBAisBMxUWmpNmHL/x6zYpdY6+SLQEHCzN0B8XBfYvR8iANa6qjWdAukedc1svL6+7jzMBgI1gU+fPlWfZhS8Y5dH8oyyWRXNlBdmWoWmTCpt0xHQ1EynLCaYknp05ARfODs7m2AiJWmoQFcXOp2Hi4uLoWezPwECBAgQGF/gwYMHB73oxh7ymEGpNl5rY2oPauXkBAgQIECAAAECBAgQIECAAAECBAgQIECAAAECBAgQIECAAAECBAgQOAUBMxxPoZTlkQABAgS2EzBTaTu36R815f7PLqPoTcCfft2TQgKVgJu9orDQJbB7P0QArC5b61sE7t69WwgR2nKAVQT+X4EE7/j+/ftqXYKpzSiyg0fy/1uSR/s03yp0NDIXnpWApmZWxTV2YoX/G1v88Nf78eNH113/6tWrw1/fFQgQIECAQEng9va2tPm/t3XFSf/v7f5PgAABAgQIECBAgAABAgQIECBAgAABAgQIECBAgAABAgQIECBAgAABAgT2KWCG4z41nYsAAQIEFiRgptKCCrOZlSn3f7rmxzXz0PZZAKw2FesITFTAzT7RgplMsvbSDxEAazLlOZOEJADW/fv31xObqEYfPnxYX28NgbrA+/fvq48z6pUm6FLPqb9V7uoLM8ppPdnTXJ5pFZomplRNTUBTM7USmVp66gGwLi8vp5Y86dlCoCvKVcp3RkFCt8i4QwgQIEBgFgJfv37tk87z8/M+u223T3rI2x14rKN6oh0rea5LgAABAgQIECBAgAABAgQIECBAgAABAgQIECBAgAABAgQIECBAgACBZQiY4biMcpQLAgQIENivgJlK+/Wc2tmm2f8xK3Zq9UR6CBxIwM1+INglnXYv/RABsJZUJcbIS0KEdtW8rvVjJMs1ZiIw0+AduwSkvHfv3kHnA8+k5PeWzJlWob3l34kWLaCpWXTx7pq5BL6tx1MQWnFX0AkcnzKtR3Wsp+j6+rr+0TIBAgQIEJisQGuE9D2mdpdQ1HtMRv9TzS7B/bNmTwIECBAgQIAAAQIECBAgQIAAAQIECBAgQIAAAQIECBAgQIAAAQIECExHwAzH6ZSFlBAgQIDARATMVJpIQRwuGdPs/5gVe7gSd2YCkxJws0+qOCaYmH31QwTAmmDhTj1JV1dXrVMcv3///uHDh6mnXvqOJ/D58+dUktX1ExYqFel4aRl25V0eyWKUDLMu7j3fKlTMlo0E/q+ApkZVKAjUIyJdXl7mdVVhZ5tmIdAVOvbJkydnZ2ezyIJEEiBAgMCyBarv74Vstr4dKuxvEwECBAgQIECAAAECBAgQIECAAAECBAgQIECAAAECBAgQIECAAAECBAgQ2IuAGY57YXQSAgQIEFiMgJlKiynKQkYm2P8xK7ZQXjYRWJKAm31JpXmIvOyrHyIA1iFKZ/nnfP/+fWsmu9a37mzlqQk0gnfMKPseyRMprPlWoYkASsbEBTQ1Ey+g4ybv06dPVQISAKtatjBTgZ8/f9bLtMpFIoTWH3bVegsECBAgQGB8gT4BsER8Hr9cXJEAAQIECBAgQIAAAQIECBAgQIAAAQIECBAgQIAAAQIECBAgQIAAAQIEVgJdMxm71nMjQIAAAQJLFTBTaaklu56vrn5O1/r1M+x3jVmx+/V0NgKTFXCzT7ZoppCwPfZDBMCaQoHOLw0XFxetsxzTct3c3MwvP1J8eIEfP37UH2zPnz8//DX3c4Vv377d3t5ufa7WO2Xrs53ygfOtQqdcavLeX0BT09/qBPf8/PlzFYEiAZISqf0EERaW5US5au1dpIN09+7dhWVWdggQIEBgwQIPHjw4aO6+fv160PPv/eSzS/DeBZyQAAECBAgQIECAAAECBAgQIECAAAECBAgQIECAAAECBAgQIECAAAECowmY4TgatQsRIECAwMQFzFSaeAHtMXmT6v+YFbvHknUqAlMWcLNPuXSmkLY99kMEwJpCgc4yDV2hQJ88eTLL/Ej0gQVevXpVXSExoc7Pz6uPE1+ox+0amtSEKZlRTofmbuT951uFRoZyuZkKaGpmWnDjJDtd/+pCl5eX1bKFmQokpGP9oVbl4v79+y9fvqw+WiBAgAABAkcU6BncPA+vgyayNV7kQa+448lnl+Ad8+twAgQIECBAgAABAgQIECBAgAABAgQIECBAgAABAgQIECBAgAABAgQIHFfADMfj+rs6AQIECExBwEylKZTCmGmYTv/HrNgxy921CBxRwM1+RPzpX3q//RABsKZf4hNN4dnZWevU/e/fv3/48GGiiZasIwmk2ar3p1trzpGStvmyuzySE+pr8wXs0UNg1lWoR/7sQuB/aGpUgi6BhJ+oV495PUO7MnXi67sKsd5ZOnEi2SdAgACBWQiI+DyLYpJIAgQIECBAgAABAgQIECBAgAABAgQIECBAgAABAgQIECBAgAABAgQILFjADMcFF66sESBAgEBPATOVekItZrfp9H/q0x6H8pqAP1TM/gSOKOBmPyL+9C+9336IAFjTL/HppvD58+f3799fT19XHV3f05oTEXjy5EmV03RJLy4uqo/TX/BInkIZzboKTQFQGqYvoKmZfhkdK4X1blWeoXk/dayUuO5eBBohHatzXl5ezquDVKXcAgECBAgsUiDBzTfm68GDBxv3sQMBAgQIECBAgAABAgQIECBAgAABAgQIECBAgAABAgQIECBAgAABAgQIEDiogBmOB+V1cgIECBCYuICZShMvoAMlbyL9H7NiD1S+TktgagJu9qmVyHTSs/d+iABY0ync+aXk7t2779+/X0935km+fv16fb01pylwc3NTf6rVA3lMH+Tbt2+3t7dbp1MA2q3p6gfOugrVM2KZQJeApqZLxnoN4PLqQD2kY5W7e/futXaqqx0sECBAgACBkQX6BMDyhXfkQnE5AgQIECBAgAABAgQIECBAgAABAgQIECBAgAABAgQIECBAgAABAgQIEFgXMMNx3cQaAgQIEDgdATOVTqes6zmdQv/HrNh6iVgmsGABN/uCC3f3rO29HyIA1u6FctJnuLi4SJTQdYLr6+tEa1tfb82pCfz8+bPebGV+bOrMjBDqobuGJjvBLM7Pz4ceZf+GwNyrUCM7PhJoFdDUtLJYGYF61MjZPUOV4LrA58+fW+/3RL/Ka8f1/a0hQIAAAQLHEugTCVoArGOVjusSIECAAAECBAgQIECAAAECBAgQIECAAAECBAgQIECAAAECBAgQIECAQF3ADMe6hmUCBAgQOB0BM5VOp6zXc3r0/k/rLLn1dLauMQG/lcVKAtMUcLNPs1ymkKpD9EMEwJpCyc47DQnNcP/+/UYeMlWyNTBWYzcfFy+Q6vH9+/cqm4nvUC3PYmGXR7LJwHsp4rlXob0gOMniBTQ1iy/i7TL44cOHet2oB8Pa7oSOOq5AQjq2do8vLy8fP3583LS5OgECBAgQaAh8/fq1sWb947zCW6+n3xoCBAgQIECAAAECBAgQIECAAAECBAgQIECAAAECBAgQIECAAAECBAgQWIyAGY6LKUoZIUCAAIGeAmYq9YRa8G7H7f/UZz4ORTYBf6iY/QkcUcDNfkT8KV/6QP0QAbCmXOjzSNvdu3dboxp9+vTp5uZmHnmQysMIpAJcX19X505P+uzsrPo4iwWP5OMW0wKq0HEBXX0uApqauZTUmOlsdP2fPHkixsSY/oe4VjpF9aigq0skXH1rR/oQCXBOAgQIECDQX2D9mdU41g9ODRAfCRAgQIAAAQIECBAgQIAAAQIECBAgQIAAAQIECBAgQIAAAQIECBAgQOCIAmY4HhHfpQkQIEDgKAJmKh2FfVIXPW7/x6zYSVUGiSFwOAE3++FsZ33mA/VDBMCada2YSuITkSGxjdZTk2ANCd+wvt6aUxBI0acCVDm9f//+8+fPq4+zWPj27dvt7e3WSTUfeGu61YELqEI7Cjj8RAQ0NSdS0EOzmWdo9QxKjKTWjtbQc9r/iAK501sLMRFj86rxiAlzaQIECBAg0CogAFYri5UECBAgQIAAAQIECBAgQIAAAQIECBAgQIAAAQIECBAgQIAAAQIECBAgMFkBMxwnWzQSRoAAAQJ7FzBTae+kMz3hsfo/ZsXOtMJINoGhAm72oWInsv/h+iECYJ1IFTp4Nl++fLke7icTJlun+h88NS4wAYHLy8v6jNk5xnfYJSBlgpWcn59PoBxmnIQFVKEZ60v6iAKamhGxZ3Opz58/57lZJTe9qbOzs+qjhTkK1KOCVulPyeYlY/XRAgECBAgQmIjAjx8/NqYk39c27mMHAgQIECBAgAABAgQIECBAgAABAgQIECBAgAABAgQIECBAgAABAgQIECAwpoAZjmNquxYBAgQIHFHATKUj4k/t0kfp/5gVO7VqID0EDiTgZj8Q7NxPe7h+iABYc68bE0p/IjUk6E8jQdfX1zc3N42VPi5e4MWLF/XnWeI7zDEa1O3t7dYltR4PbutTneaBy6hCp1l2cj1UQFMzVGzx+yfkRL3r/+DBg2fPni0+18vO4OvXr79+/drIY7oKeb3YWOkjAQIECBCYgkA9mHVreu7fvz/H7/itebGSAAECBAgQIECAAAECBAgQIECAAAECBAgQIECAAAECBAgQIECAAAECBJYkYIbjkkpTXggQIECgVcBMpVaWU145fv/HrNhTrm/yflICbvaTKu6emT1oP0QArJ6lYLfNAnfv3k0PaX2/BHH4+fPn+nprlirw4cOHBD6rcnd5eXmC8R3qsUsqCgs9BVShnlB2I6CpWWQdyHOz+k6Y0KLv379fZDZPJ1Pfvn1LJNBGflOyrd3mxm4+EiBAgACBowjU41m3JkDE51YWKwkQIECAAAECBAgQIECAAAECBAgQIECAAAECBAgQIECAAAECBAgQIEDg6AJmOB69CCSAAAECBA4qYKbSQXlnevJ59X/Mip1pNZNsAkMF3OxDxWax/6H7IQJgzaIazCaRFxcX9chHq3R///79+fPns8mDhO4mkNBF9afRgwcPTjByR3L9+PHj3SBP92hV6HTLXs4HCmhqBoLNY/enT59+/fq1Smu6Vefn59VHC7MTSBDYer+oSn8Ci+TFYvXRAgECBAgQmJRAXuOU05N4neUd9rV1dpG2ZpfgfZWU8xAgQIAAAQIECBAgQIAAAQIECBAgQIAAAQIECBAgQIAAAQIECBAgQGA6AmY4TqcspIQAAQIE9itgptJ+PZd0trn0f8yKXVKtkxcCBQE3ewFnvptG6IcIgDXf6jHRlD979mx9nn9CICWozURTLFn7E2iELrp3796nT5/mG99h65mr62Hg9me88DMtrAotvLRkb08Cmpo9QS7hNGkD61Ej06G6urpaQsZOOA8JAluPaLaSSCmLa3bClULWCRAgMAOB9YdXPdH3798X8bkOYpkAAQIECBAgQIAAAQIECBAgQIAAAQIECBAgQIAAAQIECBAgQIAAAQIEpiZghuPUSkR6CBAgQGAvAmYq7YVxqScZs/9jVuxSa5F8EWgIuNkbICf+cYR+iABYJ17HDpL9d+/erbdlqc3fvn07yPWcdBoCnz9/rsc+S/SrL1++nJ2dTSN126Qi8W4zs3fokanqOXDoUfaPwPKqkGIl0EdAU9NH6RT2abSBCW8snOLcy70R0WyVnVevXolrNveSlX4CBAgcXeDm5ubp06e//vrrnX//++233168ePHjx499JawcAOvy8nJfF3IeAgQIECBAgAABAgQIECBAgAABAgQIECBAgAABAgQIECBAgAABAgQIECBwIAEzHA8E67QECBAgcCwBM5WOJT+j647W/zErdka1QlIJ7CLgZt9Fb2HHjtMPEQBrYdVmKtn59OlTAjfUU3N7e5voSD9//qyvtLwkgfoU2VX0q/Pz87lnMFEqBmUhlfzNmzeDDrFzJbDIKlTlzgKBgoCmpoBzOpvW28C7d++eTvaXl9MEfk1MzEa+0k94+fJlY6WPBAgQIECgv0Beqvz++++JOf7+/fvv37+vDkwvInEzE7759evX/U/VtWeia3VtWq1ff8CV999la94tbDw8r5s27rOvHTZeq0+C95UY5yFAgAABAgQIECBAgAABAgQIECBAgAABAgQIECBAgAABAgQIECBAgACBsoAZjmUfWwkQIEBgRgJmKs2osI6b1NH6P2bFHregXZ3AaAJu9tGop3yh0fohAmBNuRrMOG0J2fDly5dMv6znIXMyM+2/vsbykgQuLy9XUz3z35T+AqJfpXSurq76V9pMA05w3CWV6ch5WWQVGtnQ5WYqoKmZacHtN9mNNlD0q/3yjny2RCdJgTZiZGSNfsLIBeFyBAgQWJhAni8JfZWfo7rylXfKT58+7drac309KOf6IUnA2dnZ+voDrenzYqGc4P0mbOO1GrHg93t1ZyNAgAABAgQIECBAgAABAgQIECBAgAABAgQIECBAgAABAgQIECBAgACBQQJmOA7isjMBAgQITFbATKXJFs0EEzZa/8es2AmWviQROISAm/0QqvM655j9EAGw5lU35pTa9JAyLXMVEalKd9a8ePGi+mhhSQKZmJq5oJlwu5joV6vSSayKRLYql1RivSXXb968Ke9ma1lgqVWonGtbCawENDVqgjZwSXUgwUG+f/9ez1HCYbx//76+xjIBAgQIEBgqkG+mGwMw5XHz4cOHoWeu75/vtvWPjeWN344b+/tIgAABAgQIECBAgAABAgQIECBAgAABAgQIECBAgAABAgQIECBAgAABAgSOKGCG4xHxXZoAAQIE9iVgptK+JE/kPKP1f8yKPZEaJZsE3OwnXgfG7Ifc+eeff06cW/YPKvDt27dU6Nvb2/pVMiEzof7qaywTmLjAjx8/EtsrEdzqlTnx3VK9nzx58vjx44mnX/IIEJiFgKZmFsUkkQTKAk+fPm3Eukr0qwQTyavD8oG2EiBAgACBgkA6iom8XNih2pTd/vrrr+rj0IU7d+50HbLjmbtOW17/22+/lcN+5av6y5cvyyfZ19YCzuoSeWng/cC+tJ2HAAECBAgQIECAAAECBAgQIECAAAECBAgQIECAAAECBAgQIECAAAEC+xIww3Ffks5DgAABAuMLmKk0vvkyrjha/8es2GVUGLkgsFHAzb6RaJE7jNwPEQBrkbVoWplq7SElCsDFxcW0Eio1BHoIpD6vYmAl+tX5+XmPI+xCgACBwQKamsFkDiAwDYHXr18nDEc9LaJf1TUsEyBAgMDWAm/fvn3+/HnPwxMxaruvq58/f768vOy6ylGimT969ChvkLqSlPWTCoDlZVehpGwiQIAAAQIECBAgQIAAAQIECBAgQIAAAQIECBAgQIAAAQIECBAgQIDAEQXMcDwivksTIECAwNYCZiptTefACIzc/zErVq0jcCICbvYTKehkc/x+iABYp1O7jpnT9R5SggdlWuB2EzKPmRPXJkCAAAECBAgQINAm8OHDhydPntS3iH5V17BMgAABArsI/P77758+fep5huvr62fPnvXcub7belT+auv9+/f/+uuv6uNoC+uvShuXTlywN2/eNFYe4uPPnz/zLqt85n/++ae8g60ECBAgQIAAAQIECBAgQIAAAQIECBAgQIAAAQIECBAgQIAAAQIECBAgcCwBMxyPJe+6BAgQILCdgJlK27k5qi6g/1PXsEyAAAEC/QWO0g/5V//02ZPA1gIJdJVwV/WJgre3tw8fPky3aetzOpAAAQIECBAgQIDARASO8l1uInmXDAIECBAYQSBvUfpfZdDO9dMWYmy9evWqvudoywm8Vb7W169fyzvsa+vGC21M6r5S4jwECBAgQIAAAQIECBAgQIAAAQIECBAgQIAAAQIECBAgQIAAAQIECBAgsIWAGY5boDmEAAECBI4lYKbSseQXdl39n4UVqOwQIEBgHIFj9UMEwBqnfF3lf6x6SA8ePKgsxMCqKCwQIECAAAECBAjMV2D9u9zl5WXCv969e3e+mZJyAgQIEDg1gTzOuiJnJYL51dXVUUBmFFVqRkk9SlG6KAECBAgQIECAAAECBAgQIECAAAECBAgQIECAAAECBAgQIECAAAECBI4uYIbj0YtAAggQIECgj4CZSn2U7NNTQP+nJ5TdCBAgQGAlcMR+iABYKuF4AnpI41m7EgECBAgQIECAwCgC69/lnjx58vHjR9GvRuF3EQIECJyKwKDgSolXtYXL+/fvu466vr7u2nTo9RcXF4e+xL7Ovx37vq7uPAQIECBAgAABAgQIECBAgAABAgQIECBAgAABAgQIECBAgAABAgQIECDQR8AMxz5K9iFAgACBIwqYqXRE/KVeWv9nqSUrXwQIENi7wHH7IQJg7b1AnbAkkEAAX758uby8rHa6vb3NFMFv375VaywQIECAAAECBAgQmIXA+ne5V69evXv3bhaJl0gCBAgQmJHAgwcPeqb23r17WwSNurm5yeua1ks8f/48P3e1bhpnZTmwVFey9562jRcqp3Pv6XFCAgQIECBAgAABAgQIECBAgAABAgQIECBAgAABAgQIECBAgAABAgQIENhOwAzH7dwcRYAAAQIjCJipNALyaV5C/+c0y12uCRAgMEjg6P0QAbAGlZed9yCQHtLHjx8zf7I6V2Jg1T9W6y0QIECAAAECBAgQmLJAvRObgCPv379/+fLllBMsbQQIECAwU4F6JPFyFurPpvKe9a0J4Fj/WC0n8NabN2+qj0dZmEtgqS3ijh3F00UJECBAgAABAgQIECBAgAABAgQIECBAgAABAgQIECBAgAABAgQIECBAwAxHdYAAAQIEpilQHw1uptI0y2i+qdL/mW/ZSTkBAgTGETh6P0QArHEK2lWaApk/mQAB6XyvNmRGZXMPnwkQIECAAAECBAhMW6DqxN6/f//Lly9XV1fTTq/UESBAgMBcBc7OzqqHTiEP2af+qrGwZ33T58+f8xSrr1ktr34xXV8/8pqNAbBubm5GSFIrUXXdjYms9rRAgAABAgQIECBAgAABAgQIECBAgAABAgQIECBAgAABAgQIECBAgAABAhMRMMNxIgUhGQQIECBQCVSDxs1Uqkws7FdA/2e/ns5GgACBJQkcvR9y559//lkSqLzMS+Dbt2+fPn3KjMpnz57NK+VSS4AAAQIECBAgQODnz58J6np7e5toI4mCD4QAAQIECBxO4MOHD0+ePCmcPzGY8o5l6PMoz7L8OJpn2fqZ84ybSGzHX375pTWFqzQn148fP15P/37X/Pbbb1+/fu065/X1tVdbXTjWEyBAgAABAgQIECBAgAABAgQIECBAgAABAgQIECBAgAABAgQIECBAYMoCZjhOuXSkjQABAqcmYKbSqZX4sfKr/3MsedclQIDAlAWO3g8RAGvK1UPaCBAgQIAAAQIECBAgQIAAAQIECPwfgUePHn358mXdIvH1E4pxu2BVXeecTvSr5Pfp06dJz3rGV2tevXr18uXLrq37Wn/nzp3Cqb5//352dlbYwSYCBAgQIECAAAECBAgQIECAAAECBAgQIECAAAECBAgQIECAAAECBAgQIECAAAECBAgQIECAAAECBAgQaBX4V+taKwkQIECAAAECBAgQIECAAAECBAgQmI5AgkDdu3evnp58/Pr1659//rld9KsElmqNqLV1OK162va4fHl5WThbBApb97Ipf9+mcJ4EIBP9quBjEwECBAgQIECAAAECBAgQIECAAAECBAgQIECAAAECBAgQIECAAAECBAgQIECAAAECBAgQIECAAAECBAoCAmAVcGwiQIAA/gXhtgAACjRJREFUAQIECBAgQIAAAQIECBAgMAmBRFlKvKp6DKzb29uHDx++fft2aPp+/vz5+++/J6LW+oHX19dv3rxZX3/ENY8fP75//35XAkYIgFW+ROKFdaXNegIECBAgQIAAAQIECBAgQIAAAQIECBAgQIAAAQIECBAgQIAAAQIECBAgQIAAAQIECBAgQIAAAQIECBAoCwiAVfaxlQABAgQIECBAgAABAgQIECBAgMAkBM7Pz9djYCUA06+//vr69esfP370SeWHDx8ST+rTp0/rOyck1rNnz9bXH33NkydPutLw/fv3nhnvOsPG9THv2ifxyC4vL7u2Wk+AAAECBAgQIECAAAECBAgQIECAAAECBAgQIECAAAECBAgQIECAAAECBAgQIECAAAECBAgQIECAAAECZYE7//zzT3kPWwkQIECAAAECBAgQIECAAAECBAgQmIjAt2/fEnQpgZ/W0/PgwYNsyn8TmOni4qLaIYdk/wRySoir29vban21kJBY2VQ/pNo0hYWfP38mR10pScqvrq66tu6+PvHFWrVz5kQfe/Pmze6XcAYCBAgQIECAAAECBAgQIECAAAECBAgQIECAAAECBAgQIECAAAECBAgQIECAAAECBAgQIECAAAECBAicpoAAWKdZ7nJNgAABAgQIECBAgAABAgQIECAwV4EEhHr16tX19fVeMvDkyZOc6u7du3s524FO8vTp0wS6aj15Yn59/PixddPuKxM7LAHFus6TwFhnZ2ddW60nQIAAAQIECBAgQIAAAQIECBAgQIAAAQIECBAgQIAAAQIECBAgQIAAAQIECBAgQIAAAQIECBAgQIAAgbLAv8qbbSVAgAABAgQIECBAgAABAgQIECBAYFICCVb15s2bRF9K7KpdEvbw4cMvX768e/du4tGvkscE/Lp3715rZj99+pSIYK2bdl/ZFXUrZ37+/LnoV7sLOwMBAgQIECBAgAABAgQIECBAgAABAgQIECBAgAABAgQIECBAgAABAgQIECBAgAABAgQIECBAgAABAqcs8D8zeeyU8y/vBAgQIECAAAECBAgQIECAAAECBOYokIBQl5eXT58+zcLt7e1//dd/9czF/fv3EznrP//zP589e5blnkcdd7fk8X//7/+dcF2tyfiP//iPBPNq3bTLysTVCtT/+l//a/0kSU8Cb+W665usIUCAAAECBAgQIECAAAECBAgQIECAAAECBAgQIECAAAECBAgQIECAAAECBAgQIECAAAECBAgQIECAAIGeAnf++eefnrvajQABAgQIECBAgAABAgQIECBAgACBaQr8+PEj8aG+/vtf4mHl//V0Jj5UYjblv/l3fn5e3zSj5V9//fX79+/rCU7Wsv7u3bvrm3ZZ8/r1664/HvD+/furq6tdTu5YAgQIECBAgAABAgQIECBAgAABAgQIECBAgAABAgQIECBAgAABAgQIECBAgAABAgQIECBAgAABAgQIEBAASx0gQIAAAQIECBAgQIAAAQIECBAgQGAGAjc3Nwng1ZrQ58+fv3nzpnXTdisTUOzBgwcJJbZ+eNLwxx9/rK+3hgABAgQIECBAgAABAgQIECBAgAABAgQIECBAgAABAgQIECBAgAABAgQIECBAgAABAgQIECBAgAABAgQGCfxr0N52JkCAAAECBAgQIECAAAECBAgQIECAwFEELi4uXr161Xrp6+vrhMdq3bTdyidPnrRGv7p3796nT5+2O6ejCBAgQIAAAQIECBAgQIAAAQIECBAgQIAAAQIECBAgQIAAAQIECBAgQIAAAQIECBAgQIAAAQIECBAgQKAuIABWXcMyAQIECBAgQIAAAQIECBAgQIAAAQLTFXj58uXl5WVr+rL+27dvrZuGrnz69OmXL19aj8r6u3fvtm6ykgABAgQIECBAgAABAgQIECBAgAABAgQIECBAgAABAgQIECBAgAABAgQIECBAgAABAgQIECBAgAABAgQGCQiANYjLzgQIECBAgAABAgQIECBAgAABAgQIHFPg/fv3Dx48WE/B7e3tw4cPd4+BlehXucT6+bMm68/Pz1s3WUmAAAECBAgQIECAAAECBAgQIECAAAECBAgQIECAAAECBAgQIECAAAECBAgQIECAAAECBAgQIECAAAECQwUEwBoqZn8CBAgQIECAAAECBAgQIECAAAECBI4mcPfu3S9fvhRiYN3c3GyXuJ8/f5ajX11dXW13ZkcRIECAAAECBAgQIECAAAECBAgQIECAAAECBAgQIECAAAECBAgQIECAAAECBAgQIECAAAECBAgQIECAwLqAAFjrJtYQIECAAAECBAgQIECAAAECBAgQIDBdgcTA+vPPP588ebKexNvb24cPH7548SLRrNa3FtYkbFaCar1//359n3v37n39+lX0q3UZawgQIECAAAECBAgQIECAAAECBAgQIECAAAECBAgQIECAAAECBAgQIECAAAECBAgQIECAAAECBAgQILCLgABYu+g5lgABAgQIECBAgAABAgQIECBAgACB4wi8e/cu8aoSnWr98tfX1/fv33/9+nWfMFgJffXo0aOEzfr+/fv6qVbrz8/P1zdZQ4AAAQIECBAgQIAAAQIECBAgQIAAAQIECBAgQIAAAQIECBAgQIAAAQIECBAgQIAAAQIECBAgQIAAAQK7CNz5559/djnesQQIECBAgAABAgQIECBAgAABAgQIEDiWwI8fP54/f/7p06euBFxeXiaI1YN//7t79+5qt2/fviXc1ZcvX3Jga9yr7JbQWgmkdXV11XVm6wkQIECAAAECBAgQIECAAAECBAgQIECAAAECBAgQIECAAAECBAgQIECAAAECBAgQIECAAAECBAgQIEBgFwEBsHbRcywBAgQIECBAgAABAgQIECBAgAABAscXuLm5efXqVQJa7SUpCX2VoFr5VwXM2stpnYQAAQIECBAgQIAAAQIECBAgQIAAAQIECBAgQIAAAQIECBAgQIAAAQIECBAgQIAAAQIECBAgQIAAAQIE6gICYNU1LBMgQIAAAQIECBAgQIAAAQIECBAgMFeBHz9+JAzWp0+fbm9vt8vDgwcPEvfq6upqu8MdRYAAAQIECBAgQIAAAQIECBAgQIAAAQIECBAgQIAAAQIECBAgQIAAAQIECBAgQIAAAQIECBAgQIAAAQL9BQTA6m9lTwIECBAgQIAAAQIECBAgQIAAAQIEZiBwc3OTMFhfv3798uXLxuTev38/ca8uLy8fPnx4dna2cX87ECBAgAABAgQIECBAgAABAgQIECBAgAABAgQIECBAgAABAgQIECBAgAABAgQIECBAgAABAgQIECBAgMBeBATA2gujkxAgQIAAAQIECBAgQIAAAQIECBAgMEWBHz9+fP/vf/X0JdxVPl5cXNRXWiZAgAABAgQIECBAgAABAgQIECBAgAABAgQIECBAgAABAgQIECBAgAABAgQIECBAgAABAgQIECBAgACB0QT+f/kPUdO23KlZAAAAAElFTkSuQmCC"/>
  <p:tag name="POWERPOINTLATEX_PIXELSPEREMHEIGHT#4428542C5C626D7B5C72686F7D2C54275C626D7B5C72686F7D273B5C657073696C6F6E293D2D695C696E745F305E7B5C696E6674797D6473655E7B2D695C7B325C657073696C6F6E205B705F542B56285C626D7B5C72686F7D2C54295D2B6D5E322B5B5C626D7B707D5F7B5C706572707D2D655C626D7B417D283254295D5E325C7D7D5C64656C746128542D5427295C64656C7461285C626D7B5C72686F7D2D5C626D7B5C72686F7D2729" val="183.3333"/>
  <p:tag name="POWERPOINTLATEX_BASELINEOFFSET#4428542C5C626D7B5C72686F7D2C54275C626D7B5C72686F7D273B5C657073696C6F6E293D2D695C696E745F305E7B5C696E6674797D6473655E7B2D695C7B325C657073696C6F6E205B705F542B56285C626D7B5C72686F7D2C54295D2B6D5E322B5B5C626D7B707D5F7B5C706572707D2D655C626D7B417D283254295D5E325C7D7D5C64656C746128542D5427295C64656C7461285C626D7B5C72686F7D2D5C626D7B5C72686F7D2729" val="67"/>
  <p:tag name="POWERPOINTLATEX_REFCOUNTER#4428542C5C626D7B5C72686F7D2C54275C626D7B5C72686F7D273B5C657073696C6F6E293D2D695C696E745F305E7B5C696E6674797D6473655E7B2D695C7B325C657073696C6F6E205B705F542B56285C626D7B5C72686F7D2C54295D2B6D5E322B5B5C626D7B707D5F7B5C706572707D2D655C626D7B417D283254295D5E325C7D7D5C64656C746128542D5427295C64656C7461285C626D7B5C72686F7D2D5C626D7B5C72686F7D2729" val="3"/>
  <p:tag name="POWERPOINTLATEX_CACHECONTENT#4428542C5C626D7B5C72686F7D2C54275C626D7B5C72686F7D273B5C657073696C6F6E293D2D695C696E745F305E7B5C696E6674797D64735C2C655E7B2D695C7B325C657073696C6F6E205B705F542B56285C626D7B5C72686F7D2C54295D2B6D5E322B5B5C626D7B707D5F7B5C706572707D2D655C626D7B417D283254295D5E325C7D7D5C64656C746128542D5427295C64656C7461285C626D7B5C72686F7D2D5C626D7B5C72686F7D2729" val="iVBORw0KGgoAAAANSUhEUgAAGR8AAAD4CAIAAABONlAaAAAgAElEQVR4Aey97b3WNtZ4PcxvvpNUQFIBUAFQwQkVECqAVABUAFTAUAE5FRAqACoIVJBQQZ418RP/dUu2Lvldttf1AWxZlraWZGnvrZdz46+//vqXPwlIQAISkIAEJCABCUhAAhKQgAQkIAEJSEACEpCABCQgAQlIQAISkIAEJCABCUhAAhKQgAQkIAEJSGAnBD58+PDp79+Xf36h4N99992dO3cIuX//Ptf8e/v27TCC1xKQgAQkIAEJSEACEpCABPIENDryfHwqAQlIQAISkIAEJCABCUhAAhKQgAQksAsCNzxdaxf1pJASkIAEJCABCUhAAhKQgAQkIAEJSEACEpCABCQgAQlIQAISkIAEJCABCUhAAhKQgAQkIAEJSEACJydwfX3969+/P//8cyiKn/753bx5c+i7xpeABCQgAQlIQAISkIAETkJAo+MkFW0xJSABCUhAAhKQgAQkIAEJSEACEpDASQh4utZJKtpiSkACEpCABCQgAQlIQAISkIAEJCABCUhAAhKQgAQkIAEJSEACEpCABCQgAQlIQAISkIAEJCABCeySwLdv3179/RtxqFZaYE7Zevr06b1799JHhkhAAhKQgAQkIAEJSEAC5ySg0XHOerfUEpCABCQgAQlIQAISkIAEJCABCUjg8AQ8XevwVWwBJSABCUhAAhKQgAQkIAEJSEACEpCABCQgAQlIQAISkIAEJCABCUhAAhKQgAQkIAEJSEACEpCABPZK4PXr18+fP5/lXK0Qwf3790nWM7ZCJl5LQAISkIAEJCABCUjgnAQ0Os5Z75ZaAhKQgAQkIAEJSEACEpCABCQgAQmcgYCna52hli2jBCQgAQlIQAISkIAEJCABCUhAAhKQgAQkIAEJSEACEpCABCQgAQlIQAISkIAEJCABCUhAAhKQwM4IfP369eeff/7tt98iuX/44Yeffvrpzp07XPDvzZs3mwjfvn379OkT53DxCj+uoxfT26dPn3LGVptCGsEQCUhAAhKQgAQkIAEJSODABDQ6Dly5Fk0CEpCABCQgAQlIQAISkIAEJCABCUgAAp6uZTOQgAQkIAEJSEACEpCABCQgAQlIQAISkIAEJCABCUhAAhKQgAQkIAEJSEACEpCABCQgAQlIQAISkEBdBD5//nz//n2OygrF4rAtzsO6fft2GNh3zT75//79+/LlS18cwjmfi1iFaWbS8ZEEJCABCUhAAhKQgAQksC8CGh37qi+llYAEJCABCUhAAhKQgAQkIAEJSEACEhhBwNO1RkDzFQlIQAISkIAEJCABCUhAAhKQgAQkIAEJSEACEpCABCQgAQlIQAISkIAEJCABCUhAAhKQgAQkIAEJLEUg3eXOuVrPnz+/devWiCxfvHjx6tWr6KCuMJ3vvvvut99+84CtkInXEpCABCQgAQlIQAISODYBjY5j16+lk4AEJCABCUhAAhKQgAQkIAEJSEACEmgIeLqWLUECEpCABCQgAQlIQAISkIAEJCABCUhAAhKQgAQkIAEJSEACEpCABCQgAQlIQAISkIAEJCABCUhAArUQ+Pr16507d9rDsDj66r///e/V1dUU+Ujzp59++vTpU18iHrDVR8ZwCUhAAhKQgAQkIAEJHI+ARsfx6tQSSUACEpCABCQgAQlIQAISkIAEJCABCXQS8HStTiwGSkACEpCABCQgAQlIQAISkIAEJCABCUhAAhKQgAQkIAEJSEACEpCABCQgAQlIQAISkIAEJCABCUhgAwIPHjz47bffmoxnPPTq27dv9+/fzxywxZFe5Hvz5s0NymyWEpCABCQgAQlIQAISkMCKBDQ6VoRtVhKQgAQkIAEJSEACEpCABCQgAQlIQAJbEvj3lpmbtwQkIAEJSEACEpCABCQgAQlIQAISkIAEJCABCUhAAhKQgAQkIAEJSEACEpCABCQgAQlIQAISkIAEJPAPgevr6/ZoLcJevXp1+/btfx5O+p9js0iZI7T6UuHgLbLre2q4BCQgAQlIQAISkIAEJHAMAhodx6hHSyEBCUhAAhKQgAQkIAEJSEACEpCABCRQQuDGX3/9VRLPOBKQgAQkIAEJSEACEpCABCQgAQlIQAISkIAEJCABCUhAAhKQgAQkIAEJSEACEpCABCQgAQlIQAISkMCiBO7evcspV2EWP/zww88///zs2bMwcPT158+fMwdskeyXL19u3bo1On1flIAEJCABCUhAAhKQgAQqJ6DRUXkFKZ4EJCABCUhAAhKQgAQkIAEJSEACEpDAjAT+PWNaJiUBCUhAAhKQgAQkIAEJSEACEpCABCQgAQlIQAISkIAEJCABCUhAAhKQgAQkIAEJSEACEpCABCQgAQmMI/D169foaC3S4bir58+fP3jwYFya0Vu3b98mtSgwvM0/DWN6LQEJSEACEpCABCQgAQnsjoBGx+6qTIElIAEJSEACEpCABCQgAQlIQAISkIAEphDwdK0p9HxXAhKQgAQkIAEJSEACEpCABCQgAQlIQAISkIAEJCABCUhAAhKQgAQkIAEJSEACEpCABCQgAQlIQALzEPj111/7Evrtt99evHjR93RQ+NOnTzPxMzJk3vKRBCQgAQlIQAISkIAEJLALAhmFX6NjFzWokBKQgAQkIAEJSEACEpCABCQgAQlIQAKDCHi61iBcRpaABCQgAQlIQAISkIAEJCABCUhAAhKQgAQkIAEJSEACEpCABCQgAQlIQAISkIAEJCABCUhAAhKQwCIEPn36lEn31atXmaflj27evPnTTz/1xf/zzz8/fPjQ99RwCUhAAhKQgAQkIAEJSGDXBDQ6dl19Ci8BCUhAAhKQgAQkIAEJSEACEpCABCQwlICnaw0lZnwJSEACEpCABCQgAQlIQAISkIAEJCABCUhAAhKQgAQkIAEJSEACEpCABCQgAQlIQAISkIAEJCABCcxP4MuXL5lEZzz36v79+5mMfvvtt8xTH0lAAhKQgAQkIAEJSEAC+yWg0bHfulNyCUhAAhKQgAQkIAEJSEACEpCABCQggREEPF1rBDRfkYAEJCABCUhAAhKQgAQkIAEJSEACEpCABCQgAQlIQAISkIAEJCABCUhAAhKQgAQkIAEJSEACEpDAXgncuXMnI/qnT58yT30kAQlIQAISkIAEJCABCUjgIgGNjouIjCABCUhAAhKQgAQkIAEJSEACEpCABCSwAgFP11oBsllIQAISkIAEJCABCUhAAhKQgAQkIAEJSEACEpCABCQgAQlIQAISkIAEJCABCUhAAhKQgAQkIAEJSOACgR9++CEf42KE/Ovt0++++669Ti/+/PPPNNAQCUhAAhKQgAQkIAEJSOAABC7aFBcjFELQ6CgEZTQJSEACEpCABCQgAQlIQAISkIAEJCCBRQl4utaieE1cAhKQgAQkIAEJSEACEpCABCQgAQlIQAISkIAEJCABCUhAAhKQgAQkIAEJSEACEpCABCQgAQlIQAJFBO7fv5+Jxy73W7duZSKUP7p9+3Z5ZGNKQAISkIAEJCABCUhAAochoNFxmKq0IBKQgAQkIAEJSEACEpCABCQgAQlIQAIlBDxdq4SScSQgAQlIQAISkIAEJCABCUhAAhKQgAQkIAEJSEACEpCABCQgAQlIQAISkIAEJCABCUhAAhKQgAQksCyBR48e3blzpy+PV69e9T0aGv758+ehrxhfAhKQgAQkIAEJSEACEjgAAY2OA1SiRZCABCQgAQlIQAISkIAEJCABCUhAAhIoJ+DpWuWsjCkBCUhAAhKQgAQkIAEJSEACEpCABCQgAQlIQAISkIAEJCABCRyWAPuKr6+vX7x48fjx4wd//3788ccbwY/br1+/Hrb8Fuz/EghqfvDl/03JOwlIQAISGE/gw4cPzXDMAD0+Fd+UwJ4JoJaii/BvhYroYCUpeGHPdaLsEliDwG+//dZ5wNZ///vfq6uruST4888/M0n98MMPmac+qplA0N0Ovqy5XMomAQlIQALHI6DVf7w6raREmtIlFXF4owN3YqQN0zCaH49ev35NF/Tt27cSVsaRgAQkIAEJSEACEpCABCQgAQlIQAIS2DuBG3/99dfey6D8EpCABCQgAQlIQAISkIAEJCABCUhAAhKQgAQkIAEJSEACEpCABEYQ4EStX3/9lS0E/Epef/78+bNnz0piGmfvBNh0MboIzsKPRueLEpCABEIC7HNj5G1D7F1bFF6chwD7PO/fv9+U97vvvpv3VJ3pGNWXpjM0BQnkCbx9+xaLtTkDi8O2nj59euvWrfwrg56S/s8//9z3ivZvH5n6w+2f668jJZSABCQgAQho9dsMFiKgKT0I7IGNjkKtmGOF8b3w++mnn27evDmInpElIAEJSEACEpCABCQgAQlIQAISkIAE9kLA07X2UlPKKQEJSEACEpCABCQgAQlIQAISkIAEJCABCUhAAhKQgAQkIAEJzEPg69evr169Ypfyly9fBqXIiQaPHj0a9IqRd0qgcN9FZ+k8/6UTi4ESkIAEygl8+/aN/Wzh2ZecJ/Ly5cvyFIwpgcMQuHv37qdPn9riVPUtqC+19eKFBHZK4PHjxxi5fcLT+dy+fbvvqeE1E7B/rrl2lE0CEpCABCCg1W8zWJqApvTShMvT39Do+PHHH4dOAuKQ5Oc8YHn9GlMCEpCABCQgAQlIQAISkIAEJCABCeyFgKdr7aWmlFMCEpCABCQgAQlIQAISkIAEJCABCUhAAhKQgAQkIAEJSEACEphKgD9a/vz58/C0jkyK33333Z07d/iz1fyIxr8uqc/gOtgjdyMfrEItjgQksCMCnz9/ZhtbuPmNsfvZs2c7KoKiSmBGAmw7//nnnzkWtk3z/v373N68ebMN2epCfWkr8uYrgbkIZHabY//+/vvvc2VkOisTsH9eGbjZSUACEpDAIAJa/YNwGXkcAU3pcdyWeGtDo4M/tNOeJsy04J9//hkeX54pLJODHG7OrwbfS0ZOH0lAAhKQgAQkIAEJSEACEpCABCQgAQmUE/B0rXJWxpSABCQgAQlIQAISkIAEJCABCUhAAhKQgAQk0EuAozpYitcsyOPfMB6ncrD8jv1I/O7duxc+qvyaQrGfmV+60LApDkXjd+vWrcoLongSkIAEJCABCLBph6XwF8/VYozjwAIO9eBf182fueW4G/nMtW/ZJSCBDQlghzIKh2Y1u+A83XLDGjHrSgg8fvy43RGKSHhjOGBrc4eM+lIlzUMxJDCOAGMuZm/fu5jPL1++7HtqeOUE7J8rryDFk4AEJHBmAlr9Z6799cuuKb0+8yjHCo0O5gqZKMSpcnG6sDljyxP/ozr1VgISkIAEJCABCUhAAhKQgAQkIAEJ7JSAp2vttOIUWwISkIAEJCABCUhAAhKQgAQkIAEJSEACEtieAH/ylFV3za9cmr8PpLpT7ZkdrCakRCwlvLiasC0yp5BQnJ9//vn27dttoBcSkIAEJCCBqgi8ePHi+fPneZGa4ezq6iofzacnIeBu5JNUtMWUgASqIvD27VtMy1Akj9YKaXh9cgLRrmA2eeK62dYVo7508jZp8fdO4OHDh/iB+0rBX1zY/Ai/PtkMv0jA/vkiIiNIQAISkMAmBLT6N8F+8kw1pbdtADUbHV+/fsXxyA/bJ0OJ5T3E2db9khHPRxKQgAQkIAEJSEACEpCABCQgAQlIQAKFBDxdqxCU0SQgAQlIQAISkIAEJCABCUhAAhKQgAQkIAEJ/D8CrLTjhA52H/3555//L3T4Fad4NL+bN28Of3vONwrXDuazZGXh06dPHz16lI/mUwlIQAISkMCaBDgNk9E2f2rk/fv3X7165eL4Neul/rzS3cg0ErSdEsnv3btXEs04EpCABCQQEnCTbUjDawl0EqhtV/CHDx865YwCP336hL8oCvzrr7+iEG8lIIE1CfAnFjLWDd/sy5cv15THvOYloD07L09Tk4AEJDA7geZvHaXJMjof+G8/aPWnNW7IOgQ0pdfhnOayF6ODP8/D7E9m5Q/nmxPBZTBpFRsiAQlIQAISkIAEJCABCUhAAhKQgAR2RMDTtXZUWYoqAQlIQAISkIAEJCABCUhAAhKQgAQkIAEJbE+AEzrYXMRfp5xRFFbjceoHx3XdunVrxmQLk2In5P/+Iud8Jfrhhx9YXHjgxd+FYI0mAQlIQAI1EGDg5uQs9vNnhGHYevLkSSaCj85JIN2NzBltHpt1zsZgqSUggRUIpJtsHaBXwG4WeyTw8OFDTntvJcenhIpS+SmxuJ7QyVuZmwtP14qAeCuBlQk8ePCg7xBqvLsY0Zv/NYiVgRwsO+3Zg1WoxZGABI5EgLNmfv7554y/Gs0Zhf94A7FW/5Ga8R7Loim9Sa3tyOjgb9GxYifTOQOQFTUesLVJQzJTCUhAAhKQgAQkIAEJSEACEpCABCQwC4F/z5KKiUhAAhKQgAQkIAEJSEACEpCABCQgAQlIQAISOAOB169fs7loxoOoGmj8GUzSJGX+birr9lYjyQJuVjSySnveEn358oWlh6S8ZllWg2ZGEpCABCSwLwL5o7Wawwg8Wmtfdaq0EpCABMoJYJJwpAu/2W2T5VIuKd1cuUMGq7Akx6XjpJts2WzsAL00dtPfKQF8OHfu3GmFx6eExlvJt9xK5YUEJFA5AbzcfUdrITn9zPFO9Ki8RhRPAhKQgAROQuD6+hplPn96C2M0h00fDIhW/8EqdI/F0ZRev9b2ZXTwZ/DofnFIZkDxlG48E8FHEpCABCQgAQlIQAISkIAEJCABCUhAAjUTuOFfgau5epRNAhKQgAQkIAEJSEACEpCABCQgAQlIQAISqITAt2/fODEqs+loRjlZlvf8+XMW8M2YZpQUxXn69CmrSKPw9JYtmqzz5uSvZusm/zZ7q9i3yQZO1n/zAwsnaqXvcmQJWVxdXaWPDJGABCQgAQmsQODFixcMqZmMGMVu376dieCjMxO4ceNGVHx0nnv37kWB3kpAAtUSYLMTRlyfeNg4/PqehuF5M7A5qHHN0QRbDDMNcywUsr3OlwvDLbXdsA1fvnzZprD+RbrJlgK+f/9+fUnMcU0CHBKXtsY1BdgwL/qNiZ0GXh0+9rAfWL8vGgSQs/z4rqNXXLUYAfFWAqsRyOsSHOfhAZer1cVyGWnPLsfWlCUgAQmMJoARxDRrqMb3JXUwo1irv6+iR4RrSo+A1r6iKd2iWOFiv0bHw4cPf/311z5EuF9wZ3kYcR8fwyUgAQlIQAISkIAEJCABCUhAAhKQQM0EPF2r5tpRNglIQAISkIAEJCABCUhAAhKQgAQkIAEJSKAKAvnFf0uIyLI8djg/e/ZsicT5M6EcNZJZvU3unPDF0u3yg7FYy8tBWvzSzbGbb9VegqFpSkACEpBA/QQYm/LHprhnuP5K3FZCdyNvy9/cJTCdwIMHD/IHY03PokkB82oh261TwsePH2N5dT4aHbjhGTeY281Rzq3w3FJx7lJrgRzyYn03S20Yp7tKUoaovhwdW+e34+latbVA5TkzAc4UwOtLd9EJAZ/wmzdvOh8ZuC8C2rP7qi+llYAETkJgkJtiQzt93urQ6p+RZ2oGzpj4LpLSlKaadtE57NroQHick+mil/Yb0WhqUXghAQlIQAISkIAEJCABCUhAAhKQgAT2ReDf+xJXaSUgAQlIQAISkIAEJCABCUhAAhKQgAQkIAEJrEyAP6jLjqPMWVTIwwI7VtGxp5of24D5/X35/Keffsqf69FXFrIjhbt377JMti/OiHDWArJ0m4WnfcWhpPwpzj/++OPly5flR2shya1bt9hP/vvvv7PNOyoyZ5ew/XuEtL4iAQlIQAL1E2Bk4dBG/pIz4wv/MmjWIzMjaUYYhrwnT55kIvhIAhKQgAT2TgC7bJ0iRIdDLZ1pZnPXuKwZE8e9OP2tZl9omA5nPWNU1nk8UCin1xMJoKf1+SUmpryX1/G9TBT19u3b+FvCROgc+JzRz8NAryUgAQlEBHBie7RWxMRbCUhAAhKQwAoE8KIPclPMO0G8QgE7s9Dq78QyOlBTWlN6dONZ+cVdGx24JfN/2ICn/HWflZGanQQkIAEJSEACEpCABCQgAQlIQAISkMB0Av+ZnoQpSEACEpCABCQgAQlIQAISkIAEJCABCUhAAhI4KgFOCWHxX2fp2PTL4Vn82LuYbv29d+9e+xY7G1nr2fzawJILdjqxT5uVshxcVRI/H+fDhw9I27d/tTkdjEOy8olcfPro79+LFy/CM02aBYhv3ry5+LoRJCABCUhgRwTYERRt52Cwo8/n33RkXLlczeCbyTQ6jCATs4ZHFAetgP1X/MtQ3vwbCdacjYLmgIrCNReb10IkobcSkIAEVibAscIr9Pb0t00PvFrpsN0G7ci9KBigLsZZIgKjG2WJTFSqjDODlsjONOshcFFPq0fU5SSJziUflxEOGHqDxuXSpICWyBet+2UcT9+SwBkI8CcQMNg7SzqXC7ozcQMlIAEJSEACJyfAIVNDTW90+71bxzVb/Xv0t2tK041oSu+iLz2A0cFSH9bV9JlO1AKumFkW8OyiQhVSAhKQgAQkIAEJSEACEpCABCQgAQkchsCNv/766zCFsSASkIAEJCABCUhAAhKQgAQkIAEJSEACEpCABGYk0PxB3WivL+mzcJPtRqyoG3poBX/EkpV27BZO08yLzW7tiSeVRMddhdmxGxyRwuPAwqejr9PDvNg47Q7P0Tx9UQISkEBtBFgfH+7kD8Vj2Hr//n0Ysv719fU1I3Vfvox9Hz9+7HtaTzgbZoCMDjDuFJXmwBeq4+rqqp5C7UiSGzduRNJSEbOrTFEW3kpAAvMSwKYLja8v//zoWsPwkkzbswuxB/m1r9DZDjUM23dHXzTlogj0S5SFYpUn1YwOFIEL3uJi+iHL5bmHMR8+fIjwYQhj97t378IQrw9JgBNah24sPx4HCLx8+XJ6uVAX+ZajTgAnz5MnT6YnPmMK+IjSgwhdtTgjYZOSQAmBPiseJYd+gwP7ShIxzl4IaM/upaaUUwISOAmBu3fvclrWoMLOZTIMynTeyBVa/bv2t2tK0z7n+i40pef92MPUDmN0HGOSMawaryUgAQlIQAISkIAEJCABCUhAAhKQgAQ8Xcs2IAEJSEACEpCABCQgAQlIQAISkIAEJCABCWxDgGWL7ARmMTH/NnucWznY0sPmwOZfdt9tcooBJ2EhQ7rjmnO1Jv4hSgpOIuxZastbcsGeZzYej/szxZlVjEiy3JZLGLI7OlwvzhEh7tQqqW7jSEACEqicQObQxkZyOv9xY9ZcBc9LONcejLmkTdPh2BRUhb7zy9L4+RB0Ks64pNRbnZ+SF6/ap+5GrrZqFEwC0wlglNExRkc79SWLLYbdVLMhU7LBklIwEGCgVTIWpDIzWuEZWP+osr56N3w5AoM2luMUovXyQ57GUzRIMBoVChV+p4tvkQXdwrgsyIX0U+9WJlN6lYnOpTbxzoOrNtfGW/Gai04hPV0rouStBBYl0Ocfpvcb7XNeVGATn0hAe3YiQF+XgAQkMCOBX375ZeikMLljCm3+FyymQKjN6j+Av11TmgapKQ2Emk3pIxkdeI/xVWa6wZorIiO2jyQgAQlIQAISkIAEJCABCUhAAhKQwJkJeLrWmWvfsktAAhKQgAQkIAEJSEACEpCABCQgAQlIYBsCb9++ZdMOv8LsWbjGGmJ2OV5dXRW+Mj3agwcPou2X7LFkT+ZcZ4WwipcShSdPXZQZDog0SACW/YGuM5d5i9MnfCTAiCL0pWy4BCQgAQlsRYC+nf236QGUoTwzbnIIky2/Tsfx8F0G9GoPSeFsSjSESAkJhZ9yjVZA1WxybukUsbd6193IW5E3XwmsQ4D+tjmvJ58dJgz2VCUnUmVE7du9xisUgc5/uVOVM1L1PcIcxiCNnuIiWNPkj3L3djUCJZ8ezQN1CL1lkAOkrwj5Q1ebt/hM5jrcjQLSmNk83xy51ScVyt6MKlm6XZ/+jb6rnuPqPF2rryUYLoF1CPTpCRy7iXVcT1+xDo2T5KI9e5KKtpgSkED9BDo14UKx93t0S1VW/zH87ZrSzVejKQ2HanuG4xkdP/74Y8a3M29rLBwXjCYBCUhAAhKQgAQkIAEJSEACEpCABCQwhcC/p7zsuxKQgAQkIAEJSEACEpCABCQgAQlIQAISkIAEBhHgXC1WobFJsvxoLdLn/A7is9uHd0lhUI7jIrP3MjrVgtwJmWVjZyMSSX38+JFNzuUSwoHNpaxILnwlOtkqfKs5tmPG4oSJh9fszoJbu2udIjx9+jSM4LUEJCABCeyOAJtv80dr1V+idmCqSlQGbk5GQLZICWmF5BGaAIM4+kP7IyQ9oKR9JbogZeI/fPiQ3TjRI28lIAEJtASwONj82d4e9YIDszhP52Lp6GPrP1qLUjA6dJaFbp9tYFUdrcV4h30dSUuIR2tFTI56iyaZKRotmTOh8JbQaOdyWfRpVqEY5DvX4TL0GAj/+++/c8BWppPJPAoFK7xGM4z0Wz78vm6hME2jjSZwkmF0NB9fXJkAw27nLnd6Ifzt7969m6v3W7lcs2Tn1zoLRhORgAQkIIEMAQbiKWp5+YxwRob1H9Vj9SPJYfztmtJNS9aUXv+LLsnxqEZH5GkpQWEcCUhAAhKQgAQkIAEJSEACEpCABCQggZoJ3Kj26PqaqSmbBCQgAQlIQAISkIAEJCABCUhAAhKQgAQkMJQA27NZQMzuvqEvpvFZx8YS0nv37qWPZgnhvAl2UIfnhiD5mzdvZkk8TQQybCQOs0vjRCHsNb24y5RVjOyjJmb0Lrfs8Fx5czXrvxGmLSPV9+jRo1QwQyQgAQlIYBcEHjx4cPGQgs27+ryQyL+cIjGuEhkr0QdSTYntIoQzjPLLHO/CuE+h2B3Nrx1wM5KQLOddPnv2LBPHRzdu3IggVNhyIgm9lcBEAnQm9DlNJ4/ZRZdy0e2/AEQAACAASURBVO6YmOO2r+cHi0Y2bEMO+tlWzpLcr6+vqbsoJl39y5cvo8DNb9naik0aisGoxAh45tM9QhqHv+bY9FThodR8azSMJTS077///qJ2VOJmGVE1kTMkTGH2BXs4l1AXwyy4phuv5Ny6TvFmhxAVf/3bsw2j6xM2x6EE+vzDdBfY7BkDc2hGu4t/hq9Ve3Z3zVKBJSCBQxLgjxygk48u2uY+9nGSV2L1H8zfrindtMbZrchOW1VTetC3f2CjI+86drZoUDsxsgQkIAEJSEACEpCABCQgAQlIQAISqIHAv2sQQhkkIAEJSEACEpCABCQgAQlIQAISkIAEJCCBYxNgHS2bdjL7J1l8xl5HFkQ2P2ISwr5KjrVK/wYpT0mNNBeC9vz583Dj5aJHa1EE9o5SWPaRlheH4rMmOBO/bxUjr7AUe+WjtciUPfnh9mn2eCNhRn4fSUACEpDArgk0B0LtuggrC//27Vs0gUhTao4TJZAjPjmVMr/zmRNJODqBmH/88QdjPe/mi4Cqg8LD3gBH5Dwon0rgbARQ1LFNmlLT/6SnNR0MSIkV1nlgcYUc2oprZWM4qPBoLXYthrZhIy0Nz6O12oo79gWujEjhadsAx9gtcbQWOYYenk686K4LnSRIsp176S+qap1y5gOhh7MoioNHS2UvYrLo7dmG0UVhmvh0AnSAdAuRJkOPx0D8/v37vIE5PffKU/BrrbyCFE8CEpDAMQhwCnanOVBeumgcL39xw5iVWP0H87drSjdNWlN6w0+7L2uNjj4yhktAAhKQgAQkIAEJSEACEpCABCQgAQlUSMDTtSqsFEWSgAQkIAEJSEACEpCABCQgAQlIQAISkMBxCLCLj4Mb0t2zlJDtPWwAZv8khz2xCTDcTMv2HkIIbw6JYPFxuq+bNB8/fjw7qa9fv7IJuU2W7dadwrcRZrlgvyUoSrZ2N9mxNRR6rFbsy539k+mSa3ZPQZLjOfreWjScfJG5yQL5V6C6aHFMXAISkMCZCTCg5IvvGRl5PtFTDgxl4A4DIYw28vvvvzN6hgpSGCdzzVu8y1B7saZQP9iRktEoMrn4SAISOCSB0BSigByCw67IQ5a0KVShCVY/BOzuqO4YixkOKqy7aMhDQkaiZ8+eVSiqIi1BIGqoTRYELncSXOobScvVOivSR9NDOg+9otlPTzlNIcWL+4XeII1pyEIEoio4/DC6EEaTnYUA2gudW9QHNiHr/92FWUo0byJ+rfPyNDUJSEACEkgJMN2c2r9ptHxINJTnI1fyNC31+lb/8fztkerS1DWBmtKzNPsUr6Z0IViNjkJQRpOABCQgAQlIQAISkIAEJCABCUhAAhKohICna1VSEYohAQlIQAISkIAEJCABCUhAAhKQgAQkIIEDEmCLL5t2OLghLRsnPrx//55NhumjNOTq6urdu3fsSSO18CmLHWc/YOv58+dtFpxJwXFUI061aFMovyCXoQdssUAZwmkWMEHsKJyykD4ko/A1b8PFqZ6utSZ585KABCQwL4H8Fn1OKvGMjHLgbPWJxkS0HXSe6UeisGWaof/i2Q0Xj+wsL4sxJSABCeyOwMVOsikR3XLlRWNopj9vheRw6uU2WLa5jLh48eJFCjO0wUek6Sv7IhC6BRrJab3T1Z4MhE6XVBQ/8jVFT6ffptvLC4/2G5o1R9WnecG8/iMCh5bU+BKQQJ7A27dv6dlC3QDPcOONp6PIv+tTCUhAAhKQgARmIYBmHo7F49IsMWfGpbzQWzVY/Yf0t2tKNy1WU3qhL3dcshod47j5lgQkIAEJSEACEpCABCQgAQlIQAISkMCGBDxda0P4Zi0BCUhAAhKQgAQkIAEJSEACEpCABCQggSMTaI7W6vyzuqwB5cSHoYVn8w8HckUbBUmKZbJDk+qLz18SDtensst3zR1HHLD18ePHqIB9ohIO23QLKAsZwyK0r7OB6vbt2+3tJhfAbDdOs6YcUTcRw0wlIAEJSGAiAQ7H7ButOM5jd3t+JtKY8jpDYXS0FmDRduY62ZOhH23h4p4TBmU0is+fP08pi+9KQAIS2COBwuOeO63aespLBx7agByfEd7WIyfmdjTqIRsHnC16slI9xVcSCFxfX0fby9FAlj4JrkQ1TV0r89ZXepAf3+m8WbSptV6XNoSL/Nm4YUyvJSCBAxDAVR4Z7PRyKDMjvPEHoGERJCABCUhAApsQeP36dYklUiLbjny2NVj9h/S3a0q3X4qmdIti8wuNjs2rQAEkIAEJSEACEpCABCQgAQlIQAISkIAERhDwdK0R0HxFAhKQgAQkIAEJSEACEpCABCQgAQlIQAISuEAgf7TWiN2zLMl9/Pjx999/n+4TZoPuhw8fLghU9jhMnH1Hm2w6evPmDUeTlMn7vwO2wNJGhkO0e6p5RLlGMG+TnfEiFC/dWT1jRiYlAQlIQAKLEmC0Yut+uJmBUwN+/fXXd+/ezXUy1KLy15A4O6Oikw5ACth5ZaM62MpVcsAW6gf627y5m5oEJCCB+glc7CEpQuWna4VGFkMz3X6dYzHDXHSyEmwJrL+RKOFcBNAVw6RorqETJnw01zWupC9fvuRTQ4ylzyJPD/Jb7jwvjjUP+4Sm7HRinm+ebwY+lcAxCGDQPXz4MPK4MtRygvOaf0DiGDAthQQkIAEJSGA0Aby+M5q6lXskQkqUelur/6j+dk3ptplpSrcoNrzQ6NgQvllLQAISkIAEJCABCUhAAhKQgAQkIAEJTCTg6VoTAfq6BCQgAQlIQAISkIAEJCABCUhAAhKQgAQk0EGAvXyd6305uGHEMU9sAmTPM7su01W5Td7p1sEOmQqCwo2dMy59Lsj5/0RBjJI93s07RH7x4gXXrGXsPJaLLVUjmP8fgea7YStXKyQthJ2u86VtShKQgAQksCqBZ8+e/fHHHxzhwY9jC37//ferq6tVJdh5ZmgvoWLDLUiXKBNnrKAthEehdeZCJc6lUHWmb6AEJCCBOglwOuRFwTpt24tvrRMBYzAUDzN26XOCxpWLPa6hud0kAvx6bNVx5fKtcgK4LKItwRwzuvRpL6ipFyVcbnduJuuLilnm3YuPOt1ZBFIFF981ggQksF8CfON0aGFPS1dDNzjOzHzwz++XX37ZLxMll4AEJCABCWxCIPL6TpQhNPknJrXo6zVY/RF5bscpQhdBrelv15QOq0NTOqSxybVGxybYzVQCEpCABCQgAQlIQAISkIAEJCABCUhgLgKerjUXSdORgAQkIAEJSOCYBJj4Zxs/mxOur6/d9X3MOv6nVNb1PyT8XwISkIAEJCABCcxAABU63MnTpsiSx3Q/bfu07wKdPFoOm8bkPAiU9jR8UAg6P+k0r7DL9969e4NenzEyq3LZ+1R+wBabJKHEqVXhIR2NPKB78uTJjLJNTwqR2kQ620n71AsJSEACEqifAMMlv6VPRqifw1AJGbjDnVHsgn7z5s3QRMrjc9JKiQ7GuDxdoSqXypgSkIAEaiBQYnZhZ9U5Q8S8RniMDqNJbdZfW8Wco9Retxeh8G2gF0clgJoRuizwuiy0zzkEWO3pWouegodmHjpeGiD4uzh7PYTjtQQkcCQCqAT0q5GNyYePtT6imB8+fKD/bH6LHmEwQjZfkYAEJCABCVROIDoCe7q04fg+PbXlUtjc6j+qv11TOmy0mtIhjfWvNTrWZ26OEpCABCQgAQmckICb2k5Y6RZZAhKQgAQkUA+BM6ginq5VT3s7nST87YLHjx/fuHHj+++/52M7XfktsAQkIAEJVE+A4Ym/x8m2CtYfs76fbeqsRySEpYTVy66AwwhY18N4GfsfAqzLQZVFoX39+vU/Yf4vAQlIQAISkMD/CKAz922RJZxzowZhwonUuR43TWT6OU1hCoWZpmLMFdIcsIUZUpgglgtbnqLIWDQVbp5ky3crZypz+8gLCUhAAhKQwIEJhMrSuONHh8K5uroKh+C+1zdXgfoEM1wCEpDAQgRK+kay5nyKhQQYnSzGcniADqNJaNKOTnaJF5tDOqKUEfjRo0dRoLcHJhC1z1AXWq7UJT6Hwk5gRiHLXT2jM+3U6HAQ0W+MTtMXJSCBagkwZ01XFp5gyPf+/v37oX74toCh2rNCl9Xm64UEJCABCUhg7wQyU+Sji1Zi1IxOfK4Xa7D6QxvzSP52Tem2la6gl2pKt7TTC42OlIkhEign4N7JclbGlIAEJHBmAmtuanMb1Jlb2mplVwVaDbUZSUACEpiFwGqqyOZ6iKdrzdJgTGQwAf6yK6s6mr+SzdqOTmf04ER9QQISkIAEJDAfAbQ0dqGnqxMIYQjjj4zNl5UpbUzAut64AvacPUpss0yZC86NdU/CnitT2SUgAQlIYE4CjInh/t4waZY8PnnyJAwpucaDFG4NyrwSrS7NxOx7FJoAHLDbF221cHZAUShWAI/LkRd5ffQ2qnGZlryFSBhWTcyQecm7xpGABCQgAQkcgAD+qHC7Mjt/bt26tUK5mom5fEYIhnj5OD6VgAQkcCQCTAaVFKdCy4Xh49OnT63wdPIVWn+NeOEe11bgPtdBG8GLIxHAWRQ6bXAQrXC2GguTQo2rkyeek9u3b3c+Wi5whS3BFCrt3HCvVXgC+3KcTVkCJyHA2hWG1NZ/Tg+DejDCCR/iChWMFbqsMGuvJSABCUhAAvslkJkin1go9jVNTGHp1ze3+o/qb9eUDpvuCnqppnQIPLzW6AhpeC2BoQTcOzmUmPElIAEJnJPAypva3AZ1zma2ZqlVgdakbV4SkIAEphNYUxXZXA/xdK3pDcYUBhNgmodVXOE6jHRR1+BEfUECEpCABCQwHwH+mlZ+TT8LAjxgaz7eW6ZkXW9Jf/95h0osO5c4IYJFLfsvliWQgAQkIAEJTCXAPr2+vYt5Nbsv43D7ZV+cJpxNRMzJ5ePkn7aSszpznUMu8vLwlEWco3dxo6JUUoq0mO3pWtSaSlTKxxAJSEACEjg2gehcA0ZDnI3X19dLlxrFoOT80M7dUEvLZvoSkIAEtiLAiVQlJxqHyxu2EjXMl9mNcDShe7+6ugoj1HONnd5p1bJeqh4hlWRpAtERn+soG50NLypp652Iwhe9DWeXlsuo8xOLKmK53E1ZAhJYhwB//ynsUdEH0FimHxoY9p/37t1bpyzmIgEJSEACEtg7ATTwdqI5LcsU06M2j0RUuhqs/tBDgniH8bdHFlyo+EW1MONtqAr2JTulPfeleTFcU/oiooUiaHQsBNZkT0LAvZMnqWiLKQEJSGAigfU3tYXaNXYHGr4reCdWoq+HBFSBQhpeS0ACEqifwMqqyOZ6iKdr1d8mjyZhc3wd8xZtwdhX+fLly/bWCwlIQAISkMDmBErmoYkzcd/+5sVUAAhY1zaDKQQ46SO06FjMxDEcuAKnpOm7EpCABCQggb0TQEnOqFid+/ouFrlkBWebSGbVchsnc9GuTg5H+Uz8dR6xISpaO1uSLz63ajdXI39IuMVeUi7jSEACEpCABPZOAH0pGvtQn/ixEfrHH39kHm3RApacdopCtcJRX4sW08QlIAEJDCIQmid9L040NvuSHRfO+uawP+d0sBE247isR7zFGJe+xSrtag+DTqU1ZDqBsIkyk/Lo0aPpaV5MocShtMmW4JIT/S6W7mIEdMs0I7qypbXNi4IZQQISmIUAysDdu3fD3pVDJd69e8exoRPTJ+XWYqXHnpiar0tAAhKQgAROQgBvajguR6XG7fD+/fsosPy2HZrLX1kz5uZW/4H97WGj0pROLdwl2rmmdEhVoyOk4bUERhBw7+QIaL4iAQlI4JwEOq2qCAVxZtzA6DaoCK+3MxJQBZoRpklJQAISWIfAyqrI5nqIp2ut067M5f8ngG4UrvIklNs3b94ISAISkIAEJFAPAU7GKVlsjcAlimM95VKSlIB1nTIxZBABVifTXYQ7rzhDlp0YHrA1CKORJSABCUjgYAQy52exEnH63p5FcYXTz+EQv2imhYmz7zTDNk2E1aXRH+lN42wbEq5/rWqb+rZYzF0CEpCABM5AgOnhvmIyJjJxxl8C74swPbzw8M2MkNNlMAUJSEACtREoOV6nqr2szE+FZhSbLas1tzG0w72gbdUz3rXXXhyeQLTVebXaL5nwLfn8p1cQ+1HDRNbJlG4BX1yYb3PtBHfKxBAJ7I4Ak9G4r1vlhKMWuH7y5MksBQmNQU/XmgWpiUhAAhKQwOEJoPBnzBymRJvhdfTsczvoV0iyBqs/1F4iRLv2t2tKa0pH7XnlW42OlYGb3fEIuHfyeHVqiSQgAQksRGCTTW1ug1qoNk1WFcg2IAEJSGB3BNZXRTbXQzxda3etdMcCsxkgmj3i1qO1dlyjii4BCUjgoAQ6V/l3ljUzMd8Z38DaCFjXtdXIHuXptOhYDoVbcI/FUWYJSEACEpDARAIfPnzIKMmRX6g8r/AYpotvDYocpRZuTq5w49DLly/LGXLoZ+Wna4UryEPyUaV4KwEJSEACEjgegYsHPeCzev369XIFLznQ4aKQy4lnyhKQgATWJ1BoAGLzri9bmiNihOYeBzEXnpyYJrVCSN9ETOehPyvIYxabEIiawaDTw0cLzD7ki94GnEi3b98enUX5i9Fm+CnOq/JMidn5oYGlkt5sUFmMLAEJtAT4hLHp2i6OL51OZsbeLOy0S4zHVjAvJCABCUhAAqclwHDMzGxf8Tnf9tatWzwN50b7IneG1+yqDTWHUPhOYySMMOP1RT4IuUd/e8RWU1pTesav5mJSGh0XERlBAnkC7p3M8/GpBCQgAQmEBCLNP3wUXWfWZkcxS27dBlVCyTiDCKgCDcJlZAlIQAKVENhEFdlWD/F0rUra3vHFQDeKPjCP1jp+rVtCCUhAAvskUO5yyqyK2GfRTye1dX26Kl+mwKlFRz7ouh6wtQxvU5WABCQggaoJsDg4I9/o7b7le3hm3BVZuLk6U94lHrGDunzhNdVRs0KCErUEItOUgAQkIAEJ1E+g3QWdETWvVmVeLHlUolwhJGdSlKRmHAlIQAIHIFBoZ0Xn42xS8G/fvoU7VDFdFx0yppcxPAisTY0iaBK2NM5wES4WYvZkndq/uL8a8iVK0RIVNOMhOHnx8MV1bj/u/DDzSflUAhKohAD+XvquZqUKHzgd7Lt372bsVzl4Iuw/63SSV1IXiiEBCUhAAhJoCESjZ4SFgfvJkydNYKHzIUqhuf38+XNn+OaBncbFylb/Uf3tmtJR89aUjoAsd6vRsRxbUz4JAfdOnqSiLaYEJCCBuQhsuKkNxzLe4MhWdRvUXDV7tnRUgc5W45ZXAhI4DIGtVJEN9ZD/HKbyLEjNBNSNaq4dZZOABCQggZBAyd8xDuN7vV8C1vV+665CyRuLjhVR4fYqPMuI+ujRowoFViQJSEACEpDAEgTQr8KNN1EW4e7f6NHFW94t9NtOyeWiGDVEaP3IJauEERiFhMnv1Vaa1oBIGSQgAQlIQAL1Ewi9B33Ssln6+vp69OGkfck24dHauL7I6Bu3bt3qe2q4BCQggSMRKDSaCg2xRclg5YV/+oWdltiJi+Y4JXHGslDaNqnDG+9tSb2AAJvAw29ntdrPOKnaelntdK1QmJWPqgF4uCW7KTt+No7qq7n3aOvICwlIICQQrcBsTtdKv/HwlZJrTNTO8Zp3C43HklyMIwEJSEACEjgkAeydzJnXDNbhHPeUgZXxutB3sSbnSqz+Q/rbNaVpyZrSa37ObV4aHS0KL8YRoPvi46Vnxh+IpRl20YyDjIwk23jk+Bcv2fEmIqOPiPLi0n/z5s04nr4lAQlIQAKHJ7D5pja3Qc3SxlSBVIFmaUgmIgEJSGB9AtuqIlvpIZ6utX5LO12OqW6EX6zzb5WcDo0FloAEJCCB+giECxouSrfakuuLkhhhBAHregQ0X8kQwKJj7TLdQrj4mGlRXvGArQw3H0lAAhKQwJEIZJYOU8wpyjODKYmHWzH7uOVl6HtrX+FoHaiykdaRKQIxWbtW4XrrjMw+koAEJCABCUgAAqw4X+h0rWbx+kXICHDv3r2L0YwgAQlI4BgEWMMQbvXpLNTFCJ1vzRjIttVwauPp06eVd9R9532sdr7SjPBNajSBsBmwZW4h9SYVL9yFmz5tQqZ4q/rSvBhew+laCEm9PHny5KK0RpCABCohwIl4jJ5Rz4bDvMRnPqUIepWn0PNdCUhAAhI4A4HoCOyoyGjdTOy2gVNMeDwSFS4/C829tphc1Gn1w3Ahg3QJf3vIVlOaRqUpHX5iC11rdCwE9iTJNo5rfNfh8umo7K13PbJtcdDhnG9+ezdC3TsZVbq3EpCABCRwkUA483sx8kKzWm6Duki+L4IqUENGFaivhRguAQlIoH4Cm6sim+gh/66/YpRw1wRS3QjvNu6wcLpo1wVUeAlIQAISOBiBQRphc27OwQicpzjW9XnqerWSMrMbzfuSNR3F27dvV5PBjCQgAQlIQAJbEWClXbjEMxVj4swuytvFZakIMONfNcws+UpLt3IIWke5NktBUEiooJWFvJgdf+ziYhwjSEACEpCABCSwBAFWqJckW7M6VCK/cSQgAQkMIlDSN6bu30FZTIyMWRdOS7HuovIDphG403TFP+BykYmNYV+vh/6i1bZYl/yBTRxNq23YC3uPkt5mxiru2z0e1suM2ZmUBCSwBAH6NEbPsCdZIpc0zZX7q1QAQyQgAQlIQAKVE3jx4kV7UEgqKiZ8qo2PHl4zGaVZrxOi1d9yLqzWQf720GTTlAZ1IeS2UiZepB9vk2BYLxOzqO11jY7aamRH8rA6+scff6Sn4gMZ1NG1ZcTaffXqFeMmX/r333//4MEDRtgPHz60EfZy4d7JvdSUckpAAhKoikDnXGqfhOFMcV+cceFugxrKTRWoJaYK1KLwQgISkMAeCdSgiqyvh3i61h7b6m5k/uWXXyInMqvT+NJcK7mbKlRQCUhAAicjwJR/+ZJEBrUK/yDYyWpsfHGt6/HsfDNLAIsuUoCJjiObv0uQfc+HEpCABCQggd0TSEfAqEgT9ys2btO+RZONx2m6fh7+ydMK1yiHSPnjxuUHllGW8shhLotef/nypU0/JN8GerEhAZbPslqRH+sAWLnIj1lwVjE+fPjw8+fPGwpm1hKQgASOQQDVpaQghdFKkoriOE8XAfFWAhKQAAQKrRJU5a1w4WcOtyfVv+6iz1Gw2qbQrWrKfEMCTI6E7fbp06fh0+WuSyZ813SVhBCW0/H6eHZ+dDiLNPD7iBkugaoI8KniFd/EWV2oHVWFS2EkIAEJSEACqxFgEi1z5jXDKAeFpML0TXanMaOQEhsnemXp23qs/kIjqzDaCG6z+9s1pZta0JQe0RrHvaLRMY6bb9Fy7t69i9c6XPwzEQsfPkMeIyyOuxs3bpA+exJ3sfravZMTq97XJSABCZyTQFWb2twGVdgIVYFCUKpAIQ2vJSABCeyOQD2qyMp6yH92V1UKvBcC7LxKZ4aYSpm4l3IvxVdOCUhAAhLYI4FBh62utv57jyTrl9m6rr+O9ish53qwvjnShJlCZtJXTXi/1arkEpCABCRwkUA09kXxZ9mvyEj68eNHPE7ocgyszWJKUmaLIEPtLItWb9261UoeLtZsA+u5gAMQyuVBP+F0pDdv3pS/snTMcEuYO7WWph2mz3EAzepG/u27CONH1zQ83prli4tS9lYCEpDAeQg0f8D5Ynk7z0G4+JYRJCABCUhgHIFCuxVDJrQcx+U14q3Xr1+H8xrsL6rf2xwKHBa5EHX4itf7JRA2A7aRr/b5lPhM1myKoQ9kzXyblkOOYUW0zYnA+nuSVlovJHBOAjiBcX1vVfbRx39sJbD5SkACEpCABFYjwL6j/BjNdonOqbQpwys7eKtS4DutDKpgfZPneP72kK2mdPNdr9+uzmNKa3SsNnYcLKN1Wg4uNX4sSGs+yc6xtQaw0EhXzbl3soaqUQYJSEAClRMINf+Loq6wgdFtUBdrQRUoRKQKFNLwWgISkMAeCVSliqyph2xwuhZ/6L5kGdOOmlHjrmUPGD9c2NW6bNZE2qkpssTz6upqTTHMSwISkIAEJDCIQLlGyF+yWsE5NUh4Iw8iYF0PwmXkoQRevnzJnG5o9XA8B1YDIVWtcxpaLuNLQAISkIAE+giwlrc5o6cvwpSFwlGaeE75RYEz3iIq4zgJNv/OmPKMSXE60gh7hJVblO7JkyczSjIlqZDwjC1kikhHfbdxyPOR5r/TwuKj2ZKOam0hLqNJQAIS6CTAzivG5c5HbSBuhOWOn2D3V5uRFxKQgAQk0BAotEowZNZf84ANyFqLtqYQ9dmzZ+1tnRd9f+GQ+TWtiTqrbCGpQjs0v/l8XgHCCZq+lJu1Xn1PlwvnK1gu8c6U+0rKbGn9nUlniQyUwEkIdC6/XLPshdrRmiKZlwQkIAEJSKASAkzUhsZOJBUm/L1796LA5nbK8IpHoh6Duiqr/3j+9rB1aUo3346mdGeXMj1Qo2M6w3OmsH7LwdeHg4u/yFgh8E4a7p2ssKYUSQISkECFBCrc1OY2qEw76Rz0M/GnP1IFms7QFCQgAQlIIEOgNlVkNT1k7dO10CHCZX+ZKtnRo2hVVnPGFr4b/hTGcgvfa+bDjsp0gx9AVl6VhRg0NrZ71cxqF7KtX3e7wKKQEphIwD5qIsD29Xn7qGhMb3NJLxjlPU8zxbKjEOt6R5W1U1GxMLELQl2Ua9a70PbsPXZap4otAQlIQAIZAhePh5iyUDiT7xKPGMGbU5/KNcYlxMiniT0Sqhn5yOFTXHYsPF30eLIwu/x1SxiRVJDyrKY85WiteR3y1Fc9a/enkPFdCUhAAhsSYG8Vg3L6R4xbkehsL+pXbeQRF+EZl5nX0YsyT30kAQlI4GAEsErofi+aWoVd6LxwcCyHgi06Rswled8aLOb15spid+mw9zhtP4y2x15WhMJD9h9nBAAAIABJREFUpdOA+Xe1LcEcSBduRe5sKivbtny2TfFRAte3qcmxs3+jQcLq2C2ws/YNlMBeCGw+4msS7qWpVC7nhw8fWgkXHX9ZiRfqzGTKzJRTDy18LyQggRkJXF9fZ4ZpOp/Mdom+U7dKxEOBr2SSF2mrsvqP52/XlG6+CE3pkp5hYpxMbzYx5cLXNToKQVUVLT1XAj2fVUz8uGhGusYRin7O4MXSIH7Ti0BSZF3PUNiUyL2T02u2qhTm3ZdUVdEURgJuYJyrDczbUZQPkYyzq7m53AbV2VpUgUIslahAoUheS0ACEpDACAIVqiLr6CFrn67V50wfUWfVvsIiLX6UlEVR+PtQXlkjtf7qqK34sPSqWRsXCoCbbP2qhzwVEYrh9TgCTf+Yme0bl6xvSeDkBOyj5moAM/ZRrHuIFlplhJx3c3ImIx8tQcC6XoKqaUYE8F+jAKMYh+HM7xJS5x9QCuX0WgISkIAEJDCUwEW3z46WxDFYt8VBb7y6uhpKY+n4jx8/RqkYnQuOSlZ1b+6rZHq1ddxFKtPoovliJ4HZV8RaX52cDZSABCQwlAB/Z4lXOg/YQnFCG1n0mINCL+iOVLih/I0vAQlIoJMAttLFlUNTzLHOTC8Gvn79OpSK+anNDbqLMhOhtayjyOcxKDhIgtaC5cu//C4OvpBh5KUR8puy3ToCvvktzfWPP/5YWYzwk+nLeuWmyMa/bff+Ud7Or5LAJ0+e9FEyXAISODmBXagcJ6+jaovPXnr80vzQglIhWUv8t8pzh+GJ37idgWTBiM/vb1Urp2uhYvEjoybTRf0taWENkYAEjkeA/qc5ObezaHRx9H6dj9pAuqPO7rGN0Hcx7q2+1CaGd9oXpEl/OzHlca8fzN+uKd00A03pcZ/Dvt7S6NhXfSEtPs9oHMRfzcbJSKvntvFwsuaKbWjsMfzbPvhvu0xoXMEnvj4u08xb7p3MwNnpI2xMJHfv5E6rT7HzBNzAmOdT/nTGjqLaTW1ug0rbgypQyKQeFSiUymsJSEACEhhKoE5VZB09ZO3TtRoNcmgN7Tc+7htWxvNjLgSfEaZI5Dbab9E6JWfSiDKm6wKZRFm54OEOvU5RDRxEgC9XD9EgYkaWQJ6AfVSez9Cnc/VR5VoKg53LrYZWU1XxreuqquPAwjA9zMwxv7CMLHXiRIw3b96EgV5LQAISkIAEdk2gxMDZ0b7QcMkvemNtp2vxF5DSNdnNufadTrnOpkUZKdq26xTxl7ayIXl77cXsBGZfXxh+I7NLa4ISkEBtBFgQw/wOlmzbmbAdkQkvuoJtx5HaQI2Thw0/TB3iNwByM7PWTCaucPJC4UYs5BlXNN+ahQArGNDZ2spqth/z9U1XrVn5R8p81/xaUanu5gOfnn6bphcS2B2BxlbKix1+OPmYszzF4g49zEi4l1l7+plOAsceXBrdiZG9r/idTJrA8BX6fOoaY5nfyittMhLu6FEIs09sCPc9OmQ4nx4tMy0arDxdK8ViSJ4AyiTNqVVTicwHRRvj37m6LIY/0mfM5d/GVmpEalTi5t/ZtVb6cL6INNOmgAtlmke97dNjD9nbsj187i9evMD/H368UZF5xOfGr5kmoPdgf36hM6RRt/rO7Yoyam75rvmRXXNL2yY7tCzXfXXiMlACeQLsEWB0bgbo5uMK4//vKLt/jgw+8CdGB5Lp4jDhL3rO6YhgGKIrvG67ssL4i0brE2ZDFUJ/+8Qa76vTMFlG7fD28Ne0Z03pRWt5wx5j0XIdOPHoiEksZbqOiwMfQFAMcGvzu2gs5OllhuD8i0s8de/kElRrSJNWTVutQRJlkMCMBErW986Y3eGTmqujKNHAG5jrO7Jwv2Pe8gtrE0v2nNugVIHCZlCPChRK5bUEJCABCYwgUK0qsoYe8te6v7M5VaPmiP8ItRKfzrrU18stOoe+KT57A9aT4J+cOiWJqsPbcgK023/Q+r8EJDADAfuo8v6nJOZcfRTLO0qyIw664wztwCS2I2Bdb8f+jDl3LgJguecZWVhmCUhAAlsTwCFDD4ybAvcUP9RyO+RZ6iQ8JqlTo0b7miWj1RJp1UVceatlWpJR30rrxkIp93FTTRSN1EoyXSIOHyMCtK2F9fdL5GKaDYG2PbfAJ15s2HKsUwlIYE0CDCvoS5keg+6lflUqX4Qzu/hYe5ep3OYRDo01m1wmL4YeGhtOYCqUX6hF9JVixqnJNIsVWg47djIjOASwZUZoUCRbUvVN+o74mTZ5+EebNPtKqHbul9sWSOhe5vMc8e1vwpY+JOXWhGwiz9KZYuTiGwkrq6/4Q8OpdAa1vdT70pzL088Mo20VnG2k6/Ma0cbKwU6M2SnDxDQrfL1tY+3FCtrjahwoCwp5W7T0Am1zSnl5F0WXZpmmnIYQjchTsmu40RvQ05b0G40MlBGFYTXmZrQcgbRRTW9Oy0k7LuX1y4jSMlojuuhoooJKTNq01H0hE7uscZXiWxLYI4Fmhp1ht3y45LujN8BK4t09FjkjM4Xq61UIR1PKvNs+yieSSZ9HlRgyZ7P627rruygZofgo+l6vJLzkG6+kBa5GDPWj85PUlF6tCjbPKG8CH8+CuAicqbrwoxjXJ6AeoFeE6ZRfM4ZeFHK1CJ2lwMOwmgBtRp2SlFM1ZkRgrn1JbQV5IYEaCNhRRF/6xNu5OooSDbwRdSuto9PRV/9Ssdk/OlWgEGlnf7KJChRK5bUEJCABCYwgULkqsqge8q8RvKa80rhCcDOlv/JqKFdhYZdmNDGkPPe+mHhUD6lHUqi0yFTrJtNjhUttUoEN6SRwyBY7pSvzXQlMJGAf1dnVjA6cpY/KTPlHgqFITGwAvr4tAet6W/4nzL2zyTEQEH5CGhZZAhKQwIYEmN/q1MNxXNgnT6wXNORIZ45ud6dCM9XXFmEWc2Mi4eZ1GmpnGw5n6zu9c21ZooutvHYUJ5xv3l3zmKU210yElsOSbjiHv9GueBrhmsKblwQksAkBdkLSY0SjRt8t/clWq7hK4OQLUrPkJaWbEqdTqYhqedvFT7RDlsgzhJWIGkne3M6l5KeJL9pymFSl1GmmnSGsWiuchEVLHDH68wUtWtgpbdh3FyWQtrfztAS6jrT4achqe3hC0wkxVst3egND1JQbIXQs0xOvKgUGLHrj0aNVJ6XOQBpDYZ9fFZ9NhKFSOhmGgVTZJrJtm2lIILyeS2u6WDpGkzDf5vriW7uLkJbxMMNo6DJNixmG0NsPbVfj9NUm09FaK1XDu6Hk5ddo156xtbvPMxI4re7DfK1tSVcuIx/+dKWIr5KhvC1CczHla00hRCHY4GmOkQDeSuCcBDBAGKDL/VTRx9Xelvuv6uec7+joAwutNrq1ls/QCyqlBlDnsfoLaZeMgNv62y8WRFO6D1HfRzrU5OlL/2J4Z49x8S0jzEUgbzMez4LIc2OYC7u7ic5q6I2Yt6pHdWdETvsHSlSoDORRD30a1ksqlSFDCVSibg1tBsaXQJ6AHcXQriAff5aOAn0yn0v7FIUkX7/LPe0Ukua0mjK8XNHKU1YFCllVpQKFgnktAQlIQAJDCXSO8q36EV5spYp0SjiXHvKfsIQrXN+8efPNmzf5jL59+0aZmx8LEVBB8vGjp6DBAc18zK1bt6JHM95+/vwZ1wxC4tbhNyhlSoR4uJPQJ27fvj3o3WojA6RzGQ1lpNJXFvv6+npos8lImPeKZl7k0dC2kaZGe+48YC+NmYYAgSaaho8IGeG7HJGLr0jgJATso5qKrq2PKu+xGcRP0laPWkzr+qg1W225UPjZ98IvlLCxCGiN66vKoRheS0ACEjgJARxNmPZ9BjLuHZ7SJx/GRbNytYL3on412rOxclna7PBxtWuCcW09evSofbTVBZ43Gmrq78I8efbsWSsVotLUW+Hb8M6LtvGvrJBQllA10sLqrJ0ZA+nc3r1715fghw8faDM44S9+yE0KtMO+pAyXgASOQeDt27eMg+mI03z+9BjRo2Y0qWS4PEYVrFAKxuKoHjsz3WSMRrdkVEKZobF1SlUeWFLG8tTWidlpufR9fYjEpwcufvfu3euTkLGequRT7YzQjuydmgCBRKBPQHlbWWPslNZACaxAoNAz0PdNzSthZDrxPT558mTeLJZLrbNXIbsjrTqg06aHpCteDmOYMl0xefHL9Plh/DNf9zW/kEk7AoaBh7/mA+zsviBW2PsdHpEFzBB4/PgxXVAYAZcvS9poVGm7olHxlPglbtW8vkq75dfk2/d1E85Hzdkf5FiotZIp/WpfguFSvdQKboSh1OQ4KNOQntcSOB6BvimMoSXlw6QD4d9mbELjwqTF7B2aTnl8Eic7HBElXVZ5ssaUwK4JfP36lY+CgfWiey0cqf9WCr6kBScdPjT+vbq6Sp/uK4QeKcOkXBWZYtahnNTQX/XpUa3mtq+anShtzf728qL11WmYgqZ0SKNVV8JAryVwbAKoB+04SIc/0VnNaMighm1OsoXc6IUW3SJaKAbR6PnxDKfxy5WB9N3RIe5LatDROGlRozGGL55TnwkJeH08AnYUTZ3W1lGUaOCN5Jss3WmyxkHHYM2vuW3+hSQiIX+hNz58d4/XqkBtrVWlArVSeSEBCUhAAuMI1K+KLKuHDD2NbOX46QqMi9VMja4sJNkx94NeyOqKi+JFEdAv15d29hxRi5nVjorGLT6j2fMqSXCc2YAThFUv1EgzZV6SUUmcZj1NCicfgu8PMUrSL4mDDHwXaPPUSGdN5YXhaUkuxpGABAoJ2EdFoCrpowq7RwaLSH5vd0fAut5dlR1D4M6Gx4hwjNJZCglIQAI1E+hzWUSGMGoeMWsuSLWy4b6IYKa3e3R/4SNqC8L6p2359zVjFIzOdjvI6sSfyQKjNQsY6kVaWGuSz+cV1kvb+NMLHIz5dHwqAQnsmkA6ghASDhOMO+EQGfYSmw+XneTzmz02mU/slHPlwM4F32Ftcr3+GI2XGKVxxExrJHlzy7g2F9U0/eVaTthiQdGs0msLwm0qTBPSOaXY98HyFfPBArxNubngY087gSZ92kPYFUQvens8AmlLW67ZV0gv/BJTFE0IcVaQPFTR6RPSz3YFGUZn0defH8agGDdm0XLohHm3+TEiE9LHqq/58e7oejnJi33DWYj0ME1xUJ32afKED0pndGRGk7AWmuvRqVX7YlrGAwyj0WdFRxT6JClgX1dGR5epqYy+ykfayS2jskKeoTMUrDNrInQaRLybybTzlaauSzLtlMTAzQkc8muNqK5WRr7Nvn6AcL4g+o2oJ0llC0N4izQxdfuSDSNzTTTUKrIgo+bHdahOR/E7b3klAuitBE5IAMOTb6HzG2kC+dzQHvEs8ZF28mEE56vv/HgJ73xlL4F0LxkyQ/uQoX1Um/U6HomLldJZxQh5TlOLtt1WUN/F+v72i5UYRch/+025zlm/mtJRUznbLb1u33dNeKfdemBEdGUtjRk7BJSKPOcmU4aeSjzkOBY6x/GtVJ2SDrytuPaC2qR/Q73B7JqxJVNHfd1mm3V6QQPonOgc9zUhAyWiiVIjnTWVChCFjMvXtyRQMwE7iqh2KukoCvuoGkyJTlGHWsFRLezoVhWoqazaVKAdNSFFlYAEJFAngc7xPTKOuN1cFemUc7oe8q86ayWUKlRB0oqJQjafNmDSqLOqIjnDW+KjXoRF3t1158QADqytytU3bRNib6+bqb5FfW35SbVWkvZi6WZMvdBQyaXNMX8Bz921SQWWQM0E7KPytbNJH8UokO8J26czTgjlOfh0IQLW9UJgTfYiAabr2p4kvJhxUvCiDEaQgAQkcEIC6JblXhos5RMiml7kEqfHHse7cOze0MdFBbGSrLMZ4zLt87wNavloJhSwbxH89BYSpRAt1/C7i/hseNvp4A0V1+Z6taayIQqzlsBpCURdNKNP57xJxrXSGX9bnvl5EIb7bcXbKveSidc1x2hUl6j5pQNQG0KdNqu90UL7fvMK32bdXizUcihOm0WfehbGaSNzQfzoA0TIqKKJw+tRtLQR8iIxw8Sb6z6R0hQMOQCBtAEs1OzrZFXYIy0tfKSf78uspqtJW1ETcoC21Gek9xWZ/pPazBecp4UNr8mFyEu3wF2nH42AnVVzTtu2T5GA2Do1TlNPq2OdrNfMJS1jvgdYU7ZxeTEGhYXqVLY7K7d5q28I45VI7aQp0kr7HJ6h8MgQihReY8lmUuDbj7oIZChRksk9FbjNN59pKLnXVRFoa7C92PvXmuJti9ZeLFFGPjq+gjaL8ILvK5SKbzB8mr+OuojOyOTLIq7MsI5sRIg+/M6kmkC1rLC+vD4bAb4XvtnMB4JTrlMN6APVmRqfZF/8ysPzPRj9TEYD6SzaIBswqpfOBNcMPLbVP4JkyUAz6PMZIcP0V0pKkRlzpwtQbQqdvRlfJcTWkRn9LeoEuF0na3OBgPOMbTOIOv/ZLQv6yUxHhHVQTxcUue6bLxQJhyoDLduJFyWmU9uNuHeyRdF3Ac+JNeLrEqiQgB1FvlLowBmG8oN+2GnM0lFEA2uYfnRdgx3dqZEiZ5/zPw98X0+jmlIFitonn8NWKtC+GpLSSkACEqiNQDTARd17eLu5KrKQHrID59ogJb4StYza6pszDltVe00Z63H3DP1K+5rmVjMB0bKeFnJ0gfeNr3odBa7TgxbJE97Ormr31SkZlZh/xOlLwXAJSGAoAfuocmJr9lGMWWE/3Het5V9efdXGtK6rrZozCNa5NMqO5QxVbxklIIENCQyyx1lBsqGo+826xLGwmqNjXoxh0bbaU4HDEG0htVAIzPsScXkNdU6u4FaNtPHVlpzO2zCOmhp9YNrSohAa3lGLb7kkIIFIa8oPfH1DTP6tTSCHo3nUp3G7UxVlIskSB/WaYzRbUzq1nbC+aHLM6OWVn4lYMq+HkjTXS7ScaMlCn2KGjpfK04SEc3mR0kUEBnqyyBQzfATqzkohcKtaCMXzegUCaTNbotmvUJBxWdDhpATSkEU/B4CHOe7OX5EZa9ZZnjGu6kveKmweTfUxntIhlyTbxKFR9WlZYXtorivUu8pLumjMaEhN0RHCiLaoDNUmvvm3GXVuTe1Ui2u0YGmr2/UwSr8daoZ0g31k+nowXk87/6g7JQ52QRqtLy/CoxRC7Ji3nS/SJ4dl4RViDso0VbPbfPsy7ZTEwEoItNXXXuz6a+2k2hatvViijJFPqc2rs8dAh2kjTLkgnXKFnC+9PF+1rM62ZODhCaAoRqNk+IXidBrXe/CdpsmWe6jqwU43gn0XMomuR/DJKDNR4ulteQe4EMPNLYuFyjUu2QyNtu7W9LePK4WmdIZbpooHWROZLPKP6GHattRe5F/x6YwEnGdsYUYW8Yixr00qc0Eu6ZhLLdSjP3R+knybSJ4p13KPMn1U22NwAVV0j3V6rT4LMZQnvF6oLaXMySj/RTdSESd91xAJ7JqAHUV59a3ZUUQDa9gxhtfY1Ov03hcpdfrW6hHvovyjI0Q1tdCwRS6qQKPryBclIAEJSGAEgWiAC9WP8LqSsX4JPeRfI6it/EpYE/lr6mll2fLZ4YBApLzM7VNi0hzzCVb4FB091d4o1IY+hc7vpOXMxfqoS7wwrYSsN1q5ovv+qkYrkmuAVq4Rszs2AfuoofW7Th9VsouYXhFhhspv/NoIWNe11cip5EFz7rQOdrc56lS1ZmElIIFdEyhZAthavlxs6MrYNeeQYd91PeucBqGOmtD6jjvmYjuVBwJLlk33ee36qonwzu0ug6BlIqeOeFZvZOL7aGUCJQ5MFdeVK8XsJLAagWg5HQ7MfNaZHqO2QT8jKgPfQsue8vQ2f5pn0ugJ66g98O+cYWx1FXQe5qc2b1StPO3FEi0nnDjIz8r1HVuAeI1gYVIEgnGE0hV1C23ZSQ0lc/NmrABLE2hrvL1YotkvXYrR6VPYtuCZixFfVqFIkSm3x+8uM7VXCKHCaNRL1MFmmge1Ns6+JpdMPx/l6KxlZztJnQ8RN25Pa9tm+rd1+vlOATrrcdeBaZNbB+9C0FBN2xJhSmRyCWO2rzQXUX8Vdaf0e+N0/kyHmSYYdQ5YIiX+1bS8gzJNXzekKgJRQ+V2119rJ9sVytjZt5Nv32jbZ2ymovaFkHL6jXcWPwqMOp++9AmPeq0oHW8lcDAC2CB8Vn1fxGjTpqWUfvV8jO3TvVxk9JzRnUZf/9lXF2H4Os7bTO3QT4byhNeZt476qB5/+xTCkbYc1ml73Te4T8l3F+9mvtZ1tMdOAXaB7hhC5r/xddpAJSSj0XDRsmOwM9bww8U6znhfCFrkum97yLzDZCFhmmQvmjmocytrDvmvpoXWXOBmWZRPmjjtKpIhuqWpp28ZIoFdE7CjGFp963QUGUs87JcQZqj8C8VnEGRMCWVrrg9vJqgC0aIqVIEWaucmKwEJSOA8BPaliiyhh/yr8srGG5IqXn0hFSpk1Nkg78DKnovptR/piG3VbOjG6lTWW8EQmEqZXvBBKeRFamVrLsatsxwkTxo5Py9SjzGWSm6IBHZHIN8h2Ed1VugKfVTUFffdjluh1VkoA7ci0Fe5Ubh1vVUFHT5fNL2osTW3y+3FOjxSCygBCUggQ6Cv1+3signccLFLphSVP+pcyZcSrrwUGfGiyfI1/V19DRijslwMnGCZHV9pTRGCf3UJ11lE0i8u0+q2etTZHqLATfyWWwExXwmchwA+kNBjWaIRZaa9ausoMqLSxS268rvOJlSivLHPfAXh+6YX26EH5WEJnWRE0VqR2ovZWw6fYZs432O+4Jn1rzyKnqIKlquOEZy+VRQVTsdHkns7nUDbINuL2Zv9dCGXS4FvsC145mK5CfSoh9yj67hv/C1RM5ar2Skp0yrKjWtiTpljIq/86ZNhszzVt1lYg9FQGOJqr2tTWQuLNku0FkJ0sVyfFordqYuGEY5xHbHldr+faqimUpB859bnzOTF0MSIPlJuR9d76m9s4UfJRgtOpvg/M8WMMh1dLl9cjUDbYNqL/X6tfdDaorUXs5exU2/BsO3rMRCgFWboBclOlL9co5uYUV+NGC6B2gjgNeLL6vsYJ5o2bWGj0Z/s8r6v9sVKLtIDwkJiUBotZ5jOoGv8BqMzneXF41n9o7GUjGuhMjw6o6VfTL/TtE1qSqdMNKWXbpk1pN/X4zXt4VRKY4Rij17r6S0qct233cLombjpImV0OcRD4PX1rrxILbTmYpPBJXITRSKt07dPr3pTkEA5gfxXaUfRSXKFjiLqfPpu+zxsnWIvHdjnGz+2VqAKRLuqUAVaurWbvgQkIIHDE+jTPaLwelSR2fWQf0dFre22xO/cyhzpK234hhc3b958//59Zj1HJBvu6bdv30aB1d5++PChs0VSitu3b28iNvRwAHVmjUFIc3r58iWV0hlhocDPnz/3idSZ4ybN+NGjR5lWuolInXAMlMDeCdhHjavBpfuo6+vrEsEY3W7dulUS0zjVErCuq62a8wj25MmTzgWm9DDfvn07DwdLKgEJSGAdAoN8SojU2UWvI+p+c2GF0H6FL5GcecFwuwUeEvw8JS9OiYNW8PDhw84pyca7Ve52wwnGhxAW4aJgzHbzLRRqzhdTI0JTnMjvREHIqOR146xDoLBh6yRcpzrMRQIrE8AgbacwpvfPtekGbdFWplptdtGI3ClnfqVg5yuDAr9+/Xr37t3O6cUmHVQXGtKzZ89Wns4bVIp5I4f1ghKYL3jGbKHuwuqDJKpgueoYFSqUKnyEFscEcRjitQQORoBvMPOhtYUd6nNoX8xfRAswGKavrq7yr1T4lPVVnVKhaXSGVx6IVYspVKjkUGUfP36cMp9IC+zrgVNQZJcGnjyk5Ns8s23b9xn2fbYnb04WP+yO6HDynVvGA0kDa1xPjx8/DvVVjII3b96M5pz5lkPHI6t0wt6S63fv3uVV7oxImWJSNGd7M+h8dEgCfF+dIwiGbV+Pce/evXEo+OTJa/TrTaYZX0QkVecETRTHWwnsnQCfMONan/uUwyhRrfu+5UFlTw9wLzSvBuWyUGQG91CRiHJBuw51m+jpxdsS50NnIpsD7Oz8EbXP3OgsxTECQ4W5r0RTGklfmrOHa0rnkfa17b5vIZ+aT49EoG8YPVIZ+8pS0m/0vbvT8Mh135YCVWH0TFybyLgL9yWN47b0vqRxUvmWBBYiYEcxDuzSHUXh0lyGmFms8nEQ0rfcBgUTVaC2YWyoArUyeCEBCUhAAuMI7FEVmV0P8XStcY1n2FssAS93jqNb7GVRct8scslswTCCxbHD9THhS8wCMp80cX49TLD8epDejP99K+carbRvrq4vvByCMSUggYaAfdTolrBoH9VXL5G0faNeFM3bmglY1zXXznlk61SVmWjvDD8PFksqAQlIYAkCQ5cxZXbjLCHeMdIsWS+4a7Dss8Kn1y6XpFFRnEUddySOF6tTcSUc4EMdRxQB39SgWqCYrHR/8OABh19MbKj433ErpcWB6ug9bBNF8vVOAiUOzA39lp0yGygBCcxCgI467AHosUv65/CVSIwS3SB6ZdHb/EYjxtZFc68t8ai6O8XDBbroVBqb6psJu87cCWSSlENJhio8fantIhyNK5xEhsAsYsOZT7Xki+7Ljlromx/UVd4HzfDDEOhr/GEBlxjyol27iFG+/z+UbfPrPjh7HHmHHq015ZiYtuJYtd86ItrAzgtQszWi89E5AxlV+5pfC+Tktm3fZ3iRWwvQi/MQoAMMfXoTNUDa2OvXr0O9l2tWwU7hmbFccG82y4LpJEMFm+uJHXUmU8qSMZanlNR3JVAtgc4VDgy1mR5j3PQKHy9/4XiKhdsw5BMu1LJwKKllVdvwFGwWAr/88ks4REZp8mjKYZRRaqmJvaMRExSZJQd0g1PcmH3KeQQwvd0cYJ/5MLpEaRl3EVKDv30WUJrSFzH2te3w2DxuAAAgAElEQVS+b+FigkbYEYG+2m+KkJ+F3FExR4i6+WA0QuaJr/SZOZ1m0cS8Cl8P/TbhK7RbGmfegxHGn/F6UMPY0E+76L6kGXmalASmE7CjGM1w0Y6ir14iafuGnijamredox5Wc2f4moKtltegkW41qRbNqK8dnqfSF8Vr4hKQgAQ2IbBTVaRz6BmthxzndK0NTeuS5ssCOPSnwtlZNrA1f7StJOWt4rDqpdMhiM601cm40cqelgyTc8DfSqpBevOgvY5tAee66Jsu3QrdXOUyHQlUQsA+amJFLNdHlXTU9M9TFkNMLLuvz0XAup6LpOlMIYBd0Dnpzkap+k2AKQX3XQlIQAKVE8B1QBdduZAVitfpGqpQzikiYQiE+5lxwmId4Babkmbnu6xbffjwIYl3rsLEW4g2O273CG+x86RvmrNTGALJju/i8ePH41QU1hNzPhdiQyzKgr1zV1dXUaC32xIotJW2FdLcJSCBJQiEowOddskqWwasJSRZIs38jk2GuXED6xKirpAm3umwujtzxF/x8uXLzkezBLIxFVUn1Q3axFG6Ju51b5Pa0UV4xACf4cUpuRINnKocrTqG6JAnvG2vkaE5raAN8UICByNAZ3WxRBhudK0Xow2KwERYaA/SP+xxqBpnQg4CtVpkqpjGUNLxIhLVN+MoVtIIGw6dC8hWQ1RbRtq2o2uksJ2PTt8X90iAYahV3VEvLy6WyLciOqvQHkHzX9objzwMSWGm83bUnXWah9D5ioES2C8BbPxQd20LgiE5rxI778fbuVSjFT68CCeGwvB6rjHMX7x4kXd/1SOtklRFgLm/TAuf96Oj4Lhhqyp+uTBMB2c2GmG1TTwqtLxHSmXe0PTeMOuUw4YhNfjb5yq+pvRokur/o9Ht6MV8X13y+eyosINEpf3vaMp4UNE6I7t3shNLGjjooyj3gacZTQ9B6e1M5OJEbedbBkqgTgKorJ0WDTYaX+tWrd2OgtZSAoFO8qJPfv2G5zYoVaCm1THzslUfsn6zN0cJSEACxyOwU1VkXj3kPzXXKy74dqHGRTm3Na0vikcEtiUwI9VnhIcpUGqi0UDnnWkOs5h4jYnVuUqP48M6wydmV/h6p9WHSIRvSLKko2kLuG0z7sw97xRuJfdCAhK4SMA+6iKifISF+iiUjc71XpEwG45ukSTejiZgXY9G54uzE8Ao6OzT8DNy8sXs2ZmgBCQggdMSGLRUV31vXDspcXoMqohxYiz9VrPXK/TpMWpT9rm2OuNnQz3g1+cI5dHE9dkg4rAMNBBK0ZdLJ0bKyA/vEC+WHPfARg6MX359dhbpLL13rrMgBuYJlHzLnRpsPlmfSkAClRMIt0Eyk8JwUyIwnXwmWlUTCnlRz9atoe72jc5NhTazaZnKnfiI9oYakEkEleOcSgIFb7H0nWbVRuDioi7HZ8jIPsvEaOaLpscYfV4q2u9QpTQkUNs1nQl/urY2qZRnIoFM4w9TZvlsycGU4SuZa/bGhyMXVueMiWfynf1Rppva3eBLZ1W4T5I2U6hKFQInwbA9ZN5ifKfxjO6TMynv8ZG27cVa4zPspJT5ci+maYSjEgi7tbwm3xDIt6KwOyW16a7Oi9jJEU27lYrGP+MZiH25522uvrcMl8BOCYS9RFgE9NjwNrruHIaiOOEtPca8H2/fUBhm2lzTjbDKqMJ9jI14nI7U+hNO61FJa82QEgJh40njz27akEWoBjQ5FhrdqXhrhnBiSGb9wCyu1Ck2MlS36qBa/SqtjiklSlOrPGRzf/uMfEpG51NVbsq2T3/IfA5pIobslEC+8fP5MN8xy3TMHvmghZ5kcoRa7tQK0Ac6w9epzU7vcaOibNgmS8aUlk/++2qjLXTRmfsu1NSFgJjsIQnYUUys1oU6ir1vasMl2EnmPNugVIG2VYEmfte+LgEJSEACu1ZFZtRDqj5da0emdeEXlW7G63uRmQ/mht+9e9cXYdtw3ECdHmFk3tAX02n48bVsNYdEHdHRdILqq75OA6Mv8uzhnSt0D7AJdnZQJiiBcQTso8Zxa99aqI9qFxu1GaUX9ISduacxDamZgHVdc+2cTTa6FCbh0gVkmD9ugzlbY7C8EpDAogQwsUsUAGTAm3HOnfwT+Rf+HcJjOBZSnx4mHkVjVpjfaG8YjiM8V5mGShZkNJdri922bPGiwXfap5n2gN7yd0GfMjOKGtP4r7jglkf4vvhxcdGXSyIc8pXJyEebECh0YG7rt9yEjJlK4PAEwvW+JUcoNkDyvT2jQyXcWOicGWERklGpElFXEANvAypHJiPGdGp2uT8tyFiDBpIR4LQKOWTCHfglp2vlv0GqEk1vtHYa1VFGk0cMzIFxbYavb6g6GglW1S0oUJOcQaiqUqYLUzicYQTNVfUMW2E/ydcXDtPTS7RmCvluak1JJub14sWL8s4KrWOuvrcRu7ARNpHJ3dO1GhQlzU/btu/T4MD0ufq0viwM3xGB2dXUtux8g/MelNOmHF2EfTidangbxZzxNtTtZ0zWpCRQIQF6CZThVDD02Px0RudbaTptyLbeG7SsOmc04B96vaDkLGfbZrzIE3j9+nXYeKLI87qV2sTTDz/jcWrf2vwCNx2zn31igHG6DTjI7oskgepWH36J2RVJe7zbzf3t8yItqVNN6T7mmtJ9ZA4TziQII0LGomT27SQnTKV1ymh4krK7dzKt/c4Q7JSM+pS+su3g0ukI3YWampI0RAJ9BDrHLzdZ9+FKwxfqKDJWeSsD3VFn7m2EDS8QDGM2tfQxK06yDUoViFUN010iG7Zhs5aABCRwcgK7VkVm1EP+XXM7KHHXtvJva1q3Yly8YD4jXBmZiY8Zg1qZibDVI1ZL963C33A+myWnqeGHN3OrCaSmdga1YeYm88sLVqjxdLouDVlBDLOQwPEI2EfNUqdpj5SGDM2opKPe7x6GoTSOHd+6Pnb97q50fWpzX/juCqjAEpCABGoggEOgRF3ES7POfp4amMwrw9k2C9GicCjjvWkxsioIY4HJbP7OM4uE2vCLF0Rmm+6PP/5IE804qVEMmIee11nEvCan+eNDG7ckiCKjV1Nqfrjd8MciJNe4Ci/q25S0zo0oF+vr8BEu1h0EavBbHr4iLKAEVibA9FM4lNOZlwjA9FA6ERO+WM9UHSXKrN9FznlH2BBCbdfRiS2d4i26hhLNJ98weHpahTxUBeFwcQnaRZ2TL3TciVedDSNUfdMI+d4gjd+E0CDDUvdFM1wC2xIo/I7SdcOjxcY1EQ5bfCYXO4TReW34Yr5X2VCwNGv2RhZqR7xLzNn1ikGsxnXIaan3HoKmGuq3ncXRth3UtDoZGngSAqHChgOzZGQsGRZpget3WWR61IH1JK3RYtZJIOwlQgmZNQhv0+sSX3T71uYD9/pdVlv2/EVoOxAzus2/69MzE8DMyS9JwrQpGfSHMox6DCYoZzeghop0MT7TuBndhr5ulgOOMfzHTdcif0a8i6VbLsJJzI3N/e3z1qCmdAnPk7TtEhTnjJMfPZlf4zs6A5n0Q8AR9/bt28OXnfp172RhLe/L3KNQ6bLSNKSw7EaTQIUE3MA4S6Wk3UIaMjSjkt6yfI5yaO6zxO/TjvrCZ8l0q0RUgVLyh6zotJiGSEACEjgqgb2rIn3DUF94Xz0e5HQtNJX6p1vaOsC9UjgjwjJK7Jn2xUou+nR0pF1iaq2w1OlkNq0impYrTGrGaCUdTZtdfndBG23Ri1TpL2yri0pl4hI4AAH7qFkqcfY+ijmPi0sNyHTbgxpnQWci1rVtoDYCdCydWtZJppxrqw7lkYAEDkwAqzw/nYkf7bQ7+afX+0VduskiXwXTxVgzBUbwtFGxbwEHFMX8/vvvHz58yHprlqfzawVrbllVxqMHDx4Qjci41zJ7PvERgZezqBbaUM2ab9JHhtTIasWe8QK1h+w0rGZEOm9SJQ7MGvyW85ba1CQggXD2hO1AhZM74Vspw/J00nfnDWHY7Vvo3GSUfzqvMJunRr3kt1lSrcsN081eo4wAaCP5drU5wEUFCCcOqKmLeeVHbVKY90+Y5iff88L0lSUscl+c3YUfyeTZHfzlBC5RgDM23SDBGLbCTwNLbd5veZAw0yNnsOR7lelZz5VCyUbZNi8M3qGLtNp3Z7wIvRAzJruvpEoGppJPe1+lHiptZszKfLxDczH+AQiEA1OJmsohsBmdvwVCsjN6Oy+ePNvky8A64wBUmGlbZC8kcFQCYS8RljE/1Bb2FW2C+dTaaMtdMDhWuHh7ufKa8rEJ0JjzYzpf3JMnT2aHgKkSTSjnxZhdgBEJ0lmhP/S9iA04ozMzo5/3CdCEl5g/+RRGP80YDjMqXaPFW+FF2nBe9V3U3z57AUva0uYj8uylHppg5lPNfBFDczF+tQRw1WYGLzoEnp5Baez8EGYcE6ttAH1agXsn0yorGVPat2oYXNIlc52r+luZvZDAvgikrpsaFmbYURxjU9uptkGpAkVd37YqUCSMtxKQgAQkMJTAAVSRufSQ/wxlt1r8QZOpNZjW5WRYKYIjqURm3G217fNkrqvPC9bnOSonMyVmKhXyzLgoZ5xsuzP80mLqIUqZGCKBEQTso0ZAK3llYh+VOg3TTGtYE59KZchQAtb1UGLGX4EAyiruxTQjuh1m3DfXY1PBDJGABCSwRwJ0pxjmdK2pQk5nS/iuN6xuXiP5ZaOteOlilPbRHi9YFkyjYhxPT+UACGonvynlwsYh5Vn+4nFeDL6OZ8+e8RWQHb/C2syn2fmULGrw0XXKZmBDoMSBWeLKlqcEJLAjAizyDgcs9KJC4VOdKnyx08gNI6xzzfQio08mLwamk+zzAcIvv/yS7+ep0+WO1kIAaEc76KKqIULh4W7Riwe4Zb1CuPemZLTN12ZJCjNyywvTl1G+G+EtlifyQyvGjuCiL500nG4NtTYNb0JIir5uECKaLkoy//ILayrNQj9eyuQAIbSZi438YoQSDnQF4bBFvlhqJS9WGyf/vVQrdigYY1N5KYhcQydAT6WPq+STHDQQhK3iDNflzf4MNE5exkhNLTEYSz5Axrt5e6qSRstXP+9BIflMJy5fOXnDs/g7IoDjpe9byE9tlPQVIYcaBm61rLBGvN41AQb0/FRgxqkyuuB4oUODt0knDRmd/hIvXjyGDNfWjDYgToDQUT+oROhsm7hV+4aAQcLvN/Lm/vbZ0ZWMzjWMyLMXfK4ET/5FzIWx/nTo/DH3+kZSNEZGt8P/ZcdOg5c+hN2F8xr7VbUH904Oqo6SMaVNsM7BpbOdtzJ7IYF9EUgn5WuYz7KjKDEAK7eamw+B5tS5Qgzh8T/MaDVv/t11Dg2qQJvXiwJIQAISkMA4AsdQRWbRQ+o9XesAGnOmdeJCQolMbZX0FeIQsx6XE80uFZIQdN9N5mkaYZglihoMyuu862M6S50PHHRCHEnV4CFKFwrX0/bytH0qgZoJ2EfNVTuz91HR2JHKyQaeXTinUskNiQhY1xEQb2sgwOZVeph00p0QVq3tfQ9VDYSVQQISkEBDgIk61jDhzUAfaFa2oVVigB9pAm+rumaJ2FZZb5svjefly5f46xjKL+qZ5aLSLElz0eMtUmEoS3vGFk7IeVd/UiK0mvMcX5Li3UVIoQOzBr/lLngqpAT2QiCaJWV+p0Ty6+vrzEjBpEx+C2VJFtPjICTjaWprtynz9DwW99u3b/P74hj9F9U9WHSeF6CGuby2bax/EX6JOKJLtKa88jn7eE0NZrBkPrS+t9K5kjYmHVHzG22p5eHQFIfOeIbxkZzvpXOWfHbsLRMvtiXQuVI2FQl1uuTjTV9sQ6Jhi5bWPvJiEwLUaX7wCqWinSw0kub7tFCG5npEn5wmsveQEmh22nuvZeVfh8Dsaipi02F2qlJTSnTRO42OPfvAms+0UH+YUmrflUANBPrG3IvjbN+LfYW6mGDfi5nwjGur8y2++tA27IxjoATqJ4DLNP8BYplOtG07IeDqiYZO9IENNxp0ChkFImGmo2BqeN4+YUpHB9vKYUZsD3C7ub99CYb5zqHJcUpDXUJm05TA+gSYtuBj4Vvoc8Fhe/KIf0dPcKxfqKE5stau8xW0iN9//73z0QEC+1wZKDkbjsLpXBvuCPdOjmhvs+9LGiGDr0hgIQJ2FHOBnb2juKh+72UD43m2QakChV/TtipQKInXEpCABCQwjsAxVJFZ9JB/jyO4wlsXKymUYY9+2z5XS1iu5ro8ZvruvCGsou6rl20PHwlX9jRFnn19zAiSfaw6kypcN9/57oyBiBGm5rqfkIbXEhhNwD5qNLroxXn7KP7UWFo1UY4Y/wee64oKe+Bb6/rAlbv3ovWp0Ozeod3uvXTKLwEJSKAqAixqwY/GSQr8OPdBHW+W2ulbNxYl3je/GEXb3S2rzN+/f4/zB6thivCYOaw2YwE0qdFKpyQ1+l2+CD4NVrxhIiFMZHmNSBYmkKFES6zFHyGPr2QIlDgwaRJWZYahjySwRwKhT6zc/RW+lZZ64oCYJjgi5MWLF4iRUVEY5g7/t6NbbhwOQnnb2+iCvh31Y2ndIyNAI089E6ARn3Vuw1G4ZKY7fybmJuN1/vitFGNnN0LZaY3v3r2jQU6x1EgkzbEJAc7ErY9YlCjMZEFSUS5pSBTB250SKLRkM3tuSwr++vXrsCugVzyw4r2Xj6XPad9ZoRdHus63lggMG9IS6defJntFLn6PNMIDf2KFdbSXL7GwOEZbiEDYpZSoqYgRvtIp1RJ7jC9mSpc++2bXfKausuusfQOPR6DP8XLRNZT/giJQCw3cFxWGSIy+wkbRvJVAzQRYfXTRzJndtCHTu3fvRl89hvZFSbYlyTFkmdOWkZ8/vzSvhIXOh85MM66wzvhLBx7e1qjB3z57JWpKFyI9fPMu5HDyaPiUGNcyjYHpDyxo+oqjgoJAZ/FRsDl88JCldu/koGqNFL/8u7SlGvy0UZPWq5OvNZ/ui0A6Ke8m63E1OG9HcbBNbX0G/sG2QakChd9OX6WHcbyWgAQkIIFqCRxJFekbksr1kCOcrlWJaT20xbOAo3BGCkfD0NXJQ4UpjN+3zB0/wsRFyYUC9EWLzDxck9vK08g5yENUuCCpj8BC4XqIFgJrsmcjYB+1UI1P7KNKeum+gW+hEpnsQgSs64XAmux0An3mAGs0Mwu2pudrChKQgAQkIIFZCJRoWWQ0ZYf8LHIumggOKA4CYLkYY/egBdBExrHLUoY//viDYz5qWDYEKM6eQxhEonIRb6i3ikLBARowqcE1t2jVHybxkg95aEs4DBwLIoEDEwh3BhZ+48ytRk7OiE/fhGUUbaFbJtHYr5V35fH0VEdrZWoWtyr9/9LqB4vp83tWEWPp470Wam9zJTv0S8yP2pkaHy1wKOHoRMIX024E59hcR7Jm+MwFh68mLcIgKyCk4XXlBAotmil7WdnBGI5ctCUOcascS4l4fR/jLj6WzI6pzrL3efg7Iw8K7MM4KJFTRS4hNtdwsGuwGQ2whOGuy67w5QRCJbDkw8kfAku+HLhTOLCWC0nM/CiMubHEwJrPdBeD3SDIRpZAJwFUoGhvIdEIyatGF/uKKK+S/id6peQ2/xWXpGAcCeyOQDNzlxGb8WvekRqvIANx9LnRS+BUqXnWGAd4vh9LnUIZqoWPAAKrwshRtK0U+L58j60IMYplBiYqESwZayuqu3pu+2ozlDBT8DDasa8zlVvC8NhwTlU6WgI1nunuGPt4yp8CYkw5JJm+DoE54kMWOfTehxVKtz+v7hQmXnId6STUy7byNDIP6g/72lJJ8ZeLM1orW04kU5bAaAJ2FKPR5V+c2FGUdJV9o09esE2e9lnQzC/giNhEpIUy7Ru2VIEWAm6yEpCABCSwEIEjqSLT9ZD/LER5YrKDJlP7dJSJMqzwOipvZLH0ZUpM1hb3PV0nnPWdfR/PtrsmECyah6vElujD1VlflTTjaKtDxv/bWQoDJSCBlIB9VMpkdMi8fVR6JH8kGKs8Z/9bplEW3q5DwLpeh7O5jCBAJ0NX09lEMROWWPM9QkhfkYAEJCABCXQSOOTSqM6SlgQypj/5+wcWnFR4hJgkjrxVTK7zY+04zhZ+NS8fp8gsvWpXX+GnxRZripM6uxqPFv/WX6iSqjxhnLROUwiV+C1TwQyRgARGE2AOpZlGYWzqm2iMEs9PZtFRbOJGY+TFpmZhVjTsRsIzSCF/Zv9DFH/vt2DB2xBuiQ9LBA06/xVUkaaNhVlH14VtL3rrSLd/f4jPKVHhl5gftZcYr/Nf1tC6QKuMEqQNzHXmXX5pwYxwOI6W+gqnKrgdisL4eyEQ1XWn2HyYo724YV+NqdjpJe7M1MDlCFwcvMKsF51GDPuZMFOv+wjkR8nmrRmHgz4xDJfAMQjMq6bCZIm9NHn1j0zzNuy4mspnymh+HqtzHEDfOgwBXEDoKnxlrecBzRnVKO9qKBmsQ0RLDNws4WtlDvPyWgLHJnBxIJ7LR4dPkp6B7FJzZhfuWThkugjKtdBAD5yUWEmbjPxsJa8YZxyBSvzt44TPv1UyOi8xIuel8qkEaibAWPDx40fOz8p4EXnEqIF6zA67hcaOrRDRIXQ6sRlAKfXLly+3EmyJfN07OZRqyZjSplnJ4BLpYGhlrYReSGDXBNzAOGP1zdtRdA6jobSLzjyGGc1yfZ5tUKpATYPZ9viIWRqtiUhAAhI4OYEjqSLT9ZBKT9fao2k94rui/lCwSgpLHP5OZrurbURe01/JOAHnml0bJ2T0STNbvy2ophT5JTVpSev0ELkiPK0pQyQwlIB91FBimfiRc2piHxVVTZqvxn/KZKch1vVOK+4kYqNIdzZRejz+nOOjR49OwsFiSkACEpDA7ggULtg929ITdo/871Sqe/d2V6EZgVnwx49zBIgzet94Jn0fbUig0IFZid9yQ1BmXScB9jPgumG7Tp3iLSoVhiTLsvNbFvMCMFQN/YMu5JhJc81JIqoePYRZs+aXkYpH+A+Z2zqVcQ0f+u3Ij9pSoqbmOsyoTbPzAp9Gnwxt/DWbTZtpVRdDv0TafEb+Jcbri5WYkSd9FPXYrA2dsTWuCQfUYVkmzlOkoOoc4JZoYGnZ+0KmD3x9KefDSza4FprGaUZswQrfZbRi6UgazZA1CWAf5TuTSBj6sShkrlv6gXl74LkEqzmdkrrbtiurmd6RZHMYTWtzxDA6r5qK5b7EGJf/6vnel/DQXsw05W9IHwG/1pTMiK81TWS1ELxS/MGRQdnlv6A0qSUG7lADT3M0pCoCdfYS6yCatzfAR5c5Maop0UTThq0NfFwsfOr7zFEGsHmneLNXIP/69evOtVtN1vRIQzu9cplxPmSyzqRDzbJtfglFK5PpCR/RHdEA+ox0PtgZPZzr4+37bENJlhiRw/S9lsAeCbBshs+f0S2cKQgLQhfNI35MH/AR8aO3Z9VNGGeP1xSkT2zmkWFygDK2BaR+2+vogpJGIWveRmoDbWwJB8jQEhUuPWqTzbSlNs4KF9H4Pvt83wpFMAsJdBKwo+jEMi5w3o4iqppUpN1tYGRM7CwU3I60DSozbKkCpc3YEAlIQAISqJZA56gdSrsvVWSiHuLpWmHVb3BN/ZX4ppEM/9qGjg/mYBCgExBTa9vOe0WCZTxZnfIvFFhYrU3u1f79urNtgl2oMZjsyQnYRy3XAKb0USzsyK8dwQOy4bC7HLQTpmxdn7DS91VkDqpAFezskVBrT7UBeF8Vp7QSkIAEJNA5eKVYGObSQEMkIIFKCJQ4MKv1W1bCUDE2JMDEREkb3lDC5bLG38hSpKHHY02RB+9KtGgsTI2OYlHr9fr6ujnbC/WjfBsknkOmexcVLIRQyXWz1aePEhiX2wYWEWiqLAoMb1mgTKPiFwaOvqa6t52pHC15+Yv5hekLjdd9balc7DBmuESDBhBNnYQxR1xnRoTZ4UTL66fMU3SW9MwDXCcQAtcf+BpJqNyw3XaKx9hE3zu0C+KLDpc0MCG1Wv/cWQoDGwIXB68I1MQt6FFq4e283W+Y8lGvWc50UamYfTg4Ksy9l8thNK3BFYbRjCaGPCyMTKWaHpLPdKEuOp9pZo/N9PIeLwW/1rROV/ha00zXDMl/QZEkCw3calkR55pvz9xLzNsbXDRzsHzLj2dqFO/GSfu3Y+9L/tNmcMT4rX8FJuUKjfTo06BHolKiwBlvp6gQdGvl1TejzOdJqh5/+xLMNaWXoGqa5yFA98vhegwf/PAhMzh2lp3hkkGEX/OUMaWZUGCWgTF6qFe5M4s1Azk8q5nd68wU8//jx4+dj3YXSA/Z1lokPGrqthUXCUYLjCTc5DavE0YiLWTuRbmMuG0+zxEv+ooEaiNgR7FcjUzpKA65qe0k26BUgfimNleBlvuuTVkCEpDASQgcTxWZqIfs/nStak3rwi8K3aIwJubNhk60yLgKZV5oHUyYReYa11U47Y3DrpLNEoM8RFOmxzJwpj+KFohPT9AUJHA2AvZRi9b4lD7q4o6IbUe3RbmdLXHr+mw1vsfy0uF0Lmhjch3ztf51ZntkrswSkIAEJDCdQOiNmZ6aKUhAApsQKHFgVuu33ISYmdZDgDMpShpwPQLPLgnFB8JqfwE4M0NE0ZZ2o5F+36r0FCyr2Zh345UTbivKbPVhLhUX2WoehsgrnlYTITg9ZhxiKCCtlCnzzryOEZjv9GaEGeKaUeePDumbfco7w2d2ONHExLz7KBzgwhYYXq888DVZF66Q5ksZ2sGGQ2fTg4WF9XorAhenk0LBaB7zfv5h4pk+LYwWXkddU/joDNclxGYfDs4AdndldBjtq7JFh1GwZ+y15VZ15j/8hT75/EhRvgS0r6bOE+7X2lfXi36tfZmuE57vK1IZFvqK811HKgYhJ9eyOpmsEGgvMVdvUOKjYxx/8OBBvlpHfDsMi/zlg6HGcl6M5Y0T3QwAACAASURBVJ4ibUafwYTHk8lvIQEyWV/MEY/EsT2iFwksGqEef/tCxSz5tBcakRcqkclKYH0CzRlbHLP19u1bvilsxnyvztP208O7uMe/uMCg2bnUGfiMSq9fv95jodKWk5kZD3376YtLh0TaHdaKeydnZK71NyNMk9qQgB3FovCndBR53zJibzvEjOaG2J26AUb0kbZBqQLttH2Obti+KAEJSOB4BA6pikzRQ2o8XWvQZOre/bYsucM1hi+p5GPDTbOVv6lT00Vm1sFsOzcTCVaPrta6Pktqtp5mHDXFE+4/Kakv40ignIB9VDmrkpgz9lF5jbCe+YYSLMbJE7Cu83x8WgOBPnMO2RhH9rLarAaSyiABCUhAAmsSKFxDXLgbeU3JzUsCEmgJlDgw6/FbtmJ7IQEI5JcmnwTRahDYQ5JZQwxtNkqdhHnNxcxs9UEfwz+25nRP3h23BEY+B9rhtvOVS5QrTDM/ai8xXrPYMRSg85pp4s7wNDDsRpB23srKLy2YHU64anb2xFfr29M6qj9kfTiF9iyf5yAX7osXL8LZLjzAa3bR9Vf0VhKyBW5QG2MV9XKi5vv8znzDrqkzwrEDS4jN3mMfG+lOSzfoK95pGUeLvRyc/Ae40KeXV/8WOtLr+vo6w59+2AE9wyd6tFyDjDLa4+1R4eT7irSmFuo9hoqBYCfXstKqWSfkqB/CIHqzQCjx0f3v1Kj5zo3CUPr/2HvbqztuI1372Mv/tRyBjiPQOAItRcAzEXAYAaUIOIyAZgQ0I5AYAY8ikB2BrAg8ikDvZfd7sLCA7mqgG999Pz/I3thooHABKBQKH5v+y78TDYvBJD2uJqbt/MXhI4Sg1t68eTOCJOvJMJS/vRLelGGx0ohcqURKVgREoAEBY6szuf/3f//3XGbAEbGjoV9nJ4+IpYwp7t1xBhd/pQbxJrJgHUw9iEBMINBgOmQdI8oKKago7Bk6DqhBLkzM4kNkwzagNWatoedm3TK+UUzEkAnUsi6UlwiIgAiIwDUCS5oixgB9aof8/hrHqm9NOrW+zCR9452/8/hydhdeNLYSpgt/Id+UV4IuTWdIeat2HHsfT5z7OB4if1F2HKliYgoRgVkISEeVralSOoor+e19IToTWLbiOqamuu4IX1mnE/jqq6+ONmUyjtCM05NSTBEQAREQARFoRsC2qJ0Y6eft3St6EAERaEMg0YEpD2Gb6lAuuQTYf3M0jcpNatL4FL/ZJqTAwxkQ4+aR2jtNWRpDF/GXcssJm9vYtwSfP//5z6xtBdKu+tE46sOq2U8//VS7jgKwWeu8wbuXPy5vdtpU6SCX0R29GGwV3Y2GU2s3PA70NQmdNI5wJ6QxHH8qVLzhaYA7agktBz4nQ6Ly9JuEe/foASPc7wLstZh0q/RRAecN99VUSilqKF6Xr63WXDT/gT7if3zacwqxqlX2NODDllfD6FHVVB1G7Q5Yqet1ydQeKbrvnzyq/THD1VuP6qVqbz3KtE243W1jGWpoj5QrpGNJHm5lxUDahEhLlNIGuV3vQv3SW7cTLOT122+/ff/99/yCeOJs+kJ2xV8JJunF06+dYIr7rrYMS6Y/mr+9EuQUFVFjRK5UHCUrAl0IsLP31atXf/zjHxkNWc30zzjsysOCAt2KP+Lztxtn8EBjqzOSQ2DScvnYdXbSp5HynLj1yCVFF3DPfR/8PjuOVH2ZKPcFCAQ+zEHUshTFwofaDNuA1rjMMSijmOgNmUALKE8VQQREQATWJrCqKWIM0Kd2yB8GrPIUd60Te4FJbHoRWAihEbdfeTJu9ep7/wjzK3+7KltV2sNxTdF/yGrD+Enpw/7rvZ5ZEPKzLr4j3E9czyLwBALSUWVruaCOCpyGgZxov0HciIFg+niBgOr6AjS90oUARvWRXY0prl8a7FIpylQEREAERMAm4Dtk7Jj6VgREYEwCKQ7McfyWYzKUVH0JMOVnReCZ4xHHq2yPR9mqCX7cMkj8aDIbRLvz8cW//1wKOAlZLEOJbX8uPHggDi4+bjDhb+2LS46O+qDDqbsuZW9/rIvCUtFBG1jpo73ftNJ4TRezGaafMf706ZPboc6yOKdk7ZRzvzVErQHHH3pSbv3LLc6TB7gjVo0HPl8MWqzRwLaY6UoPje1fvUH7NLZh+GLouQGB04oOZCiuylz61+59qKGOnEiDP5xuBET+GsPB4FgeK56G0bjqaw+jtv5M3xIZS26EDJipP8QbkusrR0C91aFwD7V7q8uoy4PdbQORKg3cWTJsIiHJILuRA0RP+PhkLVFQG5xOV8mLv5QWxYyDHkFM/t1mH/z7xRdfpLw7bJxgkj6snIZgONy6HCoxRFrgqwH97TWoaipdg6rSfBQBOhHLUqfeXcZZ5sX8MW4Ocl7sfjUx/zXWjrG63759O/WGZ6NaGyyLGxWkc0kGnAtfMeL7b222rh+iZxGYkYAURdlaK6go8HIYsqGCpj7A+K9DUN9+u1tARtWprQK/UDKBfBp6FgEREAERmIvAwqbIZTtk7tu1MB8XcDNtS02JfQl/U+Ot8Pj+jpaW8ff15R+4rsaZSxwR261lHKa74e0Dg8XUrJbZXlrlKALjE5COKltHBXWUbRFiVM2++aMs+alTU11PXX2PEh5/6xPcyo+qUxVWBERABJYn4B8pNwqbuCfbSEFfiYAIVCKQ4sAcx29ZCYKSnZoAaxM///zztdsHpi44wte7zSEmw/a7wCnnx2GRjvmsH9LgGccdBPhjDxa72XD+sIf7SEgsFlaOiICrtu96ViUyR0d9sMEg06vIp4YilcJfQSYLHOezadijdqXx2s4UgdOXEf21krJVv3EzRK0Ex9VXjfnOCANczA1Fml7jjk+pB3R+qaRy06HURgPbUjsag+K8OHDla0i6hlajYkpdQuxLDGOR4j4Sx7kcctrk4pTX2DcVlysxJIVY1SpLlFPR2hDQMBpzrjqM2vqznnayO36NLh+cTAs4U9KqnIPs1vio3hrX48KtyNYVMYoavZhcbNURi0FIJUl281JgQGAELRGI1OxjKW2A29Cfge7Kzz6l169f7371hMBgkj5pkXFK6B7AgnU3pr+9YAFdUinDosZBh0sPIhAQ4PYo+xdftvVTxllMmuDdBT5SLtYLjIIAh+XjScuus5NGzR59lTKmuHfHGVyClZ2OS2AOjh5E4D4Bf1Ge1Gqsy18TUopi7UNtDzkGJRPoWvfXWyIgAiIgAiMQWNgUuWyHDHe7VtZi6jhT6zvtm02TbL09XcfasqARN75dy3B+defvd2kY8vvldyqi4LuTTvzcD0dvKOQhKtgklNQzCUhHla33UjqKJXBbS4/jRiwL8IGpqa4fWOnzFpmtTkczAqYJnz59GsfQnReyJBcBERABEShIAPddYmo1TpsnZq1oIiACNgF7ary92939axdB34oABEqdNRLMIwLGChGvsDbZ91oQcmfJjD/uWWMnU7AL1hWKcNY72My9zI8ibkU7OuqD9sY13atqUu68wwGrzuvaZ8qDPWrXGK9T1usT86WhurUSjpTQYVOKnB7HFjVRyPTsiOmv6deb74zWR9Cio4mUVWuXIycul9MOTw8LoR79UZUxVC7fy/VS/EWnphJTrqFbXNa2znfR/Ieq8vgZjfmcQuzhiMasuKpSjTZmLTyM2h2wUtezzb9KV3oFJ9OCBsywHoToYyIB9dZEULNHs3VFXLpK2iNXDASrJElcZIUcERhNSxzJOWb4kafUlzZxzuu/ssxzMEmft1xUtNwLpapvTH97qdIF6aQMixoHA2j6KAIQYELKCpc9yLIcyZJlr0W6BtXEVmf0g61GoESEGSH4PvwAZnet6DuxdXYyqJ0LH0udS7qQtV4RgXoEpCjKsi2lKJY/1PaQY1Aygcr2L6UmAiIgAiLQjMDapshlO+T3zSogMSPbzxIk0t1DEchz+WP61tssPpfl8V/0J1d+OM99d4fgnfS3L/cVxidj7+PxY27P4zTjwNWb3izjQilEBERAOqp4Gyilo4xxDZlZ0cGoKi68EuxCQHXdBbsyvUzAsGbtxnw5R70oAiIgAiIgApcJBCvHl9PRiyIgAr0IJDowx/Fb9gKlfEXg4QT8O3F2UbA7fDe8fSBn7X766Sf7l6L59tWrV+1lq5Tj0VEf3JufP38efMP6k0/uXWsP9upwjfHaznErRWK+vl+L9nmNgPGWLWqikEb68Vf+8rQac8xnsZDE5fJgASuGgNL22z8Xf9iXdMQpTBRy1C/8vjNacWxNEktbQ7e4XHKF4cWq8jjBhn1IIfZwRH7d/fLLL/5H//mo8/px9CwCAQG7A1bqel0y9W3aAAIfjUXeOLJCROCBBOxuGwOpoT1SrgJvI0mci0JEoBKBlMXcx95fxiR9meE7V8feb29HE4eRZ/0ppZ7a355SwCBOSsupMSIHYszyUVPpWWqqtpxssaBfGK5gNCTf8ks/gy/S3Qfl+7p3U4PDOIvIuxIeBRrT/77Gg84lHVXZ5fCgLycuBl3OTi+KQAMCUhTFIZdSFMbggsyMqgscYDRGSbv4xWutaoIygariVeIiIAIiIAKVCNhj8QKmyDU75A+VcF9ONsVd6xJfxm+LKy2x4Kx4MeE5/e1Th+jmw6dPn44WPNj02fcHT4Itp+M44BKrcquaSj+ad63eg/XUZs3smrR6SwQGJyAdVbyCSuko2yIcZzQpDvCBCaquH1jpUxeZGenRDx8xpvDV8ovuU1efhBcBERCBpxEIVo6fVnyVVwQWIJDiwBzKb7kAcxVBBGYkgGsl8Mj5pWBha7RFBDasIxXz6yOxN5/thw8f/ILM+Hx01IcCvnz5sm+JjlYVnVSML3JxOBopD6wLHzVpXq80Xp+aCuwyT9QA/lrJ6XbDFCBBHEPUSnD8Rq7GHFTHeh8TTxr7rWIXAmtPfhxG2IUbD11vF4JPYDdCx0BDk+xKldgwdt+1A6/d+2DsFbOzW+BbDrieNq1Kw8Gk9AxcR5130pJK7DYEbP1ZaVdn+0yDk2kBW/pO3/2TgTz6KAIDErC7bSBwpYE7S4ZNpPRpb1AEfRSBQQicLubiRx1E1PZiGA5khIFMe9sYQ92w1Q1EpxVtvHvtqyM41+S/JkPxt0b2txcvLAlqKp1L1WjeRz0iNwvFH58AE0MmucZiDQ46VkMW9vr6dcRaJL9pZHQNIkMDYt1XLX2xT591dvIUURwha6qFzkxcW4wzKh4SdOdxBCteUiX4HAL+ojylHudYnBTFEw61PeQYlEyg52hUlVQEREAEViKwvClyzQ6Z+HatoabWN7tKlmuVtZBmU3ej21TaBJNO0p/4sZo1zk29WRO/7hh94P4ymy5f98noWQQuEJCOugDNfqWUjjK0NDq52QhrF1bfFiGgui6CUYk0I4D+YVIQrNi53DHL51ppdpLrQQREQAREYEkCRwNWXNh6J07jvBQiAiKQTsCYLrlEhvJbOqn0IAIi0JLA0R3Qmwzj7MbzmXCqGRWHBjsyV3DbsvzBPVz+W3M97x71waWA62AE08veTA/qJ5/cu9bS7FG70nhtZ0pBEm9y4aSWS4qqr+F+d+nHeCvBcY28UvpxQRTSlwBN11+f2hWGdmiMLJzJ8RcNGUBHUNe7BXlmYO6FVlX7vqHTjmoHecbZKnMkZL3wFGJVq6xe0ZSyCIxPoMslsGCxO36NLu+P43G9JBrG8YsKEYGHELB1RQyhRi8mF1t1xGIQot69i0WBKxF47Bbxjx8/2icjPn/+3L6i3759yzUlF/LFDY7/7cmzwgvQglcG97cH0hb5mDIsVhqRi8ivRESgPYFNURytPCIPJzkX+GmfLLAU+XTkwhOOMplokLIthCw+xSP7rgmdnSyC11/3eaxhXISkEhmHgBRF8boopSgM85uBssYOiuIoThN8zjEomUCnjUERREAEREAERiOwvClyzQ75/VD1lLWY+li/rW+d164+w0PUd/2YTai+gxLbtDaK9PQNXRMnMlQzdtvBkVMeoriyFCIC6QSko9JZpccsoqOCqglyP13pCeLr48gEVNcj145kOyJgGNiGWX6UmsJFQAREQAREoB6BLNdHPTGUsgiIwGUCKb14KL/l5ZLqRREQgcsEOJNjr0YZc9jLmRZ5keVS+14wfIAsRxbJq30iR0d9UOyl7mrhgBmnuba/3AtHUoBo+SmFkh/HHrVrjNfUu78I6wvjnhNXZn3hE19xWaQ82FsLasBBNzrBsn49y72lh+kIpGgtY8REb/uNn9SWX4qarmv4miqlfdbQLS7fCwsBfgNz6TznIaX6qlbZSqin67wrwZ+0LHYHrNT1bPOPZlzjMJJ/Mi2urIfr4RiIQkQgIGDriiAyH2toD2zyXDGQZMxr5WNiChGBywSeeQM+jh2jd2NL2OP+ZdqnL97RfoZT4jTfCxEWmzgs4G+/UIkpw+KdNnlBpHlfWaxHzFsRtSVn3mcsmjCk2uuStcXrkj7j6Wn7B9qwq8m70AzfbN+CBAcihnJEpIwpjvZQg0uRc0muaHoQge4EpChqVEERRRFUTSDnSqvGxlhpjLABkPE/ygQav44koQiIgAiIgE/gIabIBTtkrNu15p1a+63twnOWm6DZQojdbbJkvsDEfiUwrI2mb6dT/Ft7H0+cXV+MgTz+xG8owQI59VEExicgHVWjjoroKMPS4EhDqRNoNYqvNHMJqK5ziSn+CAQMA4yRhQ09IwgpGURABERABERABERABGYnkOjANKzT2QlIfhEQgRQC9kZwtu1+8cUXKel0ifPy5UvjlBQi2d92kTkl092jPuzax3Fa8Aw5cNjDt/0ZpwWOBD69huY0wlHKjw03/JwwqTFeBwscMXlaXWKTYwGXyKTAvzW2+7eHw6+sbwXh3AjdJIajkPUIbG3YLhfa8sh5S4PxdSnHdEceQO1iJn5rEPPvp0tMrUE0W5PEAtRQvFsutKLcvUDoIsyeWMjnhKRUX70qm5Gzv+AeyG903iCmPorARsDugJW6XvtM7c2T2mSi7iACpwTsbhu/XkN75MqAVIjB7C8WTyEisBKBZ5p/wSQ9qFDm7L36/p3qyJ1IBqXO/WiIOuas3yjgFP52Q/7LX6WMjDVG5MsCd39RU+nuVdBXAH6PxFg0wTvHt8u7fOMqoMgpi60MUq9evYpfHzDEnv731YpBC9TZySLtx9ftfeu3SHGUiAhIUdRoA0UUhWF7L+ZbNnQp7fNoJb1GxVVNUyZQVbxKXAREQAREoDiBh5giF+wQ3a5VvLFVT7DZQkgwufILhgXfaw1pE8OXDfdQX2F8Moau8aNtz7hTE3efx+8WD+FYnZ8msvkf9SwCIpBFQDoqC1dK5FI6yq+aIF+dhAmAzP5RdT17DT5TfmM6BxCjVT8Tl0otAiIgAiLQkUCi98PYXNtReGUtAiKQ0oWH8luqykRABLoQ4CiRkW+NW3KM7C58ha/PWOZAEwb+xgtZNH5l96gPC2SUpeCufXLxb4G5cBPWhVcak5wrOxqqXyOB8JXG61MfVMqRiU1UGudPP/3022+/8W/Bhuo4GFZNJThk/eHDB0r0z3/+c5xFXgdEDzUI2D5bl+PuFg4O5Pgdir7z8F958behO3TdHwxNsitbvUr0W8tu1nFgukKO310ghJPbp42q3nAwKcBTYpOWS2J3IWDrz8QBNFfy9pnaynmcE625JBVfBJoRsLttIEalgdvuyIEM28eHW1m7TBS4HgF63HqFskv09u1bQykxrL948cJOod63+M0uu1WNQtUTeDfluaYbs/jbd1HfCdRU+gK9udr2hQLqFZuA/XNE2I3jHGSzC1L828TFYlacP378WDz34gkaswadnTyinWWEVJruHclmhwf7BB5oGNt89O2MBHwlpkPWRWqwlKLwqyYQbLEDjPaKgMEhwDL+R5lA49eRJBQBERABEXAEjCF4JVPkgh0y6+1aQ02tXTtr82Dsoi4rgOHs6Ls7JLgYvq8wAXMDWhCTj3aPjeNXDQlc/zoBW5W2El+bgHRUjfotoqPwcAXpOFGxKx7+284OxRoPqus16vGBpWCh3bDBsuzMB9JTkUVABERABAYkoN0nA1aKRBIBCKQYlkP5LVVrIiAC7Qmwy9lYimIPcb17JUoVlvNI9pYmezd8KTFKpbN71IcCfv/992VvLApuh9HlQaVq8HI69qhdY7w2PKtbKdAA4/jSDT414FyuR704NYHE061xa+Swoj8S4fh99+7d1CgShTdc3IkptIz2448/ZmVXVbcY29p2hcTr8vB7H+J+F4OqWmVxdlOHzNV5p0a9hvAYjcacsd6uTrvjF+/yTMTsi6cfrofXaMwqRVUCtq6Isy7ei7cscq0spgAdb9iJsShEBCoRSJztVsq9fbJoJOO8EDTsQb+BwJcN8sCjW1vUy3LWFiwr/Sf7222LesNYaUTOqqNZIq/RI2ah3UVOfLy2MfnkWSG7nX0HuFFBUGIgNiKM8JWhHvseV9S5pBrNIzhPJGVeA7LSbElAiqIG7SKKguEvSMeJut4Bxuccg5IJ5JqxHkRABERABAYn8BxT5IIdMtDtWtSTsfEiaGQP99vmbvIL6KV8NLoNr/flH/go+7qrApiGWy2I2R1jIE+wwCYPUcBHH0UgnYB0VDqr9JhFdJShop+8vpVeCxPFVF1PVFkSNSBgmNnB+BK8qI8iIAIiIAIi0IxAA69Us7IoIxF4JgFjxuSAGHapi6MHERCBhQnYR4kSPWkcUHn16tU3//7rYj/Yi0cpynCQKt496kMdffjwobiEvhv22hG705vXtPyUVWt2Q60xXtvdH+GNg4hZRbsf2d5aUAPOfZmVwowE2IKTcnO0rz+3YnKyyN/9ctq5ZoSzK7OBK6a0m0LLQFvNxpLU0y2nR/ViYTDJyl6yGWcxeEhK9dWrssHhHIlndMOHN6cjYgo/ImB3wEpdzzb/alzpZS/OMrXBTjhC5Idzwm2bGjNH9sP1LALLE7B1RVz8GtojOGIaZxqHjDPtjWVTiAikEzh1wSWOYuk5jhwT/6p9/Qdz9u728GmVHRHG+cCM8ujb4uFzzfp3iz+Xv323CHcCU0bnGiPyHZm7v6updPcq6CiA3WXoLN2Hj45wyDrRcmaoYiBG/faV1shdZycNOMZXdgcJXhxqcAkU+2UzLCijPopALwKBD9PeJ9NYyIcrCqP4iduuGtfXzewMVR+00psZdX9dJlD3KpAAIiACIiACKQQeZYrk2iED3a5l1FNczUY548gKuUDANlv7ug/8i3uZ9Y3jlLT38cS1MGwzZvVrHKoxN4WIwOAEpKNqV9BlHXV0dIEEl3RO1a6IkdNXXY9cO5LNJmCY2awxdzmNbAusb0VABERABB5IwD8e/MDiq8giMDuBRAfmsH7L2flLfhGYggBHcewFO/skkisj/hn+SIq/xK1F7t0iD/Y1T3hxR97G7QjER31wZgL25cuXLk7BB38z8bXbtRDGftHPoqDkqyZF9zGKVmO8theIqdxKbc8o5tFX7eEcSaLw5QkYPltXdn9xkMD379/7TZRx8KuvvnKR134wxt8B/Ql+NaXUSw3Fu+XL4J4igIujxU1QpFRfvSpzdTHXw1E3FKi56nEEae0OWKlFtc/0L3/5i0E7fZMJk2iE5w9tr9VeA6m+Wo8AzT6rUDW0R66VhQzjTHuz6CmyCAQEmDIEIU/+yKzc8Ekyphsz2Wbc7uhAo3TF5TdYHU03istwJ8EZ/e13yhu/mzI632mNcY4LhBy1bYFaoHJPi2ArWLUBLutMXDWGZGLM00qpEcFeGktZIKgh1Zamv/Sgs5M1OGM26+xkDbBKsyUBKYratC8riiOv1KprfMaIiUW9kmNcJlDtTqf0RUAEREAEihB4lCmSa4fodq0ibax1Iv7Mp1LehoeIndN9f7XGbU9hOtHlSMYR85QlB/cuwg+1iRZ/JSJt4tnbg1wR9CACIrBLQDpqF8vNwPs6imOBR6tcQy023ASl1yGgulYzmJqAveJumOhTl1rCi4AIiIAIzEXgyK6OS2GPa3F8hYiACDQgkOLAHM1v2QCLshABEfAJ2AsEuOkSN5j6CsetPvgZNXg2Fk3JPd2qaSDqbha7R30AW++cp8/ksi13+cVdCE8OtO/ErDFef/r0yV6DnmVZtgacJzdFld0eTTY+vv5kkcLvLLz+5s2bR2E8GvdtDdMFkW+upAhgnCJOef0oDiO+bYDFLxI/0SSL310jhI522qI0HMR1fQTtqNvGKShEBDYCtv6sNCNonKmx62CDwD6TlPYQWPXqbinQFGcZAna3DYpZY+CmI+dusci1yoJS6KMIjEOg0uRlnAKmS8IJXqNrM2f3p/DpyRaPmeJ8OMrUd0ocxSkYfmTPHE03CmZ9M6lJ/e03S+2/rqm0TyP9+ahtH/WF9JQVc3wCtoK9o7rHL3uihOnDKJY5P0qRmGzjaMasQWcnj+qi+3TvSLCU8PvnklJyURwRaEZABxhroL6vKAz38qoHGO11AWO0rVGDtdOUCVSbsNIXAREQARG4SeBppkiuHfKHm3wLvp4+u66xklqwIBeSOvpNg6Okjry0R/Fzw1k/MFyBdiPLzetC/BcvXkCAPzySQ20ZTG/DlLo7xoA8N6aBlHrv7gEMBNPHywSOlsG0cH4ZaeKL0lGJoLKi3ddRhopO92tkyfyQyAOqGtX1Q9reqsVE3WGMYZXtFtBo3rvxFSgCIiACIiACNQjkerFqyKA0RUAELhNIMSlH81teLqxeFAERuEbA3tKUeH6YZSY/ncS3rglsvDX12Yb4qA+LYlCt9/s3weIgDgqDrfEV48jRL18Zb+mrmIA9atcYr42jhohHjvVudouLfxpi8KkB51QeRViYQOIpKc7rbouw7Ld2E2dGogeqRIjt9tAjv3evxpP7I8n1dAuNxLWZFBqjKeQUmYvH8U3No8TrVdlRjuOHH3XDREU3fgEllzGTUQAAIABJREFUYRsCwXVRQab1dnXuDi4u9+Jd3raN0y+e9i0BJllD/RKno6cHEahBwNYVcY7FezFZ5O4H4zyqOmlcNQqZlwA2nnEQYN5yZUmOw9N2TTNSD3IMATGMDWN2qTGTWt7rPcusP4A2r789KMidj5pKX6OnqfQ1bk94a+pVyFIVxKolE2R/5mukjL3NIDLaUaZgeTSQv8Y8JcjC/qhzSTafa9/eP5d0LV+9JQKVCEhR1AB7X1EY3uxch1WNAtZIE2jGrNYAUkOY2mnKBKpNeJn0BzxyuwxbFUQEhiIwYGc3Rt4lTZFcO2SU27WyFlO7eyiK97rRVrCMbkPZcWkVJ5CbIA2dv9y3ase3uQW5D9iMWZwbzVkZQNPHIwKMvqgR/miEbL3l4SimC2fKyh/defvT1hBHpsiDdFQRjEEiN3XU0cIw+ycGHFCCsg/ycRZVo7oepMFIjMsEGJqP9mQwxLOUO8i+rssF1IsiIAIiIAKzE0iZcs5eRskvAgsTSHFgDui3XLhGVDQRGI3Ap0+fjuakiIpLmZ15KTIH/hn7CFNKgk+LEx/1QTlDtapPIBgjqO5r2KluThQc3RJCLi3Pel0rwiBvBTUSSFV8vOaWGTtH+36BQLzaH+2tBcXh1C6O0h+cQKI+ZABlqf39+/d+V2JP0gMXYXFx+xBc/Y7mT9gV0kkbP1TSLQz6WXvXGGQDQysW9QkhKdVXqcrmxcvoeSQ83fboK4WLQEzA7oCVup5t/qEbiw+49tlgDg/HZHZDfKWtqfEuIgWuSsDWFXGpi2sP9jjZHTmQgdEwyyoLXtdHERiQAN3KmIV13H308eNHcLW5w92//zquo9Hm7MaGsVh4P8SoaD9aqedZZv1+eaf2t/sFufmcMjoXH5Fvytz9dU2lu1eBBBifAONpuuHNvJhha6iDG7ZuHMFppnNJNXrBzXNJNURSmiJwh4AUxR16R+/eVBS+W9jPgqFwqHHQl+3+szGrxQDo6Ii4X7Q4BZlAMZOHh8xy5Pbh1aTii8B9ArN09geaIll2yCi3a9kuiaC9ym8bACn+0a6OETxExYt8P0F7H0+cvppxzEQhWQQYhumqDHL8e3RMxUiQHd78uc7OVjPaJLN0/qqezzFE0ldVCUhHHVmE/BBKVfKzJz6jqlFdz97qJD/G9lEzBg5jd+JJZpEUAREQAREQgUoE0megiSeQK8mpZEVABGICic4B+S1jdAoRgecQsHc/Xz4/LJ9zVhOKj/pA/sOHD1mJXIgcuCMu/xwL1c1Cw1FbanzW6wKHcV5xKzi7IhUfr+1TxKOdNmwMZ7cKFPgcAon6EP2Ga9dfdaKfvn79+jmgXEmP9pOk+xNcUlUfbE0SZ11c8W5ZoGCzyDDC1rCsWBDEEnDGAIXF/Bh5f39K9VWqsrhtzBJitLSjbjtL0SRnYwJ2B6zU9Rpnyq0fRpfB751oHuCLY2uWq6D0ObV7RQ8iMC8Bu9vG5SquPXzLPM4uDqlkZcUZKUQEmhFg3DGuSmcOmziclRX47du3mw8KLVHb4cmA7uY4cSlQO6P9BgBmuSFwXAQXgt3CnK7ZDO5o+mCYT07ULg+z+9sLQksZnYuPyAXl75KU0bCP+kIXOZWpCHQkwADE4L6N76di0KdYQ/zpp59OYzaLYOtG9fTdikjceuTe1eDiUOhBBJ5DQIriaHKX67Caq83Ys1rG3JWOQckEmqtxVpJ2xiO3lVAoWRFYm8CMnf2BpkiWHfL7QZqs7ZIIhNTUOgBS/KNdHV1W1IqXsXiCNrQguxo/mhdkoY+rEmAk5keP//znP7Nbi/VvBjlj5SYdAomQFAnSOP/zP//z06dP6e8q5hQEHq6jjpo0FoUGtd0GPK+qUV3vVqgC5yJgT3ay9PlcBZe0IiACIpBFgB2QjPuvXr365ptvfuf9MVcikJ2y2DNZCSpyOoH0CxF0u1Y6VcUUgSMC7DVBp3333Xeouz/96U+ewvsdGg8fDm4i4hy9HoSnGJPT+S03RJzHABF/AaWN2PYVcYCZjiug99iPP/74I81sa4SQ9BthgJehmQH6saDWKDgW1NGq6lZAHMgpJQ3SSXwrJeUnxImP+nAKrvZJM8CSr1/7DAd3aBt76FmMkCpOYQsle/Xnq6++SkknMQ463LAT8FaNdtrQkHY6YyaxjhStL4GUIzRMlv0hj6Z4dM9g37I0yN3AhW3ZQIDELAxNsptCjSVFgBjH3WMxGGGL7zvHBsDax4fDhn6YbH9kRAjhfBuL0T3kdJREQg0HcTVRuXHgxqrZOfxdARQ4HYGjtrQVxF7ovFzYxpn6k6NY5vQTUL6SZ3wsa8PHgilEBIYiYHfbQNTiAzdWlt2RAwEw3dVDAyb6uAABWrWxVuvf/9issKzROLch/a6qkxAftTFkjzlnv2NHpa/g36/uWWb9W0mZ1QLW5zOjv/1+rZGCptLXMB6ZNKgRTaWvIdVbSxJgzKVTJBYNnczOjcTIDaIddfMt6xo+4QaFqp2FDS3Inbah2VbARB9F4AkEHq4o2H2xW8vMTdYeWexZbVar2AU4WqBMoNFqpJk8OJ10ur8ZbWUkAh0JzNvZn2mKZNkhf+jYsPys082jJafW6cX3oVV6ZiHBX0UIcjEWRYKYT/uYVYl2L30aOpU3kQBLy6woZ7W0xJSDaGwu4Y+VdVayX758GXyrj5MSyGo56+komvRuxfnnHHYjPDBwdlWzRl1vh9mcPUaX5Ld6tLaU3h83a5Z9YPxxCtGRPE0B/2bxcymnmcYRbHs7S5/HiStEBERABBYggJuSqQqD/u5Rc9Q+f9v5VcZQYq69GNm+Qsc8VNmeg3IUgdoEmBSg6LD9sGmP8to03jYJwobEmj1146QYk1P4BBgLKMuGaHc4CKBtBXfFx+u1zbNGsP8DUQf5uE1LIUYzOxUpwMsElr/T1niarCJ0IeC6yW7u1GziUQFsMJcCPU59zdE4feB8CwrK12xYtm06FGeK/Hxt78RpQWgquF43szyOTEuTpyvGEoTY/ZHItJZSGDHyDVc5S/ObvRFI2PejwWcKY6YvPeV+gQBa8dQuCpolo2HiuHlBnsFfMbQTE5xBHDW593zV0C2oX+yr9NpEVxe/6xAZKNpR88Y8oGHz98UXX6TL2SAmIp3mUqPKTjMdPMKRh+Gm4Td4qSVecQL2mfx6uzrtjl+8y9sGcKL2xn/lz4nw3RWvDiUoAsMSsHVFLLZxAVAc+TTkgpXVxvdyKrkiiEBxAkwifFetnz5ja+OWz6ZE3wGF2cCfL1LZZ/LyvZ1B4kx2Bpyz37HMmdY188NPMevfanwZf3vQgK99tC3qLc3idvU1UYd6S1PpoapDwoxGAMN727OBhjGG3Vhs7BMUzgiOYopw5BpF7DtDc1zqlUJSxhRXXg0uDoUeROBRBB6uKI7cy/6keMn2YA+dWa1iZD4ygUaundqyzX7ktjYfpS8CyxCYvbM/0xTJskOGuF0razFVU+va+sVwD5G13bxqyzZy+lkmvprxyFU5mmxMuljKZcfV0QpNJYHJjnk7zmtyb7bsWqksShYCD9dRu8Vnb1bjPSIjN8VlVM3sdc3sC8UbKHwKRSDGA/+OsJo4ZktmQgEo/jBlA4DpAvM6E8juox7HVFBQR6WwbfX0wiqmCIiACMxIAIuF0ZAZSqLwKHYGUA66MJ8a7RBgYhEGjKaRaMBKkUgrEeDQ3eYFytp6CAH65ubGQeMZswYU4ykuNOdpnI4RmDRhtPN3RwaMbUDxh+ENNw43apiA57bz4z7eLQWo8lf88P+dete7KQTsgT5RP6DK/E6K/ZaSteJAIDjqw+ky9LZxVOkaNDp7UNF8ZNwJzOz7q4FUPZp2V0jyev369e5XCnQETkdt8L57987Fv/PAaHhke2ztcLSB0t5akKis7hDTuw8kgN2YVWra4cMVHQR29RiDziBrc7viGbVMfIycgqevGZGhdKR+Y0nQ1R8+fIjDb4YwXgeGQZAg3+Jb+/z5cxDe92NK9Wk4iOvoqK7FKmalEIOA3QErNSfb/MNkLTtvsm9gZK6UOBz402FsiUFGQKNy9ZUIFCRg64o4IwYpup7h2Y5fMUJGsLIM8fSVCLQkgJceR9zuvCO3n94Um8UdJjV+IgiWOKT6byU+v3371iggc5wxx2V7w5hddsrbckUGTbtLGH0+DtvF/O12A0j5drfKghcr2fNBLnN91FR6rvqStG0IFNlXgGFA/+q+/HTUxzeS91dL29RI+1xSxhQnlQYXh0IPIvAoAg9XFLvFf4KL2J7V2sPu+B1EJtD4dVRPQmofRxbbtI5O+VXKmuwwm1lsIvfu5xwrlVHJisBQBJbp7M80RbLskN+P0PJ26+lIsCWn1kNZh3Z15O4cParHxcLtfTxxYZdsxnExFXKTAIMxq7x0Oozgxsa3k5x8WUv+5ptv2C7sAvUwHYGH6yiKv9uD2D4yXVXWEHglVTN1XVMR//mf/4njY7e5UvVYaNgPjAs1msG8aX769OnVq1d//OMfWcWkU3N89whgYhnxOiXGrBrNNrntLd1VBVPiIiACItCRAAM92v6ComZ0QK/yekfhV8p6d/v1UQFLHYQ4Sl/hIrASARwvWLboKxRdVkfzIWAMM2v47rvv/ED3jCZMSZkU3CtDPXD04k9/+hOTJv/WnpsSQgy3G9jfv39/M6mpX6dtbM2vIF4aG2ypMs1f5mob9loVjuKU4jA9d9qG/jXOWZoU4TvGoSeigR06JOEZA/h3pf84eU5G/h9VRof1syZ36u4mDU7HkfJuIqhftPruVwp0BOzlWqKVGhC3mytdvsEDm8PKXlUQpH/tow2H5n0tWb0lAgaBrHaFpi3VQw2RBv/qiJhtbLQslK1JdiU5Gtd2I9uBLAmBKJ0GhnqNq7WYh6a42mA12sCdUn1HjdCumrW/PWpyYrV2vRcvnd0BKzWnLpkeoUucGjPF868bZs51lKDCRWBJAna33S1yKVsLP+fRkBfnW8nKijNSiAj0IsB5kqPOhYOO0aqNYOx2o7v5eTETqec3ZlXCGHmZs/tjtC/VCM84hK+Jka76rqUfvHVk9TUWI5DK/7iev90v3bXnlNH5qGav5bjGW0etWqzWqF+VIpcA7kS2o7CGyMh+0weOKZLimcyVMDe+rRvvr5bmyjNFfAbZYFnZFlsK0+ajb0VgSQIPVxQUn2Eurtmj6Xkcc+oQe/ScdBuhTKCp2+RN4Vc6cnsThV4XgbUJrNTZn2yKpNshfxihQdsuiUDCJafWWc6FAEjxj3Z1LMn/PkMbWpB+8R/NC9LXxzUIsEWVJd7dGfVpAWljLLLSW7eHLT56hjUe/miuuTqHV0iQRWVdc3sKf8wID9dRu/sh6B3Bpo0x6662VIupmqnrGqWNij6t8e2s47t3705jrh2BmR4Lq6zO5o5op1jsedTp66Ui0B4M1c1XuqykFGqlIwIiMAsBjJbYeENps9zIVIW/7bfsuHWRsTIeUhkvNtU64LHwWarAyRnjdV/pQQRE4BoBVt/RXbvTGZcgio6Te6gyp/H4it0GdEms4sB0xFRG78VHr4NoLnH/YUy/JSVF4Rv6hxFhgwMfihNYyxDGw7b9AYE/v8g8g4v0IcnfNqAEERb+uB0yiZnERYbwBplG4hPe8JIC9OI6Ajtv0SZfv34dp6mQ6QhwWdKpzDQqGoOLNsKuaCfMyA84OugsqKNxhNw06k15GODQD7FyIFkUL0Pb07RuOk+axGl7QMfS43ydnJ6+i0lG8VTLfYt9MuaqkDFyjWnMOKR6mJdAllak70i/Ma7tVvfuoLAbs3agoUmOssbI4Uz4mzdvjiIkhm+6Nx0Fijqe3yXmZUfzzTY7JmN6vaPvdtbxtymjpIaDXW5x4BZy05w4SlbhqxKw9eeR/r9Jo0umRzInWgW+mQ2WcbToUbkULgJlCdjddjcvrCMO6t/ZDDPIBaa7pVOgCHQkgBeOWSp+pFgGnLeV5houLzomY2Iw9UCkeksGzBdsgwRhRp6zY2kEuBxM+wFfIus1KT58O53Eb48gp091EzO6Fm1rBqf+1WuJX3sr0Ya8lnjKW5pKp1CK48AtDtxCNJU+IqPwVQmkbGuh7Djl0tUvLkfWCvvu5bNnLkfj3aq1nFguG1qQiPy0ARB9FIGHEHi4otjdBYo+9D3GC7cERk+jAfDVXIa0TKCF22pK0RY7cptSZMURgWcSWKyzP9kUybBDfhvgDwMxscsRcwB5C4tgmIxHWHAkFRbCS86uDtbYvLh6/P8J4Nc7qqw4nMgCJwIGAdYXr7li6bwsPPO6kfj2Feuv17Ig/dPEFWFAAg/XUbsr01VH0gHbQCzSkqpm3rpGu8YGgxGCGo/r9CEhzPGuDWEGT/cVI+kgtu7uVNbJKWPyIa1dxRQBEXAEYq3ILSr4UlwE/4E9OkdXJY6j532Bp3vOslumK50EFoH2BJic2s5YbL8jjeekxYiNjWQ2ZLgI20OKc2A0UxOtbqgdFD4Ac2140jyaVlAXKY61AOykH2lXcbNxkw73QJMAF9BSikldHNVX3CBTElSc9gSMvVw0mFN5aCq+Tkt55TTNmxHsdn6qYG/mnvg6msfn5jpg34dc7XpUWKN0NQYdxKYZ85eouI7E9sPjimjQchJvpsMd6oua+2zUDqVG/+cm2Cy+0WVqtKtm5Ronoy7NfpziH0liNDyfmBqhA+hj8Z9HMLnR5L5IWc9YvK6MFx7Q8IltaZOq6oKmbSkFWMZZmYJJIFv8UT0xbpxH1kVLo32368Wizh4SN8gG1mMzaOjwuIAuBP1WSRJbcxYfWXbbqitmSnaBpkp5pRI6JWsQcHXqHlbqrVvBXdHcQ5sy2rrCCbP7cNn4oWhH64O7Gd006oym1eCrWE01yFRZTE0gbjOuX1QdpJhExB2znsfJWKFw5R2/7xuV5Upx9NB41nYkRtVGldITEcC2Ho8krxpeyt+eQmA3TmCg7hZWU+kYnabSMZOnhdjeM5T2E4BsS2+7esMFAoohftuJ4QJTHlo6pnYryx4yumvvXZm7BzJepFTuFkeDS/f6kgAi0IXAwxXFvIfairQWTAJjmJhoXJAJVKQ9zJsIvgV7LnDUzjEv8T6l+EZw41zLYnzv1rz1LskfSGDJzv5kUyTdDvlf3Zs7je9oLInDJzKh0sEyEMYltUPqeeKw/Oys08v1qJi2Wy1Aiqv9UXBU2CwCKStYQYviI4vQ6P2sjIiM8slqulu+nEvJzUjxuxPIquj1dNTubPPhCx6rqppJ6/rU+tpV+90VS3sBGOniTVcxnDiEaSFt4/SPAW4czWBvloJDe/7KUQREQAR6EYg9XKcb6+NX3OjAcNCrIMvkC0PH0364edR/GWIqiAgcEcArvruA4XoW32Y5gdF+wfQ/8OEE37qM/IehfALY50eIrrnCgrog/Xg3D5SomiDmYh8peIoyvzxFOkr/dARfjPOkxTk6J4CioNmcFspvWvQmGsPpK7Uj+CL56m57zlKzlURF56To51j42iEFy2ssgwZD1c1M0TMOZsERLUbdoOXEI1QsxhZyWbsabQ+MI4+GyHZEg/CCVX+zQU79eky4QbMfn5g9pmzQ6D4Fb/cbn4kt4RExZi72iw2+RXnG7Tw9hKJd0JP0oyMmu1nTnBhDq9LIkqfsqH25XHQxyOwS8wMvj4+XBRv/RWrQR+SeW7KiF7h83cP46HIldEVzDysNo8ackfJW2tVpm3/ohNw6Oo2PqnHVFz+cvh6sULTsZaeyKYJPIK7clXrrVtJeZbR1RSxVEIIyyfIpEflomAtS3j42sLL8llbjOR5Sa+SiNBcjwLm73R7BKkyNaezuMkHZ3ofY9AX+0DkogaPlpKDUrC6BgsGaF7NUTe32gMHzr8L83/97VFNBQXY/woEUmpXraEbZd9YPSVraLp++gbWbkJ0+/SUFiwzXGOORjdGSFf06br2xqAqpROBI122VQu1UyneQZNEetPa4BfohdJNg6LGh+e9uzx0xInksjx8ySEWMJkbKmOIwatlutOqTPCLQhsDDFcXuUBgMl20qoksuu+arGxemOAYlE6hLyxkq01Mb2DVp/+Halmad7h+q6iXM0wis2tmfbIqk2yH/q3tzz1pMXXJqfaEH1nMhGXvcGexZf+reYAYUwN7H4xtJ2zPxByyFROpOgKly4hKv36hwOtxZjLyWKX7w7rgkQDoB6ajNtcE01fWdJ7fha71+FlUzaV0frcG7Frv7cEf5pyuQQWJi+mYNkcwDMbB5iyYxSBFyxUDy3Xp3gfMWLReF4ouACDycAOOdU308YJOknCrE4PHfCp4fNYbWaD/pgzIjcg0BlKYIrEHg1CWOQXuhpPGWcaf0Ep0D4/gt47I4fX4NzhHPeH0aB8Kq9jblgp4jefQQb4E9omeE7051U8ZxI0191YCAYUedjuxBpQ9S3btLxa7x11trS6wsQ9c5Ibs8nFZ3YgFdtMCw9wtFy3HRLj/Q3nz3L+kXLIIv7fbcoOXY+02Dhn2hu1EjR1lg8I9jD+w2CduOGlz43RINGNil2Q/IIRApxY660B+DXFb6eNRbi2j+m6ACRRq3+ZQQ7n1IqXGMcLRuujtlyxoJG8xKsjgwcNzEXuT1xAso9Zu9Me3AWHKNvOXQiRHl8nUPsaizh7iiuYcG1mMzaHYfrLSr82hA2QgjUo3iGyW1s6NP+ZY2+t+Or287EnCd1D2s1Fs3sK5o7qFNGY0e5CSxH+hHjOb4qewWQnECf5SdLN9i/5wma2c6wrcUPCjpCFJJhvEJHPXNsnM0hsLdjnm/9+0mG/SFyx+bOcTgkzURu1yi+EVmBClz2PSWfGSklW1R6fIQM7DEYgi9Qqj0rIIUj3zU/QMgmkrH5DWVjpk8LcRW2m2s617MKd1RF9i0Bwp/17SOjdVA2wQfO06cGRkDYfyPHQXrVekp+TLa+pROn4mfkqziiIAIrERAimLbnucPox1nSe2bFsW3R4cGC6B3Si0T6OEmEPYtBOw2HH+LN9vt077Q/K5l+ijFcoGqXhEBm8C1fjdLZ3+yKZJuh/wvu4k0+DbRY7uNOktOrW2nWzzcElKPg70rlMpq0CSmy+JoiWi37lCg0xVQAjcggHOWtrHbZoxAlrLuzypJwZ+0G9n5X5U9x9iA8JOzkI5ytY+bg9kjY9n9juPSnOvhOapmrrq+oP9RyA+xypivpk8WMKrxSS3Twe2GQSOfS/9IWhEQARG4QADXh68MeU53hviTl+CZ6c8FYfSKIxDwND523yTqZNaDCAxFAHvVNnFRd3eMvVh5YlRDIMU5QNaDsApK4VTNTThHpaNSgkXxJSdctKtTHyAc7jS/gDBOGFd32wMCLDNlCwq70se44rbqo3kYxQzeGucMhr0AV7DBG3COvjrSdUHH6fKRCj0S+3K4UV6q6bJywBe0W8sFG2FcBbVbDqziTF0IoyG4fJVOCI7fxKrhXeC41IIHqv5yXSQKcD+aYUqNY8zcL2bfFIKGwcfazb5veRNzR+HEZPyQgponUaTBozET8fm4ZzRYd8mdMEUeGIlYOmfORU9xf3ykSQQTjZTssrT6TZLGiLAr6ja7vJnptdcZHOmD/vC3K6ELBCPxOwp8rZj13hqkP9JBXB25h3ql7pWyK5p7oOC9hCmeL53LlSt+oKsWz5EEDfMPGdC3NTLdba5bkY0K5SsfEVprfOu6Br1Z0ozbsFG5sxQqkLNXGf2OEMuQFUI/wmIJDC1ML2avubkQv5LGCLA3+BjrqAaZKosFCDAqHc1Q7nuESPzITVek9+VOXrJUzRYZORsM3EdVcEHga68UNNgGmWW4vknRqMRrWGq/RRdzcrZ80FT6Ju1BGnk87tNibxZNr6cT2F2BckpjvRnERoYB0R55Gc7sstvcHED3kL7IlV53KTGZWTgZ4oclN42kYLHjMKuKWR2FMDTbqelbERCBJQlIUbhqZbhkLsCA0mCy6TId4cGemtlWREf5ZQJtA/qTTaDnHLnt2NGUtQiMQOA5nf2ZpkiiHfKHo3lss3CqJzEvivTVV18lRp4o2pHv1ShCPQ540o18u6/rGLJ1/Cq9DSNkrq+wY7mUdTMC79+/t33QsSToQ1ajX7x4EX+VG/LFF19gEOT2brzJNOavv/46NzvFb09AOsoxp8U+udE+StVMVNd///vfccO5Vpr+kNW105MdKiaNluEmhQ9+Z2J++eWXQ8l/U5htBfooEYz2Jyu0IywKFwERWInAr7/+uq0pukIxAyriDMEJ8+OPP0qLOrBZD9RLenzbNZmejmKKwEoEsP+xXQ0HLEYgXpo7li2qkk0q5LJxw5zm+fPnzykziEH8llBCkngigFahFEXGgqBR4Rwj5e3E4/YVtbDYYPH27VsmTUHBg49EePPmTRB45yNNEbD+8gfPDOivX7++k6zerU2AlkA1xbmgu3755ZdYQRGI2eZrNtTOu3fv4hQU4hM40nV+nI7PqMTiuaPAaSc0DzRDkPimhFkl4Q+dHHy7+5GGR0Plz1cyW0zGC5rx1KomRuRDYJTclnXccMmgSTdMUeMfP34kWgyN9AuuOvnS1ng2+AxizNQotdIcgYC9lormpH+NIOc4MmA2AM03EjbZ0EK7RkUzyTH1y+aFXjJUU3peqOJ/D4apo2F6ykcxGZezDjlQd7E1eJT4aTgVccSNoc21HB7i6eFp4rxC6bZotEPY8sy/Rx2Zr6Y2Hk6BHKHGhDh9VxFEwBGw17XpRzWcNuR+1IA3wSpZgKwgkPJu1uil3fWFwPcCEPxLiRMcB1kPIrAAAVtX5BYQ8yPLXDlKfzN71CWP+Cj8IQToAj/99NOrV69wqQVFJoQBjn9zR3Mmd4x3jJj8G6S5faT3MVm+P484Sn8302uB2zRkd5S/lmD8FhrSzXTib9uEQDK3lo8EG2rW/xx/u6bSRw2yRvjudICMNJWuQVtpjkMAjcrwbQxYjOynmwr2GBURAAAgAElEQVSIkzVbx+YvcioqF6NRTJI6ciTm5rJY/CPduFvMrGawm4ICRUAEZiQgReFqjQlm1Tmmy2i0B8ZQoxkw/g6IRSaQa0WPNYEedeTWVbceROCBBB7V2f9tiTzuApBUO6TvTW+2PyLomfgi+0pbI/cL+8DYflFDki1Ne8c8fqt6Wc+bMjUStFXjoxjOW9GVJHfbOo1mE3xFP0V5lpWHrbpBLqcfaflosLJiKLUaBKSjalCdLk2pmmGrzPAbnurhYQt1XzC2SCYuqhGNyPdzHDAFex8GnXpAmSWSCIiACBQkEKjB3Km0PYwy/Sko6qOSyjJd2Cz1KDgqrAicEsCZY8/QceiX8rQEWpTOa2e9qc1cZXta5AsRIHDkoC7uDQvEC85mLGNyg/R0ekXzoJEEQIp8jE/pUL9FUlYiVQnEFbdpCXSLr6bolbHHabS+Y7f/Si0/pXaOdJ1txzb7tioZhhtjVKKZbcf5Yow0PwTDyDT2cmHq+600TuRCSIy9Kh8kDMbxQAA3XsemBe2Kb2NfGTEhY7S6GtwuoE55hbIEQPyPDk5KUopjEPCpbs+1m70hzFBfxWRciBDt1hTqxSHyH1D1u/HbBDKU+MKcPhMf9XIa7U4ERkZyKT6EpfC0jaWgUAXVrK3Pg3zbfKS5phCbNE5st29UmQi3LBGqMq7NlgK0ySsu4zJjxG4NuvLWmwy6LOKHqk4G7OrdmQuBKDHXnIjGuBYY23z047jIehiKQNyilumtjnOXMuYaTgzBxjQ/LkJuCNopniY7RJM+xAp50oJI7F4E6Ke7Yxz9a3PNGXMTmh82JPMXYgbDX9A9C/Y+enGQeKWPtQeCXA1Zo5hl5+PjzPrt1liDZFaapZqWptKN1aam0o2Bj5md7Tor1bvHKTvDxJGRgN7jq/Qi2+hiLZqeckFc9vBR0BdaUObuSRktJK5WMexeXxJABLoQkKLogn2oTO0dL/WWEi5DkAnkD+LPHL6PZn8+meC5xjLQkZslyNr/iMo1/HiXO4VeFIFVCaizr1qzfrkS7ZD/5b/T/jlrqWDJsRk3kD+epTzjaapXU7YAXZxW9QpbJOXctQrtnimCfZlELozHBU9a+hivrUAPOKf1C6VnCEhHqRlAQKpm5GZwwRR01trI5bojG9uwUrzqxGm86f9OoS68a5/wqTojuCCtXhEBERCBsgTQ8G684+GC0vNfj5+ZVZUV+DmpZZkujGXPIaOSisApAabntpVb1uET+HnsTYFOT47gt0TnO3n8hzZLA0Hup9U6fgTq9LT2aXtVqz4WoGp241fKLBKyc8jvg+4ZVUZPCTrL9i1flT2ZU4TVrqiuOB3XvJwMYz7U7qfs7EnxWKKg/t3c/vWPPYyCkQQZ/oo0myCRuI5qtxy7sH7t8ByrWQR2XdXuAlW5BRhLfbS3FvhwSuX4zHTaN/tZOKOXYjiErH0pz53aCSYmjh6bme4ke/PdU93o5NweNrVPWXJfDNLZ/UijwoLquOeVctnjji92QVePvQLiZ9rsmfq92bRGfn23lrEiGsu861psLEOD7OJGW9t6bFCoLYvdGnTlrVdMl0X8UFAv7WI8sreRZJut7Frj6JOOin23IArcJRC3qHrNeFeABoFdymhvW49F2uZxdOfd0SqOnxhC9yRNTJ0GnNtnESvk9jIox9kJ0Dvs3uo7lxjadoe83f7Ii8yRy/a+uM3vZn0/sHa1opfuC3kzhbJVQ2q78rSf9e+KMU5gKaflCE0ooKqpdG29Qfq7OrBBvspiI0AjD5q9/3GxGYStZJgFZ011d5uuTy94ZpmvfasLZAg+Lla/RfAyogWU7I+lRsAiwisRERCBNgSkKNpwHjwX26gYbRJhSysTaPDGVkS8lA1sgc2T2zAS5TxyswS5Bx+7GNKJJVI0ERiKgDr7UNVRTxh7ZHd2yB8CZdr4Y5bTxHZONZa8VHZZBLZM05epcoX8+9//br9Sdg3bzmuWb7NqEIBfffXVLEWTnLUJvHr16uiQ0lHWGN80uS+++OIowuXwL7/8khXN4BD7aWrIj1Xx9ddfn8ZUhF4EpKN6kR8nX6macepiV5LLdt3lF3fFGCfw7du39jRmE5UxizGoxoA4Dgrb8M5dexinXEUk+fHHH4uko0QCApqtBED0sReBX3/91f/xDVpm7jzll19+sYV/uBa14djfZs0v7KT0rQg8igBOVzzb7DU8KvWm6wrat/h58NhgM285piy7jmAJvH//flfPQO/169dH9G6Gf/z4kYGGfOMKwuyc2uv16dMnmkFcLp9YPWejy4XpW3ATCrTlJHd8hn14+fIlngeaUKBAaFFH/RSdg/IZtkQSLItA7U7KkPfhwwdcQDQbVMSRpkqx27eGygyi4DCaxap4ZMyGIyDkFYzX1BSUIBlo2qOu6qQlHfQzL07XbXdV0FauAI4rrB5EoCABbKdYNRGY4tMuKMZESaFkdqEZfblB6XJz3yYFlOXz58/MERi8+LspJ3Mc9DB/3fUwAgAEqy9u25QR1UphkfNmeePXAyMzjtA+ZMkNaRvGI+uiRs22rzjl2JIA+hDze7f/YpDXc6Ggo3YVL0PMmzdvqhLY7G0EiBcpjtQmVkE9L1bVwipxEShFIMvWcvM4ujOahLkt/X1XzySKh5raDK0XL14kvqJoIvBMAkwEvv/+eyY4jFy73fbUuRRwq9r7MDNQF4bHLBDm2kdG/Gsvpr/VfdKB+VR2EkpqA87602ukWcxS/vY7Q2SlwnZv1ZXKRbKaStdjq5THJGCfNWCUZF0vS3KGb1TErpmxmw4TAaYDLRf76Oa7krhAzA/3rIeNQHqFEt9N90RPBETgUQSkKB5V3UeFtcfQXdf6UVK1w2UCxYTt6ovjzx5it4Hd0uEJQdfVMFxxs7B6Gy9I7YrhAjGkMdfrLdK5jPQgAlMTUGefuvqyhLcHMmeHTHO71qpTa1cT6bXLAJweOSvm6eJTKf9+llSDR86a+C28ijB4NQ0o3oXxGDWIfVzD+N74XLC/eZH1dXYSD0hYIm0EpKMe3hKkasZvALg/jnYh28IvaVQktljWUJ+wKdm2+U/tdrv9zPttygUB85ZuBMlpeDhYNe8boS6eLAN63t8UeGHrjP/6k0l2L/uS5kp3qhJgRgLsyaM72PYbk/ey29kBhceGYT2dWPc+y92IyLwr8FH4buT0QHLEG2b456mXeVeduTXs9ChIvZV+vxbiqY3B3H9Rz90J0P5//vln2hJ90LCv0B5EmLezdOc8oABxt60kJGMfp2f5Y7LP2gda12hpgQwISdtD0a03gbVd+vF4zZrRu3fvOIRMTwSjbXKwzEQKDH/81VtsCiqr7EeDTwynbNZKTQQgsKshsbon7VBt6hQFFdulKCuUf5crD3J/uSHQLdg8/OGt2kYuLNtE45aVINoPfyTIv0O1GQbTn376abt3mHJtDQMhqTj+KolKw/CH/oBz0Djtb4PI/kdqxxgZ/TGF8iKS/+5Kz0fOgYWLvFL1jVYWmhOWZNCzMESx6uuJSvr/Vrd/87NAjKO27Ue7/4wa3C4f2ZT/UYJY2vQp/iqpzaN8FS4CoxE4uofiSE5/lKf7/NtJ8C8vAcM0f4mGFols1/rwUNzNfiS5wkVgDQLMbtj6y1rJNsylu+a24m/THLoef7V9dOgExln+ZczFevf5IwZ/fkj8TNHi0vnzBeY+QIhfLBsCcAwYbJtNGENy46tdkf5VvH/8I/4KYi6QaqpRRuoFei6X7QFzsdesP5BkhI9Bi70j0tYLXF1Tp0Zq9rfGi37XiKP5jUpT6ZiPQkRgRgL8Ciaa3HkF4yLwbe7VWlsiDHlZuggZ+P2nWIBKIYFzI86ltnkT5zh+iD8KnEqbVfunqSmCCIjALASkKGapqapy2pOg0yG4qmwucZlADkXw8CgTKPEAo49Ip/t9GnoWgVkIqLPPUlNF5Ey0Q3rerpW1mLrq1Dpr2rC1DLtq77SeC8LcyW6Nd7OgrdqM16jKlqW4MB4jHo2t6haQ0zXmXURIxS5k1n13v1VgdwLSUd2roKMAUjUd4WdlzdIji4hZrxCZt3JfGTk+3knMpNPNkbii2GbU5cjNgPQeOP4yf2Sv/IB1sZJIdEMg8692/69UrXOVhRHB39PJ6HBh30yWDTwXn+7Sim33KpAA0xFIuVoLvVdjTRonEsO6sQkygNndb8m0aHfzBILV8DulVE2AaKKPKVdr4QlEqzew+mKXo9v3PxHSJ4uKMcYfXYYGw0zBVR81y1oVeqaqy3ph8r/99tvCpcstGq6ezdvDWT7aGI2NFLZ//aQYEbbjc7S9BurLz7rlc1xwP/ej8ZqeyNkG/ji3Rlflzx9VeWvrszVMDl+82s/oIr9cQXZHcIJo+igCdwgw8AVWK/7q2XvWHSAp7wJtNxpTlU35735bL9BWs3G+u7qFYWizkbb4241dccoMWIxc/E3RSPwSxRyKh8CEi1yLJ6sEdwnsegZon7Lkd3Ep0CaAiwZTE18W/xKThsQJ/9ptifTRsYy5W2PGsmWhvIazyCg72fHHhAVJKPtW/C0+IwUcugxqhsD6SgR6EYgtIluSXVvrXz6CFy+2F48Mre1FFEJtFWTLr29FYA0C9COubuePkW4b5nDQ8ReUbpvgELh1QEbGIELVj8wg1vgN4MYzr6qVsiU+yKz/If52TaUbNGmXhabSDoUe1iZwunObCThrT9cgYC1gP/gzaDsd+h0DpR2n4Le5k5eCWc+bVBa03enevGWX5CIgAokEpCgSQT08WvdjUDKBHt4Ct+LryK2agQg8hIA6+0MqOr2Ymx3S83YtWcysRRmbgI/qEh/T0Vc3w21h5N2I8drbuOP4YhgzeWDI27dv2fWVW/BKJy19MS4veFOcy+/6Aui5OAHpqOJIJ0pQqmaiymLPMUreNsOC4mBRrKR4T72TW/E5gsL0YYpTKEF9Xft4WsVZbeaaDKO9RU8ZTaQl5WGXZOOdCktiVKEuE2BY9PXbhQsoyTp9X85lOfWiCIiACKQQYFaO6e6rtfgtNp2/fv06Di8SQuK7G393E+/rt8RPfuQuY2jYFfhOIHMQtoHaVXMn/b7vplytxfSKtrHw3TR9q2DJ3JmMP2c+vmQNzlIozvLxt7lE3rx5M4vYZeW0V89Px2v/EHJZwUZI7SacEYogGWYngI7C57AZrhhU2NuEzF6o2vJjc2J7x9Y+5ujlc1l3ZLY1SZzyqeLllW3kOnXpx4lPEcJkbQo5JeQRAVwT8c0IRK4x1z6SQeGLEWDs4/aNxoViNMGBxl/jfIPsKPt6N2IEZdRHEbhJoLittbahdZO2XheB4gQY6fhz19sVT18JLklgtFn/kpBVqPYENJVuz1w5diFwunP7ztVaW4lwQJFIYunSN7ckJmhHs7eLpLiF7fTX+1bnktarU5VIBIoTkKIojnTSBE/XTO1RuHapZQIZhJ9jAunIrdEM9JUIrERAnX2l2kwsS6Id8vvE5GpEy1pMXXJsziKwVQFXa9U79KIDqLntPKsGZ/lV0lwIip9FgJ8Nv3A+HAXYfZeYUUz2QzO3NCLoq14EpKN6ke+er1RN9yrIEgDTLuvOICyKrPhZwrSPfOqddCKh03SU19Hg4YGm++4JEJ+JnksREOpSJJVOLgEGBf+wJfOgU9/WbhZZZvBuCgo8IpA1+lyrvqOsFS4C0xFAp3HY3t4KgG3v673iZUSAxDS7+y2P3GUIVuMgB1OqLIWWiHGEaClXayEnDU/TqxHqSzKIgAiIQEDA3m/afbwOpG3/0ZjrCU776nhsjpw05vo//li65fmxHLIKvnuJD3MlFrOy0ikS2dAku+nLueH7ipfctbVb7ysF7rodGDe5IWilYqosIiACIiACgxDIsrU0jxuk1iSGCIiACNwkMNSs/2ZZ9LoIbAQ0lVZLeAgB7r0ydk1wbvH+TnUcUJj96TxbeoyNsqcL/KiYmu49qrpVWBG4RkCK4hq3B77VdxSWCfTAJhcUWUduAyD6KAKrElBnX7Vmb5Zrs0PmuF1r1ZXUrGnDVt94qW5W/OXXsxxbl3OZ68WsGtRew7kqt4a0nItI//kFJwBdb3edxkUo+HC5lTb+sYiCRV47Kemotev3qHRSNUdkRg5nBTF9gGDBcplT0OlXaz3z7LfM76Db/u///b+DEH2sRECoK4FVsqcEgk05Rzet2On8+OOP9l02vK5GbjM0vj1la7yrr0TgaQTwsfiHkHeLj5Vb73cUyJHEE109idF2S3E/8JdffjnyfVUS7Ci7oCzTjRcMgilTS8451LizLKDnPsbuqY5rHE4qPYiACIjAmARinenLWWlY9LMY/NngIziD153EezgBVjR2O2n79WUM5qy62BU7K4UFIp9ObBco49pF2O1ou6ff1+ag0omACIiACDQgYF8YHQsgWytmohAREAERmJHAOLP+GelJ5jEJaCo9Zr1IqrIEXr16tdvUt1zYusyKTJHdLCkbGFzRjGUgF6fNgzZvx5yzakfTvRigQkTgCQSkKJ5Qy4llHHYklQlk1+CwFWeLnfWtjtxm4VJkEZiXgDr7vHV3X/KU4azb7VpZi6mrTq2zpg1bg6iKwpZHh17iPmkTC+JXrbsgL30ckwDe4QtHkTlSPv5PHxvu9THr4iFSSUc9pKKDYkrVBEBm+fjhw4fgSpFYcox7+vVKvyZNc0355QF2+a9U6rhmj0Js8ztLyR9lMVe4znu0qS9ukfg//+f/tMlLuYhAQMAfCplBf/3110GElI8pcxNbwabk8sw4uPKeWXCVWgQuEGAZ/tTQRdE1uOEo0SGZGO0CipRXjLuuamhsLvNKPB9eI/cUINfioKVTrDiMvWv3V16TirfivjAX2MsF14siIAIicIGA7e3pO15fKE7ZV+ytBQ+HUxa1UhOBGgR2TVAmAvwCR43sjtK01Wz8lnQLTPzZkyz5uJEMHsLPsfo1uEnLaqNWWwavOIknAiIgApMSkK01acVJbBEQARG4T2CQWf/9gigFEYCAptJqBk8g8N133xmbNCDA7rsiV2uRVJYbKt5aUK867PmLHKExeZtYEF+u9QCIPorAQwhIUTykolOKaY+kWU0lJbvEODKBAGXDtysukfPg0XTkdvAKkngiUIqAOnspkjOmYw9n21DY7XYteyQOcC85tU4/xuPTWBKFX8CJnu1t3HFBVHcxk0eFMAe74PDlwNvr16/HB5Wl0scvzhoSSketUY+5pZCqySU2VHwUPnvcmb/FUrHTnW0ofHvtnpE4wRFC7Iv/nYRMad69e+c+6uHJBPi1Q5btsY6eDKF22ZmzFNwbUVtapb8YgY8fP/qXEe8OiClFTrldS9PzFJJxHL+C4m+DEEEOgOjjowig0OydiBuNlDj3udkrBC79vn3WQFHD9ouPFjsO/gNZY3/6ISM/cytB4logtEtthE0EErsN+7a3RLEVTQREQAS6EIh1pi/Gw/Wn4PiNQc8iMB0BljZ2bXtjLlCjjLYmiXN8uOLdgDho1GDjqURcIwrJJbDbxbiXWVWZS1LxRUAEREAEUgg4syElMnFkayWCUjQREAERGJ/AILP+8UFJwikIaCo9RTVJyDsE2NDi//5lnBSb1QvuVP/yyy8Td60gSe6cIhZeIZUI6FxSJbBKVgRWIiBFsVJtLlkWmUBLVmtuoXTkNpeY4ovApATU2SetuJZi/6FlZn5eWY6PJVdSswhs6NivhnfJx1jwmdu+Cqb2hKSyapBLMSY6jvWE6mtcxh9//NF2Qx/Jc+2to9ROw7MOS/up8SKuEDVyn0n3Z+mo7lXQXgCpmvbMi+eIpffhwweUP13Y3cmIJVxwqbK4zNcSTLxxgMR39ytcy3SxtxIvBVis1C/+/Ze7ALMYhHrFqTrfrCe2Ul6GgK/wmUG/fPnyQtF2f0MyTocjZHGgQk4JPHPoOcWiCCIQEMDFmvLbm1yEVM/N64uU0nP7+i3tn6BANr84LZ8v3/PYUkiXF9K6KaQLjB8YARvPLhmaA3+jbM64XhQiAiIgAhsB293Rd7weoY6MJQ/BGaGCJIMInBLgUFZsY7Ma0vKHpgxNsit/Y+N5V4bugW6ikX4KrrvMEmAjwHR793cI6IxCJAIiIAIiIAI1CGTZWprH1agCpSkCIiACHQmMMOvvWHxlvQwBTaWXqUoV5IgAS1H2hhZ8gG/evDl6/Vo4bmE7Uz/ZNieS6Ox+pno+JaDp3ikiRRABEZCiUBtIJ5CyozU9tZSYMoE2Sg83gXTkNqWzKI4ILEBAnX2BSqxahM0OmeB2rVVXUrOmDVtTqHr+89QwXfKOszt9LKsGRe8O6gXejfcKpxQK9zQ3SKTELBXH7Y69kCDv6natC9zqvSIdVY/tsClL1QxbNbmC8ZPR2xVCuS/OEv/UO+kKws6bJw8uGJCGMj+13h3G9R6e3CrWq02VSAQ2AizY+BrvmlVDUrsHxgLIzLPa3GgT5LvAx6yhB2/eAkVWEUTgAgE0WHCX0G4izc6y+tp1VxIC+/otbdWNu6m4c4zbnY5QuHCUWPr+TvdWr4f379/bGJ1gje/xJ984x6prHK6kehABERCBGQnYo3bf8XoEngYfwRmhgiSDCJwS4CJ15kGBb4GP7Gxrc4kVGZ0K6UeQboEG0NwMV0D85jHFs/9jBk5gvBZyjToaehABERABEShIgE0gzmxISVamRQolxREBERCBiQh0n/VPxEqijkxAU+mRa0ey3Sfw66+/slhv2+27veBm1mSavvsCj3GD7cGBmzouoCYsARNjkS6IyUfRi5koRASeQECK4gm1nF5GxgKjSZwOxOkZpcSUCeQonZJfexC/djhFp/td+9GDCMxCQJ19lpqqJ2eKHfL7etkbKWctpq46Khs24hG6VVEclXfw8KwaVN0NXptVxXv79u3p9GNXgHQ/8u7rjQOvlbGxkI/KTjrqUdVNYaVqnlbj85YX72TijQMcep9rKJy3UiS5CIiACHQnENwJcs2nyRCTssXnWuLdEY0ggL2/KpCQ9aQgRB9F4AkEuOQoZTKOImp2ljVFnr5+S/uqd/vba40K+HaRuVoLbtx6fC39xm9xQ2XiZW0tG94GgaP4cQvULK9xC1F2IiACExGIdaYvvD14+TGXfLa3FjwczpI1rkKtSiC+epWSJlqz95nYajZOX7oFJr7LTvfkxo1k5BA8pXGPY7bbrMeNDEeyiYAIiIAI1CAgW6sGVaUpAiIgAnMRiOcgyK85yFyV+HBpNZV+eAN4QvFZqbfP+xChxs1W7NBI30VWY4vIEyq3dhmzZnxyrdeuDqUvAmMSkKIYs14kFQRkAqkZQEBHbtUMROAhBNTZH1LR94vZ53YtWcxsArY9U3HVss/pxYsXcXipkFx5SuU7aTr2Nu64UPIQxUweEsIJt90lw9Pic6UIP+ZzGq1gBES9k5p82XfoFX9XOqo40sETlKoZvIIknk+ATTOJQwYxZznQ7hew5fPNsbulqMpLBERABGwC/q1YTIWu7dTxz/sZ2el2LQOO/VXiCG4nom9FYGEC2GaJG8QTo91nlegc6Ou3tHULup19zPdRBCmQ7NH2TYYhFi+ujURBLm0+Mq4l3n7YrOG5gscXabW/4csJowcREAERGJ+AvXred7zuTk9wuleBBBCBIgTY7hJrMzo4t7IWSd9OxNYk8buxqHGc5UOct40JVLNLopen2qaA7FGJp4rM0VSPbfgrFxEQARF4IAHZWg+sdBVZBERABAICfWf9gTD6KAIXCGgqfQGaXpmIwKdPn/ztebHkVa9lT7+4P/ZoxaLeD9HZySyGiVuPXJpyrTsUehCB5xCQonhOXZcqabNjUDKB/Cp7rAlEe9Ppfr8l6FkEViWgzr5qzRYvF01Ft2sVp5qUYO5yMomme5SSJIgiPdY8ikgkBWTVIK7GiU5kJZVfkZIJcG7tmpO3/ZHvm0rgWjGTQSpiHgHpqDxe88eWqpm/Dp9SAlzniW6p9rdMzlgHN8fuGYssmUVABJYkgHPKv1rlsvcjZYghcV3d2KYVMZS3yUi5iMA4BDikmuIbQRE1O8ua4hzo7rf0h4Dd2kxR77svGoGMBcDB+UbxXTQUF5Nr5JnIkcv+j5RapowUtlnD25B+9913ceVC2AHXgwiIgAiIgE/A3m/afbz2Re3ybIx3gtOlRpSpCFwmsGsQ7gZezuLoRUOT7L7y9ddf74Y/J5Bbz9waBBOK5xR8gZJyS3U8lWbEjG9AXqCwKoIIiIAIiMAgBLJsLc3jBqk1iSECIiACxQnsTvB3A4tnrQRF4CYBTaVvAtTrgxOghZ/691DX9fbUpV+3FO8xqMHWuT1rJL5emprurVenKpEIFCcgRVEc6fIJthmLZQIFDakN9iDTET5i6KZs7Y5FPTWh41duhtyso2vFvCmzXheBcQios49TF4NLgrId/XatVVdS3W88pjeRy+dL07OwY+pgpM8na+KX7g30s9DzAgQ4DmH/yINRxunsb6Ms+qo9Aemo9sw75ihV0xG+ss4lkL5xXxtrYCvzO7eBKb4IiMCkBALb9dpUKLii6wjFtcSPUntaeFBTdvE1itl89O16BDh1nOjvTTeJ71NK6bbj+y2ZGjDtvU8jSIGNoR8+fPjnP//J7kxAsa78888/v3nzpt6G0UCAIh/Tm1N6zCKCffz4MT7LTVU2vuGrSFmUiAiIgAi0IWCP2uOP17UpGXwEpzZ8pS8CZQlwZVXsnKGPM6Uqm1GQWm760i0A9E36uNYCwvo4FAHqLt48TeBcE96hkEoYERABERABm4B9YXT8rmytmIlCREAERGANAr1m/WvQUyn6EtBUui9/5V6bALsFYmeRnym7vF6/fu2HlH2e7pcMtO3NbwDGIp0fbXvWdC9mohAReAIBKYon1HJWGQcZSWUCZdUakQepuFyx7fg6cmvz0bcisAwBdfZlqvJ+QVKGsw63a2Utpi45tebe06xpA02BW7ECJs4AACAASURBVMZevHhxv03cSUFHX3x6WTW4ZDP2aej5iMDlc2vcpte+x9283fbm60cMFX6NgHTUNW6TviVVM2nFPVBszlcnaidM35cvXz4QUVDklOlc8Io+ioAIiMCMBPzR4fId6/55vyMII7hWjmRTuAiIwOwEEi+HxcBruWvQV7BHhKfwWyIkawpHRbgZ/tVXX1EpM54xfvv2baI77j/+4z8o5k1Q6a8z9YvP3iMDl5elJ6KYIiACIvA0AvaoPcV4Xa/KXr16ZZz6YIipl7VSFgERqEEAHw4umiDlxClV8Fb6R1vNxuk8XPEChIvs3RXSmPczzpjian1ICBvSYk8pTVrrbg9pACqmCIiACHQhIFurC3ZlKgIiIAJjEugy6x8ThaSaiICm0hNVlkS9QIAfHvjrX/9qv1jbPUvuc3lc25/ksiuo77dZM765KrovWOUuAisRkKJYqTaLlGWEY1AygS5U5ZImkI7cXmgJekUEZiSgzj5jrVWSOcUO+UOlvI1kZTG7XWgGpeCr+DhKEEEfWxLIuiEOweQhalk74+RFO8lSd77k3K7lf2zzfFnaTbzE43xtyvLwXKSjHtUApGoeVd2zFzZ9/fXynHZ2RJJfBERABJ5JwJ+JXJ4+n24Dgq1cK3caGIcqs17XEfcsXIo8OwFW4n1VZhSnpSJKdA5cVrxGMYt/xYUayMmEourPpRYXu2qCu5u8j3JsNsNCKvKKB2UGhcQ+clQEhYuACIjA8gRsPTnFeF2qjph6bOtN/Msfq+p/+9vfjMS3C0TYFbFtjGDQ0RUwBq7Er2hyfpvkIiRN8RLRKVoKAToptn1go9LkPn36VO8H5/wmnSLkoxTvLhB/9pq+uLOblAIbE6C+4lsp4/u2Gkv1qOw0jD6qulXYqQmotxasPtlaPsxEz7z/Su5zPE1mkSI3kdz4TAxb/oRDrniKLwIiMA6BLrP+cYovSSYloKn0pBUnsRMJnDr3WF5pcC279gwk1tdo0XInOHKtj1aDkkcEGhCQomgAWVlcICAT6AK09V5BQeX6rh0Ene53KPQgAuMTUGcfv45Gk1C3a3WokTFv17psKHQg2DvLLFZaV+5dXd3yv7NDsYv9HW+86MZOGd8jIB11j99kb0vVTFZhDxb348ePHIdLBOAf20h85ZnRUPhff/31M8uuUouACKxEgOmPM2muDQEcv4zPjMWIgnObcQSFGATSx/EtER1oN2Dqq/UInK7EuyJf03Lu9ayHFOfACH5LZEjR4cRBjeNX5996R+6zCPeNzA1WKdw2Idt4GjnBRQuPx4ttm6zGhb4NRrmLgAgMTsDebzrCeF0D4KtXr+ILGS9kxICYYoyRV4PDIRfkH/MVJumcf3DGBh81lI9ZU/NKxbW52PbBnKWqqR/kdYru4Y53/wppjPwlf6b4tA1MGoFLKp2j1RWBgVJ3YTgaDR40jDaArCxEoAgB9dYiGLdEsmytVSe5oOC3B5hJddmB2eYEO5bhhw8fCrYcJSUCIrAqgfaz/lVJqlxtCGgq3YazculFgD11p+Z6m30s20+k9OIQ5HvKJIj/5I9ZrBae7j25DajsInBKQIriFJEixARoNlVXY2UCxcwJyeqtuylMFxgvm6YXoc2e20CeLr7lQAZ9FIEZCaizz1hrHWVmQPx9++zTh+Elp9asoebersX5E211at9QjRzT2zCJtFm6NqTVV10IsNZy+VQAxnf7TeqoJrdL/hqxoVze14qwzFvSUctU5WlBpGpOESnCOARSDrlt0mI76ajGOBUnSURABESgAYF3796xGIARy30c1y5MSZl84VrR+HKnNrMmjDj07uSld0VgLgL+qWNb8saKKMU5MILfEiw2N/9bCoXf7E9/+tN3333HHggmxf63j3pOXwts4GmkF3zzzTc0J12t9ahGqMKKgAgUJGCP2iOM1wULuyXFhWIp87iC+aY7JwtmOm9S7ExgWMfegBsPuphs3qocWXKUQOA9oLG9ffu2hszYq1nJLql40wmwbcA/UCf9mY5uhJh+3W3yMOl+8+bNCLI9RwYNo8+pa5V0dgLqraVq0L4wOs5lYVuL62LXPv6EDc/v6sV1qhAREAERiAm0nPXHuStEBLIIaCqdhUuRpyOAjXoqc0qc00ROI2TtDDlNTRGaEbAXMQMxFp7uBSXVRxEQAZ+AFIVPQ8+DEEgxb1Li3C+OTKD7DC+noCO3l9HpRRGYi4A6+1z1NYi0f2gsR9Zi6pJT69yrtaigNrZa45YwdXaa+E1dfW2ETz/hFsvT5WrbrFYdy0yIbtfaxdIlMKs2lxxqu2DvkqlUTRfsyvQCAc6ucDAm8cV4v0Lii4omAiIgAhcI4KO4MEm/kNGSr3AGkslLkSur7lwpnniJuVwrNxth1nkALQfepK3X5yKQftK4saGb4hwYwSeADCmi+q2CyQXT4W1GzGCEziER/nhof2G9L1izZ24WS59h1fM0siSJHUVFHAlDm+fbh1RKs9pXRmUJ0Hqr/hZiWWmV2sIE7KGQMW69smfNL4oUX5OUXIyM4K9fv859S/FFIJ0ADiVsxWCWxPQK8/WOm2hXAFvNxq8sqXjjYh6F4ENzFj41UsT1d5SXwssSeP/+fdDamTI3vs6ybInmTU3D6Lx1J8mfRkC9tUiNB6PPaZoL21rOiDqFMG+EJ5Rx3tqR5CIwFIGWs/6hCi5hpiOgqfR0VdZY4NmNH65GPS0CHto2C/o6atS49ZbKLmvGt/B0rxTPquloL/QdvAX3Qt8RY9J3pSgmrbiFxZYJtHDlZhWN3QhZ8f3I9fbc+rkEz1nqNHh3+zipyS0bZrc2EwNlwwBKnT2xtSiaT6D17VpZKn7JqXXuwV20m34P1m+y3Z+zbohD2iWbcfdaGF+AO5sUu9jf7U8yjF+Jk0ooHTVpxV0TW6rmGje91Z5AVlvtMg62Z6IcRUAERiDw3Xff3XGljVCE7jJwxA6Gfb0WiaOMxpfurUUCiMCSBJiDp7u7WyqiROfACH5LsKTfUBa3ov/5n/+hClwtsDzM3Rn8UTT+bbMNNJaqdkji2LeJUbzhbc0eGQx3IhWBhfDixYvaKJS+CJwSQBs4FRFHphn3NWVjkRTyTAJGKwUII9p6WBieKJcbSnhmQbxsMTkx4g6NkPgde6OsYEpNBETAEWAURgEGxi2nuX766ScXp8iDrWbjLEaYKMVStQlhu7mrEax63VbfBnuRXLj+OB7smJcVv66uiLRKRAREQAREYF4CjDhuqkUpeHbGQ3qh+Hm2IPIat5/bbqigyJN+fLKpPGmVSWwR6Eig2ay/YxmV9ewENJWevQZry8/PPfqmb5zd+EZsysbI4PcP4mKWCtEl/qVItkwnceuRE0nzBYei/YP2Qt9njoO9+17o+6Von4IURXvmyvGUgEygU0QPiXDBce3IFN9z61I2HtweKiPOel/Jhrlfp7Jh1Nnvt6IHpqDbtZpWOi623Nu1tF+taQ0lZJa1+ZLt2tqslgB1tSifPn3iaN+1UnGEoMvBv6yGfa1oeqsNgayqlI5qUymVcpGqqQRWyRYngAGcPlNlaa3LOFi81EpQBERgfAKMpCnLJ+MXpK+ETHzwWqC9O+6ASRllmv3OXt/qqJp71prNpD9+UhWgEl+VQPpQgsOnpapMcQ4M4hPAd4rSsLelprcf0uHPeeDBziDFKLCShzZrieH+DGs7L8coAFj+PW1atCtsA/40s0tvt4pZlQB6wEj/tEkb7+orEShF4P379/aK0vjHMy6gYJgofnvOBTH0igiIQHcCTKkwMvlzkvD89u3bN2/euJD7D376p6lh0C6peE8LTgSOQPin6fC5yapP4TZIHOousCgI0U2yg9SOxBABERCBZQi8evUqZVXOLi+ewzgCLmKcurN7cTFiGY5BFAzKcXlnDMFOxnp/rKk8Y5VJZhEYgUCbWf8IJZUMkxLQVHrSimsmtr2MaC9BNhPSyIg7bU/9otjhMvAMhvrK7gUBn0H2IAVSPeSj9kIXqWjm8rgs+u6FLlKQxolIUTQGruxOCcgEOkX0kAg6cjtFRcuGKVJND7dh1NmLtKIHJjLu7VpLTq1zV5eBsLuc/MCWOk6RsyZ+zKvHkVySNCOQ29N9wbpcbYsAWQ3bF9g9q7U7FH0fsqpStda3sm7mLlVzE6Beb0bAnWxPyREl9rvf/S4l5uU4rAezMaLs4ZzLwuhFERCBjgTujKQdxR4waxyyqPrXr193kY1Tf6c7gRCs1zyrC5NKmVLR6Skz2qZHVkwRmJdA7iVHLUua4hwYxyfAL+dgotfgwxjBH3v30Uu42cllgcPhWTMsCs6WkRS2fpvZnv99U9k/Ut7d4qwEOb3Uijk+AXQdC21HlgwqAnty9qOb49eCJDQIfPz4kXHQiMBXXL+1xhBmF1PfioAIPJMA9jk+OsZrf7BGMeLJKThA+4mfcn6sEwmjyJ8kUgs6WXfaWsaJgLXgz+kQjBOezIXHkVCSiIAIiIAILECACWy91VVckfhvP3/+PDuod//+m70Ukl8EREAEShFoM+svJa3SeRoBTaWfVuMXymtbv+N7EW35NyCNS4HDisVZuy5Y2LUj6NuWBAKXo5217162Y+rb4gRS+nvxTJdMkOWkjnuhJ0UqRTFpxS0sdopKlAm0cANwRUtpCS5y8NC4hbjcszSqe8t/mM4eu1NNfsH1/GQb5k4rUmd/ct9persW+7HSN65Np8pTmlFuR2XNeIEDPylkJoqTZaYs2YwnqqwuomYdrYwl7DIko5xjSXJD5MvOJVYpvnRUJbCjJStVM1qNSB6DQJZeMtIp9RX7MjkWQmq6YKsUUqUjApMSSPdOTFrAlmJ3hJniZuGyjxcvXrQEsmReDKDp5dL0MJ2VYk5NgP006QqwscMnxQgfx2/58uVLTPQsPZPbckgcTzu58C9/U7vcUyrX8WGgTBkrXfwLD4yzNG+ufSl4/cEFMfSKCBwRoL/TRI2OgE5Y4OjmUfEVPhQBFmIYiZzxwPkB92zL+e+x61vicOrAt7T5yKFd+119KwIiIALjE8CMZKQOZkx8RE92sdsr3fw7eEVsV2u5gQn+WkAZvMp88ag+rAU/BIMBl0WXHuSLoWcREAEREIHFCGS5JS+UvXb6F0TSKyIgAiIgAvcJjDbrv18ipbAGAU2l16jHqqXgJ6zwrhhZDO5F5JSBsTzqytW4FP4il5MheGDxKwjRx44EsqZp4+xB6kisV9bOt99LgJXyFczc2pSiyCWm+FUJyASqineixHXkdpbK0rBbsKaeCVOdvWATelpSv29Z4IdbzPhhT69a96sD51GwBcr/Vs9dCFCJWcOMPERdqqlvprYn3ZaNXt/lHFqWcj4qgnzZR2RahktHtaTdNy+pmr78lXsWgTvNNSujrMhFxr6sHBVZBERgNAIyXwvWSEeYKTuBgvOZBQv+qKSybr3p2CQeVSkqbHcC6YYuDp+vv/66mcCJzoGh/JYp+vw+QPy6XGuCjvr06dP91HqlMMJchibN8PqXv/yF9Y6ff/6Zu126uDR7VYHynY4AHd+QmT7F75MbEfSVCJQigObEeKDJbX9Zq42bDGjd//f2v/5HD6v1lqodpSMCItCXALeiBzMCvBAFT3aluynQ1S3nbn2xu9yZQjI9dAMTuILqcDH1MCABNozSbn3BmK9hJ3z55Zd+oJ5FQAREQARE4D4Bxpf7iRgppNtsRiL6SgREQAREYEACtWf9AxZZIg1OQFPpwStoBPFoJLZzkm8H972k7GbhZ7S0yj9CextWhsStR07+ofYgOake8qAJdcGKFswsmFIUWbgUuQEBmUANIE+RRUpLOCqITvcfkakRrmG3INVnwlRnL9iEnpaUbtdqV+Pscs7KjKu19FuCWcQaRM7aJdDLlmrAQVkYBLIaSZBOL5fiHZldEZ5pgbniD/KQVZXSUYPU2jUxsuo6yEKqJgCij1UJ/PLLL+5IRtWMchNnYTj3FcUXARFYjABn7DGHFitUl+JgWrAbskvWHz9+TBlldHF5l9pRpiKwPIGsHzxpPAtLmTCO5hPgBHuu8/xyG+OgPmePX716dTmFji8yw8q67rCIqLQW2jBbhDGfWIxEgH/+85/ff//969evtd22CGElUpsAu9vtC7YwF9nzV1sMpf9wApUUeMqE6OHkVXwREIFZCLx8+TI4sYbl+d133xWRP9E1xKrBM2+VYn7kBhRW/JlRap9SkYbXJhEma8Ekkcm1Zmpt4CsXERABERCBsgQae9HLCq/UREAEREAEbAJVZ/121vpWBGICmkrHTBQSEMBRGfhb/Aisnjfb2+Dnm/WcImFwY3tW+vUi60RSPba5KadsPXJpjrYHyQn2kAfthS5V0RgJvfZClypC43SkKBoDV3anBGQCnSJ6SIQs7RQw6eWmviOzK8J0trRsGFd3Nx8ea8Pc6Tjq7Ddb3eyv/6FlAdJb6npTaw5cZW3Fg0DiJr+WNai80tswrHqpV1VTXwJ3Lrzs1WayGvYuXnYba5ftLpnGgVlV2au9NWayanZSNavW7HrlytJLzYqPzyjFc9pMHmUkAiLQhQDm69/+9jfm3XdG1S6Sj5Mpjovtoo1eIqXUHUbv4L8W2IteVr65901MtzyTRUORRWAjkKKCHKvGE/AUI7yxSA6F8cBVTQzNWS50I7XTr8iI7GA1l0crpXJd2dHGDNbuo/1ATF97by2EQJ3Ktrnp21kIvHnzBr1Nrz8SmDZPBG76O4qgcBEYk8CYJx/GZCWpREAExifw4cMHhPRnBLjxsVE5gntTeFIgWduWJiPizDU7uInFvc5C/3ZcEAjTTZFcKZ75wLXRgYlLM77fZZ4JU6UWAREQARE4JVB1TRA/pDZLn1aBIoiACIjA1ATqzfqnxiLh2xPQVLo987ly5NDf6WbC8b2IlCJwGe3WQvBrB7tx2gem73BoL9vTcrQ96gGNAfcgBRKu/VF7oe/XL8qnqt/jvoRjpiBFMWa9PFYqmUCPrfq44Fm7u4PXe1k1WRo1kHn7OOPpftkwu1WZFfhwG0adPau1KLJPoN3tWpzEcz946Euw+9xrENoVpkhg7gF+rl185ta9IrTrJZJlpqzXjOuBXSblLEUXl7pLm7kp81YK9trGxVFIewLSUe2Zd8nxZreVqulSa4/NNGWN1sFhWbrByujmO5Cl7bDrQQSeTIBLl77//vsnE5i67L/88kuKP3TMnUDTkU936G1F0zg7XRVL4AsERp6Ap8jWZWJ4yjneWH/6yp0IzFbgAK6JtFbWDIt9vbob604L0buLEaCz0+WPOhHWDt+ykMdNf4sVXMUZhADTT+YvtDEcU/56SvAxlpZGG1jjLoTJjvR8TEwhIiACUxOIZwToOraB3r8BEyVMUkeuJNYmnrw/Byzb6syTIczYcd6+fcukz5dcV2v5NPQsAiIgAiJQnAB3l2OYbaMPXhQ/fea5TG/9kOCZiW3sk3F+bJLFGtGP5QTQ9FEEREAE1iNQb9a/HiuVqBIBTaUrgV0mWbai8aMmseHqFxB7+MWLF37IgM9HXlBfVAz49mtMwYKXL497vu8Kdknp4SYBN2VLSSeYJKa8ojhlCWgvdFmeSi2RgBRFIihFa0NAJlAbzuPnoiO349eRL6FsGJ+GnrMIqLNn4VLkgEC727UebjFv68oB/aOPLBhrB/8RnI7hudpWHqKOldUr6yxFFwjZxUmNDHdkdkVQa3coOj5IR3WE3zjrO91WqqZxZSk7e6U54PPu3bsgRB9FQAREQARE4IhA4jIY256OUlB4OoGU7U0uNZxa7lkPIrAwgfR5WeNZWKJzYFhPDhvrkY1z720aDxMWsqM2Z7lgK32G1bjhtakv5SICdwjQzensGIeGAuckJ0Ym9x+1301+p2h6tz2BdG3snwHguMWFExd+Cu1LqhxFQAREoD2B+KjtNnzfHJ2xBLhk/9OnT+zbwRjYHB3MBbgJQlc5AGfD3r66leNlAh8/fuQ2NP912vbLly/9kJbPP/74Y0p26UZUSmqKIwIiIAIicIFAuirenY0y1lwebuIZMdd1XSiCXhEBERABEZiaQKVZ/9RMJHwzAppKN0M9aUZcvsYSobE/ivV3Ily2h1tiMRZDnRhddoyczke05cxVUPeHxK1HTs4uLcrlrgcREIEuBKQoumBXpgYBmUAGnEd9ldISjoD02nN7R2ZXFtljDoUeHkLgTsdRZ39IIzGKqdu1DDjFvsIb+49//CM9uayruNKTtWPKFWXz4dssbdtLvZ6WQhGqEshqJIEkvUzYOzK7IvQS3gmgBwhkVaV01NRtJquug5L26q13ZHZF6CW8E0APFwicroa6NFW/DkX6gwz4dFaKKQIisB4BdiydForjl7PclnJalr4R0gd05NTw1LeylHsbAvxmabqzt7GhmzL5GtwnwIbU7Yh7Slnu1zgqjuP0sxwmT2fSuOHdrwilIAINCGAZfv78mc3xwU0Eftb0MlQQZiTX/MXHPv2Yen4yAQaOxOL/9ttviTEVTQREQAREwBEIjtpypA3jljH65gVbpP+vaw5fvHAZ6UEEJiXADrTgTuq+V2uBUTPQSduSxBYBEXggAc1nH1jpKrIIiIAIjEag3qx/tJJKnqEIaCo9VHUMJQx7P/Cr8GfvAGH1kDj3/ZNtyp6yqWBMZ06zLWfNMmpT4zVySWlFLt/B9yA5OfUgAiJQloAURVmeT0utxlic0iZlAj2hpaW0hCMOvVrIHZldWXoJ7wTQgwg0JnCn4/TqL3dkdnh7Ce8EWOABO+T3zYqRXuvrTa2Nnfoxf3bt7/70UxyzbEgNq7SshN1TS2/DiCoN1b2+ugiQ1UgCCXu1mTsyb0VYT2kHVTPLx6yq7NXeZoE5uJxZdR2UpVfV35F5K4JUTVCVs3w0fsopKEKvxhmIMddHGfBz1ZekFQERKEiAXz2ydzVteQXHzAoKoKREQAQeTiBrgtPY0E2RrbFIF1oL21K5AYf9qW0sXjL69OnTBTkbv/Lrr7+m58gG3/TIiikCjyLw5s0brtWzNeEPP/zAUt2f/vSnV69eoR+yet+jYKqwIiACIiACIlCJAEdt/T022wVbuIMqZadkRWAiAsF5YNZPsV25pXqiIkhUERABERABERABERABERCBhxPQrP/hDaB98TWVbs98/BzxNL5///6bb75hQwJ+SGMTGr4XIvz000+zXK2V+Ftx9lJpjRpMWW9tJlWbjSg1MDZLM2XrkROmWcW5HPUgAiIwAgEpihFqYV4Zio/FMoFSGkNx7CmZto+TpZ0C8XpZNXdk3oqgI7dBVerjEwjc6Tjq7E9oIUYZGRD/YHxd8CvcT489Wo9D1nC3BZAZxv7yl78Egfo4CIEsbdtLvQ7C6pliZCm6GFGXNnNT5q0UHDSKi6OQ9gSko9oz75LjzW4rVdOl1h6bKc01vew6+53OSjFFQAREQARSPCf4vLrcXb5k7aT7tSh+F4NzSewq1MgERp6Ap8g2Sz/leDB/P/74I7dfcVo4fX3hQuPhQkZ03RdffHHh3WavcB9Qel6z1HJ6iRRTBAoS2K7wQ72wG95Qm6gF9A9/ZM3iHY4LLEz++Mi/KCge9CcCIiACIiACIlCJABdiMuC6m9O3C7aYF8jbUwm4kp2CAMc+v/32WycqNirW7CxnO53YehABERABERABERABERABERABzfrVBpoR0FS6GephM+KqhW2xDwlxpOBmTFx2x/GCH4a/wXcRBOSNpU8Xk6K1dyilYNc2cldH3R9SGpITUrtTHAo9iMCjCEhRPKq6xy9sSoOUCTR+Pd6XUEdu7zNUCiIwBQF19imqaWQhG92ulWKgOEyLTa3Zne+KdvpA5C+//PI0WpcInDR48lbFXG27WDPu0uSmyzRL0QWl6zJDQ4Y7Mrsi6HYth6Ljg3RUR/iNs77TbaVqGleWsss6/b4dTxU0n8Cd/u6no2cREAERWI8AZylPC+WOX57GVIRTAlm3a52mpggisACBlG1/WzEbz8ISnQNz+S3xSPPHr1hTOixk4G9/ZRsSkxeubmQrf9lky6aWNcPSxtOy8JXakgTQLZ8/f2ZLPd0f89I2eOiA8SRdF2wt2TBUKBEQAREQgXEIMNRi1jJ/2Sxh/uWZs3AagsepI0nSksCrV6/cWVDypXdgoM51vLMlLuUlAiIgAiIgAiIgAiIgAiIwOAHN+gevoDXE01R6jXq8WQo8ivYiYJw+R2P4m9QJmVLYLjtGUnY7jLPJQWcnU+rL9Z0uLcrlrgcREIEuBBL3KDrZpCgcioc8xDusahdcJlARwguYQHfaXuPN3q7K7sjsEmH+4p71IAJPIHCn46izL99CUprH79tQSBHFSbKSxfz27dsU42wrOwV//fq146CHoQhkteFe6nUoYg8UJquRBHx66b07Mm9FoLW/ePEiKI4+tieQVZXSUe0rqGCOWXUd5CtVEwDRx6EItP8ppKGKL2FEQAREQATSCXz8+DFlA4du10pHWjbmOFudypZLqYmAT4DbnfyPxnPjWVjKhHFenwBTBpznXLP1008//fbbbxSWC3FYFS51US+pGVU5wlfpDQ8mOmI9QpVJhikI8IM37969+/nnn+li/P5Nut5OX/ubgoOEFAEREAEREIExCTALYMz1B+hvv/12TFEllQhUJcBJFf9qLToCU2PN+6oyV+IiIAIiIAIiIAIiIAIiIAK1CWjWX5vww9PXVPrhDcAVP3FFjxV2dprhfmFP2vfffz/p1VqUOmXTSJedXae7HagC1m1dxemhI4GUVuTEm3cPkiuCHkRABC4QkKK4AE2vVCWQ0iZlAlWtgkEST2kJR6L6exKO4tQIvyPzJo9O99eoF6U5OIE7HUedffDKbSPeH9pkk95SV5pa//rrr+lncii4vxeqTb34ufTSCL4MIz+nt2FKIZgjV2U92bIaSSBGrzbzww8/BJLkftTVtrnEKsXPan692lulsj8t9qGrVAAAIABJREFU2ay6DuD0qnqpmqAinvMx5eqTjUYXT+UCFfH1118vUAoVQQREQARyCaQ4TzB7tOEmF6wR/3SHk/8uDi7/o55FYD0CbMNNL1TjWVjKhLGxSOmscmNiDPO3/VgFfng0FcXf/k2fifiZ8tanT5/WuES+1I1jPh89i8DyBDjGw9+bN28oKaqerfaoFP7lj5B///+vh+1v22H//z7pfxEQAREQAREQgYoEuD/o8+fP/Kwd92CSjVYTKrJW0gMTwP7E58a8ddtatsbUdWDeEk0EREAEREAEREAEREAERKARAc36G4F+ZDaaSj+y2ncKjVNx8yu679yWCR7wtOBv5G+ZS8y3lU1X2N0HR2D320qBp3vPWkrVMq9KPKsmm7L1yAkgmA6FHkTgUQSkKB5V3TUKy7bPssnKBErh+YRRO0s7BdB68dGR26Ai9FEEUgios6dQUpwjAtghLW7XYht6+oGWXoPQEaM74fxaYHrBuYdLJz/v0K79bpa2XakZ1wa7TPpZii4udZc2w4nBWJLcEN2ulUusUnzpqEpgR0tWqma0GpE8NoHT1VD3OkvU7lkPIiACIiACImAQ+OWXX1JMX35O0EhEX+USSPdukTI7FHPTV3wRmItAVo9gF2bL0qVoyC4+qNoQ2Or6r6u2/t+uC1xeLDmn3MYYCMZbaxxRXrKWg8rSRxGoSmC7aWsNhVAV1EMS/+233x5SUhVTBERABEYmwA2YeHvYGO3M/pGllWwiUJwA017aP+tuY572lL1UvMaVoAiIgAgUISD9XASjEhEBERABEWhAQLP+BpAfmIWm0g+s9N0io2H42/1qycCUqyUa72PZOJ/uJ+8i1ZJt4H6hUrYeuVy0O8Wh0IMIPIqAFMWjqnuKwsoEmqKaagupI7e1CSt9ERiEgDr7IBUxtRi/byD9My3mH3/8Mf0AD9fTvHz5skFd3Mkixcq8k/7I7+ZqW3mIRq7NSrJlKbpABq4U4bhOENjg4x2ZN/E4Na0jRg1q6jQL6ahTRMtEuNNtpWqWaQZLFkS20261Ptn83gWiQBEQARGAQIqnBbNnfB/LwrWpu+MXrlwVbSOQNS9refA70TnwBNsbb9WHDx8wp3MvW8yq3JF7hC46HLl2JJsIiIAIiIAIiIAIiMA1AjgcWs6wrgmpt0SgHoHtXmn+rZeFUhYBERABERABERABERABERCBXgQ06+9Ffu18NZVeu35VumsE2FbX3r/066+/nm6H5kzltRLVeOtU2hqZDpJm4tYjJ+0T9iC5wupBBERgIyBFoZZwSmDAkVQm0GmtEWHAiksR28W5s/tXR24dRj2IwPgE1NnHr6O+EqYMZ39oIGJWS11mav3tt98msuWsS8rp0MTULkc73YmY0p4u5z74i1ltuJctNTjD5cXLaiQBjV5674cffggkyf2Ye0YxN33FTySQ1fykoxKpjhktq66DIkjVBED0sQEBnei+Cdk2v3t16puFuv/6x48fsWH+53/+535SSiEgQJ/FujudGAZv6aMINCaQ4j8ZardNYz41suP6+PRkmW6kR1ZMEVieQGODLWXC+CifALvwuWML84Y/27R2TZFobOtsv5fUCVDqQXOxUiSVjgiIgAiIgAiIgAiIgAiIgAiIgAiIgAiIgAiIgAiIgAiIgAiIgAiIgAiIgAiMT4DrTk6F/I//+I/TOMUj/O1vf7PTZIdDy19zPN0im7jDxC7UpN+mbD1yRXvUHiRXaj2IgAhIUagNnBKwR9Liu2plAp3WyBZheRMoSzsF0Io3yyD9o4863X9ERuEiYBBQZzfg6CsIpNghY92utczU+u3bt6cOoK2NUmSGwAVO7Kzd5bK0bS9bau0qGL90WY0kKE6XNsPU0R4kAiHjj6iv9GsE49cVUpBAVvPr0t4KFvbhSWXVdcCqS9VL1QS18LSP6Se6u6zXPq061ijvn//858R51hrlbV8K7i3CwHv37l37rJWjCKQQ4JqnlFmM5ikpMCvF0ZheCaySnZRA4x6RMmHsMjHsW33sCcCA5OLFFD6ISuTTbQR9S5SSe+O2lyKS4oiACIiACIiACIiACIiACIiACIiACIiACIiACIiACIiACIiACIiACIiACIiACFQikPKbten7ugsKebpb44FbWQriLZvUaWX52anifBp6FoHnEJCieE5dz1JSmUCz1FRtObO0UyBMF6tGR26DWtBHEUgkoM6eCErRDAK/N74r8hUqPsVA2fLqMggVKaafCEX+7//+bz/EeP7LX/7y1VdfGRFafmV7ytLrsaXMbfLK0rZrNOM2YJfJJUvRxaXu0mayWnUsMyGcS9TNgLtk2gdm1WaX9taeyZI5StUsWa0q1EaAGxuFIiZgm9+26R6ntkDI+/fvdbVWg3pkisqI0yAjZSECFwhwAdzpW6jHcdwsp9KuF0Fj+np1qhLFBNLn4I1vOEoR7Jk+AfxXnz9/blwdcctpGSKXXUvayksEREAEREAEREAEREAEREAEREAEREAEREAEREAEREAEREAEREAEREAEREAExifQZePx6W4WziU1RmdzsDdvNxa1cXanleXL88w9SD4BPYvAMwlIUTyz3rNKbY+k9iiclVF65C6ZnnYWmUDpNXgaU0duTxEpggisQUCdfY16rFqKFDuk+u1ap0aAj2CBqfWvv/6abtZ8++23L1++9An0fbbNxMceZc/Vtgs0477tcMbcsxRdUEDOHnc5+51yLj0QNfiYfo1g8KI+liUgHVWW58ipSdWMXDuSTQRqELDNb9t0ryFP9zR/+OGH7jI8RAChfkhFT1dM/C0pjRNPy3RFG1zgLCv0UZfXDF5xEm8EAi0NtkTnwJP9lmizh9wAKFU8QveXDCIgAiIgAiIgAiIgAiIgAiIgAiIgAiIgAiIgAiIgAiIgAiIgAiIgAiIgAiIwFIGW+1hcwe29Z2zkePHihYvc5sHmYG/ebiNhl1wStx452Z68B8lB0IMIPI2AFMXTavxaee2R1B6Fr+V4+laXTGUCndZLwQg2bTsjne63+ehbERiKgDr7UNUxpjApdohu1ypcdxzj/Mc//pGSKJdwvXv3LiVmszgPOV+UyzNL2/aypXILpfhlCWQ1kiDrLi7FX375xR4hAiHjj//1X//15ZdfxuEKaU8gq/lJR7WvoII5ZtV1kK9UTQBEH9sQ+Prrr9tk9MxcZLo/s95VahF4MgGu1rJvkd/gpN947sP8+PHjH//4x9/97nd//vOfucbL/0rPIiACInCZQEt7OGXCeMEngEr85ptvUI/8oSovo+DFT58+fffdd6S2/fFMyJ0Ec9/94osv/vKXv+S+NWN8zRRmrDXJLAIiIAIiIAIiIAIiIAIiIAIiIAIiIAIiIAIiIAIiIAIiIAIiIAIiIAIiIAJVCbS/WuJ0Z8i1zX43KWlbxS7AlK1H7sULe5Dcu3oQARGYl4AUxbx1N47kXUZhmUBbA+gCv03by9JOgUg6chsA0UcRGJmAOvvItTOFbNtQONDtWgtMrd+/f//Xv/41pfr5AfnEmCmplYpj/6x94q1hpYQZJ50sbdvFlhqH1WMlyWokAaUubebmYULU9c0UAgj6eIdAVvPr0t7ulE7v+gSy6tp/kecuVX9TUUjVBJU46cdtyjGp8H3F5ipMWwDbdLffnfTbLovok7K6KbZQ3wSo1ysRSPGi0Hqv3QLMVenb1V1cQ3zThqlU/FmS7WJ2zgJHcj6NQOP1+JQJ44Ueiu51KXPT+rVKZK/kn/70J1Q0CpbUtj+eCeGmrZZ3Gr58+bJxvVwjdvTWA6cARygULgIiIAIiIAIiIAIiIAIiIAIiIAIiIAIiIAIiIAIiIAIiIAIiIAIiIAIiIAIi4AiMuR2CLSJOwt0Htu3thlcNtHdf6OxkCvwLe5BSklUcERCBwQmcanVffikKn8Zzntsfg5IJlN66FjaBsrRTQKyLsrp5XEVHboNK1MfnEFBnf05dXytpoh1S93atv//979vpxJQydBmEUgRLjPPjjz8munWwQujAX3zxRWLKzaLZpqQ8RCkVMXszTimj4gQEshRd8C4fu7SZH374IZYkPQRdN6AGS5d/sZhZFmGX9rYY8F7FkarpRV753iRge99uJr7266e2t226Lwnn9evXalENahZL76uvvmqQkbIQgSwCOLlS7F4uaslKdoscGFoPVLA2tBTydgr6VgQWI5B4gWxjZZLSVS/4BPxkr5Xo1atXKOcj45b0karlBVunI8XIBmdi21usx6k4IiACIiACIiACIiACIiACIiACIiACIiACIiACIiACIiACIiACIiACIiACIiACNoFrv0lpp3n/W/vgEhtRuuxWtTfAHG1xuU9j8BT8PUKnol7Yg3SapiKIgAiMT0CKYvw66i7h6TBqj8IX5JcJlA7Nhn9ad+kZNY4ZnATJzb2LVWMbyadF0On+U0SKsCQBdfYlq7VsoU7Hsm0o/EPZXIPUnmMx0ydPT+ZscDgD89e//nXMi2ls8wj5Oek0puRBwyv4MVfbdrGlCpZXSV0gkKXogvRRCO3dwZ8+fTodIQI5/Y8oisSbBP239FyJgHRUJbADJitVM2ClSKQUAphGd1pvSharxjm9pHhML3Dt6vjpp5/ev39/05NYW8h508c0/a//+q8XL17MWwRJvjCBlB/ooA2/fPnyAoRgqNK8/gJD98rXX3/tnvUgAqsS4PalFGvk1NFakE+ic+CCfvM15IXXuVoLT7hd0r/97W/41T9//mxHK/UteRljCrU2svc78eavxGilkCodERABERABERABERABERABERABERABERABERABERABERABERABERABERCB/6+9+8lzGtnzRv3h3DvoGZwVJLWCpFaQsAKyVpCwAmAFwApIVgDMegasoMgVFKygYNazSmb9jup+3+PbPmpZCkuyLUvyw6BK1p9QxBOhUFhW/JIAAQI1gbzNUp649OrVq9oh43zc+kqPuZNbK2LAS0Rb07QDAQITF+j4juK6FDqKNcVJLZgGleo2BBq5zVffc+57arP7+4rZn8ARBVzsR8Sfy6k7jkNE19pDhea5SablbBXPmXKvzdU7fjCdjoXcOvEmk51ObZ5kr972KGOpjpVrt8MJ9GoktWwc5UlBYQ5hLXuNH3P4lOcZNuZ5wSt7NT991KxbQq+6rpVUV1MD8XFMgaM0vzELeLhzZeBdSHzruL1w7Nw3PfvXv7mXQv4JEOgr0CWQTcLD9U12tX818bw6c5rhC4fROYoAgYLA1lfxCsf23dTlC+OAZwK1F2L6ju1fv369NbTWqqTJ/48fP8bpfuNQ4J34MDtP5NKuyu+epnTlMhaKbxMBAgQIECBAgAABAgQIECBAgAABAgQIECBAgAABAgQIECAwU4G819HlBZLRSld+aSTvNmQm5miZqZ5o68sh5k5WuTaXB7yDtJmINQQIzE6g1y1GRzG7+t1Xho8yDcoQqGP1LXUI1Kt3qln1fS+6dviwj2b3D3NzFAEXuzawVaDjOOQfWxPaZYfuLXW+I+aE1soddOucljCmjAGZbGit5HBrxJwuEcR2aTATPLZ7G07mjzKWmiDaqWWpVyOp4YzfZjJZcZcM5/n148ePa6Xw8YgCvWpz/PZ2RJnlnbpXXdeKP37V62pqVXDKHzsGZj3BQebWVlE2yTeLrSnYgQABAosR+Pz5c5enLsOia+WpTnWgdaxXdqZcWeUnjNWcb/3VrbqzZQLzFRgzbFZHpWo/1nbIgC+GtWR7pZBvhb3+xGj3rqatgB3Xlx/OT/8u0KWnHQ2zo7ndCBAgQIAAAQIECBAgQIAAAQIECBAgQIAAAQIECBAgQIAAgUMLTO2FlurfvNws+/Pnz7fOYdw8ai9rtp63/Ar3XvIwtURq7wiVs9frDaJyUrYSIDAjAR3FjCrriFkt30MPNA3KEKhjjS91CNSrd6pZjT+qMeW2VgU+Eugu4GLvbnWye3Ychxwwulbtj9uXa2L8m1A5Px23rkJrdZmvMv3QWqsilyuiS0k70s1lt169bVlvLkWWz14CvTq6zZTHbzO9ZjbWMpx+rPznI2r7+ziCgD5qBOQpnEJXM4VakIfBAl0mqJ/gIHOrZ9lk/CHE1gzbgQABAocTKL9nszpvoo2UA6a0Za+W+LAQXW2JL2N9+QljtYwH+tWzegrLBKYg0PGX+DGviC4PBwYMIKvJptRnZ2fd/fv+baXy6Lf7ebfumV+mC/sMUCqkdohNXXLYvd8+RA67pPnixYs7d+48ffq0y872IUCAAAECBAgQIECAAAECBAgQIECAAAECBAgQIECAAAECBLYKdPl7XVsT2dcONzc3hT+omZdqEl1rX+cakE757YvRXmIZkPMDHVJ9R2jrKcp6Ww+3AwECMxXQUcy04kbOdvkeeqA7iCFQ91ouV0G5+rqfZcw9TbkdU9u5CBxRwMV+RPwZnbp8I1vfBA8YXWvxI+blhdZK+y4PJac/M2e/l2jf3nZ9Xe03G1KbskCvjq5WkDwRHjb9u5ZO94+ZQLhLeKwcuzVEcffM2HN3AX3U7oZzSUFXM5eaks9GgS4DpMIPqI1pnsLK8sC7PGg/BR9lJEDgdATy7KXLt5jBUbGq8V8SO2bk72gLq0e3p4VVqOK0CVxcXLRtqq4f7Yro+HCgy7C8mv8sV7+K9j28FruwlvLmx9G4Cl89kodeEcQ2SzHCmr4VMUKW+p7i7du3q5tv7u8Js9X3cPsTIECAAAECBAgQIECAAAECBAgQIECAAAECBAgQIECAAAECmwKTeqOg/MpfQmsdd2pS+TWV8ivcm/JzX9Px1aN1MSfV0ta5skCAwEEFdBQH5V1S4uV7aPn+O9hhUjcmQ6DB9TjswOp7zn1TMLu/r5j9CRxRwMV+RPwZnbrjOER0rYF1mq8EGXWVY5itks6YL7vNZX5mppIWRLqUt3D47Db16m3HH0tN3DNToPPXBlb/Jp7VXbLXq5HUTjT+N7dd/rxDjn38+HGtCAf9eCJNaBfDXs1PH7UL9dGP7VXXtdzqamogc/m4pD6wS7iTwhT3uVTZ3vNZHniXB+17z4wECRAgcESBjvFZutxuNkuRAMTV/vby8nJznxNfkzFJd4F86ei+sz0JzFrgQL/xDzOp9mNtKQx4JpBnetUfGHr1kOld+47wRyMtcO3y3KxNfu/r8yvD1s62WnF7z8COCeZXlapzx7v8jid1OAECBAgQIECAAAECBAgQIECAAAECBAgQIECAAAECBAgQWLxA3igov128y5SEXnp55awQWiKvPVTfHOiV8r52LkMV3i3ZVwYmlU6vhjHgHaRJFVZmCBAYJqCjGOZ2gkeV76Hl++9gLkOg7nTlKihXX/ezjLlnr96pljFTbmsgPhKYsoCLfcq1M528lW9k65vgJKJrze6rda/QWrlip/9H79cNtzyRqdyq1oksZqFXbzv+WGqaznkM+vr1619++SXXdUxW/+7cufPbb799+PBhmnneJVe9GkntRMGprTnox8yKHDxjLT3DmzdvDpq9deKn1oTWBR+w0Kv5jdzeBhTHIQWBXnVdS2fkqp9LV1NTms7HQh+Y8ed08tkrJ/njQlsjnuzSyHtlZi47b63uuYTunQu4fBIgMGWBLt9iEvNl2N+yu76+rpb96G/tVDMzkeVeD4LKz5SOVaIMUPOY4unTp48ePcrDijygqP7LyvzLDnlkkXhAx8qk885OYDqtPe22S9814IthrfvtlULf4X1+qxjt+Xlb3vIks1cEsSM22q357NV1j1mQNNdaQ9r6VXHM7DkXAQIECBAgQIAAAQIECBAgQIAAAQIECBAgQIAAAQIECBCYtUDtR/laWUb7Y121t/Jq2ciLLsNe9quls8vH8ps/k33vYpciF45te5em8ZByG2s8xEoCBBYgoKNYQCWOUIQjToMq354Mgda1v7whUK/eae2wWig3m9rOu3805XZ3QymcsoCL/ZRrv2PZu49DDhVdKznoPuYY+SbUEbFtt0y3yxiiS+kyOSSX69Ef+rQVpHH9xcVF4/rVyi6lLhw+u029ett5NeMD1UWujkyHe/Xq1ffv32unyJS8XBGZs5q4IbVN8/3Yq6PbLOaYbSbsg6erZXphr2ths6Td15xaE+ou07hnr3oZs7015tbKwQK6msF0szuw3Adm/Jm4D7Mr1CrDXe5BeU4009IdItvlUbcu/RDm0iRAYLICXQa9W+OMNJYu35KqfyIvvetosV0a87OAlfnyOJFSpHIzskqY7wTSSs3mMUXqOm1p82FFVuZfdshwJQ80En7rxYsXGYFPpCCyMVmBLuOxNK0R8p+mWx46rvJQ/kW8MZ/V6Fopb69H3JvXWuMp1iu7fF9Y77zLQjqHarmqSU3h3c1qfgrLXbgmGC4w+LlfV5trPr58+bJQUpsIECBAgAABAgQIECBAgAABAgQIECBAgAABAgQIECBAgACB7gLl9+jGCRqV1wMK0bXygtYUXhUwd7LaqHq949Tlpalq4pYJEFiGgI5iGfV46FJUXw7cPNdB7yCGQJvgjWsWNgQy5baxlq0ksDwBF/vy6vQQJeo+DjlUdK2ljpifPn3aZfpKKjUT8969e9dr3tEhmsKANMuzrU4n8EHf3vag4/sB9Tj+IZm5unVGX3qGQOVp6fjZO8QZe3V0tQxk1vH5+Xlt5eE+pkfqO7NxlZlVaK1xurITbEK71Lg+ahe9eR2rq5lXfQ3ObZc+MJ15wj0MPsURD8wDuK0jpbZZ7kfM9hFPXb7wy8P1I2bbqQkQILB3gY6D3vJPYm25yq2n+vgscVXa9rS+o8AU7lAJKJNnd/kmmwcUA0YX+eKct7tSkITZyvCsY8HtdoICw7qdvUMl/G553Lg+49bR+HrP1UIupepzpIOWNxfsaD1wW7cwZh5q1AM+5utVXjYtHzjOG7HlPFS35mlwGmE1V+lpqzEuqztbJkCAAAECBAgQIECAAAECBAgQIECAAAECBAgQIECAAAECBAYIPH78uPBGQceXTAact3pIXr6qvpVX3ZTl6bwqUH7VzdzJWsWtP/Z9B2l9oAUCBOYr0PFd7nUBdRRrilNbKI80ynfeHa0MgboDlitiXkOgcpMrm+S1YbP7y0S2EpiOgIt9OnUx5ZyU20n19ie6Vtd6zNeAX3/9tctznNxWM1FnCsHUu5btf+9XbR//e8v//VSdWLW5dUlryldRraQjj6VqZ5/Cx1VMkC45yTSqfEleRoCtXo2khpM2U1tzuI+fP38u/PGH8nlTxnG+J5xmEyrjl7f2an76qDLmxLf2qutaWXQ1NZDJfuzeB6Y/T68+2YIUMpbQYIWt2dQ20b181FK3lofc5eH6Uk2UiwCB0xQovGezBknMl2HhgKv3prxUlN/V1mlaWAv0GosOq4j1uXZcWMXVSlW2PbvL2DiPIxLEJ1W/+pfG03ZXzb048bnE2NqxUhZ8eFr71oBTXXqwXYjyvSAtuWMKbU297fDa4HxrYdvS6bI+1+xovUebWHqG0fLQxWTrPlvjkfXqvbeebscdNkNrpUNOG5uX+Y4IDidAgAABAgQIECBAgAABAgQIECBAgAABAgQIECBAgAABAiMI5JWnwlkO/RZ63hAozF3K+yf5i2KF7I25qfwuTflF7jHzeehz9XrDxLykQ1eH9AlMU0BHMc16mWCuynfP8p139+IYAnU0LFdEuRI7nmK03Xr1TrVcmXJbA/GRwJQFXOxTrp3p5K18C6ve/o4fXWsWX63fvn2bCXjVP67eVtnBzVU66zmZ5fDA5bbVxjLH9b162zLaHIvfK895ALp1Tlc1wVxK5a8r1Z2nvNyrkdQKkkspsVRqKw/xMZEBB2tnfuM4obVOtgntUuO9mt+J91G7OE/h2F51XcuwrqYGMs2PffvA9Oo5ZJplKeQqv4aW+6I010P/ZFvI3tQ2lYfcZcmplUV+CBAgsItAl4HQsF4xX8eqnW1bvJVdMn9qx1afNo5f9jy4SwYa42ol3lbe2cqDiL/++uv3339/8+ZNAuKv/n38+PGPP/5ICKQEeWn84pxGkvWPHj1K6K7xC+WMExfYGnCqy5PkwWXs+7Snbxij6puOubjOzs4GZ7V8YC7b0R6k13r+dcbSS/R6sLk+8IgL6ZrKP+2nWzti9qqnTltNE6peDsl57u+Ha1TVs1smQIAAAQIECBAgQIAAAQIECBAgQIAAAQIECBAgQIAAAQInJZBXIApvFBz6dYK8cNL25+iSq8aXu45VO+XXDqvvFh4rh+Oct8srmuuclNHWu1kgQGBhAjqKhVXo4YpTvnse+iZiCNSxZssVUa7EjqcYbbdevVMtVymp2f01Ex8JTFbAxT7ZqplUxsq3sOrt7yDRtTJlou1pyCZTNTebW4++JmX59ddfM7TqUqLslll54wSjOZxMeT7kLn3Q4fJ8iJR7lXTizfgQPtU0Cw9Aq7tVl/NM9ubmprpmdsu9OrrG0o0wfzvhV9I4u3RfmznMk+urq6vN9YdYc5pNaEdJfdSOgHM5XFczl5raJZ99+8D06pP6cbF72ZPtwu+1SScU3VNb9p6FTj6GJqIvu/aVjgCBvgLlhxiNqdVCWyauymjffRrzs4yV5bv84cqY2kz0q8YHd6nZDD/+/PPPZ8+eFR7WJepQgvu8e/cuj1MTsGYzq7kvp5mN8xPa5tmtmaxA+o1ys6+GE9pvKdLsE9ur+9Oevv1kvodWf13I9dU3/7n6th4SvTweHK37DVrbg7h0FH2jj20t3aF3SIbL9ZIaTD0eOhtb008A5TyZrDan1Hs61UKfvDVNOxAgQIAAAQIECBAgQIAAAQIECBAgQIAAAQIECBAgQIAAAQJtAuU3CvKqRt6gaDt2x/X5+4WFV8Fz6km9nlF+nabwIveOSlM7vFdJT3zu5NTqTn4IjCagoxiNeu4nKjSVvDd46GlQhkAd289ihkCm3HascbsRmLuAi33uNTha/rug0CMEAAAgAElEQVSPQw4SXatw+k2CyX61zgOjFy9eZKzQZSrUalrImzdvNgs4uzWZ3JLitGW7i0bbsTNa37e3nWwzHsc8TzkHnKhtStuApI5ySK+OrjGHmVqWTqZx015W5tl0Wmb3yZbrk646tNHmN+a8p9mE1uADFvRRA9BmeoiuZqYV1yvbA/rAwk+PvU498s55GFq++6fBzz345l5I08kX0jnxYWdBxiYCBE5W4OLiom/Zcz+qflEq3576Jr6w/ashUcpFK//YVj528NbcNBPEp3HMnLgzeYTV64ttxiqJsZXUNgMDpcEk8NbTp08HZ9WBixQohzdKsymP64aZ5JF1BoTdr82cpfCktzEPta8bieTVuFthZblDSH7S8aYICWxXSGS/m1Zn3EwzlTjgPrKZzvhrkvPNzqqajVo9VjeNs/z69etaGLjVI0ehtcbxdxYCBAgQIECAAAECBAgQIECAAAECBAgQIECAAAECBAgQOE2BvFHQ9q5I3mY53OsEOW/SbzTPaxtTez3D3MnUlHlJjc3VSgIEqgI6iqqG5YJA+XXZcaZBGQIVKmi9aTFDoMbpA+tidlnIa8xm93eBsg+B4wq42I/rP5ez9xqHiK7VUK2ZpJS5H5md0vGZUWaJ5D46tQc9DQXrvKowWs2jroTs6ZzSXHfsFecijx1PeVJQrpdhMddySyv3VhNvPbvfklPAdDIfPnw4RElj2zE4YO3sq3luY3ZoJ9uEavK9PuqjenHNemddzayrr0vmh/WBGXnO9B767NmzwjgzYolbEZMudAvepzyyKgMumEXRCBA4TYGtnV45sEgjWu6h1ac9OUWvAEyNaS54ZUYdHUvX9kpWx8MH7JaqTPVtvpKVnLx//z4R8If9tcN8Hc69uLHtJVkBtgbU1IIPKfwSvyr1Xr7QVQEzVE7jrA4X8zEvIFb32XE5p6g+c8j4fMCllCel1f55dVUmn7mIkvm//vrr5cuXA5IdXLTPnz9Xe/51Onl0tl+9dcojLASwsVDrU6cej/XdKj8fPHr0qGabJpEr4pSfoq+rxgIBAgQIECBAgAABAgQIECBAgAABAgQIECBAgAABAgQIEDicQN4oyBsabennZYNDvE6QdzOqL5xUz56XW/KiSHXNRJYb3xBb5c3cyc06yvs/3vrYZLGGwOIF2vr2xoLrKBpZTmRl9b3WzSIX7rmbOw9eYwjUka5QHTMaAu3lDe0MjM3u79hs7EbgWAIu9mPJz+u8vcYh+4+uVZuBU7ab2og5mV/F1crcj83peZtlWc0J+fjxYwZem1vnu6YwPEqhyi1svqVe5zzNoPAkcb3beiETsdbLJ7iwS3vo5Tw1273cklOoTFO8ubnZb+kyps9V3KUTq503jTlzp0d+4nmyTaiG3/2jPqq71QL21NUsoBLLRRjcB+6rbZSzd4itebxenWlfO0VuQ7U52LUd9vsxs74z+M8PuvtNdsfUyq2iPFDf8dQOJ0CAwNQE8tSonKXCPaXtwHwFq24qhyap7mm5LDDys5FCaK0Mk3aMmJanfL///nutqayKn+cYAmyVW8JJbU1TSYCtQpH328PkaUCGgtWxYq67jK73e/Ulz9UHSo0XQqHI603VA5Ngxvl5UTLX5sgPnZKfdBfVzKxzmFtMuotZP9V//Phx/uzHukS1hbDvtwXW0m/7+Pbt27TJ2jfWrEnTHb/22zJpPQECBAgQIECAAAECBAgQIECAAAECBAgQIECAAAECBAgQWLBA4Y2CvE6w91e18z5247sZEc4LA3m5ZZrU5Veyq6/oTDP/O+bKvKQdAR1O4BQEdBSnUMv7KmP5vlm+5+4rD0nHEKgLZrk6ylXZJf1x9qm9pDr4pBnEnvjs/sF0DiQwjoCLfRznuZ+lfPOq3fj2H12r15yN/U7+2aXm8igns+MyLTMPiaoziNrSzPSb7Bnri4uLtn3mu77WSmoFKbew2s5z/JiazYyvOeZ8dnne111t/IJnYl6XjqJjxnLF7SvGbR5bpCvLmH5A9jIj9I8//pjXrML5NqGObaNxN31UI8siV+pqFlmt+yrUfDvA3GjyK2khWkq+TYwT7mo16zudamak7/1Z2C4VXRhsx82M9F1sHUuAwOwE0ukVbhkDivPixYtqN5u7gH51AGPjIfutqcZTrFfmm29u341fezOQ2FedJqnG55YJsJVRxDozFk5cIBGjGtvJiiUPGPc1zlxFlKv2YDlvvhRkdJ23AfZ1Aebiqj7bzwOrwY++85Spmqv0tynC+K1l5bbZXSRvK73xs7TfM6ZHKgSaDHt+9djvGQuppbX/+uuvqfoa+BwfORaKaRMBAgQIECBAgAABAgQIECBAgAABAgQIECBAgAABAgQIEJi+QOGNgrwcsq8XWlYOba9y5fWMvDQ+2TlK5k6aOzn9C1kOCRxXIK+f6SiOWwUzOnv17dZatjMe2Ner3bWUGz8aAjWyVFcuYAhkym21Qi0TWLCAi33BlbvfovUah+w5ulZma1Rn4GwtWPk2vPXw3XfIlKEEtcmsj8xCybCpNvGjLf1ErolyZk9N9hFPW847ri/PX51vNIcuxU976NWGk6ZviV1gG/fJdZRrsHHTxFfu/SpIr/Lbb7/tqJHWu+rK+uqtnlm/efOm74FH33++TWgwnT5qMN0cD9TVzLHWRsvz3pvHaDnPiTLUTP5z92k7aW6LB517n8QfPXpUnfWdLwJtmRl/faFyj/7taXwNZyRAgEDevCkgFO4mm0fVxtIJTJMHO5u7WVMVKNyVqrtluRBgqLbn7h/TKhofxeTmfnV1tXv6qxQKIUFzov2+YbavPEvnKALlkWTeL9k9Vwk+m3Fg9aH/OrTWKvFyV9l4vTTmKg9Fq4/Hd8l8rqBcKdWzpAgHHeRXz7VaznWak1ZLtFqfe0c6tzFf19jM277WFHqq1SnKbWNf2Vj95ZJaK03i833kuC8Z6RAgQIAAAQIECBAgQIAAAQIECBAgQIAAAQIECBAgQIAAgaMIlN8oyOsE+/p7XU+fPq2+07Iu7Or1jLOzs/WaqS2YO9mrRrq/gNQrWTsTIDBZgdpL113yqaPoorTUfQovnOfFwjFLbQi0VXsBQ6BCe9ta/MYdzO5vZLGSwNEFXOxHr4K5ZKDQVDbHIfuMrpUHK3m8sjlfZYJwyerbt28TyyYPa1ahsjpmcjVF5N27d1N+vtOxLOXdChNvCi2snObEtyaw0YsXL9Ie+uYzX/zydbHvUYvZ/+LiYpeyzLQ5HSLb+ZsMiY31+vXrvjG2sn9a4C+//JLWO6AHzsWeNvz48eNd6nGXY0+zCQ0Q00cNQJv7Ibqauddgl/wP7gMHdPhd8jPaPuUAWyldRt2HCFqRvjQ/4q6CEVQLOx3PcqkLQ/RqcSwTIEBgSQLlL+ndO/B0sNWkVvE+lgR19LLkx8hx8pAHeo3j5Hyh3iUSUGPm8/SvLc00p75f3htPYeUCBDKyLQTYSnNNbKxdipnHlbVH7rXQWkm8raGuzpvHPl2aa0JfVdPJgHzwt5XVeRPBsPprxGqQv6NGd8k8YcvZN28Tq3c3U2vdk5r4nqvvVm2ZzAus+QbUtnX39Wk2Sb8x3H/8c/YjPnLcvXRSIECAAAECBAgQIECAAAECBAgQIECAAAECBAgQIECAAAEC8xUovK2dFyryOkqX90nKxc87A42vzczl9YzCi9mNr6iVNWaxNZVu7uQsakomCRxRQEdxRPyZnnpq06AMgbY2pLkPgQ4xTjvZ2f1bW4sdCBxRwMV+RPwZnbrvOOTO33//vWPxMoMi0yTSQBsfiJQTz1+wf/PmTXmfvWzNmD6ZXOUz/x0QBzezQTK/aMc5RXspyziJJFhPdd5p7aSp7mVQ5ILJM8FVw9ixk00Lyb9Mb8tsoiVN0KpVfePHR48eDdbLZZW5do3JTnnlP//5z83peXvMcL6f5F9aVCGQX7q1sGfUnn/DMrOa+TaFa/kEm1DH1qKP6gi11N10NUut2Vq5BveBCxiP5XtE7neFkfn19fWzZ89qYsM+5r6Z1PJv86a5GZ5g2Cn2clSiAFSDGtTSjFVhbFDb2UcCBAgsRqBwr8yXpt9//31rSfOIIw+gqreAPAc4tW/uW5Uad7hz507j+trKjhVRO2rAx9zQ8022WpXrRPJY8urqav1xjwsJZt04XJnpA409ykiqKtD2smD2yfuC6XMGjOIyWs7j2RxbPVHW5A8/VNeslvPeW8a6m+tXa/LsqBzkKBdXLuTqubK8ez+5mWzyk68AyeoAkLbS1dbnWUqUGi/bSY38a9ne8WP5Yf4hfoXJGdPxNj4TTkedKi43uR3L63ACBAgQIECAAAECBAgQIECAAAECBAgQIECAAAECBAgQIECgi0DeP8k7IY0vXO0YA6vtbZm8NpA3VXZ/7aRL6Xbcp/y6xQLe1V/5mJe0YztxOIFTENBRnEItH66M05wGZQhUqPG5D4FMuS1Urk0EliTgYl9SbR6uLH3HIa3RtX78+NEWLWs9ZSJzVBqnqfQqXua05HFMntT0OqrLznn0s5oRtM5wl6M298lsnMyXO9yEn80zTmFN5j6lXtpykukx+4p00HaKXuszmCs3xXVjWCX7r5b7vdcpBuy8atvrA7c28rS0mTaz8mB6LdC4kAl1Hz9+bNw02ZX5ZpXKHZy9dK3pUsotdp14LsOcKw+X82+9Mn1arUmvN3VcSLKZVjeduGaLb0L6qI4t025VAV1NVWPZy4P7wGX8YpcxZwYDheF6RlAZee7yC2u+1+TO2xiMcmo3xDT13377LVltbPMZEvzxxx+Nm6wkQIDAsgXyk23hC3W+HN29e7cgsPmk7HBhmArZmOOm8qOhaolSQV3CnFUPGbbc9kpW7ul//fXXsDS3HvX27dt8g27cLV/tZ/okp7E4Vu4o0NY+k2wGchnxljur6tlz9aXVbT6cz7C27WFODslZ2h43bb1Ia5kvnKiazy7LyVjOXo3blaNW4/C9Pwv9/Plzvju0fbkI6Th/56MLyyH2KbwLktNFOzjdG2FbDnOWtMz8y/13c59VzYZ69xNtJm4NAQIECBAgQIAAAQIECBAgQIAAAQIECBAgQIAAAQIECBAgMECg/EbBgLdE8m52Xv+uvQ2yyljfl2QGFGePh5RfkDN3sgt1ajyvi6z3LLzqudpn7+8LrU9tgQCBCJjAqBkcRWCy06AMgdraw7yGQLVSpFoz/Kit7P4xr79m9Nv2unUtnQxycq7Fz+6vldpHAhMRcLFPpCKmn43e45C/m/5lakT1m+30i32IHOaGl+cgoWgSOol1hScaeQo2HYK2KY6HaBUHTTMXXcZk04HtlZNq7KdeSmlmvU40hZ3TM/QqY3Xn1HKKkI6lcH1V99/7cjKQ0f8Ee7YFNyF91BQu2znmQVczx1obnOdhfWAe6Aw+49QOzL2pfMvLD2n5CbZXtjOsynVUeGSWAe0Eh16Fb2FR6iVgZwIECCxJoDCoTm/fVtIEWNm8ESzpBtpW8H2tb4tQs3nXHucmVfgdKy1kX6XeTCffoDeLvFqTIcrm/tacskCaRFtryTAv19RWnLTztOfNMWGXwzNg3jxwnZ+EcG08++ZDqvScjXsOXplTZOy9zkl1IetXcZoGJ54DU/CgFb5VZVMX/F3yMJFjQ1F2GHYTTLPMgWnehQaWTdN85DiRqpENAgQIECBAgAABAgQIECBAgAABAgQIECBAgAABAgQIECBwRIH89L/5Kt36FY68bNDxjYK8BJLXA9reH8irBdnhiMUccOrC3K681jIgwQMdkndj1vU164U0nrTGAylJlsCJC+goTrwBHLH4bQOD3LDGecO8UHZDoDacuQyBNvNvyu2miTUEFingYl9ktR6iUH3HIf9o/EadZyJ5nNG4afErI5inOZmI8ueffz579uyU/8p626yntIFMx5pOS0hznU5mdslJLrruM1d3OdEhjk2TKPQ+tTNWZ3nl+0lt6/Q/7lJNq28d6Vh+//333Nq7o+3OsnreHfCXL19OsGdbcBPSR+3eek8zBV3NSdV7rz5wLTPHe+g687WF3JtSnMKzufSl+U33119/ff369c3NTe3w9cf8KaTPnz9nn+yZG19+Hsiofr11vZAT5RL7+PHj2dnZeuUUFlK0wrewwuB8CpmXBwIECBxU4M2bN3lW03iK/OqWzr+6KX9NJX986dGjR+nwqzeCfP/KDeXq6qq6s+UZCaSu23J70LtkvkG3jVLSojL8aMuV9Sco8O7du7aHABnmpSGla6p1WSul/HGVt2/frgaxeV5UGxOmhWe0fHFxUSY9Pz/PKLftWVN60ZyimkJ6y6zJsDlHrddn1F39uF6/y0Iuooy9G5+D5atQMpY8R+bFixfpvQuj/XUect1lt2T+6dOnv/zyS/KcxBu/HyXlbMpz/q1668RnvZA2kBtfW5cYomhHLHRpcoWShnf1xSp/yyX7p5HkwLTtWstcpZCt6Z+T+DQfORaKaRMBAgQIECBAgAABAgQIECBAgAABAgQIECBAgAABAgQIEDgRgbwy/ccff7S9f7V6o+Cf//xnXt7ICwN5pWSTJW8aZOvqJYHN9wfyhkZeAsmbMxOcrLRZluqatrcssk9KVN3zuMttryQdN1cDzp7Gs/d3kwZkwyEEFimgo1hktU6/UHnbcHNgsM524T673uegC4ZAbbyFqpnUEGgz/7sMJFYzAjJeNbt/E9YaAlMTcLFPrUammZ8B45A7CfG1WZjMmpj4/W8zzzuuyfOdjAby70Rm2nThyjylsLTtmV5pClZ5PFcIn9+W+cmuz/SnTIKabPbKGUtdZHBZ+C60Onw1Sa8606+xFyqf67hb88h4azHbcpgZfQnbt96aqyyPpw/98CLz3/JvChfsuuCNC4tsQvqoxrq2souArqaL0pL26dgHVoucO0hmL1fXLGA532dSri7ffjOWqA4C87Nu/m0VyFgl6U/2npi4YMleYykyLE9QgMZNVhIgQOB0BBJFpe3bU/rJ/AvFv24I3zdNsjVPuub7jXuzRCOsyX159RvS1nON8Iyo/JDq0A8WCvfofN3Oa2FbiexwUgIZ26dhVKP7bRY/Q9nVw7E8Yirsmb4r/V6v4WvOnkfchbHx6rpuPO/qqd3hXnPs9Rzs/3brG4+mu3xTWGnn2NRC4u0erjib1TqdNenAU/xCM1hltdbJt91D28r1r59TLoWtbPOxngABAgQIECBAgAABAgQIECBAgAABAgQIECBAgAABAgQITE0gL2/kjYIuL2CsXypofMmkWq4kmKlSM31Do/xa2gjvxVUl25bNS2qTsZ4AgbWAjmJNYWFkgcIr1nmNczrToAyBag1jFkOgWp5XH025bWSxksDyBFzsy6vTQ5RowDikObpWYb7iIfJ9rDQzXyj/8rgn/xKC9FjZmPJ5f/3117b5XZmb9ObNm6Nnfklf/DKn7q+//jo66S4ZSHWkYRQes66fmd65c2d9okNPgl2faC8LOza5XFCb07nzVSShNNpmiQ/LdppTZrilc8t/Z/SQenlNaMcGM6z2D3TUAvqoA8kcItkdW46u5hCVMkKaXfrAXIn59XGVmdw7lhdda1W0TAVPMfcY7TduGYRklDLxMf/0x94jXAhOQYAAgbJA4clX4cD1V9HCPjZtCnTXbhx/bia4y5r85cP1KKiWTr755g/I1Fbu92M50FheIJvR9+79ykitIPDhw4eM2LeGN2pLIW8V5PBhcYvyF0Qz9O37oCnPyfNMb4TGnOdguZyTvVw7bcXfZX0ehaXbf/z48S6JLOPYHRthG8LqkWOQR2gtbXmwngABAgQIECBAgAABAgQIECBAgAABAgQIECBAgAABAgQIEBgssK9XtfPiVt5v6fV34wbn+XAHTv/97R1nlxyObkDK5iUNQHMIgS4COoouSvY5hMD0b6PVUhsCVTXmVXernO/Y1zVOeTC7v9oqLBOYiICLfSIVMf1sDLiXNUfXygyczJEohMiZvkUth3lekzWZlbT+N/dnN7UCHujj27dvMxerMfFMuPrjjz8aN428sjbBclXF5Tys2kN5nx23br18Mg6rTiFbBcsYNmVux6zu/fB8x8gEuRQw/1aJBzwNphrSYr7RtQoXxVbJ8kPAdLwJI7L6tzWpxh2S/oo6HfhmDK/GQ6a5cmFNSB81zWY28VzpaiZeQQfNXrkPrAa5yI+RS42utRLO86nVbXHrsKqtRjIszJ0xt8VZTK3PSCC38rayZFg165t7W7msJ0CAwACBXj9g5EawgNd3Bijt5ZDqwKOc4AhRswt/emKcQVH1OUZNI3GCnj17VlvpI4GVQMIbpYWsH5F1YUnHlbhFuz8k7P4SQEaheWo3/peLz58/Z8Cf0f7gGGRrz9XIfzX4F/JpzbJaiHMe1Ya6tr7Xx/UfKQky4V50diZAgAABAgQIECBAgAABAgQIECBAgAABAgQIECBAgAABAtMUyJt4qzcKer3ZkrLkVZO8np23TZbxbnNh7oa5k+Wmu/Ul/zStpc6dLMvYSuAoAiYwHoX9xE8602lQhkCrdjuLIVDtEivkubbn5seMYP/666/N9as1Zve3yVhP4CgCLvajsM/upMPGIc3RtWZXeBk+kECGiZmb1JZ4Jj6dnZ21bbWeQEGgOit1hFm4hZz03fTbb78Nno2Wx8cfP37scsZMgFzNLcxVtvpXO2odRS7PajOsz8S2rDmp63G+TahWlT4SaBTQ1TSyWBmBapCLcQJJTIR9dWdc3xwLuVrdE/Pf/JvXnTGRFxJGobFoucv/+eefjZusJECAwMkK5HlFIQhj7gL5/pV/87oXTK02qwOPQt7KPzUVDuy+KaFhUptt+6cljBBJs/A3DabzElUbkfVHF1h1WRnN5o2xPOfZzE/Ge2lIaed7H8SuT52zV19WW+UhJ80QNP+OGy8pmVzhrHwaiWpo6wdiWcg/vX3Np/Hj+ltV7c3FzZ3TIFdtcvVff6dkk8gaAgQIECBAgAABAgQIECBAgAABAgQIECBAgAABAgQIECCwGIHVmxur97Tz37Zy5bWWvKSR/47wslZbHg6xPsXPCxJtKec9Fu+ltOFYT4AAAQInLjD3aVCGQLMbAplye+J9juKfjoCL/XTqepeSDhuHiK61i/lJHFvogK6vr589e3YSCgq5b4H5hkb65z//uTkXsSOPS6YjVJfd5tuEupTOPgR0NdpAm0A1yMVJRdeqgSSucCaE11bOfcq3UXetQn0kQIBAd4H8srUOxZJIT8v4g3jdi3+4PZ8+fZo/Trg1/bwv9fvvv2/dbZcdCnfJJJs3ukYYBjx69Kjw6lhGJhreLlV8asd++/at+nBphAa8Eq6Nokc777D6TSiozQPzQ74XFjdZhq2ptcMk4h46TNJRBAgQIECAAAECBAgQIECAAAECBAgQIECAAAECBAgQIEBgYQK11zYSVOu4f7nt0LyF99NMBDs0vvQJECBAYL4Cy7uBGgKtW+M0h0Cm3K4ryAKBZQu42Jddv/sq3bBxyP+7r9NLZ6kCl5eXnz59aixd1ouu1Shj5VIFNmed9Sppphz32t/OBAicpoCu5jTrXal7CeQH2onHAuhVnNXObUPubM2AfECCDiFAgMDpCCTSimArh6judcyycuKFv1pTPrD71kJYqyQyzqgg3+gL2cgm0bW6V6g9j9Va5jWKHufSPuXWeKx2eMrmyk6AAAECBAgQIECAAAECBAgQIECAAAECBAgQIECAAAECBGYhcGqvbZg7OYtmKZMECBAgMDWB5U2DMgRat7EJho8w5XZdOxYILFvAxb7s+t1j6YaNQ/6xxxxIapECV1dX+av1jUXL1MGfP382brKSQEGgGsE3f8GgsOfUNhVm0m7Naq4jk9a2KnXcYb5NqGMB7XbiArqaE28A5eJXm8e87qHlctn6+fPnNoT8XitkTBuO9QQIECAwBYFDR9fKF8Db29splLSQh8Jj2cJRNhEgQIAAAQIECBAgQIAAAQIECBAgQIAAAQIECBAgQIAAAQIECBAgQIDAcQXMnTyuv7MTIECAwBwFTIOaY63V8jyvIVB1TmWtIFs/mt2/lcgOBKYj4GKfTl1MOSeDxyGia025WqeStydPnrRlxezBNhnrOwq0xW7rePjIu+1yS3748OHIuT2R082rCZ1IpSjmjgK6mh0BT+dwHeCS6rowqC4MxZckoCwECBAgMEGBjjGtDh1dq3CXDNpo37XLJ8oYXgD6CbZhWSJAgAABAgQIECBAgAABAgQIECBAgAABAgQIECBAgAABAgQIECBAgMBWgcIL2+UX2LambAcCBAgQILBIgcL9sXBXXSTFrAtVqKxCFR+lyKbcHoXdSQmML+BiH998jmcs3KQKt7aUVHStOVb32Hl+/vx52ymvr6/bNllPoE3g+/fv603zigzilryuuOMuzLcJHdfN2ecioKuZS00dJZ8dg1wcJW9OOlggwTjev3/feHjilTx+/Lhxk5UECBAgQODQAl+/fu1yikNH1+qYjS5ZPeg+c8nnQREkToAAAQIECBAgQIAAAQIECBAgQIAAAQIECBAgQIAAAQIECBAgQIAAgdkJmDs5uyqTYQIECBA4ooBpUEfE3++pZzQEMuV2v1UvNQKTFXCxT7ZqppOxXcYhomtNpx6nm5Ozs7OHDx825i9TB3/8+NG4yUoCbQLV0EgPHjxo221q6799+7ZLTJO2i2hqxZxFfmbahGZhK5NHF9DVHL0KJp6BatSGi4uLiedW9joKDI6U3DF9uxEgQIAAgYMKHPp7ffnh+Ggxu7eeqJzPg1aBxAkQIECAAAECBAgQIECAAAECBAgQIECAAAECBAgQIECAAAECBAgQIEBgsIC5k4PpHEiAAAECJyhgGtRiKn0uQyBTbhfT5BSEQFnAxV72sXUlsMs4RHQtraiTQCH+6Pv37zslYScC/yNQjQxy//79/1k99f/vMlE2s3DPz8+nXsL55BJXtw0AACAASURBVG+mTWg+wHJ6TAFdzTH1J3/uakjTrfEdJl8aGfy3QGE4XRiE//t4SwQIECBA4AACieXfMdW7d+923HPAbnk4Xj7q0LG91mff+qW++kV1fZQFAgQIECBAgAABAgQIECBAgAABAgQIECBAgAABAgQIECBAgAABAgQIEJi+QOG17cLL3tMvlxwSIECAAIG9CxTujIX76d6zIcG9CBSqrFDRezl190RMue1uZU8CsxZwsc+6+kbLfOH2VLiprbInutZo1TTvEz1+/LgtClKh/c27zHJ/MIHqjNPR5sHuXppdbskPHz7cPQNSWAvMtAmt82+BQEFAV1PAsUnvt8g2kKBpbRf+kydPDhqvZJGeCkWAAAEC+xKoDjwKaR76S33HbBRyONqmGWV1NBMnIkCAAAECBAgQIECAAAECBAgQIECAAAECBAgQIECAAAECBAgQIECAwCwEzJ2cRTXJJAECBAgcXcA0qKNXwX4zMIshUNvMuy4UZvd3UbIPgYkIuNgnUhFTzsaO4xDRtaZcudPK26tXrxoz9P3795ubm8ZNVhLYFPj582fazHr9+fn5enniC27JE6mg+TahiQDKxsQFdDUTr6DjZq8asuHQkSyOW9KTOnshUm3b8PukfBSWAAECBCYucO/evYPmsPoA4aAn2j3xGWV198JKgQABAgQIECBAgAABAgQIECBAgAABAgQIECBAgAABAgQIECBAgAABAgsTaHt529zJhVW04hAgQIDALgKmQe2iN81jpz8EMuV2mi1HrgjsXcDFvnfS5SW44zhEdK3lNYlDlejq6qptzmShFR4qN9KdrUD1xjajmK/fvn27vb0drD6jkg4u42gHzrQJjebjRLMW0NXMuvpGyHy1AxRdawTwcU7RNpC+vLw8OzsbJw/OQoAAAQIENgU6fgU+9Lfd6vhnM5NTWyP6/NRqRH4IECBAgAABAgQIECBAgAABAgQIECBAgAABAgQIECBAgAABAgQIECDQUcDcyY5QdiNAgACBUxYwDWp5tT/xIZApt8trckpEoFHAxd7IYmVNYMdxiOhaNU8fSwLPnz9v3JxW+PPnz8ZNVhKoCVRnxh56Fm7t1Lt8rGa7bzoJS3d+ft73KPu3CVTrYkZNqK041hOoClSbd3V9l2VdTRelue/z9evXdRF0gGuKWS98/vw5f8uosQhtA+/Gna0kQIAAAQJ7F6gOPAqJt8VhLxyy303379/fb4KF1MY8VyEbNhEgQIAAAQIECBAgQIAAAQIECBAgQIAAAQIECBAgQIAAAQIECBAgQIDAIQTaXuE2d/IQ2tIkQIAAgdkJmAY1uyrrmOEpD4FMue1YiXYjMHcBF/vca3CE/O8+DhFda4RqWs4pMjxqmzZ5fX29nHIqySEFPn36tE5+RpFBdrklz6iY66qZ8sJMm9CUSeVtOgK6munUxQRzUg29nMgOZ2dnE8ykLPUVaBtCZ/BwcXHRNzX7EyBAgACB8QUePHhw0JNuHSGPGfFq67m25vagVhInQIAAAQIECBAgQIAAAQIECBAgQIAAAQIECBAgQIAAAQIECBAgQIAAgV0EzJ3cRc+xBAgQILB4AdOgllrFUx4C7fKKvtn9S22xyrVIARf7Iqt1v4XafRwiutZ+a2Thqd29e7cQf3ThhVe8fQgkMsj3799XKSVS24zCRrgl76P+95DGfJvQHgoviRMQ0NWcQCUPL6LYgsPtpnrkjx8/2q76V69eTTXX8kWAAAECpyJwe3vbpahtQdi7HGsfAgQIECBAgAABAgQIECBAgAABAgQIECBAgAABAgQIECBAgAABAgQIECAwHQFzJ6dTF3JCgAABAlMTMA1qajWyx/xMeQjUNvmuS/FF1+qiZB8CExFwsU+kIiabjb2MQ0TXmmz9TjRjia51//79zcwlZNKHDx8211tDoCrw/v379ccZjUoT0anjvOJ16aoLMyppNdvTXJ5pE5omplxNTUBXM7UamVp+qtG1Li8vp5Y9+Rkg0BZCK/U7owikAwruEAIECBCYhcDXr1+75PP8/LzLbsP2yQh52IHHOqoj2rGy57wECBAgQIAAAQIECBAgQIAAAQIECBAgQIAAAQIECBAgQIAAAQIECBAgUBYwd7LsYysBAgQInKyAaVDLrvppDoFMuV12q1M6AmsBF/uawkKbwF7GIaJrtfFa3yyQ+KNtLa9tfXNC1p6kwEwjg+wS7fLevXsHnWx8au1opk3o1KpJeYcJ6GqGuZ3IUYmqWw3WIG7jAuo9dVoNGVkt0fX1dfWjZQIECBAgMFmBxvDre8ztLnGu95iN7knNLsPdi2ZPAgQIECBAgAABAgQIECBAgAABAgQIECBAgAABAgQIECBAgAABAgQInIKAuZOnUMvKSIAAAQJ9BUyD6is2u/2nOQQy5XZ2DUmGCQwTcLEPczudo/Y1DhFd63TazN5KenV11Th/8vv37x8+fNjbaSS0OIHPnz+nkayKlZhTaUhzKeIut2QBUPZYy/NtQntEkNSCBXQ1C67c3YtWDbd0eXmZx1W7pymF4wq0xaV98uTJ2dnZcfPm7AQIECBAIALr7+8FjcanQ4X9bSJAgAABAgQIECBAgAABAgQIECBAgAABAgQIECBAgAABAgQIECBAgAABAhMXMHdy4hUkewQIECAwvoBpUOObj3/GCQ6BTLkdvxk4I4GjCLjYj8I+o5PuaxwiutaMKn1CWX3//n1jbtrWN+5s5akJ1CKDzKj4bskTqaz5NqGJAMrGxAV0NROvoONm79OnT+sMJLrWetnCTAV+/vxZrdN1KRJ+tHqzW6+3QIAAAQIExhfoEl1LOOnx68UZCRAgQIAAAQIECBAgQIAAAQIECBAgQIAAAQIECBAgQIAAAQIECBAgQODQAm1zJNvWHzo/0idAgAABAkcUMA3qiPgjn7ptqNO2/tDZM+X20MLSJzARARf7RCpimtnY4zhEdK1pVvHUc3VxcdE4hTI9183NzdRzL3/HEPjx40f1xvb8+fNj5GLIOb99+3Z7ezvkyH8d03ilDE7tlA+cbxM65VpT9u4CupruVie45+fPn9fhLRJ9KWHgTxBhYUVOCK3G0UUGSHfv3l1YYRWHAAECBBYs8ODBg4OW7uvXrwdNf++Jzy7DexeQIAECBAgQIECAAAECBAgQIECAAAECBAgQIECAAAECBAgQIECAAAECBBYgYO7kAipREQgQIEBgXwKmQe1LcvrpTGoIZMrt9BuMHBLYi4CLfS+MC05kj+MQ0bUW3E4OW7S2OKNPnjw57ImlPk+BV69erTOegFPn5+frjxNfqAYF65vVxECZUUn7lm7k/efbhEaGcrqZCuhqZlpx42Q7Q//1iS4vL9fLFmYqkHiR1ZvauhT3799/+fLl+qMFAgQIECBwRIGOkdNz8zpoJhuDUR70jDsmPrsM71hehxMgQIAAAQIECBAgQIAAAQIECBAgQIAAAQIECBAgQIAAAQIECBAgQGCpAuZOLrVmlYsAAQIEegmYBtWLawE7T2cIZMrtApqTIhDoIuBi76J0svvsdxwiutbJNqRdC352dtYYF+D79+8fPnzYNXXHL0sg3VZ1PN3YciZb4l1uyYkjNtlyzStjs25C86KW22MJ6GqOJT/98ya2RbV5zOseOn3eo+SwrRKrg6WjZMxJCRAgQIBALwHhpHtx2ZkAAQIECBAgQIAAAQIECBAgQIAAAQIECBAgQIAAAQIECBAgQIAAAQIEZiRg7uSMKktWCRAgQOBwAqZBHc52milPZwhUnVPZ18rs/r5i9idwRAEX+xHxp3/q/Y5DRNeafo1PN4fPnz+/f//+Zv7a2ujmntaciMCTJ0/WJc2Q9OLiYv1x+gtuyVOoo1k3oSkAysP0BXQ106+jY+WwOqzKPTTPp46VE+fdi0AtXuQ6zcvLy3kNkNY5t0CAAAECixRI5PSt5Xrw4MHWfexAgAABAgQIECBAgAABAgQIECBAgAABAgQIECBAgAABAgQIECBAgAABAgRmKmDu5EwrTrYJECBAYF8CpkHtS3Je6UxkCGTK7byajdwSGCzgYh9Mt/gD9z4OEV1r8W3mgAW8e/fu+/fvN0+QSZivX7/eXG/NaQrc3NxU72rVKCHTB/n27dvt7e3gfIpuO5iueuCsm1C1IJYJtAnoatpkrNcBLq8NVONFrkt37969xkH1egcLBAgQIEBgZIEu0bV84R25UpyOAAECBAgQIECAAAECBAgQIECAAAECBAgQIECAAAECBAgQIECAAAECBMYUMHdyTG3nIkCAAIEJCpgGNcFKGSFLUxgCmXI7QkU7BYEpCLjYp1ALk83D3schomtNtq7nkbGLi4uEIN3M6/X1dULBba635tQEfv78We22Mvk2bWZGCNW4YH2znUgZ5+fnfY+yf01g7k2oVhwfCTQK6GoaWayMQDUk5ezuoWpwU+Dz58+N13tCa+Wx4+b+1hAgQIAAgWMJdAkzLbrWsWrHeQkQIECAAAECBAgQIECAAAECBAgQIECAAAECBAgQIECAAAECBAgQIEBgHAFzJ8dxdhYCBAgQmKCAaVATrJTRsnT0IVDjFLyOxTe7vyOU3QhMQcDFPoVamGYeDjEOEV1rmnU9p1wl7sP9+/drOc48zMaoW7XdfFy8QJrH9+/f18VM8Ij18iwWdrklm2m8lyqeexPaC4JEFi+gq1l8FQ8r4IcPH6ptoxppa1iCjjquQOJFNg6PLy8vHz9+fNy8OTsBAgQIEKgJfP36tbZm8+O8Ymdv5t8aAgQIECBAgAABAgQIECBAgAABAgQIECBAgAABAgQIECBAgAABAgQIECCwVcDcya1EdiBAgACB5QmYBrW8Ou1bouMOgarTKvvm3Oz+vmL2J3BEARf7EfGnfOoDjUNE15pypc8jb3fv3m0MmfTp06ebm5t5lEEuDyOQBnB9fb1OOyPps7Oz9cdZLLglH7eaFtCEjgvo7HMR0NXMpabGzGdt6P/kyRMBLMb0P8S5MiiqhhxdnSKx8BsH0ofIgDQJECBAgEB3gc17Vu1YPzjVQHwkQIAAAQIECBAgQIAAAQIECBAgQIAAAQIECBAgQIAAAQIECBAgQIAAgUUKmDu5yGpVKAIECBAoC5gGVfY5ha3HHQKZcnsKbUwZCUTAxa4ZNAocaBwiulajtpX9BBLuIYGTNo9JJIjEhthcb80pCKTq0wDWJb1///7z58/XH2ex8O3bt9vb28FZNdl4MN3qwAU0oR0FHH4iArqaE6novsXMPXR9D0oApsaBVt807X9EgVzpjZWYcLR51HjEjDk1AQIECBBoFBBdq5HFSgIECBAgQIAAAQIECBAgQIAAAQIECBAgQIAAAQIECBAgQIAAAQIECBA4QQFzJ0+w0hWZAAECpyxgGtQp13617McaAplyW60FywQWLOBiX3Dl7lK0w41DRNfapV4c+2+Bly9fbsYSymzMxjgC/z7M0nIFLi8vq9Nx5xg8Ypdol4mEcn5+vtzqHaNkC2hCYzA5x/wFdDXzr8P9l+Dz58+5b67TzWjq7Oxs/dHCHAWqIUfX+U/N5iHj+qMFAgQIECAwEYEfP35szUm+r23dxw4ECBAgQIAAAQIECBAgQIAAAQIECBAgQIAAAQIECBAgQIAAAQIECBAgQGAZAuZOLqMelYIAAQIEugiYBtVF6UT2OcoQyJTbE2ldiknAxa4NNAocbhwiulYjuJVDBBIGIhGFakdeX1/f3NzUVvq4eIEXL15U72cJHjHHUFO3t7eDa2oz2NzgpE7zwGU0odOsO6XuK6Cr6Su2+P0Tz6I69H/w4MGzZ88WX+plF/D169dfv36tlTFDhTxerK30kQABAgQITEGgGim7MT/379+f43f8xrJYSYAAAQIECBAgQIAAAQIECBAgQIAAAQIECBAgQIAAAQIECBAgQIAAAQIEugiYO9lFyT4ECBAgMHcB06DmXoN7z//4QyBTbvdeiRIkME0BF/s06+W4uTroOER0reNW7qLOfvfu3YyQNouUCBE/f/7cXG/NUgU+fPiQqGrr0l1eXp5g8IhqYJQ1hYWOAppQRyi7EdDVLLIN5L65/k6YuKXv379fZDFPp1Dfvn1LmNFaeVOzjcPm2m4+EiBAgACBowhUg2U3ZkA46UYWKwkQIECAAAECBAgQIECAAAECBAgQIECAAAECBAgQIECAAAECBAgQIEBgwQLmTi64chWNAAECBFYCpkFpCZsC8xoCmXK7WYPWEFikgIt9kdV66HGI6FqLbDZHK9TFxUU1rNIqH9+/f3/+/PnR8uTE4wokLlL1bvTgwYMTDAuSUj9+/Hhc+OWcTRNaTl0qyYEFdDUHBj5O8k+fPv369ev63BlWnZ+frz9amJ1AIsxWx0Xr/CdqSR4srj9aIECAAAECkxLIY5xyfhIMtLzDvrbOLozX7DK8r5qSDgECBAgQIECAAAECBAgQIECAAAECBAgQIECAAAECBAgQIECAAAECBE5BwNzJU6hlZSRAgMDJCpgGdbJVv7XgcxkCmXK7tSrtQGAZAi72ZdRjrRQjjENE16qZ+7irwLNnzzaDCCS+UiLm7Jq04ycvUIuLdO/evU+fPs03eMTgabGbMeYmX3VTyeDCmtBUWOVj2gK6mmnXz6i5Sx9YDUmZAdXV1dWoOXCyfQskwmw1XNoq+dSyoGn7lpYeAQIECOxTYPPmVU39/v37wklXQSwTIECAAAECBAgQIECAAAECBAgQIECAAAECBAgQIECAAAECBAgQIECAwOkImDt5OnWtpAQIEDg1AdOgTq3Ge5V3zCGQKbe9qsbOBOYr4GKfb90dIucjjENE1zpExZ16mu/evdvsy9Kav337duo0iy7/58+fq4HVElrry5cvZ2dn8y10gulm2nDf/Kep58C+R9k/AstrQqqVQBcBXU0XpVPYp9YHJnayWI1zr/dauLRVcV69eiVo2txrVv4JECBwdIGbm5unT5/+8ssvd/7179dff33x4sWPHz/2lbFydK3Ly8t9nUg6BAgQIECAAAECBAgQIECAAAECBAgQIECAAAECBAgQIECAAAECBAgQIEBgdgLmTs6uymSYAAECBLYKmAa1lcgOow2BTLnV2AiciICL/UQquksxxxmHiK7VpS7s01vg06dPiQpRPez29jahl37+/FldaXlJAtX5t6vQWufn53MvYEJg9CpCGvmbN296HWLntcAim9C6dBYIFAR0NQWc09m02QfevXv3dIq/vJImqmwCbtbKlXHCy5cvayt9JECAAAEC3QXyUOW3335LQPP3799///59dWBGEQnKmdjQr1+/7p5U254J3dW2abV+8wZX3n+XrXm2sPXwPG7aus++dth6ri4Z3ldmpEOAAAECBAgQIECAAAECBAgQIECAAAECBAgQIECAAAECBAgQIECAAAECxxIwd/JY8s5LgAABAocQMA3qEKqLTHO0IZApt4tsPwpFYFPAxb5pcoJrRhuHiK51gq1rjCInHsSXL18yt7N6skz4TEyB6hrLSxK4vLxczSPNf1P7Cwitldq5urrq3mgzxziRd5dUpyOXZZFNaGRDp5upgK5mphW332zX+kChtfbLO3JqCX2SCq0F4Mga44SRK8LpCBAgsDCB3F8SVys/R7WVK8+Unz592ra14/pqxM/NQ5KBs7OzzfUHWtPlwUI5w/vN2NZz1QLN7/fsUiNAgAABAgQIECBAgAABAgQIECBAgAABAgQIECBAgAABAgQIECBAgACBiQiYOzmRipANAgQIENhdwDSo3Q1PJ4XRhkCm3J5Oo1LSExdwsZ94A0jxxxyHiK6lvR1KICOkzPlchVtanyNrXrx4sf5oYUkCmfWaiaaZzbuY0Fqr2kkgjITNKtdUAsml1G/evCnvZmtZYKlNqFxqWwmsBHQ1WoI+cEltIJFHvn//Xi1RYm28f/++usYyAQIECBDoK5BvplujO+V28+HDh74pV/fPd9vqx9ry1m/Htf19JECAAAECBAgQIECAAAECBAgQIECAAAECBAgQIECAAAECBAgQIECAAAECixQwd3KR1apQBAgQOEEB06BOsNJ3KfJoQyBTbnepJscSmJGAi31GlXWIrI45Drnz999/H6IM0iSwEvj27Vsa9O3tbRUksz0TR7C6xjKBiQv8+PEjgcMSHq7amBM8Ls37yZMnjx8/nnj+ZY8AgVkI6GpmUU0ySaAs8PTp01ogrYTWSqSSPDosH2grAQIECBAoCGSgmLDOhR3Wm7Lbn3/+uf7Yd+HOnTtth+yYcluy5fW//vprOaZYvqq/fPmynMi+thZwVqfIQwPPB/alLR0CBAgQIECAAAECBAgQIECAAAECBAgQIECAAAECBAgQIECAAAECBAhMX8DcyenXkRwSIECAQEHANKgCjk0FgdGGQKbcFmrBJgJLEnCxL6k2u5dl5HGI6Frdq8aeAwUaR0gJMXBxcTEwRYcROJ5A2vMqwFZCa52fnx8vI85MgMCSBXQ1S65dZVu0wOvXrxPjo1pEobWqGpYJECBAYLDA27dvnz9/3vHwhKMa9nX18+fPl5eXbWc5Sqj0R48e5QlSW5ayflLRtTzsKtSUTQQIECBAgAABAgQIECBAgAABAgQIECBAgAABAgQIECBAgAABAgQIEFikgLmTi6xWhSJAgMApCJgGdQq1fLgyjjwEMuX2cFUpZQKTEnCxT6o6DpqZ8cchomsdtEIl/v8LbI6QEpkocw6HzfbESoAAAQIECBAgQGBqAh8+fHjy5Ek1V0JrVTUsEyBAgMAuAr/99tunT586pnB9ff3s2bOOO1d32wz5v956//79P//8c/1xtIXNR6W1Uyfo2Js3b2orD/Hx58+feZZVTvnvv/8u72ArAQIECBAgQIAAAQIECBAgQIAAAQIECBAgQIAAAQIECBAgQIAAAQIECCxPwNzJ5dWpEhEgQGDxAqZBLb6KRyigIdAIyE5BgACBRQocZRzyj0VSKtTUBBJFK7G0qrMQb29vHz58mGHT1LIqPwQIECBAgAABAgT6Chzlu1zfTNqfAAECBOYrkKco3TPfa+dqsoUAXq9evaruOdpyonqVz/X169fyDvvauvVEW7O6r5xIhwABAgQIECBAgAABAgQIECBAgAABAgQIECBAgAABAgQIECBAgAABAgQmJWDu5KSqQ2YIECBAYKuAaVBbiezQRcAQqIuSfQgQIECgJnCscYjoWrWK8PFQAqsR0oMHD9YnEGBrTWGBAAECBAgQIEBgvgKb3+UuLy8TW/bu3bvzLZScEyBAgMCpCeR21haWK+HRr66ujgIyo5BVM8rqUarSSQkQIECAAAECBAgQIECAAAECBAgQIECAAAECBAgQIECAAAECBAgQILBgAXMnF1y5ikaAAIGFCZgGtbAKPW5xDIGO6+/sBAgQmJ3AEcchomvNrrXMOMNGSDOuPFknQIAAAQIECBBoEtj8LvfkyZOPHz8KrdWkZR0BAgQIDBToFbkpwbAGnOb9+/dtR11fX7dtOvT6i4uLQ59iX+kPY9/X2aVDgAABAgQIECBAgAABAgQIECBAgAABAgQIECBAgAABAgQIECBAgAABAscVMHfyuP7OToAAAQJdBEyD6qJkn14ChkC9uOxMgACBUxY47jhEdK1TbntHKHuiDHz58uXy8nJ97tvb28w//Pbt23qNBQIECBAgQIAAAQKzENj8Lvfq1at3797NIvMySYAAAQIzEnjw4EHH3N67d29ARKqbm5s8rmk8xfPnz/NzV+OmcVaWo1a1ZXvvedt6onI+954fCRIgQIAAAQIECBAgQIAAAQIECBAgQIAAAQIECBAgQIAAAQIECBAgQIDA1ATMnZxajcgPAQIECFQFTIOqaljeo4Ah0B4xJUWAAIGlChx9HCK61lKb1nTLlRHSx48fMzlzncUE2Kp+XK+3QIAAAQIECBAgQGDKAtVBbKKZvH///uXLl1POsLwRIECAwEwFqmHKy0Wo3pvKe1a3Jjpk9eN6OVG93rx5s/54lIW5RK0aENTsKJ5OSoAAAQIECBAgQIAAAQIECBAgQIAAAQIECBAgQIAAAQIECBAgQIAAAQKHEzB38nC2UiZAgACBHQWqr5qbBrUjpsNrAoZANRAfCRAgQKAmcPRxiOhatRrxcSSBTM5M9IEMvlfny3TNkU7sNAQIECBAgAABAgT2JLAexN6/f//Lly9XV1d7SlgyBAgQIEDgfwmcnZ2tbzr/a8P//pB9qo8a//fG1k+fP3/OXWxz8+oX0831I6/ZGl3r5uZmhCw1Eq3PuzWT6z0tECBAgAABAgQIECBAgAABAgQIECBAgAABAgQIECBAgAABAgQIECBAgMDiBcydXHwVKyABAgTmKLB+I900qDlW3yzybAg0i2qSSQIECBxF4OjjkDt///33UUrupAQi8O3bt0+fPmW65rNnz4AQIECAAAECBAgQmJfAz58/EzH29vY2oUwSYn9emZdbAgQIEJiXwIcPH548eVLIcwI85RlL3/tR7mX5cTT3ss2Uc4+bSODIf/7zn405XOU5pX78+PFm/ve75tdff/369WtbmtfX1x5tteFYT4AAAQIECBAgQIAAAQIECBAgQIAAAQIECBAgQIAAAQIECBAgQIAAgdMUMHfyNOtdqQkQIDBZAdOgJls1C8uYIdDCKlRxCBAgsBeBo49DRNfaSz1KhAABAgQIECBAgAABAgQIECBAgMABBR49evTly5fNEyR4f+I8DouE1ZbmdEJrpbxPnz5NfjYLvlrz6tWrly9ftm3d1/o7d+4Ukvr+/fvZ2VlhB5sIECBAgAABAgQIECBAgAABAgQIECBAgAABAgQIECBAgAABAgQIECBAgAABAgQIECBAgAABAgQIECBAYHyBf4x/SmckQIAAAQIECBAgQIAAAQIECBAgQKCXQCJM3bt3r3pIPn79+vWPP/4YFlorUasaw3UNjtVVzdsely8vLwupnZ0lNAAACqlJREFURaCwdS+b8sdzCukkupnQWgUfmwgQIECAAAECBAgQIECAAAECBAgQIECAAAECBAgQIECAAAECBAgQIECAAAECBAgQIECAAAECBAgQIHAsAdG1jiXvvAQIECBAgAABAgQIECBAgAABAgS6CiSEU4JhVQNs3d7ePnz48O3bt12T+J/9fv78+dtvvyVc1/+s+Pf/r6+v37x58+/PE1h6/Pjx/fv32zIyQnSt8ikSjKwtb9YTIECAAAECBAgQIECAAAECBAgQIECAAAECBAgQIECAAAECBAgQIECAAAECBAgQIECAAAECBAgQIECAwBEFRNc6Ir5TEyBAgAABAgQIECBAgAABAgQIEOgqcH5+vhlgK9Gdfvnll9evX//48aNLQh8+fEiwqk+fPm3unHhbz54921x/9DVPnjxpy8P37987Frwtha3rY962T4KdXV5etm21ngABAgQIECBAgAABAgQIECBAgAABAgQIECBAgAABAgQIECBAgAABAgQIECBAgAABAgQIECBAgAABAgSOKHDn77//PuLpnZoAAQIECBAgQIAAAQIECBAgQIAAge4C3759S0SnRJXaPOTBgwfZlP8m6tPFxcV6hxyS/RMlKvGzbm9v1+vXC4m3lU3VQ9abprDw8+fPlKgtJ8n51dVV29bd1yd4WaN2Uk5oszdv3ux+CikQIECAAAECBAgQIECAAAECBAgQIECAAAECBAgQIECAAAECBAgQIECAAAECBAgQIECAAAECBAgQIECAwN4FRNfaO6kECRAgQIAAAQIECBAgQIAAAQIECBxQINGmXr16dX19vZdzPHnyJEndvXt3L6kdKJGnT58milZj4gko9vHjx8ZNu69MYLJEK2tLJ1G3zs7O2rZaT4AAAQIECBAgQIAAAQIECBAgQIAAAQIECBAgQIAAAQIECBAgQIAAAQIECBAgQIAAAQIECBAgQIAAAQJHFPjHEc/t1AQIECBAgAABAgQIECBAgAABAgQI9BVIJKw3b94ktFMCY/U9trr/w4cPv3z58u7du4mH1kqeE03s3r171cyvlz99+pRwY+uP+11oC+mVszx//lxorf1qS40AAQIECBAgQIAAAQIECBAgQIAAAQIECBAgQIAAAQIECBAgQIAAAQIECBAgQIAAAQIECBAgQIAAAQJ7FPh/MjNtj8lJigABAgQIECBAgAABAgQIECBAgACBEQQSbery8vLp06dZuL29/a//+q+OJ71//37Ccv3nf/7ns2fPstzxqOPuljL+n//zfxILrDEb//Ef/5FIYY2bdlmZoF2B+u///u/NRJKfRPXKeTc3WUOAAAECBAgQIECAAAECBAgQIECAAAECBAgQIECAAAECBAgQIECAAAECBAgQIECAAAECBAgQIECAAAECUxC48/fff08hH/JAgAABAgQIECBAgAABAgQIECBAgMBggR8/fiT41Nd//Uuwrfy/mlSCTyUgVP6bf+fn59VNM1r+5Zdfvn//vpnhFC3r7969u7lplzWvX79u+8sE79+/v7q62iVxxxIgQIAAAQIECBAgQIAAAQIECBAgQIAAAQIECBAgQIAAAQIECBAgQIAAAQIECBAgQIAAAQIECBAgQIDAQQVE1zoor8QJECBAgAABAgQIECBAgAABAgQIENiPwM3NTaKDNab1/PnzN2/eNG4atjLRyh48eJA4ZZuHJw+///775nprCBAgQIAAAQIECBAgQIAAAQIECBAgQIAAAQIECBAgQIAAAQIECBAgQIAAAQIECBAgQIAAAQIECBAgQGA6Av+YTlbkhAABAgQIECBAgAABAgQIECBAgAABAm0CFxcXr169atx6fX2d2FuNm4atfPLkSWNorXv37n369GlYmo4iQIAAAQIECBAgQIAAAQIECBAgQIAAAQIECBAgQIAAAQIECBAgQIAAAQIECBAgQIAAAQIECBAgQIAAgdEERNcajdqJCBAgQIAAAQIECBAgQIAAAQIECBDYSeDly5eXl5eNSWT9t2/fGjf1Xfn06dMvX740HpX1d+/ebdxkJQECBAgQIECAAAECBAgQIECAAAECBAgQIECAAAECBAgQIECAAAECBAgQIECAAAECBAgQIECAAAECBAhMR0B0renUhZwQIECAAAECBAgQIECAAAECBAgQILBF4P379w8ePNjc6fb29uHDh7sH2EporZxiM/2syfrz8/PGTVYSIECAAAECBAgQIECAAAECBAgQIECAAAECBAgQIECAAAECBAgQIECAAAECBAgQIECAAAECBAgQIECAwKQERNeaVHXIDAECBAgQIECAAAECBAgQIECAAAECJYG7d+9++fKlEGDr5uamdHz7tp8/f5ZDa11dXbUfbQsBAgQIECBAgAABAgQIECBAgAABAgQIECBAgAABAgQIECBAgAABAgQIECBAgAABAgQIECBAgAABAgQITEhAdK0JVYasECBAgAABAgQIECBAgAABAgQIECCwVSABtv74448nT55s7nl7e/vw4cMXL14kVNbm1sKaxORKxK73799v7nPv3r2vX78KrbUpYw0BAgQIECBAgAABAgQIECBAgAABAgQIECBAgAABAgQIECBAgAABAgQIECBAgAABAgQIECBAgAABAgQmKyC61mSrRsYIECBAgAABAgQIECBAgAABAgQIEGgVePfuXYJhJfTV5h7X19f3799//fp1lxhbiav16NGjxOT6/v37ZlKr9efn55ubrCFAgAABAgQIECBAgAABAgQIECBAgAABAgQIECBAgAABAgQIECBAgAABAgQIECBAgAABAgQIECBAgACByQrc+fvvvyebORkjQIAAAQIECBAgQIAAAQIECBAgQIBAQeDHjx/Pnz//9OlT2z6Xl5eJkPXgX//u3r272u3bt2+JpfXly5cc2BhUK7slbleidF1dXbWlbD0BAgQIECBAgAABAgQIECBAgAABAgQIECBAgAABAgQIECBAgAABAgQIECBAgAABAgQIECBAgAABAgQITFZAdK3JVo2MESBAgAABAgQIECBAgAABAgQIECDQSeDm5ubVq1eJltVp7207Ja5WInbl3zoa17YjbCdAgAABAgQIECBAgAABAgQIECBAgAABAgQIECBAgAABAgQIECBAgAABAgQIECBAgAABAgQIECBAgACBaQmIrjWt+pAbAgQIECBAgAABAgQIECBAgAABAgSGCfz48SMxtj59+nR7ezsshQcPHiSo1tXV1bDDHUWAAAECBAgQIECAAAECBAgQIECAAAECBAgQIECAAAECBAgQIECAAAECBAgQIECAAAECBAgQIECAAAECExEQXWsiFSEbBAgQIECAAAECBAgQIECAAAECBAjsR+Dm5iYxtr5+/frly5etKd6/fz9BtS4vLx8+fHh2drZ1fzsQIECAAAECBAgQIECAAAECBAgQIECAAAECBAgQIECAAAECBAgQIECAAAECBAgQIECAAAECBAgQIECAwPQFRNeafh3JIQECBAgQIECAAAECBAgQIECAAAECAwV+/Pjx/X/+VZNILK18vLi4qK60TIAAAQIECBAgQIAAAQIECBAgQIAAAQIECBAgQIAAAQIECBAgQIAAAQIECBAgQIAAAQIECBAgQIAAAQLLEPj/AFMwYwhFEK1WAAAAAElFTkSuQmCC"/>
  <p:tag name="POWERPOINTLATEX_PIXELSPEREMHEIGHT#4428542C5C626D7B5C72686F7D2C54275C626D7B5C72686F7D273B5C657073696C6F6E293D2D695C696E745F305E7B5C696E6674797D64735C2C655E7B2D695C7B325C657073696C6F6E205B705F542B56285C626D7B5C72686F7D2C54295D2B6D5E322B5B5C626D7B707D5F7B5C706572707D2D655C626D7B417D283254295D5E325C7D7D5C64656C746128542D5427295C64656C7461285C626D7B5C72686F7D2D5C626D7B5C72686F7D2729" val="183.3333"/>
  <p:tag name="POWERPOINTLATEX_BASELINEOFFSET#4428542C5C626D7B5C72686F7D2C54275C626D7B5C72686F7D273B5C657073696C6F6E293D2D695C696E745F305E7B5C696E6674797D64735C2C655E7B2D695C7B325C657073696C6F6E205B705F542B56285C626D7B5C72686F7D2C54295D2B6D5E322B5B5C626D7B707D5F7B5C706572707D2D655C626D7B417D283254295D5E325C7D7D5C64656C746128542D5427295C64656C7461285C626D7B5C72686F7D2D5C626D7B5C72686F7D2729" val="67"/>
  <p:tag name="POWERPOINTLATEX_REFCOUNTER#4428542C5C626D7B5C72686F7D2C54275C626D7B5C72686F7D273B5C657073696C6F6E293D2D695C696E745F305E7B5C696E6674797D64735C2C655E7B2D695C7B325C657073696C6F6E205B705F542B56285C626D7B5C72686F7D2C54295D2B6D5E322B5B5C626D7B707D5F7B5C706572707D2D655C626D7B417D283254295D5E325C7D7D5C64656C746128542D5427295C64656C7461285C626D7B5C72686F7D2D5C626D7B5C72686F7D2729" val="3"/>
  <p:tag name="POWERPOINTLATEX_CACHECONTENT#4428542C5C626D7B5C72686F7D2C54275C626D7B5C72686F7D273B5C657073696C6F6E295C617070726F78202D695C696E745F305E7B5C696E6674797D64735C2C655E7B2D695C7B325C657073696C6F6E205B705F542B56285C626D7B5C72686F7D2C54295D2B6D5E322B5B5C626D7B707D5F7B5C706572707D2D655C626D7B417D283254295D5E325C7D7D5C64656C746128542D5427295C64656C7461285C626D7B5C72686F7D2D5C626D7B5C72686F7D2729" val="iVBORw0KGgoAAAANSUhEUgAAGR8AAAD4CAIAAABONlAaAAAgAElEQVR4Aey97b3WNtZ4PcxvvpNUQFIBUAFQwQkVECqAVABUAFTAUAE5FRAqACoIVJBQQZ418RP/dUu2Lvldttf1AWxZlraWZGnvrZdz46+//vqXPwlIQAISkIAEJCABCUhAAhKQgAQkIAEJSEACEpCABCQgAQlIQAISkIAEJCABCUhAAhKQgAQkIAEJSGAnBD58+PDp79+Xf36h4N99992dO3cIuX//Ptf8e/v27TCC1xKQgAQkIAEJSEACEpCABPIENDryfHwqAQlIQAISkIAEJCABCUhAAhKQgAQksAsCNzxdaxf1pJASkIAEJCABCUhAAhKQgAQkIAEJSEACEpCABCQgAQlIQAISkIAEJCABCUhAAhKQgAQkIAEJSEACJydwfX3969+/P//8cyiKn/753bx5c+i7xpeABCQgAQlIQAISkIAETkJAo+MkFW0xJSABCUhAAhKQgAQkIAEJSEACEpDASQh4utZJKtpiSkACEpCABCQgAQlIQAISkIAEJCABCUhAAhKQgAQkIAEJSEACEpCABCQgAQlIQAISkIAEJCABCeySwLdv3179/RtxqFZaYE7Zevr06b1799JHhkhAAhKQgAQkIAEJSEAC5ySg0XHOerfUEpCABCQgAQlIQAISkIAEJCABCUjg8AQ8XevwVWwBJSABCUhAAhKQgAQkIAEJSEACEpCABCQgAQlIQAISkIAEJCABCUhAAhKQgAQkIAEJSEACEpCABPZK4PXr18+fP5/lXK0Qwf3790nWM7ZCJl5LQAISkIAEJCABCUjgnAQ0Os5Z75ZaAhKQgAQkIAEJSEACEpCABCQgAQmcgYCna52hli2jBCQgAQlIQAISkIAEJCABCUhAAhKQgAQkIAEJSEACEpCABCQgAQlIQAISkIAEJCABCUhAAhKQwM4IfP369eeff/7tt98iuX/44Yeffvrpzp07XPDvzZs3mwjfvn379OkT53DxCj+uoxfT26dPn3LGVptCGsEQCUhAAhKQgAQkIAEJSODABDQ6Dly5Fk0CEpCABCQgAQlIQAISkIAEJCABCUgAAp6uZTOQgAQkIAEJSEACEpCABCQgAQlIQAISkIAEJCABCUhAAhKQgAQkIAEJSEACEpCABCQgAQlIQAISkEBdBD5//nz//n2OygrF4rAtzsO6fft2GNh3zT75//79+/LlS18cwjmfi1iFaWbS8ZEEJCABCUhAAhKQgAQksC8CGh37qi+llYAEJCABCUhAAhKQgAQkIAEJSEACEhhBwNO1RkDzFQlIQAISkIAEJCABCUhAAhKQgAQkIAEJSEACEpCABCQgAQlIQAISkIAEJCABCUhAAhKQgAQkIAEJLEUg3eXOuVrPnz+/devWiCxfvHjx6tWr6KCuMJ3vvvvut99+84CtkInXEpCABCQgAQlIQAISODYBjY5j16+lk4AEJCABCUhAAhKQgAQkIAEJSEACEmgIeLqWLUECEpCABCQgAQlIQAISkIAEJCABCUhAAhKQgAQkIAEJSEACEpCABCQgAQlIQAISkIAEJCABCUhAArUQ+Pr16507d9rDsDj66r///e/V1dUU+Ujzp59++vTpU18iHrDVR8ZwCUhAAhKQgAQkIAEJHI+ARsfx6tQSSUACEpCABCQgAQlIQAISkIAEJCABCXQS8HStTiwGSkACEpCABCQgAQlIQAISkIAEJCABCUhAAhKQgAQkIAEJSEACEpCABCQgAQlIQAISkIAEJCABCUhgAwIPHjz47bffmoxnPPTq27dv9+/fzxywxZFe5Hvz5s0NymyWEpCABCQgAQlIQAISkMCKBDQ6VoRtVhKQgAQkIAEJSEACEpCABCQgAQlIQAJbEvj3lpmbtwQkIAEJSEACEpCABCQgAQlIQAISkIAEJCABCUhAAhKQgAQkIAEJSEACEpCABCQgAQlIQAISkIAEJPAPgevr6/ZoLcJevXp1+/btfx5O+p9js0iZI7T6UuHgLbLre2q4BCQgAQlIQAISkIAEJHAMAhodx6hHSyEBCUhAAhKQgAQkIAEJSEACEpCABCRQQuDGX3/9VRLPOBKQgAQkIAEJSEACEpCABCQgAQlIQAISkIAEJCABCUhAAhKQgAQkIAEJSEACEpCABCQgAQlIQAISkMCiBO7evcspV2EWP/zww88///zs2bMwcPT158+fMwdskeyXL19u3bo1On1flIAEJCABCUhAAhKQgAQqJ6DRUXkFKZ4EJCABCUhAAhKQgAQkIAEJSEACEpDAjAT+PWNaJiUBCUhAAhKQgAQkIAEJSEACEpCABCQgAQlIQAISkIAEJCABCUhAAhKQgAQkIAEJSEACEpCABCQgAQmMI/D169foaC3S4bir58+fP3jwYFya0Vu3b98mtSgwvM0/DWN6LQEJSEACEpCABCQgAQnsjoBGx+6qTIElIAEJSEACEpCABCQgAQlIQAISkIAEphDwdK0p9HxXAhKQgAQkIAEJSEACEpCABCQgAQlIQAISkIAEJCABCUhAAhKQgAQkIAEJSEACEpCABCQgAQlIQALzEPj111/7Evrtt99evHjR93RQ+NOnTzPxMzJk3vKRBCQgAQlIQAISkIAEJLALAhmFX6NjFzWokBKQgAQkIAEJSEACEpCABCQgAQlIQAKDCHi61iBcRpaABCQgAQlIQAISkIAEJCABCUhAAhKQgAQkIAEJSEACEpCABCQgAQlIQAISkIAEJCABCUhAAhKQwCIEPn36lEn31atXmaflj27evPnTTz/1xf/zzz8/fPjQ99RwCUhAAhKQgAQkIAEJSGDXBDQ6dl19Ci8BCUhAAhKQgAQkIAEJSEACEpCABCQwlICnaw0lZnwJSEACEpCABCQgAQlIQAISkIAEJCABCUhAAhKQgAQkIAEJSEACEpCABCQgAQlIQAISkIAEJCABCcxP4MuXL5lEZzz36v79+5mMfvvtt8xTH0lAAhKQgAQkIAEJSEAC+yWg0bHfulNyCUhAAhKQgAQkIAEJSEACEpCABCQggREEPF1rBDRfkYAEJCABCUhAAhKQgAQkIAEJSEACEpCABCQgAQlIQAISkIAEJCABCUhAAhKQgAQkIAEJSEACEpDAXgncuXMnI/qnT58yT30kAQlIQAISkIAEJCABCUjgIgGNjouIjCABCUhAAhKQgAQkIAEJSEACEpCABCSwAgFP11oBsllIQAISkIAEJCABCUhAAhKQgAQkIAEJSEACEpCABCQgAQlIQAISkIAEJCABCUhAAhKQgAQkIAEJSOACgR9++CEf42KE/Ovt0++++669Ti/+/PPPNNAQCUhAAhKQgAQkIAEJSOAABC7aFBcjFELQ6CgEZTQJSEACEpCABCQgAQlIQAISkIAEJCCBRQl4utaieE1cAhKQgAQkIAEJSEACEpCABCQgAQlIQAISkIAEJCABCUhAAhKQgAQkIAEJSEACEpCABCQgAQlIQAJFBO7fv5+Jxy73W7duZSKUP7p9+3Z5ZGNKQAISkIAEJCABCUhAAochoNFxmKq0IBKQgAQkIAEJSEACEpCABCQgAQlIQAIlBDxdq4SScSQgAQlIQAISkIAEJCABCUhAAhKQgAQkIAEJSEACEpCABCQgAQlIQAISkIAEJCABCUhAAhKQgAQksCyBR48e3blzpy+PV69e9T0aGv758+ehrxhfAhKQgAQkIAEJSEACEjgAAY2OA1SiRZCABCQgAQlIQAISkIAEJCABCUhAAhIoJ+DpWuWsjCkBCUhAAhKQgAQkIAEJSEACEpCABCQgAQlIQAISkIAEJCABCRyWAPuKr6+vX7x48fjx4wd//3788ccbwY/br1+/Hrb8Fuz/EghqfvDl/03JOwlIQAISGE/gw4cPzXDMAD0+Fd+UwJ4JoJaii/BvhYroYCUpeGHPdaLsEliDwG+//dZ5wNZ///vfq6uruST4888/M0n98MMPmac+qplA0N0Ovqy5XMomAQlIQALHI6DVf7w6raREmtIlFXF4owN3YqQN0zCaH49ev35NF/Tt27cSVsaRgAQkIAEJSEACEpCABCQgAQlIQAIS2DuBG3/99dfey6D8EpCABCQgAQlIQAISkIAEJCABCUhAAhKQgAQkIAEJSEACEpCABEYQ4EStX3/9lS0E/Epef/78+bNnz0piGmfvBNh0MboIzsKPRueLEpCABEIC7HNj5G1D7F1bFF6chwD7PO/fv9+U97vvvpv3VJ3pGNWXpjM0BQnkCbx9+xaLtTkDi8O2nj59euvWrfwrg56S/s8//9z3ivZvH5n6w+2f668jJZSABCQgAQho9dsMFiKgKT0I7IGNjkKtmGOF8b3w++mnn27evDmInpElIAEJSEACEpCABCQgAQlIQAISkIAE9kLA07X2UlPKKQEJSEACEpCABCQgAQlIQAISkIAEJCABCUhAAhKQgAQkIAEJzEPg69evr169Ypfyly9fBqXIiQaPHj0a9IqRd0qgcN9FZ+k8/6UTi4ESkIAEygl8+/aN/Wzh2ZecJ/Ly5cvyFIwpgcMQuHv37qdPn9riVPUtqC+19eKFBHZK4PHjxxi5fcLT+dy+fbvvqeE1E7B/rrl2lE0CEpCABCCg1W8zWJqApvTShMvT39Do+PHHH4dOAuKQ5Oc8YHn9GlMCEpCABCQgAQlIQAISkIAEJCABCeyFgKdr7aWmlFMCEpCABCQgAQlIQAISkIAEJCABCUhAAhKQgAQkIAEJSEACEphKgD9a/vz58/C0jkyK33333Z07d/iz1fyIxr8uqc/gOtgjdyMfrEItjgQksCMCnz9/ZhtbuPmNsfvZs2c7KoKiSmBGAmw7//nnnzkWtk3z/v373N68ebMN2epCfWkr8uYrgbkIZHabY//+/vvvc2VkOisTsH9eGbjZSUACEpDAIAJa/YNwGXkcAU3pcdyWeGtDo4M/tNOeJsy04J9//hkeX54pLJODHG7OrwbfS0ZOH0lAAhKQgAQkIAEJSEACEpCABCQgAQmUE/B0rXJWxpSABCQgAQlIQAISkIAEJCABCUhAAhKQgAQk0EuAozpYitcsyOPfMB6ncrD8jv1I/O7duxc+qvyaQrGfmV+60LApDkXjd+vWrcoLongSkIAEJCABCLBph6XwF8/VYozjwAIO9eBf182fueW4G/nMtW/ZJSCBDQlghzIKh2Y1u+A83XLDGjHrSgg8fvy43RGKSHhjOGBrc4eM+lIlzUMxJDCOAGMuZm/fu5jPL1++7HtqeOUE7J8rryDFk4AEJHBmAlr9Z6799cuuKb0+8yjHCo0O5gqZKMSpcnG6sDljyxP/ozr1VgISkIAEJCABCUhAAhKQgAQkIAEJ7JSAp2vttOIUWwISkIAEJCABCUhAAhKQgAQkIAEJSEACEtieAH/ylFV3za9cmr8PpLpT7ZkdrCakRCwlvLiasC0yp5BQnJ9//vn27dttoBcSkIAEJCCBqgi8ePHi+fPneZGa4ezq6iofzacnIeBu5JNUtMWUgASqIvD27VtMy1Akj9YKaXh9cgLRrmA2eeK62dYVo7508jZp8fdO4OHDh/iB+0rBX1zY/Ai/PtkMv0jA/vkiIiNIQAISkMAmBLT6N8F+8kw1pbdtADUbHV+/fsXxyA/bJ0OJ5T3E2db9khHPRxKQgAQkIAEJSEACEpCABCQgAQlIQAKFBDxdqxCU0SQgAQlIQAISkIAEJCABCUhAAhKQgAQkIAEJ/D8CrLTjhA52H/3555//L3T4Fad4NL+bN28Of3vONwrXDuazZGXh06dPHz16lI/mUwlIQAISkMCaBDgNk9E2f2rk/fv3X7165eL4Neul/rzS3cg0ErSdEsnv3btXEs04EpCABCQQEnCTbUjDawl0EqhtV/CHDx865YwCP336hL8oCvzrr7+iEG8lIIE1CfAnFjLWDd/sy5cv15THvOYloD07L09Tk4AEJDA7geZvHaXJMjof+G8/aPWnNW7IOgQ0pdfhnOayF6ODP8/D7E9m5Q/nmxPBZTBpFRsiAQlIQAISkIAEJCABCUhAAhKQgAR2RMDTtXZUWYoqAQlIQAISkIAEJCABCUhAAhKQgAQkIAEJbE+AEzrYXMRfp5xRFFbjceoHx3XdunVrxmQLk2In5P/+Iud8Jfrhhx9YXHjgxd+FYI0mAQlIQAI1EGDg5uQs9vNnhGHYevLkSSaCj85JIN2NzBltHpt1zsZgqSUggRUIpJtsHaBXwG4WeyTw8OFDTntvJcenhIpS+SmxuJ7QyVuZmwtP14qAeCuBlQk8ePCg7xBqvLsY0Zv/NYiVgRwsO+3Zg1WoxZGABI5EgLNmfv7554y/Gs0Zhf94A7FW/5Ga8R7Loim9Sa3tyOjgb9GxYifTOQOQFTUesLVJQzJTCUhAAhKQgAQkIAEJSEACEpCABCQwC4F/z5KKiUhAAhKQgAQkIAEJSEACEpCABCQgAQlIQAISOAOB169fs7loxoOoGmj8GUzSJGX+birr9lYjyQJuVjSySnveEn358oWlh6S8ZllWg2ZGEpCABCSwLwL5o7Wawwg8Wmtfdaq0EpCABMoJYJJwpAu/2W2T5VIuKd1cuUMGq7Akx6XjpJts2WzsAL00dtPfKQF8OHfu3GmFx6eExlvJt9xK5YUEJFA5AbzcfUdrITn9zPFO9Ki8RhRPAhKQgAROQuD6+hplPn96C2M0h00fDIhW/8EqdI/F0ZRev9b2ZXTwZ/DofnFIZkDxlG48E8FHEpCABCQgAQlIQAISkIAEJCABCUhAAjUTuOFfgau5epRNAhKQgAQkIAEJSEACEpCABCQgAQlIQAISqITAt2/fODEqs+loRjlZlvf8+XMW8M2YZpQUxXn69CmrSKPw9JYtmqzz5uSvZusm/zZ7q9i3yQZO1n/zAwsnaqXvcmQJWVxdXaWPDJGABCQgAQmsQODFixcMqZmMGMVu376dieCjMxO4ceNGVHx0nnv37kWB3kpAAtUSYLMTRlyfeNg4/PqehuF5M7A5qHHN0QRbDDMNcywUsr3OlwvDLbXdsA1fvnzZprD+RbrJlgK+f/9+fUnMcU0CHBKXtsY1BdgwL/qNiZ0GXh0+9rAfWL8vGgSQs/z4rqNXXLUYAfFWAqsRyOsSHOfhAZer1cVyGWnPLsfWlCUgAQmMJoARxDRrqMb3JXUwo1irv6+iR4RrSo+A1r6iKd2iWOFiv0bHw4cPf/311z5EuF9wZ3kYcR8fwyUgAQlIQAISkIAEJCABCUhAAhKQQM0EPF2r5tpRNglIQAISkIAEJCABCUhAAhKQgAQkIAEJSKAKAvnFf0uIyLI8djg/e/ZsicT5M6EcNZJZvU3unPDF0u3yg7FYy8tBWvzSzbGbb9VegqFpSkACEpBA/QQYm/LHprhnuP5K3FZCdyNvy9/cJTCdwIMHD/IHY03PokkB82oh261TwsePH2N5dT4aHbjhGTeY281Rzq3w3FJx7lJrgRzyYn03S20Yp7tKUoaovhwdW+e34+latbVA5TkzAc4UwOtLd9EJAZ/wmzdvOh8ZuC8C2rP7qi+llYAETkJgkJtiQzt93urQ6p+RZ2oGzpj4LpLSlKaadtE57NroQHick+mil/Yb0WhqUXghAQlIQAISkIAEJCABCUhAAhKQgAT2ReDf+xJXaSUgAQlIQAISkIAEJCABCUhAAhKQgAQkIAEJrEyAP6jLjqPMWVTIwwI7VtGxp5of24D5/X35/Keffsqf69FXFrIjhbt377JMti/OiHDWArJ0m4WnfcWhpPwpzj/++OPly5flR2shya1bt9hP/vvvv7PNOyoyZ5ew/XuEtL4iAQlIQAL1E2Bk4dBG/pIz4wv/MmjWIzMjaUYYhrwnT55kIvhIAhKQgAT2TgC7bJ0iRIdDLZ1pZnPXuKwZE8e9OP2tZl9omA5nPWNU1nk8UCin1xMJoKf1+SUmpryX1/G9TBT19u3b+FvCROgc+JzRz8NAryUgAQlEBHBie7RWxMRbCUhAAhKQwAoE8KIPclPMO0G8QgE7s9Dq78QyOlBTWlN6dONZ+cVdGx24JfN/2ICn/HWflZGanQQkIAEJSEACEpCABCQgAQlIQAISkMB0Av+ZnoQpSEACEpCABCQgAQlIQAISkIAEJCABCUhAAhI4KgFOCWHxX2fp2PTL4Vn82LuYbv29d+9e+xY7G1nr2fzawJILdjqxT5uVshxcVRI/H+fDhw9I27d/tTkdjEOy8olcfPro79+LFy/CM02aBYhv3ry5+LoRJCABCUhgRwTYERRt52Cwo8/n33RkXLlczeCbyTQ6jCATs4ZHFAetgP1X/MtQ3vwbCdacjYLmgIrCNReb10IkobcSkIAEVibAscIr9Pb0t00PvFrpsN0G7ci9KBigLsZZIgKjG2WJTFSqjDODlsjONOshcFFPq0fU5SSJziUflxEOGHqDxuXSpICWyBet+2UcT9+SwBkI8CcQMNg7SzqXC7ozcQMlIAEJSEACJyfAIVNDTW90+71bxzVb/Xv0t2tK041oSu+iLz2A0cFSH9bV9JlO1AKumFkW8OyiQhVSAhKQgAQkIAEJSEACEpCABCQgAQkchsCNv/766zCFsSASkIAEJCABCUhAAhKQgAQkIAEJSEACEpCABGYk0PxB3WivL+mzcJPtRqyoG3poBX/EkpV27BZO08yLzW7tiSeVRMddhdmxGxyRwuPAwqejr9PDvNg47Q7P0Tx9UQISkEBtBFgfH+7kD8Vj2Hr//n0Ysv719fU1I3Vfvox9Hz9+7HtaTzgbZoCMDjDuFJXmwBeq4+rqqp5C7UiSGzduRNJSEbOrTFEW3kpAAvMSwKYLja8v//zoWsPwkkzbswuxB/m1r9DZDjUM23dHXzTlogj0S5SFYpUn1YwOFIEL3uJi+iHL5bmHMR8+fIjwYQhj97t378IQrw9JgBNah24sPx4HCLx8+XJ6uVAX+ZajTgAnz5MnT6YnPmMK+IjSgwhdtTgjYZOSQAmBPiseJYd+gwP7ShIxzl4IaM/upaaUUwISOAmBu3fvclrWoMLOZTIMynTeyBVa/bv2t2tK0z7n+i40pef92MPUDmN0HGOSMawaryUgAQlIQAISkIAEJCABCUhAAhKQgAQ8Xcs2IAEJSEACEpCABCQgAQlIQAISkIAEJCABCWxDgGWL7ARmMTH/NnucWznY0sPmwOZfdt9tcooBJ2EhQ7rjmnO1Jv4hSgpOIuxZastbcsGeZzYej/szxZlVjEiy3JZLGLI7OlwvzhEh7tQqqW7jSEACEqicQObQxkZyOv9xY9ZcBc9LONcejLmkTdPh2BRUhb7zy9L4+RB0Ks64pNRbnZ+SF6/ap+5GrrZqFEwC0wlglNExRkc79SWLLYbdVLMhU7LBklIwEGCgVTIWpDIzWuEZWP+osr56N3w5AoM2luMUovXyQ57GUzRIMBoVChV+p4tvkQXdwrgsyIX0U+9WJlN6lYnOpTbxzoOrNtfGW/Gai04hPV0rouStBBYl0Ocfpvcb7XNeVGATn0hAe3YiQF+XgAQkMCOBX375ZeikMLljCm3+FyymQKjN6j+Av11TmgapKQ2Emk3pIxkdeI/xVWa6wZorIiO2jyQgAQlIQAISkIAEJCABCUhAAhKQwJkJeLrWmWvfsktAAhKQgAQkIAEJSEACEpCABCQgAQlIYBsCb9++ZdMOv8LsWbjGGmJ2OV5dXRW+Mj3agwcPou2X7LFkT+ZcZ4WwipcShSdPXZQZDog0SACW/YGuM5d5i9MnfCTAiCL0pWy4BCQgAQlsRYC+nf236QGUoTwzbnIIky2/Tsfx8F0G9GoPSeFsSjSESAkJhZ9yjVZA1WxybukUsbd6193IW5E3XwmsQ4D+tjmvJ58dJgz2VCUnUmVE7du9xisUgc5/uVOVM1L1PcIcxiCNnuIiWNPkj3L3djUCJZ8ezQN1CL1lkAOkrwj5Q1ebt/hM5jrcjQLSmNk83xy51ScVyt6MKlm6XZ/+jb6rnuPqPF2rryUYLoF1CPTpCRy7iXVcT1+xDo2T5KI9e5KKtpgSkED9BDo14UKx93t0S1VW/zH87ZrSzVejKQ2HanuG4xkdP/74Y8a3M29rLBwXjCYBCUhAAhKQgAQkIAEJSEACEpCABCQwhcC/p7zsuxKQgAQkIAEJSEACEpCABCQgAQlIQAISkIAEBhHgXC1WobFJsvxoLdLn/A7is9uHd0lhUI7jIrP3MjrVgtwJmWVjZyMSSX38+JFNzuUSwoHNpaxILnwlOtkqfKs5tmPG4oSJh9fszoJbu2udIjx9+jSM4LUEJCABCeyOAJtv80dr1V+idmCqSlQGbk5GQLZICWmF5BGaAIM4+kP7IyQ9oKR9JbogZeI/fPiQ3TjRI28lIAEJtASwONj82d4e9YIDszhP52Lp6GPrP1qLUjA6dJaFbp9tYFUdrcV4h30dSUuIR2tFTI56iyaZKRotmTOh8JbQaOdyWfRpVqEY5DvX4TL0GAj/+++/c8BWppPJPAoFK7xGM4z0Wz78vm6hME2jjSZwkmF0NB9fXJkAw27nLnd6Ifzt7969m6v3W7lcs2Tn1zoLRhORgAQkIIEMAQbiKWp5+YxwRob1H9Vj9SPJYfztmtJNS9aUXv+LLsnxqEZH5GkpQWEcCUhAAhKQgAQkIAEJSEACEpCABCQggZoJ3Kj26PqaqSmbBCQgAQlIQAISkIAEJCABCUhAAhKQgAQkMJQA27NZQMzuvqEvpvFZx8YS0nv37qWPZgnhvAl2UIfnhiD5mzdvZkk8TQQybCQOs0vjRCHsNb24y5RVjOyjJmb0Lrfs8Fx5czXrvxGmLSPV9+jRo1QwQyQgAQlIYBcEHjx4cPGQgs27+ryQyL+cIjGuEhkr0QdSTYntIoQzjPLLHO/CuE+h2B3Nrx1wM5KQLOddPnv2LBPHRzdu3IggVNhyIgm9lcBEAnQm9DlNJ4/ZRZdy0e2/AEQAACAASURBVO6YmOO2r+cHi0Y2bEMO+tlWzpLcr6+vqbsoJl39y5cvo8DNb9naik0aisGoxAh45tM9QhqHv+bY9FThodR8azSMJTS077///qJ2VOJmGVE1kTMkTGH2BXs4l1AXwyy4phuv5Ny6TvFmhxAVf/3bsw2j6xM2x6EE+vzDdBfY7BkDc2hGu4t/hq9Ve3Z3zVKBJSCBQxLgjxygk48u2uY+9nGSV2L1H8zfrindtMbZrchOW1VTetC3f2CjI+86drZoUDsxsgQkIAEJSEACEpCABCQgAQlIQAISqIHAv2sQQhkkIAEJSEACEpCABCQgAQlIQAISkIAEJCCBYxNgHS2bdjL7J1l8xl5HFkQ2P2ISwr5KjrVK/wYpT0mNNBeC9vz583Dj5aJHa1EE9o5SWPaRlheH4rMmOBO/bxUjr7AUe+WjtciUPfnh9mn2eCNhRn4fSUACEpDArgk0B0LtuggrC//27Vs0gUhTao4TJZAjPjmVMr/zmRNJODqBmH/88QdjPe/mi4Cqg8LD3gBH5Dwon0rgbARQ1LFNmlLT/6SnNR0MSIkV1nlgcYUc2oprZWM4qPBoLXYthrZhIy0Nz6O12oo79gWujEjhadsAx9gtcbQWOYYenk686K4LnSRIsp176S+qap1y5gOhh7MoioNHS2UvYrLo7dmG0UVhmvh0AnSAdAuRJkOPx0D8/v37vIE5PffKU/BrrbyCFE8CEpDAMQhwCnanOVBeumgcL39xw5iVWP0H87drSjdNWlN6w0+7L2uNjj4yhktAAhKQgAQkIAEJSEACEpCABCQgAQlUSMDTtSqsFEWSgAQkIAEJSEACEpCABCQgAQlIQAISkMBxCLCLj4Mb0t2zlJDtPWwAZv8khz2xCTDcTMv2HkIIbw6JYPFxuq+bNB8/fjw7qa9fv7IJuU2W7dadwrcRZrlgvyUoSrZ2N9mxNRR6rFbsy539k+mSa3ZPQZLjOfreWjScfJG5yQL5V6C6aHFMXAISkMCZCTCg5IvvGRl5PtFTDgxl4A4DIYw28vvvvzN6hgpSGCdzzVu8y1B7saZQP9iRktEoMrn4SAISOCSB0BSigByCw67IQ5a0KVShCVY/BOzuqO4YixkOKqy7aMhDQkaiZ8+eVSiqIi1BIGqoTRYELncSXOobScvVOivSR9NDOg+9otlPTzlNIcWL+4XeII1pyEIEoio4/DC6EEaTnYUA2gudW9QHNiHr/92FWUo0byJ+rfPyNDUJSEACEkgJMN2c2r9ptHxINJTnI1fyNC31+lb/8fztkerS1DWBmtKzNPsUr6Z0IViNjkJQRpOABCQgAQlIQAISkIAEJCABCUhAAhKohICna1VSEYohAQlIQAISkIAEJCABCUhAAhKQgAQkIIEDEmCLL5t2OLghLRsnPrx//55NhumjNOTq6urdu3fsSSO18CmLHWc/YOv58+dtFpxJwXFUI061aFMovyCXoQdssUAZwmkWMEHsKJyykD4ko/A1b8PFqZ6utSZ585KABCQwL4H8Fn1OKvGMjHLgbPWJxkS0HXSe6UeisGWaof/i2Q0Xj+wsL4sxJSABCeyOwMVOsikR3XLlRWNopj9vheRw6uU2WLa5jLh48eJFCjO0wUek6Sv7IhC6BRrJab3T1Z4MhE6XVBQ/8jVFT6ffptvLC4/2G5o1R9WnecG8/iMCh5bU+BKQQJ7A27dv6dlC3QDPcOONp6PIv+tTCUhAAhKQgARmIYBmHo7F49IsMWfGpbzQWzVY/Yf0t2tKNy1WU3qhL3dcshod47j5lgQkIAEJSEACEpCABCQgAQlIQAISkMCGBDxda0P4Zi0BCUhAAhKQgAQkIAEJSEACEpCABCQggSMTaI7W6vyzuqwB5cSHoYVn8w8HckUbBUmKZbJDk+qLz18SDtensst3zR1HHLD18ePHqIB9ohIO23QLKAsZwyK0r7OB6vbt2+3tJhfAbDdOs6YcUTcRw0wlIAEJSGAiAQ7H7ButOM5jd3t+JtKY8jpDYXS0FmDRduY62ZOhH23h4p4TBmU0is+fP08pi+9KQAIS2COBwuOeO63aespLBx7agByfEd7WIyfmdjTqIRsHnC16slI9xVcSCFxfX0fby9FAlj4JrkQ1TV0r89ZXepAf3+m8WbSptV6XNoSL/Nm4YUyvJSCBAxDAVR4Z7PRyKDMjvPEHoGERJCABCUhAApsQeP36dYklUiLbjny2NVj9h/S3a0q3X4qmdIti8wuNjs2rQAEkIAEJSEACEpCABCQgAQlIQAISkIAERhDwdK0R0HxFAhKQgAQkIAEJSEACEpCABCQgAQlIQAISuEAgf7TWiN2zLMl9/Pjx999/n+4TZoPuhw8fLghU9jhMnH1Hm2w6evPmDUeTlMn7vwO2wNJGhkO0e6p5RLlGMG+TnfEiFC/dWT1jRiYlAQlIQAKLEmC0Yut+uJmBUwN+/fXXd+/ezXUy1KLy15A4O6Oikw5ACth5ZaM62MpVcsAW6gf627y5m5oEJCCB+glc7CEpQuWna4VGFkMz3X6dYzHDXHSyEmwJrL+RKOFcBNAVw6RorqETJnw01zWupC9fvuRTQ4ylzyJPD/Jb7jwvjjUP+4Sm7HRinm+ebwY+lcAxCGDQPXz4MPK4MtRygvOaf0DiGDAthQQkIAEJSGA0Aby+M5q6lXskQkqUelur/6j+dk3ptplpSrcoNrzQ6NgQvllLQAISkIAEJCABCUhAAhKQgAQkIAEJTCTg6VoTAfq6BCQgAQlIQAISkIAEJCABCUhAAhKQgAQk0EGAvXyd6305uGHEMU9sAmTPM7su01W5Td7p1sEOmQqCwo2dMy59Lsj5/0RBjJI93s07RH7x4gXXrGXsPJaLLVUjmP8fgea7YStXKyQthJ2u86VtShKQgAQksCqBZ8+e/fHHHxzhwY9jC37//ferq6tVJdh5ZmgvoWLDLUiXKBNnrKAthEehdeZCJc6lUHWmb6AEJCCBOglwOuRFwTpt24tvrRMBYzAUDzN26XOCxpWLPa6hud0kAvx6bNVx5fKtcgK4LKItwRwzuvRpL6ipFyVcbnduJuuLilnm3YuPOt1ZBFIFF981ggQksF8CfON0aGFPS1dDNzjOzHzwz++XX37ZLxMll4AEJCABCWxCIPL6TpQhNPknJrXo6zVY/RF5bscpQhdBrelv15QOq0NTOqSxybVGxybYzVQCEpCABCQgAQlIQAISkIAEJCABCUhgLgKerjUXSdORgAQkIAEJSOCYBJj4Zxs/mxOur6/d9X3MOv6nVNb1PyT8XwISkIAEJCABCcxAABU63MnTpsiSx3Q/bfu07wKdPFoOm8bkPAiU9jR8UAg6P+k0r7DL9969e4NenzEyq3LZ+1R+wBabJKHEqVXhIR2NPKB78uTJjLJNTwqR2kQ620n71AsJSEACEqifAMMlv6VPRqifw1AJGbjDnVHsgn7z5s3QRMrjc9JKiQ7GuDxdoSqXypgSkIAEaiBQYnZhZ9U5Q8S8RniMDqNJbdZfW8Wco9Retxeh8G2gF0clgJoRuizwuiy0zzkEWO3pWouegodmHjpeGiD4uzh7PYTjtQQkcCQCqAT0q5GNyYePtT6imB8+fKD/bH6LHmEwQjZfkYAEJCABCVROIDoCe7q04fg+PbXlUtjc6j+qv11TOmy0mtIhjfWvNTrWZ26OEpCABCQgAQmckICb2k5Y6RZZAhKQgAQkUA+BM6ginq5VT3s7nST87YLHjx/fuHHj+++/52M7XfktsAQkIAEJVE+A4Ym/x8m2CtYfs76fbeqsRySEpYTVy66AwwhY18N4GfsfAqzLQZVFoX39+vU/Yf4vAQlIQAISkMD/CKAz922RJZxzowZhwonUuR43TWT6OU1hCoWZpmLMFdIcsIUZUpgglgtbnqLIWDQVbp5ky3crZypz+8gLCUhAAhKQwIEJhMrSuONHh8K5uroKh+C+1zdXgfoEM1wCEpDAQgRK+kay5nyKhQQYnSzGcniADqNJaNKOTnaJF5tDOqKUEfjRo0dRoLcHJhC1z1AXWq7UJT6Hwk5gRiHLXT2jM+3U6HAQ0W+MTtMXJSCBagkwZ01XFp5gyPf+/v37oX74toCh2rNCl9Xm64UEJCABCUhg7wQyU+Sji1Zi1IxOfK4Xa7D6QxvzSP52Tem2la6gl2pKt7TTC42OlIkhEign4N7JclbGlIAEJHBmAmtuanMb1Jlb2mplVwVaDbUZSUACEpiFwGqqyOZ6iKdrzdJgTGQwAf6yK6s6mr+SzdqOTmf04ER9QQISkIAEJDAfAbQ0dqGnqxMIYQjjj4zNl5UpbUzAut64AvacPUpss0yZC86NdU/CnitT2SUgAQlIYE4CjInh/t4waZY8PnnyJAwpucaDFG4NyrwSrS7NxOx7FJoAHLDbF221cHZAUShWAI/LkRd5ffQ2qnGZlryFSBhWTcyQecm7xpGABCQgAQkcgAD+qHC7Mjt/bt26tUK5mom5fEYIhnj5OD6VgAQkcCQCTAaVFKdCy4Xh49OnT63wdPIVWn+NeOEe11bgPtdBG8GLIxHAWRQ6bXAQrXC2GguTQo2rkyeek9u3b3c+Wi5whS3BFCrt3HCvVXgC+3KcTVkCJyHA2hWG1NZ/Tg+DejDCCR/iChWMFbqsMGuvJSABCUhAAvslkJkin1go9jVNTGHp1ze3+o/qb9eUDpvuCnqppnQIPLzW6AhpeC2BoQTcOzmUmPElIAEJnJPAypva3AZ1zma2ZqlVgdakbV4SkIAEphNYUxXZXA/xdK3pDcYUBhNgmodVXOE6jHRR1+BEfUECEpCABCQwHwH+mlZ+TT8LAjxgaz7eW6ZkXW9Jf/95h0osO5c4IYJFLfsvliWQgAQkIAEJTCXAPr2+vYt5Nbsv43D7ZV+cJpxNRMzJ5ePkn7aSszpznUMu8vLwlEWco3dxo6JUUoq0mO3pWtSaSlTKxxAJSEACEjg2gehcA0ZDnI3X19dLlxrFoOT80M7dUEvLZvoSkIAEtiLAiVQlJxqHyxu2EjXMl9mNcDShe7+6ugoj1HONnd5p1bJeqh4hlWRpAtERn+soG50NLypp652Iwhe9DWeXlsuo8xOLKmK53E1ZAhJYhwB//ynsUdEH0FimHxoY9p/37t1bpyzmIgEJSEACEtg7ATTwdqI5LcsU06M2j0RUuhqs/tBDgniH8bdHFlyo+EW1MONtqAr2JTulPfeleTFcU/oiooUiaHQsBNZkT0LAvZMnqWiLKQEJSGAigfU3tYXaNXYHGr4reCdWoq+HBFSBQhpeS0ACEqifwMqqyOZ6iKdr1d8mjyZhc3wd8xZtwdhX+fLly/bWCwlIQAISkMDmBErmoYkzcd/+5sVUAAhY1zaDKQQ46SO06FjMxDEcuAKnpOm7EpCABCQggb0TQEnOqFid+/ouFrlkBWebSGbVchsnc9GuTg5H+Uz8dR6xISpaO1uSLz63ajdXI39IuMVeUi7jSEACEpCABPZOAH0pGvtQn/ixEfrHH39kHm3RApacdopCtcJRX4sW08QlIAEJDCIQmid9L040NvuSHRfO+uawP+d0sBE247isR7zFGJe+xSrtag+DTqU1ZDqBsIkyk/Lo0aPpaV5MocShtMmW4JIT/S6W7mIEdMs0I7qypbXNi4IZQQISmIUAysDdu3fD3pVDJd69e8exoRPTJ+XWYqXHnpiar0tAAhKQgAROQgBvajguR6XG7fD+/fsosPy2HZrLX1kz5uZW/4H97WGj0pROLdwl2rmmdEhVoyOk4bUERhBw7+QIaL4iAQlI4JwEOq2qCAVxZtzA6DaoCK+3MxJQBZoRpklJQAISWIfAyqrI5nqIp2ut067M5f8ngG4UrvIklNs3b94ISAISkIAEJFAPAU7GKVlsjcAlimM95VKSlIB1nTIxZBABVifTXYQ7rzhDlp0YHrA1CKORJSABCUjgYAQy52exEnH63p5FcYXTz+EQv2imhYmz7zTDNk2E1aXRH+lN42wbEq5/rWqb+rZYzF0CEpCABM5AgOnhvmIyJjJxxl8C74swPbzw8M2MkNNlMAUJSEACtREoOV6nqr2szE+FZhSbLas1tzG0w72gbdUz3rXXXhyeQLTVebXaL5nwLfn8p1cQ+1HDRNbJlG4BX1yYb3PtBHfKxBAJ7I4Ak9G4r1vlhKMWuH7y5MksBQmNQU/XmgWpiUhAAhKQwOEJoPBnzBymRJvhdfTsczvoV0iyBqs/1F4iRLv2t2tKa0pH7XnlW42OlYGb3fEIuHfyeHVqiSQgAQksRGCTTW1ug1qoNk1WFcg2IAEJSGB3BNZXRTbXQzxda3etdMcCsxkgmj3i1qO1dlyjii4BCUjgoAQ6V/l3ljUzMd8Z38DaCFjXtdXIHuXptOhYDoVbcI/FUWYJSEACEpDARAIfPnzIKMmRX6g8r/AYpotvDYocpRZuTq5w49DLly/LGXLoZ+Wna4UryEPyUaV4KwEJSEACEjgegYsHPeCzev369XIFLznQ4aKQy4lnyhKQgATWJ1BoAGLzri9bmiNihOYeBzEXnpyYJrVCSN9ETOehPyvIYxabEIiawaDTw0cLzD7ki94GnEi3b98enUX5i9Fm+CnOq/JMidn5oYGlkt5sUFmMLAEJtAT4hLHp2i6OL51OZsbeLOy0S4zHVjAvJCABCUhAAqclwHDMzGxf8Tnf9tatWzwN50b7IneG1+yqDTWHUPhOYySMMOP1RT4IuUd/e8RWU1pTesav5mJSGh0XERlBAnkC7p3M8/GpBCQgAQmEBCLNP3wUXWfWZkcxS27dBlVCyTiDCKgCDcJlZAlIQAKVENhEFdlWD/F0rUra3vHFQDeKPjCP1jp+rVtCCUhAAvskUO5yyqyK2GfRTye1dX26Kl+mwKlFRz7ouh6wtQxvU5WABCQggaoJsDg4I9/o7b7le3hm3BVZuLk6U94lHrGDunzhNdVRs0KCErUEItOUgAQkIAEJ1E+g3QWdETWvVmVeLHlUolwhJGdSlKRmHAlIQAIHIFBoZ0Xn42xS8G/fvoU7VDFdFx0yppcxPAisTY0iaBK2NM5wES4WYvZkndq/uL8a8iVK0RIVNOMhOHnx8MV1bj/u/DDzSflUAhKohAD+XvquZqUKHzgd7Lt372bsVzl4Iuw/63SSV1IXiiEBCUhAAhJoCESjZ4SFgfvJkydNYKHzIUqhuf38+XNn+OaBncbFylb/Uf3tmtJR89aUjoAsd6vRsRxbUz4JAfdOnqSiLaYEJCCBuQhsuKkNxzLe4MhWdRvUXDV7tnRUgc5W45ZXAhI4DIGtVJEN9ZD/HKbyLEjNBNSNaq4dZZOABCQggZBAyd8xDuN7vV8C1vV+665CyRuLjhVR4fYqPMuI+ujRowoFViQJSEACEpDAEgTQr8KNN1EW4e7f6NHFW94t9NtOyeWiGDVEaP3IJauEERiFhMnv1Vaa1oBIGSQgAQlIQAL1Ewi9B33Ssln6+vp69OGkfck24dHauL7I6Bu3bt3qe2q4BCQggSMRKDSaCg2xRclg5YV/+oWdltiJi+Y4JXHGslDaNqnDG+9tSb2AAJvAw29ntdrPOKnaelntdK1QmJWPqgF4uCW7KTt+No7qq7n3aOvICwlIICQQrcBsTtdKv/HwlZJrTNTO8Zp3C43HklyMIwEJSEACEjgkAeydzJnXDNbhHPeUgZXxutB3sSbnSqz+Q/rbNaVpyZrSa37ObV4aHS0KL8YRoPvi46Vnxh+IpRl20YyDjIwk23jk+Bcv2fEmIqOPiPLi0n/z5s04nr4lAQlIQAKHJ7D5pja3Qc3SxlSBVIFmaUgmIgEJSGB9AtuqIlvpIZ6utX5LO12OqW6EX6zzb5WcDo0FloAEJCCB+giECxouSrfakuuLkhhhBAHregQ0X8kQwKJj7TLdQrj4mGlRXvGArQw3H0lAAhKQwJEIZJYOU8wpyjODKYmHWzH7uOVl6HtrX+FoHaiykdaRKQIxWbtW4XrrjMw+koAEJCABCUgAAqw4X+h0rWbx+kXICHDv3r2L0YwgAQlI4BgEWMMQbvXpLNTFCJ1vzRjIttVwauPp06eVd9R9532sdr7SjPBNajSBsBmwZW4h9SYVL9yFmz5tQqZ4q/rSvBhew+laCEm9PHny5KK0RpCABCohwIl4jJ5Rz4bDvMRnPqUIepWn0PNdCUhAAhI4A4HoCOyoyGjdTOy2gVNMeDwSFS4/C829tphc1Gn1w3Ahg3QJf3vIVlOaRqUpHX5iC11rdCwE9iTJNo5rfNfh8umo7K13PbJtcdDhnG9+ezdC3TsZVbq3EpCABCRwkUA483sx8kKzWm6Duki+L4IqUENGFaivhRguAQlIoH4Cm6sim+gh/66/YpRw1wRS3QjvNu6wcLpo1wVUeAlIQAISOBiBQRphc27OwQicpzjW9XnqerWSMrMbzfuSNR3F27dvV5PBjCQgAQlIQAJbEWClXbjEMxVj4swuytvFZakIMONfNcws+UpLt3IIWke5NktBUEiooJWFvJgdf+ziYhwjSEACEpCABCSwBAFWqJckW7M6VCK/cSQgAQkMIlDSN6bu30FZTIyMWRdOS7HuovIDphG403TFP+BykYmNYV+vh/6i1bZYl/yBTRxNq23YC3uPkt5mxiru2z0e1suM2ZmUBCSwBAH6NEbPsCdZIpc0zZX7q1QAQyQgAQlIQAKVE3jx4kV7UEgqKiZ8qo2PHl4zGaVZrxOi1d9yLqzWQf720GTTlAZ1IeS2UiZepB9vk2BYLxOzqO11jY7aamRH8rA6+scff6Sn4gMZ1NG1ZcTaffXqFeMmX/r333//4MEDRtgPHz60EfZy4d7JvdSUckpAAhKoikDnXGqfhOFMcV+cceFugxrKTRWoJaYK1KLwQgISkMAeCdSgiqyvh3i61h7b6m5k/uWXXyInMqvT+NJcK7mbKlRQCUhAAicjwJR/+ZJEBrUK/yDYyWpsfHGt6/HsfDNLAIsuUoCJjiObv0uQfc+HEpCABCQggd0TSEfAqEgT9ys2btO+RZONx2m6fh7+ydMK1yiHSPnjxuUHllGW8shhLotef/nypU0/JN8GerEhAZbPslqRH+sAWLnIj1lwVjE+fPjw8+fPGwpm1hKQgASOQQDVpaQghdFKkoriOE8XAfFWAhKQAAQKrRJU5a1w4WcOtyfVv+6iz1Gw2qbQrWrKfEMCTI6E7fbp06fh0+WuSyZ813SVhBCW0/H6eHZ+dDiLNPD7iBkugaoI8KniFd/EWV2oHVWFS2EkIAEJSEACqxFgEi1z5jXDKAeFpML0TXanMaOQEhsnemXp23qs/kIjqzDaCG6z+9s1pZta0JQe0RrHvaLRMY6bb9Fy7t69i9c6XPwzEQsfPkMeIyyOuxs3bpA+exJ3sfravZMTq97XJSABCZyTQFWb2twGVdgIVYFCUKpAIQ2vJSABCeyOQD2qyMp6yH92V1UKvBcC7LxKZ4aYSpm4l3IvxVdOCUhAAhLYI4FBh62utv57jyTrl9m6rr+O9ish53qwvjnShJlCZtJXTXi/1arkEpCABCRwkUA09kXxZ9mvyEj68eNHPE7ocgyszWJKUmaLIEPtLItWb9261UoeLtZsA+u5gAMQyuVBP+F0pDdv3pS/snTMcEuYO7WWph2mz3EAzepG/u27CONH1zQ83prli4tS9lYCEpDAeQg0f8D5Ynk7z0G4+JYRJCABCUhgHIFCuxVDJrQcx+U14q3Xr1+H8xrsL6rf2xwKHBa5EHX4itf7JRA2A7aRr/b5lPhM1myKoQ9kzXyblkOOYUW0zYnA+nuSVlovJHBOAjiBcX1vVfbRx39sJbD5SkACEpCABFYjwL6j/BjNdonOqbQpwys7eKtS4DutDKpgfZPneP72kK2mdPNdr9+uzmNKa3SsNnYcLKN1Wg4uNX4sSGs+yc6xtQaw0EhXzbl3soaqUQYJSEAClRMINf+Loq6wgdFtUBdrQRUoRKQKFNLwWgISkMAeCVSliqyph2xwuhZ/6L5kGdOOmlHjrmUPGD9c2NW6bNZE2qkpssTz6upqTTHMSwISkIAEJDCIQLlGyF+yWsE5NUh4Iw8iYF0PwmXkoQRevnzJnG5o9XA8B1YDIVWtcxpaLuNLQAISkIAE+giwlrc5o6cvwpSFwlGaeE75RYEz3iIq4zgJNv/OmPKMSXE60gh7hJVblO7JkyczSjIlqZDwjC1kikhHfbdxyPOR5r/TwuKj2ZKOam0hLqNJQAIS6CTAzivG5c5HbSBuhOWOn2D3V5uRFxKQgAQk0BAotEowZNZf84ANyFqLtqYQ9dmzZ+1tnRd9f+GQ+TWtiTqrbCGpQjs0v/l8XgHCCZq+lJu1Xn1PlwvnK1gu8c6U+0rKbGn9nUlniQyUwEkIdC6/XLPshdrRmiKZlwQkIAEJSKASAkzUhsZOJBUm/L1796LA5nbK8IpHoh6Duiqr/3j+9rB1aUo3346mdGeXMj1Qo2M6w3OmsH7LwdeHg4u/yFgh8E4a7p2ssKYUSQISkECFBCrc1OY2qEw76Rz0M/GnP1IFms7QFCQgAQlIIEOgNlVkNT1k7dO10CHCZX+ZKtnRo2hVVnPGFr4b/hTGcgvfa+bDjsp0gx9AVl6VhRg0NrZ71cxqF7KtX3e7wKKQEphIwD5qIsD29Xn7qGhMb3NJLxjlPU8zxbKjEOt6R5W1U1GxMLELQl2Ua9a70PbsPXZap4otAQlIQAIZAhePh5iyUDiT7xKPGMGbU5/KNcYlxMiniT0Sqhn5yOFTXHYsPF30eLIwu/x1SxiRVJDyrKY85WiteR3y1Fc9a/enkPFdCUhAAhsSYG8Vg3L6R4xbkehsL+pXbeQRF+EZl5nX0YsyT30kAQlI4GAEsErofi+aWoVd6LxwcCyHgi06Rswled8aLOb15spid+mw9zhtP4y2x15WhMJD9h9nBAAAIABJREFUpdOA+Xe1LcEcSBduRe5sKivbtny2TfFRAte3qcmxs3+jQcLq2C2ws/YNlMBeCGw+4msS7qWpVC7nhw8fWgkXHX9ZiRfqzGTKzJRTDy18LyQggRkJXF9fZ4ZpOp/Mdom+U7dKxEOBr2SSF2mrsvqP52/XlG6+CE3pkp5hYpxMbzYx5cLXNToKQVUVLT1XAj2fVUz8uGhGusYRin7O4MXSIH7Ti0BSZF3PUNiUyL2T02u2qhTm3ZdUVdEURgJuYJyrDczbUZQPkYyzq7m53AbV2VpUgUIslahAoUheS0ACEpDACAIVqiLr6CFrn67V50wfUWfVvsIiLX6UlEVR+PtQXlkjtf7qqK34sPSqWRsXCoCbbP2qhzwVEYrh9TgCTf+Yme0bl6xvSeDkBOyj5moAM/ZRrHuIFlplhJx3c3ImIx8tQcC6XoKqaUYE8F+jAKMYh+HM7xJS5x9QCuX0WgISkIAEJDCUwEW3z46WxDFYt8VBb7y6uhpKY+n4jx8/RqkYnQuOSlZ1b+6rZHq1ddxFKtPoovliJ4HZV8RaX52cDZSABCQwlAB/Z4lXOg/YQnFCG1n0mINCL+iOVLih/I0vAQlIoJMAttLFlUNTzLHOTC8Gvn79OpSK+anNDbqLMhOhtayjyOcxKDhIgtaC5cu//C4OvpBh5KUR8puy3ToCvvktzfWPP/5YWYzwk+nLeuWmyMa/bff+Ud7Or5LAJ0+e9FEyXAISODmBXagcJ6+jaovPXnr80vzQglIhWUv8t8pzh+GJ37idgWTBiM/vb1Urp2uhYvEjoybTRf0taWENkYAEjkeA/qc5ObezaHRx9H6dj9pAuqPO7rGN0Hcx7q2+1CaGd9oXpEl/OzHlca8fzN+uKd00A03pcZ/Dvt7S6NhXfSEtPs9oHMRfzcbJSKvntvFwsuaKbWjsMfzbPvhvu0xoXMEnvj4u08xb7p3MwNnpI2xMJHfv5E6rT7HzBNzAmOdT/nTGjqLaTW1ug0rbgypQyKQeFSiUymsJSEACEhhKoE5VZB09ZO3TtRoNcmgN7Tc+7htWxvNjLgSfEaZI5Dbab9E6JWfSiDKm6wKZRFm54OEOvU5RDRxEgC9XD9EgYkaWQJ6AfVSez9Cnc/VR5VoKg53LrYZWU1XxreuqquPAwjA9zMwxv7CMLHXiRIw3b96EgV5LQAISkIAEdk2gxMDZ0b7QcMkvemNtp2vxF5DSNdnNufadTrnOpkUZKdq26xTxl7ayIXl77cXsBGZfXxh+I7NLa4ISkEBtBFgQw/wOlmzbmbAdkQkvuoJtx5HaQI2Thw0/TB3iNwByM7PWTCaucPJC4UYs5BlXNN+ahQArGNDZ2spqth/z9U1XrVn5R8p81/xaUanu5gOfnn6bphcS2B2BxlbKix1+OPmYszzF4g49zEi4l1l7+plOAsceXBrdiZG9r/idTJrA8BX6fOoaY5nfyittMhLu6FEIs09sCPc9OmQ4nx4tMy0arDxdK8ViSJ4AyiTNqVVTicwHRRvj37m6LIY/0mfM5d/GVmpEalTi5t/ZtVb6cL6INNOmgAtlmke97dNjD9nbsj187i9evMD/H368UZF5xOfGr5kmoPdgf36hM6RRt/rO7Yoyam75rvmRXXNL2yY7tCzXfXXiMlACeQLsEWB0bgbo5uMK4//vKLt/jgw+8CdGB5Lp4jDhL3rO6YhgGKIrvG67ssL4i0brE2ZDFUJ/+8Qa76vTMFlG7fD28Ne0Z03pRWt5wx5j0XIdOPHoiEksZbqOiwMfQFAMcGvzu2gs5OllhuD8i0s8de/kElRrSJNWTVutQRJlkMCMBErW986Y3eGTmqujKNHAG5jrO7Jwv2Pe8gtrE0v2nNugVIHCZlCPChRK5bUEJCABCYwgUK0qsoYe8te6v7M5VaPmiP8ItRKfzrrU18stOoe+KT57A9aT4J+cOiWJqsPbcgK023/Q+r8EJDADAfuo8v6nJOZcfRTLO0qyIw664wztwCS2I2Bdb8f+jDl3LgJguecZWVhmCUhAAlsTwCFDD4ybAvcUP9RyO+RZ6iQ8JqlTo0b7miWj1RJp1UVceatlWpJR30rrxkIp93FTTRSN1EoyXSIOHyMCtK2F9fdL5GKaDYG2PbfAJ15s2HKsUwlIYE0CDCvoS5keg+6lflUqX4Qzu/hYe5ep3OYRDo01m1wmL4YeGhtOYCqUX6hF9JVixqnJNIsVWg47djIjOASwZUZoUCRbUvVN+o74mTZ5+EebNPtKqHbul9sWSOhe5vMc8e1vwpY+JOXWhGwiz9KZYuTiGwkrq6/4Q8OpdAa1vdT70pzL088Mo20VnG2k6/Ma0cbKwU6M2SnDxDQrfL1tY+3FCtrjahwoCwp5W7T0Am1zSnl5F0WXZpmmnIYQjchTsmu40RvQ05b0G40MlBGFYTXmZrQcgbRRTW9Oy0k7LuX1y4jSMlojuuhoooJKTNq01H0hE7uscZXiWxLYI4Fmhp1ht3y45LujN8BK4t09FjkjM4Xq61UIR1PKvNs+yieSSZ9HlRgyZ7P627rruygZofgo+l6vJLzkG6+kBa5GDPWj85PUlF6tCjbPKG8CH8+CuAicqbrwoxjXJ6AeoFeE6ZRfM4ZeFHK1CJ2lwMOwmgBtRp2SlFM1ZkRgrn1JbQV5IYEaCNhRRF/6xNu5OooSDbwRdSuto9PRV/9Ssdk/OlWgEGlnf7KJChRK5bUEJCABCYwgULkqsqge8q8RvKa80rhCcDOlv/JqKFdhYZdmNDGkPPe+mHhUD6lHUqi0yFTrJtNjhUttUoEN6SRwyBY7pSvzXQlMJGAf1dnVjA6cpY/KTPlHgqFITGwAvr4tAet6W/4nzL2zyTEQEH5CGhZZAhKQwIYEmN/q1MNxXNgnT6wXNORIZ45ud6dCM9XXFmEWc2Mi4eZ1GmpnGw5n6zu9c21ZooutvHYUJ5xv3l3zmKU210yElsOSbjiHv9GueBrhmsKblwQksAkBdkLSY0SjRt8t/clWq7hK4OQLUrPkJaWbEqdTqYhqedvFT7RDlsgzhJWIGkne3M6l5KeJL9pymFSl1GmmnSGsWiuchEVLHDH68wUtWtgpbdh3FyWQtrfztAS6jrT4achqe3hC0wkxVst3egND1JQbIXQs0xOvKgUGLHrj0aNVJ6XOQBpDYZ9fFZ9NhKFSOhmGgVTZJrJtm2lIILyeS2u6WDpGkzDf5vriW7uLkJbxMMNo6DJNixmG0NsPbVfj9NUm09FaK1XDu6Hk5ddo156xtbvPMxI4re7DfK1tSVcuIx/+dKWIr5KhvC1CczHla00hRCHY4GmOkQDeSuCcBDBAGKDL/VTRx9Xelvuv6uec7+joAwutNrq1ls/QCyqlBlDnsfoLaZeMgNv62y8WRFO6D1HfRzrU5OlL/2J4Z49x8S0jzEUgbzMez4LIc2OYC7u7ic5q6I2Yt6pHdWdETvsHSlSoDORRD30a1ksqlSFDCVSibg1tBsaXQJ6AHcXQriAff5aOAn0yn0v7FIUkX7/LPe0Ukua0mjK8XNHKU1YFCllVpQKFgnktAQlIQAJDCXSO8q36EV5spYp0SjiXHvKfsIQrXN+8efPNmzf5jL59+0aZmx8LEVBB8vGjp6DBAc18zK1bt6JHM95+/vwZ1wxC4tbhNyhlSoR4uJPQJ27fvj3o3WojA6RzGQ1lpNJXFvv6+npos8lImPeKZl7k0dC2kaZGe+48YC+NmYYAgSaaho8IGeG7HJGLr0jgJATso5qKrq2PKu+xGcRP0laPWkzr+qg1W225UPjZ98IvlLCxCGiN66vKoRheS0ACEjgJARxNmPZ9BjLuHZ7SJx/GRbNytYL3on412rOxclna7PBxtWuCcW09evSofbTVBZ43Gmrq78I8efbsWSsVotLUW+Hb8M6LtvGvrJBQllA10sLqrJ0ZA+nc3r1715fghw8faDM44S9+yE0KtMO+pAyXgASOQeDt27eMg+mI03z+9BjRo2Y0qWS4PEYVrFAKxuKoHjsz3WSMRrdkVEKZobF1SlUeWFLG8tTWidlpufR9fYjEpwcufvfu3euTkLGequRT7YzQjuydmgCBRKBPQHlbWWPslNZACaxAoNAz0PdNzSthZDrxPT558mTeLJZLrbNXIbsjrTqg06aHpCteDmOYMl0xefHL9Plh/DNf9zW/kEk7AoaBh7/mA+zsviBW2PsdHpEFzBB4/PgxXVAYAZcvS9poVGm7olHxlPglbtW8vkq75dfk2/d1E85Hzdkf5FiotZIp/WpfguFSvdQKboSh1OQ4KNOQntcSOB6BvimMoSXlw6QD4d9mbELjwqTF7B2aTnl8Eic7HBElXVZ5ssaUwK4JfP36lY+CgfWiey0cqf9WCr6kBScdPjT+vbq6Sp/uK4QeKcOkXBWZYtahnNTQX/XpUa3mtq+anShtzf728qL11WmYgqZ0SKNVV8JAryVwbAKoB+04SIc/0VnNaMighm1OsoXc6IUW3SJaKAbR6PnxDKfxy5WB9N3RIe5LatDROGlRozGGL55TnwkJeH08AnYUTZ3W1lGUaOCN5Jss3WmyxkHHYM2vuW3+hSQiIX+hNz58d4/XqkBtrVWlArVSeSEBCUhAAuMI1K+KLKuHDD2NbOX46QqMi9VMja4sJNkx94NeyOqKi+JFEdAv15d29hxRi5nVjorGLT6j2fMqSXCc2YAThFUv1EgzZV6SUUmcZj1NCicfgu8PMUrSL4mDDHwXaPPUSGdN5YXhaUkuxpGABAoJ2EdFoCrpowq7RwaLSH5vd0fAut5dlR1D4M6Gx4hwjNJZCglIQAI1E+hzWUSGMGoeMWsuSLWy4b6IYKa3e3R/4SNqC8L6p2359zVjFIzOdjvI6sSfyQKjNQsY6kVaWGuSz+cV1kvb+NMLHIz5dHwqAQnsmkA6ghASDhOMO+EQGfYSmw+XneTzmz02mU/slHPlwM4F32Ftcr3+GI2XGKVxxExrJHlzy7g2F9U0/eVaTthiQdGs0msLwm0qTBPSOaXY98HyFfPBArxNubngY087gSZ92kPYFUQvens8AmlLW67ZV0gv/BJTFE0IcVaQPFTR6RPSz3YFGUZn0defH8agGDdm0XLohHm3+TEiE9LHqq/58e7oejnJi33DWYj0ME1xUJ32afKED0pndGRGk7AWmuvRqVX7YlrGAwyj0WdFRxT6JClgX1dGR5epqYy+ykfayS2jskKeoTMUrDNrInQaRLybybTzlaauSzLtlMTAzQkc8muNqK5WRr7Nvn6AcL4g+o2oJ0llC0N4izQxdfuSDSNzTTTUKrIgo+bHdahOR/E7b3klAuitBE5IAMOTb6HzG2kC+dzQHvEs8ZF28mEE56vv/HgJ73xlL4F0LxkyQ/uQoX1Um/U6HomLldJZxQh5TlOLtt1WUN/F+v72i5UYRch/+025zlm/mtJRUznbLb1u33dNeKfdemBEdGUtjRk7BJSKPOcmU4aeSjzkOBY6x/GtVJ2SDrytuPaC2qR/Q73B7JqxJVNHfd1mm3V6QQPonOgc9zUhAyWiiVIjnTWVChCFjMvXtyRQMwE7iqh2KukoCvuoGkyJTlGHWsFRLezoVhWoqazaVKAdNSFFlYAEJFAngc7xPTKOuN1cFemUc7oe8q86ayWUKlRB0oqJQjafNmDSqLOqIjnDW+KjXoRF3t1158QADqytytU3bRNib6+bqb5FfW35SbVWkvZi6WZMvdBQyaXNMX8Bz921SQWWQM0E7KPytbNJH8UokO8J26czTgjlOfh0IQLW9UJgTfYiAabr2p4kvJhxUvCiDEaQgAQkcEIC6JblXhos5RMiml7kEqfHHse7cOze0MdFBbGSrLMZ4zLt87wNavloJhSwbxH89BYSpRAt1/C7i/hseNvp4A0V1+Z6taayIQqzlsBpCURdNKNP57xJxrXSGX9bnvl5EIb7bcXbKveSidc1x2hUl6j5pQNQG0KdNqu90UL7fvMK32bdXizUcihOm0WfehbGaSNzQfzoA0TIqKKJw+tRtLQR8iIxw8Sb6z6R0hQMOQCBtAEs1OzrZFXYIy0tfKSf78uspqtJW1ETcoC21Gek9xWZ/pPazBecp4UNr8mFyEu3wF2nH42AnVVzTtu2T5GA2Do1TlNPq2OdrNfMJS1jvgdYU7ZxeTEGhYXqVLY7K7d5q28I45VI7aQp0kr7HJ6h8MgQihReY8lmUuDbj7oIZChRksk9FbjNN59pKLnXVRFoa7C92PvXmuJti9ZeLFFGPjq+gjaL8ILvK5SKbzB8mr+OuojOyOTLIq7MsI5sRIg+/M6kmkC1rLC+vD4bAb4XvtnMB4JTrlMN6APVmRqfZF/8ysPzPRj9TEYD6SzaIBswqpfOBNcMPLbVP4JkyUAz6PMZIcP0V0pKkRlzpwtQbQqdvRlfJcTWkRn9LeoEuF0na3OBgPOMbTOIOv/ZLQv6yUxHhHVQTxcUue6bLxQJhyoDLduJFyWmU9uNuHeyRdF3Ac+JNeLrEqiQgB1FvlLowBmG8oN+2GnM0lFEA2uYfnRdgx3dqZEiZ5/zPw98X0+jmlIFitonn8NWKtC+GpLSSkACEqiNQDTARd17eLu5KrKQHrID59ogJb4StYza6pszDltVe00Z63H3DP1K+5rmVjMB0bKeFnJ0gfeNr3odBa7TgxbJE97Ormr31SkZlZh/xOlLwXAJSGAoAfuocmJr9lGMWWE/3Het5V9efdXGtK6rrZozCNa5NMqO5QxVbxklIIENCQyyx1lBsqGo+826xLGwmqNjXoxh0bbaU4HDEG0htVAIzPsScXkNdU6u4FaNtPHVlpzO2zCOmhp9YNrSohAa3lGLb7kkIIFIa8oPfH1DTP6tTSCHo3nUp3G7UxVlIskSB/WaYzRbUzq1nbC+aHLM6OWVn4lYMq+HkjTXS7ScaMlCn2KGjpfK04SEc3mR0kUEBnqyyBQzfATqzkohcKtaCMXzegUCaTNbotmvUJBxWdDhpATSkEU/B4CHOe7OX5EZa9ZZnjGu6kveKmweTfUxntIhlyTbxKFR9WlZYXtorivUu8pLumjMaEhN0RHCiLaoDNUmvvm3GXVuTe1Ui2u0YGmr2/UwSr8daoZ0g31k+nowXk87/6g7JQ52QRqtLy/CoxRC7Ji3nS/SJ4dl4RViDso0VbPbfPsy7ZTEwEoItNXXXuz6a+2k2hatvViijJFPqc2rs8dAh2kjTLkgnXKFnC+9PF+1rM62ZODhCaAoRqNk+IXidBrXe/CdpsmWe6jqwU43gn0XMomuR/DJKDNR4ulteQe4EMPNLYuFyjUu2QyNtu7W9LePK4WmdIZbpooHWROZLPKP6GHattRe5F/x6YwEnGdsYUYW8Yixr00qc0Eu6ZhLLdSjP3R+knybSJ4p13KPMn1U22NwAVV0j3V6rT4LMZQnvF6oLaXMySj/RTdSESd91xAJ7JqAHUV59a3ZUUQDa9gxhtfY1Ov03hcpdfrW6hHvovyjI0Q1tdCwRS6qQKPryBclIAEJSGAEgWiAC9WP8LqSsX4JPeRfI6it/EpYE/lr6mll2fLZ4YBApLzM7VNi0hzzCVb4FB091d4o1IY+hc7vpOXMxfqoS7wwrYSsN1q5ovv+qkYrkmuAVq4Rszs2AfuoofW7Th9VsouYXhFhhspv/NoIWNe11cip5EFz7rQOdrc56lS1ZmElIIFdEyhZAthavlxs6MrYNeeQYd91PeucBqGOmtD6jjvmYjuVBwJLlk33ee36qonwzu0ug6BlIqeOeFZvZOL7aGUCJQ5MFdeVK8XsJLAagWg5HQ7MfNaZHqO2QT8jKgPfQsue8vQ2f5pn0ugJ66g98O+cYWx1FXQe5qc2b1StPO3FEi0nnDjIz8r1HVuAeI1gYVIEgnGE0hV1C23ZSQ0lc/NmrABLE2hrvL1YotkvXYrR6VPYtuCZixFfVqFIkSm3x+8uM7VXCKHCaNRL1MFmmge1Ns6+JpdMPx/l6KxlZztJnQ8RN25Pa9tm+rd1+vlOATrrcdeBaZNbB+9C0FBN2xJhSmRyCWO2rzQXUX8Vdaf0e+N0/kyHmSYYdQ5YIiX+1bS8gzJNXzekKgJRQ+V2119rJ9sVytjZt5Nv32jbZ2ymovaFkHL6jXcWPwqMOp++9AmPeq0oHW8lcDAC2CB8Vn1fxGjTpqWUfvV8jO3TvVxk9JzRnUZf/9lXF2H4Os7bTO3QT4byhNeZt476qB5/+xTCkbYc1ml73Te4T8l3F+9mvtZ1tMdOAXaB7hhC5r/xddpAJSSj0XDRsmOwM9bww8U6znhfCFrkum97yLzDZCFhmmQvmjmocytrDvmvpoXWXOBmWZRPmjjtKpIhuqWpp28ZIoFdE7CjGFp963QUGUs87JcQZqj8C8VnEGRMCWVrrg9vJqgC0aIqVIEWaucmKwEJSOA8BPaliiyhh/yr8srGG5IqXn0hFSpk1Nkg78DKnovptR/piG3VbOjG6lTWW8EQmEqZXvBBKeRFamVrLsatsxwkTxo5Py9SjzGWSm6IBHZHIN8h2Ed1VugKfVTUFffdjluh1VkoA7ci0Fe5Ubh1vVUFHT5fNL2osTW3y+3FOjxSCygBCUggQ6Cv1+3signccLFLphSVP+pcyZcSrrwUGfGiyfI1/V19DRijslwMnGCZHV9pTRGCf3UJ11lE0i8u0+q2etTZHqLATfyWWwExXwmchwA+kNBjWaIRZaa9ausoMqLSxS268rvOJlSivLHPfAXh+6YX26EH5WEJnWRE0VqR2ovZWw6fYZs432O+4Jn1rzyKnqIKlquOEZy+VRQVTsdHkns7nUDbINuL2Zv9dCGXS4FvsC145mK5CfSoh9yj67hv/C1RM5ar2Skp0yrKjWtiTpljIq/86ZNhszzVt1lYg9FQGOJqr2tTWQuLNku0FkJ0sVyfFordqYuGEY5xHbHldr+faqimUpB859bnzOTF0MSIPlJuR9d76m9s4UfJRgtOpvg/M8WMMh1dLl9cjUDbYNqL/X6tfdDaorUXs5exU2/BsO3rMRCgFWboBclOlL9co5uYUV+NGC6B2gjgNeLL6vsYJ5o2bWGj0Z/s8r6v9sVKLtIDwkJiUBotZ5jOoGv8BqMzneXF41n9o7GUjGuhMjw6o6VfTL/TtE1qSqdMNKWXbpk1pN/X4zXt4VRKY4Rij17r6S0qct233cLombjpImV0OcRD4PX1rrxILbTmYpPBJXITRSKt07dPr3pTkEA5gfxXaUfRSXKFjiLqfPpu+zxsnWIvHdjnGz+2VqAKRLuqUAVaurWbvgQkIIHDE+jTPaLwelSR2fWQf0dFre22xO/cyhzpK234hhc3b958//59Zj1HJBvu6bdv30aB1d5++PChs0VSitu3b28iNvRwAHVmjUFIc3r58iWV0hlhocDPnz/3idSZ4ybN+NGjR5lWuolInXAMlMDeCdhHjavBpfuo6+vrEsEY3W7dulUS0zjVErCuq62a8wj25MmTzgWm9DDfvn07DwdLKgEJSGAdAoN8SojU2UWvI+p+c2GF0H6FL5GcecFwuwUeEvw8JS9OiYNW8PDhw84pyca7Ve52wwnGhxAW4aJgzHbzLRRqzhdTI0JTnMjvREHIqOR146xDoLBh6yRcpzrMRQIrE8AgbacwpvfPtekGbdFWplptdtGI3ClnfqVg5yuDAr9+/Xr37t3O6cUmHVQXGtKzZ89Wns4bVIp5I4f1ghKYL3jGbKHuwuqDJKpgueoYFSqUKnyEFscEcRjitQQORoBvMPOhtYUd6nNoX8xfRAswGKavrq7yr1T4lPVVnVKhaXSGVx6IVYspVKjkUGUfP36cMp9IC+zrgVNQZJcGnjyk5Ns8s23b9xn2fbYnb04WP+yO6HDynVvGA0kDa1xPjx8/DvVVjII3b96M5pz5lkPHI6t0wt6S63fv3uVV7oxImWJSNGd7M+h8dEgCfF+dIwiGbV+Pce/evXEo+OTJa/TrTaYZX0QkVecETRTHWwnsnQCfMONan/uUwyhRrfu+5UFlTw9wLzSvBuWyUGQG91CRiHJBuw51m+jpxdsS50NnIpsD7Oz8EbXP3OgsxTECQ4W5r0RTGklfmrOHa0rnkfa17b5vIZ+aT49EoG8YPVIZ+8pS0m/0vbvT8Mh135YCVWH0TFybyLgL9yWN47b0vqRxUvmWBBYiYEcxDuzSHUXh0lyGmFms8nEQ0rfcBgUTVaC2YWyoArUyeCEBCUhAAuMI7FEVmV0P8XStcY1n2FssAS93jqNb7GVRct8scslswTCCxbHD9THhS8wCMp80cX49TLD8epDejP99K+carbRvrq4vvByCMSUggYaAfdTolrBoH9VXL5G0faNeFM3bmglY1zXXznlk61SVmWjvDD8PFksqAQlIYAkCQ5cxZXbjLCHeMdIsWS+4a7Dss8Kn1y6XpFFRnEUddySOF6tTcSUc4EMdRxQB39SgWqCYrHR/8OABh19MbKj433ErpcWB6ug9bBNF8vVOAiUOzA39lp0yGygBCcxCgI467AHosUv65/CVSIwS3SB6ZdHb/EYjxtZFc68t8ai6O8XDBbroVBqb6psJu87cCWSSlENJhio8fantIhyNK5xEhsAsYsOZT7Xki+7Ljlromx/UVd4HzfDDEOhr/GEBlxjyol27iFG+/z+UbfPrPjh7HHmHHq015ZiYtuJYtd86ItrAzgtQszWi89E5AxlV+5pfC+Tktm3fZ3iRWwvQi/MQoAMMfXoTNUDa2OvXr0O9l2tWwU7hmbFccG82y4LpJEMFm+uJHXUmU8qSMZanlNR3JVAtgc4VDgy1mR5j3PQKHy9/4XiKhdsw5BMu1LJwKKllVdvwFGwWAr/88ks4REZp8mjKYZRRaqmJvaMRExSZJQd0g1PcmH3KeQQwvd0cYJ/5MLpEaRl3EVKDv30WUJrSFzH2te3w2DxuAAAgAElEQVS+b+FigkbYEYG+2m+KkJ+F3FExR4i6+WA0QuaJr/SZOZ1m0cS8Cl8P/TbhK7RbGmfegxHGn/F6UMPY0E+76L6kGXmalASmE7CjGM1w0Y6ir14iafuGnijamredox5Wc2f4moKtltegkW41qRbNqK8dnqfSF8Vr4hKQgAQ2IbBTVaRz6BmthxzndK0NTeuS5ssCOPSnwtlZNrA1f7StJOWt4rDqpdMhiM601cm40cqelgyTc8DfSqpBevOgvY5tAee66Jsu3QrdXOUyHQlUQsA+amJFLNdHlXTU9M9TFkNMLLuvz0XAup6LpOlMIYBd0Dnpzkap+k2AKQX3XQlIQAKVE8B1QBdduZAVitfpGqpQzikiYQiE+5lxwmId4Babkmbnu6xbffjwIYl3rsLEW4g2O273CG+x86RvmrNTGALJju/i8ePH41QU1hNzPhdiQyzKgr1zV1dXUaC32xIotJW2FdLcJSCBJQiEowOddskqWwasJSRZIs38jk2GuXED6xKirpAm3umwujtzxF/x8uXLzkezBLIxFVUn1Q3axFG6Ju51b5Pa0UV4xACf4cUpuRINnKocrTqG6JAnvG2vkaE5raAN8UICByNAZ3WxRBhudK0Xow2KwERYaA/SP+xxqBpnQg4CtVpkqpjGUNLxIhLVN+MoVtIIGw6dC8hWQ1RbRtq2o2uksJ2PTt8X90iAYahV3VEvLy6WyLciOqvQHkHzX9objzwMSWGm83bUnXWah9D5ioES2C8BbPxQd20LgiE5rxI778fbuVSjFT68CCeGwvB6rjHMX7x4kXd/1SOtklRFgLm/TAuf96Oj4Lhhqyp+uTBMB2c2GmG1TTwqtLxHSmXe0PTeMOuUw4YhNfjb5yq+pvRokur/o9Ht6MV8X13y+eyosINEpf3vaMp4UNE6I7t3shNLGjjooyj3gacZTQ9B6e1M5OJEbedbBkqgTgKorJ0WDTYaX+tWrd2OgtZSAoFO8qJPfv2G5zYoVaCm1THzslUfsn6zN0cJSEACxyOwU1VkXj3kPzXXKy74dqHGRTm3Na0vikcEtiUwI9VnhIcpUGqi0UDnnWkOs5h4jYnVuUqP48M6wydmV/h6p9WHSIRvSLKko2kLuG0z7sw97xRuJfdCAhK4SMA+6iKifISF+iiUjc71XpEwG45ukSTejiZgXY9G54uzE8Ao6OzT8DNy8sXs2ZmgBCQggdMSGLRUV31vXDspcXoMqohxYiz9VrPXK/TpMWpT9rm2OuNnQz3g1+cI5dHE9dkg4rAMNBBK0ZdLJ0bKyA/vEC+WHPfARg6MX359dhbpLL13rrMgBuYJlHzLnRpsPlmfSkAClRMIt0Eyk8JwUyIwnXwmWlUTCnlRz9atoe72jc5NhTazaZnKnfiI9oYakEkEleOcSgIFb7H0nWbVRuDioi7HZ8jIPsvEaOaLpscYfV4q2u9QpTQkUNs1nQl/urY2qZRnIoFM4w9TZvlsycGU4SuZa/bGhyMXVueMiWfynf1Rppva3eBLZ1W4T5I2U6hKFQInwbA9ZN5ifKfxjO6TMynv8ZG27cVa4zPspJT5ci+maYSjEgi7tbwm3xDIt6KwOyW16a7Oi9jJEU27lYrGP+MZiH25522uvrcMl8BOCYS9RFgE9NjwNrruHIaiOOEtPca8H2/fUBhm2lzTjbDKqMJ9jI14nI7U+hNO61FJa82QEgJh40njz27akEWoBjQ5FhrdqXhrhnBiSGb9wCyu1Ck2MlS36qBa/SqtjiklSlOrPGRzf/uMfEpG51NVbsq2T3/IfA5pIobslEC+8fP5MN8xy3TMHvmghZ5kcoRa7tQK0Ac6w9epzU7vcaOibNgmS8aUlk/++2qjLXTRmfsu1NSFgJjsIQnYUUys1oU6ir1vasMl2EnmPNugVIG2VYEmfte+LgEJSEACu1ZFZtRDqj5da0emdeEXlW7G63uRmQ/mht+9e9cXYdtw3ECdHmFk3tAX02n48bVsNYdEHdHRdILqq75OA6Mv8uzhnSt0D7AJdnZQJiiBcQTso8Zxa99aqI9qFxu1GaUX9ISduacxDamZgHVdc+2cTTa6FCbh0gVkmD9ugzlbY7C8EpDAogQwsUsUAGTAm3HOnfwT+Rf+HcJjOBZSnx4mHkVjVpjfaG8YjiM8V5mGShZkNJdri922bPGiwXfap5n2gN7yd0GfMjOKGtP4r7jglkf4vvhxcdGXSyIc8pXJyEebECh0YG7rt9yEjJlK4PAEwvW+JUcoNkDyvT2jQyXcWOicGWERklGpElFXEANvAypHJiPGdGp2uT8tyFiDBpIR4LQKOWTCHfglp2vlv0GqEk1vtHYa1VFGk0cMzIFxbYavb6g6GglW1S0oUJOcQaiqUqYLUzicYQTNVfUMW2E/ydcXDtPTS7RmCvluak1JJub14sWL8s4KrWOuvrcRu7ARNpHJ3dO1GhQlzU/btu/T4MD0ufq0viwM3xGB2dXUtux8g/MelNOmHF2EfTidangbxZzxNtTtZ0zWpCRQIQF6CZThVDD02Px0RudbaTptyLbeG7SsOmc04B96vaDkLGfbZrzIE3j9+nXYeKLI87qV2sTTDz/jcWrf2vwCNx2zn31igHG6DTjI7oskgepWH36J2RVJe7zbzf3t8yItqVNN6T7mmtJ9ZA4TziQII0LGomT27SQnTKV1ymh4krK7dzKt/c4Q7JSM+pS+su3g0ukI3YWampI0RAJ9BDrHLzdZ9+FKwxfqKDJWeSsD3VFn7m2EDS8QDGM2tfQxK06yDUoViFUN010iG7Zhs5aABCRwcgK7VkVm1EP+XXM7KHHXtvJva1q3Yly8YD4jXBmZiY8Zg1qZibDVI1ZL963C33A+myWnqeGHN3OrCaSmdga1YeYm88sLVqjxdLouDVlBDLOQwPEI2EfNUqdpj5SGDM2opKPe7x6GoTSOHd+6Pnb97q50fWpzX/juCqjAEpCABGoggEOgRF3ES7POfp4amMwrw9k2C9GicCjjvWkxsioIY4HJbP7OM4uE2vCLF0Rmm+6PP/5IE804qVEMmIee11nEvCan+eNDG7ckiCKjV1Nqfrjd8MciJNe4Ci/q25S0zo0oF+vr8BEu1h0EavBbHr4iLKAEVibA9FM4lNOZlwjA9FA6ERO+WM9UHSXKrN9FznlH2BBCbdfRiS2d4i26hhLNJ98weHpahTxUBeFwcQnaRZ2TL3TciVedDSNUfdMI+d4gjd+E0CDDUvdFM1wC2xIo/I7SdcOjxcY1EQ5bfCYXO4TReW34Yr5X2VCwNGv2RhZqR7xLzNn1ikGsxnXIaan3HoKmGuq3ncXRth3UtDoZGngSAqHChgOzZGQsGRZpget3WWR61IH1JK3RYtZJIOwlQgmZNQhv0+sSX3T71uYD9/pdVlv2/EVoOxAzus2/69MzE8DMyS9JwrQpGfSHMox6DCYoZzeghop0MT7TuBndhr5ulgOOMfzHTdcif0a8i6VbLsJJzI3N/e3z1qCmdAnPk7TtEhTnjJMfPZlf4zs6A5n0Q8AR9/bt28OXnfp172RhLe/L3KNQ6bLSNKSw7EaTQIUE3MA4S6Wk3UIaMjSjkt6yfI5yaO6zxO/TjvrCZ8l0q0RUgVLyh6zotJiGSEACEjgqgb2rIn3DUF94Xz0e5HQtNJX6p1vaOsC9UjgjwjJK7Jn2xUou+nR0pF1iaq2w1OlkNq0impYrTGrGaCUdTZtdfndBG23Ri1TpL2yri0pl4hI4AAH7qFkqcfY+ijmPi0sNyHTbgxpnQWci1rVtoDYCdCydWtZJppxrqw7lkYAEDkwAqzw/nYkf7bQ7+afX+0VduskiXwXTxVgzBUbwtFGxbwEHFMX8/vvvHz58yHprlqfzawVrbllVxqMHDx4Qjci41zJ7PvERgZezqBbaUM2ab9JHhtTIasWe8QK1h+w0rGZEOm9SJQ7MGvyW85ba1CQggXD2hO1AhZM74Vspw/J00nfnDWHY7Vvo3GSUfzqvMJunRr3kt1lSrcsN081eo4wAaCP5drU5wEUFCCcOqKmLeeVHbVKY90+Y5iff88L0lSUscl+c3YUfyeTZHfzlBC5RgDM23SDBGLbCTwNLbd5veZAw0yNnsOR7lelZz5VCyUbZNi8M3qGLtNp3Z7wIvRAzJruvpEoGppJPe1+lHiptZszKfLxDczH+AQiEA1OJmsohsBmdvwVCsjN6Oy+ePNvky8A64wBUmGlbZC8kcFQCYS8RljE/1Bb2FW2C+dTaaMtdMDhWuHh7ufKa8rEJ0JjzYzpf3JMnT2aHgKkSTSjnxZhdgBEJ0lmhP/S9iA04ozMzo5/3CdCEl5g/+RRGP80YDjMqXaPFW+FF2nBe9V3U3z57AUva0uYj8uylHppg5lPNfBFDczF+tQRw1WYGLzoEnp5Baez8EGYcE6ttAH1agXsn0yorGVPat2oYXNIlc52r+luZvZDAvgikrpsaFmbYURxjU9uptkGpAkVd37YqUCSMtxKQgAQkMJTAAVSRufSQ/wxlt1r8QZOpNZjW5WRYKYIjqURm3G217fNkrqvPC9bnOSonMyVmKhXyzLgoZ5xsuzP80mLqIUqZGCKBEQTso0ZAK3llYh+VOg3TTGtYE59KZchQAtb1UGLGX4EAyiruxTQjuh1m3DfXY1PBDJGABCSwRwJ0pxjmdK2pQk5nS/iuN6xuXiP5ZaOteOlilPbRHi9YFkyjYhxPT+UACGonvynlwsYh5Vn+4nFeDL6OZ8+e8RWQHb/C2syn2fmULGrw0XXKZmBDoMSBWeLKlqcEJLAjAizyDgcs9KJC4VOdKnyx08gNI6xzzfQio08mLwamk+zzAcIvv/yS7+ep0+WO1kIAaEc76KKqIULh4W7Riwe4Zb1CuPemZLTN12ZJCjNyywvTl1G+G+EtlifyQyvGjuCiL500nG4NtTYNb0JIir5uECKaLkoy//ILayrNQj9eyuQAIbSZi438YoQSDnQF4bBFvlhqJS9WGyf/vVQrdigYY1N5KYhcQydAT6WPq+STHDQQhK3iDNflzf4MNE5exkhNLTEYSz5Axrt5e6qSRstXP+9BIflMJy5fOXnDs/g7IoDjpe9byE9tlPQVIYcaBm61rLBGvN41AQb0/FRgxqkyuuB4oUODt0knDRmd/hIvXjyGDNfWjDYgToDQUT+oROhsm7hV+4aAQcLvN/Lm/vbZ0ZWMzjWMyLMXfK4ET/5FzIWx/nTo/DH3+kZSNEZGt8P/ZcdOg5c+hN2F8xr7VbUH904Oqo6SMaVNsM7BpbOdtzJ7IYF9EUgn5WuYz7KjKDEAK7eamw+B5tS5Qgzh8T/MaDVv/t11Dg2qQJvXiwJIQAISkMA4AsdQRWbRQ+o9XesAGnOmdeJCQolMbZX0FeIQsx6XE80uFZIQdN9N5mkaYZglihoMyuu862M6S50PHHRCHEnV4CFKFwrX0/bytH0qgZoJ2EfNVTuz91HR2JHKyQaeXTinUskNiQhY1xEQb2sgwOZVeph00p0QVq3tfQ9VDYSVQQISkEBDgIk61jDhzUAfaFa2oVVigB9pAm+rumaJ2FZZb5svjefly5f46xjKL+qZ5aLSLElz0eMtUmEoS3vGFk7IeVd/UiK0mvMcX5Li3UVIoQOzBr/lLngqpAT2QiCaJWV+p0Ty6+vrzEjBpEx+C2VJFtPjICTjaWprtynz9DwW99u3b/P74hj9F9U9WHSeF6CGuby2bax/EX6JOKJLtKa88jn7eE0NZrBkPrS+t9K5kjYmHVHzG22p5eHQFIfOeIbxkZzvpXOWfHbsLRMvtiXQuVI2FQl1uuTjTV9sQ6Jhi5bWPvJiEwLUaX7wCqWinSw0kub7tFCG5npEn5wmsveQEmh22nuvZeVfh8Dsaipi02F2qlJTSnTRO42OPfvAms+0UH+YUmrflUANBPrG3IvjbN+LfYW6mGDfi5nwjGur8y2++tA27IxjoATqJ4DLNP8BYplOtG07IeDqiYZO9IENNxp0ChkFImGmo2BqeN4+YUpHB9vKYUZsD3C7ub99CYb5zqHJcUpDXUJm05TA+gSYtuBj4Vvoc8Fhe/KIf0dPcKxfqKE5stau8xW0iN9//73z0QEC+1wZKDkbjsLpXBvuCPdOjmhvs+9LGiGDr0hgIQJ2FHOBnb2juKh+72UD43m2QakChV/TtipQKInXEpCABCQwjsAxVJFZ9JB/jyO4wlsXKymUYY9+2z5XS1iu5ro8ZvruvCGsou6rl20PHwlX9jRFnn19zAiSfaw6kypcN9/57oyBiBGm5rqfkIbXEhhNwD5qNLroxXn7KP7UWFo1UY4Y/wee64oKe+Bb6/rAlbv3ovWp0Ozeod3uvXTKLwEJSKAqAixqwY/GSQr8OPdBHW+W2ulbNxYl3je/GEXb3S2rzN+/f4/zB6thivCYOaw2YwE0qdFKpyQ1+l2+CD4NVrxhIiFMZHmNSBYmkKFES6zFHyGPr2QIlDgwaRJWZYahjySwRwKhT6zc/RW+lZZ64oCYJjgi5MWLF4iRUVEY5g7/t6NbbhwOQnnb2+iCvh31Y2ndIyNAI089E6ARn3Vuw1G4ZKY7fybmJuN1/vitFGNnN0LZaY3v3r2jQU6x1EgkzbEJAc7ErY9YlCjMZEFSUS5pSBTB250SKLRkM3tuSwr++vXrsCugVzyw4r2Xj6XPad9ZoRdHus63lggMG9IS6defJntFLn6PNMIDf2KFdbSXL7GwOEZbiEDYpZSoqYgRvtIp1RJ7jC9mSpc++2bXfKausuusfQOPR6DP8XLRNZT/giJQCw3cFxWGSIy+wkbRvJVAzQRYfXTRzJndtCHTu3fvRl89hvZFSbYlyTFkmdOWkZ8/vzSvhIXOh85MM66wzvhLBx7e1qjB3z57JWpKFyI9fPMu5HDyaPiUGNcyjYHpDyxo+oqjgoJAZ/FRsDl88JCldu/koGqNFL/8u7SlGvy0UZPWq5OvNZ/ui0A6Ke8m63E1OG9HcbBNbX0G/sG2QakChd9OX6WHcbyWgAQkIIFqCRxJFekbksr1kCOcrlWJaT20xbOAo3BGCkfD0NXJQ4UpjN+3zB0/wsRFyYUC9EWLzDxck9vK08g5yENUuCCpj8BC4XqIFgJrsmcjYB+1UI1P7KNKeum+gW+hEpnsQgSs64XAmux0An3mAGs0Mwu2pudrChKQgAQkIIFZCJRoWWQ0ZYf8LHIumggOKA4CYLkYY/egBdBExrHLUoY//viDYz5qWDYEKM6eQxhEonIRb6i3ikLBARowqcE1t2jVHybxkg95aEs4DBwLIoEDEwh3BhZ+48ytRk7OiE/fhGUUbaFbJtHYr5V35fH0VEdrZWoWtyr9/9LqB4vp83tWEWPp470Wam9zJTv0S8yP2pkaHy1wKOHoRMIX024E59hcR7Jm+MwFh68mLcIgKyCk4XXlBAotmil7WdnBGI5ctCUOcascS4l4fR/jLj6WzI6pzrL3efg7Iw8K7MM4KJFTRS4hNtdwsGuwGQ2whOGuy67w5QRCJbDkw8kfAku+HLhTOLCWC0nM/CiMubHEwJrPdBeD3SDIRpZAJwFUoGhvIdEIyatGF/uKKK+S/id6peQ2/xWXpGAcCeyOQDNzlxGb8WvekRqvIANx9LnRS+BUqXnWGAd4vh9LnUIZqoWPAAKrwshRtK0U+L58j60IMYplBiYqESwZayuqu3pu+2ozlDBT8DDasa8zlVvC8NhwTlU6WgI1nunuGPt4yp8CYkw5JJm+DoE54kMWOfTehxVKtz+v7hQmXnId6STUy7byNDIP6g/72lJJ8ZeLM1orW04kU5bAaAJ2FKPR5V+c2FGUdJV9o09esE2e9lnQzC/giNhEpIUy7Ru2VIEWAm6yEpCABCSwEIEjqSLT9ZD/LER5YrKDJlP7dJSJMqzwOipvZLH0ZUpM1hb3PV0nnPWdfR/PtrsmECyah6vElujD1VlflTTjaKtDxv/bWQoDJSCBlIB9VMpkdMi8fVR6JH8kGKs8Z/9bplEW3q5DwLpeh7O5jCBAJ0NX09lEMROWWPM9QkhfkYAEJCABCXQSOOTSqM6SlgQypj/5+wcWnFR4hJgkjrxVTK7zY+04zhZ+NS8fp8gsvWpXX+GnxRZripM6uxqPFv/WX6iSqjxhnLROUwiV+C1TwQyRgARGE2AOpZlGYWzqm2iMEs9PZtFRbOJGY+TFpmZhVjTsRsIzSCF/Zv9DFH/vt2DB2xBuiQ9LBA06/xVUkaaNhVlH14VtL3rrSLd/f4jPKVHhl5gftZcYr/Nf1tC6QKuMEqQNzHXmXX5pwYxwOI6W+gqnKrgdisL4eyEQ1XWn2HyYo724YV+NqdjpJe7M1MDlCFwcvMKsF51GDPuZMFOv+wjkR8nmrRmHgz4xDJfAMQjMq6bCZIm9NHn1j0zzNuy4mspnymh+HqtzHEDfOgwBXEDoKnxlrecBzRnVKO9qKBmsQ0RLDNws4WtlDvPyWgLHJnBxIJ7LR4dPkp6B7FJzZhfuWThkugjKtdBAD5yUWEmbjPxsJa8YZxyBSvzt44TPv1UyOi8xIuel8qkEaibAWPDx40fOz8p4EXnEqIF6zA67hcaOrRDRIXQ6sRlAKfXLly+3EmyJfN07OZRqyZjSplnJ4BLpYGhlrYReSGDXBNzAOGP1zdtRdA6jobSLzjyGGc1yfZ5tUKpATYPZ9viIWRqtiUhAAhI4OYEjqSLT9ZBKT9fao2k94rui/lCwSgpLHP5OZrurbURe01/JOAHnml0bJ2T0STNbvy2ophT5JTVpSev0ELkiPK0pQyQwlIB91FBimfiRc2piHxVVTZqvxn/KZKch1vVOK+4kYqNIdzZRejz+nOOjR49OwsFiSkACEpDA7ggULtg929ITdo/871Sqe/d2V6EZgVnwx49zBIgzet94Jn0fbUig0IFZid9yQ1BmXScB9jPgumG7Tp3iLSoVhiTLsvNbFvMCMFQN/YMu5JhJc81JIqoePYRZs+aXkYpH+A+Z2zqVcQ0f+u3Ij9pSoqbmOsyoTbPzAp9Gnwxt/DWbTZtpVRdDv0TafEb+Jcbri5WYkSd9FPXYrA2dsTWuCQfUYVkmzlOkoOoc4JZoYGnZ+0KmD3x9KefDSza4FprGaUZswQrfZbRi6UgazZA1CWAf5TuTSBj6sShkrlv6gXl74LkEqzmdkrrbtiurmd6RZHMYTWtzxDA6r5qK5b7EGJf/6vnel/DQXsw05W9IHwG/1pTMiK81TWS1ELxS/MGRQdnlv6A0qSUG7lADT3M0pCoCdfYS6yCatzfAR5c5Maop0UTThq0NfFwsfOr7zFEGsHmneLNXIP/69evOtVtN1vRIQzu9cplxPmSyzqRDzbJtfglFK5PpCR/RHdEA+ox0PtgZPZzr4+37bENJlhiRw/S9lsAeCbBshs+f0S2cKQgLQhfNI35MH/AR8aO3Z9VNGGeP1xSkT2zmkWFygDK2BaR+2+vogpJGIWveRmoDbWwJB8jQEhUuPWqTzbSlNs4KF9H4Pvt83wpFMAsJdBKwo+jEMi5w3o4iqppUpN1tYGRM7CwU3I60DSozbKkCpc3YEAlIQAISqJZA56gdSrsvVWSiHuLpWmHVb3BN/ZX4ppEM/9qGjg/mYBCgExBTa9vOe0WCZTxZnfIvFFhYrU3u1f79urNtgl2oMZjsyQnYRy3XAKb0USzsyK8dwQOy4bC7HLQTpmxdn7DS91VkDqpAFezskVBrT7UBeF8Vp7QSkIAEJNA5eKVYGObSQEMkIIFKCJQ4MKv1W1bCUDE2JMDEREkb3lDC5bLG38hSpKHHY02RB+9KtGgsTI2OYlHr9fr6ujnbC/WjfBsknkOmexcVLIRQyXWz1aePEhiX2wYWEWiqLAoMb1mgTKPiFwaOvqa6t52pHC15+Yv5hekLjdd9balc7DBmuESDBhBNnYQxR1xnRoTZ4UTL66fMU3SW9MwDXCcQAtcf+BpJqNyw3XaKx9hE3zu0C+KLDpc0MCG1Wv/cWQoDGwIXB68I1MQt6FFq4e283W+Y8lGvWc50UamYfTg4Ksy9l8thNK3BFYbRjCaGPCyMTKWaHpLPdKEuOp9pZo/N9PIeLwW/1rROV/ha00zXDMl/QZEkCw3calkR55pvz9xLzNsbXDRzsHzLj2dqFO/GSfu3Y+9L/tNmcMT4rX8FJuUKjfTo06BHolKiwBlvp6gQdGvl1TejzOdJqh5/+xLMNaWXoGqa5yFA98vhegwf/PAhMzh2lp3hkkGEX/OUMaWZUGCWgTF6qFe5M4s1Azk8q5nd68wU8//jx4+dj3YXSA/Z1lokPGrqthUXCUYLjCTc5DavE0YiLWTuRbmMuG0+zxEv+ooEaiNgR7FcjUzpKA65qe0k26BUgfimNleBlvuuTVkCEpDASQgcTxWZqIfs/nStak3rwi8K3aIwJubNhk60yLgKZV5oHUyYReYa11U47Y3DrpLNEoM8RFOmxzJwpj+KFohPT9AUJHA2AvZRi9b4lD7q4o6IbUe3RbmdLXHr+mw1vsfy0uF0Lmhjch3ztf51ZntkrswSkIAEJDCdQOiNmZ6aKUhAApsQKHFgVuu33ISYmdZDgDMpShpwPQLPLgnFB8JqfwE4M0NE0ZZ2o5F+36r0FCyr2Zh345UTbivKbPVhLhUX2WoehsgrnlYTITg9ZhxiKCCtlCnzzryOEZjv9GaEGeKaUeePDumbfco7w2d2ONHExLz7KBzgwhYYXq888DVZF66Q5ksZ2sGGQ2fTg4WF9XorAhenk0LBaB7zfv5h4pk+LYwWXkddU/joDNclxGYfDs4AdndldBjtq7JFh1GwZ+y15VZ15j/8hT75/EhRvgS0r6bOE+7X2lfXi36tfZmuE57vK1IZFvqK811HKgYhJ9eyOpmsEGgvMVdvUOKjYxx/8OBBvlpHfDsMi/zlg6HGcl6M5Y0T3QwAACAASURBVJ4ibUafwYTHk8lvIQEyWV/MEY/EsT2iFwksGqEef/tCxSz5tBcakRcqkclKYH0CzRlbHLP19u1bvilsxnyvztP208O7uMe/uMCg2bnUGfiMSq9fv95jodKWk5kZD3376YtLh0TaHdaKeydnZK71NyNMk9qQgB3FovCndBR53zJibzvEjOaG2J26AUb0kbZBqQLttH2Obti+KAEJSOB4BA6pikzRQ2o8XWvQZOre/bYsucM1hi+p5GPDTbOVv6lT00Vm1sFsOzcTCVaPrta6Pktqtp5mHDXFE+4/Kakv40ignIB9VDmrkpgz9lF5jbCe+YYSLMbJE7Cu83x8WgOBPnMO2RhH9rLarAaSyiABCUhAAmsSKFxDXLgbeU3JzUsCEmgJlDgw6/FbtmJ7IQEI5JcmnwTRahDYQ5JZQwxtNkqdhHnNxcxs9UEfwz+25nRP3h23BEY+B9rhtvOVS5QrTDM/ai8xXrPYMRSg85pp4s7wNDDsRpB23srKLy2YHU64anb2xFfr29M6qj9kfTiF9iyf5yAX7osXL8LZLjzAa3bR9Vf0VhKyBW5QG2MV9XKi5vv8znzDrqkzwrEDS4jN3mMfG+lOSzfoK95pGUeLvRyc/Ae40KeXV/8WOtLr+vo6w59+2AE9wyd6tFyDjDLa4+1R4eT7irSmFuo9hoqBYCfXstKqWSfkqB/CIHqzQCjx0f3v1Kj5zo3CUPr/2Hvboz9uY8372OXvKkegUgRaR6BSBFxHoGUENCPgYQQ0I+AyApkRcBUBfSLQUQRaRaDnZ089KCww0wPM4H2u/wcSg8EA3VcDje7Gy8345d+JpsXASY/FhNvOL84fIQe19ubNmxEoWY+GoeLtleBNmRYrzciVOFK1QkAINEDA2OpM6//5n/85lxlwhNjR1K+zk0eIpcwp7ttxJhd/pQbyJrJgHZhKCIEYgUCD6ZB1DFFWTkFFYXvoBKAGuTAxCx8KG7YBvTFrDT236ZblDTYhQyZQS1moLSEgBISAELiGwJKmiDFBn9ohf7yGY9WvJnWtL2OSvvHO33l8ubkLHxpbCdOJv9BuyifBkGYwpHxVu4y9jydufZwIkb8oOw5VMWLKEQKzICAdVVZSpXQUV/Lb+0J0JrCs4DrWJll3BF9NpyPw7bffHm3KZB6hG6dXpZJCQAgIASEgBJohYFvUjoz08/buEyWEgBBog0BiAFMRwjbiUCu5CLD/5siNyq1q0vKw32wTUhDhDBDj5pHaO01ZGkMX8Uu55YTNbexbAp+//OUvrG0F1K76aBz1YdXsy5cvtWUUAJu1zht8e/lxebPTRpUBchm6ow+DraK7xQhq7ebHmb4mYZDGBe7kNAbHd4WKdzxNcEc9oeXE52hIVJ5+l3DfHiUwwv0hwF6LSbdKHzE4b76vplK4qKF4Xbu2WnPF/ARjxH98WjoFsaoiexrgw/KrafRINFWnUXsAVhp6XRq1Z4ru+yePpD9mvkbrkVyqjtajRtvk28M2pqGG9ki5Qjqm5OFWVgxImxxpiVLaIHfoXZAvo3U7wUJbv//++48//shfEE/0pi80V/yTwEkvXn/tClPCd7VpWLL+0eLtlUBOURE1ZuRK7KhaIdAFAXb2vnz58s9//jOzIauZ/hmHXXpYUGBY8aM8v90yg2caW52hHAQm5cuHXWcnfTRS0olbj1xVDAGX7pvwx+w4VPXFRK0vgEAQwxxELUtRLHyozbAN6I3LHIMy2ERvyARaQHmKBSEgBITA2gisaooYE/SpHfKnAUWeEq51ZC/gxKazwEIInbj9ypNxq1ff+0fwr/ztqmxVaQ+O64p+IqsPEydlDPuf90qzIOQ3XXxHuF+50kLgCQhIR5WVckEdFQQNAzrRfoOEEQPC9HgBAcn6Amj6pAsCGNVHdjWmuP7SYBehqFEhIASEgBCwEfADMnZJvRUCQmBMBFICmOPELcfEUFT1RQCXnxWBZ85HHK+yIx5lRRP8ccug8iNnNih25/HFv3+uBoKELJahxLafyw8SlCHExw0m/Na+uOToqA86HNl14b39sS6YRdBBH1jp0d5vWmm+ZojZGKafMf706ZPboc6yOKdk7Zpz3xqk1gDHn3pSbv3LZefJE9wRVo0nPp8MeqzRwbaS6UoPje1fvUH/NLZh+GQo3QCBU0EHNBRXZa7+a/c+1FBHjqTBE6cbAaG/xnQwOCyPJU/TaCz62tOorT/Tt0TGlBs5AzbqT/EG5XrlENBodVC4RO3R6hrqkrCHbUBSpYk7i4aNJCgZZDdyANETHp+sJQpqg1N3lbb4pfQoPA5GBCX5d/M++Perr75K+XbYMoGTPiydBmEE3LocKjFIWuDVgPH2GqjKla6Bqup8FAIMIpalTqO7zLP4xfyYNwc5L3ZfTPi/xtoxVvfbt2+n3vBsiLXBsrghIJ1LMsC58IoZ3/9qs3X9HKWFwIwISFGUlVpBRUGUw6ANFTT1AcZ/HYL62992GWRWndoq8JmSCeSjobQQEAJCQAjMhcDCpshlO2Tu27UwHxcIM21LTYljiXhT463wxP6OlpaJ9/XFPwhdjeNLHCG2K2UCprv57TODxdSsntmeWrUoBMZHQDqqrIwK6ijbIsSomn3zR1nkp65Nsp5afI8innjrE8LKj5KpmBUCQkAILI+Af6TcYDZxT7ZRg14JASFQCYGUAOY4cctKIKjaqRFgbeLnn3++dvvA1IxDfL3bHGJk2H4XBOX8MizS4c/6OQ3SBO5AgB97sNjNRvCHPdxHRGKxsHJEAUK1fdezKiFzdNQHGwxkerF8aigiFH4FMVngOJ+Nhj1rV5qv7UYhOH0Z0V8rKSv6DTeD1ErgOHnV8HdGmOBi3FCk6RJ3+JRKoPNLVZVbD1wbHWyr7WgOitviwJWvIRkaWo2KUeqSY19iGJMUj5G4zOWc0y4X17zGvqmYr8ScFMSqiiyRThVrg4Cm0RjnqtOorT/raSd74NcY8sHJtABnOK2Kc9DcGo8arbEcF+5Ftq6IoagximnFVh0xGeRUomS3LWUGCIygJQKSmj2W0gaEDX0PdJd+9im9evVq99UTMgMnfVKWCUroHsCCshsz3l6QQVdVyrSoedDBpYQQCBDg9ij7L75s66fMs5g0wbcLPMIX6wUGI4DD8vGkvOvspCHZo1cpc4r7dpzJJVjZ6bgE5sBRQgjcR8BflKe2Guvy14iUolj7UNtDjkHJBLo2/PWVEBACQkAIjIDAwqbIZTtkuNu1shZTx3Gt7/RvNk2y9fZ0HWtrgk7c+HYtI/jVHX9/SIMhf7/8jiAKfjup4+f+cPQGhSJEBbuEqnomAtJRZeVeSkexBG5r6XHCiGUBfGBtkvUDhT4vy2x1OvIIcBM+ffo0jqE7L8iiXAgIASEgBAoiQPgusbYap80Tm1YxISAEbARs13j7tnv412ZBb4UACJQ6ayQwjxAwVoj4hLXJvteC0DpLZvy4Z42dTMEuWMcU+ax3sJl7mT+KuLF2dNQH7U1oupdoUu68IwCrwev6Z0rCnrVrzNcp6/WJ7dJR3VoJR0oYsCksp5exSU0kMr05Svpr+vX8ndHGCFp0NJKypHa5cOJyOf3w9LAQ6tGfVZlDFfK9LJfiHzo1lVhzDd3imrZ1vivmJ6rS4zc0ZjoFsYdDNKbgqlI12py18DRqD8BKQ882/ypd6RWcTAs6MNN6kKPHRAQ0WhOBmr2YrSti7ippj1wyIKwSJTHLyjlCYDQtcUTnmPlHkVKf2kSf1/9kmXTgpM/LF4JWeKGU+MaMt5fiLqgnZVrUPBiApkchAAI4pKxw2ZMsy5EsWfZapGsgJrY6ox9sNQJKFJgRBD+GH4DZXSv6QWydnQykc+Gx1LmkC03rEyFQDwEpirLYllIUyx9qe8gxKJlAZceXahMCQkAICIFmCKxtily2Q/7YTACJDdlxlqCS7hGKgJ7Lj+lbb7PwuUyP/6HvXPn5pPvuDiE66W9f7kuMj4y9j8cvuaXH6cZBqDe9W8ZMKUcICAHpqOJ9oJSOMuY1aGZFB6OqOPGqsAsCknUX2NXoZQQMa9buzJdb1IdCQAgIASEgBC4jEKwcX65HHwoBIdALgcQA5jhxy15AqV0h8HAE/DtxdqFgd/hufvtMztp9+fLF/kvRvH358mV72iq1eHTUh/Dm58+fB9+w/uSTe9f6g706XGO+tlvcuEhs149r0T+vIWB8ZZOaSKRRf/zKX55WZ47xWSwncbk8WMCKQUBp+/2fiz/sSzriGibKORoX/tgZjR1bk8TU1tAtrpVcYviwKj2OsGETKYg9HCJfdr/88ov/6KePBq9fRmkhECBgD8BKQ69Lo75NG4DAo7HIGxdWjhB4IAL2sI0BqaE9Uq4Cb0NJ3IpyhEAlBFIWcx97fxlO+jLTd66Ovd/fjhyHkb3+FK6njrenMBiUSek5NWbkgIxZHuVKzyKp2nSyxYJxYYSC0ZC85S/9DL5Idx8oP9a9Wxs4jLOIvEvhUabh/vc1HnQu6Uhkl/ODsZy4GHS5OX0oBBogIEVRHORSisKYXKCZWXWBA4zGLGmzX1xqVSuUCVQVXlUuBISAEBAClRCw5+IFTJFrdsifKsF9udqUcK2rfJm4LaG0RMZZ8cLhOf3bpw6im4lPnz4dLXiw6bPvHzwJtpyOE4BLFOUmmkp/NO+a3IP11Gbd7Bq1+koIDI6AdFRxAZXSUbZFOM5sUhzAB1YoWT9Q6FOzjEd69IePmFN4tfyi+9TiE/FCQAgIgachEKwcP4198SsEFkAgJYA5VNxyAczFghCYEQFCK0FEzueCha3RFhHYsA5V+NdHZG8x2w8fPviMzJg+OuoDgz/88ENfjo5WFR1VzC8KcTg0UhKsCx91aT6vNF+fmgrsMk/UAP5ayel2wxRAgjIGqZXA8Tu5OnMgjvUeE08a+71iFwTWnvwyzLALdx6G3i4IPgK7BTpmGppkl6rEjrH7rZ157d4HY6+Y3dwCbzngetq1Kk0Hk6JnwHU0eCflVGS3QcDWn5V2dbZvNDiZFmDL2Om7fzKgR49CYEAE7GEbEFxp4s6iYSMp3e0NWNCjEBgEgdPFXOKog5DangwjgAwxINPeNsZQN2x1A6JTQRvfXnt1BM41+q/RUPyrkePtxZmlQrnSuaga3ftoROQ2ofLjI4BjiJNrLNYQoGM1ZOGory8j1iL5m0bG0KAwaIBY91VLn+zTtM5OnkIUF8hytdCZiWuLcUPFc4LhPA5hxTlVhc9BwF+Uh+txjsVJUTzhUNtDjkHJBHqORhWnQkAICIGVEFjeFLlmh0x8u9ZQrvXNoZIVWmUtpJnrbgybSptg0pH0HT9Ws8a5qTfL8esOow+4v8ymy9d9ZJQWAhcQkI66AJr9SSkdZWhpdHKzGdZmVm+LICBZF4FRlTRDAP2DUxCs2LnWMcvnWml2lCshBISAEBACSyJwNGHFzNY7cRq3pRwhIATSETDcJVfJUHFLR5USQkAItETg6A7ojYZxduP5mHCqGRWHBjsyVwjbsvzBPVz+V3Old4/6EFIgdDCC6WVvpgfqJ5/cu9bT7Fm70nxtNwojiTe5cFLLVYXoa4TfXf0xvJXAcZ28Uv0xI8rpiwBd11+f2iWGfmjMLJzJ8RcNmUBHUNe7jDwzM/dCq6pj39BpR9KBnnG2yhwRWS8/BbGqIqvHmmoWAuMj0OUSWGCxB36NIe/P47FcEg3j+EPlCIGHIGDrihiEGqOYVmzVEZNBjkb3LizKXAmBx24R//jxo30y4vPnz+0F/fbtW64pudAuYXDib0/2Ci+AFnwyeLw9oLbIY8q0WGlGLkK/KhEC7RHYFMXRyiP0cJJzgT/tkwUsLJ/OXETCUSYTTVK2hZCFT/HCfmhCZyeLwOuv+zzWMC6CpCoZBwEpiuKyKKUoDPObibLGDoriUJxW+JxjUDKBTjuDCggBISAEhMBoCCxvilyzQ/44lJyyFlMfG7f1rfPa4jMiRH3Xj9mE6gcosU1rQ5Fev6Fr4kqG6sZuOzh0KkIUC0s5QiAdAemodKzSSxbRUYFogtZPV3qC8nocGQHJemTpiLYjBAwD2zDLj2pTvhAQAkJACAiBeghkhT7qkaGahYAQuIxAyigeKm55mVN9KASEwGUEOJNjr0YZPuzlRot8yHKpfS8YMUCWI4u01b6So6M+KPZSd7VwwIzTXNsv98KRFEC0/JSCkl/GnrVrzNfI3V+E9Ylx6cSVWZ/4xE9cEykJe2tBDXDQjY6wrL+e5b5SYjoEUrSWMWOit/3OT23LL0VNNzR8TZXSP2voFtfuhYUAv4O5ep6TSBFfVZGtBPV0g3cl8CflxR6AlYaebf7RjWscRvJPpsXCergejgFRjhAIELB1RVCYxxraA5s8lwwoGfNa+Rgx5QiBywg88wZ8AjvG6MaWsOf9y2iffnhH+xlBidN2LxRYzHFYIN5+QYgp0+KdPnmBpHk/WWxEzCuI2pTj9xmLJkyp9rpkbfK61M98etr/AW3Y1eRd0IzYbF9GggMRQwUiUuYUh/ZQk0uRc0mONSWEQHcEpChqiKCIoghEE9C50qqxMVcaM2wAyPiPMoHGl5EoFAJCQAgIAR+Bh5giF+yQsW7Xmte19nvbhXRWmKDZQog9bLJovoCJ/UlgWBtd366n+Ft7H0/cXF8YA3p8x28owgI69SgExkdAOqqGjIroKMPS4EhDqRNoNdhXnbkISNa5iKn8CAgYBhgzCxt6RiByJRrYNsd5Uf/nn5BcidNEXmD/4QgkAqViQkAICAEhIARmRyAxgGlYp7MjIPqFgBBIQcDeCM623a+++iqlni5lfvjhB+OUFCTZb7vQnNLo7lEfdu0TOC14hhxw2MO3/YzTAkcEn15Dc1rgqObH5htxTjCpMV8HCxwx8vS6xC7HAi6FqYF/a2z3bw8Of2V9Y4RzIwyTGBzlrIfA1odtvtCWR8FbOoyvSzmmO/IEarOZ+NZAbMzYo61JYq5rKN6tFXpR7l4gdBFmT0zkc3JSxFdPZDPi7C+4B/QbgzcoqUchsCFgD8BKQ699o/bmSW0y0XAQAqcI2MM2/ryG9silAaogA+8vJk85QmAlBJ5p/gVOeiBQfPZeY/+OOHIdyYDr3EeD1DG9foPBKeLtBv2XX6XMjDVm5MsEd/9QrnR3EfQlgM2lxqIJ0TneLh/yjUUAyymLrUxSL1++jD8fMMd2//tqxaAH6uxkkf7j6/a+8i3CjioRAlIUNfpAEUVh2N6LxZYNXUr/PFpJryG4qnXKBKoKryoXAkJACAiB4gg8xBS5YIfodq3ina16hc0WQgLnymcMC77XGtJGhk8b4aG+xPjIGLrGL7alCacm7j6Pvy2ew7E6v05o8x+VFgJCIAsB6agsuFIKl9JRvmiCdnUSJgBk9kfJenYJPpN+w50DEKNXPxOuC1wzm7x9+/avf/3rN99884c//AGnBsz9Hznk85YylGRvxIVWJv3k48ePsM82uEdxPamwRLYQGAGBxOiHsbl2BC5EgxB4LAIpQ3iouOVjJSXGhUBfBDhKZBBQ45Yco7kLr4j1GcscaMIg3nihicaf7B71YYEMXgru2qcV/xYY/MRcNi98ktvEo8rTUX2JBLxXmq9PY1ApRyY2UumcX758+f333/m3YEd1OBhWTSVwaPrDhw9w9Ouvv46zyOsAUaIGAgQPU6rd3cLBgRx/QDF2Hv5XXvxt6CmotiljaJJdAuoJ0e8tu03HmekKOf52gRxObp92qnrTwaQAniI2KV8iuwsCtv5MnEBzKW/fqK2cxznRmoukyguBZgjYwzYgo9LEbQ/kgIbt8eFW1i4mylwPAUbcekzZHLELyFBKTOsvXrywa6j3lrjZ5bCqwVQ9gndrnsvdmCXevgv1nUy50hfQm6tvX2BQn9gI2H+OCLtxnINsNiPF3yYuFrPizMbU4q0Xr9DwGpij+0rZp01nJ4uIPtgn8EDDuAiMqmQoBKQoioujlKLwRRMQudgBRntFwMAhgGX8R5lA48tIFAoBISAEhIBDwJiCVzJFLtghs96uVWkl1fWYkRPGLuqyZBsrLn13hwQXw/clJsDcAC0oyaM9YuPyVXOC0L9OwFZFW5WvjYB0VA35FtFRRLiCehyp2BUP/9vODoo1EpL1GnJ8IBcswRo2WJad+UD0DJa5Loo/gfXnP/8ZePH/iQ4cTQdbJbylDCUx17lsi5u2WOBf5o9m7AIFd9sWYZzNxKD/bj3KFAJCQAgECGj3SQCIHoXAIAikGJZDxS0HwU1kCIFHIYATZCxFsYe43r0SpXDmPJLt3di74UuRUaqe3aM+MPjjjz+WvbEouB1GlweVkuDleuxZu8Z8bURWNy7QAOPE0g18aoBzWY76cGoEEk+3xr2Rw4r+TERk8t27d1NDkUi8EeJOrKFlsdy/NFBVtxjb2nYxIery8Hsf4nEXA1VVZHFzU+fMNXinhnoN4jEaDZ+x3q5Oe+AXH/I4YvbF0w/Xw2t0ZnFRFQFbV8RNFx/FWxO5VhYuQMcbdmJYlCMEKiGQ6O1War19tWgk47wQaNiTfgOCLxvkQUS3NqmX6axNWFb9T4632xb1BmOlGTlLRrMUXmNEzIJ2FzqJ8drG5JO9QnY7+wFwQ0CgxERsFBjhlaEe+x5X1LmkGt0j2EAuZV4DZNXZEgEpihpoF1EUTH9BPY7U9Q4wPucYlEwg142VEAJCQAgIgcEReI4pcsEOGeh2LeRkbLwIOtnD47a5m/wC9FIejWHD533xD2KUfcNVAZhGWC0o2R3GgJ5ggU0RogAfPQqBdASko9KxSi9ZREcZKvrJ61vpUpiopGQ9kbBEaoCAYWYH80vwoR5jBNgLxYHwb775BlTZBpfubAZVgTz7AFjG4IquBo5Y0HqbR3h0+LCQgzPYpl21IgSEwKQIrKoMJxWHyBYCFxAwPCZXm2GXujJKCAEhsDAC9lGixEgaThlu1Pf//nWxH+zFoxRlOIiId4/6IKMPHz4Up9APw147Ynd685qWn7KkZnfUGvO1Pfwh3jiImMXa/cL21oIa4NynWTXMiABbcAgMnlLu68+tMBFFF3Aj53RwnTYxSwEDrhil7kzZajYmr55uOT2qFxODSVb2ks24icFzUsRXT2SDg3NEnjEMH96djhBT/hEC9gCsNPRs848JqPjtwPbiLK4NdsIRRH4+J9w21xgf2c9XWggsj4CtK2L2a2iP4Ihp3GicM47bG9OmHCGQjsBpCC5xFktvceSSxFft6z/w2bvbw6ciO0KY4AMe5dHb4vlzef277M8Vb99l4U5myuxcY0a+Q3P3b+VKdxdBRwLsIcNg6T59dASHphMtZ6YqJmLUb19qjdZ1dtIAx3hlD5Dgw6Eml0CxXzbDAh71KAR6IRDEMO19Mo2JfLiiMNhP3HbVWF43mzNUfdBLbzbU/XOZQN1FIAKEgBAQAkIgBYFHmSK5dshAt2sZcorFbPAZF1bOBQRss7Vv+MC/uBevb5ygpL2PJ5bCsN2Y1a9xUI1xU44QGBwB6ajaArqso46OLlDhksGp2oIYuX7JemTpiDYbAcPMZo25y2lkm+Bh375//55jwKzK+/PyTWrRLRjwXNfFpV03qxrt88AZDxaPR6NW9AgBIdAdAf94cHdiRIAQEAK5CCQGMIeNW+byq/JCQAhcQICjOIGPEFRin0RyhfGh+FEVv8StRe7bIgn7mie8xZG3cTsE4qM+BDMB9ocffnBlCiZ8f/Da7VoQY3/oN1GQ8lWrYvgYrNWYr+0FYoRbqe8ZbB69ag/OESXKXx4BI2breA+CkAQn/S7KPFj8vg/X9GgJY/4dMJ7giykFyRqKd2uXyT2FAFdGi5tAkSK+eiJzspgrcTQMBdRcchyBWnsAVupR7Rv9+9//bqCdvskEJxri+aHttdprQKpX6yFAt89iqob2yLWyoGEctzcLPRUWAgECuAxBzpMf8cqNmCRzuuHJNsPtjg40uCtOv4HVkbtRnIY7Fc4Yb7/Db/xtyux8pzfGLS6Qc9S3BdQCwj1lwVaw6gNc1pm4agySiSVPhVKjgL00lrJAUIOqrU5/6UFnJ2vgjNmss5M1gFWdLRGQoqiN9mVFcRSVWnWNz5gxsahXCozLBKo96FS/EBACQkAIFEHgUaZIrh2i27WK9LHWlfieT6W2jQgRO6f7/tUatz0Fd6LLkYwjzFOWHNy3ED/UJlrilZC0kWdvD3IsKCEEhMAuAtJRu7DczLyvozgWeLTKNdRiw02g9DkISNbqBlMjYK+4Gyb61FyXJZ7gOxdgMR0fbW252Ry+GLPSYndsBQ5m8HgTMX0uBITAeggc2dUxp/a8FpdXjhAQAg0QSAlgjha3bACLmhACQsBHwF4gwCFK3GDqKxy3+uA31CBtLJrSerpV04DU3SZ2j/oAbL1znj4ml225yx/ugvDkTPtOzBrz9adPn+yYwCzLsjXAeXJXFO/2bLLh4+tPFin8wcLnb968eRSMR/O+rWG6QOSbKykEGKeIUz4/KsOMbxtg8YeUTzTJ4m/XyGGgnfYoTQexrI9AOxq2cQ3KEQIbArb+rOQRNG7U2HWwgcA+k5T+EFj1Gm4poKnMMgjYwzZgs8bEzUDO3WKRa5UFXOhRCIyDQCXnZRwG0ylhE5ExtPHZfRc+vdriJVOCD0eN+kGJozIF84/smSN3o2DTN6uaNN5+k2v/c7nSPhrp6aO+fTQW0mtWyfERsBXsHdU9Pu+JFKZPo1jm/FGKxGobFzO8Bp2dPJJFd3fviLCU/PvnklJaURkh0AwBHWCsAfV9RWGEl1c9wGivCxizbQ0J1q5TJlBthFW/EBACQkAI3ETgaaZIrh3yp5v4Fvw83buusZJakJELVeUe/D6K0l5oevcT1g+MUKDdyXYrLJv54sULEOBHRHKoLYPpfRhAusMYCIUb04AUuXePAAaE6fEyAkfLYFo4vwxp4ofSUYlAZRW7r6MMFZ0eiymMtgAAIABJREFU18ii+SGFB1Q1kvVD+t6qbKLuMMawynYZNLr3bvkHZr5+/drYFVcQEGTEwgkzCL96p5oLEqyqhIAQEAIFEciNYhVsWlUJASFwH4EUk3K0uOV9rlWDEBACWQjYW5oSzw+zzOTXk/hVFp0phac+2xAf9WFRDFTr/f2bYHGQAEUKyHEZ5pGjv3wVF1aOgYA9a9eYr+2gCi0OFQMx8KkBjiEpvVoegcRTUpzX3RZhCRs6x5mZ6IEqEcR2R+hR3LtXF8r9I8n1dAudxPWZFDRGU8gpNBcv45uaR5XXE9lRi+PnHw3DREU3PoOisA0CwXVRQaP1dnXuTi6u9eJD3raNme4Ttyz6lgBO1lB/idOhp4QQqIGArSviFouPYppgKT9uyMjhPKoGqYGPXk2HADaecRBgOnauEUzA0w5NM1MnzunXCEj/CjKMDWN2PZhJLe/1nsXrD0CbN94eMHLnUa70NfTkSl/D7QlfTb0KWUpArFriIPuer1Ez9jaTyGhHmYLl0YD+Gn5K0IT9qHNJNj7X3t4/l3StXX0lBCohIEVRA9j7isKIZucGrGowWKNOQDO8WgOQGsTUrlMmUG2El6l/wCO3y2ArRoTAUAgMONiNmXdJUyTXDhnldq2sxdTuEYrio260FSxj2MA7Ia3iCORWSEfnl/tV7fI2bkHrA3ZjFudGC1YGoOnxCAFmX9QIPzohW29JHJV0+bis/BjO209bQxwyRRLSUUVgDCq5qaOOFobZPzHghBLwPsjjLKpGsh6kw4iMywgwNR/tyWCKZyl3kH1dlxms9GG8C6pSQ361SIrNAWyv5ze1IZ11dstHQGkhIASeiUCKy/lMZMS1EJgCgZQA5oBxyymwFZFCYA0EPn36dOSTwiAhZXbmpXAaxGfsI0wpFT6tTOzkopxBtWpMIJgjEPc12BE3JwqOPE1aaXnW6xoLg3wVSCSgqvh8zS0zdotEPwIaOj7aWwuKg9ORUzU9AgKJ+pAJlAjh+/fv/aHEnqQHLsIS4vZBcEIcLZ6wS6SjNk5U0i1M+ll715hkA0MrJvUJOSniqySyeeFl9jwinmF79Er5QiBGwB6AlYaebf6hG4tPuPbZYNYHY2R2c3ylLdd4FyJlroqArStirotrD/Y42QM5oIHZMMsqCz7XoxAYEAGGleGFddx99PHjR+Bqc4c7U/ZRlBIaRvPZjQ1jdgczBG1/eO3tLF6/z93U8XafkZvplNm5+Ix8k+bun8uV7i4CETA+Asyn6YY3fjHT1lAHN2zdOELQTOeSaoyCm+eSapCkOoXAHQSkKO6gd/TtTUXhh4X9JpgKh5oHfdrupw2vFgOgYyDiPmtxDTKBYkwenjPLkduHi0nsC4H7CMwy2B9oimTZIaPcrmWHJIL+qrhtAEjxR1scI0SIirN8v0J7H09cv7pxjIlyshBgGmaoMsnxr7EAfFQnO7z5ucHOVjP6JF46v6rnc47oUX5tBKSjjixC/hBKbfCnrn9GVSNZT93lRDwIYGwfdWPeMncnnmR+FJhMc1gyFyyiIigR7t/sKE6ZTrrgAQtFoFAlQkAIPASBdH2beAL5IbiJTSEwAgKJwQHFLUcQlmgQAr0QsHc/Xz4/rJhzlkDjoz4g/+HDh6xKLhQOwhGXb5FG3Cw0HPUleaDponErOLufFJ+v2fy329CWOdppw8bgGMjo1RMQSNSH6DdCu/6qE+P01atXT4Ao4PFoP0l6PCGosNKjrUniRosr3q0JFGwWMsywNSwrFgSxBJwxALOYHyOHu1PEV0lkcd+YJcfoaUfDdhbWRGdjBOwBWGnoNW6UWz+MIUPcO9E8IBbH1iwnoHSf2n2ihBCYFwF72MZ8FdcevmUeNxfnVLKy4oaUIwSaIcC8Y1yVjg+bOJ2VJfjt27dbDAotUTvgyYTufJyYC9TOaH8DALPcIDhmweVgt+DTNfPgjtwHw3xypHZJzB5vLwhayuxcfEYuSH+XqoyOfTQWutCpRoVARwSYgJjct/n9lAzGFGuIX758OS3ZrICtGzXSdwWRuPXIfavJxUGhhBB4DgJSFEfOXW7Aaq4+Y3u1zLkrHYOSCTRX56xE7YxHbitBoWqFwNoIzDjYH2iKZNkhfxyky9ohiYBIudYBIMUfbXF0WVErzmPxCm3QguZq/NG8oAk9rooAMzF/9Pgvf/kLu7VY/2aSM1Zu0kGgEqqiQjrnX//610+fPqV/q5JTIPBwHXXUpbEoNKntduB5VY1kvStQZc6FgO3sZOnzuRi/TC0LMIBWxCK6TAMfYkrhirMR8E4lXb4FwKBduxMGhfUoBHohwA5I5v2XL19+//33f/B++EpkslMWe6YXbcu3m34hgm7XWr4ziMEGCDBTo9Nev36Nuvvmm288hfcHNB4xHMJE8Wx+RFiKMTld3HKDCDMMiPgFKG2Iba8oA5jpcB3B+LT8n376iW62dUKQ9DthAC9TMxP00/BZjF8sKFwbgykCyMZb9yqoJ/Er9/nDE/FRH07B1T5pBua060uf6eCOIIw99PjvUsUp2IKSHev49ttvU+pJLIMON+wEAgWjnTY0qJ3OmEmUkYr1RYC43ykBOMv+lEdXPLpn8LSq2QsYcGFbjsOdoUl2iayxpAggxnH3mAxm2OL7zrEBsPaJ4bChH0y2Hw2RQz5vYzK655zOklCo6SAWE8KNMzesmp3D3yVAmdMhcNSXNkYqrTE1btR3jmIBpZ+A8pU882NZGz4mTDlCYCgE7GEbkFp84sbKsgdyQACmu0ZogIkeF0CAXm2s1fr3PzZjljUaFzZk3FUNEhKjNqbsMX32O3ZU+gr+fXHP4vVvnOLVAqyPz4zx9vtSowa50tdgPDJpUCNypa9Bqq+WRIA5l0GRyBo6eahNtkfDfGOnRkw4EaiRi9mgBZTTN+RtBZjoUQg8AYGHKwp2X+xKGd9k7ZnF9mqzesUugKNlygQaTSLN6CHopNP9zdBWQ0KgIwLzDvZnmiJZdsifOnYsv+l082hJ1zqdfR+0SmkWEvxVhKAVY1EkKPm0xywh2qP0adCJ30QEWFpmRTmrpyXWHBRjcwk/VtZZyf7hhx+Ct3qcFIGsnrOejqJL7wrOP+ewW+CBmbOrmjVkvR1mc/YYQ5K/1aO1pfTxuFmz7APjxylEh+RpDcQ3i59LOW00LmDb21n6PK58vRy2/jBG7OOmzbiGDMwnFNFcu2+hthlEakgIFEGAMOU21nbHPmqf39ax0Q+UXHsxsgikWZWMeagyiwUVFgJTIIBTgFGB7YdNe0TwpvE2JwgbEmv2NIyTYkxOERNgLoCXDaLd6SAAbWPcsU/UCzbxs0aw/wNSB3nc3FIQo5udkhTAC7D8TnvjabUq0AUBN0x2W0eyiUcFsMFcDYw4jTWHxmkidnKxbNsMKM4U+RrVjk6cMkJXIfR65G/S0xTpOsXQHo98Tm8pBSNGvhEqZ2l+szdOaW5ZwMBnCmOmJVZqqwgCaMVTuyjolsyGifNmEQqHqsTQTjg4gwRqcu/5qqFbUL/YV+myQ1cXv+sQGmDtqHtjHtCx+X311VfpdDYoCUmnrdQQ2Wmjgxc4ijDcNPwG51rkFUfAPpNfb1enPfCLD3nbAE7U3sSvfJ+I2F1xcahCITAsArauiMk2LgCKC5/mXLCy2sReTilXASFQHAGcCD9U69fP3Nq457Mp0Q9AYTbw80kqm6YtP9oZVI6zM6DPfscyx61rFoefwuvfJL5MvD3owNcebYt6q7O4XX2N1KG+kis9lDhEzGgIYHhvezbQMMa0G5ONfYLCGSFQDAtHoVHIvjM1x1yvlJMypzh+Nbk4KJQQAo9C4OGK4ii87DvFS/YHe+rM6hUj4yMTaGTp1KZt9iO3tfFR/UJgGQRmH+zPNEWy7JAhbtfKWkyVa11bvxjhIZq2u1dt2kauP8vEVzceWZSj0YbTxVIuO66OVmgqEUxz+O0Er2m92bJrJV5ULQg8XEftss/erMZ7REbuisuomtlljfeF4g0UPkyRifHAvyOsJo7Zk3EoAIofpmwAYDrBfI4D2X3W45gKCuqIC9tWT2d2jZLoLoZG1sI8jAMvTg0/Nurxrw8F8FIb//I7EoFffjfNt1TLFnnG7GiHjnYJjuMmUjW7QClzBAQY9YwsPJREYlDsaAkOuuBPTTEeE/nqWwwt15cAtS4E1kaAQ3dbFCjXwmFsbmEcNJ4xlaMYTwFEc56W6VgApwnrJTZgskjC0gMofliG4IblpmkCAJlnN2xvwrtVAqr8ih/+zxK0Cl9AwJ7oE/UDqszvRdhvFyh55ifBUR+cVvS2cVTpGkoM9kDQPDLvBGZ24C9faAvRo2l3P6StV69e7b5SpkPgdNYG3nfv3rnydxLMhke2x9YPR5so7a0FicrqDmL69oEIYDdmcU0/fLiiA4FdPcakM8ja3C55hpQpj5FT8PR1bnAbXf3hwweDwmuvmK8DwyCoh7fE1j5//hzk931MEZ+mg1hGR7IWVjFWyjEQsAdgpe5km3+YrGX9JvsGRnylxOnAd4exJQaZAQ3h6pUQKIiArSvihpikGHpGZDv+xMhBFx05ufFXlaysuCHlCIEuCBClJxC3OyJyx+lN+lncYbj5lUBY4pTqf5WYfvv2rcEgPs6Y8zIhOGyGa7uV4Lfligyadhdh9Pk42C4Wb0/s/EaxXZEF5SvZ80Ercz3KlZ5LXqK2DQJF9hVgGDC+ui8/HY3xDcn7q6VtJNK+lZQ5xVGlycVBoYQQeBQCD1cUu+w/IURse7X2tDv+AJEJNL6M6lGI9AlksU3rWtDmMmE0h9nMYhOtdz/neJkLfSgEJkJgmcH+TFMkzw75fYAfyj19eFB4AJILk8A+j3QEKMmMWJgCrzoqN4ip2rRHxWTJXPue8pNxKHJ7IMCqNiMuVz8Y4/fyK2KamOM9MFCbZRB4uI46Yn9Ji+JCj1lJ1UwtawTB3p1TRS1LLOjknNclWlRwrmTKC5ro8mivJuLldqFqwEZtoPwBRSehqxDQZKwlMkJJOhh7DXPPzrl2+XB8YYGJI3hLQHYiRComBBojwER/eTyiBPi8McGrNudflhEokPhxVRDElxCogcC2DhqPows5GDC7FB55TEETwypM7JbLE0HAY/DINPHwEAFCL+tYOYQR2fgm8e54eWym7WQlhoj9+AZ9oC+YNkdD9U9GIurIDZ/uiSKKkSnpiBG0et++kd56zEKbnnPaH0qNrzgy4LOM/Z+OVbOS9E+fyCA9rDHTDJ/7DQWQ8tim29+nvF4NIBDDcpTD+E0PQtajuW/NR3tOmJr7EuZat42EXeFi5LjPbyboIVlHszDXb7a4+znW3S6nceZoE/fpLAkLmg5ioceS3XKaKfldXRrTOXtOjHMzhNtA53t8MbNF/IiYEdv8K6ift6Z3+6pjNnG9Hi3kPiExmiKNQX5gji+gLb3YaEWmHXm0dUVMGDlYR0X6IYbTbv27mZWsrCKMGJXEasoorFdC4Mg7Y1A0s5ljGirZDJu44zHia4DBffYL+nPjDr5a9vZYphsZ43j9dO8Uz9HvG1XTVft8ouhTAGmmFhJpHqHYUcdoZjru6rQRkHkIDXYIsVk3GAdtwoms/aXok6Ox4+cn+tdV2T+a0TY6R6CwKvvXKg8iHr5Md9OaXK7hrK+EwNQIPFxRHLE/glPQoF8taT7JBGrQc4ZtgmV9bMJSBvCusZSYyeCiKw4LlAgTArMjsNJgf7Ipkm6H/ClR+VYtthv1O2rR5u3oq8HzGXjjUGiLY0n874NvgxbUjzlV9o/mBfXrcQ0E+GNNGN9YvRfYoY+x44TRuiW2GtAzzIv86K65OodPqJDNXrrm9oI4Rvjk4TqKrhtLgdGRtaEqrmGNnMVUzdSyRmmjok/7FVMDOvzdu3enJdcuwB+XI77M6b7cGe0UlkrH9U/bDQrQHwzVzatSf7U1aHeuR/tPTTpekCkDh/1nuX/nivJYPvwYcde6HIYcomQ/AQTktu7or52AtqAJrL4gR49CYAQE4j9mC1UMcIYYnZbfNso+ffpEr46nVOaLTbXKGb8vzRje+3WqBiHwcAR++eUXdNeuO+OQQdFhz6DKnMbj1U8//cSQxCoOTEdMZfTehw8f3OdbIigWvN0ex4xbwikK39A/zAgbOOADI4G1DMIYZtsPEPgFvAMX9YMkv2HNtoDmUo9gS/eLMYnrB+ENZDqJj/AGLzWAXiwjYOcr+uSrV6/iOpUzHQJff/31Kc10KjqDK4b0XVoJAwG8TgYL6sgo0/jVplFvNrppmFg5UC2K94KrfpOeiT6nS5z2B3QsI87XyRcYpCEjTo59QmDkQrW1PzFmrjGNmdqAqP4GCGRpRcbO06zKWATMa3EmObuTwm7J2pmGJjlqGiOHoPSbN2+OCiTmb7o3HQoUdezfJbZlF/PNNrskc/oPP/xgl2n2NmWW1HQQiwPc4swt56Y5cVSt8ldFwNafR/r/JhpdGj2iOdEq8M1sYBlHix7xpXwhUBYBe9jutoV19Pr16zubYfij4gy3EaysXQaVKQR6IUAUDi+VOFJMAMHbSr6Ga4uByZwYuB6QVG/JALvXNkggZmSfHUsjgMuBaSeIJbJekxLDt+tJfHsEcroSTmzoWrGtG5zGV69Vfu2rRBvyWuUpX8mVTkEpLiNXOsZEOY9FIGVbC+AQlEtXv4QcWSvsu5fP9lyO5rvHdoONcRu0ABzFaQNA9CgEHoLAwxXF7i5Q9KEfMV64JzB7Gh2AV3OtSckEWrivprC22JHbFJZVRgg8E4HFBvuTTZEMO2SEC+EwEBOHHCVHILgsDYbJeAQLgaSyNPi12eJgjc0vrPSGAHG9I2HF+RQWbkLAQID1xWuhWAYvC898blS+vWL99VoT1H9auQoMiMDDddTuynTVmXTAPhCTtKSqmVfWaNfYYDByUOOxTB+Sg493bQoz8HSvmEkHsXV3XVlHp4xJejtKzAFylOCSBVytgkODhX9EQ7VHLR7lF6ekFFO7B93hsVT9qkcIlEIg1orGsGKoHo3TcfR8KWS61JNlt3ShUI0KgbkQwDm1g7HYfqcmDUZsbCSzISOAIiU4MJqpiVY31A4KHwBzbfjNqIsRw5ZDFimBtQDYSR/pV7sgBDYtXYKJGNBS2EQWR/KKO2RKhSrTHgFjLxcd5pQeuoqv01I+Oa3zZgG7n58q2JutJ36O5vFxC4Zhr8dc7XrErMFdjUkHsunG/BIV1xHZfn4sggY9Z9dhjykhHOqTmps2pENbI8cHjCFTo1/lArtA+bizNej24+NmdDwfMXVCJ0ofFj89gslNl/ZJykpj8ToeLyTQ8Il9aaOq6oKmbSkFsIyzMgUmAW3xo0Zi3DmPrIuWRvvu0ItJnT0n7pArTaPo8JhBl4N+qyQ+W3MWn1l2+6pjM6W5QFOlfFIJOlVrIOBk6hIrjdaNcceaS7Th0dYVjpjdxGXjB9aO1gd3G7pp1Bldq8GrWE01aFRNTI1A3GfcuKg6SeFExAOzXsTJWKFw/I4/9g1hOS6OEo29tiMyqnaqlJEIAbb1eER51fxS8fYUBHbLBAbqLrNypWPo5ErHmDwtx46eobSfAMi29LarN1wmQDHFbzsxXGZKomVgaldY9pTRXXvv0tw9k/kiRbhbGU0u3eUlAoRAFwQerijmPdRWpLdgEhjTxETzgkygIv1h3kqILdi+wFE/x7wk+pQSGyGMc62J8aNb88pdlD8QgSUH+5NNkXQ75D+6d3c639FcEudPZEKlA8tEGHNq59SLxGH52U2n8/WoknZYLYCUUPujwBGzWQikrGAFPYpHFqHR+1kNURjlk9V1t3Y5l5LbkMp3RyBL0OvpqF1v8+ELHquqmkllfWp97ar97oqlPQHMdPGmqxicOAe3kL5x+mOCG0cz2JulwKE9/qO1iEBjWbscJr6q09m13kgcs+Dh3vsSOfLExxkI93lUDWsgwIhzo3tLnG6sjz9xNaA91oClIxe2BnZQk7h51L8jj2paCLRBgLl4dwHDjSPeZgWB0X6B+x/EcIK3riE/UdWIygUWs+QIomuhsIAA6o9384ASoglKLvYI4ynK/LKLdFT/6Qy+GM6TsoMS8HWCn06xo/yuxWiiM3THwSfJZ2dLZ6nZSrygc1L0c0x87ZyC/BrLoMFUdbNR9IwDs+CMFkPdoOfEM1RMxpZzWbsafQ8YR54Noe0IDfILiv5mh5z68xjhBt1+fMTsOWUDjeEzVACwL6pHiOG59CWM1lGecT9Pz4G1C3qScXSEyW7TdCfm0KpYZdFTdta+zBdDDGR2EfMzL8+Plwkb/0Mk6EPk0i2xYhS4dl1ifOhyKXSsucRK06jhM8JvpV2dtvmHTsiV0Wl5VI0TX5w4/TxYoWg5yk5pUwEfgVi4K43WjdNePNq6IqYqyEGZZMWUKHw0zQU1b48NrCy/p9VIx1NqjVZU52IIsF9ld0SwClPDjd1dJig7+iCbscAPnYMSOFpOCrhmdQkomKz5MEvV1O4PGDz/Yub//J8jSQWM7D6CAzU04+vIo+zr9YMkPW0Xn76ZtbuQXT/jJQUWGa4xjEc2RkusGNdx741JVU4lBI503SYUpFOp3UGqRXvQ2+Me6OcwTIKpxwbN/3ZLd4QRymN6/JxBBDEaGSlzioNRy3ajiU/0CIE2CDxcUexOhcF02UYQXVrZNV/dvDDFMSiZQF16zlCNntrArkv7iWtbmnW6fyjRi5inIbDqYH+yKZJuh/xH9+6etZi6pGt9YQTWCyEZe9yZ7Fl/6t5hBiTA3sfjG0lbmvIDciGSuiOAq5y4xOt3KoIOdxYjrzVKHLw7XCIgHQHpqC20gZvqxs6T+/C1UT+LqplU1kdr8K7H7ibuKP90BTJISUzfrCkSPxADm6/oEoOwkEsGlO/K3WXOy1ouFLvlEa6DIk7QW9qsQDAM/cklpiTOQZ3WPhC1i1icSRfaJV4eX4yVcvoiwEDzh1LiIEIJ+F8F6UfNoTXElz4pMyPXIEB1CoE1EDgNiWPQXuA03jLulF5icGCcuGXMi9Pn18A5wjNen8ZMWtXehi/Qc0geJeItsEfoGfm7ru4gxrBBtl4ZdtTpzB4IfRBx7y4Vu86Pd9lX6Iauc0R2SZyKOxe3wLD3maLn5NYWl6e/BU5uQRZ8ard0g56D7xO363KCjn1huCGRoyYw+MexB2JZk2PbUYMTv8vRgJmus7lEg24/IA4BSSl21IXxGLSy0uPRaC2i+W8CFShS19WzEtz7kCJxjHC0bno4ZaMBCht4JVk4MHHchL3I54kXUHIivUhzK1USGEuut7ecOncXd1YCeePFYesSK02j9histKvzaELZEIakGr3I4NRujjHlW9pad7Ph6vvWDVKXWGm0btg61lyiDY/GCHKU2AnGEbP56aI/7ATxKLta3mL/nFbbt2emtA7jAacpX6mMEDgam2V9NKbC3YF5f/TtVhuMhcuPzQJi4JPliF3mKP4QjyDFh00fKUdGWtkelU4PJQNLLAahVw5Cz2KkeOGj4R8AIlc6Rl6udIzJ03Jspd3Guu6FOdwdDYFNe6Dwd03r2FgNtE3w2NFxZmYMiPEfOxLWS+gp7TLb+iidpimfUq3KCAEhsBICUhTb9jx/Gu3oJbXvWrBvzw4NFkDvcC0T6OEmEPYtCNh9OH5LNNvt077Q/a41+ijFcgFVfSIEbASujbtZBvuTTZF0O+Q/7C7S4G1ixHabdZZ0re2gWzzdklMPB3tXKMJq0CWma+JoiWhXdijQ6RgUwQ0QIDhL39jtM0YmS1n3vUpq8J12ozn/VdlzjA0QfnIT0lFO+oQ58B6Zy+4PHFfnXInnqJq5ZH1B/6OQH2KV4a+mOwsY1cSklhngdsegk8+lf8pSazhQ6PnGfQCjyBaWb0FtaXo1fbssJlm1AdFR2PdOYDeLBhUWAikIEPrwxxfp9GBIPPRcDu5PSusqc4SAQ/I0gbo+qkT5QuDJCDAR2yYu6u6OsRcrz83wSAkO0PQgogm4cArnJjhH3MXWETI6KjxvPv3qNAaIlXin+wXgYJw72W0JCGhsrgck6TEFgVhwm/joHsbnwVfjnMEw/Ef4KtjhDXCOXh3pumDgdHlEoEdkX843+EVMl5UDbuyulAt2wlgEtXsOWMWNuhxmQ+DyVTo5BH4TRcO3gONqCxKI/rIsEgm4X8wwpcYxZu6z2beGoGPwWLvb9+U3sXUUToyMn1NQ8ySSNHgxPBEfH5dGg3Wn3BFTJMFMRJQYn4uR4n480iWOwrBGu1la/SaSxoywS2HHsDaTI2PQn/52KXSZwEj5jgTfFE3xzwcZjwwQJyOXKM5s9woday4B492pKkUAg8vxFScYqqUa8usxzD9oQN/6hUuld7vrxrIhUF75EKG1xreuSyE2Yz1xHzaEOyOD0NyLR38gxDRk5TCOsFgCQwvTC+81txXKV9IY7btHrKPa06AWZ0SAWenIQ7kfEaLyozBdkdGX67xkqZqtMHQ2mLiPRHCB4GufFDTYBvEy3GCENYR4DZbaXzHEHJ0tE3Klb6I9SCeP53167E3W9Hk6ArsrUE5prOdBbMgwIdozL9OZzbuNmwPQJdIXudJll1ISz8LRECeW3DSSAotdBq8qxuooh6nZrk1vhYAQWBIBKQonVqZLfAEmlAbOpmt0hITtmtlWREf6ZQJtE/qTTaDnHLntONDUtBAYAYHnDPZnmiKJdsifjvzYZvmIJ7EtWPr2228TC09U7Cj2arBQDwci6Ua73dd1DNo6vkrvwxCZGyvsyJeabobA+/fv7Rh0TAn6kNXoFy9exK9yc7766isMgtzRTTSZzvzdd9/lNqfy7RGQjnKY02Of3GkfpWomkvV//dd/EYZzvTQ9kTW006sdqiSdlukmBR/izpT8+uuvh6L/JjHbCvRRJRjtj1VoP/3001H/pyd8+PDhCLRK+W/evMGQ44dtltgEphcs8AnfJn5SsNhvv/0KQW4cAAAgAElEQVSGFbfr92FhEhAv2JaqEgJ3EKCvbmuKrhJGWZFgCEEYNMljtajD81oCuaR/aIcm0+tRSSGwEgLY/1gsuxPxxiZGIKbCHcsWVckmFVrZKsScJv358+cjC8qHd5C4JShBSewIoFXgoshc4HNNmuAYNW8nHrdXSGGxyeLt27c4TQHjwSMFyhqodEWA9Zc/SDOhv3r1Kmhaj0MhQE9ATDFJ6K5ffvklVlBkYrb5mg218+7du7gG5fgIHOk6v0zHNCqxeOsocPoJ3QPNEFS+KeF/+9Z/QycHb3cf6Xh0VH6+ktlKMl/QjadWNTFEPgjMktuyjpsumTQZhilq/OPHjxSLQaN+cAPPIqtOPrU10gY+gxgzNbhWnSMgYK+lojkZXyPQOQ4NmA2A5hsJG21ooV2johnlmPpl20IvGaopvS1UcdZsmF7zUUnm5axDDsgutgaPKj/NRxBHuDG1uZ5DInYPTyvnE7jbitEPwZY0/x4NZF5NbTycAnIENSbE6bcqIAQcAva6NuOoRtCG1o868EZYJQuQFQRq3m0avbS7vhDEXgCE+FKig+NAVkIILICArStyGcT8yDJXjurfzB4NySN8lP8QBBgCX758efnyJSGggGVymOD4N3c2x7ljvmPG5N+gzu2R0YezfN+POKp/t9FrmZsbsjvLX6sw/goN6Tyd+G2bHJDMlfIRYUN5/c+Jt8uVPuqQNfJ33QEakitdA23VOQ4CaFSmb2PCYmY/3VRAmSxvHZu/y/qUwSYSOQokjiOsLpQc6cZdYrK6wW4NyhQCQmBGBKQonNRwMKv6mK6h0RLMoUY3YP4dEBaZQK4XPdYEetSRWyduJYTAAxF41GD/tyXyuAtAUu2Qvje92fGIYGQSi+xLbY3WL+wDY/tFDUq2Ou0d88St6jU9b81IJOirxqMwnFfQlSh32zqNbhO8YpyiPMvSw1bdoJXTR3o+GqwsGaqtBgLSUTVQna5OqZphRWbEDU/18LBM3SeMLZKJi2oUo/D9Fgeswd6HwaAekOY2JB0ptO6YMJxzo8kYdWxca4Pb1grjxSCSbQ0tiVFbQsBGIFCDua60PY3i/tit6+0RAlmmi7TKEYzKfywCBHNsD51pulSkJdCiDF676U1t5irbGqIEgaMAdfFoWEB/cDaju3kZkHf5EUhP3Su6B53kchPGh/EpHeRrlNerQRCIBbdpCXSLr6YYlbGDNtrYsft/pZ6fIscjXWfbsc3eVkWG6caYlehm23G+GEa6H4RhZBqOLaa+30vjSi7kxLBXxQcKg3k8IMDN17FpQb/ibRwroyTIGL2uBm4XoE75BF4CQPxHB05KVSpjIOCjuqVrd3uDmKFexci4HEG0KynUi4PIT6Dqd8u3yWQq8Yk5TVMe9XJa7E4BZkZaKT6FpeBpG0sBUwXVrK3Pg3bbPNJdUxCbtExst2+oNl6hQFXG0pwUUoPsmMdl5ohdCTp+6zmDrok4UTXIgF2967mQiRJzfYBizGuBsc2jX8YVVmIoBOIetcxodTh34THXcGIKNtz8mIXcHLRT7CY7iCZNxAp5UkZEdi8EGKe7cxzjawvNGb4J3Q8bEv+FksH0FwzPgqOPURxUXumx9kSQqyFrsFnWHx/H67d7Yw0ks+os1bXkSjdWm3KlGwM+ZnN26KzU6B6Hd6aJIyMBvcerdJZt6GItml5zQbjs6aNgLLQgzd2rMnpILFZh2F1eIkAIdEFAiqIL7EM1au94qbeUcBkEmUD+JP7M6fvI+/ORCdI1loGOwixB0/4jKteI410eFPpQCKyKgAb7qpL1+Uq0Q/7D/6Z9OmupYMm5mTCQP5+lpIk01ZOUTUCXoFU9ZovUnLtWod0zRWBfppIL83HBk5Y+jNdWoAf0aX2mlAYB6Sh1AxCQqhm5G1wwBZ21NjJfd2hjG1ZKVJ0yjTf932Hqwrf2CZ+qHsEFapt9QuzPDQE/gffbjAa7IVtwPs0ujTTb+Fm0YgwuXim0agtXb1sigIZ3Y4TEBaXnfx6n8apasrNSW1mmCypxJd7FixC4iQDuuTERo6nKBnyCOI+9KdDpyRHiluh8R4+faLM0ELR+U+gjfI5MT6VP36sq+piAqs2NAPsaNLBzyB+DLo0qY6QEg2V7y6uyJ3OKILlLqmOnjS+2y4ijYcxE7XGK+5kSsURB/bu7/esfexoFRipk+ttF+2ZmLKPaPcdm1pcO6VjNQrAbqvYQqIrbTdiPPre3FvjgHNWg/BQE2nf7FKpGKINeisEhZ+1Lee4gHzgmDr2+4dxT3ejo3BKb2oeX3A+DenYf6VRYUB0Ds/Blzzs+2QVDPRcC6T4lNdLI905vH/zbXSljRTQmeze02JiGBs3F/bO29diAqa2JXQk6fuux6ZqIEwX10i6MR/Y2lGzeyq41jj7pqNh3GVHmLgJxj6rXjXcJaJDZhUd723pM0ubHMZx3Z6u4fGIOw5M6MXUa4Ny+iVght6dBLc6OAKPDHq1+cImpbXfK2x2PfIiPXHb0xX1+t+n7mbXFil66T+TNGsqKhtp26Wnv9e+SMU5mqaDlCF0oQFWudG29Qf27OrBBu2piQ4BOHnR7/3ExD8JWMnjBWa7ubtf10QvSLPO173UBDcHjYvItAi8zWoCS/VhqBixCvCoRAkKgDQJSFG1wHrwV26gYzYmwqZUJNHhnK0Jeyga2wObJ7RiJdB6FWYLWg8cuhnQiRyomBIZCQIN9KHHUI8ae2Z0d8sdAmTZ+zAqa2MGpxpSXai4Lga3R9GWqXCL/67/+y/6k7Bq23dYsb7MkCIDffvvtLKyJztoIvHz58uiQ0lHTGN90ua+++uqowOX8r7/+2l4v360Z+n/66afdV8ocBAHpqEEE0ZEMqZqO4Kc0fdmuu/xhClUdy7x9+5b5iFVYmwbKEDl68eKFXWzqt7bhnbv2MDUUPvHBhTvbK4ZDrk3l11k2/ebNGzpnluvKZE3577//vp5Z9dtvv71+/ZpWjMHFBscaRmZZeFXbQxCgx9IhHbPow92x7wrEiV9++SXO9HMeq0V9EK6ls/yLa03oKyGwJAIEXe2JeNN1Bedi4jz+OlDKsusIccv379/v6hnQe/XqVaW+8fHjx7/+9a9//vOf//CHPwSt1zPPKvESVPvp0yegs6W/BRurhqzjkGOAc0C2HgdB4IcffkBScfABn4J8fgGddDZMLL4K8vU4KQJV1QKYMOV9+PABBcVithEAoVNt/Y1/j/xZeimV8JYKmf4mBdwnG7PhiFmKBfM1kgIl34HaqnJDNR6tWwHqwVRABNPhdsRRDM7Gqf4VAmURwHaKKyQTRRTnKwcE0My7oBljuQFuua1/9913Gy+fP3/mW9/VukwtthPXBaKHv3z5ggVV0BnMJQkZwdSumKiK+SI3LpdIALwnlmxWDKE0a6txQ0fWReysNSZMzU2HAPowdhI3LrBIN21Zg6kjxYvuYlWuRouuzs3e3h0sm7cSaDPUJuqd+aKjYnfEKyEEeiGQZWs5J3dbZMeuPtIziezwOUoDA+bnn3+mzjUCBYm8q5gQyEKA0fHjjz8yYI/MYD+4RLFgyovbcqPv119/fffuXdnRh5mBuogbLZtzZHIUbOUI7YJN2FVhPpUVDbXtupNZc4FN8xpvS8XbT0die7i69+p6LMuVroetah4TAc4aGFFuZknCmFmuLtN3lopgAzA7BluCwzC3m2tgftgEDPg2a4p37t6AjIgkISAE6iEgRVEP24lqtudQQuvj8CITKJaFLb64/Ow5OnI7uwRFvxBIRECDPRGoBYrZE5mzQ/7Ul9V0o3lV19pJIl0Qu0sR6Z8bJY3t2ttXpeL7Bg3TvUrvw7CWFSKcDgoRnIXAhfkYNcjmj6zAdBZJbAij/qxPKEwknZ1huV+pfDMEpKOaQT1mQ1I1Y8rFp4pdJmwwurD1YUmjIrHHsim53tF6Xzp907bNf2q39yW+Xuu781pVA+kCL4xrrCPuhsBMSpcUrDGu+XECoezNcSmUoIjis7gXeNcnQqAIAtvZQlcVj7lO0IWJ1TWnREEE0GkFa1NVQmBeBNiTx3CwrQIsgbLb2YELUyTrBtLuY5a7EaF5V9BH+buF0zNpkWiYEZ9HLvWOhqbTea0kt4adHgXB6YDH3Hk2l57YtTEwz61c5asiQP/nICJ9iTFo2FdoDwrMO1iqYjhp5fGwrcQIcx8nXflxGyCuPRrJ6GkBDRBJ30PRrbdwCQ4Bs/5jPF+jxjmyiFPPSARG2+RgmYkamP741db/PtkF0wY+MTgF21VVQmBDYFdDYnVPOqDaiBUFFdulKCuUf9koaCI7uVfoBroFm4cf0apt5sKyTTRuCcDSf/hRIf8O1WeYTDkdh9UHU/xcb0dw/CqRSsfwp/4A50Ca9tugsP+IdIyZ0Z9TEAok+d+ulD4KDizM8kriG40XuhOWZDCyMESx6uuRSv3/Vrf/z5EbyDjq22UpQQ1y+QjTx6b8jyrH0mZM8aukNo/aVb4QGA2Bo3sojuj0Z3mGz7+DBP+KEjBN80s0tKgEW4t/+RUPsx9RrnwhsAYCeDdsbmGtZJvm0kNzG/ubm7ONvtoxOnQC8yz/Mudivfv4QwY/PydOw1rMne8v4PsAQvxh2RwAx4DBttmIMSg3Xu2S9C/29q4wBjFXHknV4BG5gJ5rZUtgLvby+gNKRngMeuwdkrZR4GSNTI3a7LfGh/7QiIv5nUqudIyPcoTAjAhwpxWa3EUFYxZ4y19qifNPc5jysnQRNLT8S05BcCNmp7Z5E7c4fo4/C5xSmyX909pUQAgIgVkQkKKYRVJV6bSdoNMpuCptrnKZQA6KIPEoEyjxAKMPkU73+2goLQRmQUCDfRZJFaEz0Q7pebtW1mLqqq51ltuw9QxbtHd6zwVi7jS3xrdZoK3ajdcQZUsuLszHkEdnq7oF5HSNeRciqGIbGeu+u2+V2R0B6ajuIuhIgFRNR/CzmmbpkUXErE8ozFe5n4xcnugkZtLp5khCUWwz6nLkZkD0njn/xqv4jIUxY7jcAcfOfsjLmospzA+rjA/53bH92AHJeGFvXMoiBCW13X/AYf5MkpgR/D2dzA4X9s0wjp6JXgOuhW0DkNXEYgikXK2F3qthz2BIYI3E5tMRwt3jlrhFu3YLhNWIO6WI5gir8fNTrtbC5kSrNzAC45Cj2/c/PpKiEAQwxvgxZOgwuO1OfEiWtSr0zB235ckI//77709mP+CdUM8W7cGTpY/R2Siw/euXZEbYjs/R9xqoL7/plumYcb/1o/makcjZBn6cW2Oo8vNnVb7axmwNk8Mnr3ba3lpwBE5tqlT/oxBg4gusVqJqs4+s2hIEtN0mcFU25b/7tl6mrWbjdnd1C9PQZiNt5bcbu+KambCYufhN0Ul8jmIciueACRe5Fq9WFe4isBsZoH/Kkt+FS5k2AoRoMDWJZfEvJelInPCv3ZeoHx3LnLt1ZixbVtBqBIsM3mmOHw4LlMD7xv5WnpkCHLpMagbBeiUEeiEQW0Q2Jbu21r9iBC9ebB8eGVrbhyiE2irIpl9vhcAaCDCOuLqdHzPdNs0RoOMXcLc5OGRuA5CZMShQ9REPgovAqjbRpvLGnlcDpgbx+h8Sb5cr3aBLuybkSjsolFgbgdOd2zjgrD1dAwFrAfvB96Dtehh3TJR2mYJvc52Xgk3PW1UWaLvu3ry8i3IhIAQSEZCiSATq4cW6H4OSCfTwHrixryO36gZC4CEIaLA/RNDpbG52SM/btWQxsxblb25OFB4xpsSSucVsYhTdiPG0t3HH5YVhjMkDc96+fcuur1zGK5209Mm4vOANO5e/9QlQujgC0lHFIZ2oQqmaiYTFnmOUvG2GBexgUaykeE+jkxv7HEHBfZjiFEogr2uPpyLO6jPXaBjtq13v6cLldM34Yg8i2/vev38fHLo7JYB9inzCD9ePjWhZQx6U2GfAYNnd5bPbNA2d9rfdD5UpBGogwLTo6zf654VW0vflXKhcnwgBISAE0hHAK2ce99Va/C1zPZdyxvlFcqg83SToG7fEhjkKlzE1FEHDrwQfhG2gtmj88nOlU67Wwr2ibyx8N81cIpuCWpzx5/jjU0hkVSLxo/ltLuqbN29WZdPmy149P52v/UPIdkMzvr0Jzowsi+bREEBHEXPYDFcMKuxtckYjcjR6sDmxvWNrH3P08rmsOzzamiSu+VTx8sk2c60aYsVZi2FRzkQIEJqIb0aA/hq+9kSwiNQ7CDD3cfvGnRoufMtsQgCN34VvC34C7+vdiFEQH1UlBECguK21tqGlPiMERkOAmY6fu95uNPJEz5gIjOb1j4mSqJoOAbnS04lMBF9D4HTn9p2rtTaSCEBRSSJ56ZtbEiu0i9nbRVLCwnb9673VuaT1ZCqOhEBxBKQoikM6aYWna6b2LFyba5lABsLPMYF05NboBnolBFZCQIN9JWkm8pJoh/wxsboaxbIWU5ecm7MQ2ETA+ep6h150ADW3n2dJcJa/SpoLgspnIcCfDb9wPhwF2H2XmMEm+6HxLY0CetULAemoXsh3b1eqprsIsgjAtON2rfRPsCiyyqfX3KXkaXTSUYVO01FehwaJB5ru8QkQlt7Z2+fDMmAaKw5hXfNn+RDTkW//8Ic/fP/991yaTnCH6xK4Ktv/kcmPAn/+85/5C71sSkjfakDljz2xPGBvEUlMCv5hS/rnaWxrF7QsM3i3BmUeIZA1+1wT31HTyhcC0yGATuOwvb0VANve13vFeYSAxDq7xy2PwmUQVuMgBy5VlkJLhHGEYilXa0EnHU/u1QjyEg1CQAgIgQABe79p9/k6oLb9o+HrCZz24nhsi0QjCabxI+g3fmRyEDHtXuKDr8RiVnsKDU2yS4yCG35YnmDdLkrKHBmB3bAD8yY3BI1MtmgTAkJACAiBSRHIsrXkx00qZZEtBISAEAgQGMrrD2jToxC4hoBc6Wu46avpEGDzrbFrgnOL93eqE4DC7E9HpmXE2OA9neBHlZS79yhxi1khcA0BKYpruD3wq76zsEygB3a5gGUduQ0A0aMQWBUBDfZVJXuTr80OmeN2rVVXUrPchk3eRKluCv7y51mBrcutzPVhlgS113Au4daglnMR6X9+wRHA0Ntdp3EFCiYu99L0GxwKUquqThGQjjqFaMkCUjUzipUVxPQJggXLZU5Bp1+t9cyz3zK/g+Ecz2vpF0YEVTV+5KDd58+fsZfuyBT2GQhcPIG6wGbzf2Tyo4B9f0fMNd6lrLgYFuV0RCDYlEPHvkAMd8+djgXuobtQsz4BgVNshZIQEAIOASZr/xCyy/cTTO71/o4CDVE5ZPgtHqUTix19fjP/l19+AYrdSioRdtRcQMN08wWTYIpryTmHGneWBei5x9iM77jG4ahSQggIASEwJgKxzvTprDQt+k0MnjbwETiDy07kPRwBVjR2B2n7yCQGc5YsdsnOqmGBwqeO7QI8rs3C7kDbPf2+Ng7iTggIASEgBBogYF8YHRMgWyvGRDlCQAgIgRkRGMfrnxE90TwmAnKlx5SLqCqLAH/ndberb62wzZUVmSK7WVI2MDjWjGUgV6ZN4s5G3zYUtm8lSzpy99oLSC0KgREQkKIYQQqD0DDsTCoTyO4hwwrOJjvrrY7cZsGlwkJgXgQ02OeV3X3KU6azbrdrZS2mrupaZ7kNW4eoCoVNjw69xGPSRiwoX1V2QVt6HBMBosMXjiJzpHz8P31shNfHlMVDqJKOeoigAzalagJAZnn88OFDcKVITDnGPeN6pb8mTXdN+csD7PJfietYskc5tvmdpeSPmpg6nxHR8lKA+1hBLSeR6Pb3qypSAx2MXlRkD0QRelSJEAABfyrEg/7uu+8uwJLim9gK9kKjD/mEUN5DOBWbQuA+AizDnxq6KLoGxkxiQDKx2H1kdmsw7rqqobG5zCvxfHiN1ncRKJKJlk65fJYrw67dX3mZyHgszAXsZcb1oRAQAkLgAgJ2tKfvfH2BnbKf2FsLHg5OWahVmxCogcCuCYojwF/gqNHcUZ22mo2/km4BE997kiUfd5LBc/hzrL4EN2pZW9HtWoMLTuQJASEgBCZFQLbWpIIT2UJACAiB+wgM4vXfZ0Q1CAEQkCutbvAEBF6/fm1s0gABdt+V2laaFYaKtxbUE4ftvygQGiNvIxaUV2g9AESPQuAhCEhRPETQKWzaM2lWV0lpLrGMTCCAssG3BZeI8+DFdOR2cAGJPCFQCgEN9lJIzliPPZ1tU2G327XsmTiAe0nXOv0Yj4/GklD4DE6Utrdxx4xIdjEmj8rBB7sQ8OXA26tXr8YHKkulj8/OGhRKR60hx1wupGpyERuqPAqfPe67N++w051tKLy9ds/IUGw6YuyL/10xXJp37965RyWejEBgb9ju7phAseeAq/RgpDvxEAAZpfZAjIm2qJoOgY8fP/qXEe9OiClMpdyuJfc8Bcm4jC+g+G2QI5ADQPT4KARQaPZOxA2NlDL3cUu0OvqOWQMKImP3QQhqiI8WBwW2R5rmr23vvhowk1sJEtcCQbuxERiY8aDXt78NKD6RJASEgBBwCMQ6070i8XD9KXD8zqC0EJgOAZY2dm17wxeowaOtSeIWH654N0AcaEiwsSsRS0Q5uQjsDjHuZZYoc5FUeSEgBISAEEhBwJkNKYUpI1srESgVEwJCQAiMj8AgXv/4QInCKRCQKz2FmETkHQTY0OL//cu4KjarF9yp/vXXXyfuWoGSXJ8iJl45lRDQuaRKwKpaIbASAlIUK0lzSV5kAi0p1lymdOQ2FzGVFwKTIqDBPqngWpKt27Vaov3/tHUh9MN+NaJL/08t5R647atcZY+oKUuCXIox0XGsR8ivLZM//fSTHYY+IufaV0e1neZnHZb2a+NDQiF+jtLdEZCO6i6C9gRI1bTHvHiLWHrcvINS5WYQVii3H8P5119/ffPmzUqb3RNvHADh3f0KxZGfscLESwFmZC2R5vRF98QKmxVj88GXL1/o2/gIzRr1G+LmBQhYSaX43Ck9LwK+wmd0/PDDDxd42f0bknE9HCGLM5VzioCmnlOIVEAIgAAh1pS/vcl0XC/M6wsiZeT2jVvaf4Kil70EhsjIR3LwNNSmXOvPDFhwI2wKJkzNQbyx6hpHCkkqIwSEgBAYFgF7v2nf+XoE0IwlD4EzgoBEgxA4RYD1jrhM46VwQ5PEtJHT2HjepaF7pnM05g3Id8ewFwG427t/h2B3MPYiUu0KASEgBITASghk2Vry41YSvXgRAkJACIDArqPR2OuXIITAfQTkSt/HUDUMjgBLUfaGFmKAbFYvy0XW1os2J5IY7GV5XL42uXvLi1gMCoH7CEhR3MfwOTWk7Ggti4ZMoA3Ph5tAOnJbdlipNiEwLAIa7MOKZhDCNjtkgtu1Vl1JzXIbtk5T9fznqWGqvxYVDN0sCQq9AL2nPWYFhR04hKdfvHjhHhsk3O7YC23d+fZCc/rkFAHpqFOI1isgVbOMTLnyBv3PCuX2W+/8xml00omSnTdPvp/UNiBPrXcH46oJ/MSpWePmIIRIJ2/JCG1xgRG3+E0NnYhfEgEWbHzz9ZpVAzK7B8YCxPCz2txoE7S7wGPW1NNSuS2ArVhYCQE0WHCX0C53u1vMd0vezPS161FVttl59FWpfFt11wg3cbvTKfEoMXtT6WkNLQu8f//ehtER0/4YQ9xi1TUOx6kSQkAICIEZEbBn7b7z9Qh4GvgInBEEJBqEwCkChENjU5xQAzvbTr8tUiC3IekWYAc05+EKkCL9sGUl/h8zcO0StVBo1KGhhBAQAkJACBREgE0gzmxIqVamRQpKKiMEhIAQmAiB7l7/RFiJ1JERkCs9snRE230EfvvtNxbrbbt9dxTcbDprh0DW5rTLhJ22IoclwNZYpAtK8ij0YkyUIwSegIAUxROknM6jPRecTsTpDaWUlAnkUDpF3hacq2fSxLXDKTrdP6m4RfaTEdBgf7L0N97t6WybDfvcrpW1mGqzMa+Ys9yGFInOC8WklGdJcNVuPKnsGpP99u3bU/djl6SJTvFB/zUedxlXZhEEpKOKwDhRJVI1Ewnr4aQSnUy8cYCTNnNNhQ+XrNi/gABX6XGJHkZUmzu2cEm4n4INbRdI1SdCoDYCwZ0g12KaTDEpW3yuVV4bgSnqt/dXBSywnhTk6FEIPAEBLjlKccZRRM3OsqbQ0zduad+fZb+91qkA32aZq7XADVPtWv2Nv+KGysTL2lp2vA0EjuLHPVBeXuMeouaEgBCYCIFYZ/rE25OXX3LJtL214OHgLClxMbUqAvHVq3CaaM3ex8RWs3H90i1g4ofssk7BxXgqpzECRErjEYe322zENeZXzQkBISAEhEB3BGRrdReBCBACQkAIdEcg9kEgST5Id7mIgHQE5EqnY6WSkyLASr193ocCNf4cMjs00neR1dgiMqm8hiI7y+NTaH0o2YkYIdAMASmKZlCroVwEZALlIrZkeR25XVKsYkoIxAhosMeYKGcXgT63a8liZhOwHZmKpcU+pxcvXsT5pXJy6SnV7qT12Nu4Y6YUIYoxeUgOJ9x2lwxP2edKkcZ3H0DqKVVGAcWyDXDav5KOao953xalavrir9azEGDTTOKUQclZDrRnIVCw8M25uyAlbarCOvIbCh79V3OlG9yxBVb44J8/f252kcdcIhC1IyDg34pFj722U8c/72cwpdu1DHDsV4kzuF2J3gqBhRHANkvcIJ5Y7D5WicGBvnFLW7eg29nHfB+KoAaqPdq+uRlO12aioJU2j8xribcfNut4jvH4Iq32N3w5YpQQAkJACIyPgL163ne+7o6ewOkuAhEgBIogwHaXWJsxwLmVtUj9diW2Jom/jUmNyyyf46JtOFCKLc8lbvaoxK4iPprkOJccRa0QEAJCYCIEZGtNJCyRKgSEgBCohEBfr78SU6r2UQjIlX6UuB/I7KdPn/zteTECVaP9Z+cAACAASURBVK9lT7+4P45oxaTez9HZySwME7ceuToVWndQKCEEnoOAFMVzZF2K02bHoGQC+SJ7rAlEf9Ppfr8nKC0EVkVAg31VyRbni66i27WKo5pUYe5yMpWmR5SSKIgKPdY8ipBIysiSIKHGiU5kJfGvQskIcG7tWpC3/ZHvm0rgGpvJQKpgHgLSUXl4zV9aqmZ+GT6FA0LniWEpzrQ3vmVyRhncnLunYzm4ASF4nI6dgODtjq1ff/2VTQwFV5epihNQP//883fffRe0qEchMA4CBKf8q1UuRz9Sphgq19WNbUTPVN6mIbUiBMZBgEOqKbERFFGzs6wpwYHucUt/CtiVZop63/3QyGQuAByCb7DviqG4cK6hZ6JALvs/UqQMjzDbrONtkL5+/ToWLgg7wJUQAkJACAgBHwF7v2n3+dontUvamO8ETheJqFEhcBmBXYNwN/NyE0cfGppk9xMFVLn1zK1B4FDsoqTMMRHglurYlWbGjG9AHpN+USUEhIAQEAIzIpBla8mPm1HEolkICAEhkILAroO/m5lSm8oIgZYIyJVuibbaao8APfw0voe6rrenLn1DbLzHoAZcLuxZo/L16pS7t55MxZEQKI6AFEVxSJevsM1cLBMo6EhtYA8aHeERQzdla3dM6qkJHX9yM+emjK6xeZNmfS4ExkFAg30cWQxOCcp29Nu1Vl1JdX/jMb2LXD5fmt6EXVIHI318shy/9Gig34TSCyDAcQj7jzwYPE5nfxu86FV7BKSj2mPesUWpmo7gq+lcBNI37mtjDdjK/A46mO8QAc5Etx4EjNiP3Cv3+fNnfHVOv1y+QQx8GG5UQlX8cUi7Rb0VAt0RCGzXa65QcEXXEVPXKj+q7Wn5gaRs9jWL2fjo7XoIcOo4Md6bbhLfRyll2I4ft8Q1wO29j0ZQAxtDP3z4wN2m7M4EKNaVuZD0zZs39TaMBgQUeUzvTuklixD28ePH+Cw3omx8w1cRXlSJEBACQqANAvasPf58XRslAx+BUxt81S8EyiLAlVVxcIYxjktVtqGgttz6pVsA0DfpY6kFCOtxKASQXbx5msy5HN6hIBUxQkAICAEhYCNgXxgdfytbK8ZEOUJACAiBNRDo5fWvgZ646IuAXOm++Kv12giwWyAOFvmNssvr1atXfk7Z9HR/yUDb3vwOYCzS+cW2tNy9GBPlCIEnICBF8QQpZ/E4yEwqEyhLahQeRHC5ZNvldeTWxkdvhcAyCGiwLyPK+4ykTGcdbtfKWkxd0rXm3tMst4GuwC1j3Q9F6+iLPyazJLhkN/bRUPoIgcvn1rg8ov2Iu3m77c3PjzBU/jUEpKOu4TbpV1I1kwrugWRzvjpRO2H6csHQAyEKWE5x54JP1n7EOtrO89BDLl9gOgtEMMt+hS9fvrCtgas6UPX4FDBu0M9VXJxxAiKsMu6GePfuXXt70iBPr4SAgYA/O9DPr92dt+kHoxVeUXn30IpNod4KASEwLwKJl8Ni4LXcNegr2CNsp4hbQiRrCkcs3Mxn3kEoM54xfvv2bWI4DkPx2vR6DVtcv/jsPTRwedm1CvWVEBACQuAJCNiz9hTzdT0xvXz50jj1cflq8noEq2YhIARsBIjhxHHORJfKrtl4a6vZ+MOHK14A4SJ7d4U05v2MHlMs1ofksCEtjpTSpbXu9pAOIDaFgBAQAl0QkK3VBXY1KgSEgBAYE4EuXv+YUIiqiRCQKz2RsETqBQT4wwOnu21rh2che66Iq3be+j0ty+ObS9A+m0oLASFwBwEpijvoLfntCMegZAJd6FpLmkA6cnuhJ+gTITAjAhrsM0qtEs0pdsifKrVtVCuL2e1CM1AKXsXHUYICemyJQNYNcRCmCFFL6YzTFv0kS935lHO7lv/YJn2Z2o28xON8bXh5eCvSUY/qAFI1jxL37Mymr79e9mlnh0j0nyLAhVOY1hy+WjJ0u8s+x5a4DIifextP9Jwj1ekmh48SMyLgeyKX3efTbUAgo9DKne7Bocqsz3XEPQsuFZ4dAVbifVVmsNNSEcU2wy5hlxXvbm2VMrlQAzpxKKr+udRKxFeqdneT91FbzTwsqKKteFJmUkgcI0csKF8ICAEhsDwCtp6cYr4uJSNcj229iX/5sar+z3/+06h8u0CEXRHbxggFSQys0l/R5fw+SSxOLl46eip5igCRTGz7wEaly3369MmPgp7Wk1XA79IpHz5K8e4C4nuv6Ys7u1UpszECyCu+lTK+b6sxVY9qTtPoo8QtZqdGQKO1oPhka/lgJkbm/U9y07GbzCJFbiW55XEMW/4Jh1zyVF4ICIFxEOji9Y/DviiZFAG50pMKTmQnInAa3GN5pcG17NozkCiv0YrlOjgKrY8mQdEjBBogIEXRAGQ1cQEBmUAXQFvvExRUbuzagaDT/Q4KJYTA+AhosI8vo9Eo1O1aHSQy5u1alw2FDgj2bjILK60r9xZXt/bv7FDsYn/HGy+6YaeG7yEgHXUPv8m+lqqZTGAPJvfjx48ch0sEwD+2kfjJM4uh8L/77run8a4tm0LgaX3+Cfzi/jiT5toUwPHL+MxYDF1wbjMuoBwDgfR5fKtEt/4ZYOrVegicrsQ7lq9pOfd5ViIlODBC3BIaUnQ4ZVDjxNX5t96R+yyE+xbmBqsU3DYi20QaOcFFD4/ni22brOaFvh1GrQsBITA4AvZ+0xHm6xoAvnz5Mr6Q8UJDTIgpxhhtNTgccoH+MT/BSef8gzM2eNRUPqak5qWKa3Ox7QOfpaqpH7R1Ct0DA+8+Jv4V0hj5z/lbFz4Ik6a5pNIFWh0LTJRaVnBoNEhoGm0AspoQAkUQ0GgtAuNWSZattaqTCxT87QE8qS47MNucYMcy/PDhQ8Geo6qEgBBYFYH2Xv+qSIqvNgjIlW6Ds1rphQB76k7N9Tb7WLY/kdILh6DdU0yC8k9+zMJqYXfvyX1AvAuBUwSkKE4hUoEYAbpN1dVYmUAx5uRkjdbdGqbLjJdN01los+c2oKdLbDmgQY9CYEYENNhnlFpHmpkQ/9i++fRpeEnXmjXU3Nu1OH+irU7tO6rRYnofppI2S9cGtXrVBQHWWi6fCsD4br9JHdXkdslfQ2yokPc1Fpb5SjpqGVGeMiJVcwqRCoyDQMoht41abCcd1RhHcKJECAgBIdAAgXfv3rEYgBHLfRzXLkxJcb4IrWh+uSPNLIeRgN6dtvStEJgLAf/UsU15Y0WUEhwYIW4JLDZu/luYIm72zTffvH79mj0QOMX+20el09cCG0QaGQXff/893UlXaz2qE4pZISAECiJgz9ojzNcFmd2q4kKxFD+uYLvpwcmCjc5bFTsTmNaxN8CNhC4mm1eUI1OOEgiiB3S2t2/f1qAZezWr2iUVbzoCbBvwD9RJf6ZDN0JJX3YbPTjdb968GYG259CgafQ5shansyOg0VpKgvaF0XErC9taXBe79vEnbHj+rl4sU+UIASEgBGIEWnr9cevKEQJZCMiVzoJLhadDABv1lOaUMqeVnBbI2hlyWpsKNEPAXsQMyFjY3Qs41aMQEAI+AlIUPhpKD4JAinmTUuY+OzKB7mN4uQYdub0MnT4UAnMhoME+l7wGofZPjenIWkxd0rXOvVoLAbWx1Rr3hKmbk+M3tfjaEJ9+wi2mp8vVtlm9OqaZHN2utQtLl8wsaS451XaBvUujUjVdYFejFxDg7AoHYxI/jPcrJH6oYkJACAiBCwgQo7jgpF9oaMlPOAOJ81Lkyqo7V4onXmKu0MrNTph1HkDLgTfR1udzIZB+0rixoZsSHBghJgANKaT6vQLnAnd484iZjNA5VMKPRPsL633CmqW5WSzdw6oXaWRJEjsKQRwRQ5/n7UOE0kz6aqgsAvTeqn8LsSy1qm1hBOypkDluPd6z/Isi7MtJyYWRGfzVq1e5X6m8EEhHgIAStmLgJeFeYb7eCRPtEmCr2fiTJRVvzOZRDjE0Z+EjkSKhv6O2lF8Wgffv3we9HZe58XWWZTmatzZNo/PKTpQ/DQGN1iISD2af0zoXtrWcEXUKwrwFnsDjvNIR5UJgKARaev1DMS5ipkNArvR0ImtM8OzGD1ejnrJAhLbNgr6OGjXuvaWay/L4Fnb3SuFZtR7thb4Db8G90HfImPRbKYpJBbcw2TKBFhZuFmvsRsgq7xeut+fWbyVIZ6nT4NvtcVKTWzbMrjQTM2XDAJQGe2JvUTEfgda3a2Wp+CVd69yDu2g3/T1Yv8t2T2fdEAe1S3bj7lIYn4A7mxS72N/tTzKML8RJKZSOmlRw18iWqrmGm75qj0BWX+0yD7bHRC0KASEwAgKvX7++E0obgYXuNHDEDgz7Ri0SZxnNL917iwgQAksigA+eHu5uqYgSgwMjxC2BJf2GsrgX/d//+38RgZMCy8PcncEP1vi3zTbQmKraOYlz30ZG8Y63dXtoMMKJCAIL4cWLF7WhUP1C4BQBtIFTEXFhunFfUzYmSTnPRMDopQDCjLYeLExP8OWmEtIsiJdlkxMj7tAIld+xN8oSptqEgBBwCDALowAD45bTXF++fHFliiRsNRs3MYKjFFPVJoft5k4iWPW6rb4N7EVa4frjeLLDLyt+XV0RalWJEBACQkAIzIsAM45zteCCtDMe0pniz7MFhde4/dwOQwUsT/r4ZFN5UpGJbCHQEYFmXn9HHtX07AjIlZ5dgrXp5889+qZv3Nz4RmzKxsjg7x/EbJbK0SX+pZBsWU/i1iNHkvwFB0X7hPZC38ecAHv3vdD3uWhfgxRFe8zV4ikCMoFOIXpIgQuBa4dM8T23rmYj4fZQGWXWeyUb5r5MZcNosN/vRQ+sQbdrNRU6Ibbc27W0X62phBIay9p8yXZtbVZLAHW1Ip8+feJo3zWuOELQ5eBfVse+xpq+aoNAliilo9oIpVIrUjWVgFW1xRHAAE73VFla6zIPFudaFQoBITA+AsykKcsn4zPSl0IcH6IWaO+OO2BSZplmf2evrziqtp61ZjPpHz+pCqAqXxWB9KmEgE9LVZkSHBgkJkDsFKVhb0tN7z/Uw89F4IGdSYpZYKUIbdYSw30PazsvxywAsPx72rXoV9gG/OTZpfdblayKAHrAqP+0Sxvf6pUQKIXA+/fv7RWl8Y9nXICCaaL47TkXyNAnQkAIdEcAlwojk5+jhPTbt2/fvHnjcu4n/PpPa8OgXVLxnjJOAY5A+KfpiLnJqk/BbZAyyC6wKMjRTbKDSEdkCAEhIASWQeDly5cpq3I2v0QO4wKEiAnqzh7FxYhlOgaiYFKO+Z0xBzsZ6/2xpvKMIhPNQmAEBNp4/SNwKhomRUCu9KSCa0a2vYxoL0E2I9JoiDttT+Oi2OEy8AwM9coeBQE+g+xBCqh6yKP2QhcRNL48IYu+e6GLMNK4EimKxoCruVMEZAKdQvSQAjpyO4WgZcMUEdPDbRgN9iK96IGVjHu71pKude7qMiDsLic/sKeOw3KW44dfPQ7loqQZArkj3Sesy9W2EJDVsX2CXVq93UHRN5ElSkmtr7Buti5VcxNAfd4MAXeyPaVFlNgf/vCHlJKXy7AezMaIsodzLhOjD4WAEOiIwJ2ZtCPZAzZNQBZV/+rVqy60cervdCcQhPXys7pgUqlRBJ1eM7NtemGVFALzIpB7yVFLTlOCA+PEBPjLOZjoNfBhjuDH3n30EmF2WlngcHiWhwXjbBlJwdbvM1v63zeV/XfKt1uZlUBO51olx0cAXcdC25Elg4rAnpz96Ob4UhCFBgIfP35kHjQK8Irrt9aYwmw29VYICIFnIoB9ToyO+dqfrFGMRHIKTtB+5ac4PzaIhFHkO4lIQSfrTnvLOAWwFnyfDsI44YkvPA6FokQICAEhIAQWQAAHtt7qKqFI4refP3+eHah3//7NzoXoFwJCQAiUQqCN11+KWtXzNATkSj9N4hf4ta3f8aOINv0bII25IGDF4qwtCxZ27QJ62xKBIORoN+2Hl+2SelscgZTxXrzRJStkOanjXuhJIZWimFRwC5OdohJlAi3cARxrKT3BFQ4SjXuIaz1Lo7qv/MR09tgdMfmMK/1kG+ZOL9Jgf/LYaXq7Fvux0jeuTafKU7pR7kBlzXiBAz8pyExUJstMWbIbTySsLqRmHa2MKewyJaOcY0pycxTLzkWsUnnpqErAjlatVM1oEhE9BgJZesmop9Qr9mVyLITadMFWKUinqwfLh0X67bIA/vXp50aA7cdCfsHjW34Tw6aZWXA/Yf85QyM9OjGs1MYhrCOYKWEWOvaLFy/GgWtSSgKFaXMh99DGR2+XQYD9NOkKsHHAJ8UIHydu+cMPP2CiZ+mZ3F5E5Zg6tMK//KYOuacI1+HDRJkyV7ryFxLMs3Rvrn15mv18ASt90gUBxjtd1BgI6IQFjm52wVaN5iJAOIKZyBkPhCZc2q7q33PX3yhDsMK3tHnk0K79rd4KASEgBMZHADOSmTrwmHhET3ax2yvd/Du4IJik8BDdxAT+z4kSDy6aFPIQH9aCXxKDgZBFlxHkk6G0EBACQkAILIZAVljyAu+1679Akj4RAkJACAiB+wiM5vXf50g1rIGAXOk15FiVC/6EFdEVo4nBo4jsBTWWRx1fjbnwF7kcDUGCxa8gR48dEchy08bZg9QRsV5Nu9h+LwJWaldg5kpTiiIXMZWvioBMoKrwTlS5jtzOIixNuwUl9UwwNdgLdqGnVdX0dq2HW8zEYdkCmN7DCB4FW6DSv1XJSgggxKxpRhGiSoIYuVo7km5Tzqjvcg4tSzkfsaBY9hEyLfOlo1qi3bctqZq++Kv1LATudNeshrIKM/fpcEgWYrMX/uWXX+iKyD2rQ2LM8+MoURcLrTHmsOlswoeMDsxXx3JjtNdrrqMvkLITiO69HubtOcq69aZjl2iPjFp8MgLpdgUBn++++64ZVonBAeycZiSdNoQ+b0APcV2uNaGtv//97/NevDiCAUOXRl7b7wmm8mkHVoHBEdgG/hGRjCn+PvmrV6+OCihfCJRCAMcky6iO2w1Wmem9XHGo3hsDpRwhIASmQwDjHCvdP8qFwuTxxx9/LMILYYpAhR5Vi65u6bsdkdE4HxcS295tgwEuxNGYBjV3GQE2jAbBT/w1jISvv/76cp36UAgIASEgBITALgK1w5JaWtqFXZlCQAgIgQUQqO31LwCRWGiMgFzpxoDP2BydxI9VxizwdvDYS8puFtaYtNYfC1c5DoHErUeuPEFml1aiMQI41LV99sYcdWxO0Yks8KUosuBS4QYIyARqAPIUTaT0hCNGdLr/CJka+bJhCqL6TBtGg71gF3paVX9syXCWt7aea82hnSy0uVpLf0swC7EGhbP6cC9bqgEOasJAIKuTBPX00nt3aHYsPNMCc+wPksgSpXTUIFK7RkaWrIMmpGoCQPRYFQGuNHJHMqo2lFs5C8O5n6j8pAh8/Pjx+++/R+K4V7mhE5Qtx7Axcr755pvXr1/TnycF4ZRs1rfczJLrt55WPmwBhIs5NCx5ExGGadHrghIGeMoso4vLJ+pOIlUITIRA1h88aeyFuWndwHO0mAAn2JsZIRzU5+zxy5cvDXyGfYVFevNmlgus0Vvow2wRxnzCooaAX3/9lZsOuM9F220v4KlP2iPA7nZ6r9Eu5iI+kVFAr4TAfQQqKfAUh+g+8apBCAgBIdAAgR9++CE4sYblSUi2SNOJoSFiyM+8VQr/yE0o2wZW7VMq0vHaVIKzFjiJONfy1NqAr1aEgBAQAkKgLAKNo+hliVdtQkAICAEhYCNQ1eu3m9ZbIRAjIFc6xkQ5AQIEKoN4i1+A1fNmexv8drPSKRQGN7Zn1V+vsE4k1cM2t+aUrUeuztH2IDnCHpLQXuhSgsZI6LUXuhQLjeuRomgMuJo7RUAm0ClEDymQpZ0CTHqFqe/Q7FiYzpaWDeNkdzPxWBvmzsDRYL/Z62b//E8tGUjvqeu51hy4ytqKBwKJm/xaSlBtpfdhsOqlXiWmvgjk3trgU9urz2R1bJ9gl2a3sXbZOjQ6JrJE2au/dcRnpaalalaS5tq8ZOmlZlAQM0qJnDajRw3VQAD/CynjghkbHdLbpRJq48fsyeYJdn2lfztFSX9a4STVTz/9xA0XU1B+h0jM13/+85/43T77dyp84LcELhgR9lUFVWFJkR3DdvC/FlgVolKV5943Md3yTCmgVM+jEEhRQQ6Qxg54ihHemCQHhZHgqiam5qwQulHb6SsaojmwmiuilSJcxzvamMnaPdoJSvrae+shZOpUto2b3s6CwJs3b9DbjPojgunzFHiCH3SEgPInRWDMkw+TgimyhYAQ6I7Ahw8foMH3CIjHYqPeD8ZSA9XatjQNUWYu76CUyFjo36LogDCdi1QKhEnr4drowMSlG98fMpOiIbKFgBAQAkKgNgJV1wSJQ2qzdG0Jqn4hIASEQF8E6nn9fflS69MhIFd6OpE1JphNp6ebCcePIsJFEDLahRELfze/b2b6Doe+dD6hdTuiHiAw4B6kgMK1H7UX+r58UT5V4x73KRyzBimKMeXyWKpkAj1W9DHjWbu7g897WTVZGjWgeXuc8XS/bJhdUWZlPtyG0WDP6i0q7CPQ7nYtTuK5P3joU7Cb7jUJ7RJTJJOdf1n1cDz1mVv3slBqXzjLTFmvG7cHfLoWsxRdzF2XPnOT5o0L9trG7CinPQLSUe0x79LizWErVdNFao9tNGWN1oHDsnSDldEtdiBL28G+ZOLjx4/4U9uJoLIMMtXyo3J+K51RgSkfKB4fcqqcS5d+/PFHn3elJ0Lgl19+SYmHjrkTaCKcN1LTA3pbec2z04lYBF9AIJg97Roae2EptDUmycbHvY031rtXNRJ4K+AAXBNprSwPi329uhurRs9RnZMiwGBnyB8NIqwd3rKQx01/kzIosgdHAPcT/4U+RmDKX08JHmMu6LSBNe5ycHak52PElCMEhMDUCMQeAbqObaD3Y5UoYao6CiWxNkG8dyK/oKyUgWVbnXkyCGUhbVPb27dvcfr8tnS1lo+G0kJACAgBIVAcAe4uxzDbZh+iKH79+Lm4t35OkMaxjWMyLo5NtVgj+mM5AWh6FAJCQAish0A9r389rMRRJQTkSlcCdplq2YrGHzWJDVefQezhFy9e+DkDpo+ioD6pGPDt15iCBS+fHpe+Hwp2VSlxEwHnsqXUEziJKZ+oTFkEtBe6LJ6qLREBKYpEoFSsDQIygdrgPH4rOnI7vox8CmXD+GgonYWABnsWXCocINDudq2HW8zbunKA/tEjC8bawX8ETsf8XG2rCFFHYfVqOkvRBUR2CVJDwx2aHQvq7Q6KjgnpqI7gN276zrCVqmksLDVnrzQH+Lx79y7I0aMQyEWALQ6ckrqjJ1Na5N4uWuGsEb+V7thK4V1lhMA4CCQug7HtaRya56UkZXuT446glksrIQQWRiDd3mjshSUGB4aN5LCxHtqwtdp0HhwWmkOasxykT/ewGne8NvJSK0LgDgIMcwY7xqGhwDnJiZHJ/Uftd5PfYU3ftkcgXRv7ZwA4bnHhxIVfQ3tO1aIQEAJCoD0C8VHbbfq+OTtjCXDJ/qdPn9i3gzGwBTrwBbgJQlc5AM4Ge3txq8XLCGx/YsT/nL7dcbXip59+8ok5SqcbUUc1KF8ICAEhIARuIpCuine9Ueaay9NN7BFzXddNdvS5EBACQkAITIdAJa9/OhxEcBcE5Ep3gX2iRrl8jSVCY38U6+8UuGwPt4TCWAx1ZHTZMXLqj2jLmRNQ90Ti1iNHZ5ce5VpXQggIgS4ISFF0gV2NGgjIBDLAedSrlJ5wBEivPbd3aHa8yB5zUCjxEATuDBwN9od0EoNN3a5lgFPsFdFYDmCnV5d1FVd6tXZJhaJsfHibpW17qddTLlSgKgJZnSSgpJcJe4dmx0Iv4h0BSoBAliilo6buM1myDjjtNVrv0OxY6EW8I0CJCwicroa6OiVfB0V6QgZ8gBWHo7iIwdjiEJS/+eju2GLbRLwb+Gbl+lwICIFTBBh6p2U4fjnLbSmnvPQtkD6hQ6emp77CUuttEOBCz/Rgb2NDN8X5GjwmwIbU7Yh7Ci/3JY6K4zj9LIfJ0zFp3PHuC0I1CIEGCGAZfv78mc3xXJR81ByjDBWEGYl3KUfvCCXlM3EkgvD7778nllQxISAEhIAQcAgER22J92LcMkffvGCL+pncNb87nJWYFwF2oAV3Uve9Wgsk5YHO251EuRAQAk9DQP7s0yQufoWAEBACAyJQz+sfkFmRNA4CcqXHkcVolLD3g7gKP3sHCKuHlLkfn2zDfsqmgjGDOc22nDVrqI3Ea7SS0otcu4PvQXJ0KiEEhEBZBKQoyuL5tNpqzMUpfVIm0BN6WkpPOMKhVw+5Q7PjpRfxjgAlhEBjBO4MnF7j5Q7NDt5exDsCFkhgh/yxGRvpUl/PtTZ26sf4s2t/908/xSXL5tSwSstS2L229D4MqdJQ3eXVhYCsThJQ2KvP3KF5Y2E9pR2IZpbHLFH26m+zgDk4nVmyDnjpJfo7NG8sSNUEopzlMf2eo16dcxYkd+mUAe/DwgFpPKn0Lud/eyfNvgra/f777/kbLHfq6ftt1r05fUlV60JgQ4ARZ+9q2ooFx8yEnhAQAkKgFAJZDk5jQzeFtsYkXYCdbancgMP+1DYWLw1xT+sFOht/8ttvv6W3yAbf9MIqKQQehcCbN2/wgGxN+I9//ANH75tvvnn58iX6IWv0PQpMMSsEhIAQEAJCoBICHLX199hsF2xNHYCtBJSqfSACwXlg1k+xXbml+oFQiGUhIASEgBAQAkJACAgBISAEJkVAXv+kgpuXbLnS88quHuVEGt+/f8+eTzYkEIc0NqERe6HAly9fZrlaK/FvxdlLpTWQT1lvbUZVm40oNWBsVmfK1iNHTDPBuRaVEAJCYAQEpChGkMK8NBSfi2UCpXSG4rCnNNq+TJZ2CsjrZdXcoXljQUdue+PcLgAAIABJREFUA1Hq8QkI3Bk4GuxP6CEGj0yIfzJeF3xF+Cn9nHOvflmQX78qArJGuM0vSZpp7O9//3uQqcdBEMjStot140FEMDgZWYou5qVLn7lJ88YFB41idpTTHgHpqPaYd2nx5rCVqukitcc2SndN511nv9OxUskYAQ48cydCnN8sh1mYPswf+2UvxVdffdWs3SINsXEh8NYfEjovgp4q6YVASuSEntzl7vJemFRtNz2uBRldDM6q7KtyIRAjMLIDnkLbLOOU48H8fvrpJyw9TgsHFksslzs5XMiIrhvckMu6EXUWKd+Rmr4VApcR2K7wQ73gwRlqE7WA/uFHQyze4fRhYfLjkX9RUCT0EwJCQAgIASEgBCohwIWYTLju5nTcAUxc/AJFeyoBrmqnQIBjnyxDOFKxUbFmZznb6chWQggIASEgBISAEBACQkAICAEhIK9ffaAZAnKlm0E9bENctbAt9kEhgRTCjInL7gReiMPwG3wXQYC8sfTpSsJa+4BSCuzaRu5k1D2R0pEckdqd4qBQQgg8CgEpikeJe3xmUzqkTKDx5XifQh25vY+hahACUyCgwT6FmEYmstHtWikGioNpMdea3fmOtdMEhb/++uvTYl0KcNLgyVsVc7XtYt24S5ebrtEsRRdw18VDg4Y7NDsWdLuWg6JjQjqqI/iNm74zbKVqGgtLzWWdft+Opwo0H4E7492vZ/l096u1HMJc9/Pvk9f/+8WLFy5z/ARn0gIiNR4DQPQ4IAJxv42JdMcv41fKyUUg63at3MpVXgjMiEDKtr+Nr8ZeWGJwYK64JRFpfvwVa7jDQgb87Ve25+C8YMuxlb9stWVry/KwtPG0LPiqbUkE0C2fP39mSz3DH/PSNngYgLGTrgu2luwYYkoICAEhIATGQYCpFrMW/2WzhPmXNAFYTcHjyEiUtEQgWAphdGCgznW8syVcaksICAEhIASEgBAQAkJACAiBwRGQ1z+4gNYgT670GnK8yQURRXsRMK6fozH8Jg1CpjDbZcdIym6HcTY56Oxkirzc2OnSo1zrSggBIdAFgcQ9io42KQoHxUMS8Q6r2ozLBCqC8AIm0J2+13iztxPZHZpdJfgvLq2EEHgCAncGjgb78j0kpXv8sQ0KKaQ4SlaymN++fZtinG28w/irV68cDkoMhUBWH+6lXodC7IHEZHWSAJ9eeu8OzRsL9Pa57o8IkF/mMUuU0lFTyz1L1gGnUjUBIHocCoH2fwppKPZFzGUEgk0wWfUwIaIY/R85WTXEhVlUJjT517/+lRPa8dsxc+JbinS71piSElUOgY8fP6Zs4NDtWg6xxolxtjo1ZlzNPQoBbndK5BdLI7FkkWIpDuO8MQFcBoLnXLP15cuX33//HWa5EAfTq5TpQm1FpFCvkvSOByY6Yl1PEKp5MQT4gzfv3r37+eefGWL8/Zt0vZ2+9rcYYmJHCAgBISAEhEBLBPACmHP9Cfpvf/tbSwLUlhAYBAFOqnC1nCOGgYBrLL/PAaKEEBACQkAICAEhIASEgBAQAjMiIK9/RqlNRLNc6YmEVZXUxBU9VtjZaUb4hT1pP/7446RXa4FkyqaRLju7Tnc7IALWbat2BlWeiEBKL3JVzbsHybGghBAQAhcQkKK4AJo+qYpASp+UCVRVBINUntITjkj19yQclamRf4fmjR7sMZ3uryEa1TkyAncGjgb7yJJtRtuf2rSU3lNXcq1/++239DM5MO7vhWojF7+VXhrBp2HkdHofhguBObIo69GW1UkCMnr1mfgyhYCw00cOMZ6WUYEGCGR1v179rQEOT2giS9YBIL1EL1UTCOI5jylXn2xodIlULiCI7777bgEu7rDADTtZPhQL8Jgu9Dd+xoVu7K1hLZ8fKpd/L1CI3uNbDmaPf3syt4DFWlrbFC4IXZ+0RCBl4GP2qCcXFEqWMiTAVbBpVSUEBkQAUyGdqsZeWIrD2JikdKxyS2IM89vMLeLwzngDhHRPxG+Urz59+rTGMjN2r8+a0kJACKQggJPI782bNxRG1bPVHsXCv/zI+ff//0psv22H/f//pP+FgBAQAkJACAiBighwf9Dnz5/5s3aEW2mG0G7FxlS1EBgVAexPYm74rdvWsjVc11HBFl1CQAgIASEgBISAEBACQkAItENAXn87rJ/Xklzp58l8n2OCiltc0b12WyZIEGn5117S//E/lrnEfFvZdMzuJhwCu28rZZ7uPWtJVcu2KuFZtdqUrUeOAIHpoFBCCDwKASmKR4m7BrNs+yxbrUygFDyfMGtnaacAtF74xIe5AsJOH3W6/xQiFVgPAQ329WTakiPskBa3a7ENPf1AS69JqAbu/LXAdMa5h0snP2tIoVSdWdp2pW5cCsDl68lSdDEaXfoMJwZjSnJzZH/nIlapvHRUJWBHq1aqZjSJiB4bgdPVUPc5S9QurYQQSEQAlYjDlVJ4O/bM3xZLdLi2M9Xb3x/jpgbildsvpS1XBk8Q8viQa4AS23XftkwEe0douotd2pJltTU7AlwJl2L6MuRn53Qo+tOjW5CN1h2KeBEjBIojkDUi2IVZnACjwhQNueRcz1bXf1219f/vuiDktZlhBla7r/hqjSPKS0p5V2TKFAKVENi8wjUUQiWIHlXt77///ih+xawQEAJCYEwEuAGTaA8bo53ZPyadokoIVEIAt5f+z7rbmKc9ZS9VkruqFQJCQAjcRED6+SaA+lwICAEhIASaISCvvxnUj2pIrvSjxG0wi4bhZxRY7FXK1RKN97FsCJ/uJ+9C1WLSL8VOytYj15Z2pzgolBACj0JAiuJR4p6CWZlAU4ipNpE6clsbYdUvBAZBQIN9EEFMTcYfG1D/TIv5p59+4hx1IrxcT7Md3k4s36VYipXZhbAGjeZqW0WIGghltCayFF1APFeKcFwnyGzweIfmjTxOTeuIUQNJnTYhHXUK0TIF7gxbqZplusGSjMh22hXrk83vXUCCTA5Tnd5tQdfCKfv555/ZIXHtiiv22eCp/fjjj4iDi6hyr4xBb7Pq//79+4D4QR65pSh2WrVNYRDpiIwjBOJOG5fE7Bk/xhKTvUzONX27DPti5AkIZPllLQ9+JwYHnmB7E6368OED9lvuZYtZwh25t+darSPzItqEgBAQAkJACAgBISAEhMCGAAGHlh6WYBcCoyGw3SvNv6MRJnqEgBAQAkJACAgBISAEhIAQEAL3EZDXfx9D1RAjIFc6xkQ5QoBtde3jS/yN29Pt0JypHEc6p9SOQ2pxShK3Hrl2n7AHyTGrhBAQAhsCUhTqCacIDDiTygQ6lRoFBhRcCtmuzJ3dvzpy62BUQgiMj4AG+/gy6kthynSm27Vqyehvf/tbYtWcdUk5HZpY2+VipzsRU/rT5dYH/zBL2/aypQbHcHnysjpJgEavkOI//vGPgJLcx9wzirn1q3wiAlndTzoqEdUxi2XJOmBBqiYARI8NENCJ7psg2+Z3r0F9k6lSn799+9b+Y1abk/X58+dSN+ywi4srurioC98tq29zBRi+4ffff89VVqXYL1XP7o6E3cxSLaoeIXAfgZT4ibrxfZz9Grg+3n+007gbdgG9FQKPQqCxwZbiMD4qJoD9xh1bwJJuvGGBs61zgV6azvICzIoFISAEhIAQEAJCQAgIASEgBISAEBACQkAICAEhIASEgBAQAkJACAgBISAEhIAQEAIPR4DrTk4R6PK3V+29vtDMDgc2eJwSX6qAzk4aSKZsPXKfP2oPkuNaCSEgBKQo1AdOEWh8DEom0KlEtgLLm0BZ2ikArfFmb9e6Tvc7KJQQAukIaLCnY/XMkil2yFi3ay3jWp8e9nY9EpaZAtvf/u4IUCIFgSxt28uWSmFEZeohkNVJAjK69BlcR3uSCIiMH1Ff6dcIxp8rpyACWd2vS38ryOzDq8qSdYBVF9FL1QRSeNpj+onuLuu1TxPHSvxy5cHf//53gyNMFNbjS92rFTREtRfu2EKB08/xE4PaOj6+fv063rWAgXcaN+9Is5oWAlzzlOLFyE/p2FU0p3cEX00PiEDjEZHiMHZxDPuKBtsGmyed8dhA6kv/tdYb971rROorISAEhIAQEAJCQAgIASEgBISAEBACQkAICAEhIASEgBAQAkJACAgBISAEhIAQEAJCoAgC/CHY03rS93WfVpVe4HQ3S/qOjvRGVfIaAqfC8quV4Hw0lBYCz0FAiuI5sp6FU5lAs0iqNp1Z2ikgpotVoyO3gRT0KAQSEdBgTwRKxQwEqt+uhYpPMVA2ErtMQgY6117B8n/+538mfsux8G+//TaxcO1idqQsXY616Wxff5a2XaMbtwd56hazFF3MaZc+k9WrY5rJ+Z//83/qZsBdZNpnZkmzS39rj8mSLUrVLClWMbUhwIU+giJGwDa/bdM9rm2lHHyoI3DoS//7f//vd+/e1bZS3B1b6b0XmvET//KXv6DPu4vj48ePuzeUYeB1p00ECAEDAQa48XZ7hXocJ8xySu16BdK14nq8i6PnIJDugze+4SiFsGfGBLAMP3/+3FgcfUdEbWO4L3dqXQgIASEgBISAEBACQkAICAEhIASEgBAQAkJACAgBISAEhIAQEAJCQAgIASEgBISAEMhFoMvG49PdLO23rdo4HO1PzkV7xvKnwvKZeuYeJB8BpYXAMxGQonim3LO4tmdSexbOaii9cJdGTweLTKB0CZ6W1JHbU4hUQAisgYAG+xpyrMpFih1S/XatUyPAh2AB1/q3335LN2v+9re/cSrbR6Bv2jYT//nPf/Ylr1frudp2gW7cC+p5281SdAGbnD3ucvY75Vx6QGrwmH6NYPChHssiIB1VFs+Ra5OqGVk6ok0I1EDANr9t070GPYPUicO1ey0U5GFWoSpbeli09d///d9ZRhFi5WaH169fw0gvSLla63/9r/+12zou6m6+MoXACAgwav7xj3+cUqJufApRboEsK/RRl9fkIqnyD0SgpcGWGBx4ctwSbfaQGwClih+obcSyEBAC/19795PmNNKvCfvi/XrQM6gVJLUCYAUJKyBrBQkrAFYArCBhBcDszIpcQZErKFhBwaxnlcy6R9VPv/6Oj45shSVb1j/fDKpsWQpF3BEKheWIXxIgQIAAAQIECBAgQIAAAQIECBAgQIAAAQIECBAgQKAsMOQ8lnVOynPPMpHj6dOn652HeVF2KE/eHiaHo5yl5dSjdd5OeQ7SGsELAqcmoKM4tRrfr7zlO2n5LrzfGXceNcpJDYF21kuPO5S1yyeyur/s41MCkxJwsU+qOqaZmTbjENG1eq67LOPM+uo2iSYI19XVVZs9B9vnRNYXdfXs1NuONZbqWij79yvQqZHUTj3KI8UfP36U7xC1TG6+TUSGs7Ozze22DC/Qqfnpo4avoB7P2Kmua+fV1dRAvB1G4Pz8fJgTneZZTnbongihW8NIByT95PBBS+/evfv69et8B+zU0yZAWJ7RJ8rV8K23EForRRgecHgBZ5yvQEJrbb38ayVqH/G8emAujV9++eXOnTuPHj0aMfhdNUteEyCwAIEhx8NtvjDu8UwgXeKTJ0/SPebfgUOX6+vrBBhNaqt/eZ0tQ9Zyhm1NQVqHzMYA5zrZbwoD2DoFAQIECBAgQIAAAQIECBAgQIAAAQIECBAgQIAAAQIECBCYqcDwoSV2zgzZb7Lfgf6mVWwFbDP1aH3gHnOQ1sd6QYDAfAV0FPOtu+nkfJS7sCHQqgGMgj9M2+vUO9Wy1GkhWO3Yvd9a3b83nQNPXMDFfuIN4PDir26FE4qutYCv1u/fv89i7zZ1kz8g33LPNqn1tU/5z9q3jBrWV2amk06n3naUsdR0rE42J50aSU1plDZz4GLCdNcHplBD8PYQgU7Nb5T2dkjpHFsV6FTX1QPzepSqP7Cj0NXUKnGmb1dfOWaa+XGznYdl5QyUh+7lY2f96da+JS0tneSIkaESdfSPP/5I6J/2bT5BghKuNHF8bm5uBquRhLHISZtO9+bNm6aPbCcwBYE2T1Ey22a/KMAJlb4K3ZUwxFv7mSkIzCIPoww7ZyEjkycoMPDv8W2+MO5xhabvXadcGEWU6zdzJX/99dd00elgk9rqX15nSyJtDRnT8PLycuB6Kct0/fRkvwJ0hbI/AQIECBAgQIAAAQIECBAgQIAAAQIECBAgQIAAAQIECBA4KYFpTofIFJFyLWTaXnmHY3xann1h7WQb8z3mILVJ1j4ECExcYGevXs2/jqKqcTqvh18GZQjUvnUteAjUqXeqiY3SWR24XCXL1g5MoYbgLYG5CLjY51JTY+Wz5TjkuNG1vn37tlqd2EZhlJtQm4y13CeLols+1skoJBfw3bt3W6Y82G7loaQnRG0qYu7NuE0Z7VMT6NTR1Y7N21HaTEI/bOak/Zb0dRPswdrnf2F7dhoRjtLeFgY+VnF0NWPJO++BAuWnbwcmvuzDd469y0P3peKkM9wqk7gPI4bWWms/ffo02esUeCJxfHJ3TlyJY8fYygOCnKXwCDXZOD8/X5fFCwJTE0gbbjPuTaCWPXJeG2idZgdbcGsjXzjcRwSWJ9AymObAnUmbS3WPZwLVZPcr0fPnz9M5bx3CpW0k/eRqyABbO+8UU/4K07LtLe+iUyICBAgQIECAAAECBAgQIECAAAECBAgQIECAAAECBAgQIECgILDf36QsJNjLR+WFS5mIMsrU3/IEmKYpLr2ATDmR6hyhnfncYw7SzjTtQIDA9AV0FNOvo9FzuPM2Wr4L75F/Q6D2aGX8nXXX/kQD71lbCdL17KOMasqD5J1FsLp/J5EdFingYl9ktfZbqJ33stWt8LjRtU5nxJxrcufKnFUFZw1M1n5PMzBNeXiU/A+50qnf62Hv1Lr2tqOMpfYunQN7EejU0dXOmA5h+MfB19fXO+8QtXxW36ajaBlJsHqU10cS0EcdCXaCyepqJlgpstRGwNCojdLWfXYGKZ7mU+CtZelx49ZniBmZJKxVj2c5JKl80fvw4UM67Z3frapnyf65WI4UYytf4t6+fbsK8Vw9ae31mzdvalu8JTApgUJsuHU+8/Xq8vJy/bb9i9pAy82rPd3mnuL0bZrYsjyBltGXOg0GDlRq+XBgj/6t2kPucXhCa+VJeLl0CTba8rl6OZ2Wn5bPlVqb5nP7Velatr2Wu7UUsxsBAgQIECBAgAABAgQIECBAgAABAgQIECBAgAABAgQIECBAoKtAZrOUFy6NNW1155Qeayd31vUek4h2pmkHAgQmLtByjuK6FDqKNcVJvbAMKtVtCDRwm6/Oc+56aqv7u4rZn8CIAi72EfHncuqW4xDRtXqo0Dw3ybKcneI5U+61uXqHD6bTspA7F95ksVPLpBazW6fedpSx1GKo51uQTo2kVsxRnhS0WZdey2f1bQ6f8jrDalZP4XWn5qePmnWT6FTXtZLqamog3g4pMErzG7KAxztXeeC9c9x+vIyNm/JmdK38yH11dTVurjbPnuAyqcGuAUnT1eeSefTo0adPn3r5bT6JvH//Pq0lUxDKX1eTVQFxNuvRlkkJbF7+m9l79uzZ5sY2W6qJp1c5zfCFbaDsQ4BAJ4GdU/E6pVbeuc0Xxj2eCdQmxHQd2ye+587QWqtyJf8/fvwol7GvT+NQSGriw+w8kWvTrsplLBTfRwQIECBAgAABAgQIECBAgAABAgQIECBAgAABAgQIECBAgMBMBbrO6zh2McuTRjK3ofwH0o6XvZ2TQ8pTuI+XsRFTbjP1aJ29PeYgrY/1ggCB+QroKOZbd0PmvHwP3XkL3i+rhkAt3Xb6l6uv5VmG361T71TL3iiNx+r+Wi14S6ClgIu9JdQp71a+ka3vg1OJrjXfr9ZZsZw7aDme+qohpoy5dCcbWiuZ3Bkxp7wke5HXW6fedpSx1CLZ51WoTo2kVrTh20wWKx6S4Ty/fvr0aa0U3o4o0Kk2h29vI8os79Sd6rpW/OGrXldTq4JTftsyXs8JDjJ3toqySb5Z7ExhkTtsfssd609X7eTNd6uE/Urv3SYCQjW1lDERgnLU8+fPr6+vqx+1f51YGDk8iSRs1s7vqnk6MFnG9kW257IFci3sbMkR2C+6Vp7qVAdaY03ZmXINbva9TbldP21s2sF2AssQ6HpzH6DU1X6s6XR7fDGsJdsphXwr7DTAaN/VNBWw5fbyw/np3wXa9LSDYbY0txsBAgQIECBAgAABAgQIECBAgAABAgQIECBAgAABAgQIECBwbIGpTWip/s3LzbJnduvONYybR/WyZed5y1O4e8nD1BKpzREqZ6/TDKJyUj4lQGBGAjqKGVXWiFkt30OPtAzKEKhljS91CNSpd6pZDT+qseS2VgXeEmgv4GJvb3Wye7Ychxwxulbtj9uXa2L4m1A5Py0/XYXWarNeZfqhtVZFLldEm5K2pJvLbp1627LeXIosn50EOnV0mykP32Y6rWysZTj9WPnPR9T293YAAX3UAMhTOIWuZgq1IA97C7RZoH6Cg8ydnmWT4YcQOzM8wA43Nze1s+Q5+OXlZW3jpN4mwFyqMpMAuuYq3+cz7srlc+fOnSdPnrx9+zbFz4PUQjrZ4f379wmq9csvvyTsQg4vPxRYJbUa4O18UF44r48IDCBQnmezykCafTlgSlM+a4nvF6KrKfFlbG/TmaxKeqRfPZfBqBRLEmj5S/yQV0SbhwN7DCCryabUZ2dn7eux699WKo9+2593557lAdUeSjvP2O8ObXLYvt/uN2/tU3v16lVGuRm4tj/EngQIECBAgAABAgQIECBAgAABAgQIECBAgAABAgQIECBAgEBBoM3f6yoc3u9HmdFa+IOamVSzx8TaHnNYnn0x2CSWHkt0YFLVOUI7kyrr7TzcDgQIzFRARzHTihs42+V76JHuIIZA7Wu5XAXl6mt/liH3tOR2SG3nIjCigIt9RPwZnbp8I1vfBP/H8Yq0+BHz8kJrpTFkKFmouOmvzOm3PXftbdfXVb/ZkNqUBQrXy85s54nwfsu/d6bctEMWEB4SHivHirzQZDvKdn3UKOyjnFRXMwq7k/YlkAFSLXDJZsqFH1A3dz6RLeWB96Se/w5WI5vtZNwf11sWPMOnq6urxMlKbsvf0psSzF2geiNIbIv8q+5c/bS6vc3rRL4YeETaJlf2IVAVyLOXNt9i9o6KVY3/kovLFVHF7/r6NG9PXZXsvwCBRM9sU4rBroiWDwf2eG5ZHWN0PXznV4Ca4WBcm0PKdU6Sh04RxNYHDvmia0UMmbeW50pA2NXNN/f3PB3NULnlgXYjQIAAAQIECBAgQIAAAQIECBAgQIAAAQIECBAgQIAAAQIEmgQmNaOgPOUv82nHXZqUKSLVWTE10vIU7trOC3jbcurRuqSTamnrXHlBgMBRBXQUR+VdUuLle+iRpolO6sZkCDRwey6M6HbmxOr+nUR2IDAdARf7dOpiyjlpOQ751/HK0KmlTmoE08YkXwmS5zarozPmy25zWZ9ZW6ddo2hT3tohs37bqQ0PP5aauG2WQOevDaz+TTyrh2SvUyOpnWj4fu+QCBQ59unTp7UiHPXtiTShQww7NT991CHUox/bqa5rudXV1EDm8nZJfWCbcCeFJe5zqbLe81keeJcH7b1nZiIJbraThKyaSN52ZiNhOP788883b97s3HPnDnHIfaH6b+chTTvk2f3l5WXTp7YTmIhAy/gsbW43myVKAOJqfzujXmWzLEfakjFJ+5TzpaP9zvYkMGuBI/3Gv59JtR9rSmGPZwJ5plf9gaFTD5nedXPk1pS31fbBSAtchzw3K5eux0/zK8POzrZacT2eupek8qtK1bnlXb6XU0uEAAECBAgQIECAAAECBAgQIECAAAECBAgQIECAAAECBAgsWCAzCsqzizPvdJjiZ8pZIbREpj1UZw4Mk6XaWcpQhbkltXSW8bZTw9hjDtIylJSCwIkL6ChOvAG0L375Hlq+/7Y/S21PQ6AaSOFtuQrK1VdIdsSPOvVOtXxaclsD8ZbAlAVc7FOunenkrXwjW98EJxFda3ZfrTuF1soVO/0/er9uuOWFTOVWtU5kMS869bbDj6Wm6ZzHoG/fvv31119zXcdk9e/OnTu//fbbp0+fppnnQ3LVqZHUThSc2pajvs2qyL1XrKVnuLq6Omr21omfWhNaF3yPF52a38DtbY/iOKQg0Kmua+kMXPVz6WpqStN5W+gDM/6cTj475SR/XGhnxJNDGnmnzMxl553VPZfQvf2C12I0ZHwyo+9ZK4rXr1+nFAP3zE21ILRWk4ztUxNo8y0mMV/2+1t27969q5Z39Fk71cxM5HWnB0HlZ0pjlSgD1DymeP78+ZMnT/KwIg8oqv+yMf+yQx5ZJB7QWJl03tkJTKe1p9226bv2GH7Uut9OKXQd3ue3isHGdU15y5PMThHERmy0O/PZqesesiBprrWGtPOr4pDZcy4CBAgQIECAAAECBAgQIECAAAECBAgQIECAAAECBAgQIDBrgdqP8rWyDPbHumqz8mrZyESX/Sb71dI55G155s9k510cUuTCsU1zabYeUm5jWw+xkQCBBQjoKBZQiQMUYcRlUOXbkyHQuvaXNwTq1DutHVYvys2mtvPhby25PdxQCqcs4GI/5dpvWfb245BjRddKDtqPOQa+CbVEbNoty+0yhmhTuiwOyeU6+kOfpoJs3X5+fr51+2pjm1IXDp/dR51623k14yPVRa6OLId78+ZNLfZBTpclebkismY1cUOOdPbhk+3U0W1mb8g2E/a9l6tleWGna2GzpO23nFoTai+zdc9O9TJke9uaWxv3FtDV7E03uwPLfWDGn4n7MLtCrTLc5h6U50QzLd0xsl0edZ9sl14bYa4jRh+jCo6XZiJH/PHHHxkbj5j/jO6SgcvLy+MVU8oEehRoM+jdGWdka37yLan6J/LSuw4W22VrfhawMd3LREqRys3IKmG+E0grNZvHFKnEmk15AAAgAElEQVTrtKXarSS5zcb8yw4ZrqRnTvitV69eZQQ+kYLIxmQF2ozH0rQGyH+abnnouMpD+RfxrfnMaGG9PeXt9Ih781pbJ7X1RZvvC1sP7LoxnUO1XNXDpzB3s5qfwus2XBMMFxj83K+rzTVvE3y2UFIfESBAgAABAgQIECBAgAABAgQIECBAgAABAgQIECBAgAABAu0FyvPohgkalekBhehamaA1hakC1k5WG1WnOU5tJk1VE/eaAIFlCOgollGPxy5FdXLg5rmOegcxBNoE37plYUMgS2631rKNBJYn4GJfXp0eo0TtxyHHiq611BHz8+fP2yxfSaVmYd6HDx86rTs6RlPYI83yaqvTCXzQtbc96vh+j3oc/pCsXN25oi89Q6DytHT47B3jjJ06uloGsur4wYMHtY3He5seqevKxlVmVqG1hunKTrAJHVLj+qhD9OZ1rK5mXvW1d27b9IHpzBPuYe9TjHhgHsDtHCk1rXIfMdsjnrp84ZeH6yNme+BTz9rh6dOnf/31Vy7q4SPRxC0NLBkYuL6cjsB+Ai0HveWfxJpOnVtP9fFZ4qo07Wl7S4Ep9MwJKJNnd+ld84Bij9FFvjhndlcKkjBbGZ61LLjdTlBgv26nd6iE3y2PG9dn3DkaX++5epFLqfoc6ajlzQU7WA/c1C0MmYca9R5v8/VqZ5zWYWbEts98nganEVZzlZ62GuOyfVL2JECAAAECBAgQIECAAAECBAgQIECAAAECBAgQIECAAAECBLYKZGpoYUZBy0kmW1NuvzGTr6qz8moHTmeqQHmqm7WTtYpbv+06B2l9oBcECMxXoOVc7nUBdRRrilN7UR5plO+8B1oZArUHLFfEvIZA5SZXNsm0Yav7y0Q+JTAdARf7dOpiyjkpt5Pq7U90rbb1mK8Bjx49avMcJ7fVLNSZQjD1tmX77/tV28d//+T/vasurNr8dElbyldRraQDj6VqZ5/C21VMkDY5yTKqfEleRoCtTo2khpM2U9tyvLfX19eFP/5QPm/KOMz3hNNsQmX88qedmp8+qow58U871XWtLLqaGshk37bvA9Ofp1efbEEKGUsUocKn+ahpoXv5qKV+Wh5yl4frSzVZZLnynTF1PWSMrYSuGGx0t8gqU6jhBQrzbNaZScyX/cIBV+9NmVQk6tyatPqi01h0v4qonu6Q16u4WqnKpmd3GRvncUR6wlT96l8aT9NdNf1z4nOJsXVIjSz72LT2nQGn2vRghyjle0FacssUmpp60+G1wfnOwjal02Z7rtnBeo8msfQMg+WhjcnOfXbGI+vUe+883YE7bIbWSoecNjYv8wMRHE6AAAECBAgQIECAAAECBAgQIECAAAECBAgQIECAAAECBAYQyJSnwlmOPQs9MwQKa5cy/yR/UayQvSE/Ks+lKU/kHjKfxz5Xpxkm1iUduzqkT2CaAjqKadbLBHNVvnuW77yHF8cQqKVhuSLKldjyFIPt1ql3quXKktsaiLcEpizgYp9y7Uwnb+VbWPX2N350rVl8tX7//n0W4FX/uHpTZQc3V+ms12SWwwOX21YTyxy3d+pty2hzLH6nPOcB6M41XdUEcymVv65Ud57y606NpFaQXEqJpVLbeIy3iQy4t3bWNw4TWutkm9AhNd6p+Z14H3WI8xSO7VTXtQzramog03zbtQ9Mr55DplmWQq7ya2i5L0pzPfZPtoXsTe2j8pC7LDm1sshPWSAxBYaJsZVmkxvK1dWVKAblGvHp1ATaDIT26xXzdaza2TbFW5kayJTzU33aOHw+8+AuGdgaVyvxtjJnKw8i/v777z/++CM9YTre1b/ff//9zz//TAikBHnZ+sU5jSTbnzx5ktBdwxfKGScusDPgVJsnyXuXsevTnq4DgOpMx1xcZ2dne2e1fGAu28EepNd6/nXG0kt0erC5PnDEF+mayj/tp1sbMXvVU6etpglVL4fkPPf34zWq6tm9JkCAAAECBAgQIECAAAECBAgQIECAAAECBAgQIECAAAECJyWQKRCFGQXHnk6QCSdNf44uudo6uWus2ilPO6zOLRwrh8Oct80UzXVOymjr3bwgQGBhAjqKhVXo8YpTvnse+yZiCNSyZssVUa7ElqcYbLdOvVMtVymp1f01E28JTFbAxT7ZqplUxsq3sOrt7yjRtbJkoulpyCZTNTebn46+JWV59OhRhlZtSpTdsipvmGA0x5Mpr4c8pA86Xp6PkXKnkk68GR/Dp5pm4QFodbfq6zyTvbm5qW6Z3etOHd3W0g2wfjvhV9I423RfmznMk+vLy8vN7cfYcppN6EBJfdSBgHM5XFczl5o6JJ9d+8D06pP6cbF92ZPtwu+1SScU7VNb9p6FTj6GJ7sQvTbkrr2ddZNYx9jKVZD4Dv2WZRVuJgFlpvMnv/otoNQIlB9ibPWphbbMdTfYd5+t+VnGxvJd/nhlTG0m+tXWB3ep2Qw//vrrrxcvXhQe1qUTTnCfDx8+5HFqAtZsZjX35TSzYX5C2zy7LZMVSL9RbvbVcEL9liLNPrG92j/t6dpP5nto9deFXF9d899mPBO9PB4crPsNWtODuHQUXaOPdQXpff9kuFwvqcHUY+/n7ZpgAihn0F5tTqn3dKqFPrnrKexPgAABAgQIECBAgAABAgQIECBAgAABAgQIECBAgAABAgQIrAXKMwoyVSMzKNY79/sif7+wMBU8p57U9IzydJrCRO5+0UZPrVNJlzRze3R5GSAwIwEdxYwqa9ysFppK5g0eexmUIVDL2l/MEMiS25Y1bjcCcxdwsc+9BgfLf/txyFGiaxVOv0kw2a/WeWD06tWrjBXaLIVaLQu5urraLODstmRxS4rTlO02Gk3Hzmh71952ss14GPM85dzjRE1L2vZIapRDOnV0W3OYpWXpZLZ+1MvGPJtOy2y/2HJ90lWHNtj6xpz3NJvQGnyPF/qoPdBmeoiuZqYV1ynbe/SBhZ8eO5164J3zMLR890+Dn3vwzV5I08kX0jnlYWftMW7tbQFtLh/lgX7ivyQKTK6FhHcpfClrWaIkkqQSAHrIcV3LvNmNQI8Ce0SOy/2o+kWpfHvqMatzTKoaEqWc/1G65dw0E8Qnfd1m3hJ3Jo+wOnWAGaskxlZS2wwMlAaTTvX58+ebJ7LllAXK4Y3SbMrjuv3o8sg6A8L212bO0nVQUfu6kUheXbNa7hCSn3S8KUIC23VNee/9V2fcPDyVuMd9ZDOd4bck55udVTUbtXqsfjTM67dv39bCwK0eOQqtNYy/sxAgQIAAAQIECBAgQIAAAQIECBAgQIAAAQIECBAgQIDAaQpkRkHTXJHMZjnedIKcN+lvNc+0jalNz7B2MjVlXdLW5mojAQJVAR1FVcPrgkB5uuwwy6AMgQoVtP5oMUOgrcsH1sVs8yLTmK3ubwNlHwLjCrjYx/Wfy9k7jUNE19pSrVmklLUfWZ3S8plRVonkPjq1Bz1bCtZ6U2G0mkddCdnTOqW57tgpzkUeO57yoqBcL/vFXMstrdxbTbz1HH5LTgHTyXz69OkYJY1tljLuUTWrdW5Ddmgn24QOqXd91CF68zpWVzOv+tojt/v1gRl5zvQemshBhXFmABO3IiZ7SC7pkPLtuwy4JIfNsiT+wjpSQx58T+pvWG3m9pAtGYklvMvff/+dO35Kui51mzQzlst19PHjx3xxSyJDDuraZM8+BLoK7Oz0yoFFtp4u99Dq056colMApq1pLnhjRh0tS9c0Javl4XvslqpM9W1OyUpO0g0mAv5+d4r0nLkXb217SVaArT1qasGHFH6JX5W6ly90VcAMldM4q8PFvM0ExOo+B77OKarPHDKu2ONSypPSav+8uiqTz1xEyXwGOa9fv94j2b2Ldn19Xe351+lklNWv3jrlAV4EcGuh1qdOPY713So/Hzx58qRmmyaRK+KUn6Kvq8YLAgQIECBAgAABAgQIECBAgAABAgQIECBAgAABAgQIECBwPIHMKMgMjab0M9ngGNMJMjejOuGkevZMbslEkeqWibzeOkNslTdrJzfrKPN/zPrYZLGFwOIFmvr2rQXXUWxlOZGN1Xmtm0Uu3HM3d957iyFQS7pCdcxoCNTLDO0MjK3ub9ls7EZgLAEX+1jy8zpvp3FI/9G1aitwynZTGzEn86u4Wln7sbk8b7MsqzUhv//+ewZem5/Od0theJRClVvYfEu9znmaQeFJ4nq39YtOy93XRy3mxSHtoZPz1MR6uSWnUFmmeHNz02/pMqbPVdymE6udN405a6cHfuJ5sk2oht/+rT6qvdUC9tTVLKASy0XYuw/sq22Us3eMT/N4vbrSvnaK3IZqa7BrO/T7Nqu+M/jPD7r9JntgauVWUR6oH3jq6R+e9pPQxolkMWQ7GZElAcUSHebPP//MuC5XfR7dpuARSDOo/luBBCdXUMJVJKhWQgUt7CvqiLXg1OMK5KlROQOFe0rTgfkKVv0oV1b1rdd7Cwz8bKQQWisd5oER09KF/vHHH7WmspLJcwwBtvZuJMs7ME0ld+FCufrtYfI0IAOA6lgx110GAP1efclz9YHS1guhUOT1R9UDk2BGKZkomWtz4IdOyU+6i2pm1jnMLSbdxayHTBkrZmS4LlHtRdj7bYG19Jvevn//Pm2y9o01W9J0h6/9pkzaToAAAQIECBAgQIAAAQIECBAgQIAAAQIECBAgQIAAAQIEFixQmFGQ6QS9T8HNfOytczMinAkDmdwyTerMwylkrDpFp7DbfD+yLmm+dSfnBAYT0FEMRr2AE5Xvm+V7bo/FNwRqg1mujnJVtkl/mH1qk1T3PmkGsSe+un9vOgcSGEbAxT6M89zPUr551W58/UfX6rRmo9/FP4fUXB7lZHVclmXmIVF1BVFTmll+kz1jfX5+3rTPfLfXWkmtIOUWVtt5jm9Ts1nxNceczy7Pfd3Vhi94Fua16ShaZixXXF8xbvPYIl1ZxvR7ZC8rQhO7YV6rCufbhFq2ja276aO2sixyo65mkdXaV6Hm2wHmRpNfSQvRUvJtYphwV6tV3+lUsyK992dhh1R0YbAdtxNfkX52dpbQxgk4Na8RyyHtYXVsypsvni9evEhYiggk5kv1X0CyPb8ExOfwc0mBwKQE0ukVbhl7ZPXVq1fVbjZ3gRPvV/cwbDqk35pqOstqe7755va99WtvBhJ91WmS2vrcMgG2Mooo59CnpyOQW/DWdrISyAPGvsaZq4hy1R4s582XggwSMgbo6wLMxVV9tp8HVns/+s5Tpmqu0t+mCMM3jJXbZneRvK30hs9Sv2dMj1QINBn2/OrR7xkLqaW1P3r0KFVfA5/jI8dCMX1EgAABAgQIECBAgAABAgQIECBAgAABAgQIECBAgAABAgSmL1CYUZDJIX1NaFk5NE3lyvSMTBqf7IxfayetnZz+hSyHBMYVyPQzHcW4VTCjs1dnt9aynfFAX1O7aylvfWsItJWlunEBQyBLbqsV6jWBBQu42Bdcuf0WrdM4pOfoWlmtUV2Bs7Ng5dvwzsMP3yFLhhLUJqs+sgolw6bawo+m9BO5JspZPTXZRzxNOW+5vbx+db7RHNoUP+2hUxtOmr4ltoHduk+uo1yDWz+a+Mber4L0Kr/99tuBGmm9q66sq97qmXXiMnQ9cPT959uE9qbTR+1NN8cDdTVzrLXB8tx78xgs5zlRhprJf+4+TSfNbfGoa++T+JMnT6qrvvNFoCkzw28vVO7o356G13BGAgQIZOZNAaFwN9k8qjaWTmCaPNjZ3M2WqkDhrlTdLa8LAYZqex7+Nq1i66OY3NwvLy8PT3+VQh76NYUEzYn6nWHWV56lM4pAeSSZ+SWH5yrBZzMOrD70X4fWWiVe7iq3Xi9bc5WHotXH44dkPldQrpTqWVKEow7yq+davc51mpNWS7TanntHOrchp2ts5q2vLYWeanWKctvoKxurv1xSa6VJfL6PHPuSkQ4BAgQIECBAgAABAgQIECBAgAABAgQIECBAgAABAgQIEBhFoDyjINMJ+vp7Xc+fP6/OaVkXdjU9Y8p/NdbayXVltXnRfgJSm9TsQ4DA9AVqk67bZFhH0UZpqfsUJpxnYuGQpTYE2qm9gCFQob3tLP7WHazu38piI4HRBVzso1fBXDJQaCqb45A+o2vlwUoer2yuV5kgXLL6/v37xLLJw5pVqKyWmVwtEfnw4cOUn++0LEt5t8LCm0ILK6c58U8T2OjVq1dpD13zmS9++brY9ajF7H9+fn5IWWbanI6R7azaTWyst2/fdo2xlf3TAn/99de03j164FzsacNPnz49pB4POfY0m9AeYvqoPdDmfoiuZu412Cb/e/eBe3T4bfIz2D7lAFspXUbdxwhakb40P+KughFUCzsdz3KpC0P0anG8JkCAwJIEyl/S23fg6WCrSa3ifSwJavSy5MfIYfKQB3pbx8n5Qn1IJKCtmc/Tv6Y005y6fnnfegobFyCQkW0hwFaaa2JjHVLMPK6sPXKvhdZK4k0NdXXePPZp01wT+qqaTgbke39bWZ03EQyrv0asBvkHarSXzBO2nH3zNrGau5laa5/UxPdcfbdqymQmsOYbUNOnh29Ps0n6W8P9xz9nH/GR4+GlkwIBAgQIECBAgAABAgQIECBAgAABAgQIECBAgAABAgQIEJivQGG2diZUZDpKm/kk5eJnzsDWaTNzmZ5RmJi9dYpaWWMWn6bSrZ2cRU3JJIERBXQUI+LP9NRTWwZlCLSzIc19CHSMcdrJru7f2VrsQGBEARf7iPgzOnXXccidf/7558DiZQVFlkmkgW59IFJOPH/B/urqqrxPL59mTJ9MrvKZ/+4RBzerQbK+6MA1Rb2UZZhEEqynuu60dtJU9zIocsHkmeCqYRzYyaaF5F+Wt2U10ZIWaNWqfuvbJ0+e7K2Xyypr7bYmO+WNv/zyy+byvB4znO8n+ZcWVQjkl24t7Bm1599+mVmtfJvCtXyCTahla9FHtYRa6m66mqXWbK1ce/eBCxiP5XtE7neFkfm7d+9evHhRE9vvbe6bSS3/Nm+am+EJ9jtFL0clCkA1qEEtzVgVxga1nb0lQIDAYgQK98p8afrjjz92ljSPOPIAqnoLyHOAU/vmvlNp6w537tzZur22sWVF1I7a421u6PkmW63KdSJ5LHl5ebl+2+OLBLPeOlyZ6QONHmUkVRVomiyYfTJfMH3OHqO4jJbzeDbHVk+ULfnDD9Utq9eZ95ax7ub21ZY8OyoHOcrFlQu5eq68Pryf3Ew2+clXgGR1D5Cm0tW251lKlLZetpMa+deyfeDb8sP8Y/wKkzOm4936TDgddaq43OQOLK/DCRAgQIAAAQIECBAgQIAAAQIECBAgQIAAAQIECBAgQIAAgTYCmX+SOSFbJ1wdGAOrabZMpg1kpsrh007alO7AfcrTLRYwV3/lY13Sge3E4QROQUBHcQq1fLwyTnMZlCFQocbnPgSy5LZQuT4isCQBF/uSavN4Zek6DmmMrvXjx4+maFnrJRNZo7J1mUqn4mVNSx7H5ElNp6Pa7JxHP6sVQesMtzlqc5+sxsl6ueMt+Nk84xS2ZO1T6qUpJ1ke01ekg6ZTdNqewVy5Ka4bwyrZf7fc751OscfOq7a9PnBnI09Lm2kzKw+m1wJbX2RB3e+//771o8luzDerVO7e2UvXmi6l3GLXiecyzLnycDn/1hvTp9Wa9Pqjli+SbJbVTSeu2eKbkD6qZcu0W1VAV1PVWPbrvfvAZfxilzFnBgOF4XpGUBl5HvILa77X5M67NRjl1G6Iaeq//fZbsrq1zWdI8Oeff279yEYCBAgsWyA/2Ra+UOfL0d27dwsCm0/KjheGqZCNOX5UfjRULVEqqE2Ys+oh+71umpKVe/rff/+9X5o7j3r//n2+QW/dLV/tZ/okZ2txbDxQoKl9JtkM5DLiLXdW1bPn6kur23w4n2Ft08OcHJKzND1u2nmR1jJfOFE1n21eJ2M5ezVuV45ajcN7fxZ6fX2d7w5NXy5COszf+WjDcox9CnNBcrpoB6d9I2zKYc6Slpl/uf9u7rOq2VAffqLNxG0hQIAAAQIECBAgQIAAAQIECBAgQIAAAQIECBAgQIAAAQIE9hAozyjYY5ZI5mZn+ndtNsgqY10nyexRnB4PKU+Qs3ayDXVqPNNF1nsWpnqu9ul9vtD61F4QIBABCxg1g1EEJrsMyhCoqT3MawhUK0WqNcOP2sb2bzP9NaPfpunWtXQyyMm5Fr+6v1ZqbwlMRMDFPpGKmH42Oo9D/tn2L0sjqt9sp1/sY+QwN7w8BwnFNqGT2FZ4opGnYNMhaFrieIxWcdQ0c9FlTDYd2E45qcZ+6qSUZtbpRFPYOT1DpzJWd04tpwjpWArXV3X/3l8nAxn9T7BnW3AT0kdN4bKdYx50NXOstb3zvF8fmAc6e59xagfm3lS+5eWHtPwE2ynbGVblOio8MsuAdoJDr8K3sCh1ErAzAQIEliRQGFSnt28qaQKsbN4IlnQDbSp4X9ubItRs3rWHuUkVfsdKC+mr1Jvp5Bv0ZpFXWzJE2dzfllMWSJNoai0Z5uWa2omTdp72vDkmbHN4BsybB67zkxCuW8+++ZAqPefWPffemFNk7L3OSfVFtq/iNO2deA5MwYNW+FaVj9rgH5KHiRwbirLDfjfBNMscmOZdaGD5aJqPHCdSNbJBgAABAgQIECBAgAABAgQIECBAgAABAgQIECBAgAABAgRGFMhP/5tT6dZTODLZoOWMgkwCyfSApvkDmVqQHUYs5h6nLqztyrSWPRI80iGZG7Our1m/SONJazySkmQJnLiAjuLEG8CIxW8aGOSGNcwM80LZDYGacOYyBNrMvyW3mya2EFikgIt9kdV6jEJ1HYf8a+s36jwTyeOMrR8tfmME8zQnC1H++uuvFy9enPJfWW9a9ZQ2kOVY02kJaa7TycwhOclF137l6iEnOsaxaRKF3qd2xuoqr3w/qX06/beHVNPqW0c6lj/++CO39vZoh7OsnncH/PXr1xPs2RbchPRRh7fe00xBV3NS9d6pD1zLzPEeus587UXuTSlO4dlc+tL8pvvo0aO3b9/e3NzUDl+/zZ9Cur6+zj7ZMze+/DyQUf360/WLnCiX2O+//352drbeOIUXKVrhW1hhcD6FzMsDAQIEjipwdXWVZzVbT5Ff3dL5Vz/KX1PJH1968uRJOvzqjSDfv3JDuby8rO7s9YwEUtdNuT3qXTLfoJtGKWlRGX405cr2ExT48OFD00OADPPSkNI11bqslVL+uMr79+9Xg9g8L6qNCdPCM1o+Pz8vkz548CCj3KZnTelFc4pqCuktsyXD5hy13p5Rd/XtevshL3IRZey99TlYvgolY8lzZF69epXeuzDaX+ch1112S+afP3/+66+/Js9JfOv3o6Scj/Kcf6feOvFZv0gbyI2vqUsMUbQjFro0uUJJw7v6YpW/5ZL900hyYNp2rWWuUsin6Z+T+DQfORaK6SMCBAgQIECAAAECBAgQIECAAAECBAgQIECAAAECBAgQIHAiApky/eeffzbNv1rNKPjll18yeSMTBjKlZJMlMw3y6WqSwOb8gczQyCSQzJyZ4GKlzbJUtzTNssg+KVF1z3FfN01JGjdXe5w9jaf3uUl7ZMMhBBYpoKNYZLVOv1CZbbg5MFhnu3CfXe9z1BeGQE28haqZ1BBoM/+HDCRWKwIyXrW6fxPWFgJTE3CxT61GppmfPcYhdxLia7MwWTUx8fvfZp4P3JLnOxkN5N+JrLRpw5V1SmFp2jO90hSs8niuED6/KfOT3Z7lT1kENdnslTOWusjgsvBdaHX4apFedaXf1l6ofK5xP80j453FbMphVvQlbN/601xleTx97IcXWf+Wf1O4YNcF3/pikU1IH7W1rm1sI6CraaO0pH1a9oHVIucOktXL1S0LeJ3vMylXm2+/GUtUB4H5WTf/dgpkrJL0J3tPTFywZG9rKTIsT1CArR/ZSIAAgdMRSBSVpm9P6SfzLxT/viF83zTJp3nSNd9v3JslGmBL7sur35B2nmuAZ0Tlh1THfrBQuEfn63amhe0kssNJCWRsn4ZRje63WfwMZVcPx/KIqbBn+q70e52Grzl7HnEXxsar63rreVdP7Y43zbHTc7D/161vPJpu801hpZ1jUwuJt3u84mxW63S2pANP8QvNYJXVWiffdA9tKte/f065ELayycd2AgQIECBAgAABAgQIECBAgAABAgQIECBAgAABAgQIECAwNYFM3siMgjYTMNaTCrZOMqmWKwlmqdRMZ2iUp6UNMC+uKtn02rqkJhnbCRBYC+go1hReDCxQmGKdaZzTWQZlCFRrGLMYAtXyvHprye1WFhsJLE/Axb68Oj1GifYYh2yPrlVYr3iMfI+VZtYL5V8e9+RfQpCOlY0pn/fRo0dN67uyNunq6mr0zC/pi1/W1P3999+jkx6SgVRHGkbhMev6memdO3fWJzr2Itj1iXp5cWCTywW1uZw7X0USSqNplfh+2U5zygq3dG7574weUi+vCR3YYPar/SMdtYA+6kgyx0j2wJajqzlGpQyQZps+MFdifn1cZSb3juVF11oVLUvBU8weo/3GLYOQjFImPuaf/th7gAvBKQgQIFAWKDz5Khy4/ipa2MdHmwLttbeOPzcTPGRL/vLhehRUSyfffPMHZGob+31bDjSWCWQz+t7dr4zUCgKfPn3KiH1neKOmFDKrIIfvF7cof0E0Q9+uD5rynDzP9AZozHkOlss52cu101T8Q7bnUVi6/adPnx6SyDKOPbARNiGsHjkGeYDW0pQH2wkQIECAAAECBAgQIECAAAECBAgQIECAAAECBAgQIECAAIG9Bfqaqp2JW5nf0unvxu2d5+MdOP352weuLjke3R4pW5e0B5pDCLQR0FG0UbLPMQSmfxutltoQqKoxr7pb5fzAvm7rkger+6utwmsCExFwsU+kIunldoUAACAASURBVKafjT3uZduja2UFTtZIFELkTN+ilsM8r8mWrEpa/5v7s5taAY/09v3791mLtTXxLLj6888/t3408MbaAstVFZfzsGoP5X0O/HTn5ZNxWHUJ2SpYxn5L5g7Mau+H5ztGFsilgPm3SjzgaTDVkBbzja5VuCh2SpYfAqbjTRiR1b+dSW3dIemvqNOBb8bw2nrINDcurAnpo6bZzCaeK13NxCvoqNkr94HVIBf5MXKp0bVWwnk+tbot7hxWNdVIhoW5M+a2OIul9RkJ5FbeVJYMq2Z9c28ql+0ECBDYQ6DTDxi5ESxg+s4eSr0cUh14lBMcIGp24U9PDDMoqj7HqGkkTtCLFy9qG70lsBJIeKO0kPUjsjYs6bgSt+jwh4TtJwFkFJqndsN/ubi+vs6AP6P9vWOQrT1XI//V4F/IpzXL6kWc86g21LXtnd6u/0hJkAl3orMzAQIECBAgQIAAAQIECBAgQIAAAQIECBAgQIAAAQIECBCYpkBm4q1mFHSa2ZKyZKpJpmdntsky5jYX1m5YO1luujsn+adpLXXtZFnGpwRGEbCAcRT2Ez/pTJdBGQKt2u0shkC1S6yQ59qem28zgv377783t6+2WN3fJGM7gVEEXOyjsM/upPuNQ7ZH15pd4WX4SAIZJmZtUlPiWfh0dnbW9KntBAoC1VWpA6zCLeSk60e//fbb3qvR8vj4999/b3PGLIBcrS3MVbb6VztqHUUuz2ozrM/Ctmw5qetxvk2oVpXeEtgqoKvZymJjBKpBLoYJJDER9tWdcX1zLORqdU/Mf/NvXnfGRF5IGIWtRctd/q+//tr6kY0ECBA4WYE8rygEYcxdIN+/8m9e94Kp1WZ14FHIW/mnpsKB7T9KaJjUZtP+aQkDRNIs/E2D6UyiaiKyfXSBVZeV0WxmjOU5z2Z+Mt5LQ0o7730Quz51zl6drLbKQ06aIWj+jRsvKZlc4ax8thLV0NYPxPIi//T2NZ+tb9ffqmozFzd3ToNctcnVf/2dkk0iWwgQIECAAAECBAgQIECAAAECBAgQIECAAAECBAgQIECAwGIEVjM3VvO089+mcmVaSyZp5L8DTNZqysMxtqf4mSDRlHLmsZiX0oRjOwECBAicuMDcl0EZAs1uCGTJ7Yn3OYp/OgIu9tOp60NKut84RHStQ8xP4thCB/Tu3bsXL16chIJC9i0w39BIv/zyy+ZaxJY8LpmWUG12m28TalM6+xDQ1WgDTQLVIBcnFV2rBpK4wlkQXts49yXfRt21CvWWAAEC7QXyy9Y6FEsiPS3jD+K1L/7x9nz+/Hn+OOHO9DNf6o8//ti52yE7FO6SSTYzugYYBjx58qQwdSwjEw3vkCo+tWO/fftWfbg0QANeCddG0YOdd7/6TSiozQPzQ74Ji5ss+22ptcMk4h66n6SjCBAgQIAAAQIECBAgQIAAAQIECBAgQIAAAQIECBAgQIDAwgRq0zYSVGvcv9x2bN7C/DQLwY6NL30CBAgQmK/A8m6ghkDr1jjNIZAlt+sK8oLAsgVc7Muu375Kt9845H/0dXrpLFXg4uLi8+fPW0uX7aJrbZWxcakCm6vOOpU0S4477W9nAgROU0BXc5r1rtSdBPID7cRjAXQqzmrnpiF3Ps2AfI8EHUKAAIHTEUikFcFWjlHd65hl5cQLf7WmfGD7TwthrZLIMKOCfKMvZCMfia7VvkLtOVZrmdcoephL+5Rb41jt8JTNlZ0AAQIECBAgQIAAAQIECBAgQIAAAQIECBAgQIAAAQIECMxC4NSmbVg7OYtmKZMECBAgMDWB5S2DMgRat7EJho+w5HZdO14QWLaAi33Z9dtj6fYbh/yrxxxIapECl5eX+av1W4uWpYM/f/7c+pGNBAoC1Qi++QsGhT2n9lFhJe3OrOY6smhtp1LLHebbhFoW0G4nLqCrOfEGUC5+tXnM6x5aLpdPr6+vmxDye62QMU04thMgQIDAFASOHV0rXwBvb2+nUNJCHgqPZQtH+YgAAQIECBAgQIAAAQIECBAgQIAAAQIECBAgQIAAAQIECBAgQIAAAQIExhWwdnJcf2cnQIAAgTkKWAY1x1qr5XleQ6DqmspaQXa+tbp/J5EdCExHwMU+nbqYck72HoeIrjXlap1K3p49e9aUFasHm2RsbynQFLut5eED73bILfnx48cD5/ZETjevJnQilaKYBwroag4EPJ3DdYBLquvCoLowFF+SgLIQIECAwAQFWsa0OnZ0rcJdMmiDfdcunyhjeAHoJ9iGZYkAAQIECBAgQIAAAQIECBAgQIAAAQIECBAgQIAAAQIECBAgQIAAAQI7BQoTtssT2HambAcCBAgQILBIgcL9sXBXXSTFrAtVqKxCFY9SZEtuR2F3UgLDC7jYhzef4xkLN6nCrS0lFV1rjtU9dJ5fvnzZdMp37941fWQ7gSaB79+/rz+aV2QQt+R1xY37Yr5NaFw3Z5+LgK5mLjU1Sj5bBrkYJW9OurdAgnF8/Phx6+GJV/L06dOtH9lIgAABAgSOLfD169c2pzh2dK2W2WiT1aPuM5d8HhVB4gQIECBAgAABAgQIECBAgAABAgQIECBAgAABAgQIECBAgAABAgQIEJidgLWTs6syGSZAgACBEQUsgxoRv99Tz2gIZMltv1UvNQKTFXCxT7ZqppOxQ8YhomtNpx6nm5Ozs7PHjx9vzV+WDv748WPrRzYSaBKohkZ6+PBh025T2/7t27dDYpo0XURTK+Ys8jPTJjQLW5kcXUBXM3oVTDwD1agN5+fnE8+t7LUU2DtScsv07UaAAAECBI4qcOzv9eWH44PF7N55onI+j1oFEidAgAABAgQIECBAgAABAgQIECBAgAABAgQIECBAgAABAgQIECBAgACBvQWsndybzoEECBAgcIIClkEtptLnMgSy5HYxTU5BCJQFXOxlH5+uBA4Zh4iupRW1EijEH/348WOrJOxE4D8FqpFB7t+//5+bp/7/QxbKZhXugwcPpl7C+eRvpk1oPsByOqaArmZM/cmfuxrSdGd8h8mXRgb/S6AwnC4Mwv/reK8IECBAgMARBBLLv2Wqd+/ebbnnHrvl4Xj5qGPH9lqffeeX+uoX1fVRXhAgQIAAAQIECBAgQIAAAQIECBAgQIAAAQIECBAgQIAAAQIECBAgQIDA9AUK07YLk72nXy45JECAAAECvQsU7oyF+2nv2ZBgLwKFKitUdC+nbp+IJbftrexJYNYCLvZZV99gmS/cngo3tVX2RNcarJrmfaKnT582RUEqtL95l1nujyZQXXE62DrYw0tzyC358ePHh2dACmuBmTahdf69IFAQ0NUUcHyk91tkG0jQtKYL/9mzZ0eNV7JIT4UiQIAAgb4EqgOPQprH/lLfMhuFHA720YyyOpiJExEgQIAAAQIECBAgQIAAAQIECBAgQIAAAQIECBAgQIAAAQIECBAgQGAWAtZOzqKaZJIAAQIERhewDGr0Kug3A7MYAjWtvGtDYXV/GyX7EJiIgIt9IhUx5WwcOA4RXWvKlTutvL1582Zrhr5//35zc7P1IxsJbAr8/PkzbWa9/cGDB+vXE3/hljyRCppvE5oIoGxMXEBXM/EKGjd71ZANx45kMW5JT+rshUi1TcPvk/JRWAIECBCYuMC9e/eOmsPqA4SjnujwxGeU1cMLKwUCBAgQIECAAAECBAgQIECAAAECBAgQIECAAAECBAgQIECAAAECBAgsTKBp8ra1kwuraMUhQIAAgUMELIM6RG+ax05/CGTJ7TRbjlwR6F3Axd476fISPHAcIrrW8prEsUp0eXnZtGay0AqPlRvpzlagemObUczXb9++3d7e7q0+o5LuXcbBDpxpExrMx4lmLaCrmXX1DZD5agcoutYA4MOcomkgfXFxcXZ2NkwenIUAAQIECGwKtPwKfOxvu9Xxz2Ymp7ZF9Pmp1Yj8ECBAgAABAgQIECBAgAABAgQIECBAgAABAgQIECBAgAABAgQIECBAoKWAtZMtoexGgAABAqcsYBnU8mp/4kMgS26X1+SUiMBWARf7VhYbawIHjkNE16p5elsSePny5daP0wp//vy59SMbCdQEqitjj70Kt3bqQ95Ws901nYSle/DgQdej7N8kUK2LGTWhpuLYTqAqUG3e1e1tXutq2ijNfZ+vX7+ui6ADXFPM+sX19XX+ltHWIjQNvLfubCMBAgQIEOhdoDrwKCTeFIe9cEi/H92/f7/fBAupDXmuQjZ8RIAAAQIECBAgQIAAAQIECBAgQIAAAQIECBAgQIAAAQIECBAgQIAAAQLHEGiawm3t5DG0pUmAAAECsxOwDGp2VdYyw1MeAlly27IS7UZg7gIu9rnX4AD5P3wcIrrWANW0nFNkeNS0bPLdu3fLKaeSHFPg8+fP6+RnFBnkkFvyjIq5rpopv5hpE5oyqbxNR0BXM526mGBOqqGXE9nh7OxsgpmUpa4CTUPoDB7Oz8+7pmZ/AgQIECAwvMDDhw+PetKdI+QhI17tPNfO3B7VSuIECBAgQIAAAQIECBAgQIAAAQIECBAgQIAAAQIECBAgQIAAAQIECBAgcIiAtZOH6DmWAAECBBYvYBnUUqt4ykOgQ6boW92/1BarXIsUcLEvslr7LdTh4xDRtfqtkYWndvfu3UL80YUXXvH6EEhkkO/fv69SSqS2GYWNcEvuo/57SGO+TaiHwkviBAR0NSdQyfsXUWzB/e2meuSPHz+arvo3b95MNdfyRYAAAQKnInB7e9umqE1B2Nscax8CBAgQIECAAAECBAgQIECAAAECBAgQIECAAAECBAgQIECAAAECBAgQIDAdAWsnp1MXckKAAAECUxOwDGpqNdJjfqY8BGpafNem+KJrtVGyD4GJCLjYJ1IRk81GL+MQ0bUmW78TzViia92/f38zcwmZ9OnTp83tthCoCnz8+HH9dkaj0kR0armueF266osZlbSa7Wm+nmkTmiamXE1NQFcztRqZWn6q0bUuLi6mlj352UOgKYRW6ndGEUj3KLhDCBAgQGAWAl+/fm2TzwcPHrTZbb99MkLe78CxjmqJNlb2nJcAAQIECBAgQIAAAQIECBAgQIAAAQIECBAgQIAAAQIECBAgQIAAAQIEygLWTpZ9fEqAAAECJytgGdSyq36aQyBLbpfd6pSOwFrAxb6m8KJJoJdxiOhaTby2bxdI/NGmlte0fXtCtp6kwEwjgxwS7fLevXtHXWx8au1opk3o1KpJefcT0NXs53YiRyWqbjVYg7iNC6j31Gk1ZGS1RO/evau+9ZoAAQIECExWYGv49R5ze0ic6x6z0T6p2WW4fdHsSYAAAQIECBAgQIAAAQIECBAgQIAAAQIECBAgQIAAAQIECBAgQIAAgVMQsHbyFGpZGQkQIECgq4BlUF3FZrf/NIdAltzOriHJMIH9BFzs+7mdzlF9jUNE1zqdNtNbSS8vL7eun/z+/funT596O42EFidwfX2dRrIqVmJOpSHNpYiH3JIFQOmxlufbhHpEkNSCBXQ1C67cw4tWDbd0cXGRx1WHpymFcQWa4tI+e/bs7Oxs3Lw5OwECBAgQiMD6+3tBY+vTocL+PiJAgAABAgQIECBAgAABAgQIECBAgAABAgQIECBAgAABAgQIECBAgAABAhMXsHZy4hUkewQIECAwvIBlUMObD3/GCQ6BLLkdvhk4I4FRBFzso7DP6KR9jUNE15pRpU8oqx8/ftyam6btW3e28dQEapFBZlR8t+SJVNZ8m9BEAGVj4gK6molX0LjZ+/z58zoDia61fu3FTAV+/vxZrdN1KRJ+tHqzW2/3ggABAgQIDC/QJrqWcNLD14szEiBAgAABAgQIECBAgAABAgQIECBAgAABAgQIECBAgAABAgQIECBAgMCxBZrWSDZtP3Z+pE+AAAECBEYUsAxqRPyBT9001GnafuzsWXJ7bGHpE5iIgIt9IhUxzWz0OA4RXWuaVTz1XJ2fn29dQpme6+bmZuq5l78xBH78+FG9sb18+XKMXOxzzm/fvt3e3u5z5L+P2Xql7J3aKR843yZ0yrWm7O0FdDXtrU5wz+vr63V4i0RfShj4E0RYWJETQmvr6CIDpLt37y6ssIpDgAABAgsWePjw4VFL9/Xr16Om33vis8tw7wISJECAAAECBAgQIECAAAECBAgQIECAAAECBAgQIECAAAECBAgQIECAwAIErJ1cQCUqAgECBAj0JWAZVF+S009nUkMgS26n32DkkEAvAi72XhgXnEiP4xDRtRbcTo5btKY4o8+ePTvuiaU+T4E3b96sM56AUw8ePFi/nfiLalCwrllNDJQZlbRr6Qbef75NaGAop5upgK5mphU3TLYz9F+f6OLiYv3ai5kKJF5k9aa2LsX9+/dfv369fusFAQIECBAYUaBl5PTcvI6aya3BKI96xgMTn12GDyyvwwkQIECAAAECBAgQIECAAAECBAgQIECAAAECBAgQIECAAAECBAgQILBUAWsnl1qzykWAAAECnQQsg+rEtYCdpzMEsuR2Ac1JEQi0EXCxt1E62X36HYeIrnWyDenQgp+dnW2NC/D9+/dPnz4dmrrjlyWQbqs6nt7aciZb4kNuyYkjNtlyzStjs25C86KW27EEdDVjyU//vIltUW0e87qHTp93lBw2VWJ1sDRKxpyUAAECBAh0EhBOuhOXnQkQIECAAAECBAgQIECAAAECBAgQIECAAAECBAgQIECAAAECBAgQIEBgRgLWTs6osmSVAAECBI4nYBnU8WynmfJ0hkDVNZVdrazu7ypmfwIjCrjYR8Sf/qn7HYeIrjX9Gp9uDl++fHn//v3N/DW10c09bTkRgWfPnq1LmiHp+fn5+u30X7glT6GOZt2EpgAoD9MX0NVMv47GymF1WJV7aJ5PjZUT5+1FoBYvcp3mxcXFvAZI65x7QYAAAQKLFEjk9J3levjw4c597ECAAAECBAgQIECAAAECBAgQIECAAAECBAgQIECAAAECBAgQIECAAAECBGYqYO3kTCtOtgkQIECgLwHLoPqSnFc6ExkCWXI7r2YjtwT2FnCx7023+AN7H4eIrrX4NnPEAt69e/fjx4+bJ8gizLdv325ut+U0BW5ubqp3tWqUkOmDfPv27fb2du98im67N131wFk3oWpBvCbQJKCraZKxXQe4vDZQjRe5Lt29e/e2DqrXO3hBgAABAgQGFmgTXcsX3oErxekIECBAgAABAgQIECBAgAABAgQIECBAgAABAgQIECBAgAABAgQIECBAYEgBayeH1HYuAgQIEJiggGVQE6yUAbI0hSGQJbcDVLRTEJiCgIt9CrUw2Tz0Pg4RXWuydT2PjJ2fnycE6WZe3717l1Bwm9ttOTWBnz9/VrutLL5Nm5kRQjUuWNdsJ1LGgwcPuh5l/5rA3JtQrTjeEtgqoKvZymJjBKohKWd3D1WDmwLX19dbr/eE1spjx839bSFAgAABAmMJtAkzLbrWWLXjvAQIECBAgAABAgQIECBAgAABAgQIECBAgAABAgQIECBAgAABAgQIECAwjIC1k8M4OwsBAgQITFDAMqgJVspgWRp9CLR1CV7L4lvd3xLKbgSmIOBin0ItTDMPxxiHiK41zbqeU64S9+H+/fu1HGcd5taoW7XdvF28QJrH9+/f18VM8Ij161m8OOSWbKVxL1U89ybUC4JEFi+gq1l8Fe9XwE+fPlXbRjXS1n4JOmpcgcSL3Do8vri4ePr06bh5c3YCBAgQIFAT+Pr1a23L5tt5xc7ezL8tBAgQIECAAAECBAgQIECAAAECBAgQIECAAAECBAgQIECAAAECBAgQIEBgp4C1kzuJ7ECAAAECyxOwDGp5ddq1ROMOgarLKrvm3Or+rmL2JzCigIt9RPwpn/pI4xDRtaZc6fPI2927d7eGTPr8+fPNzc08yiCXxxFIA3j37t067Yykz87O1m9n8cItedxqWkATGhfQ2ecioKuZS00Nmc/a0P/Zs2cCWAzpf4xzZVBUDTm6OkVi4W8dSB8jA9IkQIAAAQLtBTbvWbVj/eBUA/GWAAECBAgQIECAAAECBAgQIECAAAECBAgQIECAAAECBAgQIECAAAECBBYpYO3kIqtVoQgQIECgLGAZVNnnFD4ddwhkye0ptDFlJBABF7tmsFXgSOMQ0bW2atvYTSDhHhI4afOYRIJIbIjN7bacgkCqPg1gXdL79++/fPly/XYWL759+3Z7e7t3Vi023ptudeACmtCBAg4/EQFdzYlUdNdi5h66vgclANPWgVbXNO0/okCu9K2VmHC0edQ4YsacmgABAgQIbBUQXWsri40ECBAgQIAAAQIECBAgQIAAAQIECBAgQIAAAQIECBAgQIAAAQIECBAgcIIC1k6eYKUrMgECBE5ZwDKoU679atnHGgJZclutBa8JLFjAxb7gyj2kaMcbh4iudUi9OPa/BF6/fr0ZSyirMbfGEfivw7xarsDFxUV1Oe4cg0ccEu0ykVAePHiw3OodomQLaEJDMDnH/AV0NfOvw/5LcH19nfvmOt2Mps7OztZvvZijQDXk6Dr/qdk8ZFy/9YIAAQIECExE4MePHztzku9rO/exAwECBAgQIECAAAECBAgQIECAAAECBAgQIECAAAECBAgQIECAAAECBAgQWIaAtZPLqEelIECAAIE2ApZBtVE6kX1GGQJZcnsirUsxCbjYtYGtAscbh4iutRXcxn0EEgYiEYVqR7579+7m5qa20dvFC7x69ap6P0vwiDmGmrq9vd27pjaDze2d1GkeuIwmdJp1p9RdBXQ1XcUWv3/iWVSH/g8fPnzx4sXiS73sAr59+/br16+1MmaokMeLtY3eEiBAgACBKQhUI2Vvzc/9+/fn+B1/a1lsJECAAAECBAgQIECAAAECBAgQIECAAAECBAgQIECAAAECBAgQIECAAAECbQSsnWyjZB8CBAgQmLuAZVBzr8He8z/8EMiS294rUYIEpingYp9mvYybq6OOQ0TXGrdyF3X2u3fvZoS0WaREiPj58+fmdluWKvDp06dEVVuX7uLi4gSDR1QDo6wpvGgpoAm1hLIbAV3NIttA7pvr74SJW/rx48dFFvN0CvXt27eEGa2VNzW7ddhc281bAgQIECAwikA1WPbWDAgnvZXFRgIECBAgQIAAAQIECBAgQIAAAQIECBAgQIAAAQIECBAgQIAAAQIECBBYsIC1kwuuXEUjQIAAgZWAZVBawqbAvIZAltxu1qAtBBYp4GJfZLUeexwiutYim81ohTo/P6+GVVrl4/v37y9fvhwtT048rEDiIlXvRg8fPjzBsCAp9dOnT4eFX87ZNKHl1KWSHFlAV3Nk4HGSf/78+devX9fnzrDqwYMH67dezE4gEWar46J1/hO1JA8W12+9IECAAAECkxLIY5xyfhIMtLxDX5/OLozX7DLcV01JhwABAgQIECBAgAABAgQIECBAgAABAgQIECBAgAABAgQIECBAgAABAqcgYO3kKdSyMhIgQOBkBSyDOtmq31nwuQyBLLndWZV2ILAMARf7MuqxVooBxiGia9XMvT1U4MWLF5tBBBJfKRFzDk3a8ZMXqMVFunfv3ufPn+cbPGLvZbGbMeYmX3VTyeDCmtBUWOVj2gK6mmnXz6C5Sx9YDUmZAdXl5eWgOXCyvgUSYbYaLm2VfGpZ0LS+paVHgAABAn0KbN68qqnfv39fOOkqiNcECBAgQIAAAQIECBAgQIAAAQIECBAgQIAAAQIECBAgQIAAAQIECBAgcDoC1k6eTl0rKQECBE5NwDKoU6vxTuUdcghkyW2nqrEzgfkKuNjnW3fHyPkA4xDRtY5Rcaee5ocPHzb7srTmb9++nTrNost/fX1dDayW0Fpfvnw5Ozubb6ETTDfLhrvmP009B3Y9yv4RWF4TUq0E2gjoatooncI+tT4wsZPFapx7vdfCpa2K8+bNG0HT5l6z8k+AAIHRBW5ubp4/f/7rr7/e+fe/R48evXr16sePH31lrBxd6+Lioq8TSYcAAQIECBAgQIAAAQIECBAgQIAAAQIECBAgQIAAAQIECBAgQIAAAQIECMxOwNrJ2VWZDBMgQIDATgHLoHYS2WGwIZAltxobgRMRcLGfSEW3KeYw4xDRtdrUhX06C3z+/DlRIaqH3d7eJvTSz58/qxu9XpJAdf3tKrTWgwcP5l7AhMDoVIQ08qurq06H2HktsMgmtC6dFwQKArqaAs7pfLTZB969e/d0ir+8kiaqbAJu1sqVccLr169rG70lQIAAAQLtBfJQ5bfffktA848fP37//n11YEYRCcqZ2NBv375tn1TTngnd1fTRavvmDa68/yGf5tnCzsPzuGnnPn3tsPNcbTLcV2akQ4AAAQIECBAgQIAAAQIECBAgQIAAAQIECBAgQIAAAQIECBAgQIAAAQJjCVg7OZa88xIgQIDAMQQsgzqG6iLTHGwIZMntItuPQhHYFHCxb5qc4JbBxiGia51g6xqiyIkH8eXLl6ztrJ4sCz4TU6C6xeslCVxcXKzWkea/qf0FhNZK7VxeXrZvtFljnMi7S6rTgcuyyCY0sKHTzVRAVzPTius327U+UGitfnkHTi2hT1KhtQAc2WKcMHBFOB0BAgQWJpD7S+Jq5eeopnLlmfLz58+bPm25vRrxc/OQZODs7Gxz+5G2tHmwUM5wvxnbea5aoPl+zy41AgQIECBAgAABAgQIECBAgAABAgQIECBAgAABAgQIECBAgAABAgQIEJiIgLWTE6kI2SBAgACBwwUsgzrc8HRSGGwIZMnt6TQqJT1xARf7iTeAFH/IcYjoWtrbsQQyQsqaz1W4pfU5suXVq1frt14sSSCrXrPQNKt5FxNaa1U7CYSRsFnlmkoguZT66uqqvJtPywJLbULlUvuUwEpAV6Ml6AOX1AYSeeT79+/VEiXWxsePH6tbvCZAgAABAl0F8s10Z3Sn3G4+n910ZAAAE3pJREFUffrUNeXq/vluW31be73z23Ftf28JECBAgAABAgQIECBAgAABAgQIECBAgAABAgQIECBAgAABAgQIECBAgMAiBaydXGS1KhQBAgROUMAyqBOs9EOKPNgQyJLbQ6rJsQRmJOBin1FlHSOrQ45D7vzzzz/HKIM0CawEvn37lgZ9e3tbBclqz8QRrG7xmsDEBX78+JHAYQkPV23MCR6X5v3s2bOnT59OPP+yR4DALAR0NbOoJpkkUBZ4/vx5LZBWQmslUkkeHZYP9CkBAgQIECgIZKCYsM6FHdYfZbe//vpr/bbrizt37jQdcmDKTcmWtz969KgcUyxf1V+/fl1OpK9PCzirU+ShgecDfWlLhwABAgQIECBAgAABAgQIECBAgAABAgQIECBAgAABAgQIECBAgAABAtMXsHZy+nUkhwQIECBQELAMqoDjo4LAYEMgS24LteAjAksScLEvqTbbl2XgcYjoWu2rxp57CmwdISXEwPn5+Z4pOozAeAJpz6sAWwmt9eDBg/Ey4swECCxZQFez5NpVtkULvH37NjE+qkUUWquq4TUBAgQI7C3w/v37ly9ftjw84aj2+7p6fX19cXHRdJZRQqU/efIkT5CaspTtk4qu5WFXoaZ8RIAAAQIECBAgQIAAAQIECBAgQIAAAQIECBAgQIAAAQIECBAgQIAAgUUKWDu5yGpVKAIECJyCgGVQp1DLxyvjwEMgS26PV5VSJjApARf7pKrjqJkZfhwiutZRK1Ti/7/A5ggpkYmy5nC/1Z5YCRAgQIAAAQIECExN4NOnT8+ePavmSmitqobXBAgQIHCIwG+//fb58+eWKbx79+7Fixctd67uthnyf/3p/fv3//rrr/XbwV5sPiqtnTpBx66urmobj/H258+feZZVTvmff/4p7+BTAgQIECBAgAABAgQIECBAgAABAgQIECBAgAABAgQIECBAgAABAgQIEFiegLWTy6tTJSJAgMDiBSyDWnwVD1BAQ6ABkJ2CAAECixQYZRzyr0VSKtTUBBJFK7G0qqsQb29vHz9+nGHT1LIqPwQIECBAgAABAgS6CozyXa5rJu1PgAABAvMVyFOU9pnvtHM12UIArzdv3lT3HOx1onqVz/X169fyDn19uvNEO7PaV06kQ4AAAQIECBAgQIAAAQIECBAgQIAAAQIECBAgQIAAAQIECBAgQIAAAQKTErB2clLVITMECBAgsFPAMqidRHZoI2AI1EbJPgQIECBQExhrHCK6Vq0ivD2WwGqE9PDhw/UJBNhaU3hBgAABAgQIECAwX4HN73IXFxeJLXv37t35FkrOCRAgQODUBHI7awrLlfDol5eXo4DMKGTVjLI6SlU6KQECBAgQIECAAAECBAgQIECAAAECBAgQIECAAAECBAgQIECAAAECBBYsYO3kgitX0QgQILAwAcugFlah4xbHEGhcf2cnQIDA7ARGHIeIrjW71jLjDBshzbjyZJ0AAQIECBAgQGCbwOZ3uWfPnv3+++9Ca23Tso0AAQIE9hToFLkpwbD2OM3Hjx+bjnr37l3TR8fefn5+fuxT9JX+fux9nV06BAgQIECAAAECBAgQIECAAAECBAgQIECAAAECBAgQIECAAAECBAgQIDCugLWT4/o7OwECBAi0EbAMqo2SfToJGAJ14rIzAQIETllg3HGI6Fqn3PZGKHuiDHz58uXi4mJ97tvb26w//Pbt23qLFwQIECBAgAABAgRmIbD5Xe7NmzcfPnyYReZlkgABAgRmJPDw4cOWub13794eEalubm7yuGbrKV6+fJmfu7Z+NMzGctSqpmz3nredJyrns/f8SJAAAQIECBAgQIAAAQIECBAgQIAAAQIECBAgQIAAAQIECBAgQIAAAQIEpiZg7eTUakR+CBAgQKAqYBlUVcPrHgUMgXrElBQBAgSWKjD6OER0raU2remWKyOk33//PYsz11lMgK3q2/V2LwgQIECAAAECBAhMWaA6iE00k48fP75+/XrKGZY3AgQIEJipQDVMebkI1XtTec/qp4kOWX27fp2oXldXV+u3o7yYS9SqPYKajeLppAQIECBAgAABAgQIECBAgAABAgQIECBAgAABAgQIECBAgAABAgQIECBwPAFrJ49nK2UCBAgQOFCgOtXcMqgDMR1eEzAEqoF4S4AAAQI1gdHHIaJr1WrE24EEsjgz0Qcy+F6dL8s1Bzqx0xAgQIAAAQIECBDoSWA9iL1///6XL18uLy97SlgyBAgQIEDgvwmcnZ2tbzr/7YP//ib7VB81/vcPG99dX1/nLrb58eoX083tA2/ZGV3r5uZmgCxtJVqfd2cm13t6QYAAAQIECBAgQIAAAQIECBAgQIAAAQIECBAgQIAAAQIECBAgQIAAAQKLF7B2cvFVrIAECBCYo8B6RrplUHOsvlnk2RBoFtUkkwQIEBhFYPRxyJ1//vlnlJI7KYEIfPv27fPnz1mu+eLFCyAECBAgQIAAAQIE5iXw8+fPRIy9vb1NKJOE2J9X5uWWAAECBOYl8OnTp2fPnhXynABPecbS9X6Ue1l+HM29bDPl3OMmEjjyl19+2ZrDVZ5T6qdPn27mv98tjx49+vr1a1Oa796982irCcd2AgQIECBAgAABAgQIECBAgAABAgQIECBAgAABAgQIECBAgAABAgQInKaAtZOnWe9KTYAAgckKWAY12apZWMYMgRZWoYpDgACBXgRGH4eIrtVLPUqEAAECBAgQIECAAAECBAgQIECAwBEFnjx58uXLl80TJHh/4jzuFwmrKc3phNZKeZ8/f578bBZ8teXNmzevX79u+rSv7Xfu3Ckk9f3797Ozs8IOPiJAgAABAgQIECBAgAABAgQIECBAgAABAgQIECBAgAABAgQIECBAgAABAgQIECBAgAABAgQIECBAgACB4QX+NfwpnZEAAQIECBAgQIAAAQIECBAgQIAAgU4CiTB179696iF5+/Xr1z///HO/0FqJWrU1XNfesbqqeevx9cXFRSG1CBQ+7eWj/PGcQjqJbia0VsHHRwQIECBAgAABAgQIECBAgAABAgQIECBAgAABAgQIECBAgAABAgQIECBAgAABAgQIECBAgAABAgQIEBhLQHStseSdlwABAgQIECBAgAABAgQIECBAgEBbgYRwSjCsaoCt29vbx48fv3//vm0S/7nfz58/f/vtt4Tr+s8N//X/d+/eXV1d/df7Cbx6+vTp/fv3mzIyQHSt8ikSjKwpb7YTIECAAAECBAgQIECAAAECBAgQIECAAAECBAgQIECAAAECBAgQIECAAAECBAgQIECAAAECBAgQIECAwIgComuNiO/UBAgQIECAAAECBAgQIECAAAECBNoKPHjwYDPAVqI7/frrr2/fvv3x40ebhD59+pRgVZ8/f97cOfG2Xrx4sbl99C3Pnj1rysP3799bFrwphZ3bY960T4KdXVxcNH1qOwECBAgQIECAAAECBAgQIECAAAECBAgQIECAAAECBAgQIECAAAECBAgQIECAAAECBAgQIECAAAECBAiMKHDnn3/+GfH0Tk2AAAECBAgQIECAAAECBAgQIECAQHuBb9++JaJTokptHvLw4cN8lP8m6tP5+fl6hxyS/RMlKvGzbm9v19vXLxJvKx9VD1l/NIUXP3/+TImacpKcX15eNn16+PYEL9uqnZQT2uzq6urwU0iBAAECBAgQIECAAAECBAgQIECAAAECBAgQIECAAAECBAgQIECAAAECBAgQIECAAAECBAgQIECAAAECBHoXEF2rd1IJEiBAgAABAgQIECBAgAABAgQIEDiiQKJNvXnz5t27d72c49mzZ0nq7t27vaR2pESeP3+eKFpbE09Asd9//33rR4dvTGCyRCtrSidRt87Ozpo+tZ0AAQIECBAgQIAAAQIECBAgQIAAAQIECBAgQIAAAQIECBAgQIAAAQIECBAgQIAAAQIECBAgQIAAAQIERhT414jndmoCBAgQIECAAAECBAgQIECAAAECBLoKJBLW1dVVQjslMFbXY6v7P378+MuXLx8+fJh4aK3kOdHE7t27V838+vXnz58Tbmz9tt8XTSG9cpaXL18KrdWvttQIECBAgAABAgQIECBAgAABAgQIECBAgAABAgQIECBAgAABAgQIECBAgAABAgQIECBAgAABAgQIECDQo8D/l5VpPSYnKQIECBAgQIAAAQIECBAgQIAAAQIEBhBItKmLi4vnz5/nxe3t7f/6X/+r5Unv37+fsFz/8R//8eLFi7xuedS4u6WM/+f//J/EAtuajf/5P/9nIoVt/eiQjQnaFaj//b//92YiyU+ieuW8mx/ZQoAAAQIECBAgQIAAAQIECBAgQIAAAQIECBAgQIAAAQIECBAgQIAAAQIECBAgQIAAAQIECBAgQIAAAQJTELjzzz//TCEf8kCAAAECBAgQIECAAAECBAgQIECAwN4CP378SPCpr//+l2Bb+X81qQSfSkCo/Df/Hjx4UP1oRq9//fXX79+/b2Y4Rcv2u3fvbn50yJa3b982/WWCjx8/Xl5eHpK4YwkQIECAAAECBAgQIECAAAECBAgQIECAAAECBAgQIECAAAECBAgQIECAAAECBAgQIECAAAECBAgQIEDgqAKiax2VV+IECBAgQIAAAQIECBAgQIAAAQIECPQjcHNzk+hgW9N6+fLl1dXV1o/225hoZQ8fPkycss3Dk4c//vhjc7stBAgQIECAAAECBAgQIECAAAECBAgQIECAAAECBAgQIECAAAECBAgQIECAAAECBAgQIECAAAECBAgQIDAdgX9NJytyQoAAAQIECBAgQIAAAQIECBAgQIAAgSaB8/PzN2/ebP303bt3ib219aP9Nj579mxraK179+59/vx5vzQdRYAAAQIECBAgQIAAAQIECBAgQIAAAQIECBAgQIAAAQIECBAgQIAAAQIECBAgQIAAAQIECBAgQIAAAQKDCYiuNRi1ExEgQIAAAQIECBAgQIAAAQIECBAgcJDA69evLy4utiaR7d++fdv6UdeNz58///Lly9ajsv3u3btbP7KRAAECBAgQIECAAAECBAgQIECAAAECBAgQIECAAAECBAgQIECAAAECBAgQIECAAAECBAgQIECAAAECBKYjILrWdOpCTggQIECAAAECBAgQIECAAAECBAgQ2CHw8ePHhw8fbu50e3v7+PHjwwNsJbRWTrGZfrZk+4MHD7Z+ZCMBAgQIECBAgAABAgQIECBAgAABAgQIECBAgAABAgQIECBAgAABAgQIECBAgAABAgQIECBAgAABAgQITEpAdK1JVYfMECBAgAABAgQIECBAgAABAgQIECBQErh79+6XL18KAbZubm5Kxzd/9vPnz3JorcvLy+ajfUKAAAECBAgQIECAAAECBAgQIECAAAECBAgQIECAAAECBAgQIECAAAECBAgQIECAAAECBAgQIECAAAECExIQXWtClSErBAgQIECAAAECBAgQIECAAAECBAjsFEiArT///PPZs2ebe97e3j5+/PjVq1cJlbX5aWFLYnIlYtfHjx8397l3797Xr1+F1tqUsYUAAQIECBAgQIAAAQIECBAgQIAAAQIECBAgQIAAAQIECBAgQIAAAQIECBAgQIAAAQIECBAgQIAAAQKTFRBda7JVI2MECBAgQIAAAQIECBAgQIAAAQIECDQKfPjwIcGwEvpqc493797dv3//7du3bWJsJa7WkydPEpPr+/fvm0mttj948GDzI1sIECBAgAABAgQIECBAgAABAgQIECBAgAABAgQIECBAgAABAgQIECBAgAABAgQIECBAgAABAgQIECBAYLICd/7555/JZk7GCBAgQIAAAQIECBAgQIAAAQIECBAgUBD48ePHy5cvP3/+3LTPxcVFImQ9/Pe/u3fvrnb79u1bYml9+fIlB24NqpXdErcrUbouLy+bUradAAECBAgQIECAAAECBAgQIECAAAECBAgQIECAAAECBAgQIECAAAECBAgQIECAAAECBAgQIECAAAECBCYrILrWZKtGxggQIECAAAECBAgQIECAAAECBAgQaCVwc3Pz5s2bRMtqtfeunRJXKxG78m8djWvXET4nQIAAAQIECBAgQIAAAQIECBAgQIAAAQIECBAgQIAAAQIECBAgQIAAAQIECBAgQIAAAQIECBAgQIAAgWkJiK41rfqQGwIECBAgQIAAAQIECBAgQIAAAQIE9hP48eNHYmx9/vz59vZ2vxQePnyYoFqXl5f7He4oAgQIECBAgAABAgQIECBAgAABAgQIECBAgAABAgQIECBAgAABAgQIECBAgAABAgQIECBAgAABAgQIEJiIgOhaE6kI2SBAgAABAgQIECBAgAABAgQIECBAoB+Bm5ubxNj6+vXrly9fdqZ4//79BNW6uLh4/Pjx2dnZzv3tQIAAAQIECBAgQIAAAQIECBAgQIAAAQIECBAgQIAAAQIECBAgQIAAAQIECBAgQIAAAQIECBAgQIAAAQLTFxBda/p1JIcECBAgQIAAAQIECBAgQIAAAQIECOwp8OPHj+//+a+aRGJp5e35+Xl1o9cECBAgQIAAAQIECBAgQIAAAQIECBAgQIAAAQIECBAgQIAAAQIECBAgQIAAAQIECBAgQIAAAQIECBAgsAyB/wuKi7ZmuV5NTQAAAABJRU5ErkJggg=="/>
  <p:tag name="POWERPOINTLATEX_PIXELSPEREMHEIGHT#4428542C5C626D7B5C72686F7D2C54275C626D7B5C72686F7D273B5C657073696C6F6E295C617070726F78202D695C696E745F305E7B5C696E6674797D64735C2C655E7B2D695C7B325C657073696C6F6E205B705F542B56285C626D7B5C72686F7D2C54295D2B6D5E322B5B5C626D7B707D5F7B5C706572707D2D655C626D7B417D283254295D5E325C7D7D5C64656C746128542D5427295C64656C7461285C626D7B5C72686F7D2D5C626D7B5C72686F7D2729" val="183.3333"/>
  <p:tag name="POWERPOINTLATEX_BASELINEOFFSET#4428542C5C626D7B5C72686F7D2C54275C626D7B5C72686F7D273B5C657073696C6F6E295C617070726F78202D695C696E745F305E7B5C696E6674797D64735C2C655E7B2D695C7B325C657073696C6F6E205B705F542B56285C626D7B5C72686F7D2C54295D2B6D5E322B5B5C626D7B707D5F7B5C706572707D2D655C626D7B417D283254295D5E325C7D7D5C64656C746128542D5427295C64656C7461285C626D7B5C72686F7D2D5C626D7B5C72686F7D2729" val="67"/>
  <p:tag name="POWERPOINTLATEX_CACHECONTENT#705F545C6C6C20705F7B5C7068697D5C73696D20325C657073696C6F6E" val="iVBORw0KGgoAAAANSUhEUgAAAiIAAABXCAIAAAC2prkmAAAaYklEQVR4Ae2d79XctBLGCYfvIRUEKghUEFJBSAUhFUAqADqACoAK4K0AUgE3FUAqCKmA+7vMPXPEjCzLkuyVd2c/vEeWpdHomT+PJHv3vff333+/F59AIBAIBAKBKRG4u7v77bff/vPP56+//lIdP/nkkw8//PCzzz6jwN/79+/rrdkK94JmZjNJ6BMIBAKBwJs3b7777rsff/wxpZYCLJ9//vlXX331+PHjQptL3QqauRTyMW4gEAgEAhkE3r17B8F888036T02LuxapIaNzRL3fPTRR/R9+vRp2vfi5aCZi5sgFAgEAoFA4P8IvH79+osvvoBI5Jo9Ch/OxB4+fJhixF6HkzT2OvxN67UXt+Y5Rgua8TaKmkAgEAgELoAAHAOjyE6FAlRh2MXr9OrVK2jpzz//NLfY/cBAjx49MvUXuQyauQjsMWggEAgEAv9CIOUYCOb58+f/ur18wSEbOx6/rZmHaYJmlq0XdwKBQCAQOAQB5Zhmbvj000/1qE1VbpamEoYUgmaGwBhCAoFAIBBoR0BJ4pdffml7gM+ehuf//tUAmIYjtcs+p3m/HZjoeXsIcBD85MmTe/fuvXz5ctTsf/rpp48//vjBgwcURskMOYHAiRD49ttvZSPCG8ltHMNkIRLeMfOzhngQ6+uPrIndzJFon3gs3mzhDUuOjHUOBEbnA0ZIC5l6psyy6+3btyo/CoHALSCguxD2IsRU57aDFZt/HQAYibILfqUmdjO34MldcyQMWG0RAynHIBFWaJYLaT179ox3aZRjOgU2axIdA4HLIkBYyUkXe45OjmEiSxuX7EbnsIkHzRwG9SkHEoIx3xSDcjhBXn3VMjthSOvFixciIW0A5SAzrYlyIHALCOjqjSUXJ9JEHIuw5onzylm2L8HVIzYrc0MlPzYTn0DAI4D3QwbGk9jBQDm+cU0NSzb6+j2QUE6NhGgTCFwZAv6JvUQc0dc8U/2xABO8bGiaZXZ2fK+zf3S/PgRYVbG3MD7KJftxoqJtvkukdUHXb5tI9AoEBiKQHhqbiONW20B8W9OIkks2Om0C+3t9kFUoKm8TAbbV+Kh3fSrZiLSdkmW/pcyeBtLi038YfZuWillfBwI+1nRerMDaHtr7QwiRmX01QIfbtRA0syu8pxHOIxOSvh4Tq95sayCYNnfnG2fI9IHUQ1qqWBQCgetGoPlR5dKhmf/y5mEABs0cBvWkA0EwrJv4mGNi1kRUtr3Fz64IcsqSFjI7X4OeFMdQKxCYAwH/+PPiegXNXNwEl1SAb0TCB2Y3jZtCBvU/qZROYIm0WGEhs21XlMqPciBwTQgs7TyYY+HW+RDof7wTEs6IAGdZ/gwXgoF1mp/zQyR+JcUobGvOCFHoHAgcgMASnXBo1ja6P0VQWmoT2N8r3jTrx/BkEjiizb5IxiMTtjVtkyEkhpNWmybRKxA4FwLEo1+cEYzNs2ClqLySFoj6ZpmdHasOzThqZ6EqT5BABPoFhZr3jjhCIQHRkY9MmKnSve3EP4Usyg0I7PHIxPxgjGqFh+AzZ3mRLDxcDReFgxHgUSXLO4JFXpYhwfLiTM/xsjkD1+n4haDe6i8QQdlxGfR/TLFKU0vcyFvYhcUvt0g0nqVlPtT3HM6s6hwNDAKcg2XtCOXj3KZx5SUmzn7luOwYlcKPbJZFBkctTyQ8/EgbxVj1CBDUWdoYfnZN6oARs0cjqgCpnkhZoRmoQjrIm6nI1RrqEcE2xc+fuFWCIVa5pCMfGDvVCaLLdvcCo6YHAWBXc6j5Ab/Z7SAt/EFFaQHjYuUeVY/vq/4cHn48+DHicATM+6IamxRI90OGQw7B4lNKOlZaXqEZeZSEOEMGGpnI4m6qPZNUIqFZektnKGJFDy9cm0WhHwGghk5Sk4vJIH4s1SCfXukaQiX3kFaDGqO6hIePQjLkTIJAml01PCmw3O/XkHyeJn+VTxon7ZMZ/EfWnYu7GRIKnRHEWtjoZ743xADSADaSpMauzTCTkZCuhYNpDDhDLrGu8r16AwWQbyMYtFoiLe8hQ6awt5Dw8L0RDvnHI5CNegK//5gBChFG0HzCJaxTTvWCwCLNIBRxKO2RgtN0JClQw2CiBLS5msg0wqU75LTaxasRNVkEsAUmMAbikkpuZbusVuKj2QNfnOS8hgsPX7V7NDgXAj4zSx7IpvH6qSHWhz8EUx/7eZpRGlh6d9tkMT2qY+xK7c3mi5iv7BjNlhDAagZVdbLmtQyrh+z6iIGaSWtJ/yPrw8OPRLs8Fj7GRpkMIB989YKuxdYc3ygrPO3dbPiTBGo2HEuTwhx+E7M1n+RpRg742GRkx0ZpQzNyuen4z5y8MZPzWjeL0pGVQEeIGm/AKFhwaaGwqh6hnvVaWKfHa1fHPaZBePgxOBdGwYtwMO+0kkxYPh+f8RmR0QmlgtrT3iJgs2D2TEfCRCyidmlYBORpRk5d2KNkMYXK0oF1+E084bmKKWWHi8oyAuAGnRiL4HDETLnj0t0CaW1dxSwNcfH68PALmgAHE/yN02Yve54mbp2jbNw7j5i2DjqqfXZRCFs3y/ccQ1bZlOR16AzNIEjsvbRoFc5PfYLhlxrrSL6QSqB8Uuv6eR1WQ9L3Z6bYgvVLmzegOb6FBGMaaIz6w+a190DX6uHsXHtMvzfsIh+n9Q5m/M1c0r55zbRpUuelGb9qB0Nwa9h5CGLmtEks0pDkRVrmVwBkAFRc+iVdv5vBuZcaG48pXHqxaeOlb5mmbXYt93wvd7hie/zG/t3dHStH/DLVFjegks9Zvs+fKr9UntPDl7StrOcXN2SLQK6cyldT/fmp1uyiO23jyywL8EDyA2udXf3QOL/XZNoajyqRC2I1v9XiJ0Wy9QK7krxnexkAl/W3pIYJGM3aWM4I4RJclgb150K++641x6ynlqav9USC9wAmTnJpswKSgZ3uHj0Gat4VqcITFub08E6gdPk5rclUQ+9pRDceKB9/V2to1uzkNfDKQKhR03ieNhCAQqSFnuMHf0YC8j1+lTk0k4S+lFUxs85ECrBOA+IobeRwuUQz1PvGB9dgy4ZpDuwCYujgOR57LeG2OnqBtLi12v2kDSb08H4kWe8TET1n8f06FCSQN7zrspaFe3z+wvfIP2ImE+YI6UmgBQ01yYBkodlst3xCBrEeiIaTFohZmsHAYtelLIP5jeEL+56CSdSoqbQlbvPrdwalMUKW9JShPS3T0bt1qicyMRLNUsUoEw9ps4PLTNZHKXHY7E+AIInJTJOlHAgcPLsjh5vTw/sREFefNkXiV6mnoS35cXXWuGKWbJYSxarAQgMNhz2EF8btuUUUe3yacwKaINDnGWqo79HT0gziyLAFZ/X5t80q2R300o4hnTkKlKklhSPtKF5e49wigZZp9/qOqQL9ZYDynoRiYNVs+6VdUY+D9s/0GAlzenjn3JmUuPdlF0NLs8CvUo4ppJeshOwai6VntnFzpUbZpSK9QXOTjUkLnSGc3cr0Q21pZnWqaebdmrhT4dn5UJm2kXJKSJtAxF1S56aM8l5+oQb/VgmFZjvdQn+zBhRlsHozwRRIa6dZnE7s8R7eD5HGSLNj9OtQkKAZHAfeFMIqk1hoOJnQ7qsFtJLgQtXVxpM0MCkUvwWlTt288wNLv9jMm2YCd/YvLzjpukkaoFbbO2Zsh/0Q2ayqIQSsm/5zsB8iK9+roTXaPo0Tvbt3QfZt6SjUwHxtb48ghxdIzPKHSlBldbnrCzzpFCYvX8TD+zERVycRT2hH3i7Tg0pWSJtCWJEhyTBHHFX5gFtkBiKU+s5Z85IekmUsHyCqw1QF+ffqqhJ5GBzaUrEKQaZJ73ILnPlos9UCfmj/o9gm9ktX9zIYVtkkQRtnaROktIEWpGXDKsN7DPqr2MqCTBNvrmw/sJmBiMsG/VN9WJUYFwHVLOZpr5sqX8TD+xGWlf7Ww6j+cWskaBg2hLCX7w1EXHQutyE/jYtOUV7hPWpMIGP9IbvYFAcFpK1gYHxvEwrqMTp2W+IzMKk0D5ayaMNe26RpRjGTr5m76MaSv6bx2DZM2U+BWG2AQhXTVZtiTkGWhNrmlgvHe3g/2roCJVj6pY2VoLrhZqMWNNm4aEtETDblrYusJrcCThJL0wI6+7S5Vaa0J7ekaaG5jHrm8fk2mkmnJ0o0JG5jWp1MdrEjYZ+9VYbSMxnKl7tk74p6zU6clVlfiQMNJwY8ANdU2LXAWsY4R72eV9PyeA/vh06XYqPSTb9KKgFKEAcbm8FNqpUhyBVbEWD5KH3l7ygi1OkPLzBB2bmKwsTsqCGQnEKhZSwILJs+Po1soJlRiRtc/JqRWXnIdOYN6/d0kSKQMehWk4CX9AXlrX0HtkeNLGJUeotWjsuMUn+VafKXwNsaq5Ujzt/seA8fgoksRLDmEGljhRDU4loNIVzWBGN5B2aVUHnwQOCYxVZDfihrOPyu4RjsPnAIEoJYyvwdMsQGmhmSuEVpv2Zkbt4RqaGexg2Jz+flhh2JQt+gwBDzpEJQxgSGOASR3KweCPudcn2spupdQfl4Dx8CmmTbsUlniGIIUY9tdtGCJsj0TENQ4NKQzdIKjHqwMimIy6X2BQUOvqVgMkefLTuV0T2xZBX5y4idYqX7BpoZkrgZ1a8ZZUreEWVEv8upmblxI4Zg3JqOaRvhOfqmlZct4w1LxOABrFSVmPRwMcpwV67U51LNjvfw/plidAmfCR/MMDvRDTLon+mSBN0wyVjpX8bFpri3fCj72JH2rOGW5E9Sn05zj8AEohQ6KY9au2xIoD4TNSRubObXjEwJDzDm7Ikfz2Qob+TXXAr0oyi9ZsTKNmDozdFDDKCNS3k/Y+7zR2AlaKvNPKS7eviqPjUNdBHavMioGaW5jXiUj+5mgdmOpF1vO+/MSzV7ZO2sns2Ve3MMimVphspmndOOtTQzKnEzdrr1U8N7S0v84D2pupVlz2Rtji7W5W/luEc2I63gBD66WME1EwPnBqlDq3VAb/4jhU7wj/fwToWluywOdt0u9OgpLjQqWxU0wXyAoB5bWSB85twFpjMlN+p0fJ5MWy6Va3JplmZGgVNLM6MSt+5RFDgKLMM9QJJG25aTpMVUPmX090Os1jA66M+5ThTll4gBLm+DDrGwVHYpAAPNDMWqNcsNjvfwsj6VdyW3jjrcqBy0vpmE4QE0IyqRhf3Cy6QCvcTJ5188Kccwr+aIFgphvgXD6UCKD4XmBasZqJZmRiXu7GSoNGp1XnpXa7ZQpybHdGd2S8TQHEgsZPxBNsBOzrvNgJ/Cw7EmwQKpYG5jHS6p5BaGm2c1ICw4PMALVmbuDFfe2QDUkSoVtC3fIstL0u/hGIYQ3y6fyuhYl6SZUYkbA6fToEx4lLHeepeca4ZA+a1CztgeRwFMP/ceYmCN703PKKeI0k1G9NNsW5rs4eGwC0b0xtUaPyg5BX/YhMAejcGQHLeH5FWZgIb3CiWDDx/K+C31q31naAB04pP8bXNFnYWQLi6kNb4APZvUweUoF3rPj+drmKTRgJn7Zqs1GNjI4XLU8Z+OPur0QwWeq0AgafZRtLEXsLRNBP/DQcXjVSAFRhnlhW2KDew1rYcTMhCGwo4VuNRcSd7kFklEoGAWWDm1Pike8w0EKkQdgwCmlIjjL+XOQcV/VqM19ZzKLpWKVdEMvquOLoW2FUoaMD1yynNDN6Ntc4YtDzTt3QIxNJO6yXeKMIvE/jC4OJITejhGTOOFFAC7GM6QVSpkYwCkpSQpzDQkTxn5cbkrAlhZLDvEdrCLROvqNk5WLRraFEZlziqa8Ym7vP/K2sBvZQDRhE2249ZKDTDF6wry4FYQaA+2aZ5SNCCG1XXN0nAgSXcVpQUGWnXiJZkz1M/m4awGUjcm3HykUCP4Z5cOmENSFW0QdZshMINrbdUBsw7kGEZX8ljVBCfRiJaCX8GsCsk2qKKZ1ONleNJKVlyh0qen5mRXGMUjhfKF9ld/i3TjcyhGpLKZGDCcprDUL7PZ8BQIT+Xh6eKATcwSQ8AuAr5nIMEc++q8KCzJOYWBbkdJyZMFu2+FQo7CCNiajiZL07em12qbdZrxiRvn3jq8hoRmJfb1q8o1NBh1+tEw9MxdIAbjQGIIVitLSWp1OlgQN1CDSoF0NmqjvarAqAbzeDi2SM1EaihYR1ap5fQB8auByi1HgRlyehCQFUbZ7jXyiXf56FaGZWVlR3UYKQxZnazTjE/cW4dHUV1VSd+GM7cajGjjV+6ny3qVM21otkQMzbsQkiB9jXExMfSz0zKiYdarXebx8JRjwLDAMUyKZATU5WMNJEjEyd8TGWXVatfXIN3FplYbUq5PucpMMm7DwZU3zTrN+MQtaaVyeBxd4kHBKgeGV3FTjU95Q9h4kw6TNyarepR6iAETG9cUW5M0WVJNjgbqTeLhJsuU/Vb5I/tgJsU8jb7KJW3aPcrHIMAKQDPkHoX6FYbP2G1RjAMjStBbpxmfknT1tzq817h+tg3WZWLGQijfIOfqu2AXVjcGKy5JSas2XQJnj4dAS2ONrZ/Bw02WWV176im0RvISJoZEl5pF/QURMNb3gdlfsymuTd4mQFbdLEWPxuJ1uhVZoZmlxC2rV4YvPEamL2tkBYjGm6aa6l1ZVv7TQWP5VoAO25kVtODGLqRg1oJAbmHi9ORHDYHDbPLU8igD787g4SBDdChWRM3qBCUAWRastjTrib1jcFWfaGAQwCJq+v0KZtDVS3wy3Qfjk0RKTS/8TZ1ZNxUrNFNI3KIEEv22nSRlTlFI9wdkGaHQ1FTovwrNjTfAe7LEAAM1kw0uka4wxCK4Ci54gBtsMugMHm7IXoOzMBGJPqKs0EZuGeFBM6uIHdmA6NOknCauseWahYufNaFqMmohJxDy3NW54J+pp63QjBmGyWviTpVgGoxBEuFjchaX6Xh+MgNrdJJqpBoGHqjAeUVho+HEgKt4izBKTRo9DMmLezhxZFBaZWIaiIf7FZ7HzcTjYcHoNYkajwAJU5PVfgV8wA9dWeMzAxSi2Z6FjnEw7voAX6EZEwAAYRI3En16ohkdUeVIn0YxYyd0qIQymgkCWNNbnBrvN5WIkRCzgWQWO5XS9mjm53uwh4Nt6rfQ3uo0YRfpskpIiDITbN6hrmoVDRoQyEZH6g9DyjW73rLyZHLyufGlVDdYoJDw7yE9bZ2WX79+TTpIaxjm7du3aY2UX716hR5SZjx6PXr0yDfbteb777/3J3U///zzroNen/B3796xC+GjS2aZI2al8unTpw1TfvPmDeFk8ilyWAch83hX0SnM4OEvXrxIkQGQL7/8UjXMFl6+fEkzouz333/PNtBKM0GM+Mcff+jdKAQCWxHAo1ippGt6ohi/evjwYUlUgcRwZdOzZqlVELjrrcLpx67jXqVwOIa1ibE+l7hU8w4V16S7l8lAl1piz+DhBpMaeGXxV7NENRME6qt015jU5AiUDs3Olbj9hs6cfkxuiQnVI/ubJCgk0UMMpFHWPoZssB3bnZojoLEozeDhxm9XJ6i7zJoHMwbqiIhVeKPBHgiUaMYEAKlhWjdFMZ+59sDrBmVCDJ5s8I0eVuCYyGRAzMcoB8M7g4fL1kS9dxWB+gczGE7FUpj5KGJ11tHg1Ai8nzpiWuYMTtdNUk9MXvAYPdXNl01E0cBnRt8ramoQePz48a+//mqIAd/w1F4jTdo8f/6c7uxg0kTvjVgvsKHlJB6eIlAzC0EJcrp//365ffqoklHMAVq5b9wNBAYisEgzPuZnTtzn0nag/Q4TBTHw9FiJgTQH/fSMTpb8+uuvOZfjCE7kpGmxR3Jl30l8xoQVr2CU9Re1TS/fhTdi0nUAHLPykNaLiJpAYBQCS3uxGY6tl3Tz9X5JSIz5ZlHTjwD7GDJdv5xUAmRzvL0m8XDmnsZy+YmLHjCUm6UEg3CIPEU7yoHAwQgsPps5UeI2QUVcofzBOMZwp0NgHg9PtyZlSqh5MEM4pFMrCzyd1ULhMyKQPzSb5Ng6XeUVypOcfhQ0jFuzITCVh/PcS4mBMl8zWoJLXL3wYIZ5QVq66YFjfvjhhyVpUR8IHINAnmbOlbjPpe0xdo1RyghM5TM8NUmfz3Oat/SERtROdz/pNHkeoxwDb8FYwTEpPlG+FAKnpxmWb3qSoCCal0S1PgqBgCAwFc2gEm9YwAqiG6desIXf08A9cj7saYaf4Xjy5AnvUMg+hga0RKYIjL+BwGURyP/YzIMHD3TfLfrhtRd8m1kDTMHiwal84BijKm34TgbHBSzoDN9QH+/bKIa3XJjNw8UWsAV+i2NzifdCG3z0xeW7uzt5bQGHl0riAv+Hn5Q18XDeBgyCuWXfnnDuGZphf2CyMx6f/Smzw+bz7Nkzv2VpGJ15rf4MVIPY6HIuBCb0cAUQ5uAAjY8untia8IE/4BIYhQLcw10u+WhH2kBRQTAKSBTmQeADr4pP6IZ1fJe9awgtHYJyeqn1SwUTikvNov52EJjQwxV8+ToRRIKS8vmHTX7TBux1uKuXsAtbHD6xTVdMojAbAv/azchzDjbdRkt2MyyvIJsLnpsZleIyEGhA4Iwezkma7F2IQabMloVlFuxCVEY8NvhAdDkegXv4bro4qteApVbbz8LXDxEtA4F+BPx/iKiUOZWH+wczlbOIZoHAxRF4X5ZIDXrISy8NHaNLIHAkAtfh4XL2y4mCvhFwJIYxViDQg8AHcgqMCLbhq4Lk5S6asWFn877aPhoEAhdH4Do8XGimJkgvDngoEAgYBP71bMbci8tAIBCYAQFeP2NhhyZTnePNgEzocAoE8l/PPIXqoWQgcCMI6NuSsZu5EYtf2TSDZq7MoDGdK0QgHsxcoVFvaUpBM7dk7ZjrORGIBzPntFto/X8EgmbCFQKBqRHQX1qKE7Op7RTKLSMQNLOMTdwJBCZAIB7MTGCEUKELgaCZLviicyCwNwLxYGZvhEP+3ggEzeyNcMgPBLoQiAczXfBF5wkQCJqZwAihQiCwhgA/jrnWJO4HApMi8F9RBJGu0AH4QAAAAABJRU5ErkJggg=="/>
  <p:tag name="POWERPOINTLATEX_PIXELSPEREMHEIGHT#705F545C6C6C20705F7B5C7068697D5C73696D20325C657073696C6F6E" val="91.66666"/>
  <p:tag name="POWERPOINTLATEX_BASELINEOFFSET#705F545C6C6C20705F7B5C7068697D5C73696D20325C657073696C6F6E" val="27"/>
  <p:tag name="POWERPOINTLATEX_CACHECONTENT#4728782C78277C4129" val="iVBORw0KGgoAAAANSUhEUgAAAY4AAABcCAIAAAD258W7AAAXUklEQVR4Ae2dPcIcNRKGze4GZOATwA3AGRlwAnBGBj4BcALwCYxPYHwC8AkMN4CQbMkI4QTs4y1TX03pp/XXPd09muCzWi2Vql5VvSqpe8Zv/P333/fmpwyBX3/99aeffvryyy/Lms9Wx0bg559//u6777Dh008//fzzz5uN+f3337///vuPPvroww8/bBZy9I4vXrzAhE8++aTdEKhqfkoQwNsE5V9++aWk/WxzaAS+/fZbG1Tvv//+n3/+2WARvd5++20RxTrXIOEcXQSEL774otmcf9n5mOUUAo8fPwZl7kJY7733XqrZrD8HAuRBjqpYnyTDqjWQjrCV9IKqarufpj22w1aEz8OHD//6668GuyZVLYP26NEjcVyA7tkILI80W+wDgR9//DFU5JaJJkSjtoYFXtgKbNkLN7DVpKoFzOEpGIpGk6cWkDrRbZnxExnUbgrns5zZNTBLOKSyFZlmA1v9J5S4QQ3G/9d8dERSRA4F5PPOO+9ofUnh+fPnEDZO9tZbb5W0L2mjPMXub+ZTJYidoA1hSSyFhnC4Hlaeu0b9H9t/+OGHfmNhK/bRRJOwFXlWRbQ2n3LVdkStr776ChoqNJiW8E7hWaYugxBgrWKp9npawQqQajPrz4eA+pJ1VBbRQld0gNhtIx7l7u750u6Cx4ZAW2TdWxss6BMSlfN/O/eFZTpCw3kl1bfefffdfMvyuyqz2UfLx5otd4VANHvCh9uUPChVwctEkw3SNvNTveA+EV4O7IpURbQ7a9Vy4h+HgFyZSLjM2kMNHR27YVgqXbKuUG62HTEs2/wf+WGDWXNiBKLLasr9FnGw/nmgrEoTH43ZRUurGkCFivNiLiKSV6GqFEnBXOwBHTdlLLRyMCzsSI0aDKa0z0grvGXXE7Qt7DWbnQMBu+vRKGVZbbbuiFQFL6vtWmgm6xR0FuowtMNeg6mK4aOZFGkRt8LhS2qU4B1bOZ4C0yFoav6PIW3HEyVGzTb7RIDFSYNTCz2Z9RGpSndnigCFHhBSc10Va8OoCpqIWkhlv5GkS5I98Vf4yCaQAijMkkKkvJ5cVKenmVvLh5st94ZAuNDyeKdHSZxfPeoQG0Cb7KjmFNYIB2JZd0WLqesYqiLCdUg1j5ohOzJxFESJZFwHnuKvDiSF/oMqS38wbI+Dzr5HRIDIcU7FZacPH4uqCIGQrAWTlXhW90yMks9peqkK2zSLs9NMqHNrrL+qVSEt9rsUqlpD8qiNtWtK2wkCNqcWZ8bTOnU7FlVpiNlYlvJKVGXzg/yRSxdVcVoU5eDCI/0GJ4gOJ1DKxrBBpnSxLjVTqmYYD92ReXch2h+f1q/6pa0KbzSpVEAWN2jNull+zEDUTlUkxmF2Q82q+YideAWRAhTWjJR0tG66qgmdes7uKyHA8m49Ssr9OwPrsZk4XMmoKrE2BEIo1lu/bWIFgaQwb/wOIN9i4WwIodYk4alVf5QH4dHEKo+yVTJaxhx1KUStakJUgVl5dQTC42Q8vOJrH1c3oE8Bfk9KQoBnoNFocsHeN9pFb0DWB6+MouWLRlxU8a401hNuKwueKnk5omE41yU8UECNzrNPS3+dopy28/IoCEBM1p8pdx4piOG6BCJwt1kVBEH8oiF/KUepirvrTaXbe0aRr86qJJ9Cb/vBQqZkmx9ysoffqkMKXG2QKbCeKFIYMr+WnMHqxLdcVoVH1X5h/rjgwKEwFPqTB5Dj2JV7G6OA2sZ1NB2po6ooT2EMmcg2PMVYWOXeVADZHq+yuIRL6zZTNUe5LgL81IfEqqpB9Gr53AV+5kVCAHaWdTpFVbRcDwobevBJ+LMzFVSV4ikmtesnk+utd1TVk1LJz6WrChYvrZyF0yPgUipi9XbOK/VsyK7Z0Rl3bB5t01wJh8gmFAkMBFs5UaVURUirSVYENPHNN9/Ymg3KA6nKTg8OulluuAFKc4hyBBxV3U5KpQ+UiG51/tTar+ck5cBWtczvAYuoimQMKSGnwoIh+VUp19Z4IFVZH7VItSk2ex0RAX5J3QYhXn0jnkBcS/7BIl3CzhalNSbaws5Ybr9ZRFVsi6JaYl7PIdEQa0G5WQeWFMu/c/c3ZEYOJ8QuVyhP9N7IOwrEr/g/ewtrMjF1lUm0e0AUsDseLpep6unTp24uxQxSmz38j3ipZLUEa2sXa6kmwCV9Z5vTIGDdAKNuZMUiZxEuIILcWXNq7bcvXqw0+zac3bwsUFX4vwypio7ztH6Dgt0AWttqh7ZY9MipHXe23w8CbIJsBMJTqUDdj85DNNGj5+gZjp5wDxmrXIgNQzI+nsxq3wWqYubsFkm7IfGKj0h419RqouWqgvx3r9rFYqSVs3B6BOxyhbEawOc2XE/TU2c4NhtQKKKnQHp3SMGFoZ2dHFVBaXbBsaqUHMLZ9iuVew6qLAqo5zBaSeEpdm8IWA/HB27hEMCepldR8wZUBf42obNBmqOq1KadGb1iSmV9vYdfrI8i8xZ81EI3y4KADYaquD0ugKnTdGtRNKuyDdYr26EhR86gZKzk/wNIipgi0avPqLJMM1W559PNctomjBNNIoRtrGyuWUZQgE8JXbJvpa9ODb2YWv7aJzhtWl2311UwsS+pk6G70+XrArLS6JnTdDuiTW1sPYitnabgzBrgDE359XfdUl9BTD2wpD7VZbN6ghx7eAuDUG8b1K6lwAH5tsmp7QXuaG7n3pZlklIy0Tk1KTiWLJWpvnuuvyImdtHlMdEaKGGdTjFztMYQVTLV/VjtMh1TD80wJ9NryK1UbN6LSnetFWsKm0V1VLFRldZHMWolN7Xawqr6hhuMw+aaJy9MPB+UsYtY1KF1M04OhbbSkWmisSbMiIXE7aA7L18dE6V+8G9e9vIgM1MaPtGZzXcfe1cf9i1qYtVW/beJFHzYjoh7CwhxqlLqtX2knCfjsciuJ80ZyMSsNxaSQV/IiL+4SzgWcaKMA84Qk20jPEVfuMnWS9kF/EohF47bWbMHTHSRWG8BtjG/SBCdkOa74xjihBD0opNYtS0JbGOCHZGy2PX6H2uknoO4Dlwqw9n2RyzLnKmBizPXY6PGZH7H6mBXVlKeQk6oBsTnbNkgQwzVqK3ZDyZMPVCv5wA25reJ89Rc6E5CXSvVknoA0eiwhfU43Spjl21GF8+PUBWAWuVs+bpYW2N6yuE09EjL99WYdIlStJfuEMEcAkJPydgpy2y5XprP2zkiYXTN9nZ5U5jshKrAXJyk3D2sU2m5vHuP17lNj3BrhKp0A6/6aSEaMD06XaWv9R5MWy9VhGsEzBKeAgq3SHApGVM0UUK43NXZkcI2ztQ8cbeGiXW2K670GvzlBzhRHtjGuzQBFJcW3DxVuW2IDQMCo9lBd9WRyLd2rYe+ZElQIfFZgoB1a9UQj4n2dVZoewaNtt9J5a1hYuf0WlSlrlKlgLKbuhaFbUgAPe2g4tL+FVCLrG1NOaq6a3OIS4jD6hnNTWyDtjJvoJC40pdtWs9LT27aVBlnhda7FUnr91CYmGw/C7ybLi7EmtfvGymvG2uXC0kZ9BapymWO7gxvFOhyHI6XlLzYKYPqgYLqwJylfus9unIw6Npv6KluDYWJSQNonV2gJwl1cquqJTPqYCgD93WqtNjdhaQE7KSqRdxaGsi7/hBN1ToWLlkpd0EnKEkiX/VjrGfPnunl3goTk+1nhDRWnr3gSKPexQ8X1LXtEqryX6xxGYdVojw7sL1usyz+wR67ah0Ld99yspPCEGKCraQXhZ3/esnEJDWP69XrSingVw0UPVavkjC4sT1tzfAlrGxbHrrs0suS10yq7FW6r31g6rbozDSiqobebeObxcQuP5wGbDlBbafpqqHV3JLOBlaE2wtqLjaAYQtV0YW31h+x4Bg5JIhOo2SOEVuVh/I9Uoc/y9rOE6VyoCYm5VgNaWlP07f/j1o6TQj3IsTsxQbQhYodb3g8W+EnK0PrJKHuIGnRxnARyxxULUrbW4OJycYzwtZPwrlh6yeqpp7PaIK8sUUXVOXSDavK8LDhZ1hwX0uOtUMAmaDGrDx58sRqe90yydTLly9rdTg3VU1Mav2hp72epnPWmWKcZvkSdM3dmzteUFWzlIaOkL3lKSSEsVooNsOwhRL20Cw0v5a792DFWB0mJm146mk6m6HHjx+3CaEX3V2QNovq71hKVcMfB8D3oSOGNSkL0UdVkjfcUi0PUX/ug6q2KZiYtOHGfzGli3fz7i8zdHmQZoQ03LqgKg3+UNDw893MjgAfBWJ9fuGUoZ5joPDgzTU71mU4/TOlmpg0+LCepjf03XmXUqra0gxYjEQpSlUE8B7+88HhaMywDCGdmISYLNbY0/RM5rEoRxqQMfAJG3PQPDx3CUdxNRdUtZ/HfKmju/wrkc62A13OsAwna2ISYpKvsafpqe9j5SW4u+EUSAPCc3uqunivinTG6aqXG3zxR8eikMJoyLaof7WxqvaX56FMiOHEJMRksUZO00k4ojuSxe5hg9TblNuftROzF1SFrinl9KAutGeNmihVMQcZMi1Xw1FVdKxyaf0tQwWGMHK/YleUMDGpBV9P0yGsUSlPapu1NhuQHjrzschT1U6CJPRUVN+Jbg7E/svQ2LNaWo7VxKQcK1rqaTrL8MB301NUVaXbqMalVBW6zigNQjlh8i9tRgXwriYA00JsR1kaYnuUmolJ1UzZ0/SqjvnGqU3M2lmV00oC1lMVvxQRjeQtlQvdVFQfFcBuk5s6wnd4rXQZ8jIL46gEfiWd1xY7MalC2J6mD383ParJ2mdVLiQlYD1VoVn0KVuKPqKWdFZGx4JAUxzfOZzDpVNabffQ2FpG5snx/fv3Hzx4UDv0bttPTKqmZvhpuh096o0bU5XoE6Gq6MvfKMd/QW5tWK8ceipjRSFr02GgqDYFbK/QWJf02cbRMj9iw+zwid49YuXEpHzW+N6M7HgGnqYvjr7lHgtlJGAjVMXuI/qrAPJL4YtmdDYIk38ROJBfdvUEMAzLWktlXmp7dU7Tqt0nJoXwklDLewljT9Pt6C5Y7K31ys4BRIcIVaFBNLHivVWgWU8/key01OGi21K9W1VY+yQIlL7++uuPP/744cOH4WNXq2qUl6v2uYwliMkuwArfVXlissZ0rHSablVNURWua5utWn6tg/7onytE2Qq+cM2GX0a3P+g6diCXgxDto+SHX0SgJiU8fFUPxVKNo/WS/9b2UlEYjgS6M7MZPbV9W+FYmLTZmOpll15iKtWsoV4lrxqVUR6AmBi9QefCLo74pNe9TOcoawz/eV+rQOjTojThZJv1lyXCFZFRURrdI/NAIKUwHKE6SKGKdPSBQJvfOBBQAKfnzCulbVv9sTBpszHTSwkFeAdSFdOk+Q5ukFGg85bV3/rqqJAJ1VOvluE0TYlvAKURWoYvLuDfK+V+7BFSu5gwpC1qDWUn0KHTIFC6RPVPHXjr3q15OOEa+KXhETXHseHCAK1ETWjWkI5RgfvEpMfMjfsy9eK0FNY+0IiaNipkQuFOsoZqjqr4oZWQrXAyOg9nK163lSU9VJ0aVTd6t6HSJYyppaNKMtTjUJbuuvo5aZJah4uBa5a6hGtkdsJdZKqLrU/1gr/y52tWyGL5WJgsmrOTBo8ePdJclahZVauU9643qAvGu1ANEzBXw4PJMJyoQaJr2XwpISfGEypuOM0Am+VHO9pRKEfbVFU6iHUuo2m/Nra204WJKRlUEyJctqS9a6Ojq5K2gPe79s2XqYF2iEmzjfmOFoGo1fnu4V1JpXW+kB+2GVujY9kC2cPYUVSaI1/4R27d0xaZAq2j5Ar0JFmZjou36G43CEQgXdxkcLkop6GBQ4SEqEGI7RJNqaLUg9VClNiOBGC0TrCoifKUwGV1KCzb+LFDa7lQzmKzA2GyaEtbAwt1J1URhncpxj9TNXBdiRqYyr5XSiDQwVKNzSGKqIr+su/7B5+7f5HbFjA4MYEqEYs4CpogcEvrudUmP4q7rUTsnRmDRnEbVQwENzuoICkOZ1nMumDG+ZCGTFG7BxbkWNvD8sC1+iiYuGkaddlPVUwWc+1WVjtlrOWEzCiFVQ7x6JIGOyhlWAzdtP2QAobYUWyaUkpVogeQWRJRoVQiFNsWVWfmWFtsZCKEvg5ry+Xu1hBEEIKqqr/o0C9ZN8uWea1YBRAELFaULSbh8ksD+sqCg3DKVmxDGcyt+a7cL19VOhAmqvPAQhtVARoUzycabm6y5BLfoD0rWZvy6El3+YibRUcJK9Hwn36v/kVOmwLSC8ezQ2j6wt06qqIDMUMgZRAk5NCYNvoBPmpsKKo2rBUp2+hCM1DrsTzf16o0aiCNTFEeAwUHqIEhqORD2fKUKEmNmCxtaEwz6WvrKQ/hboaz5sugTKus3oybh67q7lEwqTKqsDHuLdjytxxVmQXtWFUoVMw1sz5WNZxrjOZOctUlPm8F2jCppioZGBHwX+jrdphMmY7kTfmQk1hqXiVKALK5G9rm9SkRqODglFE2h4DsQhHK5G7KaahP0Xoop6QGhNFTCBRt8RIQoAYo+FsiobyNjLV/TMotKmzZRlW6zSdSmPf8x4Zhc7zoiMw+LpEf0d0VF6Ijn7x7L4JmRTnWe4POMkbbX3k5iPlg5eSTEoKPAqh8sPMqb4KEuvGGhA0emGvs/zHBKx1gQvwzNANheOGXZkD1/3C+xhPc6LvNf9LDOxDwFJ+Bv9BmkT8iJlb/2jJvfjB30ms9VGu12md7fANXV91gPX6TSi8v/hsIrS0vQDr84Dwf6ULwO8IiRAvjs3zQUS0JfpgbREQgeeJYqsLwNttBlY+dp1EmX13OxOTqU7BbBexBFbzh/L+XqpzZBH/Dm9NOyJaX7HqUqiBZ0hk4YksF9jaWbFjs4rY3Dac+Z0VAIxED3aEVNbm31c+KiLUL5rbbYwuWbXY7ZQ6VMNbui2/H9mnpFRFg9ydHJaKDPTuTmlunKlDgBEGw4K87aNf62ynI/v1YqfHtzM6JLbWhR0oVbm4mVb36OQFNIuD1gd+AO5xjie1z93e4iTu6wpxx2w1NuPvDwElV9zhfs9mmPds7ugfU6i/uok+sarvP9hOBNgRwPDl5oDvuF03qJ1W9whaq0hMrqIrD9TbEj95LqCq6ph3dtKn/nhEoOYSZVPVqBkmsLFi2vOcJHqsbuz/2v1B22wsWY5WZ0m4HgefPn+uBOstkyv0mVb12CV4N0zOa20yshKDtXvh2omVaekUENDPgyFjLoT6Tqu4wsadUGcjuOpyoRErFG1X4ytz9nWhWD2CKTakIuvDBn9owqUqhuEfmqTkFtMWLHnf3zl4SauYve+Gz2zrt2wsCPPjTnIA9Tf67IpOqLqYN4HQbqLR10eKMF0+fPiWlWvSVM5o+bbomArxLJadUpPN2TxPVaVLVBSzkFEAmr1kRvcTwxe0zXpA8Cikv+soZrZ82XQ0BHE9TKjgrdZqu+k2qUiheF4BMX5wFynO/uEAGzhuwWF7iKx6peT0R6EBAT0Up6O8dZORNqoqAA3CCI6+lSSRHGh2/Cp7idTsycIzNHxMc39Zpwb4Q4L8fl69wceygmUFexUlVcXyePXsmJAWgwBpvdPBaGArr+IuxBzdlqn8kBF68eCH0xEt8HLMUPsmZVJWcY85u5IgdWHmkmmx32BtwMadUk6cOO4GHVJwjKlZHVOdEmG9HFPIU7SdVJecbEOW5GC0A93zvLrDPffLkSdL+eWMiMBoBORvlXAWeIrgWj9Lt+JOqLBq+bNmKY53zsZU3eF5PBFZDQM9GG3gKpSZVLcyMsBU8xVIw2WoBrHl7IpBAQHiKs1E5n6rKp0TkpKoEtKYatnr58iV7QGGrc7++YOyexQEIEJkqxZa18kYKLPPwFIe//G3gKVD6t76FdSOQNZvJIfT9+/fp/tlnn7355pvNcmbHm0KAzc6DBw/++OMPlrpbfiPkt99+++CDD3hUxcLf5gD/A6Av5TysXlHkAAAAAElFTkSuQmCC"/>
  <p:tag name="POWERPOINTLATEX_PIXELSPEREMHEIGHT#4728782C78277C4129" val="91.66666"/>
  <p:tag name="POWERPOINTLATEX_BASELINEOFFSET#4728782C78277C4129" val="23"/>
  <p:tag name="POWERPOINTLATEX_CACHECONTENT#4428782C78277C41293D5B28502D6541295E322D6D5E322B69305D5E7B2D317D5C64656C746128782D782729" val="iVBORw0KGgoAAAANSUhEUgAAB0QAAABiCAIAAABPv/dNAAAgAElEQVR4Ae2d7/0etbH2IZ+8J6kAUgEPFYRUYKgAqMBxBcYVECogrgBcgUMFQAXGFUAq4PkelMzRGWn3lrSS9t/1e2Frd6XR6JrRzGik3fvd33777R39CQEhIASEgBAQAkJACAiBeyDw6tWrf/3rXz/++CP/2oj/9Kc//b///n3yySfvvfeePVJBCBwBAentEaQgHoRALQL//ve/P/74YzzOd9999+TJk9rmqi8EhIAQyCLwrpK5WVx0UwgIASEgBISAEBACQuBKCLCi/sfvf7/++uvDcZHP/fvf//7Xv/71YU1VEAJDEZDeDoVXxIXAUATYg/n888+D0/nyyy+fP38+tDsRFwJC4D4IKJl7H1lrpEJACAgBISAEhIAQuCkC33//PSvqn3/+mfF/8MEHnJMKx3ADHOGgLsemHDpU++c///n++++7+7oUAnMQkN7OwVm9CIHuCJDGZfcwfv9DydzuIIugELgzAkrm3ln6GrsQEAJCQAgIASEgBK6PwMuXL8nkMk4SuCynl150DUcgqRAjwucXSPLqiG6MicpzEJDezsFZvQiBXgiw+8KWIQlcvEb6CoiSub1wFh0hIARAQMlcqYEQEAJCQAgIASEgBITAZRGwjBifTfjqq68ejvOnn37iQK5bh3M+97PPPnvYVhWEQC8EpLe9kBQdITAUgT//+c/OX4Tu2AikED9SMneoIERcCNwNgT/cbcAarxAQAkJACAgBISAEhMBNEAhvqTNYXnctyeRS88MPP+RcVViHG0okgkny2qUKQmAoAtLbofCKuBDoiECcroUsn/HhRRBO5v7yyy+8C9KxI5ESAkJACMQI/DG+ULkWAcJ6wv2nT5/WNlT9MyJAYM1SEM75UZQtx3Pevn3LAR9O/dz5nU0+IwWSSy+6nlE9xHMWAWYNRjL7KL5J1Dvok5Sy0jHOKguBgyAw0wWQhGXUOO6qaI18LkeoQtsAGst1LNUPP/xwEAzFxrURkN5eW77XGF1Y0Twcy+WXPORtbfPvzou7h5qwVEGx+hIyun8WBNrSRB2C4d/014oA+bigXj/++GMrDbU7DQLuC3pstLKua+CeVubvSXI1ULhGkwACC+NrDEejWELATZwllzxoLshKL8lF94XAvghMcwGssYPZwRo0eG0OWDmrBZ19oVPvd0BAensHKV9gjCW79ZhQQsELDLZtCCSyYydyZyiWAFSsvoSM7p8FAbfaLU8TbQ+G9ZmF2MBWlF+8eEEeigYYII5vVLRU1RMiwM6zm6Vk8MMp3drR0JD1ZGhVGAPVdnGK+owd+8X0+fTTT/nBmVPwLCbPhYCs9LnkJW5vhcA0F2BJMWI2nA5moQrn+GRuaGgEq+ioshCoQsDUTHpbhZsqCwEhcC4EFKufS17iNkVgS5poezCsZG4qkcd3vvjii5DaIxW15XX7xz2pxjEQsKg6ZufOqdgYh7ayfZEQbNm1Vj63DUa1WkJAVnoJGd0XAkdAYJoLcJ6a4C281FYIgjtURatsPFBITdWEQCEC0ttCoFRNCAiB8yKgWP28shPnhkA2LHRO3Cq7wvZgWN/MdZA+vsTukMOlnjK5j8G6So0g8auMZtM4+KoRJ4t5feC9997bROi/vzDDUpnTyvyL1dtOcyNLaj4UAQ6zoznZLpbuZys/vCkr/RAiVRACbQiczgX8/PPPbqQYovLPtWdfvQKE7H3XkS6FQDMC0ttm6NRwJgIEb0s5C2L79M2GmbyprxUE2NQkA4XsnKlBoHxciH9Zl/Hv0HWZYvUVAenRiRDYmCYK+dzmfIiSuXWqYnaH9550JrcOu9PW5tAoEUnKPr+mkt689h3Tf8b+7bffbh8s9ot1NbNJ+dztYB6fAnHhhN+FMC2VlT6+SojDcyFgk+vmLsC+lXQu8YnbmyMgvb25AowYPsm+CXHdCM5vS5OfaSI8djlcQ4PlGH920pC4nT/STN2THhZOKFY38FU4IwJd0kRb8iHtydyXL18uGYK+kuAbZ9gRtokG/dZ5Obd81SWk3jFq33zzTXlD1Tw1AubS4lGglrif+M7ly+zi2tZTxyUB8QGWhFdfiR5IELx+/frySGqA4xCYYKXn+L7jOL5xwhLlcyFwUhdAwOYOjnHnXMiL2xsiIL29odA1ZCEwGgEi2KrV6++p3R9Z/eFGO6Y+JsTqo5EUfSEQEOiVJmrPh7T9SBxze74IyedigICsjeeNrSyNxRqbTNZGamp+IgTIMKbajiq2DSFeVZLBbCMyvxU6737Uuy8PtrpuBrYvP6LWCwGU3KYPyt+LbJbOBCs93/fhcTBBDE1+Jyt03ZyDwHldAJuFsfPC19QiZhbMCtiBWiKqLwSqEJDeVsGlygdE4KTrne5I2gIneJAdl34WJPP5i9iLYW14SzJ2lObs4kKvGN7YUEalu7KJ4HwE+qaJzFyU50MafwBt/oIWa4KtYf4D2V/+8he2dGb+YhLfRwPTYNHIJg/9gkxsN1U+AgJxOGL8xCkqu3nhAm6eCThugEwrnDr0meNff/31uI5E+aoIzLHS830fSTRmBw6ICcJbafxk6lUlqHEdGYHzugBe6mLa4lnw2kyl2pc/MCypXPTB3BQT3emLgPS2L54nosbyluOTrHP590Rsi9WDI4BehU8Y4w2/+uqr2IthbZ4+ffrmzRsehbXYuLHMidXH8S/KQsAh0DdN1JAPafzMAieB+fQBi0wbD7FyWHMurXVJwvL3cNvHCJI54g+AAmW7T4H7BOUsLfjr/g2XuKNQxvzBeShjB/VtoBSiC9/hxdJYz8NI0YfdP/oxE3PyR8w41yM3O4LABgkxRJhozDI2puI4w3WtSyHgEJhmpUf7PqwNLi/4Pv51w2SO8MdkfP78uXukSyEwDoGzuwD8S3OsmIbpFhCOA1yUhQAISG9vqAZ8zxQLY+sO1rmYoO1HiMigkSOAVIgxArCk7cJnDAm56XR7LzeU14mGTOiI9DkZsOINeYQmUAdtcUNDVbYnQKbF6o55XQqBQQh0TxNhh1nohTizNB/S/TRyFixMwJaOsCl26tjRDz5vC/GHbQOg9EsmGjv4sL4qXAmBsI3ptI54qHmM8coQz9pMZ2bD7OzbAsIS85prS8ic9z5KbtNnhM4EZI6gOTbMuLDF95HVtTdCYpqUIUuq97xaIc7PhcCdXUA6duLsc4lP3N4QAentGYUeLxDM6RMGNI+FRSvp4MJzVHTUN0iLh3OW9U4z1CsN3WTcC4pw5LZQxFSL2aYtEenKGAsfHSFWL2RV1YRACQLd00Sh06qZ0viZBfMxhYWlFWlh8ydPnvBmnLMsoW3I845785Q3vm17Co+ofctCkV2mmknfRtRlc9KoHb/AplMckBnDxIhW7lVgioVog0TVRqPRiyXROT4CR7bSW9SYw+n83ARzAZvjpEBUzc3sC+Cupi6FwEYE7uwCiC2d+yMtsnKsaSPUai4EuiAgve0C43wi2YAhfUenkDFMN/aKXEOgQHRNGYNmx5IIJNiaspxdKH/66accnyzsQtXOggDhYtWqjUO4IfFC6pmlGSq0/XXJI8fqZ5Gj+DwaAoPSRFX5kM7J3KW1pbmKLTIIliU+5xWojVvW4s+sO4ZATnkL/2p7OgQIiNMoKrsJc7qhFTLMFFgaL/OukEh5Nb7bYN1hH3ndrLytat4TgYNY6XG+j0nxww8/2CatSZm4HK+kRZcBosIIBG7uAiwCNGzJd1hZBSFwTASkt8eUyzpXRLzpimO9ydJT7DY5WcIGy9+hEhDnS6kspe1YEuk5tqZCzs72jIm9SQGTCF4irvtnRMA0oYp5tIWPevE5XdOZquZx5YPE6jFLKguBjQiMSxNV5UM6J3PdEYaAEZuB2/dzDG7MShpMY6TYz+y+rIWmmb80NjKWVLgqAul+C8p8q1M5YT92pnxJ5gJy6HHEpJ45FvU1AYGDWOnRvg+vx/rK4Yl7SpO8ro4uhcAWBO7sAtihcdEm7onF7RY81VYIjEZAejsa4cn0CXKqemQtzEavrV+IqDl7wdp5JR+HWWPP2DoKoYV+fq0K9rNUzgarE5g/SKw+YaTq4j4ImJm1IXdME5XnQ2Ykc7scyzWYKJBNcxE2N/FVfZe17JGakBiCIvhYBDcpmwLYeJlaVr58gR2nlT2MESdzgZRw00DmHAGphMvjrAE2I3AcK52Njzv6PuZFdjLSr1ZczfqjhusI3NwFWGojoMTJNc61rSOmp0JgdwSkt7uLoI2BdL8WOpidqhMkIZNr8TmZBYKEwgNVfNYpVh7Kii7aRHnkVmn+ZAK3x4nVJwxWXdwHgaFpovJ8yCmTuWgJvi12OUFv8Fh8kKWXDsUr57jci77oHBwBQqI0QWN5xoMz34W9dIrFZO3QenyzSznejCKZ2/3EfRcmReQICMSWOS7P5y21FfDQMZkLtaXdSm14zBf3TXq8swt49uyZJUQQNymV7By/iSZomGdB4Np6SzRIVugssqjlk/dqXaINp19rdmgSGy4IFmZyA7fkc+17C9zBBVwY8FoBXaM+p2TmyzSOz+PyNSDVKO6JwIQ0UWE+pGcyl1d7svmdvgta0xhWsGw52mUoYCO6pH7YjTQPCv86lutwvsNlut9CWLPymtLFMLEfvcGUZKdwdrJ3ASHejKIXGOhCVkQuhsBxrPQc38e8yJ7cYeUGAxcTroazOwJ3dgHYlniPJGRy7+P9d9c9MdCGwLX1lhcF8ICEox999FEbPsdvxUElcm2sZPnDs3/77bdVZufFixe2dGWwrFkafuvFrX3IDndZVh8f/GtzGEePaNfMwR4nVp85avV1eQScqWS83dNE2H/LgazkQ3omc2MXYiIk31q1K2gNHxbiEVrllaFanZJCbOmQTUkT1bkYAqk+x1pxscG64RC6BbVn/i6NOt78d823X8aTjpMFBPHbaYrCxRCINTNWmPnDTG0FPIzwfXE4Hg8zDSnipyoLgVoE7uwC2Bqx6BncSB4xwatSKrVoq74Q2I7A5fWWUDCcISD4nH+0cLuACilwPpfv2/JXu3YmTo63oOgujpEKe6caDMQBFZi30SnvUTUnIIBYLYDEo82cQbH+xKo1YdTqQgiMQyBd+sWq3qvfeMos5UP+2Ksz6KSj4iZxcMcuHCkCblxX8O72iKFyc0vkzYEUtkYDQRbkVZ8rMjZUODsCLj+CJuMLzz6oQv6xR2FahalkEUBh8+3VgJrjACYC2NDHCrejeiUKh7LS832fE+XQnRXXly7vgMBtXQAZMXy9RZWE0bx3fAeJa4ynRkB6e2rxdWHejHagRgjdvGZhcc1S2rgiAudOMzWj01Ag55iNrxpINTTB/u8y6gZWS5rg2kysaMvr169LWm2sc6hYfeNY1FwIxAhYjiLcHJQmKsmHnDuZS8YWd2W2ySDG8bCraZe1BZpbkzgjbjdVuDwCBBC2nAuDxfNdftRhgKwKwhTAMIWdjKVkLjVrzw6UY8jUM0PJHAf/LTs05f2q5ikQOJSVzi42mD7dkbRdRkfZGSv3VJdCoAqB27oAlxHDyDx9+rQKOlUWAvMRkN7Ox/xoPXIs162Ft0QgBPacZIrjCiLw+dtaDGrLKLbLCEjfvHmznc5BKACmKQlRK18/mHBY7VCx+kEEITYugMDMNNHDfEi3zywQTMR23+Q02hBn6Zu1MjbKCwwkXpkrmVsO3ZVqWhoxDIps5n2+m8wOfBh17IOzws1O+WzNhpt86otoMjSkoy2TuqF3NTkyAoey0jN931Iy98jCEm+nQ+CeLiAkDoJTw/UQByqTezrVvSHD0tsbCj0dchquZ1fHacOlO645Efj8L+cOXWIsDTy+vzsDMTPby5x+i4ng6EfL9FCxejx2lYXARgRmpoke5kO6ncyNE6AGEAHxuIN7oRfnb8JNVrxYkLauY49ICq+NiCGgwkkRcLP0Psdy7UP1uHlT/uwsQ7JMtKE57vjcPRNTS+uTzqbubB/KSk/zfTi17kiKoBBwCNzTBTC5cHNh6a6fO3MqocvDIiC9PaxoJjOWHnewAL6NE8ygWwfRxeQgnCGw+MqGWG2Dqm1l+5q1DY9Zn7cbOaBmqoK/45If2RvH7aFi9XHDFOUbIuDM4+g00Xo+ZGwydykH1FHqS5+zwfq3ebJYPG4XqyPbInVkBDjpEJ+AY0/iJprAJm2IXdjGKDFMMUojBBobL/pq3qEZwZto7ojAoax0dqUxwvetfBiXddeO4lDXl0Hgni4gzoixuJ3/NvFl9EcDmYmA9HYm2kfui8+SujOk2yOQlML8ZC6Y//5TcO1fTTyy1HbhLU7mwgCx9NCPLRwqVt8FcHV6SQTmp4nW8yHdPrMwbUGbqkV2HZvlJ23r7mDUYo+I1XMVdHkHBGL3w3jJb97ka60kcIP+s5saD3npm7mjlSF+s4C+4j3e0V2L/mEROJqVzvqadCG0Hc9sR4Fs1glu71EU7obADV1AnBEjW6FM7t10/qTjld6eVHAj2HZrFrrYHrSnFNhOJoUxgn/RnIYAL1M6ybLCHSTWo8Xq00BWR5dHwJncCWmi9XxIn2QuUUWcAzUpjljQGnEr2Ic17Q6FlUNMcTVXjsUz4RsRrnddHgSBWA1g6SY5fWZxyJYybbEasSxWzr/H1UaUYxvi5DKiO9E8PgKxGuxupWf6vpVkbjxNji9BcXhMBG7oAhgyc4fwFUuCYSn5NZi//f5Hw2MKUVzdAQHp7R2kXD7GOCgKrVzCrpyU1cyG/WlHVl+FsyDgXrvE/Q169zTWlt1j9bNIR3yeAoFYt2F4TpooXug5Bvokc7OLzH2nbtsL4DE6MWqn0C0x2QUB3jON9Zkpmo1puvR1KCLhAwuwZB9UitljOseX08rxNCTm4Ocjp3Wtjo6JwKGsdGwrDK4Rvo/V+5JTIxC/iY0yhFUYgcDdXECcEWMiuy3MLMI4IGry1/YVryxN3RQCVQhIb6vgunxl9CE9TdUlYk+JYPouj+flB8iepZMsp9+ePXvWfeCHitW7j04Eb4vAXmmilXzIwGRu3OsuIsfDVfXLV4fi+rvzHzOj8jQEYvdDp7a+ncbALh3xOkyI0tizzSaGsu9xL2WXOg7BTUMnnY4didQpEDialc6ubZzSdgE2u8USKN/ERnWBUUSWELibC7CMGK6NpWxhcja88rX91NuSFHRfCKwjIL1dx+eGT7NBSDZirwUnJZLtq5as6u+OQBo08l6mi643MumojYiKN3Ko5kKgDQGXiEhnUxvZh63cJIrZuHIyN92rXEcqxoWaDrX1tnp6GQTiYAUdKFzjnXr48Y/eVFmlCclc8I/3kN0kPTXsYr4BAacAu1vp2FzYcEZw5QYe98VH0OxSBSHQgMDdXIBlxJiqTOHs/mUWRiVzs7Do5hwEpLdzcD5XLxPicAOEZTXOwi5VOCkCLPTihVUYBe+hdvx4rgtZR0TFJwVfbJ8dgXjdh2JPSxOt5EM6JHMJL7Jp09NN3Vg8qNo08ZxdrS/Gf+yBqjKb58Vh6Udv4hGlW/Tx06HluGvC1o7RxlC2RXwEAoey0tN8H2ccsgs2wvGVE7sj8BfNSyJwKxdgGTHWrq9fv45/6vOhcIP9OV1w+3BcqnB8BKS3x5fRLhyGHaZpXU/ubtq4btURXi9d3pLJ6fjx3EPF6rcSrgY7GoEd00RL+ZA/bh+zm7GBIIvMacnQLAO14yJDFK+WJwfrRGkoBz4ypMVBDwb4K8GQdT5tjXlaIWz+rVqi1MI1of4umPBFPNuZ4FXKko/oTYBiaBfgvPS7Z3G/6S5ueApiow8GoszxHKdc8jM1MfMqXwOBfa10imGslvZ0hO8LM9S6sAL3yw8VWisVJiOAkcS546PjZfBxPPWtXACDBXm8PHPn6dOnVZqAHEOgpc8sVOE2qDLuACGGOYXVJe6t+oUDmofIefushBS+ADqOFHpCcqRLKC69HaRFO5JFbdiLtSgCu4S2lCz6HM+x1tmjLjYqS4TuRsf8NgoVxiGAvqXEEe6LFy+eP3+ePqq6g25bUoKG2b6qCFZVxloqo1KF2Ekr7yLofdNETCVzGUiNcsiHjErmTp662xXRucM4+b2d+AoF1IJDMbFsQmUsEQVg5OmS4ySNy95abDFpEkgR2vKIvy5x5Ar/Ix7tiEmAPQwK9EaM7mg0bZjrR/yWkrkThuMmI1NVydwJsB+wi72s9BIUqd2mZnffZx8zdWyQudBEcJgc6hLB4VBinxKzZ54aOeLld/TU93EBlhHDp5DPZdUaS2SlTJTFn9kf55JWGurRIASQHbMmJs5E4w7pMDK861tcTExqItC4eSjbrAx0Hs5KSFlC2VEz78AEp85DUq55fCm9jdG4QDl81saF3ChMUGDuV2mLHUCJkVmfAnHNlXI2mZvtboWIHh0KAdKsmCOsZdYAwipKSBC7lHYoHIv5ylB/msfcMXtQiIyqdUFgR0HHIb0Fz10GVULETaX/zYf8tvkvm+XBWGwmXETAmYwYC1xjEYnfKzmRTOAfj0i8GBjGZRLw4cLhmT+YiVHFtqYDoX5oi2jhNjQM4awJG7Lgk7Y97J3dMbHYBfxhZgRQSCoIjn+zkh3R6RJNiyYfchKzbfxTmDBT3BxHvZeGo/sHRADVMoVBi7ZwON9Kr3MbW2kbY98ZQcCd7QX7v86bnu6FAI4DnXdSw2qhvebiKXAZu5u9PPV9XAAIO6HYnK0t7KVa6jcgYNEvkyiEvnYHUSLlpdlEhGyTjgKtmKqBAv9CLdaQFTqwQX0jRU2C+WZS62KV3ho+IGxTFfzt/rkKCDRoDmqDyqGTjCUeGs6ifPUBNcMkLnTBJObKiKPq5cQZmjWEWnnDi9V0e/y7QIEsLOcQhIKmoYQmICtsX2Sh2EaNQt+oOKsbTBkbXbDtFm45w54F3zwIY4dbsOLv7BmVLFBnv7m7oGO/X26oe8HuDL5N1Xc2duDo2uzl/kbKhc2ZbNapK1Tx4Ewt07iQgbZq8BZsKP9icVIiqAhCshFhaOI6we7QluHH90PZ6fp8bUtZKrlzBEzM6FMo4bmhDqplYs06lQaabU1QjKCE2KaHShKzbfxTmDOEuEfKbeNVq10QQENMfBvt6mQrvQ4X9srGFReq/M56F8zK2AtYL84drBPR05kIsAwIRjUW1opKUD/UpNVKtUFDuI8LAFsnFxNQbYEpOUgcIluCQIj50/liq3EEylO2wWJqqLot9fEjS57Imdy0l0DTUhWQygbhVCskFTOZlqW3MSYdY4mY7MyyCRRtREPirk0/UWD0Kn60Ul6KzFealD+KATc7Wc4bHcXszVkslI9uWk0EjSUxAKvk24VJGIjNIwxwGSyk7ebG7FHO5iXKmUFJYoJL9rac4HpNm1bgnOUcBOJYmuHHBAM4tM0ac9ra3CxZLMeUVe6LwBEEPSFNtA5aPLMoh8r/+W+95cpTW4rE1JkSK036Pso6m8BMVUfO1DJ7q5pXVTZ1TN15TAdTG6NqVsbsDnTi+qGMIXNjQUZptaPdOQ4miB6oxynAcYIbW5CYaq1oBYDE2mjlcVnvmJnYDdN1VvPj+iofB4HYRG8M6ZxlGzdJS9Ab7fuw/07tw6S77YqoRCg71sEoOXmxngnrpXWuML9BsqwT1mt2f3oTF2DRhbmtLQXCtu6CEMFCBLD5wQukYa3NoyDcOOVEqzA3mWIPfVAcoUHKrd4hFfIUsPEwcFon9XDI0lsHUcdYwlGec4nyoE4olcslhd7j0VEnm5NK+XQ6RsPwl9ZsuONYCpTjmfWQZsze5UMX3D3jjf8YMk42CP2/kvnP/1gknmLH4vqUUZKHqFZVwEwFm2nic2FJlj1uVvXiKsc90m/3QcXdmZ1URiWG5Xrl4wgafWZaDdXqFfG5hQawUHlrMtf2K2I7NTPYDXFV3HsoY0pWsHCPEImj4Cp0vDR1zLpz11EMLyOCTxw8rFIO8nP1w1M3lirX6wjOubwVJnhrE9COwQ2YBzbK1cPYjgvlzbfokpvmDxdRW/pS274IoOSmMCh/M/GZVrqEydg42wB7+T4Xfwf6mH1pfolo5tfB8yIdUwMKVbY9bNDSCjrTmL+PC3CiicXUUK6S7DRp3qSj4E2yUQcZCifNkLPAcYTFD8aZcglQLrthiWMjBcGNpErYkN46lIL0g5S3xBKO7LTLEDNktRce4tExxsJYIrvoo3mXQTmWAvJVab6DrHe6oPGQSBauAFr5v30V20KLwICZsngsSyrUHI1gG9144+76lm+VPegL3bmoSdAmr2w+5I9uytVexpba2rqe7P6Igi1IHHGXunZP3aUjUtXWkVq/5LP3IaDEwn7zzTfrlXkKJ6zeQzXsI4aYPy7xGelvnoZv6j+kebQKwmQXidiZrCVHnnJFDJeul9JqI+4wEWJTw4R98uTJiI5KaPJrJEzANF4pabtLHQSH3aj6SY1d+FzvdJqVXmfDnsYKaTe3+76l7/rjMi4gRAPqSoX0t5gwqlW/TUdUEOww7r6q4RYY7+MC+trqcfHhFmneoS2xYgiATXXjUae/+MRswmxik/EdhSF3IEiTOC6i/PTpUx4xTyEVopFCf+pIwX8gFXO+VJbeLiFzxvv8YDUKSYI+Vq14IE7c2QAjrh/K82Py+T2moz7+HaxE+WYMkHZHNaysTYtghnKaNwBJQg5WNCkDGKu2aGRarK7swfEnQhcOJegYxhCB2B2mG/mQTclckhrO/QTqhC/WzdACP8uYZYBOGW151870lJvg8i5CTQJKLCa8YSVL2jokMbi0IjWTDQcJEbJojBtOyRAe1hEmDyHqXuHrr78OPh6NSpdAS91lk7lu7iy13Xjf6fCcTpd4ZkWXxj1LlY9zv2T36Djcppw4oTuVSOsPvdPd9+HLmJL4BTdMRoEXYJ5u/HHhoWjcmfgXX3zhFudc1i6BTJmzHnwEvLdyAZxoGIGhaE5GgFwYE4Q4JLuViwl1/GBLQ/qVf6vcH13EpKDDYhvsj/8AACAASURBVJIMMiY6rKMKM7kQcaSIHCBV2Fx6G0vh7OWwA8G/SyG3c/3TfMHZgT0O/89//zsCPxgZ4kbTKAKMpUxu4JYIk5W445zmBLrZ/K+r6S6t33DfwhtXbfulsgfbMTwFBQk6FpObUGG6bUrmhnxQ3AdlummY/I5I4WWWgdC2KpnrvKZDqpCZh9U4ckUwSjUWe4XBXJYmZjd7343C6mRPMdjTfQvCZD7+uPmgQiwztuvGktb1HZebknM6XRrCvr0vcbV+/4w8uxG5ITiVcJVHXy65HpjEphX2zsI+/OGMgz92DclBMEOVxnWwHOcyzeQSdNZmcucPRy5gPubqcTsCIX7GKmZJYUvd/bDLwlogFNzTqktCJojgdOBhS/ROp5h6mfQq8C9Q+eXLl+gn+rMScrugYt8I5wKY33YILpMLDtiu9bQMRhV9czE2DTF36w2zIDs6gzRZ2YMs+Ne7KUE7mboJFaZb/2SuO0zqmOh76ZxfTLyKDRcFViWC407Xy2Hji6Cw3DimK3ykuLRWzA6ZTo8cOAqTdZ0Z8ZRoMkx+jgFWLUtQsOyMI3SootMwKDcl3YRtILilCbgZhlvoTGtL1j6k76f1OKIjJ3SnEiN6XKGZnQjUzxrhFTrZRwwNw0h4vXSEJ9tKNycjwPqcNVLcKROt8J2buBVlc/TuHJ+r1uvSzJdcQC9IRWc0AoQZIZkbgsa0O5tE8SMCZibp9vgkzGtIySbH8KpciEDQHwzvkiryEQZHat8IxzGjyxMhgIWMjSHBf/ZVhnhEqCWt0uiFQJfTxnHNkvKcWD04AkanjEqJUM5bR4J2snOuIUy3P7hKVZfZBW2X1WwhG1kGaMuKqCrkcqansPeqaiUbsylBt8FFhRV4SdoGpTc6hA5VL5dZwzkFYTIH57gX9rhCAgJFeujg44Yr5ThuWKnW8dGECbvCLbspv/zyi32M/PiFN2/elIc7KwPf99G+Qndj76vzOCzmI1Ep2Qps/g8//MCHdKpcmGNPl6MR4PVD523psTY3akxaJLPi363yxoJcwEYA1XwXBEIml+Tski+zSRSzV7XUt4ZZX8N8bwiZsqSsIxXugADOIgQMqcuw4Qf1tksKSyfQ4zoqCwGHwLNnz2JdIqIozMZmlTNrVF2P6eUEo6fsQQr7Je9I0A/FGqZb+8nc7h8NfMixq8AXspZMxgG9YMigwdjSxqwbXbhMLen60EjdYpFDKwoHTwcIk6zQh94kvx/oB/Cr+ppzaqyKJVUWAvMRWHI95PKyXzOfz6F6HIoAhwRTR8yqqSHXA5+EUpaoSsl2H4hcQHdIRXACAiGsXdntSKNlDrC0GeR0ZUESOT22VjLqlFRJK9W5EgIh2EYbl1ZkOJQ0IM8m164Ei8bSHQF2ap2ZcpcrPbJJxhIvtVeEu0t6u0Jt9CNlD0YjfBD6EnShINqTuWnkRJcr2+aFDJVXi3efXKtaL+gOwLozzI54wyXWMMBl66hCIun5r5VYNtDkfC5/hfR3rCZM5oPPj94EjeK4SoN7XkrmotujVS6dkhO+7TBfQOpxBYHRVnqla/co6/uo89A4Ozq6PCkCLJDSNU9t1BHGjh2zhpjlqr3eBvTkAhpAU5MjIBCs7pKNzR4uKU9kuAGmgXfz3ExJjQ6W3Fh0uTsCYa1qdj7lJ13M1p77SWnqzt0QiGOJMHZUbuk9hiw4WNd0U4FQp3a1ODpWV/YgK77r3ZSgszLN5kPaP7OQXdAuRVpZhjbezDIATVJOVfaLJi7eIiW9kTfXPLBam+lOw1OGVmtVHSfHuRQmk2WBp2dBQqdoUeF7N5M5XOkuzXG4ObvSVo+ugYCTeHcrXY5S1vXUmvfy7lTzUAgQX6ZJIqS/9C37FeaxyYRMQbFZd7WdIlyh7x7JBThAdHkWBJh0YftkaYmR2mRqtqVNs4F329zMkjoL5uKzCwIPVZdeUoeykvntwpWIXA8B1ndujzms+MpHumRdyymEmqNjdWUPaiVy0voSdFZw2XxI55O5vWxBdgDxTZYl6WZmqHBAL0geHWRqGcuGpzEIpy4Lk8ni41R42C9Nt14LOVlaGrkAopCaqgmBkyKQWmYGMs33nRS0y7DNwtsdPGFotc6dAAY7zForkKL5hK/bywVcRgnvNhA2SziruHJQI7XJzV8sSUmlB2EK8e9IqrBHVTsaAg9Vl4y/S36h521f7Dna2MXPNATSPWaCitqzX82GbtowQ0fKHkwGfK/uJOhy5BuTuemGc+hy2oJ2KZMLG7WfMigHq7kmJ4Vfv35d2zwNBKfBW8tqQ31h0gBacxP70RtWOEs52WbiSuY2Q6eGp0PADto4zq9knN3QuHzx4kXqj9JqO97B709YAIckbDrMwmQuzYGR6IU/ywiT0p3wqoRcQCq1E925+QTkKMq33367Iq/UOjUb5KGkmlPMK2M/5iMWibZZ1YvDONTE4JMn7UUZOqRQ2ahLDz1t7OKh6qanK+6jJBuxVXNDgLlm5VAojEniVrXvNMdtZ5Yvnz24ubs3Xbq8oG2k2wuNydw03IEVPOs0W5D6v4AF9qu7M96OchuFFOTm8LSNgQO2EiZtQrEdDiYpfqKNCK1objmIZiJqKATOi0BqgsJYLmyc+T3ZdKlwNAkiF5b6tUdRakcRJ2GtbRr5kDm1p5y6wmbyL+y5E1iEKwA7mufAiVyASeR0BU3AdZGlh0vSKblOIX6aWvhm296RVMzhKcpkJOPca3eenS3tRX/CGxKO1XQxa7ba1cxezj9NOb/H7MB10xBI95jZmeh+ase6O2nhLNZY7n6jgp1F0BuH6Zr3TOY2RzyOp4eXnI1KpRVaHX/N+XB0oUIanmKd56z6CjmcX02YtGFuP3pD8zRwbKMZt1qajHEdlYXANRDIavuW3MHxYTnL/g18jnaRWenT77vvvlsoR1SFSIlMB3/TNp7lAgqlc8xqmoDrcklnZfNiJA0ym217SupWMfxZlDZWrfk8v3r1ynVKqrTKi6Gf8RAmlOf3OGFQp+4iXdYRXbSNCPUbtE3Sxk+vVieyxs4g9EKgOx34rLJU3RnIEjyRoLP8N988ZTI3/Vp8GD/nXA6oW22y6RietjFwwFbCpEEo7NleZoejYfhqIgT6IpBaIeg35w768jaIGo6VE6nZgQ/qsYEsp5kmvBhUCAJZG/5sFEE9+Jeb80MUuQATxEkLmoDrgktnZbNB7kiqY4ZlffjHfMoyDZt8lsQEGGKc54fKqZJUHcs9pujF1WQEUi3CZbTxkGbqmRdtpA7VqqNhHz0uufstCJ9I0FuGmbZtSeamme9Atzl+StlauZO+UBAqY4Pme+IVPjc+uq1GruAmTFbAWXpk8TT+frtXhgh/aV8clp+fpEjZ0B0hMBSBe34wlwOkDd98HyqIXYgvSZ+TLBPyyM1Dlgtohu4gDTUB1wXRMTIcSqr5uNz68I/59LPf//ryxifCbJWHpM7+IjmLWXZJHUS1SrL00QM+9bMdn3Q6wO1Sj24gupyDAGGJO0tLMqQ5IEk/jXKNlV2qyXMSVg06IHffAJo1OZGgjecuhZZkbgoWrGwxH1Ujyf6WNBRYsVzD6AQ0UpAPa3qqxLelsjCpRS/+0RtC69rmaf1UBKHOhK9VpszojhCYjMCS/ss4TxbELt2l6xzYmBb5tA1ZLqANN7U6CwLp4ZItUzK18G22PZth2Z5cO4tQxGcJAunBCA7l1X57p7Z+CWPrdZhf6xX0dCYCvUxW4NkFOZdJ3PdFaaZ81VcVArcV9B+qYAqVU7C43xbx1PbOTmb2GwtYnC2/B739xGLtQNbrp+EpHF4pVb0+/OxTYZKFZf1meGOL2Cs7a9bbZp8uufb5L9Mdbc5m4dLNjggcQeJZ37cld9ARH5EajYA7/xK6WzKJo5kppC8XUAiUqp0UgdQmNy9G0iCz2bZvP3F5UnGI7XIE0mRu7bHc0NdkHzS5u3I871mzowFMAWyT9RFi9XgsqWFXRiXG5zLl2woafT5ZMnfpWG7qFKu005me1DhWUdteOWWgOTzdzsxBKAiTWkHYj950PLS+tCefTXPUMrxSP/51+FDt5nsbK1hd9dERrHRqhUBbxvmqKufGld2yOrL05QKcBHV5PQRSm9w8JTuSSpckbXm668lLIwoIkHdwYTMRzpMnTxrwWQrLG0iVNJncXQlLd67jztICRVsGlobpOqvNlh4hVo9VoqNhj8mqfDQEbiLodJ6SD6lO5qaZ7yDOtjlfpQq8uJQ9YMhHlJo/EFPFwLTKN9HIKjyFSRVc9qM3uNUth9ZdpwrjHCC6vA8CS59MneD77gPy6Ubq1i3H4V8u4DiyECfjEOgYGfYilf3GQluebhxuorwvAh3T/dkIxGWK2wabJaKvhbSBOahVKqNmAaV54axqDRrIOLK9DPs4DkW5CwJ3FnT1N3NTsJABKZ4J6VQOGKZHY7A123NVR0tRpSBfw6Ruma7CpAo9myxpyFhFx1VemuZpPOEa9r3cd8KyocUGUmqL+o6xIzXyTWyDzf+2WschQGpfocNAaoLCAGWc+wr6XNQOm8yVCziXIonbBgTSwyVbFiOphW+z7WnQpWO5DcK9dpNUSbDYbUPOnsTsEqCmRLJ9tbGtVl0QcDLaIiC3jiO2aXsDcvdY3QHby7A7sro8GgL3FHSYbn2SuW0RT5Ue8MJg+hUqbE16s4psqIz5i+mk21MNNJubpOFps0lt5uFoDYVJlUTiH71p3qSt6tHFE1VtSyq7KbklXinpbr0OCzPHz3r9gzz95ptvDsJJGxu7W+k0UGAgW3IHbTio1aEQ2NcWLUEhF7CEjO5fCYHUJjcvRtIgs9m2d8zTXUlYGosh8OrVKxcz40faEmfQzOq8o29dlxd4tyOtnO0rraY7eyGwJZHqzGnzFtTusXoMfmrYlVGJ8blM+T6CdvmHsAap/syCm+1BD0bbd4TEUTinc9gsMrAjjps5pFy/oy9ThGvh5SWvP//5zx999NFoVqfRFyZVUIcdfiZI9rMkVaTSyllt3B44ph3Fd/adkjEnlEcP1nXX5fKMPK8PfL5KpFYIDrPTYZ1zPb0SAiMikO34yAVsx1AUjo9AapObDXIvUqxWnG8id7D0ShMIE6gTrhO0Hx9tcdgLgap0/7Nnz959913yv0u944PSPUV3ynKp7cr9LIXm+bXSkR51RKA5mZt+HObzzz/vwpizh11olhPZbtivl1EpR+9ENe8j6OyEqkvmppnvIOmh9p3tQTaIXDICg4XkViKkKhUcyn8VJ1RONTL10+s0yXEDF3/r1U70VJiUC+vFixchCGM937zVX95dqJkN+2qJlNffd8KSIm8OmMrH2LEmi8l0M6wj/Tmk9hU68VzWg+7L1Rzk1UtAoNYR74WbXMBeyKvfyQikkWGzQe5FKt1BX8mJsKQidrpSrD5ZAc7YHbFE/CYoQyCeXDkFGTK/60qS6lg2XKmCK6UAn/r0cxWGEyoT3se9NEcpTieh05xgaTbC8UB6lVPDXgvR9TIqvbA9FJ3bCjpMt7pkbgoWssS+N8/5h6pAJhdGU6dCwNSxU2cNs8N8yGqvCmnvtZYxGOXaVr34H0FHmBSiSpgY1hKo9PZvSWc7dZMlW6f7TacAu/Bgg/rss89++eWX387z9+bNm47W0nCYXHBCdyoxmpml7q5kZkdjeHb6TgOPORy5gGPKRVx1RyA9XLJlMZJa+Dbb7nIijDpNtBkUoVMMy7R9d+tahb0QSDWETO7SGx6m5OvamOaC01Vz7XhTCmkvtTRVvzsCvcISp5bNX3BmgI6l1LR2B2GFYNr7+lRKSV0vo5KO8QJ37iNoN9Iw3Tokc2snRrnShEyuO/RHuMZGJfmUcjoPa44OpFhf8abM3/72t08//ZSP2a3wY547rlOViKGvIOkttjjufVBZmIwAFqGHDfz0Na5e3Tk/bWRRXSuPLizxMLpf0d8RgdFWen1ozn2GyltyB+vd6ekBEcARI/GhjH3xxRcbv48kFzBUQCJ+HARSm9y8GEkD7zbb/vLlS3eCEpZWPFeI05QjO45STeCk6ux20BDOEq5oETzzNFX+9cXmw5Gm82tlW+IhNVUYhICTeyq1kn4tbxAqs8LakmNZ19USftbrKHuwjs9lnkrQJaI8ejJ3KZOLqdpiZZagcQZxoxeMeyG8A2v8N5yzw0NH3IkrxOXUEDvG4srZcnifmlZVKWAjxcBZT4a88wqfVr+tcC5M2sY4vxWyC1uIrA3m/O5ZPEa3hokfbS+7eTF/dNuHIArbEXDGsKOVfsib08BQ3/HzkIgqnB2BNO1CoNJrUHwegaU756EIYdtoygW04aZWZ0QgtcnNBrkXKXe6DVRX8l9Mc/si1hnxF88NCLBt4E68sjxcCWiDRq1okfGQHt9JtdoqlxRccxLKK3yWEFSdEQjUfjQgy4PbYHCX2SbrN50p7hirK3uwjvxlnkrQS6J0lvk/Zrn8XWF3Qta64X45kcKa0EyPwGCzRvQVWHLOkjVVIavr1dLYDtwY2lIrZwGpzJ2lyul9ixIQdvr04R0HAr2zdiVJ97BhVYVzYVI1tJLK8Twk817SpKQOYgr7M0gNNShp0lYn5p++7K/XlEm5Mq0OfTHMtI7uHBaB+HO9bXbJhuYM1DiVsx5DwWmg6Twhr6upy2sjkFq/jSptcKHMQa+atVouwMBU4Q4IpGuE5gVCuknTZtvNNVhhJX4O7qwqwr+DWFfG2DGWWOll6KN4CEFJSMIu9RjWSuj5ihbFbW0JECizZI6fVpXTZVqbY4o9Zsf1TtVYLl/Zyb12vGhXbEu7WKRBsXqqlqg6zC8NmbGEuWD/Vo3OIv9eYd4Sn7rvEJCgHSB2aToZVNryIRWfWYiNsk0MZlHbCVCjkBY4n4ITwr7Ejwi2YKB7X9aFm/MOL6tWW0g3S6HghmY02ajPgmwVHhaCAQWrhh3UcCzIdcGMyg7BVau6zBI8JiZV49q3MqIPSkth9Esu2ZH2mjIpcUfZTdW0vu5cFQEneqcY40a9ZJYdP+MYEOWDIIBjdQunJd2oYpgzCMF3s2BufvFILqAKc1U+NQK9PowQQEhncYNtTw/UQ2TpW6hUDvs3aXbv1HIR8+sIpCuddCPBKIQDkqyYlrTIaoZC0Ci7yd5G84lIdzYTTW52TMaPCoMQCMGDEX/16pWVSwrI2tSSlI7TohIKaR1nP3vF6soepFBf8o4EvSRWN5Vsom1N5hqhpY6r7uN4+GCcC24wLtiab7/9ttCfVfVold2rCmlsZzXLC4RrDvfQ1q0GjWAYOOO1O1UFsrGwHeCqahgqO+dtFLDszQGBEbHCuTAxtg9e4MsYtpG1Ehp2GcWS9nYhniXiJqObqtkmunlJBJzonWKMG3K2IyztuM3FcWMR5Y0IOEe5ceXDVxqw3tszuXIBG8Wq5udCILXJzYuRXnnhNNpfYSlE+1RoOHhxLkmJ2xiBVEmWFICUHEpOmJHNa8Q0rQwpF/+71bTVXC+w4nPzy3m99eZ6OhkBNAQ9sU5tMWh3VgosyWMlQdBdDgONiNWVPViR45UeSdAr0nSW2SbaUZK5CI/VCJENe4nxMMKdp0+fxjdHlFmWx9bQsdHWY+q2Ax23jRZu4j7DshBDHHNiO2brPHC0J1hkiDTYYnpf6aijIz8RJuuAH+cpEydOKMTKM4LJJe1yJqZj124yriyQOnYqUgdEYISVLhlmNjiWHpZAd706T548iUWPR2ve7KQhpIL15t/mo09yAddTM41oHYE03ohn5Xpb97QXqTQrt7TzbdF+x9DaDUqXx0TA1t6BvSUNYZMv5HD5t+oYE34kXgKg27XnNGHMpY9ZWmrf+pjqFLhCQ0IUES4ps0FVyHCc/UfuzUGI625ErK7sgQP5qpcS9IpkF/Mh9iGG9UJsKeJucBXrDR8+hXI2CMPJ8ehh844VYqPGGNGnjcSzGokvT8mSSA0OGGPK03ijrIQTk04zYmk4G0uZcspz250TYdI2wIetYqgR9MP6KxWY1S40RFKo8UqT7Y+Wlh9M2O3EsxTieJdpkq2jm4dFILZm2/1Fdyv9EDezrs4kbpy8D/tVhcMigL+OjVLWp68zjx+0PV1INc8LuYB1nPX0qgjEGatgmZkLbYN1PgVqBDltpFw8lp3XFu3Lg9SC3DeWqO29S323McziN0s2eIcGzwI1t9pnplRNDXNMYVptXFAwBQId/pXCZ2Xd62acgkdzsDMPKceypvywflUFZ1dvlVGpAkqVHQJKEzlA4st46RHnQ96JK2XLwMpqNo2cgoEusRcpWVwL0RJTPUuWmxj9NsppX+V33KKdy/K2SzVdnhprm46LOyEEjD13uBNAXvGmtDULvoVh6JjHzRayUenSqNfvnwWT9VE0P90e3CAsZO08ZSw1vPJ2x5kOkDA09v1xj6HMpIa3tOGWO86sdw84tvCmtiUI9F2AjbDSS6NY931MwBGzbIkZ3T8UAsQwcfRSbpdoGFvRbEjwcKRyAQ8hUoULI8AkcuEHk7F5vPFEDmSh30btoXti5obYfiWqb+v6Dq36xhJ7IRavximnbAQHgVo2BxhODyFVqNKxb2IuoKsbQ/rt650UH91ZQiAW30PZxZUpL9Fsvu+UkMtmUtbw5tkDw+HyBQk6K+KVfMg7cQPmMwjaX+xyXORklzgJq19SWKeJ9eky4eNBlZdxWjYuCl2sGx4UiKDGv+TCUmYYb6jgLK/FfIGldEuTCrQNeEJhO26MN/SV/Xc7fRv7iTAxnjsW2oIbQAvzK2hLVkbuJrpBE5IFbczDZ+iRf4OaOfpLl3BoDSlAp42B0ArFizvKTqIt9NV2NAJ9F2AjrDQINPg+U8sw0Uznm2fcaEGIfl8EsMl4bVMDFGBl7Y0ZRDFiQ0p9KJSzJBcQoJYLKNeZq9Zk29jmXSg050aZVo4UAcwW3GKb4BYRqG6I31y0v6W7W7XtG0vsBR1qEKtc7DUoh1Ma6EmVd0jHQvOgbKEvyuuWk8gqdG28Oe1Nuyi5g+MzgukytoSC6lQhEM8RhM4CCsk6CgiF8GO0XEbE6qbVS/rMeIPaOxsLM7FlTlWRCrQNEVrAzYGmy5kISNBZtFfyIf+bzI1trk3yOQXmGOschJflfubNeLYzq7t0bUoJmNDEX2JH+MNTchkQppwaXO7EBpfKVPu96ZfxfcpxNNDMszN2gTGMWnDw9NtMOW14FkxSzrffiSdaOaouzArSKfy3jedYxwo7ylaD8zYGQit0PiabTpMtxNV2AgIouUkQ5d/eY3crHU9JY3VLYfsYReEUCGCOCF1iVQnBTHDT/IsVjdWVmrhUbFqDy5YLCDjLBZxiagxlMk3mNnsWYtF4/lJm2m5h3gXSIWjn3zja30L/zm0RjQmrWeJHADBek6MYjIs/C7m502U5jCo6r0EXdO1MKH3hxXBMhi3l9cxvOYZxcMUYyxuqZjMCYO6iDuT+Pxr25ZcIOn5EuYumLbEa94VWL1Wrug/DpqvQRMPD0JyNdUpOF9yxKYaq0zYYZ5rH9yk3hGdVQ1DlEgQk6BQlNNasNIVYyd+x2qivzZC49ogyM5wJwxTCYRxq2rgYsRdvIM5gs/BiUNa9Jk9jQxOLg/t9A5rAJyzRC9yiNyAA51zyr6lKl8JZMOky2JhIW3BjKYMwdxD9yl/sQWkY915eth6RPiqx0l36KKgQDflbV++H/MSkcNsP66vC0RAIBiQoQxd71d1KY+Vi45zq88M7cfPmGXc0wYmfQgTQH3xlrANB2+N/scnU2WIMzSDLBRTKRdWuigDRYxzkkJ/aMlImpk1VyltIhbZLwS3BzBYLsJ2xs1PoHkvsCAixEHGFKV4o4EQYI/rTkbFsR+ZEnNvqzkDbeqfj8G9LClPjUvmxsqF7G81mCbDdY/XQ6ZKBZYAPbSywpPMuIMN91LVkXKozBwEJ2uG8kg95l6rxDL95mZ8QjX0blujp06cdMeEnJtltYO0HTTrCdhT+SOjbt29pyF9gJnjiqh85bR7FixcvCC/4e/78eTORlYZnxGRlOA8fhV8wD9XGofqQjVNUQDfiNRtumJ+SPwXnYtIQCAYkXBIqpT/5bTULC6OtdCEbqiYEHAKxLwuPMF84+u067zq6z6VcwH1kXTVSvADJCBZ7pF/ff//9qrZp5ZcvXxKWE5B3nKpwiL8LQXtVtJ+ypzsBge6xxO7AYt9QEtQYToYu61hCEj/zR3fpqMkRoPzk/roH2FrvpGhPvoMIMG78hX5RM/6228ySUYyO1eOIq8rG7phRKcFNdRwCEjSArAfDSuY6nXnn008/xeGFu5i8H374wde42fXoZO7N4HxHwU25xJ89e2Zbu7jqX375pbytah4EgRELMFnpgwhXbAiBoQjIBQyFV8SFwIkQGBFLnGj4vVglk2WpPWh23MBIOdR6J8XkVncUq99K3BrsOATWg+E/jOv4pJTjV67YVMftnXQgvdgOG7nktXsRFB0hUIiAbatQP56Yhc1V7aoIxMogK31VKWtcQkAuQDogBISAEOiIAKcySeDaX0fKIiUEHAKK1R0guhQCbQisB8NK5npUec0k/ixFDJ+veo/r8AYQ5yLvMVyN8igI8E5BfHzAPhl5FP7Ex34IyErvh716FgKTEJALmAS0uhECQkAICAEh0BsBxeq9ERW9OyLwMBhWMjejFnzJ1O7aW952526F8M0vdnHvNnCNd18E4qnH7u6cbzztO2T1Xo6ArHQ5VqopBM6IgFzAGaUmnoWAEBACQkAIBAQUq0sThMBGBB4Gw0rmZhDmM/B2EJWzgXz0J1PpHrfC2PWNhXtI+0Cj5MP58aH4+FWdA3EpVvZDQFZ6P+zVsxAYjoBcwHCI1YEQEAJCQAgIgZEIKFYfia5oXx+BkmBYydyMHrz33nvxO938Zm6m0j1uhYQav3N6j+FqlEdBAMUL3/eAIdRPB8OPIpjD8CErfRhRiBEh0B8Bv0Za/AAABdNJREFUuYD+mIqiEDgzArYS4bSNjpicWZLi/UYIKFa/kbA11AEIlATDSubmgSeZa1/OJZl7259BC8lcnYvMa4nuDkNAL+YMg/Y6hGWlryNLjUQI/F8E5AL+Lx66EgJ3R4BNfX6QGcvAx9/IEN0dDo1fCJwEAcXqJxGU2DwiAiXBsJK5eckRKMTwxeV8gyve5RsLfGWCpPaHH354xfFpTAdF4OXLl/bTZ2wkSP0OKqe92ZKV3lsC6l8IDEFALmAIrCIqBE6OAPnc58+f6xcUTi5GsX8vBBSr30veGm0/BAqDYSVzFyH/7LPP7EWeex7ODSns+IsTi2DpgRDoh4DtnfAynZX7kRel6yAgK30dWWokQuC/CJjZlwv4LyT6XwgIASEgBITAKRFQrH5KsYnpvREoDIaVzF0TVPy1XAN0rcGFnnEslxeaWErpGwsXkuoJhhJvQzHpdATjBDLblcU7W+ldgVfnQmAIAnIBQ2AVUSEgBISAEBACOyGgWH0n4NXtWREoD4aVzF2TMe9327lUzNBPP/20Vvtaz0Lymn/1aaprCfbQo+FHG23XhHPxT58+PTS7Yu4ACNzZSh8AfrEgBHoiIBfQE03REgJCQAgIASFwAAQUqx9ACGLhNAhUBcNK5j6QK6kl+9iCJXYftDn/46+//ppjucqmnV+SJxvBP/7xj/C1XI6Ex7u4JxuG2J2LwD2t9FyM1ZsQmIGAXMAMlNWHEBACQkAICIG5CChWn4u3ejsxAlXBsJK5DyTNuVSSSqSWqEd+kyzngwbnf8wB5JC2Vjbt/MI80whQPDuWixXT756dSXi78npDK70r3upcCAxBQC5gCKwiKgSEgBAQAkJgbwQUq+8tAfV/DgRqg2Elcx/LlaQSqaVQj2TT27dvH7c5bQ3OdX/yySewr2zaaWV4Vsbt68wU+Fj+WYchvvdA4FZWeg+A1acQGI6AXMBwiNWBEBACQkAICIGdEFCsvhPw6vZMCNQGw0rmFkmX1FJA9tdffw25zqJmZ6tEJvfjjz/mPXcGq8+Vnk165+b32bNnP/74I2Pg4x62d3LuIYn7uQjcxErPBVW9CYFJCMgFTAJa3QgBISAEhIAQ2AkBxeo7Aa9uz4FAQzCsZG6paL/55puQxiXlBNClzU5Vjxwuo+NfBnsqxsXsuRF49epVSOB+8MEHfMxEv7l3bnHux/0drPR+6KpnITAKAbmAUciKrhAQAkJACAiBIyGgWP1I0hAvB0KgLRhWMrdChHxDNvwYGomnly9fVrQ8SVWy1XwtV5nck4jrImzyaRj2DxgMX6b+7rvvlMm9iFx3GsblrfROuKpbITAKAbmAUciKrhAQAkJACAiB4yGgWP14MhFHOyPQHAwrmVshOdJMHBsM+VzST4Be0fgMVXn34auvvjoDp+LxIgiEbzTz9RIyuUwu/ejZReS63zAub6X3g1Y9C4H+CMgF9MdUFIWAEBACQkAIHBgBxeoHFo5Y2wGBLcGwkrl1AoutD5+XvV4+tw4O1RYCGxCwbzQrk7sBxTM1xWa+u/D3/fff9xqJrHQvJEVHCAxFQC5gKLwiLgSEgBAYjQDB20JY9y4h3+jeRf+8CChWP6/sxHlfBDYGw0rmVosjWB9cFMcJlc+thk8NhMDvCATLxTeaw3dydSZXetERAVnpjmCKlBAYgYBcwAhURVMICAEhIASEwCkQUKx+CjGJyaEIbA+GlcxtERDW5/Xr13xpIeRz375920JFbW6JALlLG3dctps3KbARQiaXj5bwrzK5NxH6zGHKSs9EW30JgVoE5AJqEVN9ISAEhIAQEAJXQkCx+pWkqbE0ILA9GP5jQ69qEhDgh8JIRfGhT14SFyZCoBCB999/n5/54jf0mL18pLiw1fWqMXz+vvzySxz59UanERkC7FggaLtcKgyyorLSS4DrvhDYF4H/cQByAfvKQL0LASEgBLYhQPCGJX9I486HVx6CowqK1aUDt0Xg91h4Uz7k/wMgJuqOPil1pAAAAABJRU5ErkJggg=="/>
  <p:tag name="POWERPOINTLATEX_PIXELSPEREMHEIGHT#4428782C78277C41293D5B28502D6541295E322D6D5E322B69305D5E7B2D317D5C64656C746128782D782729" val="91.66666"/>
  <p:tag name="POWERPOINTLATEX_BASELINEOFFSET#4428782C78277C41293D5B28502D6541295E322D6D5E322B69305D5E7B2D317D5C64656C746128782D782729" val="23"/>
  <p:tag name="POWERPOINTLATEX_CACHECONTENT#4428782C78277C41293D5C696E74205C667261637B645C657073696C6F6E7D7B325C70697D655E7B2D695C657073696C6F6E285C7068692D5C70686927297D4428542C5C626D7B5C72686F7D2C54272C5C626D7B5C72686F7D273B5C657073696C6F6E29" val="iVBORw0KGgoAAAANSUhEUgAABsQAAAB3CAIAAAA7L7KkAAAgAElEQVR4Ae2d7dket3G2TR/+77ACRRU4qkBRBYoqkFkBowpoVsCoAkYVKKyAdgWOKlBUgaIK9J7xxJN5ASwWuwvs5/X8ILFYYDBzYTCYmcXu/eLXX3/9jf6EgBAQAkJACAgBISAEhIAQEAKdEPjll1/+/Oc/Q+yf//mff//733eiKjJCQAgIASEgBITAKRD43Sm4EBNCQAgIASEgBISAEBACQkAI3AIBMon/9E//9F//9V9I8w//8A//+Z//+cknn9xCMgkhBISAEBACQkAI/A8CvxUMQkAICAEhIASEgBAQAkJACAiBXgj86U9/skwiBP/7v//7X//1X3tRFh0hIASEgBAQAkLgDAgomXiGWRAPQkAICAEhIASEgBAQAkLgJgj8+7//e5SEfGK8VFkICAEhIASEgBC4OgJKJl59BsW/EBACQkAICAEhIASEgBA4CwIfPnxIsod8NvEszIkPISAEhIAQEAJCoAcCSib2QFE0hIAQEAJCQAgIASEgBISAEPjNb/7jP/4jwsA3E/WacwREZSEgBISAEBACN0BAycQbTKJEEAJCQAgIgWch8MMPP/zlb3/ffvvt27dvuXyW/JL2mgigsy9fvvzqq6+uyb64bkKAn15JkolkElt+zZnzjC9evMCmNQ2jRkJACAgBISAEhMChCOjXnA+FX4MLASEgBISAEGhA4LvvvuMbZPwiavLyoHXlhw7ev3/fQEZNhMBhCKDDf/zjH3VI7bAJ2GtgMonRTLXPOK9C8wPQZB4xdDJoe02XxhECQkAICAEhsBIBJRNXAqduQkAICAEhIAR2Q4AAO8bnybhE4EmNLoXAqRB49eoV2XDySn/+85//8Ic/nIo3MdMXgXXHEuGB04uoBylFe3BCueU8Y1/mRU0ICAEhIASEgBBoRODFr7/+2thUzYSAEBACQkAICIFDEOAFQE7rMDQpRWJsKzsnXCpB42iocDYEjsok2qppfMf2bKDtz08XuH766ad//Md/dOZJH3NuelFOkLekySdi03hGonyiI6mCEBACQkAICIGzIaBk4tlmRPwIASEgBISAEKghwIfnCLa9BeH6zz//7JcqCIFTIWCZRFjiwNqXX365G2/kpFgaDEdC6vPPP99t3IsO1AsuvnhI9tZB+NOf/vTmzRu/bCyQkSSTyIMT5RMbEVMzISAEhIAQEAL7I6AfYNkfc40oBISAEBACQmA9AsmxxJhYXE9UPS+FAKkf++0d0i5nZvybb77hlVU4/Ld/+7c9M4mMSA6Rf/kjIWUF/VtBoBdcNt02EMncmFisjJ7c+uSTT4wfbJ3sWwKOLoWAEBACQkAInAQBJRNPMhFiQwgIASEgBJYhwAE9Dj199tln/ACo/X366af8UCxJFlIty2hdqrWH/ca1gu1LzV4HZvnxbt4kJU3DsS8KLIQORAeQ4BdXyCFC+F/+5V9ev349YIQaSVsmZBIXvWNbo3jre13gQjPjow5UdDX4fLfBlAeC2PlbYy/hhIAQEAJCQAhcEgElEy85bWJaCAgBIfBkBMiefPHFFyTR7Dv9DgUf5+JVSiJYTsRwJOquKUUlE33GH1hAq9F83gB12S3n4pcnKZBXYiXCDIsxnlbbjT1bJkq1NwLeBa440auPJTrDJKBt+iBLYtrrVRACQkAICAEhIATOgICSiWeYBfEgBISAEBACrQi8ffuWCNNDX7KHJFb4MTH+OMNC2MkxKGiRYeHQFhmNVroXaYdEMZFExK6fXrnI1PVh0xS+D62RVP74xz+aorISVx9PW80gKVc7IqdkYguGveBCOX04js1un3fPTpKYPvkb/S64CkJACAgBISAEHoKAkokPmWiJKQSEgBC4AwK870aMapIQZ378+JEPsXnISlrt66+//v777zmiyOuN5DJIJdwsn2hZVJ9L5UociscW7ADgqcQn4++5PJbk/rz5MtECaQG/C1wcGMfw2nA8yOnyYjsfTzSDjzEnPd0ii9oIASEgBISAEBAC+yCgZOI+OGsUISAEhIAQ2IqA/5gDhDjuNJWk4AAL8aflMu4XgnrYb2gqV7JVq67Wn4O38RdFSKmf7aeKbQEarp763xlmWyb6YGIj7F3g8lOEDNpx3u2zFdCESb3s3DihaiYEhIAQEAJCYAcElEzcAWQNIQSEgBAQAlsR+PDhg38bjhzB1LEX3tfjbgxrySreKQS1sN/RVDLRoXhIgXO46ABrgXwNB8GmUuoHouEnJVHOoxKdtky0OhrVoAtc/o4zxxI7qiUK7xqFzmPhG4VSMyEgBISAEBACQmAoAkomboKXt+f42dBNJNT5OgjwCg8/FMvfxsQEpzZ4BQxq1xG9P6ckhvjrT1cUb4oAAWR8x81jy1xcok1OIyb1SQIuuXuhS30w8UKTNY5V0isk09+8ecNLoONGWUeZrc2TSpV1uo54Y69eXwBsHO7qzbrAhV/khrfjsUTD1hWJ7Lk/Uro67FfhX5HOVWZKfF4IgV4R5YVEPpBVoV0Bv0M8bh+t178rEPCTLxx7WdFdXa6FQOIcc/QJv3mFCPTiBxNsVZPgWEHhHl0MBNJD9xBHUoxGwINJ1g7KUxmueBaJykqXC91KAmneeL0Q82L1CQj4AuR42lHyejZz3TZ9FNtHjdsFLvvZK+zzoHn3h0nYf03rbqqiSGc3qDXQcxDoFVE+B7EtkgrtOnrb43GdTKzkamu3OFlmng0brX5Js4bULe7FL0CZQGSQk6i+UVA64gdb49uclmqUPTZDduwXy4eTnhyLiLdUFgIJAizAuNw8qkya2aXti8mtYmXS5hKXidHwxM0lmBeTt0eApeoqWl+nQ6EwHvTBxEaQt8PFJu4ZySRya+RhtpmrEx6UjzXbSw22IKBIZwt66isEigh0jCiL9FUZERDaEY1iGQdgYzyuZGIR2JlK/zlRUiEdvwszM6puH4dA0XP1kOk4vi48Mil4s19gS0JE+cQLz+V41pPotJ5B85gz8lWsjA2uUk7MTh2KqwglPm+DQFyqBy46WyZaHY16tR0uP7/W92uJkX8+vglxq4lqFtuo3BEBRTodwRQpIeAIKKJ0KHYoCO1ZkLfH40omzoKcNmB/NbdJmcQUmvteu6N8XxFbJePrOXx7okvuz+0XpzWVT2ydgOe1i2deTPp6juDLL7+M70TThUsqb4CcPph4g0m8sQhxqXIq8KjvOcIGewo41w3FjSdikWhd4HIfaWiaz9+k5suJ+CGLxFTjRQgo0lkElxoLgXYE3Fq2d1HL1QgI7RboNsbjv2sZQ20cAd9feeSuM4kOy70L7monYrpfm9Tf+NL1H9m///777ZJiv3h9ldVk+UTOR/DDAtvJisKdEOC5on8ZALlaXl189+4dCUTzIdCuo5Iai2bBEjEIy1ogVKYv7x2QDUEQ/z3cQccSyVEyouVfIs9AfY8kbBRK5XEIxKV64P7oy0TJxJa57gIXUGNAsBhDHWOUyr93gXl3w9giptq0I+CeniKddtDUUgi0IKCIsgWlXm2EdjuSW+Lx9clEfrjNAp52Rte1JKDCQeHthsMDQr4eYtEpbtP79+/XiaNel0OgeEYatcTNupwsWxjm9578CU9M7myhSV9iDywJxxkIRQgVPn78uJGgut8MgWQB+ptudTHZL/it23qbk9y1T7r44oIrS4KwIpCdP9YFd8mze9hvnFuz1VKwiUMcmlPLGSv3888/r6avjk9DAHVykTcqp9NZUbBlgt+oR1Mt6HWBy57ftAy3pU3MHqJsO/jhinS2zJf6CgEhkCAQd0m/9cCI0mUfWhDai+BdH4/Xf+Fl6m5+hGERu+saE0OSvkEzprgaWu+RHmue0GvoWCJ+KgSI5HONRRXXMRnTAWTQ1hHZvxc6nyRx+vLgkedqYPvyI2onQSDPc11o1bRgiDjsKWZhWGJsNHF/wVyQE+Eu/1LvLa09G3HLEEkb6MRB3bgxBMsw/sFM0leXQqCCgOsShUqz0bdsyXCkd/RA96B/LbgwUK5mmMehU6BIZx28zEuyVfmUnacAhzzGXiegeu2MwJ00qm9EufNEXG44ob1iynyTbY/HVzp8nlk7ZGMg4iIWihHXCrAWdYkuxWj3ZRFjarwDAkWvaLUXgv74qkGNd+C/yxCw6mxboQtZJxITJbzH5PUqPByBfK856nlS94lA5y2MtwXFtl3c1LyZb/DWHru0giXwjAaNMuPeBtIVgFyiC7Pms29PVVdvQHV5cXVQBqx98teiIbTxPQJu6wN1vAsU4EPqkEEBx3mgwCWV3IK34uLqyMZVSF0dLjTTp3h0vhi98rH2L6C9CLun3vaKdIoB/P4Azo6oaO4qVutOGhUdMFfRQRv6VeZ3HJ9CewW2bDqOW2M8/oJhXJsXFZIvwbMJMTweW9yNIkFsAX+JqxcbJGWWFn/YeqOc3OUSURFy6PdZbFBeuSfkgxku8V14m8Pq9e8TEODdXvQ2kZSa1V8M5KvhhDdGEE/xEm9i8hpmvnJZEX2/PBChZtXz+YYEdl0+EAH/eJPLzqYQX3bz+msV2EAxI7atwDkZvcore8UFuNQKsZFZ3tCBggLRsl4FdUBOWEBPmDVzqyz17C4Wc9fL/+nywjvfgfFEzw6eEosCBPjzRWTTx1ZlNeyz2Io4pyDJ3w2sRxSqsXwbuKKfwBSP/i6KIp1GBfNmbDQeiHplUqBBfJCW3LXLqdDP7rLM+St2tEoCUjeVU81Wx79TBFU/AoE7aVQ0X47VUl/OO6pQR0Bo1/Gp3I3QYUjn4/EVOct6lyJzbBv1XvW75Cg9/5LQZxGyZ9S7b7zLEDYoW9fosTayqu7dESAoSlSOS0KU1QPF8IbQazWdPTsWV98WEKaY11qbQuax9XnIcQMjTLIjhluo/ez8kgRJDFHjA0OjDGgJkmRhZgdVg2MRwIczPWH2Xe2jJuAabeEQmuxBURVNx1AVbH78a9EW2ruKtrRfzTnLJ4IA/1wyIvXQtC0bEYw+GLJSYt5hB6dxtWgjOt4MLsRxNaMwArEWmpEHL7vWtVDI29wj0mElOiBe8EXKeswFL9Zgnbx7LEDKVnqxV1JJS/hxxzLSwSYkjXV5TgTupFHdI8pzTtlJuBLaWybCzWZL7qv/ThyNtZcXhT1TwpO8iN6qE2f/bt9apohP1cO5D7TRcZ8aQvVnRiAGIaYJG/3FyyUTUXtfArEwYjmwkD2ybcmwnFlzxFsXBKLKWbkL2QOJJHk9FJ6aWX7yZbgoKsNqRSTxzmdHVINjEUArzBgm7lP0SWiwmkl0wOibYlAmJbfFqkcFG/GoCUnBJKYR2Z2RIlk+pupEEQkyUV6EbV8+CZ0LXd4Vrh00bXaWIw9eTpbqLJFig6tHOkmYxloDlmSRFgVPKqOr7AhTWAcy6z3ZBOEzGVGX50TgThrVPaI855SdhCuhvWUiFsXjnZOJ2Oto9L3c0W/z92icOIVBriH7H5RtIG08W5Tyon1ZS1HNrExMskWc6CGd/2QiSyA3x4bDIObjAh8UkW6ZPvXdE4G4WEzrMMh7MjBiLH/ct8ieJFC048ASToKoPM8yQkzR3IiARVD5M5VoIVGhFUYSlUiUkEsqtzCc7JVbSE31JdHp/hiCg0POMzW2rIpZUZj0tQCpjn7pFM8H1t8Yrphc2OiPrZsgRTpTuCV2YIthIWloazn5d/WyxThEb1b74NQknqr+ThqVyGKKfYgFO9UUD2JGaG8HNnqbdVezczKxaP3bw55GyVl7ye7CJT5i7lk2EpxqFh3uOo5TFFR/aQRyfd6uzCiSay8L9eT4RFPibFthEPOsYkC2IfD8ui/qkwMu9iIC+QK8+kMdIvy4jtDwKG+lnEDB3lRpHG8lL3poTUVwTls2PcES5gYwmdClngkEPaFmqtglmIn7GmS7A5scSJxKKPj6ynEzlggwfH+hMEWnO/87E7w3XDGZOMgPqc9XYo1tHaFO9V5L714x0onIoIRLRY7tow77prkR5AgprMbhVD4nAnfSqCjLIKNxzkk8hCuhvR12/ChMrulqPXb4rdvoLoXEoTSacePvMgofHY9bgtHEKYy5v+0D8UMZ7pgiwjM/2r0dxktTcAVwKZJAzutvWeCT7ZVkIituhNT8HISDTOCX7wcjBhXNcyLATnZOxtZxZT+BEvtW1ldsRjnZWxt3VXaxZAUxon5xJcH2hJdmA/k3n6xkV3JXr0UKNBDNiaYbV6rLr7hE/WxUzhaGaQPPX3zxhbt8ZELhf+pz4MYGbXLcbDh+NMz3F8xLMWHRyNg5mz0BrqhgUfF2m5HioJGrLpxcMdKJ67Tyk2It+IwAOc5R8kylhSW12R+BO2lUsncDpm9G+wN7+xGF9vYpXhCPb89cRgpFv5ZgJrbpVS56gR3HirsOu1ovtkXnKggUExlUbuQ/ekiHPFRv5z8ugdwqcbed1KKWgOyWhMJ2zBeNrsbnQSDXwI2HHY4VLU8dtuu2rwhbieRTWmTJH7C1j9hCX21GIOB7RD5ZMQ+IJrSfbIVPqCXxM5FML/6jbvfdGqIRqD8bRxYTsC4XOMTtjGC1FwhnoPMEuMYpW+MMJtbY1Klj9BHZuFCk4+8Vgg/lKMXSspOKS5XydpCdYG5dlzKp9qMRcDW4gUYl+47poZRwkAoJ7V7AgqTvdxSmNPZ3bli3F3744Yfi/EXnZvsoToFNhcRzMiJOBlvv1ENp7ztb+O6779yhh38dS5xF7H4N8scaXVTrKkDxw/C2BAjMiGB9OTj/ydLz+u0FexhiAQOjwMDGR9zbWRKFkyBANuEknKxggz0r9iLT17hVJXsrO/rUyaxIn5PFiREDvYSH2N7L0H/9+rVfqrAzAnYWo6geyfQVEw1T3GJRYy4SZTAbO9V+Ub1HfYt6zTZ+9epV3HrQ58qS4VCeCVj3OaFAztGhgGaXs5mzsuzQ4IFwDVK8ymQl1thb1rXOmy0tXCjS8e0Gn40jwEslje3jqo/1HUGuWJI4osoHInAnjXJZHM9HRZQu9T4Fod0LZ+wk9nw+Hu+VvIRO4uaaJIQlHYdISBVdYdZn0mzFZQxZb/bgegUaz+ySx2m4rduhiE4SCryd4AgKpPBYuSxh/qU85cCNGNpoJhFCF+THcSvKgxDIt8PTLplZBHLnhh1ztpc1SPZW0kwtHf39oBzG2RrMVMsQajMCAXM/cvVws+zT124Y475j3fs6NnGP6OKDAWyiwLNr35cYQNXnJTmxW298lbvPgSuRdOcJSqyxrSZFOsyCnQs2p3HjpOTuNzh3AdnmC3u1kUN13wGBO2lUrtLt2/cOUN9sCKHdcUJb4vGeJxNzbxWrHV1MM+Id/yVdyr6O4xhp4mdQueWhE2eyHDt2r9s8tY4oqTyLgEcm1hJN3visdXbE8zQgbLNlZUsp5tb3YRKoifd8CmDj3bt3+wytUU6CAOeMck72V8Wch3U1rszevX1zTPbWxo5JL8Zt7Eizex/G51OSOTg+L6MLuLn1rQRzhweSe8OoUPR2sJB1OlEQaMZLyklCLbm75bLLImX54+A5G9B88+aNXxYLNqfEn7PuH23iekQfKgp/cm0xKM4DV3Fq+lZ2UbDVLBVNR6NpXTfoJSIdDsLbaV+4nV2AsziMBvlYFZoVXw1A4GYaFXccpMNitG/f0oelCAjtpYhV2rfE49dOJrJj4RAnTylBBL951u+sABfd7tyhr3TUrdsgQPwQwzbkIr92G+nqgvAWjy0BdjvLpE85XrRsed2yPtzUXZae7wescfDf7qFOjaX6EyLg7yFG3qZUMbY5ZzmJjnhM1b52kr6Ngas/EnNAPn786OXHFghRGgEcBBHW7Mcff6wQ//LLL4t3o2dCg3bn5IovvJOSiFtwy/5ry6RlcvOlUQScyvNri3F+ErimYLxTfWKNTbQWrVsNwiUiHbNO7Guo4mpJrSOLrrhCO4J8XUdiI7YX6n4njXpyRLm/ygnt7pjPxuPdkok7f0bEkWJ3yZOJ1KxOJiJI9BXa/XVnSYUbIOBpLJMFz6NycuEG8kYR3BdMYtfYxsox2MvvbqwhosYxtSH4l0Wt77hthPRa3Ydq185QcG4oiY7a46Jkb12UhYxito8Ye92vfLherWMANYjpdbakqZxjPmXRpbG7aGNLeo7GHOLbf+9jvSRb8Ow5SroYPi16nizGHDGvWTdZ3n17oYWB88C1Xd6TU0issXPbonXeeEUB+iePdGzBsk63P/TN7ZUh1hFke392xUSoy24I3Emjku3sURHlbgrjAwlth6JXYTYe75ZMLFr/1WFPu/zF3QVPkS2//dxHHC4mUFjw64hEgipfEYHEGDXGXVeUNOHZf3qIlKIrf3GV0ZGFNjTOjOeOWZhKJiaTde/LmDpxSdlTvHyhQi7L1JrKhUr21vaOCamLQpdIsf0Ss4Y9T1DdTradgj+tae9CyySVMJtci8RzYRu1iGZDLXxkMpbZf2MSrSVD4TK2iJasRzy9OHosX0JbzgNXhO6WZVezKJ0iHQIuS9CvM24RTMrjQObIko1VWfIJM7o8BIGbadRjI8pDlEdoj4C9Ho+PTSa2eHUbZZ766AC7kadCFg0RtXCRv75oFDU+MwLJSxZ4ig/RBA44mC+Ip9WSPzX3cdxURuPFWKufEIzjUJTHIVDUrnVWfRyTqym3n4xIIqvVu2r7iKuFukpHXlxY/e7CUTImycRFQXu+lIa+8B7zgOvgWqHz1gUlnz0YxT4SOWSzm3Ijjfnza8up4Fo344t6xelb1HF74wRqI7jaJrfzM6Wi8LNuT+wb6Zh1YimtYybBYQeQu/CZsK3LjgjcSaMeG1F21Id2UkK7HatFLevx+G8X0ao03sH6T41ejJGK/ExR8HqOZUU3Re84OzKPKkQ3C8EJ22bjk3vgQwLR9J9jgFHko57i2slqxzaeGvZKFe6KQJ4BuZOkxW2rKGCyl+WB62efffby5UtcqKT7Ucs2YUOX2xFIPBN0YCq50DJWrkItvept4rnX5NxfvWPxbrL2WxaLLZMW0WYXVJGlM1c+Da6oYFHxdpijRHlsxBat285bcRUU+ZkdK7En2yMd85kXPeGYYjLJBXizLiAbXNoZHdXTFu6kUY+NKA/RLqE9CPZ6PN4nmZg86XVJulh/pzZVKDoT0duY6pjXRy2ErB5e5RA9oSaqAfJu97QuARqr2LJ1LNvka1xTges6R3YRGtGGJPOyiI4aXw6BJEK+HP91hmOyvtIy2VvzXYnQi80uPgNzaknwWWzjjVU4MwLJscSNW1LRZdoofqJsG6kl/tvsq9aLPpiYPJTqkgHZKO/G7k+Gq6/i1SciscbeOHopXtm9UFy2ydQ3DhpdqXxPaSTizYDFNusub/BMeZVdQLZNUMlEn7tzFm6mUXG5AfjG7fucU3YeroT2uLmIRjjBuU8ysWj9t29RWxBZF4hGdCJqWzhR32shQFgS9Rm7P5VKu5Zcs9x6TJUErtax6MjO0tzeIC5DHEH/5M12yqJwcgRyG75n3NgXnNlsyNRw0RbRJi4H62INiI5yM5WEduvCzinGVL8bAuSLoxpgir/++usto59/HS2N9h2ffIEkQLGDRMPCGrnBM2PBlczyoEtXs0hfkY55jFiVfA+KQDWWh4Jsm+CslWhkVc0GIXAnjXpsRDlIN+pkhXYdn413o+VM4vGBycQ46kYB1nXn4caijh8+fIjtD+c/MqPybgjEhDKDeoptNwYOGch/d4U3nYseYTH+jFHZILaTZZjMzqBBRfZwBIrW+6iMdhc0iiuoThnHKDlFlSwHutuKyOu5xUKOz8CVTKyjfdq7iQ7EOXWep151twZLk01Otr0Q1Xu7pi1d6ZaAgIfZA79xQ2eUBNt2eU/V8mlwRQWLijd6Uop5rqLtHc1JpF/cK2ODpNw90jFYinYpGbrlcijI5rLuYA9bJFWbKQTupFFJzBI3oCnxVb8aAaG9GrqWjslmF9G+czJx6VtdERdgTVBrAVptboBAdGXQgRscW5idFHIWtsPhYy3a6nZIJoJ/jJSSRTormhpcFIGl1vv8YiaxFotulmeOTSVLLI+c6253/BklIOWZweyganA2BBKjlygS3JJNIL1SWTKJ2lRarpY9xufb6Sfe1+xisVWQ9Mpl+fbbb2Meikxi8clZ3vHkNYngt4crKlhUvNHTFJ1DHysB3+t3K0Q0WgZN7Ml2/llH/OV2qYWZpM3QDyYyFkfeYDU5s5/woMvDEfibQt1Eo6LRYK09IaI8UH+E9lDwa/H4r5v/onMWxaB+M+0mAlN7IVrV1P/vjRKn5O/V+v9ZCCSpq+7CR2NHqN+d/gqCnkDEy5zq7m3iGqc81b5jfbLASa90JC5S50QAbzLRNC6JAc7JbQtXhHyLbEsxNks2NXsbiJ2rwkBEkpawUWkcbyVjxVsq74ZAEvmTFsyHtpRx8ZY1TlLSWNScyPaauGA3un8Jw5WNCbY9mVJvlniqrK/tIp+EwtPgioZ0NzOV6I9r+0ZVb1ehxBFyBpYicOZIx3Y0F80Lu4HcPh1na4kasBHgI+V6wtZAJXfrFvJsEnXh53CNisbqgfhPTeIgdRXaU4D3qk/Mi8fjv3NjvbqATuR9mdHdEvBFBnKW6jXJA7EEr3rf7Xc5WYCVYb80txj0YIC/Fgx5Z4G+7k3Sy3aO2fd9trM9lMIhmPBBJY9McLmS3yEZKu9RxMHZ0g1oTkXeaKMjqyC2+ntwkU6lDGNxjVPe+Mmwyli6dRIEfBlGfrBs8fJaZQwyfq2fiWDRTS03DhbRDD1HXlIeU3l8xDdHmSChAsXr16/ZWawl2wTU3r9/X2nPLWwCzWCAnWWKyTqFvncxMogA8/zrlG+z07lExYJNnN8qKoO1Kd6yjvbCu5OKMDrl7QXU1SkzWS3ey9SgMBzNfl0PfXegyxRBVDreZVnNroIpUiesfxRcmMe4O+y2KbiaRQVQpBPR2F4+HOTtIuxMgbcNMI/8VcY1s2zYoqi/vw0AACAASURBVLF4FxjA0X57hZ89bx2rUQ+MKOuTO1Rdd0DbMkV7mv06nsW7STrL25DT2P4qRnTMoMz6+t94fHu20qMj55gCldspN1KI48YyQjZSoFlii/HL2/tuaQmT0ceN/FO2aZuiD8/JM0bvjq4TYeJyTfU9c/2BmMR4jGh/BEpI59PEHI0YYhFNVz/Cv0pHSzg6515YtMoq9Cu3jlqbFZZ0azQCxW3lDOtlo+A48b52iuKQ8cF604Yg2Qx4jJajUbIlyd0WlqJlo8vUYifqiByy9FqID2oDFEU1cAApgBWiXXSna8Et2eJzSS1FCA75rUifGY+40Sve7VKOOlbU7UWjwLAtBGN7SmOhaeNWFgJaHUmh4Ys4uUTj58AVPajKpHeftaItUqTTF+fE3Nna3xPkvuKMo4a1x8ZGsxbNe0sZz79iVMdxvjPlYzUq7onRedsZhMOH20ddh6LNYvFgmfWFXu0Q/LZPHMwgfuQwNwKYi+1Lfioe/007r1Mti+Zst2Vjj1xy1KhZNNNRC+m7A/+sLvdO0EscXPx7eOYPZiKqRb/cQz7cKbi1jkwzjakxQCALPlMTd8L6wzEBMYMO/GFmBETMlA3Bv8WZHTHoFE0LRFs4iWw7/xR2WCnJGt8zfpjCTfWjEShuioevly5Ss2R8BSGmmX1MN2bf7U+UNKZCsEvW3jYsLtstPEvY6cMAuw+jUMmfje4bB3fZX7a7HevgwvDCWNwB4QfeENlkh2EKEa5FOKzj6qheEQemL2EDrGxOASS5lV9GxaNX+wYH4Dm1vAYemCn7Q7HzBktrIkEUYIph01v0oUgfqR1DCi1AFemcv/IhcGEc/q5l/2OmdpsX1yIfncIO/o8JmHhBkYfG5Wl0WCax7278t0wTO07kzcunYrJFkNFtok1zlKyAliY7O+vF9oikJZf3tofMwuEa5cgD9dT+NVpbDqe/m7qOQxtFKtp/POdj4YUxTHqRt3y9U0P7jQwnOxHelxH8TV+6zn17hLORAebSB00Ki3hIYtdF2/MKEeDNpp9/i94tdsdcZBMq8Zm4pJ6+RVWmL9uJdWR1XcWEnQETX5ZTkcmKuU66oFo2NfzLNp/c3fMSxTAlbFGSyLbzv5sIcUTKe6KksQ5BwDQzmffRZnk3SdnRzYYnAiI19fl+z1LN27NBLNrjTDq2G98dktG5xBRg+nIGdkMm9zsRvCIm7U0KoKs0243/7gPFycozdHY3r59iI2oR5almXg+k5hoVPQ1vZgW01DWK6UjurrtMEmS5ZvqgOYeYC2PeuKKcd1/H1Wl7PQGuuCLySR80NSwE1+1Y2M3mIGkcN5YX8RBXBEROtaVG7V0t4CAFOAlZLFgygw4UJhcAsYdFVn2j9PZeaNkIijTPX3m4Ru0QUZ55FnZW13FoVxbd1IobPS9gG905X87YAbglt5D/9bL2PpYVTNKtYXnRQvXyI1smA7wSwfyypbu3gWfvSGGofrD323B4RZWB0JXIkrtNpkBQKPoQWM9EFubIxTxt4TyYMCNAXZmXjRiynn1a0d6N1LZ0x/IaJ65aFWoA4mzHAkQqvXrdiol1Ri9qfq+xROcMCEQd83KvvfAMAsKDmRrf8melY0fAvFv7ljVbEZOhGY6twUeHIPQrXUbfYlEnyxyXqIUlODcNIRM6msn96bt0yAg+kQHzBKhkNmN9vexm3whOIcx0RFe1Ud/iDPay0igqM2tTjG+DxkZ5HR+vpMAyid4/3ampw3Kbu7eHK/q3Pumjp0+RzmiEoR8Njq13/mW6dxj6EkNgxKLyO0QUgG52LdA9donlu5rHM2gU88ImNTs7l9DARUweoq4j0MZHioslKR+ydvCCElPAJdrey+mqT3R080DDBv1Nvc/s3fiQ0CGmcrZjrwbRZXQGKCzagdC/2JdyL/ZyOuBuSsDE53eTmggvveDT9gPKRaWxu4ksQJSQPdvlozDB1/cJwiIcNRdgbmy0q4ezHQvt3bdImizzxsh2y4jqeyACU5s3a+dArjT0OARyv3ORbfSY4RDHbhwsRtmlw/CS1GAV8K/l15ZmEo1gzDdBEzcDtKnkD9NKtjE6i4w+lXDMBY85F8p5g3U1eD6J98yOQA3TbeCABsNRk+wUXN5SJeow3hgu91tMb+s4dLwbXXH3fxTpdEQYUv7MwBHeeZb7itOXWjStER/K7SYuMY+RTjGi7CvC/tSkUftjbiPeSV3xi+JKScp4HXuCjDMW3TNjBi+ITX83NhIzYvH41l9zLqKcjJRA3/cy+haRcg53vJuUEyKL+iak6pf2M53MOnPf8mOCcMI8GU16sT754xL1zX8qEeLx0EGdk/PcFSaHzIWrCo5IIwNszBiyxsZ9m7EQoqlhwR74I7P8MCgLkPXYV8Zx1CzSvtDPu0+p2TjLPA58UZ5F4O3btyyo2AyjtOgX24nqzY6xXS7qGAc9bRlXwZYwNsftNtxSBrcV65rf8fzxxx/9dxUBjb9EfEYEVYZY9PN/1sVIYbH5JfGE7LpLZHzz5g3M/I3T//kH4vw5NSwGd/0SFxRO+FvEvHe/euHGcMVJZ353m6k4rg+qSMeh2F6Y+gXSPUHeLsUgCq9evZpy1BftlRjJoibDNrc+fvw4iP9DyEqjDoGdQW+mrnb8awrM+t2pXuvq+blqdr0YezI67tDOv8xejse35DKTHJyjQ/0Wsu19p2JOOMEyttOxDJ3zz+7V3ndRS/N+mAm0oaVj0e7j5Rf7JlK4OAxabH+SyqdhEueUUPCQWXBVWcRA0avDlu0gQpJrOFalWYC+uK5S4OnFDtPUa4gpv7kXfdE5DwJ2siyuI2Z/KXtuVMft3UtZ6t4enwGvEUvIHxA1uhCzbEAH9NgRjDL/Mgqe1WzHqQa2oduE9mIyHwue4RM3zwZCi+Ccyt2cz5ylM9fcBi5/nrSP42FzqkhnB92e2vS1oqeQwfQtinOZRAxy3GqTMlZih4nebYgp3KRRQ6dgCvZLq2sl6NviLC2aiBxYdsPdRo+s4mtF02Hx+KaTiZieSNHK7PH5obm8WZeaIgNG2X2OloESC4sILb2WtiGpjPtLL3RixWkCHy6ZSK9PpPB6d7i95jwFYbL/XHAU1FQI+7hdN6a0rq9cyZLcZ9ApEY4dfYqrev21eK48JaqLqbvXQiB/gk1W6H5HC7tMCj4Dx7H560LNiUCWx9odn2yzp5ifwxAUBs2mM2wPxvh3i0/laNy1cA+4OGrkeb3trkv7XBcDDUU67QC2tDwc5BYm92/z4cOH/HmbsUGQ++7du0Us1Y0kkakbikVkz9lYGrX/vNxVXVkaxcM0hNL7vP3AeySJHWADQsPrK3qQAhTj8d9uGay4VouIbxml0rfIgLVfxEYSuy5KRFbYS26ZKqB87clW95ycFLM45Z0XRWbQM28PwsRndrcCXrillpYGYEUFg22yk6OZT5ZksmBHj57QB7fEmCYNznZJ1tjSx2djbIqfYuoz0YGpvqq/CgK4R7hokVsU1XJDsbKl7Btl5QFyCx212Y4A/obPwrrZbOfBPEAswyEudTufJ2l5dbiiOiWR1VCEi4HGlDs0gpMiAzbQIjYSx+lUW2pRxkXSjUD+WJq41hU9j8uhC5/+EKgLtcOJSKN2noIbqyteDasjifuIqvj6yg4gF1O0qPdRbk+ycdi2cs9kIr7somxxssWOUA4CJ0ZBFxc9UM2D6srmironGw9jtXyZcYS8LTSFSQtKfdtwFNQCeBSp1yEXj+T7slqhtsOCrYxONv/nn3+Op75PXub7aO0PMCqC73arqFHJRr4bMxpoBAJ8eDTZrRiF6Gide+RhQ2V/HCGFaBYR8EcXLGQmutimS6XNuya9Ecyrw+XPHjAdizz8Rnymmrl5iQ321LoiAzBzwkgnQtRe1uftiljx/mAeA1pLlkD3YyKMNdRcF2UcVCmNGgRshey91ZV4mcCTPQj3Bk+V8j6ZRDQ5d5Xh4TwxncXj619zxugUzdxuW+yUsUDX41d7Kqq/5y1zg2BsUbCU+xB10UgdonbWa2d/awWYwmQFaBu7eC7bwF9Ezc+bLOqlxkJACAiBiABPsPONDM9h3eMNXBE7UkG6OScbx1V5HwR43IK3bY8EKAx6ookW2RC7+Zz7oDdolKvDxbNnizhY5p6tHoRVJKtIJ6IxqJxHOjbQk5c2x5GmYAEc9+T7zggW9TxJii2iTUH3ZI3aguds3yeoK9mbqRdDZ/FZ3QCfNkm1EYkPWv6rmaTj+mRica2yze9miSpHsvM8bh2jZKqSM5z1vi13yXsaXEs1wHzlOMSsKeRpVfcHVpGBXmVh0gvJdjrffvutaRS++IoH+1PJRHR7tMrlS5LQaFFevh0ltTwcgeLmMmv6DmdbDDQiYM91k8ZLd23rjh3wjpg12YQE1aMumWJbsPYkf8V2M8u5WwlZhlmsaHB1uDyBiBc9Qp2mMHTcYgNFOhGN7eXDQd4uQl8K7GuVaBGLty7Qnj14eOxLPx0xlEZ1BHOWlNR1FqJ1Dd6+fZtngQ53dIvx+PrXnItrdU+vrsgAE0bKY6mdTWYLR2HdxE/1MlaX+h/5E1FE29OLmhKnS70w6QJjOxHMvbnjaNE+x7PbeZttmecIkjU7S0ENhIAQOAMCPEYi05Rwwua44pEvNg2Xw0wBKcXXr18nZHV5FAI8XvJTop4G6suMuRD4tfnu0Hege1C7NFz2SRwmAu+lkmQZMVOGW0JZkU4CyMbLw0HeyH/37sXnbT6KPz/zmsbCbXKFs/JKo2Yh6thA6toRTCeFf1t0ld2z8pY7F3KPCyf8qslEUJ46mbjazo6bD/xdnI9cLeoj5tZwTw+mztv2u8JkO4aLKOCC2wncFS8420BTxw+f46AsAlyN1yFAsqnYsfsznuIoqhyNAPtg8ioAIy7dtXEAOGdNZsEziYPepR2Nxo3ps9HYmqXAt3q7S2oO0p2cou4QRYLXhYvF7glEdCmPZKKY3cu5H84Qu2ndtSKddeCz4xd9yN1AXsf20F51L311NuEhz+ClUUOVMycudc0x2V5TdJVZ+zvvgI2CrHzNOT80Z+PtZv2nMomw4W5HIwQ7NOOk5MePH5cOlDsxu8G7lNUV7YXJCtBWd/HfXcESTeUEVxMvOoKrqanjwxGYUqf8aP2pgHrx4sWp+NmHGX56aNFAxMZFv7MxmUh3tkV2f/48I8nBt8sdtV4E2kUb4/Iy1xb34pX99a9/7SgImmCB8Z2coo74JKQuDRcL3BY7WtTde0mASi4V6SSAjLjMIx0b5bFL28/hFtHekk2Ygro40HUrp8R8rEYNnUqp6yB4i+fPTpjgMvFXJhOLa3Xpa7xbJqAYkECQmOScWdsVwuYgyxQKkxWKRBc3QCxSvsKwjgi96O4x/Goi6igEKghIwSrgXP1WTAK6LLnnEA+ykTNCJfiXLLPlj7wj2z2Jhtt8+sPluk2BX9Rh68EnZuLYdzrmfN0TkFPUoi3XhQtTYDEVD5PevXvXImzHNo5bpJnbq3i3b/mZkQ4Y7gly3ynbTo1dskJki8VLNtDKKJe+dfiyvTR6S5mXui5FrKW9/+BY0hi064An7dk31/2wYUJn9rJnMnGLjZtlNDbgDHPRWNCG0CK2vG45fyLKK10Pj5qEyTp99t9dofuUb7qOsvWaWoxbaKrvYxGY8nd3PpPyWPyHCl60FeQK2891EmTiaXA6Y8sBjaEyinhEgAQQK5p5xzdj4nqtYlMkHOXbPDyOoHUvXxQuDlSyzEGDVV80Hd2BSggWB1Wkk6C08fJYkDcy3707Ol9PFqxWvzyAyplfTTwndWCNNGo38KWug6Au6jBjrchx4YAt/R2RFUJdMplYPPyJ8JxTuE26Ldeke1j5FTrqXYSJQ9FewNavsD7t9NVSCAgBIdCIQG7Dix15csaf37K9j3+pvM0W79LdvkBszNzh0ZIYQgG6+LWmSHKKGpXninDhujC/PGmwTOIhWeOivdpN654Q6ejzdskSrmcSWQur7WdRmZPR47ab3LrKpTRqz5mSug5Cu2W1tgyNxeCvpeXGNmuSiVPPN/bZYvEwiqerwOtOSZNck/aBd6M+De0uTFbAy1tmuON0ZNVsdxQgwl/OBvu3gvwcFtWsQKD4zcTtqruCk0Vdln49cBHxezSe8vL3eXB6DwyvKAVpIPZuHBgmmie+lHslhuzY2hUxOYTna8GF64LC4NijMKsTKFtwVqSzBb3GvkxuseVj450pQAylLbDUKUMfL+sGbvyUmFugK6qoKkFgCm0DZwvmdcrQv4e6FrWINFcxDiL6Rupil6nK3VBak0wszjFb/j77PQ/rLDmSYIfncQM76ELlIG9Zlk720gVhsnT64u+ufP3110u75+3zKbA2GL47rb5ccNXshkBxE126g+7GrQZqR6A4s7t5Du18qmV3BGI+EU+GfWRjPrHvz7l0l/dsBC8H16tXrwicDswkMoNFb2c3e/XYSAfkdwP5bOsUfupHvbaEgUV9jghsIR7pHFsuivlkjRo6HVLXEfDyFK1ItksUX6S8vfK3K0gU1+o+Zoh8bfHkP5/O2fJt77NFqvkT0d2yyyv0YZ8uwmQFzmTY6cU+Wlw1Kwiy0Iq9ivn9YstelWdbs73kEp0iAuhwsV6VF0Kg6CFNmZQLySVWWxCwfCInE1ED3EWOqbb0UpsHImCZRCwDqrLPGYUiyIp0irD0rTwQ5L6CdKGWhzkJ2dWB9ixlBlpNPGHy2Etp1G74zyrVao2apXwbdS1OVjGgXg1mcYi+lcTjF0smTj2sK7562Q5WkpgoGqN2attb5gycWY22y9tCQZi0oBTb+O+udDy0O5XTKaYJIjMby/HXXY2UDkJuhPS03Yu6pJTTaeernbHLeUjtoqllCwLkE9+/f8/naFjjZBVbuqjN0xDgVyzx5+3zmsfu8rnPyVzs44o/JNKZ+vDFPiCfcGUVVc753HK8rk7ZhrjWZxAclliQRkU0RpfrSiV1XY3/yYOgYjy++DXnqYTxDtYfM1E8YIVveuDTy9XqUumYL9Ed4K3wc4ZbwmTRLHCG1z4hSqJ8y6HdZNCpZGLSTJdCYDUCxZTTamrqeHIEkid5J+dW7G1HgP2IqFVbyXYkb0mBN7mwCb1+9Xs1RIp0VkPX3jH36q3vY+OdKUC2w1KnDH2e7mz89ET7vI9rOSXmYzVqHNRQnkLbBt2CeZ0y9O+hrotm5+Qu0+JkYnGOEXKHdB4HrPI4E33dnis52yTlIG9Zlov09bSNhcmiqfHFsvHQbjLo1DIvPkhJ+na8PHbBEmaQqM1tUUcB+5IiNuMxzKU9RRnAvipxHmpKJp5nLnbjZGof2Y0BDXRmBA7PJAJO7nBSqUinr9ocCHJfQXpRKwLixLd4QfVv2zEE2Rkf6LqFIoD7LNvrgraa8yLaTk3q6lB0KZz29SyLx/skE7coTSPKvLOZW0PikLyykWBsxiRFOsXvxMf2Q8v5E1HEPPZ1j6HythAXJi0oeZv4uyv7+OWjM2vJkjzWqnKsJuHHkT9zgRcMz8ye8cZKPz+T4rAjAseu5Y6CiJQQEAK3QaAYJyvS6Tu/R4HcV4pe1PIwJ6G8Wv0+fPiQkEouobxPpJCM2/1SGtUd0imCUtcpZLbXFx+xH3uGJgqVxL/mwy/+ZuIhaxWttXc2ozwgSwZwxHGbBKk46A7lHOGlWwjvg798+fKzzz7bgdt9hhAmi3Du/rsrcfSiNu6cTIz87F8eLewIia7C8xSf9/B0R8zs1WmO2MGvjon4FwJC4FgEcp8TforOT0c+HxXp6PN2ieYUVc7bbDleF8/KOMFYyOPrePcqZWnUnjMldR2HdjGZOG64pZSLKbJlycSpVPTQLZavv3EUKAkyMayocq+XZYbyv3Se8iW69OwGOwdw8bd06NO2FybtU/P27Vt76bjj767Mjr7za87HLlheGcb+zGJyngbsTPdwFs8DqThZgcDSjWzFEOoiBISAENiIgCKdjQC2dM+9eut1rHfXwvmgNlOAbISFCLr+sSMAv8fD2ikAH6tRgxTVyE6hLXXdDvu1XGVbX8tecy5qz5YHJrOgYwdhNM+DEs/3yiTCQ5IGLoo5y2qvBvnoS02hPYZa2qsX/yPoCJNGVP1HilDp7d8SLQ6aLJZim+6ViQIcwoMLxRfi+fNLFToikJt6iF9rZ+2Ixs1IHbtsbwamxBECQmAQAom/YaMo0umL9v4g9+W/O7UiID7K6oCunklEq+sNnIHzF4oADl2258dkHIdFtH04qatDsaLA+zp4y8VoaAW17l2SqTfHftnJxISEsbhaaWYltExicujJbF/fYH70FwlJ8XzzzTdffPHFV199lf+odsSh+ER0UdqUsWya7F3XSPxUZWEyYjoG/e5KZHUqI4DqxmZDy1M8DB1UxHdAoLh9YvN3GHqHIfh0kW0EL8Ifn6Rga6D+u+++Y8vbgY2jhmAjGz2Vr169utP3PY6aKY0rBJ6MgCKdHWZ/Z5B3kGjLEMXQLxJcHWhz8ibSScq8szI6/k1GHHcpjRqHbUJZ6poA0v2S93ETmkkqLLl74OX/xuO/LvkrRgKYqiU0Wtvylm5+IAUGALSVxJJ2iaXGKi3pXWubP/ahZqpDbvdhbKpxsd5+k2tpLyeF4FCgO6pc4dPbrytcC5N1Mk71ihseG/lUsxX1Tpm5W9G9scvUC7Mdl0zOSWIo8waquQcCRe0iRX5p6djLkKu4eyaKzSWLd+hSOhbJ/CcjAacXS6Y84ExKuhdN0RECQuBpCBRttSKdjmpQfGrI9jcI5EWcs//uEAQlLOWhX/QNUMikfeNl0aFyyusihUPwmZX3zBo1y/zqBkfNxYXUdTW2eceINuW8QceaPHV4njjIDYgVTOrftAufy2aERmT3oJlv5+QWR4xlCCRBTq88WvHDt5WNgSxeMk+L0oJuT9cpegICnLDZdAz2DOprYdK+QBpbMjU+xez0jb1mmzFNfl5vaCwd+XdBKPRaMrmkrtU2HGLmbVRzDwSK56k7LpP9UWK9+MKkgI3FD6PS/hANGxvXkZUx+0NX8f442IhInQhLTRdm/AHVOEPUhU8REQJC4MwIEGUkNsouR0Qf0LxHpLN0Qt1cJ1CPAHkRb/sEQTlLRTfAwVmX9cOFyLXLaRJQrwjujsInRyypOa1GJXx2vDxwLq6irkPRBv+O9HNSSTroJJHvVDz+m1yAqZpiKrqSF5uiM1tffJaC7q4wfLNjeYPEEvUKXz2MdAtuBR83FpJJspaLkommfOs2niLs8NB9wVwIkzg7vcoxnO6lZvDmxr37fCWCR/6jVneUpT7iaAGT0XW5JwLJ9mkKxuOHPXnoOJZvKzjuFSnY2nLzy97aK9HWUaLtpBL738VuOM4UtnMoCkJACDwWAUU6O0w9Xlz0Hq08IpxcJEu+CxtjO/iclawfPKxjIH+3zzFnuBVPKw/EZ3Yez6lRs2yvbnDsXFxCXVdjm3ecQrvi1edEltbksfbhz1oQIeHKTdOCZKJnK9weUViXt5rCFC5z84fWsrtPdelVzyRFuRal8KZ4KCYHGYVoqtjFrGGySts5MXVft0nATzJuRKNjTHstTIrTtLEyLkWmbCM16x730aHWjeGmZrCXLDkgiR3fwRrkPKhmHwSKycSO9mcfKWwUz3A1vp5QPKVyv+wYBipuLlO7YeNMkYd163c/rBpBUDMhIAR6IaBIpxeSFTrJIyXbEfqGk5XRp27tEwTloyfhZ9wfvbw09+fbolPwAlE2I+ZszNYchc8sYzQ4p0a1cL6uzYFzcRV1XQdssdcU2hvd1+JYsTJ5VYtFHe8eUp6KxxckE4to9grsMZRF20dsudSGrsY3Ckh5NR3vGNNGbscpFNMu3phC5AS77wQrBQ9c1+WSfPTIp5c77vFTA50QkwraW25FBIpSLyWeLBzoL6WwtL0rRiy0Z72XDpc49+vcoKWDqv0hCBSTiUPPpA8S05f5oi0S3Y7Gn/XF5f0UPpnl1SaLjv70UZnEQZosskLgUQgkFticnEVmvALXLSOdirzFW745RgeSchd/uDhiS+UUV8ZkxyAoZwbtSqDIL9npGh0hmiU7bKTWTifh80B8Ek7yyynejtWonM9eNVPy7qCriHAJde0FNXTqaA/1z1nL7uLa5MLMCtFgstF6zBKfisdbk4meq4pWifI6wSK7UC4aPjK+O4cHCUbbk5hQSODiEs2I4luZaTYPxs6wYAFjx1lOfHZWI1ZfLTCT87yu5kKYrBNwtleEeuNWh4FIDA0zNdTpQbqpjWTcI5r4yJFlMouwGlwXgWIgd0VxbGGuWIz5+ipuGVfExHlmv4uLeoWA7CP+EAVS2/0Q500FISAEHouA+9LRA6e83cJA+a6RziJtwfjb5pggzCV73yJSfRszxTlLsabvcJFaEnvGQWMZ3GYzF0gR99bYnXLjSxKRNy8fiI/zUCycVqOK3HapPHYuLqGuXXA2InW0R1utRL0Jkahpl47GNl84zO29Ki2jeYnx+HySCK+dXbAY42GbFknl/GEQmQAkLJKlkiTLOso+xIpC4kZwuYJI0iXxHjDluVzU2ObKv97damwnACivTwr0haY128IwdIzI1L8sp2To1ZdXwWS1gPWO0TCtSyYyWcy1GYjifGE1WLZ1Nlbc5dCrB/DFcVnU8LaCcqULgsSxehnEyoi6dSACca6tjLk4kJ91Q/ubvKzTFSsi7tYGwhbbvk6E0b3wAeLu376u6RitUHFLHc286AsBIXAzBBTpjJ5QXF82shjaJNs9t9g6R/iuLaKxUyf8JJcdg6CEn7gVJoPml2x/oJRQgHmwTWKr2BenYiP/B+KTCOuXJ9co57N74di5uIS6dsS8jva6KH4RezAQzSZrefahAvTpBW8+WV2CiEo8/psoEkYKY+R/eUgTbZOVYdTbtxTqNMGri8BRqPZyojHt4U1lCA+ZACrfAOiIvDbZyA4Ds/j7rgAAExRJREFUTopy1J5cX2lAX8MTCttxixFaPtHb6btoF8LEee5YYP9zePNpnRoI0Gx9mbY4hUoB3aALwfYUzXo9fNqI/GtqVhkr3oJD70gBOvWB6ndRvEi8uIjqFHT3QgjEubYyKnQh/o3VxJa2L3PrTlI+waHyPOly4DjD2LS4xzHRlTASM4Ipi4aI9lBwaioIASEgBFoQUKQT95cukQ6wE5KwT2GWk79otOO4s+WEjl1u9Cfr6pFs3AmHHYOgyAa7WDJQcsm4Rbef3dMwqSPM3V6c74zPDTQqTnTf8s5z4cxfSF2d5+2FCtqswe30ZynYWoiWAZamHGbCZO660cBQ9DKbWJLIQ4zH/y+ZyGCx0Z5lRCVOOENgEGMbTPDsBLc0QC6fVGiy3RJb8sdkc2k4U0ZXEmrUoKY+ETSm2d+6/inWU55SqYRg/ZLhovg2LpzDMGXGrXdfdPcqmCwSqrFxXGjtqNosuDIsKjQyljSLOrZouKQxnCeUF12i85FgvkwWUVPjMyPA5Ma5tnL7GjmPaG7YXZy46c7yiXn0jl6Y7XXFBsw4W7/LSMGcASbd/rBCya7EloRN6LLlXREx8SwEhMAWBKIDFi3PDmUzbneNdJI4cxCeGP8ts1/vu2cQ5Jzkzw4jdOx3tISxxBOObabK7J690ojG7c743ECjfJa7F3aeC+f/QurqPG8vFNG2dccq206/kQKbVxJcsKdgGcxbxpdOwnbu9rUAiRUCFuf8d26GYBGzxT2vGVdAQsayOIHyJ598Mm6sRZRBymMbwpWffvppO29/+MMfIMUK5I8CfwSWzhWwU//ll196jRd+//vff/z48cOHDzRAh+iY2FYARIc+//xz77KlwHCMwliMwlhMEGkg6HMZGd4yhPe9CibO8OEFtyC2dur8sIo9H+H6XO+S32Ugd7sZ3RnIW+Y16A9/Vp9Yn7xxvcZ5oBkKiZbW2+vudRFwpY0iYIji5SXKrvzO7ZSR9waxgHmMl1b+4YcfivV5ywvVsJzfvXuHjWKjYZcxw1VUA8wRf1iA4l55IZHFqhAQAgcigCfDnoKp2YEHTBZjPSTSyYFNItsVgNuO4B0Bc6M/6aSKhT2DIGcgurhe6QXDEMbev3/PLokjwUaZOxje3vSNXuyV26NXJ2uFnfG5gUYlAHa83HkunPMLqavzvL1QRJtVNtQc5WyT7fnxxx//8pe/WFpmymFm4RhvvbJDzkmc/SQef0Fa0dup8Msvv2CLHQcM9+vXr/1ye4GAkEjJdgIz+o3xIWlNOvJnPOCjoCvo93aWZim8ffuWPYy/N2/ezDZe0eCKmKwQ07tgCJg7uxyHqg936QK6gaq7CHhRSiU4GvcrxKXh0rF7dd8RnfigwosXLxLKLHmeDCWVlcucwhVxqAhYvBX3Amtg0fjlFKAonSqFgBAQAmdAYHSkcwYZO/IwNAh6+fJlJbVdDELZKIkiPR5EUtIH9tc9gdgC41B8WhhQG0dg9FzcQF0dq40FC1iW+vYbB43dczsAM9iBQUagHo//38nEyOJjy6TnyLaSszAEyP72TSaSOmzMHiZTgHLwd8tMijBJ5lqXjgAL0Msk32+p/y6gCkUE4tOdYoMTVrKjxyd4cEjNCfk8G0ur94KzCSJ+hIAQEAKnRWB0pHNawc/GGPF5JZMIt0XPwTZK+cNnm83b8yN1PdUU72wH6vH4b08FzRmYicdWefLDkcAzcHUgDxYVxwNiBzKjoR+FgKf1kTouzEeB8BxhkwScCc5+eTkE2HR5POhsEw9sP9Z9xaSqI6CCEBACQkAInAeB6FAp0qnPy7ggqOjzODNs+pfwf8bh41Co0IjA0Lm4h7o2IjnbzI4GR1d/tsulG9TjcZ1MTCeXpz0oh3+TAvj6Hk5Mxzv9tT03Uyh7+om6G4N2hNulWv3xR6egwuUQuOg+zSly/Az2DvYRHsMsPUGA5ucztSio4BkYo9ePPORD1GvYAog/9/m2Rp0T3RUCQkAICIEtCCjSaUdvXBBUz84UjyW2s71by3H47CbCbQYaOhf3UNdec21QXzRIWQrCbDyuZGIBUr5k50/til+sKPS5b5Vl3/XVqvvO8EklY+k5Z6xHEjR+qcJDELjuPk3S7euvv143TbnHxsc3Gkmx5ZN2zyk0dq83I0G56MuPdWq6KwSEgBAQAkchoEinEflxQVB9p75KMnEcPo0TpGaOwNC5uIe6OlYbC4bGQ97anI3H9ZpzQZ2I3PwgHkdL+MpmodEzqkz2h6yWZ0zpNaTkA+FkLpxXT+57jQr3QyD3VK6bTNwyO1HzjU5jMpFvb2Orcxi3MBP7mp8aa1QWAkJACAiBKyKgSKdl1sYFQTz5s8NNU2xcIpk4Dp8pWFQ/hcDQubiHuk5Bt6Le/OEnpEda4nElEwsqxKGS+E5l/OpkofWtqyysvcSWdut5eJxwKJ67WaifDsY+TgP+JvADk4m8oZxkAwGh5ZDjq1evOGkyVE/itjh0IBEXAkJACAiBoQgo0mmBd1wQlGz0CTOcaFn0bZOk+26X4/DZTYTbDDR0Lu6hrr3m2lKrOOdPeGeuJR7Xa85l1SJqIodoX06kQJD2BI3JsTDbpHNhOTKqGYpATIvE89VDBxXxYxHw9LGz8YSHfi6sFaLmW03L0ywyibEZcUgCHXsZf3m9DcEjVsCfumttyOlv/xkZI6V/hYAQEAJC4HAEFOnMTsG4IKienbnKGY5x+MxOjRokCAydi3uoa4LY6kvztxvfGVo9ykk6xqhkKh5XMrE8WTyyAz5PolF+//59uel9azkyTfxJ6v0Sz8fuOw+Pk+y7775D8Uxs1qDU7yEakL9Fm2TEbo8DTztjThB5CfZmj+V+88033ov1Qpd8yXz11VesKeKT77//Pofx008/JZlIR6ULc3BUIwSEgBC4JQKKdOrTOjQIukF2Zig+9anR3QSB0XNxA3VNENtyOTRvu4Wx7n0b43G95jyJPG+WeShLqMbbZ5NNb3rDstFEmDeVT2KdFAF/DMJRKS+flFexNQwBZv9p58H98ZWBygb07t27OsAfPnywR4U0JhvLQ688kwgFc32Khx3Y2ix37/tdfUTdFQJCQAgIgXsgoEinMo/jgqB7fIFuHD6VSdGtIgJD5+Ie6lrEbUXl6LztCpbGdfEYvB6PK5lYmwI/7kEjB7TW4Ub3WC08iEB7kvj2RiJKlDMiEB+DsOielk4645TswhPOSjJOMfOVtLnTJQcM49lMUnv1R8HITh7Q7LM1LqYRaUbC0YAqQuqjcAjdmulfISAEhIAQeAgCT450KlM8NAjybbfIAJHX1G5ebH9I5VB8DpHouoOOnosbqGvHybV00BOSQu3xuJKJNQXDmvu5PLbbPNytdb74PV8tvAdxcVHE/mUQ4Eej3ECTH3n9+vVlWBej2xDIP5hYzHxtG+S8vdmz47dILDk4a3vZnsBttrEdS5yKTzyDef7o5bzzJ86EgBAQAtdE4MmRTmXGhgZB9ezMJZyfofhU5kW3cgRGz8UN1DUHbV2N5W159N7yu4jrhjhJr0XxuJKJM7PGEiVUs0aeWJzpc/3b3377LbYDwZXNuf5kXkkC8in2xiWJj/i0/EoyiNdVCHhKy3tfwp92brcUeEwVNxcEx/zOZhIZkWa2UuqNK+84QyRHfoss6isEhIAQEALXQuCZkU5ljkYHQezdldHP7/yMxqcCjm4lCOwwF1dX1wSxLZfmq1v2dgud8/ddFI8rmTgzoQRpJDUI2GjHcmLRznS4/m2PbJXNuf5kXkkCFM8NNFZM56SuNHmbebUkspN5zu8+ofZEDn4wk9eWP378WE8OOko//+2vvlJ4x9mIT8Un5iZO3fWxVBACQkAICIFbIvDASKcyj6ODIOj7jl9k4+Tb8Wh8ipiosojADnNxdXUt4rau8u3btzx956DV7Y8lMumL4nElE+c1ilDNX0AD3Hv/EgvnWu3HzpXNmdcMteiKgH+dk8LtLXVX5O5ALDkfZ1boDoJVZWDDjplErC6/oFLtsfimPxMqxicwsJiiOggBISAEhMC9EHhUpFOZuh2CoHom8eRPUnfApzI7uhUR2GcuLq2uEa6NZc+vuVO9keCZuy+Nx5VMbJpNUhuGLIvqxlEuhomAkyNCCKsXnJs0Q406IeC/PsEzH8/dd6ItMnsjwFdFvvjiixcvXrx8+ZJHeRiWWQ6S1yjia7+zfS/agOdSnknk8DsIdLe6IG/vOE/FJ0kO96JIim0hIASEgBDYiMBDIp0KSmcIgvxAUIXPo26dAZ+jZD/buCeZizOra8cpM7Qh+ISDVmvi8V/114yApxEJdJs7XamhCUgm8UpMX43XmDTBCl+N/SH8Wr4DM03Kg3z9kDFEdC8EoobbXk7KrD54ktKabV+ndom7iGxfzwAiEuiD1N7z8lNW3R3BJ2B+CcUQk0JACAiBAxG4faRTwXa3IAhf17yj5N+Tb8S74VOZI90yBPaci4uqa0dV2RPtjmyvILUuHtfJxMSS1y452krURwsiNH58s9b0mvdYLeRJu79nd00wxPVOCHB0nEwHg5FbwYo1fi1uJ+Y0zHIE8kOFpBf5cl+FUpJ/9AxXpculb8W3m1H+v/71r4PU3pOJhChFxJI0brGNKoWAEBACQuAhCNw+0qnM425BEL6uP010fvCdqPfLExZ2w+eEsp+NpT3n4qLq2nHK9kS7I9tLSa2Ox1+Qtlw62JPb20lXC8D4t/7l+ycDJdmnEOANUA/sSZq8efNmquUT6llQJOh5sx6/ioySFtQNJp23m3Mp6qr+2WefeVaL1cEvkOQUblMTM4mEbeM+DxpNDUvsk08+yTHkbXTL5N4e9lx21QgBISAEhECOgCKdHJPuNYCMX2SeD24wmcTiHt19XBEUAisQkLquAO1aXbbE47+7lqiHc8v5EUIv4i42AP5V+uPwGRED10XAHFZlEq87g+2c5w/hvS+fDvRMIpW4137rfgXPJAIImcQvv/xyVkbyfbRZ8aEW6BtxXlGZilIceS/M8qMGQkAICAEhcGMEFOnsMLmA/O7dux0G0hBCYDsCUtftGJ6ZwsZ4XK85L55c32X5yhX5RILDxSTUQQg8HgGzXKQwyHQoKX8ndcAqJuKQOOMdgaTSL2P2kIfzn3/+ud+6WSFmEtH5lkwipwtpyd/SQ7ukaD2ZWAGfXcxA9sLNMJc4QkAICAEhsBQBRTpLEVN7ISAEhMAVEdgejyuZuGbe2WV5EY9vXVk+kbBtDRX1eSQC8UO2sfw0MOx4Ly93kE9cmih5GlbXkte+gOk8k0nkVN3UyTiSZZ7zQhlu/KDeM4mLdN4ODK4wFP61RCYiT+/67MQCcxEvVRYCQkAICIHHIqBI57FTL8GFgBB4DgLb43ElE9drCz9UQsDGHFTe4FtPXT1vigBZFb5li9pwIGvc59LODx4IcAyNI1c4rOfnVhy2I4BWM7nWnsQir7FP6TlPwzzzSIoNZWgf5VotPZMIMog5lVrNhVqXTARYT9FC06cjpx9rbKxYo7IQEAJCQAg8GQFFOk+efckuBITA7REgRtgYj+sHWG6vJBJQCAgBIbArAn5mngctbFFkDPP0GefgLNUIZ5ZJvGta2TOJyEtgtmgmPv30U7KxPHhY9EtNb9++pYsNhJdQ+UGb+Gs5vA39/fffL2JPjYWAEBACQkAICAEhIASEgBB4JgJKJj5z3iW1EBACQmAgAuQTSSP6+TjShfzZ67pkxzidx782PM3IfN0+k8gx9tevXy9CnHyrHSoExqnTnUWCL1++9G8g1seNyUQyvz///HORoCqFgBAQAkJACAgBISAEhIAQEAIRASUTIxoqCwEhIASEQDcE7JOInlJM6HJSj78n/OIKidTKr6AksHBJppU/3ju2nCCF9u+Kfvfdd6DqNOt9P/vss/h289KspY+ighAQAkJACAgBISAEhIAQEAKPQkDJxEdNt4QVAkJACByAAFlFT40xPAfuyK/d9TSi4etvN2+H+9dff20nYm9GW3uOgv7444+Vvl999RWfcPUG9XeivZkKQkAICAEhIASEgBAQAkJACDwcgd89XH6JLwSEgBAQAqMR4PjhjU8g5uh1zCSSdc3pT9VwLJEjjX539jgk2cOYTOT1c9K+j5opx0oFISAEhIAQEAJCQAgIASEgBNoR0K85t2OllkJACAgBISAEZhDomElkJPvQ5MyQf7/tv7tiFfF95783+f/+z7ON5BP/vxa6EAJCQAgIASEgBISAEBACQkAIZAgomZhBogohIASEgBAQAmsR4Lif//7JWhr/16/9ZOJPP/0UjyWShZz90iK/sg23/zfYwtxl7KiyEBACQkAICAEhIASEgBAQAs9BQMnE58y1JBUCQkAICIHhCHTMJMJrezKRzKA35qeZ4/vLFZnjYUZOMi762egKWd0SAkJACAgBISAEhIAQEAJC4MYI6AdYbjy5Ek0ICAEhIAQehMAvv/zCLzKTzSQtSG6xUXK+k8jbzZxkVCaxETE1EwJCQAgIASEgBISAEBACD0fg/wFk6nBikVr/JQAAAABJRU5ErkJggg=="/>
  <p:tag name="POWERPOINTLATEX_PIXELSPEREMHEIGHT#4428782C78277C41293D5C696E74205C667261637B645C657073696C6F6E7D7B325C70697D655E7B2D695C657073696C6F6E285C7068692D5C70686927297D4428542C5C626D7B5C72686F7D2C54272C5C626D7B5C72686F7D273B5C657073696C6F6E29" val="91.66666"/>
  <p:tag name="POWERPOINTLATEX_BASELINEOFFSET#4428782C78277C41293D5C696E74205C667261637B645C657073696C6F6E7D7B325C70697D655E7B2D695C657073696C6F6E285C7068692D5C70686927297D4428542C5C626D7B5C72686F7D2C54272C5C626D7B5C72686F7D273B5C657073696C6F6E29" val="32"/>
  <p:tag name="POWERPOINTLATEX_MANUALPREVIEW" val="True"/>
  <p:tag name="POWERPOINTLATEX_REFCOUNTER#705F545C6C6C20705F7B5C7068697D5C73696D20325C657073696C6F6E" val="2"/>
  <p:tag name="POWERPOINTLATEX_REFCOUNTER#4428542C5C626D7B5C72686F7D2C54275C626D7B5C72686F7D273B5C657073696C6F6E295C617070726F78202D695C696E745F305E7B5C696E6674797D64735C2C655E7B2D695C7B325C657073696C6F6E205B705F542B56285C626D7B5C72686F7D2C54295D2B6D5E322B5B5C626D7B707D5F7B5C706572707D2D655C626D7B417D283254295D5E325C7D7D5C64656C746128542D5427295C64656C7461285C626D7B5C72686F7D2D5C626D7B5C72686F7D2729" val="4"/>
  <p:tag name="POWERPOINTLATEX_CACHECONTENT#4428542C5C626D7B5C72686F7D2C54275C626D7B5C72686F7D273B5C657073696C6F6E295C617070726F78202D695C696E745F305E7B5C696E6674797D64735C2C655E7B2D69735C7B325C657073696C6F6E205B705F542B56285C626D7B5C72686F7D2C54295D2B6D5E322B5B5C626D7B707D5F7B5C706572707D2D655C626D7B417D283254295D5E325C7D7D5C64656C746128542D5427295C64656C7461285C626D7B5C72686F7D2D5C626D7B5C72686F7D2729" val="iVBORw0KGgoAAAANSUhEUgAAGI4AAAG/CAIAAAAV+11tAAAgAElEQVR4Aeyd7dXeNNZwH2bN/0AFgQoCFYRUEFJBSAWBCkIqCKkgkwpCKgipAKiApAKgAt49eI2XXsnWJduyLdv7+pHYsiwdbcnSOUcf9yd///33//mTgAQkIAEJSEACEpCABCQgAQlIQAISkIAEJCABCUhAAhKQgAQkIAEJSEACEpCABCQgAQlIQAISkIAEJHABAu/fv//1n9+H//3CQn/66adffvklIV9//TXX/Hvv3r0wgtcSkIAEJCABCUhAAhKQgATyBDQ68nx8KgEJSEACEpCABCQgAQlIQAISOC6BTzyq6biVp+QSkIAEJCABCUhAAhKQgAQkIAEJSEACEpCABCQgAQlIQAISkIAEJCABCUhAAhKQgAQkIAEJSEACEpBACYG3b9/+9M/vzz//LIkfxvnmf787d+6E4V5LQAISkIAEJCABCUhAAhLoCWh09Ci8kIAEJCABCUhAAhKQgAQkIAEJnJWARzWdtWYtlwQkIAEJSEACEpCABCQgAQlIQAISkIAEJCABCUhAAhKQgAQkIAEJSEACEpCABCQgAQlIQAISkIAErk7gr7/++vGf34wTmlJ2HNn03Xff3b9/P31kiAQkIAEJSEACEpCABCRwTQIaHdesd0stAQlIQAISkIAEJCABCUhAAtck4FFN16x3Sy0BCUhAAhKQgAQkIAEJSEACEpCABCQgAQlIQAISkIAEJCABCUhAAhKQgAQkIAEJSEACEpCABCQggZMTePny5Q8//FDlkKaQ1Ndff02yHtgUMvFaAhKQgAQkIAEJSEAC1ySg0XHNerfUEpCABCQgAQlIQAISkIAEJHBZAh7VdNmqt+ASkIAEJCABCUhAAhKQgAQkIAEJSEACEpCABCQgAQlIQAISkIAEJCABCUhAAhKQgAQkIAEJSEACEjgngY8fP3777bc///xzVLzPP//8m2+++fLLL7ng3zt37nQR/vrrr19//ZVDnXiFH9fRi+ntd999x4FNfQppBEMkIAEJSEACEpCABCQggRMT0Og4ceVaNAlIQAISkIAEJCABCUhAAhKQwBgBj2oaI2O4BCQgAQlIQAISkIAEJCABCUhAAhKQgAQkIAEJSEACEpCABCQgAQlIQAISkIAEJCABCUhAAhKQgAQkcDwCv/3229dff825S6HonNzE4Ur37t0LA8eu2XT9n39+Hz58GItDOIc9EaswzUw6PpKABCQgAQlIQAISkIAEjkVAo+NY9aW0EpCABCQgAQlIQAISkIAEJCCBWgQ8qqkWSdORgAQkIAEJSEACEpCABCQgAQlIQAISkIAEJCABCUhAAhKQgAQkIAEJSEACEpCABCQgAQlIQAISkIAEdiaQbpnmkKYffvjh7t27MyR7/vz5jz/+GJ36FKbz6aef/vzzz57WFDLxWgISkIAEJCABCUhAAucmoNFx7vq1dBKQgAQkIAEJSEACEpCABCQggQwBj2rKwPGRBCQgAQlIQAISkIAEJCABCUhAAhKQgAQkIAEJSEACEpCABCQgAQlIQAISkIAEJCABCUhAAhKQgAQkcBgCHz9+/PLLL/uTlThH6T//+c/Dhw+XFIA0v/nmm19//XUsEU9rGiNjuAQkIAEJSEACEpCABM5HQKPjfHVqiSQgAQlIQAISkIAEJCABCUhAAuUEPKqpnJUxJSABCUhAAhKQgAQkIAEJSEACEpCABCQgAQlIQAISkIAEJCABCUhAAhKQgAQkIAEJSEACEpCABCQggXYJPHjw4Oeff+7kq3iC0l9//fX1119nTmvifCjyvXPnTrtolEwCEpCABCQgAQlIQAISqEFAo6MGRdOQgAQkIAEJSEACEpCABCQgAQkclcC/jiq4cktAAhKQgAQkIAEJSEACEpCABCQgAQlIQAISkIAEJCABCUhAAhKQgAQkIAEJSEACEpCABCQgAQlIQAIS+B+Bt2/f9uc0Efbjjz/eu3fvfw8X/c8ZTKTMeUxjqXCKE9mNPTVcAhKQgAQkIAEJSEACEjgHAY2Oc9SjpZCABCQgAQlIQAISkIAEJCABCcwm8Mnff/89+2VflIAEJCABCUhAAhKQgAQkIAEJSEACEpCABCQgAQlIQAISkIAEJCABCUhAAhKQgAQkIAEJSEACEpCABCTQAoGvvvqKI5NCST7//PNvv/322bNnYeDs699++y1zWhPJfvjw4e7du7PT90UJSEACEpCABCQgAQlIoHECGh2NV5DiSUACEpCABCQgAQlIQAISkIAE1ibwr7UzMH0JSEACEpCABCQgAQlIQAISkIAEJCABCUhAAhKQgAQkIAEJSEACEpCABCQgAQlIQAISkIAEJCABCUhAAqsS+PjxY3ROE9lxdtIPP/zw4MGDKlnfu3eP1DJJ5Z9mXvSRBCQgAQlIQAISkIAEJNA+AY2O9utICSUgAQlIQAISkIAEJCABCUhAAmsT8KimtQmbvgQkIAEJSEACEpCABCQgAQlIQAISkIAEJCABCUhAAhKQgAQkIAEJSEACEpCABCQgAQlIQAISkIAEJLAugZ9++mksg59//vn58+djTyeFf/fdd5n4GRkyb/lIAhKQgAQkIAEJSEACEjgEgYzCr9FxiBpUSAlIQAISkIAEJCABCUhAAhKQwHICHtW0nKEpSEACEpCABCQgAQlIQAISkIAEJCABCUhAAhKQgAQkIAEJSEACEpCABCQgAQlIQAISkIAEJCABCUhAAnsS+PXXXzPZ//jjj5mn5Y/u3LnzzTffjMX/888/379/P/bUcAlIQAISkIAEJCABCUjg0AQ0Og5dfQovAQlIQAISkIAEJCABCUhAAhKoQsCjmqpgNBEJSEACEpCABCQgAQlIQAISkIAEJCABCUhAAhKQgAQkIAEJSEACEpCABCQgAQlIQAISkIAEJCABCUhgNwIfPnzI5F3xEKWvv/46k9HPP/+ceeojCUhAAhKQgAQkIAEJSOC4BDQ6jlt3Si4BCUhAAhKQgAQkIAEJSEACEqhFwKOaapE0HQlIQAISkIAEJCABCUhAAhKQgAQkIAEJSEACEpCABCQgAQlIQAISkIAEJCABCUhAAhKQgAQkIAEJSODkBL788stMCX/99dfMUx9JQAISkIAEJCABCUhAAhK4SUCj4yYiI0hAAhKQgAQkIAEJSEACEpCABPYi4FFNe5E3XwlIQAISkIAEJCABCUhAAhKQgAQkIAEJSEACEpCABCQgAQlIQAISkIAEJCABCUhAAhKQgAQkIAEJSKAOgc8//zyf0M0I+df7p59++ml/nV78+eefaaAhEpCABCQgAQlIQAISkMAJCNy0KW5GKISg0VEIymgSkIAEJCABCUhAAhKQgAQkIIHtCXhU0/bMzVECEpCABCQgAQlIQAISkIAEJCABCUhAAhKQgAQkIAEJSEACEpCABCQgAQlIQAISkIAEJCABCUhAAhKoSeDrr7/OJMeW6bt372YilD+6d+9eeWRjSkACEpCABCQgAQlIQAKnIaDRcZqqtCASkIAEJCABCUhAAhKQgAQkIIHZBDyqaTY6X5SABCQgAQlIQAISkIAEJCABCUhAAhKQgAQkIAEJSEACEpCABCQgAQlIQAISkIAEJCABCUhAAhKQgASaIPD48eMvv/xyTJQff/xx7NHU8N9++23qK8aXgAQkIAEJSEACEpCABE5AQKPjBJVoESQgAQlIQAISkIAEJCABCUhAAgsJeFTTQoC+LgEJSEACEpCABCQgAQlIQAISkIAEJCABCUhAAhKQgAQkIAEJSEACEpCABCQgAQlIQAISkIAEJCABCexP4Oeffx48rek///nPw4cPa8n3559/ZpL6/PPPM099JAEJSEACEpCABCQgAQkcmoBGx6GrT+ElIAEJSEACEpCABCQgAQlIQALLCXhU03KGpiABCUhAAhKQgAQkIAEJSEACEpCABCQgAQlIQAISkIAEJCABCUjg0gR+++23t2/fPn/+/MmTJw/++X3xxRefBD9uP378eGlGVyp8UPOTL6/EybJKQAISWJHA+/fvu7GY0XnFbExaAm0TQC1FF+HfBhXRyUpS8ELb1JVOAvsTuHPnzi+//MLBTN98883X//y+++67Dx8+PH78uKJwJJhJzaOaMnBafhT0tZMvWy6XsklAAhKQwCkJaPifslpbKJSmdEktnNvowJ0YacO0iu7Ho5cvX9L//PXXXyWgjCMBCUhAAhKQgAQkIAEJSEACEjgrgU/+/vvvs5bNcklAAhKQgAQkIAEJSEACEpCABCQgAQlIQAISkIAEJCABCUhAAhKQwEoEOJ7pp59+4k8H8yvJ4ocffnj27FlJTOMcnQCL+GcXwTUMs9H5ogQkIIGeAJumGHb7W7vWHoUXlyLAvkFOaOmK/Omnn3Joy8OHD9shoL7UTl0oiQTmEeCcYjqWsXd//fXXe/fujT01vFkCds7NVo2CSUACEpBAREDDPwLibS0CmtK1SFZJZy+jo1Ar5oDa7mxcDsnl7KoqRTYRCUhAAhKQgAQkIAEJSEACEpDAUQh4VNNRako5JSABCUhAAhKQgAQkIAEJSEACEpCABCQgAQlIQAISkIAEJCABCexP4OPHjz/++COHNH348GGSNOxiffz48aRXjHxQAoXr+AdL53kig1gMlIAEJFBIgD9oz+ao8BTF77777sWLF4WvG00CJyPw1VdfcVpKX6imPgf1pb5evJDAQQl88cUXY0YxO5Z///33g5br4mLbOV+8AVh8CUhAAocgoOF/iGo6tJCa0u1U315GRybfMTg4JPk5CTjGx3AJSEACEpCABCQgAQlIQAISOB8Bj2o6X51aIglIQAISkIAEJCABCUhAAhKQgAQkIAEJSEACEpCABCQgAQlIQAL1CfDnlH/44Yfw9IdMHp9++umXX37JDlV+RONfl2hncJ3skbtbT1ahFkcCEjgKgd9++409UeGxEQzcz549O4r8yimB6gTYw/ztt99yxmif8tdff83tnTt3+pC9LtSX9iJvvhKoQgDrmP5kLKmmDoYbE9LwQQJ2zoNYDJSABCQggXYIaPi3UxcnlkRTupHK3dHo4E+28MdXOg7MCf7555/hQdgZPswMYg3xa8HxkpHTRxKQgAQkIAEJSEACEpCABCQggeUEPKppOUNTkIAEJCABCUhAAhKQgAQkIAEJSEACEpCABCSwKQGWZLEQqlsOxb9h3hyIwOKn/56I8Pnn9+/fDx81fk2h2E3KL13m1RWHovG7e/du4wVRPAlIQAISkMApCbADhKXVNw9pYtRmtyqHRPCv67BP2RIKC+Xu1kJQRpOABCRQkQBmNUNw6CVgS5XnJFYkbFLHJfDkyZN+hyGlwL/EaU27u5jUl47bopRcAhB49OhReAxcxAQv9+6dTCSSt4UE7JwLQRlNAhKQgAR2IaDhvwv2y2aqKb171bdmdDBRyCwhdtDNucLuwCaPj9+9CSmABCQgAQlIQAISkIAEJCABCaxKwKOaVsVr4hKQgAQkIAEJSEACEpCABCQgAQlIQAISkIAE6hDgTxey5qn7laf4z+lGXzZ7XAJruSgRC7luruXqi8wBEBTn22+/vXfvXh/ohQQkIAEJSEACqxJ4/vz5Dz/8kM+iG6AfPnyYj+bTixBwd+tFKtpiSkAC7RB4/fo1lnIoj+c0hTS8lkC0xZRNgzij9nUuqS/ZLCVwXAK4tXG8j8nPMccvXrwYe2p44wTsnBuvIMWTgAQkcGUCGv5Xrv29yq4pvRd58m3Z6Pj48SOOR36cUZtBhNFEnH19LxnxfCQBCUhAAhKQgAQkIAEJSEACElhIwKOaFgL0dQlIQAISkIAEJCABCUhAAhKQgAQkIAEJSEAC6xJgnROHI3Ck0Z9//rkkJw5Q6H537txZks7ydwtXbuUzYl0Xm14eP36cj+ZTCUhAAhKQgASWEOCwSPSH/KGKX3/99Y8//uhi6yWcz/duuruVRpLZzBwSuH//fnjrtQQkIAEJ3CTgds2biIwgAQi0tsX0/fv3JfXy66+/4gGLYv79999RiLcSkMCWBB48eDBmJvOXBvhsd/fAb0njZHlpzJ6sQi2OBCRwSgLdnwJKi4bv8cR/SEDDP61xQ7YhoCm9Dec0l0MYHfyhF6Z+MguZOCmbCK7qSevXEAlIQAISkIAEJCABCUhAAhI4AQGPajpBJVoECUhAAhKQgAQkIAEJSEACEpCABCQgAQlI4JwEOByBvVj8obmKxWMtFAcucPbT3bt3KyZbmBSb0P77x/XqlYitLyztOvG620KwRpOABCQgAQmsQQBVhGOY2GWaSZyB+OnTp5kIPromgXR3KzuZPYPpmo3BUktAAmsTSLdrOjqvzdz0j0vg0aNHHIbey4+XDBWl8SNHcaahk/cydxce1RQB8VYCWxJ4+fJleoBaL4CGT4/ioBcaswetOMWWgAQuQoBDmr799tuMvxrNGYX/fGcmavhfpIU3W0xN6e2r5kBGB3+njQVImZ4ZeiwQ8rSm7VuROUpAAhKQgAQkIAEJSEACEpDA2gT+tXYGpi8BCUhAAhKQgAQkIAEJSEACEpCABCQgAQlIQAIzCLD6inOIKp5q1MnAX7QjTVLm7x+yamqGYPNeYe0sf/ePBbJ1S/ThwwcWfpHylmWZR8C3JCABCUhAAocjkD+nqdvZ7jlNh6tWBZaABCRQSAAji/NB+FW3ttZLuaRotXKHDHZuSY6rxkm3a7Jt1dF5VeYmfmgCeKW+/PLLvgh4ydB4W/iWe5G8kIAEGidAj8FfQRgTktMSPaB2DI7hEpCABCQggYUE3r59izKfPw2EMxMZjhdm1NrrGv6t1cgF5dGU3rjSj2V08Cfi6HtxSGYo8ZQ+PBPBRxKQgAQkIAEJSEACEpCABCQggSMS+MS/sHTEalNmCUhAAhKQgAQkIAEJSEACEpCABCQgAQlI4MQE/vrrL44fYj3TBmVkURR7S1g+tV5eFIc/M15yQhO741hiyzFS3a45/u3+6ilr0dg7x9JbfmDheKZUWk6LIIuHDx+mjwyRgAQkIAEJSGAGgefPn2c2oJIg4/K9e/dmpOwrVyDwySefRMVEi3PTcsTEWwm0TIDNM5ilYxJitfEbexqG5w3b7tS/LUcTrEsMTwzMUMj+Ol8uTNHUGsXaffHiRZ/Cxhfpdk1K9+7du43FMLuNCXDcWNoUN5Zhr+zoNJb3GPip+NjDfmD7vmgSQA6G49OOXnHNZwTEWwlsQ4AOhO8RW3gwOzztr169Gnxk4IEIaMweqLIUVQISuBQB7CAmjkM1fqz4J7OLNfzHKnpGuNb0DGj9K5rSPYq1L45rdDx69Oinn34a44PvBXdWt/5nLI7hEpCABCQgAQlIQAISkIAEJCCBYxHwqKZj1ZfSSkACEpCABCQgAQlIQAISkIAEJCABCUhAAicnkN84ukbhWRTF5tJnz56tkfjLly855SGzcJbc2cTCqtnyU5ZYRsmpTPzSrYn77pJdA6BpSkACEpCABHYhwGibP4ODP07+9OnTXWQz00MQcHfrIapJISWQIfDgwYP8KUuZdyc9wmBcyRodFOPJkyfYkoOPZgfudWAK3oPumONecm6pNbc89UBOebG916g1jFU8PylGVF/OXmnz8/GoptYaofJcmUBm77HnNJ2mYWjMnqYqLYgEJHAyApPcFHvZ6dWZa/hXRJqagRUTP0RSy63plKGm9BpVf1yjg0OmcE6ma3h6ShpNPQovJCABCUhAAhKQgAQkIAEJSOAcBP51jmJYCglIQAISkIAEJCABCUhAAhKQgAQkIAEJSEACJyDAH8bk0KLMwUaUkeVNrGFiOys/NmHy++fyh2+++SZ/pMIYH7Ijha+++orVdWNxZoSzEotVs6z5GysOJeWv6v3xxx8vXrwoP6cJSe7evctW3t9//50dtlGROTaCnbczpPUVCUhAAhI4BAEGFw4BZJkyQwz/Mm4eQuwjColukBGbQdxzmjJ8fCQBCUjgBASwNLcpRXTY0NqZZjYLzcuaMXHeiwvf6nbHhYlwDjI2cpsHzYRyer2QAEramJtlYcpHeR1X0nJR7927hwcpTIfOgc8ZcyMM9FoCEpBASAC381gXROf86tWrMLLXEpCABCQgAQlUJMCkwCQ3Rd0p74oFmZSUhv8kXDcja02PqbI30fURNKV7FOtdHNrowC2ZPyKfp/ydmPXombIEJCABCUhAAhKQgAQkIAEJSGBjAp+c5sz4jcGZnQQkIAEJSEACEpCABCQgAQlIQAISkIAEJCCBugQ4b4IzmAbTZMslJzHxY9tYfuMlm8pYZtf9BpPKB7JIkVOQ8nFKnr5//x5px3YPdkdNceJSSVI34zx//hyxw2j+Ob6QhtcSkIAETkOA/RjpYnpGRka9/OB4GgKbFQR1gsMQx8ZxxPj1119ZlL+ZPAszojgIzGYe/qVQ3b9RmjQkQjguBKWLay5sVBGiqbeffPJJ9ApVcP/+/SjQWwlIoFkC33//fXSOyRqi0t/SOWzZ5Wbs7nkFRA+ZdPTwvFyitxjaGK0Y0cJwNjs9fvw4DPH6fASoenSV85VrUolo/O/evZv0ylhkNkBGewjbdCjhZOuU1bAgrvkMaXgtgQ0IpD1GlyndMiqTQ/AGVbBZFhqzm6E2IwlIQAKFBDixaOopzycwkFs2/I/ob9ea5nOrZU2nirGmdGFvdjNayrZ75VhGB39oB3/pWGFrrUcaS99wCUhAAhKQgAQkIAEJSEACEpDAlgQ8qmlL2uYlAQlIQAISkIAEJCABCUhAAhKQgAQkIAEJSGCYQPeHMdMzETgogeVKHHs0dfMqf4+OdahsFEnTHJbgf6Gs0lt45kV6dtL/0v7vCQiIVH2XfnoyVJsrAnsOXkhAAhKQwFQCYwuUSafW+vKpIp04/tu3b9E9xgrIaP7LL7+MPW0nnN0X6EJoNZP+4novP8WkafHb/gCOXoZDX7i79dDVp/AS6AhgpYbm5If//ehaw/ASXP1BeFi4/PpX6Gynmrr9u7MvunJRBAYIykKxypPqRgeKwAVvcVHrDOJyGYiZbnli4H7z5s2kRIx8RAIcXfrdd98dUfKKMkPgxYsXVRJEXeRbjjoB3FZPnz6tkn6tRDyqqRZJ05HAbAJjHgk0AXSJAx1kPJvApV7UmL1UdVtYCUjgEAS++uqr6Kjim2JXtBpu5rVShAYN/0P727Wmaai1vgtN6ZW++tMYHeeYYVyplk1WAhKQgAQkIAEJSEACEpCABE5GwKOaTlahFkcCEpCABCQgAQlIQAISkIAEJCABCUhAAhIYJsCiMfZhspSTf7sdpn08do2yNav7lw351Q8S6jMau+BYJQRIN7su/5tylJpE2GY2lvVg+JJNJmNryMCLJOvtdoMhe1PDpbon+Iupg7VjoAQkIIELEsgcAtjRoP93b2TFhpEHXmtBf0WBo6Q4gwPlB00gCp93iw7DEZCUepfDOObJ3MJb7m5toRaUQQIrEcDMpGPkYIKS9LEusQQfP35cEnmXOCW79SgFAwEmZwtjQSowQxVeju0Pvdqlvi6e6aQtyji4aLr8gNZ5vSbRo1GhTeFDu/kWWdAnzMuCXEg/9dRlMqVLefbsWSbCpEeDpyC1ZlwMCvn3339PKqmRJSCB2QTG3N0oBvSTjr+zwTb7osZss1WjYBKQwDUJfP/991OnuQGFNfTu3bvjEmvN8D+Bv11rms+hojU9aKVqSi/pc85kdOA6xleZoaFDIwPHRxKQgAQkIAEJSEACEpCABCRwLAIe1XSs+lJaCUhAAhKQgAQkIAEJSEACEpCABCQgAQlIYDKB169fs4m0cB8pqbNyiBWcbDN7+PDh5MxmvfDgwYNo8xs73NjpUevUCRZQUpzwGKObYgIBkSYJwKIruA3mUrc4Y8JHAswowljKhktAAhKQwI4E6N7Z/p0eaBiKVHGJeZjsZa9TzSREgYrS7IkbHN2IzhOpVaHwS67Rc2hp25/puUTmHd91d+uO8M1aAhsQoL/tzn/J54VRhoXYwvFGeTnHdkPxFkWg81/v0OG8YOlTrHvs6ygcd8dm7osoa2+3JFDy3dE80IVQWib5c8ZKkT++s3uLb6TWSWEUkMbMNuzu/KYxqdD06upj6d5v+jf6rnaOXxncBOvOxrEWYrgEKhLAHcFZjZjAUZp0fQQ6+EZYTnOrMXuaqrQgEpDACQgMasKF5TquwtyU4X8Of7vWdPfV1LWmNaUL+6Kb0U5pdHzxxRcZ307dpniTsBEkIAEJSEACEpCABCQgAQlIQALrEfjXekmbsgQkIAEJSEACEpCABCQgAQlIQAISkIAEJCCBfQlwSBPLgNilVn5OEwJzGATx+bPYvEsKaxeBnW/RgQJkTUiVbXWd8CT1yy+/sL+0vCxAYGsfi0ELX4mOSQrf6k5MqFicMPHwmk10cOs3DFME9tKEEbyWgAQkIIEjEmADZP6cpiMW6tAy90NtU6VAFWFvALJFalUvJI/QbVBL0Ij6HyHpgRf9K9EFKRP/0aNHbO2IHnkrAQlIoCeADcVOwv72rBecvsQhBTdLRx/b/jlNlILRYbAsdPtsK2rnnCYGO9wFkaiEeFRExOSst+lZIWFJacacLoTzhxZbywMzplZF+dY60ojuAuF///13TmvK9DCZR6Fg5ddohpF+y4c/1i2UJ2vMeQQuMozOg+NbGxPo3N1p34t6QH978cHXT3Xj1mh2EpCABK5JgLF4iVpePsfdFN52DH8kOY2/PdXowkrXmg5plF9rSpezysQ8q9ERuVkyBHwkAQlIQAISkIAEJCABCUhAAhI4NIFPjntg/KG5K7wEJCABCUhAAhKQgAQkIAEJSEACEpCABCSwKgE2x7Kujr1Vy3NhIREL+O7fv788qTQFtvqzeTU8gQKxX716lcasEgIWtnGG2d1Mlp0nN/f4dWvIiJmmxv66jfe1svSWDTN9Gam7x48fp4IZIgEJSEACRyHw4MGDm7vE7e3r1lajxG8AACAASURBVGaeOdWxkl40uxSM/mg4qeLHTn7CUQz4Zc4KQZOhUJzUya9XITLCkCzHQT579iwTx0effPJJBKHBlhNJ6K0EFhKgM6HP6cYsrEi6lJuW1MIc9309P1h0smHtcnDMvnKW5P727VvqLopJV//ixYsocN9bNkliYocyMCQx/NU6KCdM2esGCXCeeKrtICcfGg1jDfXss88+u6kalXiNZsCMfDthCmusdcRdhroY5sI13XgjR7EMircGh4jAxrdXG0Y3xmt2UwnQC3Wb9sMXGXbZkb6xrzsUoIXrK3yqGrMttDRlkIAEJAABTsxHJ5+N4qBTBo0Y/ifzt2tNd99RdSty0FbVlC7vtU5sdOT9xk4VlTcSY0pAAhKQgAQkIAEJSEACEpBA4wT+1bh8iicBCUhAAhKQgAQkIAEJSEACEpCABCQgAQlIYCoBVjGywyqzgY3VP2w2Yzla9yMmIWxsYwMGOy6i7HhKaqQZhVe5ZXdHuO1t1XOaEJide5SUXXzlwlN2Voll4rM9gziD5zSxCnb7vStshw43r7K9Fgkz8vtIAhKQgASOToCxOz1e4eiFUv5yAq9fv0a3iRS/7qhNAjkBk0MbM+c0kREnXLAPn5h//PEH2gvv5nNHeUOFY625OkYelE8lcDUCmB5YW12p6X9OPzaV2JWDdmKDDaOvuF42hoPWzmli/1to6nai0uo8p6mvtXNf4JmJtJ2+DXAg2hrnNJFj6LAaxIsevtKZdCQ7uCv7pp42KOfNQADi2oqi4aNT2YuYrHp7tWF0VZgmvpBAt+c8UmM6B/j2vu6FZan+up9qdaQmKAEJSEACgwQ4UnnQIhiMPBgYDeWDcVoLbMTwP5m/XWu6a+drWNOa0kv6EI2OJfR8VwISkIAEJCABCUhAAhKQgAQk0AgBj2pqpCIUQwISkIAEJCABCUhAAhKQgAQkIAEJSEACEqhAgD1UbJtPty+SNLsp2H7JBjY2VLBuLNzNyO59Qgjvtuiz9DPdVUuaT548qSBikMTHjx/Z/9kHsNN1UPI+QpULdrvBoWRXbZcdG/NAlzmtKf0D47zIbj0wcjJCFZmnJkK+yNy9hfwbUJ0qofElIAEJSKCcQHqKYvSuhxREQC51y2GaqCJhkWkw6Fe///47+kCo74VxMte8xbsoDzcbHgoV2xsyOlImFx9JQAKnJBAadxSQQ1XYcnPKknaFKjQq24eAGyGqO1QLhoPW6i4a7xCPYejZs2etyak8KxGIWmmXC4HrnSlWsrG5972sUerBPZ80+zXyIs2UMA4leoOVsjPZlEBUBacfRlMChjRCgLMJ6NzCs+qwDbEQ3717lz8CuBH51xbDT3VtwqYvAQlIQAIQYAI9NYGnkimxaKamuXb8tNTbG/7n87dH2ktXiQRqTVdpzyleTekSsBodJZSMIwEJSEACEpCABCQgAQlIQAISaJ+ARzW1X0dKKAEJSEACEpCABCQgAQlIQAISkIAEJCABCRQRYIMl+yjYNp/G7nZTsMsrfZSGPHz48M2bN+wIiracsdSs7mlNP/zwQ587Wz4422jGgQJ9CuUX5DL1tCbWhoI3zQIgiB2FUxbSB2MUvuVtuC6Q2t8ya/OSgAQkIIG6BPIbpDknwkMK6gI/UGrsG4lGeZQ3VLjl52twgifKzM2zANh1QI6e1nSgNqOoEpBARQI3O8kuL7rlipmukRSaRngcAwc3r7dbb7b8z58/T0mGLoXZKfviUQiEXo5OZprucp0nU/xB91oUP/KbRU+X36YblQsPiZuRNSewpNmBvf3z5mYU1lckIIExAunZBHR0HPSAhTj2iuESkIAEJCABCVQngGYe2unz0i+xaOalvNJbLRj+p/S3a013LXYla1pTekaHoNExA5qvSEACEpCABCQgAQlIQAISkIAE2iTgUU1t1otSSUACEpCABCQgAQlIQAISkIAEJCABCUhAAtMIdOc0Df6FTFbgzdhNwcIy/lZ2tE2LpFg7NU2ykdj8RdBwaSB7LLf8u9yc1vTLL79EpRuR9L/BgE034PHn/sIi9K9zaMK9e/f6210ugNlvW2U5L6LuIoaZSkACEpDAcgKctDg2YHGYwuF2XCwHYgodAQb36Jwm2gnKW62DL1Fm0H9ubmBAzfC0JtukBCRwTQKFRyEPGuntEOO4vdCq5dzh8LYROfEeREMegnFU1qrH9DRSdsXoCLx9+zbaqIz6sfaZYiVqduopqltl6ZFwfKR1swhT6/1IYWD+3NgwptcSkMChCTC58OjRo2jApVvAxtzSaX9ohgovAQlIQAISqELg5cuXJcZISV4HOmG/BcP/lP52ren+S1nPmtaU7iHfvNDouInICBKQgAQkIAEJSEACEpCABCQggWMR8KimY9WX0kpAAhKQgAQkIAEJSEACEpCABCQgAQlIQAIDBPLnNM3YvsiCyCdPnnz22WfpLk02bLx//35AiIlBYcrsbZtxmNTEDAeiv3r1ikMuBh4MBbHDFib9EyAMHpxBuWYA75OteBGKF22zqZiLSUlAAhKQwAYEGLBY7R0uJWfb9k8//fTmzZta5/JsUAqzqEiAbTbRtnlaCO2kYhYkRetiX1DJaU0oVKijdXM3NQlIQALtE7jZQ1KExo9qCs1GNA26/QZVC8a46JgewBLYfgtRwloE0HvDpGiroU8pfFTrGrfYhw8f8qkhxtrndKdHwq16OBSnsYR9Qld8OjGP/863BJ9K4AQEusmFsLPttIJnz57NKN2D//1q/cmHGTL4igQkIAEJSOCgBPD6VrR2G/dIhHW0u+F/Vn97qOABXGs6bHW1rjWlC0lqdBSCMpoEJCABCUhAAhKQgAQkIAEJSOBABDyq6UCVpagSkIAEJCABCUhAAhKQgAQkIAEJSEACEpDAMAF2Ug2utmTb/Ixjg9iCxY5Ttr2lmyG77NONW8NiZUPDbXUVV51m8xx4iBgl22u7N4n8/PlzrllJNnjGEycizQA+IFaNINYF9kLSPNhnWCNV05CABCQggX0IsEPyjz/+4AAFfuwb//333x8+fLiPKObaAAGUsVBP43beHtqbReHADvQftnDkY9Imq+iH+Vx8KgEJSKA1ApyceFOkQVP95lvbRMC8DcXDMF/73JkZ5WK3ZOg96FKAfDum94xC+cokAnhgos2lHFiJx2NSIlMjo3LffGXVU5PGcr+plY29WBg+6KAjkFooTMFoEpDA4Qgw1DKwhioB/RsmXnpaXEnR+PMG//gt/vvP2l1WiTzGkYAEJCABCRyLQOT1XSh8OL4vTGrV11sw/CPy3J7A3641HbbbVVVTTekQ9eC1RscgFgMlIAEJSEACEpCABCQgAQlIQAJHJ+BRTUevQeWXgAQkIAEJSGBdAkyQsEmbtdpv3751W++6rPdO3breuwbMXwISkIAEJCABCcwngMYebVrr0mLBWbqh8WY2mADRYsT0FbZqYCOk4eUh2Bck0sVnK8i8jR/l2WVicgAB+0bKT2tipR2IOAIpPB+hSx9uT58+zeS1/SNE6jMdbCT9Uy8kIAEJSOAQBBgx+a29Nf0QKK4sJKpIuM2GbbSvXr1aDwjHdpSolGgaC/XD9YpgyhKQgARWIlBiSGI5tjm/xqxQuJGM0aQ1e7arNQ7lSasvlDx9asjJCKBjhB4YnEgr7ZgNueEpCm8Hr3c5qmnt89QwNEJXUldwPHgcTT4IwUAJSODoBLAu6c3Cbpbv/d27d/jM5xWt9/nzOj32vER8SwISkIAEJHBNAtF5ysshhD7k5amtl8Luhv9Z/e1a02GjXdWa1pQOUafXGh0pE0MkIAEJSEACEpDAvgTcPLgvf3OXgAQkcCYCHtV0pto8WFk4qP7JkyeffPLJZ599hnJzMOkVVwISkIAELkCA4enBgwesMmc5Jiue2YfMOipC+CN4Fyj9tYpoXV+rvuuVljlUVFkU2pcvX9ZL1ZQkIAEJSEACEphMABV9bI8i4VP3VOCzGlwNmYq18Nyf8PXCHFMZaoV0pzWVbx3BSkr37GE9NbhvLdw3mMpcC6DpSEACEpCABCSwJYFQ95t3NOdUaR8+fBgqFWOv767UjQlmuAQkIIGVCJT0jWQdnlmwkiRTk8X2D09jYTQJjfSpqa0XH49Haski7ePHj9fL1JRbIxA1zlARWk/UtOGleRX2AOmLs0PKPVezs+DFQY0Olxf9xpJkfVcCEmiQAOdBoA/05zTRyXCgw8KjG8MjIbbptRoEq0gSkIAEJCCBGQQyM/4zUuteKbFrZide68UWDP/QzDyTv11rum+lG+ilmtI97ehCoyMC4q0EJhFw2+kkXEaWgAQkIIESAltuHnS7WUmNGGchAfWlhQB9XQLLCXhU03KGpjCHAH81kSU73V+gZbZ70Dc3J13fkYAEJCABCVQigEnMNuN0spYQhjDmTirlYzL7E7Cu96+Dw0qAEtst3OSCQ0hdon3YmlRwCUhAAhI4NgGG4HB3ZVgYFpzN2FaBw6rfmxGmll5Ha/vSCPmQ0NzgZNh85A2ecloTJWLx5by8eJHXpx6MNS+vSW8hUr91MGQ+KREjS0ACEpCABCTQDgG8eeGRH2wj4S82byBeN62ZzwjBEC8fx6cSkIAEzkSAqbSS4jRoizF8hCcp0Mk3aM/CNtwt2aMec4P0Ebw4EwEcX6EDCmfXBgd1saYrVLcGeeIIunfv3uCj9QI32FyK8JQr7dzwFjZ4QPl6qE1ZAlcgwPx+OM7iokc3WN6zhWrP/fv3r0DSMkpAAhKQgASWE8jM+C9MvP2/Jh4qJH1htzT8z+pv15rumxMXG1jTmtIh8P5ao6NH4YUEZhBw2+kMaL4iAQlIQAJ5AhtvHnS7Wb46fLqcgPrScoamIIHlBDyqaTlDU5hMAK83i1rCdW/pGpfJifqCBCQgAQlIoB4B/lJNfrKT+VFPa6rHe8+UrOs96R8/71CJZSMHRwAwx3/8YlkCCUhAAhKQwMEIsEtqbPNYXqsfK2e4/20sThfOHi3mOfJxMk97sVkYt835Ahlhukesnwt3ktyMH0ZAHWqkFKFU3XV/VBNVpsKW8jFEAhKQgAQkcCwC0SZ5xndctW/fvl27FKg6JcdrDm6tWVs205eABCSwFwGONyo58DdcHLKXqGG+zA2Fownd+8OHD8MIjVzjcxg00v1baI1U0DZiRIdFbqNpDDa8qLy9syUKX/U2nJhbNaPBryyqi1UFMHEJSGBVAriIv/rqq/CjRjF48+bN8nMbSblXezbYD78qJROXgAQkIAEJbEkADbyfOk/zXWJ99ENzmmwLIS0Y/qGHBCan8beHyh7l0preoMFrSoeQNTpCGl5LYAYBt53OgOYrEpCABCSQJ7D95sFwVgsLBdvW1cv5OvLpJALqS5NwGVkC6xHwqKb12JryMIHu7EncuP1jds29ePGiv/VCAhKQgAQksDuBkmk54izZlb17GRWgI2Bd2xKWEOAch9B9xtoOFlzi71iSpu9KQAISkIAEJDCJADp5RqMbXAp2M/2S3Wh9Ipk1o32csYt+YWioUYxF3iyc05qiZYslWePfa3Nfayd8SLjHXlIu40hAAhKQgAQk0BoB1L9oNEcb5McpG1988QWzkKsKXHISKPrhBudGrVpME5eABCQwiUBocI29uMR2HktzdjhLYMP+nKOmZljBs3Of9CIDXBqfVbzNHpScSmvIcgJh+2QS6vHjx8vTvJlCiXNsyWbpmwKMRSg5G27s3Unh6JZpXnRla2ubk4Q0sgQkMI9AtHuBrhUb8+nTp/NSi94K/w6ERzVFcLyVgAQkIAEJjBHAmxoaPlE03A7v3r2LAstvI2dy+YvbxNzd8D+xvz1sVFrTqYW7RgvXlO6panT0KLyQwDwCbjudx823JCABCUggT2DQ/opeIU7FjaJuN4vweluRgPpSRZgmJYGFBDyqaSFAX59GgAEgXPTGy9y+evVqWirGloAEJCABCaxJgDmSkuWniFBiqK8pqWkvJWBdLyV4+ff5u5p0F+FGFA4kZW06TevybAQgAQlIQAIS2IhA5jAm1oEt/yPY6xUjnM8L1Yn1cixPmV1/GbBpOizsi/7YZhpn35Bw6WFTO4T3xWLuEpCABCQggSMSCDe+RvIzyjPt+OTJkyi84m3h2ZQZISsKY1ISkIAEGiFQclxLUxsjmd0LDUN27rXpPcBvEO4q7Kubwa6/9uL0BKJNs5vVfslcecm3v7yCoj8vvE2miE23gGsxld/lASkTQyRwLAL84XR6kl4T4EtHS+GvF9QqRTh2b9Zl1RLedCQgAQlIQAK7EIjOU45kYJK387XOnk9vyiMRla4Fwz/jykZlOq6/XWt6F2taU7r7xjU6or7OWwlMJeC206nEjC8BCUhAAiUEdtk8iIbsdrOS2jHOVALqS1OJGV8CqxLwqKZV8Zr4/0eAtdHRsiFuPafp/2PkjQQkIAEJNEAgXDuVFyczT5l/0aeNELCuG6mIQ4sx6D5jdQi+j0OXS+ElIAEJSEAChyDACqeMTh65ocpLFB7rc/OtSZHD1PrdIAQ2+Oe1X7x4UQ6Q0yobP6opXLwbkg9rxGsJSEACEpCABA5B4ObBAXj8Xr58uV5ZSnbb3hRyPfFMWQISkMD2BApNWkz47WVLc0SM0IDlnOLCY/jSpNYOGZvDGjw+Zm1hTH8vAlEzmHSy9myZ2dF603mCQ6ziySYZUaNt1bMdcZksxh4NfmuQaaQ3GxPbcAlIIEOAGXwMOrzZxKE/oY998+YN0/2ZVyY9whQNjcFCHWlSFkaWgAQkIAEJnI8Ainc3Og8WjcNS7969y6Nwtncw5lhgODqPxdkrPLL4ejEGjZH+ad2Lm3wQ8oj+9oit1vRm1vRg672UKa3RUbePMrULEnDb6QUr3SJLQAIS2IZAZCNkMs0sSs+8NfbI7WZjZAyfTUB9aTY6X5TASgT+vVK6JiuBiAADQKTQeE5ThMhbCUhAAhJohEC5XZ2ZJG6kLIqRJ2Bd5/n4tJBA5z5jWWe4Xrw72uDx48eFiRhNAhKQgAQkIIEZBPJ/x372ZkuG9UJFsda2tDb3bLB5FfWGX0nVUBeUolnlp+J+mxIaxpGABCQgAQlIYD0CNw8OIGs0k6dPn64kA7rize0rCMkZB90mopXEMFkJSEAC7RAo3C2JdXn//v19xf7rr7/CDWOYsQwZ+4qUyT08UqqPhvxauD2NK1yE66yYeNqm9m+qOpBHI9qF/zbnQ3VFw7WI6y9dD8C3uXtvtgt8M5XA0QlEi1e7o5rCbnZeAdFw0o6iS6pQR5qXr29JQAISkIAEzkEgOugwKhR2R+/mXTKw/vbbb1uaElEpMrctGP5n9beHap7WNI1ws0/g4qa0Rkemx/ORBEoIRB8Rr9CHv3r1quRd40hAAhKQgATyBArXhJPImL83n37mqdvNMnB8NJWA+tJUYsaXwAYEPKppA8hm8X8OADYCCUhAAhI4CoGSPxN6lLIoZ56AdZ3n49NJBHSfTcJlZAlIQAISkEAVAqhzmZ1j4d7LqdnxbuG03JJcpkq1ffxOw2HZa8kCTcRjfQyRN1vktz0Qc5SABCQgAQlIoAUCJedIsnDq7du3sw/uzBezcFMQGpRHNeVJ+lQCEjgNgUIzsNC0XBULdmu4uJZte9scfDOjUAxkoah9Cud2RPTF9KIjwHbi8MPZrPYzDre+ajY7qikUZvuzzmEe7u/tio/bkHPfmu09+jryQgIS6Al0ZzWG/QmP6GD59XHWuCjUkdbI2jQlIAEJSEAChyCAyZM5QJlzFcMp+0Kv7GDBcSk3OC43Yvif0t+uNc2HEGq/G1vT1zSlNToGu18DJxGg7+LLpVvGVsUzHPbPDIIMi6TWeeT4l+/6fLOQbjud1GCMLAEJSEACkwjsvnnQ7WaT6msssvqS+tJY2zBcAvsS8KimfflfIvd0AMBTMPh3AC6Bw0JKQAISkEDbBML53ZuSbrYI9aYkRphBwLqeAc1XMgRwn7Fcm24h3D7Bxg9eefz4ceZFH0lAAhKQgAQkMI9AZuEmCS7R1Rm7Sbxkn0ZehnnlauotNBzU5kjDyUhITFYONbjUNSOzjyQgAQlIQAISOCUBVjCvdFRTtxj6JjQEuH///s1oRpCABCRwDgKsAAm3jgwW6maEwbcqBrIHMpwY+u6771ruqNPTYToUmx3WU5G8Sc0mEDYD9l+tpNuk4oX7OdOnXcgSz9tYmjfDN95cijyD+0sJp2qePn16U2AjSEACLRBgEw7f8vZ6yJLjJFrgpgwSkIAEJCCBDQhE5ylHOaJ1hwekLjHh0QQaXLwXWnxh2ds0/GG4kk26hr89ZKs1Teva2Jq+oCmt0RF2Yl5PJdB5rXFchyvPo0R6kzby2uGgw/bsfkdfqeW206jSvZWABCQggboEwjnimymvNAXmdrOb5MciqC91ZNSXxlqI4RLYncC/dpdAAc5NIB0AcPbhIAi95+cmYOkkIAEJSOBYBCZZ4N0hLMcqoNL2BKzrHoUXtQgw1xXNhJEyHcXr169rZWE6EpCABCQgAQl0BPiTdOECuxTLwtkydMWbiwIRoNbfKMssuEmLtnEIGk655kxBUH6onY2FvJkda+NuxjGCBCQgAQlIQAISKCHAiueSaC0reCXyG0cCEpDAJAIlfWPqPJ+UxcLIGKrhpB6rVlo+fBlpBy1xfB2utFnYEo71euj72myzbskfFsZpttnur7DrKOlq6lbx2FbksGrq5mhqEpBAXQL8kW26jn5Ta93E86ltvB8+L4xPJSABCUhAAg0SeP78eWaMxoRPtfHZFkEmo73IaPj35AurdZK/PTTZtKZBXQi5r5SFF+nH2yUY1svCLJp6XaOjqeo4ljAsLP/iiy+6080m9XJ9MfGb/fjjjwyafOafffbZgwcPGF7fv3/fRzjKhdtOj1JTyikBCUjguAQGJ17HihPOKY/FmRfudrOp3NSXemLqSz0KLyTQIAGPamqwUs4j0vfffx/51Fivg2bj6rHz1LElkYAEJHAuAsyAhss984VjUGvwj+3kZfZpT8C67lF4UZcA7rNIASZ9vHWc5F03I1OTgAQkIAEJXJxAOuBGQBZuGOumxMaWrHUOroXmQLhVo8HloSFP/khp+dFXlKU8cpjLqtcfPnzo0w/J94Fe7EiAXaCsFePHxCrrxvgxrcgaskePHrGucUfBzFoCEpCABNokgCZWIlhhtJKkojjOckZAvJWABCQAgUI7a8dTdPHSh9tdGl+1Mub02Gx7oa26BQLMK4WN9rvvvttGqpK58i09PyGE9RS8DNvB7w73ly6LDDQfSaARAjgb8fCH3ciWgo1NLmwpg3lJQAISkIAEmiXAtGDmAGWcDBw8kQo/e3gtMXPS7FYNacfwL7SzCqPNgFbd36413dVCqAavV31jNX4dU1qjY6wNGJ4ngFvpq6++wmUdrmXKv3LzKV894x3DK467Tz75hPTZznmIhetuO71ZuUaQgAQkIIGFBJraPOh2s8LaVF8KQakvhTS8lkCDBP7doEyKdA4COJ5SRzme5YU75c4Bx1JIQAISkECbBCadlLzZitg2WR1dKuv66DXYsvyc2sAS7UgTZlKNaTA14ZYrTtkkIAEJSOBYBKKhNhK+yoYxBu5ffvkFBxeqI+N4t5SNlFlVxsi+fMng3bt3e7HDdXJ9YDsXQIBAuTzoQhy18+rVq/JX1o6JSH0WhVuI+/heLCHATuxubRn/jl1k0qfh8dbyzy2ThY8kIAEJSOBwBFDGxvaxhGUZ3AkQRvBaAhKQgAQqEig0wzHNQlu4ogD5pF6+fBnOCrFfpXFffShtWLRCzuErXh+XQNgM2JC82bdT4gLasimGLp0t8+1bDpmGddGHE9h4T9KL6oUErkkAnzZu/B3LPvssiR1lNmsJSEACEpDANgTYJZsfpnH/Dk4OLhle2eTZlAI/aGXAf3ur53z+9pCt1nT3UW/fri5iSmt0bDNqnC+XbVoOLjV+LK7rvsfBgbUFttBIVwC67bSFqlEGCUhAAmciENoIN8u1wUZRt5vdrAX1pRCR+lJIw2sJtElgh6Oa+LPYJQs72uQ1KFXnvWKTDz88es0asYPCrxQ4OByy4u3hw4cr5WiyEpCABCQggeUEyi1w/szIBhb48hKZwhgB63qMjOFVCLx48YJZrtDq4fwFrAZCmlr2UaWwJiIBCUhAAhLYngArKbszX8ayXrJMM0qTWTF+UWCtW+REZyC17t9aydZNh6N2Ztg+rJuhdE+fPq0rzOzUQsIVm8dseU78Yuf85wvNf6SFBNCiSUcVuhCX0SQgAQlchADbeNA08oXFCbPecQZsJcrn7lMJSEACFyRQaGdhmm2/YgSrlpUqfaUg6rNnz/rbBi/G/rIrU5MaRw3W13oihWZ1fhtzXRnCua2xlLtlcmNP1wvnK1gv8bGUxwrLXHPjnclYiQyXwEUI3DQb1+bAQuK1szB9CUhAAhKQwEEJMPUc2jtRKTDh79+/HwV2t4XOh8F38Ui0Y1M3Zfifz98eti6t6e5z2N6avogprdEx2N8amCcwuNEy/8rCp/j6+CT5U4UL01nj9UEabjtdA7VpSkACErg4gQY3D7rdLNMmBzWETPzlj9SXljM0BQlcnMDWRzXRUYaroM5BP1qn0h3YhDXLMfPrrQNuGR375dIdXADZeJEKYtDY2M/TMqtDyLZ93R0Ci0JKYCEB+6iFAPvX6/ZR0Zje55JeMMp7OGOK5UAh1vWBKuugouLRwy4IdVGumf6n7dl7HLROFVsCEpCABNohcHPB05JlmlsWE22hO0KoXDvdUrwuL2yfUKUpFwD3IGv+1jvoqlwSYvaEEUllbBK6SZE5p6mu85/6amfZ9CQURpaABCQggfUIsFEHNSP9C6t9jgwfN9XFPvKMi/AIyMzr7svNwPGRBCRwPgLYWXS/N43Hwi60Lh/c8qFgq44RVSQfWy7MlGiV9I+YCLtY08bDUHvurJIotwAAIABJREFUFVndH72n9VL1m20u5WizcFPrYGvZ2FTnm+2Kjwa4i4uATAf7N9okuM7dCAcbgIESkEAhgV26rELZjHYUAu/fv+9FXXX8ZRFjqDCTKbNszqT08L2QgATqEnj79m3GMM8frzx2hFOJhCjwjUxbI21Thv/5/O1a090Xsa81rSld0i8tj6PRsZzhximk5w6g57Moix8X3TDXOULRzxm5WOnEb7mQJEXW7YyDXYncdrq8ZptKoe6WrqaKpjASmETAjaKTcGUi1+1VysdTBuXNfGJuNxtsAOpLIZZG9KVQJK8lIIFBAlsf1TTmWxwU7qCBLFvhR0lZJsLaIEZoVo1cxw/CShSUoWjqDsfB9lUPeSrioK2oKbE7fXTjk7aaIqAwEliDgH1ULaoV+yimgaPxKyNk3d2nmYx8tAYB63oNqqYZEcBJhwKMYhyGM+NFSJt/nySU02sJSEACEpBA4wRuepmOsjEexaAvCzrqw4cPWyP/5MkTFJjZUuEUZUHt7n5R5qt6J2Gkns0umi8OEsgsrR6MfzPQ+rqJyAgSkIAErkmAvy9HwQdPa0IPRL9adc98oQ/5KBrpNZuQpZaABNYggPV3c53rEgNznswvX74MpWJ2b3cT9WZBekdBFPM69hGnEtBUMOT5l9/NkRcyDLu0QH5LNu5GwHe/pa3+8ccfG4sRfi9jWW/cFNlFtvtGMoo8+GES+PTp0zFQhktAAlcmwJB05eJb9iUE2JiNm50fWlCaDsuw/6vxfPklYxO/eTvHyIIRn98/qlZO10LF4kdGXaarOlvSwhoiAQmckgBdUHcS62Dp6OXoAAcf9YH0SIM9ZB9h7GLeW2OpLQwftC9Iky53YcrzXj+Zv11rumsGu1vTtOfBpq4pPe87Td+iP0wDDWmZAD7PaBDEWc2e00ir57bzcLKEjB18bM/8xz74T7/qaV4ZF74+L9PMW247zcA56CNsTCR32+lBq0+xKxJwo2gtmBV7lWY3D7rdLG0t6kshk3b0pVAqryUggUECWx/V1A2Tg6KcMhCDloXC/HCFYEWjb0WG9MlKjQ+dMqYrpfCpbVzwcAvWySDvUhy+XG3mXcib6VkJ2EfVrdlafVS5lsJg5wKUupW4cWrW9cbAL5sdE2bMpfELCbDygyMPXr16FQZ6LQEJSEACEpBAOYESe+ooG/PC1ZboqK0d1cTfJ0mXw3YHsg86AAcrkTJStH23wuKb7WVD8v7ai+oEqq/uCr+R6tKaoAQk0CABFhkwnYTh3Pcn7Adjfo3eYN+hZAYrlo9Qiv4XpdD1b/xLAXUzRnAKb9k9wsQrXhfaTDcv2U3FbrCTv3BXD/IUlsVoaxBgvR1aaF9Z3XZWPrrllgJfNyl3X3cvOdXd9VfL0+/T9EIChyPAJ8bXkRebbycfoe5THAihfx4JD7HmYQzjuUeWTg9kWB8rfqZthK/Q4VPR2P78Nl6klJHwQI9CmGNiQ3js0VnD+fponGnpwOVRTSkWQ/IEUCZpTr2aSmS+KdoY/9bqtRj+SJ8xl387W6kTqVOJu3+ra61043wRaaZdAVfKNI/63bt3+Qg+lUCDBJ4/f850RvjlRkLyiG+NXzfrQdfBZu9CT0inbo0dAhVl1N3yUfMju+6Wzors0LL0ZQ3iMlACNwmww4LRuRugu+8rfAXPUudc4ls78VdGH5Lp5TDhb04EwAeGIbrC6743K4y/arQxYSjdqvlmEtffnoFT8misTsN3GbjD29Nf055Pb0prdJy+GVcsYHRYIWYy/cbNUQ8B0ArwafO7aSzkpc2Mv/kX13jqttM1qLaQJq2attqCJMoggb0IlCxs3ku2I+Zbq1cp0dU7Ptt7vXDUYwjzCysIm/ea283Ul8Jm0I6+FErltQQkMErg721/V/MxRdyxqBk7sXK3pb5dbtExz13xWSq9nQT/y2lQkqg6vC0nQLv9H1r/l4AEKhCwjyrvf0pi1uqjmO0uyY442OoV2oFJ7EfAut6P/RVzHlxFwQK4K7KwzBKQgASuRADnD709LhFcYfwwAez8a9V/eOzOoAKPslcrrw3S6VVT3IYbZFeexdgi184aKp+/pI4oGqmVZ103Jh8jAvRNhaXPddM3tZBA35574Asvdmw5Ybm8loAENiDAyILKlOk06GHa16YYZVBU8gVJy0jRUBob7PHyBbmyg5TlWWk9RiG4gzb4cEqyoGnx7eBCp0L5hXpRJHN/W3Fit0+zv9ig5bD9I6OTQADrbIZOSLIlVd+l3+AXXdJajFOFQN/a+4sNmn0VyZcnMrj5qufQX2wJJHTO83nO+PaXY5maAh1Izyq6mJrUIeJjs6M+hTUVlXr2LTXOiHaISm+qpjJjaF8XFxzm6Lj64ocXNLPNqm9Qhs1y3yyjEG93veWosXYxKQsKeVrGPgRtc0l5eRdFl2bZJ5i5IBqRl2TX4aJDoLMt6To6YSgjCsPaqE1/bQJp01reltaWeWr625cRpWW2RsQ3mHeaUUEl9mxa6rGQhf3V1OowvgQOTaBbM8CwWz5c8unRIWAo8e6hy54KT6HGOhbC0ZTSV9KQfCKZ9HnUiC1zNcM/rcQopGSQ4qOI3mrttuQbb6QFboYODWTwk9SU3qwK9s0ob/+ez4K4SZt5uvCLmNchoBugVITplF8zgN4UcrMIg6XAvbCZAH1Gg5KUUzVmRKDWlq6+gryQwOEI2KtE3cLC21q9Somu3om6l4oy6BXMu/sO93WUCKy+FFIa7E920ZdCqbyWgATGCPzf2IOVwjvjEMM7/ZUPe+XjNANVmtHCkPLcx2LiYDrlYEmh0iJTrbvMFhSuPEgFNmSQwClb7Eq9nMlKoISAfdRgVzM7sEoflZkBjQRDkSipZeM0S8C6brZqzirYYJNjICD8rEW2XBKQgAQkwITBoM6Pk8T+f3nzQCGPVPTo9lgaO3MnvfxVTJvlhEmBhjrYhsPpz0FPYF+W6GIvDyFlCSfwjtU2qlTlxonQclhNC+fwN9vtTyPcWH6zk4AEdiHAVjQ6jWjgGLulS9lrZUweDlKVbCcYK1cXzpxmU3tW8/XSZkXkq6nW00E1KarcfdfH8Fmx5Jo2WSJqJHl3W8tsSRNfteUwJV3+JbKwqXAKG713hj7DF7RqYWu1Z9OpTmDjZl9d/iUJ0nWkxU9DNtsTEhqDiLFZvksY8i5yptAIoVdZmHJrrzNa0RXPHqoGKQ0G0hIKO/zWEG0vD5UyyDAMpMq2F6yFHEMI4XUtrelmGdErwny765tvHS5CWsbTKFShEzgtZhhChz+1Xc3TV7tMZ2utVA3vhpKXX6NdN2X8Hu5L2V3gtK5P86n2bDcuI1/9cqWIT5KhvC9Cd7HkU00hRCEY4GmOkQDeSuCyBLBBGKDL/VTR99Xflvuv2ked7+voBgsNN3q2ns/UCyqlBVDXMfwLaZcMgvv6228WRGt6DNHYRzrV5BlL/2b4YI9x8y0jVCGQNxjPZ0HkoTHGhX3dQk819GZMWrWjujMcp50DJSrUBPKopz4N6yWVypCpBBrRtaY2A+NLoCIBe5Wp/UY+fpVeBc0zn0v/FO2lYmOYlNSgkDSnzdTmSdKuFFl9KQTblL4UCua1BCQwRuDf/XCyzcWdO3devXqVz+uvv/5iIOl+zMvSz+bjR08Zh/DH4Z6+e/du9Kji7W+//YaxipAYuvwmpUyJEA8Dm07z3r17k95tNjJABlcVUEYqfWOx3759O7XZZCTM+4kyL/JoattIU6M9Dx6NmcZMQ4BAE03DZ4TM8ObMyMVXJHARAvZRXUW31keV99gM4hdpq2ctpnV91ppttlwo/OwE4BdK2FkEtMbtVeVQDK8lIAEJSKA6AZxauBHGjHFcSTyl/z+NO6g6wJsJQvimOjfbkXIz9zUi4E/rl2PiRnv8+PEauUxKEy8fDTX1rWEKPXv2rE8KUWnqvfB9+OBF3/g3Vn4oS6iGac0N1k7FQDq3N2/ejCX4/v172gwO/5tfcZcC7XAsKcMlIIHTEHj9+jVDYTrodD0AnUb0qBtQGhkxu1roZsfyPRvKCXM9fa2l5eoeEc7uHcpOAVed4uwl8WIGAWo8apaDieyidaAqM86intGWBqUqDywpY3lq28QctMXGOhNE4kMDF7/79++PSYj2QlXS8wxG6HWVwR6AQCLQxaGObqwDD0proAQ2IFDo6xj7pupKGBmDfI9Pnz6tm8VKqQ12KeR1pgUb9Nh0j/TDKzGMkqUfJi9+mQ4/euWyt2PNLwTSD39h4BWu+QYHuy+gFfZ+V6BkGccIPHnyhF4ofNoZiTSqtF3RqHhK/BJHcV5fpd3y6/Id+8AJ57vGFCXHQq2VTOlaxxIMFzqOGb+UmhwnZRrS81oCJyOA4spnuNwM56uk9+DfbmBC48KexeZdDxeJkx1eiJL+aj0xTFkCrRH4+PEj3wUD683vOhyp/1EKPqRlIR2+Nf59+PBh+vRYIXRKGSblqsgSyw7lpIUua0yP6jW3Y9XsQmlb9reXF22sTsMUrmlN06pTkwcsENOUDpuH16cngG7QD4J8Fws91QyFjGgY5iRbiI4uqJGpZ7p9PMOp2OWaQPru7BC3dHXoaJy0qNkYwxevqcyEBLy+OAF7la4BtNarlOjqneS7LPLpskY3ZmTn1912/0ISkZC/0G8fvnvEa/Wlvtaa0pd6qbyQgARuEBg7w6mR8EHvTL5IjEDbC48rnMEvXGmdF7J/yiC6vbTVc2TsZ56vL1R/gRVdPa+SBOfpRpiFLAKgRrpJxJKMSuLQhkm2Z1J4gTcEMUrSL4mDDHwXqCzUyGBN3ZSqJBfjSEAChQTsoyJQjfRRhd0jg0Ukv7eHI2BdH67KziHwYMNjRDhH6SyFBCQgAQl0BMbcI5HRjUpJTKHNI4C3JOKZ3h7O2xY6jlh9Mo9MrbfGmjHKzGC7nWTh4jtleUctUUvSCXUwrbkSYtvECesl/YT7EJyZ28hjLhKQwF4E0kGEkHCkYOgJR8m+f+Bi9xGzgxYtlOklpKNjOoZ5mcHRs3uXklIKipzOLW4/Yg62gfzOgV1mYwfl3DiQmu0reuxie60DHzutMW1LYxLmw2nAtaimGa3XcsIWC4puIVdfEG5TYbqQwQnZsf6HTokvF+B9yt0FX3Tap3Xp0x7Cni160dvzEUhb2nrNvkF64ZeYouhCiLOB5KHRQZ+QfrYbyDAvi7HO/DT20bwBi2ZDD8y73Y/hmJAxVmNtj3fnVcp13hoby0Kkp2mKU6t1zDAhfGpS8+IzmoQV0V3PS6rlt9IynmAYjb4s+qLQTqSAY70ZfV2msjL6Kt/pILeMygp5hs5QsMGsiTBoEPFuJtPBV7q6Lsl0UBID9yVwyk81QrpZGfkwxzoBwvl86DSibiSVLQzhLdLEzh1LNozMNdFQq8iCjLof16EuHcUfvOWVCKC3ErgmAQxPPofBz6QL5ItDe8SzxHc6iIgRnA9/8PslfPCVowTSw2TITO1GpnZTfdbbeCRuVspgFSPkNa0t2nZfQWMX2/vbb1ZiFCH/7Xflumb9akpHTeVSt3S5Yx814YNG64n50I/1NCr2BmgUec5dpow7jbjH8SoMDuJ76TklvXdfcf0FtUnnhm6D2VWxJVNHY31mn3V6QQMYnOWc9zUhAyWiiVIjgzWVChCFzMvXtyRwGgL2KlFVNtKrFHZoLRgdg6JOtZejWjjQrfpSV1mt6UsHakKKKoF9CfzfvtmX5B72s5Een97u7kXFhz44Lqai9iHEpw8tQdFsnEE/KSb9XuUa82L3zMOLbuZjVe9Dfo4hFKa7XrsZUy80VHJJsx4MgWezbU/BJHBEAvZR+VrbpY9iFBjsANPAii7yPAefrkTAul4JrMneJMAERtqlEFJxmuSmDEaQgAQkIIFVCaDHlnuEsMpXFebEiZf4WA43vIZ6wo7+NJoN63gGmzHu2TEv36SWj/JDAcfWH1dvt9H8t99ddcKzExx0Jqfa8mZNZXZBfFECElhCIOqlGYAGp2kynpzB+EtEmvTu2AhIuWZ0XwxS0WToliPmWMHzs0goMGMvnjs8qql0/CJkS62Dphh9TYMidYHUabd6GKV67FdX+FSYlVoOxenzGvt8wjh9ZC6IH/UnCBlVNHF4PYqWNnVeJGaYeHc9JlKagiEnIJA2gJWafZusCnuktYWPLI4DeQnoZ9Im1IWcoCGhIw36HMaKTOdJVeYLztPCVtflQuS1m9+h04+Gv8GqmaHrHppJL/yYIgG0Ps6qF7T2tEZWzXGXxNMy5juBXYSclCljUFioQWV7sHK7t8aGMF6J1E6aIq10zIUbyowMoUjhNb10JgU+/6iXQIYSJZncU4H7fPOZhpJ73Q6Bvvr6i6N/qinbvmj9xRpl5Isb0474uEKp+AB7SW5eRP3DYHzyZf1bZlhHNiJEX/1gUl2gWlZYX15fkACfDJ9t5hvBKTeoBoyxGkyNr3IsfuPh+U6MriajgQwWbZIZGNXLYIJbBp7b8J9BsmSsmfT5zJBh+SslpcgMu8sFaDaFwd6MrxJi28iMChd1Atxuk7W5OMnYt4Go569uWdBJZnohrIN2+p/Ib999nkg4VRPo2S68KDGd+j7Ebac9irELeC6sEV+XwNEJ2Kvka5DenjErryGEPUyVXiUahcP0o+sWLO5B3RU5x6YJ8sCP9TSqKfWlqH3yOeylLx2rISmtBHYkcABfwyRNpZGxh/FgbBYt6ii7W8rYjgE8tTmO6QF7OUajVQ6DwAnEH4EWtc0oNehTGBOM8Or6xFidklGJjkucsRQMl4AEphKwjyontmUfxZiV6Zb7R5o35dXXbEzrutmquYJggytF7FiuUPWWUQISuAiBSbY/8/cXwVK9mCV+jM38KhVLF5ZrrxXtOCfRTHrzp78gMO+3xL021RG6gQs30vzxBFasL5NaSIA+sG9gYxc0vIW5+LoEJNAygUhxyo99Y6NM/q1Viz84aNJxLVRCIr/B7lMzoX6SdtcLC7tqBa2XeIl7f0utg30Og/pbWF98QcyH5tW59YiFknTXa7ScaNnWmKqJ1prK04WEn1ukRhIB1YUsCikN9g8kclOpLkzfaO0TSJvZGs2+WQ50OCmBNGTVTgngYY7H8sBkBpptVras17QK20ZXdwym9MblwtCixjTGsDF01zvqkOUl2iVmNJ6m6Ai5sqm+++cZdW5dBe3SVFbNNG14hx5G6bpDdZ2ecIzeWCfG62n/H/WoxMEuSKON5UV4lEKIHWt98EW65bAsvELMSZmmanaf71img5IY2AKBvu76i0N/qoNI+6L1F2uUMfKP9XkNdheR16iPPPWCdMq1cT7z8nzVsgbbkoFXIICiGI2S4YeJ02leBzLoYir3ULVDnp4EEy9kEl3P4JNRZqLE09vyPnAlhrtbFiuVa16yGRp93W3pb59XCq3pDLdMFU+yJjJZ5B/Rw/Rtqb/Iv+LTWgScZOxJRubwjIGvTypzQS7pgEsttKM8DH6PfJhIninXeo8yHVTfXXABVRSPbbqsMQsxlCe8XqktpczJKP9Fd1IRJ33XEAlch4C9Snldb9mrRKNw2IuG1xj123T1NykNOuLaEe+m/LMjRDW10hhHLupLs+vIFyUggTyB/8s/buFpOPLlrxl4WhC4lwGTDJHyMvdPibmXkdkLPOMCRSQdoijUjlbWoFLSc+Zie9QldmkvIcsvZlTEklfGTqzvRXJJxBK8viuBiIB9VATk5u02fVTJNlF6RYS5KbARGidgXTdeQecWD8150Do41l6Rc9eRpZOABCQwm0DJ6qveyuZiR7fJ7DI28mKIcey6nYUm5dCiJrS9k5DJrUFFhcCSFatjHsKxOiJ8cLNBObF8zGjqjuyYDs+/4tMtCZQ4S1WSt6wR85LAxgSiJUo393FlOo1dBv3BUY+ZHcKXk4y8xyutPimUM0OesXVf2QqLUD1ankmn+WyjyMF/cH62k4F/0eKY3dvlGwmx9/L0F2u0nPDDyc9pju2BR7xOsDCpDuMMNTLq5fqyUylVOoqQsNcNEuhrvL9Yo9k3WPBOJArbFzxzMePLKiwyX1nYPR7uu8vMihYSaDAalRL1rpm2QZXNcxeQS6aTj3J0wnewnaS+lIgbt1c21TP92zb9/KAAg1V56MC01W2DdyVoqKZ9iTAlMrmEMftXuouoy4p6VLq+eTp/ps9ME4z6B4baEo9xWt5JmaavG9IOgaiVcnvoT3UQ7AZlHOzYyXdstB2zNFNRx0JIOf3AB4sfBUY9z1j6hEddVpSOtxI4HwHMEL6ssY9itnXTg0o/fL7H/ulRLjJ6zux+Y6wLHauLMHwb522mdugqQ3nC68xbZ33Ujr99CeFIWw7rtL8eG9+X5HuIdzNf6zYK5KAAh0B3AiHzH/g2DaARjNFQuGrZsdYZaPjhYp1nua8ELfLb991j3luykjBdsjfNHHS5jdWG/FfTQ+su8LGsyidNnHYVyRDd0tTTtwyRwHUI2KtMrettepWMzR52YggzVf6V4jNiMgCFsnXXpzco1JdoUQ3qSyu1c5OVwCkJ/F/jpcI+TEeXsZAGRx26yEn20sa23PLajwbCvmp2NOwHNZJeMASmUpYXfFIKeZF62bqLeSvPJsmTRs67idvROFPJDZHA4QjkOwT7qMEK3aCPirrisdt5a1YGC2XgXgTGKjcKt673qqDT54umFzW27na9rSmnR2oBJSABCTRCYKyHH+z2CdxxqUEjxOaJMbiOKoU8L/Hd34pmH7f0rY01YAzYcjFwuGU226TVRAi+3DXcdBFJv7jd23YqwGB7iAJ38ZGmohoiAQlUJ4DLJXSQlihFmVm2XfqKdLyjRMtHNFJgCIsKu++8ZyRM1FGvupK4esOrkmCJLsqm5Sp55RMZm5zt64i2tLxN5mUofNqL1F9Ubzn0Kn3iNz/GzBJJHkVP+djLleEICB9vL1V4se9HHQnp7UoEwhrvrqs3+5Ukr5IsnU9KIA2hm6qSXZpI1EMezvE+NvgSnhb2ECE0iVR3SptEF0LMJdNz5BUe1DWWSxd+qQ+zsKlE4+AgwF3U70L5N4g2yITA9fq0sFCDumgY4RzXKeTjfq2hmkq58v3bmHuWF0MTI/pOuZ1d77TblHYXEiUbLddZ4tHNFDPKdHa5fHEbAmnjOe6nOkZsgzIO6i1YtWPdxeBAkMo5GEKyC+uoXKNbmNFYjRgugQYJ4DXi4xr86AhcaN305Y1Gf1JuxOnXS5i/SE+bColBKf965mmYzqRr/AaZZDd4dD7Dfza0kqEtVIZnZ7T2i+l3mrbJK1vTKY0uRFN67Za5e/pj3V3XAC6lNEYoDueyrtKWIr993zPMnoZbLlVGkUM8BN5e6cqL1EPrLnYZWSIfUSTSNh378qo3BQmsRCD/CdurDGLfoFeJeqqx2zF33KDYaweOedHPrUKoL9GuGtSX1m7tpi+BMxH419gY00h4iRuuFzXqlPvwHS/u3Lnz7t27zPR2JBveutevX0eBzd6+f/9+cPinFPfu3dtFbOhhEg9mjdZLc3rx4gWVMhhhpcDffvttTKTBHHdpxo8fP8600l1EGoRjoASOTsA+al4Nrt1HvX37tkQwRre7d++WxDROswSs62ar5jqCPX36dHDJHT3MX3/9dR0OllQCEpDA+QhM8l9R/MHh4HxYqpeIJRrV02wnQSZawsXueGPwKa0tHhrIo0ePBud4Ok9auYsPhxsfQliEm8Izfci3UKil30yNCF1xIh8XBSGjkteNsw2BwoatQ3Kb6jAXCWxPAPu3nzFZ3kVvrxs8f/48zZSBZuHEE9NtjIkMYZFWGd1uXF99TW2cb7PZRTrGoJz5xWSDr0wK/Pjx41dffTU4OdulgzJGE3327NnCNjlJqn0jh/WCWpsveMYQo+7C6oMkH2C5MhxBCKUKH9Fd8L2HIV5L4GQE+AYzH1pf2JUGuGj5ClrHw4cP+0wPccFS4EE50ZoGwxsPxEjHskt1p0Gxqa9ffvllyVQszW+s+01zJLs08OIhJR/mxU31sS9x7Mu9eIuy+GGPRJ+T798yPlUaWOdMe/LkSaivYhS8evVqNufM5xy6UlnjFHaYXL958yavcmdEyhSTojlXnkHno/MR4OMaHD6wase6i/v378/jwPdOXrNf7zLNOCIiqQbnm6I43krgBAT4ihnXxtynnGyIdj32OU8qfnoaeKGFNSmXlSIzuIeKRJQL2nWo20RPb96WOB8GE9kd4GD/j6hj5sZgKc4RGCrMYyVa0kjG0qwerjWdRzrWtse+hXxqPj0NgbEx9DQFzBSkpNPIvH7ER5Hfvi8CesLsabg+kXkXbumax23tLV3zpPItCbRAwF5lXi2s3asULktmPKpiv8+DkL7ldjOYqC/1DWNHfamXwQsJSKCEgEc1lVBaGocVseW+QjrQo6zRHJtXK3GeLmU68n64XCCMwqQI7vWFM45hguXXk5QD3JF7uRtopWNTF2Ph5RCMKQEJdATso2a3hFX7qLF6iaQdG/WiaN62TMC6brl2riPboKrM1ONg+HWwWFIJSEACRycwdRFJZiPE0VGsKn/Jaq3jsmWLC/7DfqUajYqyrOokJHE8ZoNKMuHQnuqkogj4wSZVAcVkkfGDBw84d2Bh42FuFRdWWhyozt4+tFAkXx8kUOIs3dFHOiizgRKQQC0C9NVhJ0CnXdJFh69EkpToBtErS24ZrVLjnUm9hXNPbLtlNBzUJwcDlxRh0rv5XStoC5NSO3rkqPUOFgcH8sLGMJhsH0hT6aY7+5DogtbIIRdTVbgokWPd8lWGU/AQqCI/nOl5SjqoseyohbHZVScaxqAZfhoCY40/LOAaI3i0BRQxyveTh7Ltez1G5ojD7tRzmpYcONLXGqu6e79KHzh4AWqWzg8+umYgQ+pY8+uBaKqPfYk30fUMvbgOAfrA0Eu5UAOkjb18+TLUe7lmw8YSnhnLBTu028RCPxkq2Fwv7KszmVLCTy4AAAAgAElEQVSWjO2/pKS+K4E2CaT+JeRkqM10F/Nmi/hy+UvDS8zbDiDfb6GWhTdJLavNVqdUFQl8//334RAZpcyjJScbRqmlJvaBRkxQZPzb9IRL3JhjynkEML3dHeCY+TC7RGkZDxHSgr+9Ciit6ZsYx9r22LdwM0EjHIXAWNV38uenII9Sxnly7j4SzRN7yVtjZs6gWbQko/J3Q6dN+BbtlsaZd1+E8SteT2oYO/ppV93SVZGnSUlgYwL2KrOBr9qrjNVLJO3YOBVF2/J2cIjEvh4M31KwzfKaNCxuJtWqGY21w+tU+qp4TVwCGxA4z1FNOxobJfXEkiAGicL5KtZkF/518ZKsV4rDIoBBFwkDw15nSUYLHfqCM1cB/L2kmqQcTNrM1hew1sXY7NFe6GqVy3Qk0AgB+6iFFbFeH1XSUdM/L5kbXlh2X69FwLquRdJ0lhDALhichmTfSPsmwJKC+64EJCABCfQEcFMwHPS3XpQTGPRElb/efkyMjnArKbNrWCK44KpLzpLBR48ekfjgAjg8k2jO89bu8xbr/sfmjcYKQnZ8F/xl+HnqEEs5Oexp8JALti09fPhwLF/DdyFQaJftIpuZSkACaxMIBwj67ZJljoxZa0tVnv7gAoiwUOVJhTFJIbNlJYy55XV+ByAD9zxVYcsiVMwL3/7Nisbb8+LFi4qZRkmx0RHlLdNUUCMXbpyOcjzEbbhfnV7l5oRmiUFBVc5WhkNoyBPe9tfI0G1970O8kMDJCNBZ3SwRpihd681okyIwjRhauPQPhxuq5lnEkyhtFpn6pSWU9LqIRN1VHMJKWmDHYVC12wxRaxlpqi+pkcKmviQL3z0cAYahXnVHvby51CTfiuivQnsEzX/t+QXkYVQKM63bVw9WaB7C4CsGSuCgBDDwQ8W1LwVWZF0Ntu6XO7jKpRc+vAjnucLwdq6xyp8/f573fbUjrZK0RoDZzEwjr/vdUXbcsK0RKJSHCe7MtlgMt4XnTpZ3SqnAO1rfO2adctgxpAV/e63ia03PJqn+PxvdUV7Md9Ql385RSjpVThp/U9PfU+WfGt9tp4XEJn0U5T7wwtwnRUPjHYx/c5Z28C0DJXACAii3g7YP1hyf9l6fhr0KTasEAj3qTe/99q3U7WbqS12rY45mrz5k+2ZvjhI4OoF/t1wAPJL9vPVNOfc1Nm6KRwQWneOgHzNLwhQoNdFQCOrOvYVZLLxGjxxct8RZVIPhC7MrfH1QtUUkwnckWaLY9QXctxkP5p53k/WSeyEBCdwkYB91E1E+wkp9FMrG4AqYSJgdR7dIEm9nE7CuZ6PzxeoEMAoG+zScKRxtUD07E5SABCQggQ0ITFolqW45u0ZKfCyT6mK2JOu92G2zCf2HaAgUvNYuU3x6qCL8xpyuPFq4NBY4nFOAtkMpxnIZBEgZ+eGJ4sWSnfYso8fQ5jdm05HO2tuWBgtiYJ5AyYc8qC3nk/WpBCTQPoFwHxoTN4w4JTLTz2eibTl/wapZxqlIGAqycNUODqtMx0j6UY6b3ebJX62jRoEf0ze6GunmIterHT4fFJtM+jTOa6o94Vc5djRSyO2mdkqvwidZZVo500HRAc4+ThR9fqqaHRJo7ZrOhD+V2ZpUyrOQQKbxhymzwrLk0Mbwlcw1e63DkQs7umLimXzrPsr0UYcbeempCnfc0WAK1cJC2iQYNobMWwzutJzZHXIm5SM+ymikfXEO1w57yWtdQGAQVObjrZW16RyOQNiz5TX5rmj5VhT2qKS23Hl7kyc5omn3UtH4K56pN5Z73uYae8twCRyRQNhFhPKjxIa30fXgGBTFCW/pLup+uWPjYJhpd00fgr9roccsTbZWCOfs9M6Ey7pTasG8YDph+0mLX926IYtQDehyLDS6U/G2DMGXnlkRUcWVusQ8gepefVSvX6XVsaREaWqNh+zub6/Ip2SAvlTlpmzHVIjM55AmYsgRCeRbPt8Okx1V5mKOCAct9CIzI9TyoEqAMjAYvk1tDnqPO/1kxzZZMqD0fPLfVx9tpYvB3A+ho64ExGQlYK+ysA2s1KscffMg/sNBMtfZbqa+tK++tPC79nUJXJBA00c1HcjYKGw66W6rsRdxBDNb9ubNm7EI+4ZjGA86yJB5R+t0ULtFNdnLpU4dodgNghqrvkEtaixy9fDBBYtH3+JYnZIJSmA2Afuo2ei6F1fqo/rlFxnx6AkHc8+84qMGCVjXDVbKZUWiS2FaIl1Pg/njxoDLtgoLLgEJHJ0A5nyJskEx8ZxccxP18iou/KtiJ/BjpP5DzEnKxTQbv9meN5xUeMkyDZUsyKiWG429juyuocEP2sKZ9oCO9E9Bv2OqCZWp85VxwS2P8LPx4+Km35hEODEqk5GPdiFQ6Czd10e6CxkzlcAVCIQLLkuO5OuY5Dt8BojN0A3uo1suAINapgh79YcsnM3oDAjMOJsR+2SP8NUM1n5fTLQUGup6f8qM0ROdqs8uvbisiQGZcDt3yVFN+S6FqkR3na1vR1WTMUwQA+tmXpvh65uqYEeCNXULCjo651+aqpTlwhQOjoyAtaqeYSvsJ/n6Qq1jeYk2SyHfR20mxvKMnj9/Xt5ToXLU6ng7yQtbYBeZ3D2qqUNR0vz2Uk2Xt8kNUuA88Vp92gbSmsXaBKqrqb3AfIZ1D17pU44uwm6cfjW8jWJWvA11+4rJmpQEWiNAFzHoC0KJzc/ODL6VKd2+rhu0rDYnaOAfuryg5KRtphX5KCLw8uXLsP1ET+u6lfrE028/43Hq39r9Ajcd87ljYoBxuRk4yfSLJIHqXt9+ieUVSXu+29397XWRltSp1vQYc03pMTLnCGcGhOEgY04y9XaR44rSCmUovEjZ3Xaa1v5gCHZKRndKX9l3ZBn0gh5CR01JGiKBKgQGBzuGubyfp0rWY4nYq0AmY7/33Oi7Bvu0PsKOFwiG2Zv6BDBALrLdTH2J9Q/LnSc7tmGzlsDVCPyr5QKXeK96+fc1Nnoxbl7g3g0XimXio6sxdmYi7PWIxaNji5J3nOFjBV6q3eLf2cuf3tXOpDbMVM2OingncDp7kYbs1fDMVwKHJmAfVaX60h4pDZmaUUlHfdAl3VNRnD6+dX36Kj5WAcfU5rHwY5VOaSUgAQlckADOhxLVFI/QNlspTlkFl9qqQYtiqglPUV+VrMnAMGF2kL/XymRqH37zgshskvziiy9oopkJSJQQJvbqOqaYKOIYevx18xZkUGR0eErNDxcfvl+E5Bq35E3dnpK2uQ3gZn2dPsLNuoNACz7S01eEBZTA9gSY7QqHcvrzEhmYjUrnfcIXt5wZzEsSSjXpOr/sci8vARWUEQzsdXWGScQ2jhwd/zGY+6rL7NDl8u2cp5c1MULlFg43Vynd1KL5zOcdnzTYMEJlPo0wr0uhQYalTpM1RAItECj8jtKlpbOFx9kSDlt8Jjc7hNl57fVivkvZS6rBfNllV6jp8ToxqysVk1jN640HC37oQLTuUFcfLIumOlgmta5BjAZehECosOGSLRkZS4ZFWuD2vRaZnnJgvUhTtJhtEgi7iFBCJkHC2/S6xLXev7X7wL19f9WXPX8RGg7EjG7z7/r04gSwdPKuWqybkkF/Ksao02DKtboNNVWkm/GZmM7oNnR3VQ7MxfCfNwGN/BnxbpZuvQgXMTd297fXrUGt6RKeF2nbJSguGCc/dDK5xkd0BSzpV4Aj7vXr16cvO/XrttPCWj6WuUeh0lWyaUhh2Y0mgaMTcKNolRpM+5A0ZGpGJV1r+YTm1NyrxB9TpcbCq2S6VyLqSyn5U1Z0WkxDJHAaAic5qonuuH3vc99oMDgLHcSsKkNp619s5GJMEUHaNWYaCkudTu/RKqJZisKkKkYrUez67PKLrftoq16kmk1hW11VKhOXwAkI2EdVqcTqfRRe4Jszr2S676l/VdCZiHVtG2iNAB3LoJZ1kUm41qpDeSQgAQlUIYAHID8/hN/8spuoqxC+qbp3ueRroYok2ySCtpA2KlaN4+yijJ999tmjR49Y6srKYH69SN0ta3p49ODBA6IRGVdeZscd/ijYcrDRSntZWW5L+siQGnS92BUvULHITiOuItK6SZU4S1vwkdYttalJQAIQCCdr2IxROJcUvpViLE8nfXdqCCe8DA6mhfpJJrvMTjz6w13+gBuKxNjC2a4g+aeZwh7xERWU37ZHK11P8eg2rmQEQL/KfyZHZF4uczjtkvmU+gTzeggp1P3i8ksX8sL0MkcXYZGjR8e9PY0Fd9wqWEPyEpV+cGCdIQzDVvhpYHvW/ZZniDT7lQyTfJcyO8fqL5ZsuewzxX5vYY1p6FTpZbvaRcmoVPJdn55bZszKfL+nx2IBUwLhwFSipmJvZnT+Pn2Srei/vXmMaZcvA2vFMagw077IXkjglATCLiIsYH6oLewo+gTzqfXR1rtgZGxw3ft65TXl0xOgPefHdD66p0+fVueAtRL5n/NiVBdgRoL0V+gPYy9iBlZ0Zmb08zEBuvASCyifwuynGcOhotI1W7wNXqQN51XfVf3t1QtY0pZ2H5Srl3pqgplPNfNFTM3F+G0SwE+bGbnoDXh6BaVx8CuoOCC2WftINaYSuO00rbKSAaV/q4WRJV0BOLghopfZCwmcmEDq52lhCYe9yjk2D15qu5n6UtRP7qsvRcJ4KwEJlBD4d0mkXeJMml5qwdgop8TEOaZ1icw4IFrbyIfrf8wvMGZLl5NZEjOVCnkqrlGYJ9vhtNu0mNrMKRNDJDCDgH3UDGglryzso1LPSJppC6uEU6kMmUrAup5KzPgbEEBZxYeSZkS3wxzk7npsKpghEpCABCSQJ0DXjROAbjxV/unYCT/uXsF8wTd7ml+014uRrgboHx3ughWZNCp0hvRABGig4vJbUijsKVKu8pdL82LwdTx79oyvgOz4FVZlPs3Bp2TRgj9wUDYDOwIlztISt7k8JSCBYxFglW04ZqEaFcqfqlXhi4M2dRih4vVY98WgxqzZEjWPU6u6ITKSlmUoIbTo6Xq3TM4iTyZ9htqLbBoBwvfffz9W9R0imuh65zSRBbSj7VhR1RCh8OCz6MUT3LK6LtzIUaI/5GuzJIWK3PLCjGWU7xV5i66DH3o+ZhEXY+mk4XQ4KOppeBdCUnTdkxDRdOkh+ZdfWFNpFnpBUyYnCKHN3GzkNyOUcKArCIct8sX2LHmxzTj5j6VNmSOpGJjKS0HkFnoAuqklulxE4KC3Jd/jpFHgoByWiF3e8pfk4ruHIBCpqSX2b8k3yHhXt7MqabR8+HVPnchnunDxzyGah0JKAK/L2IeQn6kp6ShCvC0M3GpZYY14fXQCDOh4OTKlyDhVMm/lH+FUDw3eLnIakk9k46c3z7TCtVXRDMQJMNuFjs62i1t1bBTYuKb2ym53f3v1gpcM0C0MytULXivBi38RtTA2ng49P7be2DCKxsjQdvq/ejho7dKBLJxibrzq3XY6qYJKBpQ+wTZHlsF23svshQROTCCdvm9h8stepcRUbNy+7r4amtPg0jiEx1NR0b7e/SMdHEfUl3avFwWQgATKCbR7VNMJ1IJMNTB9zkiZKmTpK8QhZt3p9jSX8hDG+MHIDPC7uK07YXCaRw2GEbrucoHBUucDJx03RlIt2Mzpusl22l6etk8l0DIB+6hatVO9j4rGjlRO9jMcwgJPJTckImBdR0C8bYEAe/noYdJpSEJYxHPoLSUt4FUGCUhAArsQYOaDFSR4TtA9ukVFaLAY+2eaEdkFbJcpa3R2zH2vrGk8L168wDeI2nBTpy0XkmZJmqueLJAKQ1n6A5tweNZdeEeJ0KCuc3JEivcQIYXO0hZ8pIfgqZASOBCBaBEM00klwr99+zYzWDAHlN/DVpJFeZzUeO/fpTiM0UvGIMZ6nJAMZF0uFA19cuNhuisOzNEQMoXl6XX8Fa9fv6ZS+opOL9BnVq0mFjHnBWhhJjTFsllI2LHwBZV8g3l1uroGQg1maGQ+tLG30pmmPiYdUfebbXvm4dAUp84Xh/GRnO+Fnq0XuL+ojr1P2Yt9CdBBlQiAgVDy8WaSioYtWlomso/WJkCF5keuUAAayUrDaL5DC2Xormd0yGkiRw8pgWaPffRaVv7NCFRXU5GcPnNQlVpSqJvOdnTs6gNrPtNC/WFJqX1XArsTGBtzb46zYy+OlehmgmMvZsIzbrrBt/jkQ8NwMI6BEjgEAVym+W8Qy3ShbTvIAVdPNHSiD+y4TWNQyCgQCTN9BZPddbuFJX0dbBuHGbE9we3u/vY1GOY7hy7HJQ11DZlNUwIbE2DOgi+FD2HMBYfhySP+nT27sXGJZmTH0sHBt1Ahfv/998FHJwgc82Og4ew4BKcTbfgi3HY6o71V39I1QwZfkUALBOxVatVC9V7lpqJ+lI2izKVeZLuZ+lL4Ne2rL4WSeC0BCZQT+Fd51I1j3hwUQ3mO6MYaMz7DcnXX5THTd+uGsKh0rF4Y+OvmNSm1cKFD92L15QKT5Okij7EaTKpwGfHguxUDESNMzWUQIQ2vJTCbgH3UbHTRi3X7KP6MT1o1UY5YOCf2/keFPfGtdX3iyj160cZUaPYz0G6PXjrll4AEJHBZAiwpYIKETez8OEFAfbJWSxhbuBOlPzZnE0U71i0LfN+9e4ejCQtlieSYVKz1Ye0pqdFKlyQ1+12+CD4N1hthjiFMZOXNSBYmkKFEayyDniGPr2QIlDhLaRJWZYahjyRwUAKhC67c2xa+lRZ84ZiYJjg7BBWFOUrOJpidAi8yOP7xxx9///NjlNxlmH7+/DlUMxoXA/fp/7BtX4lUKOXtb6MLRisUqrWrKSNAJ08708cRn21uQ72iZJ0AdZpp3rtoIPmznFKMg70iZac1vnnzhga5xPYkkTTHLgQ4C/fRYSPTy5EFSUW5pCFRBG8PSqDQMM9s4Cwp+MuXL8OugF7xrKbEUb6UsfmOwdq8OcwNvrVGYNiK1ki//TTZS3DzY6QRnvX7mlRBR/kYJxXKyNUJhL1KiZqKAOErg/KssWf1Zqb06tU3T+YzdY3iYO0beDICY2bpTTdX/vOJKK00cN9UGCIxxgobRfNWAo0TYO3WTUununVDpl999VX04WNo35RkX5icaZU5vRf5+YsFdSUsdD4MZppxhQ3GXzvw9LZGC/726pWoNV2I9PTNu5DDlaPhU2JQy7QE5j6Wz7S2TBgCg8VHweYYu5Ylny2b204noYu0vvy7tKUW/LRRk9alk681n56YQDp972b2edVdt1c52ebBMVfAybabqS+F385YpYdxvJaABFojcIajmhoxNqZWLfPZhQ56TK+pizWnClMYf2zVL5bVwjWahQKMRYt0WZw1+8rTyTnJZi5cnzFGYKVwbeaVwJrs1QjYR61U4wv7qJJeemzgW6lEJrsSAet6JbAmu5zAmDnAqrXM+pXl+ZqCBCQgAQlI4IgESpQ6yrVkf3LjWHB2sQebxTroCZPWnhKZyRvmhjkDghMWWli0AWoOMkMYRKJmEW+qZ4xCwQEaMGnBDdh442lEvJKveGpLaKRoiiEBCeQJhFuzCj9zls5EPtUoi6bWJVBABqYnT540MpcXsbp5i9hs/sk7Qnl6qXOaMg0VpzQj2toKFYuz83sgEWPts6Jutpx9I0ztWPJ6SKbGZxczlHB2IuGLaa+Ia7HWiaUZPrXg8NWkRaDzDMvo9WkIFNpoSzZGsh0uHLloS5wIdnSAY1/iIb4U1Ikx+QfrZWxyZDDypMBJYkxK+ayRS4jVGguOzjCjAZZgPHrxlb+QQKgElnw7+RNFyZQDXAoH1kIJu2j5URhzY42BNZ/pIca7SZCNLIGUACpQtPeMOITkVaObHUWUUUnnE71Scpv/hEtSMI4Ejkigm4vMSM74VXekxivIQBx9cXQUOFVangTHn5/vylKnUIZq4SOAwKowchRtLwV+LN9zK0IMZJmxiUoES8baiuqundux2gwlzBQ8jHbu60zlljA8N5zrlI5mQHVn+joGPp7yR2UYUE6JZaw3YL77lEUOXfdhhdLn11WcwsRLriOFhHrZV55O5kmd4VhbKin+enFmq2TriWTKEtiGgL3KSpwX9iol/erYULVSiZYkO2ZrMxOBy2JJyq29OzbGqS+1VlPKIwEJDBL492Do7oGTppfGOuLdS3FTAMb1SC0be4WYLLUce7pNOMvdxpSVfdfEI1g0LdGIwjSGa7C+GmnG0crvjEdssBQGSkACKQH7qJTJ7JC6fVR6iHUkGIveqv+dwCgLb7chYF1vw9lcZhCgk6GrGWyimAlrLIGdIaSvSEACEpCABFogcMq1KfPAoj88/ecHExxieJ+YdYs8Y8xW8mPZLo4dfi2v3AUCC1/6tS/4hLH7uuKkjrXOe8a/7RdqXuWe/q20TtMiN+IjTQUzRAISWEKAKZtu1obhaWwRSZR+fu6MvqJBrx0y82P87YaqfwbhLxuUs0eNLoFHgrU7kSLRR+guKAjlyiymj+If/RYs+GrC/dVhiaDBcLaBctV9MmHW0XXhpxS9dabbf/qVHyhRYceS10PW0EDyX9bUukBPjhKkDdQ6QC2/MKMiHE5rpb7CiR5up6Iw/lEIRHU9KDYf5mwfeNhXM/gO+tgHMzVwJQI3R64w31VnYMNOJszU6zEC+SGye6viWDAmhuESOA2BumoqWNbYbpFX/8gUG7B6jeQzZTS/jtVZna0JHogAbiJ0FT6x3u2A2oxqlPczlAzWIYQ1Bm5WP/Yyh3l5LYHTE7g5ENfy0eGTpHMgu9SiOYR7Fg6ZXoJyrTTQAyclVtIsIz9bySvGmUegEX/7POHzb5UM0GsMynmpfCqBZgkwEPzyyy8cxpTxIvKIIQP1mM2JKw0ce/GhNxj0YDN6UuoXL17sJdga+brtdCrVkgGlT7ORkSVSwFDJegm9kMB1CLhRtGJd1+1VBsfcUNpVpynDjKpc405E4MFC4UaYPdVeRba6iagvdTz3Paajbp2amgQuRaDRo5qOaGzMaDcMlowiJYUlDn+Grt+2NCOv5a9k3CK1JhvmCRlpG8xf7guqK0V+hUFa0jZtZhfIpjVliASmErCPmkosEz+ywBf2UVHVpPlq4aRMDhpiXR+04i4iNor0YBOlx+NPpT1+/PgiHCymBCQgAQlIIE+gcLnkpeb+Wbv/3yOO7t/PozvWU5Zb8WMLN2KfaR7xWLWwkrSFztJGfKQrQTDZQxNgNTmeIlY5HLoU84THbmVdbH7PWD5lRqupf4yEHDNpbj8nVd47saYWM59fJ39/ciJaSguzV7Rk1CrmHLtfBjKPEJiZwUu5JuBDXUde6J4SDa/WyTh9moMXeITGZOjjb/8V9Fk3cjG1Y6HNZyQv/8YziUSPblZiFD9/Gw1ArMar2Bq3hAPqsCwLZ3lSaG2O12s0sLTsYyHLx/GxlPPhJbslCy39NCO29ITvMlq1fDZiKv/5QjD38j1JVGQ6sSik1i2dQN3ut5ZgLadTUnf79mMt0zuZbA6jaYXOGEbrqqk4ItYY4/IfPp/8Gj7nm5mm/A0ZJOCnmmKZ8ammiWwWgoeNP8YxKbv855MmtcbAHarfaY6GtEagzY5iG0p1OwR8dJnjh7oSLbRu2BjC94UzeexLRxnA5l3inN+A/MuXL3t/eJodndLUfi9NZCwE50Mm67G3CKdm2Vm9hqKVyfSCj+iOaABjdjofbEUP5/Z4xz7bUJI1BuUwfa8lcDgCrALi22doC6cJwlLQP/OIH3MHfEH86OpZRBTGOeI1BRkTmzlxmJygjH0Bqd/+OrqgpFHIlreRzkAbW8P7MbVEhSup+mQzbamPs8FFNLhXn+zboAhmIYHlBOxVljPsU6jbq0RV0+fSXxxuoygD6GCh4Ham7WaZMU59qW+9XkhAAs0S8KimnauGwbLEVYeUeBx2NAVxSSPAICxmGvadBogEy9j2g/KvFFhYrV3uzf5tKHxbK/ExWQlch4B91Hp1vaSPYp47P5WOmbfjsLsetAumbF1fsNKPVWROIkAVHOyRUGsvtR/yWBWntBKQgAQksDGBwbEylYFRNQ00RAISaIFAibO0WR9pCwCVYXcCzIOUNOPd5VxDANybLO+YetbSEklw5kQLccLU6Cu2N5bxE7LEMCNVKGF4jQ5DywkbD15HfkwObrMP5O3bt925V0hSvq0OvyuLk7bnHKLb/rrbNzJGCYzr7SmKCttVWRQY3natcUaDDBPpr6nufed5e0nWu8gvdF5JAxlrS/OKGa69owFEE0/z0uzfCvuoPrC7qA4nWq69ZJYnErW7vfJ4PQiEwO3H8U4SKjdst4PiMTbR907tgviiwwUhjKqb9c+DpTAQAjdHrojSws3MUWrhbd2+N0z5rNesBLupUVQfC84K8wTlchhNK3GDYTSjiSEPlmMq1fKQfKYr9dL5TBnQl5frIin4qaYVvcGnmma6ZUj+84kkWWngVsuKODd+e+WOom6HcNPSwfIt9/F2unfnpEUJ55f/uhkcMX7bX79KuUIjPfo66JSolCiw4u0SFYKerbz6Ksp8naTa8bevwVxreg2qpnkRAvS9HNPG2MEPBzIj42DBGSgZQfh1TxlQutkEphgYoKe6lAez2DKQk5i6qb3BTLH9f/nll8FHhwuke+xrLRIeHXXfiosEowVGEu5ym1cII5FWMveiXGbcdp/njBd9RQKHJmCvsl71LelVTrl58CLbzdSX+KZ215fW+65NWQKnJ3D4o5qaNTYKmw4daGFMdLgd3QqRBhnKvNKygDCLzDXGfDgRiAujkbXjk2zmJbMFGTjLH0XrZZcnaAoSuBoB+6hVa3xJH3Vzgfi+o9uq3K6WuHV9tRo/YnnpcAbX9zDdiLuw/WU3R2SuzBKQgAQkcDgCofPncMIrsAQkAIESZ2mzPlJrUAKcCFDShk8MiuIDYbO/55mZkALyXl478q2yZBOY/EiKTo80157SIouxVbmN/MwAACAASURBVM5pi2XBE7OWvHLBPSqZfSPMRONg3Mw/E80ppNVECC6jioMmBeSjY3XXYF7nCOSjyxSkIswwl4omTHSAXfUFAxk+1eFE0zp11+U7XoctMLymirccx7usCxfR8qVM7WAZp/rSdT1Yf+vFXgRuzsSFgtE26n77YeKZDi2MFl5H/VL46ArXJcSqjwVXAHvEMjqMjtXaqsMo2DP22nprYvPf/kpffX6wKF9AO1ZTFwn3Ux2r6FU/1bFMtwnPdxSpDCt9wvl+IxWDkItrWYNMtgm0o6jVIZT46BjHHzx4kK/ZGZ8PwyLH6E81lvNirPcUaTP6DCY8nkx+KwmQyfpmjngkzu0RvUlg1Qjt+NtXKmbJp73SoLxSiUxWAhsT6A5s4sym169f80FhMOa7dJ723x3exSOe3c+IObhKHPIMSS9fvjxiodJmk5nlDx376Ytrh0SqHdbK2nP0hSXqG3ZJ/GZHFq2/kuozzskI2KusWqFLepW8Fxqx9x2PZnND7EFFAnP7TNvN1JcO2j5nN2xflMCZCLR4VNOk6aVmjY3CVsIiJJwFWNcl8TFc97LAB4dzZGZZwL6u6kiwdgakg9rMUVO84HL8ki/ROBIoJ2AfVc6qJGbFPipvgbfjgS3BYpw8Aes6z8enLRAY850hG+PIURbftEBSGSQgAQlI4MQECldwFu4FPTEoiyaBZgmUOEuP7upvFr6CLSeQXxv6/9h726M/biPde+3yd5UjUCkCHUegUgRcR6BiBDQj4DICmhFwGYHMCHgUAXcj0FEEXkWg87PmOXhQwEwPMIP3ue4PJAaDAbqvBhrdjZf//fqnqKEZCOzgNzZxghXHVLogRrsQlmiTpFCIYuQPx1++fwpcVcsY50YwL4kutlwss4OZNXBgdNO9+6721uDLr5Ox5j8G6RoWCPvhglbiRxbZ48zdHF8rQm1ZYdkbM4qD42+sLF55s6lqV0yDZ7YHJ9E9Z3hmBcDfvn3rrxUyh7ZU0YNLuRd5nKfK6mDssq1Hqq3wd9v19dJugbUzUxArrq7XhnRe7rIG8rxsXqO8Hjj2GKw0+mzzr9L9UJ8+fTLARxVrQjfw8V/V641+K5OmVwXHVhSxsCqpjlwyIOzhVlYsmmY5q46FLACLgJASoyNWXDBcjK/EEObfiabFwEmPxfR78Pvvcf4IOWi2N2/ejEDJejQMFW+vBG/KzFhpUq7EkaoVAkKgNgLGLnGa5jd+5rIBjuBi6t99pWOnu7CQmTKhuG/HmVn8ZRrIm8h8dWAqIQRuIhCoOx1mv4lnQa1i+/JEqwa5qi8XMcOQoDdmrbbnNt2yvMEmZMheaikLtSUEhEAuAn/M/aBB+UmdjcvIpG9F8jdiXm7uwofG5qp04i+0m/JJYEINYt3a2xpivsbxmf01qnGoihFTjhCYBQHpqLKSKqWjuMTaXibvdeKrLFyqDQQka3WDKRD49ttvj7apMY/QjafgQkQKASEgBISAEKiKgG3Au6bTTzu7T5QQAkKgAQKJwVJFIxvIQk1cQ4A9DUde27UKp/sK9ptt7AgCqgFW3PvQa6sfv7xSY5GOLUdov9evX3N6IWC2yCM0Uz9/KVdmQAxbWxD3X/7yF1YGixAwfiXGuRHWHL98+dK4y2WtkpeCd3kr2kaVAVIKSVdPsJvQ5fsJQoL+o5H2FSOD1Ch54VVjcHzPrnjH03x91AFazuOOhkTl6XcJ9+1RArfCHwLsVJl0N+0Rg5Pm+zoqhYUaWte1a+s0V8xPMED8x6elUxCrKrKnAT4yv5pGj6RTdRq1x2Cl0delUXuy6L779Ej6A+ZrqB4JpepQPWq0Tb49ZmMaaqiOlMuIY0oebmXFgDTLkaIopRByR98FETNgt1OItPXbb7/9+OOP/Jh3ojd9obninwROevH6a1eYEr6rTcOS9Y8Wb68EcoqKqDEpV2JH1QqB9giwKfrly5d//vOfmQpZyvSPh+wSw2oCY4o/yvO3W2bwTGOXOJSDwKR8+bDr2KmPRko6cSeVq4oh4NJ9E/6YHYeqvpio9achEEQ7B9Hh0ioLHx40DAl64zLHzQw2UTKyl56macWvEJgLgT8NSG5K9MqRvYBZn84CcWHmzvaBeGP3ed/LLDAi/d17rNy3B8d1RT+R1YeJHKVvxvVbKZ4OTgIU3yBbnGBVKAQGR0A6qqyACuqoIDIS0In2GyRWEhCmxwsISNYXQNMnXRDAqD6yqzHF9SteXYSiRoWAEBACQmAoBPz4z1CEiRghIARSEEgJlo4TI03hSGUeiAARBhYgnjkfcbjFDrCU7Q/Br88FlR/5zkGxSo+cdMJJrxE5hGtUJTgXX+R68fufA4QQK0uNtLX9ufwgQRnY5DoM/ta+BePo3AizEkLpwnv7M0Iwi6CDPrDSo70lsZIFwhCzMUw/s/rp0ye345lNBSgiu+bctwapNcDxZ9KUK+Ry2XnyfH2EVeN53CeDHmt0sK1kutJDY/v3ONA/jU0sPhlK10bgVMoBAcX1mKv/2iUCNXSRI2nwxOmedeivMRcMDsuTydM0Gku/9jRqq9D0DaUx5UbOgI36U7xBuV5tCGioxj2h9lCNW2yZY4/ZgJJKE3cWDRtJUFI8xhUwq0cDgScrioIK4dRdpS3+DEG4VzgdDAoe+XdzQPiXHwZwBWZMBE76jCwQcOtyJGdGrNJpHjDenk58ekl50+lYqaQQiBFgBLEmdRraZZLFKeaPSXOQo3YxL7k5OL8sPh59hdX99u3bqfeKG2Ltu8SvI11Hve5aPtO9/+Fm6Po5SguB5RGQVikr4oJahXiIQRv6qsZ2L6PFsq/+ddjsb3/brZMpeGoTwmdK9pKPhtJCQAhMhMDcVzUxRy7geG+R98ROgwfeeGcw0ZCjxTYiIH3xD5z5cQymI8R2pUwIaTe/fWawtpTVM9tTqxaFwPgISEeVlVFBHWV74Livs6+Fl0V+6tok66nF9yjiCSo9IXb2KJmKWSEgBISAECiLgH+g16g5cUesUYNeCQEhUAOBlGDpODHSGgiozgUQYCnk559/vnb8e3b26x2nj5FhS1MQA/TLsCaI++zntE9vK3S48O7mlFI0wDiLMtg8VSOTVI5A+WObDhueCJ2xJ/gIc4hh3Y0CBLr7rgaWAjmo5+jcCCYlyPRi+dTuRSj8BbzceaTjVe11d2gr8q1th1SyQOxG4St9EdZfaSor+g1eg9RK4Dix1nDfRpivY9xQpOkSd/iUSqDzS1WVWw9cGx1sq+1oDorb4gCPryEZGmvrrhiBMXPs6/BimuMBEpe5nHPa3+Ka19hyFvOVmJOCWFWRJdKpYs0Q0DQaQ111GrVVaD0FZY/9GqM+OLwU4AynVXEOmlvgUUM1FuLCXchWFDEUNYYwrdh6IyaDnEqU7LalzBiBERRFTFWbnFIKgbCh74HuEk+I+NWrV7uvnpAZOOmTskxQQvfKFZTdmPH2ggy6qlJmRk2FDi4lhICPAFcR2b8dsq0FM8liz/gfrpGGLxYLDF4Ah6XwSXnXsVNDskevUiYU9+04M0uwrNNx/cuBo4QQaIyAv3xP0zVW8K9xJK2y9uHBhxw3k710bfjrKyEgBLojMNxVTVnLS+M4G3cEyR4ydiKehvW3JjAaGl/VZIQDuuPvm1BgyG8D3xFEwW8ntW6DowXymQt2CVX1TASko8rKvZSOYkXQ1tLjxErKAvjA2iTrBwp9XpbZ+XHkEeAmfPr0aRxDd16QRbkQEAJCQAjMiwDRwkTia5z1TWxaxYSAEDAQsN3w7cPuoWaDfr0SAg6BUic9XIVKBAgYC1KUZN/JCJcysEjH6gm7Q1KUW8Cg/Uj8E2X45csXu1ipt4AJL/xxBxnsBLsqXSvkwy+bg5f5EbaNtaNzI4iAwH6vnpZyHxzha+ki1z9TEvZQrWGBpOx2SGyXjupWmjiiwIBNYTm9jE1qIpHpzVHS3xFRz30bbYygRUcjKUtqlwvDeMq39MPTwyeoR99IwCRQwDwF2wZlnI5KbKuGYnFN2wrfFfMTVenxGxoznYLYwyEaU3C1qRptzlp4GrXHYKXRZ5t/le6HCg4vBX2YaT3I0WMKAhqqKSgtUMZWFDGDlVRHLhkQVomSmGXlGAiMpigMUgd8dRQp9UlN9Hn9T5ZJB076vHwhaIUXSolvzHh7Ke6CelJmRk2FAWh6FAJ4oyxv2TMsa5GsV/ZaoWsgI3aJoxxsHQJKFJgRBD+AH4DZXSX6QWwdOw2kc+Gx1JGuC03rEyEwCALSKmUFUUqrLH948CHHzWQvlR1fqk0ICIFmCPyxWUuJDdmeZ1BJd58toOfyY/pOxCx8LtPjf+hbkH4+6b6L5cRr/N2cfYnxkbG3Nfglt/Q43TgIfqV3y5gp5QgBISAdVbwPlNJRxrwGzcS4ce2KE68KuyAgWXeBXY1eRsCwZu3OfLlFfSgEhIAQEAJCYBYEgtW4WcgWnUJACGwIJAZLx4mRSnBCQAj0QsC/kWSXBrbn7ua3z+RGic+fP3PctPgyCiFQflG2MUcc3OJ+KPtnbHn78uXLxoTVa+7o3AjBYSQ7+AboJx8Du9Yl7LX1GhaI3eLGRWK7flSQ/nkNAeMrm9REIo3641f+4r46c4zPYjmJs2Sw/BeDgNL2+z+3SNg3PsQ1zJJzNCj8gTMaL7YaiamtoVhcK7nE8GFVehxhwyZSEHs4RIHsfvnllyDHPR6NX1dACSEQI2CPwUqjr0ujvk0b42AskceFlSMEnoaAPWZjNGqojpRLpdtQEreiHCFQD4GUtenHXoaFk77M9J2rZu93uSPHYWTHP4XrqePtKQwGZVJ6To1JOSBjlke50rNIqiqd7BhhUBhxYNQjb/nNmMFX6O6j5Ae6d2sDh3EWxHcpPMo0fP++loOOdB2J7HJ+MJYTV4IuN6cPhcBoCEirFJdIKa1izETQzBS8wEFRY0q12S8utaoVyl6qCq8qFwJCoBICf6pU7+VqU6JXrvJlwlgEFxIZZwEAq+70dwUdRDcTnz59Oor/sgeu748JBDvwxglJJIpyE02lH6S6JvdgealZN7tGrb4SAoMjIB1VXECldJTtgo4zmxQH8IEVStYPFPrULBNUOvpdEeYUXi2/DDm1+ES8EBACQkAIVEUgWI2r2pYqFwJCoDgCKcHSoWKkxRFQhUJACCQiQCQnCAD6H7KONtqaxQ+//3FiDbcdXXe0muZzkZImAkCIsn0QgA3QgEx04kgKW8T7w4cPKVyMXObo3AgMItK+lJ/2ImbM9n2jLyY3W2dV/ahLU3MlC+TU+GHXcqJC28bdBsLpjrQLWBmkVgLH7+TqzBdENtcnicdW/V6xyyDTol8Gg2HVzsO420XAZ3+3QMdMQ43sUpXYK3a/tTOvXSJg7Gm2m1vgLUclT7tWpblgXvQMxI7G77zMivIGCNgqtNKe2PaNBoeXAmAZO313nwb06FEIjIaAPWYDaitN3Fk0bCSl+7wBC3oUAuMgcLo2TRx1HGobU2IEkKEEZNrbxhjqhq1u4HMqaOPba6+OwLlG/zUain81cry9OLNUKG86F1Wjex+NiNwmVH5wBPAK8XCNlRoCdCyFrBryDaTDQiS/jmOMC8qDBoh1X7IMKLcfdezUxmf3bZarhcJMXFjcbatsZjCcxyGsLJuqTQgcIeAv31NmnOOH0ipPODz4kONmspeO9I/yhYAQGBmBia9qGsrZuCnjrEgToeFmzoxhplTaE5COpG/dEtwf527LLOu2O4w+4P6qg+429pFRWghcQEA66gJo9ieldJShpdHJzWZYm1m9LYKAZF0ERlXSDAH0D05BsIbhWscsn2vtzVGuhBAQAkJACAiB+wgczY9xzfWO/MVtKUcICIFEBAzXzNUwVIzUUaWEEBACjRE4ur94I2OcHU4BLJgfmwWybdBH6RHGZIutH8wMPrEfsXyAgouT7GI13nJEFvrRyUfWF0FvFo+60FaK391zIwRkCLxscizV0LV67M3Z1PnkY2DXILXtkEoWiN0ojCTeDIJWcVUh+hqLF67+GN5K4LhOXqn+mBHl9EWArns6IdIPjZmFMx7+kiv2wAjqui+q47SeeztS1YFvKLQjxKBnnF1GR0TWy09BrKrI6rGmmoXAFAh0uVEUZOyxX2PU+/N4LJpEwzj+UDlC4AkI2IoiRqDGEKYVW2/EZJCjob0LizIXQ+CxG+w/fvxonyv5/Plze1m/ffuWay8utEsYnPjbkx3DC6AFnwwebw+oLfKYMjNWmpSL0K9KhEBjBDYtcbTsCDHcOLDAj8RkoQrLp9MWYXA0yUQzlG0eZOFTvLAfl9Cx0yLw+os+j7WKiyCpSiZFQFqluOBKaRXDUGdWrbHXojgUpxU+57iZ7KXTzqACQkAIjIbAH4ciKGt56bFhLN8EqS0+w2fuu6LGnjw/ZMMEXBuK9PoN2y6uZKhu7HbHQqd85lhYyhEC6QhIR6VjlV6yiI4KRBO0fhr7DsrrcWQEJOuRpSPajhAwDGzDLD+qTflCQAgIASEgBJZBICvSsgzXYkQILINAyhAeKka6DPJiRAjMhQAnIuzFL8NlHoRT9styeQSXTfz4449fvnz57bffUIBcurTtps0i0t/dlfXh/cLs7LHvzCKCymLu/Ya61HB0bgRJlbr4g9NKHA3a/nIvsEjBRIt3KSj5ZWw7pIYFgtz9JWyfGJdOXNf2iU/8xDWRkrA3ZtQAB1XvCMv6ISv3lRLTIZCitQwDAL3td35qW3shb7px4auplM5ZQ7G4di+sofi9y9XznESK+KqKbDGopxu/i+E/Izv2GKw0+mzzj25c47yK7d4+XBXP2HVFc0sEbEURU1JDdWCQ55IBYYTCYvKUIwQWQ+CZ16kT2DEGOLaEPe/X6wN3FKARlKhB8GKOwwLx9gtSTpkZ7/TJCyTN+8liI2JeQVSlHKfPWDFhPrUXJavS1qtyJtPTzg9o46+M+wAasdm+jARnSYaKQqRMKA7koWaWIke6HGtKCIG5EJBWqSGvIlolEE1A50rry8bEakzHASDjP8peGl9GolAICIEAgbGuaprX2QhgzX3McpyaxYVtMyWL5lxATssH1oNhZ5xWVbaAva0hbqsvjAE9vnU7FGEBnXoUAuMjIB1VQ0ZFdJRhabDDu9SBnBrsq85cBCTrXMRUfgQEDAOMmYX9DSMQKRrYe8ShO//PP2b2QHxg/+EIPFDoYlkICAEhIASEQDoCicFSwxJOb0slhYAQmBoBeycu+ya/+uqr6Rgk2Pjq1at3797xW+LsqcW1T1zMIhCK/uzF7w8//GAcuYEq+20vsk/b3T03wi5w0C54IBlw2Oa1/Rm7z4+oPb3T5LTAUc2PzTeixGBSwwIJlodi5Ol1iV0OjUFhauDfGtvH24PDlXYbI5xDYJjE4ChnPQS2PmzzhbY8Cn3TYXxdypnPGe0Bm33/rQHXmAFYW434rG3pGlp3q5kulLuNCkWEzRMT+ZycFPHVE9mkOPvbFQIWjPEblNSjENgQsMdgpdHXvlF766m26Gg4CAEbAXvMxt/WUB25NEAVZOD6xeQpRwgshsAzzb/ASQ9kis/ea/jfEUeuLxlwnftokDqm428wOEW83aD/8quUybHGpHyZ4O4fypXuLoKOBLDD1lgxITrH27Xjvbvgw3LKSisz1MuXL3drGC3T9v37qsSgByau1DdAOHEnlaOkL4yOjC3hK/ahCAvo1KMQqIGAtEoNVItoFcNKXywKbShe+ufRmnsNwVWtU/ZSVXhVuRAQAjUQ0FVNNVCtW2ezuHBgQfpcYab0CqlvZPi04TD3JcZHxrDt/GJbmgBT4mbc+NviOcG+f2gr3oQqFALPQUA6qrisS+koXzQBkToYEAAy+6NkPbsEn0m/ETsDEKNXPxOuZlwzB719+/avf/3rN99884c//AFXCEn5f+SQz1vKUJI15ma0dW/o48ePsM9eokdx3R12ESAEHohAYrDF2Nr4QNDEshAYBIGU8TtUjHQQ3ESGEHggAvYPbte4o6QxyOwjefHixY8//sg2o5RtoP7NFI1JpTkipcYiEbo9iNa2pzC3xd1zIwgCXgruAqcVX3D4y7l0Xvgkt4lHlaej+hIJeK9kgZxG8FK24G+k0jm/fPny22+/8W/BjupwMOy0SuDQ9IcPH+Don//85zhL5A4QJWogQBA1pdrdDTAc8PAHFGPnyT+44m9TToG0TRlDjewSUE+CflfZbTrOTNfG8bcL5HAG+LRT1ZsL5gXwFLR5WRPl7RGwVWjiBJpLdvtGbf2c4hrn8qjyQmAlBOwxG3BaaeK2R3FAw/b4cCtrFxNlLokAg25Jvgym2A1l6CWmdaLfxudVXxE3uxxWNZiqSnNc+Vzuxizx9hjnmznypi8AOFffvsCgPjEQsH+nB7txnDOABhc1XiUufLN6zu7cGgSUrdPwGpig+0rZpw1zpS8xPuxZFkgld8+nJz0dbBJ4oFWcjpVKLomAtEpxsZbSKr5oAiIXOyhqrx0YOASwjP8oe2l8GYlCISAEfARmvappKGfDB7RB2thUWrZ1w/3ru1ge3Lvcl5gAcwO0oCSPtnkUl6+aE0RCdb6xKtqqfG0EpKNqyLeIjsKND+pxpGJXPPynUx0UayQk6zXk+EAuWAcybLAsO/OB6BVnmbuH+F2aP//5zwiFKC2xy6NJZGuat5ShJEY+NzdxbRMLpctcTr8LL9xtWy1xURPjobv1KFMICAEhUAoBLf+XQlL1CIGCCKQYsUPFSAvyrqqEgBBIRwDvyVj5YhNnvYP96USWKonvz4VN9u5k2rI90FLEHNXD4Rbbyzul/6jmLvm750ZgEEGUvf4muGpEN9F0EbffqG2H1LBAjLj0RhgKbZyVCAOfGuD4olH6OQgkHpWMeyMn3/yZiAjtu3fvlsfNWB0YkPfcu/urKpbcncdEkB5+iUA86OI+VlVkcXOz58w1fmdHewH6MRoNF7jenlh77Bcf9Thi9qXMD1fFC/RksVAVAVtRxE0XH8JbE7lWFvZ/x7taYliUIwTqIZDo7dYjoHHNKCXjdCto2JN+A2ovG+RBRLc2qZfprE1YVv1PjrfbFvUGY6VJOUtGsxReY0TMgnZ7Ognw2sbkk11CFov96LchHVBiFjYKjPDK0I19T3rqSFeN7hHsYZAmrwGy6hwWAWmVGqIpolWYK4N6HKnrHRR9znEz2UuuGyshBITAFAgMdFVT1vLSw8NYudueLvRFw0yhtr74B1Gbvg58gK0RaAhKdocxoCdYb5DPHOCjRyGQjoB0VDpW6SWL6ChDRT854p8uhYlKStYTCUukBggYZnYwvwQf6rEUAmwo4ZDwN998gyzYS2RslbZbRF6spxLh5b6nBu6bTUylt/Do8CHGPf6qcCUcVK0QEAK1EVhVi9bGTfULgUEQMLwzR6FhA7sySggBIbA2AvZBjsTAHd4c/tf3v//dtB+o6v3799zAu9VW4wdLX716NfhtR/bSW4p6H6TT7p4boct9+PChOIV+EPvaea3TW8m0eJclNbuj1rBAbG0G8captizW7he2N2bUAOc+zaphRgTYQ0mA9JRyX39uhYmsusAjOaeD67SJKQoYWMUQdefI1rExefUUy+m5r5gYzMuy1zXGTQyekyK+eiIbHByDPGMkPrxHGaDp1S4C9hisNPps8485qPhVs/bSNq4NdsIuPkEmh6A23xyXP3ilRyGwMAK2oogZr6E6giOIcaNxzjg+b0ybcoRAFgKnIbjEWSyr0WELE1+1r5PAZ+9uD5+K7Ahegg84lUdvi+fP5fjvsj9XvH2XhTuZKRN0jUn5Ds3dv5Ur3V0EvQiwxwsjpfvc0QuZrd1Ey5l5ilkY3duXWqN1HTs1wDFe2QMk+HComSXQ6pdtsIBHPQqBKRAIop32jprGHD1cqxjsJ+43ayyvm80Z80LQS2821P1z2UvdRSAChIAQSEdgoKuajHkx5seYVOLCyrmAgD0393Wo/KsuMW3HCdPY2xpiKQzbjVkMGAfVGDflCIHBEZCOqi2gyzrqaCc3FS7pgdcWxMj1S9YjS0e02QgYZjarbjfPmtpN6y0IcBaXs5Ssbvqz+U1k0EiY/dz9VONw703abn4euPDBItzNyvW5EBACQsAh4B/OdJlKCAEhMAUCicHSYWOkU4AsIoXAAghwECJwLgKm7HMgrjDOF39UxV/idg33rZ/YHEOihSyTbbVBAD4dOs0vdj/NbU3G5q1rF/3cp8rVYN8ZhNc88rZgx0V8boRQMP3khx9+cGUKJny/+LIE7Q/9JgpSvmpVDGGDtRoWiL28jnAr9T2DzaNX7cE5okT5yyNgRLwd70EwlrnY76JM68Uvj3BND5UwJt8BYyO+jFJgrKF1t3aZ2VMIcGW0LgwUKeKrJzIni+kSRyNRWE0nyu4E22OwUo9q36h9PXH6Fh1ccojnD4WvtfLuvVcENEOAPp/VVg3VkWtlQcM4Pm8WeiosBGIE8BrizMfm4JUbMUnmdMOZbQbaHTVocFecfgOrI3ejOA13Kpwx3n6H3/jblAn6Tm+MW1wg56hvC6gFhGuzYGtXdQCufUxcAQfJxJK2RCq9tdfFUlYHKhFGtf66g46d1sAZm1nHTmsAqzqHRUBapbZoLmuVoxDWqguCxvSK7b1SCF32Uu1Bp/qFgBAoiICuaioIZruqfPOuUquGz8xG0r6/COFW67GZ7my4Lw5dSgTWNQrxQ+0pJIIDSRt59m4Jx4ISQkAI7CIgHbULy83M+zqKQ19Hcf+hwq83gdLnICBZqxtMjYC9BmmY6FNzPQLxxCU5ecskfrQ/4CaReHDMZYtd2BS4pcHjTcT0uRAQAkLAIXBkxrsCLmFPo66YEkJACDRDICVYOlqMtBk4akgICAGHgL0egSeVuMPP1zluscO1kph4+fLlrmOIv2Ncq5RYeVwM7uLMLecyC0cVXsg39vdQW7qRdqHpIp/snhuhn9Q7N+hjctk01VPz2AAAIABJREFUvfxhEdBWqsS+MrKGBfLp0yc7NjLLonYNcFbqWuIlFwF7Ntlq8/UnSzz+YOHzN2/e5DY6b/kjA8BWL1349U2vFAKM86gpnx+VYbq3jcn4Q8onmpfxt2vkMMpOe5Tmgl1ZH+F2NHJ3K1GmEAABW4VW8ggaN2rs2dj6QKKLHVj1Gm4aQc9BwB6zAQ41Jm5Gce7ulFyrLOBCj0JgKAQq+S9D8ZhIDJupjNGNz+678Il11iiWEnw4atcPShyVKZh/ZM8cuRsFm75Z1aTx9ptc+5/Lm/bRSE8f9e2jsZBes0oOjoCtXe/o7cEZTycvfQ7FMufnDdJrblnS8Bp07PRIEN3dvSPCUvLZ3uAUuGElplSlMkJgOgR0ULSGyO5rFSMQvepBUXsFwZiaa0iwdp2yl2ojrPqFgBAohcCfSlV0v550f6PG2tJ9+u/UkHse+ChodYcG/1vCqUZwxJ7R/XoqpV+8eAEC/BGjGWoTVXofBpnuMAbS4fotIEXu3WMiAWF6vIzA0aqA1hEvQ5r4oXRUIlBZxe7rKENFpztvWTQ/pPCAqkayfkjfW5VN1B3GGFbZLoNG994tr8xEBF6/ft1m0QjJElNm3uGv3tHQRK5VTAgIASEwCwK5QbNZ+BKdQuAJCKSYr6PFSJ8gF/EoBEZDwN4mknh6k1Utv57ErwIo2OR69GNrlMSh+/jxY1lXjkhyQMP2OMgyqNtnuUvk4JnxuRGWFOkk9X6KJlhaJbxzDSJmRqMfXqvzmV/ZdkgNC8QOLtFiWQVyU6wGPjXAuUmtPp8agcRTNxz+3JawCZ+6OAAz0dNUInDtDs+jJYNefSP3F1nrKRZ6iOswKWiMpo1TaC5exjebjyqvJ7KjFqfIPxqJiYpuCh5FZAMEgruHghbrOYO784trvfiot21jpvvEDZ++JYCTNdSPYjr0lBACxRGwFUXcXPEhTBPsZ4gbMnI4r6gRauCjVzMigI1nHKOYkaMLNBPwtCPtzNSJc/qF1rM+gQxju51dFWZSy0uiZ3H8A9DmjbcHjNx5lDd9DT250tdwW/6rqZcgS0mHJUu8Y9/tNWrG3mYGGe0UWLA2GtBfw08JmrAfdaTLxufa2/tHuq61q6+EwAgISKvUkMJ9rWLEvXOjWzUYrFEnoBn+rwFIDWJq1yl7qTbCy9Q/4NHmZbAVI4kIjHJVU9byUnefLRHc9GKjBfTtWRknP521SiWZaPmrVPnlam3cgmoH7MasVYwWvglA0+MRAtstsGgSOiGbEVNUCnY5fwzn7U+L5UfYXsuXjrqGm/3VTR11tE7GcvKAE4oNRa+3s6gaybpXD1G7pRBgaj5aomaKZ3FrkG0upfjtW0+8laQBPciXRVb2KPM3tfmddQamAbBqQggIgVURSPFwV+VdfAmB2RFICZYOGCOdHXbRLwTmQuDTp09HLjCMEME+uswoYDMIB9kHSIJvt0fcw9NtOgapu3VezrxA/+W2lvwwdvaZbugkVSMqwaxH772GLdJnh/qRx00rLQ8OXWNhkK8CiQRUFbdAuLXEbpEoUEBDx0d7Y0ZxcDpyqqZHQCBRHzLJEinl2kR/KDE1P20Jm9UBHwEnwdFiI7tEOmrjRCXFkmK/+cQwwwZGo//2OekU8VUS2dQgM3se0c/IPXqlfCEQI2CPwUqjzzb/UI/FJ1z7rCnrpDEyuzm+3panvAuRMpdEwFYUMcvFVQfbw+xRHNDAVHgaVQs+0aMQGB8BRpbhiOGMVI00GvjwcwK8bXMhOFP2UZQSGkbz2Y3tdgaevDIEbX947e0sjr/P3dTxdp+Rm+mUCbr4pHyT5u6fy5XuLgIRMDgCTKbphjdOMXPWUGdebMU4QsRMR7pqDIGbR7pqkKQ6hUAzBKRVakB9U6v4AWSfPObNoSZNn7b7acP/xVroGLK4z1pcg+ylGJOH58xytPnhYnog+6Nc1WQ7aYFgFMYKACn+aItjBJ+5OMv3K7S3NcT1qxvHmCgnCwEMC4YqTgX/GuthR3Wy4ZU/N9jZeUOfxBXhr9ci4hGpyi+CgHTUkQfO7wwUQXjVSmZUNZL1qr3xOXxhbB91Y0Bg7k48p/ocxC5zyuSI/XPBjrrcov8hkdDN+uKo3qSxYFjwOVJaCAgBIVAJgXRFnXj+sxKdqlYICIEAgcRAhGKkAW56FAJPQ8Defnr59OaFEDeeeLrVUVtMROlrN7Fw/fG5ETrShw8farMcBHMuX81M76UDHA0NeeLpcnTrX7ufFLdA2B+229CWOdrRtcbgGMjo1RMQSNSH6DcC4/6aHeP01atXT4DI5/FoK844VspGra1GfI62dHGtu1WLds1Chun1gpUYsxPksJaKGeAsAZjF9hg55p8ivkoiC6Cb69HobEcjdy4GRW0zBOwxWGn0NW6UKySMIUMYP9E8ILrIxjYnmvQQgftECSEwKQL2mI2ZKq46fLM8bi7OqWRlxQ0pRwi0RIB5x7h3Gx82cTorS/Pbt2+3GBSKonbAkwnduTkxF2ie0S6Uxyw3CI5ZcDnYLbh1zZy4I/fBMJ8cqV0Ss8fbC4KWMkEXn5QL0t+lKqNjH42FLnSqUSHQCwFmH2b2bXI/pYEBxQLily9fTks2K2ArRg3zXUEk7qRy32pmcVAoIQSEwC4C0ipHbmBudGsX3mEzbf+XCXql42ayl4bthy0Jm/Foc0t81NYICPxxBCKgwXbSAiLlbASAFH+0xdFlgaE4j8UrtEELmqvxg1RBE3pcFQFsC35Q9C9/+QubV1gOxKkwAtnpIFAJVVEhnfOvf/0rP2ae/q1KToHAw3XUUZfGotCkttuB51U1kvWuQJU5FwK2s5Olz+divDG1xKaBuogddYdyDDCipeymulNJl28BMGjX7rpBYT0KgbkQYPMZNsbLly+///77P3h/+GVkskkR22kujuaiNv04uq5qmkuyonZABJjf0WmvX79G3X3zzTeewvsDGo94ESGp2AY4YiTFcJ0uRrpBhPEGRPwFKG2Iba8oA5jpcB3B+MD8n376iZ629UPA9PthgDCzM3P0AyFaiWWMKHwigyPi1cZb9yqoJ/Er9/mWsCnZyqC1gq9uPu5qCUyalTbN3IQo9/P43AhHqmofW4JI2vW70M2uYuzJJo6x221ygVq+PCjZMZ9vv/22IAhMSYblQ8BktKNrBrXTmWcF5aiq6iGQciQD39+fwemKR5fW1aNzhJoNrLCTR6Bwo8FQI7tE1liNBRDj4HRMBtNrcRMLAwDPBeONDd9gsv3REDnk8zYmo3vO6RQJhZoLdsWEfHfzgavZoe5dApQ5HQJHfWljpNJaW+NGfecoFlD6IRlfzzNFlrXhY8KUIwTGQcAeswGdxSdurCx7FAcEYLdreAaY6HENBOjYGPZHvPiXCR6VKZ7PqpMLGzL0qgYJCbkbU/aYPvsdOyp9Q8J9sc7i+G+c4tgCrI/PjPH2+1KjBnnT12A8smrkSl/DU18tiQATLiMikTUU8lA7jY/G+MZOjZhwIlAjF7NBCyinb8jbCjDRoxAQAgECD9cq7NMIANke8WLWnoZs/zerV+wCOFqm7KXRJNKMHsJTukWhGdpq6CYCf7r5fanP0+eAJZ2NdPZLAW7UQ1zVD6oGJY0YcVDyaY9ZQrRNoqdBJ34TEWCljQW2rJ6WWHNQjOV2/lhoZGHvhx9+CN7qcVIEsnrOejqKLr0rOH/b926BB2bOrmrWkPV2tsfZYwxJfgpD0fb08bhZs2yL4Y9DWQ7J0xoI4hTfqX/aaFzAtrez9HlcuXI2BNg/wciyz+w1wwoyMLpQX3PtYoTaZhCpISHQEQGCvNsI3dUYTDH8bcMBrULJtVd3ughizFNtXaBQo0KgHgI4IJgi2JnYz0etbBpvc7iwV7GcT0NGKYbrFPEH5gJ42SDanQ4C0DbGHftE2GATn24EXyMgdZzHzQsGNHraKVUBwmDL32mHPK1WBbog4EbKbutINvHMM2aYq4FBd224pQxwSHINFUnsIuCzU6SV51QSO/vY6m30AwdU/C5kx3ZOJULPJ3B95HfTbRQnPMVwd3D5X9FbSsGIz2IsNLCxYbOg/Na7pw18pjDPugMoAnIRQCuemnlBt2Q2TDQDcokZvLyhmvDXBok75V4aVUOxoHuzDDMUdfFb86AB1o76NrYBvZq/r776aqheB0mn9NQQ2Wmj4xc4ipncNPzGZ1wUlkXAPuBdb0+sPfaLj3rbAE5U4ETkfJ+IaGRZWag2ITAsAraiiMk2rpKJC5/mXLCy2gReTilXASFQAwH8iKNQLXNr487Plk4/AIXZwF8Nrrc6acuPdgYN4e8M6LPfsczx7K4tKwTIpDxO4fhvjCwTb0+Ry2kZ26LePi9uV59SNX4BudLjy0gU9kIAw3vbgoJ6MebcmDyME7TNCIFiWDgKjUL2nXk55nqlnJQJxfGrmcVBoYQQEAJHCDxcqxwFon33+Qi6qfPteTarV4yMg+ylkaVTm7bZjzbXxkf1D4jAEFc1ZS0vydmo3Y0Mh5mm7bm8Nm0j159lx6gbjyzK0WjDsmRliw0oRwHrSgTTHM4J4Txab7YKVYkXVQsCD9dRu+yzW6XxkvnIXXEZVTO7rPEnUbyBwocpMjEe+HeE9ZUxezIOBUDxhykbAJhOMJ8TsOs+67FxHwV1xIVtq6cz++SSaDwGVNYCJ3AhFFwh/tjtxL8+gAiF2viXvyPB+eV303xLtewzZqSPdnhjl+A4ui0FtQuUMudFAF3BeMQbSmSBSQTdwhkDfLcpRnEiX92LoR670yAChMCqCHDeaYs45dpFDMwtZITGMwwAFOMpdGjO0zIdC+CgYfPEZk8WSdiHAMUf9iS4Ye9pmtgAZKrd4L2J8FYJwPJX/PR1lqxV+AIC9kSfqCLQZn4vwoS7QAmfnGothnDx8yextYmuUMTymgSDcyM478jUOPdyrRV0V9BveWQmDUQZxA0utEVPZu7Y/ZC2Xr16tftKmQ6B0xENvO/evXPl7yRQDkfW1NYPR5v67Y0Zibr3DmL69oEIMLtlcU0/fLKig/1dJcaMM4iRsEueIWLKY7AVtKNyI/wo6g8fPhgUXnvFZB1YBUE9vCVU+Pnz5yC/72OK+DQX7MroSNyCaxcuZR4hYI/BSt3JNv8wWcv6TfaNfvhKiTOC793LUz7qUcpfEgFbUcQsM0Mx7oxAffyJkYMiOvJw468qWVlxQ8oRAr0QYNGBQNzuoMgdqjdZCO5pojYIS5xSLzT99u1bg0HcnEGc04A1QnDYDNd2bcFvywUmlO0uwqj0cbBdLN4e9JYLj7siC+qpZM8Hrcz1KFd6LnmJ2gYIFNkjgR3O4Oq+9nQ0wDcY7y+VNhBHlyZSJhRHmGYWB4USQkAIHCHwcK2yy/4Tgsm2/2vP0Ud9aZx82UvjyKI9JUifkBcbuq6Fdy4TTHPY2CxL0Xr386SXudCHnRH4bYA/enA6ChQegOTCJLDsnY4AJRn2hSnwqqNyg5iqTXtUTJbMNWIoPxmHIrcHAizyMeJy9YMxfi+/IsqDzdEDA7VZBoGH66gj9pe0KC70mJVUzdSyRhBsZThV1LLEgk7OaUxc4oJzJVNe0ESXR3t9hahiF6qWadSG1x+GdC06GLEeRmgi+5SkW7JhK/cAkmuXD8cXMZg4grcEZCdCpGJCYAoEMCouj2JUB59PweYURPo3LwSaJ36cgiMRKQRGQGBbWIoH0YUczJ5djo68s6CJYRUm1s7liSDgMXhkmlA4ArmX9eMcyEhtfFt6d8g8NtP2zhIj0n44hT5wGUw7tsDbdMcwkQa0geu9LoHxk/h5g2K2gIYabigWW4IO4TaJIqqeSfaIWuapBh2gSBMxC216zml/uKMufGTiCInP8lAj2pG9q3wc2cOaZ47+8RMOTJdo0+1HRgYEHBqniRpz7sjgxLQdbddhXo4Ld8mxLYRdEWOwlSIVkyzrnA+uR6mm/XqwVHc5jTNHm7VPp0hY0Fzgy9qlY+FuOc2U/K4udeQtk4hxboZwGwx9BzZmtogfETNim38FVfTW9G5fdcwm7nZAEblPSIymS2OQn5bjS2dLLzZUEWhHHm1FERNGDtZRkU6I4bRb/25mJSurCCNGJbGOMgrrlRAAgSMHjXHRzGyOaahkM2wSj4eJrwQG99kvqNCNO/hq2eFjmW5kjOP4071TnEe/b1RNV+3ziaJPAaSZWkikeYRiRx2jmfW4q9NGQOYJNNghxGZ9YByoCSey8JeiTI4Gjp+f6FxXZf9oOtvoHIHCquxfqzwId/gy3U1rZrmGs74SAs9B4OFa5Yj9EdyHBp1wSVtL9lKDnjNsE+wBwIAsZS3vWlaJmQwuuuKwQImwYRH4Y2IPq1psNwhy1KI9kRx9NXg+qmQcCm1xLIn/ffBt0IL6mTPK/iBVUL8e10CAH0JhHR0j44J+oI8xVPkWB4POuf2xI5wc1qIuWC3UADGfPn1aA9sHcoEE07leT0ftHpaAzawtJukAzlVyMVUztazR2yk3EaDJX79+PVc3q0EtP9z08uXLP//5z8xryP3CXHlEVaXz2EfNHeXbJneWVj9q4rH59o+/OVjoCXQtgiz82jY/WZb+EzSU5CLtd+/e/fzzz4SAmWtyTS8apQMw0rkU3NEzWgJdFJCUdTwm+FaPQmA0BDYDicHoE4Za2NwrJp0txsfEvdvzKcAoZqryP1f6MgJHy2mXK9SHQuDhCPzyyy8Y0pupcwQFyo25HpvTaTz0Ho+owdhMJZMK46pSTNYx4w/8Avlf/vIXrLhgInA8gh5vXcwtWPjhK3jHkgTDGC4qAVV24H3//fcjG3uO2eIJ4IV3+hgQAYVRP+iBIbMtePogbwjzancW5i0fvn//3qhZryZCIOVXwelUfjiFsXmZwd1OtdXGK7piumOYQgMKmZ4clCTKoZ9mCjBJeQx+3zvlk9pljO6U3vSRrqMGppJnziOJ6NEl7FmGepgyUCCJFR4VoyGsgqO3THZjjmgU2hHNY5pnR9QqfyIEsrQiY6fsnDsRUBupu34Er8aJkBhq5AhtDDYi80dv0/O3ST8dCrQ0Ef70+tNL+iao/VVs8tnlq75NmSI1F+yKAOh288n87rvvjl4pXwjECNgq9GgKiOvJyunS6BGFiVaBb2YDC2u1RxUqXwish4A9Znf5xTq6uY+IIANRcUzx3frjzHpWVtyWcoRAXwSIwrEqtEvDnVj0boVxJmPzr3/9a+BTQNKrV6/iwkVyNp/LqApXaGSfPdHSiBkklkjEPs6vlHNk9aV7u5UI26rdusFpfLUqDUHllyUb1HP5Ud70NejkSl/DTV+th4DbpYPxYGjXrG3GmAfGEGuDoe25HE12bWgbthUbtIBsxWkDQPQoBIRAjMDDtcpuIAvl6ceWY9CWybGn2qy+MQImspdGkEJHGhY72twRSTXdEwF/m3uvdLpXScleRNZr98Lkh2tdjx5bHGxdrdf0vDVn/RQDheflVJQ3QIDlFttiPpozGLysw/H5KZEsmF1rgvpPK1eBARF4uI7aXairOpMO2AdikpZUNfPKGu16pNt381HjsUwfkkNM7doUtotkkMlMOoituxs6dNTKmLzc21F9DsajBLuscNAuNxF/yPIqAj3avHVEBvnFKYlpu5azu+EMHq/Vpq+EwGgIxBrYGIwM8KPRPc6cMhrCufRkmUm5lau8EHgaAjjCduAXO/PUEMJgjg1yVrgDMFMCEaOZtWh1Q+eg8AEw11/YTMEYMYw9ZJESxAuAnfeRrrWLQ2AP0yuYi8EthVPEcSSyuE+mVKgy7REw9sfQYU7poav4ai3lE6PO3e7E2K/h7EB5HMUiJ7HzG1yUfWUP29MpoywxR7WhS/1uEGiVXo+588UF7mpMo5DNqOSvYFeMRdCg5+wGLmJKGHRHyKfk232vhupIoSqljDFkavSrFJIWKxN3tgbdfnwMjY7nI6ZOuInSx8RPj+BB0J99krLSmFt3+irqPbEjbVRVXQu2zaQAlnEW9cAkoC1+1DDc7aVH1sVNH2S3raPM3dF3VHje/LhPrjSNosZjBl0OKq6S4GzlWXxy2e2rjs2U5gJllfJJJehU7RECTqAusdJQ3bh2rLlEGx5tReGI2U1cNn5g7Wi5c7ehm0bdUb9qkx/rqDbtqpWpEYi7jRsaVScp/Ih4bNaLOBkLLo7f8Ye/ISzHxVGiseN2REbVTpUyEiHAth6PKK+aXyrenoLAbpnAQN1lVt50DJ1c6RiTR+XY0TM09hPQ2NbddpWGywQo5ncW5vjXZaYkWkaldoVlzxfdVfcuzd0zmSxShLuV0czSXV4iQAiMj8DDtUq87Qr9eTk+Nr64Awpty2GiSUT2UiDZpz0ShbAdhyPbCVuUOFVKFIWAz7Umxo+DPa23DM7vv3Wnj/FwNGDi/InmiXRgGe0xp3ZOvdgE05vddDpfjyppBxoCSIk8PgocMZuFQEpAP+hRPLImh5Gd1RCFUT5ZXXdrl236uQ2pfHcEsgS9no7aNakfHgJeVdVMKutT62tX7XdXLO0JYKaL96DE4MQ5hOHoG6d/THDjaAZ77wg4tMd/jRbpBnEPcTlMl1UnwWt9mBBPwROS9+V45L+PM3zu86ganowA49TphC1xumwTf+JqQOc8GcxSvNuq26FN4uZB61IEqx4hMCYCzOC7i9NuEPE2K+CM9gtCDUG8KHjrGvITVU2vXEFgzBxBdC3sFhBA/fH2CFBCNEHJ9R7hPUWZX/bIjuo/ncTXg3pGjtADvlrw0ymmlN+1GFB0hjsg8LlPADqh0gjFxYsVzpgKwUfYB2dLZ00cd0RjfIuMgC6mrXuOQXPuK2MROZh8c2sOyqM2HZgF5+hYFg16TjznxmRsOZcnC6PvjTmcnbih/AgN8guK3rX4wESMcINuPz7O9pyygcbwGSoQ2hHVI7hwxDpStTWN5ow7eXoOrF0wsRhER5jsNk1fYgKtilUWPWWn7Mt8Mb5AZhcxP/Py5HiZsCk+RIg+Si7dEi4GgmvXJaZAL4tIx5pLrDSNGi4w/FbaE2ubf6iFLAGlFEbbOPHFidMagjWXlqPslDYVcAjEkl1pqG5s9uLRVhQxVUEOmiQrPkbhozkuqHl7bGBluW5WKRHPp5UaUrWLIcC+nd1BQZi3hhvL2Iw9jrIDELIZDvyhdtADcbx6l1/Wy4CCyZoPs7RN7f6AwfMvZv73/z6S1C47QSY4UEMzvmIRb/T0dfxBkp4WIDPCY+0uZNfPeEmBRYZrDOORmdESK8Z13IdjUpVTA4EjRbdJBNHUaHScOlEddPW4+/k5jJFg3rFB87/d0h1hhPKYHj9nHFkMRUnKhOJg1JrdULITMUJgTAQerlV2581gbh1TcEWo2jV03SQyxXEz2UtFesLUlZwazK5L+4lr27l1i8LUXWUK4v+tO5VZy0tLOhsXdEo9p9rY8otGIxzfvcMMSIC9rcGfCbY05QfkQiR1RwB/IHHFy+9UeFZ31mauNUpksDtcIiAdAemozX/DFndj58l9+Nqon0XVTCrroyVJ12N3E3eUf7oCGaQkpm/WFEncDQObr+gSg7CQSwaU78rdZc7LWi4UBcvTJRyAcYI+1iY4y+D1p6SYkjgHJVz7YEkiznS8XeLlJyYCqGKDI8Dw9Adg4tBDdfhfBelHzdeV5JtuA2AAVKJB1QqB2RE4Db9jPF/gMd6t65ReYiBinBhpzIvT59fAOcIzXvDDuFrYtoc1AHRgHiXiPYhHABr5u571IFa0QbZeGabU6cweCL2IuIM6eSwuIxRObN5geY6jEn2Wdzc2ubGMl+0Xbp82tLcjskvitPfmYhW4Kj5TRXopwydw9guy4FO7pRv0HMZU3K7LCTr2Be2BRI6aYICPOZxdr7Mtw8GJd1wMnnCdzSUadPvBMYG8FLPwwngcn/FrFB4N1SJq/xpJ7qtAi7p+npXgEoEUceNQoHJj28luCwobOFlZODBrOAA7JhKvMuRsc0cih206MJZcJ2w5de4ucg2L2GXCHLYusdI0ag/DSntij+aUDWFIuiws40ODU+MrXjGmfEubKcAur7e9EHAj1CVWGqobqo41l2jDozF8HCV2gkHEbH668wF2sC3tqoK32D+n1fbqk+ntwnjAV/q3KvlwBI6GZ1k3jalwd2zeH4C71QbD4fJjs4AY+GT5Ypc5ij/EI0hxY9OHyZGRVrZHpdNDycASi0HolYPQsxgpXvho+AeAyJuOkZcrHWPyqBxbY7exrnsBDndH/X9THWj7XdM6NlYDVRM8dvSamRYDYvzHjoT1EnpKu0y1PkqnacqnVKsyQkAIPBYBaZVtX6I/53b0p9r3Q9i3p5IGq6V3uJa99HB7CWMYBOw+HL8l9O32qF/oftcafZRiuYCqPnEI/JtL9UokBrC2obWks2GHIWKdQk49HOxNcgirVz8Zud2jiPmu7JgSRuZFtPVCgHAVfWO3zxiZRPbvm87U4HsmRnP+q7IH1XrB/pB2paOcoPHlMJGZy+4PHFfnXInnqJq5ZH1B/6OQH2KV4QynOwsY1Tjeywxwu2PQyefSPyNQa7hdzA6New6mlC1i3+7a0oyF3QXaZtgC0VFE7E7Mqxn9akgI2AgQZvFHJen0wEs8YF0Orpbdrt6eIuDAPE2g509rUwEh8DQEmL5tcxp1d8ewjJXnZq6kBCJoehBxBFw4bXMTnCPuYpsKGR0VnjqfrnUacsS8vNMDA3yw6p34tgQENLbzA5L0mIJALLhNfHQP4/Pgq1I74OkwjH2/I2FgpJuFBsG8ovLdBTg4LdWETcCFt4YfDUoFx+8F2o60ty++Xmn65wWO7E8MfhHTZV2HO78r5VJjCqZiKdTuOWAVN+pyGOPA5c9Q5BA2t/F3b/kWcFxtQQLRX5aFa6J2wjAOgaJ26w+pP+gYPNbu9lMAi8KJkfFzCmqeKQCxicSx8sFxadSX/WGDt46YIgmmIQwkXEiGifvjkf6AjZQPHZPIAAAgAElEQVTbRJZKv4mVMR3skt0xts/MyAD0575dCl0mMFK+I8E3RVPj80GGJGPEicklavDbt07HmkvAeF+SCrbO+HJ8xQlGa8G2XFWG+QcNqFxXsmBit7tuLBsC5ZUPEYprfOu6IGhzVRV3YEOyc7HmqO3Foz8KYhqychhEWCyBoYXpheua2wrlK6kLB3izRKygmjWthmZHgFnpyEm5HxGi8qMwXZEBmOu/ZGmbrTB0Npi4j0RwgeBrnxQ02AbxMtzAhDWEeA2W2l8xxBydLRPypm+iPUgnj6d+euxN1vR5IgK7y09OY6znQWywMBva0y5zmc27jZsD0CXSV7gSBZdYbHfV21G16h6YRHCOiuFVOYhOE8zLR/UoXwgIASGwISCt4noCcyteA7NPA7fUNTpCwnbibJOjI/2ylzYz4Mn20nOONnccaGq6PQJ/OjXxaxdA7yc2wfzx7bffJhaeqNhRKMpgoR4OBBaNdruHuQ3aOr5K78MQmRs96ciXmm6GwPv37+2oXEwJ+pDFuRcvXsSvcnO++uorTJzc0U18jc783Xff5Tan8u0RkI5ymNNjn9xpH6VqJpL1f//3fxNrcL00PZE1tNOrHaoknZbpJgUfgmuU/Prrr4ei/yYx25rcUSUY7U9WaEewGPk//fTT0aih/3z48MH4tsarN2/eYP7xh0WXWD8GGyzwCd8mflKw2K+//ortt+stYpcSKyzYlqoSAu0RoIdvizSuacZmkcALAR/0jzS2AzY3gWjSP7GXndLrUUkhsAwC+BrYObvT98YjBicGxh0rGlXJqj+tbBViupP+/Pnzkd3lYztIjBSUoCR2OlApcFFkLvC5Jk0gjpq3w2bbK6Sw3mTx9u1bfLSA9+CRAmUtW3oj2PqrLaSZ01+9ehU0rcehEKAnIKaYJNTXL7/8EusoMrHcfOWG5nn37l1cw4WcbYT6aoFOhbakRVq5HI1H1cAjf7G2wcUDAdq9QO2TPznS3oNggpIvTglTEt2efkifDConhxb/FWL4298S+xLjaOuTvs7cqmUGpE9OrTljiHzEGOCgxOTrRjoDkzGeMit9/PiRYjFo1A9uQHpZS/gU1k4b+IBJ7dZV/5MRsFei0WOMryfjE/COCQRivsGzFUAF7RpIwef1HvFcylaOUjL0Unpb6OHfZ8LUqTC95qOSTMpZm+CRXWzZHlV+mo8gjnBjXnM9h0Rsf55WzidwtxWjH4Itaf49GsW8mtpyOAWEAkdoY0KkfK4yQmBDAC/GGJIMpRphKJo+6sAbVZUsQNZEqHm3aVTT7opJEEoCEIz2RAdHfUwILIOArShy2cT8yDJXjurfzB6NxyN8lP8cBBgFX758efnyJSGggGtymOD4N3c2x79jvmPG5N+gzu2RAYizfN+VOKp/t9Frmdg5R7P8tQrjr1CSNBHnt8wByVwpH5E3lOP/nHi7vOmjDlkjf9cdoCG50jXQVp2DIIA6Ze42Zium9dMNEpTJctWx+bssThlsIo6jQOIgkupFxpFi3KUnqxvs1qBMISAElkdAWsWJmIDzbszZFVg1wYRrdIPaTvo1VGUvOdweay896mizE7cSj0Cg/e1Qfou2hxYIgNCM/+0aaWMZPmDfPbIaXY93ewMxnny9puetGYk46ZwmhOG8gq5Eudvodtp5XAHGKcqzLD1sXnT1Jybo+WiwsmSothoISEfVQHW6OqVqhhWZERw51cbDMnWfMDaNJS4zUIzC91scsAZ7WZpBPSDNI5N0pAa7I4kSyA20YQqy+6cl2owyg0iWh1sSo7aEQA0EApWb67bbUzauVg2aH1JnlqUkdfSQXiE2ExEgcGRHA5jcS0V1Ai3KyLWb3tRmrrJNZDyrGAgcBcOLR94CwoJt8d2N0oC8O4+geurN0UPoJ3daOfo2PiOBiI8KK38cBGLBbYoC9eJrKgZm7NnVGD6GBwRJmBx04NNYBGXgC/KO9Az5lBlHCruU2MO5I/1HqNqWebO3VZFhAjXmWbooHW93FmM0QRgd2HDwcV78QbfbK3IzY9ir4gN5gWUSEOAskNhYol/xNh7dlAQZo9fVwC0X58Ty8BIA4j86cBJrU7EjBHxUt3Ttbn9EyWj5MTIuRxDFwkK3OHz8BHo+Ltwsh3nEJ+Y0TXl0y2mxOwWYFmml+PyVAqltKQVMFdSxtjIP2m3zSHdNQWzeMrEbsgHbeKUGVRkLdF5UjyiPeVxmjtiVoOO3hm+7geyaiBOYuEeCuJ+PXb3ruZCJHnP1U4ypLTC2efTLuMJKjINA3J2WGaoO5C485hpOTMGGjx+zkJuDaop9ZAfRpIlYG0/KiMjuiABDdXeOY4htoTnDPaEHYkPiwlAymP6CEVpwADKQg8orPdaeC3KVZA02y7rk4zj+dm+sgWRWnaW6lrzpxppTrnRjwAdszg6dlRra4zDOHHFkIaD0eJXOsg1drELTay4Ilz13FIyFFqS5e1VGD4nFKgy7y0sECIHxEZBWGV9GtSm098bUW3S4zJfsJX/Gf+Zcf+Qn+sgE6RoLRkcBmaBp/xGVa0T8Lg8KfbgSAv/Wl5msyOmSCgjH2B+0KWl873pSswno4sbXY7ZIzbmhW20mKAL7MpVcsDAKHqXzYby2IDeg4e4zpTQISEepG4CAVM3I3eCCKeistZH5ukMbu1JSQoeUabwH+g5TF761zzxU9QguUDv4J4RF3MDxEwQoB6HcFrdPs0vTB9p4Z7RiDEleKeo0SC8SGZcRYDZxI4vEBQXrfx6n8eAu06YPsywldKkQEwJCYEOAUIAxfaOpygaXgpiSvSXL6ckRYqTofEePn2izDBG0vkbvRaynHYDuV1X6MQFVm1tDcCNwwW4Mfxi6NNqMwRKMl+0tr8qeiwhwwLSwdSlkOPI2IvmXHu6IP0rQS6tSHjBy53EXecdXG590l35Hw5iJ2moHNzwl3ktvdD3ztDNTIRP6Lto3M2MZ1e45NrO+dEjHswYE+0M7pt/PqYfbTdiPPrc3ZvjgHNWg/BQE/E6ypWt3+xSqRihzNEsuf8nLNfADP8v1q74xbds2cES6xNb54SX3Q1eDkaBHYVN1jE7Dlz3p+MQXDFtdWE3wKamRRr7X+vksX+0KGiuiMf0MqFh8jWlo0FzM4zLT6K4EHb/12HRNxImCqmm3bxzZ21CyeSu71jgqpaNu32VEmTECcXeq14fj1tvkdOHRPl4Vk7Q5cSkhrPhbI4exSZ2YOm2gbtxKrI0bE6Dm1kCAAWIPWD+4xNS2O+XtDkM+xEcuOwDjbr/b9P3M2sJFNd0n8mYNZUVDbbv0tHf8d8kYJ7NU0HKELhSgurY3LVe6tlYcv356eNDn/cfFPAhbw+ACZ/m5uXM3a1Xt+4MvzTi9mHyLwMt0FgNl5JSa/ooQr0qEgBAYEAFplQGF0p4k2wIZzd2wqZW91L7/tG8xZatbYB3ldoxEpo4CMkHrwWMXqzuRIxUbAYF/60uEHa0OevOSzoY9zQQIbI/1RvWpobakCG4OAXtXayBBwo43m9PnKyEwjoWxoZqlkF3fViht8D4pHTW4gBqQJ1XTAOQ7TVzz8VDCbOO40+6w3ybaxsxZWWtXw/JrEGYrcFmVBnTxKw5sONPFJRhEQ/UitIG9Pu0o9xN8Us8YAx82gfnNxWnGbAy4coTARAjQz/2dkWjXXM2QMpVPBMhopCYaBpt2kkYaTXyipxcCxG/RZvGs7XJ4i+4qS16u4wkNZQm4UNuRvV11lRq7FF9mV0D1jLoL4Fz7JOXW3Uqrpz7BsQWLrP0CSg+LAKPAN8yc1tpNMFSLq7IYGSxDDIx0qnZJ9TPRALNc0rShYXupHRWXj+qA6bgv1chhCNA/d+eUdEzo3lSS6wRlsRMTU7Xn2CvdsQUC7/HEEdMc5FAPxk8DLZQFdUphYx0wBielQpXZRSDoMDxW7fa7NIyZues1NLAPx0QjhSrAibtT39Ea02Pn+GwyEHb7gF1D/Bb7BAt/ECXMvLMrJshGUv4F8Uy4Php30kVgjIG9k1OQuzvIVPr2yLrAhKjU4lG1DKJYTEeF582PeVxpGj3yLqt2pyOlgfpq0E+wtw0TNBA3mlMxnAZCKdJEIDseVxqqG0RdeGQUxO0e5fhmYZEQFjoKjYEBU6STDFtJPJ8OS6oIGx8BupMdPj0av3F+7QGYpV5i8lJyUCC1RRaP3xTCCpapYT7tepS+hq+N6lZ/QZRqVFUKhCPDuAbNiXUu7E3LlS7Vb6eux54lV/IgbPVybYq00YuVTNWVvrgfHo1xRxgF4q8enkPEw+FzmmhvDDxcOmJfCMyIgLTKjFIrTrPdDYaaTWQvxbP/0+wluw/E+JBDzKSelZu+dOXTtpIXU1wjqcI/+X2lfTo9csr08O2337ansHaLp25qTMBuZDYudiEH5WV/taQIbJZP36b3YarKDZqctq4C8yLw8uXL3VsDDI5QgyyHf/XVV0aZO68wMqg/twaWCj5//pz7lco3Q0A6qhnUYzYkVTOmXHyqvv76a/ZbsKfcz0xJL2lUJPZYgkqvXr1KQWnqMrbNf2q3T817ceJ3Z8OqZtUFFtAG2FTv37/HuEqXL6yhDfhjG/eLFy8utHv0SQolqK8LBxqPWlS+EOiCAHOKPwvzmOtw+Z93YUGNOgRQhi6thBB4LAL//d//zViwbQnsBwyPshBhwGSFuboP2F9++QWad0E4yt8tnJ5Ji0TejLUA5PLdd9+lVzhayY8fP56up+LjwGbuVJvLaexJGbDnVq7yVRFgCPz888/0JYahYWKhQCjQZrzQXd/8/od2RcvRgS90J6L60IwG4N/i6reqRFT5NQRiLXStntOv6E5b//z06RMhDvqnMXCC2iCSDoneXm/ZFxwCZv1HuPYfSTPM3717R3ADxQKMthHlhjMjuvZ0FtBZ6tHAJwanVKOqRwg4BHY1JDPspAPK8VUvgXaKbWw0FZq/bCg4kYWffvopseRWLFAs2G/8EXzbpi3MqkTLiig0nYc/KuTfoToMM+mXL1+wYGGKv41xiERw/FUilY7hz/sBzoGM7LdBYf8R6RjToj+hwC8k+d8ulj4Kd6zN9WJCHIcduhOWZDC4MEQx7OsRSf2/a9z/8puAjKO+7Re7n0YT/vjjj8wgm/4/qhBLmzHFXyXNedSu8oXAUAgQfQr0g02eP8szdlyIgGmav0RDi0qwtfiXP4WtbMD1VgjECODgsMmH1Z9tmksPzW1VbZ7ONgBrx+hQC8yz/MuciwHv8wIZ/Pk5cRrWYu58lwH3BxDiD8vmADgGDLbNRoxBufFql6R/sbe3dRPEXHkkVYNH5AJ6rpUtwXTQy/EPKBnhMeixd0jaRoGTNTI1arPfGh/6QyMu5neqtb3pI3cDKcSwKEcIzIvAr7/+ihp3UcGYEd5++PAhzj/NYb7LUkTQ8MMPP5xWW6rAqedS27YpxUjLevwp4LTdLOmf1qYCQkAILImAtMqSYs1lynaXTufr3OaulZe9dITbo+ylxIOiPlaEsDBx660ZsUxG/X6LKWmsdIKBKSVV5oEI9LyqKWt5aVVnI8s22jqoPY/e6cQXiLnT3BrfZoG2ajdeQ5QtubhgYUAena3qovjpktsuRFDFrhqWwXbfKrM7AtJR3UXQkQCpmo7gZzXNYgwOW9YnFOar3E9GLk8IBjPpdLsY/jbruF0OIQyInubfdKHEYRRG0JjhLa4hI+4DeVkzOIX5w5bjQ/7uWIxsI2OUscEoJT5LyXrxr3T5qqQQuIwAs4+/nY6Z6MKuBUbfZQL04SkCgvcUIhUQAj4CKfc0ofdqWEGYH1lrV91jpLhgu9YOhNWIcaWIxhfldOmUe5owVtHqDazHOMLpdl1PB+wzCcYe449RQ4chSuDEh2RZGkPV3PF3LkOK5uQyl+1znHGo2gjbtVUglb/t0AuJLgRf5nSWD/khpllIbUAngbItVoZHT8/cumXcOZnjtm7JUGqgjRswvttEzLhf7MgCYZyyV54/DkGhefjz7QS+YiyDWw0jyievdtremHEETm2qVP+jEGAeD+xwoouzj6yqEgSx3foJd2+af/dtvUxbx8bt7ioW5qDN3tvKY1mRiGtG6zJt8TdFD/E5inEongMm3HBavFpVeIRAvMBESbqo7PwjxJRvIEDQCVOT6Bz/bh2Jg8q1+xL1o2aZc7fOjGXLSmKN8JfNOC3isEAJvG/sb+WZLBhQXeY1g2C9EgJdEIgtIpuMXVvrXwGC//fzTkeG1vahYlY2vHorBNIRYKoldMwfM902zf0ePP4/QQ2bj0PmNgYbz8U4EWscJGvsfAVCrPE4iOP/kHi7vOkaffioTrnSR8gofyUETje9432z8HSNZUwFjAfffbbrYdAxS9plCr7NdV4KNj1vVVmg7bp78/IuyoWAEKiBgLRKDVTXq7P7cTPZS+t1qgsc6WjzBdD0yYwI9LyqSWYBoXl/r2diB8LrTiyZW8wmRv5ejKe9qzUuLwxjTB6Y8/btWzbB5DJe6SidT8bl9T/YufytT4DSxRGQjioO6UQVStVMJCy2YKLkbTMsYAeLYiXFexqC2dhnUz7uwxT78gN5XXs8FXFWn7lGwxpf7fpcF+5Ha4YGG7nYI/X+/fvg5NIpAez34hP+cBjZzZOlKECJ9VqG2O5Wid2maei0l+5+qEwhMA4CTMG+LqVXX6AtfVfEhcr1iRAQAkIgHQEiAMz+vlqLv8VC4F7IOL9IDpWnGxJ9Y6RYPkehuRq/5Im/wyY8WzRFRNCrkpR7mvDm6B4L3wzSC/yF28X3H9b9xw9yrtCbN28WloJYmw4B4gn8bf3zsZ3T3ntwaoH4h1qn6wCnBN8E57R+FRACpwigo4iibKY49iEeBDmnXz25APYzrkTsvGBaXz7kcwdPW43ENZ9qXT7Zpi1nXMWVTJ2D7zk1/SIeBAi2bJe0BmjUiB4ETehxVQSY+7jKoTF3TCiEBPlr3G7QHLyvd71CwKMehcAdBIrbWmsbWneg1rdCoBICzHT8uevSKrWiahdDYDTHfzF4xU4vBORK90Je7bZE4HTT+517mjZGiD5RSSJT6Xt1Eiu0i9m7X1LCwnb9673Vka71ZCqOhEBfBKRV+uI/TuunC6z2lF2bEdlLBsLPsZd0tNnoBnq1GAJ/7MhP1vLSkgooC4FNUhy7rXekQScMc4dDlgRn+dG/XBBUPgsBfpL3wgFgFGD3TTMGm+wQxYA2CuhVLwSko3oh371dqZruIsgiANOOq5rSP8GiyCqfXnOXkqchGEcVOm3Yg5qOyJYJme6JaMfb6FnCZINU4ue9imH7IeJrXjAfYnDy7R/+8Ifvv/+em8gJcnGEnqvx/T8y+aPAn//8Z342k8Xd9CVbKn/ssc9eXULtFkeACcg/6kavPl202KUhy+TerUGZBgJZk901CRqt65UQmAgBdBrnnO21VfwIX+8V5w4CEuvsHiM9Cs1BWI099LhvWdosEcZBiqXc0wSp9D15c4OITGQIASEgBBZGwN6S2N0C6Y684b0KnO7SeQ4BRGUJKvJH8HP8CO0Ictm9DgbXj3XA9uQZamSXGAVq/LUJYo+7KClzcAR2AynMm1w3MzjlIk8ICAEhIASmQyDL1pITN518RbAQEAJC4AiBoRz/IyKVLwSyEJArnQWXCk+KADuQjU0gHPm8v8mf6BNmfzo+LSPGBu/pBD+qpNy9R4lbzAqBBghIqzQAeY0m+k7ZspfW6EV3uNDR5jvo6dvpEJjjqqZV15aybKOtb+G39+pkWa5+LyIbt5slQe2+aiydAZtjm3j67eaOfobebtjaFSiYuNxL0w/2F6RWVZ0iIB11CtGSBaRqZhQrayrpEwRLOMuccU2/p+mZJ3tlfhcZzvFsmH6PQBECLlfCaaXPnz9jZd3pCbDP8OE+ApQMlp7/RyZ/FLCvdYjpxyeV7RfDopzpEAi2RDAcLrDA9WenI4ir0C7UrE82BE7hFVBCQAhsCDDF+0dAd2HBJKj3AwC0SOWQsdt0kJlYLPiq1OMvv/wCFLu1VSLsqLmAhhnnC+bBFE+WXeY17sAKAHSPsf3fcUnFUaWEEBACQkAINEAgngL8RitN9H4Tg6cNfATO4LITeU9GgMWg3RHaPjyL8Z8liF2ys2pYoPCpn74Aj8uzsDvWdo9SLw+FGBQCQkAICIGqCNhXD8dNy9aKMVGOEBACQmBSBMZx/CcFUGQPiIBc6QGFIpLKIsAvp+72860V9vqyHFNkc07KZgzHmrEG5Mq0SdzZ7dyGwvatZElH7l57AalFITAdAtIq04msHsHDTruyl2yhDys4m+ystzranAWXCi+AQLermrKWl1Z1NrJso623VYXCpkdHGuIBbyMWlK8qu6AtPY6JAPGyCwdNOTM8/s+KGgHHMWXxEKqkox4i6IBNqZoAkFkeP3z4ENwZEVO+LeGs9EutdNeUu7rZ9LwS17Fkj3Js8ztLyR818cB8xlHLg+L3EYZaTnQwWO5XVaQGuiV9r8hachF6VIkQuIyAP+3irX/33XcXqkrxg2xlfqHR53xC5PA5zIpTIXAHAdY1T41qFF0DEygx+JlY7A4mxrfGxUk1NDY3QyWezq3RuoHD/Vdo6ZQrULmC6tp9iJcpjIfDdNhe5l0fCgEhIAQejoAdK+trgXQXjb0x4+HgdJeOCBACNgK75jR+Db+EYX9Y9q2tY+O2pFjAxHcG5ZXEnWT8HH7r1RfiRjBrTLqqaXzZiUIhIASEwHQIyNaaTmQiWAgIASFQEIFBHP+CHKmqJyMgV/rJ0n8I769fvzb2nAACmwlL7a3NikHF2yTqScT2XxQIjZG3EQvKK7QeAKJHISAEYgSkVWJMHptjT7tZXaUghrKXANMG3xZcQVl0rEpHmzuCr6a7INDtqiZb3QRYLOlspJ/T8NFYEgqfwYnS9q7WmBHJLsbkUTkYmhdCYBxnevXq1fhAZan08dlZg0LpqDXkmMuFVE0uYkOVR+Gz5Xf3QhY2/rIqz9trF0kMxaYjxr4q2xUjDPHu3Tv3qIQQyEUgsFJmDGyxdsttbjDSnXgIgIxSa8m5olR5IVAQgY8fP/q36O5OvinNpVzVpFBACpK7ZXwZ7RbwM4Wzj4bSj0IAhWbvA9vQSClzH7dEW6XvgDWgIAp3H4SghvhUZ1Bge6RpfjV399WYmRwLT1xMBfDG1mNg/wNg3y43pgRFlRAQAkJgSQTiKcBn8+HTgcDxO4PSQmAuBFgV2nVVDNemBoO2GolbfLjW3QBxoCHBxm5RLBHlXEBgd5RxZ7GkeQFMfSIEhIAQEAI2As5ssIu5t7K1HBRKCAEhIAQWQGAQx38BJMXCCAjIlR5BCqKhHgLsz/F/GzJuiH3+BTf5f/3114mbcKAk16eIiVdOJQR0pKsSsKpWCDwWAWmVx4p+FsZlL80iqap06mhzVXhV+ZgI6KqmbnK54Ayzgwd/uxLFXB1VqeZVq82SIDcszHXeZlWp9eLrp59+sgNzR4Rd++qottP8rKOwfm18iL/n5yjdHQHpqO4iaE+AVE17zIu3iKXHhSwoVa5+YM1m+2M4//Of/3zz5s1Ke38Tj5SD8O7ybXHkZ6ww8dT3jKxVpTl98bIqGRcqZxH3y5cvjAg8iwuf3/+E0/gQsJIiuo+JapgXAX9yYUz98MMPF3jZ/S24uB5O78SZyklBQDNdCkoq83AECOem/Iwek3i9kLIvgpRh2zdGav92Qi8rCwyRkY/k+GkITrmSnkmw4E7EFFiYnYPwZtUllRSSVEYICAEhIATaIGBvSexrgbRBwG7FWDASODZ0eisERkCApaKYjMa7CAw1EtNGTmNHYJeG7pnOaZp3VaI7hh0JIICwe03/7njsSKeaFgJCQAgIgTUQyLK15MStIXRxIQSEgBDwEdh1NBo7/j49SguBawjIlb6Gm76aBQHWoez9OcQA2edflp2snSRtDnMx0svyuHxtcveWF7EYFAKNEZBWaQz41M2l7OYty6DspQ3Ph9tLOtpcdliptlkQmOCqplXXlrJso60/VT3gdzr76sdYglGdJUGhF6D3tMesMJkDh4Ddixcv3GODhNsveKGtO99eaE6fnCIgHXUK0XoFpGqWkSk3oaD/WbPZ/tbb0X4agnGiZCPCky+7tA3IU+vdwaiEjwDepf84XZoLZRA9Q6MlI7TFvTZcJDcdXCJYCOwiQATcN5WvWVDUvHtWJ2gRn67N9ShBu2s8Zs10LbXiGvCKizUQQIMFt9Ls8rW7u3e35M1MX7seVWWbuEdflcq3VXeN0Bb3BJ0Sjwazt/Sd1tC4wPv3720kHT3tN5HHLVZdUnGcKiEEhIAQEALdEbDtkL4WSHdwIMDAR+CMICDRIARsBIgJx54FYRO2Odoflnqb25AUC8gDmnPYBUiprtiyHv+uf9cucRgFex0aSggBISAEhEApBNg/48yGlDplWqSgpDJCQAgIgbkQ6O74zwWXqB0WAbnSw4pGhN1H4Ndff2XjgW237w6Bm01n7XbI2mh3mbDTVuSwBNgaK3RBSR6FXoyJcoSAEAgQkFYJAHn4oz1xnM7aZdGTveTwPEXeFpyrZ9LEtYM5ukVhUnGLbIdAn6uaspaXVlU9WbbRJrBVoXDdca5ElgQlu7mEW5bat2/fntpYuy3OdUzrGo+7jCuzCALSUUVgnKgSqZqJhPVwUgnBJB4p5+zBXFPhwyUr9pshwG1u3OOG6dXmwiYcGa4tYFdQMwbVkBCojUBwu8S1iDDTWcoGi2uV10ZglvrtDS4BF8Togxw9CoHlEeC6nBTHH0XU7BhhCj19Y6T2ZUz222s9CvBtlrmnCdww8K7V3/4rbjxMvPyrZd/bcOAsdNwJ5VS27yRqUQgIASHQBYF4CvDJsKdjv+SSaXtjxsPBWVLiYmpJBOI7SWEz0TK/D4itY+P6pVjAxI9AZh2pivFUTnsEiP3Ggw7/vdmga8+yWhQCQkAICIGOCMjW6gi+mobpdB8AACAASURBVBYCQkAIjINA7INAm3yQcQQkSk4RkCt9CpEKTI0Auw7so1IUqPGzxGw4Sd8RV2PHy9RSG4T4LI9PofVBpCYyhMDICEirjCydh9Mme+nhHWBjX0eb1Q0ei0Cfq5pkFrAn0vbV4x7Jto8XL17E+aVycukp1e6k9di7WmOm5DPHmDwkh/NLuysop+xzP0XjI/GQekqVUUDRPQOc9q+ko9pj3rdFqZq++Kv1LATYQ5A4ZVByohPLWSCUKnxz7i5FxuD1BL83HjwOTrxBXoMLm8AKz/3z58/N7ncw+NUrIVAQAf+KJfr5tX0S/mkrgzZd1WSAc/oq0WA4rUcFhMCSCGAHJu7NTSx2H6XEQETfGKmtWNDtbCG9D0VQA9UebZ7bzK1rM1HQSrNHprbEq/Sa9T3He3wrU/vrohwxSggBISAEhEBjBOy9B30tkMZQxM0JnBgT5QiB6RBgp1CsyhjdXFfagBdbjcQExKTGZZbPccFD/EEF2KcTNzt8Ys8Xl1OinE6UIlgICAEhMAUCsrWmEJOIFAJCQAjURqCv41+bO9X/BATkSj9Byo/l8dOnT/5uwxiHqhd8p98CH4ezYlLv5+jYaRaGiTupXJ0KrTsolBACQmAXAWmVXViUaSDQ7LiZ7CVfCo+1l+hvukXB7wlKPwoBXdXUR9y5C2xQme5jX2PpsXPANbiyJEjwZa4jN9cw0Ve7CHAq6VrYq/2Z3ptK4Bqbu6Ap8z4C0lH3MZyrBqmaueT1ZGqJDyb63hxabnxl4YxyuTl3z8jyBZqDg/HB44UKh/pku7Dpn//8J4vBBVfpqIqTJD///PN33303FL8iRgjcR4AosH9Px+VIS8p0RuW6c/C+yBJrwHJILKliQmANBDgfmBKHQRE1O0aYEojoHiP1p4DdnpCi3nc/NDKZCwCHQB/su2JoLRx56JkraMyaeoqgYRN+m/W9DdXXr1/H8gVkh7kSQkAICAEhsDAC9pbE7hZId+SN6VvgdJeOCBAC6QjsGre7mel1JpY01MhuDYoqc4WWW77BOdpFSZnDIsAlznFwgBkzvh14WBZEmBAQAkJACMyFQJatJSduLuGKWiEgBIRAFgK7Pv5uZla1KiwEGiAgV7oByGqiFwJ079P4Hrq63hbB9F3B8X6JGqC5sGeNyterU+7eejIVR0KgLwLSKn3xn7H1NhO37KWgb7SBPWh0hEes4pRt7TGpp/Z2/MnNnJsyusbmTZr1+eAIjH5V06prS+4n1NL7x+UDhOlN2CV17M3HJ8u6TY+P+E0ovQAC7A6371A3eJzOyDB40av2CEhHtce8Y4tSNR3BV9O5CKTvY9Y+A7CV+Z3bwXbL+24UkM51GH6Xo91Mrjb7/PkzMSOOEFy+jgp8GKRUQlX8XNtuQ8oUArMjENjJ19yu4L6nI0yuVX5U2wPzA2HZCGjStPHR28UQ4MxnYmw53fy+D1HKmB0/Roobgot9H42gBrblffjwges12RsHUCzUcSfmmzdv6m3XCwgo9Zjeo9JLFqHt48eP8UlapNn4uqgivKgSISAEhIAQuICAbYeMb4FcYDnrEwMfgZOFpAoLgb4IcP9RHGtigOMhViUst34pFsThuyex1KrKS5XfRwDxxftryZzOhb8PhWoQAkJACAiBBgjYVw/HBMjWijFRjhAQAkJgGQR6Of7LAChGOiIgV7oj+Gq6NgLsfIgjRX6j7Fh79eqVn1M2Pd21+NrC53cAY4XOL7al5e7FmChHCAiBAAFplQAQPQ4y7cpeyu2Kgwgul2y7vI422/jo7fIIdLiqKWt5aUlng5sCs2wjeiFXVnU/K6uDDb46yJLgkt3YR0PpIwQun0riToH2I+7mfZA3Pz/CUPnXEJCOuobbpF9J1UwquAeSzenZRO2E6cu9Mw+EKGB5yRBMwGODR2yq7VwE/eryHZoN6CzSBMyy7vvlyxeWh7nBgQkCTwTGjcq514mzIkCELceVAe/evWtvhRrk6ZUQKI6APxMxOq5d37ZpFZs2Ku8exrEp1FshIATmRSDxVlOMyZZ7tnwFe4TtFDFSiKxxW9OGCfMOQpn0eOfbt28To39YmNdm2KOeY+fjacaHn6GBy7DsD/VWCAgBISAElkHAtkOmsEDqyeLly5fGKYLL933XI1g1CwEhYCBASCoO9iZ6iEa19itbx8bfPlzrAgiXvLvrlXFVJnUAY8k+JIftfHHsl16tVcuHdACxKQSEgBBoj4BsrfaYq0UhIASEwMgIdHH8RwZEtE2BgFzpKcQkIq8hwC32p1uOa4dnoXyuiKu2H/udLcvjm0vQPptKCwEh0AwBaZVmUM/S0AjHzWQvXegtS9pLOtp8oSfok5UQ+FN7ZmQWuH056eDHhw3Sv1XJ4ghkXTdG6/KZi4tgigrpJ1nqzmeKq5r8xzbpy9Ru5CUe1mrDy8NbkY56VAeQqnmUuGdnNn1F6rKXPjtEor8SAtxehEHOIZYlo1q7oHH8gzti+HNvY/OAw3g6JeLwUeI5CPhez2VX/XQTBngqjHOzU3GqLasGHTDOgkuFp0aApU1flRm8tFREsaWxS9hlxbtbW6VM7jKATpyXqr98WIn4etXubrE9aq6ZQwdVtBXPy0wKicPkiAXlCwEhIASEwFwI2Gp/CgukFOB4UttqHf/yx56E//qv/zIq326jYAPftodPwSIDq/RXdDm/TxKTlMeajp5K2ggQzsVVCext+tunT5/8ULBdSe5bvz+nfPsorbsLiO+Mp6+L7ValzPYIILL4isP48qb2hD2nRU2jz5G1OJ0aAQ3VguKTreWDmbjQ4H+Sm459ZNZccivJLY9X2PK3DXLJU3khIASGQqCL4z8UAiJmRgTkSs8oNdGciMBpcI+1lQYXfGv/Q6K8RiuW6+AotD6aBEWPEBgNAWmV0SQiejYEZC+pJ4AACio30O1w0y0KDgolpkZAVzV1EN+YVzVd1oYdEOzdZBZWWmnrLa5u7d/ZsNXFyIiXorthp4bvISAddQ+/yb6WqplMYA8m9+PHj5wOSgTA38ie+Mkzi6Hwv/vuu2fynsu1tr4Jgdw+o/KrIoCr5cyna9MNh9/i4zoxXMGpubiAcmwE0s2GrR7dPWfjqbcrIXC6tOmYvabl3OdZiZRAxAgxUmhI0eGUQY0Tw+ffegeesxDuXpjrkFKg2+hsE9jkCA2dPJ4vtn2Kmhe69xkRIASEgBBohoC9JXEEC6QGFC9fvowvK7zQEPN7inlJWw0OG1ygf8xPCDuwn97ZTjzKMhlTUpNSxZWyuCqBC1bVcwnaOsXt4WsW/vXKOCzP+fWI044xRQFuPHShY0cwE6WWVxwaDRKaRhuArCaEwH0ENFTvY+hqyLK1VvVwQYNL+XGjumxebXMcGsvww4cPTu5KCAEhIAQMBNo7/gYxeiUEThGQK30KkQrMiwBbBE/N9TbbcrYf2xgEyVNMBqFzBDKysFrY3RtBFqJBCKyBgLTKGnJszAXdpurSreylXYFmjdbdGqbLjBdY01los9k4oKdLIDqgQY+LIfDH9vyk65olnQ1WlXKvauJ0gXZ+tO+oRovpfZhK2izmGdTqVRcECD1f3iSNhdF+zy6qyW0avobYUEHAayws85V01DKiPGVEquYUIhUYB4GUMz8btdhO2rw+juBEiRAQAkJgMQTevXtHdBWDmZsdrt2+keLoEcbRXHaz52T5p8QPbzanz4XALAj4Zz5tmhsropRAxAgxUmCxcfPfwhQxum+++eb169csKuOA+2+flk5fTG0Q2GQgfP/99/Qo3dP0tH4ofoWAEBACuwjYdsgIFsgu2XcyuZ0qxTO900TwbXpoN/jwmY/s68BKwXwCNxK65eqZ3aAq12iAIBJCT3v79m2NRrG9s6pdUuumI8COC/90lpRnOnSDlPTFt5FEGOHNmzeDkPcQMjSNPkTQYnN2BDRUS0nQvno4bmVhW4u7R9c+HoMNz+/bxTJVjhAQAkJgF4GWjv8uAcoUAukIyJVOx0olp0MAG/WU5pQyp5WcFsja6HJamwo0Q8BewQzIWNjdCzjVoxAQApcRkFa5DJ0+rIdAii2UUuY+hbKX7mN4uQYdbb4MnT5cCYE/NWYma3lpSWcj954mBNRmQmrcE6ZuTtbt1OJrQ3z6+aWYni6XQWb16phmcnRV0y4sXTKzpLnkVNsF9i6NStV0gV2NXkCA3fwcFUj8MF6+TfxQxYSAEBACgyNAPORCQGBwppqRxwk0HKUi9x/duQs78fZthXHud4ysDdlaYrkPuGqYBYH0c56NjeqUQMQI8QdoSCHV7w84Mrjem/fNZITCoRL+SLS/ad0nrGWam6rSHbp6gU3WdDGlkMURMXR73j5HLi37gNoSArsIMBir/vbabqPKFAIxAvbkzqwdfzJ7Tpa7VIRZ+Vy5MGKQvHr1KvcrlRcCiQgQH8PuDZw+vEVM8TtRr93WbR0bf7Kk1o3ZPMohJOi8FSRSJJJ51JbyiyPw/v37oMMTBGh8N2JxpiatUNPopIIT2U9DQEO1iMSDqee0zoVtLWdEnYIwb4En8DivdES5EBgNgZaO/2i8i565EJArPZe8GlM7u/HDPZunLBChbbM5Qae0GvfeUs1leXwLu3ul8Gxfj/Z738G84H7vO2Qs9q20ymICXYAd2UsLCLEIC2xduFxPvc3GBklZ6nS3npXscxk8uyJOzPQNntZXNWX14yWdjdyTmUhLv7WY2LPbFMu6bgySluzGbaCeupU7e7a6GBntN3ZPLd+RiZeOGlk6xWmTqikOqSqshEBWX+0yD1ZiXNUKASEgBBwCr1+/vhOIdPU8OcEBJzDsGyFJnNE0lz25o4p3IVAPAfz99NB6S0WUGIgYIUYKLOnXXcWi/J//+R9E4KTAehvXFvAHa/zbZhNeTFWDnMTpb6OkeN/bej40GNFLZIGR8OLFiwZoqAkh8CgE0G9O6cWMMyr7GucxScp5JgJGLwUQ5uj1YGG2hS83M5JmO0FZNjmB4A4hUPkdC6osYapNCAiBDQGmYLRfYKhzNOjLly9lIbJ1bNzWCH5fTFWbHLYjO4ngoegm9zawl2qFq4HjyQ43s/j1Z6UIVj1CQAgIASEwIwJMN87Pgn7SznhIZ4efSQsKr3GPth2DClie9PHJpvKkIhPZQqAvAs0c/75sqvWpEZArPbX4ahPPTyH6pm/c3PhGbMo+z+Ay/ZjNUjm6Eb4Uki3rSdxJ5UiSv+CgGCSh/d73BUHIvft+7/tcjFODtMo4shAlDgHZSw6KhycuRLkdYsU3G7uajYTbbWWUecgrGTz3Be0MHl3VdB/MjBoIOuRe1aQdPBn4NimatR2N3avau9NELGM1wk/Nc3brGk3sqO5ysiurY19jTV+1QSBLlNJRbYRSqRWpmkrAqtriCGAAp/veLDZ0mQeLc60KhYAQEAI+AszaKfFo/xOlYwRwsoiQMFN03H+QMqM1+8msGKKVcrLi4Cv9OsFKQhQvxRFIn0oILrVUlSmBiEHiD8Rp0Rj2psB0wVEPfy7aD+xMUswCi0WDs1Y07jt024ElZgGw5d/T3kXXwjzgT45ketdVSSGQjgCazSh8OkKNb/VKCJRCgF/tttfjxt/ufwEKZr3it7FcIEOfCAEh0BcBPEQMZv4cGaTfvn375s0bl3M/4dd/WhvG+ZJa95RxCrBF3j+aRQhRHkoKbuOUQXyBRUGOriUdR0CiRAgIASGwAAIvX75MWWS0OSUKGhcg4k2MevagNEYsczEQBTNyzO+MOdjJWO+PNZVnFJloFgKDINDG8R+EWZExIwJypWeUWjOa7TVEe/2xGZFGQ1yQehoXxQ6XgWdgqFf2KAjwGWRLVUDVkx+137uI9HHwiWP03e9dhJFBKpFWGUQQIsMhIHvJQfHwhI42z9sBZPAUkZ0zeMa9qmlJZyN3vQ0QdhfYinQCVXINgSzrFqfiWiv6amoEcke6z2yXyyAhIKtj+wS7tHq7g6JvIkuUklpfYd1sXarmJoD6vBkC7uhySososT/84Q8pJS+XYYWMdeKyxxUuE6MPhYAQeAgCd2bth0CUyCbBLKaVV69eJZYvW4wzV6f7MGixl09XltnutSHrdBqY3NMLq6QQmBSB3OtyWrKZEogYJ/7AT1jgDtTAhzmCP7ZNo5QI6dPKGkdzsxw6eI9/130Xbb/bbOnfb776P7uFdzMXw3mXR2UKge4IoL1ZpjwyzFB6WMizHwXsDrIIuIPAx48fmdntGrjLaZlJ2eZUb4WAEHgaArgbhByZrP2ZGq1IYKrg7OxXforwY2NiWES+z4sUdEzrtLcMVQBrwXdRoY0Tg3j3QxEpYoSAEBACQmBqBPBe6y0WE1YlHP358+epIYL4d7//zc6F6BcCQkAIFESgjeNfkGBV9SgE5Eo/StwXmLWt3/GjiDb9GyCNuSBaxcqsLQtWde0CetsSgSDeaDfth5ftknrbBoEUJdCGktlbYY2p437v2dEL6JdWCQDRY3cEUlSl7KXuYmpAQEpPOCKjcQ9xZGRpVPeVn1jDeLsjOx8NpTeDp+lVTexQSd/Ks0Z/DfpZbvdlFW2NEx0BDlM/ZuniJbvx1OJrQHzW2bmYni5GBso5piQ3R9G9XMQqlZeOqgTsaNVK1YwmEdFjIJCll4x6Sr1ipxob5alNtzWVgvQh9WAvsdi5HSDnX59rTolvfyyIFjwG4zcxbJr5CKcV9jWgbBmlR0LsevQWBDqCmRLSYTi8ePFCkrqPQKBp7Qrljdr46O0aCLBxIV0BNg4upRj848RIf/jhB9yBLCWT24WoHAOJVviXv9nD+ynydRAxV6ZMl678hQRTLT2cSzeeZnhfwEqfCIH7CKDBGHHGuEbLLXAU8D5QqqEBAoRlmFudOUSIxqXt1n+fjf9GGYI2vuPAI4dA7W/1VggIASEwOAKYxEzTgQPII0qyixtS6VbcwaXADIXD62Yl8FeofHCRBeQhQawFPxODgSBMl0Hkk6G0EBACQkAIrIRAVoj1AuO1679Akj4RAkJACAiBIgiM5vgXYUqVLICAXOkFhFiVBX7bidCK0cTgUUQ2xBpro46vxlz4K1yOhiDByleQo8eOCGS5aeNsqeqI2FBNu4D/UFRNSozALCU4aZVSSKqeIgjIXioC4wKV6Gjz1ELUHF1QfIDZ9Kqmh5sFhKXYFJUuP9zpYEdI+rcqWQkBhJilg+QzVxLEyNXasUWbckZ9l1NGWcr5iAVF946QaZkvHdUS7b5tSdX0xV+tZyFwp7tmNZRVmLlP2+WzEHtm4V9++YUOTG/J6sa4APxxJKOLXddYUrDpLEmNKQN8TGUHlFFMr1IQ6Oh3pOzDYFCkcKEypwhk3aLSsVecMqICQqAUAunWCMGl7777rlS7p/UkBiKwjk6ralYAfd6AHmLI3ChBW3//+9+nvsVvBBuGXo3Itr8n2NjNxoIaEgIpCGyq7KgkKoJfTn716tVRAeULgVII4Gpl+Qhxu8EaPb2X6//Ue2OglCMEhMBcCOBr4HT454LQljz++OOPRRgh5BLoz6NqUdQtXdEjMhrn4xHjp7gdRMCFOBrToObuIMAG4iCci/uJkfD111/fqVbfCgEhIASEgBAIEKgdYtUyWQC4HoWAEBACKyFQ2/FfCSvx0gYBudJtcJ63FXqIH6uMGeHt4IGXlM05LDBp30IsXOU4BBJ3UrnyBJldWokREMDLru3Ij8BmGxoUsiiCs7RKERhVSUEEZC8VBHPqqlJ6whGDukXhCJlm+TJ4CkINmH8sWN1pVVmm6nrOBqcyTiHyC3BPk36nywdkhHRWH+41YYwA1JNpyOokAVC99N4dmh0LcqEdFB0TWaKUjuooqftNZ8k6aE6qJgBEj1UR4KYbt0m9akO5lbNUlvuJyj8KgY8fP37//ff0E5yy3BASKpqzrJhG33zzzevXrxkFq0JH6N/NR7ne7qqYHPFFl8D0Onqr/HQEMGN63XaBWkiZ0XTjdro0VVIICIF0BLJ+e6Sxx+eMAYOd0eIPnB9uZrpwTJpjny9fvjTwGfkVpuzNezEucEeHoRuzRxMLClMcAv75z39y1JzbNLTf8QKe+kQI3ESA3dIMRqMSDGB8Q6OAXgmB+whUmo9SXLz7xKsGISAEhEBtBH744Yfg+BNWNHHpIu0mRroIpD/ziiLcPTebbHsZtcWrSMdrVgm+Z+DzEi6Q49kMfzUkBISAEBACpRBovChQimzVIwSEgBAQAokIVHX8E2lQMSHgEJAr7aBQYhcBApVBsMUvxk6AZls1/Haz0ikUBnd/Z9Vfr7AOc9XDNrfmlJ1Urs7RtlQ5wp6c0H7vUtLHbOi137sUC4PUI60yiCBEhkNA9pKD4uGJLO0UYNUrpn2HZsfCGoa3DB4n0JuJzeD5081asj5P78frORucqMnanAQCidueskSgwjcRSO/DNNRrwrjJoz6/iUDuYX6/uV59Jqtj+wS7NPsvte/QodExkSXKXv2tIz4rNS1Vs5I01+YlSy81gwLHOCU81IweNTQOAnht9A0cN2PBOJ1aKqE2/phzWYRm60z6t1OU9CcjTqT89NNPD/zh9ERJYSrz+/P4+D5oid+q2IYAQRLGkX1KvCpWKbJjsA/+w19VISpYee5p/zVC3gUBVFXrIZCighzXjZ39FIO/MUkOCiPBpT9MzVnheqO201c0RHNgNV30LEW+jn20MfO1e7QTlPS199ZJyNSZWBs3vRUCXRB48+YNMxF67Kh1hjAF5A8e4aP8YREYcyf9sHCJMCEgBEZG4MOHD5DnOzgEpbG370ekqYFqbb+AhigznbNTRKDskdiWEgBhRo+vCAjzVsKtyoGJS0++P2rmBUSUCwEhIASEQD0Eqi5xElPVPvN6slPNQkAICIFBEKjn+A/CoMiYBQG50rNIqgud7Lw93Rs5fhQRLoJ40S6YWPi7+X0z03dr9KXzCa3bEfUAgQG3VAUUPvBR+73vCx2NVDUYcp/CuWqQVplLXstTK3tpeRGnM5i1sz2otpcJlKVRA5q3x2VuUZDBsyvfrEzf4Gl3VRPnrNzviZ2S22uknRJ2uQB7obK+5fzhMzczZaHUvnCWLl6vG7cHfLoWsxRdzF2XPnOT5o0Ldh/G7CinPQLSUe0x79LizWErVdNFao9tNGXVyoHDQl2DtaLNF5Kl7WBXwiHw8eNHvLDtZIXLLJJgguaPyvlbaaM/TPn48KijuT4gQZobfH788ccgU4+zIPDLL7+kRJPH3IcxC8g+nenxw+0rTes+ekoviUAw59o8Nvb4UmhrTJKNj3sb72l2r2ok8IzAAbjmUllZDh0bK3XRUo3OozqFwAgIoL5QYkc6AeONtyyDchHeCNSKhvUQwKHGI6OPEdbzV6OCx5hxOm3gXLgc3DdNWzFiyhECQmBeBGIHB0XHNsH7AVs0MFUdRcZY1iHoPZebU1DKwLItbD0ZhIJ4tqzq7du3+LB+i7qnyUdDaSEgBISAECiLALdgY5htUw8hFL9ynFx8Wz8nSOPVxgEZF5anWqwR/ZBMAJoehYAQEAJLIlDP8V8SLjFVAwG50jVQXaZOdtbx8xix4eoziD384sULP2fA9FEU1CcVA779AlOw2uXT49L3Q8GuKiVuIuBctpR6Aicx5ROVaYCA9ns3AFlNpCMgrZKOlUo2QED2UgOQp2hCR5unEJNNpAweG5+st+2uanq4WbCttCXKhiU0bWhOxKplsdz5Qz5zS+kM0laWogto7hK2g4Y7NDsW1NsdFB0T0lEdwW/c9J1hK1XTWFhqzl57C/B59+5dkKNHIdAGAZaKOW1yR7um0MklULTCmQ3+VrqwKYV3lRECsyOQuK7AppPZOR2E/pT9JY5UYmgurYQQWBWBdCulsceXGIgYNmrEnmZow0Jr03NwjmgOaU50jDndoWvc99qITK0IASHgEEBxob4wd40piZOBmM1cptN+d7KjU4kpEEifXPw95Wzfv7CD369hCnBEpBAQAkLgDgLxoc1t7r45NWMGcAH9p0+f2PKEJbAFbXBtuFZA9wIAzgb7HcHp2/YIbL/b4bdL9+64avPTTz/5xByl042ooxqULwSEgBAQAncQSNfDu64oE83luSZ2h7n76Q4v+lYICAEhIAQmRaCS4z8pGiK7MQJypRsDPldzXOPF+qCx14u9BBS4bA+3RMNYCXVkdNkAc+qPaPucE1D3ROJOKkdnlx7lWldCCAiB8RGQVhlfRk+jUPbS0yR+xG9KTzj6ttdm4zs0O15kvDkolPAR0FVNPhq10gSnOJebXnvWvU7p1dol5Zzb+PA2Sxf3mjBOuVCBqghkdZKAkl7z9B2aHQu9iHcEKAECWaKUjpq6z2TJOuC012i9Q7NjoRfxjgAlLiBwuj7k6pR8HRTpCRnw6VgZJTlkwvl8Y6nY+PbCK3dhE8vP8a7KCxXqEyEgBBogwIA9bYXDbxNdvXHKTt8C6fYDdGo27Csstd4AAe6UTA8sNzaqUxy9weMPbAfcDhin8HJf3Og3DjNPdJQ3HZbGfe++LFSDEBACuQhg637+/JnN1tw+fPQtSgOlimGMly2H9wgl5TMVJoLw22+/JZZUMSEgBISAENgQCA5tEvTGUGeCvnlbE5Uzs2tyVzdbAwH27wVXNve9pwlU5VCv0bXEhRAQAssjIGd2eRGLQSEgBITAFAjUc/ynYF9E9kJArnQv5Advl60sBFX4sze0sHRImfvxyTZopGyQGDOS02z7XLOG2ki8Rispvci1O/iWKkenEkJACHREQFqlI/gLNF1j4k7pk7KXFug8pyyk9ISjSnr1kDs0O156Ee8IUGJMBP7YjKz0fryes2FsXI7xZxPz7i+rxCXL5tSYestS2L229D4MqdK53eXVhYCsThJQ2KvP3KF5Y2E9pR2IZpbHLFH26m+zgDk4nVmyDnjpJfo7NG8sSNUEopzlMf36m16dcxYkd+mUAb8LS1Ymp0zxv9I7alblRmHWEsJFZgAAIABJREFUp2n3+++/57cOjGKDv8q6S2VwXkSeEDAQYJzae0q2b4MTPkaFeiUEhIAQyEIgy5lqbFSn0NaYpCxst8JsCuTyEXYHtrGuaYirQi/Q2f6TX3/9Nb1RdlimF1ZJISAE5kXgzZs3eIK2bv/HP/6Bw/vNN9+8fPkSjZelTOZFRpQLASEgBISAEBgEAQ5t+tuTttuapo5CDwKsyFgDgeBwKavP2K5c4rwGd+JCCAgBISAEhIAQEAJCQAgIgScgIMf/CVIeike50kOJYwRiiDS+f/+eja/sryAOaeypI/BCgS9fvsxyT1Pi76jZ66Q1ZJSy2NqMqjb7amrA2KzOlJ1UjphmgnMtKiEEhMB0CEirTCeyoQguPnHLXkqRb3HYUxptXyZLOwXk9TKB7tC8saCjzYEo9egQ+JNLVU3gkKcff+010iohQHzKCEAEjTJW//73vweZehwEgSxdvFg3HkQEg5ORpehiXrr0mZs0b1xw7iJmRzntEZCOao95lxZvDlupmi5Se2yjdNd03nWyNx0rlSyFAKdGOSpfqrYL9TB30/P5BU7WpL/66qsLNXT8hAXgwMd/SFSxI+ZquhcCKVEa+n+XS7d7YVK73fQwGpR0sW9rI6D6hYCPwMjOfgptswxSTmby99NPP2EfclAzsHN8idxPc7sfim588y/rXs5ZBH1ffKpBCAiB7YY7FCaerDERoOjQqPyBGEufOL/YzPzxyL+oXBL6EwJCQAgIASEgBGogwNWKzLbuVnG8G8x13BwFr2qgrTonQoBjhCzHOIKxUbFmZzkr6MhWQggIASEgBISAEBACQkAICAEhIMdffaAZAnKlm0E9ZkMcxd9W+iCPKAphxsQtBERdCMLwN/6mCB95Y93TFYO19tGkFNi1A9/JqHsipSM5IrXTxkGhhBAQAkcISKscIaP8LgikdEjZS11E07hRHW1uDLiaGx+BRlc1pWhhB9ZizgablR1rpwkKf/3116fFuhRg4/WTN2/lzh+LdeMuXW66RrMUXcBdFzMUGu7Q7FjQVU0Oio4J6aiO4Ddu+s6wlappLCw1l3W8eTutJ9B8BO6Md78epXcR6H5Pk6OKW2B+P776ny9evHCZ4yc42xMQqVEcAKLHZRCIe3vMmjv8Fr9SzgUEsq5qulC/PhECcyGQsulq46ixx5cYiJgrRkr0mz9+jRbusMYBf/sr22dwlLAA2UVdttritWU5dNr5Vxx/VSgEBkcAbfn582e2aKPQMJht+w19Eoc4dFvT4CIWeUJACAgBITA1AsyzmOi4Y5tVz7+kiUJr/p1arCL+DgLBkhADBAN1ruOCd9jXt0JACAgBISAEhIAQEAJCQAgshoAc/8UEOiY7cqXHlEtLqogo2iuAMTGcKuJv0iBkCrNdNsCk7NwYZ8OGjp2myMuNnS49yrWuhBAQAuMjkLg/0zEireKgeEgi3otVm3HZS0UQXsBeutP3Gm90dyK7Q7OrBGfHpZUQAj4Cf/Qf6qWz+vFKZsHbt29TZqANeRh/9epVPSmo5jsIZPXhXhPGHQb17X0EsjpJ0FwvvXeH5o0Fevtc1woEyC/zmCVK6aip5Z4l64BTqZoAED0OhUD7XxoZin0R0xiBYCdBVutMo6hT/4+crBriwizOEbX561//yjHX+O2YOfHlNbqqaUxJiaqbCHz8+DFl+VxXNd3E+c7n4+w1ucOFvhUCBgJcFWS89V9hn/iPtdMpzum88QfcEwL13Nn05cuX3377DWa5iwSDrZTBQ221BXS//vS+Byw64HofcNUgBGZEgN+eeffu3c8//4zG4Kdo0mei9JXTGWERzUJACAgBISAERkAAp4YJ15+d+R37EQgTDUKgPQIcZuCqMtcuYwFnX26sA0QJISAEhIAQEAJCQAgIASEgBGZEQI7/jFKbiGa50hMJqx6pict57BZg4xyxF7bY/fjjj5Pe0wSMKXtguuxSO925gQhYtK3XE1RzOgIpvcjVNu+WKseCEkJACNRGQFqlNsKqPxeBlD4peykX1RnLp/SEI778DQxHZWrk36F5owfjTbco1BDNGnX+qQ0b6f14JWfj119/TT90AeP+1pA2cvFb6aXjfBpGTqf3YbgQmCOLsh5tWZ0kIKNXn4nP2AeEnT5ySu20jAo0QCCr+/Xqbw1weEITWbIOAOkleqmaQBDPeUy522JDo0s4ZgFBfPfddwtw0Z4FLl7J8rxYyMTgoZfyZ9wpxgYF1kT5Q1Hz7wW+0JZ8y+nW8S/w5UqpWLdrufeC0PXJ+AikqAtMLPX/sqLM0qLE08q2rtqEwFAIYGCk09PY40txThuTlI5VbkkMb/42I42YvzP5ACHd6/Eb5atPnz4ts26Hwexzp7QQEAIPRABnmb83b97AO5MXW7dRlfzLHzm///+vxPa37dj+f0/6XwgIASEgBISAEKiFADfRfP78mZ+XI+ZMG8S3a7WkeoXA2AhgfxJCxBPfNuYt44yPjbqoEwJCQAgIASEgBISAEBACQqA6AnL8q0P84AbkSj9Y+P8/6wQVt7iiy3I7QEgQZvnXhtr/9b+WuQ57W9Z0zO4mHAK7bytlnu6ja0lVy7Yq4Vm12pSdVI4AgemgUEIICIEjBKRVjpBRfiICbHlNLJlYTPZSClBPmOKztFMAWi984uNvAWGnj7pF4RSiJxdocVUTu3LTTyz0Gmk1OgG/xJXOOJc66WhfDSmUqjNr/lipG5cCcPl6shRdjEaXPsORsJiS3BwZGbmIVSovHVUJ2NGqlaoZTSKix0bgdH3Ifc6inUsrIQSqIoAiTfzx8O3sKD/4k+imbQdTtx8F4gA/oZztL4sd/EfI40Nuh0lsN6v+UoWDNXiq7WLNlmJH9QiBIwS4lSzFzEZRHNWg/GsIpAfTqB91fa0VfSUEpkAgaziwB64lUykackkLgY2Gv1/c9P8tYxNe24y3XPD5apnToUsKOlegKi8EhIBDYPOOl1Fxji8lriHw22+/XftQXwkBISAEhEApBLhLkeAVG2eLb8YtRaHqEQK1EcCRZwiwajnm6UHZS7U7gOoXAkJACFxAQMr5Amj6RAgIASEgBHohIMe/F/JrtytXem35JnKHeuEvsfACxVKuHmi8LWdD9XQrfheqFpB4DRZSdlK5drXTxkGhhBAQAkcISKscIaP8XgjIXuqF/FDt6mjzUOIQMYMg8McGdDzTLPjpp584XpsIL3edbGd6E8t3KZYylXYhrEGjufOHfOYGQhmtiSxFFxDP/RScXggyGzzeoXkjjzOxOnHRQFKnTUhHnUK0TIE7w1aqZplusCQjsp12xfpk83sXkCKZHEo5vfKADokr9/PPP7PSfO2+JDYr4N/9+OOPCJFbjXKvEUHbs3r6/v37IiwXr4TLa2JXV8u9xXFWhSMgEHf1mCpMrPHjOTHZK+VcU9QrISBe1kYgywdseew2MRDxBDufyNiHDx+w+nJv7ssS7uD9PNfcHZwdkScEhIAQEAJCQAgIASEgBBZDgOBJS4dxMfTEzhoIbNcu8+8a7IgLISAEhIAQEAJCQAgIASEgBISAj4Acfx8NpUshIFe6FJKqZxkE2CXYPrjEr8ae7iTnOOo4IJ9SOw6pxSlJ3Enl2n3ClirHrBJCQAhcQEBa5QJoT/tkwGlX9lJKJxxQcClkuzJ3dj7raLODUYnFENBVTbUE+re//S2xak4ypBz/S6ztcrHTvVmzzwGXkeHDrPmj14Rxh0F9ex+BrE4SNNcryPKPf/wjoCT3MfcQWm79Kp+IQFb3k45KRHXMYlmyDliQqgkA0WMDBHRe9ybItvnda1DfZKrv52/fvrV/YWZzzT5//lzq4hW2wnDfE7c+4fFljQjuk8Kj/P7777kXqS9oceu7K7u7mfG3yhECcyGQEqtR5y8uU64+T68T7ya9sEoKgbURaGwcpjinj4o/YPVxYROwpJt8WPtsqlujW6ZzvQa/4kIICAEhIASEgBAQAkJACAgBISAEhIAQEAJCQAgIASEgBISAEBACQkAICAEhIASEgBBYAwGuwzhlpMuvmdobnqGZ3RrsVzklvlQBHTs1kEzZSeU+f9SWKse1EkJACGQhIK2SBdczCzc+biZ7KbGbLW8vZWmnALTGG91d67pFwUGhRCUExrqqaRln4/QMsBMnLDPO21+u7AhQIgWBrPmj14SRwojK1EMgq5MEZHTpM9jHtkUeEBk/or7S76SLP1dOQQSyul+X/laQ2YdXlSXrAKsuopeqCaTwtMf087pdVrCeJg7xy0n4v//97wYOGDasa5a6pCloiGovXNiE2md04F0GtXV8fP36dbz6i1l4GlLsSLOaFgLXEODCoBSPST7RNXhLfSUTohSSqmcBBBoPhxTntIsT2leUWERYSumMx2ZVX/ovt964+12mUx8KASEgBISAEBACQkAICAEhIASEgBAQAkJACAgBISAEhIAQEAJCQAgIASEgBISAEBACQsBHgJ9W9R930+lb4nc/v5Z5ujknfYPKNQL0VToCp8Lyq5LgfDSUFgJCYBcBaZVdWJTZEQHZSx3BH6rpLO0UUN7FBNLR5kAKeqyBQPWrmujHKVp4463LSCsOKyz/x3/8R2K1nBb+9ttvEwvXLmbHDtLlWJvO9vVnzR9rdOP2IE/dYpaiiznt0meyenVMMzn//u//rmvmdpFpn5klzS79rT0mS7YoVbOkWMXUhgD3vAiKGAHb/LZN97g25eB5HUFKD/zP//zPd+/e1bZt3IVN6X0emvEu//KXvzALdBfix48fd6+7wizsTpsIEALFEUAtnNaJKh4npHNK7ZIF0tXpkuyLqScgkO7vN74rJ4WwZ8YfsCc/f/7cWBzdx0JtK7o7gyJACAgBISAEhIAQEAJCQAgIASEgBISAEBACQkAICAEhIASEgBAQAkJACAgBISAEhIAQeCwCXfZsn27Oab9318bhaJP2E7rNqbD+L3t3kx418reJ+qJOD3pmagWmVmBYAbACXCuwWQGwAmAFwAqAWc/AKyi8gsIrKDPrWZlZ94jznH+eV5deZSpSyg+lpLwZVCmVUijijshQpDLi5zrCcU6pqgvYJkBgrYBeZS2RA8q33fIte096B7no2g+L8dIOq9vS5h1iSmpOAnsP1bS2p6trzuDLxs+fP7v33S9fvsxi3brAYbfL98LZ/JXvvsh97x8zaMZ9iRzfq6NrcGVl6UEW93ZZeNzIauNl95h0jRO93K2APmq3nmNOTVcz5tqRNwL7ECgPv8tD933kZ9Jp5mvayhhDKVQGY+lgh/xelmvd3t72GkqlMWTB/6tXr1KQQ1VE4jRdXl6uvHq+2K7cbyeB6Qrks/b169e1+df41xJtcECvQe+xBUPZwNMpxyMw5OCw44OIY35Gmq7seGLJ6YqPp59RUgIECBAgQIAAAQIECBAgQIAAAQIECBAgQIAAAQIECBAgcIQCQ07LqXjL8+gyL+XZs2fVwcNslB3K896HyeFBrtJxJlWVt2OeUlUh2CBAoCCgVyngeKsSKN92y7fsKpHdbhzkosZLu63Ecmpl7fK5oiiUfbw7aQGhmnZcfVmnl2W3XRJNRKd37951OXKwY45nAUkv0l73j0PdMHqVyME7F+jVSBpXP8hDlh8/fpSH441MLr/MQv3T09Pl/fYML9Cr+emjhq+gHV6xV103rquraYB4OYzA48ePh7nQcV7F0L1XvSdI5cqw8WFM7zp83MyTk5PXr1/nm2Ov/jnRpvL4MiGTepV9JwcX4jSlCMMD7qRQEiFQEEicppWdRuOU7qG66yfmA/X777/fu3fv0aNHB4y/Vs+SbQIEZiAw5Ni7y5fTDZ4/pEt8+vRpusf823LAc3V1lRiXSW3xL9vZM2QtZ7DXFid0yGwMcy1fTIZxdhUCBAgQIECAAAECBAgQIECAAAECBAgQIECAAAECBAgQIEDgIALDhx5YO9Fls7mLW+qZIrISsMtMqurEDaZUVefaIEDgSAT0KkdS0Xst5kFu2cZLizo9CP5em1OVeK/eqTprsdFr6Vzj3I1fiqKwMZ0TewmMKFTTDL5sfPjwIWuAu1RA/tZ0xyO7pLarY8p/AbtjCKpdZWY86fS6fxzkhjEeq6PNSa9G0lA6SJvZcrVYuustU2ggeLmNQK/md5D2tk3pnFsX6FXX9ROzfZCq37Kj0NU0KnGiL2f8iGHfNZInAuVLlIfu5XOP8N2VPVLaZ7rWA4YZSuDLv/76KxFhun9SEjsmETMT3uX6+nqwekx0g1y07XJv3rxpe8t+AtMV6PLEJnMdNgtfmxjfizhQiZ+7sneartvwOT/IKHf4YroigbUCA//A2eXL6QYfz/S9VcqFsUdZIzPV/vjjj3TR6WCT2uJftrMnYZuGDJB3cXExcL2UZTZ41zeODdCcQoAAAQIECBAgQIAAAQIECBAgQIAAAQIECBAgQIAAAQIECExIYJyzOzLjpWyYWYjlA/bxbnkmiWWnXcw3mFLVJVnHECAwJ4G1t4B6YfUqdY3j2R5+uZnxUvfWNePxUq/eqSF2kM5qy6U6Wei3ZQoNBC/nKrDfUE03NzeL5Wdd+A7ySeuSsY7HZK1sxy+66WrTJeVva3dMebDDyvdL35m7VMTUm3GXMjqmIdCro2ucm5cHaTOJCLCck+570teNsAfrnv+ZHdlrjHuQ9jYz8EMVR1dzKHnX3VKg/Ihhy8TnffrasXd56D5vnL6lSxe60jPhAA4Yp6kqxbNnz5K9XvEIEt4l9/SEG9h3wKY8w81VCk+Xko3Hjx9XZbFBYB4CafldxtiJ+rFBeRuDOp35smEX/OWz7CEwV4GO8RwH7ky6fE43eP5QT3azEj1//jyd88qBX1pI0k+uhozWtPZOMfKvSx2b31w/fcpFgAABAgQIECBAgAABAgQIECBAgAABAgQIECBAgAABAgQIzF5gs7/XuG+W8pqvzKs5yPzn8nyethk7+7Y6ePr1KU9rM7PBlKq1aTqAAIGZCehVZlah+yjO2ntu+Za9QZaMl7qjlfHX1l33Cw18ZGMVTN+rH2QIVB5Rry2CKApriRywENhvqKbjGRakl1m79GIhnhUOWRI8zign5XtA8j/kUpaRfET73j8OcsMYidXRZqNXR9dQSocw/AOyq6urbYZ06Sg6hqVrFNbLfQjoo/ahOs40dTXjrBe5WitgaLSWqO2AtRFvx/moq604h92/8vFKxjOJkXTYjFVXz9fDjx8/pqtf+42sOiUbOT4fsT0FbMpXv7dv3y6iDNcv2th+8+ZNY4+XBGYgUAhPVpUuX+UuLi6ql903GoM6N8rudCuPFC1uJYudcxLoGMqn1xBiS5+ODyI26N/qPeQGpydOU566l0uXeJcdn+GX0+n4bvlaqbVx/kZQla5j8+t4WJWsDQIECBAgQIAAAQIECBAgQIAAAQIECBAgQIAAAQIECBAgQIAAgTaBTM4pr/k61NzdtTOULDttq9Nq/wZzoqpzbRAgcAwCHednVhR6lYriqDYsN0t1Gy8N3Obrc7z7XloUhb5ijp+WgFBNO6ivfJPMuou1t7dcKR1K+qPhI7N0LOTaZRVZzdIxqdkc1uv+cZAbxmyop1uQXo2kUcyDfB3qsvC4kc/6y5w+8oVk9dzOfrtX89NHTbo99KrrRkl1NQ0QL4cUOEjzG7KA+7tWeeC9dty+v4xNMeXlUE35sfDdu3djK0sCjqTe+8bEzA0iH7RHjx59/vx5J79xJpEPHz6kjeWn3PKX3GRVkJSxtSL52YnAcqexnOzl5eXyzi576omnLxJ3rwuaYwgQWCuwdiLU2hS6H9Dly+kGzx8aMwz6fo9IiMm1cZoWZUz+f/z40b282xwZh8Lp4x/S5wFgl6ZVLmZBwFsECBAgQIAAAQIECBAgQIAAAQIECBAgQIAAAQIECBAgQIAAgYML9J2msu8Ml+fAZJ5G+Y+H7S97a+e6lGe/7y9jB0y5y0yqKnsbTKmqzrVBgMCRCOhVjqSityxm+Ya79n692dWNlzq6rfUvV1/Hqwx/WK/eqZG9gzQeURQateDl/gTGEqppul82spA13UQ5XPGi/lLGdEajjdOUTK4Nv1Jeqbu/ZnrAlHvdPw5ywzggjksvBHo1kgba8G0mq9G2yXCe6D179qxRCi8PKNCrNodvbweUmd+le9V1o/jDV72uplEFx/yyYxiXIxxkrm0VZZN8s1ibggMqgeUnWYf6ezJVlto28o0sMaTS53dZFV9PJGVM4Jic9fz586urq/pb3bcTIiGnJ5HEYFr7DTcPEEfL2L3IjiSwLJBP0Nr2n7M2C9WUJ0j1Qd2hJkwsl3pUe5Y77bbsrf0lo+1E+wlMSKDvkGCAotX7sbbLbfAltJFsrxTyDbTXsKR7P9NWwI77yz8ETOIu0KWnHcyzI7vDCBAgQIAAAQIECBAgQIAAAQIECBAgQIAAAQIECBAgQIAAAQLdBcY2P6f+9yCXS5EpvmuXfy6ftZM9a69bnv2+kzyMLZHGlKdy9npNiCon5V0CBOYqoFeZa83utlzlG+6elpsZL3WsxLmOl3r1Tg2r4YdAljY3qsDLvQrsMVRT409hl4sx/CetnJ+O7y7iNHVZjTD+OE2LIpcroktJO9JN5bBe94+y3lSKLJ+9BHp1dMspD99mei1da2Q4/Vg5OnvjeC8HENBHDYA8hkvoasZQC/KwsUCXFchHOMhc61k2GX4IsTbDoz3g+vq6kbc8Iry4uGjsHNXLxDhLA8iPqX1zlUeuGa3lQ3fv3r2nT5++ffs2xc8zpkI6OeDDhw+J0PT7779nKX5OLz+3XSS1GBaufYZYuK63CIxWoDzLYZHtfFjK0TfaStdIfLN4T22Jz2Z/l15oUdg9/ZI0G0kFmYdAx582h/w4dHkQscFgtZ5sSn16etq9Bvv+5ZPySLv7ddceWR6GbaC09oo7P6BLJrv32zvPXscEX716leFxRrwdj3cYAQIECBAgQIAAAQIECBAgQIAAAQIECBAgQIAAAQIECBAgcDwCXf6Q1WAamdZb+GOTmSO0weziHWa+PJNksDk5OyzRlknVpzytTaqst/Z0BxAgcAwCepVjqOXty1i+4e7pdmO81L3iylVQrr7uVxnySEubh9R2rckJ/I/95Xj2w4L5xWlKY8j9slBx4193sdv23Pf+Ub6D7jZvUhuJQOHzsjaHeUa22fretSm3HZAVYtvEWsq5FuS32R5kvz7qIOwHuaiu5iDsLrorgQyQGpEpllMu/KS0fPCR7CkPvEf1kGvkNbLcug77I2VHrgy63r17l6BLye1mT+Jy76jfPhLyIP/qV6+/W9/fZTsBEQYex3bJlWMIbC+Q5zxdvjFtHGKpHkwkH0mfoy2rzN1wS0CnT0IgARy75HOwj0PHBxEbPCOtj0z6nr7260bDcDCu5YFolZPkoVc4qurEgTf61sXA2etyuYQlXdx/c4vPw9iMsbuc5RgCBAgQIECAAAECBAgQIECAAAECBAgQIECAAAECBAgQIEDgSARGNTuiPIMxk4oPu6orM17qk3waLaQ8+71x8AxedpxJVZV0VC2typUNAgTGI6BXGU9djDwn5RvunqbIjuouZrw0cBMtDP/W5kQUhbVEDpi6wG/7K0Cvz96ouukuJhn3JM9dFs3mxpbDprIAr7F8t0HRpbyNUyb9slcbHv6GMXLbrHFNMO/Fv5FndZvs9WokjQsN3+9tE5gg5z579qxRhL2+PJImtI1hr+anj9qG+uDn9qrrRm51NQ2QqbycUx/YJZ5FYQ3zVKps5/ksD7zLg/adZ2bSCS63rsQ/mkqJEp3h77//fvPmzfYZjkPuJvV/G6eZx5oXFxcbn+5EAmMW6Bjso8utbbmYiZxb79sn1Bctl2V/ezIE6p54vuN0P9iRBKYrsKcfTTcDqfdjbSls8Pwhzw/rvxz36iHTuy6P99ryttg/GGmBa5tndOXS7fbd/KixtrOt191ur759avkRp07d8Ua//XWlQIAAAQIECBAgQIAAAQIECBAgQIAAAQIECBAgQIAAAQIECExFILMjyhOzM/l2mLJk+lwh9ECmcNRnQQyTpcZVylCFqTKNdObxslfD2GBK1TyUlIIAge4CepXuVkd+ZPmGW75Zb0xnvNSdrlwF5errfpUhj+zVOzUyZmlzA8TL+QmMIlTT5L5s9IrTlD5oEn8ie9G4yytVpngP2OZD2+v+MfwNY5ui7e/cPBh6+/btH3/8kc91TBb/7t279+eff37+/Hl/1z1Uyr0aSSOTwWns2evLLHvbeD1SeobB/ub8sTWhbSq9V/MbuL1tUy7nLgv0quvG6QNX/VS6mobSeF4W+sCMP8eTz145yd/uWBvSYptG3iszUzl4bXVPJQ7sGMAbS/czqpnQt7MF4OvXr1OKgfvztroTp6lNxv55CHT5xpQAIpv9War379/XlQ4+Z6KemfFs93ruVH6EdahCZTycpyLPnz9/+vRpno3keUj9X3bmXw7IE5LElzlUJl13WgLjaepptF36rg0GLY3ut1cKfb9K5BfQwUaDbXnLU9Ne4agO22LXZrVX1z1kWdJiG21p7TfTIbPnWgQIECBAgAABAgQIECBAgAABAgQIECBAgAABAgQIECBAgMBIBBoTDBq5GuyvWDUmGTaykXk7m81dbKSzzcvyRKbRziHZpsiFc9umBq08pdzGVp5iJwECxyagVzm2Gt+svAdcbla+lxkvVRU6v/FSr96pclhslJtN4+DtX1ravL2hFPoK7CtUU7r77h3rwJ+0vkaN47OYKh1ll9Jl6n86oIN/DW7kv/zy8ePHhQO6lLpw+uTe6nX/mFYz3lNd5NOR9U5v3rxpLInP5bLmKp+IrEhMEIo9XX34ZHt1dMvZG7LNhH3jxUhZP9brs7Bc0u57jq0JdZdZeWSvehmyva3MrZ0bC+hqNqab3InlPjDjz6zqn1yhFhnucg/Kl+GJlm4f2S6PunXpvcwb49JyePJ0bh1AAAAgAElEQVReKQ95cAIK/PXXXxlRHzD/GRMmAxcXF0MW3LUIDCzQZYC9NmLFyjznG1n9r12lJx8sUMjK/MxjZ/qlkRQk9ZuBXEJUJypTKjdPRVLdaU6Ne1Bym535lwMyOkqXnlhOr169yoB/JAWRjXEKdBn7pV0NkPm02/IwdZGH8k+MK/OZMUa1P+Xt9Th9+YNWJbVyo8t3k5Un9t2ZnqFervrpY5g5V89PebuL2Ahjz8U/t+x6i83LhEAtF9a7BAgQIECAAAECBAgQIECAAAECBAgQIECAAAECBAgQIECAwBEKlKcFDhOBKFMdCqGaMtlsDNMeLDutfzp6TdnqMgesnrhtAgSOUECvcoSVvkGR67Mil0/f6+3GeGkZfOWemY2XLG1eWct2EqgE9hWqaa7DgufPn3dZnBDfLLv6+PFjr4UlVa0cdqO8nOZ4VtH3vX/sdRBz2CbR8epZl7h2yVZ6hkDl+VHHNEd+WK+OrlGWrCk9Oztr7Nzfy/RIfZeuLTKziNM0TFd2hE1omxrXR22jN61zdTXTqq+Nc9ulD0xnnsX8G1/igCfmKcPakVLbMuYDZvuAly5/8MvD9QNmexKXnrTes2fP/vnnn3QFw0cniVuaZTIwiVqWSQKbCXQcYJd/Y2i7dG5z9d9FEqSj7Uj7uwuMoUtPdJI8Kky3nOchGwxm8j0902tSkMRsymiwe9kdeVQCm3U7OydK3NjyGLW64tqRf3XkYiOfo/ozq72WN5/WwXrgtj5hyDw0qDd7mW9za6OFDjMlsXv+8/A57bCeq/S09ZiJ3ZNyJAECBAgQIECAAAECBAgQIECAAAECBAgQIECAAAECBAgQIDB7gcyPLcyO6DhnZkulTCSrTzJspDaeaQ/laXuWnTYqrnrZd0pVdaINAgSORKDjPPZKQ69SURzbRnlYUr5Nb2llvNQdsFwR0xovlZtc2SRTpkVRKBN5dwYCQjV1rcSMdR49etTlm236jqzEGEOs4q5l++/Hle8B9ZUz//28ub3qdf8Y+IYxQutFgIkuGcsimXwTmEe0pl6NpIGTNtPYs7+XV1dXhdjq5eumjMMMho6zCZXxy+/2an76qDLmyN/tVdeNsuhqGiCjfdm9D0x/nl59tAUpZCzBZQrv5q22lczls+b6bnnIXR6uz9VEuSqBfNNMCxkyYFMiGgw2JqyKaYPA8AKFWQ5VZhJAZLM4tvX7YKZ0CHxWkTY2eg19N6uLxhU3frkI0pTabHtUmKF4nn6kC03tL/6l/bTdxNOxJ9iTgE0bV8e8T0xTXxu9qEsPto1SvoOkGXdMoa2dt53e+CKwtrBt6XTZnw/sYF1Hm1i6hcHy0MWkyzFr41v16r27XHGbY5bjNKVDTjObHPs2CM4lQIAAAQIECBAgQIAAAQIECBAgQIAAAQIECBAgQIAAAQIEeglk+lbh+H1P4M9sh8Kyr0ynyZ/aKmRvyLfKU4PKc+CHzOe+r9VrtowlXfuuDukTmIGAXmUGlThMEcq32vJtevscGi91NCxXRLkSO15isMN69U6NXFna3ADxcpYChw/VNIkvGx8+fMjyqvrfYW5rDelA0+9MetFdOaDmtO4BbdXUZX+v+0cZrcvlJn1MHgmtXbFTL2A+SuUxWf3gMW/3aiSNguSjlMAcjZ37eJkwcxtrZwHbMHGajrYJbVPjvZrfkfdR2ziP4dxedd3IsK6mATLOl337wPTqOWWcZSnkKr8PlfuiNNd9/4hVyN7Y3ioPucuSYyuL/OxDIOvMhwnYlMaW29C7d++sbN9HPUpzbAJdBl2b9cD56lfv2NuCd4wNZOT5Kf+Ase/M5zlhMrAySFOCN2XSTJ57/Pvvv3/99Ve60PTYi39fvnz5+++/E1InEUNWfk9PO8n+p0+fJg7Uvosg/WkJrI1e1OWp9cZF7vtkqe+woT7PLJ+s09PTjbNaPjGf2cEe2jd6/ipj6SJ6PUStTjzsRrqm8s+l6dYOm8Pq6mmuaUX1T0Rynlv8/tpVdWkbBAgQIECAAAECBAgQIECAAAECBAgQIECAAAECBAgQIECAwHQFMqOjMDti31MjMn+m7U+1JVcrJ6odiro8i7I+VfJQORzmul1mnFY5KaNVh9kgQOCYBfQqx1z7vcpevtXu+45jvNSxssoVUa7EjpcY7LBevVMjVympKAoNEy/nJ7CXUE2ZEN/2/XBZsNzjLB8/8J6U5dGjR7l/dClRDsuaq2Eim+zPobzabZtedX953kfKvUo68ma8D596moVHQvXD6tt5SnV9fV3fM7ntXh3dytINsEA3sTzSOLt0X8s5zLO8i4uL5f372HOcTWhLSX3UloBTOV1XM5Wa2iafffvA9Oqj+rmle9mT7cIvWEknFN1Tm/eRhU4+hpYZ96r9xkC98bJXUmM7uArYlM9Olv3vNnuLECQJMjKev8Oz2wJKjcBmAuUHJivTbMRkzKd1sO9ZK/Mzm53lQcX+ipkKTSillc8JU7kZ7fzzzz8vXrwoPBtM751gMR8/fsxvD4l+spzVDAPS0ob5WWL56vaMUyD9RrnN1wPT7LYIafMJFNX9yVLffjLfeeu/OObD1Tf/XUZB0cujyMG636C1PfRLL9E3lFVfkH0cnzyXqyaVmKrcx6V7pZngvxnt11tUqj6daqFP7pW+gwkQIECAAAECBAgQIECAAAECBAgQIECAAAECBAgQIECAAIG5CpRnR2TmSSaE7Kns+cN+hVn0ufSoZpuUZwcV5sDvSe9QyfYq6Zymrx8K3HUJzF5ArzL7Kt5VAQtNJRMm973czHipYz3OZrxkaXPHGnfYMQvsJVRToa9fth7tl418hX716lU6xC5rXRaT/t+9e7dcwMntydKFFKct21002s6d0P6+94/RNuNhzPPcZ4MLta1Z2iCpg5zSq6NbmcMsHEons/KtnezM07q0zO6r6aqLLjq0wRaw5brH2YQq8A029FEboE30FF3NRCuuV7Y36AMLP8b0uvTAB+eJT/nunwY/9UiOOyEtL3I+8mHnBsKNJ1yNlxskOLZT8qwzMUESGSSfoIT8KHyV65jzJJKkEoN4yNFgx7w5jMDBBTYIXpZ7X/1LWflWePACHjwD9fga5cwcpD/PPTpBYdJJLuctQUzyxKxXz5mhUQI2JbXlQDNpM+mNnz9/vnwhe45WoBwoJ22mPIbczC2PxzP47P7BzFX6DkUaX20SFqpvVsu9QfKTjjdFSIi0vilvfPziisunpxI3uI8sp3OQPcn8cmdVz0mjKutvDbP99u3bRlixxRNOcZqG8XcVAgQIECBAgAABAgQIECBAgAABAgQIECBAgAABAgQIECAwdYHMjmib+pLJOfubGpHrJv2VepmFMrbZJpadpqYs6VrZXO0kQGBjAb3KxnTHdmJ5qvAwy82Ml7q0utmMl1aum+giUB2TKdyiKFQaNmYpIFTTimrNKpTM7M/ag47forMGIJ3F2L76rihY512FW3K+/Cf+S+eUpnpgr6AJeRBzzEs+8nnZLIBXbtLloeHIW8/2g4wUMJ3M58+f91HS2Gat2gZVs1jFNGSHdrRNaJt610dtozetc3U106qvDXK7WR+YkedE76EJKFMYZwYwUQlisoHknE4p377LgHNy2FVZsiy/WsCfZ4Kj+sMyuyrjIp2M3xLy499//804ISWtSt3lKhkB5tP36dOnfN1LIkMOBbtkzzEEhhFY28GWQ1SszGTu1/UnS7lEr1A+K9Oc984McjoWsG1OTMfTNzgstZkaXJ4Tk5yk/0z09s1uMelyc+tf2fySrGhNG9TUXE8p/LS5KPJOvjzW9TIsT8usD03zMtO/6sdsuZ1L1J9vZDSywecoT2Xr/fPiI5l85hOUzGdo9Pr16w2S3bhoV1dX9Z6/Sidjs93qVSkPsxHDleWqrp6qPNRXufxa8fTp0wZvWkU+FMf80L6qGhsECBAgQIAAAQIECBAgQIAAAQIECBAgQIAAAQIECBAgQIBAF4HMjsiEk7YjM3FiH1MjMtWkPn+mfvXM1cm8l/qekWyvnO22yJtlp8t1lOlMZrAss9hDgEBdoO1GUD+m2tarVBRHuFGf07tc/MINevngjfcYL3WkK1THhMZLO5mdnlG0KAodm43Dpiiw+1BNjSUWZZSxDQuS+UWQpszsX158tVyWxYz/L1++5O6y/O509xTuASlU+XY+3VJXOU8zKDxbqQ6rNnqtgq7Oms3GNu2hl/PYxHYyyEihsg7t+vp6t6XLwCWf4i6dWOO6acxZGTvwM6CjbUIN/O4v9VHdrWZwpK5mBpVYLsLGfeCu2kY5e/t4N88Q60upG5fIbaixwrZxwG5fZk1vBv/5iWu3yW6ZWrlVlAfqW156rqen1SW6bgIcDNm6DoiZ6FSJGPL3339nNJi+Ik+1UvAIpPHU/y1AgpPPXaIYJEJTIsjM7IvtAWvBpacokCdU5WwX7l9tJ+brXv2tfB7rL21vIzDwo5hCnKb0tFtG4Erf+9dffzVaywInj01Ea9qmnczp3LST3LsLJdptD5MnDxk21Mel+dBl2LDbj17yXH94tfJTUChy9Vb9xCSYsU2mqeWDOfADruQnfUU9M1UOc4tJXzH1gVYGmRlSVoVqbER+t42wkX7byw8fPqRZNr4gZ09a7/ANoC2T9hMgQIAAAQIECBAgQIAAAQIECBAgQIAAAQIECBAgQIAAAQKTECjMjsjUiJ3PQ85U9pVTTWKVyQ+ZqzNOtEwrKmSsPuOocNh037Kka7p1J+cEximgVxlnvYwzV+WbbPkGvcMSGS91wSxXR7kqu6Q/zDGN2bkbXzQj3iOPorAxnRPHL7D7UE29ZuTvdnXHNtz5cpu1T1l3l6/N9SUibWlmfUWOTG/4+PHjtmOmu38e94CN/VOzWdKz8elO7C6wq/t09yvu6sisvOrSUXS8XD5xu4oKme9m6coycNkge1nylyX901o2Nt0m1LFtrDxMH7WSZZY7dTWzrNZdFWq6HWBuNPndqBAOI98mhomdtFjTm0416413/oV/m4ouPHCJm/XGG9ienp4mum6iF01rnLNBSRunpLz5uvrixYtEK4hA4oDU/wUk+/OQND6NE70kcJwC6WALt6cNTF69elXv0nPH0YdvwNh2ym4rq+0qi/35op3Rwspv2Rm37Kpak9TKx6SJ1pRBSzmH3j0Sgdy4VzaSRfHzMHNXY9pFbLJ6D5br5gtIhhYZOezq05dPVv13hDwc2/gxe55o1XOV/jZFGL5VLNyW+4rkbaE3fJZ2fsX0SIXAhZHPjyw7v2hbgmnwjx49Su03zKf4hLOtjPYTIECAAAECBAgQIECAAAECBAgQIECAAAECBAgQIECAAAECAwsUZkdkrsuu5ucsCtU2LS2zTTLffrTTni07tex04E+lyxGYt0Dm3elV5l3FOyxdfWZvI9kMHnY1p72R8sqXxksrWeo7ZzBesrS5XqG2CbQJ7DhUU+bi15dYtF212l/ua6rD9reRNSGJkJI5/VljkHtDY1p/23UTBiW3tCyPGe2X3racd9xfXqA43dAAXYqf9tCrDSdNQ+EusCuPyecon8GVb418584/BelV/vzzzy010noXXVlfvcVTvCzX73viwY+fbhPamE4ftTHdFE/U1Uyx1gbL886bx2A5z4Uy1Ez+c/dpu2hui3tdXJ3Enz59Wl/Tmy8CbZkZfn+hcg/+7Wl4DVckQIDAkAKZ91C4XOHOtXxWY9yeKCd5iLR8mD0NgcJNsHFkIWBN48jtX6ZhrHzyk7HExcXF9ukvUsgzxrZwlrnQbqf47CrP0hleoDxqzQ/222cpUVMz5qz/mlvFaVokXu4qV35YVuYqD2Drj+K3yXw+PvmY1K+SIuz1C0X9WovtfEhz0XqJFvtz70jPNuTv38t52+GeQk+1uEq5eewqJ4u/utFoqEl8uk84dyUjHQIECBAgQIAAAQIECBAgQIAAAQIECBAgQIAAAQIECBAgQGBLgfLsiEyN2NUfsnr+/Hl9ik6V7cVskzH/HVbLTqvK6rLRfT5Vl9QcQ4DAzAQaE867lE6v0kVprscUZtpnRuWQpTZeWqs9g/FSob2tLf7KA0RRWMli59QFdhmqKV8184VzeUHCCI2S1fxF+gRGydfXRdyljplcLAD4+PHjmL/xdixL+bDCsoqdd6/lnAz2bqLkvHr1Ku2h7xUzus2YuO9Zszl+4794vxCYaHPaR7azJjOBlt6+fds3YFOOTwv8448/0no36IHzYU8bfvbs2aHa5HE2oQ209VEboE39FF3N1GuwS/437gM36PC75GewY8rRmlK6jLr3EZIgfWl+1lqsNq8Xdjye5VIXhuj14tgmQIAAgc0Eyg8Eut8s0pnXk1pEjtgsS85qE8gPPG1v7XZ/nh+uHJbn+/s2kWVWZjIPG9vSTIvq+6xg5SXsnLpARtGFaE1pqwm0tE0Z82i08Xi/Eacpibe10sV184ipS1tNHKV6Ohn8b/zNaHHdhMOr/8y8+EKxpUZ3yTzNy9WXbxOLmXOpte5Jjf/IxVe5tnxmBmG+cLW9u/3+tJykvzJUfaogVz/gE87tSycFAgQIECBAgAABAgQIECBAgAABAgQIECBAgAABAgQIECBAYAwChYnumR+S2TVdpseUC5L5DytnAU1ltklhTvvK6XZljUm8m0q37HQSNSWTBKYioFeZSk2NJ59jW25mvLS2bUx9vLSPQd3RRlFY21ocMF2Be79+/doy95kfn0nw+cit/IpYTjx/7/rdu3flY3bybgYuyeQin/nvBpEjM9c/C0i2XDSyk7IMk0giv9QXFjYumuqeB0VGJ3lKsmgYW9420kLyL+uXslZkZitwGrW//PLp06cb6+VjlcVUy2mOfM/vv/++vP5qh3nOICz/0qIKUeHSrYU9Q5P82ywzi3VNY/gsH2ET6tha9FEdoeZ6mK5mrjXbKNfGfeAMxmP5HpH7XWFk/v79+xcvXjTENnuZ+2ZSy7/lm+by+vPNLrGTs7LMu75qvZFmrApjg8bBXhIgQIDABgKF+3K+oP31119r08zjlDzsqt9u8szh2J4SrFVqO+DevXttb9X3d6yL+imbbWf8kC/O9dqs0slT0IuLi+rlDjcSiHnl6Giiz092KCOpSqBtqlYOyGyt9DkbjBgzMs+j4JxbXSUb2ZO/WFDfs9jOrKOMq5f3L/bkOVU5XE4+WfkU16+V7e37yeVkk5983UhWNwBpK11j/yI238rP7Ki+ZTSyvf3L8m8H+/jRJ1dMx7vyEXQ66tRyudVtX2QpECBAgAABAgQIECBAgAABAgQIECBAgAABAgQIECBAgAABAkclkOk0meKycvLYlgGV2ib/ZApEJt5sP4tmgGoqTx2ZwTKHhaElXQO0JZcgcFQCepWjqu6dF3acy82MlwoVPfXxkqXNhcr1FoFKoDVU048fP9pCL1UT4rMIYeU6hCr1LhtZtJAvqPnu2uXgXsfky/BiyUeV4V6nVwdnUUpWQ+1vRUd1oVFtZHFL6qUtS1n8sKtl822X6LU/d6xyU6wawyLZ/7Tc216X2ODgRduuTlzbyNPSJtrMyiOGSmDlRlZMffnyZeVbo92Z4WMqd+PspWtNl1JusVXi+RjmWnncln/VzvRpjSZdvdVxI8lm0dR4gmTNvgnpozq2TIfVBXQ1dY15b2/cB87jN4yMOTMYKAzXM4LKyHOb35zyvSZ33pWRDcd2Q0xT//PPP5PVlW0+Q4K///575Vt2EiBAgMCuBPIbWOHLe76InZycFK61/BPI/gL6FLIx0bfKT6LqhUoddQmbVT9ls+22OTEZQvz777+bpbn2rA8fPuQL+8rD8iRhog+OVhbHzm0E2hpn0sygMaPrcmdVv3Q+emlyyz8EZAjd9uAop+QqbY+21n5CG5kvXKiezy7byViuXg8ClbMWY/6dP3e9urrK95S2LzIhHeYPVHRh2dMxhd/Xc8WAx6d7O2zLZK6Sxpl/uQUvH7Oo3Ghvf6HlxO0hQIAAAQIECBAgQIAAAQIECBAgQIAAAQIECBAgQIAAAQIEjlygPDtig0kvmdaemfONyS0L5L5zfg5bNeXJfpaddqmd1HimvlRHFmauLo7Z+fSn6tI2CBDoK2ChaF8xx+9EYLTLzYyX2up3WuOlRilSrRmrNHZ2f5l5vxkqt001b6STEVGuNfsoCo1SezkfgV+r/mXie32sP5/S9ilJPtX5ZhiKVUJHsa/wHS/PBcZD0LaArU9tj+LYfOhy4xkPbK+c1AMJ9dJMM+t1oTEcnJ6hVxnrB6eWU4R0LIXPV/34nW8nAxnijLBnm3ET0keN4WM7xTzoaqZYaxvnebM+MN9aN77i2E7Mval8y8tPC/lRqle2M6zK56jwXCAD2hEOvQrfwqLUS8DBBAgQILCZQGEAnztLW5qJ1rF805nTzbqt4Dvc3xbxZHmQMMw9sfDbQBrJDgveSCpf2JeLvNiTEVHjYC+PWSDtoa2pZEiZD9RanDTyNObl8WeX0zM4Xz6xyk9ij668+vIDsfScK4/ceGcukXF+lZP6RvYvIv5snHhOTMGDVvgGl7e64G+Th/GcG40yxWb3wbTMnJgWXmhjeWucTzjHUztyQoAAAQIECBAgQIAAAQIECBAgQIAAAQIECBAgQIAAAQIECGwvkGkMyzMDqxkpmTjRcXZE5rRkqkPbXIhMk8gB2+d2yBQKy+IyS2fInJSvlak+VX1NeiONJ62xXFjvEiAwgIBeZQBkl1gp0DaKyN1tmKn1K3O12Gm81IYzlfHScv4tbV42sYfASoHfVn7HyLfEfMFb+dbsd+Z2le+3WWbwzz//vHjx4pj/IHPbspa0gay3GU9LSHMdT2a2yUk+dN3XJW5zoX2cmyZRGOo1rlhfw5NBWOPd8b/cppoWQ6t0LH/99VcGK93RtmdZPAEM+OvXr0fYs824Cemjtm+9x5mCruao6r1XH1jJTPEeWmW+sZF7U4pTeACRvjS/cj169Ojt27fX19eN06uX+UsjV1dXOSZH5saXZ6AZ1VfvVhu5UD5iX758OT09rXaOYSNFK3wLKwzOx5B5eSBAgMBsBN69e5fnQiuLk58xcqOpv5W/dZA/jfL06dPcXOo3nXzXy83r4uKifrDtaQmkutsyvNebcr6wtw2K0qgy2mnLlf3HJvDx48e2Bw4ZUqYVpWtqdFkLovydkw8fPiwGzHk21Rh/pnlnZP748eOy59nZWUbUbc+10ovmEvUU0ltmT4boOavanxF+/WW1f5uNfIIyzl/5zC1fu5Kx5Dkyr169Su9d+GZR5SEfuhyWzD9//vyPP/5InpP4yu9iSTlv5TeFtXpV4lPfSDPIva+tS4xSwIMWvbS6QmEjvPgelz/6lOPTTnJimnejcS5SyLvpn5P4OJ9wForpLQIECBAgQIAAAQIECBAgQIAAAQIECBAgQIAAAQIECBAgQGByAplt/vfff7fNJVvMjvj9998zFyWTHzJDZrmAmTWRdxcTHpbnQmTCSea0ZCLQCNd5LZelvqdtxkiOSYnqRx52u22G1WFztcHV03h2PtVqg2w4hQABvYo2cBCBTLNcHkVUOSnclKtj9rphvNTGW6iaUY2XlvO/zahjsRQig1tRFJZh7ZmfwL0EcFouVebEj/xDvpznLffkG2+6vPw7nqUUa8WyECUsbYelnx2DVR5YFKJTt2V+tPuzuCVLXEabvXLGUhe5gxYGfIvTF6uw6ku5VvZC5Wsd9t08RFtbzLYcZslWYsBV7+ZTlgd2+/6GltVN+TeGD2xV8JUbs2xC+qiVdW1nFwFdTRelOR3TsQ+sFzl3kKxNre+ZwXYeHqVcXb7PZyxRHwTmh678WyuQsUrSH+09MUGmkr2VpciwPKu+V75lJwECBAjsQyAhOdq+qaVPzr9c9D83n9vlq+fdPFWb7rf75RINsyfDgMVz+bWXG+CRVPmZ2L6fYxSGBPl2n3k5a4kccDwC+R6RVlEPFbdc9gybFw/i8jircGT6rvR7vYbKuXoepxfG4YsP9crrLp4Q7m+SWa9nbv9ft770GLzLt5KFds5NLSRQ7P6Ks1yto9qTDjwChZawyG2jk2+7jbYV7T+/3pwLg9jmYz8BAgQIECBAgAABAgQIECBAgAABAgQIECBAgAABAgQIECCwP4HMRcnsiC7zSaoJEivnzNRzmASzymyiE07KU+wGmONXl2zbtqSrTcZ+AgQ2E9CrbObmrO0FCnPLM4V1PMvNjJcadT2J8VIjz4uXljavZLGTwLLA6lBNhQVpy0lMd08WhORfvgDnX4L2Tbcg+8t5/r562wKeLD559+7d/i7dMeU5jW6zaOrff//tWPBxHpbqSMMoPHiqniLdu3evKsK+lzhWF9rJxpZNLh+o5fW6GW8lLkPbMuDNsp3mlPVL6dzy3wk9tptfE9qywWxW+3s6awZ91J5k9pHsli1HV7OPShkgzS59YD6J+T1mkZncO+YXqmlRtCz0TTF3GDo2bhmEZJQy8jH/+MfeA3wQXIIAAQLjESj8pFHIZPW1t3CMt1YKdAdfOdxdmebGO/N3zKpBVyORfNHOX3ho7Nzty3LUqszgmdDX/N3KSK1N4PPnz/l2sDZQTtvp+Zk2p28WASd/DDDD7L4PtfJMPs8PB2jJeeaWz3Kylw9OW/G32Z/Hbun2nz17tk0iszl3y3bY5rB4whnnARpMWx7sJ0CAAAECBAgQIECAAAECBAgQIECAAAECBAgQIECAAAECBAhEYFez3DMJLdN1ev1NtRH6j3/q+5YLc0ZlbknXqKpDZo5WQK9ytFV/8IKP/55bJzJeqmtMq+4WOd+yr1u51kMUhXqrsD0ngdWhmrLEIjPgC/FWJkeQb7DJc5adVP+m/m12mCr48OFDFtusvFZW1Pz9998r3xp4Z2P53KKKy3lYtIfyMVu+u/bjk5tNfY3QIvLCZmuitszqzk/PQCoroFLA/FskHvA0mHp8hOmGanyY5qYAACAASURBVCp8KNZKlh+LpONNTIrFv7VJrTwg6S+o04EvB4Raeco4d86sCemjxtnMRp4rXc3IK2iv2Sv3gfUQBvl5Zq6hmhbC+RK+uC2uHVa11UiGhbkz5rY4ibXTGQnkVt5WlgyrJn1zbyuX/QQIEBi5QK8nwrnpzGDyxAFrpD7OKWdjgIjPhT8EMcwYrP7YpKGRuDMvXrxo7PSSQAQSKCfNo3oc18UkHVci4Gz/QLL7r6oZ8eYJ4fBfZK6urvLlIt8sNg5oVXkuvmUsvmgIHlSxVBuhzpPhaFd7Ntio/sBGnCFvAOgUAgQIECBAgAABAgQIECBAgAABAgQIECBAgAABAgQIECBAYH8CmVi4mB3Ra6JO8pOZM5nZnskz85gWXlj2YtlpufmtXR+RpjXXZadlGe8SGL+AhaLjr6P55XCiy82MlxZNcRLjpcanppDnxpHLLzPc/ffff5f3L/aIotAmY/90BVaHappueeR8twK5F2bxSVuaWdlyenra9q79BAoC9TWHA6yxLOSk71t//vnnxmuN8kDty5cvXa6YFW6LxWP5lC3+Nc6qQpLl6VXGLlm2lD1H9XmcbhNqVKWXBFYK6GpWstgZgXoIg2HCBIyEfXFnrG6OhVwt7on5b/5N686YpfVZJ7+yaLnL//PPPyvfspMAAQIEBhDIs5FC9MDccfJdL/+mdd8ZwK3vJerjnMK55cf3hRO7v5U4I6nQtuPTGAaIAln4AxrjmcXSRmT/YQUWXVZGzpmvk2dKy5nJ2DKtKI185wPm6tK5en2q0CIPuWiGu/l32Mg7yeQCZ+GzkqiBVj18y0b+6e0bPm0vqy9xjaljy8enTS6a5eK//sbGMpE9BAgQIECAAAECBAgQIECAAAECBAgQIECAAAECBAgQIECAwAgFFhNRFlPc89+2HGaWTuac5L8DTDxry8M+9qf4mezRlnKm5Zhm04ZjPwECBAgQ6C4w9eVmxkuTGy9Z2tz94+lIAkI1aQNrBApdav5O+4sXL9ac720CqwSmG2fn999/X15stqqIK/b5yKxA2XTXdJvQpiV23nEJ6GqOq777lLYewuCoQjU1kBJEOct9GzunvqDXqLtRoV4SIEBgnAL5qaCK65GYQfP421YjoX7+/Hn+1NjazGTCyl9//bX2sG0OKNyUk2ym1Aww6nj69Glh7k4GQtreNlV8VOfe3NzUH2QN0HoXvI0R+2DX3axyE1Ro+cT8Mmq62DLLxnsaTTHpuI1ujOlEAgQIECBAgAABAgQIECBAgAABAgQIECBAgAABAgQIECBAYJwCjVkoidB02L9qtm+lwlw7a+j2jS99AgQIEDgSgfndbY2XqqY7zvGSpc1VBdkgsFbgf6w9wgFHLpA/sf7169eVCNkvVNNKGTvnKrC8pqhXSbOgtNfxDiZA4DgFdDXHWe9K3UsgP1mNfLF3r+IsDm4bcufdDMg3SNApBAgQILAPgYTtELljH7BJs4qBVU6/8Gclyid2f7cQIymJDDMIyQOEQjbyllBN3Sv0yI88VFOZ1oh9mM+1pnjkAopPgAABAgQIECBAgAABAgQIECBAgAABAgQIECBAgAABAgQIzF7g2GahWHY6+yatgAQIECBwcIH5LTczXqoa1QjDdFjaXNWODQJdBH7rcpBjjlng4uIif+B6pUAWhuUPpK98y04CBYF6zMsECC8cOba3Cusk12bVH4pfS9T9gOk2oe5ldOQxC+hqjrn215a93jymdQ9dW7QjP+Dq6qpNIL9giQnShmM/AQIECByhwL5DNeX75t3d3chhCz+5jTznskeAAAECBAgQIECAAAECBAgQIECAAAECBAgQIECAAAECBAgQIECAAAEC8xCw7HQe9agUBAgQIDBaAcvNRls13TM2rfFSfe1q9zIujhRFoa+Y42cgIFTTDCpx70W4vLxsu4a1YW0y9ncUaAsE1vH0gQ/bZpDx5MmTgXN7JJebVhM6kkpRzC0FdDVbAh7P6TrAOdV1YVBdGIrPSUBZCBAgQIBAxwBJ+w7VVLgpp44G+2pfvlC+Mgie7iNDgAABAgQIECBAgAABAgQIECBAgAABAgQIECBAgAABAgQIECBAgAABAocVKMx1L0/GO2y2XZ0AAQIECExCoHAzLdyCJ1G0o8pkobIKVXwQIkubD8LuotMVEKppunU3XM5fvnzZdrH379+3vWU/gTaB29vb6q1phZkwyKgq7rAb021Ch3Vz9akI6GqmUlMHyWfHEAYHyZuLbiyQUAufPn1aeXqiUTx79mzlW3YSIECAAIGZCXz//r1LifYdqqljNrpkda/HTCWfe0WQOAECBAgQIECAAAECBAgQIECAAAECBAgQIECAAAECBAgQIECAAAECBAgcUMCy0wPiuzQBAgQIzFvAcrPZ1O+ExkuWNs+m1SnIMAJCNQ3jPO2rnJ6ePnnyZGUZsjDsx48fK9+yk0CbQD3OzsOHD9sOG9v+m5ubbQJktH2IxlbMSeRnok1oErYyeXABXc3Bq2DkGaivyX/8+PHIcyt7HQUKAbALYbM7Ju4wAgQIECAwM4F9P0Yo/7owWLzptRcq53Nmla44BAgQIECAAAECBAgQIECAAAECBAgQIECAAAECBAgQIECAAAECBAgQIDBCActOR1gpskSAAAEC8xCw3Gwe9ZhSTGW8ZGnzbJqcggwmIFTTYNTTvlAhYt+nT5+mXTa5H1ygHmbiwYMHg19/wwtuswwyayzPzs42vLDTlgQm2oSWymEHgRUCupoVKHb9l0A9Puba1fv/dZL/T0CgMJwuDMInUDBZJECAAAECnQXyRz86HntyctLxyA0Oy68L5bP2HSiquvraZwj178XVWTYIECBAgAABAgQIECBAgAABAgQIECBAgAABAgQIECBAgAABAgQIECBAgMCQAoUZ74V58kPm0LUIECBAgMAUBQq30cLNd4olPYY8F6qsUNEDy1jaPDC4y81AQKimGVTiEEV49uxZW0id8dwDhoBwjV0I1NcTDrbKcfuMbzPIePLkyfYZkEIlMNEmVOXfBoGCgK6mgOMtvd8s20AicLV98C8vL/cajWKWngpFgAABAhMVqI9zCkXY9zOEjtko5HCwtyaU1cFMXIgAAQIECBAgQIAAAQIECBAgQIAAAQIECBAgQIAAAQIECBAgQIAAAQIEBhaw7HRgcJcjQIAAgWMQsNxsZrU8ifFS2wrHLnUhikIXJcfMT0CopvnV6b5K9ObNm5VJ397eXl9fr3zLTgLLAj9//kybqfafnZ1V2yPfMMgYSQVNtwmNBFA2Ri6gqxl5BR02e/UF+fuOU3DYkh7V1QthT9uG30flo7AECBAgQKAucP/+/frLnW/Xn1fsPPHdJjihrO624FIjQIAAAQIECBAgQIAAAQIECBAgQIAAAQIECBAgQIAAAQIECBAgQIAAgVEJtM17t+x0VNUkMwQIECAwIQHLzSZUWR2zOv7xkqXNHavSYQQqAaGaKgobawQuLi7aVsQVbvlrEvX28QnUb9UTipJ4c3Nzd3e3cXVNqKQbl3GwEyfahAbzcaFJC+hqJl19A2S+3gEK1TQA+DCXaBtIn5+fn56eDpMHVyFAgAABAgcX6PiNe99fruvDrYObrM2AyOlriRxAgAABAgQIECBAgAABAgQIECBAgAABAgQIECBAgAABAgQIECBAgAABAvsWsOx038LSJ0CAAIFjE7DcbH41PvLxkqXN82tySjSAgFBNAyDP5xIvX75cWZjc8n/+/LnyLTsJNATq6x73vcayceltXtaz3TedxDg7Ozvre5bj2wTqdTGhJtRWHPsJ1AXqzbu+v8u2rqaL0tSP+f79e1UEHWBFMemNq6ur/KmQlUVoG3ivPNhOAgQIECAwdYH6OKdQlrYY4oVTdvvWgwcPdptgIbUhr1XIhrcIECBAgAABAgQIECBAgAABAgQIECBAgAABAgQIECBAgAABAgQIECBAgEBZoG32u2WnZTfvEiBAgACBZQHLzZZN5rFnzOMlS5vn0caUYmABoZoGBp/25XIPaFsU9/79+2mXTe6HEvj69Wt1qQmFmdhmkDGhYlZVM+aNiTahMZPK23gEdDXjqYsR5qQemTjr9k9PT0eYSVnqK9A2hM7g4fHjx31TczwBAgQIEJi9wMOHD/daxrUD8iHDJ6291trc7tVK4gQIECBAgAABAgQIECBAgAABAgQIECBAgAABAgQIECBAgAABAgQIECBAYCFg2amWQIAAAQIEdiVgudmuJMeWzpjHS9usTRBFYWwtTX4GExCqaTDqOVzo5OSkELFvDiVUhj0LJMzE7e3t4iIJ+zWhGAQGGXtuGl2Tn24T6lpCxx23gK7muOt/TekFqlsDNMG3f/z40fapf/PmzQQLJMsECBAgQGBzgbu7uy4ntwUQ73KuYwgQIECAAAECBAgQIECAAAECBAgQIECAAAECBAgQIECAAAECBAgQIECAAIF9CFh2ug9VaRIgQIDAEQpYbjbjSh/zeKltkWOX6hCqqYuSY2YpIFTTLKt1j4VKqKYHDx4sXyDxdz5//ry83x4CdYFPnz5VLyd06014oI6rRqvS1TcmVNJ6tse5PdEmNE5MuRqbgK5mbDUytvzUQzWdn5+PLXvys4FAWzym1O+EwlluUHCnECBAgACBZYHv378v71zec3Z2trxzV3syIN9VUsOk0xFtmMy4CgECBAgQIECAAAECBAgQIECAAAECBAgQIECAAAECBAgQIECAAAECBAgcs4Blp8dc+8pOgAABArsSsNxsV5LjTGec4yVLm8fZWuRq/AJCNY2/jsaVw0Tsa7vNt+0fVwHk5qACEw0zsU0wyPv37+91KelB6/MAF59oEzqAlEtOUEBXM8FKGy7LiYddX4ovCOBw9Hu7Uuq0Hn+wfp3379/XX9omQIAAAQIEFgIrQ4fvEGebGM07zEb3pCaX4e5FcyQBAgQIECBAgAABAgQIECBAgAABAgQIECBAgAABAgQIECBAgAABAgQITEvAstNp1ZfcEiBAgMAIBSw3G2Gl7DZL4xwvWdq821qW2vEICNV0PHW9s5JeXFysXB13e3v7+fPnnV1GQrMTuLq6SiNZFCsBjNKQplLEbQYZomnssJan24R2iCCpGQvoamZcudsXrR675/z8PN/Jt09TCocVaAtyenl5eXp6eti8uToBAgQIEBheoHpcULj0yodRheO9RYAAAQIECBAgQIAAAQIECBAgQIAAAQIECBAgQIAAAQIECBAgQIAAAQIECAwmYNnpYNQuRIAAAQKzFLDcbJbV2ijUCMdLljY36shLAh0FhGrqCOWw/ybw6dOn//b6v1607f+v9/3/qAUaYSYmZGGQMZLKmm4TGgmgbIxcQFcz8go6bPa+fv1aZSChmqptGxMV+PnzZ71Oq1IklmX9Zlftt0GAAAECBGYv0CVUk1DIs28GCkiAAAECBAgQIECAAAECBAgQIECAAAECBAgQIECAAAECBAgQIECAAAECkxZoW17atn/ShZV5AgQIECCwQwHLzXaIOfKk2sZFbfv3XRxLm/ctLP25CgjVNNea3W+5Hj9+vHKBXPri6+vr/V5b6tMU+PHjR/1W/fLly6mU4+bm5u7ubuPcrvykbJzaMZ843SZ0zLWm7N0FdDXdrY7wyKurqyp4QUL5JHDyESLMrMiJx7RydJEB0snJycwKqzgECBAgQGBXAg8fPtxVUivT+f79+8r9o905uQyPVlLGCBAgQIAAAQIECBAgQIAAAQIECBAgQIAAAQIECBAgQIAAAQIECBAgQGAnApad7oRRIgQIECBwhAKWmx1PpY9qvGRp8/E0PCXduYBQTTsnPZYE2yLzXV5eHguBcvYRePPmTXV4ohednZ1VL0e+UY8w1TerCagxoZL2Ld3Ax0+3CQ0M5XITFdDVTLTihsl2nrNUFzo/P6+2bUxUIMEH6ze1qhQPHjx4/fp19dIGAQIECBA4HoGOUb9zr9yrycpAinu94paJTy7DW5bX6QQIECBAgAABAgQIECBAgAABAgQIECBAgAABAgQIECBAgAABAgQIECAwfgHLTsdfR3JIgAABAmMTsNxsbDWy7/yMZ7xkafO+61r6MxYQqmnGlbvfop2enq5cZH57e/v58+f9XlvqUxPIGLE+aFjZckZbpm0GGQlKNdpyTStjk25C06KW20MJ6GoOJT/+6yZyQb15TOseOn7eg+SwrRLrg6WDZMxFCRAgQIDAmAWEQh5z7cgbAQIECBAgQIAAAQIECBAgQIAAAQIECBAgQIAAAQIECBAgQIAAAQIECBBYCFh2qiUQIECAAIG+Apab9RWb+vHjGS/V1672VRVFoa+Y42cmIFTTzCp00OK8fPnywYMHy5dsGxAsH2nPkQhcXl5WJc199/Hjx9XL8W8YZIyhjibdhMYAKA/jF9DVjL+ODpXD+rAq99B8CT9UTlx3JwKN4INVmufn59MaIFU5t0GAAAECBLYXSNTvtYk8fPhw7TEOIECAAAECBAgQIECAAAECBAgQIECAAAECBAgQIECAAAECBAgQIECAAAECBA4uYNnpwatABggQIEBgQgKWm02osnaY1ZGMlyxt3mGdSurYBIRqOrYa32V5T05OPn36tJxilti9fft2eb89xylwfX1dv0/XQ06MH+Tm5ubu7m7jfIoHuTFd/cRJN6F6QWwTaBPQ1bTJ2K8DnF8bqAcfrEp3//79lYPq6gAbBAgQIEBg3gJdQjX5fj3vNqB0BAgQIECAAAECBAgQIECAAAECBAgQIECAAAECBAgQIECAAAECBAgQIDAbActOZ1OVCkKAAAECAwhYbjYA8ggvMYbxkqXNI2wYsjQhAaGaJlRZY8zq48ePE7RvOWfv379PEMfl/fYcm8DPnz/rY8QsrUybmRBCPchU32wn7MLZ2VnfsxzfEJh6E2oUx0sCKwV0NStZ7IxAPb7h5O6hanBZ4OrqauXnPXGa8mxl+Xh7CBAgQIDAkQh0CZEsVNORNAbFJECAAAECBAgQIECAAAECBAgQIECAAAECBAgQIECAAAECBAgQIECAAIEZCFh2OoNKVAQCBAgQGEDAcrMBkEd7iYOPl1YudezIJYpCRyiHzVhAqKYZV+5ARUsQgQcPHjQullV2K0M4NQ7zcvYCaR63t7dVMROJoNqexMY2gwzrSHdSxVNvQjtBkMjsBXQ1s6/izQr4+fPnetuoh23aLEFnHVYgwQdXDo/Pz8+fPXt22Ly5OgECBAgQOKzA9+/f12ZgWnGf1xbHAQQIECBAgAABAgQIECBAgAABAgQIECBAgAABAgQIECBAgAABAgQIECBAYN4Clp3Ou36VjgABAgS2F7DcbHvDqadw2PFSfflqX0lRFPqKOX5+AkI1za9Ohy7RycnJyvg7X79+vb6+Hjo3rjcmgTSA9+/fVznKcOH09LR6OYkNg4zDVtMMmtBhAV19KgK6mqnU1JD5bDxnuby8FJ5gSP99XCuDonr8ysUlEj165UB6HxmQJgECBAgQGK3A8i2ykVUP8RsgXhIgQIAAAQIECBAgQIAAAQIECBAgQIAAAQIECBAgQIAAAQIECBAgQIAAgZELWHY68gqSPQIECBA4uIDlZgevgoNn4LDjJUubD94AZGDSAkI1Tbr6xpL5xA5IFJ7l3CSsQAINLO+35xgEUvVpAFVJHzx48PLly+rlJDZubm7u7u42zqqlpBvTLU6cQRPaUsDpRyKgqzmSiu5bzNxDq3tQovmsHGj1TdPxBxTIJ31lJSa2aZ6nHDBjLk2AAAECBMYgIFTTGGpBHggQIECAAAECBAgQIECAAAECBAgQIECAAAECBAgQIECAAAECBAgQIECAwG4FLDvdrafUCBAgQGBOApabzak2tynLocZLljZvU2vOJRABoZo0g90IvH79ejkwTdbarVyUvptLSmXcAufn5/XFllOMRLBNMMiE1Tg7Oxt3FY09dzNoQmMnlr9xCOhqxlEP48rF1dVV7ptVnjKaOj09rV7amKJAPX5llf/UbJ6kVC9tECBAgACB4xT48ePH2oLn6+HaYxxAgAABAgQIECBAgAABAgQIECBAgAABAgQIECBAgAABAgQIECBAgAABAgQIjE3AstOx1Yj8ECBAgMBIBCw3G0lFjCEbBxkvWdo8hqqXh0kLCNU06eobV+YTUyDhaRp5ev/+/fX1dWOnl7MXePXqVf0OnUgEU4xbdHd3t3FNLUcu2zip4zxxHk3oOOtOqfsK6Gr6is3++EQrqD9nefjw4YsXL2Zf6nkX8O3bt9+/f2+UMUOFPENp7PSSAAECBAgcoUA9yvPK4j948GCKjxRWlsVOAgQIECBAgAABAgQIECBAgAABAgQIECBAgAABAgQIECBAgAABAgQIECBwbAKWnR5bjSsvAQIECKwVsNxsLdGxHTD8eMnS5mNrY8q7cwGhmnZOerwJnpyc5DawXP6EG/j58+fyfnvmKvD58+eE6KpKd35+foSRCOpRNioKGx0FNKGOUA4joKuZZRvIfbP6lpsgmJ8+fZplMY+nUDc3N4lZ2ShvanblsLlxmJcECBAgQOAYBOqBnleWVyjklSx2EiBAgAABAgQIECBAgAABAgQIECBAgAABAgQIECBAgAABAgQIECBAgACBSQhYdjqJapJJAgQIEBhMwHKzwagndKFpjZcsbZ5Q05LV/QkI1bQ/22NM+fHjx/UYPQuC29vbly9fHiPHUZY5QXbq99eHDx8eYYyJlPrZs2dHWf87KLQmtANESRyHgK5mlvX8/Pnz79+/V0XLsOrs7Kx6aWNyAglXWh8XVflPTIo8Pale2iBAgAABAscskKdG5eInkGX5gF29O7mYUJPL8K5qSjoECBAgQIAAAQIECBAgQIAAAQIECBAgQIAAAQIECBAgQIAAAQIECBAgMC0By06nVV9yS4AAAQL7E7DcbH+2U095KuMlS5un3tLkf1cCQjXtSlI6/7/AixcvllekJ1hPwq8wmr1AI8jO/fv3v379Ot1IBBsvelwOWDb7qt9VAWfWhHbFIp15C+hq5l2/vUqXPrAe3zADqouLi14pOHhsAglXWo+9tchealkErrHVlPwQIECAwAEFlu+V9cw8ePBAKOQ6iG0CBAgQIECAAAECBAgQIECAAAECBAgQIECAAAECBAgQIECAAAECBAgQIDBFActOp1hr8kyAAAECOxew3GznpHNKcMjxkqXNc2o5ynIQAaGaDsI+84t+/PhxuXfO0OHm5mbmJT/u4l1dXdWjdCVO07dv305PT6erkvCTWRTaN/9p6jmx71mOj8D8mpBqJdBFQFfTRekYjmn0gQktLPDf1Ou9EXtrUZw3b96IwDX1mpV/AgQIHJvA9fX18+fP//jjj3v/+ffo0aNXr179+PFjVw7lUE3n5+e7upB0CBAgQIAAAQIECBAgQIAAAQIECBAgQIAAAQIECBAgQIAAAQIECBAgQIAAgQMKWHZ6QHyXJkCAAIExCFhuNoZaGHkeBhsvWdo88pYge+MXEKpp/HU0yRx+/fo1IQbqWb+7u0scn58/f9Z32p6TQH115SJO09nZ2dQLmHgKvYqQRv7u3btepzi4EphlE6pKZ4NAQUBXU8A5nreW+8CTk5PjKf78SpoQpYne2ChXxgmvX79u7PSSAAECBAiMViDPcP78888E4/706dPt7e0inxm0JKBk4hq/fft2+5wnDlQ5keX7afn4bd7No4y1p+fp1tpjdnXA2mt1yfCuMiMdAgQIECBAgAABAgQIECBAgAABAgQIECBAgAABAgQIECBAgAABAgQIECCwvYBlp9sbSoEAAQIEJipgudlEK274bA82XrK0efjKdcU5CQjVNKfaHFFZElzg27dvWblXz1OW82WBen2P7TkJnJ+fL1YJ5r+p/RnEaUrtXFxcdG+0WUGaWJVzqtOByzLLJjSwoctNVEBXM9GK2222G32gOE275R04tQS2SIU2witkj3HCwBXhcgQIECCwjUBuZwnSlEf8bYnkofzz58/b3u24vx6tcvmUZOD09HR5/572dHmOUc7wbjO29lqNIOm7vbrUCBAgQIAAAQIECBAgQIAAAQIECBAgQIAAAQIECBAgQIAAAQIECBAgQIDAzgUsO905qQQJECBAYBIClptNoppGksnBxkuWNo+kxmVjogJCNU204iaQ7dwGsqJvEbunym72vHr1qnppY04CWdOYZYRZqzmbOE2L2klUhcRgKtdUopKl1O/evSsf5t2ywFybULnU3iWwENDVaAn6wDm1gcSVuL29rZcokRQ+ffpU32ObAAECBAiMXCBfhNeGCsrd7fPnz9sUJF+lC6ev/TJeONdbBAgQIECAAAECBAgQIECAAAECBAgQIECAAAECBAgQIECAAAECBAgQIECAwAgFLDsdYaXIEgECBAjsW8Bys30Lzyz9wcZLljbPrOUozpAC9379+jXk9Vzr2ARubm4yeri7u6sXPGv5Emavvsc2gZEL/PjxI1GoEmus3pgTiSzN+/Ly8tmzZyPPv+wRIDAJAV3NJKpJJgmUBZ4/f96IypQ4TYlDkecj5RO9S4AAAQIExiOQcWlCEnfJTw77559/uhy58ph79+6t3J+dW6bclmx5/6NHj8oBqvJk4PXr1+VEdvVuAWdxiTyj8DhiV9rSIUCAAAECBAgQIECAAAECBAgQIECAAAECBAgQIECAAAECBAgQIECAAIEhBSw7HVLbtQgQIEDgsAKWmx3Wf7pXH2y8ZGnzdBuJnB9QQKimA+Ify6VX3gayXv3x48fHQqCcMxJIe15Ea0qcprOzsxmVTFEIEBiRgK5mRJUhKwT6CLx9+zYRHOpniNNU17BNgAABAlMR+PDhw8uXLzvmNrGNNvt2fHV1dX5+3naVg4T5fvr0aR5YtWUp+0cVqsmztUJNeYsAAQIECBAgQIAAAQIECBAgQIAAAQIECBAgQIAAAQIECBAgI9bhbQAAIABJREFUQIAAAQIERi5g2enIK0j2CBAgQGAnApab7YTxaBMZeLxkafPRtjQF30BAqKYN0JzSW2D5NpAwN1lRttlavt6XdwIBAgQIECBAgACBPQt8/vz58vKyfhFxmuoatgkQIEBgQgJ//vnn169fO2b4/fv3L1686Hhw/bDlvw1SvfvgwYN//vmnejnYxvLPYI1LJ4LVu3fvGjv38fLnz595dFZO+devX+UDvEuAAAECBAgQIECAAAECBAgQIECAAAECBAgQIECAAAECBAgQIECAAAECBMYsYNnpmGtH3ggQIEBgewHLzbY3lILxkjZAYJwCv40zW3I1M4GEZEpgpvoas7u7uydPnuTeMLOSKg4BAgQIECBAgMARCnhwdoSVrsgECBCYsUAe2nQvXa+D68kWokG9efOmfuRg2wkRVb7W9+/fywfs6t21F1qb1V3lRDoECBAgQIAAAQIECBAgQIAAAQIECBAgQIAAAQIECBAgQIAAAQIECBAgQGBPApad7glWsgQIECAwBgHLzcZQCzPIg/HSDCpREWYpIFTTLKt1jIVa3AYePnxYZU60porCBgECBAgQIECAwHQFlh+cnZ+fJ1DpycnJdAsl5wQIECBAYK8CuXu2xXhKaO+Li4u9Xr0t8QnFP5pQVtu07SdAgAABAgQIECBAgAABAgQIECBAgAABAgQIECBAgAABAgQIECBAgAABApadagMECBAgMEsBy81mWa2HKpTx0qHkXZdAQUCopgKOt3Ys4DawY1DJESBAgAABAgQIHFpg+cHZ5eXlly9fxGk6dM24PgECBAhsLtArDFAiK21wpU+fPrWd9f79+7a39r3/8ePH+77ErtLfjH1XV5cOAQIECBAgQIAAAQIECBAgQIAAAQIECBAgQIAAAQIECBAgQIAAAQIECBDYlYBlp7uSlA4BAgQIjETAcrORVMScsmG8NKfaVJZ5CAjVNI96nEwpsmT927dv5+fnVY7v7u6yuuzm5qbaY4MAAQIECBAgQIDAJASWH5y9efPm48ePk8i8TBIgQIAAgTaBhw8ftr3V2H///v0NwhtdX1/n6VAjqcXLly9f5ieElW8Ns7McAqkt2zvP29oLlfO58/xIkAABAgQIECBAgAABAgQIECBAgAABAgQIECBAgAABAgQIECBAgAABAgQI7E/AstP92UqZAAECBAYWsNxsYPDjuZzx0vHUtZJOQkCopklU06wymdvAly9fsvSuKlWiNdVfVvttECBAgAABAgQIEBizQH0Qm1gVnz59ev369ZgzLG8ECBAgQKCLQD3Edvn4+q2wfGT93UQ2rL+sthMi6t27d9XLg2xMJQTSBhGyDuLpogQIECBAgAABAgQIECBAgAABAgQIECBAgAABAgQIECBAgAABAgQIECBAoIuAZaddlBxDgAABAuMXqM+xt9xs/PU1rRwaL02rvuR23gJCNc27fsdbuiy9y1L2jDAWWcxivPHmVc4IECBAgAABAgQIrBKoBrEPHjz49u3bxcXFqqPsI0CAAAECExM4PT2t7nGFrOeY+s9IhSPrb11dXeWmWd+z2F78CrW8f+A9a0M1XV9fD5CllUTVdddmsjrSBgECBAgQIECAAAECBAgQIECAAAECBAgQIECAAAECBAgQIECAAAECBAgQmJCAZacTqixZJUCAAIGVAtVUfMvNVvrYub2A8dL2hlIgsL3AvV+/fm2fihQIbCZwc3Pz9evXLMZ78eLFZik4iwABAgQIECBAgMChBH7+/Jnwo3d3dwlUkaDUh8qG6xIgQIAAgZ0LfP78+fLyspBsogXlkU7f219unfnBKbfO5ZRzSx1J0MPff/99ZQ4XeU6pnz17tpz/3e559OjR9+/f29J8//69J2ltOPYTIECAAAECBAgQIECAAAECBAgQIECAAAECBAgQIECAAAECBAgQIECAwNQFLDudeg3KPwECBI5ZwHKzY679IctuvDSktmsRWBYQqmnZxB4CBAgQIECAAAECBAgQIECAAAECRy3w9OnTb9++LRPkr3wkRuFmYZXa0hxPnKaU9/nz58nPcsEXe968efP69eu2d3e1/969e4Wkbm9vT09PCwd4iwABAgQIECBAgAABAgQIECBAgAABAgQIECBAgAABAgQIECBAgAABAgQIECBAgAABAgQIECBAgACBfQj8to9EpUmAAAECBAgQIECAAAECBAgQIECAwHQFEq7o/v379fzn5ffv3//+++/N4jQlBNLK2E8bB36q522H2+fn54XUIlB4dydv5a9bFNJJqCxxmgo+3iJAgAABAgQIECBAgAABAgQIECBAgAABAgQIECBAgAABAgQIECBAgAABAgQIECBAgAABAgQIECCwPwGhmvZnK2UCBAgQIECAAAECBAgQIECAAAECkxRIPKBEVqpHa7q7u3vy5MmHDx/6lufnz59//vlnYj8tn/j+/ft3794t7z/gnmfPnj148KAtAwOEaipfIpGt2vJmPwECBAgQIECAAAECBAgQIECAAAECBAgQIECAAAECBAgQIECAAAECBAgQIECAAAECBAgQIECAAAECexUQqmmvvBInQIAAAQIECBAgQIAAAQIECBAgMEmBs7Oz5WhNCRX0xx9/vH379sePH11K9fnz50Q++vr16/LBCd704sWL5f0H33N5edmWh9vb244Fb0th7f6Ytx2TyFnn5+dt79pPgAABAgQIECBAgAABAgQIECBAgAABAgQIECBAgAABAgQIECBAgAABAgQIECBAgAABAgQIECBAgMBeBe79+vVrrxeQOAECBAgQIECAAAECBAgQIECAAAECExW4ublJeKCEKFrO/8OHD/NW/psQQo8fP64OyCk5PiGHEozp7u6u2l9tJHhT3qqfUr01ho2fP3+mRG05Sc4vLi7a3t1+fyJhrdROyomT9e7du+0vIQUCBAgQIECAAAECBAgQIECAAAECBAgQIECAAAECBAgQIECAAAECBAgQIECAAAECBAgQIECAAAECBDYQEKppAzSnECBAgAABAgQIECBAgAABAgQIEDgWgYQuevPmzfv373dS4MvLyyR1cnKyk9T2lMjz588Tkmll4olO9eXLl5Vvbb8zUa4S+qotnYRwOj09bXvXfgIECBAgQIAAAQIECBAgQIAAAQIECBAgQIAAAQIECBAgQIAAAQIECBAgQIAAAQIECBAgQIAAAQIE9irw215TlzgBAgQIECBAgAABAgQIECBAgAABApMWSFild+/eJU5QoixtU5AnT558+/bt48ePI4/TlDImNNX9+/dXFvbr16+JXbXyre13tsWHSsovX74Up2l7YSkQIECAAAECBAgQIECAAAECBAgQIECAAAECBAgQIECAAAECBAgQIECAAAECBAgQIECAAAECBAgQ2Fjg/8m6o41PdiIBAgQIECBAgAABAgQIECBAgAABAscgkNBF5+fnz58/z8bd3d3//t//u2OpHzx4kBhP/+t//a8XL15ku+NZhz0sZfy///f/JrDUymz8z//5PxN2auVb2+xMBKhA/Z//83+WE0l+EiIq111+yx4CBAgQIECAAAECBAgQIECAAAECBAgQIECAAAECBAgQIECAAAECBAgQIECAAAECBAgQIECAAAECBIYRuPfr169hruQqBAgQIECAAAECBAgQIECAAAECBAjMQ+DHjx+JZPT9P/8SuSn/r5crkYwSXSj/zb+zs7P6WxPa/uOPP25vb5cznKJl/8nJyfJb2+x5+/ZtW1T9T58+XVxcbJO4cwkQIECAAAECBAgQIECAAAECBAgQIECAAAECBAgQIECAAAECBAgQIECAAAECBAgQIECAAAECBAgQ2FJAqKYtAZ1OgAABAgQIECBAgAABAgQIECBAgMAMBa6vrxNqamXBXr58+e7du5VvbbYzoa8ePnyYoFfLpycPf/311/J+ewgQIECAAAECBAgQIECAAAECBAgQIECAAAECBAgQIECAAAECBAgQIECAAAECBAgQIECAAAECBAgQGFLgtyEv5loECBAgQIAAAQIECBAgQIAAAQIECBCYhMDjx4/fvHmzMqvv379PIKeVb2228/LycmWcpvv373/9+nWzNJ1FgAABAgQIECBAgAABAgQIECBAgAABAgQIECBAgAABAgQIECBAgAABAgQIECBAgAABAgQIECBAgMAOBYRq2iGmpAgQIECAAAECBAgQIECAAAECBAgQmI/A69evz8/PV5Yn+29ubla+1Xfn8+fPv337tvKs7D85OVn5lp0ECBAgQIAAAQIECBAgQIAAAQIECBAgQIAAAQIECBAgQIAAAQIECBAgQIAAAQIECBAgQIAAAQIECAwpIFTTkNquRYAAAQIECBAgQIAAAQIECBAgQIDAlAQ+ffr08OHD5Rzf3d09efJk+2hNidOUSyynnz3Zf3Z2tvItOwkQIECAAAECBAgQIECAAAECBAgQIECAAAECBAgQIECAAAECBAgQIECAAAECBAgQIECAAAECBAgQGFhAqKaBwV2OAAECBAgQIECAAAECBAgQIECAAIHJCJycnHz79q0Qren6+nqzwvz8+bMcp+ni4mKzlJ1FgAABAgQIECBAgAABAgQIECBAgAABAgQIECBAgAABAgQIECBAgAABAgQIECBAgAABAgQIECBAgMDOBYRq2jmpBAkQIECAAAECBAgQIECAAAECBAgQmI9AojX9/fffl5eXy0W6u7t78uTJq1evEndp+d3CngR4SvinT58+LR9z//7979+/i9O0LGMPAQIECBAgQIAAAQIECBAgQIAAAQIECBAgQIAAAQIECBAgQIAAAQIECBAgQIAAAQIECBAgQIAAgQMKCNV0QHyXJkCAAAECBAgQIECAAAECBAgQIEBgGgIfP35MZKXEUVrO7vv37x88ePD27dsuAZsSpOnp06cJ8HR7e7uc1GL/2dnZ8lv2ECBAgAABAgQIECBAgAABAgQIECBAgAABAgQIECBAgAABAgQIECBAgAABAgQIECBAgAABAgQIECBwQIF7v379OuDlXZoAAQIECBAgQIAAAQIECBAgQIAAAQJTEfjx48fLly+/fv3aluHz8/OEW3r4n38nJyeLw25ubhKY6du3bzlxZYSmHJYgUAn5dHFx0Zay/QQIECBAgAABAgQIECBAgAABAgQIECBAgAABAgQIECBAgAABAgQIECBAgAABAgQIECBAgAABAgQIHFBAqKYD4rs0AQIECBAgQIAAAQIECBAgQIAAAQLTE7i+vn7z5k1CL+0k6wnSlPBP+VeFdtpJshIhQIAAAQIECBAgQIAAAQIECBAgQIAAAQIECBAgQIAAAQIECBAgQIAAAQIECBAgQIAAAQIECBAgQGCHAkI17RBTUgQIECBAgAABAgQIECBAgAABAgQIHIvAjx8/ErDp69evd3d3m5X54cOHidB0cXGx2enOIkCAAAECBAgQIECAAAECBAgQIECAAAECBAgQIECAAAECBAgQIECAAAECBAgQIECAAAECBAgQIEBgMAGhmgajdiECBAgQIECAAAECBAgQIECAAAECBGYocH19nYBN379///bt29riPXjwIBGazs/Pnzx5cnp6uvZ4BxAgQIAAAQIECBAgQIAAAQIECBAgQIAAAQIECBAgQIAAAQIECBAgQIAAAQIECBAgQIAAAQIECBAgMAYBoZrGUAvyQIAAAQIECBAgQIAAAQIECBAgQIDAHAR+/Phx+1//6uVJYKa8fPz4cX2nbQIECBAgQIAAAQIECBAgQIAAAQIECBAgQIAAAQIECBAgQIAAAQIECBAgQIAAAQIECBAgQIAAAQIEpiIgVNNUako+CRAgQIAAAQIECBAgQIAAAQIECBAgQIAAAQIECBAgQIAAAQIECBAgQIAAAQIECBAgQIAAAQIECBAgQIAAAQIECBAgQIAAAQIECBAgQIAAgQMI/HaAa7okAQIECBAgQIAAAQIECBAgQIAAAQIECBAgQIAAAQIECBAgQIAAAQIECBAgQIAAAQIECBAgQIAAAQIECBAgQIAAAQIECBAgQIAAAQIECBAgQGAiAkI1TaSiZJMAAQIECBAgQIAAAQIECBAgQIAAAQIECBAgQIAAAQIECBAgQIAAAQIECBAgQIAAAQIECBAgQIAAAQIECBAgQIAAAQIECBAgQIAAAQIECBA4hIBQTYdQd00CBAgQIECAAAECBAgQIECAAAECBAgQIECAAAECBAgQIECAAAECBAgQIECAAAECBAgQIECAAAECBAgQIECAAAECBAgQIECAAAECBAgQIEBgIgJCNU2komSTAAECBAgQIECAAAECBAgQIECAAAECBAgQIECAAAECBAgQIECAAAECBAgQIECAAAECBAgQIECAAAECBAgQIECAAAECBAgQIECAAAECBAgQOISAUE2HUHdNAgQIECBAgAABAgQIECBAgAABAgQIECBAgAABAgQIECBAgAABAgQIECBAgAABAgQIECBAgAABAgQIECBAgAABAgQIECBAgAABAgQIECBAYCICQjVNpKJkkwABAgQIECBAgAABAgQIECBAgAABAgQIECBAgAABAgQIECBAgAABAgQIECBAgAABAgQIECBAgAABAgQIECBAgAABAgQIECBAgAABAgQIEDiEgFBNh1B3TQIECBAgQIAAAQIECBAgQIAAAQIECBAgQIAAAQIECBAgQIAAAQIECBAgQIAAAQIECBAgQIAAAQIECBAgQIAAAQIECBAgQIAAAQIECBAgQGAiAkI1TaSiZJMAAQIECBAgQIAAAQIECBAgQIAAAQIECBAgQIAAAQIECBAgQIAAAQIECBAgQIAAAQIECBAgQIAAAQIECBAgQIAAAQIECBAgQIAAAQIECBA4hIBQTYdQd00CBAgQIECAAAECBAgQIECAAAECBAgQIECAAAECBAgQIECAAAECBAgQIECAAAECBAgQIECAAAECBAgQIECAAAECBAgQIECAAAECBAgQIEBgIgJCNU2komSTAAECBAgQIECAAAECBAgQIECAAAECBAgQIECAAAECBAgQIECAAAECBAgQIECAAAECBAgQIECAAAECBAgQIECAAAECBAgQIECAAAECBAgQOISAUE2HUHdNAgQIECBAgAABAgQIECBAgAABAgQIECBAgAABAgQIECBAgAABAgQIECBAgAABAgQIECBAgAABAgQIECBAgAABAgQIECBAgAABAgQIECBAYCICQjVNpKJkkwABAgQIECBAgAABAgQIECBAgAABAgQIECBAgAABAgQIECBAgAABAgQIECBAgAABAgQIECBAgAABAgQIECBAgAABAgQIECBAgAABAgQIEDiEgFBNh1B3TQIECBAgQIAAAQIECBAgQIAAAQIECBAgQIAAAQIECBAgQIAAAQIECBAgQIAAAQIECBAgQIAAAQIECBAgQIAAAQIECBAgQIAAAQIECBAgQGAiAv9jIvk86mze3Nx8//799vb24X/+nZ6eHjWHwhMgQIAAAQIECBAgQIAAAQIECBAgQIAAAQIECBAgQIAAAQIECBAgQIAAAQIECBAgQIAAAQIECBAgQIAAAQIECBAgQIAAAQIECBAgQIAAgQEFfhvwWi7VWyBBmp4+fZoATZeXl2/evDk/P3/w4EH2XF9f906reMLnz59///33e/fuffjwoXigNwkQIECAAAECBAgQIECAAAECBAgQIECAAAECBAgQIECAAAECBAgQIECAAAECBAgQIECAAAECBAgQIECAAAECBAgQIECAAAECBAgQIECAwHEJ3Pv169dxlXg6pU34pERoastvIje9fv267d2++xOn6e7ubnFWLvr+/fuTk5O+iTieAAECBAgQIECAAAECBAgQIECAAAECBAgQIECAAAECBAgQIECAAAECBAgQIECAAAECBAgQIECAAAECBAgQIECAAAECBAgQIECAAAECBAjMT+C3+RVpHiW6vr4uxGlKGROq6e3bt7sq7MOHD6ukPn369OTJk58/f1Z7bBAgQIAAAQIECBAgQIAAAQIECBAgQIAAAQIECBAgQIAAAQIECBAgQIAAAQIECBAgQIAAAQIECBAgQIAAAQIECBAgQIAAAQIECBAgQIAAgaMVuPfr16+jLfyYC/706dNv376tzeHt7e3p6enaw9YekMBMCc/0/fv36sj79+8nA2dnZ9UeGwQIECBAgAABAgQIECBAgAABAgQIECBAgAABAgQIECBAgAABAgQIECBAgAABAgQIECBAgAABAgQIECBAgAABAgQIECBAgAABAgQIECBA4AgFfjvCMo+/yDc3N13iNKUgb9682UlxTk5OcsWHDx9Wqd3d3SV4U3JS7bFBgAABAgQIECBAgAABAgQIECBAgAABAgQIECBAgAABAgQIECBAgAABAgQIECBAgAABAgQIECBAgAABAgQIECBAgAABAgQIECBAgAABAgSOUECopjFW+qdPnzpm6+vXrx2PXHvYymhNCd70+fPntec6gAABAgQIECBAgAABAgQIECBAgAABAgQIECBAgAABAgQIECBAgAABAgQIECBAgAABAgQIECBAgAABAgQIECBAgAABAgQIECBAgAABAgQIzFXg3q9fv+ZatumW648//ri9ve2Y/93W4M+fP588efL9+/f61RM66uLior7HNgECBAgQIECAAAECBAgQIECAAAECBAgQIECAAAECBAgQIECAAAECBAgQIECAAAECBAgQIECAAAECBAgQIECAAAECBAgQIECAAAECBAgQOBKB346knBMq5o8fP7rHadp5uU5OTr59+/bw4cN6ypeXl58/f67vsU2AAAECBAgQIECAAAECBAgQIECAAAECBAgQIECAAAECBAgQIECAAAECBAgQIECAAAECBAgQIECAAAECBAgQIECAAAECBAgQIECAAAECBI5EQKim0VX0169fu+fpyZMn3Q/ueGSiNX369On+/fv140VrqmvYJkCAAAECBAgQIECAAAECBAgQIECAAAECBAgQIECAAAECBAgQIECAAAECBAgQIECAAAECBAgQIECAAAECBAgQIECAAAECBAgQIECAAIHjERCqaXR13StUUyIo7aMAZ2dn3759a6QsWlMDxEsCBAgQIECAAAECBAgQIECAAAECBAgQIECAAAECBAgQIECAAAECBAgQIECAAAECBAgQIECAAAECBAgQIECAAAECBAgQIECAAAECBAgQOAaBe79+/TqGck6ljD9//rx//37H3ObIf//9t+PBGxz2+fPn5VBQiST17NmzDVJzCgECBAgQIECAAAECBAgQIECAAAECBAgQIECAAAECBAgQIECAAAECBAgQIECAAAECBAgQIECAAAECBAgQIECAAAECBAgQIECAAAECBAgQmKLAb1PM9IzznEBI3Uv38uXL7gdvcOTFxcXyJRK86ebmZoPUnEKAAAECBAgQIECAAAECBAgQIECAAAECBAgQIECAAAECBAgQIECAAAECBAgQIECAAAECBAgQIECAAAECBAgQIECAAAECBAgQIECAAAECBKYocO/Xr19TzPdc8/znn392jNZ0//7929vbk5OTfVM8ffr027dv9avk0tlzdnZW32mbAAECBAgQIECAAAECBAgQIECAAAECBAgQIECAAAECBAgQIECAAAECBAgQIECAAAECBAgQIECAAAECBAgQIECAAAECBAgQIECAAAECBAjMUuC3WZZquoVqBEUqFOT8/HyAOE3JQEJHJTZTPSd3d3eXl5c/f/6s77RNgAABAgQIECBAgAABAgQIECBAgAABAgQIECBAgAABAgQIECBAgAABAgQIECBAgAABAgQIECBAgAABAgQIECBAgAABAgQIECBAgAABAgRmKSBU04iq9erqKlGQOmbozZs3HY/c8rAEhEq0pkYi379/f/LkSWOnlwQIECBAgAABAgQIECBAgAABAgQIECBAgAABAgQIECBAgAABAgQIECDw/7Zzh8dpa9vfgP/O3O8oFaBUgFIBOhVYpwKTCsKpILiCkAqiVHBwBZEruKgCQwURFfDuuZ7X4zEgg8Ag8OMPGbH3XtprPcrnHwECBAgQIECAAAECBAgQIECAAAECBAgQIECAAAECBAgQIECAAIHLExDV1KJvWhTFlt1kWdbtdrc8vP+xfr+/mgwV0pq+fPmy/8u9gQABAgQIECBAgAABAgQIECBAgAABAgQIECBAgAABAgQIECBAgAABAgQIECBAgAABAgQIECBAgAABAgQIECBAgAABAgQIECBAgAABAgQItFngarlctrm/d9Xbp0+fZrPZNiOHUKcQn7TNyQOe+fz5c4hnevHCPM9vbm5eLPpJgAABAgQIECBAgAABAgQIECBAgAABAgQIECBAgAABAgQIECBAgAABAgQIECBAgAABAgQIECBAgAABAgQIECBAgAABAgQIECBAgAABAgQuRkBUU1s+ZVmWSZJs002apr9//97m5GHPrO0wiqKQG9Xr9Q57l7cRIECAAAECBAgQIECAAAECBAgQIECAAAECBAgQIECAAAECBAgQIECAAAECBAgQIECAAAECBAgQIECAAAECBAgQIECAAAECBAgQIECAAIGWCHxoSR/aCIFHWyIMBoMtTx72WMhjGo1GL95ZVVXoZ7FYvFj3kwABAgQIECBAgAABAgQIECBAgAABAgQIECBAgAABAgQIECBAgAABAgQIECBAgAABAgQIECBAgAABAgQIECBAgAABAgQIECBAgAABAgQIXIbA1XK5vIxJzn2Kz58/T6fTV6eI4/jh4eHVY293YG2fIa3p58+fb3epNxMgQIAAAQIECBAgQIAAAQIECBAgQIAAAQIECBAgQIAAAQIECBAgQIAAAQIECBAgQIAAAQIECBAgQIAAAQIECBAgQIAAAQIECBAgQIAAgVMJfDjVxe59LjCfz7fJaQolw+HXFQxjAAAgAElEQVTweeHxn8fj8eqleZ7f3d2trlshQIAAAQIECBAgQIAAAQIECBAgQIAAAQIECBAgQIAAAQIECBAgQIAAAQIECBAgQIAAAQIECBAgQIAAAQIECBAgQIAAAQIECBAgQIAAAQLnLiCqqRVfsCiKbfqIomgwGGxz8u3O9Pv9tT2ExcVi8Xb3ejMBAgQIECBAgAABAgQIECBAgAABAgQIECBAgAABAgQIECBAgAABAgQIECBAgAABAgQIECBAgAABAgQIECBAgAABAgQIECBAgAABAgQIEDiJgKimk7C/vHQymbxcWvd7OBx2Op11O0ddG4/HITTqxZVVVa2NcHpxzE8CBAgQIECAAAECBAgQIECAAAECBAgQIECAAAECBAgQIECAAAECBAgQIECAAAECBAgQIECAAAECBAgQIECAAAECBAgQIECAAAECBAgQIHBeAlfL5fK8Or7Ibq+urraZazabdbvdbU6+9ZkfP36E3KjVW0Lm1PX19eq6FQIECBAgQIAAAQIECBAgQIAAAQIECBAgQIAAAQIECBAgQIAAAQIECBAgQIAAAQIECBAgQIAAAQIECBAgQIAAAQIECBAgQIAAAQIECBAgcKYCH86070tq++7ubptxBoNBS3KaQrdfv36N43i17dDkYrFYXbdCgAABAgQIECBAgAABAgQIECBAgAABAgQIECBAgAABAgQIECBAgAABAgQIECBAgAABAgQIECBAgAABAgQIECBAgAABAgQIECBAgAABAgTOVEBU0+k/3GQy2aaJ4XC4zbGjnRmNRqt3VVW1dn31pBUCBAgQIECAAAECBAgQIECAAAECBAgQIECAAAECBAgQIECAAAECBAgQIECAAAECBAgQIECAAAECBAgQIECAAAECBAgQIECAAAECBAgQIHAWAlfL5fIsGr3gJj99+jSbzeoHTNP09+/f9WeOv/v58+fpdLp6b1js9Xqr61YIECBAgAABAgQIECBAgAABAgQIECBAgAABAgQIECBAgAABAgQIECBAgAABAgQIECBAgAABAgQIECBAgAABAgQIECBAgAABAgQIECBAgMDZCXw4u44vrOGyLF/NaQojj0ajFg4+Ho/XdjUcDteuWyRAgAABAgQIECBAgAABAgQIECBAgAABAgQIECBAgAABAgQIECBAgAABAgQIECBAgAABAgQIECBAgAABAgQIECBAgAABAgQIECBAgAABAmcnIKrpxJ8sz/NXO4jjuN/vv3rs+AdCV0mSrN5bFMXd3d3quhUCBAgQIECAAAECBAgQIECAAAECBAgQIECAAAECBAgQIECAAAECBAgQIECAAAECBAgQIECAAAECBAgQIECAAAECBAgQIECAAAECBAgQIHB2AqKaTvzJQqrRqx2MRqNXz5zqwHA4XHv1pvW1hy0SIECAAAECBAgQIECAAAECBAgQIECAAAECBAgQIECAAAECBAgQIECAAAECBAgQIECAAAECBAgQIECAAAECBAgQIECAAAECBAgQIECAAIHWClwtl8vWNnfxjc3n8ziO68eMoujPnz/1Z067++nTp9lsttpDnuc3Nzer61YIECBAgAABAgQIECBAgAABAgQIECBAgAABAgQIECBAgAABAgQIECBAgAABAgQIECBAgAABAgQIECBAgAABAgQIECBAgAABAgQIECBAgMAZCXw4o14vr9XJZPLqUMPh8NUzpz0wGo3WNhA6XywWa7csEiBAgAABAgQIECBAgAABAgQIECBAgAABAgQIECBAgAABAgQIECBAgAABAgQIECBAgAABAgQIECBAgAABAgQIECBAgAABAgQIECBAgACBcxEQ1XTKL1UURf31URS1P6rp5uYm9Lk6SFVV4/F4dd0KAQIECBAgQIAAAQIECBAgQIAAAQIECBAgQIAAAQIECBAgQIAAAQIECBAgQIAAAQIECBAgQIAAAQIECBAgQIAAAQIECBAgQIAAAQIECBA4IwFRTSf7WIvFYjKZ1F+fZVmn06k/04bdTXlSIaopjNmGDvVAgAABAgQIECBAgAABAgQIECBAgAABAgQIECBAgAABAgQIECBAgAABAgQIECBAgAABAgQIECBAgAABAgQIECBAgAABAgQIECBAgAABAgSaCYhqauZ2gKqiKF59y2g0evVMGw4MBoO1bVRVFdKa1m5ZJECAAAECBAgQIECAAAECBAgQIECAAAECBAgQIECAAAECBAgQIECAAAECBAgQIECAAAECBAgQIECAAAECBAgQIECAAAECBAgQIECAAAECZyEgqulkn2kymdTfnWVZt9utP9OS3dBn6HZtM3mer123SIAAAQIECBAgQIAAAQIECBAgQIAAAQIECBAgQIAAAQIECBAgQIAAAQIECBAgQIAAAQIECBAgQIAAAQIECBAgQIAAAQIECBAgQIAAAQIEzkJAVNPJPtOrUU3D4fBkze1+8WAwWFs0m81+/fq1dssiAQIECBAgQIAAAQIECBAgQIAAAQIECBAgQIAAAQIECBAgQIAAAQIECBAgQIAAAQIECBAgQIAAAQIECBAgQIAAAQIECBAgQIAAAQIECBBov8DVcrlsf5eX1+H9/X2apjVzhd3fv3/XHGjh1sePH6uqWm0sjuOHh4fVdSsECBAgQIAAAQIECBAgQIAAAQIECBAgQIAAAQIECBAgQIAAAQIECBAgQIAAAQIECBAgQIAAAQIECBAgQIAAAQIECBAgQIAAAQIECBAgQKD9Ah/a3+JFdjiZTOrnGgwG9QdauLup59lsFqKpWtiwlggQIECAAAECBAgQIECAAAECBAgQIECAAAECBAgQIECAAAECBAgQIECAAAECBAgQIECAAAECBAgQIECAAAECBAgQIECAAAECBAgQIECAwKsCV8vl8tVDDhxc4NOnTyHAaNNr4zh+eHjYtNva9bIskyRZ216WZf/+++/aLYsECBAgQIAAAQIECBAgQIAAAQIECBAgQIAAAQIECBAgQIAAAQIECBAgQIAAAQIECBAgQIAAAQIECBAgQIAAAQIECBAgQIAAAQIECBAgQKDNAh/a3Nyl9jafz2tymsLUw+HwHGfv9XohZGpt55PJJEy9dssiAQIECBAgQIAAAQIECBAgQIAAAQIECBAgQIAAAQIECBAgQIAAAQIECBAgQIAAAQIECBAgQIAAAQIECBAgQIAAAQIECBAgQIAAAQIECBBos4CophN8nZBbVHNrFEWDwaDmQJu3akKm8jxvc+d6I0CAAAECBAgQIECAAAECBAgQIECAAAECBAgQIECAAAECBAgQIECAAAECBAgQIECAAAECBAgQIECAAAECBAgQIECAAAECBAgQIECAAAECawVENa1ledvF+qimkHbU6XTetoM3e3uWZZveLappk4x1AgQIECBAgAABAgQIECBAgAABAgQIECBAgAABAgQIECBAgAABAgQIECBAgAABAgQIECBAgAABAgQIECBAgAABAgQIECBAgAABAgQIEGizwNVyuWxzf5fX22KxiKKoZq7ZbNbtdmsOtHzr06dPYYS1TYaMquvr67VbFgkQIECAAAECBAgQIECAAAECBAgQIECAAAECBAgQIECAAAECBAgQIECAAAECBAgQIECAAAECBAgQIECAAAECBAgQIECAAAECBAgQIECAQDsFPrSzrQvuKsQV1Uw3GAzOOqcpjJZl2aYB62ffVGWdAAECBAgQIECAAAECBAgQIECAAAECBAgQIECAAAECBAgQIECAAAECBAgQIECAAAECBAgQIECAAAECBAgQIECAAAECBAgQIECAAAECBAicUOBquVye8Pp3ePXff/9dk1g0nU57vd5Zs5RlmSTJphGqqup0Opt2rRMgQIAAAQIECBAgQIAAAQIECBAgQIAAAQIECBAgQIAAAQIECBAgQIAAAQIECBAgQIAAAQIECBAgQIAAAQIECBAgQIAAAQIECBAgQIAAgbYJfGhbQxffT1EUm2ZM0/Tcc5rCaGGEKIo2zVgTU7WpxDoBAgQIECBAgAABAgQIECBAgAABAgQIECBAgAABAgQIECBAgAABAgQIECBAgAABAgQIECBAgAABAgQIECBAgAABAgQIECBAgAABAgQIEDihgKimo+Lf3d1VVbXpytFotGnrvNazLNvUsKimTTLWCRAgQIAAAQIECBAgQIAAAQIECBAgQIAAAQIECBAgQIAAAQIECBAgQIAAAQIECBAgQIAAAQIECBAgQIAAAQIECBAgQIAAAQIECBAgQKCdAqKajvpdiqLYdF8cx/1+f9Puea2nabqp4RDVtFgsNu1aJ0CAAAECBAgQIECAAAECBAgQIECAAAECBAgQIECAAAECBAgQIECAAAECBAgQIECAAAECBAgQIECAAAECBAgQIECAAAECBAgQIECAAAECbRMQ1XTULxKCijbdNxqNNm2d3XpNVFOYpQbh7CbVMAECBAgQIECAAAECBAgQIECAAAECBAgQIECAAAECBAgQIECAAAECBAgQIECAAAECBAgQIECAAAECBAgQIECAAAECBAgQIECAAAECBAhcvICopuN94rIsZ7PZ2vuiKLq5uVm7dY6L3W43SZJNnRdFsWnLOgECBAgQIECAAAECBAgQIECAAAECBAgQIECAAAECBAgQIECAAAECBAgQIECAAAECBAgQIECAAAECBAgQIECAAAECBAgQIECAAAECBAgQaJuAqKbjfZGaiKLhcHi8Po5yU5qmm+6ZTCabtqwTIECAAAECBAgQIECAAAECBAgQIECAAAECBAgQIECAAAECBAgQIECAAAECBAgQIECAAAECBAgQIECAAAECBAgQIECAAAECBAgQIECAAIG2CYhqOt4XyfN87WVRFF1eVFOSJGuHDYtVVd3f32/atU6AAAECBAgQIECAAAECBAgQIECAAAECBAgQIECAAAECBAgQIECAAAECBAgQIECAAAECBAgQIECAAAECBAgQIECAAAECBAgQIECAAAECBFolIKrpSJ9jPp9Pp9O1l2VZ1ul01m6d72KapjXNTyaTml1bBAgQIECAAAECBAgQIECAAAECBAgQIECAAAECBAgQIECAAAECBAgQIECAAAECBAgQIECAAAECBAgQIECAAAECBAgQIECAAAECBAgQIECgPQL/aU8rB+wk5CLNZrPVF/b7/dXF46wURbHpotFotGnrfNe73W4cx2u/QhiqRuN8R9Y5AQIECBAgQIAAAQIECBAgQIAAAQIECBAgQIAAAQIECBAgQIAAAQIECBAgQIAAAQIECBAgQIAAAQIECBAgQIAAAQIECBAgQIAAAQIECFykwNlHNYVUpun//kL6T1VV4fHV7xQihMJf8v//er3eqyX7H5hMJmtfkmVZSDVau3XuiwF4U1RT+EyLxaLT6Zz7jPonQIAAAQIECBAgQIAAAQIECBAgQIAAAQIECBAgQIAAAQIECBAgQIAAAQIECBAgQIAAAQIECBAgQIAAAQIECBAgQIAAAQIECBAgQIAAgYsXuFoul2c3ZIhnCsFMIfzoMZ5pz/6jKErTNEQmhb+3Cw+6urpa22cYod/vr90698Xb29vRaLRpivD5rq+vN+1aJ0CAAAECBAgQIECAAAECBAgQIECAAAECBAgQIECAAAECBAgQIECAAAECBAgQIECAAAECBAgQIECAAAECBAgQIECAAAECBAgQIECAAAECLRH4T0v62KaNkNAU8n3yPJ9Op9uc3/JMVVXhteEvnA9pTYPB4OARQnd3d2ubCRFRl5rTFOYN062d+nExZFQd3LnmOlsECBAgQIAAAQIECBAgQIAAAQIECBAgQIAAAQIECBAgQIAAAQIECBAgQIAAAQIECBAgQIAAAQIECBAgQIAAAQIECBAgQIAAAQIECBAgQKCZwIdmZUeu+vXr119//RXH8XA4PGxO04tBQmBTSGv69OlTuPHF1j4/H3OgVt8QYqFWFy9mJUmSmllCVFPNri0CBAgQIECAAAECBAgQIECAAAECBAgQIECAAAECBAgQIECAAAECBAgQIECAAAECBAgQIECAAAECBAgQIECAAAECBAgQIECAAAECBAgQINASgavlctmSVlbbWCwW4/E4z/PZbLa6+9YrIRkq3H59fb3/RSH7aXWE8P6Hh4f9X97mN6wd/KnhNv/fe2rSAwECBAgQIECAAAECBAgQIECAAAECBAgQIECAAAECBAgQIECAAAECBAgQIECAAAECBAgQIECAAAECBAgQIECAAAECBAgQIECAAAECBAi8c4EP7Zw/hDTd3t6GMKPRaLQacnScnsO9WZb99ddf8/l8nxvLslw7wnA43Oe1Z1EbvmBNn/f39zW7tggQIECAAAECBAgQIECAAAECBAgQIECAAAECBAgQIECAAAECBAgQIECAAAECBAgQIECAAAECBAgQIECAAAECBAgQIECAAAECBAgQIECAQBsE/tOGJl708OvXr8YJTVEUJUmSpunjw+Obq6qa/u+vKIrw/OK6+p+hJLwwz/Pr6+v6k5t2Q+3qVmhvMBisrl/YSvgQAXDTUGGr3+9v2rVOgAABAgQIECBAgAABAgQIECBAgAABAgQIECBAgAABAgQIECBAgAABAgQIECBAgAABAgQIECBAgAABAgQIECBAgAABAgQIECBAgAABAgTaINCuqKayLIfDYU24zyayx+SjEH7U6/XWnnkKWrq7uxuPxztdEdKdsiwLjX3//n3ty+sX194V3tbpdOoLL2A3juOaKUJ8Vs2uLQIECBAgQIAAAQIECBAgQIAAAQIECBAgQIAAAQIECBAgQIAAAQIECBAgQIAAAQIECBAgQIAAAQIECBAgQIAAAQIECBAgQIAAAQIECBAg0AaBD21o4rGH29vbJEnWBhvVNBnCgPI8//PnT8hR2pTT9Lw8ZDb9/v17MpmEdKfn668+h4CnL1++vHps9cDai0Kq1OrJy1sR1XR539REBAgQIECAAAECBAgQIECAAAECBAgQIECAAAECBAgQIECAAAECBAgQIECAAAECBAgQIECAAAECBAgQIECAAAECBAgQIECAAAECBAgQeG8CV8vl8uQzz+fzLMum0+lOnYQIpBCfdHNzs1PV0+Fml4aIpZ8/fz69ZJuHxWIR+gx5UrPZ7PF8g5dsc1ELz4TZ1yZVPbVaVVWn03n66YEAAQIECBAgQIAAAQIECBAgQIAAAQIECBAgQIAAAQIECBAgQIAAAQIECBAgQIAAAQIECBAgQIAAAQIECBAgQIAAAQIECBAgQIAAAQIECLRN4PRRTXd3dyG6KET27EQzHA5Ho9GeKT8hSChJkqcEpS0bCPd++/Zty8PPj93f34fApjBp+HfPzp+/tuXPHz9+rPm4RVH0+/2Wj6A9AgQIECBAgAABAgQIECBAgAABAgQIECBAgAABAgQIECBAgAABAgQIECBAgAABAgQIECBAgAABAgQIECBAgAABAgQIECBAgAABAgQIEHjPAieOavrx40cIXdrpA0RRFKKOrq+vd6radLgsy5DWtGl307qAoU0yq+t//fVX4Fpdf1wZj8dfv37dtGudAAECBAgQIECAAAECBAgQIECAAAECBAgQIECAAAECBAgQIECAAAECBAgQIECAAAECBAgQIECAAAECBAgQIECAAAECBAgQIECAAAECBAicXODDCTv48uXLrjlNcRyH3J9D5TSF2Xu93q49hKosyxaLxQnpzujqEK1V0+10Oq3ZtUWAAAECBAgQIECAAAECBAgQIECAAAECBAgQIECAAAECBAgQIECAAAECBAgQIECAAAECBAgQIECAAAECBAgQIECAAAECBAgQIECAAAECBE4ucLKoppDTlOf5TvMnSRKSfUK40k5Vrx5uENVUVVWDqlc7ucgD4avVzDWbzWp2bREgQIAAAQIECBAgQIAAAQIECBAgQIAAAQIECBAgQIAAAQIECBAgQIAAAQIECBAgQIAAAQIECBAgQIAAAQIECBAgQIAAAQIECBAgQIAAgZMLnCaqqVlOU1EUnU7n4GTdbjfLsl1fG3Km7u/vd616h+ejKKqZOmRv1ezaIkCAAAECBAgQIECAAAECBAgQIECAAAECBAgQIECAAAECBAgQIECAAAECBAgQIECAAAECBAgQIECAAAECBAgQIECAAAECBAgQIECAAAECJxc4QVRTg5ymEPczmUzeIqfp8QM0iGoKhaPR6OTfr/0NJElS02RVVTW7tggQIECAAAECBAgQIECAAAECBAgQIECAAAECBAgQIECAAAECBAgQIECAAAECBAgQIECAAAECBAgQIECAAAECBAgQIECAAAECBAgQIECAwMkFjh3V1CCnKRgVRdHtdt8OK47jBi8PXd3f3zcoVPJcgOFzDc8ECBAgQIAAAQIECBAgQIAAAQIECBAgQIAAAQIECBAgQIAAAQIECBAgQIAAAQIECBAgQIAAAQIECBAgQIAAAQIECBAgQIAAAQIECBAg0DaBo0Y13d7e5nm+K8F4PO71ertW7XS+3+/vdP7pcINxnmrfycOrtlVVvRMKYxIgQIAAAQIECBAgQIAAAQIECBAgQIAAAQIECBAgQIAAAQIECBAgQIAAAQIECBAgQIAAAQIECBAgQIAAAQIECBAgQIAAAQIECBAgQIDAOQocL6rp7u5uNBrtapSm6devX3etOtr5ENW0WCyOdt1FXjSdTi9yLkMRIECAAAECBAgQIECAAAECBAgQIECAAAECBAgQIECAAAECBAgQIECAAAECBAgQIECAAAECBAgQIECAAAECBAgQIECAAAECBAgQIECAwGUIHCmqqSzLwWCwK1kURSELadeqZudDJlSzwslk0qzw/VSF7/h+hjUpAQIECBAgQIAAAQIECBAgQIAAAQIECBAgQIAAAQIECBAgQIAAAQIECBAgQIAAAQIECBAgQIAAAQIECBAgQIAAAQIECBAgQIAAAQIECFyYwJGimkJOU1VVu9qNRqNut7tr1ZHPi2p6FTxJkpozRVHU7NoiQIAAAQIECBAgQIAAAQIECBAgQIAAAQIECBAgQIAAAQIECBAgQIAAAQIECBAgQIAAAQIECBAgQIAAAQIECBAgQIAAAQIECBAgQIAAAQKnFThGVNM///wznU53nTOO469fv+5adfzzkoaOb+5GAgQIECBAgAABAgQIECBAgAABAgQIECBAgAABAgQIECBAgAABAgQIECBAgAABAgQIECBAgAABAgQIECBAgAABAgQIECBAgAABAgQIECBwNIE3j2q6v78fj8cN5mlW1eCix5KqqprVhsKyLJvVqgoCs9mMAwECBAgQIECAAAECBAgQIECAAAECBAgQIECAAAECBAgQIECAAAECBAgQIECAAAECBAgQIECAAAECBAgQIECAAAECBAgQIECAAAECBAgQaK3Am0c1DQaDBsMnSXJ9fd2gsHHJdDo9SW3jS8+oME3Tmm5FNdXg2CJAgAABAgQIECBAgAABAgQIECBAgAABAgQIECBAgAABAgQIECBAgAABAgQIECBAgAABAgQIECBAgAABAgQIECBAgAABAgQIECBAgACBkwu8bVTT7e1tsyCe4XB4cprtG2g24/bvd5IAAQIECBAgQIAAAQIECBAgQIAAAQIECBAgQIAAAQIECBAgQIAAAQIECBAgQIAAAQIECBAgQIAAAQIECBAgQIAAAQIECBAgQIAAAQIECBA4lcAbRjXN5/PxeNxgsDiOb25uGhQ2LgmtNq4NhdPpdJ9ytXv6AyRAgAABAgQIECBAgAABAgQIECBAgAABAgQIECBAgAABAgQIECBAgAABAgQIECBAgAABAgQIECBAgAABAgQIECBAgAABAgQIECBAgAABAm8n8IZRTaPRqKqqBq0PBoMGVfuUzGazfcqbjbnPjRdWu6f/hWkYhwABAgQIECBAgAABAgQIECBAgAABAgQIECBAgAABAgQIECBAgAABAgQIECBAgAABAgQIECBAgAABAgQIECBAgAABAgQIECBAgAABAgRaJfBWUU1lWeZ53mzUs4tqajbm+6mK4/j9DGtSAgQIECBAgAABAgQIECBAgAABAgQIECBAgAABAgQIECBAgAABAgQIECBAgAABAgQIECBAgAABAgQIECBAgAABAgQIECBAgAABAgQIELgwgbeKahoOh82ksizrdrvNahtXzWazxrWhcM/yfa4+i1pRTWfxmTRJgAABAgQIECBAgAABAgQIECBAgAABAgQIECBAgAABAgQIECBAgAABAgQIECBAgAABAgQIECBAgAABAgQIECBAgAABAgQIECBAgAABAmsF3iSqqSzLoijW3vfqYohqevXMwQ807vaxE1FNB/8iXkiAAAECBAgQIECAAAECBAgQIECAAAECBAgQIECAAAECBAgQIECAAAECBAgQIECAAAECBAgQIECAAAECBAgQIECAAAECBAgQIECAAAECBFoi8CZRTePxuPF4J4lqmk6njRtWuL/AnlFZ+zfgDQQIECBAgAABAgQIECBAgAABAgQIECBAgAABAgQIECBAgAABAgQIECBAgAABAgQIECBAgAABAgQIECBAgAABAgQIECBAgAABAgQIECBAYJPA4aOa5vN5nueb7qtfDzlNnU6n/szBdxeLRVVV+7w2juN9ytUSIECAAAECBAgQIECAAAECBAgQIECAAAECBAgQIECAAAECBAgQIECAAAECBAgQIECAAAECBAgQIECAAAECBAgQIECAAAECBAgQIECAAAECrRU4fFTTeDxuPG2Iampc27iwKIrGtY+Fopr2BFROgAABAgQIECBAgAABAgQIECBAgAABAgQIECBAgAABAgQIECBAgAABAgQIECBAgAABAgQIECBAgAABAgQIECBAgAABAgQIECBAgAABAgRaK3D4qKY8zxtPe5Kopul02rhhhQQIECBAgAABAgQIECBAgCpDpi8AACAASURBVAABAgQIECBAgAABAgQIECBAgAABAgQIECBAgAABAgQIECBAgAABAgQIECBAgAABAgQIECBAgAABAgQIECBAgMBlCxw4qunu7q6qqmZkSZJ0Op1mtftUFUWxT7laAgQIECBAgAABAgQIECBAgAABAgQIECBAgAABAgQIECBAgAABAgQIECBAgAABAgQIECBAgAABAgQIECBAgAABAgQIECBAgAABAgQIECBA4IIFDhzVlOd5Y6wsyxrX7lO4f1RTmqb7NKCWAAECBAgQIECAAAECBAgQIECAAAECBAgQIECAAAECBAgQIECAAAECBAgQIECAAAECBAgQIECAAAECBAgQIECAAAECBAgQIECAAAECBAgQaK3AIaOaFovFZDJpPOpJoprKsmzc8FNhFEVPzx4IECBAgAABAgQIECBAgAABAgQIECBAgAABAgQIECBAgAABAgQIECBAgAABAgQIECBAgAABAgQIECBAgAABAgQIECBAgAABAgQIECBAgACBSxI4ZFTTPjlNIe2o1+sdX7Yoiv0vTZJk/5d4AwECBAgQIECAAAECBAgQIECAAAECBAgQIECAAAECBAgQIECAAAECBAgQIECAAAECBAgQIECAAAECBAgQIECAAAECBAgQIECAAAECBAgQINBCgUNGNe0Te5Sm6Ul09un5qWFRTU8UHggQIECAAAECBAgQIECAAAECBAgQIECAAAECBAgQIECAAAECBAgQIECAAAECBAgQIECAAAECBAgQIECAAAECBAgQIECAAAECBAgQIECAwIUJHDKqaTKZNNY536imOI47nU7jwRUSIECAAAECBAgQIECAAAECBAgQIECAAAECBAgQIECAAAECBAgQIECAAAECBAgQIECAAAECBAgQIECAAAECBAgQIECAAAECBAgQIECAAAECbRY4WFRTWZZVVTUe9SRRTXv2/DhskiSNp1ZIgAABAgQIECBAgAABAgQIECBAgAABAgQIECBAgAABAgQIECBAgAABAgQIECBAgAABAgQIECBAgAABAgQIECBAgAABAgQIECBAgAABAgQItFzgYFFNRVE0HjWKol6v17i8ceE+PT9depKQqafbPRAgQIAAAQIECBAgQIAAAQIECBAgQIAAAQIECBAgQIAAAQIECBAgQIAAAQIECBAgQIAAAQIECBAgQIAAAQIECBAgQIAAAQIECBAgQIAAAQJvKtCKqKZTpR2JanrT/1vbvzyO4+0PO0mAAAECBAgQIECAAAECBAgQIECAAAECBAgQIECAAAECBAgQIECAAAECBAgQIECAAAECBAgQIECAAAECBAgQIECAAAECBAgQIECAAAECBI4pIKppL+0oinq93l6vUPx//yeqyf8CAgQIECBAgAABAgQIECBAgAABAgQIECBAgAABAgQIECBAgAABAgQIECBAgAABAgQIECBAgAABAgQIECBAgAABAgQIECBAgAABAgQIEGitwGGimsqyrKqq8ZBpmjaubVy4Z8+P92ZZ1rgBhQQIECBAgAABAgQIECBAgAABAgQIECBAgAABAgQIECBAgAABAgQIECBAgAABAgQIECBAgAABAgQIECBAgAABAgQIECBAgAABAgQIECBAgED7BQ4T1VQUReNRoyjq9XqNyxsX7tPz06Wimp4oah4OQl3zflsECBAgQIAAAQIECBAgQIAAAQIECBAgQIAAAQIECBAgQIAAAQIECBAgQIAAAQIECBAgQIAAAQIECBAgQIAAAQIECBAgQIAAAQIECBAgQODtBE4f1ZSm6duNV/Pm/fODQsjU9fV1zRW2CBAgQIAAAQIECBAgQIAAAQIECBAgQIAAAQIECBAgQIAAAQIECBAgQIAAAQIECBAgQIAAAQIECBAgQIAAAQIECBAgQIAAAQIECBAgQIAAgXMXeL9RTZPJZM+Pl2XZnm9Q/ijQ7/dRECBAgAABAgQIECBAgAABAgQIECBAgAABAgQIECBAgAABAgQIECBAgAABAgQIECBAgAABAgQIECBAgAABAgQIECBAgAABAgQIECBAgACBdgocIKqpLMuqqhqPl6Zp49rGhXd3d41rnwpFNT1ReCBAgAABAgQIECBAgAABAgQIECBAgAABAgQIECBAgAABAgQIECBAgAABAgQIECBAgAABAgQIECBAgAABAgQIECBAgAABAgQIECBAgAABApcqcICopqIoGutEUdTr9RqXNy7cp+fHS+M4vr6+btzAuyqczWbval7DEiBAgAABAgQIECBAgAABAgQIECBAgAABAgQIECBAgAABAgQIECBAgAABAgQIECBAgAABAgQIECBAgAABAgQIECBAgAABAgQIECBAgMAlCZw4qilN05NoTiaTPe8dDAZ7vuH9lNdHNZ3q/8D78TcpAQIECBAgQIAAAQIECBAgQIAAAQIECBAgQIAAAQIECBAgQIAAAQIECBAgQIAAAQIECBAgQIAAAQIECBAgQIAAAQIECBAgQIAAAQIECOwj8B6jmsqyrA8PehU0iqLhcPjqMQcIECBAgAABAgQIECBAgAABAgQIECBAgAABAgQIECBAgAABAgQIECBAgAABAgQIECBAgAABAgQIECBAgAABAgQIECBAgAABAgQIECBAgACBcxfYN6opxB5VVdVYIU3TxrWNC4uiaFz7WJhlWafT2fMl76e8/n9IHMfvh8KkBAgQIECAAAECBAgQIECAAAECBAgQIECAAAECBAgQIECAAAECBAgQIECAAAECBAgQIECAAAECBAgQIECAAAECBAgQIECAAAECBAgQIHB2AvtGNe0TexRFUa/XOz5Znud7XjoajfZ8w7sqn06nNfOKaqrBsUWAAAECBAgQIECAAAECBAgQIECAAAECBAgQIECAAAECBAgQIECAAAECBAgQIECAAAECBAgQIECAAAECBAgQIECAAAECBAgQIECAAAECJxc4ZVRTmqbHn38+n9cnB73a0mAw6Ha7rx5zYEuBkNi15UnHCBAgQIAAAQIECBAgQIAAAQIECBAgQIAAAQIECBAgQIAAAQIECBAgQIAAAQIECBAgQIAAAQIECBAgQIAAAQIECBAgQIAAAQIECBAgQIDA8QXeXVTTeDzeRznkCu35hn1uP8fakI1V33aSJPUH7BIgQIAAAQIECBAgQIAAAQIECBAgQIAAAQIECBAgQIAAAQIECBAgQIAAAQIECBAgQIAAAQIECBAgQIAAAQIECBAgQIAAAQIECBAgQIAAgRMK7BXVVJZlVVWNu0/TtHFt48LJZNK4NhQOh8NOp7PPG95b7Ww2qx85juP6A3YJECBAgAABAgQIECBAgAABAgQIECBAgAABAgQIECBAgAABAgQIECBAgAABAgQIECBAgAABAgQIECBAgAABAgQIECBAgAABAgQIECBAgMAJBfaKaiqKonHrURT1er3G5c0K7+7uXk0OqnlzCBUKUU01B2ytCrwa5tXtdlerrBAgQIAAAQIECBAgQIAAAQIECBAgQIAAAQIECBAgQIAAAQIECBAgQIAAAQIECBAgQIAAAQIECBAgQIAAAQIECBAgQIAAAQIECBAgQIAAgZYInCyqKU3T4xOMx+N9Lg3lnU5nnze8w9rpdFozdZIkNbu2CBAgQIAAAQIECBAgQIAAAQIECBAgQIAAAQIECBAgQIAAAQIECBAgQIAAAQIECBAgQIAAAQIECBAgQIAAAQIECBAgQIAAAQIECBAgQIDAyQXeUVTTfD4viqKxeJZl19fXjcvfbWFVVTWzR1FUs2uLAAECBAgQIECAAAECBAgQIECAAAECBAgQIECAAAECBAgQIECAAAECBAgQIECAAAECBAgQIECAAAECBAgQIECAAAECBAgQIECAAAECBAicXKB5VFNZlvUpPPWzpWlaf+Dgu6PRqPE7Q6JQnueNy99z4XQ6rRn/+P8NapqxRYAAAQIECBAgQIAAAQIECBAgQIAAAQIECBAgQIAAAQIECBAgQIAAAQIECBAgQIAAAQIECBAgQIAAAQIECBAgQIAAAQIECBAgQIAAAQIEVgWaRzUVRbH6ui1XQvJRr9fb8vBBjs3n832ylkJtp9M5SCfv7SX1eV5Jkrw3EPMSIECAAAECBAgQIECAAAECBAgQIECAAAECBAgQIECAAAECBAgQIECAAAECBAgQIECAAAECBAgQIECAAAECBAgQIECAAAECBAgQIECAwHkJnCaqKU3TIzMNh8PGN4ba6+vrxuXvvHA6ndYIxHFcs2uLAAECBAgQIECAAAECBAgQIECAAAECBAgQIECAAAECBAgQIECAAAECBAgQIECAAAECBAgQIECAAAECBAgQIECAAAECBAgQIECAAAECBAicXOBdRDXd399PJpNm1kmSfP/+vVmtqrIs6xF6vV79AbsECBAgQIAAAQIECBAgQIAAAQIECBAgQIAAAQIECBAgQIAAAQIECBAgQIAAAQIECBAgQIAAAQIECBAgQIAAAQIECBAgQIAAAQIECBAgQOC0Ag2jmkIET1VVjVtP07Rx7a6Fi8ViMBjsWvV4Poqioiia1aoKAvX/SY7538DnIECAAAECBAgQIECAAAECBAgQIECAAAECBAgQIECAAAECBAgQIECAAAECBAgQIECAAAECBAgQIECAAAECBAgQIECAAAECBAgQIECAAAECzQQaRjXtE2AU8o96vV6zdhtUjUaj2WzWoPAxp6nT6TSoVfIoUP//JEkSUAQIECBAgAABAgQIECBAgAABAgQIECBAgAABAgQIECBAgAABAgQIECBAgAABAgQIECBAgAABAgQIECBAgAABAgQIECBAgAABAgQIECBAoOUCp4lqOhrK3d3deDxudl2IGTpmpFSzJlteVR+SJaqp5Z9PewQIECBAgAABAgQIECBAgAABAgQIECBAgAABAgQIECBAgAABAgQIECBAgAABAgQIECBAgAABAgQIECBAgAABAgQIECBAgAABAgQIECAQBE4Q1RTie379+nUE/bIsB4NBs4vyPJfT1IzueVV9VFOaps8PeyZAgAABAgQIECBAgAABAgQIECBAgAABAgQIECBAgAABAgQIECBAgAABAgQIECBAgAABAgQIECBAgAABAgQIECBAgAABAgQIECBAgAABAi0UuFoul7u2FSKQkiTZter5+TiOHx4enq8c/HmxWIRbqqpq8OaQ03Rzc9OgUMkLgaurqxcrTz+jKPrz58/TTw8ECBAgQIAAAQIECBAgQIAAAQIECBAgQIAAAQIECBAgQIAAAQIECBAgQIAAAQIECBAgQIAAAQIECBAgQIAAAQIECBAgQIAAAQIECBAgQKCdAh8atFUURYOq5yWz2eyff/55vnLY5/l8nqZpg5ymkB8UppPTdJDPESK9at4TPlDNri0CBAgQIECAAAECBAgQIECAAAECBAgQIECAAAECBAgQIECAAAECBAgQIECAAAECBAgQIECAAAECBAgQIECAAAECBAgQIECAAAECBAgQINASgdNENYXhx+Pxr1+/3kIhJAQlSTKdTnd9+WNOU7/f37XQ+bUC9Z9AVNNaNIsECBAgQIAAAQIECBAgQIAAAQIECBAgQIAAAQIECBAgQIAAAQIECBAgQIAAAQIECBAgQIAAAQIECBAgQIAAAQIECBAgQIAAAQIECBAg0DaBk0U1BYjBYHB/f39YkRD/FDKAqqra9bUh3Wk2m/V6vV0Lnd8kIKppk4x1AgQIECBAgAABAgQIECBAgAABAgQIECBAgAABAgQIECBAgAABAgQIECBAgAABAgQIECBAgAABAgQIECBAgAABAgQIECBAgAABAgQIEDgjgZ2jmsqybBCEtEkkxCqFcKVNuzutLxaLL1++hPinBu0Nh8P//ve/nU5npxsdrheoiWqKokgqVr2eXQIECBAgQIAAAQIECBAgQIAAAQIECBAgQIAAAQIECBAgQIAAAQIECBAgQIAAAQIECBAgQIAAAQIECBAgQIAAAQIECBAgQIAAAQIECBBoicDOUU1FURy29RCu9Pfff4egpX1eG/Ke4jjO83zXl4TMoMlk8v37910LnX9VoOa/SojoerXcAQIECBAgQIAAAQIECBAgQIAAAQIECBAgQIAAAQIECBAgQIAAAQIECBAgQIAAAQIECBAgQIAAAQIECBAgQIAAAQIECBAgQIAAAQIECBAg0AaB00c1BYUQlhSClm5vb3cNbArnQ0jTp0+fQt5TVVW7gmZZNpvNrq+vdy10/lWB+/v7mjNBvmbXFgECBAgQIECAAAECBAgQIECAAAECBAgQIECAAAECBAgQIECAAAECBAgQIECAAAECBAgQIECAAAECBAgQIECAAAECBAgQIECAAAECBAgQaI/A1XK53Kmbjx8/NghF2v6KEOIT/tI07Xa7m6pCQlNRFCHgKfw1ayYkQ+V53u/3N11hfU+BELw1Go02vSQkZNV8301V1gkQIECAAAECBAgQIECAAAECBAgQIECAAAECBAgQIECAAAECBAgQIECAAAECBAgQIECAAAECBAgQIECAAAECBAgQIECAAAECBAgQIECAwPEF/rPTlWVZNotGerwlpCOF+J4Q01Nz6WMAUzgQRVGSJCFTKfw9nQ8JTaGB6XT6tLLrQ3jtcDj89u3broXO7yRQ843CZ5XTtBOmwwQIECBAgAABAgQIECBAgAABAgQIECBAgAABAgQIECBAgAABAgQIECBAgAABAgQIECBAgAABAgQIECBAgAABAgQIECBAgAABAgQIECBwQoHdoppCUlLjXkNG0s3NTfa/v23eEyKZtjm2fT+PIU0hp6nT6Wxf5WQzgZpvF/4LNHunKgIECBAgQIAAAQIECBAgQIAAAQIECBAgQIAAAQIECBAgQIAAAQIECBAgQIAAAQIECBAgQIAAAQIECBAgQIAAAQIECBAgQIAAAQIECBAgcHyBDztdWZO/8+p70jQNZ0JM0u/fv8fjcQhOerXkUAfiOM7zfDabffv2TU7ToVRr3nN/fx+StjYdENW0ScY6AQIECBAgQIAAAQIECBAgQIAAAQIECBAgQIAAAQIECBAgQIAAAQIECBAgQIAAAQIECBAgQIAAAQIECBAgQIAAAQIECBAgQIAAAQIECLRQ4NhRTY8EX79+nU6ng8HgrUXCFSFe6uHh4ebmRkjTW2s/vb8m0ivEZvV6vaeTHggQIECAAAECBAgQIECAAAECBAgQIECAAAECBAgQIECAAAECBAgQIECAAAECBAgQIECAAAECBAgQIECAAAECBAgQIECAAAECBAgQIECAQMsFdohqKsuyqqrG86Rp+ry22+3+/PlzNpsdPLApiqLwzjzPQ7fhin6///xez0cQmEwmm27JsmzTlnUCBAgQIECAAAECBAgQIECAAAECBAgQIECAAAECBAgQIECAAAECBAgQIECAAAECBAgQIECAAAECBAgQIECAAAECBAgQIECAAAECBAgQINBCgavlcrllWz9+/BgOh1sefnEsxCf9+fPnxeLTz8ViEcJ9Hv+eFnd6CO8PUVBJkoQkoF6vt1Otw4cVCF8zfI5N75xOpz7QJhzrBAgQIECAAAECBAgQIECAAAECBAgQIECAAAECBAgQIECAAAECBAgQIECAAAECBAgQIECAAAECBAgQIECAAAECBAgQIECAAAECBAgQINBCgf9s31NRFNsffnEy5Ci9WHn+s9Pp3PzvLyze39+Hi2bP/p6fDM/x//7CQwhmekxoCgvdbvfFMT9PJRAitzZdHb6UnKZNONYJECBAgAABAgQIECBAgAABAgQIECBAgAABAgQIECBAgAABAgQIECBAgAABAgQIECBAgAABAgQIECBAgAABAgQIECBAgAABAgQIECBAoJ0CrYhqek7T/9/f8xXP5yVQE9U0HA7PaxbdEiBAgAABAgQIECBAgAABAgQIECBAgAABAgQIECBAgAABAgQIECBAgAABAgQIECBAgAABAgQIECBAgAABAgQIECBAgAABAgQIECBAgACBq+VyuY1CWZZJkmxzcu2Z6XTa6/XWblm8MIGrq6tNE81ms263u2nXOgECBAgQIECAAAECBAgQIECAAAECBAgQIECAAAECBAgQIECAAAECBAgQIECAAAECBAgQIECAAAECBAgQIECAAAECBAgQIECAAAECBAgQaKHAhy17Kopiy5Orx6IoktO0ynKRK3d3d5vmyrJMTtMmHOsECBAgQIAAAQIECBAgQIAAAQIECBAgQIAAAQIECBAgQIAAAQIECBAgQIAAAQIECBAgQIAAAQIECBAgQIAAAQIECBAgQIAAAQIECBAg0FqBY0Q1pWna2vk1dliByWSy6YWDwWDTlnUCBAgQIECAAAECBAgQIECAAAECBAgQIECAAAECBAgQIECAAAECBAgQIECAAAECBAgQIECAAAECBAgQIECAAAECBAgQIECAAAECBAgQINBaAVFNrf0059fYYrHI83xt33EcX19fr92ySIAAAQIECBAgQIAAAQIECBAgQIAAAQIECBAgQIAAAQIECBAgQIAAAQIECBAgQIAAAQIECBAgQIAAAQIECBAgQIAAAQIECBAgQIAAAQIE2iywVVRTWZZVVTUeI03TxrUKz0hgMpls6nYwGGzask6AAAECBAgQIECAAAECBAgQIECAAAECBAgQIECAAAECBAgQIECAAAECBAgQIECAAAECBAgQIECAAAECBAgQIECAAAECBAgQIECAAAECBNossFVUU1EUjWeIoqjX6zUuV3hGAnmeb+p2OBxu2rJOgAABAgQIECBAgAABAgQIECBAgAABAgQIECBAgAABAgQIECBAgAABAgQIECBAgAABAgQIECBAgAABAgQIECBAgAABAgQIECBAgAABAgTaLPDmUU1pmrZ5fr0dSmA+n2+K9BoMBp1O51AXeQ8BAgQIECBAgAABAgQIECBAgAABAgQIECBAgAABAgQIECBAgAABAgQIECBAgAABAgQIECBAgAABAgQIECBAgAABAgQIECBAgAABAgQIEDimgKimY2pf8l15nm8abzQabdqyToAAAQIECBAgQIAAAQIECBAgQIAAAQIECBAgQIAAAQIECBAgQIAAAQIECBAgQIAAAQIECBAgQIAAAQIECBAgQIAAAQIECBAgQIAAAQIEWi7welRTWZZVVTUeI03TxrUKz0hgU1RTlmXdbveMBtEqAQIECBAgQIAAAQIECBAgQIAAAQIECBAgQIAAAQIECBAgQIAAAQIECBAgQIAAAQIECBAgQIAAAQIECBAgQIAAAQIECBAgQIAAAQIECBB4LvB6VFNRFM8LdnqOoqjX6+1U4vA5Ctzd3c1ms7WdD4fDtesWCRAgQIAAAQIECBAgQIAAAQIECBAgQIAAAQIECBAgQIAAAQIECBAgQIAAAQIECBAgQIAAAQIECBAgQIAAAQIECBAgQIAAAQIECBAgQIDAWQi8bVRTmqZnoaDJPQXG4/HaN4T/AP1+f+2WRQIECBAgQIAAAQIECBAgQIAAAQIECBAgQIAAAQIECBAgQIAAAQIECBAgQIAAAQIECBAgQIAAAQIECBAgQIAAAQIECBAgQIAAAQIECBAgcBYCoprO4jO1usn5fF4UxdoWR6PR2nWLBAgQIECAAAECBAgQIECAAAECBAgQIECAAAECBAgQIECAAAECBAgQIECAAAECBAgQIECAAAECBAgQIECAAAECBAgQIECAAAECBAgQIEDgXAReiWoqy7KqqsbDpGnauFbhuQhsymPKsqzf75/LFPokQIAAAQIECBAgQIAAAQIECBAgQIAAAQIECBAgQIAAAQIECBAgQIAAAQIECBAgQIAAAQIECBAgQIAAAQIECBAgQIAAAQIECBAgQIAAAQJrBV6JaiqKYm3ZNotRFPV6vW1OOnO+AvP5PM/ztf2Px+O16xYJECBAgAABAgQIECBAgAABAgQIECBAgAABAgQIECBAgAABAgQIECBAgAABAgQIECBAgAABAgQIECBAgAABAgQIECBAgAABAgQIECBAgMAZCbxhVFOapmcEodVmAqPRaG3hYDDodrtrtywSIECAAAECBAgQIECAAAECBAgQIECAAAECBAgQIECAAAECBAgQIECAAAECBAgQIECAAAECBAgQIECAAAECBAgQIECAAAECBAgQIECAAIEzEhDVdEYfq3WtLhaLyWSy2lYURePxeHXdCgECBAgQIECAAAECBAgQIECAAAECBAgQIECAAAECBAgQIECAAAECBAgQIECAAAECBAgQIECAAAECBAgQIECAAAECBAgQIECAAAECBAgQODuBuqimsiyrqmo8UpqmjWsVnoVAyGNa+z9kOBx2Op2zGEGTBAgQIECAAAECBAgQIECAAAECBAgQIECAAAECBAgQIECAAAECBAgQIECAAAECBAgQIECAAAECBAgQIECAAAECBAgQIECAAAECBAgQIECgXuBquVxuOvHjx4+QubNpt349iqI/f/7Un7F71gLz+TyO49URwuLDw8PquhUCBAgQIECAAAECBAgQIECAAAECBAgQIECAAAECBAgQIECAAAECBAgQIECAAAECBAgQIECAAAECBAgQIECAAAECBAgQIECAAAECBAgQIHCOAh9qmi6Koma3fitN0/oDds9dYDQarR0hz/O16xYJECBAgAABAgQIECBAgAABAgQIECBAgAABAgQIECBAgAABAgQIECBAgAABAgQIECBAgAABAgQIECBAgAABAgQIECBAgAABAgQIECBAgMA5CohqOsevdvqe5/P52kimLMv6/f7p+9MBAQIECBAgQIAAAQIECBAgQIAAAQIECBAgQIAAAQIECBAgQIAAAQIECBAgQIAAAQIECBAgQIAAAQIECBAgQIAAAQIECBAgQIAAAQIECBA4kMDGqKayLKuqanxLmqaNaxW2X2AwGKw2D1kNfQAACkpJREFUGUXR2vym1ZNWCBAgQIAAAQIECBAgQIAAAQIECBAgQIAAAQIECBAgQIAAAQIECBAgQIAAAQIECBAgQIAAAQIECBAgQIAAAQIECBAgQIAAAQIECBAgQIDAuQhsjGoqiqLxDCGyp9frNS5X2HKBu7u7tf89Qk5Tp9NpefPaI0CAAAECBAgQIECAAAECBAgQIECAAAECBAgQIECAAAECBAgQIECAAAECBAgQIECAAAECBAgQIECAAAECBAgQIECAAAECBAgQIECAAAECOwm8SVRTmqY7NeHwGQksFovhcLjacJZl19fXq+tWCBAgQIAAAQIECBAgQIAAAQIECBAgQIAAAQIECBAgQIAAAQIECBAgQIAAAQIECBAgQIAAAQIECBAgQIAAAQIECBAgQIAAAQIECBAgQIDAWQuIajrrz3eC5sfj8Ww2e3FxFEV5nr9Y9JMAAQIECBAgQIAAAQIECBAgQIAAAQIECBAgQIAAAQIECBAgQIAAAQIECBAgQIAAAQIECBAgQIAAAQIECBAgQIAAAQIECBAgQIAAAQIECFyAwPqoprIsq6pqPF6apo1rFbZZIPzHGI1Gqx1OJpNOp7O6boUAAQIECBAgQIAAAQIECBAgQIAAAQIECBAgQIAAAQIECBAgQIAAAQIECBAgQIAAAQIECBAgQIAAAQIECBAgQIAAAQIECBAgQIAAAQIECJy7wPqopqIoGg8WRVGv12tcrrDNAoPBYLW9EN7U7/dX160QIECAAAECBAgQIECAAAECBAgQIECAAAECBAgQIECAAAECBAgQIECAAAECBAgQIECAAAECBAgQIECAAAECBAgQIECAAAECBAgQIECAAIELEFgf1VRVVePZ0jRtXKuwzQK3t7fT6fRFh+Fzf/v27cWinwQIECBAgAABAgQIECBAgAABAgQIECBAgAABAgQIECBAgAABAgQIECBAgAABAgQIECBAgAABAgQIECBAgAABAgQIECBAgAABAgQIECBA4GIE1kc17TPeYDDYp1xtOwXKshyNRi96i6JoMpm8WPSTAAECBAgQIECAAAECBAgQIECAAAECBAgQIECAAAECBAgQIECAAAECBAgQIECAAAECBAgQIECAAAECBAgQIECAAAECBAgQIECAAAECBAhcksCBo5qSJLm+vr4kILMEgcVisTaBqyiKTqeDiAABAgQIECBAgAABAgQIECBAgAABAgQIECBAgAABAgQIECBAgAABAgQIECBAgAABAgQIECBAgAABAgQIECBAgAABAgQIECBAgAABAgQIXLDA+qimNE2bzTwej5sVqmqzwHA4nE6nLzrM87zX671Y9JMAAQIECBAgQIAAAQIECBAgQIAAAQIECBAgQIAAAQIECBAgQIAAAQIECBAgQIAAAQIECBAgQIAAAQIECBAgQIAAAQIECBAgQIAAAQIECFyYwPqopn6/H8fxrqOGQJ9QuGuV8y0X+PXrV0hletHkaDS6ubl5segnAQIECBAgQIAAAQIECBAgQIAAAQIECBAgQIAAAQIECBAgQIAAAQIECBAgQIAAAQIECBAgQIAAAQIECBAgQIAAAQIECBAgQIAAAQIECBC4PIGr5XK5dqoQ0DMYDNZurV0Mh3/+/Ll2y+L5CpRlmaZpVVXPR/Ctn2t4JkCAAAECBAgQIECAAAECBAgQIECAAAECBAgQIECAAAECBAgQIECAAAECBAgQIECAAAECBAgQIECAAAECBAgQIECAAAECBAgQIECAAIHLFtgY1RTG/vLlS57n28w/HA6/f/++zUlnzkhgsVgkSTKbzZ73nGXZv//++3zFMwECBAgQIECAAAECBAgQIECAAAECBAgQIECAAAECBAgQIECAAAECBAgQIECAAAECBAgQIECAAAECBAgQIECAAAECBAgQIECAAAECBAgQuGCBuqimMPY///wzHo9r5o/jOMQ59fv9mjO2zlTg8+fP0+n0efMhuakoik6n83zRMwECBAgQIECAAAECBAgQIECAAAECBAgQIECAAAECBAgQIECAAAECBAgQIECAAAECBAgQIECAAAECBAgQIECAAAECBAgQIECAAAECBAgQuGCBD/Wzff/+fTabDQaDKIqenww/syybTCYPDw9ymp7LXMzzly9f5DRdzNc0CAECBAgQIECAAAECBAgQIECAAAECBAgQIECAAAECBAgQIECAAAECBAgQIECAAAECBAgQIECAAAECBAgQIECAAAECBAgQIECAAAECBAg0FrhaLpdbFpdlWVVVOBxymnq93pZVjp2jwO3t7Wg0et55kiRFUXQ6neeLngkQIECAAAECBAgQIECAAAECBAgQIECAAAECBAgQIECAAAECBAgQIECAAAECBAgQIECAAAECBAgQIECAAAECBAgQIECAAAECBAgQIECAwMUL7BDVdPEWBnwU+PXr12AweK4hp+m5hmcCBAgQIECAAAECBAgQIECAAAECBAgQIECAAAECBAgQIECAAAECBAgQIECAAAECBAgQIECAAAECBAgQIECAAAECBAgQIECAAAECBAgQeFcCH97VtIZ9VUBO06tEDhAgQIAAAQIECBAgQIAAAQIECBAgQIAAAQIECBAgQIAAAQIECBAgQIAAAQIECBAgQIAAAQIECBAgQIAAAQIECBAgQIAAAQIECBAgQIDAuxIQ1fSuPvcrw67mNGVZVhRFp9N5pdI2AQIECBAgQIAAAQIECBAgQIAAAQIECBAgQIAAAQIECBAgQIAAAQIECBAgQIAAAQIECBAgQIAAAQIECBAgQIAAAQIECBAgQIAAAQIECBC4UAFRTRf6YXcfazWnaTAY/Pvvv3KadrdUQYAAAQIECBAgQIAAAQIECBAgQIAAAQIECBAgQIAAAQIECBAgQIAAAQIECBAgQIAAAQIECBAgQIAAAQIECBAgQIAAAQIECBAgQIAAAQKXIyCq6XK+5T6TrOY0jUajnz9/7vNOtQQIECBAgAABAgQIECBAgAABAgQIECBAgAABAgQIECBAgAABAgQIECBAgAABAgQIECBAgAABAgQIECBAgAABAgQIECBAgAABAgQIECBA4AIErpbL5QWMYYQ9BT5+/FhV1eNLoigaj8c3Nzd7vlM5AQIECBAgQIAAAQIECBAgQIAAAQIECBAgQIAAAQIECBAgQIAAAQIECBAgQIAAAQIECBAgQIAAAQIECBAgQIAAAQIECBAgQIAAAQIECBC4AIEPFzCDEfYXSJLk8SVxHBdFIadpf1JvIECAAAECBAgQIECAAAECBAgQIECAAAECBAgQIECAAAECBAgQIECAAAECBAgQIECAAAECBAgQIECAAAECBAgQIECAAAECBAgQIECAAIHLELhaLpeXMYkp9hFYLBZ5nldVNRwOO53OPq9SS4AAAQIECBAgQIAAAQIECBAgQIAAAQIECBAgQIAAAQIECBAgQIAAAQIECBAgQIAAAQIECBAgQIAAAQIECBAgQIAAAQIECBAgQIAAAQIELkng/wGJzMsqDHGR0gAAAABJRU5ErkJggg=="/>
  <p:tag name="POWERPOINTLATEX_PIXELSPEREMHEIGHT#4428542C5C626D7B5C72686F7D2C54275C626D7B5C72686F7D273B5C657073696C6F6E295C617070726F78202D695C696E745F305E7B5C696E6674797D64735C2C655E7B2D69735C7B325C657073696C6F6E205B705F542B56285C626D7B5C72686F7D2C54295D2B6D5E322B5B5C626D7B707D5F7B5C706572707D2D655C626D7B417D283254295D5E325C7D7D5C64656C746128542D5427295C64656C7461285C626D7B5C72686F7D2D5C626D7B5C72686F7D2729" val="183.3333"/>
  <p:tag name="POWERPOINTLATEX_BASELINEOFFSET#4428542C5C626D7B5C72686F7D2C54275C626D7B5C72686F7D273B5C657073696C6F6E295C617070726F78202D695C696E745F305E7B5C696E6674797D64735C2C655E7B2D69735C7B325C657073696C6F6E205B705F542B56285C626D7B5C72686F7D2C54295D2B6D5E322B5B5C626D7B707D5F7B5C706572707D2D655C626D7B417D283254295D5E325C7D7D5C64656C746128542D5427295C64656C7461285C626D7B5C72686F7D2D5C626D7B5C72686F7D2729" val="46"/>
  <p:tag name="POWERPOINTLATEX_REFCOUNTER#4428542C5C626D7B5C72686F7D2C54275C626D7B5C72686F7D273B5C657073696C6F6E295C617070726F78202D695C696E745F305E7B5C696E6674797D64735C2C655E7B2D69735C7B325C657073696C6F6E205B705F542B56285C626D7B5C72686F7D2C54295D2B6D5E322B5B5C626D7B707D5F7B5C706572707D2D655C626D7B417D283254295D5E325C7D7D5C64656C746128542D5427295C64656C7461285C626D7B5C72686F7D2D5C626D7B5C72686F7D2729" val="4"/>
  <p:tag name="POWERPOINTLATEX_CACHECONTENT#4C2873293D655E7B2D69735B412878292B42705D7D655E7B697342707D20" val="iVBORw0KGgoAAAANSUhEUgAAA+4AAABoCAIAAADghz2xAAAgAElEQVR4Ae2d4bXdtrGFrbfyP3EFtitwVEGsCmRX4KgCRRU4qsBRBYorUFyB4wqUVOCkAicV5H32vDdGBiQOCAI8IM8+P+4CQWAwszEYbIAg75P//Oc/H+gnBISAEBACRyHw7Nmzv/71r2ut/fGPf/zqq6/W7l4s//vvv//8888/++yzd+/eTWjat99+i3p/+tOfXr58OaF6UukuCDx58qTQLkP7d7/7XaGAbgmB7gj8T3eJEigEhIAQEAJC4CYC33zzDSSeYn/4wx9uFr5LAdT77W9/i3ovXry4iwJqVAgIASFwEwFR+ZsQqYAQEAJCQAh0RgBy/Pvf//43v/nNzLuYv/71r1EPNv/nP//56dOn//73vzujIHFCQAgIgd0I/Gq3BAkQAkJACAiBFgTgsvxCzY8//jjkHHAJSeUkidHW9+/fj24RHg85Nh7/6aefjm5uj3xj82zP/+1vf+MvEJGzR6Dqnh0BfCA3Ad/IM5UjBI5BQFT+GJzVihAQAkIgIgBrn+RYLQf0jaBAWKOWva+NxyMVNj85jzfT4e5/+ctf2JsXmw++wBEpOjFk7rlkdQfO9vvoo4/2iBpXd5IxO87Aa0h+KOcUlb+G08oKISAE/gsBtpkhGf/617/Y9p6WE/yXxve74N1T3uz09rkcR1ZevXpl5I8Wnz9/7o1OnsCFWOpAMY3NH/DgYnJATD3eImCI9VWVVZMJBG3kf/nll33lS1obAqeLqA/lnE/0BZs2t1YtISAEpkXg73//O8+7nWRAwsZx0wYQ/As2k3yshlPgMFQ3BKo9iD+xT2YHijjMM+cnaxyExcSbN2/gB9zCirdv3y6WeahMvvDjnvOPf/yDtF86DvQ1pNwvCwnqMlR92FpJnlydYtXnn7WZLdoUAK+/NXlEXTTksZwTKq+fEBACQuAyCEAFeEyfBnfIxFTW+bFaqPzdFUOHFCvSg7SCqFm/8Jc+urvhbQp437HgaZNw7VrBlxqGHsDmr4uwdpocNzccKj+5qlvVmz+iVlrkfWSJKzmnvmATOleXQkAInBsBHtAz95zbhqO0Z7Mtp/L5xmoXdWBj1i9ssp73zVE7HQQgbM//85//7IJMgxBOO/CIgKccDXXHVcGdgnBf+YT8wiVPhPDAsJEP7PoeaAG0obeuEVGv7Zyi8kOHgIQLASFwfwTsUMT99ZhPA+h1rtSIhdDr169thQC3G3R6JzdkRA6H5m3xA0qL6I1oNJeJS/NDganYfL4IbKDyGGtfDQp787B5jkzkUCjneATwveMb3dnitZ1TVH6ne6i6EBACcyEQzubCAKY6KD8PWE6vg0qcEAg5Oy/Zvfa9f0/slHnH6vAYOykEUPdi0hxMNwQ8cUdAvOngOaDU/IUi2HzuKmdkkA7OeRPXiKjXdk5R+fOOL2kuBITAAgK2pccpDqgAROfUe8AL5nXKgl4DEcLsb5DK+Y2Qs+fSGRh7tBdYVuFgbhE+1herPTjfvW5gS21b8m4FDNLTlmA458ckQhlddkfgGhH12s4pKv9fbk+Y4ADif2VNecFzRj1qnLJnpNQUCDD3vHz58quvvtJnKNf6w06uw5YAKi+TP4zOy1Tm8GlL/7ygM+DKutMWc0Mgl4troWk1H6cYi0PQSOXvpPKM4nDGBuGBkKXNKT0OgbNH1Ms7p6j8L87Po1JetSFGz7/uZxpmDtZrQL90nlJCQAhUI8CGBZSI8w/2EmdOuTpSeT8mAS070Yfky1jCbPygPFReG/PAlZPs3K/KqOZ3cyo/4kWOvF3lXAyByzunqPz/eSzHRi00M7c1H+87zPt9Gv7iiy80ixwGuxoSAhdAwE+uE+ugpFhkJ79T03oRJtrySdS5b9rQedNuDlj5Y4fzmrNfc+9oE7XnoLwrE2SSH75s4yWVEAIFBIIjXc85ReV/6n22t23riLntFCdrWWzgmrgjUwg7H2LzhTGsW0JACKQI8OAR9knc8D3ynB6FmS+tvintW/LUcu67ScK0hTn073vGqZnTKjxaseAz+7fkFx+P57462i7JvwACl3dOUfmfeLw9ZT4Lj7dx5WyeR+Fi8xeINTJBCByAAO/YsP5nF8CCnrXolNQV6LIrzxaDb1fDwK733oK/l8kZcV4JcPQeMNH9LDIYpi5qkDLTXc+LHtBbDjb5EZzz0am883h2jE6xH5+OAdi8vXElNp/CorQQEAKLCMCtbWucXeSUEuVUvstZeXi8Lwmc9S4qdtLM1Kicd57UqDa1w64nQnbuyuOrOaR6+tHWOw9e6xGc81fNfcxLov66OjNBPhnUSGbC8FjPRtHitxRq5LSV4Xy8BQuCztu3b9uE3LcWyw96gQAHkswr33333X31UetCQAhMiwA8nnhLuAuRdvEDkRxv2PnWkG/JA8hOYjcnpCluGHvSSaQLtoEtMZvvdB7z1VQ3DoalgKe3lBYCBQQewjn/0/TrsmeTQw/iTeq0VPIVP0GH6a1FxDR1fJok/E2jlBQRAkJgGQEfsCzCl0sMyHVizeI/F08YDAF5fzROBeYtXiPHuxJj9yNWj4m3e6QLFdQLe3nsKxUK37yFUanzkJ5/anOFj3SDm0iqAAg8gnM2HrAZQeWZSw57o4UNJ0KDjT1mOPuMgw/F0yUwwWZi1ien+C7+6RCWwjMjwBPCZ8+ePfn598knn3BqjsORfRUmYrx69YpWPvzwQ2uIv7TFJ6QYcRwG6Ntcd2loyKYmYiFJ6dEabyiPvTASv9uQSP/xhfPOBjlrVbAI5L3f6Y6nT5/SR4tdb4Up4H1HRaovFl5rcTE/Nc0XS4slL5wJjP6I3sxMYdlqOJ0YqDyTdf0TD5QhAlhHM1oZoYX/yMstCvigthFdKL/VlpOWv1JEnco58YdR/tm8aIPNE+v9x6Fthl8+H6SuDN1ksU4xfkQ9r2uJxb2iZvUKFdmD91Ua01uh5IlupbMIXXMizaWqEGhGAFf3mEPC04QdlrXNYtOKRCcPF4glDU2xnwc3IhsxLa1VTlPd6m6qVZZZvms8HnzWivnWhhu1MzZiWi9Ruc5MN7Z5QRPWI/xNm0sftKY9aB3nhRGy00/SwIvwXNVBOce7UMEQMHTwLdE2B9FrMIRUFB1EXxeaDrdo1xwDV3eIEEg6dQlqobO7AQkKpNGDHNwmCC9futpbK5bFHnz3pBG1gNI8zomS4/zzgwIEbbfcoUNingdkHiwYrmF4t5k8Sa2r2jUJvFJjNgQ8LBJbfCCnlBSatVNnl0asYErwVlwsOngZEp5fTsAbLDweQ+XhFtYc2q4pljJvK4ySa4Vr8t1GpAFdTZWaMnSBSYaxoXO6AYSZRuNoEVpmnUXTZg4rE8uxVqjo1G2PnyDH5NvfGhO6lHF4j3Ghss4+BAwEeqFcPr9L12CId5/JQWzav3mtkENhk+BkOl1ouUvQlqOHV6RNcMunUXTY5LemM3+99aDe/JfnjagFbCdxTjQc6p8HUXlGTgHrI2+xxPchtyeCH6lzZVvuKBhIPKqspWJC4IwIMOnatB027dIBToE9pvkcQKIsh8nbokplSHEmcQAPAyjWIahXbstNMEP4uxM9l0OiF7nBFuPf/E0ZmPdOagW9BjUxNQInczl2F3xcQkNihKU31TjShW4qYw7mOGyafegy+LSNZZdA3y32b1kTwyQEhFQyQ8DZKoXXmmhj8658L28vG9v97qkjagGNSZwTDYf6Z2cq76HT3doSYXQVcB96y50VrYB1aFt3EU6ocuRPGlDugpsaPR0CFhZz0pAOAcZC8yhwOTcDBUHPlKG5XJ9FYL08rSwW6JgJT0Kxm2x1MXQ3qwFJolH/NctJKzr/9u3V9K6nU+pm6Rxkx7+Lhqm0sGZwrbonvNHcuu5tlQWGvgZSnA31an6OPwk6i+EDgHR0ucXFu4x0ExLuogb59qMJfqTLi/PUIsqvMf7Q0P830h5zgsCDLw2oPIJ5JDQD54yoa1ilXWn638U5UW+0f3am8umWmHs2CeaJNayPzMdNXatmjzxS4a1tpWsVXLYtJm5tVOWFwMEI2HNzZtncw4257hzm6QRQjl3piKNRpsMaKJxejOZhTtBrwp2D5omaWov22rzlchbLbM30NUne6akox9ZaJwymd0k7Jq4ejhTKbLpMWxzdoa6YN3pYi950SEC+HcnmBF2ARXRx5XOtoAOXNrkjIdxyoFy3Mo+36vbwx6rUlKeWy28eNUHzIy/PHlHXsJrEOVFvtH92pvIpV3bP3hko1zppa346uzC8t1Y/S/l0DX33KH8W0KTnuRCAnxFeFt3bbnnwKRPxNavT9cBaGcsPUwUBsFze7jq9WDShRkJlGWMkOb9ZrB6gA8NmXoVd3gVdgq3z75s8KSVh6JA/EHZRruHOXuhu7GLvhMzDXCi0m1/CdB1JEvXTPUsyepMf/kktF0IaSMsLtqAGha16Pt5TyZSpHKGpUUioUcb1x6Kg3vyXZ4+oawin/UgH0ZVrJUM+Pf6zb3ZwTiQf4J+dqXwYNubclYMnQNn90mMfWp1xsFUCgtN4L5DgsrKiigmBUyDA4LXAkvt2YGnMT20WOallBJUlhOeQlYHFY9FOElnWzSgmtuRALVZ0rQxe/jarZ02bHMQuNrcp0zaJavZHXXlLLJ6OSC2tkVlWtbux5ebsrpvQ3Ec1rdSU8cFigLdN97houn5GFEOvfiVpK+p8tIaAUD8hpn2KMjWamPn8rQwCNdgeU+YCEXUNqBmcE90O8M/G78q716YJPr3MgExzLO1BJ791WA7fSXV/RZ8L/9M4vpHvMTGPj4cBroaEwCAELCzCGPJ/BxGIddiSqdSHb5D7ARtGUPp99FwCTVh8gyWg2DyBhWhsdAStcqByQ8gxQ9JbgQmlt8ppB7BcrPIuX2KGS1H4ZodidSqTiXzxI/r8V2xgAR8mhfoPlqeS19J9DV9rZZ78Xh/txkW//vprG9pmHUOPMV75iXeb3CkfkPFJ3/Lx8MqxEOQ0D4QgZ85Lg/16EXUS56TTD/DPnlQ+DBv32nyG8FuHJdJF9s354DCtBjWUGsgoxaEHNSSxQuB4BCzO5FEFCm6Ez1VKB4Jn3kyEaZsZ7vXr1whfrAgzgBey7/Ljjz9++eWXi2Xukmm287d+dcFqJKi6uDUTyixepow2bIwtli9nWo+j3k1bwhyUO4k3RGd99dVXNwV6+UIiNTA1vFDlMrcC4NhVwPym1XRKoOM4cHktbTJt4OdNB/XyAmsqhX4Ml2u1TppvKOXgnD2iht6nd3Ib67us2Tlp4gD//FW9JTdL5sBRhfj76aef3qw7tACxwIci+kw1444wnI0oAqLTGrYq2fAY0ZBkXhKB77//fnEsH2Msk/fiTqq3jj8znCnmOZbA4VPqyRAoywnV/TKnd2wE8GMagLRxFNt+bdt73srQBP/HlAUJsS48pig3il2hQBc3SJlukF95SVca/jfLB4X3zNw32/ICbQay3+yzkouqT3jdYHK9BCsJRLnD1wsJre+f7vFYn7lMDUY6xpaHGztWlAnLAKoH9er9AWkpCOEyvXWB9FUjauj9ezknHnKEf66dMWrIB6ncrRldDaL6VkkHMIdP+gqfU1oaDekXKM6cekqr2RC4+6QFMWrDJDBRhkCbHGrlnCCPbDTHFNg2sjwiwVCblVyrSA9aKAZJGqr/BQDN5J0GImSEjWu2hzkIKNZKdswPjKFGMlN77lH3ytmDUljGdJnucz9koNWgGsqEx2v4RihQuAx9UWOXV8EfCpJPdCt0xMwRdRHVmZ0Thfv65weLEDRkBrXcrdsGYYMCa1WCYlyulbxYfjqr3b0XLobthc0J48UH8mGJTTOud0RQu3k9YAKDtILtaAstczUqE9BrkzmC5rrwgtr1t9p4SarDCBsXcQ69ttMHFptYzGyg8gTk+i4YXRLcFu26mZkv+7tMNP6ulxuOO91UJi8QQK6h4yYkOBJq1Piwa9s2ZHL975sTQNg5moI0xypPtEXUHKvJnROF+/pntwM2IZx5D6Ux3TOPTKR44Y53P+1zmO1ELt/7AYSXL18e1rQaOi8CDBDmrbXhfIBd+URe06i7uhXG+WtqrZUBBATmZ3jy8mxaUwy4+r49mTdUmcPRGpRhOmyGMUyBXO45gFGpdpdiwWnvPvUUjMJnIDcB6kL5/BbV8T3ymdT45QUqc0CpeU4MgNNiF8zx3qB8PRFMKwb16nULFZG5B+FUpROlzx5R806sd4BCN/VyTpoIGtarFyoi6if/zFczbTmLcydmt0nrWCuFnumto+TJRaVnbOhsouHkCks9IdCMQDrM8XZIUrMor8iQqQ+vrJa94s2Ei63Z7bspzQvA7QwHpmHP3JTIw3ibhm4gfXFY1A3KN4OwCTEKh0i7tXpbeUe4rYPaGg21wloX3wsF2i6xCLcJvwZRISbUz4DBkdCkJp64wjCtBm1nqxLQq0HgpgnjImre9OTOicIB4Z3+2e0LNvlCAc/2cONefnCCV4ts68LaDb17sDIHN/f8+fPUV9KnEwdrouaEwFAEwjAn7LS98BqUZLeSr9MQYeEWzO7lnTnKrH3lJogdd0l8I9xhfvOb/eF0LKouBvabJqSRBwBvlu9SIKh62OyTGpga3sWomYUMAjzF08zP3fImLOHT2PRL/cOHYBcDv0s8uanzPAUuEFFDJ/aKBl2ck47u7p99qHxQyz2yF3wucGsi3S/ZNJi3NjRn+RT/FIo5tZVWQqANgfAsuO+KHQbAVwvfvXv3ww8/QJSZIVgV59yCW/cdYnynCwWIcgGNTZDmy5V0K6ReVI5Pfd22kmEOAoe70K/jDW+Da3+tXh/tzjXpwpaamVxwJNTrG09yeyfMCTGkLwIHRNTJnZMe7+6ffah8UMtdM6WSnnlkIp1c767MkYZbW6nJTMl8ZPB4HdSiEBiKAFE7jT9wuOY96Zt68kU8Do7z2sn79+9pNBBfnkHflDCoAA8EbLrl4cAeChssQtucVw0yYafY1AcQlYa+nZJVfRGBAHgvzJmk8nHUQCWDevX+EFgsdjW0vojYWTIvEFFD78/mnOgTNNzvnwOpPHNq/SOtEV4e/rVEPVgjlLmLzGByurC5iz5qVAh0RyCcHFucd58+ffrhhx8yRRVaJ1w8e/aMkq9evao5KgOnh+YS5QoyD7uF1azVGe87325f3FQu47ZoYyrnmMVAw9RIRz958iRME4vmlDNTA1PDy7XOfjcA3mu6zw/Ks7xsePE6qBemwgL4YZZkZO1ZGxcamvbWBSJq6P3ZnJOuDxp28M/8dYGGnMX5jNOlDaI6VgmTOgG3o/CziEq7hph4FrWlpxCoRCBsJOfD3JlW4c2tQCDq39RMPxTDfl6lzh64abeySqGYzwq57YVaa7fSiGFsA/lrhdfyHXOTsFasY35QuwYKq1Lfa2vaem9iLDRorVjffG+0iws16BbGXZfpPtDoXu5HR1ca6EPJmqYiK+TKulaFvw3jpbKJY4qFns2Hko/ueSJqQCaYMJVzoqoD6G4W9F+7LPhnh135/GyZ6eexxl384EQw+76PCA623ZtLd4kYeA0bbC5KCSEwGwJsqaaP4/H2fJgbP+DW2u4agyJQ+RBqC1anDPIuES89WpPbXtB87VYaMaxMCKRrFdP8oAlzRHp3a5rqX3zxBTvoPFrhhby8epiD6JSgQF4Fz4GlUZJpPr+7KSf1lhy9TaLOUpghk4471N7v/HRi2H1DLEvlI7fkQxzgsvxfZs/SX/V6XiCiTu6c9EWIqPVjp+CfHb4rH9Ryp6nXz6t0TITuvK8y2EWcAijCXxr3WTvyQ7eGaFWJFcLTDiI97iRxpUoq1hcBTpfiVMG16HdYBX+vPRWFg63pHrmDbGUWb1mZdIBYDqPSq5cTPpyBem2pUJaw8y520fX0Ne/m7hRl1XPbobwNklHJwUHDm9x6rQkiOdiaDvyF7eVQhx6s4dM2KcLjdw4QllIpPjVNr1l6ovwAOJrTKXv0p5fp2RRJpJHz9ddfN4gN6uUuvSiTQJpWxDd2HldbbKVvZvfgf4GImnaioT2Vc6JS0LCPf67t5NfnL+5qsNtRL2FEyfCojglvRCs3ZTKH0TRolAcwBZhaCGQ3BW4tMAkOW9VW+ZsIEHMXh17qafgV7jfCr26qd0yBEARzS21mAof8lmsYtjoozLD1u4UEMilsgENbCyXDLZ9aaDrc2nTp8y5zw6aKhcIBDaxD20L5tVs4nrviHjPhcy7HErmxgUDfVNhOA5e9Ys2ukJ/OyqgR7o677OVCbRqGTgHJNjlWi7Hj48j7miaaZQZpRImbohjLaTChKwsRY1Gaa57752L5PZnjgn8KAhblIMwZUVMwJ3dOVB3hnx+kELSlg1rm0JCMNmm9aqUTCSoddoTR9WcMpDqAEpgwpcGtGer2QyvczgcPZbjrErokfGPM+uXIyaaL/hISEMCv8KIw6OhWnI0ga35FgsvUrzYRzdDizJcpDtgbVAUrAwFAwq300iYnGyCUr8fKl1KgnQq8me7Cw1K1b7ZYXyAs/oElB7ZGWqreTW5dEOhYWQfxNyy0coXLzXlI7BJs05XPHvZZQGDxlsOyZ5m0KLkm04aV90jzdG/RzOV4YuuASnX2/nVpJAiMaZk87WOZwg08HoHe3M228tYrcw4I/ieNqCmAMzsneg7yz71UflEtfPp46pz2JWmPdDbAxo2u0K5dAgvhwJrGsZjVGISLJS0T9VxhChdKNtzyEGOJBgmqMgkCDKs01NKhsAecbU09ylunU6tQbK36/PnpBMwICgrb3Tw/FGNsGqqbqBiFDdtNtaxpH+xtPAyF4TrWuv0th5dgb/nSfWanfFRyCcBbbrRw17EyaYHked+Rb51IsUJzRFor1oZ8rmfqgV3WBnkTizkOSy9DFltZzARD71lLNEz3dBy1AutCGjnIX2y3MjM4sHU30/FadTTxsYwCbTwe4Y7JTv3X9MQus8UbQu1CVHccqFUoFppL/TmPnNNGVLdicudET+8X68de/rmXyge13MnqXcf7oG8iOD3Dta/8gjRs99Zx/fqmfXrui54vKqx3+gov4KBbHRGg10I/EmfD9uRic75nyRy5WODUmW4dvg0+qS02PZNZMwBdDgP25gChsPdFA49HyQYehlbMUsRbm0090lqCzuUWBWqMTVEibZILwmkChU0+xfhVtuIoIeEmqkErv4Squo2BtiLTmrBeSJ8D5P2Czi4qyPG2GhIe6lGyEpaGVvIqDS6UC6nJcfeg3/GBdMlk/cJf8PzJLSp+jB0Ku/IugQRIdumXMECQaU5Cft5BqJx6KdbVYLJYxm1B5mKB5kz3c28CAAcFf4+EtAUyqc4TRtTTOSd4DvLPvVQ+qGWuxphMPeD4NCPWnd4Sh+nAAPPgznjb2q7FOFDdWrFQPsRNxmqhsG5NiAAcxZ3K/HnTnGchmIrdH/jMgJVbh4FGN/kLteWSqSifvNd0Zlw4yFRkUjdpzk/AnLa8DE00DyUfkpX9iA6YU/PbGjqIVzViQ5nKVgDQK5JeQ76cTw/SHSYH/PFh0AB5Osj6gkyXwF1vEZC9sHccVZp7zVvxBEzCm6vExOvuTGx1obbmUgPd0u4J+peeqh+qZVt8hJqemOAuxC3cxkY0DukYUpI0+WXJ5bsOy045oRWQCRZVBg2Tg+ebYsgJktcuvQoVLQbyd8KIekbnBPPQm738c+8XbPBac5T0bzpC0vzD0qGPfSY4QAGGAYGDhugw5oz6FvnIGoPNZtZNFW82gflpNwHO8+fPb9bqXoBv+BCDDJzuwkcItJ3OnR+42K/Y69evwS2Vg59s+gwRJIMqSMCvNlVMG502/fbtW+spXIt52vUkDW713cegYPQBFD/GCD8XFRLgye8uSK6FVrS1kdUQ64hUXjdMM8FwDyOYH24tXlLMe4S6bd8DoQepC5ngZ73jbVm/px1BGgTod1ydWvy8MKaRjz71LuF11xKp/EpM1kTNmQ9o/Mw9OmpIx/Gjp/jh0h0//bT2WVJ6it43L+Jvaot56biPyKVtbU3fJfifJaKezjnp/XH+uYvKB7XcTdfmGy8wOhGmYbp8dIsmHzruwX3TnPHixQtmqUFKBvMDOIMazcUSMdu2AHNRR+YQ145sLrSVOwZ+knKXUH7x0h2g+5S82NzxmXyHkeHG0DPfhiXgbA2MjSrQTX58YRBR/FLEoB0geZcpn0bZzhkBLCzqxx9/HCEZmQinI2xjgr+g2tApyKEWXcwv/Vwg3bG4JcFXL9+9e8fHDa0HzTSmpBEd50Ebx9g6Kgdh3lfsUPfoq6pJ8/nXLp2K4EJ81xI271GCAtzFi9p8coTyQeYdgz9jbf6IejrnpH/H+ecuKh/Uckf08eM5ByfSCZimncqMVoNI4U0wh3m6nGB+8imhXLLtbjA/gNMms6HWvdptUNWr3FfnPJTzzOeSjMEBb04wH0Ps+DVLSCsiDeY3gvylrTxCGkJgVB5jSez03vpOYZrn18sfFnvKVgt2CzMXyyjzYAQCJwlUpG+UGGra3YN/X6wUUc1bxvnnrv/2GtQyXSGOzf8NpNfYCLu/rLx7SS7ICf8mrR6EnMezrVhoaOutYH4AZ6u05vI81gyLimZRx1SkF9K12TGNeit24MovSaBPeDSc3i2k2Z60u339qtCibgkBQwDy7V7X5r3TIpmakx4vnlbhR1AscJJA5c+CgIL/WXpqq57j/LM/lZ9h8NyFrfrm09bezbd+h04MdwEHTNiQ41H+2qs2E+b/8MMP9euxrZ1eLs/RtdwHoA7sbZQrLt718DHD2FzUUJkXRsDXwywpcezLWOpbMAxVngBcxq7zGhJO/M6wq9gApoJ/A2inqDLUP9upfFDLoXxYuuCEyaDgYKhjUk4w1aXb1UwMnFQrV9HdCyOA5+SnsxhWbacFGKe2yMTHcrEXhlGmTYIAa3h/MJjuZE+iXpsa7JvaFgzDytcqbaJUqx6LFOsAAA94SURBVBcCYQo+IxVR8O/lDBPKGeqf7VQ+qOXAzTB+wj63TySu5IhE2O2un7TY+gVMTltC4tnp6f6eZW5+/TJjBFCSWUYAzwm+RHl8o1xr8S4d7RUhHG2b+ouSlSkE6hHwYEh844h5fcVpSzp9J25rS36SbgqcZAYqshUZBf+tiJ2o/Fj/bD7YsLjDxxZFs8COFUPvgmBH4WuiQqNcMm+tFT44P+h2DCAH23iN5iDx6SMa67i2YcWC1ldxEPpr4HMNK5xkwAivYdFNK3y+uIArEthtYPIaAKPspu0jCjiekL8R8s8oM0RODnQdaYVPss3Tq4L/kf11fFtD/bPzrrxPUe7Wj5xg0nr27Bmvw2oX/JHdYJPtTMzhmRLVcaRNQvC3N2/ewDPshVeqd3/Us0kfFRYC0F+byUjwza7zAsLg8u/VYMu9nnSxCITNM7T5nRfMjpqHE784273edGo2SsG/Gbr5K472z8aPUQa1HMdHpvIE1vzNVxbo/MAHXgU47JLy00fu3GGUSBGAJfiGX5pfOVtTHWfDCfn5eoApX69epGAqfRcEoLz4tu0lQ4Xfv39/FzX2N8qAssGFFXeM5PBUPp+/35zLSLB51s05HRVR8Pe+u2RitH82UvmglkM/bvzg6KxZiZ732gVxG9cSi1TeC/PsLGVpEHqwwhyds3SIlEgpuKORby+lm5rsu0Ms+IuD2R68V2QBAO2QgzkgStwXAd7bJuIRxnFU/o3lGVeYDD30B0YCOP9y6L54qvUUAYJnekkHpZfzpxX85++jPRoO98+2A0O2uRIMg3O0SaupZRuTUJOawkExFh41tfaXaVjJYBckbH/TZQn3AqSsle4GBCp330NvppeMQcYmi0b4fRCuy3kQ8EBRGdDm0Xy/Jm77YWF5v84mgTHF+GK48Vfjqxeqe+SwMsSd3KPSSEjanoRzl5B4QH95622OreC/xxPmrHukf/bclV8bUe7izQl/9jT5UhsKhYZEjXpLqcJyjZ2enf8Hsb5FlZwWgbWHXUFhpih+nmnjjr9kag/eYVFiTgQId/gqG/MQLBz+LAeamYNQm9gOj0ftaR8Oz9npI7SyB/UFyeyR8bMCJCb3NAX/Qlee8dbB/tlC5Y8/KG/PJoihbZ/WPswPIFIMSJbX4ahDWQGmB1uRi82Xgbr2XT7S5xNPaim+NPkklGqr9CYE6PH0uJTVvfaSDBJMkDQ2T9wjfQpazAYbI9F4vMbjJicfVBi3YQuM2ZPxwi9vhVt0Gfn0Wt8uy8ds3vqmHAX/TXCdovDR/tnwYMIOC+ZoMmwapNVUsc14gmlNYcoE3ZgtKit2KUYE4bk54SOocfNynJ6h6XENdQHwMYXQKaGbuMSLHhONa1sNkc372nMe4dQNQdKiuj3GnLy7bauFwThujpscAamXIuBDdTHRML0q+KfwKt2AQMvHKNfcru/C1wcJDwFsbW3x1PMLicU1eqF831usxniji/021jw8RK5Xpt7AnQrXq7SzIVWvR8CcPJQ3uhMydSkEzo4AQZJ5hIiH27Owmfn/Rr148cJOTqLqoDnu7L0p/XcioOC/E0BV70bly/tMe4C2hwCwz/owGqjq4tpjj0o1dZmrXr58yffCfvjhB7agOCPEZhsoFXbrYf/8P/Aa4ZvK5E8DdaJ6E4DHFMZJ8obGDau8LeUIgSMRIELy7w6IivCYw3YxthpIQIbH27F+hc2t6Kl8JQIK/pVAqdgaApvPyh98UJ5XB+ygPKdr1myYP59Ji1P+/Oz7a2DI+oQZItecTJ2Yz2F52JywKH1YHC5m+HfffXcxi5rNISRClAsbHM2Su1QkGjMG7/j9+C5WSEhfBDj/0FfgojQF/0VYlLmIwGYqv7bDPWj7EMprC1bC/aIBi5nTTgymLY8X2I5icYJR4U3HNXgXzWzLvBc4LGDYgVvcfmgzZHQtIinuxzJsdEMF+YrmBXB06xoI1D9uvYu94vF3gV2NKvjLB+oR6EPlYYcjwrF/zYd1wqaHm5wwtr18AyLQ5Xp0hpYEMYi7vfU1tKFg/r2OX+frlqFW9xLOoquXqAY59+qsBlVVRQgIASEgBHohoODfC8lHkLP5rPzitvHoLfmdJykDl+3Vr5xB542oZz//vv322waxrE/sTYCGuvVVBplfr4CVPNF+vJt2d53v+0zAcVBCCAgBISAEjkRAwf9ItM/e1jYqf+RBeb5pYDSXLX82dDcBPWhpkerA61C0wtF21jb80LDtjdVg2gHP1A4AJwXK0/Tmvc72uA6bEvQFJ4I2VdlTWHswe9BTXSEgBITASRFQ8D9px82j9jYqD2ddVH0EO2Qn3k/Jb12eBkK8pvaiLTWZ7MHnDwraXswNpo1AMpgfwKmxt0sZXiD78ccfGz6Yeq8qfHpoxLGxNTDv1S9r+ihfCAgBISAEDkBAwf8AkK/dRAcqP+Kg/Js3b5yAhn3rmv7YdLC+RmAos8jauxzGGEHlg/KKGgGQSS5ZNox+asF5sKdPn05ir9QQAkJACAgBEFDwlxvsRKADle/OPtnzdq4M7+Qbjg1GBq3yb6s3yLQqa/9juY0ic2bJNYHJjfgSpS+KrCF9kMEBny2Rr1p587uXkq9fv+Y8GC9OzPzveHoZKzlCQAgIgRMhoOB/os6aUNUNVP6Yg/K0kp5dyf27EsRArDu++rkmKlW7UkmKpTzbFzD11W+WDLwtwHKzugociUDuQov/BbBBJV7ksHP/vLEw+plVg3qqIgSEgBB4ZAQU/B+59/fbvoHKp6QzbTjsf6e3tqbZj0daelIl9+9KmUGrNf5dKe1mMfS0f/90s2Qo4F+wgWSPoPLB8ABLUEaX90WAByZhrbU26DbpCY+3caR/QLYJNxUWAkJACByDgIL/MThftZW9VL7jQXkOALAHn/J4Xutufu8wvBLehRKZE4QDzVyy39n29XFMdqoNzQqvwHbxuWB4gKVLExLSEQFf2plMvGKPcM7ncD5ePH4PhqorBISAEDgAAQX/A0C+bBP1nwcJFNYQgXzXS1grCd1cpJh49lqVmvxUYdI1VSrL2NYpO9xoXlklL5aSbBYDeYEuOeGEEgc2uoiVkHEIhCcnzT5GRR9WLAnGKSzJQkAICAEhsB8BBf/9GD6mhA8qzV7bHdzJQREbfDddM7FDX6neYrHAYtn/XizWkOn/SraZISHBVxpsmjboUFklPbDRdz1TqYCKbUUAt097DTq+VQKubjvxjCZENS8Gtrar8kJACAgBIdCMgIJ/M3QPXvE2lYcWQFidd6ZUmzSUdCuCEAu22+HZazKtCQpslRzKo3aqbTPtDmLt0qkSi5lNSw4Ke13U27kWWtTNM/30juFAu35LiZkR4OFJOjrqO46KqXfx9sUm55wZE+kmBISAELg8Agr+l+/iEQY+QajzXY7VpuSPdHrpxUKisK0eSkLiQ07hEua988uMHBQOfKjtRPuakq9evbLDbbQCf+JXPtnPS72sfPjBrpDJdik2Dv00pL/vaCbQdNuXPdcQUP44BOxTToR1a4JRhresfXyGb63+7Fl/8QFLeZyz7JDjlJdkISAEhIAQaENAwb8Nt0eu9QuVhw3Uk/LRkEGO+c+g+1vhH+I4GYI68/8798tMJQAaG5/eBLfAkIb4eTHuwt3TZQx32YzfuVBx+YUEazP4nxdAjRFv1rp8JfoiwFoUP7HloknmsA0O5gtUnIo+Td2PWzzOotYa6e+roaQJASEgBIRAdwQU/LtDem2Bv1B5PkAOUYAZzGAw/Pjrr7/erwn/NTb9wiN7liMoDoQexuzb7Wtqw+DhYTCtw7bGP/nkE9+mpd13796t6ab8aRFgYELNy97FyOV3pGtNC5cUEwJCQAhcAwEF/2v04wFW/ELlD2js+CbCGRs2OF++fDlODQYe1Nm24b2Vn7bof/6NWEV4K3mCh3TQO8/X6RqH4qQJOhTX8rUZVtC/bMMPPaN1UqykthAQAkLgMggo+F+mKwcZcnEqD2pffPEFLNbgg/q8f/9+EJSzifWj/CgG4etyYGk2G6WPEBACQkAICAEhIAQeGYEN/yLqpDDxNqprzqYmG+d+ee2EL2AwMwXh2lbLOiEgBISAEBACQkAIPA4C16fyHEzneIv3aEpwPfN6CZ7HpScx0hcGrmesLBICQkAICAEhIASEwGMicH0qT7/y1qD3bvo9EM+8XiI1ky35g4/pXw9PWSQEhIAQEAJCQAgIgQkRuP5ZeUDn5Vc25v3jPHzC79pvCj6avROOK6kkBISAEBACQkAICIEDEHiIXXk+pp6eMEk/tX4AxMc3wSEiX7fw+ctrr1uOh1ctCgEhIASEgBAQAkJgEgQeYlcerNmo5vM1fnycxIXPnKSfk+dNX/3Lz0kGm9QQAkJACAgBISAEhEBfBB5iVx7I2JhPT8yn6b6A3l3aN9984ysWTsmLx9+9R6SAEBACQkAICAEhIAQGIfAou/IG39OnT9mltvRVN+Z9S55vyWPshR8+DBoSEisEhIAQEAJCQAgIgbMg8Ci78tYf6Sn5S27Mp1vyGCgef5ZxKD2FgBAQAkJACAgBIdCAwGPtygNQ+j9QL3aOPH0f4KH+r22D36uKEBACQkAICAEhIAQugMBj7crTYexVQ3Ot59LP2lygL/mWvJ2S52hN+vzhAqbJBCEgBISAEBACQkAICIEcgYej8rz/Cs2F7IIFH5h/8+ZNDsoZc/j3rn5kCE6vt13P2InSWQgIASEgBISAEBACmxB4uAM2hg5nyvm6C+nLvBvqb/Ri19u3bzc5gQoLASEgBISAEBACQkAInBGBh9uVt0768ssvjcrzr5Q+//zzM/ZcqjMvANiXeTg7xJZ8ektpISAEhIAQEAJCQAgIgasi8KBUnu5k69pIPCQYKnzeDv7222+Nvn/88cccGeIE0XltkeZCQAgIASEgBISAEBAC9Qg86AEbA4hPvnz22We2n80Berbq64GbpCRH5DGBZwucFILH64j8JP0iNYSAEBACQkAICAEhcAACD03lwTdl86f7NqV/fVI8/oChoiaEgBAQAkJACAgBITAbAo97wMZ6guMobGbb5ynZ3maTe7YeWtPHFiF8fVI8fg0i5QsBISAEhIAQEAJC4NoIPDqVp3eNzdsxlbOweX+YYOfjda7m2qNU1gkBISAEhIAQEAJCYBGBRz9gk4Ly4sUL++Q8J20++uij9NZsafv0JA8T9J7rbF0jfYSAEBACQkAICAEhcBgCvzqspfkb4ps2Ro45sjK5tjw94Mf/hNL3aibvKaknBISAEBACQkAICIFxCPwvX/uHtlFa6e0AAAAASUVORK5CYII="/>
  <p:tag name="POWERPOINTLATEX_PIXELSPEREMHEIGHT#4C2873293D655E7B2D69735B412878292B42705D7D655E7B697342707D20" val="91.66666"/>
  <p:tag name="POWERPOINTLATEX_BASELINEOFFSET#4C2873293D655E7B2D69735B412878292B42705D7D655E7B697342707D20" val="23"/>
  <p:tag name="POWERPOINTLATEX_CACHECONTENT#4F2873293D655E7B2D69735B412878292B42705D7D" val="iVBORw0KGgoAAAANSUhEUgAAAycAAABoCAIAAABkLRjaAAAgAElEQVR4Ae2d77kfN9GG4/fKd6ACSAXgCsAVOK4gcQXBFQAVwKnASQUmFYRUYKggUIGhAt77ZC4m45FWq9VK2j9nfh9srVYazTwajZ6VtHue/fe///0kfoFAIBAIBALnQODFixd/+9vflnT54x//+Ic//GHp7s3yv//++88///x3v/vdu3fvTmjat99+i3p/+ctfvvrqqxOqFyodgsCzZ88K7TK0/69wO24FAoFAIBAIBAKHIPDNN9/At2j697///SEKrDaKer/5zW9Q7/Xr16uFo0AgIAgE6wpPCAQCgUAgEDgXAvCYL7/88uc//zlrA7/97W/Ppdz/tPnZz36GehCvr7/++vnz5//5z3/+dyf+DwQWEfh08U7cCAQCgUAgEDgOAWgHP9f+r371K5cz4RI+wVaaMIz379+PbhHKBY8RyvXrX/96dHN75AvxYtHr73//O/8CETl7BEbdqyOAD6Qm4BuaGaxLoYhEIBAIBAInQgCCdZJlHg6TyVwCtxgNkFAuWoF4nZxyCRTQrL/+9a+seAXxcr7BHjGd6DL3XELEwVl+v/zlL/eIGld3dcwG6xoHfkgOBAKBkyLA4g3zwb///W8Wk04bvk+CHUfaOTCuynC5Oq9o4a2JN2/eyDxNiy9fvtxa/ajyuBCsFDYgxGvCcuBRlm5qlxNvDLFNVVYLQ3ClDGgj/4svvlitcrYCwbrO1iOhTyAQCIxF4B//+AcL/jIfyCrOOBox1pIp0pnbbDv//Oc/B8HF0ojQO3YzL/dWIMtyKA9WEC+W696+fWtBe5ppCDRoiO24DWm9VEDoa/iTXhYS1IXaKo3jkkcmxu+1CPqjgXw5In6BQCAQCDwRBIja7FPY4E7cP5XtegSEGeVwxdDBYkV6kFZMotIv/EsfHW54mwLadxCONgn3ruV8qWHoAWx6tBH6dXLc1HCIY7zDqGhEIhAIBO6PADsUTOr3t7OHhSwKpqwrXa7o0dQnTJzSLyxdXPdAumyPAgiLXv/617+6INMghA30h4cH1g4b6o6rgjs54UpSXX7hki1FPNAtjwE764uFWqe6FazrVN0RygQCgcBsBNwO2uzmT9weTCjVbgRn/dOf/iRkjmn4iid1FCUOeAlPBaUselpyaAKX5ocCpyJeKV9vYF3gJu+NuhUviBcfrR2Kai/hwbp6IRlyAoFA4AIIuHMkBOtBp5QugEVRRWVCrpS8zOgy91yyJqQraprYI/DYutAd2SoFqKNID4eoBARNHIuJtO48B5Sa31GFeKWuAvJnMHNVh2BdqxBFgUAgELgPAvKgzDYWUZs56dIrK+N6BSYERMiXf11DfT8HqpMlKx83YMA4mFqEj/XFynXEtS4d62pb6FKTeXzStCQYzukmpitzhstgXRt6gR5ls3xDhYOKstB6lbXWgxCKZp80AsyLvCLHXzOMb0Ys+YGcsmJiy75LmG4VLclZzec7FPotACUrq7VOXkANgQdkaevJ9R+hHjweNKzknayLUew2GRHuiJ1t7jzpYF21fcFaMSf4GE7nZ9NETMLlhU4X1vZBlAsEAoHxCPBsyezFBpCcDU9nx46sS/eJmEEv9IGucidACPRQF6wrlruAK+VDqV+VUU3vpqxrxKHDtN2dOcG6qgDkiIOMIsJQ81Z0VUs9CmnEfPXqVQz4HoiGjEDgqSCgp6yIdbAHzJZTStb+XnMbbelkrDTFNnTdtJoDVrqYd11z9muuHS2i9hzqUmWcTPLdu41a8lSJYF3r3cGikTyQEYYucQoEXijEi9HO80QQr/U+jhKBQCDwIwIs50MUiBu68pTOZOls1waeLnRRXWlKm6iz1eKAmq7EWDPPpuc0fZzP7F/oym46pb46zcD6hoJ1rWAF5ZJl9qtQLrFHiRd7AUG8Vvo4bgcCgcCPCHAelEc13VsUVJQ9KEhd1rp4GtRFICbL+52x0+PenGfi+Jqi9wQT3Q91gaHMyxZMZrpLeNEBfxEI/8ML9aeoMdQZe4xw/j3JLp5SLp7DLrHKpWCSAEOOFKC5EC8eNWS/wJaJdCAQCAQCggA0SBacWJuxs1fKurqc64JyKXtTgnKnvsAoIrBYBEW4weuZzb3jFrqQs3OtC19NWddl1hTnfEefUQoi9UDDwHBZYJ2jXrYV7ULUzha4ROY9rLgE1KFkINAFAY2TDN4uAiuFCPXJhrt0uiWkV4pdKibNiWRm5aVil85X3JjRZhpylAst2ei2j/ejYZ1HQGZnfKn1M+SrJ+DqY9e6WFeEOfFjZUtbJaHLWvoUJUtfyoh5BuJJiB9Qym/yOg1vLApfQVXUsMpfK83r8aAqP5bu4m+yXqv7QttAYA4CsrdIW4TrtEXCoK5LyV13mVZZzbFx9a7rQLAfYi9QABebPHc1c7WvBQQtpqRQczYleLnNOg91YXV//vOfNwk5svAgGgjKKRtl65AV1/JDEmg6Xgw6jPmZj31oqF2CIYMgmiaWAQ+AYhH4T2s3GgoEzoAANEKjPI95hBee8foqRsTg4ZBWdKAx3GiLGMiIYwBuak61nRb00FAegJdaVJU0MC6VrLTUzpoIr6xVXwyLQN6qzexDH2W7XgpTQK2jItWzhet1oCQoqUxa31R3T2E1fGc37dFB6wKjgiAJsNW7WxPA6KQxouuFoAzlRQKjlRFKfFiqzi0K6KCWEV0ovySHfNX5kYAWyrXdQqh2ubaEnWWy5doCGqzV6pJgVOwfBq6h9FIDEI3OHCepJh1zbIzb1BEddQhRgcBkBHB1nUpJaJqh3RY6U/0Jd8JXJEaRJvrJT3L4l6i9afKjutTdVCvVrT5HZjLwWaqiE5UatTM2DqUjTOp2pgRP20doTpBXS20PSsdpYYTs9BMbeBGujY5OzHehgkVgqG4jibY5iF5zrIAO2kTgaFccA1dXiFCJtHUJbEFndQMSFLDRgxzcpmByeksRoGJP1oXe6eAEpmaqhOWCkWrMJX6cmtQxR/sVZF1PdGxlvqi72jUfyWjxEghohCUo6UC2AWp/JFFpxAqClbai+KCDliGh+eUEIV4i3hzW9TgN/PgrzIWWJElhlCxbUb6rNiIN6MqF6+/SBSKZmQKd7dSDmTqbMINKZ9G0mOOoGBV1lt3jJ8gR+fJvvSE7Syq8c1yorK0OAQGBXiiXT+/SWRii3SdyEGv7N63lcigsEpQw0bPaO+oS6kLcwitsE9zSaZS7m/xWG+rJuuzjhTTQwAcdTFxq6FSlt1qbyizkYIU2tGewFZo46pb6HAbiOkepEe0GAhMQID5KhHWPwnaAU2CPJjqXrNIppTWVIWXmlAlQBGpiQnl6VhM0PO5ET+WQQPiejtC62CJUiX/tZKkFrBX0GpOLqOGmT5Ujd8FHJTQkRli6qsZMF1pVRhxMcdg0+9BlUB8ZyyphK98SDQUTFxCsZIaA8g0KZ10IUW3ES5V/dMJVyFYL4KPaxyoaXMhfrVtTQMeGCifhxkmNnNUyKKx9gEWr5S9XAK9SDHtFusuBEAo/BQQkIqXx3Q4BxkLzKFA5q4GC8KXhMdUn2xdanlayBTpmMqWBwyqxyAbhZjWYzzQQkWiWYysqVdJFC3tX0xrhaVfSKciKvyqp1RsSVtqIaSurkjaaWpctPy7T9TWQ4myoV/NT/KWzGD4A2MYrHrnOjz3uLEUN8uWHP4hLlJ+jrEWUXyJnrqH/NfIYc/Z6PCJEURVKortv2SdUBYhA4AzbeWk5LHbtlHbC6pZW4vpt7ntCu0KlQMAiIBsHxKXUw4VkaLBqG+Y27JajkB1xNEqIt3oupXUmGD1lKpeqwUFB00RNrayNVFQhJLJltmYqfUw73YpSbEWBlG4qJqohjmQlbE3bFkd3qOqmjU5rUZt2CciAItmcoAuwiC6uXC12OnApkzsS3C0FSnUrUy6pLkuqUqWmPLVUPs6/69v0fF4BpfFylQg6CO3+QVH+7r1Dh0bBsePfuuG1XgnW2EJbt3zFl69v6KzDzJFyWe3HSAQC10VAnJx/08/N6BgX64hXDWbagVP+njPNufDY0Ny4KkwYCAeomnAHQXGaWNPcrfKlZV0usJcrLt3lj8NIpzDHp51uazmdNR7aMi5dU8ZVsZfWQGu4LXPjtDO5nsLSU9TlJ/iToIuZ9H/xi1/w5YhNUz+FZeCLw1u0HclGfs3HlSzrQvImZR5bd9Sv/jI1AECxoV7CppL2+VJRoz82CSkUdmOjUPLSt3BlnWlIcHlpc0L5QMAhQHSW+JD6touw6TqHE7V0qfyDEbRURvItP0MrdCuXl7sai4YuVCAclbAlBSqrpGol8PJvs3rStMhBbLa5TZlMlkhjSlqtpcpLIrs9ZC2tkVlutLux5ebkrprQ3Ec1rdSU0cEigNNTNbVcGVzUcV+GHnTHFVu6lPW2dLS6gFA/Ido+xa4aTdTxCAKNa136p3JUFhojrvzkp4UbEvyFipTnEdT4EGuDNFeFRTuUl0z8tebJz0m4yqVd7kpd+SpWhJ6BwBICEmEJ7umah+NAaTxZkmnzea7VJ0BGEB8XtXddmiZk/iM8oth5AguLQzJzrC4OqUU6kWuOm7Q0fzWhAK6WrCnAFMC0R8nVDnV/LxlCYP/wkbb13XffAQv4MCnUrHxoxdVEX8NXmzu8QK8/v8hY5iOoMrTFKIYeY5yJu8ZGmdwp7wrrpC/5eHgaNFyV7OXWgdDCulLKhSogMo5yiakpauQ7CpwFZTXTUtfVobsq7eQFrIH0WhfaenKTQ72ng4BE0pQi6C6DQmEHgmauJlyEJSgV9jsI4kzhPIJ/+PCh+7mLVVULBcR2/q0nghBHJ5CZz+VUXlry4dZCKiXYYtLjqLdqSzrLWjk2TWfxVz1WBdoqS2lroDV8qfyd8h3gmJYOzHp76RTHAXDg8mOPCBdSnjbt1EsLLOnm+tFdLtXS/M1/EShLuXiIfPnypQodlKAJhpYb6gAKb8g+slSqQbcpasg/VXCsNGFTMbDCd8URqUjfXelvKWwyNQoPQIATkC5aDWhkUSRxtjzY8WeGM8WcCBzehg6GQFmOq66X6UzMMxs/QjbzKwc+5Nf20KytDE08PDzAHYl1YFXfEHa5wl3cwJISJ7/ykq4U/FfLO4XrZ9lVyYUCbQayiqOzUkH40i2t60xeKr+UD0Spwy8VTvNd67jczqUZPFZnLmmOkY6x5eHG4gJlHGOjulOv3h+QZo11l/ZWPr20FZrNT2MZQsnMFh6RmVVg5+kui/VOUSNMHiHTOi4jgdloRCsh834IbI4v+ajTnssc1oaqIw0MgTY51ErDd2oPzTFDtI0sjUiQiWYllyrSgwx5FAZJGqr/OQDF5J0GImSEjUu2i+HaWUCxVLJjvpvaayTDElTJwxN7UHKMk4FTY365TOqHDLRylexdt2iNb2SLZTNdp9TYpVUe/SErNJuZdQVgbRt42SZWM8FXtdfEJrxcEw56Ll2Bu17aANTmtXdFJuwqIODGi47BaYm2we7UJmoVbFy95aQVbEdbwuaqQFcAJiQyRzASFV5Qu/4WU4hTvubS6jDCxqwOrtd2+kC2iWxmA+vKTnP1ndK3JLhl7VrNTJ/Qukw06Zki3GlVmbSAA7mGOYkQ50igXePD2in4Q+0OI9sK2XUmYkp5cU8b65JIeS5ioX3Nf87dQs843Ln+2cXGOUJwMqXRgMC3Oea0G61cGgEGCCHGTSQzLUpjbk3r6upSGOevqbVUBhAQmI2HrgqhiWLA1fdQtmul/pK9RZSBCzbD6KZSLvfsQNVrvr+kc1rL/PYL7ysBn2Fqd1BvaoLq+B5VmNT4baprC4NS85zoAEdsF8zteoGomtIga8JS2qlXr5uriPzNCKccMM2h/1JTaYyhmxYemiOelOJYQzazilm75puTVWlOpt1kBE8cd0670UogMB8BO8zxduaz/TowZOoj9aanfBXbHNay1mkYhzJmC6xmpmy1TUM1cOYk4pRvBmEVJVfARVp3d9ClItzWQV20co8ljMEuYrEIt3G/BskuJtTPgM6R0KQmnqjCkLaqdxhpJqU7KJ21X6WPSCytq6X0s6Z1Tixau5yX1Ei4bhl5NUH1t2t+mhmJQOAGCLhhzoTUdo7eQcEaAO8nEqwJg0TI8vMuZTZ/StG1t/uS+Ea4w/zmF4bSrYa2wGsnPADcbVmVAKeq8pKqyjsKWQOt4TtEXqPqIMAtngJE6parAPENETv10y/1S3rOLgb+1niyzrpkUTo1gziyxIHSwqNz0p6oadE+hWzCvUb4+cvYuGOhOL/moWEgUI+A217s+3BFsOYTA+/evfvhhx+I40RkHmDSaYBbxw4x3tRGAaKcQ6MeRkqmzNJOXfWiUnzq67aVTGfZrTNlW7uu1nzDnQLTLnt9qStVOJ3rG1B1zMlOhWmLNsc5Erca4skK6wK77IIWw+9UJ4EY/A2PkjYO1uNu++DSaWsyAHI27tLmhPKBQIoAEcxGWGhH80pPKtzl8BTKIScC4/v372nUcRS2IVz5aZfERpkbCOZ72IazCP3TKXCaUZsasj5ARRv6NsmJwpUIOMB7Yc4klY6jBt7j1Kv3h/ShpaH1FdaFxOzTTJaKVfbHoGJbx7/7ulo97oP0ny/WmWw56HxlosVAYAQCbus8GyKfP3/OH3eDnxUUIFy8ePGCkm/evKl5wIN+EZEgeQWZ025JGGe873xUzi4qlHHL2mjlbI3bWYGrmQ2zLB397NkzN02sNpQWsAZaw9OSd8pxgDMQ6rfwCjikxIMngYb3OZx6biosKOBmSUZWw2NMiXXBK51yos3Q58WCwX1vOfjqce+rxoHSGAZ2VnCAHKhYNB0I9ELAeXXKutgyYF7MPluqDnx9npNbBENKQuPS0K8lbYKlL9tculBkC49LE8YFBEdAG1rEIhsxREK69rAq2UJRRn5VVGUBN5HVRHtZ1divnpVgDa/U/KLFGgBftRQG7MRSJV18WpXjdgnrGaFbaaNi25gqsS4bMqwlbW8dWwlnSLv+68LEz2DXJh3ssxfRs+GxdVNzUTgQmIkAYdpyArw9HebCSLi19MzKoHA0y65elM2xHKVmpi9La7hr9xZT2xsE2ogh1V0grZHpNGEWrKm1VIbqr169Yl2KBcvsH+ZrmGXxHNgS3QfbXmq3Mt96S4pepZBrFWPI2HGH8vudn05MCQlUZOZCl4sDXLYdbV/8XlfhLxKkxk/ziZq1/RplnFvs94maRgtlcCmCF55qhygPRvzQrcGxCm3ZWwi3QZP0uFMvtt1IT0OA5zOcyrkW/c4EwL9tUWOa8jsbcs/B2cdFKZO9Ja3bASI5jMpKxXQ4A/USq6sU1VYMu+h6+poj/20SXK3UdruW4woXLlFJwUFDx8MKFd0tIjnYig78y9yUQu16sIb6yPwK5do5QJiwLD41TTsDr3jpAMcEOmWPIfQyPWuRRBo5bX/LzqmXunRWVQKprYhvtO/XL33oYkkVGluqMiHfmu2g4Va9Am7fgdhUX7djScINTdsHYmeUXFKAKIDPdWxaRJ0Eh+52hUDIxOpjOn6F+43wq5Pg74JYaqlQLnBIb6kJ7gGXwgxbvVtIIJPCMoRhGIWS7pZOUTTtbm26VNK5KTaWm3BoYB3alqtk7+J4Guv2mMnUq3IkkRrruM6qwrJtVPaKrFFppp2wUCMtMCinlwu1qec6BSTb5Egtxo6OI+1rmmiW6aQRJVZFMZZtMKErCxEjK001xyXya11u/1IrkFgN5bZw9zTxrotMOxgQaAHtIn9VCM9AxBrdFcYPGCf0JT/1CbyNH6pitRQmjPb9K+POcAfLqhVR4GwI4Fc4FT+CguqGU4l3SXfjTvgVhJsEJXEq+r15sUFbOWHCgoDtbt1CxiBqA4K7ZW2xY4Q0uFWuWjExiAIwjPnwslmhk1/HxXJ8yYJDGi9yOTWXVg7u17wUl7Zu+wtN2CvE22tUkjJsOwgjZFwUvKJSoI2o1uTK6hctZq3GBKWAW82RaMbc5yrSQW2rXMhx283k4EIQnvIYYSipp9GPGLjLN7K8rECtiCPZKnMy0w7Q/gCIeh2cH2yqW9/KUkmigI5AYgTDu4wq6qnCFF4S25avAEqiTUjUOgMCsAel7NKbBAucbUk3yksxahWKLVU/f76NY4wgp7DcTfNdMcamoAqY7lbhUhnPploiUAc74a7QxNItFBbeoEO7HF6W5GTz1WdUOIkG+VRRCcCbbasmU7ESaRhua9GK9B35kqAYCVvGpom0UqwNeStK0tYD4etpgUE5CksvQ+r1BEPtWUngM/XVpSQdRy1HoJFGDvK3SrPlnQNLdzMd2zI2jSY6llGAkuTYApVpxeQRn7SOcjotpwl8KC0/M0edSVXSxCYsdARK9U11d9rL9Katg2d90xpJ+06Qyv8Eir7Cd2IV1SsRoNdcPzJSGMir1ZkJpN8JZ6uFL1dArcNG8LH6SyQls2YAqhwG7OoAobD2RQPlQkmNcvVTJloRzZlR0FA61P5L53KLAjXGWpRIi+SCcBpCYZFPMX6VrShKSFhF1Wmll0AklmKjgwuZ0oT0As+rUpJ/035BZxXl5GhbDQkN9TRaCUtDK2mVBhdKhdTkqHvQ7/iAZbeKNng+ukXFj7FDYVVeJZAAyS794gYIMsVJyE87CJWtl2JdDSbZMmoLMjOsC+y0hEtwKytxWqZ1YqdbvQ6A21y3vpVsSSZCNQHfypYpZIo74h+FMltvORfH77dKiPLHIsB0ok4ljr0pPDEDSa3uy6jHwiKtq3XYKMyAf5mhuSSepnF2SWfGhYJMReKvSNOpBMxpS8vQRPNQ0iFZ2Y+PcbzutzV0FJ7ACw1WtgKAKoT0EvLlfHpQ50Xwx4dBA+TpIOkLMlUCd7VFQNbC2nFUae41bUUTMBJtrhITrbszsdWF2pqzBqql3RP0Lz1VP1TLtugIFT0xQV2IW7iNjGgcUjGkJGnyy5LLdxUW5GTOdVnX1KKSwHVczsxLXmQAoGyLFqBsAZvpfEUHrS0zKM3wFhNkeNe3wikN+kWCIHGhvuJqSczHD7QY4PQ9OqaSywm225ljlvq3XPeQu7J+sGt3v4fefEoK3Kwk/GTTi6gMahny+NWmirbR06bfvn0rPYVrEVJVT9LgVt99DApGH0DxY4zwU1EuAZ78DkFyKQyirYyshlhHpNK6bsZyhmsYwXx3K3tJMe0R6ra9EUYPUpc5kp/0jrYl/W47gjQI0O+4OrX4aWFMIx996l1C6y4lrPxKTJZEnTMf0PiJe3TUkI7jR0/xw6Urj1HWKOAOdaG8HLikp+h98SL+taLES8unvmz5mrRnXTCbpYACEB3tr1HOlbFO7G7RPS6ncOkMBPpC4Y63YE5qwqbh/fr1awJKR02sKGe+A8eWHJrGudserIdqtSqcSX21zLgCqWPgJ3aaqWlaHaB79KxpfUIZTmoz3Bh64tvEMZytYXKlCsyAH4d8EcXPIkYIAsm+0bkSHBrlObuy8KZiBPwPHz5sqlJfGOF0hDxD8i+oNnQKzVGLLuZn3+2nO7JPj8yy/NFMmeboQdGWqX1Ex2nQxjG2jsp6GA8sOdQ9Rtil86/2uyRwIY7nQ7w0SpCPV+BFbT5ZVt6zLqeWrYwS9nJ+uqDbJtZlYyVW6Kwz2iI6VZsg3Gi6nCCU6Ogtl2y768x34LTJbKh1VLsNqmqVY3VOKRcrqbcM7gp4c4LQyRzMr1mCrYg0JukR87Rt5SmkYcPCujCWxE7vre8U6AK/Xv6Q7Sm7foGZ2TKRORkBRyEcpekbJQqm+W/TO7VszU3MxlbslS7o5uArt+jWVObY5T6TXf8meUq5eFgvG7jprjPfgbNJ1J7CrOs6/rdH2oS69IKl0RNatE3IjrPNQR+3Nm7vFtL6xN/Xrwotxq1AQBCAJ6nXtXnvaZG05vA4dFo9n5RijkJsog0dgfKsS0Nw2sZRKoom7MguEQLGLQ8uqcJLOUtylsp3yddHuq3S0gWVoWP4EHDAhMdc9jLKBxJPdfeHH36op85bO71cnrGQ+gBRvm0xXCPRsQO8bHLcvSsC+ujC1INj38ZMfVpmqG6anm6DwNkMWTrUNV/PDazrqDlGQCmwlvrduvn4aos6t0kOhxj0VjlBVLKLQIxhTjCUq8TdGyOA56QOD2Fq2y4hEsnIwsdSsTeGMUw7CQI8bulyu10fOol6bWqwFC1PywwrpZVtoqJWLwTcFHzgQ+ZHrIsjREsW6sBYKjA6v8C60uf+sjJu9WiOaW4NqT6+QHZxF04GYCbPT92Pb6fm1zPCMs5xdwQCeI7zJVrZOgREMTpaKzI3tC2VjbAxZD4pBDQYEt84DnUD25VpEbdjoeskHXpS1lVAR3ffC2XG3bInE10rKLZ1Ec7totqVJCd83CXDkuehSvkYyBsW8K2dp02zzaVzrcMnWysyD0GAgaBTlCqAAzc4BpSLpz3pa7gXr+apwEgEAjMR4HSXrrMqX5mpQN+2COzyXMTcdNQ5ep3UNNHXxitKOynrcmpZZNMVEXt3dDqdabTFo9xaFWhOMNW9ePGCU/axttSM4VOryEBwK7UgoOtVlWjgbw8PD0wJSrm6L6BWahLFAgFBgFUu4QckClsu54eLwaVTErakz7RzTIC8QmSJDFuDwxz15rdynkNd2O6/HLEEx7GUeWl7Ea2u4lWMgdQKaK4wXaZAFh6gtvzijfQlJ3zi+QR04ngKQuUQoDrOhhPyU+pGdI5jgimkkTMZAdgJvi0rXrCW9+/fT1agV3MMKBlcWHFgJGd7hM+S9TLqBnJknlVDDjzUhQ61rAs2oBpPTrhvLtjW8eyjHiasGjXpLOvSiqxI2wkVtHELrIszAQpRJCxbUjR48HA77HapgNUs5gD+xcFkZUsrwtWYIcLBFJBIHIsAr4MQ8VjNxVH5iwtXfBhg6Mm2DAGcMyHH4hmtWwQInvbyQD7zqIZ9G58obDWzaaiiLTkzvURLmW+YURo0sXaRnv0N5jYAAAw0SURBVGbakiFOH3vJ1Mh82WDjpiq2xZmAbFIyCleuabnetJcMGdg//L5t4EQXzEFAAwUBeU6L52lFbZ8WlnvZzphifDHcmiemXpqEHEEAEo87qUfZSEha9pe4S0icEA+1dRy7dq1L60xOcHwYLbONXmihS/RntoNi08FZc7KZVIGk8/zUcFw6KzAyr4vA0kBwFhFN+GmmBB3+JTNWthSWSJwTAcIdvspyF3MhDu/Wcc+pM1qxfY/axHYoF2pfZQfmtHjuV4wekXXHJVEsZ/CTuyRmetrZWdfS8hvODetaAvSc+cx5DEhWLNxeT1lbRrIscgTxKgN177s8fmiMsJbiSzPjhW060qMRoMftfrE0d2/2DF8hSArxIu6RvgSDYTJiJArlivE4elzUyMdtYF3MnowXfmkVbtFl5NNrfbssHbO+dbsaaY8WuXJ4vy05J52dZkQxVG3W4VjT6GyoJD3t1Fi9HNcFrulxDTV3WVSkU1w3cYkXBTL3QwDOkfa15jyFbUeCpJy8kc2Bk3exPBUzGJnFT65qqDcBAR2q2QSR/KOvpGYpYbbmnEzx5rQtotKehZ9jzYSDc1AUQgkTZxW9XpklNFJ8dubUq7Szoahej4A8lrnyMjO5zLgMBK6OgKx4EfFwe6I9C72ntUj+CD0jEVX7Lpmc1uRQbCcCH7GuUwVxlumWnu8La3I1cDhWkW2lRs6eMoQVvkvJy738OT8e7DjNwCMs8aWwBgZRq/+war1u6XJonP6pR29aSZwkbQuHSTMjJxC4AQJESD4jR1SEzUx74NyKGwGZyUiOoEXY3Ireky3/0bkuHB1GwuyewkHm5K+PLI00lohu5t/AzlvT/ORlab7nho1ZZknmnkW+tFsj59IIuOeHS9sSyisC3333naafeIKQCKcpPIseiw/RmDE4eWY81uRofRUBNjHLZT5iXRTl6Tk732epWFn0nrt8ryXbIlRsP+047RgWxFim5iGP45mEGwfChGW5o8CBa/Jcm13R2eNI4+oSbSHHMOZxTaxKDta1ClEUuDoCJ9+2C8p1dQebr38t62K+n/bZOpmAUyzYAGWeS/O35iCHHT2t5ZiN5h+bINaAOaqOJiLO/KN2mVOKeSz+la0f+7d0juqsSnCiWCAQCAQCgYBD4KNzXdxj8nMl5JLN9Wx+90w+s5HVgTUYqNKIpQVHO3pZxHkpDlrylxb58Xn9BrFspHZhmeWmB5lfbjS9O5pcpi3uzzlc5xHDYT8sISEQCAQCgUBgCQHPuojj2QNVTDAsQS1J6ZhP6ykPgHKx8NPrONeEM8icspS9WtTmB49sOwjvCOiEHaUJ4GS9BX551OZmVp/VTPqCLdHVYr0KxLJWLyRDTiAQCAQCByLgWReqLH19NHveq6/qb968sXt/IlwoV8fdfcddYEV9rWBlK2WuS6iWm3aLGSMokTPfgVNWr+Ndjut9+PBhwsdUejXBy6cdfXIVyaP6ZVWxKBAIBAKBQCBQj0CGdTGXZGf3lA/VN1NTktWgdEOtO+VCk15rZktGZQlWl92obL8sqdGWH7N7G26jazEqR68FsiH+/Pnz0YaE/EAgEAgEnjICGdYFHNllLTb+2rbJavBFcro+NIJyiTKOvqTfrKrROVtm6S+3tLEZu6sLGvvf30x1dmtd8UpOCtFJctx2M1pxCLKXbrw1zKhnjJ/5i5S9jA05gUAgEAgchUCedbEalD2zks3cr3qWcnGQBUIwaBPHcaD0JFmzUUuiUk5Z04SlRNkltBohhTJuinWwFCrGrfkIpC7U6x0XBqAMbRabR68Ez8ctWgwEAoFA4DwI5FkX+vGdiPQAL5SCZ+K+2nOWK51OWIsaR7nQ3611LVGlXpZiYNt3N3TLFT40gnU5wx0svcwPOV0QYBnS0WJLypub0Gce1rpGLKY2KxYVA4FAIBC4HwKLrAtTienpURKeiXvtx7E/8urVKyUWCi5N8HVmd5Bc73ZJOELZZfYSxRxiXGJO21ed7KdimRFHAOIMd7B0gTqEdETADZbsSYD65hiAnOWSZ56gXPW4RclAIBAIBNoRKL/SxRaGoxG0RA755Yqrd5nv3YM7kskhf7VulwLWLtJdZIoQsYt1oz22UFc7Fd7WUT0ryh0V2t+tVnikRyDg1iObfYyKSrKhXCNUDZmBQCAQCAQCDoFP3HV6uUS8eKUxLVyTw65WuqUIw4Bb8KJfjYQuZRzhQKsuYhGiL3s2T2ZIUFIIVr0US+VY4tuXeqZtRU4XBBgjttdgTlvF2gE48zlnq55RPhAIBAKB+yGwzrqwmUDvnrBlGYaTRpt4EuEeaqV8QtdyEN6R9FR2ktudaWZI2eaUVm6lkuCpdYWJZuV3yQRz7QISQ+ldF4VDiCDgHoTqO46K1ru2jt/APxAIBAKBQGAnAlWsS9rIEiYoVA2xYPHGhnud7Hduw+0xHn6jaozgHHr4HYhIM+GVtRWIlJJOWIRwvBMFyhrG3fMggDvp/iDeW35uYTMRD7QrZJRfdcjzGBuaBAKBQCBwGwSeYYklH+U0HxqAY7nZWqoQx/kR2flJDksp/Ij4/CRH/4VbsMGHqGNfU+ebkMw9ohVq87Vx1bBLgtcOhG+pNAcR+SgA/7MQoQnITHibjJPUtitRY8SBfbU9En0R4Cw8fmLP18PDcDAl7jgVfaoeTusnGXd9cQhpgUAgEAhcCIFtrEsMg3sR61kagVRtNRWyJb8zTPAPDw+wIjUBc0awQLgX5Aa4mAK1rTQB2WLKBJyXL1+md0fkfPbZZ9qDtPvu3bsRrYTMoQjIg1DZu2Bj/Ga61lCTQ3ggEAgEAtdFoIV1qbV8OZ1wzyO1LNhovk1AJoRPQCnO9t1zVgt0YQCdoZJfffWVVb5vmgkSluOwEnz4dwThK+hP3zETawH6cRrb00Yj0REBOhTXUhqNZPoX9z7boOtocogKBAKBQOByCOxiXc5a4r5dzpnPJJw+NZd8MAzCISWZpd6/f19T6wZl+Ditbk4xN/OXp29gVJgQCAQCgUAgEAicGYFPOyo36K/3dNQwFcUZf2VdLBWwHDV5zSlVaU6OWk1z2Rcd5qgRrQQCgUAgEAgEAk8HgdK36Z8CCmyrsSanllouopn3S7Aqabei7OG2+xkbFgUCgUAgEAgEAidB4KmzLrqBF8G0M3TTTXNumbBmstD1RJb3btmVYVQgEAgEAoHAhRDoea7rQmZbVTlTz3KXnkjj5YB7H0B+avbavo50IBAIBAKBQCBwIAKx1vUJ37CwW2z2E1YHdsy4ptlFVYp5whdLxxkekgOBQCAQCAQCgWMRiLWuR/xZ/uEFRj3qROLGm272M128QHDFdyCOHTPReiAQCAQCgUAg0IZArHU94sZylz3dZdNtsJ621jfffKPkkhNdQblO21OhWCAQCAQCgcD9EIi1rp/61P6BoLsud+lCF9/oYqHrxkt6P/VrpAKBQCAQCAQCgXMgEGtdP/WDPdF1y+Uuu9CFgUG5fur7SAUCgUAgEAgEAuMRiLWujzC2X2y/2Zkne3btSX2F/6MOjotAIBAIBAKBQOA4BGKt6yPsWQGCkUiWfbHxo0LXvOAbXXKii71Fu6p3TWtC60AgEAgEAoFA4HoIBOv6qM84Vg8jgZeQy4e7Hh4ePrp92Qs+Rq97ptCvOER/2Z4MxQOBQCAQCAQujEDsMGY6j/NP8qcJb3PkXF8UwK63b99mbI6sQCAQCAQCgUAgEBiMQKx1ZQD+4osvhHXxNdHPP/88U+JSWRxW44waKrN5av8W0KWMCGUDgUAgEAgEAoHLIxCsK9+FLAgJ34KvwFryha6Q++233wrT4q8esWfKFuoVtA4dA4FAIBAIBAKBGyIQO4yLncpLf/zBHFkl4rAXC2CLRc96g+NcmMCKHVulUK44znXWjgq9AoFAIBAIBJ4EAsG6St1sidflPiShn4oIylXq47gXCAQCgUAgEAjMQiB2GEtIsx/HEpF8S4JFI5aOSqXPdE/4Ip+KCMp1pm4JXQKBQCAQCASeNALBula6X4iX7NNdhXjpEp2c5YqNxZU+jtuBQCAQCAQCgcAUBGKHsRbm169fy6e82Go8+d/Ske9EsEQXx+drezfKBQKBQCAQCAQC4xH4dHwTN2mBtxqFx7Bnd3KTWJPjx2dR443Fk/dUqBcIBAKBQCDwpBD4fz/rki5KTvV9AAAAAElFTkSuQmCC"/>
  <p:tag name="POWERPOINTLATEX_PIXELSPEREMHEIGHT#4F2873293D655E7B2D69735B412878292B42705D7D" val="91.66666"/>
  <p:tag name="POWERPOINTLATEX_BASELINEOFFSET#4F2873293D655E7B2D69735B412878292B42705D7D" val="23"/>
  <p:tag name="POWERPOINTLATEX_CACHECONTENT#4F2873293D4C28732920655E7B2D697342707D" val="iVBORw0KGgoAAAANSUhEUgAAAuIAAABkCAIAAABM98KEAAAgAElEQVR4Ae2dP6IdNbLG7XkTTAZeAbCCeWRkHmeT2c7IjFcArAC8Argr8LACj1cAZGRABpEhI/Owgnk/T70p6pbUOmq1ulvdp05gq7ulUtWn+qdSn3Pv/vvf/74Tn0AgEAgEAoFAIBA4CAJfffXVP/7xj47Mvv322//7388777zTkfJyUncjTVkOYlAIBAKBQCAQOC4Cv//+O1H/X//610cffTRakM6ieu/ePbjNPlp+k3Tlk08+efLkyXJSXShEmtIFxiASCAQCgUAgcEgEfvzxx7/97W8a9b/55pv79+8PLsnLly9/+OEHYfKXX36hrZfK+aNHj0g49LLQYCxSKwLS89133/3yyy8fPnxYGLjNo0hTtsE5ZgkEAoFAIBAYDgHqKMRjG6GJ7i9evBiO0UsM3b1713ZpkIKDpM8//5ykx9KhvPT8+XN7Z/v2n7afMmYMBAKBQCAQCARGQOCf//ynzVFGYKmBBwpCbhT1IXfn4iWnPJRVXAGGs7CnT59eHLtqh0hTVoU3iAcCgUAgEAgcCQFeyzgSu//hNT3xaUhToPTWW29x+kN5ySJApsIZk72zcTvSlI0Bj+kCgUAgEAgERkHAvcBBSB7/xZQUO3ILe5Ov7fz1r3+1d+rbZCoc/bj++6Zu8W6KW464DAQCgUAgELgiBA73NZ90bd577z37TknDiymWJoCQ6Ng7tCnYNKc+jtTcy6imzECM87+bm5sZA3bqSoFu3xrdTnLHtGdGIKzvzKu7q2zUDz7++OPPPvvsEF9FTqH69ddfbY5Ch7YTH6UMIO7ch0euYKOdN2hEmlILMm9B824Rta/0ZaVaElv1491ssund33vaStyY5/wIhPWdf41DwlYE0gRiYZoCI2masuOLxpGmVKnGs2fPiP105eRyr8JXFaP/6YTWUrKD1cePH1O+qx8YPQOBAREI6xtwUYKlcRBwacqSF1NUKEeT++4bQNpziwa/QhufMgKSoLAYBP5yz3Geco4oh4voFlnwOIwFJ4HALATC+mbBFZ2vEAFX+aCUvhCE9HtDhD/OlRaSbR4e1ZQLuSBHJ2QnkqOM8+PBF5i+c4eSj9RUUDgKgFFTuYhYdBgQgbC+ARclWBoKge4vpiCdhDwrJkFkxxd3dvimz7fffkteph/Fgt0/W38SQ/4d5GBFvSRbut1/iU+Bqm9woi+bUSAla+HFqPqx0TMQ2BeBsL598Y/ZD4GAOnnlduFXctjTEoXdmyiEjx2/p71RmsJrp/zYH6LyUTQLDVIW0jeKVzsWMDgRl6+Pw8nXX39d4HbkR+eQYmSEB+QNz8U2QBjD4/BpYBJnp64Ke+SrEA1EmoecQ2/PIUXzIsbADRDQbF7mwlRfv369ZF7eaCRYWwp8ceSLL76wd7ZuNx8X1QzEVxLpUy8pWQgbfZ7KhzbZQCo8Pemw/dsVWvWCge1nr8G2vo8CC8j1o6LnQRHIniunljX3DhuMzQAJ69sM6pjo6Ai48LrwxRSirfMMI0SNOystEk4NvJzAHD3wFxdxo4VJyePAxQ2UZKUwqu8j6+i39M59pVBqpFkAKJCCv96PxikR0BjvjGjJ5ZbJeljfKdVyHKEwEN25EeMJN2yn+7KHDlOBYBZ1vFgfcxET8cAd971aNFXrXuLh4VnpSGNujgI/DJGxyI68oD2FLY/ooBAJPtn+/dMU4roqgcoM6+XsxEmCtAigw6VBltNdn9y8XKJD4CUzsmxphyPesUW8WQtxRGGDZ5YYM9QPnotNEubjDMpeik+R0qaezyqFDexOVi2sL7R3PQSwC7UCGtrGELLRsYETTEbDB2RpEw3lo+aGrWFoDcTTIbCtZKXR5t6xOxdwYXJuxsPUjIINgEVkZYy2y8xgW1ESiOxacAcYrbA90xRY0UxKWUT4Zh+HMCK2UuMSH2oF6N7W1QIsB273ubYkeFa5tsTw6HOpHbkGZjuIaGfV0rPKNYja1LChQRRtV8duA9byyKLUiB0EL51F2YMH7UND7zc3lJpYNPFxLimYJGdycRayc6M2/YWIZhjgqX6GLETQ4F/NYKgC2Fl4pGbCQABUWbqlKWReTtQ0J9JZ6xuqWyqwE6CeVE1PpNCJlmttzYyb9VE1QkC0YbN5Y6JxEFDdtg28xiAchvUNshDnY4MQKOHJVQisytFhieCaMVzMPwjkYoDLQwxB1tryLMcOGyQKAosSaUhQBDRJPhy8ljjJkEZzOtsExcKezVQ6pCk2P7LSct9O39xGNiWrDZtqNVN2A1WVmWUc3+2YXHKJoiiAmvMuIRhjD4RA1o7QB+dZ9pIorG8v5K9hXgmiaRS3LhFbaPaKSudi4MAMhRmmS/mZtRZEeojYD1kLxGs+dhTJBJxkyz+V/IAbBKHj+sOJTsRTPlyW0zgrFP0lm1mapsCfzK3c0OieQ9icVyZiUtbbgbLwkqVSKZr1dSEPqw63kQCF7pVHrspzEO+FQGpEou3d7aiN4bC+Ntxi1EUE5PSBkJF6PPfSaJvbt5G1bE3WA2N9RPGLzBc6EGc1YDU3gAU2wGFJaUeMFyKOW5umCIflHEWG2/dUpP+iNCWFCZnbVtqJl16mAvcNtLCtK71Qe1Lmx7mjWT/C0h6HseBkbQRsHqCqjsGuPW8N/bC+GpSiTxsCcjKSdXfySM2hnGRMzW5znak+ct9FTEyy3L/8lBCunNOot2WyJSyOD5wzSonQBqU0mSuzQX+hkKJnidOnUl4rFxTe0C9zUHhqaQmXUEwZLVCY9chmrAprmr7Nomk72zSI9bOPztRmyVV1RAPOJF3IUkBA113Np95xFMh2eRTW1wXGIJIigDMXhcf1uadEK2sLpCyuQ+Wl5jqYWHmIq2guDDQ6r0hRmQQ4DoHFplmQQopZlRXJvVLZHbx0SJfAMSOXpEp2XWCmMU3ZOEcR7tNJEUbOrrLS1t+0Se6JSympEgBpPUrR87gIOJehXmCEF1PC+o6rV+NzLlEjG8JdQMmWWy4KSOhVa6JRDvB0loycmI3aXyRe6JDu25fYsrVBEaeePYExDSUuJ8suQVZAl6a8ucz2K990qytSlZenTLDy6ZusKvnUC1+Yxaal9ctTIDjyI6ffXfK8keUN3kDAuQw1o/XKn/Wwh/XVYxU95yIg2pWGcDIGcgU1BBptnlCrNUqKsFpZNpgri+2fJhYLbZlIqiJIozKmC4xp3HQE0yWw4ti2SzC4nP03fdxfEBB54GCbP/lx7949l73CAOq15I83vnz5UgEF8YV/EMGt9JiX9q82UPHb+e81jInRubiyK66SjaDtYX1Htz7+lGwaqlXH1m4Qw8rOHwUjQNDN/eFV9xf7CAEvXrxo4/bu3bvpQKomZEi8DSofN3vaf+4dF4iX2zJ/aVlSOuUEmkB3kfMphF2wJouq/IvCDx48sBr1pv5ks5iLbRZbZdAGNy8O7NUhy8DCN1SkCifiLCTVS8y16di6FLq4Qe6/tkRBv4wAq6wGqw1cc3nUBk/D+g5tfYQxVaddGkTWNi0le7AMV1YOsnPpLtcSdG2mYzPfca1dStHFlh0miFBfAnHIuFNm/I/rULh00L2Bt9DbPUqrTJADrI7QuxnTS1BzMnA5CwJH06G5sG7miI98aeNWsy6OLGDwpgg4JVcL2n3dHWNhfbpkR2m4FVTV2qzR5vwd2825jiyTo1aQHW7Tw5GGtU6zwy627N6lRRB2EQ3sMcRF6vosKgWTQ7Q/FzC1j6jsZSsZgH6xKGTpLGyn6R4EyZNg7/79+w3ELZooa2VVqmGi0YagN5p3AsI2Z3ajgXAl/NgKqhXZVjLs/c3aYX1AfWjrw2ESRaYUbANFSiNrzaTq+qTzm/36gg8gQDAbHx1VQhXdgOv58+fu0azLFPAutmz3rsJPmjRU8uk4rGfPDWQ64nJVNQVwUwEYv/0RCZxkYcJU2pI+K9f24rTx3GWUPfcBUtSxC9kgMiACWS+M5u/OalifeLOwvo1V0SoeS0BxYjkDLGJ9MCY3XTKjS4l62TJhVBTS/tvGp0O4XsNTZ/WmdFTDRBZ9+CBpqBnet49FUNtw2DCLy6nroWyYa8AhVpPQ+wE5DJa6IGAXWk0Gd9CFeDORsD5di7C+Zi1qGOgUry12TM1LECHYY1xvagDTn4XR0xHvZctpisDxxZSkhfuAYEVH2EJn98g5KySlw58suWz75uYmrcPQk8XY8rgny5vedLjo/XLDVhRA53pOfAQWm31aKMqgxdNjIfDjjz9ma5B29XeRyKpcWN8uS3Cdk7o0xVUmFmJCEPnss8/40tCrV6+wO0InhZP0XQUeWf2fNSlfyXHvpvSy5TSMppzXsOoShnr2Umclq3MhTQGRbCGIHGeotxlY9d9//70GQdvHKko9lJbCodtWZADk/Z5DixPMZxFwLkP72NXXm1s2wvoU7bA+hWLtBhHNWgT58ZMnT1aalG08b0wSKL///nsmdSUQl2rU82D5l1FdbBn/n7LUlsM5DuvZcxkk0lWlKXTChFIEs7lL2m3LO2kmWJ6db3vbDvVQ2lGHbjuRbdg4tFzBvEXAuQx5tHv1IqwvrM9q6WZt+9Y2k0oUdLO///77/OYHCY27by9RYH7eg56ffvppzQ6ZfIUIhd1ZIm1tZ9G9bDmN6eRVbV9McRw6VS9I7WIQq/P/P4rjTobspZtMqYOL7bZxW9lwDbidxYlTUHRo1vBzdLZmg1KeQ6iQwiJgl1hNptdhtp1oVjusD7js0oT1zdKf5s6upJG6fd3uUlqYmsVF9PrvXtjvJVE5mKJfvu9E6GLLLj8QRzE3pArbCqAQqc8WXL7BQEokQrN06ONcifo4i7XePFzDgXJtL6bIetmjR8yyvIE43BIHw+lZr2BSv79ZCcOwPoAN61tJu6bIyu+l6lPwT92+BGweTf24bfoihAvMSj9t2MS0zQaZ3R3NtNGxvOEl0lhPlN+4lOKSPy715dfJ303ht4QdHCpYKpI+WrtRU16r4cEt9vKVrpm00AdFwXEDuNV4smY+8NamLoXp9BHEbcCgvd5JrU4ajc0QsItrJ91X4cP6ZC32sj7eQsDPOG8DM8Rm/tXYYBXmHG336kN2vy19so8EhNSm8NKV+Kh7B+epNKhMKp0dUuUh5acYIwHdvdrBnea/4eA4rAQHnbQDKRHdevl1qr40Rb1LiWlq0ov3rSQOfR5dHK4dXI0LpdRHWzbwFExtU2wnlFzSgdRSK2AdORwEh44SBSmLANaaahTqZPts3x5E667N+gjAWX2wGoJu4JHWcDXbq1k6owtqqZiSowBC+kipuU0/nVEkfVpoQJPOgjb5SqFn4ZGrEUCw0PniI9hQllQNmOLiwEIHRxDMC53lEcjYpSFddvjfyZIoZAMsZHbINjdFjRRQ25iVpmCKduzCH9tpkJ1lsDywtHgQDAAPjiDygSs0RtePPjxtmKswRLN7QQP9KHSOR4dDwLkMWWU0bV9BrObDUljfqtaHq8GxOE3A0lkF3Km4GhpcWlfTHEf3Va3y7BYEhHWdAUoQKMc4G4PoXw+U5ohA7aauv9Q1WmjLohVCxP67hDekcAFFKKNjZQEVGfqnOQpj82mKHWZloI145SlXfeoyWcvbRSwsY65QNmuspdPWZi1ZDGEetUPvy6jCnjJcNqEGfiyGtBsoxJAxEci6DJZ4+7TA4aPKLLoX1qc26IBafsla29jMROx8CpGV/sIMowrdljO2CwUb11BCx4M8Te+7bvhqgXRW1YHOAuysUW5qLEWI6L8Ntgz/jHLpDgS5s9wSVX+EQwGKYOcE0UuYUWQYks1R6JwJS5SwZI70XxZSJ9il4Ryc5bAc6R23Ap8OnzXWkZp7ifHr7OBZPzV5rjDc131owrQG8bngRP+OCDiXodreV38aGFb9F5bqTaBhLjfkeqwPSZ1p4zxrjif0SI645dA7+qWKhuIBjhVHgiU3a7RR6eDAL1oTnXUhZuUoUCZvkA+2jP93hoMU7Nv/2+XC/7BB52wAhSyPLBrNbUn11NVAVmTPRjo4VmQYUijkZNKUKe8GIR41C9BlYLpOikg9fRRRR0mjfuzCnrgJFQGNmUtNlIwlnzuw0N8pLtpc6ByPDoSAcxmi6qjfviKE9Vn8V7I+aq7qZ2TdZ8Uh3eB2r91a2Xdpq2jAQjgjUvKvlBYImTU5irCNn1SEGUiIFWqaLAA4c2kfppjlWslRZOFW/RfOL9byZy2TyitsIwWQMguXPAIlwQesrObT5n5hosw3feB7Cpqs45vq3P0+7yQjc5aslTnbwd50GiAg2g7rtVFcEYE1Q2vrJ+KLV6wLWQ5DZg28OAXioyLaDXAePnyol5s1+K4Thj21vpuxUT8RfgdjG/lrEXZZVa5ZlqKjOjbC+iyYa1jfs2fPMCU7C65j1jf48PMSBXA1swbaScds86eJxXJxNURNZZI2oNWbM04SbwxKfFBpp9VKlgZg8pkLIwGCT3d/iOx80Do+uIK2bxtZ6Wzb/fwB/Mv3vXFEYIu3lI8dAjIgf/GrrD5NIRWYQhzx+kpl2a1pZ92uDAT0GgrSxwkImvVjl/Qk1VARWJt6k3j69CnGsGTqwlgnvgOnMLDvI/RVkrC+ZNemtvAPsq/HnnMZOtFoaYpTP+Wze+NKrC/1FbiOhhgp+HcPk92XtYEgf3MH94srFl9HXMP51HtjnZEhfGmWDz+TASk+Fi5CErp9MQArNdcg1L5+/drdHPxSo5vwqa4GoPh6M5mKYk4HngJRJew+TXEzWVx0Vntzy3aBt1lpilUm+N/MUbJOCheGoe1ygy+Ur5ejMLUT34FT5q3j073mXSLCyDxPGcvuVuxAc+q3ZDnKY6/B+tIchfLt3BylDOM5nhIdKYfw6SIO1EhHmjOSLjyMQMT5HOdqlmDuf4XWzWSFn5UK2IG92gXeHCLlGd2ufRu53A8gpr9+OMVzmqOQ/k91brjvxHfgNBBsG0I9cLOI1cahG8Uq2Mjnnu5+mTUWEK5XvJVEcArm1G+lSa/B+uRc2AKIimJW9k5lm8KA9Ozraipnj24HRcD5nFlBuSyyr6aogqbDOs6aEr94hyK2c3A6BFuadRo1RUcJrtFofqHE7T7hjR3SGhwKzV3AYWr2fLHt67iszmUI5X1NeEcFO7314R5Tt0COUllUd4qnyjOCwjje4nJMBNwpc98dka+mFNKUffdhBUdTf4Cy4wKr5QsP9b/6z5bdlhlwRpyt7ihITD0+As5lKMNXG3XObX04k9QHstZthxoojzhb3E5KVnUpGoGARcCZWF9XcytN4TUIO7Ftb1ObtTO6diFNSbcRbqy7dPWJbURzVYr6YizZIRrAO1+IyQFQ93c2U/HrUygHbFwOgoBzGcpVX9+hZGc1wvosXF2sD2fi3AtTzPWKwhW2rwPZILUVY6yA0b4SBJzP6exq7JeV3UwWX9Jq23PjdmqEyhsnPnOZ0bHSQOq5FBr6u0m5JOdooLPGEMfbNoCsIUjQFASym2A2xyPgs4uyuUnPZH34RlttFUnb1poMUtMmkpURtCV4OAoCTgk5lunI+a1qSiFNUfVNDX6DO4XaA2WGDRhYYwocwYMHD3i5L6oXa8B7zTSzhtx5f3NwfE9jffhGV6BiZZBu1vrggm5ubtjyyaE/w7tXbWfxE52PhYA7ZSZl6fuKiH+FdgodlytNdVvp/tSJD1zNNciVOLxIlg1uKgXhRCIKDoIoQi7IJ77YdhHM6FBAwLkM7XnNacpZrY/0gqKsLrE2Kr0iw/E/+CU+mutw1hNvvymS0ahBQKKY9uzuamrTFMKnMrFxw32Z0M4+60fS7MDt21lHqWxQubXuBrRZaaSb9Q0mpRaNa0bAuQyForvvUMpEO/b0IxvjWa3Pphe6HOle1r50SL2EjIR/8TlSO9GBJDfkKOFzFJBoVCKAHtqe/bMFe4CEjtrJbBvfZ3tu2Z5yr1gj9tbAiZWL9maiTQni+LGXOA68SYOMs4bYGbcEZBaT0bkSAUKyW1AuMZbK4Q3dZO+O96gZ63gL61sCSGXVxE1hL1EMFIY9UpsvrVnx6HNKBNiWENGmgpqcD/AU7VquWrXVFKvZW7b58X4cWXbGkXdvWYbxBaSZrFn2afYmQ0hU2arGb4pk8YmbKQJZe5nyJunwuXf03KH/FmouK8X+p7S+7FqnMBAz+Oh9UQb+5WbUThSWaNQjIAXUQn9213ykA42Fr6qMnqZMFXjYBJCmFGAa8BEeAbfCBsjVWsusktbInikylTJQ8RQEtn8xReq92GPbr3Rstmrnsz62cBoJLIy4l4VRwVKLdiCQIsA31eXd7Tf5r8mAtSdhS8IcnmG5Nt5KU7Lz6cTbN7BD9kDZecHoiN/pZ8HIVGCez6yyCpkKqxNv12aVIW4qAlPb6/WqKWgys0smrWyM2TiZ9WVzlC5RYczlC66GQoC/uVjmp+O+5dYXkkdLU6Z8Hz53SWlhXzHJrniRHheDf+fcrp6ZKTTKutLwtJ6lBuIxZFUEsmnKeqGL4o3smeqVc1/tOpP1CfJOnQY/enPcxmUgUIPArTRlKBXn7fQpnztVYqkRmD7OUWZnqSTV3A13STb64sWLV69eUVahcs7xFukXEWWKJpkNf11s6mnzffstACESx9XNYO4+MKvMa5dSMKj6um5Yn1WSJdaXLceut9aW7WgHAlsicCtNIXY6J6KsZAuM+nSNxtT+jCLEyeIosFMfo8Ty9ddfv379mk3SlOwL87M1lilojoPAxi+m8BqdvJhyuLfE7JKdzPqmHLgVOdqBwLEQuPVuCqyTjGdj4cZpyrNnz7IzEr+XHPfI2hQqFiMsHhtTfgIS18+RkAMhu1fuy/Ne4BBiqSdlN4h9BexFjXhAxkyQ60VwOZ0p9Vhph434sl4oaj3zeylYJYdHt75IUyoXOrodCIHaNAUPuNlPE0rESkHkTArPmN6fewc6sguUgS4VmEttpf7yuh+srh25nfh7HfylOdlKwPYlO9RvimfTFNKC+hOZenD0G4nkQLOqm2F9FuTu1reX/Vqhoh0I9EXg1qEPpKc2RtnXtfqyItRwf1ke8LbkFmtsXp2n6CUUp85Pnz7lr/bw4Yd0G8ji/bukZeWpVxK/PGn6dO1sLJ1x+Z3ReM6mKWuXUqYOKCvhXUn9rtb61vCQlUsZ3QKBtRBIfyBvyu+QqaSdu9+ZylE6zu68OX68uxTpwRl3GmZxgZCKbgOR8hD3yzRclvuv9BR8Bj8OcBbIWnTUyeWoTm0kyHSXE3cUyC1ksfgXFXVPy5dhfRafJdZnS8KqnJZ4tAOBcyBwJxVjyt/xtkTaue+d7Lt4uMK+8SDdwPWVIus+kKJtFnVANMgg24gURrnddls6VaAfj7ZBYKrw1td2RBbVmQaFDOuz+qBIipnPsr6so7bEox0InAMBf+iDtXCS7YxHTCgbfeVRl3/5tm3qaonubL/6Hq7POkpvEC2bbLm6SANZhmTXpY3U1Kh4BW8KmcHvuyqFcIv59LUdyN7c3Ohc2dpnGaiwvgI+s6yPlWV9C9SWP+LY+v33319OJygEAosQyGZb6Y5H5piV7GcpT92EcioGRrjGXhAeXLzH7U4xNvf+FHRt5zV2wwQac5mp6e9grxkSfQZEIBuxSCP6smr3Km0qDT9hfbooC60vPaCfewannKQNOZBCr/Bp6dO4EwhshkCmmoLlsONxh6ZiTtmbztIaLqmjpPbGK+vd6yjKm9u1TOUW2r++MUUqFbCGpm5b6Zwt0tQQKfThzxHYpw4W+yjaIyOwzS+mMItV44ZSimDo1GzKZBoAnyJl2a4nO771pXLZjU29pGlPfLJ4eyrcaxfA0tnjTiBwC4FCQpT9bhu6WxjS8CgbfdlvddwWpFy54k1HoaxrU6DxJikPNXfUodNYAxDHbTOfNbJEn/UQSE9LRfc6FiOpo7iCTTPxsD7RhC7Wpy5CVryLK9MForGe0gblQKASgTuFfsRF55jEErCuwqj6R9DPbsi6WFqZDbfnICsq969/6igDYLM4DBTA+bcX5k4QOwWzEO1ch7g8BAJZO0L3ejHv9ARVYQ/TTNzZSFifmHmb9dljOOiQtTSvCwPxyVqhiRxlCZIxtiMCpTSFaXAoaabCHe4vZIK46/YBYmMrxeOUWysX7bRD8x2RC+e7RBbGivPiX4JEMzPlgS68LV/W8nTxdCUErDKr2rC4y6dDD7NV1baYqvxYhsP6ZMmarQ9Xo4tOo9nt2LWOHEV1NRq7I3AhTYE/jMf6FLEH7pDFt3HP+bEm7Na6CMZrnGtMMekiNFxN9Zx7X/c3zaYOBcV81YMYmyky41xJo/8ICKBm1o60vTC7hayLf0qZxkJTDetDc3pZH2thSTUUuqxPhlRzojOCOQQP50PgcpqCzJhB1mHxWsksb4Ux4Do1AKvXg3jHLKFykZxzb04pstNpHjY39wJPHQs+DM/S73ITzHUJaKyaD3VhOIg4BFhB9DY1KFnWho0E8YkyCTnEFE2hTAfHydzLsL6+1uc2k/W2zEDrcOa69LnrHv0DgQYEqtIUoZvNMHBnNZEYj2mNQaMjCcpemTsJgbJBo96wK1HWV4OBiDbuoDxQINLwsMGexoWKhqhWliiedkQA/cRY9GN3z1aNXVv7X2y4geVLNGehaGF93a0PD2OP51hxMqGpZcLr4pSsFtH/oo+aohb3A4FVEbgL9bJLsk/5/ipJiTMw6SB+EL1X1cdI+GAPfCwR2gRjNmSQ2verbvxyEZYpvMH2q1evHJ8LL/nDIpKgKB1QegPQu+/qHRjAZVuIeAoyy/8QtE4x1eC3m+xSwkb8QZAprPa9jyKhOfvyoLNjvK9fv9bL5kZYX3fr4w+i4Tqoh+mikLigObr5wc9g5ur06DaIK1aGoxEIZBBoSIJIPlwmnqE7cYvsBOPEVBrm7T7E2jP8Ilf3KSCIa2ArrJ5iApg7ZCd027KkYbOl5WX8NaALmoIAmnlRf85A/D0AAARzSURBVKb0qvt9bL/LuoT16dL0tT605aLDIX3Z2Nt00Zkgcp0IzKumqF1Jg597IqwShqUk4J7KJbGQDxk9n/v372f77HWTzYf1/vjNjz/+eD1mqEXhQRxWgg//blxYYu1siZh1fPjw4XqyB+VAwCEQ1qeArGR92DjeBp+jE2HyeLzR/LCyF41AIIvAojTFUcQqKJPoze1Dr05d33j8+DE+Qvpjw99//3392EP3/PTTT3U7i+fqUsY/NCDB/PYIhPWBeVjf9ooXMx4LgT93ZLf7HznryNsUKal8ylN2HhQ8Nq5qTDG29n1NzpgIENaeLugHAikCYX1gEtaXKkbcCQQsAvm/6WN7nLvNSQdVH5XRBm+9eb4GdS9bCuZtg/PJGBKNj0BYH2sU1je+ogaH+yJw7WkK6PNuvK6BnoPonVM2rJhs5q6kgHTKpTy6UGF9YX1H1+Hgf20Eer6bsjavK9HnVT4KKvpWDW8En/sVs2uTdyW1CbJdELg2bbw2ebsoSRC5cgSimnKHHwuxdVf7YwanVA4OtjQnG/DrV6fEPISaQiCsbwqZuB8IBAKCQFRT3uDAFoev+ejrGjROXIl97733VFLeGj7ii89hvWdCIKzvTKsZsgQC3RGIasobSNnS2TNy2+6O+L4Ev/rqK81ReCslcpR9lyNmB4GwvlCDQCAQKCAQ1ZQ/wLG/3n3WgoqWUvi1BkopJy4a/bGu0ToCAmF9R1il4DEQ2AGBqKb8Abp9K+WUBRVbSkHAyFH+WPto7Y1AWN/eKxDzBwKDIhDVlFsLY3+b9WTvbdg3AK7q93ZvLXBcDIxAWN/AixOsBQK7IRDVlFvQU2MghMst+/WfW52OecFvpchbKRz32J3rMaUJrk+IQFjfCRc1RAoEFiMQacotCHmbjxBOIOcuP6Byc3Nz6/FhL/jZWT3GIl+JN2cPu5JnZjys78yrG7IFAq0IxKFPBjne4ZA/tHGa90z1/UTkev78eUbmuBUIjIFAWN8Y6xBcBAKjIBDVlMxKPHnyRNIUfgbt0aNHmR6HusWRP+/ZwDLnWfZn8g8lRDB7LQiE9V3LSoecgUAdAv+jZwF1/a+lF9kJByU//fTTb7/9xsunf//73w8q+cuXL+UlG/4gwHfffUdd/aCCBNvXg0BY3/WsdUgaCFxEIA59JiEiO+G35KUOwQsrbPImu476gEwLEagJcXrFqzbxSsqoCxV8eQTC+jwicR0IXCsCkaaUVt76ysN9Pxnm5S8ARI5SWuN4NioCYX2jrkzwFQhsikC8m1KCmyMSihDyFWXKEhQnSr1HeiYunm8gR44y0rIELzMQCOubAVZ0DQTOi0CkKRfWVnylHJ0cJVPRbSjvo8RZz4UFjscDIxDWN/DiBGuBwEYIxKFPLdBPnz6Vn1Th9Gfwn5mXrx9TBCJHwdHXShj9AoFREQjrG3Vlgq9AYHUE4ps+tRDz7YN79+7R+8MPP/zLX/5SO2yPfj///PMHH3xAUhU5yh7wx5z9EQjr649pUAwEDoLA/wEB+Rcntu/gNAAAAABJRU5ErkJggg=="/>
  <p:tag name="POWERPOINTLATEX_PIXELSPEREMHEIGHT#4F2873293D4C28732920655E7B2D697342707D" val="91.66666"/>
  <p:tag name="POWERPOINTLATEX_BASELINEOFFSET#4F2873293D4C28732920655E7B2D697342707D" val="23"/>
  <p:tag name="POWERPOINTLATEX_CACHECONTENT#4C287329" val="iVBORw0KGgoAAAANSUhEUgAAAKgAAABcCAIAAAB1KmnsAAAMAElEQVR4Ae2d690MSRSH1/72OxnYDBABIiADRIAIEAEiQAZEgAyIABEgAvvMHnvm7Knq6rp1dU/P2x9GdXVVncv/3Kqm53Xp169ff1xc/2ng8+fPHz58ePjw4X8dG/333bt3cHbnzp16/gD+4hINvH79WvT46dOnjevkypUrsHr//v1qPv+onrmziU+fPhXUgX/7omGagv3du3d//PhRwfAF8Ael4TonhLrArNhfv369AvsL4E8S9Xbszx149fWWfCkwrPKpdUmp31+CXYlypZ9v3rz5+vWrzPr736t0BcYTrwhTMpGkNbicfvbsmaT2W7duvX//voL/LUyplKLOTgFsCZnZStXxUzFLfQWDq8iRFRSXm4LhChz5casy1KvWOsI/EgBruCOtbSHsMVy0J1i8ePEih0p9qOesQ6M0JCVov3371urUmQXMYZtkI/r5VF5lGOni6tWrbsoStz9//oS65KlHjx49f/58CSqD1+RIh62dEAWCa9euzTCQYx1FY6bo5UehInIVg1VBmNqpB3krfpFclaHe0nPtKPA4uhu21i2RUDkkPq3FxhJ0iWEaRDGCNInOwE/F+czEk+a1/anNhduxxXa5dAU9f8S407VLZ+CtP6lj0cAglLkVGxoMZ/WyIpMtpK1lpxNZZ+CtZhV44k+LML3m4gHK0i7dXRRlnZ72lPY6A685RlVMYzbfTDHXtx+wlat0GOxLd/Bq1umBg9soA3+qLtobboOnC1qNa+fgBueM6vHwc/PmzcEMDCN3+fJl9qhCDtS17RmImkNd55YTPAlPJef0qU7AU5mlR+kiMrch5z1D/WYTPNs2RX0jBUeIRN8eiwVOHy7eE/jNJniba6JaCPVy6j3O1sNM3w34ze7gHWMb2VgOMCzrh+E5SrfiTksnDarSsN7mHo25tZUHmX7+EHsMW8tTsdHeKkEoLws8Rre6om3Qs7pYXvMrU7DCUt+x5/ofQ71ijg0sSgDavdavW8d9fXw+cV7UZUFxX5L18fjN7uCtu28h/KhLjGnYPGtVAfU+wG82wVtprRbG6H11KlZkCvuPHz8qSwsCv7qHyc9NVFSrBe3cd8OJbN1gQeAd1fEqtnJCfXV+xmuAytqmeauQDsBvNsG7BLT6/mI88FCUF92ENLX9t2/fpP1XOzdOv7rguh6GhPbIel1m0AnugaJgyR4oca7ABW/LfWnE4hYg2vfu3YOfpYBfPcFb/SKnNXw1zQEN7I/DE3aV1FYJcqiLs2QuvltLDKt45ARHLcsCv7qHWTNHXzhWhdZapvAuL+9B6JEZ0KITYOCiLSsDAxesEglkMCbS9OPngGMn+FEtdQcjOgu+A1qHDgTWMas0nOUh8Eg2UAsAi2ZQvXh8ggHYU4YZnBhZ8cgBJCu0fkmjFu1WR/IKFjtOUa8SxsKvpzrSckshu1Ln7DKfNKFeuO2rPTVBu3gr8PZAWLFHbKeLwbdhQh3GAEFbUceJS+mK3/c96tZYIgCxqYOr1u3cMWco7BvYMeMxhp2hlR1H4mJ2wG/3zZafaJuXw27fvo3d8LRoYnQ12xl6PE+bqvrN7uAd8OqCVh1LtO2bfUUl+oMHD0jtS7DEmk58UU6Tx0fdHUoutiwkT2JZF+qd5ImJjY+ozHWFaBLUp7bBEfpyqEPIiS/K6Q88ZFY/I5OAqcp1sU77+zb4asDSzVdCiLrbgzXy6cQXJvsDv7q7oyYLQKPW8qdXJ2YXn6BIoZBPt3RkK/CbTfCliug13iU+DnAyVyZB2GgM6k+ePMmcWz2svrhzcioHW/B450Mu1imrfRsuzHDCkYkfSQFlEvBhG+3JkWpH3kLxD0ZZutHU8dHiBcvVASs2nNZQ6wBmHFFuwXIA3RwSjjcUUp/jox6/BXd3Qq54S9Bma07Rlx/2h3FbGeovEnyIECEwrO9wD/EQCnW8gqjLtdyXsCFXkz05gSIcM/6InvxHEcRnyEzY46RF9eGY7j0Edkc3cQv8nPBQFnRnI7qg4+Rgi9Fxs53jE7zscMB+ljcGhHLmzGofU5HpkGsA/KFCKoG32w9dFGto1110Ba3SiaXRAa5TWZLGGI+HByCMasbx426ZsnQZ6CiikJribnyCl9yJgvq+pODU0X7Ln2tDp4TxoqUwa/yec/6iWY2Da4A/ZIjYVRHoYstE+qSkkGgfebylLtmUuzOZHAaRzr73njOlaYwLkjm3gxO8ftVGI4c9xriz7mGh3rKHH2Ov6Moxk0CLkXaFjm1HlJRUk+OjaWy5BC+OXqQUF3syS8KOinZLYQRkK9iAsaj2FJglkn0YoWGvONQPTvAcfUiC19eSVEcn1ODdWaoTTnD5G9nfv38ndE2lraI9YYsGioEPzUfIOydr4cnOJVriLvRE84sdadtpr7IjV2lTB7x69Qr4wywwpd6OfIpy+gDPWvlfP+fLgLtLWYdVFf19Y1dXH1La9i4pAwfYqBNflNMH+KXdfSowZqLpJM+cNTuMIpxXpjiN53I/0JydKwOwZrHszPF1w+LiuzIkfasFtuMA7tMTK57CrngDn0T7ohVcwMQui6bnDA6TcV1dJolM9VlUw+bwyRiKSl2fhpS6ZVX9lHnmb7QyeWWYRhHcPX+WjAxtvHSF9HipN602aWOg6VlTT+06FcJOLav9qkkhJAZaFuqdJ8lCCNw9wb98+VJpFZV1wlJRQWD1ntmObjGc72Yu5YY5kNzTLre/K0q1i5yGxF5HvvsO3vpTdehzGsSMcgTMGROGE1FIHas2e1bHjDTbDi8ZXODxY3bwULGlXIW7KwxW4Cm07JjM9tRSlu3MpRimgY12NJDkLxUdqT+Il6e/3b3ob+BYFi0N51v2UWmb2pjVbMys0yZ0HVdTaJVyODUePjPfsHMraNkEJEsA7wQ/qiUdJezTqPN1jE6u+ERB7DgtA0VtG0JZCoGLpicGu5XRgNTJiSlTj6zIHZORJWdJoAfdfxVU9csleGR2Ry7iFsqllSS/bRnuaKAwIAETY2pBi7kiJp/VpjOrDeeuuv/KBT7ctgrTjRyzLOpT+V2jdPvutOBkJui5AdW3Wn7W7d2hywpql6SJak5mJ2pSR7fW+ueBR1+Ip1w6bBBglrYbgKXjyqAytaaQYICbWHoL25bbapCidLX4wPSLDJTBOhf2Gj0nypt2ugRvLex//+EgB5B2KG17a5Vo2wmXtcNo2+DmHoW34NT40wKO+q1tITZfjYSEqnseP34spRlUWJwrfZ5B6YqfcIE9RPFFZFz0jVve6oErFRDS+grTEXhOnvMh1LUWaqBKvr5sX/zGjRtai6HoL1++tK9pV0BplOJKgkfoEEJcOoynIG2Nnqc4eqNZ6/qJhvv1NWwc/7iSDQvWPxLLDXiENpWxloZ4pDJMAGtZbWouoOJYs9oDb4bhdlPrdO+39udS59HjVTt7arhojx0s+j+Vyx/XExdXNaJ9uZY+SFaK0uAozO6VbJw/DOhuZVtbEEtXjbQcDGxNrll+7HEQ0ciNLziyVfWdVoPoqgzji+4IUx/tr4GLq1BWCb87nSHs8pZIqyog2u9SRieUrTeRPSxu9h/q0Qi7JgUeI3A62uWtdXHaoYxnATzbGFtyU4SHithTT468+8/x+Lr9Xze5tQFAI8GeGmR3sBeJOFeInxHtydITsqAIm+nDnJeYe3KPrKQk+yj/Z+Hx2D5Oz2GZurVta+c+GhzTYtYiC9l98hQ5ag577bQHGnt1enV3ypqEjGdR3Kkd201OtNbVkSfasOVLeuN6XsADpz3Pmsp/J4q6rWNmzyjPDni0owGfivdEMY6yrYULQX7Wps8OeFSGUnRbn46HUf1usxOhtDgl4M8yeY7AoxTNhekKaFZ92xmgYSyzdjlT4AEMBYmLzKbD7aA7xYkWLshCLpsaZvvPF3i0oN/Y9nrvw2p2WFu/hWMjl4k6vJ018LbQy8mLw7DMJ6T1Sk5BZ5c9a+BRhMV+thK2ittCG+bluKYUdZg/d+At9hXqWxF+Ndk6ti+AP2CHEtnTU+vVKXE8/Io6Hl8XqC6AP6ImdT7YJ464j6NXbcnmLb+GD5mt/LPlshHa2Sc/t0CVvKYB9hsXjfjExVHd8T35Qo7/AWF2Ts2iS6KBAAAAAElFTkSuQmCC"/>
  <p:tag name="POWERPOINTLATEX_PIXELSPEREMHEIGHT#4C287329" val="91.66666"/>
  <p:tag name="POWERPOINTLATEX_BASELINEOFFSET#4C287329" val="23"/>
  <p:tag name="POWERPOINTLATEX_CACHECONTENT#205B782C705D3D69" val="iVBORw0KGgoAAAANSUhEUgAAAVIAAABcCAIAAACzyqp8AAAO80lEQVR4Ae2d7b0NSxPFz3l+9zs3AjJABIgAEZABIkAEiAARIAJkQASIABF4/m4dpXV1957Z8z5nzYdzenr6pWp1rarunpd9+vPnz5P68eHDh/fv39evn125d+/epUuXDhZTgcUR+Pr168uXLw+KcePGjevXrx8spgIbReCfttxw/vHjx+0yXMVKRPuDKK2hwJcvX7oMKGVE+zWM10Qy/G+idtWsEBACq0VAtF/t0EgwITAVAgcm+Wm3z549u3r1aprj6Vq+F1BiJQgwUrXNmo8fPz548GAlckqMSRHoQXssRuu9SQdjhsYvXLigQZwB55V3oUn+ygdI4gmB8REQ7cfHVC0KgZUj0GOSv3JNJJ4QEAIRgR8/frx584Ybt5cvX757964VEO0jUMoRAjtBgMftbt++/f37d9OHXXk2dNnf0SR/JwMsNYRAhgCc5zk65zxX/WaNaJ9hpVMhsBMEeGQ+asJsn0zRPiKjHCGweQQI9cbwoiaifREWZQqBfSJgUwDRfp+jK63OOQLs20cEeOLONvNF+wiOcoTA5hHgjdjsDWu29P25bN3A2/wASwEhUESAwM5OvpEfzl+5csWLifYOhRJCYG8IEPMfPXoUtdIkP2KiHCGwcwRE+50PsNQTAhEB0T5iohwhsHMERPudD7DUEwIRAdE+YqIcIbBzBET7nQ+w1BMCEQHRPmKiHCGwcwRE+50PsNQTAhEB0T5iohwhsHMERPudD7DUEwIRAdE+YqIcIbBzBJZ8Jv/Tp0983I8P/dh3fy5evMibAxzpOwM1+N++fWsfBrQC1OKlQv7ynbBalRXm80OUfN4MBJAN9VGh44+I2ncRqWh1qW4I3Lp1a4VqSqSpEbBfNPUX7DCG7N2bXAB+8bZxpD+TSKONkr0u0RSS5aL8PudSoy/YXnyXmNowB4FxIr2EWapwiu1v1X/9Z8D4LkpNKi7hGtA0reLpIQiAubeDbDUBlL8qBLB2+3KGj50nMKQaF07aOqSm2aBiu5H0KnIgjUkGe5GYFwNpmYNfYkqtuWh5riGB0T4DSkUcAYXJ8WaJgWmnK0y7Imj9n/bvPQctwKGoAmo6RMDIqdUFitSNAmyxehsHmjIA+UvL7cK6ugYEGGULgVgFhgQRGETGzscRUhSZPyvtkdKslr+wPQKHiM5eRIcJaRkjBnVRL823dOZQitrGWovk2CvQKJKRM2N+GvNRx4lNsfSSq2DN2pDHxr1YLSHa15BZZ76zKUZ1j6wYA2YT5Z+P9g0pU7EwaDNc++sMd85nVLG6WDyGnlYkAKbNricNgU3UKCHKpir4gKGyOXV8YlF91w6X7y30Zb5o7zCuP4EVmUnAiyhtGvCxB9iRlZmJ9hir2XpRykym1FdRCw0tjtXs2K66uVvCOZM1vvipDUlRvMzloQg5Dl106lEX9ykGApZBTixWzBHti7CsM9M4UrQiBM5oT+FMizl28tl2NpOF8y9evMj4GU+JaR73sFqiIgfFUCZu8tN4GuJia6vKQVrTpSgz30LJpKUwTg0QOkLHjQygdj+I16CF4vdVso5WdcotHsYarVclVUMY3Cs4z3YXyW5jEQV9oDPZMuhSh35WMnMD2WnqNqicXe14ap4JMiNNlyoFKU9OQLZY11iUqc1p9HDF6jNn2jjVdCGwR0X66uIe05qy6VIXNVPYGfcuVSYqAz5FHNac2WUaOxZchk9jjJgFZFhlXU/+uA6f6TdDxOKHuMPUAaUqZY7NLxXDqV9dKmFQmB+MMhR1wV3WnHpsgZyMM7SZOYJirVVlFnFYlYRRmNlkfvXqFZM4vHnDwlMPjqgUzgSenPZ4QbqEtHF+nonipzHoIbf/WKcXs0R0bOTT6fXr17OSi5/aMzYmXlGYouJ93WXEuZfXKAo2cyYzuGipM8vQqztcbS0s9WqnS2Gb3sL5WhBlCZC1Q+TIcqalfRfPlAnEaXScRW5bRehtnsXbAZEuOwhefraERV0MOjLTZMicNJm93GVNkdhsreRK8nHx3759y+alaz79/PlzbUzHhZRdD4sNmc2nvcTJXZxdTrulZ3GGXmueKRXX09FMo9xemAQkBwWrRSJujKWFF0ybhA0XFhVvFO6lCEutFU5/eqmgwiBghCJ614ycGWWc3EUfMSHteU7Y7LixCCmOZZzrHrR+bHr9Zt2mPY48m+Y05gVF3CyTgW9c1aVNI2CRPNLYlSqG+hh0J5zkm5X3td1o/Sycar7NtV1/AifITgxy1mYuBleqyEFnlxb2dHSaXCpmehUlNoGAm1DDMOKNraKPmDDaMxVBvmKvDZTHsv5GF4tcwv1B+IYLG0vxbMpgyhYzF8FBnR6NgJtQbR/BV/7eBfZWfClzQtoj3Lt371yCjomxrL9jd7MVY6L1+vXrRndjKa7A3gB505cOmlBc1demlhNO8o+DeCzrP673pWrFpU3fxZFLHgHkUmNa6BWV2DoCkfa1bbV10T5af2NWvPVBSuWPXD2aqIr2KbDnJ83t+mwp19jwXxftR7T+bY33WIpHv2k4xAc2toWPpD2IQPdQT1Oi/UE85ygwFu1jO0jPjCnewplDK/UxFwL+AGjaYW1hTxnRPgVqmXQM0VrYLzMSm+01hnruoDV8/YpoH61fC/u+dliM9kdvE/TtXeWXQiDSvhHqEXJFtI8me07sdSzFo980K2xbwFKWqn7HQoBxz/ZxiZfF2/Xeo2jvUCyWGIv2sR1UgvONyd5iOqvj8RDoG+rpecLHdfrqFa32PET7GKKPXtjH57EZgi2GejDh1cPsdlRfc5qzPNGVp2KXcq+R9rXb9Y7JWmgfrV8Lex+kLgn2cqPfBMPadwq6tLlUGVyVvb+wlADH9bvI6969bte7XmuZ5EeT7RvqeVHh33//vXbtmuu2icRwxU3NYqif7dsP40K9oTjvii8lc69Q//Dhw9PTUzzFemnf9wkT7B7oOXwkNpEYi/Zx+Dca6hk1fV2no+kS6jJ3b6/r1KqbkcCRtUzyh1u/6d93jlADaJ78uLQ5bmHP8EcA4zuY8yg1vBcWJltcmwxXvG8LGeep3tjBdWODIxNGe2yRScXNmzfv3LnD110aKrlAaZna24VpGU+73R/czPAqa0hErh7ntuJknuFv38JZg/qSYSAC0bM33nO3UG8P6k8V7fmKXioBboleay58uPWb3cOZXs7CQccrIZ59kBTC1OT08mMlouJ9lzZIgsuzEXWpmDJkOX5Jid0gQLDMNj5Z1jW+MWVTgzNWtr9MmIYRbLRd2K/GuQdYY4teIEvEEEdOVqZx6sp3lzBtLXVPZhMwn/VPWmaiNJhkVogwffuK6B2HQ+qDGPe+Yqj8zAik3DQrYqpbk8Eoib2ZYU8yyS/OtOkvM3E79fl58WqXTOMtXG24ulo7T548iYERjIoq1Bo5Lr+4tEm516VZdmWzKqhzBA5d+lKZVSEQCQUFahLacgCrPnu4oOYeLD/1KB1jiMfeTAJmIMW+jLRZ3Ose7U1CqtNvsf12ZtZvKnNHfdvtN67GhZn1zoOWjVrpJUpm8g+J0qn7GNJOKqHS0yEQSV7rKwv1FBs/2tdoH+fSWLktqkkgWWrB0ZOlhPQ0OwhGe0LcEZ/ZpPdGRzVaeu8DEynNrClDoGO/PJ8DpKn8+PLN/dzdQAzPc/VsG4iwWkQDO7Gp659QT7mah7B8I5U11zH6FWmPiLEjTNYMHYG4mvZFjwejt0/OScTGu+RE4mXAdWnk6DKpm7N+nfAHoQa6bNSPBsHlT9FQtHdYVpuwGO4WW5sgW7jNCDg+7YEp22SC1ZhpBp8bbipQasrMYbIqfkpd2jSFh5g77ThqxcRB+rlIfRPZK1P0jhegEdOLdMPrUTd17RQeRU7Rvu8gLl4+NYPiItpX0Jk5TUJ7X3NikfikiA5c5RK2Ds/hnhcgnTI/xhwKUNe0pYUhnLdOi0sPdwHD23fVsoQHdu/L3ZwhUISOwXN/ZxWplQKY9dLrVLTvBdcaCmcBP+U2aVv8Y0jwMZN2EtrThzMf64SlSACHOaCZkZZ80tFkyUknCxSm2H9VH6f5pFMlM626n9Jd6miMSyBlkNFv96Z6lbT2rTv7iyOwFhDJr9bUpwoIjBLkXWzR3qHYUILI5FaEtWRMISdyHu2moj1NY74IAYVcLE8gTXEW4HBzNSW5VyQxurmbnIhE40iLl8GhIDmn/HWRxk1EWLLh8UkNYqSHSTgu4U010X7cIZ6tNQYukgU7wXqx7aIYUz2lh6Vyh5CNZQ5uUGPTcIlMpEHEg8/S8WApB7f0qchhdk9Ypu7obzW7nNbLDH/jHXtgyTD59VT63bvca3A24phAICs2g7TqYuUI8JgGv0ODUWEq8BxpDzJlQto7WFjqccbKPTkO+O9N7SPhTHZ1ore2S4wohxdTQgjUEOjFsvHv29fE2la+MTMu+0fRojvtR+lOjQiBDAHRPgPk7NQmS8y9y5eH5Yr2w/BT7aEIiPZlBG1DYYoJdpeFfVkm5QqBkRAQ7QtAspFGrmb4BWiUtQsERPvCMNpTELVttkKFPlma4fdBS2UnQUC0L8BqtOcGfuHa4CzRfjCEamAoAqJ9jiAzfB4x4Cb5cTcd8+b+PtfC/m88dLYMAqJ9jrs9n5c9+p4XOvZcof5Y5FRvTARE+7/QtKfiuG+nGf5fuOhkXwiI9n+Np4V6/o7+CLB1o2j/F9w6WQgB0f4P8M+fP4eW3Le7f//+n9zxUlrYj4elWhqEgGh/Bh+ctPV8+ibjIGhDZbtBkGZP9GhA2oXSQiAiINr/woTvjdkr7rz0PtEGPp/otRVEOgY8C8jnAPE4aabSQmBqBOZ4A29qHQa2D+d5MoebdmzjjTi9Z8lw8HYAT/7HvUMmBft76XDgGKn6uAgo2p9APKIuf8f9oeL42ayOI+ffF+hYXsWEQF8EFO1//VogD+c8ffq0L3bt8oR6W8x3eciXuQYHDU5377Atra6eKwRE+xP7js3oo856YcQlw+jiqcHzjECPST5R67Ry2Ctr5xnHrejOSFXG8LTLrGQrakrONgI9aN9uSFeFgBDYCgKi/VZGSnIKgdEQOLC2Z6+ry9xvoo9PjaalGvqNACPVZUAZ99819H+HCPwf0TuYDuzaKfUAAAAASUVORK5CYII="/>
  <p:tag name="POWERPOINTLATEX_PIXELSPEREMHEIGHT#205B782C705D3D69" val="91.66666"/>
  <p:tag name="POWERPOINTLATEX_BASELINEOFFSET#205B782C705D3D69" val="23"/>
  <p:tag name="POWERPOINTLATEX_CACHECONTENT#655E7B697342707D206628782920655E7B2D697342707D3D6628782B734229" val="iVBORw0KGgoAAAANSUhEUgAABIkAAABkCAIAAACNRfdAAAAgAElEQVR4Ae2dzcHdtrGGpdwssnNUgeMKfLXLTlEFsnbZKapAUQWKKpBVgaMKFFVgqwLHy6wUV6C4At/Hwc1kNCB5QBDgAXnes5BAEJifF4PBDAHyu/vzzz/f0a8nAm/evPnrX//akMNvf/vb//3P7/PPP29IWaSEgBAQAvsjICe5P+biKASEgBAQAmMicPdwudlPP/1EqvOvf/3rT3/60yEyk3v37iFtp+EnR/vzn//85MmTTvRFVggIgcMhICfph0xO0qOhshAQAkJACAyOwMFysx9++OEPf/iDpTrffffdgwcPBof43bt3f//735OQ//znPynbpUn+1VdfEUDY5UKBvmhtCKSWv/vd777++utHjx4tdNQtISAEbgEBOUk5yVuwc+koBISAEDgrAkfKzXgYTBLi0xJSmrdv3x5ubO7evetlrtCCI0B/+ctfyPQ8HTYSv/nmG1+jshAQAjeFgJykDbecpEGhghAQAkJACBwIgV8dSNa//e1vPjE7kOReVJ5q+0vK7ASGmouXHGLk2XDYauOo59OnTy/2VQMhIATOioCcpI2snKRBoYIQEAJCQAgcCIEj5WY5rLxqlVcOXpMfaKzIzdDxs88+43AjG4leX9IzjlD6GpWFgBC4ZQTkJOUkb9n+pbsQEAJC4HAIHCk3Cy9lkYeM/7JZbhAkVL6Sjy5++eWXvqa8THrGycbQ/oihWFBBl0JACNQhICcZcJOTDIDoUggIASEgBAZH4EjvmwHl4b4/lg//F1984d8Tq3jZzNMEELI7X0OZrbnqfC+Q0qUQEALHQkBOMoyXnGQARJdCQAgIASEwMgK/Hlm4XDYegj579iyvP0rNjz/+6BMzxK470Gj6AggndgJNtuaUmxlE1yrwYiEDcWhzTedj9f3Pa5lQHV85yYCbnGQARJc3iMAJ1qMbHDWpfFAEtsdORzrTeNBB8mKHA43c2pibQSG8TUHNCb6Y4kE7YplvxPGlFs6X5p9+OZA6fPmTfV19YOZAQ3YCUeUkTzCIUmEoBM6xHg0FqYQRAgsIbI+dlJstwNv+Vgg7trxsZsIFmtSH7zdaSxX2QeDly5fMTHjxSuShNzAxLUwULR4/fszBsH3QE5cbRyA4NDnJG7cHqb8RgdOsRxtxUHchsBsC22Mn5Wa7DdYvjELYsX3TbHJbRrnZroP6KTN2mdIHWkhp+Ir3pzcPdkVimVwMX2bHVpWeHWz8jimunOQxx01Sj4jAmdajEfGVTEJgCoHtsZNysylc+9Q1f9kMMUkAgrDE0J9//nmo1OU+CLAQphE5QWKWEDMXwwdmlJ7tY0W3zEVO8pZHX7q3ReB861FbfERNCPRDYGPspNys39BEyuF5MLcJdmOjNdfsY+S5Wf5V/TUkz9D2/fv3rEl8D/Puv3/37t17+PDh69evCfu6qmcLIQcaj75j5oHCxXz99dfUKD3zsKjcAwE5yR6oiuYVEdB6dEXwxVoIXBGBLbHTwb6hf0WUt7O22D2R4j2Kjx8/biHLW0AcNvMU+PjEq1evfM1Nlcm+yIvy8M5AIHF98eKFXTYscKY/ZcXk299++21DyoOQOr2Cg+B842LISd64AZxJfa1HZxpN6XItBHi6sRDUtZWK+K3JG85eqsrY6Wf99kIgfFCRL+Bt4Zzvj5GWbCF49L5sITKp0pSgwCXfq0Qp/sAAZdui7IES9I1vYnp0MCfl74rhJEdV3hoCcpK3NuJn1ZdFQevRWQdXeu2JgM0jn/D0LhPtcFyI6LGJphWx050mjDsR8SE1azZRdSukTGCOabHXBHB++OFF4sTANIyzkTwYE/RNjLUFZA7U1qYcyEOXRATd0Re058TgFg0MooTPQvs5Ov3qEcYA4VMoYeBQFsRM/i3I5ypgQsaapzt5g9PUgGonDE8D0f6KYPnm9+UkPf4bneTJPKRHRuXeCGg96o2w6N8IAnnkbOHWPoUmeUdF7DRobka8ax8bpGBlBgOv18QoCaMJZWx0KRPipJ9VEomyPdWEnXfWiT46VlBmjEmTTEIKCLk22YB1CrIBFpWNGuWQ1SC2oZQg8mNBzQjZSDjYGYDNkUfsCuQnuwCX4UMsONnmTJUe6oDzmdQ8hC7gb5ORgpWZzth8ExVu1kmezEM2MQYRKUTAO0kmY/CTWo8KYVQzIZAQID1jJbIfM4iwPITBFsRS4BZtrH1hgSjatis8tVQmugux8drR8W4h+IRJUncma69baesiSBkcHjWU3CihUSOwZhSNi5FFBmtDweqrC0YtjTSp0VpSCIlFppzKTAeyGO4qUrRPRDDZ1NEbDRFeQoN/LW3DLj0XbvmJAYCrBGjbGGE8Jgjm6XvVDDQKvs2WsuGAISXctlA7RN8bVHnAcZGTnBwU5uB2J3kyDzkJlCo7IaD1qBOwIisEAgIWoPrQjgg2NFt1yfwl3PUErWyx8SqCvvGq2KlZkOol2FI21xb2grg0jIjFt7CwNOli0kX2kphuzwZtdyURDCnEsjqIgbn4DAQiFVlZ4pIMOsDriRPcWORHY5+VeTnNzhDmiumZjWYCNugVYE9t+NcrUl32NrndQqrF2LmjRa7AuMqMd5bzxOzkJPPBbegkT+Yhc6xU0w8BrUf9sBVlIeARmMzNQgTo25eXWU18SGxxI5UsvuV0QstVsVObIDVIsOUywZ3HfCQMBhAFsKvjYnRgtEyB/MTGPpdnuW+4y5B44SmTM0C85Oc7YhlIMrnRFzjOXYIbBKETGiCJMeIuPy5ZZkIzf+mVoj2X/u4+ZS9Dkp9RM9b53dQG8K1NdcHiY2iCXjWdI3a0SYTu1TPxiIoPInOarblT8uOyZWiMzkXDPp+TPJmHHMRib0SMfMXRenQjQy8190cghakpqLN//YzbItLckauNu2e2tl5coO9skb553wQHiOe5adhnrIsIvetcHkIfeQPixRhlGQqyKTOd6gKwIAY4bNmiIZ5DAIgEgaEcBFtOzFJ3zNR6lbQPTLdfekNPkniaDLGJ5wv08s3qygnJRLbOGuv4jtDLzw4S3Xy2jiDkWWWQk/RzOZS3O8mTecizzoIx9dJ6NOa4SKrzITAZ3eH/G2pKTBvWl3S5JYAsj53Gys2I81B+UvN0y5BazqzmhscneHNtUn3IpvJH1Mvdw90wxuUGxEAS9/NDcnqZ+pRBaW1MTPtEIUfPE6dNob5eLyislSegVHEZrCJPoX32mHSnpoJR6MKIJGr8mzMNjU95ifkZApMT9pRaj6CUnGQYBdzOv31kAyd5Pg8ZsNJlVwS0HnWFV8SFgCHg3yixUKQwcDUiywW/l2MsUoFby30X7hbGTgPlZhbv5iF+SJHxgAuaL9wy10kisdCMW2HgkW25/fJd45vGtc6AgMXnlpBCi1V7aCnhzHUP8JZnWd7IkGeVMMuIldwNYiMA+ISOtPHpGQ1y6wpdSi79NuNG2yhhN2AbYMROkj2XG8yAihxLJDnJ5fHa6CRP5iGXsdLdtghoPWqL5yGo4XBuMwC4+ugQRafww//b5GUzr5qPHlsxKoydfuX5Xbec1kUQ/+yzz4IkIVPy2zWh5cLlTz/9ZHkw6Lx7926hMSxS/E3ciWAPHjxYaLx868cffzS+qaWP7Jf7+rvA8urVq4RSqkcL4Hrz5o1vtlBOgV1u0xbwpb6Ilw/BAlm7lS9OdqtHIR3u8pTzifTll19+//33CIaOwAWAdap5LgBuiIHVFtvwZI9VBkZ7UgCwVj6WFoeTVk5yecgwyy1O8mQechkr3W2LgNajtniOT43QjsfuxAD3798fX9qTSWgxmNeLsfCX28t5tJxo5pO9nFdp7ORzxOuW0+ZSnvgS+dkT+qR/3X5iPpZs+0C8t9Y+m0rykypsYZqbS+GGVYIReQL3QDAfgtDeLkOSzKXd2qGQz8ONwBbK7HdBczALiZygWXjiUDcrT4DDnirISRaiHXwajrfESZ7MQxZipWZNENB61ATGAxHx54YILw8k+dFFndwGwHs31yuP3i0H28KrJHb6tXG6eoGUAIlDuJ/WVDIoE49F9/PPP7fL8kK+v8HU4odLJeJhyyX9tu+rBJFCTogBsZkT2qy6BKiQtQMa0F2UHDujWR61BAnzNWZOPKj5W+HS3+pRDmLDYiOwJUKy3WpqMpRPnjwp6XXKNkxDbMlMEbNky+Lomr5//z63q92UYiIvOzc5ycKxqHOSJ/OQhVipWRMEcr+h9agJsCIiBAIC+VyjQXngGqgtXPoH8QvN1t4qip22JH/79CVl8poTC1bzzdMSTzmVYce63nA/LYwuMlTLbx0DJkiOzHZ3VSE8gVj17CGg10S1QuHzycnMLOy7pZmf/xzk20LqBH0tMcMSsJyGs+Yq4FjWHQx7t0t8RZ3iwSHISQJjwIRBrHOSB/WQdYakXnUIaD2qw+3QvXiyb0sDBnBoXY4l/GQkX+felxX3EY6NdSosd7x411OejJ0Get8saJ4uf/jhB780Ers8evRosmVJpZ9Lc+1hR8wNo/L3uOZIUd/qZbPAwmcI6ZYf6dB4+TIsKjnlue4MTbiVB0OhQcPLIDaUd+COyp5vvsfbUMFDkGIy4laSqCRmCwcADqEOKlxXzjoB5CQnRy13ZXVO0k95GOVkJ7lTeV0POSeV6nsgEIwEFlqPeuAsmkIABPLpRmW5Zy7H0Gcf5b1KWl6MnQY60zipT4j2JtPlyY6TlZwxgGBJSE2QRDMs4JtvvpkkVViZ21ATA7KA2MSotqEgYbl4oSOSkNCaPL0Lub47rIU8mDG9UHaHIyvGbtgCU9ImKfg8e/ZsWFEvCsaA8vgmN+yLHVs1qPukiuGfxJCTTDi0cpLBHo7iIVvZpOiUIKD1qAQltREC2xHgmVf+EBNv3yMemztK0yTWvRA7Xdx6u26DsL6C1HZ5cKPl6+vGfdKQB6LOdvmhMLkBWEc5IAw4hXTyELDJ6BRyz+cGIVRh3+pmHisdaEwwhr2IcvupHgV1DAh4s2TlazIN5SQN5ABvuYVf10Oa/CrsgIDWox1AHo2FD8N2CD9GU/9a8vhH5Jbp4Wx7yJPP68SRwH47u+XY6c52Bv0ohOfBJFQNebHEMrUY0Tn00xiwMJOjV/MNxFsZUL7qs2tUISQgmHFTQNlyIiFkQdPyvttberFTeTvNZQrBGstDtGWyJ7jrLaGJzzoBJrupEMxSTtKQb+Ikj+shDQcVdkBA69EOII/GQrnZVUYkd+zMvo2bKJOKBOfv53irVHwhdhr6fbMQdoQ9KI9URZkN0BcvXrx9+/bDhw9kX2DN6Obn4rgVsttyXp1eNkOA3GhyyUvkRGvfrHw7Md9Wbjs6Xqq8zMf0QmWd+oHI8qU3A2ZUjw30ZQGGvevNxqM0rMBnEkxOcm40mzjJg3rIOUxU3wMBrUc9UBVNITCJQPDJqY0PQiZ7VVRObtBBh32I/KvvFfTp4sUOsdO4uRmJjR8DouF+3yvn6/Ngzasy/J1imAK9B5ozQv6yvOzlT738SJTTCS1ZCXKR6lKjIGG5eCEiRMI6AYJqhZdNoq5CXtbMz5xyoKz7iQseDZ5l5JHKiXW/rmpyknP4t3KSB/WQc7CovgcCWo96oCqaQiBHIN8VoE2PZ+WsrXmUm+SZq8+lvVizEDuNm5uFnHUy9OfPsd+7dw8QFyDgD1I9fPiQls+fP//pp58WWqZbJGm4Wgb7YsuLDcK63sqA/E56kqE6jw8SekNZ1s4nKrRkdJb/LtMytbV3918LsSIvZDlQvtdZywGNYBtn1XoEveQk50ahlZM8qIecg0X1PRDQetQDVdEUAjkCwSGnBiECyXtV1Mx9l4sTla02zZAqSP5J7DR5znKEyrB5hfsLUplDXHj3PazQ5d9v8ANDlhxYF14GFRjUwo4LzT4ZvP9YHPa60GXulgGYyJA6zrUM9WF60JHdktCm62UwaOSvQ6BcyPBoILfGclKnbOmfZWD2p9RxQKWCh8nN0ua4nGSFizD0DuchB7TVE4uk9ejEg7ugmg8vK9zLAmXdmkNgn5fN5nbGeHemeaw7FzsNum/GNoU/tgci+es9KUvh1tyODftpfvKwvoa1Nq24k/96vHLPO9klVMLdq8DdOjqeLPu5IUngLmlkXR6PN/HEy8ULqHLJoVBPqnc5SA673u+bBY65NfZWeXD6Hn/Mfnkre3BdjiKenOTkSDV0kmHWH8hDTiKjyk4IBDuBi/eHPZgGjlqPeoAsmgMiECw/SVjumUs0YgXxezPWhaSAnK15rOt9hY+d2vx9Mw73k/ZA1yc/4AVX/q1QJqStk0ilNpO3Epr5KIbHzAZ6XjBFkH8u98t7+Zqc+0YDIt4lMSNr91yoefXqla8pLwcJC8FhrH1HHmN0+pNWHEC1UfBKYWb+kjJzZrJlaoYRVligZxHS7I3j6CmXlPEUPIZAwTT0KIsA/ErWY8J3+hpi9KqeksuiQtlbBeV+b4d6SZp7Hk988LKcZD5AbZ2kN2l4jeYhc/VV0w8BrUcJ20OsR/3M4JYpM/S4RMIJH27hFfkRANTtEKzCEwFCAEx3IqKSWKiQESzQZZILujdkZPLMxk5zW4cl9QQHkzuMxjUBR/qEqiUErQ2D7Ynk3VNcwqjkt4xI2N6hMVZldxcK0KRxEgArXGi5cCtscEFwofHFW4hhIhkysLjYcaFBIAjmC43TLZDxQ0Ogv4D/RWrLDTwjU7misP0oaThHij0vS97qLr6AeTuncprSc7yQeQ5Axp2p0Xbgdoaon+eZw3PA+jC++YDKSTJ3tjjJwT3kgDZ5YpHCdJtzyxfrtR4FiHqsR/vYoY8wWaz3Ybo/F8JmYp7gDMMgcrnDOIb3q5MM2yeUQToZZsOFQLcwdzBS5YW52OlOOQlrSRCAUYahQnrGj2gAG+VHgUtzZzReleR44hAx1qmAAIkyXMItf8ndNHj8S/tyASzhRAVPcFU5SWgCVBtQQtvoWGGLbCgCGkbKCgzcso6GDF26JmbMBJNqY2FLcJbQAGovAw5iGaXtdxl0gxpDQgWM+Zd59d13CONnBzMxZ0f7JDBjhLSpIy6AxtSkW6tmRM4i1ARzgkto0ORyB8/TRM59iHgzYDQDUzlJ7HyLkwwmnWYNUyngHC5t2tK+q4cMfHXZFQGtR2bYh1iPuhqDET99bsYi4oMfVhzMAK2JJVJQwb8EGMQbWEXykLThrkHUtmBGmHilf1vFY4jtl1RjgXbg0FYRTy0sNBY73fGNSsoAERRAdKjP9aW9jdlCs9DdjwH7A5N38/rQDECTqEgYbi1c0jgJvKpXIIjJJiL2b4UBIT+9zOiNFDXQDxzXXtq4JLIJKDOLnBrCGDJ02SHsIBvBC+S/HBAEy5tZzfZ5FTavtoOfw+trmCZpOPgXEPytVEYj8Dd7CIaahom+ky6Svja5QHI7OCaeyZMKVt+qgMUmWIwRmi64FLNwei00ayXe/nRsHAEkd4bpbl4f5MQAEqrBikKzcJlsDL6regUigztJs59kbwmloTxkwFOXXRHQesQUONB61NUYEnFijOQc+Ld3VLCDOoEFi6aFGYQKDP1ytAACLDcJkEk7CfQrLpMTNsxTYfvijl62onniTSLtEjU9U8qpy///V9LfD1WixUiU7PQRI6b2qFrCiDbWhY5hOUwgUrlsKImR0SFSuTiENDZbXBVzQBm7TD9WdJ405DbENP5Pkwv/IwaNzcoTdOlfyHKrEMPlZj6wgzhkk+7U58AisSFDYxRcJt71bo5tiRFuESlwzPHZQjz0xZYSu8mBsMbhOS42k26l2QGFSWvHYwZdMFejubHgLQQjmRSgjgWkAvF+nqdOwqv0MucG2uDjZZCT9GjUlY/rIev0Va86BIJHZTJqPRphPaobzVW9iJoY7vQjRlrVd/DGrLlm2MuhSFDE9tkaBgCJBQT/A/Z//0fIIMCqS2I5BtE0NbrUUL+K1JbGIbxJ0N0ppJhHdatET7ECmpfn09aFXkSQmD7/kt1xiSbl8TFuwqCnI6aTqFmGhCLwsjawMM9SAs6kxSBk2x+SA1251hclN32TnGgBcbhwyS1QSviAlc8SKVN/kXi/BiEnSdL2YwdlYAlD2Y8do5DGBYO8yMXHjvRCTiwkAZLmdqCQ7gZdGNDQrPrS2wlcVk2iBaaInTAxyXt7ngVhRrslJ2lWQaGtkwxWdxQPOZqJnlserUc2vqOtRyZYvwIrkfmf68ZFbXXEqs37VUQIKRLAHtpKRSxqaFuhmgvxiQ/7jWDbRaQQgcnYqeg7jS9fvvRWiBoETKu+wwaCdKEjiBR2/Oabb0iTGA+CTlIFw44ywpR/ee/Ro0eYGtz5sb7yM1KhgJD8CsWzvhgxP4S0miYFdOeHofBj5Oq+FTknSfjcDfKn78/gX8AWzNPPdwcZkN/hUzyeaV7Ohw988mYNawLHfuz4DhggY0i4DIz/ogpIwmxKzehlQ8YI5l8TgrifRBeJVzRAHuzHOoIbU88u6wpX8Tx1ol6ll5xkJyd5XA8Z7BBFcAjNl6fApeElA4orK1/fG7KuIBVWByj0WyCSeIFjP3ZHX48qRlNdEgJEIMljEBlajFECzps3bwiz0wOLVR1LiPvowtojJ0GCXV4sIBu/nBTziDAbxfPY6SLN7Q0mY6fLudnTp0+B27PnsiKBSRRWLRIvXrwgoATH5I/w2gSvFV6bLnznnV/6DC7UvBjggglWZx1kTR8/fvT4jF8OpmlZO0DxRX7WcsMcXbgLRBWw98AhrEywQLYejIxm4Iip2K22BfwCXgN1CE1KKNuopcaMGgXmCHaed2fOepu3Bg3VCaQCbsaxvHBFz1Mu5NVbykn2GILjesiABismXiVUjn9Z8nBqBC1yL6f1KI3L1dejEczjiDKQX5n3I/wuD/zy9bqt+iaVJ0vlZL1vs1wmbiH0IpriV67sMs21dydjpwu5WQ43aqxNzNYK6tsDFk/f+fnK6jLUyMGq07BqvqN1DNaMUXoJ22LuKW8v778WhpQmzKLtGiUK/J2u9JyJJGqLg0grYi5V0MIaNNxMC8jMcTTWy4Wre55l8Ya623bCykkyuMf1kMEyN07DQG2fywPJrPVo2SSuuB4tC6a7cwj4IePJzlyzUE8AE7ZwQoONl+EgQ6JGyFEdwKTdM/7F2/A0nB80ebACwbodoC0KTsZOS7lZ2qD0LNN5A19TWDYXBoXCLmrWD4HlyKMf3+2UzZCMVO/nlOGpcyd2PPJAI9xi+ZZ6DgUzfO65SUi/E3owbficIiATcLPxKinI85SgpDb9EDiuhwyYEHMQbRwo2yFC8NFhUGe0y9wJBzfYXODgVzuxO8F61Bz5WyD47t07b2Dl0UiemLUN9YNDTmNBVMOxkS3jQsqHhzThmc5YPnEULmjy/NEWXgt9wyxOQ/CruQ4Ineanb4AadQ/1DdnJGNGzULk3AuEJBIZYPgN7y7ZMnyOp3nGkxr2FzzkuC1lxl1QELgwEUVR59zzeWphc5GBhOsOr68GhatzkecptQC17IHBcD5mjwcMajtwXvpI+QrMPHz70duk5SnU1Wo88boOvR15UlecQqH5JLB/9EG/McSystwzCt18IeHyzhTKuhigIrYm+rBm6EB3dv3+fhcAq9yyk2Gl63yy9BhqkAYi6s4VomIYc/cs3SQN3XbZCIFj5dvtuJdhFOvs/pLwoUpMG6bHN2p30MI5Isjy58EG4y9SLQtuvyzTBASLyPK2QFJ1qBMLMOpCHrFZZHSsQ0HrkQQuzhlsnWI+8grdQDoPIcly4GcNGE30tQyPA2LijFdAOgqW7rTwzeQ30oWbyQ5/ZTQ3113pUNJ2bsT+WP/auy4MZXevI+BWOdBgYXTZEIFh5K/tuKOEcqaushX66IljYfZ4Ttbz+xx9/TCOyatMM+jkaF4fyl1ctHzwol21VyxyZcs9ujOR5DAoVroXAcT3ktRC7Tb65B859YHNktB41h1QEDYEQ9rMcF6ZYJDC4TZ4yY5/EIXPvVhijVYVwkCH1ZaenYdYEKdKTEIMlXdCrIaNJxXO/Qew08ffNGB6/wWdAVBx4QDfjSoZWQUFdmiMQBpcFpjmLTgQtyTf7xnd04mVkjVcqMFHtVpNC2jRjUFZRy8MCjnevotCj8Uas5Hl6DIporkXguB5yraZqvwUBrUeG3pjrkYnXqUA0b0te88Cgk8zLZE0dKxCfLHfZ4S5hnsljBXZlm7OefLrNckAi05xXIGh6pQLmNPG+GUAgSmiau6HQIFyS9r1+/Zp4MU1aund9uSVw1+UcAuEJBGbX+5HAnCQV9fkCYJl/BbVBuqACHmHS+yxIyNQNdyfdSmgz+KU8z+ADdAviHdpD3sIAjaOj1iMbi1OuR6bdLRcI3R8+fMg3Qn7ZybnSL7cuBOkR8EymOWRDYT9tHxjimUYGID3ID+wnhQ5tuKQ7OPJ2GT9L8Hi6ULgxmhNUTVsEgpX3sO+2Antq+VrY74Se59u1TG787bffrmURxpHuxxrKXF95nhwT1eyPQJhZR59W+wN4Oxy1HtlYh1lD/WgTh2cuBKIWlJrkWwr+BCDhe9hv30KZvmxs8LBy55eA2IwidA+SM7hpfBGJYeVpMr89Q6/EPUjVw8Dm3pAkJ8J4dn5FP+ZmPqcyLPLdFf6agd3FQ2Hx/IulBm9FRre/SiaYCjkCYeIxx/I2Y9bgW4NgeIpQczuXubfq4ar2xFOeZ0+0xWsOgeN6yDmNVN8DAa1HHtXx1yPCbp9KeeGblEPo24QmRHY+bjaZm5kuAOh3bogeiTpISrsmLeEgQxImT0lMyC0FMmE0yo0ZmqwLe35VH44xN5sUi9Tr7t27hTqDGuoxxvx2TvoLJby1Zs+fP0+OIx9cMmcmW0pyGDjKww5Z7vsOlFi2NbncWzGCXf1jW/knqeXGSTN5nkmsVNkWgXN4yLaYiNoyAlqPDJ9DrEcsJSbwUQr7y8w3PAgCJ9fiHDSmAD8297ruwUwK0+9JdCRo0aUAABIjSURBVAqGc2UHzc1yQVHA65CQ4l8qjx4j5soeuoajYkyeBRV4FsIvNaAw7OtneIGgxc3mZrm36ueqAub9LnOlJnn94nfcfqk8zyRKqixH4DQeslxltdyOgNYjwzB33QOuR0RB7PDsn+0YSmsLLHM8Ol/ba3t7cjMiq1VA0YXUBYTbfp4x6ZJbF/X9DMxHFx7MSTF8g+blT/bN+Jy3hemeE25o2JDdy6lyjgD7YMwZZtovIa0Laq0lt9Iy02mb2BhtLORrYb/5uVHU3t1zN3F0KOR5etuM6M8hcBoPOaeg6nsgoPXIUD3EekTa0DxzePnypaVPgLDnK1gGfvMCmyvowlZYbuELvAgj6UKD5iDn1gWXowc8C0jarU9ys8nEbPCQ3TRRYQ6Bi8dk6/6k+By7TvW5p5hMNTtxH4ps7q2O7qrkeYYysFsT5hwe8tZG7br6aj0y/M+3Hplqt1lgJ4Yx5Zl+eqxfDgLpGVFZwxw1Py6LMF1TEpLMcn27tvzkG/q5u4H3zZ4c64q7iK9CgH2VMGeYn/ucnh0tA8y9FRLuA8WqIaNxOXTyPGuxVXshIASuhYDWI0P+QOuRyazCRQQ4TcDH1XlmSnrGlyPKl/K0e3aRfmGDPO2nY9cn0ZOhSKG0DZsB+Ce5WQh/E6euQDRURqROjEA+YXZ7ZBC80qSz2BP5XIBBZqj/dmsCpDxjlOfZ04TESwgIgS0IaD0y9IZdj0xCFaoRIEPjTMHbt28/fPjAGs1LZZzhJN7gyfgcTdK5N2/ezN1dW59bFxS6BjyTR3hgGuLAtYost5+MnT7JzSb7d5VpkqMqhUBAIF8Lu87PwH2oy9xbnRUKeZ6hDE/CCAEhkBDQemSWcDvrkal8mwXyNF5+YTONP8f68eNHpsDcFhmfBmkFUW5dUO4X8My9996V6RxWn7xvNtlIEdIkLKrcE4F8iu5mlguPiPZEwHjlUPRzVca0orAdt92GuEI7dRECh0CAI2c86p7clx5TfmY9x6gIBMcUL0mVO+HdnNV2v9oW2ByKMdejtlqLGu+k8bfX+PQlJx7DXlNuEnVw5cdloYP99/swIRuDc6Ki5tyt5vVpjl/OzXY7PNZcQxE8DQJh8qPXbmYJIz9jc0n2BDn3VsQE5UcHu4oakNk+QNspdNVXxIXA+AjkkdP4MiPhzn9ydy0mwdfRfTdnpfVo7WCpfT8E0ldDsMkeT38mc7yumf/cjh/JUtcP5gV/kpzJ5TONgz/B6md2ojwIAvwBomC7CNbv2cmy1rkky+3b3s291VpXxa79vXv37t+/31YwqDVHRp6n+RiJ4K0h0CNm6o3h4DJrPTIDGHk9MiFVWECAN52ePn368N+/d+/eLbScu8WjYTa65+5uqc+tC2prA55yAYAiP6ucurM9WE6nouVk7PRJbrbbs58K6dXlZhHIJ0y/+ZmDvCevnHuoyb3V2jnLHiChD79AufnlKtzWatFcWhEUAqdEgLApnZA5inYcBLC/GTWmzFqPbFwOtB6ZzCoYAny0g2WazSLGkR977HWf8Qjn/Vqd70UkE9UKq+IK61VSmHM7+M/euVkQL+n4SW7WCtPASZdCYAsC+RTdM5QPkyIXZotqa/vm3Ne6qnQ+c22vEjmDbAG3ZQqrGi+T0l0hIAQMAf4ULC/u/3ycH1+Eu9aZCANtuRAcHY21Hhlia1eWfuuRiaTCJALskuUf86hLQsIJl7U2MCle/voGzUiTOjmH169f5/M6CUbuGhScFHhLZWCdwqFPcjPU7v2Mjf3THueptuCivoMjkG/47hnK936bi0OGz58/50zB48eP80+p+qGZ9FarXBW8kheoc8FemIvlVWMkz3MRTzUQAkJgBAS0HqVRONZ6NILlDCXDZAzQ5EBNk9wspCsJuiaU81HAkuc2zUhfu75plgtDzf/HTuGBWp5JM1qhTfVl0p/0D+9WTUQdbw2B/Kkk83ZPEIJHaMg9f/eUmjnV8lPdCDbXeLI+ze61vSZJ5ZXBy+QNlmvkeZbx0V0hIARGQEDrURqFwdejHUzFB/QNo4IdJM+fL6Tlm6yggrs/5Ut4X0Eh7xLOSSbxMLm85cYaEpx8Rid21DdMfxbknIydPtk3o0UeIXncA4lVl5xkTaYMvr33IlYJpsaDI5Bb4IMHD/aUOWwBzfm1tSKtPVTgPxe5lhft2TRLqaBfUSroTHaBuK8PiPlbc2V5njlkVC8EhMA4CGg9SmMx8no0jrWMKclcDJOvwiXy+z2uye24EiKhjadpt8JTcquvLvBdH2jmMxqCJGbI0Ps0I4zmYqeYmxH1hrhqEqO1WJCYpVEnOuQE/Nruan+zCOTH/OYecvSDKHiEOb+2VoBJL8Zzmkk6dhxx8m5JZZqAPI7qkdkGTAJiJeLJ85SgpDZCQAhcEQGtRwn8wdejK1rIcVkTIfCnpSvktx1UcofJqGYtzcnjss1fNhshMQOZudgp5mY0NaAToPmxq1VAoz/vmCkxWwWaGhsC+SON/XOzwLHJ0wrWtjAnk8rhyYjhYOeBrWZV4eXLl4iNdwuzexWRhcYBk4DYQkd/K8gmz+PBUVkICIGrI6D1KA3B4OvR1e1kcAGIBLyEXDKgdX9UkNDCIhmW7CYbTSGcSKJWPPD1OoYy6R9RSj6daUY9AjRRJDCdvAzK/jd2mjwEGVCg82Szi5V0NE4M28X2aiAEAgL5Y5irGJL3ZZSDkBWXYULapMVF5tSsMQUvCZMrb5zXWJLDKZT8bpOacDocl1dHVp6nDjf1EgJCYAcEtB4B8vjr0Q6WAIuUoKa1G0z2YdqKS3oKzIK7RXKzBECYDF3qpA3hREKYR7d11EIvjib5gbPQKxWY4KF978ugrMVOdyYZI71/fl8YAnpSZNJprwyFIbVl+D1ZlW8NgRCsY05mu3tCEeYP5r2Ruz1q8q5hcqIxGVM+lrxGcCsXJbHErGtO693FltxVnmejXam7EBAC/RDQenSI9aifAXjKfi0+XIhrrwtWBwZQSJEJMQzRvkdmS3kyNILFdoQxXRI8k9mHXpSvlafMxU7TuRnIEgF7Hcqhp6NlZShMQAkiW4ZKfW8ZgTB/sMmroGEZTpKn2p154cMyPzlTmDskbDD1aVuqSZKQNHqavkxfaDYU2BP35eBMy32FJ2JleR6DQgUhIASGQiC5U/tX6xGjM9p6tJvBHDo3AyUL1FFkVZROY+vLXKB7E8whS77nzckmGoVVEnp5ElkE9hmNp0z9WgQ8/S3lhdhpNjeDH0GSh4lQEkJzcpDUEgj6FJD2UJhrr3ohcBEB7MdPIcoY1cVePRowvb0kG9OPJKElIbgGXFIuNhlg8iZMQ++YKPuJmXtGGtA3TUYoNMkkc/GsBvoenEldrHFJQZ6nBCW1EQJCYE8EtB4dYj3azSRYeW3h276rs5vYnpE9vWVkKWPh/m5eZnH3SQ4xRp3i7F8Ry9nPxzMGaSggobUvLySLDaTskrvXysoStgux011amKB5gS95IDo42i1ABBdTmIEhEPQ+i1s8y6eXPpRvoKlQh4B93tO6Y1d1nxIyCtUF/ma62Tku6cOHD9WkrCMvpDKbmEHUQJPJxY8yD0GYWfxLGVfIBAxvpjIxmWW0oQE/+kKHfylTyY8CPyqZ/L1nIh/78S4GdYK0SZhV/8rzrIJLjYWAEOiNgNYjEB5/PeptBkafz2AQkKRL1tweH0A2Xv0KfHo0ZWXGIsUSKZxIlUQ+LOsWV1DJXXSv/uj63bt3jd3+BZIUdCSCqpa/lcxLsVOeGec1xIhMSMvHJsUipqTN9kfmOXfV3CwC9lDHTA7vcC00/BMK5GFSNJEEl4ePm5xcuL/lCcVdXIyB4wvU74YVchpr/F0TWBIReZ6GYIqUEBACWxDQenSI9WjLEK/qa4kZy99uq+0qCcsbI//FIB81WeubxPnpGbSFDb0LlowxZEON1ELsdGHfLEDGY34SaAImqwdi1D7oAwPTQoUxEXj48CETycuGr/GXe5bZyfEZFKnas2fPGgrgJ1dyJV9++WUJfT7Hz6zklxozJUnMtu9clbCmTfoWrTVm8X706JFdtip4cBJNeZ5W2IqOEBACJQhoPSpB6brrUYmErdqcY98soJH+ug/hBE+N7RYpRPr1PoNjHG+hsBw7rcvNbgEv6TgOAmHjmz2Zt2/fXlG8x48fk3skAcgNvv/++ysKMwjr58+f244iKeXHjx8HEUxiCAEhIAQaIqD1qCGYJyB1ytzsBONyFBWWY6eJvz19FMUk57kR4KFCUHDu/F5o1u+S3XwjzoMlnjDZ5c0WLFkFAY/PzQIixYWAEDgfAlqPzjem0kgIXBGB5dhJudkVh0aslxCwQ3rWiH0zK1+lwGk9dvaNtZ9aVnlTBeIVf8I5fx/jptCQskJACJwVAa1HZx1Z6SUE9kfgYuyk3Gz/QRHHIgTCm2acIRzhrLN//dfO8hXpc8ZGHgE2zUYYoDPCLJ2EgBC4MgJaj648AGIvBE6EwMXYSbnZiUb7XKqE55SDnJdj786+CMKWEd+fPRfqK7Th4yh+53CQAVqhgJoKASEgBMoQ0HpUhpNaCQEhcAGBkthJudkFEHX7Kghgu2EtvPqBxoQD3z/0J/f83/W6ClBXZEpiZp9y4lVAfaz1imMh1kJACPRDQOtRP2yPS9legOdxLed6jquIJN8ZgZLYSbnZzoMidr8gwB/x5E8589mre/fu8bGaHJQ8MRvnvBy5mb11Rm52s18E0fHO3G5VIwSEwOEQ0Hp0uCEbQWAeR3LSlXWQcGW3P1ozguKSYSMCJbGTcrONIKv7agT4U+icf0vZFxsvnLvN07NwuH+o83J4YT+1fHk1FoftQDRjXwFhdAr/FNth1ZXgQkAInBMBrUfnHNddtCI9e/HixTgPjndRWkw2IVAYO+nvm21CWZ3XIoBdTiZa4Y9K+7/yySbVhw8f1jLq3Z59P9vcI0u5Ne/8xRdfpNyM4xzgcGvq97Yu0RcCQmAHBLQe7QCyWAgBIWAIFMZO2jczxFTYA4GSXSYO9/t9M/9Bmz1ELOPh3zQrUaqM6jFa+Qc/6K7E7BjDJimFgBD4FIES16316FPMdCUEhEAlAuWxk3KzSojVrQIBXs2yg3C+u72+lSr91/943Za/KuYbD1LmFJ99FIQ8Lf/LpIPI2VwMIhULaHgB+tmzZ81ZiKAQEAJCoDcCWo96Iyz6QkAIGAKrYiflZoabCt0RmEzM4GqxfpLALjkv57enusu3kgFy2teZLE9bSeN4zdnGtNOMI4/O8ZCVxEJACOyIgNajHcEWKyFw6wisip2Um926ueyp/+Rn1nn97MmTJybG69evbcnElEc+L8dHQUhO0p874xAmkpsWZy2wPWiZM6OjT4CcdaCllxA4PQJaj04/xFJQCAyCwOrYiW8w6CcEdkPAfwiETSdyG8+ar0qkVIfpxE6UvzVs2faOkJysclg5mwhm+4SMYxOCIiIEhIAQuBYCWo+uhbz4CoGbQmBt7HTnptCRsldHgI/mp+yLd8zIarg0kdh6ssTsWKG/LfBMP1PnfAU7t4mafuDOp6k0EgJC4BYQ0Hp0C6MsHYXAdRGoiJ30Df1BNjxvSAzewP7qq6/YIks6E+iTkrFGphrKHJbzpxwPAc3jx4/TJ0yYhK9evTqEzKuEfPfuHaNGF5JqRkp/anMVemosBITAmAhoPRpzXCSVEDgHAnWxk3Kzc4z+8bTgW6LkYCkfM+nZgOJ1ppHfMTNRQ4Ev8PBJyaQO+4GHyy2DOuGSo9Jol54xs72p18wCProUAkLg0AhoPTr08El4ITAmAtWxk3KzMQf0hqR6//590nbyzewDAeHTM5K00yQw6MXeJq/SsaWpxOxABilRhYAQWIuA1qO1iKm9EBACkwhsiZ2Um01CqkohUIOApWenSWPOp1HNuKqPEBACQuBoCMh7H23EJO95ENg4+/QN/fOYgjS5OgK8hcXOUjr+x79sZ19dpC0CmHPhHTPtmG1BUn2FgBAQAjsjcLL1aGf0xE4IVCOwPXbSvlk1+OooBGYRePr0KW+dsXvG4cYjvj6XFLt//z7yc6CRxEwf/5gdbN0QAkJACAyMwDnWo4EBlmhC4BMEtsdO/2N/SfYTwroQAkJgAwJ80vDevXsQ+OMf//ib3/xmA6Vrdv3HP/7x+9//niRTidk1h0G8hYAQEAIbEDjHerQBAHUVArsisD12+j/YBsY50q4a0QAAAABJRU5ErkJggg=="/>
  <p:tag name="POWERPOINTLATEX_PIXELSPEREMHEIGHT#655E7B697342707D206628782920655E7B2D697342707D3D6628782B734229" val="91.66666"/>
  <p:tag name="POWERPOINTLATEX_BASELINEOFFSET#655E7B697342707D206628782920655E7B2D697342707D3D6628782B734229" val="23"/>
  <p:tag name="POWERPOINTLATEX_CACHECONTENT#644C2873292F64733D4C2873294128782B427329" val="iVBORw0KGgoAAAANSUhEUgAABC0AAABcCAIAAADF39grAAAgAElEQVR4Ae2dT7oeOa2HE+4dMIOsoOkV0GfGrOkVhJ4xC72CwApCr6DJCkJWELKCkBUAQ0bpnjELrID7gu6jR7Fd/lz+V676dAbncblsSf5JlmS7qr7H//73vx/536oI/O1vf/vzn//8/PnzVQX8f7nevn1L6enTp4vLWSLeDz/88Mc//vGXv/zll19+WdLe2zgCjsA0BNwlToP6vIzOYiTnRdgldwQUgfb077GvQxTN1QqvX7/+zW9+g1R//etff/7zn68mnpXnyZMn//znP5H21atXtv505X/9618/+9nPGAuSswL0pcjpNOgCXxgBd4kXVm6voZ3ISHoN2ek4Agci0J7+/ehA6Z11BoFvv/1WFiHszS++CGEUpOw//elPEfXrr78mlc+Ma/Fbf/rTn2QRIoNaXFoXzxG4HwTcJd6PrqtHei4jqR6md3QE1kGgQ/rHeYj/rYaArECwMzL71WTbkodDG5YiyPzFF1+Qym81W7yex7F0ejOixaV18RyBO0HAXeKdKLplmGc0kpbxel9HYBEEGtM/fy5L085VCt988w3LD6Th/7Nnz1YRq0AOnsolj2cRwlKEJfJPfvKTgk4LNeHNEB7KEoEofPjwYSHhXBRH4F4RcJe4vuZx/uL5j3L75zWS9ZXrEjoCNxFoSf+OXIeQ9n3//fcMj//8kfmdK+2+qZiKBupM2do547sW+mzuGZciL1++/O1vfyta+8Mf/rDO5wF8plRMJe9yDQTcJa6vR9XRr371qzdv3swXWAU4adycj5hzdAS6I1Cd/s1Yh8gHiNgs4eyGkf930fF9EgJuffbZZ8lbNyuBgO7SjCUNfze7xA2QEDmlnqeMJmeiPNv6+9//Hu6cKrx79y4W7xQ15x3F559/ribUYorVapozU6rF847nQsBd4iL6Oq9LLAGQr+Ww/JCWh0Sua8NbogJv0wuB9+/f8yhHL2p5OkwWksz13/7NjyK4WzkZJzxepk4qkDi4RCXVwsgKJyDYfolFVou0t6M8i4XM4MBaaG/3pdozwQR8dqeWEiwjjDUh5M+0HHdrwkwZJ7xTXgoBa8/tnlApuEus0/IZXWLJSAlVwZZfSa+Oba4UNzvC4qTqECD7Ul83rYBz4PkLtj7rZF6tV4WvezRhDIGf2tIuSVi1MOqMtohX1M9cD9ikYWakrwY835HgpPOZCZZvvMhdfSILU8GcDpFqwkw5ZFzOdD4C7hLnY57heEaXmBmO3pIDfBte9daEwsXi5gTEnEUGAX0awtrzzDL7thdYjVT4uhnPZfEhV/UXiEiZGBmrvPGJfHlPTo0GLvDiM6wUtDIokCuzdONNBur5r6mzNCMprH5ILGCUvwQfuAsgZMPfffddvv0p7trDelSw/uGjfANbsMVyDnnbcs5MOYX9uJDtCLhLbMewI4XTucSbY+c50njrhEDmcfMmdN5gTQT0VUwRD2PmjwSGTDIpMLvn/MWzINlYKyHI39ZWEUkgy/tDMhCVsLGw29dlVofjbiWfwEMxIzhuAbrOI0PYsQiJNZMBjwDhEJonGpf1MusYBlqbOVMOMRJnOh8Bd4nzMReOJ3KJJRDpAxjWoqad518MzBLAvc1RCCRNne3jFnlI9uxTGHYSQfnsqeCu6TnjuaxYVXF2xVlE3KxLjdWulrGqLsTbiXAKpFKRDbcTXIcCGwl6xIRRriNYLAlrjzW1MHOmxLB4zSURUFO3BXeJE3R9Ipd4Ew27d2MNaU4Uu3DcvIm8N5iPQHId0uWZc0K8pkl2HlF56qXILl93zO+pc/RhEaecVHPQpuKSJxOSvXStlrw7rZLncPT5WhB4+vTpNNYTGHE6r8t9ghNfopjAtIIFWtATUib/UlqYNlMqcPMuZ0TAXeKBWjuLS7wJET5TfXvQOHZZQYP2y2vHzXZ8nEJ3BJJW3SVr/fLLLzX9sGKzCIE+pm4rT1Te5euOWYfEu7xdNBorKWYkbQaxiwXI17ANj7VJG12Q5Luc6y6xStf6DHbNSWU39uzByApQxwa8iOmuAI7LUIFAbFFCZBG7cpdYodP5XdgJZr9zPl/heHkjOQpY55tEIHjRTtqQ2PR665Wtz2TiweLHnvslZVu5ckf6N/+EC46amyqIID5CkuS5B9xH8NpL0yYEJAF7u5+lvV1fUV5QbJuBDbLD6lFPmynVEnrHcyHgLvFwfa3vEvMQ5Vcgox/BvZO4mVeB352JQHIx0NfOM3OKWzMH25dXoa971JdrCbX4hGvcwiBO41j59DWgkiEn29j0F9+abHOBSg58VAsUuFxqUHb+852ApWSbOVOWGrgLMw4BnYy6B+QucRzaScqLu8SkzLbSRi5rRVIevadmuV84blrAFyljt/cJeHLvhsVJX73wbno8m6jpzqiv2Hlqhb7ugOey7H6Geq6kAhork6dp0LSOrJFFdXd+6lhxQB6eEawmtXhHPj+nTxJjlFpeRGz7UNZqsqmFKFYrmK4K44XTIeAucQWVLe4S8xDxRU7xS3jLpDvCyecptNy9n7jZgtKIvvKNZjT+8PAwgv7KNONAjLRJ428ZRXK1A0GborTQP6Rvqa/Lr2ZG3I3hHrTgS56moYwVnr2xH5zmLaUROK9D0545gP9S54xWEUsJhvqmzZR1TMUlGYqAu8Sh8JYTX9klZkahu5tysr2VimUoNN6y7vrycbMRq77d7QM25OV9ia9MLX4qgRwG++8uc/JtdVk8dOc1k2CJr7vyeUhyFYsB9Xq7SEyk4j9bSqob5Hn27FkFkRN14csJNqXeSobmj4jtYVUEMRU558uQ4Rgb8FbgzxDxW46AIhBbFLfcJSo+0wrLusQ8AiSjctyBD2en064K8h273L23uNkFNCfSiEDSZ44IxJNnUyMs5d1LfN3sdUj8YMC4KDjNgMpVIi1tIp78TsJeguu3t8Nk3b/Ih7PsDoSVcAU8Z86UFcbrMkxAwF3iBJALWViHs45LzAiPR5LIRRIme2dbmRMtM3Sqb91h3KzGyjv2QmCazxz6QGMvNOro3PR1s9chsVJHrCwBK07jBMFB7MrVg2AWBKuhciKna8mX6VhwitjMN7sAOHAsVgx7YnOgSMraGolUHm66KpsXzoiAu8SltLamS8xApK/P2fVAsv2IjOo+42YSXq+ciUAciOE+IhYnHwCbOdJxvG76usuuQ5LWM8iAdunPOnH2kw5/SGyX8C2NbaJvQWih2dKXU36Nl6wGecyghVr3vrEBj/B93cV2gssiEFuUiHq4XVlv4C5xTfvRF8RZjWjM2rIcfdi141ju1kg6Yuik9iKQ3LsZ9AjP1qzZOnXcO5Zj2+fTv/tahwwyoF0Ktl8/sLrZReSMje1gmXLM8GNHsbgi4qxxK+ofC6NzPwsCsUUhubvEA9W3mkvcgoLHaOUwhJTIvq+81X4ro9pqX1K/uLsuGYK3OR0CSZ85KBAneYHYIHaTdZH3dVPXIfHiclwUTCr1cI2yq6R78NjBnTyUJRZvz+aosftbk6cE7Iis+lAWRohs82XIcJw5UzJi+K0rIeAucTVtLuUSM+AEr6dry2k7tfccNxVtL8xHYJrPJOJvrd6vkSXmfd3UdUis1EELgziNEwsexK58ethNnXFrsHJ5Jre0+FsoJosBO8t9wXk+babMR945HoKAu8RDYL/JdB2XuCUqliN7Roga7NdsfWAwdl9bxAvrrbu+w7hZiJI3645A0pLtnO3FcWtblqX+ZX5czuJmZzQYXnMdkrQeRmuB6GVAu+hY9A8XZpfkXRrbIXMu9P79+y5kK4joYQh9fR1SAaB3ORcC7hLX1Nc6LnELH3093fpMbcyqQMvjCnceN8cB65QzCCT3bkYsg/mNyOTkQrat+ozYy97K+Lo7WoeMMKBdKufFaNveasXWX7gcDNlGl5mjZtprWsZ+g752OVOGPC8VT5sF0Gm9FxyBEgRii6KXu8QS6Ia2Ceb1US5xa4z6ejqPZiVPP7744ou479YTJnHLkhqPmyUoeZvuCCR9ZjBhuzDVpX5AjXcqLnMYwtAC6Kyvm7cOiReX46LgNAMK7CZ/aXGPtZLve427ZPwoXccSAKL1owuW75YLGC1Dhv7MmZIRw29dCQF3iWtqcxGXmATHvp6+y0/2XYdYd42cQTaTlNwrHYF2BOb4TJb6gYWL5Kzwr3QYwqAyvm7eOiRW6iCHEqdxotdB7MrNPUBgwW348rFUt7T7Z4QrjiaqSVV3tM9i2s84VBPs2zGwE4gfbrp9B+jUJiPgLnEy4LvYreASkwJvvZ5uG1vhbX3HcuAP7zNudsTTSRUiEBie9Oobi/HMyRU+27UsQlb7LYFC3DLNrLuw6d//ZvqU3JJHXPgFFv0RFjglj5NipfbVqEobM5Jbg9gp33wBoOwu0bHCICoTAKAQSRVHJQ8p8Yds404DIW4VRFl+mjePXse7DFwVgTDJhw06slNSC86Uo2xAMfHCHATsjLMcsX97ObnsLlEAP9wlJvWOc9h6Pd22t+fbtp53/7oEkWONBBDYqyZEylcuGSzK4q9kLcTjZPS1sYbUiL7XSy6t3i9TRvX206YyLgygRPWFIMACe0hywWN3ZBTLA2tYLJT+/bv2j+WaXdwEQ+UWs9fSjh1W0MA2biknd7jh3kKzvW9w9MYiuJ1mBQUsD9axLgL10UA2wypY5LscjoPdfsCG89J2ubvaTDncBrqg6kTKEXCXmMHq8OlwuEtMgkOGJEEBfJINpNKeLdsgQpaT6VV+6yhwkF8RsOOSMrcyA0RmtvPiXtSMC6zlkNa1JB/QEWXGXkd8wV5Jw8aR9hKV7DeZhpE552dciwDL+rpHFaMKphlo8sUhki2sk1vkeToJNc8DdDViKdCrgnVJl6R2OxpQiQxxG5v+ggBWHrcZWsOy28oASmCCc0FlKE7+kApVqvpow92+UgWWwKzrS/8mNR0dWgCTm+1bGoCeZQeex86URWygBVLvW4GAu8QkaItMh8NdYgwOgVvCNAEivmtrCBzSMvjfK8DZmAWLXmTtEIIyVkFklOHgvdVjM1KEsVMpCQ7tpS+hDWklsBIIaEyNkkXpAd/FL5FfhOc/g1pc2nbx1AZ01BR6mR/2YA1JWWA8g3KSxX3dvnUIy6lgkwDrTAKnViuJLPpTrKWAmtttJaYQ+HRl2suAYo6FNQFuk2cysFgnSJhJak3HgngqsC4m9W5jQZUihUZqu7pjjcp9kAWKPAvOlKVsYJfWvHELAu4Sk+gtNR3UKc13iTE4hAZJksjC82GCvkSKQHi5JAGIKVfUaBgSsqPjJlYhY+d/MvABiEZSRCJxtIOSRQh9Je2xtyjTV7PbEmyD7sdeakbHqEdr4diRCncxA7E6/Y95NMqGDYiRKE0pYA/jUF3f1+1YhwCT1Q3A5bUiaw+6kJPp9FP0By0M4gWPcMyL2mhbJd0tdIh007+X0Cxsw9iVO4ooZ617UX3Rs34cKPoSz2NiXUAyVOS7F95dcKasZgOFSHqzdgTcJcYYrjYdDnSJMTjq9ks8JNFEY7otQCSmXFGjkUuIlwevCl5qFfkoST5jR6oo6SIkGdFY1QRjGZQCVQy8pMtdrUPQoFWxlFFfCVBbbTBdMAxsAMrU9Fq0J1mrVcMrb9hBd/UDSXsOGpdfJn1d6TqEWSTKkP/QKvEIspnB/IzR7zs2RSFe8CBwowEp8eoCWFn0KFeT2tsRp6ngo4693UWDoLq3Y6Z9sMWlfjzTpcsttKBQjDOJBWfKgjbQRaFOpAQBd4kBSgtOh6NcYoAMl5qBlQeLILTJZXn3WAatmRk3NV0jXVEBtgp2ThFKkFPcPuVkYhMEhY4QbUnYvf6u1iHJvZvqLIgMJ5kDk0VjGBhPd2UpwbP4uqLvZfGFY1nry/xhsrHjW/LZB2wXfxRPQigM+hoAgomQ9j8y2Mv5ZXXuwjpYEQ6VB8WJNwdz5kM5L5SO4rBjuuzqeJMFw7dqApynT5/e7NXegFEIFJCygaSdslJYc6YsaAOKWFzgUx74DdVU3GC1Gk6GiVsl/vAQye1cUwHcJQKFu0S1By3oJmgctbVNUMD+JUwE9e2X0+Imv5RCRMDn4CpfvXp1U3JCmMZEejH9+aMXjitObPRnWG6S9QaLIJD0mSj622+/LZeQScFfTArjwf1iabGplBMvbLlg6E+nf7py2irE/ii54t/qDtcYsuqV5RYXqQ/clvLFR+Q7jr4rTkrlwQpHcxT6Vne4yHKmmK9KK4XyvjdbIoklPsgYYjHs2mOXDcekkjUWbRngLi6DZoqVah0bSAIolaQ11jxOUWa+ZEZ04C13iQH4a06Ho1xiAI7GqV2OIrmmZY0XEK+4VHnECYyLmxIa8MDkmiVyxsklEuK4kn2DUahDmxb4klLtrbQmyvD3dj9Xe6xX1dSxAFnW+bIfOgGQE/m6G+chwf4uKsEcdy3jmGxxLEx6rnZ9J70DZAexKxcY72YbD7Jyy0LK1nfYLDxuaWv49Lu1YHurSzkYfgBOFxYxEb5DrztYBIxdNhxTi2uWnSlr2kAMoNbMsQdl16WwrMzuEgP9rjkdDnGJATJs2ws4uEc9FQnalF92mREBkQClcmHyLYl3EhqIei2nmta0LMdgFHqrHWQl5YWOCGz9cki1vuRUhP9YAotS/pCWRS8EycpaTC4/amuQq6d/mWUZ64dg5m+t+DNEkoEQypku1beSWDOEaoK9OgbHC9hHL8oZOpp2i7FmWga3AmnpXqH3gKa9DEyiL3HLyJZl8gsU3fFfdqYsawNWNUGZbCBwO3lve/hdDHiQQwuQqbh0l2hBW3Y6HOISLTKU1e2DUnArf2nTHTsZybryHW/eVZEG+W0RgPkL/V1BwUYTkS2TZgTKlfYM7ebwl2pgtcyIlpKtrzCxclEZjrSRCzEisGfIYjawa6Sc7H4uX/cjmRXxf3ZHQC1Yyic1FPe1NXFKQU333WjhmJzwhx+GIBtLYYvJnHJgiOVMA6XTMZ4/5dRutpwDjj3h6TuclWfKWWzAGsmzZ88+fvyY9K1rVn748GGQQ7Ow1JXdJVrczjId5rhEi4yegRMue72tR+JlWVSUJ+DAOTZcyEl27XbHITKTZvC78kHEgVfJWygViHmXdgQG+UxiBErHBdmUGEPCGB4eHjiEaZfcUjiXr9tch7DkCPwI2wYVHipWambGWhz3lpOnaRAZxG6vePPbB8iTLhfKwM6HnSr40BcvXhT2XbMZtqHGzHnoZ5991lHOlWeK20BHRZ+OlLvEQGU+HQJA9FKzcLtfo3fzBTlPyLdZ9q6Ml93uXY/HBIbE6JIHjzpqElC6EFj5Y9nz3Xff6S0vrIZArFwk7JVGkkJD3+ZXECc5gX7fpUgwitXTv+QWY3IfghmbbJyvjOfnoHOorbMadJyXcMLd4BVklqoTmAbTGw9YzhTQiEysQOqUnmcUbyZRk+/SeFejLJj0HdHiM2VZG2hUqHcvQcBdYoDSstNhvku0yKid7IoRSiHIeBTkOmpKlsLouKnee2+SEOSRDBlSVvLrldGmahaNX2+AMiIsQYepBdTdd7w645QFBbjstcOMVJYy5V2TETEmp3+PkiOJF39gVJcsxjO2I9ZW+HjBI6q1bY4qBzYxZxoHTLnsm4K3gBnINhoQu2NXZ8Zbg118pgQ4L2UDW5B6fS8E3CUGSK48HQLZRrtERQZ/KDEaJ6mVuwqIGggvl7tSnyTHgGx3TAiIsGD4Se5blSQwgWDV0G2xWLD+TtYhyRUCjrS7RuLMQUyxV34SmCiXK6d/ieeyeFQ09ixoYtfBpaAQPxjAnB/0LHUsMzIklR1r6E5qON/46quv3r59W35IdwFkGK/ue9WZ8RYIZ5wp92kDWxq8dr27xJv69enAxiepD0BJUn4TsbgB7z/EldSo103eXaGS8xYyhGTqmREvnlaeZmTgOtetWLnIP0K/eJ4YGWYi8zGu71Kzsq9LfLc3OS2TW2s30YmVOkKjiBEveES2QexuDnyFBqgsflcJjYhS2MIBHBwxf1uBZIVRtMtgQUhO/moW688Ut4Fq5Z69o7vEWIM+HQJM9PV0kOkeBdZfh7Al+u7duwCTm5cSQG2z1dIM5j7HF7K8tHK2lK02yZXlDK2FoO1LNkIwrdjptkS6lGPlQnaEfplxSYHZDkB37a+wnsvXhesQ+zMLChM2V/GGOt1jpY7QaJKRCD+IHcQ5UmDmMCFXmDwy2OB/0hC1DW7FboCxGgErhtM+AZTFCgXUpOuQajNODuQUM8VtIKm7e6iMfa+M2l3ilvbvxCXa4ePw5RLfuOu3oi0RynTvm/UG9Je6jGfWuDlVN3Dcvl021BHJ9IqfTMs0Lr91+DfEkns32PaIR3jIGzGb2JaAi4zl+fPn5bglW54s9AfPvdmnAHV4DCloVniJCpWIFC7zcojsrANXCRQBCBhfSa/2NhX+kXHhwtpZ5ylMA8SutRhaXqpdd88yU5a1gV1oe+O9COC0g1nGJQ55L53y9u4Sy7GKWwbKmhAjkse5gRiNl/Ewd9UE3CdgclO8OAVf8OWQOO8KkFzwsjrJvKmy8gbJGTFOMHGYsS4I2eUyZ1ouG/qDIf9nMRYMg0kVNOIS9QTNSi7jGTsuCiYn3jgD0r0fVq4lUASQTvOnrCiSyATyBJd0IX0vGVd1m4DjOEBsNtZ3DXyWmbKsDVQbj3csQSA58d0lLjsdprlEMR5CWNJCAjEaL0sMNdMm4D4uTGRkCG7FqWrf7a2AXd0l4XuCcgPttFwSTPtG5zrcbLagw6nLfksESG5lCt+S7jfbnMjXffJcFo+aILoqQAsV6yr64jWUghTq6ARE4svkaRrNBrGDsjzqw1Sve1wtHsKgGh6yQgs4ynhNmOFIiJKVOr8ol2m2/i376BSeruPp6olmyp3bwPpWOkJCd4lbqPp0EGR4Ikt208hZk1sqWwAm6yHCX3wLP3mxB32nZTUxmOU1BO7usZvH9jRvBoTubxOVj25cy1i58BqXRo4biFA+ka/7ZB2SVAPZdl0CF1MbpNGYkahhEDuIy6aIJOujjamRProDHwTmTwJPIUFGR3w6tbvRN0MYcl9lJU1u2ZlyzzZQaO0Xa5a0T8boLhEQfDrY19O7JKxb9sa2pq9DLuZbrjqc5N5NdUwvQWlXPlZCMG5zGl9nD3eSuVr1UT4qDHAZdPSWPE2Dux1ax7KeLZQPJ9hwwmt3lKeQFEbPUgSsAmECHdlLWhYS39vMcqFMuNpLoaQ9L98ro74sTjpTlrKBEg16mzoE3CWW4LbUdFBPJYW+/ipAQxwjIbIXF7vjYwdS+NxyIJ5eBqHqkLipwlDQ0K9jHBciLd8VynoYwtgPV8QIQMiOVK1awJGO4CU0M7tC3Zku7us++f0QvJIqQAsZsLRNXIgXl+NWlsyKWIA6sWM6cY3YKw6ItWZ8N1kT+9Nks6GVfJ+BjzC8efPmw4cPGCURAs8CSvFyUcXAHl6/fq2XvQrsxgWkRuyZYYEaNoi7fVmcdKasYwOBAfhlXwTcJZbguc50mOMSBZOXL1+KY+z4dcStIKIeuEQdcZsV4qaVKp5W49IMy9fLExCIlQvTofpNZhEwDcy+y9gX93WfrEM6aiImNUij8YJH1DaInX4HVr942MVKJhPBKHmz5cWLF3w9/ePHj0SL5AY/UiWf+p0sbR07K3l3ZcXmjZB1JheTqqOzF6V7sIG9mFyjvbvECj3eyXQgfsnGNrkO/r8CqGSXrXVIsvF5K4/y1edF7ESSx8pF+HGxeOsV06FMRR0L+rpP3g9JGk35rr/tHit1kEZjRiLGIHYchnCYAIvkkw8WAVte3E2jYj7dTbLOoII1+ha8dnSN5UHg2EcFdimrejiLz5T8uI61ASsbaTSpkswyW79smZQOt4BzX0TCrTnrLrFcQcdOh0EukeHj5GVm2W2acli2Wm65vsbzkHE4bA0kXx/PrEFzKi+G3+2OQHLvBvPbMux2AWx+ElCbk64o0xV83Y11SPU0mzZjY0bgO8iA5LcLoQ8su57z4bkga3ZBrq8GcWwBcwRMRB2dAgbDl4eV+4797du3yoVZPSFHXH+mlCA8zQYywsSL4UzjdW4d/iNcCoW7RIWisTBtOqizEoFHuEQo29fT53yApDGULBU341SVDYhdaUCjNXr3cQgkfWZ1TC+Rc2sjgNz1kK+wHuvrPnkuK4av7km1eMZmFga/+93vHj9+TOIYcy+pmWlAehiy9RRTicC0CaJOYa+bzQgz33zzzVf//avDE68qb7/c5NXSYNDwrUh21deoLEs2U15kppzFBjJINuYuGcrjbi0ls7tEVfRZpsMElwgm8ngqsXiEk08mbX3nxRyU1HiCQjytkkMOetlLHsV58uTJw8ODrfTyCgjEykWqvfotHwh+aeuosPoZ8lP7uhvnIXXZVazUjEZlXVjnsOIFj5hChl25rQQtcSLivvHjew/ORsgTiMcL5TbhRgUAW/FNxmBodQYQyJa/7A6OvsMD32m7C3VA9Z0p57UBayHMMn16xNYvW0b18sz9ChK6S1QtnHc6dHeJYMLvP0jqw+Satou/lWypjvKFETjkOWbuxr5677EVu2PkOfxluPitQxCIlYsY48xvK16QrjA9KxA4va+zHwiLx08uaxsUloNcFrLkFsm+6qfY6kg2yFdu7etANt+x4q4aJen+3u7xRs5eCvn2dvtflYhN53tt3VUKFCoGu0VW6xVJYVRnY0otLkBQhzBCfjgqfS3UjaLjTDmXDcRa85ouCLhLFBjPNR1Gu0QCEOEAZ8WauYuZxUTwtOoMbSFuWV4zOm6WS0JLAdAObW+aIVoeFJJ2jaWisU2dydorKCzbRbNQq9zq9OnmMLdcNNzxWje7xw0u4Os+eS4rXt+P3uWVZShc6nZokqtYDIhn3axJtZf51qHyinPHm/TrRneTrDZIrqG77LsEAVI5dizU2VhGADstk8hk+hbeWnCmJFra8Q4AAA83SURBVEd6FhsohN2b3URA3ZRt6S5R0DjLdOjuEnEOMna7R2MtpL28JTMHdNXER8dNnnHgsXAeZP766695rCUjZ/KYcVeaAS+Zm0lHnWHtt0YjkPSZgzIfDMmu6OzQWKDWvRmStKiT+Tq7uoq3NNCQbVBSjpWaWVlKTl+9QwBlq0gpQ7NEzvI2Nq/F25Z3tC0Ds64A1lKz5XjTSHCoE9XuDWQUZwXYWw5Utrd7vr1Fow6BPH25u9pMsaO28NYhMMEGSkD2NhUIuEsEtNNNBztnKVfoPdNFI3L3yGiZbmVXjZFuXNyMl2SZM+14DxvB7PBvliVk7O11k+y0Bla/jTqdJnMho+TOMhov7F7ejLVBvIMpc5967paT0pbX8HWfnIcEcx6AtgYZ+E295NH8WKlb0NNLUvy4ixLMFJJbFLSPR5EhcvMWXGzSWScqXMgILa+9wNq+QXmLlBU76JK51KBFm+Q6O9O35BbbQrZZAIu9VVe2i8Y6BEr4xja2pYUtan1nyhb3OgRG28AWJl7fiIC7RAHwXNNhqEvEz6gTiJPpRnuz3WOXmNeF7ZspBwFiS7MZCslbfMdFYdEGmXhnw4q2Ly+gYln22Gy+vLu3HIqAjXfKaMuetcHeAjMRmnaPTymQISND3Vc9t2ZEbN7KLlOwUGSmQ4ZC/taWr/tkHUKSHWynbQ1yixkUWNUFd7c0Kt90gmPdaZSFzHLcYmfbFJaREGp2RHXahV0g1V5gCwXWZshZ9zNVGqsIACMMMRh4AIvKX12wu1zVyrrJ/RQzZVkbuAmvN6hDwF1iBrdlp8NQl8iohT6F0Y85JcEPRpdsk6kMAkQjNWWUDG020GtLCiRPWzPLNsuUAZ+7RI05n0vOSOK3AgSSezckpbseugtoxpeDFiExI6k5na/7ZB3CgoypYseWXL3ZBrbMR2N3TVdJGQOOlmC+nOTV0YD4wAiyWd/EsrXaOoNDoaTw+fFu3Q2Wjlyy6VL3awYMWR092qlboG/JKfXBwANY8n1v3iVgqMVCeVzcXW2mnMsGburRG9QhEEwuIeIu8W5dIhFZN/Kr42yhKQYHF4W9bjYLAkTSwm8SCRoQJjTM2VtbQ5BDjMDH2o75MlEVsemue3z59n53JgJJiwpWv43ysNTBjDUzsdSoR4CWRCswy7P6On3OTArMz2BgJOJBm+SlrPjpG+uVaRx3UUeAeuK7JTWBnKJdvG1J33wbhhC4PyGOH8l3zN+1AlPON951VxwokwfJd3W0ja3ikiqzjavLQTis1n5SALvL1aisJH1budpMOZENWBi93BEB62E02rlLrEb41C5RIrKaQUtoKARQedkCUamw+1Yza9Vd4qZVqxU1GfW0MQUrCRnClsC2Xs/nWRDa+tOVZTEmcE2wpWn4BAmJDLBX8kDybHGzxkaZdKXLME8U+gO0Nf17FAMRrNpvqgSshTqzVOgGq8nk9BYvWe2kdHoHqk3yise4VQPZQHhLv3BJtkU80AGJ7FbLvfW66YX8e/tKeyiok0U1dURKetk9JziWdClvY4k3KquE6VIz5UQ2UIKtt9mLgLtEi9iJpoP1Wl1cIlE43kcj+lh8upcDZ6hxk9E18uoeN3UPVIWkkFxXEEQkLErKGOSUNyO4TsnquNwIXcfuduyXWYckLQFjaB8glsOMEOOxZiZlJkU7C1XuBXzdIx2MLditFKDMzDfQFDdKM1mEQIdKC33sAbWBdrHc82WEYVZvKRiV5LvHdxEGi0HILZoylngUMal8jXolIdjXN6nK8Be7UnAaa18Eo3t+FC13g2nfd8GjRsUo2pVVOEwLHfZz7ExRYVa2gUJgvVk5Au4Sk1idYjp0dIl4cmIKrk/iS/wfQDIOKolhSSUxV6GOmVJDeN0VkgKmI+JmsNvIMiOWkBpZztklitTIMDNRhr7QlGZ9A30AzrRLYooMh/+E2ml8BzFCQdit1aaOjkJsDIViCFmmw1YySf3e6FzCWifgXuIIrH0ZON1L2NW1yfi69DoENlY4tBUvGKjRNszqQHM6CUW71v3RUZR0c8zQh7L+yYLHmkuyrO1vFpLdtyrbvQkQWeKMrk6dW70Uc+ClHKss6CjxQ3SBYMA72r8EEQUBApFaLtUaGUu7ssolsXyPmikq7fo2oKJ6oQIBd4m7QFt/OjS6RJy8hDl14zbEJMv4ebqAzC4ktTExQjjyH1JJFslKJNSOFMpjzYi4qUkIUiXDEHoRSHHpNrehTI0OMM5haEBfQQYKMyOR6mhEgZHqqMt1N0KSvTRZBlvDs+rTEQWFwFZt90xZDCYgpZfcBUNrS3sHkm9/al/3mLEpUkGBH+8T4KReFECZRQWGyH/KAu7z58+ljf3PLwRhAVJDMyIo/5n/THsqucy/S83vCsHREjywjOQfP35sF+Dh4QEEhA6u6sOHD+00LQVAwxyVBbfAEEb8aTPuMhnQoNZwF0U/e/ZMawYVeG/Sxl3EaHlDKxDyyZMnEKSyl7IC+pnLY2dKINjiNhBI65flCLhLLMdKWy4+HRpdIj/AJ/FUx1teyIT+DBF+9c/GjkzL/C0OE968eZNvo3dHxE3eHiY4SsggApKeSoZq0xuyFHKYIEjJJ9cVBPpKkEVaKvkTsakk2I37VoqCM6fA2/YkCcKLMZ7ow1+PHz+eA1GSC9kIloC1T8ivTuzr8mss5iRTEShjiCV5ZRpnKGCv6CDoCzUMOtNLbsE6yTegNueyevcoGKYuzERsxhg06HIJ7Ftas3ChQZold4O6iBETgaMKkDnUjjverLHLGwZ1s333BgfOlORYlrWBpLReWYKAu8QSlJJtlp0OjS5RN0HJoQm1+T/Js8UDV0c05QgdhM9zDO7awe6KO4PiJtkLqUgyzUDUvITcZXQazmyBeuwtaYfnrdRFCCM91+is2Vs1DSpjThgA6Q2IHQIUTEmBklZth4yF0yxv5H3N1U7/IP3LnYdYoVlpyT46lQJ0+Rds5fPbBFH6IgoSBBsMltG1y2ylWPvAvSaPknqBIB8oVMUJWVQgf5O3auTrdTo0JkDd78YoBVuw+4LMwwN3a1abKUvZgFWZlx0BEHCXqGbQ1yUq2QsURhsJsYkoKSnKrvQG70pH/gRkWQ1eMr0573nIBey/bghLhf58+le6DqkDwnvFCNiMGbf1l7/8JW5zyZrgOb0uz7kJUDZKscTq/rTbJdXhg3IEFkHAXSKKIP3t6BIX0WxHMe7WSDpi2ELK1yEt6HnffPr3ye8YOlgTEOAsTLmwj8KaVS+vXWC3TwdoQdDK6oJ9KIvTtmo63tERcATmI2C9gbvE+fifguPdGskptONCOgJ5BPLpn69D8uj1v8vDSOzZK12rHq28XoFTOTn1lqHZh4zbB2vXIX0pt8vmFBwBRyCPgLtE8HHH5UaSR8DvOgInReBm+ufrkAM0a1/5Ct7AO0CaKSztMNnZ6vhqijyhK4PgObeOlKcA40wcAUfgkbtEd1w3p8EdGslNTLyBI7A+AjfTP1+HHKBEnh3St9U5JeDN5gOEmMiS9zfssY89YW+XIjDxdoJOwRFwBCYj4C5xMuBnZHdvRnJGHbnMjkCAQEn65+uQALQZl3xPw57C28eKZrCfzoNFCF9IFLZ80q7vx6zGrXCm4+QMHYE7RcBd4p0qfs+w781I9mAzvK1+pJgtVJ47GM7PGVwFgZL0z7+XdYy2WSMymfWVCQoXPpf//PPPdaS8h1r+xeebuuEoSf0ju2XlP4x1k7I3cAQcgZkIuEucifZJed2VkaymI6Kt/DbFhXOV1TC/gDwl6Z+fhxyjaLZ27NOutnyMQMO4vn79WhchPJHVcRGCyPYoiXXIsEE4YUfAERiLgLvEsfhegvr9GMmC6uJBhhcvXvgiZEHVLCtSYfrn5yFHavDh4UF/AumqRyK6GuY8l8H29WJPnjyRJ74g7l/fP9KUnbcj0AMBd4k9ULw4jXswkour0Id3HwgUpn9+HnKkOdjt/EseidjVMAPsuwiBuL524ochR9qx83YEOiHgLrETkFcmc3kjubLyfGx3g0B5+ufnIQcbhf2Zyb7vThw8sEeP7LO8vAzT/Zfj7S/s8txq39ffD0fPBXAE7hMBd4n3qfddo76wkezCwRs7AmsisCv98/OQg5XIKYF+fcJ+ROtgsXqw54u68mYID03ZHawetP+zyNEvZfG7kL4I6YKqE3EEDkfAXeLhKlhfgAsbyfrgu4SOwE0EdqV/vg65iefYBrx4R45Opg4bNvVfvnw5lt8s6vyCJqFCuGGRfV9Ph6xd2PhDWbO06nwcgeEIuEscDvH5GVzVSM6vGR+BI/Bob/rnz2UtYTQ8SCe/7jfiZe5DRqivEjKuV69edZdB6UP5qq/4dwfNCToCZ0HAXeJZNHWgnNczkgPBdNaOQC8END0rTP/8PKQX8k10nj17JusQXry+wO4+D+/Kd8B45IzDkCZoUp1/+OEHoc9NWPR9/T3F0OscAUdgKgLuEqfCfU5mFzOScyrBpXYEPkGgIv3zdcgnCB54waGBrEDIsFHkgZI0sn779q2sPXhtgyfNOEBvJBh3t2sbWb/FbbzGEXAETo2Au8RTq2+O8JcxkjlwORdHYCgCdemfP5c1VCn7iPPuNb8OLjv9vP/AZs++/gu05rlAhsCpDg+YsQjp/lqIDFE/Ss0lvEYsdRbA0kVwBO4dAXeJ924BBeO/gJEUjNKbOAKrI1Cd/vk6ZC3VWpfKgmRQHj9ozAjPU1K8rTF0EfL+/XuWOjIETpDevHkzaDhO1hFwBA5HwF3i4SpYX4BTG8n68LqEjsBNBFrSP38u6ya8Uxuwtc8xgnzJl2yb9eVU9g3MJBKMXoQgoH8pq0FL3tUROBkC7hJPprAjxD2vkRyBlvN0BDoj0Jj++XlIZ310IYdS2elnQTL0YKGLqEJErJADHN4J4Wc9hh7jPHnyRH5GHXA+fvzYcRROyhFwBNZEwF3imnpZSqrTGclS6LkwjkAdAu3pn5+H1CE/the7O+/eveMNbBJuTkX4PNRYfs3UEZJFCMc4E54lY/kh8l7gw2LNwDsBR+AuEHCXeBdqbhvk6Yykbbje2xFYAoH29O9/9MfmlhiQC2EQIM9m75+KX//61z/+8Y/NneWKf//733/xi1/wxBSRYLRwX3311T/+8Q/Y8dWsxWEZDYXTdwTuCgF3iXel7rrBnshI6gbovRyBpRBoT//+D6X9OfiavLGIAAAAAElFTkSuQmCC"/>
  <p:tag name="POWERPOINTLATEX_PIXELSPEREMHEIGHT#644C2873292F64733D4C2873294128782B427329" val="91.66666"/>
  <p:tag name="POWERPOINTLATEX_BASELINEOFFSET#644C2873292F64733D4C2873294128782B427329" val="23"/>
  <p:tag name="POWERPOINTLATEX_CACHECONTENT#4C2830293D31" val="iVBORw0KGgoAAAANSUhEUgAAAVQAAABcCAIAAAC+1No7AAAPWElEQVR4Ae2d3XkUOxKGD/vsPZwIWEcARABEAI4AHAEQATgC4wiMIwBHAERgiACIAIiAfVk9p6gt9cyopVK3ulu+AM2MVCp9qq+q9DM9N379+vVX//sHgc+fP3/48OHZs2f/vNH6/1dXV6j46NGj1hXt+rWHwI1OfpmUy8vLp0+f8vLTp0937tyR91su/P333z9+/EDti4uLlvXsujWIwL8a1GkWlU5PTwPz37x5sxTmAxR5yq1bt9D5+Pj458+fs0DXO10oAj3y/564k5MT+EOBf588efL7reX8sVR58OAB8f/u3bv4gps3by5H967pnAj0yL9s5mM75Ckh/rNawQv0+D8nnxbV99bJLzGfnH9xMV8sDf6/fv2al53/gkkvHEQgP+1ne+zr16+hg//87+9gZ3EFjJV8NbzP2nXibXbW+a9evaJ3Aub79+9j9Zb1zsqGsyzwF6ktu/0Zf5C2xmhJXzOUyWsSFvmMAqeDA8oT0lorvFiYFxKZ1nTr+rSGQGbaX4P8kJAtqxo+JZbJJlnY2+ejd+/erWaTjLEAI4PCtZ2fn8cD7+90BASB/LQf/kjGjriQwGN8e/wCdkloCgzn32CmogpLh9u3b8vLegW2xOg9rFmeP39+dnZWoy/wAQ1yGVASTBgyXTNScHj8+HENp8O1HySHEdHvgo4ta8zC1mSGPSxs7Pr6+vDY3VORXV22k4gKNyChe8KPQPbekLwLB/0+mNRY6VQdoLvBdIEuCGB4ksxiYykykyqlCJI62rilTKCTCvMWwq54UIzI7KuMZN1BPnGezCIE/9ARoZiEHDQEGQpw1dcHkdRIVoVw3zF2aQ0igI2ZeJOipDP5Jb/Vxk0ZyqVoU7sOHBNW+PojJEu8DWPnHGEPpZktcjNBCa18PVE4xQjyayQXtWeqy09EAMYZwwuTntLcmfw6roplU0DFFG1q19EwOVICkhsmJ45X52mgRFLghYB2czVWN156djl5CJDcwTVtdZpulFPEJlVKERTqaHaJNoS1dAn1asJ2Uckx7GczP4y0Hv918KdcD9guuR4CkBy7DX/khswjFDMZvli1LqSo5Ex+Saq1HqibokrtOnqlDZpe3WmxjDojezf+20s3HfyZF156DbnLmQwBY12aVpSZVjaVjP2EOikaepK/5QU/GbUA5xj2dXRFPmE8BXRTJxw6inqORNXq5elmVO0vJ0ZgkPxEfmZTwsxgnRQ988/5xVilwK0S/JC8lAJOYfbT5qOjI+EYjsDlGv+3b99wukRUGSld5F1VkK8YBFHA6HL7AA11ipitngywFyZGAE6JgREVsDf+zPWQhw8fki0axSC/eWfgZYqHSKzT7IIfHykjB8HE4RyshvcVsRRKVjdx0gRRDyqQUkFPCj4lpUmvsywEsiN/5vVebfRSjt0PHw1qJk2mKegzCMPYbAUIqnopUThSMiO8klZGZ+z6/bFlPV4U7l/4HQvgiuu7kd/c9hXIZic/immvpMkgSmYUtEMJzQtHapp7EZXH+4lbIYE0Ditj4L3JahBwI78mmEbH2LT+aJqyZikLYK/dh5hFhZJZyxlA4i5MhcSXOvPXaCQ279XWikBd8hNzCilRjrte8GsalEjmyzOyDRPklPu4WEIN8rOVQCpUMvbedjUI1CV/bNATA8cTRzRLvXJ+7VDCiPSmet4YYwnsArKzkCdNt9KZP+/34K/B2XLZh/zNLvg1Sx3TEC02WE9M3bFWNXhGGHc0Vmyor72wl8w8TXqrdhDwIX+zC35t6JoAJRMw6OlkU61EcixkF7Bje9FjJxX6+PHjWAm9/voQqEh+x0ibh3v4NRtpqwkgb2YUBgkZb9dlSI6FDPaVIdmMXfvEDGm9yToQqEh+Y3DT42VM3Esf9swmGwtR2uVk3twjMMhMNpzeUVMIOJB/MA1mkF5ky8bLhE2vc4f4Nl62hikNvbrTaQX+y2UrMUX/XqdZBBzIbzgmQ52X/Bi3DtGOygyysXzDD9wGhQx2JyCnFwwCu2YtXWCvuXQEapF/9gW/4YyOe4Vzps8ORdTgXr18mlgYJP9gd4kCdTWDgMFH1+zljSBQi/wmzkyPpolsg7zK0Io1TkarkiZeLDUIGHxKNOxtF4pAKfmbXfAbzpi4lz1bXnE4XQGvHs2Wh8EnXZ9eczUIlJJ/VwCZPfIb4/Yi/6In3oAwfRazaPTWp3wV8s++4Od4zARM8/yD7InUm4jZQkY1dOzRXCJylDxqRL1yIwj8u1CPwci/4rA/PWEceyTy6/kiOeLaf6EBZDQn4+BpBcY7Z8iZrAnbJXwhwit+TKb2wY6KyL+UBb+JeAdBWWsFg4NZGU02ar5b6ejRJlP74uJisr6m6ago7ddhRKs7e+Q3UcUYvVZ1U2WDg0FpMijm6rdkgEvU+eB4/cmPhZmN5YNKuFcwgcVsdLl3txSBBgeD0mSjIIU2bmiyrvM6Iu33eqpangKVWhWl/YORf/awD1JzmXWlSaokdi6UeHSyy9OTK8GyHbH5kb/ZBf92Jq+PtCNQgkA++QfDPqq0EPnNCs2kuyV4LbptjIPLVwYXjcmWlXcmfwsLfqbT7GMva4VZzxzjwyoDVL2uu+QGEXAmfwthv0GUu0odgQYRyCR/X/A3OJddpY7AKAQyyT/9gp/V6enp6exr1HjZPArujMrT95ihZG+yRAQyj/oGyV91wc/vzIXn2L98+XJGoKffPpi+xxnh7V1PiYBn5K+34CfgB+b3MDilcfS+1o1ADvmnX/CHB04SA2f5Ioq2gF3ex+Vh2IP51K4etVa93BHIQCCH/IM2St/1In/4kRmv39vJgEmaxKdl8lGlQk/7KwHbxbqRHxutdKWfRCMcR6eT3zyyyneaJw7FVburCpQv7F2aOwJu5K8d9jHTdOdibHpXqpKH5sSh2LG7eG3i8tzRPBh7q9kRGE3+iRf8bPWFBT+7/bODFRQYdHMuV+UGhdy/f7+RgXc1VobA6KO+XVF0kBLlYLHaDxf1R/26tmO0jIcwmIebbxPErVLeiYUM9pUiKqVOVZT2KED86E/y2YPPZB/5kB8zSs/J08dG2A9bfXiWUQkqnNG/SOX73dVBNxfzNn2Yoebg/aXBvsZKlvoGh6qeRTqNC/1JPjEms7wzOu0fjPy+NipASNhP3+qTtrpgjF5/lFFmwz+mzWDGPkr4oARfYH1xGDU6XbncUWpp05SXqPNBZMaRf8oFP7+3FcI+acWonJ8x+3ImBjF2RuW8iiUw8Kr3GmqjFOMW3mFaGdquTxt8n/3jVT7JZxz5B8M+s1XDjCBYcLcwf+zpetXdfsYbO6OYumONOJYQ9zJWpqlvps+gZCrXe8ljfL5///5rOX9fvnypsaqth3CiZAfy48XdoTk/PxdLzeDAqA2CRKR0NeTH/i4+SNNNDpZlvFIzzi/kI5fCXOR3Ub4LcUBglP8dzNYg5yghByvrvToM9GD9wQqGnFBrsFr2m1rJMA1khtnSaGjmkm2FEmmDbU0Xg3X6m4tDwJh6mOWUUYyI/NMs+OlFR7yMsB8Gb8JanFQbJox9yWrcdBG7g3SZV1dXprL7vQb2UHQXRnn9US9vBIER5I/z0oDRoOPJgw8OIE3vrGpHMEqm0cqd/CgTvmgoWrFdn535h61NEYXy7s+3NQgYfKTrXtgOAqXkd1zw86wO4rxmPqlv9m6COY3b5blKZpq7dyYxydsTxmUY9YwvKFFS2pouDD5SrRc2hEDK2iDUqbfgxy4HbREOpKsX19QKU44rlL+Dq9K9YDck/2PFmrEX7h3s6t34KfKUXTX7+8tCwNhPcF5Y5sFR/HWwRqhgUlzxjoWWitg9+WfKAPbob8ydvHdP5eyPzOUcfMEoXpl1DTpna7K/oV7kV3KF+xXon9ZAwJifEDMlcB4mP5yBoia+SR8ZgY44j2ZY+S6ZQXg5DYzD4mUN9JFpOmJcifw3zMeFF/q7XQM0C3763VWzv78UBPYTExIRmPfb4Q2GKkw+OTnRVkJZv5RqprAndJuaZtlpPjUvYVThphe35bV/weLr/dAqhxTgAHXDKOgX/ffcz0M39NEHBFXVu7y8RL4gTL97dJNqvTA7AthVfO4DpcXSEjWMSfrbHsTPjWJmYpfZ1SCPKFZS0Msh8t4SUQfbMh9kK3rIII4L4H3dlpljOrVXopyRQGmZB8ua+WhoVDrYvFeYC4F6rCQv+POtPriBFWIW2nznKhtjzVYDOeI4yWI46653+Y87yG/fvmXrHljDnPFvKOCDAtuNz+ZN1ONv7P3lsYAENUIrPFTt7saq1+snIhAH8MSGoZoxvz+Rfy7fVrVf48tSdkFc9MHR0NeuqcLP4pVqR3sZCFOuTWSyfkWBXmgTgf9b82sTWU35+PgYcw/DIQJfX19PPDTSDb11Mv2TeV68eIEnCqMm1+BLNRMj0LtrE4H1k59bg3opDg/rZf5tzvHR0ZF4H5YYZ2dnberZtZoYgRE3/CbWzKs7cwlfsgAv+Y3LYbtYmI+qkL9xhbt6kyGwfvIDJTtwAqgkwPLOugt6vGw0bC3rWffkFo5u/Wk/AHGozh6bbP6x9T39wrtwnvKab3bgeXBtrdUmIj8nWzrd5ex9I9PMGkdcHkcPG3F5G5nc8mFuIvIDEzGQrX5Z/W5k209v9XHgl/0VyXI76xIaRGATkR/cCf565a/LDc6Ki0pc6RVnx2q/M98F1TUJ2UrkD3N27949ufGy+uAvYZ+zfUbdt/rWxFuXsWwl8gew9Gp/3cFfh31G2pnvwpaVCdlW5Gfy9HW3tS6D9QbHLJcaV0aStQ5nW5GfWSQMwocwnfoIYE0TzNl+WO2T8OtkZ01j7GMpR2Bz5GfnDz7ACrDjwJ8fCCgHsSkJXOmTFQ1eoO/zNTU7TSmzubQ/oC8Pt1jfZphsarLDX+/hJU0ZcVcmD4HNRf4AE88IghuUuQOjv/aTB2I7rdjRCMcZLG30xd52NOyatIPARsnPBBAVA+1hC5xpZ0qyNeH7i4Hw3GVmRdOf2JGN5EYabjTtD7PLrjiXXkOoZCOg8JGB81qMPESQhQzM70v9eadjEb1vmvzMkOb/ck/+5GyvM38RrGtEye2m/WECyI2Jk+HwjyyA+NnIxKSrEfwXZ3ud+emg9ZogsHXyA0HgP8xn829x/JfMJazze7bfWZ2OwNbTfo0UP1sQrgCQ/y/lPmw42CNz6Tt8eip7OQWBP4/uTqm97jrs/wcWkT8vZaSkKvxxq6fv7S9lytrR87+FZjRiBb5o3gAAAABJRU5ErkJggg=="/>
  <p:tag name="POWERPOINTLATEX_PIXELSPEREMHEIGHT#4C2830293D31" val="91.66666"/>
  <p:tag name="POWERPOINTLATEX_BASELINEOFFSET#4C2830293D31" val="23"/>
  <p:tag name="POWERPOINTLATEX_CACHECONTENT#4C2873293D655E7B2D695C696E745F305E736473274128782B427327297D" val="iVBORw0KGgoAAAANSUhEUgAAA7UAAABuCAIAAAB3KqMTAAAgAElEQVR4Ae2d/dkdNxH24/fif3AFwRVAKoBUkLiC4AqMKwAqMK7AUEFIBYYK/FKBSQWGCnh/zvBOJqP90Gq1n+d+/ngunV1pNLpnNLo1q7PnyX//+9/P9CcEhIAQEAJCQAhUI/Cf//zn73//O9V/+9vf/vznP69up4pCQAisRWCf2feztWqqvRAQAkJACCxH4Pvvv//jH//4f3/4s9Ywra+//vp3v/ud+NZyOHdtwfL861//+l//+he9/uIXv8CGn3/++a4aqDMh8KgI7Db7/s+jIqxxCwEhIASOQYD4/uLFi1/+8pd/+ctfoFYwLZgxH8lH/v73v6fw17/+9RjN1GsdAmxsjBxT/d///jdWq2unWkJACKxFYLfZJ3681lRqLwSEgBCoR+Cf//wnbBhmTBN4Fezq/fv37969+/DhA5TLrpBCfvXqVb1M1dwZATOfd4oRvayCEBACmyKw2+wTP97UjhIuBISAEPgRATLHnKAgZ8wlsiCvX7+ORyl4Rs9d8sfc/fOf//yPf/zjx5ZLSpzc+NOf/vTll18+ffr0yf//e/bs2fPnz8lMo8MSYaqbEfjuu+8SIWbDkyvpsxAQAhsgsOfse6Lv521gQYkUAkJACAwg8MUXXxg5hgSTME41IMSRacGVv/3221Rn+iPcl9zz3/72N6ohipMbnI61JhzeoGuIHV1T4Ve/+tW0KN0dQ4CzMTGDBcIk/uM+Z6zhXa/jt/gq/rbUXe8KiMa1HQLNsw9ijZeSd3j58mWtevBj/QkBISAEhMDWCBCaPS5DsMruCN9ewQplnYkrsDRjw3ZIY7CmdQFFHryri7MIsMHwLYfZiOcAs61uXMG2CmDCBuzGw9TQzoDAmtlHW/IFzFkyCJVj+ayynqoJASEgBIRAMwIxskMmBuXE5HEDP7bmsPBB4VyMWU+xmTGUpq9HDLERpsSy001ufBeqYSDwaOLGw9TQToLAytnnFBmiXDNtdf7YliH9FwJCQAhsiAC0lYhsHZQ82K4b23Al0ke/PljgYDGUF7o28fSQTKe3tVPO/vGEBb7IyIN7/t68ecNxaj6eQUk7u+KakKo/z8kKTtdw6JwD5xzjcQ23K9iTbssc67jOdjhLsiOwcvYxVQmSkGO2cwTh2W9i6P3HjrwKQkAICIGtEIiHK8b48TfffMMZCWPSkOPYZFYt4j51KlkvCpzwfb1QfPJDdki6HC/IvH37try+5xW++BhXaKgh/HhPBab7Yv9jbgCG0zXX3/VjoJhM5Hg9njUSbILU1KysgwNDFu3vhAEhjaLL7IMiM4UZslFk5svU/vYkaXOpIQSEgBDoiADJWvgljAFe1VFsm6hIqgj6BOU2OROtnHMz6rFqQAEgVACcsToHXme1Titi/Dgxrt10RoeoEmDu1vVsR8aMXb0tfMx18F3BGYziWt2+MD1B3PRtBSgjW50zY9hx9vkGklFPDFnvr2jzJbUSAkLgvAjYO4b9PANc4Te/+c2B6nqyzXQgIndXhhMI0DUTSxaZ9DOhnwX12IEvGiZfMLd1C8NhMl/DTAgfD89T+utHUAls2W9MJZ8WDX515agbwuA6PI5YLXVAAFlMO/nDdz31wooBgDa75BOEHvA9ZgR/qTeMwsRPFwc/0pZZ5kHS6hA6oKFfffXVYJNjL0YPXz/7OLVl2zycefTB1AR31i0hIASEwOUQIOITPWMoZ804dhRRH1agLZRh1GProtFlCBN1tuh6C5ms3NGCALhFL4tkJi5yquSxb40ctI3UAwRzZv5fyJ0WGfpCld3cVmgIdIQF4kOSA2U8GwhbzD5/5gYIg+PV9/OSY+ijEBAC10aAwwys3OcZA8fmoj7latRFVfvqiUf8KJNUEwsAax5dkzWJt05bTsvh4Lh2Vh4MvUfYoZ8x8ItHFXhaUvLjBGAv3fAic2ayjOfJnfca3ZgcvsjFxCFxPlbhkOvlN1YbpgkPGXCVtLXG1XnkdcigxjrdYva5TOYyUbrsWvy4xERXhIAQuBUCx1KZxFQ24scYDL7C71TDhuEug49ZYTZAcYlfrk7544aFv7sHx0Pk8NHzsEM4aznYuCUr77Zd4QyPOTPm2OjwRptiW7di1vAHzqeiyCmwAELbNLGtdYpLcEeOc2wNbL38LWYfX0m0jSWTZXASfTaYVdZFISAEhMBFESDYxXQIgf7YgaTcHh/31IdFlKWF6G+PxW1Bgn3uqUNDX1FbdGYUDUI6Nol8HSbRUfJKUcm7IuFYKTk1Z9/lws/vP0n5lR+dd+48eafVTpSOKTNdf/quJ1Pdyufx8+1mH4uFh5pypVD+2J1BBSEgBO6AgKVDyKGymLGoH57oSmkeD8e9sOYxKy8JHpPGd9r4tg1fQAEKkspWLa43Yw0PvM6IYvoTxA7/Zl5kDxOUdGfQeCiMn9Op/U+9z77eNdWf/kgC1SpAFi/0pc/pQV36bprFTuLbBuXBwZsTMcojHH53z8J2s4/Fwh2beZ2mjPjxnlZWX0JACOyBAFGPn8n4wx/+cIaXekaqx+BjbnslFkRzvtONQJbG58+fT0sDk7jMTFc+9m7fhb/LWPzxLkm1w3dcPiIyiHgXzGbwR2HSxsxbNRTYgDkCzica5KhJLwTYGsFfo7SV/Jj4kI5YIDzNxNjdnmX3vS1mn/szeKZ9pvjxT6zMbukS31/hYNCpzgb9BER9EAJCICCw3RpDZHcO5EtI6DkXWQLtUrkQ5qqHfk6IrVz41w+FU6e+yTlP8pilCqBIrtu2p0TJfWM9Aj5qPOecL/9aP8ZrSUhzBOVLB1g6ojIsuNsvFdWx/tazj6joJ1XgxzGFLH78ox0xA5kYlpyTPFP4UbOihDnJGZztG6aFmrogBB4dgRhtDYtyEWrGKK6RNWLtGAaMiujR3OkODeO46G79wr9SZ997APJJksekD42zQo5t24NZ0zB7kRv6cos4k0h96ePOCLhFrF+sv/4MUpKJ5I4Pu5rx2WH2uVczZbw7FBY//p/V+GauYUS4We9nza5Q2RA/trQBD1XLBbhSiKoJASGwNQJlDm+LIx8WDabHQqCwJ4nOqKbrH3X3bIePwc2XTE+jHgWO94spWcvZOXg2t6QyJd3x5osKcdTOJBZJUOXuCCTjrt9DDqYFS6fqPpBpgfvMPs7Te34herv48SfrkIj1vfhJ0gPTTgODN4pM4GZiiCJPw6W7QuAoBNIZwb5qGFmBHBMHpr8yxcMxFgDIOuTYGVVfZXpJ677wr1QMxEzCeZLHHK7D4mlT5Au8j7dL/jgSFNjSFrs7V1iFSgS6Hz6mX/dz1wFqcbi5XautZ58/UiNi+9edf+ZYPGzBf/oVS1yCHJuljCLjwax5/GdR8cOFD2tKDVwInA2BxI/75mP4AiLyCVxEAOI7wvmDNjkIhAUq2H8WGGqenByjOdq6/hQYWvy4fxnQrNOYWNpfDe8Rwmr7IvSJ9KXkx+WzCxdSX4CIO892DlHfXDW3QCDNEbpYOU1wKvdzV/gMDu9aba0Mvu1fzqPT/6Ubpl+Jd/u7/rSIwhUH697DukgUu+IQpLMQuDECiVKwjHUfLIsl4aukR7bOcZ27sJzu/W4kMPJ7hgDJ26ijSrF2KIUAW1l/62rmUYOO5MzGC+vRiw6Mp209unPKd/YJSzuDhsxoNzEFpsxKraKVTTJuv1Jml+Z7zj6H1PFszx/zwM5TI4Rg/lx6fYHZ63tTdBp8SU29tKU1OXNs/BLv5/2gS5ufoT4Jb6zApAVJXJxfzzqDVtJBCAgBQ8Dj23aAkOr4X7bjs8/8yaB159e3672v5LMdPmZ0r1+/tkW670jbpNnJCtp6ZiTKYQ1N/pY+xsqVZXZWXvNy7uSa36yQ8sdO39uGCRGKVkYI/Bu3b5PWt9Wesw8YDVhmDYH0k7e3cXzYWF8UTNqe21OPLxZT2nA4SSufHrj1SVSSGkJgNwSYyz4F2KgzC9g07tb7dEeElxgqT5J/mtZ5o7usOliKbbwnUwCHjzHs+yNOA427K5VhqYLd4h7RECiAZPpCpZXy92yOtgbdmBf5LHCXG6tZqXakTQivbFVfjRFhhag2eXrsNTh/rTIVfHQ0pPlg5Xodamq6hivxrOlrtg7jdQSsAAizrcYqgHaS1pFFXGv2YVyHAlhArJEfO7l0cesLe/LUyO9jdB7zoZNfJ3B49F8zVU4+TKknBBICTGRfLyl4mXBEjEqVD/mYAuMZ1tf9cWBFZ9GNUEA4+POoBVsliKEYhVhtTTQjsDsRRyblH/r89M+7QIELWcSoDE4+ZsEEMsO0ZX6s/uz1kjHMNqmvgHHdAcw60V5obi5hAqM1zY5eGSFbT3b3mTN4S8m+CIP1sHtN4E3TDSTXzDiXTCHa6yqzr9wNNvJjxo9JgMD/gBXXieuTxyAvgD72oBp/qOJtrbDDLtDsh1v41FoZPqJDHFuOpm2bLcfqr96FwFIE8HNCCuEFWuBLaaQITIqlMvvWJ7J59LMCoa9vF+eXxpDNTCBA4GV1d2OhPBDZqsF/rntNg6s5lLkblD0aYkj2OhTOD6P70gQmQG24+X+I3ZqhOS9EIIZbIyq2xdAmGXOjc1z6Gab7gLkEDenaRpRIMw2dcmw62R2HM8xf91vDBLgitjVl8I+z0uQgNhqiRs5YHdfwWrOP4RsU9p/RfTY2wubrsYNYPk8M8j0TxsNRmkd6toZ3HdfZcJY+Z0DAuVRKePDRw07DytF3aM5pXCWu9O3izNKwkdMXEGAJGIy3Xs1ZiMHVbD5fnmcXHTfQpuxqvY2AiNUKWKb5mQ/HAOR/M4ams8uh0Mt13dz4xiAhi6PAguwHTI1E0F2O3QWf9TiPSXDPnMZ/rHnf6+YJbhrW/Xr5YMseA6/w5hQAedAQ9WJjTaSZcArxell2Q59n9kVYPqlXKr3ySuzAy7jXSrG9msfl8zxW6TI6XNz9ftGc6dK7hAiBPRGwFav0cxYwDzsUiHF7apX6Ssocrk9Sb9OP0Jq4kE8vlsSuaDUrl8atUdgxn1100NB5T1tfNfp0qQOnAZNZCuhUMoLZrEAySrOc2NBJLeSYcrwVy76QMRArl8TUbeeDjRL6lr2vUo2+Hc1KS0Yxr0C9mj8HylDF59lyTFhhVpmywtVnHzA6Sp+eWpQjXHNlcH7SX8rxrOliTVtcwSceQKwRdc627p1gfiwzOCc+0uoeCLCzxcOZy2VwNybhMe7YWRDno6lEhLyHCaZHEffqDLyGfXrayW3XsGpE9jANdVwL6PHMy4GvqjXO7Oh5oabVoDVp6EIoDNZZetGJfjlzo6hIU+i63Bg4Jq4h0SBK6Ft2fQ7nx37UxAfeUAArRoQt+qYIbzD73NCgiq07/35emlFuudirX9y/QAhmWlq/5dK1vz7de8TjcX0Ty2D1u3rdEZbAMyBgqyz/y9/EMersSvp08Ct7Fsp4eP7frl+PD2EHQuyRFhPULOo0SV03rBrx8eA01PiJa0i/x/pJGnj6aDsHvL3m9WpQydQ8DjPdmv4YvbfBFqVwXt5nBsIfypkb6yedbb7HCmW5pk7Z6nJXolFQHr+t3AkAKW35M6AoYAsm3dOnT3m/WxeqcIPZF/0ciPbgx5hwOlTt46O80M7XTlCoiTX7KNaxF4KOhwk2c9FfO/YiUULgQASYyJaocFd3ZViAYw4DrnCGyOPqPUgBPhfTe0ShaTJksCSG2rZqeIRP0krkGxhYKWSHK3AXwMSTKxM6JT+OtthB4YkubAi4x+zim3Qu907M60hlkMlvSU50fZtbkLY4lghCvF6WmYPAzh9vFCZIevBkImAX3IZXa5etFl253+zr89DEdzCDUQnn9goHFqIn4WQHarJp17i7W4ECHzftTsKFwM4IWDptMKrYLY/pxP2ddUvd+Uw0lThzmSrc76OvkTZk1t3KMabN/KB9p0UR69z0FNBkoj6VbUXARqQzJ2oeeMtpYv2CVdLoBiRtyHE2gdVKHHzjOjsWH/WsC2E4xjsrcKXmNHfycGxIcQzdz5k1zaMrn+qsmQj3mH1x+hC7euaP008fuQndt/zK/gV+7Y9ZZP2iD7uo/XXYp8eYQsZlfZu4T+/qRQhsjYBN5DKq8IgwkbO4wG+t1aD8tGYkujzY5NIXMUHCPK4300Pz+GzVSvtON+du4lXwwokHx8RJfm0UbvHx40d+hXRW+CEVDEz+1y9YpY8lJ6wfSGRjcIX6hoM1zb6oNzuWek/AcKSNZwUO6nPFiwkZhtAwTXzgoMcc8Y8U8LTmLPI9Zl/0c/y//felI6xWLo1n19eYsOyl7UoM0xZ02uRcohUD9PHaDvvzzz+/hOZS8gwIcIBhbC7voB7eO+2upEyIXOUshhxHKkDon5az9VjIF6QuYvBNt+7xEdNEEzCotABPDDO5XMOqUfIkwiB/iAJ5kvf2V3PYY0LP3W69efMGzgGhBNX6ThljqpyATXcrP653XTzBbDHbY1K4wRPKLkiQRbpfVpi+4m2TbtOtyruMpfTSstrYldQ7vrHy/BiuVeYUGGzDHCnH9cPku9jsy37enJwvGw6GQkxY1tz5SvSAM+izw/CjLUgh79CjurgHAr4SjMXora8TodqQTMyAWd8mp1ertJiBGwtGL+HnlEN0je5BFKrUMyWfmqN0jHtRk1jGT6AF8PhK3Q6pxjQ0MJkOkKr6vzQLbOBtg6VTx21P101eBBQrTVAeJPBx7V9YM5zE3urn1wSApcMwOybqT9y6wezLQXtitEtvJbc2z+tiwqWapPpxnj8IWUxbgrb4mGDUx0dAIDGV/dePNm6U1G4m2R1NXK7KzQtPR622ExVjjrlN/XipGT2tedVIbhBlpjJutua05XYwmuS4ZiXNGz6y6jcoHHXYjR8nC3aZyMm7GgDs2IQBNtiCJmXmon5+TfRYnsDE7hP1J24l202AdtrZl/hxt/MVpz18jGJxzOVj2QkrXvfWV199hQtCixkC/1kJXr58ed3hSPPdEOCBHWthnDK7dW0dlfG6RoFERmsyGTVi19Qp17MyVbNG/tnalvw4EqxpbZO/1TdMYvFePKEmyBMVqUa/b9++TUIO/8jJChQjgDfPheR7fCwffx8+zEEFenlCFI6hoW4Jk1hhtkxzW0zh6/zN1h+rgGM3n4hIyNBF8zSJ6uFm8SPlepqbGt5j9v1kUBO7gUW3xrZoYL1ITvfKMVbi2d3ln1bgww78tBaRYtshkKI8a+F2fVVKLsnN4cGwUvO2aok3YJF6Ocl8K4GieT116JKEqx/pbE14mKHRnN4uN4dt2d+IIc48q3mXCkn5ZhC6KONCHIo2JF3OmkJc0OFwi+bXRL+M6CeM8IcPE/Vnb1169qVNfrf3V5SbGzNh826ptFnblTjgNPfaBF6lVRwsdKH8ttBVBiI9hcA0Anz5xrI7Vo3F7Nhv5pkarBNJ7cODYdKn40feXJHyc04pZntJzx5Z+FcCRXPeTQH+rP2EwUTckz7U6fLjCEls80doEM4Mes1v1SgfUwyuzrMaGk23aqUzzzZvq5BUrfeitu4u1GojZErLlv6zCKVLz76IBv6/LT8+3LnTwpl2YIusfrnKdsTC1R5L8HsFFYTARRFIhyseapqfxGRxXTGV6oP/Rgs/6zQv//r2228/fPgA46QXYmC59nMr5lCOxZO3a6EMC3Ny6UValfuBuHusF1ViVd+2rWa5UzrDRrdtLH1bff/99837z2lNypnbxe5XnH0JKHDow4+TW3s39SHSm/QtxMBH0MFmfeWfXFrEP0JxcrWlnhCoR4CVIxIspnlz4q2+05qaaeGJk7Gm+dXr1K+y0XyMegugeF8VB3D5Dsb79+/pLjHIxDyOQt7fHk1Kew0vTKNjOMkVjxrgbL87eMKsDueskJBByS7TxH+LNI66e37hErMvIuDlPvy4NJ510MWErmtDIZLCw5Vp0H9lkzhkUghMhpUC1VwInA2B9GBkMLh/8cUXT58+hUnvqXxb0m5PDTftqyM/njYfOdcvv/ySOq9evao5KQFRhi+yj9p0+A3CcV18hqC98rvUg8g3OH+Usw/DTkQirl9jeGL0J0+eNP+qxZjYs11PyPRK9pWHj9lcLfoq521mn1k8+jn+vyE/7mXCZk9Nc6ZmsjX3dc6Gachxt3BOhaWVEFiKQPLqkh/zdIuodzhbTZNx6TAvV7/yJwbSs8dy1YDYTZiPX8jjhDHsgTrslMr1fhA3dIt+UiZcB1ttepHkhXly2u81dMroSvbfkCOPsOwzfRILrJkydhBlH/UabNGrSQMys11DkJJYmiw62HOb2edYRUfC/zfkxzXO7WptUUgL5+H6bDHGaZmcJ4mBMgEy3VZ3hcD5ESDEx4WfHX95hsrcnltrnlkvheLRntUsyjlFMNMKXUZpq8BaVZoP6pwIcUz/xF7KcgyMZadl/U2vxJMVpQM3dB1Tv9Y84VwjM2nCTqam1Vgdmj9//pxcL09y+F5QWW12p1Q2YfpDaDBl/DJ6We3qV/DzGOUYznqPBe24RTSIeEtJ/US+zeyL7hEDSJ/8cXJr72y9CV1UWyFFhDTb22RerlUMlMwxfPpyQ5DCQmAMgZTtKF+pRkOrM3hrTOwW1w+Ph1sMKsqMoSZenyjDC1O6tETJtjfldcSmCM+VmPKc6JdbvhAiuWTe022738U5Cc4AyBcKuwgvcYiJsfouok0TRasXQk3WHXA2U6IJzKxciZI1Y9djfdnuCHJc+bBiTM7Jrydk0HZwOtSPAvAxQXIJrrx+/bpeSKlV6XVj0k41+1xJwlHEBA/s8PsgJUzW30oTutJtBTwgzudjlWEI7CIACpXcM7iIP/GHbvWbtqVoIDwaiPJJvr20dCCqP4YAqUqcKrkWdmd68//eK0ecTeBTppHIVIHMGTJMMWE5ZsrB64QyiAUz16xsdTCu2fc85ID1NW5CWGxmfQ/lsU4cNYOKHylb+EJ4us7H1BaEUzq5bGJX0M3E8jER9LEm213HRW0L11ETlpWkcJop6e7YRwKIN6TAO5HGak5fxy6ReVAZ26VtSdrrTgvkLr+igkoYvSNus50eUsF91XpnyGuSfVARzJrMwfxa+kM595h90aDu6lwkEH0KX7Nve56tUK5JSMeEsw03rWBbVR88gXvT7saE40N0DRquyWCBChZBxuQ0Xz8JDs36q+EYAiwng1MvOhh+hfsRCseEXP16nFlwgjQcBm5EAazSra0/lkStoUf0j7yQVQ2x/GFT55EWOhqEd2+CttEcRJ7pLuLQ3GmhArGVcabSslYnMirqsLzFthNlnzggOVFth1txCB27S2EfeMcwnO40qof7TVeeuEtbN7EVWBlj/VLh6e6cysy6Weyluez6M/uahTQ3xHYRPby3TRQzFP2jKCu3zYLoGxedfQnGCA7RibufpRoNH2NMdOibTdigwGATTO7KUGCLOVhtu4v4YtQBlMAEAzCfWQPsD60wg3s/dbrPdo8jhgbL6nZDluQdELAYlyYdZsXZCFjmVxT4GP2qnjrsMISOXTCnfJqXC6rdLa93VGBMVAy1aIi9xmqOXcdkbmWkYfdUE4bhw8cBygqp/g4fCV8T5nAFUNUIB2qn5B8O7NUoWDX8OV70MnIMIlvM/Pp0wXn5olbTMhvuojyT1OGi0NGCCVXrpUE+TVxDoG4YpjUxO7ooBh5F0YvZketWoCaFWCeWcRKrxryI17cru/679ehjYbCOmxUwrt+tLIAwrXxFcIFcSTOuUiDV3GqL5tFJZt/gMD2cgo8xsbX8ONEvx73BhIMaN190hzaVmp2gTQFgIfRb17gg8R1nmhCFeq7w2GIw0Xz6lhvFCtOVdffMCDCtfP0waxJuJrgv9a0arSaqnXnI07pFQsaMi5UtEHNxeurFJh3LifowuxcJx1hm6FnDES7MxEeNNI3L1z+0GiQTKGxDc4Up2BD4HxcO817upi7iR3cA1rZZD6ey94WeUc4+ZTQk1DOuuBL72FkpuEWFBo81yRPC6QUnNPlU46+yF0cMCbMIj8GIJ9gwGWPyCmRaF2YR92fqlzZCZxeV5Ix13eW6r85bd+p2xEAYK24YDED+o8Mn+1X84fBUduVdAgXm4PqxXGv2zXqCxSVDyWbHWn6MCSPoXm6eSLNjqKwQh4pWlbGgUvh0NcbuvRMH67v2NbUvejHAAUVf4dNQ6G4vBLBasiNRLz2jHOzLQxgr02CFq19kEfWwY8s//xksF0Gsfvb1xSGtSeVKP9EdOpv+DIGxTNS0W062KMxW3qFCXBTAAcbDUo4fEt98XHFtjgGTyGn1LRjycTZeIdnjLRanIQpE8kBf4O910IEmO+CQukAlDFrzt9SOxIEasalOZS/RmpTToCo/4tIevrBFdAmzS5wg3HVVo/+4EWmyswV9Oke/rRx7fTVc3Qe+XQFDgHCvwHiV2TdrhQi+T421/BhBpSFx31ltNq2A7ZNWm3YXhROqPBAzqeKtmrLNQzdPTZPZOj63DZOdI8useqowiwDhzJ3KjLgoTLOuWCvkzPZ1xQqgkfBhvPCkXmtAAyZp0i2yF5XNXjC5mq4jPYKE1TTZug4qudfZWOw/ZuI6d5MCWKqsz0I+S45NDs2hbs7AYo+xTFw9cAo4P8Y3Bv/chxd5CwiAp7cFhEHhftEBqYQC4d5kzcKEjQbnKU5eaoLd6cv79QLDRMj+8xr0TIelpkl+Pv0x2tGHvL4AwuhPPARnupjWoeHuJWbf7LjiPtAd8gnN1hiAdxmCTpKAZ/Or9+ninh/5Rr87NP0SMvhZ0X0U4JecLA4yk/HF2W9wu1b2LWaa8MfFlXZxsRT4haFoe2Z4r7cIxV5my3xt1kLbbM2TVCCsgFu9BTdSm3ewg1sUzuxd9BIS3hJqi83hEzOOom/Z3khgOQAMx0iPNdyzZ89sItsw2ZRWfvefgaC/BVUoY+WXyr074t67d+/6YtssLRoFIeg2/aIe3tRB8DTcCNqViEX16Ne5HwoAABKDSURBVBEf4C+uSogiGk93HYWonBDgvcU4sF0E2JUzi9XZtwrTVsYfzJrW9az/JLU7fvRl/ajVs+NYthN16dnHD3DibIBDrPj48eP/UJql1RMVTFwJN6xiotUOtyIdRD3m1Q6d0gXExdFgItV3WuZO6tvO1kzsCuow22SLCqz6Ds5VCthlCyjqZZaO4VvbeiG+Gu02Eep1u2vN5OGYoHKkMXbV2zr6CWG5si9VEwI1CHgAwavrfbJG8lXqEDltRi9a1q8yOukZcxnRxKt+Py9Om7geuDPFi3uWY/KAftkQ7NN7ZKKWsavpl/00QaemZludNPwETpvMhlZH9dugqjc5VucXL14kx4AGLcoc+0BUOBaB+uSlJ+pQuH5LGWtGCceOWr3fAwG81x0s7t/uMTqNQghEr465hv78GDa25uXVXUwVdwMI5CFOF7HTQtJP3daDkDgQvXgwmu6x8m4afgKnUsj6arhgYurrZW4qASvEDc+mfZXC/VcD/Bb6xGns12cL/pynr1/N9vuwFThKFMe+yO1j0qG+YawZJUQ1VBYCzQh4JCSYJPdulqmGQuAkCDgHgxzHn63pz48PTx6D+CEUsDltUyYp4w6muwMdAg6jIPHJsZ4LPcr58OFD/Sanr5lYgUofgBy3nfxzwnSGudkXqHNKSzM6bVAndE7Mo979Yhe+HZroSLeEwCIEiN7uY2279EXdqbIQ2A0BUlEWscky+D7Qem/nx4TytAyYxIddg52FGA6cVa80MCaJ6R+I0SHfn6vUVtW2RgDPKQ/nMK0avq6EqsxT27nhY6XYrcfymPLTFtSJxSwagxF1tlWq0EVIkqmPQsBpMck2vjknQITAPRBwTswrPmLymNG18+NEBx2pM/DjtELUr08+ioZCWhQ9msyKIksEmNgGZkzoqfzG+qxYr1AOv567uxAVdkMAz0m+RNdlOrlGHwztDYkCbennmo5UJyKQzFdOwFg5lnulflMeOnahshBoQ4BTyL7BdkrRJupyrTyB5YXLDUEKDyJA8tjCNYcP4WC5TvPzbp8qUSLe0yywY8OoEmXYZ0fhY6JSp3yE7I5V3vl60m0fQHYe4z26Y66WIbhtWrFLdGYGS74HPpcYRYqN2LRS7UQ7KltRjRkd57gmeD10qlmPACHFo9ND+RgbVyY1URQE6uFSzZMjMOvPnfPHZ0gex3Xi2DLTifcm8r095WuPNcSFeid5zKRNCnsOOF0f+4i/vXnzhg2x5SNp3v2hxFjXug4ClpAwKLBCemYniITARRHgARRJH1N+INl20VFVqM0zXn7SgSiqR3AVaF2mCvkIW21x5sFXDDXyYx0+Ll0gJY2sAptsrrPn5gX+vK4L1sLb3Mq2uiIEQABe68tPBKSSH9OczRhuZo+KbOYTAkSOI5g7lOMxicGwsIMO6kIIbIEA34IwZoyT89NFW3QhmUJgBwRgYnYIlqesr1+/HuzxZ4NXZy+mx3lef7v8MWs/g2FmnnYDx0I48QoLUkqR+mASsGI4yi2586iA/5TJYzZX6T0GcYvFKkUT/uNg/I8Ywqohx3KwiMmaMiGICcssxiIUxr5EG61Dd9Rc06naCoGzIQCZINTAAQgvrGKDibez6Sx9hEBEgGBumQuC+Rib/VS/7YDIYFKEntqk1bSyFBoTsqZyBIIy469ptb5Ow/aAccFs1nc9LeEoQKa10t2EQGWeOFkzfmQOMjfhcJDmJFwfVyKQrAPIgwKJUW4RAsJgnbGLsS1CxqqV11OI3y3ilZroyiMgQHix7zYQcODKjzBkjfE2CNR7b8/8cQM79IVkugDZt+SrzcnpygfeRUk0BP16HWhC1pDUuH4XrR60u9ZMLGdsmByf4M/v2rzjPxeVLXZYuhcsBLlYPg7O2fgQKfFdbztWiGYdq1NzvZecmr5U5wER4CkuwYqYAzlm30j5tM91H9A6GvI0AjzTw2/Z2uG36dlsatjCj/c/fGxLDuNpewVsGvN2H2EnIE68AP36XuDTlpoaXG7r5ajmpRHglaI8SSiHgC9Nz+Gyia7sgADhqOyFwxU+95nUSx899+K12iaVptGVvghEigxRZuETRe6LsKRtgQDfzyG1UUOO6b3l+3nMhEG9mSSD19dftGPURiLXS9tUAlQGfMgbDS6fE10zunRycaKybt0PgUFyjBeJHJ/E1ulQ2eDBYk8Yw3Qtai1SPvHj+oAQY3ISskgBVRYC9QgYRWblYk/I6q8fDamHTjUPQcDIMQ/5K7NO3fjxdgs56WpLydTz42NXCKIG392B7rBAsqbWK1M/wJW+Va/Syo7UvB4Bc/JU/+QHipK29/7ohJjpAx8tc8O8ncZ4KsGQR14N6TTyvuvn5nZ5invbV6NrQAAn5/U4bAsJX7utXw16qokQ4KdAyBxDyYjSlU/YuvHj7YKypWFYNuoTaWmNsUVrZ/8gcLx8+ZKXJn748IETFKyXBBFQmsgrQ6kxYXc9yyxUpXN010QCJxAYPLa+3bSa0ES3BhGAEBtFZp4ynWO2jC9I8K4ru8sEJ+DUB6vUV7T44COFVN8+xppRwmBlXRQCfREgHwQ/Tgf0+3YhaUJgJQKcXyUyQ8nqMxeL+fHOh49ZeFiKwMWTNysxOqQ59uDkNEHk3bt3Hz9+nNhqK8QcYqDTdpp2eqfV80EU481WdnaNTTum4aXm/AAQf3BiO1lBcgKq2kyOgREJDubgIwW/GwuxZpQQ66gsBLZDAJ9X2mU7eCW5CwLlQ79psYu/nzeWi90oacE6ZHm1RUF/Ikc7Dcc+dwklPJOC8TOomPih9zF4Oyp2FDjsrOAQg1nSjqPrKAoChPvV7zU7du2ixI8dipMUSEIwbWHJ7NuZrTZ/OQbDH8+Xl8bfclBspDG6iaWLsRfXx4Zksp0fo8OxHhsVU1kICAEhcF0E+vBjKNealMkYfCSP7XAF5HvR3pS1yrLOJtkWm7FejroOYqyvqLo1ZUzDp8dDhlxuBg5RY2mnx/743FHGWorSQ9WHgHJ0ir+NRk3QY7IgnJnL4ahZzu0PnTyNvZFiEisEhIAQeBwEFp+vGExwbp08XnnwPxHEXtZl6eLrkD88X/2S3/VtEAvptw1AQ9v6JhsNv14Bq7n1NmCpPjX1D9dZucAaM92sDilkj3g8ZSJNMDFAHst4DKGwKI8wIVa3hIAQEAIPjsAyfrzn4WMeGlrcJyli2ZR6U23E16MCfJGOXsjcsGHgDw3bvlqXhrbD8/QdwIlAeRlrYkr/eP4CtrBDpfuoqlTxPjhfohcmi/kDByeYsPG7gFF/tujctV0clFovUI/gqCwEhIAQWIPAMn4MERzsbAvKRbi3uA+DXJpFSyxzTO3BsdRcJFvsCR6v3/YNwjS0LZBMw0/guP5bF1i8+W7ihX6jkhePbHFqaAzno+wypo+uH4gAYeH9+/cWUqDIcOVXr175i2jIKBOCeHhl5JhtJxv1Yw8CHYiVuhYCQkAIbIFAB35MdO5OI/xNoow5ZVhrUNj6IeMgFe7yLH4LfpwQEw9LgJzkI5No6/w6jOqLL744yXilxiwCfDmPw1G2FSejTHB48sMffkJUhBMzl3nEQR1ljmfBVAUhIASEwCIEnpDPq2/w9OnTkgUSqXmlXL2Q2ZqkRpwTswCQxpttUlbgWHDMm1Ke/ZpLKWTwCs86Bylmm6ocWbEHqfTFskeGdbDTNRdZUmPzRRaPDVXeGgH4K6Qn9sJ0S08Y4t1FZV7QC5fCx8hHbr2BXKSYKtcgQPIYHsyfVSZoEHC6JyZqNFEdISAEhMAjILDg/RX7HD6ml3h0wYnyUmMkCsu60osf+xKVVIpqp1sTHyOJH0xLT7StuZVOLiZYaiSozm4I4EKJH8Nlu/gth+PtLDVpSJHj3QzasSPcoIsndFRJooSAEBACN0ZgwfmKyOQiIh2PBJA5thN1Lr+NdNI8aTVGar2jlQX05Oc/GoTAV6wVzHULfpwGnmBpUFhNtkMAApQ2MGOTbpEOkGObR5BvPYhfBJ0qCwEhIASEwGMisJYf87i21zM+nv+SLY7nN3iG2CzcDy2YXbvwDBPFkKOv8JHMXNuXYxiy81e4S68n6VG9NPAES6yp8hkQ8P2SKZPSyUs15ItcnNkQOV6Km+oLASEgBITAoyNQ/z6BxAsNOBhtvYSxmnC4Qd4GVxhrUnM9Kky5pkllHUvykYtF88omZbXIXGHYZYUuV9IBFZ7XdxErIdshkHL8zT5GQ59W8OztFJZkISAEhIAQEAI3Q6A2f8wj2pjZ9V2FL8B+ZVEBsXyRDkIAbysbWt6rvF55JfIMlE8ncSuFDFazJB/8w7O/g9UmLsbvIDLMtrMZE/L9VgSWTUJzPt4FqrA1Avz0Yzxl0XDqBlcnbWzTClE4qo5VbG01yRcCQkAICIFbITDL96GAJJ9iLjaOn7V8VkKqwGoNvySvOSbT5K/PTKdn031TaM7dSf1CvtMYJz5S2dsy0u0yx+iQ6Dv9TiimW+dBgF1NnB31hqNh9C649SLnPA8C0kQICAEhIASEwIEI/OT9buScIqOiHD9GWhzLMU0br5dlmHF5cewKdHZl0ovDl4lktJ0SHtOQN/ZbIpleICX8TWdnyRmzneAPyoJMEnuMcdPvpPsXs2wIdM1P144NR9dPhYC9yMXT/8wyvGXs1RO8/OsHz/qbT1jq45zTDnmq8UoZISAEhIAQEALnQeBHfmw/VXoSzWCcXd4EzK8hOMOAj7a9SnkCE0AjReddUBNeQkf8eSvuQojj3oC7pI1Xsn+XP1FgwwOp8gqoscVXAF2+Cn0RYIOHn9gezCRznAkH810fToVNo/txiwcvtBpj0n01lDQhIASEgBAQArdE4Ed+zJlFVl+W2zOME9LJb0et14Tf4YvHN8mubcEbYMnQUE8Mj6kNLYbcQF92S+I+e/bME4r02/dnXMaGqet9EWBiwnenvYuZy9+ertV3jJImBISAEBACQuBUCPzIj0+lVi9l0hELUnEvX77sJbyUA5WBj1rC2O9+Sib/8LcFNfdeykL8ZT7u6nBFCdG1rmBQXMs3PCgPJyZhvOkRnWtBJG2FgBAQAkJACHRB4Ob8GIyeP38ONTSw4BPv37/vAtz5hfjxaFSFRXU5r3L+UUtDISAEhIAQEAJCQAisRKD2/W4ruzmwOV+b895Jv5Hi9Y/3LviugGFGEO49ao1OCAgBISAEhIAQEAIrEbg/P+awL6cbHKbIGv3i/Qo8i48P4uMh7PsNViMSAkJACAgBISAEhEBHBO7PjwGLrzc5ZPFtAH7xfoU4TJLHOx99vh+eGpEQEAJCQAgIASHwOAjc//wxtuRbeqSQ/dUcvBXr3l9perTxPs501UiFgBAQAkJACAiBHRB4iPwxL/2NBwziK4F3gHj/LjhD4psB3ih3783A/vCqRyEgBISAEBACQuDeCDxE/hgTklLl5RV+JJfCjY8cxNce85VE/YjaveewRicEhIAQEAJCQAj0ReAh8sdARgo5nkKO5b6AHi6N35T2bQAnj0WOD7eIFBACQkAICAEhIASuhcCj5I/NKvHnpu+aQvbkMe88Jnl84zT5tWaatBUCQkAICAEhIASugsCj5I/NHvHk8S1TyDF5zABFjq8yD6WnEBACQkAICAEhcB4EHit/DO7xV+VudjY3nrF+qF8KPM90kiZCQAgIASEgBITADRB4rPwxBiOrCnc0y8WXWtzAlrzz2E4ec7IiZspvMDQNQQgIASEgBISAEBACuyHwcPyYL+rBHWGQQMyLkN+8ebMb1pt2xA/m+YkRiLK+lrcp2hIuBISAEBACQkAI3BiBhztfYbbknC7vdqB8my+x+VcPGdfbt29v7LIamhAQAkJACAgBISAENkXg4fLHhuY333xj/Jjf0fj66683hXgH4Ryq5iw1HXF0JP6y9A5dqwshIASEgBAQAkJACNwMgQflx1iRJKsxY5gl/PK6dv3uu++ME/Mb2pwY4QDJdccizYWAEBACQkAICAEhcDgCD3q+wnDnhQ/8/LJlXjmUTFL5cHssVYBjxwyBLDgHRSDHOna8FEDVFwJCQAgIASEgBIRAQuCh+TFYRIp8ude9+QvdRI6TW+ujEBACQkAICAEhIASaEXjc8xUGGacRSLvaG99IxJKObYZy54bG7Hmhm8jxzsirOyEgBISAEBACQuDeCDw6P8a6RpHtlMJVKLKnve3MsY5V3HuWanRCQAgIASEgBITAngg8+vmKiPWLFy/s1cgctDj5LzPb29xIe+sLedGCKgsBISAEhIAQEAJCYD0CP1sv4jYSeKOFMU5OLJx8UOS5+eMHQfS2ipNbSuoJASEgBISAEBACl0Pg/wH+lpyPlcAJsAAAAABJRU5ErkJggg=="/>
  <p:tag name="POWERPOINTLATEX_PIXELSPEREMHEIGHT#4C2873293D655E7B2D695C696E745F305E736473274128782B427327297D" val="91.66666"/>
  <p:tag name="POWERPOINTLATEX_BASELINEOFFSET#4C2873293D655E7B2D695C696E745F305E736473274128782B427327297D" val="23"/>
  <p:tag name="POWERPOINTLATEX_REFCOUNTER#4728782C78277C4129" val="3"/>
  <p:tag name="POWERPOINTLATEX_REFCOUNTER#4428782C78277C41293D5B28502D6541295E322D6D5E322B69305D5E7B2D317D5C64656C746128782D782729" val="3"/>
  <p:tag name="POWERPOINTLATEX_REFCOUNTER#5C706869" val="3"/>
  <p:tag name="POWERPOINTLATEX_REFCOUNTER#4428782C78277C41293D5C696E74205C667261637B645C657073696C6F6E7D7B325C70697D655E7B2D695C657073696C6F6E285C7068692D5C70686927297D4428542C5C626D7B5C72686F7D2C54272C5C626D7B5C72686F7D273B5C657073696C6F6E29" val="3"/>
  <p:tag name="POWERPOINTLATEX_CACHECONTENT#20705F7B5C7068697D5C73696D20285C657073696C6F6E2B705F7A292F325C617070726F78205C657073696C6F6E205C676720705F545C73696D205C657073696C6F6E2D705F7A5C73696D205C667261637B6D5E322B5B5C626D7B707D5F7B5C706572707D2D655C626D7B417D283254295D5E327D7B325C657073696C6F6E7D20" val="iVBORw0KGgoAAAANSUhEUgAACGMAAACGCAIAAAD8E0K2AAAgAElEQVR4Ae2d390VN5K/zfx87yECTAReImCJABOBhwgwEWAiwESAiYAhAsYRMI6AJYJZ7vbOv8dTu/UpS906arW6W33O91y8r45af0qPpJJU1d3nzu+///6VPiIgAiIgAiIgAiIgAiIgAiIgAiIgAiIgAiJwBIHPnz///e9//8c//vFf//Vf//znP12E//zP//z222/5+/3333/zzTcer4AIiIAIiIAIdF877shTolElAiIgAiIgAiIgAiIgAiIgAiIgAiIgAiKwPwHsXD/99NMvv/xysWqcJT/++OPDhw8vplQCERABERCB6yaw0drxl+umptaJgAiIgAiIgAiIgAiIgAiIgAiIgAiIgAgMSODt27c8MoKbhL8///wzz5RwO699eLiEp0z+9re/udh85eGS58+fe4wCIiACIiACN0hgu7VDz5Tc4HBSk0VABERABERABERABERABERABERABETgSAKYuswRgo/k2bNnc6Jw4zDJcKJ4Ar6+efPGvyogAiIgAiJwOwQ2XTv+Hw853g5KtVQEREAEREAEREAEREAEREAEREAEREAEROBYAvg/eJvW//zP//CrJI8fPy4I89e//hXXCOn990sI3Llzh+dLCrl0SQREQARE4PoIbL126JmS6xszapEIiIAIiIAIiIAIiIAIiIAIiIAIiIAIjEvg6dOn9tsk+Eu4hfe77767KOv9+/d5JZcnI3zv3j3/qoAIiIAIiMDVE9h67dDvlFz9EFIDRUAEREAEREAEREAEREAEREAEREAERGAgAvzoiEljvz7y5cuXi8Lxc+4xjZcQIxUWAREQARG4YgKu+TdaO+QpueLBo6aJgAiIgAiIgAiIgAiIgAiIgAiIgAiIwHAE/vu//9tlIuxv1vLIPJC8biv+ckmeWDEiIAIiIALXR2DrtUOekusbM2qRCIiACIiACIiACIiACIiACIiACIiACIxL4Ntvv43CJV/jJQ8nb+iK9jJPo4AIiIAIiMAVE0gWi+TrZMMXrR3ylEwyVKQIiIAIiIAIiIAIiIAIiIAIiIAIiIAIiMAmBH7++Wcvl9dq1fziSM0burxMBURABERABK6PwNZrhzwl1zdm1CIREAEREAEREAEREAEREAEREAEREAERGJfA48ePeSiEN2jxw+yvXr2qETR53dZ//Md/1OQ6Y5pHjx7dmf+8fPnyjI2SzCJwOIFff/317t27T548OVySUwjw/v179NDr1697STuv1f64Qu/UVLT12iFPSU0vKI0IiIAIiIAIiIAIiIAIiIAIiIAIiIAIiEA3At98883Dhw9rniaxKv2HfO3r3/72t26iqCAREIFrJ/D27Vv7rSMeYrv2tvZpH7hwSIPr6dOnfUrsVMqma4c8JZ16ScWIgAiIgAiIgAiIgAiIgAiIgAiIgAiIgAhsQIBXb0VPCSa85NXzG9SpIkVABK6EALZ+fKt//etfeTQNB+2VtGrjZuCQABfOkl9++eXBgwcnff/h0rXj642pqngREAEREAEREAEREAEREAEREAEREAEREAERaCfw008/+U+4Y+7Ectde1nlyYtvlk8hb8wvGSRZ9FYHDCWCwZtr6LMbZuZvHAjcJVZubRB7WRSPBnCV01j//+U/+4jghZlEJMTHZ41cLU2we2TFm6dohT0lH+CpKBERABERABERABERABERABERABERABESgJwFelx9/xZdw/Tu7esqxe1k4RXazJu/eOFV4QwR+++03DOLuJrGW8xtFO0xkc5NQI86SYd0knz9/hsaBA6KgZ3CN8DwfT5asd5YUatmo7Q1rhzwlG/WFihUBERABERABERABERABERABERABERABEVhFABtrfK4Cc+cPP/ywqkRlFgER2JEAT5MwhRM3CfXzhMHWc/n58+doDOrCvcovge/Y6GVV4UY61lMCn2fPns0JjUOLznJnycePH+dSDhXftnbod0qG6kQJIwIiIAIiIAIiIAIiIAIiIAIiIAIiIAIi8AeBeCu6vTxna9OquIuACPQlwOuPeBwhL3MyMk/WHMNPuNuzaN9//33BDVBZPk8n4Hd59OjRnfC5e/cuMcRTV/PPePz666/HukkgkPuxEiw8jmMw6bXRfuA9EdW+Nq8d8pRM8lSkCIiACIiACIiACIiACIiACIiACIiACIjAYQSiqYt7rrHQ7f/ylsMar4pF4CoIJK8/im3a1FOC9vjxxx+pbuXPGuH/ePnyJR4R3C24Cni0IjYBBwMxxPPQDBU9efIEt0dMUBO2p15iSq8LD8rv8x8e8oi5CJMRkeZz/I60VEeyJGNeVJKAr3ib7DdFKAHPUJ5gnJg1a8cd8I3TEkkiAiIgAiIgAiIgAiIgAiIgAiIgAiIgAiJw4wSwxPlLt7gn/cWLF0cBsV+ixgy62+Ms3KVuBtljG34UcNV7NQSYO/zWTuF5he2M0g8ePDBPDGb95pmL2wMtZA980BD8BHgU3KnAJKUKfsMj6S+SUWn9T7DghnFE5iOpzBszmgzIU/lbLNGXQN7KjPyeChxIjz4kS6WcJtvcXx7RsUvw7OILX7l26HdK5npK8SIgAiIgAiIgAiIgAiIgAiIgAiIgAiIgAnsT4CZunATUilESm2Ol7W8jKbkzHRms8GaT60ayqVgRGJnA5M+TRIGx128xu1Eg2PGpCKdF85x1gztaCHWU/8yJmfXxBvFMiekraxoWf7LgQamx+/PMjbtJ0DP10oLOM1q9eC/qYZISme2xG7JXZsQ1Qi4+VE3nfvjwwaoe5+/6tUNv3xqnNyWJCIiACIiACIiACIiACIiACIiACIiACNwuAcyOvAQfSxwI+MtPB1ea8LZD5j8h4IHt6lLJInA1BF6/fp0/b5G0zvwZSeTKrzz3YAqEcjywtEx3k+BLQAvlbhIv8JtvvuGJNxqCo8IjcSTgpKEQj5kLOCJErXeTUBr+mKRMakxiyl89vT0mUk7sVwFiLUWAmgZ6xq0DvdYOeUq27imVLwIiIAIiIAIiIAIiIAIiIAIiIAIiIAIicIEApi6Md9xYjSUOM9zcG7e4mdp+RflCcbosAiJwEIHoriiIkJv7C4krL/lzEiiTmqc68mLtpVvE87DIq1ev8gR5DA5d2hKdJaRBEpRVnjjGmKcEX8WcuouJYzhH556PmKwQdif0Ik8JniEnjHcHpV2oYrdLHdcOeUp26zVVJAIiIAIiIAIiIAIiIAIiIAIiIAIiIAIiMEEAkyKvrOHWbOx9PL1RMHFiW8yNkhMlKkoEROAgAvbT4hcr7/5MCU4Of0rDDfoXxUgSWEaawG+YJ5cKX3E8JI+w2CuqCln81VtJxkIWv7TeU+JFLXWxOFgUNc4kL+eoQN+1Q56So/pR9YqACIiACIiACIiACIiACIiACIiACIiACHyFxdAcJFgMefc9ty0XoJh1ddF90IXSdEkERKAvAf+ZkIvFdveUuMsB/VB4ZVZBMHSRSYWnZOkDE3hWEr1EUYVXVNkPIJFl0Xu3EB7fwJofKUmanzwKk1zNv6Kf+ZESi8dTspRSXuCamO5rhzwla7pDeUVABERABERABERABERABERABERABERABNoJ8HsGGCXJz13SF19Bg1XObqZOLJLt1SunCIhAPwI81eHuCkrFA8qnUDzpC1cXXeKVX/6khZvyF5VAYn8khRJwIeD1WVSCP2/hubxAj7EAqswuRVxJmrmv3kxPUIbsyWIAXPaVh/lifE3Y8eKwmWtgTTkr02yxdny9UiZlFwEREAEREAEREAEREAEREAEREAEREAEREIEGAvx+u/0wid1eXTabYpUjmd1MXXg9V4MYyiICIrCeANZ/t6FTGp4GzOg8dpBb9r0unrroNZejyyGK4XXVBBJRKRNHQv3jKbnHYs6RYPEgMj9xjWyeJhGS+LxeTzwX4N1ZdqnBU0KX4au2EkC09JmYOZEWxW+0dshTsqgXlFgEREAEREAEREAEREAEREAEREAEREAERGAtAYyqmAjN5IfzY5G5sMG0t1Zc5RcBEbhEgCcq3P5OWvyavKmpPFt7vYDLH9GgXmq8d+/eJWGnr0f5LQWennpPif9Meiydl2Xl8eYpQe+VXzYYy/FwX09JgwBIguSQIQAxPNy93F3exkJg07VDb98qkNclERABERABERABERABERABERABERABERCBzgQwHXITdG7vq6xGr96qBKVkIrAbAX4xwp4Msxp5qsMcDPt4SnA82NNm1L7I7boDHxfM63K/ToOovX6kxHxCDQ+jWCui5LHfvY0bBbZeO+Qp2ajjVKwIiIAIiIAIiIAIiIAIiIAIiIAIiIAIiMAEAcxza+4lL9teJ+pTlAiIwJYEMP3HF17hy7QHDqiTxzsKvxm+Rg/EBsWXXDVb/ykwz5vHxHrbwuYkBkv90ypeUe5gbpPQPCXNXuf4EEmE73JuFKCxa8bMxbVDb9/aqONUrAiIgAiIgAiIgAiIgAiIgAiIgAiIgAiIwASB/CbriUTzURetXfNZr/+K3a7ut9hjCeXDDeD5+3+cBbdpY37F/mjGU4vHIklG/ja/yMjLV+DqCTDA4qRm+MV3OjFhc/u+M+ny7qZorI9GfK+lMsDjEYx5nwiEX7x4UZl3LlnuKKJYft4jPpYxlzePz0lSWp7sYgyvSmOC5z9BfzGjJ6BeE4au79KJXnIhEIdZIdncpYtrhzwlc+gULwIiIAIiIAIiIAIiIAIiIAIiIAIiIALjEvj8+TPmNnvzCcY47FaY3go/rkt6bvTGIB5tbeTCeIS9rGwQ59U62CLJy8eIYGUjY7nGOXa///773CXFryGAvZIeyY2JjBP6i7v+o9nXxgPd6nbhWLUPEhsehXEVcym8GwG6jz7iQ/fx1+utnNGefn3g9evXUQAGW+KWc5P6ZF2olDW+DcpEO3nJ1OXhhgBqEHlsUjDylz7zgdMxrzShQQLcSHEm5lkKMRG1JWtrMlLlghXqzS/FboXYyk7My5+M2XrtkKdkErsiRUAEREAEREAEREAEREAEREAEREAERGBcAva6dmzimPNwk2A+w1bFB8cJf+MN3bQBoypWcjexWRbyYhMkkg8eFJwlmDiTjOR9+/Yt8W5MN6scX+1DXVyl0n3MZOP2xwCS0VPxDUiJRPQXPUV/0d1cIuzvR0pSJl8ZJBRLYnp5pWk1KVlf2wjQ0fSF9aOVgBuMD2F6mXg+9Jf1Wj6j2yqdy4UiQnX4VXRL7gMg0hPkAQZYHrkoJpZQrqumWIg1+wUhn1SB5zKJWfMV2okfFOV/1KyMqGMXrGng4Xn1OyWHd4EEEAEREAEREAEREAEREAEREAEREAEREIEFBPB84LHAZIZh7uPHjx8+fMACbvmJ4RKvYPLiXr58iRXV4knGPbmWhb+U4IY8TKsetrwU8ujRI+ytJMMYii2MvNTF59OnTxSFkY6UGGepMd7W7VUrsBsBniZxNwn9YpZ0+iURgE4kEhMn3e2XSG9WdQYJH/J6UZ7GMk7eMu9pFNiaALPs/v379A7dRF3MazqLCch8/Pe8/GNi8tW6j0v0dVQFW4gXhwoDyRVRrCua1GO8hRlaeeSiGKNhWcp1LSq2IXHe/ESpNpQZs8SWWnw+x2P6TcMRdS7YplVvWDiLnD4icN0E0LnsAK67jWqdCECAJZnPdaBgb8ctTqy119EctUIEREAEREAEREAEREAE+hIw61hy1DW/hZmQ2E5bjWbHNE/JpAx4QSYzcpQmF6Vh6SPNZF5qser4SyFzySbzniXSDZGOdGvJG2qEvHciAc5TJiTx3kGTARIziiY7jgHgZXpeYojfmoDKzwnQR9HmTkfgCMmTeQzdar226biNT5NQXaKRXBgC+VjyQUUgpmwIx6IONCMw76IkhFGhDc0pZIljwOoqMC+U0+tSbG8beS+hLXuvhng5eqbEe0SB6yTAM4k4OdHduvHhOjtYrQoEOAKxaj59+jTEnTLIPS9MW/ZznBC4MeqUbZDQIiACIiACIiACIiACIrAZATbJGJWwPD579ixWEu/wNTsppwPMqcRj3Z57OxavmonWN8vICZrdOIY/vr57927uBT7xdnIsudQV5VF4NwKcnuBv1RH2n5yZ6zhLSb/TxYyiyWS80scGQ2wFtcROj5cU3o4A85FZzJ2RVgVhOq78hii61ZwT281KFFEcIQynRCNFIFE7xXgLrzn484BdLHBO0cU0G4WZeknJ3eGj+ZMq3LGaxO/zNdbOmNyn0k1rkadkU7wq/GACPGJsSzi66ajX9h2MQNXfEgE7LDHanzx5svUDtptyZf/nu/x8H7Bp1SpcBERABERABERABERABMYnYNbJssGaHbW7SXjL1qQp3Ftqz47YVzLyhh8KJ8DhomD6JL1b5C2vW3K9ZAV2IICl2A3WdGW5y1weurjgA7Nkk7Z4vG7ck+rlrA/gBuAM27fM9VKNU4K7LU0kXA4ck8sz2lMS2Mh+jc0hqiB7xqUALZrU82RrDv4bNTAXshxDNyV+EW7a7uu2oQo3lZgwYB/H2jlIR5S76eJVeUouIlKCsxJgU2juXFTV5Op+1oZJbhGYIcACac4SzifsQs7rLInbi3h320y7FS0CIiACIiACIiACIiACN0SAfb45JKKZ0tqPCTuCYF9tRtUYWRPGwEdR/NVRugbX4WkKByhMq5Picc568+bN5KUkctLA3dclhumGAvPxnEhym1/NTeL2cSzjlW4ScJlCiH7Qjgzpr2gZpwfLzpvyMyWJ7lokZ/SyTA7XRaU1J04GMO199epVc2mTGWNLLcGB7c0FyMWbbMXgkfKUDN5BEq+RgN07Q2Z2DNrbNUJUthMScGcJ+4yTOku4H8rXV7Z049wfccLhIJFFQAREQAREQAREQASukIAZqfNbidlIuznVm82JuGy+9JQxgAF0CzNfrELhjgSipyQx1/rZKqlupYG1r6ckH7eJtDf7FbcoPq3Ih4eHKmc077OyjCv7ehI+DwDFMVDz8ERZjDWekkkJd458/vx5bEKbi/qizPl0LlO9WKAS5ATkKcmZKOb0BNxNwhZBbpLTd6casJAArgV78vqkzpJkv7Ww9UouAiIgAiIgAiIgAiIgAldOwIxl+bPXuRGNW/UrbzzK80bjewHoml8XKBSrS/UE8JD5rf25/yzvWSu53sDqhSciqesTIFt8TZ7b4FbCShsXLha8FyZS/uMZK0VlyHnhFIVXoKYKHDyFp1sYZs1vxZgboiubWZ8dv5G//s6AMO8qHVr1tZAyn871E3lRRW2JD++INrGTXPKUJED09fQE+G0S29KhLyofJj19m9UAEfgzATZPtlPBWZKfoP6cdrhvcYdxOuGHoymBREAEREAEREAEREAEro6A3VqUG8gSIxpGyRcvXlS2Pt4NTRbMoJUuliRjwRJaKYmSNRDAQWK5kgdKiExGhSXLHSqFSq/D+llo4LCX8EXF+wiRs8YhQTJ7YZfNTexjyY8JrW8vwyw+5kIVlV4BfCqF2hNlUkiZXIpDdH8VBO3oN0IzM+kqgSQNKX+looidxIsmcrnw5qsReOyI5gIPz/j14RJIABHoSABHrq0c6ItkRelYi4oSgfEJcChiebYPT1mdxWvI2u+LKzuM7lu68TtOEoqACIiACIiACIiACIhAmQB2SfbM+U1FbP5jxngHUozPw4kBjtN0pUGWopJKc/9NXt3+MRgK/JTRULvnTRq7tCjg9P15ZxOAQ9O//vWvSWGSnvU09d10rQ+O0K6VvekwGwJ4GmqOuvk0zGd9rN1eZI1+sKYxkVEClc+gxHLKYe5OjugQstKrSrF4SgqWOopdP0Gi4b7ckC5XmWLMJndg0LPb2V4idhO+fiJ3aexkITsDn5Shb6Q8JX15qrQjCaCh/AYKlO8WLtwjm6e6RWAhAWYBixZrNlsldiTPnj1bWMAByRHVa/Xp7DEKiIAIiIAIiIAIiIAIiIAIPH78OIcQX8HEVYykk8nyjMQkBjisb/Wn6TzvZBUHRuIm6XWyoLFJe5e2C6dLjYl8abFz6eekrTewNt/mPyfSCPFMlnoCWwjMsffTp0/lks3tEdNwqI/d4Z3LkZ94Pm6vJxdjHh9G98GG2S36b8BY/+AaUpWx04TY3vHDiZsEv9SmVhfvcSdT5unJFFhEQJ6SRbiUeFwC9jtXJh8Pvq13RI/bVEkmAnUEON6wA7O7TpgULKL193rU1dA/VfSUlO+Xqa/7/fv3bCn+vXX8096RjSYHSLAQ4G/9abC+aqUUAREQAREQAREQAREQgX0IJEa0RRa05rwYCqNxlvu0ultm19OLEq4vbWUJCLMnoqRnXfj64TFXAkVxjPICzxU4fEjUCJCT50hb7jh6hA9pOEpvcbzF7JY4HRHyzp07vXr/XJ4S87dZV2JY4EbVre2Q+ZAoj4de/XJr5chTcms9frXtRV/bI7FszqKL+2obrIaJQAUB7iNjk8SaTVoC7Dy22DBVCFKVBJeGbxmZ0StFZePCPR24XrzMRAjbh/luAz5ysiaI9FUEREAEREAEREAEROAsBHxbawIvsqA15433OVEvO+oBcXGyYOdv5oI28chuZwqsDXzaCiEXnbLzvWtJz5rkWHXrxZgsgXLgsPK81oxxfUaaj9Vormnry79YAgfPi2ly8chF33nGP8bi/41GHCQ7dAfQ7BDtMvQNMElxxuzQkPVix6dJgE9nbS124pamCYsm8vom304J8pTcTl9fc0tfv35ttmAaiW10aw11zSjVtqsjwIxg2WZnz7aDQ8K7d++GbaLPYiRcc8pid0WrE48p2wh2MNZ2P+pEFNTOh70meevfVBBLUFgEREAEREAEREAEREAEjiKQ2FXrPSWJAW6R9Y39c2wvx434dZAw9oGVvxzw6NEjw0sDF71r6FgCSc+6MM1jw0sgUF9IzDVOmH4cvCsT3x4T89WrVwcC5L5GTspbC8BRfeWTGXM3SnaUPLpJ0Akr1UulYImGJ9cgc3AH4JWIeiWTp6QXSZVzGAGsom4SRVPIxHlYT6jiIQnwcDf3ntgc4STDL9et3Hls1Eomst+Sxi6weSKza2Gz4re64HHhg2ZIHnK3t75SY7LhYD9qWbgkn+tGfa1iRUAEREAEREAEREAE+hJgcxvtqou8Hcl+uN76xsY7VsotR/VPKvRtvkqbJJD0rKep7+K5EiiKQ5MXqMAWBOLkony/7W+Lui6WyWk9+kGZ7PHrxewxAYOqMK641GCvQON5FW4K8Ji+gegmwWjwww8/9C1/rrQcWv1EniuzS3wEHjuiS+GHFCJPySHYVWlPAiho92G6y6RnBSpLBE5OAE8Jd3/YNGG+sJIN6AOI96M177riroV9AxuXxEHiPUk8exo+uI6oLtmG2sMl7EV02HNiCoiACIiACIiACIiACAxLIDGiLbKgNedlsx2ByHQeaYwQTnrWRaofHnMlrLmzzcVQoEwgOaIe6ymJZjfEZu43+DOsvQy/wgiMZvcyn3gVONGeEC/1DbvBgSkAhJr7O3kiDRkwyKy0LeSTsYCxb6vrSzt2lNbLWU75l/JlXRWBwQlg5XSFiJpoVtaDN1PiicAaAvhF/EWo7Ld2eGa2Qdp40GrzlPiuhdop7cOHD3NukigeSoPdWL7JwLFEJGXGxAqLgAiIgAiIgAiIgAiIwIAEEiNavrktyNyc10/iVnjbHr4gmC6tJJD0rJWGhbfSYstjBEkXuzx+uvQYBboTSG7PT752r65QYHzdPcno/TWWt7Ixvc1TUhC+4yU3ONAXTK4aNwkWS1LyqZx0c9JStd8gbmnqJ/JcmYqfIyBPyRwZxZ+DQHyIJIbPIf1gUrITQo8PJpTE6UOA3YxvrfCU0Nd9yu1Uir0Lywpre2w/7lrYXfGwSL1oeJJwq+Q7NjlL6hkqpQiIgAiIgAiIgAiIwIEEsMTF2us9JYkBrt76xo8WxHve2UvnpsDnz5/fuXOHlFE2hfchkPSsV1o/NubcJAwSeUqc53aB5HzKMXm7ugolc1SPpjakWvlzKZy+C21Bq1BjQZ7JS5HVRr4WNzhQF1Xk6m5SMBOm0N7JXHlkouFJUD+R89L6xkTgsSP61rJnafKU7ElbdXUm8PbtW9cXqIk1bu3Okp2wOFYj1DcYHzx4cELxJfIFAvGxEhwAo21t4y68TTZ/HJinSSp3LQkylIk7k/ySOUtGcyy5eAqIgAiIgAiIgAiIgAiIAEe56LSo93aAzg/UhrHe+hafCCfv5B7e0iS3Qqu/9iGQ9KxXWt/Fc68iwG7O6dILVGAjAol5Pfm6UaV5sbxVz6cwuiWZ+Hn6mpiyPT1a3mtKI02E49JW5q1J5m4Spg8zq+bdFVbsLXhKIvDYETVgx0wjT8mY/SKpqghEz7Ye9a1CNp+IBc8UHKpcT5bMczrxlThH6O6GOzW2a3zchTe84Pjly5e2BeGEVvMM7GRD2O5HMTwN82Ly4OcJFBCBegI4+O/evXv//n0C9bnKKe1uTV6AK9VdBqWrIiACIiACInCtBBKbeL0pHCBtefP3MuV7eHYmdsDML11rRwzVrqRnXbbK4cGTQJMGa7I/e/bMS1NgOwJJT811aI0AHD04MtSkTNL4QdviMcG13ZWYFJs0Lbk6OfCSNMnXRCocG0mCNV/dTYJFhXdRLHITWq+V21sjW97768usqbcmTeyvsg+sprQR0shTMkIvSIYWAvFpXzzbi16201Kf8ojAyQlw40M8pUx6BQ5pIjsPvwmO9b7+Bg2TlnOatYX7F6L3tKEtqJHJmyBwLMkG3cBTWXICeN0wGTDg2Wd38W0wfWz8s3tm+jx9+nQoJ2hOQDEiIAIiIAIiIALdCSRGtEUWtLa8yX3lbGxy66GlmbzUnYAKzAkkPesJEpuyx8cAJ6zJe8Uwg8aXAcQsCncnwOEdS5cXa35H/1of4LxAb3JkWPoePI7A8XyNYunlJCvb0+eGbrnJsUw3L5Sz1Fx1NwkA3y7zh8EAACAASURBVLx5U5PF0wDQJJk0MniyiwFkSHqfgVEzkS+WvD4BuiLKFnthfeFHlfD1URWrXhFYScBsQ1YI26+VpSm7CNwCAWaKb205urDvyY80+3OIB62GuUx2W5vZ/61vDoXwySGgcPR+vxyLYpYSYFPrW0nOAJw3OAIxupY6CL3eeHwikunAh6nNMF4/HbwWBURABERABERABEYmkBgW6z0liQGu3voWbyKGTLwfy0Bx6wZ7EsIN23srQX/XEEh6NhbF4wUXbzOl13JbM8ODPtUOM8LcNAxqZpbNIypKpnll1RjrKYQDCH8XvX0BC3icvPS+WxIqqy4kK5+sE/VSKCdeQu95RgKLGhvLiWF3k+AAgCFP2MSrhTDTh4/Ls9J/kHd9vZIvCNnlkreR0mjmleiH3/URgRMSiLORCcnXEzZiLJGxrLmiRBGPJZyk6Ucg2lWxz/YruL2kKBL7j6UF+baDzR87BkYym5KlhXh68vpESAJrivXyFbhxAqxWk/taziENg99gcmjJb1NiWjEXbpy2mi8CIiACIiACt0Ag2b6yB6hvNceBuONlO12Zl5QxY75PtgT1BVbWe1Qy37/ttr9aWWPSs7GzGCEF+wld6cermIvIvJc7doe3t2OZV1AUBwT6yztiqaGG4Wp5wbvorJEPA04cfXlODjNvacNgc5cShdDe9dIyTSJ8l60hsFKYRN8iwCCWHNrlYwypONK2tdSRLh3hbdVdzKW3b3mPKHAmAnHhx0I0yHNnZyIoWW+VQFxl4zw6igePALNps9pZWZfeg8CtLuxgLDu7N1ZWlmp0QvOPQHBr/9ymreNNNEfRVr2HE2C14uW2uW+DnT3jltuUGNJLheSGqU+fPjHy41aeaUVM3x9EWSqY0ouACIiACIiACOxAgA1wrMUtzjFyLtycN6kleTqWrTi7HXYm0XY5J4PityCQ9Gysgl0i5x22nckrW/nKT1lwyY9XnosjJAUmvexXFdiOAKfjOIl4arzysMCjJBwEOA4gG6fs8q9r0PWMB/vwfmAycjBJhgFF8ZpfS5OMnJrmI/br16//t46XL588eYIvpJCRlnpiAjXvDYuGjkT4QkVzl/xpkrkE9fFz5oXKEpAkN0SsLLOy6ppkEXXsgpq846a56EtRAhEYkEC0B6FDB5TwdCLZImqqim3Q6eSXwJUEklWWha0y40bJ2Lf5AolsS2spnAGah3EUyWUjwMK/VDylF4ECAVyVcS2zwcaxhONQIVfhEudeFsQ4aC2MLaN5OhSq0yUREAEREAEREIERCCR710X3GidbkfqjAVbOmDfeAG6GXa7WlzYCxrIM7hni1FxO2evqyhpj7+SbQ49h50lFfObSr9maLkKBDCbVolw3kjg6SwDFnn+u4cxENAC9ZjAJ1ByxPb3luviX9HMCzMUnaupiFXmCGn0S/Qc16eekJe/cjMgFuxhTY0agTzmvxQ+djraB26QkdAFX6euYhXBUxXOt6xsfxSuMzHKlzpAmlFPuc/WrfapRLSLQkUBcJ5hRazRgR6nOXhR6djT1dHakw8ofFzOW3gPlZCn1UYdUDZLEcetFWaBmRzJZ41yZbLwm0ytSBJoJMAUYb3FK2uhl79u8TWR/zLxOpgNfOVbtv3VuJqOMIiACIiACIiAClQTcxGyr/6LlPm4Yllo/46mcvQdbF2JMGPY2V3ZId8js3Cr7ZWWyNTUCP/ashzkfzZ10PI0HGA90aLPpc2nzvb1LM95IeuYXPWK9w/zi7ihcIETyIUC3Mgc9AckI0301cOKR3Hu/HKDwmpJjmujDKBc+d7VGs+E58OyLfMZRVML56cyLbQjUKA3mZkPJeZadTRZR1TSbXwDuDWE8J31xyNevXSAFROAsBFgJXFRUmF695TQUEIEaAmxDfRIRePPmTU2uLdK4GBTO3q5vFbHwRSXPbePiPmBRgUosAnMEeKD+xYsXDH420BxmPBknAeYpH7b4S9c4XozApLYy2Wt6mYQ51RBPmUtfc+eFKCACIiACIiACIjAaATYMvuKznVj0iiTPy7F66eaZXwW3rQX7FurlY2Qok/AiMUZDenZ5fDwkDaFrnj17ZrtB0kyebkjDB6Pn0i1oUpe+9iXAT6DTX2zjmVzMOAJ88io4yVr3lX8yPWbkXEAWGzME4qUYplI+FsPJJV6qCTOifLyhN/hczBVrZNDWqBRq8SfsaRGj/WItkwkavEeT5VjknHkhZolA/o3n23i1HLa+szSFHiwX0nY1Vg38tkIGzCVPyYCdIpEuEIh7uJ0VwQXJdFkEzkCAWeOTiE0A7zCt30j1bZ8fqCiW3U/fwptL63sLSbMYhYx0GT3IXpOPb+PYgfGhc/nU7CML5S+9ZG9xRaSjBtJSgUdLT3/h22BbzyduNwnTp0wNTiNL+5S+4H3EvNKXMv1UQ8OZdPTUHzX9+KP8JaONBMkjAiIgAiIgAg0EuOsCyxrLPZvApZsxdgXsDdhPVhoiE/Gojh9LY2tqGxh20RjLlm5akjL1dT2BuJ+MpTFC+EoHvXr1yuLpO0/AtlObQ6cxYIDeYbLz4fDFMTDu8Ok7Zt/S6e9t5NTg4Y0CJvlGhXuxjG1UEGqNGP7y4yhtQzo+5eCFbxpgSvqs3LSivoW7PYfhh++8b+EHliZPyYHwVXULgeSnnGyxbylIeUTgVgkks4Y9RPOmag1CfgjON/Gc7truWmJTOCdD4dJclsHj2epx6xDbkbgtdpn/7Tf5p21W6GKOu7ttVpCKAzZ/DxlITuDsAaYApxTOq/gw6E1vDn3KJP3Ds7Hct8GPvfPhV1XJSx9ZmQTsERb+7jZIvDkKiIAIiIAIiIAIdCfQvKBjRmy+7dpbwQ5Qm0CnMULAD1lRGEyZ+YFLHRcRnSVMP+ZdeRbht5aTUw9HJ6uFQLNu3FrOKygfe44fWsF+BS3yJvzFQwqIwCkIuNYzaROb7ymaICFF4FgC7KvYKLsMyZzy+K0Dsd7mlRUr8JxHBCtwWxMm/RBtRXXMhZMYfxKNqhGP0xGekvv372Mi7yjDXFEmkhvi55IpvoYA59WPHz/iHaG7Pb35Noh5/fq1R9YHOCHQRwyeOPGJsUES7yWsL1MpRUAEREAEREAEREAEBiTAAweT23JZTgbsLInUnQCHKT9GcSdf9/JVoBOIeDlXevwVBOQpuYJOvK0mJPdHyJd+W92v1nYiEL0LGEy5HaBTwQuKiSvrmpdaYlOO9l+TgKUaJ8oCaUJSs/uHiP8NHni6ePr0KYgmzzy5nB6zmyl8jphLosBSAvg2uEMn8W0wAPAp4gBLnq2sKdye1qfMZBdL3zGwHz16xKG6phylEQEREAEREAEREAERGJlAYjBxUQ88y7gMCojADgQ4Q1ktnH10xtkOuL3NgvI5YF7ZSxer3r6FEQ2TFoMMBBikMLFVguBVIdw1TEY+1j1oZ7I3G7C262OVfAoCDMVokhtnsU8Ec5h4s69MZXjThg1IX9V0DXMn7qEJ7/xcKlsWn8sIs2aa4C6lKBYpaxGLFNbkNQ+Su2AJSb85JYnf+ituEt+FNNRFcyCMo4VC2t7TWq6UhX6OWDnjUVfPoq7Nt8Fg5hMHALTpTfqUM8DScc5E6/6DKEf148V6tRZcRKQE5yJwFt11LqrN0krDNKNTRhEQga0JxFNerIvdY/yqsAhcKwEsG27BJsDx51pbemC7eHeF3ceJ+cVdUwfK07lqfqmm/JlrMwd1jutzebmENyW/z9ekN5RgncuueBGYJBBf18NYwn40mWyfSLYgCFDecDDUC9NkHzkra4kznaZV5hotWWxF1JXSV0lPHT6VmDveQViBE/GO/RofuHEhCRwiJytplMHDDGlGO/3IbLUPu0ASF9w5qCPSd2frRvxjFXK5XSA6tbo274j3vgfKmu0ik8mhzri6gu2Z1oJy7+vqWQicXXedhfNSOaVhlhJTehG4AgJ+6kcD7NOc5honrXBE7iN2cy3e3uYSlFEEnAA7KD8xncUi58KfIuBmhy4q0TuLjhuh+V+VhXAbDSYGJObjMbQEbcvDInkJkHLtbNYcy4sdx9Uf2SE7mT0vUDEiYASidZUhxIjanwx6FjF8hPuUngucRS/HUx8Tdn+w62t07SR9dRGmP+dn4xaD6cUsfRP4yooAQ5ll7c6Iyem8/1xGxSWSwA3PRJlYWUexKJezL+1o78pDPEllacsoErZ83b+Ly/InV9HMcRPl8qPxmvuUXvMe9AJZ4A5ZXpP2Nn/VWtCMThkHIXBlumsQqr3EkIbpRVLliMC5CLCFtp3Sbnsk3/UtMkQmpzzf3SH/nsCRGfkXfdzAsigXibufbvYEpbq2I+BzloV7u1pus2SOkKZbOEg2n0MjOtdUg5giS54SazwKK/Fn+AaRxnA1WhZghKqyRpIsXnIKztSyJ4V7MgVEICfgo8vG2M6ziPEcB7/JYMMYwdgN5J+dJcyJ1ccgvLfoRGJ7A6WvHEVlwLvbApW5uiSLT7TsvGu/KH9coSKi/eVkPfUDg0nCJL0ovycgO+mTEqwcIns9XBL1RpdNksu/MnDF6pohOunboC/aumBuqFALda3siP2z2xRmkCfby7h8czVuUCHguwvtXffvMtUYCVyx7orNPG9YGua8fSfJRWAlAfYVHAfYJ7Rttxpq983JoiNAfqOV7f93c/DQUljFY9QO4UWIGvpCWc5IgKnKnt+G3xkNXMMy3wKsa4lBemrWU+KNz1VqNHLRHjS4dSEK0U7v3J5MuNCv8cmA/DRbyKhLN07ANZ1NpN22KWBn9U1q5ytbpfJQP1F/0cDR1FM9PemrelaeMnnxzp4jOZose5nsvV0rA34m8elggf3X7DglmxdKpkZccGOjOOytVKFmMLIy9/ckFTr66tU1bWdvlixJdMQa38bcUGFG7D/4C51bvkQrDIv2rmVQujomgVvQXWOSr5RKGqYSlJKJgAh0IeCnElaH+gLZk8cNv4f3POshrQvvAmwXYO+3c+vqu0MpjyXgtuv9X6FxbMM3rd3NCwR6VeT6YZCD56ynxGw0KLi85dzu5M2wADHoJjud1hhffKNp2TnbE5NXpBgRiAQYJMnAi1e3CzO8E5syYux5O8l2TYsl25Q3woOopyheOSx9VeYzeTXZv+7msYj6n1VjUrajIvPVzWbE5FK4tZC2pCIAgZW7f7LnSsxKzg3Kle2KbhKKGkRp3Ii6tj5iKkW9bWOVv/R1c3cAcPKATSSXKsfGgcm0FhwIX1WvIXBTumsNqGPzSsMcy1+1i8CtEfDDGsqn3HbOcX5w8A3hXADj2yk2deUm66oIVBJws/7FeVRZ4I0n45hpuoUjZ0cUrq+aj7EdhaGoaU+JW7LmbGfeDAsw+Ew1Yz6ulC/eU0whGrUFbhi5sEmByD4MnQPXNsxqDI+CtNtd8jlpo67vzJwTm0qTbQdfB5m9czK3xTO6DCx/z9VA6au2HvdNg/U7A6CtnKW5ooW9fslYWktb+mRh8hmx0lHRIIzf/9JxPsY57k0jsPRBBGZcYkw/xJOUU70ddR3bzn5gctzSKc3jFpJ+OI9DhYqO2gDEJs+FtRbMkRktXtvapEduU3clEMb/Kg1zYB9JaRwIX1UfSMA3YxePaZ4ybtsK4eY7pQ6koapFoJmAT5Bzmbma27tdRt8LYRQl3LEi11eD9NG0p8QsWVhPJlvOZsWbEQOYTibTT0ZGMxCFdAc9Wem5IuGMVSIx0ztw/AT7Oy2oEQEuLtUbcbbanQD6bqOKvNho0rV6wX6gm8oF2yIQraiDqKfKZkpfVYJKksUeZ3gvUuBJUYu+RiM7Wm5R3k0TM7Un9e0hGs9t3wQ6thrgKDHXojHAin9xTQERNHJKI/TjTanrfEjQBX4GiN3K+Gles9inMSpiaYTpfcZA351x3py2GK0Fbdx2y8Uo1bY2p33juisHMmyMNMz+XSOlsT9z1TgUAd/aXTyMzG3vk12cfx1h6z4Uaglz3QQ4udgc4SCjwd/c15tidO00iCly2lNilqy5l44hujfDA4y8RSdnBqjntQAb0OY+u7KMkIzGxARU8pVuWkR+DStbrXdwUUwKyRYhth1Ek8l6ReZnVxTrbqh7taK+nIh3EPVUKbz0VSWoJNn+rkcEwGjrs3jOGZ/IudtXd064hARY2nYTIFZkmzkEaDZzx9KScJzssbEWpmqWFRQgesA+hMniIiVZRli7b01dJx3qX+mv7r4NFAVrX9Lp1DJCv3vDLaC1IAEyzlf2TtY7yUCa/Ho721o6SLprnFF6URJpmIuIOiaQ0ugIU0Wdl4B7Sjik/O+mPPyLZwTC7NX5cJtLSPKnIDs6T3NeJpJcBNoIsKzYYZa/hNsKufFcZi1Z7236k2L6vy9+KCBiBM4TnhLGjUk5521L7GskboPlLCywtf2dZYO1YfxZwcjIrRIJq+Qr6emUHcbTsZ6SxI5Jb27X5OSZJwM+NyO2E2PPkuHp42oQ9VTT/GvVVzVtX5mGXvYeJ4Dpc2WBNdnj8rHpFK4RJqbJnfcwQbXGQ0hMv3XYuoad3EYV0V7bLMYx0BAewVx+g+q6PCroFKZz0psM5ubOQs0yW/OdCUNonMVCa0F5VBx4VdvaOfjSXXNkBoyXhtmzU6Q09qStukYm4J6SZFNnX4c6SY2MUbKJgBFgKbfzL38JC8siAr3cJFQ6qdA8cpDT5dcukAds486R+LvvvvPIGED0+JUwanoucZKy8DUvtpB46aUvX77YrUCsNw8fPlyafbf0b9++TfwBNVUzz7kFD4DYQb755puaLG1pMBq2ZeySa7faP3/+nPdCl0HehYMKiQSuUl/FBu4W3md+oaO8Rfks80v7B3JhWARRqvfu3dtfGK/RNnP+tWOAJfvjx4+vX79Gs7GCtJVMb/7www9teXvlkrrOSdIpbHjwSvLxziXAIKe7iXz8+HGeqxDDvuLFixeWPU5h/G3sqfhQ5vpNYEGAmktjrgWMz31U6xyiw3e82tbOdY101xyZMePH1DBjsloplZTGSoDKLgIiIAIiMEmAEw2ne3t3AucXVvZjT/qTQo4Z+fTpU86AmCZuCFruRzKDEcfs/JLF5PcVtt1rnw8CBu5cpSvjbYNLjRgLVha1XXYXMifD/aF/WCP+/cmvegzJ2vqislFWEVJUpu+bjHq9pQSw+PQt30vLrZOAHXnkuORrAvB0vNvNxDUSTua9Sn012dLukfSy97gFuleRFIh28hqZZcnVA7/Gwe8Sshs4UCQTYzst501Ds1FLvqw7h8kA3bfpWuPiXQzcprq+iMUSmHck70EW02YlT78na7GVjyrGJVAp2BbJxlwL8od78u7YNAYn1ha0K8vUtrYASrqrAGfAS2NqmAFBrRRJSmMlQGW/MgKTOy7fNuxwTLgynmqOCBgBO/szvwSkhoDdJ4eDoJdF1JXYZKD5lFrTlvo0X+VJ7Vw3d7iKpi5rGBaWvJCLMVDOuWwHBc8h1Q1lm0sQATa3VTEc2TLmIxJ7BB00eQKnkI0MfPSOdRkwE+H3+ZqcKiGzRb2mN5PBuRHSLeRvLjM2fLuZ2CzeXMar1Fdzje0bnyvhXNX0rdH0sE2uceZUvqgh4eHi2XIwtxD37RdKo+vn1pREGaKHD4fjzY9ay+UcRzyX89gAG4bJk/Ya3wZrRL4DYdDSI1urkTmYA64Fvmvywbl/gB6ZI7Z1vLa1BcLSXQU4Y14aUMOMCWqNVFIaa+gprwiIgAiIQD0BVpxj7/GqF3WElCcyD/bClXpKGC52kJsbNxhTkpNe4emTgpSTB8jtrEJmZD/KxF/g4JcSQwYCM3v96lxg0lpBB21B0q2cWxQ+18AYnwy8LaYrJh4zUMa6iDnK9BObv3U4ntu3YLuF/Neqr7ZgNVlmHOeEt+73aFodZE4hRpTKgIxgamc+HqJ5WHfQ8CzrEQthVijia1alyZG2RSR9d7PquoEnszvZZthoZ2VvnozMlDhOrEA6haHSIOGaLGOuBXYTumGxv8ws4NAXc3tsg5DcF0JeMpa7iTLpDpLF6ghvdE9JTWcl403bWodGV0p3OY1TBMbUMKdAt0hIKY1FuJRYBERABERABERgIwKpp4TtOwetgkchP4a1HYk5vCXHOb5iG9qinTTK6jrwxFhuF+fbSKPAf7IcuiA/dHFEn0zcHOkGkaOMZRERYewCzW2Zyxi9BV5dd5JztR8bH9u+BdstWneV+moLUHNl+iC3wKb9HnU+68icSDvHJysaihRtvLMMqq6NQFRZPpJvRF23ESMXw9uXcofGsG/efaGEyZvvQKhlzx3XmGtBxIKqKXtHYp/GjNZN9fsuUsbs9RmjAOvD2tYWGEp3FeCMeWlMDTMmq2appDSa0SmjCIiACIiACIhAXwLpL7rzKzfv3r3z83MewJSWRCY3gCRX575yeJu71D3eZW4Ttbs8eYHx1MROcelv5D579oymYSGKVCmHnT1/u/zGOz+vZ3dUYf44/Idbc4C9YvA55UXhuMojj4357bffGDP0b0cx/I45yqTJ0dSyvhaGDWy7DMUozFXqq9jAawpHTwnKaoSmvXz5MkrFmGexuGL9NgLzjjKcRV13bPL6othd8GHkQ89XEAIsKOwWiGz7sXeWDD6U4BKyoOAbYGdCmTvMqQHXgvfv3zthyIDd4ZQDrO+e0VKimuoZkpLepDssb33GslRLr2pbWyB2Rt2F0vDDVKFpB15izC9VX/XSDqhh6oU/S0opjfqeunPnTn1ipRQBERABERABEVhKIPWUlPOvPL/Fwic33Bt5MqwuHvzvbqiNLWoOuxOCEjAg1h+nY40chmlmYqrACAhS4lc2/MuXL37qTm7BjjKcPUxHJOYJaxEY+dS3jpG23WnNxLC7U+tFWpoyutyW5i2kf/PmTeFq90sn1VfdOYxQIDrEJxFWv60nSE2Tme/xWC43SQ20cdKcSF2PA80lefHiBWs65to4Bcy3wd979+55ysoAewzUO6VRrM908rL9YLX69OlTZTkbJTtkLXAOYFm0rwNawmHp3tjTc49CUtQ+X7WtLXA+o+5KlstC6w68xMRpU1/rZT5Ew6wXe6gSpDSG6g4JIwIiIAIiIAK3TmDRIyr5bVCcgReV4IkxS+Xo2eZ6go4Be+MzB/iOZXYsyn0PnGnXF5v3EagxfK8pOd4AvrKoNWIkA6b7aInNTOpa+nVrSpPTZ6mQO6dv1hXNYyafC80yTALvPgKbW9qcMRkD27Uo3mzORGsWuFdGZmhsO2sEXtJehe9TDgLTX2bsxhTLB8ssdqJ9as9roYvzyO1iTqSut4OwsmTGT25JX7l4MSATbcnXlXKuz37IWmAcGvZ1vid0HYX8SyFYXlwmSzN2Se9NaGh+LkDefbBdOVCjAllZVC5wOSZW7V3cFthN8rwL2gTeOtduQJIuzvlot5kguvhVSuMiophg66mk8kVABERABETg1gnEdfdi2PcxTq3h/EYt7GW9hBjYwlZFmVYFVqSLDdw/gYuHkL3MlFisElMFhbf1FEDiAeCoU7f1SxwqHXF5p+c2o6TGyq/A39peOdnFleIdkgy2+59gz6ivfDTuE0gGQy8VlAsf+2L/kZDIgwBRQ6LWtlh6kkp7fUVUpj8yJ33nX5lrWOK268rJhtgy0bzKTJZZjjyRui435JCrDI/JIbTmhhKGZd4pTDTiD2ljrDTqH5spbWO1fu/qD5Q0ND9qJ5O2QWdaRhyokcM+YW1ry5zzaeLae1GAcbL1VtMbQp9OaoxFAm+deI368pa2BfbXMG1yDptLSmNp12w9m1S+CIiACIiACNw4gWVv3+J0nfBq2zrn5VAsh4eVL4lKZLOvXlebqJNldoz04zTiPXz4sEvJvOeBW6QpMG49OUKAgkP7Isi8mJiTtksVwx55HQHeDsSZM28LxJYea0nf8PaSvOpCDF3Mp5Cg4VLsa4ZKr9HYIEmvLD73vcA2JZCXQ4H08qKp5DLcYODz58+u6OB21HvzjTwzHUeC60bCO78Ubs0ASH5eYrIo9Bhaiw+o0djdFcVkpda//OVHsyYT9I08l7ru2/aVpTEZGRUMj6QcdCORbSvXr7/+Spm5nmTXQfwIejKXbeu1wAgzB5dOwI6v8aGLc6dL0u9bfHVtD+ReGwkwXse29qS6i1n84cOHLUbLdZS5v4a5Dm7eCikNR1EZwLNSmVLJREAEREAEREAEWgjU38WQ30zHGaw+e0yZ332D6FisYppeYc7qFM4Rq1eBfcuh1dZtnKv7lkx/0Wor3P/SZVguairC3JaYEui1mozbpfFWWICTSce68nOO1dKxisGLYmA44b5sD2n4SfXVzqy8xy2wUb/H59Iq9c9GHHCQRK144C2oSxs4qc+T7pv8iq22++KSC2+LBX/zS1vESF03UGXwRyXvo4UZ0Tzx2SdMbueI5FKDkFtk2X8tcEdsw9SL2tL6qGHrBXzL29yzazpC29oCPemuApyTXtpfw5wUVEFsKY0CHF0SAREQAREQARHYn8Bf/LR8MZDv7xNL+sUSPEFeFJeaS/NiJwNW10aFT9a4KNIPtJPmhkVFJYntN96jWZAEZiu5f/8+9yZzb2mSxb4S//z5c7OeeAJcLPkB3q/uE8Dkt11FbtqIVQw7bKKQCk8SyJVMc2/mRVFjc2mT0g4SudEUw1zoDfTzsMfsGUDNulEDqV69erVn7c11cZs5480lX1QOSwzMHz16RCGLMi5KPDlHFpWwKLHU9SJcJGbFZ3YnnhLzon38+LHhxn9ujX/69Ckl+L3AJhIDlcHw7t27tsdTlrarJn0+OJu1d14UAuSlGRN2TQ37uryKvPyLrfaNZbIDvJixSwKvvaH5ZQGuYFsr3VXu4jNe7TJnreF5UcQ3aIDTYZTSOF2XSWAREAEREAERuG4CC96+lW/g2nZv+bsFDHH3MxXFcpg361KbqDv0vVHlNLvFGyooEyMI5oxoqaRRbEmxmPChU7KcVAAAIABJREFUXiwdfpaGFR/fsMbmc/I/3PCBqFE20DXYd2KjYpiGx68WdjL5JcUMTuCM+mpnpLwzJ6lxizmOwvfJxYTaooqkFXNf0YQ+KlCJS9+KM1fs1vHmJpm0r1E1SDHImgxwnktGw0mJzn/x4kV3gd0H45J0ryIp0EdUjJe6jjQ8/PbtW/o9Lp1coqd4oKptMLCt4rYJPslgY4Em8vHjx171IAGf9S5P24awfu9qnhL2tA37ui7Senc3COCUmgPWBObjFrWffVsr3dU8robN2GXO0rp6DTMsimbBpDSa0SmjCIiACIiACIjAFgQO8JTke0oa1nakvEjE62o7GF8sv1cCTAy9isrL4S38NB+zSGLXICVnNj52qs8zegxWxY4+CS92/MBuhr/xUZxOQp/7LnmbEsjLocCN9JWLek2B6KZFCx3VtOgwPpGbhCf8GLeJ6ma9YATypEj+iy+kZ8TyididORZztD2X8oyepiGAfdxyHeurkLpO+m6Lnw+Z87swtPb5iZqkjTVfmQ5Jsk3XAjxJ7ilJ6r34NTeVMqobZqt5StqaeVHIygTa1laCIpl0Vz2rAVPurGEGJNBLJCmNXiRVjgiIgAiIgAiIwEoCtW/f6nV+Q9xJuzx2n5Utmcxu+9eNbm2brLEtcmsDE3dPg6KhFs5v9NcgN1/vf5hsINY2AJSrL4GT6qu+EJaWttH8igp/Iz1/saWYd91zQKBBob1///7OnTt37969WFffBLhDopuEPkL+T58+8d6wSfspj+zQOrzj5MJ4nfcprnHUGu9i6iUnc83ZHtW/1hapa+9THGZPnjzBUJ6Y8BhO2NAZPA03++N3efDggZXgFTHAGGaUOaybZP+1wJhDpuHxmqS/4Nzm7aBHyLup2dHHwFxg6/mIogNXQy10zTjbWqPX0Io57IrfmcD+GmbnBu5Z3dYT4ZqUxp79orpEQAREQARE4AYJ1HpKep3fuNsuL4rjHNuXLehbXW1HzS3kObBMzGq8iQuTVm47m5MKbpjVGk77cwWujE/20GYLWFmmZ5+0KdSz8nIUGIFArmTalMDO+mpndMkMSuZXF2FwMHgtmNEb7LPrxcBNgnmXcpjOKLS2tYaMlLAFokIDsU3HkQxAYFbKD2rerUT6SX8JkVi9MfEUaq+5xAQxtiRGhU46b2rKWZpG6nqOGD1S+PkQXGgNr79jnPA7N7YfiPXS9cwLhtkh8zpKUgjHGWTJtl4LKJ/5lddbENIv5bnapOXpPWTwh728/CsLnHFbK911ZYOw15y97t3mOJ1+RqUxDj1JIgIiIAIiIAK3Q2BvT0m8v9gpc6Lz8JoA91FiFOPXyDnV86Pl3AJs5i2Oi3wlkktY7tiPrqmlb14zvU2enfpWZKVhZcN2hr+kbPLjcE6aDx8+NFhVthB7skwaMhnfFrlbF7SJp1yLCPQ6u/bVV2gnbvTmuQR7OgGDJiqr0C4MlCTmU0iz5lLfGTQpSQToJvXJlBtF4mywenGTMCqaTfm2lOysJeLKSCv4leylJmnzlyB8/rQHkawCPFzSvCCSkZXCyNB9e/bvzh2x0eDsWyzdYT/bztodS4YV05DVvOEVmigo1BTjJNGo1u9tfpco2w7hRHJqRPiGeqMq8+xxhnqkTbo2VdNLWmo/0INl28vdJum5trW7YfEBqcCmBHrN2XoNU9Oc0XabF2WW0riISAlEQAREQAREQAR2JfB73Se/uR77SF3WP6XKz6gcG/6UYvkXu202P354TF4pNh12t8ur6p/DbFj9y60oEW74kLj3ED72IYyRhfiK3AckSQ4kyNxRiPiKG5+BgwySjs0sFBWNPmdv+Gj6yqzSPq48gJwcj+c6xY6O2LjnEqyMjz2OSHxdWWCSnTnlHUEgubrDV7CbAPwlvKZG64vuiAoioYd9nLBgFVJWXmKkGQ0v1gIslKj9ykI8WTKkKZnu9qtbB6SuE8L0oG94vH/pFJb4JGXlVwgz2vMBQy3nWh3yJrSpAvYbDtYnTiXMymQIllSB8JV5h0pGQ7ZbtsotHX9bK91V7sHTXR1NwyRLs6sU5Dxwt3mxW6U0LiJSAhEQAREQAREQgT0JfFVTWa/zWzT9+O6tsHW7KBsFxvtY2QjyFZMB8eTF7k8tWLisHFqB1SBaEzjLcWi5WIsSDEIgHz99BYtjw8bnuUxCK2lgF/NZeeqGj6avkCc/SztqAqisvO9Ms5FxOx2V2P4mxcgFq4+hQG8mzanP2CWlY4ch4ZVlWkP2nBesVlYpeqnXGKAcVj3vlBiglsoBQCFRV1ghe/qQrCtvXF37eGZM5igY8/RI87Bh7FFCHB6EqaVyhLhshweY+EkraFeDVPneg2LX7F0nZfAp7zIf5W+YFE+RvQjkE3bPlaVXK1QOBEbTMMiTq27XJwQmdfgOu02NFhEQAREQAREQARE4F4EqT0mv85vtxuKmrfkciAkglmZn+MQuYHcB4y9JuoSdom8lCbCzTBLo67AE4uAh3FdOc63FKhj5fasYubRo/Tz1uX0ofXXx4GrjjbEX1Zcrt+7GuDgCE09J906PRvmd1SwwTf930fCQsW4yH3xkuF3Ye2fStLGmXgaVr4BR3REmnqFIgjgavS7iGZl5Xr8dwVPuELhxdQ1h5pQPktiP9FHzQKWLczMuPb7G77LDYJirYqi1YE5Ij48K0zr0pnYgzuHqA9JdV9PFQ2mYkXebV9PjaogIiMBtEmB7zNqd7LrZHhNDPCe1yXPTbbJSq0XgaghU2Zrz81vDDaT5TXnolza1grYir5sGJs/wlGwJSJz3FsKYHY00FLWzFS+XRzGVBJIlqq9tl2Hgg8oCLH6Vgl1BsqvxlIyjr9BCudkxGWP+FUWEiZMh51ka1OyicehVW2BR3ouJo8KnRRfTd0wA9o5uEgSjU7ZAVG6yrXH8LSdruwqifJok44FeQ9/ax8dkkoavoKa0NjHW5Lpldc3kQlfkfUFnNW9mWEzJnpdJRYf075qx4XnzQd6gVKMqMz7Myi2Y2JSPXdDcm05AgQEJ3LLuGrA71og0joZBIxWW6ahVCKNqdt5troGsvCIgAiJwFAFUK/vGfHuWKFX7yorQ1zB1VKtVrwiIgBGo8pTkCoI91lKC+SG8TZtEAwH7wrmTJA4SU1tzB1pOv94uAnPlLG2m0m9KIPY+/dv9butklDLANm3OUIVfjafE57XvY47SV46UgcS9h1HjoX/4SgJkc6+tC0ygQeZFwykx/3Uf6vFeS5q5SLaViW0WF1aHpeVTFD1CNy3NuCa9DQbasqaQcl5WSWua1dXw9yg3ibXrBtW1ndnynqIjonop93tyFVWQ2/uogkguJYnP9XWcteAit9x6jvAXcynBSQncoO46aU+VxR5Hw4y82ywz1FUREAERGJMA+2o/JRHgYG5neeL5oHUnN8+s72ffPI/ZHZJKBPYn8NXFKvPzG0do9MXFjDGB+y38hN9g48ZGEE8XZRuN3QVctm35zhKpyiljWxQ+kADDxocQAXqwrzCsfLF8wrfjQovTAQ59we5W2jj6iibbBouNVE3z0W/uXdjaTYI8yVDvXiMa1afSnltGGkK95dWhpjvgYx9/oKSyH2sKr0lj9LqruKRqs7zn5h7vu0IAIGRPCtzzKx2UiHfd6hr9kPcUSqZhN2XdRPf58I4k2WjBds+u3KKuodaCiw105e8dsbPCuSihEnQkcGu6qyO6cYoaSsOMvNscp8skiQiIgAhUEnCLEydKzJhzuewY5Ts3C7BXv4Jd9FyTFS8Ct0Pgq4tNzc9vpgXqTRKkTI73bdaf6CZhU1i20ZidDitAoYGUEFVbs7mhUIUu9SWQnEwYEn3Lp7TEctTdgtxd4F4FXoenZBx9Rb+g9/hU+glcT+4z5GJ3owbh1msgUQ5NdtWKKu5Ycrkoc5N41X0DbctWWeDCVRN+n0pto89YrSTG+ls4NhQa1f3SjahrNidmCIsdRH8xPMoboTngcz1OLVezERpqLZjrCI/HLxI7l3BfnewVKTAIgRvRXYPQ3kKMoTTMH3vNUXebW8BXmSIgAiKwHQF2wrYlKxsSXQA/wseN3NVsp72ZCojArRG47CnJz2/sxlAEleY8DuTmtHDdUal0kp5ITGCopCRB/EqlVt1Fa06UTXfwRYbDhm34Wf8S7i5nPmLb7gtgiFJUd/G2KzCaztuavJ1s9SUPoq/qBbaUvseq1KtLy8/TJ6DKGjXPXo6JNqDd7H2+r/W1pm9g5y2v3Rmw80ykjQyMqGMjQ+K5enFVLY+NvlevXl0zAOI9It4dTLHm9YVenvS77DZV+46BudISFQc6G9iVOjYfWm171znxkvh80vXVyUl1+no4gXyAtWn70201DyffS4BzaRhv9f67Ta9aAREQAREYnwBrsW22F+2KXbX6Rp19HZHjt1cSioAIzBG47CnJz29+H83FbX1+EmgzNpHL9Q6Bi7fZYsqx9BdNCclOdw6T4schkHRZ5Q37i+RPxi1T4OJAiuWT2ISstMjEvAeGr8NTMoK+WtqJ6DcTe88BE02l1L5U5nL6WPiiuVMutnA1WSPietErfHG9K4jXcInt9aI9ekMVhSzUDlJ0gn0I79z8gmzJJQZYvOPhatQ1S1uy2NlIJrJ51aMTIyufGvTyPvM06btNv55oLWC6eV9YoLtO3hS1Cm8jcK26q43G6XKdSMM420N2m167AiIgAiIwPgHbJ7PZXiqqG0h9R0dRSwtRehEQgXEIXPCUzJ3f7JZhtomFEzt5o72MxG2mFs4ScT9KmRfxmXg16gkDgaszAm0SXpRHCToSSEyifO1YuBeVnGAZdYxnvzoXIBcjyofrRrLN1b4yPs6Fk06EEfTV0l7wfRX8l+ZtTo/ejnqvr4eGweOFN2w0GxoVa/SquwcaBFOWfQhcmbqmObaHScYwD5c0a2am/OSzKcz9wi5un+7bopZzrQW+CniP76M5tyCvMhcRuDLdtajtp058Lg1jqF3P7LnbPHUvS3gREIFbI+A3W2PDYYFe2vxo+bQd3blsQUvbq/QicN0ELnhKfF+Vn9/M44pROH8XBwfv5JzPqa9B3Rh6TvJeO4EajWOyIcPFzksKbzZDXKxICXoRYCDF8dDXyBuFpCLGbVLXnFGJWYAk7iNhBJ5uLF2Bp2QEfRWHUDnMAHP9U6PWyqUtukp1cWDnOnxRaUlibxRV7NAuDBY+72Kj+oZrPPQJB33dk8B1qGtagR7OxzPDr3mSsmbFKenzAscJc2fPPtqzrnOtBclOgz5C/j1xqa4DCVyH7joQ4CFVn0vDHLjbPKR3VKkIiIAItBFINsxL/cqFpaFNHuUSARE4kMAFT0nh/BY39xzj0SxoEz7JfYt8XWMyppbEakBMmRcJzBZQY1lIpF0jalkqXe1IwDxh1stbWzAZElRhddlfavfRjjcuGUJc3cE63BGmF8Xk9WaedCIcrq8c5sUA5ksbxui3/e2VyUbwolK92JyYwDU2gRi/UTiOWx/A3QNM843kV7EdCZxaXbNwJGsNw5hJ1Gw0Z14zO3w++qSglpNq+PqhcqK1gEblfbT/olDPVim3IHBq3bUFkMHLPJGGOXa3OXg/SjwREAERiATyfXiNOdFLYPPmm20P+FUFREAEzkXggqfk4vlt8mxvx3uMcetP45TvioYAe9OLfNFolqXG/Jc0cO6JgYuVKsGeBBKP/Q69xkhmPCejJY5MVtYuA35PjEld0eK8fuYmhe/zNe+gxN60tb6qbCZSmag4S2rUVGWx9cniRrBGqdaXHDU2M6I+Y3PKOG7jlOwbrnlCsbkJytiXwOnUNQKb3zQZtIztZv3ATMz1ITHE96U9Zml528dcC6CXn6sRfkyqkmprAqfTXVsDGbb8s2iYw3ebw/agBBMBERCBnECyD+fr0lvl8hKS/WdeqWJEQATGJHAHsfIpbTG//fZbcnpna/ivf/0rT//rr7+yv7d4bHDk+u677/JkDTFPnz6NpjdM5M+ePSuX8/z5c5Ihw8ePH8spkwYi+adPn8pZdHUEAl++fImnlJpR0UtsxgyOmWjaYAVl5Ny7d69XFUeV8/LlSzc6M50fPnx4lCRt9SbTmUL211c1kr99+xYXAin5++bNm5osfdMkoHAtP378uFcVT548cV/1GUdRLw4qZwQC46trJMQJ59snh4ZyQBu3LSvv37+nTNYpL40AypBIPt98802Mv8pwouKs+TvvXevBvn79mn6J6fFev3v3LsYofGsExtddt9Yjsb1n0TCH7zYjNIVFQAREYHwCd+7cSYTEzvPhw4cksvA1L0HH4QIuXRKBkQl8XRAuP72jLCbTY1TdyK6anPYTz82kMCb2nKgxS9LAmiwxu8JHEcDWgynBDbL40i76z3qJiguQT0fLci/BVE4ynQEyN6O301cXe8Fdv3u69xKpou8Z+2nHwYwL02cl7sONFoWkOfoqAnMERlbXnz9/xhcSJ6O1Aq2FckDyuUYV4rlnhTJzTYjfhTJvwUdicHICA64F3o/10noWBa6ewMi66+rhX2xg/Zy98d3mRZJKIAIiIAJDEWC7mGj4uQ3kUGJLGBEQgS0I9PGUbCGZlRlv3ifmoukNU51lqdFr2A6i5MltffGSwqMRwPTjNll6HKtT2+23o7VL8jQTSHY2lFOjBJqrW5oR1YQ8jFWcEwzdi6psafn16X3ikIV5VJ/xYspo9sWXeTG9EojADRJAFbD34MObtWLzcS4yg9o0Q8HvQpm3tjgOvhbETid8LmkT4fVVBG6QwOBzdpzd5g2ODTVZBETg1ATYM3Na9xu1Cb948WJlizj4ryxB2UVABA4hMLqnBNtB4iwpY/L9K6qtnJK7L10PkhK7XttdnOVadHUjAtwIz9jwHsT4u9tjJRu1SMWuJOBz38u5qAQ85dYB3tWAhmG48lQcY/VAw6W908Pb29c9zP5yo5K9WAVE4OwEUAWJsmIt41mQH374oa1p2MVQLInfBe1HmW1+lzYxxsmV4EWwcdaChBIKOek4TtTaiyaU9FUEhiIwsoYZZ7c5VJdJGBEQARGoIcAJHcMjR3U7sy997wIaOK9l/abODu+5RZTN/1IJc/EUIwIiMEdg1lMyyPltqRvW9q8ojosvmogmQmrhBs85RoofkwBmIL8jnu6Tp2TMbtpHqkH01WRjkQ07HeYwLKT4Ei6qJivEfm+p+8COio7p09Fnw13tvodDA3cseZKqIkXgpASilY29B1sRPpVqYbLJzLtobV/pd5ms4kSRI68FOcY4GOzqsE6dXHjFiMANEhhZwwy127zBsaEmi4AIXAEBNuTNty7lmzrO/s1M+K0pfDaUGTf5sTQOEZM/whfTKCwCItBMYNZTkk/1Q85vVBol4d7JskHBEl8UlZ/QdKMe7LAeyq7XPIaOysjawwphiweefx4Sus37Z4/iP1S9UUuYYBeVwD7yt/2iJorOns9ghHeUk2LZcnmB7mj0mDWBxAezpijlFYErJoBfxCYLE5BAeUtTw4GFD98kWxrUBYWvf1FATaXDphl2LZgkdi5pJ5ugSBG4KQLDztmhdps3NSTUWBEQAREwAvGUbTENnhJO65wO+CQOErb6iVmg70FenSgCIpAQGN1Tggrg0QEXmh1q4SkzNIv5P8pGUm66wZrgZVJFs+vYC1FgfwIYmOhHHx5YluUpWdMLPmtYhlmM1xS1f94xz65+cGW7s+iZJwY22yM6omGDVYDPBs53XXR33/kSd4fauhV6QZdunMCrV6+YIMzujvdnfPz4kXsF0Nvr/S5n750x14I5queSdq4ViheB2yEw5pwdbbd5O+NBLRUBERABI8DLFZIFgoe8l9oYUeZmBLAyzRSANaBg/xR/ERCBrQj8PvNhZiZV4oSYSbtttBtwkQf7QqEyN9VhDZxLZvddetPKBc4VovhBCNDRLELemzxZMohgJxWDBR7P0xkxjqOvvOv9RzsIeOTFAEMapWRDmr64mH5RgjhZ+urzuDVkP7dIKiUWAREQgV4EBlwL5ppmd/b4BoYAws8lVrwIiMAIBAbUMAPuNkfoKckgAiIgAnsS8PO77+s4HdcLgAUguT+Sr0TWl6CUIiACfQncoTifzx7gqYvkpnK2hke9CA8PLcKgKUw8zLhzd2Lam/1JzP2V3pYY8Fe4WiQa7c2bNzGBwqcj4DdSIbk69HTd10XgofSVtciHJerIztV4Kfjwlb+Tv+1mr8YyTxWFkAtd1/EOcReJwrvPlKdPn8az+tI7aLoMAxUiAiJw4wQGXAsKPcJrYOPzzaTkVPzu3btCFl0SARE4kMCAGsa3duPsNg/sIFUtAiIgAocQyFcHNng8RF4pDEYAbg2PN9BwrNZpupKekonARgSm374VbxC2iuODHRuJMlcsfhHeXYNpzxJwkkS8SQOiiT0nKodSrJDmccEKSZlSQHPMTxRPJ9KVtrSwqNDFc460EzVKoi4iMJS+QnJ2S27/ipue2CjU1B+ek/97IoomJK1gME9quVjIojBTw9Kj/Ty8qIRCYn+ej8KlVwugdEkERGA7AokWpaK5DeF2MtSXfC5p69ullCJwrQRGm7Nj7javtffVLhEQARGYI+CGSkuA61pukjlWiheBsxA4gacElGZ6Mx2E5ZGjL4a5xCBe+JES3t+NZdA3uGTHCplkP0uHSc6cAL3JgmTxdLSeE8oRXXeMT21v5oHWMbsrxDyyuHXRWgjDV4SMLx7NZXbhCTCM+76QlLsOeULFqqDwvtqPwv2ZP5ocG6KwCIiACOxGINerB64F5VZj4nQHs6f0nYzHKCACIjAOgaE0zJi7zXE6S5KIgAiIwD4EeKtNvDOSvVy+WMxJkj9NgrlANx3O4VK8COxJYPrtW3fv3nXLl0nD/J98Y8yesuLwwOxo9j7uXEaP8PHbrt+/f29GOiS3SFQPB1HM6K6tuIMbK6G0z569tk9d9uK1ccbqPq1WLUZgKH314MEDtCUKCs2TeDvyzdBkD6LW6u9DmSwhiaReNm2mOQnMvZwwyVX/9cmTJ27yQ9n2/aH4ejGUUgRE4MYJDLUW0Bfo3nh4JgY9bB90ZrLN5ip7VHa5LB8o6tiVxPd1b8fCFRYBEagkMJSGGXC3WYlRyURABETgagj4KxCtRezfOAu7ffJiM6MJi8Ts99g31me/WL4SiIAINBOY8JTkL9rj2HbUj5QkDePYyauW+PgJkxsG+aBW0EqYJglgZ+QqX/l4dtJw/pSPxIFcWSDaoOnrDx8+XFkD1Zw5AkPpq5cvX+KLRWGifCZdywxUe3/gZHMm/SuTKRdFmlRkKQi2qMCYmBZRrMWgfj99+hSvKiwCIiAC+xAYai2wJkcv8hoIW3i418ijvCJwgwSG0jBj7jZvcFSoySIgArdMgHUBu1M0S3IfTL2fg7vAyR4BYsyUuTICUVgEDiQw8fYtvzvYxUrubvP4/QOonhcvXuALQUj7/Nsh8g+XhJv1uOpf0T7YJfnodjxncpUBBgZLi61VDAl+k+bZs2dX2VI1KiGAHkhijtJXnz9/xk2CMLhyJ90kXGKg4sZz14VLjrMBxcWnfnflecsB9nAmFckKgpULKVxl3vlVNK2HFRABERCBPQmMsxZ4q3Eex3D86vFzgeRen7lkihcBEdiHwDgaZszd5j69oFpEQAREYBACiZuEe7KXvgGeg3nSFh2lEyD6KgIHEvjTMyVMeDaCblZzsbDiMZOxP86Z/zzl/gGcsfYEiekalBRnUSzmyDygtPvzuaka/flHep9HF+Ueu+7eH1Bf4aKDeY2XjoMuytZuQkFfbffGKns/A1I1bOBqxo+XT2Ic1Zp0NdCURgREoCOBAdeCjq1TUSIgAscSGFDDDLjbPLaPVLsIiIAI7EmAdcHu0LVKsUPWHP+jhJgCkhto+MppPaaZDGPmWlrXZDmKFAERKBO4w8TmRuZyosmrmPmSt/BPJtsnMv+Rkn3qVS2jEXj69Knd5I5jr/vvMYzW2BuUh8PhFeir3TrOX37KdOAO5e4PrMRNnmbcbt2qikRABLQWaAyIgAhsR0AaZju2KlkEREAETk2A8y/HXrvfEb8FRtGGWx79Bt8GFBzqG2psqEhZROCWCXxtj2I0IOCe/XE8JfaaAnRWd1NgAxllOZAAjz2ybrFiMT4xE/f9ZewD26WqjcB16Kt9ehP/seHiFpUt3CS0InZHzV0w+zRctYiACFw9gah8FjV2qL3rIsmVWAREYDcC0jC7oVZFIiACInAiAvFpkjV3Ipr1Mjach1Ti17nwpu+imKtU8SJwgwS+5gZtzMq0vGZy8nIVPiTGfTqUXcx0TU0TbrCPb63J9oMlWEM457CA6XexrmkAXIe+2qFH2MaZirZbXTZyIdvaYc0ZakXYgbCqEAEROJCA1oID4atqEbh6AtIwV9/FaqAIiIAILCUQ3SScfJf+MEmszmyqMYafMo1fFRYBETiWwJ9+p+RYUZpr//LlC9ZAsmO2G+cxl+bmKON6AgwJ3GY4SyiKv/rFmvVIVcKJCDD+8RGyA0Mx4kXeaPzzG1HunOYH6N69e3ciRBJVBERABERABERABERABERABERABC4SiG4SbsxdeTPuo0eP4mMlnKnlKbnYBUogAnsS+MuelW1Ul2sZN9ttVJGKPQsB7qBnVGAsRmBGBQvbWSSXnCKwkoC5Cbd2kyCk/SCQSYunZKXYyi4CIiACIiACIiACIiACIiACIiACQxFwN4m9raHGTYIvhE+lGcpu+x6qyRJGBG6cwPV4SjCLb/SGmRsfIidtvjlLcJPwsyVylpy0EyX2UgL+NJX9NslGT5OYVP7qLfZ2NfvFpW1RehEQAREQAREQAREQAREQAREQARE4ikB0k3Azbs07bHj1Ain5VB7G7QbfoxqoekVABHIC1+MpwRqeN08xt0wAZwmPMfISSXOWfP78+ZZpqO23QAA1yOvm2Gzt8NI5v/lFD5TcwtBSG0VABEQGpEy6AAADgUlEQVRABERABERABERABETgdgi4m2TR+ZqTOIi4c3EOVOHSXBbFi4AI7Eng6z0r26Iu7qE2TSRPyRZ4r6BMfmuLhQ2Xvht2r6BRaoIITBJADfL56aefdnjAjmdKqIhp9fPPP08Ko0gREAEREAEREAEREAEREAEREAEROB0Bd5NwvubkW3++vugpwTwVaXBfb/yqsAiIwOEETv+L7u/fv7c7mtEv9crrcO4SQAREQAREQAREQAREQAREQAREQAREQAREQAREYBwC7ibhDSXcertIsPv37/OjodxT+OLFi8mMvOwkPlaCJ0a/6D4JSpEicBSB0799i2cFYIdXVm6So8aQ6hUBERABERABERABERABERABERABERABERCBUxNwNwnvTljqJuFHSnCT0PzoC0lo3Lt3DweMR9ozKP5VAREQgcMJnP7tW+YpwQ17OEoJIAIiIAIiIAIiIAIiIAIiIAIiIAIiIAIiIAIicDoC7ibhbmzeW/Py5cvKJuAg4eNuj+QVW0khPHHyyy+/WCS1vH379ocffkjS6KsIiMBRBE7/9q0HDx6gjPCXPHz48CiIqlcEREAEREAEREAEREAEREAEREAEREAEREAEROCMBNxNsl7433//vVzI69evf/zxR0vDAyhYNStfk8NjKzJ+ltnqqgisJHD6t299/PgRHSRNsXIcKLsIiIAIiIAIiIAIiIAIiIAIiIAIiIAIiIAI3BqBjm6S8gMlBvbZs2f+Di4eRnGvSQE7Ej569IgX6vBrzYVkuiQCIrCSwOk9JSvbr+wiIAIiIAIiIAIiIAIiIAIiIAIiIAIiIAIiIAI3SKCjmwR6hR8piWz5ERR3kPAyLt6Xw4+9xwQeRrynT5/igLFfH/B4BURABLYgcPq3b20BRWWKgAiIgAiIgAiIgAiIgAiIgAiIgAiIgAiIgAhcN4G7d+/yeyG92sjPkLx48aKyNN6mxcMlPFZi6b///ns8IvZLzIiEa4SP//wJKSmc34SvLFzJREAEGgjIU9IATVlEQAREQAREQAREQAREQAREQAREQAREQAREQATOTeDOnTsdG/D3v//98ePHiwrkR93JxWcyFw+p4EHhART5SCb5KFIE+hKQp6QvT5UmAiIgAiIgAiIgAiIgAiIgAiIgAiIgAiIgAiIgArUEvnz5wuMjfPwBF54v4SMHSS1BpROBHgT+P+gFGrrTtYnTAAAAAElFTkSuQmCC"/>
  <p:tag name="POWERPOINTLATEX_PIXELSPEREMHEIGHT#20705F7B5C7068697D5C73696D20285C657073696C6F6E2B705F7A292F325C617070726F78205C657073696C6F6E205C676720705F545C73696D205C657073696C6F6E2D705F7A5C73696D205C667261637B6D5E322B5B5C626D7B707D5F7B5C706572707D2D655C626D7B417D283254295D5E327D7B325C657073696C6F6E7D20" val="91.66666"/>
  <p:tag name="POWERPOINTLATEX_BASELINEOFFSET#20705F7B5C7068697D5C73696D20285C657073696C6F6E2B705F7A292F325C617070726F78205C657073696C6F6E205C676720705F545C73696D205C657073696C6F6E2D705F7A5C73696D205C667261637B6D5E322B5B5C626D7B707D5F7B5C706572707D2D655C626D7B417D283254295D5E327D7B325C657073696C6F6E7D20" val="32"/>
  <p:tag name="POWERPOINTLATEX_REFCOUNTER#20705F7B5C7068697D5C73696D20285C657073696C6F6E2B705F7A292F325C617070726F78205C657073696C6F6E205C676720705F545C73696D205C657073696C6F6E2D705F7A5C73696D205C667261637B6D5E322B5B5C626D7B707D5F7B5C706572707D2D655C626D7B417D283254295D5E327D7B325C657073696C6F6E7D20" val="2"/>
  <p:tag name="POWERPOINTLATEX_CACHECONTENT#5A5C616C7068612C5C636869205C73696D2031" val="iVBORw0KGgoAAAANSUhEUgAAAYIAAABSCAIAAADW0URFAAASY0lEQVR4Ae2d7bEUtxKGwXX/Qwa2I4AMDBFgRwBEgIkAEwEmAi4R2ERgOwJMBEAGJgLuc91VXapujVajj/nY0/tjS6ORWt2vul+1NLPn3P769eut7s/r16//+eefbjGNAu7fv//o0aPGztEtEAgE9kbgdj8NvX379smTJzsa8t133338+HFHBWLoQCAQ6EHgm57O0vf333/vF9Ij4ccff+zpHn0DgUBgXwR6s6EvX77cvXv3og20YevEhwLJC5+LXUyD//77MZVcIvP9+/e+PmoCgUBgRwSePn1KyFaG5386Ff3zzz8LEh48eMB+je9vv/220OziLfZ9mOSbYWRZAd8lagKBQGAqAqQmP//8swTs33//XTUWZ0M9n6VTIeo/ffrUI1n7Ygk5lDeGSs7FtVkUAoFAYHcESAvMXqdGpVs1jQptPEGQoUAchS6rbhU4aOAoq1SKxoFAIOARIB6zp7S+pa/p2pR9+PDBPKcnCfr111/v3Lnjk5eGGrI7DDNDiBxI9969ew0yo0sgEAgMRODz5888pGILBg01i+2iIXNeAwe9efOmWRXTEQ7iUImdnannknGDgzwsURMIzEMAutFgJDOAdOSjlV1D+wSpvibdBMJB9R1rWsJBWcPgoJru0SYQCAQGIrAUjxKkHM5wLM2BjI/ZGh3as6GUHRl+YB6EJTztyz4Cw9THjx97U6MmEAgEtkeARAR64uREfsbw8OHDNh3aaUjfWoQItdymhOn1/Plzs92TBiRcr169Mo3jMhAIBDZAAK7RhIiQJ/PgM+oUeAAN/fLLL52vBaUg8ooQh9xpjZSBYGzC5YeImkAgEFhC4NmzZ0u3+usbf8zB+bFsmsjKBuq39PM0eHdswtUPXEgIBAKBUQg00pCSAqnQKFV4/M/Rj5cG00F5o9I/Lz9qAoFAYF8EumgIghh1YAwHse3yrwjJwVNw0L5eEqMHAlMRaKQh2ZFxZjxEOXlFKMtBDBSvCA0BOYQEAodFoIWG3r17J5QxhIaWOAjIOKsODjqs64RigcAoBFpoSFIhjo2HPCBjL8brmN4entmP2vF54VETCAQCx0GghYbkfHpIKsRrilkOitcUj+MioUkgMBuBFhri2JgPrzN1Kid/GMkLidcUPSZREwhcMQItry8O+WuHS3/JDHaL1xSv2OHCtEDAI9CSDXkpa2sKrylmf8axVn60DwQCgRMh0JINdZrHK0LZcyXOvA/ymiK/2kUT/oKBHMaLvagnP+S7CQ/vWCcEAbGdxwhi+5CHEhf9B/xps81YF5WJBlsgUPMz/IFtOJDmXMkbRiW3Bg7UIAre4WicePPqpTU0IGVrkH+KLrBPAQH4iAZTDREPwR+mjhLCZyCAe6SRIuWagW7VNBrVhreNjslBEJBJ0NCTGl5cIur4wDuGoYhV6kchcxA5mCmug3ViOz/W8VPG+R1TOUNn9RByzxnyQ+ZUBE5AQ3gYvuXJkhreAJiKTkE4WhkCQsmCPuY3dFwWhJ/rFqwqs2OMIj3xswZKQDfWQPWQGcLHqhrSsggcnYbUw7xD77jBgW7SpZ4yKUAW37SSXqkVsFh6t1AGBPIIsqpCmx1vyV4sq54hXzEfnxuorXoIalAeKDlEbYbA0WnIZBwaxmbh3QwvBiLeVA0KrMD1h1MmLCutgOMYiDDb0szKsWQ7BhEvUYCQVIoY5YFLiHgICtTPQqVp0WwzBA5NQ0scVJ9HjMWRSDN4NewCTFjWnBORChG6e1ldxlAoMpsKSUfhKUNDoyhVPOSwHAQzYj6LjXyYaw4Ty3jOu8tMLS0V8watlGzCSrylpu+tmkY9bcS/jftySUz2iG3uyxRCOqk+DRzE6CYsawKSMGNcOjYrP7XjxTTEMK9gWMO/ZbXVQwpHcmUJk+4CCPwos5Y6jJRxm+0ZQbCCDSeZ3Cn2oDRkYlXnsi3yOzGiu+eg5hUYUWqOFMrOoSdKh13KLsKbnc3O5URlHoqdmSNJXc0UZy9JITebU4lzvi9O1i4NjkhD+uTFTN5eHMTEeN/q8X4Dejkhkn1HZ9Du4lvpoNmEqHmHotRcZvBUgQ3K+O1SBmQ8WS9pT56ygW5BQ+tAJqHNziWVzV67TgPXGl9Xv5FC56riBS5tK1gtBY0e1nMG7VChyUuKZOFEqaCiesihDsuyBqbGFsqsMbPTIlkGOv22MCmdt8zCLFjVyJxyNgTRLHHQxQOIGqUb2mRTs05C9DKXIkqcG0waND9UF+XTNBob7DomB2l2llonZeKfGJOPv6s1NJvq4TIQahzKK1QZFFMotKB3C4XxNISnsu1SJdICcVtQZd4tVPK7iSXKqFcDFkuto8wo2e4yPW1ZQ1bgjpVYYazmEp6tV0k9ZMftuddWmTG1jgQHbkJh056pZxfmnYq+kPIqNIzkwqUue4d1pKPQkHpYOpdSnjQ3hWnTW373hEqdqZAI92Z6sfi3NPO3VMMTFbDCW11/5qUecigOAn8TQqhXk9dADVkymnFUpAvADOFDPNBgKH5SI3lwNiQHsd5NdwQuGzbgVYPOxTbeBX3GJ5jUB+rFQXdvkPU2nzJk9ZS+pAyHImXWyNRp16YbuDcWpRIo96fbBkB1thp+NH23ucw6Rs3QI2loiYP65wPcK73c25zValRq5nE3p9RKgp6evKpnqTFBK+FXs9LIXBCxRwskjXBsafMNLCKBMkw08NBaMUfVw/qJDwcAqdG2qlGNoOzGByX6OUgmoC2bgLyMZ8hlM6kZKDzu4JC2kcCjWVp59nIWVYKwbJfuKY7GQRrhne4KLDLdqcsBS7+zIUGzrbWZWnlSxt714QAUNUNUNbooKJ3I4XMAATX7B0t0qo+U2xgtC4LHPaUh4k1GvKZUSHDw8YalhX2WegiFLJI7VoqDof+QRMO7XH/2l6J9NBJPJ86HA6imDZbKVY2WOkv90mPOUeuARLLZ7JRV0rs+T0ZazfZBJZQLHveUhuTuQNYrK7Pl3eykLwF7ZA4i0RAH43vUaoG9mryo8CVwLs5aymt41MX2Ozbw4YD5NfpUNSoIgps94oxNZWFtLAg0t8SDkWbqay71XEZdQQoD1xOPu9KQBuoQHGrs3biNn/fsvkxTQpb0jTWsGU4pcmyEZ+OCBWntBg13Sr13FFHWINPQxocDytfIqWq0JCiLNQPjoNxa6rWqXhLmNg9WD0snso3RlnT2uAsN4W1y6qmstCThvPXpTkERNpyrHtI2gxuAo1bgLWOHw3afjON+lS4Bksa7jp9WG4XFK2pQbachIs2jLAOP4myGEIFtLqIepkFCYexcetzFyeQ4dshZQ80s7tJG070U3nSmmD6ijrugtIuGNYPqDKJtTftVbZZiBMfATwxlq2Tq8R+BTrHlcqm9dty9oGCq2hRqtKpq5AUt4cuoqSP6jqtqdFfc5iJZUJq36FnN/RC4Fyws0zCKjrNDH6HShApWK8urh7BWtU3fNgbKTKHkvOGyy6GOC2L4jHwoSxItd9PvU/iSDwdMqAG2qpEXBF4pRloeyEEMKtmWerZXo1zjgwQ9x06nx13XMRyrrN4V3M0GGKTDR+aOoKJ8ZEvFdZt9rNI04iLrjRo45cLYsKrUuaGZDwfsqpFT1cgIyjof41FvWvZcwhcyN81zIN3Nd49Kvm8Wd0acurp6Nfaqye7LqBQPIfBGHRHOM1DcY4M1I3tUZJzTX4IheM4zf6zkbDjUDLGahpgwDxY1YzkI1dWk5uXU6zn8sEaVTMfCdZp1rpmz47TBzNRwKcuyfwoOAknReQMakllblRbhXcc/D0q9MRsOaYOl8joaAkTvdtQMX/w1FeqR7FUFpiUg2uqzuB8/BWgzNttraXt+ljVcNo/NGXcWk3Il3M1wMq53UanBr7ZUqaxw/d1sONR0X/HPowv/eF5ZYwnWtfWac0l6v7a7tCf3YTFp69vci7Ohm/DfpRUfaAjG0Usp8Bzg0aNHpvKYl0Q7zvb48ePN1Ltz5w7D8eF/ZAMdLsq6JaPDTXwI5pv2j7NraYh/PC8Poc1skXvDQSBr6nsuX79+rby2tNjWyN+FhmRLUqPedbTJLoDbs38zmKwZv/32W3P3no5wzbNnz3okXE3fb2osgYPwNn8QMIODGEtTIVaGnmUhGyE19kabegSYIKbJtNdVxNTHZSCQReAyDX358oWUxHMQ4vC2sRsQxmIXpmP17MhQbwMa8hGYRbm58q+//nr69OnDhw9/+uknNsXNcqZ29Bkruwx2HFMHDeFXhUD5AAlGWIq04Udofqz+s172ZelsjX1SpllbOgSVZUjr73oWlvWgXsIGLf2sCRpjXxPdwJAYoh+B7MJfI/bCk7KsXPxsAw4aQhmeKTi2qMGl3IbYW0JmFA15zSW84aayblveXeIgVAWfLTWJsY6AQDYoahQr0ZBfjSdFAps7f7LLiXiNAeU2xIlJiPoJlKcboi2S0Vww0e+l8EMTmIXvssJ61wOiQzCoNtu3IG6Hqln/qzd2Xyti9FEIZN2gRvgiDWWfixEJY1djchN/siDx1r8jE/vN4+SeJCvVVvdHRv8lGpJmleh5dlMOooComqmd3UZWKTiImTIgi7b9jD/bhJA/FoHsAU7NapSnIRwo9XstL8XYWmPQjCGy3Clj9ZCFV8ZQasO+CYXpJRkK30SdjuIpQ29pge7StzIyvUydAimo5L0KwkEoo6uF0ZDLg9DlXhDdtHHxBO8D1NScEmZoaImDoDrCqQFckgjiig+RjPtmKdMYMGRHlqqqYSMDVdIBEgCXvkIi9EUxD4JJiFKSEh2kAYanKhXKDGEAMZeAWeg++5Z6SAqjAUEUnq1JyD8CAgQ4nqAxYnyVSwJfl6uswpaGaF0Q5weYVOMjOav9qkqwSLWFXIBvSQJxDuOk50qF9rBG2jLNArgl8Qmq5ZkwmhjeTDWnnMa/6Tj7kqFFGaOD1qeqzpjH2QaG/CwCeC/bF/Np4Aojgcv/e44Zsuz9qYfNK2Ob0WrUpUCZak6GAt3AUPIBFJOswS/cKhCW6IbktCNy6AUByTzxTYNVVsBfqUDRGTlCaghfJW1UY6wQTfATIzObwflmpldcngUBFuY0cAaWcWb7Y46sMw0cskbUPCrkZcs//viDdwLZr7JQowxxpaGV6gYFQCXE/A8//JDWL5WRLLtOJNOGMh9pjDlUrv29C+2RQEfWCkhQCIgJ41I0X9JkXr28TI98LHrz5o0ZCIWBy+jGZYPtRnJcHhABoqNHK4IupZrbkHGPuFP3hY+IcD5qBexDwFdSj/ZKC7wIDn0ItZFJMVs9v0dJJUv55cuXkBGfFy9e+LvzangrGnBwHSyCyrMDZX/8DG/yM85s+6gMBAQBmw3dKFygmx7GyWJFUsCPy/lk7560Un/QAxOZfCe1SDaMaQ1l2gcNGUzi0iBw+TdlpkNc7ouA7PWgg83UgIPIgMjvSO4YvbC7lH2ZUQwaQoKpjMtAIEUgaChF4wRl2VGzc9xMV47w4SBGhFAKHCT6ZBMi9mWbaRsDnRGBG302dMoJu30btTc70eP3/ZAIHEQeVPPXFEh8PEWSRn38+PGMaIfO2yAQ2dA2OI8ZhTN1BG22I+M4XBIZvms4CN1Il/yDTh4CiOZjUAgpV4dA0NCZppRtEepyUrOB0jz24nkcA8FBq07cPQ2JkA10jiFOikBsys40cd9//z2ZBSc1lblJs23v3r2TUx7e+mn4Q6Wipxkdzce+u2Dkx+V5EYhs6DRzJ285cc4ym4N4TVEyGr4bOAhAOdX2sMr+ztdHTSBgf8xxllfLb6CeshcjPZlquzwUIzDgoOaB0hdkNcY4uqa+WWZ0vGIEIhvSMDl0gVSIZ1VEsuQpk3RNX1OE75pHyR5Uw0E9MpuViY4nQOCKKfaaTNsgFYIm5Bkc3/1pCydB3vvLCREH8BxI9Q99TfN+Q2yJTdkJJlqSCNhhqq7CdGWmWKVA9okeT9+WhDA0zMUR0lKDqL9WBIKGjj6zHNZIWkFhnq6y14MIBo6imqdp0RLNyQH20t15hofkIyAQNHSEWVjUgR0Kj8YIYxKixUbdN/S8aSAHiVLZp2PsvIzKjAsBYWYhVzJd4vKaEAgaOu5swkFyWNPz0OqiecoUk3ZDKj/NiVKLaCAclFZeVDsaXBMCQUPHnU15gXBqcOq+aRIHCbg845OcLmUiajg8EgKifqqZx53j0OxfBOIt6jQ0jlXm5xTQxKtXr6aq9fz5c3KuDf4kEG9m8ywMSjIP0SAj9mLD//DTVNBC+FgEgobG4hnSLiPA20mahZETxS88LkN27S3+B1kq4Sl52ThZAAAAAElFTkSuQmCC"/>
  <p:tag name="POWERPOINTLATEX_PIXELSPEREMHEIGHT#5A5C616C7068612C5C636869205C73696D2031" val="91.66666"/>
  <p:tag name="POWERPOINTLATEX_BASELINEOFFSET#5A5C616C7068612C5C636869205C73696D2031" val="19"/>
  <p:tag name="POWERPOINTLATEX_REFCOUNTER#5A5C616C7068612C5C636869205C73696D2031" val="2"/>
  <p:tag name="POWERPOINTLATEX_CACHECONTENT#5C78695C67672031" val="iVBORw0KGgoAAAANSUhEUgAAAOEAAABTCAIAAADm0/dTAAALKklEQVR4Ae2c3XUVOwyFyV28QwekA24qACoAKgAqADqgBKiASwfQAXQAFYR0ABVwP3CWIvx3PLJ9xjPH85Dl8diyvLUtyZ6cOfv169etRtenT5/++3PduXOnkcgpZiJw65+GGLx69erjx4+wtKHMKWoi0IyjP3/+/P79O4A+fPhwwjoRaIhAM45+/frVqXX//v2G+k1RE4FmHJ1QTgTKEXjx4sXZ2dnFxUVJl8nREpRmm2YIkBNCULdpkdibl347/9jwFCXmvt6A2yl0+fLly/Pnz92+pXy+Zw3PnvDeDMwSOT8/Rw8uT4+7d+/+++eaJPaQ2f3tt2/f3rx5w7GPN9Mi+tGo/vrx44ejpqdB6pZTqvpBp4TxEcBPvX37Fr+UYkLJFGr9KN4bdnJ5Sjh/iUPV9eQfKO2yEFR/+fKlfjrL20Xg6upKwiYOCxO7SypTU4OjqUdSb89HYSfe+/PnzyKLgovyFODokydPCO7yVNRFeyr1I2kzCxtFgCzTY4KeCLZ2DZzp9aOicomz9drAtvCgHnaSbdAS4h4ceMZ6D9Kt34Z8gANQAmo6VjDBaJuSiS+O9R8+fIBh+HNNRFQhdstOCM9P9PcWFosJ54re6Hrv3j3dvWvZKczoLJ5nz541Gev169fMl4kg88GDB01kblrIu3fvhBLO0Nha+OCm9ujRI48S1MPRwxMvIbK0gZ2hRKwlDQYsAJnoDKuAqVJJL2CxPgkslTJPoTvgiyGkUDLx30QuvDCGiJYC/rKw+1rN8NyirSuQKNewir6eQG5xqDiStea4iXG7czRKUAwzPjq4vSg6zMjMKnKskPounRgfkLU0jFqhRJkiP0o0Dz0HQ5YMMEibDKvMTGWJ6kTCQQR3x48tqxilI0e99MtZAtvUhMtVMGJQFltbVsHvaI6OPeoT37VQ6jRuR45GRW8iykexhlUp/2dmFcs1mgsB3RZXchS3+sookUrEHoj1hK0wyuOKzPGxRKcjtMmwirhhUwCKR81Qk/jaNBmzVxScElUPcDQql+hWInr8NpntlNn/9Uh8x0eyRMMol0o65jiKnUInSo3Z05QodPw2+D8OnL2ZEitICczhgvjTNvE9PizNR+zC0eh2Huibaz+CQFgVPU4yv6HokfiOAJRZhy4cje5YOQA3azl4xwyr5KXz0in0SHyX6jBI+y4cjQrd7o6+0FQwNbVJN2/8eyS+hdMZp1mUTiXq5fLRqNDdc9Shhv8jYnhJKrc171GjiS8yaxLfEhsP0iZKpxLdJkdzKKWOk8iCcLe5nulnzRPf9FBjPenC0Wg+eiJ+VJs3xSqz/8skvoylh95TuQtH2SiEwY5cbU/Alc9lvkctxyrasgtHGSl6yBfV4BQqnf8L1y3Hq+btVI/Ed0xb9OJo9IjUbI8xsVuqVY/jpFTiu6f3qL04iv3CdzAMttSu+2vf4zhp3+9RzRw9/HsmvjuCdEyiYxypvfttEL8OxQcQBL0GNOa1DReHNTv+Sln0wxskSGw3ubwf9GgAM2V+G+R2Y7oNSFLZ6vdYWvLRyn1/zwQFo960cHq732alNv7mTXpq41+T+K4eysx+NHc+qmcFajiGkJT4DCjIEsebeheVcgzOIy1tf+UUq/B/8z2qM7eZo4djvfAy+qtlnmIGhuevtKTAxoILalKGx5RtgU/LHL9MXsRKxn16qoIPK9b2K2e+lIRMh6QW61zDMX8Frkc3lLvHelkEEA64QS2M/lG96Uiquj/HmZkRC1Lg0pjAKh5lOmYewVHPCyDZ2QIXnuk4zqMoJiXqHfajbAsI2QABKBQ4jZK1i9uAf+DOpY3h4IPEwCqNvQa7v41+a4hZs7xZ5LaoQiijr4e2Y+r4H8/q5Ud12IKdJayfbTQCqe0UVNPNyss9Et/y0Wtamv1obs8kBGWlEmtq9DvxvjASDL3QQZAxb6dgKpmDJ5BbeDBsZtWeo5qgw057Q9R3/i9kFYHbPAv6ysmJSIb6ZoFdO5o5Gv8ePnmPLFPW+o4P4cW0vQskoBgJAnkDuUTfqyy8JddHpuehawQWjnvsZuHSwWvKtGcOGuJjqCFTinoR9k8Gaa5LKtOl3iyza8coAiUj3vIasQplrSPUezpvlyJAOJaIpN0P2JqjfIbxmG+phkdr34yjrGwHJa7UDOLRpj3yQNCFrZLmpSvXvM/EImECilgqxzdWG44S5QVT8+HIyLw5mm6pjbw5EMP4lD/eypFLG46KFJzoyFHjaFQzDJRKE81r3vlj2SGIEyElMx9dGeZV30XYJVOgUCL2phHLUTqzZEs6zzYagR5pYorxW9zLNuCoDiXzQFST72A5lSYCqTlNhPHhf0TgTfHHGw1xtRxl2uJEAeKgVWYDhwC46bUtGGIPSGZDCQcRNWcN422atO0VnVTJENexnpgi+LJJLOl54m16pIk43RTjdxDZajmqoTFn96fD2uZpYobxZn88mjlqOSrn9njTydGMdWGMxsoFn8o0kQ0QEiSOuQKjsBIymmzuUS1HNUAz1kfN3yNN5PCoOeOjyo9Q2ZKjc8/kWbRHmog/jtqMpIu47ymwj9vofEumdr1n0n6U8haP30pmu7SNSxM9cLg92feZSwHU7Ws56kUcXKn5YE+rtely8zQRxsu/Q2jeY7zdbIwyFq/lqN7XO/hwFSdL09S23Xx+ntm272xj1JGjrGO9sl0Zb7qtN8IZgAofpdJE/B88KxTiNUsx/tQSqvC1GTQrQfU6HwXWqCtGyolEIoJG8397g/FRw5j9scf+Dd1yKhI6QWpKFuoNR1NSnGiwxh+UsH5DwDlVmVTzNBHGR9c8OdWpZVDMF+aEB8BCWVZs/i3aX7+v1z9jEhFeAZS5bJ/c8EStfsv3AVjHXNBUK8MOksrHjx/rysLy1dUVoGMVrz2UReZefxnmPqbiTRnmecB6DcLbcGFDths/6pxKCG4oiBpnxU27BGbKLLzZsdxhki0UYA/YGToMRiHo22RupRcT9JBsdQukf/lRJzf1XafoqORwMN3mcqICj1DJF0QI7mFuAxzUm78gQl/PbTjGb/qDjIXmAFLtAnW5UIJuph0wRvH9qFu4NFo0DMbAQuO71dS8WGZm5U/qfeYqfj3OUacK0TC6LdWU98owm164k1UmkxkUCv7ObIILhSFupmPmEQEuupIZaEAEMhMZ/FGOo051TAjoYZoVmPumgsZ0MXumtpBBl+ZpYobxg8y6LYbrSjvMUacflsZBRt3GDTeDEgnAutNj9FBnNjHMxawYUIQrllF2vzEyI1bZsZSjMgx+AuaFRgr4eV2BQ5W+qxS0YqiNT60MxN4etpLxq2CyrUEXc1Smx14h+mJGc8KVzac5MlZNgRXl1GiYJro03TG+RrfZtwSByNlTSLJMDUfWkBUW4l9TzfA0l5eXqadHqOeEGT61/Vovpy0w1XZQdYQp72mIWo4KFtiMJI9LanSBjddeX7Hoac5yDwTi33Y0jMTb0ffv35Pq4VNxWp4E6r2aeTsRKESgGUfdeMQ+PsxO9C8cfjabCBxEoDFH3Xj4VO/wn5T0oCqzwUQgikAXjjKS5igEbbtfic5kVu4VgWUc5Z/ZuEqw0Nv83/8WMK+JgBWBZfv6i4sLyMfmPf+PTvBYtk2rHzxZkZn9RkFgmR/ljR87dI7unz59ysloahLacc79UwqlWV+KQMlBv24D58RHQlZuYa1uoAmKx9WPZnkiYEBgWax3xCeUQ0TOQWUdENC5uOWsHspSgMfQdx8/KZFpzsIqCFg46hSFqbhJiOj9jwXs5BU513xPuIpF9zeonaMaC16Ii/uc7zw1MrNcj8D/rQzDc+MNM4gAAAAASUVORK5CYII="/>
  <p:tag name="POWERPOINTLATEX_PIXELSPEREMHEIGHT#5C78695C67672031" val="91.66666"/>
  <p:tag name="POWERPOINTLATEX_BASELINEOFFSET#5C78695C67672031" val="19"/>
  <p:tag name="POWERPOINTLATEX_REFCOUNTER#4F2873293D655E7B2D69735B412878292B42705D7D" val="2"/>
  <p:tag name="POWERPOINTLATEX_REFCOUNTER#205B782C705D3D69" val="2"/>
  <p:tag name="POWERPOINTLATEX_REFCOUNTER#4F2873293D4C28732920655E7B2D697342707D" val="2"/>
  <p:tag name="POWERPOINTLATEX_REFCOUNTER#4C2873293D655E7B2D69735B412878292B42705D7D655E7B697342707D20" val="2"/>
  <p:tag name="POWERPOINTLATEX_REFCOUNTER#4C287329" val="2"/>
  <p:tag name="POWERPOINTLATEX_REFCOUNTER#655E7B697342707D206628782920655E7B2D697342707D3D6628782B734229" val="2"/>
  <p:tag name="POWERPOINTLATEX_REFCOUNTER#644C2873292F64733D4C2873294128782B427329" val="2"/>
  <p:tag name="POWERPOINTLATEX_REFCOUNTER#4C2830293D31" val="2"/>
  <p:tag name="POWERPOINTLATEX_REFCOUNTER#4C2873293D655E7B2D695C696E745F305E736473274128782B427327297D" val="2"/>
  <p:tag name="POWERPOINTLATEX_CACHECONTENT#5C6F6D6567615C6767206D" val="iVBORw0KGgoAAAANSUhEUgAAARgAAAA7CAIAAAAvowL3AAANE0lEQVR4Ae2c7WEUOQyGwzUAHQAVQAeBDqACKIESoAIoATqADqAD6AA6IBVwz544RWvZHo/smZ3dTH4Er8fWxyu9ljwhufqzfxkEPn78+ODBg0ePHjEw013DN2/eXF1dPXv27OvXr12C9s0bRuBqw7adwDRYRNLL15DU//79+//yDv++fv3658+fJ3BsV7kwAv/YMO9jSyQKCFx6+fLlr1+/wshYgQih0FHu3r17d3NzE5a5b9wiAgsT9czEU0Agj48TleT3798xZz5//gx5EpkQ7O3btzGB+64NIrC3dpmgVFI/TCdok1QnqAXBBl7GMp7sU2shsBOpiPSHDx/Gpj4klBcPSXUachkrurE/WAWBnUg1mEn9UiUJv4LjZQONYsIlPkKn/T1ELRjbfrYTaTo+ldTnTjW9P7dC3mR4OvVcxnJ69rmVENiJ1Ap05T1EuJIscRlr9WdfNxSBnUjz4KSSPH36NKkk8gou/B6C9w1jL2PzXNpXj0BgJ1IERflxkKcT7yci4v78WeIyFrNk3xVDYCdSDLda6tOwxYQucRmLWbLvmovAPTYkJ6v9+OnTJ97YcgN+//69nV90jFKOfFSg99WrV4vq6hTOf1AAH7HWiuIVHK/7rq+v7WTj+MePH8ikh0zWgwYyHz58mMyf6Uf+vwgFnJsn9tPZ0jDjYLt3bOfA4ugRCQICsCOH7/fv32+HBVGgjZxEFD/le/HiRauoCvNsLNFRWTnqER0OQFgISKlRwpeTQzhB3JotYybD7yGylzHEwqXwZWw5BOZKxgsPFzMtiGX7aisNWsLJFpQQleSblSPjRlHF1g479AbMoMWsuWj69dl0JKX8yg3OYCdnoY8EZ0EYvWzSEI7wZWwLuJGagpIUXnDTGebxrnRq25eclAt2QUi2yxfS2Kv4V+QAAluQIItZSeKFRQmkRSJhltqE1hUCYAurqmYAXitoH6WilPrEKUYndrHXpoiAQx6ga5TZq8mBDNjvs5woi1/yNKnkgKCHLKdVKSFZZiuM1yJuam4jqnShbRSluOWJhKHqFVp19aID0kWV2gEZs6jeJYRTMcamPnHV8FtwKlm1hF+dMvFCYPEVVQimruGX6tKcJhNKFNLFNnWRxha261PGSGYeM0oU0sV1UbpMBnkiiTJvR7J57MdSRcKMsYrWkUbMskcDR+ZkNpQsXOIyVtK1xLwAYkmiWnCNQNsvKUrKIioSY11fGUAeK0dJq6IIQacorz2To5aI4ZB7TS0ztr5bLFr2bnMN2ZB1imQq3QQmHSEoetJZlFDUmB+TKpZYgG1SjkqlwPrCGAKwRVo1XGs3KQEcCbJXQGtnEbsSUVC0ZEaGSBqk1Zo6a1z2FLcLznEMZxRVmy7ESc7dgFOkY3L0IplMBcBt0okbHRaWchEceGq/AEdAoxbNwsenEIAIJWaxCKVZUVljUiJpOSIkp4qHXisV1qzpZzcJtsNTf/hlbDlUJayl01kTT4Mug7mpj/0+++V6SUrPPba8KOzMQpQSSZP4hG+E8FZ6AIGSYylr+plOAmyWTmHAOe+It0VMU7AU9fWhw0ixqtTQciLIAvsdp0rrKy747BeZpZZylqgSpEdE0vKqbWVFx6KPbG86t7IvatgQ4aXUh2CBYItJxM6CpunIMRTIxSFuWiHS10EMO2nHeoKr5Qz0PYFdOTnO4sDk5Ea/wItqIpK+YC2t9poWmiGfFFAOmIW0nFYsdPJxwmtSP4w/nGG7QqcDFMG0E/ornlbOxGxFjRnsEUA4aAekeVGl0BxVJGk52BxQOXyLJkH4kB5u0hICyW8fLXzvSX2Cne0eOZJi+dTvuNhTqjDwX8Otg1LKThrjOVnSGxBV2nJLJHUm3KyLDjKDgIVRUEM1FU57lKo9iw6AK0sneoRw6pcuY+GsCiNABIUepSYTk5Q/MgCNmDpNYxVIIq0g6pZI0teFtYqtuKHnQSeXJLE67YkheKpdpdQPN7eQkL0aEZtba9Z5zKCpI8FKwPoLUpjtnpOVfrJkj8zPEnVLJKkAFW/rWuWpPVbD4RdRvPAg8HQ4LXovac3w1CePgVFZpAOCVSoRK+PpqR42bCAnvahKs/aXSJPFtwVZFSKhqmhtkTZESIuiDa6RSqIZr4OeLpe9PjO2UPB9MwavwkEZyEkvqoL/PxIk2jAG7Hzy5ImGbe5AhOguW510snHAL7fJyh4hjbo2uIxfJsNx6RGseRDMfpw15nfmkJkkR4/AWdori5O0YWU46KRN4lE4pb0owlH5vcMjIoUdEJgsInWtFVitqE4hk1q2ueDbt2/Pnz8nFpx/1kK67vAxxy8dP378GAk2z0gyfw2wGtcZ27QRjeE8HCiKfipx39fzowVSQ+Xw67zViBCR3nm3EaM7hYTbg1NthDm4fBSe/z4IqWJWkVvZvBRSxWSO3ZUUSTzewgVJrug2FiBZcfxwR9JTqr60IsUKEd09FyS1p0dI3dqtPcVlTjEbNhkTznBQoGX2EGWSRxtBYJsXpKQXIBawvY7YgUiESsIWPgmsEBFFZtQVV55qVe0RUpG/tUel13ThcwTcSpUtTMuFQPO9JTyP6RrISW/VZHN0IJJuizkguzT7IVIYCxElVbVTSI8vq+0FNNsPyxnE4RfusaWy+WYJLWv+4KgdQKIsXut3srF9u12paayiwink+7pJ9A5E0qbCmjV3rEJwI3yUolTLY4+Qucavvx43h19dSrQMp+YKsHjOh9uiUZwM9HUAdSCSWtADnBJpspusa9H0utS+rnR1oXngUR2c0lNo6Q9RqWxbhnFgMwYyozipmayVbbKvQ/uBSJq74UAihLdAohg7+Bj70nLUYnpMxQl3LXF1IRc1fBp4Bj20XA2igc3YQE76ZrulSB4RiTyOgQgD9TzoIZIeq2FLYvYvvWuJqwuYwxZLHhnDq5bAL+1yi3xthdSLcBc6ipOekPCq4gsZS+YTiyMihd1QAoAIgaworjzSklo3vSJhm4+GX10qtDyvA0gPXyVS+AgYxUl/NlUKg7IuJRLWBHLR60buXDlqE5hezGsG0tr3CWQPsQlfXTjsfP6h5exAsxEXIuHX3LTR9R6TGCe9nEoySxmUc/+oIuFPZZsabQeeRQipkNju1TFK1QExSx+d6YAoDr+68AZ2OC1PCO+oZgwXRnGSw0gord/r7ZU0YrwdwIYDkWxZhBjt4GZZJEa0nweczbYzPLuTNYGLQyELCyFpxySRSWUr0TJc2RIV63+0WSc5E75ZjOKkN6mSjQRazJbacyASBUSm5Pvkz57YwuYktIkQuNESY3JLaxHakbl+REdpxN8EBMETKMJXF3D20UUskxK/UcavL8fGXYAKHzQeohgnxQz7vZLDclxqxh6IBHPsZjysEFHSJUEBT5CTNB58rCRQNu3CUK6fB4lGIpdgAqQgUEEykZB8BB/9iYKNDpGroJoI2exHAm2dYgx6YWs98oFE4mBKTFKSeMN0scbiQCRilojgI1JIAjWInfANFnqjSRckIKcU+EY5c29W3r2TzOAdCCQAghLuCCxzrWIXe7M4o2uutG2uH9WM4d0oTkKJJIiVhEzKEWYciMSXL46J0NJH4m3JVlo2OV9hv1i4we9Aj9neNQ6UGIXwsUTLWK+yQdDEJJ9vYQcHcjIJZenYUspp5uPUXyLps0RW/aNlkQCUvWfXhfC08UK1nbSgPvtUwBEmeRSzkxDYly4KWriyxcxYZ5evtzYpZ9ngAxHmZII/EfGWcESK8Um9+kskNmQPVw2nH3gWIQQ1vs/xe+3MebEIB0sdbBZ3Hwk/A/ey4HMqhWnptWxnBs7YBGBMLoXNk7S2AsOcpARZOb4iEX0hG+xNDL4lki6yskpjxJXMZd77VpGD3sSmbX7EztLVpeU9Z9YpeJKt4fCqBG9WznlNDmzGQClJrR5OAqPwRGQSGgssUZbEZo1P2lsisYfHVlBion6cvAPgXktdSoqjNXpr4+FXlwotw5Vta6CV7PFECrvsidSZVAkF4BIC+a75nLBLfTwiErOlAMMi6IiUxmZjlBw19FQDYpw9XMAXH2NWQUs52/RsEnh9LxGTv/FdSbJ2ek1OKoylLJ8FSCl14VKl9biHDrXDDvhbNuSQzBB1kun6+touaBwjh2MD41jfI6dR3cBl/EEmaq+CoJKJFiyq/GUmXekHX758QSaHkX0ELEzyxV/hsvMXPL65uYE/ZAVgxpC04PA3koCUfjiWolaUjrGQ0EvFI0AIn/gTTrPIekcWExUCrJjqoOfqQlTYrqJ0gCLy6Y4Ae8Fupq3dBbva4ho5TbXhBNJElwFlHSa0SPBrKrTkkV+/z5wjAjuRjqLmiwYU6mniYaanJVrCtDwyd/+wGQR2Ih2FwhYiCNDzRkHkQhgrs5OWR7buH7aEwE6ko2hw45e8H3h1kZd+QssjZfuHC0Kg+NbOnqN3aszLOpK+/1WSBY1Xl9Dp7ryUs77fkfG/ZnauRHLsvuoAAAAASUVORK5CYII="/>
  <p:tag name="POWERPOINTLATEX_PIXELSPEREMHEIGHT#5C6F6D6567615C6767206D" val="91.66666"/>
  <p:tag name="POWERPOINTLATEX_BASELINEOFFSET#5C6F6D6567615C6767206D" val="7"/>
  <p:tag name="POWERPOINTLATEX_CACHECONTENT#455F4C2F455F7B63727D3D5C636869206D2F5C6F6D6567615C6C6C2031" val="iVBORw0KGgoAAAANSUhEUgAAA1YAAABcCAIAAADiTbPHAAAgAElEQVR4Ae2d7dUeN9HHHQ7fIRWEVACuwEkFxhVAKjCuwLgCcAVJKjBUYFKBoQKTCgwVhB/PcObMI2l1aUfSvs794T5arTSa+c9o9F/ty/XZTz/99CT+LorAjz/++N1333311VfPnj27qIlhViAQCAQCIxGItDkSzZB1bAQ+Cwp4bAf5tfv3v//9q1/96l//+hci/va3vwUL9EMZPQOBQOAeCETavIefw8r/IfCzQOKqCPzlL38R/oeBUMCrmhl2BQKBQCAwCoFIm6OQDDmnQCAo4Cnc5FGSW8Da7be//a2WoxAIBAKBQCBQRCDSZhGWqLwqAnEj+Jqe5XEW7gKLbRQ+fvx4TTvDqkAgEAgEBiEQaXMQkCHmNAjELuBpXLVKUW5naPs//OEPWo5CIBAIBAKBQBGBSJtFWKLywgj4dwH/8Y9/6KNmxwHoN7/5zS9+8Yvj6LOXJl9++eU///lPGZ3CF198MUqT8PsoJENOIBAIHAqBeWnzUGaGMoGAIvBzLa0qwAMgW6u6bNOYh97evXu3zViHHQXvKP/jizBj+V/4/bB+D8UCgUDAjcC8tOlWKToGArMRcN4IPuwbpgfcmJztwly+faL597//fd7AXRN+d0MXHQOBQODICMxLm0e2OnS7OQLOXUAhFpZv/f3vf+ewQhF++ctfsiPl20NiT0u2tSryxZH6DsSd/Wpz2dh3gcPvd46rsD0QuDAC89LmhUEL0w6IwDfffEMww7U+fPjwUD0nBeR5u5cvX+bS+a4mVC+vpwb29utf/7p4alUlL20hCgv5n3cMCvjXv/5VqTmMbeyTkeH3POSiJhAIBM6OwNS0eXZwQv+zIAAB4+1PuZhhV65FbeeN4CXRS4SDvagh/I9xebLtd7/73fv376GA+Z7iEgFdUvh69faltrFbgBWswu8VcOJUIBAIHByBXdLmwTEJ9c6FwA8//AAjEv7XrvlgCsgTtcWxuQVcrO+p5BfPchaYk8KeIU7Xl4sAjQDY8PPnz7cxIfy+Dc4xSiAQCAxHYK+0OdyQEHhPBFh/X7x4AcuS5+VWgTCYAhZvzqLQDAqIWDaf/vznP1uDb74LaK9lx74IYkHOy+H3HJOoCQQCgVMgsFfaPAU4oeRhEeChuLdv3z59+pSdLxvDqxT2fxewOAxUNFcFWvbp06di+yGVQKC3vX/66achMk8q5Ouvv1Y2Biajbr4/RCP8/hCiaBAIBALHRGCvtHlMNEKroyEA1dPtPR70Z2WXP61cUriFDjlfB1kaUvmHbTBpC1CH4Ik3ENHD2xbkRRkxn9diNuN/jBh+v23UheGBwKkR2DFtnhq3UH4zBLihV1xhRQG22KSBjwWNpIDckNZ3US06symgyteCHf0+Zbv/uuWPwoXf7xNjYWkgcDEE9kqbF4MxzNkYAXZ5IDzsf8kT/+xk+xQYSQGXiOpsZhYfghHf28ciN3sXmKHD7765F70CgUBgdwT2Spu7G35JBXgr9o9//CNLEpsgf/rTn4bY+P333yOT7S1Cha+RDJG5SgiruZIo9vx48o+/pa9wrJL838bcLR71V6QdaDxKfkWOmI3XK22ufcpuAhMuWxobft8S7RgrEAgERiGwY9ocZULIEQR4MC55AxLndoIDlVTuBcfYhsz4dLZ6Ch1qZHfTdwGLmqmKYwt4aKzAE0nTb8GgczITZltR3AUMv8+GPeQHAoFAJwI7ps1OzaO7IsA3fdifY6NOa6TQwwd4QpQdJfuQADJ7BCa6Hedw2Edh9nogzEJ55zvCNpcVt+UsUAPL4feBYIaoQCAQ2BKBvdLmljZee6w3b96w7if8jxrYG78i4bAdQskPrIkE251NjYQR2rPnLQ/bBSxuBYHLBrtB+EwccFsKuOOvG4Xfzzv5Q/NA4M4I7Jg27wz7KNvlEb3kwyhs1LF79/r1a8cospvIhmLyViu8gsrNfmfBoXlPl7kUEH9s8GkSfZ7jthTQXp1suQVI5BUpYPi9Z05G30AgENgAgR3T5gbWXXgIfecjsRHyx3ag7z2JJUKJwJcvXyYDXelwLgXcYAvQOsO38WslnLHMtYvezoB7bXyxUqSA4fczBlLoHAjcB4F90+Z9cB5rKY/o8aR7vuhQCVfzEQAIJd2Lu4lwSh+hHGv1VGljngUc+0AYbuYGP/8bLRfnwX4a21+smb2W3fhFkPD7xWIpzAkEboLAjmnzJgiPNRPKLo/oJfyP7QZqvv32Wwf/Y/3ic3pISPgfyyi3FrmbfHn+h4/G7AImXlHf+3aDoN7MT+7HN37XR/zHl3J03FsVdAsQqzemgOH3W0VaGBsIXAaBHdPmZTDcxpAZj+ixwcSuoY0BsQXGwmN/Gzy9tg10LaNMpIDuB8KEWLRTOtn/u+eDgISy8jAQ2Dh2dWgbauF3i0aUA4FA4GgI7Js2j4bGkfVZekQPoub7SvMSoYRvIPPZs2dHRmOGbhMpoG8LUO8ttnfnaU38d0PnERD2dga7pzNCpCKzSAHbHWclh98tGlEOBAKBeQjsmzbn2XUlyTMe0Xv79i2bf/kLv1T6COUFAB9AAXXxTuDwUQFhFWxorbq1f0/+B+BcuCjsG78LHH5X5KMQCAQCJ0Jgx7R5IpT2UpWVhe2MfH+Bx5zgaquIgZrAB4CQmTzzxw0rKvm7wzN/CkVSGEABc1fJGD4KKLfnfX0T2y5/yFTRmAYx39xwoxR+d0MXHU+HADekCHg73bhM3WzSybtxLROclvAb+U4WKxy3R1g4WzqKR+jODhlm6pe2qMdM5PB/1UopN1uRk4gCNy5WV4kaGy3z0iZBAp8A8Man2IfYxaCyaDLu2beyiBlI3thH9Ja+IANczJQd43CI9wcI8f0gne1V3Hwi+9g2jWVlFQRBY5c7NyPdaARsj1j4/c6xdx/bSUqwFp1oSQFiRIOpaEChSKf8PRyF5TNRTw6ZqrC6encSSMVM5KAAqyY30epyOIsoKGNRE61sFPVwLEeDSWlTFy9sxGUOxdZ2wRcJzpi2VshB2mNLMXox0D2/iPniItUyHQ4CS7saJCKdXFpo6f6kpVG9DalBh9QCKNd7Fc+qGQ8TVrH73Sptym5JzWPxCb+PxTOkHRAB2IzkNOYaewasRixUeeST7iZNQMTKcKyFdXwgVaIqPAA9+dMa6hGyxEvY9tNMQoFe2Ph/Av77D2migAivyEE92qsoWgKLW1Td2J6zqiEWjfKaukmgHiW2bibwilPsf1xQ73XAs8wsG2NiDm5i9vm0BX/i1sIi5Q0u2HwK9/dS7mStbhHbSwFJK3ZILePUluFtG5KFdMf3tj7KRQTsE83kgmKbeZXh93nYhuSDIMBqKhmJ1GRVKgY/FG34wo9AxKLDQ+GSDXJ+lrDA5NIa+UojKqujqiFo5KMIOLroIgp9LGJabhSl7YcXJqVNtR2ItiFhxSBkdDw+HLR5AiF5lpFrgDHjCBXHuPSi71hC6VBj+y67UUConrgt+U+ArkJB+d/pgniVmQMb2+S+lHAHDpeICr8ngMTh9RCQxYnVPTfN5itNfWThvKW7RtkSatSXQ87KmpdfeFvGg55WQyv/IWtRNizGJiohSlYg1HiYi+qi3HA1dpyRNq1FxWhp1G1Vs2IE4h1cs0rOXo0BTWJGp48UAJBw8mm1RCjzeeGTf+ReRTBbFH7S0qjSRi8irSNJBJUu9hRxgHuIWtvdvf1rJV+7zCSRpA9u7WgPxCT8PhDMEHVABMhCMrmWFqQka0kGG5i7hKwwux9eTgsbYA3IYWTbTxTT/7IRiFGyv8hEXjIwkZbYq8uqinq4VakCl0Rpg0kFVJ2RNnX1xa5GMPsNXNoFxNH9wqdKIAKLyweVyS51uxoQCYlnjXMpMDU280i7tjNaahBaBFoG6n0j2F4A2bH53RV7mJeJYHyT11NTNKbY8raVXGoresXpNBuZ8PtshGfL571IyY+zBxoln/UV2rHZG3wyv+BhSyOCnt1SEjOpHPJWJr+FBZuErzDR6t97l0/dMrq9F6mY5+8CkzpQmxxLBqbAL2tp43qBLkKLpRllPshKmfyDKBZgVF3CKpGciMKtIippNvxwRtrkhVNNhmDSiEC/aUQF7rMe6Zc5WwKxSpTmOhMPTBzfl91mfEFmNg7Hkt/CE5faMPOHG0OiXxou6hUBS/vwgtZvUwi/b4Pz1FGSnZjhE3mGQNa8qZgkwh/OrCKGEIJEztpDKJGg9/CmKpJlQV1Km2yrJI4Q/kclOWSVYizSiShYMtKobN//kxGLolYp42s8I21CXwSWzW4BW9tzJFHGNjhImVBBVd2CFcT4T9y2BHnRCmJbwk+lSQGPPJy5RYGnrtQ4tGi0WNQVLpqq7KidZZzaoved29i0vpT6p+ITfp8K7zbC83TcOXM36L6WtcxGMt/PAIROJVUmhRb9hdYs8Q/doEq8s5a0oUnONmTfkUAiI7Woqm1yUf28WYUvFWakTYUXEGA5S0NPrbe8Vrw8dTiHcCKZdSqJQBBjHXFIo0uFUG4QSD6dZ/fahwLmwYebcW2LtbgK+k8Sob0NjsbE1zLEVdtYBkYy3d7M8Pv2mA8fkYmWTD07DQ9YZhU54MV9vrYB3VpKpM4lJQryjfOatVDaLyFjc4X6FL8vtVdN8kLO20SgYxcnF7XBym2haIQ3ByGp0Uy447JFsNmJDBVIlNzxELdysaGBJwW0BX83Yy4mLqbhji7YEWEd2k0Bu54FxMGJdzksqpI3kxv/z58/JxqIEr1Ea+yeC1xV8+rVK5IgXQjHPEZzUainGkJbUTtvs1kNsa5jFXfC9eykwnn9PgmQM4rlkbUhT62d0faBOpO+8jkI23D8PgRPNYko/r9+/bpFSaGMJLGl5wWLUxWdl9pXBtUEaNugqiMZFkVZsTPKw9Om/JIKqrKC7DiVeNwTJqrWWTo4A8ZGmTMe0YsfeWsEf10zZZFrC0Kh8sFIf2tF6fUZXH5tX0f7Jc1zW4o1ZD3HoKO6WOVJPaPEtsuxClh8ju/3dhujZSDQiACbGfmiS01jd23GtBI5q9ILjZmDMACVkxRy3dxJI784R7hvLycXBVVNNB97aLOWG4FEJbkPDv6zlU/GzQ918xhl4Pd5gy1r4PcSlihj/3A6XvBpAsJ5zCCcgXwR6FPjyL2K+LQo7N8FxCvWwVouqqJniwXmpNQ7+hYF1iu5AoavEDrSjLjkr3hhimKkuUQrnfn1USad1as95O+iyXn9PskjIfbOCPAGKOuQXsQKFOQWfrm1fWeINyVlMSPhJKLq2MpkTBKUdmEnRrOcVq6Sr70okCTtIWXYhu8F2FyU723QRJ/K4Yy0KcQL8GcrX7FLTtmNWF1MH/Ya3kBeTifAkqiTu7Q+lCq/GoxP8xfehxt1fYEtPLHYRh+DsBhBmIqN65XKKnBqveWks6qAtYU8NWm4HrH22SNmWo8oX98r+d2HQPQKBCwCxavHys6c7UuZWSzLNv9XzWgddylT5WwPvpKM3niYkzb3HZuBohqVp9nwtKlWdK5ZOBEmzQLUbkuxpRqIwGKD2ZUEG6u/XUApo5UbH+ZCcY+DGO6HazYa28svXge2qPGkpVGxTe5vXN6e+KxMPCqhs2P4igL632eINWpG2W7476Xhlfw+w0ch84YIFPNvI5+TvkyrtdkP+SQBlsklwDmrCU0KrNNLjev1OZt055+Bouo669kZaVPYCRRHR3EU4JGaTjtpjURRpz4OE+gCvIybRBp2QW0bp0A+Ln0VGZXcQyjzIS5WU0xBLTb+TPFdVSjeYkBCUY+HkoUC4uC99nX1kk5V9Rmi3ScVbC7jztGkUSpiL+b3iqVxKhBoR6A4Gdn/eCiBT0CT/Vjt+L82+3ET9t27d5X3TiSvWh3caW2qqJyqWp37yzPSpsjs1BweCUkSA3OEVxkuctz+XTWWNmY54DcgAIGrF62kwHSghleaHM8J8M7Hl19+KfRRZQqh/PjxY/vDFdo3Cg8QaOGJeZv8Sk6GgUvljR/WyEQibh62TBqQZPlLKh2H+UWMzxDH0O1dmOR6YUShvePAlhfz+0BkQtSdEdCF3GZbbuzWMZGdJLrMyDb5ZW1P0tDMowa6dc5Frd3+rKOanJ2RNpXxuEFASRUikHYuZEOEJNA9PMzXTaGDDzsuNUgwEaN6dhOXBrpefZH9t5jp3AUsXrIwtx3fGsDNIq1ogwRB8T+XILBG/ngKtdigsZIHTpPIcxvSOKKvGdedutJ0Xn36FKCXeCrp7oZrX78nVsRhIOBGQF4KSbrDD8gtSaUe8r6IXFCx9vvSpooqFvKpujbBqth879895XNRs2/+zEibgq0bBAE2cZDbO0gDVZHZI0Td3V7Q9Ui6AAgKrN3MtsMlAjlFeCDTsZtoxUa5gsBICuiLP00Ka7tLAu2Pj2QqAtZaTSr4Djxlb2fo/sFA+S2icqzo5YNrd7+32BttAoFGBIpXZXbOWjnwP65dqYH/Tbq3lU9V3zxFyYGisBeB9q+Im23QWbYuGJU2BRA3nmKRRbWTB4uoTiEOnFmCoX3aEQIHwtzGJby1clWBa6HER+zOgDO3m/kt5lWionErAi1bhUmb/BaDDEZAJC0bD8mGOL6xsTQj2iT4yCmrOuaNJRdbvNyG5MJH1dh9Sqb6KLGr5FzM76tsj8aBwEME7HIo+aR4L1jnEZnnoUx3g1wZxvVJy1maO0PKu8822UJffFq19JqUNsnAmMANyhYdltqIEIGiMxLEQZ1ClvSs1wvtsw6VMrzN7VmhfblMDORUXZ/bni1ekLSg8aSlUdKG+Z+7hxp3iknktxwy/RhxCBmyU1Hs2tKQFmNpYzHvTD2NI+bNrA4C1PZwDfR7bmDUBAI9CLBE2Xkh5WTRIrcIOZu6YDNKogmDuk0bxSaBYqBWLebYlDUqberNSjfFQXMVIoD0bGSoqB4hLWBW2uDZ/DoB06hM4r8iJDkFvPkFAzLxIyYnjeNwUwpYdHZPinH4T3hb/6zePis5jKWLnQzuSeUbWntdye9qVBQCgVEI2HuOynXswszSJXSKfD1q0KIcS31EEyZvseXDyoFsMtdqKg/GtBlpE2oikPbsFKgQEdXDaQiwfiEPw6ClAUYViQhedhuIdfkeDZOof+lvsehEbYrIt+jv2QWULCZhp//dKaZFy6TNwKBXUbsYkti1dGizMEltqdns+iv5fTZWIf+eCORzRBMjq6AwEv67V8RGVPOrNehXY9+kWc7b1KKk5cNDMV8zLQVI88Ne7gaT0qYC4laMjnbdceMpCgiqnUJ6bEn64tMl0uYOewhfPrMYBRiT0W976KaAq18H0af47UymXNQgaTPqkIBAFNcW/S8KJVdjiN3SkEZAbL5InpZtlNDf7GJ+7wckJAQCOQI592JF5JMF/JFYICWsW+Sc/sSVD21rBqa1UaJ4OdpyMrRlUbe/bGb1H1KelDbhMf3q2btPecy0y+clCUG1R0j7cC0t8Skf8IMoW9IGaKzasFXfmyJ8YhDEkrWPGjhAvCnS4pRKm9W/EZxnBJG+GXMihmT+JAFRMbJyKjdnM0MqWiWn7A2mvaZ6DpQouRlcY/2eIHzDQzg9SXnIerYNepAn1pXZ5KnTFqanZR4ijbnDFGapZlGkMNuE/GqNcd3fncknvm/K57DMTmWT0mZCZDsDBtf0vBIuuyHoMBvMtWa+fPkSfsaE5U+TjJA2qVz7k8HMGr6CzqKPyTaWiE8CEvMR2/M9mrUGXqf92o3TYqgRx2vluNvLJjNed0vQjkIlrS+3NETVqBeSRFZvPO/slfw+D6UTSZZ5ZIP/+GUWlYMjrKudBZOswiH/YQ8b6M9aaEenzOT1jZvTHXeGzONtKhrz0qYyYJYPH6r00v0LCI1biLLzI88LoX1JQHIIjO4AENqXywQHJqAbz1N31LC0sLRYtPpGsIadHak4vG0wqvz27VvhbTi7X2Zuy2aGtCtvc9kQq9uHti1zrDi7GVxj/c5vEL169Yo7CJ+Zv6dPn/JrXe33KbixRXsR8Pnnn7948WKpLy3fvHljh+PTWZX2FvZ55SJZmTfcEMnH15m9ivxiSdRm68K9FbcKvXyquufpKFFsTCbX2zDCChpMRuZU5cPaDwHZIG0mFj1USRtgl93H0vq1BeWRO64LD3VmZ+7bb7+F7SVBSGhxX5gU6vAyO4jv37/Hxcl1BahSQ7LluYuHikWD/yHQwhO1TX5RKFK47tQ28wpkUr2eHjJKPnO2MaRdeTUZnN3X3+3DLbW8ht/lelRCSOKWMomJP/ugOkmE5LIEhdQDiMihI91FGv8p4zLtS9nGmDS27amx7bXjBgXSpYVCTThsAb8A+wbIdA5RXN23TCy5W9245XTWZ4idBRJgld0vzTZMWJ8vmFMKAgWfkKVeOn99UCDWZhukLQ1Ur9dbwMyLesvjnIX2oW2SYXAQtrjTIF5QX6tkRmEaHsfwDTTRsFQQKLSM29RIBQG3HUDL7hSjklsKmo8q6aNFjrbJw3EbQ1SBhwW7nJBGH7af1ODsfie/2EVIkk6+wMD8dCJVMggdJekoU7SbJcrqiCUJMMlHSY5TSGk/yWshdhcECA9NjFpgw2YbZZQ/6dDEqnvofHH1ZchcTj77VEmZGswarVlbmJo2NUX4bq/bRCQ+qkCxZLj1ciVTLXXftx6FJTFqiFIgQvC7TzFSK5QgjzFGITP7ZJ6ul4alRbXFinUUUEmYHQboW0bqbGNntWPO5KPnmXobQ3JNKjUWcF/yrQhvP2XVUNdvA1e/3yFqqKpqsxgnbMziQFRIeqLLUpjJZEuuQ2xS4xTOkkHJ+Plw1igU49DqEOWzI2C3eSTwNiP6emmhAe9jKrjA8gyRRkg7XJNEO6KYQRU5gl4Pabb5anjatGvtUopYsi7nf6CRZJKlvlrPoJJb6Eva0foTFSqkTa+r15oDLEV48dfwGFir2wbtbVjKbOV/y7hNjVSQRp6OQcGdYlTsw4IuqAyHmx+2b2mQJ6YNDGlRTNsQ04rzvlP9vH4nvSqGWFHPL0lIFK9KZcMPUeomKdgZyFn+GLe4jNktQ9Ft7RqQDB2HR0PARp2G31q64DPKsh8ZuhjGLcJHsclcpco1jyY9N1wqAfNnpE1rzqrFqEhQxEftHAXyZC8wKki2uHjfNthSxIRc6t69A0mbinX2MZA7ovZFqXH0otUtfVdQQMBVQG3BnWJa9KMNgcJM1hHdwZEMlwffbEMSBR4e2hS8I0s4r9+ti+FkGFLBvJGZicyc2+UzkJbF4ewSIlF9tMArqh2VjQgki7Qmrm28LNceOiiFethXjBoVqFYZKQPR0rgyv5hNSw0e1s9Omwm/r19ViraQjyQ/JEJgdRVM1GRcaf3bg5LK3L0AOHmkESdUukkbydwSZY1AYG/BeXdMHAokASYmt8hZQQHt1FJMKbhTTIt+BIH1JeWWXi1tLK0Uc6Ya0qJS0sYa7p4MiUzH4Un9bvkf/n14uZy0p0u+ZpM+lkLFpmbaEF1LuSbJd3RcaulwVnTZFwFcaaetRIv832DBJoPZESkTXW5AkpBGmiNDkrgSlSo4aOOe63yL/4y0CeezFoFSJbcQD9COBEkyAE5JFiAOK1aLHDsuZYc73MEwuyO2F0lM/bmdulb4JQEZ0PBFntjrck5xtohei+YrKGCydEk4AmjLML42hEUyeSqTbdUQmmt0Uk01ZJVu0thqSFJzSBjV5Yx+T2ir5Nw6IImZxANpN+lC+EkSSeqtsySiKtmcU9JGRF0pjyew3PBQEjHBU8zIeUSNhSgJewKsJfKLOoxikzbaJeyhRMURqezfArQzcVLaxIk6f7WAu0kOOpdRA6aIOcn6RXtIiYQB5Ea7a6FdTgXGJXiPXw+GRdLm3r0D6pyCixcY6/iAtGtYTDgt3VdQwDyagdKdYurK4bl8VwYF6r3az+J+nXVSmGRIu0pJS5sg9r1qOZ3fk9UL/cnICbz5ob24pwuHeRuJSf4np5JwYjYmDZJD9CEx4VZZDJKzcXhSBCQ8CB4i0IaTpprZq05yGcO47tQxkE2q+VJYAkHJohIpRxhskzZznBMblw4lNsQuy1aX2i/VP8wwDuiO04XYA6jEdqjhUuQ81Jw0awNDJQMjUfew+yka2M1vNbBlfXnSaB7oq1xbYCVrlNDYjPlPJs0jgEHxYqOQh80kWVtD3Lny4Vi+BvZiqMWRvlEe9jqj35PJkDO2JatJB8LMliijhGWeiZJwOlosLdkb9QMR0BhQBmPTi5RnX2fmaVOVWWtpznLcUZ3Mx+KiS4oT5TsXlG3SJibkzn1Yg4GJOzRmHva1DcBzxxVhbSD52mMgkWCtljK2F+OnZRSyeh7ViKVyKeG3iD1CG+Iqx4qaljn7mAKCDmtenlxkyOJmyVpQcCpDMB/sBM5NGuinfKBkcq41YWx7m2JmLxtLmp/U7wRSEjkDw4ZoZ1Ll+TcJp0PF0pJ/o34gAhp1FFRscb3Rs8ML+TJA0naPkid8d1QrODIxLUSiHhNKaGJnrtsybRbvuyWZxx7m/A/bMTxJHbZLsXwH/qdBS+ousmTAd2d1gqToOzaY8sSumhy2AA5MqHy2avDApOsz9zNs09b8WgsS9ZCyPdT6pFAENGlTPEQzQC+eyivJDu/evcvrHTX8Ik0y8UDw06dPDlG2Cz9KIyyWX7O29Y4yjtC8SaHnd8RbRr+S3/ntNRu0ZMwPHz60gOBuk4TTkFhyKxMdt0eAHwaUhSqZqlpvVeIq4vnz57ZmVJkfUUzudrlzJr/nJpxMdeuMan7wTRkqWPGLYSqZX2ukhoWAEVme+YU9PbW2sGXaJNuz8KlRdVUxjdgo/iAeUCOncR3sh6iu5zHPAhGBbfm96EnYwG/4ATqH2kQdMu1KgRCCnEr+eoLQoczDLoJA0mwVfZK+OVX7b+JSeptDnAy57yHqqaqdBWVXalHn1afow/4QAiGXnerRnVgU3Sj0S6tLuIaNnZAAAAjtSURBVJLf8wewWnbC6/g8PJuE05BYejhoNDgIAkoCSKaJSsV1PW+W9HIfSv7RnEbBnTPVKJXGWutWjI7C8FSaLN7810vxIbBsmTZzo9S6pAClwPwKeqCtOCR97WGnCyoKnOIUwZyjhMeBpQ5vxTqmjMaMQs0opPRKr+1PzVujQe+J2gMjzuFQXPYtcPWjevYXSDeJOUOIggRo/0S1lGJIZqwjdiW/554lvdbN7z+bDDoklvq1CgkbIEB0Sc5cmqdcDySphvbuFatuEWLJkzpc5zJmo3rJuro+yVnUIzfmSwxpc8jTRBunTbFuySi8gKXgRnZNcCgejpJTFH6lSrychxA17mgX5HXWaEE2XA8CXUIB2czr+bMAMiX/341gtf/aheReIcaSyou79O04/PDDD3iF9sx539a0jvXixQvdzcL3z54901NRqCOQeJZY77+/Xx+Rs8mg/bH0cMRocAQEeACAdYIlhIn//v37okrFe8EsV5Me7eDuJMJRCfLRmYUwB+XJZlg3MAWhITmNOYJ8pifCOxOvwr5v2iT/6zqNXQSGDzTkAA4eFHzcchSW6xUIIS6z+ROU1ECuJaj0PWXBXIYMMXdUmhSIT2SOCtFE+FEOD8JzN1ODpJZAz4ztH10u9/tvAtqwJqb7FbuPBAuduLjfHQ/RS8JpSCw9HDQa7I4AwcbyTJjxn/KSPnlM0mWDsFzS56r1FudIm1f1srULj9uNal3TIW1wcduyvQz5pruK0kL7bm77WMdp+TO18yYFvVZTe4te17MtBa4hZN9OiGBLl6U29kKkX9rSKJesl60Fa5os0rZmeDkJp/5YGq5hCByOgL4KANsgACoPj3Mqn8XkCiQM1+rOAiNt3s37zCxeKpJdams785EkzItBLMq2vqXMbh/b+UhgXtv2RBdLyZs3by45bYMCPulftnngl4hhB6j//o7NZSLWxmKUVyHQ79mHw5EvbJsNRrTDRXkXBJiYXG8w3yFzFf4nuuUUkHo7zXcx4WKDWjwjbV7MuRVzeNpBSFuSeIkHSJuPsXEH/+PHj0iwRJBNR+4UF+dyRb1znDrOhuQ2mli/iofI5j1DKwkg9fTIoa+9q0gEd0q7W3d1hE48amaDkIRTZyzN1jbk9yMgt5/gf42+tvcoNTIJm35NQoIgEGkzIgEEEtLGXOvM/0L7mOk6bSlcD+oLmlRxkk0W4lccXGn/8BRRoiSgcUmoyLTXrzyFWmkZp4oI2LlKGXcXm42qTMKpM5ZGaRVy5iHAToDEGPt/7aMUH1rqXJ/aR798y0ibl3dxu4HMUCFto/ZQWOJ1/vbv8rQbslnLe1FAe79AUjlbuz1Ya3AMCThlk+hG5PUods++eEHcKv97VllC5eGET8KpM5bu6bITWa3uprBKbeLQhqWUSR2rhETjJQQibS4hc896ls6ezF8Ejav9/i2eouTdK+/1LGCei5NnCPJMXamxH6O3V6KVLpVTfA5Ad5UgEw+fMaqIuu2pUc9qyNfY2YjlI/IVMJNw6omlyihx6ggIyI9YoAlRsfaRX54usjRFzIFHOp5YPwIUh9Ih0uah3HEEZVg6fV/kqSjPQ4dX/TRMUMCvKo6vnLL8j2b95EP3GIZIq2h+4VMQcbkLIDYmFK3RcBYVyByXkvi0/pWpRH5QwEaET9eMSwLZ7+f/y5cvHfoXLxHtlHfIjC4gYDHsT8IBaSBwOwR234fcTAHdY1Mf+x7eYuFPbjgOuaej3MWn1WYwHnwgfVoLL7P1slZb7S4ssNI9CafwWgWrU5/iBpDMzZ5pzhWFph0tIJb6U4Ozu/LiGiClsLsyoUAgcDoEbrQLaK8XJQuv2rbhDXM+l//111/Ti1VB8ziF/qtPJOsi0S/N6na38uvXr9WtsDQ+5tSIAJt//M6HUEAWe741UL8XH1uAjcCeuhmznvnI3OSqj1vAbluIJYIq6Y7YHpmJtBseRtq8odPD5LEI/HysuONIY0VXZVitYQM5BaSBbabtbYG+ZGo4X7Lkaxu2muq3C7VlpcALhno2Xyr0VBRaEABMpelC6eCFSx3ls96sxLKrhzcptzg0iQflnUsDRf3pEID/4VYCA/6Hu+uXBA+tIxTzFESwcY94STIPINKFv6UGDwe9doNIm9f2b1i3BQKn27dsUXjLa2sye4tKlTZQTPW0495lRfKdTwn5E2BBlYWWBYOFnD8KnIVqU2+RZ61tRyzhfBCF9r7R8hQIiIsH3q5NYkZir5JA5C7nqrA8BbBDlIy0OQTGEHJzBJ5c0n57dahr/IwCObp/7beEFaZySY/sYhSugefJOrrkfTZ4wBxeuFZDSzFjkV6L3vHbEznEDMHDHYBR2iIqj0OGgM3kQxBUokDxbN7+bjWRNu/m8bB3BgKfITTPSlGzJQJPnz7VtQHWwvvnW45+h7G43Q+w/KmxMD+W3s5vB/AoEjLZ2umUo1pF4SAI6Pv+TMyxH4MgZoRcWkt53PDdu3e2hneQiSvIH1calccYbJe7lSNt3s3jYe8MBIICzkB1hUyeRdPbkfCSDx8+rOgcTQOBQGA0AsrS2Idb+wnAFl1Uvm0ML+Rn76WGBuxMw/9spW0c5UibEQOBwBAELvs6yBB0NhBib2fk2wMbKBBDBAKBgCKgnwCcxP8YCFrJVR+T3W5LMxxPI1DPviPkj2Y0UFKo6kVBEIi0GZEQCAxBIHYBh8DoF8KHSHQlIPXHq39+KKNnIDACgVevXrEfP2P/L9GOF37lFSXNANKAW8Dc/42nCxK47GGkTYtGlAMBNwJBAd3QDejIM2qkexGUPw80YIAQEQgEAodHgK/P6NPAbATG08B1j0XarOMTZwOBdgTiRnA7VuNbykt/Ije+CD0e35AYCJwBAfb+Y8+v3VGRNtuxipaBQB2B2AWs4zP37Oeffy7P/fB26qdPn+YOFtIDgUAgEDg/ApE2z+/DsOAoCNzoB+KOArnRA+YnR7EFaFCJYiAQCAQCiwhE2lyEJk4EAisRiF3AlYANbc7rhzz3TUbjBbd4EWQotCEsEAgErolApM1r+jWs2gOB/wC/vJZHrdBoEwAAAABJRU5ErkJggg=="/>
  <p:tag name="POWERPOINTLATEX_PIXELSPEREMHEIGHT#455F4C2F455F7B63727D3D5C636869206D2F5C6F6D6567615C6C6C2031" val="91.66666"/>
  <p:tag name="POWERPOINTLATEX_BASELINEOFFSET#455F4C2F455F7B63727D3D5C636869206D2F5C6F6D6567615C6C6C2031" val="23"/>
  <p:tag name="POWERPOINTLATEX_CACHECONTENT#655E2B5C746578747B2D7D655E2D" val="iVBORw0KGgoAAAANSUhEUgAAAOMAAABKCAIAAADG/3Q9AAAGIUlEQVR4Ae2d3VHkMBCE2at7hwyACIAIgAzIAMiADIAMLgTIgBAgA8gAMoAIuO/Q1ZQsa2Vb8u5qR7MPLiGPZE93e/Rrs/j+/t5R9Pv6+np4eNjb27u8vFTklrmy81sZBjc3NyjVOWVi1UTuL03O4Mv7+7vzSBLKHGzWHW1KbZZI9Y6bUtVTrMRBU6oSItW7YUpVT7ESB02pSohU74YpVT3FShw0pSohUr0bplT1FCtx0JSqhEj1bphS1VOsxEFTqhIi1bthSlVPsRIHTalKiFTvhilVPcVKHDSlKiFSvRumVPUUK3HQlKqESPVumFLVU6zEQVOqEiLVu1HdG3+Pj48lr0BJ2efn5xLyzs7OTk9PS2pQVvbl5aUQ0hJArq6udniLup6fvFZa4tVcZRF9Pchs9k7k+Z8L26n1HBwc1NX6f35+TvVhdfZV3czq3BxT88ah4Abqav0J8q+vryVPMMUdrDyF/MbQELWh9T86OoqeajATKO7u7jbY+vMZhwXNiiboz8/PHaAge3t7q8m1xn2pq/VvnAxzP4GAKTUBjp2qCAFTakVk2K0kEDClJsCxUxUhYEqtiAy7lQQCptQEOHaqIgTmmU9lqc3Ng3IU55iSPD4+5ri7uyuZllgPAgoZKVmmY/Hz4uIiDT2fh2baltn4kguNL8uD4e6H+dTxpdRYVsjIXNjmxFS+UP7n5+dWg5wyXPjk6FaGWGcivj49PZHAFgSZkLdVn/RTnX22CUamSh7ZESZ9TN0S6LJ6sHfGlEK7y8zmym8wplbOyFzMTthLhc4Imb5GkQUhc/BWiKyuFOF20LjQoCmlbgUjhYRK8bFKpfkOQumkjuC//YU/P+qRa68i0Y5St4WRuVgepVRE6XQmx6mCk7DKCGyuW4/W04hSt4iRKE0ZmcMjquvra3QpGiXBn1P/gY7EY38Q5tdp6fEItMnIwMx/HxTa8akyHc+BWQ4i0CwjKaXySlMQTRkSyVh+EFPfgL6/+7Nkd7NfYZvplhlZqtS3tzcZBokskGnegpNsF5d+pNRpiZEItM5ItG9Lb7If/BBZ1HgwUwIqvVVqHrQvMZAnYdLURMkV11N2exmZC594TCV2MlEaPOv9EBsYRP9k+UQKop68kBytualMYyQyS4VGZaguaiAn4+EgEshiAXrNqGFqEdmHALVTy1Zrv9WMzIVqRKlsKBGBSoLMSZdEo2hFFL8emXKH9DQQK5dbdTdjEhqFxlvNSKHvUjxUKgSLvESmJFCAlEkkKM4kP0LxK1HWZUy4v4pTxohDNZz5R2dA42uUNLILtkGx/VFsEDFFONJIcZR8EkgWme7v7/uZlp6EgDHi4AqVKtNJPpoIcbFY+DmJNLJmAE4TzE/x+Ml/VhNoDJ6iH59GyRhxGIZfpjg8POyP+vtwM4fFT/Ld3BBHMhuJoOMfXUEpmkCI6U+1GSMOt05M/fj4iMqUNj1o/aOgW+bsCBgjAmlnPjUq034nVQpbYtUIGCOCcEepwXjIGcmEqJSxxNoQMEYE6o5S+6N+7FwfVApYYp0IGCOCdqefKrl+wh85+fmNp5nk2xQCbTLSialR6NvEJQpFJZltMjKsVOunViJQuY02GRlWanpeWuCzxNoQaJORjlLbfFjXprCMCxkjAlpHqW12gASLChPGiJDSUSoLUf4eKDGaMcELaycnJzNWqLsqY0T47SiVXLaVyDmXYNN+kJP95/39Pa8Qsu7CImF2Ja0VNEb+Mx5sqezv3CEnsMn7U15zJZFXQ5uljBHHe7iTmtygbzTLPmiTacljZoyAXkSpbN31W1hgKkGZ9UD2U7sKLZrmIWmMxJVKbrDWn90BoKDMs5hM82TqShkjkZgKNARCv8VBbVNRZtgkoZSqsrU+9bpa7Y2RuFLhm/1m/owVshspAgqKRmn01/np9JF3uKVmjTOyVKlOrNJ2ozkaICLlMpqJmojSj8TYA+4ye8vPQAA8m2UkfI/KDX3kyGQqY3/e3JcckEKCEm4RKA0TCIoBp5gCtFdSBZB5E+0yMubJdp1OUWcUehRMo88odUyFZlOIQIOMDMTUQJR8bo7wCUySj0BRcPrtSjG2xOwItMPIX/NpRBCZsEOWAAAAAElFTkSuQmCC"/>
  <p:tag name="POWERPOINTLATEX_PIXELSPEREMHEIGHT#655E2B5C746578747B2D7D655E2D" val="91.66666"/>
  <p:tag name="POWERPOINTLATEX_BASELINEOFFSET#655E2B5C746578747B2D7D655E2D" val="1"/>
  <p:tag name="POWERPOINTLATEX_REFCOUNTER#455F4C2F455F7B63727D3D5C636869206D2F5C6F6D6567615C6C6C2031" val="2"/>
  <p:tag name="POWERPOINTLATEX_REFCOUNTER#5C78695C67672031" val="2"/>
  <p:tag name="POWERPOINTLATEX_REFCOUNTER#655E2B5C746578747B2D7D655E2D" val="2"/>
  <p:tag name="POWERPOINTLATEX_CACHECONTENT#285A5C616C7068615C73696D203129" val="iVBORw0KGgoAAAANSUhEUgAAAWYAAABcCAIAAADS0og+AAATx0lEQVR4Ae2d7ZkVNw+Gw3vlf5IKgAqSVJBQAWwFQAUbKiBUkKQCoAKgAqACoAOoYEkFee9EidAlezy2x/Ox5+j8AI/HluXH0mP545y98ddff301+vPhw4c3b95cXl6OFhzyAoFAYBECr169ov7du3e7pdwYThnPnz9/8OABCr1///7777/v1iwqBgKBwHAEvvvuu8+fP+OhT58+7RP+v75qU7WePHkifPHs2bPgiymUIj8Q2AsBwv9vv/0W97y4uPjzzz871BgZZTx8+BBVUIJ/79+/36FNVAkEAoG1EWDf4OeffybW+OGHH2CQb775pqnFYVFG8EUT7lE4ENgLAcJ/iTXYOoA7WmONMZShfMGqJOKLvUwh2g0EKhGANX7//XcKd7DGgIUJ+xe//vorzcNYr1+/rlS6u9gff/xBTNVdfWFFYrklu80LW4/qgcBABDo9lxOTJR/ZvKAb7KngyUtE1dTV5gYC1yTq1q1bNXpGmUDgWiDANC/2z/qgUuFFCxP2UeR8hFZfvnzZuo/S5KtSmFY6ag2scu/evYHSQlQgsC8COBSTPTowGRO/1yjTvzBh14Qo/ePHjzTzyy+//PbbbzXtLSlDi9K9shDKoBgfEgQFfMrl07fAxyfNR+a7d+/S/MgJBFZCQHYJVzU8LnfpRFh1l6oyGkmLaTP45AZLEhQohxiEWPg5FJaq2pSTJQsMgmHbpptN2kbhU0UAY9MQHvNbtZtNvtypimy3CrPiyav2R4VbBC2pk7+cKaQVWJbYxAqXNJnBFzoQkVgbAQ5BXXS8aou4j5o99FFuq4cycB5tgLm93MDAt9qoujQzP04+qokCXwxsZZS2IeckEcDSdM5XOyexdmfl0FNahLAKzfWoYrtUll5ouPUVUFoESRNcDJz5EeV4XZsLvmgdrCjfigDzPJE7U6BanUu0Cmwtb+OA8lbD106z2ce3b9/qngIhxk8//TRbZUgBt8UAX3R/rybVh41V+sKwpa9oN74sk8ISOX0IfPr0Sc0ML2U2ko9m9oldXovjTg4xJNZAGfjr8ePHebGtbIRrqaDNQgyUtCEAfNGqdrm87ZT2jgR8Ua4YbwOBJgSmLE2sjqU3fpuNNZpa6StsAw004TErp21hYqd6Op+VuEam5WAAHdsEBGRpQtMM3tiGQlogkKUMpkOMUI8RsmW2gc7uaExNzG33Mm7fvq3eC31s9nUSLpngwDgz5Ecgd/PmTXXshYlHjx7Z0x+VBl4DFz4qNhJnjoD9ugPGzPzHx92BvHPnDvG7AwrKcDlrPLJusuE8zp7xtXr20i0MdKW39RWXl1Texb2XS1MJNmiyA7BlAKXKRCIQEATU2q1NbgaOPdzIBtoNCxPbk6yslXrFmkqwg/8GNjHFF7D+1CpuYOshKhCYQsA6mrLGVOHh+S4ySH2h9jsm8nOe2gHidk2vndA+2IXWwkbpjqx0nBxYiZjQBYquTDwGAieMAF/UZg0hHYQv0pm1ljLsgh+/2vLcUSiDRkdtneivErmBBynaCr5wsMTjuSFg1ybW8QWHWsrQqZ5qVuIGaMpW0Ki4Rq5gQJ9Oc/iChrakQqdAPAYCB0HAOjg7oEyxVrEqyuBHw62PjfJeq8dUmq/ZSdNDGp3iC1qHTYMvpkYh8s8KAbs2Edew3a+iDBtiMBtv6VoSYrAlmTnssf2oS7OxxBltWnbLA+O09cgJBI6GgN2Cte6Pns2UYWVt0E9Rd0iIwU8PZPmCfdBRuyQbABJNBAIbIGDdnDCfr4loo/OUIX9eSStYWZq5XoKgho9dXPW1pT9o7KpDRhv8OJBrNB4DgYMj4NzcBhrzlGFL008na+2e8ytYV1dXC1cl7MWkZ0VoDhPFFc+1RzDkX0cE2HxgqlbNLQnMU4bsJmjlLTcytNElCf2Dj04I+yNZHnHF4jEQOE8EcBDtOOcm3CWXx5kvv9vv6lJh4xBDNe5OcD6U3QcBDqhw9ysYwIsajIflZXTjEgpQXzt27h6mqHhABLBAa5akZctvhjLcfqElngN20qkkV7ZcJo9EXMQXO/IFTMGZLsEeZJGqp+MEcXDhNbZmU4giZwMEnLNDBVWUoeYrKmLEG+g6pImpKxjwBZ3aawKHLGABuyCSzV2GR0YIEmFshE1IEyJJ+c1+ymgI+CHkBBBwzv6FCspfa3ErEaqVyx/kLcdC4oHpyOGNuyiJSm6JhIYFZWAKqzyPu6gdjW6PgHM6MYPt1aBFa4GkRYd//5tSyO6aUge7nyp5nPwCXzC976In1GCRJM3CZFYTatkxg3Fmq0gBEOAwaMtvG1cqFsVqEDgOZbh5l/gX/UuUgeVZk1Waqen2jmXcZK5d2Guidl+ZZRgE+hqI+mIN+IheE1jWNBFljobAcSjDaSJBcYkyvqxe/nE7bP1o4Kb6TPFF/RSdyuzOgXMd6GBIZpPAdEk5W11uvu3S5YJuECVRHiQoH6yLzZpC+VVfwaqtA7GqPla4sxmZ82yBzdJutmPgaLpEGTJZ6SxNTzbTta8hp7Bqjgv1CVxSC4uEIFQHEh18gQJ2rxQhNbGDLIL2WoU50GAKyMuuyxwm23uv2Ik4gNP2CI/HoQwgsoMlflSijGyFI2Ca1cG5lna1z1GzTdRnpnyBz9SvR2xDiNK+SKJs67oDsvssigIS7zj9s49MaJspLD552CnwOJTh5mBBrHT7k7jRjq6bM+2r3dN8bSa7JEFnAuDtr2CgDARhYQH9vpNdlHc2NEWO0pxQBr66fa9tfxkRAiLlL/sqmwYfylf+8fGshMgcjoBzeSGEBsoYrtAogVzZys5mTOyY7Pae8+TJE+cq+PySG1mOMhg5911BRZLbKNJ0FhAttnaCS/roTNTQ1BDliTUuLi7oRVPF1sJuLmytfrbl5ynjWkDD5aisdcIXxBcLv8/WgQCzq1vQIaQcF8y24iiD8o6SVAL5OB59X8JQKq0vAZ1lIz6kEUfQF/lMCacLTG7ul6CmCvflB2X04fZvLbtsdmkXljCWrsDuj7iHU1KxgC+2Vw998ArVQRL4z0JNUhOnlaxMvJFGmauzbzfIZDkGYTkECHmEy5wC9EvWI648jwiBZ135IY8YhjS3I0rljsggOkzKVVZ6iz07Nf7OKTTmSu/ihAX1CnyxkrUVlJFXaXwBhjjGbMXZAm4ssmJ192RIi7MqZQs4c4fQ0Spb0mZiWinV0kcIxRYbkoYpBMw1hA/R0GEo2g6R3CFEWtd//ybcghQtJ4mjUcZU9LuXKeCoDjEeGf4CwvWvUo9Kh0MAYUqvFzu2pFt/tU7jDFwaoSyP0VwfFckaLnN1t3kMylgF5ym+WG5hWBLxS4fSWZVGxTupGbl1ohJWSiUdfemrot4IV/Z1HPDTlSYk2DciaS+U1FA1fXuQnHSswXMv3dwseF2jjGz8T9+W84WYVMdEjU07cOVxlK2nZuRuZwhhUWwv21JvXDgQIJaSLzyyHEkkaBTTGgFtiWo61kC6pQK2LWfVUEbpkNWVPsgjB3hZysCqiGwXKsnUjQQ1rHpp1mG0FtSzzREv5wuiQBYZ1WfVhEBHE0zgS34eEcSo7oaS6AOxC49RoAlYQ0BIWWlVcE5KuGUUl3b93DHiVcXULp1uo2YhEetifm29kEjDaURh94UqTa/SmcdGGfK2Izhq0qFQWF2RXo+yE0gw5e5uSC0H7RiLFTDUV+lYg6q+3TghHqH/MrglVbScJEaZQnefmWpSG0I3MoecEchEjbRWDXUfwSGGwq2ipsqnZqSUoTQ6BIQpBcr5GmSN9cbsiHdsbbjga3dLLoOZjjV2Va6y3ltn0kB3bRYmBKVAaWcz6QweTjeGXNkS38MiHUyzjyiQlkGxvhviqahCDhcl5dQQrxgCQqGtwitFYGzAD4BIdhEcw8QihSu2BX30FTf97ty5YymD8Y2fOFN8ehIFfmJgrEQGr1B41VcwhbMbVWyUVkpGTJitfcn6ydhlQjrzSJQhfMFIteo8tryqB4xjJSNtavTpNSBMxVbkAw7EraZCgsep8sPV7haoYFrNu6UtrGh1IA16pZ8LZkgooXVwzl3omYkUEIlRVRNN4N6jVNLQuiPKsCipbtmB17dDElxOlyW6Kj9EbIcQbINa0Poa273I5M/ZpH+8CtihDD60i63qpIKp8MkOChHKjrFYB7D7VsHAnAKgV6IMV3qvR+ZwLCBtHT8Z+E0K8Tr4osPos+qpBaeaD8lh7hV2w2dG8eZCxfDbhRIK1TlGgYXtqYcW/psh/vmNZc3JJhjigwCVVe+6ZJb2MlxQt0uXmFt0e88qAI8M5AvYFJtDfkeIQS1d1FgN17ZO4guJ2B8/fmzb3TG9Nksy4oQzHa1gyVjRQIPZEeQdmxZCKFGGG5tspLdqB9jiyobc8MWSk/9UZyZqyeyjjFTgqvOtNscQyopAc04+wYYoixSson4+k1Xt3bt3Tx6c4R10Li+EUKIMp4Gr794Ofyxc2RrLF4QYw5fi21AGancso4aPFALFmLbpNc0RL2CNEIeb1VzXIAvKvH79OvYvHDKVj1mXL+1lbLCBN6V64Q+pDp9XNcTIHnxMaWjzcZUsuLbM8DSr+g0OcSvVxjOBccvIH66kOT4co7LoAH9ZWqIwPMIH6w2mqBy+ymJCCCXKcJPGcF+dUpQrGHJ26ApIHD52XuWX47Rf3auSXSijPjJ3MK7xCHm9ePFiDcmzMuGFy8vL2WJRoAMBdQ2pK4RQWpjsQtLlK1tj+YK2NMRgXuru747hWIcdRJVAoA+BecpArnOG9Jy2r+2pWlzBYKrPHkBAeGPjcNpiJaJtda9KUpSmerckH0ZbUj3qBgIdCLgoQw4BS1EGbQivaGOrrtjlyla2CZbKw/kCNtTVLx105KhdrkkA5apAcXJkv1VVo1KUCQQWIsAmkZWgFj5DGc6Rsv5s5S5JE19YH1ZR8AW7XPq4PJFeJwWOhZTkghSAcoj3qY2q7isSfXKiViDQioBzdqWCGcpw8bALVFqVKJTnylZWOK44li9YW0EQjpu6Nz61R+zXKg1LZrY7Wr4mwU91IxM58q+rMiUfliEq4V9XPh4DgSYEnIF9oYLZb63YnXnSs+U7CmTPR+gefNEhbaoKrDlFDTDIVK36fHdLFT+vr+tKWlVlc4cCTnlY39WSRyk2FrpsQ5G5EgJfnNO4OJtuKzU3JdbZm/rIV1MVNN/VxJr11ZAE6w6DzJfklEu0NgrWNKFh1ZcG/kst8W2njOM+jmNcgdlHtKWW0DT/QkNaxbE+6usrTVBd6tJlzYzENULAxb//GenIn2uqRAO/0NYxKq2VMTt9Jwnn0mNt0QlXFSFarN9pUvMIo+FafHA8ZtosYWsrksDPayRXlqFRK78eLmyFuuLwSECrFAFH35ZQRD0pQK8rtY1ix0EA08Va1ACsFUkak9apfm21UcYqgGVqi/OUgeFOVVYpfQn6XwDINrpqOnW8vu5oLYbWKgzcDIC+dQnYDXawjF4oz1jYkhCESuOV8AWQbmZY2nokKhFgaAh43afDC5wEHusnpxpVkWZt2PrIPGXQgJ2rB4bx+IZVa5c0o1WDYGsZsQzbIzCEGmAT+TDGFlVKAiyvCuQiOiDZVkQOtSALMTv+pUCrtlF+MwSYIaxVDExjBgN74XzTBrylC+PaH+pj7vKITXN82H1RUmWScPGLfbVZ2kEzql2ObPk2FKcz3KeAoRGLJ/NJ5eP/uD0+X/lleSTLsktuapDmI2LpC5ljL8imCkfOQAQY+iXSsKiVnEiNCvUwTmtUN2CmWaU5sZNJTEpil3GrfxY0WwDugGr5aCZMAaSVNKG1bIJBYVyFhohQML4hPG6biPR5IsAXKWwky5xnfzqgijIA7uLiQmZL0ojjNwvOE83odSBw8gg8evRIYlh6ysR2dXVluzxzlUuL2gCemW3I1UYVHolAIBA4DgIaHKCSdXzRsJYyiEyIfrVXVqhmRiIQCASuOwKsSuwKWjcxtV+1lEEFtmS1msYtmhOJQCAQOAEErGsTYqQbZLV7GWDBfhuBhu7Qsve2ZPfuBMCNLgQCJ4ZAjY83RBkctNgoxV32ODHsojuBwBkiwIaDxgScwWVjgoYoAwQhIY5LdKlDIo1bzhDo6HIgcBoI3L59W72bU47sL0I0RBmAQqBhdzRs+jQgi14EAmeLAL/RrXzBLkaWLwCnLcoQNH/88Ue5QcRjBBpna2HR8RNDQEMM7mLg4FMLiLYoQzCyuxgRaJyY3UR3zhMBG2Lg1FN8ATg9UQbV7P2wqTXPeUIfvQ4Erh0Cdo9y9m53T5QBIvCQ3kK3xyjXDqxQOBAIBLiLIbsYLEnsGiKLTCdlsA+KaBpAKBc0+ANCWemRGQgEAgdHwP41H7hjatdTe9G5MJH6+mcQy/sl2lgkAoFA4GgI6GkGpyQ1f+24M8qQbvPb3/KtFa5/8KX6o2ER+gQCgUAZATYl5fSTfQZ7VbxQaxFlIBdaErKgYZovtBSvAoFA4FAI8FcvhCb4IgjbC/Z3dAp6LlqYiFy2W7lbKlzFBsfYPztSUD1eBQKBQDcCbGHgtqwP2FWAL2a3MLShAZSBLMsaceaq4EYiEDgmAnqq2soXdGfpwkQQIaSBqOTYFeqCwI6JVGgVCAQCMsFzqtrBF6A3hjIQJKwhoU6wRthlIHBMBHRBIPsX9esR7c6YhYmKI8FfV5UrG6xQCtdObZVIBwKBwDYIyJEqC4L6/U6nWNUfJXB1yo+coYhChD3lkvE2EAgENkaAFQAfbm9Xno+k6v0f8NqPkYLh3cIAAAAASUVORK5CYII="/>
  <p:tag name="POWERPOINTLATEX_PIXELSPEREMHEIGHT#285A5C616C7068615C73696D203129" val="91.66666"/>
  <p:tag name="POWERPOINTLATEX_BASELINEOFFSET#285A5C616C7068615C73696D203129" val="23"/>
  <p:tag name="POWERPOINTLATEX_REFCOUNTER#285A5C616C7068615C73696D203129" val="2"/>
  <p:tag name="POWERPOINTLATEX_CACHECONTENT#285C78695C67672031" val="iVBORw0KGgoAAAANSUhEUgAAAQUAAABcCAIAAADoAjdNAAAO7UlEQVR4Ae2d3ZnUOhKGYZ+9hwwORMBOBEAEQAQDEQARABlABEAEQAQDEcBkABlABOwL9ZxClGR1dVly293qixm1LJVKX/3LHs/Vnz9/Xmn9uby8/Pjx4+PHj1sTHvQGAn0RuNrcHt6+ffvw4UO4/vLly61bt/qyP6gPBJoi8J+m1K68ePFCjOHNmzfDGNpiO6gtgMB/G67x6NEjzACC/Dw/P29IeZAaCCyDQLP4MIxhGYGNVboi0MYe1BhIlpaJDB8+fHjw4MGPHz+6ojOInxwC1NMzP8+fPxfU7ty5M5OUf/qNGzdY9OXLl/4pY+RAYCcCc8+X9DTp+vXrX79+vXbtmthG15+EBZZjiXGE1RXnEyQ+K1/iPoOcJgHc+/fvlzEGMQMR1TjCOkGV7brluD3gpO/fvy/MPXny5Pbt210ZHcQHAjEEKG6vXr16dnbmmR63ByIDCRJrkMprCeFZcowZCCyDAC5bT3pIrT2LBu8/vHr1igRJFqCoXSxTMltiw4da2nAyvq4NgU+fPqnL9vMWqafRQmLC9+/fWYYzpYuLC/96rUYSASHFjT84IUzxMZQpuP/3+zMMxiBz9F8pa0lY1F/rfjlc0vZkY+cJVD5AywaI8txePqBrD3YoZjC5pb8vUNt05WcQXwkC+ERSFXzg3/L/883D597xgTBETJBFFg4OLI0l8Pmzxd8tiQMEirSffBGAJGsEpvGwbQrOptvfvn3TdADniIjlo51Tu8Mepi5p/971Q1o6p22l2KOBJbAWsSglLpkSPdgDIUvuSMgAhQak6EkvpRRGe4sIUBUYTUh3gaxlgIg+veRqe4KIjkl9M8FB+/s10GwNR7ofLIHskEU9BjnypX7SOQjlXB9QDFQCMxCtgKviGA+3++VLN2/eVNeLbfR+VImb32izFO5qDGw7PdEiesKJcRg4CYIGGIHLP//8o3O7NoRblsZKWyHz9OlTNssuoDnu8Ij4ONtUlRBBI2tzanL37l2jEszFHnYrgMdoZExasMOHf2JsJJaQc49yxKgtMAtMlGE0GHnMXNREfBwBzmgmzROZDv4qC2149v7LaJyfdI3eSQiy121ogzjgZPUgwwhHyqo0qGrmaLCG4pQsgQLveJANbmjRVFcVPQ//XnswvoqvHuqxMUVjQA9i1BabBSZFMbCdsAYTk3Mzk5RssX1tcaGiIDwb8dpDqqNIyEM6NoaMSA1aG2wvRm35WRUNDlsFviBNxgQWpLDygLk8+Lpid3tI5dEvWTJRSATP0nOyDsVoyQZWnSI2X4OxpWJBheDnFypLIrPMWn3tAT8kEpWf/ZKl4jbWnykVZYwGT/n1sAbjF9JArUIBt825jCJorTqLiuQh7sqX0gc0cHseuoExxupE2CwXTjMCPDSfUtHgsFvBnIrynlOoNN/4YQkW8fGw5LIH9UM0sA0P3cCY4h765WYBDsNTKqV22K/3KFTCG1zbxKIueZjcbQ/pbQfsodMdANQitTpth52oZ/MLj8Gvc+dItyYNAiBpVTgGElTbFioLY9JpuY72YBLWTgpaPFbql5t1EoOHLBpcPEINO5oehYpnI2se09EejPA6oVA8POmXm3XahZNsRYOJxk4iZliPQsUssaGvvezBpDEs0wmU4gY2erLkhAirMLFXMiigCB9A9ShUnNtZ1bCiOnk43PH30+Cb5rt5+pteHe29EOARtNevX+Nx0uM7KGAMiJO3rfGo4l4EGcwLR/hzRSgYSUmSxtt1+dvGfWme1Pgd9gCyKRwmd0ovjXYMAR6/fffundhASkGOj3i+NaDBPAn7+fPnvFAh3iJBng9NFxrtvxCoBxETdxBbfXz4arF+OO58Kccq12BENecAqlKosFbOwNH0GL0Vjffsbsd5qznLA18P0cAYc6orGyC9DpDa+pTxrMd8CXaxB7T/r1Dy+y8q5vM6RcHYHksT3KcGH3e/+HUDPl+pCsIhOi9UhD7VC5eODM8u9mCKB4TRFbXiLYiw+Luyugxx1HTqACp8Fwg8i7rCQv2C/zJwpasU95gOmGrX8iWjoKwxRaVVvzkVwYEtsGgr5jvR6XGEKsW6iT9zCpVOew+T7WIPlLMpZAvcHcNF5SahlR++DZaovNmt+eDeuBT2mmHcF5vI3skeU3HQnqnBzQuVxdDYuRDqYbDi685ZDKgNMsEahfNQnDmmaBLF7eUbpgeeZzKw5ulTB1DqMvZlXgqVvHLDK206Uy0qjAecmj0YosvYA0wjpOLxK2KTOICozAfe9K4Wlzw73+iYKQ0meoxnPVSmRnXFderVSmPH/biiD+7dyY1b/FPutFAFdJ0q0xgD3pEeObFlVp5x9WZ4SfqA8+zZs7zUpgePwHtWeHfbvvxwT5A75XmhAqqAySuyA3fK9+VhLeMrtmIUK+x+Kkvkl1B6NW6UG8dPrDCcTGHHxCMuIXKssAHFKsWEKMqlfLynBxtoXqh41m07pgiLZ4na+8jkHdoKNEj1fiUWvg0nh0mwKA0KPn2bGI8toOuImY+yJA2JCUhRB5sBx/21+DJPtowfwZuYF3U5oeDdasw1UIt72sSbcLu8j8xghz14LCw8hrRHV8QSwnROc+JUqY1axwDBKzEXG1ChSGNOoRLjJDArHB+uVBYzQHS1BzUGBNB1ocp+j+BScw3GKsi+jCbwFYVbc2q6bXtIjWHNKG/CYMSv5xpM8hPmn7l6fKeUCRRhgr0nhu3h8OdL+h97AZqSffzLUFW4WIOCAW1AWc10qcpMp/MrhRk0Te40h6Bz3QMMq1iq4aZHGkM0UJRHzVCRhfMSMiq6RmprJ4V82FRlQn8+eCU9RRA8vB2yfsDBqBtjAx52x5gpBEhpphL9cKZUsS5kN8XJGvo3aQ96E5oQEZbZGtA/LA+oJmW0CeZ85aZNOKQXCwZoUkVsQlJd7EGdt2AdBreoLmRKKsLwmWCR8kl1Th0ohZMZrGsqzrRVgK5i6mIPhmhbrVXiBIeVB9+ukgsTn0rrw2KSOKPlnHor3OIyjyaEocgnqnbpLmjkw/Ke2iBDNAx0viqeRhnFG+UDRk8FAdAzohEwyT/DnmXKujZ6yFHEpwKpXqrZgzlybmgPaUQeNxxUGDsbU2k9eIbTeqwrfzyMKIG4w9a1cyO9B3SxBxBRL06jlSMHZSUL7r2hOQ76gJY6EQUQwaPQsT3iiYp6M8e6Ypw0n1Xcl2eVPf7/NB5IxTCnIQ9mC4Ui33OIH99cHmQkaeGT+hG2SVpP57179wJb5vltnB05kpmLOKB5yrdEa/bQSVnxZyqGPFLrpdEAgebPmVasC/Po/fzyBmRaCSJ5QKgM9l9Kj3Eb1iR+BjYxEq+RAiWaNDOtx/dDwSglq2AJm8DEz2TRlXum1+pp5hvsPBR3jklpUrLvHH9qA3qk9eSoza1rzXLpZQ+Gbrh0S7FL7WHU0ykyBOSpojl8CofIjBAFfxaiIElXP6Z2ccueDe6ID0Y8TQJrag+0CeIeRo97DKppTvMEpVN+5mKOxHvZAwaQqm+TdN8EbkJE+Ox8DmTrmds8rce69NmwVHxoSZMIvx7opjjpZQ+EaQPoFAf+fhNzoI8XPE2TwN0Y7wAaOAj8TiyZkThzIkVzReV62QNLpuDSrjDhvISLSm1M2lDe3EMyzv0Wh02l9eOZiyJc+3YWz/E9LmZH/QAf5qmNJo68aL4YBv1HH9AB0EAqHoHOMLaAVtSAcJzZV/9WNd4kNep8PZXqbnswJUSTknqKY2Ed0bKKx5pXJYadzLCj5mk9JlR0LiSlYevauZHVDmDLaE6a0agxSAMHUT+p220PSDElCtBN4IDvlGyxzVrHES7AEEnkcqJ4CGeJyB58ctwwj7rIm4jvgETYHXs0nxzbHBnTYyjw9ZdOejaWxmJE6JniGeMxCfbAikS67Xo7tskWjDCQnyd8F2GsWNdxuI/irrWTPRowW33FZ9Xez6fL8B/40kCParZ6Ex7P50gFqWtVGmTYeMTYE2wVsv0u8eY8doc/M0uAO/3hN+fliIl1nZ+fm4WO8iuo4st1a2lbO/0NpKMZEHJxxQedIMuEHZuaeNqQ8OffALJHIVYeLqY2hT2HOT+1Zy5SJVms7bIHuEmPREifmvNHUpFmZR7zkIQPW23OzByCqHvztJ4MoegFWWht258D3Rrmeu0B55TqaNjJ1feMW0XGe9VGDGZKJ37q3JqrqOZU0RxO6yvWtYYtGwSO4KvXHthqWhS2TZkMjigW4aLoEVObNG2SKENn4a85wyDGRsJsgEPuGlglbF1hTk5n4h72gGhVBZH0AhjhAtHyXCeUDdMgUCzA1dQSKTPwTKyYmcyg9ynNmdY1xfboTxHYwx6Mu1rSS5GtpQVMqiWm3TVwpcDlbUxXmGmY1ktNJdaVrzh6miOwhz2w9q8DqX8/yztjwgXqnqZt//Ly5/cygWtKDNQ/zdN6/M7MODPF7ejPEXDdf1B1469v8ViIXHpotLoRoUt4GpxAk7yl+Vs6C6U85b+IT6EY7X0R2O9999xCSkNE2t534Tnj+bN3/v8fXpNwkVcX9M8hPuaeMgL7xQdB6uzsDB8s7UOFCJWZuVtJPwnGeE+E4jMaeyGwX3wQ0mmicqgQoZtE9c2NvHqBoRNHYyCQIxCxB7JzPUvBNi4vL3O6S/ak9oAxHKSkWXK/Y61+CETsAW4IC6qFahttuaR25+OhqfW9MOaZMsYMBMoI5EdOzh5KCK1le5z6Y2/Q585DnZ+0ej7sYWudz3F1Ewjsd//BbEkLCRQXJ22uzvyqYYc7cRXiOgxzx0RnLjqmnzgCs+wB7LgrJ3EHd94cSoIDlib0sQq+Eg3SVdJqHuNML432QCCAwFx7YEl9kgJXHeCgPgUDSCMAtkFSxDNtfNRUaCz58Eid4XF10wg0sAdUVmvrTk6aJShRsAGJFfoTSyBEmKCxaXkM5g+LQOR+nKqjNjgIQlnlJh0/uz4uwfEuBsDSGEPXhXR3o3E6CLSxB/BSk5DsZWjq6ejQMe00eP8hh4BHm0jiiRI4b34e/CZdzuHoGQjsRKCZPbASJnFxcSFP/2MS/FOmncuPAQOBVSFQ+39ZMUZ58pTymlhB4hSjMGYNBA6FwP8BwE+nSDvB7JIAAAAASUVORK5CYII="/>
  <p:tag name="POWERPOINTLATEX_PIXELSPEREMHEIGHT#285C78695C67672031" val="91.66666"/>
  <p:tag name="POWERPOINTLATEX_BASELINEOFFSET#285C78695C67672031" val="23"/>
  <p:tag name="POWERPOINTLATEX_REFCOUNTER#285C78695C67672031" val="2"/>
  <p:tag name="POWERPOINTLATEX_CACHECONTENT#5C6368695C73696D20312029" val="iVBORw0KGgoAAAANSUhEUgAAAPwAAABcCAIAAADF1U/eAAAM5klEQVR4Ae2d4XnVOgyG2/vc/9AJYAPoBMAEwATABGUDYAJggsIEwATABMAGMAEwAffto16hyk7iOE5OTo7Oj+I4six//izLjhOO//z5cxS/QGB/EPjw4QPG3r9/v9rk4yB9NXZRcCcInJyc/Pr16/Hjx+fn53UG/FNXLEoFArtC4NOnT9evX3/z5s3Dhw9///5dYUZ4+grQosiOEfj27dvdu3fx97dv32YMXLt2bZRB4elHwRXCq0Dg1q1b4u+/fv0K+8f6+yD9KnoxjBiLALx/9eoVpSp4H6Qfi3bIrwWBR48ePX/+HGvg/YMHD8rNipi+HKuQXCMC9+7dI9TBsvL9nCD9GjsybCpHgID+5s2bLGopQsBzdnY2WDbCm0GIQmASAk+ePDk+Pj49PZ2kpbswWzdsX8r9p0+fsrHTLXt5Jzz9IEQhUIkAPhgWKiNnfQzKnv379+8xFK9PiN+/iRmkr+zRKNaPwOfPnwmyv3//rmKzkv7Hjx/s2UuQw6L23bt3Wm+aiPAmxSRyJiFAgIHfZfvcMn6SxoLCN27cYFYRQVw+Q66nUHj6HnDi1ggE8LWwjWCG6CJbbFZPT412Rdsf5ATpsx0UmZ0IQG514YQTUFx+mtlVcm7SU++LFy9k5540iWfPnmWNCdJnYYnMTgR0XzwrwVEwQnk2zhkJTmAB0ltnjyWMw+yKNmJ61zVxWYMA4QRcJ7z5+fPny5cvIVyNlslloLhG9sxCmnaKw9M7QOJyAIHXr1/LJglykJs9E37OoWZngwU8PSYRfTECtQ04e9a4enmZwJT4BQJtEWDrxvPs6KhtFT3a7DkcnH0qGeFN2juRs98IEGhpA9hNItDXS0kE6R0gcbn3CPD6rC4qiMT0kbA2LEivUERiOwjYCEeO3du2BektGpHeCAKW9Kxl3Sm0IP1GujmaYRGwEQ75ztkH6S1Wkd4OAnYHSQ5gatuC9ApFJDaFgCU9y1l7BC1Iv6mejsYoApb0ZFpnH6RXlCKxKQT4XIJuXAbpN9W10ZgeBDgfoXfZw+GEglz+q7nZxNu3bzkxRwG5y5TBwQb+Zs4zZMtPyxQrl6lrmqVReo0IQFTYq5aR5qshF5fpyQTJQcIe3NGSkhB1XWWb5HM2lemJXxNtoWRJBKCHIwyXSxogddk4HgP0HE4+psfBYzcOHt6zx8kA4Eg+/NOWkINA9Rc0VU9XgvMS6GfR3TPwuspGfiAgCDjyQNpLZNLxp/cgur2bvhaACsImqGnFpqdRKNHYHMqnmxcaBhHAYV3Sy/wzWGoOAVP/RVKqyEw6Mj50LrCmMAycFi5poZWZmFbGY0bz4TTRtiheiMB6SC/eU0mL46YJnvRyJI1IpotwbsoQdZQqhGNQTM6FYoDYNygfAitEYD2kd5YQ5QOXj+nhOjyGee5dGB0rWWefzdQi5Qm+hsX4gfGEWOyzlhdcRpJzS6x2ePtYfjzk012wZQywtfAGU3pS3ApEGgRST38BS+onBl1s1tlD01TVqBw9FSTDcVTZWYUBBC9g1/GWT8CK5V0T40yGCVZu0TVTXRVqnX8VuCr0TC/i3DGnL9GZIf1gTempfFol6gbLdgmozoaRUldd5flQ2R5StVxP06yCFqO+sIq/5W1ZUnI9pFdPKv0liNWQHviyzp4tzjpkdT91Va6LuavLu6eMlxzkQbkOhFGlgvSFcOlWpHQQvKVgJenVMdvuz274DBpH8CDcIoQYFF5MINtA29ieNJPD3C5fnE54+kE+ONLTaxSpJD2dKky1fU/OoBFOYJ2M15nHtk7SsA2qyS+9qzmIDS6NHBSjLqUizBhVajFhDFMoNLFY7bailqRHL35d26OJURE5I0cW1/yd2zVaIPrTOg61USRw3oyE1EgiOuIZ8btWnjQuYBQa/VbZu9qRdVOrVTVTej2kp8tcv1zkVDeb/nbquIQchQqpe4WMx3jXYRhZ4rMhYpb6c4T46m7mUF7Yff1iDkPhSX+R+e46ll64jCmVZduWusNsFVIWd1i9/M2qnZjpQvmxrhQW0iKHcvO1io6uktE4EZC64lli1KmaXsp1x1TSO4qI9hL3Aw8Qhh9r6zblE+bVBSe0SGYwQUP+NlzaKuaYOp0QM2nYMunTgIk+psv7odTZeW2MVz7RiinuGVhkVFveA0vhHNiDHhp0Jhk7C/WobX5ry6QHrLR36emeiEWJVedHm3ePVYg/Fpo2caLMeJb0pKfPbBbttbkMi+TGSZ/d3euKcNbMeJyocpSwz3ZhdZr2qmNW5V3gDNZiRxGsGpTfocDGSQ+yab9mIxw8k3T8lMhhvo7UAdmWT7Q6xacixHdnSFoNy5nw3D7p7Zyr/sxFONr362Q8fa+taB530Xa8gCIjCUZC4ZkLkHQcKt8XnonTg2qdwdLkwVIzCTjkp+7eiJXZCMdSR5dfYDFTw6ar1X6avtxMjUFnyns6g8UD1HcOQouTz2rVTRRcdslrwZ0nFExLuF1ZZW0gDXpt/ieSk5MTGxOjGm8k/5envO0q3o5B1nVM31m2/CX/qzWVQs0vX77MVLu8LZBVTr0MAB0YwMWP7kmFwfDOnTtp/qpydvg/kTgceOfBjUDG3lGT8aexga2SYcBPOpIeJd2krpmUiOVzRw7Zpa0FrT9t58+ZcGii1vFMGtVE81glF8HM1R8a/JtTVwVKr+BKKkp9zM54LGZkQqDV+nhrufpam9kwzXdXgKWiFsHw8rMtDQ06MFXASIvbkD47snH/4tjo5hW++7er7gYKIqhRLh948R18fnpXNu9vvS5EFHfThvR48dTZE88AFr27F4zXMGyZDsZn0x+A0+/1oTsyHz9+jM+81fWLI70oGfisX3lNkD7dxuF5yr74J7jFRsqS8QOegur48XY50NE9uHMBnJHAD8YH18sZWCIpIUkz0os6V3F2nDmZlVwyHcl20/L2wOyzs7Pl6z2EGt1Clg0VWt0mvEERPYdzcji6Kt3duAwEFkagMemxPg3rma93+GWYhQGN6laIgHO78oijmafnIVQa04NCNnOF6IRJ20PAOVxx8zSzDen1sWsKXJA+xSRylkHALSl12dmG9AQ2RDLs/KtebRXzS3x9TtGIxJIIuNhG15wNSM+RErTDeP7qW1G2beHsLRqHkJZHNK6ly/s+3QIWS/565LGHGZy8nrqhArnlmsol84ArFZcbRsBRTflQ/fZMNVYaxGMDTln1TDpwxgMdaRIJ1Zju4SCjdyOxYQSIoWEC9BJWpH95/KfOcW4cXECPd9Ya648W89FqcfO0k8eK2kLN1xwSRDj78mjWmh3pFAG+V54GsVA5G9KkxTXnb7DxfxZ0skT6P7vyX8fDKwxU+o9K6BRmB5BoyDY+FRtVXQivBwG3OqykZK4Y80DDZopH1nqgpSqvOYbAWJdhit7z83PVKwk5fOYWr1wS0u3F6WLXnLjsRyB12P3y7m7FFOE0dF3awUnIfYV7Sv/CBKGSBG20tqsIAU9qCpld8pEfCLRFQCMR4SE+1+o/sheDaeYI2ezkr50vXEFupaSPPRyHUlzOh4Bdddh9G6lxBOmV8ewE9TBe9Gb3cAZLzYdCaD4oBOxmJQPAtX3EwykKM2swbpgsrkRIqVfPHT5DKhv25EpHXiBQjwBrTrtfab3+pVI3CLouZS0M4+F9l4zNz0Y4jD8rE+lAYA4E7L4N6bSKovCGvSQZIm5BkKqzObZuHbasqa1MpAOBtgjgbXHN/XwbJr3GJGO3X+yekRqRHXltmx3aDhkBpSuU69pgHCA9rl34Wndwwq4nlPfEW4fcK9H2WRGwlOsKxftIL8tWyFrtnhkqynVNtH3wNiuCoXy/ELBuvoe0naSfznjwyi5nCbnI3y80w9q9QEDdPBzrCSjypIeUUr7/IVQJEAw49fGaCGdfAl3IjELAuvn+aDxDehhf8ti10CC7Y6qk73f2LCR4thWzQSHCIQYC6qbhGOztxyRDejlC1M/LfqXurihUxkuix9lTNTIMXKcnLgOBLgR0Vx3ydK1ftawnvUQjJSVVxWACIxzjuewaVDJJdd0drCsEDhABS7ASX3mF9Bp/D46VscgKlR310yNo1AvdEeuZB8ZWHfKbR0CicWgDgUsa+5f0ysuSsVKi2smofkt9ayUCwnib6ZTEZSDgENCjNVC/cB14SXqdIGZivBjKM1rdVFLqk0PQL3QvH6yu5XF5mAjow1NYVMh4gPrr6RkxszJeewVD8eUp+6F+nMxRlCIxiIAGw3hM0oPyKlD/Yri66uoEH0LRGYYxEJ+lrkbyAAtCHuIZNsRhPL5y1P+BsEvSH2BXRZObIADjiQvE049lPAaMeImkibmhJBCYiIAynuiggvHUHp5+YhdE8aUROD09xccT28D4wTf4ssaFp8/CEpnrRYDAhk2XasbTsP8AKnn3ueGmpA8AAAAASUVORK5CYII="/>
  <p:tag name="POWERPOINTLATEX_PIXELSPEREMHEIGHT#5C6368695C73696D20312029" val="91.66666"/>
  <p:tag name="POWERPOINTLATEX_BASELINEOFFSET#5C6368695C73696D20312029" val="23"/>
  <p:tag name="POWERPOINTLATEX_REFCOUNTER#5C6368695C73696D20312029" val="2"/>
  <p:tag name="POWERPOINTLATEX_REFCOUNTER#5C6F6D6567615C6767206D" val="2"/>
  <p:tag name="POWERPOINTLATEX_CACHECONTENT#662878293D5C73756D5F7B6E3D317D5E7B5C696E6674797D785E322F5B6E20286E5E322B785E32295D" val="iVBORw0KGgoAAAANSUhEUgAABIcAAABnCAIAAAAVGLVdAAAgAElEQVR4Ae2d7d3etrGnj87vfHdcQeIKsqogqwocV+C4AscVKKrAqwoUVaCjChRVoKSCJ67ASQXeS5ndOROAxA3ijQA5zwcJJIHBzB+DeQFA3s9++eWX//A/R8ARcAQcAUfAEchG4P3793/5y1/++te/8q82+tWvfvW//v/f73//+y+++EIfecERuCQCPhEuOazzCHU3BXvmWdk8yuecOAKOQDEC//znP//7X38Eyn//+9+FjkbJ//tff02iZDoiEKcrerEROT0QkBOL/+53vyuWwhtOjgCj/3/+9fePf/zjIasowx//+EfXh4dAeYXlEPCJsNyQrcXwbRXMs7K1FNW5dQQcgRCBfPNdGSX/9NNPf/rTn8jH0hH5b37zmz//+c8ei4fjtP71x48f//CHP0jOzyhLHk4qLpKRorMigHoEglINffj1r38d3PdLR2BRBHwiLDpwq7B9awVjr8z/HAFHwBFYFAHiYOLjQ86GKJkA+pC8pGGE40EvhOPshJCnyR9lDdCpSQZIq0O9eOWZESCzEgVglEm99lhl0NEHqan/smd7VOX26Pt9R+BcBHwinIv/5Xu/uYL9x+UH2AV0BByBqyKg5lvDXzIuyZT4l7LejwtUyMyaCMGJqpUCQTn97rVlI0WDcmruVbvqiFxVLtU01CZHRhYLrM6I8kAkp63XcQSmRcAnwrRDcw3GXME8K7uGJrsUjsDtEFDzTchLAra3fUG1vfSMrInoOQ0cUbjmY2zKZe54QBbiNPTELA3vEk8ZdNEBXijLZzhOzMjTHupbPn2v6QgMRsAnwmDA79adKxgjft/3yv72t7+hAd9//72GXMsV+DQNPH/99dfLce4MJxD45ptvSDASFS7ziDN+7969KxOH+UuuxU4UkS5518NZwGThCCL1g+5oDtp774B99913mvuRnrEJlv+9EN52g0Oi8BoxA2798hQEnj9/XjaOr1+/tlk9zJOlf/r06RQp9jrlbUlZudibBXsNefdDo6i9Otxn3t35nboLRBo6uNeeCCqmF85C4EQF6x1Oi5l9COznFeS75eIir0ZaS69cElAyxvi8ew7iVaV+OG+vVKH4gJ/sRDEF8qcwfUmrGEAMQqxOusMmiV9c4eEd7XFvH+8hBa9wOgK6RIKSFKhr/NLjprKdJSYSiR9hUpBiHWJDT+rGE8reOUr2EA+TV75GpCEgX3siTK5Id2DvXAUTM9gvnM5ZwMJsYlT/01rPm5RfvXoF9AiLxfztb3+7rtQMs8SL7K6wML+uIM75bRFQQ3wIgbdv35KMofxMgfwpzDYX2xQy94Pu2NBgSdveZJdMzKj08u2339qnmWV6lLAs2DDJbO7VZkBAVRTNQRlwH4e4iodeCR6i06kyzJCYCfHMuKETJ9cje5lIQ4ZG9faSE+F66recROcq2Dzh9O1OMOqRJKKlskhrKl3Xc1xsAqBV+cerppLCmbEIJE4wEhTu7fZYCj3KhG4kQs0pI07Bga6vvvqKj2rwkk/ZCWQ1AlYcm+P98MMPEOepvWkrHypLd9cwOIcEv0ZlUTYrC9HDwxOzWh8THc9ZVr61wrmFFy9eaDLGBM9f44Btso6c7TLoHz0beS4mTXpXI3OZiX/tidBk0J1IDQKnK1jXcJrz3nr6JoESFvVeWdn1DCWj21WTEtrjjzohwLYnYZz8JlLcxaGIMG7e6g5aR54mqZr8S0hHoYA+kh567UTCXA6GPT09FXQnTdQUWArATgQJwrqf1iSi4kA53PrbZRbqhcrPnj0LuMW5fvjwIbiZuIwpHM1/EsRrHolmCoWCCWWzMlYx4uRTKHP/bsuFal6aGJCaIW7YNlbjy0yEhig5qWIEZlCwfuE0cd3eujb39UjF53Wu8cdViXsIevABMnisRjO3sekEZ12Z0UiLQteOxhPH9AuY+D8i4/EMeI9tEdibvYwy82XaIWYKk9JgX/biM9HS4F/m/iH0xH4dbRV3QZoUcMIlnIOw3Mc+xq3K7ggg0w5cmVA3aRUrCQ7rkOwxBZzgIQqdKjOJlLeCCWU3yiaRqBNQh8heNdJQVdHCZSbCofH1yp0QUL3SwikKNj6cxniqyKOzMoI2UNbu40LDMCjQG/UfR4c5oDPt5eUFnBb5TozpgMbTZAkdZrIT5+WkZyzQHMJQbEj9Ig45UoK9tiBLJumR66GBnqSy6Judhkf9lG0r5Uk0QddG4apgQlkbNYlEp+uMYtLWgJwuFwxceCLMAK/zMI+CDZ7Fp2VlJKC6CE2BS1k5xhlQ1vHosZEFffGF9Hvh5equGLrJGI+ADqhor/33aFw4nnntkQmui8dWBFtmb1DrPywwi/l7WC2nAtYAUpYTKXOzIEhN9CgmqGA7IkHTH41BAE2w2Quz8mi/sYIdUvij3WXWtxvyBULRi8YuCOhZGYBcO9K46kTInC9erTcCUymYRl89UpIAyXOyMrVWmG/Wp4PUiMFgLVnDo7axi/U91/YcNsRsi2GgQ345BgE7oHFgt5YyM8cTuRnTPx9SoCgLIje7wD6o5bEgY7I265fdFLO7UC5dJuZVWzET0QeGjwO6R2W0DkgV7CiRHvVl/1ZYKtN2z8rsuNiBXss4WynS5UtOhLTI/nQkAvMomI2+eofTEh6IKf5sVAcgjidTb0QB42U7tQmbVDt6oslSC8ogq8uchyK/gM4qlxbqAOdVRHA+LQJ2utpJRBnFRr1t5fnL6OTmoUHyonzmkb1hVka/dtZYkBvOIM/K8sf3YjXx6FapKPNC4wwy2sWIMkviWZmO490iDRU8vzDtRMgXwWvOjEBzBbOBQcNgIMbQhnkY1e6/V8aHR+waOQ7JfnuXn9O2T8V7saweuLHiS4gLNUJY60KKCU7ekO816zcMKPiPmE0+Xg/Z44vSdknb1k/vPtma85SZ+3wHP56JxDSYgrP4ZNbELMEMuR9fZGrCFQI2oeNElkPAunZhXk30ibIw3VQn8ZJ3+0Zic+TvFmkUADjnRCgQxJvMiUBzBTsrnO6elRFTqvVnLAl07IjuRZy2TnH59evXOk6k0TdxPEgqi6ArRu3FY33hhj/++OPm/hIio94o+XKyv3z5Es7tUr3IkikIaNi1pcxWiWosXsQ79tTHcBFsNVnaYKUNgnvjmODNHy2NAJ+eD3SV9cEZfidTPSPwzpAlLj3K94w0Dg3ZtBPhkBReeVoEOinYOeF0vJvW8I7sU9mBtPuA8VOpid+q54GISsM+UsF6ggtRsAv/xAQLce6sbiLATFFltrOJMvftnNpsPudN2LZCUWbO5rAqQWRDqUm9AlTtJalUDlfpOpKPNeQ53Z0/nQSBWLVmMMhMNNVw5l0xVu5ogO7OkUa+5sw5EfL595qTI9BPwQZYObtyR3d998riFWh7fNH6BnUSFGJ87dPMMkSUvoU1s/nS1diB1HgXHJos9i8NyOrM8yPL8ZlpEQolX3SIMQUYI1VUBLHr94khk6zMGrJE5YeP3r59q2YKBuLtLFIpfhP2IZ1EBZbxIMJik7V+ifr+6BoIcPxVVUskwjJzJvl06exEa+JtT5foRAbuHGlkwj7tRMjk36tNjkBXBTshnO6aAROI2OGM96ziGIg79SzZiC3utJ7+/BRsIkp5foadw4cIJOInDMfD5nNWIF3RxIx0K4dJWW1psqNuDQV5L71DXPmxtgvwc3jbrCMDt+4YbQrlNx8iEHi3Jq7tYac5Fex7BDX7t9bLMJVyur5YHWtA7hlp5AzotBMhh3mvMz8CvRXMGroe4bQ1I5/76oc45t6GNZTjuIQ6FlAqEBXVs2S9zj29hQ0uiTKboFo/Lk6hBgEG0U6WYHKx/l1D/MS2duWes5o5nEiew0ZETuW9OjYhtEmXvW9BtnX2aMb31eBmihZT8DsrIoAvs8rDzJ3ECNsXByqXNmywck8/65HGw7k57UR4yHm6AtP5njqfhmX80wEKxljrWm2PcFqDBFxG36zMmmzxT3tRFGEQbLVyWvbQyJ2Xryz+ZQHl+AnmPaYRYKbYUM+WMRbrxv1qWGXDKg0CTyWyrLGPGBy1s/HssFbSgsxu3iEzpQle3MVDGb3CughYH4T+zJOSAak9C5053fYGwroYpsxetavet6N850gjMb4WotkmQoLth49wQOI+mNoPK3uFfggMUzBr65p7cxtvfO6oH152GUkiG2KUft0pZXtskjHT+3cr2DVR8OfybghcUl4bVMm00n/X9RCkOjJt80UQK1kW71oM9xItTIembYowBXrMtGOaktVkj5fU4WsLpeMuaoMfPJTJ9wbH+sdKp2AjlRtmZRbJO0caexo7+UTYYzvn/s01PweiAXVGKljXcHpcVmZDGSkPGCd7GopgaECPM3ch30UQ8NmOmJlV5y0fATuswSzDW+TTmaqmLnrlR4okSIh/KDGDuF0tSi96BUbfQg3OiVCbR+62p9KuYcwEOpNWsGFcaUewp2rMRND7ZYU7K7lHGmmdmXwipJl/+PTOmv8QnDEVxiuYjbvahtODsjLbjbiBeh+QM9g25GoLXE7vs9UJPEcijpyNc+cngQDjuLmNIxNt3UVrWXvOn7bgIIkZaKDqCcR4RD6GK7W45RzfogtrUjSilQIxN8kk7kG6psAlN20v3Ekz5k8vg0AQKOQo2GDZmVyqw/WaeefY1JqFfJM1eLjP6m7+iVCJzJ01vxK6Js1PUbB+4bRNlz6rVhOMYiJWa8UNDLBcDJW6HApcxozd7Y4NECeMEu42HK3ktdPY6jxlRpxcolVHI+kQJsI/uVl+p5qY0ZAMDQ0PZj2X3LSrXFIzqJbuEQp2HkEh548mD3PFdL/+dCEESPtVSSjMuTiiHKLA9VbCevk55e2kP1gPawEOGZNOLM1DdomJUAnXbTW/ErcmzU9UMGs/iQqaiAMRG86hWr1+rywwW5gwWdW2tqx5GZiUJrGd/zoQaNh41OKjQHlhRQT41SPrGKwIBFts19g7q5TRVYSC+fxf2Pviiy8+ffpEK8wlNoelH+zMM/PHJTd1lQuzQO5Hk0PG4fvvv4+32tKospQOP19//XW6mj+9BgL8YA6axtRDHApoywy/SxZg+/79e+GQ+8wy5k5QwS8zEbCe1CMNC9oSE8Ey7OW1EDhXwcaE0+OyMoxX7+HX2IuOLHy9+52ZvsWBWAGdnplb5y0fgZcvX9pTNLYhE+H169f2zhJlwkSE4u9ovEgTScnsUpYVmftMBGB5enr69ttv7aPMsvDGDCKpg9ReR1DjKUtfHz584Le/M4l7taURwKgyEyXhIdsh5z+qwGPEd//YCmdHchPJVSbCJvN+c34ETlcwnLui1C+c/i/to20BjgOCvdcO3759qwuBdI13DBi45yWr9USQigyLfG/evLknFNeTmgxBV+gD6dggIlI8tCMUUFjrkhTox3/9YbjJ0NT+sBjEXyvjQ7RNUid5HR3RC30pUADOcMwZkSuTXmiLgA0UmI+iG227aEKN/WfYE1J4BN/FLUbVI41N6FaZCJvM+835EZhBwcaE012yso8fPwZjTLAS3Gl+aZev8Dr3iUcfIkmwqOBQ8KzsIWKrVCAVka2bTYZZ1yFnuFuSwMQfM/elI49uN3XvJjc1UMDjMBNzlOHFixeAw+rYGC3VgVAXwB1fslRYCgoWSY80BMCFJkLBiHuT0xGYR8EGhNNdTjDa9WMZzsFZGcCdrkbzMGDRYNMszpnnYdU5OYoAgSDbYput2MnZe7RZ3286Ao5APgI2UODMak5Khu2lJn+DUzKE0o0yyp6V5Y9yXNNmZda3xjVvcmetiXCTQbmSmFMpmJ3yncLpi2RlvMdstdACZ+/fsxygYZ3KPQG5mNR862Jv1YNQjPM2F5PXxXEETkdAAwWmHquQmVmWrFdypHYw/z/99BOpoHRK75ncDmZyie480giGaa2JEDDvl/MjMJuCDQinu2Rl+lKHDvle1KgVKgtBphEAV0l89eb4YA5aqBQBVnrfC4siwBlFsi87xFYQtsuIyewdLzsCjkANAhoo4GjIdvI/63JWVmZtvu+f1wy9RRI6N480lpsINUPvbccjMKGCDQinu2Rluiyno9g7Kwt69LVARV4KFn9yZg/TA3xWv0ThEx/Ktx8OWl1S598ROBcBDRQ4B8iXNg+9tyl+anwob7/k7tagRn880lD0VpwIyrwX5kdgWgXrHU6Xf+2DbzrJyl8wuvFGGav4mzWlIRIecmxBd1ySY9hOB/s8VIf1MwTkjCnMICwM8JeTGXIcgrbKPK1Ag38rAYkhgqZ1J5Sn/VZYzLzfyUGA39RiWIOlXGmIcv7www98oTCHjtdxBOZEYAZLq4ECeQ4z7hBQvFQmpn7wCUZ4ti4mf2fvkHQ1lfHg4ImZgggOFCdIxpvPJwJi+miuYgoR6OS87JfP+bBIY35AVpwI+QN985oM7ukx7cwK1jucLs/KMHlqBNNKTLqCGHt1WLp79+7d3tOc+2LNtSaMablrAS/LBgX+IOhFImNE5uneJ7nJxzhJEgAopPAoPOKvYW4WYAJinpUFo3aBS84x7s1Kgh4Usm2McgHEXIQlEJjE0mqgwCzDqb169SoTPew8f+qnAmucSaS42uTf+QDGYJ8fB8odAgOsViI3Y12YCkgHtjE44oXFmfJ7hnGFgjs6gtK20zjOD8iiE6FgxO/WxC1tzogHE799OP1L0d+mHcyRJ67DqlgRC//TiATGksVS/8+zPiVcsp4DYeETEfAN5FT8wQyeQPnBu8QsUF8qMLpwKw3FFel4Q5bBjtuW3YndSRkdbzU5AsFAqx5SQC3R28n5d/YcAYvAPJaWmWUNu51ZR8tWwAFluzXX1gLYbAovViCLukL8pvhBvSMma88J4jd1OMQFW09qiUAHr9pE8AGRhnI+LSDrToQC/dxrUq/5e5TPuu+WNh/5IMrCvOS33ayJ6VMn8lm1Nivl3CQPoX38Z32A9IShiavpnXpzGWzElbmHHJGljlolvAIgxA2RSJMrEEB8W0fMLm1Jw+x9KQdzox4c7UJHXQp63wsXQ4CZFYy1XjJTLiasi3NhBOaxtMqJTqXiQr0LPzTismUk3LKSeKjtw8rW1BS4XeENVwi8ti9xkcIzT1kCtk/xierxqRm01ZrBkAF7vTPVfoW3ApGVvc3C/IAEqBbPAhoOngibgBffrNT84n47NdRhPT2mVU5qVEvadlWwgL3KcWmWle3xwbgGHAdWda9h8f2gx3rjm+BElQYPl+go2EvUBExTMujEvZDjBbKw/hdXK7uDjtpx2WSgjLK3mg2BIHqw4447mY1b58cRiBGYx9IqJ3YeFZebp0YxdPaOzXDUDdkKNeWa2BTvKc4u9nGSnCjCdi2JsZBlX9wZ5TTzlj2o1SMfeOdEAJBmbPPp/IAsPRE2MS++aVWreXJezFVZQx3W02Na5UTnfk2hfr4n8GwbTvfNyoJsBEwxZAnZ6h9hy4KRq6e5R0GVBle3V0fvoxPKGCDAJ0mXAAIdraYFeapNpGAdktYsKwSRenMPXcaVt+qBgDr4QJ3kclP9erDhNB2BMgSmsrRBLL45p/JvjlwWsXaghyOuiU2l7aaDi6MIWdg9pBUoXkynxvQBZjDKZbq912p+QNadCHuYF9+v0fziTns0PDSnese0CylY23A6yMrKv/YRWCi5ZIyD+0FOGTytvwx67Ncd7xbLWgIp2Zs3bx5yDie65odBZ0WQP1oxn+PPM0I8OLP+kP7RCvBjxx7cTvn2Ay8Kg0Ds4Y6KM6w+S7MMXMMvrwzgHG5J8q0NtZ1yn9FfSyLLv5evjcBslratsernoWKtwAEp83vWIG414I58qIOONr1e/IUPBMHtEgkhTqb/hTh0sN42N8OS5/juTQS6RhpLAKK6tInP0ZsjJ8JR3m5S3y1t8UB3DaevlpW1zbbtmOEMsO8MhiRX9tFmOUimZXEFJ7H5PWVi6E2T11CcgFTgYzZF6HGT4MC6yR5d9KBZ7Mt7MJNDk5SbiGdTV8EfZa788GkOD17HEShAYDZLyxJ1gRQzNNFlQZjZzH/OYlLSRbzh5sog34UPGGM9UVwkunHIFAdZWY3XC9oG/jRg+OjlEoCsOxGODsdN6rulLR7oYPoHxqGYrDRs/CvSMXO9V0SCZCYAqxIdbc4HQ8XD4RtqNhkkN1OyWgik0PsNXWmAzF6P2nWnwln91oizIs/Iyw+U7c0+lPnt27c1mHhbR6AHAhewtD1gKaBJbiM+i7YkJ/EBjQKarZoIY3vbd/GyHfUJLbBmh1KymNs4Ponr7N0JvEDgT/daZd5fEZBM0bzanAi4pa0Zl2D6B8ahhjJtl8/KAgu+F4ZWwsSiAhTIqfJ9W+wAGMi9XwkLNtaEWzrd+7mzAnECZALcCgiWNWH3JlDoMjrDWhHQ7OXSw3go7ghnv4c2CT+nSYspe0NHoAcCF7C0PWApoCmBvjQUVAuI9GjCuSnhbY+r2HXCBnbMStSDsTTNwGMG/jTdNv10UUDSQvnTyRFwS1szQMH0D4xDDWXatszKMC4xc/lpTJkkcY9ldBKt2FWgF7zCoZ2rOHveTL2kX7KvwEXRV+W6YEIiHg3AbZMB8tKff/65x3urnWg+PT311uFNoJrc5M2KzUOMEEc/UTnmbJOOnIgjUI/AJS1tPSxlFDjWoQ0D56L3TylIcoU/3bOr9v1n5RA7Fr9vpk/3Cg3dXENSAbeLAhJI4ZcLIeCWtu1gtTUOLd8ri5e4goSyLRDDqIl747jFobOLsWvZO7AhgpCD4TulFYUCDzQMEO9oIQRIg1EqG6Ip80xYtgE56Kh3vOAInIiAW9pW4LMNru4YLzyVNxEfl1ijlAoWCirvHTOx1eJy22gppt/kjgPSBEYnko+AW9p8rMbXXD4rC7akmueBnM4Xo3loo4yBVKeog5rwQ1KHHTP+tH7bQowM+ySH8sy2/Di1YQiwzIwObwYoPEItN9+5H8aed+QIgMBlLO0Mo2lXYY56rt78p5MQ8snAp8PP3oZ/mtX4hPZDF5wgGHAV+9NE2/SjRQFJC+VPp0XALW390MTTv2E43fIEY5yHxKzXwxFQCDrde4smaJV/KRYzcdxik1TsWng96dwFyzgBC6DbFMRvXgABhj7xSgYbs5jpC4jpIiyNwGUs7QyjYOd7+ozGYG4xNbI8tJcgiRpYruB/76yjrRaXY1J44bha5p3AXbaKNNYFJBM3rzYbAm5p60ekazi9/F5ZPb5pCiSW+A8i13S14GnsD/acUNDQLx2BHggQ1rDevLlqzhow6v3hw4ce/TpNRyATAbe0mUA9rPb+/XvdGD968P4h8coKJDOwlPgmZEPXGZMasEx8FB8H5ChiXr8SAbe0lQD2bt43K+t3Hq83LkqfcLYgYI39gWdlCqkXTkGAH8pDLe0iurLB/VevXr18+VLveMERGIyAW9pWgNs5fnQ9sRUPe3RYY07/UmJD1xmTIiHcY+ys+w5Ib+Q5uMTr08EB1MpOddUDOqx1tto4Fa5Ys2AJNd6NqeRZm7ulVSjmLDTLyuIz3DWnBeYEK5+r2B94VpaPntfshABvmzArN/0Tfgvv0s8TdJLIyd4cAbe0gQLweoNmZQSLa70yGp/8RwSCyEDGnMuYFKbv3JcIctgO6sRS3ByQAJ+cS1Jxm0TlNDlUJzjaeqhtonLXT3An+t175JZ2D5nm95u9Vxar5oSnBZrDt0kwtqQr+oNN0fzm0giQdGnEFgjCmrqnZAEmfjk5Am5p4wFiguuyy4RbQzHD9k7DyK8hKcvh4HJDKRqSGgxCZXc6HSrpjGw+G89uaUeOvmdl7dG+rflrD6VTbI0Ah4rjH8VmAaXsK2etuXN6jsABBNzSxmDZZZfN90jjJvPcaTig9iuUIuByOSpsOyD1yolrY4Oxns4wCizixz56WO+bHTXUw036ftMi0DEru+2ZPddgq2Feng0B3h+zXooykZxvlM02TM7PQwTc0gYQ8UE/zcqI7crO/gU0R162GlCOccaHd9Y6zCmwOyD16scv3f3888+/NP2zWRNj1JT2L09PT7PN3FZ6WD+ad6DQMSvDK9wBwVhG1+AYE78zDwJ82MMekCCMW+51i3nAdE5ORMAtbQC+pmTcn+07HwGr8WV8SooFo7Lw1OIgHa24UeaAxErid05BwC3tSNjbZGUs0dk4DwGwp2NCvdlyv9iSwuEYKI7qzWzQHeXf6xcgwFez7Tofpzsu8KHUAhy8yeoILGRph0Ftj+0tl5U1jPx6ZGXj3eXkgAzTau/oXATc0ubg39A+tMnK4tMCwz71EWARG7IcQBvWiRmY5CTnx48fAzHnzBUDJv2yIQKYVxurUeZz+Q3pOylHYBgC01raYQgEHTG71RHjf5cz760G1H6FUiGq3ysbH2lMDohi64VrI9BKD6+EUtdwuldWNkkqMl4PXIPHY+495iBAsEIapnva/oWPHNC8zrQIuKUNhsZulC33nQ9kaTWgmxtlK74364AEGu6XpyDQSg9PYX7FTtv8Xlk8bMHCUj9o7HcL+vWSTzmGYs4E9SzcWNDlBJ3mBvnAnlUTTeaY34pOPUCMlEyX0hl9YpcLCBXI6Jf3QWAVSztsRGw2Ur81NIxt6Sg+JYWNKnupzGanQrwJGoM95vyADNYQ7+4sBNzSPkS+rXFok5XFP9I37AQjHVlvFHPyENCGFWJLSkw/yUmSAJlhAxTAi4MMOAkqzHk52086HkWJL3zYaUJ5ErU8KojX74QAW6msH5G3oxvzf61uZkvbaYDSZHlfVO0qNna5BZdWkR+vuAekCJj4Cl8avZyngyONQAo4LFve7QdIDmheZ3UE3NJujqAaW3naNpxucIIRdx6wCKNlq1yb8h+6GXNyqHll5XpLig398ssvnz9/XslJ3PxcZJSfhXbJluZZmafgX/iwaHg5RgANYf1ItlJ1QzWuNs+dmS3tKSjZNRf77ugpzBR0Wj+g0qnFQe4kNmyz/OEAABTTSURBVMpqvG1vf7ocIAWD7k3mR6BeD2tm2bT4dJ3+DbKy2IuXLeqUDcDIvh5yGGvw0Rwap0Lewt/DviornIWb/6Rj5cAdbc5al43SKPsXPo5ieOH65GMvXrwgch1gcxrCuJClbSj1Hin7fQu2hubf6owFiQe0zEPhXwLi1voFjw552zJ+gh7zL+cHJF8Wr7kuArEeThvTnghyW+PQ4ARj/bDVoBm8wBYzU0P8aNu496OjJUt9R1vl8BnwFuCWQ6FJHQ6TNDlP0oSZyxPxL3xcfogLBOT7USz1YRAkKi2gcHqTwJrBz1Gb2c/SjgfHjmNia2g8Y5k9xqekyC0LjttAJ1jDxs0lfvlDtChTcwKPGWtgprA51ZYAJEcQr7M6ArGeZ84XFfxKllaFCmAJjINWKys0yMoCOwgfbVlMC9b79Ri2X1l+Yz8QP8GHrRImPrakcH7ItdCXDPaAL2iNHKP0CPrTfgiwTqxb2Sgw9nG5F076gXMrypyL3twNQyvAYfPRYHyuamkHwChxj3Q0wHc0lygIcaB/NPITlg5tlOkGY2Ye2zvSsKguAYhl2MsLIeCWtvlgNQ6nf6n+izc0sSnVVA8QCCx4w97jrzlxZ4+z2CXA2F7lzfty1uJoq01S8c1AEeMKfudiCATxGenZxQR0cfIRCKY/XgRrQzQPhcB+8onUfLKtal7J0rbCJJOOXRVlWDNbNalmf4++xu3GeRHOtIBDWWKwqg44e3RE5Q4hFsyUGpH3uJL7qwCSluLCT1tp/niI3NI2wdwaGcqVNLEkShDV6vJeWWJDSftuWAjyVOulanrhjQtJkyyRINK1j+yCpb2fWWYBQyaMnfCZbR9Wg7itEyBmH3n5Ggi8ffvWLhOgWoe2ba8BgkuhCGCdMP3yhwt5enris6KTvIB0JUurgA8rWL8TO6xhbNR0hFoGzYP8J3i6ecm53GDLl/XixAaX+NlDiAV+s1WkEYuzCiAx535nZgTc0jYZnd7hdG1WFv/Edbx11gSIBJHAgreylZsJWGD3lSvGKbak+jSnIO6BRbIeOW2ASYBYDnteZyEEOExrtRfV8nf5Fhq+HqySgGFY5K8H/RqaVleVzqKWVvkfVrCL34dyjGEcpjuKT/6z5VWwhBT4ODqNd5yUExatqE9Hm7qn1YJC4DfjHoP6ZZcLAVImoLc6C4FNbXdLe3Q4gokfmIWj1OL6tVmZvrWipMdnZUGPldmRCEKWFUAv94PVMpVaFt7iExRaIV3g56Rgm+Z2fyPd5NDTAJMAsUOkvPLkCPC+BOGImlrGevUfW5sccGevBoGLWdoaKAragp66YGZ6YmuogPiYJoFvotOyKCf21wk64q8JUg+9Zxv4zZjzJojFZBOCJHocAEiid380GwJuaVuNSDBDA7NQ30ttVnZo5tezu0mBdTWbDqmX2qyceTOWSxpuLkayYSgLlhwmsZxoZJzulHU7cRIQ6eRWA0zKrHxaCn86CQKkZKq9aGNgQSZh0tlwBAQB1dUAkEUtbSBF70u7ireJWG8G6unHBqrMPcWt9pZQWQNF63i6uXWQkKhHpBF3txAgMfN+Z1oE3NK2Gpru4XTla2qxKYTjSpoFzYOzCuhfARHbZFODyYltHSmTekkmhonnjuRXOvwPOdHzJxRi4q3uWP8Et63IOp3ZEAjijFMm42yYOD9pBAIbjgVL12/79GKWti04D6lZw44neli/bQXr7MglyoiL91SPSaHMasVroJv8aM5TxnDzSCNmci1AYv7vcKeJ5g8Gyi1tK8Ct1W0STqtRwvp9Vq1KRq0xpdyExQKWNLcRfppkOEGwQrwbuz3uyPalTdjkjnCCEd8Th7YaQzdheK+jYDaypLpX0+8vjUCPWbA0IM58DgKBocMr5LRqWCdgYF1L2xCTHFLWlyccTQ6psjr1sWmw6lwZQgS7hfGSKN1JzsMeY5nIvW3scoCUwbh6q3rNPwUBt7T1sPcIp60lr83KYgvCqNeLXUCBDEeyIPm3SeKhFhw7ztHEmCsMtJh40jAY0AqUbWIWRzlUoK0k3FCgrG17FAJHsilLj36d5kgEVF0bToGR/HtfZyEQuOrYXvVmTFV3dUvbG6iAvk1CejuRoGu5rI9N7QlMMVw16SUBk3hkIRVgotzWhAf4biHeycwuB8imYlz+puoSakBIvYq8bmnrR6pHOB1kZVW/Is0YWwtFOXDwwdN+l7yzSyKk/FghizvlEDl0kAhDjKsgiaIL/iCI9ecR/1LGxGNJ7UvDlHlKE/6lAhOYgYSOpGHclPs84iaPOr1LBn350+7kkk7/3wP/7yoI+Bc+rjKSd5TjMpZ28OCxviY9kopc5iOren6kAEw8Kc4OBye5E6QICQCHf7kvN3G4NVj1iDTSkk4OSJp5fzoVAm5p64djRDhdkzvG9gKOawjWtA0WmUiZaqhpW0w5aZVdgdNxJctK7zvxdC8F4v4wrCQbFLZrViIVEy/MhoBVM3QVpZ2Nwxx+ZK4x3XL4Z4KzICJajcgoNvFWohciM+xVABSX2I2c7hKUV39kMQFP8D9FIhn9pS3tSNzQdlF+/mUijOxa+0JVlIcyd8agy0Kn0ElPYe03XbCWQdmjgJ5jBNJtc552ijSk6xUByQHtYnXqNf9EQNzS1oDfI5zGeKqlQrWewZ9eHy28ePHCkqN5DbWjvQf12S6wHh3T+f333wd1ai75FRFsuuyP0REmnoWHHILy8WLaSmWcEG3t3loOkeI6sG3dHoniJD8dWyyRNwwQ+OGHH2yggKZlamZA5/RLPkZKfInV4zeO08yg1UwiiWCYjGqFuImGB5OLT6Ri6bQO04EmtNUpySUV2pqLNP9TPQ3MOFC8fPnyRA4XtbSDEfvmm29QdekU3eaX6AYzQHd8zBBtqeQBx00yxnxk7jc8NoLbBRbx15gULEMr4r0jjeUAGa94p/fYRPNPl8It7dEh6BROE6JgoISZzxa1JmsMRDp9HwYGlCVirxrRLtPW7mcSfV5GLhdEELBL5ig/l+siI8sHaGxaBCItNBlhiUqlpmZc3IQIEZ5SUP0n5tP68pSsTHoUo/GwX6V5sYL6A8EBr3AxAa8nDhoug8W/pBxnCagpGWwwB89iY3y/HmmMx3yqHm+r+VONwnhmNJzA4jUMp20Ag2qVv1dG1qiOQQqBdw+eDriUwEs6IuRitazV8tgA5jt1oeup0AefTr042VMQYA5aM8H41rwycYoI2inLRbJ59VBLqUBUivHSXV82CohNZV0cIuwcstvDkjPBE/aO1ItkNd4/5A411WpRpn7mngPEQV56VBFOKcD/uVtbp0h9807tWozNEG4OyzDxMUHqWD3SGAa7d+QInIuAznrYeBiolLNanG5axyDdE6MUU2vVkOBMsSDMakV2UToS5iogMwzQokhOyDaZiWwZyfgSnU/IZD5LMnMfLvzLqlK8TKXJFWjwFHBkH0xSuAQb1mIQ4CZq2kfYFp1WpxeY5pa3o2ULHbKQ7h6l4PUHI2D3eE+06qiKKv+t9soYbms3PNIYrP+nd3dnzT8d/LMY6BdOB3tl/6lW9WjBEqItfmKGjSk7W6aKnI7C26S+RYDwdIYBaiKXEwEBgmlyD4GCEMGu4iyHD8f0Zd/p4cK/LAall6mAhY0sbCjV3rx5E7xmFoBjo6t8DG0+HBAcfzkVM+PFv1uP8qKySD2J273bECCvRxo3HHQX+c4IDAuny08wBoljOk4aNpZEdbJSTo/EeRyLyjySNIzDYR1xyMpGmZMM0DDxr93Rd999pxMQhWeg07nHzGhwDlNDnLSWynvwyBJXUzREUpI3AlZSsk6Cy0lRySQ7dZFJluTcV1sysbpGtSA4uIZQy0nhkcZyQ+YMOwLFCIwMpwuzMlgMwqCHi9zFcBxqSGzKMrkGeQRnt83KiNR1L4XQ7bY4HNKfJSrzrUJ7fpgoLX5paglBYBJLgnIKt2xbpQWRVQay0KAauweq6kJKMlUpd/p33Vf4OgHiZMcgILNA+oqXJ8bw4L14pHFnHVCfhaNh+e/OUNxE9pHh9PYJRsK+58+fP3v27Msvv+S72zHucUo2z3otWZmeSiJ4JWKL+b/DHU1NEdYur95B9gvLyM6SDcXQ9nXTA0nJNKF6uLIjp6bjasFpakYf5c+0SHHbCyuPi7Y6Apz+0B1aJsK6O+SrDwT8e6RxgUEsE4E1bhwHXoZI2OdgGYZrtWKsleHe4fRGVsbhKMI+ybsImOAgTsyCUMaGicr6WQUmiUXQls9iaXy/5NXqvBmdYG9hPD/eYxME7M4SBFmx+/HHH5tQHk9EZLHrOw/NiOwS6Dql8hyYIxYvM398LPiQrK7mKGUvOAJTIWA3yePlialYvTwzHmlcfogTApKY8fHbzLW/BB1/ND8Cg8PpMCsLDkcJXnFqaMMgQhn9RPUk+LJ7oNvK99wu01yUHXYtTzI6zkYxAiQkurPEvLNnmYppntKQdIgZalMyxHm4dsBcxhbFwag1R4gT26s9GYOGcb6319DvOwKnIKBTHsO+7ib5KdD16NQjjR6oOk1HYCoENIQeE06HWZl2nwCFRW4bzeTHQAmazR/ZNcUcoZozcCJBm9kjuy/nnDgWDbu+zBc+0E/yH93LFYgebpRRjdUfNsGCEyMcUbaksJv5r1BaOwZ9z8oaqquTao4AE0cXZeK1iebdOcEcBO4caeTg43UcgaURGB9O/1tWFsQ3CmVwsEeX66hAHDPbRpmwzbo7x76ljN0MjiqpaNcrkDNrFpp/lOt6OFxMIkyDdf8shTzcWZoQAZTzm2++IQHT4FKZzMnKtLIt1GRWNW0tD152BAYgYD1v8XwZwOeturhtpHGrUXZh74nAKeH0v2VldsnZjoFG+XJTL1mWtpGibTJDGT71HKNmaDMw1pUH4nUZx8lHpysIFyN+jS988KNke6cumafFO7rFmdX79+9tcljDw8X0zcWZEAHiA83KmEf5G8ITynIxlu4ZaVxsEF0cRyBG4JRw+t+ysk1Dz5qcPb/++vVrTd7guDiWiuVvfoeTTiSNJCdQJnSD8+ZdzEaQ8F1z5kW3U2aD9HR+iMbsyTrKa33hA/7Jx7766is002ZBFtiahf/irExjXOGkhgcri5cdgR4I2AVQP77YA+FimjeMNIqx8oaOwCoInBVO/1tWBlg2NGHxGE9gf4nVcrnEJ7k5XUByIkpAUHj5r+Tr8FGwufQq08D5DBCQlEyTGaZkkEsE9ae6ZDOKd+FYFmHq6VLOJofFUWZw6Jq+8g92BkgW87Apkd90BNoiYLOy+xz9aIthP2p3izT6IemUHYFJEDgrnA6zMnIY2VzijASm30Yq/FIK6/QSIMLuKgv2JCcCLpxbcSYZ+IZs8AMG8lE7YnfNRRvSd1LjEWAO6ocKmZhEZsG3LsazlO4RK8GmNC+P8WuHTDcbSu41rDk6WLxR5scX94bD70+IAKsPagdq5suEol2GpftEGpcZMhfEEdhD4MRw+r8Cnoj5sP6EU/wryQw+gHCQlIY7VKZMxL/WPgzbffDP0jgigPUq+WQwNOlLokzJxEinCVUnj93TsvhTQYD0xmY1lPM3gnpjqJtUzCkmFyqnJuJo17oidbQh9enXtrJHPe39uBxslBXwoAjExEfewT77ZB8J+Cl92VW2Al09hecbdnqHSOOGw+oi3w2Bc8PpMCsDfV4V+/TpE998wxMQcvGnQ4I/4DDSzO+SKatBgYiWiA1ZEIo4Zq2sMpAlvtSvQZAzE256lBZDtNwdNp3sOSVZDbHB2XiJmD6kXs37rdnBLsvKOBdq010kiiNd7DKMMQSbizhycKA5FAUEUQxOh/qUL4BuoSZ2ESHW1YUEuTyr1440Lj98LqAjcHo4vZGVyaiQt0jqQvwhdza/BbLKEBK1EMBJYoZXIzGbZ9uhEkNCTMJHwmXiM2S8jFyVsCzdnH2YIFdhfIMMZGkBlXlmYvEqT7Bbhf5nKn+QkgF1nNVInb0sdJ6xgEOy5aWNsyqDFzYRwAXra5mburrZym+egsCFI41T8PROHYGRCMwQTofvlcXy4+/lL3601h0xl0SBsE16RkK8Fv+b3MrXIPDZnpJt4rPiTbULKzJ/lOeahf8gNWJSZ/YeZGUxDwyBEA9yY6VPE44K6+WJBaTGPp/IgHfdGwGrrnsK2ZuHh/TRQ14l3fzThd2HRK5R4ZKRxjWGxqVwBBIIdA2nMYOb5pGbQejyOCtLyLDcI13HYoEZIFZPzESHWCmXd8kyNwqWG7W7McwhYcb0JlLXRJllWRmz3sLL3Pn6668DtDkwhonYfCQ12d97enr6ZYK/Dx8+BMz75cUQ0OOLLL3JAZaLCXg9cS4WaVxvgFwiRyBAYJ5w+l5ZGcOAuSSOYalbEjMOQQVjs9AliSXxJbt//Osp2UIDl2ZVg7B0tQs8rTm+iPhlWZlNySCymRaSGPMo3kPjpv85AoMRIBmTHjd1dTAz3l0mAleKNDJF9mqOwLoIzBNO775Xti64OZzzrSQiQqI6dXg5rWargxrxRwSJA5iNN+enGAHShiBzKCY1ecOaQ4DFL5WxHGNhwQ7YS8p8+pIjwfD28uXL4JFfOgLjEWCZBiOPqzr3Yz+x4MwRHFB8P7iztJMNZDl6eY1I46jUXt8RWA6Bz8F0z3AaMwj9h7BgVJ9xBudhPa/gCDgCjsBUCPCRWLuXxTbCu3fvcjjkBKPNxFiase9l6dPgfg7lFetwbAM3YDNVPIefilxxKJ1nR8ARcAQcgdURuOle2erD5vw7AjdHoOz4IqBx1pesTHcjbUJCSiarWXxfwaZqF4A62FpEIgBEdvZhLAJy//nz52S5rO3Z9JVHXPq2/AWUwUVwBBwBR8ARmBMB3yubc1ycK0fAEUgh8OLFC5uYceYw/wv7kn1JNkKmwcEwyuQn8rE7/r3eNxVevXolL8ulMH30DMAvlqw+ktifOwKOgCPgCDgC4xDwvbJxWHtPjoAj0AoBNrU0KyOPyk/JYIDtMtryC9H8y6aZnvbmLB+kLp94kIiyD5Y5EKS7/GVW9mqOgCPgCDgCjoAjUIyA75UVQ+cNHQFH4EwEeLWMhIGcqjiPYtOMxEw2zTiz5x8yPXM4vW9HwBFwBBwBR+DeCPxfv3x3M01HaW4AAAAASUVORK5CYII="/>
  <p:tag name="POWERPOINTLATEX_PIXELSPEREMHEIGHT#662878293D5C73756D5F7B6E3D317D5E7B5C696E6674797D785E322F5B6E20286E5E322B785E32295D" val="91.66666"/>
  <p:tag name="POWERPOINTLATEX_BASELINEOFFSET#662878293D5C73756D5F7B6E3D317D5E7B5C696E6674797D785E322F5B6E20286E5E322B785E32295D" val="28"/>
  <p:tag name="POWERPOINTLATEX_CACHECONTENT#5C506869285C63686929" val="iVBORw0KGgoAAAANSUhEUgAAALoAAABcCAIAAABWcTg5AAAOVUlEQVR4Ae2d77lNOxDGuc/9Tgd0gAroABWgAlSAClABKkAFqAAd0AEVuL/7zDljzmRWVpKVrP1n7fPh3KysZGbyzpuZSfY+7uU/f/5cOv1ECHz//v3z58+PHz+OXh5k38ePH7H77t277dZDl9NPisDbt28F02/fvqVvD7Tn6tWrLOrhw4fN9l9qnnnEE58/fy5cgTTHtEyoL4y5d+/er1+/GpZ2oosHjc13lFyRdSpjbt682cCYE10u0OW4ubKcMSe6/KWLcmVJdv8rbo9bWpnVxpjLLEpib/nvL1++cGTQ8Xfu3NF2W8NJu337dpucJbNevHghJQvL+fTp0xJRBzG3cb0Ne0ArwRG4ILzBpIVTdLdRCTZk9IXadzVd93l5NP1nhMsPSyb3K5qGPnz4cOXKlcOyv9laFisHJXbL69evS+S0JKOfP3/++PHDSZeEQj+N9K0dfP36dXjNbzqV4DqA/mvXrunj6Mbv37/J32LwkydPXr58OVrjXsnn4o5DtZjEoenGjRsz5o2IhLpZU93lcW+EYalMBQuabicNWRyqEBh1MpIo5+hCpzV05+1Xr16phUTmnduzEwOIrOosqJO3YRRd0iyDY+jMW7PmW2KJwrRXhq0JguiyZxdqiYwB2y11SYswRqKLxUvjzXYaFG26c4CFem5q7RulC1dHZB8BhdCyk5ueKZes389hEMaIXnKTzdHemEzkWfIKH3hN+5SMrHn58LsEhAOaa1MzkYbH0PgtRpd3795BEWHzKbQIDjbAwBUNNm7Pb5EutlLJnPkdUkf/aKHg4o7btXTJ/enCJSmVAQxNldHJq9COdPCgHi6m9BaRqPvgwYNBig5OLLejegeD8XEFE6aoqk4pjuAm16PlGJEFiHiweCpNVtlQPthWLRhQPnELI7X8x49hBdN+78KdMXDLXb5jCbxBmesUC6bGw2VoN9ol2Gyt4nG0xoOTbx2HU5z9LXQhJNg9Kg6AItQEespIBzCMTtQTTmBxSDVClEpwhnZ5tOkZ4naReWRC8hDV0QU3p+EBBek2zdDF4ovAdCQ9qUA7q7lttw58bZZzxBPxSCYAl9KFTJH6lYgyFQzSwRpdUqwJV9aRYi7u7FvWoCUDRGrVZnusL4gFFociuky50wpy7Sq6MBdmpFOIZB3DjC37QcQZfHpUBDJAzdPFJjPdnRBIpYeN1PfMpTMcrJ1tunR6vqHG05j96DUv6rjfuiO0TSAzdAn9R0k7i1cbXRAbTpxl56w9LiWnNf+shO0MIKLbrWWLvBxdQq7MRgiBNfR6yVyyks2davdCxri1dMxxR0kj6wJ7hJykC5xSV9mGDU0ZpJrpgkx7SW9VEyEyGvOv3IEuP/j01rlPr8RiurjQrT4rCQ+CtdMnEgqnTwUYKK92V3mUWboEGoVmVKnQwURBIhkq5Afq09Nmtsosb6Coiy63YzW0B3TBW24vKtbl+xuwdJY26Cxc+VRsaytRHfttMi60p2QYcXcKNxBg7YWBuURXOIYMy47iJ3xb1TmFWEAXxyx1Ng2YVKh1IV2cudaGBtAd+UbUuew/MRLGIB8jgRHPWctpQ/dyDAuhlmGIFXVchlVNDAe7aldlBnRJFylrLo8NWLCQLkhwQOtjQ4BxxjQQLsRUOxEo5kER7aThQJcxQN+dMQhELPI7Chdr9besy9Mls62rYrjzkGitIpysX821jVq43QaonW4ZELYlB4X4hKG6CodQo+1UrmBGx6U5/OUs6b/vkqGLA936b0Q7oy5jZGoJX1QGRNvf9+8U+W4e1SXWhsx49uxZWtAQjZhlTVrShqb4EgOApePSHP6sESM9XaQ3tD4MGOHILp0ZdRkjU9VAaTvdprGv2trCRU5DU64KaRR2Nhjw6NEjyiZcCwXn/waxRoEDSmD0dNE0XCN57bFVRjq6uE2z3HT+8TpUZP5ali/spQEGxvPFwoXa+cNmKbH53ZcrGOaAiumycAF7ON1lIodCF4NnXRXGEvfRTK0lpDM58cGVRf864YRiB5TA6KPLxNwD7naZy8XYdRYWBhhKjeavLfONY/lYAyIO+rqxA0pg9HRJw+Y6gFZpqTLS0aVKUcfBHQOM/gsjMIZSuqORGVHVdFkZ94y6KrpkIFjzFddFLryjXSqPKjPgCocAUgNcefPmTdXc5YN9dGFVU0Iz/puasqQ/oy5jZKrR1S4uxqbjB/VwbpL0YeVjW9WJmksBhDCLVSwsfawZYTsF6v+/nbYXPrTzTnKDM4/hMZjOzBT3Kt2LsipCixuZf3RYcKrKjx/3NsS2/JJaWMJycCTtcXaq5BQ6H13426TQ08x0J1Inq+8jNSCIhDLTPRoO28POEFsK3sy/eGBXAbFwAbuo73WcVTHb9nRhQliU0c/mIHHOSuwyAERCOYAlp8fw7f53hlwvqWC4jiMusnx+r/mPsTlIA7rwr1eEq2LmlBed0OWPU4pI2FOXp8uVriAhrLpm6fL06VMZA1dm73jGrkITlW2QCMLTB+wuzJphRiusXQAlXHN5mrdrcaIQbt+u3w63IpF7yhIlE42pMYP6U+iC6MIgdjD7G3K4CXBldEGOxjAbUt8pcM6qw3oMA8xUNOXcJPRi7YOu4+rQyxBTCisnDg7Rn5klr5qjS8iJJWcBZ//Oowv4pPuQBaaQgrMYD2PStyv0pNBdymsNGVPivDa6NKvLrCJdc2bwOq9K8pFCsSuuAEUK3QxdmIPd8MPNpCeTbpnVQBf2fbrtCN2F1dKUp10Rtg/RJUw9tjRhyQJFYbU3tfaF/c7peHyeLqjE+vT4ynpY9pRBtXRJ6xXkUydNyS/vd5agqHzuuJHCBusPLeRBW/Ynv2mPsyEvmX1lzaPN+CK6iFzmyzKsFJwRhhnnJJlCZ2oiYl0AYDDYhWLT6bM9zpI9oUuYjyAHPwIymNCeXd24ASFd4pORJYS2uY/5+vUrMdN6V5x9//59PlLXkSUNrjIp+2/duiWE0yk8IvP9+/e9LqPSfay6dtgIz0csnCguVQuRe69umM5gbKMnCwsXjLPZviw1jUP4hk7YBiLpW6xhw/WKKHZR2GNpscPK0VpF5LBWSVtcwm8YYwfvpO2OqHgWMyqSUWo0a0YoDjijXgrAXA+BCvZkaqBUaW2Po4ssu1bIiPHhfgOwoWiULyTE7d85h+beEy25O+KHL17woSB7Qn6gEY10A8Eq4goU4Qe30V4h3qIot4bdvYMuMMPpp7of8U1Kp6Xh8QzGcrpVjQydRGeVkC6DSXAOnS5ilwtJDcNOYu1yyV0kOA+SRhBbUeo60A/lsVfJ3H29GJbWcBSF3RV1EUhCQM7x04VFuo2y/C82ujgAIWn5QhJv/r53L6tEjiOu/F82NkEX2RmKZpgF9O1qDa4S0toF7WHnalaJIkdZBXATdHHRZR/oAlewiliS8mAf6OIgUgA3QRdXIrgwmzpshR7SEFzhqKieUKWYV/h1TJ3SveEgUgBH0SU9RbOksLP7UlOBfAPN3gyFezqdNa7HfpOSo1CqaOcBxkH0l9NdDl1OiFNm4eCVG7zOoysqCbbr6E21cKspgCgUFh9pY206cc0eLVawh52mqhfd6qoUbeAGDuh2KzsseMWA9b2FUmsJj2rzmg01wxrgqCx2rmmV04V3LFb2Y5OWW10+GtRlq1yX7bTfNchHur149TfKnY/jLdfE50/d/utcgrUjtOTNnfomJbal2YePbHd1vetceQE6x6ySR/dpQh6j2rcIL7GhYYzWa5hEsG2QsGSKJmi7WUVgWNKlw5Zor5pr9zNYYZ5Ob4kujgFphHADZh8dnWfHtw0ABa0ribdcLax24St/2IzZ2JD+YTMfnKUBhnjD50crfKaWgmndgWEXbFDiHH3DbeIuX9UrAQ1qSjHHvpoanyZ3vGjrm6mJ3fs1CgqNYK1Vcck+HH3bpmFy0wrrhaOSBPlto7pT7agsrsJaN2yFRw3A2GDPRKJ6W3RxFeXoA5pyhVIpwxXxhKWy0IXfs7O6E8geodOPx7dFF8C1cIzOR1Izskf1iiXj3TAfjbbQ2eMyUbqdNkcX65Wh56MqruC2MB8NtdBxhUexWWIb7XTA5uiCV6TwFFA4BaSgLO/RuwZXKuYlW29pPhpkYWpJCTKbowswqS9xSbiHUiirejSA1R5t7AlW6TLCwnA5ajaqpw5xW6QL28hWMGmGDtEs7NRquq3ssIYpY/paOLUQq3qq2NoiXcDL7qSO2xeUJdM1y4RkyhJtjLvpVuoUArJRugCTXIeIS7ps3+Vcwaqw4IWC9KtrRzQ0tKArg8Z26WIPjc3BQD2nCS5/HafjMw2M0biijaEBxoaWfA7dLl1wmL3BnMrWGb/qK7gisWo5V5DJ5laWaCMfYCiYuOVri0BKdHRhvy4qbGyaLupmkJo6C4SouU7mIiHvUTcl/ygCkWl/MgEG1YwkSOTFhm/1nIiQ2T2zaboAHwAJ1sCdj8Mh1nRK7ijBekpC2o9VlijSRkUYPySVTL1Nhdseq6iEbVunC9gJ3LgExDNVnkVZ21pnzO5LnVLYUKssb9IPHZXumdiT0Sg5FBUsJDNMX53o8j8U6vXZ5K3A0VCPluxLO7GwrfItY6xfGQDFy53t9GrpVl5ynehyhqF+IJx+DOtQlkcN44O4Ilq459UjrpKGHoobIUozV/Q6EWlhjgtXfaLLGSy27C1kAMQqHBlCX96JawkqKW8gTdsnSprC4BztcksuM1Rpu/GG/ctCQNzxv48dOQMLMUzewJ62L48ihOxDlQZXYFvdMsuZtYWRGmNqt92hgLNwgadk5B0NoHLtcXyMUa4QmapykGJ0ootCcaEhZyUYU3u0viBlzx7k2Fx+DkrN7/CHI1GSPfg+/rwDWEntMObgF3O+AKImP9zQXPhbkPO3Jf/9D9J83bmNZLhzAAAAAElFTkSuQmCC"/>
  <p:tag name="POWERPOINTLATEX_PIXELSPEREMHEIGHT#5C506869285C63686929" val="91.66666"/>
  <p:tag name="POWERPOINTLATEX_BASELINEOFFSET#5C506869285C63686929" val="23"/>
  <p:tag name="POWERPOINTLATEX_CACHECONTENT#5C507369285C63686929" val="iVBORw0KGgoAAAANSUhEUgAAAL8AAABcCAIAAACwWPN9AAAOTUlEQVR4Ae2c7ZnUvA6G2XOd/9ABLxVAB0AFQAVABUAFQAVABUAFQAULHUAHhwqACjj3Il6tVpYTfyUzO5P5ses4tiQ/eizZTmZOfv/+fWX7FCDw7du3z58/P3nypKDt5Wjy6dMnDL137167ubBn+8wi8O7dO4H469evs40vS4Nr164xqEePHjUbfKW55/F0fPHihVAHDh3SqJkJQqD79+///PmzYWgbe2ZAY2oeJHVk2EqgW7duNRBoY88Uew6bOv0E2tiTZY9Sp2dlkJW+Tzd0VVcbgU4YhUTmhr8vX77UXv/8+ehlQ+F/fz7a8fnz51pev8DQZLlz586d09PT9Q1YWWPjeHvmwKIj7DGss6/ORRaVDauBTu276s48EYeWx9quzHWQ7GEhqePigGdXvlxfL/NEtmAM//Xr1yUGdGWuL1++KNBS0OwD7nzcXXcJ2YXvYda7ffu2a7/C5a9fv8j9jAJdT58+ffXq1QpK90cF54fs3sUeZtHNmzdnbCuhWFsb3Q2mFsBx7raJXbSXYgehjydnWUirEOjKXFZrWCYAptShpjAwhjKXq7TWfvz4cTlF+yyZuKv5CyZNm7ose3LJi/pps9a/a7M++XR9A/ZHo56tM8+nPfWfMDYcYSUbDQgkA7fwHSEULPg0/AALa8EcCBt7zpBh+U+qEowIPDtZsOc8tH791atXIZDoJZHZhO6NWTRgXpbMJVs/gWY6Vi8K1/4It3mcOMRlaNsWe668f/9eWb4FHplCNvxAHQ1FLvZs7LliVzmkeQfQ0V5aKDh8//79ewrFf13VmzdvdAWgt4hdbN74QEmtXLmA9RiW2oYZjPPhw4dt9nA+JmeDdGeYzXLatO9zr+vXr+NxBZzVT3B26vKZLrbTgXGAVnvEpxnBSatdW8D9CcMYpBtF+aVd8RCfyzseQ0ulDu4D/3T14897mIi4FhxDb1FZRaAh7NFnlo6CsJkJgYp0VIWuZSxWZtXQClVc9maWBqDthuPZo7eB0vZUlPGZtpkt9LNH04oaIIXaN1FCU21qrxpXKO0gK6chyq6aeUJmA5c6D3eySdHLpQt2Sau6oDW87F+E2QGS/lT+VlAELCy4ni+W6K2zwvSMscsC7VY+TTtjTy7wQKlps0vuuoS4pa0caDYFEYpss2zsEa7YwKXsCTio94YWbGywgkOrbIOSshUOQPNvI5QIPcQ2NoJY0BjrDHtsT4tMLqjYNv3lUAuRj81kv3ALRG6Y/VoOQIIFhw2Kfalrhj34yQYuxcLtVrR+bCHUwnq5X4t8jVLlWIC0cisIAg4cO+tm2EP/0Fu5FclYxEMtoT21ei0E9HUA1Uo77PbkdBtBLHTz7LE9FabQr3p3SCE8GkdyaE+tRpcTt0XPNIB2xuJ6dY1/UpFKoaelmzRYgT05FXYkqbUlNQzeCl808MgjWFWHLtZt/B2ydJsdrLi5XxcG2/lGWR7pzLNn1sRL18Atp/rpGCLA6pK9ofJG2qgP8AfnDou+SMTZDFrQ++PHj9DC8koHEQAKe+YzV7mOy9JSXSgGEwyGW07IwXNQB+HyOAWu2JyLDTR48ODBxJt7PVYhFvlskYaMzgk5B9Ae/oRlhh0OI2zsKs/VXBRBvWuZXvb0TaXZGmC15pQYY7vPltVyoLONXcwTG5jWzc/prHBbRqBEi4HCLWKURd0xxh7nRQHaodNzKYeZPGl2X6ZmbZ5ORYyxTwN69EpfiTqIJWDA4/7nOSLWoSSPLObZY+Nt/9j6JXTaA7hMTWvGKHxFJjmLhIWRKVFoAJ9cFqASHw98dAhroQ4GsNcZODQHu6zn5tnjSKe4+wdmemNQAQhCSZ27ayc2N7pQdUmlUJPwk/NcyKqwskSda/P48WN5FwpGdgLlJDugBMZ59jgpeulmsNaPKiwk37HHTal+4/lhQ1QEr+H9K5rdShp+mMr2CcC/bev+816oPPrl71jqYIcDqpQ9uV3lQt5VwEL5bsGrjcsLTqwDpVzORMtZz4WRhq3ZhMzZW+Q+chbNoE7XD1lmNDmgBMai2JPOFVS4SZxR2l4dyg8tqdIhCVu7uICs9YsWwvDDMkXPcGu189hOlurwUk5iaiXMtndAla57kOt6iibnhln1tQ1C+aElVZJDsVUShjQeGH5YgAp1+Ot2eUNMDYVUsCfMF2FsCDU1VLIzCt0cWtIgf+dd2KW7XIBJJJ1aw+RAmTwCdd6+fVvbvbN9UeYKDyRgDz7uVJ/rzpYhvUXaml1SpL1cjVv39AczJ7/wkh2ZBAzbHtuqtu7gjxB6MYrOZZM1IyynQKG9iD08Zks7oyP0cai7tjKUHJK4VrILmWkAqBXY3F4Wua57+kDaNdBLnEckZji4BrhyBwTavrOQykd1EXtQ3DnUWtNDENPJWit2r9ozJ9NEzMALIzpzCf/Bfrqkrl1npKXsCfN06ON+u8nl6aIHoPvTVr9tYyWE86Fk9cOpIPEG6vC3/wWM5kGVsgd2p+GnNk8XWhmm8HCTUihwb5uFuXiWPc+ePZM2UGfHM8o+m50uw5X0uIWaiV4ML/Qc9bleaGFKuV4Enlz72nonecKSWslt7cPwQ+jNSVNuUci1Wag+ha409tCT8JNGBcZZtU1wFqSXRDgI5OoVMld/AJdh+MktCYBa2AYgC50K1kFay9N0rhAq8Hcopzb2hO2hbCi8rdKhs/PYwyjSWMs2Kh0da2QxHhekd1eoSaG7UqsVojA2JyiXWUI20Df0GZLTzDgcKWd5aEktJp3t0wmJkS55yfaK+uGAlBufQlfNHpSFBApHVc6eUGY4BctHG7Z0BN0H9oR5yi5rAEfiU26WhiMdXunYA79b2INZobMhEPXW6EL25KRZUaPKOMCiwFZulOQeOWnyYj0kAhUc5pKDt0djbd/UlUioWDVb0FlBI87t4Zku+Kb2rTHeawEXTeqiBaeu/9TGDnDlcrp2JiBxbMgHSAGHkAnguzoVzKJRy0HXniG5XIAmgpCkbe6GiqlHDqDQ0jUQsJyWgZfOT3sSe8LkRaXgQ2QCq4EgNIhyrsQkhDRmLqeeqJNyiIiSkkO4ggu563hDjU32TsWoS3fqiIWjJPfIISU5NLiUdLYP1GFouMZayCSncgx7BDiZKzJmq2m6THtcKNGoxwGFfR17BIXCvos2c0FRQQPVRfUWCg9xG/ldUl6I5MN6haUPbCDYykeB0AJhRj44b+WzdjSqGXtVgD0QxZnEWReQusp9uPwLYyH12pq5ZKnDXi3SpGaf7TMvftI2O6lJDcNM9iU7MSZV6madrDEa91wX8b9MVzt8Ij0NU/gSVW76TYta4a4sc4+OPSDrplH/V2FGeStd+pD6m1+VH2WVyHE8lm/aHCN73PYwTBljoS+RxtFOuu6hY1hZInBgG8dgBfAY2eNizz6wR08FU5fvA3scRArgMbKH7Z51kovJ9tZqZXIWSYrDC3WMqsY8uKWXOyk4iBTAZdkTHoIx/lz9OtBwRmAPpXDbOnpzWuxrpu7hj3TZefhxEJ1TPN2bDaxJl4ECB/UDtTSIcoYRmRuEDOmix/F4SASmJNs5XLrQwTYmng585FmzCqVArHMecqBwlza2y5pld+6+whOScHRqhjUgxC3svk6lW/TYZztdZ8137951nECTU+Ya6CXRWAMy1Lbsljanp6faeHjBeQger/+iZ+41U2xTZHTgfFN9V4fObtFzAboe/urYlij0GFbSV5d+GA93S7oMbKMrCTuVRX64KEybDTRmWpTmVvEy5mn7E0rNvj85OdG+OICPXjYUXNzqMaxEO792Y5eoaF/tGHr2y+f8GqYLP6w2sHAn7/fcuHFD8wmB58OHD+fwKo+OreCm+Nh37yfAxBOy42Pnkmum66FzP/35jYRc++XqNUaKJXDa6lpq1Wx17G3ZpnAS2Qp2QlnJmPy1KcCpdswWz2Gta7bCpQ3Pdrclqo+aPS47EBUW9YdShxQ/QR2xwTJbI9Bsr+H229VI+sD/qNkD1hadpZOXLD+ZwXq0M+HsMHktbaGzx6WtdHYdO3usk2CSg2/gZRV10Bsmr0UtTAdrd1uU0wbHzh6cJGtYyQ4LHWDqa51u1Zn6w9ZY52nyWshCq1fKJcgcO3tASl2Lh8IZliJbVaPhjUJVR3dMJwRawsLQKjUbvbnt4caesxxhVz9pdg/BLazUhXnbksUapuFnrIW5gVjVuYXaxp4z9Ow8Gzi5AV3SYrNMOKek0QLBMufyUfWFgGzs+Qu4HMOIh4ZM7n7qYFm4doaR1I8iSihHAw+6JtDY2PMXPbs7bQ4V6gnNhtOngtp+ooAxGnW0sGj4sYFnOuFu7Dl3nD1XzWX689b5EtSRSNZPHZQw9ZU0WpgOPyy2OGxsi0/Ke3Rhf36UZ3c29pzjo14HuNwu47x1vkRfJEw7ON87uCMCkWk/E+EH1bQkhASy5qp0B4qQ2Sm0secCnOAl0IP+dNC+0M1cSKIpgd50milileWNlFERRhfJO7m705qsohLybezxeAr6eAgHTCwYfbc/17pGmZ21YfeJSrXK0ih9bqrsn4hME1ok4aKCgUw001sbexSK84KSYDbxn/cx2/6SWWs7FpZDAlk30wDGl/ve6dVlX/lybWOPw/DvpT7iTh8shx005i9EHVHK6bPupTUIUcPCSHjTTB091URamBDDUW/sCWG58NN6hYSAZ4UtY5XFtXiakJPSCA61PQXTfAcFKRcb8rvrzVSl/0EW7Pc7wXTlX4opgRQLMUxaQqa2N2sRQqpihQd1IF/dMMuJdoQtdQ9fOykvC1adA9wy14yjwVeOWw6PQEod4lZVwlLINvYoFFMF2YVBoNo9/JTQXd+T/Xn5Diu1t+vbgCW5+TDa8HN6oMyyAAIdxogYBTGVDydDzV/0+T9EYVBW6qJCSQAAAABJRU5ErkJggg=="/>
  <p:tag name="POWERPOINTLATEX_PIXELSPEREMHEIGHT#5C507369285C63686929" val="91.66666"/>
  <p:tag name="POWERPOINTLATEX_BASELINEOFFSET#5C507369285C63686929" val="23"/>
  <p:tag name="POWERPOINTLATEX_CACHECONTENT#285C5068692830293D5C5073692830293D3129" val="iVBORw0KGgoAAAANSUhEUgAAAtIAAABcCAIAAADMLcV8AAAbQ0lEQVR4Ae2dy7keNRKGYWYW7AwReBwBsGMHRODDjh04AuMIjCMwRIAdgXEEB0dgvGSHIwBHwLyDZvToKanV6talb99Z2Gq1ulT1qapUKqn7f/+vv/56r/Xfmzdvfvnll4cPH7YmfFp6h0Ps5cuXDMb9+/dPOyQSTAj8HwGZ5/+R0P9C4L0Gzp+wo+3fs2fP3Mj8+uuvbSmfldoREfvwww8Z5W+//fasgyK5hIBDQOYpTRACIQL1zv+9kFx9+fvvv3cxB7ZaT+0KFA6KGDGlU76bm5s///zzCiMlGS+IgMzzgoMukfMI1Dv/lmEHa1/FHPkBM3cPjZhXvk8++USRhxlZXZ4AAZnnCQZRIvRAoNL5Nws7Dm2iPQZmluYJEKtUvlmI1EAIbIWAzHMr5NXvIRCocf5twg5vohQOAdnmTJ4GMb/zrZzH5kolBlohIPNshaTonBiB1c7/fUBxOyOr/33y5InbAf3iiy9ub29X00k++OrVK16K8bfowpfXFQy1zz//fB2dmqe6IlbD2LpnTybOOhCu9hSD7kX+999//nJF4fe///yDjx8/9uXxhZPp88nEGa8P6jGDwErtqozFfLzDAcMeG/z+SFdG8tW3IF4p/orHeyO2gqX6R3w4qHRXPZiHoLDa6Eoe3BABmeeG4KvrIyKwwvn/o8QLTLXhdXafjfz555/v3Lkz1VL1DoGzIsbouxdb8No//vijhlsIHBEBmecRR008b4vACue/fpPl3bt3bOeTHEXm77777unTpz2Ef/v2resiJO42SqinEN8NW5L9JRbjXyp9UOYbUH/37l1/2bswBjFcJ3oAMiSfOPXjhCImYLAcGrzy2iNA5BsyUHbd0e/HH3/cG0/R3xABdj9N71iiM0Z0jz9z11xijM4e0Un+zN1Ntj5lnmYUdHkOBB48eMBqEP//+vXrThItdv6rszp+jsFr9NheKWTMp1tiQPeW8O+KGEPwww8/xB48hoUakGFiKES4vFlXAcvZUMvNEfCn3GP1IwLm7uYcxgx01V6ZZwy4anojgNaF82PX7haZz8o3WZjhvENhbd1VnlniLr3v+XEFKmcfHNmgK2I+zeVlJ/9EYOHDQRw9Aa9bX3qgUBTfoAkULHb9WEC8CU0ROSgCocJ7laNA/Q4lCrlt7tBknjsc8dOzhP83q9CuIi9y/mvCDuYqP7swk3UVpoS4mU2dj9sDY575fohB2YeZTnDOyWaCCXSRbJufBhjHtk42PALcI6HiIVVh5wgw+l7NwsIOtULmuXNdEnuLEGCRaSYFZ4CLiKxoXO7814QdoUh7cCL7Dzs6IYa7NDFEYfo6zLyhkSRCVihZ8pHQg2+7+5ZkT5XDEDhQ2CHzHKYV6qgfAuQbSNqFM0IY7lPu17WjXO78F7MSepOdZBR2HnZ0Qmx1zOFUpF/kEca8lHvruujvE4FQ7UP3R/2uGA75bOjQZJ67GuUzMUN4gdK6P3LV+FjiZrOfElqcLw8AodD5Lw47wjkeyQdIMttFyJKHuKEHmWUg3yBkryFiIVmkXrFXYuLiVryFMS+bOFzm8dHdUyKAOnljDAut1KwVaKEdNeQtJCvzbDVYogMCRrVC46KMy+Vgn/Htrs0A9Aqd/7Kwg2y8FxLhB4hR0kVyGHbCXifEwqCSESF1UQKUaUPU7EeTQsMQIWRvHW+GVV0eDoFDhB0yT5nn4SwrOd+R7WAo/eIz2WaMpCXOf1nYEWZyGh4IqIQjCfFOwo4eiIVnhl3cQM06DNHUMPIgTF5HxzxlAprV7BmyujwQAocIO2SemL/M80BmBasc4GBqd3+UMbQ4o5ycE8eIWeL8F4QdRFJ+imJlPEaGfC+coAT0ZEKJSm5ta1GdEDOxAht7eZQydwHQj6krtEIsPKbXKprJCKJb9QjgwvBW5o9xZIER+7XZ7hqGHehkkjdYrVn8yDydycs8Z5X5cA0wDePYuRwmxazzX8BKKMlWmuocEPNuMtSIgXY1cA7D67xnzVD1QAwEjJh45BomiSBDgmBbQ80/a3z6innLk1JhDAJGE0KtICtQ+JKUZ7VV2IHZZhiribllnm6IgVfm6fX2HIVQt70hDxNt1vmXhh1mWbzUB1UKTHfEDWFG1ENJ/JH0SlROtWeebrWmz8jVCTFw8LK7QuVYhJGpI9jKB4XjUhkbZXDWrVYIYBTECihYOHBe2ahcpGlNwg5iDs9AWMC00Si6WK2rMs9wlGWerYxoJ3S2DTsAIa9dpWFHmNjH5oeBi9+JESTUYGcLp+PYiBvgoajkLl6JyCsZsiCRp9BDnE6IhcPpHHEl8yAZOnTKrXxQJwQq5dXjswgwJcdqhmIsMnyMy+iVuyw3ujix5yhg/qujDS97J+WMcfM9rivIPNfhdvGnknPiSEzy9lUadoTmxCw+QADCBdyc8VwIEy+5khC7sCPkE4JxS2piguFTq8s9EEMEA0gs5lKG4+kBt76USLK94bYTzsmuVVmJQKwVTvFYBhRSnqJQHnaEnsurPWZVH3MggsxT5lmoyUdsFs90WNBIQfLaVcSKSXX2nj9Y5cSoMRdOOay4MRBTmUQZWUKP49wZgVQTX+Z77IRY7Iip8Z2uKyTXlFSuo2aeCqGuZ9UQ12VXBJJmVZ7wqAw7kmqJtbL6r5da5ukwlHnW69I+KSSNdzCrGe36h5t38/+GkQu0uv6m+fPnz12EEbJEWMCP9jb5OexvvvkmDmvYVqBTfjI+7LSm3AmxkKxjL04ILWX77t278SNxR3GbkppQ+1vRLOlXbeoRiGNcaGI7Dc0kw+SUtiS5ytBJ3gqJN3RoIVnXr8wzib8qr4BAxvkvDjtCWs2xe/DgAW6FxENImaXJ06dPw5rK8p07d25vb43/wp8SeRD0VBJ3j4cOqBViuHuDDH2FEeVqzmMiU0vVpV2EssP8q1evllJQ+60QCMcu5KGVboQ043KyF2bxZJQcP56vkXk6fMIhlnnmdUZ3lyKQ0a75sOPly5dhfyGtsL6+TMxhkp/QJKdKfqKeeEzhp59+imUhFqmPPDohlnTEhEqxaEtrYiLJvpaSpb1BOHT3K6jpkZEIMMHH8SgMsMc6gI1kL7GiruBE5ulBk3l6KFRojkBGu+bDDjNVGFqteE3GHPT1+PHjVl3EdBAtdqz1kUcnxMjHxCJ0qmHp8+7du3ri7MeFCBtk6umLQlcEktP8GD1M9pLkZykCRglbObQkw0t5K2wv8ywESs02RCDj/OfDDrPw7XGw49GjR3GeA7xIdXRFjd0WTo3EXRB5mCVR3CZT0wmx5Povw0blrVbdhVMFrvnt27eVjOnxYQiEIaPvdMD8OqUkSX48Y4UFmWcIlMwzREPltghMaddM2IH9h16m1coglI0JnhOdYY0r01eTM6Qx5bCGsCPpy4g8pnxf+Hhc7odYMg6oP7OGCEkiye5ieWdrjM4Ypz/7uBpsiEDoNTwboUPwlW0LU10k+VnUtczTwCXzNIDosiECU9o1E3aYuafe7I1IZPKT+QaaTdUbCpWXJDyIMGIipDHXMdAPMViK+Wxywi4ZdiS7ixmYrTE6Y/CZfVwNhEBDBIz6GeWs6ShpLzLPGkj17NERMPblrW8m7DBr0+T8VAMNeY6plY0JlGp6yT871RF7wCvevOiE2Ji3FkOgvIqElSvKRmcMPisI6hEhsBoBo35GOVeTlXmuhk4PnhgBY1/e+mbCDjP3mOClHq/k9gpkCQXIQ9TTL6Fw//79qWZT7E21p74TYsm1VIaN+lutejSHgQw+9XyKghAoR8CoXyuH1spYygVp1aPMsxxztVyKwJR2bRl2cKpjynhauYNCmKa6I+Gx9IWOTn6tUJB9NjPwjl8a7hMWcTUeAZlnjLnMM8ZENa0QSGpXLuxgxjVhQdsMhHmTLZQzecwzbNC2nOkuw2TMQz/EpraiYh5a1TTs0cDbkHIrYUUniYAZuGSbkZWV/Mg8k4NlUJV5JlFS5ToEktr1rwyt3iuDjH5PnbfIcFtzi+78tpOhk2HStOSyH2KL2IgZW1HTsEcC3hBeUMpsbK1gtfARsiy8km0i6cJnN2nGzijbfG1j/UWCmJWKfxYkTfrU32pSMHbkaVZ2ashOSee7Ky80NJbCThv2KPMsxNw029w8DT/7vExq14Kww4Qt9UKGU1E9tU4UYLL8k2XGrzVHrJOMvckaHAxKvXv39G9ubho6a0+2d4HP6fbuYin93qFbJ/pG8YxaLgXhNO0NDgalYWLKPIdBPbKjpHblNlmM8ZvnR7J+lL6EWHKkjOYYlJKP9Kjcqt8aWbbleerDOb25StKvz4AaskYta4bp0M8aHAxKw0Tbqt8aAY/Ic428K55Nalcu7DBLw4Y5yRXcH+IRIZYcJqM5BqXkIz0q2bAwNtCjl4Y0yeL2/lDvLLfmFTjXvveCOEk/ycks/2EDo3hGLcOWlyobHAxKw6CQeQ6DemRHSe3KbbL01j/8SO8u6vFd5Oz2L049IPUUtkKJ3xTs9LOC9ZjslgJeIx6vuKYt/0n6xn+t6DFJdgWdcz+yFUoyz3PrlZPOaVcu29EbhcyMPlj1M91lmOyNj+gLgc0RSG5tJLMRrVjlfZOkPSY5adWp6AgBITAMgVzYYTau6lcbRirOEJkaf5n0O/5u80KmuwyTMRu9EYt7PERNrDlMLYfgXEwm9Z+wo98IJk+aE/1XvsbCUMo8k/os80zCosomCCS1Kxd2mDVN833xpEdzopqum8ifITLV3VJnZ+g0Rywjwp5vxa+AGqD2zPzFeeNXRWLHASbJ4KAJVknKGV9R3qnROpmng07mWa5CarkUgaR25cKOpR0sbY9Hm0qcGgexlPKi9vwopVkG+ceTvxLn76ogBK6AQPI3ERd9Rm8RSknKssRFGKqxENgzAluGHeAydVCfXY9hn9BOujl4YzGUdLh7Hk7xJgSaI0CmIU4MTFlNZe9YfbzjyeKkfoelkjE9LgSEQCsENg47+DDA1Dqmk1+LgZvqaNsPRBo+k4lu06bt5fge2/Ivaq0QIE0ax98kCJ8/f96qC08Ho/NlX5hanPgGmxfGG8v4HjcHWQycBoGNww5wxNEk3xahvt+xNT9+/LT91F7yrl62jJebXoROhfE9dhJEZOsRIOyIjbR5NIC9x2sAUh1TXy2rl6sVhfHGMr7HVliJjhDYPuxgLYWvia2I5VRy6dN2zJKuk5XEs2fP2nYkakLguAhgpLExshvSNuFBcBOfspIlHldtxLkQSCKwfdgBW2zcknKIIw88XdcTHjjNONVBzEFlfP42Cd+wyqmcKtmaeh5iEKA51WN9d6JwRAT49b54P5RAoVVKEk2OIww8AAfP9w/XlLHIPPc/duJwPAK7CDsQOxl5sPTB07XyawZcApp4x3qfMQecjw+D4ijQAKjLqyFAEGDmVyy0yaut2Hgc01Dz8OHDQ4As8zzEMInJnSCQCzvi3dyuTLvIw/g13qRlc5d3XNt2zSoEsiajiwOtzHN0Rcwg0xaQmFrX7roCFcuimiYIMLliIEYxqHnw4EENfWIOjNG8wEIvzX96t6vWGVhqACl5tmt3XYEqkU5tTowA2rUg7Eim4tui4yIPk4Qg8sDGXr582aqvJ0+emJiDlT0ruRcvXlSuWoy5tkVscPqhYXdxqvkQmfNW+nYmOsnIg80RIo91WUkXc5jv9JDneP36dXPcZJ5JSGWeSVhU2QSBpHblwo4mvS4lgl97+vSpWVS5XO6XX35ZmfYAgnv37pljpCQ58Hr7T+cSKsVgGn8dNyipSRLZ/+sDJaKpTXMEXORh1gZEHujn0pNY2CMrCqN+mGfzPEdzEGKCMs8YE9UIgSQCuV+gbbjeTfadqWTOY7nDkU98kM++EouwXiFKYDHEAbfM4+YWKypeliGfYRwcngL6DefXrogl06pmn8gIXngZE0n2VUhttllXlDK9Myky3LGwmUe2vYW2o7SVGbgeIri1gbNEb54YF2qDbQLybDaLsUA0c4YUe6SSlGcPnqHZVfGSJtNE2WIiyb5agdYVpQyTMs8MOKe59T/t+mv6D/cRSotDmW7b8Q7RBg4u5MSVXdBAPJE0QipxaqzJ4rtIjiy4y+ZMd0Us9j7ggICVUnQiG3IVzy7h3WFlk2OPNWqHNVsZXfmgMLgxsBgdnCfxxJZjk6QGOuWdrmsp80ziJvNMKmpJ5W7NM5l7S45+78qkduWyHQZ3v6wx9b0vyUbw5zIWhCDEGW6mpMzfVO+svYzjwzni8hiPRZmSKfol9W0RY4mJdzYJG3NZwpVpk6SQ1FrzYPllWxzK+zUtkwGWabO3y/3zzFf1+OPoFYbpbROlSuoV8NLGg8wCAJPETjFwXzms0FYtZZ6VA7d/VY8FPCLPsRRda5JWlgs72s49lbJh1c7Bse/LCQ/n1/iXgXf/Gvp4NCZpQg3+EIQyFEyb5pe9EcNBmz315KAukiumAHRdI7PeKE2JTwIf9A7kKVBds0CfEm3zehSGP2yTVDmLAW+eMWNYovtDDfrtp8T9UtNb8WSeSdgLK2WehUAdutn/bDCTY4knpEzjDW8lvQmV41nqjVhMHxWsFDOe2PCelTTN42aABqTTDQO6HI/AVCaS+vHMuB5j82nLSUxf5tkWYVErRMC4XBepFD7btpnhxDn/3Jsss+fCDh129WC+N2LQN6OIFPEbSotEi6cHwo5FFJY2ZhG/9BG1FwL1CMg8SzCUeZagpDbrEHDalQs7oGsmucoZbh2jx3qqN2JmkwVw4rhhEWLmcRLgzTfaTRfN6S+SV42vjIDMMx59mWeMiWpaIZDUrpmww0S+ySxiK/7OQac3Yuygmy7CM3pLMYw/whaHNUtpmvbmUyuGedNYl0KgKwJG/Zo7NJln1+ET8WMhMOX8Z8IOszhobqXHArGE2wGImVeSOL63OgvFMa5QKJjn3G5YU182OmPwqacvCkKgHAGjfkY5y+lkWso8M+Do1qUQMPblrW8m7CDlHsJkEibhLZUdAgMQY5OC1w5DwONjoeHdqTLBihlQE4VMPbio3nRh8FlESo2FQCUCRv2MclYSd4/LPJvAKCInQMDYl7e+mbCDN9x4ndLLz8Lal/dTSL4SmawcwPMYxFhRhePC6MbbJbPCmv0UYpceLzQanfEB7yx7anBoBKYMcKp+jLAyT4OzzNMAco7LpJWt+9WkGkAmtWv2bRmzsCZtMvvIyAZGsBAjbo3kxPc1BjEjOFHIInnN6yrw7PlvWwh302GyLXFR2y0Cxgq8YfbTtEIoDGOdHJrMs3A41Kw5Akb3vOmRzG7eV57glPOf/+qD2arkMt/TsLv4C7Po9/i6ApMcDTq5lYyYdBpywmWmcc0t01F55GFiDnJfRMc1nEw9C/ghFM2/CDLVr+o3RIDcm5naQx2gzF3abMWhsRqZpx8dmedWOtmq39k5kZT2otVpDWMZ5/8+dL3aJQtkZpjP/C1Uc+TvQ/JrcMZNwAk+y/NTXojT+8jS/AQl/IxEjI9CIpdPqblIi+P0U7DAG1KHL790HVCGD/qeGfrN8OabqbB/BPg5aMMkXsY4GtMgecl6KFwSuTa3t7fJxk0qZZ4eRpmnh+JABXy+2R+HeYIJPwsUytJ7QsxpV0k440+CIA8+ouSRVm3WHZYsxB3irfg0dEYihraZxSX6RKxGfcgVeomyhhEkZeKAsE3zchhzMCiGpebdieAwBApNbF2z3lLIPB3CMs/emtaD/rpVd4kltp0QM9qV+00WzyjP+/CKBQ0v4/b+3p/v2hTiAM00mL3sN2Zh1yMR47dmXrx4wWspKI2Tjn9dAffq4gwTC1PJgPLX+3dqHBsOGWKj3t2FQ6DyMAT+m6+o+/Ls34mS34cxLPN0UMs8h6lcv44q50QzNTTkM6ddJeGYyd6MP5lSwuSu2myFGO6b0ZlSROYGHG7vDIcfCBQ6VOJh/XoGVBACSQRknsAi80zqhiqbIJDXrvmzHW7m+Oqrr5g2XJk19OvXr8MZReUYgc0RIykV7rWP/yT5o0eP/IdAyK/88ccfMUqqEQKbICDzlHluongX6XRGuwpDGx9zONSYzwofvGwzIRYm3tnQuawmSPAdIiDzlHnuUC1Pw1Jeu2Y+F+ZDM/NbA8ZofTMVPAIXR4zj1mGuhbDDI6OCENgcAZmnzHNzJTwrA7POvzTsACBOLHqYfPLc16gQI3BlxEIN4UDJVmeQ40FRjRBwCMg8HQ4yT1lEWwRmnX/p2Q7Y4n13Mif+NBbnVMcfF2iLTm9ql0XssoL31ijRb4jAZbX0soI3VB6RmkKgRLsWZDt4+zFMlcdf8Zri47L1l0WMPTgfnvJajcLTy5rAngWXeTI6Ms89q+gReStx/guyHUBAIMNrLH5TkIKS53nNuCZi9+7d80rCm1Q9fmEuD7vuCoESBGSeMs8SPVGbcgRKnP+CbAcdsz4IN0TDcjlbl2p5QcT4Jq6POdg2VsxxKYU/lrAyT5nnsTR259wWOv9l2Q4n86effuo/BqKER4keXAoxH+3yrQ70RPmwEg1Rmw0RkHluCL66PhMChc5/WbbDARSe6lDCo0RproNYGO2iG4o5StRDbbZFQOa5Lf7q/RwILHD+675PEp4tZUW7jsilnroCYhwj9V+J4QzQpcZXwh4aAZnnoYdPzG+OwCLnvybbQWjGQpZ5xcVoocWeI2rrIcUVEON1bXeqg+2VcAXZA0/RFAINEZB5NgRTpC6IwDLnvzpKIsnB7OLwpcvVdK7z4LkRQzpvbMQc1xlWSXoOBGSe5xhHSTEegaXO/70aFv2KlviDZW4NqYs8e2LEfPaLt1cuMpoS82QIyDxPNqASZwwCS51/VdiBSMwxbo2rvfzCAT4lYn6jDTVgk68QCjUTAntDQOa5txERPztHYIXzrw07QOTm5sZFHnS/c4B2wt7JEPO/C+i+nb8TkMWGEFiHgMxzHW566oIIrHP+DcIOVrc+x6JN/RLNOxNifkecjTbKJeKrjRDYMwIyzz2PjnjbDwKrnf+az4X5k4O+wDeG+bY/TFDDv/rynUdmqnAOxPy3pYk5+GlAjfvUcKv+WAjIPI81XuJ2PAI1zn/lC7RGSL4xzKzjch7EH2/evDENdGkQOAFizjVzlFgxhxlcXR4dAZnn0UdQ/HdFoNb5N8zYkJwk5kBa5dsLUT0uYj4RzXkO7a0UDreaHQsBmeexxkvcjkGg3vk3ONthRHVHwYk89EqtQWbq8oiIucwW/6KCU3KpXgicAAGZ5wkGUSI0RKDe+f+Tz/O1zcZwDvyjjz6C5tdff/3BBx+0JX5KakdE7Lfffvvss884QUw6+pSDIqGEgENA5ilNEAIhAvXO/z+eLl0QtmEHYwAAAABJRU5ErkJggg=="/>
  <p:tag name="POWERPOINTLATEX_PIXELSPEREMHEIGHT#285C5068692830293D5C5073692830293D3129" val="91.66666"/>
  <p:tag name="POWERPOINTLATEX_BASELINEOFFSET#285C5068692830293D5C5073692830293D3129" val="23"/>
  <p:tag name="POWERPOINTLATEX_CACHECONTENT#5A3D3833" val="iVBORw0KGgoAAAANSUhEUgAAARcAAABBCAIAAAB0EXfdAAAM1ElEQVR4Ae2d7ZUVOQ6GZ/bMf8gAMoAMIIMmAyCDDYEQIAK2M4AM6AgaImA7AiAC5gHteVfHX+WyXb7Vc1w/+ui6bEmW9Uqyq+7tP3/+/PlH9/Xu3bvv3793s2lk8PTp06urq8bBa9iyQLcF/uxH0fX19atXr7o1aWfw+PHjr1+/to9fI5cF+izwr77hv0Z/+PChn0kPhxcvXvQMX2OXBTot0JuLfvz48fDhw00l6EPdxQVB6uDaHBJ0+M/vK2jkIzxvb2/j9tVyTgt8+fKFsPvp06f//r6kJOuIV/CXmPjkyRO1H0Tc3NygAxc7kc+fP3spz58/x0v5y1WrCRVdz1VOROiB82OuHhGMhYmfp2iMjhU6ma/hEyzAMr1586YyetKNzkesLIBh9wFI5EJlolKT3lz0+vXrpIujK4Z49OhRWcuau0Qv0IhNg87YAnw+ePAgaF8fz2YBDp8MFaYYq6nMYy2sI9fv3PBJyrO+//59DVniu7s7mPmgjw5oYmnHhOJj6EAflJEaENuadMYhBHh50CgH4jvZajisYhE2sYFSJG4RYy2AX+Kp5iHEdQJuOcNw9+3btz5lQfcvNHLlReizqQZY8jpIf9qT9vkj2VrZyPRMgP6SgspmquRs3WAVT8Zk9Vt2lyarc4MFWCNbPjwYx93Fgdwlp2I4+WHXcN+ZFGSsiO85GPj+RuN79JcOIpIT6UKR9DMZQCjWprklNw1kJWfSLGgNPMICFEUW/vFF6AYReLwSCIteDwAvi8xmzomv+vYaOhfEY/frQpFPFGMhxCRVCZgV9DeeQ41FVp+ZFlAExEOgm0X7YgdE7UUjwDO3AUttOuBscjxPBJBuR5HfgRFv2rTMjQKTXmnRDRElJ2K1H2cBFSmBtzVIVDLBBwisuzgoEENwoVUDpH2qkB8G0aEdRZpeQ5Ao20JrIKWNGJ7uymqsu20WUHgdFVu9H9fD0ucxORK+SvuueeUCus9v7SgC3KacZ7dLv2TnXA5FXLL/ajybBeR2nBAM0c27RH0k9ecTQhHEXmwrW3gm0GBbs2tEEZnRmHpeYtpMeHt5pZl5Qy5uVmMNbLaAHIPlq88bZXFKbvAkmZQ7666ivHcko3cpRueYg7Von9b4Hp2eXuUQnxNcaOfparKWA6jMZMijt4L0dWuIBeQYQ7gZE57d4wNGg1L8pJO5h3oPK8G7C0XM7eXLlz16aGzhBQUWZkFIhjo54XcjcrJ+nYUiWFVigKyVk1u4lRtSbm9EkaU5VcBlGZt3eaWV/Btbh9kiqPaNwE0xq8PxFvAoMic5XmZaQu5Nf5yKDUJ6TGtrC4o+fvxoHj8ERTkIMSM2dgtCrSt7+XEUESzuED3iCLvJliopiRacalRp8+zZs/+pod1YPWG7F1SsH1LomZwqynHSUBi1bp3TAsGeHlcZoqfHTD1DsOcDPVmowalyO3+KTGnSckZnReqQA24/SW+pUdbXPBcxxwJxHdXguIGq/sQC/sHdzY9gidqSa7NnskPORWlX/xYUkT2AtY75xGsvUaPfXp6r/2UtkIzcnQHX+0k/JvfaJ1cr+ae3LSjaq0eyP+bwyUd0Q7BJ8l+NF7GAP13QmkJQ6bWFXX/Q54uoObPz0oPpeAUug6IchMA9+dfrt+h7ZwF/Ku09j/qFTLV3On6jRWm3d3hnf7Kon4LooD68AIpy4WpBqHPJTzI8FyLNBVllXwuVdfZOfJGtcjIixJrMRhEWJCYJ0yJorDdu2fTr7sUtkHQ+rTUESWmz6PBo9Fv5abMj4XidjU7G+qkownALQtOc4IKCkv4XeCRIC+oir/DFIYQycSxIQoie81AEhFAiMKV9nF/v+gVb9BEWSB7WxatPdRQnJRrVMy6fjtA25ul1MGVyEGLsJBQVIETUieewWv4BFvAn1EJFTBDyFUap6hVqKVvUPtkafj9mCnPIEaNdWk1CUc6gDYc2Un0R57dAHNFjFFkLTzh8Zxym4LXHTRyhaOKVBMyAqiyx9/fovLwcXfjNuvfv3+dGna2dt85tT3w2xXL6EONZ/lHvjOWkbLbz1qVBYrOndSDqo/bM9yd52Y8cCH5IfVwQUhXNWfTtn1Usg6z/LhaRTp64d09X472mn845aZygfwX7OeCXQYAvmKv5+Wy9nmwikFJYUAtAqF3J89iKzp+0eMMVNmqVes/vljxd9JM6IX2qUEWYLziut15NEdXjADWQRgdiUOWm/UAU5Y477yOEWDMMer+AhMue7REcQKq3IeniIP1JMjhnfKEee7MA6ihslXwBt0ehiPkn7UVj2/tUhTmsW+e3AC4LKpRwAk9Ve0zgwfNnF0dMw1JOk0NQBE5yEDoouuSmt9ovbgECP6WR4EE1hXvQCDzUWCYoXuZHXiTqzF3q5TQZjyIMFIs3PQhIF1/UpcBMC/gSjsAaOAAhNecqclwjGDs//uLJcc5MajIYRQUIVW7UZq7xknWoBfzzH8o5fCMpjqSUrFzOACRgH6jBxxhIg1Hkc7cXv/ncKmnf1Xh/LeA9Abo8Econv2vynuNp3Hd+aecnImUCII1EUVIegjeNWDYxd8nmuUi2OXZ1mG8B7wn1q0+oxTvlqUmCCnDydMBtUhOKPfnkMBTlNov1RsxZh1KQaZzq0UdO1dWOBTyEyDC7bILLbj7MmX9ql9u8UbLa7MagyBw9hizihddd1vSdzaz9aPQ8F32QBfyrKiSWttX3ZxKxUzWzbZ5yLkOgm1WYA1DEnOOp0jIEQiyDMUdKsxXWwDkWwKV8SdazZKx7ISlNTkfJMwZzSwvuvShix+INJzjRaDDtXD/LcnDr5LOGT7BATy2XVC+XlCb7g0K53FuEadKFogKERp3ur3Iu6V4nbCRoyrcgCH9DlIRtclsSPHoaIqvAxE8toIF6yy8MGxfeJyf2JGEK3yFvtiMCVoirOQYN5rY+TrZAsCMa9W8Q+FZCMiMVqqwjJl7wQBLGX20i8W/4Mj4eThD6/+8Xx7f3tFg5x4hCibyH3+p7oAW8Wxd8rkEDgIQnBD4QpL6Y7d3dHfDDRTmSJptdXV3FfYa0/Jp4IYsVbgVTkjaj8riJtlSOrIIm69ZJLCAfgDhi9x8gk4+FiSv+SqvOs65AuthCcKslF/HdVSu0PC9oCrxReRxuNzc3lutyiA2kH/1xfde1YGEWy99N7mR8hwaahzM+3RU42Ldrgw74Eu5+e3sbtI/5WAB08lbu7BwIJfs3Nwr9bL2amQwcGL+YOGYBjuQyfFFy9gz8m4+5nj3t3lS4R45VYaWaayV5o9fBaG7tO124vr5OoojYM/YXFIhttjBwvvgvB5ixkucosU1P1XIfdS4Y0Ke4HFQoGQpbpmQNVZBYc2sfioAQsS3my9yCUBT32dsirCYl7uU2pH/NW15DBI1igp/JjKN4VvI5CL08nJECHlFqhCiLLt/1fAK64OG/8JxLi0E7ZaWfg2TQiGZB586P/syUuNLJbQ2fYwG5BAToPUKoL6twyKSIgrujWHOJ62cX0L+QmVQlaCxAKDeZgEP9Ry+LeFM/cPW8rAV8cjho4eS+hP/cZMvZBozlBhbaC8i0A+RtFKFWrgYdDiFk+cUgKRXmtm6dygK+gsDdhxcROJtQVM513oU0BKI5EQVT8zwNlhsoCtzaj28+7sitfSxrOEpzold7vwVYPl/zN7tsThN9c3ZzE5HcDepbDDn+hfYcLKkwbdQGinwlOhlChaxdmPC6dUELBO47MAiS2QTRzQrF45lDOdIFLc1mQbT3fE9rgiUUEU78GNHDwwzzlI0kpSd4NJtsDey0gA/bxMEe9/WaKJor/Pu7MS0897/4kkOBB3MWRUqgcmsjxkIIoOdeTRDQYxutltNagFXzARFQ9QNJfryLm4DX47FMJ/D/JArSKIpfQ7LBlZFgc42xLCI0z1jRVc5t2vC0HWIgNQdE/EROsgtCGIexDDHXgmg47YBD8lwthmUCRTkI7Z2GlpkJULNxkWfRQHOLwaOWVc7JeveRCIBEdmLp904EP1Raa/M9DyRcCx1oqVQjGCvPjCEEwxBFwfw1eDLBprBytqvbOS2AFwa1OnEdP97MCXSgm08ChNR674+tEexNgMGmd3kAy/OBNO0xf1rC/1+U+19D4jWBQN1v375NELREHG0BXq/GiQGGF0RioU4DJ6pKAAnhm24ULL4zfXDc/q+r8VomyIS5VwMdUABnU9GIGvQBY14HGwL24JD9R0YBtoL44aVOo1c5FyzKff8IEuSplV5Ef0aNnTgIAQyVCqgbQwBVWZMwF2nwIpYFxlrAvnyKK1vaiZmTFkgOxHGubNSPh+1ssZ8hMDXQJDmaHAiMudCk5isFC0VJM67Gwy3AVxiooCQG/NT4q/qPIgCVxxJIbvjJkL8Bfd6UjDWBccsAAAAASUVORK5CYII="/>
  <p:tag name="POWERPOINTLATEX_PIXELSPEREMHEIGHT#5A3D3833" val="91.66666"/>
  <p:tag name="POWERPOINTLATEX_BASELINEOFFSET#5A3D3833" val="2"/>
  <p:tag name="POWERPOINTLATEX_CACHECONTENT#31305E7B32327D5C3B5C746578747B572F636D245E32247D" val="iVBORw0KGgoAAAANSUhEUgAAAeQAAABiCAIAAAAOUjffAAAZt0lEQVR4Ae2d7bkdtc6Gk/c6/4EKgAp4qQBSAVABpAKgAkgFoYNABZAKIBUEKghUAFTAuQ866Cj+Gn/PrL21fiQejy3Jj63HsmbWXg//+uuvB/5pR+D58+c//fTTzz//zL/a+8033/z/fz4ff/zxG2+8obdGCjt1jdjpfR0BR6CAwKgjQ9b+qUfgjz/++PrrryHlwpToLfgaKq8XHrTcqStQ7ZeOgCMwC4FZjvwQg5RcvFBG4MWLF5999tmvv/5Ks3feeefDDz+UMFp6SaD9ww8/BEJo9u2337799ttBfflyp66yJX7XEXAEuhGY6cizdo87LwfClQmDoGHk3HhlFw2mlki8KcTeqSs3EK93BByBQQTmOvKDQWvuSXcF/YsvvqgZMrnsOFWCkJq+O3XV2ONtHAFHoAOB6Y7sZH08C/oI8Ztvvjlu/U+LmK+hbyr/uZ/+f6eutAVe6wg4AsMIrHBkJ+vjaSHvQVqDp4XHTV9vAbkH+RBEvd4kvNqpK9Tt17ePAA9UeAAOU9z+UG57BCsc2cn6YE3oA0MONeSjD1pHt3kOGfB1IRmyU1dkqVfcPAKsT02+OV+fOJ2LHPn/AirxywABxZ33QPCEJ0+eBA3Kl+S4gwYqMKjnUm9t0BVr95pbR4D1A1/LKPQYfuuDukX7VznyifvPTaiOQ2Nmot5yktTxast136krZ4PX3y4CvCSqi+3w6cjtDvP6li9yZH/PWpd3uvDw4cPgBi7x448/BpWFy1gCjvTee+/FXeKW63TF2r3mphH47bfflCMovHr16qaHc9PGL3JkT4OcsCr0rLpB905dG4bjKnII6NGbBnHyLdfL628FARz5X7di61l2EtsG6T972Jxr1U5dcy1HGpGdvFhKZl8ehderYCFqvggQPvjgg1xfvg8m00HwyCfXLFnPmxJ85BZPBWq+U6qDolflvMtYsO3TTz9NmrGo0r56xJtLi7S42BoEVjny9RNA51qIe1tSYBpa7YlnN5dP3KmrdRSH7YMtLR51ZQ1vnhV0cbdSTrkZ1ha06K3uQXWsE1XaUdCtjlFvVt1h7Z3vssiRPbIuO/UD4i88gTMmE0DA+NFHHx10eP32L7/88nrFf66SCWvqd+qKrfKa20VAvyzHEDg03O5A7oblixx5Glk/fvyYFQOdvXz5chviUCE0Svhjz9FyDCccJsSY8ndK+Uun3UfaODQrH1F36po7TUy9DlamQza5shYmi2miLx/KNLbnmLgvTER7qWf75MMCsHFl3IUaWQzyrzRAXbJlUEkzXV2HirCfyRUtMpZA2rpLS9blBbbOBpdsEVjiyONHEjzTbubjAg8loJEMHV5h0cmVsQ1/O5S5qIEyi5qHX90BXZVDsCSiCGiBqWEqK0UVmtnlp8K1wFIp9G26xd6QpEKomfzMlLE02SON2UV0sEDRIcG7XAqBHGk8GLQSHgxIc1DgYXeWpg1bKPPsW8If6UucBUcEA8bH9vsSvq1eJAWwOhxgX4OduposzDEpE9ckp9w4WIQKO/Ne7thxN8ibMxCWXIecWV0swnjHLLEu5xQECo7cT9Ys0GSUsW6EsG2gsRzOwOD2tItTbV7K1ouEPtbF+Dt1NU0x60Sp0xbmkrV9F8JqYcE0WVvZ2IYC5zI1TqHjnQtpJRTebC4CBUduJmuIH8ewJKhrRQpzTVdpLEqrtD6cCQa/LguhpkohJilOAEGbWZc7dXXYnAt7J+6dcTyiy3LFiUr3BsKFDkAmdrGJpnULbKLBLqqAQNmRs2TN6icMlA9OxaIkSMl5nToGhYIp3be6mVo0nsLXdmsBFi67h3/YcaeuQ2PiBpCIXSFanksuAQiqZcX2jEeIfNwkHu/OmuvE+DtHfVd1BWs4II0st9pFoOteCwS2eFogWu6uwDEwpiMiC0xlE1php8oM6AntK+I7UbdTlw6wqRDHC7JU5mbwNdrVVSqFFZkQ2f5XSG4C1p4n5oLZZIY3noLAoSO3kTULgmWqXBlw6CKyDp7nYEAHNHZZYyebzTr2tCdTdC1l6p26OmDXLrkzGTyubQYLwRTLaly0Jlk/SF4RszeBYPcnyk19vfGlEKhx5CxZM/ewpHwoE4rG7LaBrPFAcQz1PWr6UJZoSOWwj/XJKfeCfazBQBTjVpZQf3enrnqrki0D8BfNQnB+Ui0aXiRta628Tg7EboHdftE6fG8/HYFKR86SdY1BG8g6cPKRgyeIqPdKYfr6DkDvOwTUIE+bnboqTSo0U4ILpmDu4Z3YIpAvl3MnQtYkG0NhvBtu2fWMJ27Q6CpWIFDvyJcma8g08L3Bs56NeZE814cD0AdNLS+LnbrKltTfDcDXmWUs9ULKLdnLVawtoLrcsemuDGTp/NbYY1Ocpydkagz2NjECTY58abK2y1F8b9CxY2eelaNgX1EyorD0AeZOXfHy6q6RgNRyqJRn5aOYyli41szKhOgRYfqxrBVYXW+McdYybrXB248g0OrIl/571kHSnUWZ+xNI6pPlQpzTjFWUJSTv8idK5CkidykwB4U/8pmUUF+5U1e9VTUt451Sein91QgptCnLKd8tiA1uiRxmueYvrAZ9J14+f/5cNyd2Qf4SxUThLmoDAj2OPLIzLM1Zx941npgj4A2mAa8bQYC+9iAzN68SG7ZTV6x9vMYGg3YiBg9MYphsBvaZm1WB6nH7kSBDOD0HYo8peMqUobmQbQj0OfJ10yB2OYrXjVMhMa91YCmPnGct6Kvzhjt1LVq18ZzKFIxnQjTMZBZyfD1OakzB+JoZx1YHizGzNqFxq1xCJQLdjnxdso6jMJ71V8JRaCbOZv/tjpIUdEytJAIOB3zoWLAweWunrqQBUypBySKv5fF3QlQyRBY/6hBF45u9SB4/jQ2CaXN34/vcoDHevQmBEUe+KFkzJPVkLXSzqkUz3gM4PtsGlWULOuWaXpqEqWls2+zUZfWuKMf4y/xWYpgzSWJ2mUpE6ZqxBVTnulfWS8w+ZR1Wakw2Y7/XcQ3ilpTvlYsQGHTkiz5gVF7TRUmBiMZe9pVjIUldZeE8HMBhCOKQxgRUPvakJWJzh/Scxp26cjZMrM89ZrTRYoc6iaxFONORBJn54rlch3DpwkRIGi03hG7JTR35WUhdsQyzcu01qfDGKxAYd+SLknUyubwCQWTiw3/++We9cAUdvsZt6t8K6CDrnbrqERhpmWM6zWN0CNdXI1S4FgJpI1pkO2F7rp/xQPuUSzuEXMJniiIXMhGBOY48EvDb45gObESg9k1Khhm1QXdhUDKEKwf5jgSohHv1mfedurrx7Og4PRNicyBij+yLuia1MJIJkek7PQdiDw0jz8Y7Js679CEwy5Gn/Qaj+sOUQtLZ7DLt1pIUgrqaN6N1e8RjP//88yYbXrx4IceFpAGxqJ26Yu1Lawh7k0kPNuO+Q73NgYjlkgmJz2eSCWn91WNkMh0iLRezL0VMhasZ1BB2rI7xObIwKXgHY5fhiyWsYT4cMvgASN9b3hxn1c3RIpKpQfLTp0/lMviXLmKPtqfBf0z52xgAabIElxRprApRxF7OiJA2EduJjnxRslb47GxNWZrMhJUp5aS6oJmCznTS/smTJ0GD3OXf6/xXXZd0z7XU+p26VOm2Qo6sYfDWLRCb4xyIDAQt7KnxoPDPDrK+SA7EbnJynogHOF5DWpzzH1tgzi9kSStjQm0YU/Oj0o8ePZK+BSORFt8Vk+zw4zbUYAaWl4kCxmdh8EmOTrNMmIGomhguaYlUTnbkvsBeeiVhHREofZXXAhTGJSOBCQjEcoljl4VjUu7wHksr15QVcXenrkNjVjRIOomAhie3asQ/6RvPYG4VsVu3qqC97PGnvydnQw1g7BhIuQsyBU+7hgkv8BpYDHaWD0xHDe5vnYJmYF6Wb8XmyogNhKjPoo6J5vIfQ36iHEc/VAYS9JJRqM0ooqWOi0EhPLCKmm6cpzvyAx1GR4HRBmPjskNO0IWZiMVOkYwipicWHq8Pa9JE0FlYVnJc3qkr1r6tJvYKmRQcptUG8T1irrijpTY76YecEoiivXRv7RjIGbzUoA9jAHBQWtzdEpmMFy2H2yeYKL8zF8mJUF12FnJl64wQpXCxSM7xZmw5JqlSLaidkEBuXAxHNKp5XOb0quS4gBxZmSqnu4ABIn+IW+8DWU8Endkq+9hOXfHy2lmTO8/quqw0Rvkr6XvqnIGftAbI8tJFX0heOZCaZnY4DLymS32b4MWSQ9oNJFu6JNgK7saXzBddcIdgarhUslamZuCHdKkrQQUGG7+gxwJLLhVrIQ0Cni27re0r5UWOfEWyznlyDEpHTTKyLvhhMG26FPoKaC/YvFNXwYwNt/C9HICHvmTNUw+0lVqOHViUFqZb+9qCROitFG8ljJdBTJcHhXGBVoLdBoAI+dCNbVAoY1gQtDXBG6hGu5A1YiFWLgPOLVgi7WWK5V9dS6KFfxFbkKC3gq0LaeUTg3aUgs6UNaa7rKRxRbJO8ilDDRDpu2wV3g1xsiP0UTA72aW7sqyrYMaeW8moisHWOyd2ilcUuuTcpp6MaClTUN9lBYA2goF0JqqI6bJp5cQUCVz11Kbw6joXsha6bNogWQYqRArSXfZs7KwHLbaqqXtgxuClTscQAwY7qthUj0iuZSuf5uQk65cKT2r0yiQCln3saq73CnFC+moAFSuKmUh01bOAsEZTtBibMV5j97aJ20bsDvXIMCidAjuDlJu2k6AvrCJPrYS166FjGQSi2KoJpfmXT2VMrerkOGUFToRdtTQVLvoNRouRl+8kApZ97ABxCd7TsjW5skZMhVe1clpyLBPrEuLIyYnbr6gBEDUYEul7Gz02jBeNA7KG1IKauJetiSNQuRvzpu11WBYbctt5rnu8DCBotg3+JehuegUbFTFZy0rIad9Q72S9AWRXkUAA58kxoBJTopupkma52Fka8ko1BGQ6/bcIm/AObFwf1MCSwkdlLUGv6ZcWkFmW8LpxLAqWbCW16YMFcGgR22LyPdQV52SADtqteQc8EB6LGtyBAvkdl07WHaB5lzkI5Mi6JqSCaomYsCMnRE3MNajRIiw5MZhVq5oK1tSYYZtEaWOCzZh9WoXn2ufqVXuhINMq2adCs+St5MY8S1TuGJG0ZEWlk/UKVF1mFQI5GsUrDjMhwl+EP4fxV06LDVdz5oqWnIRcr7n1bEtKEzXjrdEu3+ILWjLM1rAa8O1GIgJh6o5I1hozd3c8d/rsuAbLTtaDAHr3fgRGMiFCtTURXHcm5CI5EMuGfUFiPEPIlADW3uojNXiZuZCkASRLIuXZs2dWbEc5+eZChxy6YNLhdt4neX8vJ+v9mLvG/yGQI4hy2EuwKUf4XPf/Kfi7lGtmeTDowqXYMDfKi7Uc1lgocgM5FBI0iN9yo4EQbtCy5pLt8OXLl7zY8OrVq6+++qqmS7kNmJcb1N+dKKpe6aKWTtaLgHWxVQjk2IdHTBzVcyKEZOtzAjktlgdjXaIl1zduv6KGP1OlmWUsaU1TJE3SrS64O+slk0Bsx+XEyHqiqI6BzO3iZD0XT5fWhkBfJkRItiYHItZ0ZEIukgOx20n9eMtzkHwF7S6RWnn4t3v3imTdfRzrnob9GrtNvXsdczRhecqOWgPDppg31zjJXKgT7bxdcGK8ydlCQcASthyLQ3c5N+Rugd5xDwJXJOvk+zdL4divcelwbkt4jkbhqWQmpDUHImjktOTS1lfIgYCAPgbM2d8x1yrT9vV4xaJxzfIVyfqaSLlVixDgYX2OKTSutKqlMheP25a2nGuffE1QcyATKdIaU1m2w5/1Hgiqk5G1xyuVk3JisyuSdc51+XbsOFLJlZrTOK7OJdQgkMvGWrYSOZoDyXXJqWtKjoveiZmHnFWFejYMHf7pb6QU7PRb2xC4IllPeeTdhKCHFU1wTW+cC2BhqyATItmJPvLKaYkzIRfJgSjOrTuTdvTCXULgimQNvptD3c3q7tICmjKW+kyIBJs52i0bk+sVZEIukgOxW4iTdXlm78ndi5L15lB3s7p7sraahpnjI00FIK07ByKWVGZCJFF2bg6EkU7/irlOh692heK2Chcl6+TjIF2+IxAnhQz+hvGIPd5XEMiFvTYTIsTdlwMpa7Fh7EjwPms2rT0THy2KeclzZNIvZg3H5UxB4KJknVxPyVeOWlGIhSR1tYr19oMI1GRCxmk0tyVAVWQ/GIK+2pxrOTjMyu4yUmk83ZLkgo/9otJUb7YNgYuSdTKyHl9PwdMqQTmpa9sEuCJFoJwJ0VRyrpnKKRQOMyHCkufmQFZ8xdxikiRrj6wtRNcsX5Sscap4SY2vp6QEJ+uLLM1cCAmBasA7kgORYea0SOZhPHgfB9OG1SM7U86SJAJEQnK2yPXy+tMRuChZg0u8TPUv2nSjFks4N4bqHsid7FjOhAiZJommCY2cBDZyHuudTta6LTGoRYszd7xIfgWhCVtvvBSB65J17FQx1bZCE0uItbTK9PYTEYh3aBEOU8upKNeg3oYcVSFBhC+iyEoL2S003bducSZhnEXW7HmPHj367rvvKofszSoRuC5ZE2fFCYrBLzHGyzG5aiux82bTEcjRk0zceA5EDM5pkf0gd3f6YJMCbQ5k+nsgqpG/CQWYeikFVCcf6gTNDi/5Y9nMlx3IYRdvUIPAdcka6+PFGrNtzSC1TdCdtLi/tKfgXKHADh2TiBo2i0bLcuIQQQ1YXSBrrBw3a2fK2WzfDpQ2RPSqPdfrsF7TOGWQD+V4gxiBS5N1vP+PLCYesgfjjzeDoIFf7keg4OSzjkGFTAjjLRiwGg27vGcNNmczYUo8Un6UK9e+sp4hQPqkkgZ/hrFS3b1qdmmyZiaC/Z+DancmJPgpIwIoX08XXOs5ksL/J/5p6Vz4DH9B5WfBYld7DoeJtqEOVK1AHuo8efLE1jSVCaslAPIwqAm3ysZXJ+t4/+/b/KH4IAcScHclXt5sNQIwcjITEoeBI5bkpOXqR3RV9tUXyWlPgo6MUGXH7mZsSzhFwNf4F08I+2TC0YTVTN+UX2Lss+EO9xoiayYmhmbKMworNtj/WV5xQsO2T5aDrZ4VOTFMS2r0ym4EkoyZrOxWkXtNcK6WJvNs9LAhrBbb8IKYrzl2dHgxr3/IycAmc5oQ8MYHCPCbxH0feXQeS2fN9Qks9Ap0EQtQU2gf3AqWPg4ZNPDLSyEQTDdrjBmfbqElR1nG5y4Me54gDJo+3oJAAA/i61YX0/MufF1QFN+K55q56OaQYBSI6p7TeNtGeGz/zpoHHcpIbAXRrqx1/ZeZayLTGhtk01YV9YspYGoOmJs9oWZ03iZAwDIXk84kBg3GL+OX7luJZtwGlWBzdN38otI6CjgsrqH+JQUc+VAUHfUBQCuASaWoxrsJzw9V2wbMZuDpOhaov8nlaRxv5CINFSiyeneWH6JMR2UL5K2C1AF3AZeR2GaHZZ1IbcmA+57sYRLS1ABmlMVR+BVRjnLosocyLp89e6aWeOGyCHz55ZfWYZjEwkR3j+L9999nSWt3ltZZTxcfP36s4QiFPgfRgfQV8BfY2cKOHHZNeID9I8ihk2Fng2Fe+NDs0BnFJL4sIwWgtshLZfwv2vlIPYbZ1CUrRCXYrS4WIjVYqLtRQEGawKElMpVhcqKoV1pD5tOnTwstZ97K7Qw14++zo2a7zlkFjqwbqxfUWNzU2y4gzgpjerQlZVaVbePlKyOgfsgMMneLTLXExLpapKVGrK7VdYOtMYM2uRAVw/A1+ai14l9wX+CAOV3qjx0FGMmKxZIOIdIloCAuu0VhhrVqaflflVaOQIOKyv3q0BgCn++//55XO8BXthP+lQJbnKyhQBeVEDefs4Kmw0F5gxgBeScE4uBWsD3HjbtrkMzCkO7rtByaR2Sn0dyJZoidRNCcPvEvghvCIN01sVAcTYdDzAtN8wmCbm2QK+CSGuTm2mg9a0CWgdYEhXpqYgg6nECIXCqHJO8GlQEawd0Vl9k0yAplc2XK171YUknUWEnMIkt/xfF57kBcWhIBXviVkIf5XfdFUw7myIc+YISztvNPPvmEZSwgLB1sEudyJbkRCO5vwvxVW+JZ+FcrR2t3L/QhcMNkbQcMcdvtd51vW6VeXo0ATymg0dWkwEGNkOospoYNGaMgCQO+evVqNaou/0YRqE2DXHx4+PNql744AnfSPPtAad0Az93aSTXo0E7PgaglXrggAncksr4gsm6SI1CDgH0jhdOhxxw1oN3PNkPfYLyfkPmoHYFZCOz/ivksy13OfgScrPdj7hodgf8iYN8d5LUKx8URKCDgaZACOH7LEViLwLvvvqsPxnmx7KyHnGsH6dInIeCR9SQgXYwj0IgAb6EoU/No0Zm6Eb9719zJ+t5NuQ/4Igj4eyAXmYhbMcPTILcyU27nXUPgrbfeki8u8p7177//fteG5+OZjYBH1rMRdXmOQAUCl/qKeYW93uR8BJysz58Dt+AeIqDfL2fs/h7IPVwAHUP2NEgHaN7FERhCwL9iPgTffe3skfV9nXkf93kI+KPF87C/Yc0eWd/w5LnpN4qAf8X8RifuXLM9sj4Xf9d+7xDwr5jfuymfNGAn60lAuhhHoA4B/4p5HU7eKkTA0yAhIn7tCCxFwL9ivhTeOyzcI+s7PLk+tMsh4F8xv9yU3I5BTta3M1du6e0j4O+B3P4cnjYCT4OcBr0rvocI+FfM7+GkzxqyR9azkHQ5jsAxAvpzi/4LXsdgeYvXEfDI+nU8/MoRWIkAPwHMT7ZD2bwT4n8TdSXSd1D2vwEc+4jlnxn+GQAAAABJRU5ErkJggg=="/>
  <p:tag name="POWERPOINTLATEX_PIXELSPEREMHEIGHT#31305E7B32327D5C3B5C746578747B572F636D245E32247D" val="91.66666"/>
  <p:tag name="POWERPOINTLATEX_BASELINEOFFSET#31305E7B32327D5C3B5C746578747B572F636D245E32247D" val="23"/>
  <p:tag name="POWERPOINTLATEX_CACHECONTENT#5C6F6D6567613D31305C3B5C746578747B4765567D" val="iVBORw0KGgoAAAANSUhEUgAAAd8AAABCCAIAAACZ7UsmAAAU7UlEQVR4Ae2d7d0WtRLG5fz8rlbA6QCoQE8F2gFSAVIBUoFagVqBWgFSAccKPFagVMD53wwMeSaTbF733n3IfsDc2WRerkyuTLL7rHdev3790boWAguBW4fAq1ev/vvm+ueff/gv/6qL/35zffHFF/fv3//kk0+0frOAzK+//vqrr756+PDhZuPVoBOBjzv7r+4LgYXAoRD47bfffn9zwcglhkG1cpXQNNT866+/QvQHZ+e//vrrp59+EvdZhEpwCNv8780lNbh89+7d8G5V+eeff0YYXWRFLOnL6NHsYja587oWAguBsyMABXzzzTeffvppyfyP29Dx22+/hXYzOHz//ffSEeLINDvCLSG42M2GGkT1eNSwNoiRDMe/GsxdXRYCC4HjIECe+OjRI1Iz2BN6DQ2Dc8mLmedQDKl0yDLUkF2SGNKRLnSkGWVS71CClv/44w8a6M9V2AGBOwzYDmqWioUADAIdcND58uXL3dCAU9iJw0Swj+704SzMgInIayCvkh39bgZXKeIUmHxZt/BhX/yCeb/88suwMlV+8eKFMLg0oC8yDSwPHjxQAMHt+fPnKWlHqJczd7VEAoBIkEMGrY8LEhWEB5fcpWCgiHtlaohAYk9WRwzItOQWwHJhg1zrZCPMJ1Z5CgJEJ0yhcTlFx02haCSRJMRVaaaAbUyemwJO8AsHWWZiv3AHDmpwABBCSgpzbdaAUBEM0iD/CF3COAw9kjKQTjWScVGEjXYQjkdtsfPU4VjCXzPnDUvOBoUMJaQtyoQ+ZkDZohreITeEYsIZQsKoDWZb2CkfO7E2NF7KzPyQUtu06PEFuIk0oDO6zsvOYGKiUV0DvTbEqnoxdoagFedYzmLnGJNVMwYB5rZLImOke1Ji2oJrMpwbZovMUuYJzO4JPlAdqLr8gqejrGTpAgoBBIikrCxG4dTsTIIc+qJlUB0FYF5OeL6RoWaELHbOI7nuViPABo0JYBIEnQMUqiWWdTBZST7uQ5Fmtws3hXcPVYaaY66kZrjNriIdxFOzM3GijpgCS9E+w61682cps6bKPk4uLVdEABYmmuUiHSB3I1N20zqNRSnMsLmZmsWYUxC0y5jli1At7GGKZ0bw1OwMDma41Tvqa1FqaK/Lw2a2vti5Ad7V5YIAU1TDOi7AGpz2uhn0DPiMMQ0HFMZUVp0ZdjbLdKkZ2KfaqWfQZnzPzs6phYeghTqbx6iwIxsdwZMJku+y2DmPz7qbRMAQogQc6QAJiJKj2yYpsfWGIZG2DIitgLgg/+4zUQs9TlFzfl9cKDzfzB3Bs7MzLqc2ecPPiGJ4NQ+IX9IwjRc7G0DWz1IEoAZoUS7KJHFx3uHO7VIFZe0IcZg0JNbNoE8JhtZDOZupTUrO2HpQdamEc6SxilxpMbxAdAvYmbgNx1rLUKeLw6hKFlrRVYLhYudRsC85DgI7sLOh1B7O0pmjc7WZ6B0sWqvc9172TO1jIithllZ3d+rHyOoom8LUQWfJF3UlSfr6S24zNOvnmRAIP3YjdrvrQaFL9+7dM2l4TEyFokY1++GHH9xDUgzr+QO2KvMgFANLVfdjNubDRqlQYSM4z2Y5dAZPd9E1ehc7G0DWzzMhEE+k1JQr9Mp0Zy7xN8GFfYc3Y+1xlwcOOh4/fjxcXUogy4BmfKk2Z6w3uy51QQhUfw4s8L06zqkQCDWXLK6LnQeCv0TtjUA8kch/e4zQJzYqJFaht2YX4ESZzEaRS9mmzdift5KdoUh3TwDmqU9BdaKq26DUwmDkL3Y2gKyfp0GAKWTIy2S+DZ7EEq7FznyZSCdz6Ejhpjjs0l8m0SvZifcr2lNCxqkZg85OSAaUrc/nn39e4uli5xKUVpsjIhCTl/tuQ5XpsQQeFTKvqoQMaZxKkAs3xUNsCIXcPnbGu9SegNAafqKl4ZpSGqIt5cXOMSar5hwIaLiruTG36q3Cgvt/wYgVFUprbsZnJ3lD0e1+LZa8ll4XhFGVnIOlYmZ4+qzPSMqRXOw8aqCXnF0RkM/mGpXuMaJps/kzFpIiyk1RzQ10JscSCj/ZHHfsrOEcID726ZR5hO6pTDYzBA1mc04l7/BBzW4G4Mpc7OzCsiqPjoDLmPEzvQY3YiGurgbJhV3YU6ey9evy43W1F6JX2yz1gA4yJQOolZZqr5l4Sp3bcbGzC8uqPDoCmb8mGG46zx6Hn0JmjISazdNObXxdfozXLTXsvIXMs8FR6bMut2zLqrY+i53PG1cftOXx3/VNhWNPdanEGQevy87xmc9UzHcTnspnGYghq7IutylFKU832JnXpz/77LMnT56k+s+oR+l/3lwUZshfMm8BAi5dpp7wVPnrCnHVVYktb5w5SHFtK5fc2bLwPbA2LbwfCc8w7yGcO+8uytRQDxUMIUrXNvJZd+FhB5NZKV1RbqXm4LXsnPvORhglROcOfwAPHGb3xJn9DnqXikkIuLneEF3uNBgi2X2VjcohwjeF5JeBze6zGzAfGVNOUUcp4oQKznLJMR5iWtJ+lOpQTurZIM6GzRrKegQHs9V2/yjVAaJUyCjwM9VyYL37rgmLxEAVS9SeCExi5xSFDXHNZWcic4jwTSGaZ8Xc1DC9N9VdsQGUYjiRnQHu63ynAWXamB0DHD2cjpRDY9g71wP1sWFJS7KzCsVcxWvqWKamHIMxVe8SPg+BSexMQMaziJohjrjs3J9DFdoWzjvj4242FJra04wR1OQPNynDyymBcLEZFPh6+G7e7NoV/M5tky4tDSuKf+7M23m6hhMuU8+bFIXUEU9qKmrHVVgI3BoEUjnKrXEQR/jwHisNbCVOQc3M8cx3nXit4unTp/pSGr3IZ5Ew8I03ZKbWxVCvGFz+L4fpkpWTYuJFeUdp6bOzrlQQv5ZrRde2d481ECLu1Upb7W8xAvuHxG4albPi4YOP4srT1Tx69CjkQaHmkm9XPXz4MCRKgAKQgX9kD/9gTIwnQ9/8USQ1GHaOJW/WfBy3IHHWdBXpDZQfyyypYYTwQf0p6TK8Dasxq1FmhgzX2CmQ5ZNdzm5j1GntqO67caUavJvG2507kzWbCc6OuYSaZSAgaNpzyU/mKYzx/PlzHaaeApMIgjbmiUA0Vr2nLL30NWcmaePxQ3zWo0s0S1x8d3aNm6rPVqry9ZCoZ5h37kuAqv1HK2gshZj0G+kGCSr6JSNhqvBNC0OgTBnDNrsfuYHmfOpXA8PEyyR8Osrr2EI1lZWgVoseDjcPnD3Z0MSZJD8VpmrxjAIHTKkjjhnqjMwTZc1q+RltVuNX4QNBgETSzOs2huEjFUbOQJoiw03lZ25OnR877dJ2rIFwy87K91fcL6M6PABy8688Ls13jepmObt1JJgGRuduZi9FHxoCpMkmjYCz2k7kDDuTTTefC8ejkGJSpdq4i1vDGakcUkFf5Z89MqJusLN+H5qXSzjiMU13+2mWx5CpZ9uA13///XftFuaK7f/888/yY7vZ6C35CwEXAYglZrcUD7oSwkrDztyKhYftq8opq6DaqldENM1NCSyx6gY7q0QtlIiY0SYcgNR7iDP0LpkLgesisGcuspun8fYON5uzCjJuwwmZ8+JaH01qGHavWgPk0SVu9qS5N9hZJJKKNz5hDF3pK4dPSM1I9AlevRcCh0YgE+3xA7FDe/LOOE6cY17rPK40KHFmwgOzdwp7/xumhqGs2IvwbljmqyByjJMSFTbOlN+zM3m7DH9PKo4mdjHPnj3rB0uP581IZJxZtxYCZ0cgkzuflJ1dUuuc1EoOOtwD30Qk23VHAcIt/C6buhy+2a2mlhfes7NIxO2eVByKB3c2MqyNnQQtA8C/zWfq5SislguBgyDQSVsH8SI0Q19PDis73YzZWXLVUEVPOZWhur4YRaSnctKCj82nNyLz/V+jiOLOVDx8MouJPSckAnfnDsgAt34uBA6OQIa2BqaHAgJ7XD0RJlvMqM6Apme+PBt3m2mD8K6bnIYN8uWYnceCAzu7z94gScg3ny9q4pyi+Lxr4d237IzK/mMNXTREQYxgqHizLHAvdt4E6gNs0MYjPUDtpjET8GPTQ4MGwl0aNc1qf6bec+gkh9iMseCQ8zLiLuNDvvxNRmyA1oxnZxkYFrSeVNyMbibO1JNUQQe1R0hK+Ko/OwKdmVeD+7tplBcSXF7AbE4Le/ajxnEo0swvOC6l2vSVn0jgcm9JZeqsPN8rI3C3W2S+7qlxnp0ZIHGZQ4i2t7lDB9/mzkKsZqjCdiXlkJ1BP5//5wWKqE4heRXr7kLgmAgwDVMUSf1AduYJU+ohEyzD1j5zzCp7/00CSjkyHPnhm5sUO0O+mTVyYOIMRG+fCgobdnoYsvMQou8UMjwClsCDIJAKVKZNv4VhGKu0lEZtMLCQOa/cjexYA3755ZfUUyh2Ej/++OMmNWcwGf4HXN99911GXcMtvEsNhFKwEavvDpJWhu8Em2blPy/sjFDJxnvYUIWI7k5Rsmj3CCmHYLU8HQI9vNDm7G4nG5gnh56une7K4bYcUpmipz3XqiGOtAlJLU6wE3QXy9StRqpj3CVfc2FnXZB7QlCFiL4e+4Y7mYdg3T0jAjsTxM7q3BNPhoksSh/J7DBqPYSwg3mzVZD/uufjnM4rR4U26GseqeELG5eUb7BzzyNByb5FJdTck92Ik51CSpxfbc6LwM7EsbM6gj+lMbWtPuZQuux2TFNdq1K7ByVi7cWqKRkqO/6eR24qkMKFnYe8jGLYOdRRVeboUJzsyb6rNK7GZ0TAPfUyG7g2v1whA5/FlVhFcpPKv9ysrUTmVdqk2Jm3b69iT63SFDsTJMYFXTVTXWpV0/7yzoYbjg2ypAtrfupBcIlMfT3+KuzMAogBQ5arEmf72xD9LOM9O5V+G64iwT1qGDJwsRBX12yvYWdGNjaGNCjzzsBsq2rlp1Y1vBiVYNaaVNUeI8kD3ON+Rid8FCnsDPsNJK4LO2sEsBo0Q6ZCUmt+CSiEnQDB+nMVxgHZcBNQYvMR2vAA/Qhm7GmDmztrEDZb4j7tcXU1qyjsSPwz/91EjARi1P+uqdCYnmasbXH+1z9SPSZV9WUIXHaGjpWd+cC0eASBDCSuy8mGXs3EBK1rYq/SGgrK7G5QNgis7XKioFHXzmizGt9cYA7EKW3MArXyXQlXYWcsZw/qqoYshrw7WAtOW3t3Lrs4t8mf3QvCdZ8BMO/0q//Kfq6zzRbeYOdmyHBAOcJdZ0rs46/+xQB266kNUYmcnjZkK+5I9Mic2hes9CxoqqIDCo9nQnN6od7FEoiHIe+uqoqqAtPeDUjNY6qkXaUx5BDrbWaJWNTsGvIA1wX0CimTm8rDgPHExWvhuj5jRMNb4u4kqZUTLgz4XNt9tT8mAhpa4RQaZWrMpGjpFB4vdYR3p8zO7qnHgGQSnZI3u6c4lGHd7Bs2cNktbNBThjqwZypphOwURjJlslIGQiqHj8glmsMpRMRXIRVTM4YS4lVCUKoJAutPVd/V+MgIhKGlYT3Q4Fg+hNIjf7jAHmO0bypThjW0zYzCKHZ25bDqDLFZKKgtsyw3AF7SAA4LMLLeqiXPTe0f0SJc2aoyBZeaxfTyuGHxCQ8Qp66Bm3CsBmMRiMmO8BioIs4razMDY0w48SgTmabBtX66cw1eYPrMM0mzQgMLw1qrNCQZkTaKTyWxm80bKSg0rRzlTgjsZaqY3VzJmsYqYSaeEUJYl8QNJK7uMWYNox46s8pHQ8AEiUzLsUZq5iLCe/g05vrZc74KCpegCydalSJtHFOqgNwwT8P9sQjh3/IcTk0yBSFNOKSEbUzfqp/IV7PdQgltVmmk8YWdTVDiaiYosRIiDikVW2XdMPOEn5ltpsgxfvaPVq3/q/1UBHZg53jXnIm6vLPG2gYOysvvv7snQcOnZnrqzzZkDM8grU2OwgiHCBF1bphUYL6QWqtwBDPyfdvuXtjZXRYADo5WumSoAJfgMLyMZbAwEpDjno6Vy9kH4jaYVq82BBh9IsRcbaIyvcy0aZvzMctr8GdU73/LJWjm4HBrDarhILYhDFYxRfTMevYNWIXv+4xCvLooJvg1w4YLO3NlRkItcAuQtYZFZrF1+4aVzeMt9q9/j4mAzJ9woCnLWj7QYM2hVBETqVa+MbWHNWpV17ZPnYEOtFnXACYmYhVYKfTMVpWsMjM79QwyKkf5J9N41K04NxUvJtnwlp3jxEGxyxRCahb/FbJMr/jW1LOzUQOz5NQiQMjGY00N5FIrarO90RVHZl6CiVuSlXz7q9/FX3LGGF6mUvPBjjjFUqe5Gir4yWWWrh52RkucQVeFBPZggPjexuzNwxdbjhmA0yww3/EtO9NIHY6H3K1xJwDAuUHjSpBKfKNX3sp191wIsIti2qQSDcaddGx4uoHGMMzc+HRhNNR8loBk1sRZrSDAXG7YPYhAHTVw0DFiQLUeFch3kSyvjMMDmWjZlKAdsYfyZvuxDbAwjDEpzzPjPTszNoxHrNutCUfO+M+IhgPpdtdK5KDXSFg/T4EAA82MMlf50GsMGAn8bA53E3sYkycpYk/zRLEHpj4F+GokfGFWFwUW97kFAvkpxl3a0DIcO2AxvUJsGSM1oLmA5QZ8LBeDY5loJ2/VzC/DP3HfsTUxSRqgBqp7z84IRU2sWwdbC8CUNwgoFUftFRdY+Qd6skTtjEDbaVgcBnFNT2AQmWbOC92biJXZHvLRJpXvDG+VugxHC7zMR3Bg5oKtXJSpiecpNaklTQmajlXmZRoTRUiLYwAiop7LMBLDhP0ZgbNvkTqE1rKczNN4B9GhMr7RxRkQF9Ec1lMGF+IeaEq+YzdKjrFh/TwOAnyIh8mj9oRlrSwvMPM15Iix/P+UflMstiHErB/Mc2KYvqEuflIJVXEN/LrYpoUzGjDp4A4uHGyQz+yGa/IfFeGbEjRjrPXzbA2K4i6IhXMYr4zlDB9jhPbrDhMgs4BprGLzvI8CWXZW4PRjntQQvkDTZgRydDL0yFHDVmEhUIiAfJ6GTNDQtHRnjsEyzPY8HxXqOlQzGASXuZh6OvtcC0GAqc2/XNdlPTEPy43NQhoYeQTzxMgnT56wllDGqpcvX7rADqlMsvMQ6UvIQuAgCMDU4SOdtlTjIL40mMH/VkLTPen+oSHQAFqmC0knd2evGf8H6Nvi8T9CP30AAAAASUVORK5CYII="/>
  <p:tag name="POWERPOINTLATEX_PIXELSPEREMHEIGHT#5C6F6D6567613D31305C3B5C746578747B4765567D" val="91.66666"/>
  <p:tag name="POWERPOINTLATEX_BASELINEOFFSET#5C6F6D6567613D31305C3B5C746578747B4765567D" val="2"/>
  <p:tag name="POWERPOINTLATEX_CACHECONTENT#5C6368693D312C" val="iVBORw0KGgoAAAANSUhEUgAAAPQAAABPCAIAAABTQH8fAAAI2UlEQVR4Ae2d7XnUOhCFyX3u/9ABdAAlQAVABUAFhA6gAzoAOqAEUgFQAdABqSD3zZ0wERrZ3pVlIztnf2zksTTSHB2NRx/enFxeXt7RRwgshsDLly8/fPjw8OHDL1++LFZJWfGJyF0GRtLZCFxcXJydncFs07Q+0/6dbYIUCIECAufn5y9evPjx40fh3lqif9aqSPXcFgS+ffv27NmzR48e/V1mA7c8923h3NJ2/vz589OnTwQhX79+XbquA/WL3AcCpWzXCEBid8m/fv2CyvZxYT9IaULZT19soyWPHz/+/PnzUFvv3r1LqE0GGJ/l0YQyA0SX20Dg/v37BNlPnz598uQJLWYA9NBuhSU99MKW2gCD4bG1GD/NAjaf09PTDm0QuTvslK6b9OrVq67blzROS4EJGEruCwGRe1/9KWsSBETuBAwl94WAyL2v/pQ1CQIidwKGkvtCQOTeV3/KmgQBkTsBQ8l9ISBy76s/ZU2CgMidgKHkvhAQuffVn7ImQWBi+/3jx4+c8PLTjBwqsCMy9+7dS5QsleR0JarXqWspG6T3LyLAQcTiB07D46GGwXIyFAu2EnJmknM5fFoplJ7VEPCTVSl/VqvdKyqHJThs2ofDht/v3r2Dx2/evIFn3lYkZOBtIl4CdWHDBGrRz1n4kQHWsDqp2icCTnNPQFwzFUK7kEQ8fk42jjtCwTTb/DQKUbuQ8vnNk4ZJBHBMRqH0e7JU8wx3okZzlryUH29B97S5lsaSmLNa4symGc2HTXWrVPAoBDolt/3KBBHIELGKcQKljjJ+JDMvKTFmaAAPipFsutUzAp2QO18tgdNwC4YNvVuB8zb+mdu2b4TPnz9PJXVp+3UimE1o9ODBgzoldaX4QQKsMPPrNKxcCi/DdGiom1ZuTKfVRQcw6TKLzhs6RlVHSegqw4hfCDiqYJPMRaM67bPfzcLLNLG9uZJOPPedCsP8B7J+g3z1l1frKlR5EdfZMMJx5Yck0rWg1K6e0zMxPwSWujwbJjcGF/0cS4d1WOCqjUMEBnUa5pdiUG2L33TB5DN2Pix1GrZNbne0qWMrLrBMokMPGau6fchOmqAMGQLbJjcTr+jnkGRGTl6K2ZMQbTFDJ+Qu71Cm/riYZpIe10xgPFubxfxFIduQKKEUWzY+myzmlFAIVCBQSW5qIgiJ9Xn0HG9lEttgx3PDbFZatKSV4aPL+QjUk5vDevHpA7kPPG3CTN9iEoqI2fM7UhoiAvXkRleMTBAW55pZxWzW4K2J0fnWidYMHF22QmAWufG+sR2T5H79+rXlgdkrb0PG1kqyYwRmkbs4rSTYsJcMiqgx47S5I/wWs4sQSdgKgVnkphFF5z00rYTZFsnA7CZnUVqhID37RGD+Mmpc8GYBJKrFoxuC8DvelWRPCMSVBrp+fQPnem4aHZ13jEw4c2cGw+z379/v00/Iqs4QWITc2Mhk0S31d8bgt5jtsCixNAINyM1/ioiRiYfdzmxiFRcubZX0CwEQaEButMTIBB5Da2M2UQpH2PDl2qwR59ZEIH8Tp65uyB2Xt2EzFIfZ+HUSnTNbb+LUdX3XpZrMYYtvZ1mswjf8blLLokqKJ9S77rn/d4gXxaRa+X5WS2AAXjlGJsb4rWzWFMdn5+TeYpvXhLRNzE2LI7kRshlp/5hwTZPq6qKp9qipK75+KR41vLi0fr0bqrFNzI3BxSeR/8hg/4iwY6pN0/676agWNvPcHO5jsS+rO13tzm7pUggsjUAzctPQGJkwlRw5RLW0bdJ/GxA4Pz/nBDX/kJtfrsxfBKueEWcFmdxEzw24xLJZTl3uHoFijLqE1fGNAjwsVLS62nhu36yJroIV7iiURAjMR+Dt27dxdwW+3bwA2WQ82UhltaE4ZH0kNalLSvpHoEiD5s0eWd1iskd1DTx3+s7YzaBJBqacdwLGrUjizqKdPN6jsFpCqF2sxRTaCzFzT9l60OPbkLG5hEHNR60UdosATIgcQNJ29jW5EAc+s8jtEQ8JxzqumWCY31VixwiwrQETRqIFdp3cCc7EYcRt29CC/SfUURxnk8Khd8ZcnmogMtnKVmXabKUjApwwi8EnlJ1kW6YqxuVEAUftoxEPu3vNlHN5datuAPmjhwZlGopGxmxZKV1uBYHJeCDy7EDJsT+DCtPi6jPPDYsd0Faz/T7+zpgdosomkVwScnV+6vXAPlC2FIHogNO7k+kKl+86oRMjDV7hpImIjNZwmstr+h3rMEwLFWDVUNmrJ0L4IBzKL7kQaIgA/IZ9fB+3FMhqDj7fHgeZb07JXJxTjuRPyyotBFohcAS5fRty8p2x4vFuyN12pbMVBNKzMwRsVkA4fgS5mSMTIRHZQNPJ6LnovIvhys6QlTl/HQFb0oCohy4F2rILBRgWh/wMGk6azJmduPzv379nQl0KgbYInJycoJAg/iDP7SdUcL2HMBvVuHbfvPSmMxll19QvlRACzREwgtkS4TS52ZSx6SfMPmojJpIbSxSZNO9OKUwRsHWL6wXK8SUYy0rhuoMBxCFpxZbGf49XqrtCoBoBoxyTQzRchSZDH5s+wsjq/UWGRCQ3z4GhGiUXAnMQsHUS+G1KBsk9n9lUYPPWjN9MNJHPsUFlhUARAYtGPMookxvymXsnMJ9JxGLkLedd7BsJ5yBgbjt1nQVyw2abbM5nNm0lws48N5dpC6I9BPq2DxpvSSIEhhDI3DbZCuS2TOP8G6qgKL+euv7J8RHnTdXkZV2lqE1CIRARsNkd7ji9lZPbogjoZfPNNGt1GlV/Evvqamjw2Frh0N3qNqjgjhFwgmWk/YPcHh9nmebjUlzeJvbINFMvtIb6I349K6LLW46Azw99HumA3JDb+bdQPOD6Uy+eLjKSwZidCr2hSgiBiIDPD4ucuSa3O/aFmG3NYj5rizApv5EQlButkRdbGa2SRAiAgJ3PG+LMjefm0N+izPbOYDGE1kSWQ3HY79mUEAKTCMBYeDuU7dBTgamvbZXm5KA/MeC6/k92K2ClxxD4D9RuNPkYnNJDAAAAAElFTkSuQmCC"/>
  <p:tag name="POWERPOINTLATEX_PIXELSPEREMHEIGHT#5C6368693D312C" val="91.66666"/>
  <p:tag name="POWERPOINTLATEX_BASELINEOFFSET#5C6368693D312C" val="19"/>
  <p:tag name="POWERPOINTLATEX_REFCOUNTER#662878293D5C73756D5F7B6E3D317D5E7B5C696E6674797D785E322F5B6E20286E5E322B785E32295D" val="2"/>
  <p:tag name="POWERPOINTLATEX_REFCOUNTER#5C506869285C63686929" val="2"/>
  <p:tag name="POWERPOINTLATEX_REFCOUNTER#5C507369285C63686929" val="2"/>
  <p:tag name="POWERPOINTLATEX_REFCOUNTER#285C5068692830293D5C5073692830293D3129" val="2"/>
  <p:tag name="POWERPOINTLATEX_REFCOUNTER#5A3D3833" val="2"/>
  <p:tag name="POWERPOINTLATEX_REFCOUNTER#5C6368693D312C" val="2"/>
  <p:tag name="POWERPOINTLATEX_REFCOUNTER#31305E7B32327D5C3B5C746578747B572F636D245E32247D" val="2"/>
  <p:tag name="POWERPOINTLATEX_REFCOUNTER#5C6F6D6567613D31305C3B5C746578747B4765567D" val="2"/>
  <p:tag name="POWERPOINTLATEX_CACHECONTENT#285C616C7068613D312F31333729" val="iVBORw0KGgoAAAANSUhEUgAAAgMAAABkCAIAAACU16TLAAAaTElEQVR4Ae2d7dndtLKGybnOf6ACoAJIBZAKgAogFYRUEKggpIJABUAFgQqACgIVBCrg3HvP2bPnkmRZkiVZXmvWj0S2pdHMI2m+JPt98M8//7w15vf3339/+eWX77///vPnz8f04FQdAUcgREDWHXe//vrrDz/8MHzs17eFwJ9//vnVV1999tlnX3zxxRHJHgyyBL///vsnn3zy119/vfPOO2/evDnCord1BByBcgQePXr0888/Ux8n7PXr1+UNveYVEfj+++9xuOGcf1++fNkswv80t8w0hDk1AzIpM5X9kSPgCPRCAA9MV9wff/zRi6zTWRYBQgGxBN999x1OABFhG6v9LYHYKIkGmJQen7YNjLdyBBoQQB1oK1EQeumFW0WAUEDGGn2LC95mDDpbAg1VSAq5GbjVmedyLYvAjz/+qLyRO9ayF24bATUGv/32W5sx6LlPoGYA0JmRn3766W2j79I5Aksh8NNPP6n29/25pYZmDjMPHz7EEtDXRx99hCP+9ttvl/fbLSawZuDbb791M1A+Bl7TEeiCgA0IPDXUBdJrEUH7c0wAnhsigz4xgZ4Uggmm4JEt7GtB79w6AosgQHYYLcD+nPCDLvAtukFDw8FN2Y9B17333nuDemkj266KOUV68Cebw8K3zMWDBL25I+AI1CJg94pZhrXNvX45AuQ8RN1RKG81raayB5O8U1LY7/+2WR7bSg6Myh3i06rklKXjZUdgBQRwrmUt8cLOhSazTQ3B+RwkV8Dql19+wRmV/LhIzR4JiXL+HRQVaeAFzpRXmydPnjwhTSTzAUsAFCW5+qPZoadPn6oJotdnz57NmYLeiyMwAgFUG56NqJULzWfYRvEpILxJMCFrcSJW5ECIgdB31gCo+FoAE0aTH2mcjkZd393TjuiCvtC5coeYjJ8+7VX4+OOPC0kxNDAgFgvGQGl/PhTGDslqjIRyRsfJOn7TEbgKAiwYu4DLI+vTBVRvjPWIPprAz1lYYQDsGKn+2S1gDDCQXZBpY2CXw90KVczbbCGGarftW7s1tipgcCwiWIWtmn7fEVgcASYzej9YiheyBOqNIgIqYCjaZ2GFhrEKB0lRcIwRaRCrfGCPO+h9GyTpyHaxB0ptcqF2WMFHOcRXyDdvtwQ2F1lic/J8+FNH4BQERK8ltcZVLEHwVQkkGoTkiVhZbYM9wNrtikkFfbtCFSIFxhpT0QwRwZClNq2MDavl2eZskDofEjVaggCOfB+1Anh9R2A0AqgJ8RwzK/kqlsBqSXRfd+hOxwolKMOEOquNeGzezI518+AybSydOWViPkahYWQVOvjMz43Gs0N28tHZ/nbEHMC8F0cghQDHS+Q2XhJeC35M4MqkGl3mntVNduW3CbAaVpxJQfsjC9qQ4avd+OUgDWMtFCwgWAIuG064nDJz4L9WcBEWMVV25gmDu7nt3GBn7MyjPw8IGjD0JnMQkPWQ+Rc3U5RCXKfZbZwjmvRiFROyHOk6RiC4Mx8rzW80O8UAgjcdbDCoXKiyWsSSGSclOKKwm+LPi2CdA2DcqtySHbKw5iOOrV79viMwB4GtlYlSY+riLgkbyWqXsAR2nVM+gmoSBG6eiJWqGlQYm5EIiG1okHHL2CNabdbFbsNuIdbx/vEtWOsrwJjO+QDG6uwQ3xciCFBRbZpIb3rBEVgKAV29FFAuqJVB7xzNl9oG6NYqNHOyDlZ8UE9VjaozFBk6p/bPIGL1k8YAM4DHXZUj0jAFhBWroNwMvjRkTEVeDJUd3zayTHX4VLbBIf3XzQLLsHupVhq2KO/W9wqOwPoIJNfY+jGBVRPTFuM0rDKGDcFrJ1WSbW6ibctJqWWiIcq6vGF5TbV5dNEgZrIjzCfU9JcMC+q+RWqtNHQ9IFBwveAIzEfArnDc3vkMDO1R3di4lwbNY/13S5CwQDfJ7f1kWS0BaI8IK3k3WO0fMpZ8JSLJZ3CTIACDpzeT56nqLEFA4vYmn4LlBUdgcQTQGjYmaFCOiwuoajfmM/Morrx7x7rh+cpqnAapPgZRmCGBmUxn5dnLPLUM00Vs/CosAd9iVSDoEhvrh0cz0PsjR2AoAtYMoDjubTGijnrBS1hQSEprWsVa2Ha3GhkXCfLw3ym0HRvd6kVDDalgo0m5U2EJPCDYQtnvOwLzEbCLOVjn85kZ0aPdkozpn2L51GHvq6aRDsOmg0g00D31xGsENkHE5CGmtKhWWAI78yAxwipazrzsCDgCWwgEAfpNLkbVjDEImUdx5d07VkXmK6slyFdreIpEEnAwlLwN10Bht0kwSQJ9XmoJiFw0MqLLO4xGd4H2Co7ANARsaogVfoqDPFpYkubombgXFHeQn4jrVN1J9hJTwIkWHZgPVuKGu3e++eYbSbxLXmi3fluFPpbAzjz42NqIb2PRWzkCjkAVAlYVBiu8is7KlcnAoB8D959LHPOG5Izd4wykLrQEEhDQtq/2428t6OYwarZBtECcrcuAbcSxey2lMUFgCW518m2B6PcdgXUQQHfo4Rm8yBtejKhF/ig6njh6nB9Sc9kQAFmVF4wjZqBQ+SrmHWMC4gwdPmKgzY8CBUw3XSJmYAysVi+yBEFqCDaGctwkpjdyBO4FAZvhRY8UKrLrooOAKBx+DTZApFZ3PgYhiDniCnoHNfpve/RzMxtKSgtofzEwGKTaF6eVSHkhsAR2IhV9bQL5bWcBOfvIy46AIzAaAevKqUc5utNL0w80mMpCRFVuCTAAHW0APATHRpWrcYVAdWMgCUrEkyiKCQIcC9Nq4+Rxyo7A3SKA+tA0BYqs12uot42ntZ1WUlzysyKq0cdGrZhajlW36vb9mACjEcRWgWHRbk4pCHvIw/LgpzzAJOk8/u1rxpW+FxyBUxCwSq3cnz2F1UU65X1aqxmUK/QDlkAvJxcI5uQkEoVBx0ZjiTB7GAOrz9Gc4kzsWwI1Gkq344aJ0qwtYABYEuS5YvaElN5HcsY7/fm92l69viNwKgIy7ZUFtwQKRaZgs+G2GvfPCgg4NirqGF26xZ5ltWOZHgNLIMRbLEH399+q5CSq4tAVZkAsqrbF/UfpEy9zB1H5iSNAgQVDEw7eeSitcHnhigjYac+SPnclXgJAAoKkqkUhsAV9igj22Oh8a4SSZBap4KhH3It/WcTkV0ztTTSsNqPApX06s4zqj6M5+AHNJBuEBYhtmcckQCRZ2W/eMwJ2kmgZZbEaJnZ/GM/mFPYUH1tYECsBJ9AAwjN64BToApZOYUOTJTp83IGxt3YR0QZSYC7uNhlRATsm/r7yg08kMmS6Q+8DtzahwMyoNQYSXmR68UdXR8DOEC2vpt2CZDeXp8Cu+NjCalgJMsHaF4ZP0b86UgAlbKDNThlBtJkdOMoydjtnh+I3MpI2NiDd95Lg5fPPP9cNFiHOcCLSbnxH1MOrKJZnWhFGQLOQSf5GG80thcKGXs0R6IuADeqZw34UIg/v48ePg7wQypc7KIR8w3FPJbMt9ElvnDKCcUZRPIwdSxC4IciAJz4OqZgyOTUmvV0D1JHhLN/tCeIJjEGcZYq7ljvSdRCObFX2+47AOASsXkt6u+O6vhZlFO6jR48sXPCPGmHhn3tyxI6aLU+GN9DhouR3dozjpFJAZagMYgZI5theGODa4cT2ovo1LoMaRAgySjaQBQGmkeVhQlk/SjWhrxFdME9IZJdb6xE83BJNtBuKTCWyGwZ6854L6AoUBRCxYAPHkYCeqbibPxiNHi+CqDrFDJwSEIiMrE3r4v8/V5rAShZi3xmskzW736Sj2BNHg7d1ZCVXOHZJwYNUbu53t4tkBbqTfi/9L9M9Kd2CN5M4S/50EW7tSjxrr06gWAErFibO2a5/BlCouUVG0PrQ53IVuxEY0Z3skKpCHf44zaSPOhaS0QCLoTYaUJawwMG8wTawB6AVkgXVyDF2yfq9bsZ2qxflmXRuQ4qZiGX6sn7uiYmFDIczH4EGypRfvlMqEA2wzMv3BfMEm5/Cgy4HTMK5AUq864me38kONUt+pCHDhtYOkkJwf/ALTeIgWMZw+vKmRZYfDSdnOVjqGCGdOpbnC5WtG3shthdk1b4lS6BcktVcUIqOLGWmFqsGvcaP7tAhLGF+lFlTrPezcjJ0reJPdiu133xhxxIEVjdO1+Sptz2NzQB01D1vo0mr2BIyaUjeba0rXX7zR475+vr1axhoFvb0hqA92XyeLvI4Buzknz8bx8nVTJmp9ezZs0xzOaVjcaPM7xR7YAMCeD59BGM1/i89n0+iBVijo/P1jz+1xlN7xwU4ThkKSlALzIwtyjyiGqhtVfD7N4OAzgdbYCouIqBduni753JlIdLyOlhZcFBwFjrhljukjGy10WW7QwAPo7vbpR/497DE8O3sE+hIzymwPQBPQV+MXHwzqFN4GYcFMShCigyVBJWnG/BC0bzarSJA2KqZUnTKnI262wCTdHxsDAATz5K3DeZsHgQBQbBbuQ7OOUuAXp7MqLjhQafc7JVniB0EEkTJCUEgKcuvlxEKhPJLR6AQAaai1nS/RKEoLGA4k94eqKKUk2u/kHJhtUCBrGkJCDRzlkA9kUKZD1bDeMo+T0AnszsU1Ny9TA5DslPiR6hR/6wtpl1ZvMI9IKCxqQjbcS3cA3oiI8YgUMdyn4XPAh9qDHSvUdGO0xL66MQCqj5nCSZzlhytCbo4tgQa0CVZmgyLd3fPCEiKUhBAibhf0jYZ2F4OkvVCh7U/1LjaeE4HsU2E0a1WsQSqfAOBk/mioM7Byzj0EQOAETr32O9Bubz5DSAgsakIMmEt3ABiWyJsaXyU9YsXL7ZaHblPtBFbgmVt+SqWYMv7np8YVZu0xdKRyeFtHYFyBIIvTLglKIcurplBj5U+IkcUmwGcy5ixRe4sYQnYmk6+RYUZ6LVXLHCXjIQHBItMTWfDpoa6r4V7gxdNspWjJytgY69eyMSWID6x0quv43SWsAQxZCJYieI+DoGlQJwoNskDAguLl09BwKqn+cHxKSIP7TSjT4C6b1gQxHMi15YpGip1IfElLIH1fSzfmZGz1XqVmQpiAFh1vkPQC1Wn04aADZTxJd0StMFoW2UUMWHBlhayFMrLfamV99tc83xLgPFMpoaY/ZNfoiGTyISgX+uLNSPrDR2BIwjYQBkz0DdNeoSx67ZNHh9Scfrqbjt82sVk11b7LSnkLAE6sYTEwTrJ9z6gORk13uSUqcAZg2X39w9C7c0vhIBVJR4QdBm4aZaA7EJ8Nr2LCIOIoOpzlmCOS54MCBB4piVg5ORoAfFj/stWg0bCyToCFoHgCxNbH0m0TW6yTMKAl7P4dZFu18Ojuy4d9Q0vurCUJ4Ley1mCfONeT7digkxSr1fXSkfyQlxaR0yfesERmIyAVSX3GRCg/fkLlHjxeIT83n33Xf6KX99N3XhMt7zSuGb+zpZOW3n3ceer1IHAM0Oeaaih/WUGsF08JwwKUN267OUKbdEfeh9D7qntNoTRd9YSZA7Ct9FfvxXv9ARSs4HH8gQWlOz682rLEiyCfFKN71gCrLGVivGYI8zMgEDMAJKukxciSoUfYWwO4CN6Yd3ebVrjCJ7gpgsNp3gp7+SIXIVtMYRb7wOjwjjNsc46TUoE/4uvXJ1dyj/a5vzskHJjC3M2q7VHumP56eXpBQ1TTufkCAN+BKsNPTsVt3RiG+VLtGLyx6pKOR86qfJbyspDvpD0uPNNVni6Ywli33zOp6rjfseBhRlYLeTsMiPHIVZI+TakKBS2VzXCQWsJ7nCTwIofo4qRaM6a7m4I724px/zEd2wSxT6d7N3aroNybKvQtzvZoZj7jLkO+jtyGfd7hFq+LRnJ1QJw/royAebWlMqLs8hTzMBQ920RMbuzYfUgMXsX3dSdyYsSzCdtQLuLXLGeFbIzvdu8ILEOZ+tlxxLE6IBm371cujhX5c20OvkRsk9Jhi6eD7XcerkXAvb0WrBr2quLq9NpjjXzlqBX+BXr2dUAD3AQJb+THYpBD6gcFzLu4jhNp+AIXBEB0hfWo+ylm64FRex9Wv552hwn5XVXL7TP9WstVlvlAAfRwDuWIAbdztStnqru5we+ipRXdgQujYDNp6GY1j8uOQLtfBblyKchMzqa8CvWdQ3SjX7joYGloEm80VtkCaASaOrusQ8DEHRBp5kxCwQrv8ThSp7E6G7bylnymo6ARcBuEtxtaghtkEzYchN8mlPT6OiMVjliYOwIrq9MYgUu6ncnJkDIwERn0LSIVJXjSR/EL1XUkpU5b4AgyXGKoUlS8JuOwFAEmKI67dF6d/sqBpGQ9djQU4RHREuAcwQTa2WDcewVEARk17yMFbho+H1LEDvscXxxUGaOygS7BYz67pGv8k55Tx0p0PgssKCjciJe0xEYioDdK+6Vsx7K8DjiWAKWqtAHih9++OHJkycHc2VbXj8d2aTcQaHWdysDbxgzIMC2WAL1XA6iZpvHgxHfsfULyxithw8fyiSQmMC6G0IkI87Tp08fPHjAv4XdeTVHoBkB67TGs7SZ7BUboptUcQMFH584KIX+BaqYDj7yQRtjaQZ61j5apByou/86+v8U/CR8UEkYm4JG1VWCHBG2GqarqfynAcZZJxOcU5YnSaP9n0bh/+KYwFj4wK9vCIGt1Ys3Ok1KGxAQtk7rt7ajmVhZhYBfWMuq1odnWciqwbQA7FqtS8HqHO1FCujcLl0cIRJrP/wPIfhWCd3AQxkkElwGJofLEvaCOmIDdOwhwlSwdewMk0HCL7AVpKxBSfJpXN/vXBSB/7pFwdr998mFOULZdJB6LXO6ruplMlZ2qQJRg2s40wyA5OKWIN4kQFvKBCiyBDZulcVSNXvKK8fGgKmgvO7SYdQxWmoDKCRtPgS1jogTrz1IyaNBZm9XFq8wDgEGlyXBrGbcd/eNmIH4BNTnVz4Vq5iHrLVBDfquqruqyqdjZd1Qli2X5fgwZMFKF5y5iVxVOBRWXtwSBOxZV7vIEoBCACgQF0JTW41VYf0jRo61qiFMTI36PGV+2CUNt8icWbc2GJcubGWNBqBj78e9+53FEQimvlW4vcrHEbCz0S7O45SrKCyLFQvcrm4GDpRYpBltjrWw8YQda9TLuEWtqsP2KGX6rRqOEZWDkA5utZdSSxDAiuZVEiMK8dijlIGSySo/GECqYH7IFEnGATGTdvnREFJQthaFO5mpFhP0OwsiwJjKOhz373Gp0WvKnl2cxylXUVgZK3Q37AX+qICGHrCaAU1l8VRgKVBznAsrUGOBbI+2XKiXqoasqjIYWn4o2+jqAbSCx8lL/pwecOsjsP7111/1clCBMwNi+Xfpy2yAw6oXBTnBzfRicsT0MQk86nioIO7C70xAgAPEquDQI1s6oooTVhQugjYpXEFaPyhwWto6NBA/a9atjxVvh6FP+Vn8AzyTl2gGVnTzW2lJmls3OWoYRwZzFOYWS3I/r8NLLQG0+ANy1qpgT6rUbp7LzFOWCsqa7qzKllUt/x4cYOwBlJU4k4bfHNEyUvujO0HA6l8mHmfn70TwI2KiE0gbsGYxCWiGJCnsKw4iP1CdbFwZU4yBakvCFC4n8xBj8vjxY4yo3ocl3tLQywpLENi6gJBS9IIj4AiUI/DBBx+oLmOh8pZleVuvKQhgGBRD7uAgrvCdeVxMmCEaON0GCEqBKx9EnxWWIAhjMbavXr2SPvxfR8ARaECANx81YYX+evPmTQMRb+II7CKAWUJjazXClJcvX+olhf13jLV28Kk4QjNsgz71giPgCNQiYKN1khi1zb2+I1CIgJ1pNMESBA0rLAEt2XWx7UnV2UsvOwKOQBUCdn26JaiCzitXIWB1NWFovLdaZwn4FqA958BWQRU3XtkRcAQUAc5y6KYiy+rIhzaVphccgRgBDmHqTONp4NBL/TpLQBs9k0eZXRrZFRFa/q8j4AiUI2DdNA8IynHzmrUI2NATnyN5KqFix1i7t6cdmMF+7k2R8YIjUIgAR+PZItbKnIZc4biL8uOFm0HAnkpAKKxC0hJUxwTQskkh/BrfN76ZSeOCTEPABgTkbd0MTEP+3jqy6pqZljQDYNJiCUho2gNJNl90byi7vI5AGwLWEsQHOdpoeitHIEAAN92mhqxVCGq2ZIcgEUQcbBj4S7kBsn7pCGwhELya48tnCyi/fxAB+15xPpPfEhPAHMGs3YB2p+bggHnzu0LABgSE1+5F3dXoTxOW4zwaELAplQkIYKnREtCSpJCeKOUtMz9ENG2AvaOrI6DrE0Hci7r6aC7Lv83bU847HI3ZIRHevsGMVXj9+vWyoDhjjsAiCASZ1eDzL4sw6WxcHQHeIVAno+TLQO0xAUjxoprmiMh18gW+q8Pn/DsCoxEIAoJFPk82WmqnPxMBziirZiYvZKfcFhuHLAFEnz9/rp/QIgDB39nqye87Ao4ACNhNAn+hzKfECASIBvSlYsxAPi8kDBy1BFBhk0DfkWFmY45GyOY0HYEbQICEKtGzCMKq8S9M3MCYribCixcv1NvAOy+cYx0sAeGtGgNmuUYlqwHk/DgCpyNg43QPCE4fjttjgKyMbhQTGTx79qxQxkM7xrYPu0HBcSX713BsNS87AveMgP1rIf6FiXueCSNkJx9Drl6CTgo46OW7UB1iAhGJl5jV3yEs4DuLI0R1mo7AdRGwn4TkrJ1/YeK6Q7km55wRajMDiNPNEkDLGgMCE989XnO6OFdnIaDZWxhggZzFhvd7kwjwOjFRJqLVRgOCRrfskIKraSI2xAhP3PFRZLxwzwgEHx/Fdys50XHPiLns5QjoVyXazAAd9YwJhG+JDDADHGMiWvHIoHw4veYNI6C5U2RkuboZuOGxniyamgH0bdXegOWzvyWAOsYAhtQY2P687Ag4An6+zudALwTIwYiTQb7x1atX5VvEAQP9s0PaAeEwzLEzxttnetMLjsB9IsBy4NgoHhKOGyv2PkFwqbsjwHdtcSyYWvjfR4j/H+iTdaxeRJr/AAAAAElFTkSuQmCC"/>
  <p:tag name="POWERPOINTLATEX_PIXELSPEREMHEIGHT#285C616C7068613D312F31333729" val="100"/>
  <p:tag name="POWERPOINTLATEX_BASELINEOFFSET#285C616C7068613D312F31333729" val="25"/>
  <p:tag name="POWERPOINTLATEX_REFCOUNTER#285C616C7068613D312F31333729" val="3"/>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mathrsfs}&#10;\usepackage{amsmath}&#10;\usepackage{amssymb}&#10;%\usepackage{revsymb}&#10;\usepackage{mathrsfs}&#10;\usepackage{color}&#10;\usepackage{bm}&#10;\usepackage{graphicx}&#10;\newcommand{\R}[1]{\textcolor{red}{#1}}&#10;\newcommand{\G}[1]{\textcolor[rgb]{0.,0.6,0.}{#1}}&#10;\newcommand{\B}[1]{\textcolor{blue}{#1}}&#10;\newcommand{\M}[1]{\textcolor{magenta}{#1}}&#10;\newcommand{\V}[1]{\textcolor[rgb]{0.6,0,0.6}{#1}}&#10;\pagestyle{empty}&#10;\begin{document}&#10;&#10;\[&#10;\sigma(\chi)=\frac{\alpha (Z\alpha)^2}{m^2}\left\{\Phi(\chi)&#10;\left[\log\left(\frac{183}{Z^{1/3}}\right)-\frac{1}{42}-f(Z\alpha)&#10;\right]+\Psi(\chi)\right\}&#10;\]&#10;&#10;&#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POWERPOINTLATEX_BASELINEOFFSET" val="0.25"/>
  <p:tag name="POWERPOINTLATEX_CODE" val="E_L/E_{cr}=\chi m/\omega\ll 1"/>
  <p:tag name="POWERPOINTLATEX_TYPE" val="Inline"/>
  <p:tag name="POWERPOINTLATEX_LINKID" val="26"/>
</p:tagLst>
</file>

<file path=ppt/tags/tag12.xml><?xml version="1.0" encoding="utf-8"?>
<p:tagLst xmlns:a="http://schemas.openxmlformats.org/drawingml/2006/main" xmlns:r="http://schemas.openxmlformats.org/officeDocument/2006/relationships" xmlns:p="http://schemas.openxmlformats.org/presentationml/2006/main">
  <p:tag name="POWERPOINTLATEX_BASELINEOFFSET" val="0.01351351"/>
  <p:tag name="POWERPOINTLATEX_CODE" val="e^+\text{-}e^-"/>
  <p:tag name="POWERPOINTLATEX_TYPE" val="Inline"/>
  <p:tag name="POWERPOINTLATEX_LINKID" val="5"/>
</p:tagLst>
</file>

<file path=ppt/tags/tag13.xml><?xml version="1.0" encoding="utf-8"?>
<p:tagLst xmlns:a="http://schemas.openxmlformats.org/drawingml/2006/main" xmlns:r="http://schemas.openxmlformats.org/officeDocument/2006/relationships" xmlns:p="http://schemas.openxmlformats.org/presentationml/2006/main">
  <p:tag name="POWERPOINTLATEX_BASELINEOFFSET" val="0.25"/>
  <p:tag name="POWERPOINTLATEX_CODE" val="(Z\alpha\sim 1)"/>
  <p:tag name="POWERPOINTLATEX_TYPE" val="Inline"/>
  <p:tag name="POWERPOINTLATEX_LINKID" val="5"/>
</p:tagLst>
</file>

<file path=ppt/tags/tag14.xml><?xml version="1.0" encoding="utf-8"?>
<p:tagLst xmlns:a="http://schemas.openxmlformats.org/drawingml/2006/main" xmlns:r="http://schemas.openxmlformats.org/officeDocument/2006/relationships" xmlns:p="http://schemas.openxmlformats.org/presentationml/2006/main">
  <p:tag name="POWERPOINTLATEX_BASELINEOFFSET" val="0.25"/>
  <p:tag name="POWERPOINTLATEX_CODE" val="(\xi\gg 1"/>
  <p:tag name="POWERPOINTLATEX_TYPE" val="Inline"/>
  <p:tag name="POWERPOINTLATEX_LINKID" val="5"/>
</p:tagLst>
</file>

<file path=ppt/tags/tag15.xml><?xml version="1.0" encoding="utf-8"?>
<p:tagLst xmlns:a="http://schemas.openxmlformats.org/drawingml/2006/main" xmlns:r="http://schemas.openxmlformats.org/officeDocument/2006/relationships" xmlns:p="http://schemas.openxmlformats.org/presentationml/2006/main">
  <p:tag name="POWERPOINTLATEX_BASELINEOFFSET" val="0.25"/>
  <p:tag name="POWERPOINTLATEX_CODE" val="\chi\sim 1 )"/>
  <p:tag name="POWERPOINTLATEX_TYPE" val="Inline"/>
  <p:tag name="POWERPOINTLATEX_LINKID" val="5"/>
</p:tagLst>
</file>

<file path=ppt/tags/tag16.xml><?xml version="1.0" encoding="utf-8"?>
<p:tagLst xmlns:a="http://schemas.openxmlformats.org/drawingml/2006/main" xmlns:r="http://schemas.openxmlformats.org/officeDocument/2006/relationships" xmlns:p="http://schemas.openxmlformats.org/presentationml/2006/main">
  <p:tag name="POWERPOINTLATEX_BASELINEOFFSET" val="0.1186441"/>
  <p:tag name="POWERPOINTLATEX_CODE" val="\omega\gg m"/>
  <p:tag name="POWERPOINTLATEX_TYPE" val="Inline"/>
  <p:tag name="POWERPOINTLATEX_LINKID" val="5"/>
</p:tagLst>
</file>

<file path=ppt/tags/tag17.xml><?xml version="1.0" encoding="utf-8"?>
<p:tagLst xmlns:a="http://schemas.openxmlformats.org/drawingml/2006/main" xmlns:r="http://schemas.openxmlformats.org/officeDocument/2006/relationships" xmlns:p="http://schemas.openxmlformats.org/presentationml/2006/main">
  <p:tag name="POWERPOINTLATEX_ENTRY[0].CODE" val="f(x)=\sum_{n=1}^{\infty}x^2/[n (n^2+x^2)]"/>
  <p:tag name="POWERPOINTLATEX_ENTRY[0].FONTSIZE" val="22"/>
  <p:tag name="POWERPOINTLATEX_ENTRY[0].SHAPEID" val="1051"/>
  <p:tag name="POWERPOINTLATEX_ENTRY[0].STARTINDEX" val="21"/>
  <p:tag name="POWERPOINTLATEX_ENTRY[0].LENGTH" val="36"/>
  <p:tag name="POWERPOINTLATEX_ENTRY[1].CODE" val="\Phi(\chi)"/>
  <p:tag name="POWERPOINTLATEX_ENTRY[1].FONTSIZE" val="22"/>
  <p:tag name="POWERPOINTLATEX_ENTRY[1].SHAPEID" val="1052"/>
  <p:tag name="POWERPOINTLATEX_ENTRY[1].STARTINDEX" val="108"/>
  <p:tag name="POWERPOINTLATEX_ENTRY[1].LENGTH" val="7"/>
  <p:tag name="POWERPOINTLATEX_ENTRY[2].CODE" val="\Psi(\chi)"/>
  <p:tag name="POWERPOINTLATEX_ENTRY[2].FONTSIZE" val="22"/>
  <p:tag name="POWERPOINTLATEX_ENTRY[2].SHAPEID" val="1053"/>
  <p:tag name="POWERPOINTLATEX_ENTRY[2].STARTINDEX" val="120"/>
  <p:tag name="POWERPOINTLATEX_ENTRY[2].LENGTH" val="7"/>
  <p:tag name="POWERPOINTLATEX_ENTRY.LENGTH" val="4"/>
  <p:tag name="POWERPOINTLATEX_ENTRY[3].CODE" val="(\Phi(0)=\Psi(0)=1)"/>
  <p:tag name="POWERPOINTLATEX_ENTRY[3].FONTSIZE" val="22"/>
  <p:tag name="POWERPOINTLATEX_ENTRY[3].SHAPEID" val="1054"/>
  <p:tag name="POWERPOINTLATEX_ENTRY[3].STARTINDEX" val="157"/>
  <p:tag name="POWERPOINTLATEX_ENTRY[3].LENGTH" val="29"/>
  <p:tag name="POWERPOINTLATEX_TYPE" val="HasCompiledInlines"/>
</p:tagLst>
</file>

<file path=ppt/tags/tag18.xml><?xml version="1.0" encoding="utf-8"?>
<p:tagLst xmlns:a="http://schemas.openxmlformats.org/drawingml/2006/main" xmlns:r="http://schemas.openxmlformats.org/officeDocument/2006/relationships" xmlns:p="http://schemas.openxmlformats.org/presentationml/2006/main">
  <p:tag name="POWERPOINTLATEX_BASELINEOFFSET" val="0.2718447"/>
  <p:tag name="POWERPOINTLATEX_CODE" val="f(x)=\sum_{n=1}^{\infty}x^2/[n (n^2+x^2)]"/>
  <p:tag name="POWERPOINTLATEX_TYPE" val="Inline"/>
  <p:tag name="POWERPOINTLATEX_LINKID" val="28"/>
</p:tagLst>
</file>

<file path=ppt/tags/tag19.xml><?xml version="1.0" encoding="utf-8"?>
<p:tagLst xmlns:a="http://schemas.openxmlformats.org/drawingml/2006/main" xmlns:r="http://schemas.openxmlformats.org/officeDocument/2006/relationships" xmlns:p="http://schemas.openxmlformats.org/presentationml/2006/main">
  <p:tag name="POWERPOINTLATEX_BASELINEOFFSET" val="0.25"/>
  <p:tag name="POWERPOINTLATEX_CODE" val="\Phi(\chi)"/>
  <p:tag name="POWERPOINTLATEX_TYPE" val="Inline"/>
  <p:tag name="POWERPOINTLATEX_LINKID" val="28"/>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20.xml><?xml version="1.0" encoding="utf-8"?>
<p:tagLst xmlns:a="http://schemas.openxmlformats.org/drawingml/2006/main" xmlns:r="http://schemas.openxmlformats.org/officeDocument/2006/relationships" xmlns:p="http://schemas.openxmlformats.org/presentationml/2006/main">
  <p:tag name="POWERPOINTLATEX_BASELINEOFFSET" val="0.25"/>
  <p:tag name="POWERPOINTLATEX_CODE" val="\Psi(\chi)"/>
  <p:tag name="POWERPOINTLATEX_TYPE" val="Inline"/>
  <p:tag name="POWERPOINTLATEX_LINKID" val="28"/>
</p:tagLst>
</file>

<file path=ppt/tags/tag21.xml><?xml version="1.0" encoding="utf-8"?>
<p:tagLst xmlns:a="http://schemas.openxmlformats.org/drawingml/2006/main" xmlns:r="http://schemas.openxmlformats.org/officeDocument/2006/relationships" xmlns:p="http://schemas.openxmlformats.org/presentationml/2006/main">
  <p:tag name="POWERPOINTLATEX_BASELINEOFFSET" val="0.25"/>
  <p:tag name="POWERPOINTLATEX_CODE" val="(\Phi(0)=\Psi(0)=1)"/>
  <p:tag name="POWERPOINTLATEX_TYPE" val="Inline"/>
  <p:tag name="POWERPOINTLATEX_LINKID" val="28"/>
</p:tagLst>
</file>

<file path=ppt/tags/tag22.xml><?xml version="1.0" encoding="utf-8"?>
<p:tagLst xmlns:a="http://schemas.openxmlformats.org/drawingml/2006/main" xmlns:r="http://schemas.openxmlformats.org/officeDocument/2006/relationships" xmlns:p="http://schemas.openxmlformats.org/presentationml/2006/main">
  <p:tag name="POWERPOINTLATEX_ENTRY[0].CODE" val="Z=83"/>
  <p:tag name="POWERPOINTLATEX_ENTRY[0].FONTSIZE" val="22"/>
  <p:tag name="POWERPOINTLATEX_ENTRY[0].SHAPEID" val="2089"/>
  <p:tag name="POWERPOINTLATEX_ENTRY[0].STARTINDEX" val="4"/>
  <p:tag name="POWERPOINTLATEX_ENTRY[0].LENGTH" val="10"/>
  <p:tag name="POWERPOINTLATEX_ENTRY[1].CODE" val="\chi=1,"/>
  <p:tag name="POWERPOINTLATEX_ENTRY[1].FONTSIZE" val="22"/>
  <p:tag name="POWERPOINTLATEX_ENTRY[1].SHAPEID" val="2090"/>
  <p:tag name="POWERPOINTLATEX_ENTRY[1].STARTINDEX" val="83"/>
  <p:tag name="POWERPOINTLATEX_ENTRY[1].LENGTH" val="8"/>
  <p:tag name="POWERPOINTLATEX_ENTRY[2].CODE" val="10^{22}\;\text{W/cm$^2$}"/>
  <p:tag name="POWERPOINTLATEX_ENTRY[2].FONTSIZE" val="22"/>
  <p:tag name="POWERPOINTLATEX_ENTRY[2].SHAPEID" val="2091"/>
  <p:tag name="POWERPOINTLATEX_ENTRY[2].STARTINDEX" val="134"/>
  <p:tag name="POWERPOINTLATEX_ENTRY[2].LENGTH" val="19"/>
  <p:tag name="POWERPOINTLATEX_ENTRY.LENGTH" val="4"/>
  <p:tag name="POWERPOINTLATEX_ENTRY[3].CODE" val="\omega=10\;\text{GeV}"/>
  <p:tag name="POWERPOINTLATEX_ENTRY[3].FONTSIZE" val="22"/>
  <p:tag name="POWERPOINTLATEX_ENTRY[3].SHAPEID" val="2092"/>
  <p:tag name="POWERPOINTLATEX_ENTRY[3].STARTINDEX" val="187"/>
  <p:tag name="POWERPOINTLATEX_ENTRY[3].LENGTH" val="20"/>
  <p:tag name="POWERPOINTLATEX_TYPE" val="HasCompiledInlines"/>
</p:tagLst>
</file>

<file path=ppt/tags/tag23.xml><?xml version="1.0" encoding="utf-8"?>
<p:tagLst xmlns:a="http://schemas.openxmlformats.org/drawingml/2006/main" xmlns:r="http://schemas.openxmlformats.org/officeDocument/2006/relationships" xmlns:p="http://schemas.openxmlformats.org/presentationml/2006/main">
  <p:tag name="POWERPOINTLATEX_BASELINEOFFSET" val="0.03076923"/>
  <p:tag name="POWERPOINTLATEX_CODE" val="Z=83"/>
  <p:tag name="POWERPOINTLATEX_TYPE" val="Inline"/>
  <p:tag name="POWERPOINTLATEX_LINKID" val="5"/>
</p:tagLst>
</file>

<file path=ppt/tags/tag24.xml><?xml version="1.0" encoding="utf-8"?>
<p:tagLst xmlns:a="http://schemas.openxmlformats.org/drawingml/2006/main" xmlns:r="http://schemas.openxmlformats.org/officeDocument/2006/relationships" xmlns:p="http://schemas.openxmlformats.org/presentationml/2006/main">
  <p:tag name="POWERPOINTLATEX_BASELINEOFFSET" val="0.2405063"/>
  <p:tag name="POWERPOINTLATEX_CODE" val="\chi=1,"/>
  <p:tag name="POWERPOINTLATEX_TYPE" val="Inline"/>
  <p:tag name="POWERPOINTLATEX_LINKID" val="5"/>
</p:tagLst>
</file>

<file path=ppt/tags/tag25.xml><?xml version="1.0" encoding="utf-8"?>
<p:tagLst xmlns:a="http://schemas.openxmlformats.org/drawingml/2006/main" xmlns:r="http://schemas.openxmlformats.org/officeDocument/2006/relationships" xmlns:p="http://schemas.openxmlformats.org/presentationml/2006/main">
  <p:tag name="POWERPOINTLATEX_BASELINEOFFSET" val="0.2346939"/>
  <p:tag name="POWERPOINTLATEX_CODE" val="10^{22}\;\text{W/cm$^2$}"/>
  <p:tag name="POWERPOINTLATEX_TYPE" val="Inline"/>
  <p:tag name="POWERPOINTLATEX_LINKID" val="5"/>
</p:tagLst>
</file>

<file path=ppt/tags/tag26.xml><?xml version="1.0" encoding="utf-8"?>
<p:tagLst xmlns:a="http://schemas.openxmlformats.org/drawingml/2006/main" xmlns:r="http://schemas.openxmlformats.org/officeDocument/2006/relationships" xmlns:p="http://schemas.openxmlformats.org/presentationml/2006/main">
  <p:tag name="POWERPOINTLATEX_BASELINEOFFSET" val="0.03030303"/>
  <p:tag name="POWERPOINTLATEX_CODE" val="\omega=10\;\text{GeV}"/>
  <p:tag name="POWERPOINTLATEX_TYPE" val="Inline"/>
  <p:tag name="POWERPOINTLATEX_LINKID" val="5"/>
</p:tagLst>
</file>

<file path=ppt/tags/tag3.xml><?xml version="1.0" encoding="utf-8"?>
<p:tagLst xmlns:a="http://schemas.openxmlformats.org/drawingml/2006/main" xmlns:r="http://schemas.openxmlformats.org/officeDocument/2006/relationships" xmlns:p="http://schemas.openxmlformats.org/presentationml/2006/main">
  <p:tag name="POWERPOINTLATEX_ENTRY.LENGTH" val="1"/>
  <p:tag name="POWERPOINTLATEX_ENTRY[0].CODE" val="(\alpha=1/137)"/>
  <p:tag name="POWERPOINTLATEX_ENTRY[0].FONTSIZE" val="24"/>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mathrsfs}&#10;\usepackage{amsmath}&#10;\usepackage{amssymb}&#10;%\usepackage{revsymb}&#10;\usepackage{mathrsfs}&#10;\usepackage{color}&#10;\usepackage{bm}&#10;\usepackage{graphicx}&#10;\newcommand{\R}[1]{\textcolor{red}{#1}}&#10;\newcommand{\G}[1]{\textcolor[rgb]{0.,0.6,0.}{#1}}&#10;\newcommand{\B}[1]{\textcolor{blue}{#1}}&#10;\newcommand{\M}[1]{\textcolor{magenta}{#1}}&#10;\newcommand{\V}[1]{\textcolor[rgb]{0.6,0,0.6}{#1}}&#10;\pagestyle{empty}&#10;\begin{document}&#10;&#10;\begin{align*}&#10;\V{d=}&amp;\V{\dfrac{\lambda_C}{Z\alpha}}\\&#10;\V{E=}&amp;\V{\dfrac{Z|e|}{d^2}=(Z\alpha)^3E_{cr}}\\&#10;\end{align*}&#10;&#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POWERPOINTLATEX_ENTRY[0].CODE" val="Z\alpha,\chi \sim 1"/>
  <p:tag name="POWERPOINTLATEX_ENTRY[0].FONTSIZE" val="22"/>
  <p:tag name="POWERPOINTLATEX_ENTRY[0].SHAPEID" val="1026"/>
  <p:tag name="POWERPOINTLATEX_ENTRY[0].STARTINDEX" val="434"/>
  <p:tag name="POWERPOINTLATEX_ENTRY[0].LENGTH" val="16"/>
  <p:tag name="POWERPOINTLATEX_ENTRY.LENGTH" val="2"/>
  <p:tag name="POWERPOINTLATEX_ENTRY[1].CODE" val="\xi\gg 1"/>
  <p:tag name="POWERPOINTLATEX_ENTRY[1].FONTSIZE" val="22"/>
  <p:tag name="POWERPOINTLATEX_ENTRY[1].SHAPEID" val="1027"/>
  <p:tag name="POWERPOINTLATEX_ENTRY[1].STARTINDEX" val="455"/>
  <p:tag name="POWERPOINTLATEX_ENTRY[1].LENGTH" val="10"/>
  <p:tag name="POWERPOINTLATEX_TYPE" val="HasCompiledInlines"/>
</p:tagLst>
</file>

<file path=ppt/tags/tag6.xml><?xml version="1.0" encoding="utf-8"?>
<p:tagLst xmlns:a="http://schemas.openxmlformats.org/drawingml/2006/main" xmlns:r="http://schemas.openxmlformats.org/officeDocument/2006/relationships" xmlns:p="http://schemas.openxmlformats.org/presentationml/2006/main">
  <p:tag name="POWERPOINTLATEX_BASELINEOFFSET" val="0.2317073"/>
  <p:tag name="POWERPOINTLATEX_CODE" val="Z\alpha,\chi \sim 1"/>
  <p:tag name="POWERPOINTLATEX_TYPE" val="Inline"/>
  <p:tag name="POWERPOINTLATEX_LINKID" val="3"/>
</p:tagLst>
</file>

<file path=ppt/tags/tag7.xml><?xml version="1.0" encoding="utf-8"?>
<p:tagLst xmlns:a="http://schemas.openxmlformats.org/drawingml/2006/main" xmlns:r="http://schemas.openxmlformats.org/officeDocument/2006/relationships" xmlns:p="http://schemas.openxmlformats.org/presentationml/2006/main">
  <p:tag name="POWERPOINTLATEX_BASELINEOFFSET" val="0.2289157"/>
  <p:tag name="POWERPOINTLATEX_CODE" val="\xi\gg 1"/>
  <p:tag name="POWERPOINTLATEX_TYPE" val="Inline"/>
  <p:tag name="POWERPOINTLATEX_LINKID" val="3"/>
</p:tagLst>
</file>

<file path=ppt/tags/tag8.xml><?xml version="1.0" encoding="utf-8"?>
<p:tagLst xmlns:a="http://schemas.openxmlformats.org/drawingml/2006/main" xmlns:r="http://schemas.openxmlformats.org/officeDocument/2006/relationships" xmlns:p="http://schemas.openxmlformats.org/presentationml/2006/main">
  <p:tag name="POWERPOINTLATEX_ENTRY[0].CODE" val="e^+\text{-}e^-"/>
  <p:tag name="POWERPOINTLATEX_ENTRY[0].FONTSIZE" val="22"/>
  <p:tag name="POWERPOINTLATEX_ENTRY[0].SHAPEID" val="1033"/>
  <p:tag name="POWERPOINTLATEX_ENTRY[0].STARTINDEX" val="76"/>
  <p:tag name="POWERPOINTLATEX_ENTRY[0].LENGTH" val="7"/>
  <p:tag name="POWERPOINTLATEX_ENTRY[1].CODE" val="(Z\alpha\sim 1)"/>
  <p:tag name="POWERPOINTLATEX_ENTRY[1].FONTSIZE" val="22"/>
  <p:tag name="POWERPOINTLATEX_ENTRY[1].SHAPEID" val="1034"/>
  <p:tag name="POWERPOINTLATEX_ENTRY[1].STARTINDEX" val="126"/>
  <p:tag name="POWERPOINTLATEX_ENTRY[1].LENGTH" val="12"/>
  <p:tag name="POWERPOINTLATEX_ENTRY[2].CODE" val="(\xi\gg 1"/>
  <p:tag name="POWERPOINTLATEX_ENTRY[2].FONTSIZE" val="22"/>
  <p:tag name="POWERPOINTLATEX_ENTRY[2].SHAPEID" val="1035"/>
  <p:tag name="POWERPOINTLATEX_ENTRY[2].STARTINDEX" val="154"/>
  <p:tag name="POWERPOINTLATEX_ENTRY[2].LENGTH" val="9"/>
  <p:tag name="POWERPOINTLATEX_ENTRY[3].CODE" val="\chi\sim 1 )"/>
  <p:tag name="POWERPOINTLATEX_ENTRY[3].FONTSIZE" val="22"/>
  <p:tag name="POWERPOINTLATEX_ENTRY[3].SHAPEID" val="1036"/>
  <p:tag name="POWERPOINTLATEX_ENTRY[3].STARTINDEX" val="168"/>
  <p:tag name="POWERPOINTLATEX_ENTRY[3].LENGTH" val="10"/>
  <p:tag name="POWERPOINTLATEX_ENTRY.LENGTH" val="5"/>
  <p:tag name="POWERPOINTLATEX_ENTRY[4].CODE" val="\omega\gg m"/>
  <p:tag name="POWERPOINTLATEX_ENTRY[4].FONTSIZE" val="22"/>
  <p:tag name="POWERPOINTLATEX_ENTRY[4].SHAPEID" val="1037"/>
  <p:tag name="POWERPOINTLATEX_ENTRY[4].STARTINDEX" val="198"/>
  <p:tag name="POWERPOINTLATEX_ENTRY[4].LENGTH" val="12"/>
  <p:tag name="POWERPOINTLATEX_TYPE" val="HasCompiledInlines"/>
</p:tagLst>
</file>

<file path=ppt/tags/tag9.xml><?xml version="1.0" encoding="utf-8"?>
<p:tagLst xmlns:a="http://schemas.openxmlformats.org/drawingml/2006/main" xmlns:r="http://schemas.openxmlformats.org/officeDocument/2006/relationships" xmlns:p="http://schemas.openxmlformats.org/presentationml/2006/main">
  <p:tag name="POWERPOINTLATEX_ENTRY.LENGTH" val="1"/>
  <p:tag name="POWERPOINTLATEX_ENTRY[0].CODE" val="E_L/E_{cr}=\chi m/\omega\ll 1"/>
  <p:tag name="POWERPOINTLATEX_ENTRY[0].FONTSIZE" val="22"/>
  <p:tag name="POWERPOINTLATEX_ENTRY[0].SHAPEID" val="1032"/>
  <p:tag name="POWERPOINTLATEX_ENTRY[0].STARTINDEX" val="290"/>
  <p:tag name="POWERPOINTLATEX_ENTRY[0].LENGTH" val="34"/>
  <p:tag name="POWERPOINTLATEX_TYPE" val="HasCompiledInlines"/>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3000" b="1" i="0" u="none" strike="noStrike" cap="none" normalizeH="0" baseline="0" smtClean="0">
            <a:ln>
              <a:noFill/>
            </a:ln>
            <a:solidFill>
              <a:schemeClr val="tx2"/>
            </a:solidFill>
            <a:effectLst/>
            <a:latin typeface="cmr10"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3000" b="1" i="0" u="none" strike="noStrike" cap="none" normalizeH="0" baseline="0" smtClean="0">
            <a:ln>
              <a:noFill/>
            </a:ln>
            <a:solidFill>
              <a:schemeClr val="tx2"/>
            </a:solidFill>
            <a:effectLst/>
            <a:latin typeface="cmr10"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ctr" defTabSz="914400" rtl="0" eaLnBrk="1" fontAlgn="base" latinLnBrk="0" hangingPunct="1">
          <a:lnSpc>
            <a:spcPct val="100000"/>
          </a:lnSpc>
          <a:spcBef>
            <a:spcPct val="20000"/>
          </a:spcBef>
          <a:spcAft>
            <a:spcPct val="0"/>
          </a:spcAft>
          <a:buClrTx/>
          <a:buSzTx/>
          <a:buFontTx/>
          <a:buChar char="–"/>
          <a:tabLst/>
          <a:defRPr kumimoji="0" lang="it-IT" sz="2800" b="0" i="0" u="none" strike="noStrike" cap="none" normalizeH="0" baseline="0" smtClean="0">
            <a:ln>
              <a:noFill/>
            </a:ln>
            <a:solidFill>
              <a:schemeClr val="tx1"/>
            </a:solidFill>
            <a:effectLst/>
            <a:latin typeface="cmr10"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ctr" defTabSz="914400" rtl="0" eaLnBrk="1" fontAlgn="base" latinLnBrk="0" hangingPunct="1">
          <a:lnSpc>
            <a:spcPct val="100000"/>
          </a:lnSpc>
          <a:spcBef>
            <a:spcPct val="20000"/>
          </a:spcBef>
          <a:spcAft>
            <a:spcPct val="0"/>
          </a:spcAft>
          <a:buClrTx/>
          <a:buSzTx/>
          <a:buFontTx/>
          <a:buChar char="–"/>
          <a:tabLst/>
          <a:defRPr kumimoji="0" lang="it-IT" sz="2800" b="0" i="0" u="none" strike="noStrike" cap="none" normalizeH="0" baseline="0" smtClean="0">
            <a:ln>
              <a:noFill/>
            </a:ln>
            <a:solidFill>
              <a:schemeClr val="tx1"/>
            </a:solidFill>
            <a:effectLst/>
            <a:latin typeface="cmr10"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1223</Words>
  <Application>Microsoft Office PowerPoint</Application>
  <PresentationFormat>On-screen Show (4:3)</PresentationFormat>
  <Paragraphs>137</Paragraphs>
  <Slides>11</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cmmi10</vt:lpstr>
      <vt:lpstr>cmr10</vt:lpstr>
      <vt:lpstr>msam10</vt:lpstr>
      <vt:lpstr>msbm10</vt:lpstr>
      <vt:lpstr>cmsy10</vt:lpstr>
      <vt:lpstr>Default Design</vt:lpstr>
      <vt:lpstr>1_Default Design</vt:lpstr>
      <vt:lpstr>Testing Quantum Electrodynamics at critical background electromagnetic fields</vt:lpstr>
      <vt:lpstr>Outline</vt:lpstr>
      <vt:lpstr>Electromagnetic interaction</vt:lpstr>
      <vt:lpstr>Typical scales of QED</vt:lpstr>
      <vt:lpstr>PowerPoint Presentation</vt:lpstr>
      <vt:lpstr>Strong-field QED in a strong atomic ¯eld</vt:lpstr>
      <vt:lpstr>Strong-field QED in intense laser pulses</vt:lpstr>
      <vt:lpstr>Strong-field QED in strong atomic and laser fields</vt:lpstr>
      <vt:lpstr>PowerPoint Presentation</vt:lpstr>
      <vt:lpstr>PowerPoint Presentation</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QED vacuum effects in strong electromagnetic fields</dc:title>
  <dc:creator>Antonino Di Piazza</dc:creator>
  <cp:lastModifiedBy>tonywolf</cp:lastModifiedBy>
  <cp:revision>1270</cp:revision>
  <dcterms:created xsi:type="dcterms:W3CDTF">2005-09-29T06:14:48Z</dcterms:created>
  <dcterms:modified xsi:type="dcterms:W3CDTF">2014-10-15T06:49:56Z</dcterms:modified>
</cp:coreProperties>
</file>