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6"/>
  </p:notesMasterIdLst>
  <p:sldIdLst>
    <p:sldId id="256" r:id="rId2"/>
    <p:sldId id="269" r:id="rId3"/>
    <p:sldId id="272" r:id="rId4"/>
    <p:sldId id="271" r:id="rId5"/>
    <p:sldId id="273" r:id="rId6"/>
    <p:sldId id="270" r:id="rId7"/>
    <p:sldId id="275" r:id="rId8"/>
    <p:sldId id="276" r:id="rId9"/>
    <p:sldId id="277" r:id="rId10"/>
    <p:sldId id="278" r:id="rId11"/>
    <p:sldId id="279" r:id="rId12"/>
    <p:sldId id="280" r:id="rId13"/>
    <p:sldId id="274" r:id="rId14"/>
    <p:sldId id="28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8000"/>
    <a:srgbClr val="FFF2C9"/>
    <a:srgbClr val="FFC000"/>
    <a:srgbClr val="BBE0E3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72" d="100"/>
          <a:sy n="72" d="100"/>
        </p:scale>
        <p:origin x="-1230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1A7526-66F6-49E4-87CC-B7847F328812}" type="datetimeFigureOut">
              <a:rPr lang="en-US" smtClean="0"/>
              <a:t>10/14/2014</a:t>
            </a:fld>
            <a:endParaRPr lang="en-US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B9214A6-6DEE-443A-8306-474AFEAA36F1}" type="slidenum">
              <a:rPr lang="en-US" smtClean="0"/>
              <a:t>‹Nr.›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87156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FAIR View, then APPA Cave and Zoom on the </a:t>
            </a:r>
            <a:r>
              <a:rPr lang="en-US" baseline="0" dirty="0" err="1" smtClean="0"/>
              <a:t>beamline</a:t>
            </a:r>
            <a:r>
              <a:rPr lang="en-US" baseline="0" dirty="0" smtClean="0"/>
              <a:t>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214A6-6DEE-443A-8306-474AFEAA36F1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4567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first</a:t>
            </a:r>
            <a:r>
              <a:rPr lang="en-US" baseline="0" dirty="0" smtClean="0"/>
              <a:t> FAIR View, then APPA Cave and Zoom on the </a:t>
            </a:r>
            <a:r>
              <a:rPr lang="en-US" baseline="0" dirty="0" err="1" smtClean="0"/>
              <a:t>beamline</a:t>
            </a:r>
            <a:r>
              <a:rPr lang="en-US" baseline="0" dirty="0" smtClean="0"/>
              <a:t> </a:t>
            </a:r>
          </a:p>
          <a:p>
            <a:r>
              <a:rPr lang="en-US" baseline="0" dirty="0" smtClean="0"/>
              <a:t>put logos ITEP, IHEP</a:t>
            </a:r>
          </a:p>
          <a:p>
            <a:r>
              <a:rPr lang="en-US" baseline="0" dirty="0" smtClean="0"/>
              <a:t>50% from Invest </a:t>
            </a:r>
            <a:endParaRPr lang="en-US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B9214A6-6DEE-443A-8306-474AFEAA36F1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807456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8" descr="Phelix-smaler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781800" y="5924817"/>
            <a:ext cx="21336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59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de-DE" noProof="0" smtClean="0"/>
              <a:t>Titelmasterformat durch Klicken bearbeiten</a:t>
            </a:r>
            <a:endParaRPr lang="en-US" noProof="0" smtClean="0"/>
          </a:p>
        </p:txBody>
      </p:sp>
      <p:sp>
        <p:nvSpPr>
          <p:cNvPr id="70660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Tx/>
              <a:buNone/>
              <a:defRPr/>
            </a:lvl1pPr>
          </a:lstStyle>
          <a:p>
            <a:pPr lvl="0"/>
            <a:r>
              <a:rPr lang="de-DE" noProof="0" smtClean="0"/>
              <a:t>Formatvorlage des Untertitelmasters durch Klicken bearbeiten</a:t>
            </a:r>
            <a:endParaRPr lang="en-US" noProof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2209800" cy="33528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52400" y="381000"/>
            <a:ext cx="6477000" cy="3352800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noProof="0" smtClean="0"/>
              <a:t>Textmasterformat bearbeiten</a:t>
            </a:r>
          </a:p>
          <a:p>
            <a:pPr lvl="1"/>
            <a:r>
              <a:rPr lang="de-DE" noProof="0" smtClean="0"/>
              <a:t>Zweite Ebene</a:t>
            </a:r>
          </a:p>
          <a:p>
            <a:pPr lvl="2"/>
            <a:r>
              <a:rPr lang="de-DE" noProof="0" smtClean="0"/>
              <a:t>Dritte Ebene</a:t>
            </a:r>
          </a:p>
          <a:p>
            <a:pPr lvl="3"/>
            <a:r>
              <a:rPr lang="de-DE" noProof="0" smtClean="0"/>
              <a:t>Vierte Ebene</a:t>
            </a:r>
          </a:p>
          <a:p>
            <a:pPr lvl="4"/>
            <a:r>
              <a:rPr lang="de-DE" noProof="0" smtClean="0"/>
              <a:t>Fünfte Ebene</a:t>
            </a:r>
            <a:endParaRPr lang="en-US" noProof="0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2400" y="1143000"/>
            <a:ext cx="43434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143000"/>
            <a:ext cx="4343400" cy="2590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de-DE" noProof="0" smtClean="0"/>
              <a:t>Bild durch Klicken auf Symbol hinzufügen</a:t>
            </a:r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9144000" cy="99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152400" y="381000"/>
            <a:ext cx="8610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Titelmasterformat durch Klicken bearbeiten</a:t>
            </a:r>
            <a:endParaRPr lang="en-US" smtClean="0"/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152400" y="1143000"/>
            <a:ext cx="8839200" cy="259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 smtClean="0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77000"/>
            <a:ext cx="2895600" cy="2317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1"/>
            </a:lvl1pPr>
          </a:lstStyle>
          <a:p>
            <a:endParaRPr lang="en-US"/>
          </a:p>
        </p:txBody>
      </p:sp>
      <p:sp>
        <p:nvSpPr>
          <p:cNvPr id="4103" name="Line 7"/>
          <p:cNvSpPr>
            <a:spLocks noChangeShapeType="1"/>
          </p:cNvSpPr>
          <p:nvPr/>
        </p:nvSpPr>
        <p:spPr bwMode="auto">
          <a:xfrm>
            <a:off x="0" y="990600"/>
            <a:ext cx="8915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/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2" name="Rechteck 1"/>
          <p:cNvSpPr/>
          <p:nvPr userDrawn="1"/>
        </p:nvSpPr>
        <p:spPr>
          <a:xfrm>
            <a:off x="5111" y="6381328"/>
            <a:ext cx="355877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200" b="1" dirty="0" smtClean="0"/>
              <a:t>International Conference on Science and Technology for FAIR in Europe 2014</a:t>
            </a:r>
            <a:endParaRPr lang="en-US" sz="1200" b="1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b="1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b="1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b="1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7.png"/><Relationship Id="rId5" Type="http://schemas.openxmlformats.org/officeDocument/2006/relationships/image" Target="../media/image6.jpe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7.jpeg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gif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png"/><Relationship Id="rId3" Type="http://schemas.openxmlformats.org/officeDocument/2006/relationships/image" Target="../media/image20.png"/><Relationship Id="rId7" Type="http://schemas.openxmlformats.org/officeDocument/2006/relationships/image" Target="../media/image24.jpe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emf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0.png"/><Relationship Id="rId4" Type="http://schemas.openxmlformats.org/officeDocument/2006/relationships/image" Target="../media/image2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pieren 1"/>
          <p:cNvGrpSpPr/>
          <p:nvPr/>
        </p:nvGrpSpPr>
        <p:grpSpPr>
          <a:xfrm>
            <a:off x="1619672" y="1268760"/>
            <a:ext cx="6568538" cy="4358775"/>
            <a:chOff x="5004048" y="3573015"/>
            <a:chExt cx="3096846" cy="2334553"/>
          </a:xfrm>
        </p:grpSpPr>
        <p:pic>
          <p:nvPicPr>
            <p:cNvPr id="9" name="Picture 2" descr="M:\MyVortraege\2012\12_11_28-FAIR-APPA\APPA-Cave_render1.jpg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738" r="21019"/>
            <a:stretch>
              <a:fillRect/>
            </a:stretch>
          </p:blipFill>
          <p:spPr bwMode="auto">
            <a:xfrm>
              <a:off x="5004048" y="3573015"/>
              <a:ext cx="3096846" cy="233455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Textfeld 24"/>
            <p:cNvSpPr txBox="1">
              <a:spLocks noChangeArrowheads="1"/>
            </p:cNvSpPr>
            <p:nvPr/>
          </p:nvSpPr>
          <p:spPr bwMode="auto">
            <a:xfrm>
              <a:off x="5004048" y="3573016"/>
              <a:ext cx="1415939" cy="36932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de-DE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charset="0"/>
                  <a:ea typeface="+mn-ea"/>
                  <a:cs typeface="+mn-cs"/>
                </a:defRPr>
              </a:lvl9pPr>
            </a:lstStyle>
            <a:p>
              <a:pPr eaLnBrk="1" hangingPunct="1"/>
              <a:r>
                <a:rPr lang="en-US" altLang="en-US" b="1" dirty="0"/>
                <a:t>APPA Cave</a:t>
              </a:r>
            </a:p>
          </p:txBody>
        </p:sp>
      </p:grpSp>
      <p:sp>
        <p:nvSpPr>
          <p:cNvPr id="11" name="Textfeld 10"/>
          <p:cNvSpPr txBox="1"/>
          <p:nvPr/>
        </p:nvSpPr>
        <p:spPr>
          <a:xfrm>
            <a:off x="755576" y="260648"/>
            <a:ext cx="651652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Instrumentation for Plasma Physics</a:t>
            </a:r>
            <a:endParaRPr lang="en-US" sz="2800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4770" y="6354443"/>
            <a:ext cx="1300920" cy="4694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097" y="4869160"/>
            <a:ext cx="1587591" cy="14394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feld 4"/>
          <p:cNvSpPr txBox="1"/>
          <p:nvPr/>
        </p:nvSpPr>
        <p:spPr>
          <a:xfrm>
            <a:off x="2915816" y="5441128"/>
            <a:ext cx="529292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Vincent  </a:t>
            </a:r>
            <a:r>
              <a:rPr lang="en-US" sz="1600" b="1" dirty="0" smtClean="0"/>
              <a:t>Bagnoud, GSI and Helmholtz Institute Jena </a:t>
            </a:r>
            <a:endParaRPr lang="en-US" sz="1600" b="1" dirty="0" smtClean="0"/>
          </a:p>
          <a:p>
            <a:r>
              <a:rPr lang="en-US" sz="1600" b="1" dirty="0" smtClean="0"/>
              <a:t>for the WDM and </a:t>
            </a:r>
            <a:r>
              <a:rPr lang="en-US" sz="1600" b="1" dirty="0" err="1" smtClean="0"/>
              <a:t>HEDgeHOB</a:t>
            </a:r>
            <a:r>
              <a:rPr lang="en-US" sz="1600" b="1" dirty="0" smtClean="0"/>
              <a:t> Collaborations</a:t>
            </a:r>
            <a:endParaRPr lang="en-US" sz="1600" b="1" dirty="0"/>
          </a:p>
        </p:txBody>
      </p:sp>
      <p:sp>
        <p:nvSpPr>
          <p:cNvPr id="10" name="WordArt 47"/>
          <p:cNvSpPr>
            <a:spLocks noChangeAspect="1" noChangeArrowheads="1" noChangeShapeType="1" noTextEdit="1"/>
          </p:cNvSpPr>
          <p:nvPr/>
        </p:nvSpPr>
        <p:spPr bwMode="auto">
          <a:xfrm>
            <a:off x="39344" y="4343526"/>
            <a:ext cx="1717079" cy="427424"/>
          </a:xfrm>
          <a:prstGeom prst="rect">
            <a:avLst/>
          </a:prstGeom>
        </p:spPr>
        <p:txBody>
          <a:bodyPr wrap="none" fromWordArt="1">
            <a:prstTxWarp prst="textDoubleWave1">
              <a:avLst>
                <a:gd name="adj1" fmla="val 6500"/>
                <a:gd name="adj2" fmla="val 0"/>
              </a:avLst>
            </a:prstTxWarp>
          </a:bodyPr>
          <a:lstStyle/>
          <a:p>
            <a:pPr algn="ctr"/>
            <a:r>
              <a:rPr lang="de-DE" sz="3600" kern="10" spc="-360" dirty="0" smtClean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/>
              </a:rPr>
              <a:t>W </a:t>
            </a:r>
            <a:r>
              <a:rPr lang="de-DE" sz="3600" kern="10" spc="-360" dirty="0">
                <a:ln w="12700">
                  <a:solidFill>
                    <a:srgbClr val="000099"/>
                  </a:solidFill>
                  <a:round/>
                  <a:headEnd/>
                  <a:tailEnd/>
                </a:ln>
                <a:solidFill>
                  <a:srgbClr val="33CCFF"/>
                </a:solidFill>
                <a:effectLst>
                  <a:outerShdw dist="125724" dir="18900000" algn="ctr" rotWithShape="0">
                    <a:srgbClr val="000099">
                      <a:alpha val="74997"/>
                    </a:srgbClr>
                  </a:outerShdw>
                </a:effectLst>
                <a:latin typeface="Impact"/>
              </a:rPr>
              <a:t>D M</a:t>
            </a:r>
          </a:p>
        </p:txBody>
      </p:sp>
      <p:pic>
        <p:nvPicPr>
          <p:cNvPr id="12" name="Picture 7" descr="GSI-logo.jpg                                                   00008A6CMac HD3                        B5814388: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843599" y="6362800"/>
            <a:ext cx="1344611" cy="4271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 descr="https://www.gsi.de/fileadmin/_processed_/csm_FAIR_Logo_rgb_c33e5db899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2822" y="6267412"/>
            <a:ext cx="735682" cy="61797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04532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308032" cy="457200"/>
          </a:xfrm>
        </p:spPr>
        <p:txBody>
          <a:bodyPr/>
          <a:lstStyle/>
          <a:p>
            <a:r>
              <a:rPr lang="en-US" dirty="0" smtClean="0"/>
              <a:t>For the start period of FAIR, a lot can be done using a 100 J laser</a:t>
            </a:r>
            <a:endParaRPr lang="en-US" dirty="0"/>
          </a:p>
        </p:txBody>
      </p:sp>
      <p:sp>
        <p:nvSpPr>
          <p:cNvPr id="6" name="Inhaltsplatzhalter 5"/>
          <p:cNvSpPr>
            <a:spLocks noGrp="1"/>
          </p:cNvSpPr>
          <p:nvPr>
            <p:ph idx="1"/>
          </p:nvPr>
        </p:nvSpPr>
        <p:spPr>
          <a:xfrm>
            <a:off x="27180" y="1124744"/>
            <a:ext cx="8839200" cy="2736304"/>
          </a:xfrm>
        </p:spPr>
        <p:txBody>
          <a:bodyPr/>
          <a:lstStyle/>
          <a:p>
            <a:r>
              <a:rPr lang="en-US" dirty="0" smtClean="0"/>
              <a:t>A laser is the tool of choice in many plasma physics experiments</a:t>
            </a:r>
          </a:p>
          <a:p>
            <a:pPr lvl="1"/>
            <a:r>
              <a:rPr lang="en-US" dirty="0" smtClean="0"/>
              <a:t>as probe, a laser can be used directly (VISAR) or as driver for x-rays, electrons, protons and neutrons</a:t>
            </a:r>
          </a:p>
          <a:p>
            <a:pPr lvl="1"/>
            <a:r>
              <a:rPr lang="en-US" dirty="0" smtClean="0"/>
              <a:t>as a driver, a laser can efficiently generate shocks for compression experiments</a:t>
            </a:r>
          </a:p>
          <a:p>
            <a:r>
              <a:rPr lang="en-US" dirty="0" smtClean="0"/>
              <a:t>The ideal laser is a </a:t>
            </a:r>
            <a:r>
              <a:rPr lang="en-US" dirty="0" err="1" smtClean="0"/>
              <a:t>petawatt</a:t>
            </a:r>
            <a:r>
              <a:rPr lang="en-US" dirty="0" smtClean="0"/>
              <a:t> high-energy laser (Helmholtz </a:t>
            </a:r>
            <a:r>
              <a:rPr lang="en-US" dirty="0" err="1" smtClean="0"/>
              <a:t>beamline</a:t>
            </a:r>
            <a:r>
              <a:rPr lang="en-US" dirty="0" smtClean="0"/>
              <a:t>)</a:t>
            </a:r>
          </a:p>
          <a:p>
            <a:r>
              <a:rPr lang="en-US" dirty="0" smtClean="0"/>
              <a:t>For the start phase, we can work with reduced laser parameters (only as shock driver and X-UV source)</a:t>
            </a:r>
            <a:endParaRPr lang="en-US" dirty="0" smtClean="0"/>
          </a:p>
        </p:txBody>
      </p:sp>
      <p:grpSp>
        <p:nvGrpSpPr>
          <p:cNvPr id="5" name="Gruppieren 4"/>
          <p:cNvGrpSpPr/>
          <p:nvPr/>
        </p:nvGrpSpPr>
        <p:grpSpPr>
          <a:xfrm>
            <a:off x="21704" y="3645024"/>
            <a:ext cx="8841883" cy="2474944"/>
            <a:chOff x="21704" y="3645024"/>
            <a:chExt cx="8841883" cy="2474944"/>
          </a:xfrm>
        </p:grpSpPr>
        <p:graphicFrame>
          <p:nvGraphicFramePr>
            <p:cNvPr id="7" name="Inhaltsplatzhalter 3"/>
            <p:cNvGraphicFramePr>
              <a:graphicFrameLocks/>
            </p:cNvGraphicFramePr>
            <p:nvPr>
              <p:extLst>
                <p:ext uri="{D42A27DB-BD31-4B8C-83A1-F6EECF244321}">
                  <p14:modId xmlns:p14="http://schemas.microsoft.com/office/powerpoint/2010/main" val="490024645"/>
                </p:ext>
              </p:extLst>
            </p:nvPr>
          </p:nvGraphicFramePr>
          <p:xfrm>
            <a:off x="25220" y="3645024"/>
            <a:ext cx="8838367" cy="1454837"/>
          </p:xfrm>
          <a:graphic>
            <a:graphicData uri="http://schemas.openxmlformats.org/drawingml/2006/table">
              <a:tbl>
                <a:tblPr firstRow="1" firstCol="1" bandRow="1">
                  <a:tableStyleId>{5C22544A-7EE6-4342-B048-85BDC9FD1C3A}</a:tableStyleId>
                </a:tblPr>
                <a:tblGrid>
                  <a:gridCol w="1168710"/>
                  <a:gridCol w="1202060"/>
                  <a:gridCol w="850950"/>
                  <a:gridCol w="1049754"/>
                  <a:gridCol w="1433424"/>
                  <a:gridCol w="869095"/>
                  <a:gridCol w="803488"/>
                  <a:gridCol w="1460886"/>
                </a:tblGrid>
                <a:tr h="456051"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600" b="1" dirty="0">
                            <a:effectLst/>
                          </a:rPr>
                          <a:t>Parameter</a:t>
                        </a:r>
                        <a:endPara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9567" marR="69567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600" b="1" dirty="0">
                            <a:effectLst/>
                          </a:rPr>
                          <a:t>Pulse energy</a:t>
                        </a:r>
                        <a:endPara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9567" marR="69567" marT="0" marB="0" anchor="ctr"/>
                  </a:tc>
                  <a:tc gridSpan="2"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600" b="1" dirty="0">
                            <a:effectLst/>
                          </a:rPr>
                          <a:t>Pulse duration</a:t>
                        </a:r>
                        <a:endPara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9567" marR="69567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600" b="1" dirty="0">
                            <a:effectLst/>
                          </a:rPr>
                          <a:t>Pulse shape</a:t>
                        </a:r>
                        <a:endPara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9567" marR="69567" marT="0" marB="0" anchor="ctr"/>
                  </a:tc>
                  <a:tc gridSpan="2"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600" b="1">
                            <a:effectLst/>
                          </a:rPr>
                          <a:t>Repetition rate</a:t>
                        </a:r>
                        <a:endParaRPr lang="en-US" sz="1600" b="1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9567" marR="69567" marT="0" marB="0" anchor="ctr"/>
                  </a:tc>
                  <a:tc hMerge="1">
                    <a:txBody>
                      <a:bodyPr/>
                      <a:lstStyle/>
                      <a:p>
                        <a:endParaRPr lang="en-US"/>
                      </a:p>
                    </a:txBody>
                    <a:tcPr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600" b="1">
                            <a:effectLst/>
                          </a:rPr>
                          <a:t>Wavelength</a:t>
                        </a:r>
                        <a:endParaRPr lang="en-US" sz="1600" b="1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9567" marR="69567" marT="0" marB="0" anchor="ctr"/>
                  </a:tc>
                </a:tr>
                <a:tr h="456051"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600" b="1">
                            <a:effectLst/>
                          </a:rPr>
                          <a:t>value</a:t>
                        </a:r>
                        <a:endParaRPr lang="en-US" sz="1600" b="1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9567" marR="69567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effectLst/>
                          </a:rPr>
                          <a:t>100 J</a:t>
                        </a:r>
                        <a:endPara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9567" marR="69567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effectLst/>
                          </a:rPr>
                          <a:t>100 </a:t>
                        </a:r>
                        <a:r>
                          <a:rPr lang="en-US" sz="1400" b="1" dirty="0" err="1">
                            <a:effectLst/>
                          </a:rPr>
                          <a:t>ps</a:t>
                        </a:r>
                        <a:endPara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9567" marR="69567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effectLst/>
                          </a:rPr>
                          <a:t>20 ns</a:t>
                        </a:r>
                        <a:endPara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9567" marR="69567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effectLst/>
                          </a:rPr>
                          <a:t>programmable</a:t>
                        </a:r>
                        <a:endPara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9567" marR="69567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effectLst/>
                          </a:rPr>
                          <a:t>1/10 min</a:t>
                        </a:r>
                        <a:endPara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9567" marR="69567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effectLst/>
                          </a:rPr>
                          <a:t>1/1 min</a:t>
                        </a:r>
                        <a:endPara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9567" marR="69567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400" b="1">
                            <a:effectLst/>
                          </a:rPr>
                          <a:t>500 nm</a:t>
                        </a:r>
                        <a:endParaRPr lang="en-US" sz="1400" b="1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9567" marR="69567" marT="0" marB="0" anchor="ctr"/>
                  </a:tc>
                </a:tr>
                <a:tr h="456051">
                  <a:tc>
                    <a:txBody>
                      <a:bodyPr/>
                      <a:lstStyle/>
                      <a:p>
                        <a:pPr algn="just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600" b="1" dirty="0">
                            <a:effectLst/>
                          </a:rPr>
                          <a:t>tolerance</a:t>
                        </a:r>
                        <a:endParaRPr lang="en-US" sz="1600" b="1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9567" marR="69567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effectLst/>
                          </a:rPr>
                          <a:t>min</a:t>
                        </a:r>
                        <a:endPara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9567" marR="69567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400" b="1">
                            <a:effectLst/>
                          </a:rPr>
                          <a:t>min</a:t>
                        </a:r>
                        <a:endParaRPr lang="en-US" sz="1400" b="1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9567" marR="69567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effectLst/>
                          </a:rPr>
                          <a:t>max</a:t>
                        </a:r>
                        <a:endPara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9567" marR="69567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effectLst/>
                          </a:rPr>
                          <a:t> </a:t>
                        </a:r>
                        <a:endPara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9567" marR="69567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effectLst/>
                          </a:rPr>
                          <a:t>min</a:t>
                        </a:r>
                        <a:endPara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9567" marR="69567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effectLst/>
                          </a:rPr>
                          <a:t>max</a:t>
                        </a:r>
                        <a:endPara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9567" marR="69567" marT="0" marB="0" anchor="ctr"/>
                  </a:tc>
                  <a:tc>
                    <a:txBody>
                      <a:bodyPr/>
                      <a:lstStyle/>
                      <a:p>
                        <a:pPr algn="ctr">
                          <a:lnSpc>
                            <a:spcPct val="115000"/>
                          </a:lnSpc>
                          <a:spcAft>
                            <a:spcPts val="0"/>
                          </a:spcAft>
                        </a:pPr>
                        <a:r>
                          <a:rPr lang="en-US" sz="1400" b="1" dirty="0">
                            <a:effectLst/>
                          </a:rPr>
                          <a:t>+/-50 nm</a:t>
                        </a:r>
                        <a:endParaRPr lang="en-US" sz="1400" b="1" dirty="0">
                          <a:effectLst/>
                          <a:latin typeface="Calibri"/>
                          <a:ea typeface="Calibri"/>
                          <a:cs typeface="Times New Roman"/>
                        </a:endParaRPr>
                      </a:p>
                    </a:txBody>
                    <a:tcPr marL="69567" marR="69567" marT="0" marB="0" anchor="ctr"/>
                  </a:tc>
                </a:tr>
              </a:tbl>
            </a:graphicData>
          </a:graphic>
        </p:graphicFrame>
        <p:sp>
          <p:nvSpPr>
            <p:cNvPr id="4" name="Rechteck 3"/>
            <p:cNvSpPr/>
            <p:nvPr/>
          </p:nvSpPr>
          <p:spPr>
            <a:xfrm>
              <a:off x="21704" y="5288971"/>
              <a:ext cx="7704856" cy="83099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 b="1" dirty="0"/>
                <a:t>at 100 J, the maximum </a:t>
              </a:r>
              <a:r>
                <a:rPr lang="en-US" sz="1600" b="1" dirty="0" err="1"/>
                <a:t>fluence</a:t>
              </a:r>
              <a:r>
                <a:rPr lang="en-US" sz="1600" b="1" dirty="0"/>
                <a:t> of a 12 cm top-hat beam is 1.5 J/cm</a:t>
              </a:r>
              <a:r>
                <a:rPr lang="en-US" sz="1600" b="1" baseline="30000" dirty="0"/>
                <a:t>2</a:t>
              </a:r>
              <a:r>
                <a:rPr lang="en-US" sz="1600" b="1" dirty="0"/>
                <a:t> – x2 below the damage threshold</a:t>
              </a:r>
            </a:p>
            <a:p>
              <a:pPr marL="285750" indent="-285750">
                <a:buFont typeface="Wingdings" panose="05000000000000000000" pitchFamily="2" charset="2"/>
                <a:buChar char="Ø"/>
              </a:pPr>
              <a:r>
                <a:rPr lang="en-US" sz="1600" b="1" dirty="0"/>
                <a:t>For longer pulses (1 ns), the beam line should accept up to 300 J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1472468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" name="Gruppieren 38"/>
          <p:cNvGrpSpPr/>
          <p:nvPr/>
        </p:nvGrpSpPr>
        <p:grpSpPr>
          <a:xfrm>
            <a:off x="5033321" y="3259218"/>
            <a:ext cx="4014585" cy="3117798"/>
            <a:chOff x="5021911" y="3229135"/>
            <a:chExt cx="4014585" cy="3117798"/>
          </a:xfrm>
        </p:grpSpPr>
        <p:pic>
          <p:nvPicPr>
            <p:cNvPr id="25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31583" y="3229135"/>
              <a:ext cx="3504913" cy="21602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grpSp>
          <p:nvGrpSpPr>
            <p:cNvPr id="26" name="Gruppieren 25"/>
            <p:cNvGrpSpPr/>
            <p:nvPr/>
          </p:nvGrpSpPr>
          <p:grpSpPr>
            <a:xfrm>
              <a:off x="5021911" y="4893310"/>
              <a:ext cx="1995163" cy="1453623"/>
              <a:chOff x="3635896" y="2924944"/>
              <a:chExt cx="3612041" cy="2520280"/>
            </a:xfrm>
          </p:grpSpPr>
          <p:grpSp>
            <p:nvGrpSpPr>
              <p:cNvPr id="27" name="Gruppieren 26"/>
              <p:cNvGrpSpPr/>
              <p:nvPr/>
            </p:nvGrpSpPr>
            <p:grpSpPr>
              <a:xfrm>
                <a:off x="3635896" y="2924944"/>
                <a:ext cx="2592288" cy="2520280"/>
                <a:chOff x="1475656" y="692696"/>
                <a:chExt cx="4824536" cy="4752528"/>
              </a:xfrm>
            </p:grpSpPr>
            <p:sp>
              <p:nvSpPr>
                <p:cNvPr id="34" name="Ellipse 33"/>
                <p:cNvSpPr/>
                <p:nvPr/>
              </p:nvSpPr>
              <p:spPr>
                <a:xfrm>
                  <a:off x="2051720" y="1556792"/>
                  <a:ext cx="1512168" cy="1440160"/>
                </a:xfrm>
                <a:prstGeom prst="ellipse">
                  <a:avLst/>
                </a:prstGeom>
                <a:solidFill>
                  <a:srgbClr val="C00000">
                    <a:alpha val="50196"/>
                  </a:srgb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5" name="Ellipse 34"/>
                <p:cNvSpPr/>
                <p:nvPr/>
              </p:nvSpPr>
              <p:spPr>
                <a:xfrm>
                  <a:off x="4211960" y="1556792"/>
                  <a:ext cx="1512168" cy="1440160"/>
                </a:xfrm>
                <a:prstGeom prst="ellipse">
                  <a:avLst/>
                </a:prstGeom>
                <a:solidFill>
                  <a:srgbClr val="C00000">
                    <a:alpha val="50196"/>
                  </a:srgb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6" name="Ellipse 35"/>
                <p:cNvSpPr/>
                <p:nvPr/>
              </p:nvSpPr>
              <p:spPr>
                <a:xfrm>
                  <a:off x="2051720" y="3212976"/>
                  <a:ext cx="1512168" cy="1440160"/>
                </a:xfrm>
                <a:prstGeom prst="ellipse">
                  <a:avLst/>
                </a:prstGeom>
                <a:solidFill>
                  <a:srgbClr val="C00000">
                    <a:alpha val="50196"/>
                  </a:srgb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7" name="Ellipse 36"/>
                <p:cNvSpPr/>
                <p:nvPr/>
              </p:nvSpPr>
              <p:spPr>
                <a:xfrm>
                  <a:off x="4213929" y="3365376"/>
                  <a:ext cx="1512168" cy="1440160"/>
                </a:xfrm>
                <a:prstGeom prst="ellipse">
                  <a:avLst/>
                </a:prstGeom>
                <a:solidFill>
                  <a:srgbClr val="C00000">
                    <a:alpha val="50196"/>
                  </a:srgbClr>
                </a:solidFill>
                <a:ln>
                  <a:solidFill>
                    <a:srgbClr val="C00000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  <p:sp>
              <p:nvSpPr>
                <p:cNvPr id="38" name="Ellipse 37"/>
                <p:cNvSpPr/>
                <p:nvPr/>
              </p:nvSpPr>
              <p:spPr>
                <a:xfrm>
                  <a:off x="1475656" y="692696"/>
                  <a:ext cx="4824536" cy="4752528"/>
                </a:xfrm>
                <a:prstGeom prst="ellipse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/>
                </a:p>
              </p:txBody>
            </p:sp>
          </p:grpSp>
          <p:cxnSp>
            <p:nvCxnSpPr>
              <p:cNvPr id="28" name="Gerade Verbindung mit Pfeil 27"/>
              <p:cNvCxnSpPr>
                <a:endCxn id="38" idx="1"/>
              </p:cNvCxnSpPr>
              <p:nvPr/>
            </p:nvCxnSpPr>
            <p:spPr>
              <a:xfrm>
                <a:off x="3707904" y="2996952"/>
                <a:ext cx="307624" cy="297078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Gerade Verbindung mit Pfeil 28"/>
              <p:cNvCxnSpPr/>
              <p:nvPr/>
            </p:nvCxnSpPr>
            <p:spPr>
              <a:xfrm flipH="1" flipV="1">
                <a:off x="5896120" y="5025177"/>
                <a:ext cx="332064" cy="318607"/>
              </a:xfrm>
              <a:prstGeom prst="straightConnector1">
                <a:avLst/>
              </a:prstGeom>
              <a:ln w="38100">
                <a:headEnd type="non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30" name="Gerade Verbindung mit Pfeil 29"/>
              <p:cNvCxnSpPr/>
              <p:nvPr/>
            </p:nvCxnSpPr>
            <p:spPr>
              <a:xfrm flipH="1">
                <a:off x="6228184" y="5343784"/>
                <a:ext cx="432048" cy="1"/>
              </a:xfrm>
              <a:prstGeom prst="straightConnector1">
                <a:avLst/>
              </a:prstGeom>
              <a:ln w="38100"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1" name="Textfeld 30"/>
              <p:cNvSpPr txBox="1"/>
              <p:nvPr/>
            </p:nvSpPr>
            <p:spPr>
              <a:xfrm>
                <a:off x="6156176" y="4941167"/>
                <a:ext cx="1091761" cy="480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dirty="0" smtClean="0">
                    <a:solidFill>
                      <a:srgbClr val="0070C0"/>
                    </a:solidFill>
                  </a:rPr>
                  <a:t>32 cm</a:t>
                </a:r>
                <a:endParaRPr lang="en-US" sz="1200" dirty="0">
                  <a:solidFill>
                    <a:srgbClr val="0070C0"/>
                  </a:solidFill>
                </a:endParaRPr>
              </a:p>
            </p:txBody>
          </p:sp>
          <p:cxnSp>
            <p:nvCxnSpPr>
              <p:cNvPr id="32" name="Gerade Verbindung mit Pfeil 31"/>
              <p:cNvCxnSpPr>
                <a:stCxn id="34" idx="3"/>
                <a:endCxn id="34" idx="7"/>
              </p:cNvCxnSpPr>
              <p:nvPr/>
            </p:nvCxnSpPr>
            <p:spPr>
              <a:xfrm flipV="1">
                <a:off x="4064412" y="3495021"/>
                <a:ext cx="574530" cy="540033"/>
              </a:xfrm>
              <a:prstGeom prst="straightConnector1">
                <a:avLst/>
              </a:prstGeom>
              <a:ln>
                <a:solidFill>
                  <a:srgbClr val="FF0000"/>
                </a:solidFill>
                <a:headEnd type="triangle" w="med" len="med"/>
                <a:tailEnd type="triangl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33" name="Textfeld 32"/>
              <p:cNvSpPr txBox="1"/>
              <p:nvPr/>
            </p:nvSpPr>
            <p:spPr>
              <a:xfrm>
                <a:off x="4255373" y="3007920"/>
                <a:ext cx="1120782" cy="480259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sz="1200" b="1" dirty="0" smtClean="0">
                    <a:solidFill>
                      <a:srgbClr val="FF0000"/>
                    </a:solidFill>
                  </a:rPr>
                  <a:t>12 cm</a:t>
                </a:r>
                <a:endParaRPr lang="en-US" sz="1200" b="1" dirty="0">
                  <a:solidFill>
                    <a:srgbClr val="FF0000"/>
                  </a:solidFill>
                </a:endParaRPr>
              </a:p>
            </p:txBody>
          </p:sp>
        </p:grpSp>
      </p:grp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We proposed a compact and cost effective laser architecture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laser leverages a lot of the proved PHELIX technology (in green)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179512" y="2168860"/>
            <a:ext cx="1656184" cy="864096"/>
          </a:xfrm>
          <a:prstGeom prst="rect">
            <a:avLst/>
          </a:prstGeom>
          <a:gradFill flip="none" rotWithShape="1">
            <a:gsLst>
              <a:gs pos="100000">
                <a:srgbClr val="92D050"/>
              </a:gs>
              <a:gs pos="0">
                <a:srgbClr val="008000"/>
              </a:gs>
            </a:gsLst>
            <a:path path="rect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programmable source (Fiber)</a:t>
            </a:r>
            <a:endParaRPr lang="en-US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1835696" y="2132856"/>
            <a:ext cx="2088232" cy="936104"/>
            <a:chOff x="1691680" y="1844824"/>
            <a:chExt cx="2088232" cy="936104"/>
          </a:xfrm>
          <a:gradFill flip="none" rotWithShape="1">
            <a:gsLst>
              <a:gs pos="100000">
                <a:srgbClr val="92D050"/>
              </a:gs>
              <a:gs pos="0">
                <a:srgbClr val="008000"/>
              </a:gs>
            </a:gsLst>
            <a:path path="rect">
              <a:fillToRect l="50000" t="50000" r="50000" b="50000"/>
            </a:path>
            <a:tileRect/>
          </a:gradFill>
        </p:grpSpPr>
        <p:sp>
          <p:nvSpPr>
            <p:cNvPr id="5" name="Rechteck 4"/>
            <p:cNvSpPr/>
            <p:nvPr/>
          </p:nvSpPr>
          <p:spPr>
            <a:xfrm>
              <a:off x="2051720" y="1844824"/>
              <a:ext cx="1728192" cy="936104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Regenerative amplifier + Preamplifier</a:t>
              </a:r>
              <a:endParaRPr lang="en-US" dirty="0"/>
            </a:p>
          </p:txBody>
        </p:sp>
        <p:cxnSp>
          <p:nvCxnSpPr>
            <p:cNvPr id="10" name="Gerade Verbindung mit Pfeil 9"/>
            <p:cNvCxnSpPr>
              <a:stCxn id="4" idx="3"/>
              <a:endCxn id="5" idx="1"/>
            </p:cNvCxnSpPr>
            <p:nvPr/>
          </p:nvCxnSpPr>
          <p:spPr>
            <a:xfrm flipV="1">
              <a:off x="1691680" y="2312876"/>
              <a:ext cx="360040" cy="72008"/>
            </a:xfrm>
            <a:prstGeom prst="straightConnector1">
              <a:avLst/>
            </a:prstGeom>
            <a:grpFill/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3923928" y="1772816"/>
            <a:ext cx="1800200" cy="1656184"/>
            <a:chOff x="3779912" y="1484784"/>
            <a:chExt cx="1800200" cy="1656184"/>
          </a:xfrm>
        </p:grpSpPr>
        <p:sp>
          <p:nvSpPr>
            <p:cNvPr id="6" name="Rechteck 5"/>
            <p:cNvSpPr/>
            <p:nvPr/>
          </p:nvSpPr>
          <p:spPr>
            <a:xfrm>
              <a:off x="4211960" y="1484784"/>
              <a:ext cx="1368152" cy="165618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Power amplifier</a:t>
              </a:r>
              <a:endParaRPr lang="en-US" dirty="0"/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>
              <a:off x="3779912" y="2312876"/>
              <a:ext cx="432048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pieren 20"/>
          <p:cNvGrpSpPr/>
          <p:nvPr/>
        </p:nvGrpSpPr>
        <p:grpSpPr>
          <a:xfrm>
            <a:off x="5724128" y="2168860"/>
            <a:ext cx="1728192" cy="900100"/>
            <a:chOff x="5580112" y="1880828"/>
            <a:chExt cx="1728192" cy="900100"/>
          </a:xfrm>
          <a:gradFill flip="none" rotWithShape="1">
            <a:gsLst>
              <a:gs pos="100000">
                <a:srgbClr val="92D050"/>
              </a:gs>
              <a:gs pos="0">
                <a:srgbClr val="008000"/>
              </a:gs>
            </a:gsLst>
            <a:path path="rect">
              <a:fillToRect l="50000" t="50000" r="50000" b="50000"/>
            </a:path>
            <a:tileRect/>
          </a:gradFill>
        </p:grpSpPr>
        <p:sp>
          <p:nvSpPr>
            <p:cNvPr id="7" name="Rechteck 6"/>
            <p:cNvSpPr/>
            <p:nvPr/>
          </p:nvSpPr>
          <p:spPr>
            <a:xfrm>
              <a:off x="6012160" y="1880828"/>
              <a:ext cx="1296144" cy="900100"/>
            </a:xfrm>
            <a:prstGeom prst="rect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Frequency Doubling</a:t>
              </a:r>
              <a:endParaRPr lang="en-US" dirty="0"/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>
              <a:off x="5580112" y="2312876"/>
              <a:ext cx="432048" cy="0"/>
            </a:xfrm>
            <a:prstGeom prst="straightConnector1">
              <a:avLst/>
            </a:prstGeom>
            <a:grpFill/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4" name="Gruppieren 23"/>
          <p:cNvGrpSpPr/>
          <p:nvPr/>
        </p:nvGrpSpPr>
        <p:grpSpPr>
          <a:xfrm>
            <a:off x="395536" y="3458101"/>
            <a:ext cx="3816424" cy="2830324"/>
            <a:chOff x="323528" y="3645024"/>
            <a:chExt cx="4315460" cy="2974340"/>
          </a:xfrm>
        </p:grpSpPr>
        <p:pic>
          <p:nvPicPr>
            <p:cNvPr id="18" name="Grafik 17"/>
            <p:cNvPicPr/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6888" t="9695" r="4847" b="9177"/>
            <a:stretch/>
          </p:blipFill>
          <p:spPr bwMode="auto">
            <a:xfrm>
              <a:off x="323528" y="3645024"/>
              <a:ext cx="4315460" cy="2974340"/>
            </a:xfrm>
            <a:prstGeom prst="rect">
              <a:avLst/>
            </a:prstGeom>
            <a:ln>
              <a:noFill/>
            </a:ln>
            <a:extLst>
              <a:ext uri="{53640926-AAD7-44D8-BBD7-CCE9431645EC}">
                <a14:shadowObscured xmlns:a14="http://schemas.microsoft.com/office/drawing/2010/main"/>
              </a:ext>
            </a:extLst>
          </p:spPr>
        </p:pic>
        <p:sp>
          <p:nvSpPr>
            <p:cNvPr id="23" name="Textfeld 22"/>
            <p:cNvSpPr txBox="1"/>
            <p:nvPr/>
          </p:nvSpPr>
          <p:spPr>
            <a:xfrm>
              <a:off x="3166603" y="3789040"/>
              <a:ext cx="1226618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 err="1" smtClean="0">
                  <a:solidFill>
                    <a:srgbClr val="FFFF00"/>
                  </a:solidFill>
                </a:rPr>
                <a:t>E</a:t>
              </a:r>
              <a:r>
                <a:rPr lang="en-US" b="1" baseline="-25000" dirty="0" err="1" smtClean="0">
                  <a:solidFill>
                    <a:srgbClr val="FFFF00"/>
                  </a:solidFill>
                </a:rPr>
                <a:t>out</a:t>
              </a:r>
              <a:r>
                <a:rPr lang="en-US" b="1" dirty="0" smtClean="0">
                  <a:solidFill>
                    <a:srgbClr val="FFFF00"/>
                  </a:solidFill>
                </a:rPr>
                <a:t> = 20J</a:t>
              </a:r>
              <a:endParaRPr lang="en-US" b="1" dirty="0">
                <a:solidFill>
                  <a:srgbClr val="FFFF00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2011264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laser is located in the APPA building 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35496" y="1880828"/>
            <a:ext cx="1656184" cy="864096"/>
          </a:xfrm>
          <a:prstGeom prst="rect">
            <a:avLst/>
          </a:prstGeom>
          <a:gradFill flip="none" rotWithShape="1">
            <a:gsLst>
              <a:gs pos="0">
                <a:srgbClr val="C00000">
                  <a:shade val="30000"/>
                  <a:satMod val="115000"/>
                </a:srgbClr>
              </a:gs>
              <a:gs pos="50000">
                <a:srgbClr val="C00000">
                  <a:shade val="67500"/>
                  <a:satMod val="115000"/>
                </a:srgbClr>
              </a:gs>
              <a:gs pos="100000">
                <a:srgbClr val="C00000">
                  <a:shade val="100000"/>
                  <a:satMod val="115000"/>
                </a:srgbClr>
              </a:gs>
            </a:gsLst>
            <a:path path="circle">
              <a:fillToRect l="50000" t="50000" r="50000" b="50000"/>
            </a:path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programmable source (Fiber)</a:t>
            </a:r>
            <a:endParaRPr lang="en-US" dirty="0"/>
          </a:p>
        </p:txBody>
      </p:sp>
      <p:grpSp>
        <p:nvGrpSpPr>
          <p:cNvPr id="19" name="Gruppieren 18"/>
          <p:cNvGrpSpPr/>
          <p:nvPr/>
        </p:nvGrpSpPr>
        <p:grpSpPr>
          <a:xfrm>
            <a:off x="1691680" y="1844824"/>
            <a:ext cx="2088232" cy="936104"/>
            <a:chOff x="1691680" y="1844824"/>
            <a:chExt cx="2088232" cy="936104"/>
          </a:xfrm>
        </p:grpSpPr>
        <p:sp>
          <p:nvSpPr>
            <p:cNvPr id="5" name="Rechteck 4"/>
            <p:cNvSpPr/>
            <p:nvPr/>
          </p:nvSpPr>
          <p:spPr>
            <a:xfrm>
              <a:off x="2051720" y="1844824"/>
              <a:ext cx="1728192" cy="93610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Regenerative amplifier + Preamplifier</a:t>
              </a:r>
              <a:endParaRPr lang="en-US" dirty="0"/>
            </a:p>
          </p:txBody>
        </p:sp>
        <p:cxnSp>
          <p:nvCxnSpPr>
            <p:cNvPr id="10" name="Gerade Verbindung mit Pfeil 9"/>
            <p:cNvCxnSpPr>
              <a:stCxn id="4" idx="3"/>
              <a:endCxn id="5" idx="1"/>
            </p:cNvCxnSpPr>
            <p:nvPr/>
          </p:nvCxnSpPr>
          <p:spPr>
            <a:xfrm>
              <a:off x="1691680" y="2312876"/>
              <a:ext cx="360040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0" name="Gruppieren 19"/>
          <p:cNvGrpSpPr/>
          <p:nvPr/>
        </p:nvGrpSpPr>
        <p:grpSpPr>
          <a:xfrm>
            <a:off x="3779912" y="1484784"/>
            <a:ext cx="1800200" cy="1656184"/>
            <a:chOff x="3779912" y="1484784"/>
            <a:chExt cx="1800200" cy="1656184"/>
          </a:xfrm>
        </p:grpSpPr>
        <p:sp>
          <p:nvSpPr>
            <p:cNvPr id="6" name="Rechteck 5"/>
            <p:cNvSpPr/>
            <p:nvPr/>
          </p:nvSpPr>
          <p:spPr>
            <a:xfrm>
              <a:off x="4211960" y="1484784"/>
              <a:ext cx="1368152" cy="1656184"/>
            </a:xfrm>
            <a:prstGeom prst="rect">
              <a:avLst/>
            </a:prstGeom>
            <a:gradFill flip="none" rotWithShape="1">
              <a:gsLst>
                <a:gs pos="0">
                  <a:srgbClr val="C00000">
                    <a:shade val="30000"/>
                    <a:satMod val="115000"/>
                  </a:srgbClr>
                </a:gs>
                <a:gs pos="50000">
                  <a:srgbClr val="C00000">
                    <a:shade val="67500"/>
                    <a:satMod val="115000"/>
                  </a:srgbClr>
                </a:gs>
                <a:gs pos="100000">
                  <a:srgbClr val="C00000">
                    <a:shade val="100000"/>
                    <a:satMod val="115000"/>
                  </a:srgbClr>
                </a:gs>
              </a:gsLst>
              <a:path path="circle">
                <a:fillToRect l="50000" t="50000" r="50000" b="50000"/>
              </a:path>
              <a:tileRect/>
            </a:gra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Power amplifier</a:t>
              </a:r>
              <a:endParaRPr lang="en-US" dirty="0"/>
            </a:p>
          </p:txBody>
        </p:sp>
        <p:cxnSp>
          <p:nvCxnSpPr>
            <p:cNvPr id="11" name="Gerade Verbindung mit Pfeil 10"/>
            <p:cNvCxnSpPr/>
            <p:nvPr/>
          </p:nvCxnSpPr>
          <p:spPr>
            <a:xfrm>
              <a:off x="3779912" y="2312876"/>
              <a:ext cx="432048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uppieren 20"/>
          <p:cNvGrpSpPr/>
          <p:nvPr/>
        </p:nvGrpSpPr>
        <p:grpSpPr>
          <a:xfrm>
            <a:off x="5580112" y="1880828"/>
            <a:ext cx="1728192" cy="900100"/>
            <a:chOff x="5580112" y="1880828"/>
            <a:chExt cx="1728192" cy="900100"/>
          </a:xfrm>
        </p:grpSpPr>
        <p:sp>
          <p:nvSpPr>
            <p:cNvPr id="7" name="Rechteck 6"/>
            <p:cNvSpPr/>
            <p:nvPr/>
          </p:nvSpPr>
          <p:spPr>
            <a:xfrm>
              <a:off x="6012160" y="1880828"/>
              <a:ext cx="1296144" cy="900100"/>
            </a:xfrm>
            <a:prstGeom prst="rect">
              <a:avLst/>
            </a:prstGeom>
            <a:solidFill>
              <a:srgbClr val="92D05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Frequency Doubling</a:t>
              </a:r>
              <a:endParaRPr lang="en-US" dirty="0"/>
            </a:p>
          </p:txBody>
        </p:sp>
        <p:cxnSp>
          <p:nvCxnSpPr>
            <p:cNvPr id="12" name="Gerade Verbindung mit Pfeil 11"/>
            <p:cNvCxnSpPr/>
            <p:nvPr/>
          </p:nvCxnSpPr>
          <p:spPr>
            <a:xfrm>
              <a:off x="5580112" y="2312876"/>
              <a:ext cx="432048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uppieren 21"/>
          <p:cNvGrpSpPr/>
          <p:nvPr/>
        </p:nvGrpSpPr>
        <p:grpSpPr>
          <a:xfrm>
            <a:off x="7308304" y="1880828"/>
            <a:ext cx="1728192" cy="936104"/>
            <a:chOff x="7308304" y="1880828"/>
            <a:chExt cx="1728192" cy="936104"/>
          </a:xfrm>
        </p:grpSpPr>
        <p:sp>
          <p:nvSpPr>
            <p:cNvPr id="8" name="Rechteck 7"/>
            <p:cNvSpPr/>
            <p:nvPr/>
          </p:nvSpPr>
          <p:spPr>
            <a:xfrm>
              <a:off x="7812360" y="1880828"/>
              <a:ext cx="1224136" cy="936104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Beam Transport</a:t>
              </a:r>
              <a:endParaRPr lang="en-US" dirty="0"/>
            </a:p>
          </p:txBody>
        </p:sp>
        <p:cxnSp>
          <p:nvCxnSpPr>
            <p:cNvPr id="13" name="Gerade Verbindung mit Pfeil 12"/>
            <p:cNvCxnSpPr>
              <a:stCxn id="7" idx="3"/>
            </p:cNvCxnSpPr>
            <p:nvPr/>
          </p:nvCxnSpPr>
          <p:spPr>
            <a:xfrm>
              <a:off x="7308304" y="2330878"/>
              <a:ext cx="504056" cy="0"/>
            </a:xfrm>
            <a:prstGeom prst="straightConnector1">
              <a:avLst/>
            </a:prstGeom>
            <a:ln w="57150"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" name="Textfeld 2"/>
          <p:cNvSpPr txBox="1"/>
          <p:nvPr/>
        </p:nvSpPr>
        <p:spPr>
          <a:xfrm>
            <a:off x="2238393" y="4293096"/>
            <a:ext cx="103746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control room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41" name="Textfeld 40"/>
          <p:cNvSpPr txBox="1"/>
          <p:nvPr/>
        </p:nvSpPr>
        <p:spPr>
          <a:xfrm rot="16200000">
            <a:off x="1098568" y="4293095"/>
            <a:ext cx="90922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laser room</a:t>
            </a:r>
            <a:endParaRPr lang="en-US" sz="1200" dirty="0">
              <a:solidFill>
                <a:schemeClr val="bg1"/>
              </a:solidFill>
            </a:endParaRPr>
          </a:p>
        </p:txBody>
      </p:sp>
      <p:grpSp>
        <p:nvGrpSpPr>
          <p:cNvPr id="23" name="Gruppieren 22"/>
          <p:cNvGrpSpPr/>
          <p:nvPr/>
        </p:nvGrpSpPr>
        <p:grpSpPr>
          <a:xfrm>
            <a:off x="1370769" y="3329906"/>
            <a:ext cx="7224671" cy="2806570"/>
            <a:chOff x="1553848" y="2276872"/>
            <a:chExt cx="6067028" cy="2215435"/>
          </a:xfrm>
        </p:grpSpPr>
        <p:pic>
          <p:nvPicPr>
            <p:cNvPr id="24" name="Picture 10"/>
            <p:cNvPicPr/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584642" y="2365692"/>
              <a:ext cx="5974715" cy="212661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5" name="Rechteck 24"/>
            <p:cNvSpPr/>
            <p:nvPr/>
          </p:nvSpPr>
          <p:spPr>
            <a:xfrm>
              <a:off x="5580112" y="2276872"/>
              <a:ext cx="936104" cy="360040"/>
            </a:xfrm>
            <a:prstGeom prst="rect">
              <a:avLst/>
            </a:prstGeom>
            <a:solidFill>
              <a:srgbClr val="4F81B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control room</a:t>
              </a:r>
              <a:endParaRPr lang="en-US" sz="1000" b="1" dirty="0"/>
            </a:p>
          </p:txBody>
        </p:sp>
        <p:sp>
          <p:nvSpPr>
            <p:cNvPr id="26" name="Rechteck 25"/>
            <p:cNvSpPr/>
            <p:nvPr/>
          </p:nvSpPr>
          <p:spPr>
            <a:xfrm>
              <a:off x="6684772" y="2852936"/>
              <a:ext cx="936104" cy="360040"/>
            </a:xfrm>
            <a:prstGeom prst="rect">
              <a:avLst/>
            </a:prstGeom>
            <a:solidFill>
              <a:srgbClr val="4F81B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laser room</a:t>
              </a:r>
              <a:endParaRPr lang="en-US" sz="1000" b="1" dirty="0"/>
            </a:p>
          </p:txBody>
        </p:sp>
        <p:sp>
          <p:nvSpPr>
            <p:cNvPr id="27" name="Rechteck 26"/>
            <p:cNvSpPr/>
            <p:nvPr/>
          </p:nvSpPr>
          <p:spPr>
            <a:xfrm>
              <a:off x="3923928" y="3140968"/>
              <a:ext cx="936104" cy="360040"/>
            </a:xfrm>
            <a:prstGeom prst="rect">
              <a:avLst/>
            </a:prstGeom>
            <a:solidFill>
              <a:srgbClr val="4F81B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laser </a:t>
              </a:r>
              <a:r>
                <a:rPr lang="en-US" sz="1000" b="1" dirty="0" err="1" smtClean="0"/>
                <a:t>beamline</a:t>
              </a:r>
              <a:endParaRPr lang="en-US" sz="1000" b="1" dirty="0"/>
            </a:p>
          </p:txBody>
        </p:sp>
        <p:cxnSp>
          <p:nvCxnSpPr>
            <p:cNvPr id="28" name="Gerade Verbindung mit Pfeil 27"/>
            <p:cNvCxnSpPr/>
            <p:nvPr/>
          </p:nvCxnSpPr>
          <p:spPr>
            <a:xfrm flipH="1">
              <a:off x="3505356" y="3409896"/>
              <a:ext cx="562588" cy="414581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Gerade Verbindung mit Pfeil 28"/>
            <p:cNvCxnSpPr/>
            <p:nvPr/>
          </p:nvCxnSpPr>
          <p:spPr>
            <a:xfrm flipV="1">
              <a:off x="4628385" y="2695740"/>
              <a:ext cx="663695" cy="537858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Gerade Verbindung mit Pfeil 29"/>
            <p:cNvCxnSpPr/>
            <p:nvPr/>
          </p:nvCxnSpPr>
          <p:spPr>
            <a:xfrm flipV="1">
              <a:off x="4716016" y="2636912"/>
              <a:ext cx="1968756" cy="772984"/>
            </a:xfrm>
            <a:prstGeom prst="straightConnector1">
              <a:avLst/>
            </a:prstGeom>
            <a:ln w="38100">
              <a:solidFill>
                <a:srgbClr val="FF0000"/>
              </a:solidFill>
              <a:headEnd type="none" w="med" len="med"/>
              <a:tailEnd type="triangl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1" name="Rechteck 30"/>
            <p:cNvSpPr/>
            <p:nvPr/>
          </p:nvSpPr>
          <p:spPr>
            <a:xfrm>
              <a:off x="1553848" y="3995828"/>
              <a:ext cx="713896" cy="360040"/>
            </a:xfrm>
            <a:prstGeom prst="rect">
              <a:avLst/>
            </a:prstGeom>
            <a:solidFill>
              <a:srgbClr val="4F81B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target chamber</a:t>
              </a:r>
              <a:endParaRPr lang="en-US" sz="1000" b="1" dirty="0"/>
            </a:p>
          </p:txBody>
        </p:sp>
        <p:sp>
          <p:nvSpPr>
            <p:cNvPr id="32" name="Rechteck 31"/>
            <p:cNvSpPr/>
            <p:nvPr/>
          </p:nvSpPr>
          <p:spPr>
            <a:xfrm>
              <a:off x="5940152" y="3933056"/>
              <a:ext cx="936104" cy="360040"/>
            </a:xfrm>
            <a:prstGeom prst="rect">
              <a:avLst/>
            </a:prstGeom>
            <a:solidFill>
              <a:srgbClr val="4F81BD">
                <a:alpha val="50196"/>
              </a:srgb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000" b="1" dirty="0" smtClean="0"/>
                <a:t>ion </a:t>
              </a:r>
              <a:r>
                <a:rPr lang="en-US" sz="1000" b="1" dirty="0" err="1" smtClean="0"/>
                <a:t>beamline</a:t>
              </a:r>
              <a:endParaRPr lang="en-US" sz="1000" b="1" dirty="0"/>
            </a:p>
          </p:txBody>
        </p:sp>
      </p:grpSp>
      <p:sp>
        <p:nvSpPr>
          <p:cNvPr id="33" name="Textfeld 32"/>
          <p:cNvSpPr txBox="1"/>
          <p:nvPr/>
        </p:nvSpPr>
        <p:spPr>
          <a:xfrm>
            <a:off x="2915816" y="6136476"/>
            <a:ext cx="3552576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000" b="1" dirty="0" smtClean="0"/>
              <a:t>proposed implementation for a diagnostic laser at FAIR</a:t>
            </a:r>
            <a:endParaRPr lang="en-US" sz="1000" b="1" dirty="0"/>
          </a:p>
        </p:txBody>
      </p:sp>
    </p:spTree>
    <p:extLst>
      <p:ext uri="{BB962C8B-B14F-4D97-AF65-F5344CB8AC3E}">
        <p14:creationId xmlns:p14="http://schemas.microsoft.com/office/powerpoint/2010/main" val="34978723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5900" y="2605201"/>
            <a:ext cx="1800665" cy="18071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" name="Grafik 1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6756" y="2385861"/>
            <a:ext cx="3342640" cy="2219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Grafik 2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4965" y="2610424"/>
            <a:ext cx="2974975" cy="1741170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903514" y="5268686"/>
            <a:ext cx="350647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 smtClean="0"/>
              <a:t>Needed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:</a:t>
            </a:r>
          </a:p>
          <a:p>
            <a:r>
              <a:rPr lang="de-DE" dirty="0" smtClean="0"/>
              <a:t>PRIOR, PW-laser </a:t>
            </a:r>
            <a:r>
              <a:rPr lang="de-DE" dirty="0" err="1" smtClean="0"/>
              <a:t>generated</a:t>
            </a:r>
            <a:r>
              <a:rPr lang="de-DE" dirty="0" smtClean="0"/>
              <a:t> </a:t>
            </a:r>
            <a:r>
              <a:rPr lang="de-DE" dirty="0" err="1" smtClean="0"/>
              <a:t>protons</a:t>
            </a:r>
            <a:endParaRPr lang="en-US" dirty="0"/>
          </a:p>
        </p:txBody>
      </p:sp>
      <p:sp>
        <p:nvSpPr>
          <p:cNvPr id="5" name="Textfeld 4"/>
          <p:cNvSpPr txBox="1"/>
          <p:nvPr/>
        </p:nvSpPr>
        <p:spPr>
          <a:xfrm>
            <a:off x="5109028" y="5268686"/>
            <a:ext cx="2934842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err="1" smtClean="0"/>
              <a:t>Needed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/>
              <a:t>:</a:t>
            </a:r>
            <a:endParaRPr lang="de-DE" dirty="0" smtClean="0"/>
          </a:p>
          <a:p>
            <a:r>
              <a:rPr lang="de-DE" dirty="0" smtClean="0"/>
              <a:t>PW-laser </a:t>
            </a:r>
            <a:r>
              <a:rPr lang="de-DE" dirty="0" err="1" smtClean="0"/>
              <a:t>generated</a:t>
            </a:r>
            <a:r>
              <a:rPr lang="de-DE" dirty="0" smtClean="0"/>
              <a:t> </a:t>
            </a:r>
            <a:r>
              <a:rPr lang="de-DE" dirty="0" err="1" smtClean="0"/>
              <a:t>neutrons</a:t>
            </a:r>
            <a:endParaRPr lang="en-US" dirty="0"/>
          </a:p>
        </p:txBody>
      </p:sp>
      <p:sp>
        <p:nvSpPr>
          <p:cNvPr id="6" name="Textfeld 5"/>
          <p:cNvSpPr txBox="1"/>
          <p:nvPr/>
        </p:nvSpPr>
        <p:spPr>
          <a:xfrm>
            <a:off x="1051964" y="1770743"/>
            <a:ext cx="30589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Example</a:t>
            </a:r>
            <a:r>
              <a:rPr lang="de-DE" b="1" dirty="0" smtClean="0"/>
              <a:t>: </a:t>
            </a:r>
            <a:r>
              <a:rPr lang="de-DE" b="1" dirty="0" err="1" smtClean="0"/>
              <a:t>gated</a:t>
            </a:r>
            <a:r>
              <a:rPr lang="de-DE" b="1" dirty="0" smtClean="0"/>
              <a:t> </a:t>
            </a:r>
            <a:r>
              <a:rPr lang="de-DE" b="1" i="1" dirty="0" err="1" smtClean="0"/>
              <a:t>proton</a:t>
            </a:r>
            <a:r>
              <a:rPr lang="de-DE" b="1" dirty="0" smtClean="0"/>
              <a:t> </a:t>
            </a:r>
            <a:r>
              <a:rPr lang="de-DE" b="1" dirty="0" err="1" smtClean="0"/>
              <a:t>imager</a:t>
            </a:r>
            <a:endParaRPr lang="en-US" b="1" dirty="0"/>
          </a:p>
        </p:txBody>
      </p:sp>
      <p:sp>
        <p:nvSpPr>
          <p:cNvPr id="7" name="Textfeld 6"/>
          <p:cNvSpPr txBox="1"/>
          <p:nvPr/>
        </p:nvSpPr>
        <p:spPr>
          <a:xfrm>
            <a:off x="5113147" y="1770743"/>
            <a:ext cx="31752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err="1" smtClean="0"/>
              <a:t>Example</a:t>
            </a:r>
            <a:r>
              <a:rPr lang="de-DE" b="1" dirty="0" smtClean="0"/>
              <a:t>: </a:t>
            </a:r>
            <a:r>
              <a:rPr lang="de-DE" b="1" dirty="0" err="1" smtClean="0"/>
              <a:t>gated</a:t>
            </a:r>
            <a:r>
              <a:rPr lang="de-DE" b="1" dirty="0" smtClean="0"/>
              <a:t> </a:t>
            </a:r>
            <a:r>
              <a:rPr lang="de-DE" b="1" i="1" dirty="0" err="1" smtClean="0"/>
              <a:t>neutron</a:t>
            </a:r>
            <a:r>
              <a:rPr lang="de-DE" b="1" dirty="0" smtClean="0"/>
              <a:t> </a:t>
            </a:r>
            <a:r>
              <a:rPr lang="de-DE" b="1" dirty="0" err="1" smtClean="0"/>
              <a:t>imager</a:t>
            </a:r>
            <a:endParaRPr lang="en-US" b="1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43800" y="4348555"/>
            <a:ext cx="1347484" cy="18239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itel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detectors</a:t>
            </a:r>
            <a:r>
              <a:rPr lang="de-DE" dirty="0" smtClean="0"/>
              <a:t> </a:t>
            </a:r>
            <a:r>
              <a:rPr lang="de-DE" dirty="0" err="1" smtClean="0"/>
              <a:t>for</a:t>
            </a:r>
            <a:r>
              <a:rPr lang="de-DE" dirty="0" smtClean="0"/>
              <a:t> </a:t>
            </a:r>
            <a:r>
              <a:rPr lang="de-DE" dirty="0" err="1" smtClean="0"/>
              <a:t>protons</a:t>
            </a:r>
            <a:r>
              <a:rPr lang="de-DE" dirty="0" smtClean="0"/>
              <a:t>/</a:t>
            </a:r>
            <a:r>
              <a:rPr lang="de-DE" dirty="0" err="1" smtClean="0"/>
              <a:t>neutrons</a:t>
            </a:r>
            <a:endParaRPr lang="en-US" dirty="0"/>
          </a:p>
        </p:txBody>
      </p:sp>
      <p:sp>
        <p:nvSpPr>
          <p:cNvPr id="12" name="Textfeld 11"/>
          <p:cNvSpPr txBox="1"/>
          <p:nvPr/>
        </p:nvSpPr>
        <p:spPr>
          <a:xfrm>
            <a:off x="4728028" y="4472819"/>
            <a:ext cx="169892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smtClean="0"/>
              <a:t>fast n: </a:t>
            </a:r>
            <a:r>
              <a:rPr lang="de-DE" sz="1200" dirty="0" err="1" smtClean="0"/>
              <a:t>scintillating</a:t>
            </a:r>
            <a:r>
              <a:rPr lang="de-DE" sz="1200" dirty="0" smtClean="0"/>
              <a:t> </a:t>
            </a:r>
            <a:r>
              <a:rPr lang="de-DE" sz="1200" dirty="0" err="1" smtClean="0"/>
              <a:t>fibers</a:t>
            </a:r>
            <a:endParaRPr lang="en-US" sz="1200" dirty="0"/>
          </a:p>
        </p:txBody>
      </p:sp>
      <p:sp>
        <p:nvSpPr>
          <p:cNvPr id="13" name="Textfeld 12"/>
          <p:cNvSpPr txBox="1"/>
          <p:nvPr/>
        </p:nvSpPr>
        <p:spPr>
          <a:xfrm>
            <a:off x="7185515" y="4472819"/>
            <a:ext cx="139275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200" dirty="0" err="1" smtClean="0"/>
              <a:t>slow</a:t>
            </a:r>
            <a:r>
              <a:rPr lang="de-DE" sz="1200" dirty="0" smtClean="0"/>
              <a:t> n: </a:t>
            </a:r>
            <a:r>
              <a:rPr lang="de-DE" sz="1200" dirty="0" err="1" smtClean="0"/>
              <a:t>doped</a:t>
            </a:r>
            <a:r>
              <a:rPr lang="de-DE" sz="1200" dirty="0" smtClean="0"/>
              <a:t> MCP</a:t>
            </a:r>
            <a:endParaRPr lang="en-US" sz="1200" dirty="0"/>
          </a:p>
        </p:txBody>
      </p:sp>
    </p:spTree>
    <p:extLst>
      <p:ext uri="{BB962C8B-B14F-4D97-AF65-F5344CB8AC3E}">
        <p14:creationId xmlns:p14="http://schemas.microsoft.com/office/powerpoint/2010/main" val="4269777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879600" algn="l"/>
              </a:tabLst>
            </a:pPr>
            <a:r>
              <a:rPr lang="en-US" dirty="0" smtClean="0"/>
              <a:t>	we prepare the instrumentation necessary for day-one experiments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806280"/>
          </a:xfrm>
        </p:spPr>
        <p:txBody>
          <a:bodyPr/>
          <a:lstStyle/>
          <a:p>
            <a:r>
              <a:rPr lang="en-US" dirty="0" smtClean="0"/>
              <a:t>In the modular start version of FAIR, the plasma physic collaborations will deliver a fully functional experimental area including target chamber and focusing magnets.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the start period of FAIR, a </a:t>
            </a:r>
            <a:r>
              <a:rPr lang="en-US" dirty="0" smtClean="0"/>
              <a:t>scientific </a:t>
            </a:r>
            <a:r>
              <a:rPr lang="en-US" dirty="0"/>
              <a:t>program has been prepared that enables a significant contribution to Plasma Physics research:</a:t>
            </a:r>
          </a:p>
          <a:p>
            <a:pPr lvl="1"/>
            <a:r>
              <a:rPr lang="en-US" dirty="0"/>
              <a:t>use of proton microscopy with outstanding properties already with day-one FAIR </a:t>
            </a:r>
            <a:r>
              <a:rPr lang="en-US" dirty="0" smtClean="0"/>
              <a:t>parameters, and 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generation of warm dense matter for a limited number of </a:t>
            </a:r>
            <a:r>
              <a:rPr lang="en-US" dirty="0" smtClean="0"/>
              <a:t>materials and accessible parameters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Only the full FAIR parameters AND a </a:t>
            </a:r>
            <a:r>
              <a:rPr lang="en-US" dirty="0" err="1" smtClean="0"/>
              <a:t>petawatt</a:t>
            </a:r>
            <a:r>
              <a:rPr lang="en-US" dirty="0" smtClean="0"/>
              <a:t> high-energy laser will enable realizing the full </a:t>
            </a:r>
            <a:r>
              <a:rPr lang="en-US" dirty="0" err="1" smtClean="0"/>
              <a:t>HEDgeHOB</a:t>
            </a:r>
            <a:r>
              <a:rPr lang="en-US" dirty="0" smtClean="0"/>
              <a:t> and WDM programs.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1835696" cy="548680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Summary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57242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tabLst>
                <a:tab pos="1879600" algn="l"/>
              </a:tabLst>
            </a:pPr>
            <a:r>
              <a:rPr lang="en-US" dirty="0" smtClean="0"/>
              <a:t>	we prepare the instrumentation necessary for day-one experiments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4806280"/>
          </a:xfrm>
        </p:spPr>
        <p:txBody>
          <a:bodyPr/>
          <a:lstStyle/>
          <a:p>
            <a:r>
              <a:rPr lang="en-US" dirty="0" smtClean="0"/>
              <a:t>In the modular start version of FAIR, the plasma physic collaborations will deliver a fully functional experimental area including target chamber and focusing magnets.</a:t>
            </a:r>
          </a:p>
          <a:p>
            <a:endParaRPr lang="en-US" dirty="0" smtClean="0"/>
          </a:p>
          <a:p>
            <a:endParaRPr lang="en-US" dirty="0" smtClean="0"/>
          </a:p>
          <a:p>
            <a:r>
              <a:rPr lang="en-US" dirty="0" smtClean="0"/>
              <a:t>For </a:t>
            </a:r>
            <a:r>
              <a:rPr lang="en-US" dirty="0"/>
              <a:t>the start period of FAIR, a </a:t>
            </a:r>
            <a:r>
              <a:rPr lang="en-US" dirty="0" smtClean="0"/>
              <a:t>scientific </a:t>
            </a:r>
            <a:r>
              <a:rPr lang="en-US" dirty="0"/>
              <a:t>program has been prepared that enables a significant contribution to Plasma Physics research:</a:t>
            </a:r>
          </a:p>
          <a:p>
            <a:pPr lvl="1"/>
            <a:r>
              <a:rPr lang="en-US" dirty="0"/>
              <a:t>use of proton microscopy with outstanding properties already with day-one FAIR </a:t>
            </a:r>
            <a:r>
              <a:rPr lang="en-US" dirty="0" smtClean="0"/>
              <a:t>parameters, and </a:t>
            </a:r>
            <a:endParaRPr lang="en-US" dirty="0"/>
          </a:p>
          <a:p>
            <a:pPr lvl="1"/>
            <a:r>
              <a:rPr lang="en-US" dirty="0"/>
              <a:t>t</a:t>
            </a:r>
            <a:r>
              <a:rPr lang="en-US" dirty="0" smtClean="0"/>
              <a:t>he </a:t>
            </a:r>
            <a:r>
              <a:rPr lang="en-US" dirty="0"/>
              <a:t>generation of warm dense matter for a limited number of </a:t>
            </a:r>
            <a:r>
              <a:rPr lang="en-US" dirty="0" smtClean="0"/>
              <a:t>materials and accessible parameters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Only the full FAIR parameters AND a </a:t>
            </a:r>
            <a:r>
              <a:rPr lang="en-US" dirty="0" err="1" smtClean="0"/>
              <a:t>petawatt</a:t>
            </a:r>
            <a:r>
              <a:rPr lang="en-US" dirty="0" smtClean="0"/>
              <a:t> high-energy laser will enable realizing the full </a:t>
            </a:r>
            <a:r>
              <a:rPr lang="en-US" dirty="0" err="1" smtClean="0"/>
              <a:t>HEDgeHOB</a:t>
            </a:r>
            <a:r>
              <a:rPr lang="en-US" dirty="0" smtClean="0"/>
              <a:t> and WDM programs.</a:t>
            </a:r>
            <a:endParaRPr lang="en-US" dirty="0"/>
          </a:p>
        </p:txBody>
      </p:sp>
      <p:sp>
        <p:nvSpPr>
          <p:cNvPr id="4" name="Rechteck 3"/>
          <p:cNvSpPr/>
          <p:nvPr/>
        </p:nvSpPr>
        <p:spPr>
          <a:xfrm>
            <a:off x="0" y="0"/>
            <a:ext cx="1835696" cy="548680"/>
          </a:xfrm>
          <a:prstGeom prst="rect">
            <a:avLst/>
          </a:prstGeom>
          <a:solidFill>
            <a:srgbClr val="FFFF00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 smtClean="0">
                <a:solidFill>
                  <a:schemeClr val="tx1"/>
                </a:solidFill>
              </a:rPr>
              <a:t>Summary</a:t>
            </a:r>
            <a:endParaRPr lang="en-US" sz="2000" b="1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81948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Status of the APPA cave</a:t>
            </a:r>
            <a:endParaRPr 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 rotWithShape="1">
          <a:blip r:embed="rId3">
            <a:lum bright="30000" contrast="-6000"/>
          </a:blip>
          <a:srcRect l="3036" t="6143" r="9877" b="4720"/>
          <a:stretch/>
        </p:blipFill>
        <p:spPr bwMode="auto">
          <a:xfrm>
            <a:off x="0" y="980728"/>
            <a:ext cx="9144000" cy="53657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Ellipse 2"/>
          <p:cNvSpPr/>
          <p:nvPr/>
        </p:nvSpPr>
        <p:spPr>
          <a:xfrm rot="20426036">
            <a:off x="5004048" y="3573016"/>
            <a:ext cx="1944216" cy="936104"/>
          </a:xfrm>
          <a:prstGeom prst="ellipse">
            <a:avLst/>
          </a:prstGeom>
          <a:solidFill>
            <a:srgbClr val="BBE0E3">
              <a:alpha val="30196"/>
            </a:srgbClr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feld 5"/>
          <p:cNvSpPr txBox="1"/>
          <p:nvPr/>
        </p:nvSpPr>
        <p:spPr>
          <a:xfrm>
            <a:off x="6084168" y="3635715"/>
            <a:ext cx="8087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 smtClean="0">
                <a:solidFill>
                  <a:schemeClr val="accent2"/>
                </a:solidFill>
              </a:rPr>
              <a:t>APPA</a:t>
            </a:r>
            <a:endParaRPr lang="en-US" b="1" dirty="0">
              <a:solidFill>
                <a:schemeClr val="accent2"/>
              </a:solidFill>
            </a:endParaRPr>
          </a:p>
        </p:txBody>
      </p:sp>
      <p:pic>
        <p:nvPicPr>
          <p:cNvPr id="4" name="Picture 3" descr="C:\Users\blazevic\Desktop\APPA komplett 2014.05.13-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5856" y="2852936"/>
            <a:ext cx="3043094" cy="19976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51946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C:\Users\blazevic\Desktop\APPA komplett 2014.05.13-2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052736"/>
            <a:ext cx="8007519" cy="525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hteck 6"/>
          <p:cNvSpPr/>
          <p:nvPr/>
        </p:nvSpPr>
        <p:spPr>
          <a:xfrm>
            <a:off x="107504" y="1052736"/>
            <a:ext cx="8928992" cy="5256584"/>
          </a:xfrm>
          <a:prstGeom prst="rect">
            <a:avLst/>
          </a:prstGeom>
          <a:solidFill>
            <a:srgbClr val="FFFFFF">
              <a:alpha val="6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52400" y="381000"/>
            <a:ext cx="8873520" cy="457200"/>
          </a:xfrm>
        </p:spPr>
        <p:txBody>
          <a:bodyPr/>
          <a:lstStyle/>
          <a:p>
            <a:r>
              <a:rPr lang="en-US" dirty="0" smtClean="0"/>
              <a:t>The plasma physics beam line is located in the APPA cave</a:t>
            </a:r>
            <a:endParaRPr lang="en-US" dirty="0"/>
          </a:p>
        </p:txBody>
      </p:sp>
      <p:pic>
        <p:nvPicPr>
          <p:cNvPr id="5" name="Picture 2" descr="C:\Users\blazevic\Desktop\PP2beamlin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634" flipH="1">
            <a:off x="1316039" y="3605568"/>
            <a:ext cx="3870757" cy="18452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" descr="C:\Users\blazevic\Desktop\PP2beamline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42634" flipH="1">
            <a:off x="1976847" y="3926141"/>
            <a:ext cx="2542013" cy="1211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66" y="1052736"/>
            <a:ext cx="629492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Main components of the plasma physics beam line: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b="1" dirty="0"/>
              <a:t>t</a:t>
            </a:r>
            <a:r>
              <a:rPr lang="en-US" sz="1600" b="1" dirty="0" smtClean="0"/>
              <a:t>arget </a:t>
            </a:r>
            <a:r>
              <a:rPr lang="en-US" sz="1600" b="1" dirty="0" smtClean="0"/>
              <a:t>chamber</a:t>
            </a:r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wobbler </a:t>
            </a:r>
            <a:endParaRPr lang="en-US" sz="1600" b="1" dirty="0" smtClean="0"/>
          </a:p>
          <a:p>
            <a:pPr marL="742950" lvl="1" indent="-285750">
              <a:buFont typeface="Wingdings" panose="05000000000000000000" pitchFamily="2" charset="2"/>
              <a:buChar char="Ø"/>
            </a:pPr>
            <a:r>
              <a:rPr lang="en-US" sz="1600" b="1" dirty="0" smtClean="0"/>
              <a:t>specific focusing magnets</a:t>
            </a:r>
          </a:p>
        </p:txBody>
      </p:sp>
      <p:grpSp>
        <p:nvGrpSpPr>
          <p:cNvPr id="9" name="Gruppieren 8"/>
          <p:cNvGrpSpPr/>
          <p:nvPr/>
        </p:nvGrpSpPr>
        <p:grpSpPr>
          <a:xfrm>
            <a:off x="75125" y="2199175"/>
            <a:ext cx="2441949" cy="628847"/>
            <a:chOff x="75125" y="2199175"/>
            <a:chExt cx="2441949" cy="628847"/>
          </a:xfrm>
        </p:grpSpPr>
        <p:pic>
          <p:nvPicPr>
            <p:cNvPr id="2052" name="Picture 4" descr="http://www.itep.ru/art/logo_big.gif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5125" y="2199175"/>
              <a:ext cx="620687" cy="62068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feld 7"/>
            <p:cNvSpPr txBox="1"/>
            <p:nvPr/>
          </p:nvSpPr>
          <p:spPr>
            <a:xfrm>
              <a:off x="695812" y="2333372"/>
              <a:ext cx="69762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ITEP</a:t>
              </a:r>
              <a:endParaRPr lang="en-US" dirty="0"/>
            </a:p>
          </p:txBody>
        </p:sp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07704" y="2208054"/>
              <a:ext cx="609370" cy="61996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9301769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1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6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To explore states of matter, a precise suite of instruments are necessary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1143000"/>
            <a:ext cx="8839200" cy="1421904"/>
          </a:xfrm>
        </p:spPr>
        <p:txBody>
          <a:bodyPr/>
          <a:lstStyle/>
          <a:p>
            <a:r>
              <a:rPr lang="en-US" dirty="0" smtClean="0"/>
              <a:t>To generate warm dense states of matter, FAIR is the ideal tool </a:t>
            </a:r>
          </a:p>
          <a:p>
            <a:r>
              <a:rPr lang="en-US" dirty="0" smtClean="0"/>
              <a:t>To characterize warm dense matter, one needs a precise measurement of a set of three parameters (e. g. 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dirty="0" smtClean="0"/>
              <a:t>, P, T)</a:t>
            </a:r>
          </a:p>
          <a:p>
            <a:r>
              <a:rPr lang="en-US" dirty="0"/>
              <a:t>In a very limited number of configurations (like the ones proposed by WDM) </a:t>
            </a:r>
            <a:r>
              <a:rPr lang="en-US" dirty="0" smtClean="0"/>
              <a:t>the measurement </a:t>
            </a:r>
            <a:r>
              <a:rPr lang="en-US" dirty="0"/>
              <a:t>of two parameters is sufficient.</a:t>
            </a:r>
          </a:p>
        </p:txBody>
      </p:sp>
      <p:grpSp>
        <p:nvGrpSpPr>
          <p:cNvPr id="7" name="Group 9"/>
          <p:cNvGrpSpPr>
            <a:grpSpLocks/>
          </p:cNvGrpSpPr>
          <p:nvPr/>
        </p:nvGrpSpPr>
        <p:grpSpPr bwMode="auto">
          <a:xfrm>
            <a:off x="-43941" y="2780233"/>
            <a:ext cx="4537076" cy="3968750"/>
            <a:chOff x="3002" y="1448"/>
            <a:chExt cx="2858" cy="2500"/>
          </a:xfrm>
        </p:grpSpPr>
        <p:sp>
          <p:nvSpPr>
            <p:cNvPr id="8" name="Text Box 4"/>
            <p:cNvSpPr txBox="1">
              <a:spLocks noChangeArrowheads="1"/>
            </p:cNvSpPr>
            <p:nvPr/>
          </p:nvSpPr>
          <p:spPr bwMode="auto">
            <a:xfrm>
              <a:off x="3002" y="1488"/>
              <a:ext cx="2858" cy="23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algn="ctr">
                <a:defRPr/>
              </a:pPr>
              <a:r>
                <a:rPr lang="de-DE" b="1" dirty="0" err="1" smtClean="0">
                  <a:solidFill>
                    <a:srgbClr val="C00000"/>
                  </a:solidFill>
                  <a:latin typeface="+mn-lt"/>
                  <a:ea typeface="ＭＳ Ｐゴシック" pitchFamily="34" charset="-128"/>
                  <a:cs typeface="Times New Roman" pitchFamily="18" charset="0"/>
                </a:rPr>
                <a:t>heating</a:t>
              </a:r>
              <a:r>
                <a:rPr lang="de-DE" b="1" dirty="0" smtClean="0">
                  <a:solidFill>
                    <a:srgbClr val="C00000"/>
                  </a:solidFill>
                  <a:latin typeface="+mn-lt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de-DE" b="1" dirty="0" err="1" smtClean="0">
                  <a:solidFill>
                    <a:srgbClr val="C00000"/>
                  </a:solidFill>
                  <a:latin typeface="+mn-lt"/>
                  <a:ea typeface="ＭＳ Ｐゴシック" pitchFamily="34" charset="-128"/>
                  <a:cs typeface="Times New Roman" pitchFamily="18" charset="0"/>
                </a:rPr>
                <a:t>with</a:t>
              </a:r>
              <a:r>
                <a:rPr lang="de-DE" b="1" dirty="0" smtClean="0">
                  <a:solidFill>
                    <a:srgbClr val="C00000"/>
                  </a:solidFill>
                  <a:latin typeface="+mn-lt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de-DE" b="1" dirty="0" err="1" smtClean="0">
                  <a:solidFill>
                    <a:srgbClr val="C00000"/>
                  </a:solidFill>
                  <a:latin typeface="+mn-lt"/>
                  <a:ea typeface="ＭＳ Ｐゴシック" pitchFamily="34" charset="-128"/>
                  <a:cs typeface="Times New Roman" pitchFamily="18" charset="0"/>
                </a:rPr>
                <a:t>ion</a:t>
              </a:r>
              <a:r>
                <a:rPr lang="de-DE" b="1" dirty="0" smtClean="0">
                  <a:solidFill>
                    <a:srgbClr val="C00000"/>
                  </a:solidFill>
                  <a:latin typeface="+mn-lt"/>
                  <a:ea typeface="ＭＳ Ｐゴシック" pitchFamily="34" charset="-128"/>
                  <a:cs typeface="Times New Roman" pitchFamily="18" charset="0"/>
                </a:rPr>
                <a:t> </a:t>
              </a:r>
              <a:r>
                <a:rPr lang="de-DE" b="1" dirty="0" err="1" smtClean="0">
                  <a:solidFill>
                    <a:srgbClr val="C00000"/>
                  </a:solidFill>
                  <a:latin typeface="+mn-lt"/>
                  <a:ea typeface="ＭＳ Ｐゴシック" pitchFamily="34" charset="-128"/>
                  <a:cs typeface="Times New Roman" pitchFamily="18" charset="0"/>
                </a:rPr>
                <a:t>beams</a:t>
              </a:r>
              <a:endParaRPr lang="de-DE" b="1" dirty="0">
                <a:solidFill>
                  <a:srgbClr val="C00000"/>
                </a:solidFill>
                <a:latin typeface="+mn-lt"/>
                <a:ea typeface="ＭＳ Ｐゴシック" pitchFamily="34" charset="-128"/>
                <a:cs typeface="Times New Roman" pitchFamily="18" charset="0"/>
              </a:endParaRPr>
            </a:p>
          </p:txBody>
        </p:sp>
        <p:sp>
          <p:nvSpPr>
            <p:cNvPr id="9" name="Text Box 5"/>
            <p:cNvSpPr txBox="1">
              <a:spLocks noChangeArrowheads="1"/>
            </p:cNvSpPr>
            <p:nvPr/>
          </p:nvSpPr>
          <p:spPr bwMode="auto">
            <a:xfrm>
              <a:off x="3279" y="2825"/>
              <a:ext cx="2369" cy="112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 wrap="none">
              <a:spAutoFit/>
            </a:bodyPr>
            <a:lstStyle>
              <a:defPPr>
                <a:defRPr lang="ru-RU"/>
              </a:defPPr>
              <a:lvl1pPr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1pPr>
              <a:lvl2pPr marL="4572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2pPr>
              <a:lvl3pPr marL="9144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3pPr>
              <a:lvl4pPr marL="13716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4pPr>
              <a:lvl5pPr marL="1828800" algn="l" rtl="0" fontAlgn="base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Arial" pitchFamily="34" charset="0"/>
                  <a:ea typeface="+mn-ea"/>
                  <a:cs typeface="+mn-cs"/>
                </a:defRPr>
              </a:lvl9pPr>
            </a:lstStyle>
            <a:p>
              <a: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600" b="1" dirty="0" smtClean="0">
                  <a:solidFill>
                    <a:schemeClr val="accent4"/>
                  </a:solidFill>
                  <a:latin typeface="+mn-lt"/>
                  <a:ea typeface="ＭＳ Ｐゴシック" pitchFamily="34" charset="-128"/>
                </a:rPr>
                <a:t>large </a:t>
              </a:r>
              <a:r>
                <a:rPr lang="en-US" sz="1600" b="1" dirty="0">
                  <a:solidFill>
                    <a:schemeClr val="accent4"/>
                  </a:solidFill>
                  <a:latin typeface="+mn-lt"/>
                  <a:ea typeface="ＭＳ Ｐゴシック" pitchFamily="34" charset="-128"/>
                </a:rPr>
                <a:t>sample volume (mm</a:t>
              </a:r>
              <a:r>
                <a:rPr lang="en-US" sz="1600" b="1" baseline="30000" dirty="0">
                  <a:solidFill>
                    <a:schemeClr val="accent4"/>
                  </a:solidFill>
                  <a:latin typeface="+mn-lt"/>
                  <a:ea typeface="ＭＳ Ｐゴシック" pitchFamily="34" charset="-128"/>
                </a:rPr>
                <a:t>3</a:t>
              </a:r>
              <a:r>
                <a:rPr lang="en-US" sz="1600" b="1" dirty="0">
                  <a:solidFill>
                    <a:schemeClr val="accent4"/>
                  </a:solidFill>
                  <a:latin typeface="+mn-lt"/>
                  <a:ea typeface="ＭＳ Ｐゴシック" pitchFamily="34" charset="-128"/>
                </a:rPr>
                <a:t>)</a:t>
              </a:r>
            </a:p>
            <a:p>
              <a: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600" b="1" dirty="0" smtClean="0">
                  <a:solidFill>
                    <a:schemeClr val="accent4"/>
                  </a:solidFill>
                  <a:latin typeface="+mn-lt"/>
                  <a:ea typeface="ＭＳ Ｐゴシック" pitchFamily="34" charset="-128"/>
                </a:rPr>
                <a:t>uniform </a:t>
              </a:r>
              <a:r>
                <a:rPr lang="en-US" sz="1600" b="1" dirty="0">
                  <a:solidFill>
                    <a:schemeClr val="accent4"/>
                  </a:solidFill>
                  <a:latin typeface="+mn-lt"/>
                  <a:ea typeface="ＭＳ Ｐゴシック" pitchFamily="34" charset="-128"/>
                </a:rPr>
                <a:t>physical conditions</a:t>
              </a:r>
            </a:p>
            <a:p>
              <a: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600" b="1" dirty="0" smtClean="0">
                  <a:solidFill>
                    <a:schemeClr val="accent4"/>
                  </a:solidFill>
                  <a:latin typeface="+mn-lt"/>
                  <a:ea typeface="ＭＳ Ｐゴシック" pitchFamily="34" charset="-128"/>
                </a:rPr>
                <a:t>any </a:t>
              </a:r>
              <a:r>
                <a:rPr lang="en-US" sz="1600" b="1" dirty="0">
                  <a:solidFill>
                    <a:schemeClr val="accent4"/>
                  </a:solidFill>
                  <a:latin typeface="+mn-lt"/>
                  <a:ea typeface="ＭＳ Ｐゴシック" pitchFamily="34" charset="-128"/>
                </a:rPr>
                <a:t>target </a:t>
              </a:r>
              <a:r>
                <a:rPr lang="en-US" sz="1600" b="1" dirty="0" smtClean="0">
                  <a:solidFill>
                    <a:schemeClr val="accent4"/>
                  </a:solidFill>
                  <a:latin typeface="+mn-lt"/>
                  <a:ea typeface="ＭＳ Ｐゴシック" pitchFamily="34" charset="-128"/>
                </a:rPr>
                <a:t>material</a:t>
              </a:r>
            </a:p>
            <a:p>
              <a:pPr marL="285750" indent="-285750">
                <a:spcBef>
                  <a:spcPct val="20000"/>
                </a:spcBef>
                <a:buFont typeface="Arial" panose="020B0604020202020204" pitchFamily="34" charset="0"/>
                <a:buChar char="•"/>
                <a:defRPr/>
              </a:pPr>
              <a:r>
                <a:rPr lang="en-US" sz="1600" b="1" dirty="0" smtClean="0">
                  <a:solidFill>
                    <a:schemeClr val="accent4"/>
                  </a:solidFill>
                  <a:latin typeface="+mn-lt"/>
                  <a:ea typeface="ＭＳ Ｐゴシック" pitchFamily="34" charset="-128"/>
                </a:rPr>
                <a:t>long evolution time </a:t>
              </a:r>
              <a:r>
                <a:rPr lang="en-US" sz="1600" b="1" dirty="0">
                  <a:solidFill>
                    <a:schemeClr val="accent4"/>
                  </a:solidFill>
                  <a:latin typeface="+mn-lt"/>
                  <a:ea typeface="ＭＳ Ｐゴシック" pitchFamily="34" charset="-128"/>
                </a:rPr>
                <a:t>scales (50 ns)</a:t>
              </a:r>
            </a:p>
            <a:p>
              <a:pPr algn="ctr">
                <a:spcBef>
                  <a:spcPct val="20000"/>
                </a:spcBef>
                <a:buFont typeface="Wingdings" pitchFamily="2" charset="2"/>
                <a:buNone/>
                <a:defRPr/>
              </a:pPr>
              <a:endParaRPr lang="en-US" sz="1600" b="1" dirty="0">
                <a:solidFill>
                  <a:schemeClr val="accent4"/>
                </a:solidFill>
                <a:latin typeface="+mn-lt"/>
                <a:ea typeface="ＭＳ Ｐゴシック" pitchFamily="34" charset="-128"/>
              </a:endParaRPr>
            </a:p>
            <a:p>
              <a:pPr algn="ctr">
                <a:defRPr/>
              </a:pPr>
              <a:endParaRPr lang="en-US" sz="1700" b="1" dirty="0">
                <a:ea typeface="ＭＳ Ｐゴシック" pitchFamily="34" charset="-128"/>
              </a:endParaRPr>
            </a:p>
          </p:txBody>
        </p:sp>
        <p:grpSp>
          <p:nvGrpSpPr>
            <p:cNvPr id="10" name="Group 12"/>
            <p:cNvGrpSpPr>
              <a:grpSpLocks/>
            </p:cNvGrpSpPr>
            <p:nvPr/>
          </p:nvGrpSpPr>
          <p:grpSpPr bwMode="auto">
            <a:xfrm>
              <a:off x="3543" y="1766"/>
              <a:ext cx="1950" cy="1063"/>
              <a:chOff x="3334" y="1683"/>
              <a:chExt cx="1950" cy="1063"/>
            </a:xfrm>
          </p:grpSpPr>
          <p:pic>
            <p:nvPicPr>
              <p:cNvPr id="12" name="Picture 14" descr="mitSchein"/>
              <p:cNvPicPr>
                <a:picLocks noChangeAspect="1" noChangeArrowheads="1"/>
              </p:cNvPicPr>
              <p:nvPr/>
            </p:nvPicPr>
            <p:blipFill>
              <a:blip r:embed="rId2"/>
              <a:srcRect/>
              <a:stretch>
                <a:fillRect/>
              </a:stretch>
            </p:blipFill>
            <p:spPr bwMode="auto">
              <a:xfrm>
                <a:off x="3379" y="1683"/>
                <a:ext cx="1679" cy="10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</p:pic>
          <p:sp>
            <p:nvSpPr>
              <p:cNvPr id="13" name="Line 10"/>
              <p:cNvSpPr>
                <a:spLocks noChangeShapeType="1"/>
              </p:cNvSpPr>
              <p:nvPr/>
            </p:nvSpPr>
            <p:spPr bwMode="auto">
              <a:xfrm>
                <a:off x="3651" y="2334"/>
                <a:ext cx="1043" cy="0"/>
              </a:xfrm>
              <a:prstGeom prst="line">
                <a:avLst/>
              </a:prstGeom>
              <a:noFill/>
              <a:ln w="38100">
                <a:solidFill>
                  <a:schemeClr val="bg1"/>
                </a:solidFill>
                <a:round/>
                <a:headEnd/>
                <a:tailEnd/>
              </a:ln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4" name="Text Box 11"/>
              <p:cNvSpPr txBox="1">
                <a:spLocks noChangeArrowheads="1"/>
              </p:cNvSpPr>
              <p:nvPr/>
            </p:nvSpPr>
            <p:spPr bwMode="auto">
              <a:xfrm>
                <a:off x="3865" y="2352"/>
                <a:ext cx="548" cy="22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wrap="none">
                <a:spAutoFit/>
              </a:bodyPr>
              <a:lstStyle/>
              <a:p>
                <a:r>
                  <a:rPr lang="en-US" sz="1700" b="1">
                    <a:solidFill>
                      <a:schemeClr val="bg1"/>
                    </a:solidFill>
                    <a:ea typeface="ＭＳ Ｐゴシック"/>
                    <a:cs typeface="ＭＳ Ｐゴシック"/>
                  </a:rPr>
                  <a:t>65 mm</a:t>
                </a:r>
              </a:p>
            </p:txBody>
          </p:sp>
          <p:sp>
            <p:nvSpPr>
              <p:cNvPr id="15" name="Text Box 12"/>
              <p:cNvSpPr txBox="1">
                <a:spLocks noChangeArrowheads="1"/>
              </p:cNvSpPr>
              <p:nvPr/>
            </p:nvSpPr>
            <p:spPr bwMode="auto">
              <a:xfrm>
                <a:off x="3334" y="2523"/>
                <a:ext cx="1950" cy="223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>
                <a:spAutoFit/>
              </a:bodyPr>
              <a:lstStyle/>
              <a:p>
                <a:r>
                  <a:rPr lang="en-US" altLang="de-DE" sz="1700" dirty="0">
                    <a:solidFill>
                      <a:schemeClr val="bg1"/>
                    </a:solidFill>
                    <a:ea typeface="ＭＳ Ｐゴシック"/>
                    <a:cs typeface="ＭＳ Ｐゴシック"/>
                  </a:rPr>
                  <a:t>Ne</a:t>
                </a:r>
                <a:r>
                  <a:rPr lang="en-US" altLang="de-DE" sz="1700" baseline="30000" dirty="0">
                    <a:solidFill>
                      <a:schemeClr val="bg1"/>
                    </a:solidFill>
                    <a:ea typeface="ＭＳ Ｐゴシック"/>
                    <a:cs typeface="ＭＳ Ｐゴシック"/>
                  </a:rPr>
                  <a:t>10+</a:t>
                </a:r>
                <a:r>
                  <a:rPr lang="de-DE" altLang="de-DE" sz="1700" dirty="0">
                    <a:solidFill>
                      <a:schemeClr val="bg1"/>
                    </a:solidFill>
                    <a:ea typeface="ＭＳ Ｐゴシック"/>
                    <a:cs typeface="ＭＳ Ｐゴシック"/>
                  </a:rPr>
                  <a:t> </a:t>
                </a:r>
                <a:r>
                  <a:rPr lang="en-US" altLang="de-DE" sz="1700" dirty="0">
                    <a:solidFill>
                      <a:schemeClr val="bg1"/>
                    </a:solidFill>
                    <a:ea typeface="ＭＳ Ｐゴシック"/>
                    <a:cs typeface="ＭＳ Ｐゴシック"/>
                  </a:rPr>
                  <a:t>300 MeV/u</a:t>
                </a:r>
                <a:r>
                  <a:rPr lang="de-DE" altLang="de-DE" sz="1700" dirty="0">
                    <a:solidFill>
                      <a:schemeClr val="bg1"/>
                    </a:solidFill>
                    <a:ea typeface="ＭＳ Ｐゴシック"/>
                    <a:cs typeface="ＭＳ Ｐゴシック"/>
                  </a:rPr>
                  <a:t>;</a:t>
                </a:r>
                <a:r>
                  <a:rPr lang="en-US" altLang="de-DE" sz="1700" dirty="0">
                    <a:solidFill>
                      <a:schemeClr val="bg1"/>
                    </a:solidFill>
                    <a:ea typeface="ＭＳ Ｐゴシック"/>
                    <a:cs typeface="ＭＳ Ｐゴシック"/>
                  </a:rPr>
                  <a:t> Kr </a:t>
                </a:r>
                <a:r>
                  <a:rPr lang="en-US" altLang="de-DE" sz="1700" dirty="0" smtClean="0">
                    <a:solidFill>
                      <a:schemeClr val="bg1"/>
                    </a:solidFill>
                    <a:ea typeface="ＭＳ Ｐゴシック"/>
                    <a:cs typeface="ＭＳ Ｐゴシック"/>
                  </a:rPr>
                  <a:t>crystal</a:t>
                </a:r>
                <a:endParaRPr lang="de-DE" altLang="de-DE" sz="1700" dirty="0">
                  <a:solidFill>
                    <a:schemeClr val="bg1"/>
                  </a:solidFill>
                  <a:ea typeface="ＭＳ Ｐゴシック"/>
                  <a:cs typeface="ＭＳ Ｐゴシック"/>
                </a:endParaRPr>
              </a:p>
            </p:txBody>
          </p:sp>
        </p:grpSp>
        <p:sp>
          <p:nvSpPr>
            <p:cNvPr id="11" name="AutoShape 21"/>
            <p:cNvSpPr>
              <a:spLocks noChangeArrowheads="1"/>
            </p:cNvSpPr>
            <p:nvPr/>
          </p:nvSpPr>
          <p:spPr bwMode="auto">
            <a:xfrm>
              <a:off x="3188" y="1448"/>
              <a:ext cx="2460" cy="2269"/>
            </a:xfrm>
            <a:prstGeom prst="roundRect">
              <a:avLst>
                <a:gd name="adj" fmla="val 9674"/>
              </a:avLst>
            </a:prstGeom>
            <a:noFill/>
            <a:ln w="38100">
              <a:solidFill>
                <a:srgbClr val="C00000"/>
              </a:solidFill>
              <a:round/>
              <a:headEnd/>
              <a:tailEnd/>
            </a:ln>
          </p:spPr>
          <p:txBody>
            <a:bodyPr wrap="none" anchor="ctr"/>
            <a:lstStyle/>
            <a:p>
              <a:pPr defTabSz="457200"/>
              <a:endParaRPr lang="en-US" sz="1700">
                <a:ea typeface="ＭＳ Ｐゴシック"/>
                <a:cs typeface="ＭＳ Ｐゴシック"/>
              </a:endParaRPr>
            </a:p>
          </p:txBody>
        </p:sp>
      </p:grpSp>
      <p:sp>
        <p:nvSpPr>
          <p:cNvPr id="5" name="TextBox 4"/>
          <p:cNvSpPr txBox="1"/>
          <p:nvPr/>
        </p:nvSpPr>
        <p:spPr>
          <a:xfrm>
            <a:off x="1811012" y="3283707"/>
            <a:ext cx="9677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bg1"/>
                </a:solidFill>
              </a:rPr>
              <a:t>P, T, </a:t>
            </a:r>
            <a:r>
              <a:rPr lang="de-DE" b="1" dirty="0" smtClean="0">
                <a:solidFill>
                  <a:schemeClr val="bg1"/>
                </a:solidFill>
                <a:latin typeface="Symbol" panose="05050102010706020507" pitchFamily="18" charset="2"/>
              </a:rPr>
              <a:t>r ?</a:t>
            </a:r>
            <a:endParaRPr lang="de-DE" b="1" dirty="0">
              <a:solidFill>
                <a:schemeClr val="bg1"/>
              </a:solidFill>
              <a:latin typeface="Symbol" panose="05050102010706020507" pitchFamily="18" charset="2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780928"/>
            <a:ext cx="4521906" cy="34683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feld 3"/>
          <p:cNvSpPr txBox="1"/>
          <p:nvPr/>
        </p:nvSpPr>
        <p:spPr>
          <a:xfrm>
            <a:off x="4936350" y="6290156"/>
            <a:ext cx="374010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b="1" dirty="0" smtClean="0"/>
              <a:t>EOS of lead showing the accessible area with FAIR parameters</a:t>
            </a:r>
            <a:endParaRPr lang="en-US" sz="1400" b="1" dirty="0"/>
          </a:p>
        </p:txBody>
      </p:sp>
    </p:spTree>
    <p:extLst>
      <p:ext uri="{BB962C8B-B14F-4D97-AF65-F5344CB8AC3E}">
        <p14:creationId xmlns:p14="http://schemas.microsoft.com/office/powerpoint/2010/main" val="438682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059372">
            <a:off x="5333267" y="898321"/>
            <a:ext cx="3304962" cy="3045133"/>
          </a:xfrm>
          <a:prstGeom prst="rect">
            <a:avLst/>
          </a:prstGeom>
          <a:noFill/>
          <a:ln>
            <a:noFill/>
          </a:ln>
          <a:extLst/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allows to begin our experimental program already in the start phase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152400" y="1143000"/>
            <a:ext cx="5427712" cy="2590800"/>
          </a:xfrm>
        </p:spPr>
        <p:txBody>
          <a:bodyPr/>
          <a:lstStyle/>
          <a:p>
            <a:r>
              <a:rPr lang="en-US" dirty="0" smtClean="0"/>
              <a:t>We are preparing a world-wide unique proton microscope (PRIOR)</a:t>
            </a:r>
          </a:p>
          <a:p>
            <a:pPr lvl="1" defTabSz="901700"/>
            <a:r>
              <a:rPr lang="en-US" dirty="0" smtClean="0"/>
              <a:t>with SIS 18: </a:t>
            </a:r>
            <a:r>
              <a:rPr lang="en-US" dirty="0"/>
              <a:t>5 × 10</a:t>
            </a:r>
            <a:r>
              <a:rPr lang="en-US" baseline="30000" dirty="0"/>
              <a:t>10</a:t>
            </a:r>
            <a:r>
              <a:rPr lang="en-US" dirty="0"/>
              <a:t> </a:t>
            </a:r>
            <a:r>
              <a:rPr lang="en-US" dirty="0" smtClean="0"/>
              <a:t>protons, 4.5 </a:t>
            </a:r>
            <a:r>
              <a:rPr lang="en-US" dirty="0" err="1" smtClean="0"/>
              <a:t>GeV</a:t>
            </a:r>
            <a:r>
              <a:rPr lang="en-US" dirty="0" smtClean="0"/>
              <a:t>, 	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t</a:t>
            </a:r>
            <a:r>
              <a:rPr lang="en-US" dirty="0" smtClean="0"/>
              <a:t> = 100 ns</a:t>
            </a:r>
          </a:p>
          <a:p>
            <a:pPr lvl="1"/>
            <a:r>
              <a:rPr lang="en-US" dirty="0" smtClean="0"/>
              <a:t>with SIS 100: 2 × 10</a:t>
            </a:r>
            <a:r>
              <a:rPr lang="en-US" baseline="30000" dirty="0" smtClean="0"/>
              <a:t>13</a:t>
            </a:r>
            <a:r>
              <a:rPr lang="en-US" dirty="0" smtClean="0"/>
              <a:t> protons, 3 - 10 </a:t>
            </a:r>
            <a:r>
              <a:rPr lang="en-US" dirty="0" err="1" smtClean="0"/>
              <a:t>GeV</a:t>
            </a:r>
            <a:r>
              <a:rPr lang="en-US" dirty="0" smtClean="0"/>
              <a:t>, 	</a:t>
            </a:r>
            <a:r>
              <a:rPr lang="en-US" dirty="0" err="1" smtClean="0">
                <a:latin typeface="Symbol" panose="05050102010706020507" pitchFamily="18" charset="2"/>
              </a:rPr>
              <a:t>d</a:t>
            </a:r>
            <a:r>
              <a:rPr lang="en-US" dirty="0" err="1" smtClean="0"/>
              <a:t>t</a:t>
            </a:r>
            <a:r>
              <a:rPr lang="en-US" dirty="0" smtClean="0"/>
              <a:t> = 50 ns</a:t>
            </a:r>
          </a:p>
          <a:p>
            <a:pPr lvl="1"/>
            <a:endParaRPr lang="en-US" dirty="0"/>
          </a:p>
        </p:txBody>
      </p:sp>
      <p:pic>
        <p:nvPicPr>
          <p:cNvPr id="11" name="Picture 37" descr="Opacity Setup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5" y="3068960"/>
            <a:ext cx="3357587" cy="29002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CC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Inhaltsplatzhalter 2"/>
          <p:cNvSpPr txBox="1">
            <a:spLocks/>
          </p:cNvSpPr>
          <p:nvPr/>
        </p:nvSpPr>
        <p:spPr bwMode="auto">
          <a:xfrm>
            <a:off x="3753122" y="4365104"/>
            <a:ext cx="4460346" cy="13681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•"/>
              <a:defRPr b="1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chemeClr val="tx1"/>
                </a:solidFill>
                <a:latin typeface="+mn-lt"/>
              </a:defRPr>
            </a:lvl9pPr>
          </a:lstStyle>
          <a:p>
            <a:r>
              <a:rPr lang="en-US" kern="0" dirty="0"/>
              <a:t>Early ion beams allow addressing fundamental atomic </a:t>
            </a:r>
            <a:r>
              <a:rPr lang="en-US" kern="0" dirty="0" smtClean="0"/>
              <a:t>and </a:t>
            </a:r>
            <a:r>
              <a:rPr lang="en-US" kern="0" dirty="0" err="1" smtClean="0"/>
              <a:t>thermophysical</a:t>
            </a:r>
            <a:r>
              <a:rPr lang="en-US" kern="0" dirty="0" smtClean="0"/>
              <a:t> </a:t>
            </a:r>
            <a:r>
              <a:rPr lang="en-US" kern="0" dirty="0"/>
              <a:t>properties of WDM in special target configurations</a:t>
            </a:r>
          </a:p>
        </p:txBody>
      </p:sp>
      <p:sp>
        <p:nvSpPr>
          <p:cNvPr id="4" name="Textfeld 3"/>
          <p:cNvSpPr txBox="1"/>
          <p:nvPr/>
        </p:nvSpPr>
        <p:spPr>
          <a:xfrm>
            <a:off x="3696666" y="6093296"/>
            <a:ext cx="5410455" cy="584775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sz="1600" b="1" dirty="0" smtClean="0"/>
              <a:t>For more information about day one plasma physics, </a:t>
            </a:r>
          </a:p>
          <a:p>
            <a:r>
              <a:rPr lang="en-US" sz="1600" b="1" dirty="0" smtClean="0"/>
              <a:t>see talk from Paul Neumayer (Wednesday, 17:15)</a:t>
            </a:r>
            <a:endParaRPr lang="en-US" sz="1600" b="1" dirty="0"/>
          </a:p>
        </p:txBody>
      </p:sp>
    </p:spTree>
    <p:extLst>
      <p:ext uri="{BB962C8B-B14F-4D97-AF65-F5344CB8AC3E}">
        <p14:creationId xmlns:p14="http://schemas.microsoft.com/office/powerpoint/2010/main" val="14730759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dirty="0" smtClean="0"/>
              <a:t>Status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TDRs</a:t>
            </a:r>
            <a:endParaRPr lang="de-DE" dirty="0"/>
          </a:p>
        </p:txBody>
      </p:sp>
      <p:grpSp>
        <p:nvGrpSpPr>
          <p:cNvPr id="4" name="Gruppieren 10"/>
          <p:cNvGrpSpPr/>
          <p:nvPr/>
        </p:nvGrpSpPr>
        <p:grpSpPr>
          <a:xfrm>
            <a:off x="5724128" y="3315617"/>
            <a:ext cx="1793875" cy="2633663"/>
            <a:chOff x="6662738" y="3660006"/>
            <a:chExt cx="1793875" cy="2633663"/>
          </a:xfrm>
        </p:grpSpPr>
        <p:pic>
          <p:nvPicPr>
            <p:cNvPr id="5" name="Picture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6662738" y="3660006"/>
              <a:ext cx="1793875" cy="2633663"/>
            </a:xfrm>
            <a:prstGeom prst="rect">
              <a:avLst/>
            </a:prstGeom>
            <a:noFill/>
            <a:ln>
              <a:noFill/>
            </a:ln>
            <a:effectLst>
              <a:outerShdw blurRad="38100" dist="12699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/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3908" r="5518"/>
            <a:stretch/>
          </p:blipFill>
          <p:spPr bwMode="auto">
            <a:xfrm>
              <a:off x="6762750" y="3796184"/>
              <a:ext cx="1600200" cy="21530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8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62301" y="2667545"/>
            <a:ext cx="1793875" cy="2633663"/>
          </a:xfrm>
          <a:prstGeom prst="rect">
            <a:avLst/>
          </a:prstGeom>
          <a:noFill/>
          <a:ln w="57150" cap="flat">
            <a:solidFill>
              <a:schemeClr val="accent2"/>
            </a:solidFill>
            <a:miter lim="800000"/>
            <a:headEnd/>
            <a:tailEnd/>
          </a:ln>
          <a:effectLst>
            <a:outerShdw blurRad="38100" dist="12699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4309" y="2784424"/>
            <a:ext cx="1607946" cy="22768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59832" y="2235497"/>
            <a:ext cx="1793875" cy="2633663"/>
          </a:xfrm>
          <a:prstGeom prst="rect">
            <a:avLst/>
          </a:prstGeom>
          <a:noFill/>
          <a:ln w="57150" cap="flat">
            <a:solidFill>
              <a:schemeClr val="accent2"/>
            </a:solidFill>
            <a:miter lim="800000"/>
            <a:headEnd/>
            <a:tailEnd/>
          </a:ln>
          <a:effectLst>
            <a:outerShdw blurRad="38100" dist="12699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62748" y="2411928"/>
            <a:ext cx="1588042" cy="2241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Grafik 29"/>
          <p:cNvPicPr/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888" t="9695" r="4847" b="9177"/>
          <a:stretch/>
        </p:blipFill>
        <p:spPr bwMode="auto">
          <a:xfrm>
            <a:off x="3397125" y="3596729"/>
            <a:ext cx="1119285" cy="936104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grpSp>
        <p:nvGrpSpPr>
          <p:cNvPr id="14" name="Gruppieren 5"/>
          <p:cNvGrpSpPr/>
          <p:nvPr/>
        </p:nvGrpSpPr>
        <p:grpSpPr>
          <a:xfrm>
            <a:off x="1770013" y="1700808"/>
            <a:ext cx="1793875" cy="2633663"/>
            <a:chOff x="1698005" y="1731441"/>
            <a:chExt cx="1793875" cy="2633663"/>
          </a:xfrm>
        </p:grpSpPr>
        <p:pic>
          <p:nvPicPr>
            <p:cNvPr id="15" name="Picture 2"/>
            <p:cNvPicPr>
              <a:picLocks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1698005" y="1731441"/>
              <a:ext cx="1793875" cy="2633663"/>
            </a:xfrm>
            <a:prstGeom prst="rect">
              <a:avLst/>
            </a:prstGeom>
            <a:noFill/>
            <a:ln>
              <a:noFill/>
            </a:ln>
            <a:effectLst>
              <a:outerShdw blurRad="38100" dist="12699" dir="5400000" algn="ctr" rotWithShape="0">
                <a:srgbClr val="000000">
                  <a:alpha val="5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flat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08869" y="1862782"/>
              <a:ext cx="1685602" cy="213285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17" name="Picture 2"/>
          <p:cNvPicPr>
            <a:picLocks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1520" y="1268760"/>
            <a:ext cx="1793875" cy="2633663"/>
          </a:xfrm>
          <a:prstGeom prst="rect">
            <a:avLst/>
          </a:prstGeom>
          <a:noFill/>
          <a:ln w="57150" cap="flat">
            <a:solidFill>
              <a:schemeClr val="accent2"/>
            </a:solidFill>
            <a:miter lim="800000"/>
            <a:headEnd/>
            <a:tailEnd/>
          </a:ln>
          <a:effectLst>
            <a:outerShdw blurRad="38100" dist="12699" dir="5400000" algn="ctr" rotWithShape="0">
              <a:srgbClr val="000000">
                <a:alpha val="5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4" name="Rectangle 14"/>
          <p:cNvSpPr>
            <a:spLocks/>
          </p:cNvSpPr>
          <p:nvPr/>
        </p:nvSpPr>
        <p:spPr bwMode="auto">
          <a:xfrm>
            <a:off x="2117856" y="1097448"/>
            <a:ext cx="2714821" cy="563389"/>
          </a:xfrm>
          <a:prstGeom prst="rect">
            <a:avLst/>
          </a:prstGeom>
          <a:solidFill>
            <a:srgbClr val="FFC000"/>
          </a:solidFill>
          <a:ln>
            <a:noFill/>
          </a:ln>
          <a:extLst/>
        </p:spPr>
        <p:txBody>
          <a:bodyPr lIns="44647" tIns="44647" rIns="49454" bIns="44647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50000"/>
              <a:buFontTx/>
              <a:buNone/>
            </a:pPr>
            <a:r>
              <a:rPr lang="en-US" altLang="en-US" sz="1500" dirty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Super conducting quadrupoles for </a:t>
            </a:r>
            <a:r>
              <a:rPr lang="en-US" alt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final focusing</a:t>
            </a:r>
            <a:endParaRPr lang="en-US" alt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6" name="Textfeld 20"/>
          <p:cNvSpPr txBox="1">
            <a:spLocks noChangeArrowheads="1"/>
          </p:cNvSpPr>
          <p:nvPr/>
        </p:nvSpPr>
        <p:spPr bwMode="auto">
          <a:xfrm>
            <a:off x="1259632" y="3409181"/>
            <a:ext cx="8636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  <a:buFontTx/>
              <a:buNone/>
            </a:pPr>
            <a:r>
              <a:rPr lang="en-US" altLang="en-US" sz="2800" dirty="0">
                <a:solidFill>
                  <a:srgbClr val="92D050"/>
                </a:solidFill>
                <a:latin typeface="Arial" pitchFamily="34" charset="0"/>
                <a:cs typeface="Arial" pitchFamily="34" charset="0"/>
                <a:sym typeface="Wingdings" pitchFamily="2" charset="2"/>
              </a:rPr>
              <a:t></a:t>
            </a:r>
            <a:endParaRPr lang="en-US" altLang="en-US" sz="2800" dirty="0">
              <a:solidFill>
                <a:srgbClr val="92D05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27" name="Rectangle 14"/>
          <p:cNvSpPr>
            <a:spLocks/>
          </p:cNvSpPr>
          <p:nvPr/>
        </p:nvSpPr>
        <p:spPr bwMode="auto">
          <a:xfrm>
            <a:off x="3604832" y="1755400"/>
            <a:ext cx="2714821" cy="360040"/>
          </a:xfrm>
          <a:prstGeom prst="rect">
            <a:avLst/>
          </a:prstGeom>
          <a:solidFill>
            <a:srgbClr val="FFF2C9">
              <a:alpha val="49804"/>
            </a:srgbClr>
          </a:solidFill>
          <a:ln>
            <a:noFill/>
          </a:ln>
          <a:extLst/>
        </p:spPr>
        <p:txBody>
          <a:bodyPr lIns="44647" tIns="44647" rIns="49454" bIns="44647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50000"/>
              <a:buFontTx/>
              <a:buNone/>
            </a:pPr>
            <a:r>
              <a:rPr lang="en-US" alt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Experimental target chamber</a:t>
            </a:r>
            <a:endParaRPr lang="en-US" alt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8" name="Rectangle 14"/>
          <p:cNvSpPr>
            <a:spLocks/>
          </p:cNvSpPr>
          <p:nvPr/>
        </p:nvSpPr>
        <p:spPr bwMode="auto">
          <a:xfrm>
            <a:off x="4809507" y="2204864"/>
            <a:ext cx="2714821" cy="360040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647" tIns="44647" rIns="49454" bIns="44647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50000"/>
              <a:buFontTx/>
              <a:buNone/>
            </a:pPr>
            <a:r>
              <a:rPr lang="en-US" alt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Diagnostic laser</a:t>
            </a:r>
            <a:endParaRPr lang="en-US" alt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29" name="Rectangle 14"/>
          <p:cNvSpPr>
            <a:spLocks/>
          </p:cNvSpPr>
          <p:nvPr/>
        </p:nvSpPr>
        <p:spPr bwMode="auto">
          <a:xfrm>
            <a:off x="6177659" y="2686125"/>
            <a:ext cx="2714821" cy="526851"/>
          </a:xfrm>
          <a:prstGeom prst="rect">
            <a:avLst/>
          </a:prstGeom>
          <a:solidFill>
            <a:srgbClr val="FFC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4647" tIns="44647" rIns="49454" bIns="44647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50000"/>
              <a:buFontTx/>
              <a:buNone/>
            </a:pPr>
            <a:r>
              <a:rPr lang="en-US" alt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Detectors and diagnostic instrumentation</a:t>
            </a:r>
            <a:endParaRPr lang="en-US" alt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sp>
        <p:nvSpPr>
          <p:cNvPr id="30" name="Rectangle 14"/>
          <p:cNvSpPr>
            <a:spLocks/>
          </p:cNvSpPr>
          <p:nvPr/>
        </p:nvSpPr>
        <p:spPr bwMode="auto">
          <a:xfrm>
            <a:off x="7545811" y="3356992"/>
            <a:ext cx="1561677" cy="360040"/>
          </a:xfrm>
          <a:prstGeom prst="rect">
            <a:avLst/>
          </a:prstGeom>
          <a:solidFill>
            <a:srgbClr val="FFF2C9"/>
          </a:solidFill>
          <a:ln>
            <a:noFill/>
          </a:ln>
          <a:extLst/>
        </p:spPr>
        <p:txBody>
          <a:bodyPr lIns="44647" tIns="44647" rIns="49454" bIns="44647"/>
          <a:lstStyle>
            <a:lvl1pPr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32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8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itchFamily="34" charset="0"/>
              <a:buChar char="•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4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itchFamily="34" charset="0"/>
              <a:buChar char="–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itchFamily="34" charset="0"/>
              <a:buChar char="»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tabLst>
                <a:tab pos="712788" algn="l"/>
                <a:tab pos="1374775" algn="l"/>
                <a:tab pos="2025650" algn="l"/>
                <a:tab pos="2687638" algn="l"/>
                <a:tab pos="3338513" algn="l"/>
                <a:tab pos="3998913" algn="l"/>
                <a:tab pos="4124325" algn="l"/>
              </a:tabLst>
              <a:defRPr sz="2000">
                <a:solidFill>
                  <a:schemeClr val="tx1"/>
                </a:solidFill>
                <a:latin typeface="Verdana" pitchFamily="34" charset="0"/>
                <a:ea typeface="Verdana" pitchFamily="34" charset="0"/>
                <a:cs typeface="Verdana" pitchFamily="34" charset="0"/>
              </a:defRPr>
            </a:lvl9pPr>
          </a:lstStyle>
          <a:p>
            <a:pPr algn="ctr" eaLnBrk="1" fontAlgn="base" hangingPunct="1">
              <a:spcBef>
                <a:spcPts val="700"/>
              </a:spcBef>
              <a:spcAft>
                <a:spcPct val="0"/>
              </a:spcAft>
              <a:buClr>
                <a:srgbClr val="000000"/>
              </a:buClr>
              <a:buSzPct val="150000"/>
              <a:buFontTx/>
              <a:buNone/>
            </a:pPr>
            <a:r>
              <a:rPr lang="en-US" altLang="en-US" sz="1500" dirty="0" smtClean="0">
                <a:solidFill>
                  <a:prstClr val="black"/>
                </a:solidFill>
                <a:latin typeface="Arial" pitchFamily="34" charset="0"/>
                <a:cs typeface="Arial" pitchFamily="34" charset="0"/>
                <a:sym typeface="Arial" pitchFamily="34" charset="0"/>
              </a:rPr>
              <a:t>Data Acquisition</a:t>
            </a:r>
            <a:endParaRPr lang="en-US" altLang="en-US" sz="1500" dirty="0">
              <a:solidFill>
                <a:prstClr val="black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31" name="Содержимое 20"/>
          <p:cNvPicPr>
            <a:picLocks noGrp="1" noChangeAspect="1"/>
          </p:cNvPicPr>
          <p:nvPr>
            <p:ph sz="half" idx="4294967295"/>
          </p:nvPr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2667545"/>
            <a:ext cx="1120399" cy="974067"/>
          </a:xfrm>
        </p:spPr>
      </p:pic>
      <p:sp>
        <p:nvSpPr>
          <p:cNvPr id="32" name="Abgerundetes Rechteck 1"/>
          <p:cNvSpPr/>
          <p:nvPr/>
        </p:nvSpPr>
        <p:spPr bwMode="auto">
          <a:xfrm>
            <a:off x="11255" y="4679142"/>
            <a:ext cx="3840665" cy="1538302"/>
          </a:xfrm>
          <a:prstGeom prst="roundRect">
            <a:avLst/>
          </a:prstGeom>
          <a:noFill/>
          <a:ln w="38100">
            <a:solidFill>
              <a:srgbClr val="FFC000"/>
            </a:solidFill>
            <a:miter lim="800000"/>
            <a:headEnd/>
            <a:tailEnd/>
          </a:ln>
          <a:effectLst/>
          <a:extLst/>
        </p:spPr>
        <p:txBody>
          <a:bodyPr wrap="none" rtlCol="0" anchor="ctr"/>
          <a:lstStyle/>
          <a:p>
            <a:r>
              <a:rPr lang="en-US" dirty="0"/>
              <a:t>TDRs in preparation: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Ion beam line - matching section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RF beam rotator- wobbler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Cryogenic targets for LAPLAS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Emission </a:t>
            </a:r>
            <a:r>
              <a:rPr lang="en-US" dirty="0" smtClean="0"/>
              <a:t>spectroscopy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3471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At FAIR only advanced diagnostics will be suited to perform our studies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previous experiments (GSI/HHT) diagnostics monitoring the surface (</a:t>
            </a:r>
            <a:r>
              <a:rPr lang="en-US" dirty="0" err="1" smtClean="0"/>
              <a:t>pyrometry</a:t>
            </a:r>
            <a:r>
              <a:rPr lang="en-US" dirty="0" smtClean="0"/>
              <a:t> (T) and VISAR (P)) have been used</a:t>
            </a:r>
          </a:p>
          <a:p>
            <a:r>
              <a:rPr lang="en-US" dirty="0" smtClean="0"/>
              <a:t>At FAIR, in depth measurement of P,T, </a:t>
            </a:r>
            <a:r>
              <a:rPr lang="en-US" dirty="0" smtClean="0">
                <a:latin typeface="Symbol" panose="05050102010706020507" pitchFamily="18" charset="2"/>
              </a:rPr>
              <a:t>r</a:t>
            </a:r>
            <a:r>
              <a:rPr lang="en-US" dirty="0" smtClean="0"/>
              <a:t> is necessary as the FAIR targets will be complicated </a:t>
            </a:r>
          </a:p>
          <a:p>
            <a:r>
              <a:rPr lang="en-US" dirty="0" smtClean="0"/>
              <a:t>All these measurements require a probe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619672" y="5696053"/>
            <a:ext cx="6583918" cy="369332"/>
          </a:xfrm>
          <a:prstGeom prst="rect">
            <a:avLst/>
          </a:prstGeom>
          <a:solidFill>
            <a:srgbClr val="FFFF00"/>
          </a:solidFill>
          <a:ln>
            <a:solidFill>
              <a:schemeClr val="tx1"/>
            </a:solidFill>
          </a:ln>
        </p:spPr>
        <p:txBody>
          <a:bodyPr wrap="none" rtlCol="0">
            <a:spAutoFit/>
          </a:bodyPr>
          <a:lstStyle/>
          <a:p>
            <a:r>
              <a:rPr lang="en-US" b="1" dirty="0" smtClean="0"/>
              <a:t>At FAIR both an advanced pump and probe are necessary </a:t>
            </a:r>
            <a:endParaRPr lang="en-US" b="1" dirty="0"/>
          </a:p>
        </p:txBody>
      </p:sp>
      <p:grpSp>
        <p:nvGrpSpPr>
          <p:cNvPr id="5" name="Gruppieren 4"/>
          <p:cNvGrpSpPr/>
          <p:nvPr/>
        </p:nvGrpSpPr>
        <p:grpSpPr>
          <a:xfrm>
            <a:off x="415835" y="3013192"/>
            <a:ext cx="3880678" cy="2520000"/>
            <a:chOff x="471739" y="2414587"/>
            <a:chExt cx="3880678" cy="2520000"/>
          </a:xfrm>
        </p:grpSpPr>
        <p:sp>
          <p:nvSpPr>
            <p:cNvPr id="6" name="Rechteck 5"/>
            <p:cNvSpPr/>
            <p:nvPr/>
          </p:nvSpPr>
          <p:spPr>
            <a:xfrm>
              <a:off x="3596216" y="3762835"/>
              <a:ext cx="452761" cy="408373"/>
            </a:xfrm>
            <a:prstGeom prst="rect">
              <a:avLst/>
            </a:prstGeom>
            <a:solidFill>
              <a:schemeClr val="accent4">
                <a:lumMod val="50000"/>
                <a:alpha val="49000"/>
              </a:schemeClr>
            </a:solidFill>
            <a:ln>
              <a:noFill/>
            </a:ln>
            <a:scene3d>
              <a:camera prst="isometricOffAxis2Top">
                <a:rot lat="18056744" lon="1557636" rev="19808494"/>
              </a:camera>
              <a:lightRig rig="threePt" dir="t"/>
            </a:scene3d>
            <a:sp3d extrusionH="38100">
              <a:bevelT w="0" h="0"/>
              <a:contourClr>
                <a:schemeClr val="bg1"/>
              </a:contourClr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en-US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en-US"/>
            </a:p>
          </p:txBody>
        </p:sp>
        <p:pic>
          <p:nvPicPr>
            <p:cNvPr id="7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71739" y="2414587"/>
              <a:ext cx="3880678" cy="2520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  <p:pic>
        <p:nvPicPr>
          <p:cNvPr id="9" name="Grafik 8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-2762"/>
          <a:stretch/>
        </p:blipFill>
        <p:spPr bwMode="auto">
          <a:xfrm>
            <a:off x="4886209" y="2708920"/>
            <a:ext cx="4087747" cy="2551137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4192831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FAIR will drive </a:t>
            </a:r>
            <a:r>
              <a:rPr lang="en-US" dirty="0"/>
              <a:t>a worldwide unique </a:t>
            </a:r>
            <a:r>
              <a:rPr lang="en-US" dirty="0" smtClean="0"/>
              <a:t>high-energy proton-radiography </a:t>
            </a:r>
            <a:r>
              <a:rPr lang="en-US" dirty="0"/>
              <a:t>facility</a:t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52399" y="1143000"/>
            <a:ext cx="7227913" cy="2590800"/>
          </a:xfrm>
        </p:spPr>
        <p:txBody>
          <a:bodyPr/>
          <a:lstStyle/>
          <a:p>
            <a:pPr>
              <a:spcBef>
                <a:spcPts val="600"/>
              </a:spcBef>
            </a:pPr>
            <a:r>
              <a:rPr lang="en-US" dirty="0" smtClean="0"/>
              <a:t>available with early </a:t>
            </a:r>
            <a:r>
              <a:rPr lang="en-US" dirty="0"/>
              <a:t>SIS-100 or SIS-18 proton beams: </a:t>
            </a:r>
            <a:br>
              <a:rPr lang="en-US" dirty="0"/>
            </a:br>
            <a:r>
              <a:rPr lang="en-US" dirty="0"/>
              <a:t>          3 – 10 </a:t>
            </a:r>
            <a:r>
              <a:rPr lang="en-US" dirty="0" err="1"/>
              <a:t>GeV</a:t>
            </a:r>
            <a:r>
              <a:rPr lang="en-US" dirty="0"/>
              <a:t>, moderate (&gt;10</a:t>
            </a:r>
            <a:r>
              <a:rPr lang="en-US" baseline="30000" dirty="0"/>
              <a:t>10</a:t>
            </a:r>
            <a:r>
              <a:rPr lang="en-US" dirty="0"/>
              <a:t>) to high (10</a:t>
            </a:r>
            <a:r>
              <a:rPr lang="en-US" baseline="30000" dirty="0"/>
              <a:t>13</a:t>
            </a:r>
            <a:r>
              <a:rPr lang="en-US" dirty="0"/>
              <a:t>) intensity</a:t>
            </a:r>
          </a:p>
          <a:p>
            <a:pPr>
              <a:spcBef>
                <a:spcPts val="600"/>
              </a:spcBef>
            </a:pPr>
            <a:r>
              <a:rPr lang="en-US" dirty="0" smtClean="0"/>
              <a:t>enables study of materials </a:t>
            </a:r>
            <a:r>
              <a:rPr lang="en-US" dirty="0"/>
              <a:t>at extreme dynamic environments </a:t>
            </a:r>
            <a:r>
              <a:rPr lang="en-US" dirty="0" smtClean="0"/>
              <a:t>with high spatial resolution (HEDP</a:t>
            </a:r>
            <a:r>
              <a:rPr lang="en-US" dirty="0"/>
              <a:t>, plasma physics and materials research</a:t>
            </a:r>
            <a:r>
              <a:rPr lang="en-US" dirty="0" smtClean="0"/>
              <a:t>) </a:t>
            </a:r>
            <a:endParaRPr lang="en-US" dirty="0"/>
          </a:p>
          <a:p>
            <a:pPr>
              <a:spcBef>
                <a:spcPts val="600"/>
              </a:spcBef>
            </a:pPr>
            <a:r>
              <a:rPr lang="en-US" dirty="0" err="1"/>
              <a:t>PaNTERA</a:t>
            </a:r>
            <a:r>
              <a:rPr lang="en-US" dirty="0"/>
              <a:t> (Proton therapy and radiography) project (jointly with BIOMAT)</a:t>
            </a:r>
          </a:p>
          <a:p>
            <a:pPr>
              <a:spcBef>
                <a:spcPts val="600"/>
              </a:spcBef>
            </a:pPr>
            <a:endParaRPr lang="en-US" dirty="0"/>
          </a:p>
        </p:txBody>
      </p:sp>
      <p:grpSp>
        <p:nvGrpSpPr>
          <p:cNvPr id="12" name="Gruppieren 11"/>
          <p:cNvGrpSpPr/>
          <p:nvPr/>
        </p:nvGrpSpPr>
        <p:grpSpPr>
          <a:xfrm>
            <a:off x="7380313" y="1052736"/>
            <a:ext cx="1747664" cy="2825081"/>
            <a:chOff x="7380313" y="1052736"/>
            <a:chExt cx="1747664" cy="2825081"/>
          </a:xfrm>
        </p:grpSpPr>
        <p:pic>
          <p:nvPicPr>
            <p:cNvPr id="5" name="watch_final-filtered.jpeg"/>
            <p:cNvPicPr/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rightnessContrast bright="40000" contrast="20000"/>
                      </a14:imgEffect>
                    </a14:imgLayer>
                  </a14:imgProps>
                </a:ext>
              </a:extLst>
            </a:blip>
            <a:srcRect l="10698" t="2613" r="10698" b="2613"/>
            <a:stretch>
              <a:fillRect/>
            </a:stretch>
          </p:blipFill>
          <p:spPr>
            <a:xfrm>
              <a:off x="7380313" y="1052736"/>
              <a:ext cx="1747664" cy="2520280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6" name="Shape 53"/>
            <p:cNvSpPr/>
            <p:nvPr/>
          </p:nvSpPr>
          <p:spPr>
            <a:xfrm>
              <a:off x="7397117" y="3573016"/>
              <a:ext cx="1714055" cy="304801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lIns="0" tIns="0" rIns="0" bIns="0">
              <a:spAutoFit/>
            </a:bodyPr>
            <a:lstStyle>
              <a:lvl1pPr defTabSz="579584">
                <a:buFont typeface="Times New Roman"/>
                <a:tabLst>
                  <a:tab pos="939800" algn="l"/>
                  <a:tab pos="1866900" algn="l"/>
                  <a:tab pos="2806700" algn="l"/>
                  <a:tab pos="3733800" algn="l"/>
                  <a:tab pos="4673600" algn="l"/>
                  <a:tab pos="5600700" algn="l"/>
                  <a:tab pos="6540500" algn="l"/>
                  <a:tab pos="7467600" algn="l"/>
                  <a:tab pos="8407400" algn="l"/>
                  <a:tab pos="9334500" algn="l"/>
                  <a:tab pos="10274300" algn="l"/>
                  <a:tab pos="11201400" algn="l"/>
                  <a:tab pos="11595100" algn="l"/>
                </a:tabLst>
                <a:defRPr sz="2000">
                  <a:solidFill>
                    <a:srgbClr val="002452"/>
                  </a:solidFill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>
                  <a:solidFill>
                    <a:srgbClr val="000000"/>
                  </a:solidFill>
                  <a:uFillTx/>
                </a:defRPr>
              </a:pPr>
              <a:r>
                <a:rPr sz="2000" dirty="0">
                  <a:solidFill>
                    <a:srgbClr val="002452"/>
                  </a:solidFill>
                  <a:uFill>
                    <a:solidFill/>
                  </a:uFill>
                </a:rPr>
                <a:t>GSI, 2014</a:t>
              </a:r>
            </a:p>
          </p:txBody>
        </p:sp>
      </p:grpSp>
      <p:grpSp>
        <p:nvGrpSpPr>
          <p:cNvPr id="14" name="Gruppieren 13"/>
          <p:cNvGrpSpPr/>
          <p:nvPr/>
        </p:nvGrpSpPr>
        <p:grpSpPr>
          <a:xfrm>
            <a:off x="68312" y="3292134"/>
            <a:ext cx="3639592" cy="2782836"/>
            <a:chOff x="68312" y="3292134"/>
            <a:chExt cx="3639592" cy="2782836"/>
          </a:xfrm>
        </p:grpSpPr>
        <p:pic>
          <p:nvPicPr>
            <p:cNvPr id="7" name="Grafik 6"/>
            <p:cNvPicPr/>
            <p:nvPr/>
          </p:nvPicPr>
          <p:blipFill>
            <a:blip r:embed="rId4">
              <a:extLst/>
            </a:blip>
            <a:stretch>
              <a:fillRect/>
            </a:stretch>
          </p:blipFill>
          <p:spPr>
            <a:xfrm rot="180000" flipH="1">
              <a:off x="494063" y="3292134"/>
              <a:ext cx="3084472" cy="2272791"/>
            </a:xfrm>
            <a:prstGeom prst="rect">
              <a:avLst/>
            </a:prstGeom>
          </p:spPr>
        </p:pic>
        <p:sp>
          <p:nvSpPr>
            <p:cNvPr id="8" name="Shape 51"/>
            <p:cNvSpPr/>
            <p:nvPr/>
          </p:nvSpPr>
          <p:spPr>
            <a:xfrm>
              <a:off x="68312" y="5644083"/>
              <a:ext cx="3639592" cy="4308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>
              <a:lvl1pPr defTabSz="579584">
                <a:buFont typeface="Times New Roman"/>
                <a:tabLst>
                  <a:tab pos="939800" algn="l"/>
                  <a:tab pos="1866900" algn="l"/>
                  <a:tab pos="2806700" algn="l"/>
                  <a:tab pos="3733800" algn="l"/>
                  <a:tab pos="4673600" algn="l"/>
                  <a:tab pos="5600700" algn="l"/>
                  <a:tab pos="6540500" algn="l"/>
                  <a:tab pos="7467600" algn="l"/>
                  <a:tab pos="8407400" algn="l"/>
                  <a:tab pos="9334500" algn="l"/>
                  <a:tab pos="10274300" algn="l"/>
                  <a:tab pos="11201400" algn="l"/>
                  <a:tab pos="11595100" algn="l"/>
                </a:tabLst>
                <a:defRPr sz="22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 b="0">
                  <a:uFillTx/>
                </a:defRPr>
              </a:pPr>
              <a:r>
                <a:rPr sz="1400" b="1" dirty="0">
                  <a:uFill>
                    <a:solidFill/>
                  </a:uFill>
                </a:rPr>
                <a:t>High-resolution (10 µm) magnifier with PMQ or electromagnets</a:t>
              </a:r>
            </a:p>
          </p:txBody>
        </p:sp>
      </p:grpSp>
      <p:grpSp>
        <p:nvGrpSpPr>
          <p:cNvPr id="13" name="Gruppieren 12"/>
          <p:cNvGrpSpPr/>
          <p:nvPr/>
        </p:nvGrpSpPr>
        <p:grpSpPr>
          <a:xfrm>
            <a:off x="4850735" y="3877817"/>
            <a:ext cx="3472450" cy="2715301"/>
            <a:chOff x="4850735" y="3877817"/>
            <a:chExt cx="3472450" cy="2715301"/>
          </a:xfrm>
        </p:grpSpPr>
        <p:pic>
          <p:nvPicPr>
            <p:cNvPr id="10" name="fair_mag_prel.jpg"/>
            <p:cNvPicPr/>
            <p:nvPr/>
          </p:nvPicPr>
          <p:blipFill>
            <a:blip r:embed="rId5">
              <a:extLst/>
            </a:blip>
            <a:stretch>
              <a:fillRect/>
            </a:stretch>
          </p:blipFill>
          <p:spPr>
            <a:xfrm>
              <a:off x="5076056" y="3877817"/>
              <a:ext cx="3021808" cy="2284414"/>
            </a:xfrm>
            <a:prstGeom prst="rect">
              <a:avLst/>
            </a:prstGeom>
            <a:ln w="12700">
              <a:miter lim="400000"/>
            </a:ln>
          </p:spPr>
        </p:pic>
        <p:sp>
          <p:nvSpPr>
            <p:cNvPr id="11" name="Shape 52"/>
            <p:cNvSpPr/>
            <p:nvPr/>
          </p:nvSpPr>
          <p:spPr>
            <a:xfrm>
              <a:off x="4850735" y="6162231"/>
              <a:ext cx="3472450" cy="430887"/>
            </a:xfrm>
            <a:prstGeom prst="rect">
              <a:avLst/>
            </a:prstGeom>
            <a:ln w="12700">
              <a:miter lim="400000"/>
            </a:ln>
            <a:extLst>
              <a:ext uri="{C572A759-6A51-4108-AA02-DFA0A04FC94B}">
                <ma14:wrappingTextBoxFlag xmlns="" xmlns:ma14="http://schemas.microsoft.com/office/mac/drawingml/2011/main" val="1"/>
              </a:ext>
            </a:extLst>
          </p:spPr>
          <p:txBody>
            <a:bodyPr wrap="square" lIns="0" tIns="0" rIns="0" bIns="0">
              <a:spAutoFit/>
            </a:bodyPr>
            <a:lstStyle>
              <a:lvl1pPr defTabSz="579584">
                <a:buFont typeface="Times New Roman"/>
                <a:tabLst>
                  <a:tab pos="939800" algn="l"/>
                  <a:tab pos="1866900" algn="l"/>
                  <a:tab pos="2806700" algn="l"/>
                  <a:tab pos="3733800" algn="l"/>
                  <a:tab pos="4673600" algn="l"/>
                  <a:tab pos="5600700" algn="l"/>
                  <a:tab pos="6540500" algn="l"/>
                  <a:tab pos="7467600" algn="l"/>
                  <a:tab pos="8407400" algn="l"/>
                  <a:tab pos="9334500" algn="l"/>
                  <a:tab pos="10274300" algn="l"/>
                  <a:tab pos="11201400" algn="l"/>
                  <a:tab pos="11595100" algn="l"/>
                </a:tabLst>
                <a:defRPr sz="2200" b="1">
                  <a:latin typeface="Helvetica"/>
                  <a:ea typeface="Helvetica"/>
                  <a:cs typeface="Helvetica"/>
                  <a:sym typeface="Helvetica"/>
                </a:defRPr>
              </a:lvl1pPr>
            </a:lstStyle>
            <a:p>
              <a:pPr lvl="0" algn="ctr">
                <a:defRPr sz="1800" b="0">
                  <a:uFillTx/>
                </a:defRPr>
              </a:pPr>
              <a:r>
                <a:rPr sz="1400" b="1" dirty="0">
                  <a:uFill>
                    <a:solidFill/>
                  </a:uFill>
                </a:rPr>
                <a:t>Superconducting imager with high-gradient </a:t>
              </a:r>
              <a:r>
                <a:rPr sz="1400" b="1" dirty="0" err="1">
                  <a:uFill>
                    <a:solidFill/>
                  </a:uFill>
                </a:rPr>
                <a:t>quadrupoles</a:t>
              </a:r>
              <a:endParaRPr sz="1400" b="1" dirty="0">
                <a:uFill>
                  <a:solidFill/>
                </a:u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915565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sign_GSI">
  <a:themeElements>
    <a:clrScheme name="GSIPhelixTemplate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GSIPhelixTemplate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SIPhelixTemplate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PhelixTemplate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PhelixTemplate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PhelixTemplate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PhelixTemplate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GSIPhelixTemplate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PhelixTemplate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PhelixTemplate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PhelixTemplate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PhelixTemplate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PhelixTemplate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SIPhelixTemplate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Design_GSI</Template>
  <TotalTime>0</TotalTime>
  <Words>928</Words>
  <Application>Microsoft Office PowerPoint</Application>
  <PresentationFormat>Bildschirmpräsentation (4:3)</PresentationFormat>
  <Paragraphs>147</Paragraphs>
  <Slides>14</Slides>
  <Notes>2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14</vt:i4>
      </vt:variant>
    </vt:vector>
  </HeadingPairs>
  <TitlesOfParts>
    <vt:vector size="15" baseType="lpstr">
      <vt:lpstr>Design_GSI</vt:lpstr>
      <vt:lpstr>PowerPoint-Präsentation</vt:lpstr>
      <vt:lpstr> we prepare the instrumentation necessary for day-one experiments</vt:lpstr>
      <vt:lpstr>Status of the APPA cave</vt:lpstr>
      <vt:lpstr>The plasma physics beam line is located in the APPA cave</vt:lpstr>
      <vt:lpstr>To explore states of matter, a precise suite of instruments are necessary</vt:lpstr>
      <vt:lpstr>FAIR allows to begin our experimental program already in the start phase</vt:lpstr>
      <vt:lpstr>Status of the TDRs</vt:lpstr>
      <vt:lpstr>At FAIR only advanced diagnostics will be suited to perform our studies</vt:lpstr>
      <vt:lpstr>FAIR will drive a worldwide unique high-energy proton-radiography facility </vt:lpstr>
      <vt:lpstr>For the start period of FAIR, a lot can be done using a 100 J laser</vt:lpstr>
      <vt:lpstr>We proposed a compact and cost effective laser architecture</vt:lpstr>
      <vt:lpstr>The laser is located in the APPA building </vt:lpstr>
      <vt:lpstr>Particle detectors for protons/neutrons</vt:lpstr>
      <vt:lpstr> we prepare the instrumentation necessary for day-one experiments</vt:lpstr>
    </vt:vector>
  </TitlesOfParts>
  <Company>GSI Helmholzzentrum für Schwerionenforschung mbH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Bagnoud, Vincent Dr.</dc:creator>
  <cp:lastModifiedBy>Bagnoud, Vincent Dr.</cp:lastModifiedBy>
  <cp:revision>61</cp:revision>
  <dcterms:created xsi:type="dcterms:W3CDTF">2014-06-16T15:38:17Z</dcterms:created>
  <dcterms:modified xsi:type="dcterms:W3CDTF">2014-10-14T07:46:52Z</dcterms:modified>
</cp:coreProperties>
</file>