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doc" ContentType="application/msword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58" r:id="rId3"/>
    <p:sldId id="259" r:id="rId4"/>
    <p:sldId id="314" r:id="rId5"/>
    <p:sldId id="312" r:id="rId6"/>
    <p:sldId id="261" r:id="rId7"/>
    <p:sldId id="262" r:id="rId8"/>
    <p:sldId id="263" r:id="rId9"/>
    <p:sldId id="302" r:id="rId10"/>
    <p:sldId id="266" r:id="rId11"/>
    <p:sldId id="270" r:id="rId12"/>
    <p:sldId id="269" r:id="rId13"/>
    <p:sldId id="271" r:id="rId14"/>
    <p:sldId id="272" r:id="rId15"/>
    <p:sldId id="273" r:id="rId16"/>
    <p:sldId id="274" r:id="rId17"/>
    <p:sldId id="291" r:id="rId18"/>
    <p:sldId id="275" r:id="rId19"/>
    <p:sldId id="317" r:id="rId20"/>
    <p:sldId id="260" r:id="rId21"/>
    <p:sldId id="279" r:id="rId22"/>
    <p:sldId id="318" r:id="rId23"/>
    <p:sldId id="305" r:id="rId24"/>
    <p:sldId id="295" r:id="rId25"/>
    <p:sldId id="315" r:id="rId26"/>
    <p:sldId id="292" r:id="rId27"/>
    <p:sldId id="278" r:id="rId28"/>
    <p:sldId id="299" r:id="rId29"/>
    <p:sldId id="298" r:id="rId30"/>
    <p:sldId id="310" r:id="rId31"/>
    <p:sldId id="313" r:id="rId32"/>
    <p:sldId id="282" r:id="rId33"/>
    <p:sldId id="286" r:id="rId34"/>
    <p:sldId id="268" r:id="rId35"/>
    <p:sldId id="264" r:id="rId36"/>
    <p:sldId id="297" r:id="rId37"/>
    <p:sldId id="287" r:id="rId3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AA01"/>
    <a:srgbClr val="913533"/>
    <a:srgbClr val="333333"/>
    <a:srgbClr val="666666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4691" autoAdjust="0"/>
  </p:normalViewPr>
  <p:slideViewPr>
    <p:cSldViewPr snapToGrid="0" snapToObjects="1">
      <p:cViewPr varScale="1">
        <p:scale>
          <a:sx n="123" d="100"/>
          <a:sy n="123" d="100"/>
        </p:scale>
        <p:origin x="-1200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oleObject" Target="file:///\\WINFILESVH\LOb$Group\Projekte\Methan2Proton\p-UNILAC_8_2014.xls" TargetMode="External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3"/>
          <c:order val="0"/>
          <c:tx>
            <c:strRef>
              <c:f>Gesamt!$F$2</c:f>
              <c:strCache>
                <c:ptCount val="1"/>
                <c:pt idx="0">
                  <c:v>Avril 14 (H3-p)</c:v>
                </c:pt>
              </c:strCache>
            </c:strRef>
          </c:tx>
          <c:spPr>
            <a:solidFill>
              <a:schemeClr val="tx1">
                <a:lumMod val="85000"/>
                <a:lumOff val="15000"/>
              </a:schemeClr>
            </a:solidFill>
            <a:scene3d>
              <a:camera prst="orthographicFront"/>
              <a:lightRig rig="threePt" dir="t"/>
            </a:scene3d>
            <a:sp3d>
              <a:bevelT w="381000"/>
            </a:sp3d>
          </c:spPr>
          <c:invertIfNegative val="0"/>
          <c:val>
            <c:numRef>
              <c:f>Gesamt!$F$3:$F$10</c:f>
              <c:numCache>
                <c:formatCode>General</c:formatCode>
                <c:ptCount val="8"/>
                <c:pt idx="0">
                  <c:v>0.48499999999999999</c:v>
                </c:pt>
                <c:pt idx="1">
                  <c:v>0.1</c:v>
                </c:pt>
                <c:pt idx="2">
                  <c:v>7.51E-2</c:v>
                </c:pt>
                <c:pt idx="3">
                  <c:v>5.9799999999999999E-2</c:v>
                </c:pt>
                <c:pt idx="4">
                  <c:v>3.3399999999999999E-2</c:v>
                </c:pt>
                <c:pt idx="5">
                  <c:v>3.1E-2</c:v>
                </c:pt>
                <c:pt idx="6">
                  <c:v>0.03</c:v>
                </c:pt>
                <c:pt idx="7">
                  <c:v>8.5300000000000001E-2</c:v>
                </c:pt>
              </c:numCache>
            </c:numRef>
          </c:val>
        </c:ser>
        <c:ser>
          <c:idx val="1"/>
          <c:order val="1"/>
          <c:tx>
            <c:strRef>
              <c:f>Gesamt!$E$2</c:f>
              <c:strCache>
                <c:ptCount val="1"/>
                <c:pt idx="0">
                  <c:v>May 14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65100"/>
            </a:sp3d>
          </c:spPr>
          <c:invertIfNegative val="0"/>
          <c:cat>
            <c:strRef>
              <c:f>Gesamt!$A$3:$A$10</c:f>
              <c:strCache>
                <c:ptCount val="8"/>
                <c:pt idx="0">
                  <c:v>LEBT</c:v>
                </c:pt>
                <c:pt idx="1">
                  <c:v>RFQ</c:v>
                </c:pt>
                <c:pt idx="2">
                  <c:v>HSI </c:v>
                </c:pt>
                <c:pt idx="3">
                  <c:v>Gasstripper</c:v>
                </c:pt>
                <c:pt idx="4">
                  <c:v>Alvarez</c:v>
                </c:pt>
                <c:pt idx="5">
                  <c:v>Single Gap Resonators</c:v>
                </c:pt>
                <c:pt idx="6">
                  <c:v>Transfer line</c:v>
                </c:pt>
                <c:pt idx="7">
                  <c:v>Emittance @ Transfer line </c:v>
                </c:pt>
              </c:strCache>
            </c:strRef>
          </c:cat>
          <c:val>
            <c:numRef>
              <c:f>Gesamt!$E$3:$E$10</c:f>
              <c:numCache>
                <c:formatCode>General</c:formatCode>
                <c:ptCount val="8"/>
                <c:pt idx="0">
                  <c:v>2.1</c:v>
                </c:pt>
                <c:pt idx="1">
                  <c:v>0.64</c:v>
                </c:pt>
                <c:pt idx="2">
                  <c:v>0.55000000000000004</c:v>
                </c:pt>
                <c:pt idx="3">
                  <c:v>1.43</c:v>
                </c:pt>
                <c:pt idx="4">
                  <c:v>1.21</c:v>
                </c:pt>
                <c:pt idx="5">
                  <c:v>0.91</c:v>
                </c:pt>
                <c:pt idx="6">
                  <c:v>0.92</c:v>
                </c:pt>
                <c:pt idx="7">
                  <c:v>0.67</c:v>
                </c:pt>
              </c:numCache>
            </c:numRef>
          </c:val>
        </c:ser>
        <c:ser>
          <c:idx val="0"/>
          <c:order val="2"/>
          <c:tx>
            <c:strRef>
              <c:f>Gesamt!$D$2</c:f>
              <c:strCache>
                <c:ptCount val="1"/>
                <c:pt idx="0">
                  <c:v>July 14</c:v>
                </c:pt>
              </c:strCache>
            </c:strRef>
          </c:tx>
          <c:spPr>
            <a:solidFill>
              <a:srgbClr val="0000FF"/>
            </a:solidFill>
            <a:scene3d>
              <a:camera prst="orthographicFront"/>
              <a:lightRig rig="threePt" dir="t"/>
            </a:scene3d>
            <a:sp3d>
              <a:bevelT w="381000" prst="coolSlant"/>
            </a:sp3d>
          </c:spPr>
          <c:invertIfNegative val="0"/>
          <c:cat>
            <c:strRef>
              <c:f>Gesamt!$A$3:$A$10</c:f>
              <c:strCache>
                <c:ptCount val="8"/>
                <c:pt idx="0">
                  <c:v>LEBT</c:v>
                </c:pt>
                <c:pt idx="1">
                  <c:v>RFQ</c:v>
                </c:pt>
                <c:pt idx="2">
                  <c:v>HSI </c:v>
                </c:pt>
                <c:pt idx="3">
                  <c:v>Gasstripper</c:v>
                </c:pt>
                <c:pt idx="4">
                  <c:v>Alvarez</c:v>
                </c:pt>
                <c:pt idx="5">
                  <c:v>Single Gap Resonators</c:v>
                </c:pt>
                <c:pt idx="6">
                  <c:v>Transfer line</c:v>
                </c:pt>
                <c:pt idx="7">
                  <c:v>Emittance @ Transfer line </c:v>
                </c:pt>
              </c:strCache>
            </c:strRef>
          </c:cat>
          <c:val>
            <c:numRef>
              <c:f>Gesamt!$D$3:$D$10</c:f>
              <c:numCache>
                <c:formatCode>General</c:formatCode>
                <c:ptCount val="8"/>
                <c:pt idx="0">
                  <c:v>2.4</c:v>
                </c:pt>
                <c:pt idx="1">
                  <c:v>1.23</c:v>
                </c:pt>
                <c:pt idx="2">
                  <c:v>0.95</c:v>
                </c:pt>
                <c:pt idx="3">
                  <c:v>1.94</c:v>
                </c:pt>
                <c:pt idx="4">
                  <c:v>1.85</c:v>
                </c:pt>
                <c:pt idx="5">
                  <c:v>1.78</c:v>
                </c:pt>
                <c:pt idx="6">
                  <c:v>1.74</c:v>
                </c:pt>
                <c:pt idx="7">
                  <c:v>1.52</c:v>
                </c:pt>
              </c:numCache>
            </c:numRef>
          </c:val>
        </c:ser>
        <c:ser>
          <c:idx val="2"/>
          <c:order val="3"/>
          <c:tx>
            <c:strRef>
              <c:f>Gesamt!$C$2</c:f>
              <c:strCache>
                <c:ptCount val="1"/>
                <c:pt idx="0">
                  <c:v>October 14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317500"/>
            </a:sp3d>
          </c:spPr>
          <c:invertIfNegative val="0"/>
          <c:dPt>
            <c:idx val="7"/>
            <c:invertIfNegative val="0"/>
            <c:bubble3D val="0"/>
            <c:spPr>
              <a:solidFill>
                <a:schemeClr val="tx1">
                  <a:lumMod val="85000"/>
                  <a:lumOff val="15000"/>
                </a:schemeClr>
              </a:solidFill>
              <a:scene3d>
                <a:camera prst="orthographicFront"/>
                <a:lightRig rig="threePt" dir="t"/>
              </a:scene3d>
              <a:sp3d>
                <a:bevelT w="317500"/>
              </a:sp3d>
            </c:spPr>
          </c:dPt>
          <c:val>
            <c:numRef>
              <c:f>Gesamt!$C$3:$C$10</c:f>
              <c:numCache>
                <c:formatCode>General</c:formatCode>
                <c:ptCount val="8"/>
                <c:pt idx="0">
                  <c:v>3</c:v>
                </c:pt>
                <c:pt idx="1">
                  <c:v>1.5</c:v>
                </c:pt>
                <c:pt idx="2">
                  <c:v>1.26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7"/>
        <c:overlap val="27"/>
        <c:axId val="161395456"/>
        <c:axId val="161396992"/>
      </c:barChart>
      <c:catAx>
        <c:axId val="1613954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/>
          <a:lstStyle/>
          <a:p>
            <a:pPr>
              <a:defRPr/>
            </a:pPr>
            <a:endParaRPr lang="de-DE"/>
          </a:p>
        </c:txPr>
        <c:crossAx val="161396992"/>
        <c:crosses val="autoZero"/>
        <c:auto val="1"/>
        <c:lblAlgn val="ctr"/>
        <c:lblOffset val="100"/>
        <c:noMultiLvlLbl val="0"/>
      </c:catAx>
      <c:valAx>
        <c:axId val="161396992"/>
        <c:scaling>
          <c:orientation val="minMax"/>
          <c:max val="3.2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b="1"/>
                </a:pPr>
                <a:r>
                  <a:rPr lang="de-DE" b="1"/>
                  <a:t>Ion current [mA]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61395456"/>
        <c:crosses val="autoZero"/>
        <c:crossBetween val="between"/>
        <c:majorUnit val="0.5"/>
      </c:valAx>
    </c:plotArea>
    <c:legend>
      <c:legendPos val="r"/>
      <c:layout>
        <c:manualLayout>
          <c:xMode val="edge"/>
          <c:yMode val="edge"/>
          <c:x val="0.75284495062054213"/>
          <c:y val="3.1764671800130942E-2"/>
          <c:w val="0.21972427536625985"/>
          <c:h val="0.28628577057006949"/>
        </c:manualLayout>
      </c:layout>
      <c:overlay val="1"/>
      <c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c:spPr>
      <c:txPr>
        <a:bodyPr/>
        <a:lstStyle/>
        <a:p>
          <a:pPr>
            <a:defRPr sz="1600"/>
          </a:pPr>
          <a:endParaRPr lang="de-DE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>
                <a:solidFill>
                  <a:srgbClr val="0000FF"/>
                </a:solidFill>
              </a:defRPr>
            </a:pPr>
            <a:r>
              <a:rPr lang="en-US" dirty="0">
                <a:solidFill>
                  <a:srgbClr val="0000FF"/>
                </a:solidFill>
              </a:rPr>
              <a:t>FAIR: 15emA, U</a:t>
            </a:r>
            <a:r>
              <a:rPr lang="en-US" baseline="30000" dirty="0">
                <a:solidFill>
                  <a:srgbClr val="0000FF"/>
                </a:solidFill>
              </a:rPr>
              <a:t>28+</a:t>
            </a:r>
            <a:r>
              <a:rPr lang="en-US" dirty="0">
                <a:solidFill>
                  <a:srgbClr val="0000FF"/>
                </a:solidFill>
              </a:rPr>
              <a:t>, </a:t>
            </a:r>
            <a:r>
              <a:rPr lang="en-US" dirty="0" smtClean="0">
                <a:solidFill>
                  <a:srgbClr val="0000FF"/>
                </a:solidFill>
              </a:rPr>
              <a:t>1.1 </a:t>
            </a:r>
            <a:r>
              <a:rPr lang="en-US" dirty="0">
                <a:solidFill>
                  <a:srgbClr val="0000FF"/>
                </a:solidFill>
              </a:rPr>
              <a:t>mm*</a:t>
            </a:r>
            <a:r>
              <a:rPr lang="en-US" dirty="0" err="1">
                <a:solidFill>
                  <a:srgbClr val="0000FF"/>
                </a:solidFill>
              </a:rPr>
              <a:t>mrad</a:t>
            </a:r>
            <a:r>
              <a:rPr lang="en-US" dirty="0">
                <a:solidFill>
                  <a:srgbClr val="0000FF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42501480520082663"/>
          <c:y val="9.194904276834572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369107549482205"/>
          <c:y val="5.1400554097404488E-2"/>
          <c:w val="0.87644803405013172"/>
          <c:h val="0.84586431894822522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'SIS-Akzeptanz'!$G$5</c:f>
              <c:strCache>
                <c:ptCount val="1"/>
                <c:pt idx="0">
                  <c:v>Iproton/acc. [%]</c:v>
                </c:pt>
              </c:strCache>
            </c:strRef>
          </c:tx>
          <c:spPr>
            <a:gradFill>
              <a:gsLst>
                <a:gs pos="41000">
                  <a:srgbClr val="FF0000"/>
                </a:gs>
                <a:gs pos="100000">
                  <a:srgbClr val="FFFF00"/>
                </a:gs>
              </a:gsLst>
              <a:lin ang="5400000" scaled="0"/>
            </a:gradFill>
            <a:ln w="19050">
              <a:solidFill>
                <a:schemeClr val="tx1"/>
              </a:solidFill>
            </a:ln>
            <a:effectLst>
              <a:outerShdw blurRad="50800" dir="8580000" sx="98000" sy="98000" kx="-1200000" algn="bl" rotWithShape="0">
                <a:prstClr val="black">
                  <a:alpha val="22000"/>
                </a:prstClr>
              </a:outerShdw>
            </a:effectLst>
            <a:scene3d>
              <a:camera prst="orthographicFront"/>
              <a:lightRig rig="soft" dir="t"/>
            </a:scene3d>
            <a:sp3d prstMaterial="flat"/>
          </c:spPr>
          <c:invertIfNegative val="0"/>
          <c:cat>
            <c:strRef>
              <c:f>'SIS-Akzeptanz'!$A$6:$A$8</c:f>
              <c:strCache>
                <c:ptCount val="3"/>
                <c:pt idx="0">
                  <c:v>stripper section</c:v>
                </c:pt>
                <c:pt idx="1">
                  <c:v>ALVAREZ</c:v>
                </c:pt>
                <c:pt idx="2">
                  <c:v>transfer line</c:v>
                </c:pt>
              </c:strCache>
            </c:strRef>
          </c:cat>
          <c:val>
            <c:numRef>
              <c:f>'SIS-Akzeptanz'!$G$6:$G$8</c:f>
              <c:numCache>
                <c:formatCode>0.0</c:formatCode>
                <c:ptCount val="3"/>
                <c:pt idx="0">
                  <c:v>110.5</c:v>
                </c:pt>
                <c:pt idx="1">
                  <c:v>79.900000000000006</c:v>
                </c:pt>
                <c:pt idx="2">
                  <c:v>74.233333333333334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2"/>
        <c:axId val="51887488"/>
        <c:axId val="79555200"/>
      </c:barChart>
      <c:catAx>
        <c:axId val="51887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79555200"/>
        <c:crosses val="autoZero"/>
        <c:auto val="1"/>
        <c:lblAlgn val="ctr"/>
        <c:lblOffset val="100"/>
        <c:noMultiLvlLbl val="0"/>
      </c:catAx>
      <c:valAx>
        <c:axId val="79555200"/>
        <c:scaling>
          <c:orientation val="minMax"/>
          <c:max val="115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de-DE"/>
                  <a:t>I</a:t>
                </a:r>
                <a:r>
                  <a:rPr lang="de-DE" baseline="-25000"/>
                  <a:t>proton</a:t>
                </a:r>
                <a:r>
                  <a:rPr lang="de-DE"/>
                  <a:t>/SIS-acceptance [%]</a:t>
                </a:r>
              </a:p>
            </c:rich>
          </c:tx>
          <c:layout>
            <c:manualLayout>
              <c:xMode val="edge"/>
              <c:yMode val="edge"/>
              <c:x val="1.2897357004055166E-2"/>
              <c:y val="0.25412966378618601"/>
            </c:manualLayout>
          </c:layout>
          <c:overlay val="0"/>
        </c:title>
        <c:numFmt formatCode="0" sourceLinked="0"/>
        <c:majorTickMark val="out"/>
        <c:minorTickMark val="none"/>
        <c:tickLblPos val="nextTo"/>
        <c:crossAx val="51887488"/>
        <c:crosses val="autoZero"/>
        <c:crossBetween val="between"/>
        <c:majorUnit val="20"/>
        <c:minorUnit val="10"/>
      </c:valAx>
      <c:spPr>
        <a:ln w="19050">
          <a:solidFill>
            <a:schemeClr val="tx1"/>
          </a:solidFill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800"/>
      </a:pPr>
      <a:endParaRPr lang="de-DE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0.24066</cdr:x>
      <cdr:y>0.19709</cdr:y>
    </cdr:from>
    <cdr:to>
      <cdr:x>0.35292</cdr:x>
      <cdr:y>0.33727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1660585" y="842262"/>
          <a:ext cx="774548" cy="599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de-DE" sz="2400" b="1"/>
            <a:t>CH</a:t>
          </a:r>
          <a:r>
            <a:rPr lang="de-DE" sz="2400" b="1" baseline="-25000"/>
            <a:t>3</a:t>
          </a:r>
          <a:r>
            <a:rPr lang="de-DE" sz="2400" b="1" baseline="30000"/>
            <a:t>1+</a:t>
          </a:r>
        </a:p>
      </cdr:txBody>
    </cdr:sp>
  </cdr:relSizeAnchor>
  <cdr:relSizeAnchor xmlns:cdr="http://schemas.openxmlformats.org/drawingml/2006/chartDrawing">
    <cdr:from>
      <cdr:x>0.19305</cdr:x>
      <cdr:y>0.35242</cdr:y>
    </cdr:from>
    <cdr:to>
      <cdr:x>0.44304</cdr:x>
      <cdr:y>0.42739</cdr:y>
    </cdr:to>
    <cdr:sp macro="" textlink="">
      <cdr:nvSpPr>
        <cdr:cNvPr id="5" name="Textfeld 1"/>
        <cdr:cNvSpPr txBox="1"/>
      </cdr:nvSpPr>
      <cdr:spPr>
        <a:xfrm xmlns:a="http://schemas.openxmlformats.org/drawingml/2006/main">
          <a:off x="1633912" y="1928841"/>
          <a:ext cx="2115795" cy="4103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800" b="1" dirty="0">
              <a:solidFill>
                <a:srgbClr val="FF0000"/>
              </a:solidFill>
            </a:rPr>
            <a:t>H</a:t>
          </a:r>
          <a:r>
            <a:rPr lang="de-DE" sz="1800" b="1" baseline="30000" dirty="0">
              <a:solidFill>
                <a:srgbClr val="FF0000"/>
              </a:solidFill>
            </a:rPr>
            <a:t>1+ </a:t>
          </a:r>
          <a:r>
            <a:rPr lang="de-DE" sz="1800" b="1" dirty="0">
              <a:solidFill>
                <a:srgbClr val="FF0000"/>
              </a:solidFill>
            </a:rPr>
            <a:t>-</a:t>
          </a:r>
          <a:r>
            <a:rPr lang="de-DE" sz="1800" b="1" baseline="0" dirty="0">
              <a:solidFill>
                <a:srgbClr val="FF0000"/>
              </a:solidFill>
            </a:rPr>
            <a:t> </a:t>
          </a:r>
          <a:r>
            <a:rPr lang="de-DE" sz="1800" b="1" dirty="0">
              <a:solidFill>
                <a:srgbClr val="FF0000"/>
              </a:solidFill>
            </a:rPr>
            <a:t>HSI design </a:t>
          </a:r>
          <a:r>
            <a:rPr lang="de-DE" sz="1800" b="1" dirty="0" err="1">
              <a:solidFill>
                <a:srgbClr val="FF0000"/>
              </a:solidFill>
            </a:rPr>
            <a:t>limit</a:t>
          </a:r>
          <a:endParaRPr lang="de-DE" sz="1800" b="1" dirty="0">
            <a:solidFill>
              <a:srgbClr val="FF0000"/>
            </a:solidFill>
          </a:endParaRPr>
        </a:p>
      </cdr:txBody>
    </cdr:sp>
  </cdr:relSizeAnchor>
  <cdr:relSizeAnchor xmlns:cdr="http://schemas.openxmlformats.org/drawingml/2006/chartDrawing">
    <cdr:from>
      <cdr:x>0.31245</cdr:x>
      <cdr:y>0.41379</cdr:y>
    </cdr:from>
    <cdr:to>
      <cdr:x>0.31805</cdr:x>
      <cdr:y>0.82273</cdr:y>
    </cdr:to>
    <cdr:cxnSp macro="">
      <cdr:nvCxnSpPr>
        <cdr:cNvPr id="8" name="Gerade Verbindung mit Pfeil 7"/>
        <cdr:cNvCxnSpPr/>
      </cdr:nvCxnSpPr>
      <cdr:spPr bwMode="auto">
        <a:xfrm xmlns:a="http://schemas.openxmlformats.org/drawingml/2006/main" flipH="1">
          <a:off x="2644408" y="2264735"/>
          <a:ext cx="47402" cy="2238174"/>
        </a:xfrm>
        <a:prstGeom xmlns:a="http://schemas.openxmlformats.org/drawingml/2006/main" prst="straightConnector1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 w="19050" cap="flat" cmpd="sng" algn="ctr">
          <a:solidFill>
            <a:srgbClr val="FF0000"/>
          </a:solidFill>
          <a:prstDash val="solid"/>
          <a:round/>
          <a:headEnd type="none" w="med" len="med"/>
          <a:tailEnd type="arrow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0.24066</cdr:x>
      <cdr:y>0.19709</cdr:y>
    </cdr:from>
    <cdr:to>
      <cdr:x>0.35292</cdr:x>
      <cdr:y>0.33727</cdr:y>
    </cdr:to>
    <cdr:sp macro="" textlink="">
      <cdr:nvSpPr>
        <cdr:cNvPr id="10" name="Textfeld 1"/>
        <cdr:cNvSpPr txBox="1"/>
      </cdr:nvSpPr>
      <cdr:spPr>
        <a:xfrm xmlns:a="http://schemas.openxmlformats.org/drawingml/2006/main">
          <a:off x="1660585" y="842262"/>
          <a:ext cx="774548" cy="5990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pPr algn="r"/>
          <a:r>
            <a:rPr lang="de-DE" sz="2400" b="1"/>
            <a:t>CH</a:t>
          </a:r>
          <a:r>
            <a:rPr lang="de-DE" sz="2400" b="1" baseline="-25000"/>
            <a:t>3</a:t>
          </a:r>
          <a:r>
            <a:rPr lang="de-DE" sz="2400" b="1" baseline="30000"/>
            <a:t>1+</a:t>
          </a:r>
        </a:p>
      </cdr:txBody>
    </cdr:sp>
  </cdr:relSizeAnchor>
  <cdr:relSizeAnchor xmlns:cdr="http://schemas.openxmlformats.org/drawingml/2006/chartDrawing">
    <cdr:from>
      <cdr:x>0.59907</cdr:x>
      <cdr:y>0.13227</cdr:y>
    </cdr:from>
    <cdr:to>
      <cdr:x>0.72337</cdr:x>
      <cdr:y>0.24438</cdr:y>
    </cdr:to>
    <cdr:sp macro="" textlink="">
      <cdr:nvSpPr>
        <cdr:cNvPr id="11" name="Textfeld 1"/>
        <cdr:cNvSpPr txBox="1"/>
      </cdr:nvSpPr>
      <cdr:spPr>
        <a:xfrm xmlns:a="http://schemas.openxmlformats.org/drawingml/2006/main">
          <a:off x="4160395" y="570740"/>
          <a:ext cx="863237" cy="4837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l"/>
          <a:r>
            <a:rPr lang="de-DE" sz="2400" b="1"/>
            <a:t>H</a:t>
          </a:r>
          <a:r>
            <a:rPr lang="de-DE" sz="2400" b="1" baseline="30000"/>
            <a:t>1+</a:t>
          </a:r>
        </a:p>
      </cdr:txBody>
    </cdr:sp>
  </cdr:relSizeAnchor>
  <cdr:relSizeAnchor xmlns:cdr="http://schemas.openxmlformats.org/drawingml/2006/chartDrawing">
    <cdr:from>
      <cdr:x>0.61906</cdr:x>
      <cdr:y>0.3396</cdr:y>
    </cdr:from>
    <cdr:to>
      <cdr:x>0.96865</cdr:x>
      <cdr:y>0.41457</cdr:y>
    </cdr:to>
    <cdr:sp macro="" textlink="">
      <cdr:nvSpPr>
        <cdr:cNvPr id="12" name="Textfeld 1"/>
        <cdr:cNvSpPr txBox="1"/>
      </cdr:nvSpPr>
      <cdr:spPr>
        <a:xfrm xmlns:a="http://schemas.openxmlformats.org/drawingml/2006/main">
          <a:off x="5239403" y="1858674"/>
          <a:ext cx="2958760" cy="4103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de-DE" sz="1800" b="1" dirty="0">
              <a:solidFill>
                <a:srgbClr val="FF0000"/>
              </a:solidFill>
            </a:rPr>
            <a:t>H</a:t>
          </a:r>
          <a:r>
            <a:rPr lang="de-DE" sz="1800" b="1" baseline="30000" dirty="0">
              <a:solidFill>
                <a:srgbClr val="FF0000"/>
              </a:solidFill>
            </a:rPr>
            <a:t>1+ </a:t>
          </a:r>
          <a:r>
            <a:rPr lang="de-DE" sz="1800" b="1" dirty="0">
              <a:solidFill>
                <a:srgbClr val="FF0000"/>
              </a:solidFill>
            </a:rPr>
            <a:t>-</a:t>
          </a:r>
          <a:r>
            <a:rPr lang="de-DE" sz="1800" b="1" baseline="0" dirty="0">
              <a:solidFill>
                <a:srgbClr val="FF0000"/>
              </a:solidFill>
            </a:rPr>
            <a:t> </a:t>
          </a:r>
          <a:r>
            <a:rPr lang="de-DE" sz="1800" b="1" dirty="0">
              <a:solidFill>
                <a:srgbClr val="FF0000"/>
              </a:solidFill>
            </a:rPr>
            <a:t>Alvarez design</a:t>
          </a:r>
          <a:r>
            <a:rPr lang="de-DE" sz="1800" b="1" baseline="0" dirty="0">
              <a:solidFill>
                <a:srgbClr val="FF0000"/>
              </a:solidFill>
            </a:rPr>
            <a:t> </a:t>
          </a:r>
          <a:r>
            <a:rPr lang="de-DE" sz="1800" b="1" baseline="0" dirty="0" err="1">
              <a:solidFill>
                <a:srgbClr val="FF0000"/>
              </a:solidFill>
            </a:rPr>
            <a:t>limit</a:t>
          </a:r>
          <a:endParaRPr lang="de-DE" sz="1800" b="1" dirty="0">
            <a:solidFill>
              <a:srgbClr val="FF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0.11581</cdr:x>
      <cdr:y>0.16259</cdr:y>
    </cdr:from>
    <cdr:to>
      <cdr:x>0.98943</cdr:x>
      <cdr:y>0.16559</cdr:y>
    </cdr:to>
    <cdr:cxnSp macro="">
      <cdr:nvCxnSpPr>
        <cdr:cNvPr id="3" name="Gerade Verbindung 2"/>
        <cdr:cNvCxnSpPr/>
      </cdr:nvCxnSpPr>
      <cdr:spPr bwMode="auto">
        <a:xfrm xmlns:a="http://schemas.openxmlformats.org/drawingml/2006/main">
          <a:off x="1044036" y="902460"/>
          <a:ext cx="7876127" cy="16701"/>
        </a:xfrm>
        <a:prstGeom xmlns:a="http://schemas.openxmlformats.org/drawingml/2006/main" prst="line">
          <a:avLst/>
        </a:prstGeom>
        <a:solidFill xmlns:a="http://schemas.openxmlformats.org/drawingml/2006/main">
          <a:srgbClr xmlns:mc="http://schemas.openxmlformats.org/markup-compatibility/2006" xmlns:a14="http://schemas.microsoft.com/office/drawing/2010/main" val="FFFFFF" mc:Ignorable="a14" a14:legacySpreadsheetColorIndex="9"/>
        </a:solidFill>
        <a:ln xmlns:a="http://schemas.openxmlformats.org/drawingml/2006/main" w="31750" cap="flat" cmpd="sng" algn="ctr">
          <a:solidFill>
            <a:srgbClr val="1F0EFE"/>
          </a:solidFill>
          <a:prstDash val="dash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15.10.2014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15.10.2014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C3E366-776E-43E1-8377-94C04314E41C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386058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2D3281A-5ECA-45B0-8A98-5C48143D49E1}" type="slidenum">
              <a:rPr lang="de-DE" altLang="de-DE" smtClean="0"/>
              <a:pPr eaLnBrk="1" hangingPunct="1">
                <a:spcBef>
                  <a:spcPct val="0"/>
                </a:spcBef>
              </a:pPr>
              <a:t>7</a:t>
            </a:fld>
            <a:endParaRPr lang="de-DE" altLang="de-DE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de-DE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7483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720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 descr="fair-mesh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3" t="11489" r="5373" b="5511"/>
          <a:stretch/>
        </p:blipFill>
        <p:spPr>
          <a:xfrm>
            <a:off x="110437" y="1417154"/>
            <a:ext cx="8926586" cy="505625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244364"/>
            <a:ext cx="6607516" cy="779866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024230"/>
            <a:ext cx="6400800" cy="58466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6666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de-DE" dirty="0"/>
          </a:p>
        </p:txBody>
      </p:sp>
      <p:grpSp>
        <p:nvGrpSpPr>
          <p:cNvPr id="12" name="Gruppierung 11"/>
          <p:cNvGrpSpPr/>
          <p:nvPr userDrawn="1"/>
        </p:nvGrpSpPr>
        <p:grpSpPr>
          <a:xfrm>
            <a:off x="3193470" y="150090"/>
            <a:ext cx="5615712" cy="845209"/>
            <a:chOff x="3193470" y="150090"/>
            <a:chExt cx="5615712" cy="845209"/>
          </a:xfrm>
        </p:grpSpPr>
        <p:sp>
          <p:nvSpPr>
            <p:cNvPr id="9" name="Rechteck 8"/>
            <p:cNvSpPr/>
            <p:nvPr userDrawn="1"/>
          </p:nvSpPr>
          <p:spPr>
            <a:xfrm>
              <a:off x="7031182" y="150090"/>
              <a:ext cx="1778000" cy="56054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" name="Textfeld 7"/>
            <p:cNvSpPr txBox="1"/>
            <p:nvPr userDrawn="1"/>
          </p:nvSpPr>
          <p:spPr>
            <a:xfrm>
              <a:off x="3193470" y="595189"/>
              <a:ext cx="553080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sz="1000" dirty="0" smtClean="0">
                  <a:solidFill>
                    <a:srgbClr val="333333"/>
                  </a:solidFill>
                  <a:latin typeface="Arial"/>
                  <a:cs typeface="Arial"/>
                </a:rPr>
                <a:t>GSI Helmholtzzentrum für Schwerionenforschung GmbH</a:t>
              </a:r>
            </a:p>
            <a:p>
              <a:pPr algn="r"/>
              <a:endParaRPr lang="de-DE" sz="1000" dirty="0">
                <a:solidFill>
                  <a:srgbClr val="333333"/>
                </a:solidFill>
                <a:latin typeface="Arial"/>
                <a:cs typeface="Arial"/>
              </a:endParaRPr>
            </a:p>
          </p:txBody>
        </p:sp>
        <p:pic>
          <p:nvPicPr>
            <p:cNvPr id="10" name="Bild 9" descr="GSI_Logo_rgb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7965" y="178975"/>
              <a:ext cx="1349516" cy="449839"/>
            </a:xfrm>
            <a:prstGeom prst="rect">
              <a:avLst/>
            </a:prstGeom>
          </p:spPr>
        </p:pic>
      </p:grpSp>
      <p:sp>
        <p:nvSpPr>
          <p:cNvPr id="13" name="Rechteck 12"/>
          <p:cNvSpPr/>
          <p:nvPr userDrawn="1"/>
        </p:nvSpPr>
        <p:spPr>
          <a:xfrm>
            <a:off x="404091" y="6650182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269018" y="6609793"/>
            <a:ext cx="84837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     15.10.14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819524" y="6617761"/>
            <a:ext cx="3686176" cy="35715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altLang="de-DE" dirty="0" smtClean="0"/>
              <a:t>W. Barth, </a:t>
            </a:r>
            <a:r>
              <a:rPr lang="en-US" altLang="de-DE" dirty="0" smtClean="0"/>
              <a:t>Injector Upgrade for FAIR</a:t>
            </a:r>
            <a:r>
              <a:rPr lang="de-DE" altLang="de-DE" dirty="0" smtClean="0"/>
              <a:t>, ICST, Worms/Germany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332427" y="660979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326942" y="655264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260923" y="6552643"/>
            <a:ext cx="8498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 dirty="0" smtClean="0"/>
              <a:t>15.10.14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819524" y="6560611"/>
            <a:ext cx="3848101" cy="35715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de-DE" altLang="de-DE" dirty="0" smtClean="0"/>
              <a:t>W. Barth, </a:t>
            </a:r>
            <a:r>
              <a:rPr lang="en-US" altLang="de-DE" dirty="0" smtClean="0"/>
              <a:t>Injector Upgrade for FAIR</a:t>
            </a:r>
            <a:r>
              <a:rPr lang="de-DE" altLang="de-DE" dirty="0" smtClean="0"/>
              <a:t>, ICST, Worms/Germany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>
          <a:xfrm>
            <a:off x="7269018" y="6609793"/>
            <a:ext cx="84837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15.10.14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819524" y="6617761"/>
            <a:ext cx="3686176" cy="35715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altLang="de-DE" dirty="0" smtClean="0"/>
              <a:t>W. Barth, </a:t>
            </a:r>
            <a:r>
              <a:rPr lang="en-US" altLang="de-DE" dirty="0" smtClean="0"/>
              <a:t>Injector Upgrade for FAIR</a:t>
            </a:r>
            <a:r>
              <a:rPr lang="de-DE" altLang="de-DE" dirty="0" smtClean="0"/>
              <a:t>, ICST, Worms/Germany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332427" y="660979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>
          <a:xfrm>
            <a:off x="7269018" y="6609793"/>
            <a:ext cx="848374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15.10.14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11"/>
          </p:nvPr>
        </p:nvSpPr>
        <p:spPr>
          <a:xfrm>
            <a:off x="3819524" y="6617761"/>
            <a:ext cx="3686176" cy="357157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de-DE" altLang="de-DE" dirty="0" smtClean="0"/>
              <a:t>W. Barth, </a:t>
            </a:r>
            <a:r>
              <a:rPr lang="en-US" altLang="de-DE" dirty="0" smtClean="0"/>
              <a:t>Injector Upgrade for FAIR</a:t>
            </a:r>
            <a:r>
              <a:rPr lang="de-DE" altLang="de-DE" dirty="0" smtClean="0"/>
              <a:t>, ICST, Worms/Germany</a:t>
            </a:r>
            <a:endParaRPr lang="de-DE" dirty="0"/>
          </a:p>
        </p:txBody>
      </p:sp>
      <p:sp>
        <p:nvSpPr>
          <p:cNvPr id="7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8332427" y="6609793"/>
            <a:ext cx="744898" cy="365125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056962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8749589"/>
      </p:ext>
    </p:extLst>
  </p:cSld>
  <p:clrMapOvr>
    <a:masterClrMapping/>
  </p:clrMapOvr>
  <p:transition spd="med">
    <p:cut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556069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PAGE </a:t>
            </a:r>
            <a:fld id="{F35164B6-5B5C-4D57-91C6-379885D5A5F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6502718"/>
            <a:ext cx="2479040" cy="284162"/>
          </a:xfrm>
        </p:spPr>
        <p:txBody>
          <a:bodyPr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800" dirty="0" smtClean="0"/>
              <a:t>Click to 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556069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PAGE </a:t>
            </a:r>
            <a:fld id="{F35164B6-5B5C-4D57-91C6-379885D5A5F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6502718"/>
            <a:ext cx="2479040" cy="284162"/>
          </a:xfrm>
        </p:spPr>
        <p:txBody>
          <a:bodyPr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800" dirty="0" smtClean="0"/>
              <a:t>Click to 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87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5560695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PAGE </a:t>
            </a:r>
            <a:fld id="{F35164B6-5B5C-4D57-91C6-379885D5A5F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6502718"/>
            <a:ext cx="2479040" cy="284162"/>
          </a:xfrm>
        </p:spPr>
        <p:txBody>
          <a:bodyPr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800" dirty="0" smtClean="0"/>
              <a:t>Click to enter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185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>
          <a:xfrm>
            <a:off x="0" y="6612411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5" y="1450685"/>
            <a:ext cx="8211834" cy="4903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965" y="259790"/>
            <a:ext cx="1349516" cy="449839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3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67" y="6629893"/>
            <a:ext cx="3780832" cy="24622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000" dirty="0" smtClean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65" y="259790"/>
            <a:ext cx="6242342" cy="78755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Mastertitelformat bearbeiten</a:t>
            </a:r>
            <a:endParaRPr lang="de-DE" dirty="0"/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5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1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Datumsplatzhalter 3"/>
          <p:cNvSpPr>
            <a:spLocks noGrp="1"/>
          </p:cNvSpPr>
          <p:nvPr>
            <p:ph type="dt" sz="half" idx="2"/>
          </p:nvPr>
        </p:nvSpPr>
        <p:spPr>
          <a:xfrm>
            <a:off x="7269018" y="6609793"/>
            <a:ext cx="848374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de-DE" dirty="0" smtClean="0"/>
              <a:t>     15.10.14</a:t>
            </a:r>
            <a:endParaRPr lang="de-DE" dirty="0"/>
          </a:p>
        </p:txBody>
      </p:sp>
      <p:sp>
        <p:nvSpPr>
          <p:cNvPr id="1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819524" y="6617761"/>
            <a:ext cx="3686176" cy="357157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r>
              <a:rPr lang="de-DE" altLang="de-DE" dirty="0" smtClean="0"/>
              <a:t>W. Barth, </a:t>
            </a:r>
            <a:r>
              <a:rPr lang="en-US" altLang="de-DE" dirty="0" smtClean="0"/>
              <a:t>Injector Upgrade for FAIR</a:t>
            </a:r>
            <a:r>
              <a:rPr lang="de-DE" altLang="de-DE" dirty="0" smtClean="0"/>
              <a:t>, ICST, Worms/Germany</a:t>
            </a:r>
            <a:endParaRPr lang="de-DE" dirty="0"/>
          </a:p>
        </p:txBody>
      </p:sp>
      <p:sp>
        <p:nvSpPr>
          <p:cNvPr id="18" name="Foliennummernplatzhalter 8"/>
          <p:cNvSpPr>
            <a:spLocks noGrp="1"/>
          </p:cNvSpPr>
          <p:nvPr>
            <p:ph type="sldNum" sz="quarter" idx="4"/>
          </p:nvPr>
        </p:nvSpPr>
        <p:spPr>
          <a:xfrm>
            <a:off x="8332427" y="6609793"/>
            <a:ext cx="744898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9" r:id="rId7"/>
    <p:sldLayoutId id="2147483660" r:id="rId8"/>
    <p:sldLayoutId id="2147483661" r:id="rId9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0" kern="1200">
          <a:solidFill>
            <a:srgbClr val="333333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600" kern="1200">
          <a:solidFill>
            <a:srgbClr val="333333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0" kern="1200">
          <a:solidFill>
            <a:srgbClr val="333333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0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emf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52.jpeg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9.wmf"/><Relationship Id="rId10" Type="http://schemas.openxmlformats.org/officeDocument/2006/relationships/image" Target="../media/image53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5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70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82.png"/><Relationship Id="rId7" Type="http://schemas.openxmlformats.org/officeDocument/2006/relationships/image" Target="../media/image79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84.png"/><Relationship Id="rId10" Type="http://schemas.openxmlformats.org/officeDocument/2006/relationships/image" Target="../media/image85.png"/><Relationship Id="rId4" Type="http://schemas.openxmlformats.org/officeDocument/2006/relationships/image" Target="../media/image83.png"/><Relationship Id="rId9" Type="http://schemas.openxmlformats.org/officeDocument/2006/relationships/image" Target="../media/image8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99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ota.tumblr.com/image/73257205437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8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Microsoft_Word_97_-_2003_Document1.doc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3" y="3363508"/>
            <a:ext cx="6607516" cy="779866"/>
          </a:xfrm>
        </p:spPr>
        <p:txBody>
          <a:bodyPr/>
          <a:lstStyle/>
          <a:p>
            <a:r>
              <a:rPr lang="en-US" altLang="de-DE" dirty="0" smtClean="0"/>
              <a:t>Injector Upgrade for FAIR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143374"/>
            <a:ext cx="6400800" cy="465515"/>
          </a:xfrm>
        </p:spPr>
        <p:txBody>
          <a:bodyPr/>
          <a:lstStyle/>
          <a:p>
            <a:r>
              <a:rPr lang="de-DE" dirty="0" smtClean="0"/>
              <a:t>W. Barth</a:t>
            </a:r>
            <a:endParaRPr lang="de-DE" dirty="0"/>
          </a:p>
        </p:txBody>
      </p:sp>
      <p:sp>
        <p:nvSpPr>
          <p:cNvPr id="4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5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dirty="0" smtClean="0"/>
              <a:t>W. Barth, </a:t>
            </a:r>
            <a:r>
              <a:rPr lang="en-US" altLang="de-DE" sz="1000" dirty="0" smtClean="0"/>
              <a:t>Injector Upgrade for FAIR</a:t>
            </a:r>
            <a:r>
              <a:rPr lang="de-DE" altLang="de-DE" sz="1000" dirty="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2"/>
          <p:cNvSpPr>
            <a:spLocks noGrp="1" noChangeArrowheads="1"/>
          </p:cNvSpPr>
          <p:nvPr>
            <p:ph type="title"/>
          </p:nvPr>
        </p:nvSpPr>
        <p:spPr>
          <a:xfrm>
            <a:off x="314325" y="195263"/>
            <a:ext cx="8229600" cy="620712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de-DE" sz="2800" dirty="0" smtClean="0"/>
              <a:t>Status Quo </a:t>
            </a:r>
          </a:p>
        </p:txBody>
      </p:sp>
      <p:graphicFrame>
        <p:nvGraphicFramePr>
          <p:cNvPr id="11269" name="Object 3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51381346"/>
              </p:ext>
            </p:extLst>
          </p:nvPr>
        </p:nvGraphicFramePr>
        <p:xfrm>
          <a:off x="446088" y="1258888"/>
          <a:ext cx="8097837" cy="5129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Chart" r:id="rId3" imgW="8439112" imgH="5343411" progId="Excel.Chart.8">
                  <p:embed/>
                </p:oleObj>
              </mc:Choice>
              <mc:Fallback>
                <p:oleObj name="Chart" r:id="rId3" imgW="8439112" imgH="5343411" progId="Excel.Chart.8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133" t="2025" b="1755"/>
                      <a:stretch>
                        <a:fillRect/>
                      </a:stretch>
                    </p:blipFill>
                    <p:spPr bwMode="auto">
                      <a:xfrm>
                        <a:off x="446088" y="1258888"/>
                        <a:ext cx="8097837" cy="51292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10</a:t>
            </a:fld>
            <a:endParaRPr lang="de-DE" altLang="de-DE" sz="1400" dirty="0" smtClean="0"/>
          </a:p>
        </p:txBody>
      </p:sp>
      <p:sp>
        <p:nvSpPr>
          <p:cNvPr id="8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9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58866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163" y="2817813"/>
            <a:ext cx="6484937" cy="356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itel 1"/>
          <p:cNvSpPr>
            <a:spLocks noGrp="1"/>
          </p:cNvSpPr>
          <p:nvPr>
            <p:ph type="title"/>
          </p:nvPr>
        </p:nvSpPr>
        <p:spPr>
          <a:xfrm>
            <a:off x="261938" y="144463"/>
            <a:ext cx="8229600" cy="665162"/>
          </a:xfrm>
        </p:spPr>
        <p:txBody>
          <a:bodyPr>
            <a:normAutofit/>
          </a:bodyPr>
          <a:lstStyle/>
          <a:p>
            <a:r>
              <a:rPr lang="de-DE" altLang="de-DE" sz="2800" dirty="0" smtClean="0"/>
              <a:t>Terminal West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61938" y="1230313"/>
            <a:ext cx="8362950" cy="1655762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de-DE" sz="2400" dirty="0" err="1" smtClean="0"/>
              <a:t>Dedicated</a:t>
            </a:r>
            <a:r>
              <a:rPr lang="de-DE" sz="2400" dirty="0" smtClean="0"/>
              <a:t> Terminal </a:t>
            </a:r>
            <a:r>
              <a:rPr lang="de-DE" sz="2400" dirty="0" err="1" smtClean="0"/>
              <a:t>exclusively</a:t>
            </a:r>
            <a:r>
              <a:rPr lang="de-DE" sz="2400" dirty="0" smtClean="0"/>
              <a:t> </a:t>
            </a:r>
            <a:r>
              <a:rPr lang="de-DE" sz="2400" dirty="0" err="1" smtClean="0"/>
              <a:t>for</a:t>
            </a:r>
            <a:r>
              <a:rPr lang="de-DE" sz="2400" dirty="0" smtClean="0"/>
              <a:t> </a:t>
            </a:r>
            <a:r>
              <a:rPr lang="de-DE" sz="2400" dirty="0" err="1" smtClean="0"/>
              <a:t>uranium</a:t>
            </a:r>
            <a:r>
              <a:rPr lang="de-DE" sz="2400" dirty="0" smtClean="0"/>
              <a:t> beam</a:t>
            </a:r>
          </a:p>
          <a:p>
            <a:pPr>
              <a:defRPr/>
            </a:pPr>
            <a:r>
              <a:rPr lang="de-DE" sz="2400" dirty="0" smtClean="0"/>
              <a:t>General </a:t>
            </a:r>
            <a:r>
              <a:rPr lang="de-DE" sz="2400" dirty="0" err="1" smtClean="0"/>
              <a:t>layout</a:t>
            </a:r>
            <a:r>
              <a:rPr lang="de-DE" sz="2400" dirty="0" smtClean="0"/>
              <a:t> </a:t>
            </a:r>
            <a:r>
              <a:rPr lang="de-DE" sz="2400" dirty="0" err="1" smtClean="0"/>
              <a:t>exists</a:t>
            </a:r>
            <a:endParaRPr lang="de-DE" sz="2400" dirty="0" smtClean="0"/>
          </a:p>
          <a:p>
            <a:pPr>
              <a:defRPr/>
            </a:pPr>
            <a:r>
              <a:rPr lang="de-DE" sz="2400" dirty="0"/>
              <a:t>I</a:t>
            </a:r>
            <a:r>
              <a:rPr lang="de-DE" sz="2400" dirty="0" smtClean="0"/>
              <a:t>ntegrated </a:t>
            </a:r>
            <a:r>
              <a:rPr lang="de-DE" sz="2400" dirty="0" err="1" smtClean="0"/>
              <a:t>service</a:t>
            </a:r>
            <a:r>
              <a:rPr lang="de-DE" sz="2400" dirty="0" smtClean="0"/>
              <a:t> </a:t>
            </a:r>
            <a:r>
              <a:rPr lang="de-DE" sz="2400" dirty="0" err="1" smtClean="0"/>
              <a:t>area</a:t>
            </a:r>
            <a:endParaRPr lang="de-DE" sz="2400" dirty="0" smtClean="0"/>
          </a:p>
          <a:p>
            <a:pPr>
              <a:defRPr/>
            </a:pPr>
            <a:r>
              <a:rPr lang="de-DE" sz="2400" dirty="0" smtClean="0"/>
              <a:t>All power </a:t>
            </a:r>
            <a:r>
              <a:rPr lang="de-DE" sz="2400" dirty="0" err="1" smtClean="0"/>
              <a:t>supplies</a:t>
            </a:r>
            <a:r>
              <a:rPr lang="de-DE" sz="2400" dirty="0" smtClean="0"/>
              <a:t> </a:t>
            </a:r>
            <a:r>
              <a:rPr lang="de-DE" sz="2400" dirty="0" err="1" smtClean="0"/>
              <a:t>integrated</a:t>
            </a:r>
            <a:r>
              <a:rPr lang="de-DE" sz="2400" dirty="0" smtClean="0"/>
              <a:t> in </a:t>
            </a:r>
            <a:r>
              <a:rPr lang="de-DE" sz="2400" dirty="0" err="1" smtClean="0"/>
              <a:t>the</a:t>
            </a:r>
            <a:r>
              <a:rPr lang="de-DE" sz="2400" dirty="0" smtClean="0"/>
              <a:t> Faraday </a:t>
            </a:r>
            <a:r>
              <a:rPr lang="de-DE" sz="2400" dirty="0" err="1" smtClean="0"/>
              <a:t>room</a:t>
            </a:r>
            <a:endParaRPr lang="de-DE" sz="2400" dirty="0" smtClean="0"/>
          </a:p>
          <a:p>
            <a:pPr>
              <a:defRPr/>
            </a:pPr>
            <a:r>
              <a:rPr lang="de-DE" sz="2400" dirty="0" err="1" smtClean="0"/>
              <a:t>No</a:t>
            </a:r>
            <a:r>
              <a:rPr lang="de-DE" sz="2400" dirty="0" smtClean="0"/>
              <a:t> </a:t>
            </a:r>
            <a:r>
              <a:rPr lang="de-DE" sz="2400" dirty="0" err="1" smtClean="0"/>
              <a:t>extension</a:t>
            </a:r>
            <a:r>
              <a:rPr lang="de-DE" sz="2400" dirty="0" smtClean="0"/>
              <a:t> </a:t>
            </a:r>
            <a:r>
              <a:rPr lang="de-DE" sz="2400" dirty="0" err="1" smtClean="0"/>
              <a:t>within</a:t>
            </a:r>
            <a:r>
              <a:rPr lang="de-DE" sz="2400" dirty="0" smtClean="0"/>
              <a:t> </a:t>
            </a:r>
            <a:r>
              <a:rPr lang="de-DE" sz="2400" dirty="0" err="1" smtClean="0"/>
              <a:t>the</a:t>
            </a:r>
            <a:r>
              <a:rPr lang="de-DE" sz="2400" dirty="0" smtClean="0"/>
              <a:t> </a:t>
            </a:r>
            <a:r>
              <a:rPr lang="de-DE" sz="2400" dirty="0" err="1" smtClean="0"/>
              <a:t>basement</a:t>
            </a:r>
            <a:endParaRPr lang="de-DE" sz="2400" dirty="0" smtClean="0"/>
          </a:p>
          <a:p>
            <a:pPr>
              <a:defRPr/>
            </a:pPr>
            <a:endParaRPr lang="de-DE" sz="2400" dirty="0" smtClean="0"/>
          </a:p>
        </p:txBody>
      </p:sp>
      <p:sp>
        <p:nvSpPr>
          <p:cNvPr id="6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11</a:t>
            </a:fld>
            <a:endParaRPr lang="de-DE" altLang="de-DE" sz="1400" dirty="0" smtClean="0"/>
          </a:p>
        </p:txBody>
      </p:sp>
      <p:sp>
        <p:nvSpPr>
          <p:cNvPr id="7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8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sp>
        <p:nvSpPr>
          <p:cNvPr id="9" name="Textfeld 10"/>
          <p:cNvSpPr txBox="1">
            <a:spLocks noChangeArrowheads="1"/>
          </p:cNvSpPr>
          <p:nvPr/>
        </p:nvSpPr>
        <p:spPr bwMode="auto">
          <a:xfrm rot="2102045">
            <a:off x="5702874" y="1325662"/>
            <a:ext cx="3075088" cy="369332"/>
          </a:xfrm>
          <a:prstGeom prst="rect">
            <a:avLst/>
          </a:prstGeom>
          <a:solidFill>
            <a:srgbClr val="FFAA0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i="1" dirty="0" smtClean="0"/>
              <a:t>Talk </a:t>
            </a:r>
            <a:r>
              <a:rPr lang="de-DE" altLang="de-DE" sz="1800" i="1" dirty="0" err="1" smtClean="0"/>
              <a:t>of</a:t>
            </a:r>
            <a:r>
              <a:rPr lang="de-DE" altLang="de-DE" sz="1800" i="1" dirty="0" smtClean="0"/>
              <a:t> R. Hollinger, GSI</a:t>
            </a:r>
          </a:p>
        </p:txBody>
      </p:sp>
    </p:spTree>
    <p:extLst>
      <p:ext uri="{BB962C8B-B14F-4D97-AF65-F5344CB8AC3E}">
        <p14:creationId xmlns:p14="http://schemas.microsoft.com/office/powerpoint/2010/main" val="32608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rafi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 r="6500" b="1234"/>
          <a:stretch>
            <a:fillRect/>
          </a:stretch>
        </p:blipFill>
        <p:spPr bwMode="auto">
          <a:xfrm>
            <a:off x="417513" y="4718050"/>
            <a:ext cx="239395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6294" y="4560888"/>
            <a:ext cx="259238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713" y="206376"/>
            <a:ext cx="8229600" cy="5937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2800" dirty="0" smtClean="0"/>
              <a:t>Design </a:t>
            </a:r>
            <a:r>
              <a:rPr lang="de-DE" sz="2800" dirty="0" err="1" smtClean="0"/>
              <a:t>of</a:t>
            </a:r>
            <a:r>
              <a:rPr lang="de-DE" sz="2800" dirty="0" smtClean="0"/>
              <a:t> LEBT</a:t>
            </a:r>
            <a:endParaRPr lang="de-DE" sz="2800" dirty="0"/>
          </a:p>
        </p:txBody>
      </p:sp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926"/>
          <a:stretch>
            <a:fillRect/>
          </a:stretch>
        </p:blipFill>
        <p:spPr bwMode="auto">
          <a:xfrm>
            <a:off x="2808288" y="1247775"/>
            <a:ext cx="5938837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2" name="Textfeld 6"/>
          <p:cNvSpPr txBox="1">
            <a:spLocks noChangeArrowheads="1"/>
          </p:cNvSpPr>
          <p:nvPr/>
        </p:nvSpPr>
        <p:spPr bwMode="auto">
          <a:xfrm>
            <a:off x="0" y="3092531"/>
            <a:ext cx="8996766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30000"/>
              <a:buFont typeface="Symbol" panose="05050102010706020507" pitchFamily="18" charset="2"/>
              <a:buChar char="-"/>
            </a:pPr>
            <a:r>
              <a:rPr lang="de-DE" altLang="de-DE" sz="1800" dirty="0" err="1" smtClean="0"/>
              <a:t>Measurements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uranium</a:t>
            </a:r>
            <a:r>
              <a:rPr lang="de-DE" altLang="de-DE" sz="1800" dirty="0"/>
              <a:t> beam </a:t>
            </a:r>
            <a:r>
              <a:rPr lang="de-DE" altLang="de-DE" sz="1800" dirty="0" err="1" smtClean="0"/>
              <a:t>emittance</a:t>
            </a:r>
            <a:r>
              <a:rPr lang="de-DE" altLang="de-DE" sz="1800" dirty="0" err="1"/>
              <a:t>@</a:t>
            </a:r>
            <a:r>
              <a:rPr lang="de-DE" altLang="de-DE" sz="1800" dirty="0" err="1" smtClean="0"/>
              <a:t>North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Terminal</a:t>
            </a:r>
            <a:r>
              <a:rPr lang="de-DE" altLang="de-DE" sz="1800" dirty="0" err="1" smtClean="0"/>
              <a:t>E</a:t>
            </a:r>
            <a:r>
              <a:rPr lang="de-DE" altLang="de-DE" sz="1800" dirty="0" err="1" smtClean="0"/>
              <a:t>mittance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</a:t>
            </a:r>
            <a:r>
              <a:rPr lang="de-DE" altLang="de-DE" sz="1800" dirty="0" smtClean="0"/>
              <a:t> high </a:t>
            </a:r>
            <a:r>
              <a:rPr lang="de-DE" altLang="de-DE" sz="1800" dirty="0" err="1" smtClean="0"/>
              <a:t>current</a:t>
            </a:r>
            <a:r>
              <a:rPr lang="de-DE" altLang="de-DE" sz="1800" dirty="0" smtClean="0"/>
              <a:t> </a:t>
            </a:r>
            <a:r>
              <a:rPr lang="de-DE" altLang="de-DE" sz="1800" dirty="0" err="1"/>
              <a:t>uranium</a:t>
            </a:r>
            <a:r>
              <a:rPr lang="de-DE" altLang="de-DE" sz="1800" dirty="0"/>
              <a:t> </a:t>
            </a:r>
            <a:r>
              <a:rPr lang="de-DE" altLang="de-DE" sz="1800" dirty="0" smtClean="0"/>
              <a:t>beam (</a:t>
            </a:r>
            <a:r>
              <a:rPr lang="de-DE" altLang="de-DE" sz="1800" dirty="0" smtClean="0"/>
              <a:t>55 </a:t>
            </a:r>
            <a:r>
              <a:rPr lang="de-DE" altLang="de-DE" sz="1800" dirty="0"/>
              <a:t>mA) , </a:t>
            </a:r>
            <a:r>
              <a:rPr lang="de-DE" altLang="de-DE" sz="1800" dirty="0" err="1"/>
              <a:t>Oct</a:t>
            </a:r>
            <a:r>
              <a:rPr lang="de-DE" altLang="de-DE" sz="1800" dirty="0"/>
              <a:t>. </a:t>
            </a:r>
            <a:r>
              <a:rPr lang="de-DE" altLang="de-DE" sz="1800" dirty="0" smtClean="0"/>
              <a:t>2013</a:t>
            </a:r>
            <a:endParaRPr lang="de-DE" altLang="de-DE" sz="1800" dirty="0" smtClean="0"/>
          </a:p>
          <a:p>
            <a:pPr eaLnBrk="1" hangingPunct="1">
              <a:spcBef>
                <a:spcPct val="0"/>
              </a:spcBef>
              <a:buClr>
                <a:srgbClr val="FF0000"/>
              </a:buClr>
              <a:buSzPct val="130000"/>
              <a:buNone/>
            </a:pPr>
            <a:r>
              <a:rPr lang="de-DE" altLang="de-DE" sz="1800" b="1" u="sng" dirty="0" smtClean="0">
                <a:solidFill>
                  <a:srgbClr val="FF0000"/>
                </a:solidFill>
                <a:sym typeface="Symbol"/>
              </a:rPr>
              <a:t> </a:t>
            </a:r>
            <a:r>
              <a:rPr lang="de-DE" altLang="de-DE" sz="1800" u="sng" dirty="0" err="1" smtClean="0">
                <a:solidFill>
                  <a:srgbClr val="FF0000"/>
                </a:solidFill>
              </a:rPr>
              <a:t>Latest</a:t>
            </a:r>
            <a:r>
              <a:rPr lang="de-DE" altLang="de-DE" sz="1800" u="sng" dirty="0" smtClean="0">
                <a:solidFill>
                  <a:srgbClr val="FF0000"/>
                </a:solidFill>
              </a:rPr>
              <a:t> </a:t>
            </a:r>
            <a:r>
              <a:rPr lang="de-DE" altLang="de-DE" sz="1800" u="sng" dirty="0" err="1">
                <a:solidFill>
                  <a:srgbClr val="FF0000"/>
                </a:solidFill>
              </a:rPr>
              <a:t>solution</a:t>
            </a:r>
            <a:r>
              <a:rPr lang="de-DE" altLang="de-DE" sz="1800" u="sng" dirty="0">
                <a:solidFill>
                  <a:srgbClr val="FF0000"/>
                </a:solidFill>
              </a:rPr>
              <a:t>:</a:t>
            </a:r>
            <a:r>
              <a:rPr lang="de-DE" altLang="de-DE" sz="1800" dirty="0"/>
              <a:t> </a:t>
            </a:r>
            <a:r>
              <a:rPr lang="de-DE" altLang="de-DE" sz="1800" dirty="0" err="1"/>
              <a:t>Use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existing</a:t>
            </a:r>
            <a:r>
              <a:rPr lang="de-DE" altLang="de-DE" sz="1800" dirty="0"/>
              <a:t> </a:t>
            </a:r>
            <a:r>
              <a:rPr lang="de-DE" altLang="de-DE" sz="1800" dirty="0" err="1"/>
              <a:t>quartet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before</a:t>
            </a:r>
            <a:r>
              <a:rPr lang="de-DE" altLang="de-DE" sz="1800" dirty="0"/>
              <a:t> RFQ,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a </a:t>
            </a:r>
            <a:r>
              <a:rPr lang="de-DE" altLang="de-DE" sz="1800" dirty="0" err="1"/>
              <a:t>new</a:t>
            </a:r>
            <a:r>
              <a:rPr lang="de-DE" altLang="de-DE" sz="1800" dirty="0"/>
              <a:t> </a:t>
            </a:r>
            <a:r>
              <a:rPr lang="de-DE" altLang="de-DE" sz="1800" dirty="0" err="1"/>
              <a:t>quartet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behind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source</a:t>
            </a:r>
            <a:endParaRPr lang="de-DE" altLang="de-DE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 dirty="0"/>
          </a:p>
        </p:txBody>
      </p:sp>
      <p:pic>
        <p:nvPicPr>
          <p:cNvPr id="14343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1" r="5511" b="2448"/>
          <a:stretch>
            <a:fillRect/>
          </a:stretch>
        </p:blipFill>
        <p:spPr bwMode="auto">
          <a:xfrm>
            <a:off x="2919413" y="4727575"/>
            <a:ext cx="2419350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1236663"/>
            <a:ext cx="2095500" cy="177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hteck 4"/>
          <p:cNvSpPr/>
          <p:nvPr/>
        </p:nvSpPr>
        <p:spPr>
          <a:xfrm>
            <a:off x="3465513" y="2816225"/>
            <a:ext cx="4881562" cy="2143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cxnSp>
        <p:nvCxnSpPr>
          <p:cNvPr id="9" name="Gerade Verbindung mit Pfeil 8"/>
          <p:cNvCxnSpPr/>
          <p:nvPr/>
        </p:nvCxnSpPr>
        <p:spPr>
          <a:xfrm>
            <a:off x="3668713" y="2806700"/>
            <a:ext cx="4391025" cy="9525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7" name="Textfeld 14"/>
          <p:cNvSpPr txBox="1">
            <a:spLocks noChangeArrowheads="1"/>
          </p:cNvSpPr>
          <p:nvPr/>
        </p:nvSpPr>
        <p:spPr bwMode="auto">
          <a:xfrm>
            <a:off x="5289550" y="2587625"/>
            <a:ext cx="1116013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FF0000"/>
                </a:solidFill>
              </a:rPr>
              <a:t>9733mm</a:t>
            </a:r>
          </a:p>
        </p:txBody>
      </p:sp>
      <p:sp>
        <p:nvSpPr>
          <p:cNvPr id="13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12</a:t>
            </a:fld>
            <a:endParaRPr lang="de-DE" altLang="de-DE" sz="1400" dirty="0" smtClean="0"/>
          </a:p>
        </p:txBody>
      </p:sp>
      <p:sp>
        <p:nvSpPr>
          <p:cNvPr id="14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5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16077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>
          <a:xfrm>
            <a:off x="77788" y="123825"/>
            <a:ext cx="9131300" cy="765175"/>
          </a:xfr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altLang="de-DE" sz="2000"/>
              <a:t>Design of a Dedicated Uranium LEBT</a:t>
            </a:r>
            <a:br>
              <a:rPr lang="de-DE" altLang="de-DE" sz="2000"/>
            </a:br>
            <a:r>
              <a:rPr lang="de-DE" altLang="de-DE" sz="2000"/>
              <a:t>(long version, allows for three sources feeding the HSI) </a:t>
            </a:r>
          </a:p>
        </p:txBody>
      </p:sp>
      <p:pic>
        <p:nvPicPr>
          <p:cNvPr id="16389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3" t="7893" r="9346" b="2870"/>
          <a:stretch>
            <a:fillRect/>
          </a:stretch>
        </p:blipFill>
        <p:spPr bwMode="auto">
          <a:xfrm>
            <a:off x="2152650" y="1770680"/>
            <a:ext cx="4352925" cy="3160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3" t="7988" r="3831" b="2586"/>
          <a:stretch>
            <a:fillRect/>
          </a:stretch>
        </p:blipFill>
        <p:spPr bwMode="auto">
          <a:xfrm>
            <a:off x="6804025" y="1550988"/>
            <a:ext cx="20161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7" t="7988" r="47897" b="2586"/>
          <a:stretch>
            <a:fillRect/>
          </a:stretch>
        </p:blipFill>
        <p:spPr bwMode="auto">
          <a:xfrm>
            <a:off x="6877050" y="3967163"/>
            <a:ext cx="201612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Textfeld 9"/>
          <p:cNvSpPr txBox="1">
            <a:spLocks noChangeArrowheads="1"/>
          </p:cNvSpPr>
          <p:nvPr/>
        </p:nvSpPr>
        <p:spPr bwMode="auto">
          <a:xfrm>
            <a:off x="2844005" y="1462705"/>
            <a:ext cx="1871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dirty="0" err="1"/>
              <a:t>iris</a:t>
            </a:r>
            <a:r>
              <a:rPr lang="de-DE" altLang="de-DE" sz="1400" dirty="0"/>
              <a:t> (U</a:t>
            </a:r>
            <a:r>
              <a:rPr lang="de-DE" altLang="de-DE" sz="1400" baseline="30000" dirty="0"/>
              <a:t>3+ </a:t>
            </a:r>
            <a:r>
              <a:rPr lang="de-DE" altLang="de-DE" sz="1400" dirty="0" err="1"/>
              <a:t>suppression</a:t>
            </a:r>
            <a:r>
              <a:rPr lang="de-DE" altLang="de-DE" sz="1400" dirty="0"/>
              <a:t>)</a:t>
            </a:r>
            <a:endParaRPr lang="en-US" altLang="de-DE" sz="1400" dirty="0"/>
          </a:p>
        </p:txBody>
      </p:sp>
      <p:cxnSp>
        <p:nvCxnSpPr>
          <p:cNvPr id="16393" name="Gerade Verbindung mit Pfeil 10"/>
          <p:cNvCxnSpPr>
            <a:cxnSpLocks noChangeShapeType="1"/>
          </p:cNvCxnSpPr>
          <p:nvPr/>
        </p:nvCxnSpPr>
        <p:spPr bwMode="auto">
          <a:xfrm>
            <a:off x="3779837" y="1770680"/>
            <a:ext cx="143669" cy="99157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4" name="Textfeld 11"/>
          <p:cNvSpPr txBox="1">
            <a:spLocks noChangeArrowheads="1"/>
          </p:cNvSpPr>
          <p:nvPr/>
        </p:nvSpPr>
        <p:spPr bwMode="auto">
          <a:xfrm>
            <a:off x="2640013" y="5105543"/>
            <a:ext cx="3744913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0975" indent="-180975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15000"/>
            </a:pPr>
            <a:r>
              <a:rPr lang="de-DE" altLang="de-DE" sz="1400" dirty="0"/>
              <a:t>98% </a:t>
            </a:r>
            <a:r>
              <a:rPr lang="de-DE" altLang="de-DE" sz="1400" dirty="0" err="1"/>
              <a:t>space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charge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compensation</a:t>
            </a:r>
            <a:endParaRPr lang="de-DE" altLang="de-DE" sz="1400" dirty="0"/>
          </a:p>
          <a:p>
            <a:pPr marL="180975" indent="-180975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15000"/>
            </a:pPr>
            <a:r>
              <a:rPr lang="de-DE" altLang="de-DE" sz="1400" dirty="0" err="1"/>
              <a:t>magnet</a:t>
            </a:r>
            <a:r>
              <a:rPr lang="de-DE" altLang="de-DE" sz="1400" dirty="0"/>
              <a:t> </a:t>
            </a:r>
            <a:r>
              <a:rPr lang="de-DE" altLang="de-DE" sz="1400" dirty="0" err="1"/>
              <a:t>field</a:t>
            </a:r>
            <a:r>
              <a:rPr lang="de-DE" altLang="de-DE" sz="1400" dirty="0"/>
              <a:t> </a:t>
            </a:r>
            <a:r>
              <a:rPr lang="de-DE" altLang="de-DE" sz="1400" dirty="0" err="1"/>
              <a:t>maps</a:t>
            </a:r>
            <a:r>
              <a:rPr lang="de-DE" altLang="de-DE" sz="1400" dirty="0"/>
              <a:t> </a:t>
            </a:r>
            <a:r>
              <a:rPr lang="de-DE" altLang="de-DE" sz="1400" dirty="0" err="1"/>
              <a:t>used</a:t>
            </a:r>
            <a:endParaRPr lang="de-DE" altLang="de-DE" sz="1400" dirty="0"/>
          </a:p>
          <a:p>
            <a:pPr marL="180975" indent="-180975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15000"/>
            </a:pPr>
            <a:r>
              <a:rPr lang="de-DE" altLang="de-DE" sz="1400" dirty="0" err="1"/>
              <a:t>two</a:t>
            </a:r>
            <a:r>
              <a:rPr lang="de-DE" altLang="de-DE" sz="1400" dirty="0"/>
              <a:t> </a:t>
            </a:r>
            <a:r>
              <a:rPr lang="de-DE" altLang="de-DE" sz="1400" dirty="0" err="1"/>
              <a:t>charge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states</a:t>
            </a:r>
            <a:endParaRPr lang="de-DE" altLang="de-DE" sz="1400" dirty="0"/>
          </a:p>
          <a:p>
            <a:pPr marL="180975" indent="-180975"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15000"/>
            </a:pPr>
            <a:r>
              <a:rPr lang="de-DE" altLang="de-DE" sz="1400" dirty="0" err="1"/>
              <a:t>cutting</a:t>
            </a:r>
            <a:r>
              <a:rPr lang="de-DE" altLang="de-DE" sz="1400" dirty="0"/>
              <a:t> </a:t>
            </a:r>
            <a:r>
              <a:rPr lang="de-DE" altLang="de-DE" sz="1400" dirty="0" err="1"/>
              <a:t>of</a:t>
            </a:r>
            <a:r>
              <a:rPr lang="de-DE" altLang="de-DE" sz="1400" dirty="0"/>
              <a:t> off-</a:t>
            </a:r>
            <a:r>
              <a:rPr lang="de-DE" altLang="de-DE" sz="1400" dirty="0" err="1"/>
              <a:t>acceptance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ions</a:t>
            </a:r>
            <a:endParaRPr lang="en-US" altLang="de-DE" sz="1400" dirty="0"/>
          </a:p>
        </p:txBody>
      </p:sp>
      <p:sp>
        <p:nvSpPr>
          <p:cNvPr id="16395" name="Textfeld 12"/>
          <p:cNvSpPr txBox="1">
            <a:spLocks noChangeArrowheads="1"/>
          </p:cNvSpPr>
          <p:nvPr/>
        </p:nvSpPr>
        <p:spPr bwMode="auto">
          <a:xfrm>
            <a:off x="7740650" y="1200150"/>
            <a:ext cx="5762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final</a:t>
            </a:r>
            <a:endParaRPr lang="en-US" altLang="de-DE" sz="1400"/>
          </a:p>
        </p:txBody>
      </p:sp>
      <p:pic>
        <p:nvPicPr>
          <p:cNvPr id="1639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76" r="53831"/>
          <a:stretch>
            <a:fillRect/>
          </a:stretch>
        </p:blipFill>
        <p:spPr bwMode="auto">
          <a:xfrm>
            <a:off x="34925" y="4254500"/>
            <a:ext cx="1665288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86" b="51395"/>
          <a:stretch>
            <a:fillRect/>
          </a:stretch>
        </p:blipFill>
        <p:spPr bwMode="auto">
          <a:xfrm>
            <a:off x="34925" y="1446213"/>
            <a:ext cx="1665288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Textfeld 15"/>
          <p:cNvSpPr txBox="1">
            <a:spLocks noChangeArrowheads="1"/>
          </p:cNvSpPr>
          <p:nvPr/>
        </p:nvSpPr>
        <p:spPr bwMode="auto">
          <a:xfrm>
            <a:off x="687388" y="1200150"/>
            <a:ext cx="7159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initial</a:t>
            </a:r>
            <a:endParaRPr lang="en-US" altLang="de-DE" sz="1400"/>
          </a:p>
        </p:txBody>
      </p:sp>
      <p:sp>
        <p:nvSpPr>
          <p:cNvPr id="16399" name="Textfeld 16"/>
          <p:cNvSpPr txBox="1">
            <a:spLocks noChangeArrowheads="1"/>
          </p:cNvSpPr>
          <p:nvPr/>
        </p:nvSpPr>
        <p:spPr bwMode="auto">
          <a:xfrm>
            <a:off x="107950" y="3717925"/>
            <a:ext cx="17002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/>
              <a:t>14 mA U</a:t>
            </a:r>
            <a:r>
              <a:rPr lang="de-DE" altLang="de-DE" sz="1200" baseline="30000" dirty="0"/>
              <a:t>4+ </a:t>
            </a:r>
            <a:r>
              <a:rPr lang="de-DE" altLang="de-DE" sz="1200" dirty="0" err="1" smtClean="0"/>
              <a:t>inside</a:t>
            </a:r>
            <a:endParaRPr lang="de-DE" altLang="de-DE" sz="1200" dirty="0" smtClean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 dirty="0" smtClean="0"/>
              <a:t>220 mm*</a:t>
            </a:r>
            <a:r>
              <a:rPr lang="de-DE" altLang="de-DE" sz="1200" dirty="0" err="1" smtClean="0"/>
              <a:t>mrad</a:t>
            </a:r>
            <a:endParaRPr lang="en-US" altLang="de-DE" sz="1200" dirty="0"/>
          </a:p>
        </p:txBody>
      </p:sp>
      <p:sp>
        <p:nvSpPr>
          <p:cNvPr id="16400" name="Textfeld 17"/>
          <p:cNvSpPr txBox="1">
            <a:spLocks noChangeArrowheads="1"/>
          </p:cNvSpPr>
          <p:nvPr/>
        </p:nvSpPr>
        <p:spPr bwMode="auto">
          <a:xfrm>
            <a:off x="8316913" y="6173788"/>
            <a:ext cx="8239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C. Xiao</a:t>
            </a:r>
            <a:endParaRPr lang="en-US" altLang="de-DE" sz="1200"/>
          </a:p>
        </p:txBody>
      </p:sp>
      <p:sp>
        <p:nvSpPr>
          <p:cNvPr id="16401" name="Textfeld 18"/>
          <p:cNvSpPr txBox="1">
            <a:spLocks noChangeArrowheads="1"/>
          </p:cNvSpPr>
          <p:nvPr/>
        </p:nvSpPr>
        <p:spPr bwMode="auto">
          <a:xfrm>
            <a:off x="1808163" y="1307306"/>
            <a:ext cx="9271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/>
              <a:t>U</a:t>
            </a:r>
            <a:r>
              <a:rPr lang="de-DE" altLang="de-DE" sz="1000" baseline="30000"/>
              <a:t>3+ </a:t>
            </a:r>
            <a:r>
              <a:rPr lang="de-DE" altLang="de-DE" sz="1000"/>
              <a:t>~ 20 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/>
              <a:t>U</a:t>
            </a:r>
            <a:r>
              <a:rPr lang="de-DE" altLang="de-DE" sz="1000" baseline="30000"/>
              <a:t>4+ </a:t>
            </a:r>
            <a:r>
              <a:rPr lang="de-DE" altLang="de-DE" sz="1000"/>
              <a:t>~ 36 mA</a:t>
            </a:r>
            <a:endParaRPr lang="en-US" altLang="de-DE" sz="1000"/>
          </a:p>
        </p:txBody>
      </p:sp>
      <p:sp>
        <p:nvSpPr>
          <p:cNvPr id="2" name="Textfeld 1"/>
          <p:cNvSpPr txBox="1"/>
          <p:nvPr/>
        </p:nvSpPr>
        <p:spPr>
          <a:xfrm>
            <a:off x="7237474" y="5602893"/>
            <a:ext cx="1520655" cy="190240"/>
          </a:xfrm>
          <a:prstGeom prst="rect">
            <a:avLst/>
          </a:prstGeom>
          <a:solidFill>
            <a:schemeClr val="bg1"/>
          </a:solidFill>
        </p:spPr>
        <p:txBody>
          <a:bodyPr wrap="square" tIns="0" bIns="36000" rtlCol="0">
            <a:spAutoFit/>
          </a:bodyPr>
          <a:lstStyle/>
          <a:p>
            <a:pPr algn="ctr"/>
            <a:r>
              <a:rPr lang="de-DE" sz="1000" dirty="0" smtClean="0"/>
              <a:t>               220 mm*</a:t>
            </a:r>
            <a:r>
              <a:rPr lang="de-DE" sz="1000" dirty="0" err="1" smtClean="0"/>
              <a:t>mrad</a:t>
            </a:r>
            <a:endParaRPr lang="de-DE" sz="1000" dirty="0"/>
          </a:p>
        </p:txBody>
      </p:sp>
      <p:sp>
        <p:nvSpPr>
          <p:cNvPr id="19" name="Textfeld 18"/>
          <p:cNvSpPr txBox="1"/>
          <p:nvPr/>
        </p:nvSpPr>
        <p:spPr>
          <a:xfrm>
            <a:off x="7212787" y="4042315"/>
            <a:ext cx="1581918" cy="159462"/>
          </a:xfrm>
          <a:prstGeom prst="rect">
            <a:avLst/>
          </a:prstGeom>
          <a:solidFill>
            <a:schemeClr val="bg1"/>
          </a:solidFill>
        </p:spPr>
        <p:txBody>
          <a:bodyPr wrap="square" tIns="0" bIns="36000" rtlCol="0">
            <a:spAutoFit/>
          </a:bodyPr>
          <a:lstStyle/>
          <a:p>
            <a:r>
              <a:rPr lang="de-DE" sz="800" dirty="0" smtClean="0"/>
              <a:t>13.45 mA U</a:t>
            </a:r>
            <a:r>
              <a:rPr lang="de-DE" sz="800" baseline="30000" dirty="0" smtClean="0"/>
              <a:t>4+</a:t>
            </a:r>
            <a:r>
              <a:rPr lang="de-DE" sz="800" dirty="0" smtClean="0"/>
              <a:t> </a:t>
            </a:r>
            <a:r>
              <a:rPr lang="de-DE" sz="800" dirty="0" err="1" smtClean="0"/>
              <a:t>inside</a:t>
            </a:r>
            <a:r>
              <a:rPr lang="de-DE" sz="800" dirty="0" smtClean="0"/>
              <a:t> </a:t>
            </a:r>
            <a:r>
              <a:rPr lang="de-DE" sz="800" dirty="0" err="1" smtClean="0"/>
              <a:t>ellipse</a:t>
            </a:r>
            <a:endParaRPr lang="de-DE" sz="800" dirty="0"/>
          </a:p>
        </p:txBody>
      </p:sp>
      <p:sp>
        <p:nvSpPr>
          <p:cNvPr id="21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13</a:t>
            </a:fld>
            <a:endParaRPr lang="de-DE" altLang="de-DE" sz="1400" dirty="0" smtClean="0"/>
          </a:p>
        </p:txBody>
      </p:sp>
      <p:sp>
        <p:nvSpPr>
          <p:cNvPr id="22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23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94314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79388" y="34926"/>
            <a:ext cx="9131300" cy="7651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spcBef>
                <a:spcPct val="0"/>
              </a:spcBef>
              <a:buNone/>
              <a:defRPr sz="28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dirty="0"/>
              <a:t>RFQ Matching</a:t>
            </a:r>
            <a:endParaRPr lang="de-DE" altLang="de-DE" dirty="0"/>
          </a:p>
        </p:txBody>
      </p:sp>
      <p:sp>
        <p:nvSpPr>
          <p:cNvPr id="17413" name="Rechteck 1"/>
          <p:cNvSpPr>
            <a:spLocks noChangeArrowheads="1"/>
          </p:cNvSpPr>
          <p:nvPr/>
        </p:nvSpPr>
        <p:spPr bwMode="auto">
          <a:xfrm>
            <a:off x="103188" y="1656146"/>
            <a:ext cx="6380162" cy="404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altLang="de-DE" sz="1800" dirty="0"/>
              <a:t>Data for required  advanced beam dynamics simulations (further optimization, upgrade, redesign and development of machine) were collected -&gt; </a:t>
            </a:r>
            <a:r>
              <a:rPr lang="de-DE" altLang="de-DE" sz="1800" dirty="0" err="1"/>
              <a:t>Measurements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are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complete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and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self-consistent</a:t>
            </a:r>
            <a:r>
              <a:rPr lang="de-DE" altLang="de-DE" sz="1800" dirty="0"/>
              <a:t>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altLang="de-DE" sz="1800" dirty="0"/>
              <a:t>A gain in particle transmission with new QQ settings was confirmed with Ta </a:t>
            </a:r>
            <a:r>
              <a:rPr lang="en-US" altLang="de-DE" sz="1800" baseline="30000" dirty="0"/>
              <a:t>4+</a:t>
            </a:r>
            <a:r>
              <a:rPr lang="en-US" altLang="de-DE" sz="1800" dirty="0"/>
              <a:t> (RFQ transmission of 75±2% instead of 51±4%; 4 </a:t>
            </a:r>
            <a:r>
              <a:rPr lang="en-US" altLang="de-DE" sz="1800" dirty="0" smtClean="0"/>
              <a:t>mA)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altLang="de-DE" sz="1800" dirty="0" smtClean="0">
                <a:solidFill>
                  <a:srgbClr val="FF0000"/>
                </a:solidFill>
              </a:rPr>
              <a:t>Additional </a:t>
            </a:r>
            <a:r>
              <a:rPr lang="en-US" altLang="de-DE" sz="1800" dirty="0">
                <a:solidFill>
                  <a:srgbClr val="FF0000"/>
                </a:solidFill>
              </a:rPr>
              <a:t>tuning of the LEBT, based on dedicated beam dynamics simulations with recently measured beam </a:t>
            </a:r>
            <a:r>
              <a:rPr lang="en-US" altLang="de-DE" sz="1800" dirty="0" err="1">
                <a:solidFill>
                  <a:srgbClr val="FF0000"/>
                </a:solidFill>
              </a:rPr>
              <a:t>emittance</a:t>
            </a:r>
            <a:r>
              <a:rPr lang="en-US" altLang="de-DE" sz="1800" dirty="0">
                <a:solidFill>
                  <a:srgbClr val="FF0000"/>
                </a:solidFill>
              </a:rPr>
              <a:t> behind ion source terminal potentially could lead to increased particle transmission for the entire HSI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altLang="de-DE" sz="1800" dirty="0" smtClean="0"/>
              <a:t>Further </a:t>
            </a:r>
            <a:r>
              <a:rPr lang="en-US" altLang="de-DE" sz="1800" dirty="0"/>
              <a:t>optimization of the whole HSI for high current beam applying new QQ setting is proposed by means of medium </a:t>
            </a:r>
            <a:r>
              <a:rPr lang="en-US" altLang="de-DE" sz="1800" dirty="0" smtClean="0"/>
              <a:t>ions.</a:t>
            </a:r>
            <a:endParaRPr lang="de-DE" altLang="de-DE" sz="1800" dirty="0"/>
          </a:p>
        </p:txBody>
      </p:sp>
      <p:pic>
        <p:nvPicPr>
          <p:cNvPr id="17414" name="Picture 2" descr="134907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" t="52283" r="53975" b="2718"/>
          <a:stretch>
            <a:fillRect/>
          </a:stretch>
        </p:blipFill>
        <p:spPr bwMode="auto">
          <a:xfrm>
            <a:off x="6648450" y="1466850"/>
            <a:ext cx="2333625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1" descr="133236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8" t="52461" r="53819" b="2145"/>
          <a:stretch>
            <a:fillRect/>
          </a:stretch>
        </p:blipFill>
        <p:spPr bwMode="auto">
          <a:xfrm>
            <a:off x="6667500" y="3951288"/>
            <a:ext cx="2330450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14</a:t>
            </a:fld>
            <a:endParaRPr lang="de-DE" altLang="de-DE" sz="1400" dirty="0" smtClean="0"/>
          </a:p>
        </p:txBody>
      </p:sp>
      <p:sp>
        <p:nvSpPr>
          <p:cNvPr id="10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1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91875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1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7" b="27107"/>
          <a:stretch>
            <a:fillRect/>
          </a:stretch>
        </p:blipFill>
        <p:spPr bwMode="auto">
          <a:xfrm>
            <a:off x="4818063" y="1860550"/>
            <a:ext cx="40322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 descr="13_300309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10500"/>
                    </a14:imgEffect>
                    <a14:imgEffect>
                      <a14:saturation sat="0"/>
                    </a14:imgEffect>
                    <a14:imgEffect>
                      <a14:brightnessContrast bright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268" y="279437"/>
            <a:ext cx="2698025" cy="1619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3281363" y="145380"/>
            <a:ext cx="2509837" cy="5603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8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dirty="0"/>
              <a:t>RFQ-Upgrade</a:t>
            </a:r>
            <a:endParaRPr lang="de-DE" altLang="de-DE" dirty="0"/>
          </a:p>
        </p:txBody>
      </p:sp>
      <p:sp>
        <p:nvSpPr>
          <p:cNvPr id="18437" name="Textfeld 4"/>
          <p:cNvSpPr txBox="1">
            <a:spLocks noChangeArrowheads="1"/>
          </p:cNvSpPr>
          <p:nvPr/>
        </p:nvSpPr>
        <p:spPr bwMode="auto">
          <a:xfrm>
            <a:off x="-42863" y="1511300"/>
            <a:ext cx="5008563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80975" indent="-180975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800" dirty="0"/>
              <a:t>RFQ-Upgrade 2004 (RFQ-</a:t>
            </a:r>
            <a:r>
              <a:rPr lang="de-DE" altLang="de-DE" sz="1800" dirty="0" err="1"/>
              <a:t>Matching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surface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quality</a:t>
            </a:r>
            <a:r>
              <a:rPr lang="de-DE" altLang="de-DE" sz="1800" dirty="0"/>
              <a:t>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800" dirty="0"/>
              <a:t>RFQ-Upgrade 2009 (</a:t>
            </a:r>
            <a:r>
              <a:rPr lang="de-DE" altLang="de-DE" sz="1800" dirty="0" err="1"/>
              <a:t>surface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quality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well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increase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acceptance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increased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field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gradient</a:t>
            </a:r>
            <a:endParaRPr lang="de-DE" altLang="de-DE" sz="1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800" dirty="0"/>
              <a:t>extensive </a:t>
            </a:r>
            <a:r>
              <a:rPr lang="de-DE" altLang="de-DE" sz="1800" dirty="0" err="1"/>
              <a:t>mixed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operation</a:t>
            </a:r>
            <a:r>
              <a:rPr lang="de-DE" altLang="de-DE" sz="1800" dirty="0"/>
              <a:t> (high </a:t>
            </a:r>
            <a:r>
              <a:rPr lang="de-DE" altLang="de-DE" sz="1800" dirty="0" err="1"/>
              <a:t>duty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factor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operation</a:t>
            </a:r>
            <a:r>
              <a:rPr lang="de-DE" altLang="de-DE" sz="1800" dirty="0"/>
              <a:t> m/q=25 (</a:t>
            </a:r>
            <a:r>
              <a:rPr lang="de-DE" altLang="de-DE" sz="1800" baseline="30000" dirty="0"/>
              <a:t>50</a:t>
            </a:r>
            <a:r>
              <a:rPr lang="de-DE" altLang="de-DE" sz="1800" dirty="0"/>
              <a:t>Ti</a:t>
            </a:r>
            <a:r>
              <a:rPr lang="de-DE" altLang="de-DE" sz="1800" baseline="30000" dirty="0"/>
              <a:t>2+</a:t>
            </a:r>
            <a:r>
              <a:rPr lang="de-DE" altLang="de-DE" sz="1800" dirty="0"/>
              <a:t> + </a:t>
            </a:r>
            <a:r>
              <a:rPr lang="de-DE" altLang="de-DE" sz="1800" dirty="0" err="1"/>
              <a:t>short</a:t>
            </a:r>
            <a:r>
              <a:rPr lang="de-DE" altLang="de-DE" sz="1800" dirty="0"/>
              <a:t> pulse heavy </a:t>
            </a:r>
            <a:r>
              <a:rPr lang="de-DE" altLang="de-DE" sz="1800" dirty="0" err="1"/>
              <a:t>ion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beams</a:t>
            </a:r>
            <a:r>
              <a:rPr lang="de-DE" altLang="de-DE" sz="1800" dirty="0"/>
              <a:t> (m/q=59.5; </a:t>
            </a:r>
            <a:r>
              <a:rPr lang="de-DE" altLang="de-DE" sz="1800" baseline="30000" dirty="0"/>
              <a:t>238</a:t>
            </a:r>
            <a:r>
              <a:rPr lang="de-DE" altLang="de-DE" sz="1800" dirty="0"/>
              <a:t>U</a:t>
            </a:r>
            <a:r>
              <a:rPr lang="de-DE" altLang="de-DE" sz="1800" baseline="30000" dirty="0"/>
              <a:t>4+</a:t>
            </a:r>
            <a:r>
              <a:rPr lang="de-DE" altLang="de-DE" sz="1800" dirty="0"/>
              <a:t>) -&gt; </a:t>
            </a:r>
            <a:r>
              <a:rPr lang="de-DE" altLang="de-DE" sz="1800" dirty="0" err="1"/>
              <a:t>Reduced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performance</a:t>
            </a:r>
            <a:r>
              <a:rPr lang="de-DE" altLang="de-DE" sz="1800" dirty="0"/>
              <a:t> (10% </a:t>
            </a:r>
            <a:r>
              <a:rPr lang="de-DE" altLang="de-DE" sz="1800" dirty="0" err="1"/>
              <a:t>less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field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gradient</a:t>
            </a:r>
            <a:r>
              <a:rPr lang="de-DE" altLang="de-DE" sz="1800" dirty="0"/>
              <a:t>): </a:t>
            </a:r>
            <a:r>
              <a:rPr lang="de-DE" altLang="de-DE" sz="1800" dirty="0" err="1"/>
              <a:t>reduced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transmission</a:t>
            </a:r>
            <a:r>
              <a:rPr lang="de-DE" altLang="de-DE" sz="1800" dirty="0"/>
              <a:t>, </a:t>
            </a:r>
            <a:r>
              <a:rPr lang="de-DE" altLang="de-DE" sz="1800" dirty="0" err="1"/>
              <a:t>increased</a:t>
            </a:r>
            <a:r>
              <a:rPr lang="de-DE" altLang="de-DE" sz="1800" dirty="0"/>
              <a:t> beam </a:t>
            </a:r>
            <a:r>
              <a:rPr lang="de-DE" altLang="de-DE" sz="1800" dirty="0" err="1"/>
              <a:t>emittance</a:t>
            </a:r>
            <a:endParaRPr lang="de-DE" altLang="de-DE" sz="18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800" dirty="0"/>
              <a:t>2014: </a:t>
            </a:r>
            <a:r>
              <a:rPr lang="de-DE" altLang="de-DE" sz="1800" dirty="0" err="1"/>
              <a:t>no</a:t>
            </a:r>
            <a:r>
              <a:rPr lang="de-DE" altLang="de-DE" sz="1800" dirty="0"/>
              <a:t> </a:t>
            </a:r>
            <a:r>
              <a:rPr lang="de-DE" altLang="de-DE" sz="1800" dirty="0" err="1"/>
              <a:t>mixed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operation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until</a:t>
            </a:r>
            <a:r>
              <a:rPr lang="de-DE" altLang="de-DE" sz="1800" dirty="0"/>
              <a:t> </a:t>
            </a:r>
            <a:r>
              <a:rPr lang="de-DE" altLang="de-DE" sz="1800" dirty="0" err="1"/>
              <a:t>now</a:t>
            </a:r>
            <a:r>
              <a:rPr lang="de-DE" altLang="de-DE" sz="1800" dirty="0"/>
              <a:t> -&gt; 96,4%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design </a:t>
            </a:r>
            <a:r>
              <a:rPr lang="de-DE" altLang="de-DE" sz="1800" dirty="0" err="1"/>
              <a:t>gradient</a:t>
            </a:r>
            <a:r>
              <a:rPr lang="de-DE" altLang="de-DE" sz="1800" dirty="0"/>
              <a:t> </a:t>
            </a:r>
            <a:r>
              <a:rPr lang="de-DE" altLang="de-DE" sz="1800" dirty="0" err="1"/>
              <a:t>reached</a:t>
            </a:r>
            <a:r>
              <a:rPr lang="de-DE" altLang="de-DE" sz="1800" dirty="0"/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800" dirty="0"/>
              <a:t>High </a:t>
            </a:r>
            <a:r>
              <a:rPr lang="de-DE" altLang="de-DE" sz="1800" dirty="0" err="1"/>
              <a:t>probality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ireversible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damages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the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electrode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surface</a:t>
            </a:r>
            <a:r>
              <a:rPr lang="de-DE" altLang="de-DE" sz="1800" dirty="0"/>
              <a:t> (</a:t>
            </a:r>
            <a:r>
              <a:rPr lang="de-DE" altLang="de-DE" sz="1800" dirty="0" err="1"/>
              <a:t>field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emission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stimulated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by</a:t>
            </a:r>
            <a:r>
              <a:rPr lang="de-DE" altLang="de-DE" sz="1800" dirty="0"/>
              <a:t> thermal stress, high </a:t>
            </a:r>
            <a:r>
              <a:rPr lang="de-DE" altLang="de-DE" sz="1800" dirty="0" err="1"/>
              <a:t>voltage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breakdowns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caused</a:t>
            </a:r>
            <a:r>
              <a:rPr lang="de-DE" altLang="de-DE" sz="1800" dirty="0"/>
              <a:t> </a:t>
            </a:r>
            <a:r>
              <a:rPr lang="de-DE" altLang="de-DE" sz="1800" dirty="0" err="1"/>
              <a:t>by</a:t>
            </a:r>
            <a:r>
              <a:rPr lang="de-DE" altLang="de-DE" sz="1800" dirty="0"/>
              <a:t> strong </a:t>
            </a:r>
            <a:r>
              <a:rPr lang="de-DE" altLang="de-DE" sz="1800" dirty="0" err="1"/>
              <a:t>particle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losses</a:t>
            </a:r>
            <a:r>
              <a:rPr lang="de-DE" altLang="de-DE" sz="1800" dirty="0"/>
              <a:t>)</a:t>
            </a:r>
          </a:p>
        </p:txBody>
      </p:sp>
      <p:pic>
        <p:nvPicPr>
          <p:cNvPr id="8" name="Picture 6" descr="DSCF00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17" y="-5553"/>
            <a:ext cx="1870894" cy="1519821"/>
          </a:xfrm>
          <a:prstGeom prst="rect">
            <a:avLst/>
          </a:prstGeom>
          <a:noFill/>
          <a:effectLst/>
          <a:scene3d>
            <a:camera prst="orthographicFront"/>
            <a:lightRig rig="harsh" dir="t">
              <a:rot lat="0" lon="0" rev="0"/>
            </a:lightRig>
          </a:scene3d>
          <a:sp3d contourW="12700" prstMaterial="powder">
            <a:contourClr>
              <a:schemeClr val="bg1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439" name="Picture 7" descr="DSCF00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2813" y="0"/>
            <a:ext cx="1882775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384471" y="367213"/>
            <a:ext cx="1639293" cy="338554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19180601" lon="498438" rev="20135523"/>
            </a:camera>
            <a:lightRig rig="sunrise" dir="t">
              <a:rot lat="0" lon="0" rev="21594000"/>
            </a:lightRig>
          </a:scene3d>
          <a:sp3d extrusionH="19050" prstMaterial="matte">
            <a:bevelT prst="relaxedInset"/>
          </a:sp3d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r>
              <a:rPr lang="de-DE" altLang="de-DE" sz="1600" b="1" dirty="0" smtClean="0">
                <a:solidFill>
                  <a:srgbClr val="4D4D4D"/>
                </a:solidFill>
              </a:rPr>
              <a:t>New RFQ-</a:t>
            </a:r>
            <a:r>
              <a:rPr lang="de-DE" altLang="de-DE" sz="1600" b="1" dirty="0" err="1" smtClean="0">
                <a:solidFill>
                  <a:srgbClr val="4D4D4D"/>
                </a:solidFill>
              </a:rPr>
              <a:t>rods</a:t>
            </a:r>
            <a:endParaRPr lang="de-DE" altLang="de-DE" sz="1600" b="1" dirty="0" smtClean="0">
              <a:solidFill>
                <a:srgbClr val="4D4D4D"/>
              </a:solidFill>
            </a:endParaRPr>
          </a:p>
        </p:txBody>
      </p:sp>
      <p:sp>
        <p:nvSpPr>
          <p:cNvPr id="18442" name="Textfeld 1"/>
          <p:cNvSpPr txBox="1">
            <a:spLocks noChangeArrowheads="1"/>
          </p:cNvSpPr>
          <p:nvPr/>
        </p:nvSpPr>
        <p:spPr bwMode="auto">
          <a:xfrm>
            <a:off x="6102350" y="3587750"/>
            <a:ext cx="14620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tank voltage  [a.u.]</a:t>
            </a:r>
          </a:p>
        </p:txBody>
      </p:sp>
      <p:pic>
        <p:nvPicPr>
          <p:cNvPr id="18443" name="Picture 1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88" r="2704" b="17538"/>
          <a:stretch>
            <a:fillRect/>
          </a:stretch>
        </p:blipFill>
        <p:spPr bwMode="auto">
          <a:xfrm>
            <a:off x="4745038" y="4125913"/>
            <a:ext cx="4370387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Gerade Verbindung 13"/>
          <p:cNvCxnSpPr/>
          <p:nvPr/>
        </p:nvCxnSpPr>
        <p:spPr>
          <a:xfrm flipH="1" flipV="1">
            <a:off x="7742238" y="3987800"/>
            <a:ext cx="31750" cy="2320925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feld 20"/>
          <p:cNvSpPr txBox="1">
            <a:spLocks noChangeArrowheads="1"/>
          </p:cNvSpPr>
          <p:nvPr/>
        </p:nvSpPr>
        <p:spPr bwMode="auto">
          <a:xfrm>
            <a:off x="6092825" y="6145213"/>
            <a:ext cx="1460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tank voltage  [a.u.]</a:t>
            </a:r>
          </a:p>
        </p:txBody>
      </p:sp>
      <p:sp>
        <p:nvSpPr>
          <p:cNvPr id="22" name="Textfeld 21"/>
          <p:cNvSpPr txBox="1"/>
          <p:nvPr/>
        </p:nvSpPr>
        <p:spPr>
          <a:xfrm rot="1637120">
            <a:off x="7346950" y="4794250"/>
            <a:ext cx="820738" cy="30797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FF0000"/>
                </a:solidFill>
              </a:rPr>
              <a:t>Design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84452" y="370403"/>
            <a:ext cx="1680752" cy="276999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19180601" lon="498438" rev="20135523"/>
            </a:camera>
            <a:lightRig rig="sunrise" dir="t">
              <a:rot lat="0" lon="0" rev="21594000"/>
            </a:lightRig>
          </a:scene3d>
          <a:sp3d extrusionH="19050" prstMaterial="matte">
            <a:bevelT prst="relaxedInset"/>
          </a:sp3d>
        </p:spPr>
        <p:txBody>
          <a:bodyPr>
            <a:spAutoFit/>
          </a:bodyPr>
          <a:lstStyle>
            <a:defPPr>
              <a:defRPr lang="de-DE"/>
            </a:defPPr>
            <a:lvl1pPr eaLnBrk="0" hangingPunct="0">
              <a:spcBef>
                <a:spcPct val="50000"/>
              </a:spcBef>
              <a:defRPr sz="1600" b="1">
                <a:solidFill>
                  <a:srgbClr val="4D4D4D"/>
                </a:solidFill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de-DE" altLang="de-DE" sz="1200" dirty="0" smtClean="0"/>
              <a:t>5 </a:t>
            </a:r>
            <a:r>
              <a:rPr lang="de-DE" altLang="de-DE" sz="1200" dirty="0" err="1" smtClean="0"/>
              <a:t>years</a:t>
            </a:r>
            <a:r>
              <a:rPr lang="de-DE" altLang="de-DE" sz="1200" dirty="0" smtClean="0"/>
              <a:t> </a:t>
            </a:r>
            <a:r>
              <a:rPr lang="de-DE" altLang="de-DE" sz="1200" dirty="0" err="1" smtClean="0"/>
              <a:t>of</a:t>
            </a:r>
            <a:r>
              <a:rPr lang="de-DE" altLang="de-DE" sz="1200" dirty="0" smtClean="0"/>
              <a:t> </a:t>
            </a:r>
            <a:r>
              <a:rPr lang="de-DE" altLang="de-DE" sz="1200" dirty="0" err="1" smtClean="0"/>
              <a:t>operation</a:t>
            </a:r>
            <a:r>
              <a:rPr lang="de-DE" altLang="de-DE" sz="1200" dirty="0" smtClean="0"/>
              <a:t> </a:t>
            </a:r>
          </a:p>
        </p:txBody>
      </p:sp>
      <p:sp>
        <p:nvSpPr>
          <p:cNvPr id="1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15</a:t>
            </a:fld>
            <a:endParaRPr lang="de-DE" altLang="de-DE" sz="1400" dirty="0" smtClean="0"/>
          </a:p>
        </p:txBody>
      </p:sp>
      <p:sp>
        <p:nvSpPr>
          <p:cNvPr id="19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20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sp>
        <p:nvSpPr>
          <p:cNvPr id="21" name="Textfeld 10"/>
          <p:cNvSpPr txBox="1">
            <a:spLocks noChangeArrowheads="1"/>
          </p:cNvSpPr>
          <p:nvPr/>
        </p:nvSpPr>
        <p:spPr bwMode="auto">
          <a:xfrm rot="2102045">
            <a:off x="5673098" y="1072168"/>
            <a:ext cx="3345439" cy="369332"/>
          </a:xfrm>
          <a:prstGeom prst="rect">
            <a:avLst/>
          </a:prstGeom>
          <a:solidFill>
            <a:srgbClr val="FFAA0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i="1" dirty="0" smtClean="0"/>
              <a:t>Talk </a:t>
            </a:r>
            <a:r>
              <a:rPr lang="de-DE" altLang="de-DE" sz="1800" i="1" dirty="0" err="1" smtClean="0"/>
              <a:t>of</a:t>
            </a:r>
            <a:r>
              <a:rPr lang="de-DE" altLang="de-DE" sz="1800" i="1" dirty="0" smtClean="0"/>
              <a:t> S. Yaramyshev, GSI</a:t>
            </a:r>
          </a:p>
        </p:txBody>
      </p:sp>
    </p:spTree>
    <p:extLst>
      <p:ext uri="{BB962C8B-B14F-4D97-AF65-F5344CB8AC3E}">
        <p14:creationId xmlns:p14="http://schemas.microsoft.com/office/powerpoint/2010/main" val="41122021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2700" y="0"/>
            <a:ext cx="9131300" cy="7651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8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2400" dirty="0"/>
              <a:t>Further Investigations III – MEBT performance</a:t>
            </a:r>
            <a:endParaRPr lang="de-DE" altLang="de-DE" sz="2400" dirty="0"/>
          </a:p>
        </p:txBody>
      </p:sp>
      <p:sp>
        <p:nvSpPr>
          <p:cNvPr id="19461" name="Rectangle 1"/>
          <p:cNvSpPr>
            <a:spLocks noChangeArrowheads="1"/>
          </p:cNvSpPr>
          <p:nvPr/>
        </p:nvSpPr>
        <p:spPr bwMode="auto">
          <a:xfrm>
            <a:off x="117475" y="1325562"/>
            <a:ext cx="5910263" cy="509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66700" indent="-2667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altLang="de-DE" sz="2000" dirty="0" err="1"/>
              <a:t>Beamload</a:t>
            </a:r>
            <a:r>
              <a:rPr lang="en-US" altLang="de-DE" sz="2000" dirty="0"/>
              <a:t> for a 6.5 mA Uranium beam was </a:t>
            </a:r>
            <a:r>
              <a:rPr lang="en-US" altLang="de-DE" sz="2000" dirty="0" err="1"/>
              <a:t>appr</a:t>
            </a:r>
            <a:r>
              <a:rPr lang="en-US" altLang="de-DE" sz="2000" dirty="0"/>
              <a:t>. 25 kW ( </a:t>
            </a:r>
            <a:r>
              <a:rPr lang="en-US" altLang="de-DE" sz="2000" dirty="0" err="1"/>
              <a:t>beamload</a:t>
            </a:r>
            <a:r>
              <a:rPr lang="en-US" altLang="de-DE" sz="2000" dirty="0"/>
              <a:t> with 2 mA Krypton beam 7.5 kW)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altLang="de-DE" sz="2000" dirty="0"/>
              <a:t>With improved setting for Krypton beam, the measured </a:t>
            </a:r>
            <a:r>
              <a:rPr lang="en-US" altLang="de-DE" sz="2000" dirty="0" err="1"/>
              <a:t>beamload</a:t>
            </a:r>
            <a:r>
              <a:rPr lang="en-US" altLang="de-DE" sz="2000" dirty="0"/>
              <a:t> was reduced to </a:t>
            </a:r>
            <a:r>
              <a:rPr lang="en-US" altLang="de-DE" sz="2000" dirty="0" err="1"/>
              <a:t>appr</a:t>
            </a:r>
            <a:r>
              <a:rPr lang="en-US" altLang="de-DE" sz="2000" dirty="0"/>
              <a:t>. 4 kW.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altLang="de-DE" sz="2000" dirty="0" err="1"/>
              <a:t>Beamload</a:t>
            </a:r>
            <a:r>
              <a:rPr lang="en-US" altLang="de-DE" sz="2000" dirty="0"/>
              <a:t> caused by a mismatch of the RF-power -&gt; reduced shunt impedance of the resonator (beam is hitting the surfaces).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altLang="de-DE" sz="2000" b="1" baseline="30000" dirty="0">
                <a:solidFill>
                  <a:srgbClr val="FF0000"/>
                </a:solidFill>
              </a:rPr>
              <a:t>86</a:t>
            </a:r>
            <a:r>
              <a:rPr lang="en-US" altLang="de-DE" sz="2000" b="1" dirty="0">
                <a:solidFill>
                  <a:srgbClr val="FF0000"/>
                </a:solidFill>
              </a:rPr>
              <a:t>Kr</a:t>
            </a:r>
            <a:r>
              <a:rPr lang="en-US" altLang="de-DE" sz="2000" b="1" baseline="30000" dirty="0">
                <a:solidFill>
                  <a:srgbClr val="FF0000"/>
                </a:solidFill>
              </a:rPr>
              <a:t>2+</a:t>
            </a:r>
            <a:r>
              <a:rPr lang="en-US" altLang="de-DE" sz="2000" b="1" dirty="0">
                <a:solidFill>
                  <a:srgbClr val="FF0000"/>
                </a:solidFill>
              </a:rPr>
              <a:t>: 10% higher </a:t>
            </a:r>
            <a:r>
              <a:rPr lang="en-US" altLang="de-DE" sz="2000" b="1" dirty="0" err="1">
                <a:solidFill>
                  <a:srgbClr val="FF0000"/>
                </a:solidFill>
              </a:rPr>
              <a:t>superlens</a:t>
            </a:r>
            <a:r>
              <a:rPr lang="en-US" altLang="de-DE" sz="2000" b="1" dirty="0">
                <a:solidFill>
                  <a:srgbClr val="FF0000"/>
                </a:solidFill>
              </a:rPr>
              <a:t> </a:t>
            </a:r>
            <a:r>
              <a:rPr lang="en-US" altLang="de-DE" sz="2000" b="1" dirty="0" err="1">
                <a:solidFill>
                  <a:srgbClr val="FF0000"/>
                </a:solidFill>
              </a:rPr>
              <a:t>rf</a:t>
            </a:r>
            <a:r>
              <a:rPr lang="en-US" altLang="de-DE" sz="2000" b="1" dirty="0">
                <a:solidFill>
                  <a:srgbClr val="FF0000"/>
                </a:solidFill>
              </a:rPr>
              <a:t>-amplitude &amp; 15% higher </a:t>
            </a:r>
            <a:r>
              <a:rPr lang="en-US" altLang="de-DE" sz="2000" b="1" dirty="0" err="1">
                <a:solidFill>
                  <a:srgbClr val="FF0000"/>
                </a:solidFill>
              </a:rPr>
              <a:t>quadrupole</a:t>
            </a:r>
            <a:r>
              <a:rPr lang="en-US" altLang="de-DE" sz="2000" b="1" dirty="0">
                <a:solidFill>
                  <a:srgbClr val="FF0000"/>
                </a:solidFill>
              </a:rPr>
              <a:t> field strength -&gt; MEBT-transmission increased 75% -&gt; 93%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altLang="de-DE" sz="2000" b="1" dirty="0">
                <a:solidFill>
                  <a:srgbClr val="0000FF"/>
                </a:solidFill>
              </a:rPr>
              <a:t>Recommendation: new quad doublet with increased field strength, trapezoidal shaped </a:t>
            </a:r>
            <a:r>
              <a:rPr lang="en-US" altLang="de-DE" sz="2000" b="1" dirty="0" err="1">
                <a:solidFill>
                  <a:srgbClr val="0000FF"/>
                </a:solidFill>
              </a:rPr>
              <a:t>superlens</a:t>
            </a:r>
            <a:r>
              <a:rPr lang="en-US" altLang="de-DE" sz="2000" b="1" dirty="0">
                <a:solidFill>
                  <a:srgbClr val="0000FF"/>
                </a:solidFill>
              </a:rPr>
              <a:t> electrodes!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Pct val="120000"/>
            </a:pPr>
            <a:r>
              <a:rPr lang="en-US" altLang="de-DE" sz="2000" i="1" dirty="0">
                <a:solidFill>
                  <a:srgbClr val="00B050"/>
                </a:solidFill>
              </a:rPr>
              <a:t>(Redesign of the MEBT in discussion</a:t>
            </a:r>
            <a:r>
              <a:rPr lang="en-US" altLang="de-DE" sz="2000" i="1" dirty="0" smtClean="0">
                <a:solidFill>
                  <a:srgbClr val="00B050"/>
                </a:solidFill>
              </a:rPr>
              <a:t>)</a:t>
            </a:r>
            <a:endParaRPr lang="de-DE" altLang="de-DE" sz="2000" i="1" dirty="0">
              <a:solidFill>
                <a:srgbClr val="00B050"/>
              </a:solidFill>
            </a:endParaRPr>
          </a:p>
        </p:txBody>
      </p:sp>
      <p:pic>
        <p:nvPicPr>
          <p:cNvPr id="7" name="Picture 5" descr="sl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738" y="3117850"/>
            <a:ext cx="2797175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s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0" b="4161"/>
          <a:stretch>
            <a:fillRect/>
          </a:stretch>
        </p:blipFill>
        <p:spPr bwMode="auto">
          <a:xfrm>
            <a:off x="6223000" y="1219200"/>
            <a:ext cx="2724150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6583363" y="3359150"/>
            <a:ext cx="2043112" cy="509588"/>
          </a:xfrm>
          <a:prstGeom prst="rect">
            <a:avLst/>
          </a:prstGeom>
          <a:solidFill>
            <a:schemeClr val="accent1">
              <a:alpha val="3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16</a:t>
            </a:fld>
            <a:endParaRPr lang="de-DE" altLang="de-DE" sz="1400" dirty="0" smtClean="0"/>
          </a:p>
        </p:txBody>
      </p:sp>
      <p:sp>
        <p:nvSpPr>
          <p:cNvPr id="11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2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793891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319484" y="171449"/>
            <a:ext cx="5768181" cy="5619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2000" dirty="0" smtClean="0"/>
              <a:t>Optimization of </a:t>
            </a:r>
            <a:r>
              <a:rPr lang="en-US" altLang="de-DE" sz="2000" dirty="0">
                <a:solidFill>
                  <a:schemeClr val="tx1"/>
                </a:solidFill>
              </a:rPr>
              <a:t>gas stripper area (1.4 MeV/u) </a:t>
            </a:r>
          </a:p>
        </p:txBody>
      </p:sp>
      <p:sp>
        <p:nvSpPr>
          <p:cNvPr id="2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67750" y="6600914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17</a:t>
            </a:fld>
            <a:endParaRPr lang="de-DE" altLang="de-DE" sz="1400" dirty="0" smtClean="0"/>
          </a:p>
        </p:txBody>
      </p:sp>
      <p:graphicFrame>
        <p:nvGraphicFramePr>
          <p:cNvPr id="2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147425"/>
              </p:ext>
            </p:extLst>
          </p:nvPr>
        </p:nvGraphicFramePr>
        <p:xfrm>
          <a:off x="2803524" y="4598035"/>
          <a:ext cx="3410686" cy="187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7" name="Chart" r:id="rId3" imgW="8848877" imgH="5181562" progId="Excel.Chart.8">
                  <p:embed/>
                </p:oleObj>
              </mc:Choice>
              <mc:Fallback>
                <p:oleObj name="Chart" r:id="rId3" imgW="8848877" imgH="5181562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779" b="3474"/>
                      <a:stretch>
                        <a:fillRect/>
                      </a:stretch>
                    </p:blipFill>
                    <p:spPr bwMode="auto">
                      <a:xfrm>
                        <a:off x="2803524" y="4598035"/>
                        <a:ext cx="3410686" cy="187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" name="Picture 3" descr="Stripperberei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8" y="2867025"/>
            <a:ext cx="2231816" cy="360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5" descr="spectr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" t="1279"/>
          <a:stretch>
            <a:fillRect/>
          </a:stretch>
        </p:blipFill>
        <p:spPr bwMode="auto">
          <a:xfrm>
            <a:off x="3390898" y="2876708"/>
            <a:ext cx="2286001" cy="1645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MO204f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" b="3183"/>
          <a:stretch>
            <a:fillRect/>
          </a:stretch>
        </p:blipFill>
        <p:spPr bwMode="auto">
          <a:xfrm>
            <a:off x="304578" y="1283085"/>
            <a:ext cx="1903495" cy="153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10" y="1601276"/>
            <a:ext cx="2767594" cy="1812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846" y="3613943"/>
            <a:ext cx="1950904" cy="2855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feld 8"/>
          <p:cNvSpPr txBox="1">
            <a:spLocks noChangeArrowheads="1"/>
          </p:cNvSpPr>
          <p:nvPr/>
        </p:nvSpPr>
        <p:spPr bwMode="auto">
          <a:xfrm>
            <a:off x="2547898" y="1288559"/>
            <a:ext cx="3515914" cy="1702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 fontScale="85000" lnSpcReduction="20000"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82563" indent="-182563" eaLnBrk="1" hangingPunct="1">
              <a:spcBef>
                <a:spcPct val="0"/>
              </a:spcBef>
              <a:buClr>
                <a:srgbClr val="FF0000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altLang="de-DE" sz="1800" dirty="0" err="1" smtClean="0"/>
              <a:t>enlarged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apertures</a:t>
            </a:r>
            <a:endParaRPr lang="de-DE" altLang="de-DE" sz="1800" dirty="0" smtClean="0"/>
          </a:p>
          <a:p>
            <a:pPr marL="182563" indent="-182563" eaLnBrk="1" hangingPunct="1">
              <a:spcBef>
                <a:spcPct val="0"/>
              </a:spcBef>
              <a:buClr>
                <a:srgbClr val="FF0000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altLang="de-DE" sz="1800" dirty="0" smtClean="0"/>
              <a:t>high </a:t>
            </a:r>
            <a:r>
              <a:rPr lang="de-DE" altLang="de-DE" sz="1800" dirty="0" err="1" smtClean="0"/>
              <a:t>stripper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target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density</a:t>
            </a:r>
            <a:endParaRPr lang="de-DE" altLang="de-DE" sz="1800" dirty="0" smtClean="0"/>
          </a:p>
          <a:p>
            <a:pPr marL="182563" indent="-182563" eaLnBrk="1" hangingPunct="1">
              <a:spcBef>
                <a:spcPct val="0"/>
              </a:spcBef>
              <a:buClr>
                <a:srgbClr val="FF0000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altLang="de-DE" sz="1800" dirty="0" smtClean="0"/>
              <a:t>high </a:t>
            </a:r>
            <a:r>
              <a:rPr lang="de-DE" altLang="de-DE" sz="1800" dirty="0" err="1"/>
              <a:t>current</a:t>
            </a:r>
            <a:r>
              <a:rPr lang="de-DE" altLang="de-DE" sz="1800" dirty="0"/>
              <a:t> </a:t>
            </a:r>
            <a:r>
              <a:rPr lang="de-DE" altLang="de-DE" sz="1800" dirty="0" err="1" smtClean="0"/>
              <a:t>operation</a:t>
            </a:r>
            <a:r>
              <a:rPr lang="de-DE" altLang="de-DE" sz="1800" dirty="0" smtClean="0"/>
              <a:t> (</a:t>
            </a:r>
            <a:r>
              <a:rPr lang="de-DE" altLang="de-DE" sz="1800" dirty="0" err="1" smtClean="0"/>
              <a:t>extremely</a:t>
            </a:r>
            <a:r>
              <a:rPr lang="de-DE" altLang="de-DE" sz="1800" dirty="0" smtClean="0"/>
              <a:t> high </a:t>
            </a:r>
            <a:r>
              <a:rPr lang="de-DE" altLang="de-DE" sz="1800" dirty="0" err="1" smtClean="0"/>
              <a:t>space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charge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forces</a:t>
            </a:r>
            <a:r>
              <a:rPr lang="de-DE" altLang="de-DE" sz="1800" dirty="0" smtClean="0"/>
              <a:t>)</a:t>
            </a:r>
            <a:endParaRPr lang="de-DE" altLang="de-DE" sz="1800" dirty="0"/>
          </a:p>
          <a:p>
            <a:pPr marL="182563" indent="-182563" eaLnBrk="1" hangingPunct="1">
              <a:spcBef>
                <a:spcPct val="0"/>
              </a:spcBef>
              <a:buClr>
                <a:srgbClr val="FF0000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altLang="de-DE" sz="1800" dirty="0" err="1" smtClean="0"/>
              <a:t>full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transmission</a:t>
            </a:r>
            <a:endParaRPr lang="de-DE" altLang="de-DE" sz="1800" dirty="0" smtClean="0"/>
          </a:p>
          <a:p>
            <a:pPr marL="182563" indent="-182563" eaLnBrk="1" hangingPunct="1">
              <a:spcBef>
                <a:spcPct val="0"/>
              </a:spcBef>
              <a:buClr>
                <a:srgbClr val="FF0000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altLang="de-DE" sz="1800" dirty="0" err="1"/>
              <a:t>separation</a:t>
            </a:r>
            <a:r>
              <a:rPr lang="de-DE" altLang="de-DE" sz="1800" dirty="0"/>
              <a:t> </a:t>
            </a:r>
            <a:r>
              <a:rPr lang="de-DE" altLang="de-DE" sz="1800" dirty="0" err="1"/>
              <a:t>of</a:t>
            </a:r>
            <a:r>
              <a:rPr lang="de-DE" altLang="de-DE" sz="1800" dirty="0"/>
              <a:t> </a:t>
            </a:r>
            <a:r>
              <a:rPr lang="de-DE" altLang="de-DE" sz="1800" dirty="0" err="1"/>
              <a:t>Uranium</a:t>
            </a:r>
            <a:r>
              <a:rPr lang="de-DE" altLang="de-DE" sz="1800" dirty="0"/>
              <a:t> </a:t>
            </a:r>
            <a:r>
              <a:rPr lang="de-DE" altLang="de-DE" sz="1800" dirty="0" err="1"/>
              <a:t>charge</a:t>
            </a:r>
            <a:r>
              <a:rPr lang="de-DE" altLang="de-DE" sz="1800" dirty="0"/>
              <a:t> </a:t>
            </a:r>
            <a:r>
              <a:rPr lang="de-DE" altLang="de-DE" sz="1800" dirty="0" err="1"/>
              <a:t>states</a:t>
            </a:r>
            <a:endParaRPr lang="de-DE" altLang="de-DE" sz="1800" dirty="0"/>
          </a:p>
          <a:p>
            <a:pPr marL="182563" indent="-182563" eaLnBrk="1" hangingPunct="1">
              <a:spcBef>
                <a:spcPct val="0"/>
              </a:spcBef>
              <a:buClr>
                <a:srgbClr val="FF0000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altLang="de-DE" sz="1800" dirty="0" err="1" smtClean="0"/>
              <a:t>optimum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stripping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efficiency</a:t>
            </a:r>
            <a:endParaRPr lang="de-DE" altLang="de-DE" sz="1800" dirty="0"/>
          </a:p>
          <a:p>
            <a:pPr marL="182563" indent="-182563" eaLnBrk="1" hangingPunct="1">
              <a:spcBef>
                <a:spcPct val="0"/>
              </a:spcBef>
              <a:buClr>
                <a:srgbClr val="FF0000"/>
              </a:buClr>
              <a:buSzPct val="110000"/>
              <a:buFont typeface="Symbol" panose="05050102010706020507" pitchFamily="18" charset="2"/>
              <a:buChar char="-"/>
            </a:pPr>
            <a:r>
              <a:rPr lang="de-DE" altLang="de-DE" sz="1800" dirty="0" err="1" smtClean="0"/>
              <a:t>less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long</a:t>
            </a:r>
            <a:r>
              <a:rPr lang="de-DE" altLang="de-DE" sz="1800" dirty="0" smtClean="0"/>
              <a:t>./</a:t>
            </a:r>
            <a:r>
              <a:rPr lang="de-DE" altLang="de-DE" sz="1800" dirty="0" err="1" smtClean="0"/>
              <a:t>transv</a:t>
            </a:r>
            <a:r>
              <a:rPr lang="de-DE" altLang="de-DE" sz="1800" dirty="0" smtClean="0"/>
              <a:t>. </a:t>
            </a:r>
            <a:r>
              <a:rPr lang="de-DE" altLang="de-DE" sz="1800" dirty="0" err="1" smtClean="0"/>
              <a:t>emittance</a:t>
            </a:r>
            <a:r>
              <a:rPr lang="de-DE" altLang="de-DE" sz="1800" dirty="0" smtClean="0"/>
              <a:t> </a:t>
            </a:r>
            <a:r>
              <a:rPr lang="de-DE" altLang="de-DE" sz="1800" dirty="0" err="1" smtClean="0"/>
              <a:t>growth</a:t>
            </a:r>
            <a:endParaRPr lang="de-DE" altLang="de-DE" sz="1800" dirty="0"/>
          </a:p>
        </p:txBody>
      </p:sp>
      <p:cxnSp>
        <p:nvCxnSpPr>
          <p:cNvPr id="3" name="Gerade Verbindung 2"/>
          <p:cNvCxnSpPr/>
          <p:nvPr/>
        </p:nvCxnSpPr>
        <p:spPr>
          <a:xfrm>
            <a:off x="8210550" y="1657350"/>
            <a:ext cx="0" cy="1381125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/>
          <p:nvPr/>
        </p:nvSpPr>
        <p:spPr>
          <a:xfrm>
            <a:off x="7517180" y="4271234"/>
            <a:ext cx="463914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dirty="0" smtClean="0">
                <a:solidFill>
                  <a:srgbClr val="FF0000"/>
                </a:solidFill>
              </a:rPr>
              <a:t>max.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6716846" y="1714512"/>
            <a:ext cx="927827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aseline="30000" dirty="0" smtClean="0"/>
              <a:t>40</a:t>
            </a:r>
            <a:r>
              <a:rPr lang="de-DE" dirty="0" smtClean="0"/>
              <a:t>Ar</a:t>
            </a:r>
            <a:r>
              <a:rPr lang="de-DE" baseline="30000" dirty="0"/>
              <a:t>10+</a:t>
            </a:r>
          </a:p>
        </p:txBody>
      </p:sp>
      <p:sp>
        <p:nvSpPr>
          <p:cNvPr id="46" name="Textfeld 45"/>
          <p:cNvSpPr txBox="1"/>
          <p:nvPr/>
        </p:nvSpPr>
        <p:spPr>
          <a:xfrm>
            <a:off x="6920773" y="3699680"/>
            <a:ext cx="927827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aseline="30000" dirty="0" smtClean="0"/>
              <a:t>high </a:t>
            </a:r>
            <a:r>
              <a:rPr lang="de-DE" baseline="30000" dirty="0" err="1" smtClean="0"/>
              <a:t>current</a:t>
            </a:r>
            <a:endParaRPr lang="de-DE" baseline="30000" dirty="0"/>
          </a:p>
        </p:txBody>
      </p:sp>
      <p:sp>
        <p:nvSpPr>
          <p:cNvPr id="47" name="Textfeld 46"/>
          <p:cNvSpPr txBox="1"/>
          <p:nvPr/>
        </p:nvSpPr>
        <p:spPr>
          <a:xfrm>
            <a:off x="6951905" y="5385605"/>
            <a:ext cx="804002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aseline="30000" dirty="0" err="1" smtClean="0"/>
              <a:t>low</a:t>
            </a:r>
            <a:r>
              <a:rPr lang="de-DE" baseline="30000" dirty="0" smtClean="0"/>
              <a:t> </a:t>
            </a:r>
            <a:r>
              <a:rPr lang="de-DE" baseline="30000" dirty="0" err="1" smtClean="0"/>
              <a:t>current</a:t>
            </a:r>
            <a:endParaRPr lang="de-DE" baseline="30000" dirty="0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7431011" y="4318940"/>
            <a:ext cx="608583" cy="0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7881735" y="1309022"/>
            <a:ext cx="800100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dirty="0" smtClean="0">
                <a:solidFill>
                  <a:srgbClr val="FF0000"/>
                </a:solidFill>
              </a:rPr>
              <a:t>FAIR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6935293" y="4538530"/>
            <a:ext cx="927827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aseline="30000" dirty="0" smtClean="0"/>
              <a:t>high </a:t>
            </a:r>
            <a:r>
              <a:rPr lang="de-DE" baseline="30000" dirty="0" err="1" smtClean="0"/>
              <a:t>current</a:t>
            </a:r>
            <a:endParaRPr lang="de-DE" baseline="30000" dirty="0" smtClean="0"/>
          </a:p>
          <a:p>
            <a:pPr algn="l"/>
            <a:r>
              <a:rPr lang="de-DE" baseline="30000" dirty="0" smtClean="0"/>
              <a:t>(HSI)</a:t>
            </a:r>
            <a:endParaRPr lang="de-DE" baseline="30000" dirty="0"/>
          </a:p>
        </p:txBody>
      </p:sp>
      <p:sp>
        <p:nvSpPr>
          <p:cNvPr id="20" name="Datumsplatzhalter 3"/>
          <p:cNvSpPr txBox="1">
            <a:spLocks/>
          </p:cNvSpPr>
          <p:nvPr/>
        </p:nvSpPr>
        <p:spPr>
          <a:xfrm>
            <a:off x="7280498" y="663882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21" name="Fußzeilenplatzhalter 7"/>
          <p:cNvSpPr txBox="1">
            <a:spLocks/>
          </p:cNvSpPr>
          <p:nvPr/>
        </p:nvSpPr>
        <p:spPr>
          <a:xfrm>
            <a:off x="3831004" y="664678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dirty="0" smtClean="0"/>
              <a:t>W. Barth, </a:t>
            </a:r>
            <a:r>
              <a:rPr lang="en-US" altLang="de-DE" sz="1000" dirty="0" smtClean="0"/>
              <a:t>Injector Upgrade for FAIR</a:t>
            </a:r>
            <a:r>
              <a:rPr lang="de-DE" altLang="de-DE" sz="1000" dirty="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4694786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OleChart spid="29" grpId="0"/>
      <p:bldP spid="39" grpId="0"/>
      <p:bldP spid="6" grpId="0"/>
      <p:bldP spid="45" grpId="0"/>
      <p:bldP spid="46" grpId="0"/>
      <p:bldP spid="47" grpId="0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27794" y="0"/>
            <a:ext cx="9131300" cy="7651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2000" dirty="0"/>
              <a:t>Further Investigations – fast switching gas stripper</a:t>
            </a:r>
            <a:endParaRPr lang="de-DE" altLang="de-DE" sz="2000" dirty="0"/>
          </a:p>
        </p:txBody>
      </p:sp>
      <p:sp>
        <p:nvSpPr>
          <p:cNvPr id="20485" name="Textfeld 10"/>
          <p:cNvSpPr txBox="1">
            <a:spLocks noChangeArrowheads="1"/>
          </p:cNvSpPr>
          <p:nvPr/>
        </p:nvSpPr>
        <p:spPr bwMode="auto">
          <a:xfrm rot="1261253">
            <a:off x="1830388" y="2546350"/>
            <a:ext cx="23463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chemeClr val="tx2"/>
                </a:solidFill>
              </a:rPr>
              <a:t>How does the gas</a:t>
            </a:r>
            <a:br>
              <a:rPr lang="de-DE" altLang="de-DE" sz="1800">
                <a:solidFill>
                  <a:schemeClr val="tx2"/>
                </a:solidFill>
              </a:rPr>
            </a:br>
            <a:r>
              <a:rPr lang="de-DE" altLang="de-DE" sz="1800">
                <a:solidFill>
                  <a:schemeClr val="tx2"/>
                </a:solidFill>
              </a:rPr>
              <a:t>distribution looks like?</a:t>
            </a:r>
          </a:p>
        </p:txBody>
      </p:sp>
      <p:grpSp>
        <p:nvGrpSpPr>
          <p:cNvPr id="20486" name="Gruppieren 11"/>
          <p:cNvGrpSpPr>
            <a:grpSpLocks/>
          </p:cNvGrpSpPr>
          <p:nvPr/>
        </p:nvGrpSpPr>
        <p:grpSpPr bwMode="auto">
          <a:xfrm>
            <a:off x="41275" y="1346200"/>
            <a:ext cx="4368800" cy="2303463"/>
            <a:chOff x="40675" y="322884"/>
            <a:chExt cx="5745545" cy="3057449"/>
          </a:xfrm>
        </p:grpSpPr>
        <p:pic>
          <p:nvPicPr>
            <p:cNvPr id="20504" name="Grafik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" b="50661"/>
            <a:stretch>
              <a:fillRect/>
            </a:stretch>
          </p:blipFill>
          <p:spPr bwMode="auto">
            <a:xfrm>
              <a:off x="40675" y="322884"/>
              <a:ext cx="5745545" cy="30574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hteck 14"/>
            <p:cNvSpPr/>
            <p:nvPr/>
          </p:nvSpPr>
          <p:spPr>
            <a:xfrm>
              <a:off x="742166" y="1110951"/>
              <a:ext cx="1826800" cy="17299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16" name="Rechteck 15"/>
            <p:cNvSpPr/>
            <p:nvPr/>
          </p:nvSpPr>
          <p:spPr>
            <a:xfrm>
              <a:off x="3138927" y="1108845"/>
              <a:ext cx="1895696" cy="17278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graphicFrame>
        <p:nvGraphicFramePr>
          <p:cNvPr id="20487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481250"/>
              </p:ext>
            </p:extLst>
          </p:nvPr>
        </p:nvGraphicFramePr>
        <p:xfrm>
          <a:off x="-153988" y="3787775"/>
          <a:ext cx="3816351" cy="2671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79" name="Graph" r:id="rId4" imgW="4140200" imgH="2895600" progId="Origin50.Graph">
                  <p:embed/>
                </p:oleObj>
              </mc:Choice>
              <mc:Fallback>
                <p:oleObj name="Graph" r:id="rId4" imgW="4140200" imgH="2895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53988" y="3787775"/>
                        <a:ext cx="3816351" cy="2671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Textfeld 19"/>
          <p:cNvSpPr txBox="1">
            <a:spLocks noChangeArrowheads="1"/>
          </p:cNvSpPr>
          <p:nvPr/>
        </p:nvSpPr>
        <p:spPr bwMode="auto">
          <a:xfrm>
            <a:off x="92075" y="6265863"/>
            <a:ext cx="1271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i="1"/>
              <a:t>V.P. Shevelko</a:t>
            </a:r>
          </a:p>
        </p:txBody>
      </p:sp>
      <p:graphicFrame>
        <p:nvGraphicFramePr>
          <p:cNvPr id="20489" name="Objek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4296386"/>
              </p:ext>
            </p:extLst>
          </p:nvPr>
        </p:nvGraphicFramePr>
        <p:xfrm>
          <a:off x="5405438" y="1216025"/>
          <a:ext cx="3890962" cy="2722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0" name="Graph" r:id="rId6" imgW="4152900" imgH="2895600" progId="Origin50.Graph">
                  <p:embed/>
                </p:oleObj>
              </mc:Choice>
              <mc:Fallback>
                <p:oleObj name="Graph" r:id="rId6" imgW="4152900" imgH="2895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5438" y="1216025"/>
                        <a:ext cx="3890962" cy="2722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90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899881"/>
              </p:ext>
            </p:extLst>
          </p:nvPr>
        </p:nvGraphicFramePr>
        <p:xfrm>
          <a:off x="5445125" y="3765550"/>
          <a:ext cx="3873500" cy="2708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81" name="Graph" r:id="rId8" imgW="4152900" imgH="2895600" progId="Origin50.Graph">
                  <p:embed/>
                </p:oleObj>
              </mc:Choice>
              <mc:Fallback>
                <p:oleObj name="Graph" r:id="rId8" imgW="4152900" imgH="28956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45125" y="3765550"/>
                        <a:ext cx="3873500" cy="2708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feld 22"/>
          <p:cNvSpPr txBox="1"/>
          <p:nvPr/>
        </p:nvSpPr>
        <p:spPr>
          <a:xfrm>
            <a:off x="7642225" y="4064000"/>
            <a:ext cx="1504950" cy="3079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b="1" dirty="0"/>
              <a:t>U</a:t>
            </a:r>
            <a:r>
              <a:rPr lang="de-DE" sz="1400" b="1" baseline="30000" dirty="0"/>
              <a:t>4+ </a:t>
            </a:r>
            <a:r>
              <a:rPr lang="de-DE" sz="1400" b="1" dirty="0"/>
              <a:t>+ N</a:t>
            </a:r>
            <a:r>
              <a:rPr lang="de-DE" sz="1400" b="1" baseline="-25000" dirty="0"/>
              <a:t>2</a:t>
            </a:r>
            <a:r>
              <a:rPr lang="de-DE" sz="1400" b="1" dirty="0"/>
              <a:t>; 2,5 </a:t>
            </a:r>
            <a:r>
              <a:rPr lang="de-DE" sz="1400" b="1" dirty="0" err="1"/>
              <a:t>ms</a:t>
            </a:r>
            <a:endParaRPr lang="de-DE" sz="1400" b="1" dirty="0"/>
          </a:p>
        </p:txBody>
      </p:sp>
      <p:sp>
        <p:nvSpPr>
          <p:cNvPr id="24" name="Textfeld 23"/>
          <p:cNvSpPr txBox="1"/>
          <p:nvPr/>
        </p:nvSpPr>
        <p:spPr>
          <a:xfrm>
            <a:off x="6140450" y="1352550"/>
            <a:ext cx="1387475" cy="307975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400" b="1" dirty="0"/>
              <a:t>U</a:t>
            </a:r>
            <a:r>
              <a:rPr lang="de-DE" sz="1400" b="1" baseline="30000" dirty="0"/>
              <a:t>4+ </a:t>
            </a:r>
            <a:r>
              <a:rPr lang="de-DE" sz="1400" b="1" dirty="0"/>
              <a:t>+ He; 4 </a:t>
            </a:r>
            <a:r>
              <a:rPr lang="de-DE" sz="1400" b="1" dirty="0" err="1"/>
              <a:t>ms</a:t>
            </a:r>
            <a:endParaRPr lang="de-DE" sz="1400" b="1" dirty="0"/>
          </a:p>
        </p:txBody>
      </p:sp>
      <p:sp>
        <p:nvSpPr>
          <p:cNvPr id="48" name="Rechteck 47"/>
          <p:cNvSpPr/>
          <p:nvPr/>
        </p:nvSpPr>
        <p:spPr>
          <a:xfrm>
            <a:off x="2751138" y="1216025"/>
            <a:ext cx="1947862" cy="723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20494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1577975"/>
            <a:ext cx="2511425" cy="150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Bogen 48"/>
          <p:cNvSpPr/>
          <p:nvPr/>
        </p:nvSpPr>
        <p:spPr>
          <a:xfrm flipH="1">
            <a:off x="3155950" y="1973263"/>
            <a:ext cx="2947988" cy="1565275"/>
          </a:xfrm>
          <a:prstGeom prst="arc">
            <a:avLst>
              <a:gd name="adj1" fmla="val 16196903"/>
              <a:gd name="adj2" fmla="val 21566608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grpSp>
        <p:nvGrpSpPr>
          <p:cNvPr id="20496" name="Gruppieren 44"/>
          <p:cNvGrpSpPr>
            <a:grpSpLocks/>
          </p:cNvGrpSpPr>
          <p:nvPr/>
        </p:nvGrpSpPr>
        <p:grpSpPr bwMode="auto">
          <a:xfrm>
            <a:off x="1722438" y="3165475"/>
            <a:ext cx="917575" cy="357188"/>
            <a:chOff x="1709581" y="3105784"/>
            <a:chExt cx="918019" cy="288179"/>
          </a:xfrm>
        </p:grpSpPr>
        <p:sp>
          <p:nvSpPr>
            <p:cNvPr id="44" name="L-Form 43"/>
            <p:cNvSpPr/>
            <p:nvPr/>
          </p:nvSpPr>
          <p:spPr>
            <a:xfrm>
              <a:off x="2101883" y="3105784"/>
              <a:ext cx="525717" cy="288179"/>
            </a:xfrm>
            <a:prstGeom prst="corner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1" name="L-Form 50"/>
            <p:cNvSpPr/>
            <p:nvPr/>
          </p:nvSpPr>
          <p:spPr>
            <a:xfrm rot="10800000" flipV="1">
              <a:off x="1709581" y="3108346"/>
              <a:ext cx="525716" cy="285617"/>
            </a:xfrm>
            <a:prstGeom prst="corner">
              <a:avLst/>
            </a:prstGeom>
            <a:solidFill>
              <a:schemeClr val="bg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</p:grpSp>
      <p:sp>
        <p:nvSpPr>
          <p:cNvPr id="20497" name="Textfeld 45"/>
          <p:cNvSpPr txBox="1">
            <a:spLocks noChangeArrowheads="1"/>
          </p:cNvSpPr>
          <p:nvPr/>
        </p:nvSpPr>
        <p:spPr bwMode="auto">
          <a:xfrm>
            <a:off x="1825625" y="3308350"/>
            <a:ext cx="7747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gas cell</a:t>
            </a:r>
          </a:p>
        </p:txBody>
      </p:sp>
      <p:sp>
        <p:nvSpPr>
          <p:cNvPr id="20498" name="Textfeld 53"/>
          <p:cNvSpPr txBox="1">
            <a:spLocks noChangeArrowheads="1"/>
          </p:cNvSpPr>
          <p:nvPr/>
        </p:nvSpPr>
        <p:spPr bwMode="auto">
          <a:xfrm>
            <a:off x="7793038" y="1279525"/>
            <a:ext cx="4445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25+</a:t>
            </a:r>
          </a:p>
        </p:txBody>
      </p:sp>
      <p:sp>
        <p:nvSpPr>
          <p:cNvPr id="20499" name="Textfeld 54"/>
          <p:cNvSpPr txBox="1">
            <a:spLocks noChangeArrowheads="1"/>
          </p:cNvSpPr>
          <p:nvPr/>
        </p:nvSpPr>
        <p:spPr bwMode="auto">
          <a:xfrm>
            <a:off x="7305675" y="3857625"/>
            <a:ext cx="44291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00" b="1"/>
              <a:t>27+</a:t>
            </a:r>
          </a:p>
        </p:txBody>
      </p:sp>
      <p:sp>
        <p:nvSpPr>
          <p:cNvPr id="20500" name="Textfeld 56"/>
          <p:cNvSpPr txBox="1">
            <a:spLocks noChangeArrowheads="1"/>
          </p:cNvSpPr>
          <p:nvPr/>
        </p:nvSpPr>
        <p:spPr bwMode="auto">
          <a:xfrm>
            <a:off x="3155950" y="4103688"/>
            <a:ext cx="2581275" cy="195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87313" indent="-87313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200" dirty="0" err="1"/>
              <a:t>reduced</a:t>
            </a:r>
            <a:r>
              <a:rPr lang="de-DE" altLang="de-DE" sz="1200" dirty="0"/>
              <a:t> </a:t>
            </a:r>
            <a:r>
              <a:rPr lang="de-DE" altLang="de-DE" sz="1200" dirty="0" err="1"/>
              <a:t>average</a:t>
            </a:r>
            <a:r>
              <a:rPr lang="de-DE" altLang="de-DE" sz="1200" dirty="0"/>
              <a:t> gas </a:t>
            </a:r>
            <a:r>
              <a:rPr lang="de-DE" altLang="de-DE" sz="1200" dirty="0" err="1"/>
              <a:t>pressure</a:t>
            </a:r>
            <a:endParaRPr lang="de-DE" altLang="de-DE" sz="12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200" dirty="0" err="1"/>
              <a:t>increased</a:t>
            </a:r>
            <a:r>
              <a:rPr lang="de-DE" altLang="de-DE" sz="1200" dirty="0"/>
              <a:t> </a:t>
            </a:r>
            <a:r>
              <a:rPr lang="de-DE" altLang="de-DE" sz="1200" dirty="0" err="1"/>
              <a:t>target</a:t>
            </a:r>
            <a:r>
              <a:rPr lang="de-DE" altLang="de-DE" sz="1200" dirty="0"/>
              <a:t> </a:t>
            </a:r>
            <a:r>
              <a:rPr lang="de-DE" altLang="de-DE" sz="1200" dirty="0" err="1"/>
              <a:t>density</a:t>
            </a:r>
            <a:endParaRPr lang="de-DE" altLang="de-DE" sz="12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200" dirty="0"/>
              <a:t>pulse </a:t>
            </a:r>
            <a:r>
              <a:rPr lang="de-DE" altLang="de-DE" sz="1200" dirty="0" err="1"/>
              <a:t>to</a:t>
            </a:r>
            <a:r>
              <a:rPr lang="de-DE" altLang="de-DE" sz="1200" dirty="0"/>
              <a:t> pulse </a:t>
            </a:r>
            <a:r>
              <a:rPr lang="de-DE" altLang="de-DE" sz="1200" dirty="0" err="1"/>
              <a:t>variation</a:t>
            </a:r>
            <a:endParaRPr lang="de-DE" altLang="de-DE" sz="12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200" dirty="0" err="1"/>
              <a:t>lower</a:t>
            </a:r>
            <a:r>
              <a:rPr lang="de-DE" altLang="de-DE" sz="1200" dirty="0"/>
              <a:t> gas </a:t>
            </a:r>
            <a:r>
              <a:rPr lang="de-DE" altLang="de-DE" sz="1200" dirty="0" err="1"/>
              <a:t>consumption</a:t>
            </a:r>
            <a:endParaRPr lang="de-DE" altLang="de-DE" sz="12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200" dirty="0" smtClean="0">
                <a:sym typeface="Symbol"/>
              </a:rPr>
              <a:t></a:t>
            </a:r>
            <a:r>
              <a:rPr lang="de-DE" altLang="de-DE" sz="1200" dirty="0" smtClean="0"/>
              <a:t> </a:t>
            </a:r>
            <a:r>
              <a:rPr lang="de-DE" altLang="de-DE" sz="1200" dirty="0" err="1"/>
              <a:t>dense</a:t>
            </a:r>
            <a:r>
              <a:rPr lang="de-DE" altLang="de-DE" sz="1200" dirty="0"/>
              <a:t> noble gas </a:t>
            </a:r>
            <a:r>
              <a:rPr lang="de-DE" altLang="de-DE" sz="1200" dirty="0" err="1"/>
              <a:t>target</a:t>
            </a:r>
            <a:r>
              <a:rPr lang="de-DE" altLang="de-DE" sz="1200" dirty="0"/>
              <a:t> </a:t>
            </a:r>
            <a:r>
              <a:rPr lang="de-DE" altLang="de-DE" sz="1200" dirty="0" err="1"/>
              <a:t>available</a:t>
            </a:r>
            <a:endParaRPr lang="de-DE" altLang="de-DE" sz="12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200" dirty="0"/>
              <a:t>He -&gt; </a:t>
            </a:r>
            <a:r>
              <a:rPr lang="de-DE" altLang="de-DE" sz="1200" dirty="0" err="1"/>
              <a:t>lower</a:t>
            </a:r>
            <a:r>
              <a:rPr lang="de-DE" altLang="de-DE" sz="1200" dirty="0"/>
              <a:t> (</a:t>
            </a:r>
            <a:r>
              <a:rPr lang="de-DE" altLang="de-DE" sz="1200" dirty="0" err="1"/>
              <a:t>equilibrium</a:t>
            </a:r>
            <a:r>
              <a:rPr lang="de-DE" altLang="de-DE" sz="1200" dirty="0"/>
              <a:t>) </a:t>
            </a:r>
            <a:r>
              <a:rPr lang="de-DE" altLang="de-DE" sz="1200" dirty="0" err="1"/>
              <a:t>charge</a:t>
            </a:r>
            <a:r>
              <a:rPr lang="de-DE" altLang="de-DE" sz="1200" dirty="0"/>
              <a:t> </a:t>
            </a:r>
            <a:r>
              <a:rPr lang="de-DE" altLang="de-DE" sz="1200" dirty="0" err="1"/>
              <a:t>state</a:t>
            </a:r>
            <a:r>
              <a:rPr lang="de-DE" altLang="de-DE" sz="1200" dirty="0"/>
              <a:t>, </a:t>
            </a:r>
            <a:r>
              <a:rPr lang="de-DE" altLang="de-DE" sz="1200" dirty="0" err="1"/>
              <a:t>increased</a:t>
            </a:r>
            <a:r>
              <a:rPr lang="de-DE" altLang="de-DE" sz="1200" dirty="0"/>
              <a:t> </a:t>
            </a:r>
            <a:r>
              <a:rPr lang="de-DE" altLang="de-DE" sz="1200" dirty="0" err="1"/>
              <a:t>yield</a:t>
            </a:r>
            <a:endParaRPr lang="de-DE" altLang="de-DE" sz="1200" dirty="0"/>
          </a:p>
        </p:txBody>
      </p:sp>
      <p:sp>
        <p:nvSpPr>
          <p:cNvPr id="20501" name="Textfeld 19"/>
          <p:cNvSpPr txBox="1">
            <a:spLocks noChangeArrowheads="1"/>
          </p:cNvSpPr>
          <p:nvPr/>
        </p:nvSpPr>
        <p:spPr bwMode="auto">
          <a:xfrm>
            <a:off x="4102100" y="1279525"/>
            <a:ext cx="154463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400" i="1"/>
              <a:t>P. Scharrer, et.al.</a:t>
            </a:r>
          </a:p>
        </p:txBody>
      </p:sp>
      <p:sp>
        <p:nvSpPr>
          <p:cNvPr id="2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67750" y="6600914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18</a:t>
            </a:fld>
            <a:endParaRPr lang="de-DE" altLang="de-DE" sz="1400" dirty="0" smtClean="0"/>
          </a:p>
        </p:txBody>
      </p:sp>
      <p:sp>
        <p:nvSpPr>
          <p:cNvPr id="29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30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86586615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de-DE" altLang="de-DE" sz="1400" dirty="0" smtClean="0"/>
          </a:p>
        </p:txBody>
      </p:sp>
      <p:sp>
        <p:nvSpPr>
          <p:cNvPr id="15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6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pic>
        <p:nvPicPr>
          <p:cNvPr id="6" name="Picture 4" descr="Alvarez_Rc1505_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80"/>
          <a:stretch>
            <a:fillRect/>
          </a:stretch>
        </p:blipFill>
        <p:spPr bwMode="auto">
          <a:xfrm>
            <a:off x="0" y="-154403"/>
            <a:ext cx="9180513" cy="702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2646231" y="328772"/>
            <a:ext cx="3888050" cy="461479"/>
          </a:xfrm>
          <a:prstGeom prst="rect">
            <a:avLst/>
          </a:prstGeom>
          <a:solidFill>
            <a:srgbClr val="FFFF00">
              <a:alpha val="60000"/>
            </a:srgbClr>
          </a:solidFill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dirty="0"/>
              <a:t>High Energy </a:t>
            </a:r>
            <a:r>
              <a:rPr lang="en-US" altLang="de-DE" dirty="0" smtClean="0"/>
              <a:t>LINAC</a:t>
            </a:r>
            <a:endParaRPr lang="de-DE" alt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036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9289" y="96268"/>
            <a:ext cx="4321174" cy="504825"/>
          </a:xfrm>
          <a:solidFill>
            <a:schemeClr val="bg1">
              <a:alpha val="45882"/>
            </a:schemeClr>
          </a:solidFill>
        </p:spPr>
        <p:txBody>
          <a:bodyPr/>
          <a:lstStyle/>
          <a:p>
            <a:r>
              <a:rPr lang="en-US" altLang="de-DE" dirty="0"/>
              <a:t>Injector Upgrade for FAIR</a:t>
            </a:r>
            <a:endParaRPr lang="de-DE" altLang="de-DE" b="1" dirty="0" smtClean="0"/>
          </a:p>
        </p:txBody>
      </p:sp>
      <p:pic>
        <p:nvPicPr>
          <p:cNvPr id="3075" name="Picture 3" descr="Rc26398"/>
          <p:cNvPicPr>
            <a:picLocks noChangeAspect="1" noChangeArrowheads="1"/>
          </p:cNvPicPr>
          <p:nvPr/>
        </p:nvPicPr>
        <p:blipFill>
          <a:blip r:embed="rId2">
            <a:lum bright="76000" contrast="-3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5352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323850" y="1447821"/>
            <a:ext cx="8424863" cy="4221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627063" indent="-169863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1800" dirty="0">
                <a:solidFill>
                  <a:srgbClr val="0000FF"/>
                </a:solidFill>
              </a:rPr>
              <a:t>Introduction</a:t>
            </a:r>
          </a:p>
          <a:p>
            <a:pPr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1800" dirty="0" smtClean="0">
                <a:solidFill>
                  <a:srgbClr val="0000FF"/>
                </a:solidFill>
              </a:rPr>
              <a:t>FAIR-requirements</a:t>
            </a:r>
            <a:endParaRPr lang="en-US" altLang="de-DE" sz="1800" dirty="0">
              <a:solidFill>
                <a:srgbClr val="0000FF"/>
              </a:solidFill>
            </a:endParaRPr>
          </a:p>
          <a:p>
            <a:pPr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1800" dirty="0">
                <a:solidFill>
                  <a:srgbClr val="0000FF"/>
                </a:solidFill>
              </a:rPr>
              <a:t>Status of the </a:t>
            </a:r>
            <a:r>
              <a:rPr lang="en-US" altLang="de-DE" sz="1800" dirty="0" err="1">
                <a:solidFill>
                  <a:srgbClr val="0000FF"/>
                </a:solidFill>
              </a:rPr>
              <a:t>Unilac</a:t>
            </a:r>
            <a:r>
              <a:rPr lang="en-US" altLang="de-DE" sz="1800" dirty="0">
                <a:solidFill>
                  <a:srgbClr val="0000FF"/>
                </a:solidFill>
              </a:rPr>
              <a:t> High Current Performance</a:t>
            </a:r>
          </a:p>
          <a:p>
            <a:pPr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1800" dirty="0">
                <a:solidFill>
                  <a:srgbClr val="0000FF"/>
                </a:solidFill>
              </a:rPr>
              <a:t>Further Investigations</a:t>
            </a:r>
          </a:p>
          <a:p>
            <a:pPr lvl="1"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altLang="de-DE" sz="1400" dirty="0">
                <a:solidFill>
                  <a:srgbClr val="0000FF"/>
                </a:solidFill>
              </a:rPr>
              <a:t>ion source </a:t>
            </a:r>
            <a:r>
              <a:rPr lang="en-US" altLang="de-DE" sz="1400" dirty="0" err="1">
                <a:solidFill>
                  <a:srgbClr val="0000FF"/>
                </a:solidFill>
              </a:rPr>
              <a:t>emittance</a:t>
            </a:r>
            <a:endParaRPr lang="en-US" altLang="de-DE" sz="1400" dirty="0">
              <a:solidFill>
                <a:srgbClr val="0000FF"/>
              </a:solidFill>
            </a:endParaRPr>
          </a:p>
          <a:p>
            <a:pPr lvl="1"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altLang="de-DE" sz="1400" dirty="0">
                <a:solidFill>
                  <a:srgbClr val="0000FF"/>
                </a:solidFill>
              </a:rPr>
              <a:t>RFQ-Matching</a:t>
            </a:r>
          </a:p>
          <a:p>
            <a:pPr lvl="1"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altLang="de-DE" sz="1400" dirty="0" err="1">
                <a:solidFill>
                  <a:srgbClr val="0000FF"/>
                </a:solidFill>
              </a:rPr>
              <a:t>superlens</a:t>
            </a:r>
            <a:r>
              <a:rPr lang="en-US" altLang="de-DE" sz="1400" dirty="0">
                <a:solidFill>
                  <a:srgbClr val="0000FF"/>
                </a:solidFill>
              </a:rPr>
              <a:t> performance</a:t>
            </a:r>
          </a:p>
          <a:p>
            <a:pPr lvl="1"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altLang="de-DE" sz="1400" dirty="0">
                <a:solidFill>
                  <a:srgbClr val="0000FF"/>
                </a:solidFill>
              </a:rPr>
              <a:t>pulsed gas stripper</a:t>
            </a:r>
            <a:endParaRPr lang="en-US" altLang="de-DE" dirty="0">
              <a:solidFill>
                <a:srgbClr val="0000FF"/>
              </a:solidFill>
            </a:endParaRPr>
          </a:p>
          <a:p>
            <a:pPr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1800" dirty="0">
                <a:solidFill>
                  <a:srgbClr val="0000FF"/>
                </a:solidFill>
              </a:rPr>
              <a:t>High Energy LINAC</a:t>
            </a:r>
          </a:p>
          <a:p>
            <a:pPr lvl="1"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altLang="de-DE" sz="1400" dirty="0" err="1">
                <a:solidFill>
                  <a:srgbClr val="0000FF"/>
                </a:solidFill>
              </a:rPr>
              <a:t>rf</a:t>
            </a:r>
            <a:r>
              <a:rPr lang="en-US" altLang="de-DE" sz="1400" dirty="0">
                <a:solidFill>
                  <a:srgbClr val="0000FF"/>
                </a:solidFill>
              </a:rPr>
              <a:t>-amplifiers</a:t>
            </a:r>
          </a:p>
          <a:p>
            <a:pPr lvl="1"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altLang="de-DE" sz="1400" dirty="0">
                <a:solidFill>
                  <a:srgbClr val="0000FF"/>
                </a:solidFill>
              </a:rPr>
              <a:t>beam dynamics studies</a:t>
            </a:r>
          </a:p>
          <a:p>
            <a:pPr lvl="1"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 typeface="Arial" charset="0"/>
              <a:buChar char="•"/>
            </a:pPr>
            <a:r>
              <a:rPr lang="en-US" altLang="de-DE" sz="1400" dirty="0">
                <a:solidFill>
                  <a:srgbClr val="0000FF"/>
                </a:solidFill>
              </a:rPr>
              <a:t>accelerator cavity studies</a:t>
            </a:r>
          </a:p>
          <a:p>
            <a:pPr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1800" dirty="0" smtClean="0">
                <a:solidFill>
                  <a:srgbClr val="0000FF"/>
                </a:solidFill>
              </a:rPr>
              <a:t>FAIR </a:t>
            </a:r>
            <a:r>
              <a:rPr lang="en-US" altLang="de-DE" sz="1800" dirty="0">
                <a:solidFill>
                  <a:srgbClr val="0000FF"/>
                </a:solidFill>
              </a:rPr>
              <a:t>proton </a:t>
            </a:r>
            <a:r>
              <a:rPr lang="en-US" altLang="de-DE" sz="1800" dirty="0" smtClean="0">
                <a:solidFill>
                  <a:srgbClr val="0000FF"/>
                </a:solidFill>
              </a:rPr>
              <a:t>LINAC&amp;UNILAC </a:t>
            </a:r>
            <a:r>
              <a:rPr lang="en-US" altLang="de-DE" sz="1800" dirty="0">
                <a:solidFill>
                  <a:srgbClr val="0000FF"/>
                </a:solidFill>
              </a:rPr>
              <a:t>proton performance</a:t>
            </a:r>
          </a:p>
          <a:p>
            <a:pPr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1800" dirty="0" err="1" smtClean="0">
                <a:solidFill>
                  <a:srgbClr val="0000FF"/>
                </a:solidFill>
              </a:rPr>
              <a:t>cw</a:t>
            </a:r>
            <a:r>
              <a:rPr lang="en-US" altLang="de-DE" sz="1800" dirty="0" smtClean="0">
                <a:solidFill>
                  <a:srgbClr val="0000FF"/>
                </a:solidFill>
              </a:rPr>
              <a:t>-LINAC</a:t>
            </a:r>
            <a:endParaRPr lang="en-US" altLang="de-DE" sz="1800" dirty="0">
              <a:solidFill>
                <a:srgbClr val="0000FF"/>
              </a:solidFill>
            </a:endParaRPr>
          </a:p>
          <a:p>
            <a:pPr>
              <a:lnSpc>
                <a:spcPct val="97000"/>
              </a:lnSpc>
              <a:spcBef>
                <a:spcPct val="0"/>
              </a:spcBef>
              <a:spcAft>
                <a:spcPct val="15000"/>
              </a:spcAft>
              <a:buFontTx/>
              <a:buAutoNum type="arabicPeriod"/>
            </a:pPr>
            <a:r>
              <a:rPr lang="en-US" altLang="de-DE" sz="1800" dirty="0" err="1" smtClean="0">
                <a:solidFill>
                  <a:srgbClr val="0000FF"/>
                </a:solidFill>
              </a:rPr>
              <a:t>Summary&amp;Outlook</a:t>
            </a:r>
            <a:endParaRPr lang="en-US" altLang="de-DE" sz="2000" dirty="0">
              <a:solidFill>
                <a:srgbClr val="0000FF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1319461" y="580276"/>
            <a:ext cx="280047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1600" b="1" i="1" dirty="0"/>
              <a:t>W. Barth, GSI - Darmstadt</a:t>
            </a:r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734425" y="6608942"/>
            <a:ext cx="361950" cy="207962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2</a:t>
            </a:fld>
            <a:endParaRPr lang="de-DE" altLang="de-DE" sz="1400" dirty="0" smtClean="0"/>
          </a:p>
        </p:txBody>
      </p:sp>
      <p:sp>
        <p:nvSpPr>
          <p:cNvPr id="8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9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9216562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370" y="311150"/>
            <a:ext cx="6013450" cy="431800"/>
          </a:xfrm>
        </p:spPr>
        <p:txBody>
          <a:bodyPr>
            <a:normAutofit fontScale="90000"/>
          </a:bodyPr>
          <a:lstStyle/>
          <a:p>
            <a:r>
              <a:rPr lang="de-DE" altLang="de-DE" b="1" dirty="0" err="1" smtClean="0"/>
              <a:t>Active</a:t>
            </a:r>
            <a:r>
              <a:rPr lang="de-DE" altLang="de-DE" b="1" dirty="0" smtClean="0"/>
              <a:t> </a:t>
            </a:r>
            <a:r>
              <a:rPr lang="de-DE" altLang="de-DE" b="1" dirty="0" err="1" smtClean="0"/>
              <a:t>defects</a:t>
            </a:r>
            <a:endParaRPr lang="de-DE" altLang="de-DE" b="1" dirty="0" smtClean="0"/>
          </a:p>
        </p:txBody>
      </p:sp>
      <p:pic>
        <p:nvPicPr>
          <p:cNvPr id="5123" name="Picture 4" descr="IMG_45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2146300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5" descr="IMG_45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5" y="2154238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6"/>
          <p:cNvSpPr>
            <a:spLocks noChangeArrowheads="1"/>
          </p:cNvSpPr>
          <p:nvPr/>
        </p:nvSpPr>
        <p:spPr bwMode="auto">
          <a:xfrm>
            <a:off x="-55563" y="1371600"/>
            <a:ext cx="45577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0000"/>
              </a:buClr>
              <a:buSzPct val="120000"/>
              <a:buFontTx/>
              <a:buNone/>
            </a:pPr>
            <a:r>
              <a:rPr lang="de-DE" altLang="de-DE" sz="2000" b="1">
                <a:solidFill>
                  <a:srgbClr val="0000FF"/>
                </a:solidFill>
              </a:rPr>
              <a:t>178 tank-quadrupoles</a:t>
            </a:r>
            <a:endParaRPr lang="de-DE" altLang="de-DE" sz="2000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  <a:spcAft>
                <a:spcPct val="50000"/>
              </a:spcAft>
              <a:buClr>
                <a:srgbClr val="FF0000"/>
              </a:buClr>
              <a:buSzPct val="120000"/>
              <a:buFontTx/>
              <a:buNone/>
            </a:pPr>
            <a:r>
              <a:rPr lang="de-DE" altLang="de-DE" sz="1200"/>
              <a:t>(leak tightness/water/pre-vakuum, el. properties, ground faults), drift tubes + supports (water&amp; vakuum leaks)</a:t>
            </a:r>
          </a:p>
        </p:txBody>
      </p:sp>
      <p:pic>
        <p:nvPicPr>
          <p:cNvPr id="5126" name="Picture 4" descr="A1_Zerlegu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1222375"/>
            <a:ext cx="35845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5"/>
          <p:cNvSpPr txBox="1">
            <a:spLocks noChangeArrowheads="1"/>
          </p:cNvSpPr>
          <p:nvPr/>
        </p:nvSpPr>
        <p:spPr bwMode="auto">
          <a:xfrm>
            <a:off x="5237163" y="1333500"/>
            <a:ext cx="3151187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800" b="1">
                <a:solidFill>
                  <a:srgbClr val="0000FF"/>
                </a:solidFill>
              </a:rPr>
              <a:t>Leak tightness of all tanks</a:t>
            </a:r>
          </a:p>
        </p:txBody>
      </p:sp>
      <p:pic>
        <p:nvPicPr>
          <p:cNvPr id="5128" name="Picture 6" descr="Driftröhre 0 Ausgang (halb) 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4840288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4" descr="57 Eingang 00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833938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0" name="Rectangle 11"/>
          <p:cNvSpPr>
            <a:spLocks noChangeArrowheads="1"/>
          </p:cNvSpPr>
          <p:nvPr/>
        </p:nvSpPr>
        <p:spPr bwMode="auto">
          <a:xfrm>
            <a:off x="117475" y="4133850"/>
            <a:ext cx="455771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0000"/>
              </a:buClr>
              <a:buSzPct val="120000"/>
              <a:buFontTx/>
              <a:buNone/>
            </a:pPr>
            <a:r>
              <a:rPr lang="de-DE" altLang="de-DE" sz="2000" b="1">
                <a:solidFill>
                  <a:srgbClr val="0000FF"/>
                </a:solidFill>
              </a:rPr>
              <a:t>Drift tubes</a:t>
            </a:r>
            <a:endParaRPr lang="de-DE" altLang="de-DE" sz="2000">
              <a:solidFill>
                <a:srgbClr val="0000FF"/>
              </a:solidFill>
            </a:endParaRPr>
          </a:p>
          <a:p>
            <a:pPr>
              <a:spcBef>
                <a:spcPct val="0"/>
              </a:spcBef>
              <a:spcAft>
                <a:spcPct val="50000"/>
              </a:spcAft>
              <a:buClr>
                <a:srgbClr val="FF0000"/>
              </a:buClr>
              <a:buSzPct val="120000"/>
              <a:buFontTx/>
              <a:buNone/>
            </a:pPr>
            <a:r>
              <a:rPr lang="de-DE" altLang="de-DE" sz="1200"/>
              <a:t>        massive sparkovers	         beam induced surface defects </a:t>
            </a:r>
          </a:p>
        </p:txBody>
      </p:sp>
      <p:sp>
        <p:nvSpPr>
          <p:cNvPr id="5131" name="Oval 6"/>
          <p:cNvSpPr>
            <a:spLocks noChangeArrowheads="1"/>
          </p:cNvSpPr>
          <p:nvPr/>
        </p:nvSpPr>
        <p:spPr bwMode="auto">
          <a:xfrm>
            <a:off x="2868613" y="5657850"/>
            <a:ext cx="747712" cy="612775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pic>
        <p:nvPicPr>
          <p:cNvPr id="5132" name="Picture 5" descr="Blase 002 Innentank A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0" y="4848225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4" descr="Blase 006 Innentank A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0" y="4843463"/>
            <a:ext cx="2159000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Rectangle 16"/>
          <p:cNvSpPr>
            <a:spLocks noChangeArrowheads="1"/>
          </p:cNvSpPr>
          <p:nvPr/>
        </p:nvSpPr>
        <p:spPr bwMode="auto">
          <a:xfrm>
            <a:off x="4348163" y="4140200"/>
            <a:ext cx="45577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4000" rIns="5400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FF0000"/>
              </a:buClr>
              <a:buSzPct val="120000"/>
              <a:buFontTx/>
              <a:buNone/>
            </a:pPr>
            <a:r>
              <a:rPr lang="de-DE" altLang="de-DE" sz="2000" b="1">
                <a:solidFill>
                  <a:srgbClr val="0000FF"/>
                </a:solidFill>
              </a:rPr>
              <a:t>Copper surface quality</a:t>
            </a:r>
            <a:endParaRPr lang="de-DE" altLang="de-DE" sz="2000">
              <a:solidFill>
                <a:srgbClr val="0000FF"/>
              </a:solidFill>
            </a:endParaRPr>
          </a:p>
          <a:p>
            <a:pPr algn="ctr">
              <a:spcBef>
                <a:spcPct val="0"/>
              </a:spcBef>
              <a:spcAft>
                <a:spcPct val="50000"/>
              </a:spcAft>
              <a:buClr>
                <a:srgbClr val="FF0000"/>
              </a:buClr>
              <a:buSzPct val="120000"/>
              <a:buFontTx/>
              <a:buNone/>
            </a:pPr>
            <a:r>
              <a:rPr lang="de-DE" altLang="de-DE" sz="1200"/>
              <a:t>... inner tank blanket at different positions</a:t>
            </a:r>
          </a:p>
        </p:txBody>
      </p:sp>
      <p:sp>
        <p:nvSpPr>
          <p:cNvPr id="5135" name="Oval 6"/>
          <p:cNvSpPr>
            <a:spLocks noChangeArrowheads="1"/>
          </p:cNvSpPr>
          <p:nvPr/>
        </p:nvSpPr>
        <p:spPr bwMode="auto">
          <a:xfrm>
            <a:off x="3706813" y="2395538"/>
            <a:ext cx="454025" cy="449262"/>
          </a:xfrm>
          <a:prstGeom prst="ellipse">
            <a:avLst/>
          </a:prstGeom>
          <a:noFill/>
          <a:ln w="38100" algn="ctr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de-DE" altLang="de-DE" sz="1800"/>
          </a:p>
        </p:txBody>
      </p:sp>
      <p:sp>
        <p:nvSpPr>
          <p:cNvPr id="130052" name="Text Box 4"/>
          <p:cNvSpPr txBox="1">
            <a:spLocks noChangeArrowheads="1"/>
          </p:cNvSpPr>
          <p:nvPr/>
        </p:nvSpPr>
        <p:spPr bwMode="auto">
          <a:xfrm rot="-1378925">
            <a:off x="330200" y="2073275"/>
            <a:ext cx="3989388" cy="1209675"/>
          </a:xfrm>
          <a:prstGeom prst="rect">
            <a:avLst/>
          </a:prstGeom>
          <a:solidFill>
            <a:srgbClr val="CCFFFF"/>
          </a:solidFill>
          <a:ln w="19050" algn="ctr">
            <a:solidFill>
              <a:srgbClr val="FF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Reduced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availibility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of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the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focussing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system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 limited beam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intensity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and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quality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, (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no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)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multi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beam </a:t>
            </a:r>
            <a:r>
              <a:rPr lang="de-DE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operation</a:t>
            </a: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!</a:t>
            </a:r>
            <a:endParaRPr lang="de-DE" b="1" dirty="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 rot="-1378925">
            <a:off x="4694238" y="2185988"/>
            <a:ext cx="3989387" cy="660400"/>
          </a:xfrm>
          <a:prstGeom prst="rect">
            <a:avLst/>
          </a:prstGeom>
          <a:solidFill>
            <a:srgbClr val="CCFFFF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Regular and substantial repairing program for all tanks!</a:t>
            </a: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908050" y="5305425"/>
            <a:ext cx="7367588" cy="660400"/>
          </a:xfrm>
          <a:prstGeom prst="rect">
            <a:avLst/>
          </a:prstGeom>
          <a:solidFill>
            <a:srgbClr val="CCFFFF"/>
          </a:solidFill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pitchFamily="18" charset="2"/>
              </a:rPr>
              <a:t> High probality of long term-break downs, significant limitations during operation (reduced duty factor, limited rf-voltage, ...)</a:t>
            </a:r>
          </a:p>
        </p:txBody>
      </p:sp>
      <p:sp>
        <p:nvSpPr>
          <p:cNvPr id="20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734425" y="6608942"/>
            <a:ext cx="361950" cy="207962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20</a:t>
            </a:fld>
            <a:endParaRPr lang="de-DE" altLang="de-DE" sz="1400" dirty="0" smtClean="0"/>
          </a:p>
        </p:txBody>
      </p:sp>
      <p:sp>
        <p:nvSpPr>
          <p:cNvPr id="21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22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0372815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0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2" grpId="0" animBg="1"/>
      <p:bldP spid="2" grpId="0" animBg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58750" y="28576"/>
            <a:ext cx="7169150" cy="55244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 algn="ctr"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l"/>
            <a:r>
              <a:rPr lang="en-US" altLang="de-DE" dirty="0"/>
              <a:t>High Energy LINAC - </a:t>
            </a:r>
            <a:r>
              <a:rPr lang="en-US" altLang="de-DE" dirty="0" err="1"/>
              <a:t>rf</a:t>
            </a:r>
            <a:r>
              <a:rPr lang="en-US" altLang="de-DE" dirty="0"/>
              <a:t>-amplifiers (2015-2017)</a:t>
            </a:r>
            <a:endParaRPr lang="de-DE" altLang="de-DE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/>
          <a:srcRect t="1" b="22794"/>
          <a:stretch/>
        </p:blipFill>
        <p:spPr bwMode="auto">
          <a:xfrm>
            <a:off x="-38100" y="749300"/>
            <a:ext cx="9213850" cy="154781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</p:spPr>
      </p:pic>
      <p:pic>
        <p:nvPicPr>
          <p:cNvPr id="24582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2413" y="2573338"/>
            <a:ext cx="474980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158750" y="2592388"/>
            <a:ext cx="3800475" cy="39544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Aft>
                <a:spcPts val="600"/>
              </a:spcAft>
              <a:buClr>
                <a:srgbClr val="FF0000"/>
              </a:buClr>
              <a:buSzPct val="140000"/>
              <a:defRPr/>
            </a:pPr>
            <a:r>
              <a:rPr lang="de-DE" sz="1400" b="1" u="sng" dirty="0" err="1"/>
              <a:t>Modularized</a:t>
            </a:r>
            <a:r>
              <a:rPr lang="de-DE" sz="1400" b="1" u="sng" dirty="0"/>
              <a:t> Upgrade </a:t>
            </a:r>
            <a:r>
              <a:rPr lang="de-DE" sz="1400" b="1" u="sng" dirty="0" err="1"/>
              <a:t>strategy</a:t>
            </a:r>
            <a:endParaRPr lang="de-DE" sz="1400" b="1" u="sng" dirty="0"/>
          </a:p>
          <a:p>
            <a:pPr marL="182563" indent="-182563">
              <a:spcAft>
                <a:spcPts val="600"/>
              </a:spcAft>
              <a:buClr>
                <a:srgbClr val="FF000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FF0000"/>
                </a:solidFill>
              </a:rPr>
              <a:t>Exchange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supply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and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control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units</a:t>
            </a:r>
            <a:endParaRPr lang="de-DE" sz="1400" dirty="0">
              <a:solidFill>
                <a:srgbClr val="FF0000"/>
              </a:solidFill>
            </a:endParaRPr>
          </a:p>
          <a:p>
            <a:pPr marL="182563" indent="-182563">
              <a:spcAft>
                <a:spcPts val="600"/>
              </a:spcAft>
              <a:buClr>
                <a:srgbClr val="FF000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FF0000"/>
                </a:solidFill>
              </a:rPr>
              <a:t>Exchange LLRF, Measurement, interlock</a:t>
            </a:r>
          </a:p>
          <a:p>
            <a:pPr marL="182563" indent="-182563">
              <a:spcAft>
                <a:spcPts val="600"/>
              </a:spcAft>
              <a:buClr>
                <a:srgbClr val="FF000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FF0000"/>
                </a:solidFill>
              </a:rPr>
              <a:t>Independent </a:t>
            </a:r>
            <a:r>
              <a:rPr lang="de-DE" sz="1400" dirty="0" err="1">
                <a:solidFill>
                  <a:srgbClr val="FF0000"/>
                </a:solidFill>
              </a:rPr>
              <a:t>exchange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of</a:t>
            </a:r>
            <a:r>
              <a:rPr lang="de-DE" sz="1400" dirty="0">
                <a:solidFill>
                  <a:srgbClr val="FF0000"/>
                </a:solidFill>
              </a:rPr>
              <a:t>  </a:t>
            </a:r>
            <a:r>
              <a:rPr lang="de-DE" sz="1400" dirty="0" err="1">
                <a:solidFill>
                  <a:srgbClr val="FF0000"/>
                </a:solidFill>
              </a:rPr>
              <a:t>driver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amplifier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system</a:t>
            </a:r>
            <a:r>
              <a:rPr lang="de-DE" sz="1400" dirty="0">
                <a:solidFill>
                  <a:srgbClr val="FF0000"/>
                </a:solidFill>
              </a:rPr>
              <a:t> (Solid </a:t>
            </a:r>
            <a:r>
              <a:rPr lang="de-DE" sz="1400" dirty="0" err="1">
                <a:solidFill>
                  <a:srgbClr val="FF0000"/>
                </a:solidFill>
              </a:rPr>
              <a:t>state</a:t>
            </a:r>
            <a:r>
              <a:rPr lang="de-DE" sz="1400" dirty="0">
                <a:solidFill>
                  <a:srgbClr val="FF0000"/>
                </a:solidFill>
              </a:rPr>
              <a:t> </a:t>
            </a:r>
            <a:r>
              <a:rPr lang="de-DE" sz="1400" dirty="0" err="1">
                <a:solidFill>
                  <a:srgbClr val="FF0000"/>
                </a:solidFill>
              </a:rPr>
              <a:t>amplifiers</a:t>
            </a:r>
            <a:r>
              <a:rPr lang="de-DE" sz="1400" dirty="0">
                <a:solidFill>
                  <a:srgbClr val="FF0000"/>
                </a:solidFill>
              </a:rPr>
              <a:t>)</a:t>
            </a:r>
          </a:p>
          <a:p>
            <a:pPr marL="182563" indent="-182563">
              <a:spcAft>
                <a:spcPts val="600"/>
              </a:spcAft>
              <a:buClr>
                <a:srgbClr val="FF000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de-DE" sz="1400" dirty="0">
                <a:solidFill>
                  <a:srgbClr val="0000FF"/>
                </a:solidFill>
              </a:rPr>
              <a:t>Independent </a:t>
            </a:r>
            <a:r>
              <a:rPr lang="de-DE" sz="1400" dirty="0" err="1">
                <a:solidFill>
                  <a:srgbClr val="0000FF"/>
                </a:solidFill>
              </a:rPr>
              <a:t>exchange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of</a:t>
            </a:r>
            <a:r>
              <a:rPr lang="de-DE" sz="1400" dirty="0">
                <a:solidFill>
                  <a:srgbClr val="0000FF"/>
                </a:solidFill>
              </a:rPr>
              <a:t> high power </a:t>
            </a:r>
            <a:r>
              <a:rPr lang="de-DE" sz="1400" dirty="0" err="1">
                <a:solidFill>
                  <a:srgbClr val="0000FF"/>
                </a:solidFill>
              </a:rPr>
              <a:t>amplifiers</a:t>
            </a:r>
            <a:endParaRPr lang="de-DE" sz="1400" dirty="0">
              <a:solidFill>
                <a:srgbClr val="0000FF"/>
              </a:solidFill>
            </a:endParaRPr>
          </a:p>
          <a:p>
            <a:pPr marL="444500" lvl="1" indent="-261938">
              <a:spcAft>
                <a:spcPts val="600"/>
              </a:spcAft>
              <a:buClr>
                <a:srgbClr val="FF0000"/>
              </a:buClr>
              <a:buSzPct val="140000"/>
              <a:buFont typeface="Symbol" panose="05050102010706020507" pitchFamily="18" charset="2"/>
              <a:buChar char="-"/>
              <a:defRPr/>
            </a:pPr>
            <a:r>
              <a:rPr lang="de-DE" sz="1400" dirty="0">
                <a:solidFill>
                  <a:srgbClr val="0000FF"/>
                </a:solidFill>
              </a:rPr>
              <a:t>Prototype (THALES) </a:t>
            </a:r>
            <a:r>
              <a:rPr lang="de-DE" sz="1400" dirty="0" err="1">
                <a:solidFill>
                  <a:srgbClr val="0000FF"/>
                </a:solidFill>
              </a:rPr>
              <a:t>ordered</a:t>
            </a:r>
            <a:endParaRPr lang="de-DE" sz="1400" dirty="0">
              <a:solidFill>
                <a:srgbClr val="0000FF"/>
              </a:solidFill>
            </a:endParaRPr>
          </a:p>
          <a:p>
            <a:pPr marL="444500" lvl="1" indent="-261938">
              <a:spcAft>
                <a:spcPts val="600"/>
              </a:spcAft>
              <a:buClr>
                <a:srgbClr val="FF0000"/>
              </a:buClr>
              <a:buSzPct val="140000"/>
              <a:buFont typeface="Symbol" panose="05050102010706020507" pitchFamily="18" charset="2"/>
              <a:buChar char="-"/>
              <a:defRPr/>
            </a:pPr>
            <a:r>
              <a:rPr lang="de-DE" sz="1400" dirty="0" err="1">
                <a:solidFill>
                  <a:srgbClr val="0000FF"/>
                </a:solidFill>
              </a:rPr>
              <a:t>Dedicated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test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area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allocated</a:t>
            </a:r>
            <a:endParaRPr lang="de-DE" sz="1400" dirty="0">
              <a:solidFill>
                <a:srgbClr val="0000FF"/>
              </a:solidFill>
            </a:endParaRPr>
          </a:p>
          <a:p>
            <a:pPr marL="444500" lvl="1" indent="-261938">
              <a:spcAft>
                <a:spcPts val="600"/>
              </a:spcAft>
              <a:buClr>
                <a:srgbClr val="FF0000"/>
              </a:buClr>
              <a:buSzPct val="140000"/>
              <a:buFont typeface="Symbol" panose="05050102010706020507" pitchFamily="18" charset="2"/>
              <a:buChar char="-"/>
              <a:defRPr/>
            </a:pPr>
            <a:r>
              <a:rPr lang="de-DE" sz="1400" dirty="0">
                <a:solidFill>
                  <a:srgbClr val="0000FF"/>
                </a:solidFill>
              </a:rPr>
              <a:t>Milestone: </a:t>
            </a:r>
            <a:r>
              <a:rPr lang="de-DE" sz="1400" dirty="0" err="1">
                <a:solidFill>
                  <a:srgbClr val="0000FF"/>
                </a:solidFill>
              </a:rPr>
              <a:t>Successful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test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operation</a:t>
            </a:r>
            <a:endParaRPr lang="de-DE" sz="1400" dirty="0">
              <a:solidFill>
                <a:srgbClr val="0000FF"/>
              </a:solidFill>
            </a:endParaRPr>
          </a:p>
          <a:p>
            <a:pPr marL="444500" lvl="1" indent="-261938">
              <a:spcAft>
                <a:spcPts val="600"/>
              </a:spcAft>
              <a:buClr>
                <a:srgbClr val="FF0000"/>
              </a:buClr>
              <a:buSzPct val="140000"/>
              <a:buFont typeface="Symbol" panose="05050102010706020507" pitchFamily="18" charset="2"/>
              <a:buChar char="-"/>
              <a:defRPr/>
            </a:pPr>
            <a:r>
              <a:rPr lang="de-DE" sz="1400" dirty="0" err="1">
                <a:solidFill>
                  <a:srgbClr val="0000FF"/>
                </a:solidFill>
              </a:rPr>
              <a:t>Procurement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of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series</a:t>
            </a:r>
            <a:r>
              <a:rPr lang="de-DE" sz="1400" dirty="0">
                <a:solidFill>
                  <a:srgbClr val="0000FF"/>
                </a:solidFill>
              </a:rPr>
              <a:t>: 2017</a:t>
            </a:r>
          </a:p>
          <a:p>
            <a:pPr marL="444500" lvl="1" indent="-261938">
              <a:spcAft>
                <a:spcPts val="600"/>
              </a:spcAft>
              <a:buClr>
                <a:srgbClr val="FF0000"/>
              </a:buClr>
              <a:buSzPct val="140000"/>
              <a:buFont typeface="Symbol" panose="05050102010706020507" pitchFamily="18" charset="2"/>
              <a:buChar char="-"/>
              <a:defRPr/>
            </a:pPr>
            <a:r>
              <a:rPr lang="de-DE" sz="1400" dirty="0" err="1">
                <a:solidFill>
                  <a:srgbClr val="0000FF"/>
                </a:solidFill>
              </a:rPr>
              <a:t>Step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by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step</a:t>
            </a:r>
            <a:r>
              <a:rPr lang="de-DE" sz="1400" dirty="0">
                <a:solidFill>
                  <a:srgbClr val="0000FF"/>
                </a:solidFill>
              </a:rPr>
              <a:t> </a:t>
            </a:r>
            <a:r>
              <a:rPr lang="de-DE" sz="1400" dirty="0" err="1">
                <a:solidFill>
                  <a:srgbClr val="0000FF"/>
                </a:solidFill>
              </a:rPr>
              <a:t>mounting</a:t>
            </a:r>
            <a:r>
              <a:rPr lang="de-DE" sz="1400" dirty="0">
                <a:solidFill>
                  <a:srgbClr val="0000FF"/>
                </a:solidFill>
              </a:rPr>
              <a:t> in </a:t>
            </a:r>
            <a:r>
              <a:rPr lang="de-DE" sz="1400" dirty="0" err="1">
                <a:solidFill>
                  <a:srgbClr val="0000FF"/>
                </a:solidFill>
              </a:rPr>
              <a:t>shutdowns</a:t>
            </a:r>
            <a:endParaRPr lang="de-DE" sz="1400" dirty="0">
              <a:solidFill>
                <a:srgbClr val="0000FF"/>
              </a:solidFill>
            </a:endParaRPr>
          </a:p>
          <a:p>
            <a:pPr marL="182563" indent="-182563">
              <a:spcAft>
                <a:spcPts val="600"/>
              </a:spcAft>
              <a:buClr>
                <a:srgbClr val="FF0000"/>
              </a:buClr>
              <a:buSzPct val="140000"/>
              <a:buFont typeface="Arial" panose="020B0604020202020204" pitchFamily="34" charset="0"/>
              <a:buChar char="•"/>
              <a:defRPr/>
            </a:pPr>
            <a:r>
              <a:rPr lang="de-DE" sz="1400" b="1" dirty="0" err="1">
                <a:solidFill>
                  <a:srgbClr val="FF0000"/>
                </a:solidFill>
              </a:rPr>
              <a:t>Potentially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err="1">
                <a:solidFill>
                  <a:srgbClr val="FF0000"/>
                </a:solidFill>
              </a:rPr>
              <a:t>finalized</a:t>
            </a:r>
            <a:r>
              <a:rPr lang="de-DE" sz="1400" b="1" dirty="0">
                <a:solidFill>
                  <a:srgbClr val="FF0000"/>
                </a:solidFill>
              </a:rPr>
              <a:t> </a:t>
            </a:r>
            <a:r>
              <a:rPr lang="de-DE" sz="1400" b="1" dirty="0" err="1">
                <a:solidFill>
                  <a:srgbClr val="FF0000"/>
                </a:solidFill>
              </a:rPr>
              <a:t>until</a:t>
            </a:r>
            <a:r>
              <a:rPr lang="de-DE" sz="1400" b="1" dirty="0">
                <a:solidFill>
                  <a:srgbClr val="FF0000"/>
                </a:solidFill>
              </a:rPr>
              <a:t> 2020!</a:t>
            </a:r>
          </a:p>
          <a:p>
            <a:pPr marL="444500" lvl="1" indent="-261938">
              <a:spcAft>
                <a:spcPts val="600"/>
              </a:spcAft>
              <a:buClr>
                <a:srgbClr val="FF0000"/>
              </a:buClr>
              <a:buSzPct val="140000"/>
              <a:buFont typeface="Symbol" panose="05050102010706020507" pitchFamily="18" charset="2"/>
              <a:buChar char="-"/>
              <a:defRPr/>
            </a:pP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739524" y="926993"/>
            <a:ext cx="2966451" cy="646331"/>
          </a:xfrm>
          <a:prstGeom prst="rect">
            <a:avLst/>
          </a:prstGeom>
          <a:solidFill>
            <a:srgbClr val="FF0000">
              <a:alpha val="74000"/>
            </a:srgbClr>
          </a:solidFill>
          <a:ln>
            <a:noFill/>
          </a:ln>
          <a:effectLst/>
          <a:scene3d>
            <a:camera prst="orthographicFront">
              <a:rot lat="19180601" lon="498438" rev="20135523"/>
            </a:camera>
            <a:lightRig rig="sunrise" dir="t">
              <a:rot lat="0" lon="0" rev="21594000"/>
            </a:lightRig>
          </a:scene3d>
          <a:sp3d extrusionH="19050" prstMaterial="matte">
            <a:bevelT prst="relaxedInset"/>
          </a:sp3d>
        </p:spPr>
        <p:txBody>
          <a:bodyPr>
            <a:spAutoFit/>
          </a:bodyPr>
          <a:lstStyle>
            <a:defPPr>
              <a:defRPr lang="de-DE"/>
            </a:defPPr>
            <a:lvl1pPr eaLnBrk="0" hangingPunct="0">
              <a:spcBef>
                <a:spcPct val="50000"/>
              </a:spcBef>
              <a:defRPr sz="1600" b="1">
                <a:solidFill>
                  <a:srgbClr val="4D4D4D"/>
                </a:solidFill>
                <a:latin typeface="Arial" pitchFamily="34" charset="0"/>
              </a:defRPr>
            </a:lvl1pPr>
            <a:lvl2pPr>
              <a:defRPr>
                <a:latin typeface="Arial" pitchFamily="34" charset="0"/>
              </a:defRPr>
            </a:lvl2pPr>
            <a:lvl3pPr>
              <a:defRPr>
                <a:latin typeface="Arial" pitchFamily="34" charset="0"/>
              </a:defRPr>
            </a:lvl3pPr>
            <a:lvl4pPr>
              <a:defRPr>
                <a:latin typeface="Arial" pitchFamily="34" charset="0"/>
              </a:defRPr>
            </a:lvl4pPr>
            <a:lvl5pPr>
              <a:defRPr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</a:defRPr>
            </a:lvl9pPr>
          </a:lstStyle>
          <a:p>
            <a:pPr algn="ctr">
              <a:defRPr/>
            </a:pPr>
            <a:r>
              <a:rPr lang="de-DE" altLang="de-DE" sz="1800" dirty="0" smtClean="0">
                <a:solidFill>
                  <a:srgbClr val="FFFF00"/>
                </a:solidFill>
              </a:rPr>
              <a:t>UNILAC </a:t>
            </a:r>
            <a:r>
              <a:rPr lang="de-DE" altLang="de-DE" sz="1800" dirty="0" err="1" smtClean="0">
                <a:solidFill>
                  <a:srgbClr val="FFFF00"/>
                </a:solidFill>
              </a:rPr>
              <a:t>rf-amplifier</a:t>
            </a:r>
            <a:r>
              <a:rPr lang="de-DE" altLang="de-DE" sz="1800" dirty="0" smtClean="0">
                <a:solidFill>
                  <a:srgbClr val="FFFF00"/>
                </a:solidFill>
              </a:rPr>
              <a:t> </a:t>
            </a:r>
            <a:r>
              <a:rPr lang="de-DE" altLang="de-DE" sz="1800" dirty="0" err="1" smtClean="0">
                <a:solidFill>
                  <a:srgbClr val="FFFF00"/>
                </a:solidFill>
              </a:rPr>
              <a:t>gallery</a:t>
            </a:r>
            <a:r>
              <a:rPr lang="de-DE" altLang="de-DE" sz="1800" dirty="0" smtClean="0">
                <a:solidFill>
                  <a:srgbClr val="FFFF00"/>
                </a:solidFill>
              </a:rPr>
              <a:t> (</a:t>
            </a:r>
            <a:r>
              <a:rPr lang="de-DE" altLang="de-DE" sz="1800" dirty="0" err="1" smtClean="0">
                <a:solidFill>
                  <a:srgbClr val="FFFF00"/>
                </a:solidFill>
              </a:rPr>
              <a:t>since</a:t>
            </a:r>
            <a:r>
              <a:rPr lang="de-DE" altLang="de-DE" sz="1800" dirty="0" smtClean="0">
                <a:solidFill>
                  <a:srgbClr val="FFFF00"/>
                </a:solidFill>
              </a:rPr>
              <a:t> 1975)</a:t>
            </a:r>
          </a:p>
        </p:txBody>
      </p:sp>
      <p:cxnSp>
        <p:nvCxnSpPr>
          <p:cNvPr id="13" name="Gerade Verbindung mit Pfeil 12"/>
          <p:cNvCxnSpPr/>
          <p:nvPr/>
        </p:nvCxnSpPr>
        <p:spPr>
          <a:xfrm>
            <a:off x="-3175" y="2130425"/>
            <a:ext cx="8959850" cy="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86" name="Textfeld 14"/>
          <p:cNvSpPr txBox="1">
            <a:spLocks noChangeArrowheads="1"/>
          </p:cNvSpPr>
          <p:nvPr/>
        </p:nvSpPr>
        <p:spPr bwMode="auto">
          <a:xfrm>
            <a:off x="3743325" y="1954213"/>
            <a:ext cx="96202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800">
                <a:solidFill>
                  <a:srgbClr val="FF0000"/>
                </a:solidFill>
                <a:sym typeface="Symbol" pitchFamily="18" charset="2"/>
              </a:rPr>
              <a:t></a:t>
            </a:r>
            <a:r>
              <a:rPr lang="de-DE" altLang="de-DE" sz="1800">
                <a:solidFill>
                  <a:srgbClr val="FF0000"/>
                </a:solidFill>
              </a:rPr>
              <a:t>120m</a:t>
            </a:r>
          </a:p>
        </p:txBody>
      </p:sp>
      <p:sp>
        <p:nvSpPr>
          <p:cNvPr id="1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21</a:t>
            </a:fld>
            <a:endParaRPr lang="de-DE" altLang="de-DE" sz="1400" dirty="0" smtClean="0"/>
          </a:p>
        </p:txBody>
      </p:sp>
      <p:sp>
        <p:nvSpPr>
          <p:cNvPr id="15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6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50207800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143" y="2993811"/>
            <a:ext cx="3889375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107950" y="49213"/>
            <a:ext cx="10536238" cy="7889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0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dirty="0" err="1"/>
              <a:t>Rf-Simulations</a:t>
            </a:r>
            <a:r>
              <a:rPr lang="de-DE" altLang="de-DE" dirty="0"/>
              <a:t> on Drift Tube Design </a:t>
            </a:r>
            <a:r>
              <a:rPr lang="de-DE" altLang="de-DE" dirty="0" err="1" smtClean="0"/>
              <a:t>for</a:t>
            </a:r>
            <a:endParaRPr lang="de-DE" altLang="de-DE" dirty="0" smtClean="0"/>
          </a:p>
          <a:p>
            <a:r>
              <a:rPr lang="de-DE" altLang="de-DE" dirty="0" smtClean="0">
                <a:solidFill>
                  <a:srgbClr val="FF0000"/>
                </a:solidFill>
              </a:rPr>
              <a:t>HE-</a:t>
            </a:r>
            <a:r>
              <a:rPr lang="de-DE" altLang="de-DE" dirty="0" err="1" smtClean="0">
                <a:solidFill>
                  <a:srgbClr val="FF0000"/>
                </a:solidFill>
              </a:rPr>
              <a:t>Linac</a:t>
            </a:r>
            <a:r>
              <a:rPr lang="de-DE" altLang="de-DE" dirty="0" smtClean="0">
                <a:solidFill>
                  <a:srgbClr val="FF0000"/>
                </a:solidFill>
              </a:rPr>
              <a:t> Alvarez-DTL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</a:t>
            </a:r>
            <a:r>
              <a:rPr lang="de-DE" altLang="de-DE" dirty="0"/>
              <a:t>strong </a:t>
            </a:r>
            <a:r>
              <a:rPr lang="de-DE" altLang="de-DE" dirty="0" err="1"/>
              <a:t>periodic</a:t>
            </a:r>
            <a:r>
              <a:rPr lang="de-DE" altLang="de-DE" dirty="0"/>
              <a:t> </a:t>
            </a:r>
            <a:r>
              <a:rPr lang="de-DE" altLang="de-DE" dirty="0" err="1"/>
              <a:t>Focusing</a:t>
            </a:r>
            <a:endParaRPr lang="de-DE" altLang="de-DE" dirty="0"/>
          </a:p>
        </p:txBody>
      </p:sp>
      <p:pic>
        <p:nvPicPr>
          <p:cNvPr id="26631" name="Picture 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3163094"/>
            <a:ext cx="2124075" cy="148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153569"/>
            <a:ext cx="2122488" cy="147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3" name="Textfeld 16"/>
          <p:cNvSpPr txBox="1">
            <a:spLocks noChangeArrowheads="1"/>
          </p:cNvSpPr>
          <p:nvPr/>
        </p:nvSpPr>
        <p:spPr bwMode="auto">
          <a:xfrm>
            <a:off x="468313" y="2915444"/>
            <a:ext cx="7016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000"/>
              <a:t>present</a:t>
            </a:r>
            <a:endParaRPr lang="en-US" altLang="de-DE" sz="1000"/>
          </a:p>
        </p:txBody>
      </p:sp>
      <p:sp>
        <p:nvSpPr>
          <p:cNvPr id="26634" name="Textfeld 17"/>
          <p:cNvSpPr txBox="1">
            <a:spLocks noChangeArrowheads="1"/>
          </p:cNvSpPr>
          <p:nvPr/>
        </p:nvSpPr>
        <p:spPr bwMode="auto">
          <a:xfrm>
            <a:off x="2513013" y="2923382"/>
            <a:ext cx="16271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000"/>
              <a:t>modified (current status)</a:t>
            </a:r>
            <a:endParaRPr lang="en-US" altLang="de-DE" sz="1000"/>
          </a:p>
        </p:txBody>
      </p:sp>
      <p:sp>
        <p:nvSpPr>
          <p:cNvPr id="26635" name="Textfeld 18"/>
          <p:cNvSpPr txBox="1">
            <a:spLocks noChangeArrowheads="1"/>
          </p:cNvSpPr>
          <p:nvPr/>
        </p:nvSpPr>
        <p:spPr bwMode="auto">
          <a:xfrm>
            <a:off x="320675" y="4661694"/>
            <a:ext cx="9858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000"/>
              <a:t>R</a:t>
            </a:r>
            <a:r>
              <a:rPr lang="de-DE" altLang="de-DE" sz="1000" baseline="-25000"/>
              <a:t>s</a:t>
            </a:r>
            <a:r>
              <a:rPr lang="de-DE" altLang="de-DE" sz="1000"/>
              <a:t> = 53 M</a:t>
            </a:r>
            <a:r>
              <a:rPr lang="el-GR" altLang="de-DE" sz="1000"/>
              <a:t>Ω</a:t>
            </a:r>
            <a:r>
              <a:rPr lang="de-DE" altLang="de-DE" sz="1000"/>
              <a:t>/m</a:t>
            </a:r>
            <a:endParaRPr lang="en-US" altLang="de-DE" sz="1000"/>
          </a:p>
        </p:txBody>
      </p:sp>
      <p:sp>
        <p:nvSpPr>
          <p:cNvPr id="26636" name="Textfeld 19"/>
          <p:cNvSpPr txBox="1">
            <a:spLocks noChangeArrowheads="1"/>
          </p:cNvSpPr>
          <p:nvPr/>
        </p:nvSpPr>
        <p:spPr bwMode="auto">
          <a:xfrm>
            <a:off x="2722563" y="4666457"/>
            <a:ext cx="9842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000"/>
              <a:t>R</a:t>
            </a:r>
            <a:r>
              <a:rPr lang="de-DE" altLang="de-DE" sz="1000" baseline="-25000"/>
              <a:t>s</a:t>
            </a:r>
            <a:r>
              <a:rPr lang="de-DE" altLang="de-DE" sz="1000"/>
              <a:t> = 60 M</a:t>
            </a:r>
            <a:r>
              <a:rPr lang="el-GR" altLang="de-DE" sz="1000"/>
              <a:t>Ω</a:t>
            </a:r>
            <a:r>
              <a:rPr lang="de-DE" altLang="de-DE" sz="1000"/>
              <a:t>/m</a:t>
            </a:r>
            <a:endParaRPr lang="en-US" altLang="de-DE" sz="1000"/>
          </a:p>
        </p:txBody>
      </p:sp>
      <p:sp>
        <p:nvSpPr>
          <p:cNvPr id="26637" name="Textfeld 20"/>
          <p:cNvSpPr txBox="1">
            <a:spLocks noChangeArrowheads="1"/>
          </p:cNvSpPr>
          <p:nvPr/>
        </p:nvSpPr>
        <p:spPr bwMode="auto">
          <a:xfrm>
            <a:off x="407988" y="2634457"/>
            <a:ext cx="4308475" cy="3063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/>
              <a:t>108 MHz, example: L</a:t>
            </a:r>
            <a:r>
              <a:rPr lang="de-DE" altLang="de-DE" sz="1200" baseline="-25000"/>
              <a:t>cell</a:t>
            </a:r>
            <a:r>
              <a:rPr lang="de-DE" altLang="de-DE" sz="1400"/>
              <a:t> = 200 mm ≙ 2.45 MeV/u</a:t>
            </a:r>
            <a:endParaRPr lang="en-US" altLang="de-DE" sz="1400"/>
          </a:p>
        </p:txBody>
      </p:sp>
      <p:sp>
        <p:nvSpPr>
          <p:cNvPr id="26638" name="Textfeld 21"/>
          <p:cNvSpPr txBox="1">
            <a:spLocks noChangeArrowheads="1"/>
          </p:cNvSpPr>
          <p:nvPr/>
        </p:nvSpPr>
        <p:spPr bwMode="auto">
          <a:xfrm>
            <a:off x="8532813" y="6226175"/>
            <a:ext cx="576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200"/>
              <a:t>X. Du</a:t>
            </a:r>
            <a:endParaRPr lang="en-US" altLang="de-DE" sz="1200"/>
          </a:p>
        </p:txBody>
      </p:sp>
      <p:sp>
        <p:nvSpPr>
          <p:cNvPr id="24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22</a:t>
            </a:fld>
            <a:endParaRPr lang="de-DE" altLang="de-DE" sz="1400" dirty="0" smtClean="0"/>
          </a:p>
        </p:txBody>
      </p:sp>
      <p:sp>
        <p:nvSpPr>
          <p:cNvPr id="25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26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107950" y="1314796"/>
            <a:ext cx="4400440" cy="7889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0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altLang="de-DE" dirty="0" err="1"/>
              <a:t>Rf-Simulations</a:t>
            </a:r>
            <a:r>
              <a:rPr lang="de-DE" altLang="de-DE" dirty="0"/>
              <a:t> on Drift Tube Design </a:t>
            </a:r>
            <a:r>
              <a:rPr lang="de-DE" altLang="de-DE" dirty="0" err="1" smtClean="0"/>
              <a:t>for</a:t>
            </a:r>
            <a:endParaRPr lang="de-DE" altLang="de-DE" dirty="0" smtClean="0"/>
          </a:p>
          <a:p>
            <a:pPr algn="ctr"/>
            <a:r>
              <a:rPr lang="de-DE" altLang="de-DE" dirty="0" smtClean="0">
                <a:solidFill>
                  <a:srgbClr val="FF0000"/>
                </a:solidFill>
              </a:rPr>
              <a:t>HE-</a:t>
            </a:r>
            <a:r>
              <a:rPr lang="de-DE" altLang="de-DE" dirty="0" err="1" smtClean="0">
                <a:solidFill>
                  <a:srgbClr val="FF0000"/>
                </a:solidFill>
              </a:rPr>
              <a:t>Linac</a:t>
            </a:r>
            <a:r>
              <a:rPr lang="de-DE" altLang="de-DE" dirty="0" smtClean="0">
                <a:solidFill>
                  <a:srgbClr val="FF0000"/>
                </a:solidFill>
              </a:rPr>
              <a:t> Alvarez-DTL </a:t>
            </a:r>
            <a:r>
              <a:rPr lang="de-DE" altLang="de-DE" dirty="0" err="1" smtClean="0"/>
              <a:t>with</a:t>
            </a:r>
            <a:r>
              <a:rPr lang="de-DE" altLang="de-DE" dirty="0" smtClean="0"/>
              <a:t> </a:t>
            </a:r>
            <a:r>
              <a:rPr lang="de-DE" altLang="de-DE" dirty="0"/>
              <a:t>strong </a:t>
            </a:r>
            <a:r>
              <a:rPr lang="de-DE" altLang="de-DE" dirty="0" err="1"/>
              <a:t>periodic</a:t>
            </a:r>
            <a:r>
              <a:rPr lang="de-DE" altLang="de-DE" dirty="0"/>
              <a:t> </a:t>
            </a:r>
            <a:r>
              <a:rPr lang="de-DE" altLang="de-DE" dirty="0" err="1"/>
              <a:t>Focusing</a:t>
            </a:r>
            <a:endParaRPr lang="de-DE" altLang="de-DE" dirty="0"/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>
            <a:off x="4752341" y="1397789"/>
            <a:ext cx="4288292" cy="809357"/>
          </a:xfrm>
          <a:prstGeom prst="rect">
            <a:avLst/>
          </a:prstGeom>
          <a:extLst/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altLang="en-US" sz="1700" dirty="0" smtClean="0">
                <a:solidFill>
                  <a:srgbClr val="FF0000"/>
                </a:solidFill>
              </a:rPr>
              <a:t>Interdigital H-Mode </a:t>
            </a:r>
            <a:r>
              <a:rPr lang="de-DE" altLang="en-US" sz="1700" dirty="0" err="1" smtClean="0">
                <a:solidFill>
                  <a:srgbClr val="FF0000"/>
                </a:solidFill>
              </a:rPr>
              <a:t>cavity</a:t>
            </a:r>
            <a:r>
              <a:rPr lang="de-DE" altLang="en-US" sz="1700" dirty="0" smtClean="0"/>
              <a:t>: </a:t>
            </a:r>
            <a:r>
              <a:rPr lang="de-DE" altLang="en-US" sz="1700" dirty="0" err="1" smtClean="0"/>
              <a:t>Emittance</a:t>
            </a:r>
            <a:r>
              <a:rPr lang="de-DE" altLang="en-US" sz="1700" dirty="0" smtClean="0"/>
              <a:t> </a:t>
            </a:r>
            <a:r>
              <a:rPr lang="de-DE" altLang="en-US" sz="1700" dirty="0"/>
              <a:t>Growth </a:t>
            </a:r>
            <a:r>
              <a:rPr lang="de-DE" altLang="en-US" sz="1700" dirty="0" err="1" smtClean="0"/>
              <a:t>Reduction</a:t>
            </a:r>
            <a:r>
              <a:rPr lang="de-DE" altLang="en-US" sz="1700" dirty="0"/>
              <a:t> </a:t>
            </a:r>
            <a:r>
              <a:rPr lang="de-DE" altLang="en-US" sz="1700" dirty="0" err="1" smtClean="0"/>
              <a:t>for</a:t>
            </a:r>
            <a:r>
              <a:rPr lang="de-DE" altLang="en-US" sz="1700" dirty="0" smtClean="0"/>
              <a:t> </a:t>
            </a:r>
            <a:r>
              <a:rPr lang="de-DE" altLang="en-US" sz="1700" dirty="0"/>
              <a:t>KONUS Beam Dynamics</a:t>
            </a:r>
          </a:p>
        </p:txBody>
      </p:sp>
      <p:sp>
        <p:nvSpPr>
          <p:cNvPr id="29" name="TextBox 10"/>
          <p:cNvSpPr txBox="1">
            <a:spLocks noChangeArrowheads="1"/>
          </p:cNvSpPr>
          <p:nvPr/>
        </p:nvSpPr>
        <p:spPr bwMode="auto">
          <a:xfrm>
            <a:off x="2308170" y="5557508"/>
            <a:ext cx="419735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dirty="0"/>
              <a:t>	              </a:t>
            </a:r>
            <a:r>
              <a:rPr lang="en-US" altLang="en-US" sz="1400" dirty="0" smtClean="0"/>
              <a:t>           </a:t>
            </a:r>
            <a:r>
              <a:rPr lang="en-US" altLang="en-US" sz="1400" b="1" u="sng" dirty="0">
                <a:solidFill>
                  <a:srgbClr val="00B050"/>
                </a:solidFill>
              </a:rPr>
              <a:t>new:</a:t>
            </a:r>
            <a:r>
              <a:rPr lang="en-US" altLang="en-US" sz="1400" dirty="0"/>
              <a:t>          </a:t>
            </a:r>
            <a:r>
              <a:rPr lang="en-US" altLang="en-US" sz="1400" b="1" u="sng" dirty="0">
                <a:solidFill>
                  <a:srgbClr val="FF0000"/>
                </a:solidFill>
              </a:rPr>
              <a:t>old:</a:t>
            </a:r>
            <a:r>
              <a:rPr lang="en-US" altLang="en-US" sz="1400" b="1" dirty="0">
                <a:solidFill>
                  <a:srgbClr val="FF0000"/>
                </a:solidFill>
              </a:rPr>
              <a:t>     </a:t>
            </a:r>
            <a:r>
              <a:rPr lang="en-US" altLang="en-US" sz="1400" b="1" u="sng" dirty="0" smtClean="0"/>
              <a:t>UNILAC*:</a:t>
            </a:r>
            <a:endParaRPr lang="en-US" altLang="en-US" sz="1400" b="1" u="sng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 dirty="0"/>
              <a:t>Transmission:</a:t>
            </a:r>
            <a:r>
              <a:rPr lang="en-US" altLang="en-US" sz="1400" dirty="0"/>
              <a:t>           </a:t>
            </a:r>
            <a:r>
              <a:rPr lang="en-US" altLang="en-US" sz="1400" b="1" dirty="0">
                <a:solidFill>
                  <a:srgbClr val="00B050"/>
                </a:solidFill>
              </a:rPr>
              <a:t>92%          </a:t>
            </a:r>
            <a:r>
              <a:rPr lang="en-US" altLang="en-US" sz="1400" b="1" dirty="0">
                <a:solidFill>
                  <a:srgbClr val="FF0000"/>
                </a:solidFill>
              </a:rPr>
              <a:t>88%        </a:t>
            </a:r>
            <a:r>
              <a:rPr lang="en-US" altLang="en-US" sz="1400" b="1" dirty="0"/>
              <a:t>100%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u="sng" dirty="0" err="1"/>
              <a:t>Emittance</a:t>
            </a:r>
            <a:r>
              <a:rPr lang="en-US" altLang="en-US" sz="1400" b="1" u="sng" dirty="0"/>
              <a:t> growth:</a:t>
            </a:r>
            <a:r>
              <a:rPr lang="en-US" altLang="en-US" sz="1400" dirty="0"/>
              <a:t> </a:t>
            </a:r>
            <a:r>
              <a:rPr lang="en-US" altLang="en-US" sz="1400" b="1" dirty="0">
                <a:solidFill>
                  <a:srgbClr val="00B050"/>
                </a:solidFill>
              </a:rPr>
              <a:t>~ 35%       </a:t>
            </a:r>
            <a:r>
              <a:rPr lang="en-US" altLang="en-US" sz="1400" b="1" dirty="0">
                <a:solidFill>
                  <a:srgbClr val="FF0000"/>
                </a:solidFill>
              </a:rPr>
              <a:t>~ 50%       </a:t>
            </a:r>
            <a:r>
              <a:rPr lang="en-US" altLang="en-US" sz="1400" b="1" dirty="0" smtClean="0"/>
              <a:t>20-40%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/>
              <a:t>	</a:t>
            </a:r>
            <a:r>
              <a:rPr lang="en-US" altLang="en-US" sz="1400" b="1" dirty="0" smtClean="0"/>
              <a:t>						</a:t>
            </a:r>
            <a:r>
              <a:rPr lang="en-US" altLang="en-US" sz="1000" b="1" dirty="0" smtClean="0"/>
              <a:t>*measured  </a:t>
            </a:r>
            <a:endParaRPr lang="en-US" altLang="en-US" sz="1000" dirty="0">
              <a:solidFill>
                <a:srgbClr val="006600"/>
              </a:solidFill>
            </a:endParaRP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 rot="1814521">
            <a:off x="6016089" y="3723490"/>
            <a:ext cx="1724025" cy="307975"/>
          </a:xfrm>
          <a:prstGeom prst="rect">
            <a:avLst/>
          </a:prstGeom>
          <a:solidFill>
            <a:srgbClr val="FFFF00">
              <a:alpha val="61000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00B050"/>
                </a:solidFill>
              </a:rPr>
              <a:t>new design (2014)</a:t>
            </a:r>
          </a:p>
        </p:txBody>
      </p:sp>
      <p:sp>
        <p:nvSpPr>
          <p:cNvPr id="32" name="Textfeld 5"/>
          <p:cNvSpPr txBox="1">
            <a:spLocks noChangeArrowheads="1"/>
          </p:cNvSpPr>
          <p:nvPr/>
        </p:nvSpPr>
        <p:spPr bwMode="auto">
          <a:xfrm>
            <a:off x="5007143" y="2238950"/>
            <a:ext cx="4033490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82563" indent="-182563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200" dirty="0"/>
              <a:t>KONUS beam </a:t>
            </a:r>
            <a:r>
              <a:rPr lang="de-DE" altLang="de-DE" sz="1200" dirty="0" err="1"/>
              <a:t>dynamics</a:t>
            </a:r>
            <a:r>
              <a:rPr lang="de-DE" altLang="de-DE" sz="1200" dirty="0"/>
              <a:t> </a:t>
            </a:r>
            <a:r>
              <a:rPr lang="de-DE" altLang="de-DE" sz="1200" dirty="0" err="1"/>
              <a:t>features</a:t>
            </a:r>
            <a:r>
              <a:rPr lang="de-DE" altLang="de-DE" sz="1200" dirty="0"/>
              <a:t> high </a:t>
            </a:r>
            <a:r>
              <a:rPr lang="de-DE" altLang="de-DE" sz="1200" dirty="0" err="1"/>
              <a:t>effective</a:t>
            </a:r>
            <a:r>
              <a:rPr lang="de-DE" altLang="de-DE" sz="1200" dirty="0"/>
              <a:t> </a:t>
            </a:r>
            <a:r>
              <a:rPr lang="de-DE" altLang="de-DE" sz="1200" dirty="0" err="1"/>
              <a:t>R</a:t>
            </a:r>
            <a:r>
              <a:rPr lang="de-DE" altLang="de-DE" sz="1200" baseline="-25000" dirty="0" err="1"/>
              <a:t>s</a:t>
            </a:r>
            <a:endParaRPr lang="de-DE" altLang="de-DE" sz="1200" dirty="0"/>
          </a:p>
          <a:p>
            <a:pPr eaLnBrk="1" hangingPunct="1"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40000"/>
            </a:pPr>
            <a:r>
              <a:rPr lang="de-DE" altLang="de-DE" sz="1200" dirty="0" err="1"/>
              <a:t>the</a:t>
            </a:r>
            <a:r>
              <a:rPr lang="de-DE" altLang="de-DE" sz="1200" dirty="0"/>
              <a:t> </a:t>
            </a:r>
            <a:r>
              <a:rPr lang="de-DE" altLang="de-DE" sz="1200" dirty="0" err="1"/>
              <a:t>price</a:t>
            </a:r>
            <a:r>
              <a:rPr lang="de-DE" altLang="de-DE" sz="1200" dirty="0"/>
              <a:t> </a:t>
            </a:r>
            <a:r>
              <a:rPr lang="de-DE" altLang="de-DE" sz="1200" dirty="0" err="1"/>
              <a:t>to</a:t>
            </a:r>
            <a:r>
              <a:rPr lang="de-DE" altLang="de-DE" sz="1200" dirty="0"/>
              <a:t> </a:t>
            </a:r>
            <a:r>
              <a:rPr lang="de-DE" altLang="de-DE" sz="1200" dirty="0" err="1"/>
              <a:t>pay</a:t>
            </a:r>
            <a:r>
              <a:rPr lang="de-DE" altLang="de-DE" sz="1200" dirty="0"/>
              <a:t> </a:t>
            </a:r>
            <a:r>
              <a:rPr lang="de-DE" altLang="de-DE" sz="1200" dirty="0" err="1"/>
              <a:t>is</a:t>
            </a:r>
            <a:r>
              <a:rPr lang="de-DE" altLang="de-DE" sz="1200" dirty="0"/>
              <a:t> </a:t>
            </a:r>
            <a:r>
              <a:rPr lang="de-DE" altLang="de-DE" sz="1200" dirty="0" err="1"/>
              <a:t>reduced</a:t>
            </a:r>
            <a:r>
              <a:rPr lang="de-DE" altLang="de-DE" sz="1200" dirty="0"/>
              <a:t> </a:t>
            </a:r>
            <a:r>
              <a:rPr lang="de-DE" altLang="de-DE" sz="1200" dirty="0" err="1"/>
              <a:t>focusing</a:t>
            </a:r>
            <a:r>
              <a:rPr lang="de-DE" altLang="de-DE" sz="1200" dirty="0"/>
              <a:t> &amp; </a:t>
            </a:r>
            <a:r>
              <a:rPr lang="de-DE" altLang="de-DE" sz="1200" dirty="0" err="1"/>
              <a:t>periodicity</a:t>
            </a:r>
            <a:r>
              <a:rPr lang="de-DE" altLang="de-DE" sz="1200" dirty="0"/>
              <a:t> in </a:t>
            </a:r>
            <a:r>
              <a:rPr lang="de-DE" altLang="de-DE" sz="1200" dirty="0" err="1"/>
              <a:t>transv</a:t>
            </a:r>
            <a:r>
              <a:rPr lang="de-DE" altLang="de-DE" sz="1200" dirty="0"/>
              <a:t>. &amp; </a:t>
            </a:r>
            <a:r>
              <a:rPr lang="de-DE" altLang="de-DE" sz="1200" dirty="0" err="1"/>
              <a:t>long</a:t>
            </a:r>
            <a:r>
              <a:rPr lang="de-DE" altLang="de-DE" sz="1200" dirty="0"/>
              <a:t>. </a:t>
            </a:r>
            <a:r>
              <a:rPr lang="de-DE" altLang="de-DE" sz="1200" dirty="0" smtClean="0"/>
              <a:t>planes</a:t>
            </a:r>
            <a:endParaRPr lang="de-DE" altLang="de-DE" sz="1200" dirty="0"/>
          </a:p>
        </p:txBody>
      </p:sp>
    </p:spTree>
    <p:extLst>
      <p:ext uri="{BB962C8B-B14F-4D97-AF65-F5344CB8AC3E}">
        <p14:creationId xmlns:p14="http://schemas.microsoft.com/office/powerpoint/2010/main" val="2238259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0351" y="212931"/>
            <a:ext cx="3910958" cy="544513"/>
          </a:xfrm>
        </p:spPr>
        <p:txBody>
          <a:bodyPr/>
          <a:lstStyle/>
          <a:p>
            <a:r>
              <a:rPr lang="en-GB" altLang="de-DE" dirty="0" smtClean="0">
                <a:latin typeface="Arial" pitchFamily="34" charset="0"/>
              </a:rPr>
              <a:t>The FAIR Proton Injector</a:t>
            </a:r>
          </a:p>
        </p:txBody>
      </p:sp>
      <p:graphicFrame>
        <p:nvGraphicFramePr>
          <p:cNvPr id="33" name="Object 4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569498305"/>
              </p:ext>
            </p:extLst>
          </p:nvPr>
        </p:nvGraphicFramePr>
        <p:xfrm>
          <a:off x="139700" y="1231820"/>
          <a:ext cx="8966200" cy="1214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9" name="Bitmap Image" r:id="rId3" imgW="9573961" imgH="1295238" progId="Paint.Picture">
                  <p:embed/>
                </p:oleObj>
              </mc:Choice>
              <mc:Fallback>
                <p:oleObj name="Bitmap Image" r:id="rId3" imgW="9573961" imgH="12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700" y="1231820"/>
                        <a:ext cx="8966200" cy="1214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Group 38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920470130"/>
              </p:ext>
            </p:extLst>
          </p:nvPr>
        </p:nvGraphicFramePr>
        <p:xfrm>
          <a:off x="180975" y="2841545"/>
          <a:ext cx="3552825" cy="3379788"/>
        </p:xfrm>
        <a:graphic>
          <a:graphicData uri="http://schemas.openxmlformats.org/drawingml/2006/table">
            <a:tbl>
              <a:tblPr/>
              <a:tblGrid>
                <a:gridCol w="2387600"/>
                <a:gridCol w="1165225"/>
              </a:tblGrid>
              <a:tr h="3379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Beam Energy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Beam Current (design/oper.)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Beam Pulse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Repetition Rate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Frequency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Norm. Emittance at output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Momentum Spread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Beam Loading (peak)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RF Power (peak)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Klystron (3 MW Peak Power)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Solid State Amplifier (50 kW)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Total Length (RFQ + CH)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EC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70 MeV  </a:t>
                      </a:r>
                      <a:endParaRPr kumimoji="0" lang="de-DE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70 / 35 mA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GB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36 µs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   4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Hz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325.224 MHz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2.1 / </a:t>
                      </a:r>
                      <a:r>
                        <a:rPr kumimoji="0" lang="de-DE" sz="1200" b="1" i="1" u="sng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4.2</a:t>
                      </a: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µm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≤ ± 10</a:t>
                      </a:r>
                      <a:r>
                        <a:rPr kumimoji="0" lang="en-US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-3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4.9 MW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2.5 MW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7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3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50000"/>
                        </a:spcAft>
                        <a:buClrTx/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4D4D4D"/>
                          </a:solidFill>
                          <a:effectLst/>
                          <a:latin typeface="Arial" charset="0"/>
                          <a:ea typeface="Arial Unicode MS" pitchFamily="34" charset="-128"/>
                          <a:cs typeface="Arial Unicode MS" pitchFamily="34" charset="-128"/>
                        </a:rPr>
                        <a:t>≈ 27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6FEC6"/>
                    </a:solidFill>
                  </a:tcPr>
                </a:tc>
              </a:tr>
            </a:tbl>
          </a:graphicData>
        </a:graphic>
      </p:graphicFrame>
      <p:pic>
        <p:nvPicPr>
          <p:cNvPr id="35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3389233"/>
            <a:ext cx="5295900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8" descr="Fig_2_7_9_right_4rod_model_mec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688" y="2881233"/>
            <a:ext cx="15938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4" descr="Toshiba_3740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" t="18489" r="3413" b="16357"/>
          <a:stretch>
            <a:fillRect/>
          </a:stretch>
        </p:blipFill>
        <p:spPr bwMode="auto">
          <a:xfrm>
            <a:off x="6049963" y="5184695"/>
            <a:ext cx="2932112" cy="131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Box 40"/>
          <p:cNvSpPr txBox="1">
            <a:spLocks noChangeArrowheads="1"/>
          </p:cNvSpPr>
          <p:nvPr/>
        </p:nvSpPr>
        <p:spPr bwMode="auto">
          <a:xfrm>
            <a:off x="4810125" y="3984545"/>
            <a:ext cx="714375" cy="366713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b="1"/>
              <a:t>RFQ</a:t>
            </a: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 rot="-1264363">
            <a:off x="5970588" y="3887708"/>
            <a:ext cx="1390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b="1" dirty="0"/>
              <a:t>CH-DTL</a:t>
            </a: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7848600" y="6230858"/>
            <a:ext cx="1295400" cy="366712"/>
          </a:xfrm>
          <a:prstGeom prst="rect">
            <a:avLst/>
          </a:prstGeom>
          <a:solidFill>
            <a:schemeClr val="bg1">
              <a:alpha val="6705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e-DE" altLang="de-DE" b="1"/>
              <a:t>Klystron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 rot="1814521">
            <a:off x="7341608" y="2778738"/>
            <a:ext cx="928282" cy="307777"/>
          </a:xfrm>
          <a:prstGeom prst="rect">
            <a:avLst/>
          </a:prstGeom>
          <a:solidFill>
            <a:srgbClr val="FFFF00">
              <a:alpha val="61000"/>
            </a:srgbClr>
          </a:solidFill>
          <a:ln w="25400">
            <a:solidFill>
              <a:srgbClr val="FF0000"/>
            </a:solidFill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 smtClean="0">
                <a:solidFill>
                  <a:srgbClr val="FF0000"/>
                </a:solidFill>
              </a:rPr>
              <a:t>≥2019</a:t>
            </a:r>
            <a:endParaRPr lang="en-US" altLang="en-US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92872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702635" y="178243"/>
            <a:ext cx="4688072" cy="647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dirty="0" smtClean="0"/>
              <a:t>UNILAC </a:t>
            </a:r>
            <a:r>
              <a:rPr lang="de-DE" altLang="de-DE" dirty="0" err="1" smtClean="0"/>
              <a:t>proton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performance</a:t>
            </a:r>
            <a:endParaRPr lang="de-DE" altLang="de-DE" dirty="0"/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600914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24</a:t>
            </a:fld>
            <a:endParaRPr lang="de-DE" altLang="de-DE" sz="1400" dirty="0" smtClean="0"/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0448968"/>
              </p:ext>
            </p:extLst>
          </p:nvPr>
        </p:nvGraphicFramePr>
        <p:xfrm>
          <a:off x="354861" y="1095153"/>
          <a:ext cx="8463516" cy="54731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8" name="Gewinkelte Verbindung 7"/>
          <p:cNvCxnSpPr/>
          <p:nvPr/>
        </p:nvCxnSpPr>
        <p:spPr>
          <a:xfrm flipV="1">
            <a:off x="999460" y="3434316"/>
            <a:ext cx="7474689" cy="2275368"/>
          </a:xfrm>
          <a:prstGeom prst="bentConnector3">
            <a:avLst>
              <a:gd name="adj1" fmla="val 39474"/>
            </a:avLst>
          </a:prstGeom>
          <a:ln w="3810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2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sp>
        <p:nvSpPr>
          <p:cNvPr id="2" name="Textfeld 1"/>
          <p:cNvSpPr txBox="1"/>
          <p:nvPr/>
        </p:nvSpPr>
        <p:spPr>
          <a:xfrm>
            <a:off x="7133821" y="1324079"/>
            <a:ext cx="1340328" cy="27699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wrap="square" lIns="36000" tIns="45720" rIns="91440" bIns="45720" rtlCol="0" anchor="t">
            <a:spAutoFit/>
          </a:bodyPr>
          <a:lstStyle/>
          <a:p>
            <a:pPr algn="l"/>
            <a:r>
              <a:rPr lang="de-DE" sz="1200" dirty="0" smtClean="0"/>
              <a:t>April 14 (H3</a:t>
            </a:r>
            <a:r>
              <a:rPr lang="de-DE" sz="1200" dirty="0" smtClean="0">
                <a:sym typeface="Symbol"/>
              </a:rPr>
              <a:t>p)</a:t>
            </a:r>
            <a:endParaRPr lang="de-DE" sz="1200" dirty="0" smtClean="0"/>
          </a:p>
        </p:txBody>
      </p:sp>
    </p:spTree>
    <p:extLst>
      <p:ext uri="{BB962C8B-B14F-4D97-AF65-F5344CB8AC3E}">
        <p14:creationId xmlns:p14="http://schemas.microsoft.com/office/powerpoint/2010/main" val="215116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284163" y="112713"/>
            <a:ext cx="8859837" cy="6524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dirty="0"/>
              <a:t>High </a:t>
            </a:r>
            <a:r>
              <a:rPr lang="de-DE" altLang="de-DE" dirty="0" err="1"/>
              <a:t>intensity</a:t>
            </a:r>
            <a:r>
              <a:rPr lang="de-DE" altLang="de-DE" dirty="0"/>
              <a:t> </a:t>
            </a:r>
            <a:r>
              <a:rPr lang="de-DE" altLang="de-DE" dirty="0" err="1"/>
              <a:t>proton</a:t>
            </a:r>
            <a:r>
              <a:rPr lang="de-DE" altLang="de-DE" dirty="0"/>
              <a:t> </a:t>
            </a:r>
            <a:r>
              <a:rPr lang="de-DE" altLang="de-DE" dirty="0" err="1"/>
              <a:t>beam@UNILAC</a:t>
            </a:r>
            <a:endParaRPr lang="de-DE" altLang="de-DE" dirty="0"/>
          </a:p>
        </p:txBody>
      </p:sp>
      <p:sp>
        <p:nvSpPr>
          <p:cNvPr id="22535" name="Textfeld 8"/>
          <p:cNvSpPr txBox="1">
            <a:spLocks noChangeArrowheads="1"/>
          </p:cNvSpPr>
          <p:nvPr/>
        </p:nvSpPr>
        <p:spPr bwMode="auto">
          <a:xfrm>
            <a:off x="2474519" y="4235661"/>
            <a:ext cx="3264497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174625" indent="-174625" eaLnBrk="1" hangingPunct="1">
              <a:spcBef>
                <a:spcPct val="0"/>
              </a:spcBef>
              <a:buFontTx/>
              <a:buChar char="-"/>
            </a:pPr>
            <a:r>
              <a:rPr lang="de-DE" altLang="de-DE" sz="1400" dirty="0" smtClean="0"/>
              <a:t>clean </a:t>
            </a:r>
            <a:r>
              <a:rPr lang="de-DE" altLang="de-DE" sz="1400" dirty="0" err="1" smtClean="0"/>
              <a:t>ion</a:t>
            </a:r>
            <a:r>
              <a:rPr lang="de-DE" altLang="de-DE" sz="1400" dirty="0" smtClean="0"/>
              <a:t> </a:t>
            </a:r>
            <a:r>
              <a:rPr lang="de-DE" altLang="de-DE" sz="1400" dirty="0" err="1" smtClean="0"/>
              <a:t>source&amp;stripper-spectrum</a:t>
            </a:r>
            <a:endParaRPr lang="de-DE" altLang="de-DE" sz="1400" dirty="0" smtClean="0"/>
          </a:p>
          <a:p>
            <a:pPr marL="174625" indent="-174625" eaLnBrk="1" hangingPunct="1">
              <a:spcBef>
                <a:spcPct val="0"/>
              </a:spcBef>
              <a:buFontTx/>
              <a:buChar char="-"/>
            </a:pPr>
            <a:r>
              <a:rPr lang="de-DE" altLang="de-DE" sz="1400" dirty="0" smtClean="0"/>
              <a:t>high </a:t>
            </a:r>
            <a:r>
              <a:rPr lang="de-DE" altLang="de-DE" sz="1400" dirty="0" err="1" smtClean="0"/>
              <a:t>brilliance</a:t>
            </a:r>
            <a:r>
              <a:rPr lang="de-DE" altLang="de-DE" sz="1400" dirty="0" smtClean="0"/>
              <a:t> beam</a:t>
            </a:r>
            <a:endParaRPr lang="de-DE" altLang="de-DE" sz="1400" dirty="0"/>
          </a:p>
          <a:p>
            <a:pPr marL="174625" indent="-174625" eaLnBrk="1" hangingPunct="1">
              <a:spcBef>
                <a:spcPct val="0"/>
              </a:spcBef>
              <a:buFontTx/>
              <a:buChar char="-"/>
            </a:pPr>
            <a:r>
              <a:rPr lang="de-DE" altLang="de-DE" sz="1400" dirty="0" smtClean="0"/>
              <a:t>parallel </a:t>
            </a:r>
            <a:r>
              <a:rPr lang="de-DE" altLang="de-DE" sz="1400" dirty="0" err="1" smtClean="0"/>
              <a:t>operation</a:t>
            </a:r>
            <a:r>
              <a:rPr lang="de-DE" altLang="de-DE" sz="1400" dirty="0"/>
              <a:t> </a:t>
            </a:r>
            <a:r>
              <a:rPr lang="de-DE" altLang="de-DE" sz="1400" dirty="0" smtClean="0"/>
              <a:t>-&gt; </a:t>
            </a:r>
            <a:r>
              <a:rPr lang="de-DE" altLang="de-DE" sz="1400" dirty="0" err="1"/>
              <a:t>carbon</a:t>
            </a:r>
            <a:r>
              <a:rPr lang="de-DE" altLang="de-DE" sz="1400" dirty="0"/>
              <a:t> beam </a:t>
            </a:r>
            <a:r>
              <a:rPr lang="de-DE" altLang="de-DE" sz="1400" dirty="0" err="1"/>
              <a:t>operation</a:t>
            </a:r>
            <a:r>
              <a:rPr lang="de-DE" altLang="de-DE" sz="1400" dirty="0"/>
              <a:t>!</a:t>
            </a:r>
          </a:p>
          <a:p>
            <a:pPr marL="174625" indent="-174625" eaLnBrk="1" hangingPunct="1">
              <a:spcBef>
                <a:spcPct val="0"/>
              </a:spcBef>
              <a:buFontTx/>
              <a:buChar char="-"/>
            </a:pPr>
            <a:r>
              <a:rPr lang="de-DE" altLang="de-DE" sz="1400" dirty="0"/>
              <a:t>Further </a:t>
            </a:r>
            <a:r>
              <a:rPr lang="de-DE" altLang="de-DE" sz="1400" dirty="0" err="1"/>
              <a:t>development</a:t>
            </a:r>
            <a:r>
              <a:rPr lang="de-DE" altLang="de-DE" sz="1400" dirty="0"/>
              <a:t> </a:t>
            </a:r>
            <a:r>
              <a:rPr lang="de-DE" altLang="de-DE" sz="1400" dirty="0" err="1"/>
              <a:t>goal</a:t>
            </a:r>
            <a:r>
              <a:rPr lang="de-DE" altLang="de-DE" sz="1400" dirty="0"/>
              <a:t>: </a:t>
            </a:r>
            <a:r>
              <a:rPr lang="de-DE" altLang="de-DE" sz="1400" dirty="0" smtClean="0"/>
              <a:t>3emA</a:t>
            </a:r>
            <a:r>
              <a:rPr lang="de-DE" altLang="de-DE" sz="1400" dirty="0"/>
              <a:t>, </a:t>
            </a:r>
            <a:r>
              <a:rPr lang="de-DE" altLang="de-DE" sz="1400" dirty="0" err="1"/>
              <a:t>improved</a:t>
            </a:r>
            <a:r>
              <a:rPr lang="de-DE" altLang="de-DE" sz="1400" dirty="0"/>
              <a:t> </a:t>
            </a:r>
            <a:r>
              <a:rPr lang="de-DE" altLang="de-DE" sz="1400" dirty="0" err="1"/>
              <a:t>ion</a:t>
            </a:r>
            <a:r>
              <a:rPr lang="de-DE" altLang="de-DE" sz="1400" dirty="0"/>
              <a:t> </a:t>
            </a:r>
            <a:r>
              <a:rPr lang="de-DE" altLang="de-DE" sz="1400" dirty="0" err="1"/>
              <a:t>source</a:t>
            </a:r>
            <a:r>
              <a:rPr lang="de-DE" altLang="de-DE" sz="1400" dirty="0"/>
              <a:t> </a:t>
            </a:r>
            <a:r>
              <a:rPr lang="de-DE" altLang="de-DE" sz="1400" dirty="0" err="1"/>
              <a:t>performance</a:t>
            </a:r>
            <a:r>
              <a:rPr lang="de-DE" altLang="de-DE" sz="1400" dirty="0"/>
              <a:t>, </a:t>
            </a:r>
            <a:r>
              <a:rPr lang="de-DE" altLang="de-DE" sz="1400" dirty="0" err="1"/>
              <a:t>careful</a:t>
            </a:r>
            <a:r>
              <a:rPr lang="de-DE" altLang="de-DE" sz="1400" dirty="0"/>
              <a:t> </a:t>
            </a:r>
            <a:r>
              <a:rPr lang="de-DE" altLang="de-DE" sz="1400" dirty="0" smtClean="0"/>
              <a:t>UNILAC-</a:t>
            </a:r>
            <a:r>
              <a:rPr lang="de-DE" altLang="de-DE" sz="1400" dirty="0" err="1" smtClean="0"/>
              <a:t>optimization</a:t>
            </a:r>
            <a:r>
              <a:rPr lang="de-DE" altLang="de-DE" sz="1400" dirty="0" smtClean="0"/>
              <a:t> w.r.t. beam </a:t>
            </a:r>
            <a:r>
              <a:rPr lang="de-DE" altLang="de-DE" sz="1400" dirty="0" err="1" smtClean="0"/>
              <a:t>transmission</a:t>
            </a:r>
            <a:endParaRPr lang="de-DE" altLang="de-DE" sz="1400" dirty="0"/>
          </a:p>
        </p:txBody>
      </p:sp>
      <p:pic>
        <p:nvPicPr>
          <p:cNvPr id="22536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t="11105" r="13092" b="4311"/>
          <a:stretch>
            <a:fillRect/>
          </a:stretch>
        </p:blipFill>
        <p:spPr bwMode="auto">
          <a:xfrm>
            <a:off x="5722604" y="1423934"/>
            <a:ext cx="32496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25</a:t>
            </a:fld>
            <a:endParaRPr lang="de-DE" altLang="de-DE" sz="1400" dirty="0" smtClean="0"/>
          </a:p>
        </p:txBody>
      </p:sp>
      <p:sp>
        <p:nvSpPr>
          <p:cNvPr id="12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3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" y="1267802"/>
            <a:ext cx="2348825" cy="531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779" y="1413660"/>
            <a:ext cx="3243263" cy="261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9" t="3765" r="9608" b="3362"/>
          <a:stretch/>
        </p:blipFill>
        <p:spPr bwMode="auto">
          <a:xfrm>
            <a:off x="5739017" y="4066419"/>
            <a:ext cx="3246595" cy="240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91543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m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168798"/>
              </p:ext>
            </p:extLst>
          </p:nvPr>
        </p:nvGraphicFramePr>
        <p:xfrm>
          <a:off x="414669" y="1853110"/>
          <a:ext cx="8070113" cy="4731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itel 1"/>
          <p:cNvSpPr txBox="1">
            <a:spLocks/>
          </p:cNvSpPr>
          <p:nvPr/>
        </p:nvSpPr>
        <p:spPr>
          <a:xfrm>
            <a:off x="266700" y="82550"/>
            <a:ext cx="9131300" cy="6477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dirty="0" smtClean="0"/>
              <a:t>UNILAC </a:t>
            </a:r>
            <a:r>
              <a:rPr lang="de-DE" altLang="de-DE" dirty="0" err="1" smtClean="0"/>
              <a:t>proton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performance</a:t>
            </a:r>
            <a:endParaRPr lang="de-DE" alt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0875070"/>
              </p:ext>
            </p:extLst>
          </p:nvPr>
        </p:nvGraphicFramePr>
        <p:xfrm>
          <a:off x="2099099" y="1368385"/>
          <a:ext cx="5156200" cy="600075"/>
        </p:xfrm>
        <a:graphic>
          <a:graphicData uri="http://schemas.openxmlformats.org/drawingml/2006/table">
            <a:tbl>
              <a:tblPr/>
              <a:tblGrid>
                <a:gridCol w="3907656"/>
                <a:gridCol w="1248544"/>
              </a:tblGrid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 dirty="0" err="1">
                          <a:effectLst/>
                          <a:latin typeface="Arial"/>
                        </a:rPr>
                        <a:t>SiS-acceptance</a:t>
                      </a:r>
                      <a:r>
                        <a:rPr lang="de-DE" sz="1200" b="1" i="0" u="none" strike="noStrike" dirty="0">
                          <a:effectLst/>
                          <a:latin typeface="Arial"/>
                        </a:rPr>
                        <a:t> (norm.) [</a:t>
                      </a:r>
                      <a:r>
                        <a:rPr lang="de-DE" sz="1200" b="1" i="0" u="none" strike="noStrike" dirty="0" err="1">
                          <a:effectLst/>
                          <a:latin typeface="Arial"/>
                        </a:rPr>
                        <a:t>pi</a:t>
                      </a:r>
                      <a:r>
                        <a:rPr lang="de-DE" sz="1200" b="1" i="0" u="none" strike="noStrike" dirty="0">
                          <a:effectLst/>
                          <a:latin typeface="Arial"/>
                        </a:rPr>
                        <a:t>*mm*</a:t>
                      </a:r>
                      <a:r>
                        <a:rPr lang="de-DE" sz="1200" b="1" i="0" u="none" strike="noStrike" dirty="0" err="1">
                          <a:effectLst/>
                          <a:latin typeface="Arial"/>
                        </a:rPr>
                        <a:t>mrad</a:t>
                      </a:r>
                      <a:r>
                        <a:rPr lang="de-DE" sz="1200" b="1" i="0" u="none" strike="noStrike" dirty="0">
                          <a:effectLst/>
                          <a:latin typeface="Arial"/>
                        </a:rPr>
                        <a:t>]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1" u="none" strike="noStrike" dirty="0" smtClean="0">
                          <a:effectLst/>
                          <a:latin typeface="Arial"/>
                        </a:rPr>
                        <a:t>1.1</a:t>
                      </a:r>
                      <a:endParaRPr lang="de-DE" sz="1200" b="0" i="1" u="none" strike="noStrike" dirty="0">
                        <a:effectLst/>
                        <a:latin typeface="Arial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>
                          <a:effectLst/>
                          <a:latin typeface="Arial"/>
                        </a:rPr>
                        <a:t>SIS-p-design current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1" u="none" strike="noStrike">
                          <a:effectLst/>
                          <a:latin typeface="Arial"/>
                        </a:rPr>
                        <a:t>1,76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b"/>
                      <a:r>
                        <a:rPr lang="de-DE" sz="1200" b="1" i="0" u="none" strike="noStrike">
                          <a:effectLst/>
                          <a:latin typeface="Arial"/>
                        </a:rPr>
                        <a:t>SIS-Uranium-design current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200" b="0" i="1" u="none" strike="noStrike" dirty="0">
                          <a:effectLst/>
                          <a:latin typeface="Arial"/>
                        </a:rPr>
                        <a:t>15,0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9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sp>
        <p:nvSpPr>
          <p:cNvPr id="10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0640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26</a:t>
            </a:fld>
            <a:endParaRPr lang="de-DE" alt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52826758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0" y="112713"/>
            <a:ext cx="9131300" cy="6365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de-DE" altLang="de-DE" dirty="0"/>
              <a:t>High </a:t>
            </a:r>
            <a:r>
              <a:rPr lang="de-DE" altLang="de-DE" dirty="0" err="1"/>
              <a:t>Intensity</a:t>
            </a:r>
            <a:r>
              <a:rPr lang="de-DE" altLang="de-DE" dirty="0"/>
              <a:t> </a:t>
            </a:r>
            <a:r>
              <a:rPr lang="de-DE" altLang="de-DE" dirty="0" err="1"/>
              <a:t>protons@FAIR</a:t>
            </a:r>
            <a:endParaRPr lang="de-DE" altLang="de-DE" dirty="0"/>
          </a:p>
        </p:txBody>
      </p:sp>
      <p:sp>
        <p:nvSpPr>
          <p:cNvPr id="23643" name="Textfeld 8"/>
          <p:cNvSpPr txBox="1">
            <a:spLocks noChangeArrowheads="1"/>
          </p:cNvSpPr>
          <p:nvPr/>
        </p:nvSpPr>
        <p:spPr bwMode="auto">
          <a:xfrm rot="-5400000">
            <a:off x="3359944" y="1618457"/>
            <a:ext cx="1057275" cy="585787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FFFFCC"/>
                </a:solidFill>
              </a:rPr>
              <a:t>FAIR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600">
                <a:solidFill>
                  <a:srgbClr val="FFFFCC"/>
                </a:solidFill>
              </a:rPr>
              <a:t>p-LINAC</a:t>
            </a:r>
          </a:p>
        </p:txBody>
      </p:sp>
      <p:sp>
        <p:nvSpPr>
          <p:cNvPr id="23644" name="Textfeld 9"/>
          <p:cNvSpPr txBox="1">
            <a:spLocks noChangeArrowheads="1"/>
          </p:cNvSpPr>
          <p:nvPr/>
        </p:nvSpPr>
        <p:spPr bwMode="auto">
          <a:xfrm>
            <a:off x="4262438" y="1741488"/>
            <a:ext cx="3905250" cy="3397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600"/>
              <a:t>GSI-UNILAC</a:t>
            </a:r>
          </a:p>
        </p:txBody>
      </p:sp>
      <p:sp>
        <p:nvSpPr>
          <p:cNvPr id="29789" name="Textfeld 10"/>
          <p:cNvSpPr txBox="1">
            <a:spLocks noChangeArrowheads="1"/>
          </p:cNvSpPr>
          <p:nvPr/>
        </p:nvSpPr>
        <p:spPr bwMode="auto">
          <a:xfrm rot="20783121">
            <a:off x="161925" y="1165017"/>
            <a:ext cx="1704975" cy="369887"/>
          </a:xfrm>
          <a:prstGeom prst="rect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i="1" dirty="0" smtClean="0"/>
              <a:t>S. Appel, GSI</a:t>
            </a:r>
          </a:p>
        </p:txBody>
      </p:sp>
      <p:pic>
        <p:nvPicPr>
          <p:cNvPr id="23646" name="Picture 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730375"/>
            <a:ext cx="26352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27</a:t>
            </a:fld>
            <a:endParaRPr lang="de-DE" altLang="de-DE" sz="1400" dirty="0" smtClean="0"/>
          </a:p>
        </p:txBody>
      </p:sp>
      <p:sp>
        <p:nvSpPr>
          <p:cNvPr id="12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3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1" y="2553004"/>
            <a:ext cx="7608887" cy="36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7132923" y="4583112"/>
            <a:ext cx="1106952" cy="416674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17" name="Text Box 4"/>
          <p:cNvSpPr txBox="1">
            <a:spLocks noChangeArrowheads="1"/>
          </p:cNvSpPr>
          <p:nvPr/>
        </p:nvSpPr>
        <p:spPr bwMode="auto">
          <a:xfrm rot="3190524">
            <a:off x="8083295" y="4591394"/>
            <a:ext cx="10665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de-DE" sz="2000" b="1" dirty="0" smtClean="0">
                <a:solidFill>
                  <a:srgbClr val="FF0000"/>
                </a:solidFill>
              </a:rPr>
              <a:t>3emA</a:t>
            </a:r>
            <a:endParaRPr lang="en-US" altLang="de-DE" sz="2000" b="1" dirty="0">
              <a:solidFill>
                <a:srgbClr val="FF0000"/>
              </a:solidFill>
            </a:endParaRPr>
          </a:p>
        </p:txBody>
      </p: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324082" y="6025792"/>
            <a:ext cx="25904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de-DE" sz="2000" b="1" dirty="0" smtClean="0">
                <a:solidFill>
                  <a:srgbClr val="0000FF"/>
                </a:solidFill>
              </a:rPr>
              <a:t>2.1e11 (measured)</a:t>
            </a:r>
            <a:endParaRPr lang="en-US" altLang="de-DE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371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21" name="Picture 5" descr="Übersicht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51481" r="9735" b="4735"/>
          <a:stretch/>
        </p:blipFill>
        <p:spPr bwMode="auto">
          <a:xfrm>
            <a:off x="155998" y="4278904"/>
            <a:ext cx="8108829" cy="230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39" y="314016"/>
            <a:ext cx="75612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de-DE" sz="2400" b="1" dirty="0" smtClean="0"/>
              <a:t>Post acceleration of UNILAC p-beam</a:t>
            </a:r>
            <a:endParaRPr lang="en-US" altLang="de-DE" sz="2400" b="1" dirty="0"/>
          </a:p>
        </p:txBody>
      </p:sp>
      <p:pic>
        <p:nvPicPr>
          <p:cNvPr id="495619" name="Picture 3" descr="Bild_0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13377"/>
          <a:stretch/>
        </p:blipFill>
        <p:spPr bwMode="auto">
          <a:xfrm>
            <a:off x="15472" y="1624451"/>
            <a:ext cx="4328875" cy="20536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5624" name="Text Box 8"/>
          <p:cNvSpPr txBox="1">
            <a:spLocks noChangeArrowheads="1"/>
          </p:cNvSpPr>
          <p:nvPr/>
        </p:nvSpPr>
        <p:spPr bwMode="auto">
          <a:xfrm>
            <a:off x="0" y="1199640"/>
            <a:ext cx="42977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b="1" dirty="0">
                <a:solidFill>
                  <a:srgbClr val="0000FF"/>
                </a:solidFill>
                <a:latin typeface="Times New Roman" pitchFamily="18" charset="0"/>
              </a:rPr>
              <a:t>Beam </a:t>
            </a:r>
            <a:r>
              <a:rPr lang="en-US" altLang="de-DE" b="1" dirty="0" smtClean="0">
                <a:solidFill>
                  <a:srgbClr val="0000FF"/>
                </a:solidFill>
                <a:latin typeface="Times New Roman" pitchFamily="18" charset="0"/>
              </a:rPr>
              <a:t>Diagnostic Test Bench (since 2008)</a:t>
            </a:r>
            <a:endParaRPr lang="en-US" altLang="de-DE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40" y="2893958"/>
            <a:ext cx="2196324" cy="166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97" y="1562440"/>
            <a:ext cx="4456738" cy="127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143607" y="1177404"/>
            <a:ext cx="49695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b="1" dirty="0" smtClean="0">
                <a:solidFill>
                  <a:srgbClr val="FF0000"/>
                </a:solidFill>
                <a:latin typeface="Times New Roman" pitchFamily="18" charset="0"/>
              </a:rPr>
              <a:t>FAIR-p-LINAC-Prototype (to be tested 2015)</a:t>
            </a:r>
            <a:endParaRPr lang="en-US" altLang="de-DE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38" y="2904232"/>
            <a:ext cx="2370232" cy="155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28" name="Text Box 12"/>
          <p:cNvSpPr txBox="1">
            <a:spLocks noChangeArrowheads="1"/>
          </p:cNvSpPr>
          <p:nvPr/>
        </p:nvSpPr>
        <p:spPr bwMode="auto">
          <a:xfrm>
            <a:off x="3671656" y="3141283"/>
            <a:ext cx="762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1800" b="0" dirty="0">
                <a:solidFill>
                  <a:schemeClr val="tx1"/>
                </a:solidFill>
                <a:latin typeface="Times New Roman" pitchFamily="18" charset="0"/>
              </a:rPr>
              <a:t>Dump</a:t>
            </a:r>
          </a:p>
        </p:txBody>
      </p:sp>
      <p:sp>
        <p:nvSpPr>
          <p:cNvPr id="15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6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sp>
        <p:nvSpPr>
          <p:cNvPr id="17" name="Foliennummernplatzhalter 2"/>
          <p:cNvSpPr txBox="1">
            <a:spLocks/>
          </p:cNvSpPr>
          <p:nvPr/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defPPr>
              <a:defRPr lang="de-DE"/>
            </a:defPPr>
            <a:lvl1pPr marL="0" algn="l" defTabSz="457200" rtl="0" eaLnBrk="0" latinLnBrk="0" hangingPunct="0">
              <a:spcBef>
                <a:spcPct val="20000"/>
              </a:spcBef>
              <a:buChar char="•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28</a:t>
            </a:fld>
            <a:endParaRPr lang="de-DE" alt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373754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21" name="Picture 5" descr="Übersicht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5" t="51481" r="9735" b="4735"/>
          <a:stretch/>
        </p:blipFill>
        <p:spPr bwMode="auto">
          <a:xfrm>
            <a:off x="155998" y="4278904"/>
            <a:ext cx="8108829" cy="2304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r="-256"/>
          <a:stretch/>
        </p:blipFill>
        <p:spPr bwMode="auto">
          <a:xfrm>
            <a:off x="6105195" y="5262861"/>
            <a:ext cx="1197778" cy="277117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419100">
              <a:srgbClr val="FF0000">
                <a:alpha val="53000"/>
              </a:srgbClr>
            </a:glow>
          </a:effectLst>
          <a:scene3d>
            <a:camera prst="orthographicFront"/>
            <a:lightRig rig="threePt" dir="t"/>
          </a:scene3d>
          <a:sp3d>
            <a:bevelT h="0"/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308" y="4849419"/>
            <a:ext cx="970693" cy="797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8" r="659"/>
          <a:stretch/>
        </p:blipFill>
        <p:spPr bwMode="auto">
          <a:xfrm>
            <a:off x="8374028" y="5211263"/>
            <a:ext cx="468000" cy="327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39" y="314016"/>
            <a:ext cx="7561263" cy="5048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de-DE" sz="2400" b="1" dirty="0" smtClean="0"/>
              <a:t>Post acceleration of UNILAC p-beam</a:t>
            </a:r>
            <a:endParaRPr lang="en-US" altLang="de-DE" sz="2400" b="1" dirty="0"/>
          </a:p>
        </p:txBody>
      </p:sp>
      <p:pic>
        <p:nvPicPr>
          <p:cNvPr id="495619" name="Picture 3" descr="Bild_0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 b="13377"/>
          <a:stretch/>
        </p:blipFill>
        <p:spPr bwMode="auto">
          <a:xfrm>
            <a:off x="15472" y="1624451"/>
            <a:ext cx="4328875" cy="205369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5624" name="Text Box 8"/>
          <p:cNvSpPr txBox="1">
            <a:spLocks noChangeArrowheads="1"/>
          </p:cNvSpPr>
          <p:nvPr/>
        </p:nvSpPr>
        <p:spPr bwMode="auto">
          <a:xfrm>
            <a:off x="0" y="1199640"/>
            <a:ext cx="429771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b="1" dirty="0">
                <a:solidFill>
                  <a:srgbClr val="0000FF"/>
                </a:solidFill>
                <a:latin typeface="Times New Roman" pitchFamily="18" charset="0"/>
              </a:rPr>
              <a:t>Beam </a:t>
            </a:r>
            <a:r>
              <a:rPr lang="en-US" altLang="de-DE" b="1" dirty="0" smtClean="0">
                <a:solidFill>
                  <a:srgbClr val="0000FF"/>
                </a:solidFill>
                <a:latin typeface="Times New Roman" pitchFamily="18" charset="0"/>
              </a:rPr>
              <a:t>Diagnostic Test Bench (since 2008)</a:t>
            </a:r>
            <a:endParaRPr lang="en-US" altLang="de-DE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2440" y="2893958"/>
            <a:ext cx="2196324" cy="1663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97" y="1562440"/>
            <a:ext cx="4456738" cy="1274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4143607" y="1177404"/>
            <a:ext cx="49695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b="1" dirty="0" smtClean="0">
                <a:solidFill>
                  <a:srgbClr val="FF0000"/>
                </a:solidFill>
                <a:latin typeface="Times New Roman" pitchFamily="18" charset="0"/>
              </a:rPr>
              <a:t>FAIR-p-LINAC-Prototype (to be tested 2015)</a:t>
            </a:r>
            <a:endParaRPr lang="en-US" altLang="de-DE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838" y="2904232"/>
            <a:ext cx="2370232" cy="155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28" name="Text Box 12"/>
          <p:cNvSpPr txBox="1">
            <a:spLocks noChangeArrowheads="1"/>
          </p:cNvSpPr>
          <p:nvPr/>
        </p:nvSpPr>
        <p:spPr bwMode="auto">
          <a:xfrm>
            <a:off x="3671656" y="3141283"/>
            <a:ext cx="7629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sz="1800" b="0" dirty="0">
                <a:solidFill>
                  <a:schemeClr val="tx1"/>
                </a:solidFill>
                <a:latin typeface="Times New Roman" pitchFamily="18" charset="0"/>
              </a:rPr>
              <a:t>Dump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6010228" y="4593100"/>
            <a:ext cx="14051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b="1" dirty="0" smtClean="0">
                <a:solidFill>
                  <a:srgbClr val="FF0000"/>
                </a:solidFill>
                <a:latin typeface="Times New Roman" pitchFamily="18" charset="0"/>
              </a:rPr>
              <a:t>24.3 MeV, p</a:t>
            </a:r>
            <a:endParaRPr lang="en-US" altLang="de-DE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r="-1776"/>
          <a:stretch/>
        </p:blipFill>
        <p:spPr bwMode="auto">
          <a:xfrm>
            <a:off x="3762808" y="5257837"/>
            <a:ext cx="355679" cy="29718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glow rad="419100">
              <a:srgbClr val="FF0000">
                <a:alpha val="53000"/>
              </a:srgbClr>
            </a:glow>
          </a:effectLst>
          <a:scene3d>
            <a:camera prst="orthographicFront"/>
            <a:lightRig rig="threePt" dir="t"/>
          </a:scene3d>
          <a:sp3d>
            <a:bevelT h="0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3671656" y="4557840"/>
            <a:ext cx="14051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b="1" dirty="0" err="1" smtClean="0">
                <a:solidFill>
                  <a:srgbClr val="FF0000"/>
                </a:solidFill>
                <a:latin typeface="Times New Roman" pitchFamily="18" charset="0"/>
              </a:rPr>
              <a:t>rebuncher</a:t>
            </a:r>
            <a:endParaRPr lang="en-US" altLang="de-DE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5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26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sp>
        <p:nvSpPr>
          <p:cNvPr id="27" name="Foliennummernplatzhalter 2"/>
          <p:cNvSpPr txBox="1">
            <a:spLocks/>
          </p:cNvSpPr>
          <p:nvPr/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defPPr>
              <a:defRPr lang="de-DE"/>
            </a:defPPr>
            <a:lvl1pPr marL="0" algn="l" defTabSz="457200" rtl="0" eaLnBrk="0" latinLnBrk="0" hangingPunct="0">
              <a:spcBef>
                <a:spcPct val="20000"/>
              </a:spcBef>
              <a:buChar char="•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de-DE" alt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320238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2700" y="141288"/>
            <a:ext cx="9131300" cy="519112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altLang="de-DE" b="1" kern="0" smtClean="0">
                <a:solidFill>
                  <a:srgbClr val="4D4D4D"/>
                </a:solidFill>
              </a:rPr>
              <a:t>The GSI </a:t>
            </a:r>
            <a:r>
              <a:rPr lang="en-US" altLang="de-DE" b="1" u="sng" kern="0" smtClean="0">
                <a:solidFill>
                  <a:srgbClr val="FF0000"/>
                </a:solidFill>
              </a:rPr>
              <a:t>UNI</a:t>
            </a:r>
            <a:r>
              <a:rPr lang="en-US" altLang="de-DE" b="1" kern="0" smtClean="0">
                <a:solidFill>
                  <a:srgbClr val="4D4D4D"/>
                </a:solidFill>
              </a:rPr>
              <a:t>versal </a:t>
            </a:r>
            <a:r>
              <a:rPr lang="en-US" altLang="de-DE" b="1" u="sng" kern="0" smtClean="0">
                <a:solidFill>
                  <a:srgbClr val="FF0000"/>
                </a:solidFill>
              </a:rPr>
              <a:t>L</a:t>
            </a:r>
            <a:r>
              <a:rPr lang="en-US" altLang="de-DE" b="1" kern="0" smtClean="0">
                <a:solidFill>
                  <a:srgbClr val="4D4D4D"/>
                </a:solidFill>
              </a:rPr>
              <a:t>inear </a:t>
            </a:r>
            <a:r>
              <a:rPr lang="en-US" altLang="de-DE" b="1" u="sng" kern="0" smtClean="0">
                <a:solidFill>
                  <a:srgbClr val="FF0000"/>
                </a:solidFill>
              </a:rPr>
              <a:t>AC</a:t>
            </a:r>
            <a:r>
              <a:rPr lang="en-US" altLang="de-DE" b="1" kern="0" smtClean="0">
                <a:solidFill>
                  <a:srgbClr val="4D4D4D"/>
                </a:solidFill>
              </a:rPr>
              <a:t>celerator</a:t>
            </a:r>
          </a:p>
        </p:txBody>
      </p:sp>
      <p:sp>
        <p:nvSpPr>
          <p:cNvPr id="13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734425" y="6608942"/>
            <a:ext cx="361950" cy="207962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3</a:t>
            </a:fld>
            <a:endParaRPr lang="de-DE" altLang="de-DE" sz="1400" dirty="0" smtClean="0"/>
          </a:p>
        </p:txBody>
      </p:sp>
      <p:sp>
        <p:nvSpPr>
          <p:cNvPr id="14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5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pic>
        <p:nvPicPr>
          <p:cNvPr id="16" name="Picture 3" descr="Figure-3-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r="20001" b="48605"/>
          <a:stretch>
            <a:fillRect/>
          </a:stretch>
        </p:blipFill>
        <p:spPr bwMode="auto">
          <a:xfrm>
            <a:off x="179388" y="4298804"/>
            <a:ext cx="360045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tu103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7" b="53162"/>
          <a:stretch>
            <a:fillRect/>
          </a:stretch>
        </p:blipFill>
        <p:spPr bwMode="auto">
          <a:xfrm>
            <a:off x="136525" y="1241279"/>
            <a:ext cx="89789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Alvar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23622" r="4724" b="11417"/>
          <a:stretch>
            <a:fillRect/>
          </a:stretch>
        </p:blipFill>
        <p:spPr bwMode="auto">
          <a:xfrm>
            <a:off x="4129088" y="4292454"/>
            <a:ext cx="19431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6" descr="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408" r="2083" b="9375"/>
          <a:stretch>
            <a:fillRect/>
          </a:stretch>
        </p:blipFill>
        <p:spPr bwMode="auto">
          <a:xfrm>
            <a:off x="6186488" y="4773467"/>
            <a:ext cx="2843212" cy="1620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212725" y="3879704"/>
            <a:ext cx="3414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/>
              <a:t>High Current Injector (1999)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4135438" y="3903517"/>
            <a:ext cx="1955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/>
              <a:t>Alvarez (1975)</a:t>
            </a:r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162675" y="4014642"/>
            <a:ext cx="284321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de-DE" sz="2000"/>
              <a:t>Single Gap Resonators (1975)</a:t>
            </a:r>
          </a:p>
        </p:txBody>
      </p:sp>
      <p:pic>
        <p:nvPicPr>
          <p:cNvPr id="23" name="Picture 10" descr="Rc1959_3_ih"/>
          <p:cNvPicPr>
            <a:picLocks noGrp="1"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18" b="20018"/>
          <a:stretch>
            <a:fillRect/>
          </a:stretch>
        </p:blipFill>
        <p:spPr bwMode="auto">
          <a:xfrm>
            <a:off x="3900488" y="865042"/>
            <a:ext cx="2138362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-22225" y="1180954"/>
            <a:ext cx="41671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de-DE" sz="2000"/>
              <a:t>High Charge State Injector (1991)</a:t>
            </a:r>
          </a:p>
        </p:txBody>
      </p:sp>
    </p:spTree>
    <p:extLst>
      <p:ext uri="{BB962C8B-B14F-4D97-AF65-F5344CB8AC3E}">
        <p14:creationId xmlns:p14="http://schemas.microsoft.com/office/powerpoint/2010/main" val="1689201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20" grpId="0"/>
      <p:bldP spid="21" grpId="0"/>
      <p:bldP spid="22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6"/>
          <p:cNvSpPr txBox="1">
            <a:spLocks noChangeArrowheads="1"/>
          </p:cNvSpPr>
          <p:nvPr/>
        </p:nvSpPr>
        <p:spPr bwMode="auto">
          <a:xfrm>
            <a:off x="114087" y="4222900"/>
            <a:ext cx="825753" cy="60077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de-DE" sz="1000" b="1" kern="0" dirty="0" smtClean="0"/>
              <a:t>High </a:t>
            </a:r>
            <a:r>
              <a:rPr lang="de-DE" altLang="de-DE" sz="1000" b="1" kern="0" dirty="0" err="1" smtClean="0"/>
              <a:t>charge</a:t>
            </a:r>
            <a:r>
              <a:rPr lang="de-DE" altLang="de-DE" sz="1000" b="1" kern="0" dirty="0" smtClean="0"/>
              <a:t> </a:t>
            </a:r>
            <a:r>
              <a:rPr lang="de-DE" altLang="de-DE" sz="1000" b="1" kern="0" dirty="0" err="1" smtClean="0"/>
              <a:t>state</a:t>
            </a:r>
            <a:r>
              <a:rPr lang="de-DE" altLang="de-DE" sz="1000" b="1" kern="0" dirty="0" smtClean="0"/>
              <a:t> </a:t>
            </a:r>
            <a:r>
              <a:rPr lang="de-DE" altLang="de-DE" sz="1000" b="1" kern="0" dirty="0" err="1" smtClean="0"/>
              <a:t>injector@GSI</a:t>
            </a:r>
            <a:endParaRPr lang="de-DE" altLang="de-DE" sz="1000" b="1" kern="0" dirty="0" smtClean="0"/>
          </a:p>
        </p:txBody>
      </p:sp>
      <p:sp>
        <p:nvSpPr>
          <p:cNvPr id="147" name="Rectangle 28"/>
          <p:cNvSpPr>
            <a:spLocks noChangeArrowheads="1"/>
          </p:cNvSpPr>
          <p:nvPr/>
        </p:nvSpPr>
        <p:spPr bwMode="auto">
          <a:xfrm>
            <a:off x="3729818" y="1897942"/>
            <a:ext cx="5204862" cy="1083374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CC66"/>
              </a:gs>
            </a:gsLst>
            <a:lin ang="5400000" scaled="0"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176213" indent="-176213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400" b="1" dirty="0">
                <a:solidFill>
                  <a:schemeClr val="tx1"/>
                </a:solidFill>
                <a:latin typeface="Arial" pitchFamily="34" charset="0"/>
              </a:rPr>
              <a:t>Small number of </a:t>
            </a:r>
            <a:r>
              <a:rPr lang="en-GB" altLang="de-DE" sz="1400" b="1" dirty="0" err="1">
                <a:solidFill>
                  <a:schemeClr val="tx1"/>
                </a:solidFill>
                <a:latin typeface="Arial" pitchFamily="34" charset="0"/>
              </a:rPr>
              <a:t>rf</a:t>
            </a:r>
            <a:r>
              <a:rPr lang="en-GB" altLang="de-DE" sz="1400" b="1" dirty="0">
                <a:solidFill>
                  <a:schemeClr val="tx1"/>
                </a:solidFill>
                <a:latin typeface="Arial" pitchFamily="34" charset="0"/>
              </a:rPr>
              <a:t> cavities and short cavity lengths (1</a:t>
            </a:r>
            <a:r>
              <a:rPr lang="en-GB" altLang="de-DE" sz="1400" b="1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</a:t>
            </a:r>
            <a:r>
              <a:rPr lang="en-GB" altLang="de-DE" sz="1400" b="1" dirty="0">
                <a:solidFill>
                  <a:schemeClr val="tx1"/>
                </a:solidFill>
                <a:latin typeface="Arial" pitchFamily="34" charset="0"/>
              </a:rPr>
              <a:t>m)</a:t>
            </a:r>
          </a:p>
          <a:p>
            <a:pPr marL="176213" indent="-176213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400" b="1" dirty="0">
                <a:solidFill>
                  <a:schemeClr val="tx1"/>
                </a:solidFill>
                <a:latin typeface="Arial" pitchFamily="34" charset="0"/>
              </a:rPr>
              <a:t>acc. gradient of 5 MV/m </a:t>
            </a:r>
            <a:r>
              <a:rPr lang="en-GB" altLang="de-DE" sz="1400" b="1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 compact </a:t>
            </a:r>
            <a:r>
              <a:rPr lang="en-GB" altLang="de-DE" sz="1400" b="1" dirty="0" err="1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linac</a:t>
            </a:r>
            <a:r>
              <a:rPr lang="en-GB" altLang="de-DE" sz="1400" b="1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 design</a:t>
            </a:r>
          </a:p>
          <a:p>
            <a:pPr marL="176213" indent="-176213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400" b="1" dirty="0">
                <a:solidFill>
                  <a:schemeClr val="tx1"/>
                </a:solidFill>
                <a:latin typeface="Arial" pitchFamily="34" charset="0"/>
              </a:rPr>
              <a:t>Several cavities, solenoids per cryostat</a:t>
            </a:r>
          </a:p>
          <a:p>
            <a:pPr marL="176213" indent="-176213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GB" altLang="de-DE" sz="1400" b="1" dirty="0" smtClean="0">
                <a:solidFill>
                  <a:schemeClr val="tx1"/>
                </a:solidFill>
                <a:latin typeface="Arial" pitchFamily="34" charset="0"/>
              </a:rPr>
              <a:t>Very </a:t>
            </a:r>
            <a:r>
              <a:rPr lang="en-GB" altLang="de-DE" sz="1400" b="1" dirty="0">
                <a:solidFill>
                  <a:schemeClr val="tx1"/>
                </a:solidFill>
                <a:latin typeface="Arial" pitchFamily="34" charset="0"/>
              </a:rPr>
              <a:t>small transverse  cavity </a:t>
            </a:r>
            <a:r>
              <a:rPr lang="en-GB" altLang="de-DE" sz="1400" b="1" dirty="0" smtClean="0">
                <a:solidFill>
                  <a:schemeClr val="tx1"/>
                </a:solidFill>
                <a:latin typeface="Arial" pitchFamily="34" charset="0"/>
              </a:rPr>
              <a:t>dimension</a:t>
            </a:r>
            <a:endParaRPr lang="de-DE" altLang="de-DE" sz="1400" b="1" dirty="0">
              <a:solidFill>
                <a:schemeClr val="tx1"/>
              </a:solidFill>
              <a:latin typeface="Arial" pitchFamily="34" charset="0"/>
              <a:sym typeface="Symbol" pitchFamily="18" charset="2"/>
            </a:endParaRPr>
          </a:p>
        </p:txBody>
      </p:sp>
      <p:pic>
        <p:nvPicPr>
          <p:cNvPr id="149" name="Picture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89" y="1929651"/>
            <a:ext cx="3194050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Rectangle 6"/>
          <p:cNvSpPr txBox="1">
            <a:spLocks noChangeArrowheads="1"/>
          </p:cNvSpPr>
          <p:nvPr/>
        </p:nvSpPr>
        <p:spPr bwMode="auto">
          <a:xfrm>
            <a:off x="340816" y="1954880"/>
            <a:ext cx="1608463" cy="30049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de-DE" sz="1200" b="1" kern="0" dirty="0" smtClean="0"/>
              <a:t>GSI/HIM-SHE-</a:t>
            </a:r>
            <a:r>
              <a:rPr lang="de-DE" altLang="de-DE" sz="1200" b="1" kern="0" dirty="0" err="1" smtClean="0"/>
              <a:t>progr</a:t>
            </a:r>
            <a:r>
              <a:rPr lang="de-DE" altLang="de-DE" sz="1200" b="1" kern="0" dirty="0" smtClean="0"/>
              <a:t>.</a:t>
            </a:r>
          </a:p>
        </p:txBody>
      </p:sp>
      <p:pic>
        <p:nvPicPr>
          <p:cNvPr id="14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8" b="22907"/>
          <a:stretch/>
        </p:blipFill>
        <p:spPr bwMode="auto">
          <a:xfrm>
            <a:off x="405776" y="3404396"/>
            <a:ext cx="8394700" cy="32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1" name="Titel 1"/>
          <p:cNvSpPr>
            <a:spLocks noGrp="1"/>
          </p:cNvSpPr>
          <p:nvPr>
            <p:ph type="title"/>
          </p:nvPr>
        </p:nvSpPr>
        <p:spPr>
          <a:xfrm>
            <a:off x="405776" y="200025"/>
            <a:ext cx="8242467" cy="65929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US" altLang="de-DE" dirty="0"/>
              <a:t>Superconducting </a:t>
            </a:r>
            <a:r>
              <a:rPr lang="en-US" altLang="de-DE" dirty="0" err="1"/>
              <a:t>cw-linac</a:t>
            </a:r>
            <a:r>
              <a:rPr lang="en-US" altLang="de-DE" dirty="0"/>
              <a:t> layout</a:t>
            </a:r>
            <a:br>
              <a:rPr lang="en-US" altLang="de-DE" dirty="0"/>
            </a:br>
            <a:endParaRPr lang="de-DE" dirty="0"/>
          </a:p>
        </p:txBody>
      </p:sp>
      <p:sp>
        <p:nvSpPr>
          <p:cNvPr id="152" name="Text Box 36"/>
          <p:cNvSpPr txBox="1">
            <a:spLocks noChangeArrowheads="1"/>
          </p:cNvSpPr>
          <p:nvPr/>
        </p:nvSpPr>
        <p:spPr bwMode="auto">
          <a:xfrm>
            <a:off x="381928" y="1287914"/>
            <a:ext cx="8266315" cy="307777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CC66"/>
              </a:gs>
            </a:gsLst>
            <a:lin ang="5400000" scaled="0"/>
          </a:gra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Aft>
                <a:spcPct val="20000"/>
              </a:spcAft>
            </a:pPr>
            <a:r>
              <a:rPr lang="en-GB" altLang="de-DE" sz="1400" b="1" dirty="0" smtClean="0"/>
              <a:t>Super Heavy community </a:t>
            </a:r>
            <a:r>
              <a:rPr lang="en-GB" altLang="de-DE" sz="1400" b="1" dirty="0" smtClean="0">
                <a:sym typeface="Symbol"/>
              </a:rPr>
              <a:t> </a:t>
            </a:r>
            <a:r>
              <a:rPr lang="en-GB" altLang="de-DE" sz="1400" b="1" dirty="0" smtClean="0">
                <a:sym typeface="Symbol" pitchFamily="18" charset="2"/>
              </a:rPr>
              <a:t>High </a:t>
            </a:r>
            <a:r>
              <a:rPr lang="en-GB" altLang="de-DE" sz="1400" b="1" dirty="0">
                <a:sym typeface="Symbol" pitchFamily="18" charset="2"/>
              </a:rPr>
              <a:t>duty factor, 7.5 MeV/u, variable beam energy, heavy ion </a:t>
            </a:r>
            <a:r>
              <a:rPr lang="en-GB" altLang="de-DE" sz="1400" b="1" dirty="0" err="1" smtClean="0">
                <a:sym typeface="Symbol" pitchFamily="18" charset="2"/>
              </a:rPr>
              <a:t>linac</a:t>
            </a:r>
            <a:endParaRPr lang="en-GB" altLang="de-DE" sz="1400" b="1" dirty="0"/>
          </a:p>
        </p:txBody>
      </p:sp>
      <p:sp>
        <p:nvSpPr>
          <p:cNvPr id="11" name="Foliennummernplatzhalter 3"/>
          <p:cNvSpPr>
            <a:spLocks noGrp="1"/>
          </p:cNvSpPr>
          <p:nvPr>
            <p:ph type="sldNum" sz="quarter" idx="10"/>
          </p:nvPr>
        </p:nvSpPr>
        <p:spPr>
          <a:xfrm>
            <a:off x="222250" y="6387776"/>
            <a:ext cx="2133600" cy="476250"/>
          </a:xfrm>
        </p:spPr>
        <p:txBody>
          <a:bodyPr/>
          <a:lstStyle/>
          <a:p>
            <a:pPr marL="342900" indent="-342900" ea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/>
            </a:pPr>
            <a:r>
              <a:rPr lang="de-DE" sz="800" dirty="0">
                <a:solidFill>
                  <a:schemeClr val="bg1"/>
                </a:solidFill>
                <a:latin typeface="+mn-lt"/>
              </a:rPr>
              <a:t>PAGE </a:t>
            </a:r>
            <a:fld id="{F35164B6-5B5C-4D57-91C6-379885D5A5FE}" type="slidenum">
              <a:rPr lang="de-DE" sz="800">
                <a:solidFill>
                  <a:schemeClr val="bg1"/>
                </a:solidFill>
                <a:latin typeface="+mn-lt"/>
              </a:rPr>
              <a:pPr marL="342900" indent="-342900" eaLnBrk="0" hangingPunct="0">
                <a:lnSpc>
                  <a:spcPts val="3000"/>
                </a:lnSpc>
                <a:spcBef>
                  <a:spcPct val="20000"/>
                </a:spcBef>
                <a:spcAft>
                  <a:spcPct val="20000"/>
                </a:spcAft>
                <a:buClr>
                  <a:srgbClr val="00589C"/>
                </a:buClr>
                <a:buFont typeface="Wingdings" pitchFamily="2" charset="2"/>
                <a:defRPr/>
              </a:pPr>
              <a:t>30</a:t>
            </a:fld>
            <a:endParaRPr lang="de-DE" sz="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hteck 12"/>
          <p:cNvSpPr/>
          <p:nvPr/>
        </p:nvSpPr>
        <p:spPr bwMode="auto">
          <a:xfrm>
            <a:off x="328003" y="2471042"/>
            <a:ext cx="1779092" cy="12160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  <p:sp>
        <p:nvSpPr>
          <p:cNvPr id="14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5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sp>
        <p:nvSpPr>
          <p:cNvPr id="16" name="Foliennummernplatzhalter 2"/>
          <p:cNvSpPr txBox="1">
            <a:spLocks/>
          </p:cNvSpPr>
          <p:nvPr/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defPPr>
              <a:defRPr lang="de-DE"/>
            </a:defPPr>
            <a:lvl1pPr marL="0" algn="l" defTabSz="457200" rtl="0" eaLnBrk="0" latinLnBrk="0" hangingPunct="0">
              <a:spcBef>
                <a:spcPct val="20000"/>
              </a:spcBef>
              <a:buChar char="•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de-DE" alt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15200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4" descr="THPWO007_fig3b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7" b="4265"/>
          <a:stretch/>
        </p:blipFill>
        <p:spPr bwMode="auto">
          <a:xfrm>
            <a:off x="1252584" y="4042190"/>
            <a:ext cx="5444613" cy="2399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291" y="790738"/>
            <a:ext cx="6523168" cy="306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267" y="93186"/>
            <a:ext cx="7661920" cy="74383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de-DE" altLang="de-DE" dirty="0" err="1"/>
              <a:t>Pushing</a:t>
            </a:r>
            <a:r>
              <a:rPr lang="de-DE" altLang="de-DE" dirty="0"/>
              <a:t> </a:t>
            </a:r>
            <a:r>
              <a:rPr lang="de-DE" altLang="de-DE" dirty="0" err="1"/>
              <a:t>the</a:t>
            </a:r>
            <a:r>
              <a:rPr lang="de-DE" altLang="de-DE" dirty="0"/>
              <a:t> </a:t>
            </a:r>
            <a:r>
              <a:rPr lang="de-DE" altLang="de-DE" dirty="0" err="1" smtClean="0"/>
              <a:t>limits</a:t>
            </a:r>
            <a:r>
              <a:rPr lang="de-DE" altLang="de-DE" dirty="0" smtClean="0"/>
              <a:t>:</a:t>
            </a:r>
            <a:br>
              <a:rPr lang="de-DE" altLang="de-DE" dirty="0" smtClean="0"/>
            </a:br>
            <a:r>
              <a:rPr lang="de-DE" altLang="de-DE" dirty="0" err="1" smtClean="0"/>
              <a:t>cw</a:t>
            </a:r>
            <a:r>
              <a:rPr lang="de-DE" altLang="de-DE" dirty="0" smtClean="0"/>
              <a:t>-heavy </a:t>
            </a:r>
            <a:r>
              <a:rPr lang="de-DE" altLang="de-DE" dirty="0" err="1"/>
              <a:t>ion</a:t>
            </a:r>
            <a:r>
              <a:rPr lang="de-DE" altLang="de-DE" dirty="0"/>
              <a:t> </a:t>
            </a:r>
            <a:r>
              <a:rPr lang="de-DE" altLang="de-DE" dirty="0" err="1"/>
              <a:t>beams@coulomb</a:t>
            </a:r>
            <a:r>
              <a:rPr lang="de-DE" altLang="de-DE" dirty="0"/>
              <a:t> </a:t>
            </a:r>
            <a:r>
              <a:rPr lang="de-DE" altLang="de-DE" dirty="0" err="1"/>
              <a:t>barrier</a:t>
            </a:r>
            <a:endParaRPr lang="de-DE" altLang="de-DE" dirty="0"/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5696964" y="3336707"/>
            <a:ext cx="936625" cy="184666"/>
          </a:xfrm>
          <a:prstGeom prst="rect">
            <a:avLst/>
          </a:prstGeom>
          <a:solidFill>
            <a:schemeClr val="bg1">
              <a:alpha val="6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/>
              <a:t>He-reservoir</a:t>
            </a:r>
          </a:p>
        </p:txBody>
      </p:sp>
      <p:sp>
        <p:nvSpPr>
          <p:cNvPr id="28" name="Text Box 15"/>
          <p:cNvSpPr txBox="1">
            <a:spLocks noChangeArrowheads="1"/>
          </p:cNvSpPr>
          <p:nvPr/>
        </p:nvSpPr>
        <p:spPr bwMode="auto">
          <a:xfrm>
            <a:off x="398438" y="1255531"/>
            <a:ext cx="3941457" cy="461665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CC66"/>
              </a:gs>
            </a:gsLst>
            <a:lin ang="5400000" scaled="0"/>
          </a:gradFill>
          <a:ln w="22225">
            <a:solidFill>
              <a:srgbClr val="FF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spcBef>
                <a:spcPct val="50000"/>
              </a:spcBef>
              <a:defRPr sz="1600" b="1">
                <a:solidFill>
                  <a:srgbClr val="00589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sz="2400" dirty="0" err="1">
                <a:solidFill>
                  <a:srgbClr val="FF0000"/>
                </a:solidFill>
              </a:rPr>
              <a:t>Advanced</a:t>
            </a:r>
            <a:r>
              <a:rPr lang="de-DE" altLang="de-DE" sz="2400" dirty="0">
                <a:solidFill>
                  <a:srgbClr val="FF0000"/>
                </a:solidFill>
              </a:rPr>
              <a:t> Demonstrator</a:t>
            </a:r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V="1">
            <a:off x="4339896" y="2883105"/>
            <a:ext cx="1092784" cy="1759326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31" name="Rectangle 10"/>
          <p:cNvSpPr txBox="1">
            <a:spLocks noChangeArrowheads="1"/>
          </p:cNvSpPr>
          <p:nvPr/>
        </p:nvSpPr>
        <p:spPr bwMode="auto">
          <a:xfrm rot="20566536">
            <a:off x="7193746" y="2011715"/>
            <a:ext cx="2039398" cy="331314"/>
          </a:xfrm>
          <a:prstGeom prst="rect">
            <a:avLst/>
          </a:prstGeom>
          <a:solidFill>
            <a:schemeClr val="bg1">
              <a:lumMod val="95000"/>
              <a:alpha val="66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80000"/>
              </a:lnSpc>
            </a:pPr>
            <a:r>
              <a:rPr lang="de-DE" altLang="de-DE" sz="1200" kern="0" dirty="0" smtClean="0"/>
              <a:t>High Charge State </a:t>
            </a:r>
            <a:r>
              <a:rPr lang="de-DE" altLang="de-DE" sz="1200" kern="0" dirty="0" err="1" smtClean="0"/>
              <a:t>Injector</a:t>
            </a:r>
            <a:endParaRPr lang="de-DE" altLang="de-DE" sz="1200" kern="0" dirty="0" smtClean="0"/>
          </a:p>
        </p:txBody>
      </p:sp>
      <p:sp>
        <p:nvSpPr>
          <p:cNvPr id="41" name="Text Box 46"/>
          <p:cNvSpPr txBox="1">
            <a:spLocks noChangeArrowheads="1"/>
          </p:cNvSpPr>
          <p:nvPr/>
        </p:nvSpPr>
        <p:spPr bwMode="auto">
          <a:xfrm rot="1938246">
            <a:off x="5857143" y="4391613"/>
            <a:ext cx="3295995" cy="670080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CC66"/>
              </a:gs>
            </a:gsLst>
            <a:lin ang="5400000" scaled="0"/>
          </a:gradFill>
          <a:ln w="19050" algn="ctr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 lIns="0" tIns="0" rIns="0" bIns="5400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600" b="1" dirty="0" err="1">
                <a:solidFill>
                  <a:srgbClr val="FF0000"/>
                </a:solidFill>
              </a:rPr>
              <a:t>W</a:t>
            </a:r>
            <a:r>
              <a:rPr lang="de-DE" altLang="de-DE" sz="1600" b="1" baseline="-25000" dirty="0" err="1">
                <a:solidFill>
                  <a:srgbClr val="FF0000"/>
                </a:solidFill>
              </a:rPr>
              <a:t>kin</a:t>
            </a:r>
            <a:r>
              <a:rPr lang="de-DE" altLang="de-DE" sz="1600" b="1" dirty="0">
                <a:solidFill>
                  <a:srgbClr val="FF0000"/>
                </a:solidFill>
              </a:rPr>
              <a:t> = </a:t>
            </a:r>
            <a:r>
              <a:rPr lang="de-DE" altLang="de-DE" sz="1600" b="1" dirty="0" smtClean="0">
                <a:solidFill>
                  <a:srgbClr val="FF0000"/>
                </a:solidFill>
              </a:rPr>
              <a:t>4.6 </a:t>
            </a:r>
            <a:r>
              <a:rPr lang="de-DE" altLang="de-DE" sz="1600" b="1" dirty="0" err="1" smtClean="0">
                <a:solidFill>
                  <a:srgbClr val="FF0000"/>
                </a:solidFill>
              </a:rPr>
              <a:t>MeV</a:t>
            </a:r>
            <a:r>
              <a:rPr lang="de-DE" altLang="de-DE" sz="1600" b="1" dirty="0" smtClean="0">
                <a:solidFill>
                  <a:srgbClr val="FF0000"/>
                </a:solidFill>
              </a:rPr>
              <a:t>/u (heavy </a:t>
            </a:r>
            <a:r>
              <a:rPr lang="de-DE" altLang="de-DE" sz="1600" b="1" dirty="0" err="1" smtClean="0">
                <a:solidFill>
                  <a:srgbClr val="FF0000"/>
                </a:solidFill>
              </a:rPr>
              <a:t>ions</a:t>
            </a:r>
            <a:r>
              <a:rPr lang="de-DE" altLang="de-DE" sz="1600" b="1" dirty="0" smtClean="0">
                <a:solidFill>
                  <a:srgbClr val="FF0000"/>
                </a:solidFill>
              </a:rPr>
              <a:t>)</a:t>
            </a:r>
          </a:p>
          <a:p>
            <a:pPr algn="ctr">
              <a:spcBef>
                <a:spcPct val="50000"/>
              </a:spcBef>
            </a:pPr>
            <a:r>
              <a:rPr lang="de-DE" altLang="de-DE" sz="1600" b="1" dirty="0" smtClean="0">
                <a:solidFill>
                  <a:srgbClr val="FF0000"/>
                </a:solidFill>
              </a:rPr>
              <a:t>    </a:t>
            </a:r>
            <a:r>
              <a:rPr lang="de-DE" altLang="de-DE" sz="1600" b="1" dirty="0" err="1" smtClean="0">
                <a:solidFill>
                  <a:srgbClr val="FF0000"/>
                </a:solidFill>
              </a:rPr>
              <a:t>W</a:t>
            </a:r>
            <a:r>
              <a:rPr lang="de-DE" altLang="de-DE" sz="1600" b="1" baseline="-25000" dirty="0" err="1" smtClean="0">
                <a:solidFill>
                  <a:srgbClr val="FF0000"/>
                </a:solidFill>
              </a:rPr>
              <a:t>kin</a:t>
            </a:r>
            <a:r>
              <a:rPr lang="de-DE" altLang="de-DE" sz="1600" b="1" dirty="0" smtClean="0">
                <a:solidFill>
                  <a:srgbClr val="FF0000"/>
                </a:solidFill>
              </a:rPr>
              <a:t> </a:t>
            </a:r>
            <a:r>
              <a:rPr lang="de-DE" altLang="de-DE" sz="1600" b="1" dirty="0" smtClean="0">
                <a:solidFill>
                  <a:srgbClr val="FF0000"/>
                </a:solidFill>
                <a:sym typeface="Symbol"/>
              </a:rPr>
              <a:t></a:t>
            </a:r>
            <a:r>
              <a:rPr lang="de-DE" altLang="de-DE" sz="1600" b="1" dirty="0" smtClean="0">
                <a:solidFill>
                  <a:srgbClr val="FF0000"/>
                </a:solidFill>
              </a:rPr>
              <a:t> 5.8 </a:t>
            </a:r>
            <a:r>
              <a:rPr lang="de-DE" altLang="de-DE" sz="1600" b="1" dirty="0" err="1" smtClean="0">
                <a:solidFill>
                  <a:srgbClr val="FF0000"/>
                </a:solidFill>
              </a:rPr>
              <a:t>MeV</a:t>
            </a:r>
            <a:r>
              <a:rPr lang="de-DE" altLang="de-DE" sz="1600" b="1" dirty="0" smtClean="0">
                <a:solidFill>
                  <a:srgbClr val="FF0000"/>
                </a:solidFill>
              </a:rPr>
              <a:t>/u (medium </a:t>
            </a:r>
            <a:r>
              <a:rPr lang="de-DE" altLang="de-DE" sz="1600" b="1" dirty="0" err="1">
                <a:solidFill>
                  <a:srgbClr val="FF0000"/>
                </a:solidFill>
              </a:rPr>
              <a:t>ions</a:t>
            </a:r>
            <a:r>
              <a:rPr lang="de-DE" altLang="de-DE" sz="1600" b="1" dirty="0" smtClean="0">
                <a:solidFill>
                  <a:srgbClr val="FF0000"/>
                </a:solidFill>
              </a:rPr>
              <a:t>)</a:t>
            </a:r>
            <a:endParaRPr lang="de-DE" altLang="de-DE" sz="1600" b="1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09" y="1937810"/>
            <a:ext cx="2501229" cy="2486626"/>
          </a:xfrm>
          <a:prstGeom prst="rect">
            <a:avLst/>
          </a:prstGeom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/>
          <a:srcRect l="8548" t="6343" r="20493" b="6809"/>
          <a:stretch/>
        </p:blipFill>
        <p:spPr bwMode="auto">
          <a:xfrm>
            <a:off x="1914237" y="3305859"/>
            <a:ext cx="432305" cy="51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77596" y="2143272"/>
            <a:ext cx="997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spcBef>
                <a:spcPct val="50000"/>
              </a:spcBef>
              <a:defRPr sz="1600" b="1">
                <a:solidFill>
                  <a:srgbClr val="00589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sz="1800" dirty="0" err="1" smtClean="0">
                <a:solidFill>
                  <a:srgbClr val="FF0000"/>
                </a:solidFill>
              </a:rPr>
              <a:t>Step</a:t>
            </a:r>
            <a:r>
              <a:rPr lang="de-DE" altLang="de-DE" sz="1800" dirty="0" smtClean="0">
                <a:solidFill>
                  <a:srgbClr val="FF0000"/>
                </a:solidFill>
              </a:rPr>
              <a:t> 1 (2016)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508336" y="5513154"/>
            <a:ext cx="9977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eaLnBrk="1" hangingPunct="1">
              <a:spcBef>
                <a:spcPct val="50000"/>
              </a:spcBef>
              <a:defRPr sz="1600" b="1">
                <a:solidFill>
                  <a:srgbClr val="00589C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sz="1800" dirty="0" err="1" smtClean="0">
                <a:solidFill>
                  <a:srgbClr val="FF0000"/>
                </a:solidFill>
              </a:rPr>
              <a:t>Step</a:t>
            </a:r>
            <a:r>
              <a:rPr lang="de-DE" altLang="de-DE" sz="1800" dirty="0" smtClean="0">
                <a:solidFill>
                  <a:srgbClr val="FF0000"/>
                </a:solidFill>
              </a:rPr>
              <a:t> 2 (2019)</a:t>
            </a:r>
            <a:endParaRPr lang="de-DE" altLang="de-DE" sz="1800" dirty="0">
              <a:solidFill>
                <a:srgbClr val="FF0000"/>
              </a:solidFill>
            </a:endParaRPr>
          </a:p>
        </p:txBody>
      </p:sp>
      <p:sp>
        <p:nvSpPr>
          <p:cNvPr id="30" name="Text Box 17"/>
          <p:cNvSpPr txBox="1">
            <a:spLocks noChangeArrowheads="1"/>
          </p:cNvSpPr>
          <p:nvPr/>
        </p:nvSpPr>
        <p:spPr bwMode="auto">
          <a:xfrm rot="2408443">
            <a:off x="2594046" y="2872671"/>
            <a:ext cx="1843961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de-DE" sz="1200" b="1" dirty="0"/>
              <a:t>Power </a:t>
            </a:r>
            <a:r>
              <a:rPr lang="de-DE" altLang="de-DE" sz="1200" b="1" dirty="0" err="1"/>
              <a:t>Supplies</a:t>
            </a:r>
            <a:r>
              <a:rPr lang="de-DE" altLang="de-DE" sz="1200" b="1" dirty="0"/>
              <a:t>, </a:t>
            </a:r>
            <a:r>
              <a:rPr lang="de-DE" altLang="de-DE" sz="1200" b="1" dirty="0" err="1"/>
              <a:t>rf-amplifiers</a:t>
            </a:r>
            <a:r>
              <a:rPr lang="de-DE" altLang="de-DE" sz="1200" b="1" dirty="0"/>
              <a:t> </a:t>
            </a:r>
            <a:r>
              <a:rPr lang="de-DE" altLang="de-DE" sz="1200" b="1" dirty="0" err="1"/>
              <a:t>and</a:t>
            </a:r>
            <a:r>
              <a:rPr lang="de-DE" altLang="de-DE" sz="1200" b="1" dirty="0"/>
              <a:t> </a:t>
            </a:r>
            <a:r>
              <a:rPr lang="de-DE" altLang="de-DE" sz="1200" b="1" dirty="0" err="1"/>
              <a:t>controls</a:t>
            </a:r>
            <a:endParaRPr lang="de-DE" altLang="de-DE" sz="1200" b="1" dirty="0"/>
          </a:p>
        </p:txBody>
      </p: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1469723" y="4329621"/>
            <a:ext cx="660666" cy="625620"/>
          </a:xfrm>
          <a:prstGeom prst="line">
            <a:avLst/>
          </a:prstGeom>
          <a:noFill/>
          <a:ln w="31750">
            <a:solidFill>
              <a:srgbClr val="FF0000"/>
            </a:solidFill>
            <a:round/>
            <a:headEnd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 sz="1200"/>
          </a:p>
        </p:txBody>
      </p:sp>
      <p:sp>
        <p:nvSpPr>
          <p:cNvPr id="22" name="Line 16"/>
          <p:cNvSpPr>
            <a:spLocks noChangeShapeType="1"/>
          </p:cNvSpPr>
          <p:nvPr/>
        </p:nvSpPr>
        <p:spPr bwMode="auto">
          <a:xfrm flipV="1">
            <a:off x="1861031" y="5674281"/>
            <a:ext cx="4587477" cy="98596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 type="stealth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de-DE"/>
          </a:p>
        </p:txBody>
      </p:sp>
      <p:sp>
        <p:nvSpPr>
          <p:cNvPr id="23" name="Rectangle 6"/>
          <p:cNvSpPr txBox="1">
            <a:spLocks noChangeArrowheads="1"/>
          </p:cNvSpPr>
          <p:nvPr/>
        </p:nvSpPr>
        <p:spPr bwMode="auto">
          <a:xfrm rot="20766092">
            <a:off x="4080980" y="5954896"/>
            <a:ext cx="761357" cy="30049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de-DE" altLang="de-DE" sz="1200" b="1" kern="0" dirty="0" smtClean="0"/>
              <a:t>7773 mm</a:t>
            </a:r>
          </a:p>
        </p:txBody>
      </p:sp>
      <p:sp>
        <p:nvSpPr>
          <p:cNvPr id="24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639175" y="6602412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de-DE" altLang="de-DE" sz="1400" dirty="0" smtClean="0"/>
          </a:p>
        </p:txBody>
      </p:sp>
      <p:sp>
        <p:nvSpPr>
          <p:cNvPr id="25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26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65521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288924" y="238125"/>
            <a:ext cx="5053637" cy="38258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defPPr>
              <a:defRPr lang="de-DE"/>
            </a:defPPr>
            <a:lvl1pPr>
              <a:spcBef>
                <a:spcPct val="0"/>
              </a:spcBef>
              <a:buNone/>
              <a:defRPr sz="20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altLang="de-DE" sz="2400" dirty="0" err="1" smtClean="0"/>
              <a:t>Summary&amp;Outlook</a:t>
            </a:r>
            <a:r>
              <a:rPr lang="en-US" altLang="de-DE" sz="2400" dirty="0" smtClean="0"/>
              <a:t> </a:t>
            </a:r>
            <a:r>
              <a:rPr lang="en-US" altLang="de-DE" sz="2400" b="0" dirty="0" smtClean="0">
                <a:solidFill>
                  <a:srgbClr val="FF0000"/>
                </a:solidFill>
              </a:rPr>
              <a:t>(Update!!!)</a:t>
            </a:r>
            <a:endParaRPr lang="de-DE" altLang="de-DE" sz="2400" b="0" dirty="0">
              <a:solidFill>
                <a:srgbClr val="FF0000"/>
              </a:solidFill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57200" y="1600200"/>
            <a:ext cx="8229600" cy="46402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de-DE" kern="0" smtClean="0"/>
          </a:p>
          <a:p>
            <a:pPr marL="0" indent="0">
              <a:buFontTx/>
              <a:buNone/>
              <a:defRPr/>
            </a:pPr>
            <a:endParaRPr lang="de-DE" kern="0" dirty="0"/>
          </a:p>
        </p:txBody>
      </p:sp>
      <p:sp>
        <p:nvSpPr>
          <p:cNvPr id="6" name="Rechteck 5"/>
          <p:cNvSpPr/>
          <p:nvPr/>
        </p:nvSpPr>
        <p:spPr>
          <a:xfrm>
            <a:off x="47746" y="1248032"/>
            <a:ext cx="9061451" cy="5516562"/>
          </a:xfrm>
          <a:prstGeom prst="rect">
            <a:avLst/>
          </a:prstGeom>
        </p:spPr>
        <p:txBody>
          <a:bodyPr lIns="36000" tIns="0" rIns="36000" bIns="0">
            <a:normAutofit/>
          </a:bodyPr>
          <a:lstStyle/>
          <a:p>
            <a:pPr marL="266700" indent="-26670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dirty="0" smtClean="0"/>
              <a:t>UNILAC-Upgrade </a:t>
            </a:r>
            <a:r>
              <a:rPr lang="de-DE" dirty="0" err="1" smtClean="0"/>
              <a:t>measures</a:t>
            </a:r>
            <a:r>
              <a:rPr lang="de-DE" dirty="0" smtClean="0"/>
              <a:t>:</a:t>
            </a:r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  <a:defRPr/>
            </a:pPr>
            <a:r>
              <a:rPr lang="de-DE" dirty="0" smtClean="0"/>
              <a:t>Terminal </a:t>
            </a:r>
            <a:r>
              <a:rPr lang="de-DE" dirty="0" smtClean="0"/>
              <a:t>West, </a:t>
            </a:r>
            <a:r>
              <a:rPr lang="de-DE" dirty="0"/>
              <a:t>Compact LEBT – </a:t>
            </a:r>
            <a:r>
              <a:rPr lang="de-DE" b="1" dirty="0" err="1">
                <a:solidFill>
                  <a:srgbClr val="FF0000"/>
                </a:solidFill>
              </a:rPr>
              <a:t>increased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primary</a:t>
            </a:r>
            <a:r>
              <a:rPr lang="de-DE" b="1" dirty="0">
                <a:solidFill>
                  <a:srgbClr val="FF0000"/>
                </a:solidFill>
              </a:rPr>
              <a:t> beam </a:t>
            </a:r>
            <a:r>
              <a:rPr lang="de-DE" b="1" dirty="0" err="1">
                <a:solidFill>
                  <a:srgbClr val="FF0000"/>
                </a:solidFill>
              </a:rPr>
              <a:t>intensity</a:t>
            </a:r>
            <a:endParaRPr lang="de-DE" b="1"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  <a:defRPr/>
            </a:pPr>
            <a:r>
              <a:rPr lang="de-DE" dirty="0" smtClean="0"/>
              <a:t>RFQ&amp;MEBT-upgrade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careful</a:t>
            </a:r>
            <a:r>
              <a:rPr lang="de-DE" dirty="0" smtClean="0"/>
              <a:t> </a:t>
            </a:r>
            <a:r>
              <a:rPr lang="de-DE" dirty="0"/>
              <a:t>beam </a:t>
            </a:r>
            <a:r>
              <a:rPr lang="de-DE" dirty="0" err="1"/>
              <a:t>matching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entire</a:t>
            </a:r>
            <a:r>
              <a:rPr lang="de-DE" dirty="0"/>
              <a:t> </a:t>
            </a:r>
            <a:r>
              <a:rPr lang="de-DE" dirty="0" smtClean="0"/>
              <a:t>HSI</a:t>
            </a:r>
            <a:endParaRPr lang="de-DE" dirty="0"/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  <a:defRPr/>
            </a:pPr>
            <a:r>
              <a:rPr lang="de-DE" dirty="0" err="1"/>
              <a:t>N</a:t>
            </a:r>
            <a:r>
              <a:rPr lang="de-DE" dirty="0" err="1" smtClean="0"/>
              <a:t>o</a:t>
            </a:r>
            <a:r>
              <a:rPr lang="de-DE" dirty="0" smtClean="0"/>
              <a:t>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stripper</a:t>
            </a:r>
            <a:r>
              <a:rPr lang="de-DE" dirty="0"/>
              <a:t> </a:t>
            </a:r>
            <a:r>
              <a:rPr lang="de-DE" dirty="0" err="1"/>
              <a:t>section</a:t>
            </a:r>
            <a:r>
              <a:rPr lang="de-DE" dirty="0"/>
              <a:t> incl. </a:t>
            </a:r>
            <a:r>
              <a:rPr lang="de-DE" dirty="0" err="1"/>
              <a:t>charge</a:t>
            </a:r>
            <a:r>
              <a:rPr lang="de-DE" dirty="0"/>
              <a:t> </a:t>
            </a:r>
            <a:r>
              <a:rPr lang="de-DE" dirty="0" err="1"/>
              <a:t>separation</a:t>
            </a:r>
            <a:r>
              <a:rPr lang="de-DE" dirty="0"/>
              <a:t> </a:t>
            </a:r>
            <a:r>
              <a:rPr lang="de-DE" dirty="0" err="1" smtClean="0"/>
              <a:t>system</a:t>
            </a:r>
            <a:r>
              <a:rPr lang="de-DE" dirty="0">
                <a:sym typeface="Symbol"/>
              </a:rPr>
              <a:t> </a:t>
            </a:r>
            <a:r>
              <a:rPr lang="de-DE" dirty="0" smtClean="0">
                <a:sym typeface="Symbol"/>
              </a:rPr>
              <a:t> </a:t>
            </a: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pulsed</a:t>
            </a:r>
            <a:r>
              <a:rPr lang="de-DE" b="1" dirty="0" smtClean="0">
                <a:solidFill>
                  <a:srgbClr val="FF0000"/>
                </a:solidFill>
                <a:sym typeface="Symbol"/>
              </a:rPr>
              <a:t> gas </a:t>
            </a: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stripper</a:t>
            </a:r>
            <a:endParaRPr lang="de-DE" b="1" dirty="0">
              <a:solidFill>
                <a:srgbClr val="FF0000"/>
              </a:solidFill>
            </a:endParaRPr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  <a:defRPr/>
            </a:pPr>
            <a:r>
              <a:rPr lang="de-DE" dirty="0" err="1"/>
              <a:t>Optionally</a:t>
            </a:r>
            <a:r>
              <a:rPr lang="de-DE" dirty="0"/>
              <a:t> </a:t>
            </a:r>
            <a:r>
              <a:rPr lang="de-DE" dirty="0" err="1"/>
              <a:t>re</a:t>
            </a:r>
            <a:r>
              <a:rPr lang="de-DE" dirty="0"/>
              <a:t>-design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matching</a:t>
            </a:r>
            <a:r>
              <a:rPr lang="de-DE" dirty="0"/>
              <a:t> </a:t>
            </a:r>
            <a:r>
              <a:rPr lang="de-DE" dirty="0" err="1"/>
              <a:t>line</a:t>
            </a:r>
            <a:r>
              <a:rPr lang="de-DE" dirty="0"/>
              <a:t> (</a:t>
            </a:r>
            <a:r>
              <a:rPr lang="de-DE" dirty="0" err="1"/>
              <a:t>depending</a:t>
            </a:r>
            <a:r>
              <a:rPr lang="de-DE" dirty="0"/>
              <a:t> on </a:t>
            </a:r>
            <a:r>
              <a:rPr lang="de-DE" dirty="0" smtClean="0"/>
              <a:t>DTL </a:t>
            </a:r>
            <a:r>
              <a:rPr lang="de-DE" dirty="0" err="1"/>
              <a:t>solution</a:t>
            </a:r>
            <a:r>
              <a:rPr lang="de-DE" dirty="0"/>
              <a:t>)</a:t>
            </a:r>
          </a:p>
          <a:p>
            <a:pPr marL="266700" indent="-26670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dirty="0" err="1"/>
              <a:t>Two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considered</a:t>
            </a:r>
            <a:r>
              <a:rPr lang="de-DE" dirty="0"/>
              <a:t> </a:t>
            </a:r>
            <a:r>
              <a:rPr lang="de-DE" b="1" dirty="0" smtClean="0">
                <a:solidFill>
                  <a:srgbClr val="FF0000"/>
                </a:solidFill>
              </a:rPr>
              <a:t>HE-LINAC </a:t>
            </a:r>
            <a:r>
              <a:rPr lang="de-DE" b="1" dirty="0" err="1" smtClean="0">
                <a:solidFill>
                  <a:srgbClr val="FF0000"/>
                </a:solidFill>
              </a:rPr>
              <a:t>options</a:t>
            </a:r>
            <a:r>
              <a:rPr lang="de-DE" dirty="0" smtClean="0"/>
              <a:t>: </a:t>
            </a:r>
            <a:r>
              <a:rPr lang="de-DE" b="1" dirty="0">
                <a:solidFill>
                  <a:srgbClr val="FF0000"/>
                </a:solidFill>
              </a:rPr>
              <a:t>ALVAREZ</a:t>
            </a:r>
            <a:r>
              <a:rPr lang="de-DE" dirty="0"/>
              <a:t> type DTL (strong </a:t>
            </a:r>
            <a:r>
              <a:rPr lang="de-DE" dirty="0" err="1"/>
              <a:t>periodic</a:t>
            </a:r>
            <a:r>
              <a:rPr lang="de-DE" dirty="0"/>
              <a:t> </a:t>
            </a:r>
            <a:r>
              <a:rPr lang="de-DE" dirty="0" err="1"/>
              <a:t>focusing</a:t>
            </a:r>
            <a:r>
              <a:rPr lang="de-DE" dirty="0"/>
              <a:t>) </a:t>
            </a:r>
            <a:r>
              <a:rPr lang="de-DE" dirty="0" err="1"/>
              <a:t>or</a:t>
            </a:r>
            <a:r>
              <a:rPr lang="de-DE" dirty="0"/>
              <a:t> </a:t>
            </a:r>
            <a:r>
              <a:rPr lang="de-DE" b="1" dirty="0">
                <a:solidFill>
                  <a:srgbClr val="FF0000"/>
                </a:solidFill>
              </a:rPr>
              <a:t>IH-type </a:t>
            </a:r>
            <a:r>
              <a:rPr lang="de-DE" dirty="0"/>
              <a:t>DTL: </a:t>
            </a:r>
            <a:r>
              <a:rPr lang="de-DE" dirty="0" err="1"/>
              <a:t>short</a:t>
            </a:r>
            <a:r>
              <a:rPr lang="de-DE" dirty="0"/>
              <a:t> </a:t>
            </a:r>
            <a:r>
              <a:rPr lang="de-DE" dirty="0" err="1"/>
              <a:t>tanks</a:t>
            </a:r>
            <a:r>
              <a:rPr lang="de-DE" dirty="0"/>
              <a:t>, </a:t>
            </a:r>
            <a:r>
              <a:rPr lang="de-DE" dirty="0" err="1"/>
              <a:t>triplet</a:t>
            </a:r>
            <a:r>
              <a:rPr lang="de-DE" dirty="0"/>
              <a:t> </a:t>
            </a:r>
            <a:r>
              <a:rPr lang="de-DE" dirty="0" err="1"/>
              <a:t>focusing</a:t>
            </a:r>
            <a:r>
              <a:rPr lang="de-DE" dirty="0"/>
              <a:t> </a:t>
            </a:r>
            <a:r>
              <a:rPr lang="de-DE" dirty="0" err="1" smtClean="0"/>
              <a:t>scheme</a:t>
            </a:r>
            <a:endParaRPr lang="de-DE" dirty="0"/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  <a:defRPr/>
            </a:pPr>
            <a:r>
              <a:rPr lang="de-DE" dirty="0"/>
              <a:t>Design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layout</a:t>
            </a:r>
            <a:r>
              <a:rPr lang="de-DE" dirty="0"/>
              <a:t>, </a:t>
            </a:r>
            <a:r>
              <a:rPr lang="de-DE" dirty="0" err="1"/>
              <a:t>testing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major</a:t>
            </a:r>
            <a:r>
              <a:rPr lang="de-DE" dirty="0"/>
              <a:t> HE-LINAC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components</a:t>
            </a:r>
            <a:endParaRPr lang="de-DE" dirty="0"/>
          </a:p>
          <a:p>
            <a:pPr marL="742950" lvl="1" indent="-28575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Symbol" panose="05050102010706020507" pitchFamily="18" charset="2"/>
              <a:buChar char="-"/>
              <a:defRPr/>
            </a:pP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rf-amplifier</a:t>
            </a:r>
            <a:r>
              <a:rPr lang="de-DE" dirty="0"/>
              <a:t> </a:t>
            </a:r>
            <a:r>
              <a:rPr lang="de-DE" dirty="0" err="1"/>
              <a:t>gallery</a:t>
            </a:r>
            <a:r>
              <a:rPr lang="de-DE" dirty="0"/>
              <a:t> </a:t>
            </a:r>
            <a:r>
              <a:rPr lang="de-DE" dirty="0">
                <a:sym typeface="Symbol"/>
              </a:rPr>
              <a:t></a:t>
            </a:r>
            <a:r>
              <a:rPr lang="de-DE" dirty="0"/>
              <a:t> </a:t>
            </a:r>
            <a:r>
              <a:rPr lang="de-DE" dirty="0" err="1"/>
              <a:t>preparation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HE-LINAC</a:t>
            </a:r>
          </a:p>
          <a:p>
            <a:pPr marL="266700" indent="-26670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dirty="0" smtClean="0"/>
              <a:t>FAIR </a:t>
            </a:r>
            <a:r>
              <a:rPr lang="de-DE" dirty="0" err="1"/>
              <a:t>commissioning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upgraded</a:t>
            </a:r>
            <a:r>
              <a:rPr lang="de-DE" dirty="0"/>
              <a:t> HSI, but </a:t>
            </a:r>
            <a:r>
              <a:rPr lang="de-DE" dirty="0" err="1"/>
              <a:t>existing</a:t>
            </a:r>
            <a:r>
              <a:rPr lang="de-DE" dirty="0"/>
              <a:t> UNILAC DTL (</a:t>
            </a:r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reliability</a:t>
            </a:r>
            <a:r>
              <a:rPr lang="de-DE" dirty="0"/>
              <a:t>)</a:t>
            </a:r>
          </a:p>
          <a:p>
            <a:pPr marL="266700" indent="-26670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dirty="0" err="1"/>
              <a:t>Avoiding</a:t>
            </a:r>
            <a:r>
              <a:rPr lang="de-DE" dirty="0"/>
              <a:t> </a:t>
            </a:r>
            <a:r>
              <a:rPr lang="de-DE" dirty="0" err="1"/>
              <a:t>long</a:t>
            </a:r>
            <a:r>
              <a:rPr lang="de-DE" dirty="0"/>
              <a:t> </a:t>
            </a:r>
            <a:r>
              <a:rPr lang="de-DE" dirty="0" err="1"/>
              <a:t>duty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(in </a:t>
            </a:r>
            <a:r>
              <a:rPr lang="de-DE" dirty="0" err="1"/>
              <a:t>particular</a:t>
            </a:r>
            <a:r>
              <a:rPr lang="de-DE" dirty="0"/>
              <a:t> </a:t>
            </a:r>
            <a:r>
              <a:rPr lang="de-DE" dirty="0" err="1"/>
              <a:t>mixed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short</a:t>
            </a:r>
            <a:r>
              <a:rPr lang="de-DE" dirty="0"/>
              <a:t> pulse heavy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beams</a:t>
            </a:r>
            <a:r>
              <a:rPr lang="de-DE" dirty="0"/>
              <a:t>) -&gt; </a:t>
            </a:r>
            <a:r>
              <a:rPr lang="de-DE" dirty="0" err="1"/>
              <a:t>applying</a:t>
            </a:r>
            <a:r>
              <a:rPr lang="de-DE" dirty="0"/>
              <a:t> </a:t>
            </a:r>
            <a:r>
              <a:rPr lang="de-DE" dirty="0" smtClean="0"/>
              <a:t>UNILAC </a:t>
            </a:r>
            <a:r>
              <a:rPr lang="de-DE" dirty="0" err="1"/>
              <a:t>as</a:t>
            </a:r>
            <a:r>
              <a:rPr lang="de-DE" dirty="0"/>
              <a:t> </a:t>
            </a:r>
            <a:r>
              <a:rPr lang="de-DE" dirty="0" err="1"/>
              <a:t>injector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smtClean="0"/>
              <a:t>FAIR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>
                <a:sym typeface="Symbol"/>
              </a:rPr>
              <a:t> </a:t>
            </a:r>
            <a:r>
              <a:rPr lang="de-DE" b="1" dirty="0" err="1">
                <a:solidFill>
                  <a:srgbClr val="FF0000"/>
                </a:solidFill>
                <a:sym typeface="Symbol"/>
              </a:rPr>
              <a:t>cw</a:t>
            </a:r>
            <a:r>
              <a:rPr lang="de-DE" b="1" dirty="0">
                <a:solidFill>
                  <a:srgbClr val="FF0000"/>
                </a:solidFill>
                <a:sym typeface="Symbol"/>
              </a:rPr>
              <a:t>-LINAC </a:t>
            </a:r>
            <a:r>
              <a:rPr lang="de-DE" b="1" dirty="0" err="1">
                <a:solidFill>
                  <a:srgbClr val="FF0000"/>
                </a:solidFill>
                <a:sym typeface="Symbol"/>
              </a:rPr>
              <a:t>project</a:t>
            </a:r>
            <a:endParaRPr lang="de-DE" b="1" dirty="0">
              <a:solidFill>
                <a:srgbClr val="FF0000"/>
              </a:solidFill>
            </a:endParaRPr>
          </a:p>
          <a:p>
            <a:pPr marL="266700" indent="-266700">
              <a:lnSpc>
                <a:spcPct val="90000"/>
              </a:lnSpc>
              <a:spcAft>
                <a:spcPts val="800"/>
              </a:spcAft>
              <a:buClr>
                <a:srgbClr val="FF0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de-DE" b="1" dirty="0" smtClean="0">
                <a:solidFill>
                  <a:srgbClr val="FF0000"/>
                </a:solidFill>
              </a:rPr>
              <a:t>UNILAC</a:t>
            </a:r>
            <a:r>
              <a:rPr lang="de-DE" dirty="0" smtClean="0"/>
              <a:t> </a:t>
            </a:r>
            <a:r>
              <a:rPr lang="de-DE" dirty="0" err="1"/>
              <a:t>usefull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a </a:t>
            </a:r>
            <a:r>
              <a:rPr lang="de-DE" dirty="0" smtClean="0"/>
              <a:t>(medium</a:t>
            </a:r>
            <a:r>
              <a:rPr lang="de-DE" dirty="0"/>
              <a:t>)</a:t>
            </a:r>
            <a:r>
              <a:rPr lang="de-DE" b="1" dirty="0" smtClean="0">
                <a:solidFill>
                  <a:srgbClr val="FF0000"/>
                </a:solidFill>
              </a:rPr>
              <a:t> high </a:t>
            </a:r>
            <a:r>
              <a:rPr lang="de-DE" b="1" dirty="0" err="1">
                <a:solidFill>
                  <a:srgbClr val="FF0000"/>
                </a:solidFill>
              </a:rPr>
              <a:t>current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proton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b="1" dirty="0" err="1">
                <a:solidFill>
                  <a:srgbClr val="FF0000"/>
                </a:solidFill>
              </a:rPr>
              <a:t>injector</a:t>
            </a:r>
            <a:r>
              <a:rPr lang="de-DE" b="1" dirty="0">
                <a:solidFill>
                  <a:srgbClr val="FF0000"/>
                </a:solidFill>
              </a:rPr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smtClean="0"/>
              <a:t>time </a:t>
            </a:r>
            <a:r>
              <a:rPr lang="de-DE" dirty="0">
                <a:sym typeface="Symbol"/>
              </a:rPr>
              <a:t> </a:t>
            </a:r>
            <a:r>
              <a:rPr lang="de-DE" b="1" dirty="0" smtClean="0">
                <a:solidFill>
                  <a:srgbClr val="FF0000"/>
                </a:solidFill>
                <a:sym typeface="Symbol"/>
              </a:rPr>
              <a:t>FAIR p-LINAC (</a:t>
            </a: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longterm</a:t>
            </a:r>
            <a:r>
              <a:rPr lang="de-DE" b="1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de-DE" b="1" dirty="0" err="1" smtClean="0">
                <a:solidFill>
                  <a:srgbClr val="FF0000"/>
                </a:solidFill>
                <a:sym typeface="Symbol"/>
              </a:rPr>
              <a:t>option</a:t>
            </a:r>
            <a:r>
              <a:rPr lang="de-DE" b="1" dirty="0" smtClean="0">
                <a:solidFill>
                  <a:srgbClr val="FF0000"/>
                </a:solidFill>
                <a:sym typeface="Symbol"/>
              </a:rPr>
              <a:t>)</a:t>
            </a:r>
            <a:endParaRPr lang="de-DE" dirty="0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32</a:t>
            </a:fld>
            <a:endParaRPr lang="de-DE" altLang="de-DE" sz="1400" dirty="0" smtClean="0"/>
          </a:p>
        </p:txBody>
      </p:sp>
      <p:sp>
        <p:nvSpPr>
          <p:cNvPr id="9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0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38689431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422565" y="378619"/>
            <a:ext cx="6644985" cy="468312"/>
          </a:xfrm>
        </p:spPr>
        <p:txBody>
          <a:bodyPr>
            <a:normAutofit fontScale="90000"/>
          </a:bodyPr>
          <a:lstStyle/>
          <a:p>
            <a:r>
              <a:rPr lang="en-US" altLang="de-DE" sz="4000" dirty="0" smtClean="0"/>
              <a:t>Backup</a:t>
            </a:r>
            <a:endParaRPr lang="de-DE" altLang="de-DE" sz="4000" dirty="0" smtClean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de-DE" dirty="0" smtClean="0"/>
          </a:p>
          <a:p>
            <a:pPr marL="0" indent="0">
              <a:buFontTx/>
              <a:buNone/>
              <a:defRPr/>
            </a:pPr>
            <a:endParaRPr lang="de-DE" dirty="0"/>
          </a:p>
        </p:txBody>
      </p:sp>
      <p:sp>
        <p:nvSpPr>
          <p:cNvPr id="7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de-DE" altLang="de-DE" sz="1400" dirty="0" smtClean="0"/>
          </a:p>
        </p:txBody>
      </p:sp>
      <p:sp>
        <p:nvSpPr>
          <p:cNvPr id="8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9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4506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/>
        </p:nvSpPr>
        <p:spPr>
          <a:xfrm>
            <a:off x="215106" y="340519"/>
            <a:ext cx="6761162" cy="5000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7500"/>
          </a:bodyPr>
          <a:lstStyle/>
          <a:p>
            <a:pPr>
              <a:spcBef>
                <a:spcPct val="0"/>
              </a:spcBef>
            </a:pPr>
            <a:r>
              <a:rPr lang="en-US" altLang="de-DE" sz="2400" b="1" dirty="0">
                <a:solidFill>
                  <a:srgbClr val="333333"/>
                </a:solidFill>
                <a:latin typeface="Arial"/>
                <a:ea typeface="+mj-ea"/>
                <a:cs typeface="Arial"/>
              </a:rPr>
              <a:t>28 GHz-ECR ion source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1241425"/>
            <a:ext cx="40989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8" name="Group 2"/>
          <p:cNvGrpSpPr>
            <a:grpSpLocks/>
          </p:cNvGrpSpPr>
          <p:nvPr/>
        </p:nvGrpSpPr>
        <p:grpSpPr bwMode="auto">
          <a:xfrm>
            <a:off x="217488" y="3884613"/>
            <a:ext cx="3829050" cy="2706687"/>
            <a:chOff x="1066" y="1401"/>
            <a:chExt cx="3492" cy="2619"/>
          </a:xfrm>
        </p:grpSpPr>
        <p:pic>
          <p:nvPicPr>
            <p:cNvPr id="13325" name="Picture 2" descr="0005-RIMG040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" y="1401"/>
              <a:ext cx="3492" cy="26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26" name="Text Box 5"/>
            <p:cNvSpPr txBox="1">
              <a:spLocks noChangeArrowheads="1"/>
            </p:cNvSpPr>
            <p:nvPr/>
          </p:nvSpPr>
          <p:spPr bwMode="auto">
            <a:xfrm>
              <a:off x="1115" y="2019"/>
              <a:ext cx="986" cy="447"/>
            </a:xfrm>
            <a:prstGeom prst="rect">
              <a:avLst/>
            </a:prstGeom>
            <a:solidFill>
              <a:srgbClr val="FFC000">
                <a:alpha val="6588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RF injection side</a:t>
              </a:r>
            </a:p>
          </p:txBody>
        </p:sp>
        <p:sp>
          <p:nvSpPr>
            <p:cNvPr id="13327" name="Text Box 6"/>
            <p:cNvSpPr txBox="1">
              <a:spLocks noChangeArrowheads="1"/>
            </p:cNvSpPr>
            <p:nvPr/>
          </p:nvSpPr>
          <p:spPr bwMode="auto">
            <a:xfrm>
              <a:off x="3301" y="3455"/>
              <a:ext cx="1195" cy="447"/>
            </a:xfrm>
            <a:prstGeom prst="rect">
              <a:avLst/>
            </a:prstGeom>
            <a:solidFill>
              <a:srgbClr val="FFCC66">
                <a:alpha val="65881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2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ja-JP" sz="1200" b="1">
                  <a:latin typeface="Times New Roman" pitchFamily="18" charset="0"/>
                  <a:ea typeface="MS PGothic" pitchFamily="34" charset="-128"/>
                  <a:cs typeface="Times New Roman" pitchFamily="18" charset="0"/>
                </a:rPr>
                <a:t>Beam extraction side</a:t>
              </a:r>
            </a:p>
          </p:txBody>
        </p:sp>
      </p:grpSp>
      <p:pic>
        <p:nvPicPr>
          <p:cNvPr id="13319" name="Picture 2" descr="カラー横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3751263"/>
            <a:ext cx="11080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 Box 25"/>
          <p:cNvSpPr txBox="1">
            <a:spLocks noChangeArrowheads="1"/>
          </p:cNvSpPr>
          <p:nvPr/>
        </p:nvSpPr>
        <p:spPr bwMode="auto">
          <a:xfrm rot="-1207217">
            <a:off x="962025" y="2257425"/>
            <a:ext cx="2582863" cy="40005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CC66"/>
              </a:gs>
            </a:gsLst>
            <a:lin ang="5400000"/>
          </a:gra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00" b="1"/>
              <a:t>Increase </a:t>
            </a:r>
            <a:r>
              <a:rPr lang="de-DE" altLang="de-DE" sz="1000" b="1"/>
              <a:t>pulse intensities for medium and heavy ions</a:t>
            </a:r>
            <a:r>
              <a:rPr lang="en-US" altLang="de-DE" sz="1000" b="1"/>
              <a:t> by a factor of 10-15!</a:t>
            </a:r>
            <a:endParaRPr lang="de-DE" altLang="de-DE" sz="1000" b="1"/>
          </a:p>
        </p:txBody>
      </p:sp>
      <p:sp>
        <p:nvSpPr>
          <p:cNvPr id="13" name="Rechteck 12"/>
          <p:cNvSpPr/>
          <p:nvPr/>
        </p:nvSpPr>
        <p:spPr>
          <a:xfrm>
            <a:off x="4111625" y="1133475"/>
            <a:ext cx="4978400" cy="27892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latin typeface="Arial" pitchFamily="34" charset="0"/>
              </a:rPr>
              <a:t>GOAL: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200" b="1" dirty="0">
                <a:latin typeface="Arial" pitchFamily="34" charset="0"/>
              </a:rPr>
              <a:t>Higher Charge State </a:t>
            </a:r>
            <a:r>
              <a:rPr lang="de-DE" sz="1200" b="1" dirty="0">
                <a:latin typeface="Arial" pitchFamily="34" charset="0"/>
                <a:sym typeface="Symbol"/>
              </a:rPr>
              <a:t> </a:t>
            </a:r>
            <a:r>
              <a:rPr lang="de-DE" sz="1200" b="1" dirty="0" err="1">
                <a:latin typeface="Arial" pitchFamily="34" charset="0"/>
              </a:rPr>
              <a:t>higher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</a:rPr>
              <a:t>energy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</a:rPr>
              <a:t>gain</a:t>
            </a:r>
            <a:endParaRPr lang="de-DE" sz="1200" b="1" dirty="0">
              <a:latin typeface="Arial" pitchFamily="34" charset="0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200" b="1" dirty="0">
                <a:latin typeface="Arial" pitchFamily="34" charset="0"/>
              </a:rPr>
              <a:t>Higher Charge State </a:t>
            </a:r>
            <a:r>
              <a:rPr lang="de-DE" sz="1200" b="1" dirty="0">
                <a:latin typeface="Arial" pitchFamily="34" charset="0"/>
                <a:sym typeface="Symbol"/>
              </a:rPr>
              <a:t> 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</a:rPr>
              <a:t>higher</a:t>
            </a:r>
            <a:r>
              <a:rPr lang="de-DE" sz="1200" b="1" dirty="0">
                <a:latin typeface="Arial" pitchFamily="34" charset="0"/>
              </a:rPr>
              <a:t> beam </a:t>
            </a:r>
            <a:r>
              <a:rPr lang="de-DE" sz="1200" b="1" dirty="0" err="1">
                <a:latin typeface="Arial" pitchFamily="34" charset="0"/>
              </a:rPr>
              <a:t>intensity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</a:rPr>
              <a:t>without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</a:rPr>
              <a:t>stripping</a:t>
            </a:r>
            <a:endParaRPr lang="de-DE" sz="1200" b="1" dirty="0">
              <a:latin typeface="Arial" pitchFamily="34" charset="0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200" b="1" dirty="0">
                <a:latin typeface="Arial" pitchFamily="34" charset="0"/>
              </a:rPr>
              <a:t>Higher heavy </a:t>
            </a:r>
            <a:r>
              <a:rPr lang="de-DE" sz="1200" b="1" dirty="0" err="1">
                <a:latin typeface="Arial" pitchFamily="34" charset="0"/>
              </a:rPr>
              <a:t>ion</a:t>
            </a:r>
            <a:r>
              <a:rPr lang="de-DE" sz="1200" b="1" dirty="0">
                <a:latin typeface="Arial" pitchFamily="34" charset="0"/>
              </a:rPr>
              <a:t> beam </a:t>
            </a:r>
            <a:r>
              <a:rPr lang="de-DE" sz="1200" b="1" dirty="0" err="1">
                <a:latin typeface="Arial" pitchFamily="34" charset="0"/>
              </a:rPr>
              <a:t>intensity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>
                <a:latin typeface="Arial" pitchFamily="34" charset="0"/>
                <a:sym typeface="Symbol"/>
              </a:rPr>
              <a:t> </a:t>
            </a:r>
            <a:r>
              <a:rPr lang="de-DE" sz="1200" b="1" dirty="0" err="1">
                <a:latin typeface="Arial" pitchFamily="34" charset="0"/>
              </a:rPr>
              <a:t>cw</a:t>
            </a:r>
            <a:r>
              <a:rPr lang="de-DE" sz="1200" b="1" dirty="0">
                <a:latin typeface="Arial" pitchFamily="34" charset="0"/>
              </a:rPr>
              <a:t>-/ pulse-mode </a:t>
            </a:r>
            <a:r>
              <a:rPr lang="de-DE" sz="1200" b="1" dirty="0" err="1">
                <a:latin typeface="Arial" pitchFamily="34" charset="0"/>
              </a:rPr>
              <a:t>operation</a:t>
            </a:r>
            <a:endParaRPr lang="de-DE" sz="1200" b="1" dirty="0">
              <a:latin typeface="Arial" pitchFamily="34" charset="0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200" b="1" dirty="0">
                <a:latin typeface="Arial" pitchFamily="34" charset="0"/>
              </a:rPr>
              <a:t>Compact </a:t>
            </a:r>
            <a:r>
              <a:rPr lang="de-DE" sz="1200" b="1" dirty="0" err="1">
                <a:latin typeface="Arial" pitchFamily="34" charset="0"/>
              </a:rPr>
              <a:t>accelerator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>
                <a:latin typeface="Arial" pitchFamily="34" charset="0"/>
                <a:sym typeface="Symbol"/>
              </a:rPr>
              <a:t> </a:t>
            </a:r>
            <a:r>
              <a:rPr lang="de-DE" sz="1200" b="1" dirty="0" err="1">
                <a:latin typeface="Arial" pitchFamily="34" charset="0"/>
              </a:rPr>
              <a:t>lower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</a:rPr>
              <a:t>cost</a:t>
            </a:r>
            <a:endParaRPr lang="de-DE" sz="1200" b="1" dirty="0">
              <a:latin typeface="Arial" pitchFamily="34" charset="0"/>
            </a:endParaRP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200" b="1" dirty="0" err="1">
                <a:latin typeface="Arial" pitchFamily="34" charset="0"/>
              </a:rPr>
              <a:t>low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</a:rPr>
              <a:t>consumption</a:t>
            </a:r>
            <a:r>
              <a:rPr lang="de-DE" sz="1200" b="1" dirty="0">
                <a:latin typeface="Arial" pitchFamily="34" charset="0"/>
              </a:rPr>
              <a:t> rate -&gt; </a:t>
            </a:r>
            <a:r>
              <a:rPr lang="de-DE" sz="1200" b="1" dirty="0" err="1">
                <a:latin typeface="Arial" pitchFamily="34" charset="0"/>
              </a:rPr>
              <a:t>operation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</a:rPr>
              <a:t>with</a:t>
            </a:r>
            <a:r>
              <a:rPr lang="de-DE" sz="1200" b="1" dirty="0">
                <a:latin typeface="Arial" pitchFamily="34" charset="0"/>
              </a:rPr>
              <a:t> rare isotope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de-DE" sz="1200" b="1" dirty="0">
              <a:latin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b="1" dirty="0">
                <a:latin typeface="Arial" pitchFamily="34" charset="0"/>
              </a:rPr>
              <a:t>ECR-projects/</a:t>
            </a:r>
            <a:r>
              <a:rPr lang="de-DE" sz="1200" b="1" dirty="0" err="1">
                <a:latin typeface="Arial" pitchFamily="34" charset="0"/>
              </a:rPr>
              <a:t>developments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</a:rPr>
              <a:t>for</a:t>
            </a:r>
            <a:r>
              <a:rPr lang="de-DE" sz="1200" b="1" dirty="0">
                <a:latin typeface="Arial" pitchFamily="34" charset="0"/>
              </a:rPr>
              <a:t> heavy </a:t>
            </a:r>
            <a:r>
              <a:rPr lang="de-DE" sz="1200" b="1" dirty="0" err="1">
                <a:latin typeface="Arial" pitchFamily="34" charset="0"/>
              </a:rPr>
              <a:t>ion</a:t>
            </a:r>
            <a:r>
              <a:rPr lang="de-DE" sz="1200" b="1" dirty="0">
                <a:latin typeface="Arial" pitchFamily="34" charset="0"/>
              </a:rPr>
              <a:t> </a:t>
            </a:r>
            <a:r>
              <a:rPr lang="de-DE" sz="1200" b="1" dirty="0" err="1">
                <a:latin typeface="Arial" pitchFamily="34" charset="0"/>
              </a:rPr>
              <a:t>application</a:t>
            </a:r>
            <a:r>
              <a:rPr lang="de-DE" sz="1200" b="1" dirty="0">
                <a:latin typeface="Arial" pitchFamily="34" charset="0"/>
              </a:rPr>
              <a:t>: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b="1" i="1" dirty="0">
                <a:latin typeface="Arial" pitchFamily="34" charset="0"/>
              </a:rPr>
              <a:t>VENUS (LBNL)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b="1" i="1" dirty="0">
                <a:latin typeface="Arial" pitchFamily="34" charset="0"/>
              </a:rPr>
              <a:t>SERSE (INFN)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b="1" i="1" dirty="0">
                <a:latin typeface="Arial" pitchFamily="34" charset="0"/>
              </a:rPr>
              <a:t>SUSI (NSCL/MSU) -&gt; FRIB (U33+/34+)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b="1" i="1" dirty="0">
                <a:latin typeface="Arial" pitchFamily="34" charset="0"/>
              </a:rPr>
              <a:t>MS-ECRIS@RIKEN (U35+)</a:t>
            </a:r>
          </a:p>
          <a:p>
            <a:pPr marL="171450" indent="-17145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de-DE" sz="1000" b="1" i="1" dirty="0">
                <a:latin typeface="Arial" pitchFamily="34" charset="0"/>
              </a:rPr>
              <a:t>SECRAL (IMP-HIRFL) (U41+)</a:t>
            </a:r>
          </a:p>
        </p:txBody>
      </p:sp>
      <p:pic>
        <p:nvPicPr>
          <p:cNvPr id="133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11746"/>
          <a:stretch>
            <a:fillRect/>
          </a:stretch>
        </p:blipFill>
        <p:spPr bwMode="auto">
          <a:xfrm>
            <a:off x="4640263" y="3881438"/>
            <a:ext cx="3941762" cy="267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Rechteck 14"/>
          <p:cNvSpPr>
            <a:spLocks noChangeArrowheads="1"/>
          </p:cNvSpPr>
          <p:nvPr/>
        </p:nvSpPr>
        <p:spPr bwMode="auto">
          <a:xfrm rot="1783550">
            <a:off x="6594475" y="3775075"/>
            <a:ext cx="2622550" cy="400050"/>
          </a:xfrm>
          <a:prstGeom prst="rect">
            <a:avLst/>
          </a:prstGeom>
          <a:gradFill rotWithShape="0">
            <a:gsLst>
              <a:gs pos="0">
                <a:srgbClr val="FFFFCC"/>
              </a:gs>
              <a:gs pos="100000">
                <a:srgbClr val="FFCC66"/>
              </a:gs>
            </a:gsLst>
            <a:lin ang="5400000"/>
          </a:gra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de-DE" sz="1000" b="1"/>
              <a:t>Uranium-Charge state distribution from the RIKEN 28 GHz SC-ECRIS</a:t>
            </a:r>
            <a:endParaRPr lang="de-DE" altLang="de-DE" sz="1000" b="1"/>
          </a:p>
        </p:txBody>
      </p:sp>
      <p:sp>
        <p:nvSpPr>
          <p:cNvPr id="13324" name="Rechteck 16"/>
          <p:cNvSpPr>
            <a:spLocks noChangeArrowheads="1"/>
          </p:cNvSpPr>
          <p:nvPr/>
        </p:nvSpPr>
        <p:spPr bwMode="auto">
          <a:xfrm>
            <a:off x="3406775" y="1431925"/>
            <a:ext cx="481013" cy="203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indent="12700"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ts val="2000"/>
              </a:lnSpc>
              <a:buFontTx/>
              <a:buNone/>
            </a:pPr>
            <a:endParaRPr lang="de-DE" altLang="de-DE" sz="2400">
              <a:solidFill>
                <a:srgbClr val="515151"/>
              </a:solidFill>
            </a:endParaRPr>
          </a:p>
        </p:txBody>
      </p:sp>
      <p:sp>
        <p:nvSpPr>
          <p:cNvPr id="1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602412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de-DE" altLang="de-DE" sz="1400" dirty="0" smtClean="0"/>
          </a:p>
        </p:txBody>
      </p:sp>
      <p:sp>
        <p:nvSpPr>
          <p:cNvPr id="18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9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7238349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735729"/>
            <a:ext cx="8186738" cy="568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el 3"/>
          <p:cNvSpPr txBox="1">
            <a:spLocks/>
          </p:cNvSpPr>
          <p:nvPr/>
        </p:nvSpPr>
        <p:spPr>
          <a:xfrm>
            <a:off x="153988" y="257175"/>
            <a:ext cx="6599237" cy="58102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altLang="de-DE" sz="2400" kern="0" dirty="0" smtClean="0">
                <a:solidFill>
                  <a:schemeClr val="tx1"/>
                </a:solidFill>
              </a:rPr>
              <a:t>Status of the </a:t>
            </a:r>
            <a:r>
              <a:rPr lang="en-US" altLang="de-DE" sz="2400" kern="0" dirty="0" err="1" smtClean="0">
                <a:solidFill>
                  <a:schemeClr val="tx1"/>
                </a:solidFill>
              </a:rPr>
              <a:t>Unilac</a:t>
            </a:r>
            <a:r>
              <a:rPr lang="en-US" altLang="de-DE" sz="2400" kern="0" dirty="0" smtClean="0">
                <a:solidFill>
                  <a:schemeClr val="tx1"/>
                </a:solidFill>
              </a:rPr>
              <a:t> High Current Performance</a:t>
            </a:r>
            <a:endParaRPr lang="de-DE" altLang="de-DE" sz="2400" kern="0" dirty="0" smtClean="0">
              <a:solidFill>
                <a:schemeClr val="tx1"/>
              </a:solidFill>
            </a:endParaRPr>
          </a:p>
        </p:txBody>
      </p:sp>
      <p:sp>
        <p:nvSpPr>
          <p:cNvPr id="9222" name="Textfeld 6"/>
          <p:cNvSpPr txBox="1">
            <a:spLocks noChangeArrowheads="1"/>
          </p:cNvSpPr>
          <p:nvPr/>
        </p:nvSpPr>
        <p:spPr bwMode="auto">
          <a:xfrm>
            <a:off x="0" y="6039373"/>
            <a:ext cx="9144000" cy="369332"/>
          </a:xfrm>
          <a:prstGeom prst="rect">
            <a:avLst/>
          </a:prstGeom>
          <a:solidFill>
            <a:srgbClr val="913533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>
                <a:solidFill>
                  <a:schemeClr val="bg1"/>
                </a:solidFill>
              </a:rPr>
              <a:t>March 14: 2.35 </a:t>
            </a:r>
            <a:r>
              <a:rPr lang="de-DE" altLang="de-DE" sz="1800" dirty="0" err="1">
                <a:solidFill>
                  <a:schemeClr val="bg1"/>
                </a:solidFill>
              </a:rPr>
              <a:t>emA</a:t>
            </a:r>
            <a:r>
              <a:rPr lang="de-DE" altLang="de-DE" sz="1800" dirty="0">
                <a:solidFill>
                  <a:schemeClr val="bg1"/>
                </a:solidFill>
              </a:rPr>
              <a:t>, U</a:t>
            </a:r>
            <a:r>
              <a:rPr lang="de-DE" altLang="de-DE" sz="1800" baseline="30000" dirty="0">
                <a:solidFill>
                  <a:schemeClr val="bg1"/>
                </a:solidFill>
              </a:rPr>
              <a:t>28+</a:t>
            </a:r>
            <a:r>
              <a:rPr lang="de-DE" altLang="de-DE" sz="1800" dirty="0">
                <a:solidFill>
                  <a:schemeClr val="bg1"/>
                </a:solidFill>
              </a:rPr>
              <a:t>@Transfer </a:t>
            </a:r>
            <a:r>
              <a:rPr lang="de-DE" altLang="de-DE" sz="1800" dirty="0" smtClean="0">
                <a:solidFill>
                  <a:schemeClr val="bg1"/>
                </a:solidFill>
              </a:rPr>
              <a:t>Line -&gt; </a:t>
            </a:r>
            <a:r>
              <a:rPr lang="de-DE" altLang="de-DE" sz="1800" dirty="0" err="1" smtClean="0">
                <a:solidFill>
                  <a:schemeClr val="bg1"/>
                </a:solidFill>
              </a:rPr>
              <a:t>Injector</a:t>
            </a:r>
            <a:r>
              <a:rPr lang="de-DE" altLang="de-DE" sz="1800" dirty="0" smtClean="0">
                <a:solidFill>
                  <a:schemeClr val="bg1"/>
                </a:solidFill>
              </a:rPr>
              <a:t> </a:t>
            </a:r>
            <a:r>
              <a:rPr lang="de-DE" altLang="de-DE" sz="1800" dirty="0" err="1" smtClean="0">
                <a:solidFill>
                  <a:schemeClr val="bg1"/>
                </a:solidFill>
              </a:rPr>
              <a:t>performance</a:t>
            </a:r>
            <a:r>
              <a:rPr lang="de-DE" altLang="de-DE" sz="1800" dirty="0" smtClean="0">
                <a:solidFill>
                  <a:schemeClr val="bg1"/>
                </a:solidFill>
              </a:rPr>
              <a:t> </a:t>
            </a:r>
            <a:r>
              <a:rPr lang="de-DE" altLang="de-DE" sz="1800" dirty="0" err="1" smtClean="0">
                <a:solidFill>
                  <a:schemeClr val="bg1"/>
                </a:solidFill>
              </a:rPr>
              <a:t>dropped</a:t>
            </a:r>
            <a:r>
              <a:rPr lang="de-DE" altLang="de-DE" sz="1800" dirty="0" smtClean="0">
                <a:solidFill>
                  <a:schemeClr val="bg1"/>
                </a:solidFill>
              </a:rPr>
              <a:t> down (2012)!</a:t>
            </a:r>
            <a:endParaRPr lang="de-DE" altLang="de-DE" sz="1800" dirty="0">
              <a:solidFill>
                <a:schemeClr val="bg1"/>
              </a:solidFill>
            </a:endParaRPr>
          </a:p>
        </p:txBody>
      </p:sp>
      <p:sp>
        <p:nvSpPr>
          <p:cNvPr id="9223" name="Textfeld 7"/>
          <p:cNvSpPr txBox="1">
            <a:spLocks noChangeArrowheads="1"/>
          </p:cNvSpPr>
          <p:nvPr/>
        </p:nvSpPr>
        <p:spPr bwMode="auto">
          <a:xfrm>
            <a:off x="5168900" y="1263528"/>
            <a:ext cx="728663" cy="371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U</a:t>
            </a:r>
            <a:r>
              <a:rPr lang="de-DE" altLang="de-DE" sz="1800" baseline="30000" dirty="0" smtClean="0"/>
              <a:t>28</a:t>
            </a:r>
            <a:r>
              <a:rPr lang="de-DE" altLang="de-DE" sz="1800" baseline="30000" dirty="0"/>
              <a:t>+</a:t>
            </a:r>
          </a:p>
        </p:txBody>
      </p:sp>
      <p:sp>
        <p:nvSpPr>
          <p:cNvPr id="15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69338" y="6608942"/>
            <a:ext cx="427037" cy="207962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35</a:t>
            </a:fld>
            <a:endParaRPr lang="de-DE" altLang="de-DE" sz="1400" dirty="0" smtClean="0"/>
          </a:p>
        </p:txBody>
      </p:sp>
      <p:sp>
        <p:nvSpPr>
          <p:cNvPr id="16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7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93008340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802" name="Picture 2" descr="3D-Messlini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181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-38100" y="-103188"/>
            <a:ext cx="5651500" cy="792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de-DE" sz="2800" b="1">
                <a:latin typeface="Arial" charset="0"/>
              </a:rPr>
              <a:t>Beam Diagnostics Test Bench</a:t>
            </a:r>
          </a:p>
        </p:txBody>
      </p:sp>
      <p:pic>
        <p:nvPicPr>
          <p:cNvPr id="588804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1852613"/>
            <a:ext cx="8139113" cy="46593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8805" name="Picture 5" descr="test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150" y="2684463"/>
            <a:ext cx="11113" cy="111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8806" name="Line 6"/>
          <p:cNvSpPr>
            <a:spLocks noChangeShapeType="1"/>
          </p:cNvSpPr>
          <p:nvPr/>
        </p:nvSpPr>
        <p:spPr bwMode="auto">
          <a:xfrm>
            <a:off x="7164388" y="3529013"/>
            <a:ext cx="0" cy="1150937"/>
          </a:xfrm>
          <a:prstGeom prst="line">
            <a:avLst/>
          </a:prstGeom>
          <a:noFill/>
          <a:ln w="19050">
            <a:solidFill>
              <a:srgbClr val="0000FF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8807" name="Text Box 7"/>
          <p:cNvSpPr txBox="1">
            <a:spLocks noChangeArrowheads="1"/>
          </p:cNvSpPr>
          <p:nvPr/>
        </p:nvSpPr>
        <p:spPr bwMode="auto">
          <a:xfrm>
            <a:off x="1846263" y="1196975"/>
            <a:ext cx="18605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b="0">
                <a:solidFill>
                  <a:srgbClr val="FF0000"/>
                </a:solidFill>
                <a:latin typeface="Times New Roman" pitchFamily="18" charset="0"/>
              </a:rPr>
              <a:t>(enlarged)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b="0">
                <a:solidFill>
                  <a:schemeClr val="tx1"/>
                </a:solidFill>
                <a:latin typeface="Times New Roman" pitchFamily="18" charset="0"/>
              </a:rPr>
              <a:t>quadrupole duplett</a:t>
            </a:r>
          </a:p>
        </p:txBody>
      </p:sp>
      <p:sp>
        <p:nvSpPr>
          <p:cNvPr id="588808" name="Text Box 8"/>
          <p:cNvSpPr txBox="1">
            <a:spLocks noChangeArrowheads="1"/>
          </p:cNvSpPr>
          <p:nvPr/>
        </p:nvSpPr>
        <p:spPr bwMode="auto">
          <a:xfrm>
            <a:off x="4705350" y="1628775"/>
            <a:ext cx="12620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b="0">
                <a:solidFill>
                  <a:schemeClr val="tx1"/>
                </a:solidFill>
                <a:latin typeface="Times New Roman" pitchFamily="18" charset="0"/>
              </a:rPr>
              <a:t>hor./vert. slit</a:t>
            </a:r>
          </a:p>
        </p:txBody>
      </p:sp>
      <p:sp>
        <p:nvSpPr>
          <p:cNvPr id="588809" name="Line 9"/>
          <p:cNvSpPr>
            <a:spLocks noChangeShapeType="1"/>
          </p:cNvSpPr>
          <p:nvPr/>
        </p:nvSpPr>
        <p:spPr bwMode="auto">
          <a:xfrm>
            <a:off x="6126163" y="3500438"/>
            <a:ext cx="0" cy="1150937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8810" name="Rectangle 10"/>
          <p:cNvSpPr>
            <a:spLocks noChangeArrowheads="1"/>
          </p:cNvSpPr>
          <p:nvPr/>
        </p:nvSpPr>
        <p:spPr bwMode="auto">
          <a:xfrm>
            <a:off x="5900738" y="4081463"/>
            <a:ext cx="531812" cy="714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8811" name="Line 11"/>
          <p:cNvSpPr>
            <a:spLocks noChangeShapeType="1"/>
          </p:cNvSpPr>
          <p:nvPr/>
        </p:nvSpPr>
        <p:spPr bwMode="auto">
          <a:xfrm>
            <a:off x="2976563" y="1773238"/>
            <a:ext cx="2260600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8812" name="Text Box 12"/>
          <p:cNvSpPr txBox="1">
            <a:spLocks noChangeArrowheads="1"/>
          </p:cNvSpPr>
          <p:nvPr/>
        </p:nvSpPr>
        <p:spPr bwMode="auto">
          <a:xfrm>
            <a:off x="3508375" y="1341438"/>
            <a:ext cx="18605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b="0" dirty="0">
                <a:solidFill>
                  <a:srgbClr val="FF0000"/>
                </a:solidFill>
                <a:latin typeface="Times New Roman" pitchFamily="18" charset="0"/>
              </a:rPr>
              <a:t>profile grid</a:t>
            </a:r>
          </a:p>
        </p:txBody>
      </p:sp>
      <p:sp>
        <p:nvSpPr>
          <p:cNvPr id="588813" name="Text Box 13"/>
          <p:cNvSpPr txBox="1">
            <a:spLocks noChangeArrowheads="1"/>
          </p:cNvSpPr>
          <p:nvPr/>
        </p:nvSpPr>
        <p:spPr bwMode="auto">
          <a:xfrm>
            <a:off x="3295276" y="423363"/>
            <a:ext cx="9969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b="0" dirty="0">
                <a:solidFill>
                  <a:schemeClr val="tx1"/>
                </a:solidFill>
                <a:latin typeface="Times New Roman" pitchFamily="18" charset="0"/>
              </a:rPr>
              <a:t>h/v-</a:t>
            </a:r>
            <a:r>
              <a:rPr lang="en-US" altLang="de-DE" b="0" dirty="0" err="1">
                <a:solidFill>
                  <a:schemeClr val="tx1"/>
                </a:solidFill>
                <a:latin typeface="Times New Roman" pitchFamily="18" charset="0"/>
              </a:rPr>
              <a:t>steerer</a:t>
            </a:r>
            <a:endParaRPr lang="en-US" altLang="de-DE" b="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88814" name="Text Box 14"/>
          <p:cNvSpPr txBox="1">
            <a:spLocks noChangeArrowheads="1"/>
          </p:cNvSpPr>
          <p:nvPr/>
        </p:nvSpPr>
        <p:spPr bwMode="auto">
          <a:xfrm>
            <a:off x="8604250" y="188913"/>
            <a:ext cx="684213" cy="56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36000" rIns="0" bIns="36000">
            <a:spAutoFit/>
          </a:bodyPr>
          <a:lstStyle/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de-DE" b="0">
                <a:solidFill>
                  <a:schemeClr val="tx1"/>
                </a:solidFill>
                <a:latin typeface="Times New Roman" pitchFamily="18" charset="0"/>
              </a:rPr>
              <a:t>beam-dump</a:t>
            </a:r>
          </a:p>
        </p:txBody>
      </p:sp>
      <p:sp>
        <p:nvSpPr>
          <p:cNvPr id="588815" name="Line 15"/>
          <p:cNvSpPr>
            <a:spLocks noChangeShapeType="1"/>
          </p:cNvSpPr>
          <p:nvPr/>
        </p:nvSpPr>
        <p:spPr bwMode="auto">
          <a:xfrm>
            <a:off x="5568950" y="1989138"/>
            <a:ext cx="465138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8816" name="Line 16"/>
          <p:cNvSpPr>
            <a:spLocks noChangeShapeType="1"/>
          </p:cNvSpPr>
          <p:nvPr/>
        </p:nvSpPr>
        <p:spPr bwMode="auto">
          <a:xfrm flipV="1">
            <a:off x="7229475" y="1268413"/>
            <a:ext cx="1263650" cy="2160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8817" name="Text Box 17"/>
          <p:cNvSpPr txBox="1">
            <a:spLocks noChangeArrowheads="1"/>
          </p:cNvSpPr>
          <p:nvPr/>
        </p:nvSpPr>
        <p:spPr bwMode="auto">
          <a:xfrm>
            <a:off x="5597632" y="4785296"/>
            <a:ext cx="3311525" cy="1739900"/>
          </a:xfrm>
          <a:prstGeom prst="rect">
            <a:avLst/>
          </a:prstGeom>
          <a:solidFill>
            <a:srgbClr val="00FF00">
              <a:alpha val="25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54000" rIns="54000">
            <a:spAutoFit/>
          </a:bodyPr>
          <a:lstStyle/>
          <a:p>
            <a:pPr>
              <a:spcBef>
                <a:spcPct val="0"/>
              </a:spcBef>
              <a:buSzPct val="120000"/>
            </a:pPr>
            <a:r>
              <a:rPr lang="en-US" altLang="de-DE" sz="1800" b="0" dirty="0">
                <a:solidFill>
                  <a:schemeClr val="tx1"/>
                </a:solidFill>
                <a:latin typeface="Times New Roman" pitchFamily="18" charset="0"/>
              </a:rPr>
              <a:t> ion current</a:t>
            </a:r>
          </a:p>
          <a:p>
            <a:pPr>
              <a:spcBef>
                <a:spcPct val="0"/>
              </a:spcBef>
              <a:buSzPct val="120000"/>
            </a:pPr>
            <a:r>
              <a:rPr lang="en-US" altLang="de-DE" sz="1800" b="0" dirty="0">
                <a:solidFill>
                  <a:schemeClr val="tx1"/>
                </a:solidFill>
                <a:latin typeface="Times New Roman" pitchFamily="18" charset="0"/>
              </a:rPr>
              <a:t> beam profile</a:t>
            </a:r>
          </a:p>
          <a:p>
            <a:pPr>
              <a:spcBef>
                <a:spcPct val="0"/>
              </a:spcBef>
              <a:buSzPct val="120000"/>
            </a:pPr>
            <a:r>
              <a:rPr lang="en-US" altLang="de-DE" sz="1800" b="0" dirty="0">
                <a:solidFill>
                  <a:schemeClr val="tx1"/>
                </a:solidFill>
                <a:latin typeface="Times New Roman" pitchFamily="18" charset="0"/>
              </a:rPr>
              <a:t> position (correction)</a:t>
            </a:r>
          </a:p>
          <a:p>
            <a:pPr>
              <a:spcBef>
                <a:spcPct val="0"/>
              </a:spcBef>
              <a:buSzPct val="120000"/>
            </a:pPr>
            <a:r>
              <a:rPr lang="en-US" altLang="de-DE" sz="1800" b="0" dirty="0">
                <a:solidFill>
                  <a:schemeClr val="tx1"/>
                </a:solidFill>
                <a:latin typeface="Times New Roman" pitchFamily="18" charset="0"/>
              </a:rPr>
              <a:t> beam </a:t>
            </a:r>
            <a:r>
              <a:rPr lang="en-US" altLang="de-DE" sz="1800" b="0" dirty="0" err="1">
                <a:solidFill>
                  <a:schemeClr val="tx1"/>
                </a:solidFill>
                <a:latin typeface="Times New Roman" pitchFamily="18" charset="0"/>
              </a:rPr>
              <a:t>emittance</a:t>
            </a:r>
            <a:endParaRPr lang="en-US" altLang="de-DE" sz="1800" b="0" dirty="0">
              <a:solidFill>
                <a:schemeClr val="tx1"/>
              </a:solidFill>
              <a:latin typeface="Times New Roman" pitchFamily="18" charset="0"/>
            </a:endParaRPr>
          </a:p>
          <a:p>
            <a:pPr>
              <a:spcBef>
                <a:spcPct val="0"/>
              </a:spcBef>
              <a:buSzPct val="120000"/>
            </a:pPr>
            <a:r>
              <a:rPr lang="en-US" altLang="de-DE" sz="1800" b="0" dirty="0">
                <a:solidFill>
                  <a:schemeClr val="tx1"/>
                </a:solidFill>
                <a:latin typeface="Times New Roman" pitchFamily="18" charset="0"/>
              </a:rPr>
              <a:t> bunch structure (non destructive)</a:t>
            </a:r>
          </a:p>
          <a:p>
            <a:pPr>
              <a:spcBef>
                <a:spcPct val="0"/>
              </a:spcBef>
              <a:buSzPct val="120000"/>
            </a:pPr>
            <a:r>
              <a:rPr lang="en-US" altLang="de-DE" sz="1800" b="0" dirty="0">
                <a:solidFill>
                  <a:schemeClr val="tx1"/>
                </a:solidFill>
                <a:latin typeface="Times New Roman" pitchFamily="18" charset="0"/>
              </a:rPr>
              <a:t> beam energy</a:t>
            </a:r>
          </a:p>
        </p:txBody>
      </p:sp>
      <p:sp>
        <p:nvSpPr>
          <p:cNvPr id="588818" name="Line 18"/>
          <p:cNvSpPr>
            <a:spLocks noChangeShapeType="1"/>
          </p:cNvSpPr>
          <p:nvPr/>
        </p:nvSpPr>
        <p:spPr bwMode="auto">
          <a:xfrm flipH="1" flipV="1">
            <a:off x="5170488" y="476250"/>
            <a:ext cx="331787" cy="12239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8819" name="Line 19"/>
          <p:cNvSpPr>
            <a:spLocks noChangeShapeType="1"/>
          </p:cNvSpPr>
          <p:nvPr/>
        </p:nvSpPr>
        <p:spPr bwMode="auto">
          <a:xfrm>
            <a:off x="4105275" y="836613"/>
            <a:ext cx="40005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8820" name="Text Box 20"/>
          <p:cNvSpPr txBox="1">
            <a:spLocks noChangeArrowheads="1"/>
          </p:cNvSpPr>
          <p:nvPr/>
        </p:nvSpPr>
        <p:spPr bwMode="auto">
          <a:xfrm>
            <a:off x="6699250" y="1557338"/>
            <a:ext cx="2325688" cy="498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36000" tIns="36000" rIns="36000" bIns="36000"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400" b="0">
                <a:solidFill>
                  <a:srgbClr val="FF0000"/>
                </a:solidFill>
                <a:latin typeface="Times New Roman" pitchFamily="18" charset="0"/>
              </a:rPr>
              <a:t>High resolution x/y-profile grid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400" b="0">
                <a:solidFill>
                  <a:srgbClr val="FF0000"/>
                </a:solidFill>
                <a:latin typeface="Times New Roman" pitchFamily="18" charset="0"/>
              </a:rPr>
              <a:t>(emittance meas.)</a:t>
            </a:r>
          </a:p>
        </p:txBody>
      </p:sp>
      <p:sp>
        <p:nvSpPr>
          <p:cNvPr id="588821" name="Text Box 21"/>
          <p:cNvSpPr txBox="1">
            <a:spLocks noChangeArrowheads="1"/>
          </p:cNvSpPr>
          <p:nvPr/>
        </p:nvSpPr>
        <p:spPr bwMode="auto">
          <a:xfrm>
            <a:off x="1182688" y="404813"/>
            <a:ext cx="18605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400" b="0">
                <a:solidFill>
                  <a:srgbClr val="FF0000"/>
                </a:solidFill>
                <a:latin typeface="Times New Roman" pitchFamily="18" charset="0"/>
              </a:rPr>
              <a:t>phase probe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400" b="0">
                <a:solidFill>
                  <a:srgbClr val="FF0000"/>
                </a:solidFill>
                <a:latin typeface="Times New Roman" pitchFamily="18" charset="0"/>
              </a:rPr>
              <a:t>(beam position)</a:t>
            </a:r>
          </a:p>
        </p:txBody>
      </p:sp>
      <p:sp>
        <p:nvSpPr>
          <p:cNvPr id="588822" name="Line 22"/>
          <p:cNvSpPr>
            <a:spLocks noChangeShapeType="1"/>
          </p:cNvSpPr>
          <p:nvPr/>
        </p:nvSpPr>
        <p:spPr bwMode="auto">
          <a:xfrm>
            <a:off x="2112963" y="908050"/>
            <a:ext cx="200025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588823" name="Text Box 23"/>
          <p:cNvSpPr txBox="1">
            <a:spLocks noChangeArrowheads="1"/>
          </p:cNvSpPr>
          <p:nvPr/>
        </p:nvSpPr>
        <p:spPr bwMode="auto">
          <a:xfrm>
            <a:off x="6516688" y="115888"/>
            <a:ext cx="1843087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400" b="0">
                <a:solidFill>
                  <a:schemeClr val="tx1"/>
                </a:solidFill>
                <a:latin typeface="Times New Roman" pitchFamily="18" charset="0"/>
              </a:rPr>
              <a:t>beam transformator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1400" b="0">
                <a:solidFill>
                  <a:schemeClr val="tx1"/>
                </a:solidFill>
                <a:latin typeface="Times New Roman" pitchFamily="18" charset="0"/>
              </a:rPr>
              <a:t>(ion current)</a:t>
            </a:r>
          </a:p>
        </p:txBody>
      </p:sp>
      <p:sp>
        <p:nvSpPr>
          <p:cNvPr id="588824" name="Line 24"/>
          <p:cNvSpPr>
            <a:spLocks noChangeShapeType="1"/>
          </p:cNvSpPr>
          <p:nvPr/>
        </p:nvSpPr>
        <p:spPr bwMode="auto">
          <a:xfrm>
            <a:off x="7696200" y="620713"/>
            <a:ext cx="531813" cy="28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" r="-256"/>
          <a:stretch/>
        </p:blipFill>
        <p:spPr bwMode="auto">
          <a:xfrm>
            <a:off x="5386780" y="814963"/>
            <a:ext cx="2232000" cy="516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28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sp>
        <p:nvSpPr>
          <p:cNvPr id="29" name="Foliennummernplatzhalter 2"/>
          <p:cNvSpPr txBox="1">
            <a:spLocks/>
          </p:cNvSpPr>
          <p:nvPr/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defPPr>
              <a:defRPr lang="de-DE"/>
            </a:defPPr>
            <a:lvl1pPr marL="0" algn="l" defTabSz="457200" rtl="0" eaLnBrk="0" latinLnBrk="0" hangingPunct="0">
              <a:spcBef>
                <a:spcPct val="20000"/>
              </a:spcBef>
              <a:buChar char="•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36</a:t>
            </a:fld>
            <a:endParaRPr lang="de-DE" altLang="de-DE" sz="1400" dirty="0" smtClean="0"/>
          </a:p>
        </p:txBody>
      </p:sp>
    </p:spTree>
    <p:extLst>
      <p:ext uri="{BB962C8B-B14F-4D97-AF65-F5344CB8AC3E}">
        <p14:creationId xmlns:p14="http://schemas.microsoft.com/office/powerpoint/2010/main" val="2924940113"/>
      </p:ext>
    </p:extLst>
  </p:cSld>
  <p:clrMapOvr>
    <a:masterClrMapping/>
  </p:clrMapOvr>
  <p:transition spd="med">
    <p:cut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276225" y="104775"/>
            <a:ext cx="6819900" cy="7651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7500"/>
          </a:bodyPr>
          <a:lstStyle>
            <a:lvl1pPr>
              <a:spcBef>
                <a:spcPct val="0"/>
              </a:spcBef>
              <a:buNone/>
              <a:defRPr sz="40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dirty="0"/>
              <a:t>Compact-LEBT – Status</a:t>
            </a:r>
          </a:p>
        </p:txBody>
      </p:sp>
      <p:sp>
        <p:nvSpPr>
          <p:cNvPr id="6" name="Inhaltsplatzhalter 2"/>
          <p:cNvSpPr txBox="1">
            <a:spLocks/>
          </p:cNvSpPr>
          <p:nvPr/>
        </p:nvSpPr>
        <p:spPr>
          <a:xfrm>
            <a:off x="450850" y="1155700"/>
            <a:ext cx="8229600" cy="46402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r>
              <a:rPr lang="de-DE" altLang="de-DE" sz="1800" kern="0" dirty="0" smtClean="0"/>
              <a:t>Design </a:t>
            </a:r>
            <a:r>
              <a:rPr lang="de-DE" altLang="de-DE" sz="1800" kern="0" dirty="0" err="1" smtClean="0"/>
              <a:t>of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the</a:t>
            </a:r>
            <a:r>
              <a:rPr lang="de-DE" altLang="de-DE" sz="1800" kern="0" dirty="0" smtClean="0"/>
              <a:t> LEBT in </a:t>
            </a:r>
            <a:r>
              <a:rPr lang="de-DE" altLang="de-DE" sz="1800" kern="0" dirty="0" err="1" smtClean="0"/>
              <a:t>progress</a:t>
            </a:r>
            <a:r>
              <a:rPr lang="de-DE" altLang="de-DE" sz="1800" kern="0" dirty="0" smtClean="0"/>
              <a:t>, </a:t>
            </a:r>
            <a:r>
              <a:rPr lang="de-DE" altLang="de-DE" sz="1800" kern="0" dirty="0" err="1" smtClean="0"/>
              <a:t>optimum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solution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proposed</a:t>
            </a:r>
            <a:r>
              <a:rPr lang="de-DE" altLang="de-DE" sz="1800" kern="0" dirty="0" smtClean="0"/>
              <a:t>, </a:t>
            </a:r>
            <a:r>
              <a:rPr lang="de-DE" altLang="de-DE" sz="1800" kern="0" dirty="0" err="1" smtClean="0"/>
              <a:t>other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solutions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under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investigation</a:t>
            </a:r>
            <a:r>
              <a:rPr lang="de-DE" altLang="de-DE" sz="1800" kern="0" dirty="0" smtClean="0"/>
              <a:t>.</a:t>
            </a:r>
          </a:p>
          <a:p>
            <a:pPr>
              <a:defRPr/>
            </a:pPr>
            <a:r>
              <a:rPr lang="de-DE" altLang="de-DE" sz="1800" kern="0" dirty="0" smtClean="0"/>
              <a:t>Optimum </a:t>
            </a:r>
            <a:r>
              <a:rPr lang="de-DE" altLang="de-DE" sz="1800" kern="0" dirty="0" err="1" smtClean="0"/>
              <a:t>solution</a:t>
            </a:r>
            <a:r>
              <a:rPr lang="de-DE" altLang="de-DE" sz="1800" kern="0" dirty="0" smtClean="0"/>
              <a:t>: </a:t>
            </a:r>
            <a:r>
              <a:rPr lang="de-DE" altLang="de-DE" sz="1800" kern="0" dirty="0" err="1" smtClean="0"/>
              <a:t>Length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appr</a:t>
            </a:r>
            <a:r>
              <a:rPr lang="de-DE" altLang="de-DE" sz="1800" kern="0" dirty="0" smtClean="0"/>
              <a:t>. 9.7 m , </a:t>
            </a:r>
            <a:r>
              <a:rPr lang="de-DE" altLang="de-DE" sz="1800" kern="0" dirty="0" err="1" smtClean="0"/>
              <a:t>two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focusing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magnets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up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to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switching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magnet</a:t>
            </a:r>
            <a:r>
              <a:rPr lang="de-DE" altLang="de-DE" sz="1800" kern="0" dirty="0" smtClean="0"/>
              <a:t> (</a:t>
            </a:r>
            <a:r>
              <a:rPr lang="de-DE" altLang="de-DE" sz="1800" kern="0" dirty="0" err="1" smtClean="0"/>
              <a:t>quadrupole</a:t>
            </a:r>
            <a:r>
              <a:rPr lang="de-DE" altLang="de-DE" sz="1800" kern="0" dirty="0" smtClean="0"/>
              <a:t>/</a:t>
            </a:r>
            <a:r>
              <a:rPr lang="de-DE" altLang="de-DE" sz="1800" kern="0" dirty="0" err="1" smtClean="0"/>
              <a:t>solenoid</a:t>
            </a:r>
            <a:r>
              <a:rPr lang="de-DE" altLang="de-DE" sz="1800" kern="0" dirty="0" smtClean="0"/>
              <a:t> not </a:t>
            </a:r>
            <a:r>
              <a:rPr lang="de-DE" altLang="de-DE" sz="1800" kern="0" dirty="0" err="1" smtClean="0"/>
              <a:t>yet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decided</a:t>
            </a:r>
            <a:r>
              <a:rPr lang="de-DE" altLang="de-DE" sz="1800" kern="0" dirty="0" smtClean="0"/>
              <a:t>): </a:t>
            </a:r>
            <a:r>
              <a:rPr lang="de-DE" altLang="de-DE" sz="1800" kern="0" dirty="0" err="1" smtClean="0"/>
              <a:t>Appropriate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for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various</a:t>
            </a:r>
            <a:r>
              <a:rPr lang="de-DE" altLang="de-DE" sz="1800" kern="0" dirty="0" smtClean="0"/>
              <a:t> alternative </a:t>
            </a:r>
            <a:r>
              <a:rPr lang="de-DE" altLang="de-DE" sz="1800" kern="0" dirty="0" err="1" smtClean="0"/>
              <a:t>scenarios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of</a:t>
            </a:r>
            <a:r>
              <a:rPr lang="de-DE" altLang="de-DE" sz="1800" kern="0" dirty="0" smtClean="0"/>
              <a:t> RFQ (</a:t>
            </a:r>
            <a:r>
              <a:rPr lang="de-DE" altLang="de-DE" sz="1800" kern="0" dirty="0" err="1" smtClean="0"/>
              <a:t>unchanged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or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redesigned</a:t>
            </a:r>
            <a:r>
              <a:rPr lang="de-DE" altLang="de-DE" sz="1800" kern="0" dirty="0" smtClean="0"/>
              <a:t>), </a:t>
            </a:r>
            <a:r>
              <a:rPr lang="de-DE" altLang="de-DE" sz="1800" kern="0" dirty="0" err="1" smtClean="0"/>
              <a:t>adjustable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for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various</a:t>
            </a:r>
            <a:r>
              <a:rPr lang="de-DE" altLang="de-DE" sz="1800" kern="0" dirty="0" smtClean="0"/>
              <a:t> beam </a:t>
            </a:r>
            <a:r>
              <a:rPr lang="de-DE" altLang="de-DE" sz="1800" kern="0" dirty="0" err="1" smtClean="0"/>
              <a:t>emittances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from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ion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source</a:t>
            </a:r>
            <a:r>
              <a:rPr lang="de-DE" altLang="de-DE" sz="1800" kern="0" dirty="0" smtClean="0"/>
              <a:t>. </a:t>
            </a:r>
          </a:p>
          <a:p>
            <a:pPr>
              <a:defRPr/>
            </a:pPr>
            <a:r>
              <a:rPr lang="de-DE" altLang="de-DE" sz="1800" kern="0" dirty="0" err="1" smtClean="0"/>
              <a:t>Measurements</a:t>
            </a:r>
            <a:r>
              <a:rPr lang="de-DE" altLang="de-DE" sz="1800" kern="0" dirty="0" smtClean="0"/>
              <a:t> at North terminal </a:t>
            </a:r>
            <a:r>
              <a:rPr lang="de-DE" altLang="de-DE" sz="1800" kern="0" dirty="0" err="1" smtClean="0"/>
              <a:t>with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Uranium</a:t>
            </a:r>
            <a:r>
              <a:rPr lang="de-DE" altLang="de-DE" sz="1800" kern="0" dirty="0" smtClean="0"/>
              <a:t> und </a:t>
            </a:r>
            <a:r>
              <a:rPr lang="de-DE" altLang="de-DE" sz="1800" kern="0" dirty="0" err="1" smtClean="0"/>
              <a:t>Tantalum</a:t>
            </a:r>
            <a:r>
              <a:rPr lang="de-DE" altLang="de-DE" sz="1800" kern="0" dirty="0" smtClean="0"/>
              <a:t> June-</a:t>
            </a:r>
            <a:r>
              <a:rPr lang="de-DE" altLang="de-DE" sz="1800" kern="0" dirty="0" err="1" smtClean="0"/>
              <a:t>October</a:t>
            </a:r>
            <a:r>
              <a:rPr lang="de-DE" altLang="de-DE" sz="1800" kern="0" dirty="0" smtClean="0"/>
              <a:t> 2013, </a:t>
            </a:r>
            <a:r>
              <a:rPr lang="de-DE" altLang="de-DE" sz="1800" kern="0" dirty="0" err="1" smtClean="0"/>
              <a:t>used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for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simulations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for</a:t>
            </a:r>
            <a:r>
              <a:rPr lang="de-DE" altLang="de-DE" sz="1800" kern="0" dirty="0" smtClean="0"/>
              <a:t> </a:t>
            </a:r>
            <a:r>
              <a:rPr lang="de-DE" altLang="de-DE" sz="1800" kern="0" dirty="0" err="1" smtClean="0"/>
              <a:t>proposed</a:t>
            </a:r>
            <a:r>
              <a:rPr lang="de-DE" altLang="de-DE" sz="1800" kern="0" dirty="0" smtClean="0"/>
              <a:t> LEBT-design!</a:t>
            </a:r>
          </a:p>
        </p:txBody>
      </p:sp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657600"/>
            <a:ext cx="3065462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3657600"/>
            <a:ext cx="4841875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639175" y="6592887"/>
            <a:ext cx="457199" cy="236537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37</a:t>
            </a:fld>
            <a:endParaRPr lang="de-DE" altLang="de-DE" sz="1400" dirty="0" smtClean="0"/>
          </a:p>
        </p:txBody>
      </p:sp>
      <p:sp>
        <p:nvSpPr>
          <p:cNvPr id="10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1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2396036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39624" y="95711"/>
            <a:ext cx="6942011" cy="756917"/>
          </a:xfrm>
          <a:prstGeom prst="rect">
            <a:avLst/>
          </a:prstGeom>
          <a:extLst/>
        </p:spPr>
        <p:txBody>
          <a:bodyPr vert="horz" lIns="91440" tIns="45720" rIns="91440" bIns="45720" rtlCol="0" anchor="b" anchorCtr="0">
            <a:normAutofit fontScale="97500"/>
          </a:bodyPr>
          <a:lstStyle>
            <a:lvl1pPr>
              <a:spcBef>
                <a:spcPct val="0"/>
              </a:spcBef>
              <a:buNone/>
              <a:defRPr sz="2400" b="1">
                <a:solidFill>
                  <a:srgbClr val="333333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de-DE" altLang="de-DE" sz="2000" dirty="0" smtClean="0"/>
              <a:t>Development </a:t>
            </a:r>
            <a:r>
              <a:rPr lang="de-DE" altLang="de-DE" sz="2000" dirty="0" err="1"/>
              <a:t>of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compact</a:t>
            </a:r>
            <a:r>
              <a:rPr lang="de-DE" altLang="de-DE" sz="2000" dirty="0"/>
              <a:t>, high </a:t>
            </a:r>
            <a:r>
              <a:rPr lang="de-DE" altLang="de-DE" sz="2000" dirty="0" err="1"/>
              <a:t>efficient</a:t>
            </a:r>
            <a:r>
              <a:rPr lang="de-DE" altLang="de-DE" sz="2000" dirty="0"/>
              <a:t>, </a:t>
            </a:r>
            <a:r>
              <a:rPr lang="de-DE" altLang="de-DE" sz="2000" dirty="0" smtClean="0"/>
              <a:t>(</a:t>
            </a:r>
            <a:r>
              <a:rPr lang="de-DE" altLang="de-DE" sz="2000" dirty="0"/>
              <a:t>high </a:t>
            </a:r>
            <a:r>
              <a:rPr lang="de-DE" altLang="de-DE" sz="2000" dirty="0" err="1"/>
              <a:t>intensity</a:t>
            </a:r>
            <a:r>
              <a:rPr lang="de-DE" altLang="de-DE" sz="2000" dirty="0"/>
              <a:t>) heavy </a:t>
            </a:r>
            <a:r>
              <a:rPr lang="de-DE" altLang="de-DE" sz="2000" dirty="0" err="1"/>
              <a:t>ion</a:t>
            </a:r>
            <a:r>
              <a:rPr lang="de-DE" altLang="de-DE" sz="2000" dirty="0"/>
              <a:t> </a:t>
            </a:r>
            <a:r>
              <a:rPr lang="de-DE" altLang="de-DE" sz="2000" dirty="0" err="1"/>
              <a:t>linac</a:t>
            </a:r>
            <a:r>
              <a:rPr lang="de-DE" altLang="de-DE" sz="2000" dirty="0"/>
              <a:t> </a:t>
            </a:r>
            <a:r>
              <a:rPr lang="de-DE" altLang="de-DE" sz="2000" dirty="0" err="1"/>
              <a:t>cavities</a:t>
            </a:r>
            <a:endParaRPr lang="de-DE" altLang="de-DE" sz="2000" dirty="0"/>
          </a:p>
        </p:txBody>
      </p:sp>
      <p:pic>
        <p:nvPicPr>
          <p:cNvPr id="1026" name="Picture 2" descr="scanzen:&#10;&#10;Delivery of Post-Stripper HILAC (heavy ion linear accelerator) tank on Cyclotron Road (at the horseshoe curve), April 16, 1956.&#10;via University of California, Lawrence Berkeley National Laboratory&#10;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48" b="2611"/>
          <a:stretch/>
        </p:blipFill>
        <p:spPr bwMode="auto">
          <a:xfrm>
            <a:off x="276383" y="1324634"/>
            <a:ext cx="4421467" cy="3030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6"/>
          <p:cNvSpPr txBox="1">
            <a:spLocks noChangeArrowheads="1"/>
          </p:cNvSpPr>
          <p:nvPr/>
        </p:nvSpPr>
        <p:spPr bwMode="auto">
          <a:xfrm>
            <a:off x="271428" y="3946727"/>
            <a:ext cx="4451647" cy="4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de-DE" altLang="de-DE" sz="1000" b="1" kern="0" dirty="0" err="1" smtClean="0">
                <a:solidFill>
                  <a:schemeClr val="bg1"/>
                </a:solidFill>
              </a:rPr>
              <a:t>Delivery</a:t>
            </a:r>
            <a:r>
              <a:rPr lang="de-DE" altLang="de-DE" sz="1000" b="1" kern="0" dirty="0" smtClean="0">
                <a:solidFill>
                  <a:schemeClr val="bg1"/>
                </a:solidFill>
              </a:rPr>
              <a:t> </a:t>
            </a:r>
            <a:r>
              <a:rPr lang="de-DE" altLang="de-DE" sz="1000" b="1" kern="0" dirty="0" err="1">
                <a:solidFill>
                  <a:schemeClr val="bg1"/>
                </a:solidFill>
              </a:rPr>
              <a:t>of</a:t>
            </a:r>
            <a:r>
              <a:rPr lang="de-DE" altLang="de-DE" sz="1000" b="1" kern="0" dirty="0">
                <a:solidFill>
                  <a:schemeClr val="bg1"/>
                </a:solidFill>
              </a:rPr>
              <a:t> Post-Stripper HILAC (heavy </a:t>
            </a:r>
            <a:r>
              <a:rPr lang="de-DE" altLang="de-DE" sz="1000" b="1" kern="0" dirty="0" err="1">
                <a:solidFill>
                  <a:schemeClr val="bg1"/>
                </a:solidFill>
              </a:rPr>
              <a:t>ion</a:t>
            </a:r>
            <a:r>
              <a:rPr lang="de-DE" altLang="de-DE" sz="1000" b="1" kern="0" dirty="0">
                <a:solidFill>
                  <a:schemeClr val="bg1"/>
                </a:solidFill>
              </a:rPr>
              <a:t> linear </a:t>
            </a:r>
            <a:r>
              <a:rPr lang="de-DE" altLang="de-DE" sz="1000" b="1" kern="0" dirty="0" err="1" smtClean="0">
                <a:solidFill>
                  <a:schemeClr val="bg1"/>
                </a:solidFill>
              </a:rPr>
              <a:t>accelerator</a:t>
            </a:r>
            <a:r>
              <a:rPr lang="de-DE" altLang="de-DE" sz="1000" b="1" kern="0" dirty="0" smtClean="0">
                <a:solidFill>
                  <a:schemeClr val="bg1"/>
                </a:solidFill>
              </a:rPr>
              <a:t>) tank </a:t>
            </a:r>
            <a:r>
              <a:rPr lang="de-DE" altLang="de-DE" sz="1000" b="1" kern="0" dirty="0">
                <a:solidFill>
                  <a:schemeClr val="bg1"/>
                </a:solidFill>
              </a:rPr>
              <a:t>on </a:t>
            </a:r>
            <a:r>
              <a:rPr lang="de-DE" altLang="de-DE" sz="1000" b="1" kern="0" dirty="0" err="1">
                <a:solidFill>
                  <a:schemeClr val="bg1"/>
                </a:solidFill>
              </a:rPr>
              <a:t>Cyclotron</a:t>
            </a:r>
            <a:r>
              <a:rPr lang="de-DE" altLang="de-DE" sz="1000" b="1" kern="0" dirty="0">
                <a:solidFill>
                  <a:schemeClr val="bg1"/>
                </a:solidFill>
              </a:rPr>
              <a:t> Road (at </a:t>
            </a:r>
            <a:r>
              <a:rPr lang="de-DE" altLang="de-DE" sz="1000" b="1" kern="0" dirty="0" err="1">
                <a:solidFill>
                  <a:schemeClr val="bg1"/>
                </a:solidFill>
              </a:rPr>
              <a:t>the</a:t>
            </a:r>
            <a:r>
              <a:rPr lang="de-DE" altLang="de-DE" sz="1000" b="1" kern="0" dirty="0">
                <a:solidFill>
                  <a:schemeClr val="bg1"/>
                </a:solidFill>
              </a:rPr>
              <a:t> </a:t>
            </a:r>
            <a:r>
              <a:rPr lang="de-DE" altLang="de-DE" sz="1000" b="1" kern="0" dirty="0" err="1">
                <a:solidFill>
                  <a:schemeClr val="bg1"/>
                </a:solidFill>
              </a:rPr>
              <a:t>horseshoe</a:t>
            </a:r>
            <a:r>
              <a:rPr lang="de-DE" altLang="de-DE" sz="1000" b="1" kern="0" dirty="0">
                <a:solidFill>
                  <a:schemeClr val="bg1"/>
                </a:solidFill>
              </a:rPr>
              <a:t> </a:t>
            </a:r>
            <a:r>
              <a:rPr lang="de-DE" altLang="de-DE" sz="1000" b="1" kern="0" dirty="0" err="1">
                <a:solidFill>
                  <a:schemeClr val="bg1"/>
                </a:solidFill>
              </a:rPr>
              <a:t>curve</a:t>
            </a:r>
            <a:r>
              <a:rPr lang="de-DE" altLang="de-DE" sz="1000" b="1" kern="0" dirty="0">
                <a:solidFill>
                  <a:schemeClr val="bg1"/>
                </a:solidFill>
              </a:rPr>
              <a:t>), April 16, 1956</a:t>
            </a:r>
            <a:r>
              <a:rPr lang="de-DE" altLang="de-DE" sz="1000" b="1" kern="0" dirty="0" smtClean="0">
                <a:solidFill>
                  <a:schemeClr val="bg1"/>
                </a:solidFill>
              </a:rPr>
              <a:t>.</a:t>
            </a:r>
            <a:endParaRPr lang="de-DE" altLang="de-DE" sz="1000" b="1" kern="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250" y="1330663"/>
            <a:ext cx="3959260" cy="201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/>
          <p:cNvSpPr/>
          <p:nvPr/>
        </p:nvSpPr>
        <p:spPr>
          <a:xfrm>
            <a:off x="202378" y="4355329"/>
            <a:ext cx="86578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600" i="1" dirty="0">
                <a:solidFill>
                  <a:schemeClr val="tx1"/>
                </a:solidFill>
              </a:rPr>
              <a:t>Mar 1983; </a:t>
            </a:r>
            <a:r>
              <a:rPr lang="de-DE" sz="1600" i="1" dirty="0" err="1" smtClean="0">
                <a:solidFill>
                  <a:schemeClr val="tx1"/>
                </a:solidFill>
              </a:rPr>
              <a:t>Particle</a:t>
            </a:r>
            <a:r>
              <a:rPr lang="de-DE" sz="1600" i="1" dirty="0" smtClean="0">
                <a:solidFill>
                  <a:schemeClr val="tx1"/>
                </a:solidFill>
              </a:rPr>
              <a:t> </a:t>
            </a:r>
            <a:r>
              <a:rPr lang="de-DE" sz="1600" i="1" dirty="0" err="1">
                <a:solidFill>
                  <a:schemeClr val="tx1"/>
                </a:solidFill>
              </a:rPr>
              <a:t>accelerator</a:t>
            </a:r>
            <a:r>
              <a:rPr lang="de-DE" sz="1600" i="1" dirty="0">
                <a:solidFill>
                  <a:schemeClr val="tx1"/>
                </a:solidFill>
              </a:rPr>
              <a:t> </a:t>
            </a:r>
            <a:r>
              <a:rPr lang="de-DE" sz="1600" i="1" dirty="0" err="1" smtClean="0">
                <a:solidFill>
                  <a:schemeClr val="tx1"/>
                </a:solidFill>
              </a:rPr>
              <a:t>conference</a:t>
            </a:r>
            <a:r>
              <a:rPr lang="de-DE" sz="1600" i="1" dirty="0">
                <a:solidFill>
                  <a:schemeClr val="tx1"/>
                </a:solidFill>
              </a:rPr>
              <a:t>; Santa </a:t>
            </a:r>
            <a:r>
              <a:rPr lang="de-DE" sz="1600" i="1" dirty="0" err="1">
                <a:solidFill>
                  <a:schemeClr val="tx1"/>
                </a:solidFill>
              </a:rPr>
              <a:t>Fe</a:t>
            </a:r>
            <a:r>
              <a:rPr lang="de-DE" sz="1600" i="1" dirty="0">
                <a:solidFill>
                  <a:schemeClr val="tx1"/>
                </a:solidFill>
              </a:rPr>
              <a:t>, NM (USA</a:t>
            </a:r>
            <a:r>
              <a:rPr lang="de-DE" sz="1600" i="1" dirty="0" smtClean="0">
                <a:solidFill>
                  <a:schemeClr val="tx1"/>
                </a:solidFill>
              </a:rPr>
              <a:t>):</a:t>
            </a:r>
            <a:endParaRPr lang="de-DE" sz="1600" i="1" dirty="0">
              <a:solidFill>
                <a:schemeClr val="tx1"/>
              </a:solidFill>
            </a:endParaRPr>
          </a:p>
        </p:txBody>
      </p:sp>
      <p:sp>
        <p:nvSpPr>
          <p:cNvPr id="25" name="Rechteck 24"/>
          <p:cNvSpPr/>
          <p:nvPr/>
        </p:nvSpPr>
        <p:spPr bwMode="auto">
          <a:xfrm>
            <a:off x="2952925" y="494007"/>
            <a:ext cx="1191236" cy="95901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  <p:sp>
        <p:nvSpPr>
          <p:cNvPr id="38" name="Oval 12"/>
          <p:cNvSpPr>
            <a:spLocks noChangeArrowheads="1"/>
          </p:cNvSpPr>
          <p:nvPr/>
        </p:nvSpPr>
        <p:spPr bwMode="auto">
          <a:xfrm>
            <a:off x="5360058" y="3099947"/>
            <a:ext cx="3267512" cy="234892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9" name="Oval 12"/>
          <p:cNvSpPr>
            <a:spLocks noChangeArrowheads="1"/>
          </p:cNvSpPr>
          <p:nvPr/>
        </p:nvSpPr>
        <p:spPr bwMode="auto">
          <a:xfrm>
            <a:off x="7055638" y="1561011"/>
            <a:ext cx="1047225" cy="584686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30" name="Textfeld 29"/>
          <p:cNvSpPr txBox="1"/>
          <p:nvPr/>
        </p:nvSpPr>
        <p:spPr>
          <a:xfrm>
            <a:off x="7954784" y="1436107"/>
            <a:ext cx="788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baseline="30000" dirty="0" smtClean="0">
                <a:solidFill>
                  <a:srgbClr val="FF0000"/>
                </a:solidFill>
              </a:rPr>
              <a:t>238</a:t>
            </a:r>
            <a:r>
              <a:rPr lang="de-DE" sz="1400" b="1" dirty="0" smtClean="0">
                <a:solidFill>
                  <a:srgbClr val="FF0000"/>
                </a:solidFill>
              </a:rPr>
              <a:t>U</a:t>
            </a:r>
            <a:r>
              <a:rPr lang="de-DE" sz="1400" b="1" baseline="30000" dirty="0" smtClean="0">
                <a:solidFill>
                  <a:srgbClr val="FF0000"/>
                </a:solidFill>
              </a:rPr>
              <a:t>37+</a:t>
            </a:r>
            <a:endParaRPr lang="de-DE" sz="1400" b="1" baseline="30000" dirty="0">
              <a:solidFill>
                <a:srgbClr val="FF0000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65132" y="4693883"/>
            <a:ext cx="8732378" cy="1754326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CC66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de-DE" sz="1800" dirty="0" err="1">
                <a:solidFill>
                  <a:schemeClr val="tx1"/>
                </a:solidFill>
              </a:rPr>
              <a:t>V</a:t>
            </a:r>
            <a:r>
              <a:rPr lang="de-DE" sz="1800" dirty="0" err="1" smtClean="0">
                <a:solidFill>
                  <a:schemeClr val="tx1"/>
                </a:solidFill>
              </a:rPr>
              <a:t>ery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complex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sources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800" dirty="0">
                <a:solidFill>
                  <a:schemeClr val="tx1"/>
                </a:solidFill>
              </a:rPr>
              <a:t>I</a:t>
            </a:r>
            <a:r>
              <a:rPr lang="de-DE" sz="1800" dirty="0" smtClean="0">
                <a:solidFill>
                  <a:schemeClr val="tx1"/>
                </a:solidFill>
              </a:rPr>
              <a:t>on </a:t>
            </a:r>
            <a:r>
              <a:rPr lang="de-DE" sz="1800" dirty="0" err="1" smtClean="0">
                <a:solidFill>
                  <a:schemeClr val="tx1"/>
                </a:solidFill>
              </a:rPr>
              <a:t>sources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to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optimized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high </a:t>
            </a:r>
            <a:r>
              <a:rPr lang="de-DE" sz="1800" dirty="0" err="1" smtClean="0">
                <a:solidFill>
                  <a:schemeClr val="tx1"/>
                </a:solidFill>
              </a:rPr>
              <a:t>intensity</a:t>
            </a:r>
            <a:r>
              <a:rPr lang="de-DE" sz="1800" dirty="0" smtClean="0">
                <a:solidFill>
                  <a:schemeClr val="tx1"/>
                </a:solidFill>
              </a:rPr>
              <a:t> high </a:t>
            </a:r>
            <a:r>
              <a:rPr lang="de-DE" sz="1800" dirty="0" err="1" smtClean="0">
                <a:solidFill>
                  <a:schemeClr val="tx1"/>
                </a:solidFill>
              </a:rPr>
              <a:t>charge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state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beams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800" dirty="0" smtClean="0">
                <a:solidFill>
                  <a:schemeClr val="tx1"/>
                </a:solidFill>
              </a:rPr>
              <a:t>Low </a:t>
            </a:r>
            <a:r>
              <a:rPr lang="de-DE" sz="1800" dirty="0" err="1" smtClean="0">
                <a:solidFill>
                  <a:schemeClr val="tx1"/>
                </a:solidFill>
              </a:rPr>
              <a:t>charge</a:t>
            </a:r>
            <a:r>
              <a:rPr lang="de-DE" sz="1800" dirty="0" smtClean="0">
                <a:solidFill>
                  <a:schemeClr val="tx1"/>
                </a:solidFill>
              </a:rPr>
              <a:t>/</a:t>
            </a:r>
            <a:r>
              <a:rPr lang="de-DE" sz="1800" dirty="0" err="1" smtClean="0">
                <a:solidFill>
                  <a:schemeClr val="tx1"/>
                </a:solidFill>
              </a:rPr>
              <a:t>mass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ratio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>
                <a:solidFill>
                  <a:schemeClr val="tx1"/>
                </a:solidFill>
                <a:sym typeface="Symbol"/>
              </a:rPr>
              <a:t></a:t>
            </a:r>
            <a:r>
              <a:rPr lang="de-DE" sz="1800" dirty="0" smtClean="0">
                <a:solidFill>
                  <a:schemeClr val="tx1"/>
                </a:solidFill>
              </a:rPr>
              <a:t> High </a:t>
            </a:r>
            <a:r>
              <a:rPr lang="de-DE" sz="1800" dirty="0" err="1" smtClean="0">
                <a:solidFill>
                  <a:schemeClr val="tx1"/>
                </a:solidFill>
              </a:rPr>
              <a:t>field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gradient</a:t>
            </a:r>
            <a:r>
              <a:rPr lang="de-DE" sz="1800" dirty="0" smtClean="0">
                <a:solidFill>
                  <a:schemeClr val="tx1"/>
                </a:solidFill>
              </a:rPr>
              <a:t>/</a:t>
            </a:r>
            <a:r>
              <a:rPr lang="de-DE" sz="1800" dirty="0" err="1" smtClean="0">
                <a:solidFill>
                  <a:schemeClr val="tx1"/>
                </a:solidFill>
              </a:rPr>
              <a:t>long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accelerating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structure</a:t>
            </a:r>
            <a:endParaRPr lang="de-DE" sz="1800" dirty="0" smtClean="0">
              <a:solidFill>
                <a:schemeClr val="tx1"/>
              </a:solidFill>
            </a:endParaRPr>
          </a:p>
          <a:p>
            <a:pPr marL="342900" indent="-342900">
              <a:buFontTx/>
              <a:buChar char="-"/>
            </a:pPr>
            <a:r>
              <a:rPr lang="de-DE" sz="1800" dirty="0">
                <a:solidFill>
                  <a:schemeClr val="tx1"/>
                </a:solidFill>
              </a:rPr>
              <a:t>S</a:t>
            </a:r>
            <a:r>
              <a:rPr lang="de-DE" sz="1800" dirty="0" smtClean="0">
                <a:solidFill>
                  <a:schemeClr val="tx1"/>
                </a:solidFill>
              </a:rPr>
              <a:t>tripping </a:t>
            </a:r>
            <a:r>
              <a:rPr lang="de-DE" sz="1800" dirty="0" err="1" smtClean="0">
                <a:solidFill>
                  <a:schemeClr val="tx1"/>
                </a:solidFill>
              </a:rPr>
              <a:t>losses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smtClean="0">
                <a:solidFill>
                  <a:schemeClr val="tx1"/>
                </a:solidFill>
                <a:sym typeface="Symbol"/>
              </a:rPr>
              <a:t> </a:t>
            </a:r>
            <a:r>
              <a:rPr lang="de-DE" sz="1800" dirty="0" err="1" smtClean="0">
                <a:solidFill>
                  <a:schemeClr val="tx1"/>
                </a:solidFill>
                <a:sym typeface="Symbol"/>
              </a:rPr>
              <a:t>intensity</a:t>
            </a:r>
            <a:r>
              <a:rPr lang="de-DE" sz="1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sym typeface="Symbol"/>
              </a:rPr>
              <a:t>requirements</a:t>
            </a:r>
            <a:endParaRPr lang="de-DE" sz="1800" dirty="0" smtClean="0">
              <a:solidFill>
                <a:schemeClr val="tx1"/>
              </a:solidFill>
              <a:sym typeface="Symbol"/>
            </a:endParaRPr>
          </a:p>
          <a:p>
            <a:pPr marL="342900" indent="-342900">
              <a:buFontTx/>
              <a:buChar char="-"/>
            </a:pPr>
            <a:r>
              <a:rPr lang="de-DE" sz="1800" dirty="0" err="1" smtClean="0">
                <a:solidFill>
                  <a:schemeClr val="tx1"/>
                </a:solidFill>
                <a:sym typeface="Symbol"/>
              </a:rPr>
              <a:t>Highest</a:t>
            </a:r>
            <a:r>
              <a:rPr lang="de-DE" sz="1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sym typeface="Symbol"/>
              </a:rPr>
              <a:t>linac</a:t>
            </a:r>
            <a:r>
              <a:rPr lang="de-DE" sz="1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  <a:sym typeface="Symbol"/>
              </a:rPr>
              <a:t>energy</a:t>
            </a:r>
            <a:r>
              <a:rPr lang="de-DE" sz="1800" dirty="0" smtClean="0">
                <a:solidFill>
                  <a:schemeClr val="tx1"/>
                </a:solidFill>
                <a:sym typeface="Symbol"/>
              </a:rPr>
              <a:t> </a:t>
            </a:r>
            <a:r>
              <a:rPr lang="de-DE" sz="1800" dirty="0">
                <a:solidFill>
                  <a:schemeClr val="tx1"/>
                </a:solidFill>
                <a:sym typeface="Symbol"/>
              </a:rPr>
              <a:t></a:t>
            </a:r>
            <a:r>
              <a:rPr lang="de-DE" sz="1800" dirty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stripping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to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highest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possible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charge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state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for</a:t>
            </a:r>
            <a:r>
              <a:rPr lang="de-DE" sz="1800" dirty="0" smtClean="0">
                <a:solidFill>
                  <a:schemeClr val="tx1"/>
                </a:solidFill>
              </a:rPr>
              <a:t> max. final beam </a:t>
            </a:r>
            <a:r>
              <a:rPr lang="de-DE" sz="1800" dirty="0" err="1" smtClean="0">
                <a:solidFill>
                  <a:schemeClr val="tx1"/>
                </a:solidFill>
              </a:rPr>
              <a:t>energy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4882101" y="3448125"/>
            <a:ext cx="3978163" cy="646331"/>
          </a:xfrm>
          <a:prstGeom prst="rect">
            <a:avLst/>
          </a:prstGeom>
          <a:gradFill>
            <a:gsLst>
              <a:gs pos="0">
                <a:srgbClr val="FFFFCC"/>
              </a:gs>
              <a:gs pos="100000">
                <a:srgbClr val="FFCC66"/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de-DE" sz="1800" dirty="0" err="1" smtClean="0">
                <a:solidFill>
                  <a:schemeClr val="tx1"/>
                </a:solidFill>
              </a:rPr>
              <a:t>How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to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shorten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the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lenghs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of</a:t>
            </a:r>
            <a:r>
              <a:rPr lang="de-DE" sz="1800" dirty="0" smtClean="0">
                <a:solidFill>
                  <a:schemeClr val="tx1"/>
                </a:solidFill>
              </a:rPr>
              <a:t> a heavy </a:t>
            </a:r>
            <a:r>
              <a:rPr lang="de-DE" sz="1800" dirty="0" err="1" smtClean="0">
                <a:solidFill>
                  <a:schemeClr val="tx1"/>
                </a:solidFill>
              </a:rPr>
              <a:t>ion</a:t>
            </a:r>
            <a:r>
              <a:rPr lang="de-DE" sz="1800" dirty="0" smtClean="0">
                <a:solidFill>
                  <a:schemeClr val="tx1"/>
                </a:solidFill>
              </a:rPr>
              <a:t> </a:t>
            </a:r>
            <a:r>
              <a:rPr lang="de-DE" sz="1800" dirty="0" err="1" smtClean="0">
                <a:solidFill>
                  <a:schemeClr val="tx1"/>
                </a:solidFill>
              </a:rPr>
              <a:t>accelerator</a:t>
            </a:r>
            <a:r>
              <a:rPr lang="de-DE" sz="1800" dirty="0" smtClean="0">
                <a:solidFill>
                  <a:schemeClr val="tx1"/>
                </a:solidFill>
              </a:rPr>
              <a:t>?</a:t>
            </a:r>
            <a:endParaRPr lang="de-DE" sz="1800" dirty="0">
              <a:solidFill>
                <a:schemeClr val="tx1"/>
              </a:solidFill>
            </a:endParaRPr>
          </a:p>
        </p:txBody>
      </p:sp>
      <p:sp>
        <p:nvSpPr>
          <p:cNvPr id="16" name="Foliennummernplatzhalter 2"/>
          <p:cNvSpPr>
            <a:spLocks noGrp="1"/>
          </p:cNvSpPr>
          <p:nvPr>
            <p:ph type="sldNum" sz="quarter" idx="4294967295"/>
          </p:nvPr>
        </p:nvSpPr>
        <p:spPr>
          <a:xfrm>
            <a:off x="8734425" y="6608942"/>
            <a:ext cx="361950" cy="207962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de-DE" altLang="de-DE" sz="1400" dirty="0" smtClean="0"/>
          </a:p>
        </p:txBody>
      </p:sp>
      <p:sp>
        <p:nvSpPr>
          <p:cNvPr id="18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9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0875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98" y="-35319"/>
            <a:ext cx="8076891" cy="497656"/>
          </a:xfrm>
        </p:spPr>
        <p:txBody>
          <a:bodyPr>
            <a:normAutofit/>
          </a:bodyPr>
          <a:lstStyle/>
          <a:p>
            <a:r>
              <a:rPr lang="en-US" altLang="de-DE" sz="2000" dirty="0" err="1">
                <a:latin typeface="Arial" pitchFamily="34" charset="0"/>
              </a:rPr>
              <a:t>rf</a:t>
            </a:r>
            <a:r>
              <a:rPr lang="en-US" altLang="de-DE" sz="2000" dirty="0">
                <a:latin typeface="Arial" pitchFamily="34" charset="0"/>
              </a:rPr>
              <a:t>-cavity development -&gt; preparation for the injector </a:t>
            </a:r>
            <a:r>
              <a:rPr lang="en-US" altLang="de-DE" sz="2000" dirty="0" err="1">
                <a:latin typeface="Arial" pitchFamily="34" charset="0"/>
              </a:rPr>
              <a:t>linacs</a:t>
            </a:r>
            <a:endParaRPr lang="de-DE" altLang="de-DE" sz="2000" dirty="0">
              <a:latin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244" y="2835843"/>
            <a:ext cx="2052010" cy="1324210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2743788" y="3511263"/>
            <a:ext cx="23272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445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altLang="de-DE" sz="1600" dirty="0" err="1" smtClean="0"/>
              <a:t>nc</a:t>
            </a:r>
            <a:r>
              <a:rPr lang="en-GB" altLang="de-DE" sz="1600" dirty="0" smtClean="0"/>
              <a:t>-CH-cavity</a:t>
            </a:r>
            <a:r>
              <a:rPr lang="en-GB" altLang="de-DE" sz="1600" b="1" dirty="0" smtClean="0"/>
              <a:t> </a:t>
            </a:r>
            <a:endParaRPr lang="en-GB" altLang="de-DE" sz="1600" b="1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0" r="2800"/>
          <a:stretch/>
        </p:blipFill>
        <p:spPr>
          <a:xfrm>
            <a:off x="2286733" y="1401580"/>
            <a:ext cx="4515558" cy="3672653"/>
          </a:xfrm>
          <a:prstGeom prst="rect">
            <a:avLst/>
          </a:prstGeom>
        </p:spPr>
      </p:pic>
      <p:pic>
        <p:nvPicPr>
          <p:cNvPr id="18" name="Picture 10" descr="Rc1959_3_ih"/>
          <p:cNvPicPr>
            <a:picLocks noGrp="1"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24977" r="16816" b="27712"/>
          <a:stretch/>
        </p:blipFill>
        <p:spPr bwMode="auto">
          <a:xfrm>
            <a:off x="337953" y="2928476"/>
            <a:ext cx="1853033" cy="1377896"/>
          </a:xfrm>
          <a:prstGeom prst="rect">
            <a:avLst/>
          </a:prstGeom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2"/>
          <p:cNvSpPr>
            <a:spLocks noChangeArrowheads="1"/>
          </p:cNvSpPr>
          <p:nvPr/>
        </p:nvSpPr>
        <p:spPr bwMode="auto">
          <a:xfrm>
            <a:off x="5550702" y="2928972"/>
            <a:ext cx="854984" cy="416674"/>
          </a:xfrm>
          <a:prstGeom prst="ellipse">
            <a:avLst/>
          </a:prstGeom>
          <a:noFill/>
          <a:ln w="3175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34" name="Picture 6" descr="Rc26398"/>
          <p:cNvPicPr>
            <a:picLocks noGrp="1" noChangeAspect="1" noChangeArrowheads="1"/>
          </p:cNvPicPr>
          <p:nvPr>
            <p:ph idx="4294967295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9615" y="858682"/>
            <a:ext cx="1733448" cy="1733448"/>
          </a:xfrm>
          <a:ln w="38100">
            <a:solidFill>
              <a:srgbClr val="0000FF"/>
            </a:solidFill>
          </a:ln>
        </p:spPr>
      </p:pic>
      <p:pic>
        <p:nvPicPr>
          <p:cNvPr id="35" name="Picture 3" descr="Rc1505{2f}18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" t="8812" r="-1137" b="8486"/>
          <a:stretch/>
        </p:blipFill>
        <p:spPr bwMode="auto">
          <a:xfrm>
            <a:off x="5274535" y="5099385"/>
            <a:ext cx="1460531" cy="1422096"/>
          </a:xfrm>
          <a:prstGeom prst="rect">
            <a:avLst/>
          </a:prstGeom>
          <a:ln w="38100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H-familie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3" t="6725" r="35490" b="4160"/>
          <a:stretch/>
        </p:blipFill>
        <p:spPr bwMode="auto">
          <a:xfrm>
            <a:off x="7172320" y="4559365"/>
            <a:ext cx="1697570" cy="1436405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-familie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13" t="6723" r="223" b="4166"/>
          <a:stretch/>
        </p:blipFill>
        <p:spPr bwMode="auto">
          <a:xfrm>
            <a:off x="7009100" y="799380"/>
            <a:ext cx="1946466" cy="1586010"/>
          </a:xfrm>
          <a:prstGeom prst="rect">
            <a:avLst/>
          </a:prstGeom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42" y="4628065"/>
            <a:ext cx="1932324" cy="1249054"/>
          </a:xfrm>
          <a:prstGeom prst="rect">
            <a:avLst/>
          </a:prstGeom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3" name="Oval 12"/>
          <p:cNvSpPr>
            <a:spLocks noChangeArrowheads="1"/>
          </p:cNvSpPr>
          <p:nvPr/>
        </p:nvSpPr>
        <p:spPr bwMode="auto">
          <a:xfrm>
            <a:off x="2909210" y="3991961"/>
            <a:ext cx="1791581" cy="585776"/>
          </a:xfrm>
          <a:prstGeom prst="ellipse">
            <a:avLst/>
          </a:prstGeom>
          <a:noFill/>
          <a:ln w="3175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sp>
        <p:nvSpPr>
          <p:cNvPr id="46" name="Textfeld 15"/>
          <p:cNvSpPr txBox="1">
            <a:spLocks noChangeArrowheads="1"/>
          </p:cNvSpPr>
          <p:nvPr/>
        </p:nvSpPr>
        <p:spPr bwMode="auto">
          <a:xfrm>
            <a:off x="7149742" y="2047189"/>
            <a:ext cx="1678608" cy="261610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de-DE" altLang="de-DE" sz="1100" b="1" dirty="0" err="1" smtClean="0"/>
              <a:t>sc</a:t>
            </a:r>
            <a:r>
              <a:rPr lang="de-DE" altLang="de-DE" sz="1100" b="1" dirty="0" smtClean="0"/>
              <a:t>-prototype, 360 MHz</a:t>
            </a:r>
            <a:endParaRPr lang="de-DE" altLang="de-DE" sz="1100" b="1" dirty="0"/>
          </a:p>
        </p:txBody>
      </p:sp>
      <p:sp>
        <p:nvSpPr>
          <p:cNvPr id="47" name="Textfeld 15"/>
          <p:cNvSpPr txBox="1">
            <a:spLocks noChangeArrowheads="1"/>
          </p:cNvSpPr>
          <p:nvPr/>
        </p:nvSpPr>
        <p:spPr bwMode="auto">
          <a:xfrm>
            <a:off x="7109987" y="3691958"/>
            <a:ext cx="1794725" cy="461665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sz="1200" dirty="0"/>
              <a:t>sc-325 </a:t>
            </a:r>
            <a:r>
              <a:rPr lang="de-DE" altLang="de-DE" sz="1200" dirty="0" smtClean="0"/>
              <a:t>MHz</a:t>
            </a:r>
          </a:p>
          <a:p>
            <a:r>
              <a:rPr lang="de-DE" altLang="de-DE" sz="1200" dirty="0" smtClean="0"/>
              <a:t>UNILAC-</a:t>
            </a:r>
            <a:r>
              <a:rPr lang="de-DE" altLang="de-DE" sz="1200" dirty="0" err="1" smtClean="0"/>
              <a:t>booster</a:t>
            </a:r>
            <a:r>
              <a:rPr lang="de-DE" altLang="de-DE" sz="1200" dirty="0"/>
              <a:t> </a:t>
            </a:r>
            <a:r>
              <a:rPr lang="de-DE" altLang="de-DE" sz="1200" dirty="0" err="1" smtClean="0"/>
              <a:t>cavity</a:t>
            </a:r>
            <a:endParaRPr lang="de-DE" altLang="de-DE" sz="1200" dirty="0"/>
          </a:p>
        </p:txBody>
      </p:sp>
      <p:sp>
        <p:nvSpPr>
          <p:cNvPr id="48" name="Textfeld 15"/>
          <p:cNvSpPr txBox="1">
            <a:spLocks noChangeArrowheads="1"/>
          </p:cNvSpPr>
          <p:nvPr/>
        </p:nvSpPr>
        <p:spPr bwMode="auto">
          <a:xfrm>
            <a:off x="7434470" y="4637580"/>
            <a:ext cx="1256306" cy="246221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dirty="0" smtClean="0"/>
              <a:t>nc-325 </a:t>
            </a:r>
            <a:r>
              <a:rPr lang="de-DE" altLang="de-DE" dirty="0"/>
              <a:t>MHz</a:t>
            </a:r>
          </a:p>
        </p:txBody>
      </p:sp>
      <p:sp>
        <p:nvSpPr>
          <p:cNvPr id="49" name="Textfeld 15"/>
          <p:cNvSpPr txBox="1">
            <a:spLocks noChangeArrowheads="1"/>
          </p:cNvSpPr>
          <p:nvPr/>
        </p:nvSpPr>
        <p:spPr bwMode="auto">
          <a:xfrm>
            <a:off x="5819974" y="5159272"/>
            <a:ext cx="828000" cy="246221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dirty="0" smtClean="0"/>
              <a:t>Alvarez</a:t>
            </a:r>
            <a:endParaRPr lang="de-DE" altLang="de-DE" dirty="0"/>
          </a:p>
        </p:txBody>
      </p:sp>
      <p:sp>
        <p:nvSpPr>
          <p:cNvPr id="51" name="Textfeld 15"/>
          <p:cNvSpPr txBox="1">
            <a:spLocks noChangeArrowheads="1"/>
          </p:cNvSpPr>
          <p:nvPr/>
        </p:nvSpPr>
        <p:spPr bwMode="auto">
          <a:xfrm>
            <a:off x="514183" y="899401"/>
            <a:ext cx="1395790" cy="27699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sz="1200" b="1" dirty="0" smtClean="0"/>
              <a:t>HSI 36 </a:t>
            </a:r>
            <a:r>
              <a:rPr lang="de-DE" altLang="de-DE" sz="1200" b="1" dirty="0" err="1" smtClean="0"/>
              <a:t>MHz@gsi</a:t>
            </a:r>
            <a:endParaRPr lang="de-DE" altLang="de-DE" sz="1200" b="1" dirty="0"/>
          </a:p>
        </p:txBody>
      </p:sp>
      <p:sp>
        <p:nvSpPr>
          <p:cNvPr id="52" name="Textfeld 15"/>
          <p:cNvSpPr txBox="1">
            <a:spLocks noChangeArrowheads="1"/>
          </p:cNvSpPr>
          <p:nvPr/>
        </p:nvSpPr>
        <p:spPr bwMode="auto">
          <a:xfrm>
            <a:off x="569840" y="2940853"/>
            <a:ext cx="1472981" cy="276999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2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dirty="0"/>
              <a:t>HLI 108 </a:t>
            </a:r>
            <a:r>
              <a:rPr lang="de-DE" altLang="de-DE" dirty="0" err="1" smtClean="0"/>
              <a:t>MHz@gsi</a:t>
            </a:r>
            <a:endParaRPr lang="de-DE" altLang="de-DE" dirty="0"/>
          </a:p>
        </p:txBody>
      </p:sp>
      <p:sp>
        <p:nvSpPr>
          <p:cNvPr id="53" name="Textfeld 15"/>
          <p:cNvSpPr txBox="1">
            <a:spLocks noChangeArrowheads="1"/>
          </p:cNvSpPr>
          <p:nvPr/>
        </p:nvSpPr>
        <p:spPr bwMode="auto">
          <a:xfrm>
            <a:off x="306661" y="4618523"/>
            <a:ext cx="1897162" cy="246221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sz="1000" b="1" dirty="0" smtClean="0"/>
              <a:t>IH 216 </a:t>
            </a:r>
            <a:r>
              <a:rPr lang="de-DE" altLang="de-DE" sz="1000" b="1" dirty="0" err="1" smtClean="0"/>
              <a:t>MHz@HIT</a:t>
            </a:r>
            <a:r>
              <a:rPr lang="de-DE" altLang="de-DE" sz="1000" b="1" dirty="0" smtClean="0"/>
              <a:t>/Heidelberg</a:t>
            </a:r>
            <a:endParaRPr lang="de-DE" altLang="de-DE" sz="10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" t="6689" r="54384" b="4921"/>
          <a:stretch/>
        </p:blipFill>
        <p:spPr>
          <a:xfrm>
            <a:off x="3055458" y="640049"/>
            <a:ext cx="1264542" cy="807902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sp>
        <p:nvSpPr>
          <p:cNvPr id="20" name="Oval 12"/>
          <p:cNvSpPr>
            <a:spLocks noChangeArrowheads="1"/>
          </p:cNvSpPr>
          <p:nvPr/>
        </p:nvSpPr>
        <p:spPr bwMode="auto">
          <a:xfrm>
            <a:off x="3221560" y="1548073"/>
            <a:ext cx="854984" cy="340228"/>
          </a:xfrm>
          <a:prstGeom prst="ellipse">
            <a:avLst/>
          </a:prstGeom>
          <a:noFill/>
          <a:ln w="31750" algn="ctr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t="6247" r="58641" b="10236"/>
          <a:stretch/>
        </p:blipFill>
        <p:spPr>
          <a:xfrm>
            <a:off x="5375265" y="627902"/>
            <a:ext cx="1368000" cy="82800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8" name="Picture 2" descr="http://www.accelerators-for-society.org/about-accelerators/timeliner/img/1927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171" y="5167223"/>
            <a:ext cx="1692655" cy="1286419"/>
          </a:xfrm>
          <a:prstGeom prst="rect">
            <a:avLst/>
          </a:prstGeom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feld 15"/>
          <p:cNvSpPr txBox="1">
            <a:spLocks noChangeArrowheads="1"/>
          </p:cNvSpPr>
          <p:nvPr/>
        </p:nvSpPr>
        <p:spPr bwMode="auto">
          <a:xfrm>
            <a:off x="3686138" y="5212837"/>
            <a:ext cx="936000" cy="246221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  <a:extLst/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algn="ctr">
              <a:defRPr sz="16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altLang="de-DE" dirty="0" err="1"/>
              <a:t>Wideröe</a:t>
            </a:r>
            <a:endParaRPr lang="de-DE" altLang="de-DE" dirty="0"/>
          </a:p>
        </p:txBody>
      </p:sp>
      <p:sp>
        <p:nvSpPr>
          <p:cNvPr id="42" name="Rechteck 41"/>
          <p:cNvSpPr/>
          <p:nvPr/>
        </p:nvSpPr>
        <p:spPr bwMode="auto">
          <a:xfrm>
            <a:off x="5010874" y="1639564"/>
            <a:ext cx="1637099" cy="82533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  <p:sp>
        <p:nvSpPr>
          <p:cNvPr id="30" name="Foliennummernplatzhalter 2"/>
          <p:cNvSpPr txBox="1">
            <a:spLocks/>
          </p:cNvSpPr>
          <p:nvPr/>
        </p:nvSpPr>
        <p:spPr>
          <a:xfrm>
            <a:off x="8734425" y="6608942"/>
            <a:ext cx="361950" cy="207962"/>
          </a:xfrm>
          <a:prstGeom prst="rect">
            <a:avLst/>
          </a:prstGeom>
          <a:noFill/>
        </p:spPr>
        <p:txBody>
          <a:bodyPr/>
          <a:lstStyle>
            <a:defPPr>
              <a:defRPr lang="de-DE"/>
            </a:defPPr>
            <a:lvl1pPr marL="0" algn="l" defTabSz="457200" rtl="0" eaLnBrk="0" latinLnBrk="0" hangingPunct="0">
              <a:spcBef>
                <a:spcPct val="20000"/>
              </a:spcBef>
              <a:buChar char="•"/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eaLnBrk="0" latinLnBrk="0" hangingPunct="0">
              <a:spcBef>
                <a:spcPct val="20000"/>
              </a:spcBef>
              <a:buChar char="•"/>
              <a:defRPr sz="2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eaLnBrk="0" latinLnBrk="0" hangingPunct="0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eaLnBrk="0" latinLnBrk="0" hangingPunct="0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de-DE" altLang="de-DE" sz="1400" dirty="0" smtClean="0"/>
          </a:p>
        </p:txBody>
      </p:sp>
      <p:sp>
        <p:nvSpPr>
          <p:cNvPr id="31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32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dirty="0" smtClean="0"/>
              <a:t>W. Barth, </a:t>
            </a:r>
            <a:r>
              <a:rPr lang="en-US" altLang="de-DE" sz="1000" dirty="0" smtClean="0"/>
              <a:t>Injector Upgrade for FAIR</a:t>
            </a:r>
            <a:r>
              <a:rPr lang="de-DE" altLang="de-DE" sz="1000" dirty="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821674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43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46063" y="263525"/>
            <a:ext cx="6469062" cy="457200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de-DE" altLang="de-DE" b="1" kern="0" dirty="0" smtClean="0">
                <a:solidFill>
                  <a:schemeClr val="tx1"/>
                </a:solidFill>
              </a:rPr>
              <a:t>FAIR-</a:t>
            </a:r>
            <a:r>
              <a:rPr lang="de-DE" altLang="de-DE" b="1" kern="0" dirty="0" err="1" smtClean="0">
                <a:solidFill>
                  <a:schemeClr val="tx1"/>
                </a:solidFill>
              </a:rPr>
              <a:t>Requirements</a:t>
            </a:r>
            <a:endParaRPr lang="de-DE" altLang="de-DE" b="1" kern="0" dirty="0" smtClean="0">
              <a:solidFill>
                <a:schemeClr val="tx1"/>
              </a:solidFill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6690091"/>
              </p:ext>
            </p:extLst>
          </p:nvPr>
        </p:nvGraphicFramePr>
        <p:xfrm>
          <a:off x="525463" y="1206500"/>
          <a:ext cx="7850187" cy="537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2" name="Document" r:id="rId3" imgW="11751812" imgH="8033966" progId="Word.Document.8">
                  <p:embed/>
                </p:oleObj>
              </mc:Choice>
              <mc:Fallback>
                <p:oleObj name="Document" r:id="rId3" imgW="11751812" imgH="8033966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218" r="-2168" b="974"/>
                      <a:stretch>
                        <a:fillRect/>
                      </a:stretch>
                    </p:blipFill>
                    <p:spPr bwMode="auto">
                      <a:xfrm>
                        <a:off x="525463" y="1206500"/>
                        <a:ext cx="7850187" cy="5375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734425" y="6608942"/>
            <a:ext cx="361950" cy="207962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6</a:t>
            </a:fld>
            <a:endParaRPr lang="de-DE" altLang="de-DE" sz="1400" dirty="0" smtClean="0"/>
          </a:p>
        </p:txBody>
      </p:sp>
      <p:sp>
        <p:nvSpPr>
          <p:cNvPr id="8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9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044118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2"/>
          <p:cNvSpPr>
            <a:spLocks noGrp="1" noChangeArrowheads="1"/>
          </p:cNvSpPr>
          <p:nvPr>
            <p:ph type="title"/>
          </p:nvPr>
        </p:nvSpPr>
        <p:spPr>
          <a:xfrm>
            <a:off x="322263" y="279400"/>
            <a:ext cx="6202362" cy="561975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 eaLnBrk="1" hangingPunct="1"/>
            <a:r>
              <a:rPr lang="en-US" altLang="de-DE" b="1" dirty="0" smtClean="0"/>
              <a:t>UNILAC-Upgrade for FAIR</a:t>
            </a:r>
          </a:p>
        </p:txBody>
      </p:sp>
      <p:graphicFrame>
        <p:nvGraphicFramePr>
          <p:cNvPr id="7173" name="Object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3972362"/>
              </p:ext>
            </p:extLst>
          </p:nvPr>
        </p:nvGraphicFramePr>
        <p:xfrm>
          <a:off x="1346200" y="1292225"/>
          <a:ext cx="6948488" cy="485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6" name="Document" r:id="rId4" imgW="5214685" imgH="6442659" progId="Word.Document.8">
                  <p:embed/>
                </p:oleObj>
              </mc:Choice>
              <mc:Fallback>
                <p:oleObj name="Document" r:id="rId4" imgW="5214685" imgH="6442659" progId="Word.Document.8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47415"/>
                      <a:stretch>
                        <a:fillRect/>
                      </a:stretch>
                    </p:blipFill>
                    <p:spPr bwMode="auto">
                      <a:xfrm>
                        <a:off x="1346200" y="1292225"/>
                        <a:ext cx="6948488" cy="485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4" name="Text Box 4"/>
          <p:cNvSpPr txBox="1">
            <a:spLocks noChangeArrowheads="1"/>
          </p:cNvSpPr>
          <p:nvPr/>
        </p:nvSpPr>
        <p:spPr bwMode="auto">
          <a:xfrm rot="-4101152">
            <a:off x="-523081" y="2277269"/>
            <a:ext cx="21351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de-DE" sz="1600" dirty="0">
                <a:solidFill>
                  <a:srgbClr val="FF3300"/>
                </a:solidFill>
              </a:rPr>
              <a:t>Front End Upgrade</a:t>
            </a:r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1"/>
          </p:nvPr>
        </p:nvSpPr>
        <p:spPr>
          <a:xfrm>
            <a:off x="8734425" y="6567846"/>
            <a:ext cx="361950" cy="207962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7</a:t>
            </a:fld>
            <a:endParaRPr lang="de-DE" altLang="de-DE" sz="1400" dirty="0" smtClean="0"/>
          </a:p>
        </p:txBody>
      </p:sp>
      <p:sp>
        <p:nvSpPr>
          <p:cNvPr id="9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0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33999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76213" y="265113"/>
            <a:ext cx="69230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de-DE" b="1" dirty="0"/>
              <a:t>Recommendation UNILAC-Review</a:t>
            </a:r>
          </a:p>
        </p:txBody>
      </p:sp>
      <p:pic>
        <p:nvPicPr>
          <p:cNvPr id="5" name="Picture 3" descr="Figure-3-1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r="20001" b="48605"/>
          <a:stretch>
            <a:fillRect/>
          </a:stretch>
        </p:blipFill>
        <p:spPr bwMode="auto">
          <a:xfrm>
            <a:off x="179388" y="4197350"/>
            <a:ext cx="3600450" cy="223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tu103f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17" b="53162"/>
          <a:stretch>
            <a:fillRect/>
          </a:stretch>
        </p:blipFill>
        <p:spPr bwMode="auto">
          <a:xfrm>
            <a:off x="179388" y="1235075"/>
            <a:ext cx="897890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Alvare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1" t="23622" r="4724" b="11417"/>
          <a:stretch>
            <a:fillRect/>
          </a:stretch>
        </p:blipFill>
        <p:spPr bwMode="auto">
          <a:xfrm>
            <a:off x="4129088" y="4191000"/>
            <a:ext cx="1943100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ER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21408" r="2083" b="9375"/>
          <a:stretch>
            <a:fillRect/>
          </a:stretch>
        </p:blipFill>
        <p:spPr bwMode="auto">
          <a:xfrm>
            <a:off x="6186488" y="4508500"/>
            <a:ext cx="2843212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11175" y="3806825"/>
            <a:ext cx="33131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/>
              <a:t>High Current Injector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4500563" y="3802063"/>
            <a:ext cx="1225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de-DE" altLang="de-DE" sz="2400"/>
              <a:t>Alvarez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186487" y="4030663"/>
            <a:ext cx="29495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  <a:defRPr/>
            </a:pPr>
            <a:r>
              <a:rPr lang="de-DE" altLang="de-DE" sz="2000" strike="sngStrike" dirty="0" smtClean="0"/>
              <a:t>Single Gap </a:t>
            </a:r>
            <a:r>
              <a:rPr lang="de-DE" altLang="de-DE" sz="2000" strike="sngStrike" dirty="0" err="1" smtClean="0"/>
              <a:t>resonators</a:t>
            </a:r>
            <a:endParaRPr lang="de-DE" altLang="de-DE" sz="2000" strike="sngStrike" dirty="0" smtClean="0"/>
          </a:p>
        </p:txBody>
      </p:sp>
      <p:sp>
        <p:nvSpPr>
          <p:cNvPr id="12" name="Textfeld 11"/>
          <p:cNvSpPr txBox="1"/>
          <p:nvPr/>
        </p:nvSpPr>
        <p:spPr>
          <a:xfrm>
            <a:off x="179388" y="1235075"/>
            <a:ext cx="1519237" cy="698500"/>
          </a:xfrm>
          <a:prstGeom prst="rect">
            <a:avLst/>
          </a:prstGeom>
          <a:solidFill>
            <a:srgbClr val="FFC000"/>
          </a:solidFill>
          <a:ln w="25400">
            <a:solidFill>
              <a:srgbClr val="FF0000"/>
            </a:solidFill>
          </a:ln>
        </p:spPr>
        <p:txBody>
          <a:bodyPr lIns="36000" tIns="36000" rIns="36000" bIns="36000" anchor="ctr">
            <a:normAutofit fontScale="85000" lnSpcReduction="20000"/>
          </a:bodyPr>
          <a:lstStyle/>
          <a:p>
            <a:pPr algn="ctr">
              <a:defRPr/>
            </a:pPr>
            <a:r>
              <a:rPr lang="de-DE" sz="1400" b="1" dirty="0" err="1" smtClean="0"/>
              <a:t>Increase</a:t>
            </a:r>
            <a:r>
              <a:rPr lang="de-DE" sz="1400" b="1" dirty="0" smtClean="0"/>
              <a:t> </a:t>
            </a:r>
            <a:r>
              <a:rPr lang="de-DE" sz="1400" b="1" dirty="0" err="1" smtClean="0"/>
              <a:t>of</a:t>
            </a:r>
            <a:r>
              <a:rPr lang="de-DE" sz="1400" b="1" dirty="0" smtClean="0"/>
              <a:t> U</a:t>
            </a:r>
            <a:r>
              <a:rPr lang="de-DE" sz="1400" b="1" baseline="30000" dirty="0" smtClean="0"/>
              <a:t>4</a:t>
            </a:r>
            <a:r>
              <a:rPr lang="de-DE" sz="1400" b="1" baseline="30000" dirty="0"/>
              <a:t>+</a:t>
            </a:r>
          </a:p>
          <a:p>
            <a:pPr algn="ctr">
              <a:defRPr/>
            </a:pPr>
            <a:r>
              <a:rPr lang="de-DE" sz="1400" b="1" dirty="0" smtClean="0"/>
              <a:t>beam </a:t>
            </a:r>
            <a:r>
              <a:rPr lang="de-DE" sz="1400" b="1" dirty="0" err="1" smtClean="0"/>
              <a:t>intensity</a:t>
            </a:r>
            <a:r>
              <a:rPr lang="de-DE" sz="1400" b="1" dirty="0" smtClean="0"/>
              <a:t>:</a:t>
            </a:r>
          </a:p>
          <a:p>
            <a:pPr algn="ctr">
              <a:defRPr/>
            </a:pPr>
            <a:r>
              <a:rPr lang="de-DE" sz="1400" b="1" dirty="0" smtClean="0"/>
              <a:t>Terminal West&amp;</a:t>
            </a:r>
          </a:p>
          <a:p>
            <a:pPr algn="ctr">
              <a:defRPr/>
            </a:pPr>
            <a:r>
              <a:rPr lang="de-DE" sz="1400" b="1" dirty="0" smtClean="0"/>
              <a:t>Compact LEBT</a:t>
            </a:r>
            <a:endParaRPr lang="de-DE" sz="1400" b="1" dirty="0"/>
          </a:p>
        </p:txBody>
      </p:sp>
      <p:sp>
        <p:nvSpPr>
          <p:cNvPr id="13" name="Textfeld 12"/>
          <p:cNvSpPr txBox="1"/>
          <p:nvPr/>
        </p:nvSpPr>
        <p:spPr>
          <a:xfrm>
            <a:off x="914400" y="4808538"/>
            <a:ext cx="2290763" cy="989012"/>
          </a:xfrm>
          <a:prstGeom prst="rect">
            <a:avLst/>
          </a:prstGeom>
          <a:solidFill>
            <a:srgbClr val="FFC000">
              <a:alpha val="87000"/>
            </a:srgbClr>
          </a:solidFill>
          <a:ln w="25400">
            <a:solidFill>
              <a:srgbClr val="FF0000"/>
            </a:solidFill>
          </a:ln>
        </p:spPr>
        <p:txBody>
          <a:bodyPr lIns="36000" tIns="36000" rIns="36000" bIns="36000" anchor="ctr">
            <a:normAutofit fontScale="92500" lnSpcReduction="10000"/>
          </a:bodyPr>
          <a:lstStyle/>
          <a:p>
            <a:pPr>
              <a:defRPr/>
            </a:pPr>
            <a:r>
              <a:rPr lang="de-DE" sz="1400" b="1" dirty="0"/>
              <a:t>- RFQ-Upgrade (</a:t>
            </a:r>
            <a:r>
              <a:rPr lang="de-DE" sz="1400" b="1" dirty="0" err="1"/>
              <a:t>rf-sparking</a:t>
            </a:r>
            <a:r>
              <a:rPr lang="de-DE" sz="1400" b="1" dirty="0"/>
              <a:t>)</a:t>
            </a:r>
          </a:p>
          <a:p>
            <a:pPr marL="92075" indent="-92075">
              <a:defRPr/>
            </a:pPr>
            <a:r>
              <a:rPr lang="de-DE" sz="1400" b="1" dirty="0"/>
              <a:t>- KONUS beam </a:t>
            </a:r>
            <a:r>
              <a:rPr lang="de-DE" sz="1400" b="1" dirty="0" err="1"/>
              <a:t>dynamics</a:t>
            </a:r>
            <a:r>
              <a:rPr lang="de-DE" sz="1400" b="1" dirty="0"/>
              <a:t> vs. strong </a:t>
            </a:r>
            <a:r>
              <a:rPr lang="de-DE" sz="1400" b="1" dirty="0" err="1"/>
              <a:t>periodic</a:t>
            </a:r>
            <a:r>
              <a:rPr lang="de-DE" sz="1400" b="1" dirty="0"/>
              <a:t> </a:t>
            </a:r>
            <a:r>
              <a:rPr lang="de-DE" sz="1400" b="1" dirty="0" err="1"/>
              <a:t>focusing</a:t>
            </a:r>
            <a:r>
              <a:rPr lang="de-DE" sz="1400" b="1" dirty="0"/>
              <a:t> -&gt; beam </a:t>
            </a:r>
            <a:r>
              <a:rPr lang="de-DE" sz="1400" b="1" dirty="0" err="1"/>
              <a:t>brilliance</a:t>
            </a:r>
            <a:r>
              <a:rPr lang="de-DE" sz="1400" b="1" dirty="0"/>
              <a:t>!</a:t>
            </a:r>
          </a:p>
        </p:txBody>
      </p:sp>
      <p:sp>
        <p:nvSpPr>
          <p:cNvPr id="8206" name="Textfeld 13"/>
          <p:cNvSpPr txBox="1">
            <a:spLocks noChangeArrowheads="1"/>
          </p:cNvSpPr>
          <p:nvPr/>
        </p:nvSpPr>
        <p:spPr bwMode="auto">
          <a:xfrm>
            <a:off x="2524919" y="1703387"/>
            <a:ext cx="1360487" cy="763588"/>
          </a:xfrm>
          <a:prstGeom prst="rect">
            <a:avLst/>
          </a:prstGeom>
          <a:solidFill>
            <a:srgbClr val="FFC0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lIns="36000" tIns="36000" rIns="36000" bIns="36000" anchor="ctr"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b="1" dirty="0" smtClean="0"/>
              <a:t>Short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400" b="1" dirty="0" smtClean="0"/>
              <a:t>gas-stripper </a:t>
            </a:r>
            <a:r>
              <a:rPr lang="de-DE" altLang="de-DE" sz="1400" b="1" dirty="0" err="1"/>
              <a:t>section</a:t>
            </a:r>
            <a:endParaRPr lang="de-DE" altLang="de-DE" sz="1400" b="1" dirty="0"/>
          </a:p>
        </p:txBody>
      </p:sp>
      <p:sp>
        <p:nvSpPr>
          <p:cNvPr id="15" name="Textfeld 14"/>
          <p:cNvSpPr txBox="1"/>
          <p:nvPr/>
        </p:nvSpPr>
        <p:spPr>
          <a:xfrm>
            <a:off x="4364038" y="4552950"/>
            <a:ext cx="1498600" cy="1427163"/>
          </a:xfrm>
          <a:prstGeom prst="rect">
            <a:avLst/>
          </a:prstGeom>
          <a:solidFill>
            <a:srgbClr val="FFC000"/>
          </a:solidFill>
          <a:ln w="25400">
            <a:solidFill>
              <a:srgbClr val="FF0000"/>
            </a:solidFill>
          </a:ln>
        </p:spPr>
        <p:txBody>
          <a:bodyPr lIns="36000" tIns="36000" rIns="36000" bIns="36000" anchor="ctr">
            <a:normAutofit fontScale="92500" lnSpcReduction="10000"/>
          </a:bodyPr>
          <a:lstStyle>
            <a:defPPr>
              <a:defRPr lang="de-DE"/>
            </a:defPPr>
            <a:lvl1pPr algn="ctr">
              <a:defRPr sz="1400" b="1"/>
            </a:lvl1pPr>
          </a:lstStyle>
          <a:p>
            <a:pPr marL="92075" indent="-92075" algn="l">
              <a:defRPr/>
            </a:pPr>
            <a:r>
              <a:rPr lang="de-DE" dirty="0" smtClean="0"/>
              <a:t>- strong </a:t>
            </a:r>
            <a:r>
              <a:rPr lang="de-DE" dirty="0" err="1" smtClean="0"/>
              <a:t>periodic</a:t>
            </a:r>
            <a:r>
              <a:rPr lang="de-DE" dirty="0" smtClean="0"/>
              <a:t> </a:t>
            </a:r>
            <a:r>
              <a:rPr lang="de-DE" dirty="0" err="1" smtClean="0"/>
              <a:t>focussing</a:t>
            </a:r>
            <a:r>
              <a:rPr lang="de-DE" dirty="0" smtClean="0"/>
              <a:t> -&gt; </a:t>
            </a:r>
            <a:r>
              <a:rPr lang="de-DE" dirty="0"/>
              <a:t>(</a:t>
            </a:r>
            <a:r>
              <a:rPr lang="de-DE" dirty="0" smtClean="0"/>
              <a:t>ALVAREZ type DTL  </a:t>
            </a:r>
            <a:r>
              <a:rPr lang="de-DE" dirty="0" err="1" smtClean="0"/>
              <a:t>prefered</a:t>
            </a:r>
            <a:r>
              <a:rPr lang="de-DE" dirty="0" smtClean="0"/>
              <a:t>)</a:t>
            </a:r>
          </a:p>
          <a:p>
            <a:pPr marL="92075" indent="-92075" algn="l">
              <a:defRPr/>
            </a:pPr>
            <a:r>
              <a:rPr lang="de-DE" dirty="0" smtClean="0"/>
              <a:t>-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performance</a:t>
            </a:r>
            <a:r>
              <a:rPr lang="de-DE" dirty="0" smtClean="0"/>
              <a:t> </a:t>
            </a:r>
            <a:r>
              <a:rPr lang="de-DE" dirty="0" err="1" smtClean="0"/>
              <a:t>limitations</a:t>
            </a:r>
            <a:r>
              <a:rPr lang="de-DE" dirty="0" smtClean="0"/>
              <a:t> (vs. </a:t>
            </a:r>
            <a:r>
              <a:rPr lang="de-DE" dirty="0" err="1" smtClean="0"/>
              <a:t>costs</a:t>
            </a:r>
            <a:r>
              <a:rPr lang="de-DE" dirty="0" smtClean="0"/>
              <a:t>, </a:t>
            </a:r>
            <a:r>
              <a:rPr lang="de-DE" dirty="0" err="1" smtClean="0"/>
              <a:t>length</a:t>
            </a:r>
            <a:r>
              <a:rPr lang="de-DE" dirty="0" smtClean="0"/>
              <a:t>, ...)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6515100" y="4772025"/>
            <a:ext cx="2166938" cy="989013"/>
          </a:xfrm>
          <a:prstGeom prst="rect">
            <a:avLst/>
          </a:prstGeom>
          <a:solidFill>
            <a:srgbClr val="FFC000">
              <a:alpha val="87000"/>
            </a:srgbClr>
          </a:solidFill>
          <a:ln w="25400">
            <a:solidFill>
              <a:srgbClr val="FF0000"/>
            </a:solidFill>
          </a:ln>
        </p:spPr>
        <p:txBody>
          <a:bodyPr lIns="36000" tIns="36000" rIns="36000" bIns="36000" anchor="ctr">
            <a:normAutofit fontScale="92500" lnSpcReduction="10000"/>
          </a:bodyPr>
          <a:lstStyle/>
          <a:p>
            <a:pPr marL="92075" indent="-92075">
              <a:defRPr/>
            </a:pPr>
            <a:r>
              <a:rPr lang="de-DE" sz="1400" b="1" dirty="0"/>
              <a:t>- UNILAC </a:t>
            </a:r>
            <a:r>
              <a:rPr lang="de-DE" sz="1400" b="1" dirty="0" err="1"/>
              <a:t>as</a:t>
            </a:r>
            <a:r>
              <a:rPr lang="de-DE" sz="1400" b="1" dirty="0"/>
              <a:t> FAIR </a:t>
            </a:r>
            <a:r>
              <a:rPr lang="de-DE" sz="1400" b="1" dirty="0" err="1"/>
              <a:t>injector</a:t>
            </a:r>
            <a:r>
              <a:rPr lang="de-DE" sz="1400" b="1" dirty="0"/>
              <a:t> </a:t>
            </a:r>
            <a:r>
              <a:rPr lang="de-DE" sz="1400" b="1" dirty="0" err="1"/>
              <a:t>only</a:t>
            </a:r>
            <a:r>
              <a:rPr lang="de-DE" sz="1400" b="1" dirty="0"/>
              <a:t> !!!</a:t>
            </a:r>
          </a:p>
          <a:p>
            <a:pPr marL="92075" indent="-92075">
              <a:buFontTx/>
              <a:buChar char="-"/>
              <a:defRPr/>
            </a:pPr>
            <a:r>
              <a:rPr lang="de-DE" sz="1400" b="1" dirty="0"/>
              <a:t>Strong </a:t>
            </a:r>
            <a:r>
              <a:rPr lang="de-DE" sz="1400" b="1" dirty="0" err="1"/>
              <a:t>performance</a:t>
            </a:r>
            <a:r>
              <a:rPr lang="de-DE" sz="1400" b="1" dirty="0"/>
              <a:t> </a:t>
            </a:r>
            <a:r>
              <a:rPr lang="de-DE" sz="1400" b="1" dirty="0" err="1"/>
              <a:t>issues</a:t>
            </a:r>
            <a:endParaRPr lang="de-DE" sz="1400" b="1" dirty="0"/>
          </a:p>
          <a:p>
            <a:pPr marL="92075" indent="-92075">
              <a:buFontTx/>
              <a:buChar char="-"/>
              <a:defRPr/>
            </a:pPr>
            <a:r>
              <a:rPr lang="de-DE" sz="1400" b="1" dirty="0" err="1"/>
              <a:t>overall</a:t>
            </a:r>
            <a:r>
              <a:rPr lang="de-DE" sz="1400" b="1" dirty="0"/>
              <a:t> </a:t>
            </a:r>
            <a:r>
              <a:rPr lang="de-DE" sz="1400" b="1" dirty="0" err="1"/>
              <a:t>injector</a:t>
            </a:r>
            <a:r>
              <a:rPr lang="de-DE" sz="1400" b="1" dirty="0"/>
              <a:t> </a:t>
            </a:r>
            <a:r>
              <a:rPr lang="de-DE" sz="1400" b="1" dirty="0" err="1"/>
              <a:t>strategy</a:t>
            </a:r>
            <a:r>
              <a:rPr lang="de-DE" sz="1400" b="1" dirty="0"/>
              <a:t>?</a:t>
            </a:r>
          </a:p>
        </p:txBody>
      </p:sp>
      <p:sp>
        <p:nvSpPr>
          <p:cNvPr id="19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734425" y="6608942"/>
            <a:ext cx="361950" cy="207962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8</a:t>
            </a:fld>
            <a:endParaRPr lang="de-DE" altLang="de-DE" sz="1400" dirty="0" smtClean="0"/>
          </a:p>
        </p:txBody>
      </p:sp>
      <p:sp>
        <p:nvSpPr>
          <p:cNvPr id="20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21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1634794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>
          <a:xfrm>
            <a:off x="233362" y="290512"/>
            <a:ext cx="6569075" cy="5810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400" kern="0">
                <a:latin typeface="+mj-lt"/>
                <a:ea typeface="+mj-ea"/>
                <a:cs typeface="+mj-cs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Arial" pitchFamily="34" charset="0"/>
              </a:defRPr>
            </a:lvl9pPr>
          </a:lstStyle>
          <a:p>
            <a:r>
              <a:rPr lang="en-US" altLang="de-DE" dirty="0"/>
              <a:t>Status of the </a:t>
            </a:r>
            <a:r>
              <a:rPr lang="en-US" altLang="de-DE" dirty="0" err="1"/>
              <a:t>Unilac</a:t>
            </a:r>
            <a:r>
              <a:rPr lang="en-US" altLang="de-DE" dirty="0"/>
              <a:t> High Current Performance</a:t>
            </a:r>
            <a:endParaRPr lang="de-DE" altLang="de-DE" dirty="0"/>
          </a:p>
        </p:txBody>
      </p:sp>
      <p:sp>
        <p:nvSpPr>
          <p:cNvPr id="8" name="Foliennummernplatzhalter 2"/>
          <p:cNvSpPr>
            <a:spLocks noGrp="1"/>
          </p:cNvSpPr>
          <p:nvPr>
            <p:ph type="sldNum" sz="quarter" idx="12"/>
          </p:nvPr>
        </p:nvSpPr>
        <p:spPr>
          <a:xfrm>
            <a:off x="8734425" y="6608942"/>
            <a:ext cx="361950" cy="207962"/>
          </a:xfrm>
          <a:noFill/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4A93955-C3A7-4FDD-9C61-1C65365DF6FE}" type="slidenum">
              <a:rPr lang="de-DE" altLang="de-DE" sz="1400" smtClean="0"/>
              <a:pPr eaLnBrk="1" hangingPunct="1">
                <a:spcBef>
                  <a:spcPct val="0"/>
                </a:spcBef>
                <a:buFontTx/>
                <a:buNone/>
              </a:pPr>
              <a:t>9</a:t>
            </a:fld>
            <a:endParaRPr lang="de-DE" altLang="de-DE" sz="1400" dirty="0" smtClean="0"/>
          </a:p>
        </p:txBody>
      </p:sp>
      <p:sp>
        <p:nvSpPr>
          <p:cNvPr id="9" name="Datumsplatzhalter 3"/>
          <p:cNvSpPr txBox="1">
            <a:spLocks/>
          </p:cNvSpPr>
          <p:nvPr/>
        </p:nvSpPr>
        <p:spPr>
          <a:xfrm>
            <a:off x="7269018" y="6630341"/>
            <a:ext cx="848374" cy="365125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000" smtClean="0"/>
              <a:t>     15.10.14</a:t>
            </a:r>
            <a:endParaRPr lang="de-DE" sz="1000" dirty="0"/>
          </a:p>
        </p:txBody>
      </p:sp>
      <p:sp>
        <p:nvSpPr>
          <p:cNvPr id="10" name="Fußzeilenplatzhalter 7"/>
          <p:cNvSpPr txBox="1">
            <a:spLocks/>
          </p:cNvSpPr>
          <p:nvPr/>
        </p:nvSpPr>
        <p:spPr>
          <a:xfrm>
            <a:off x="3819524" y="6638309"/>
            <a:ext cx="3686176" cy="35715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altLang="de-DE" sz="1000" smtClean="0"/>
              <a:t>W. Barth, </a:t>
            </a:r>
            <a:r>
              <a:rPr lang="en-US" altLang="de-DE" sz="1000" smtClean="0"/>
              <a:t>Injector Upgrade for FAIR</a:t>
            </a:r>
            <a:r>
              <a:rPr lang="de-DE" altLang="de-DE" sz="1000" smtClean="0"/>
              <a:t>, ICST, Worms/Germany</a:t>
            </a:r>
            <a:endParaRPr lang="de-DE" sz="1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3" y="1274763"/>
            <a:ext cx="7286625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1" name="Gerade Verbindung mit Pfeil 10"/>
          <p:cNvCxnSpPr/>
          <p:nvPr/>
        </p:nvCxnSpPr>
        <p:spPr>
          <a:xfrm flipV="1">
            <a:off x="2337724" y="1520456"/>
            <a:ext cx="0" cy="1487784"/>
          </a:xfrm>
          <a:prstGeom prst="straightConnector1">
            <a:avLst/>
          </a:prstGeom>
          <a:ln w="381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/>
          <p:cNvSpPr txBox="1"/>
          <p:nvPr/>
        </p:nvSpPr>
        <p:spPr>
          <a:xfrm rot="1476425">
            <a:off x="1755111" y="2003351"/>
            <a:ext cx="1163638" cy="393700"/>
          </a:xfrm>
          <a:prstGeom prst="rect">
            <a:avLst/>
          </a:prstGeom>
          <a:solidFill>
            <a:srgbClr val="FF0000"/>
          </a:solidFill>
        </p:spPr>
        <p:txBody>
          <a:bodyPr lIns="36000" tIns="36000" rIns="36000" bIns="36000">
            <a:normAutofit fontScale="70000" lnSpcReduction="20000"/>
          </a:bodyPr>
          <a:lstStyle/>
          <a:p>
            <a:pPr algn="ctr">
              <a:defRPr/>
            </a:pP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source+LEBT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performance</a:t>
            </a:r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3" name="Textfeld 7"/>
          <p:cNvSpPr txBox="1">
            <a:spLocks noChangeArrowheads="1"/>
          </p:cNvSpPr>
          <p:nvPr/>
        </p:nvSpPr>
        <p:spPr bwMode="auto">
          <a:xfrm>
            <a:off x="4782217" y="1498587"/>
            <a:ext cx="594000" cy="3960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xtLst/>
        </p:spPr>
        <p:txBody>
          <a:bodyPr wrap="square" lIns="0" tIns="72000" rIns="0" bIns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de-DE" altLang="de-DE" sz="1800" dirty="0" smtClean="0"/>
              <a:t>U</a:t>
            </a:r>
            <a:r>
              <a:rPr lang="de-DE" altLang="de-DE" sz="1800" baseline="30000" dirty="0" smtClean="0"/>
              <a:t>28</a:t>
            </a:r>
            <a:r>
              <a:rPr lang="de-DE" altLang="de-DE" sz="1800" baseline="30000" dirty="0"/>
              <a:t>+</a:t>
            </a:r>
          </a:p>
        </p:txBody>
      </p:sp>
      <p:cxnSp>
        <p:nvCxnSpPr>
          <p:cNvPr id="14" name="Gerade Verbindung mit Pfeil 13"/>
          <p:cNvCxnSpPr/>
          <p:nvPr/>
        </p:nvCxnSpPr>
        <p:spPr>
          <a:xfrm flipV="1">
            <a:off x="4040109" y="3083663"/>
            <a:ext cx="0" cy="985837"/>
          </a:xfrm>
          <a:prstGeom prst="straightConnector1">
            <a:avLst/>
          </a:prstGeom>
          <a:ln w="38100">
            <a:solidFill>
              <a:srgbClr val="8D331B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 rot="1476425">
            <a:off x="3529973" y="3286237"/>
            <a:ext cx="1058862" cy="393700"/>
          </a:xfrm>
          <a:prstGeom prst="rect">
            <a:avLst/>
          </a:prstGeom>
          <a:solidFill>
            <a:srgbClr val="8D331B"/>
          </a:solidFill>
        </p:spPr>
        <p:txBody>
          <a:bodyPr lIns="36000" tIns="36000" rIns="36000" bIns="36000">
            <a:normAutofit fontScale="70000" lnSpcReduction="20000"/>
          </a:bodyPr>
          <a:lstStyle/>
          <a:p>
            <a:pPr algn="ctr">
              <a:defRPr/>
            </a:pP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Injector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 per-</a:t>
            </a:r>
            <a:r>
              <a:rPr lang="de-DE" dirty="0" err="1">
                <a:solidFill>
                  <a:schemeClr val="bg1">
                    <a:lumMod val="95000"/>
                  </a:schemeClr>
                </a:solidFill>
              </a:rPr>
              <a:t>formance</a:t>
            </a:r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???</a:t>
            </a:r>
          </a:p>
        </p:txBody>
      </p:sp>
      <p:sp>
        <p:nvSpPr>
          <p:cNvPr id="16" name="Rechteck 15"/>
          <p:cNvSpPr/>
          <p:nvPr/>
        </p:nvSpPr>
        <p:spPr>
          <a:xfrm rot="986327">
            <a:off x="6353110" y="3541663"/>
            <a:ext cx="2278513" cy="105567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20000"/>
            </a:pPr>
            <a:r>
              <a:rPr lang="de-DE" altLang="de-DE" b="1" dirty="0" smtClean="0">
                <a:solidFill>
                  <a:srgbClr val="FF0000"/>
                </a:solidFill>
                <a:sym typeface="Symbol" pitchFamily="18" charset="2"/>
              </a:rPr>
              <a:t>38% </a:t>
            </a:r>
            <a:r>
              <a:rPr lang="de-DE" altLang="de-DE" b="1" dirty="0" err="1">
                <a:solidFill>
                  <a:srgbClr val="FF0000"/>
                </a:solidFill>
                <a:sym typeface="Symbol" pitchFamily="18" charset="2"/>
              </a:rPr>
              <a:t>of</a:t>
            </a:r>
            <a:r>
              <a:rPr lang="de-DE" altLang="de-DE" b="1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de-DE" altLang="de-DE" b="1" dirty="0" err="1">
                <a:solidFill>
                  <a:srgbClr val="FF0000"/>
                </a:solidFill>
                <a:sym typeface="Symbol" pitchFamily="18" charset="2"/>
              </a:rPr>
              <a:t>the</a:t>
            </a:r>
            <a:r>
              <a:rPr lang="de-DE" altLang="de-DE" b="1" dirty="0">
                <a:solidFill>
                  <a:srgbClr val="FF0000"/>
                </a:solidFill>
                <a:sym typeface="Symbol" pitchFamily="18" charset="2"/>
              </a:rPr>
              <a:t> design </a:t>
            </a:r>
            <a:r>
              <a:rPr lang="de-DE" altLang="de-DE" b="1" dirty="0" err="1" smtClean="0">
                <a:solidFill>
                  <a:srgbClr val="FF0000"/>
                </a:solidFill>
                <a:sym typeface="Symbol" pitchFamily="18" charset="2"/>
              </a:rPr>
              <a:t>intensity</a:t>
            </a:r>
            <a:endParaRPr lang="de-DE" altLang="de-DE" b="1" dirty="0" smtClean="0">
              <a:solidFill>
                <a:srgbClr val="FF0000"/>
              </a:solidFill>
              <a:sym typeface="Symbol" pitchFamily="18" charset="2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>
                <a:srgbClr val="FF0000"/>
              </a:buClr>
              <a:buSzPct val="120000"/>
            </a:pPr>
            <a:r>
              <a:rPr lang="de-DE" altLang="de-DE" sz="1400" b="1" dirty="0" smtClean="0">
                <a:solidFill>
                  <a:srgbClr val="00B050"/>
                </a:solidFill>
                <a:sym typeface="Symbol" pitchFamily="18" charset="2"/>
              </a:rPr>
              <a:t>(25% </a:t>
            </a:r>
            <a:r>
              <a:rPr lang="de-DE" altLang="de-DE" sz="1400" b="1" dirty="0" err="1" smtClean="0">
                <a:solidFill>
                  <a:srgbClr val="00B050"/>
                </a:solidFill>
                <a:sym typeface="Symbol" pitchFamily="18" charset="2"/>
              </a:rPr>
              <a:t>of</a:t>
            </a:r>
            <a:r>
              <a:rPr lang="de-DE" altLang="de-DE" sz="1400" b="1" dirty="0" smtClean="0">
                <a:solidFill>
                  <a:srgbClr val="00B050"/>
                </a:solidFill>
                <a:sym typeface="Symbol" pitchFamily="18" charset="2"/>
              </a:rPr>
              <a:t> </a:t>
            </a:r>
            <a:r>
              <a:rPr lang="de-DE" altLang="de-DE" sz="1400" b="1" dirty="0" err="1" smtClean="0">
                <a:solidFill>
                  <a:srgbClr val="00B050"/>
                </a:solidFill>
                <a:sym typeface="Symbol" pitchFamily="18" charset="2"/>
              </a:rPr>
              <a:t>the</a:t>
            </a:r>
            <a:r>
              <a:rPr lang="de-DE" altLang="de-DE" sz="1400" b="1" dirty="0" smtClean="0">
                <a:solidFill>
                  <a:srgbClr val="00B050"/>
                </a:solidFill>
                <a:sym typeface="Symbol" pitchFamily="18" charset="2"/>
              </a:rPr>
              <a:t> </a:t>
            </a:r>
            <a:r>
              <a:rPr lang="de-DE" altLang="de-DE" sz="1400" b="1" dirty="0" err="1" smtClean="0">
                <a:solidFill>
                  <a:srgbClr val="00B050"/>
                </a:solidFill>
                <a:sym typeface="Symbol" pitchFamily="18" charset="2"/>
              </a:rPr>
              <a:t>performance</a:t>
            </a:r>
            <a:r>
              <a:rPr lang="de-DE" altLang="de-DE" sz="1400" b="1" dirty="0" smtClean="0">
                <a:solidFill>
                  <a:srgbClr val="00B050"/>
                </a:solidFill>
                <a:sym typeface="Symbol" pitchFamily="18" charset="2"/>
              </a:rPr>
              <a:t> </a:t>
            </a:r>
            <a:r>
              <a:rPr lang="de-DE" altLang="de-DE" sz="1400" b="1" dirty="0">
                <a:solidFill>
                  <a:srgbClr val="00B050"/>
                </a:solidFill>
                <a:sym typeface="Symbol" pitchFamily="18" charset="2"/>
              </a:rPr>
              <a:t>w.r.t. beam </a:t>
            </a:r>
            <a:r>
              <a:rPr lang="de-DE" altLang="de-DE" sz="1400" b="1" dirty="0" err="1" smtClean="0">
                <a:solidFill>
                  <a:srgbClr val="00B050"/>
                </a:solidFill>
                <a:sym typeface="Symbol" pitchFamily="18" charset="2"/>
              </a:rPr>
              <a:t>brilliance</a:t>
            </a:r>
            <a:r>
              <a:rPr lang="de-DE" altLang="de-DE" sz="1400" b="1" dirty="0" smtClean="0">
                <a:solidFill>
                  <a:srgbClr val="00B050"/>
                </a:solidFill>
                <a:sym typeface="Symbol" pitchFamily="18" charset="2"/>
              </a:rPr>
              <a:t>)</a:t>
            </a:r>
            <a:endParaRPr lang="de-DE" altLang="de-DE" sz="1400" b="1" dirty="0">
              <a:solidFill>
                <a:srgbClr val="00B050"/>
              </a:solidFill>
              <a:sym typeface="Symbol" pitchFamily="18" charset="2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7187609" y="4646428"/>
            <a:ext cx="42531" cy="52099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feld 10"/>
          <p:cNvSpPr txBox="1">
            <a:spLocks noChangeArrowheads="1"/>
          </p:cNvSpPr>
          <p:nvPr/>
        </p:nvSpPr>
        <p:spPr bwMode="auto">
          <a:xfrm rot="2102045">
            <a:off x="6573823" y="1373423"/>
            <a:ext cx="2569849" cy="646331"/>
          </a:xfrm>
          <a:prstGeom prst="rect">
            <a:avLst/>
          </a:prstGeom>
          <a:solidFill>
            <a:srgbClr val="FFAA0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de-DE" altLang="de-DE" sz="1800" i="1" dirty="0" smtClean="0"/>
              <a:t>Talk </a:t>
            </a:r>
            <a:r>
              <a:rPr lang="de-DE" altLang="de-DE" sz="1800" i="1" dirty="0" err="1" smtClean="0"/>
              <a:t>of</a:t>
            </a:r>
            <a:r>
              <a:rPr lang="de-DE" altLang="de-DE" sz="1800" i="1" dirty="0" smtClean="0"/>
              <a:t> O. Boine-Frankenheim, GSI</a:t>
            </a:r>
          </a:p>
        </p:txBody>
      </p:sp>
    </p:spTree>
    <p:extLst>
      <p:ext uri="{BB962C8B-B14F-4D97-AF65-F5344CB8AC3E}">
        <p14:creationId xmlns:p14="http://schemas.microsoft.com/office/powerpoint/2010/main" val="33028743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si-folienmaster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Larissa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Larissa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gsi-folienmaster</Template>
  <TotalTime>0</TotalTime>
  <Words>2577</Words>
  <Application>Microsoft Office PowerPoint</Application>
  <PresentationFormat>Bildschirmpräsentation (4:3)</PresentationFormat>
  <Paragraphs>452</Paragraphs>
  <Slides>37</Slides>
  <Notes>4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4</vt:i4>
      </vt:variant>
      <vt:variant>
        <vt:lpstr>Folientitel</vt:lpstr>
      </vt:variant>
      <vt:variant>
        <vt:i4>37</vt:i4>
      </vt:variant>
    </vt:vector>
  </HeadingPairs>
  <TitlesOfParts>
    <vt:vector size="42" baseType="lpstr">
      <vt:lpstr>gsi-folienmaster</vt:lpstr>
      <vt:lpstr>Document</vt:lpstr>
      <vt:lpstr>Chart</vt:lpstr>
      <vt:lpstr>Graph</vt:lpstr>
      <vt:lpstr>Bitmap Image</vt:lpstr>
      <vt:lpstr>Injector Upgrade for FAIR</vt:lpstr>
      <vt:lpstr>Injector Upgrade for FAIR</vt:lpstr>
      <vt:lpstr>PowerPoint-Präsentation</vt:lpstr>
      <vt:lpstr>PowerPoint-Präsentation</vt:lpstr>
      <vt:lpstr>rf-cavity development -&gt; preparation for the injector linacs</vt:lpstr>
      <vt:lpstr>PowerPoint-Präsentation</vt:lpstr>
      <vt:lpstr>UNILAC-Upgrade for FAIR</vt:lpstr>
      <vt:lpstr>PowerPoint-Präsentation</vt:lpstr>
      <vt:lpstr>PowerPoint-Präsentation</vt:lpstr>
      <vt:lpstr>Status Quo </vt:lpstr>
      <vt:lpstr>Terminal West</vt:lpstr>
      <vt:lpstr>Design of LEBT</vt:lpstr>
      <vt:lpstr>Design of a Dedicated Uranium LEBT (long version, allows for three sources feeding the HSI)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Active defects</vt:lpstr>
      <vt:lpstr>PowerPoint-Präsentation</vt:lpstr>
      <vt:lpstr>PowerPoint-Präsentation</vt:lpstr>
      <vt:lpstr>The FAIR Proton Injector</vt:lpstr>
      <vt:lpstr>PowerPoint-Präsentation</vt:lpstr>
      <vt:lpstr>PowerPoint-Präsentation</vt:lpstr>
      <vt:lpstr>PowerPoint-Präsentation</vt:lpstr>
      <vt:lpstr>PowerPoint-Präsentation</vt:lpstr>
      <vt:lpstr>Post acceleration of UNILAC p-beam</vt:lpstr>
      <vt:lpstr>Post acceleration of UNILAC p-beam</vt:lpstr>
      <vt:lpstr>Superconducting cw-linac layout </vt:lpstr>
      <vt:lpstr>Pushing the limits: cw-heavy ion beams@coulomb barrier</vt:lpstr>
      <vt:lpstr>PowerPoint-Präsentation</vt:lpstr>
      <vt:lpstr>Backup</vt:lpstr>
      <vt:lpstr>PowerPoint-Präsentation</vt:lpstr>
      <vt:lpstr>PowerPoint-Präsentation</vt:lpstr>
      <vt:lpstr>Beam Diagnostics Test Bench</vt:lpstr>
      <vt:lpstr>PowerPoint-Präsentation</vt:lpstr>
    </vt:vector>
  </TitlesOfParts>
  <Company>GSI Helmholzzentrum für Schwerionenforschung 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Barth, Winfried Dr.</dc:creator>
  <cp:lastModifiedBy>Barth, Winfried Dr.</cp:lastModifiedBy>
  <cp:revision>105</cp:revision>
  <cp:lastPrinted>2014-10-09T19:55:05Z</cp:lastPrinted>
  <dcterms:created xsi:type="dcterms:W3CDTF">2014-05-22T15:06:17Z</dcterms:created>
  <dcterms:modified xsi:type="dcterms:W3CDTF">2014-10-15T08:06:08Z</dcterms:modified>
</cp:coreProperties>
</file>