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1661" r:id="rId3"/>
    <p:sldId id="1662" r:id="rId4"/>
    <p:sldId id="1663" r:id="rId5"/>
    <p:sldId id="1664" r:id="rId6"/>
    <p:sldId id="1666" r:id="rId7"/>
    <p:sldId id="1670" r:id="rId8"/>
    <p:sldId id="1668" r:id="rId9"/>
    <p:sldId id="1671" r:id="rId10"/>
    <p:sldId id="1665" r:id="rId11"/>
    <p:sldId id="1667" r:id="rId1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68"/>
    <p:restoredTop sz="95884"/>
  </p:normalViewPr>
  <p:slideViewPr>
    <p:cSldViewPr snapToGrid="0" snapToObjects="1">
      <p:cViewPr>
        <p:scale>
          <a:sx n="101" d="100"/>
          <a:sy n="101" d="100"/>
        </p:scale>
        <p:origin x="304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9"/>
          <p:cNvGrpSpPr/>
          <p:nvPr/>
        </p:nvGrpSpPr>
        <p:grpSpPr>
          <a:xfrm>
            <a:off x="1502578" y="976199"/>
            <a:ext cx="7426270" cy="3877687"/>
            <a:chOff x="0" y="0"/>
            <a:chExt cx="7426269" cy="3877686"/>
          </a:xfrm>
        </p:grpSpPr>
        <p:sp>
          <p:nvSpPr>
            <p:cNvPr id="18" name="Rechteck 3"/>
            <p:cNvSpPr/>
            <p:nvPr/>
          </p:nvSpPr>
          <p:spPr>
            <a:xfrm>
              <a:off x="6278787" y="2878625"/>
              <a:ext cx="1147483" cy="99906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9" name="Grafik 7" descr="Grafik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6099497" cy="3877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799"/>
                  </a:lnTo>
                  <a:lnTo>
                    <a:pt x="0" y="21600"/>
                  </a:lnTo>
                  <a:lnTo>
                    <a:pt x="10799" y="21600"/>
                  </a:lnTo>
                  <a:lnTo>
                    <a:pt x="21600" y="21600"/>
                  </a:lnTo>
                  <a:lnTo>
                    <a:pt x="21600" y="10799"/>
                  </a:lnTo>
                  <a:lnTo>
                    <a:pt x="21600" y="0"/>
                  </a:lnTo>
                  <a:lnTo>
                    <a:pt x="10799" y="0"/>
                  </a:lnTo>
                  <a:lnTo>
                    <a:pt x="0" y="0"/>
                  </a:lnTo>
                  <a:close/>
                  <a:moveTo>
                    <a:pt x="9190" y="5266"/>
                  </a:moveTo>
                  <a:cubicBezTo>
                    <a:pt x="10041" y="5267"/>
                    <a:pt x="10423" y="5299"/>
                    <a:pt x="11394" y="5449"/>
                  </a:cubicBezTo>
                  <a:cubicBezTo>
                    <a:pt x="12513" y="5622"/>
                    <a:pt x="13628" y="5948"/>
                    <a:pt x="14323" y="6305"/>
                  </a:cubicBezTo>
                  <a:cubicBezTo>
                    <a:pt x="15536" y="6929"/>
                    <a:pt x="16939" y="8341"/>
                    <a:pt x="17975" y="9977"/>
                  </a:cubicBezTo>
                  <a:cubicBezTo>
                    <a:pt x="18310" y="10504"/>
                    <a:pt x="18418" y="10703"/>
                    <a:pt x="18495" y="10947"/>
                  </a:cubicBezTo>
                  <a:cubicBezTo>
                    <a:pt x="18588" y="11238"/>
                    <a:pt x="18592" y="11273"/>
                    <a:pt x="18577" y="11610"/>
                  </a:cubicBezTo>
                  <a:cubicBezTo>
                    <a:pt x="18539" y="12485"/>
                    <a:pt x="18019" y="13696"/>
                    <a:pt x="16999" y="15291"/>
                  </a:cubicBezTo>
                  <a:cubicBezTo>
                    <a:pt x="15751" y="17241"/>
                    <a:pt x="14736" y="18282"/>
                    <a:pt x="13786" y="18585"/>
                  </a:cubicBezTo>
                  <a:cubicBezTo>
                    <a:pt x="13198" y="18772"/>
                    <a:pt x="12685" y="18745"/>
                    <a:pt x="10670" y="18428"/>
                  </a:cubicBezTo>
                  <a:cubicBezTo>
                    <a:pt x="8245" y="18046"/>
                    <a:pt x="5356" y="17097"/>
                    <a:pt x="3873" y="16193"/>
                  </a:cubicBezTo>
                  <a:cubicBezTo>
                    <a:pt x="2457" y="15330"/>
                    <a:pt x="1940" y="14398"/>
                    <a:pt x="1893" y="12623"/>
                  </a:cubicBezTo>
                  <a:cubicBezTo>
                    <a:pt x="1862" y="11437"/>
                    <a:pt x="2115" y="9851"/>
                    <a:pt x="2497" y="8856"/>
                  </a:cubicBezTo>
                  <a:cubicBezTo>
                    <a:pt x="2637" y="8493"/>
                    <a:pt x="2990" y="7914"/>
                    <a:pt x="3183" y="7731"/>
                  </a:cubicBezTo>
                  <a:cubicBezTo>
                    <a:pt x="3863" y="7085"/>
                    <a:pt x="6558" y="5742"/>
                    <a:pt x="7929" y="5367"/>
                  </a:cubicBezTo>
                  <a:cubicBezTo>
                    <a:pt x="8266" y="5275"/>
                    <a:pt x="8401" y="5265"/>
                    <a:pt x="9190" y="526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151528" y="2738073"/>
            <a:ext cx="4303060" cy="58490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51528" y="3322973"/>
            <a:ext cx="4303061" cy="53185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None/>
              <a:defRPr sz="1500">
                <a:solidFill>
                  <a:srgbClr val="A6A6A6"/>
                </a:solidFill>
              </a:defRPr>
            </a:lvl1pPr>
            <a:lvl2pPr marL="0" indent="342900" algn="ctr">
              <a:spcBef>
                <a:spcPts val="300"/>
              </a:spcBef>
              <a:buClrTx/>
              <a:buSzTx/>
              <a:buNone/>
              <a:defRPr sz="1500">
                <a:solidFill>
                  <a:srgbClr val="A6A6A6"/>
                </a:solidFill>
              </a:defRPr>
            </a:lvl2pPr>
            <a:lvl3pPr marL="0" indent="685800" algn="ctr">
              <a:spcBef>
                <a:spcPts val="300"/>
              </a:spcBef>
              <a:buClrTx/>
              <a:buSzTx/>
              <a:buNone/>
              <a:defRPr sz="1500">
                <a:solidFill>
                  <a:srgbClr val="A6A6A6"/>
                </a:solidFill>
              </a:defRPr>
            </a:lvl3pPr>
            <a:lvl4pPr marL="0" indent="1028700" algn="ctr">
              <a:spcBef>
                <a:spcPts val="300"/>
              </a:spcBef>
              <a:buClrTx/>
              <a:buSzTx/>
              <a:buNone/>
              <a:defRPr sz="1500">
                <a:solidFill>
                  <a:srgbClr val="A6A6A6"/>
                </a:solidFill>
              </a:defRPr>
            </a:lvl4pPr>
            <a:lvl5pPr marL="0" indent="1371600" algn="ctr">
              <a:spcBef>
                <a:spcPts val="300"/>
              </a:spcBef>
              <a:buClrTx/>
              <a:buSzTx/>
              <a:buNone/>
              <a:defRPr sz="1500">
                <a:solidFill>
                  <a:srgbClr val="A6A6A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Rechteck 12"/>
          <p:cNvSpPr/>
          <p:nvPr/>
        </p:nvSpPr>
        <p:spPr>
          <a:xfrm>
            <a:off x="404091" y="4987635"/>
            <a:ext cx="3371273" cy="155865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Textplatzhalt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317633" y="130629"/>
            <a:ext cx="6071293" cy="701285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000" b="1"/>
            </a:lvl1pPr>
          </a:lstStyle>
          <a:p>
            <a:r>
              <a:t>Titel hinzufügen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erade Verbindung 26"/>
          <p:cNvSpPr/>
          <p:nvPr/>
        </p:nvSpPr>
        <p:spPr>
          <a:xfrm>
            <a:off x="0" y="5049582"/>
            <a:ext cx="9144000" cy="1"/>
          </a:xfrm>
          <a:prstGeom prst="line">
            <a:avLst/>
          </a:prstGeom>
          <a:ln w="203200">
            <a:solidFill>
              <a:srgbClr val="EAEAEA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7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839" y="363875"/>
            <a:ext cx="1129082" cy="376361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Gerade Verbindung 22"/>
          <p:cNvSpPr/>
          <p:nvPr/>
        </p:nvSpPr>
        <p:spPr>
          <a:xfrm>
            <a:off x="0" y="826223"/>
            <a:ext cx="9144000" cy="1"/>
          </a:xfrm>
          <a:prstGeom prst="line">
            <a:avLst/>
          </a:prstGeom>
          <a:ln w="203200">
            <a:solidFill>
              <a:srgbClr val="EAEAEA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9" name="Rechteck 23"/>
          <p:cNvSpPr/>
          <p:nvPr/>
        </p:nvSpPr>
        <p:spPr>
          <a:xfrm>
            <a:off x="-2" y="727073"/>
            <a:ext cx="201602" cy="201601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" name="Rechteck 24"/>
          <p:cNvSpPr/>
          <p:nvPr/>
        </p:nvSpPr>
        <p:spPr>
          <a:xfrm>
            <a:off x="-2" y="4949823"/>
            <a:ext cx="203279" cy="203278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" name="Textfeld 10"/>
          <p:cNvSpPr txBox="1"/>
          <p:nvPr/>
        </p:nvSpPr>
        <p:spPr>
          <a:xfrm>
            <a:off x="480989" y="4965675"/>
            <a:ext cx="3435694" cy="177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342900">
              <a:defRPr sz="700">
                <a:solidFill>
                  <a:srgbClr val="333333"/>
                </a:solidFill>
              </a:defRPr>
            </a:lvl1pPr>
          </a:lstStyle>
          <a:p>
            <a:r>
              <a:t>FAIR GmbH | GSI GmbH</a:t>
            </a:r>
          </a:p>
        </p:txBody>
      </p:sp>
      <p:pic>
        <p:nvPicPr>
          <p:cNvPr id="62" name="Bild 12" descr="Bil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828" y="206824"/>
            <a:ext cx="775056" cy="64588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317638" y="231074"/>
            <a:ext cx="6129236" cy="59067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52437" y="404812"/>
            <a:ext cx="8239126" cy="537437"/>
          </a:xfrm>
          <a:prstGeom prst="rect">
            <a:avLst/>
          </a:prstGeom>
        </p:spPr>
        <p:txBody>
          <a:bodyPr lIns="19050" tIns="19050" rIns="19050" bIns="19050" anchor="t">
            <a:normAutofit/>
          </a:bodyPr>
          <a:lstStyle>
            <a:lvl1pPr defTabSz="914377">
              <a:lnSpc>
                <a:spcPct val="80000"/>
              </a:lnSpc>
              <a:defRPr sz="3000" spc="-59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7" y="889860"/>
            <a:ext cx="8239126" cy="350544"/>
          </a:xfrm>
          <a:prstGeom prst="rect">
            <a:avLst/>
          </a:prstGeom>
          <a:ln w="3175"/>
        </p:spPr>
        <p:txBody>
          <a:bodyPr lIns="17144" tIns="17144" rIns="17144" bIns="17144"/>
          <a:lstStyle>
            <a:lvl1pPr marL="0" indent="0" defTabSz="309562">
              <a:spcBef>
                <a:spcPts val="0"/>
              </a:spcBef>
              <a:buClrTx/>
              <a:buSzTx/>
              <a:buNone/>
              <a:defRPr sz="2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52437" y="1593189"/>
            <a:ext cx="8239126" cy="3096005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-228600" defTabSz="914377">
              <a:lnSpc>
                <a:spcPct val="90000"/>
              </a:lnSpc>
              <a:spcBef>
                <a:spcPts val="1600"/>
              </a:spcBef>
              <a:buClrTx/>
              <a:buSzPct val="123000"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38200" indent="-228600" defTabSz="914377">
              <a:lnSpc>
                <a:spcPct val="90000"/>
              </a:lnSpc>
              <a:spcBef>
                <a:spcPts val="1600"/>
              </a:spcBef>
              <a:buClrTx/>
              <a:buSzPct val="123000"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indent="-228600" defTabSz="914377">
              <a:lnSpc>
                <a:spcPct val="90000"/>
              </a:lnSpc>
              <a:spcBef>
                <a:spcPts val="1600"/>
              </a:spcBef>
              <a:buClrTx/>
              <a:buSzPct val="123000"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057400" indent="-228600" defTabSz="914377">
              <a:lnSpc>
                <a:spcPct val="90000"/>
              </a:lnSpc>
              <a:spcBef>
                <a:spcPts val="1600"/>
              </a:spcBef>
              <a:buClrTx/>
              <a:buSzPct val="123000"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667000" indent="-228600" defTabSz="914377">
              <a:lnSpc>
                <a:spcPct val="90000"/>
              </a:lnSpc>
              <a:spcBef>
                <a:spcPts val="1600"/>
              </a:spcBef>
              <a:buClrTx/>
              <a:buSzPct val="123000"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01889" y="4918849"/>
            <a:ext cx="135535" cy="127001"/>
          </a:xfrm>
          <a:prstGeom prst="rect">
            <a:avLst/>
          </a:prstGeom>
        </p:spPr>
        <p:txBody>
          <a:bodyPr lIns="19050" tIns="19050" rIns="19050" bIns="19050" anchor="b"/>
          <a:lstStyle>
            <a:lvl1pPr algn="ctr" defTabSz="219075">
              <a:defRPr sz="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rade Verbindung 26"/>
          <p:cNvSpPr/>
          <p:nvPr/>
        </p:nvSpPr>
        <p:spPr>
          <a:xfrm>
            <a:off x="0" y="5049582"/>
            <a:ext cx="9144000" cy="1"/>
          </a:xfrm>
          <a:prstGeom prst="line">
            <a:avLst/>
          </a:prstGeom>
          <a:ln w="203200">
            <a:solidFill>
              <a:srgbClr val="EAEAEA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" name="Bild 6" descr="Bild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9839" y="363875"/>
            <a:ext cx="1129082" cy="37636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erade Verbindung 22"/>
          <p:cNvSpPr/>
          <p:nvPr/>
        </p:nvSpPr>
        <p:spPr>
          <a:xfrm>
            <a:off x="0" y="826223"/>
            <a:ext cx="9144000" cy="1"/>
          </a:xfrm>
          <a:prstGeom prst="line">
            <a:avLst/>
          </a:prstGeom>
          <a:ln w="203200">
            <a:solidFill>
              <a:srgbClr val="EAEAEA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Rechteck 23"/>
          <p:cNvSpPr/>
          <p:nvPr/>
        </p:nvSpPr>
        <p:spPr>
          <a:xfrm>
            <a:off x="-2" y="727073"/>
            <a:ext cx="201602" cy="201601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Rechteck 24"/>
          <p:cNvSpPr/>
          <p:nvPr/>
        </p:nvSpPr>
        <p:spPr>
          <a:xfrm>
            <a:off x="-2" y="4949823"/>
            <a:ext cx="203279" cy="203278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extfeld 10"/>
          <p:cNvSpPr txBox="1"/>
          <p:nvPr/>
        </p:nvSpPr>
        <p:spPr>
          <a:xfrm>
            <a:off x="480989" y="4965675"/>
            <a:ext cx="3435694" cy="177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342900">
              <a:defRPr sz="700">
                <a:solidFill>
                  <a:srgbClr val="333333"/>
                </a:solidFill>
              </a:defRPr>
            </a:lvl1pPr>
          </a:lstStyle>
          <a:p>
            <a:r>
              <a:t>FAIR GmbH | GSI GmbH</a:t>
            </a:r>
          </a:p>
        </p:txBody>
      </p:sp>
      <p:pic>
        <p:nvPicPr>
          <p:cNvPr id="8" name="Bild 12" descr="Bild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0828" y="206824"/>
            <a:ext cx="775056" cy="64588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Body Level One…"/>
          <p:cNvSpPr txBox="1">
            <a:spLocks noGrp="1"/>
          </p:cNvSpPr>
          <p:nvPr>
            <p:ph type="body" idx="1"/>
          </p:nvPr>
        </p:nvSpPr>
        <p:spPr>
          <a:xfrm>
            <a:off x="317634" y="1088014"/>
            <a:ext cx="8420177" cy="3677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/>
          <a:lstStyle/>
          <a:p>
            <a:r>
              <a:t>Title Text</a:t>
            </a:r>
          </a:p>
        </p:txBody>
      </p:sp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57666" y="4962687"/>
            <a:ext cx="203025" cy="17743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700">
                <a:solidFill>
                  <a:srgbClr val="33333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ransition spd="med"/>
  <p:txStyles>
    <p:titleStyle>
      <a:lvl1pPr marL="0" marR="0" indent="0" algn="l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3429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57175" marR="0" indent="-257175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18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1pPr>
      <a:lvl2pPr marL="600075" marR="0" indent="-257175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18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2pPr>
      <a:lvl3pPr marL="923192" marR="0" indent="-237392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18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3pPr>
      <a:lvl4pPr marL="1285875" marR="0" indent="-257175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18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4pPr>
      <a:lvl5pPr marL="1680210" marR="0" indent="-308610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18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5pPr>
      <a:lvl6pPr marL="1920239" marR="0" indent="-205739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6pPr>
      <a:lvl7pPr marL="2263139" marR="0" indent="-205739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7pPr>
      <a:lvl8pPr marL="2606039" marR="0" indent="-205739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8pPr>
      <a:lvl9pPr marL="2948939" marR="0" indent="-205739" algn="l" defTabSz="3429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1800" b="0" i="0" u="none" strike="noStrike" cap="none" spc="0" baseline="0">
          <a:solidFill>
            <a:srgbClr val="333333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gsi.de/event/24349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el 1"/>
          <p:cNvSpPr txBox="1">
            <a:spLocks noGrp="1"/>
          </p:cNvSpPr>
          <p:nvPr>
            <p:ph type="ctrTitle"/>
          </p:nvPr>
        </p:nvSpPr>
        <p:spPr>
          <a:xfrm>
            <a:off x="1474410" y="2571750"/>
            <a:ext cx="5762412" cy="93120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274320">
              <a:defRPr sz="1920"/>
            </a:pPr>
            <a:r>
              <a:rPr lang="de-DE" dirty="0"/>
              <a:t>Medical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appications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CMOS </a:t>
            </a:r>
            <a:r>
              <a:rPr lang="de-DE" dirty="0" err="1"/>
              <a:t>detectors</a:t>
            </a:r>
            <a:br>
              <a:rPr lang="de-DE" dirty="0"/>
            </a:br>
            <a:r>
              <a:rPr lang="de-DE" dirty="0"/>
              <a:t>@GSI </a:t>
            </a:r>
            <a:r>
              <a:rPr lang="de-DE" dirty="0" err="1"/>
              <a:t>Biophysics</a:t>
            </a:r>
            <a:endParaRPr dirty="0"/>
          </a:p>
        </p:txBody>
      </p:sp>
      <p:sp>
        <p:nvSpPr>
          <p:cNvPr id="84" name="Untertitel 2"/>
          <p:cNvSpPr txBox="1">
            <a:spLocks noGrp="1"/>
          </p:cNvSpPr>
          <p:nvPr>
            <p:ph type="subTitle" sz="quarter" idx="1"/>
          </p:nvPr>
        </p:nvSpPr>
        <p:spPr>
          <a:xfrm>
            <a:off x="2204085" y="3718619"/>
            <a:ext cx="4303061" cy="64588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500"/>
              </a:spcBef>
              <a:defRPr sz="1300" b="1">
                <a:solidFill>
                  <a:srgbClr val="535353"/>
                </a:solidFill>
              </a:defRPr>
            </a:pPr>
            <a:r>
              <a:rPr lang="de-DE" sz="1600" dirty="0"/>
              <a:t>Daria </a:t>
            </a:r>
            <a:r>
              <a:rPr lang="de-DE" sz="1600" dirty="0" err="1"/>
              <a:t>Boscolo</a:t>
            </a:r>
            <a:endParaRPr lang="de-DE" sz="1600" dirty="0"/>
          </a:p>
          <a:p>
            <a:pPr>
              <a:spcBef>
                <a:spcPts val="500"/>
              </a:spcBef>
              <a:defRPr sz="1300" b="1">
                <a:solidFill>
                  <a:srgbClr val="535353"/>
                </a:solidFill>
              </a:defRPr>
            </a:pPr>
            <a:endParaRPr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BBF79-42BA-3B30-82E1-1ECFDDF3CE4E}"/>
              </a:ext>
            </a:extLst>
          </p:cNvPr>
          <p:cNvSpPr txBox="1"/>
          <p:nvPr/>
        </p:nvSpPr>
        <p:spPr>
          <a:xfrm>
            <a:off x="2715649" y="4835723"/>
            <a:ext cx="3712702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i="0" dirty="0">
                <a:solidFill>
                  <a:schemeClr val="tx1"/>
                </a:solidFill>
                <a:effectLst/>
                <a:latin typeface="+mn-ea"/>
                <a:ea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1st Pixel Platform Workshop</a:t>
            </a:r>
            <a:r>
              <a:rPr lang="en-US" sz="1400" i="0" dirty="0">
                <a:solidFill>
                  <a:schemeClr val="tx1"/>
                </a:solidFill>
                <a:effectLst/>
                <a:latin typeface="+mn-ea"/>
                <a:ea typeface="+mn-ea"/>
              </a:rPr>
              <a:t> (</a:t>
            </a:r>
            <a:r>
              <a:rPr lang="en-US" sz="1400" dirty="0">
                <a:solidFill>
                  <a:schemeClr val="tx1"/>
                </a:solidFill>
                <a:latin typeface="+mn-ea"/>
                <a:ea typeface="+mn-ea"/>
              </a:rPr>
              <a:t>Mar 23, 2026)</a:t>
            </a:r>
          </a:p>
        </p:txBody>
      </p:sp>
    </p:spTree>
  </p:cSld>
  <p:clrMapOvr>
    <a:masterClrMapping/>
  </p:clrMapOvr>
  <p:transition spd="med" advTm="139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419EEE-5001-64F5-595A-786AB98A3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Ideal applications:</a:t>
            </a:r>
          </a:p>
          <a:p>
            <a:r>
              <a:rPr lang="en-US" dirty="0"/>
              <a:t>Beam QA for particle therapy</a:t>
            </a:r>
          </a:p>
          <a:p>
            <a:r>
              <a:rPr lang="en-US" dirty="0"/>
              <a:t>Trackers for monitoring in beam: looking at the phase space</a:t>
            </a:r>
          </a:p>
          <a:p>
            <a:r>
              <a:rPr lang="en-US" dirty="0"/>
              <a:t>Possibly able to measure </a:t>
            </a:r>
            <a:r>
              <a:rPr lang="en-US" dirty="0" err="1"/>
              <a:t>dE</a:t>
            </a:r>
            <a:r>
              <a:rPr lang="en-US" dirty="0"/>
              <a:t>/dx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Ideal characteristics:</a:t>
            </a:r>
          </a:p>
          <a:p>
            <a:r>
              <a:rPr lang="en-US" dirty="0"/>
              <a:t>Large area</a:t>
            </a:r>
          </a:p>
          <a:p>
            <a:r>
              <a:rPr lang="en-US" dirty="0"/>
              <a:t>Operational at high intensities (10^5-10^6 particle per spill)</a:t>
            </a:r>
          </a:p>
          <a:p>
            <a:r>
              <a:rPr lang="en-US" dirty="0"/>
              <a:t>Compact and transportable</a:t>
            </a:r>
          </a:p>
          <a:p>
            <a:r>
              <a:rPr lang="en-US" dirty="0"/>
              <a:t>Simple to operate (</a:t>
            </a:r>
            <a:r>
              <a:rPr lang="en-US" dirty="0" err="1"/>
              <a:t>evtl</a:t>
            </a:r>
            <a:r>
              <a:rPr lang="en-US" dirty="0"/>
              <a:t> some routines for clustering, alignment etc..)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4E9A9-F47E-353D-EC79-CF3AB78BE6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Wish list for pixel detectors for medical physics applications</a:t>
            </a:r>
          </a:p>
        </p:txBody>
      </p:sp>
    </p:spTree>
    <p:extLst>
      <p:ext uri="{BB962C8B-B14F-4D97-AF65-F5344CB8AC3E}">
        <p14:creationId xmlns:p14="http://schemas.microsoft.com/office/powerpoint/2010/main" val="171160954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4074B-A3F0-0383-9D5B-A20E9EE05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10336D-8E5F-6066-2CE3-74E560C9D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578" y="1091210"/>
            <a:ext cx="3762961" cy="25109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90A3D4-76B6-6259-5BBB-EDFE61E12153}"/>
              </a:ext>
            </a:extLst>
          </p:cNvPr>
          <p:cNvSpPr txBox="1"/>
          <p:nvPr/>
        </p:nvSpPr>
        <p:spPr>
          <a:xfrm>
            <a:off x="840510" y="1182254"/>
            <a:ext cx="2015934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/>
              <a:t>Claire Anne Reidel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Uli Weber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Christoph </a:t>
            </a:r>
            <a:r>
              <a:rPr lang="en-US" dirty="0" err="1"/>
              <a:t>Schuy</a:t>
            </a:r>
            <a:endParaRPr lang="en-US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Andreas Bückner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Marco Durante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24FFDFB-CD44-C18F-B612-26E3B32552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/>
              <a:t>Aknowledgments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F66CA55-D282-DA4E-391F-B6717DF1425F}"/>
              </a:ext>
            </a:extLst>
          </p:cNvPr>
          <p:cNvSpPr txBox="1">
            <a:spLocks/>
          </p:cNvSpPr>
          <p:nvPr/>
        </p:nvSpPr>
        <p:spPr>
          <a:xfrm>
            <a:off x="2252651" y="3701647"/>
            <a:ext cx="6071293" cy="701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00075" marR="0" indent="-257175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923192" marR="0" indent="-237392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285875" marR="0" indent="-257175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80210" marR="0" indent="-308610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920239" marR="0" indent="-205739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263139" marR="0" indent="-205739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606039" marR="0" indent="-205739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8939" marR="0" indent="-205739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dirty="0"/>
              <a:t>Thank you for the attention!</a:t>
            </a:r>
          </a:p>
        </p:txBody>
      </p:sp>
    </p:spTree>
    <p:extLst>
      <p:ext uri="{BB962C8B-B14F-4D97-AF65-F5344CB8AC3E}">
        <p14:creationId xmlns:p14="http://schemas.microsoft.com/office/powerpoint/2010/main" val="222940926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D97CDD-487E-FD2B-B3C4-D379DF3D4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Measurements of charged particle trajectories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6E2A85-BA64-C0C9-BC78-3EBAFECDE3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MIMOSA-28 sensor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DEFA19-770E-06BF-92CA-A3ECCAF5078E}"/>
              </a:ext>
            </a:extLst>
          </p:cNvPr>
          <p:cNvSpPr txBox="1"/>
          <p:nvPr/>
        </p:nvSpPr>
        <p:spPr>
          <a:xfrm>
            <a:off x="2681542" y="1584960"/>
            <a:ext cx="3339736" cy="2062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CMOS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Active area: ~ 2 × 2 cm2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Pixel size: 20.7 </a:t>
            </a:r>
            <a:r>
              <a:rPr lang="el-GR" sz="1600" dirty="0"/>
              <a:t>μ</a:t>
            </a:r>
            <a:r>
              <a:rPr lang="en-US" sz="1600" dirty="0"/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Epitaxial layer: 14 </a:t>
            </a:r>
            <a:r>
              <a:rPr lang="el-GR" sz="1600" dirty="0"/>
              <a:t>μ</a:t>
            </a:r>
            <a:r>
              <a:rPr lang="en-US" sz="1600" dirty="0"/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Readout time: 186.5 </a:t>
            </a:r>
            <a:r>
              <a:rPr lang="el-GR" sz="1600" dirty="0"/>
              <a:t>μ</a:t>
            </a:r>
            <a:r>
              <a:rPr lang="en-US" sz="1600" dirty="0"/>
              <a:t>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Spatial resolution: </a:t>
            </a:r>
            <a:r>
              <a:rPr lang="el-GR" sz="1600" dirty="0"/>
              <a:t>σ &lt; 10 μ</a:t>
            </a:r>
            <a:r>
              <a:rPr lang="en-US" sz="1600" dirty="0"/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Binary output with high resolution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D30091-F889-38E5-59D2-77618936F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89" y="1584960"/>
            <a:ext cx="2275353" cy="23915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B78BD2-61A6-909A-D70C-BF291609A272}"/>
              </a:ext>
            </a:extLst>
          </p:cNvPr>
          <p:cNvSpPr txBox="1"/>
          <p:nvPr/>
        </p:nvSpPr>
        <p:spPr>
          <a:xfrm>
            <a:off x="406189" y="3976551"/>
            <a:ext cx="2128005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800" i="1" dirty="0">
                <a:solidFill>
                  <a:srgbClr val="6C6C6C"/>
                </a:solidFill>
                <a:effectLst/>
                <a:latin typeface="Helvetica" pitchFamily="2" charset="0"/>
              </a:rPr>
              <a:t>Developed by PICSEL group,</a:t>
            </a:r>
          </a:p>
          <a:p>
            <a:pPr>
              <a:buNone/>
            </a:pPr>
            <a:r>
              <a:rPr lang="en-US" sz="800" i="1" dirty="0">
                <a:solidFill>
                  <a:srgbClr val="6C6C6C"/>
                </a:solidFill>
                <a:effectLst/>
                <a:latin typeface="Helvetica" pitchFamily="2" charset="0"/>
              </a:rPr>
              <a:t>IPHC Strasbourg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14DC25-C835-C973-D463-6A3F398ACD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88"/>
          <a:stretch>
            <a:fillRect/>
          </a:stretch>
        </p:blipFill>
        <p:spPr>
          <a:xfrm>
            <a:off x="5661792" y="1139588"/>
            <a:ext cx="2997200" cy="30801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F39173-3CFE-6067-4173-D302C386E94F}"/>
              </a:ext>
            </a:extLst>
          </p:cNvPr>
          <p:cNvSpPr txBox="1"/>
          <p:nvPr/>
        </p:nvSpPr>
        <p:spPr>
          <a:xfrm>
            <a:off x="5193229" y="4429845"/>
            <a:ext cx="3744649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6C6C6C"/>
                </a:solidFill>
                <a:effectLst/>
                <a:latin typeface="Helvetica" pitchFamily="2" charset="0"/>
              </a:rPr>
              <a:t>Reconstructed track through the</a:t>
            </a:r>
          </a:p>
          <a:p>
            <a:pPr>
              <a:buNone/>
            </a:pPr>
            <a:r>
              <a:rPr lang="en-US" dirty="0">
                <a:solidFill>
                  <a:srgbClr val="6C6C6C"/>
                </a:solidFill>
                <a:effectLst/>
                <a:latin typeface="Helvetica" pitchFamily="2" charset="0"/>
              </a:rPr>
              <a:t>different clusters and vertex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3855C-6621-CAC2-7A16-9EB91FC43452}"/>
              </a:ext>
            </a:extLst>
          </p:cNvPr>
          <p:cNvSpPr txBox="1"/>
          <p:nvPr/>
        </p:nvSpPr>
        <p:spPr>
          <a:xfrm>
            <a:off x="317633" y="4476308"/>
            <a:ext cx="3529169" cy="369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PhD Thesis of Claire Anne Reidel</a:t>
            </a:r>
          </a:p>
        </p:txBody>
      </p:sp>
    </p:spTree>
    <p:extLst>
      <p:ext uri="{BB962C8B-B14F-4D97-AF65-F5344CB8AC3E}">
        <p14:creationId xmlns:p14="http://schemas.microsoft.com/office/powerpoint/2010/main" val="72893416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52D205-CA51-3090-58F2-319FBE04B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Fluence perturbations due to fiducial markers in ion-beam therapy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1F38C-FF7B-046C-11B5-B61F3E4868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CMOS experience @ Biophysics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F8BACE-DB17-8233-9F44-7BB052F4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567" y="1511867"/>
            <a:ext cx="1478069" cy="1059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4F77F8-C2EA-14B7-56C5-0748D41E5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1"/>
          <a:stretch>
            <a:fillRect/>
          </a:stretch>
        </p:blipFill>
        <p:spPr>
          <a:xfrm>
            <a:off x="6266660" y="1499967"/>
            <a:ext cx="2649066" cy="1792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42C804-E661-7623-7E9D-4A49483F2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494" y="3330160"/>
            <a:ext cx="2747836" cy="17595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F12B51-B329-1C2E-0B65-1A9AE2993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33" y="1499967"/>
            <a:ext cx="4715218" cy="14106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7D509A-319B-FABE-362C-F95E52E3B2A4}"/>
              </a:ext>
            </a:extLst>
          </p:cNvPr>
          <p:cNvSpPr txBox="1"/>
          <p:nvPr/>
        </p:nvSpPr>
        <p:spPr>
          <a:xfrm>
            <a:off x="228274" y="3127229"/>
            <a:ext cx="5584880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Three-dimensional fluence distribution from all reconstructed tracks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Quantification of the fluence perturbation due to fiducial markers for particle therapy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5E1F82-960F-052F-925F-381EA3D4FC78}"/>
              </a:ext>
            </a:extLst>
          </p:cNvPr>
          <p:cNvSpPr txBox="1"/>
          <p:nvPr/>
        </p:nvSpPr>
        <p:spPr>
          <a:xfrm>
            <a:off x="981845" y="4590912"/>
            <a:ext cx="462775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Roboto Mono Web"/>
              </a:rPr>
              <a:t>Reidel, C. A. et al </a:t>
            </a:r>
            <a:r>
              <a:rPr lang="en-US" sz="1400" b="0" i="1" dirty="0">
                <a:solidFill>
                  <a:schemeClr val="bg1">
                    <a:lumMod val="50000"/>
                  </a:schemeClr>
                </a:solidFill>
                <a:effectLst/>
                <a:latin typeface="Roboto Mono Web"/>
              </a:rPr>
              <a:t>PMB</a:t>
            </a:r>
            <a:r>
              <a:rPr lang="en-US" sz="14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Roboto Mono Web"/>
              </a:rPr>
              <a:t> 2020.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001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FB234F4-FF14-BEDA-3E3C-A58F5106B2BC}"/>
              </a:ext>
            </a:extLst>
          </p:cNvPr>
          <p:cNvSpPr txBox="1">
            <a:spLocks/>
          </p:cNvSpPr>
          <p:nvPr/>
        </p:nvSpPr>
        <p:spPr>
          <a:xfrm>
            <a:off x="317634" y="149815"/>
            <a:ext cx="6071293" cy="701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00075" marR="0" indent="-257175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923192" marR="0" indent="-237392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285875" marR="0" indent="-257175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80210" marR="0" indent="-308610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920239" marR="0" indent="-205739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263139" marR="0" indent="-205739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606039" marR="0" indent="-205739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8939" marR="0" indent="-205739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dirty="0"/>
              <a:t>CMOS experience @ Biophysics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6C2B66-C0F7-C50B-C758-4F143057D8F9}"/>
              </a:ext>
            </a:extLst>
          </p:cNvPr>
          <p:cNvGrpSpPr/>
          <p:nvPr/>
        </p:nvGrpSpPr>
        <p:grpSpPr>
          <a:xfrm>
            <a:off x="841741" y="1312787"/>
            <a:ext cx="3529537" cy="3073744"/>
            <a:chOff x="540658" y="1364441"/>
            <a:chExt cx="4031342" cy="36292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4F3CC5-C840-1F33-FC57-00A737311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8590" r="15556" b="44575"/>
            <a:stretch>
              <a:fillRect/>
            </a:stretch>
          </p:blipFill>
          <p:spPr>
            <a:xfrm>
              <a:off x="540658" y="1364441"/>
              <a:ext cx="4031342" cy="20255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60D209-CF77-211D-3031-C94E4FFC1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119" y="3389992"/>
              <a:ext cx="1532848" cy="160369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887526E-C6C4-30C9-DD02-0BF6E45A2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385" y="1312787"/>
            <a:ext cx="3821048" cy="2453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6E60D8-D2DF-2C3C-E6AF-A34EB4F49313}"/>
              </a:ext>
            </a:extLst>
          </p:cNvPr>
          <p:cNvSpPr txBox="1"/>
          <p:nvPr/>
        </p:nvSpPr>
        <p:spPr>
          <a:xfrm>
            <a:off x="317634" y="1001383"/>
            <a:ext cx="684972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282729"/>
                </a:solidFill>
                <a:effectLst/>
                <a:latin typeface="Times"/>
              </a:rPr>
              <a:t>4D-online</a:t>
            </a:r>
            <a:r>
              <a:rPr lang="en-US" b="1" dirty="0">
                <a:solidFill>
                  <a:srgbClr val="282729"/>
                </a:solidFill>
                <a:latin typeface="Times"/>
              </a:rPr>
              <a:t> </a:t>
            </a:r>
            <a:r>
              <a:rPr lang="en-US" b="1" dirty="0">
                <a:solidFill>
                  <a:srgbClr val="282729"/>
                </a:solidFill>
                <a:effectLst/>
                <a:latin typeface="Times"/>
              </a:rPr>
              <a:t>monitoring of density gradients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63F164-E497-CDFD-A4CF-F65988DEDD82}"/>
              </a:ext>
            </a:extLst>
          </p:cNvPr>
          <p:cNvSpPr txBox="1"/>
          <p:nvPr/>
        </p:nvSpPr>
        <p:spPr>
          <a:xfrm>
            <a:off x="4895385" y="3885689"/>
            <a:ext cx="3925230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82729"/>
                </a:solidFill>
                <a:effectLst/>
                <a:latin typeface="+mn-ea"/>
                <a:ea typeface="+mn-ea"/>
              </a:rPr>
              <a:t>CMOS particle trackers that are used to reconstruct the</a:t>
            </a:r>
            <a:r>
              <a:rPr lang="en-US" sz="1600" dirty="0">
                <a:solidFill>
                  <a:srgbClr val="282729"/>
                </a:solidFill>
                <a:latin typeface="+mn-ea"/>
                <a:ea typeface="+mn-ea"/>
              </a:rPr>
              <a:t> </a:t>
            </a:r>
            <a:r>
              <a:rPr lang="en-US" sz="1600" dirty="0">
                <a:solidFill>
                  <a:srgbClr val="282729"/>
                </a:solidFill>
                <a:effectLst/>
                <a:latin typeface="+mn-ea"/>
                <a:ea typeface="+mn-ea"/>
              </a:rPr>
              <a:t>fragment vertices </a:t>
            </a:r>
            <a:r>
              <a:rPr lang="en-US" sz="1600" dirty="0">
                <a:latin typeface="+mn-ea"/>
                <a:ea typeface="+mn-ea"/>
              </a:rPr>
              <a:t>and to verify a treatment delivery</a:t>
            </a:r>
          </a:p>
          <a:p>
            <a:pPr>
              <a:buNone/>
            </a:pPr>
            <a:endParaRPr lang="en-US" dirty="0">
              <a:solidFill>
                <a:srgbClr val="282729"/>
              </a:solidFill>
              <a:effectLst/>
              <a:latin typeface="Time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45C5EE-1D08-C751-EBBF-764170AD5F66}"/>
              </a:ext>
            </a:extLst>
          </p:cNvPr>
          <p:cNvSpPr txBox="1"/>
          <p:nvPr/>
        </p:nvSpPr>
        <p:spPr>
          <a:xfrm>
            <a:off x="317634" y="4506165"/>
            <a:ext cx="462775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Roboto Mono Web"/>
              </a:rPr>
              <a:t>Reidel, C. A. et al </a:t>
            </a:r>
            <a:r>
              <a:rPr lang="en-US" sz="1400" b="0" i="1" dirty="0">
                <a:solidFill>
                  <a:schemeClr val="bg1">
                    <a:lumMod val="50000"/>
                  </a:schemeClr>
                </a:solidFill>
                <a:effectLst/>
                <a:latin typeface="Roboto Mono Web"/>
              </a:rPr>
              <a:t>Front. Oncol</a:t>
            </a:r>
            <a:r>
              <a:rPr lang="en-US" sz="14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Roboto Mono Web"/>
              </a:rPr>
              <a:t>. 2025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0849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519B82-89C3-FFFA-B44F-9F73E64C7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272" y="1804352"/>
            <a:ext cx="4724094" cy="290037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D71840-267B-91CF-4E0A-56231028DE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Cluster size distributions to different particles and energies 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4B04E89-F292-F17A-1CD9-EB6D17305D63}"/>
              </a:ext>
            </a:extLst>
          </p:cNvPr>
          <p:cNvSpPr txBox="1">
            <a:spLocks/>
          </p:cNvSpPr>
          <p:nvPr/>
        </p:nvSpPr>
        <p:spPr>
          <a:xfrm>
            <a:off x="317634" y="149815"/>
            <a:ext cx="6071293" cy="701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00075" marR="0" indent="-257175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923192" marR="0" indent="-237392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285875" marR="0" indent="-257175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80210" marR="0" indent="-308610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920239" marR="0" indent="-205739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263139" marR="0" indent="-205739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606039" marR="0" indent="-205739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8939" marR="0" indent="-205739" algn="l" defTabSz="3429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dirty="0"/>
              <a:t>CMOS experience @ Biophysics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158B00-96FF-F663-834B-E61435BC3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59" y="1625306"/>
            <a:ext cx="2973988" cy="1541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03897E-DDBB-4422-A2B5-37A4C4233206}"/>
              </a:ext>
            </a:extLst>
          </p:cNvPr>
          <p:cNvSpPr txBox="1"/>
          <p:nvPr/>
        </p:nvSpPr>
        <p:spPr>
          <a:xfrm>
            <a:off x="406189" y="3403812"/>
            <a:ext cx="4627756" cy="9746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endParaRPr lang="en-US" dirty="0">
              <a:effectLst/>
              <a:latin typeface="Helvetica" pitchFamily="2" charset="0"/>
            </a:endParaRPr>
          </a:p>
          <a:p>
            <a:pPr marL="285750" indent="-285750">
              <a:spcAft>
                <a:spcPts val="353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Dependence on the energy loss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Dependence on particle species?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B57772-7C56-1724-E161-63E6BD0F8373}"/>
              </a:ext>
            </a:extLst>
          </p:cNvPr>
          <p:cNvSpPr txBox="1"/>
          <p:nvPr/>
        </p:nvSpPr>
        <p:spPr>
          <a:xfrm>
            <a:off x="5033945" y="4778806"/>
            <a:ext cx="3428278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1400" i="1" dirty="0">
                <a:solidFill>
                  <a:srgbClr val="7E7E7E"/>
                </a:solidFill>
                <a:effectLst/>
                <a:latin typeface="Helvetica" pitchFamily="2" charset="0"/>
              </a:rPr>
              <a:t>C.-A. Reidel et al., NIMA, 2021 </a:t>
            </a:r>
            <a:endParaRPr lang="en-US" sz="1400" dirty="0">
              <a:solidFill>
                <a:srgbClr val="7E7E7E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9765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2F869-0DC3-F482-F7B4-B5AB29DBFC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Characterization of complex scattered fields:</a:t>
            </a:r>
          </a:p>
        </p:txBody>
      </p:sp>
      <p:pic>
        <p:nvPicPr>
          <p:cNvPr id="4" name="Grafik 8" descr="Ein Bild, das Text, Screenshot, Farbigkeit, Electric Blue (Farbe) enthält.&#10;&#10;KI-generierte Inhalte können fehlerhaft sein.">
            <a:extLst>
              <a:ext uri="{FF2B5EF4-FFF2-40B4-BE49-F238E27FC236}">
                <a16:creationId xmlns:a16="http://schemas.microsoft.com/office/drawing/2014/main" id="{6377957A-33B6-5A5A-1FF0-29172A687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38" y="2986339"/>
            <a:ext cx="7868900" cy="20265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DB2677-36A2-927C-E0AC-C9DA0AE7D1C7}"/>
              </a:ext>
            </a:extLst>
          </p:cNvPr>
          <p:cNvSpPr txBox="1"/>
          <p:nvPr/>
        </p:nvSpPr>
        <p:spPr>
          <a:xfrm>
            <a:off x="189549" y="887133"/>
            <a:ext cx="8723541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/>
              <a:t>Near-field of 3D-Range-Modulators for in FLASH beam application: </a:t>
            </a:r>
          </a:p>
        </p:txBody>
      </p:sp>
      <p:pic>
        <p:nvPicPr>
          <p:cNvPr id="35" name="Inhaltsplatzhalter 3">
            <a:extLst>
              <a:ext uri="{FF2B5EF4-FFF2-40B4-BE49-F238E27FC236}">
                <a16:creationId xmlns:a16="http://schemas.microsoft.com/office/drawing/2014/main" id="{1A5A4AF8-429C-D6F1-B43C-005657DE0C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532"/>
          <a:stretch>
            <a:fillRect/>
          </a:stretch>
        </p:blipFill>
        <p:spPr>
          <a:xfrm>
            <a:off x="1805331" y="1342462"/>
            <a:ext cx="5533338" cy="1575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7B91E5-B3AE-C42B-5C13-7EA2A25186BB}"/>
              </a:ext>
            </a:extLst>
          </p:cNvPr>
          <p:cNvSpPr txBox="1"/>
          <p:nvPr/>
        </p:nvSpPr>
        <p:spPr>
          <a:xfrm>
            <a:off x="6388926" y="1287243"/>
            <a:ext cx="257810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Simeonov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et al, 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PMB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, 2017. </a:t>
            </a:r>
          </a:p>
        </p:txBody>
      </p:sp>
    </p:spTree>
    <p:extLst>
      <p:ext uri="{BB962C8B-B14F-4D97-AF65-F5344CB8AC3E}">
        <p14:creationId xmlns:p14="http://schemas.microsoft.com/office/powerpoint/2010/main" val="35909502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D2EF-BB34-85C6-6C2C-FCBAA9D8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751E8-82CA-FC73-695D-323FF5D689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Characterization of complex scattered fields: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8F439-9C9C-B322-F90D-3DFED70E424A}"/>
              </a:ext>
            </a:extLst>
          </p:cNvPr>
          <p:cNvSpPr txBox="1"/>
          <p:nvPr/>
        </p:nvSpPr>
        <p:spPr>
          <a:xfrm>
            <a:off x="189549" y="887133"/>
            <a:ext cx="8723541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/>
              <a:t>Near-field of 3D-Range-Modulators for in FLASH beam application: 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CC8599-6B95-A425-FC3D-F5EB18C523EE}"/>
              </a:ext>
            </a:extLst>
          </p:cNvPr>
          <p:cNvGrpSpPr/>
          <p:nvPr/>
        </p:nvGrpSpPr>
        <p:grpSpPr>
          <a:xfrm>
            <a:off x="451814" y="3309264"/>
            <a:ext cx="6355042" cy="1679459"/>
            <a:chOff x="285903" y="1088718"/>
            <a:chExt cx="9630061" cy="2918305"/>
          </a:xfrm>
        </p:grpSpPr>
        <p:pic>
          <p:nvPicPr>
            <p:cNvPr id="27" name="Grafik 1">
              <a:extLst>
                <a:ext uri="{FF2B5EF4-FFF2-40B4-BE49-F238E27FC236}">
                  <a16:creationId xmlns:a16="http://schemas.microsoft.com/office/drawing/2014/main" id="{A55284FD-FC3C-CAE8-2254-70E14512F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903" y="1099440"/>
              <a:ext cx="9630061" cy="2907583"/>
            </a:xfrm>
            <a:prstGeom prst="rect">
              <a:avLst/>
            </a:prstGeom>
          </p:spPr>
        </p:pic>
        <p:cxnSp>
          <p:nvCxnSpPr>
            <p:cNvPr id="28" name="Gerader Verbinder 5">
              <a:extLst>
                <a:ext uri="{FF2B5EF4-FFF2-40B4-BE49-F238E27FC236}">
                  <a16:creationId xmlns:a16="http://schemas.microsoft.com/office/drawing/2014/main" id="{5499AAFC-AB32-0219-E813-FFC84632A346}"/>
                </a:ext>
              </a:extLst>
            </p:cNvPr>
            <p:cNvCxnSpPr/>
            <p:nvPr/>
          </p:nvCxnSpPr>
          <p:spPr>
            <a:xfrm>
              <a:off x="936702" y="1222101"/>
              <a:ext cx="0" cy="2329560"/>
            </a:xfrm>
            <a:prstGeom prst="line">
              <a:avLst/>
            </a:prstGeom>
            <a:ln w="5715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9">
              <a:extLst>
                <a:ext uri="{FF2B5EF4-FFF2-40B4-BE49-F238E27FC236}">
                  <a16:creationId xmlns:a16="http://schemas.microsoft.com/office/drawing/2014/main" id="{768BCAA5-DFD5-8011-876E-9D08822D81D9}"/>
                </a:ext>
              </a:extLst>
            </p:cNvPr>
            <p:cNvCxnSpPr/>
            <p:nvPr/>
          </p:nvCxnSpPr>
          <p:spPr>
            <a:xfrm>
              <a:off x="1839951" y="1199801"/>
              <a:ext cx="0" cy="2329560"/>
            </a:xfrm>
            <a:prstGeom prst="line">
              <a:avLst/>
            </a:prstGeom>
            <a:ln w="5715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ihandform: Form 13">
              <a:extLst>
                <a:ext uri="{FF2B5EF4-FFF2-40B4-BE49-F238E27FC236}">
                  <a16:creationId xmlns:a16="http://schemas.microsoft.com/office/drawing/2014/main" id="{005FC0EB-28CA-885B-C5F4-13F95C02CFB5}"/>
                </a:ext>
              </a:extLst>
            </p:cNvPr>
            <p:cNvSpPr/>
            <p:nvPr/>
          </p:nvSpPr>
          <p:spPr>
            <a:xfrm>
              <a:off x="936701" y="1088718"/>
              <a:ext cx="3414305" cy="252402"/>
            </a:xfrm>
            <a:custGeom>
              <a:avLst/>
              <a:gdLst>
                <a:gd name="connsiteX0" fmla="*/ 0 w 3378820"/>
                <a:gd name="connsiteY0" fmla="*/ 124279 h 202337"/>
                <a:gd name="connsiteX1" fmla="*/ 2029522 w 3378820"/>
                <a:gd name="connsiteY1" fmla="*/ 1615 h 202337"/>
                <a:gd name="connsiteX2" fmla="*/ 3378820 w 3378820"/>
                <a:gd name="connsiteY2" fmla="*/ 202337 h 20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78820" h="202337">
                  <a:moveTo>
                    <a:pt x="0" y="124279"/>
                  </a:moveTo>
                  <a:cubicBezTo>
                    <a:pt x="733192" y="56442"/>
                    <a:pt x="1466385" y="-11395"/>
                    <a:pt x="2029522" y="1615"/>
                  </a:cubicBezTo>
                  <a:cubicBezTo>
                    <a:pt x="2592659" y="14625"/>
                    <a:pt x="2985739" y="108481"/>
                    <a:pt x="3378820" y="202337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Freihandform: Form 14">
              <a:extLst>
                <a:ext uri="{FF2B5EF4-FFF2-40B4-BE49-F238E27FC236}">
                  <a16:creationId xmlns:a16="http://schemas.microsoft.com/office/drawing/2014/main" id="{F323779B-DB0D-FEB7-36E5-E003D272D871}"/>
                </a:ext>
              </a:extLst>
            </p:cNvPr>
            <p:cNvSpPr/>
            <p:nvPr/>
          </p:nvSpPr>
          <p:spPr>
            <a:xfrm rot="152543">
              <a:off x="1848125" y="1406899"/>
              <a:ext cx="5749560" cy="496151"/>
            </a:xfrm>
            <a:custGeom>
              <a:avLst/>
              <a:gdLst>
                <a:gd name="connsiteX0" fmla="*/ 0 w 3378820"/>
                <a:gd name="connsiteY0" fmla="*/ 124279 h 202337"/>
                <a:gd name="connsiteX1" fmla="*/ 2029522 w 3378820"/>
                <a:gd name="connsiteY1" fmla="*/ 1615 h 202337"/>
                <a:gd name="connsiteX2" fmla="*/ 3378820 w 3378820"/>
                <a:gd name="connsiteY2" fmla="*/ 202337 h 20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78820" h="202337">
                  <a:moveTo>
                    <a:pt x="0" y="124279"/>
                  </a:moveTo>
                  <a:cubicBezTo>
                    <a:pt x="733192" y="56442"/>
                    <a:pt x="1466385" y="-11395"/>
                    <a:pt x="2029522" y="1615"/>
                  </a:cubicBezTo>
                  <a:cubicBezTo>
                    <a:pt x="2592659" y="14625"/>
                    <a:pt x="2985739" y="108481"/>
                    <a:pt x="3378820" y="202337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3" name="Textfeld 17">
            <a:extLst>
              <a:ext uri="{FF2B5EF4-FFF2-40B4-BE49-F238E27FC236}">
                <a16:creationId xmlns:a16="http://schemas.microsoft.com/office/drawing/2014/main" id="{5598D63D-E396-2A78-4823-B7D3F108B883}"/>
              </a:ext>
            </a:extLst>
          </p:cNvPr>
          <p:cNvSpPr txBox="1"/>
          <p:nvPr/>
        </p:nvSpPr>
        <p:spPr>
          <a:xfrm>
            <a:off x="3351911" y="3184029"/>
            <a:ext cx="835485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b="1" dirty="0"/>
              <a:t>50 mm</a:t>
            </a:r>
          </a:p>
        </p:txBody>
      </p:sp>
      <p:sp>
        <p:nvSpPr>
          <p:cNvPr id="34" name="Textfeld 18">
            <a:extLst>
              <a:ext uri="{FF2B5EF4-FFF2-40B4-BE49-F238E27FC236}">
                <a16:creationId xmlns:a16="http://schemas.microsoft.com/office/drawing/2014/main" id="{D45EDD7C-D871-A3CE-C90C-8620E4DD88D7}"/>
              </a:ext>
            </a:extLst>
          </p:cNvPr>
          <p:cNvSpPr txBox="1"/>
          <p:nvPr/>
        </p:nvSpPr>
        <p:spPr>
          <a:xfrm>
            <a:off x="5237329" y="3141988"/>
            <a:ext cx="949299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b="1" dirty="0"/>
              <a:t>200 mm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FEBB746-3C4A-D791-22FB-86F6903E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27" y="1294010"/>
            <a:ext cx="4147973" cy="1847978"/>
          </a:xfrm>
          <a:prstGeom prst="rect">
            <a:avLst/>
          </a:prstGeom>
        </p:spPr>
      </p:pic>
      <p:grpSp>
        <p:nvGrpSpPr>
          <p:cNvPr id="8" name="Gruppieren 19">
            <a:extLst>
              <a:ext uri="{FF2B5EF4-FFF2-40B4-BE49-F238E27FC236}">
                <a16:creationId xmlns:a16="http://schemas.microsoft.com/office/drawing/2014/main" id="{DC766E6F-2991-F72B-8E19-9C54FDEE6AF7}"/>
              </a:ext>
            </a:extLst>
          </p:cNvPr>
          <p:cNvGrpSpPr/>
          <p:nvPr/>
        </p:nvGrpSpPr>
        <p:grpSpPr>
          <a:xfrm>
            <a:off x="3077222" y="1777554"/>
            <a:ext cx="552113" cy="750704"/>
            <a:chOff x="7531574" y="2134243"/>
            <a:chExt cx="1744089" cy="148659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9" name="Gleichschenkliges Dreieck 20">
              <a:extLst>
                <a:ext uri="{FF2B5EF4-FFF2-40B4-BE49-F238E27FC236}">
                  <a16:creationId xmlns:a16="http://schemas.microsoft.com/office/drawing/2014/main" id="{A169E355-6C37-87FA-1215-39C9A9A77743}"/>
                </a:ext>
              </a:extLst>
            </p:cNvPr>
            <p:cNvSpPr/>
            <p:nvPr/>
          </p:nvSpPr>
          <p:spPr>
            <a:xfrm rot="16200000">
              <a:off x="8352367" y="1589033"/>
              <a:ext cx="102506" cy="174408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0" name="Gleichschenkliges Dreieck 21">
              <a:extLst>
                <a:ext uri="{FF2B5EF4-FFF2-40B4-BE49-F238E27FC236}">
                  <a16:creationId xmlns:a16="http://schemas.microsoft.com/office/drawing/2014/main" id="{89D1E4C9-8BC5-9DA7-F7A5-CF84FA44D1D3}"/>
                </a:ext>
              </a:extLst>
            </p:cNvPr>
            <p:cNvSpPr/>
            <p:nvPr/>
          </p:nvSpPr>
          <p:spPr>
            <a:xfrm rot="16200000">
              <a:off x="8352366" y="1313452"/>
              <a:ext cx="102506" cy="174408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1" name="Gleichschenkliges Dreieck 22">
              <a:extLst>
                <a:ext uri="{FF2B5EF4-FFF2-40B4-BE49-F238E27FC236}">
                  <a16:creationId xmlns:a16="http://schemas.microsoft.com/office/drawing/2014/main" id="{21A3965D-AE46-30F6-F865-25798AD306E8}"/>
                </a:ext>
              </a:extLst>
            </p:cNvPr>
            <p:cNvSpPr/>
            <p:nvPr/>
          </p:nvSpPr>
          <p:spPr>
            <a:xfrm rot="16200000">
              <a:off x="8352367" y="1405422"/>
              <a:ext cx="102506" cy="174408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2" name="Gleichschenkliges Dreieck 23">
              <a:extLst>
                <a:ext uri="{FF2B5EF4-FFF2-40B4-BE49-F238E27FC236}">
                  <a16:creationId xmlns:a16="http://schemas.microsoft.com/office/drawing/2014/main" id="{078F658B-6814-B4D6-F6E2-15C21236BF9A}"/>
                </a:ext>
              </a:extLst>
            </p:cNvPr>
            <p:cNvSpPr/>
            <p:nvPr/>
          </p:nvSpPr>
          <p:spPr>
            <a:xfrm rot="16200000">
              <a:off x="8352366" y="1496872"/>
              <a:ext cx="102506" cy="174408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3" name="Gleichschenkliges Dreieck 24">
              <a:extLst>
                <a:ext uri="{FF2B5EF4-FFF2-40B4-BE49-F238E27FC236}">
                  <a16:creationId xmlns:a16="http://schemas.microsoft.com/office/drawing/2014/main" id="{A9173C3A-8EA7-5056-3902-CDC6A9F66B48}"/>
                </a:ext>
              </a:extLst>
            </p:cNvPr>
            <p:cNvSpPr/>
            <p:nvPr/>
          </p:nvSpPr>
          <p:spPr>
            <a:xfrm rot="16200000">
              <a:off x="8352367" y="1958603"/>
              <a:ext cx="102506" cy="174408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5" name="Gleichschenkliges Dreieck 25">
              <a:extLst>
                <a:ext uri="{FF2B5EF4-FFF2-40B4-BE49-F238E27FC236}">
                  <a16:creationId xmlns:a16="http://schemas.microsoft.com/office/drawing/2014/main" id="{991D112F-31B1-613D-ABB7-55EEE83D2C5D}"/>
                </a:ext>
              </a:extLst>
            </p:cNvPr>
            <p:cNvSpPr/>
            <p:nvPr/>
          </p:nvSpPr>
          <p:spPr>
            <a:xfrm rot="16200000">
              <a:off x="8352366" y="1683022"/>
              <a:ext cx="102506" cy="174408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6" name="Gleichschenkliges Dreieck 26">
              <a:extLst>
                <a:ext uri="{FF2B5EF4-FFF2-40B4-BE49-F238E27FC236}">
                  <a16:creationId xmlns:a16="http://schemas.microsoft.com/office/drawing/2014/main" id="{CAAC5B64-170A-A1C9-6FD9-C6086F1A4D3A}"/>
                </a:ext>
              </a:extLst>
            </p:cNvPr>
            <p:cNvSpPr/>
            <p:nvPr/>
          </p:nvSpPr>
          <p:spPr>
            <a:xfrm rot="16200000">
              <a:off x="8352367" y="1774992"/>
              <a:ext cx="102506" cy="174408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7" name="Gleichschenkliges Dreieck 27">
              <a:extLst>
                <a:ext uri="{FF2B5EF4-FFF2-40B4-BE49-F238E27FC236}">
                  <a16:creationId xmlns:a16="http://schemas.microsoft.com/office/drawing/2014/main" id="{E389F7BC-5C0D-9CA4-66B9-1CE10FBD2548}"/>
                </a:ext>
              </a:extLst>
            </p:cNvPr>
            <p:cNvSpPr/>
            <p:nvPr/>
          </p:nvSpPr>
          <p:spPr>
            <a:xfrm rot="16200000">
              <a:off x="8352366" y="1866442"/>
              <a:ext cx="102506" cy="174408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8" name="Gleichschenkliges Dreieck 28">
              <a:extLst>
                <a:ext uri="{FF2B5EF4-FFF2-40B4-BE49-F238E27FC236}">
                  <a16:creationId xmlns:a16="http://schemas.microsoft.com/office/drawing/2014/main" id="{F2843F1B-269F-F033-1308-05A6DB96A233}"/>
                </a:ext>
              </a:extLst>
            </p:cNvPr>
            <p:cNvSpPr/>
            <p:nvPr/>
          </p:nvSpPr>
          <p:spPr>
            <a:xfrm rot="16200000">
              <a:off x="8352366" y="2327975"/>
              <a:ext cx="102506" cy="174408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9" name="Gleichschenkliges Dreieck 29">
              <a:extLst>
                <a:ext uri="{FF2B5EF4-FFF2-40B4-BE49-F238E27FC236}">
                  <a16:creationId xmlns:a16="http://schemas.microsoft.com/office/drawing/2014/main" id="{F83923D6-3F0A-4264-D8CE-78D2FDA0785E}"/>
                </a:ext>
              </a:extLst>
            </p:cNvPr>
            <p:cNvSpPr/>
            <p:nvPr/>
          </p:nvSpPr>
          <p:spPr>
            <a:xfrm rot="16200000">
              <a:off x="8352365" y="2052394"/>
              <a:ext cx="102506" cy="174408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0" name="Gleichschenkliges Dreieck 30">
              <a:extLst>
                <a:ext uri="{FF2B5EF4-FFF2-40B4-BE49-F238E27FC236}">
                  <a16:creationId xmlns:a16="http://schemas.microsoft.com/office/drawing/2014/main" id="{6707BA78-F329-2F08-1CD1-CCF6D60243BC}"/>
                </a:ext>
              </a:extLst>
            </p:cNvPr>
            <p:cNvSpPr/>
            <p:nvPr/>
          </p:nvSpPr>
          <p:spPr>
            <a:xfrm rot="16200000">
              <a:off x="8352366" y="2144364"/>
              <a:ext cx="102506" cy="174408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1" name="Gleichschenkliges Dreieck 31">
              <a:extLst>
                <a:ext uri="{FF2B5EF4-FFF2-40B4-BE49-F238E27FC236}">
                  <a16:creationId xmlns:a16="http://schemas.microsoft.com/office/drawing/2014/main" id="{7F554377-B3EC-6052-584A-040EC2658F64}"/>
                </a:ext>
              </a:extLst>
            </p:cNvPr>
            <p:cNvSpPr/>
            <p:nvPr/>
          </p:nvSpPr>
          <p:spPr>
            <a:xfrm rot="16200000">
              <a:off x="8352365" y="2235814"/>
              <a:ext cx="102506" cy="174408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2" name="Gleichschenkliges Dreieck 32">
              <a:extLst>
                <a:ext uri="{FF2B5EF4-FFF2-40B4-BE49-F238E27FC236}">
                  <a16:creationId xmlns:a16="http://schemas.microsoft.com/office/drawing/2014/main" id="{DE9A7B04-2972-79AD-024F-1F8D9F785D26}"/>
                </a:ext>
              </a:extLst>
            </p:cNvPr>
            <p:cNvSpPr/>
            <p:nvPr/>
          </p:nvSpPr>
          <p:spPr>
            <a:xfrm rot="16200000">
              <a:off x="8352366" y="2697545"/>
              <a:ext cx="102506" cy="174408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3" name="Gleichschenkliges Dreieck 33">
              <a:extLst>
                <a:ext uri="{FF2B5EF4-FFF2-40B4-BE49-F238E27FC236}">
                  <a16:creationId xmlns:a16="http://schemas.microsoft.com/office/drawing/2014/main" id="{2ECF544C-275D-A770-109E-74E4867677B2}"/>
                </a:ext>
              </a:extLst>
            </p:cNvPr>
            <p:cNvSpPr/>
            <p:nvPr/>
          </p:nvSpPr>
          <p:spPr>
            <a:xfrm rot="16200000">
              <a:off x="8352365" y="2421964"/>
              <a:ext cx="102506" cy="174408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4" name="Gleichschenkliges Dreieck 34">
              <a:extLst>
                <a:ext uri="{FF2B5EF4-FFF2-40B4-BE49-F238E27FC236}">
                  <a16:creationId xmlns:a16="http://schemas.microsoft.com/office/drawing/2014/main" id="{3C8C25D9-57AE-E8E4-B567-76FBD5E4CDA8}"/>
                </a:ext>
              </a:extLst>
            </p:cNvPr>
            <p:cNvSpPr/>
            <p:nvPr/>
          </p:nvSpPr>
          <p:spPr>
            <a:xfrm rot="16200000">
              <a:off x="8352366" y="2513934"/>
              <a:ext cx="102506" cy="174408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5" name="Gleichschenkliges Dreieck 35">
              <a:extLst>
                <a:ext uri="{FF2B5EF4-FFF2-40B4-BE49-F238E27FC236}">
                  <a16:creationId xmlns:a16="http://schemas.microsoft.com/office/drawing/2014/main" id="{B90BCCD4-7BB7-A207-1F11-A8CBD6143523}"/>
                </a:ext>
              </a:extLst>
            </p:cNvPr>
            <p:cNvSpPr/>
            <p:nvPr/>
          </p:nvSpPr>
          <p:spPr>
            <a:xfrm rot="16200000">
              <a:off x="8352365" y="2605384"/>
              <a:ext cx="102506" cy="1744087"/>
            </a:xfrm>
            <a:prstGeom prst="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pic>
        <p:nvPicPr>
          <p:cNvPr id="26" name="Immagine 6">
            <a:extLst>
              <a:ext uri="{FF2B5EF4-FFF2-40B4-BE49-F238E27FC236}">
                <a16:creationId xmlns:a16="http://schemas.microsoft.com/office/drawing/2014/main" id="{4B35EA0D-3956-6039-3D05-F9AEF0CDA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7" t="25960" b="36718"/>
          <a:stretch/>
        </p:blipFill>
        <p:spPr>
          <a:xfrm>
            <a:off x="7665715" y="3442936"/>
            <a:ext cx="1191331" cy="1342625"/>
          </a:xfrm>
          <a:prstGeom prst="rect">
            <a:avLst/>
          </a:prstGeom>
        </p:spPr>
      </p:pic>
      <p:pic>
        <p:nvPicPr>
          <p:cNvPr id="35" name="Picture 4" descr="GSI - Faculty EFSRS 2022">
            <a:extLst>
              <a:ext uri="{FF2B5EF4-FFF2-40B4-BE49-F238E27FC236}">
                <a16:creationId xmlns:a16="http://schemas.microsoft.com/office/drawing/2014/main" id="{1917A033-EE64-3964-51C1-92C0F3C1C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16" y="2197147"/>
            <a:ext cx="1191330" cy="119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feld 43">
            <a:extLst>
              <a:ext uri="{FF2B5EF4-FFF2-40B4-BE49-F238E27FC236}">
                <a16:creationId xmlns:a16="http://schemas.microsoft.com/office/drawing/2014/main" id="{C21D4802-62D1-9CBE-02FF-0FB4FEE39FFA}"/>
              </a:ext>
            </a:extLst>
          </p:cNvPr>
          <p:cNvSpPr txBox="1"/>
          <p:nvPr/>
        </p:nvSpPr>
        <p:spPr>
          <a:xfrm>
            <a:off x="5380236" y="1656612"/>
            <a:ext cx="3689919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Experiment </a:t>
            </a:r>
            <a:r>
              <a:rPr lang="de-DE" sz="1600" dirty="0" err="1"/>
              <a:t>conducted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Claire-Anne Reidel and Christoph Schuy</a:t>
            </a:r>
          </a:p>
        </p:txBody>
      </p:sp>
    </p:spTree>
    <p:extLst>
      <p:ext uri="{BB962C8B-B14F-4D97-AF65-F5344CB8AC3E}">
        <p14:creationId xmlns:p14="http://schemas.microsoft.com/office/powerpoint/2010/main" val="68647229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C72D2F-A363-E009-AF28-314234CA96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Mini Beam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C89BE-2006-2246-939C-8DA90CDF04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Characterization of complex scattered fields:</a:t>
            </a:r>
          </a:p>
        </p:txBody>
      </p:sp>
      <p:pic>
        <p:nvPicPr>
          <p:cNvPr id="6" name="Grafik 10" descr="Ein Bild, das Maschine, Metall, Im Haus, Design enthält.&#10;&#10;KI-generierte Inhalte können fehlerhaft sein.">
            <a:extLst>
              <a:ext uri="{FF2B5EF4-FFF2-40B4-BE49-F238E27FC236}">
                <a16:creationId xmlns:a16="http://schemas.microsoft.com/office/drawing/2014/main" id="{80934E7A-5EA4-DCBF-8FE9-8A8C46816E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581" t="32799" r="6703"/>
          <a:stretch>
            <a:fillRect/>
          </a:stretch>
        </p:blipFill>
        <p:spPr>
          <a:xfrm>
            <a:off x="317633" y="1898300"/>
            <a:ext cx="2336668" cy="1926111"/>
          </a:xfrm>
          <a:prstGeom prst="rect">
            <a:avLst/>
          </a:prstGeom>
        </p:spPr>
      </p:pic>
      <p:pic>
        <p:nvPicPr>
          <p:cNvPr id="8" name="Google Shape;75;p13">
            <a:extLst>
              <a:ext uri="{FF2B5EF4-FFF2-40B4-BE49-F238E27FC236}">
                <a16:creationId xmlns:a16="http://schemas.microsoft.com/office/drawing/2014/main" id="{866702F8-9371-15C6-9234-54FF2B5F48E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t="5983"/>
          <a:stretch>
            <a:fillRect/>
          </a:stretch>
        </p:blipFill>
        <p:spPr>
          <a:xfrm>
            <a:off x="6533379" y="2187906"/>
            <a:ext cx="2456056" cy="1346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7">
            <a:extLst>
              <a:ext uri="{FF2B5EF4-FFF2-40B4-BE49-F238E27FC236}">
                <a16:creationId xmlns:a16="http://schemas.microsoft.com/office/drawing/2014/main" id="{D5E27E28-86FF-4532-BBC1-73D3A79345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925" y="1608694"/>
            <a:ext cx="3375830" cy="2967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6082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15E884-D074-14EB-415E-1802F28A84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even combining them… PRESTO (EU Pianoforte project)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135F9D-FA11-EE38-6BF8-D284CB6B9B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Characterization of complex scattered fields: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CF5E9B-CED0-DECA-6F0B-A103047B0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22" y="1582096"/>
            <a:ext cx="7772400" cy="3024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4D7369-6DDC-1FCB-73E5-F42799C3A2A5}"/>
              </a:ext>
            </a:extLst>
          </p:cNvPr>
          <p:cNvSpPr txBox="1"/>
          <p:nvPr/>
        </p:nvSpPr>
        <p:spPr>
          <a:xfrm>
            <a:off x="406189" y="2557529"/>
            <a:ext cx="111825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Modulator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EAD9FE-1759-4C08-AFB4-9AD35D329301}"/>
              </a:ext>
            </a:extLst>
          </p:cNvPr>
          <p:cNvSpPr txBox="1"/>
          <p:nvPr/>
        </p:nvSpPr>
        <p:spPr>
          <a:xfrm>
            <a:off x="406189" y="1472649"/>
            <a:ext cx="118237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Mini 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C57034-4C83-924C-B2E9-71EFAFA3AAF2}"/>
              </a:ext>
            </a:extLst>
          </p:cNvPr>
          <p:cNvSpPr txBox="1"/>
          <p:nvPr/>
        </p:nvSpPr>
        <p:spPr>
          <a:xfrm>
            <a:off x="419331" y="3476952"/>
            <a:ext cx="24711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Modulator + Mini Beam</a:t>
            </a:r>
          </a:p>
        </p:txBody>
      </p:sp>
    </p:spTree>
    <p:extLst>
      <p:ext uri="{BB962C8B-B14F-4D97-AF65-F5344CB8AC3E}">
        <p14:creationId xmlns:p14="http://schemas.microsoft.com/office/powerpoint/2010/main" val="113310682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fair-gsi-folienmaster_2017_onering">
  <a:themeElements>
    <a:clrScheme name="fair-gsi-folienmaster_2017_onerin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fair-gsi-folienmaster_2017_onering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fair-gsi-folienmaster_2017_oner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fair-gsi-folienmaster_2017_onering">
  <a:themeElements>
    <a:clrScheme name="fair-gsi-folienmaster_2017_onerin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fair-gsi-folienmaster_2017_onering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fair-gsi-folienmaster_2017_oner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3559</TotalTime>
  <Words>372</Words>
  <Application>Microsoft Macintosh PowerPoint</Application>
  <PresentationFormat>On-screen Show (16:9)</PresentationFormat>
  <Paragraphs>67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Helvetica</vt:lpstr>
      <vt:lpstr>Helvetica Neue</vt:lpstr>
      <vt:lpstr>Roboto Mono Web</vt:lpstr>
      <vt:lpstr>Times</vt:lpstr>
      <vt:lpstr>fair-gsi-folienmaster_2017_onering</vt:lpstr>
      <vt:lpstr>Medical physics appications of CMOS detectors @GSI Biophysics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Radioactive carbon beams  for simultaneous treatment and imaging</dc:title>
  <cp:lastModifiedBy>daria boscolo</cp:lastModifiedBy>
  <cp:revision>56</cp:revision>
  <dcterms:modified xsi:type="dcterms:W3CDTF">2026-03-23T14:09:56Z</dcterms:modified>
</cp:coreProperties>
</file>