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c8c8448dc6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c8c8448dc6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c8c8448dc6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c8c8448dc6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c8c8448dc6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c8c8448dc6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c9c66e81f6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c9c66e81f6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ce16721b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ce16721b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d087cfb1c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d087cfb1c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c8c8448dc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c8c8448dc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d127de44b5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d127de44b5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c8c8448dc6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c8c8448dc6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c9c66e81f6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c9c66e81f6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d127de44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d127de44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c9c66e81f6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c9c66e81f6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3c8c8448dc6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3c8c8448dc6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c8c8448dc6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3c8c8448dc6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d087cfb1c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d087cfb1c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86ad950f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86ad950f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86ad950fe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86ad950fe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d087cfb1c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d087cfb1c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c8c8448dc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c8c8448dc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c9c66e81f6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c9c66e81f6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d127de44b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d127de44b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c9c66e81f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c9c66e81f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d127de44b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d127de44b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c9c66e81f6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c9c66e81f6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d127de44b5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d127de44b5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.png"/><Relationship Id="rId5" Type="http://schemas.openxmlformats.org/officeDocument/2006/relationships/image" Target="../media/image10.png"/><Relationship Id="rId6" Type="http://schemas.openxmlformats.org/officeDocument/2006/relationships/image" Target="../media/image6.png"/><Relationship Id="rId7" Type="http://schemas.openxmlformats.org/officeDocument/2006/relationships/image" Target="../media/image2.jp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hyperlink" Target="https://web-docs.gsi.de/~bloeher/wrtclk/docs/#overview" TargetMode="External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45.jpg"/><Relationship Id="rId9" Type="http://schemas.openxmlformats.org/officeDocument/2006/relationships/image" Target="../media/image46.png"/><Relationship Id="rId5" Type="http://schemas.openxmlformats.org/officeDocument/2006/relationships/image" Target="../media/image44.jpg"/><Relationship Id="rId6" Type="http://schemas.openxmlformats.org/officeDocument/2006/relationships/image" Target="../media/image47.jpg"/><Relationship Id="rId7" Type="http://schemas.openxmlformats.org/officeDocument/2006/relationships/image" Target="../media/image36.png"/><Relationship Id="rId8" Type="http://schemas.openxmlformats.org/officeDocument/2006/relationships/image" Target="../media/image5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5" Type="http://schemas.openxmlformats.org/officeDocument/2006/relationships/image" Target="../media/image2.jpg"/><Relationship Id="rId6" Type="http://schemas.openxmlformats.org/officeDocument/2006/relationships/image" Target="../media/image10.png"/><Relationship Id="rId7" Type="http://schemas.openxmlformats.org/officeDocument/2006/relationships/hyperlink" Target="https://cds.cern.ch/record/2314957/files/epjconf_mpgd2018_07002.pdf" TargetMode="External"/><Relationship Id="rId8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40.png"/><Relationship Id="rId9" Type="http://schemas.openxmlformats.org/officeDocument/2006/relationships/image" Target="../media/image59.jpg"/><Relationship Id="rId5" Type="http://schemas.openxmlformats.org/officeDocument/2006/relationships/image" Target="../media/image1.png"/><Relationship Id="rId6" Type="http://schemas.openxmlformats.org/officeDocument/2006/relationships/image" Target="../media/image2.jpg"/><Relationship Id="rId7" Type="http://schemas.openxmlformats.org/officeDocument/2006/relationships/image" Target="../media/image10.png"/><Relationship Id="rId8" Type="http://schemas.openxmlformats.org/officeDocument/2006/relationships/hyperlink" Target="https://fy.chalmers.se/~f96hajo/rataser/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41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53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hyperlink" Target="https://cds.cern.ch/record/2948748/files/2510.27592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2.png"/><Relationship Id="rId4" Type="http://schemas.openxmlformats.org/officeDocument/2006/relationships/image" Target="../media/image55.png"/><Relationship Id="rId9" Type="http://schemas.openxmlformats.org/officeDocument/2006/relationships/image" Target="../media/image48.png"/><Relationship Id="rId5" Type="http://schemas.openxmlformats.org/officeDocument/2006/relationships/image" Target="../media/image2.jp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57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50.png"/><Relationship Id="rId9" Type="http://schemas.openxmlformats.org/officeDocument/2006/relationships/image" Target="../media/image19.png"/><Relationship Id="rId5" Type="http://schemas.openxmlformats.org/officeDocument/2006/relationships/image" Target="../media/image49.png"/><Relationship Id="rId6" Type="http://schemas.openxmlformats.org/officeDocument/2006/relationships/image" Target="../media/image54.png"/><Relationship Id="rId7" Type="http://schemas.openxmlformats.org/officeDocument/2006/relationships/image" Target="../media/image2.jpg"/><Relationship Id="rId8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5.png"/><Relationship Id="rId10" Type="http://schemas.openxmlformats.org/officeDocument/2006/relationships/image" Target="../media/image66.png"/><Relationship Id="rId1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5" Type="http://schemas.openxmlformats.org/officeDocument/2006/relationships/image" Target="../media/image2.jpg"/><Relationship Id="rId6" Type="http://schemas.openxmlformats.org/officeDocument/2006/relationships/image" Target="../media/image1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73.png"/><Relationship Id="rId10" Type="http://schemas.openxmlformats.org/officeDocument/2006/relationships/image" Target="../media/image71.png"/><Relationship Id="rId13" Type="http://schemas.openxmlformats.org/officeDocument/2006/relationships/image" Target="../media/image4.png"/><Relationship Id="rId12" Type="http://schemas.openxmlformats.org/officeDocument/2006/relationships/hyperlink" Target="https://agenda.infn.it/event/35597/contributions/211597/attachments/111617/159309/Vertex2023_Triolo_v3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gif"/><Relationship Id="rId4" Type="http://schemas.openxmlformats.org/officeDocument/2006/relationships/image" Target="../media/image64.png"/><Relationship Id="rId9" Type="http://schemas.openxmlformats.org/officeDocument/2006/relationships/image" Target="../media/image70.png"/><Relationship Id="rId5" Type="http://schemas.openxmlformats.org/officeDocument/2006/relationships/image" Target="../media/image2.jpg"/><Relationship Id="rId6" Type="http://schemas.openxmlformats.org/officeDocument/2006/relationships/image" Target="../media/image10.png"/><Relationship Id="rId7" Type="http://schemas.openxmlformats.org/officeDocument/2006/relationships/image" Target="../media/image69.png"/><Relationship Id="rId8" Type="http://schemas.openxmlformats.org/officeDocument/2006/relationships/image" Target="../media/image6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83.png"/><Relationship Id="rId6" Type="http://schemas.openxmlformats.org/officeDocument/2006/relationships/image" Target="../media/image72.png"/><Relationship Id="rId7" Type="http://schemas.openxmlformats.org/officeDocument/2006/relationships/image" Target="../media/image75.png"/><Relationship Id="rId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9" Type="http://schemas.openxmlformats.org/officeDocument/2006/relationships/image" Target="../media/image5.png"/><Relationship Id="rId5" Type="http://schemas.openxmlformats.org/officeDocument/2006/relationships/image" Target="../media/image9.jp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9" Type="http://schemas.openxmlformats.org/officeDocument/2006/relationships/image" Target="../media/image80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79.png"/><Relationship Id="rId8" Type="http://schemas.openxmlformats.org/officeDocument/2006/relationships/image" Target="../media/image7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5.png"/><Relationship Id="rId10" Type="http://schemas.openxmlformats.org/officeDocument/2006/relationships/image" Target="../media/image87.jpg"/><Relationship Id="rId1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50.png"/><Relationship Id="rId7" Type="http://schemas.openxmlformats.org/officeDocument/2006/relationships/image" Target="../media/image19.png"/><Relationship Id="rId8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6.png"/><Relationship Id="rId4" Type="http://schemas.openxmlformats.org/officeDocument/2006/relationships/hyperlink" Target="https://agenda.infn.it/event/35597/contributions/211597/attachments/111617/159309/Vertex2023_Triolo_v3.pdf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1.png"/><Relationship Id="rId4" Type="http://schemas.openxmlformats.org/officeDocument/2006/relationships/hyperlink" Target="https://agenda.infn.it/event/35597/contributions/211597/attachments/111617/159309/Vertex2023_Triolo_v3.pdf" TargetMode="Externa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5" Type="http://schemas.openxmlformats.org/officeDocument/2006/relationships/image" Target="../media/image9.jp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21.png"/><Relationship Id="rId5" Type="http://schemas.openxmlformats.org/officeDocument/2006/relationships/image" Target="../media/image4.png"/><Relationship Id="rId6" Type="http://schemas.openxmlformats.org/officeDocument/2006/relationships/image" Target="../media/image1.png"/><Relationship Id="rId7" Type="http://schemas.openxmlformats.org/officeDocument/2006/relationships/image" Target="../media/image18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11" Type="http://schemas.openxmlformats.org/officeDocument/2006/relationships/image" Target="../media/image16.png"/><Relationship Id="rId10" Type="http://schemas.openxmlformats.org/officeDocument/2006/relationships/image" Target="../media/image1.png"/><Relationship Id="rId9" Type="http://schemas.openxmlformats.org/officeDocument/2006/relationships/image" Target="../media/image4.png"/><Relationship Id="rId5" Type="http://schemas.openxmlformats.org/officeDocument/2006/relationships/image" Target="../media/image18.png"/><Relationship Id="rId6" Type="http://schemas.openxmlformats.org/officeDocument/2006/relationships/image" Target="../media/image14.png"/><Relationship Id="rId7" Type="http://schemas.openxmlformats.org/officeDocument/2006/relationships/image" Target="../media/image43.pn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jpg"/><Relationship Id="rId10" Type="http://schemas.openxmlformats.org/officeDocument/2006/relationships/image" Target="../media/image22.png"/><Relationship Id="rId13" Type="http://schemas.openxmlformats.org/officeDocument/2006/relationships/image" Target="../media/image1.png"/><Relationship Id="rId1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33.jpg"/><Relationship Id="rId5" Type="http://schemas.openxmlformats.org/officeDocument/2006/relationships/image" Target="../media/image27.jpg"/><Relationship Id="rId6" Type="http://schemas.openxmlformats.org/officeDocument/2006/relationships/image" Target="../media/image35.jpg"/><Relationship Id="rId7" Type="http://schemas.openxmlformats.org/officeDocument/2006/relationships/image" Target="../media/image31.jpg"/><Relationship Id="rId8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2.jpg"/><Relationship Id="rId9" Type="http://schemas.openxmlformats.org/officeDocument/2006/relationships/image" Target="../media/image19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.jp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0.png"/><Relationship Id="rId10" Type="http://schemas.openxmlformats.org/officeDocument/2006/relationships/image" Target="../media/image42.png"/><Relationship Id="rId13" Type="http://schemas.openxmlformats.org/officeDocument/2006/relationships/image" Target="../media/image34.pn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.jpg"/><Relationship Id="rId9" Type="http://schemas.openxmlformats.org/officeDocument/2006/relationships/image" Target="../media/image37.png"/><Relationship Id="rId14" Type="http://schemas.openxmlformats.org/officeDocument/2006/relationships/image" Target="../media/image32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1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Pixels in NUSTAR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By:Luke Rose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Date:23/03/2026</a:t>
            </a:r>
            <a:endParaRPr/>
          </a:p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7" name="Google Shape;57;p13" title="Screenshot 2025-05-18 2121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8778" y="0"/>
            <a:ext cx="1219358" cy="124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 title="Screenshot 2025-05-18 21211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9131" y="0"/>
            <a:ext cx="1785359" cy="12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 title="Screenshot 2025-01-20 09502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2000082" cy="1103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6">
            <a:alphaModFix/>
          </a:blip>
          <a:srcRect b="0" l="912" r="0" t="0"/>
          <a:stretch/>
        </p:blipFill>
        <p:spPr>
          <a:xfrm>
            <a:off x="6802350" y="0"/>
            <a:ext cx="2341652" cy="118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title="Screenshot 2025-05-18 21211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39160" y="0"/>
            <a:ext cx="1785340" cy="12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title="Screenshot 2025-05-18 212118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5114810" y="0"/>
            <a:ext cx="1785340" cy="124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 rotWithShape="1">
          <a:blip r:embed="rId7">
            <a:alphaModFix/>
          </a:blip>
          <a:srcRect b="25695" l="14655" r="13227" t="27864"/>
          <a:stretch/>
        </p:blipFill>
        <p:spPr>
          <a:xfrm>
            <a:off x="5078125" y="447730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54575" y="4477300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9">
            <a:alphaModFix/>
          </a:blip>
          <a:srcRect b="44064" l="0" r="0" t="10222"/>
          <a:stretch/>
        </p:blipFill>
        <p:spPr>
          <a:xfrm>
            <a:off x="3042345" y="4440900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9">
            <a:alphaModFix/>
          </a:blip>
          <a:srcRect b="0" l="0" r="0" t="54286"/>
          <a:stretch/>
        </p:blipFill>
        <p:spPr>
          <a:xfrm>
            <a:off x="2139150" y="4548606"/>
            <a:ext cx="1176405" cy="53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0" name="Google Shape;240;p22"/>
          <p:cNvSpPr txBox="1"/>
          <p:nvPr/>
        </p:nvSpPr>
        <p:spPr>
          <a:xfrm>
            <a:off x="6900" y="64025"/>
            <a:ext cx="7547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>
                <a:latin typeface="Calibri"/>
                <a:ea typeface="Calibri"/>
                <a:cs typeface="Calibri"/>
                <a:sym typeface="Calibri"/>
              </a:rPr>
              <a:t>DAQ-Pictorial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22"/>
          <p:cNvPicPr preferRelativeResize="0"/>
          <p:nvPr/>
        </p:nvPicPr>
        <p:blipFill rotWithShape="1">
          <a:blip r:embed="rId4">
            <a:alphaModFix/>
          </a:blip>
          <a:srcRect b="26020" l="14045" r="22492" t="6288"/>
          <a:stretch/>
        </p:blipFill>
        <p:spPr>
          <a:xfrm>
            <a:off x="4156225" y="-1"/>
            <a:ext cx="3920970" cy="313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/>
          <p:cNvPicPr preferRelativeResize="0"/>
          <p:nvPr/>
        </p:nvPicPr>
        <p:blipFill rotWithShape="1">
          <a:blip r:embed="rId5">
            <a:alphaModFix/>
          </a:blip>
          <a:srcRect b="32803" l="18893" r="18404" t="29734"/>
          <a:stretch/>
        </p:blipFill>
        <p:spPr>
          <a:xfrm>
            <a:off x="168561" y="643300"/>
            <a:ext cx="1584274" cy="12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/>
          <p:cNvPicPr preferRelativeResize="0"/>
          <p:nvPr/>
        </p:nvPicPr>
        <p:blipFill rotWithShape="1">
          <a:blip r:embed="rId6">
            <a:alphaModFix/>
          </a:blip>
          <a:srcRect b="0" l="33431" r="0" t="41204"/>
          <a:stretch/>
        </p:blipFill>
        <p:spPr>
          <a:xfrm>
            <a:off x="5402250" y="4110275"/>
            <a:ext cx="1428900" cy="94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 rotWithShape="1">
          <a:blip r:embed="rId7">
            <a:alphaModFix/>
          </a:blip>
          <a:srcRect b="35418" l="0" r="0" t="36925"/>
          <a:stretch/>
        </p:blipFill>
        <p:spPr>
          <a:xfrm>
            <a:off x="4646775" y="3136775"/>
            <a:ext cx="2939876" cy="813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22"/>
          <p:cNvCxnSpPr/>
          <p:nvPr/>
        </p:nvCxnSpPr>
        <p:spPr>
          <a:xfrm>
            <a:off x="4858000" y="2072600"/>
            <a:ext cx="358200" cy="15951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6" name="Google Shape;246;p22"/>
          <p:cNvCxnSpPr/>
          <p:nvPr/>
        </p:nvCxnSpPr>
        <p:spPr>
          <a:xfrm>
            <a:off x="5162800" y="2072600"/>
            <a:ext cx="358200" cy="15951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7" name="Google Shape;247;p22"/>
          <p:cNvCxnSpPr/>
          <p:nvPr/>
        </p:nvCxnSpPr>
        <p:spPr>
          <a:xfrm>
            <a:off x="5543800" y="2072600"/>
            <a:ext cx="358200" cy="15951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8" name="Google Shape;248;p22"/>
          <p:cNvCxnSpPr/>
          <p:nvPr/>
        </p:nvCxnSpPr>
        <p:spPr>
          <a:xfrm>
            <a:off x="5848600" y="2072600"/>
            <a:ext cx="358200" cy="15951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9" name="Google Shape;249;p22"/>
          <p:cNvCxnSpPr/>
          <p:nvPr/>
        </p:nvCxnSpPr>
        <p:spPr>
          <a:xfrm>
            <a:off x="6229600" y="2072600"/>
            <a:ext cx="358200" cy="15951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50" name="Google Shape;250;p22"/>
          <p:cNvPicPr preferRelativeResize="0"/>
          <p:nvPr/>
        </p:nvPicPr>
        <p:blipFill rotWithShape="1">
          <a:blip r:embed="rId8">
            <a:alphaModFix/>
          </a:blip>
          <a:srcRect b="15401" l="9796" r="0" t="13917"/>
          <a:stretch/>
        </p:blipFill>
        <p:spPr>
          <a:xfrm>
            <a:off x="2007550" y="853400"/>
            <a:ext cx="1921450" cy="1129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22"/>
          <p:cNvCxnSpPr/>
          <p:nvPr/>
        </p:nvCxnSpPr>
        <p:spPr>
          <a:xfrm flipH="1" rot="10800000">
            <a:off x="592950" y="1074350"/>
            <a:ext cx="2868600" cy="2832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2" name="Google Shape;252;p22"/>
          <p:cNvCxnSpPr/>
          <p:nvPr/>
        </p:nvCxnSpPr>
        <p:spPr>
          <a:xfrm>
            <a:off x="3504950" y="1193650"/>
            <a:ext cx="1248000" cy="4776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3" name="Google Shape;253;p22"/>
          <p:cNvCxnSpPr/>
          <p:nvPr/>
        </p:nvCxnSpPr>
        <p:spPr>
          <a:xfrm>
            <a:off x="3515800" y="1193650"/>
            <a:ext cx="1595400" cy="4884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4" name="Google Shape;254;p22"/>
          <p:cNvCxnSpPr/>
          <p:nvPr/>
        </p:nvCxnSpPr>
        <p:spPr>
          <a:xfrm>
            <a:off x="3515800" y="1193650"/>
            <a:ext cx="1931400" cy="4776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5" name="Google Shape;255;p22"/>
          <p:cNvCxnSpPr/>
          <p:nvPr/>
        </p:nvCxnSpPr>
        <p:spPr>
          <a:xfrm>
            <a:off x="3515800" y="1193650"/>
            <a:ext cx="2311200" cy="466500"/>
          </a:xfrm>
          <a:prstGeom prst="straightConnector1">
            <a:avLst/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6" name="Google Shape;256;p22"/>
          <p:cNvSpPr txBox="1"/>
          <p:nvPr/>
        </p:nvSpPr>
        <p:spPr>
          <a:xfrm>
            <a:off x="-83026" y="1905400"/>
            <a:ext cx="24021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EXPLODER3-Rata Clock 6.25 MHz</a:t>
            </a:r>
            <a:endParaRPr b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2"/>
          <p:cNvSpPr txBox="1"/>
          <p:nvPr/>
        </p:nvSpPr>
        <p:spPr>
          <a:xfrm>
            <a:off x="1911900" y="621513"/>
            <a:ext cx="24021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Logic FIFO-&gt;Clock+Trigger</a:t>
            </a:r>
            <a:endParaRPr b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2"/>
          <p:cNvSpPr/>
          <p:nvPr/>
        </p:nvSpPr>
        <p:spPr>
          <a:xfrm>
            <a:off x="5191950" y="3849863"/>
            <a:ext cx="1849500" cy="260400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9" name="Google Shape;259;p22"/>
          <p:cNvCxnSpPr/>
          <p:nvPr/>
        </p:nvCxnSpPr>
        <p:spPr>
          <a:xfrm>
            <a:off x="6554175" y="4394775"/>
            <a:ext cx="9225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260" name="Google Shape;260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76675" y="3873650"/>
            <a:ext cx="1129176" cy="11291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2"/>
          <p:cNvSpPr txBox="1"/>
          <p:nvPr/>
        </p:nvSpPr>
        <p:spPr>
          <a:xfrm>
            <a:off x="7368450" y="3493850"/>
            <a:ext cx="13230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Rest of the world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 (main to)</a:t>
            </a:r>
            <a:endParaRPr b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2"/>
          <p:cNvSpPr/>
          <p:nvPr/>
        </p:nvSpPr>
        <p:spPr>
          <a:xfrm>
            <a:off x="3472400" y="292975"/>
            <a:ext cx="4264550" cy="1844694"/>
          </a:xfrm>
          <a:custGeom>
            <a:rect b="b" l="l" r="r" t="t"/>
            <a:pathLst>
              <a:path extrusionOk="0" h="90526" w="170582">
                <a:moveTo>
                  <a:pt x="170582" y="90527"/>
                </a:moveTo>
                <a:cubicBezTo>
                  <a:pt x="168724" y="79381"/>
                  <a:pt x="170867" y="67789"/>
                  <a:pt x="168846" y="56671"/>
                </a:cubicBezTo>
                <a:cubicBezTo>
                  <a:pt x="165124" y="36200"/>
                  <a:pt x="150894" y="14929"/>
                  <a:pt x="131952" y="6321"/>
                </a:cubicBezTo>
                <a:cubicBezTo>
                  <a:pt x="113473" y="-2077"/>
                  <a:pt x="91279" y="-455"/>
                  <a:pt x="71185" y="2415"/>
                </a:cubicBezTo>
                <a:cubicBezTo>
                  <a:pt x="47868" y="5745"/>
                  <a:pt x="20728" y="14559"/>
                  <a:pt x="8247" y="34534"/>
                </a:cubicBezTo>
                <a:cubicBezTo>
                  <a:pt x="4713" y="40190"/>
                  <a:pt x="0" y="46095"/>
                  <a:pt x="0" y="52765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263" name="Google Shape;263;p22"/>
          <p:cNvSpPr/>
          <p:nvPr/>
        </p:nvSpPr>
        <p:spPr>
          <a:xfrm>
            <a:off x="3526650" y="893650"/>
            <a:ext cx="1182847" cy="694494"/>
          </a:xfrm>
          <a:custGeom>
            <a:rect b="b" l="l" r="r" t="t"/>
            <a:pathLst>
              <a:path extrusionOk="0" h="32400" w="50350">
                <a:moveTo>
                  <a:pt x="0" y="11566"/>
                </a:moveTo>
                <a:cubicBezTo>
                  <a:pt x="5493" y="-1245"/>
                  <a:pt x="29637" y="-3111"/>
                  <a:pt x="41235" y="4621"/>
                </a:cubicBezTo>
                <a:cubicBezTo>
                  <a:pt x="49344" y="10027"/>
                  <a:pt x="47268" y="23155"/>
                  <a:pt x="50350" y="3240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264" name="Google Shape;264;p22"/>
          <p:cNvSpPr/>
          <p:nvPr/>
        </p:nvSpPr>
        <p:spPr>
          <a:xfrm>
            <a:off x="3526650" y="893650"/>
            <a:ext cx="1595340" cy="694494"/>
          </a:xfrm>
          <a:custGeom>
            <a:rect b="b" l="l" r="r" t="t"/>
            <a:pathLst>
              <a:path extrusionOk="0" h="32400" w="50350">
                <a:moveTo>
                  <a:pt x="0" y="11566"/>
                </a:moveTo>
                <a:cubicBezTo>
                  <a:pt x="5493" y="-1245"/>
                  <a:pt x="29637" y="-3111"/>
                  <a:pt x="41235" y="4621"/>
                </a:cubicBezTo>
                <a:cubicBezTo>
                  <a:pt x="49344" y="10027"/>
                  <a:pt x="47268" y="23155"/>
                  <a:pt x="50350" y="3240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265" name="Google Shape;265;p22"/>
          <p:cNvSpPr/>
          <p:nvPr/>
        </p:nvSpPr>
        <p:spPr>
          <a:xfrm>
            <a:off x="3526650" y="893650"/>
            <a:ext cx="1921482" cy="694494"/>
          </a:xfrm>
          <a:custGeom>
            <a:rect b="b" l="l" r="r" t="t"/>
            <a:pathLst>
              <a:path extrusionOk="0" h="32400" w="50350">
                <a:moveTo>
                  <a:pt x="0" y="11566"/>
                </a:moveTo>
                <a:cubicBezTo>
                  <a:pt x="5493" y="-1245"/>
                  <a:pt x="29637" y="-3111"/>
                  <a:pt x="41235" y="4621"/>
                </a:cubicBezTo>
                <a:cubicBezTo>
                  <a:pt x="49344" y="10027"/>
                  <a:pt x="47268" y="23155"/>
                  <a:pt x="50350" y="3240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sp>
      <p:sp>
        <p:nvSpPr>
          <p:cNvPr id="266" name="Google Shape;266;p22"/>
          <p:cNvSpPr/>
          <p:nvPr/>
        </p:nvSpPr>
        <p:spPr>
          <a:xfrm>
            <a:off x="3526650" y="893650"/>
            <a:ext cx="2300366" cy="694494"/>
          </a:xfrm>
          <a:custGeom>
            <a:rect b="b" l="l" r="r" t="t"/>
            <a:pathLst>
              <a:path extrusionOk="0" h="32400" w="50350">
                <a:moveTo>
                  <a:pt x="0" y="11566"/>
                </a:moveTo>
                <a:cubicBezTo>
                  <a:pt x="5493" y="-1245"/>
                  <a:pt x="29637" y="-3111"/>
                  <a:pt x="41235" y="4621"/>
                </a:cubicBezTo>
                <a:cubicBezTo>
                  <a:pt x="49344" y="10027"/>
                  <a:pt x="47268" y="23155"/>
                  <a:pt x="50350" y="32400"/>
                </a:cubicBezTo>
              </a:path>
            </a:pathLst>
          </a:custGeom>
          <a:noFill/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med" w="med" type="stealth"/>
          </a:ln>
        </p:spPr>
      </p:sp>
      <p:cxnSp>
        <p:nvCxnSpPr>
          <p:cNvPr id="267" name="Google Shape;267;p22"/>
          <p:cNvCxnSpPr/>
          <p:nvPr/>
        </p:nvCxnSpPr>
        <p:spPr>
          <a:xfrm rot="10800000">
            <a:off x="7726000" y="2159275"/>
            <a:ext cx="358200" cy="2931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8" name="Google Shape;268;p22"/>
          <p:cNvSpPr txBox="1"/>
          <p:nvPr/>
        </p:nvSpPr>
        <p:spPr>
          <a:xfrm>
            <a:off x="8007900" y="2297913"/>
            <a:ext cx="24021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In T1 +T3</a:t>
            </a:r>
            <a:endParaRPr b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22" title="Screenshot 2025-05-18 212101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5147" y="2156493"/>
            <a:ext cx="2311201" cy="23661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0" name="Google Shape;270;p22"/>
          <p:cNvCxnSpPr/>
          <p:nvPr/>
        </p:nvCxnSpPr>
        <p:spPr>
          <a:xfrm flipH="1">
            <a:off x="2402975" y="1927175"/>
            <a:ext cx="2336400" cy="9597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stealth"/>
            <a:tailEnd len="med" w="med" type="triangle"/>
          </a:ln>
        </p:spPr>
      </p:cxnSp>
      <p:cxnSp>
        <p:nvCxnSpPr>
          <p:cNvPr id="271" name="Google Shape;271;p22"/>
          <p:cNvCxnSpPr/>
          <p:nvPr/>
        </p:nvCxnSpPr>
        <p:spPr>
          <a:xfrm flipH="1">
            <a:off x="2512400" y="1790450"/>
            <a:ext cx="2674500" cy="13773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72" name="Google Shape;272;p22"/>
          <p:cNvSpPr txBox="1"/>
          <p:nvPr/>
        </p:nvSpPr>
        <p:spPr>
          <a:xfrm>
            <a:off x="315149" y="4321475"/>
            <a:ext cx="24021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TRT:Each 9 chip module needs a MOSAIC</a:t>
            </a:r>
            <a:endParaRPr b="1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2"/>
          <p:cNvSpPr txBox="1"/>
          <p:nvPr/>
        </p:nvSpPr>
        <p:spPr>
          <a:xfrm>
            <a:off x="9600" y="4696550"/>
            <a:ext cx="620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https://web-docs.gsi.de/~bloeher/wrtclk/docs/#overview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23"/>
          <p:cNvPicPr preferRelativeResize="0"/>
          <p:nvPr/>
        </p:nvPicPr>
        <p:blipFill rotWithShape="1">
          <a:blip r:embed="rId3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3"/>
          <p:cNvPicPr preferRelativeResize="0"/>
          <p:nvPr/>
        </p:nvPicPr>
        <p:blipFill rotWithShape="1">
          <a:blip r:embed="rId3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225" y="1131757"/>
            <a:ext cx="3957950" cy="3135174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2" name="Google Shape;282;p23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DAQ-MOSAIC vme readout board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23"/>
          <p:cNvPicPr preferRelativeResize="0"/>
          <p:nvPr/>
        </p:nvPicPr>
        <p:blipFill rotWithShape="1">
          <a:blip r:embed="rId5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3"/>
          <p:cNvPicPr preferRelativeResize="0"/>
          <p:nvPr/>
        </p:nvPicPr>
        <p:blipFill rotWithShape="1">
          <a:blip r:embed="rId5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3" title="Screenshot 2025-01-20 09502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3"/>
          <p:cNvSpPr txBox="1"/>
          <p:nvPr/>
        </p:nvSpPr>
        <p:spPr>
          <a:xfrm>
            <a:off x="-48975" y="4647291"/>
            <a:ext cx="523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latin typeface="Calibri"/>
                <a:ea typeface="Calibri"/>
                <a:cs typeface="Calibri"/>
                <a:sym typeface="Calibri"/>
              </a:rPr>
              <a:t>MOSAIC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 = MOdular System for 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Acquisition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 Interface and Control.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https://cds.cern.ch/record/2314957/files/epjconf_mpgd2018_07002.pdf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3"/>
          <p:cNvSpPr txBox="1"/>
          <p:nvPr/>
        </p:nvSpPr>
        <p:spPr>
          <a:xfrm>
            <a:off x="97300" y="968859"/>
            <a:ext cx="57465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slot VME6U module.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LVDS cables connect 10 Data, clock and control.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 Gbps line rate.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 GB DDR3 memory module working at 400 MHz performing a nominal throughput of 6.4 GB/s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Gbps ethernet cable out.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Lemo cables with configurable jumpers.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L0:RATA_CLOCK_IN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L1:TRIGGER_1_IN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L2:BUSY_OUT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L3:TRIGGER_3_IN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4" name="Google Shape;29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4525" y="2622613"/>
            <a:ext cx="4547274" cy="252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2125" y="447393"/>
            <a:ext cx="4547275" cy="233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4"/>
          <p:cNvPicPr preferRelativeResize="0"/>
          <p:nvPr/>
        </p:nvPicPr>
        <p:blipFill rotWithShape="1">
          <a:blip r:embed="rId5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4"/>
          <p:cNvPicPr preferRelativeResize="0"/>
          <p:nvPr/>
        </p:nvPicPr>
        <p:blipFill rotWithShape="1">
          <a:blip r:embed="rId5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4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DAQ-Rata clock timing resolution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9" name="Google Shape;299;p24"/>
          <p:cNvPicPr preferRelativeResize="0"/>
          <p:nvPr/>
        </p:nvPicPr>
        <p:blipFill rotWithShape="1">
          <a:blip r:embed="rId6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4"/>
          <p:cNvPicPr preferRelativeResize="0"/>
          <p:nvPr/>
        </p:nvPicPr>
        <p:blipFill rotWithShape="1">
          <a:blip r:embed="rId6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4" title="Screenshot 2025-01-20 09502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4"/>
          <p:cNvSpPr txBox="1"/>
          <p:nvPr/>
        </p:nvSpPr>
        <p:spPr>
          <a:xfrm>
            <a:off x="92675" y="3090725"/>
            <a:ext cx="39573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Rata clock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timing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protocol*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used.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6.25 MHz, full timestamp encoded ever 10 us.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Resolution with respect to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DAQ of 10 ns.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4"/>
          <p:cNvSpPr txBox="1"/>
          <p:nvPr/>
        </p:nvSpPr>
        <p:spPr>
          <a:xfrm>
            <a:off x="0" y="4774200"/>
            <a:ext cx="450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* </a:t>
            </a:r>
            <a:r>
              <a:rPr lang="en-GB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https://fy.chalmers.se/~f96hajo/rataser/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24" title="1000019942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1625" y="636725"/>
            <a:ext cx="2707123" cy="203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1" name="Google Shape;311;p25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DAQ-Triggered module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25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5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5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5" title="Screenshot 2026-01-13 16043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0" y="602350"/>
            <a:ext cx="8660573" cy="461217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5"/>
          <p:cNvSpPr txBox="1"/>
          <p:nvPr/>
        </p:nvSpPr>
        <p:spPr>
          <a:xfrm>
            <a:off x="4427225" y="2970000"/>
            <a:ext cx="39573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 trigger length is modulated/randomized.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can be measured by the mosaic and then correlated to show system is in step with main DAQ.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5"/>
          <p:cNvPicPr preferRelativeResize="0"/>
          <p:nvPr/>
        </p:nvPicPr>
        <p:blipFill rotWithShape="1">
          <a:blip r:embed="rId7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5"/>
          <p:cNvPicPr preferRelativeResize="0"/>
          <p:nvPr/>
        </p:nvPicPr>
        <p:blipFill rotWithShape="1">
          <a:blip r:embed="rId7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25" name="Google Shape;325;p26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DAQ-Trigger number comparison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26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6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6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26"/>
          <p:cNvSpPr txBox="1"/>
          <p:nvPr/>
        </p:nvSpPr>
        <p:spPr>
          <a:xfrm>
            <a:off x="181575" y="1700275"/>
            <a:ext cx="39573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MOSAIC trigger counter can be compared to chip trigger counter.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Correlation between values shows that device and R/O module are in step and no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mismatch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data.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26"/>
          <p:cNvPicPr preferRelativeResize="0"/>
          <p:nvPr/>
        </p:nvPicPr>
        <p:blipFill rotWithShape="1">
          <a:blip r:embed="rId5">
            <a:alphaModFix/>
          </a:blip>
          <a:srcRect b="5535" l="4370" r="0" t="12713"/>
          <a:stretch/>
        </p:blipFill>
        <p:spPr>
          <a:xfrm>
            <a:off x="4527775" y="1474776"/>
            <a:ext cx="4523824" cy="2188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6"/>
          <p:cNvSpPr txBox="1"/>
          <p:nvPr/>
        </p:nvSpPr>
        <p:spPr>
          <a:xfrm>
            <a:off x="5123525" y="3663276"/>
            <a:ext cx="3691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MOSAIC 3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chip 0 trigger num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6"/>
          <p:cNvSpPr txBox="1"/>
          <p:nvPr/>
        </p:nvSpPr>
        <p:spPr>
          <a:xfrm rot="-5401118">
            <a:off x="2556070" y="1405343"/>
            <a:ext cx="3691200" cy="5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MOSAIC 2</a:t>
            </a:r>
            <a:r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chip 1 trigger num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6"/>
          <p:cNvPicPr preferRelativeResize="0"/>
          <p:nvPr/>
        </p:nvPicPr>
        <p:blipFill rotWithShape="1">
          <a:blip r:embed="rId7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6"/>
          <p:cNvPicPr preferRelativeResize="0"/>
          <p:nvPr/>
        </p:nvPicPr>
        <p:blipFill rotWithShape="1">
          <a:blip r:embed="rId7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"/>
          <p:cNvSpPr txBox="1"/>
          <p:nvPr>
            <p:ph type="title"/>
          </p:nvPr>
        </p:nvSpPr>
        <p:spPr>
          <a:xfrm>
            <a:off x="0" y="-49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Slow control - “Temperature” readout</a:t>
            </a:r>
            <a:endParaRPr/>
          </a:p>
        </p:txBody>
      </p:sp>
      <p:sp>
        <p:nvSpPr>
          <p:cNvPr id="341" name="Google Shape;34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42" name="Google Shape;342;p27"/>
          <p:cNvPicPr preferRelativeResize="0"/>
          <p:nvPr/>
        </p:nvPicPr>
        <p:blipFill rotWithShape="1">
          <a:blip r:embed="rId3">
            <a:alphaModFix/>
          </a:blip>
          <a:srcRect b="0" l="0" r="-4844" t="7476"/>
          <a:stretch/>
        </p:blipFill>
        <p:spPr>
          <a:xfrm>
            <a:off x="0" y="443750"/>
            <a:ext cx="4469075" cy="233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7"/>
          <p:cNvPicPr preferRelativeResize="0"/>
          <p:nvPr/>
        </p:nvPicPr>
        <p:blipFill rotWithShape="1">
          <a:blip r:embed="rId4">
            <a:alphaModFix/>
          </a:blip>
          <a:srcRect b="0" l="1863" r="6352" t="7978"/>
          <a:stretch/>
        </p:blipFill>
        <p:spPr>
          <a:xfrm>
            <a:off x="4252803" y="646649"/>
            <a:ext cx="4262725" cy="241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7"/>
          <p:cNvPicPr preferRelativeResize="0"/>
          <p:nvPr/>
        </p:nvPicPr>
        <p:blipFill rotWithShape="1">
          <a:blip r:embed="rId5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7" title="Screenshot 2025-01-20 09502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7"/>
          <p:cNvPicPr preferRelativeResize="0"/>
          <p:nvPr/>
        </p:nvPicPr>
        <p:blipFill rotWithShape="1">
          <a:blip r:embed="rId8">
            <a:alphaModFix/>
          </a:blip>
          <a:srcRect b="0" l="0" r="0" t="7995"/>
          <a:stretch/>
        </p:blipFill>
        <p:spPr>
          <a:xfrm>
            <a:off x="0" y="2874300"/>
            <a:ext cx="4358650" cy="2269199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7"/>
          <p:cNvSpPr txBox="1"/>
          <p:nvPr/>
        </p:nvSpPr>
        <p:spPr>
          <a:xfrm>
            <a:off x="4538538" y="2995350"/>
            <a:ext cx="37014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AVSS register can be readout off-spill to keep track of chip temperature.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Plot shows overnight test in which temperature dropped along with AVSS.</a:t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2"/>
                </a:solidFill>
              </a:rPr>
              <a:t>With chiller and full calibration of chips this can give temperature estimate for monitoring.*</a:t>
            </a:r>
            <a:endParaRPr sz="1000">
              <a:solidFill>
                <a:schemeClr val="dk2"/>
              </a:solidFill>
            </a:endParaRPr>
          </a:p>
        </p:txBody>
      </p:sp>
      <p:pic>
        <p:nvPicPr>
          <p:cNvPr id="349" name="Google Shape;349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69078" y="4185403"/>
            <a:ext cx="4358649" cy="7188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7"/>
          <p:cNvSpPr txBox="1"/>
          <p:nvPr/>
        </p:nvSpPr>
        <p:spPr>
          <a:xfrm>
            <a:off x="4572000" y="4820400"/>
            <a:ext cx="435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*</a:t>
            </a:r>
            <a:r>
              <a:rPr lang="en-GB" sz="900" u="sng">
                <a:solidFill>
                  <a:schemeClr val="hlink"/>
                </a:solidFill>
                <a:hlinkClick r:id="rId10"/>
              </a:rPr>
              <a:t>https://cds.cern.ch/record/2948748/files/2510.27592.pdf</a:t>
            </a:r>
            <a:endParaRPr sz="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7" name="Google Shape;357;p28" title="Screenshot 2025-12-08 200859.png"/>
          <p:cNvPicPr preferRelativeResize="0"/>
          <p:nvPr/>
        </p:nvPicPr>
        <p:blipFill rotWithShape="1">
          <a:blip r:embed="rId4">
            <a:alphaModFix/>
          </a:blip>
          <a:srcRect b="0" l="4352" r="0" t="0"/>
          <a:stretch/>
        </p:blipFill>
        <p:spPr>
          <a:xfrm>
            <a:off x="2435000" y="443600"/>
            <a:ext cx="2701851" cy="172392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8"/>
          <p:cNvSpPr txBox="1"/>
          <p:nvPr/>
        </p:nvSpPr>
        <p:spPr>
          <a:xfrm>
            <a:off x="2669550" y="2080575"/>
            <a:ext cx="2358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CERN Test beam @ AMBER 6 SCC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tracking between cards and position resolution calculated.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p28"/>
          <p:cNvPicPr preferRelativeResize="0"/>
          <p:nvPr/>
        </p:nvPicPr>
        <p:blipFill rotWithShape="1">
          <a:blip r:embed="rId5">
            <a:alphaModFix/>
          </a:blip>
          <a:srcRect b="2482" l="2477" r="0" t="14517"/>
          <a:stretch/>
        </p:blipFill>
        <p:spPr>
          <a:xfrm>
            <a:off x="6900" y="530547"/>
            <a:ext cx="2428101" cy="155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0751" y="468539"/>
            <a:ext cx="2358298" cy="160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8"/>
          <p:cNvSpPr txBox="1"/>
          <p:nvPr/>
        </p:nvSpPr>
        <p:spPr>
          <a:xfrm>
            <a:off x="128925" y="2126900"/>
            <a:ext cx="2447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2021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CERN Test beam @ AMBER 4 SCC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hit maps produced no synchronization.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28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Experiments</a:t>
            </a: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 timeline &amp; achievements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p28"/>
          <p:cNvPicPr preferRelativeResize="0"/>
          <p:nvPr/>
        </p:nvPicPr>
        <p:blipFill rotWithShape="1">
          <a:blip r:embed="rId7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8"/>
          <p:cNvPicPr preferRelativeResize="0"/>
          <p:nvPr/>
        </p:nvPicPr>
        <p:blipFill rotWithShape="1">
          <a:blip r:embed="rId7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8" title="Screenshot 2025-01-20 095020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00" y="2942700"/>
            <a:ext cx="2384276" cy="1541427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8"/>
          <p:cNvSpPr txBox="1"/>
          <p:nvPr/>
        </p:nvSpPr>
        <p:spPr>
          <a:xfrm>
            <a:off x="121788" y="4484125"/>
            <a:ext cx="23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2024 - 2024 end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working stage 1 module produced (source scan).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28"/>
          <p:cNvSpPr txBox="1"/>
          <p:nvPr/>
        </p:nvSpPr>
        <p:spPr>
          <a:xfrm>
            <a:off x="5302275" y="2054675"/>
            <a:ext cx="2848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2023 - 2024 start </a:t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Partially working stage 1 used in NUSTAR experiments s091.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" name="Google Shape;369;p28" title="Screenshot 2025-10-17 172703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57950" y="2937625"/>
            <a:ext cx="2780876" cy="154142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8"/>
          <p:cNvSpPr txBox="1"/>
          <p:nvPr/>
        </p:nvSpPr>
        <p:spPr>
          <a:xfrm>
            <a:off x="2710053" y="4484125"/>
            <a:ext cx="282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2025-present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1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modules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beam used with plastic detector to see clusterer evolution.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8"/>
          <p:cNvSpPr txBox="1"/>
          <p:nvPr/>
        </p:nvSpPr>
        <p:spPr>
          <a:xfrm>
            <a:off x="5533950" y="3079275"/>
            <a:ext cx="2823900" cy="15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Beyond….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7740" y="603226"/>
            <a:ext cx="3271922" cy="2267798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9" name="Google Shape;379;p29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Experiments-g249 (in beam stage 1)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9"/>
          <p:cNvPicPr preferRelativeResize="0"/>
          <p:nvPr/>
        </p:nvPicPr>
        <p:blipFill rotWithShape="1">
          <a:blip r:embed="rId5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9"/>
          <p:cNvPicPr preferRelativeResize="0"/>
          <p:nvPr/>
        </p:nvPicPr>
        <p:blipFill rotWithShape="1">
          <a:blip r:embed="rId5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9" title="Screenshot 2025-01-20 09502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9" title="Screenshot 2025-12-09 13240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30200"/>
            <a:ext cx="4321526" cy="20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9" title="Screenshot 2025-11-16 191126.png"/>
          <p:cNvPicPr preferRelativeResize="0"/>
          <p:nvPr/>
        </p:nvPicPr>
        <p:blipFill rotWithShape="1">
          <a:blip r:embed="rId8">
            <a:alphaModFix/>
          </a:blip>
          <a:srcRect b="0" l="0" r="862" t="1235"/>
          <a:stretch/>
        </p:blipFill>
        <p:spPr>
          <a:xfrm>
            <a:off x="4631250" y="2871025"/>
            <a:ext cx="4022399" cy="2206099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29"/>
          <p:cNvSpPr/>
          <p:nvPr/>
        </p:nvSpPr>
        <p:spPr>
          <a:xfrm>
            <a:off x="5087450" y="587525"/>
            <a:ext cx="193800" cy="225600"/>
          </a:xfrm>
          <a:prstGeom prst="rect">
            <a:avLst/>
          </a:prstGeom>
          <a:solidFill>
            <a:schemeClr val="lt1"/>
          </a:solidFill>
          <a:ln cap="flat" cmpd="sng" w="10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6850" lIns="96850" spcFirstLastPara="1" rIns="96850" wrap="square" tIns="968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82"/>
          </a:p>
        </p:txBody>
      </p:sp>
      <p:pic>
        <p:nvPicPr>
          <p:cNvPr id="386" name="Google Shape;386;p29" title="TARGET_Z1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81801" y="3885724"/>
            <a:ext cx="2340060" cy="1164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37493" y="3812808"/>
            <a:ext cx="1075095" cy="123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200" y="3824322"/>
            <a:ext cx="1075100" cy="121420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9" name="Google Shape;389;p29"/>
          <p:cNvCxnSpPr/>
          <p:nvPr/>
        </p:nvCxnSpPr>
        <p:spPr>
          <a:xfrm>
            <a:off x="777400" y="4384597"/>
            <a:ext cx="421200" cy="4800"/>
          </a:xfrm>
          <a:prstGeom prst="straightConnector1">
            <a:avLst/>
          </a:prstGeom>
          <a:noFill/>
          <a:ln cap="flat" cmpd="sng" w="40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0" name="Google Shape;390;p29"/>
          <p:cNvCxnSpPr/>
          <p:nvPr/>
        </p:nvCxnSpPr>
        <p:spPr>
          <a:xfrm flipH="1" rot="10800000">
            <a:off x="1978519" y="4383697"/>
            <a:ext cx="303300" cy="900"/>
          </a:xfrm>
          <a:prstGeom prst="straightConnector1">
            <a:avLst/>
          </a:prstGeom>
          <a:noFill/>
          <a:ln cap="flat" cmpd="sng" w="40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1" name="Google Shape;391;p29"/>
          <p:cNvSpPr txBox="1"/>
          <p:nvPr/>
        </p:nvSpPr>
        <p:spPr>
          <a:xfrm>
            <a:off x="1453876" y="4959197"/>
            <a:ext cx="472800" cy="1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50" lIns="48050" spcFirstLastPara="1" rIns="48050" wrap="square" tIns="48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5">
                <a:latin typeface="Calibri"/>
                <a:ea typeface="Calibri"/>
                <a:cs typeface="Calibri"/>
                <a:sym typeface="Calibri"/>
              </a:rPr>
              <a:t>Los Z</a:t>
            </a:r>
            <a:endParaRPr sz="94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9"/>
          <p:cNvSpPr txBox="1"/>
          <p:nvPr/>
        </p:nvSpPr>
        <p:spPr>
          <a:xfrm rot="-5400000">
            <a:off x="853246" y="4518938"/>
            <a:ext cx="472800" cy="1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50" lIns="48050" spcFirstLastPara="1" rIns="48050" wrap="square" tIns="48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5">
                <a:latin typeface="Calibri"/>
                <a:ea typeface="Calibri"/>
                <a:cs typeface="Calibri"/>
                <a:sym typeface="Calibri"/>
              </a:rPr>
              <a:t>Counts</a:t>
            </a:r>
            <a:endParaRPr sz="94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9"/>
          <p:cNvSpPr txBox="1"/>
          <p:nvPr/>
        </p:nvSpPr>
        <p:spPr>
          <a:xfrm>
            <a:off x="412906" y="4959197"/>
            <a:ext cx="472800" cy="1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50" lIns="48050" spcFirstLastPara="1" rIns="48050" wrap="square" tIns="480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45">
                <a:latin typeface="Calibri"/>
                <a:ea typeface="Calibri"/>
                <a:cs typeface="Calibri"/>
                <a:sym typeface="Calibri"/>
              </a:rPr>
              <a:t>Los Z</a:t>
            </a:r>
            <a:endParaRPr sz="94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9"/>
          <p:cNvSpPr txBox="1"/>
          <p:nvPr/>
        </p:nvSpPr>
        <p:spPr>
          <a:xfrm rot="-5400000">
            <a:off x="-205025" y="4349229"/>
            <a:ext cx="421800" cy="1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2850" lIns="42850" spcFirstLastPara="1" rIns="42850" wrap="square" tIns="428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43">
                <a:latin typeface="Calibri"/>
                <a:ea typeface="Calibri"/>
                <a:cs typeface="Calibri"/>
                <a:sym typeface="Calibri"/>
              </a:rPr>
              <a:t>Counts</a:t>
            </a:r>
            <a:endParaRPr sz="843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" y="2962326"/>
            <a:ext cx="2775462" cy="924497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9"/>
          <p:cNvSpPr txBox="1"/>
          <p:nvPr/>
        </p:nvSpPr>
        <p:spPr>
          <a:xfrm>
            <a:off x="2775462" y="2973885"/>
            <a:ext cx="1855800" cy="8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50" lIns="48050" spcFirstLastPara="1" rIns="48050" wrap="square" tIns="48050">
            <a:noAutofit/>
          </a:bodyPr>
          <a:lstStyle/>
          <a:p>
            <a:pPr indent="-180167" lvl="0" marL="240224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6"/>
              <a:buFont typeface="Calibri"/>
              <a:buChar char="●"/>
            </a:pPr>
            <a:r>
              <a:rPr lang="en-GB" sz="945">
                <a:latin typeface="Calibri"/>
                <a:ea typeface="Calibri"/>
                <a:cs typeface="Calibri"/>
                <a:sym typeface="Calibri"/>
              </a:rPr>
              <a:t>During experiment large number of small clusters seen with good correlation.</a:t>
            </a:r>
            <a:endParaRPr sz="945">
              <a:latin typeface="Calibri"/>
              <a:ea typeface="Calibri"/>
              <a:cs typeface="Calibri"/>
              <a:sym typeface="Calibri"/>
            </a:endParaRPr>
          </a:p>
          <a:p>
            <a:pPr indent="-180167" lvl="0" marL="240224" rtl="0" algn="l">
              <a:spcBef>
                <a:spcPts val="0"/>
              </a:spcBef>
              <a:spcAft>
                <a:spcPts val="0"/>
              </a:spcAft>
              <a:buSzPts val="946"/>
              <a:buFont typeface="Calibri"/>
              <a:buChar char="●"/>
            </a:pPr>
            <a:r>
              <a:rPr lang="en-GB" sz="945">
                <a:latin typeface="Calibri"/>
                <a:ea typeface="Calibri"/>
                <a:cs typeface="Calibri"/>
                <a:sym typeface="Calibri"/>
              </a:rPr>
              <a:t>Triton contamination, could be tracked to the target.</a:t>
            </a:r>
            <a:endParaRPr sz="945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30" title="Lego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100" y="295559"/>
            <a:ext cx="3220450" cy="24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749" y="2700833"/>
            <a:ext cx="2423475" cy="137962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4" name="Google Shape;404;p30"/>
          <p:cNvSpPr txBox="1"/>
          <p:nvPr/>
        </p:nvSpPr>
        <p:spPr>
          <a:xfrm>
            <a:off x="6900" y="64025"/>
            <a:ext cx="647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Analysis-MEB oversampling, Non </a:t>
            </a:r>
            <a:r>
              <a:rPr b="1" lang="en-GB" sz="222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binary</a:t>
            </a:r>
            <a:r>
              <a:rPr b="1" lang="en-GB" sz="222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clustering</a:t>
            </a:r>
            <a:endParaRPr b="1" sz="2220">
              <a:solidFill>
                <a:srgbClr val="0000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30"/>
          <p:cNvPicPr preferRelativeResize="0"/>
          <p:nvPr/>
        </p:nvPicPr>
        <p:blipFill rotWithShape="1">
          <a:blip r:embed="rId5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0"/>
          <p:cNvPicPr preferRelativeResize="0"/>
          <p:nvPr/>
        </p:nvPicPr>
        <p:blipFill rotWithShape="1">
          <a:blip r:embed="rId5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0" title="Screenshot 2025-01-20 09502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0"/>
          <p:cNvPicPr preferRelativeResize="0"/>
          <p:nvPr/>
        </p:nvPicPr>
        <p:blipFill rotWithShape="1">
          <a:blip r:embed="rId7">
            <a:alphaModFix/>
          </a:blip>
          <a:srcRect b="13075" l="0" r="0" t="14884"/>
          <a:stretch/>
        </p:blipFill>
        <p:spPr>
          <a:xfrm>
            <a:off x="3809351" y="659340"/>
            <a:ext cx="5244232" cy="54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0" title="Screenshot 2026-02-20 114936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6650" y="1204775"/>
            <a:ext cx="2701150" cy="143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0" title="Screenshot 2026-02-20 114948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87800" y="1202625"/>
            <a:ext cx="2701149" cy="144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0" title="Screenshot 2026-02-20 114958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86650" y="2646875"/>
            <a:ext cx="2701151" cy="143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0" title="Screenshot 2026-02-20 115007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87800" y="2636463"/>
            <a:ext cx="2701151" cy="145914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0"/>
          <p:cNvSpPr txBox="1"/>
          <p:nvPr/>
        </p:nvSpPr>
        <p:spPr>
          <a:xfrm>
            <a:off x="217800" y="4170989"/>
            <a:ext cx="79284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MEB allows for 2nd and 3rd sample per trigger-&gt; Can be used to 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</a:t>
            </a: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evolution of cluster size.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 is an events with settings 1st=2us ,2nd=5us and 3rd=8us.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0"/>
          <p:cNvSpPr txBox="1"/>
          <p:nvPr/>
        </p:nvSpPr>
        <p:spPr>
          <a:xfrm>
            <a:off x="6898" y="4702819"/>
            <a:ext cx="886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Concept from:</a:t>
            </a:r>
            <a:r>
              <a:rPr lang="en-GB"/>
              <a:t> </a:t>
            </a:r>
            <a:r>
              <a:rPr lang="en-GB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https://agenda.infn.it/event/35597/contributions/211597/attachments/111617/159309/Vertex2023_Triolo_v3.pdf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1" name="Google Shape;421;p31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Analysis-simulations: </a:t>
            </a:r>
            <a:r>
              <a:rPr b="1" baseline="30000" lang="en-GB" sz="2220"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C(p,2p)</a:t>
            </a:r>
            <a:r>
              <a:rPr b="1" baseline="30000" lang="en-GB" sz="2220">
                <a:latin typeface="Calibri"/>
                <a:ea typeface="Calibri"/>
                <a:cs typeface="Calibri"/>
                <a:sym typeface="Calibri"/>
              </a:rPr>
              <a:t>11</a:t>
            </a: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B @ 500 MeV/u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p31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1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31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31"/>
          <p:cNvPicPr preferRelativeResize="0"/>
          <p:nvPr/>
        </p:nvPicPr>
        <p:blipFill rotWithShape="1">
          <a:blip r:embed="rId5">
            <a:alphaModFix/>
          </a:blip>
          <a:srcRect b="1942" l="0" r="0" t="0"/>
          <a:stretch/>
        </p:blipFill>
        <p:spPr>
          <a:xfrm>
            <a:off x="152400" y="636725"/>
            <a:ext cx="2934649" cy="412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87050" y="2785900"/>
            <a:ext cx="2976556" cy="19712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1"/>
          <p:cNvSpPr txBox="1"/>
          <p:nvPr/>
        </p:nvSpPr>
        <p:spPr>
          <a:xfrm>
            <a:off x="6484550" y="753650"/>
            <a:ext cx="227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inner barrel consists of 24 modules like. The outer barrel consists of 30 modules. Each tilted by 15°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Simulations performed to check geometrical efficiency and missing mass resolution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8" name="Google Shape;428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87050" y="690341"/>
            <a:ext cx="2976550" cy="201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2" name="Google Shape;72;p14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R3B-QFS Physics case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14"/>
          <p:cNvGrpSpPr/>
          <p:nvPr/>
        </p:nvGrpSpPr>
        <p:grpSpPr>
          <a:xfrm>
            <a:off x="3858860" y="613415"/>
            <a:ext cx="5283324" cy="2885412"/>
            <a:chOff x="3858860" y="920917"/>
            <a:chExt cx="5283324" cy="2885412"/>
          </a:xfrm>
        </p:grpSpPr>
        <p:pic>
          <p:nvPicPr>
            <p:cNvPr descr="Content Placeholder 4" id="77" name="Google Shape;77;p14"/>
            <p:cNvPicPr preferRelativeResize="0"/>
            <p:nvPr/>
          </p:nvPicPr>
          <p:blipFill rotWithShape="1">
            <a:blip r:embed="rId5">
              <a:alphaModFix/>
            </a:blip>
            <a:srcRect b="1930" l="0" r="0" t="11136"/>
            <a:stretch/>
          </p:blipFill>
          <p:spPr>
            <a:xfrm>
              <a:off x="3908900" y="1342811"/>
              <a:ext cx="5233283" cy="210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" name="Google Shape;78;p14"/>
            <p:cNvSpPr txBox="1"/>
            <p:nvPr/>
          </p:nvSpPr>
          <p:spPr>
            <a:xfrm>
              <a:off x="6989654" y="920917"/>
              <a:ext cx="1417800" cy="7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GLAD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4"/>
            <p:cNvSpPr txBox="1"/>
            <p:nvPr/>
          </p:nvSpPr>
          <p:spPr>
            <a:xfrm>
              <a:off x="3858860" y="3090228"/>
              <a:ext cx="1417800" cy="7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Target area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" name="Google Shape;80;p14"/>
            <p:cNvCxnSpPr/>
            <p:nvPr/>
          </p:nvCxnSpPr>
          <p:spPr>
            <a:xfrm flipH="1" rot="10800000">
              <a:off x="4345275" y="2202800"/>
              <a:ext cx="928500" cy="10323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1" name="Google Shape;81;p14"/>
            <p:cNvCxnSpPr/>
            <p:nvPr/>
          </p:nvCxnSpPr>
          <p:spPr>
            <a:xfrm flipH="1">
              <a:off x="6347875" y="1323850"/>
              <a:ext cx="738000" cy="6402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82" name="Google Shape;82;p14"/>
          <p:cNvSpPr txBox="1"/>
          <p:nvPr/>
        </p:nvSpPr>
        <p:spPr>
          <a:xfrm>
            <a:off x="6900" y="843825"/>
            <a:ext cx="39345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Physics programs</a:t>
            </a:r>
            <a:endParaRPr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Study nuclear structure using QFS as a reaction probe.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baseline="30000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X(p,2p)Y</a:t>
            </a:r>
            <a:r>
              <a:rPr baseline="30000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A-1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Want to study the scattered and knocked out proton to find the vertex of the reaction.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000" y="2941650"/>
            <a:ext cx="2734525" cy="1846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8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 rotWithShape="1">
          <a:blip r:embed="rId8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3717088">
            <a:off x="5438545" y="1356082"/>
            <a:ext cx="631035" cy="598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40485" y="3161849"/>
            <a:ext cx="2180516" cy="157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699999">
            <a:off x="3835861" y="3200386"/>
            <a:ext cx="1520064" cy="1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931525" y="-21575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0741" y="-21575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2325" y="-6750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8">
            <a:alphaModFix/>
          </a:blip>
          <a:srcRect b="44064" l="0" r="0" t="10222"/>
          <a:stretch/>
        </p:blipFill>
        <p:spPr>
          <a:xfrm>
            <a:off x="4880095" y="-43150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 rotWithShape="1">
          <a:blip r:embed="rId8">
            <a:alphaModFix/>
          </a:blip>
          <a:srcRect b="0" l="0" r="0" t="54286"/>
          <a:stretch/>
        </p:blipFill>
        <p:spPr>
          <a:xfrm>
            <a:off x="3976900" y="64556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07100" y="3435264"/>
            <a:ext cx="2409325" cy="102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32"/>
          <p:cNvPicPr preferRelativeResize="0"/>
          <p:nvPr/>
        </p:nvPicPr>
        <p:blipFill rotWithShape="1">
          <a:blip r:embed="rId3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/>
          <p:cNvPicPr preferRelativeResize="0"/>
          <p:nvPr/>
        </p:nvPicPr>
        <p:blipFill rotWithShape="1">
          <a:blip r:embed="rId3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7" name="Google Shape;437;p32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Analysis-simulations - 𝛿 electrons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32"/>
          <p:cNvPicPr preferRelativeResize="0"/>
          <p:nvPr/>
        </p:nvPicPr>
        <p:blipFill rotWithShape="1">
          <a:blip r:embed="rId4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2"/>
          <p:cNvPicPr preferRelativeResize="0"/>
          <p:nvPr/>
        </p:nvPicPr>
        <p:blipFill rotWithShape="1">
          <a:blip r:embed="rId4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 title="Screenshot 2025-01-20 09502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2" title="Screenshot from 2025-12-05 15-01-1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4600" y="587525"/>
            <a:ext cx="2824975" cy="21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2" title="Screenshot from 2025-12-05 11-53-16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19575" y="587525"/>
            <a:ext cx="3190600" cy="213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2" title="Screenshot from 2025-12-05 16-51-25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62700" y="2700575"/>
            <a:ext cx="3056876" cy="1820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2" title="Screenshot from 2025-12-08 14-14-27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44600" y="2700575"/>
            <a:ext cx="2969200" cy="20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32"/>
          <p:cNvSpPr txBox="1"/>
          <p:nvPr/>
        </p:nvSpPr>
        <p:spPr>
          <a:xfrm>
            <a:off x="115000" y="918150"/>
            <a:ext cx="2747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GB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Beam settings: </a:t>
            </a:r>
            <a:r>
              <a:rPr baseline="30000" lang="en-GB" sz="1600">
                <a:latin typeface="Calibri"/>
                <a:ea typeface="Calibri"/>
                <a:cs typeface="Calibri"/>
                <a:sym typeface="Calibri"/>
              </a:rPr>
              <a:t>238</a:t>
            </a:r>
            <a:r>
              <a:rPr lang="en-GB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 at 500 MeV/u and with a threshold on the electrons of 100 keV.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Check </a:t>
            </a: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multiplicity</a:t>
            </a:r>
            <a:r>
              <a:rPr lang="en-GB" sz="16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𝛿 in each FPC.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Worse case scenario-&gt;8 electrons per FPC in inner barrel-&gt; around 30-50 pixels which is within tolerance for the DAQ.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2" name="Google Shape;452;p33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Conclusions and summary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33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3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3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3"/>
          <p:cNvSpPr txBox="1"/>
          <p:nvPr/>
        </p:nvSpPr>
        <p:spPr>
          <a:xfrm>
            <a:off x="229950" y="636725"/>
            <a:ext cx="8242500" cy="32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working stage 1 modules constructed and working deployed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successfully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R</a:t>
            </a:r>
            <a:r>
              <a:rPr baseline="30000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 experiments.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2 is in pre-production phase and several modules with all functional chips are currently being wire bonded.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of multi strobe triggered mode is being developed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DAQ work underway to improve clocking and triggering in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preparation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test beams.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Commissioning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TRT expected 2027-2028.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33"/>
          <p:cNvPicPr preferRelativeResize="0"/>
          <p:nvPr/>
        </p:nvPicPr>
        <p:blipFill rotWithShape="1">
          <a:blip r:embed="rId6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3"/>
          <p:cNvPicPr preferRelativeResize="0"/>
          <p:nvPr/>
        </p:nvPicPr>
        <p:blipFill rotWithShape="1">
          <a:blip r:embed="rId6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65" name="Google Shape;465;p34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4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4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34"/>
          <p:cNvSpPr txBox="1"/>
          <p:nvPr>
            <p:ph type="title"/>
          </p:nvPr>
        </p:nvSpPr>
        <p:spPr>
          <a:xfrm>
            <a:off x="311704" y="1439075"/>
            <a:ext cx="85206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Thank you for your attention.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 Thanks to colleagues from Daresbury the TRT WG and NUSTAR community.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Any questions?</a:t>
            </a:r>
            <a:endParaRPr sz="2400"/>
          </a:p>
        </p:txBody>
      </p:sp>
      <p:pic>
        <p:nvPicPr>
          <p:cNvPr id="469" name="Google Shape;46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" y="3162279"/>
            <a:ext cx="3571835" cy="17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4" title="Screenshot 2025-12-08 200859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2614" y="3193257"/>
            <a:ext cx="2824712" cy="1723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4" title="HIC004_Source_Scan_chip3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7333" y="3193241"/>
            <a:ext cx="2666653" cy="1723972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4"/>
          <p:cNvSpPr txBox="1"/>
          <p:nvPr/>
        </p:nvSpPr>
        <p:spPr>
          <a:xfrm>
            <a:off x="238750" y="4861533"/>
            <a:ext cx="28539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 example of pixel masking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4"/>
          <p:cNvSpPr txBox="1"/>
          <p:nvPr/>
        </p:nvSpPr>
        <p:spPr>
          <a:xfrm>
            <a:off x="3638025" y="4828979"/>
            <a:ext cx="28539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*position resolution measured 2022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34"/>
          <p:cNvSpPr txBox="1"/>
          <p:nvPr/>
        </p:nvSpPr>
        <p:spPr>
          <a:xfrm>
            <a:off x="6383700" y="4841947"/>
            <a:ext cx="2853900" cy="2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*Sr</a:t>
            </a:r>
            <a:r>
              <a:rPr baseline="30000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source with first fully working STG1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34"/>
          <p:cNvPicPr preferRelativeResize="0"/>
          <p:nvPr/>
        </p:nvPicPr>
        <p:blipFill rotWithShape="1">
          <a:blip r:embed="rId9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34"/>
          <p:cNvPicPr preferRelativeResize="0"/>
          <p:nvPr/>
        </p:nvPicPr>
        <p:blipFill rotWithShape="1">
          <a:blip r:embed="rId9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4"/>
          <p:cNvPicPr preferRelativeResize="0"/>
          <p:nvPr/>
        </p:nvPicPr>
        <p:blipFill rotWithShape="1">
          <a:blip r:embed="rId10">
            <a:alphaModFix/>
          </a:blip>
          <a:srcRect b="6797" l="0" r="0" t="36565"/>
          <a:stretch/>
        </p:blipFill>
        <p:spPr>
          <a:xfrm>
            <a:off x="-270" y="676728"/>
            <a:ext cx="1266099" cy="5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4"/>
          <p:cNvSpPr txBox="1"/>
          <p:nvPr/>
        </p:nvSpPr>
        <p:spPr>
          <a:xfrm>
            <a:off x="-25370" y="1220324"/>
            <a:ext cx="814800" cy="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1375" lIns="31375" spcFirstLastPara="1" rIns="31375" wrap="square" tIns="31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*R</a:t>
            </a:r>
            <a:r>
              <a:rPr baseline="30000" lang="en-GB" sz="44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44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 collaboration</a:t>
            </a:r>
            <a:r>
              <a:rPr lang="en-GB" sz="443">
                <a:latin typeface="Calibri"/>
                <a:ea typeface="Calibri"/>
                <a:cs typeface="Calibri"/>
                <a:sym typeface="Calibri"/>
              </a:rPr>
              <a:t> - s118</a:t>
            </a:r>
            <a:endParaRPr sz="44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1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0" name="Google Shape;480;p34"/>
          <p:cNvPicPr preferRelativeResize="0"/>
          <p:nvPr/>
        </p:nvPicPr>
        <p:blipFill rotWithShape="1">
          <a:blip r:embed="rId11">
            <a:alphaModFix/>
          </a:blip>
          <a:srcRect b="16529" l="0" r="0" t="36567"/>
          <a:stretch/>
        </p:blipFill>
        <p:spPr>
          <a:xfrm>
            <a:off x="1265805" y="676728"/>
            <a:ext cx="1528842" cy="53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4"/>
          <p:cNvSpPr txBox="1"/>
          <p:nvPr/>
        </p:nvSpPr>
        <p:spPr>
          <a:xfrm>
            <a:off x="1270981" y="1220324"/>
            <a:ext cx="814800" cy="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1375" lIns="31375" spcFirstLastPara="1" rIns="31375" wrap="square" tIns="31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*R</a:t>
            </a:r>
            <a:r>
              <a:rPr baseline="30000" lang="en-GB" sz="44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44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 collaboration - s</a:t>
            </a:r>
            <a:r>
              <a:rPr lang="en-GB" sz="443">
                <a:latin typeface="Calibri"/>
                <a:ea typeface="Calibri"/>
                <a:cs typeface="Calibri"/>
                <a:sym typeface="Calibri"/>
              </a:rPr>
              <a:t>515</a:t>
            </a:r>
            <a:endParaRPr sz="443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1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2" name="Google Shape;482;p34"/>
          <p:cNvPicPr preferRelativeResize="0"/>
          <p:nvPr/>
        </p:nvPicPr>
        <p:blipFill rotWithShape="1">
          <a:blip r:embed="rId12">
            <a:alphaModFix/>
          </a:blip>
          <a:srcRect b="0" l="0" r="0" t="37071"/>
          <a:stretch/>
        </p:blipFill>
        <p:spPr>
          <a:xfrm>
            <a:off x="-269" y="3"/>
            <a:ext cx="2794926" cy="67671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34"/>
          <p:cNvSpPr txBox="1"/>
          <p:nvPr/>
        </p:nvSpPr>
        <p:spPr>
          <a:xfrm>
            <a:off x="2776965" y="-15221"/>
            <a:ext cx="814800" cy="1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1375" lIns="31375" spcFirstLastPara="1" rIns="31375" wrap="square" tIns="31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*R</a:t>
            </a:r>
            <a:r>
              <a:rPr baseline="30000" lang="en-GB" sz="44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44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 collaboration</a:t>
            </a:r>
            <a:r>
              <a:rPr lang="en-GB" sz="443">
                <a:latin typeface="Calibri"/>
                <a:ea typeface="Calibri"/>
                <a:cs typeface="Calibri"/>
                <a:sym typeface="Calibri"/>
              </a:rPr>
              <a:t> - g249</a:t>
            </a:r>
            <a:endParaRPr sz="717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9" name="Google Shape;489;p35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5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5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35"/>
          <p:cNvSpPr txBox="1"/>
          <p:nvPr>
            <p:ph type="title"/>
          </p:nvPr>
        </p:nvSpPr>
        <p:spPr>
          <a:xfrm>
            <a:off x="311704" y="1439075"/>
            <a:ext cx="85206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Backup slides</a:t>
            </a:r>
            <a:endParaRPr sz="2400"/>
          </a:p>
        </p:txBody>
      </p:sp>
      <p:pic>
        <p:nvPicPr>
          <p:cNvPr id="493" name="Google Shape;49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5"/>
          <p:cNvPicPr preferRelativeResize="0"/>
          <p:nvPr/>
        </p:nvPicPr>
        <p:blipFill rotWithShape="1">
          <a:blip r:embed="rId6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5"/>
          <p:cNvPicPr preferRelativeResize="0"/>
          <p:nvPr/>
        </p:nvPicPr>
        <p:blipFill rotWithShape="1">
          <a:blip r:embed="rId6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1" name="Google Shape;501;p36" title="Screenshot 2026-02-23 16104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167659" cy="4598027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36"/>
          <p:cNvSpPr txBox="1"/>
          <p:nvPr/>
        </p:nvSpPr>
        <p:spPr>
          <a:xfrm>
            <a:off x="6898" y="4702819"/>
            <a:ext cx="886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from:</a:t>
            </a:r>
            <a:r>
              <a:rPr lang="en-GB"/>
              <a:t> </a:t>
            </a:r>
            <a:r>
              <a:rPr lang="en-GB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https://agenda.infn.it/event/35597/contributions/211597/attachments/111617/159309/Vertex2023_Triolo_v3.pdf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8" name="Google Shape;508;p37" title="Screenshot 2026-02-23 16113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167655" cy="4647187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37"/>
          <p:cNvSpPr txBox="1"/>
          <p:nvPr/>
        </p:nvSpPr>
        <p:spPr>
          <a:xfrm>
            <a:off x="6898" y="4702819"/>
            <a:ext cx="886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from:</a:t>
            </a:r>
            <a:r>
              <a:rPr lang="en-GB"/>
              <a:t> </a:t>
            </a:r>
            <a:r>
              <a:rPr lang="en-GB" sz="11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https://agenda.infn.it/event/35597/contributions/211597/attachments/111617/159309/Vertex2023_Triolo_v3.pdf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15" name="Google Shape;515;p38"/>
          <p:cNvPicPr preferRelativeResize="0"/>
          <p:nvPr/>
        </p:nvPicPr>
        <p:blipFill rotWithShape="1">
          <a:blip r:embed="rId3">
            <a:alphaModFix/>
          </a:blip>
          <a:srcRect b="0" l="1458" r="0" t="7175"/>
          <a:stretch/>
        </p:blipFill>
        <p:spPr>
          <a:xfrm>
            <a:off x="131100" y="433950"/>
            <a:ext cx="8843000" cy="471347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8"/>
          <p:cNvSpPr txBox="1"/>
          <p:nvPr/>
        </p:nvSpPr>
        <p:spPr>
          <a:xfrm>
            <a:off x="0" y="0"/>
            <a:ext cx="7624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 2 all 9 chips AVSS reg read-short run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Google Shape;101;p15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R3B-TRT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" name="Google Shape;105;p15"/>
          <p:cNvGrpSpPr/>
          <p:nvPr/>
        </p:nvGrpSpPr>
        <p:grpSpPr>
          <a:xfrm>
            <a:off x="3858860" y="1592405"/>
            <a:ext cx="5283324" cy="2885412"/>
            <a:chOff x="3858860" y="920917"/>
            <a:chExt cx="5283324" cy="2885412"/>
          </a:xfrm>
        </p:grpSpPr>
        <p:pic>
          <p:nvPicPr>
            <p:cNvPr descr="Content Placeholder 4" id="106" name="Google Shape;106;p15"/>
            <p:cNvPicPr preferRelativeResize="0"/>
            <p:nvPr/>
          </p:nvPicPr>
          <p:blipFill rotWithShape="1">
            <a:blip r:embed="rId5">
              <a:alphaModFix/>
            </a:blip>
            <a:srcRect b="1930" l="0" r="0" t="11136"/>
            <a:stretch/>
          </p:blipFill>
          <p:spPr>
            <a:xfrm>
              <a:off x="3908900" y="1342811"/>
              <a:ext cx="5233283" cy="21065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" name="Google Shape;107;p15"/>
            <p:cNvSpPr txBox="1"/>
            <p:nvPr/>
          </p:nvSpPr>
          <p:spPr>
            <a:xfrm>
              <a:off x="6989654" y="920917"/>
              <a:ext cx="1417800" cy="7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GLAD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5"/>
            <p:cNvSpPr txBox="1"/>
            <p:nvPr/>
          </p:nvSpPr>
          <p:spPr>
            <a:xfrm>
              <a:off x="3858860" y="3090228"/>
              <a:ext cx="1417800" cy="7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Target area</a:t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9" name="Google Shape;109;p15"/>
            <p:cNvCxnSpPr/>
            <p:nvPr/>
          </p:nvCxnSpPr>
          <p:spPr>
            <a:xfrm flipH="1" rot="10800000">
              <a:off x="4345275" y="2202800"/>
              <a:ext cx="928500" cy="10323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110" name="Google Shape;110;p15"/>
            <p:cNvCxnSpPr/>
            <p:nvPr/>
          </p:nvCxnSpPr>
          <p:spPr>
            <a:xfrm flipH="1">
              <a:off x="6347875" y="1323850"/>
              <a:ext cx="738000" cy="6402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111" name="Google Shape;111;p15"/>
          <p:cNvSpPr txBox="1"/>
          <p:nvPr/>
        </p:nvSpPr>
        <p:spPr>
          <a:xfrm>
            <a:off x="6900" y="843827"/>
            <a:ext cx="52092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TRT </a:t>
            </a:r>
            <a:r>
              <a:rPr lang="en-GB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Requirements</a:t>
            </a:r>
            <a:r>
              <a:rPr lang="en-GB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Two proton detection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efficiency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&gt;=65%.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Spatial resolution of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≈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um.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2𝜋 azimuthal coverage.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Forward polar direction ≈ 10 − 90◦.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material budget.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Vertex resolution &lt; 1 mm.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Radiation length = 0.23%.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DAQ capable of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≈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 kHz.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7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7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ALPIDE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6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 rotWithShape="1">
          <a:blip r:embed="rId6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 rotWithShape="1">
          <a:blip r:embed="rId6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 title="Screenshot 2025-02-10 191400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9925" y="976925"/>
            <a:ext cx="1609101" cy="19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196646" y="3345075"/>
            <a:ext cx="8824500" cy="14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3x1.5 cm</a:t>
            </a:r>
            <a:r>
              <a:rPr baseline="30000"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active area, 50 𝜇m bulk thickness, 25 𝜇m active thickness, 25 𝜇m </a:t>
            </a:r>
            <a:r>
              <a:rPr lang="en-GB" sz="1800">
                <a:latin typeface="Calibri"/>
                <a:ea typeface="Calibri"/>
                <a:cs typeface="Calibri"/>
                <a:sym typeface="Calibri"/>
              </a:rPr>
              <a:t>non active</a:t>
            </a: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Bonding pads used to configure different modes (Inner Barrel).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Back bias can be applied to create a larger depletion region reducing the diffusion time and reducing background noise.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○"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Current settings VBB=0V,-3V and for “gold chips” -6V.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21000" y="1075675"/>
            <a:ext cx="3121172" cy="1709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 rotWithShape="1">
          <a:blip r:embed="rId9">
            <a:alphaModFix/>
          </a:blip>
          <a:srcRect b="4090" l="2039" r="1343" t="5429"/>
          <a:stretch/>
        </p:blipFill>
        <p:spPr>
          <a:xfrm>
            <a:off x="1829025" y="1005875"/>
            <a:ext cx="4227802" cy="188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6" name="Google Shape;136;p17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ALPIDE detector Form factors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17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 title="Screenshot 2025-02-10 19140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500" y="962875"/>
            <a:ext cx="202817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 title="Screenshot 2025-02-06 102355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2687" y="1042688"/>
            <a:ext cx="982550" cy="2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 title="Screenshot 2025-12-08 202536.png"/>
          <p:cNvPicPr preferRelativeResize="0"/>
          <p:nvPr/>
        </p:nvPicPr>
        <p:blipFill rotWithShape="1">
          <a:blip r:embed="rId7">
            <a:alphaModFix/>
          </a:blip>
          <a:srcRect b="9942" l="0" r="0" t="16088"/>
          <a:stretch/>
        </p:blipFill>
        <p:spPr>
          <a:xfrm>
            <a:off x="5987509" y="3142514"/>
            <a:ext cx="3044792" cy="26391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7"/>
          <p:cNvSpPr txBox="1"/>
          <p:nvPr/>
        </p:nvSpPr>
        <p:spPr>
          <a:xfrm>
            <a:off x="150500" y="3429025"/>
            <a:ext cx="27201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SCC: 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Single Carrier Card.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 platz board.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2884575" y="3429025"/>
            <a:ext cx="24306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Stage1: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3x2 array of chips.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modules gives a plane.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Active area≈9x9 cm</a:t>
            </a:r>
            <a:r>
              <a:rPr baseline="30000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5985675" y="3429025"/>
            <a:ext cx="24306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Stage2: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1x9 array of chips.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Placed in barrel geometry.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17"/>
          <p:cNvPicPr preferRelativeResize="0"/>
          <p:nvPr/>
        </p:nvPicPr>
        <p:blipFill rotWithShape="1">
          <a:blip r:embed="rId8">
            <a:alphaModFix/>
          </a:blip>
          <a:srcRect b="3912" l="17631" r="10318" t="3607"/>
          <a:stretch/>
        </p:blipFill>
        <p:spPr>
          <a:xfrm>
            <a:off x="3775236" y="1072663"/>
            <a:ext cx="1596426" cy="237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7"/>
          <p:cNvPicPr preferRelativeResize="0"/>
          <p:nvPr/>
        </p:nvPicPr>
        <p:blipFill rotWithShape="1">
          <a:blip r:embed="rId10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7"/>
          <p:cNvPicPr preferRelativeResize="0"/>
          <p:nvPr/>
        </p:nvPicPr>
        <p:blipFill rotWithShape="1">
          <a:blip r:embed="rId10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985675" y="1072675"/>
            <a:ext cx="3044792" cy="2069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6" name="Google Shape;156;p18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Module production - Stage 1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p18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 title="Screenshot 2025-01-20 09502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0" y="4774200"/>
            <a:ext cx="647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CMM</a:t>
            </a: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Coordinate Measuring Machine.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5045" y="717857"/>
            <a:ext cx="1663048" cy="124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5047" y="1966782"/>
            <a:ext cx="1663053" cy="124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2000" y="717859"/>
            <a:ext cx="1663046" cy="1248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91998" y="1966788"/>
            <a:ext cx="1663053" cy="1248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8101" y="717858"/>
            <a:ext cx="1875810" cy="249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/>
          <p:cNvPicPr preferRelativeResize="0"/>
          <p:nvPr/>
        </p:nvPicPr>
        <p:blipFill rotWithShape="1">
          <a:blip r:embed="rId10">
            <a:alphaModFix/>
          </a:blip>
          <a:srcRect b="0" l="26072" r="26960" t="14617"/>
          <a:stretch/>
        </p:blipFill>
        <p:spPr>
          <a:xfrm>
            <a:off x="8073503" y="717858"/>
            <a:ext cx="1031261" cy="249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8"/>
          <p:cNvSpPr txBox="1"/>
          <p:nvPr/>
        </p:nvSpPr>
        <p:spPr>
          <a:xfrm>
            <a:off x="2912550" y="717850"/>
            <a:ext cx="4680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8"/>
          <p:cNvSpPr txBox="1"/>
          <p:nvPr/>
        </p:nvSpPr>
        <p:spPr>
          <a:xfrm>
            <a:off x="2892000" y="2891400"/>
            <a:ext cx="50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4572000" y="717850"/>
            <a:ext cx="50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4572000" y="2880600"/>
            <a:ext cx="4680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" name="Google Shape;171;p18"/>
          <p:cNvPicPr preferRelativeResize="0"/>
          <p:nvPr/>
        </p:nvPicPr>
        <p:blipFill rotWithShape="1">
          <a:blip r:embed="rId11">
            <a:alphaModFix/>
          </a:blip>
          <a:srcRect b="0" l="0" r="0" t="31139"/>
          <a:stretch/>
        </p:blipFill>
        <p:spPr>
          <a:xfrm>
            <a:off x="6218100" y="3215700"/>
            <a:ext cx="2886676" cy="14927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/>
        </p:nvSpPr>
        <p:spPr>
          <a:xfrm>
            <a:off x="6207200" y="717850"/>
            <a:ext cx="50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8083350" y="717850"/>
            <a:ext cx="50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97300" y="787750"/>
            <a:ext cx="26598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Chips taken from wafer tray.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Placed using CMM and micrometer jig on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vacuum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 measured for all chips and recorded.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Glue mask placed on FPC and dots are produced on the FPC.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FPC+Glue placed on-top of chips.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8"/>
          <p:cNvSpPr txBox="1"/>
          <p:nvPr/>
        </p:nvSpPr>
        <p:spPr>
          <a:xfrm>
            <a:off x="2871800" y="3303725"/>
            <a:ext cx="3346200" cy="15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	FPC removed from jig ready for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characterization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testing.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	Selected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fully working FPC     glued to carbon foil to form a plane.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6226150" y="3243500"/>
            <a:ext cx="509100" cy="3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GB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 rotWithShape="1">
          <a:blip r:embed="rId13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8"/>
          <p:cNvPicPr preferRelativeResize="0"/>
          <p:nvPr/>
        </p:nvPicPr>
        <p:blipFill rotWithShape="1">
          <a:blip r:embed="rId13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7762"/>
            <a:ext cx="8839204" cy="274930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Stage 1 Module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19"/>
          <p:cNvPicPr preferRelativeResize="0"/>
          <p:nvPr/>
        </p:nvPicPr>
        <p:blipFill rotWithShape="1">
          <a:blip r:embed="rId4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4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 title="Screenshot 2025-01-20 09502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 rotWithShape="1">
          <a:blip r:embed="rId7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 rotWithShape="1">
          <a:blip r:embed="rId7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9"/>
          <p:cNvPicPr preferRelativeResize="0"/>
          <p:nvPr/>
        </p:nvPicPr>
        <p:blipFill rotWithShape="1">
          <a:blip r:embed="rId8">
            <a:alphaModFix/>
          </a:blip>
          <a:srcRect b="0" l="13330" r="18313" t="0"/>
          <a:stretch/>
        </p:blipFill>
        <p:spPr>
          <a:xfrm>
            <a:off x="6900" y="2810375"/>
            <a:ext cx="5280450" cy="233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41953" y="3126338"/>
            <a:ext cx="2990448" cy="156530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9"/>
          <p:cNvSpPr txBox="1"/>
          <p:nvPr/>
        </p:nvSpPr>
        <p:spPr>
          <a:xfrm>
            <a:off x="5563288" y="2891575"/>
            <a:ext cx="34356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scan data stage 1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Module production - Stage 2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950" y="636725"/>
            <a:ext cx="4610874" cy="33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 rotWithShape="1">
          <a:blip r:embed="rId4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0"/>
          <p:cNvPicPr preferRelativeResize="0"/>
          <p:nvPr/>
        </p:nvPicPr>
        <p:blipFill rotWithShape="1">
          <a:blip r:embed="rId4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 title="Screenshot 2025-01-20 09502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0"/>
          <p:cNvSpPr txBox="1"/>
          <p:nvPr/>
        </p:nvSpPr>
        <p:spPr>
          <a:xfrm>
            <a:off x="0" y="4774200"/>
            <a:ext cx="647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ALICIA =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ALICE Integrated Circuit Inspection and Assembly machine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0"/>
          <p:cNvSpPr txBox="1"/>
          <p:nvPr/>
        </p:nvSpPr>
        <p:spPr>
          <a:xfrm>
            <a:off x="97300" y="787750"/>
            <a:ext cx="2659800" cy="37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Chips taken from wafer tray.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Placed using ALICIA and  held by vacuum jig.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 measured for all chips and recorded.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Glue mask placed on FPC and dots are produced on the FPC.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FPC+Glue placed on-top of chips.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0"/>
          <p:cNvSpPr txBox="1"/>
          <p:nvPr/>
        </p:nvSpPr>
        <p:spPr>
          <a:xfrm>
            <a:off x="2871800" y="3928100"/>
            <a:ext cx="6218400" cy="9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	FPC removed from jig ready for characterization and testing.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	Selected fully working FPC     glued to carbon foil to form a plane.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/>
          <p:cNvPicPr preferRelativeResize="0"/>
          <p:nvPr/>
        </p:nvPicPr>
        <p:blipFill rotWithShape="1">
          <a:blip r:embed="rId7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 rotWithShape="1">
          <a:blip r:embed="rId7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7151688" y="2245359"/>
            <a:ext cx="1262251" cy="264762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8" name="Google Shape;218;p21"/>
          <p:cNvSpPr txBox="1"/>
          <p:nvPr/>
        </p:nvSpPr>
        <p:spPr>
          <a:xfrm>
            <a:off x="6900" y="64025"/>
            <a:ext cx="747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20">
                <a:latin typeface="Calibri"/>
                <a:ea typeface="Calibri"/>
                <a:cs typeface="Calibri"/>
                <a:sym typeface="Calibri"/>
              </a:rPr>
              <a:t>Stage 2 Module</a:t>
            </a:r>
            <a:endParaRPr b="1" sz="222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21"/>
          <p:cNvPicPr preferRelativeResize="0"/>
          <p:nvPr/>
        </p:nvPicPr>
        <p:blipFill rotWithShape="1">
          <a:blip r:embed="rId4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 rotWithShape="1">
          <a:blip r:embed="rId4">
            <a:alphaModFix/>
          </a:blip>
          <a:srcRect b="25695" l="14655" r="13227" t="27864"/>
          <a:stretch/>
        </p:blipFill>
        <p:spPr>
          <a:xfrm>
            <a:off x="7896025" y="0"/>
            <a:ext cx="1246150" cy="6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 title="Screenshot 2025-01-20 09502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35241" y="0"/>
            <a:ext cx="1091692" cy="60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825" y="14825"/>
            <a:ext cx="678429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/>
          <p:cNvPicPr preferRelativeResize="0"/>
          <p:nvPr/>
        </p:nvPicPr>
        <p:blipFill rotWithShape="1">
          <a:blip r:embed="rId7">
            <a:alphaModFix/>
          </a:blip>
          <a:srcRect b="44064" l="0" r="0" t="10222"/>
          <a:stretch/>
        </p:blipFill>
        <p:spPr>
          <a:xfrm>
            <a:off x="4844595" y="-21575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/>
          <p:cNvPicPr preferRelativeResize="0"/>
          <p:nvPr/>
        </p:nvPicPr>
        <p:blipFill rotWithShape="1">
          <a:blip r:embed="rId7">
            <a:alphaModFix/>
          </a:blip>
          <a:srcRect b="0" l="0" r="0" t="54286"/>
          <a:stretch/>
        </p:blipFill>
        <p:spPr>
          <a:xfrm>
            <a:off x="3941400" y="86131"/>
            <a:ext cx="1176405" cy="53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699956">
            <a:off x="6439841" y="3140029"/>
            <a:ext cx="948543" cy="89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/>
          <p:cNvPicPr preferRelativeResize="0"/>
          <p:nvPr/>
        </p:nvPicPr>
        <p:blipFill rotWithShape="1">
          <a:blip r:embed="rId9">
            <a:alphaModFix/>
          </a:blip>
          <a:srcRect b="0" l="882" r="0" t="7724"/>
          <a:stretch/>
        </p:blipFill>
        <p:spPr>
          <a:xfrm>
            <a:off x="6900" y="847100"/>
            <a:ext cx="3906124" cy="205758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1"/>
          <p:cNvSpPr txBox="1"/>
          <p:nvPr/>
        </p:nvSpPr>
        <p:spPr>
          <a:xfrm>
            <a:off x="193363" y="470475"/>
            <a:ext cx="34356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scan of all 9 chips in module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21" title="FPC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4371091"/>
            <a:ext cx="9144003" cy="77241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1"/>
          <p:cNvSpPr txBox="1"/>
          <p:nvPr/>
        </p:nvSpPr>
        <p:spPr>
          <a:xfrm>
            <a:off x="142879" y="2904675"/>
            <a:ext cx="3906000" cy="2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prototypes</a:t>
            </a: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produced and wire bonded.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scan station constructed.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module production to start soon.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GB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Full DAQ testing is underway.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95848" y="602355"/>
            <a:ext cx="2611851" cy="1626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265825" y="2243725"/>
            <a:ext cx="2257399" cy="1696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6766700" y="602350"/>
            <a:ext cx="2284050" cy="195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 rotWithShape="1">
          <a:blip r:embed="rId14">
            <a:alphaModFix/>
          </a:blip>
          <a:srcRect b="0" l="1078" r="0" t="32010"/>
          <a:stretch/>
        </p:blipFill>
        <p:spPr>
          <a:xfrm flipH="1">
            <a:off x="6740170" y="2453925"/>
            <a:ext cx="2366455" cy="4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