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notesMasterIdLst>
    <p:notesMasterId r:id="rId46"/>
  </p:notesMasterIdLst>
  <p:handoutMasterIdLst>
    <p:handoutMasterId r:id="rId47"/>
  </p:handoutMasterIdLst>
  <p:sldIdLst>
    <p:sldId id="256" r:id="rId3"/>
    <p:sldId id="869" r:id="rId4"/>
    <p:sldId id="309" r:id="rId5"/>
    <p:sldId id="310" r:id="rId6"/>
    <p:sldId id="259" r:id="rId7"/>
    <p:sldId id="859" r:id="rId8"/>
    <p:sldId id="270" r:id="rId9"/>
    <p:sldId id="278" r:id="rId10"/>
    <p:sldId id="279" r:id="rId11"/>
    <p:sldId id="871" r:id="rId12"/>
    <p:sldId id="261" r:id="rId13"/>
    <p:sldId id="281" r:id="rId14"/>
    <p:sldId id="282" r:id="rId15"/>
    <p:sldId id="283" r:id="rId16"/>
    <p:sldId id="700" r:id="rId17"/>
    <p:sldId id="707" r:id="rId18"/>
    <p:sldId id="284" r:id="rId19"/>
    <p:sldId id="288" r:id="rId20"/>
    <p:sldId id="289" r:id="rId21"/>
    <p:sldId id="260" r:id="rId22"/>
    <p:sldId id="728" r:id="rId23"/>
    <p:sldId id="292" r:id="rId24"/>
    <p:sldId id="860" r:id="rId25"/>
    <p:sldId id="862" r:id="rId26"/>
    <p:sldId id="863" r:id="rId27"/>
    <p:sldId id="393" r:id="rId28"/>
    <p:sldId id="867" r:id="rId29"/>
    <p:sldId id="397" r:id="rId30"/>
    <p:sldId id="866" r:id="rId31"/>
    <p:sldId id="864" r:id="rId32"/>
    <p:sldId id="304" r:id="rId33"/>
    <p:sldId id="293" r:id="rId34"/>
    <p:sldId id="305" r:id="rId35"/>
    <p:sldId id="294" r:id="rId36"/>
    <p:sldId id="365" r:id="rId37"/>
    <p:sldId id="723" r:id="rId38"/>
    <p:sldId id="742" r:id="rId39"/>
    <p:sldId id="752" r:id="rId40"/>
    <p:sldId id="364" r:id="rId41"/>
    <p:sldId id="276" r:id="rId42"/>
    <p:sldId id="277" r:id="rId43"/>
    <p:sldId id="383" r:id="rId44"/>
    <p:sldId id="870" r:id="rId45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269626"/>
    <a:srgbClr val="33CC33"/>
    <a:srgbClr val="008000"/>
    <a:srgbClr val="BDBDBD"/>
    <a:srgbClr val="EAEAEA"/>
    <a:srgbClr val="C6D9F1"/>
    <a:srgbClr val="FDBB63"/>
    <a:srgbClr val="CBCBCB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55" autoAdjust="0"/>
  </p:normalViewPr>
  <p:slideViewPr>
    <p:cSldViewPr snapToGrid="0" snapToObjects="1">
      <p:cViewPr varScale="1">
        <p:scale>
          <a:sx n="105" d="100"/>
          <a:sy n="105" d="100"/>
        </p:scale>
        <p:origin x="120" y="2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22.03.2026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22.03.2026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A692C-F3E3-4D61-9F18-066689367BFA}" type="slidenum">
              <a:rPr lang="de-DE" smtClean="0">
                <a:solidFill>
                  <a:prstClr val="black"/>
                </a:solidFill>
              </a:rPr>
              <a:pPr/>
              <a:t>40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9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716" y="1212688"/>
            <a:ext cx="8429105" cy="53589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8751" y="3650764"/>
            <a:ext cx="8810021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430630"/>
            <a:ext cx="85344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38789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532. WE-Heraeus-Seminar, 23.-25 May 2013, Physikzentrum Bad Honnef</a:t>
            </a:r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29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058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952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Physik für Pharmazeuten, WS14/15, Uni-Frankfurt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2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348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201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72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510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51900" y="80963"/>
            <a:ext cx="2745317" cy="6045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1" y="80963"/>
            <a:ext cx="8039100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77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90" y="140945"/>
            <a:ext cx="1055522" cy="351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96" y="49146"/>
            <a:ext cx="615722" cy="51286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Fair GmbH | GSI GmbH   Dr. Michael Deveaux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10102409" y="6574436"/>
            <a:ext cx="107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31.03.14</a:t>
            </a:r>
            <a:endParaRPr lang="de-DE" dirty="0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24663" y="6582404"/>
            <a:ext cx="61194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Vortragstitel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86553" y="0"/>
            <a:ext cx="9254615" cy="48619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/>
              <a:t>Click to 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8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/>
              <a:t> </a:t>
            </a:r>
            <a:endParaRPr lang="de-DE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90" y="200096"/>
            <a:ext cx="1185337" cy="296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95" y="135467"/>
            <a:ext cx="706236" cy="44139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>
                <a:solidFill>
                  <a:prstClr val="black"/>
                </a:solidFill>
                <a:cs typeface="Arial" panose="020B0604020202020204" pitchFamily="34" charset="0"/>
              </a:rPr>
              <a:t>Fair GmbH|GSI GmbH  -  Dr. Michael Deveaux - </a:t>
            </a:r>
            <a:endParaRPr 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>
            <a:lvl1pPr>
              <a:defRPr/>
            </a:lvl1pPr>
          </a:lstStyle>
          <a:p>
            <a:fld id="{8EFF1ADF-9389-4A0D-80E6-D0C20F26924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395537" y="6582404"/>
            <a:ext cx="67376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>
                <a:solidFill>
                  <a:prstClr val="black"/>
                </a:solidFill>
              </a:rPr>
              <a:t>Cremlin+ WP7 kick-off meeting, virtual, Sept 4th 2020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820095" y="40792"/>
            <a:ext cx="9061827" cy="4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/>
              <a:t> </a:t>
            </a:r>
            <a:endParaRPr lang="de-DE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90" y="200096"/>
            <a:ext cx="1185337" cy="296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95" y="135467"/>
            <a:ext cx="706236" cy="44139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>
                <a:solidFill>
                  <a:prstClr val="black"/>
                </a:solidFill>
                <a:cs typeface="Arial" panose="020B0604020202020204" pitchFamily="34" charset="0"/>
              </a:rPr>
              <a:t>Fair GmbH|GSI GmbH  -  Dr. Michael Deveaux - </a:t>
            </a:r>
            <a:endParaRPr 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>
            <a:lvl1pPr>
              <a:defRPr/>
            </a:lvl1pPr>
          </a:lstStyle>
          <a:p>
            <a:fld id="{8EFF1ADF-9389-4A0D-80E6-D0C20F26924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395537" y="6582404"/>
            <a:ext cx="67376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>
                <a:solidFill>
                  <a:prstClr val="black"/>
                </a:solidFill>
              </a:rPr>
              <a:t>Cremlin+ WP7 kick-off meeting, virtual, Sept 4th 2020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820095" y="40792"/>
            <a:ext cx="9061827" cy="4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92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/>
              <a:t> </a:t>
            </a:r>
            <a:endParaRPr lang="de-DE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90" y="200096"/>
            <a:ext cx="1185337" cy="296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95" y="135467"/>
            <a:ext cx="706236" cy="44139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>
                <a:solidFill>
                  <a:prstClr val="black"/>
                </a:solidFill>
                <a:cs typeface="Arial" panose="020B0604020202020204" pitchFamily="34" charset="0"/>
              </a:rPr>
              <a:t>Fair GmbH|GSI GmbH  -  Dr. Michael Deveaux - </a:t>
            </a:r>
            <a:endParaRPr 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>
            <a:lvl1pPr>
              <a:defRPr/>
            </a:lvl1pPr>
          </a:lstStyle>
          <a:p>
            <a:fld id="{8EFF1ADF-9389-4A0D-80E6-D0C20F26924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395537" y="6582404"/>
            <a:ext cx="67376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>
                <a:solidFill>
                  <a:prstClr val="black"/>
                </a:solidFill>
              </a:rPr>
              <a:t>Cremlin+ WP7 kick-off meeting, virtual, Sept 4th 2020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820095" y="40792"/>
            <a:ext cx="9061827" cy="4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02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M. </a:t>
            </a:r>
            <a:r>
              <a:rPr lang="de-DE" dirty="0" err="1">
                <a:solidFill>
                  <a:srgbClr val="000000"/>
                </a:solidFill>
              </a:rPr>
              <a:t>Deveaux</a:t>
            </a:r>
            <a:r>
              <a:rPr lang="de-DE" dirty="0">
                <a:solidFill>
                  <a:srgbClr val="000000"/>
                </a:solidFill>
              </a:rPr>
              <a:t>, Arbeitstreffen Kernphysik, </a:t>
            </a:r>
            <a:r>
              <a:rPr lang="de-DE" dirty="0" err="1">
                <a:solidFill>
                  <a:srgbClr val="000000"/>
                </a:solidFill>
              </a:rPr>
              <a:t>Schleching</a:t>
            </a:r>
            <a:r>
              <a:rPr lang="de-DE" dirty="0">
                <a:solidFill>
                  <a:srgbClr val="000000"/>
                </a:solidFill>
              </a:rPr>
              <a:t>, 16.-23. Feb. 2012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1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7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CPIX Workshop, Sept. 15th – 17th 2014, Bonn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693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/>
              <a:t>M. Deveaux, Physik für Pharmazeuten, WS14/15, Uni-Frankfurt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91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61" y="583588"/>
            <a:ext cx="1127771" cy="376847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7" y="6616076"/>
            <a:ext cx="270471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1" y="270001"/>
            <a:ext cx="7446047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67275" y="6552644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Vortragstitel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227" y="430945"/>
            <a:ext cx="775862" cy="6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9" r:id="rId3"/>
    <p:sldLayoutId id="2147483670" r:id="rId4"/>
    <p:sldLayoutId id="2147483674" r:id="rId5"/>
    <p:sldLayoutId id="2147483675" r:id="rId6"/>
    <p:sldLayoutId id="2147483676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80963"/>
            <a:ext cx="109728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8517" y="6621464"/>
            <a:ext cx="9025467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M. Deveaux, Physik für Pharmazeuten, WS14/15, Uni-Frankfurt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9717" y="6597651"/>
            <a:ext cx="81068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918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8.wm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7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11" Type="http://schemas.openxmlformats.org/officeDocument/2006/relationships/image" Target="../media/image22.WMF"/><Relationship Id="rId5" Type="http://schemas.openxmlformats.org/officeDocument/2006/relationships/image" Target="../media/image42.png"/><Relationship Id="rId10" Type="http://schemas.openxmlformats.org/officeDocument/2006/relationships/image" Target="../media/image11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48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9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5.jp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43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image" Target="../media/image61.jpeg"/><Relationship Id="rId5" Type="http://schemas.openxmlformats.org/officeDocument/2006/relationships/image" Target="../media/image45.jpeg"/><Relationship Id="rId10" Type="http://schemas.openxmlformats.org/officeDocument/2006/relationships/image" Target="../media/image62.jpeg"/><Relationship Id="rId4" Type="http://schemas.openxmlformats.org/officeDocument/2006/relationships/image" Target="../media/image44.jpeg"/><Relationship Id="rId9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810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5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83.emf"/><Relationship Id="rId7" Type="http://schemas.openxmlformats.org/officeDocument/2006/relationships/image" Target="../media/image5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85.png"/><Relationship Id="rId5" Type="http://schemas.openxmlformats.org/officeDocument/2006/relationships/image" Target="../media/image9.png"/><Relationship Id="rId10" Type="http://schemas.openxmlformats.org/officeDocument/2006/relationships/image" Target="../media/image540.png"/><Relationship Id="rId4" Type="http://schemas.openxmlformats.org/officeDocument/2006/relationships/image" Target="../media/image520.png"/><Relationship Id="rId9" Type="http://schemas.openxmlformats.org/officeDocument/2006/relationships/image" Target="../media/image5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12.jpeg"/><Relationship Id="rId5" Type="http://schemas.openxmlformats.org/officeDocument/2006/relationships/image" Target="../media/image41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4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107.png"/><Relationship Id="rId4" Type="http://schemas.openxmlformats.org/officeDocument/2006/relationships/image" Target="../media/image10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WMF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26.wmf"/><Relationship Id="rId5" Type="http://schemas.openxmlformats.org/officeDocument/2006/relationships/image" Target="../media/image23.jpeg"/><Relationship Id="rId10" Type="http://schemas.microsoft.com/office/2007/relationships/hdphoto" Target="../media/hdphoto2.wdp"/><Relationship Id="rId4" Type="http://schemas.openxmlformats.org/officeDocument/2006/relationships/image" Target="../media/image22.WMF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3.emf"/><Relationship Id="rId31" Type="http://schemas.openxmlformats.org/officeDocument/2006/relationships/image" Target="../media/image21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28769"/>
            <a:ext cx="12192000" cy="535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087380" y="3402066"/>
            <a:ext cx="8810021" cy="779866"/>
          </a:xfrm>
        </p:spPr>
        <p:txBody>
          <a:bodyPr/>
          <a:lstStyle/>
          <a:p>
            <a:r>
              <a:rPr lang="de-DE" dirty="0"/>
              <a:t>CMOS </a:t>
            </a:r>
            <a:r>
              <a:rPr lang="de-DE" dirty="0" err="1"/>
              <a:t>Monolithic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Active</a:t>
            </a:r>
            <a:r>
              <a:rPr lang="de-DE" dirty="0"/>
              <a:t> Pixel Sensors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960086" y="4313399"/>
            <a:ext cx="8534400" cy="584660"/>
          </a:xfrm>
        </p:spPr>
        <p:txBody>
          <a:bodyPr/>
          <a:lstStyle/>
          <a:p>
            <a:r>
              <a:rPr lang="de-DE"/>
              <a:t>M. Deveaux, GSI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61" y="1587053"/>
            <a:ext cx="4700954" cy="4353806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320" y="1307265"/>
            <a:ext cx="943311" cy="78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7261" y="5940859"/>
            <a:ext cx="334360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/>
              <a:t>Wafer with MIMOSA-5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7186F-5FB5-EEDA-C03D-7AD5A16CD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7AB160-0044-5848-5B6C-DCC2F4AF72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/>
              <a:t>MAPS – the hope and limitations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895D5-FF65-482C-3158-C58405EFC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" t="842" r="-1" b="1193"/>
          <a:stretch/>
        </p:blipFill>
        <p:spPr>
          <a:xfrm>
            <a:off x="7085445" y="784896"/>
            <a:ext cx="4448175" cy="4253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87F1F6-2AB3-83A6-EED8-B271EEFAB344}"/>
              </a:ext>
            </a:extLst>
          </p:cNvPr>
          <p:cNvSpPr txBox="1"/>
          <p:nvPr/>
        </p:nvSpPr>
        <p:spPr>
          <a:xfrm>
            <a:off x="8033911" y="5102031"/>
            <a:ext cx="289053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>
                <a:solidFill>
                  <a:prstClr val="black"/>
                </a:solidFill>
                <a:latin typeface="Arial"/>
              </a:rPr>
              <a:t>Hybrid pixels (LHC / CMS)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C536E4-FDBC-4BEA-BC37-E9C18B421062}"/>
              </a:ext>
            </a:extLst>
          </p:cNvPr>
          <p:cNvGrpSpPr/>
          <p:nvPr/>
        </p:nvGrpSpPr>
        <p:grpSpPr>
          <a:xfrm>
            <a:off x="7085445" y="784896"/>
            <a:ext cx="4481117" cy="4708325"/>
            <a:chOff x="2172106" y="738447"/>
            <a:chExt cx="4481117" cy="47083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DFF52D-05DE-86E0-63DF-26207E486705}"/>
                </a:ext>
              </a:extLst>
            </p:cNvPr>
            <p:cNvSpPr txBox="1"/>
            <p:nvPr/>
          </p:nvSpPr>
          <p:spPr>
            <a:xfrm>
              <a:off x="3137044" y="5077440"/>
              <a:ext cx="28905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>
                  <a:solidFill>
                    <a:prstClr val="black"/>
                  </a:solidFill>
                  <a:latin typeface="Arial"/>
                </a:rPr>
                <a:t> </a:t>
              </a:r>
              <a:endParaRPr lang="en-US" sz="1800" dirty="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85595F-B4B6-10A8-0309-CABA1D96F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2106" y="738447"/>
              <a:ext cx="4481117" cy="425350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E21626-FDB7-04ED-328B-6015F5146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70" t="842" r="-1" b="1193"/>
          <a:stretch/>
        </p:blipFill>
        <p:spPr>
          <a:xfrm>
            <a:off x="9659367" y="784896"/>
            <a:ext cx="1930876" cy="4253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2F0DBC29-1A5D-CF25-A7D3-3BF661688C94}"/>
              </a:ext>
            </a:extLst>
          </p:cNvPr>
          <p:cNvGraphicFramePr>
            <a:graphicFrameLocks noGrp="1"/>
          </p:cNvGraphicFramePr>
          <p:nvPr/>
        </p:nvGraphicFramePr>
        <p:xfrm>
          <a:off x="377874" y="4383156"/>
          <a:ext cx="5816669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1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0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chemeClr val="tx1"/>
                          </a:solidFill>
                        </a:rPr>
                        <a:t>Hybrid</a:t>
                      </a:r>
                      <a:r>
                        <a:rPr lang="de-DE" baseline="0">
                          <a:solidFill>
                            <a:schemeClr val="tx1"/>
                          </a:solidFill>
                        </a:rPr>
                        <a:t> pixels</a:t>
                      </a:r>
                    </a:p>
                    <a:p>
                      <a:pPr algn="ctr"/>
                      <a:r>
                        <a:rPr lang="de-DE" baseline="0">
                          <a:solidFill>
                            <a:schemeClr val="tx1"/>
                          </a:solidFill>
                        </a:rPr>
                        <a:t>(2001)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chemeClr val="tx1"/>
                          </a:solidFill>
                        </a:rPr>
                        <a:t>MAPS </a:t>
                      </a:r>
                    </a:p>
                    <a:p>
                      <a:pPr algn="ctr"/>
                      <a:r>
                        <a:rPr lang="de-DE">
                          <a:solidFill>
                            <a:schemeClr val="tx1"/>
                          </a:solidFill>
                        </a:rPr>
                        <a:t>(2001)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Single point resolution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 30 µm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~2 µm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Material budget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 500 µm Si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 50 µm Si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Time resolution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25 ns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~10 ms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Radiation hardness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~10</a:t>
                      </a:r>
                      <a:r>
                        <a:rPr lang="de-DE" baseline="30000"/>
                        <a:t>15</a:t>
                      </a:r>
                      <a:r>
                        <a:rPr lang="de-DE" baseline="0"/>
                        <a:t> n</a:t>
                      </a:r>
                      <a:r>
                        <a:rPr lang="de-DE" baseline="-25000"/>
                        <a:t>eq</a:t>
                      </a:r>
                      <a:r>
                        <a:rPr lang="de-DE" baseline="0"/>
                        <a:t>/cm²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10</a:t>
                      </a:r>
                      <a:r>
                        <a:rPr lang="de-DE" baseline="30000"/>
                        <a:t>12</a:t>
                      </a:r>
                      <a:r>
                        <a:rPr lang="de-DE" baseline="0"/>
                        <a:t> n</a:t>
                      </a:r>
                      <a:r>
                        <a:rPr lang="de-DE" baseline="-25000"/>
                        <a:t>eq</a:t>
                      </a:r>
                      <a:r>
                        <a:rPr lang="de-DE" baseline="0"/>
                        <a:t>/cm²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hteck 13">
            <a:extLst>
              <a:ext uri="{FF2B5EF4-FFF2-40B4-BE49-F238E27FC236}">
                <a16:creationId xmlns:a16="http://schemas.microsoft.com/office/drawing/2014/main" id="{2DBB878F-4077-357A-283E-A55524F1110D}"/>
              </a:ext>
            </a:extLst>
          </p:cNvPr>
          <p:cNvSpPr/>
          <p:nvPr/>
        </p:nvSpPr>
        <p:spPr>
          <a:xfrm>
            <a:off x="2380740" y="692696"/>
            <a:ext cx="144016" cy="324036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0800000" scaled="0"/>
          </a:gra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ichtungspfeil 14">
            <a:extLst>
              <a:ext uri="{FF2B5EF4-FFF2-40B4-BE49-F238E27FC236}">
                <a16:creationId xmlns:a16="http://schemas.microsoft.com/office/drawing/2014/main" id="{F359A59D-E987-01E8-BEE1-91DF1CB6109C}"/>
              </a:ext>
            </a:extLst>
          </p:cNvPr>
          <p:cNvSpPr/>
          <p:nvPr/>
        </p:nvSpPr>
        <p:spPr>
          <a:xfrm>
            <a:off x="940580" y="980728"/>
            <a:ext cx="3168352" cy="504056"/>
          </a:xfrm>
          <a:prstGeom prst="homePlat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  <a:ln w="25400" cap="flat" cmpd="sng" algn="ctr">
            <a:solidFill>
              <a:srgbClr val="33339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sensitivity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5D1158D9-180E-D2EC-331F-16426A4CFD04}"/>
              </a:ext>
            </a:extLst>
          </p:cNvPr>
          <p:cNvSpPr/>
          <p:nvPr/>
        </p:nvSpPr>
        <p:spPr>
          <a:xfrm>
            <a:off x="6281530" y="5794513"/>
            <a:ext cx="139148" cy="712083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517A11-27C7-ED74-9A23-A6DCFCF94786}"/>
              </a:ext>
            </a:extLst>
          </p:cNvPr>
          <p:cNvSpPr txBox="1"/>
          <p:nvPr/>
        </p:nvSpPr>
        <p:spPr>
          <a:xfrm>
            <a:off x="6446875" y="5955949"/>
            <a:ext cx="340349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/>
              <a:t>Massive improvement required.</a:t>
            </a: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A24C246-5029-5B13-7667-C9E48F0E5D7B}"/>
              </a:ext>
            </a:extLst>
          </p:cNvPr>
          <p:cNvSpPr/>
          <p:nvPr/>
        </p:nvSpPr>
        <p:spPr>
          <a:xfrm>
            <a:off x="228600" y="5774635"/>
            <a:ext cx="9929191" cy="854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D3C8C8-9CC8-0BA9-D4F0-7F4B92423441}"/>
              </a:ext>
            </a:extLst>
          </p:cNvPr>
          <p:cNvSpPr txBox="1"/>
          <p:nvPr/>
        </p:nvSpPr>
        <p:spPr>
          <a:xfrm>
            <a:off x="7899258" y="4710841"/>
            <a:ext cx="315983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>
                <a:solidFill>
                  <a:schemeClr val="bg1"/>
                </a:solidFill>
              </a:rPr>
              <a:t>MAPS				Hybrid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BF20-3A57-1AB2-6479-292E3B5E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52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 animBg="1"/>
      <p:bldP spid="40" grpId="0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D777DE1-ACBA-5F11-6B62-BF17B51859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914" y="212015"/>
          <a:ext cx="5789613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789960" imgH="4420228" progId="Origin95.Graph">
                  <p:embed/>
                </p:oleObj>
              </mc:Choice>
              <mc:Fallback>
                <p:oleObj name="Graph" r:id="rId3" imgW="5789960" imgH="4420228" progId="Origin95.Grap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D777DE1-ACBA-5F11-6B62-BF17B51859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914" y="212015"/>
                        <a:ext cx="5789613" cy="441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35EF79-0165-A2F2-2B94-AC58D25BD2E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of MAPS today (25µm vs. 50µm thick sensors)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ADC6F1-5511-0D8A-1673-1C0D9EE97009}"/>
              </a:ext>
            </a:extLst>
          </p:cNvPr>
          <p:cNvSpPr txBox="1"/>
          <p:nvPr/>
        </p:nvSpPr>
        <p:spPr bwMode="auto">
          <a:xfrm>
            <a:off x="3780692" y="2970153"/>
            <a:ext cx="12025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std 25 µm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C45AFFF-10C2-8CEE-009F-8E424E7CD678}"/>
              </a:ext>
            </a:extLst>
          </p:cNvPr>
          <p:cNvCxnSpPr>
            <a:stCxn id="3" idx="1"/>
          </p:cNvCxnSpPr>
          <p:nvPr/>
        </p:nvCxnSpPr>
        <p:spPr bwMode="auto">
          <a:xfrm flipH="1">
            <a:off x="3349869" y="3154819"/>
            <a:ext cx="43082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46B0E9-2021-1E8F-3406-2558A21D7409}"/>
              </a:ext>
            </a:extLst>
          </p:cNvPr>
          <p:cNvSpPr txBox="1"/>
          <p:nvPr/>
        </p:nvSpPr>
        <p:spPr bwMode="auto">
          <a:xfrm>
            <a:off x="820173" y="4631615"/>
            <a:ext cx="4003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ark rate typically &lt;10</a:t>
            </a:r>
            <a:r>
              <a:rPr lang="en-US" baseline="30000" dirty="0"/>
              <a:t>10</a:t>
            </a:r>
            <a:r>
              <a:rPr lang="en-US" dirty="0"/>
              <a:t>/pixel (2 Hz/cm²)</a:t>
            </a:r>
          </a:p>
          <a:p>
            <a:r>
              <a:rPr lang="en-US" dirty="0"/>
              <a:t>driven by individual hot pixels.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C450BC-BDEB-2379-8FF9-98912E4B8BFE}"/>
                  </a:ext>
                </a:extLst>
              </p:cNvPr>
              <p:cNvSpPr txBox="1"/>
              <p:nvPr/>
            </p:nvSpPr>
            <p:spPr bwMode="auto">
              <a:xfrm>
                <a:off x="599421" y="5860228"/>
                <a:ext cx="10053339" cy="64633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S</a:t>
                </a:r>
                <a:r>
                  <a:rPr lang="en-US" dirty="0"/>
                  <a:t>tate-of-the-art sensors show spat resolution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pitch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/5</m:t>
                    </m:r>
                  </m:oMath>
                </a14:m>
                <a:r>
                  <a:rPr lang="en-US" dirty="0"/>
                  <a:t> with &lt;30µm pitch (ALPIDE/MIMOSIS).</a:t>
                </a:r>
              </a:p>
              <a:p>
                <a:r>
                  <a:rPr lang="en-US" dirty="0"/>
                  <a:t>May be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pitch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dirty="0"/>
                  <a:t> if charge information is used.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C450BC-BDEB-2379-8FF9-98912E4B8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421" y="5860228"/>
                <a:ext cx="10053339" cy="646331"/>
              </a:xfrm>
              <a:prstGeom prst="rect">
                <a:avLst/>
              </a:prstGeom>
              <a:blipFill>
                <a:blip r:embed="rId5"/>
                <a:stretch>
                  <a:fillRect l="-485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608DFBD-7BD2-90C5-2A90-A248AC17AA80}"/>
              </a:ext>
            </a:extLst>
          </p:cNvPr>
          <p:cNvSpPr txBox="1"/>
          <p:nvPr/>
        </p:nvSpPr>
        <p:spPr>
          <a:xfrm>
            <a:off x="6646984" y="6631577"/>
            <a:ext cx="4304383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/>
              <a:t>46</a:t>
            </a:r>
            <a:r>
              <a:rPr lang="en-US" sz="1100" baseline="30000" dirty="0"/>
              <a:t>th</a:t>
            </a:r>
            <a:r>
              <a:rPr lang="en-US" sz="1100" dirty="0"/>
              <a:t> CBM collaboration Meeting, Oct. 20-25 2025, Lanzhou, China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56A5614-5327-82CE-F2C6-74C71229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F458CC-63C9-1436-6FC6-E796911CD0F6}"/>
              </a:ext>
            </a:extLst>
          </p:cNvPr>
          <p:cNvSpPr txBox="1"/>
          <p:nvPr/>
        </p:nvSpPr>
        <p:spPr>
          <a:xfrm>
            <a:off x="4554637" y="1678023"/>
            <a:ext cx="1535998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p-stop 25 µm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79F8B-EB15-7FF9-2BF1-2305436F63FA}"/>
              </a:ext>
            </a:extLst>
          </p:cNvPr>
          <p:cNvSpPr txBox="1"/>
          <p:nvPr/>
        </p:nvSpPr>
        <p:spPr>
          <a:xfrm>
            <a:off x="5083337" y="612109"/>
            <a:ext cx="1471878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p-stop 50µm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C6354B-E749-786A-2545-965A5FC2F662}"/>
              </a:ext>
            </a:extLst>
          </p:cNvPr>
          <p:cNvCxnSpPr/>
          <p:nvPr/>
        </p:nvCxnSpPr>
        <p:spPr bwMode="auto">
          <a:xfrm flipH="1">
            <a:off x="4105428" y="1846018"/>
            <a:ext cx="43082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B4FD88A-F25B-2119-BFFD-51284F41BE75}"/>
              </a:ext>
            </a:extLst>
          </p:cNvPr>
          <p:cNvCxnSpPr/>
          <p:nvPr/>
        </p:nvCxnSpPr>
        <p:spPr bwMode="auto">
          <a:xfrm flipH="1">
            <a:off x="4688651" y="795477"/>
            <a:ext cx="43082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738006-4699-8E94-93DF-4B40088689F5}"/>
              </a:ext>
            </a:extLst>
          </p:cNvPr>
          <p:cNvGrpSpPr/>
          <p:nvPr/>
        </p:nvGrpSpPr>
        <p:grpSpPr>
          <a:xfrm>
            <a:off x="5851003" y="259650"/>
            <a:ext cx="6179024" cy="4954780"/>
            <a:chOff x="5851003" y="259650"/>
            <a:chExt cx="6179024" cy="49547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503957-654F-360D-0008-B9695E346FEA}"/>
                </a:ext>
              </a:extLst>
            </p:cNvPr>
            <p:cNvGrpSpPr/>
            <p:nvPr/>
          </p:nvGrpSpPr>
          <p:grpSpPr>
            <a:xfrm>
              <a:off x="5851003" y="259650"/>
              <a:ext cx="5789613" cy="4954780"/>
              <a:chOff x="6161355" y="605839"/>
              <a:chExt cx="5789613" cy="4954780"/>
            </a:xfrm>
          </p:grpSpPr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C099AA30-BEE7-5765-B3EE-010C7CB07B0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61355" y="605839"/>
              <a:ext cx="5789613" cy="4419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6" imgW="5789960" imgH="4420228" progId="Origin95.Graph">
                      <p:embed/>
                    </p:oleObj>
                  </mc:Choice>
                  <mc:Fallback>
                    <p:oleObj name="Graph" r:id="rId6" imgW="5789960" imgH="4420228" progId="Origin95.Graph">
                      <p:embed/>
                      <p:pic>
                        <p:nvPicPr>
                          <p:cNvPr id="6" name="Object 5">
                            <a:extLst>
                              <a:ext uri="{FF2B5EF4-FFF2-40B4-BE49-F238E27FC236}">
                                <a16:creationId xmlns:a16="http://schemas.microsoft.com/office/drawing/2014/main" id="{C099AA30-BEE7-5765-B3EE-010C7CB07B0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6161355" y="605839"/>
                            <a:ext cx="5789613" cy="4419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B414E9-11B8-C396-B477-15B3DE27FE05}"/>
                  </a:ext>
                </a:extLst>
              </p:cNvPr>
              <p:cNvSpPr txBox="1"/>
              <p:nvPr/>
            </p:nvSpPr>
            <p:spPr>
              <a:xfrm>
                <a:off x="7315135" y="1564156"/>
                <a:ext cx="118974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+ 0.5 µm for longer </a:t>
                </a:r>
              </a:p>
              <a:p>
                <a:r>
                  <a:rPr lang="en-US" sz="900" dirty="0"/>
                  <a:t>pixel dimension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AF5A33E-3A96-A84F-53F5-FB2A6CC62055}"/>
                  </a:ext>
                </a:extLst>
              </p:cNvPr>
              <p:cNvCxnSpPr>
                <a:cxnSpLocks/>
                <a:stCxn id="9" idx="0"/>
              </p:cNvCxnSpPr>
              <p:nvPr/>
            </p:nvCxnSpPr>
            <p:spPr>
              <a:xfrm flipV="1">
                <a:off x="8325044" y="3884006"/>
                <a:ext cx="650631" cy="103028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1110E2-3669-317C-156E-FA6AB8AAA011}"/>
                  </a:ext>
                </a:extLst>
              </p:cNvPr>
              <p:cNvSpPr txBox="1"/>
              <p:nvPr/>
            </p:nvSpPr>
            <p:spPr>
              <a:xfrm>
                <a:off x="6953443" y="4914288"/>
                <a:ext cx="2743201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Optimal number of fired pixels/particle (about 2.5)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02A2060-00CE-558C-429F-EC5C6D386426}"/>
                  </a:ext>
                </a:extLst>
              </p:cNvPr>
              <p:cNvCxnSpPr>
                <a:stCxn id="9" idx="0"/>
              </p:cNvCxnSpPr>
              <p:nvPr/>
            </p:nvCxnSpPr>
            <p:spPr>
              <a:xfrm flipH="1" flipV="1">
                <a:off x="7929391" y="3954344"/>
                <a:ext cx="395653" cy="95994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0E0B22-2836-D630-F7F6-2A28497EEB84}"/>
                </a:ext>
              </a:extLst>
            </p:cNvPr>
            <p:cNvSpPr txBox="1"/>
            <p:nvPr/>
          </p:nvSpPr>
          <p:spPr>
            <a:xfrm>
              <a:off x="10494029" y="2600821"/>
              <a:ext cx="15359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p-stop 50 µm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C9EEB6-AAE4-B69E-7BA9-8DC3281BDEE2}"/>
                </a:ext>
              </a:extLst>
            </p:cNvPr>
            <p:cNvSpPr txBox="1"/>
            <p:nvPr/>
          </p:nvSpPr>
          <p:spPr bwMode="auto">
            <a:xfrm>
              <a:off x="10350080" y="1415188"/>
              <a:ext cx="12025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std 25 µm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9E89CF4-75BA-ED84-79E2-4AC71690FD3B}"/>
                </a:ext>
              </a:extLst>
            </p:cNvPr>
            <p:cNvCxnSpPr>
              <a:stCxn id="22" idx="1"/>
            </p:cNvCxnSpPr>
            <p:nvPr/>
          </p:nvCxnSpPr>
          <p:spPr bwMode="auto">
            <a:xfrm flipH="1">
              <a:off x="9919257" y="1599854"/>
              <a:ext cx="43082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A707E1-5D9B-AC5F-1F01-3905C43DEE16}"/>
                </a:ext>
              </a:extLst>
            </p:cNvPr>
            <p:cNvSpPr txBox="1"/>
            <p:nvPr/>
          </p:nvSpPr>
          <p:spPr bwMode="auto">
            <a:xfrm>
              <a:off x="10312065" y="584457"/>
              <a:ext cx="15359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p-stop 25 µm</a:t>
              </a:r>
            </a:p>
          </p:txBody>
        </p: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9379E9D1-0F9B-3636-AF02-D2542D8E510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9247405" y="795476"/>
              <a:ext cx="999004" cy="532123"/>
            </a:xfrm>
            <a:prstGeom prst="bentConnector3">
              <a:avLst>
                <a:gd name="adj1" fmla="val 100470"/>
              </a:avLst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C8FD386-600D-7B30-E2DD-10977DA18F93}"/>
                </a:ext>
              </a:extLst>
            </p:cNvPr>
            <p:cNvCxnSpPr/>
            <p:nvPr/>
          </p:nvCxnSpPr>
          <p:spPr>
            <a:xfrm>
              <a:off x="6894576" y="2047355"/>
              <a:ext cx="39319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072B23-6F0E-CBB1-4DF9-DEA49B2C6A5B}"/>
                </a:ext>
              </a:extLst>
            </p:cNvPr>
            <p:cNvSpPr txBox="1"/>
            <p:nvPr/>
          </p:nvSpPr>
          <p:spPr>
            <a:xfrm>
              <a:off x="9631371" y="2028725"/>
              <a:ext cx="732893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/>
                <a:t>Pitch/5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3478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/>
              <a:t>MAPS – the hope and limitations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68" t="842" r="-1" b="1193"/>
          <a:stretch/>
        </p:blipFill>
        <p:spPr>
          <a:xfrm>
            <a:off x="7085445" y="784896"/>
            <a:ext cx="4448175" cy="4253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033911" y="5102031"/>
            <a:ext cx="289053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>
                <a:solidFill>
                  <a:prstClr val="black"/>
                </a:solidFill>
                <a:latin typeface="Arial"/>
              </a:rPr>
              <a:t>Hybrid pixels (LHC / CMS)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085445" y="784896"/>
            <a:ext cx="4481117" cy="4708325"/>
            <a:chOff x="2172106" y="738447"/>
            <a:chExt cx="4481117" cy="4708325"/>
          </a:xfrm>
        </p:grpSpPr>
        <p:sp>
          <p:nvSpPr>
            <p:cNvPr id="6" name="TextBox 5"/>
            <p:cNvSpPr txBox="1"/>
            <p:nvPr/>
          </p:nvSpPr>
          <p:spPr>
            <a:xfrm>
              <a:off x="3137044" y="5077440"/>
              <a:ext cx="28905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>
                  <a:solidFill>
                    <a:prstClr val="black"/>
                  </a:solidFill>
                  <a:latin typeface="Arial"/>
                </a:rPr>
                <a:t> </a:t>
              </a:r>
              <a:endParaRPr lang="en-US" sz="1800" dirty="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2106" y="738447"/>
              <a:ext cx="4481117" cy="425350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970" t="842" r="-1" b="1193"/>
          <a:stretch/>
        </p:blipFill>
        <p:spPr>
          <a:xfrm>
            <a:off x="9659367" y="784896"/>
            <a:ext cx="1930876" cy="4253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64129"/>
              </p:ext>
            </p:extLst>
          </p:nvPr>
        </p:nvGraphicFramePr>
        <p:xfrm>
          <a:off x="377874" y="4383156"/>
          <a:ext cx="5816669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1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0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chemeClr val="tx1"/>
                          </a:solidFill>
                        </a:rPr>
                        <a:t>Hybrid</a:t>
                      </a:r>
                      <a:r>
                        <a:rPr lang="de-DE" baseline="0">
                          <a:solidFill>
                            <a:schemeClr val="tx1"/>
                          </a:solidFill>
                        </a:rPr>
                        <a:t> pixels</a:t>
                      </a:r>
                    </a:p>
                    <a:p>
                      <a:pPr algn="ctr"/>
                      <a:r>
                        <a:rPr lang="de-DE" baseline="0">
                          <a:solidFill>
                            <a:schemeClr val="tx1"/>
                          </a:solidFill>
                        </a:rPr>
                        <a:t>(2001)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>
                          <a:solidFill>
                            <a:schemeClr val="tx1"/>
                          </a:solidFill>
                        </a:rPr>
                        <a:t>MAPS </a:t>
                      </a:r>
                    </a:p>
                    <a:p>
                      <a:pPr algn="ctr"/>
                      <a:r>
                        <a:rPr lang="de-DE">
                          <a:solidFill>
                            <a:schemeClr val="tx1"/>
                          </a:solidFill>
                        </a:rPr>
                        <a:t>(2001)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Single point resolution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 30 µm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~2 µm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Material budget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 500 µm Si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 50 µm Si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Time resolution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25 ns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~10 ms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Radiation hardness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~10</a:t>
                      </a:r>
                      <a:r>
                        <a:rPr lang="de-DE" baseline="30000"/>
                        <a:t>15</a:t>
                      </a:r>
                      <a:r>
                        <a:rPr lang="de-DE" baseline="0"/>
                        <a:t> n</a:t>
                      </a:r>
                      <a:r>
                        <a:rPr lang="de-DE" baseline="-25000"/>
                        <a:t>eq</a:t>
                      </a:r>
                      <a:r>
                        <a:rPr lang="de-DE" baseline="0"/>
                        <a:t>/cm²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10</a:t>
                      </a:r>
                      <a:r>
                        <a:rPr lang="de-DE" baseline="30000"/>
                        <a:t>12</a:t>
                      </a:r>
                      <a:r>
                        <a:rPr lang="de-DE" baseline="0"/>
                        <a:t> n</a:t>
                      </a:r>
                      <a:r>
                        <a:rPr lang="de-DE" baseline="-25000"/>
                        <a:t>eq</a:t>
                      </a:r>
                      <a:r>
                        <a:rPr lang="de-DE" baseline="0"/>
                        <a:t>/cm²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4" descr="C:\Users\deveaux\AppData\Local\Microsoft\Windows\Temporary Internet Files\Content.IE5\1JTACYF0\MC900240375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892" y="1306118"/>
            <a:ext cx="1824099" cy="28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hteck 13"/>
          <p:cNvSpPr/>
          <p:nvPr/>
        </p:nvSpPr>
        <p:spPr>
          <a:xfrm>
            <a:off x="2380740" y="692696"/>
            <a:ext cx="144016" cy="324036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0800000" scaled="0"/>
          </a:gra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ichtungspfeil 14"/>
          <p:cNvSpPr/>
          <p:nvPr/>
        </p:nvSpPr>
        <p:spPr>
          <a:xfrm>
            <a:off x="940580" y="980728"/>
            <a:ext cx="3168352" cy="504056"/>
          </a:xfrm>
          <a:prstGeom prst="homePlat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  <a:ln w="25400" cap="flat" cmpd="sng" algn="ctr">
            <a:solidFill>
              <a:srgbClr val="33339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sensitivity</a:t>
            </a:r>
          </a:p>
        </p:txBody>
      </p:sp>
      <p:sp>
        <p:nvSpPr>
          <p:cNvPr id="41" name="Richtungspfeil 15"/>
          <p:cNvSpPr/>
          <p:nvPr/>
        </p:nvSpPr>
        <p:spPr>
          <a:xfrm flipH="1">
            <a:off x="683568" y="1556792"/>
            <a:ext cx="3168352" cy="504056"/>
          </a:xfrm>
          <a:prstGeom prst="homePlat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  <a:ln w="25400" cap="flat" cmpd="sng" algn="ctr">
            <a:solidFill>
              <a:srgbClr val="33339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statistics</a:t>
            </a:r>
          </a:p>
        </p:txBody>
      </p:sp>
      <p:sp>
        <p:nvSpPr>
          <p:cNvPr id="42" name="Wolkenförmige Legende 3"/>
          <p:cNvSpPr/>
          <p:nvPr/>
        </p:nvSpPr>
        <p:spPr>
          <a:xfrm>
            <a:off x="4950296" y="602686"/>
            <a:ext cx="3600400" cy="1260140"/>
          </a:xfrm>
          <a:prstGeom prst="cloudCallout">
            <a:avLst>
              <a:gd name="adj1" fmla="val -53908"/>
              <a:gd name="adj2" fmla="val 45625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need both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6281530" y="5794513"/>
            <a:ext cx="139148" cy="712083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446875" y="5955949"/>
            <a:ext cx="340349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/>
              <a:t>Massive improvement required.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8600" y="5774635"/>
            <a:ext cx="9929191" cy="854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899258" y="4710841"/>
            <a:ext cx="315983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>
                <a:solidFill>
                  <a:schemeClr val="bg1"/>
                </a:solidFill>
              </a:rPr>
              <a:t>MAPS				Hybrid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92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9" grpId="0" animBg="1"/>
      <p:bldP spid="50" grpId="0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/>
              <a:t>The need for speed</a:t>
            </a: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04537" y="691126"/>
            <a:ext cx="7279105" cy="41000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4" descr="C:\Users\deveaux\AppData\Local\Microsoft\Windows\Temporary Internet Files\Content.IE5\1JTACYF0\MC900240375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628" y="3585915"/>
            <a:ext cx="1824099" cy="28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9" y="967873"/>
            <a:ext cx="6581274" cy="3722461"/>
          </a:xfrm>
          <a:prstGeom prst="rect">
            <a:avLst/>
          </a:prstGeom>
          <a:effectLst/>
        </p:spPr>
      </p:pic>
      <p:cxnSp>
        <p:nvCxnSpPr>
          <p:cNvPr id="29" name="Straight Connector 28"/>
          <p:cNvCxnSpPr/>
          <p:nvPr/>
        </p:nvCxnSpPr>
        <p:spPr>
          <a:xfrm flipH="1" flipV="1">
            <a:off x="8554453" y="5296469"/>
            <a:ext cx="3116179" cy="134753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-24062" y="5148249"/>
            <a:ext cx="792881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167955" y="492369"/>
            <a:ext cx="0" cy="385689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Wolkenförmige Legende 3"/>
          <p:cNvSpPr/>
          <p:nvPr/>
        </p:nvSpPr>
        <p:spPr>
          <a:xfrm>
            <a:off x="8141115" y="1807310"/>
            <a:ext cx="4050885" cy="1778605"/>
          </a:xfrm>
          <a:prstGeom prst="cloudCallout">
            <a:avLst>
              <a:gd name="adj1" fmla="val -38760"/>
              <a:gd name="adj2" fmla="val 7944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ime resolution?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>
                <a:solidFill>
                  <a:srgbClr val="FF0000"/>
                </a:solidFill>
                <a:latin typeface="Arial"/>
              </a:rPr>
              <a:t>P</a:t>
            </a:r>
            <a:r>
              <a:rPr lang="en-US" sz="2400" b="1" kern="0" noProof="0">
                <a:solidFill>
                  <a:srgbClr val="333399">
                    <a:lumMod val="50000"/>
                  </a:srgbClr>
                </a:solidFill>
                <a:latin typeface="Arial"/>
              </a:rPr>
              <a:t>article rate?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2400" b="1" i="0" u="none" strike="noStrike" kern="0" cap="none" spc="0" normalizeH="0" baseline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ata</a:t>
            </a:r>
            <a:r>
              <a:rPr kumimoji="0" lang="en-US" sz="2400" b="1" i="0" u="none" strike="noStrike" kern="0" cap="none" spc="0" normalizeH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bandwidth?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1355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/>
              <a:t>Speed of MAPS: Limiting factors</a:t>
            </a:r>
            <a:endParaRPr lang="en-US"/>
          </a:p>
        </p:txBody>
      </p:sp>
      <p:graphicFrame>
        <p:nvGraphicFramePr>
          <p:cNvPr id="9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682597"/>
              </p:ext>
            </p:extLst>
          </p:nvPr>
        </p:nvGraphicFramePr>
        <p:xfrm>
          <a:off x="3818023" y="2358176"/>
          <a:ext cx="7543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" r:id="rId3" imgW="9542857" imgH="4323810" progId="Paint.Picture">
                  <p:embed/>
                </p:oleObj>
              </mc:Choice>
              <mc:Fallback>
                <p:oleObj name="Bitmap" r:id="rId3" imgW="9542857" imgH="43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9740"/>
                      <a:stretch>
                        <a:fillRect/>
                      </a:stretch>
                    </p:blipFill>
                    <p:spPr bwMode="auto">
                      <a:xfrm>
                        <a:off x="3818023" y="2358176"/>
                        <a:ext cx="75438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Line 51"/>
          <p:cNvSpPr>
            <a:spLocks noChangeShapeType="1"/>
          </p:cNvSpPr>
          <p:nvPr/>
        </p:nvSpPr>
        <p:spPr bwMode="auto">
          <a:xfrm flipV="1">
            <a:off x="6713623" y="1443776"/>
            <a:ext cx="0" cy="13716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" name="Line 52"/>
          <p:cNvSpPr>
            <a:spLocks noChangeShapeType="1"/>
          </p:cNvSpPr>
          <p:nvPr/>
        </p:nvSpPr>
        <p:spPr bwMode="auto">
          <a:xfrm>
            <a:off x="6485023" y="1443776"/>
            <a:ext cx="457200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" name="Text Box 53"/>
          <p:cNvSpPr txBox="1">
            <a:spLocks noChangeArrowheads="1"/>
          </p:cNvSpPr>
          <p:nvPr/>
        </p:nvSpPr>
        <p:spPr bwMode="auto">
          <a:xfrm>
            <a:off x="6316748" y="951651"/>
            <a:ext cx="86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Reset</a:t>
            </a:r>
          </a:p>
        </p:txBody>
      </p:sp>
      <p:sp>
        <p:nvSpPr>
          <p:cNvPr id="94" name="Line 54"/>
          <p:cNvSpPr>
            <a:spLocks noChangeShapeType="1"/>
          </p:cNvSpPr>
          <p:nvPr/>
        </p:nvSpPr>
        <p:spPr bwMode="auto">
          <a:xfrm flipV="1">
            <a:off x="6180223" y="1900976"/>
            <a:ext cx="0" cy="1066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" name="Line 55"/>
          <p:cNvSpPr>
            <a:spLocks noChangeShapeType="1"/>
          </p:cNvSpPr>
          <p:nvPr/>
        </p:nvSpPr>
        <p:spPr bwMode="auto">
          <a:xfrm flipH="1">
            <a:off x="5342023" y="1900976"/>
            <a:ext cx="838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" name="Line 56"/>
          <p:cNvSpPr>
            <a:spLocks noChangeShapeType="1"/>
          </p:cNvSpPr>
          <p:nvPr/>
        </p:nvSpPr>
        <p:spPr bwMode="auto">
          <a:xfrm flipV="1">
            <a:off x="5342023" y="1519976"/>
            <a:ext cx="0" cy="38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" name="Line 57"/>
          <p:cNvSpPr>
            <a:spLocks noChangeShapeType="1"/>
          </p:cNvSpPr>
          <p:nvPr/>
        </p:nvSpPr>
        <p:spPr bwMode="auto">
          <a:xfrm>
            <a:off x="5189623" y="1519976"/>
            <a:ext cx="30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" name="Text Box 58"/>
          <p:cNvSpPr txBox="1">
            <a:spLocks noChangeArrowheads="1"/>
          </p:cNvSpPr>
          <p:nvPr/>
        </p:nvSpPr>
        <p:spPr bwMode="auto">
          <a:xfrm>
            <a:off x="4870536" y="1115164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+3.3V</a:t>
            </a:r>
          </a:p>
        </p:txBody>
      </p:sp>
      <p:sp>
        <p:nvSpPr>
          <p:cNvPr id="99" name="Line 59"/>
          <p:cNvSpPr>
            <a:spLocks noChangeShapeType="1"/>
          </p:cNvSpPr>
          <p:nvPr/>
        </p:nvSpPr>
        <p:spPr bwMode="auto">
          <a:xfrm flipV="1">
            <a:off x="7247023" y="1900976"/>
            <a:ext cx="0" cy="1066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" name="Line 60"/>
          <p:cNvSpPr>
            <a:spLocks noChangeShapeType="1"/>
          </p:cNvSpPr>
          <p:nvPr/>
        </p:nvSpPr>
        <p:spPr bwMode="auto">
          <a:xfrm>
            <a:off x="7247023" y="1900976"/>
            <a:ext cx="990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" name="Line 61"/>
          <p:cNvSpPr>
            <a:spLocks noChangeShapeType="1"/>
          </p:cNvSpPr>
          <p:nvPr/>
        </p:nvSpPr>
        <p:spPr bwMode="auto">
          <a:xfrm flipV="1">
            <a:off x="8771023" y="1748576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" name="Line 62"/>
          <p:cNvSpPr>
            <a:spLocks noChangeShapeType="1"/>
          </p:cNvSpPr>
          <p:nvPr/>
        </p:nvSpPr>
        <p:spPr bwMode="auto">
          <a:xfrm>
            <a:off x="8237623" y="1900976"/>
            <a:ext cx="1905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" name="Line 63"/>
          <p:cNvSpPr>
            <a:spLocks noChangeShapeType="1"/>
          </p:cNvSpPr>
          <p:nvPr/>
        </p:nvSpPr>
        <p:spPr bwMode="auto">
          <a:xfrm>
            <a:off x="10142623" y="1900976"/>
            <a:ext cx="0" cy="990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" name="Line 64"/>
          <p:cNvSpPr>
            <a:spLocks noChangeShapeType="1"/>
          </p:cNvSpPr>
          <p:nvPr/>
        </p:nvSpPr>
        <p:spPr bwMode="auto">
          <a:xfrm>
            <a:off x="8618623" y="1748576"/>
            <a:ext cx="30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" name="Line 65"/>
          <p:cNvSpPr>
            <a:spLocks noChangeShapeType="1"/>
          </p:cNvSpPr>
          <p:nvPr/>
        </p:nvSpPr>
        <p:spPr bwMode="auto">
          <a:xfrm>
            <a:off x="8542423" y="1672376"/>
            <a:ext cx="457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6" name="Line 66"/>
          <p:cNvSpPr>
            <a:spLocks noChangeShapeType="1"/>
          </p:cNvSpPr>
          <p:nvPr/>
        </p:nvSpPr>
        <p:spPr bwMode="auto">
          <a:xfrm flipV="1">
            <a:off x="8999623" y="1443776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" name="Line 67"/>
          <p:cNvSpPr>
            <a:spLocks noChangeShapeType="1"/>
          </p:cNvSpPr>
          <p:nvPr/>
        </p:nvSpPr>
        <p:spPr bwMode="auto">
          <a:xfrm flipV="1">
            <a:off x="8542423" y="1443776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8" name="Line 68"/>
          <p:cNvSpPr>
            <a:spLocks noChangeShapeType="1"/>
          </p:cNvSpPr>
          <p:nvPr/>
        </p:nvSpPr>
        <p:spPr bwMode="auto">
          <a:xfrm>
            <a:off x="8999623" y="1443776"/>
            <a:ext cx="1371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9" name="Line 69"/>
          <p:cNvSpPr>
            <a:spLocks noChangeShapeType="1"/>
          </p:cNvSpPr>
          <p:nvPr/>
        </p:nvSpPr>
        <p:spPr bwMode="auto">
          <a:xfrm>
            <a:off x="7932823" y="1443776"/>
            <a:ext cx="609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0" name="Line 70"/>
          <p:cNvSpPr>
            <a:spLocks noChangeShapeType="1"/>
          </p:cNvSpPr>
          <p:nvPr/>
        </p:nvSpPr>
        <p:spPr bwMode="auto">
          <a:xfrm flipV="1">
            <a:off x="7932823" y="1215176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" name="Line 71"/>
          <p:cNvSpPr>
            <a:spLocks noChangeShapeType="1"/>
          </p:cNvSpPr>
          <p:nvPr/>
        </p:nvSpPr>
        <p:spPr bwMode="auto">
          <a:xfrm>
            <a:off x="7704223" y="1215176"/>
            <a:ext cx="457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" name="Text Box 72"/>
          <p:cNvSpPr txBox="1">
            <a:spLocks noChangeArrowheads="1"/>
          </p:cNvSpPr>
          <p:nvPr/>
        </p:nvSpPr>
        <p:spPr bwMode="auto">
          <a:xfrm>
            <a:off x="7475623" y="808776"/>
            <a:ext cx="957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+3.3V</a:t>
            </a:r>
          </a:p>
        </p:txBody>
      </p:sp>
      <p:sp>
        <p:nvSpPr>
          <p:cNvPr id="113" name="Line 73"/>
          <p:cNvSpPr>
            <a:spLocks noChangeShapeType="1"/>
          </p:cNvSpPr>
          <p:nvPr/>
        </p:nvSpPr>
        <p:spPr bwMode="auto">
          <a:xfrm flipV="1">
            <a:off x="10371223" y="1215176"/>
            <a:ext cx="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" name="Text Box 74"/>
          <p:cNvSpPr txBox="1">
            <a:spLocks noChangeArrowheads="1"/>
          </p:cNvSpPr>
          <p:nvPr/>
        </p:nvSpPr>
        <p:spPr bwMode="auto">
          <a:xfrm>
            <a:off x="10355348" y="1180251"/>
            <a:ext cx="103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Output</a:t>
            </a:r>
          </a:p>
        </p:txBody>
      </p:sp>
      <p:sp>
        <p:nvSpPr>
          <p:cNvPr id="115" name="Text Box 75"/>
          <p:cNvSpPr txBox="1">
            <a:spLocks noChangeArrowheads="1"/>
          </p:cNvSpPr>
          <p:nvPr/>
        </p:nvSpPr>
        <p:spPr bwMode="auto">
          <a:xfrm>
            <a:off x="4427623" y="2358176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FFFFFF"/>
                </a:solidFill>
                <a:latin typeface="Times New Roman" panose="02020603050405020304" pitchFamily="18" charset="0"/>
              </a:rPr>
              <a:t>SiO</a:t>
            </a:r>
            <a:r>
              <a:rPr lang="de-DE" altLang="en-US" sz="2400" baseline="-25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  <a:endParaRPr lang="de-DE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" name="Text Box 76"/>
          <p:cNvSpPr txBox="1">
            <a:spLocks noChangeArrowheads="1"/>
          </p:cNvSpPr>
          <p:nvPr/>
        </p:nvSpPr>
        <p:spPr bwMode="auto">
          <a:xfrm>
            <a:off x="8313823" y="2434376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FFFFFF"/>
                </a:solidFill>
                <a:latin typeface="Times New Roman" panose="02020603050405020304" pitchFamily="18" charset="0"/>
              </a:rPr>
              <a:t>SiO</a:t>
            </a:r>
            <a:r>
              <a:rPr lang="de-DE" altLang="en-US" sz="2400" baseline="-25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  <a:endParaRPr lang="de-DE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7" name="Text Box 77"/>
          <p:cNvSpPr txBox="1">
            <a:spLocks noChangeArrowheads="1"/>
          </p:cNvSpPr>
          <p:nvPr/>
        </p:nvSpPr>
        <p:spPr bwMode="auto">
          <a:xfrm>
            <a:off x="10523623" y="2434376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FFFFFF"/>
                </a:solidFill>
                <a:latin typeface="Times New Roman" panose="02020603050405020304" pitchFamily="18" charset="0"/>
              </a:rPr>
              <a:t>SiO</a:t>
            </a:r>
            <a:r>
              <a:rPr lang="de-DE" altLang="en-US" sz="2400" baseline="-25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  <a:endParaRPr lang="de-DE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8" name="Text Box 78"/>
          <p:cNvSpPr txBox="1">
            <a:spLocks noChangeArrowheads="1"/>
          </p:cNvSpPr>
          <p:nvPr/>
        </p:nvSpPr>
        <p:spPr bwMode="auto">
          <a:xfrm>
            <a:off x="5875423" y="2967776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N++</a:t>
            </a:r>
          </a:p>
        </p:txBody>
      </p:sp>
      <p:sp>
        <p:nvSpPr>
          <p:cNvPr id="119" name="Text Box 79"/>
          <p:cNvSpPr txBox="1">
            <a:spLocks noChangeArrowheads="1"/>
          </p:cNvSpPr>
          <p:nvPr/>
        </p:nvSpPr>
        <p:spPr bwMode="auto">
          <a:xfrm>
            <a:off x="6866023" y="2967776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N++</a:t>
            </a:r>
          </a:p>
        </p:txBody>
      </p:sp>
      <p:sp>
        <p:nvSpPr>
          <p:cNvPr id="120" name="Text Box 80"/>
          <p:cNvSpPr txBox="1">
            <a:spLocks noChangeArrowheads="1"/>
          </p:cNvSpPr>
          <p:nvPr/>
        </p:nvSpPr>
        <p:spPr bwMode="auto">
          <a:xfrm>
            <a:off x="9914023" y="3120176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N+</a:t>
            </a:r>
          </a:p>
        </p:txBody>
      </p:sp>
      <p:graphicFrame>
        <p:nvGraphicFramePr>
          <p:cNvPr id="121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74258"/>
              </p:ext>
            </p:extLst>
          </p:nvPr>
        </p:nvGraphicFramePr>
        <p:xfrm>
          <a:off x="3142007" y="3168288"/>
          <a:ext cx="1953485" cy="1202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5" imgW="4686954" imgH="2886478" progId="Paint.Picture">
                  <p:embed/>
                </p:oleObj>
              </mc:Choice>
              <mc:Fallback>
                <p:oleObj name="Image bitmap" r:id="rId5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2007" y="3168288"/>
                        <a:ext cx="1953485" cy="120254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Text Box 82"/>
          <p:cNvSpPr txBox="1">
            <a:spLocks noChangeArrowheads="1"/>
          </p:cNvSpPr>
          <p:nvPr/>
        </p:nvSpPr>
        <p:spPr bwMode="auto">
          <a:xfrm>
            <a:off x="10699836" y="3115414"/>
            <a:ext cx="4968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FFFF"/>
                </a:solidFill>
                <a:latin typeface="Times New Roman" panose="02020603050405020304" pitchFamily="18" charset="0"/>
              </a:rPr>
              <a:t>P+</a:t>
            </a:r>
          </a:p>
        </p:txBody>
      </p:sp>
      <p:sp>
        <p:nvSpPr>
          <p:cNvPr id="123" name="Text Box 83"/>
          <p:cNvSpPr txBox="1">
            <a:spLocks noChangeArrowheads="1"/>
          </p:cNvSpPr>
          <p:nvPr/>
        </p:nvSpPr>
        <p:spPr bwMode="auto">
          <a:xfrm>
            <a:off x="10699836" y="3907576"/>
            <a:ext cx="4333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P-</a:t>
            </a:r>
          </a:p>
        </p:txBody>
      </p:sp>
      <p:sp>
        <p:nvSpPr>
          <p:cNvPr id="124" name="Text Box 84"/>
          <p:cNvSpPr txBox="1">
            <a:spLocks noChangeArrowheads="1"/>
          </p:cNvSpPr>
          <p:nvPr/>
        </p:nvSpPr>
        <p:spPr bwMode="auto">
          <a:xfrm>
            <a:off x="10699836" y="4628301"/>
            <a:ext cx="4968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FFFF"/>
                </a:solidFill>
                <a:latin typeface="Times New Roman" panose="02020603050405020304" pitchFamily="18" charset="0"/>
              </a:rPr>
              <a:t>P+</a:t>
            </a:r>
          </a:p>
        </p:txBody>
      </p:sp>
      <p:sp>
        <p:nvSpPr>
          <p:cNvPr id="125" name="Line 93"/>
          <p:cNvSpPr>
            <a:spLocks noChangeShapeType="1"/>
          </p:cNvSpPr>
          <p:nvPr/>
        </p:nvSpPr>
        <p:spPr bwMode="auto">
          <a:xfrm flipH="1" flipV="1">
            <a:off x="7231736" y="692150"/>
            <a:ext cx="1944687" cy="5545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6" name="Oval 94"/>
          <p:cNvSpPr>
            <a:spLocks noChangeArrowheads="1"/>
          </p:cNvSpPr>
          <p:nvPr/>
        </p:nvSpPr>
        <p:spPr bwMode="auto">
          <a:xfrm>
            <a:off x="8323348" y="4052039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7" name="Group 100"/>
          <p:cNvGrpSpPr>
            <a:grpSpLocks/>
          </p:cNvGrpSpPr>
          <p:nvPr/>
        </p:nvGrpSpPr>
        <p:grpSpPr bwMode="auto">
          <a:xfrm>
            <a:off x="8755148" y="571233"/>
            <a:ext cx="936625" cy="576262"/>
            <a:chOff x="4059" y="482"/>
            <a:chExt cx="590" cy="363"/>
          </a:xfrm>
        </p:grpSpPr>
        <p:sp>
          <p:nvSpPr>
            <p:cNvPr id="128" name="Line 95"/>
            <p:cNvSpPr>
              <a:spLocks noChangeShapeType="1"/>
            </p:cNvSpPr>
            <p:nvPr/>
          </p:nvSpPr>
          <p:spPr bwMode="auto">
            <a:xfrm flipV="1">
              <a:off x="4059" y="482"/>
              <a:ext cx="0" cy="3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9" name="Line 96"/>
            <p:cNvSpPr>
              <a:spLocks noChangeShapeType="1"/>
            </p:cNvSpPr>
            <p:nvPr/>
          </p:nvSpPr>
          <p:spPr bwMode="auto">
            <a:xfrm flipV="1">
              <a:off x="4059" y="845"/>
              <a:ext cx="59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0" name="Line 97"/>
            <p:cNvSpPr>
              <a:spLocks noChangeShapeType="1"/>
            </p:cNvSpPr>
            <p:nvPr/>
          </p:nvSpPr>
          <p:spPr bwMode="auto">
            <a:xfrm>
              <a:off x="4105" y="709"/>
              <a:ext cx="1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1" name="Line 98"/>
            <p:cNvSpPr>
              <a:spLocks noChangeShapeType="1"/>
            </p:cNvSpPr>
            <p:nvPr/>
          </p:nvSpPr>
          <p:spPr bwMode="auto">
            <a:xfrm flipV="1">
              <a:off x="4241" y="572"/>
              <a:ext cx="0" cy="1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2" name="Line 99"/>
            <p:cNvSpPr>
              <a:spLocks noChangeShapeType="1"/>
            </p:cNvSpPr>
            <p:nvPr/>
          </p:nvSpPr>
          <p:spPr bwMode="auto">
            <a:xfrm>
              <a:off x="4241" y="572"/>
              <a:ext cx="1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34" name="Table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358158"/>
              </p:ext>
            </p:extLst>
          </p:nvPr>
        </p:nvGraphicFramePr>
        <p:xfrm>
          <a:off x="217178" y="4674656"/>
          <a:ext cx="6099570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91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Optimized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Traditional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Charge collection time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1 ns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/>
                        <a:t>100 ns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Signal</a:t>
                      </a:r>
                      <a:r>
                        <a:rPr lang="de-DE" baseline="0"/>
                        <a:t> formation time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few ns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/>
                        <a:t>500 ns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Time</a:t>
                      </a:r>
                      <a:r>
                        <a:rPr lang="de-DE" baseline="0"/>
                        <a:t> resolution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/>
                        <a:t>10 000 000 ns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5" name="Picture 1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94" y="5787176"/>
            <a:ext cx="649286" cy="658474"/>
          </a:xfrm>
          <a:prstGeom prst="rect">
            <a:avLst/>
          </a:prstGeom>
        </p:spPr>
      </p:pic>
      <p:sp>
        <p:nvSpPr>
          <p:cNvPr id="136" name="Cloud Callout 135"/>
          <p:cNvSpPr/>
          <p:nvPr/>
        </p:nvSpPr>
        <p:spPr>
          <a:xfrm>
            <a:off x="7589923" y="4860758"/>
            <a:ext cx="1876013" cy="850218"/>
          </a:xfrm>
          <a:prstGeom prst="cloudCallout">
            <a:avLst>
              <a:gd name="adj1" fmla="val -63171"/>
              <a:gd name="adj2" fmla="val 5417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>
                <a:solidFill>
                  <a:srgbClr val="FF0000"/>
                </a:solidFill>
              </a:rPr>
              <a:t>W</a:t>
            </a:r>
            <a:r>
              <a:rPr lang="de-DE"/>
              <a:t>hy the gap?</a:t>
            </a:r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144378" y="5402180"/>
            <a:ext cx="6293315" cy="469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156408" y="5758672"/>
            <a:ext cx="6293315" cy="469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80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C -0.00104 -0.01481 -0.00117 -0.02986 -0.00299 -0.04444 C -0.00378 -0.04976 -0.00521 -0.06111 -0.00794 -0.05833 C -0.00794 -0.0581 -0.01198 -0.02638 -0.01419 -0.01944 C -0.01536 -0.01597 -0.01745 -0.01412 -0.01901 -0.01111 C -0.02226 -0.00393 -0.02526 0.00371 -0.02851 0.01112 C -0.02969 0.01389 -0.03203 0.01436 -0.03333 0.01667 C -0.03568 0.02084 -0.03763 0.02593 -0.03958 0.03056 C -0.03854 0.03334 -0.03607 0.03565 -0.03633 0.03889 C -0.03685 0.04213 -0.03971 0.04237 -0.04128 0.04445 C -0.04284 0.04699 -0.0444 0.05 -0.04596 0.05278 C -0.05065 0.04862 -0.0543 0.04699 -0.05703 0.03889 C -0.06719 0.01088 -0.05351 0.03681 -0.06497 0.01667 C -0.07135 -0.01666 -0.07005 0.0088 -0.06341 -0.00277 C -0.06133 -0.00648 -0.06029 -0.01203 -0.05859 -0.01666 C -0.0582 -0.02129 -0.05898 -0.02731 -0.05703 -0.03055 C -0.05521 -0.03379 -0.05 -0.02893 -0.04922 -0.03333 C -0.04687 -0.0449 -0.06732 -0.06435 -0.06966 -0.06666 C -0.06927 -0.05 -0.07044 -0.03287 -0.06823 -0.01666 C -0.06771 -0.01273 -0.06393 -0.01273 -0.06185 -0.01111 C -0.04141 0.00533 -0.05104 -0.00069 -0.0237 0.00556 C -0.01901 0.01112 -0.01849 0.01019 -0.01588 0.01945 C -0.01497 0.02199 -0.01549 0.0257 -0.01419 0.02778 C -0.01302 0.02987 -0.00937 0.03357 -0.00937 0.03056 C -0.00937 0.0294 -0.0207 0.01968 -0.01901 0.01667 C -0.01706 0.01343 -0.01367 0.01852 -0.01107 0.01945 C -0.0043 0.01667 0.00326 0.01644 0.00964 0.01112 C 0.01172 0.00926 0.01159 0.00348 0.01276 -4.07407E-6 C 0.02109 -0.02384 0.01758 -0.00833 0.0207 -0.025 C 0.02122 -0.03426 0.02057 -0.04398 0.02227 -0.05277 C 0.02292 -0.05601 0.02708 -0.05509 0.02708 -0.05833 C 0.02708 -0.06134 0.02396 -0.06018 0.02227 -0.06111 C 0.02708 -0.04027 0.02656 -0.00995 0.03971 0.00278 C 0.04206 0.0051 0.04505 0.0044 0.04766 0.00556 C 0.05352 0.00811 0.05443 0.01042 0.06042 0.01667 C 0.0668 0.03357 0.07643 0.0338 0.08737 0.03612 C 0.09662 0.04584 0.10391 0.05186 0.11432 0.05556 C 0.11602 0.05371 0.11784 0.05232 0.11914 0.05 C 0.12044 0.04769 0.1207 0.04375 0.12227 0.04167 C 0.12513 0.03797 0.12865 0.03612 0.13177 0.03334 C 0.12917 0.02686 0.12734 0.01899 0.12396 0.01389 C 0.12005 0.00811 0.11524 0.00487 0.1112 -4.07407E-6 C 0.11003 -0.00277 0.10925 -0.00578 0.10807 -0.00833 C 0.10651 -0.01134 0.10352 -0.01273 0.10326 -0.01666 C 0.10169 -0.03842 0.10352 -0.0456 0.10638 -0.06111 C 0.1125 0.00926 0.10065 -0.00324 0.13659 -0.01111 C 0.13867 -0.02963 0.14219 -0.04467 0.14466 -0.06388 C 0.14245 -0.06944 0.13815 -0.08055 0.13815 -0.08032 " pathEditMode="relative" rAng="0" ptsTypes="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15 -0.08032 L 0.13802 -0.3358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02 -0.33588 L 0.02487 -0.3361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19583 -0.0018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6" grpId="1" animBg="1"/>
      <p:bldP spid="126" grpId="2" animBg="1"/>
      <p:bldP spid="126" grpId="3" animBg="1"/>
      <p:bldP spid="136" grpId="0" animBg="1"/>
      <p:bldP spid="137" grpId="0" animBg="1"/>
      <p:bldP spid="1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Block </a:t>
            </a:r>
            <a:r>
              <a:rPr lang="de-DE" dirty="0" err="1"/>
              <a:t>diagram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MAPS</a:t>
            </a:r>
            <a:endParaRPr lang="en-US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400300" y="1166490"/>
            <a:ext cx="1524000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2476500" y="200469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2476500" y="200469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3695700" y="185229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2476500" y="185229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V="1">
            <a:off x="2476500" y="169989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2476500" y="169989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3695700" y="154749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H="1">
            <a:off x="2476500" y="154749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991100" y="1852290"/>
            <a:ext cx="838200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2476500" y="215709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>
            <a:off x="5372100" y="131889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4381500" y="861690"/>
            <a:ext cx="198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/>
              <a:t>Externer ADC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2635424" y="556890"/>
            <a:ext cx="11521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dirty="0"/>
              <a:t>Sensor</a:t>
            </a: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3924300" y="223329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5829300" y="2443544"/>
            <a:ext cx="1490836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80" y="2080603"/>
            <a:ext cx="1219199" cy="1219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7447" y="1961500"/>
            <a:ext cx="864095" cy="952498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7494889" y="463958"/>
            <a:ext cx="1897753" cy="1203932"/>
            <a:chOff x="3631473" y="3030724"/>
            <a:chExt cx="5463233" cy="3465870"/>
          </a:xfrm>
        </p:grpSpPr>
        <p:sp>
          <p:nvSpPr>
            <p:cNvPr id="69" name="Rounded Rectangular Callout 68"/>
            <p:cNvSpPr/>
            <p:nvPr/>
          </p:nvSpPr>
          <p:spPr>
            <a:xfrm>
              <a:off x="3631473" y="3030724"/>
              <a:ext cx="5463233" cy="3465870"/>
            </a:xfrm>
            <a:prstGeom prst="wedgeRoundRectCallout">
              <a:avLst>
                <a:gd name="adj1" fmla="val 27371"/>
                <a:gd name="adj2" fmla="val 73312"/>
                <a:gd name="adj3" fmla="val 16667"/>
              </a:avLst>
            </a:prstGeom>
            <a:solidFill>
              <a:schemeClr val="tx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7467" y="3252785"/>
              <a:ext cx="4873235" cy="30077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71" name="TextBox 70"/>
          <p:cNvSpPr txBox="1"/>
          <p:nvPr/>
        </p:nvSpPr>
        <p:spPr>
          <a:xfrm>
            <a:off x="5940005" y="1699890"/>
            <a:ext cx="1175258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/>
              <a:t>200'000 fps</a:t>
            </a:r>
          </a:p>
          <a:p>
            <a:pPr algn="l"/>
            <a:r>
              <a:rPr lang="de-DE" sz="1400"/>
              <a:t>=&gt; 1.2 Tbit/s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2385081" y="2536315"/>
            <a:ext cx="150874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/>
              <a:t>500k Pixel, 5cm²</a:t>
            </a:r>
            <a:endParaRPr lang="en-US" sz="1400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41" y="5656558"/>
            <a:ext cx="781624" cy="781624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5866041" y="4747118"/>
            <a:ext cx="1728192" cy="1245500"/>
            <a:chOff x="4342041" y="4747118"/>
            <a:chExt cx="1728192" cy="1245500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041" y="4747118"/>
              <a:ext cx="1728192" cy="972108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4766566" y="5684841"/>
              <a:ext cx="870751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/>
                <a:t>8000m/s</a:t>
              </a:r>
              <a:endParaRPr lang="en-US" sz="140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7869325" y="4300434"/>
            <a:ext cx="2202856" cy="1494764"/>
            <a:chOff x="6345325" y="4300434"/>
            <a:chExt cx="2202856" cy="1494764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325" y="4842889"/>
              <a:ext cx="952309" cy="952309"/>
            </a:xfrm>
            <a:prstGeom prst="rect">
              <a:avLst/>
            </a:prstGeom>
          </p:spPr>
        </p:pic>
        <p:sp>
          <p:nvSpPr>
            <p:cNvPr id="87" name="Down Arrow 86"/>
            <p:cNvSpPr/>
            <p:nvPr/>
          </p:nvSpPr>
          <p:spPr>
            <a:xfrm rot="10800000">
              <a:off x="6427498" y="4373116"/>
              <a:ext cx="233908" cy="424875"/>
            </a:xfrm>
            <a:prstGeom prst="downArrow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680362" y="4300434"/>
              <a:ext cx="1867819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600"/>
                <a:t>3PB/s = 30000m/s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716784" y="3178490"/>
            <a:ext cx="4843712" cy="2814128"/>
            <a:chOff x="4192784" y="3178490"/>
            <a:chExt cx="4843712" cy="2814128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" b="26505"/>
            <a:stretch/>
          </p:blipFill>
          <p:spPr>
            <a:xfrm>
              <a:off x="4342041" y="3459042"/>
              <a:ext cx="1728192" cy="1014684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4816260" y="4418780"/>
              <a:ext cx="771365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/>
                <a:t>600m/s</a:t>
              </a:r>
              <a:endParaRPr lang="en-US" sz="1400" dirty="0"/>
            </a:p>
          </p:txBody>
        </p:sp>
        <p:sp>
          <p:nvSpPr>
            <p:cNvPr id="95" name="Rounded Rectangular Callout 94"/>
            <p:cNvSpPr/>
            <p:nvPr/>
          </p:nvSpPr>
          <p:spPr>
            <a:xfrm>
              <a:off x="4192784" y="3178490"/>
              <a:ext cx="4843712" cy="2814128"/>
            </a:xfrm>
            <a:prstGeom prst="wedgeRoundRectCallout">
              <a:avLst>
                <a:gd name="adj1" fmla="val -81746"/>
                <a:gd name="adj2" fmla="val 44841"/>
                <a:gd name="adj3" fmla="val 16667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8" name="Rounded Rectangular Callout 97"/>
          <p:cNvSpPr/>
          <p:nvPr/>
        </p:nvSpPr>
        <p:spPr>
          <a:xfrm>
            <a:off x="5782506" y="6154851"/>
            <a:ext cx="4079682" cy="388113"/>
          </a:xfrm>
          <a:prstGeom prst="wedgeRoundRectCallout">
            <a:avLst>
              <a:gd name="adj1" fmla="val -93419"/>
              <a:gd name="adj2" fmla="val -88460"/>
              <a:gd name="adj3" fmla="val 1666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err="1">
                <a:solidFill>
                  <a:srgbClr val="FF0000"/>
                </a:solidFill>
              </a:rPr>
              <a:t>W</a:t>
            </a:r>
            <a:r>
              <a:rPr lang="de-DE" dirty="0" err="1">
                <a:solidFill>
                  <a:prstClr val="black"/>
                </a:solidFill>
              </a:rPr>
              <a:t>hat</a:t>
            </a:r>
            <a:r>
              <a:rPr lang="de-DE" dirty="0">
                <a:solidFill>
                  <a:prstClr val="black"/>
                </a:solidFill>
              </a:rPr>
              <a:t>  </a:t>
            </a:r>
            <a:r>
              <a:rPr lang="de-DE" dirty="0" err="1">
                <a:solidFill>
                  <a:prstClr val="black"/>
                </a:solidFill>
              </a:rPr>
              <a:t>about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data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compression</a:t>
            </a:r>
            <a:r>
              <a:rPr lang="de-DE" dirty="0">
                <a:solidFill>
                  <a:prstClr val="black"/>
                </a:solidFill>
              </a:rPr>
              <a:t>?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7931715" y="3461841"/>
            <a:ext cx="2621240" cy="1618658"/>
            <a:chOff x="6407715" y="3461841"/>
            <a:chExt cx="2621240" cy="1618658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715" y="3461841"/>
              <a:ext cx="762004" cy="810820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8416287" y="4064836"/>
              <a:ext cx="612668" cy="1015663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6000"/>
                <a:t>?</a:t>
              </a:r>
              <a:endParaRPr lang="en-US" sz="6000" dirty="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680362" y="4537153"/>
              <a:ext cx="17844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de-DE" sz="1600" dirty="0">
                  <a:solidFill>
                    <a:prstClr val="black"/>
                  </a:solidFill>
                </a:rPr>
                <a:t>3.5h </a:t>
              </a:r>
              <a:r>
                <a:rPr lang="de-DE" sz="1600" dirty="0" err="1">
                  <a:solidFill>
                    <a:prstClr val="black"/>
                  </a:solidFill>
                </a:rPr>
                <a:t>to</a:t>
              </a:r>
              <a:r>
                <a:rPr lang="de-DE" sz="1600" dirty="0">
                  <a:solidFill>
                    <a:prstClr val="black"/>
                  </a:solidFill>
                </a:rPr>
                <a:t> </a:t>
              </a:r>
              <a:r>
                <a:rPr lang="de-DE" sz="1600" dirty="0" err="1">
                  <a:solidFill>
                    <a:prstClr val="black"/>
                  </a:solidFill>
                </a:rPr>
                <a:t>the</a:t>
              </a:r>
              <a:r>
                <a:rPr lang="de-DE" sz="1600" dirty="0">
                  <a:solidFill>
                    <a:prstClr val="black"/>
                  </a:solidFill>
                </a:rPr>
                <a:t> Moon.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821091" y="1359181"/>
            <a:ext cx="2824204" cy="4957112"/>
            <a:chOff x="6062162" y="596550"/>
            <a:chExt cx="2824204" cy="4957112"/>
          </a:xfrm>
          <a:solidFill>
            <a:schemeClr val="bg1"/>
          </a:solidFill>
        </p:grpSpPr>
        <p:grpSp>
          <p:nvGrpSpPr>
            <p:cNvPr id="50" name="Group 49"/>
            <p:cNvGrpSpPr/>
            <p:nvPr/>
          </p:nvGrpSpPr>
          <p:grpSpPr>
            <a:xfrm>
              <a:off x="6062162" y="596550"/>
              <a:ext cx="2824204" cy="4957112"/>
              <a:chOff x="1174549" y="2874131"/>
              <a:chExt cx="2824204" cy="4957112"/>
            </a:xfrm>
            <a:grpFill/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9283" y="7201562"/>
                <a:ext cx="637731" cy="629681"/>
              </a:xfrm>
              <a:prstGeom prst="rect">
                <a:avLst/>
              </a:prstGeom>
              <a:grpFill/>
            </p:spPr>
          </p:pic>
          <p:sp>
            <p:nvSpPr>
              <p:cNvPr id="53" name="Rounded Rectangular Callout 52"/>
              <p:cNvSpPr/>
              <p:nvPr/>
            </p:nvSpPr>
            <p:spPr>
              <a:xfrm>
                <a:off x="1174549" y="2874131"/>
                <a:ext cx="2824204" cy="3080499"/>
              </a:xfrm>
              <a:prstGeom prst="wedgeRoundRectCallout">
                <a:avLst>
                  <a:gd name="adj1" fmla="val -14677"/>
                  <a:gd name="adj2" fmla="val 88940"/>
                  <a:gd name="adj3" fmla="val 16667"/>
                </a:avLst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de-DE" dirty="0">
                    <a:solidFill>
                      <a:srgbClr val="FF0000"/>
                    </a:solidFill>
                  </a:rPr>
                  <a:t>H</a:t>
                </a:r>
                <a:r>
                  <a:rPr lang="de-DE" dirty="0">
                    <a:solidFill>
                      <a:prstClr val="black"/>
                    </a:solidFill>
                  </a:rPr>
                  <a:t>ow </a:t>
                </a:r>
                <a:r>
                  <a:rPr lang="de-DE" dirty="0" err="1">
                    <a:solidFill>
                      <a:prstClr val="black"/>
                    </a:solidFill>
                  </a:rPr>
                  <a:t>much</a:t>
                </a:r>
                <a:r>
                  <a:rPr lang="de-DE" dirty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>
                    <a:solidFill>
                      <a:prstClr val="black"/>
                    </a:solidFill>
                  </a:rPr>
                  <a:t>data</a:t>
                </a:r>
                <a:r>
                  <a:rPr lang="de-DE" dirty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>
                    <a:solidFill>
                      <a:prstClr val="black"/>
                    </a:solidFill>
                  </a:rPr>
                  <a:t>does</a:t>
                </a:r>
                <a:r>
                  <a:rPr lang="de-DE" dirty="0">
                    <a:solidFill>
                      <a:prstClr val="black"/>
                    </a:solidFill>
                  </a:rPr>
                  <a:t> a 10m² </a:t>
                </a:r>
                <a:r>
                  <a:rPr lang="de-DE" dirty="0" err="1">
                    <a:solidFill>
                      <a:prstClr val="black"/>
                    </a:solidFill>
                  </a:rPr>
                  <a:t>Detector</a:t>
                </a:r>
                <a:r>
                  <a:rPr lang="de-DE" dirty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>
                    <a:solidFill>
                      <a:prstClr val="black"/>
                    </a:solidFill>
                  </a:rPr>
                  <a:t>generate</a:t>
                </a:r>
                <a:r>
                  <a:rPr lang="de-DE" dirty="0">
                    <a:solidFill>
                      <a:prstClr val="black"/>
                    </a:solidFill>
                  </a:rPr>
                  <a:t>?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863" y="823708"/>
              <a:ext cx="2551956" cy="1669631"/>
            </a:xfrm>
            <a:prstGeom prst="rect">
              <a:avLst/>
            </a:prstGeom>
            <a:grpFill/>
          </p:spPr>
        </p:pic>
      </p:grpSp>
      <p:sp>
        <p:nvSpPr>
          <p:cNvPr id="90" name="Rounded Rectangular Callout 89"/>
          <p:cNvSpPr/>
          <p:nvPr/>
        </p:nvSpPr>
        <p:spPr>
          <a:xfrm>
            <a:off x="1769246" y="3222113"/>
            <a:ext cx="1231671" cy="696304"/>
          </a:xfrm>
          <a:prstGeom prst="wedgeRoundRectCallout">
            <a:avLst>
              <a:gd name="adj1" fmla="val 18060"/>
              <a:gd name="adj2" fmla="val 2899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A</a:t>
            </a:r>
            <a:r>
              <a:rPr lang="de-DE" dirty="0">
                <a:solidFill>
                  <a:schemeClr val="tx1"/>
                </a:solidFill>
              </a:rPr>
              <a:t>bout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~3 </a:t>
            </a:r>
            <a:r>
              <a:rPr lang="de-DE" dirty="0">
                <a:solidFill>
                  <a:prstClr val="black"/>
                </a:solidFill>
              </a:rPr>
              <a:t>PB/s.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3" name="Rounded Rectangular Callout 92"/>
          <p:cNvSpPr/>
          <p:nvPr/>
        </p:nvSpPr>
        <p:spPr>
          <a:xfrm>
            <a:off x="1588807" y="4172337"/>
            <a:ext cx="1875148" cy="1290730"/>
          </a:xfrm>
          <a:prstGeom prst="wedgeRoundRectCallout">
            <a:avLst>
              <a:gd name="adj1" fmla="val -4462"/>
              <a:gd name="adj2" fmla="val 7324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err="1">
                <a:solidFill>
                  <a:srgbClr val="FF0000"/>
                </a:solidFill>
              </a:rPr>
              <a:t>S</a:t>
            </a:r>
            <a:r>
              <a:rPr lang="de-DE" dirty="0" err="1">
                <a:solidFill>
                  <a:schemeClr val="tx1"/>
                </a:solidFill>
              </a:rPr>
              <a:t>hould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better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start</a:t>
            </a:r>
            <a:r>
              <a:rPr lang="de-DE" dirty="0">
                <a:solidFill>
                  <a:schemeClr val="tx1"/>
                </a:solidFill>
              </a:rPr>
              <a:t> a </a:t>
            </a:r>
            <a:r>
              <a:rPr lang="de-DE" dirty="0" err="1">
                <a:solidFill>
                  <a:schemeClr val="tx1"/>
                </a:solidFill>
              </a:rPr>
              <a:t>new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pile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each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hour</a:t>
            </a:r>
            <a:r>
              <a:rPr lang="de-DE" dirty="0">
                <a:solidFill>
                  <a:schemeClr val="tx1"/>
                </a:solidFill>
              </a:rPr>
              <a:t>?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3FCB9B-F829-00CB-63C5-690FAC2ED48F}"/>
              </a:ext>
            </a:extLst>
          </p:cNvPr>
          <p:cNvSpPr txBox="1"/>
          <p:nvPr/>
        </p:nvSpPr>
        <p:spPr>
          <a:xfrm rot="1986702">
            <a:off x="10525939" y="921269"/>
            <a:ext cx="1885715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Disclaimer:</a:t>
            </a:r>
          </a:p>
          <a:p>
            <a:pPr algn="l"/>
            <a:r>
              <a:rPr lang="en-US" sz="1200" dirty="0"/>
              <a:t>Numbers indicative only.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37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98" grpId="0" animBg="1"/>
      <p:bldP spid="90" grpId="0" animBg="1"/>
      <p:bldP spid="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ular Callout 20"/>
          <p:cNvSpPr/>
          <p:nvPr/>
        </p:nvSpPr>
        <p:spPr>
          <a:xfrm>
            <a:off x="5087889" y="692696"/>
            <a:ext cx="4536503" cy="3384376"/>
          </a:xfrm>
          <a:prstGeom prst="wedgeRoundRectCallout">
            <a:avLst>
              <a:gd name="adj1" fmla="val -76178"/>
              <a:gd name="adj2" fmla="val 18486"/>
              <a:gd name="adj3" fmla="val 16667"/>
            </a:avLst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Data </a:t>
            </a:r>
            <a:r>
              <a:rPr lang="de-DE" dirty="0" err="1"/>
              <a:t>compression</a:t>
            </a:r>
            <a:endParaRPr lang="en-US" dirty="0"/>
          </a:p>
        </p:txBody>
      </p:sp>
      <p:pic>
        <p:nvPicPr>
          <p:cNvPr id="11" name="Picture 3" descr="C:\Users\deveaux\Contact To Laptop\Vortraege\2013\KIT-Doktorantenschule\20131014_10481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56" b="97101" l="9826" r="95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8896" y="1909365"/>
            <a:ext cx="2016263" cy="181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deveaux\Contact To Laptop\Projekte\Roentgen\Bilder\Picture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921" y="836712"/>
            <a:ext cx="4067605" cy="3050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179089" y="924671"/>
            <a:ext cx="1407351" cy="2726742"/>
            <a:chOff x="5655088" y="924671"/>
            <a:chExt cx="1407351" cy="2726742"/>
          </a:xfrm>
        </p:grpSpPr>
        <p:sp>
          <p:nvSpPr>
            <p:cNvPr id="14" name="Ellipse 2"/>
            <p:cNvSpPr/>
            <p:nvPr/>
          </p:nvSpPr>
          <p:spPr>
            <a:xfrm>
              <a:off x="5655088" y="924671"/>
              <a:ext cx="219899" cy="2198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llipse 6"/>
            <p:cNvSpPr/>
            <p:nvPr/>
          </p:nvSpPr>
          <p:spPr>
            <a:xfrm>
              <a:off x="5831007" y="1276509"/>
              <a:ext cx="219899" cy="2198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e 7"/>
            <p:cNvSpPr/>
            <p:nvPr/>
          </p:nvSpPr>
          <p:spPr>
            <a:xfrm>
              <a:off x="6138864" y="3431514"/>
              <a:ext cx="219899" cy="2198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8"/>
            <p:cNvSpPr/>
            <p:nvPr/>
          </p:nvSpPr>
          <p:spPr>
            <a:xfrm>
              <a:off x="6534682" y="2815799"/>
              <a:ext cx="219899" cy="2198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e 9"/>
            <p:cNvSpPr/>
            <p:nvPr/>
          </p:nvSpPr>
          <p:spPr>
            <a:xfrm>
              <a:off x="6842540" y="2200083"/>
              <a:ext cx="219899" cy="2198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91545" y="4821453"/>
            <a:ext cx="3409908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olidFill>
                  <a:srgbClr val="FF0000"/>
                </a:solidFill>
              </a:rPr>
              <a:t>M</a:t>
            </a:r>
            <a:r>
              <a:rPr lang="de-DE" dirty="0"/>
              <a:t>ost </a:t>
            </a:r>
            <a:r>
              <a:rPr lang="de-DE" dirty="0" err="1"/>
              <a:t>pixels</a:t>
            </a:r>
            <a:r>
              <a:rPr lang="de-DE" dirty="0"/>
              <a:t> (&gt;99.5%)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black</a:t>
            </a:r>
            <a:r>
              <a:rPr lang="de-DE" dirty="0"/>
              <a:t>.</a:t>
            </a:r>
          </a:p>
          <a:p>
            <a:pPr algn="l"/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white</a:t>
            </a:r>
            <a:r>
              <a:rPr lang="de-DE" dirty="0"/>
              <a:t>.</a:t>
            </a:r>
          </a:p>
          <a:p>
            <a:pPr algn="l"/>
            <a:endParaRPr lang="de-DE" dirty="0"/>
          </a:p>
          <a:p>
            <a:pPr algn="l"/>
            <a:r>
              <a:rPr lang="de-DE" dirty="0">
                <a:solidFill>
                  <a:srgbClr val="FF0000"/>
                </a:solidFill>
              </a:rPr>
              <a:t>I</a:t>
            </a:r>
            <a:r>
              <a:rPr lang="de-DE" dirty="0"/>
              <a:t>dea: </a:t>
            </a:r>
            <a:r>
              <a:rPr lang="de-DE" dirty="0" err="1"/>
              <a:t>Ignore</a:t>
            </a:r>
            <a:r>
              <a:rPr lang="de-DE" dirty="0"/>
              <a:t> all </a:t>
            </a:r>
            <a:r>
              <a:rPr lang="de-DE" dirty="0" err="1"/>
              <a:t>black</a:t>
            </a:r>
            <a:r>
              <a:rPr lang="de-DE" dirty="0"/>
              <a:t> </a:t>
            </a:r>
            <a:r>
              <a:rPr lang="de-DE" dirty="0" err="1"/>
              <a:t>pixels</a:t>
            </a:r>
            <a:r>
              <a:rPr lang="de-DE" dirty="0"/>
              <a:t>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19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/>
              <a:t>How to readout the pixels?</a:t>
            </a:r>
            <a:endParaRPr lang="en-US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533400" y="713872"/>
            <a:ext cx="1524000" cy="13716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 flipV="1">
            <a:off x="609600" y="1552072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>
            <a:off x="609600" y="1552072"/>
            <a:ext cx="1219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7" name="Line 5"/>
          <p:cNvSpPr>
            <a:spLocks noChangeShapeType="1"/>
          </p:cNvSpPr>
          <p:nvPr/>
        </p:nvSpPr>
        <p:spPr bwMode="auto">
          <a:xfrm flipV="1">
            <a:off x="1828800" y="1399672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flipH="1">
            <a:off x="609600" y="1399672"/>
            <a:ext cx="1219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 flipV="1">
            <a:off x="609600" y="1247272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609600" y="1247272"/>
            <a:ext cx="1219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 flipV="1">
            <a:off x="1828800" y="1094872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 flipH="1">
            <a:off x="609600" y="1094872"/>
            <a:ext cx="1219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>
            <a:off x="609600" y="1704472"/>
            <a:ext cx="1219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546331" y="679069"/>
            <a:ext cx="1600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en-US" sz="2000">
                <a:solidFill>
                  <a:srgbClr val="000000"/>
                </a:solidFill>
              </a:rPr>
              <a:t>Pixel array </a:t>
            </a:r>
          </a:p>
        </p:txBody>
      </p:sp>
      <p:sp>
        <p:nvSpPr>
          <p:cNvPr id="38" name="Line 17"/>
          <p:cNvSpPr>
            <a:spLocks noChangeShapeType="1"/>
          </p:cNvSpPr>
          <p:nvPr/>
        </p:nvSpPr>
        <p:spPr bwMode="auto">
          <a:xfrm>
            <a:off x="1271337" y="2087477"/>
            <a:ext cx="0" cy="5028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3" name="Line 22"/>
          <p:cNvSpPr>
            <a:spLocks noChangeShapeType="1"/>
          </p:cNvSpPr>
          <p:nvPr/>
        </p:nvSpPr>
        <p:spPr bwMode="auto">
          <a:xfrm flipH="1">
            <a:off x="1286377" y="4066222"/>
            <a:ext cx="0" cy="26363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724799" y="4277873"/>
            <a:ext cx="12432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en-US" sz="2400">
                <a:solidFill>
                  <a:srgbClr val="000000"/>
                </a:solidFill>
                <a:latin typeface="+mj-lt"/>
              </a:rPr>
              <a:t>Output</a:t>
            </a:r>
          </a:p>
        </p:txBody>
      </p:sp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1679408" y="1687367"/>
            <a:ext cx="1600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en-US" sz="2000">
                <a:solidFill>
                  <a:srgbClr val="000000"/>
                </a:solidFill>
              </a:rPr>
              <a:t>Chip</a:t>
            </a:r>
          </a:p>
        </p:txBody>
      </p:sp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1502947" y="2521192"/>
            <a:ext cx="198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en-US" sz="2000">
                <a:solidFill>
                  <a:srgbClr val="000000"/>
                </a:solidFill>
                <a:latin typeface="+mj-lt"/>
              </a:rPr>
              <a:t>FPGA - card</a:t>
            </a:r>
            <a:endParaRPr lang="de-DE" altLang="en-US" sz="16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9" name="Line 17"/>
          <p:cNvSpPr>
            <a:spLocks noChangeShapeType="1"/>
          </p:cNvSpPr>
          <p:nvPr/>
        </p:nvSpPr>
        <p:spPr bwMode="auto">
          <a:xfrm>
            <a:off x="1282367" y="3010735"/>
            <a:ext cx="0" cy="5028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1893720" y="3551041"/>
            <a:ext cx="7652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en-US" sz="2000">
                <a:solidFill>
                  <a:srgbClr val="000000"/>
                </a:solidFill>
                <a:latin typeface="+mj-lt"/>
              </a:rPr>
              <a:t>CPU</a:t>
            </a:r>
            <a:endParaRPr lang="de-DE" altLang="en-US" sz="1600">
              <a:solidFill>
                <a:srgbClr val="0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208226" y="4797031"/>
                <a:ext cx="4911794" cy="132965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2000">
                    <a:solidFill>
                      <a:srgbClr val="FF0000"/>
                    </a:solidFill>
                  </a:rPr>
                  <a:t>R</a:t>
                </a:r>
                <a:r>
                  <a:rPr lang="de-DE" sz="2000"/>
                  <a:t>olling shutter readout:</a:t>
                </a:r>
              </a:p>
              <a:p>
                <a:pPr algn="l"/>
                <a:r>
                  <a:rPr lang="de-DE" sz="2000"/>
                  <a:t>Read pixels sequentially.</a:t>
                </a:r>
              </a:p>
              <a:p>
                <a:pPr algn="l"/>
                <a:r>
                  <a:rPr lang="de-DE" sz="2000"/>
                  <a:t>Frame time: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Hz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≈10 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26" y="4797031"/>
                <a:ext cx="4911794" cy="1329659"/>
              </a:xfrm>
              <a:prstGeom prst="rect">
                <a:avLst/>
              </a:prstGeom>
              <a:blipFill>
                <a:blip r:embed="rId3"/>
                <a:stretch>
                  <a:fillRect l="-1114" t="-18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863267" y="2324474"/>
            <a:ext cx="838200" cy="762000"/>
          </a:xfrm>
          <a:prstGeom prst="rect">
            <a:avLst/>
          </a:prstGeom>
          <a:solidFill>
            <a:srgbClr val="00CC99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ADC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Rectangle 19"/>
          <p:cNvSpPr>
            <a:spLocks noChangeArrowheads="1"/>
          </p:cNvSpPr>
          <p:nvPr/>
        </p:nvSpPr>
        <p:spPr bwMode="auto">
          <a:xfrm>
            <a:off x="776037" y="3323471"/>
            <a:ext cx="990600" cy="762000"/>
          </a:xfrm>
          <a:prstGeom prst="rect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Hit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0">
                <a:solidFill>
                  <a:srgbClr val="000000"/>
                </a:solidFill>
                <a:latin typeface="+mj-lt"/>
              </a:rPr>
              <a:t>finder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6304096" y="4793302"/>
                <a:ext cx="4974310" cy="13256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2000">
                    <a:solidFill>
                      <a:srgbClr val="FF0000"/>
                    </a:solidFill>
                  </a:rPr>
                  <a:t>C</a:t>
                </a:r>
                <a:r>
                  <a:rPr lang="de-DE" sz="2000"/>
                  <a:t>olumn parallel rolling shutter readout:</a:t>
                </a:r>
              </a:p>
              <a:p>
                <a:pPr algn="l"/>
                <a:r>
                  <a:rPr lang="de-DE" sz="2000"/>
                  <a:t>Read pixels of </a:t>
                </a:r>
                <a:r>
                  <a:rPr lang="de-DE" sz="2000">
                    <a:solidFill>
                      <a:srgbClr val="FF0000"/>
                    </a:solidFill>
                  </a:rPr>
                  <a:t>one column </a:t>
                </a:r>
                <a:r>
                  <a:rPr lang="de-DE" sz="2000"/>
                  <a:t>sequentially.</a:t>
                </a:r>
              </a:p>
              <a:p>
                <a:pPr algn="l"/>
                <a:r>
                  <a:rPr lang="de-DE" sz="2000"/>
                  <a:t>Frame time: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Hz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≈0.1 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96" y="4793302"/>
                <a:ext cx="4974310" cy="1325619"/>
              </a:xfrm>
              <a:prstGeom prst="rect">
                <a:avLst/>
              </a:prstGeom>
              <a:blipFill>
                <a:blip r:embed="rId4"/>
                <a:stretch>
                  <a:fillRect l="-1100" t="-13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8002883" y="1201728"/>
            <a:ext cx="4088854" cy="3416706"/>
            <a:chOff x="8002883" y="1201728"/>
            <a:chExt cx="4088854" cy="3416706"/>
          </a:xfrm>
        </p:grpSpPr>
        <p:grpSp>
          <p:nvGrpSpPr>
            <p:cNvPr id="99" name="Group 98"/>
            <p:cNvGrpSpPr/>
            <p:nvPr/>
          </p:nvGrpSpPr>
          <p:grpSpPr>
            <a:xfrm rot="5400000">
              <a:off x="7464593" y="1811328"/>
              <a:ext cx="2590800" cy="1371600"/>
              <a:chOff x="4616116" y="2835442"/>
              <a:chExt cx="2590800" cy="1371600"/>
            </a:xfrm>
          </p:grpSpPr>
          <p:sp>
            <p:nvSpPr>
              <p:cNvPr id="75" name="Rectangle 2"/>
              <p:cNvSpPr>
                <a:spLocks noChangeArrowheads="1"/>
              </p:cNvSpPr>
              <p:nvPr/>
            </p:nvSpPr>
            <p:spPr bwMode="auto">
              <a:xfrm>
                <a:off x="4616116" y="2835442"/>
                <a:ext cx="1524000" cy="1371600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6" name="Rectangle 3"/>
              <p:cNvSpPr>
                <a:spLocks noChangeArrowheads="1"/>
              </p:cNvSpPr>
              <p:nvPr/>
            </p:nvSpPr>
            <p:spPr bwMode="auto">
              <a:xfrm>
                <a:off x="6140116" y="2835442"/>
                <a:ext cx="228600" cy="1371600"/>
              </a:xfrm>
              <a:prstGeom prst="rect">
                <a:avLst/>
              </a:prstGeom>
              <a:solidFill>
                <a:srgbClr val="00CC99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7" name="Line 4"/>
              <p:cNvSpPr>
                <a:spLocks noChangeShapeType="1"/>
              </p:cNvSpPr>
              <p:nvPr/>
            </p:nvSpPr>
            <p:spPr bwMode="auto">
              <a:xfrm>
                <a:off x="4692316" y="3064042"/>
                <a:ext cx="16002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8" name="Line 5"/>
              <p:cNvSpPr>
                <a:spLocks noChangeShapeType="1"/>
              </p:cNvSpPr>
              <p:nvPr/>
            </p:nvSpPr>
            <p:spPr bwMode="auto">
              <a:xfrm>
                <a:off x="4692316" y="3216442"/>
                <a:ext cx="16002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9" name="Line 6"/>
              <p:cNvSpPr>
                <a:spLocks noChangeShapeType="1"/>
              </p:cNvSpPr>
              <p:nvPr/>
            </p:nvSpPr>
            <p:spPr bwMode="auto">
              <a:xfrm>
                <a:off x="4692316" y="3368842"/>
                <a:ext cx="16002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0" name="Line 7"/>
              <p:cNvSpPr>
                <a:spLocks noChangeShapeType="1"/>
              </p:cNvSpPr>
              <p:nvPr/>
            </p:nvSpPr>
            <p:spPr bwMode="auto">
              <a:xfrm>
                <a:off x="4692316" y="3521242"/>
                <a:ext cx="16002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1" name="Line 8"/>
              <p:cNvSpPr>
                <a:spLocks noChangeShapeType="1"/>
              </p:cNvSpPr>
              <p:nvPr/>
            </p:nvSpPr>
            <p:spPr bwMode="auto">
              <a:xfrm>
                <a:off x="4692316" y="3673642"/>
                <a:ext cx="16002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" name="Line 9"/>
              <p:cNvSpPr>
                <a:spLocks noChangeShapeType="1"/>
              </p:cNvSpPr>
              <p:nvPr/>
            </p:nvSpPr>
            <p:spPr bwMode="auto">
              <a:xfrm>
                <a:off x="4692316" y="3826042"/>
                <a:ext cx="16002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" name="Line 10"/>
              <p:cNvSpPr>
                <a:spLocks noChangeShapeType="1"/>
              </p:cNvSpPr>
              <p:nvPr/>
            </p:nvSpPr>
            <p:spPr bwMode="auto">
              <a:xfrm>
                <a:off x="4692316" y="3978442"/>
                <a:ext cx="16002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4" name="Rectangle 11"/>
              <p:cNvSpPr>
                <a:spLocks noChangeArrowheads="1"/>
              </p:cNvSpPr>
              <p:nvPr/>
            </p:nvSpPr>
            <p:spPr bwMode="auto">
              <a:xfrm>
                <a:off x="6368716" y="2835442"/>
                <a:ext cx="838200" cy="1371600"/>
              </a:xfrm>
              <a:prstGeom prst="rect">
                <a:avLst/>
              </a:prstGeom>
              <a:solidFill>
                <a:srgbClr val="FF33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5" name="Line 12"/>
              <p:cNvSpPr>
                <a:spLocks noChangeShapeType="1"/>
              </p:cNvSpPr>
              <p:nvPr/>
            </p:nvSpPr>
            <p:spPr bwMode="auto">
              <a:xfrm>
                <a:off x="6216316" y="3064042"/>
                <a:ext cx="533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6" name="Line 13"/>
              <p:cNvSpPr>
                <a:spLocks noChangeShapeType="1"/>
              </p:cNvSpPr>
              <p:nvPr/>
            </p:nvSpPr>
            <p:spPr bwMode="auto">
              <a:xfrm>
                <a:off x="6216316" y="3216442"/>
                <a:ext cx="533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" name="Line 14"/>
              <p:cNvSpPr>
                <a:spLocks noChangeShapeType="1"/>
              </p:cNvSpPr>
              <p:nvPr/>
            </p:nvSpPr>
            <p:spPr bwMode="auto">
              <a:xfrm>
                <a:off x="6216316" y="3368842"/>
                <a:ext cx="533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8" name="Line 15"/>
              <p:cNvSpPr>
                <a:spLocks noChangeShapeType="1"/>
              </p:cNvSpPr>
              <p:nvPr/>
            </p:nvSpPr>
            <p:spPr bwMode="auto">
              <a:xfrm>
                <a:off x="6216316" y="3521242"/>
                <a:ext cx="533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9" name="Line 16"/>
              <p:cNvSpPr>
                <a:spLocks noChangeShapeType="1"/>
              </p:cNvSpPr>
              <p:nvPr/>
            </p:nvSpPr>
            <p:spPr bwMode="auto">
              <a:xfrm>
                <a:off x="6216316" y="3673642"/>
                <a:ext cx="533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0" name="Line 17"/>
              <p:cNvSpPr>
                <a:spLocks noChangeShapeType="1"/>
              </p:cNvSpPr>
              <p:nvPr/>
            </p:nvSpPr>
            <p:spPr bwMode="auto">
              <a:xfrm>
                <a:off x="6216316" y="3826042"/>
                <a:ext cx="533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1" name="Line 18"/>
              <p:cNvSpPr>
                <a:spLocks noChangeShapeType="1"/>
              </p:cNvSpPr>
              <p:nvPr/>
            </p:nvSpPr>
            <p:spPr bwMode="auto">
              <a:xfrm>
                <a:off x="6216316" y="3978442"/>
                <a:ext cx="533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" name="Line 28"/>
              <p:cNvSpPr>
                <a:spLocks noChangeShapeType="1"/>
              </p:cNvSpPr>
              <p:nvPr/>
            </p:nvSpPr>
            <p:spPr bwMode="auto">
              <a:xfrm>
                <a:off x="4692316" y="3064042"/>
                <a:ext cx="1295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3" name="Line 29"/>
              <p:cNvSpPr>
                <a:spLocks noChangeShapeType="1"/>
              </p:cNvSpPr>
              <p:nvPr/>
            </p:nvSpPr>
            <p:spPr bwMode="auto">
              <a:xfrm>
                <a:off x="4692316" y="3216442"/>
                <a:ext cx="1295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4" name="Line 30"/>
              <p:cNvSpPr>
                <a:spLocks noChangeShapeType="1"/>
              </p:cNvSpPr>
              <p:nvPr/>
            </p:nvSpPr>
            <p:spPr bwMode="auto">
              <a:xfrm>
                <a:off x="4692316" y="3368842"/>
                <a:ext cx="1295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5" name="Line 31"/>
              <p:cNvSpPr>
                <a:spLocks noChangeShapeType="1"/>
              </p:cNvSpPr>
              <p:nvPr/>
            </p:nvSpPr>
            <p:spPr bwMode="auto">
              <a:xfrm>
                <a:off x="4692316" y="3521242"/>
                <a:ext cx="1295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6" name="Line 32"/>
              <p:cNvSpPr>
                <a:spLocks noChangeShapeType="1"/>
              </p:cNvSpPr>
              <p:nvPr/>
            </p:nvSpPr>
            <p:spPr bwMode="auto">
              <a:xfrm>
                <a:off x="4692316" y="3673642"/>
                <a:ext cx="1295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7" name="Line 33"/>
              <p:cNvSpPr>
                <a:spLocks noChangeShapeType="1"/>
              </p:cNvSpPr>
              <p:nvPr/>
            </p:nvSpPr>
            <p:spPr bwMode="auto">
              <a:xfrm>
                <a:off x="4692316" y="3826042"/>
                <a:ext cx="1295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8" name="Line 34"/>
              <p:cNvSpPr>
                <a:spLocks noChangeShapeType="1"/>
              </p:cNvSpPr>
              <p:nvPr/>
            </p:nvSpPr>
            <p:spPr bwMode="auto">
              <a:xfrm>
                <a:off x="4692316" y="3978442"/>
                <a:ext cx="12954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1" name="Text Box 16"/>
            <p:cNvSpPr txBox="1">
              <a:spLocks noChangeArrowheads="1"/>
            </p:cNvSpPr>
            <p:nvPr/>
          </p:nvSpPr>
          <p:spPr bwMode="auto">
            <a:xfrm>
              <a:off x="9598192" y="1763673"/>
              <a:ext cx="16002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en-US" sz="2000">
                  <a:solidFill>
                    <a:srgbClr val="000000"/>
                  </a:solidFill>
                </a:rPr>
                <a:t>Pixel array </a:t>
              </a:r>
            </a:p>
          </p:txBody>
        </p:sp>
        <p:sp>
          <p:nvSpPr>
            <p:cNvPr id="102" name="Text Box 16"/>
            <p:cNvSpPr txBox="1">
              <a:spLocks noChangeArrowheads="1"/>
            </p:cNvSpPr>
            <p:nvPr/>
          </p:nvSpPr>
          <p:spPr bwMode="auto">
            <a:xfrm>
              <a:off x="9598192" y="2639973"/>
              <a:ext cx="249354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en-US" sz="2000">
                  <a:solidFill>
                    <a:srgbClr val="000000"/>
                  </a:solidFill>
                </a:rPr>
                <a:t>1000 x discriminator</a:t>
              </a:r>
            </a:p>
          </p:txBody>
        </p:sp>
        <p:sp>
          <p:nvSpPr>
            <p:cNvPr id="103" name="Text Box 16"/>
            <p:cNvSpPr txBox="1">
              <a:spLocks noChangeArrowheads="1"/>
            </p:cNvSpPr>
            <p:nvPr/>
          </p:nvSpPr>
          <p:spPr bwMode="auto">
            <a:xfrm>
              <a:off x="9598191" y="3150931"/>
              <a:ext cx="249354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en-US" sz="2000">
                  <a:solidFill>
                    <a:srgbClr val="000000"/>
                  </a:solidFill>
                </a:rPr>
                <a:t>Zero suppression</a:t>
              </a:r>
            </a:p>
          </p:txBody>
        </p:sp>
        <p:cxnSp>
          <p:nvCxnSpPr>
            <p:cNvPr id="110" name="Straight Arrow Connector 109"/>
            <p:cNvCxnSpPr>
              <a:stCxn id="84" idx="3"/>
            </p:cNvCxnSpPr>
            <p:nvPr/>
          </p:nvCxnSpPr>
          <p:spPr>
            <a:xfrm>
              <a:off x="8759993" y="3792528"/>
              <a:ext cx="0" cy="3824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8002883" y="4249102"/>
              <a:ext cx="1595309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/>
                <a:t>Outside </a:t>
              </a:r>
              <a:r>
                <a:rPr lang="de-DE" dirty="0" err="1"/>
                <a:t>world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04147" y="624991"/>
            <a:ext cx="4354930" cy="3378938"/>
            <a:chOff x="3104147" y="624991"/>
            <a:chExt cx="4354930" cy="3378938"/>
          </a:xfrm>
        </p:grpSpPr>
        <p:grpSp>
          <p:nvGrpSpPr>
            <p:cNvPr id="105" name="Group 104"/>
            <p:cNvGrpSpPr/>
            <p:nvPr/>
          </p:nvGrpSpPr>
          <p:grpSpPr>
            <a:xfrm>
              <a:off x="3411660" y="624991"/>
              <a:ext cx="3743356" cy="2524862"/>
              <a:chOff x="5091106" y="673464"/>
              <a:chExt cx="3743356" cy="2524862"/>
            </a:xfrm>
          </p:grpSpPr>
          <p:sp>
            <p:nvSpPr>
              <p:cNvPr id="106" name="Cloud Callout 105"/>
              <p:cNvSpPr/>
              <p:nvPr/>
            </p:nvSpPr>
            <p:spPr>
              <a:xfrm>
                <a:off x="5091106" y="673464"/>
                <a:ext cx="3743356" cy="2524862"/>
              </a:xfrm>
              <a:prstGeom prst="cloudCallout">
                <a:avLst>
                  <a:gd name="adj1" fmla="val 75353"/>
                  <a:gd name="adj2" fmla="val 5812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5540464" y="827299"/>
                <a:ext cx="2847079" cy="2133785"/>
              </a:xfrm>
              <a:custGeom>
                <a:avLst/>
                <a:gdLst>
                  <a:gd name="connsiteX0" fmla="*/ 917103 w 2847079"/>
                  <a:gd name="connsiteY0" fmla="*/ 0 h 2133785"/>
                  <a:gd name="connsiteX1" fmla="*/ 1430536 w 2847079"/>
                  <a:gd name="connsiteY1" fmla="*/ 0 h 2133785"/>
                  <a:gd name="connsiteX2" fmla="*/ 1497713 w 2847079"/>
                  <a:gd name="connsiteY2" fmla="*/ 49211 h 2133785"/>
                  <a:gd name="connsiteX3" fmla="*/ 1500979 w 2847079"/>
                  <a:gd name="connsiteY3" fmla="*/ 44676 h 2133785"/>
                  <a:gd name="connsiteX4" fmla="*/ 1533161 w 2847079"/>
                  <a:gd name="connsiteY4" fmla="*/ 0 h 2133785"/>
                  <a:gd name="connsiteX5" fmla="*/ 2784114 w 2847079"/>
                  <a:gd name="connsiteY5" fmla="*/ 0 h 2133785"/>
                  <a:gd name="connsiteX6" fmla="*/ 2787709 w 2847079"/>
                  <a:gd name="connsiteY6" fmla="*/ 3243 h 2133785"/>
                  <a:gd name="connsiteX7" fmla="*/ 2841218 w 2847079"/>
                  <a:gd name="connsiteY7" fmla="*/ 83445 h 2133785"/>
                  <a:gd name="connsiteX8" fmla="*/ 2847079 w 2847079"/>
                  <a:gd name="connsiteY8" fmla="*/ 100685 h 2133785"/>
                  <a:gd name="connsiteX9" fmla="*/ 2847079 w 2847079"/>
                  <a:gd name="connsiteY9" fmla="*/ 1602971 h 2133785"/>
                  <a:gd name="connsiteX10" fmla="*/ 2792984 w 2847079"/>
                  <a:gd name="connsiteY10" fmla="*/ 1613924 h 2133785"/>
                  <a:gd name="connsiteX11" fmla="*/ 2618900 w 2847079"/>
                  <a:gd name="connsiteY11" fmla="*/ 1958579 h 2133785"/>
                  <a:gd name="connsiteX12" fmla="*/ 2026202 w 2847079"/>
                  <a:gd name="connsiteY12" fmla="*/ 2000309 h 2133785"/>
                  <a:gd name="connsiteX13" fmla="*/ 1963032 w 2847079"/>
                  <a:gd name="connsiteY13" fmla="*/ 2128739 h 2133785"/>
                  <a:gd name="connsiteX14" fmla="*/ 1959107 w 2847079"/>
                  <a:gd name="connsiteY14" fmla="*/ 2133785 h 2133785"/>
                  <a:gd name="connsiteX15" fmla="*/ 279041 w 2847079"/>
                  <a:gd name="connsiteY15" fmla="*/ 2133785 h 2133785"/>
                  <a:gd name="connsiteX16" fmla="*/ 232820 w 2847079"/>
                  <a:gd name="connsiteY16" fmla="*/ 2107898 h 2133785"/>
                  <a:gd name="connsiteX17" fmla="*/ 54788 w 2847079"/>
                  <a:gd name="connsiteY17" fmla="*/ 1921816 h 2133785"/>
                  <a:gd name="connsiteX18" fmla="*/ 0 w 2847079"/>
                  <a:gd name="connsiteY18" fmla="*/ 1923188 h 2133785"/>
                  <a:gd name="connsiteX19" fmla="*/ 0 w 2847079"/>
                  <a:gd name="connsiteY19" fmla="*/ 301184 h 2133785"/>
                  <a:gd name="connsiteX20" fmla="*/ 39104 w 2847079"/>
                  <a:gd name="connsiteY20" fmla="*/ 252310 h 2133785"/>
                  <a:gd name="connsiteX21" fmla="*/ 765419 w 2847079"/>
                  <a:gd name="connsiteY21" fmla="*/ 152660 h 2133785"/>
                  <a:gd name="connsiteX22" fmla="*/ 765559 w 2847079"/>
                  <a:gd name="connsiteY22" fmla="*/ 152476 h 2133785"/>
                  <a:gd name="connsiteX23" fmla="*/ 829472 w 2847079"/>
                  <a:gd name="connsiteY23" fmla="*/ 68002 h 2133785"/>
                  <a:gd name="connsiteX24" fmla="*/ 899200 w 2847079"/>
                  <a:gd name="connsiteY24" fmla="*/ 9716 h 213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847079" h="2133785">
                    <a:moveTo>
                      <a:pt x="917103" y="0"/>
                    </a:moveTo>
                    <a:lnTo>
                      <a:pt x="1430536" y="0"/>
                    </a:lnTo>
                    <a:lnTo>
                      <a:pt x="1497713" y="49211"/>
                    </a:lnTo>
                    <a:lnTo>
                      <a:pt x="1500979" y="44676"/>
                    </a:lnTo>
                    <a:lnTo>
                      <a:pt x="1533161" y="0"/>
                    </a:lnTo>
                    <a:lnTo>
                      <a:pt x="2784114" y="0"/>
                    </a:lnTo>
                    <a:lnTo>
                      <a:pt x="2787709" y="3243"/>
                    </a:lnTo>
                    <a:cubicBezTo>
                      <a:pt x="2808976" y="27790"/>
                      <a:pt x="2826976" y="54712"/>
                      <a:pt x="2841218" y="83445"/>
                    </a:cubicBezTo>
                    <a:lnTo>
                      <a:pt x="2847079" y="100685"/>
                    </a:lnTo>
                    <a:lnTo>
                      <a:pt x="2847079" y="1602971"/>
                    </a:lnTo>
                    <a:lnTo>
                      <a:pt x="2792984" y="1613924"/>
                    </a:lnTo>
                    <a:cubicBezTo>
                      <a:pt x="2791857" y="1746421"/>
                      <a:pt x="2728341" y="1872079"/>
                      <a:pt x="2618900" y="1958579"/>
                    </a:cubicBezTo>
                    <a:cubicBezTo>
                      <a:pt x="2452615" y="2090024"/>
                      <a:pt x="2212417" y="2106914"/>
                      <a:pt x="2026202" y="2000309"/>
                    </a:cubicBezTo>
                    <a:cubicBezTo>
                      <a:pt x="2011146" y="2046087"/>
                      <a:pt x="1989776" y="2089169"/>
                      <a:pt x="1963032" y="2128739"/>
                    </a:cubicBezTo>
                    <a:lnTo>
                      <a:pt x="1959107" y="2133785"/>
                    </a:lnTo>
                    <a:lnTo>
                      <a:pt x="279041" y="2133785"/>
                    </a:lnTo>
                    <a:lnTo>
                      <a:pt x="232820" y="2107898"/>
                    </a:lnTo>
                    <a:cubicBezTo>
                      <a:pt x="162453" y="2059164"/>
                      <a:pt x="101407" y="1996729"/>
                      <a:pt x="54788" y="1921816"/>
                    </a:cubicBezTo>
                    <a:lnTo>
                      <a:pt x="0" y="1923188"/>
                    </a:lnTo>
                    <a:lnTo>
                      <a:pt x="0" y="301184"/>
                    </a:lnTo>
                    <a:lnTo>
                      <a:pt x="39104" y="252310"/>
                    </a:lnTo>
                    <a:cubicBezTo>
                      <a:pt x="225579" y="66394"/>
                      <a:pt x="527907" y="24956"/>
                      <a:pt x="765419" y="152660"/>
                    </a:cubicBezTo>
                    <a:lnTo>
                      <a:pt x="765559" y="152476"/>
                    </a:lnTo>
                    <a:lnTo>
                      <a:pt x="829472" y="68002"/>
                    </a:lnTo>
                    <a:cubicBezTo>
                      <a:pt x="850771" y="46091"/>
                      <a:pt x="874174" y="26640"/>
                      <a:pt x="899200" y="9716"/>
                    </a:cubicBezTo>
                    <a:close/>
                  </a:path>
                </a:pathLst>
              </a:custGeom>
            </p:spPr>
          </p:pic>
        </p:grpSp>
        <p:sp>
          <p:nvSpPr>
            <p:cNvPr id="108" name="TextBox 107"/>
            <p:cNvSpPr txBox="1"/>
            <p:nvPr/>
          </p:nvSpPr>
          <p:spPr>
            <a:xfrm>
              <a:off x="3104147" y="3357598"/>
              <a:ext cx="4354930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/>
                <a:t>Compress by ignoring dark pixels:</a:t>
              </a:r>
            </a:p>
            <a:p>
              <a:pPr algn="l"/>
              <a:r>
                <a:rPr lang="de-DE"/>
                <a:t>5000 Mbps =&gt; 200 Mbps (x25 reduction)</a:t>
              </a:r>
              <a:endParaRPr lang="en-US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5B51C-3FD6-907F-DF6F-93C30694631C}"/>
              </a:ext>
            </a:extLst>
          </p:cNvPr>
          <p:cNvSpPr txBox="1"/>
          <p:nvPr/>
        </p:nvSpPr>
        <p:spPr>
          <a:xfrm>
            <a:off x="5281612" y="6251133"/>
            <a:ext cx="4929555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Still – Each pixel is addressed once per frame.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86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Why no in-pixel discriminator in 2008-2015?</a:t>
            </a:r>
          </a:p>
        </p:txBody>
      </p:sp>
      <p:graphicFrame>
        <p:nvGraphicFramePr>
          <p:cNvPr id="52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867248"/>
              </p:ext>
            </p:extLst>
          </p:nvPr>
        </p:nvGraphicFramePr>
        <p:xfrm>
          <a:off x="2271713" y="2564904"/>
          <a:ext cx="7543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" r:id="rId3" imgW="9542857" imgH="4323810" progId="Paint.Picture">
                  <p:embed/>
                </p:oleObj>
              </mc:Choice>
              <mc:Fallback>
                <p:oleObj name="Bitmap" r:id="rId3" imgW="9542857" imgH="43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9740"/>
                      <a:stretch>
                        <a:fillRect/>
                      </a:stretch>
                    </p:blipFill>
                    <p:spPr bwMode="auto">
                      <a:xfrm>
                        <a:off x="2271713" y="2564904"/>
                        <a:ext cx="75438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Line 51"/>
          <p:cNvSpPr>
            <a:spLocks noChangeShapeType="1"/>
          </p:cNvSpPr>
          <p:nvPr/>
        </p:nvSpPr>
        <p:spPr bwMode="auto">
          <a:xfrm flipV="1">
            <a:off x="5167313" y="1650504"/>
            <a:ext cx="0" cy="13716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>
            <a:off x="4938713" y="1650504"/>
            <a:ext cx="457200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4770438" y="1158379"/>
            <a:ext cx="86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Reset</a:t>
            </a:r>
          </a:p>
        </p:txBody>
      </p:sp>
      <p:sp>
        <p:nvSpPr>
          <p:cNvPr id="56" name="Line 54"/>
          <p:cNvSpPr>
            <a:spLocks noChangeShapeType="1"/>
          </p:cNvSpPr>
          <p:nvPr/>
        </p:nvSpPr>
        <p:spPr bwMode="auto">
          <a:xfrm flipV="1">
            <a:off x="4633913" y="2107704"/>
            <a:ext cx="0" cy="1066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 flipH="1">
            <a:off x="3795713" y="2107704"/>
            <a:ext cx="838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 flipV="1">
            <a:off x="3795713" y="1726704"/>
            <a:ext cx="0" cy="38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3643313" y="1726704"/>
            <a:ext cx="30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0" name="Text Box 58"/>
          <p:cNvSpPr txBox="1">
            <a:spLocks noChangeArrowheads="1"/>
          </p:cNvSpPr>
          <p:nvPr/>
        </p:nvSpPr>
        <p:spPr bwMode="auto">
          <a:xfrm>
            <a:off x="3324226" y="1321892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+3.3V</a:t>
            </a:r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 flipV="1">
            <a:off x="5700713" y="2386608"/>
            <a:ext cx="0" cy="78789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2" name="Line 61"/>
          <p:cNvSpPr>
            <a:spLocks noChangeShapeType="1"/>
          </p:cNvSpPr>
          <p:nvPr/>
        </p:nvSpPr>
        <p:spPr bwMode="auto">
          <a:xfrm flipV="1">
            <a:off x="7224713" y="1955304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3" name="Line 62"/>
          <p:cNvSpPr>
            <a:spLocks noChangeShapeType="1"/>
          </p:cNvSpPr>
          <p:nvPr/>
        </p:nvSpPr>
        <p:spPr bwMode="auto">
          <a:xfrm>
            <a:off x="6996113" y="2107704"/>
            <a:ext cx="1600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4" name="Line 63"/>
          <p:cNvSpPr>
            <a:spLocks noChangeShapeType="1"/>
          </p:cNvSpPr>
          <p:nvPr/>
        </p:nvSpPr>
        <p:spPr bwMode="auto">
          <a:xfrm>
            <a:off x="8596313" y="2107704"/>
            <a:ext cx="0" cy="990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5" name="Line 64"/>
          <p:cNvSpPr>
            <a:spLocks noChangeShapeType="1"/>
          </p:cNvSpPr>
          <p:nvPr/>
        </p:nvSpPr>
        <p:spPr bwMode="auto">
          <a:xfrm>
            <a:off x="7072313" y="1955304"/>
            <a:ext cx="30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6" name="Line 65"/>
          <p:cNvSpPr>
            <a:spLocks noChangeShapeType="1"/>
          </p:cNvSpPr>
          <p:nvPr/>
        </p:nvSpPr>
        <p:spPr bwMode="auto">
          <a:xfrm>
            <a:off x="6996113" y="1879104"/>
            <a:ext cx="457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7" name="Line 66"/>
          <p:cNvSpPr>
            <a:spLocks noChangeShapeType="1"/>
          </p:cNvSpPr>
          <p:nvPr/>
        </p:nvSpPr>
        <p:spPr bwMode="auto">
          <a:xfrm flipV="1">
            <a:off x="7453313" y="1650504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8" name="Line 67"/>
          <p:cNvSpPr>
            <a:spLocks noChangeShapeType="1"/>
          </p:cNvSpPr>
          <p:nvPr/>
        </p:nvSpPr>
        <p:spPr bwMode="auto">
          <a:xfrm flipV="1">
            <a:off x="6996113" y="1650504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Line 68"/>
          <p:cNvSpPr>
            <a:spLocks noChangeShapeType="1"/>
          </p:cNvSpPr>
          <p:nvPr/>
        </p:nvSpPr>
        <p:spPr bwMode="auto">
          <a:xfrm>
            <a:off x="7453313" y="1650504"/>
            <a:ext cx="1371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Line 69"/>
          <p:cNvSpPr>
            <a:spLocks noChangeShapeType="1"/>
          </p:cNvSpPr>
          <p:nvPr/>
        </p:nvSpPr>
        <p:spPr bwMode="auto">
          <a:xfrm>
            <a:off x="6386513" y="1650504"/>
            <a:ext cx="609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Line 70"/>
          <p:cNvSpPr>
            <a:spLocks noChangeShapeType="1"/>
          </p:cNvSpPr>
          <p:nvPr/>
        </p:nvSpPr>
        <p:spPr bwMode="auto">
          <a:xfrm flipV="1">
            <a:off x="6386513" y="1421904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2" name="Line 71"/>
          <p:cNvSpPr>
            <a:spLocks noChangeShapeType="1"/>
          </p:cNvSpPr>
          <p:nvPr/>
        </p:nvSpPr>
        <p:spPr bwMode="auto">
          <a:xfrm>
            <a:off x="6157913" y="1421904"/>
            <a:ext cx="457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3" name="Text Box 72"/>
          <p:cNvSpPr txBox="1">
            <a:spLocks noChangeArrowheads="1"/>
          </p:cNvSpPr>
          <p:nvPr/>
        </p:nvSpPr>
        <p:spPr bwMode="auto">
          <a:xfrm>
            <a:off x="5929313" y="1015504"/>
            <a:ext cx="957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+3.3V</a:t>
            </a:r>
          </a:p>
        </p:txBody>
      </p:sp>
      <p:sp>
        <p:nvSpPr>
          <p:cNvPr id="74" name="Line 73"/>
          <p:cNvSpPr>
            <a:spLocks noChangeShapeType="1"/>
          </p:cNvSpPr>
          <p:nvPr/>
        </p:nvSpPr>
        <p:spPr bwMode="auto">
          <a:xfrm flipV="1">
            <a:off x="8824913" y="1421904"/>
            <a:ext cx="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5" name="Text Box 74"/>
          <p:cNvSpPr txBox="1">
            <a:spLocks noChangeArrowheads="1"/>
          </p:cNvSpPr>
          <p:nvPr/>
        </p:nvSpPr>
        <p:spPr bwMode="auto">
          <a:xfrm>
            <a:off x="8809038" y="1386979"/>
            <a:ext cx="103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Output</a:t>
            </a:r>
          </a:p>
        </p:txBody>
      </p:sp>
      <p:sp>
        <p:nvSpPr>
          <p:cNvPr id="76" name="Text Box 75"/>
          <p:cNvSpPr txBox="1">
            <a:spLocks noChangeArrowheads="1"/>
          </p:cNvSpPr>
          <p:nvPr/>
        </p:nvSpPr>
        <p:spPr bwMode="auto">
          <a:xfrm>
            <a:off x="2881313" y="2564904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SiO</a:t>
            </a:r>
            <a:r>
              <a:rPr kumimoji="0" lang="de-DE" sz="2400" b="0" i="0" u="none" strike="noStrike" kern="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7" name="Text Box 76"/>
          <p:cNvSpPr txBox="1">
            <a:spLocks noChangeArrowheads="1"/>
          </p:cNvSpPr>
          <p:nvPr/>
        </p:nvSpPr>
        <p:spPr bwMode="auto">
          <a:xfrm>
            <a:off x="6767513" y="2641104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SiO</a:t>
            </a:r>
            <a:r>
              <a:rPr kumimoji="0" lang="de-DE" sz="2400" b="0" i="0" u="none" strike="noStrike" kern="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8" name="Text Box 77"/>
          <p:cNvSpPr txBox="1">
            <a:spLocks noChangeArrowheads="1"/>
          </p:cNvSpPr>
          <p:nvPr/>
        </p:nvSpPr>
        <p:spPr bwMode="auto">
          <a:xfrm>
            <a:off x="8977313" y="2641104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SiO</a:t>
            </a:r>
            <a:r>
              <a:rPr kumimoji="0" lang="de-DE" sz="2400" b="0" i="0" u="none" strike="noStrike" kern="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</a:t>
            </a: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9" name="Text Box 78"/>
          <p:cNvSpPr txBox="1">
            <a:spLocks noChangeArrowheads="1"/>
          </p:cNvSpPr>
          <p:nvPr/>
        </p:nvSpPr>
        <p:spPr bwMode="auto">
          <a:xfrm>
            <a:off x="4329113" y="3174504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N++</a:t>
            </a:r>
          </a:p>
        </p:txBody>
      </p:sp>
      <p:sp>
        <p:nvSpPr>
          <p:cNvPr id="80" name="Text Box 79"/>
          <p:cNvSpPr txBox="1">
            <a:spLocks noChangeArrowheads="1"/>
          </p:cNvSpPr>
          <p:nvPr/>
        </p:nvSpPr>
        <p:spPr bwMode="auto">
          <a:xfrm>
            <a:off x="5319713" y="3174504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N++</a:t>
            </a:r>
          </a:p>
        </p:txBody>
      </p:sp>
      <p:sp>
        <p:nvSpPr>
          <p:cNvPr id="81" name="Text Box 80"/>
          <p:cNvSpPr txBox="1">
            <a:spLocks noChangeArrowheads="1"/>
          </p:cNvSpPr>
          <p:nvPr/>
        </p:nvSpPr>
        <p:spPr bwMode="auto">
          <a:xfrm>
            <a:off x="8367713" y="3326904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N+</a:t>
            </a:r>
          </a:p>
        </p:txBody>
      </p:sp>
      <p:sp>
        <p:nvSpPr>
          <p:cNvPr id="82" name="Text Box 82"/>
          <p:cNvSpPr txBox="1">
            <a:spLocks noChangeArrowheads="1"/>
          </p:cNvSpPr>
          <p:nvPr/>
        </p:nvSpPr>
        <p:spPr bwMode="auto">
          <a:xfrm>
            <a:off x="9153526" y="3322142"/>
            <a:ext cx="4968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P+</a:t>
            </a:r>
          </a:p>
        </p:txBody>
      </p:sp>
      <p:sp>
        <p:nvSpPr>
          <p:cNvPr id="83" name="Text Box 83"/>
          <p:cNvSpPr txBox="1">
            <a:spLocks noChangeArrowheads="1"/>
          </p:cNvSpPr>
          <p:nvPr/>
        </p:nvSpPr>
        <p:spPr bwMode="auto">
          <a:xfrm>
            <a:off x="9153526" y="4114304"/>
            <a:ext cx="4333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P-</a:t>
            </a:r>
          </a:p>
        </p:txBody>
      </p:sp>
      <p:sp>
        <p:nvSpPr>
          <p:cNvPr id="84" name="Text Box 84"/>
          <p:cNvSpPr txBox="1">
            <a:spLocks noChangeArrowheads="1"/>
          </p:cNvSpPr>
          <p:nvPr/>
        </p:nvSpPr>
        <p:spPr bwMode="auto">
          <a:xfrm>
            <a:off x="9153526" y="4835029"/>
            <a:ext cx="4968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P+</a:t>
            </a:r>
          </a:p>
        </p:txBody>
      </p:sp>
      <p:sp>
        <p:nvSpPr>
          <p:cNvPr id="85" name="Line 93"/>
          <p:cNvSpPr>
            <a:spLocks noChangeShapeType="1"/>
          </p:cNvSpPr>
          <p:nvPr/>
        </p:nvSpPr>
        <p:spPr bwMode="auto">
          <a:xfrm flipH="1" flipV="1">
            <a:off x="5553076" y="513854"/>
            <a:ext cx="1944687" cy="5545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86" name="Gerade Verbindung mit Pfeil 47"/>
          <p:cNvCxnSpPr/>
          <p:nvPr/>
        </p:nvCxnSpPr>
        <p:spPr>
          <a:xfrm>
            <a:off x="5048449" y="3970784"/>
            <a:ext cx="0" cy="864245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arrow" w="med" len="med"/>
            <a:tailEnd type="arrow" w="med" len="med"/>
          </a:ln>
          <a:effectLst/>
        </p:spPr>
      </p:cxnSp>
      <p:sp>
        <p:nvSpPr>
          <p:cNvPr id="87" name="Textfeld 48"/>
          <p:cNvSpPr txBox="1"/>
          <p:nvPr/>
        </p:nvSpPr>
        <p:spPr>
          <a:xfrm>
            <a:off x="4152050" y="4187462"/>
            <a:ext cx="8963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15µm</a:t>
            </a:r>
          </a:p>
        </p:txBody>
      </p:sp>
      <p:cxnSp>
        <p:nvCxnSpPr>
          <p:cNvPr id="88" name="Gerade Verbindung mit Pfeil 49"/>
          <p:cNvCxnSpPr/>
          <p:nvPr/>
        </p:nvCxnSpPr>
        <p:spPr>
          <a:xfrm>
            <a:off x="2240137" y="2603004"/>
            <a:ext cx="0" cy="2735932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arrow" w="med" len="med"/>
            <a:tailEnd type="arrow" w="med" len="med"/>
          </a:ln>
          <a:effectLst/>
        </p:spPr>
      </p:cxnSp>
      <p:sp>
        <p:nvSpPr>
          <p:cNvPr id="89" name="Textfeld 50"/>
          <p:cNvSpPr txBox="1"/>
          <p:nvPr/>
        </p:nvSpPr>
        <p:spPr>
          <a:xfrm>
            <a:off x="1232025" y="4122731"/>
            <a:ext cx="8963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50µm</a:t>
            </a:r>
          </a:p>
        </p:txBody>
      </p:sp>
      <p:sp>
        <p:nvSpPr>
          <p:cNvPr id="90" name="Abgerundetes Rechteck 51"/>
          <p:cNvSpPr/>
          <p:nvPr/>
        </p:nvSpPr>
        <p:spPr>
          <a:xfrm>
            <a:off x="4152050" y="3174504"/>
            <a:ext cx="2005863" cy="79646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N+</a:t>
            </a:r>
          </a:p>
        </p:txBody>
      </p:sp>
      <p:sp>
        <p:nvSpPr>
          <p:cNvPr id="91" name="Abgerundetes Rechteck 52"/>
          <p:cNvSpPr/>
          <p:nvPr/>
        </p:nvSpPr>
        <p:spPr>
          <a:xfrm>
            <a:off x="4400377" y="3174504"/>
            <a:ext cx="576064" cy="335756"/>
          </a:xfrm>
          <a:prstGeom prst="roundRect">
            <a:avLst/>
          </a:prstGeom>
          <a:solidFill>
            <a:srgbClr val="33339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</a:p>
        </p:txBody>
      </p:sp>
      <p:sp>
        <p:nvSpPr>
          <p:cNvPr id="92" name="Abgerundetes Rechteck 53"/>
          <p:cNvSpPr/>
          <p:nvPr/>
        </p:nvSpPr>
        <p:spPr>
          <a:xfrm>
            <a:off x="5336481" y="3178696"/>
            <a:ext cx="576064" cy="335756"/>
          </a:xfrm>
          <a:prstGeom prst="roundRect">
            <a:avLst/>
          </a:prstGeom>
          <a:solidFill>
            <a:srgbClr val="33339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</a:p>
        </p:txBody>
      </p:sp>
      <p:sp>
        <p:nvSpPr>
          <p:cNvPr id="93" name="Oval 94"/>
          <p:cNvSpPr>
            <a:spLocks noChangeArrowheads="1"/>
          </p:cNvSpPr>
          <p:nvPr/>
        </p:nvSpPr>
        <p:spPr bwMode="auto">
          <a:xfrm>
            <a:off x="6777038" y="4258767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4" name="Textfeld 54"/>
          <p:cNvSpPr txBox="1"/>
          <p:nvPr/>
        </p:nvSpPr>
        <p:spPr>
          <a:xfrm>
            <a:off x="1232025" y="5770984"/>
            <a:ext cx="8911414" cy="76944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 standard CMOS sensors, no PMOS transistors are possible in pixel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=&gt; No high level functions like discriminators … =&gt; “slow”</a:t>
            </a:r>
          </a:p>
        </p:txBody>
      </p:sp>
      <p:grpSp>
        <p:nvGrpSpPr>
          <p:cNvPr id="95" name="Gruppieren 43"/>
          <p:cNvGrpSpPr/>
          <p:nvPr/>
        </p:nvGrpSpPr>
        <p:grpSpPr>
          <a:xfrm>
            <a:off x="1198537" y="1816060"/>
            <a:ext cx="5209407" cy="2586846"/>
            <a:chOff x="146024" y="1994356"/>
            <a:chExt cx="5209407" cy="2586846"/>
          </a:xfrm>
        </p:grpSpPr>
        <p:sp>
          <p:nvSpPr>
            <p:cNvPr id="96" name="Textfeld 2"/>
            <p:cNvSpPr txBox="1"/>
            <p:nvPr/>
          </p:nvSpPr>
          <p:spPr>
            <a:xfrm>
              <a:off x="146024" y="1994356"/>
              <a:ext cx="2334806" cy="43088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PMOS Transistor</a:t>
              </a:r>
            </a:p>
          </p:txBody>
        </p:sp>
        <p:sp>
          <p:nvSpPr>
            <p:cNvPr id="97" name="Ellipse 15"/>
            <p:cNvSpPr/>
            <p:nvPr/>
          </p:nvSpPr>
          <p:spPr>
            <a:xfrm>
              <a:off x="2750344" y="2819400"/>
              <a:ext cx="2605087" cy="1761802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8" name="Gerade Verbindung 42"/>
            <p:cNvCxnSpPr>
              <a:stCxn id="96" idx="2"/>
              <a:endCxn id="97" idx="1"/>
            </p:cNvCxnSpPr>
            <p:nvPr/>
          </p:nvCxnSpPr>
          <p:spPr>
            <a:xfrm>
              <a:off x="1313427" y="2425243"/>
              <a:ext cx="1818423" cy="652167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</p:grpSp>
      <p:sp>
        <p:nvSpPr>
          <p:cNvPr id="99" name="Line 62"/>
          <p:cNvSpPr>
            <a:spLocks noChangeShapeType="1"/>
          </p:cNvSpPr>
          <p:nvPr/>
        </p:nvSpPr>
        <p:spPr bwMode="auto">
          <a:xfrm>
            <a:off x="6525419" y="2107704"/>
            <a:ext cx="889794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Line 59"/>
          <p:cNvSpPr>
            <a:spLocks noChangeShapeType="1"/>
          </p:cNvSpPr>
          <p:nvPr/>
        </p:nvSpPr>
        <p:spPr bwMode="auto">
          <a:xfrm flipV="1">
            <a:off x="5700713" y="2102298"/>
            <a:ext cx="0" cy="787896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72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8 1.85185E-6 C 0.00872 -0.00162 0.00976 -0.00324 0.01081 -0.00509 C 0.01159 -0.00671 0.01172 -0.00926 0.01289 -0.01042 C 0.01562 -0.0132 0.02161 -0.01366 0.025 -0.01551 C 0.02773 -0.00417 0.02812 -0.0044 0.03502 -0.00695 C 0.03476 -0.01088 0.0362 -0.01713 0.03411 -0.01898 C 0.03073 -0.02222 0.01693 -0.01459 0.01289 -0.01204 C 0.00963 -0.00671 0.00781 -0.00556 0.00351 -0.00347 C 0.0026 -0.00232 0.00156 -0.00139 0.00065 1.85185E-6 C -0.00052 0.00162 -0.0013 0.0037 -0.00248 0.00509 C -0.0043 0.00764 -0.0086 0.01204 -0.0086 0.01227 C -0.01016 0.02014 -0.01068 0.02199 -0.01563 0.0243 C -0.02031 0.02963 -0.02083 0.02708 -0.02578 0.0243 C -0.02708 0.02245 -0.02865 0.02106 -0.02982 0.01898 C -0.03138 0.01574 -0.03386 0.00856 -0.03386 0.00879 C -0.03659 -0.0132 -0.0461 -0.00023 -0.05625 0.00509 C -0.06315 0.02268 -0.05781 0.01574 -0.07552 0.01389 C -0.0806 0.01204 -0.08464 0.00856 -0.08972 0.00694 C -0.09258 0.0044 -0.0961 0.00416 -0.09883 0.00162 C -0.10013 0.00046 -0.10065 -0.00255 -0.10195 -0.00347 C -0.10456 -0.00509 -0.10716 -0.00463 -0.11003 -0.00509 C -0.11927 -0.01296 -0.12982 -0.01111 -0.13932 -0.00509 C -0.14284 0.00231 -0.14427 0.00463 -0.14961 0.00694 C -0.15195 0.00972 -0.15391 0.01366 -0.15664 0.01551 C -0.16771 0.02268 -0.18151 0.02639 -0.19336 0.0294 C -0.2043 0.03866 -0.21784 0.04004 -0.22969 0.04143 C -0.23451 0.04097 -0.23932 0.0412 -0.24401 0.03981 C -0.25248 0.03727 -0.24688 0.02106 -0.23985 0.01736 C -0.22969 0.01204 -0.2181 0.00972 -0.20729 0.00694 C -0.20508 -0.00162 -0.20482 -0.00324 -0.20938 -0.00857 C -0.21003 -0.01042 -0.2112 -0.01181 -0.21146 -0.01389 C -0.2125 -0.02454 -0.19714 -0.0294 -0.19336 -0.03125 C -0.18972 -0.03519 -0.18802 -0.04005 -0.18516 -0.04514 C -0.18333 -0.05347 -0.18438 -0.06019 -0.18724 -0.06759 C -0.18594 -0.07685 -0.18607 -0.07315 -0.18607 -0.07801 " pathEditMode="relative" rAng="0" ptsTypes="AAAAAAAAAAAAAAAAAAAAAAAAAAAAAAAAAAA">
                                      <p:cBhvr>
                                        <p:cTn id="20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07 -0.07801 L -0.18607 -0.328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93" grpId="0" animBg="1"/>
      <p:bldP spid="93" grpId="1" animBg="1"/>
      <p:bldP spid="93" grpId="2" animBg="1"/>
      <p:bldP spid="93" grpId="3" animBg="1"/>
      <p:bldP spid="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Quad – Well process (from 2008)</a:t>
            </a:r>
          </a:p>
        </p:txBody>
      </p:sp>
      <p:sp>
        <p:nvSpPr>
          <p:cNvPr id="87" name="Textfeld 54"/>
          <p:cNvSpPr txBox="1"/>
          <p:nvPr/>
        </p:nvSpPr>
        <p:spPr>
          <a:xfrm>
            <a:off x="1605627" y="5687128"/>
            <a:ext cx="7388561" cy="769441"/>
          </a:xfrm>
          <a:prstGeom prst="rect">
            <a:avLst/>
          </a:prstGeom>
          <a:solidFill>
            <a:srgbClr val="BBE0E3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Progress</a:t>
            </a:r>
            <a:r>
              <a:rPr kumimoji="0" lang="de-DE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was </a:t>
            </a:r>
            <a:r>
              <a:rPr kumimoji="0" lang="de-DE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reached</a:t>
            </a:r>
            <a:r>
              <a:rPr kumimoji="0" lang="de-DE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with</a:t>
            </a:r>
            <a:r>
              <a:rPr kumimoji="0" lang="de-DE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Quad-</a:t>
            </a:r>
            <a:r>
              <a:rPr kumimoji="0" lang="de-DE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well</a:t>
            </a:r>
            <a:r>
              <a:rPr kumimoji="0" lang="de-DE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CMOS </a:t>
            </a:r>
            <a:r>
              <a:rPr kumimoji="0" lang="de-DE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</a:t>
            </a:r>
            <a:r>
              <a:rPr kumimoji="0" lang="de-DE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provided</a:t>
            </a:r>
            <a:endParaRPr kumimoji="0" lang="de-DE" sz="22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200" kern="0" dirty="0" err="1">
                <a:solidFill>
                  <a:srgbClr val="000000"/>
                </a:solidFill>
              </a:rPr>
              <a:t>by</a:t>
            </a:r>
            <a:r>
              <a:rPr lang="de-DE" sz="2200" kern="0" dirty="0">
                <a:solidFill>
                  <a:srgbClr val="000000"/>
                </a:solidFill>
              </a:rPr>
              <a:t> </a:t>
            </a:r>
            <a:r>
              <a:rPr lang="de-DE" sz="2200" kern="0" dirty="0" err="1">
                <a:solidFill>
                  <a:srgbClr val="000000"/>
                </a:solidFill>
              </a:rPr>
              <a:t>the</a:t>
            </a:r>
            <a:r>
              <a:rPr lang="de-DE" sz="2200" kern="0" dirty="0">
                <a:solidFill>
                  <a:srgbClr val="000000"/>
                </a:solidFill>
              </a:rPr>
              <a:t> </a:t>
            </a:r>
            <a:r>
              <a:rPr lang="de-DE" sz="2200" kern="0" dirty="0" err="1">
                <a:solidFill>
                  <a:srgbClr val="000000"/>
                </a:solidFill>
              </a:rPr>
              <a:t>manufacturer</a:t>
            </a:r>
            <a:r>
              <a:rPr lang="de-DE" sz="2200" kern="0" dirty="0">
                <a:solidFill>
                  <a:srgbClr val="000000"/>
                </a:solidFill>
              </a:rPr>
              <a:t> </a:t>
            </a:r>
            <a:r>
              <a:rPr lang="de-DE" sz="2200" kern="0" dirty="0" err="1">
                <a:solidFill>
                  <a:srgbClr val="000000"/>
                </a:solidFill>
              </a:rPr>
              <a:t>TowerJazz</a:t>
            </a:r>
            <a:r>
              <a:rPr lang="de-DE" sz="2200" kern="0" dirty="0">
                <a:solidFill>
                  <a:srgbClr val="000000"/>
                </a:solidFill>
              </a:rPr>
              <a:t> (180 </a:t>
            </a:r>
            <a:r>
              <a:rPr lang="de-DE" sz="2200" kern="0" dirty="0" err="1">
                <a:solidFill>
                  <a:srgbClr val="000000"/>
                </a:solidFill>
              </a:rPr>
              <a:t>nm</a:t>
            </a:r>
            <a:r>
              <a:rPr lang="de-DE" sz="2200" kern="0" dirty="0">
                <a:solidFill>
                  <a:srgbClr val="000000"/>
                </a:solidFill>
              </a:rPr>
              <a:t>, </a:t>
            </a:r>
            <a:r>
              <a:rPr lang="de-DE" sz="2200" kern="0" dirty="0" err="1">
                <a:solidFill>
                  <a:srgbClr val="000000"/>
                </a:solidFill>
              </a:rPr>
              <a:t>today</a:t>
            </a:r>
            <a:r>
              <a:rPr lang="de-DE" sz="2200" kern="0" dirty="0">
                <a:solidFill>
                  <a:srgbClr val="000000"/>
                </a:solidFill>
              </a:rPr>
              <a:t> 65nm).</a:t>
            </a:r>
            <a:endParaRPr kumimoji="0" lang="de-DE" sz="22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1234941" y="1017249"/>
            <a:ext cx="8607301" cy="4323432"/>
            <a:chOff x="1305279" y="771066"/>
            <a:chExt cx="8607301" cy="4323432"/>
          </a:xfrm>
        </p:grpSpPr>
        <p:graphicFrame>
          <p:nvGraphicFramePr>
            <p:cNvPr id="47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7361581"/>
                </p:ext>
              </p:extLst>
            </p:nvPr>
          </p:nvGraphicFramePr>
          <p:xfrm>
            <a:off x="2344967" y="2320466"/>
            <a:ext cx="7543800" cy="274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" r:id="rId3" imgW="9542857" imgH="4323810" progId="Paint.Picture">
                    <p:embed/>
                  </p:oleObj>
                </mc:Choice>
                <mc:Fallback>
                  <p:oleObj name="Bitmap" r:id="rId3" imgW="9542857" imgH="432381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19740"/>
                        <a:stretch>
                          <a:fillRect/>
                        </a:stretch>
                      </p:blipFill>
                      <p:spPr bwMode="auto">
                        <a:xfrm>
                          <a:off x="2344967" y="2320466"/>
                          <a:ext cx="7543800" cy="2743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Line 51"/>
            <p:cNvSpPr>
              <a:spLocks noChangeShapeType="1"/>
            </p:cNvSpPr>
            <p:nvPr/>
          </p:nvSpPr>
          <p:spPr bwMode="auto">
            <a:xfrm flipV="1">
              <a:off x="5240567" y="1406066"/>
              <a:ext cx="0" cy="137160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52"/>
            <p:cNvSpPr>
              <a:spLocks noChangeShapeType="1"/>
            </p:cNvSpPr>
            <p:nvPr/>
          </p:nvSpPr>
          <p:spPr bwMode="auto">
            <a:xfrm>
              <a:off x="5011967" y="1406066"/>
              <a:ext cx="457200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Text Box 53"/>
            <p:cNvSpPr txBox="1">
              <a:spLocks noChangeArrowheads="1"/>
            </p:cNvSpPr>
            <p:nvPr/>
          </p:nvSpPr>
          <p:spPr bwMode="auto">
            <a:xfrm>
              <a:off x="4843692" y="913941"/>
              <a:ext cx="8604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Reset</a:t>
              </a:r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 flipV="1">
              <a:off x="4707167" y="1863266"/>
              <a:ext cx="0" cy="10668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flipH="1">
              <a:off x="3868967" y="1863266"/>
              <a:ext cx="8382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Line 56"/>
            <p:cNvSpPr>
              <a:spLocks noChangeShapeType="1"/>
            </p:cNvSpPr>
            <p:nvPr/>
          </p:nvSpPr>
          <p:spPr bwMode="auto">
            <a:xfrm flipV="1">
              <a:off x="3868967" y="1482266"/>
              <a:ext cx="0" cy="3810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Line 57"/>
            <p:cNvSpPr>
              <a:spLocks noChangeShapeType="1"/>
            </p:cNvSpPr>
            <p:nvPr/>
          </p:nvSpPr>
          <p:spPr bwMode="auto">
            <a:xfrm>
              <a:off x="3716567" y="1482266"/>
              <a:ext cx="3048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Text Box 58"/>
            <p:cNvSpPr txBox="1">
              <a:spLocks noChangeArrowheads="1"/>
            </p:cNvSpPr>
            <p:nvPr/>
          </p:nvSpPr>
          <p:spPr bwMode="auto">
            <a:xfrm>
              <a:off x="3397480" y="1077454"/>
              <a:ext cx="957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+3.3V</a:t>
              </a:r>
            </a:p>
          </p:txBody>
        </p:sp>
        <p:sp>
          <p:nvSpPr>
            <p:cNvPr id="56" name="Line 59"/>
            <p:cNvSpPr>
              <a:spLocks noChangeShapeType="1"/>
            </p:cNvSpPr>
            <p:nvPr/>
          </p:nvSpPr>
          <p:spPr bwMode="auto">
            <a:xfrm flipV="1">
              <a:off x="5773967" y="1863266"/>
              <a:ext cx="0" cy="10668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Line 61"/>
            <p:cNvSpPr>
              <a:spLocks noChangeShapeType="1"/>
            </p:cNvSpPr>
            <p:nvPr/>
          </p:nvSpPr>
          <p:spPr bwMode="auto">
            <a:xfrm flipV="1">
              <a:off x="7297967" y="1710866"/>
              <a:ext cx="0" cy="1524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Line 62"/>
            <p:cNvSpPr>
              <a:spLocks noChangeShapeType="1"/>
            </p:cNvSpPr>
            <p:nvPr/>
          </p:nvSpPr>
          <p:spPr bwMode="auto">
            <a:xfrm>
              <a:off x="6764567" y="1863266"/>
              <a:ext cx="1905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63"/>
            <p:cNvSpPr>
              <a:spLocks noChangeShapeType="1"/>
            </p:cNvSpPr>
            <p:nvPr/>
          </p:nvSpPr>
          <p:spPr bwMode="auto">
            <a:xfrm>
              <a:off x="8669567" y="1863266"/>
              <a:ext cx="0" cy="9906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64"/>
            <p:cNvSpPr>
              <a:spLocks noChangeShapeType="1"/>
            </p:cNvSpPr>
            <p:nvPr/>
          </p:nvSpPr>
          <p:spPr bwMode="auto">
            <a:xfrm>
              <a:off x="7145567" y="1710866"/>
              <a:ext cx="3048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65"/>
            <p:cNvSpPr>
              <a:spLocks noChangeShapeType="1"/>
            </p:cNvSpPr>
            <p:nvPr/>
          </p:nvSpPr>
          <p:spPr bwMode="auto">
            <a:xfrm>
              <a:off x="7069367" y="1634666"/>
              <a:ext cx="4572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Line 66"/>
            <p:cNvSpPr>
              <a:spLocks noChangeShapeType="1"/>
            </p:cNvSpPr>
            <p:nvPr/>
          </p:nvSpPr>
          <p:spPr bwMode="auto">
            <a:xfrm flipV="1">
              <a:off x="7526567" y="1406066"/>
              <a:ext cx="0" cy="2286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67"/>
            <p:cNvSpPr>
              <a:spLocks noChangeShapeType="1"/>
            </p:cNvSpPr>
            <p:nvPr/>
          </p:nvSpPr>
          <p:spPr bwMode="auto">
            <a:xfrm flipV="1">
              <a:off x="7069367" y="1406066"/>
              <a:ext cx="0" cy="2286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68"/>
            <p:cNvSpPr>
              <a:spLocks noChangeShapeType="1"/>
            </p:cNvSpPr>
            <p:nvPr/>
          </p:nvSpPr>
          <p:spPr bwMode="auto">
            <a:xfrm>
              <a:off x="7526567" y="1406066"/>
              <a:ext cx="13716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Line 69"/>
            <p:cNvSpPr>
              <a:spLocks noChangeShapeType="1"/>
            </p:cNvSpPr>
            <p:nvPr/>
          </p:nvSpPr>
          <p:spPr bwMode="auto">
            <a:xfrm>
              <a:off x="6459767" y="1406066"/>
              <a:ext cx="6096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70"/>
            <p:cNvSpPr>
              <a:spLocks noChangeShapeType="1"/>
            </p:cNvSpPr>
            <p:nvPr/>
          </p:nvSpPr>
          <p:spPr bwMode="auto">
            <a:xfrm flipV="1">
              <a:off x="6459767" y="1177466"/>
              <a:ext cx="0" cy="2286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Line 71"/>
            <p:cNvSpPr>
              <a:spLocks noChangeShapeType="1"/>
            </p:cNvSpPr>
            <p:nvPr/>
          </p:nvSpPr>
          <p:spPr bwMode="auto">
            <a:xfrm>
              <a:off x="6231167" y="1177466"/>
              <a:ext cx="4572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Text Box 72"/>
            <p:cNvSpPr txBox="1">
              <a:spLocks noChangeArrowheads="1"/>
            </p:cNvSpPr>
            <p:nvPr/>
          </p:nvSpPr>
          <p:spPr bwMode="auto">
            <a:xfrm>
              <a:off x="6002567" y="771066"/>
              <a:ext cx="9572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+3.3V</a:t>
              </a: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V="1">
              <a:off x="8898167" y="1177466"/>
              <a:ext cx="0" cy="457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Text Box 74"/>
            <p:cNvSpPr txBox="1">
              <a:spLocks noChangeArrowheads="1"/>
            </p:cNvSpPr>
            <p:nvPr/>
          </p:nvSpPr>
          <p:spPr bwMode="auto">
            <a:xfrm>
              <a:off x="8882292" y="1142541"/>
              <a:ext cx="10302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Output</a:t>
              </a:r>
            </a:p>
          </p:txBody>
        </p:sp>
        <p:sp>
          <p:nvSpPr>
            <p:cNvPr id="71" name="Text Box 75"/>
            <p:cNvSpPr txBox="1">
              <a:spLocks noChangeArrowheads="1"/>
            </p:cNvSpPr>
            <p:nvPr/>
          </p:nvSpPr>
          <p:spPr bwMode="auto">
            <a:xfrm>
              <a:off x="2954567" y="2320466"/>
              <a:ext cx="7604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SiO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</a:t>
              </a:r>
              <a:endPara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Text Box 76"/>
            <p:cNvSpPr txBox="1">
              <a:spLocks noChangeArrowheads="1"/>
            </p:cNvSpPr>
            <p:nvPr/>
          </p:nvSpPr>
          <p:spPr bwMode="auto">
            <a:xfrm>
              <a:off x="6840767" y="2396666"/>
              <a:ext cx="7604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SiO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</a:t>
              </a:r>
              <a:endPara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Text Box 77"/>
            <p:cNvSpPr txBox="1">
              <a:spLocks noChangeArrowheads="1"/>
            </p:cNvSpPr>
            <p:nvPr/>
          </p:nvSpPr>
          <p:spPr bwMode="auto">
            <a:xfrm>
              <a:off x="9050567" y="2396666"/>
              <a:ext cx="7604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SiO</a:t>
              </a:r>
              <a:r>
                <a:rPr kumimoji="0" lang="de-DE" sz="24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</a:t>
              </a:r>
              <a:endPara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Text Box 78"/>
            <p:cNvSpPr txBox="1">
              <a:spLocks noChangeArrowheads="1"/>
            </p:cNvSpPr>
            <p:nvPr/>
          </p:nvSpPr>
          <p:spPr bwMode="auto">
            <a:xfrm>
              <a:off x="4402367" y="2930066"/>
              <a:ext cx="609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N++</a:t>
              </a:r>
            </a:p>
          </p:txBody>
        </p:sp>
        <p:sp>
          <p:nvSpPr>
            <p:cNvPr id="75" name="Text Box 79"/>
            <p:cNvSpPr txBox="1">
              <a:spLocks noChangeArrowheads="1"/>
            </p:cNvSpPr>
            <p:nvPr/>
          </p:nvSpPr>
          <p:spPr bwMode="auto">
            <a:xfrm>
              <a:off x="5392967" y="2930066"/>
              <a:ext cx="609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N++</a:t>
              </a:r>
            </a:p>
          </p:txBody>
        </p:sp>
        <p:sp>
          <p:nvSpPr>
            <p:cNvPr id="76" name="Text Box 80"/>
            <p:cNvSpPr txBox="1">
              <a:spLocks noChangeArrowheads="1"/>
            </p:cNvSpPr>
            <p:nvPr/>
          </p:nvSpPr>
          <p:spPr bwMode="auto">
            <a:xfrm>
              <a:off x="8440967" y="3082466"/>
              <a:ext cx="4794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N+</a:t>
              </a:r>
            </a:p>
          </p:txBody>
        </p:sp>
        <p:sp>
          <p:nvSpPr>
            <p:cNvPr id="77" name="Text Box 82"/>
            <p:cNvSpPr txBox="1">
              <a:spLocks noChangeArrowheads="1"/>
            </p:cNvSpPr>
            <p:nvPr/>
          </p:nvSpPr>
          <p:spPr bwMode="auto">
            <a:xfrm>
              <a:off x="9226780" y="3077704"/>
              <a:ext cx="496887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P+</a:t>
              </a:r>
            </a:p>
          </p:txBody>
        </p:sp>
        <p:sp>
          <p:nvSpPr>
            <p:cNvPr id="78" name="Text Box 83"/>
            <p:cNvSpPr txBox="1">
              <a:spLocks noChangeArrowheads="1"/>
            </p:cNvSpPr>
            <p:nvPr/>
          </p:nvSpPr>
          <p:spPr bwMode="auto">
            <a:xfrm>
              <a:off x="9226780" y="3869866"/>
              <a:ext cx="433387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P-</a:t>
              </a:r>
            </a:p>
          </p:txBody>
        </p:sp>
        <p:sp>
          <p:nvSpPr>
            <p:cNvPr id="79" name="Text Box 84"/>
            <p:cNvSpPr txBox="1">
              <a:spLocks noChangeArrowheads="1"/>
            </p:cNvSpPr>
            <p:nvPr/>
          </p:nvSpPr>
          <p:spPr bwMode="auto">
            <a:xfrm>
              <a:off x="9226780" y="4590591"/>
              <a:ext cx="496887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P+</a:t>
              </a:r>
            </a:p>
          </p:txBody>
        </p:sp>
        <p:cxnSp>
          <p:nvCxnSpPr>
            <p:cNvPr id="80" name="Gerade Verbindung mit Pfeil 47"/>
            <p:cNvCxnSpPr/>
            <p:nvPr/>
          </p:nvCxnSpPr>
          <p:spPr>
            <a:xfrm>
              <a:off x="5121703" y="3726346"/>
              <a:ext cx="0" cy="864245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sp>
          <p:nvSpPr>
            <p:cNvPr id="81" name="Textfeld 48"/>
            <p:cNvSpPr txBox="1"/>
            <p:nvPr/>
          </p:nvSpPr>
          <p:spPr>
            <a:xfrm>
              <a:off x="4225304" y="3943024"/>
              <a:ext cx="8963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15µm</a:t>
              </a:r>
            </a:p>
          </p:txBody>
        </p:sp>
        <p:cxnSp>
          <p:nvCxnSpPr>
            <p:cNvPr id="82" name="Gerade Verbindung mit Pfeil 49"/>
            <p:cNvCxnSpPr/>
            <p:nvPr/>
          </p:nvCxnSpPr>
          <p:spPr>
            <a:xfrm>
              <a:off x="2313391" y="2358566"/>
              <a:ext cx="0" cy="2735932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sp>
          <p:nvSpPr>
            <p:cNvPr id="83" name="Textfeld 50"/>
            <p:cNvSpPr txBox="1"/>
            <p:nvPr/>
          </p:nvSpPr>
          <p:spPr>
            <a:xfrm>
              <a:off x="1305279" y="3878293"/>
              <a:ext cx="8963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50µm</a:t>
              </a:r>
            </a:p>
          </p:txBody>
        </p:sp>
        <p:sp>
          <p:nvSpPr>
            <p:cNvPr id="84" name="Abgerundetes Rechteck 51"/>
            <p:cNvSpPr/>
            <p:nvPr/>
          </p:nvSpPr>
          <p:spPr>
            <a:xfrm>
              <a:off x="4225304" y="2930066"/>
              <a:ext cx="2005863" cy="796466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N+</a:t>
              </a:r>
            </a:p>
          </p:txBody>
        </p:sp>
        <p:sp>
          <p:nvSpPr>
            <p:cNvPr id="85" name="Abgerundetes Rechteck 52"/>
            <p:cNvSpPr/>
            <p:nvPr/>
          </p:nvSpPr>
          <p:spPr>
            <a:xfrm>
              <a:off x="4473631" y="2930066"/>
              <a:ext cx="576064" cy="335756"/>
            </a:xfrm>
            <a:prstGeom prst="roundRect">
              <a:avLst/>
            </a:prstGeom>
            <a:solidFill>
              <a:srgbClr val="333399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86" name="Abgerundetes Rechteck 53"/>
            <p:cNvSpPr/>
            <p:nvPr/>
          </p:nvSpPr>
          <p:spPr>
            <a:xfrm>
              <a:off x="5409735" y="2934258"/>
              <a:ext cx="576064" cy="335756"/>
            </a:xfrm>
            <a:prstGeom prst="roundRect">
              <a:avLst/>
            </a:prstGeom>
            <a:solidFill>
              <a:srgbClr val="333399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88" name="Abgerundetes Rechteck 2"/>
            <p:cNvSpPr/>
            <p:nvPr/>
          </p:nvSpPr>
          <p:spPr>
            <a:xfrm>
              <a:off x="2385399" y="3654338"/>
              <a:ext cx="5976664" cy="288686"/>
            </a:xfrm>
            <a:prstGeom prst="roundRect">
              <a:avLst/>
            </a:prstGeom>
            <a:solidFill>
              <a:srgbClr val="333399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deep P-well</a:t>
              </a:r>
            </a:p>
          </p:txBody>
        </p:sp>
        <p:sp>
          <p:nvSpPr>
            <p:cNvPr id="89" name="Abgerundetes Rechteck 55"/>
            <p:cNvSpPr/>
            <p:nvPr/>
          </p:nvSpPr>
          <p:spPr>
            <a:xfrm>
              <a:off x="9050567" y="3654338"/>
              <a:ext cx="760413" cy="288686"/>
            </a:xfrm>
            <a:prstGeom prst="roundRect">
              <a:avLst/>
            </a:prstGeom>
            <a:solidFill>
              <a:srgbClr val="333399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Abgerundetes Rechteck 56"/>
            <p:cNvSpPr/>
            <p:nvPr/>
          </p:nvSpPr>
          <p:spPr>
            <a:xfrm>
              <a:off x="8258478" y="3654338"/>
              <a:ext cx="895673" cy="288686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6414727" y="1212767"/>
            <a:ext cx="6033364" cy="4033044"/>
            <a:chOff x="6414727" y="1212767"/>
            <a:chExt cx="6033364" cy="4033044"/>
          </a:xfrm>
        </p:grpSpPr>
        <p:sp>
          <p:nvSpPr>
            <p:cNvPr id="94" name="Vertical Scroll 93"/>
            <p:cNvSpPr/>
            <p:nvPr/>
          </p:nvSpPr>
          <p:spPr>
            <a:xfrm rot="11336132">
              <a:off x="6414727" y="1212767"/>
              <a:ext cx="6033364" cy="4033044"/>
            </a:xfrm>
            <a:prstGeom prst="verticalScroll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35817">
              <a:off x="7221912" y="1417594"/>
              <a:ext cx="4532617" cy="3263484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82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4CB264-0795-9B79-3738-4AFF0A44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C136D-D417-53A0-9797-FB5D0FD532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Outline today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76C32-30BA-0CC4-9A55-24B4044916BA}"/>
              </a:ext>
            </a:extLst>
          </p:cNvPr>
          <p:cNvSpPr txBox="1"/>
          <p:nvPr/>
        </p:nvSpPr>
        <p:spPr>
          <a:xfrm>
            <a:off x="349199" y="671691"/>
            <a:ext cx="7772321" cy="535531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What are MAPS and why does a hammer may put them to value.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Hot to improve the time resolution of MAPS without hitting the moon.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Radiation tolerance of MAPS: Why smaller is tougher.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Why telegraphs may cause trouble.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MAPS knocked out: What you should know about Single Event Effects.</a:t>
            </a:r>
          </a:p>
        </p:txBody>
      </p:sp>
      <p:pic>
        <p:nvPicPr>
          <p:cNvPr id="7" name="Picture 2" descr="C:\Users\deveaux\AppData\Local\Microsoft\Windows\Temporary Internet Files\Content.IE5\BRS224GI\MC900441278[1].png">
            <a:extLst>
              <a:ext uri="{FF2B5EF4-FFF2-40B4-BE49-F238E27FC236}">
                <a16:creationId xmlns:a16="http://schemas.microsoft.com/office/drawing/2014/main" id="{83DD6233-FA4A-3F62-0CD5-74AE4DC88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31350">
            <a:off x="8050399" y="323274"/>
            <a:ext cx="1468703" cy="147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7AF201-C2DA-8661-9B7B-1D68BB12E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91" y="1725356"/>
            <a:ext cx="915947" cy="974625"/>
          </a:xfrm>
          <a:prstGeom prst="rect">
            <a:avLst/>
          </a:prstGeom>
        </p:spPr>
      </p:pic>
      <p:pic>
        <p:nvPicPr>
          <p:cNvPr id="1026" name="Picture 2" descr="Sicherheit, Verschlüsselung, Kommunikation, Information, Geschichte,  Telegraph | Offizieller Blog von Kaspersky">
            <a:extLst>
              <a:ext uri="{FF2B5EF4-FFF2-40B4-BE49-F238E27FC236}">
                <a16:creationId xmlns:a16="http://schemas.microsoft.com/office/drawing/2014/main" id="{00E3E6F7-EE20-FC2C-4B5E-E83102115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21" y="4065652"/>
            <a:ext cx="1289630" cy="10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4F8BAC0-6C2A-09C9-3588-DB994DF32FDF}"/>
              </a:ext>
            </a:extLst>
          </p:cNvPr>
          <p:cNvSpPr/>
          <p:nvPr/>
        </p:nvSpPr>
        <p:spPr>
          <a:xfrm>
            <a:off x="10378440" y="1145613"/>
            <a:ext cx="1636776" cy="792915"/>
          </a:xfrm>
          <a:prstGeom prst="cloudCallout">
            <a:avLst>
              <a:gd name="adj1" fmla="val -59079"/>
              <a:gd name="adj2" fmla="val 6134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Oh </a:t>
            </a:r>
            <a:r>
              <a:rPr lang="en-US" dirty="0" err="1"/>
              <a:t>oh</a:t>
            </a:r>
            <a:r>
              <a:rPr lang="en-US" dirty="0"/>
              <a:t>...</a:t>
            </a:r>
          </a:p>
        </p:txBody>
      </p:sp>
      <p:pic>
        <p:nvPicPr>
          <p:cNvPr id="1028" name="Picture 4" descr="The trefoil symbol used to warn of presence of radioactive material or ionising radiation">
            <a:extLst>
              <a:ext uri="{FF2B5EF4-FFF2-40B4-BE49-F238E27FC236}">
                <a16:creationId xmlns:a16="http://schemas.microsoft.com/office/drawing/2014/main" id="{B147D7C9-3512-41DE-3479-96F195967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930187"/>
            <a:ext cx="915947" cy="79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 descr="Generiertes Bild: Angeschlagener Computer im Cartoon-Stil">
            <a:extLst>
              <a:ext uri="{FF2B5EF4-FFF2-40B4-BE49-F238E27FC236}">
                <a16:creationId xmlns:a16="http://schemas.microsoft.com/office/drawing/2014/main" id="{6D6D6BDC-243B-125C-41D3-F7FBC4C986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36208" y="3639312"/>
            <a:ext cx="2145792" cy="321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F65D18-98C7-8F06-4673-1FEDDB7BE1E6}"/>
              </a:ext>
            </a:extLst>
          </p:cNvPr>
          <p:cNvGrpSpPr/>
          <p:nvPr/>
        </p:nvGrpSpPr>
        <p:grpSpPr>
          <a:xfrm>
            <a:off x="8292448" y="4584084"/>
            <a:ext cx="2799224" cy="2048483"/>
            <a:chOff x="8292448" y="4584084"/>
            <a:chExt cx="2799224" cy="20484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13EB9B-9EC8-9F18-C4F3-C1DD360BA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92448" y="4909757"/>
              <a:ext cx="1148540" cy="1722810"/>
            </a:xfrm>
            <a:prstGeom prst="rect">
              <a:avLst/>
            </a:prstGeom>
          </p:spPr>
        </p:pic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DDAB67DA-AA00-A151-0721-39B7F06BA77B}"/>
                </a:ext>
              </a:extLst>
            </p:cNvPr>
            <p:cNvSpPr/>
            <p:nvPr/>
          </p:nvSpPr>
          <p:spPr>
            <a:xfrm>
              <a:off x="9610344" y="4584084"/>
              <a:ext cx="1481328" cy="664572"/>
            </a:xfrm>
            <a:prstGeom prst="cloudCallout">
              <a:avLst>
                <a:gd name="adj1" fmla="val -58487"/>
                <a:gd name="adj2" fmla="val 5149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1+1=3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243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column</a:t>
            </a:r>
            <a:r>
              <a:rPr lang="de-DE" dirty="0"/>
              <a:t> </a:t>
            </a:r>
            <a:r>
              <a:rPr lang="de-DE" dirty="0" err="1"/>
              <a:t>paralle</a:t>
            </a:r>
            <a:r>
              <a:rPr lang="de-DE" dirty="0"/>
              <a:t> </a:t>
            </a:r>
            <a:r>
              <a:rPr lang="de-DE" dirty="0" err="1"/>
              <a:t>readout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781333" y="739764"/>
            <a:ext cx="660400" cy="62315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81333" y="1515319"/>
            <a:ext cx="660400" cy="62315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781333" y="2290874"/>
            <a:ext cx="660400" cy="62315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81333" y="3066429"/>
            <a:ext cx="660400" cy="62315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81333" y="3841984"/>
            <a:ext cx="660400" cy="62315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1" name="Cross 40"/>
          <p:cNvSpPr/>
          <p:nvPr/>
        </p:nvSpPr>
        <p:spPr>
          <a:xfrm>
            <a:off x="4441733" y="776655"/>
            <a:ext cx="618067" cy="586264"/>
          </a:xfrm>
          <a:prstGeom prst="plus">
            <a:avLst>
              <a:gd name="adj" fmla="val 39442"/>
            </a:avLst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3" name="Cross 42"/>
          <p:cNvSpPr/>
          <p:nvPr/>
        </p:nvSpPr>
        <p:spPr>
          <a:xfrm>
            <a:off x="4441732" y="1525297"/>
            <a:ext cx="618067" cy="586264"/>
          </a:xfrm>
          <a:prstGeom prst="plus">
            <a:avLst>
              <a:gd name="adj" fmla="val 39442"/>
            </a:avLst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4" name="Cross 43"/>
          <p:cNvSpPr/>
          <p:nvPr/>
        </p:nvSpPr>
        <p:spPr>
          <a:xfrm>
            <a:off x="4441733" y="2327765"/>
            <a:ext cx="618067" cy="586264"/>
          </a:xfrm>
          <a:prstGeom prst="plus">
            <a:avLst>
              <a:gd name="adj" fmla="val 39442"/>
            </a:avLst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Cross 44"/>
          <p:cNvSpPr/>
          <p:nvPr/>
        </p:nvSpPr>
        <p:spPr>
          <a:xfrm>
            <a:off x="4441731" y="3106541"/>
            <a:ext cx="618067" cy="586264"/>
          </a:xfrm>
          <a:prstGeom prst="plus">
            <a:avLst>
              <a:gd name="adj" fmla="val 39442"/>
            </a:avLst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6" name="Cross 45"/>
          <p:cNvSpPr/>
          <p:nvPr/>
        </p:nvSpPr>
        <p:spPr>
          <a:xfrm>
            <a:off x="4441730" y="3846757"/>
            <a:ext cx="618067" cy="586264"/>
          </a:xfrm>
          <a:prstGeom prst="plus">
            <a:avLst>
              <a:gd name="adj" fmla="val 39442"/>
            </a:avLst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7" name="Down Arrow 46"/>
          <p:cNvSpPr/>
          <p:nvPr/>
        </p:nvSpPr>
        <p:spPr>
          <a:xfrm>
            <a:off x="4602596" y="1238541"/>
            <a:ext cx="296334" cy="381000"/>
          </a:xfrm>
          <a:prstGeom prst="downArrow">
            <a:avLst>
              <a:gd name="adj1" fmla="val 54917"/>
              <a:gd name="adj2" fmla="val 50000"/>
            </a:avLst>
          </a:prstGeom>
          <a:solidFill>
            <a:srgbClr val="33333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4602596" y="2029163"/>
            <a:ext cx="296334" cy="381000"/>
          </a:xfrm>
          <a:prstGeom prst="downArrow">
            <a:avLst>
              <a:gd name="adj1" fmla="val 54917"/>
              <a:gd name="adj2" fmla="val 50000"/>
            </a:avLst>
          </a:prstGeom>
          <a:solidFill>
            <a:srgbClr val="33333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5" name="Down Arrow 54"/>
          <p:cNvSpPr/>
          <p:nvPr/>
        </p:nvSpPr>
        <p:spPr>
          <a:xfrm>
            <a:off x="4602596" y="2819785"/>
            <a:ext cx="296334" cy="381000"/>
          </a:xfrm>
          <a:prstGeom prst="downArrow">
            <a:avLst>
              <a:gd name="adj1" fmla="val 54917"/>
              <a:gd name="adj2" fmla="val 50000"/>
            </a:avLst>
          </a:prstGeom>
          <a:solidFill>
            <a:srgbClr val="33333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6" name="Down Arrow 55"/>
          <p:cNvSpPr/>
          <p:nvPr/>
        </p:nvSpPr>
        <p:spPr>
          <a:xfrm>
            <a:off x="4602596" y="3610407"/>
            <a:ext cx="296334" cy="381000"/>
          </a:xfrm>
          <a:prstGeom prst="downArrow">
            <a:avLst>
              <a:gd name="adj1" fmla="val 54917"/>
              <a:gd name="adj2" fmla="val 50000"/>
            </a:avLst>
          </a:prstGeom>
          <a:solidFill>
            <a:srgbClr val="33333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4602596" y="4258580"/>
            <a:ext cx="296334" cy="381000"/>
          </a:xfrm>
          <a:prstGeom prst="downArrow">
            <a:avLst>
              <a:gd name="adj1" fmla="val 52458"/>
              <a:gd name="adj2" fmla="val 50000"/>
            </a:avLst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59800" y="776655"/>
            <a:ext cx="660400" cy="62315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59800" y="1552210"/>
            <a:ext cx="660400" cy="62315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059800" y="2327765"/>
            <a:ext cx="660400" cy="62315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059800" y="3103320"/>
            <a:ext cx="660400" cy="62315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59800" y="3878875"/>
            <a:ext cx="660400" cy="623155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790827" y="4662737"/>
            <a:ext cx="1938867" cy="8775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44050" y="5519139"/>
            <a:ext cx="136030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>
                <a:solidFill>
                  <a:prstClr val="black"/>
                </a:solidFill>
                <a:latin typeface="Arial"/>
              </a:rPr>
              <a:t>Data-Buffer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158758" y="4837178"/>
            <a:ext cx="127791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>
                <a:solidFill>
                  <a:prstClr val="black"/>
                </a:solidFill>
                <a:latin typeface="Arial"/>
              </a:rPr>
              <a:t>01001010010</a:t>
            </a:r>
            <a:endParaRPr lang="en-US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141567" y="5036433"/>
            <a:ext cx="127791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>
                <a:solidFill>
                  <a:prstClr val="black"/>
                </a:solidFill>
                <a:latin typeface="Arial"/>
              </a:rPr>
              <a:t>01001010110</a:t>
            </a:r>
            <a:endParaRPr lang="en-US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140323" y="5225964"/>
            <a:ext cx="126457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>
                <a:solidFill>
                  <a:prstClr val="black"/>
                </a:solidFill>
                <a:latin typeface="Arial"/>
              </a:rPr>
              <a:t>01001011000</a:t>
            </a:r>
            <a:endParaRPr lang="en-US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Left Brace 76"/>
          <p:cNvSpPr/>
          <p:nvPr/>
        </p:nvSpPr>
        <p:spPr>
          <a:xfrm rot="16200000">
            <a:off x="4591601" y="4814025"/>
            <a:ext cx="334086" cy="2244849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276321" y="6043491"/>
            <a:ext cx="99257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>
                <a:solidFill>
                  <a:prstClr val="black"/>
                </a:solidFill>
                <a:latin typeface="Arial"/>
              </a:rPr>
              <a:t>On-chip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318336" y="6063336"/>
            <a:ext cx="98841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>
                <a:solidFill>
                  <a:prstClr val="black"/>
                </a:solidFill>
                <a:latin typeface="Arial"/>
              </a:rPr>
              <a:t>Off-chip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8304141" y="708946"/>
            <a:ext cx="3743356" cy="2524862"/>
            <a:chOff x="5091106" y="673464"/>
            <a:chExt cx="3743356" cy="2524862"/>
          </a:xfrm>
        </p:grpSpPr>
        <p:sp>
          <p:nvSpPr>
            <p:cNvPr id="81" name="Cloud Callout 80"/>
            <p:cNvSpPr/>
            <p:nvPr/>
          </p:nvSpPr>
          <p:spPr>
            <a:xfrm>
              <a:off x="5091106" y="673464"/>
              <a:ext cx="3743356" cy="2524862"/>
            </a:xfrm>
            <a:prstGeom prst="cloudCallout">
              <a:avLst>
                <a:gd name="adj1" fmla="val -5964"/>
                <a:gd name="adj2" fmla="val 90527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540464" y="827299"/>
              <a:ext cx="2847079" cy="2133785"/>
            </a:xfrm>
            <a:custGeom>
              <a:avLst/>
              <a:gdLst>
                <a:gd name="connsiteX0" fmla="*/ 917103 w 2847079"/>
                <a:gd name="connsiteY0" fmla="*/ 0 h 2133785"/>
                <a:gd name="connsiteX1" fmla="*/ 1430536 w 2847079"/>
                <a:gd name="connsiteY1" fmla="*/ 0 h 2133785"/>
                <a:gd name="connsiteX2" fmla="*/ 1497713 w 2847079"/>
                <a:gd name="connsiteY2" fmla="*/ 49211 h 2133785"/>
                <a:gd name="connsiteX3" fmla="*/ 1500979 w 2847079"/>
                <a:gd name="connsiteY3" fmla="*/ 44676 h 2133785"/>
                <a:gd name="connsiteX4" fmla="*/ 1533161 w 2847079"/>
                <a:gd name="connsiteY4" fmla="*/ 0 h 2133785"/>
                <a:gd name="connsiteX5" fmla="*/ 2784114 w 2847079"/>
                <a:gd name="connsiteY5" fmla="*/ 0 h 2133785"/>
                <a:gd name="connsiteX6" fmla="*/ 2787709 w 2847079"/>
                <a:gd name="connsiteY6" fmla="*/ 3243 h 2133785"/>
                <a:gd name="connsiteX7" fmla="*/ 2841218 w 2847079"/>
                <a:gd name="connsiteY7" fmla="*/ 83445 h 2133785"/>
                <a:gd name="connsiteX8" fmla="*/ 2847079 w 2847079"/>
                <a:gd name="connsiteY8" fmla="*/ 100685 h 2133785"/>
                <a:gd name="connsiteX9" fmla="*/ 2847079 w 2847079"/>
                <a:gd name="connsiteY9" fmla="*/ 1602971 h 2133785"/>
                <a:gd name="connsiteX10" fmla="*/ 2792984 w 2847079"/>
                <a:gd name="connsiteY10" fmla="*/ 1613924 h 2133785"/>
                <a:gd name="connsiteX11" fmla="*/ 2618900 w 2847079"/>
                <a:gd name="connsiteY11" fmla="*/ 1958579 h 2133785"/>
                <a:gd name="connsiteX12" fmla="*/ 2026202 w 2847079"/>
                <a:gd name="connsiteY12" fmla="*/ 2000309 h 2133785"/>
                <a:gd name="connsiteX13" fmla="*/ 1963032 w 2847079"/>
                <a:gd name="connsiteY13" fmla="*/ 2128739 h 2133785"/>
                <a:gd name="connsiteX14" fmla="*/ 1959107 w 2847079"/>
                <a:gd name="connsiteY14" fmla="*/ 2133785 h 2133785"/>
                <a:gd name="connsiteX15" fmla="*/ 279041 w 2847079"/>
                <a:gd name="connsiteY15" fmla="*/ 2133785 h 2133785"/>
                <a:gd name="connsiteX16" fmla="*/ 232820 w 2847079"/>
                <a:gd name="connsiteY16" fmla="*/ 2107898 h 2133785"/>
                <a:gd name="connsiteX17" fmla="*/ 54788 w 2847079"/>
                <a:gd name="connsiteY17" fmla="*/ 1921816 h 2133785"/>
                <a:gd name="connsiteX18" fmla="*/ 0 w 2847079"/>
                <a:gd name="connsiteY18" fmla="*/ 1923188 h 2133785"/>
                <a:gd name="connsiteX19" fmla="*/ 0 w 2847079"/>
                <a:gd name="connsiteY19" fmla="*/ 301184 h 2133785"/>
                <a:gd name="connsiteX20" fmla="*/ 39104 w 2847079"/>
                <a:gd name="connsiteY20" fmla="*/ 252310 h 2133785"/>
                <a:gd name="connsiteX21" fmla="*/ 765419 w 2847079"/>
                <a:gd name="connsiteY21" fmla="*/ 152660 h 2133785"/>
                <a:gd name="connsiteX22" fmla="*/ 765559 w 2847079"/>
                <a:gd name="connsiteY22" fmla="*/ 152476 h 2133785"/>
                <a:gd name="connsiteX23" fmla="*/ 829472 w 2847079"/>
                <a:gd name="connsiteY23" fmla="*/ 68002 h 2133785"/>
                <a:gd name="connsiteX24" fmla="*/ 899200 w 2847079"/>
                <a:gd name="connsiteY24" fmla="*/ 9716 h 213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47079" h="2133785">
                  <a:moveTo>
                    <a:pt x="917103" y="0"/>
                  </a:moveTo>
                  <a:lnTo>
                    <a:pt x="1430536" y="0"/>
                  </a:lnTo>
                  <a:lnTo>
                    <a:pt x="1497713" y="49211"/>
                  </a:lnTo>
                  <a:lnTo>
                    <a:pt x="1500979" y="44676"/>
                  </a:lnTo>
                  <a:lnTo>
                    <a:pt x="1533161" y="0"/>
                  </a:lnTo>
                  <a:lnTo>
                    <a:pt x="2784114" y="0"/>
                  </a:lnTo>
                  <a:lnTo>
                    <a:pt x="2787709" y="3243"/>
                  </a:lnTo>
                  <a:cubicBezTo>
                    <a:pt x="2808976" y="27790"/>
                    <a:pt x="2826976" y="54712"/>
                    <a:pt x="2841218" y="83445"/>
                  </a:cubicBezTo>
                  <a:lnTo>
                    <a:pt x="2847079" y="100685"/>
                  </a:lnTo>
                  <a:lnTo>
                    <a:pt x="2847079" y="1602971"/>
                  </a:lnTo>
                  <a:lnTo>
                    <a:pt x="2792984" y="1613924"/>
                  </a:lnTo>
                  <a:cubicBezTo>
                    <a:pt x="2791857" y="1746421"/>
                    <a:pt x="2728341" y="1872079"/>
                    <a:pt x="2618900" y="1958579"/>
                  </a:cubicBezTo>
                  <a:cubicBezTo>
                    <a:pt x="2452615" y="2090024"/>
                    <a:pt x="2212417" y="2106914"/>
                    <a:pt x="2026202" y="2000309"/>
                  </a:cubicBezTo>
                  <a:cubicBezTo>
                    <a:pt x="2011146" y="2046087"/>
                    <a:pt x="1989776" y="2089169"/>
                    <a:pt x="1963032" y="2128739"/>
                  </a:cubicBezTo>
                  <a:lnTo>
                    <a:pt x="1959107" y="2133785"/>
                  </a:lnTo>
                  <a:lnTo>
                    <a:pt x="279041" y="2133785"/>
                  </a:lnTo>
                  <a:lnTo>
                    <a:pt x="232820" y="2107898"/>
                  </a:lnTo>
                  <a:cubicBezTo>
                    <a:pt x="162453" y="2059164"/>
                    <a:pt x="101407" y="1996729"/>
                    <a:pt x="54788" y="1921816"/>
                  </a:cubicBezTo>
                  <a:lnTo>
                    <a:pt x="0" y="1923188"/>
                  </a:lnTo>
                  <a:lnTo>
                    <a:pt x="0" y="301184"/>
                  </a:lnTo>
                  <a:lnTo>
                    <a:pt x="39104" y="252310"/>
                  </a:lnTo>
                  <a:cubicBezTo>
                    <a:pt x="225579" y="66394"/>
                    <a:pt x="527907" y="24956"/>
                    <a:pt x="765419" y="152660"/>
                  </a:cubicBezTo>
                  <a:lnTo>
                    <a:pt x="765559" y="152476"/>
                  </a:lnTo>
                  <a:lnTo>
                    <a:pt x="829472" y="68002"/>
                  </a:lnTo>
                  <a:cubicBezTo>
                    <a:pt x="850771" y="46091"/>
                    <a:pt x="874174" y="26640"/>
                    <a:pt x="899200" y="9716"/>
                  </a:cubicBezTo>
                  <a:close/>
                </a:path>
              </a:pathLst>
            </a:custGeom>
          </p:spPr>
        </p:pic>
      </p:grpSp>
      <p:grpSp>
        <p:nvGrpSpPr>
          <p:cNvPr id="4" name="Group 3"/>
          <p:cNvGrpSpPr/>
          <p:nvPr/>
        </p:nvGrpSpPr>
        <p:grpSpPr>
          <a:xfrm>
            <a:off x="171096" y="695871"/>
            <a:ext cx="2949837" cy="3318293"/>
            <a:chOff x="171096" y="695871"/>
            <a:chExt cx="2949837" cy="33182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776" t="7212" r="51776" b="5890"/>
            <a:stretch/>
          </p:blipFill>
          <p:spPr>
            <a:xfrm>
              <a:off x="523402" y="1399810"/>
              <a:ext cx="2597531" cy="1692442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-3766" b="-1525"/>
            <a:stretch/>
          </p:blipFill>
          <p:spPr>
            <a:xfrm>
              <a:off x="171096" y="695871"/>
              <a:ext cx="759346" cy="100459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0" name="TextBox 49"/>
            <p:cNvSpPr txBox="1"/>
            <p:nvPr/>
          </p:nvSpPr>
          <p:spPr>
            <a:xfrm>
              <a:off x="571751" y="3183167"/>
              <a:ext cx="2408673" cy="83099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2400"/>
                <a:t>ALPIDE Sensor.</a:t>
              </a:r>
            </a:p>
            <a:p>
              <a:pPr algn="l"/>
              <a:r>
                <a:rPr lang="en-US" sz="2400"/>
                <a:t>~ 50 mW/cm²</a:t>
              </a:r>
              <a:endParaRPr lang="en-US" sz="2400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42" y="687687"/>
            <a:ext cx="2344997" cy="168546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788141" y="2373153"/>
            <a:ext cx="239039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>
                <a:solidFill>
                  <a:prstClr val="black"/>
                </a:solidFill>
                <a:latin typeface="Arial"/>
              </a:rPr>
              <a:t>Human hair (to scale)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Text Box 12"/>
          <p:cNvSpPr txBox="1">
            <a:spLocks noChangeArrowheads="1"/>
          </p:cNvSpPr>
          <p:nvPr/>
        </p:nvSpPr>
        <p:spPr bwMode="auto">
          <a:xfrm rot="16200000">
            <a:off x="3289823" y="878315"/>
            <a:ext cx="683705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457200">
              <a:spcBef>
                <a:spcPct val="50000"/>
              </a:spcBef>
            </a:pPr>
            <a:r>
              <a:rPr lang="fr-FR" sz="1050" b="1">
                <a:solidFill>
                  <a:prstClr val="black"/>
                </a:solidFill>
                <a:latin typeface="Arial" charset="0"/>
              </a:rPr>
              <a:t>~30µm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3786204" y="494096"/>
            <a:ext cx="683705" cy="2539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3C3C65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457200">
              <a:spcBef>
                <a:spcPct val="50000"/>
              </a:spcBef>
            </a:pPr>
            <a:r>
              <a:rPr lang="fr-FR" sz="1050" b="1">
                <a:solidFill>
                  <a:prstClr val="black"/>
                </a:solidFill>
                <a:latin typeface="Arial" charset="0"/>
              </a:rPr>
              <a:t>~30µm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5350634" y="2925402"/>
            <a:ext cx="3925947" cy="2637413"/>
            <a:chOff x="4563932" y="2935838"/>
            <a:chExt cx="3925947" cy="2637413"/>
          </a:xfrm>
        </p:grpSpPr>
        <p:pic>
          <p:nvPicPr>
            <p:cNvPr id="84" name="Picture 83" descr="Top_layou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63932" y="3415035"/>
              <a:ext cx="356779" cy="310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5" name="Group 84"/>
            <p:cNvGrpSpPr/>
            <p:nvPr/>
          </p:nvGrpSpPr>
          <p:grpSpPr>
            <a:xfrm>
              <a:off x="4885622" y="2935838"/>
              <a:ext cx="3604257" cy="2637413"/>
              <a:chOff x="4885622" y="2935838"/>
              <a:chExt cx="3604257" cy="2637413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5360881" y="2935838"/>
                <a:ext cx="3128998" cy="2637413"/>
                <a:chOff x="5356116" y="3604454"/>
                <a:chExt cx="3016249" cy="2542378"/>
              </a:xfrm>
            </p:grpSpPr>
            <p:sp>
              <p:nvSpPr>
                <p:cNvPr id="89" name="Line 10"/>
                <p:cNvSpPr>
                  <a:spLocks noChangeShapeType="1"/>
                </p:cNvSpPr>
                <p:nvPr/>
              </p:nvSpPr>
              <p:spPr bwMode="auto">
                <a:xfrm>
                  <a:off x="5476210" y="3740398"/>
                  <a:ext cx="200677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pPr defTabSz="457200"/>
                  <a:endParaRPr lang="fr-FR" sz="1800"/>
                </a:p>
              </p:txBody>
            </p:sp>
            <p:sp>
              <p:nvSpPr>
                <p:cNvPr id="9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054148" y="3604454"/>
                  <a:ext cx="696484" cy="25218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pPr algn="ctr" defTabSz="457200">
                    <a:spcBef>
                      <a:spcPct val="50000"/>
                    </a:spcBef>
                  </a:pPr>
                  <a:r>
                    <a:rPr lang="fr-FR" sz="1100" b="1">
                      <a:solidFill>
                        <a:prstClr val="black"/>
                      </a:solidFill>
                      <a:latin typeface="Arial" charset="0"/>
                    </a:rPr>
                    <a:t>14.5µm</a:t>
                  </a:r>
                </a:p>
              </p:txBody>
            </p:sp>
            <p:sp>
              <p:nvSpPr>
                <p:cNvPr id="9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356116" y="5628009"/>
                  <a:ext cx="3016249" cy="5188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rgbClr val="3C3C65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pPr defTabSz="457200">
                    <a:spcBef>
                      <a:spcPct val="50000"/>
                    </a:spcBef>
                  </a:pPr>
                  <a:r>
                    <a:rPr lang="fr-FR" sz="800" b="1">
                      <a:solidFill>
                        <a:prstClr val="black"/>
                      </a:solidFill>
                      <a:latin typeface="Arial" charset="0"/>
                    </a:rPr>
                    <a:t>Mimosis Pixel Logic Layout (106 Transistors)</a:t>
                  </a:r>
                </a:p>
              </p:txBody>
            </p:sp>
            <p:pic>
              <p:nvPicPr>
                <p:cNvPr id="92" name="Picture 91" descr="Top_layout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5439204" y="3850902"/>
                  <a:ext cx="2043784" cy="17769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87" name="Straight Connector 86"/>
              <p:cNvCxnSpPr/>
              <p:nvPr/>
            </p:nvCxnSpPr>
            <p:spPr>
              <a:xfrm flipV="1">
                <a:off x="4911901" y="3197824"/>
                <a:ext cx="522388" cy="2172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4885622" y="3729311"/>
                <a:ext cx="537246" cy="12721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400D8B-0C37-5B0E-DDAE-C9CD06CEA5AB}"/>
              </a:ext>
            </a:extLst>
          </p:cNvPr>
          <p:cNvSpPr txBox="1"/>
          <p:nvPr/>
        </p:nvSpPr>
        <p:spPr>
          <a:xfrm rot="5400000">
            <a:off x="3886139" y="2383581"/>
            <a:ext cx="1800493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Priority encoder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04" y="797051"/>
            <a:ext cx="655529" cy="4916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82" y="3100882"/>
            <a:ext cx="655529" cy="49164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38" y="2391133"/>
            <a:ext cx="655529" cy="4916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1D7CEF-2785-E302-454D-7E2CB0C30D51}"/>
              </a:ext>
            </a:extLst>
          </p:cNvPr>
          <p:cNvSpPr/>
          <p:nvPr/>
        </p:nvSpPr>
        <p:spPr>
          <a:xfrm>
            <a:off x="8915996" y="4449080"/>
            <a:ext cx="2423160" cy="1670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362159" y="4468503"/>
            <a:ext cx="2841885" cy="1544923"/>
            <a:chOff x="6601887" y="4741577"/>
            <a:chExt cx="2841885" cy="154492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1887" y="5055325"/>
              <a:ext cx="1175484" cy="64505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978" y="5043350"/>
              <a:ext cx="1075794" cy="64505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01188" y="4741577"/>
              <a:ext cx="1706333" cy="1544923"/>
            </a:xfrm>
            <a:prstGeom prst="rect">
              <a:avLst/>
            </a:prstGeom>
          </p:spPr>
        </p:pic>
        <p:sp>
          <p:nvSpPr>
            <p:cNvPr id="72" name="Oval 71"/>
            <p:cNvSpPr/>
            <p:nvPr/>
          </p:nvSpPr>
          <p:spPr>
            <a:xfrm>
              <a:off x="7722394" y="5055325"/>
              <a:ext cx="124378" cy="1243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8236388" y="5070028"/>
              <a:ext cx="124378" cy="1243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835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03034 -3.33333E-6 C 0.04414 -3.33333E-6 0.06094 0.15394 0.06094 0.27894 L 0.06094 0.55787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3711 -7.40741E-7 C -0.05403 -7.40741E-7 -0.07435 0.09306 -0.07435 0.16898 L -0.07435 0.33796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2826 -2.96296E-6 C 0.04102 -2.96296E-6 0.05678 0.07871 0.05678 0.1426 L 0.05678 0.28542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0885 0.0006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4108 -0.0006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41158 -0.005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4" grpId="1"/>
      <p:bldP spid="74" grpId="2"/>
      <p:bldP spid="75" grpId="0"/>
      <p:bldP spid="75" grpId="1"/>
      <p:bldP spid="75" grpId="2"/>
      <p:bldP spid="76" grpId="0"/>
      <p:bldP spid="76" grpId="1"/>
      <p:bldP spid="76" grpId="2"/>
      <p:bldP spid="52" grpId="0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Data </a:t>
            </a:r>
            <a:r>
              <a:rPr lang="de-DE" dirty="0" err="1"/>
              <a:t>compression</a:t>
            </a:r>
            <a:r>
              <a:rPr lang="de-DE" dirty="0"/>
              <a:t>: Efficiency</a:t>
            </a:r>
            <a:endParaRPr lang="en-US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41" y="5656558"/>
            <a:ext cx="781624" cy="781624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2279266" y="2256100"/>
            <a:ext cx="1728192" cy="1245500"/>
            <a:chOff x="4342041" y="4747118"/>
            <a:chExt cx="1728192" cy="1245500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041" y="4747118"/>
              <a:ext cx="1728192" cy="972108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4766566" y="5684841"/>
              <a:ext cx="870751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/>
                <a:t>8000m/s</a:t>
              </a:r>
              <a:endParaRPr lang="en-US" sz="140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4282550" y="1809416"/>
            <a:ext cx="2202856" cy="1494764"/>
            <a:chOff x="6345325" y="4300434"/>
            <a:chExt cx="2202856" cy="1494764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325" y="4842889"/>
              <a:ext cx="952309" cy="952309"/>
            </a:xfrm>
            <a:prstGeom prst="rect">
              <a:avLst/>
            </a:prstGeom>
          </p:spPr>
        </p:pic>
        <p:sp>
          <p:nvSpPr>
            <p:cNvPr id="87" name="Down Arrow 86"/>
            <p:cNvSpPr/>
            <p:nvPr/>
          </p:nvSpPr>
          <p:spPr>
            <a:xfrm rot="10800000">
              <a:off x="6427498" y="4373116"/>
              <a:ext cx="233908" cy="424875"/>
            </a:xfrm>
            <a:prstGeom prst="downArrow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680362" y="4300434"/>
              <a:ext cx="1867819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600"/>
                <a:t>3PB/s = 30000m/s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122468" y="534337"/>
            <a:ext cx="4843712" cy="2983146"/>
            <a:chOff x="4192784" y="3178490"/>
            <a:chExt cx="4843712" cy="2814128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" b="26505"/>
            <a:stretch/>
          </p:blipFill>
          <p:spPr>
            <a:xfrm>
              <a:off x="4339729" y="3590051"/>
              <a:ext cx="1728192" cy="947817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4795710" y="4482958"/>
              <a:ext cx="771365" cy="29033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/>
                <a:t>600m/s</a:t>
              </a:r>
              <a:endParaRPr lang="en-US" sz="1400" dirty="0"/>
            </a:p>
          </p:txBody>
        </p:sp>
        <p:sp>
          <p:nvSpPr>
            <p:cNvPr id="95" name="Rounded Rectangular Callout 94"/>
            <p:cNvSpPr/>
            <p:nvPr/>
          </p:nvSpPr>
          <p:spPr>
            <a:xfrm>
              <a:off x="4192784" y="3178490"/>
              <a:ext cx="4843712" cy="2814128"/>
            </a:xfrm>
            <a:prstGeom prst="wedgeRoundRectCallout">
              <a:avLst>
                <a:gd name="adj1" fmla="val -39970"/>
                <a:gd name="adj2" fmla="val 116747"/>
                <a:gd name="adj3" fmla="val 16667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344940" y="970823"/>
            <a:ext cx="2621240" cy="1618658"/>
            <a:chOff x="6407715" y="3461841"/>
            <a:chExt cx="2621240" cy="1618658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715" y="3461841"/>
              <a:ext cx="762004" cy="810820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8416287" y="4064836"/>
              <a:ext cx="612668" cy="1015663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6000"/>
                <a:t>?</a:t>
              </a:r>
              <a:endParaRPr lang="en-US" sz="6000" dirty="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680362" y="4537153"/>
              <a:ext cx="14414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de-DE" sz="1600" dirty="0">
                  <a:solidFill>
                    <a:prstClr val="black"/>
                  </a:solidFill>
                </a:rPr>
                <a:t>3.5h </a:t>
              </a:r>
              <a:r>
                <a:rPr lang="de-DE" sz="1600" dirty="0" err="1">
                  <a:solidFill>
                    <a:prstClr val="black"/>
                  </a:solidFill>
                </a:rPr>
                <a:t>to</a:t>
              </a:r>
              <a:r>
                <a:rPr lang="de-DE" sz="1600" dirty="0">
                  <a:solidFill>
                    <a:prstClr val="black"/>
                  </a:solidFill>
                </a:rPr>
                <a:t> Moon.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86162" y="596550"/>
            <a:ext cx="2824204" cy="4957112"/>
            <a:chOff x="6062162" y="596550"/>
            <a:chExt cx="2824204" cy="4957112"/>
          </a:xfrm>
        </p:grpSpPr>
        <p:grpSp>
          <p:nvGrpSpPr>
            <p:cNvPr id="73" name="Group 72"/>
            <p:cNvGrpSpPr/>
            <p:nvPr/>
          </p:nvGrpSpPr>
          <p:grpSpPr>
            <a:xfrm>
              <a:off x="6062162" y="596550"/>
              <a:ext cx="2824204" cy="4957112"/>
              <a:chOff x="1174549" y="2874131"/>
              <a:chExt cx="2824204" cy="4957112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9283" y="7201562"/>
                <a:ext cx="637731" cy="629681"/>
              </a:xfrm>
              <a:prstGeom prst="rect">
                <a:avLst/>
              </a:prstGeom>
            </p:spPr>
          </p:pic>
          <p:sp>
            <p:nvSpPr>
              <p:cNvPr id="75" name="Rounded Rectangular Callout 74"/>
              <p:cNvSpPr/>
              <p:nvPr/>
            </p:nvSpPr>
            <p:spPr>
              <a:xfrm>
                <a:off x="1174549" y="2874131"/>
                <a:ext cx="2824204" cy="3080499"/>
              </a:xfrm>
              <a:prstGeom prst="wedgeRoundRectCallout">
                <a:avLst>
                  <a:gd name="adj1" fmla="val -14677"/>
                  <a:gd name="adj2" fmla="val 88940"/>
                  <a:gd name="adj3" fmla="val 16667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de-DE" dirty="0">
                    <a:solidFill>
                      <a:srgbClr val="FF0000"/>
                    </a:solidFill>
                  </a:rPr>
                  <a:t>H</a:t>
                </a:r>
                <a:r>
                  <a:rPr lang="de-DE" dirty="0">
                    <a:solidFill>
                      <a:prstClr val="black"/>
                    </a:solidFill>
                  </a:rPr>
                  <a:t>ow </a:t>
                </a:r>
                <a:r>
                  <a:rPr lang="de-DE" dirty="0" err="1">
                    <a:solidFill>
                      <a:prstClr val="black"/>
                    </a:solidFill>
                  </a:rPr>
                  <a:t>much</a:t>
                </a:r>
                <a:r>
                  <a:rPr lang="de-DE" dirty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>
                    <a:solidFill>
                      <a:prstClr val="black"/>
                    </a:solidFill>
                  </a:rPr>
                  <a:t>data</a:t>
                </a:r>
                <a:r>
                  <a:rPr lang="de-DE" dirty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>
                    <a:solidFill>
                      <a:prstClr val="black"/>
                    </a:solidFill>
                  </a:rPr>
                  <a:t>is</a:t>
                </a:r>
                <a:r>
                  <a:rPr lang="de-DE" dirty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>
                    <a:solidFill>
                      <a:prstClr val="black"/>
                    </a:solidFill>
                  </a:rPr>
                  <a:t>generated</a:t>
                </a:r>
                <a:r>
                  <a:rPr lang="de-DE" dirty="0">
                    <a:solidFill>
                      <a:prstClr val="black"/>
                    </a:solidFill>
                  </a:rPr>
                  <a:t> </a:t>
                </a:r>
                <a:r>
                  <a:rPr lang="de-DE" dirty="0" err="1">
                    <a:solidFill>
                      <a:prstClr val="black"/>
                    </a:solidFill>
                  </a:rPr>
                  <a:t>by</a:t>
                </a:r>
                <a:r>
                  <a:rPr lang="de-DE" dirty="0">
                    <a:solidFill>
                      <a:prstClr val="black"/>
                    </a:solidFill>
                  </a:rPr>
                  <a:t> a 10m² </a:t>
                </a:r>
                <a:r>
                  <a:rPr lang="de-DE" dirty="0" err="1">
                    <a:solidFill>
                      <a:prstClr val="black"/>
                    </a:solidFill>
                  </a:rPr>
                  <a:t>detector</a:t>
                </a:r>
                <a:r>
                  <a:rPr lang="de-DE" dirty="0">
                    <a:solidFill>
                      <a:prstClr val="black"/>
                    </a:solidFill>
                  </a:rPr>
                  <a:t>?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863" y="823708"/>
              <a:ext cx="2551956" cy="166963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3732576" y="4014554"/>
            <a:ext cx="4088357" cy="2019891"/>
            <a:chOff x="2208575" y="4014553"/>
            <a:chExt cx="4088357" cy="201989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5" t="12599" r="14950" b="5901"/>
            <a:stretch/>
          </p:blipFill>
          <p:spPr>
            <a:xfrm>
              <a:off x="2339752" y="4437112"/>
              <a:ext cx="1688615" cy="1506548"/>
            </a:xfrm>
            <a:prstGeom prst="rect">
              <a:avLst/>
            </a:prstGeom>
          </p:spPr>
        </p:pic>
        <p:grpSp>
          <p:nvGrpSpPr>
            <p:cNvPr id="50" name="Group 49"/>
            <p:cNvGrpSpPr/>
            <p:nvPr/>
          </p:nvGrpSpPr>
          <p:grpSpPr>
            <a:xfrm>
              <a:off x="4077017" y="4485042"/>
              <a:ext cx="2219915" cy="1422082"/>
              <a:chOff x="6345325" y="4373116"/>
              <a:chExt cx="2219915" cy="1422082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5325" y="4842889"/>
                <a:ext cx="952309" cy="952309"/>
              </a:xfrm>
              <a:prstGeom prst="rect">
                <a:avLst/>
              </a:prstGeom>
            </p:spPr>
          </p:pic>
          <p:sp>
            <p:nvSpPr>
              <p:cNvPr id="52" name="Down Arrow 51"/>
              <p:cNvSpPr/>
              <p:nvPr/>
            </p:nvSpPr>
            <p:spPr>
              <a:xfrm rot="10800000">
                <a:off x="6427498" y="4373116"/>
                <a:ext cx="233908" cy="424875"/>
              </a:xfrm>
              <a:prstGeom prst="downArrow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665361" y="4459437"/>
                <a:ext cx="1899879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600"/>
                  <a:t>~30GB/s = 0.5 m/s</a:t>
                </a:r>
              </a:p>
            </p:txBody>
          </p:sp>
        </p:grpSp>
        <p:sp>
          <p:nvSpPr>
            <p:cNvPr id="58" name="Rounded Rectangular Callout 57"/>
            <p:cNvSpPr/>
            <p:nvPr/>
          </p:nvSpPr>
          <p:spPr>
            <a:xfrm>
              <a:off x="2208575" y="4038122"/>
              <a:ext cx="4088357" cy="1996322"/>
            </a:xfrm>
            <a:prstGeom prst="wedgeRoundRectCallout">
              <a:avLst>
                <a:gd name="adj1" fmla="val -68756"/>
                <a:gd name="adj2" fmla="val 44493"/>
                <a:gd name="adj3" fmla="val 16667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31921" y="4014553"/>
              <a:ext cx="2222083" cy="40011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000" dirty="0">
                  <a:solidFill>
                    <a:srgbClr val="FF0000"/>
                  </a:solidFill>
                </a:rPr>
                <a:t>W</a:t>
              </a:r>
              <a:r>
                <a:rPr lang="de-DE" sz="2000" dirty="0"/>
                <a:t>ith </a:t>
              </a:r>
              <a:r>
                <a:rPr lang="de-DE" sz="2000" dirty="0" err="1"/>
                <a:t>compression</a:t>
              </a:r>
              <a:endParaRPr lang="en-US" sz="20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038798" y="536565"/>
            <a:ext cx="2037737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 err="1">
                <a:solidFill>
                  <a:srgbClr val="FF0000"/>
                </a:solidFill>
              </a:rPr>
              <a:t>N</a:t>
            </a:r>
            <a:r>
              <a:rPr lang="de-DE" sz="2000" dirty="0" err="1"/>
              <a:t>o</a:t>
            </a:r>
            <a:r>
              <a:rPr lang="de-DE" sz="2000" dirty="0"/>
              <a:t> </a:t>
            </a:r>
            <a:r>
              <a:rPr lang="de-DE" sz="2000" dirty="0" err="1"/>
              <a:t>compression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FB8FA-1BC4-FCA2-6425-BEEF7E959C01}"/>
              </a:ext>
            </a:extLst>
          </p:cNvPr>
          <p:cNvSpPr txBox="1"/>
          <p:nvPr/>
        </p:nvSpPr>
        <p:spPr>
          <a:xfrm rot="1986702">
            <a:off x="10525939" y="921269"/>
            <a:ext cx="1885715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Disclaimer:</a:t>
            </a:r>
          </a:p>
          <a:p>
            <a:pPr algn="l"/>
            <a:r>
              <a:rPr lang="en-US" sz="1200" dirty="0"/>
              <a:t>Numbers indicative only.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08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736259" y="1017541"/>
            <a:ext cx="3503282" cy="2801997"/>
            <a:chOff x="1752674" y="1778470"/>
            <a:chExt cx="4272595" cy="3230706"/>
          </a:xfrm>
        </p:grpSpPr>
        <p:pic>
          <p:nvPicPr>
            <p:cNvPr id="4" name="Picture 3" descr="C:\Users\mkoziel_not\Desktop\CBM_Indaia\M26_thinned_pictures\IMG_392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74" y="1778470"/>
              <a:ext cx="4272595" cy="32307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858" y="1992088"/>
              <a:ext cx="643030" cy="54858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8594133" y="937932"/>
            <a:ext cx="513359" cy="20372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56260" y="3200666"/>
            <a:ext cx="1202573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>
                <a:solidFill>
                  <a:prstClr val="black"/>
                </a:solidFill>
                <a:latin typeface="Arial"/>
              </a:rPr>
              <a:t>0.3 x 2 cm²</a:t>
            </a:r>
            <a:endParaRPr lang="en-US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7922" y="945185"/>
            <a:ext cx="3919919" cy="193899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>
                <a:solidFill>
                  <a:srgbClr val="FF0000"/>
                </a:solidFill>
                <a:latin typeface="Arial"/>
              </a:rPr>
              <a:t>S</a:t>
            </a:r>
            <a:r>
              <a:rPr lang="de-DE" sz="2000">
                <a:solidFill>
                  <a:prstClr val="black"/>
                </a:solidFill>
                <a:latin typeface="Arial"/>
              </a:rPr>
              <a:t>ide band contains: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>
                <a:solidFill>
                  <a:prstClr val="black"/>
                </a:solidFill>
                <a:latin typeface="Arial"/>
              </a:rPr>
              <a:t>Data buffers.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>
                <a:solidFill>
                  <a:prstClr val="black"/>
                </a:solidFill>
                <a:latin typeface="Arial"/>
              </a:rPr>
              <a:t>Voltage regulators, trim DACs.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>
                <a:solidFill>
                  <a:prstClr val="black"/>
                </a:solidFill>
                <a:latin typeface="Arial"/>
              </a:rPr>
              <a:t>Slow control interface.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>
                <a:solidFill>
                  <a:prstClr val="black"/>
                </a:solidFill>
                <a:latin typeface="Arial"/>
              </a:rPr>
              <a:t>Temperature sensors.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>
                <a:solidFill>
                  <a:prstClr val="black"/>
                </a:solidFill>
                <a:latin typeface="Arial"/>
              </a:rPr>
              <a:t>…</a:t>
            </a:r>
            <a:endParaRPr lang="en-US" sz="20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4041" y="2073333"/>
            <a:ext cx="6300097" cy="4167724"/>
            <a:chOff x="1016099" y="2066080"/>
            <a:chExt cx="6300097" cy="4167724"/>
          </a:xfrm>
        </p:grpSpPr>
        <p:cxnSp>
          <p:nvCxnSpPr>
            <p:cNvPr id="10" name="Straight Connector 9"/>
            <p:cNvCxnSpPr>
              <a:endCxn id="11" idx="3"/>
            </p:cNvCxnSpPr>
            <p:nvPr/>
          </p:nvCxnSpPr>
          <p:spPr>
            <a:xfrm flipH="1">
              <a:off x="5227143" y="2066080"/>
              <a:ext cx="2089053" cy="276404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99" y="3426442"/>
              <a:ext cx="4211044" cy="2807362"/>
            </a:xfrm>
            <a:prstGeom prst="rect">
              <a:avLst/>
            </a:prstGeom>
            <a:ln w="38100">
              <a:solidFill>
                <a:srgbClr val="FF0000"/>
              </a:solidFill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/>
                <p:cNvSpPr/>
                <p:nvPr/>
              </p:nvSpPr>
              <p:spPr>
                <a:xfrm>
                  <a:off x="6043216" y="2860645"/>
                  <a:ext cx="781542" cy="78154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3216" y="2860645"/>
                  <a:ext cx="781542" cy="781542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38100">
                  <a:solidFill>
                    <a:srgbClr val="FF0000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6722032" y="4696760"/>
            <a:ext cx="3531736" cy="132343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>
                <a:solidFill>
                  <a:srgbClr val="FF0000"/>
                </a:solidFill>
                <a:latin typeface="Arial"/>
              </a:rPr>
              <a:t>C</a:t>
            </a:r>
            <a:r>
              <a:rPr lang="de-DE" sz="2000">
                <a:solidFill>
                  <a:prstClr val="black"/>
                </a:solidFill>
                <a:latin typeface="Arial"/>
              </a:rPr>
              <a:t>MOS technology integrates: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>
                <a:solidFill>
                  <a:prstClr val="black"/>
                </a:solidFill>
                <a:latin typeface="Arial"/>
              </a:rPr>
              <a:t>Sensors.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>
                <a:solidFill>
                  <a:prstClr val="black"/>
                </a:solidFill>
                <a:latin typeface="Arial"/>
              </a:rPr>
              <a:t>Analog electronics.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>
                <a:solidFill>
                  <a:prstClr val="black"/>
                </a:solidFill>
                <a:latin typeface="Arial"/>
              </a:rPr>
              <a:t>Digital data processing.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475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6D0BA-78ED-8F83-81B2-EBD89E86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FD72C5-6807-D875-EDD4-465592AB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 MAPS Gen. 4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810F627-78A5-2503-D04C-CD70D0A26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015" y="726749"/>
            <a:ext cx="1876691" cy="475965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3EF9BB4-5023-0162-F367-D568DE70B35A}"/>
              </a:ext>
            </a:extLst>
          </p:cNvPr>
          <p:cNvSpPr txBox="1"/>
          <p:nvPr/>
        </p:nvSpPr>
        <p:spPr>
          <a:xfrm>
            <a:off x="272716" y="734770"/>
            <a:ext cx="8084329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o far “frame readout”: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Pixels measure for given “frame time”, typically 1-10 µs.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Results are copied into pixel output buffer.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Output buffers are read-out by column logic.</a:t>
            </a:r>
          </a:p>
          <a:p>
            <a:pPr algn="l"/>
            <a:r>
              <a:rPr lang="en-US" dirty="0">
                <a:solidFill>
                  <a:srgbClr val="269626"/>
                </a:solidFill>
              </a:rPr>
              <a:t>+ : No data collisions on column data bus.</a:t>
            </a:r>
          </a:p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  : Time stamping determined by frame time, no matter the pixel performance.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6DC9DA5F-79A3-343B-B647-4A00473DF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18" y="2925133"/>
            <a:ext cx="7954661" cy="343297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318C50FB-2CFE-4601-5CA1-8AF2D3038E8E}"/>
              </a:ext>
            </a:extLst>
          </p:cNvPr>
          <p:cNvSpPr txBox="1"/>
          <p:nvPr/>
        </p:nvSpPr>
        <p:spPr>
          <a:xfrm>
            <a:off x="272716" y="2575242"/>
            <a:ext cx="348050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 look to real pixel performance: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9894176-82AD-1E21-F382-EF0E292C77F7}"/>
              </a:ext>
            </a:extLst>
          </p:cNvPr>
          <p:cNvSpPr txBox="1"/>
          <p:nvPr/>
        </p:nvSpPr>
        <p:spPr>
          <a:xfrm>
            <a:off x="5817910" y="5562961"/>
            <a:ext cx="6162906" cy="923330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ime stamping may be improved by &gt;10x if frame readout</a:t>
            </a:r>
          </a:p>
          <a:p>
            <a:pPr algn="l"/>
            <a:r>
              <a:rPr lang="en-US" dirty="0"/>
              <a:t>is replaced by “first come, first serve” readout. 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till: Would need a lot of energy for ~10 ns time resolution.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E632618-EDC4-5ADA-AFB1-2635D5CF7460}"/>
              </a:ext>
            </a:extLst>
          </p:cNvPr>
          <p:cNvSpPr txBox="1"/>
          <p:nvPr/>
        </p:nvSpPr>
        <p:spPr>
          <a:xfrm rot="16200000">
            <a:off x="-295569" y="4380586"/>
            <a:ext cx="2056973" cy="30777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Slew (Signal delay) [ns]</a:t>
            </a:r>
          </a:p>
        </p:txBody>
      </p:sp>
    </p:spTree>
    <p:extLst>
      <p:ext uri="{BB962C8B-B14F-4D97-AF65-F5344CB8AC3E}">
        <p14:creationId xmlns:p14="http://schemas.microsoft.com/office/powerpoint/2010/main" val="322929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 animBg="1"/>
      <p:bldP spid="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1A766-7FF9-C49A-BBDB-C8F512D6F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14E34C7-BB93-3E18-E802-858E593BC72E}"/>
              </a:ext>
            </a:extLst>
          </p:cNvPr>
          <p:cNvGrpSpPr/>
          <p:nvPr/>
        </p:nvGrpSpPr>
        <p:grpSpPr>
          <a:xfrm>
            <a:off x="4984528" y="1653722"/>
            <a:ext cx="5977151" cy="3981577"/>
            <a:chOff x="4984528" y="1444036"/>
            <a:chExt cx="5977151" cy="39815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20AE5A-FFBA-2C41-BB08-7AA4E9548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2" t="8071" r="8597" b="4272"/>
            <a:stretch/>
          </p:blipFill>
          <p:spPr>
            <a:xfrm>
              <a:off x="6090710" y="1444036"/>
              <a:ext cx="4870969" cy="39815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FA904D-4A95-BA88-16B4-2CB984DD2167}"/>
                </a:ext>
              </a:extLst>
            </p:cNvPr>
            <p:cNvSpPr txBox="1"/>
            <p:nvPr/>
          </p:nvSpPr>
          <p:spPr>
            <a:xfrm>
              <a:off x="6956085" y="2246382"/>
              <a:ext cx="1659778" cy="28734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/>
                <a:t>B. Arnoldi-Meadows</a:t>
              </a:r>
              <a:endParaRPr lang="en-US" sz="14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B4CE56-BC0F-5F67-4569-E7C6779BA115}"/>
                </a:ext>
              </a:extLst>
            </p:cNvPr>
            <p:cNvSpPr txBox="1"/>
            <p:nvPr/>
          </p:nvSpPr>
          <p:spPr>
            <a:xfrm rot="19386819">
              <a:off x="7371498" y="3016800"/>
              <a:ext cx="3437309" cy="28734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/>
                <a:t>ToT at proprtional seetings: Resolution 42 e </a:t>
              </a:r>
              <a:endParaRPr lang="en-US" sz="140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25F73BE-79EC-1606-D415-535328868C62}"/>
                </a:ext>
              </a:extLst>
            </p:cNvPr>
            <p:cNvCxnSpPr/>
            <p:nvPr/>
          </p:nvCxnSpPr>
          <p:spPr>
            <a:xfrm>
              <a:off x="6629889" y="4691376"/>
              <a:ext cx="3971947" cy="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9251B1-CA1C-907D-81B4-3A8E9D837D85}"/>
                </a:ext>
              </a:extLst>
            </p:cNvPr>
            <p:cNvSpPr txBox="1"/>
            <p:nvPr/>
          </p:nvSpPr>
          <p:spPr>
            <a:xfrm>
              <a:off x="7344275" y="4404030"/>
              <a:ext cx="3335480" cy="28734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/>
                <a:t>Minimum ToT @ high speed settings: ~3µs</a:t>
              </a:r>
              <a:endParaRPr lang="en-US" sz="14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CE3E7D2-5CD6-DF9A-5E95-FE82AC392526}"/>
                </a:ext>
              </a:extLst>
            </p:cNvPr>
            <p:cNvCxnSpPr>
              <a:cxnSpLocks/>
            </p:cNvCxnSpPr>
            <p:nvPr/>
          </p:nvCxnSpPr>
          <p:spPr>
            <a:xfrm>
              <a:off x="4984528" y="4161030"/>
              <a:ext cx="183115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FDA0A-5CD9-05F3-0C22-F3DF79D2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D3DBD-FF02-3499-639C-E86F2E2DEB7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Still not good enough. What about time walk correction?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426C55-A5F6-4E6E-1B2C-18D4272EDA81}"/>
              </a:ext>
            </a:extLst>
          </p:cNvPr>
          <p:cNvSpPr txBox="1"/>
          <p:nvPr/>
        </p:nvSpPr>
        <p:spPr>
          <a:xfrm>
            <a:off x="409575" y="790315"/>
            <a:ext cx="8982139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ime walk correction: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Measure signal amplitude – correct for average delay.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Signal measurement by ADC impossible, what about Time-over-Threshold (</a:t>
            </a:r>
            <a:r>
              <a:rPr lang="en-US" dirty="0" err="1"/>
              <a:t>ToT</a:t>
            </a:r>
            <a:r>
              <a:rPr lang="en-US" dirty="0"/>
              <a:t>)?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49BBA0-70F3-84BB-C606-1833E9BBB256}"/>
              </a:ext>
            </a:extLst>
          </p:cNvPr>
          <p:cNvSpPr txBox="1"/>
          <p:nvPr/>
        </p:nvSpPr>
        <p:spPr>
          <a:xfrm>
            <a:off x="492638" y="5933891"/>
            <a:ext cx="7088222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ime walk correction may improve sensor performance dramatically.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4AB3CB-6E8C-4D0B-4801-494B82B728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9808" r="10923" b="4061"/>
          <a:stretch/>
        </p:blipFill>
        <p:spPr>
          <a:xfrm>
            <a:off x="492638" y="1667925"/>
            <a:ext cx="4883686" cy="398243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B141143-095F-A74F-A2C9-8C7E6723DEB7}"/>
              </a:ext>
            </a:extLst>
          </p:cNvPr>
          <p:cNvGrpSpPr/>
          <p:nvPr/>
        </p:nvGrpSpPr>
        <p:grpSpPr>
          <a:xfrm>
            <a:off x="10679756" y="2322496"/>
            <a:ext cx="1409248" cy="2194164"/>
            <a:chOff x="10679756" y="2112810"/>
            <a:chExt cx="1409248" cy="2194164"/>
          </a:xfrm>
        </p:grpSpPr>
        <p:cxnSp>
          <p:nvCxnSpPr>
            <p:cNvPr id="9" name="Gerade Verbindung mit Pfeil 3">
              <a:extLst>
                <a:ext uri="{FF2B5EF4-FFF2-40B4-BE49-F238E27FC236}">
                  <a16:creationId xmlns:a16="http://schemas.microsoft.com/office/drawing/2014/main" id="{2BCBFF88-2CE2-BFCD-DB20-496B33A2F2C9}"/>
                </a:ext>
              </a:extLst>
            </p:cNvPr>
            <p:cNvCxnSpPr/>
            <p:nvPr/>
          </p:nvCxnSpPr>
          <p:spPr>
            <a:xfrm>
              <a:off x="10679756" y="2112810"/>
              <a:ext cx="0" cy="219416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4">
              <a:extLst>
                <a:ext uri="{FF2B5EF4-FFF2-40B4-BE49-F238E27FC236}">
                  <a16:creationId xmlns:a16="http://schemas.microsoft.com/office/drawing/2014/main" id="{92624BCA-81CD-A634-CBBD-C14FD668FAD9}"/>
                </a:ext>
              </a:extLst>
            </p:cNvPr>
            <p:cNvSpPr txBox="1"/>
            <p:nvPr/>
          </p:nvSpPr>
          <p:spPr>
            <a:xfrm>
              <a:off x="10719325" y="3003806"/>
              <a:ext cx="1369679" cy="86203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err="1"/>
                <a:t>ToT</a:t>
              </a:r>
              <a:r>
                <a:rPr lang="de-DE" dirty="0"/>
                <a:t> </a:t>
              </a:r>
              <a:r>
                <a:rPr lang="de-DE" dirty="0" err="1"/>
                <a:t>may</a:t>
              </a:r>
              <a:endParaRPr lang="de-DE" dirty="0"/>
            </a:p>
            <a:p>
              <a:pPr algn="l"/>
              <a:r>
                <a:rPr lang="de-DE" dirty="0" err="1"/>
                <a:t>be</a:t>
              </a:r>
              <a:r>
                <a:rPr lang="de-DE" dirty="0"/>
                <a:t> </a:t>
              </a:r>
              <a:r>
                <a:rPr lang="de-DE" dirty="0" err="1"/>
                <a:t>switched</a:t>
              </a:r>
              <a:r>
                <a:rPr lang="de-DE" dirty="0"/>
                <a:t> </a:t>
              </a:r>
            </a:p>
            <a:p>
              <a:pPr algn="l"/>
              <a:r>
                <a:rPr lang="de-DE" dirty="0"/>
                <a:t>on and </a:t>
              </a:r>
              <a:r>
                <a:rPr lang="de-DE" dirty="0" err="1"/>
                <a:t>of</a:t>
              </a:r>
              <a:r>
                <a:rPr lang="de-DE" dirty="0"/>
                <a:t>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F45768A-FBE1-C826-A298-A1A4D4E86E0E}"/>
              </a:ext>
            </a:extLst>
          </p:cNvPr>
          <p:cNvSpPr txBox="1"/>
          <p:nvPr/>
        </p:nvSpPr>
        <p:spPr>
          <a:xfrm>
            <a:off x="1230321" y="4762562"/>
            <a:ext cx="2385589" cy="26161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/>
              <a:t>Different setting than previous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44D07-CE82-B50A-2154-FA8DF935E440}"/>
              </a:ext>
            </a:extLst>
          </p:cNvPr>
          <p:cNvSpPr txBox="1"/>
          <p:nvPr/>
        </p:nvSpPr>
        <p:spPr>
          <a:xfrm rot="1568677">
            <a:off x="9424106" y="1297984"/>
            <a:ext cx="250491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Inspired by </a:t>
            </a:r>
            <a:r>
              <a:rPr lang="en-US" sz="1200" dirty="0" err="1"/>
              <a:t>G.A.Rinella</a:t>
            </a:r>
            <a:r>
              <a:rPr lang="en-US" sz="1200" dirty="0"/>
              <a:t> et al., </a:t>
            </a:r>
          </a:p>
          <a:p>
            <a:pPr algn="l"/>
            <a:r>
              <a:rPr lang="en-US" sz="1200" dirty="0"/>
              <a:t>NIM-A Vol. 1056 (2023) p. 168589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0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60D0C-AEBF-89A9-81E4-FB3B61C38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787CE0-2479-B1FE-0F52-8D7F28D1D2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Time walk correction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99C01-348A-C008-2173-B71D32D0E7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63" y="2005705"/>
            <a:ext cx="1624940" cy="1598852"/>
          </a:xfrm>
          <a:prstGeom prst="rect">
            <a:avLst/>
          </a:prstGeom>
        </p:spPr>
      </p:pic>
      <p:pic>
        <p:nvPicPr>
          <p:cNvPr id="1026" name="Picture 2" descr="Logo of the ALICE Experiment - CERN Document Server">
            <a:extLst>
              <a:ext uri="{FF2B5EF4-FFF2-40B4-BE49-F238E27FC236}">
                <a16:creationId xmlns:a16="http://schemas.microsoft.com/office/drawing/2014/main" id="{7B28D5FE-BC49-8BEA-3279-CEF930E4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79" y="3109164"/>
            <a:ext cx="478646" cy="6469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BAEE5-3921-C3B6-D09B-6A1B19ED7C07}"/>
              </a:ext>
            </a:extLst>
          </p:cNvPr>
          <p:cNvSpPr txBox="1"/>
          <p:nvPr/>
        </p:nvSpPr>
        <p:spPr>
          <a:xfrm>
            <a:off x="694623" y="3514210"/>
            <a:ext cx="80021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DPTS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B0A4FE-933A-974E-C691-64FEB17B8A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699" y="1368126"/>
            <a:ext cx="3949239" cy="2610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CF4A6-2DCE-D22B-0794-70C29B5660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372" y="1524819"/>
            <a:ext cx="4192439" cy="2297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D9ABE0-C886-8E8E-4EAE-E45302539A96}"/>
              </a:ext>
            </a:extLst>
          </p:cNvPr>
          <p:cNvSpPr txBox="1"/>
          <p:nvPr/>
        </p:nvSpPr>
        <p:spPr>
          <a:xfrm>
            <a:off x="179979" y="545982"/>
            <a:ext cx="3314576" cy="5539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tart with the DPTS prototype </a:t>
            </a:r>
            <a:r>
              <a:rPr lang="en-US" sz="1200" dirty="0"/>
              <a:t>(by ALICE)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39BEC7-6C06-AE42-014D-CD836A40D4C9}"/>
              </a:ext>
            </a:extLst>
          </p:cNvPr>
          <p:cNvSpPr txBox="1"/>
          <p:nvPr/>
        </p:nvSpPr>
        <p:spPr>
          <a:xfrm>
            <a:off x="9387972" y="2543521"/>
            <a:ext cx="2656496" cy="52322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2 sensor residual.</a:t>
            </a:r>
          </a:p>
          <a:p>
            <a:pPr algn="l"/>
            <a:r>
              <a:rPr lang="en-US" sz="1400" dirty="0"/>
              <a:t>~6.3ns single sensor resolution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19361-4454-3A49-81C3-4C23F4FB1BD9}"/>
              </a:ext>
            </a:extLst>
          </p:cNvPr>
          <p:cNvSpPr txBox="1"/>
          <p:nvPr/>
        </p:nvSpPr>
        <p:spPr>
          <a:xfrm>
            <a:off x="3494555" y="1832529"/>
            <a:ext cx="2399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G. A. Rinella et al., arXiv:2212.08621v4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0C252-CD33-F149-A5CD-1CA74F3E2006}"/>
              </a:ext>
            </a:extLst>
          </p:cNvPr>
          <p:cNvSpPr txBox="1"/>
          <p:nvPr/>
        </p:nvSpPr>
        <p:spPr>
          <a:xfrm>
            <a:off x="6893355" y="1790261"/>
            <a:ext cx="23993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G. A. Rinella et al., arXiv:2212.08621v4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AC3EF4D-0A9D-C742-011C-DC4CAEECD870}"/>
              </a:ext>
            </a:extLst>
          </p:cNvPr>
          <p:cNvSpPr/>
          <p:nvPr/>
        </p:nvSpPr>
        <p:spPr>
          <a:xfrm>
            <a:off x="3815308" y="2673469"/>
            <a:ext cx="231697" cy="316328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57305C-C0EF-82B5-164F-F45D2A44D68E}"/>
              </a:ext>
            </a:extLst>
          </p:cNvPr>
          <p:cNvSpPr txBox="1"/>
          <p:nvPr/>
        </p:nvSpPr>
        <p:spPr>
          <a:xfrm>
            <a:off x="4047005" y="2646967"/>
            <a:ext cx="2292038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Time walk correction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D35DBA-F27D-DE16-7D97-9CA53D7658EF}"/>
              </a:ext>
            </a:extLst>
          </p:cNvPr>
          <p:cNvCxnSpPr>
            <a:cxnSpLocks/>
          </p:cNvCxnSpPr>
          <p:nvPr/>
        </p:nvCxnSpPr>
        <p:spPr>
          <a:xfrm>
            <a:off x="5519538" y="2555924"/>
            <a:ext cx="2936781" cy="381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B657C6-D016-A21A-275E-B9117DBCBD76}"/>
              </a:ext>
            </a:extLst>
          </p:cNvPr>
          <p:cNvCxnSpPr>
            <a:cxnSpLocks/>
          </p:cNvCxnSpPr>
          <p:nvPr/>
        </p:nvCxnSpPr>
        <p:spPr>
          <a:xfrm>
            <a:off x="5488840" y="3143121"/>
            <a:ext cx="32176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E5385CF-C57C-AAEE-EC95-F15951304D36}"/>
              </a:ext>
            </a:extLst>
          </p:cNvPr>
          <p:cNvSpPr txBox="1"/>
          <p:nvPr/>
        </p:nvSpPr>
        <p:spPr>
          <a:xfrm>
            <a:off x="282263" y="4536423"/>
            <a:ext cx="10431061" cy="186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s demonstrated in beam (by the ALICE-ITS3 team):</a:t>
            </a:r>
          </a:p>
          <a:p>
            <a:pPr algn="l"/>
            <a:endParaRPr lang="en-US" sz="7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MAPS can reach a time precision of ~6ns (analogue front-end included) with time walk correction.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US" dirty="0"/>
              <a:t>Speedup almost 1000x w.r.t MIMOSIS.</a:t>
            </a:r>
          </a:p>
          <a:p>
            <a:endParaRPr lang="en-US" dirty="0"/>
          </a:p>
          <a:p>
            <a:pPr algn="l"/>
            <a:endParaRPr lang="en-US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3903C-38BD-E779-1AC7-EE755FFA5C19}"/>
              </a:ext>
            </a:extLst>
          </p:cNvPr>
          <p:cNvSpPr txBox="1"/>
          <p:nvPr/>
        </p:nvSpPr>
        <p:spPr>
          <a:xfrm>
            <a:off x="3548109" y="662676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DPG conference Erlangen – 16 March 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2BD3DF-DE67-9291-FCB4-4ABCDAEEBC62}"/>
              </a:ext>
            </a:extLst>
          </p:cNvPr>
          <p:cNvSpPr txBox="1"/>
          <p:nvPr/>
        </p:nvSpPr>
        <p:spPr>
          <a:xfrm>
            <a:off x="282263" y="5998464"/>
            <a:ext cx="9152890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ime-Over-Threshold may provide excellent analogue time stamping with limited energy.</a:t>
            </a:r>
          </a:p>
        </p:txBody>
      </p:sp>
    </p:spTree>
    <p:extLst>
      <p:ext uri="{BB962C8B-B14F-4D97-AF65-F5344CB8AC3E}">
        <p14:creationId xmlns:p14="http://schemas.microsoft.com/office/powerpoint/2010/main" val="1799278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AA72E-86CA-B7BD-B7F3-1412A9D89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15C850-42CB-BC9A-9C83-6BB6FBC29A2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Going toward faster MAPS – Power consumption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042C5ED-3500-CA8D-42CA-3B9BCB603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784" y="-104374"/>
            <a:ext cx="7797425" cy="62171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31DC40-F730-BA41-72D4-BB7F2D38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362AF0-4B26-C897-3525-666503F068FF}"/>
              </a:ext>
            </a:extLst>
          </p:cNvPr>
          <p:cNvCxnSpPr/>
          <p:nvPr/>
        </p:nvCxnSpPr>
        <p:spPr>
          <a:xfrm flipV="1">
            <a:off x="6356960" y="1806068"/>
            <a:ext cx="0" cy="346959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9832209F-18F8-0275-F06B-6EA3C0F5EA34}"/>
              </a:ext>
            </a:extLst>
          </p:cNvPr>
          <p:cNvSpPr/>
          <p:nvPr/>
        </p:nvSpPr>
        <p:spPr>
          <a:xfrm>
            <a:off x="4998179" y="4455264"/>
            <a:ext cx="1273323" cy="307649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CBM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10743-66BC-1FED-D011-34483E15FEF8}"/>
              </a:ext>
            </a:extLst>
          </p:cNvPr>
          <p:cNvSpPr txBox="1"/>
          <p:nvPr/>
        </p:nvSpPr>
        <p:spPr>
          <a:xfrm>
            <a:off x="686553" y="6205103"/>
            <a:ext cx="8853706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ata transport cost is non-negligible – needs reduction for lowest power applications.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956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21F37-287E-C34C-2A3E-719B01DAB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8F642-BC6B-EF54-535F-49EEA4C8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9E98F-9182-A6E9-7AFD-C8AA8FAF3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06104" y="1092526"/>
            <a:ext cx="3034145" cy="2932157"/>
          </a:xfrm>
          <a:prstGeom prst="rect">
            <a:avLst/>
          </a:prstGeom>
        </p:spPr>
      </p:pic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1DD53AC1-E418-410E-2F4D-75204BC9D653}"/>
              </a:ext>
            </a:extLst>
          </p:cNvPr>
          <p:cNvGraphicFramePr>
            <a:graphicFrameLocks/>
          </p:cNvGraphicFramePr>
          <p:nvPr/>
        </p:nvGraphicFramePr>
        <p:xfrm>
          <a:off x="1653700" y="1069244"/>
          <a:ext cx="39485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855">
                  <a:extLst>
                    <a:ext uri="{9D8B030D-6E8A-4147-A177-3AD203B41FA5}">
                      <a16:colId xmlns:a16="http://schemas.microsoft.com/office/drawing/2014/main" val="3780800109"/>
                    </a:ext>
                  </a:extLst>
                </a:gridCol>
              </a:tblGrid>
              <a:tr h="351559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899939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675113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730975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04079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696655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605444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285161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73239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B0B649E-C2BD-611F-2D6F-6DAAF31AE0DC}"/>
              </a:ext>
            </a:extLst>
          </p:cNvPr>
          <p:cNvSpPr txBox="1"/>
          <p:nvPr/>
        </p:nvSpPr>
        <p:spPr>
          <a:xfrm>
            <a:off x="1552969" y="634717"/>
            <a:ext cx="148705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Pixel col.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2016F4-F222-CA76-F37E-B1EBD50470FF}"/>
              </a:ext>
            </a:extLst>
          </p:cNvPr>
          <p:cNvGrpSpPr/>
          <p:nvPr/>
        </p:nvGrpSpPr>
        <p:grpSpPr>
          <a:xfrm>
            <a:off x="4451047" y="2382175"/>
            <a:ext cx="2364181" cy="1213451"/>
            <a:chOff x="4451047" y="2668415"/>
            <a:chExt cx="2364181" cy="121345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8B70DDD-87C7-505D-1263-F23CDA1F0A19}"/>
                </a:ext>
              </a:extLst>
            </p:cNvPr>
            <p:cNvSpPr txBox="1"/>
            <p:nvPr/>
          </p:nvSpPr>
          <p:spPr>
            <a:xfrm>
              <a:off x="4836712" y="2668415"/>
              <a:ext cx="659155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TDC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C90B358-0238-F4C1-F951-2AAB1B0E4765}"/>
                </a:ext>
              </a:extLst>
            </p:cNvPr>
            <p:cNvCxnSpPr/>
            <p:nvPr/>
          </p:nvCxnSpPr>
          <p:spPr>
            <a:xfrm>
              <a:off x="4451047" y="2844844"/>
              <a:ext cx="38566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4967C0A-843D-5C38-C7CF-3D614E85DB62}"/>
                </a:ext>
              </a:extLst>
            </p:cNvPr>
            <p:cNvCxnSpPr>
              <a:cxnSpLocks/>
              <a:stCxn id="60" idx="3"/>
            </p:cNvCxnSpPr>
            <p:nvPr/>
          </p:nvCxnSpPr>
          <p:spPr>
            <a:xfrm>
              <a:off x="5495867" y="2853081"/>
              <a:ext cx="12891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C34F481-D64F-D1B7-B91F-172513515F97}"/>
                </a:ext>
              </a:extLst>
            </p:cNvPr>
            <p:cNvSpPr txBox="1"/>
            <p:nvPr/>
          </p:nvSpPr>
          <p:spPr>
            <a:xfrm>
              <a:off x="5232744" y="3235535"/>
              <a:ext cx="1582484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Position</a:t>
              </a:r>
            </a:p>
            <a:p>
              <a:pPr algn="l"/>
              <a:r>
                <a:rPr lang="en-US" dirty="0"/>
                <a:t>+ ~10 ns time</a:t>
              </a:r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233CCF09-9006-AB15-FA40-471F2B77DB22}"/>
              </a:ext>
            </a:extLst>
          </p:cNvPr>
          <p:cNvSpPr txBox="1">
            <a:spLocks/>
          </p:cNvSpPr>
          <p:nvPr/>
        </p:nvSpPr>
        <p:spPr>
          <a:xfrm>
            <a:off x="686553" y="0"/>
            <a:ext cx="9254615" cy="486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400" b="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Novel sensor concepts (my simplistic understanding)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149CB27-1510-C504-DAC1-47B562C4802A}"/>
              </a:ext>
            </a:extLst>
          </p:cNvPr>
          <p:cNvSpPr txBox="1"/>
          <p:nvPr/>
        </p:nvSpPr>
        <p:spPr>
          <a:xfrm>
            <a:off x="6784988" y="2412179"/>
            <a:ext cx="2018501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Downstream logic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32B3292-2624-368A-48F5-9A27954B30F1}"/>
              </a:ext>
            </a:extLst>
          </p:cNvPr>
          <p:cNvSpPr txBox="1"/>
          <p:nvPr/>
        </p:nvSpPr>
        <p:spPr>
          <a:xfrm>
            <a:off x="493289" y="4819793"/>
            <a:ext cx="7706020" cy="147732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oncept of OCTOPUS: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Connect ~20x20µm² pixels individually with readout.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Submit data on raising edge and falling edge each.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Compute Time-Over-Threshold, do time walk correction outside sensor.</a:t>
            </a:r>
          </a:p>
          <a:p>
            <a:pPr algn="l"/>
            <a:r>
              <a:rPr lang="en-US" dirty="0"/>
              <a:t>=&gt; ~5-10ns time resolution &amp; ~3 µm spatial resolution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C5754E-25F3-3733-D6AB-1F4B255C5581}"/>
              </a:ext>
            </a:extLst>
          </p:cNvPr>
          <p:cNvGrpSpPr/>
          <p:nvPr/>
        </p:nvGrpSpPr>
        <p:grpSpPr>
          <a:xfrm>
            <a:off x="3931065" y="964657"/>
            <a:ext cx="5332576" cy="955745"/>
            <a:chOff x="3931065" y="1250897"/>
            <a:chExt cx="5332576" cy="95574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5E30D2E-F3DE-C585-8DE9-AE7F2C32B351}"/>
                </a:ext>
              </a:extLst>
            </p:cNvPr>
            <p:cNvCxnSpPr/>
            <p:nvPr/>
          </p:nvCxnSpPr>
          <p:spPr>
            <a:xfrm flipH="1">
              <a:off x="3931065" y="1556609"/>
              <a:ext cx="1179279" cy="650033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088E15-7AD6-6E5A-A915-1AE062C80F83}"/>
                </a:ext>
              </a:extLst>
            </p:cNvPr>
            <p:cNvSpPr txBox="1"/>
            <p:nvPr/>
          </p:nvSpPr>
          <p:spPr>
            <a:xfrm>
              <a:off x="5110344" y="1250897"/>
              <a:ext cx="4153297" cy="646331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0000FF"/>
                  </a:solidFill>
                </a:rPr>
                <a:t>First come, first serve.</a:t>
              </a:r>
            </a:p>
            <a:p>
              <a:pPr algn="l"/>
              <a:r>
                <a:rPr lang="en-US" dirty="0">
                  <a:solidFill>
                    <a:srgbClr val="0000FF"/>
                  </a:solidFill>
                </a:rPr>
                <a:t>If collision: Highest spatial priority first.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43D62B2-5FA4-5F2D-9610-A2B7C0C23B31}"/>
              </a:ext>
            </a:extLst>
          </p:cNvPr>
          <p:cNvSpPr txBox="1"/>
          <p:nvPr/>
        </p:nvSpPr>
        <p:spPr>
          <a:xfrm rot="20060989">
            <a:off x="2572447" y="3271770"/>
            <a:ext cx="2071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Asynchronous Priority Arbiter (</a:t>
            </a:r>
            <a:r>
              <a:rPr lang="en-US" sz="1400" b="1" dirty="0"/>
              <a:t>APA</a:t>
            </a:r>
            <a:r>
              <a:rPr lang="en-US" sz="1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548C6B-EC3D-F700-6836-2DE7964DA77A}"/>
              </a:ext>
            </a:extLst>
          </p:cNvPr>
          <p:cNvSpPr txBox="1"/>
          <p:nvPr/>
        </p:nvSpPr>
        <p:spPr>
          <a:xfrm>
            <a:off x="9873649" y="653487"/>
            <a:ext cx="19880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More on APA:</a:t>
            </a:r>
          </a:p>
          <a:p>
            <a:r>
              <a:rPr lang="en-US" sz="1400" dirty="0"/>
              <a:t>https://doi.org/10.1016/j.nima.2024.169663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1DF12-698E-0979-3ADD-459AA3D4AFAE}"/>
              </a:ext>
            </a:extLst>
          </p:cNvPr>
          <p:cNvSpPr txBox="1"/>
          <p:nvPr/>
        </p:nvSpPr>
        <p:spPr>
          <a:xfrm>
            <a:off x="3548109" y="662676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DPG conference Erlangen – 16 March 2026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3F9839-0D8E-C081-F39F-B2630A4DC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8102" y="1575833"/>
            <a:ext cx="1299125" cy="16726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89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2" grpId="0" animBg="1"/>
      <p:bldP spid="11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73157-836B-5A45-AAE3-64DF8E080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4AB4AFB-668F-890B-72C4-1EC2F8D6DE6A}"/>
              </a:ext>
            </a:extLst>
          </p:cNvPr>
          <p:cNvSpPr/>
          <p:nvPr/>
        </p:nvSpPr>
        <p:spPr>
          <a:xfrm>
            <a:off x="528791" y="1069244"/>
            <a:ext cx="870990" cy="3466004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A03A37-FE10-058F-D5B2-99637354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28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7854B-8ACB-E0AC-3B63-25F01B1DF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06104" y="1092526"/>
            <a:ext cx="3034145" cy="2932157"/>
          </a:xfrm>
          <a:prstGeom prst="rect">
            <a:avLst/>
          </a:prstGeom>
        </p:spPr>
      </p:pic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4DE4317-4E92-EEF8-1765-665DBF8A2FB4}"/>
              </a:ext>
            </a:extLst>
          </p:cNvPr>
          <p:cNvGraphicFramePr>
            <a:graphicFrameLocks/>
          </p:cNvGraphicFramePr>
          <p:nvPr/>
        </p:nvGraphicFramePr>
        <p:xfrm>
          <a:off x="1653700" y="1069244"/>
          <a:ext cx="39485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855">
                  <a:extLst>
                    <a:ext uri="{9D8B030D-6E8A-4147-A177-3AD203B41FA5}">
                      <a16:colId xmlns:a16="http://schemas.microsoft.com/office/drawing/2014/main" val="3780800109"/>
                    </a:ext>
                  </a:extLst>
                </a:gridCol>
              </a:tblGrid>
              <a:tr h="351559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899939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675113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730975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04079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696655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605444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285161"/>
                  </a:ext>
                </a:extLst>
              </a:tr>
              <a:tr h="351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732392"/>
                  </a:ext>
                </a:extLst>
              </a:tr>
            </a:tbl>
          </a:graphicData>
        </a:graphic>
      </p:graphicFrame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4E8E337-B261-7D73-8DFF-B0389C0AD98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l="13738" r="36511"/>
          <a:stretch>
            <a:fillRect/>
          </a:stretch>
        </p:blipFill>
        <p:spPr>
          <a:xfrm rot="5400000">
            <a:off x="1016194" y="1542416"/>
            <a:ext cx="300060" cy="4857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913974-87C2-AF61-516D-4509A25C1C1D}"/>
              </a:ext>
            </a:extLst>
          </p:cNvPr>
          <p:cNvSpPr txBox="1"/>
          <p:nvPr/>
        </p:nvSpPr>
        <p:spPr>
          <a:xfrm>
            <a:off x="1552969" y="634717"/>
            <a:ext cx="148705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Pixel col.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1EE6EB-37F2-7BAE-A44A-F0EFE428BAD9}"/>
              </a:ext>
            </a:extLst>
          </p:cNvPr>
          <p:cNvGrpSpPr/>
          <p:nvPr/>
        </p:nvGrpSpPr>
        <p:grpSpPr>
          <a:xfrm>
            <a:off x="923338" y="1920402"/>
            <a:ext cx="485775" cy="453536"/>
            <a:chOff x="1997960" y="2425959"/>
            <a:chExt cx="485775" cy="453536"/>
          </a:xfrm>
        </p:grpSpPr>
        <p:pic>
          <p:nvPicPr>
            <p:cNvPr id="13" name="Content Placeholder 11">
              <a:extLst>
                <a:ext uri="{FF2B5EF4-FFF2-40B4-BE49-F238E27FC236}">
                  <a16:creationId xmlns:a16="http://schemas.microsoft.com/office/drawing/2014/main" id="{E329025E-3A59-2923-D131-0382CB97C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738" r="25025"/>
            <a:stretch>
              <a:fillRect/>
            </a:stretch>
          </p:blipFill>
          <p:spPr>
            <a:xfrm rot="5400000">
              <a:off x="2056181" y="2451941"/>
              <a:ext cx="369333" cy="485775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D82E64D-3F34-8836-AD02-44DC98F2B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9773" y="2425959"/>
              <a:ext cx="115700" cy="9330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4C57B0-751E-551C-7AB2-CF345E826909}"/>
              </a:ext>
            </a:extLst>
          </p:cNvPr>
          <p:cNvGrpSpPr/>
          <p:nvPr/>
        </p:nvGrpSpPr>
        <p:grpSpPr>
          <a:xfrm>
            <a:off x="914006" y="2339288"/>
            <a:ext cx="485775" cy="453536"/>
            <a:chOff x="1997960" y="2425959"/>
            <a:chExt cx="485775" cy="453536"/>
          </a:xfrm>
        </p:grpSpPr>
        <p:pic>
          <p:nvPicPr>
            <p:cNvPr id="28" name="Content Placeholder 11">
              <a:extLst>
                <a:ext uri="{FF2B5EF4-FFF2-40B4-BE49-F238E27FC236}">
                  <a16:creationId xmlns:a16="http://schemas.microsoft.com/office/drawing/2014/main" id="{EBEE1BD8-7E5D-5FEF-4B9D-DD180C87A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738" r="25025"/>
            <a:stretch>
              <a:fillRect/>
            </a:stretch>
          </p:blipFill>
          <p:spPr>
            <a:xfrm rot="5400000">
              <a:off x="2056181" y="2451941"/>
              <a:ext cx="369333" cy="485775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4D0401-7338-F029-D119-929652ED80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9773" y="2425959"/>
              <a:ext cx="115700" cy="9330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630710-C171-ACCC-D1C2-278FD21DAAFB}"/>
              </a:ext>
            </a:extLst>
          </p:cNvPr>
          <p:cNvGrpSpPr/>
          <p:nvPr/>
        </p:nvGrpSpPr>
        <p:grpSpPr>
          <a:xfrm>
            <a:off x="904674" y="2739514"/>
            <a:ext cx="485775" cy="453536"/>
            <a:chOff x="1997960" y="2425959"/>
            <a:chExt cx="485775" cy="453536"/>
          </a:xfrm>
        </p:grpSpPr>
        <p:pic>
          <p:nvPicPr>
            <p:cNvPr id="31" name="Content Placeholder 11">
              <a:extLst>
                <a:ext uri="{FF2B5EF4-FFF2-40B4-BE49-F238E27FC236}">
                  <a16:creationId xmlns:a16="http://schemas.microsoft.com/office/drawing/2014/main" id="{14704C77-D8AF-7F2D-8367-F774A0EE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738" r="25025"/>
            <a:stretch>
              <a:fillRect/>
            </a:stretch>
          </p:blipFill>
          <p:spPr>
            <a:xfrm rot="5400000">
              <a:off x="2056181" y="2451941"/>
              <a:ext cx="369333" cy="485775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1B6F622-5127-B7AC-0818-653E87CDCE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9773" y="2425959"/>
              <a:ext cx="115700" cy="9330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FAB7AB-C810-4613-8219-161779823FB7}"/>
              </a:ext>
            </a:extLst>
          </p:cNvPr>
          <p:cNvGrpSpPr/>
          <p:nvPr/>
        </p:nvGrpSpPr>
        <p:grpSpPr>
          <a:xfrm>
            <a:off x="895341" y="3139740"/>
            <a:ext cx="485775" cy="378064"/>
            <a:chOff x="1997959" y="2425959"/>
            <a:chExt cx="485775" cy="378064"/>
          </a:xfrm>
        </p:grpSpPr>
        <p:pic>
          <p:nvPicPr>
            <p:cNvPr id="34" name="Content Placeholder 11">
              <a:extLst>
                <a:ext uri="{FF2B5EF4-FFF2-40B4-BE49-F238E27FC236}">
                  <a16:creationId xmlns:a16="http://schemas.microsoft.com/office/drawing/2014/main" id="{6BFC52B4-2218-E756-C3DA-9E9BF13D4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737" r="37539"/>
            <a:stretch>
              <a:fillRect/>
            </a:stretch>
          </p:blipFill>
          <p:spPr>
            <a:xfrm rot="5400000">
              <a:off x="2093917" y="2414205"/>
              <a:ext cx="293860" cy="485775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35EFC19-2D4C-4BD5-9AFD-18EF55D46B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9773" y="2425959"/>
              <a:ext cx="115700" cy="9330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186AAE-2DF8-0697-15D9-7E259E914103}"/>
              </a:ext>
            </a:extLst>
          </p:cNvPr>
          <p:cNvGrpSpPr/>
          <p:nvPr/>
        </p:nvGrpSpPr>
        <p:grpSpPr>
          <a:xfrm>
            <a:off x="886010" y="3513842"/>
            <a:ext cx="485775" cy="453536"/>
            <a:chOff x="1997960" y="2425959"/>
            <a:chExt cx="485775" cy="453536"/>
          </a:xfrm>
        </p:grpSpPr>
        <p:pic>
          <p:nvPicPr>
            <p:cNvPr id="37" name="Content Placeholder 11">
              <a:extLst>
                <a:ext uri="{FF2B5EF4-FFF2-40B4-BE49-F238E27FC236}">
                  <a16:creationId xmlns:a16="http://schemas.microsoft.com/office/drawing/2014/main" id="{93F38F21-608E-3019-81BD-C3657862F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738" r="25025"/>
            <a:stretch>
              <a:fillRect/>
            </a:stretch>
          </p:blipFill>
          <p:spPr>
            <a:xfrm rot="5400000">
              <a:off x="2056181" y="2451941"/>
              <a:ext cx="369333" cy="485775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E89EA44-5A9A-8572-4602-9CCF8108C3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9773" y="2425959"/>
              <a:ext cx="115700" cy="9330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881DA12-D6EC-380A-1343-A27B71BD1AC9}"/>
              </a:ext>
            </a:extLst>
          </p:cNvPr>
          <p:cNvCxnSpPr/>
          <p:nvPr/>
        </p:nvCxnSpPr>
        <p:spPr>
          <a:xfrm>
            <a:off x="1271437" y="2013708"/>
            <a:ext cx="4419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B781A8E-B3E1-ACAC-CBEA-CF4A57A8133D}"/>
              </a:ext>
            </a:extLst>
          </p:cNvPr>
          <p:cNvCxnSpPr/>
          <p:nvPr/>
        </p:nvCxnSpPr>
        <p:spPr>
          <a:xfrm>
            <a:off x="1260241" y="2431719"/>
            <a:ext cx="4419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52B2F52-1453-B4C4-D979-888062822A70}"/>
              </a:ext>
            </a:extLst>
          </p:cNvPr>
          <p:cNvCxnSpPr/>
          <p:nvPr/>
        </p:nvCxnSpPr>
        <p:spPr>
          <a:xfrm>
            <a:off x="1249044" y="2838534"/>
            <a:ext cx="4419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152D7A8-A12F-5E01-965E-2E5E61247BC7}"/>
              </a:ext>
            </a:extLst>
          </p:cNvPr>
          <p:cNvCxnSpPr/>
          <p:nvPr/>
        </p:nvCxnSpPr>
        <p:spPr>
          <a:xfrm>
            <a:off x="1245312" y="3211758"/>
            <a:ext cx="4419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AADA8A8-2C58-0453-E36B-D2E94561D273}"/>
              </a:ext>
            </a:extLst>
          </p:cNvPr>
          <p:cNvCxnSpPr/>
          <p:nvPr/>
        </p:nvCxnSpPr>
        <p:spPr>
          <a:xfrm>
            <a:off x="1234115" y="3584983"/>
            <a:ext cx="4419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E8508E0-6196-9CD3-E2C5-8F5A91C055D0}"/>
              </a:ext>
            </a:extLst>
          </p:cNvPr>
          <p:cNvGrpSpPr/>
          <p:nvPr/>
        </p:nvGrpSpPr>
        <p:grpSpPr>
          <a:xfrm>
            <a:off x="880781" y="3897047"/>
            <a:ext cx="485775" cy="453536"/>
            <a:chOff x="1997960" y="2425959"/>
            <a:chExt cx="485775" cy="453536"/>
          </a:xfrm>
        </p:grpSpPr>
        <p:pic>
          <p:nvPicPr>
            <p:cNvPr id="46" name="Content Placeholder 11">
              <a:extLst>
                <a:ext uri="{FF2B5EF4-FFF2-40B4-BE49-F238E27FC236}">
                  <a16:creationId xmlns:a16="http://schemas.microsoft.com/office/drawing/2014/main" id="{F8C0A163-14DD-9FA8-5753-484019B4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738" r="25025"/>
            <a:stretch>
              <a:fillRect/>
            </a:stretch>
          </p:blipFill>
          <p:spPr>
            <a:xfrm rot="5400000">
              <a:off x="2056181" y="2451941"/>
              <a:ext cx="369333" cy="485775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F18B78A-EB32-E009-EB85-8D652599F4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9773" y="2425959"/>
              <a:ext cx="115700" cy="9330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013B6B2-09ED-A295-14A2-B4F9F553B3E4}"/>
              </a:ext>
            </a:extLst>
          </p:cNvPr>
          <p:cNvCxnSpPr/>
          <p:nvPr/>
        </p:nvCxnSpPr>
        <p:spPr>
          <a:xfrm>
            <a:off x="1234115" y="3967378"/>
            <a:ext cx="4419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A23E48C-AF1A-A72E-C7C2-A27FAAE831F7}"/>
              </a:ext>
            </a:extLst>
          </p:cNvPr>
          <p:cNvCxnSpPr/>
          <p:nvPr/>
        </p:nvCxnSpPr>
        <p:spPr>
          <a:xfrm>
            <a:off x="1272604" y="1635273"/>
            <a:ext cx="4419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D33552A-2E02-11EF-9989-ED9D7125945E}"/>
              </a:ext>
            </a:extLst>
          </p:cNvPr>
          <p:cNvCxnSpPr>
            <a:cxnSpLocks/>
          </p:cNvCxnSpPr>
          <p:nvPr/>
        </p:nvCxnSpPr>
        <p:spPr>
          <a:xfrm>
            <a:off x="1075151" y="1270369"/>
            <a:ext cx="64311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4F305B3-84D3-F0A9-777A-4B14F2DBE537}"/>
              </a:ext>
            </a:extLst>
          </p:cNvPr>
          <p:cNvCxnSpPr/>
          <p:nvPr/>
        </p:nvCxnSpPr>
        <p:spPr>
          <a:xfrm>
            <a:off x="1075151" y="1270369"/>
            <a:ext cx="0" cy="4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D9DAD15-C26E-53E3-7F58-56CE4E675487}"/>
              </a:ext>
            </a:extLst>
          </p:cNvPr>
          <p:cNvSpPr txBox="1"/>
          <p:nvPr/>
        </p:nvSpPr>
        <p:spPr>
          <a:xfrm>
            <a:off x="1872075" y="4165917"/>
            <a:ext cx="2058985" cy="738664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Fast TDC, </a:t>
            </a:r>
            <a:r>
              <a:rPr lang="en-US" sz="1200" dirty="0"/>
              <a:t>e.g. vernier delay line/ring oscillator by </a:t>
            </a:r>
          </a:p>
          <a:p>
            <a:pPr algn="l"/>
            <a:r>
              <a:rPr lang="en-US" sz="1200" dirty="0"/>
              <a:t>SLAC, IP2I/CPPM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F7455E-3BB2-6922-8A67-9B317F2EEE10}"/>
              </a:ext>
            </a:extLst>
          </p:cNvPr>
          <p:cNvSpPr txBox="1"/>
          <p:nvPr/>
        </p:nvSpPr>
        <p:spPr>
          <a:xfrm rot="16200000">
            <a:off x="137423" y="2554848"/>
            <a:ext cx="109517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Pixel OR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D28517-E05B-1F03-5E90-59FBE0A8749D}"/>
              </a:ext>
            </a:extLst>
          </p:cNvPr>
          <p:cNvGrpSpPr/>
          <p:nvPr/>
        </p:nvGrpSpPr>
        <p:grpSpPr>
          <a:xfrm>
            <a:off x="4451047" y="2370182"/>
            <a:ext cx="2887265" cy="1956350"/>
            <a:chOff x="4451047" y="2656422"/>
            <a:chExt cx="2887265" cy="195635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1B7E978-0FD1-4D03-8DA5-111A810C56B5}"/>
                </a:ext>
              </a:extLst>
            </p:cNvPr>
            <p:cNvSpPr txBox="1"/>
            <p:nvPr/>
          </p:nvSpPr>
          <p:spPr>
            <a:xfrm>
              <a:off x="4836712" y="2656422"/>
              <a:ext cx="1462901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Coarse TDC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8587BE2-3EE3-E306-6E9A-5D9A538D5C25}"/>
                </a:ext>
              </a:extLst>
            </p:cNvPr>
            <p:cNvCxnSpPr/>
            <p:nvPr/>
          </p:nvCxnSpPr>
          <p:spPr>
            <a:xfrm>
              <a:off x="4451047" y="2844844"/>
              <a:ext cx="38566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E5B5F2E-F9C1-5DDA-34CB-F4236877E92D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>
              <a:off x="5568163" y="3025754"/>
              <a:ext cx="0" cy="15870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AC38E55-AF32-27C3-4310-28626A1B3F20}"/>
                </a:ext>
              </a:extLst>
            </p:cNvPr>
            <p:cNvSpPr txBox="1"/>
            <p:nvPr/>
          </p:nvSpPr>
          <p:spPr>
            <a:xfrm>
              <a:off x="5755828" y="3330493"/>
              <a:ext cx="1582484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Position</a:t>
              </a:r>
            </a:p>
            <a:p>
              <a:pPr algn="l"/>
              <a:r>
                <a:rPr lang="en-US" dirty="0"/>
                <a:t>+ ~10 ns time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8EBBCB3-65E2-C591-BEC5-6AD2DC935970}"/>
              </a:ext>
            </a:extLst>
          </p:cNvPr>
          <p:cNvSpPr txBox="1"/>
          <p:nvPr/>
        </p:nvSpPr>
        <p:spPr>
          <a:xfrm>
            <a:off x="3993579" y="4196061"/>
            <a:ext cx="119135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&lt;1ns time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E540C6D-11B1-F73B-E159-92B1D4FA1D26}"/>
              </a:ext>
            </a:extLst>
          </p:cNvPr>
          <p:cNvCxnSpPr>
            <a:cxnSpLocks/>
            <a:stCxn id="54" idx="3"/>
          </p:cNvCxnSpPr>
          <p:nvPr/>
        </p:nvCxnSpPr>
        <p:spPr>
          <a:xfrm>
            <a:off x="3931060" y="4535249"/>
            <a:ext cx="1454198" cy="59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A209952E-5E8F-F19C-9D71-483DE5F689F7}"/>
              </a:ext>
            </a:extLst>
          </p:cNvPr>
          <p:cNvSpPr txBox="1">
            <a:spLocks/>
          </p:cNvSpPr>
          <p:nvPr/>
        </p:nvSpPr>
        <p:spPr>
          <a:xfrm>
            <a:off x="686553" y="0"/>
            <a:ext cx="9254615" cy="486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400" b="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Novel sensor concepts (my simplistic understanding)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452238C-BFB1-9D9D-F959-1790CF0F5429}"/>
              </a:ext>
            </a:extLst>
          </p:cNvPr>
          <p:cNvCxnSpPr>
            <a:cxnSpLocks/>
          </p:cNvCxnSpPr>
          <p:nvPr/>
        </p:nvCxnSpPr>
        <p:spPr>
          <a:xfrm flipV="1">
            <a:off x="2495895" y="4904581"/>
            <a:ext cx="4065" cy="2568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33491349-652C-791A-02A2-CB740F7B3E50}"/>
              </a:ext>
            </a:extLst>
          </p:cNvPr>
          <p:cNvSpPr txBox="1"/>
          <p:nvPr/>
        </p:nvSpPr>
        <p:spPr>
          <a:xfrm>
            <a:off x="2048555" y="5161392"/>
            <a:ext cx="90281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Enable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086BC76-546E-B6A3-B3C6-20E8120515F5}"/>
              </a:ext>
            </a:extLst>
          </p:cNvPr>
          <p:cNvCxnSpPr>
            <a:cxnSpLocks/>
            <a:stCxn id="77" idx="0"/>
          </p:cNvCxnSpPr>
          <p:nvPr/>
        </p:nvCxnSpPr>
        <p:spPr>
          <a:xfrm flipV="1">
            <a:off x="956664" y="4523056"/>
            <a:ext cx="5751" cy="6415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FBE6C0BC-589E-5C79-EDEF-A2FA7D8D9415}"/>
              </a:ext>
            </a:extLst>
          </p:cNvPr>
          <p:cNvSpPr txBox="1"/>
          <p:nvPr/>
        </p:nvSpPr>
        <p:spPr>
          <a:xfrm>
            <a:off x="505258" y="5164567"/>
            <a:ext cx="90281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Enable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8451CA-9D81-48A9-0D9A-49DA22256FB5}"/>
              </a:ext>
            </a:extLst>
          </p:cNvPr>
          <p:cNvSpPr txBox="1"/>
          <p:nvPr/>
        </p:nvSpPr>
        <p:spPr>
          <a:xfrm>
            <a:off x="5447777" y="4358435"/>
            <a:ext cx="2018501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Downstream logic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F63283-0D1A-2CAD-E43C-FBE9327463C9}"/>
              </a:ext>
            </a:extLst>
          </p:cNvPr>
          <p:cNvSpPr txBox="1"/>
          <p:nvPr/>
        </p:nvSpPr>
        <p:spPr>
          <a:xfrm>
            <a:off x="564588" y="5652646"/>
            <a:ext cx="9091511" cy="92333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oncept: Use </a:t>
            </a:r>
            <a:r>
              <a:rPr lang="en-US" dirty="0" err="1"/>
              <a:t>PixelOR</a:t>
            </a:r>
            <a:r>
              <a:rPr lang="en-US" dirty="0"/>
              <a:t> for additional time resolution =&gt; Needs additional space =&gt; 40 µm pixels with four diodes each. Time resolution 1-10ns, spatial resolution 5-10 µm.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Versatile:</a:t>
            </a:r>
            <a:r>
              <a:rPr lang="en-US" dirty="0"/>
              <a:t> Aim to tune power vs. performance by slow control.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C473C8-2AF3-0572-3F90-0E5BF7BEA980}"/>
              </a:ext>
            </a:extLst>
          </p:cNvPr>
          <p:cNvGrpSpPr/>
          <p:nvPr/>
        </p:nvGrpSpPr>
        <p:grpSpPr>
          <a:xfrm>
            <a:off x="3931065" y="964657"/>
            <a:ext cx="5332576" cy="955745"/>
            <a:chOff x="3931065" y="1250897"/>
            <a:chExt cx="5332576" cy="95574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46C88CB-8770-F939-93DB-B06FD7FEA9C2}"/>
                </a:ext>
              </a:extLst>
            </p:cNvPr>
            <p:cNvCxnSpPr/>
            <p:nvPr/>
          </p:nvCxnSpPr>
          <p:spPr>
            <a:xfrm flipH="1">
              <a:off x="3931065" y="1556609"/>
              <a:ext cx="1179279" cy="650033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D38FB3-BAB0-54D9-10C7-7F84BB64F676}"/>
                </a:ext>
              </a:extLst>
            </p:cNvPr>
            <p:cNvSpPr txBox="1"/>
            <p:nvPr/>
          </p:nvSpPr>
          <p:spPr>
            <a:xfrm>
              <a:off x="5110344" y="1250897"/>
              <a:ext cx="4153297" cy="646331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0000FF"/>
                  </a:solidFill>
                </a:rPr>
                <a:t>Pixel structure, APA and much more…: Synergies with OCTOPUS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F882813-A368-E51C-DB34-C7C84A77AB59}"/>
              </a:ext>
            </a:extLst>
          </p:cNvPr>
          <p:cNvSpPr txBox="1"/>
          <p:nvPr/>
        </p:nvSpPr>
        <p:spPr>
          <a:xfrm rot="20060989">
            <a:off x="2572447" y="3271770"/>
            <a:ext cx="2071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Asynchronous Priority Arbiter (</a:t>
            </a:r>
            <a:r>
              <a:rPr lang="en-US" sz="1400" b="1" dirty="0"/>
              <a:t>APA</a:t>
            </a:r>
            <a:r>
              <a:rPr lang="en-US" sz="1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10BE2C-707A-F18B-6726-8CFBE3B75097}"/>
              </a:ext>
            </a:extLst>
          </p:cNvPr>
          <p:cNvSpPr txBox="1"/>
          <p:nvPr/>
        </p:nvSpPr>
        <p:spPr>
          <a:xfrm>
            <a:off x="6695508" y="1792969"/>
            <a:ext cx="19880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More on APA:</a:t>
            </a:r>
          </a:p>
          <a:p>
            <a:r>
              <a:rPr lang="en-US" sz="1400" dirty="0"/>
              <a:t>https://doi.org/10.1016/j.nima.2024.169663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382BBAA6-9CD2-7BCD-22BF-7E3C9286AB72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1141547" y="4326532"/>
            <a:ext cx="730528" cy="20871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8489EB2-05C2-4508-5C91-AAA8CD9459C6}"/>
              </a:ext>
            </a:extLst>
          </p:cNvPr>
          <p:cNvSpPr txBox="1"/>
          <p:nvPr/>
        </p:nvSpPr>
        <p:spPr>
          <a:xfrm>
            <a:off x="3548109" y="662676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DPG conference Erlangen – 16 March 2026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D694B8-E565-7294-4D7F-0017DDA26F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4391" y="859818"/>
            <a:ext cx="1408818" cy="1341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60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54" grpId="0" animBg="1"/>
      <p:bldP spid="55" grpId="0"/>
      <p:bldP spid="66" grpId="0"/>
      <p:bldP spid="74" grpId="0"/>
      <p:bldP spid="77" grpId="0"/>
      <p:bldP spid="80" grpId="0" animBg="1"/>
      <p:bldP spid="82" grpId="0" animBg="1"/>
      <p:bldP spid="11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FE62B02-301E-9BE0-B248-9D8620BCC3BA}"/>
              </a:ext>
            </a:extLst>
          </p:cNvPr>
          <p:cNvSpPr/>
          <p:nvPr/>
        </p:nvSpPr>
        <p:spPr>
          <a:xfrm>
            <a:off x="4475747" y="2430379"/>
            <a:ext cx="1794536" cy="981912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4CBCD7-40AD-63ED-C392-4003A6FC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29</a:t>
            </a:fld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998C-02D5-4093-5A3A-E92D2A5F29C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Novel sensor concepts (my simplistic understanding)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0D433-157D-9971-DA37-5A83F0F77993}"/>
              </a:ext>
            </a:extLst>
          </p:cNvPr>
          <p:cNvSpPr txBox="1"/>
          <p:nvPr/>
        </p:nvSpPr>
        <p:spPr>
          <a:xfrm>
            <a:off x="200526" y="561473"/>
            <a:ext cx="496802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Disclaimer: My limited personal understanding.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0A36EB-28BE-840A-D42D-184BBF6D2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47" y="1173484"/>
            <a:ext cx="1073568" cy="1032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D92FAE-3CB5-9FFA-0795-1DD91FFC2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47" y="2223300"/>
            <a:ext cx="1073568" cy="1032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901CEC-EDE9-D122-4BA4-9BE890661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47" y="3273116"/>
            <a:ext cx="1073568" cy="10321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9669E8-536B-4236-6A72-0F96D9B26935}"/>
              </a:ext>
            </a:extLst>
          </p:cNvPr>
          <p:cNvSpPr txBox="1"/>
          <p:nvPr/>
        </p:nvSpPr>
        <p:spPr>
          <a:xfrm flipH="1">
            <a:off x="1987390" y="1689575"/>
            <a:ext cx="1368457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Trigger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C9FF54-29C0-A0F1-98EB-035871C0271B}"/>
              </a:ext>
            </a:extLst>
          </p:cNvPr>
          <p:cNvSpPr txBox="1"/>
          <p:nvPr/>
        </p:nvSpPr>
        <p:spPr>
          <a:xfrm flipH="1">
            <a:off x="1999422" y="1205846"/>
            <a:ext cx="1690262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Data (serialized)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E03240-0D2F-3E22-B99D-5A98160768F1}"/>
              </a:ext>
            </a:extLst>
          </p:cNvPr>
          <p:cNvSpPr txBox="1"/>
          <p:nvPr/>
        </p:nvSpPr>
        <p:spPr>
          <a:xfrm flipH="1">
            <a:off x="2023485" y="2825353"/>
            <a:ext cx="94087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Trigger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673F6-E6F9-2D31-7461-79165DEE06A5}"/>
              </a:ext>
            </a:extLst>
          </p:cNvPr>
          <p:cNvSpPr txBox="1"/>
          <p:nvPr/>
        </p:nvSpPr>
        <p:spPr>
          <a:xfrm flipH="1">
            <a:off x="2043537" y="2341624"/>
            <a:ext cx="1690262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Data (serialized)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1317BA-1BE5-DC3D-F5C8-457AD165BAA5}"/>
              </a:ext>
            </a:extLst>
          </p:cNvPr>
          <p:cNvSpPr txBox="1"/>
          <p:nvPr/>
        </p:nvSpPr>
        <p:spPr>
          <a:xfrm flipH="1">
            <a:off x="2088579" y="3896020"/>
            <a:ext cx="94087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Trigger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F4E47E-4687-E91D-2454-9374171C5685}"/>
              </a:ext>
            </a:extLst>
          </p:cNvPr>
          <p:cNvSpPr txBox="1"/>
          <p:nvPr/>
        </p:nvSpPr>
        <p:spPr>
          <a:xfrm flipH="1">
            <a:off x="2108631" y="3412291"/>
            <a:ext cx="1690262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Data (serialized)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F1CABD-543D-D953-5CD9-88385E91622E}"/>
              </a:ext>
            </a:extLst>
          </p:cNvPr>
          <p:cNvSpPr txBox="1"/>
          <p:nvPr/>
        </p:nvSpPr>
        <p:spPr>
          <a:xfrm>
            <a:off x="4580021" y="2495512"/>
            <a:ext cx="1646605" cy="369332"/>
          </a:xfrm>
          <a:prstGeom prst="rect">
            <a:avLst/>
          </a:prstGeom>
          <a:solidFill>
            <a:srgbClr val="0000FF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Data Receiver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3735CC-3307-3E76-E456-3AC0B52B9C21}"/>
              </a:ext>
            </a:extLst>
          </p:cNvPr>
          <p:cNvSpPr txBox="1"/>
          <p:nvPr/>
        </p:nvSpPr>
        <p:spPr>
          <a:xfrm>
            <a:off x="4580021" y="2953075"/>
            <a:ext cx="1646605" cy="369332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TDC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3691C3-1434-DC6E-D42A-7DA18AA0D888}"/>
              </a:ext>
            </a:extLst>
          </p:cNvPr>
          <p:cNvSpPr txBox="1"/>
          <p:nvPr/>
        </p:nvSpPr>
        <p:spPr>
          <a:xfrm>
            <a:off x="948365" y="4424277"/>
            <a:ext cx="109517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8x8 pixel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B3F884-44A0-3E84-FC04-FAA4100EE0A3}"/>
              </a:ext>
            </a:extLst>
          </p:cNvPr>
          <p:cNvCxnSpPr>
            <a:stCxn id="27" idx="0"/>
          </p:cNvCxnSpPr>
          <p:nvPr/>
        </p:nvCxnSpPr>
        <p:spPr>
          <a:xfrm flipV="1">
            <a:off x="1495951" y="3896020"/>
            <a:ext cx="11380" cy="5282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83D08EB1-A401-5F95-3FDB-DBBDB4001589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044115" y="1689576"/>
            <a:ext cx="2535906" cy="861358"/>
          </a:xfrm>
          <a:prstGeom prst="bentConnector3">
            <a:avLst>
              <a:gd name="adj1" fmla="val 80997"/>
            </a:avLst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8B5491E7-91D7-3568-324D-4E2EB15D2674}"/>
              </a:ext>
            </a:extLst>
          </p:cNvPr>
          <p:cNvCxnSpPr>
            <a:cxnSpLocks/>
          </p:cNvCxnSpPr>
          <p:nvPr/>
        </p:nvCxnSpPr>
        <p:spPr>
          <a:xfrm>
            <a:off x="2023485" y="2020108"/>
            <a:ext cx="2556536" cy="101987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D326363C-EF41-BEE1-C15F-2794BD18833D}"/>
              </a:ext>
            </a:extLst>
          </p:cNvPr>
          <p:cNvCxnSpPr>
            <a:stCxn id="9" idx="3"/>
            <a:endCxn id="24" idx="1"/>
          </p:cNvCxnSpPr>
          <p:nvPr/>
        </p:nvCxnSpPr>
        <p:spPr>
          <a:xfrm flipV="1">
            <a:off x="2044115" y="2680178"/>
            <a:ext cx="2535906" cy="59214"/>
          </a:xfrm>
          <a:prstGeom prst="bentConnector3">
            <a:avLst>
              <a:gd name="adj1" fmla="val 80997"/>
            </a:avLst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ED2D074C-1D5D-9C11-55FC-9D3DFD15053E}"/>
              </a:ext>
            </a:extLst>
          </p:cNvPr>
          <p:cNvCxnSpPr>
            <a:stCxn id="10" idx="3"/>
          </p:cNvCxnSpPr>
          <p:nvPr/>
        </p:nvCxnSpPr>
        <p:spPr>
          <a:xfrm flipV="1">
            <a:off x="2044115" y="2831961"/>
            <a:ext cx="2535906" cy="957247"/>
          </a:xfrm>
          <a:prstGeom prst="bentConnector3">
            <a:avLst>
              <a:gd name="adj1" fmla="val 80681"/>
            </a:avLst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14A8124-DCE9-4CE3-080B-BD127B4235C2}"/>
              </a:ext>
            </a:extLst>
          </p:cNvPr>
          <p:cNvCxnSpPr>
            <a:cxnSpLocks/>
          </p:cNvCxnSpPr>
          <p:nvPr/>
        </p:nvCxnSpPr>
        <p:spPr>
          <a:xfrm>
            <a:off x="2023485" y="3145762"/>
            <a:ext cx="255653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3E07D81F-D91F-AD2A-071E-03313DA3CE0B}"/>
              </a:ext>
            </a:extLst>
          </p:cNvPr>
          <p:cNvCxnSpPr/>
          <p:nvPr/>
        </p:nvCxnSpPr>
        <p:spPr>
          <a:xfrm flipV="1">
            <a:off x="1999422" y="3273116"/>
            <a:ext cx="2580599" cy="961458"/>
          </a:xfrm>
          <a:prstGeom prst="bentConnector3">
            <a:avLst>
              <a:gd name="adj1" fmla="val 88542"/>
            </a:avLst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DD9DC9B-078A-5231-1861-EC549969A4E3}"/>
              </a:ext>
            </a:extLst>
          </p:cNvPr>
          <p:cNvCxnSpPr/>
          <p:nvPr/>
        </p:nvCxnSpPr>
        <p:spPr>
          <a:xfrm>
            <a:off x="6270283" y="2953075"/>
            <a:ext cx="14277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45F32ED-020D-DDC0-6FC0-C602542F0C44}"/>
              </a:ext>
            </a:extLst>
          </p:cNvPr>
          <p:cNvSpPr txBox="1"/>
          <p:nvPr/>
        </p:nvSpPr>
        <p:spPr>
          <a:xfrm>
            <a:off x="435231" y="4857478"/>
            <a:ext cx="9757258" cy="1477328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oncept: </a:t>
            </a:r>
          </a:p>
          <a:p>
            <a:pPr algn="l"/>
            <a:r>
              <a:rPr lang="en-US" dirty="0"/>
              <a:t>Build pixel macros with 8x8 or 4x4 tiny pixels (10 or 20µm pitch) =&gt; 3µm spatial resolution.</a:t>
            </a:r>
          </a:p>
          <a:p>
            <a:pPr algn="l"/>
            <a:r>
              <a:rPr lang="en-US" dirty="0"/>
              <a:t>Get time information from “</a:t>
            </a:r>
            <a:r>
              <a:rPr lang="en-US" dirty="0" err="1"/>
              <a:t>MacroOR</a:t>
            </a:r>
            <a:r>
              <a:rPr lang="en-US" dirty="0"/>
              <a:t>”.</a:t>
            </a:r>
          </a:p>
          <a:p>
            <a:pPr algn="l"/>
            <a:r>
              <a:rPr lang="en-US" dirty="0"/>
              <a:t>Read data in a serialized way.</a:t>
            </a:r>
          </a:p>
          <a:p>
            <a:pPr algn="l"/>
            <a:r>
              <a:rPr lang="en-US" dirty="0"/>
              <a:t>Best optimized for small pixels and low energy consumption (no </a:t>
            </a:r>
            <a:r>
              <a:rPr lang="en-US" dirty="0" err="1"/>
              <a:t>ToT</a:t>
            </a:r>
            <a:r>
              <a:rPr lang="en-US" dirty="0"/>
              <a:t> by default).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AE5A6AA5-70B5-C8FA-B308-16F453612F96}"/>
              </a:ext>
            </a:extLst>
          </p:cNvPr>
          <p:cNvSpPr/>
          <p:nvPr/>
        </p:nvSpPr>
        <p:spPr>
          <a:xfrm>
            <a:off x="4561710" y="5509758"/>
            <a:ext cx="104274" cy="457201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ACA09F-5D8F-679D-782E-521D43363EC8}"/>
              </a:ext>
            </a:extLst>
          </p:cNvPr>
          <p:cNvSpPr txBox="1"/>
          <p:nvPr/>
        </p:nvSpPr>
        <p:spPr>
          <a:xfrm>
            <a:off x="4665984" y="5553692"/>
            <a:ext cx="464524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Time resolution &lt;100ns (ALICE3 R&amp;D goal)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AD84E5E-0303-74C9-BBB0-1338C1C93567}"/>
              </a:ext>
            </a:extLst>
          </p:cNvPr>
          <p:cNvSpPr txBox="1"/>
          <p:nvPr/>
        </p:nvSpPr>
        <p:spPr>
          <a:xfrm>
            <a:off x="8842248" y="1325880"/>
            <a:ext cx="1521570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800" dirty="0"/>
              <a:t>ALMIRA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5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de-DE"/>
              <a:t>What do those pictures have in common?</a:t>
            </a:r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1209251" y="826004"/>
            <a:ext cx="2925607" cy="2774325"/>
            <a:chOff x="264708" y="889744"/>
            <a:chExt cx="2925607" cy="27743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9" r="33365"/>
            <a:stretch/>
          </p:blipFill>
          <p:spPr>
            <a:xfrm>
              <a:off x="264708" y="889744"/>
              <a:ext cx="2891430" cy="270303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710423" y="3294737"/>
              <a:ext cx="1479892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>
                  <a:solidFill>
                    <a:schemeClr val="bg1"/>
                  </a:solidFill>
                </a:rPr>
                <a:t>ALICE ITS-2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405681" y="699519"/>
            <a:ext cx="4185761" cy="2956001"/>
            <a:chOff x="7698150" y="633038"/>
            <a:chExt cx="4185761" cy="295600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150" y="1011115"/>
              <a:ext cx="3505976" cy="2577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/>
            <p:cNvSpPr txBox="1"/>
            <p:nvPr/>
          </p:nvSpPr>
          <p:spPr>
            <a:xfrm>
              <a:off x="7698150" y="633038"/>
              <a:ext cx="4185761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/>
                <a:t>Soft X-ray spectroscopy (GU Frankfurt)</a:t>
              </a:r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405681" y="3704125"/>
            <a:ext cx="4301050" cy="2769334"/>
            <a:chOff x="6536934" y="3833351"/>
            <a:chExt cx="4301050" cy="2769334"/>
          </a:xfrm>
        </p:grpSpPr>
        <p:grpSp>
          <p:nvGrpSpPr>
            <p:cNvPr id="47" name="Group 46"/>
            <p:cNvGrpSpPr/>
            <p:nvPr/>
          </p:nvGrpSpPr>
          <p:grpSpPr>
            <a:xfrm>
              <a:off x="6536934" y="3833351"/>
              <a:ext cx="4301050" cy="2764961"/>
              <a:chOff x="7319450" y="3745428"/>
              <a:chExt cx="4301050" cy="2764961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19450" y="3745428"/>
                <a:ext cx="4301050" cy="2764961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9469975" y="6137031"/>
                <a:ext cx="1652294" cy="3646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6842330" y="6233353"/>
              <a:ext cx="364721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/>
                <a:t>RNA – sequencing (GU Frankfurt)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2638" y="3967186"/>
            <a:ext cx="3478837" cy="2622381"/>
            <a:chOff x="932638" y="3967186"/>
            <a:chExt cx="3478837" cy="26223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3764" y="3967186"/>
              <a:ext cx="3016583" cy="20454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932638" y="6007797"/>
              <a:ext cx="3478837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de-DE" sz="1050"/>
                <a:t>J. Cabello, 2007, </a:t>
              </a:r>
              <a:r>
                <a:rPr lang="en-US" sz="1050"/>
                <a:t>doi: 10.1109/NSSMIC.2007.4436936.</a:t>
              </a:r>
              <a:endParaRPr lang="en-US" sz="105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298978" y="6220235"/>
              <a:ext cx="2612638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/>
                <a:t>Tritium autoradiography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922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DF7202-4F16-2E40-750C-095B481C14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Finding the best solution: A </a:t>
            </a:r>
            <a:r>
              <a:rPr lang="en-US" dirty="0" err="1"/>
              <a:t>collapetition</a:t>
            </a:r>
            <a:r>
              <a:rPr lang="en-US" dirty="0"/>
              <a:t>…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7CBB37F-E937-A4B1-9997-BAC51580D4AD}"/>
              </a:ext>
            </a:extLst>
          </p:cNvPr>
          <p:cNvGrpSpPr/>
          <p:nvPr/>
        </p:nvGrpSpPr>
        <p:grpSpPr>
          <a:xfrm>
            <a:off x="7707162" y="639572"/>
            <a:ext cx="4322770" cy="5287985"/>
            <a:chOff x="4657724" y="639573"/>
            <a:chExt cx="3065471" cy="355151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5FAE28E-4F42-4045-D577-92ECDFDA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7724" y="639573"/>
              <a:ext cx="3065471" cy="355151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C69AABA-8E94-42C2-9915-DB673AEC9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8298" y="790574"/>
              <a:ext cx="668422" cy="860629"/>
            </a:xfrm>
            <a:prstGeom prst="rect">
              <a:avLst/>
            </a:prstGeom>
          </p:spPr>
        </p:pic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13EE58CF-3675-D616-BA49-BE20C935F9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6665" y="2534653"/>
            <a:ext cx="862458" cy="8211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BBB9C-C9B5-257B-DAA8-94AC434108B1}"/>
              </a:ext>
            </a:extLst>
          </p:cNvPr>
          <p:cNvSpPr txBox="1"/>
          <p:nvPr/>
        </p:nvSpPr>
        <p:spPr>
          <a:xfrm>
            <a:off x="253389" y="941659"/>
            <a:ext cx="6139373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“People agreed on a common technology. They use it in a </a:t>
            </a:r>
          </a:p>
          <a:p>
            <a:pPr algn="l"/>
            <a:r>
              <a:rPr lang="en-US" dirty="0"/>
              <a:t>slightly different way.”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42B7D9-0827-3AFC-E029-F91130DEC0D5}"/>
              </a:ext>
            </a:extLst>
          </p:cNvPr>
          <p:cNvSpPr txBox="1"/>
          <p:nvPr/>
        </p:nvSpPr>
        <p:spPr>
          <a:xfrm>
            <a:off x="224918" y="2145827"/>
            <a:ext cx="7432484" cy="31393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/>
              <a:t>CTOPUS, MANTA and ALMIRA will presumably </a:t>
            </a:r>
          </a:p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Rely on the legacy of ALPIDE/MIMOSIS and ALICE-ITS3/MOSAIX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Differ in column readout in response to complementary optimization.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Share numerous building blocks (e.g. RAM, drivers, …).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Share integration technologies.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en-US" dirty="0"/>
              <a:t>Expect substantial synergies in R&amp;D.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endParaRPr lang="en-US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/>
              <a:t>SI is at present involved in all three projects</a:t>
            </a:r>
          </a:p>
          <a:p>
            <a:pPr algn="l"/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oordinated R&amp;D will exploit synergies and to obtain best technologies.</a:t>
            </a:r>
          </a:p>
        </p:txBody>
      </p:sp>
    </p:spTree>
    <p:extLst>
      <p:ext uri="{BB962C8B-B14F-4D97-AF65-F5344CB8AC3E}">
        <p14:creationId xmlns:p14="http://schemas.microsoft.com/office/powerpoint/2010/main" val="269038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/>
              <a:t>Radiation tolerance</a:t>
            </a: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04537" y="691126"/>
            <a:ext cx="7279105" cy="41000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4" descr="C:\Users\deveaux\AppData\Local\Microsoft\Windows\Temporary Internet Files\Content.IE5\1JTACYF0\MC900240375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628" y="3585915"/>
            <a:ext cx="1824099" cy="28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/>
          <p:cNvCxnSpPr/>
          <p:nvPr/>
        </p:nvCxnSpPr>
        <p:spPr>
          <a:xfrm flipH="1" flipV="1">
            <a:off x="8554453" y="5296469"/>
            <a:ext cx="3116179" cy="134753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-24062" y="5148249"/>
            <a:ext cx="792881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167955" y="492369"/>
            <a:ext cx="0" cy="385689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Wolkenförmige Legende 3"/>
          <p:cNvSpPr/>
          <p:nvPr/>
        </p:nvSpPr>
        <p:spPr>
          <a:xfrm>
            <a:off x="8141115" y="1807310"/>
            <a:ext cx="4050885" cy="1778605"/>
          </a:xfrm>
          <a:prstGeom prst="cloudCallout">
            <a:avLst>
              <a:gd name="adj1" fmla="val -38760"/>
              <a:gd name="adj2" fmla="val 7944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FF0000"/>
                </a:solidFill>
                <a:latin typeface="Arial"/>
              </a:rPr>
              <a:t>W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ill this create signals or damage?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 descr="na35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53" y="1543414"/>
            <a:ext cx="3533302" cy="239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8813" y="2318443"/>
            <a:ext cx="633507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6000"/>
              <a:t>=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97" y="1954984"/>
            <a:ext cx="1695150" cy="148325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020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Radiation tolerance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24494"/>
            <a:ext cx="7980362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3729038" y="2402256"/>
            <a:ext cx="0" cy="55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516313" y="2360981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5181600" y="1348156"/>
            <a:ext cx="4763" cy="1739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5186363" y="120528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033963" y="1205281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957763" y="1129081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5414963" y="900481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4957763" y="900481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5414963" y="900481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4348163" y="900481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4348163" y="671881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4119563" y="671881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851275" y="221031"/>
            <a:ext cx="957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/>
              <a:t>+3.3V</a:t>
            </a: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6786563" y="671881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70688" y="636956"/>
            <a:ext cx="103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/>
              <a:t>Output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329238" y="1945056"/>
            <a:ext cx="76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chemeClr val="bg1"/>
                </a:solidFill>
              </a:rPr>
              <a:t>SiO</a:t>
            </a:r>
            <a:r>
              <a:rPr lang="de-DE" altLang="en-US" sz="2400" baseline="-25000">
                <a:solidFill>
                  <a:schemeClr val="bg1"/>
                </a:solidFill>
              </a:rPr>
              <a:t>2</a:t>
            </a:r>
            <a:endParaRPr lang="de-DE" altLang="en-US" sz="2400">
              <a:solidFill>
                <a:schemeClr val="bg1"/>
              </a:solidFill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7539038" y="1945056"/>
            <a:ext cx="76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chemeClr val="bg1"/>
                </a:solidFill>
              </a:rPr>
              <a:t>SiO</a:t>
            </a:r>
            <a:r>
              <a:rPr lang="de-DE" altLang="en-US" sz="2400" baseline="-25000">
                <a:solidFill>
                  <a:schemeClr val="bg1"/>
                </a:solidFill>
              </a:rPr>
              <a:t>2</a:t>
            </a:r>
            <a:endParaRPr lang="de-DE" altLang="en-US" sz="2400">
              <a:solidFill>
                <a:schemeClr val="bg1"/>
              </a:solidFill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948238" y="3088056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 b="1"/>
              <a:t>N++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6929438" y="2630856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 b="1"/>
              <a:t>N+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290638" y="2554656"/>
            <a:ext cx="76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chemeClr val="bg1"/>
                </a:solidFill>
              </a:rPr>
              <a:t>SiO</a:t>
            </a:r>
            <a:r>
              <a:rPr lang="de-DE" altLang="en-US" sz="2400" baseline="-25000">
                <a:solidFill>
                  <a:schemeClr val="bg1"/>
                </a:solidFill>
              </a:rPr>
              <a:t>2</a:t>
            </a:r>
            <a:endParaRPr lang="de-DE" altLang="en-US" sz="2400">
              <a:solidFill>
                <a:schemeClr val="bg1"/>
              </a:solidFill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7615238" y="2554656"/>
            <a:ext cx="76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chemeClr val="bg1"/>
                </a:solidFill>
              </a:rPr>
              <a:t>SiO</a:t>
            </a:r>
            <a:r>
              <a:rPr lang="de-DE" altLang="en-US" sz="2400" baseline="-25000">
                <a:solidFill>
                  <a:schemeClr val="bg1"/>
                </a:solidFill>
              </a:rPr>
              <a:t>2</a:t>
            </a:r>
            <a:endParaRPr lang="de-DE" altLang="en-US" sz="2400">
              <a:solidFill>
                <a:schemeClr val="bg1"/>
              </a:solidFill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2890838" y="3088056"/>
            <a:ext cx="58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 b="1">
                <a:solidFill>
                  <a:schemeClr val="bg1"/>
                </a:solidFill>
              </a:rPr>
              <a:t>P++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4110038" y="3088056"/>
            <a:ext cx="58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 b="1">
                <a:solidFill>
                  <a:schemeClr val="bg1"/>
                </a:solidFill>
              </a:rPr>
              <a:t>P++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6167438" y="3088056"/>
            <a:ext cx="58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 b="1">
                <a:solidFill>
                  <a:schemeClr val="bg1"/>
                </a:solidFill>
              </a:rPr>
              <a:t>P++</a:t>
            </a: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3119438" y="2707056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V="1">
            <a:off x="3119438" y="2707056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 flipV="1">
            <a:off x="5819775" y="2440356"/>
            <a:ext cx="0" cy="55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5557838" y="2399081"/>
            <a:ext cx="488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H="1">
            <a:off x="5819775" y="2745156"/>
            <a:ext cx="652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 flipV="1">
            <a:off x="6472238" y="2745156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3348038" y="1945056"/>
            <a:ext cx="846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/>
              <a:t>GND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5405438" y="2021256"/>
            <a:ext cx="846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/>
              <a:t>GND</a:t>
            </a: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H="1" flipV="1">
            <a:off x="4414838" y="1640256"/>
            <a:ext cx="12700" cy="1389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>
            <a:off x="4202113" y="1598981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3957638" y="1183056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/>
              <a:t>+3.3V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884238" y="3792906"/>
            <a:ext cx="7864475" cy="747713"/>
          </a:xfrm>
          <a:prstGeom prst="rect">
            <a:avLst/>
          </a:prstGeom>
          <a:pattFill prst="lgConfetti">
            <a:fgClr>
              <a:schemeClr val="tx1"/>
            </a:fgClr>
            <a:bgClr>
              <a:srgbClr val="CC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1" name="Oval 44"/>
          <p:cNvSpPr>
            <a:spLocks noChangeArrowheads="1"/>
          </p:cNvSpPr>
          <p:nvPr/>
        </p:nvSpPr>
        <p:spPr bwMode="auto">
          <a:xfrm>
            <a:off x="7667625" y="4180256"/>
            <a:ext cx="288925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45"/>
          <p:cNvSpPr>
            <a:spLocks noChangeShapeType="1"/>
          </p:cNvSpPr>
          <p:nvPr/>
        </p:nvSpPr>
        <p:spPr bwMode="auto">
          <a:xfrm flipH="1" flipV="1">
            <a:off x="6372225" y="292469"/>
            <a:ext cx="1944688" cy="55451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79474" y="4723181"/>
            <a:ext cx="3670074" cy="834399"/>
            <a:chOff x="590890" y="5324476"/>
            <a:chExt cx="3670074" cy="834399"/>
          </a:xfrm>
        </p:grpSpPr>
        <p:grpSp>
          <p:nvGrpSpPr>
            <p:cNvPr id="46" name="Group 45"/>
            <p:cNvGrpSpPr/>
            <p:nvPr/>
          </p:nvGrpSpPr>
          <p:grpSpPr>
            <a:xfrm>
              <a:off x="590890" y="5324476"/>
              <a:ext cx="3670074" cy="834399"/>
              <a:chOff x="590890" y="5324476"/>
              <a:chExt cx="3670074" cy="834399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90890" y="5324476"/>
                <a:ext cx="3670074" cy="8343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13894" y="5331451"/>
                    <a:ext cx="1327992" cy="7261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  ~</m:t>
                          </m:r>
                          <m:f>
                            <m:f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" name="TextBox 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894" y="5331451"/>
                    <a:ext cx="1327992" cy="72616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Arrow Connector 49"/>
              <p:cNvCxnSpPr/>
              <p:nvPr/>
            </p:nvCxnSpPr>
            <p:spPr>
              <a:xfrm flipH="1">
                <a:off x="1985039" y="5913298"/>
                <a:ext cx="3579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2332411" y="5708302"/>
              <a:ext cx="19285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/>
                <a:t>Radiation dose</a:t>
              </a:r>
              <a:endParaRPr lang="en-US" sz="200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69094" y="5874550"/>
            <a:ext cx="8604279" cy="646331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/>
              <a:t>nititially: Charge collection by diffusion=&gt; slow =&gt; Radiation tolerance: 10</a:t>
            </a:r>
            <a:r>
              <a:rPr lang="en-US" baseline="30000"/>
              <a:t>12 </a:t>
            </a:r>
            <a:r>
              <a:rPr lang="en-US"/>
              <a:t>n</a:t>
            </a:r>
            <a:r>
              <a:rPr lang="en-US" baseline="-25000"/>
              <a:t>eq</a:t>
            </a:r>
            <a:r>
              <a:rPr lang="en-US"/>
              <a:t>/cm²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/>
              <a:t>dea: Apply electric fields =&gt; Speed up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98001" y="3624444"/>
            <a:ext cx="208262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B</a:t>
            </a:r>
            <a:r>
              <a:rPr lang="en-US"/>
              <a:t>ulk damage</a:t>
            </a:r>
          </a:p>
          <a:p>
            <a:pPr algn="l"/>
            <a:r>
              <a:rPr lang="en-US"/>
              <a:t>(Crystal damaged)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3" idx="1"/>
          </p:cNvCxnSpPr>
          <p:nvPr/>
        </p:nvCxnSpPr>
        <p:spPr>
          <a:xfrm flipH="1" flipV="1">
            <a:off x="8567928" y="3947609"/>
            <a:ext cx="83007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97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C 0.00104 -0.00902 0.00143 -0.01782 0.00325 -0.02662 C 0.00377 -0.02986 0.00533 -0.0368 0.0082 -0.03495 C 0.0082 -0.03472 0.0125 -0.01597 0.01497 -0.0118 C 0.01614 -0.00949 0.01835 -0.00856 0.02018 -0.00671 C 0.02356 -0.00231 0.02669 0.00232 0.03007 0.00672 C 0.03138 0.00834 0.03372 0.00857 0.03528 0.00996 C 0.03763 0.0125 0.03958 0.01551 0.04179 0.01829 C 0.04062 0.02014 0.03802 0.02153 0.03854 0.02338 C 0.03906 0.02524 0.04218 0.02547 0.04362 0.02662 C 0.04531 0.02824 0.04687 0.0301 0.04856 0.03172 C 0.05364 0.02917 0.05729 0.02824 0.06028 0.02338 C 0.07122 0.00672 0.05664 0.02199 0.06888 0.00996 C 0.07591 -0.00995 0.07408 0.00533 0.06705 -0.00162 C 0.06497 -0.00393 0.06367 -0.00717 0.0621 -0.00995 C 0.06145 -0.01273 0.06237 -0.01643 0.06028 -0.01828 C 0.05833 -0.02013 0.05273 -0.01736 0.05208 -0.02013 C 0.0496 -0.02708 0.07122 -0.03865 0.07382 -0.04004 C 0.0733 -0.03009 0.07447 -0.01967 0.072 -0.00995 C 0.07174 -0.00763 0.0677 -0.00763 0.06549 -0.00671 C 0.04362 0.00324 0.05403 -0.00046 0.025 0.00348 C 0.02018 0.00672 0.01966 0.00625 0.01679 0.01181 C 0.01601 0.0132 0.01614 0.01551 0.01497 0.01667 C 0.01367 0.01783 0.01002 0.02014 0.01002 0.01829 C 0.01002 0.01783 0.022 0.01181 0.02018 0.00996 C 0.01809 0.00811 0.01471 0.01112 0.01158 0.01181 C 0.00429 0.00996 -0.00352 0.00996 -0.01003 0.00672 C -0.0125 0.00556 -0.01211 0.00209 -0.01355 -4.07407E-6 C -0.02227 -0.01435 -0.01862 -0.00486 -0.02188 -0.01504 C -0.02253 -0.0206 -0.02188 -0.02638 -0.02357 -0.03171 C -0.02409 -0.03356 -0.02852 -0.0331 -0.02852 -0.03495 C -0.02852 -0.0368 -0.02513 -0.03611 -0.02357 -0.0368 C -0.02852 -0.0243 -0.02826 -0.00601 -0.04206 0.00162 C -0.04467 0.00301 -0.04779 0.00255 -0.05053 0.00348 C -0.05678 0.00487 -0.05743 0.00625 -0.06394 0.00996 C -0.07084 0.02014 -0.08086 0.02037 -0.09258 0.02176 C -0.10222 0.02755 -0.1099 0.03125 -0.12097 0.03357 C -0.12279 0.03218 -0.12487 0.03149 -0.12605 0.0301 C -0.12748 0.02871 -0.12774 0.02639 -0.12956 0.025 C -0.13243 0.02292 -0.13607 0.02176 -0.13946 0.02014 C -0.13646 0.01621 -0.13477 0.01135 -0.13112 0.00834 C -0.12722 0.00487 -0.12201 0.00301 -0.11771 -4.07407E-6 C -0.11667 -0.00162 -0.11563 -0.00347 -0.1142 -0.00486 C -0.11263 -0.00671 -0.10938 -0.00763 -0.10938 -0.00995 C -0.10743 -0.02291 -0.10938 -0.02731 -0.11263 -0.0368 C -0.11915 0.00556 -0.10638 -0.00185 -0.14467 -0.00671 C -0.14688 -0.01782 -0.15053 -0.02685 -0.15261 -0.03842 C -0.15053 -0.04166 -0.14623 -0.04814 -0.14623 -0.04791 " pathEditMode="relative" rAng="0" ptsTypes="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-7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42" grpId="0" animBg="1"/>
      <p:bldP spid="5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Radiation tolerance: D-MAPS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3336"/>
          <a:stretch/>
        </p:blipFill>
        <p:spPr>
          <a:xfrm>
            <a:off x="7099877" y="2129887"/>
            <a:ext cx="3521870" cy="2739273"/>
          </a:xfrm>
          <a:prstGeom prst="rect">
            <a:avLst/>
          </a:prstGeom>
        </p:spPr>
      </p:pic>
      <p:sp>
        <p:nvSpPr>
          <p:cNvPr id="6" name="Text Box 76"/>
          <p:cNvSpPr txBox="1">
            <a:spLocks noChangeArrowheads="1"/>
          </p:cNvSpPr>
          <p:nvPr/>
        </p:nvSpPr>
        <p:spPr bwMode="auto">
          <a:xfrm>
            <a:off x="7621024" y="2248197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8" name="Text Box 80"/>
          <p:cNvSpPr txBox="1">
            <a:spLocks noChangeArrowheads="1"/>
          </p:cNvSpPr>
          <p:nvPr/>
        </p:nvSpPr>
        <p:spPr bwMode="auto">
          <a:xfrm>
            <a:off x="9221224" y="2933997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</a:t>
            </a:r>
          </a:p>
        </p:txBody>
      </p:sp>
      <p:sp>
        <p:nvSpPr>
          <p:cNvPr id="9" name="Text Box 82"/>
          <p:cNvSpPr txBox="1">
            <a:spLocks noChangeArrowheads="1"/>
          </p:cNvSpPr>
          <p:nvPr/>
        </p:nvSpPr>
        <p:spPr bwMode="auto">
          <a:xfrm>
            <a:off x="10007037" y="2929235"/>
            <a:ext cx="4968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P+</a:t>
            </a:r>
          </a:p>
        </p:txBody>
      </p:sp>
      <p:sp>
        <p:nvSpPr>
          <p:cNvPr id="10" name="Text Box 84"/>
          <p:cNvSpPr txBox="1">
            <a:spLocks noChangeArrowheads="1"/>
          </p:cNvSpPr>
          <p:nvPr/>
        </p:nvSpPr>
        <p:spPr bwMode="auto">
          <a:xfrm>
            <a:off x="10007037" y="4442122"/>
            <a:ext cx="4968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P+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3335" r="2247"/>
          <a:stretch/>
        </p:blipFill>
        <p:spPr>
          <a:xfrm>
            <a:off x="3757717" y="2129886"/>
            <a:ext cx="3352355" cy="2739273"/>
          </a:xfrm>
          <a:prstGeom prst="rect">
            <a:avLst/>
          </a:prstGeom>
        </p:spPr>
      </p:pic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3747800" y="3517616"/>
            <a:ext cx="6840952" cy="892462"/>
          </a:xfrm>
          <a:prstGeom prst="rect">
            <a:avLst/>
          </a:prstGeom>
          <a:pattFill prst="lgConfetti">
            <a:fgClr>
              <a:schemeClr val="tx1"/>
            </a:fgClr>
            <a:bgClr>
              <a:srgbClr val="CC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7" name="Text Box 83"/>
          <p:cNvSpPr txBox="1">
            <a:spLocks noChangeArrowheads="1"/>
          </p:cNvSpPr>
          <p:nvPr/>
        </p:nvSpPr>
        <p:spPr bwMode="auto">
          <a:xfrm>
            <a:off x="10007037" y="3721397"/>
            <a:ext cx="4333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P-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15334" y="1576638"/>
                <a:ext cx="3131050" cy="969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80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sz="2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 </m:t>
                    </m:r>
                    <m:rad>
                      <m:radPr>
                        <m:degHide m:val="on"/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2 </m:t>
                            </m:r>
                            <m:sSub>
                              <m:sSubPr>
                                <m:ctrlP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sSub>
                              <m:sSubPr>
                                <m:ctrlP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𝑏𝑖</m:t>
                                </m:r>
                              </m:sub>
                            </m:s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de-DE" sz="2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de-DE" sz="2800" b="0" i="1" smtClean="0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b="0" i="1" smtClean="0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sz="2800" b="0" i="1" smtClean="0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US" sz="2800"/>
                  <a:t> 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34" y="1576638"/>
                <a:ext cx="3131050" cy="96917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79509" y="1066767"/>
            <a:ext cx="1776448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</a:rPr>
              <a:t>F</a:t>
            </a:r>
            <a:r>
              <a:rPr lang="en-US" sz="2400"/>
              <a:t>lat diodes:</a:t>
            </a:r>
            <a:endParaRPr lang="en-US" sz="2400" dirty="0"/>
          </a:p>
        </p:txBody>
      </p:sp>
      <p:grpSp>
        <p:nvGrpSpPr>
          <p:cNvPr id="110" name="Group 109"/>
          <p:cNvGrpSpPr/>
          <p:nvPr/>
        </p:nvGrpSpPr>
        <p:grpSpPr>
          <a:xfrm>
            <a:off x="279509" y="2872483"/>
            <a:ext cx="3361626" cy="1397403"/>
            <a:chOff x="279509" y="2872483"/>
            <a:chExt cx="3361626" cy="13974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279509" y="3300710"/>
                  <a:ext cx="3361626" cy="9691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80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de-DE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ad>
                        <m:radPr>
                          <m:degHide m:val="on"/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𝑏𝑖</m:t>
                                  </m:r>
                                </m:sub>
                              </m:s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de-DE" sz="2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de-DE" sz="2800" b="0" i="1" smtClean="0">
                                      <a:solidFill>
                                        <a:srgbClr val="6633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0" i="1" smtClean="0">
                                      <a:solidFill>
                                        <a:srgbClr val="6633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solidFill>
                                        <a:srgbClr val="6633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a14:m>
                  <a:r>
                    <a:rPr lang="en-US" sz="2800"/>
                    <a:t> </a:t>
                  </a: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509" y="3300710"/>
                  <a:ext cx="3361626" cy="96917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/>
            <p:cNvSpPr txBox="1"/>
            <p:nvPr/>
          </p:nvSpPr>
          <p:spPr>
            <a:xfrm>
              <a:off x="279509" y="2872483"/>
              <a:ext cx="1965603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2400">
                  <a:solidFill>
                    <a:srgbClr val="FF0000"/>
                  </a:solidFill>
                </a:rPr>
                <a:t>P</a:t>
              </a:r>
              <a:r>
                <a:rPr lang="en-US" sz="2400"/>
                <a:t>oint diodes: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262310" y="3500765"/>
                  <a:ext cx="548548" cy="513282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a14:m>
                  <a:r>
                    <a:rPr lang="en-US" sz="1600" baseline="30000" dirty="0">
                      <a:solidFill>
                        <a:srgbClr val="FF0000"/>
                      </a:solidFill>
                    </a:rPr>
                    <a:t>(?)</a:t>
                  </a:r>
                  <a:endParaRPr lang="en-US" sz="2800" baseline="30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310" y="3500765"/>
                  <a:ext cx="548548" cy="51328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163741" y="1807070"/>
                <a:ext cx="482824" cy="52322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741" y="1807070"/>
                <a:ext cx="482824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/>
          <p:cNvSpPr/>
          <p:nvPr/>
        </p:nvSpPr>
        <p:spPr>
          <a:xfrm>
            <a:off x="6464640" y="985815"/>
            <a:ext cx="1594591" cy="1144071"/>
          </a:xfrm>
          <a:prstGeom prst="rect">
            <a:avLst/>
          </a:prstGeom>
          <a:solidFill>
            <a:srgbClr val="FFFF80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Line 63"/>
          <p:cNvSpPr>
            <a:spLocks noChangeShapeType="1"/>
          </p:cNvSpPr>
          <p:nvPr/>
        </p:nvSpPr>
        <p:spPr bwMode="auto">
          <a:xfrm>
            <a:off x="6071108" y="1417056"/>
            <a:ext cx="3475" cy="12883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Isosceles Triangle 69"/>
          <p:cNvSpPr/>
          <p:nvPr/>
        </p:nvSpPr>
        <p:spPr>
          <a:xfrm rot="10800000">
            <a:off x="5964589" y="1333077"/>
            <a:ext cx="216024" cy="242378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5974107" y="1568566"/>
            <a:ext cx="206506" cy="68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Line 63"/>
          <p:cNvSpPr>
            <a:spLocks noChangeShapeType="1"/>
          </p:cNvSpPr>
          <p:nvPr/>
        </p:nvSpPr>
        <p:spPr bwMode="auto">
          <a:xfrm flipH="1">
            <a:off x="6071108" y="1060230"/>
            <a:ext cx="0" cy="27284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Isosceles Triangle 73"/>
          <p:cNvSpPr/>
          <p:nvPr/>
        </p:nvSpPr>
        <p:spPr>
          <a:xfrm rot="5400000">
            <a:off x="6874922" y="1437196"/>
            <a:ext cx="676845" cy="627477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Line 63"/>
          <p:cNvSpPr>
            <a:spLocks noChangeShapeType="1"/>
          </p:cNvSpPr>
          <p:nvPr/>
        </p:nvSpPr>
        <p:spPr bwMode="auto">
          <a:xfrm>
            <a:off x="6062392" y="1777982"/>
            <a:ext cx="46977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Line 63"/>
          <p:cNvSpPr>
            <a:spLocks noChangeShapeType="1"/>
          </p:cNvSpPr>
          <p:nvPr/>
        </p:nvSpPr>
        <p:spPr bwMode="auto">
          <a:xfrm>
            <a:off x="6494339" y="1777981"/>
            <a:ext cx="39319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6603383" y="965218"/>
            <a:ext cx="1455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Max. 1.8V</a:t>
            </a:r>
          </a:p>
        </p:txBody>
      </p:sp>
      <p:sp>
        <p:nvSpPr>
          <p:cNvPr id="80" name="Line 63"/>
          <p:cNvSpPr>
            <a:spLocks noChangeShapeType="1"/>
          </p:cNvSpPr>
          <p:nvPr/>
        </p:nvSpPr>
        <p:spPr bwMode="auto">
          <a:xfrm>
            <a:off x="7501333" y="1760455"/>
            <a:ext cx="39319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1" name="Group 110"/>
          <p:cNvGrpSpPr/>
          <p:nvPr/>
        </p:nvGrpSpPr>
        <p:grpSpPr>
          <a:xfrm>
            <a:off x="5223488" y="3509575"/>
            <a:ext cx="1733790" cy="760311"/>
            <a:chOff x="5223488" y="3509575"/>
            <a:chExt cx="1733790" cy="760311"/>
          </a:xfrm>
        </p:grpSpPr>
        <p:sp>
          <p:nvSpPr>
            <p:cNvPr id="81" name="Rounded Rectangle 80"/>
            <p:cNvSpPr/>
            <p:nvPr/>
          </p:nvSpPr>
          <p:spPr>
            <a:xfrm>
              <a:off x="5223488" y="3509575"/>
              <a:ext cx="1733790" cy="760311"/>
            </a:xfrm>
            <a:prstGeom prst="roundRect">
              <a:avLst/>
            </a:prstGeom>
            <a:solidFill>
              <a:srgbClr val="CD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5311459" y="3560522"/>
              <a:ext cx="1470799" cy="598237"/>
              <a:chOff x="1405153" y="4869159"/>
              <a:chExt cx="1470799" cy="598237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 flipH="1">
                <a:off x="1405153" y="4869159"/>
                <a:ext cx="475706" cy="3429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1859425" y="4869159"/>
                <a:ext cx="180652" cy="4859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2164781" y="4869159"/>
                <a:ext cx="0" cy="59823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>
                <a:off x="2324957" y="4871104"/>
                <a:ext cx="154905" cy="4997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2470139" y="4871104"/>
                <a:ext cx="405813" cy="3409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1" name="Line 63"/>
          <p:cNvSpPr>
            <a:spLocks noChangeShapeType="1"/>
          </p:cNvSpPr>
          <p:nvPr/>
        </p:nvSpPr>
        <p:spPr bwMode="auto">
          <a:xfrm>
            <a:off x="5827505" y="1061228"/>
            <a:ext cx="46977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5218459" y="69770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Max. 1.8V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5765731" y="4478244"/>
            <a:ext cx="0" cy="4892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609165" y="4967468"/>
            <a:ext cx="31313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5298088" y="4938659"/>
            <a:ext cx="97815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/>
              <a:t>V</a:t>
            </a:r>
            <a:r>
              <a:rPr lang="en-US" baseline="-25000"/>
              <a:t>BackBias</a:t>
            </a:r>
            <a:endParaRPr lang="en-US" baseline="-25000" dirty="0"/>
          </a:p>
        </p:txBody>
      </p:sp>
      <p:sp>
        <p:nvSpPr>
          <p:cNvPr id="109" name="Text Box 80"/>
          <p:cNvSpPr txBox="1">
            <a:spLocks noChangeArrowheads="1"/>
          </p:cNvSpPr>
          <p:nvPr/>
        </p:nvSpPr>
        <p:spPr bwMode="auto">
          <a:xfrm>
            <a:off x="5834870" y="2940887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28271" y="5273904"/>
            <a:ext cx="6611746" cy="1200329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/>
              <a:t>mprovements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Reduce doping, add back bias, e.g. ALPIDE (hard for &gt;6V).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EEECE1"/>
                </a:solidFill>
              </a:rPr>
              <a:t>Extend diodes (</a:t>
            </a:r>
            <a:r>
              <a:rPr lang="de-DE">
                <a:solidFill>
                  <a:srgbClr val="EEECE1"/>
                </a:solidFill>
              </a:rPr>
              <a:t>H. Pernegger et al., 2017 JINST 12 P06008)</a:t>
            </a:r>
            <a:endParaRPr lang="en-US">
              <a:solidFill>
                <a:srgbClr val="EEECE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EEECE1"/>
                </a:solidFill>
              </a:rPr>
              <a:t>Add AC-Pixel (MIMOSIS-1, see H. Darwish HK 4.5)</a:t>
            </a:r>
            <a:endParaRPr lang="de-DE">
              <a:solidFill>
                <a:srgbClr val="EEECE1"/>
              </a:solidFill>
            </a:endParaRPr>
          </a:p>
        </p:txBody>
      </p: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33</a:t>
            </a:fld>
            <a:endParaRPr lang="de-DE"/>
          </a:p>
        </p:txBody>
      </p:sp>
      <p:cxnSp>
        <p:nvCxnSpPr>
          <p:cNvPr id="115" name="Straight Connector 114"/>
          <p:cNvCxnSpPr/>
          <p:nvPr/>
        </p:nvCxnSpPr>
        <p:spPr>
          <a:xfrm>
            <a:off x="1396009" y="4005697"/>
            <a:ext cx="2414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200937" y="2274433"/>
            <a:ext cx="2414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5882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Radiation tolerance: D-MAPS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3336"/>
          <a:stretch/>
        </p:blipFill>
        <p:spPr>
          <a:xfrm>
            <a:off x="7099877" y="2129887"/>
            <a:ext cx="3521870" cy="2739273"/>
          </a:xfrm>
          <a:prstGeom prst="rect">
            <a:avLst/>
          </a:prstGeom>
        </p:spPr>
      </p:pic>
      <p:sp>
        <p:nvSpPr>
          <p:cNvPr id="6" name="Text Box 76"/>
          <p:cNvSpPr txBox="1">
            <a:spLocks noChangeArrowheads="1"/>
          </p:cNvSpPr>
          <p:nvPr/>
        </p:nvSpPr>
        <p:spPr bwMode="auto">
          <a:xfrm>
            <a:off x="7621024" y="2248197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7" name="Text Box 77"/>
          <p:cNvSpPr txBox="1">
            <a:spLocks noChangeArrowheads="1"/>
          </p:cNvSpPr>
          <p:nvPr/>
        </p:nvSpPr>
        <p:spPr bwMode="auto">
          <a:xfrm>
            <a:off x="9830824" y="2248197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SiO</a:t>
            </a:r>
            <a:r>
              <a:rPr lang="de-DE" sz="2400" baseline="-25000">
                <a:solidFill>
                  <a:schemeClr val="bg1"/>
                </a:solidFill>
              </a:rPr>
              <a:t>2</a:t>
            </a:r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8" name="Text Box 80"/>
          <p:cNvSpPr txBox="1">
            <a:spLocks noChangeArrowheads="1"/>
          </p:cNvSpPr>
          <p:nvPr/>
        </p:nvSpPr>
        <p:spPr bwMode="auto">
          <a:xfrm>
            <a:off x="9221224" y="2933997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N+</a:t>
            </a:r>
          </a:p>
        </p:txBody>
      </p:sp>
      <p:sp>
        <p:nvSpPr>
          <p:cNvPr id="9" name="Text Box 82"/>
          <p:cNvSpPr txBox="1">
            <a:spLocks noChangeArrowheads="1"/>
          </p:cNvSpPr>
          <p:nvPr/>
        </p:nvSpPr>
        <p:spPr bwMode="auto">
          <a:xfrm>
            <a:off x="10007037" y="2929235"/>
            <a:ext cx="4968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P+</a:t>
            </a:r>
          </a:p>
        </p:txBody>
      </p:sp>
      <p:sp>
        <p:nvSpPr>
          <p:cNvPr id="10" name="Text Box 84"/>
          <p:cNvSpPr txBox="1">
            <a:spLocks noChangeArrowheads="1"/>
          </p:cNvSpPr>
          <p:nvPr/>
        </p:nvSpPr>
        <p:spPr bwMode="auto">
          <a:xfrm>
            <a:off x="10007037" y="4442122"/>
            <a:ext cx="4968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P+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3335" r="2247"/>
          <a:stretch/>
        </p:blipFill>
        <p:spPr>
          <a:xfrm>
            <a:off x="3757717" y="2129886"/>
            <a:ext cx="3352355" cy="2739273"/>
          </a:xfrm>
          <a:prstGeom prst="rect">
            <a:avLst/>
          </a:prstGeom>
        </p:spPr>
      </p:pic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3747800" y="3517616"/>
            <a:ext cx="6804655" cy="892462"/>
          </a:xfrm>
          <a:prstGeom prst="rect">
            <a:avLst/>
          </a:prstGeom>
          <a:pattFill prst="lgConfetti">
            <a:fgClr>
              <a:schemeClr val="tx1"/>
            </a:fgClr>
            <a:bgClr>
              <a:srgbClr val="CC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7" name="Text Box 83"/>
          <p:cNvSpPr txBox="1">
            <a:spLocks noChangeArrowheads="1"/>
          </p:cNvSpPr>
          <p:nvPr/>
        </p:nvSpPr>
        <p:spPr bwMode="auto">
          <a:xfrm>
            <a:off x="10007037" y="3721397"/>
            <a:ext cx="4333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P-</a:t>
            </a:r>
          </a:p>
        </p:txBody>
      </p:sp>
      <p:sp>
        <p:nvSpPr>
          <p:cNvPr id="28" name="Round Same Side Corner Rectangle 27"/>
          <p:cNvSpPr/>
          <p:nvPr/>
        </p:nvSpPr>
        <p:spPr>
          <a:xfrm rot="10800000">
            <a:off x="3755690" y="3503238"/>
            <a:ext cx="6800298" cy="898830"/>
          </a:xfrm>
          <a:prstGeom prst="round2SameRect">
            <a:avLst/>
          </a:prstGeom>
          <a:solidFill>
            <a:srgbClr val="DAEDE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896640" y="3514997"/>
            <a:ext cx="2319760" cy="3508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253710" y="3514997"/>
            <a:ext cx="2308999" cy="3508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514373" y="3792686"/>
            <a:ext cx="5780700" cy="406203"/>
            <a:chOff x="1285595" y="3792686"/>
            <a:chExt cx="5780700" cy="406203"/>
          </a:xfrm>
        </p:grpSpPr>
        <p:sp>
          <p:nvSpPr>
            <p:cNvPr id="32" name="Pfeil nach unten 2"/>
            <p:cNvSpPr/>
            <p:nvPr/>
          </p:nvSpPr>
          <p:spPr>
            <a:xfrm>
              <a:off x="5332593" y="3796862"/>
              <a:ext cx="53280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Pfeil nach unten 2"/>
            <p:cNvSpPr/>
            <p:nvPr/>
          </p:nvSpPr>
          <p:spPr>
            <a:xfrm>
              <a:off x="5767743" y="3796862"/>
              <a:ext cx="53280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Pfeil nach unten 2"/>
            <p:cNvSpPr/>
            <p:nvPr/>
          </p:nvSpPr>
          <p:spPr>
            <a:xfrm>
              <a:off x="6178681" y="3800616"/>
              <a:ext cx="53280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Pfeil nach unten 2"/>
            <p:cNvSpPr/>
            <p:nvPr/>
          </p:nvSpPr>
          <p:spPr>
            <a:xfrm>
              <a:off x="6584463" y="3796862"/>
              <a:ext cx="53280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Pfeil nach unten 2"/>
            <p:cNvSpPr/>
            <p:nvPr/>
          </p:nvSpPr>
          <p:spPr>
            <a:xfrm rot="2821804">
              <a:off x="4805282" y="3753222"/>
              <a:ext cx="45719" cy="398273"/>
            </a:xfrm>
            <a:prstGeom prst="downArrow">
              <a:avLst>
                <a:gd name="adj1" fmla="val 50000"/>
                <a:gd name="adj2" fmla="val 3828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Pfeil nach unten 2"/>
            <p:cNvSpPr/>
            <p:nvPr/>
          </p:nvSpPr>
          <p:spPr>
            <a:xfrm rot="18559825">
              <a:off x="4171311" y="3757961"/>
              <a:ext cx="45719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Pfeil nach unten 2"/>
            <p:cNvSpPr/>
            <p:nvPr/>
          </p:nvSpPr>
          <p:spPr>
            <a:xfrm>
              <a:off x="2547208" y="3794288"/>
              <a:ext cx="53280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Pfeil nach unten 2"/>
            <p:cNvSpPr/>
            <p:nvPr/>
          </p:nvSpPr>
          <p:spPr>
            <a:xfrm>
              <a:off x="2982358" y="3794288"/>
              <a:ext cx="53280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Pfeil nach unten 2"/>
            <p:cNvSpPr/>
            <p:nvPr/>
          </p:nvSpPr>
          <p:spPr>
            <a:xfrm>
              <a:off x="3393296" y="3798042"/>
              <a:ext cx="53280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Pfeil nach unten 2"/>
            <p:cNvSpPr/>
            <p:nvPr/>
          </p:nvSpPr>
          <p:spPr>
            <a:xfrm>
              <a:off x="3799078" y="3794288"/>
              <a:ext cx="53280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Pfeil nach unten 2"/>
            <p:cNvSpPr/>
            <p:nvPr/>
          </p:nvSpPr>
          <p:spPr>
            <a:xfrm>
              <a:off x="1711782" y="3792686"/>
              <a:ext cx="53280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Pfeil nach unten 2"/>
            <p:cNvSpPr/>
            <p:nvPr/>
          </p:nvSpPr>
          <p:spPr>
            <a:xfrm>
              <a:off x="2146932" y="3792686"/>
              <a:ext cx="53280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Pfeil nach unten 2"/>
            <p:cNvSpPr/>
            <p:nvPr/>
          </p:nvSpPr>
          <p:spPr>
            <a:xfrm>
              <a:off x="7013015" y="3800616"/>
              <a:ext cx="53280" cy="39827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Pfeil nach unten 2"/>
            <p:cNvSpPr/>
            <p:nvPr/>
          </p:nvSpPr>
          <p:spPr>
            <a:xfrm rot="2821804">
              <a:off x="1461872" y="3794287"/>
              <a:ext cx="45719" cy="398273"/>
            </a:xfrm>
            <a:prstGeom prst="downArrow">
              <a:avLst>
                <a:gd name="adj1" fmla="val 50000"/>
                <a:gd name="adj2" fmla="val 3828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765837" y="554928"/>
            <a:ext cx="3220753" cy="2150469"/>
            <a:chOff x="8765837" y="554928"/>
            <a:chExt cx="3220753" cy="2150469"/>
          </a:xfrm>
        </p:grpSpPr>
        <p:sp>
          <p:nvSpPr>
            <p:cNvPr id="4" name="Rectangle 3"/>
            <p:cNvSpPr/>
            <p:nvPr/>
          </p:nvSpPr>
          <p:spPr>
            <a:xfrm>
              <a:off x="9986054" y="985815"/>
              <a:ext cx="1448418" cy="1144071"/>
            </a:xfrm>
            <a:prstGeom prst="rect">
              <a:avLst/>
            </a:prstGeom>
            <a:solidFill>
              <a:srgbClr val="FFFF80"/>
            </a:solidFill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Line 63"/>
            <p:cNvSpPr>
              <a:spLocks noChangeShapeType="1"/>
            </p:cNvSpPr>
            <p:nvPr/>
          </p:nvSpPr>
          <p:spPr bwMode="auto">
            <a:xfrm>
              <a:off x="9446349" y="1417056"/>
              <a:ext cx="3475" cy="12883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9339830" y="1333077"/>
              <a:ext cx="216024" cy="242378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9349348" y="1568566"/>
              <a:ext cx="206506" cy="68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Line 63"/>
            <p:cNvSpPr>
              <a:spLocks noChangeShapeType="1"/>
            </p:cNvSpPr>
            <p:nvPr/>
          </p:nvSpPr>
          <p:spPr bwMode="auto">
            <a:xfrm flipH="1">
              <a:off x="9446349" y="1060230"/>
              <a:ext cx="0" cy="2728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3"/>
            <p:cNvSpPr>
              <a:spLocks noChangeShapeType="1"/>
            </p:cNvSpPr>
            <p:nvPr/>
          </p:nvSpPr>
          <p:spPr bwMode="auto">
            <a:xfrm>
              <a:off x="9103564" y="1024433"/>
              <a:ext cx="685569" cy="158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5400000">
              <a:off x="10250163" y="1437196"/>
              <a:ext cx="676845" cy="627477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8765837" y="554928"/>
                  <a:ext cx="1389804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5837" y="554928"/>
                  <a:ext cx="1389804" cy="43088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Line 63"/>
            <p:cNvSpPr>
              <a:spLocks noChangeShapeType="1"/>
            </p:cNvSpPr>
            <p:nvPr/>
          </p:nvSpPr>
          <p:spPr bwMode="auto">
            <a:xfrm flipH="1">
              <a:off x="9830824" y="1643986"/>
              <a:ext cx="0" cy="2728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3"/>
            <p:cNvSpPr>
              <a:spLocks noChangeShapeType="1"/>
            </p:cNvSpPr>
            <p:nvPr/>
          </p:nvSpPr>
          <p:spPr bwMode="auto">
            <a:xfrm flipH="1">
              <a:off x="9881655" y="1643986"/>
              <a:ext cx="0" cy="2728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3"/>
            <p:cNvSpPr>
              <a:spLocks noChangeShapeType="1"/>
            </p:cNvSpPr>
            <p:nvPr/>
          </p:nvSpPr>
          <p:spPr bwMode="auto">
            <a:xfrm>
              <a:off x="9437633" y="1777981"/>
              <a:ext cx="39319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63"/>
            <p:cNvSpPr>
              <a:spLocks noChangeShapeType="1"/>
            </p:cNvSpPr>
            <p:nvPr/>
          </p:nvSpPr>
          <p:spPr bwMode="auto">
            <a:xfrm>
              <a:off x="9869580" y="1777981"/>
              <a:ext cx="39319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978624" y="965218"/>
              <a:ext cx="14558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Max. 1.8V</a:t>
              </a:r>
            </a:p>
          </p:txBody>
        </p:sp>
        <p:sp>
          <p:nvSpPr>
            <p:cNvPr id="25" name="Line 63"/>
            <p:cNvSpPr>
              <a:spLocks noChangeShapeType="1"/>
            </p:cNvSpPr>
            <p:nvPr/>
          </p:nvSpPr>
          <p:spPr bwMode="auto">
            <a:xfrm>
              <a:off x="10876574" y="1760455"/>
              <a:ext cx="39319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9" name="Picture 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839" y="641730"/>
              <a:ext cx="826751" cy="691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1" name="Rectangle 50"/>
          <p:cNvSpPr/>
          <p:nvPr/>
        </p:nvSpPr>
        <p:spPr>
          <a:xfrm>
            <a:off x="6464640" y="985815"/>
            <a:ext cx="1594591" cy="1144071"/>
          </a:xfrm>
          <a:prstGeom prst="rect">
            <a:avLst/>
          </a:prstGeom>
          <a:solidFill>
            <a:srgbClr val="FFFF80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ine 63"/>
          <p:cNvSpPr>
            <a:spLocks noChangeShapeType="1"/>
          </p:cNvSpPr>
          <p:nvPr/>
        </p:nvSpPr>
        <p:spPr bwMode="auto">
          <a:xfrm>
            <a:off x="6071108" y="1417056"/>
            <a:ext cx="3475" cy="12883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Isosceles Triangle 52"/>
          <p:cNvSpPr/>
          <p:nvPr/>
        </p:nvSpPr>
        <p:spPr>
          <a:xfrm rot="10800000">
            <a:off x="5964589" y="1333077"/>
            <a:ext cx="216024" cy="242378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5974107" y="1568566"/>
            <a:ext cx="206506" cy="68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ine 63"/>
          <p:cNvSpPr>
            <a:spLocks noChangeShapeType="1"/>
          </p:cNvSpPr>
          <p:nvPr/>
        </p:nvSpPr>
        <p:spPr bwMode="auto">
          <a:xfrm flipH="1">
            <a:off x="6071108" y="1060230"/>
            <a:ext cx="0" cy="27284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Isosceles Triangle 55"/>
          <p:cNvSpPr/>
          <p:nvPr/>
        </p:nvSpPr>
        <p:spPr>
          <a:xfrm rot="5400000">
            <a:off x="6874922" y="1437196"/>
            <a:ext cx="676845" cy="627477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Line 63"/>
          <p:cNvSpPr>
            <a:spLocks noChangeShapeType="1"/>
          </p:cNvSpPr>
          <p:nvPr/>
        </p:nvSpPr>
        <p:spPr bwMode="auto">
          <a:xfrm>
            <a:off x="6062392" y="1777982"/>
            <a:ext cx="46977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63"/>
          <p:cNvSpPr>
            <a:spLocks noChangeShapeType="1"/>
          </p:cNvSpPr>
          <p:nvPr/>
        </p:nvSpPr>
        <p:spPr bwMode="auto">
          <a:xfrm>
            <a:off x="6494339" y="1777981"/>
            <a:ext cx="39319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603383" y="965218"/>
            <a:ext cx="1455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Max. 1.8V</a:t>
            </a:r>
          </a:p>
        </p:txBody>
      </p:sp>
      <p:sp>
        <p:nvSpPr>
          <p:cNvPr id="60" name="Line 63"/>
          <p:cNvSpPr>
            <a:spLocks noChangeShapeType="1"/>
          </p:cNvSpPr>
          <p:nvPr/>
        </p:nvSpPr>
        <p:spPr bwMode="auto">
          <a:xfrm>
            <a:off x="7501333" y="1760455"/>
            <a:ext cx="39319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63"/>
          <p:cNvSpPr>
            <a:spLocks noChangeShapeType="1"/>
          </p:cNvSpPr>
          <p:nvPr/>
        </p:nvSpPr>
        <p:spPr bwMode="auto">
          <a:xfrm>
            <a:off x="5827505" y="1061228"/>
            <a:ext cx="46977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218459" y="697704"/>
            <a:ext cx="1455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Max. 1.8V</a:t>
            </a:r>
          </a:p>
        </p:txBody>
      </p:sp>
      <p:sp>
        <p:nvSpPr>
          <p:cNvPr id="46" name="Line 93"/>
          <p:cNvSpPr>
            <a:spLocks noChangeShapeType="1"/>
          </p:cNvSpPr>
          <p:nvPr/>
        </p:nvSpPr>
        <p:spPr bwMode="auto">
          <a:xfrm flipH="1" flipV="1">
            <a:off x="6777137" y="1154058"/>
            <a:ext cx="1336057" cy="38387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Oval 94"/>
          <p:cNvSpPr>
            <a:spLocks noChangeArrowheads="1"/>
          </p:cNvSpPr>
          <p:nvPr/>
        </p:nvSpPr>
        <p:spPr bwMode="auto">
          <a:xfrm>
            <a:off x="7635600" y="3865860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28271" y="5273904"/>
            <a:ext cx="6611746" cy="1200329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doping, add back bias, e.g. ALPIDE (hard for &gt;6V).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 diodes (</a:t>
            </a:r>
            <a:r>
              <a:rPr lang="de-DE" dirty="0"/>
              <a:t>H. </a:t>
            </a:r>
            <a:r>
              <a:rPr lang="de-DE" dirty="0" err="1"/>
              <a:t>Pernegger</a:t>
            </a:r>
            <a:r>
              <a:rPr lang="de-DE" dirty="0"/>
              <a:t> et al., 2017 JINST 12 P06008)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AC-Pixel (MIMOSIS-1, pioneered by IPHC, GU, GSI)</a:t>
            </a:r>
            <a:endParaRPr lang="de-DE" dirty="0"/>
          </a:p>
        </p:txBody>
      </p:sp>
      <p:grpSp>
        <p:nvGrpSpPr>
          <p:cNvPr id="82" name="Group 81"/>
          <p:cNvGrpSpPr/>
          <p:nvPr/>
        </p:nvGrpSpPr>
        <p:grpSpPr>
          <a:xfrm>
            <a:off x="6777137" y="4992807"/>
            <a:ext cx="4492628" cy="1520044"/>
            <a:chOff x="6777137" y="4992807"/>
            <a:chExt cx="4492628" cy="1520044"/>
          </a:xfrm>
        </p:grpSpPr>
        <p:sp>
          <p:nvSpPr>
            <p:cNvPr id="72" name="Rectangle 71"/>
            <p:cNvSpPr/>
            <p:nvPr/>
          </p:nvSpPr>
          <p:spPr>
            <a:xfrm>
              <a:off x="8561371" y="4992807"/>
              <a:ext cx="2708394" cy="152004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6"/>
            <a:srcRect l="11689" t="18500" r="11735" b="13310"/>
            <a:stretch/>
          </p:blipFill>
          <p:spPr>
            <a:xfrm>
              <a:off x="8720162" y="5152498"/>
              <a:ext cx="1618489" cy="9418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1" name="Picture 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4847" y="5120777"/>
              <a:ext cx="826751" cy="691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866464" y="6126052"/>
              <a:ext cx="139012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/>
                <a:t>MIMOSIS-1</a:t>
              </a:r>
              <a:endParaRPr lang="en-US" dirty="0"/>
            </a:p>
          </p:txBody>
        </p:sp>
        <p:cxnSp>
          <p:nvCxnSpPr>
            <p:cNvPr id="74" name="Straight Arrow Connector 73"/>
            <p:cNvCxnSpPr>
              <a:cxnSpLocks/>
            </p:cNvCxnSpPr>
            <p:nvPr/>
          </p:nvCxnSpPr>
          <p:spPr>
            <a:xfrm>
              <a:off x="6777137" y="6300216"/>
              <a:ext cx="19430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 flipV="1">
            <a:off x="5765731" y="4478244"/>
            <a:ext cx="0" cy="4892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609165" y="4967468"/>
            <a:ext cx="31313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298088" y="4938659"/>
            <a:ext cx="97815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/>
              <a:t>V</a:t>
            </a:r>
            <a:r>
              <a:rPr lang="en-US" baseline="-25000"/>
              <a:t>BackBias</a:t>
            </a:r>
            <a:endParaRPr lang="en-US" baseline="-25000" dirty="0"/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15334" y="1576638"/>
                <a:ext cx="3131050" cy="969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80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sz="2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 </m:t>
                    </m:r>
                    <m:rad>
                      <m:radPr>
                        <m:degHide m:val="on"/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2 </m:t>
                            </m:r>
                            <m:sSub>
                              <m:sSubPr>
                                <m:ctrlP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sSub>
                              <m:sSubPr>
                                <m:ctrlP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𝑏𝑖</m:t>
                                </m:r>
                              </m:sub>
                            </m:s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de-DE" sz="2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de-DE" sz="2800" b="0" i="1" smtClean="0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b="0" i="1" smtClean="0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sz="2800" b="0" i="1" smtClean="0">
                                    <a:solidFill>
                                      <a:srgbClr val="6633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US" sz="2800"/>
                  <a:t> </a:t>
                </a: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34" y="1576638"/>
                <a:ext cx="3131050" cy="96917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/>
          <p:cNvSpPr txBox="1"/>
          <p:nvPr/>
        </p:nvSpPr>
        <p:spPr>
          <a:xfrm>
            <a:off x="279509" y="1066767"/>
            <a:ext cx="1776448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</a:rPr>
              <a:t>F</a:t>
            </a:r>
            <a:r>
              <a:rPr lang="en-US" sz="2400"/>
              <a:t>lat diodes:</a:t>
            </a:r>
            <a:endParaRPr lang="en-US" sz="2400" dirty="0"/>
          </a:p>
        </p:txBody>
      </p:sp>
      <p:grpSp>
        <p:nvGrpSpPr>
          <p:cNvPr id="85" name="Group 84"/>
          <p:cNvGrpSpPr/>
          <p:nvPr/>
        </p:nvGrpSpPr>
        <p:grpSpPr>
          <a:xfrm>
            <a:off x="279509" y="2872483"/>
            <a:ext cx="3361626" cy="1397403"/>
            <a:chOff x="279509" y="2872483"/>
            <a:chExt cx="3361626" cy="13974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279509" y="3300710"/>
                  <a:ext cx="3361626" cy="9691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80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de-DE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ad>
                        <m:radPr>
                          <m:degHide m:val="on"/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𝑏𝑖</m:t>
                                  </m:r>
                                </m:sub>
                              </m:s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de-DE" sz="2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de-DE" sz="2800" b="0" i="1" smtClean="0">
                                      <a:solidFill>
                                        <a:srgbClr val="6633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0" i="1" smtClean="0">
                                      <a:solidFill>
                                        <a:srgbClr val="6633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solidFill>
                                        <a:srgbClr val="6633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a14:m>
                  <a:r>
                    <a:rPr lang="en-US" sz="2800"/>
                    <a:t> </a:t>
                  </a: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509" y="3300710"/>
                  <a:ext cx="3361626" cy="96917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TextBox 86"/>
            <p:cNvSpPr txBox="1"/>
            <p:nvPr/>
          </p:nvSpPr>
          <p:spPr>
            <a:xfrm>
              <a:off x="279509" y="2872483"/>
              <a:ext cx="1965603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2400">
                  <a:solidFill>
                    <a:srgbClr val="FF0000"/>
                  </a:solidFill>
                </a:rPr>
                <a:t>P</a:t>
              </a:r>
              <a:r>
                <a:rPr lang="en-US" sz="2400"/>
                <a:t>oint diodes: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1262310" y="3500765"/>
                  <a:ext cx="548548" cy="513282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a14:m>
                  <a:r>
                    <a:rPr lang="en-US" sz="1600" baseline="30000" dirty="0">
                      <a:solidFill>
                        <a:srgbClr val="FF0000"/>
                      </a:solidFill>
                    </a:rPr>
                    <a:t>(?)</a:t>
                  </a:r>
                  <a:endParaRPr lang="en-US" sz="2800" baseline="30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310" y="3500765"/>
                  <a:ext cx="548548" cy="51328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1163741" y="1807070"/>
                <a:ext cx="482824" cy="52322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741" y="1807070"/>
                <a:ext cx="482824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Connector 89"/>
          <p:cNvCxnSpPr/>
          <p:nvPr/>
        </p:nvCxnSpPr>
        <p:spPr>
          <a:xfrm>
            <a:off x="1396009" y="4005697"/>
            <a:ext cx="2414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1200937" y="2274433"/>
            <a:ext cx="2414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487099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01563 0.00139 L 0.03802 -0.02708 L 0.0625 -0.04838 L 0.11094 -0.05532 L 0.14102 -0.07893 L 0.14102 -0.16852 L 0.1388 -0.32662 " pathEditMode="relative" rAng="0" ptsTypes="AAAAAAAA"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39E4ABB-342B-D54E-E820-9FF324F9E124}"/>
              </a:ext>
            </a:extLst>
          </p:cNvPr>
          <p:cNvGrpSpPr/>
          <p:nvPr/>
        </p:nvGrpSpPr>
        <p:grpSpPr>
          <a:xfrm>
            <a:off x="1977814" y="537331"/>
            <a:ext cx="8493831" cy="5992887"/>
            <a:chOff x="441622" y="537331"/>
            <a:chExt cx="8493831" cy="59928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0C9160-F14D-E8A3-0A13-A5B12691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622" y="537331"/>
              <a:ext cx="7803556" cy="599288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AB315F-EB40-9459-B594-05A1B0076842}"/>
                </a:ext>
              </a:extLst>
            </p:cNvPr>
            <p:cNvSpPr/>
            <p:nvPr/>
          </p:nvSpPr>
          <p:spPr>
            <a:xfrm>
              <a:off x="4880847" y="1933100"/>
              <a:ext cx="3296653" cy="62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BE34F4-14C6-6D93-CF8D-43E865EAB78B}"/>
                </a:ext>
              </a:extLst>
            </p:cNvPr>
            <p:cNvSpPr/>
            <p:nvPr/>
          </p:nvSpPr>
          <p:spPr>
            <a:xfrm>
              <a:off x="2428875" y="1104900"/>
              <a:ext cx="161925" cy="1619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3C0771-74F2-F6B0-90EE-FF333170290A}"/>
                </a:ext>
              </a:extLst>
            </p:cNvPr>
            <p:cNvSpPr txBox="1"/>
            <p:nvPr/>
          </p:nvSpPr>
          <p:spPr>
            <a:xfrm>
              <a:off x="2212319" y="827901"/>
              <a:ext cx="59503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>
                  <a:solidFill>
                    <a:srgbClr val="E46C0A"/>
                  </a:solidFill>
                </a:rPr>
                <a:t>DPTS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AC44BB0-297D-6398-243D-387A513117E1}"/>
                </a:ext>
              </a:extLst>
            </p:cNvPr>
            <p:cNvSpPr/>
            <p:nvPr/>
          </p:nvSpPr>
          <p:spPr>
            <a:xfrm>
              <a:off x="3914775" y="1628775"/>
              <a:ext cx="161925" cy="161925"/>
            </a:xfrm>
            <a:prstGeom prst="rect">
              <a:avLst/>
            </a:prstGeom>
            <a:solidFill>
              <a:srgbClr val="CB05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30E260-8C43-6FDC-9133-72C6833CF799}"/>
                </a:ext>
              </a:extLst>
            </p:cNvPr>
            <p:cNvSpPr/>
            <p:nvPr/>
          </p:nvSpPr>
          <p:spPr>
            <a:xfrm>
              <a:off x="4914900" y="1990725"/>
              <a:ext cx="161925" cy="161925"/>
            </a:xfrm>
            <a:prstGeom prst="rect">
              <a:avLst/>
            </a:prstGeom>
            <a:solidFill>
              <a:srgbClr val="CB05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136F45-CA6D-1E3F-D9F9-2930041955D6}"/>
                </a:ext>
              </a:extLst>
            </p:cNvPr>
            <p:cNvSpPr txBox="1"/>
            <p:nvPr/>
          </p:nvSpPr>
          <p:spPr>
            <a:xfrm>
              <a:off x="5232708" y="1902559"/>
              <a:ext cx="3702745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/>
                <a:t>TOWER–0.18µm, p-stop (MIMOSIS-1</a:t>
              </a:r>
              <a:r>
                <a:rPr lang="en-US" sz="1400" dirty="0"/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05529C-8C0C-E373-0C7D-A817E408560C}"/>
                </a:ext>
              </a:extLst>
            </p:cNvPr>
            <p:cNvSpPr txBox="1"/>
            <p:nvPr/>
          </p:nvSpPr>
          <p:spPr>
            <a:xfrm>
              <a:off x="5191125" y="2156817"/>
              <a:ext cx="2467342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 err="1"/>
                <a:t>TPSCo</a:t>
              </a:r>
              <a:r>
                <a:rPr lang="en-US" dirty="0"/>
                <a:t> 65 nm (DPTS)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0D829F-141D-CD94-164B-C8ADE65874E1}"/>
                </a:ext>
              </a:extLst>
            </p:cNvPr>
            <p:cNvSpPr/>
            <p:nvPr/>
          </p:nvSpPr>
          <p:spPr>
            <a:xfrm>
              <a:off x="4914900" y="2260521"/>
              <a:ext cx="161925" cy="1619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516293A-80A2-EDA8-712E-6AAA9741F032}"/>
              </a:ext>
            </a:extLst>
          </p:cNvPr>
          <p:cNvSpPr txBox="1">
            <a:spLocks/>
          </p:cNvSpPr>
          <p:nvPr/>
        </p:nvSpPr>
        <p:spPr>
          <a:xfrm>
            <a:off x="686553" y="0"/>
            <a:ext cx="9254615" cy="486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400" b="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power wall: Radiation </a:t>
            </a:r>
            <a:r>
              <a:rPr lang="de-DE" dirty="0" err="1"/>
              <a:t>tolerance</a:t>
            </a:r>
            <a:r>
              <a:rPr lang="de-DE" dirty="0"/>
              <a:t> vs. pitch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7FA5B5-683C-E96A-2716-B9E677B8D8C6}"/>
              </a:ext>
            </a:extLst>
          </p:cNvPr>
          <p:cNvSpPr txBox="1"/>
          <p:nvPr/>
        </p:nvSpPr>
        <p:spPr>
          <a:xfrm rot="16200000">
            <a:off x="-424564" y="2802961"/>
            <a:ext cx="4411785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DPTS: G. A. Rinella et al., arXiv:2212.08621v4 </a:t>
            </a:r>
          </a:p>
          <a:p>
            <a:pPr algn="l"/>
            <a:r>
              <a:rPr lang="en-US" sz="800" dirty="0"/>
              <a:t>MIMOSIS-1: H. Darwish et al, proceedings of 20</a:t>
            </a:r>
            <a:r>
              <a:rPr lang="en-US" sz="800" baseline="30000" dirty="0"/>
              <a:t>th</a:t>
            </a:r>
            <a:r>
              <a:rPr lang="en-US" sz="800" dirty="0"/>
              <a:t>Trento workshop (2025), under preparation</a:t>
            </a:r>
          </a:p>
          <a:p>
            <a:r>
              <a:rPr lang="en-US" sz="800" dirty="0"/>
              <a:t>Others: M. Deveaux, 2019 JINST 14 R11001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43DB36-FAB8-F3AF-767C-F53CDF8C8665}"/>
              </a:ext>
            </a:extLst>
          </p:cNvPr>
          <p:cNvSpPr txBox="1"/>
          <p:nvPr/>
        </p:nvSpPr>
        <p:spPr>
          <a:xfrm>
            <a:off x="5050867" y="1320998"/>
            <a:ext cx="96212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CB0505"/>
                </a:solidFill>
              </a:rPr>
              <a:t>MIMOSIS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476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731" y="3310292"/>
            <a:ext cx="4536504" cy="3170008"/>
          </a:xfrm>
          <a:prstGeom prst="rect">
            <a:avLst/>
          </a:prstGeom>
        </p:spPr>
      </p:pic>
      <p:sp>
        <p:nvSpPr>
          <p:cNvPr id="63" name="Right Arrow 62"/>
          <p:cNvSpPr/>
          <p:nvPr/>
        </p:nvSpPr>
        <p:spPr>
          <a:xfrm rot="7066932">
            <a:off x="5758616" y="3860154"/>
            <a:ext cx="1413064" cy="1308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/>
          <p:cNvSpPr/>
          <p:nvPr/>
        </p:nvSpPr>
        <p:spPr>
          <a:xfrm rot="4279279">
            <a:off x="4631037" y="3474485"/>
            <a:ext cx="538238" cy="14842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92314" y="589580"/>
            <a:ext cx="3599631" cy="27207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8663F0-BC7C-A8DA-8A0F-13CC0EA92BA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Random Telegraph Signal (RTS)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1035140"/>
            <a:ext cx="3456385" cy="2275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1664" y="589580"/>
            <a:ext cx="1574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0.35 µm AMS</a:t>
            </a:r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6240017" y="571514"/>
            <a:ext cx="3646728" cy="2738777"/>
            <a:chOff x="4716017" y="571513"/>
            <a:chExt cx="3646728" cy="2738777"/>
          </a:xfrm>
        </p:grpSpPr>
        <p:sp>
          <p:nvSpPr>
            <p:cNvPr id="61" name="Rectangle 60"/>
            <p:cNvSpPr/>
            <p:nvPr/>
          </p:nvSpPr>
          <p:spPr>
            <a:xfrm>
              <a:off x="4716017" y="582314"/>
              <a:ext cx="3646728" cy="27207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8024" y="1035140"/>
              <a:ext cx="3456385" cy="2275150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5508104" y="571513"/>
              <a:ext cx="2173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0.18 µm TowerJazz</a:t>
              </a:r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276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D96398-F535-6FEE-57C0-4830529D569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Random Telegraph Signal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059929" y="1264932"/>
            <a:ext cx="2016224" cy="43204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812457" y="1264932"/>
            <a:ext cx="2016224" cy="43204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59929" y="1696980"/>
            <a:ext cx="6768752" cy="864096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148161" y="1696980"/>
            <a:ext cx="576064" cy="288032"/>
          </a:xfrm>
          <a:prstGeom prst="roundRect">
            <a:avLst/>
          </a:prstGeom>
          <a:solidFill>
            <a:srgbClr val="FFFF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64385" y="1696980"/>
            <a:ext cx="576064" cy="288032"/>
          </a:xfrm>
          <a:prstGeom prst="roundRect">
            <a:avLst/>
          </a:prstGeom>
          <a:solidFill>
            <a:srgbClr val="FFFF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672187" y="1664484"/>
            <a:ext cx="1564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72187" y="1624972"/>
            <a:ext cx="1564207" cy="0"/>
          </a:xfrm>
          <a:prstGeom prst="line">
            <a:avLst/>
          </a:prstGeom>
          <a:ln w="3810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38" y="1829659"/>
            <a:ext cx="462558" cy="308707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5817394" y="2500826"/>
            <a:ext cx="2520281" cy="432643"/>
          </a:xfrm>
          <a:prstGeom prst="wedgeRoundRectCallout">
            <a:avLst>
              <a:gd name="adj1" fmla="val -71846"/>
              <a:gd name="adj2" fmla="val -14738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rgbClr val="FF0000"/>
                </a:solidFill>
              </a:rPr>
              <a:t>M</a:t>
            </a:r>
            <a:r>
              <a:rPr lang="de-DE"/>
              <a:t>y charge is neutral</a:t>
            </a:r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5817393" y="2820553"/>
            <a:ext cx="2520280" cy="576064"/>
          </a:xfrm>
          <a:prstGeom prst="wedgeRoundRectCallout">
            <a:avLst>
              <a:gd name="adj1" fmla="val -77786"/>
              <a:gd name="adj2" fmla="val -17753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rgbClr val="FF0000"/>
                </a:solidFill>
              </a:rPr>
              <a:t>M</a:t>
            </a:r>
            <a:r>
              <a:rPr lang="de-DE"/>
              <a:t>y charge is positive</a:t>
            </a:r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436193" y="904892"/>
            <a:ext cx="0" cy="792088"/>
          </a:xfrm>
          <a:prstGeom prst="line">
            <a:avLst/>
          </a:prstGeom>
          <a:ln w="3810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452417" y="904892"/>
            <a:ext cx="0" cy="792088"/>
          </a:xfrm>
          <a:prstGeom prst="line">
            <a:avLst/>
          </a:prstGeom>
          <a:ln w="3810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446638" y="904892"/>
            <a:ext cx="0" cy="720080"/>
          </a:xfrm>
          <a:prstGeom prst="line">
            <a:avLst/>
          </a:prstGeom>
          <a:ln w="3810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55783" y="48619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Gate</a:t>
            </a:r>
            <a:endParaRPr lang="en-US"/>
          </a:p>
        </p:txBody>
      </p:sp>
      <p:sp>
        <p:nvSpPr>
          <p:cNvPr id="33" name="Right Triangle 32"/>
          <p:cNvSpPr/>
          <p:nvPr/>
        </p:nvSpPr>
        <p:spPr>
          <a:xfrm rot="10800000" flipH="1">
            <a:off x="3672187" y="1720984"/>
            <a:ext cx="1564207" cy="192020"/>
          </a:xfrm>
          <a:prstGeom prst="rtTriangle">
            <a:avLst/>
          </a:prstGeom>
          <a:solidFill>
            <a:srgbClr val="FFFF80"/>
          </a:solidFill>
          <a:ln>
            <a:solidFill>
              <a:srgbClr val="FFF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46639" y="1726684"/>
            <a:ext cx="807757" cy="79971"/>
          </a:xfrm>
          <a:prstGeom prst="rect">
            <a:avLst/>
          </a:prstGeom>
          <a:solidFill>
            <a:srgbClr val="FFFF80"/>
          </a:solidFill>
          <a:ln>
            <a:solidFill>
              <a:srgbClr val="FFF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760534" y="4000655"/>
            <a:ext cx="935028" cy="795232"/>
            <a:chOff x="1672205" y="4652555"/>
            <a:chExt cx="935028" cy="795232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1672205" y="4655116"/>
              <a:ext cx="9350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1672205" y="4652555"/>
              <a:ext cx="0" cy="7952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695562" y="4000656"/>
            <a:ext cx="937180" cy="795231"/>
            <a:chOff x="2607233" y="4652555"/>
            <a:chExt cx="937180" cy="795231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608309" y="5445224"/>
              <a:ext cx="93610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607233" y="4652555"/>
              <a:ext cx="0" cy="7952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483865" y="3785212"/>
            <a:ext cx="3600400" cy="1767248"/>
            <a:chOff x="395536" y="4437112"/>
            <a:chExt cx="3600400" cy="1767248"/>
          </a:xfrm>
        </p:grpSpPr>
        <p:cxnSp>
          <p:nvCxnSpPr>
            <p:cNvPr id="36" name="Straight Arrow Connector 35"/>
            <p:cNvCxnSpPr/>
            <p:nvPr/>
          </p:nvCxnSpPr>
          <p:spPr>
            <a:xfrm flipV="1">
              <a:off x="755576" y="4437112"/>
              <a:ext cx="0" cy="13681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55576" y="5805264"/>
              <a:ext cx="324036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55576" y="5445224"/>
              <a:ext cx="9166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95536" y="4437112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+mj-lt"/>
                </a:rPr>
                <a:t>I</a:t>
              </a:r>
              <a:endParaRPr lang="en-US">
                <a:latin typeface="+mj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26178" y="5835028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t</a:t>
              </a:r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10226" y="3433508"/>
            <a:ext cx="4123931" cy="2002451"/>
            <a:chOff x="4772438" y="4278581"/>
            <a:chExt cx="3994377" cy="2362491"/>
          </a:xfrm>
        </p:grpSpPr>
        <p:grpSp>
          <p:nvGrpSpPr>
            <p:cNvPr id="64" name="Group 63"/>
            <p:cNvGrpSpPr/>
            <p:nvPr/>
          </p:nvGrpSpPr>
          <p:grpSpPr>
            <a:xfrm>
              <a:off x="4772438" y="4278581"/>
              <a:ext cx="3994377" cy="2362491"/>
              <a:chOff x="4558649" y="3850873"/>
              <a:chExt cx="3994377" cy="236249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8649" y="3850873"/>
                <a:ext cx="3994377" cy="2362491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4902735" y="5176957"/>
                <a:ext cx="3187387" cy="7625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de-DE" sz="1200"/>
              </a:p>
              <a:p>
                <a:r>
                  <a:rPr lang="de-DE" sz="1200"/>
                  <a:t>Symbolic picture:</a:t>
                </a:r>
              </a:p>
              <a:p>
                <a:r>
                  <a:rPr lang="de-DE" sz="1200"/>
                  <a:t>Measured on photo diode</a:t>
                </a:r>
                <a:endParaRPr lang="de-DE" sz="1400"/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8343038" y="5724871"/>
              <a:ext cx="384650" cy="6907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340712" y="1606192"/>
            <a:ext cx="645043" cy="369332"/>
            <a:chOff x="3252382" y="2258092"/>
            <a:chExt cx="645043" cy="369332"/>
          </a:xfrm>
        </p:grpSpPr>
        <p:cxnSp>
          <p:nvCxnSpPr>
            <p:cNvPr id="68" name="Straight Arrow Connector 67"/>
            <p:cNvCxnSpPr/>
            <p:nvPr/>
          </p:nvCxnSpPr>
          <p:spPr>
            <a:xfrm>
              <a:off x="3465377" y="2463840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3252382" y="2258092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+mj-lt"/>
                </a:rPr>
                <a:t>I</a:t>
              </a:r>
              <a:endParaRPr lang="en-US">
                <a:latin typeface="+mj-lt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15913" y="2651865"/>
            <a:ext cx="4338482" cy="2142480"/>
            <a:chOff x="827584" y="3303765"/>
            <a:chExt cx="4338482" cy="2142480"/>
          </a:xfrm>
        </p:grpSpPr>
        <p:grpSp>
          <p:nvGrpSpPr>
            <p:cNvPr id="75" name="Group 74"/>
            <p:cNvGrpSpPr/>
            <p:nvPr/>
          </p:nvGrpSpPr>
          <p:grpSpPr>
            <a:xfrm>
              <a:off x="827584" y="3303765"/>
              <a:ext cx="4338482" cy="2142480"/>
              <a:chOff x="827584" y="3303765"/>
              <a:chExt cx="4338482" cy="2142480"/>
            </a:xfrm>
          </p:grpSpPr>
          <p:sp>
            <p:nvSpPr>
              <p:cNvPr id="71" name="Cloud Callout 70"/>
              <p:cNvSpPr/>
              <p:nvPr/>
            </p:nvSpPr>
            <p:spPr>
              <a:xfrm>
                <a:off x="3131840" y="3303765"/>
                <a:ext cx="2034226" cy="725409"/>
              </a:xfrm>
              <a:prstGeom prst="cloudCallout">
                <a:avLst>
                  <a:gd name="adj1" fmla="val -44319"/>
                  <a:gd name="adj2" fmla="val 79012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>
                <a:off x="827584" y="5157192"/>
                <a:ext cx="2716829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78165" y="4170789"/>
                <a:ext cx="864095" cy="952498"/>
              </a:xfrm>
              <a:prstGeom prst="rect">
                <a:avLst/>
              </a:prstGeom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1674380" y="5138468"/>
                <a:ext cx="9797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>
                    <a:solidFill>
                      <a:srgbClr val="0000FF"/>
                    </a:solidFill>
                  </a:rPr>
                  <a:t>Threshold</a:t>
                </a:r>
                <a:endParaRPr lang="en-US" sz="14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3421080" y="3459980"/>
              <a:ext cx="13645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>
                  <a:solidFill>
                    <a:srgbClr val="FF0000"/>
                  </a:solidFill>
                </a:rPr>
                <a:t>A</a:t>
              </a:r>
              <a:r>
                <a:rPr lang="de-DE"/>
                <a:t> particle…</a:t>
              </a:r>
              <a:endParaRPr lang="en-US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285015" y="5618030"/>
            <a:ext cx="7178504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cs typeface="Calibri" panose="020F0502020204030204" pitchFamily="34" charset="0"/>
              </a:rPr>
              <a:t>RTS in </a:t>
            </a:r>
            <a:r>
              <a:rPr lang="de-DE" sz="1600" dirty="0" err="1">
                <a:cs typeface="Calibri" panose="020F0502020204030204" pitchFamily="34" charset="0"/>
              </a:rPr>
              <a:t>diodes</a:t>
            </a:r>
            <a:r>
              <a:rPr lang="de-DE" sz="1600" dirty="0">
                <a:cs typeface="Calibri" panose="020F0502020204030204" pitchFamily="34" charset="0"/>
              </a:rPr>
              <a:t>: </a:t>
            </a:r>
            <a:r>
              <a:rPr lang="de-DE" sz="1600" dirty="0" err="1">
                <a:cs typeface="Calibri" panose="020F0502020204030204" pitchFamily="34" charset="0"/>
              </a:rPr>
              <a:t>Observed</a:t>
            </a:r>
            <a:r>
              <a:rPr lang="de-DE" sz="1600" dirty="0">
                <a:cs typeface="Calibri" panose="020F0502020204030204" pitchFamily="34" charset="0"/>
              </a:rPr>
              <a:t> in MAPS </a:t>
            </a:r>
            <a:r>
              <a:rPr lang="de-DE" sz="1600" dirty="0" err="1">
                <a:cs typeface="Calibri" panose="020F0502020204030204" pitchFamily="34" charset="0"/>
              </a:rPr>
              <a:t>since</a:t>
            </a:r>
            <a:r>
              <a:rPr lang="de-DE" sz="1600" dirty="0">
                <a:cs typeface="Calibri" panose="020F0502020204030204" pitchFamily="34" charset="0"/>
              </a:rPr>
              <a:t> 2004, </a:t>
            </a:r>
            <a:r>
              <a:rPr lang="de-DE" sz="1600" dirty="0" err="1">
                <a:cs typeface="Calibri" panose="020F0502020204030204" pitchFamily="34" charset="0"/>
              </a:rPr>
              <a:t>known</a:t>
            </a:r>
            <a:r>
              <a:rPr lang="de-DE" sz="1600" dirty="0">
                <a:cs typeface="Calibri" panose="020F0502020204030204" pitchFamily="34" charset="0"/>
              </a:rPr>
              <a:t> </a:t>
            </a:r>
            <a:r>
              <a:rPr lang="de-DE" sz="1600" dirty="0" err="1">
                <a:cs typeface="Calibri" panose="020F0502020204030204" pitchFamily="34" charset="0"/>
              </a:rPr>
              <a:t>radiation</a:t>
            </a:r>
            <a:r>
              <a:rPr lang="de-DE" sz="1600" dirty="0">
                <a:cs typeface="Calibri" panose="020F0502020204030204" pitchFamily="34" charset="0"/>
              </a:rPr>
              <a:t> </a:t>
            </a:r>
            <a:r>
              <a:rPr lang="de-DE" sz="1600" dirty="0" err="1">
                <a:cs typeface="Calibri" panose="020F0502020204030204" pitchFamily="34" charset="0"/>
              </a:rPr>
              <a:t>damage</a:t>
            </a:r>
            <a:r>
              <a:rPr lang="de-DE" sz="1600" dirty="0">
                <a:cs typeface="Calibri" panose="020F0502020204030204" pitchFamily="34" charset="0"/>
              </a:rPr>
              <a:t>.</a:t>
            </a:r>
          </a:p>
          <a:p>
            <a:r>
              <a:rPr lang="de-DE" sz="1600" dirty="0">
                <a:solidFill>
                  <a:srgbClr val="000000"/>
                </a:solidFill>
                <a:cs typeface="Calibri" panose="020F0502020204030204" pitchFamily="34" charset="0"/>
              </a:rPr>
              <a:t>P. </a:t>
            </a:r>
            <a:r>
              <a:rPr lang="de-DE" sz="1600" dirty="0" err="1">
                <a:solidFill>
                  <a:srgbClr val="000000"/>
                </a:solidFill>
                <a:cs typeface="Calibri" panose="020F0502020204030204" pitchFamily="34" charset="0"/>
              </a:rPr>
              <a:t>Marthin-Gonthier</a:t>
            </a:r>
            <a:r>
              <a:rPr lang="de-DE" sz="1600" dirty="0">
                <a:solidFill>
                  <a:srgbClr val="000000"/>
                </a:solidFill>
                <a:cs typeface="Calibri" panose="020F0502020204030204" pitchFamily="34" charset="0"/>
              </a:rPr>
              <a:t> et al. [1], "RTS in </a:t>
            </a:r>
            <a:r>
              <a:rPr lang="de-DE" sz="1600" dirty="0" err="1">
                <a:solidFill>
                  <a:srgbClr val="000000"/>
                </a:solidFill>
                <a:cs typeface="Calibri" panose="020F0502020204030204" pitchFamily="34" charset="0"/>
              </a:rPr>
              <a:t>small</a:t>
            </a:r>
            <a:r>
              <a:rPr lang="de-DE" sz="1600" dirty="0">
                <a:solidFill>
                  <a:srgbClr val="000000"/>
                </a:solidFill>
                <a:cs typeface="Calibri" panose="020F0502020204030204" pitchFamily="34" charset="0"/>
              </a:rPr>
              <a:t> MOSFETs </a:t>
            </a:r>
            <a:r>
              <a:rPr lang="de-DE" sz="1600" dirty="0" err="1">
                <a:solidFill>
                  <a:srgbClr val="000000"/>
                </a:solidFill>
                <a:cs typeface="Calibri" panose="020F0502020204030204" pitchFamily="34" charset="0"/>
              </a:rPr>
              <a:t>create</a:t>
            </a:r>
            <a:r>
              <a:rPr lang="de-DE" sz="16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cs typeface="Calibri" panose="020F0502020204030204" pitchFamily="34" charset="0"/>
              </a:rPr>
              <a:t>noise</a:t>
            </a:r>
            <a:r>
              <a:rPr lang="de-DE" sz="1600" dirty="0">
                <a:solidFill>
                  <a:srgbClr val="000000"/>
                </a:solidFill>
                <a:cs typeface="Calibri" panose="020F0502020204030204" pitchFamily="34" charset="0"/>
              </a:rPr>
              <a:t> in MAPS"</a:t>
            </a:r>
          </a:p>
          <a:p>
            <a:r>
              <a:rPr lang="de-DE" sz="1600" dirty="0">
                <a:solidFill>
                  <a:srgbClr val="000000"/>
                </a:solidFill>
                <a:cs typeface="Calibri" panose="020F0502020204030204" pitchFamily="34" charset="0"/>
              </a:rPr>
              <a:t>Check: Noise </a:t>
            </a:r>
            <a:r>
              <a:rPr lang="de-DE" sz="1600" dirty="0" err="1">
                <a:solidFill>
                  <a:srgbClr val="000000"/>
                </a:solidFill>
                <a:cs typeface="Calibri" panose="020F0502020204030204" pitchFamily="34" charset="0"/>
              </a:rPr>
              <a:t>decreases</a:t>
            </a:r>
            <a:r>
              <a:rPr lang="de-DE" sz="16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cs typeface="Calibri" panose="020F0502020204030204" pitchFamily="34" charset="0"/>
              </a:rPr>
              <a:t>for</a:t>
            </a:r>
            <a:r>
              <a:rPr lang="de-DE" sz="16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cs typeface="Calibri" panose="020F0502020204030204" pitchFamily="34" charset="0"/>
              </a:rPr>
              <a:t>bigger</a:t>
            </a:r>
            <a:r>
              <a:rPr lang="de-DE" sz="1600" dirty="0">
                <a:solidFill>
                  <a:srgbClr val="000000"/>
                </a:solidFill>
                <a:cs typeface="Calibri" panose="020F0502020204030204" pitchFamily="34" charset="0"/>
              </a:rPr>
              <a:t> MOSFETS in </a:t>
            </a:r>
            <a:r>
              <a:rPr lang="de-DE" sz="1600" dirty="0" err="1">
                <a:solidFill>
                  <a:srgbClr val="000000"/>
                </a:solidFill>
                <a:cs typeface="Calibri" panose="020F0502020204030204" pitchFamily="34" charset="0"/>
              </a:rPr>
              <a:t>our</a:t>
            </a:r>
            <a:r>
              <a:rPr lang="de-DE" sz="1600" dirty="0">
                <a:solidFill>
                  <a:srgbClr val="000000"/>
                </a:solidFill>
                <a:cs typeface="Calibri" panose="020F0502020204030204" pitchFamily="34" charset="0"/>
              </a:rPr>
              <a:t> 0.18µm MAPS [2].</a:t>
            </a:r>
            <a:endParaRPr lang="en-US" sz="1600" dirty="0">
              <a:cs typeface="Calibri" panose="020F050202020403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 rot="5400000">
            <a:off x="8910623" y="3448694"/>
            <a:ext cx="55614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rgbClr val="000000"/>
                </a:solidFill>
                <a:cs typeface="Calibri" panose="020F0502020204030204" pitchFamily="34" charset="0"/>
              </a:rPr>
              <a:t>[1] P. </a:t>
            </a:r>
            <a:r>
              <a:rPr lang="de-DE" sz="1000" dirty="0" err="1">
                <a:solidFill>
                  <a:srgbClr val="000000"/>
                </a:solidFill>
                <a:cs typeface="Calibri" panose="020F0502020204030204" pitchFamily="34" charset="0"/>
              </a:rPr>
              <a:t>Marthin-Gonthier</a:t>
            </a:r>
            <a:r>
              <a:rPr lang="de-DE" sz="1000" dirty="0">
                <a:solidFill>
                  <a:srgbClr val="000000"/>
                </a:solidFill>
                <a:cs typeface="Calibri" panose="020F0502020204030204" pitchFamily="34" charset="0"/>
              </a:rPr>
              <a:t> et al., </a:t>
            </a:r>
            <a:r>
              <a:rPr lang="en-US" sz="1000" i="1" dirty="0">
                <a:solidFill>
                  <a:srgbClr val="000000"/>
                </a:solidFill>
              </a:rPr>
              <a:t>ICECS 2009, Hammamet, Tunisia, 13-16 December 2009</a:t>
            </a:r>
            <a:r>
              <a:rPr lang="en-US" sz="1000" dirty="0">
                <a:solidFill>
                  <a:srgbClr val="000000"/>
                </a:solidFill>
              </a:rPr>
              <a:t>. Piscataway NJ : IEEE, 2010, pp. 928-931. ISBN 978-1-4244-5090-9</a:t>
            </a:r>
          </a:p>
          <a:p>
            <a:r>
              <a:rPr lang="de-DE" sz="1000" dirty="0">
                <a:solidFill>
                  <a:srgbClr val="000000"/>
                </a:solidFill>
              </a:rPr>
              <a:t>[2] D. Doering et al., 2014 JINST 9 C05051 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3230831" y="920074"/>
            <a:ext cx="389124" cy="0"/>
          </a:xfrm>
          <a:prstGeom prst="line">
            <a:avLst/>
          </a:prstGeom>
          <a:ln w="3810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257855" y="917083"/>
            <a:ext cx="389124" cy="0"/>
          </a:xfrm>
          <a:prstGeom prst="line">
            <a:avLst/>
          </a:prstGeom>
          <a:ln w="3810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30154" y="606414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/>
              <a:t>Vdd</a:t>
            </a:r>
            <a:endParaRPr lang="en-US" sz="1600"/>
          </a:p>
        </p:txBody>
      </p:sp>
      <p:sp>
        <p:nvSpPr>
          <p:cNvPr id="56" name="TextBox 55"/>
          <p:cNvSpPr txBox="1"/>
          <p:nvPr/>
        </p:nvSpPr>
        <p:spPr>
          <a:xfrm>
            <a:off x="5164386" y="60641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/>
              <a:t>Load</a:t>
            </a:r>
            <a:endParaRPr lang="en-US" sz="1600"/>
          </a:p>
        </p:txBody>
      </p:sp>
      <p:pic>
        <p:nvPicPr>
          <p:cNvPr id="13" name="Picture 2" descr="Sicherheit, Verschlüsselung, Kommunikation, Information, Geschichte,  Telegraph | Offizieller Blog von Kaspersky">
            <a:extLst>
              <a:ext uri="{FF2B5EF4-FFF2-40B4-BE49-F238E27FC236}">
                <a16:creationId xmlns:a16="http://schemas.microsoft.com/office/drawing/2014/main" id="{8FD80022-9B05-2DB0-4F1A-C6582C19E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89" y="3517547"/>
            <a:ext cx="2148455" cy="172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22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 animBg="1"/>
      <p:bldP spid="22" grpId="1" animBg="1"/>
      <p:bldP spid="33" grpId="0" animBg="1"/>
      <p:bldP spid="34" grpId="0" animBg="1"/>
      <p:bldP spid="34" grpId="1" animBg="1"/>
      <p:bldP spid="85" grpId="0" uiExpand="1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73734" y="3585103"/>
            <a:ext cx="3599631" cy="2720710"/>
            <a:chOff x="468313" y="589580"/>
            <a:chExt cx="3599631" cy="2720710"/>
          </a:xfrm>
        </p:grpSpPr>
        <p:sp>
          <p:nvSpPr>
            <p:cNvPr id="8" name="Rectangle 7"/>
            <p:cNvSpPr/>
            <p:nvPr/>
          </p:nvSpPr>
          <p:spPr>
            <a:xfrm>
              <a:off x="468313" y="589580"/>
              <a:ext cx="3599631" cy="2720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1035140"/>
              <a:ext cx="3456385" cy="22751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9552" y="604253"/>
              <a:ext cx="1574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0.35 µm AMS</a:t>
              </a:r>
              <a:endParaRPr lang="en-US"/>
            </a:p>
          </p:txBody>
        </p:sp>
      </p:grpSp>
      <p:sp>
        <p:nvSpPr>
          <p:cNvPr id="21" name="Rectangular Callout 20"/>
          <p:cNvSpPr/>
          <p:nvPr/>
        </p:nvSpPr>
        <p:spPr>
          <a:xfrm>
            <a:off x="2183423" y="1140105"/>
            <a:ext cx="3491695" cy="2226191"/>
          </a:xfrm>
          <a:prstGeom prst="wedgeRectCallout">
            <a:avLst>
              <a:gd name="adj1" fmla="val 14236"/>
              <a:gd name="adj2" fmla="val 105361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EE0570-CB9C-911E-BCF5-1BD2807D7A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The 180nm </a:t>
            </a:r>
            <a:r>
              <a:rPr lang="de-DE" dirty="0" err="1"/>
              <a:t>noise</a:t>
            </a:r>
            <a:r>
              <a:rPr lang="de-DE" dirty="0"/>
              <a:t> puzzle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6221437" y="3573561"/>
            <a:ext cx="3646728" cy="2732252"/>
            <a:chOff x="4716017" y="578038"/>
            <a:chExt cx="3646728" cy="2732252"/>
          </a:xfrm>
        </p:grpSpPr>
        <p:sp>
          <p:nvSpPr>
            <p:cNvPr id="61" name="Rectangle 60"/>
            <p:cNvSpPr/>
            <p:nvPr/>
          </p:nvSpPr>
          <p:spPr>
            <a:xfrm>
              <a:off x="4716017" y="582314"/>
              <a:ext cx="3646728" cy="27207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024" y="1035140"/>
              <a:ext cx="3456385" cy="2275150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4716017" y="578038"/>
              <a:ext cx="1698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0.18 µm TJazz</a:t>
              </a:r>
              <a:endParaRPr lang="en-US"/>
            </a:p>
          </p:txBody>
        </p:sp>
      </p:grpSp>
      <p:sp>
        <p:nvSpPr>
          <p:cNvPr id="10" name="Rounded Rectangular Callout 9"/>
          <p:cNvSpPr/>
          <p:nvPr/>
        </p:nvSpPr>
        <p:spPr>
          <a:xfrm>
            <a:off x="3075236" y="635488"/>
            <a:ext cx="6261125" cy="360040"/>
          </a:xfrm>
          <a:prstGeom prst="wedgeRoundRectCallout">
            <a:avLst>
              <a:gd name="adj1" fmla="val -68089"/>
              <a:gd name="adj2" fmla="val 4041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rgbClr val="FF0000"/>
                </a:solidFill>
              </a:rPr>
              <a:t>G</a:t>
            </a:r>
            <a:r>
              <a:rPr lang="de-DE"/>
              <a:t>ood practice: Transistor as small as possible…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826" y="1202809"/>
            <a:ext cx="2962672" cy="20873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33233" y="2623289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Gate length: 0.35µm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748501" y="1486895"/>
            <a:ext cx="2250220" cy="8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82889" y="2068566"/>
                <a:ext cx="1316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𝑅𝑀𝑆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≈ 8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889" y="2068566"/>
                <a:ext cx="131632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 rot="1777650">
            <a:off x="4647403" y="1342161"/>
            <a:ext cx="9144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/>
              <a:t>Symbolic picture</a:t>
            </a:r>
            <a:endParaRPr lang="en-US" sz="1400"/>
          </a:p>
        </p:txBody>
      </p:sp>
      <p:sp>
        <p:nvSpPr>
          <p:cNvPr id="33" name="Rectangular Callout 32"/>
          <p:cNvSpPr/>
          <p:nvPr/>
        </p:nvSpPr>
        <p:spPr>
          <a:xfrm>
            <a:off x="6398939" y="1133479"/>
            <a:ext cx="3491695" cy="2226191"/>
          </a:xfrm>
          <a:prstGeom prst="wedgeRectCallout">
            <a:avLst>
              <a:gd name="adj1" fmla="val 14236"/>
              <a:gd name="adj2" fmla="val 105361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047" y="1259774"/>
            <a:ext cx="2962672" cy="208737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978595" y="2399226"/>
            <a:ext cx="2238995" cy="619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2050800">
            <a:off x="8777430" y="1375941"/>
            <a:ext cx="9144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/>
              <a:t>Symbolic picture</a:t>
            </a:r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988361" y="2272619"/>
                <a:ext cx="19334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𝑅𝑀𝑆</m:t>
                      </m:r>
                      <m:r>
                        <a:rPr lang="de-DE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≈5</m:t>
                      </m:r>
                      <m:r>
                        <a:rPr lang="de-DE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de-DE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de-DE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RTS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361" y="2272619"/>
                <a:ext cx="193347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953703" y="2653083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Gate length: 0.18µm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808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  <p:bldP spid="18" grpId="0"/>
      <p:bldP spid="13" grpId="0" animBg="1"/>
      <p:bldP spid="33" grpId="0" animBg="1"/>
      <p:bldP spid="28" grpId="0" animBg="1"/>
      <p:bldP spid="29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3125DA-579A-1850-8A3D-ECFB92D643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Effect of heavy ion hits on electronics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3322" y="488494"/>
            <a:ext cx="577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eavy ions show high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/d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or LET: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Scales with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² of the projectile =&gt; Au = 6200 M.I.P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Bethe Bloch: "Slow" ions create higher LET than relativistic ions.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7541" y="1902609"/>
            <a:ext cx="6365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inority charge carriers excited by ions may: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Break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transistor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gates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=&gt; Gate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rupture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Switch digital electronics =&gt; Bit flip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Open unwanted conduction paths =&gt; Latch-up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(like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extinguish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Macroscopic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individual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Single Event Effect.</a:t>
            </a:r>
          </a:p>
        </p:txBody>
      </p:sp>
      <p:sp>
        <p:nvSpPr>
          <p:cNvPr id="11" name="Rechteck 37">
            <a:extLst>
              <a:ext uri="{FF2B5EF4-FFF2-40B4-BE49-F238E27FC236}">
                <a16:creationId xmlns:a16="http://schemas.microsoft.com/office/drawing/2014/main" id="{428CC6F4-C6E6-7018-4822-C1CF930C4E62}"/>
              </a:ext>
            </a:extLst>
          </p:cNvPr>
          <p:cNvSpPr/>
          <p:nvPr/>
        </p:nvSpPr>
        <p:spPr>
          <a:xfrm rot="21321128">
            <a:off x="4685954" y="2428044"/>
            <a:ext cx="26507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 w="0">
                  <a:solidFill>
                    <a:srgbClr val="FF0000"/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Irreversible destruction</a:t>
            </a:r>
            <a:endParaRPr kumimoji="0" lang="en-US" b="0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37">
            <a:extLst>
              <a:ext uri="{FF2B5EF4-FFF2-40B4-BE49-F238E27FC236}">
                <a16:creationId xmlns:a16="http://schemas.microsoft.com/office/drawing/2014/main" id="{428CC6F4-C6E6-7018-4822-C1CF930C4E62}"/>
              </a:ext>
            </a:extLst>
          </p:cNvPr>
          <p:cNvSpPr/>
          <p:nvPr/>
        </p:nvSpPr>
        <p:spPr>
          <a:xfrm rot="21274762">
            <a:off x="5594807" y="3635207"/>
            <a:ext cx="265075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 w="0">
                  <a:solidFill>
                    <a:srgbClr val="FF0000"/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Thermal destruction if ignored</a:t>
            </a:r>
            <a:endParaRPr kumimoji="0" lang="en-US" b="0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36">
            <a:extLst>
              <a:ext uri="{FF2B5EF4-FFF2-40B4-BE49-F238E27FC236}">
                <a16:creationId xmlns:a16="http://schemas.microsoft.com/office/drawing/2014/main" id="{1A02CE76-B0C5-F142-CFDD-FC4157763B0F}"/>
              </a:ext>
            </a:extLst>
          </p:cNvPr>
          <p:cNvSpPr/>
          <p:nvPr/>
        </p:nvSpPr>
        <p:spPr>
          <a:xfrm rot="21309974">
            <a:off x="4686220" y="3026689"/>
            <a:ext cx="266454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 w="0">
                  <a:solidFill>
                    <a:srgbClr val="FF0000"/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Malfunction if ignored</a:t>
            </a:r>
            <a:endParaRPr kumimoji="0" lang="en-US" b="0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38">
            <a:extLst>
              <a:ext uri="{FF2B5EF4-FFF2-40B4-BE49-F238E27FC236}">
                <a16:creationId xmlns:a16="http://schemas.microsoft.com/office/drawing/2014/main" id="{387ABB88-0964-CF7A-6AE1-6ED32F145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324" y="2471854"/>
            <a:ext cx="2416278" cy="21746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057021" y="407389"/>
            <a:ext cx="4092422" cy="1649584"/>
            <a:chOff x="8057021" y="407389"/>
            <a:chExt cx="4092422" cy="1649584"/>
          </a:xfrm>
        </p:grpSpPr>
        <p:pic>
          <p:nvPicPr>
            <p:cNvPr id="15" name="Grafik 33">
              <a:extLst>
                <a:ext uri="{FF2B5EF4-FFF2-40B4-BE49-F238E27FC236}">
                  <a16:creationId xmlns:a16="http://schemas.microsoft.com/office/drawing/2014/main" id="{DE0EFB5A-4465-6AA8-E27E-EF362AB7C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7021" y="653456"/>
              <a:ext cx="3758104" cy="140351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113099" y="407389"/>
              <a:ext cx="3036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Latch-up: Vulnerable structure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603830" y="973667"/>
            <a:ext cx="3421747" cy="1033373"/>
            <a:chOff x="7603830" y="973667"/>
            <a:chExt cx="3421747" cy="1033373"/>
          </a:xfrm>
        </p:grpSpPr>
        <p:sp>
          <p:nvSpPr>
            <p:cNvPr id="18" name="Freeform 17"/>
            <p:cNvSpPr/>
            <p:nvPr/>
          </p:nvSpPr>
          <p:spPr>
            <a:xfrm>
              <a:off x="8348133" y="973667"/>
              <a:ext cx="2677444" cy="690771"/>
            </a:xfrm>
            <a:custGeom>
              <a:avLst/>
              <a:gdLst>
                <a:gd name="connsiteX0" fmla="*/ 2658534 w 2677444"/>
                <a:gd name="connsiteY0" fmla="*/ 50800 h 690771"/>
                <a:gd name="connsiteX1" fmla="*/ 2650067 w 2677444"/>
                <a:gd name="connsiteY1" fmla="*/ 575733 h 690771"/>
                <a:gd name="connsiteX2" fmla="*/ 2396067 w 2677444"/>
                <a:gd name="connsiteY2" fmla="*/ 651933 h 690771"/>
                <a:gd name="connsiteX3" fmla="*/ 440267 w 2677444"/>
                <a:gd name="connsiteY3" fmla="*/ 635000 h 690771"/>
                <a:gd name="connsiteX4" fmla="*/ 0 w 2677444"/>
                <a:gd name="connsiteY4" fmla="*/ 0 h 690771"/>
                <a:gd name="connsiteX5" fmla="*/ 0 w 2677444"/>
                <a:gd name="connsiteY5" fmla="*/ 0 h 69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7444" h="690771">
                  <a:moveTo>
                    <a:pt x="2658534" y="50800"/>
                  </a:moveTo>
                  <a:cubicBezTo>
                    <a:pt x="2676172" y="263172"/>
                    <a:pt x="2693811" y="475544"/>
                    <a:pt x="2650067" y="575733"/>
                  </a:cubicBezTo>
                  <a:cubicBezTo>
                    <a:pt x="2606323" y="675922"/>
                    <a:pt x="2764367" y="642055"/>
                    <a:pt x="2396067" y="651933"/>
                  </a:cubicBezTo>
                  <a:cubicBezTo>
                    <a:pt x="2027767" y="661811"/>
                    <a:pt x="839612" y="743656"/>
                    <a:pt x="440267" y="635000"/>
                  </a:cubicBezTo>
                  <a:cubicBezTo>
                    <a:pt x="40922" y="526344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800828">
              <a:off x="7603830" y="1637708"/>
              <a:ext cx="1898790" cy="369332"/>
            </a:xfrm>
            <a:prstGeom prst="rect">
              <a:avLst/>
            </a:prstGeom>
            <a:solidFill>
              <a:srgbClr val="FFFFFF">
                <a:alpha val="56078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Unwanted current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285EBB5-3B9C-06D7-796E-18963F08CB61}"/>
              </a:ext>
            </a:extLst>
          </p:cNvPr>
          <p:cNvSpPr txBox="1"/>
          <p:nvPr/>
        </p:nvSpPr>
        <p:spPr>
          <a:xfrm>
            <a:off x="207541" y="4937345"/>
            <a:ext cx="660533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ays to spot SEE: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Gate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rupture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Search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permanent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(not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de-DE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</a:t>
            </a:r>
            <a:r>
              <a:rPr lang="de-DE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Write </a:t>
            </a:r>
            <a:r>
              <a:rPr lang="de-DE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</a:t>
            </a:r>
            <a:r>
              <a:rPr lang="de-DE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de-DE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date, </a:t>
            </a:r>
            <a:r>
              <a:rPr lang="de-DE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de-DE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back, </a:t>
            </a:r>
            <a:r>
              <a:rPr lang="de-DE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lang="de-DE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Latch-up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Detect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increas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41DCC2-C1DC-379B-FA1D-323EFAA605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773" y="4646504"/>
            <a:ext cx="3446429" cy="1970002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D2220F0-325A-4D09-7A10-C8E6DAF13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39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82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5" y="666547"/>
            <a:ext cx="9772735" cy="601727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de-DE"/>
              <a:t>What do those picture have in common?</a:t>
            </a:r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323492" y="1336430"/>
            <a:ext cx="4589585" cy="3552093"/>
            <a:chOff x="2101361" y="949568"/>
            <a:chExt cx="4589585" cy="3552093"/>
          </a:xfrm>
        </p:grpSpPr>
        <p:sp>
          <p:nvSpPr>
            <p:cNvPr id="27" name="Rectangle 26"/>
            <p:cNvSpPr/>
            <p:nvPr/>
          </p:nvSpPr>
          <p:spPr>
            <a:xfrm>
              <a:off x="2101361" y="949568"/>
              <a:ext cx="4589585" cy="3552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 descr="C:\Users\mkoziel_not\Desktop\CBM_Indaia\M26_thinned_pictures\IMG_392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207" y="1063869"/>
              <a:ext cx="4264269" cy="3279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2399784" y="3789402"/>
              <a:ext cx="4019114" cy="55399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/>
                <a:t>CMOS </a:t>
              </a:r>
              <a:r>
                <a:rPr lang="de-DE" dirty="0" err="1"/>
                <a:t>Monolithic</a:t>
              </a:r>
              <a:r>
                <a:rPr lang="de-DE" dirty="0"/>
                <a:t> </a:t>
              </a:r>
              <a:r>
                <a:rPr lang="de-DE" dirty="0" err="1"/>
                <a:t>Active</a:t>
              </a:r>
              <a:r>
                <a:rPr lang="de-DE" dirty="0"/>
                <a:t> Pixel Sensor</a:t>
              </a:r>
            </a:p>
            <a:p>
              <a:pPr algn="ctr"/>
              <a:r>
                <a:rPr lang="de-DE" sz="1100" dirty="0"/>
                <a:t>(MIMOSA-26 </a:t>
              </a:r>
              <a:r>
                <a:rPr lang="de-DE" sz="1100" dirty="0" err="1"/>
                <a:t>by</a:t>
              </a:r>
              <a:r>
                <a:rPr lang="de-DE" sz="1100" dirty="0"/>
                <a:t> IPHC Strasbourg)</a:t>
              </a:r>
              <a:endParaRPr lang="en-US" sz="11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874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>
            <a:extLst>
              <a:ext uri="{FF2B5EF4-FFF2-40B4-BE49-F238E27FC236}">
                <a16:creationId xmlns:a16="http://schemas.microsoft.com/office/drawing/2014/main" id="{9706CC23-7017-BA72-F55D-FFC02D0112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4511" y="2316409"/>
            <a:ext cx="3936373" cy="3272546"/>
          </a:xfrm>
          <a:prstGeom prst="rect">
            <a:avLst/>
          </a:prstGeom>
        </p:spPr>
      </p:pic>
      <p:pic>
        <p:nvPicPr>
          <p:cNvPr id="21" name="Grafik 20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E185F5EF-EE57-B3BE-5ABC-D53F5F8397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427" y="3622082"/>
            <a:ext cx="4178555" cy="212817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7358791" y="4097174"/>
            <a:ext cx="4580354" cy="1495075"/>
            <a:chOff x="6881370" y="5122430"/>
            <a:chExt cx="4580354" cy="1495075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9706CC23-7017-BA72-F55D-FFC02D011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43638" y="5240072"/>
              <a:ext cx="3818086" cy="12279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6479529" y="5662380"/>
              <a:ext cx="1173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LET [eV/</a:t>
              </a:r>
              <a:r>
                <a:rPr lang="en-US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Å]</a:t>
              </a: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76805" y="512243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500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358791" y="624817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426722" y="4428598"/>
            <a:ext cx="144623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3.3 </a:t>
            </a:r>
            <a:r>
              <a:rPr lang="en-US" i="1">
                <a:solidFill>
                  <a:schemeClr val="bg1"/>
                </a:solidFill>
              </a:rPr>
              <a:t>A</a:t>
            </a:r>
            <a:r>
              <a:rPr lang="en-US">
                <a:solidFill>
                  <a:schemeClr val="bg1"/>
                </a:solidFill>
              </a:rPr>
              <a:t>MeV Ca </a:t>
            </a:r>
          </a:p>
          <a:p>
            <a:r>
              <a:rPr lang="en-US">
                <a:solidFill>
                  <a:schemeClr val="bg1"/>
                </a:solidFill>
              </a:rPr>
              <a:t>on Si (SRIM)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054721" y="597066"/>
            <a:ext cx="3995473" cy="4991889"/>
            <a:chOff x="8054721" y="597066"/>
            <a:chExt cx="3995473" cy="4991889"/>
          </a:xfrm>
        </p:grpSpPr>
        <p:grpSp>
          <p:nvGrpSpPr>
            <p:cNvPr id="26" name="Group 25"/>
            <p:cNvGrpSpPr/>
            <p:nvPr/>
          </p:nvGrpSpPr>
          <p:grpSpPr>
            <a:xfrm>
              <a:off x="8054721" y="597066"/>
              <a:ext cx="3995473" cy="4991889"/>
              <a:chOff x="8054721" y="597066"/>
              <a:chExt cx="3995473" cy="499188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8054721" y="597066"/>
                <a:ext cx="3995473" cy="4991889"/>
                <a:chOff x="8054721" y="597066"/>
                <a:chExt cx="3995473" cy="4991889"/>
              </a:xfrm>
            </p:grpSpPr>
            <p:pic>
              <p:nvPicPr>
                <p:cNvPr id="22" name="Grafik 21">
                  <a:extLst>
                    <a:ext uri="{FF2B5EF4-FFF2-40B4-BE49-F238E27FC236}">
                      <a16:creationId xmlns:a16="http://schemas.microsoft.com/office/drawing/2014/main" id="{B3D3B71F-BC98-CDF3-E886-0BBC17DD23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6200000">
                  <a:off x="7806700" y="859836"/>
                  <a:ext cx="2996308" cy="2500266"/>
                </a:xfrm>
                <a:prstGeom prst="rect">
                  <a:avLst/>
                </a:prstGeom>
              </p:spPr>
            </p:pic>
            <p:pic>
              <p:nvPicPr>
                <p:cNvPr id="24" name="Grafik 21">
                  <a:extLst>
                    <a:ext uri="{FF2B5EF4-FFF2-40B4-BE49-F238E27FC236}">
                      <a16:creationId xmlns:a16="http://schemas.microsoft.com/office/drawing/2014/main" id="{B3D3B71F-BC98-CDF3-E886-0BBC17DD23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6200000">
                  <a:off x="9495694" y="1053622"/>
                  <a:ext cx="3011055" cy="2097944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 rot="1722553">
                  <a:off x="10137447" y="2250287"/>
                  <a:ext cx="175464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Not fully to scale</a:t>
                  </a: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8897634" y="597066"/>
                  <a:ext cx="609600" cy="4991889"/>
                </a:xfrm>
                <a:prstGeom prst="rect">
                  <a:avLst/>
                </a:prstGeom>
                <a:noFill/>
                <a:ln w="38100">
                  <a:solidFill>
                    <a:srgbClr val="FFC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 rot="16200000">
                <a:off x="11041930" y="1431671"/>
                <a:ext cx="876650" cy="523220"/>
              </a:xfrm>
              <a:prstGeom prst="rect">
                <a:avLst/>
              </a:prstGeom>
              <a:solidFill>
                <a:srgbClr val="0000FE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</a:rPr>
                  <a:t>Substrate</a:t>
                </a:r>
              </a:p>
              <a:p>
                <a:endParaRPr lang="en-US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8962075" y="4705597"/>
              <a:ext cx="51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ROI</a:t>
              </a:r>
            </a:p>
          </p:txBody>
        </p:sp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460427" y="588643"/>
          <a:ext cx="6674806" cy="237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6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3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2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M3</a:t>
                      </a:r>
                      <a:r>
                        <a:rPr lang="en-US" baseline="0"/>
                        <a:t> @ GSI UNILAC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282">
                <a:tc>
                  <a:txBody>
                    <a:bodyPr/>
                    <a:lstStyle/>
                    <a:p>
                      <a:r>
                        <a:rPr lang="en-US" sz="1600"/>
                        <a:t>Energy</a:t>
                      </a:r>
                      <a:r>
                        <a:rPr lang="en-US" sz="1600" baseline="0"/>
                        <a:t> / ion type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3.2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M</a:t>
                      </a:r>
                      <a:r>
                        <a:rPr lang="en-US" sz="1600" dirty="0"/>
                        <a:t>eV 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282">
                <a:tc>
                  <a:txBody>
                    <a:bodyPr/>
                    <a:lstStyle/>
                    <a:p>
                      <a:r>
                        <a:rPr lang="en-US" sz="1600"/>
                        <a:t>Beam spot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 x 1.5 cm² mostly</a:t>
                      </a:r>
                      <a:r>
                        <a:rPr lang="en-US" sz="1600" baseline="0" dirty="0"/>
                        <a:t> uniform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282">
                <a:tc>
                  <a:txBody>
                    <a:bodyPr/>
                    <a:lstStyle/>
                    <a:p>
                      <a:r>
                        <a:rPr lang="en-US" sz="1600"/>
                        <a:t>Beam time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5 Hz pulses of 5 </a:t>
                      </a:r>
                      <a:r>
                        <a:rPr lang="en-US" sz="1600" baseline="0" dirty="0" err="1"/>
                        <a:t>ms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282">
                <a:tc>
                  <a:txBody>
                    <a:bodyPr/>
                    <a:lstStyle/>
                    <a:p>
                      <a:r>
                        <a:rPr lang="en-US" sz="1600"/>
                        <a:t>Beam intensity (mean)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 10</a:t>
                      </a:r>
                      <a:r>
                        <a:rPr lang="en-US" sz="1600" baseline="30000" dirty="0"/>
                        <a:t>7 </a:t>
                      </a:r>
                      <a:r>
                        <a:rPr lang="en-US" sz="1600" baseline="0" dirty="0"/>
                        <a:t>Hz/cm²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282">
                <a:tc>
                  <a:txBody>
                    <a:bodyPr/>
                    <a:lstStyle/>
                    <a:p>
                      <a:r>
                        <a:rPr lang="en-US" sz="1600"/>
                        <a:t>Beam intensity (pulse)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400 MHz/cm²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82">
                <a:tc>
                  <a:txBody>
                    <a:bodyPr/>
                    <a:lstStyle/>
                    <a:p>
                      <a:r>
                        <a:rPr lang="en-US" sz="1600"/>
                        <a:t>Dosimetry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Dedicated</a:t>
                      </a:r>
                      <a:r>
                        <a:rPr lang="en-US" sz="1600" baseline="0" dirty="0"/>
                        <a:t> installation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378684" y="3100370"/>
            <a:ext cx="582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</a:t>
            </a:r>
            <a:r>
              <a:rPr lang="en-US"/>
              <a:t>ow beam energy: Sufficient to reach vulnerable structures?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92208" y="3047677"/>
            <a:ext cx="1737618" cy="461665"/>
            <a:chOff x="6292208" y="3047677"/>
            <a:chExt cx="1737618" cy="461665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6900771" y="3242179"/>
              <a:ext cx="1129055" cy="1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 rot="1999957">
              <a:off x="6292208" y="3047677"/>
              <a:ext cx="548548" cy="461665"/>
            </a:xfrm>
            <a:prstGeom prst="rect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OK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63012" y="5894807"/>
            <a:ext cx="9793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</a:t>
            </a:r>
            <a:r>
              <a:rPr lang="en-US"/>
              <a:t>ew strategy: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 masks to isolate building blocks </a:t>
            </a:r>
            <a:r>
              <a:rPr lang="en-US">
                <a:solidFill>
                  <a:schemeClr val="accent1"/>
                </a:solidFill>
              </a:rPr>
              <a:t>(most sensitive and representative as chosen by the designers)</a:t>
            </a:r>
            <a:r>
              <a:rPr lang="en-US"/>
              <a:t> 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58BA521C-F702-E40D-40BB-1513AFD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23446-43A6-4CDC-9F35-3AECD81F11A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r>
              <a:rPr lang="en-US" dirty="0">
                <a:solidFill>
                  <a:prstClr val="black"/>
                </a:solidFill>
              </a:rPr>
              <a:t> / 22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718D38-F27F-EA3B-407D-A43D3075AA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Test at GSI - M3 beam 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95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17FE85-DD2D-2E5F-10C0-E9A9660F6CD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Beam test UNILAC – heavy ions and SEE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D49400-F167-0629-919B-A8A98CFF071A}"/>
              </a:ext>
            </a:extLst>
          </p:cNvPr>
          <p:cNvSpPr txBox="1"/>
          <p:nvPr/>
        </p:nvSpPr>
        <p:spPr>
          <a:xfrm>
            <a:off x="252018" y="3613149"/>
            <a:ext cx="5480020" cy="20621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its in DAC steering registers confuse sensor.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1-bit flip automatic recovery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does not work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power cycle to restart.</a:t>
            </a:r>
          </a:p>
          <a:p>
            <a:endParaRPr lang="en-US" sz="1000" dirty="0"/>
          </a:p>
          <a:p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o latch-up observed (for LET = 20 MeV cm²/mg).</a:t>
            </a:r>
          </a:p>
          <a:p>
            <a:pPr algn="l"/>
            <a:endParaRPr lang="en-US" sz="1000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ensor withstands 400 MHz/cm² HI (beam impact scenario) w/o damage.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C67EB7-1D6C-B873-F17D-475446E434BF}"/>
              </a:ext>
            </a:extLst>
          </p:cNvPr>
          <p:cNvGrpSpPr/>
          <p:nvPr/>
        </p:nvGrpSpPr>
        <p:grpSpPr>
          <a:xfrm>
            <a:off x="7363756" y="1114202"/>
            <a:ext cx="4111094" cy="2315643"/>
            <a:chOff x="7217973" y="1090935"/>
            <a:chExt cx="4529435" cy="255128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B37D589-6D05-F865-149D-DA959B439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17973" y="1090935"/>
              <a:ext cx="4529435" cy="2551281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08369AC-2105-77D3-DB73-D545BE2566D5}"/>
                </a:ext>
              </a:extLst>
            </p:cNvPr>
            <p:cNvCxnSpPr>
              <a:cxnSpLocks/>
            </p:cNvCxnSpPr>
            <p:nvPr/>
          </p:nvCxnSpPr>
          <p:spPr>
            <a:xfrm>
              <a:off x="8062563" y="2298216"/>
              <a:ext cx="1771112" cy="2534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A00FE9-7E6D-A4CA-D7C1-7FB23512D8F5}"/>
                </a:ext>
              </a:extLst>
            </p:cNvPr>
            <p:cNvSpPr txBox="1"/>
            <p:nvPr/>
          </p:nvSpPr>
          <p:spPr>
            <a:xfrm>
              <a:off x="8724160" y="1954227"/>
              <a:ext cx="786996" cy="38531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</a:rPr>
                <a:t>10 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AAE7CBB-3419-93CE-5CA1-43715393425F}"/>
              </a:ext>
            </a:extLst>
          </p:cNvPr>
          <p:cNvSpPr txBox="1"/>
          <p:nvPr/>
        </p:nvSpPr>
        <p:spPr>
          <a:xfrm>
            <a:off x="232987" y="597014"/>
            <a:ext cx="145424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IMOSIS-1: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495311-B4D2-C110-8131-195685C4B659}"/>
              </a:ext>
            </a:extLst>
          </p:cNvPr>
          <p:cNvGrpSpPr/>
          <p:nvPr/>
        </p:nvGrpSpPr>
        <p:grpSpPr>
          <a:xfrm>
            <a:off x="202210" y="982700"/>
            <a:ext cx="3582199" cy="2527783"/>
            <a:chOff x="202210" y="1114433"/>
            <a:chExt cx="3582199" cy="25277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D6E115-3373-C53A-4DBF-3269A98C5799}"/>
                </a:ext>
              </a:extLst>
            </p:cNvPr>
            <p:cNvGrpSpPr/>
            <p:nvPr/>
          </p:nvGrpSpPr>
          <p:grpSpPr>
            <a:xfrm>
              <a:off x="692153" y="1114433"/>
              <a:ext cx="3092256" cy="2527783"/>
              <a:chOff x="6664538" y="1362048"/>
              <a:chExt cx="5115818" cy="418195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6C96FF2-8BC1-C673-F836-248D92CABF75}"/>
                  </a:ext>
                </a:extLst>
              </p:cNvPr>
              <p:cNvGrpSpPr/>
              <p:nvPr/>
            </p:nvGrpSpPr>
            <p:grpSpPr>
              <a:xfrm>
                <a:off x="6664538" y="1362048"/>
                <a:ext cx="5115818" cy="4181956"/>
                <a:chOff x="6863850" y="647272"/>
                <a:chExt cx="5115818" cy="4181956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FED62024-E29E-D9DB-2F95-650AB816B7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4585"/>
                <a:stretch/>
              </p:blipFill>
              <p:spPr>
                <a:xfrm>
                  <a:off x="6863850" y="647272"/>
                  <a:ext cx="5115818" cy="4181956"/>
                </a:xfrm>
                <a:prstGeom prst="rect">
                  <a:avLst/>
                </a:prstGeom>
                <a:solidFill>
                  <a:srgbClr val="1C292F"/>
                </a:solidFill>
              </p:spPr>
            </p:pic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57B706E0-D84E-97AB-AAFD-8F209E0D1F73}"/>
                    </a:ext>
                  </a:extLst>
                </p:cNvPr>
                <p:cNvCxnSpPr/>
                <p:nvPr/>
              </p:nvCxnSpPr>
              <p:spPr>
                <a:xfrm>
                  <a:off x="9811820" y="647272"/>
                  <a:ext cx="0" cy="3976099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DAECB0D1-77F5-EBE9-3B91-107BD6E393F8}"/>
                    </a:ext>
                  </a:extLst>
                </p:cNvPr>
                <p:cNvCxnSpPr/>
                <p:nvPr/>
              </p:nvCxnSpPr>
              <p:spPr>
                <a:xfrm>
                  <a:off x="10294707" y="647272"/>
                  <a:ext cx="0" cy="3976099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C379292A-5BAD-56B9-64D2-1009EBBD1EE7}"/>
                    </a:ext>
                  </a:extLst>
                </p:cNvPr>
                <p:cNvCxnSpPr/>
                <p:nvPr/>
              </p:nvCxnSpPr>
              <p:spPr>
                <a:xfrm>
                  <a:off x="10757043" y="647272"/>
                  <a:ext cx="0" cy="3976099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E1D463E-9F79-ACB9-5563-E7BE7BCCDB65}"/>
                    </a:ext>
                  </a:extLst>
                </p:cNvPr>
                <p:cNvCxnSpPr/>
                <p:nvPr/>
              </p:nvCxnSpPr>
              <p:spPr>
                <a:xfrm>
                  <a:off x="11209106" y="678093"/>
                  <a:ext cx="0" cy="3976099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F2E546A-B706-011A-CB17-109E223E47BB}"/>
                    </a:ext>
                  </a:extLst>
                </p:cNvPr>
                <p:cNvSpPr txBox="1"/>
                <p:nvPr/>
              </p:nvSpPr>
              <p:spPr>
                <a:xfrm>
                  <a:off x="9807386" y="4253662"/>
                  <a:ext cx="2172282" cy="37082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Pulses: Few 10</a:t>
                  </a:r>
                  <a:r>
                    <a:rPr kumimoji="0" lang="en-US" sz="1000" b="0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</a:t>
                  </a: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/cm²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601E4D5-8C4B-1A7B-246C-2C1DC5F56069}"/>
                    </a:ext>
                  </a:extLst>
                </p:cNvPr>
                <p:cNvSpPr txBox="1"/>
                <p:nvPr/>
              </p:nvSpPr>
              <p:spPr>
                <a:xfrm>
                  <a:off x="8013740" y="4233276"/>
                  <a:ext cx="992728" cy="37082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6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No beam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22BEE581-9755-B812-2325-A19FBC2D81E6}"/>
                    </a:ext>
                  </a:extLst>
                </p:cNvPr>
                <p:cNvCxnSpPr>
                  <a:stCxn id="17" idx="1"/>
                </p:cNvCxnSpPr>
                <p:nvPr/>
              </p:nvCxnSpPr>
              <p:spPr>
                <a:xfrm flipH="1">
                  <a:off x="6976153" y="4418689"/>
                  <a:ext cx="1037588" cy="19639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B0C24435-38D1-873B-7208-C8C051C86454}"/>
                    </a:ext>
                  </a:extLst>
                </p:cNvPr>
                <p:cNvCxnSpPr>
                  <a:endCxn id="16" idx="1"/>
                </p:cNvCxnSpPr>
                <p:nvPr/>
              </p:nvCxnSpPr>
              <p:spPr>
                <a:xfrm>
                  <a:off x="9051327" y="4438114"/>
                  <a:ext cx="756060" cy="961"/>
                </a:xfrm>
                <a:prstGeom prst="straightConnector1">
                  <a:avLst/>
                </a:prstGeom>
                <a:ln w="28575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EA6666-1E35-E058-F018-52F0854DB6C7}"/>
                  </a:ext>
                </a:extLst>
              </p:cNvPr>
              <p:cNvSpPr txBox="1"/>
              <p:nvPr/>
            </p:nvSpPr>
            <p:spPr>
              <a:xfrm>
                <a:off x="7310855" y="3303812"/>
                <a:ext cx="1210008" cy="602590"/>
              </a:xfrm>
              <a:prstGeom prst="rect">
                <a:avLst/>
              </a:prstGeom>
              <a:solidFill>
                <a:srgbClr val="1A1C2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MIMOSIS-1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ROI = DAC 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441574-1078-F499-B4AD-0669215BFEC7}"/>
                </a:ext>
              </a:extLst>
            </p:cNvPr>
            <p:cNvSpPr txBox="1"/>
            <p:nvPr/>
          </p:nvSpPr>
          <p:spPr>
            <a:xfrm rot="16200000">
              <a:off x="-428694" y="2141990"/>
              <a:ext cx="15695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Current</a:t>
              </a:r>
              <a:r>
                <a:rPr lang="de-DE" sz="1400" dirty="0"/>
                <a:t> [</a:t>
              </a:r>
              <a:r>
                <a:rPr lang="de-DE" sz="1400" dirty="0" err="1"/>
                <a:t>a.u</a:t>
              </a:r>
              <a:r>
                <a:rPr lang="de-DE" sz="1400" dirty="0"/>
                <a:t>.]</a:t>
              </a:r>
              <a:endParaRPr lang="en-US" sz="1400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130C24C-2D18-85F9-A9E0-178D6BF2A30E}"/>
                </a:ext>
              </a:extLst>
            </p:cNvPr>
            <p:cNvCxnSpPr/>
            <p:nvPr/>
          </p:nvCxnSpPr>
          <p:spPr>
            <a:xfrm>
              <a:off x="720922" y="1666526"/>
              <a:ext cx="1711338" cy="25343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F59CA9-F774-36DA-23AB-667C20089EE1}"/>
                </a:ext>
              </a:extLst>
            </p:cNvPr>
            <p:cNvSpPr txBox="1"/>
            <p:nvPr/>
          </p:nvSpPr>
          <p:spPr>
            <a:xfrm>
              <a:off x="1368942" y="1322537"/>
              <a:ext cx="428322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</a:rPr>
                <a:t>1s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5036292-D337-A35C-164C-B50B13D94CD5}"/>
                </a:ext>
              </a:extLst>
            </p:cNvPr>
            <p:cNvCxnSpPr/>
            <p:nvPr/>
          </p:nvCxnSpPr>
          <p:spPr>
            <a:xfrm flipV="1">
              <a:off x="581186" y="1633783"/>
              <a:ext cx="0" cy="1446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D7196CB-0A16-5FBA-FA62-EEF207EB8742}"/>
              </a:ext>
            </a:extLst>
          </p:cNvPr>
          <p:cNvCxnSpPr>
            <a:cxnSpLocks/>
          </p:cNvCxnSpPr>
          <p:nvPr/>
        </p:nvCxnSpPr>
        <p:spPr>
          <a:xfrm>
            <a:off x="6005593" y="486196"/>
            <a:ext cx="0" cy="52532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3AB94DE-EFC7-8F88-0FA6-EAB99EFFE6D8}"/>
              </a:ext>
            </a:extLst>
          </p:cNvPr>
          <p:cNvSpPr txBox="1"/>
          <p:nvPr/>
        </p:nvSpPr>
        <p:spPr>
          <a:xfrm rot="16200000">
            <a:off x="6175894" y="2093594"/>
            <a:ext cx="1569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Current</a:t>
            </a:r>
            <a:r>
              <a:rPr lang="de-DE" sz="1400" dirty="0"/>
              <a:t> [</a:t>
            </a:r>
            <a:r>
              <a:rPr lang="de-DE" sz="1400" dirty="0" err="1"/>
              <a:t>a.u</a:t>
            </a:r>
            <a:r>
              <a:rPr lang="de-DE" sz="1400" dirty="0"/>
              <a:t>.]</a:t>
            </a:r>
            <a:endParaRPr lang="en-US" sz="14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F59F2C9-C5B1-78D1-F5C1-8345E095D0B3}"/>
              </a:ext>
            </a:extLst>
          </p:cNvPr>
          <p:cNvCxnSpPr/>
          <p:nvPr/>
        </p:nvCxnSpPr>
        <p:spPr>
          <a:xfrm flipV="1">
            <a:off x="7185774" y="1585387"/>
            <a:ext cx="0" cy="14468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8B91ACC-68A6-4C37-7F60-FDF5AFCE7F6C}"/>
              </a:ext>
            </a:extLst>
          </p:cNvPr>
          <p:cNvSpPr txBox="1"/>
          <p:nvPr/>
        </p:nvSpPr>
        <p:spPr>
          <a:xfrm>
            <a:off x="6279149" y="640942"/>
            <a:ext cx="145424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IMOSIS-2: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1705D3-D192-296B-99CA-8826FD426FCA}"/>
              </a:ext>
            </a:extLst>
          </p:cNvPr>
          <p:cNvSpPr txBox="1"/>
          <p:nvPr/>
        </p:nvSpPr>
        <p:spPr>
          <a:xfrm>
            <a:off x="6347975" y="3533773"/>
            <a:ext cx="5480020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its in DAC steering registers tolerated.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1-bit flip automatic recovery </a:t>
            </a:r>
            <a:r>
              <a:rPr lang="en-US" dirty="0">
                <a:solidFill>
                  <a:srgbClr val="008000"/>
                </a:solidFill>
              </a:rPr>
              <a:t>does work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be overwhelmed (2 sync bitflips).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Observed at fluences ~10² above specs.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Recovered by reprogramming </a:t>
            </a:r>
            <a:r>
              <a:rPr lang="en-US" sz="1000" dirty="0"/>
              <a:t>(most of the time).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5D696D-EB97-AB55-097A-5E47F5EEF24E}"/>
              </a:ext>
            </a:extLst>
          </p:cNvPr>
          <p:cNvSpPr txBox="1"/>
          <p:nvPr/>
        </p:nvSpPr>
        <p:spPr>
          <a:xfrm>
            <a:off x="1583103" y="5856670"/>
            <a:ext cx="5160387" cy="646331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ingle bit flip recovery circuits now working.</a:t>
            </a:r>
          </a:p>
          <a:p>
            <a:pPr algn="l"/>
            <a:r>
              <a:rPr lang="en-US" dirty="0"/>
              <a:t>=&gt; Major improvement in robustness (as hoped).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4E30999-A14B-1A7C-6331-6270843593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497" y="4644200"/>
            <a:ext cx="310906" cy="25266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76728A9-51AB-6D70-FFC7-2AF9F823E3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697" y="5124100"/>
            <a:ext cx="310906" cy="2526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5B11C04-C43D-7D35-6986-EE3B9C8FB7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089" y="3868185"/>
            <a:ext cx="310906" cy="25266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6989D88-CA63-2E12-1329-708FF6639E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4850" y="4622715"/>
            <a:ext cx="310906" cy="252669"/>
          </a:xfrm>
          <a:prstGeom prst="rect">
            <a:avLst/>
          </a:prstGeom>
        </p:spPr>
      </p:pic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A7C8B03-6A61-4B79-252E-5FC490D09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41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E1999-028B-83E4-4D1C-E9E42AFCE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039" y="1815848"/>
            <a:ext cx="1148540" cy="172281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D02230F-FFD5-1099-B4BF-C841A444A7CE}"/>
              </a:ext>
            </a:extLst>
          </p:cNvPr>
          <p:cNvSpPr/>
          <p:nvPr/>
        </p:nvSpPr>
        <p:spPr>
          <a:xfrm>
            <a:off x="5308935" y="1490175"/>
            <a:ext cx="1481328" cy="664572"/>
          </a:xfrm>
          <a:prstGeom prst="cloudCallout">
            <a:avLst>
              <a:gd name="adj1" fmla="val -58487"/>
              <a:gd name="adj2" fmla="val 5149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1+1=3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73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4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A443A-EF98-3A9F-605B-03E925EFE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9BC4E9-717C-B31B-184C-8EB0F8C0EB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MIMOSIS prototypes – Tolerance to heavy ion impacts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73D988-C459-9ED4-21CE-237D5A1AD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429" y="2682550"/>
            <a:ext cx="3546001" cy="2099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0E4541-D6D0-2747-6E59-328EF6DBDB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47" t="15078" r="6968" b="58504"/>
          <a:stretch>
            <a:fillRect/>
          </a:stretch>
        </p:blipFill>
        <p:spPr>
          <a:xfrm flipH="1">
            <a:off x="8356428" y="646699"/>
            <a:ext cx="3548411" cy="2099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872509-43DF-9E9B-84C3-DD8DB31B01E3}"/>
              </a:ext>
            </a:extLst>
          </p:cNvPr>
          <p:cNvSpPr txBox="1"/>
          <p:nvPr/>
        </p:nvSpPr>
        <p:spPr>
          <a:xfrm>
            <a:off x="6646984" y="6631577"/>
            <a:ext cx="4304383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/>
              <a:t>46</a:t>
            </a:r>
            <a:r>
              <a:rPr lang="en-US" sz="1100" baseline="30000" dirty="0"/>
              <a:t>th</a:t>
            </a:r>
            <a:r>
              <a:rPr lang="en-US" sz="1100" dirty="0"/>
              <a:t> CBM collaboration Meeting, Oct. 20-25 2025, Lanzhou,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97D3E-51C6-8414-E0FB-CCBD6E3C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42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FB3EE-016B-A698-B801-43CD342CF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53" y="670056"/>
            <a:ext cx="5137845" cy="4377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63A31A-F875-E239-291A-A1432C1E4644}"/>
              </a:ext>
            </a:extLst>
          </p:cNvPr>
          <p:cNvSpPr txBox="1"/>
          <p:nvPr/>
        </p:nvSpPr>
        <p:spPr>
          <a:xfrm>
            <a:off x="8236945" y="4808174"/>
            <a:ext cx="3784968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UNILAC ions as seen by MIMOSIS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4A38C-36F1-B4CF-22EC-5223E58112EE}"/>
              </a:ext>
            </a:extLst>
          </p:cNvPr>
          <p:cNvSpPr txBox="1"/>
          <p:nvPr/>
        </p:nvSpPr>
        <p:spPr>
          <a:xfrm>
            <a:off x="521208" y="5422392"/>
            <a:ext cx="7160935" cy="769441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s results of intense studies: MIMOSIS is considered robust to SEE.</a:t>
            </a:r>
          </a:p>
          <a:p>
            <a:pPr algn="l"/>
            <a:endParaRPr lang="en-US" sz="800" dirty="0"/>
          </a:p>
          <a:p>
            <a:pPr algn="l"/>
            <a:r>
              <a:rPr lang="en-US" dirty="0"/>
              <a:t>GSI is equipped to do such work for the different communities.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2423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EFEF5F-EA5B-E18B-445F-3E1CE3BF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43</a:t>
            </a:fld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C6632-F3F8-C52A-C3EA-2B9159F746A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Summary and 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2A045-8A35-4C02-D8CB-186661D04215}"/>
              </a:ext>
            </a:extLst>
          </p:cNvPr>
          <p:cNvSpPr txBox="1"/>
          <p:nvPr/>
        </p:nvSpPr>
        <p:spPr>
          <a:xfrm>
            <a:off x="539496" y="923544"/>
            <a:ext cx="9753632" cy="59093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APS are initially derived from digital cameras.</a:t>
            </a:r>
          </a:p>
          <a:p>
            <a:pPr algn="l"/>
            <a:r>
              <a:rPr lang="en-US" dirty="0"/>
              <a:t>	Major advantages: Light material budget and tiny pixels.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echnology being prepared for charged particle tracking since 1999.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Excellent spatial resolution worked out of the box.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Improvement was needed on time stamping and radiation tolerance.</a:t>
            </a:r>
          </a:p>
          <a:p>
            <a:pPr algn="l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aster time stamping.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Limited by reading out the pixels and data rates.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Modern concepts aim for data reduction on pixel level.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Power may buy time stamping but needs to be provided/cooled.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Aim: Reach up to ~10 ns and rates up to 100 MHz/cm².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adiation tolerance: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Smaller pixels are more tolerant to radiation.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Single Event Effects are of worry (and GSI is particularly competent to measure them).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Aim: Reach &gt;10</a:t>
            </a:r>
            <a:r>
              <a:rPr lang="en-US" baseline="30000" dirty="0"/>
              <a:t>15</a:t>
            </a:r>
            <a:r>
              <a:rPr lang="en-US" dirty="0"/>
              <a:t>n</a:t>
            </a:r>
            <a:r>
              <a:rPr lang="en-US" baseline="-25000" dirty="0"/>
              <a:t>eq</a:t>
            </a:r>
            <a:r>
              <a:rPr lang="en-US" dirty="0"/>
              <a:t>/cm².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Reducing Random Telegraph Signal and tolerance to SEE remains a continuous task.</a:t>
            </a:r>
          </a:p>
          <a:p>
            <a:endParaRPr lang="en-US" dirty="0"/>
          </a:p>
          <a:p>
            <a:pPr lvl="1"/>
            <a:r>
              <a:rPr lang="en-US" dirty="0"/>
              <a:t>	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6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CMOS Monolithic Active Pixel Sensors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087" y="1449783"/>
            <a:ext cx="809898" cy="911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6777" y="1749446"/>
            <a:ext cx="610361" cy="65847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127902" y="856138"/>
            <a:ext cx="2667063" cy="629682"/>
          </a:xfrm>
          <a:prstGeom prst="wedgeRoundRectCallout">
            <a:avLst>
              <a:gd name="adj1" fmla="val 33713"/>
              <a:gd name="adj2" fmla="val 88160"/>
              <a:gd name="adj3" fmla="val 1666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>
                <a:solidFill>
                  <a:srgbClr val="FF0000"/>
                </a:solidFill>
              </a:rPr>
              <a:t>W</a:t>
            </a:r>
            <a:r>
              <a:rPr lang="de-DE" sz="1800" dirty="0" err="1">
                <a:solidFill>
                  <a:prstClr val="black"/>
                </a:solidFill>
              </a:rPr>
              <a:t>hat</a:t>
            </a:r>
            <a:r>
              <a:rPr lang="de-DE" sz="1800" dirty="0">
                <a:solidFill>
                  <a:prstClr val="black"/>
                </a:solidFill>
              </a:rPr>
              <a:t> </a:t>
            </a:r>
            <a:r>
              <a:rPr lang="de-DE" sz="1800" dirty="0" err="1">
                <a:solidFill>
                  <a:prstClr val="black"/>
                </a:solidFill>
              </a:rPr>
              <a:t>is</a:t>
            </a:r>
            <a:r>
              <a:rPr lang="de-DE" sz="1800" dirty="0">
                <a:solidFill>
                  <a:prstClr val="black"/>
                </a:solidFill>
              </a:rPr>
              <a:t> </a:t>
            </a:r>
            <a:r>
              <a:rPr lang="de-DE" sz="1800" dirty="0" err="1">
                <a:solidFill>
                  <a:prstClr val="black"/>
                </a:solidFill>
              </a:rPr>
              <a:t>required</a:t>
            </a:r>
            <a:r>
              <a:rPr lang="de-DE" sz="1800" dirty="0">
                <a:solidFill>
                  <a:prstClr val="black"/>
                </a:solidFill>
              </a:rPr>
              <a:t> </a:t>
            </a:r>
            <a:r>
              <a:rPr lang="de-DE" sz="1800" dirty="0" err="1">
                <a:solidFill>
                  <a:prstClr val="black"/>
                </a:solidFill>
              </a:rPr>
              <a:t>to</a:t>
            </a:r>
            <a:r>
              <a:rPr lang="de-DE" sz="1800" dirty="0">
                <a:solidFill>
                  <a:prstClr val="black"/>
                </a:solidFill>
              </a:rPr>
              <a:t> </a:t>
            </a:r>
            <a:r>
              <a:rPr lang="de-DE" sz="1800" dirty="0" err="1">
                <a:solidFill>
                  <a:prstClr val="black"/>
                </a:solidFill>
              </a:rPr>
              <a:t>get</a:t>
            </a:r>
            <a:r>
              <a:rPr lang="de-DE" sz="1800" dirty="0">
                <a:solidFill>
                  <a:prstClr val="black"/>
                </a:solidFill>
              </a:rPr>
              <a:t> a MAPS </a:t>
            </a:r>
            <a:r>
              <a:rPr lang="de-DE" sz="1800" dirty="0" err="1">
                <a:solidFill>
                  <a:prstClr val="black"/>
                </a:solidFill>
              </a:rPr>
              <a:t>detector</a:t>
            </a:r>
            <a:r>
              <a:rPr lang="de-DE" sz="1800" dirty="0">
                <a:solidFill>
                  <a:prstClr val="black"/>
                </a:solidFill>
              </a:rPr>
              <a:t>?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840546" y="1035150"/>
            <a:ext cx="3058876" cy="339634"/>
          </a:xfrm>
          <a:prstGeom prst="wedgeRoundRectCallout">
            <a:avLst>
              <a:gd name="adj1" fmla="val -46970"/>
              <a:gd name="adj2" fmla="val 202518"/>
              <a:gd name="adj3" fmla="val 1666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>
                <a:solidFill>
                  <a:srgbClr val="FF0000"/>
                </a:solidFill>
              </a:rPr>
              <a:t>M</a:t>
            </a:r>
            <a:r>
              <a:rPr lang="de-DE">
                <a:solidFill>
                  <a:prstClr val="black"/>
                </a:solidFill>
              </a:rPr>
              <a:t>ostly</a:t>
            </a:r>
            <a:r>
              <a:rPr lang="de-DE" sz="1800">
                <a:solidFill>
                  <a:prstClr val="black"/>
                </a:solidFill>
              </a:rPr>
              <a:t> a hammer…</a:t>
            </a: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7" name="Picture 2" descr="Webcam Logitech C25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10563" y="4513503"/>
            <a:ext cx="1797829" cy="183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7"/>
          <p:cNvGrpSpPr/>
          <p:nvPr/>
        </p:nvGrpSpPr>
        <p:grpSpPr>
          <a:xfrm rot="2296352">
            <a:off x="4092099" y="3022258"/>
            <a:ext cx="2767066" cy="2946562"/>
            <a:chOff x="3121331" y="973832"/>
            <a:chExt cx="4114965" cy="4349438"/>
          </a:xfrm>
        </p:grpSpPr>
        <p:sp>
          <p:nvSpPr>
            <p:cNvPr id="9" name="Rechteck 6"/>
            <p:cNvSpPr/>
            <p:nvPr/>
          </p:nvSpPr>
          <p:spPr>
            <a:xfrm>
              <a:off x="6372200" y="4509120"/>
              <a:ext cx="864096" cy="814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  <p:pic>
          <p:nvPicPr>
            <p:cNvPr id="10" name="Picture 2" descr="C:\Users\deveaux\AppData\Local\Microsoft\Windows\Temporary Internet Files\Content.IE5\BRS224GI\MC900441278[1]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331" y="973832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3" descr="C:\Users\deveaux\Contact To Laptop\Vortraege\2013\KIT-Doktorantenschule\20131014_104816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79" b="97162" l="9804" r="95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3522" y="4633226"/>
            <a:ext cx="1433303" cy="128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deveaux\Contact To Laptop\Vortraege\2013\KIT-Doktorantenschule\20131014_104816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56" b="97101" l="9826" r="95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621" t="47829" r="38340" b="37117"/>
          <a:stretch/>
        </p:blipFill>
        <p:spPr bwMode="auto">
          <a:xfrm>
            <a:off x="6152536" y="2628458"/>
            <a:ext cx="904443" cy="82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42426" y="3481724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>
                <a:solidFill>
                  <a:srgbClr val="000000"/>
                </a:solidFill>
                <a:latin typeface="Arial"/>
              </a:rPr>
              <a:t>…Metal tape…</a:t>
            </a:r>
          </a:p>
        </p:txBody>
      </p:sp>
      <p:grpSp>
        <p:nvGrpSpPr>
          <p:cNvPr id="14" name="Gruppieren 24"/>
          <p:cNvGrpSpPr/>
          <p:nvPr/>
        </p:nvGrpSpPr>
        <p:grpSpPr>
          <a:xfrm>
            <a:off x="4150911" y="4684706"/>
            <a:ext cx="3565164" cy="1317125"/>
            <a:chOff x="3275856" y="2708920"/>
            <a:chExt cx="5301834" cy="1944216"/>
          </a:xfrm>
        </p:grpSpPr>
        <p:sp>
          <p:nvSpPr>
            <p:cNvPr id="15" name="Flussdiagramm: Datenträger mit direktem Zugriff 11"/>
            <p:cNvSpPr/>
            <p:nvPr/>
          </p:nvSpPr>
          <p:spPr>
            <a:xfrm>
              <a:off x="5508104" y="2708920"/>
              <a:ext cx="3058558" cy="1944216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00">
                <a:solidFill>
                  <a:srgbClr val="FFFFFF"/>
                </a:solidFill>
              </a:endParaRPr>
            </a:p>
          </p:txBody>
        </p:sp>
        <p:pic>
          <p:nvPicPr>
            <p:cNvPr id="16" name="Picture 2" descr="C:\Users\deveaux\AppData\Local\Microsoft\Windows\Temporary Internet Files\Content.IE5\UCL6PQ3F\MC900303547[1].wmf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124" y="3167708"/>
              <a:ext cx="1036566" cy="954632"/>
            </a:xfrm>
            <a:prstGeom prst="rect">
              <a:avLst/>
            </a:prstGeom>
            <a:noFill/>
            <a:scene3d>
              <a:camera prst="orthographicFront">
                <a:rot lat="0" lon="1859998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Gerade Verbindung 14"/>
            <p:cNvCxnSpPr>
              <a:stCxn id="15" idx="1"/>
            </p:cNvCxnSpPr>
            <p:nvPr/>
          </p:nvCxnSpPr>
          <p:spPr>
            <a:xfrm flipH="1" flipV="1">
              <a:off x="3275856" y="3493298"/>
              <a:ext cx="2232248" cy="18773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6"/>
            <p:cNvCxnSpPr>
              <a:stCxn id="15" idx="1"/>
            </p:cNvCxnSpPr>
            <p:nvPr/>
          </p:nvCxnSpPr>
          <p:spPr>
            <a:xfrm flipH="1">
              <a:off x="3275856" y="3681028"/>
              <a:ext cx="2232248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>
              <a:stCxn id="15" idx="1"/>
            </p:cNvCxnSpPr>
            <p:nvPr/>
          </p:nvCxnSpPr>
          <p:spPr>
            <a:xfrm flipH="1">
              <a:off x="3275856" y="3681028"/>
              <a:ext cx="2232248" cy="25202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feld 25"/>
          <p:cNvSpPr txBox="1"/>
          <p:nvPr/>
        </p:nvSpPr>
        <p:spPr>
          <a:xfrm>
            <a:off x="5505139" y="6075892"/>
            <a:ext cx="23503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>
                <a:solidFill>
                  <a:srgbClr val="000000"/>
                </a:solidFill>
                <a:latin typeface="Arial"/>
              </a:rPr>
              <a:t>…and some radiation.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97165" y="6185568"/>
            <a:ext cx="163006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>
                <a:solidFill>
                  <a:prstClr val="black"/>
                </a:solidFill>
                <a:latin typeface="Arial"/>
              </a:rPr>
              <a:t>… a Webcam…</a:t>
            </a:r>
            <a:endParaRPr lang="en-US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98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4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6 -4.44444E-6 C -0.03867 -0.00833 -0.03594 -0.01412 -0.0306 -0.01898 C -0.03008 -0.0206 -0.03021 -0.02291 -0.02917 -0.02407 C -0.02695 -0.02708 -0.02135 -0.03101 -0.02135 -0.03078 C -0.01471 -0.02939 -0.01159 -0.02638 -0.00573 -0.02245 C 0.00156 -0.0125 -0.00221 -0.01296 -0.00065 0.00186 C 0.00378 -0.00787 0.00325 -0.01388 0.01107 -0.01898 C 0.01497 -0.02754 0.01615 -0.03495 0.02148 -0.02407 C 0.02148 -0.02338 0.02292 0.00162 0.02409 0.00348 C 0.025 0.00487 0.02669 0.00232 0.02799 0.00186 C 0.02878 -0.00162 0.02969 -0.00509 0.0306 -0.00856 C 0.03086 -0.01018 0.03177 -0.01365 0.03177 -0.01342 C 0.03346 -0.01319 0.03555 -0.01342 0.03698 -0.01203 C 0.03802 -0.01088 0.03737 -0.0081 0.03841 -0.00671 C 0.03919 -0.00555 0.04102 -0.00555 0.04219 -0.00509 C 0.04792 -0.00694 0.0457 -0.00671 0.04883 -0.00671 " pathEditMode="relative" rAng="0" ptsTypes="AAAAAAAAAAAAAAAA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-136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115 L -0.21849 0.3277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631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Radioaktivity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as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seen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by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webcam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000000"/>
                </a:solidFill>
                <a:latin typeface="Arial"/>
              </a:rPr>
              <a:t>M. Deveaux, Physik für Pharmazeuten, WS14/15, Uni-Frankfurt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298B24-29AC-464F-B886-34241378A982}" type="slidenum">
              <a:rPr lang="de-DE">
                <a:solidFill>
                  <a:srgbClr val="000000"/>
                </a:solidFill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StrahlungMitWebca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9113" y="1269400"/>
            <a:ext cx="6096000" cy="4572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1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/>
              <a:t>The operation principle of MAPS</a:t>
            </a:r>
            <a:endParaRPr lang="en-US"/>
          </a:p>
        </p:txBody>
      </p:sp>
      <p:graphicFrame>
        <p:nvGraphicFramePr>
          <p:cNvPr id="3" name="Object 50"/>
          <p:cNvGraphicFramePr>
            <a:graphicFrameLocks noChangeAspect="1"/>
          </p:cNvGraphicFramePr>
          <p:nvPr/>
        </p:nvGraphicFramePr>
        <p:xfrm>
          <a:off x="1219200" y="2743200"/>
          <a:ext cx="7543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" r:id="rId3" imgW="9542857" imgH="4323810" progId="Paint.Picture">
                  <p:embed/>
                </p:oleObj>
              </mc:Choice>
              <mc:Fallback>
                <p:oleObj name="Bitmap" r:id="rId3" imgW="9542857" imgH="43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9740"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75438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ine 51"/>
          <p:cNvSpPr>
            <a:spLocks noChangeShapeType="1"/>
          </p:cNvSpPr>
          <p:nvPr/>
        </p:nvSpPr>
        <p:spPr bwMode="auto">
          <a:xfrm flipV="1">
            <a:off x="4114800" y="1828800"/>
            <a:ext cx="0" cy="13716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52"/>
          <p:cNvSpPr>
            <a:spLocks noChangeShapeType="1"/>
          </p:cNvSpPr>
          <p:nvPr/>
        </p:nvSpPr>
        <p:spPr bwMode="auto">
          <a:xfrm>
            <a:off x="3886200" y="1828800"/>
            <a:ext cx="457200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3717925" y="1336675"/>
            <a:ext cx="860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Reset</a:t>
            </a:r>
          </a:p>
        </p:txBody>
      </p:sp>
      <p:sp>
        <p:nvSpPr>
          <p:cNvPr id="7" name="Line 54"/>
          <p:cNvSpPr>
            <a:spLocks noChangeShapeType="1"/>
          </p:cNvSpPr>
          <p:nvPr/>
        </p:nvSpPr>
        <p:spPr bwMode="auto">
          <a:xfrm flipV="1">
            <a:off x="3581400" y="2286000"/>
            <a:ext cx="0" cy="1066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Line 55"/>
          <p:cNvSpPr>
            <a:spLocks noChangeShapeType="1"/>
          </p:cNvSpPr>
          <p:nvPr/>
        </p:nvSpPr>
        <p:spPr bwMode="auto">
          <a:xfrm flipH="1">
            <a:off x="2743200" y="2286000"/>
            <a:ext cx="838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Line 56"/>
          <p:cNvSpPr>
            <a:spLocks noChangeShapeType="1"/>
          </p:cNvSpPr>
          <p:nvPr/>
        </p:nvSpPr>
        <p:spPr bwMode="auto">
          <a:xfrm flipV="1">
            <a:off x="2743200" y="1905000"/>
            <a:ext cx="0" cy="38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Line 57"/>
          <p:cNvSpPr>
            <a:spLocks noChangeShapeType="1"/>
          </p:cNvSpPr>
          <p:nvPr/>
        </p:nvSpPr>
        <p:spPr bwMode="auto">
          <a:xfrm>
            <a:off x="2590800" y="1905000"/>
            <a:ext cx="30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8"/>
          <p:cNvSpPr txBox="1">
            <a:spLocks noChangeArrowheads="1"/>
          </p:cNvSpPr>
          <p:nvPr/>
        </p:nvSpPr>
        <p:spPr bwMode="auto">
          <a:xfrm>
            <a:off x="2271713" y="1500188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+3.3V</a:t>
            </a:r>
          </a:p>
        </p:txBody>
      </p:sp>
      <p:sp>
        <p:nvSpPr>
          <p:cNvPr id="12" name="Line 59"/>
          <p:cNvSpPr>
            <a:spLocks noChangeShapeType="1"/>
          </p:cNvSpPr>
          <p:nvPr/>
        </p:nvSpPr>
        <p:spPr bwMode="auto">
          <a:xfrm flipV="1">
            <a:off x="4648200" y="2286000"/>
            <a:ext cx="0" cy="1066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Line 60"/>
          <p:cNvSpPr>
            <a:spLocks noChangeShapeType="1"/>
          </p:cNvSpPr>
          <p:nvPr/>
        </p:nvSpPr>
        <p:spPr bwMode="auto">
          <a:xfrm>
            <a:off x="4648200" y="2286000"/>
            <a:ext cx="990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Line 61"/>
          <p:cNvSpPr>
            <a:spLocks noChangeShapeType="1"/>
          </p:cNvSpPr>
          <p:nvPr/>
        </p:nvSpPr>
        <p:spPr bwMode="auto">
          <a:xfrm flipV="1">
            <a:off x="6172200" y="2133600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Line 62"/>
          <p:cNvSpPr>
            <a:spLocks noChangeShapeType="1"/>
          </p:cNvSpPr>
          <p:nvPr/>
        </p:nvSpPr>
        <p:spPr bwMode="auto">
          <a:xfrm>
            <a:off x="5638800" y="2286000"/>
            <a:ext cx="1905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Line 63"/>
          <p:cNvSpPr>
            <a:spLocks noChangeShapeType="1"/>
          </p:cNvSpPr>
          <p:nvPr/>
        </p:nvSpPr>
        <p:spPr bwMode="auto">
          <a:xfrm>
            <a:off x="7543800" y="2286000"/>
            <a:ext cx="0" cy="990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Line 64"/>
          <p:cNvSpPr>
            <a:spLocks noChangeShapeType="1"/>
          </p:cNvSpPr>
          <p:nvPr/>
        </p:nvSpPr>
        <p:spPr bwMode="auto">
          <a:xfrm>
            <a:off x="6019800" y="2133600"/>
            <a:ext cx="30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Line 65"/>
          <p:cNvSpPr>
            <a:spLocks noChangeShapeType="1"/>
          </p:cNvSpPr>
          <p:nvPr/>
        </p:nvSpPr>
        <p:spPr bwMode="auto">
          <a:xfrm>
            <a:off x="5943600" y="2057400"/>
            <a:ext cx="457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Line 66"/>
          <p:cNvSpPr>
            <a:spLocks noChangeShapeType="1"/>
          </p:cNvSpPr>
          <p:nvPr/>
        </p:nvSpPr>
        <p:spPr bwMode="auto">
          <a:xfrm flipV="1">
            <a:off x="6400800" y="1828800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Line 67"/>
          <p:cNvSpPr>
            <a:spLocks noChangeShapeType="1"/>
          </p:cNvSpPr>
          <p:nvPr/>
        </p:nvSpPr>
        <p:spPr bwMode="auto">
          <a:xfrm flipV="1">
            <a:off x="5943600" y="1828800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Line 68"/>
          <p:cNvSpPr>
            <a:spLocks noChangeShapeType="1"/>
          </p:cNvSpPr>
          <p:nvPr/>
        </p:nvSpPr>
        <p:spPr bwMode="auto">
          <a:xfrm>
            <a:off x="6400800" y="1828800"/>
            <a:ext cx="1371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Line 69"/>
          <p:cNvSpPr>
            <a:spLocks noChangeShapeType="1"/>
          </p:cNvSpPr>
          <p:nvPr/>
        </p:nvSpPr>
        <p:spPr bwMode="auto">
          <a:xfrm>
            <a:off x="5334000" y="1828800"/>
            <a:ext cx="609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Line 70"/>
          <p:cNvSpPr>
            <a:spLocks noChangeShapeType="1"/>
          </p:cNvSpPr>
          <p:nvPr/>
        </p:nvSpPr>
        <p:spPr bwMode="auto">
          <a:xfrm flipV="1">
            <a:off x="5334000" y="1600200"/>
            <a:ext cx="0" cy="228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Line 71"/>
          <p:cNvSpPr>
            <a:spLocks noChangeShapeType="1"/>
          </p:cNvSpPr>
          <p:nvPr/>
        </p:nvSpPr>
        <p:spPr bwMode="auto">
          <a:xfrm>
            <a:off x="5105400" y="1600200"/>
            <a:ext cx="457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72"/>
          <p:cNvSpPr txBox="1">
            <a:spLocks noChangeArrowheads="1"/>
          </p:cNvSpPr>
          <p:nvPr/>
        </p:nvSpPr>
        <p:spPr bwMode="auto">
          <a:xfrm>
            <a:off x="4876800" y="1193800"/>
            <a:ext cx="957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+3.3V</a:t>
            </a:r>
          </a:p>
        </p:txBody>
      </p:sp>
      <p:sp>
        <p:nvSpPr>
          <p:cNvPr id="26" name="Line 73"/>
          <p:cNvSpPr>
            <a:spLocks noChangeShapeType="1"/>
          </p:cNvSpPr>
          <p:nvPr/>
        </p:nvSpPr>
        <p:spPr bwMode="auto">
          <a:xfrm flipV="1">
            <a:off x="7772400" y="1600200"/>
            <a:ext cx="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74"/>
          <p:cNvSpPr txBox="1">
            <a:spLocks noChangeArrowheads="1"/>
          </p:cNvSpPr>
          <p:nvPr/>
        </p:nvSpPr>
        <p:spPr bwMode="auto">
          <a:xfrm>
            <a:off x="7756525" y="1565275"/>
            <a:ext cx="103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Output</a:t>
            </a:r>
          </a:p>
        </p:txBody>
      </p:sp>
      <p:sp>
        <p:nvSpPr>
          <p:cNvPr id="28" name="Text Box 75"/>
          <p:cNvSpPr txBox="1">
            <a:spLocks noChangeArrowheads="1"/>
          </p:cNvSpPr>
          <p:nvPr/>
        </p:nvSpPr>
        <p:spPr bwMode="auto">
          <a:xfrm>
            <a:off x="1828800" y="27432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FFFFFF"/>
                </a:solidFill>
                <a:latin typeface="Times New Roman" panose="02020603050405020304" pitchFamily="18" charset="0"/>
              </a:rPr>
              <a:t>SiO</a:t>
            </a:r>
            <a:r>
              <a:rPr lang="de-DE" altLang="en-US" sz="2400" baseline="-25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  <a:endParaRPr lang="de-DE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76"/>
          <p:cNvSpPr txBox="1">
            <a:spLocks noChangeArrowheads="1"/>
          </p:cNvSpPr>
          <p:nvPr/>
        </p:nvSpPr>
        <p:spPr bwMode="auto">
          <a:xfrm>
            <a:off x="5715000" y="28194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FFFFFF"/>
                </a:solidFill>
                <a:latin typeface="Times New Roman" panose="02020603050405020304" pitchFamily="18" charset="0"/>
              </a:rPr>
              <a:t>SiO</a:t>
            </a:r>
            <a:r>
              <a:rPr lang="de-DE" altLang="en-US" sz="2400" baseline="-25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  <a:endParaRPr lang="de-DE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77"/>
          <p:cNvSpPr txBox="1">
            <a:spLocks noChangeArrowheads="1"/>
          </p:cNvSpPr>
          <p:nvPr/>
        </p:nvSpPr>
        <p:spPr bwMode="auto">
          <a:xfrm>
            <a:off x="7924800" y="28194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FFFFFF"/>
                </a:solidFill>
                <a:latin typeface="Times New Roman" panose="02020603050405020304" pitchFamily="18" charset="0"/>
              </a:rPr>
              <a:t>SiO</a:t>
            </a:r>
            <a:r>
              <a:rPr lang="de-DE" altLang="en-US" sz="2400" baseline="-25000">
                <a:solidFill>
                  <a:srgbClr val="FFFFFF"/>
                </a:solidFill>
                <a:latin typeface="Times New Roman" panose="02020603050405020304" pitchFamily="18" charset="0"/>
              </a:rPr>
              <a:t>2</a:t>
            </a:r>
            <a:endParaRPr lang="de-DE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78"/>
          <p:cNvSpPr txBox="1">
            <a:spLocks noChangeArrowheads="1"/>
          </p:cNvSpPr>
          <p:nvPr/>
        </p:nvSpPr>
        <p:spPr bwMode="auto">
          <a:xfrm>
            <a:off x="3276600" y="33528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N++</a:t>
            </a:r>
          </a:p>
        </p:txBody>
      </p:sp>
      <p:sp>
        <p:nvSpPr>
          <p:cNvPr id="32" name="Text Box 79"/>
          <p:cNvSpPr txBox="1">
            <a:spLocks noChangeArrowheads="1"/>
          </p:cNvSpPr>
          <p:nvPr/>
        </p:nvSpPr>
        <p:spPr bwMode="auto">
          <a:xfrm>
            <a:off x="4267200" y="33528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N++</a:t>
            </a:r>
          </a:p>
        </p:txBody>
      </p:sp>
      <p:sp>
        <p:nvSpPr>
          <p:cNvPr id="33" name="Text Box 80"/>
          <p:cNvSpPr txBox="1">
            <a:spLocks noChangeArrowheads="1"/>
          </p:cNvSpPr>
          <p:nvPr/>
        </p:nvSpPr>
        <p:spPr bwMode="auto">
          <a:xfrm>
            <a:off x="7315200" y="3505200"/>
            <a:ext cx="479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N+</a:t>
            </a:r>
          </a:p>
        </p:txBody>
      </p:sp>
      <p:graphicFrame>
        <p:nvGraphicFramePr>
          <p:cNvPr id="34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691370"/>
              </p:ext>
            </p:extLst>
          </p:nvPr>
        </p:nvGraphicFramePr>
        <p:xfrm>
          <a:off x="219935" y="3713956"/>
          <a:ext cx="2952750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5" imgW="4686954" imgH="2886478" progId="Paint.Picture">
                  <p:embed/>
                </p:oleObj>
              </mc:Choice>
              <mc:Fallback>
                <p:oleObj name="Image bitmap" r:id="rId5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935" y="3713956"/>
                        <a:ext cx="2952750" cy="1817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82"/>
          <p:cNvSpPr txBox="1">
            <a:spLocks noChangeArrowheads="1"/>
          </p:cNvSpPr>
          <p:nvPr/>
        </p:nvSpPr>
        <p:spPr bwMode="auto">
          <a:xfrm>
            <a:off x="8101013" y="3500438"/>
            <a:ext cx="4968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FFFF"/>
                </a:solidFill>
                <a:latin typeface="Times New Roman" panose="02020603050405020304" pitchFamily="18" charset="0"/>
              </a:rPr>
              <a:t>P+</a:t>
            </a:r>
          </a:p>
        </p:txBody>
      </p:sp>
      <p:sp>
        <p:nvSpPr>
          <p:cNvPr id="36" name="Text Box 83"/>
          <p:cNvSpPr txBox="1">
            <a:spLocks noChangeArrowheads="1"/>
          </p:cNvSpPr>
          <p:nvPr/>
        </p:nvSpPr>
        <p:spPr bwMode="auto">
          <a:xfrm>
            <a:off x="8101013" y="4292600"/>
            <a:ext cx="4333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P-</a:t>
            </a:r>
          </a:p>
        </p:txBody>
      </p:sp>
      <p:sp>
        <p:nvSpPr>
          <p:cNvPr id="37" name="Text Box 84"/>
          <p:cNvSpPr txBox="1">
            <a:spLocks noChangeArrowheads="1"/>
          </p:cNvSpPr>
          <p:nvPr/>
        </p:nvSpPr>
        <p:spPr bwMode="auto">
          <a:xfrm>
            <a:off x="8101013" y="5013325"/>
            <a:ext cx="4968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FFFF"/>
                </a:solidFill>
                <a:latin typeface="Times New Roman" panose="02020603050405020304" pitchFamily="18" charset="0"/>
              </a:rPr>
              <a:t>P+</a:t>
            </a:r>
          </a:p>
        </p:txBody>
      </p:sp>
      <p:sp>
        <p:nvSpPr>
          <p:cNvPr id="38" name="Line 93"/>
          <p:cNvSpPr>
            <a:spLocks noChangeShapeType="1"/>
          </p:cNvSpPr>
          <p:nvPr/>
        </p:nvSpPr>
        <p:spPr bwMode="auto">
          <a:xfrm flipH="1" flipV="1">
            <a:off x="4500563" y="692150"/>
            <a:ext cx="1944687" cy="5545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Oval 94"/>
          <p:cNvSpPr>
            <a:spLocks noChangeArrowheads="1"/>
          </p:cNvSpPr>
          <p:nvPr/>
        </p:nvSpPr>
        <p:spPr bwMode="auto">
          <a:xfrm>
            <a:off x="5724525" y="4437063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0" name="Group 100"/>
          <p:cNvGrpSpPr>
            <a:grpSpLocks/>
          </p:cNvGrpSpPr>
          <p:nvPr/>
        </p:nvGrpSpPr>
        <p:grpSpPr bwMode="auto">
          <a:xfrm>
            <a:off x="6156325" y="915353"/>
            <a:ext cx="936625" cy="576262"/>
            <a:chOff x="4059" y="482"/>
            <a:chExt cx="590" cy="363"/>
          </a:xfrm>
        </p:grpSpPr>
        <p:sp>
          <p:nvSpPr>
            <p:cNvPr id="41" name="Line 95"/>
            <p:cNvSpPr>
              <a:spLocks noChangeShapeType="1"/>
            </p:cNvSpPr>
            <p:nvPr/>
          </p:nvSpPr>
          <p:spPr bwMode="auto">
            <a:xfrm flipV="1">
              <a:off x="4059" y="482"/>
              <a:ext cx="0" cy="3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Line 96"/>
            <p:cNvSpPr>
              <a:spLocks noChangeShapeType="1"/>
            </p:cNvSpPr>
            <p:nvPr/>
          </p:nvSpPr>
          <p:spPr bwMode="auto">
            <a:xfrm flipV="1">
              <a:off x="4059" y="845"/>
              <a:ext cx="59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" name="Line 97"/>
            <p:cNvSpPr>
              <a:spLocks noChangeShapeType="1"/>
            </p:cNvSpPr>
            <p:nvPr/>
          </p:nvSpPr>
          <p:spPr bwMode="auto">
            <a:xfrm>
              <a:off x="4105" y="709"/>
              <a:ext cx="1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" name="Line 98"/>
            <p:cNvSpPr>
              <a:spLocks noChangeShapeType="1"/>
            </p:cNvSpPr>
            <p:nvPr/>
          </p:nvSpPr>
          <p:spPr bwMode="auto">
            <a:xfrm flipV="1">
              <a:off x="4241" y="572"/>
              <a:ext cx="0" cy="1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Line 99"/>
            <p:cNvSpPr>
              <a:spLocks noChangeShapeType="1"/>
            </p:cNvSpPr>
            <p:nvPr/>
          </p:nvSpPr>
          <p:spPr bwMode="auto">
            <a:xfrm>
              <a:off x="4241" y="572"/>
              <a:ext cx="1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58251" y="5873849"/>
            <a:ext cx="6179897" cy="646331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>
                <a:solidFill>
                  <a:srgbClr val="FF0000"/>
                </a:solidFill>
              </a:rPr>
              <a:t>D</a:t>
            </a:r>
            <a:r>
              <a:rPr lang="de-DE"/>
              <a:t>igital camera: ~1000 photons produce one electron each.</a:t>
            </a:r>
          </a:p>
          <a:p>
            <a:pPr algn="l"/>
            <a:r>
              <a:rPr lang="de-DE">
                <a:solidFill>
                  <a:srgbClr val="FF0000"/>
                </a:solidFill>
              </a:rPr>
              <a:t>P</a:t>
            </a:r>
            <a:r>
              <a:rPr lang="de-DE"/>
              <a:t>article detector: One particle produces ~1000 electrons.</a:t>
            </a:r>
            <a:endParaRPr lang="en-US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62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1712E-16 C -0.00117 -0.01481 -0.00117 -0.02986 -0.00312 -0.04444 C -0.00378 -0.04977 -0.00521 -0.06111 -0.00781 -0.05833 C -0.00781 -0.0581 -0.01172 -0.02639 -0.01393 -0.01944 C -0.0151 -0.01597 -0.01719 -0.01412 -0.01875 -0.01111 C -0.02187 -0.00394 -0.025 0.0037 -0.02799 0.01111 C -0.02917 0.01389 -0.03138 0.01435 -0.03268 0.01667 C -0.03503 0.02083 -0.03685 0.02593 -0.03893 0.03056 C -0.03789 0.03333 -0.03529 0.03565 -0.03581 0.03889 C -0.0362 0.04213 -0.03906 0.04236 -0.04049 0.04444 C -0.04219 0.04699 -0.04362 0.05 -0.04518 0.05278 C -0.04974 0.04861 -0.05312 0.04699 -0.05599 0.03889 C -0.06588 0.01088 -0.0526 0.03681 -0.0638 0.01667 C -0.07005 -0.01667 -0.06875 0.0088 -0.06224 -0.00278 C -0.06016 -0.00648 -0.05911 -0.01204 -0.05755 -0.01667 C -0.05703 -0.0213 -0.05794 -0.02731 -0.05599 -0.03056 C -0.05417 -0.0338 -0.04896 -0.02894 -0.04831 -0.03333 C -0.04596 -0.04491 -0.06615 -0.06435 -0.06836 -0.06667 C -0.06797 -0.05 -0.06914 -0.03287 -0.06693 -0.01667 C -0.06641 -0.01273 -0.06276 -0.01273 -0.06068 -0.01111 C -0.04049 0.00532 -0.05013 -0.00069 -0.02331 0.00556 C -0.01875 0.01111 -0.01823 0.01019 -0.01562 0.01944 C -0.01471 0.02199 -0.01523 0.02569 -0.01393 0.02778 C -0.01276 0.02986 -0.00937 0.03356 -0.00937 0.03056 C -0.00937 0.0294 -0.02031 0.01968 -0.01875 0.01667 C -0.0168 0.01343 -0.01354 0.01852 -0.01094 0.01944 C -0.00417 0.01667 0.00313 0.01644 0.00925 0.01111 C 0.01133 0.00926 0.01133 0.00347 0.01237 1.81712E-16 C 0.02057 -0.02384 0.01719 -0.00833 0.02031 -0.025 C 0.0207 -0.03426 0.02018 -0.04398 0.02175 -0.05278 C 0.02253 -0.05602 0.02656 -0.05509 0.02656 -0.05833 C 0.02656 -0.06134 0.02344 -0.06019 0.02175 -0.06111 C 0.02656 -0.04028 0.02604 -0.00995 0.03893 0.00278 C 0.04128 0.00509 0.04414 0.0044 0.04662 0.00556 C 0.05247 0.0081 0.05339 0.01042 0.05912 0.01667 C 0.0655 0.03356 0.07487 0.0338 0.08568 0.03611 C 0.09466 0.04583 0.10182 0.05185 0.11211 0.05556 C 0.11367 0.0537 0.1155 0.05231 0.1168 0.05 C 0.11797 0.04769 0.11836 0.04375 0.11992 0.04167 C 0.12266 0.03796 0.12617 0.03611 0.1293 0.03333 C 0.12643 0.02685 0.12487 0.01898 0.12149 0.01389 C 0.11771 0.0081 0.11289 0.00486 0.10899 1.81712E-16 C 0.10794 -0.00278 0.10703 -0.00579 0.10586 -0.00833 C 0.10443 -0.01134 0.10143 -0.01273 0.1013 -0.01667 C 0.09961 -0.03843 0.10143 -0.0456 0.1043 -0.06111 C 0.11029 0.00926 0.09857 -0.00324 0.13385 -0.01111 C 0.13594 -0.02963 0.13945 -0.04468 0.1418 -0.06389 C 0.13971 -0.06944 0.13555 -0.08056 0.13555 -0.08032 " pathEditMode="relative" rAng="0" ptsTypes="AAAAAAAAAAAAAAAAAAAAAAAAAAAAAAAAAAAAAAAAAAAAAAAA">
                                      <p:cBhvr>
                                        <p:cTn id="15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03 -0.0794 L 0.1349 -0.334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9 -0.33495 L 0.03138 -0.335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22044 -2.96296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39" grpId="1" animBg="1"/>
      <p:bldP spid="39" grpId="2" animBg="1"/>
      <p:bldP spid="39" grpId="3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/>
              <a:t>MAPS – the beginning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55" y="713049"/>
            <a:ext cx="2452403" cy="1921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7306" y="297346"/>
            <a:ext cx="1921049" cy="2752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448" y="2771185"/>
            <a:ext cx="222375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/>
              <a:t>MIMOSA – 1 (1999)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55955" y="2771185"/>
            <a:ext cx="222375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/>
              <a:t>MIMOSA – 1 (2000)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938820"/>
              </p:ext>
            </p:extLst>
          </p:nvPr>
        </p:nvGraphicFramePr>
        <p:xfrm>
          <a:off x="407755" y="3409703"/>
          <a:ext cx="5240670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22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Mi - 1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Pixel size [µm²]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20</a:t>
                      </a:r>
                      <a:r>
                        <a:rPr lang="de-DE" baseline="0"/>
                        <a:t> x 20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Pixel number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/>
                        <a:t>N x</a:t>
                      </a:r>
                      <a:r>
                        <a:rPr lang="de-DE" sz="1100" baseline="0"/>
                        <a:t> </a:t>
                      </a:r>
                      <a:r>
                        <a:rPr lang="de-DE"/>
                        <a:t>64 x 64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Readout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Analog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Frame time [µs]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~10</a:t>
                      </a:r>
                      <a:r>
                        <a:rPr lang="de-DE" baseline="30000"/>
                        <a:t>4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Dead time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&gt; 50%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7285" y="528325"/>
            <a:ext cx="826751" cy="69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420" y="552242"/>
            <a:ext cx="826751" cy="69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777885" y="1116284"/>
            <a:ext cx="5194729" cy="4029740"/>
            <a:chOff x="6777885" y="1116284"/>
            <a:chExt cx="5194729" cy="4029740"/>
          </a:xfrm>
        </p:grpSpPr>
        <p:sp>
          <p:nvSpPr>
            <p:cNvPr id="10" name="Vertical Scroll 9"/>
            <p:cNvSpPr/>
            <p:nvPr/>
          </p:nvSpPr>
          <p:spPr>
            <a:xfrm rot="11412497">
              <a:off x="6777885" y="1116284"/>
              <a:ext cx="5194729" cy="4029740"/>
            </a:xfrm>
            <a:prstGeom prst="verticalScroll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/>
                <a:t>MIMOSA 1 paper</a:t>
              </a:r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36301">
              <a:off x="7563831" y="1464560"/>
              <a:ext cx="3923997" cy="2270761"/>
            </a:xfrm>
            <a:prstGeom prst="rect">
              <a:avLst/>
            </a:prstGeom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472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1540" y="1062509"/>
            <a:ext cx="5463955" cy="428847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/>
              <a:t>MAPS vs. Hybrid pixels</a:t>
            </a: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201430"/>
              </p:ext>
            </p:extLst>
          </p:nvPr>
        </p:nvGraphicFramePr>
        <p:xfrm>
          <a:off x="511541" y="1073346"/>
          <a:ext cx="5463955" cy="42776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55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55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55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55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55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77265"/>
              </p:ext>
            </p:extLst>
          </p:nvPr>
        </p:nvGraphicFramePr>
        <p:xfrm>
          <a:off x="571100" y="1161753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100" y="1161753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386612"/>
              </p:ext>
            </p:extLst>
          </p:nvPr>
        </p:nvGraphicFramePr>
        <p:xfrm>
          <a:off x="1672856" y="1161752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856" y="1161752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097268"/>
              </p:ext>
            </p:extLst>
          </p:nvPr>
        </p:nvGraphicFramePr>
        <p:xfrm>
          <a:off x="2752163" y="1161755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163" y="1161755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14570"/>
              </p:ext>
            </p:extLst>
          </p:nvPr>
        </p:nvGraphicFramePr>
        <p:xfrm>
          <a:off x="3853919" y="1161755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3919" y="1161755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660741"/>
              </p:ext>
            </p:extLst>
          </p:nvPr>
        </p:nvGraphicFramePr>
        <p:xfrm>
          <a:off x="4933226" y="1161755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226" y="1161755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209693"/>
              </p:ext>
            </p:extLst>
          </p:nvPr>
        </p:nvGraphicFramePr>
        <p:xfrm>
          <a:off x="571100" y="2015901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100" y="2015901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920393"/>
              </p:ext>
            </p:extLst>
          </p:nvPr>
        </p:nvGraphicFramePr>
        <p:xfrm>
          <a:off x="1672856" y="2015900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856" y="2015900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828716"/>
              </p:ext>
            </p:extLst>
          </p:nvPr>
        </p:nvGraphicFramePr>
        <p:xfrm>
          <a:off x="2752163" y="2015903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163" y="2015903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264494"/>
              </p:ext>
            </p:extLst>
          </p:nvPr>
        </p:nvGraphicFramePr>
        <p:xfrm>
          <a:off x="3853919" y="2015903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3919" y="2015903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098125"/>
              </p:ext>
            </p:extLst>
          </p:nvPr>
        </p:nvGraphicFramePr>
        <p:xfrm>
          <a:off x="4933226" y="2015903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226" y="2015903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208510"/>
              </p:ext>
            </p:extLst>
          </p:nvPr>
        </p:nvGraphicFramePr>
        <p:xfrm>
          <a:off x="571100" y="2870049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100" y="2870049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657849"/>
              </p:ext>
            </p:extLst>
          </p:nvPr>
        </p:nvGraphicFramePr>
        <p:xfrm>
          <a:off x="1672856" y="2870048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856" y="2870048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948359"/>
              </p:ext>
            </p:extLst>
          </p:nvPr>
        </p:nvGraphicFramePr>
        <p:xfrm>
          <a:off x="2752163" y="2870051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163" y="2870051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710777"/>
              </p:ext>
            </p:extLst>
          </p:nvPr>
        </p:nvGraphicFramePr>
        <p:xfrm>
          <a:off x="3853919" y="2870051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3919" y="2870051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05114"/>
              </p:ext>
            </p:extLst>
          </p:nvPr>
        </p:nvGraphicFramePr>
        <p:xfrm>
          <a:off x="4933226" y="2870051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226" y="2870051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222574"/>
              </p:ext>
            </p:extLst>
          </p:nvPr>
        </p:nvGraphicFramePr>
        <p:xfrm>
          <a:off x="571100" y="3724197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100" y="3724197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367087"/>
              </p:ext>
            </p:extLst>
          </p:nvPr>
        </p:nvGraphicFramePr>
        <p:xfrm>
          <a:off x="1672856" y="3724196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856" y="3724196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901698"/>
              </p:ext>
            </p:extLst>
          </p:nvPr>
        </p:nvGraphicFramePr>
        <p:xfrm>
          <a:off x="2752163" y="3724199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163" y="3724199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67401"/>
              </p:ext>
            </p:extLst>
          </p:nvPr>
        </p:nvGraphicFramePr>
        <p:xfrm>
          <a:off x="3853919" y="3724199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3919" y="3724199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970321"/>
              </p:ext>
            </p:extLst>
          </p:nvPr>
        </p:nvGraphicFramePr>
        <p:xfrm>
          <a:off x="4933226" y="3724199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226" y="3724199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834530"/>
              </p:ext>
            </p:extLst>
          </p:nvPr>
        </p:nvGraphicFramePr>
        <p:xfrm>
          <a:off x="571100" y="4578345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100" y="4578345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793243"/>
              </p:ext>
            </p:extLst>
          </p:nvPr>
        </p:nvGraphicFramePr>
        <p:xfrm>
          <a:off x="1672856" y="4578344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856" y="4578344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793179"/>
              </p:ext>
            </p:extLst>
          </p:nvPr>
        </p:nvGraphicFramePr>
        <p:xfrm>
          <a:off x="2752163" y="4578347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163" y="4578347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536076"/>
              </p:ext>
            </p:extLst>
          </p:nvPr>
        </p:nvGraphicFramePr>
        <p:xfrm>
          <a:off x="3853919" y="4578347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3919" y="4578347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846673"/>
              </p:ext>
            </p:extLst>
          </p:nvPr>
        </p:nvGraphicFramePr>
        <p:xfrm>
          <a:off x="4933226" y="4578347"/>
          <a:ext cx="949356" cy="70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3" imgW="4686954" imgH="2886478" progId="Paint.Picture">
                  <p:embed/>
                </p:oleObj>
              </mc:Choice>
              <mc:Fallback>
                <p:oleObj name="Image bitmap" r:id="rId3" imgW="4686954" imgH="288647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226" y="4578347"/>
                        <a:ext cx="949356" cy="70174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794118" y="659810"/>
            <a:ext cx="300915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/>
              <a:t>CMS @ LHC – Hybrid Pixel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 rot="5400000">
            <a:off x="5772867" y="3036257"/>
            <a:ext cx="109356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/>
              <a:t>~100 µm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134986" y="1073346"/>
            <a:ext cx="0" cy="4277635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11540" y="5517557"/>
            <a:ext cx="5463956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480318" y="5534906"/>
            <a:ext cx="109356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/>
              <a:t>~120 µm</a:t>
            </a:r>
            <a:endParaRPr lang="en-US" dirty="0"/>
          </a:p>
        </p:txBody>
      </p:sp>
      <p:grpSp>
        <p:nvGrpSpPr>
          <p:cNvPr id="74" name="Group 73"/>
          <p:cNvGrpSpPr/>
          <p:nvPr/>
        </p:nvGrpSpPr>
        <p:grpSpPr>
          <a:xfrm>
            <a:off x="6904320" y="1225545"/>
            <a:ext cx="5167263" cy="4054548"/>
            <a:chOff x="6904320" y="1225545"/>
            <a:chExt cx="5167263" cy="4054548"/>
          </a:xfrm>
        </p:grpSpPr>
        <p:grpSp>
          <p:nvGrpSpPr>
            <p:cNvPr id="50" name="Group 49"/>
            <p:cNvGrpSpPr/>
            <p:nvPr/>
          </p:nvGrpSpPr>
          <p:grpSpPr>
            <a:xfrm>
              <a:off x="6904320" y="1225545"/>
              <a:ext cx="5167263" cy="4054548"/>
              <a:chOff x="2779822" y="1679944"/>
              <a:chExt cx="5167263" cy="4054548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316819" y="1679944"/>
                <a:ext cx="3630266" cy="244983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/>
                  <a:t>Readout - chip</a:t>
                </a:r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448972" y="1935124"/>
                <a:ext cx="425303" cy="41484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836138" y="1935122"/>
                <a:ext cx="425303" cy="41484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217236" y="1935123"/>
                <a:ext cx="425303" cy="41484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316819" y="2360427"/>
                <a:ext cx="3630266" cy="3374065"/>
              </a:xfrm>
              <a:prstGeom prst="rect">
                <a:avLst/>
              </a:prstGeom>
              <a:solidFill>
                <a:schemeClr val="bg2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Left Brace 55"/>
              <p:cNvSpPr/>
              <p:nvPr/>
            </p:nvSpPr>
            <p:spPr>
              <a:xfrm>
                <a:off x="4104978" y="1679944"/>
                <a:ext cx="148171" cy="4054548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779822" y="3229712"/>
                <a:ext cx="1236236" cy="92333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/>
                  <a:t>Hybrid:</a:t>
                </a:r>
              </a:p>
              <a:p>
                <a:pPr algn="l"/>
                <a:r>
                  <a:rPr lang="de-DE"/>
                  <a:t>0.5mm Si </a:t>
                </a:r>
              </a:p>
              <a:p>
                <a:pPr algn="l"/>
                <a:r>
                  <a:rPr lang="de-DE"/>
                  <a:t>equivalent</a:t>
                </a:r>
                <a:endParaRPr lang="en-US" dirty="0"/>
              </a:p>
            </p:txBody>
          </p:sp>
        </p:grpSp>
        <p:cxnSp>
          <p:nvCxnSpPr>
            <p:cNvPr id="58" name="Straight Connector 57"/>
            <p:cNvCxnSpPr/>
            <p:nvPr/>
          </p:nvCxnSpPr>
          <p:spPr>
            <a:xfrm>
              <a:off x="9534051" y="1906028"/>
              <a:ext cx="0" cy="337406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0887930" y="1906028"/>
              <a:ext cx="0" cy="337406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8656372" y="3068153"/>
              <a:ext cx="684803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/>
                <a:t>Pixel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786025" y="3068153"/>
              <a:ext cx="684803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/>
                <a:t>Pixel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1170365" y="3068153"/>
              <a:ext cx="684803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/>
                <a:t>Pixel</a:t>
              </a:r>
              <a:endParaRPr lang="en-US" dirty="0"/>
            </a:p>
          </p:txBody>
        </p:sp>
      </p:grpSp>
      <p:sp>
        <p:nvSpPr>
          <p:cNvPr id="65" name="Freeform 64"/>
          <p:cNvSpPr/>
          <p:nvPr/>
        </p:nvSpPr>
        <p:spPr>
          <a:xfrm>
            <a:off x="10175088" y="683289"/>
            <a:ext cx="535001" cy="4834268"/>
          </a:xfrm>
          <a:custGeom>
            <a:avLst/>
            <a:gdLst>
              <a:gd name="connsiteX0" fmla="*/ 0 w 1374699"/>
              <a:gd name="connsiteY0" fmla="*/ 0 h 5986131"/>
              <a:gd name="connsiteX1" fmla="*/ 659218 w 1374699"/>
              <a:gd name="connsiteY1" fmla="*/ 1116419 h 5986131"/>
              <a:gd name="connsiteX2" fmla="*/ 786809 w 1374699"/>
              <a:gd name="connsiteY2" fmla="*/ 1446028 h 5986131"/>
              <a:gd name="connsiteX3" fmla="*/ 776177 w 1374699"/>
              <a:gd name="connsiteY3" fmla="*/ 1945759 h 5986131"/>
              <a:gd name="connsiteX4" fmla="*/ 861237 w 1374699"/>
              <a:gd name="connsiteY4" fmla="*/ 2190307 h 5986131"/>
              <a:gd name="connsiteX5" fmla="*/ 1020725 w 1374699"/>
              <a:gd name="connsiteY5" fmla="*/ 2530549 h 5986131"/>
              <a:gd name="connsiteX6" fmla="*/ 818707 w 1374699"/>
              <a:gd name="connsiteY6" fmla="*/ 2732568 h 5986131"/>
              <a:gd name="connsiteX7" fmla="*/ 563525 w 1374699"/>
              <a:gd name="connsiteY7" fmla="*/ 2923954 h 5986131"/>
              <a:gd name="connsiteX8" fmla="*/ 850604 w 1374699"/>
              <a:gd name="connsiteY8" fmla="*/ 3285461 h 5986131"/>
              <a:gd name="connsiteX9" fmla="*/ 1063256 w 1374699"/>
              <a:gd name="connsiteY9" fmla="*/ 3774559 h 5986131"/>
              <a:gd name="connsiteX10" fmla="*/ 1105786 w 1374699"/>
              <a:gd name="connsiteY10" fmla="*/ 4242391 h 5986131"/>
              <a:gd name="connsiteX11" fmla="*/ 1318437 w 1374699"/>
              <a:gd name="connsiteY11" fmla="*/ 4720856 h 5986131"/>
              <a:gd name="connsiteX12" fmla="*/ 1360967 w 1374699"/>
              <a:gd name="connsiteY12" fmla="*/ 4965405 h 5986131"/>
              <a:gd name="connsiteX13" fmla="*/ 1116418 w 1374699"/>
              <a:gd name="connsiteY13" fmla="*/ 5986131 h 598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74699" h="5986131">
                <a:moveTo>
                  <a:pt x="0" y="0"/>
                </a:moveTo>
                <a:cubicBezTo>
                  <a:pt x="264041" y="437707"/>
                  <a:pt x="528083" y="875414"/>
                  <a:pt x="659218" y="1116419"/>
                </a:cubicBezTo>
                <a:cubicBezTo>
                  <a:pt x="790353" y="1357424"/>
                  <a:pt x="767316" y="1307805"/>
                  <a:pt x="786809" y="1446028"/>
                </a:cubicBezTo>
                <a:cubicBezTo>
                  <a:pt x="806302" y="1584251"/>
                  <a:pt x="763772" y="1821713"/>
                  <a:pt x="776177" y="1945759"/>
                </a:cubicBezTo>
                <a:cubicBezTo>
                  <a:pt x="788582" y="2069806"/>
                  <a:pt x="820479" y="2092842"/>
                  <a:pt x="861237" y="2190307"/>
                </a:cubicBezTo>
                <a:cubicBezTo>
                  <a:pt x="901995" y="2287772"/>
                  <a:pt x="1027813" y="2440172"/>
                  <a:pt x="1020725" y="2530549"/>
                </a:cubicBezTo>
                <a:cubicBezTo>
                  <a:pt x="1013637" y="2620926"/>
                  <a:pt x="894907" y="2667000"/>
                  <a:pt x="818707" y="2732568"/>
                </a:cubicBezTo>
                <a:cubicBezTo>
                  <a:pt x="742507" y="2798136"/>
                  <a:pt x="558209" y="2831805"/>
                  <a:pt x="563525" y="2923954"/>
                </a:cubicBezTo>
                <a:cubicBezTo>
                  <a:pt x="568841" y="3016103"/>
                  <a:pt x="767316" y="3143694"/>
                  <a:pt x="850604" y="3285461"/>
                </a:cubicBezTo>
                <a:cubicBezTo>
                  <a:pt x="933892" y="3427228"/>
                  <a:pt x="1020726" y="3615071"/>
                  <a:pt x="1063256" y="3774559"/>
                </a:cubicBezTo>
                <a:cubicBezTo>
                  <a:pt x="1105786" y="3934047"/>
                  <a:pt x="1063256" y="4084675"/>
                  <a:pt x="1105786" y="4242391"/>
                </a:cubicBezTo>
                <a:cubicBezTo>
                  <a:pt x="1148316" y="4400107"/>
                  <a:pt x="1275907" y="4600354"/>
                  <a:pt x="1318437" y="4720856"/>
                </a:cubicBezTo>
                <a:cubicBezTo>
                  <a:pt x="1360967" y="4841358"/>
                  <a:pt x="1394637" y="4754526"/>
                  <a:pt x="1360967" y="4965405"/>
                </a:cubicBezTo>
                <a:cubicBezTo>
                  <a:pt x="1327297" y="5176284"/>
                  <a:pt x="1221857" y="5581207"/>
                  <a:pt x="1116418" y="598613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6728680" y="936982"/>
            <a:ext cx="5342903" cy="830997"/>
            <a:chOff x="6728680" y="936982"/>
            <a:chExt cx="5342903" cy="830997"/>
          </a:xfrm>
        </p:grpSpPr>
        <p:grpSp>
          <p:nvGrpSpPr>
            <p:cNvPr id="69" name="Group 68"/>
            <p:cNvGrpSpPr/>
            <p:nvPr/>
          </p:nvGrpSpPr>
          <p:grpSpPr>
            <a:xfrm>
              <a:off x="8441317" y="1224907"/>
              <a:ext cx="3630266" cy="245621"/>
              <a:chOff x="8207397" y="1224907"/>
              <a:chExt cx="3325720" cy="245621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5"/>
              <a:srcRect l="987" t="8680" r="1500" b="11184"/>
              <a:stretch/>
            </p:blipFill>
            <p:spPr>
              <a:xfrm>
                <a:off x="8207397" y="1225545"/>
                <a:ext cx="1112645" cy="244722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5"/>
              <a:srcRect l="987" t="8680" r="1500" b="11184"/>
              <a:stretch/>
            </p:blipFill>
            <p:spPr>
              <a:xfrm>
                <a:off x="9320042" y="1224907"/>
                <a:ext cx="1112645" cy="244722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5"/>
              <a:srcRect l="987" t="8680" r="1500" b="11184"/>
              <a:stretch/>
            </p:blipFill>
            <p:spPr>
              <a:xfrm>
                <a:off x="10420472" y="1225806"/>
                <a:ext cx="1112645" cy="244722"/>
              </a:xfrm>
              <a:prstGeom prst="rect">
                <a:avLst/>
              </a:prstGeom>
            </p:spPr>
          </p:pic>
        </p:grpSp>
        <p:sp>
          <p:nvSpPr>
            <p:cNvPr id="70" name="Left Brace 69"/>
            <p:cNvSpPr/>
            <p:nvPr/>
          </p:nvSpPr>
          <p:spPr>
            <a:xfrm>
              <a:off x="8113713" y="1193648"/>
              <a:ext cx="135970" cy="287077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728680" y="936982"/>
              <a:ext cx="1356462" cy="830997"/>
            </a:xfrm>
            <a:prstGeom prst="rect">
              <a:avLst/>
            </a:prstGeom>
            <a:solidFill>
              <a:srgbClr val="80FFFF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600"/>
                <a:t>MAPS: </a:t>
              </a:r>
            </a:p>
            <a:p>
              <a:pPr algn="l"/>
              <a:r>
                <a:rPr lang="de-DE" sz="1600"/>
                <a:t>~0.05 µm</a:t>
              </a:r>
            </a:p>
            <a:p>
              <a:pPr algn="l"/>
              <a:r>
                <a:rPr lang="de-DE" sz="1600"/>
                <a:t>Si equivalent</a:t>
              </a:r>
              <a:endParaRPr lang="en-US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7651530" y="5608065"/>
                <a:ext cx="4268989" cy="88748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>
                    <a:solidFill>
                      <a:srgbClr val="FF0000"/>
                    </a:solidFill>
                  </a:rPr>
                  <a:t>M</a:t>
                </a:r>
                <a:r>
                  <a:rPr lang="de-DE"/>
                  <a:t>ultiple coulomb scattering:</a:t>
                </a:r>
              </a:p>
              <a:p>
                <a:pPr algn="l"/>
                <a:r>
                  <a:rPr lang="de-DE" sz="1600"/>
                  <a:t>Particle trajectory is manipulated by detector.</a:t>
                </a:r>
              </a:p>
              <a:p>
                <a:pPr algn="l"/>
                <a:r>
                  <a:rPr lang="de-DE" sz="1600"/>
                  <a:t>Angle scales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thickness</m:t>
                        </m:r>
                      </m:e>
                    </m:rad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 /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530" y="5608065"/>
                <a:ext cx="4268989" cy="887487"/>
              </a:xfrm>
              <a:prstGeom prst="rect">
                <a:avLst/>
              </a:prstGeom>
              <a:blipFill rotWithShape="0">
                <a:blip r:embed="rId31"/>
                <a:stretch>
                  <a:fillRect l="-1143" t="-4110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1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6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8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2|7.4|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3|15.8|7.6|10.5|17.3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9|16.1|16|4.5|1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|17.7|16.1|16.1|1.2|9.6|10.2|5.1|8.3|6.8|1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4|0.3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1.3|13.5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25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3|2.6|2.7|2.9|6.7|4.4|8.1|15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1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6.2|5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8|46.7|2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4.8|13.6|1.8|5|6.3|6.8|8.2|8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|19.3|28.4|7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7|8.1|0.7|26.8|13.9|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1.6|3.5|7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|31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9.8|8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6.9|3.5|17.2|6.5|5.5|8.1|3.1|4.9|1.6|6.9|4.7|18.9|8.4|1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3|0.2|0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|5.1|4.9|2.5|6.7|5.5|5.1|11.7|12.9|1.1|5.9|8.9|1.7|1.2|12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10.7|1.3|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|0.8|3.5|13.4|0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5|0.4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2.4|2.3|2.7|2.4|2.4|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.1|10.7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12|21.7|1.3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3|15.8|7.6|10.5|17.3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2.7|3"/>
</p:tagLst>
</file>

<file path=ppt/theme/theme1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I-TemplateMDX.potx" id="{7D9AC5E1-3C24-458D-BCAA-A7E570756C61}" vid="{2ACFA4F0-FBDE-402F-8997-E6EAD44CDAEF}"/>
    </a:ext>
  </a:extLst>
</a:theme>
</file>

<file path=ppt/theme/theme2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GSI-TemplateMDX</Template>
  <TotalTime>25706</TotalTime>
  <Words>3016</Words>
  <Application>Microsoft Office PowerPoint</Application>
  <PresentationFormat>Widescreen</PresentationFormat>
  <Paragraphs>690</Paragraphs>
  <Slides>43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Arial Unicode MS</vt:lpstr>
      <vt:lpstr>Calibri</vt:lpstr>
      <vt:lpstr>Cambria Math</vt:lpstr>
      <vt:lpstr>Symbol</vt:lpstr>
      <vt:lpstr>Times New Roman</vt:lpstr>
      <vt:lpstr>Wingdings</vt:lpstr>
      <vt:lpstr>fair-gsi-folienmaster_2016_onering</vt:lpstr>
      <vt:lpstr>1_Standarddesign</vt:lpstr>
      <vt:lpstr>Bitmap</vt:lpstr>
      <vt:lpstr>Image bitmap</vt:lpstr>
      <vt:lpstr>Graph</vt:lpstr>
      <vt:lpstr>CMOS Monolithic  Active Pixel Sensors </vt:lpstr>
      <vt:lpstr>PowerPoint Presentation</vt:lpstr>
      <vt:lpstr>PowerPoint Presentation</vt:lpstr>
      <vt:lpstr>PowerPoint Presentation</vt:lpstr>
      <vt:lpstr>PowerPoint Presentation</vt:lpstr>
      <vt:lpstr>Radioaktivity as seen by a webcam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diagram of MAPS</vt:lpstr>
      <vt:lpstr>Data compression</vt:lpstr>
      <vt:lpstr>PowerPoint Presentation</vt:lpstr>
      <vt:lpstr>PowerPoint Presentation</vt:lpstr>
      <vt:lpstr>PowerPoint Presentation</vt:lpstr>
      <vt:lpstr>PowerPoint Presentation</vt:lpstr>
      <vt:lpstr>Data compression: Efficiency</vt:lpstr>
      <vt:lpstr>PowerPoint Presentation</vt:lpstr>
      <vt:lpstr>Toward MAPS Gen.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Michael Deveaux</cp:lastModifiedBy>
  <cp:revision>111</cp:revision>
  <dcterms:created xsi:type="dcterms:W3CDTF">2022-03-10T16:47:08Z</dcterms:created>
  <dcterms:modified xsi:type="dcterms:W3CDTF">2026-03-22T21:26:19Z</dcterms:modified>
</cp:coreProperties>
</file>