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89" r:id="rId4"/>
    <p:sldId id="299" r:id="rId5"/>
    <p:sldId id="260" r:id="rId6"/>
    <p:sldId id="261" r:id="rId7"/>
    <p:sldId id="298" r:id="rId8"/>
    <p:sldId id="272" r:id="rId9"/>
    <p:sldId id="274" r:id="rId10"/>
    <p:sldId id="296" r:id="rId11"/>
    <p:sldId id="297" r:id="rId12"/>
    <p:sldId id="300" r:id="rId13"/>
    <p:sldId id="301" r:id="rId1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9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4F88-6737-42C2-8238-9D445C1F2BD8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EF8A-381B-4DAC-95DE-F6C3F5B789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1647502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0" y="2539688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975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3425" y="70576"/>
            <a:ext cx="9216489" cy="78755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APPA Cave Workshop | V. </a:t>
            </a:r>
            <a:r>
              <a:rPr lang="en-US" dirty="0" err="1"/>
              <a:t>Bagnoud</a:t>
            </a:r>
            <a:r>
              <a:rPr lang="en-US" dirty="0"/>
              <a:t> | July 6-7, 2026</a:t>
            </a:r>
          </a:p>
        </p:txBody>
      </p:sp>
    </p:spTree>
    <p:extLst>
      <p:ext uri="{BB962C8B-B14F-4D97-AF65-F5344CB8AC3E}">
        <p14:creationId xmlns:p14="http://schemas.microsoft.com/office/powerpoint/2010/main" val="224070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GB"/>
              <a:t>APPA Cave Workshop | V. Bagnoud | July 6-7,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GB"/>
              <a:t>APPA Cave Workshop | V. Bagnoud | July 6-7,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APPA Cave Workshop | V. Bagnoud | July 6-7, 2026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65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63625" y="6597352"/>
            <a:ext cx="12128375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 userDrawn="1"/>
        </p:nvSpPr>
        <p:spPr>
          <a:xfrm>
            <a:off x="0" y="980728"/>
            <a:ext cx="12192001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44" y="244724"/>
            <a:ext cx="1505441" cy="501815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/>
        </p:nvSpPr>
        <p:spPr>
          <a:xfrm>
            <a:off x="0" y="980728"/>
            <a:ext cx="263352" cy="28803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/>
        </p:nvSpPr>
        <p:spPr>
          <a:xfrm>
            <a:off x="0" y="6597352"/>
            <a:ext cx="263352" cy="26064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7492" y="1480601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01E620FC-F064-495D-A17A-928CEC2E707F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0608" y="67658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Fußzeilenplatzhalter 7">
            <a:extLst>
              <a:ext uri="{FF2B5EF4-FFF2-40B4-BE49-F238E27FC236}">
                <a16:creationId xmlns:a16="http://schemas.microsoft.com/office/drawing/2014/main" id="{1C04FDFB-03D9-47F5-8EAA-54DC68897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APPA Cave Workshop | V. </a:t>
            </a:r>
            <a:r>
              <a:rPr lang="en-US" dirty="0" err="1"/>
              <a:t>Bagnoud</a:t>
            </a:r>
            <a:r>
              <a:rPr lang="en-US" dirty="0"/>
              <a:t> | July 6-7, 2026</a:t>
            </a:r>
          </a:p>
        </p:txBody>
      </p:sp>
    </p:spTree>
    <p:extLst>
      <p:ext uri="{BB962C8B-B14F-4D97-AF65-F5344CB8AC3E}">
        <p14:creationId xmlns:p14="http://schemas.microsoft.com/office/powerpoint/2010/main" val="179948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65A83F-56A9-83DD-41CB-E5900595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163"/>
            <a:ext cx="12192000" cy="52959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459433" y="1445447"/>
            <a:ext cx="6732567" cy="779867"/>
          </a:xfrm>
        </p:spPr>
        <p:txBody>
          <a:bodyPr anchor="ctr"/>
          <a:lstStyle/>
          <a:p>
            <a:r>
              <a:rPr lang="en-GB" dirty="0">
                <a:solidFill>
                  <a:schemeClr val="bg1"/>
                </a:solidFill>
              </a:rPr>
              <a:t>Laser setup for fusion science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>
          <a:xfrm>
            <a:off x="5957009" y="2225314"/>
            <a:ext cx="5737413" cy="12798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V. </a:t>
            </a:r>
            <a:r>
              <a:rPr lang="en-US" sz="2400" dirty="0" err="1">
                <a:solidFill>
                  <a:schemeClr val="bg1"/>
                </a:solidFill>
              </a:rPr>
              <a:t>Bagnoud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/>
              <a:t>GSI &amp; TU Darmstadt</a:t>
            </a:r>
          </a:p>
          <a:p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FD2C22-EB11-4A5A-84E7-B6A5D45F5999}"/>
              </a:ext>
            </a:extLst>
          </p:cNvPr>
          <p:cNvSpPr txBox="1"/>
          <p:nvPr/>
        </p:nvSpPr>
        <p:spPr>
          <a:xfrm>
            <a:off x="0" y="5834229"/>
            <a:ext cx="3411768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effectLst/>
              </a:rPr>
              <a:t>APPA Cave Workshop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GSI, July 6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&amp; 7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2026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846291-A42E-0C78-649D-E690CCF3F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" y="111162"/>
            <a:ext cx="944884" cy="7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37D7B-FCFE-6224-128F-5CFE5990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 of the facility is on-going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9EFB56-DBE7-F95B-7591-6B75CE46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B27FCA-1B9B-F0FA-D827-53349F0F3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APPA Cave Workshop | V. </a:t>
            </a:r>
            <a:r>
              <a:rPr lang="en-US" dirty="0" err="1"/>
              <a:t>Bagnoud</a:t>
            </a:r>
            <a:r>
              <a:rPr lang="en-US" dirty="0"/>
              <a:t> | July 6-7, 2026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A93D8E-7C96-4074-A1D2-646A497DD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6359" r="13357" b="5763"/>
          <a:stretch/>
        </p:blipFill>
        <p:spPr>
          <a:xfrm>
            <a:off x="98142" y="1297385"/>
            <a:ext cx="9744891" cy="52552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A743B5-A234-4143-B079-8B3E001076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377"/>
          <a:stretch/>
        </p:blipFill>
        <p:spPr>
          <a:xfrm>
            <a:off x="100039" y="1297385"/>
            <a:ext cx="9159519" cy="473884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1D80B62-5AA3-4EAD-45E0-8DC068B4FC29}"/>
              </a:ext>
            </a:extLst>
          </p:cNvPr>
          <p:cNvSpPr txBox="1"/>
          <p:nvPr/>
        </p:nvSpPr>
        <p:spPr>
          <a:xfrm>
            <a:off x="5030664" y="2916220"/>
            <a:ext cx="106311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compressor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F92E5A-7CF7-A9A8-142C-D9D0EE7AF9C9}"/>
              </a:ext>
            </a:extLst>
          </p:cNvPr>
          <p:cNvSpPr txBox="1"/>
          <p:nvPr/>
        </p:nvSpPr>
        <p:spPr>
          <a:xfrm>
            <a:off x="216534" y="4665034"/>
            <a:ext cx="1325812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HED@FAIR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</a:rPr>
              <a:t>Target chamber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800710-670A-F733-0F2D-F46A4A343867}"/>
              </a:ext>
            </a:extLst>
          </p:cNvPr>
          <p:cNvSpPr txBox="1"/>
          <p:nvPr/>
        </p:nvSpPr>
        <p:spPr>
          <a:xfrm>
            <a:off x="5754850" y="1594835"/>
            <a:ext cx="1325812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SIRIUS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</a:rPr>
              <a:t>Target chamber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A6262E-3517-7FCF-7204-21BEFFB22D79}"/>
              </a:ext>
            </a:extLst>
          </p:cNvPr>
          <p:cNvSpPr txBox="1"/>
          <p:nvPr/>
        </p:nvSpPr>
        <p:spPr>
          <a:xfrm>
            <a:off x="4091133" y="4157162"/>
            <a:ext cx="1767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telescope tunnel</a:t>
            </a:r>
          </a:p>
          <a:p>
            <a:pPr algn="l"/>
            <a:endParaRPr lang="en-US" sz="1200" b="1" dirty="0">
              <a:solidFill>
                <a:srgbClr val="FFFF00"/>
              </a:solidFill>
            </a:endParaRPr>
          </a:p>
          <a:p>
            <a:pPr algn="l"/>
            <a:r>
              <a:rPr lang="en-US" sz="1200" b="1" dirty="0">
                <a:solidFill>
                  <a:srgbClr val="FFFF00"/>
                </a:solidFill>
              </a:rPr>
              <a:t>(beam transport)</a:t>
            </a:r>
            <a:endParaRPr lang="en-US" sz="12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352BCA-9D80-F066-7B54-D387B6B7FD4C}"/>
              </a:ext>
            </a:extLst>
          </p:cNvPr>
          <p:cNvSpPr/>
          <p:nvPr/>
        </p:nvSpPr>
        <p:spPr>
          <a:xfrm>
            <a:off x="8406976" y="5599039"/>
            <a:ext cx="1058358" cy="651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E9236-D2D7-61AE-9CBE-7DD2D258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766" y="5047717"/>
            <a:ext cx="4716026" cy="1467956"/>
          </a:xfrm>
          <a:noFill/>
        </p:spPr>
        <p:txBody>
          <a:bodyPr/>
          <a:lstStyle/>
          <a:p>
            <a:r>
              <a:rPr lang="en-US" dirty="0"/>
              <a:t>2 target areas</a:t>
            </a:r>
          </a:p>
          <a:p>
            <a:pPr lvl="1"/>
            <a:r>
              <a:rPr lang="en-US" dirty="0"/>
              <a:t>APPA cave + laser building (200 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 laser beams </a:t>
            </a:r>
          </a:p>
          <a:p>
            <a:pPr lvl="1"/>
            <a:r>
              <a:rPr lang="en-US" dirty="0"/>
              <a:t>Radiation shielding with 2-m walls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BA3CD9-DE71-D33F-0D52-0776011D17AE}"/>
              </a:ext>
            </a:extLst>
          </p:cNvPr>
          <p:cNvSpPr txBox="1"/>
          <p:nvPr/>
        </p:nvSpPr>
        <p:spPr>
          <a:xfrm>
            <a:off x="11158" y="1410169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Underground</a:t>
            </a:r>
            <a:endParaRPr lang="en-GB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30A9C15-9B8A-BE9C-6B3D-ADD9223A8284}"/>
              </a:ext>
            </a:extLst>
          </p:cNvPr>
          <p:cNvCxnSpPr/>
          <p:nvPr/>
        </p:nvCxnSpPr>
        <p:spPr>
          <a:xfrm>
            <a:off x="4319081" y="1998133"/>
            <a:ext cx="46692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D7B8022F-222E-5A28-E12D-C7A49778A861}"/>
              </a:ext>
            </a:extLst>
          </p:cNvPr>
          <p:cNvCxnSpPr/>
          <p:nvPr/>
        </p:nvCxnSpPr>
        <p:spPr>
          <a:xfrm>
            <a:off x="4276926" y="2549366"/>
            <a:ext cx="46692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ED2A9655-9977-6E3F-B8A9-8C6E29A037D0}"/>
              </a:ext>
            </a:extLst>
          </p:cNvPr>
          <p:cNvCxnSpPr/>
          <p:nvPr/>
        </p:nvCxnSpPr>
        <p:spPr>
          <a:xfrm>
            <a:off x="4238014" y="3275696"/>
            <a:ext cx="46692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D1D00D91-E668-4B0C-6FBB-63B2589AC5EB}"/>
              </a:ext>
            </a:extLst>
          </p:cNvPr>
          <p:cNvCxnSpPr/>
          <p:nvPr/>
        </p:nvCxnSpPr>
        <p:spPr>
          <a:xfrm>
            <a:off x="4238014" y="3467005"/>
            <a:ext cx="46692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4767D86B-DF1C-60DF-B724-1594562C3A60}"/>
              </a:ext>
            </a:extLst>
          </p:cNvPr>
          <p:cNvCxnSpPr>
            <a:cxnSpLocks/>
          </p:cNvCxnSpPr>
          <p:nvPr/>
        </p:nvCxnSpPr>
        <p:spPr>
          <a:xfrm flipH="1">
            <a:off x="2495550" y="4526756"/>
            <a:ext cx="778669" cy="571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0AC8AE11-2890-FB42-BA1E-FF500B175592}"/>
              </a:ext>
            </a:extLst>
          </p:cNvPr>
          <p:cNvCxnSpPr>
            <a:cxnSpLocks/>
          </p:cNvCxnSpPr>
          <p:nvPr/>
        </p:nvCxnSpPr>
        <p:spPr>
          <a:xfrm flipH="1">
            <a:off x="2511101" y="4662254"/>
            <a:ext cx="778669" cy="571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7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37D7B-FCFE-6224-128F-5CFE5990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 of the facility is on-going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9EFB56-DBE7-F95B-7591-6B75CE46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B27FCA-1B9B-F0FA-D827-53349F0F3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APPA Cave Workshop | V. </a:t>
            </a:r>
            <a:r>
              <a:rPr lang="en-US" dirty="0" err="1"/>
              <a:t>Bagnoud</a:t>
            </a:r>
            <a:r>
              <a:rPr lang="en-US" dirty="0"/>
              <a:t> | July 6-7, 2026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A93D8E-7C96-4074-A1D2-646A497DD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6359" r="13357" b="5763"/>
          <a:stretch/>
        </p:blipFill>
        <p:spPr>
          <a:xfrm>
            <a:off x="98142" y="1297385"/>
            <a:ext cx="9744891" cy="525525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E9236-D2D7-61AE-9CBE-7DD2D258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010" y="5026256"/>
            <a:ext cx="3992990" cy="142993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4 Laser beams – up to 10 kJ</a:t>
            </a:r>
          </a:p>
          <a:p>
            <a:pPr lvl="1"/>
            <a:r>
              <a:rPr lang="en-US" dirty="0"/>
              <a:t>2 ns beams</a:t>
            </a:r>
          </a:p>
          <a:p>
            <a:pPr lvl="1"/>
            <a:r>
              <a:rPr lang="en-US" dirty="0"/>
              <a:t>2 ns/</a:t>
            </a:r>
            <a:r>
              <a:rPr lang="en-US" dirty="0" err="1"/>
              <a:t>ps</a:t>
            </a:r>
            <a:r>
              <a:rPr lang="en-US" dirty="0"/>
              <a:t> beams</a:t>
            </a:r>
          </a:p>
          <a:p>
            <a:pPr lvl="1"/>
            <a:r>
              <a:rPr lang="en-US" dirty="0"/>
              <a:t>40 x 40 cm</a:t>
            </a:r>
            <a:r>
              <a:rPr lang="en-US" baseline="30000" dirty="0"/>
              <a:t>2</a:t>
            </a:r>
            <a:r>
              <a:rPr lang="en-US" dirty="0"/>
              <a:t> clear aperture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F92E5A-7CF7-A9A8-142C-D9D0EE7AF9C9}"/>
              </a:ext>
            </a:extLst>
          </p:cNvPr>
          <p:cNvSpPr txBox="1"/>
          <p:nvPr/>
        </p:nvSpPr>
        <p:spPr>
          <a:xfrm>
            <a:off x="216534" y="4665034"/>
            <a:ext cx="1325812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HED@FAIR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</a:rPr>
              <a:t>Target chamber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800710-670A-F733-0F2D-F46A4A343867}"/>
              </a:ext>
            </a:extLst>
          </p:cNvPr>
          <p:cNvSpPr txBox="1"/>
          <p:nvPr/>
        </p:nvSpPr>
        <p:spPr>
          <a:xfrm>
            <a:off x="6923663" y="2569525"/>
            <a:ext cx="90120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Laser bay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99F46B-87C0-FF84-F4B2-E05C67C6F3A8}"/>
              </a:ext>
            </a:extLst>
          </p:cNvPr>
          <p:cNvSpPr txBox="1"/>
          <p:nvPr/>
        </p:nvSpPr>
        <p:spPr>
          <a:xfrm>
            <a:off x="4970587" y="5283616"/>
            <a:ext cx="103105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Clean room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34CD90E-61CD-FDA5-B8A7-7887059F5BBE}"/>
              </a:ext>
            </a:extLst>
          </p:cNvPr>
          <p:cNvSpPr txBox="1"/>
          <p:nvPr/>
        </p:nvSpPr>
        <p:spPr>
          <a:xfrm>
            <a:off x="4656143" y="4287593"/>
            <a:ext cx="103105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Clean room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E778AB-2612-8387-4051-869DF175D1E1}"/>
              </a:ext>
            </a:extLst>
          </p:cNvPr>
          <p:cNvSpPr txBox="1"/>
          <p:nvPr/>
        </p:nvSpPr>
        <p:spPr>
          <a:xfrm>
            <a:off x="6191101" y="4564592"/>
            <a:ext cx="90922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Assembly</a:t>
            </a:r>
          </a:p>
          <a:p>
            <a:pPr algn="l"/>
            <a:r>
              <a:rPr lang="en-US" sz="1200" b="1" dirty="0">
                <a:solidFill>
                  <a:srgbClr val="FFFF00"/>
                </a:solidFill>
              </a:rPr>
              <a:t>room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E25357-8769-2051-F3D0-5B04E102D584}"/>
              </a:ext>
            </a:extLst>
          </p:cNvPr>
          <p:cNvSpPr txBox="1"/>
          <p:nvPr/>
        </p:nvSpPr>
        <p:spPr>
          <a:xfrm>
            <a:off x="4439948" y="3429000"/>
            <a:ext cx="72167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Laser 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9C6A891-B614-D0AD-A453-7E8AB9A302AB}"/>
              </a:ext>
            </a:extLst>
          </p:cNvPr>
          <p:cNvSpPr txBox="1"/>
          <p:nvPr/>
        </p:nvSpPr>
        <p:spPr>
          <a:xfrm>
            <a:off x="4439948" y="2999704"/>
            <a:ext cx="72167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Laser 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E77D90-85C0-4D16-F52A-4BD5A7992E26}"/>
              </a:ext>
            </a:extLst>
          </p:cNvPr>
          <p:cNvSpPr txBox="1"/>
          <p:nvPr/>
        </p:nvSpPr>
        <p:spPr>
          <a:xfrm>
            <a:off x="4439948" y="2239199"/>
            <a:ext cx="72167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Laser 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E7E0739-2A6C-2A2B-ADF7-3A9EA4B310E3}"/>
              </a:ext>
            </a:extLst>
          </p:cNvPr>
          <p:cNvSpPr txBox="1"/>
          <p:nvPr/>
        </p:nvSpPr>
        <p:spPr>
          <a:xfrm>
            <a:off x="4439948" y="1801903"/>
            <a:ext cx="72167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FFFF00"/>
                </a:solidFill>
              </a:rPr>
              <a:t>Laser 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9552F1-5466-0236-9082-54582C2DB35A}"/>
              </a:ext>
            </a:extLst>
          </p:cNvPr>
          <p:cNvSpPr txBox="1"/>
          <p:nvPr/>
        </p:nvSpPr>
        <p:spPr>
          <a:xfrm>
            <a:off x="6090621" y="2026457"/>
            <a:ext cx="98937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preamplifier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E26FAB7-0BD2-E3A9-6A2A-44B4AB6C1C18}"/>
              </a:ext>
            </a:extLst>
          </p:cNvPr>
          <p:cNvSpPr txBox="1"/>
          <p:nvPr/>
        </p:nvSpPr>
        <p:spPr>
          <a:xfrm>
            <a:off x="6092297" y="3223887"/>
            <a:ext cx="98937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preamplifier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1C7A55-8528-C81E-E59A-640EA4462751}"/>
              </a:ext>
            </a:extLst>
          </p:cNvPr>
          <p:cNvSpPr txBox="1"/>
          <p:nvPr/>
        </p:nvSpPr>
        <p:spPr>
          <a:xfrm>
            <a:off x="11158" y="1410169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Ground </a:t>
            </a:r>
            <a:r>
              <a:rPr lang="de-DE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19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 proposes SIRIUS: an </a:t>
            </a:r>
            <a:r>
              <a:rPr lang="en-US" b="1" dirty="0"/>
              <a:t>academic IFE research </a:t>
            </a:r>
            <a:r>
              <a:rPr lang="en-US" dirty="0"/>
              <a:t>facility for standalone and combined laser-ion experiments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APPA Cave Workshop | V. Bagnoud | July 6-7, 2026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EA1-64D8-4663-B598-AB275AD04F4C}" type="slidenum">
              <a:rPr lang="en-US" smtClean="0"/>
              <a:t>12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 flipH="1">
            <a:off x="586595" y="1480601"/>
            <a:ext cx="6942614" cy="490358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facility will be located near the APPA cave, for which a conceptual design report exists. Compared to PHELIX at SIS18/HHT, it provides:</a:t>
            </a:r>
          </a:p>
          <a:p>
            <a:pPr lvl="1"/>
            <a:r>
              <a:rPr lang="en-US" dirty="0"/>
              <a:t>× 100 higher ion beam intensities</a:t>
            </a:r>
          </a:p>
          <a:p>
            <a:pPr lvl="1"/>
            <a:r>
              <a:rPr lang="en-US" dirty="0"/>
              <a:t>×  30 more laser energy</a:t>
            </a:r>
          </a:p>
          <a:p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7AB774-F3AD-4B58-9AC0-9237492AB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902" y="1596560"/>
            <a:ext cx="3912018" cy="222518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2E2AE30-2576-1C43-3E1E-B8A6D13AE5C6}"/>
              </a:ext>
            </a:extLst>
          </p:cNvPr>
          <p:cNvSpPr txBox="1"/>
          <p:nvPr/>
        </p:nvSpPr>
        <p:spPr>
          <a:xfrm>
            <a:off x="563424" y="4135461"/>
            <a:ext cx="112167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facility fulfills both the requirement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HED@FAIR community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experiments exploiting the combination of heavy-ion beams and lasers, and the German roadmap for laser-riven inertial fusion energy </a:t>
            </a:r>
          </a:p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facility will play an essential role as training ground and for fundamental IFE-related research and could be a corner stone of a “Fusion hub” in Hesse.</a:t>
            </a:r>
          </a:p>
        </p:txBody>
      </p:sp>
    </p:spTree>
    <p:extLst>
      <p:ext uri="{BB962C8B-B14F-4D97-AF65-F5344CB8AC3E}">
        <p14:creationId xmlns:p14="http://schemas.microsoft.com/office/powerpoint/2010/main" val="162630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62B8739-9C7F-0069-1A10-5E9CDB31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163"/>
            <a:ext cx="12192000" cy="52959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BB8E073-2774-6D17-D16C-87D9B7DB30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GB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06D5F5B1-FE74-3F87-BE58-D7F9113E5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CFB0B1-7644-B9D3-1AD4-932C06704F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98225" y="6553200"/>
            <a:ext cx="993775" cy="365125"/>
          </a:xfrm>
        </p:spPr>
        <p:txBody>
          <a:bodyPr/>
          <a:lstStyle/>
          <a:p>
            <a:fld id="{01E620FC-F064-495D-A17A-928CEC2E707F}" type="slidenum">
              <a:rPr lang="en-US" smtClean="0"/>
              <a:t>13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CA59D5-A73E-8055-3445-80BB04F512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10525" y="6561138"/>
            <a:ext cx="4181475" cy="357187"/>
          </a:xfrm>
        </p:spPr>
        <p:txBody>
          <a:bodyPr/>
          <a:lstStyle/>
          <a:p>
            <a:r>
              <a:rPr lang="en-US"/>
              <a:t>APPA Cave Workshop | V. Bagnoud | July 6-7,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 proposes SIRIUS: an </a:t>
            </a:r>
            <a:r>
              <a:rPr lang="en-US" b="1" dirty="0"/>
              <a:t>academic IFE research </a:t>
            </a:r>
            <a:r>
              <a:rPr lang="en-US" dirty="0"/>
              <a:t>facility for standalone and combined laser-ion experiments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APPA Cave Workshop | V. Bagnoud | July 6-7, 2026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EA1-64D8-4663-B598-AB275AD04F4C}" type="slidenum">
              <a:rPr lang="en-US" smtClean="0"/>
              <a:t>2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 flipH="1">
            <a:off x="586595" y="1480601"/>
            <a:ext cx="6942614" cy="490358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facility will be located near the APPA cave, for which a conceptual design report exists. Compared to PHELIX at SIS18/HHT, it provides:</a:t>
            </a:r>
          </a:p>
          <a:p>
            <a:pPr lvl="1"/>
            <a:r>
              <a:rPr lang="en-US" dirty="0"/>
              <a:t>× 100 higher ion beam intensities</a:t>
            </a:r>
          </a:p>
          <a:p>
            <a:pPr lvl="1"/>
            <a:r>
              <a:rPr lang="en-US" dirty="0"/>
              <a:t>×  30 more laser energy</a:t>
            </a:r>
          </a:p>
          <a:p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7AB774-F3AD-4B58-9AC0-9237492AB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902" y="1596560"/>
            <a:ext cx="3912018" cy="222518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2E2AE30-2576-1C43-3E1E-B8A6D13AE5C6}"/>
              </a:ext>
            </a:extLst>
          </p:cNvPr>
          <p:cNvSpPr txBox="1"/>
          <p:nvPr/>
        </p:nvSpPr>
        <p:spPr>
          <a:xfrm>
            <a:off x="563424" y="4135461"/>
            <a:ext cx="112167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facility fulfills both the requirement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HED@FAIR community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experiments exploiting the combination of heavy-ion beams and lasers, and the German roadmap for laser-riven inertial fusion energy </a:t>
            </a:r>
          </a:p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facility will play an essential role as training ground and for fundamental IFE-related research and could be a corner stone of a “Fusion hub” in Hesse.</a:t>
            </a:r>
          </a:p>
        </p:txBody>
      </p:sp>
    </p:spTree>
    <p:extLst>
      <p:ext uri="{BB962C8B-B14F-4D97-AF65-F5344CB8AC3E}">
        <p14:creationId xmlns:p14="http://schemas.microsoft.com/office/powerpoint/2010/main" val="88197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l="9525" r="5270"/>
          <a:stretch/>
        </p:blipFill>
        <p:spPr>
          <a:xfrm>
            <a:off x="7152876" y="3429000"/>
            <a:ext cx="4681999" cy="29715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b="7417"/>
          <a:stretch/>
        </p:blipFill>
        <p:spPr>
          <a:xfrm>
            <a:off x="479431" y="1573332"/>
            <a:ext cx="5799827" cy="2368940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 flipV="1">
            <a:off x="1687130" y="1863305"/>
            <a:ext cx="4882551" cy="1725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V="1">
            <a:off x="1692881" y="2248618"/>
            <a:ext cx="4882551" cy="1725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083476" y="1998454"/>
            <a:ext cx="124906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400" b="1" dirty="0"/>
              <a:t>x-ray energy</a:t>
            </a:r>
          </a:p>
        </p:txBody>
      </p:sp>
      <p:cxnSp>
        <p:nvCxnSpPr>
          <p:cNvPr id="17" name="Gerader Verbinder 16"/>
          <p:cNvCxnSpPr/>
          <p:nvPr/>
        </p:nvCxnSpPr>
        <p:spPr>
          <a:xfrm flipV="1">
            <a:off x="1655500" y="2659810"/>
            <a:ext cx="4882551" cy="1725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74295" y="2409646"/>
            <a:ext cx="166584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400" b="1" dirty="0"/>
              <a:t>implosion energy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0A0BF3E-9F3F-4576-8B0D-5A6AA1DDE9B0}"/>
              </a:ext>
            </a:extLst>
          </p:cNvPr>
          <p:cNvGrpSpPr/>
          <p:nvPr/>
        </p:nvGrpSpPr>
        <p:grpSpPr>
          <a:xfrm>
            <a:off x="5706190" y="1670538"/>
            <a:ext cx="417928" cy="2231788"/>
            <a:chOff x="5736670" y="1670538"/>
            <a:chExt cx="417928" cy="223178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FF36910-9111-49AB-8978-E5A2C5706AC9}"/>
                </a:ext>
              </a:extLst>
            </p:cNvPr>
            <p:cNvSpPr/>
            <p:nvPr/>
          </p:nvSpPr>
          <p:spPr>
            <a:xfrm>
              <a:off x="6108879" y="1710559"/>
              <a:ext cx="45719" cy="2185906"/>
            </a:xfrm>
            <a:prstGeom prst="rect">
              <a:avLst/>
            </a:prstGeom>
            <a:solidFill>
              <a:srgbClr val="CC00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83D9FDB-E816-4625-A5C2-5ED190F81BC5}"/>
                </a:ext>
              </a:extLst>
            </p:cNvPr>
            <p:cNvSpPr/>
            <p:nvPr/>
          </p:nvSpPr>
          <p:spPr>
            <a:xfrm>
              <a:off x="5887605" y="1670538"/>
              <a:ext cx="45719" cy="2228858"/>
            </a:xfrm>
            <a:prstGeom prst="rect">
              <a:avLst/>
            </a:prstGeom>
            <a:solidFill>
              <a:srgbClr val="CC00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088FCD14-FAFF-4F18-8DAA-25558210F841}"/>
                </a:ext>
              </a:extLst>
            </p:cNvPr>
            <p:cNvSpPr/>
            <p:nvPr/>
          </p:nvSpPr>
          <p:spPr>
            <a:xfrm>
              <a:off x="5736670" y="1758461"/>
              <a:ext cx="45719" cy="2143865"/>
            </a:xfrm>
            <a:prstGeom prst="rect">
              <a:avLst/>
            </a:prstGeom>
            <a:solidFill>
              <a:srgbClr val="CC009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9966" y="70576"/>
            <a:ext cx="8349948" cy="787557"/>
          </a:xfrm>
        </p:spPr>
        <p:txBody>
          <a:bodyPr/>
          <a:lstStyle/>
          <a:p>
            <a:r>
              <a:rPr lang="en-US" dirty="0"/>
              <a:t>NIF fusion experiments: a major milestone on the inertial fusion energy (IFE) roadmap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224" y="4584945"/>
            <a:ext cx="6613330" cy="1854126"/>
          </a:xfrm>
        </p:spPr>
        <p:txBody>
          <a:bodyPr/>
          <a:lstStyle/>
          <a:p>
            <a:r>
              <a:rPr lang="en-US" b="1" dirty="0"/>
              <a:t> The energy balance behind ignition: </a:t>
            </a:r>
          </a:p>
          <a:p>
            <a:pPr lvl="1"/>
            <a:r>
              <a:rPr lang="en-US" b="1" dirty="0"/>
              <a:t>Fuel gain: 400</a:t>
            </a:r>
          </a:p>
          <a:p>
            <a:pPr lvl="1"/>
            <a:r>
              <a:rPr lang="en-US" b="1" dirty="0"/>
              <a:t>Target gain: 4</a:t>
            </a:r>
          </a:p>
          <a:p>
            <a:pPr lvl="1"/>
            <a:r>
              <a:rPr lang="en-US" b="1" dirty="0"/>
              <a:t>Wall-plug-efficiency: 0.04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EA1-64D8-4663-B598-AB275AD04F4C}" type="slidenum">
              <a:rPr lang="en-US" smtClean="0"/>
              <a:t>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APPA Cave Workshop | V. Bagnoud | July 6-7, 2026</a:t>
            </a:r>
            <a:endParaRPr lang="en-US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301259" y="2565078"/>
            <a:ext cx="81855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Yield (kJ)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7912" y="1509623"/>
            <a:ext cx="41229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47912" y="1957621"/>
            <a:ext cx="41229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47912" y="2405619"/>
            <a:ext cx="41229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47912" y="2853617"/>
            <a:ext cx="41229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47912" y="3301615"/>
            <a:ext cx="41229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14248" y="3749615"/>
            <a:ext cx="44595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83901" y="3927895"/>
            <a:ext cx="52450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</a:t>
            </a: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52958" y="3927895"/>
            <a:ext cx="52450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050769" y="3927895"/>
            <a:ext cx="52450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914075" y="3927895"/>
            <a:ext cx="52450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  <a:endParaRPr lang="en-US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67356" y="4045789"/>
            <a:ext cx="53251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</a:p>
        </p:txBody>
      </p:sp>
      <p:sp>
        <p:nvSpPr>
          <p:cNvPr id="9" name="Pfeil nach rechts 8"/>
          <p:cNvSpPr/>
          <p:nvPr/>
        </p:nvSpPr>
        <p:spPr>
          <a:xfrm rot="20741155">
            <a:off x="913545" y="2455822"/>
            <a:ext cx="5119054" cy="353683"/>
          </a:xfrm>
          <a:prstGeom prst="rightArrow">
            <a:avLst/>
          </a:prstGeom>
          <a:solidFill>
            <a:srgbClr val="FDBB63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6064533" y="1613140"/>
            <a:ext cx="123944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400" b="1" dirty="0"/>
              <a:t>laser energy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6BB545-1C0E-FCEE-8BE0-9A3818145DF3}"/>
              </a:ext>
            </a:extLst>
          </p:cNvPr>
          <p:cNvSpPr txBox="1"/>
          <p:nvPr/>
        </p:nvSpPr>
        <p:spPr>
          <a:xfrm>
            <a:off x="0" y="-9728"/>
            <a:ext cx="1338828" cy="369332"/>
          </a:xfrm>
          <a:prstGeom prst="rect">
            <a:avLst/>
          </a:prstGeom>
          <a:solidFill>
            <a:srgbClr val="FFC00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/>
              <a:t>Motivation</a:t>
            </a:r>
            <a:endParaRPr lang="en-GB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23FE6B4-1EE0-1289-2BB7-A6F8D6CA1A4A}"/>
              </a:ext>
            </a:extLst>
          </p:cNvPr>
          <p:cNvSpPr txBox="1"/>
          <p:nvPr/>
        </p:nvSpPr>
        <p:spPr>
          <a:xfrm>
            <a:off x="7663606" y="2993838"/>
            <a:ext cx="196560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/>
              <a:t>Hohlraum </a:t>
            </a:r>
            <a:r>
              <a:rPr lang="de-DE" sz="1400" b="1" dirty="0" err="1"/>
              <a:t>energetics</a:t>
            </a:r>
            <a:endParaRPr lang="en-GB" sz="1400" b="1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38EF1F1-74E2-3543-B35B-6C3514DA22A9}"/>
              </a:ext>
            </a:extLst>
          </p:cNvPr>
          <p:cNvSpPr txBox="1"/>
          <p:nvPr/>
        </p:nvSpPr>
        <p:spPr>
          <a:xfrm>
            <a:off x="1900137" y="1292906"/>
            <a:ext cx="322851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 err="1"/>
              <a:t>Yield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err="1"/>
              <a:t>fusion</a:t>
            </a:r>
            <a:r>
              <a:rPr lang="de-DE" sz="1400" b="1" dirty="0"/>
              <a:t> </a:t>
            </a:r>
            <a:r>
              <a:rPr lang="de-DE" sz="1400" b="1" dirty="0" err="1"/>
              <a:t>experiments</a:t>
            </a:r>
            <a:r>
              <a:rPr lang="de-DE" sz="1400" b="1" dirty="0"/>
              <a:t> at LLNL</a:t>
            </a:r>
            <a:endParaRPr lang="en-GB" sz="1400" b="1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1225BFF6-8CCD-B6B9-1C83-9E948099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459" y="2047963"/>
            <a:ext cx="1611307" cy="16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EC847-B7B3-7383-25E6-096DB7F8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in IFE research: gain ~1 demonstrator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BE1300-F636-6742-B418-C6357402A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92" y="3429000"/>
            <a:ext cx="7718454" cy="1983749"/>
          </a:xfrm>
        </p:spPr>
        <p:txBody>
          <a:bodyPr/>
          <a:lstStyle/>
          <a:p>
            <a:r>
              <a:rPr lang="en-US" dirty="0"/>
              <a:t>Scaled OMEGA experiments in the 0.1 – 1 MJ range show:</a:t>
            </a:r>
          </a:p>
          <a:p>
            <a:pPr lvl="1"/>
            <a:r>
              <a:rPr lang="en-US" dirty="0"/>
              <a:t>Direct drive is less efficient than indirect drive</a:t>
            </a:r>
          </a:p>
          <a:p>
            <a:pPr lvl="1"/>
            <a:r>
              <a:rPr lang="en-US" dirty="0"/>
              <a:t>Mitigation of LPI makes direct-drive x 10 more efficient</a:t>
            </a:r>
          </a:p>
          <a:p>
            <a:pPr lvl="1"/>
            <a:endParaRPr lang="en-US" dirty="0"/>
          </a:p>
          <a:p>
            <a:r>
              <a:rPr lang="en-US" dirty="0"/>
              <a:t>Modern laser technology with laser diodes is x10 more efficient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CAAFD9-F1D3-AC04-E4AF-556B36E2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EF030B-C0DB-244F-E089-D84C26E00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APPA Cave Workshop | V. </a:t>
            </a:r>
            <a:r>
              <a:rPr lang="en-US" dirty="0" err="1"/>
              <a:t>Bagnoud</a:t>
            </a:r>
            <a:r>
              <a:rPr lang="en-US" dirty="0"/>
              <a:t> | July 6-7, 2026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EBC6D0-FCEF-4B1F-B7C7-6CF3B6FA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46" y="1896063"/>
            <a:ext cx="3714750" cy="2864644"/>
          </a:xfrm>
          <a:prstGeom prst="rect">
            <a:avLst/>
          </a:prstGeom>
        </p:spPr>
      </p:pic>
      <p:sp>
        <p:nvSpPr>
          <p:cNvPr id="7" name="Textfeld 7">
            <a:extLst>
              <a:ext uri="{FF2B5EF4-FFF2-40B4-BE49-F238E27FC236}">
                <a16:creationId xmlns:a16="http://schemas.microsoft.com/office/drawing/2014/main" id="{42694BD1-0821-433C-AF9F-9F0E43C2DF9D}"/>
              </a:ext>
            </a:extLst>
          </p:cNvPr>
          <p:cNvSpPr txBox="1"/>
          <p:nvPr/>
        </p:nvSpPr>
        <p:spPr>
          <a:xfrm>
            <a:off x="9072211" y="1480601"/>
            <a:ext cx="2188741" cy="392415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/>
              <a:t>Prediction of fusion gain </a:t>
            </a:r>
          </a:p>
          <a:p>
            <a:pPr algn="ctr"/>
            <a:r>
              <a:rPr lang="en-US" sz="1050" b="1" dirty="0"/>
              <a:t>vs. driver energy in direct drive*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7CCC1B5-8B7E-4DD8-8C0E-9C5D593CDD80}"/>
              </a:ext>
            </a:extLst>
          </p:cNvPr>
          <p:cNvCxnSpPr>
            <a:cxnSpLocks/>
          </p:cNvCxnSpPr>
          <p:nvPr/>
        </p:nvCxnSpPr>
        <p:spPr>
          <a:xfrm flipV="1">
            <a:off x="8652689" y="3328385"/>
            <a:ext cx="3171860" cy="354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98C951A-38BD-4C1B-9FC3-16029673BCFF}"/>
              </a:ext>
            </a:extLst>
          </p:cNvPr>
          <p:cNvCxnSpPr>
            <a:cxnSpLocks/>
          </p:cNvCxnSpPr>
          <p:nvPr/>
        </p:nvCxnSpPr>
        <p:spPr>
          <a:xfrm flipH="1" flipV="1">
            <a:off x="9922632" y="1896063"/>
            <a:ext cx="13426" cy="23741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9B0CA4-CE88-4FE5-A18B-BF3E69635F46}"/>
              </a:ext>
            </a:extLst>
          </p:cNvPr>
          <p:cNvCxnSpPr>
            <a:cxnSpLocks/>
          </p:cNvCxnSpPr>
          <p:nvPr/>
        </p:nvCxnSpPr>
        <p:spPr>
          <a:xfrm flipV="1">
            <a:off x="8670341" y="2702743"/>
            <a:ext cx="3171860" cy="354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C1754288-D309-4F9C-9AC7-6ED7DB6DB05B}"/>
              </a:ext>
            </a:extLst>
          </p:cNvPr>
          <p:cNvSpPr/>
          <p:nvPr/>
        </p:nvSpPr>
        <p:spPr>
          <a:xfrm>
            <a:off x="10709086" y="2946318"/>
            <a:ext cx="1002030" cy="316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Stern: 5 Zacken 11">
            <a:extLst>
              <a:ext uri="{FF2B5EF4-FFF2-40B4-BE49-F238E27FC236}">
                <a16:creationId xmlns:a16="http://schemas.microsoft.com/office/drawing/2014/main" id="{AD313B0A-CE2E-4229-A2D8-2ABFE92FF969}"/>
              </a:ext>
            </a:extLst>
          </p:cNvPr>
          <p:cNvSpPr/>
          <p:nvPr/>
        </p:nvSpPr>
        <p:spPr>
          <a:xfrm>
            <a:off x="10998198" y="2992572"/>
            <a:ext cx="129540" cy="137160"/>
          </a:xfrm>
          <a:prstGeom prst="star5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Textfeld 16">
            <a:extLst>
              <a:ext uri="{FF2B5EF4-FFF2-40B4-BE49-F238E27FC236}">
                <a16:creationId xmlns:a16="http://schemas.microsoft.com/office/drawing/2014/main" id="{24B41227-6A06-4AA3-8127-8D3213CC473E}"/>
              </a:ext>
            </a:extLst>
          </p:cNvPr>
          <p:cNvSpPr txBox="1"/>
          <p:nvPr/>
        </p:nvSpPr>
        <p:spPr>
          <a:xfrm>
            <a:off x="11038131" y="2815513"/>
            <a:ext cx="41229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00B050"/>
                </a:solidFill>
              </a:rPr>
              <a:t>NIF</a:t>
            </a:r>
          </a:p>
        </p:txBody>
      </p:sp>
      <p:sp>
        <p:nvSpPr>
          <p:cNvPr id="14" name="Textfeld 6">
            <a:extLst>
              <a:ext uri="{FF2B5EF4-FFF2-40B4-BE49-F238E27FC236}">
                <a16:creationId xmlns:a16="http://schemas.microsoft.com/office/drawing/2014/main" id="{D9C40A78-BB56-41A5-9591-F110B1C20C4A}"/>
              </a:ext>
            </a:extLst>
          </p:cNvPr>
          <p:cNvSpPr txBox="1"/>
          <p:nvPr/>
        </p:nvSpPr>
        <p:spPr>
          <a:xfrm>
            <a:off x="0" y="6329780"/>
            <a:ext cx="2272097" cy="23083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/>
              <a:t>* D. </a:t>
            </a:r>
            <a:r>
              <a:rPr lang="en-US" sz="1050" dirty="0" err="1"/>
              <a:t>Froula</a:t>
            </a:r>
            <a:r>
              <a:rPr lang="en-US" sz="1050" dirty="0"/>
              <a:t> et al, PPCF 32, 5 (2025)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3C37AA7-FDC7-0C4F-538D-C0D6ED8087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913" t="17470" b="25929"/>
          <a:stretch/>
        </p:blipFill>
        <p:spPr>
          <a:xfrm>
            <a:off x="1265325" y="1702340"/>
            <a:ext cx="1352062" cy="137478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81999B0-8A66-EBA7-BE5B-B545275782ED}"/>
              </a:ext>
            </a:extLst>
          </p:cNvPr>
          <p:cNvSpPr txBox="1"/>
          <p:nvPr/>
        </p:nvSpPr>
        <p:spPr>
          <a:xfrm>
            <a:off x="1265735" y="1333008"/>
            <a:ext cx="427552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Direct drive   		vs. 		Indirect drive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F929C77-A942-BE64-8A37-86557001FC9D}"/>
              </a:ext>
            </a:extLst>
          </p:cNvPr>
          <p:cNvGrpSpPr/>
          <p:nvPr/>
        </p:nvGrpSpPr>
        <p:grpSpPr>
          <a:xfrm>
            <a:off x="3596036" y="1880747"/>
            <a:ext cx="2932944" cy="1037120"/>
            <a:chOff x="3780863" y="1919659"/>
            <a:chExt cx="2932944" cy="103712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162DFDF-D400-CC36-CAD4-A9DDBFCF5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3142"/>
            <a:stretch/>
          </p:blipFill>
          <p:spPr>
            <a:xfrm rot="16200000">
              <a:off x="4601340" y="1348381"/>
              <a:ext cx="787921" cy="2428875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61047DD-ABCF-ADCE-F3E2-6B87DF8DEAE5}"/>
                </a:ext>
              </a:extLst>
            </p:cNvPr>
            <p:cNvSpPr txBox="1"/>
            <p:nvPr/>
          </p:nvSpPr>
          <p:spPr>
            <a:xfrm>
              <a:off x="4115027" y="1922637"/>
              <a:ext cx="518091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dirty="0"/>
                <a:t>shield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02334C9-2D14-3FF9-69BC-2439AF9BE6F6}"/>
                </a:ext>
              </a:extLst>
            </p:cNvPr>
            <p:cNvSpPr txBox="1"/>
            <p:nvPr/>
          </p:nvSpPr>
          <p:spPr>
            <a:xfrm>
              <a:off x="4547780" y="1919659"/>
              <a:ext cx="623889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dirty="0"/>
                <a:t>capsule</a:t>
              </a: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8E3A3657-AD93-669A-F027-D87FFD9A4572}"/>
                </a:ext>
              </a:extLst>
            </p:cNvPr>
            <p:cNvSpPr/>
            <p:nvPr/>
          </p:nvSpPr>
          <p:spPr>
            <a:xfrm>
              <a:off x="5787957" y="2324911"/>
              <a:ext cx="554487" cy="564204"/>
            </a:xfrm>
            <a:custGeom>
              <a:avLst/>
              <a:gdLst>
                <a:gd name="connsiteX0" fmla="*/ 369652 w 554487"/>
                <a:gd name="connsiteY0" fmla="*/ 0 h 564204"/>
                <a:gd name="connsiteX1" fmla="*/ 369652 w 554487"/>
                <a:gd name="connsiteY1" fmla="*/ 0 h 564204"/>
                <a:gd name="connsiteX2" fmla="*/ 223737 w 554487"/>
                <a:gd name="connsiteY2" fmla="*/ 9727 h 564204"/>
                <a:gd name="connsiteX3" fmla="*/ 175098 w 554487"/>
                <a:gd name="connsiteY3" fmla="*/ 29183 h 564204"/>
                <a:gd name="connsiteX4" fmla="*/ 97277 w 554487"/>
                <a:gd name="connsiteY4" fmla="*/ 77821 h 564204"/>
                <a:gd name="connsiteX5" fmla="*/ 0 w 554487"/>
                <a:gd name="connsiteY5" fmla="*/ 165370 h 564204"/>
                <a:gd name="connsiteX6" fmla="*/ 9728 w 554487"/>
                <a:gd name="connsiteY6" fmla="*/ 321012 h 564204"/>
                <a:gd name="connsiteX7" fmla="*/ 29183 w 554487"/>
                <a:gd name="connsiteY7" fmla="*/ 350195 h 564204"/>
                <a:gd name="connsiteX8" fmla="*/ 48639 w 554487"/>
                <a:gd name="connsiteY8" fmla="*/ 369651 h 564204"/>
                <a:gd name="connsiteX9" fmla="*/ 126460 w 554487"/>
                <a:gd name="connsiteY9" fmla="*/ 428017 h 564204"/>
                <a:gd name="connsiteX10" fmla="*/ 155643 w 554487"/>
                <a:gd name="connsiteY10" fmla="*/ 466927 h 564204"/>
                <a:gd name="connsiteX11" fmla="*/ 223737 w 554487"/>
                <a:gd name="connsiteY11" fmla="*/ 505838 h 564204"/>
                <a:gd name="connsiteX12" fmla="*/ 291830 w 554487"/>
                <a:gd name="connsiteY12" fmla="*/ 544749 h 564204"/>
                <a:gd name="connsiteX13" fmla="*/ 350196 w 554487"/>
                <a:gd name="connsiteY13" fmla="*/ 564204 h 564204"/>
                <a:gd name="connsiteX14" fmla="*/ 398834 w 554487"/>
                <a:gd name="connsiteY14" fmla="*/ 554476 h 564204"/>
                <a:gd name="connsiteX15" fmla="*/ 457200 w 554487"/>
                <a:gd name="connsiteY15" fmla="*/ 496110 h 564204"/>
                <a:gd name="connsiteX16" fmla="*/ 476656 w 554487"/>
                <a:gd name="connsiteY16" fmla="*/ 476655 h 564204"/>
                <a:gd name="connsiteX17" fmla="*/ 544749 w 554487"/>
                <a:gd name="connsiteY17" fmla="*/ 389106 h 564204"/>
                <a:gd name="connsiteX18" fmla="*/ 554477 w 554487"/>
                <a:gd name="connsiteY18" fmla="*/ 350195 h 564204"/>
                <a:gd name="connsiteX19" fmla="*/ 535022 w 554487"/>
                <a:gd name="connsiteY19" fmla="*/ 145915 h 564204"/>
                <a:gd name="connsiteX20" fmla="*/ 525294 w 554487"/>
                <a:gd name="connsiteY20" fmla="*/ 116732 h 564204"/>
                <a:gd name="connsiteX21" fmla="*/ 476656 w 554487"/>
                <a:gd name="connsiteY21" fmla="*/ 58366 h 564204"/>
                <a:gd name="connsiteX22" fmla="*/ 457200 w 554487"/>
                <a:gd name="connsiteY22" fmla="*/ 29183 h 564204"/>
                <a:gd name="connsiteX23" fmla="*/ 369652 w 554487"/>
                <a:gd name="connsiteY23" fmla="*/ 0 h 56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4487" h="564204">
                  <a:moveTo>
                    <a:pt x="369652" y="0"/>
                  </a:moveTo>
                  <a:lnTo>
                    <a:pt x="369652" y="0"/>
                  </a:lnTo>
                  <a:cubicBezTo>
                    <a:pt x="321014" y="3242"/>
                    <a:pt x="271944" y="2496"/>
                    <a:pt x="223737" y="9727"/>
                  </a:cubicBezTo>
                  <a:cubicBezTo>
                    <a:pt x="206468" y="12317"/>
                    <a:pt x="190473" y="20904"/>
                    <a:pt x="175098" y="29183"/>
                  </a:cubicBezTo>
                  <a:cubicBezTo>
                    <a:pt x="148164" y="43686"/>
                    <a:pt x="118907" y="56191"/>
                    <a:pt x="97277" y="77821"/>
                  </a:cubicBezTo>
                  <a:cubicBezTo>
                    <a:pt x="20916" y="154182"/>
                    <a:pt x="55892" y="128109"/>
                    <a:pt x="0" y="165370"/>
                  </a:cubicBezTo>
                  <a:cubicBezTo>
                    <a:pt x="3243" y="217251"/>
                    <a:pt x="1621" y="269666"/>
                    <a:pt x="9728" y="321012"/>
                  </a:cubicBezTo>
                  <a:cubicBezTo>
                    <a:pt x="11551" y="332560"/>
                    <a:pt x="21880" y="341066"/>
                    <a:pt x="29183" y="350195"/>
                  </a:cubicBezTo>
                  <a:cubicBezTo>
                    <a:pt x="34912" y="357357"/>
                    <a:pt x="41477" y="363921"/>
                    <a:pt x="48639" y="369651"/>
                  </a:cubicBezTo>
                  <a:cubicBezTo>
                    <a:pt x="73959" y="389907"/>
                    <a:pt x="107005" y="402077"/>
                    <a:pt x="126460" y="428017"/>
                  </a:cubicBezTo>
                  <a:cubicBezTo>
                    <a:pt x="136188" y="440987"/>
                    <a:pt x="144179" y="455463"/>
                    <a:pt x="155643" y="466927"/>
                  </a:cubicBezTo>
                  <a:cubicBezTo>
                    <a:pt x="171446" y="482730"/>
                    <a:pt x="205930" y="495663"/>
                    <a:pt x="223737" y="505838"/>
                  </a:cubicBezTo>
                  <a:cubicBezTo>
                    <a:pt x="264680" y="529234"/>
                    <a:pt x="242842" y="525154"/>
                    <a:pt x="291830" y="544749"/>
                  </a:cubicBezTo>
                  <a:cubicBezTo>
                    <a:pt x="310871" y="552365"/>
                    <a:pt x="350196" y="564204"/>
                    <a:pt x="350196" y="564204"/>
                  </a:cubicBezTo>
                  <a:cubicBezTo>
                    <a:pt x="366409" y="560961"/>
                    <a:pt x="384885" y="563353"/>
                    <a:pt x="398834" y="554476"/>
                  </a:cubicBezTo>
                  <a:cubicBezTo>
                    <a:pt x="422046" y="539704"/>
                    <a:pt x="437745" y="515565"/>
                    <a:pt x="457200" y="496110"/>
                  </a:cubicBezTo>
                  <a:cubicBezTo>
                    <a:pt x="463685" y="489625"/>
                    <a:pt x="471025" y="483895"/>
                    <a:pt x="476656" y="476655"/>
                  </a:cubicBezTo>
                  <a:lnTo>
                    <a:pt x="544749" y="389106"/>
                  </a:lnTo>
                  <a:cubicBezTo>
                    <a:pt x="547992" y="376136"/>
                    <a:pt x="554477" y="363565"/>
                    <a:pt x="554477" y="350195"/>
                  </a:cubicBezTo>
                  <a:cubicBezTo>
                    <a:pt x="554477" y="256036"/>
                    <a:pt x="555595" y="217923"/>
                    <a:pt x="535022" y="145915"/>
                  </a:cubicBezTo>
                  <a:cubicBezTo>
                    <a:pt x="532205" y="136056"/>
                    <a:pt x="529880" y="125903"/>
                    <a:pt x="525294" y="116732"/>
                  </a:cubicBezTo>
                  <a:cubicBezTo>
                    <a:pt x="507180" y="80504"/>
                    <a:pt x="503549" y="90637"/>
                    <a:pt x="476656" y="58366"/>
                  </a:cubicBezTo>
                  <a:cubicBezTo>
                    <a:pt x="469171" y="49385"/>
                    <a:pt x="468291" y="32880"/>
                    <a:pt x="457200" y="29183"/>
                  </a:cubicBezTo>
                  <a:lnTo>
                    <a:pt x="3696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FD443A4-C4D4-5347-B5B5-E068E9B05602}"/>
                </a:ext>
              </a:extLst>
            </p:cNvPr>
            <p:cNvSpPr txBox="1"/>
            <p:nvPr/>
          </p:nvSpPr>
          <p:spPr>
            <a:xfrm>
              <a:off x="5685962" y="2400199"/>
              <a:ext cx="1027845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dirty="0"/>
                <a:t>Laser beam in </a:t>
              </a:r>
            </a:p>
            <a:p>
              <a:pPr algn="l"/>
              <a:r>
                <a:rPr lang="en-US" sz="1000" dirty="0"/>
                <a:t>2 cone arrays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6FDD1F34-71C8-1626-BDEA-FAD4DB346256}"/>
              </a:ext>
            </a:extLst>
          </p:cNvPr>
          <p:cNvSpPr txBox="1"/>
          <p:nvPr/>
        </p:nvSpPr>
        <p:spPr>
          <a:xfrm>
            <a:off x="1464161" y="3001102"/>
            <a:ext cx="96327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OMEGA 60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0B04392-6B6A-BB1C-D0DC-8258173E2C89}"/>
              </a:ext>
            </a:extLst>
          </p:cNvPr>
          <p:cNvSpPr txBox="1"/>
          <p:nvPr/>
        </p:nvSpPr>
        <p:spPr>
          <a:xfrm>
            <a:off x="4464219" y="2965933"/>
            <a:ext cx="43313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NIF</a:t>
            </a:r>
          </a:p>
        </p:txBody>
      </p:sp>
    </p:spTree>
    <p:extLst>
      <p:ext uri="{BB962C8B-B14F-4D97-AF65-F5344CB8AC3E}">
        <p14:creationId xmlns:p14="http://schemas.microsoft.com/office/powerpoint/2010/main" val="229006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557" y="70576"/>
            <a:ext cx="9478357" cy="787557"/>
          </a:xfrm>
        </p:spPr>
        <p:txBody>
          <a:bodyPr/>
          <a:lstStyle/>
          <a:p>
            <a:r>
              <a:rPr lang="en-US" dirty="0"/>
              <a:t>FAIR and SIRIUS can make a significant impact on target physics for IFE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493" y="1287561"/>
            <a:ext cx="8503468" cy="505354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Laser-plasma and hydrodynamic instabilities</a:t>
            </a:r>
          </a:p>
          <a:p>
            <a:pPr lvl="1"/>
            <a:r>
              <a:rPr lang="en-US" dirty="0"/>
              <a:t>broadband laser interaction – LPI mitigation and competition</a:t>
            </a:r>
          </a:p>
          <a:p>
            <a:pPr>
              <a:spcBef>
                <a:spcPts val="1200"/>
              </a:spcBef>
            </a:pPr>
            <a:r>
              <a:rPr lang="en-US" dirty="0"/>
              <a:t>Energy loss measurement in plasma</a:t>
            </a:r>
          </a:p>
          <a:p>
            <a:pPr lvl="1"/>
            <a:r>
              <a:rPr lang="en-US" dirty="0"/>
              <a:t>relevant to IFE burn with laser-ion and/or laser-laser experiments</a:t>
            </a:r>
          </a:p>
          <a:p>
            <a:pPr>
              <a:spcBef>
                <a:spcPts val="1200"/>
              </a:spcBef>
            </a:pPr>
            <a:r>
              <a:rPr lang="en-US" dirty="0"/>
              <a:t>Fast ignition studies leveraging GSI’s expertise in short pulse lasers (temp. contrast, high energy)</a:t>
            </a:r>
          </a:p>
          <a:p>
            <a:pPr>
              <a:spcBef>
                <a:spcPts val="1200"/>
              </a:spcBef>
            </a:pPr>
            <a:r>
              <a:rPr lang="en-US" dirty="0"/>
              <a:t>IFE diagnostics developments </a:t>
            </a:r>
          </a:p>
          <a:p>
            <a:pPr>
              <a:spcBef>
                <a:spcPts val="1200"/>
              </a:spcBef>
            </a:pPr>
            <a:r>
              <a:rPr lang="en-US" dirty="0"/>
              <a:t>Equation of state of warm dense matter generated by ion beams</a:t>
            </a:r>
          </a:p>
          <a:p>
            <a:pPr lvl="1"/>
            <a:r>
              <a:rPr lang="en-US" dirty="0"/>
              <a:t>Warm dense matter (1-10 eV) typically found during compression phase</a:t>
            </a:r>
          </a:p>
          <a:p>
            <a:pPr lvl="1"/>
            <a:r>
              <a:rPr lang="en-US" dirty="0"/>
              <a:t>Advantage: local </a:t>
            </a:r>
            <a:r>
              <a:rPr lang="en-US" dirty="0" err="1"/>
              <a:t>thermodynamical</a:t>
            </a:r>
            <a:r>
              <a:rPr lang="en-US" dirty="0"/>
              <a:t> equilibrium – uniformity – large samples</a:t>
            </a:r>
          </a:p>
          <a:p>
            <a:pPr>
              <a:spcBef>
                <a:spcPts val="1200"/>
              </a:spcBef>
            </a:pPr>
            <a:r>
              <a:rPr lang="en-US" dirty="0"/>
              <a:t>IFE-relevant materials research</a:t>
            </a:r>
          </a:p>
          <a:p>
            <a:pPr lvl="1"/>
            <a:r>
              <a:rPr lang="en-US" dirty="0"/>
              <a:t>Exploitation of the LAPLAS setup (&gt; 1 Mbar) – low strain rates</a:t>
            </a:r>
          </a:p>
          <a:p>
            <a:pPr lvl="1"/>
            <a:r>
              <a:rPr lang="en-US" dirty="0"/>
              <a:t>Emulation of pulsed neutron fluxes for first wall studies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APPA Cave Workshop | V. Bagnoud | July 6-7, 2026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EA1-64D8-4663-B598-AB275AD04F4C}" type="slidenum">
              <a:rPr lang="en-US" smtClean="0"/>
              <a:t>5</a:t>
            </a:fld>
            <a:endParaRPr lang="en-US"/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F4A0FC19-0110-4B05-9D87-4145A8F1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4" b="29588"/>
          <a:stretch/>
        </p:blipFill>
        <p:spPr>
          <a:xfrm>
            <a:off x="7824192" y="1363752"/>
            <a:ext cx="1593729" cy="619124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9494BA-ACCB-421B-AA94-B0BC913CDBA1}"/>
              </a:ext>
            </a:extLst>
          </p:cNvPr>
          <p:cNvGrpSpPr/>
          <p:nvPr/>
        </p:nvGrpSpPr>
        <p:grpSpPr>
          <a:xfrm>
            <a:off x="4439816" y="3596000"/>
            <a:ext cx="5659001" cy="400110"/>
            <a:chOff x="4439816" y="3789040"/>
            <a:chExt cx="5659001" cy="400110"/>
          </a:xfrm>
        </p:grpSpPr>
        <p:sp>
          <p:nvSpPr>
            <p:cNvPr id="7" name="Pfeil: nach links und rechts 6">
              <a:extLst>
                <a:ext uri="{FF2B5EF4-FFF2-40B4-BE49-F238E27FC236}">
                  <a16:creationId xmlns:a16="http://schemas.microsoft.com/office/drawing/2014/main" id="{FB14AAA6-87B4-4092-823C-D69655B06557}"/>
                </a:ext>
              </a:extLst>
            </p:cNvPr>
            <p:cNvSpPr/>
            <p:nvPr/>
          </p:nvSpPr>
          <p:spPr>
            <a:xfrm>
              <a:off x="4439816" y="3861048"/>
              <a:ext cx="936104" cy="288032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402E19A-61BE-496B-ADCB-611E23BF9166}"/>
                </a:ext>
              </a:extLst>
            </p:cNvPr>
            <p:cNvSpPr txBox="1"/>
            <p:nvPr/>
          </p:nvSpPr>
          <p:spPr>
            <a:xfrm>
              <a:off x="5447928" y="3789040"/>
              <a:ext cx="4650889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000" dirty="0"/>
                <a:t>HED@FAIR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diagnostics developments </a:t>
              </a:r>
              <a:endParaRPr lang="en-US" sz="2000" dirty="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5CE75BD3-04DE-4DCE-9071-9BF23C3444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3407" r="20371" b="39111"/>
          <a:stretch/>
        </p:blipFill>
        <p:spPr>
          <a:xfrm>
            <a:off x="8749566" y="2336800"/>
            <a:ext cx="2056405" cy="11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 Meeting on IFE R&amp;D – June 20</a:t>
            </a:r>
            <a:r>
              <a:rPr lang="en-US" baseline="30000" dirty="0"/>
              <a:t>th</a:t>
            </a:r>
            <a:r>
              <a:rPr lang="en-US" dirty="0"/>
              <a:t> &amp; 21</a:t>
            </a:r>
            <a:r>
              <a:rPr lang="en-US" baseline="30000" dirty="0"/>
              <a:t>st</a:t>
            </a:r>
            <a:r>
              <a:rPr lang="en-US" dirty="0"/>
              <a:t> 2024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740" y="2276872"/>
            <a:ext cx="6382307" cy="4098170"/>
          </a:xfrm>
        </p:spPr>
        <p:txBody>
          <a:bodyPr/>
          <a:lstStyle/>
          <a:p>
            <a:r>
              <a:rPr lang="en-US" dirty="0"/>
              <a:t>Define the near- and long term vision for the facility</a:t>
            </a:r>
          </a:p>
          <a:p>
            <a:pPr lvl="1"/>
            <a:r>
              <a:rPr lang="en-US" dirty="0"/>
              <a:t>How can we answer the most immediate needs with existing facilities (0-5 years)?</a:t>
            </a:r>
          </a:p>
          <a:p>
            <a:pPr lvl="2"/>
            <a:r>
              <a:rPr lang="en-US" dirty="0"/>
              <a:t>Training, diagnostics and methods, basic ICF and materials research</a:t>
            </a:r>
          </a:p>
          <a:p>
            <a:pPr lvl="1"/>
            <a:r>
              <a:rPr lang="en-US" dirty="0"/>
              <a:t>How can we propose a facility that will have an impact on IFE research (5-10 years)?</a:t>
            </a:r>
          </a:p>
          <a:p>
            <a:pPr lvl="2"/>
            <a:r>
              <a:rPr lang="en-US" dirty="0"/>
              <a:t>Training, specific IFE questions (LPI, Energy loss, EOS, diagnostics)</a:t>
            </a:r>
          </a:p>
          <a:p>
            <a:pPr lvl="1"/>
            <a:r>
              <a:rPr lang="en-US" dirty="0"/>
              <a:t>How does the new facility fit in the long term development plans of the HED research capabilities at FAIR (&gt; 10-20 years)?</a:t>
            </a:r>
          </a:p>
          <a:p>
            <a:pPr lvl="1"/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78" y="2204864"/>
            <a:ext cx="5562222" cy="405993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FAE5715-3AF6-44D4-878A-7672320C1145}"/>
              </a:ext>
            </a:extLst>
          </p:cNvPr>
          <p:cNvSpPr txBox="1"/>
          <p:nvPr/>
        </p:nvSpPr>
        <p:spPr>
          <a:xfrm>
            <a:off x="145740" y="1628800"/>
            <a:ext cx="11665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 of the meeting: to prepare a science case for IFE research at GSI/FAIR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EFF27-9E4D-4DFB-AAFB-D7ADA4E0D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APPA Cave Workshop | V. Bagnoud | July 6-7, 2026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7AE53-ED10-4900-89DD-E1F7257B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97D2A-1022-469D-B1B6-7DEA128A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5" y="70576"/>
            <a:ext cx="9216489" cy="835065"/>
          </a:xfrm>
        </p:spPr>
        <p:txBody>
          <a:bodyPr/>
          <a:lstStyle/>
          <a:p>
            <a:r>
              <a:rPr lang="en-US" dirty="0"/>
              <a:t>Embracing inertial fusion as application significantly increases FAIR visibility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F4D9F7-A597-4DA0-F53A-25BC2554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4599EB-9DE6-5AE7-970D-4573819AE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APPA Cave Workshop | V. </a:t>
            </a:r>
            <a:r>
              <a:rPr lang="en-US" dirty="0" err="1"/>
              <a:t>Bagnoud</a:t>
            </a:r>
            <a:r>
              <a:rPr lang="en-US" dirty="0"/>
              <a:t> | July 6-7, 2026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9BBF308-B7AE-4AAE-BE4F-6DA5E6A69632}"/>
              </a:ext>
            </a:extLst>
          </p:cNvPr>
          <p:cNvGrpSpPr/>
          <p:nvPr/>
        </p:nvGrpSpPr>
        <p:grpSpPr>
          <a:xfrm>
            <a:off x="4017524" y="1537305"/>
            <a:ext cx="8222954" cy="5583342"/>
            <a:chOff x="-510931" y="942975"/>
            <a:chExt cx="9096365" cy="6122777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AEBA9DE9-92C1-458E-9EA4-8D9AA8BD99DC}"/>
                </a:ext>
              </a:extLst>
            </p:cNvPr>
            <p:cNvGrpSpPr/>
            <p:nvPr/>
          </p:nvGrpSpPr>
          <p:grpSpPr>
            <a:xfrm>
              <a:off x="58011" y="942975"/>
              <a:ext cx="8527423" cy="5430085"/>
              <a:chOff x="58011" y="942975"/>
              <a:chExt cx="8527423" cy="5430085"/>
            </a:xfrm>
          </p:grpSpPr>
          <p:pic>
            <p:nvPicPr>
              <p:cNvPr id="9" name="Inhaltsplatzhalter 6">
                <a:extLst>
                  <a:ext uri="{FF2B5EF4-FFF2-40B4-BE49-F238E27FC236}">
                    <a16:creationId xmlns:a16="http://schemas.microsoft.com/office/drawing/2014/main" id="{E3779120-B758-4D4D-B9ED-9C7802482E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291" b="2"/>
              <a:stretch/>
            </p:blipFill>
            <p:spPr>
              <a:xfrm>
                <a:off x="311286" y="1087049"/>
                <a:ext cx="7451932" cy="5286011"/>
              </a:xfrm>
              <a:prstGeom prst="rect">
                <a:avLst/>
              </a:prstGeom>
            </p:spPr>
          </p:pic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438E3A19-C9BC-4947-A9A2-976359905B0C}"/>
                  </a:ext>
                </a:extLst>
              </p:cNvPr>
              <p:cNvSpPr/>
              <p:nvPr/>
            </p:nvSpPr>
            <p:spPr>
              <a:xfrm>
                <a:off x="6958871" y="2777261"/>
                <a:ext cx="123675" cy="1208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3D141EBB-ADFF-4520-AC9B-29ADDF8D0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11" y="5890028"/>
                <a:ext cx="506548" cy="209549"/>
              </a:xfrm>
              <a:prstGeom prst="rect">
                <a:avLst/>
              </a:prstGeom>
            </p:spPr>
          </p:pic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ACAC7D7-32CF-4B27-82C7-0F4D253A3128}"/>
                  </a:ext>
                </a:extLst>
              </p:cNvPr>
              <p:cNvSpPr/>
              <p:nvPr/>
            </p:nvSpPr>
            <p:spPr>
              <a:xfrm>
                <a:off x="3433762" y="3431381"/>
                <a:ext cx="119742" cy="12142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0968CCB5-3107-4949-99BC-C0E80461C637}"/>
                  </a:ext>
                </a:extLst>
              </p:cNvPr>
              <p:cNvSpPr/>
              <p:nvPr/>
            </p:nvSpPr>
            <p:spPr>
              <a:xfrm>
                <a:off x="854547" y="4386935"/>
                <a:ext cx="120813" cy="131725"/>
              </a:xfrm>
              <a:prstGeom prst="ellipse">
                <a:avLst/>
              </a:prstGeom>
              <a:solidFill>
                <a:srgbClr val="14C8FF"/>
              </a:solidFill>
              <a:ln>
                <a:solidFill>
                  <a:srgbClr val="002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6C39636A-BBDC-4613-9FFE-63B96D720AA5}"/>
                  </a:ext>
                </a:extLst>
              </p:cNvPr>
              <p:cNvSpPr/>
              <p:nvPr/>
            </p:nvSpPr>
            <p:spPr>
              <a:xfrm>
                <a:off x="1552812" y="5153303"/>
                <a:ext cx="155979" cy="150805"/>
              </a:xfrm>
              <a:prstGeom prst="ellipse">
                <a:avLst/>
              </a:prstGeom>
              <a:gradFill>
                <a:gsLst>
                  <a:gs pos="59304">
                    <a:srgbClr val="FFFF00"/>
                  </a:gs>
                  <a:gs pos="45154">
                    <a:srgbClr val="14C8FF"/>
                  </a:gs>
                  <a:gs pos="1000">
                    <a:srgbClr val="14C8FF"/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solidFill>
                  <a:srgbClr val="002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A4A9B32-555A-424E-A840-9E79509E3734}"/>
                  </a:ext>
                </a:extLst>
              </p:cNvPr>
              <p:cNvSpPr/>
              <p:nvPr/>
            </p:nvSpPr>
            <p:spPr>
              <a:xfrm>
                <a:off x="1540462" y="5445445"/>
                <a:ext cx="141759" cy="153889"/>
              </a:xfrm>
              <a:prstGeom prst="ellipse">
                <a:avLst/>
              </a:prstGeom>
              <a:gradFill>
                <a:gsLst>
                  <a:gs pos="54000">
                    <a:srgbClr val="7030A0"/>
                  </a:gs>
                  <a:gs pos="22000">
                    <a:srgbClr val="14C8FF"/>
                  </a:gs>
                  <a:gs pos="84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917EB4F2-75F6-464C-A133-BA308960C9B3}"/>
                  </a:ext>
                </a:extLst>
              </p:cNvPr>
              <p:cNvSpPr/>
              <p:nvPr/>
            </p:nvSpPr>
            <p:spPr>
              <a:xfrm>
                <a:off x="1602148" y="5060954"/>
                <a:ext cx="157234" cy="148590"/>
              </a:xfrm>
              <a:prstGeom prst="ellipse">
                <a:avLst/>
              </a:prstGeom>
              <a:gradFill>
                <a:gsLst>
                  <a:gs pos="59304">
                    <a:srgbClr val="FFFF00"/>
                  </a:gs>
                  <a:gs pos="45154">
                    <a:srgbClr val="14C8FF"/>
                  </a:gs>
                  <a:gs pos="1000">
                    <a:srgbClr val="14C8FF"/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solidFill>
                  <a:srgbClr val="002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222727B2-C1C0-4D0F-8D72-E384AE275DC6}"/>
                  </a:ext>
                </a:extLst>
              </p:cNvPr>
              <p:cNvSpPr/>
              <p:nvPr/>
            </p:nvSpPr>
            <p:spPr>
              <a:xfrm>
                <a:off x="1651446" y="5162347"/>
                <a:ext cx="137391" cy="138638"/>
              </a:xfrm>
              <a:prstGeom prst="ellipse">
                <a:avLst/>
              </a:prstGeom>
              <a:gradFill>
                <a:gsLst>
                  <a:gs pos="59304">
                    <a:srgbClr val="FFFF00"/>
                  </a:gs>
                  <a:gs pos="45154">
                    <a:srgbClr val="14C8FF"/>
                  </a:gs>
                  <a:gs pos="1000">
                    <a:srgbClr val="14C8FF"/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solidFill>
                  <a:srgbClr val="002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99F49FA3-E599-4A79-BD88-5573D2E54F89}"/>
                  </a:ext>
                </a:extLst>
              </p:cNvPr>
              <p:cNvSpPr/>
              <p:nvPr/>
            </p:nvSpPr>
            <p:spPr>
              <a:xfrm>
                <a:off x="291593" y="6013366"/>
                <a:ext cx="122905" cy="125752"/>
              </a:xfrm>
              <a:prstGeom prst="ellipse">
                <a:avLst/>
              </a:prstGeom>
              <a:gradFill>
                <a:gsLst>
                  <a:gs pos="59304">
                    <a:srgbClr val="FFFF00"/>
                  </a:gs>
                  <a:gs pos="45154">
                    <a:srgbClr val="14C8FF"/>
                  </a:gs>
                  <a:gs pos="1000">
                    <a:srgbClr val="14C8FF"/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solidFill>
                  <a:srgbClr val="002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42B31706-AC33-44A4-B1B0-DE67BE45F0D2}"/>
                  </a:ext>
                </a:extLst>
              </p:cNvPr>
              <p:cNvSpPr/>
              <p:nvPr/>
            </p:nvSpPr>
            <p:spPr>
              <a:xfrm>
                <a:off x="4881603" y="2751497"/>
                <a:ext cx="121404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79FB36-D8F2-447D-BAEB-AE6AD11C3115}"/>
                  </a:ext>
                </a:extLst>
              </p:cNvPr>
              <p:cNvSpPr/>
              <p:nvPr/>
            </p:nvSpPr>
            <p:spPr>
              <a:xfrm>
                <a:off x="4119602" y="3095161"/>
                <a:ext cx="114261" cy="120877"/>
              </a:xfrm>
              <a:prstGeom prst="ellipse">
                <a:avLst/>
              </a:prstGeom>
              <a:gradFill>
                <a:gsLst>
                  <a:gs pos="20000">
                    <a:srgbClr val="7030A0"/>
                  </a:gs>
                  <a:gs pos="84000">
                    <a:srgbClr val="FFFF00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7186FE03-6724-4381-A6B5-313B19D53D09}"/>
                  </a:ext>
                </a:extLst>
              </p:cNvPr>
              <p:cNvSpPr/>
              <p:nvPr/>
            </p:nvSpPr>
            <p:spPr>
              <a:xfrm>
                <a:off x="3285669" y="3150009"/>
                <a:ext cx="109994" cy="107541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7030A0"/>
                  </a:gs>
                  <a:gs pos="84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E90B9826-7D94-4B0A-A868-3CE310410299}"/>
                  </a:ext>
                </a:extLst>
              </p:cNvPr>
              <p:cNvSpPr/>
              <p:nvPr/>
            </p:nvSpPr>
            <p:spPr>
              <a:xfrm>
                <a:off x="3835738" y="3733415"/>
                <a:ext cx="109994" cy="1075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335EF1BB-38BE-47F7-8889-6B1C4BD78A48}"/>
                  </a:ext>
                </a:extLst>
              </p:cNvPr>
              <p:cNvSpPr/>
              <p:nvPr/>
            </p:nvSpPr>
            <p:spPr>
              <a:xfrm>
                <a:off x="2611186" y="3550588"/>
                <a:ext cx="134783" cy="139581"/>
              </a:xfrm>
              <a:prstGeom prst="ellipse">
                <a:avLst/>
              </a:prstGeom>
              <a:gradFill flip="none" rotWithShape="1">
                <a:gsLst>
                  <a:gs pos="53000">
                    <a:srgbClr val="7030A0"/>
                  </a:gs>
                  <a:gs pos="20000">
                    <a:srgbClr val="00B050"/>
                  </a:gs>
                  <a:gs pos="84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168E18A-D1B7-4352-9F27-CA5DE234B420}"/>
                  </a:ext>
                </a:extLst>
              </p:cNvPr>
              <p:cNvSpPr/>
              <p:nvPr/>
            </p:nvSpPr>
            <p:spPr>
              <a:xfrm>
                <a:off x="2157451" y="4335792"/>
                <a:ext cx="114261" cy="120877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/>
                  </a:gs>
                  <a:gs pos="40000">
                    <a:srgbClr val="7030A0"/>
                  </a:gs>
                  <a:gs pos="55000">
                    <a:srgbClr val="FFFF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D8F04DAE-DB12-420A-8EF2-50B55FE8662B}"/>
                  </a:ext>
                </a:extLst>
              </p:cNvPr>
              <p:cNvSpPr/>
              <p:nvPr/>
            </p:nvSpPr>
            <p:spPr>
              <a:xfrm>
                <a:off x="3005177" y="4642974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59274172-930A-4D49-8EA1-CE50C5174DAB}"/>
                  </a:ext>
                </a:extLst>
              </p:cNvPr>
              <p:cNvSpPr/>
              <p:nvPr/>
            </p:nvSpPr>
            <p:spPr>
              <a:xfrm>
                <a:off x="679126" y="5264211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0C70A711-4C00-4FCD-A4B7-F0F452D023EE}"/>
                  </a:ext>
                </a:extLst>
              </p:cNvPr>
              <p:cNvSpPr/>
              <p:nvPr/>
            </p:nvSpPr>
            <p:spPr>
              <a:xfrm>
                <a:off x="3547140" y="4303684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A9B97BB5-7C4C-4A5F-8BCC-4D938384D659}"/>
                  </a:ext>
                </a:extLst>
              </p:cNvPr>
              <p:cNvSpPr/>
              <p:nvPr/>
            </p:nvSpPr>
            <p:spPr>
              <a:xfrm>
                <a:off x="3593719" y="4304136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65D9E9A4-7484-4165-97C9-0A909F40891F}"/>
                  </a:ext>
                </a:extLst>
              </p:cNvPr>
              <p:cNvSpPr/>
              <p:nvPr/>
            </p:nvSpPr>
            <p:spPr>
              <a:xfrm>
                <a:off x="3723960" y="4624313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C8E4AA40-A37C-433D-B253-57DB92392A54}"/>
                  </a:ext>
                </a:extLst>
              </p:cNvPr>
              <p:cNvSpPr/>
              <p:nvPr/>
            </p:nvSpPr>
            <p:spPr>
              <a:xfrm>
                <a:off x="4248089" y="5786081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F6E48B30-13E5-4990-A6A2-5A4675C157EA}"/>
                  </a:ext>
                </a:extLst>
              </p:cNvPr>
              <p:cNvSpPr/>
              <p:nvPr/>
            </p:nvSpPr>
            <p:spPr>
              <a:xfrm>
                <a:off x="6237429" y="6098568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48D3DB88-BA58-4B14-B443-BC9356C9DB62}"/>
                  </a:ext>
                </a:extLst>
              </p:cNvPr>
              <p:cNvSpPr/>
              <p:nvPr/>
            </p:nvSpPr>
            <p:spPr>
              <a:xfrm>
                <a:off x="5023572" y="3995614"/>
                <a:ext cx="121404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15AACCAF-E8A0-436A-AD30-6A2D64BDAD9F}"/>
                  </a:ext>
                </a:extLst>
              </p:cNvPr>
              <p:cNvSpPr/>
              <p:nvPr/>
            </p:nvSpPr>
            <p:spPr>
              <a:xfrm>
                <a:off x="5982591" y="4179305"/>
                <a:ext cx="121404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FE9FD134-7128-4638-BD71-702AEF9B0343}"/>
                  </a:ext>
                </a:extLst>
              </p:cNvPr>
              <p:cNvSpPr/>
              <p:nvPr/>
            </p:nvSpPr>
            <p:spPr>
              <a:xfrm>
                <a:off x="5943461" y="4192299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B7920BC8-8B91-47ED-8D22-EFE69E225B7E}"/>
                  </a:ext>
                </a:extLst>
              </p:cNvPr>
              <p:cNvSpPr/>
              <p:nvPr/>
            </p:nvSpPr>
            <p:spPr>
              <a:xfrm>
                <a:off x="4876966" y="3807287"/>
                <a:ext cx="121404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A76FD03-993E-4783-882C-84F1490D60A0}"/>
                  </a:ext>
                </a:extLst>
              </p:cNvPr>
              <p:cNvSpPr/>
              <p:nvPr/>
            </p:nvSpPr>
            <p:spPr>
              <a:xfrm>
                <a:off x="5013142" y="3491477"/>
                <a:ext cx="121404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91E29DDB-03C3-4E9C-AEF2-D3BCC815042E}"/>
                  </a:ext>
                </a:extLst>
              </p:cNvPr>
              <p:cNvSpPr/>
              <p:nvPr/>
            </p:nvSpPr>
            <p:spPr>
              <a:xfrm>
                <a:off x="3604006" y="2656890"/>
                <a:ext cx="109994" cy="10754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4821731E-A505-433E-9A3E-F4144E1B3019}"/>
                  </a:ext>
                </a:extLst>
              </p:cNvPr>
              <p:cNvSpPr/>
              <p:nvPr/>
            </p:nvSpPr>
            <p:spPr>
              <a:xfrm>
                <a:off x="3927241" y="2538278"/>
                <a:ext cx="109994" cy="107541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7030A0"/>
                  </a:gs>
                  <a:gs pos="84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96B4342-DEAB-4129-9BD3-C3CC9DB57360}"/>
                  </a:ext>
                </a:extLst>
              </p:cNvPr>
              <p:cNvSpPr/>
              <p:nvPr/>
            </p:nvSpPr>
            <p:spPr>
              <a:xfrm>
                <a:off x="3660808" y="2486057"/>
                <a:ext cx="109994" cy="107541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7030A0"/>
                  </a:gs>
                  <a:gs pos="84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74094B38-B515-4891-9005-DC21A3B1DA57}"/>
                  </a:ext>
                </a:extLst>
              </p:cNvPr>
              <p:cNvSpPr/>
              <p:nvPr/>
            </p:nvSpPr>
            <p:spPr>
              <a:xfrm>
                <a:off x="3486027" y="3305606"/>
                <a:ext cx="109994" cy="107541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7030A0"/>
                  </a:gs>
                  <a:gs pos="84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F427155F-1FD0-4F94-B700-E1C87ECBBE80}"/>
                  </a:ext>
                </a:extLst>
              </p:cNvPr>
              <p:cNvSpPr/>
              <p:nvPr/>
            </p:nvSpPr>
            <p:spPr>
              <a:xfrm>
                <a:off x="3471902" y="3352336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2DB0B670-2376-4E89-8FE1-DE8DC6683231}"/>
                  </a:ext>
                </a:extLst>
              </p:cNvPr>
              <p:cNvSpPr/>
              <p:nvPr/>
            </p:nvSpPr>
            <p:spPr>
              <a:xfrm>
                <a:off x="3233891" y="1241747"/>
                <a:ext cx="109994" cy="10754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5422D70A-CCDE-4816-B6B0-5A911F51FE38}"/>
                  </a:ext>
                </a:extLst>
              </p:cNvPr>
              <p:cNvSpPr/>
              <p:nvPr/>
            </p:nvSpPr>
            <p:spPr>
              <a:xfrm>
                <a:off x="2222350" y="2796291"/>
                <a:ext cx="109994" cy="10754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FA6A9D38-B168-4B38-802D-6CD3412898DE}"/>
                  </a:ext>
                </a:extLst>
              </p:cNvPr>
              <p:cNvSpPr/>
              <p:nvPr/>
            </p:nvSpPr>
            <p:spPr>
              <a:xfrm>
                <a:off x="3816474" y="3183832"/>
                <a:ext cx="109994" cy="107541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7030A0"/>
                  </a:gs>
                  <a:gs pos="84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402C5375-5423-4880-B25C-84367963AB9D}"/>
                  </a:ext>
                </a:extLst>
              </p:cNvPr>
              <p:cNvSpPr/>
              <p:nvPr/>
            </p:nvSpPr>
            <p:spPr>
              <a:xfrm>
                <a:off x="3508408" y="3375421"/>
                <a:ext cx="109994" cy="107541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7030A0"/>
                  </a:gs>
                  <a:gs pos="84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0DCFDD8E-9D57-4F76-A172-56F63E43F1DD}"/>
                  </a:ext>
                </a:extLst>
              </p:cNvPr>
              <p:cNvSpPr/>
              <p:nvPr/>
            </p:nvSpPr>
            <p:spPr>
              <a:xfrm>
                <a:off x="4281928" y="3327514"/>
                <a:ext cx="109994" cy="10754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E0EA8CE4-9EEC-4257-B487-95CD91827B03}"/>
                  </a:ext>
                </a:extLst>
              </p:cNvPr>
              <p:cNvSpPr/>
              <p:nvPr/>
            </p:nvSpPr>
            <p:spPr>
              <a:xfrm>
                <a:off x="4220911" y="3293413"/>
                <a:ext cx="134783" cy="139581"/>
              </a:xfrm>
              <a:prstGeom prst="ellipse">
                <a:avLst/>
              </a:prstGeom>
              <a:gradFill flip="none" rotWithShape="1">
                <a:gsLst>
                  <a:gs pos="59304">
                    <a:srgbClr val="FFFF00"/>
                  </a:gs>
                  <a:gs pos="45154">
                    <a:srgbClr val="00B050"/>
                  </a:gs>
                  <a:gs pos="1000">
                    <a:srgbClr val="00B050"/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E7D74EE7-543D-45F3-8732-435637800C82}"/>
                  </a:ext>
                </a:extLst>
              </p:cNvPr>
              <p:cNvSpPr/>
              <p:nvPr/>
            </p:nvSpPr>
            <p:spPr>
              <a:xfrm>
                <a:off x="6025820" y="3690008"/>
                <a:ext cx="109994" cy="10754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EFDD2241-BBF1-4B49-B275-F6FB14A021F1}"/>
                  </a:ext>
                </a:extLst>
              </p:cNvPr>
              <p:cNvSpPr/>
              <p:nvPr/>
            </p:nvSpPr>
            <p:spPr>
              <a:xfrm>
                <a:off x="3892544" y="4841449"/>
                <a:ext cx="114261" cy="12087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1DBF11C4-1378-46E2-9956-3B090EC3E44E}"/>
                  </a:ext>
                </a:extLst>
              </p:cNvPr>
              <p:cNvSpPr/>
              <p:nvPr/>
            </p:nvSpPr>
            <p:spPr>
              <a:xfrm>
                <a:off x="1787171" y="2215085"/>
                <a:ext cx="109994" cy="107541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F3BA12BD-8690-479E-9D1B-240D6539558C}"/>
                  </a:ext>
                </a:extLst>
              </p:cNvPr>
              <p:cNvSpPr/>
              <p:nvPr/>
            </p:nvSpPr>
            <p:spPr>
              <a:xfrm>
                <a:off x="1205828" y="4950756"/>
                <a:ext cx="141759" cy="153889"/>
              </a:xfrm>
              <a:prstGeom prst="ellipse">
                <a:avLst/>
              </a:prstGeom>
              <a:gradFill>
                <a:gsLst>
                  <a:gs pos="54000">
                    <a:srgbClr val="7030A0"/>
                  </a:gs>
                  <a:gs pos="22000">
                    <a:srgbClr val="14C8FF"/>
                  </a:gs>
                  <a:gs pos="84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2EDA8FCF-199C-4372-911E-4BDE4C53FD78}"/>
                  </a:ext>
                </a:extLst>
              </p:cNvPr>
              <p:cNvSpPr/>
              <p:nvPr/>
            </p:nvSpPr>
            <p:spPr>
              <a:xfrm>
                <a:off x="1487593" y="4840227"/>
                <a:ext cx="120813" cy="131725"/>
              </a:xfrm>
              <a:prstGeom prst="ellipse">
                <a:avLst/>
              </a:prstGeom>
              <a:solidFill>
                <a:srgbClr val="14C8FF"/>
              </a:solidFill>
              <a:ln>
                <a:solidFill>
                  <a:srgbClr val="002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/>
              </a:p>
            </p:txBody>
          </p: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660FE87D-20C0-4B40-98E5-304D29ACEC4E}"/>
                  </a:ext>
                </a:extLst>
              </p:cNvPr>
              <p:cNvGrpSpPr/>
              <p:nvPr/>
            </p:nvGrpSpPr>
            <p:grpSpPr>
              <a:xfrm>
                <a:off x="4972051" y="942975"/>
                <a:ext cx="3613383" cy="1666875"/>
                <a:chOff x="8810626" y="771525"/>
                <a:chExt cx="3613383" cy="1666875"/>
              </a:xfrm>
            </p:grpSpPr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945312BA-229D-4A88-A9F8-442C0C4E48DA}"/>
                    </a:ext>
                  </a:extLst>
                </p:cNvPr>
                <p:cNvSpPr/>
                <p:nvPr/>
              </p:nvSpPr>
              <p:spPr>
                <a:xfrm>
                  <a:off x="8810626" y="771525"/>
                  <a:ext cx="2876550" cy="16668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8DFA7040-740D-4448-A3EB-F4CB4A5AB0D6}"/>
                    </a:ext>
                  </a:extLst>
                </p:cNvPr>
                <p:cNvSpPr/>
                <p:nvPr/>
              </p:nvSpPr>
              <p:spPr>
                <a:xfrm>
                  <a:off x="8934742" y="931882"/>
                  <a:ext cx="171725" cy="164953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2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dirty="0"/>
                </a:p>
              </p:txBody>
            </p:sp>
            <p:sp>
              <p:nvSpPr>
                <p:cNvPr id="56" name="Textfeld 148">
                  <a:extLst>
                    <a:ext uri="{FF2B5EF4-FFF2-40B4-BE49-F238E27FC236}">
                      <a16:creationId xmlns:a16="http://schemas.microsoft.com/office/drawing/2014/main" id="{6EC15EAE-D9F6-4E96-8212-24AFBBE6EF6A}"/>
                    </a:ext>
                  </a:extLst>
                </p:cNvPr>
                <p:cNvSpPr txBox="1"/>
                <p:nvPr/>
              </p:nvSpPr>
              <p:spPr>
                <a:xfrm>
                  <a:off x="9126070" y="847515"/>
                  <a:ext cx="3297939" cy="1582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sz="1200" dirty="0"/>
                    <a:t>HIPER +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/>
                    <a:t>German Universities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/>
                    <a:t>Partners with in-kind (LOI)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/>
                    <a:t>Spanish fusion network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/>
                    <a:t>HED@FAIR (only European labs)</a:t>
                  </a:r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CA7BD012-5F29-4CD5-9BDF-C800F42E45A6}"/>
                    </a:ext>
                  </a:extLst>
                </p:cNvPr>
                <p:cNvSpPr/>
                <p:nvPr/>
              </p:nvSpPr>
              <p:spPr>
                <a:xfrm>
                  <a:off x="8934742" y="1252731"/>
                  <a:ext cx="171725" cy="16495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002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dirty="0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D7D1B595-573D-47EE-BD28-1A1D257636E7}"/>
                    </a:ext>
                  </a:extLst>
                </p:cNvPr>
                <p:cNvSpPr/>
                <p:nvPr/>
              </p:nvSpPr>
              <p:spPr>
                <a:xfrm>
                  <a:off x="8934742" y="1573580"/>
                  <a:ext cx="171725" cy="16495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2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dirty="0"/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0DD7C51C-9564-4506-BEB3-955680F6E326}"/>
                    </a:ext>
                  </a:extLst>
                </p:cNvPr>
                <p:cNvSpPr/>
                <p:nvPr/>
              </p:nvSpPr>
              <p:spPr>
                <a:xfrm>
                  <a:off x="8934742" y="1894429"/>
                  <a:ext cx="171725" cy="164953"/>
                </a:xfrm>
                <a:prstGeom prst="ellipse">
                  <a:avLst/>
                </a:prstGeom>
                <a:solidFill>
                  <a:srgbClr val="14C8FF"/>
                </a:solidFill>
                <a:ln>
                  <a:solidFill>
                    <a:srgbClr val="002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dirty="0"/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A571D740-F799-4724-81F0-8A6F82DB1766}"/>
                    </a:ext>
                  </a:extLst>
                </p:cNvPr>
                <p:cNvSpPr/>
                <p:nvPr/>
              </p:nvSpPr>
              <p:spPr>
                <a:xfrm>
                  <a:off x="8938127" y="2215279"/>
                  <a:ext cx="164954" cy="163906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002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 dirty="0"/>
                </a:p>
              </p:txBody>
            </p:sp>
          </p:grpSp>
        </p:grpSp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7C7C60E9-FD5F-4326-AE24-2744CD096040}"/>
                </a:ext>
              </a:extLst>
            </p:cNvPr>
            <p:cNvSpPr/>
            <p:nvPr/>
          </p:nvSpPr>
          <p:spPr>
            <a:xfrm>
              <a:off x="-510931" y="5680368"/>
              <a:ext cx="1392272" cy="1385384"/>
            </a:xfrm>
            <a:prstGeom prst="arc">
              <a:avLst/>
            </a:prstGeom>
            <a:ln w="28575">
              <a:solidFill>
                <a:srgbClr val="00286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01EF27-E2F1-9342-F927-C9331E1F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49" y="3186491"/>
            <a:ext cx="5402465" cy="3197695"/>
          </a:xfrm>
        </p:spPr>
        <p:txBody>
          <a:bodyPr/>
          <a:lstStyle/>
          <a:p>
            <a:r>
              <a:rPr lang="en-US" dirty="0"/>
              <a:t>SIRIUS draws a strong interest from European countries via fusion thematic networks (e.g. HIPER+)</a:t>
            </a:r>
          </a:p>
          <a:p>
            <a:pPr lvl="1"/>
            <a:r>
              <a:rPr lang="en-US" dirty="0"/>
              <a:t>HED@FAIR in Europe: 18 institutes</a:t>
            </a:r>
          </a:p>
          <a:p>
            <a:pPr lvl="1"/>
            <a:r>
              <a:rPr lang="en-US" dirty="0"/>
              <a:t>With SIRIUS: 40 institutes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4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pieren 55"/>
          <p:cNvGrpSpPr/>
          <p:nvPr/>
        </p:nvGrpSpPr>
        <p:grpSpPr>
          <a:xfrm>
            <a:off x="479376" y="2420888"/>
            <a:ext cx="6061813" cy="4115198"/>
            <a:chOff x="404814" y="2204864"/>
            <a:chExt cx="6061813" cy="411519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0"/>
            <a:stretch/>
          </p:blipFill>
          <p:spPr bwMode="auto">
            <a:xfrm>
              <a:off x="695400" y="2204864"/>
              <a:ext cx="5771227" cy="411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hteck 16"/>
            <p:cNvSpPr/>
            <p:nvPr/>
          </p:nvSpPr>
          <p:spPr>
            <a:xfrm>
              <a:off x="404814" y="3056784"/>
              <a:ext cx="1421917" cy="5388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b="1" dirty="0">
                  <a:solidFill>
                    <a:prstClr val="black"/>
                  </a:solidFill>
                </a:rPr>
                <a:t>Linear Accelerator</a:t>
              </a:r>
            </a:p>
            <a:p>
              <a:pPr lvl="0"/>
              <a:r>
                <a:rPr lang="en-US" sz="800" b="1" dirty="0">
                  <a:solidFill>
                    <a:prstClr val="black"/>
                  </a:solidFill>
                </a:rPr>
                <a:t>UNILAC</a:t>
              </a: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1549253" y="3355054"/>
              <a:ext cx="702349" cy="39784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3281683" y="2923482"/>
              <a:ext cx="85052" cy="36636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/>
          </p:nvSpPr>
          <p:spPr>
            <a:xfrm>
              <a:off x="2815996" y="2540494"/>
              <a:ext cx="1369798" cy="342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b="1" dirty="0">
                  <a:solidFill>
                    <a:prstClr val="black"/>
                  </a:solidFill>
                </a:rPr>
                <a:t>Ring Accelerators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113472" y="3359398"/>
              <a:ext cx="589010" cy="2838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/>
              <a:r>
                <a:rPr lang="en-US" sz="800" b="1" dirty="0">
                  <a:solidFill>
                    <a:prstClr val="black"/>
                  </a:solidFill>
                </a:rPr>
                <a:t>SIS18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4790717" y="2941098"/>
              <a:ext cx="868143" cy="364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b="1" dirty="0">
                  <a:solidFill>
                    <a:prstClr val="black"/>
                  </a:solidFill>
                </a:rPr>
                <a:t>SIS100</a:t>
              </a: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>
              <a:off x="3527388" y="2872598"/>
              <a:ext cx="557565" cy="17300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3992313" y="4567124"/>
              <a:ext cx="726554" cy="527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000" b="1" dirty="0">
                  <a:solidFill>
                    <a:prstClr val="black"/>
                  </a:solidFill>
                </a:rPr>
                <a:t>APPA </a:t>
              </a:r>
            </a:p>
            <a:p>
              <a:pPr lvl="0"/>
              <a:r>
                <a:rPr lang="en-US" sz="1000" b="1" dirty="0">
                  <a:solidFill>
                    <a:prstClr val="black"/>
                  </a:solidFill>
                </a:rPr>
                <a:t>cave</a:t>
              </a:r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515185" y="4376519"/>
              <a:ext cx="654338" cy="347431"/>
              <a:chOff x="2119069" y="4123770"/>
              <a:chExt cx="518567" cy="263721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2152839" y="4278022"/>
                <a:ext cx="439012" cy="109469"/>
                <a:chOff x="1911178" y="6404919"/>
                <a:chExt cx="374826" cy="90615"/>
              </a:xfrm>
            </p:grpSpPr>
            <p:cxnSp>
              <p:nvCxnSpPr>
                <p:cNvPr id="32" name="Gerader Verbinder 31"/>
                <p:cNvCxnSpPr/>
                <p:nvPr/>
              </p:nvCxnSpPr>
              <p:spPr>
                <a:xfrm>
                  <a:off x="1914525" y="6450226"/>
                  <a:ext cx="3714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32"/>
                <p:cNvCxnSpPr/>
                <p:nvPr/>
              </p:nvCxnSpPr>
              <p:spPr>
                <a:xfrm flipV="1">
                  <a:off x="1911178" y="6404919"/>
                  <a:ext cx="0" cy="906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r Verbinder 33"/>
                <p:cNvCxnSpPr/>
                <p:nvPr/>
              </p:nvCxnSpPr>
              <p:spPr>
                <a:xfrm flipV="1">
                  <a:off x="2286004" y="6404919"/>
                  <a:ext cx="0" cy="906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feld 30"/>
              <p:cNvSpPr txBox="1"/>
              <p:nvPr/>
            </p:nvSpPr>
            <p:spPr>
              <a:xfrm>
                <a:off x="2119069" y="4123770"/>
                <a:ext cx="518567" cy="260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100 m</a:t>
                </a:r>
              </a:p>
            </p:txBody>
          </p:sp>
        </p:grpSp>
        <p:sp>
          <p:nvSpPr>
            <p:cNvPr id="35" name="Rechteck 34"/>
            <p:cNvSpPr/>
            <p:nvPr/>
          </p:nvSpPr>
          <p:spPr>
            <a:xfrm>
              <a:off x="4007768" y="5085184"/>
              <a:ext cx="60620" cy="7089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578558" y="4826059"/>
              <a:ext cx="1666405" cy="877163"/>
              <a:chOff x="252829" y="987566"/>
              <a:chExt cx="1320637" cy="665819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252829" y="987566"/>
                <a:ext cx="1320637" cy="665819"/>
                <a:chOff x="1447945" y="4304928"/>
                <a:chExt cx="1127551" cy="551143"/>
              </a:xfrm>
            </p:grpSpPr>
            <p:sp>
              <p:nvSpPr>
                <p:cNvPr id="41" name="Textfeld 40"/>
                <p:cNvSpPr txBox="1"/>
                <p:nvPr/>
              </p:nvSpPr>
              <p:spPr>
                <a:xfrm>
                  <a:off x="1556792" y="4304928"/>
                  <a:ext cx="1018704" cy="551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900" b="1" dirty="0"/>
                    <a:t>Existing facilities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900" b="1" dirty="0"/>
                    <a:t>FAIR beamlines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900" b="1" dirty="0"/>
                    <a:t>materials research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900" b="1" dirty="0">
                      <a:solidFill>
                        <a:srgbClr val="C00000"/>
                      </a:solidFill>
                    </a:rPr>
                    <a:t>HED experimental areas</a:t>
                  </a:r>
                </a:p>
              </p:txBody>
            </p:sp>
            <p:cxnSp>
              <p:nvCxnSpPr>
                <p:cNvPr id="42" name="Gerader Verbinder 41"/>
                <p:cNvCxnSpPr/>
                <p:nvPr/>
              </p:nvCxnSpPr>
              <p:spPr>
                <a:xfrm>
                  <a:off x="1447945" y="4385175"/>
                  <a:ext cx="144016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>
                <a:xfrm>
                  <a:off x="1453274" y="4521951"/>
                  <a:ext cx="144016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hteck 43"/>
                <p:cNvSpPr/>
                <p:nvPr/>
              </p:nvSpPr>
              <p:spPr>
                <a:xfrm>
                  <a:off x="1505883" y="4625274"/>
                  <a:ext cx="45719" cy="4571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hteck 39"/>
              <p:cNvSpPr/>
              <p:nvPr/>
            </p:nvSpPr>
            <p:spPr>
              <a:xfrm>
                <a:off x="320683" y="1541465"/>
                <a:ext cx="53548" cy="5523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hteck 44"/>
            <p:cNvSpPr/>
            <p:nvPr/>
          </p:nvSpPr>
          <p:spPr>
            <a:xfrm flipH="1">
              <a:off x="2711624" y="3861048"/>
              <a:ext cx="72008" cy="7200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hteck 45"/>
            <p:cNvSpPr/>
            <p:nvPr/>
          </p:nvSpPr>
          <p:spPr>
            <a:xfrm flipH="1">
              <a:off x="3215680" y="3933056"/>
              <a:ext cx="72008" cy="7200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hteck 46"/>
            <p:cNvSpPr/>
            <p:nvPr/>
          </p:nvSpPr>
          <p:spPr>
            <a:xfrm flipH="1">
              <a:off x="2855640" y="3933056"/>
              <a:ext cx="72008" cy="7200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2495600" y="3717032"/>
              <a:ext cx="67568" cy="7276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4007768" y="5229200"/>
              <a:ext cx="67568" cy="7276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70576"/>
            <a:ext cx="9493015" cy="787557"/>
          </a:xfrm>
        </p:spPr>
        <p:txBody>
          <a:bodyPr/>
          <a:lstStyle/>
          <a:p>
            <a:r>
              <a:rPr lang="en-US" dirty="0"/>
              <a:t>Site proposal for SIRIUS on the FAIR campus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47492" y="1480601"/>
            <a:ext cx="5763527" cy="1444343"/>
          </a:xfrm>
        </p:spPr>
        <p:txBody>
          <a:bodyPr/>
          <a:lstStyle/>
          <a:p>
            <a:r>
              <a:rPr lang="en-US" dirty="0"/>
              <a:t>2023: space reserved</a:t>
            </a:r>
          </a:p>
          <a:p>
            <a:r>
              <a:rPr lang="en-US" dirty="0"/>
              <a:t>2025: feasibility study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APPA Cave Workshop | V. Bagnoud | July 6-7, 2026</a:t>
            </a:r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64ADE15-B42E-4FB6-B222-C8EF6C7A54F2}"/>
              </a:ext>
            </a:extLst>
          </p:cNvPr>
          <p:cNvSpPr/>
          <p:nvPr/>
        </p:nvSpPr>
        <p:spPr>
          <a:xfrm>
            <a:off x="3863752" y="5157192"/>
            <a:ext cx="1224136" cy="792088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91A585D-F7BD-4B30-8C11-5D5DD83051A5}"/>
              </a:ext>
            </a:extLst>
          </p:cNvPr>
          <p:cNvCxnSpPr>
            <a:cxnSpLocks/>
          </p:cNvCxnSpPr>
          <p:nvPr/>
        </p:nvCxnSpPr>
        <p:spPr>
          <a:xfrm flipV="1">
            <a:off x="3863752" y="1775350"/>
            <a:ext cx="1994623" cy="3381842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E40C913-0544-49ED-AEA8-1EFFF6F924F6}"/>
              </a:ext>
            </a:extLst>
          </p:cNvPr>
          <p:cNvCxnSpPr>
            <a:cxnSpLocks/>
          </p:cNvCxnSpPr>
          <p:nvPr/>
        </p:nvCxnSpPr>
        <p:spPr>
          <a:xfrm>
            <a:off x="5087888" y="5949280"/>
            <a:ext cx="817949" cy="47993"/>
          </a:xfrm>
          <a:prstGeom prst="line">
            <a:avLst/>
          </a:prstGeom>
          <a:ln w="2857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1C45300-3256-ABA0-B292-D7D2BC4988DD}"/>
              </a:ext>
            </a:extLst>
          </p:cNvPr>
          <p:cNvGrpSpPr/>
          <p:nvPr/>
        </p:nvGrpSpPr>
        <p:grpSpPr>
          <a:xfrm>
            <a:off x="5866925" y="1775350"/>
            <a:ext cx="6274340" cy="4221923"/>
            <a:chOff x="4484451" y="1591461"/>
            <a:chExt cx="6274340" cy="422192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FF1397E-0D50-AEE7-013B-20050D0C6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36" r="10613"/>
            <a:stretch/>
          </p:blipFill>
          <p:spPr>
            <a:xfrm>
              <a:off x="4484451" y="1591461"/>
              <a:ext cx="6274340" cy="422192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Freihandform 4">
              <a:extLst>
                <a:ext uri="{FF2B5EF4-FFF2-40B4-BE49-F238E27FC236}">
                  <a16:creationId xmlns:a16="http://schemas.microsoft.com/office/drawing/2014/main" id="{67DAF7F8-87D3-0952-4C75-1DE68142AE01}"/>
                </a:ext>
              </a:extLst>
            </p:cNvPr>
            <p:cNvSpPr/>
            <p:nvPr/>
          </p:nvSpPr>
          <p:spPr>
            <a:xfrm>
              <a:off x="6644300" y="4232847"/>
              <a:ext cx="1731986" cy="533674"/>
            </a:xfrm>
            <a:custGeom>
              <a:avLst/>
              <a:gdLst>
                <a:gd name="connsiteX0" fmla="*/ 49696 w 1361661"/>
                <a:gd name="connsiteY0" fmla="*/ 89452 h 536713"/>
                <a:gd name="connsiteX1" fmla="*/ 745435 w 1361661"/>
                <a:gd name="connsiteY1" fmla="*/ 0 h 536713"/>
                <a:gd name="connsiteX2" fmla="*/ 1361661 w 1361661"/>
                <a:gd name="connsiteY2" fmla="*/ 447261 h 536713"/>
                <a:gd name="connsiteX3" fmla="*/ 238539 w 1361661"/>
                <a:gd name="connsiteY3" fmla="*/ 536713 h 536713"/>
                <a:gd name="connsiteX4" fmla="*/ 0 w 1361661"/>
                <a:gd name="connsiteY4" fmla="*/ 109330 h 536713"/>
                <a:gd name="connsiteX5" fmla="*/ 49696 w 1361661"/>
                <a:gd name="connsiteY5" fmla="*/ 89452 h 536713"/>
                <a:gd name="connsiteX0" fmla="*/ 0 w 1361661"/>
                <a:gd name="connsiteY0" fmla="*/ 109330 h 536713"/>
                <a:gd name="connsiteX1" fmla="*/ 745435 w 1361661"/>
                <a:gd name="connsiteY1" fmla="*/ 0 h 536713"/>
                <a:gd name="connsiteX2" fmla="*/ 1361661 w 1361661"/>
                <a:gd name="connsiteY2" fmla="*/ 447261 h 536713"/>
                <a:gd name="connsiteX3" fmla="*/ 238539 w 1361661"/>
                <a:gd name="connsiteY3" fmla="*/ 536713 h 536713"/>
                <a:gd name="connsiteX4" fmla="*/ 0 w 1361661"/>
                <a:gd name="connsiteY4" fmla="*/ 109330 h 536713"/>
                <a:gd name="connsiteX0" fmla="*/ 0 w 1384958"/>
                <a:gd name="connsiteY0" fmla="*/ 59824 h 536713"/>
                <a:gd name="connsiteX1" fmla="*/ 768732 w 1384958"/>
                <a:gd name="connsiteY1" fmla="*/ 0 h 536713"/>
                <a:gd name="connsiteX2" fmla="*/ 1384958 w 1384958"/>
                <a:gd name="connsiteY2" fmla="*/ 447261 h 536713"/>
                <a:gd name="connsiteX3" fmla="*/ 261836 w 1384958"/>
                <a:gd name="connsiteY3" fmla="*/ 536713 h 536713"/>
                <a:gd name="connsiteX4" fmla="*/ 0 w 1384958"/>
                <a:gd name="connsiteY4" fmla="*/ 59824 h 536713"/>
                <a:gd name="connsiteX0" fmla="*/ 0 w 1384958"/>
                <a:gd name="connsiteY0" fmla="*/ 59824 h 536713"/>
                <a:gd name="connsiteX1" fmla="*/ 739611 w 1384958"/>
                <a:gd name="connsiteY1" fmla="*/ 0 h 536713"/>
                <a:gd name="connsiteX2" fmla="*/ 1384958 w 1384958"/>
                <a:gd name="connsiteY2" fmla="*/ 447261 h 536713"/>
                <a:gd name="connsiteX3" fmla="*/ 261836 w 1384958"/>
                <a:gd name="connsiteY3" fmla="*/ 536713 h 536713"/>
                <a:gd name="connsiteX4" fmla="*/ 0 w 1384958"/>
                <a:gd name="connsiteY4" fmla="*/ 59824 h 536713"/>
                <a:gd name="connsiteX0" fmla="*/ 0 w 1384958"/>
                <a:gd name="connsiteY0" fmla="*/ 59824 h 530889"/>
                <a:gd name="connsiteX1" fmla="*/ 739611 w 1384958"/>
                <a:gd name="connsiteY1" fmla="*/ 0 h 530889"/>
                <a:gd name="connsiteX2" fmla="*/ 1384958 w 1384958"/>
                <a:gd name="connsiteY2" fmla="*/ 447261 h 530889"/>
                <a:gd name="connsiteX3" fmla="*/ 328815 w 1384958"/>
                <a:gd name="connsiteY3" fmla="*/ 530889 h 530889"/>
                <a:gd name="connsiteX4" fmla="*/ 0 w 1384958"/>
                <a:gd name="connsiteY4" fmla="*/ 59824 h 530889"/>
                <a:gd name="connsiteX0" fmla="*/ 0 w 1384958"/>
                <a:gd name="connsiteY0" fmla="*/ 59824 h 536713"/>
                <a:gd name="connsiteX1" fmla="*/ 739611 w 1384958"/>
                <a:gd name="connsiteY1" fmla="*/ 0 h 536713"/>
                <a:gd name="connsiteX2" fmla="*/ 1384958 w 1384958"/>
                <a:gd name="connsiteY2" fmla="*/ 447261 h 536713"/>
                <a:gd name="connsiteX3" fmla="*/ 331727 w 1384958"/>
                <a:gd name="connsiteY3" fmla="*/ 536713 h 536713"/>
                <a:gd name="connsiteX4" fmla="*/ 0 w 1384958"/>
                <a:gd name="connsiteY4" fmla="*/ 59824 h 536713"/>
                <a:gd name="connsiteX0" fmla="*/ 0 w 1384958"/>
                <a:gd name="connsiteY0" fmla="*/ 59824 h 536713"/>
                <a:gd name="connsiteX1" fmla="*/ 739611 w 1384958"/>
                <a:gd name="connsiteY1" fmla="*/ 0 h 536713"/>
                <a:gd name="connsiteX2" fmla="*/ 1384958 w 1384958"/>
                <a:gd name="connsiteY2" fmla="*/ 447261 h 536713"/>
                <a:gd name="connsiteX3" fmla="*/ 331727 w 1384958"/>
                <a:gd name="connsiteY3" fmla="*/ 536713 h 536713"/>
                <a:gd name="connsiteX4" fmla="*/ 157345 w 1384958"/>
                <a:gd name="connsiteY4" fmla="*/ 281356 h 536713"/>
                <a:gd name="connsiteX5" fmla="*/ 0 w 1384958"/>
                <a:gd name="connsiteY5" fmla="*/ 59824 h 536713"/>
                <a:gd name="connsiteX0" fmla="*/ 0 w 1384958"/>
                <a:gd name="connsiteY0" fmla="*/ 59824 h 536713"/>
                <a:gd name="connsiteX1" fmla="*/ 739611 w 1384958"/>
                <a:gd name="connsiteY1" fmla="*/ 0 h 536713"/>
                <a:gd name="connsiteX2" fmla="*/ 1384958 w 1384958"/>
                <a:gd name="connsiteY2" fmla="*/ 447261 h 536713"/>
                <a:gd name="connsiteX3" fmla="*/ 696132 w 1384958"/>
                <a:gd name="connsiteY3" fmla="*/ 499950 h 536713"/>
                <a:gd name="connsiteX4" fmla="*/ 331727 w 1384958"/>
                <a:gd name="connsiteY4" fmla="*/ 536713 h 536713"/>
                <a:gd name="connsiteX5" fmla="*/ 157345 w 1384958"/>
                <a:gd name="connsiteY5" fmla="*/ 281356 h 536713"/>
                <a:gd name="connsiteX6" fmla="*/ 0 w 1384958"/>
                <a:gd name="connsiteY6" fmla="*/ 59824 h 536713"/>
                <a:gd name="connsiteX0" fmla="*/ 0 w 1384958"/>
                <a:gd name="connsiteY0" fmla="*/ 59824 h 499950"/>
                <a:gd name="connsiteX1" fmla="*/ 739611 w 1384958"/>
                <a:gd name="connsiteY1" fmla="*/ 0 h 499950"/>
                <a:gd name="connsiteX2" fmla="*/ 1384958 w 1384958"/>
                <a:gd name="connsiteY2" fmla="*/ 447261 h 499950"/>
                <a:gd name="connsiteX3" fmla="*/ 696132 w 1384958"/>
                <a:gd name="connsiteY3" fmla="*/ 499950 h 499950"/>
                <a:gd name="connsiteX4" fmla="*/ 157345 w 1384958"/>
                <a:gd name="connsiteY4" fmla="*/ 281356 h 499950"/>
                <a:gd name="connsiteX5" fmla="*/ 0 w 1384958"/>
                <a:gd name="connsiteY5" fmla="*/ 59824 h 499950"/>
                <a:gd name="connsiteX0" fmla="*/ 0 w 1384958"/>
                <a:gd name="connsiteY0" fmla="*/ 367734 h 807860"/>
                <a:gd name="connsiteX1" fmla="*/ 748942 w 1384958"/>
                <a:gd name="connsiteY1" fmla="*/ 0 h 807860"/>
                <a:gd name="connsiteX2" fmla="*/ 1384958 w 1384958"/>
                <a:gd name="connsiteY2" fmla="*/ 755171 h 807860"/>
                <a:gd name="connsiteX3" fmla="*/ 696132 w 1384958"/>
                <a:gd name="connsiteY3" fmla="*/ 807860 h 807860"/>
                <a:gd name="connsiteX4" fmla="*/ 157345 w 1384958"/>
                <a:gd name="connsiteY4" fmla="*/ 589266 h 807860"/>
                <a:gd name="connsiteX5" fmla="*/ 0 w 1384958"/>
                <a:gd name="connsiteY5" fmla="*/ 367734 h 807860"/>
                <a:gd name="connsiteX0" fmla="*/ 0 w 2038101"/>
                <a:gd name="connsiteY0" fmla="*/ 386396 h 807860"/>
                <a:gd name="connsiteX1" fmla="*/ 1402085 w 2038101"/>
                <a:gd name="connsiteY1" fmla="*/ 0 h 807860"/>
                <a:gd name="connsiteX2" fmla="*/ 2038101 w 2038101"/>
                <a:gd name="connsiteY2" fmla="*/ 755171 h 807860"/>
                <a:gd name="connsiteX3" fmla="*/ 1349275 w 2038101"/>
                <a:gd name="connsiteY3" fmla="*/ 807860 h 807860"/>
                <a:gd name="connsiteX4" fmla="*/ 810488 w 2038101"/>
                <a:gd name="connsiteY4" fmla="*/ 589266 h 807860"/>
                <a:gd name="connsiteX5" fmla="*/ 0 w 2038101"/>
                <a:gd name="connsiteY5" fmla="*/ 386396 h 807860"/>
                <a:gd name="connsiteX0" fmla="*/ 0 w 2038101"/>
                <a:gd name="connsiteY0" fmla="*/ 302420 h 723884"/>
                <a:gd name="connsiteX1" fmla="*/ 1458069 w 2038101"/>
                <a:gd name="connsiteY1" fmla="*/ 0 h 723884"/>
                <a:gd name="connsiteX2" fmla="*/ 2038101 w 2038101"/>
                <a:gd name="connsiteY2" fmla="*/ 671195 h 723884"/>
                <a:gd name="connsiteX3" fmla="*/ 1349275 w 2038101"/>
                <a:gd name="connsiteY3" fmla="*/ 723884 h 723884"/>
                <a:gd name="connsiteX4" fmla="*/ 810488 w 2038101"/>
                <a:gd name="connsiteY4" fmla="*/ 505290 h 723884"/>
                <a:gd name="connsiteX5" fmla="*/ 0 w 2038101"/>
                <a:gd name="connsiteY5" fmla="*/ 302420 h 723884"/>
                <a:gd name="connsiteX0" fmla="*/ 0 w 2038101"/>
                <a:gd name="connsiteY0" fmla="*/ 358404 h 779868"/>
                <a:gd name="connsiteX1" fmla="*/ 1439408 w 2038101"/>
                <a:gd name="connsiteY1" fmla="*/ 0 h 779868"/>
                <a:gd name="connsiteX2" fmla="*/ 2038101 w 2038101"/>
                <a:gd name="connsiteY2" fmla="*/ 727179 h 779868"/>
                <a:gd name="connsiteX3" fmla="*/ 1349275 w 2038101"/>
                <a:gd name="connsiteY3" fmla="*/ 779868 h 779868"/>
                <a:gd name="connsiteX4" fmla="*/ 810488 w 2038101"/>
                <a:gd name="connsiteY4" fmla="*/ 561274 h 779868"/>
                <a:gd name="connsiteX5" fmla="*/ 0 w 2038101"/>
                <a:gd name="connsiteY5" fmla="*/ 358404 h 779868"/>
                <a:gd name="connsiteX0" fmla="*/ 0 w 2961831"/>
                <a:gd name="connsiteY0" fmla="*/ 358404 h 779868"/>
                <a:gd name="connsiteX1" fmla="*/ 1439408 w 2961831"/>
                <a:gd name="connsiteY1" fmla="*/ 0 h 779868"/>
                <a:gd name="connsiteX2" fmla="*/ 2961831 w 2961831"/>
                <a:gd name="connsiteY2" fmla="*/ 680525 h 779868"/>
                <a:gd name="connsiteX3" fmla="*/ 1349275 w 2961831"/>
                <a:gd name="connsiteY3" fmla="*/ 779868 h 779868"/>
                <a:gd name="connsiteX4" fmla="*/ 810488 w 2961831"/>
                <a:gd name="connsiteY4" fmla="*/ 561274 h 779868"/>
                <a:gd name="connsiteX5" fmla="*/ 0 w 2961831"/>
                <a:gd name="connsiteY5" fmla="*/ 358404 h 779868"/>
                <a:gd name="connsiteX0" fmla="*/ 0 w 2961831"/>
                <a:gd name="connsiteY0" fmla="*/ 358404 h 1069117"/>
                <a:gd name="connsiteX1" fmla="*/ 1439408 w 2961831"/>
                <a:gd name="connsiteY1" fmla="*/ 0 h 1069117"/>
                <a:gd name="connsiteX2" fmla="*/ 2961831 w 2961831"/>
                <a:gd name="connsiteY2" fmla="*/ 680525 h 1069117"/>
                <a:gd name="connsiteX3" fmla="*/ 1619863 w 2961831"/>
                <a:gd name="connsiteY3" fmla="*/ 1069117 h 1069117"/>
                <a:gd name="connsiteX4" fmla="*/ 810488 w 2961831"/>
                <a:gd name="connsiteY4" fmla="*/ 561274 h 1069117"/>
                <a:gd name="connsiteX5" fmla="*/ 0 w 2961831"/>
                <a:gd name="connsiteY5" fmla="*/ 358404 h 1069117"/>
                <a:gd name="connsiteX0" fmla="*/ 0 w 2961831"/>
                <a:gd name="connsiteY0" fmla="*/ 358404 h 1069117"/>
                <a:gd name="connsiteX1" fmla="*/ 1439408 w 2961831"/>
                <a:gd name="connsiteY1" fmla="*/ 0 h 1069117"/>
                <a:gd name="connsiteX2" fmla="*/ 2961831 w 2961831"/>
                <a:gd name="connsiteY2" fmla="*/ 680525 h 1069117"/>
                <a:gd name="connsiteX3" fmla="*/ 1619863 w 2961831"/>
                <a:gd name="connsiteY3" fmla="*/ 1069117 h 1069117"/>
                <a:gd name="connsiteX4" fmla="*/ 978439 w 2961831"/>
                <a:gd name="connsiteY4" fmla="*/ 682572 h 1069117"/>
                <a:gd name="connsiteX5" fmla="*/ 0 w 2961831"/>
                <a:gd name="connsiteY5" fmla="*/ 358404 h 1069117"/>
                <a:gd name="connsiteX0" fmla="*/ 0 w 2747226"/>
                <a:gd name="connsiteY0" fmla="*/ 293090 h 1069117"/>
                <a:gd name="connsiteX1" fmla="*/ 1224803 w 2747226"/>
                <a:gd name="connsiteY1" fmla="*/ 0 h 1069117"/>
                <a:gd name="connsiteX2" fmla="*/ 2747226 w 2747226"/>
                <a:gd name="connsiteY2" fmla="*/ 680525 h 1069117"/>
                <a:gd name="connsiteX3" fmla="*/ 1405258 w 2747226"/>
                <a:gd name="connsiteY3" fmla="*/ 1069117 h 1069117"/>
                <a:gd name="connsiteX4" fmla="*/ 763834 w 2747226"/>
                <a:gd name="connsiteY4" fmla="*/ 682572 h 1069117"/>
                <a:gd name="connsiteX5" fmla="*/ 0 w 2747226"/>
                <a:gd name="connsiteY5" fmla="*/ 293090 h 1069117"/>
                <a:gd name="connsiteX0" fmla="*/ 0 w 2747226"/>
                <a:gd name="connsiteY0" fmla="*/ 293090 h 1069117"/>
                <a:gd name="connsiteX1" fmla="*/ 1224803 w 2747226"/>
                <a:gd name="connsiteY1" fmla="*/ 0 h 1069117"/>
                <a:gd name="connsiteX2" fmla="*/ 2747226 w 2747226"/>
                <a:gd name="connsiteY2" fmla="*/ 680525 h 1069117"/>
                <a:gd name="connsiteX3" fmla="*/ 1405258 w 2747226"/>
                <a:gd name="connsiteY3" fmla="*/ 1069117 h 1069117"/>
                <a:gd name="connsiteX4" fmla="*/ 763834 w 2747226"/>
                <a:gd name="connsiteY4" fmla="*/ 682572 h 1069117"/>
                <a:gd name="connsiteX5" fmla="*/ 0 w 2747226"/>
                <a:gd name="connsiteY5" fmla="*/ 293090 h 1069117"/>
                <a:gd name="connsiteX0" fmla="*/ 0 w 2747226"/>
                <a:gd name="connsiteY0" fmla="*/ 293090 h 957150"/>
                <a:gd name="connsiteX1" fmla="*/ 1224803 w 2747226"/>
                <a:gd name="connsiteY1" fmla="*/ 0 h 957150"/>
                <a:gd name="connsiteX2" fmla="*/ 2747226 w 2747226"/>
                <a:gd name="connsiteY2" fmla="*/ 680525 h 957150"/>
                <a:gd name="connsiteX3" fmla="*/ 1806475 w 2747226"/>
                <a:gd name="connsiteY3" fmla="*/ 957150 h 957150"/>
                <a:gd name="connsiteX4" fmla="*/ 763834 w 2747226"/>
                <a:gd name="connsiteY4" fmla="*/ 682572 h 957150"/>
                <a:gd name="connsiteX5" fmla="*/ 0 w 2747226"/>
                <a:gd name="connsiteY5" fmla="*/ 293090 h 957150"/>
                <a:gd name="connsiteX0" fmla="*/ 0 w 2793880"/>
                <a:gd name="connsiteY0" fmla="*/ 330413 h 957150"/>
                <a:gd name="connsiteX1" fmla="*/ 1271457 w 2793880"/>
                <a:gd name="connsiteY1" fmla="*/ 0 h 957150"/>
                <a:gd name="connsiteX2" fmla="*/ 2793880 w 2793880"/>
                <a:gd name="connsiteY2" fmla="*/ 680525 h 957150"/>
                <a:gd name="connsiteX3" fmla="*/ 1853129 w 2793880"/>
                <a:gd name="connsiteY3" fmla="*/ 957150 h 957150"/>
                <a:gd name="connsiteX4" fmla="*/ 810488 w 2793880"/>
                <a:gd name="connsiteY4" fmla="*/ 682572 h 957150"/>
                <a:gd name="connsiteX5" fmla="*/ 0 w 2793880"/>
                <a:gd name="connsiteY5" fmla="*/ 330413 h 957150"/>
                <a:gd name="connsiteX0" fmla="*/ 0 w 2793880"/>
                <a:gd name="connsiteY0" fmla="*/ 330413 h 957150"/>
                <a:gd name="connsiteX1" fmla="*/ 1271457 w 2793880"/>
                <a:gd name="connsiteY1" fmla="*/ 0 h 957150"/>
                <a:gd name="connsiteX2" fmla="*/ 2793880 w 2793880"/>
                <a:gd name="connsiteY2" fmla="*/ 680525 h 957150"/>
                <a:gd name="connsiteX3" fmla="*/ 1853129 w 2793880"/>
                <a:gd name="connsiteY3" fmla="*/ 957150 h 957150"/>
                <a:gd name="connsiteX4" fmla="*/ 773166 w 2793880"/>
                <a:gd name="connsiteY4" fmla="*/ 897176 h 957150"/>
                <a:gd name="connsiteX5" fmla="*/ 0 w 2793880"/>
                <a:gd name="connsiteY5" fmla="*/ 330413 h 957150"/>
                <a:gd name="connsiteX0" fmla="*/ 0 w 2793880"/>
                <a:gd name="connsiteY0" fmla="*/ 330413 h 957150"/>
                <a:gd name="connsiteX1" fmla="*/ 1271457 w 2793880"/>
                <a:gd name="connsiteY1" fmla="*/ 0 h 957150"/>
                <a:gd name="connsiteX2" fmla="*/ 2793880 w 2793880"/>
                <a:gd name="connsiteY2" fmla="*/ 680525 h 957150"/>
                <a:gd name="connsiteX3" fmla="*/ 1853129 w 2793880"/>
                <a:gd name="connsiteY3" fmla="*/ 957150 h 957150"/>
                <a:gd name="connsiteX4" fmla="*/ 773166 w 2793880"/>
                <a:gd name="connsiteY4" fmla="*/ 897176 h 957150"/>
                <a:gd name="connsiteX5" fmla="*/ 0 w 2793880"/>
                <a:gd name="connsiteY5" fmla="*/ 330413 h 957150"/>
                <a:gd name="connsiteX0" fmla="*/ 240 w 2794120"/>
                <a:gd name="connsiteY0" fmla="*/ 330413 h 957150"/>
                <a:gd name="connsiteX1" fmla="*/ 1271697 w 2794120"/>
                <a:gd name="connsiteY1" fmla="*/ 0 h 957150"/>
                <a:gd name="connsiteX2" fmla="*/ 2794120 w 2794120"/>
                <a:gd name="connsiteY2" fmla="*/ 680525 h 957150"/>
                <a:gd name="connsiteX3" fmla="*/ 1853369 w 2794120"/>
                <a:gd name="connsiteY3" fmla="*/ 957150 h 957150"/>
                <a:gd name="connsiteX4" fmla="*/ 773406 w 2794120"/>
                <a:gd name="connsiteY4" fmla="*/ 897176 h 957150"/>
                <a:gd name="connsiteX5" fmla="*/ 240 w 2794120"/>
                <a:gd name="connsiteY5" fmla="*/ 330413 h 957150"/>
                <a:gd name="connsiteX0" fmla="*/ 240 w 2616838"/>
                <a:gd name="connsiteY0" fmla="*/ 330413 h 957150"/>
                <a:gd name="connsiteX1" fmla="*/ 1271697 w 2616838"/>
                <a:gd name="connsiteY1" fmla="*/ 0 h 957150"/>
                <a:gd name="connsiteX2" fmla="*/ 2616838 w 2616838"/>
                <a:gd name="connsiteY2" fmla="*/ 755170 h 957150"/>
                <a:gd name="connsiteX3" fmla="*/ 1853369 w 2616838"/>
                <a:gd name="connsiteY3" fmla="*/ 957150 h 957150"/>
                <a:gd name="connsiteX4" fmla="*/ 773406 w 2616838"/>
                <a:gd name="connsiteY4" fmla="*/ 897176 h 957150"/>
                <a:gd name="connsiteX5" fmla="*/ 240 w 2616838"/>
                <a:gd name="connsiteY5" fmla="*/ 330413 h 957150"/>
                <a:gd name="connsiteX0" fmla="*/ 240 w 2616838"/>
                <a:gd name="connsiteY0" fmla="*/ 330413 h 957150"/>
                <a:gd name="connsiteX1" fmla="*/ 1271697 w 2616838"/>
                <a:gd name="connsiteY1" fmla="*/ 0 h 957150"/>
                <a:gd name="connsiteX2" fmla="*/ 2616838 w 2616838"/>
                <a:gd name="connsiteY2" fmla="*/ 755170 h 957150"/>
                <a:gd name="connsiteX3" fmla="*/ 1853369 w 2616838"/>
                <a:gd name="connsiteY3" fmla="*/ 957150 h 957150"/>
                <a:gd name="connsiteX4" fmla="*/ 773406 w 2616838"/>
                <a:gd name="connsiteY4" fmla="*/ 897176 h 957150"/>
                <a:gd name="connsiteX5" fmla="*/ 240 w 2616838"/>
                <a:gd name="connsiteY5" fmla="*/ 330413 h 957150"/>
                <a:gd name="connsiteX0" fmla="*/ 240 w 2616838"/>
                <a:gd name="connsiteY0" fmla="*/ 330413 h 1022465"/>
                <a:gd name="connsiteX1" fmla="*/ 1271697 w 2616838"/>
                <a:gd name="connsiteY1" fmla="*/ 0 h 1022465"/>
                <a:gd name="connsiteX2" fmla="*/ 2616838 w 2616838"/>
                <a:gd name="connsiteY2" fmla="*/ 755170 h 1022465"/>
                <a:gd name="connsiteX3" fmla="*/ 1470814 w 2616838"/>
                <a:gd name="connsiteY3" fmla="*/ 1022465 h 1022465"/>
                <a:gd name="connsiteX4" fmla="*/ 773406 w 2616838"/>
                <a:gd name="connsiteY4" fmla="*/ 897176 h 1022465"/>
                <a:gd name="connsiteX5" fmla="*/ 240 w 2616838"/>
                <a:gd name="connsiteY5" fmla="*/ 330413 h 1022465"/>
                <a:gd name="connsiteX0" fmla="*/ 218 w 2616816"/>
                <a:gd name="connsiteY0" fmla="*/ 330413 h 1022465"/>
                <a:gd name="connsiteX1" fmla="*/ 1271675 w 2616816"/>
                <a:gd name="connsiteY1" fmla="*/ 0 h 1022465"/>
                <a:gd name="connsiteX2" fmla="*/ 2616816 w 2616816"/>
                <a:gd name="connsiteY2" fmla="*/ 755170 h 1022465"/>
                <a:gd name="connsiteX3" fmla="*/ 1470792 w 2616816"/>
                <a:gd name="connsiteY3" fmla="*/ 1022465 h 1022465"/>
                <a:gd name="connsiteX4" fmla="*/ 855585 w 2616816"/>
                <a:gd name="connsiteY4" fmla="*/ 818147 h 1022465"/>
                <a:gd name="connsiteX5" fmla="*/ 218 w 2616816"/>
                <a:gd name="connsiteY5" fmla="*/ 330413 h 1022465"/>
                <a:gd name="connsiteX0" fmla="*/ 218 w 2616816"/>
                <a:gd name="connsiteY0" fmla="*/ 172356 h 864408"/>
                <a:gd name="connsiteX1" fmla="*/ 932151 w 2616816"/>
                <a:gd name="connsiteY1" fmla="*/ 0 h 864408"/>
                <a:gd name="connsiteX2" fmla="*/ 2616816 w 2616816"/>
                <a:gd name="connsiteY2" fmla="*/ 597113 h 864408"/>
                <a:gd name="connsiteX3" fmla="*/ 1470792 w 2616816"/>
                <a:gd name="connsiteY3" fmla="*/ 864408 h 864408"/>
                <a:gd name="connsiteX4" fmla="*/ 855585 w 2616816"/>
                <a:gd name="connsiteY4" fmla="*/ 660090 h 864408"/>
                <a:gd name="connsiteX5" fmla="*/ 218 w 2616816"/>
                <a:gd name="connsiteY5" fmla="*/ 172356 h 864408"/>
                <a:gd name="connsiteX0" fmla="*/ 218 w 2616816"/>
                <a:gd name="connsiteY0" fmla="*/ 205284 h 897336"/>
                <a:gd name="connsiteX1" fmla="*/ 910708 w 2616816"/>
                <a:gd name="connsiteY1" fmla="*/ 0 h 897336"/>
                <a:gd name="connsiteX2" fmla="*/ 2616816 w 2616816"/>
                <a:gd name="connsiteY2" fmla="*/ 630041 h 897336"/>
                <a:gd name="connsiteX3" fmla="*/ 1470792 w 2616816"/>
                <a:gd name="connsiteY3" fmla="*/ 897336 h 897336"/>
                <a:gd name="connsiteX4" fmla="*/ 855585 w 2616816"/>
                <a:gd name="connsiteY4" fmla="*/ 693018 h 897336"/>
                <a:gd name="connsiteX5" fmla="*/ 218 w 2616816"/>
                <a:gd name="connsiteY5" fmla="*/ 205284 h 897336"/>
                <a:gd name="connsiteX0" fmla="*/ 218 w 2616816"/>
                <a:gd name="connsiteY0" fmla="*/ 188820 h 880872"/>
                <a:gd name="connsiteX1" fmla="*/ 921429 w 2616816"/>
                <a:gd name="connsiteY1" fmla="*/ 0 h 880872"/>
                <a:gd name="connsiteX2" fmla="*/ 2616816 w 2616816"/>
                <a:gd name="connsiteY2" fmla="*/ 613577 h 880872"/>
                <a:gd name="connsiteX3" fmla="*/ 1470792 w 2616816"/>
                <a:gd name="connsiteY3" fmla="*/ 880872 h 880872"/>
                <a:gd name="connsiteX4" fmla="*/ 855585 w 2616816"/>
                <a:gd name="connsiteY4" fmla="*/ 676554 h 880872"/>
                <a:gd name="connsiteX5" fmla="*/ 218 w 2616816"/>
                <a:gd name="connsiteY5" fmla="*/ 188820 h 880872"/>
                <a:gd name="connsiteX0" fmla="*/ 452 w 2617050"/>
                <a:gd name="connsiteY0" fmla="*/ 188820 h 880872"/>
                <a:gd name="connsiteX1" fmla="*/ 921663 w 2617050"/>
                <a:gd name="connsiteY1" fmla="*/ 0 h 880872"/>
                <a:gd name="connsiteX2" fmla="*/ 2617050 w 2617050"/>
                <a:gd name="connsiteY2" fmla="*/ 613577 h 880872"/>
                <a:gd name="connsiteX3" fmla="*/ 1471026 w 2617050"/>
                <a:gd name="connsiteY3" fmla="*/ 880872 h 880872"/>
                <a:gd name="connsiteX4" fmla="*/ 399715 w 2617050"/>
                <a:gd name="connsiteY4" fmla="*/ 413124 h 880872"/>
                <a:gd name="connsiteX5" fmla="*/ 452 w 2617050"/>
                <a:gd name="connsiteY5" fmla="*/ 188820 h 880872"/>
                <a:gd name="connsiteX0" fmla="*/ 452 w 1895455"/>
                <a:gd name="connsiteY0" fmla="*/ 188820 h 880872"/>
                <a:gd name="connsiteX1" fmla="*/ 921663 w 1895455"/>
                <a:gd name="connsiteY1" fmla="*/ 0 h 880872"/>
                <a:gd name="connsiteX2" fmla="*/ 1895455 w 1895455"/>
                <a:gd name="connsiteY2" fmla="*/ 406598 h 880872"/>
                <a:gd name="connsiteX3" fmla="*/ 1471026 w 1895455"/>
                <a:gd name="connsiteY3" fmla="*/ 880872 h 880872"/>
                <a:gd name="connsiteX4" fmla="*/ 399715 w 1895455"/>
                <a:gd name="connsiteY4" fmla="*/ 413124 h 880872"/>
                <a:gd name="connsiteX5" fmla="*/ 452 w 1895455"/>
                <a:gd name="connsiteY5" fmla="*/ 188820 h 880872"/>
                <a:gd name="connsiteX0" fmla="*/ 452 w 1895455"/>
                <a:gd name="connsiteY0" fmla="*/ 188820 h 554723"/>
                <a:gd name="connsiteX1" fmla="*/ 921663 w 1895455"/>
                <a:gd name="connsiteY1" fmla="*/ 0 h 554723"/>
                <a:gd name="connsiteX2" fmla="*/ 1895455 w 1895455"/>
                <a:gd name="connsiteY2" fmla="*/ 406598 h 554723"/>
                <a:gd name="connsiteX3" fmla="*/ 1443797 w 1895455"/>
                <a:gd name="connsiteY3" fmla="*/ 554723 h 554723"/>
                <a:gd name="connsiteX4" fmla="*/ 399715 w 1895455"/>
                <a:gd name="connsiteY4" fmla="*/ 413124 h 554723"/>
                <a:gd name="connsiteX5" fmla="*/ 452 w 1895455"/>
                <a:gd name="connsiteY5" fmla="*/ 188820 h 554723"/>
                <a:gd name="connsiteX0" fmla="*/ 452 w 1895455"/>
                <a:gd name="connsiteY0" fmla="*/ 188820 h 554723"/>
                <a:gd name="connsiteX1" fmla="*/ 921663 w 1895455"/>
                <a:gd name="connsiteY1" fmla="*/ 0 h 554723"/>
                <a:gd name="connsiteX2" fmla="*/ 1895455 w 1895455"/>
                <a:gd name="connsiteY2" fmla="*/ 406598 h 554723"/>
                <a:gd name="connsiteX3" fmla="*/ 1443797 w 1895455"/>
                <a:gd name="connsiteY3" fmla="*/ 554723 h 554723"/>
                <a:gd name="connsiteX4" fmla="*/ 399715 w 1895455"/>
                <a:gd name="connsiteY4" fmla="*/ 413124 h 554723"/>
                <a:gd name="connsiteX5" fmla="*/ 452 w 1895455"/>
                <a:gd name="connsiteY5" fmla="*/ 188820 h 554723"/>
                <a:gd name="connsiteX0" fmla="*/ 452 w 1895455"/>
                <a:gd name="connsiteY0" fmla="*/ 188820 h 554723"/>
                <a:gd name="connsiteX1" fmla="*/ 921663 w 1895455"/>
                <a:gd name="connsiteY1" fmla="*/ 0 h 554723"/>
                <a:gd name="connsiteX2" fmla="*/ 1895455 w 1895455"/>
                <a:gd name="connsiteY2" fmla="*/ 406598 h 554723"/>
                <a:gd name="connsiteX3" fmla="*/ 1443797 w 1895455"/>
                <a:gd name="connsiteY3" fmla="*/ 554723 h 554723"/>
                <a:gd name="connsiteX4" fmla="*/ 399715 w 1895455"/>
                <a:gd name="connsiteY4" fmla="*/ 413124 h 554723"/>
                <a:gd name="connsiteX5" fmla="*/ 452 w 1895455"/>
                <a:gd name="connsiteY5" fmla="*/ 188820 h 554723"/>
                <a:gd name="connsiteX0" fmla="*/ 452 w 1895455"/>
                <a:gd name="connsiteY0" fmla="*/ 172207 h 538110"/>
                <a:gd name="connsiteX1" fmla="*/ 930678 w 1895455"/>
                <a:gd name="connsiteY1" fmla="*/ 0 h 538110"/>
                <a:gd name="connsiteX2" fmla="*/ 1895455 w 1895455"/>
                <a:gd name="connsiteY2" fmla="*/ 389985 h 538110"/>
                <a:gd name="connsiteX3" fmla="*/ 1443797 w 1895455"/>
                <a:gd name="connsiteY3" fmla="*/ 538110 h 538110"/>
                <a:gd name="connsiteX4" fmla="*/ 399715 w 1895455"/>
                <a:gd name="connsiteY4" fmla="*/ 396511 h 538110"/>
                <a:gd name="connsiteX5" fmla="*/ 452 w 1895455"/>
                <a:gd name="connsiteY5" fmla="*/ 172207 h 53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5455" h="538110">
                  <a:moveTo>
                    <a:pt x="452" y="172207"/>
                  </a:moveTo>
                  <a:lnTo>
                    <a:pt x="930678" y="0"/>
                  </a:lnTo>
                  <a:lnTo>
                    <a:pt x="1895455" y="389985"/>
                  </a:lnTo>
                  <a:lnTo>
                    <a:pt x="1443797" y="538110"/>
                  </a:lnTo>
                  <a:cubicBezTo>
                    <a:pt x="1449590" y="533980"/>
                    <a:pt x="407536" y="406913"/>
                    <a:pt x="399715" y="396511"/>
                  </a:cubicBezTo>
                  <a:cubicBezTo>
                    <a:pt x="397031" y="415973"/>
                    <a:pt x="-15524" y="180736"/>
                    <a:pt x="452" y="17220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aseline="300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9E3D089-D3AA-5F60-6068-56BB24B5FED1}"/>
                </a:ext>
              </a:extLst>
            </p:cNvPr>
            <p:cNvSpPr/>
            <p:nvPr/>
          </p:nvSpPr>
          <p:spPr>
            <a:xfrm>
              <a:off x="6953734" y="4247614"/>
              <a:ext cx="775149" cy="305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1500 m</a:t>
              </a:r>
              <a:r>
                <a:rPr lang="en-US" sz="1400" baseline="30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F7327C2-6978-AAB1-28F9-A1E4FC2ECC51}"/>
                </a:ext>
              </a:extLst>
            </p:cNvPr>
            <p:cNvSpPr txBox="1"/>
            <p:nvPr/>
          </p:nvSpPr>
          <p:spPr>
            <a:xfrm>
              <a:off x="5437872" y="2897631"/>
              <a:ext cx="715562" cy="36628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APPA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6DFD5CB-A8C4-8345-0DDC-CC6EFF181D3A}"/>
                </a:ext>
              </a:extLst>
            </p:cNvPr>
            <p:cNvSpPr txBox="1"/>
            <p:nvPr/>
          </p:nvSpPr>
          <p:spPr>
            <a:xfrm>
              <a:off x="7341309" y="4400234"/>
              <a:ext cx="1170181" cy="366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SIRIUS</a:t>
              </a: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E1A72E69-2B86-BC5C-B8C2-69C747A16D15}"/>
              </a:ext>
            </a:extLst>
          </p:cNvPr>
          <p:cNvSpPr txBox="1"/>
          <p:nvPr/>
        </p:nvSpPr>
        <p:spPr>
          <a:xfrm rot="16200000">
            <a:off x="5302320" y="4057222"/>
            <a:ext cx="13429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i="0" u="none" strike="noStrike" baseline="0" dirty="0">
                <a:latin typeface="Roboto-Light"/>
              </a:rPr>
              <a:t>D. </a:t>
            </a:r>
            <a:r>
              <a:rPr lang="en-GB" sz="900" b="1" i="0" u="none" strike="noStrike" baseline="0" dirty="0" err="1">
                <a:latin typeface="Roboto-Light"/>
              </a:rPr>
              <a:t>Fehrenz</a:t>
            </a:r>
            <a:r>
              <a:rPr lang="en-GB" sz="900" b="1" i="0" u="none" strike="noStrike" baseline="0" dirty="0">
                <a:latin typeface="Roboto-Light"/>
              </a:rPr>
              <a:t>, GSI/FAIR</a:t>
            </a:r>
            <a:endParaRPr lang="en-GB" sz="900" b="1" dirty="0"/>
          </a:p>
        </p:txBody>
      </p:sp>
      <p:pic>
        <p:nvPicPr>
          <p:cNvPr id="58" name="Picture 14">
            <a:extLst>
              <a:ext uri="{FF2B5EF4-FFF2-40B4-BE49-F238E27FC236}">
                <a16:creationId xmlns:a16="http://schemas.microsoft.com/office/drawing/2014/main" id="{8A99B4E8-2458-4779-A2A7-ECC59AC5A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786" y="202373"/>
            <a:ext cx="1902617" cy="6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Proposed IFE research facility at the heavy-ion accelerator FAIR near Darmstadt: SIRIUS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336" y="1480601"/>
            <a:ext cx="6768753" cy="4324663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1200"/>
              </a:spcBef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Main characteristics: </a:t>
            </a:r>
          </a:p>
          <a:p>
            <a:pPr marL="714375" lvl="2" indent="-352425">
              <a:lnSpc>
                <a:spcPct val="120000"/>
              </a:lnSpc>
              <a:spcAft>
                <a:spcPts val="0"/>
              </a:spcAft>
              <a:buClr>
                <a:srgbClr val="F0781E"/>
              </a:buClr>
            </a:pPr>
            <a:r>
              <a:rPr lang="en-US" dirty="0"/>
              <a:t>4 multi-kilojoule laser beamlines with flexibility in the pulse length (nanosecond down to femtosecond) and spectral bandwidth (up to 10%)</a:t>
            </a:r>
          </a:p>
          <a:p>
            <a:pPr marL="714375" lvl="2" indent="-352425">
              <a:lnSpc>
                <a:spcPct val="120000"/>
              </a:lnSpc>
              <a:spcAft>
                <a:spcPts val="0"/>
              </a:spcAft>
              <a:buClr>
                <a:srgbClr val="F0781E"/>
              </a:buClr>
            </a:pPr>
            <a:r>
              <a:rPr lang="en-US" dirty="0"/>
              <a:t>2 target areas: one in APPA cave, one as stand-alone</a:t>
            </a:r>
          </a:p>
          <a:p>
            <a:pPr marL="361950" indent="-361950">
              <a:spcBef>
                <a:spcPts val="1200"/>
              </a:spcBef>
              <a:buClr>
                <a:srgbClr val="F0781E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61950" indent="-361950">
              <a:spcBef>
                <a:spcPts val="1200"/>
              </a:spcBef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Operation </a:t>
            </a:r>
            <a:r>
              <a:rPr lang="en-US" sz="2000" dirty="0"/>
              <a:t>as u</a:t>
            </a:r>
            <a:r>
              <a:rPr lang="en-US" dirty="0"/>
              <a:t>ser facility, operational in 7 years (preliminary studies under way)</a:t>
            </a:r>
          </a:p>
          <a:p>
            <a:pPr marL="361950" indent="-361950">
              <a:spcBef>
                <a:spcPts val="1200"/>
              </a:spcBef>
              <a:buClr>
                <a:srgbClr val="F0781E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61950" indent="-361950">
              <a:spcBef>
                <a:spcPts val="1200"/>
              </a:spcBef>
              <a:buClr>
                <a:srgbClr val="F0781E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Cost: </a:t>
            </a:r>
            <a:r>
              <a:rPr lang="en-US" dirty="0"/>
              <a:t>119 Mio€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354F83-6F97-4E66-9706-EBB163938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APPA Cave Workshop | V. Bagnoud | July 6-7, 2026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ACCD5D-6D9A-421A-8EEC-D09DF440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20FC-F064-495D-A17A-928CEC2E707F}" type="slidenum">
              <a:rPr lang="en-US" smtClean="0"/>
              <a:t>9</a:t>
            </a:fld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33EF5E-F1AB-D25B-88EF-1D139164E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5" t="21590" r="14038" b="13846"/>
          <a:stretch/>
        </p:blipFill>
        <p:spPr>
          <a:xfrm>
            <a:off x="7023181" y="1913309"/>
            <a:ext cx="4884306" cy="303138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1F52039-2810-7CF6-9831-3018A0DD8ED6}"/>
              </a:ext>
            </a:extLst>
          </p:cNvPr>
          <p:cNvSpPr txBox="1"/>
          <p:nvPr/>
        </p:nvSpPr>
        <p:spPr>
          <a:xfrm>
            <a:off x="10482944" y="2710339"/>
            <a:ext cx="1012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SIRIUS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DFC12F-6E03-F914-2FC5-DAA0D322CCCF}"/>
              </a:ext>
            </a:extLst>
          </p:cNvPr>
          <p:cNvSpPr txBox="1"/>
          <p:nvPr/>
        </p:nvSpPr>
        <p:spPr>
          <a:xfrm>
            <a:off x="8022772" y="1913309"/>
            <a:ext cx="1012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APPA cave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504"/>
      </p:ext>
    </p:extLst>
  </p:cSld>
  <p:clrMapOvr>
    <a:masterClrMapping/>
  </p:clrMapOvr>
</p:sld>
</file>

<file path=ppt/theme/theme1.xml><?xml version="1.0" encoding="utf-8"?>
<a:theme xmlns:a="http://schemas.openxmlformats.org/drawingml/2006/main" name="GSI_202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2024.potx" id="{A340C750-931C-40DE-BB8A-A37A916DB2A0}" vid="{0A4C768B-7B75-464D-8E7F-36D33950178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1103</Words>
  <Application>Microsoft Office PowerPoint</Application>
  <PresentationFormat>Breitbild</PresentationFormat>
  <Paragraphs>179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Roboto-Light</vt:lpstr>
      <vt:lpstr>Wingdings</vt:lpstr>
      <vt:lpstr>GSI_2023</vt:lpstr>
      <vt:lpstr>Laser setup for fusion science</vt:lpstr>
      <vt:lpstr>GSI proposes SIRIUS: an academic IFE research facility for standalone and combined laser-ion experiments</vt:lpstr>
      <vt:lpstr>NIF fusion experiments: a major milestone on the inertial fusion energy (IFE) roadmap </vt:lpstr>
      <vt:lpstr>Next step in IFE research: gain ~1 demonstrator</vt:lpstr>
      <vt:lpstr>FAIR and SIRIUS can make a significant impact on target physics for IFE</vt:lpstr>
      <vt:lpstr>GSI Meeting on IFE R&amp;D – June 20th &amp; 21st 2024</vt:lpstr>
      <vt:lpstr>Embracing inertial fusion as application significantly increases FAIR visibility </vt:lpstr>
      <vt:lpstr>Site proposal for SIRIUS on the FAIR campus</vt:lpstr>
      <vt:lpstr>Proposed IFE research facility at the heavy-ion accelerator FAIR near Darmstadt: SIRIUS</vt:lpstr>
      <vt:lpstr>Conceptual design of the facility is on-going </vt:lpstr>
      <vt:lpstr>Conceptual design of the facility is on-going </vt:lpstr>
      <vt:lpstr>GSI proposes SIRIUS: an academic IFE research facility for standalone and combined laser-ion experiments</vt:lpstr>
      <vt:lpstr>Thank you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Bagnoud, Vincent Dr.</dc:creator>
  <cp:lastModifiedBy>Bagnoud_family</cp:lastModifiedBy>
  <cp:revision>26</cp:revision>
  <dcterms:created xsi:type="dcterms:W3CDTF">2024-07-03T05:23:31Z</dcterms:created>
  <dcterms:modified xsi:type="dcterms:W3CDTF">2026-07-05T14:18:00Z</dcterms:modified>
</cp:coreProperties>
</file>