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70" r:id="rId1"/>
    <p:sldMasterId id="2147483677" r:id="rId2"/>
  </p:sldMasterIdLst>
  <p:notesMasterIdLst>
    <p:notesMasterId r:id="rId29"/>
  </p:notesMasterIdLst>
  <p:sldIdLst>
    <p:sldId id="256" r:id="rId3"/>
    <p:sldId id="428" r:id="rId4"/>
    <p:sldId id="2071" r:id="rId5"/>
    <p:sldId id="587" r:id="rId6"/>
    <p:sldId id="594" r:id="rId7"/>
    <p:sldId id="2075" r:id="rId8"/>
    <p:sldId id="589" r:id="rId9"/>
    <p:sldId id="2093" r:id="rId10"/>
    <p:sldId id="420" r:id="rId11"/>
    <p:sldId id="2083" r:id="rId12"/>
    <p:sldId id="2084" r:id="rId13"/>
    <p:sldId id="2086" r:id="rId14"/>
    <p:sldId id="2091" r:id="rId15"/>
    <p:sldId id="2089" r:id="rId16"/>
    <p:sldId id="2082" r:id="rId17"/>
    <p:sldId id="2079" r:id="rId18"/>
    <p:sldId id="2081" r:id="rId19"/>
    <p:sldId id="2090" r:id="rId20"/>
    <p:sldId id="595" r:id="rId21"/>
    <p:sldId id="410" r:id="rId22"/>
    <p:sldId id="581" r:id="rId23"/>
    <p:sldId id="2092" r:id="rId24"/>
    <p:sldId id="436" r:id="rId25"/>
    <p:sldId id="597" r:id="rId26"/>
    <p:sldId id="599" r:id="rId27"/>
    <p:sldId id="596" r:id="rId28"/>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30480" marR="30480" indent="0"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1pPr>
    <a:lvl2pPr marL="30480" marR="30480" indent="128588"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2pPr>
    <a:lvl3pPr marL="30480" marR="30480" indent="257175"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3pPr>
    <a:lvl4pPr marL="30480" marR="30480" indent="385763"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4pPr>
    <a:lvl5pPr marL="30480" marR="30480" indent="514350"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5pPr>
    <a:lvl6pPr marL="30480" marR="30480" indent="642938"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6pPr>
    <a:lvl7pPr marL="30480" marR="30480" indent="771525"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7pPr>
    <a:lvl8pPr marL="30480" marR="30480" indent="900113"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8pPr>
    <a:lvl9pPr marL="30480" marR="30480" indent="1028700"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EFD"/>
    <a:srgbClr val="FF9300"/>
    <a:srgbClr val="0070C0"/>
    <a:srgbClr val="941100"/>
    <a:srgbClr val="00FDFF"/>
    <a:srgbClr val="0000FF"/>
    <a:srgbClr val="00599D"/>
    <a:srgbClr val="FFFD78"/>
    <a:srgbClr val="FFFFFF"/>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6EAD"/>
        </a:fontRef>
        <a:srgbClr val="006EAD"/>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6EAD"/>
        </a:fontRef>
        <a:srgbClr val="006EAD"/>
      </a:tcTxStyle>
      <a:tcStyle>
        <a:tcBdr>
          <a:left>
            <a:ln w="381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6EAD"/>
        </a:fontRef>
        <a:srgbClr val="006EAD"/>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6EAD"/>
        </a:fontRef>
        <a:srgbClr val="006EAD"/>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56" autoAdjust="0"/>
    <p:restoredTop sz="90277" autoAdjust="0"/>
  </p:normalViewPr>
  <p:slideViewPr>
    <p:cSldViewPr snapToGrid="0">
      <p:cViewPr>
        <p:scale>
          <a:sx n="130" d="100"/>
          <a:sy n="130" d="100"/>
        </p:scale>
        <p:origin x="1968" y="704"/>
      </p:cViewPr>
      <p:guideLst/>
    </p:cSldViewPr>
  </p:slideViewPr>
  <p:notesTextViewPr>
    <p:cViewPr>
      <p:scale>
        <a:sx n="1" d="1"/>
        <a:sy n="1" d="1"/>
      </p:scale>
      <p:origin x="0" y="0"/>
    </p:cViewPr>
  </p:notesTextViewPr>
  <p:sorterViewPr>
    <p:cViewPr>
      <p:scale>
        <a:sx n="180" d="100"/>
        <a:sy n="180" d="100"/>
      </p:scale>
      <p:origin x="0" y="0"/>
    </p:cViewPr>
  </p:sorterViewPr>
  <p:notesViewPr>
    <p:cSldViewPr snapToGrid="0">
      <p:cViewPr varScale="1">
        <p:scale>
          <a:sx n="53" d="100"/>
          <a:sy n="53" d="100"/>
        </p:scale>
        <p:origin x="284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sz="2000" b="1" baseline="0" dirty="0">
                <a:latin typeface="Arial Narrow" panose="020B0606020202030204" pitchFamily="34" charset="0"/>
              </a:rPr>
              <a:t>MAT country distribution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CCCCFF"/>
              </a:solidFill>
              <a:ln w="19050">
                <a:solidFill>
                  <a:schemeClr val="lt1"/>
                </a:solidFill>
              </a:ln>
              <a:effectLst/>
            </c:spPr>
            <c:extLst>
              <c:ext xmlns:c16="http://schemas.microsoft.com/office/drawing/2014/chart" uri="{C3380CC4-5D6E-409C-BE32-E72D297353CC}">
                <c16:uniqueId val="{00000001-5921-2944-AC27-0520FD2C21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921-2944-AC27-0520FD2C2197}"/>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5921-2944-AC27-0520FD2C21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921-2944-AC27-0520FD2C219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921-2944-AC27-0520FD2C219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921-2944-AC27-0520FD2C2197}"/>
              </c:ext>
            </c:extLst>
          </c:dPt>
          <c:dPt>
            <c:idx val="6"/>
            <c:bubble3D val="0"/>
            <c:spPr>
              <a:solidFill>
                <a:srgbClr val="00CCFF"/>
              </a:solidFill>
              <a:ln w="19050">
                <a:solidFill>
                  <a:schemeClr val="lt1"/>
                </a:solidFill>
              </a:ln>
              <a:effectLst/>
            </c:spPr>
            <c:extLst>
              <c:ext xmlns:c16="http://schemas.microsoft.com/office/drawing/2014/chart" uri="{C3380CC4-5D6E-409C-BE32-E72D297353CC}">
                <c16:uniqueId val="{0000000D-5921-2944-AC27-0520FD2C219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921-2944-AC27-0520FD2C2197}"/>
              </c:ext>
            </c:extLst>
          </c:dPt>
          <c:dPt>
            <c:idx val="8"/>
            <c:bubble3D val="0"/>
            <c:spPr>
              <a:solidFill>
                <a:srgbClr val="FFFF00"/>
              </a:solidFill>
              <a:ln w="19050">
                <a:solidFill>
                  <a:schemeClr val="lt1"/>
                </a:solidFill>
              </a:ln>
              <a:effectLst/>
            </c:spPr>
            <c:extLst>
              <c:ext xmlns:c16="http://schemas.microsoft.com/office/drawing/2014/chart" uri="{C3380CC4-5D6E-409C-BE32-E72D297353CC}">
                <c16:uniqueId val="{00000011-5921-2944-AC27-0520FD2C219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921-2944-AC27-0520FD2C219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921-2944-AC27-0520FD2C2197}"/>
              </c:ext>
            </c:extLst>
          </c:dPt>
          <c:dPt>
            <c:idx val="11"/>
            <c:bubble3D val="0"/>
            <c:spPr>
              <a:solidFill>
                <a:srgbClr val="00FFCC"/>
              </a:solidFill>
              <a:ln w="19050">
                <a:solidFill>
                  <a:schemeClr val="lt1"/>
                </a:solidFill>
              </a:ln>
              <a:effectLst/>
            </c:spPr>
            <c:extLst>
              <c:ext xmlns:c16="http://schemas.microsoft.com/office/drawing/2014/chart" uri="{C3380CC4-5D6E-409C-BE32-E72D297353CC}">
                <c16:uniqueId val="{00000017-5921-2944-AC27-0520FD2C219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5921-2944-AC27-0520FD2C2197}"/>
              </c:ext>
            </c:extLst>
          </c:dPt>
          <c:dLbls>
            <c:dLbl>
              <c:idx val="6"/>
              <c:layout>
                <c:manualLayout>
                  <c:x val="-4.4679608508123331E-2"/>
                  <c:y val="-0.1534772182254196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921-2944-AC27-0520FD2C219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BIOMAT!$A$38:$A$50</c:f>
              <c:strCache>
                <c:ptCount val="13"/>
                <c:pt idx="0">
                  <c:v>Australia</c:v>
                </c:pt>
                <c:pt idx="1">
                  <c:v>Austria</c:v>
                </c:pt>
                <c:pt idx="2">
                  <c:v>Belgium</c:v>
                </c:pt>
                <c:pt idx="3">
                  <c:v>Brazil</c:v>
                </c:pt>
                <c:pt idx="4">
                  <c:v>China</c:v>
                </c:pt>
                <c:pt idx="5">
                  <c:v>France</c:v>
                </c:pt>
                <c:pt idx="6">
                  <c:v>Germany</c:v>
                </c:pt>
                <c:pt idx="7">
                  <c:v>India</c:v>
                </c:pt>
                <c:pt idx="8">
                  <c:v>Italy</c:v>
                </c:pt>
                <c:pt idx="9">
                  <c:v>Japan</c:v>
                </c:pt>
                <c:pt idx="10">
                  <c:v>Russia</c:v>
                </c:pt>
                <c:pt idx="11">
                  <c:v>USA</c:v>
                </c:pt>
                <c:pt idx="12">
                  <c:v>Others</c:v>
                </c:pt>
              </c:strCache>
            </c:strRef>
          </c:cat>
          <c:val>
            <c:numRef>
              <c:f>BIOMAT!$B$38:$B$50</c:f>
              <c:numCache>
                <c:formatCode>General</c:formatCode>
                <c:ptCount val="13"/>
                <c:pt idx="0">
                  <c:v>4</c:v>
                </c:pt>
                <c:pt idx="1">
                  <c:v>6</c:v>
                </c:pt>
                <c:pt idx="2">
                  <c:v>4</c:v>
                </c:pt>
                <c:pt idx="3">
                  <c:v>7</c:v>
                </c:pt>
                <c:pt idx="4">
                  <c:v>12</c:v>
                </c:pt>
                <c:pt idx="5">
                  <c:v>21</c:v>
                </c:pt>
                <c:pt idx="6">
                  <c:v>70</c:v>
                </c:pt>
                <c:pt idx="7">
                  <c:v>4</c:v>
                </c:pt>
                <c:pt idx="8">
                  <c:v>4</c:v>
                </c:pt>
                <c:pt idx="9">
                  <c:v>7</c:v>
                </c:pt>
                <c:pt idx="10">
                  <c:v>7</c:v>
                </c:pt>
                <c:pt idx="11">
                  <c:v>16</c:v>
                </c:pt>
                <c:pt idx="12">
                  <c:v>26</c:v>
                </c:pt>
              </c:numCache>
            </c:numRef>
          </c:val>
          <c:extLst>
            <c:ext xmlns:c16="http://schemas.microsoft.com/office/drawing/2014/chart" uri="{C3380CC4-5D6E-409C-BE32-E72D297353CC}">
              <c16:uniqueId val="{0000001A-5921-2944-AC27-0520FD2C2197}"/>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7735297483240051"/>
          <c:y val="0.11105043524235729"/>
          <c:w val="0.18630269887990755"/>
          <c:h val="0.8243015934483599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A33BD-F3FC-AF49-A844-ABF8F88E57FA}"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510BF0C8-0DC9-2A42-8D9F-6B43721EC797}">
      <dgm:prSet phldrT="[Text]"/>
      <dgm:spPr>
        <a:solidFill>
          <a:srgbClr val="4F81BD">
            <a:alpha val="51373"/>
          </a:srgbClr>
        </a:solidFill>
      </dgm:spPr>
      <dgm:t>
        <a:bodyPr/>
        <a:lstStyle/>
        <a:p>
          <a:endParaRPr lang="en-US"/>
        </a:p>
      </dgm:t>
    </dgm:pt>
    <dgm:pt modelId="{C0E0B42B-87CA-6640-B093-61B1136514DA}" type="parTrans" cxnId="{0F1E1A7E-1533-694E-9734-1981ACE2AB93}">
      <dgm:prSet/>
      <dgm:spPr/>
      <dgm:t>
        <a:bodyPr/>
        <a:lstStyle/>
        <a:p>
          <a:endParaRPr lang="en-US"/>
        </a:p>
      </dgm:t>
    </dgm:pt>
    <dgm:pt modelId="{931C6297-AEBA-114D-90A3-819E8B34CBC9}" type="sibTrans" cxnId="{0F1E1A7E-1533-694E-9734-1981ACE2AB93}">
      <dgm:prSet/>
      <dgm:spPr/>
      <dgm:t>
        <a:bodyPr/>
        <a:lstStyle/>
        <a:p>
          <a:endParaRPr lang="en-US"/>
        </a:p>
      </dgm:t>
    </dgm:pt>
    <dgm:pt modelId="{67078E17-F510-0744-9D96-672DD0CDE072}">
      <dgm:prSet phldrT="[Text]" custT="1"/>
      <dgm:spPr/>
      <dgm:t>
        <a:bodyPr/>
        <a:lstStyle/>
        <a:p>
          <a:r>
            <a:rPr lang="en-US" sz="1800"/>
            <a:t>P</a:t>
          </a:r>
        </a:p>
      </dgm:t>
    </dgm:pt>
    <dgm:pt modelId="{CB7799F3-5D8B-1E4B-BCA4-9C1889443884}" type="parTrans" cxnId="{CF4C1BB6-9AA0-A44A-959A-BDA4F08BD9F7}">
      <dgm:prSet/>
      <dgm:spPr/>
      <dgm:t>
        <a:bodyPr/>
        <a:lstStyle/>
        <a:p>
          <a:endParaRPr lang="en-US"/>
        </a:p>
      </dgm:t>
    </dgm:pt>
    <dgm:pt modelId="{22887FA8-B6DC-2D42-9DEA-3704A1A47FF6}" type="sibTrans" cxnId="{CF4C1BB6-9AA0-A44A-959A-BDA4F08BD9F7}">
      <dgm:prSet/>
      <dgm:spPr/>
      <dgm:t>
        <a:bodyPr/>
        <a:lstStyle/>
        <a:p>
          <a:endParaRPr lang="en-US"/>
        </a:p>
      </dgm:t>
    </dgm:pt>
    <dgm:pt modelId="{F9D07318-5F99-A048-BE28-22890F3C43D9}">
      <dgm:prSet phldrT="[Text]" custT="1"/>
      <dgm:spPr>
        <a:solidFill>
          <a:srgbClr val="C00000"/>
        </a:solidFill>
      </dgm:spPr>
      <dgm:t>
        <a:bodyPr/>
        <a:lstStyle/>
        <a:p>
          <a:pPr algn="ctr"/>
          <a:endParaRPr lang="en-US" sz="1600" b="1">
            <a:solidFill>
              <a:schemeClr val="bg1"/>
            </a:solidFill>
          </a:endParaRPr>
        </a:p>
      </dgm:t>
    </dgm:pt>
    <dgm:pt modelId="{7DCFB625-64E8-F14A-9FC1-EC5B8A83C8A6}" type="parTrans" cxnId="{B2EF6E68-D142-7346-BB88-B4FE13D0A1D8}">
      <dgm:prSet/>
      <dgm:spPr/>
      <dgm:t>
        <a:bodyPr/>
        <a:lstStyle/>
        <a:p>
          <a:endParaRPr lang="en-US"/>
        </a:p>
      </dgm:t>
    </dgm:pt>
    <dgm:pt modelId="{2EF9FA37-8AC0-D942-8236-3F7687A3B39F}" type="sibTrans" cxnId="{B2EF6E68-D142-7346-BB88-B4FE13D0A1D8}">
      <dgm:prSet/>
      <dgm:spPr/>
      <dgm:t>
        <a:bodyPr/>
        <a:lstStyle/>
        <a:p>
          <a:endParaRPr lang="en-US"/>
        </a:p>
      </dgm:t>
    </dgm:pt>
    <dgm:pt modelId="{17811F14-2243-D44C-99BC-F505F9D94079}">
      <dgm:prSet phldrT="[Text]" custT="1"/>
      <dgm:spPr>
        <a:solidFill>
          <a:srgbClr val="C00000"/>
        </a:solidFill>
      </dgm:spPr>
      <dgm:t>
        <a:bodyPr/>
        <a:lstStyle/>
        <a:p>
          <a:endParaRPr lang="en-US" sz="1800"/>
        </a:p>
      </dgm:t>
    </dgm:pt>
    <dgm:pt modelId="{67F9DB5E-BC41-F941-BDF9-177F650CF6B3}" type="parTrans" cxnId="{3D11C4A6-ED19-014D-AF0E-015ECB9E6906}">
      <dgm:prSet/>
      <dgm:spPr/>
      <dgm:t>
        <a:bodyPr/>
        <a:lstStyle/>
        <a:p>
          <a:endParaRPr lang="en-US"/>
        </a:p>
      </dgm:t>
    </dgm:pt>
    <dgm:pt modelId="{4F57F60E-FA5A-5549-A36B-CFB7FACA4553}" type="sibTrans" cxnId="{3D11C4A6-ED19-014D-AF0E-015ECB9E6906}">
      <dgm:prSet/>
      <dgm:spPr/>
      <dgm:t>
        <a:bodyPr/>
        <a:lstStyle/>
        <a:p>
          <a:endParaRPr lang="en-US"/>
        </a:p>
      </dgm:t>
    </dgm:pt>
    <dgm:pt modelId="{E16DECDB-F50F-2446-AC01-11F678685A54}">
      <dgm:prSet phldrT="[Text]" custT="1"/>
      <dgm:spPr/>
      <dgm:t>
        <a:bodyPr/>
        <a:lstStyle/>
        <a:p>
          <a:endParaRPr lang="en-US" sz="1800"/>
        </a:p>
      </dgm:t>
    </dgm:pt>
    <dgm:pt modelId="{F095C154-3AF8-7440-B965-71EA0A005F82}" type="parTrans" cxnId="{A2F3C25C-405C-DF40-BE12-0F8FD989B434}">
      <dgm:prSet/>
      <dgm:spPr/>
      <dgm:t>
        <a:bodyPr/>
        <a:lstStyle/>
        <a:p>
          <a:endParaRPr lang="en-US"/>
        </a:p>
      </dgm:t>
    </dgm:pt>
    <dgm:pt modelId="{092FF319-41A5-B949-A633-D2EE21CB77F5}" type="sibTrans" cxnId="{A2F3C25C-405C-DF40-BE12-0F8FD989B434}">
      <dgm:prSet/>
      <dgm:spPr/>
      <dgm:t>
        <a:bodyPr/>
        <a:lstStyle/>
        <a:p>
          <a:endParaRPr lang="en-US"/>
        </a:p>
      </dgm:t>
    </dgm:pt>
    <dgm:pt modelId="{3F49DA8C-96DB-2D40-8076-73A81AE78BB8}" type="pres">
      <dgm:prSet presAssocID="{8E1A33BD-F3FC-AF49-A844-ABF8F88E57FA}" presName="Name0" presStyleCnt="0">
        <dgm:presLayoutVars>
          <dgm:chMax val="1"/>
          <dgm:dir/>
          <dgm:animLvl val="ctr"/>
          <dgm:resizeHandles val="exact"/>
        </dgm:presLayoutVars>
      </dgm:prSet>
      <dgm:spPr/>
    </dgm:pt>
    <dgm:pt modelId="{7A3D8CB3-3629-404E-B890-552BCB8AFDAD}" type="pres">
      <dgm:prSet presAssocID="{510BF0C8-0DC9-2A42-8D9F-6B43721EC797}" presName="centerShape" presStyleLbl="node0" presStyleIdx="0" presStyleCnt="1"/>
      <dgm:spPr/>
    </dgm:pt>
    <dgm:pt modelId="{84971443-5B60-E24E-8174-828E63248939}" type="pres">
      <dgm:prSet presAssocID="{67078E17-F510-0744-9D96-672DD0CDE072}" presName="node" presStyleLbl="node1" presStyleIdx="0" presStyleCnt="4">
        <dgm:presLayoutVars>
          <dgm:bulletEnabled val="1"/>
        </dgm:presLayoutVars>
      </dgm:prSet>
      <dgm:spPr/>
    </dgm:pt>
    <dgm:pt modelId="{52571194-89BE-924D-B9B7-74CE3308501E}" type="pres">
      <dgm:prSet presAssocID="{67078E17-F510-0744-9D96-672DD0CDE072}" presName="dummy" presStyleCnt="0"/>
      <dgm:spPr/>
    </dgm:pt>
    <dgm:pt modelId="{97AE74EF-BF2F-5945-9AFE-D7913E0E16FF}" type="pres">
      <dgm:prSet presAssocID="{22887FA8-B6DC-2D42-9DEA-3704A1A47FF6}" presName="sibTrans" presStyleLbl="sibTrans2D1" presStyleIdx="0" presStyleCnt="4"/>
      <dgm:spPr/>
    </dgm:pt>
    <dgm:pt modelId="{79B77914-4BCF-CD46-8069-FAF90B6EA274}" type="pres">
      <dgm:prSet presAssocID="{17811F14-2243-D44C-99BC-F505F9D94079}" presName="node" presStyleLbl="node1" presStyleIdx="1" presStyleCnt="4">
        <dgm:presLayoutVars>
          <dgm:bulletEnabled val="1"/>
        </dgm:presLayoutVars>
      </dgm:prSet>
      <dgm:spPr/>
    </dgm:pt>
    <dgm:pt modelId="{9799C308-7594-214E-B74C-F5A960E65FFB}" type="pres">
      <dgm:prSet presAssocID="{17811F14-2243-D44C-99BC-F505F9D94079}" presName="dummy" presStyleCnt="0"/>
      <dgm:spPr/>
    </dgm:pt>
    <dgm:pt modelId="{FDCC1F26-78D4-814F-9C8B-BBE8FA29AF4C}" type="pres">
      <dgm:prSet presAssocID="{4F57F60E-FA5A-5549-A36B-CFB7FACA4553}" presName="sibTrans" presStyleLbl="sibTrans2D1" presStyleIdx="1" presStyleCnt="4"/>
      <dgm:spPr/>
    </dgm:pt>
    <dgm:pt modelId="{9F0AE116-5F80-EF45-A8F9-2ED7633384B0}" type="pres">
      <dgm:prSet presAssocID="{F9D07318-5F99-A048-BE28-22890F3C43D9}" presName="node" presStyleLbl="node1" presStyleIdx="2" presStyleCnt="4">
        <dgm:presLayoutVars>
          <dgm:bulletEnabled val="1"/>
        </dgm:presLayoutVars>
      </dgm:prSet>
      <dgm:spPr/>
    </dgm:pt>
    <dgm:pt modelId="{E14A177F-480E-034E-96A5-05BE4D3731CE}" type="pres">
      <dgm:prSet presAssocID="{F9D07318-5F99-A048-BE28-22890F3C43D9}" presName="dummy" presStyleCnt="0"/>
      <dgm:spPr/>
    </dgm:pt>
    <dgm:pt modelId="{C5998ED0-E8DD-5247-9407-3631E2ACA846}" type="pres">
      <dgm:prSet presAssocID="{2EF9FA37-8AC0-D942-8236-3F7687A3B39F}" presName="sibTrans" presStyleLbl="sibTrans2D1" presStyleIdx="2" presStyleCnt="4"/>
      <dgm:spPr/>
    </dgm:pt>
    <dgm:pt modelId="{D0D5C67A-EFEC-5240-A4BB-E7860DCB7FDE}" type="pres">
      <dgm:prSet presAssocID="{E16DECDB-F50F-2446-AC01-11F678685A54}" presName="node" presStyleLbl="node1" presStyleIdx="3" presStyleCnt="4">
        <dgm:presLayoutVars>
          <dgm:bulletEnabled val="1"/>
        </dgm:presLayoutVars>
      </dgm:prSet>
      <dgm:spPr/>
    </dgm:pt>
    <dgm:pt modelId="{55B1F314-26DD-8D49-97A4-8B8D64D5F701}" type="pres">
      <dgm:prSet presAssocID="{E16DECDB-F50F-2446-AC01-11F678685A54}" presName="dummy" presStyleCnt="0"/>
      <dgm:spPr/>
    </dgm:pt>
    <dgm:pt modelId="{4A83FF57-33C6-394A-B836-81D7101CB0BA}" type="pres">
      <dgm:prSet presAssocID="{092FF319-41A5-B949-A633-D2EE21CB77F5}" presName="sibTrans" presStyleLbl="sibTrans2D1" presStyleIdx="3" presStyleCnt="4"/>
      <dgm:spPr/>
    </dgm:pt>
  </dgm:ptLst>
  <dgm:cxnLst>
    <dgm:cxn modelId="{53876E06-6DBC-E544-B88B-C662A9FFDDF0}" type="presOf" srcId="{4F57F60E-FA5A-5549-A36B-CFB7FACA4553}" destId="{FDCC1F26-78D4-814F-9C8B-BBE8FA29AF4C}" srcOrd="0" destOrd="0" presId="urn:microsoft.com/office/officeart/2005/8/layout/radial6"/>
    <dgm:cxn modelId="{7C4FD01E-DFF6-9646-A528-65538D26C0FC}" type="presOf" srcId="{092FF319-41A5-B949-A633-D2EE21CB77F5}" destId="{4A83FF57-33C6-394A-B836-81D7101CB0BA}" srcOrd="0" destOrd="0" presId="urn:microsoft.com/office/officeart/2005/8/layout/radial6"/>
    <dgm:cxn modelId="{84D07A46-7075-6640-BA96-E1AC0A55C8B4}" type="presOf" srcId="{F9D07318-5F99-A048-BE28-22890F3C43D9}" destId="{9F0AE116-5F80-EF45-A8F9-2ED7633384B0}" srcOrd="0" destOrd="0" presId="urn:microsoft.com/office/officeart/2005/8/layout/radial6"/>
    <dgm:cxn modelId="{A2F3C25C-405C-DF40-BE12-0F8FD989B434}" srcId="{510BF0C8-0DC9-2A42-8D9F-6B43721EC797}" destId="{E16DECDB-F50F-2446-AC01-11F678685A54}" srcOrd="3" destOrd="0" parTransId="{F095C154-3AF8-7440-B965-71EA0A005F82}" sibTransId="{092FF319-41A5-B949-A633-D2EE21CB77F5}"/>
    <dgm:cxn modelId="{4059B45E-B39A-D94A-97DA-08BF1B74A4F2}" type="presOf" srcId="{2EF9FA37-8AC0-D942-8236-3F7687A3B39F}" destId="{C5998ED0-E8DD-5247-9407-3631E2ACA846}" srcOrd="0" destOrd="0" presId="urn:microsoft.com/office/officeart/2005/8/layout/radial6"/>
    <dgm:cxn modelId="{5C87E366-925C-AF4E-A293-4B05FE88A1BE}" type="presOf" srcId="{17811F14-2243-D44C-99BC-F505F9D94079}" destId="{79B77914-4BCF-CD46-8069-FAF90B6EA274}" srcOrd="0" destOrd="0" presId="urn:microsoft.com/office/officeart/2005/8/layout/radial6"/>
    <dgm:cxn modelId="{B2EF6E68-D142-7346-BB88-B4FE13D0A1D8}" srcId="{510BF0C8-0DC9-2A42-8D9F-6B43721EC797}" destId="{F9D07318-5F99-A048-BE28-22890F3C43D9}" srcOrd="2" destOrd="0" parTransId="{7DCFB625-64E8-F14A-9FC1-EC5B8A83C8A6}" sibTransId="{2EF9FA37-8AC0-D942-8236-3F7687A3B39F}"/>
    <dgm:cxn modelId="{BD2C936F-5412-F440-B1C7-C57D701A602D}" type="presOf" srcId="{E16DECDB-F50F-2446-AC01-11F678685A54}" destId="{D0D5C67A-EFEC-5240-A4BB-E7860DCB7FDE}" srcOrd="0" destOrd="0" presId="urn:microsoft.com/office/officeart/2005/8/layout/radial6"/>
    <dgm:cxn modelId="{0F1E1A7E-1533-694E-9734-1981ACE2AB93}" srcId="{8E1A33BD-F3FC-AF49-A844-ABF8F88E57FA}" destId="{510BF0C8-0DC9-2A42-8D9F-6B43721EC797}" srcOrd="0" destOrd="0" parTransId="{C0E0B42B-87CA-6640-B093-61B1136514DA}" sibTransId="{931C6297-AEBA-114D-90A3-819E8B34CBC9}"/>
    <dgm:cxn modelId="{48D2F38C-949F-CD48-8004-32F133B10BB1}" type="presOf" srcId="{22887FA8-B6DC-2D42-9DEA-3704A1A47FF6}" destId="{97AE74EF-BF2F-5945-9AFE-D7913E0E16FF}" srcOrd="0" destOrd="0" presId="urn:microsoft.com/office/officeart/2005/8/layout/radial6"/>
    <dgm:cxn modelId="{3D11C4A6-ED19-014D-AF0E-015ECB9E6906}" srcId="{510BF0C8-0DC9-2A42-8D9F-6B43721EC797}" destId="{17811F14-2243-D44C-99BC-F505F9D94079}" srcOrd="1" destOrd="0" parTransId="{67F9DB5E-BC41-F941-BDF9-177F650CF6B3}" sibTransId="{4F57F60E-FA5A-5549-A36B-CFB7FACA4553}"/>
    <dgm:cxn modelId="{CF4C1BB6-9AA0-A44A-959A-BDA4F08BD9F7}" srcId="{510BF0C8-0DC9-2A42-8D9F-6B43721EC797}" destId="{67078E17-F510-0744-9D96-672DD0CDE072}" srcOrd="0" destOrd="0" parTransId="{CB7799F3-5D8B-1E4B-BCA4-9C1889443884}" sibTransId="{22887FA8-B6DC-2D42-9DEA-3704A1A47FF6}"/>
    <dgm:cxn modelId="{6D2E9DB7-62A3-1040-B701-70B161A0AC76}" type="presOf" srcId="{8E1A33BD-F3FC-AF49-A844-ABF8F88E57FA}" destId="{3F49DA8C-96DB-2D40-8076-73A81AE78BB8}" srcOrd="0" destOrd="0" presId="urn:microsoft.com/office/officeart/2005/8/layout/radial6"/>
    <dgm:cxn modelId="{7D68C2DE-6087-1442-B045-4C390626EBD1}" type="presOf" srcId="{510BF0C8-0DC9-2A42-8D9F-6B43721EC797}" destId="{7A3D8CB3-3629-404E-B890-552BCB8AFDAD}" srcOrd="0" destOrd="0" presId="urn:microsoft.com/office/officeart/2005/8/layout/radial6"/>
    <dgm:cxn modelId="{87BFCBE6-1CDE-FF4C-B530-E99E074B8C51}" type="presOf" srcId="{67078E17-F510-0744-9D96-672DD0CDE072}" destId="{84971443-5B60-E24E-8174-828E63248939}" srcOrd="0" destOrd="0" presId="urn:microsoft.com/office/officeart/2005/8/layout/radial6"/>
    <dgm:cxn modelId="{1AC49F92-1981-2746-A5E2-0BE064F11A8D}" type="presParOf" srcId="{3F49DA8C-96DB-2D40-8076-73A81AE78BB8}" destId="{7A3D8CB3-3629-404E-B890-552BCB8AFDAD}" srcOrd="0" destOrd="0" presId="urn:microsoft.com/office/officeart/2005/8/layout/radial6"/>
    <dgm:cxn modelId="{4AD5747A-B97F-8148-94F0-916CA361A203}" type="presParOf" srcId="{3F49DA8C-96DB-2D40-8076-73A81AE78BB8}" destId="{84971443-5B60-E24E-8174-828E63248939}" srcOrd="1" destOrd="0" presId="urn:microsoft.com/office/officeart/2005/8/layout/radial6"/>
    <dgm:cxn modelId="{4C6DBC5C-0B14-394A-B033-3F570304E355}" type="presParOf" srcId="{3F49DA8C-96DB-2D40-8076-73A81AE78BB8}" destId="{52571194-89BE-924D-B9B7-74CE3308501E}" srcOrd="2" destOrd="0" presId="urn:microsoft.com/office/officeart/2005/8/layout/radial6"/>
    <dgm:cxn modelId="{0F81BBF5-6065-DE4D-9743-4588BE7DE33D}" type="presParOf" srcId="{3F49DA8C-96DB-2D40-8076-73A81AE78BB8}" destId="{97AE74EF-BF2F-5945-9AFE-D7913E0E16FF}" srcOrd="3" destOrd="0" presId="urn:microsoft.com/office/officeart/2005/8/layout/radial6"/>
    <dgm:cxn modelId="{1EBCDDB1-4B20-CE4D-A910-64E303EE1E7C}" type="presParOf" srcId="{3F49DA8C-96DB-2D40-8076-73A81AE78BB8}" destId="{79B77914-4BCF-CD46-8069-FAF90B6EA274}" srcOrd="4" destOrd="0" presId="urn:microsoft.com/office/officeart/2005/8/layout/radial6"/>
    <dgm:cxn modelId="{E09DAA8F-9DAC-4E46-A988-0CB5295F3E27}" type="presParOf" srcId="{3F49DA8C-96DB-2D40-8076-73A81AE78BB8}" destId="{9799C308-7594-214E-B74C-F5A960E65FFB}" srcOrd="5" destOrd="0" presId="urn:microsoft.com/office/officeart/2005/8/layout/radial6"/>
    <dgm:cxn modelId="{F31B9833-0BFE-B548-A583-C295041772AA}" type="presParOf" srcId="{3F49DA8C-96DB-2D40-8076-73A81AE78BB8}" destId="{FDCC1F26-78D4-814F-9C8B-BBE8FA29AF4C}" srcOrd="6" destOrd="0" presId="urn:microsoft.com/office/officeart/2005/8/layout/radial6"/>
    <dgm:cxn modelId="{9DB99094-2570-1748-852F-69B8E2FB2229}" type="presParOf" srcId="{3F49DA8C-96DB-2D40-8076-73A81AE78BB8}" destId="{9F0AE116-5F80-EF45-A8F9-2ED7633384B0}" srcOrd="7" destOrd="0" presId="urn:microsoft.com/office/officeart/2005/8/layout/radial6"/>
    <dgm:cxn modelId="{B61E3D74-BC7E-9E4E-AB8E-661D5E32A087}" type="presParOf" srcId="{3F49DA8C-96DB-2D40-8076-73A81AE78BB8}" destId="{E14A177F-480E-034E-96A5-05BE4D3731CE}" srcOrd="8" destOrd="0" presId="urn:microsoft.com/office/officeart/2005/8/layout/radial6"/>
    <dgm:cxn modelId="{7035DD64-9F17-AC4D-AAF8-EEBB71F07AC5}" type="presParOf" srcId="{3F49DA8C-96DB-2D40-8076-73A81AE78BB8}" destId="{C5998ED0-E8DD-5247-9407-3631E2ACA846}" srcOrd="9" destOrd="0" presId="urn:microsoft.com/office/officeart/2005/8/layout/radial6"/>
    <dgm:cxn modelId="{33E891BE-8471-CA4B-BDC5-642EBCABC162}" type="presParOf" srcId="{3F49DA8C-96DB-2D40-8076-73A81AE78BB8}" destId="{D0D5C67A-EFEC-5240-A4BB-E7860DCB7FDE}" srcOrd="10" destOrd="0" presId="urn:microsoft.com/office/officeart/2005/8/layout/radial6"/>
    <dgm:cxn modelId="{D466AF80-03B4-C74E-B1E8-484C65FC3212}" type="presParOf" srcId="{3F49DA8C-96DB-2D40-8076-73A81AE78BB8}" destId="{55B1F314-26DD-8D49-97A4-8B8D64D5F701}" srcOrd="11" destOrd="0" presId="urn:microsoft.com/office/officeart/2005/8/layout/radial6"/>
    <dgm:cxn modelId="{1A88822B-CB36-A348-840E-963F03BCDB5E}" type="presParOf" srcId="{3F49DA8C-96DB-2D40-8076-73A81AE78BB8}" destId="{4A83FF57-33C6-394A-B836-81D7101CB0BA}" srcOrd="12"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3FF57-33C6-394A-B836-81D7101CB0BA}">
      <dsp:nvSpPr>
        <dsp:cNvPr id="0" name=""/>
        <dsp:cNvSpPr/>
      </dsp:nvSpPr>
      <dsp:spPr>
        <a:xfrm>
          <a:off x="634191" y="417381"/>
          <a:ext cx="2781695" cy="2781695"/>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998ED0-E8DD-5247-9407-3631E2ACA846}">
      <dsp:nvSpPr>
        <dsp:cNvPr id="0" name=""/>
        <dsp:cNvSpPr/>
      </dsp:nvSpPr>
      <dsp:spPr>
        <a:xfrm>
          <a:off x="634191" y="417381"/>
          <a:ext cx="2781695" cy="2781695"/>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CC1F26-78D4-814F-9C8B-BBE8FA29AF4C}">
      <dsp:nvSpPr>
        <dsp:cNvPr id="0" name=""/>
        <dsp:cNvSpPr/>
      </dsp:nvSpPr>
      <dsp:spPr>
        <a:xfrm>
          <a:off x="634191" y="417381"/>
          <a:ext cx="2781695" cy="2781695"/>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AE74EF-BF2F-5945-9AFE-D7913E0E16FF}">
      <dsp:nvSpPr>
        <dsp:cNvPr id="0" name=""/>
        <dsp:cNvSpPr/>
      </dsp:nvSpPr>
      <dsp:spPr>
        <a:xfrm>
          <a:off x="634191" y="417381"/>
          <a:ext cx="2781695" cy="2781695"/>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3D8CB3-3629-404E-B890-552BCB8AFDAD}">
      <dsp:nvSpPr>
        <dsp:cNvPr id="0" name=""/>
        <dsp:cNvSpPr/>
      </dsp:nvSpPr>
      <dsp:spPr>
        <a:xfrm>
          <a:off x="1384304" y="1167494"/>
          <a:ext cx="1281469" cy="1281469"/>
        </a:xfrm>
        <a:prstGeom prst="ellipse">
          <a:avLst/>
        </a:prstGeom>
        <a:solidFill>
          <a:srgbClr val="4F81BD">
            <a:alpha val="51373"/>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endParaRPr lang="en-US" sz="5700" kern="1200"/>
        </a:p>
      </dsp:txBody>
      <dsp:txXfrm>
        <a:off x="1571971" y="1355161"/>
        <a:ext cx="906135" cy="906135"/>
      </dsp:txXfrm>
    </dsp:sp>
    <dsp:sp modelId="{84971443-5B60-E24E-8174-828E63248939}">
      <dsp:nvSpPr>
        <dsp:cNvPr id="0" name=""/>
        <dsp:cNvSpPr/>
      </dsp:nvSpPr>
      <dsp:spPr>
        <a:xfrm>
          <a:off x="1576524" y="1160"/>
          <a:ext cx="897028" cy="8970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P</a:t>
          </a:r>
        </a:p>
      </dsp:txBody>
      <dsp:txXfrm>
        <a:off x="1707891" y="132527"/>
        <a:ext cx="634294" cy="634294"/>
      </dsp:txXfrm>
    </dsp:sp>
    <dsp:sp modelId="{79B77914-4BCF-CD46-8069-FAF90B6EA274}">
      <dsp:nvSpPr>
        <dsp:cNvPr id="0" name=""/>
        <dsp:cNvSpPr/>
      </dsp:nvSpPr>
      <dsp:spPr>
        <a:xfrm>
          <a:off x="2935079" y="1359715"/>
          <a:ext cx="897028" cy="897028"/>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066446" y="1491082"/>
        <a:ext cx="634294" cy="634294"/>
      </dsp:txXfrm>
    </dsp:sp>
    <dsp:sp modelId="{9F0AE116-5F80-EF45-A8F9-2ED7633384B0}">
      <dsp:nvSpPr>
        <dsp:cNvPr id="0" name=""/>
        <dsp:cNvSpPr/>
      </dsp:nvSpPr>
      <dsp:spPr>
        <a:xfrm>
          <a:off x="1576524" y="2718269"/>
          <a:ext cx="897028" cy="897028"/>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1707891" y="2849636"/>
        <a:ext cx="634294" cy="634294"/>
      </dsp:txXfrm>
    </dsp:sp>
    <dsp:sp modelId="{D0D5C67A-EFEC-5240-A4BB-E7860DCB7FDE}">
      <dsp:nvSpPr>
        <dsp:cNvPr id="0" name=""/>
        <dsp:cNvSpPr/>
      </dsp:nvSpPr>
      <dsp:spPr>
        <a:xfrm>
          <a:off x="217969" y="1359715"/>
          <a:ext cx="897028" cy="8970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49336" y="1491082"/>
        <a:ext cx="634294" cy="63429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381000" y="685800"/>
            <a:ext cx="6096000" cy="3429000"/>
          </a:xfrm>
          <a:prstGeom prst="rect">
            <a:avLst/>
          </a:prstGeom>
        </p:spPr>
        <p:txBody>
          <a:bodyPr/>
          <a:lstStyle/>
          <a:p>
            <a:endParaRPr/>
          </a:p>
        </p:txBody>
      </p:sp>
      <p:sp>
        <p:nvSpPr>
          <p:cNvPr id="320" name="Shape 3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309563" latinLnBrk="0">
      <a:defRPr sz="825">
        <a:latin typeface="Lucida Grande"/>
        <a:ea typeface="Lucida Grande"/>
        <a:cs typeface="Lucida Grande"/>
        <a:sym typeface="Lucida Grande"/>
      </a:defRPr>
    </a:lvl1pPr>
    <a:lvl2pPr indent="85725" defTabSz="309563" latinLnBrk="0">
      <a:defRPr sz="825">
        <a:latin typeface="Lucida Grande"/>
        <a:ea typeface="Lucida Grande"/>
        <a:cs typeface="Lucida Grande"/>
        <a:sym typeface="Lucida Grande"/>
      </a:defRPr>
    </a:lvl2pPr>
    <a:lvl3pPr indent="171450" defTabSz="309563" latinLnBrk="0">
      <a:defRPr sz="825">
        <a:latin typeface="Lucida Grande"/>
        <a:ea typeface="Lucida Grande"/>
        <a:cs typeface="Lucida Grande"/>
        <a:sym typeface="Lucida Grande"/>
      </a:defRPr>
    </a:lvl3pPr>
    <a:lvl4pPr indent="257175" defTabSz="309563" latinLnBrk="0">
      <a:defRPr sz="825">
        <a:latin typeface="Lucida Grande"/>
        <a:ea typeface="Lucida Grande"/>
        <a:cs typeface="Lucida Grande"/>
        <a:sym typeface="Lucida Grande"/>
      </a:defRPr>
    </a:lvl4pPr>
    <a:lvl5pPr indent="342900" defTabSz="309563" latinLnBrk="0">
      <a:defRPr sz="825">
        <a:latin typeface="Lucida Grande"/>
        <a:ea typeface="Lucida Grande"/>
        <a:cs typeface="Lucida Grande"/>
        <a:sym typeface="Lucida Grande"/>
      </a:defRPr>
    </a:lvl5pPr>
    <a:lvl6pPr indent="428625" defTabSz="309563" latinLnBrk="0">
      <a:defRPr sz="825">
        <a:latin typeface="Lucida Grande"/>
        <a:ea typeface="Lucida Grande"/>
        <a:cs typeface="Lucida Grande"/>
        <a:sym typeface="Lucida Grande"/>
      </a:defRPr>
    </a:lvl6pPr>
    <a:lvl7pPr indent="514350" defTabSz="309563" latinLnBrk="0">
      <a:defRPr sz="825">
        <a:latin typeface="Lucida Grande"/>
        <a:ea typeface="Lucida Grande"/>
        <a:cs typeface="Lucida Grande"/>
        <a:sym typeface="Lucida Grande"/>
      </a:defRPr>
    </a:lvl7pPr>
    <a:lvl8pPr indent="600075" defTabSz="309563" latinLnBrk="0">
      <a:defRPr sz="825">
        <a:latin typeface="Lucida Grande"/>
        <a:ea typeface="Lucida Grande"/>
        <a:cs typeface="Lucida Grande"/>
        <a:sym typeface="Lucida Grande"/>
      </a:defRPr>
    </a:lvl8pPr>
    <a:lvl9pPr indent="685800" defTabSz="309563" latinLnBrk="0">
      <a:defRPr sz="825">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9062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2878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6828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885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E9A73-9026-7BC2-6A7D-00F0C76AB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0A37C-D9B4-CEC2-322A-DEF5719370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86526C5-8AFC-A5FF-F629-CAF68F0E4313}"/>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8801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47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0505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1362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A67A1-E883-5983-D2FE-F92906F22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CD135-6211-8801-C43C-360BCE28D5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6254E61-1E7E-58AB-1404-D8AB9FA33E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17171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1280" marR="81280" indent="0" algn="l" defTabSz="1821656" rtl="0" fontAlgn="auto" latinLnBrk="0" hangingPunct="0">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244883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899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ED9EA-0B9F-533B-C672-293D4AE68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ED25B-8381-5009-DD24-BF37682BE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B36C2-63DB-93C2-2096-A8EA1C490DD2}"/>
              </a:ext>
            </a:extLst>
          </p:cNvPr>
          <p:cNvSpPr>
            <a:spLocks noGrp="1"/>
          </p:cNvSpPr>
          <p:nvPr>
            <p:ph type="body" idx="1"/>
          </p:nvPr>
        </p:nvSpPr>
        <p:spPr/>
        <p:txBody>
          <a:bodyPr/>
          <a:lstStyle/>
          <a:p>
            <a:r>
              <a:rPr lang="en-US" sz="1200" kern="1200">
                <a:solidFill>
                  <a:schemeClr val="tx1"/>
                </a:solidFill>
                <a:effectLst/>
                <a:latin typeface="+mn-lt"/>
                <a:ea typeface="+mn-ea"/>
                <a:cs typeface="+mn-cs"/>
              </a:rPr>
              <a:t>High-static pressures are achieved by inserting the materials of interest (x, y, z) in diamond anvil cells, where pressures of upto 100 Gpa can be reached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heavy ion beams, as we have seen, deposit enormous amount of energy in very localized volumes and in very short times.</a:t>
            </a:r>
          </a:p>
          <a:p>
            <a:endParaRPr lang="en-US" sz="1200" kern="1200">
              <a:solidFill>
                <a:schemeClr val="tx1"/>
              </a:solidFill>
              <a:effectLst/>
              <a:latin typeface="+mn-lt"/>
              <a:ea typeface="+mn-ea"/>
              <a:cs typeface="+mn-cs"/>
            </a:endParaRPr>
          </a:p>
          <a:p>
            <a:r>
              <a:rPr lang="en-US" b="1"/>
              <a:t>So, at GSI, Materials will be pressurized between the two </a:t>
            </a:r>
            <a:r>
              <a:rPr lang="en-US"/>
              <a:t>diamonds of a diamond anvil cell to tens of GPa, and subsequently exposed to the ion beams.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 special characteristic of swift heavy ions is that they deposit the maximal energy at the end of the trajectory. So the high energy ions of the synchrotron accelerator can penetrate the cell (either though the diamonds or though the gasket and deposit the maximal amount of energy on the pressurized material.</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E6E34DB-84CF-EA4B-8D30-84150637D77E}"/>
              </a:ext>
            </a:extLst>
          </p:cNvPr>
          <p:cNvSpPr>
            <a:spLocks noGrp="1"/>
          </p:cNvSpPr>
          <p:nvPr>
            <p:ph type="sldNum" sz="quarter" idx="5"/>
          </p:nvPr>
        </p:nvSpPr>
        <p:spPr/>
        <p:txBody>
          <a:bodyPr/>
          <a:lstStyle/>
          <a:p>
            <a:fld id="{EC7412BC-D925-4ED7-BA94-176628DDA5CA}" type="slidenum">
              <a:rPr lang="en-US" smtClean="0"/>
              <a:t>18</a:t>
            </a:fld>
            <a:endParaRPr lang="en-US"/>
          </a:p>
        </p:txBody>
      </p:sp>
    </p:spTree>
    <p:extLst>
      <p:ext uri="{BB962C8B-B14F-4D97-AF65-F5344CB8AC3E}">
        <p14:creationId xmlns:p14="http://schemas.microsoft.com/office/powerpoint/2010/main" val="3145736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905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6"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a:extLst>
              <a:ext uri="{FF2B5EF4-FFF2-40B4-BE49-F238E27FC236}">
                <a16:creationId xmlns:a16="http://schemas.microsoft.com/office/drawing/2014/main" id="{623CD87D-8ECD-4260-96DC-0B2CC046052E}"/>
              </a:ext>
            </a:extLst>
          </p:cNvPr>
          <p:cNvSpPr>
            <a:spLocks noGrp="1" noChangeArrowheads="1"/>
          </p:cNvSpPr>
          <p:nvPr>
            <p:ph type="ftr" sz="quarter" idx="10"/>
          </p:nvPr>
        </p:nvSpPr>
        <p:spPr/>
        <p:txBody>
          <a:bodyPr/>
          <a:lstStyle>
            <a:lvl1pPr fontAlgn="auto">
              <a:spcBef>
                <a:spcPts val="0"/>
              </a:spcBef>
              <a:spcAft>
                <a:spcPts val="0"/>
              </a:spcAft>
              <a:defRPr/>
            </a:lvl1pPr>
          </a:lstStyle>
          <a:p>
            <a:pPr>
              <a:defRPr/>
            </a:pPr>
            <a:endParaRPr lang="ro-RO"/>
          </a:p>
        </p:txBody>
      </p:sp>
      <p:sp>
        <p:nvSpPr>
          <p:cNvPr id="4" name="Rectangle 6">
            <a:extLst>
              <a:ext uri="{FF2B5EF4-FFF2-40B4-BE49-F238E27FC236}">
                <a16:creationId xmlns:a16="http://schemas.microsoft.com/office/drawing/2014/main" id="{C27A8A8B-4563-4FEF-806C-AC59336C7B24}"/>
              </a:ext>
            </a:extLst>
          </p:cNvPr>
          <p:cNvSpPr>
            <a:spLocks noGrp="1" noChangeArrowheads="1"/>
          </p:cNvSpPr>
          <p:nvPr>
            <p:ph type="sldNum" sz="quarter" idx="11"/>
          </p:nvPr>
        </p:nvSpPr>
        <p:spPr/>
        <p:txBody>
          <a:bodyPr/>
          <a:lstStyle>
            <a:lvl1pPr fontAlgn="auto">
              <a:spcBef>
                <a:spcPts val="0"/>
              </a:spcBef>
              <a:spcAft>
                <a:spcPts val="0"/>
              </a:spcAft>
              <a:defRPr/>
            </a:lvl1pPr>
          </a:lstStyle>
          <a:p>
            <a:pPr>
              <a:defRPr/>
            </a:pPr>
            <a:fld id="{3C295598-BFB2-4126-A900-049695FCB5F1}" type="slidenum">
              <a:rPr lang="de-DE"/>
              <a:pPr>
                <a:defRPr/>
              </a:pPr>
              <a:t>‹#›</a:t>
            </a:fld>
            <a:endParaRPr lang="de-DE"/>
          </a:p>
        </p:txBody>
      </p:sp>
    </p:spTree>
    <p:extLst>
      <p:ext uri="{BB962C8B-B14F-4D97-AF65-F5344CB8AC3E}">
        <p14:creationId xmlns:p14="http://schemas.microsoft.com/office/powerpoint/2010/main" val="236636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3A5B269-6D2E-4FE9-81CF-0A26B2790266}"/>
              </a:ext>
            </a:extLst>
          </p:cNvPr>
          <p:cNvSpPr>
            <a:spLocks noGrp="1" noChangeArrowheads="1"/>
          </p:cNvSpPr>
          <p:nvPr>
            <p:ph type="ftr" sz="quarter" idx="10"/>
          </p:nvPr>
        </p:nvSpPr>
        <p:spPr/>
        <p:txBody>
          <a:bodyPr/>
          <a:lstStyle>
            <a:lvl1pPr fontAlgn="auto">
              <a:spcBef>
                <a:spcPts val="0"/>
              </a:spcBef>
              <a:spcAft>
                <a:spcPts val="0"/>
              </a:spcAft>
              <a:defRPr/>
            </a:lvl1pPr>
          </a:lstStyle>
          <a:p>
            <a:pPr>
              <a:defRPr/>
            </a:pPr>
            <a:endParaRPr lang="ro-RO"/>
          </a:p>
        </p:txBody>
      </p:sp>
      <p:sp>
        <p:nvSpPr>
          <p:cNvPr id="3" name="Rectangle 6">
            <a:extLst>
              <a:ext uri="{FF2B5EF4-FFF2-40B4-BE49-F238E27FC236}">
                <a16:creationId xmlns:a16="http://schemas.microsoft.com/office/drawing/2014/main" id="{88FF8185-DA14-4012-8BD1-0BFCEA5771F1}"/>
              </a:ext>
            </a:extLst>
          </p:cNvPr>
          <p:cNvSpPr>
            <a:spLocks noGrp="1" noChangeArrowheads="1"/>
          </p:cNvSpPr>
          <p:nvPr>
            <p:ph type="sldNum" sz="quarter" idx="11"/>
          </p:nvPr>
        </p:nvSpPr>
        <p:spPr/>
        <p:txBody>
          <a:bodyPr/>
          <a:lstStyle>
            <a:lvl1pPr fontAlgn="auto">
              <a:spcBef>
                <a:spcPts val="0"/>
              </a:spcBef>
              <a:spcAft>
                <a:spcPts val="0"/>
              </a:spcAft>
              <a:defRPr/>
            </a:lvl1pPr>
          </a:lstStyle>
          <a:p>
            <a:pPr>
              <a:defRPr/>
            </a:pPr>
            <a:fld id="{1C1AFFAF-85D6-42D2-A37D-A4A18D4BF4E1}" type="slidenum">
              <a:rPr lang="de-DE"/>
              <a:pPr>
                <a:defRPr/>
              </a:pPr>
              <a:t>‹#›</a:t>
            </a:fld>
            <a:endParaRPr lang="de-DE"/>
          </a:p>
        </p:txBody>
      </p:sp>
    </p:spTree>
    <p:extLst>
      <p:ext uri="{BB962C8B-B14F-4D97-AF65-F5344CB8AC3E}">
        <p14:creationId xmlns:p14="http://schemas.microsoft.com/office/powerpoint/2010/main" val="114626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6"/>
          <p:cNvSpPr txBox="1">
            <a:spLocks noChangeArrowheads="1"/>
          </p:cNvSpPr>
          <p:nvPr userDrawn="1"/>
        </p:nvSpPr>
        <p:spPr bwMode="auto">
          <a:xfrm>
            <a:off x="7956376" y="4948015"/>
            <a:ext cx="1149350" cy="25003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fr-FR"/>
            </a:defPPr>
            <a:lvl1pPr marL="0" algn="r" defTabSz="457200" rtl="0" eaLnBrk="0" latinLnBrk="0" hangingPunct="0">
              <a:defRPr sz="1200" b="0" kern="1200">
                <a:solidFill>
                  <a:schemeClr val="tx1"/>
                </a:solidFill>
                <a:latin typeface="+mn-lt"/>
                <a:ea typeface="ＭＳ Ｐゴシック" pitchFamily="-112" charset="-128"/>
                <a:cs typeface="ＭＳ Ｐゴシック" pitchFamily="-112" charset="-12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9576DC-B884-5846-8608-696B9D4DA3A4}" type="slidenum">
              <a:rPr lang="en-US" sz="900" smtClean="0">
                <a:solidFill>
                  <a:srgbClr val="000000"/>
                </a:solidFill>
              </a:rPr>
              <a:pPr>
                <a:defRPr/>
              </a:pPr>
              <a:t>‹#›</a:t>
            </a:fld>
            <a:endParaRPr lang="en-US" sz="900" dirty="0">
              <a:solidFill>
                <a:srgbClr val="000000"/>
              </a:solidFill>
            </a:endParaRPr>
          </a:p>
        </p:txBody>
      </p:sp>
    </p:spTree>
    <p:extLst>
      <p:ext uri="{BB962C8B-B14F-4D97-AF65-F5344CB8AC3E}">
        <p14:creationId xmlns:p14="http://schemas.microsoft.com/office/powerpoint/2010/main" val="378011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4"/>
          <p:cNvSpPr>
            <a:spLocks noGrp="1" noChangeArrowheads="1"/>
          </p:cNvSpPr>
          <p:nvPr>
            <p:ph type="dt" sz="half" idx="2"/>
          </p:nvPr>
        </p:nvSpPr>
        <p:spPr bwMode="auto">
          <a:xfrm>
            <a:off x="107950" y="4979520"/>
            <a:ext cx="1905000" cy="250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900" b="0">
                <a:latin typeface="+mn-lt"/>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0" name="Rectangle 5"/>
          <p:cNvSpPr>
            <a:spLocks noGrp="1" noChangeArrowheads="1"/>
          </p:cNvSpPr>
          <p:nvPr>
            <p:ph type="ftr" sz="quarter" idx="3"/>
          </p:nvPr>
        </p:nvSpPr>
        <p:spPr bwMode="auto">
          <a:xfrm>
            <a:off x="2339980" y="4979519"/>
            <a:ext cx="5040313" cy="250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900" b="0">
                <a:latin typeface="Arial" pitchFamily="-65" charset="0"/>
                <a:ea typeface="ＭＳ Ｐゴシック" pitchFamily="-65" charset="-128"/>
                <a:cs typeface="ＭＳ Ｐゴシック" pitchFamily="-65" charset="-128"/>
              </a:defRPr>
            </a:lvl1pPr>
          </a:lstStyle>
          <a:p>
            <a:pPr>
              <a:defRPr/>
            </a:pPr>
            <a:endParaRPr lang="en-US" dirty="0">
              <a:solidFill>
                <a:srgbClr val="000000"/>
              </a:solidFill>
            </a:endParaRPr>
          </a:p>
        </p:txBody>
      </p:sp>
      <p:sp>
        <p:nvSpPr>
          <p:cNvPr id="11" name="Rectangle 6"/>
          <p:cNvSpPr>
            <a:spLocks noGrp="1" noChangeArrowheads="1"/>
          </p:cNvSpPr>
          <p:nvPr>
            <p:ph type="sldNum" sz="quarter" idx="4"/>
          </p:nvPr>
        </p:nvSpPr>
        <p:spPr bwMode="auto">
          <a:xfrm>
            <a:off x="7815264" y="4963804"/>
            <a:ext cx="1149350" cy="250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900" b="0">
                <a:latin typeface="+mn-lt"/>
                <a:ea typeface="ＭＳ Ｐゴシック" pitchFamily="-112" charset="-128"/>
                <a:cs typeface="ＭＳ Ｐゴシック" pitchFamily="-112" charset="-128"/>
              </a:defRPr>
            </a:lvl1pPr>
          </a:lstStyle>
          <a:p>
            <a:pPr>
              <a:defRPr/>
            </a:pPr>
            <a:fld id="{479576DC-B884-5846-8608-696B9D4DA3A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7947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982133" y="167576"/>
            <a:ext cx="5972745" cy="538067"/>
          </a:xfrm>
        </p:spPr>
        <p:txBody>
          <a:bodyPr anchor="ctr" anchorCtr="0">
            <a:normAutofit/>
          </a:bodyPr>
          <a:lstStyle>
            <a:lvl1pPr>
              <a:defRPr sz="2400"/>
            </a:lvl1pPr>
          </a:lstStyle>
          <a:p>
            <a:r>
              <a:rPr lang="de-DE" dirty="0"/>
              <a:t>Titelmasterformat durch Klicken bearbeiten</a:t>
            </a:r>
          </a:p>
        </p:txBody>
      </p:sp>
      <p:sp>
        <p:nvSpPr>
          <p:cNvPr id="3" name="Foliennummernplatzhalter 2"/>
          <p:cNvSpPr>
            <a:spLocks noGrp="1"/>
          </p:cNvSpPr>
          <p:nvPr>
            <p:ph type="sldNum" sz="quarter" idx="10"/>
          </p:nvPr>
        </p:nvSpPr>
        <p:spPr/>
        <p:txBody>
          <a:bodyPr/>
          <a:lstStyle/>
          <a:p>
            <a:fld id="{125CBDDA-5CCF-8748-8988-9DC6C8981774}" type="slidenum">
              <a:rPr lang="de-DE" smtClean="0"/>
              <a:pPr/>
              <a:t>‹#›</a:t>
            </a:fld>
            <a:endParaRPr lang="de-DE" dirty="0"/>
          </a:p>
        </p:txBody>
      </p:sp>
      <p:sp>
        <p:nvSpPr>
          <p:cNvPr id="4" name="Datumsplatzhalter 3"/>
          <p:cNvSpPr>
            <a:spLocks noGrp="1"/>
          </p:cNvSpPr>
          <p:nvPr>
            <p:ph type="dt" sz="half" idx="11"/>
          </p:nvPr>
        </p:nvSpPr>
        <p:spPr/>
        <p:txBody>
          <a:bodyPr/>
          <a:lstStyle/>
          <a:p>
            <a:endParaRPr lang="de-DE" dirty="0"/>
          </a:p>
        </p:txBody>
      </p:sp>
    </p:spTree>
    <p:extLst>
      <p:ext uri="{BB962C8B-B14F-4D97-AF65-F5344CB8AC3E}">
        <p14:creationId xmlns:p14="http://schemas.microsoft.com/office/powerpoint/2010/main" val="640129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1_Title slide">
    <p:spTree>
      <p:nvGrpSpPr>
        <p:cNvPr id="1" name=""/>
        <p:cNvGrpSpPr/>
        <p:nvPr/>
      </p:nvGrpSpPr>
      <p:grpSpPr>
        <a:xfrm>
          <a:off x="0" y="0"/>
          <a:ext cx="0" cy="0"/>
          <a:chOff x="0" y="0"/>
          <a:chExt cx="0" cy="0"/>
        </a:xfrm>
      </p:grpSpPr>
      <p:sp>
        <p:nvSpPr>
          <p:cNvPr id="28" name="Name…"/>
          <p:cNvSpPr>
            <a:spLocks noGrp="1"/>
          </p:cNvSpPr>
          <p:nvPr>
            <p:ph type="body" sz="quarter" idx="21"/>
          </p:nvPr>
        </p:nvSpPr>
        <p:spPr>
          <a:xfrm>
            <a:off x="167432" y="3125589"/>
            <a:ext cx="6047631" cy="1225600"/>
          </a:xfrm>
          <a:prstGeom prst="rect">
            <a:avLst/>
          </a:prstGeom>
          <a:ln w="9525">
            <a:round/>
          </a:ln>
        </p:spPr>
        <p:txBody>
          <a:bodyPr lIns="71437" tIns="71437" rIns="71437" bIns="71437" anchor="b"/>
          <a:lstStyle>
            <a:lvl1pPr marL="30480" marR="30480" indent="0" defTabSz="683121">
              <a:spcBef>
                <a:spcPts val="0"/>
              </a:spcBef>
              <a:buClrTx/>
              <a:buSzTx/>
              <a:buNone/>
              <a:defRPr sz="4600" i="1">
                <a:solidFill>
                  <a:srgbClr val="FFFFFF"/>
                </a:solidFill>
                <a:uFill>
                  <a:solidFill>
                    <a:srgbClr val="FFFFFF"/>
                  </a:solidFill>
                </a:uFill>
              </a:defRPr>
            </a:lvl1pPr>
          </a:lstStyle>
          <a:p>
            <a:pPr marL="81280" marR="81280" indent="0" defTabSz="1821656">
              <a:spcBef>
                <a:spcPts val="0"/>
              </a:spcBef>
              <a:buClrTx/>
              <a:buSzTx/>
              <a:buNone/>
              <a:defRPr sz="4600" i="1">
                <a:solidFill>
                  <a:srgbClr val="FFFFFF"/>
                </a:solidFill>
                <a:uFill>
                  <a:solidFill>
                    <a:srgbClr val="FFFFFF"/>
                  </a:solidFill>
                </a:uFill>
              </a:defRPr>
            </a:pPr>
            <a:r>
              <a:t>Name</a:t>
            </a:r>
          </a:p>
          <a:p>
            <a:pPr marL="81280" marR="81280" indent="0" defTabSz="1821656">
              <a:spcBef>
                <a:spcPts val="0"/>
              </a:spcBef>
              <a:buClrTx/>
              <a:buSzTx/>
              <a:buNone/>
              <a:defRPr sz="4600" i="1">
                <a:solidFill>
                  <a:srgbClr val="FFFFFF"/>
                </a:solidFill>
                <a:uFill>
                  <a:solidFill>
                    <a:srgbClr val="FFFFFF"/>
                  </a:solidFill>
                </a:uFill>
              </a:defRPr>
            </a:pPr>
            <a:r>
              <a:t>Affiliation</a:t>
            </a:r>
          </a:p>
        </p:txBody>
      </p:sp>
      <p:sp>
        <p:nvSpPr>
          <p:cNvPr id="29" name="Title"/>
          <p:cNvSpPr>
            <a:spLocks noGrp="1"/>
          </p:cNvSpPr>
          <p:nvPr>
            <p:ph type="body" sz="half" idx="22"/>
          </p:nvPr>
        </p:nvSpPr>
        <p:spPr>
          <a:xfrm>
            <a:off x="157558" y="1607344"/>
            <a:ext cx="8828885" cy="1178719"/>
          </a:xfrm>
          <a:prstGeom prst="rect">
            <a:avLst/>
          </a:prstGeom>
          <a:ln w="9525">
            <a:round/>
          </a:ln>
        </p:spPr>
        <p:txBody>
          <a:bodyPr lIns="71437" tIns="71437" rIns="71437" bIns="71437"/>
          <a:lstStyle>
            <a:lvl1pPr marL="30480" marR="30480" indent="0" defTabSz="683121">
              <a:spcBef>
                <a:spcPts val="0"/>
              </a:spcBef>
              <a:buClrTx/>
              <a:buSzTx/>
              <a:buNone/>
              <a:defRPr sz="2625">
                <a:solidFill>
                  <a:srgbClr val="FFFFFF"/>
                </a:solidFill>
                <a:uFill>
                  <a:solidFill>
                    <a:srgbClr val="FFFFFF"/>
                  </a:solidFill>
                </a:uFill>
              </a:defRPr>
            </a:lvl1pPr>
          </a:lstStyle>
          <a:p>
            <a:r>
              <a:t>Title</a:t>
            </a:r>
          </a:p>
        </p:txBody>
      </p:sp>
      <p:sp>
        <p:nvSpPr>
          <p:cNvPr id="53" name="Slide Number"/>
          <p:cNvSpPr txBox="1">
            <a:spLocks noGrp="1"/>
          </p:cNvSpPr>
          <p:nvPr>
            <p:ph type="sldNum" sz="quarter" idx="2"/>
          </p:nvPr>
        </p:nvSpPr>
        <p:spPr>
          <a:xfrm>
            <a:off x="4345977" y="4788545"/>
            <a:ext cx="452047" cy="328935"/>
          </a:xfrm>
          <a:prstGeom prst="rect">
            <a:avLst/>
          </a:prstGeom>
        </p:spPr>
        <p:txBody>
          <a:bodyPr lIns="71437" tIns="71437" rIns="71437" bIns="71437" anchor="t"/>
          <a:lstStyle>
            <a:lvl1pPr algn="ctr" defTabSz="435322">
              <a:defRPr sz="1200">
                <a:solidFill>
                  <a:srgbClr val="000000"/>
                </a:solidFill>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5271940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8" name="image007.jpg" descr="image007.jpg"/>
          <p:cNvPicPr>
            <a:picLocks/>
          </p:cNvPicPr>
          <p:nvPr/>
        </p:nvPicPr>
        <p:blipFill>
          <a:blip r:embed="rId2" cstate="hqprint">
            <a:extLst>
              <a:ext uri="{28A0092B-C50C-407E-A947-70E740481C1C}">
                <a14:useLocalDpi xmlns:a14="http://schemas.microsoft.com/office/drawing/2010/main"/>
              </a:ext>
            </a:extLst>
          </a:blip>
          <a:srcRect/>
          <a:stretch>
            <a:fillRect/>
          </a:stretch>
        </p:blipFill>
        <p:spPr>
          <a:xfrm>
            <a:off x="4536282" y="8930"/>
            <a:ext cx="2372916" cy="1439466"/>
          </a:xfrm>
          <a:prstGeom prst="rect">
            <a:avLst/>
          </a:prstGeom>
          <a:ln w="12700">
            <a:miter lim="400000"/>
          </a:ln>
        </p:spPr>
      </p:pic>
      <p:pic>
        <p:nvPicPr>
          <p:cNvPr id="19" name="FCAR3________L____4___ Kopie.jpg" descr="FCAR3________L____4___ Kopie.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0" y="8929"/>
            <a:ext cx="2312194" cy="1572816"/>
          </a:xfrm>
          <a:prstGeom prst="rect">
            <a:avLst/>
          </a:prstGeom>
          <a:ln w="12700">
            <a:miter lim="400000"/>
          </a:ln>
        </p:spPr>
      </p:pic>
      <p:pic>
        <p:nvPicPr>
          <p:cNvPr id="20" name="image.png" descr="image.png"/>
          <p:cNvPicPr>
            <a:picLocks/>
          </p:cNvPicPr>
          <p:nvPr/>
        </p:nvPicPr>
        <p:blipFill>
          <a:blip r:embed="rId4" cstate="screen">
            <a:extLst>
              <a:ext uri="{28A0092B-C50C-407E-A947-70E740481C1C}">
                <a14:useLocalDpi xmlns:a14="http://schemas.microsoft.com/office/drawing/2010/main"/>
              </a:ext>
            </a:extLst>
          </a:blip>
          <a:srcRect/>
          <a:stretch>
            <a:fillRect/>
          </a:stretch>
        </p:blipFill>
        <p:spPr>
          <a:xfrm>
            <a:off x="2312193" y="8930"/>
            <a:ext cx="2224088" cy="1448991"/>
          </a:xfrm>
          <a:prstGeom prst="rect">
            <a:avLst/>
          </a:prstGeom>
          <a:ln w="12700">
            <a:miter lim="400000"/>
          </a:ln>
        </p:spPr>
      </p:pic>
      <p:sp>
        <p:nvSpPr>
          <p:cNvPr id="21" name="Line"/>
          <p:cNvSpPr/>
          <p:nvPr/>
        </p:nvSpPr>
        <p:spPr>
          <a:xfrm>
            <a:off x="4536281" y="8929"/>
            <a:ext cx="1191" cy="1453754"/>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sp>
        <p:nvSpPr>
          <p:cNvPr id="22" name="Line"/>
          <p:cNvSpPr/>
          <p:nvPr/>
        </p:nvSpPr>
        <p:spPr>
          <a:xfrm>
            <a:off x="2312194" y="8930"/>
            <a:ext cx="1191" cy="1448991"/>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sp>
        <p:nvSpPr>
          <p:cNvPr id="23" name="Rectangle"/>
          <p:cNvSpPr/>
          <p:nvPr/>
        </p:nvSpPr>
        <p:spPr>
          <a:xfrm>
            <a:off x="-26615" y="4500107"/>
            <a:ext cx="9169673" cy="77466"/>
          </a:xfrm>
          <a:prstGeom prst="rect">
            <a:avLst/>
          </a:prstGeom>
          <a:solidFill>
            <a:srgbClr val="FFA900"/>
          </a:solidFill>
          <a:ln>
            <a:miter lim="400000"/>
          </a:ln>
        </p:spPr>
        <p:txBody>
          <a:bodyPr lIns="26789" tIns="26789" rIns="26789" bIns="26789" anchor="ctr"/>
          <a:lstStyle/>
          <a:p>
            <a:endParaRPr sz="450"/>
          </a:p>
        </p:txBody>
      </p:sp>
      <p:sp>
        <p:nvSpPr>
          <p:cNvPr id="24" name="Rectangle"/>
          <p:cNvSpPr/>
          <p:nvPr/>
        </p:nvSpPr>
        <p:spPr>
          <a:xfrm>
            <a:off x="0" y="8930"/>
            <a:ext cx="6937112" cy="1469232"/>
          </a:xfrm>
          <a:prstGeom prst="rect">
            <a:avLst/>
          </a:prstGeom>
          <a:solidFill>
            <a:srgbClr val="FFFFFF">
              <a:alpha val="34901"/>
            </a:srgbClr>
          </a:solidFill>
          <a:ln>
            <a:miter lim="400000"/>
          </a:ln>
        </p:spPr>
        <p:txBody>
          <a:bodyPr lIns="26789" tIns="26789" rIns="26789" bIns="26789" anchor="ctr"/>
          <a:lstStyle/>
          <a:p>
            <a:endParaRPr sz="450"/>
          </a:p>
        </p:txBody>
      </p:sp>
      <p:sp>
        <p:nvSpPr>
          <p:cNvPr id="25" name="Rectangle"/>
          <p:cNvSpPr/>
          <p:nvPr/>
        </p:nvSpPr>
        <p:spPr>
          <a:xfrm>
            <a:off x="-12837" y="1439466"/>
            <a:ext cx="9169673" cy="3087291"/>
          </a:xfrm>
          <a:prstGeom prst="rect">
            <a:avLst/>
          </a:prstGeom>
          <a:solidFill>
            <a:srgbClr val="006EAD"/>
          </a:solidFill>
          <a:ln>
            <a:miter lim="400000"/>
          </a:ln>
        </p:spPr>
        <p:txBody>
          <a:bodyPr lIns="26789" tIns="26789" rIns="26789" bIns="26789" anchor="ctr"/>
          <a:lstStyle/>
          <a:p>
            <a:endParaRPr sz="450"/>
          </a:p>
        </p:txBody>
      </p:sp>
      <p:sp>
        <p:nvSpPr>
          <p:cNvPr id="26" name="Line"/>
          <p:cNvSpPr/>
          <p:nvPr/>
        </p:nvSpPr>
        <p:spPr>
          <a:xfrm flipV="1">
            <a:off x="6632" y="1454349"/>
            <a:ext cx="9169673" cy="0"/>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pic>
        <p:nvPicPr>
          <p:cNvPr id="27" name="FAIR_farb_RGB_3cm.jpg" descr="FAIR_farb_RGB_3cm.jpg"/>
          <p:cNvPicPr>
            <a:picLocks/>
          </p:cNvPicPr>
          <p:nvPr/>
        </p:nvPicPr>
        <p:blipFill>
          <a:blip r:embed="rId5"/>
          <a:stretch>
            <a:fillRect/>
          </a:stretch>
        </p:blipFill>
        <p:spPr>
          <a:xfrm>
            <a:off x="7412768" y="216984"/>
            <a:ext cx="1407977" cy="1022747"/>
          </a:xfrm>
          <a:prstGeom prst="rect">
            <a:avLst/>
          </a:prstGeom>
          <a:ln w="12700">
            <a:miter lim="400000"/>
          </a:ln>
        </p:spPr>
      </p:pic>
      <p:sp>
        <p:nvSpPr>
          <p:cNvPr id="28" name="Name…"/>
          <p:cNvSpPr>
            <a:spLocks noGrp="1"/>
          </p:cNvSpPr>
          <p:nvPr>
            <p:ph type="body" sz="quarter" idx="21"/>
          </p:nvPr>
        </p:nvSpPr>
        <p:spPr>
          <a:xfrm>
            <a:off x="167432" y="3125589"/>
            <a:ext cx="6047631" cy="1225600"/>
          </a:xfrm>
          <a:prstGeom prst="rect">
            <a:avLst/>
          </a:prstGeom>
          <a:ln w="9525">
            <a:round/>
          </a:ln>
        </p:spPr>
        <p:txBody>
          <a:bodyPr lIns="71437" tIns="71437" rIns="71437" bIns="71437" anchor="b"/>
          <a:lstStyle>
            <a:lvl1pPr marL="30480" marR="30480" indent="0" defTabSz="683121">
              <a:spcBef>
                <a:spcPts val="0"/>
              </a:spcBef>
              <a:buClrTx/>
              <a:buSzTx/>
              <a:buNone/>
              <a:defRPr sz="4600" i="1">
                <a:solidFill>
                  <a:srgbClr val="FFFFFF"/>
                </a:solidFill>
                <a:uFill>
                  <a:solidFill>
                    <a:srgbClr val="FFFFFF"/>
                  </a:solidFill>
                </a:uFill>
              </a:defRPr>
            </a:lvl1pPr>
          </a:lstStyle>
          <a:p>
            <a:pPr marL="81280" marR="81280" indent="0" defTabSz="1821656">
              <a:spcBef>
                <a:spcPts val="0"/>
              </a:spcBef>
              <a:buClrTx/>
              <a:buSzTx/>
              <a:buNone/>
              <a:defRPr sz="4600" i="1">
                <a:solidFill>
                  <a:srgbClr val="FFFFFF"/>
                </a:solidFill>
                <a:uFill>
                  <a:solidFill>
                    <a:srgbClr val="FFFFFF"/>
                  </a:solidFill>
                </a:uFill>
              </a:defRPr>
            </a:pPr>
            <a:r>
              <a:t>Name</a:t>
            </a:r>
          </a:p>
          <a:p>
            <a:pPr marL="81280" marR="81280" indent="0" defTabSz="1821656">
              <a:spcBef>
                <a:spcPts val="0"/>
              </a:spcBef>
              <a:buClrTx/>
              <a:buSzTx/>
              <a:buNone/>
              <a:defRPr sz="4600" i="1">
                <a:solidFill>
                  <a:srgbClr val="FFFFFF"/>
                </a:solidFill>
                <a:uFill>
                  <a:solidFill>
                    <a:srgbClr val="FFFFFF"/>
                  </a:solidFill>
                </a:uFill>
              </a:defRPr>
            </a:pPr>
            <a:r>
              <a:t>Affiliation</a:t>
            </a:r>
          </a:p>
        </p:txBody>
      </p:sp>
      <p:sp>
        <p:nvSpPr>
          <p:cNvPr id="29" name="Title"/>
          <p:cNvSpPr>
            <a:spLocks noGrp="1"/>
          </p:cNvSpPr>
          <p:nvPr>
            <p:ph type="body" sz="half" idx="22"/>
          </p:nvPr>
        </p:nvSpPr>
        <p:spPr>
          <a:xfrm>
            <a:off x="157558" y="1607344"/>
            <a:ext cx="8828885" cy="1178719"/>
          </a:xfrm>
          <a:prstGeom prst="rect">
            <a:avLst/>
          </a:prstGeom>
          <a:ln w="9525">
            <a:round/>
          </a:ln>
        </p:spPr>
        <p:txBody>
          <a:bodyPr lIns="71437" tIns="71437" rIns="71437" bIns="71437"/>
          <a:lstStyle>
            <a:lvl1pPr marL="30480" marR="30480" indent="0" defTabSz="683121">
              <a:spcBef>
                <a:spcPts val="0"/>
              </a:spcBef>
              <a:buClrTx/>
              <a:buSzTx/>
              <a:buNone/>
              <a:defRPr sz="2625">
                <a:solidFill>
                  <a:srgbClr val="FFFFFF"/>
                </a:solidFill>
                <a:uFill>
                  <a:solidFill>
                    <a:srgbClr val="FFFFFF"/>
                  </a:solidFill>
                </a:uFill>
              </a:defRPr>
            </a:lvl1pPr>
          </a:lstStyle>
          <a:p>
            <a:r>
              <a:t>Title</a:t>
            </a:r>
          </a:p>
        </p:txBody>
      </p:sp>
      <p:grpSp>
        <p:nvGrpSpPr>
          <p:cNvPr id="51" name="Group"/>
          <p:cNvGrpSpPr/>
          <p:nvPr/>
        </p:nvGrpSpPr>
        <p:grpSpPr>
          <a:xfrm>
            <a:off x="160271" y="4676722"/>
            <a:ext cx="6527933" cy="386918"/>
            <a:chOff x="0" y="0"/>
            <a:chExt cx="17407819" cy="1031778"/>
          </a:xfrm>
        </p:grpSpPr>
        <p:pic>
          <p:nvPicPr>
            <p:cNvPr id="30" name="image.png" descr="imag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6193" y="4680"/>
              <a:ext cx="972690" cy="662838"/>
            </a:xfrm>
            <a:prstGeom prst="rect">
              <a:avLst/>
            </a:prstGeom>
            <a:ln w="12700" cap="flat">
              <a:solidFill>
                <a:srgbClr val="000000"/>
              </a:solidFill>
              <a:prstDash val="sysDot"/>
              <a:miter lim="800000"/>
            </a:ln>
            <a:effectLst/>
          </p:spPr>
        </p:pic>
        <p:sp>
          <p:nvSpPr>
            <p:cNvPr id="31" name="India"/>
            <p:cNvSpPr txBox="1"/>
            <p:nvPr/>
          </p:nvSpPr>
          <p:spPr>
            <a:xfrm>
              <a:off x="4414400" y="661438"/>
              <a:ext cx="787537"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India</a:t>
              </a:r>
            </a:p>
          </p:txBody>
        </p:sp>
        <p:pic>
          <p:nvPicPr>
            <p:cNvPr id="32" name="image.png" descr="imag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6308" y="4680"/>
              <a:ext cx="896936" cy="662838"/>
            </a:xfrm>
            <a:prstGeom prst="rect">
              <a:avLst/>
            </a:prstGeom>
            <a:ln w="12700" cap="flat">
              <a:solidFill>
                <a:srgbClr val="000000"/>
              </a:solidFill>
              <a:prstDash val="sysDot"/>
              <a:miter lim="800000"/>
            </a:ln>
            <a:effectLst/>
          </p:spPr>
        </p:pic>
        <p:sp>
          <p:nvSpPr>
            <p:cNvPr id="33" name="Finland"/>
            <p:cNvSpPr txBox="1"/>
            <p:nvPr/>
          </p:nvSpPr>
          <p:spPr>
            <a:xfrm>
              <a:off x="0" y="661438"/>
              <a:ext cx="1093987"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Finland</a:t>
              </a:r>
            </a:p>
          </p:txBody>
        </p:sp>
        <p:pic>
          <p:nvPicPr>
            <p:cNvPr id="34" name="image.png" descr="imag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82101" y="4680"/>
              <a:ext cx="1084806" cy="662838"/>
            </a:xfrm>
            <a:prstGeom prst="rect">
              <a:avLst/>
            </a:prstGeom>
            <a:ln w="12700" cap="flat">
              <a:solidFill>
                <a:srgbClr val="000000"/>
              </a:solidFill>
              <a:prstDash val="sysDot"/>
              <a:miter lim="800000"/>
            </a:ln>
            <a:effectLst/>
          </p:spPr>
        </p:pic>
        <p:sp>
          <p:nvSpPr>
            <p:cNvPr id="35" name="Germany"/>
            <p:cNvSpPr txBox="1"/>
            <p:nvPr/>
          </p:nvSpPr>
          <p:spPr>
            <a:xfrm>
              <a:off x="2856797" y="687088"/>
              <a:ext cx="1323557"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Germany</a:t>
              </a:r>
            </a:p>
          </p:txBody>
        </p:sp>
        <p:pic>
          <p:nvPicPr>
            <p:cNvPr id="36" name="image.png" descr="imag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98169" y="4680"/>
              <a:ext cx="1042383" cy="662838"/>
            </a:xfrm>
            <a:prstGeom prst="rect">
              <a:avLst/>
            </a:prstGeom>
            <a:ln w="12700" cap="flat">
              <a:solidFill>
                <a:srgbClr val="000000"/>
              </a:solidFill>
              <a:prstDash val="sysDot"/>
              <a:miter lim="800000"/>
            </a:ln>
            <a:effectLst/>
          </p:spPr>
        </p:pic>
        <p:sp>
          <p:nvSpPr>
            <p:cNvPr id="37" name="Poland"/>
            <p:cNvSpPr txBox="1"/>
            <p:nvPr/>
          </p:nvSpPr>
          <p:spPr>
            <a:xfrm>
              <a:off x="5545170" y="667521"/>
              <a:ext cx="1048208"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Poland</a:t>
              </a:r>
            </a:p>
          </p:txBody>
        </p:sp>
        <p:sp>
          <p:nvSpPr>
            <p:cNvPr id="38" name="Sweden"/>
            <p:cNvSpPr txBox="1"/>
            <p:nvPr/>
          </p:nvSpPr>
          <p:spPr>
            <a:xfrm>
              <a:off x="11199446" y="667521"/>
              <a:ext cx="1186085"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Sweden</a:t>
              </a:r>
            </a:p>
          </p:txBody>
        </p:sp>
        <p:sp>
          <p:nvSpPr>
            <p:cNvPr id="39" name="Romania"/>
            <p:cNvSpPr txBox="1"/>
            <p:nvPr/>
          </p:nvSpPr>
          <p:spPr>
            <a:xfrm>
              <a:off x="6936611" y="667521"/>
              <a:ext cx="1293127"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Romania</a:t>
              </a:r>
            </a:p>
          </p:txBody>
        </p:sp>
        <p:pic>
          <p:nvPicPr>
            <p:cNvPr id="40" name="image12.png" descr="image1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88418" y="1641"/>
              <a:ext cx="975721" cy="659798"/>
            </a:xfrm>
            <a:prstGeom prst="rect">
              <a:avLst/>
            </a:prstGeom>
            <a:ln w="12700" cap="flat">
              <a:solidFill>
                <a:srgbClr val="000000"/>
              </a:solidFill>
              <a:prstDash val="sysDot"/>
              <a:miter lim="800000"/>
            </a:ln>
            <a:effectLst/>
          </p:spPr>
        </p:pic>
        <p:sp>
          <p:nvSpPr>
            <p:cNvPr id="41" name="Russia"/>
            <p:cNvSpPr txBox="1"/>
            <p:nvPr/>
          </p:nvSpPr>
          <p:spPr>
            <a:xfrm>
              <a:off x="8332400" y="661438"/>
              <a:ext cx="1032455"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Russia</a:t>
              </a:r>
            </a:p>
          </p:txBody>
        </p:sp>
        <p:sp>
          <p:nvSpPr>
            <p:cNvPr id="42" name="Slovenia"/>
            <p:cNvSpPr txBox="1"/>
            <p:nvPr/>
          </p:nvSpPr>
          <p:spPr>
            <a:xfrm>
              <a:off x="9586896" y="661438"/>
              <a:ext cx="1247348"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Slovenia</a:t>
              </a:r>
            </a:p>
          </p:txBody>
        </p:sp>
        <p:pic>
          <p:nvPicPr>
            <p:cNvPr id="43" name="slowenien-fahne-slowenia-flagge_0_g_60px.jpg" descr="slowenien-fahne-slowenia-flagge_0_g_60px.jpg"/>
            <p:cNvPicPr>
              <a:picLocks noChangeAspect="1"/>
            </p:cNvPicPr>
            <p:nvPr/>
          </p:nvPicPr>
          <p:blipFill>
            <a:blip r:embed="rId11"/>
            <a:stretch>
              <a:fillRect/>
            </a:stretch>
          </p:blipFill>
          <p:spPr>
            <a:xfrm>
              <a:off x="9743426" y="4680"/>
              <a:ext cx="987841" cy="656759"/>
            </a:xfrm>
            <a:prstGeom prst="rect">
              <a:avLst/>
            </a:prstGeom>
            <a:ln w="12700" cap="flat">
              <a:solidFill>
                <a:srgbClr val="000000"/>
              </a:solidFill>
              <a:prstDash val="sysDot"/>
              <a:miter lim="800000"/>
            </a:ln>
            <a:effectLst/>
          </p:spPr>
        </p:pic>
        <p:sp>
          <p:nvSpPr>
            <p:cNvPr id="44" name="France"/>
            <p:cNvSpPr txBox="1"/>
            <p:nvPr/>
          </p:nvSpPr>
          <p:spPr>
            <a:xfrm>
              <a:off x="1281765" y="687088"/>
              <a:ext cx="1047804"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France</a:t>
              </a:r>
            </a:p>
          </p:txBody>
        </p:sp>
        <p:pic>
          <p:nvPicPr>
            <p:cNvPr id="45" name="image14.png" descr="image14.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4768582" y="5960"/>
              <a:ext cx="996714" cy="660278"/>
            </a:xfrm>
            <a:prstGeom prst="rect">
              <a:avLst/>
            </a:prstGeom>
            <a:ln w="12700" cap="flat">
              <a:noFill/>
              <a:miter lim="400000"/>
            </a:ln>
            <a:effectLst/>
          </p:spPr>
        </p:pic>
        <p:sp>
          <p:nvSpPr>
            <p:cNvPr id="46" name="UK"/>
            <p:cNvSpPr txBox="1"/>
            <p:nvPr/>
          </p:nvSpPr>
          <p:spPr>
            <a:xfrm>
              <a:off x="14980617" y="667521"/>
              <a:ext cx="572644"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UK</a:t>
              </a:r>
            </a:p>
          </p:txBody>
        </p:sp>
        <p:pic>
          <p:nvPicPr>
            <p:cNvPr id="47" name="http://www.flaggen-server.de/europa2/rumaenieng.gif" descr="http://www.flaggen-server.de/europa2/rumaenieng.gi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19838" y="4440"/>
              <a:ext cx="989295" cy="660277"/>
            </a:xfrm>
            <a:prstGeom prst="rect">
              <a:avLst/>
            </a:prstGeom>
            <a:ln w="12700" cap="flat">
              <a:noFill/>
              <a:miter lim="400000"/>
            </a:ln>
            <a:effectLst/>
          </p:spPr>
        </p:pic>
        <p:pic>
          <p:nvPicPr>
            <p:cNvPr id="48" name="http://www.nationalflaggen.de/media/flags/flagge-frankreich.gif" descr="http://www.nationalflaggen.de/media/flags/flagge-frankreich.gi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12530" y="0"/>
              <a:ext cx="990285" cy="660277"/>
            </a:xfrm>
            <a:prstGeom prst="rect">
              <a:avLst/>
            </a:prstGeom>
            <a:ln w="12700" cap="flat">
              <a:noFill/>
              <a:miter lim="400000"/>
            </a:ln>
            <a:effectLst/>
          </p:spPr>
        </p:pic>
        <p:sp>
          <p:nvSpPr>
            <p:cNvPr id="49" name="Czech Rep."/>
            <p:cNvSpPr txBox="1"/>
            <p:nvPr/>
          </p:nvSpPr>
          <p:spPr>
            <a:xfrm>
              <a:off x="16240786" y="667521"/>
              <a:ext cx="1167034" cy="344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0" marR="0" indent="57150" defTabSz="1285875">
                <a:spcBef>
                  <a:spcPts val="500"/>
                </a:spcBef>
                <a:defRPr sz="1100">
                  <a:uFillTx/>
                </a:defRPr>
              </a:lvl1pPr>
            </a:lstStyle>
            <a:p>
              <a:pPr>
                <a:defRPr sz="3200"/>
              </a:pPr>
              <a:r>
                <a:rPr sz="413"/>
                <a:t>Czech Rep.</a:t>
              </a:r>
            </a:p>
          </p:txBody>
        </p:sp>
        <p:pic>
          <p:nvPicPr>
            <p:cNvPr id="50" name="image.png" descr="image.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11205477" y="6356"/>
              <a:ext cx="1042383" cy="659798"/>
            </a:xfrm>
            <a:prstGeom prst="rect">
              <a:avLst/>
            </a:prstGeom>
            <a:ln w="12700" cap="flat">
              <a:solidFill>
                <a:srgbClr val="000000"/>
              </a:solidFill>
              <a:prstDash val="sysDot"/>
              <a:miter lim="800000"/>
            </a:ln>
            <a:effectLst/>
          </p:spPr>
        </p:pic>
      </p:grpSp>
      <p:pic>
        <p:nvPicPr>
          <p:cNvPr id="52" name="czech-republic-flag-icon-256.png" descr="czech-republic-flag-icon-256.png"/>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209359" y="4677318"/>
            <a:ext cx="356717" cy="238276"/>
          </a:xfrm>
          <a:prstGeom prst="rect">
            <a:avLst/>
          </a:prstGeom>
          <a:ln w="3175">
            <a:solidFill>
              <a:srgbClr val="000000"/>
            </a:solidFill>
            <a:miter lim="400000"/>
          </a:ln>
        </p:spPr>
      </p:pic>
      <p:sp>
        <p:nvSpPr>
          <p:cNvPr id="53" name="Slide Number"/>
          <p:cNvSpPr txBox="1">
            <a:spLocks noGrp="1"/>
          </p:cNvSpPr>
          <p:nvPr>
            <p:ph type="sldNum" sz="quarter" idx="2"/>
          </p:nvPr>
        </p:nvSpPr>
        <p:spPr>
          <a:xfrm>
            <a:off x="4345977" y="4788545"/>
            <a:ext cx="452047" cy="328935"/>
          </a:xfrm>
          <a:prstGeom prst="rect">
            <a:avLst/>
          </a:prstGeom>
        </p:spPr>
        <p:txBody>
          <a:bodyPr lIns="71437" tIns="71437" rIns="71437" bIns="71437" anchor="t"/>
          <a:lstStyle>
            <a:lvl1pPr algn="ctr" defTabSz="435322">
              <a:defRPr sz="1200">
                <a:solidFill>
                  <a:srgbClr val="000000"/>
                </a:solidFill>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6481351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66" name="Rectangle"/>
          <p:cNvSpPr/>
          <p:nvPr/>
        </p:nvSpPr>
        <p:spPr>
          <a:xfrm>
            <a:off x="7674" y="640556"/>
            <a:ext cx="9170441" cy="63104"/>
          </a:xfrm>
          <a:prstGeom prst="rect">
            <a:avLst/>
          </a:prstGeom>
          <a:solidFill>
            <a:srgbClr val="00599D"/>
          </a:solidFill>
          <a:ln w="12700">
            <a:miter lim="400000"/>
          </a:ln>
        </p:spPr>
        <p:txBody>
          <a:bodyPr tIns="34290" bIns="34290" anchor="ctr"/>
          <a:lstStyle/>
          <a:p>
            <a:pPr marL="0" marR="0" defTabSz="685800">
              <a:defRPr>
                <a:uFillTx/>
              </a:defRPr>
            </a:pPr>
            <a:endParaRPr sz="450"/>
          </a:p>
        </p:txBody>
      </p:sp>
      <p:pic>
        <p:nvPicPr>
          <p:cNvPr id="67" name="FAIR_Logo_rgb_frei" descr="FAIR_Logo_rgb_fre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1565" y="14288"/>
            <a:ext cx="744141" cy="620316"/>
          </a:xfrm>
          <a:prstGeom prst="rect">
            <a:avLst/>
          </a:prstGeom>
          <a:ln w="12700">
            <a:miter lim="400000"/>
          </a:ln>
        </p:spPr>
      </p:pic>
      <p:sp>
        <p:nvSpPr>
          <p:cNvPr id="68" name="Title Text"/>
          <p:cNvSpPr txBox="1">
            <a:spLocks noGrp="1"/>
          </p:cNvSpPr>
          <p:nvPr>
            <p:ph type="title"/>
          </p:nvPr>
        </p:nvSpPr>
        <p:spPr>
          <a:xfrm>
            <a:off x="1415357" y="140494"/>
            <a:ext cx="6633800" cy="367904"/>
          </a:xfrm>
          <a:prstGeom prst="rect">
            <a:avLst/>
          </a:prstGeom>
        </p:spPr>
        <p:txBody>
          <a:bodyPr lIns="0" tIns="0" rIns="0" bIns="0" anchor="ctr">
            <a:normAutofit/>
          </a:bodyPr>
          <a:lstStyle>
            <a:lvl1pPr defTabSz="685800">
              <a:defRPr sz="2400" b="0">
                <a:solidFill>
                  <a:srgbClr val="00599D"/>
                </a:solidFill>
              </a:defRPr>
            </a:lvl1pPr>
          </a:lstStyle>
          <a:p>
            <a:r>
              <a:rPr dirty="0"/>
              <a:t>Title Text</a:t>
            </a:r>
          </a:p>
        </p:txBody>
      </p:sp>
      <p:sp>
        <p:nvSpPr>
          <p:cNvPr id="69" name="Slide Number"/>
          <p:cNvSpPr txBox="1">
            <a:spLocks noGrp="1"/>
          </p:cNvSpPr>
          <p:nvPr>
            <p:ph type="sldNum" sz="quarter" idx="2"/>
          </p:nvPr>
        </p:nvSpPr>
        <p:spPr>
          <a:xfrm>
            <a:off x="8748409" y="4850488"/>
            <a:ext cx="344303" cy="369332"/>
          </a:xfrm>
          <a:prstGeom prst="rect">
            <a:avLst/>
          </a:prstGeom>
        </p:spPr>
        <p:txBody>
          <a:bodyPr wrap="square" lIns="0" tIns="0" rIns="0" bIns="0"/>
          <a:lstStyle>
            <a:lvl1pPr algn="l" defTabSz="685800">
              <a:defRPr sz="1200">
                <a:solidFill>
                  <a:srgbClr val="000000"/>
                </a:solidFill>
              </a:defRPr>
            </a:lvl1pPr>
          </a:lstStyle>
          <a:p>
            <a:fld id="{86CB4B4D-7CA3-9044-876B-883B54F8677D}" type="slidenum">
              <a:t>‹#›</a:t>
            </a:fld>
            <a:endParaRPr dirty="0"/>
          </a:p>
        </p:txBody>
      </p:sp>
      <p:pic>
        <p:nvPicPr>
          <p:cNvPr id="6" name="Picture 13">
            <a:extLst>
              <a:ext uri="{FF2B5EF4-FFF2-40B4-BE49-F238E27FC236}">
                <a16:creationId xmlns:a16="http://schemas.microsoft.com/office/drawing/2014/main" id="{B1254157-9F7A-FA6D-D44E-56058FA3F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868" y="58643"/>
            <a:ext cx="1152510" cy="556384"/>
          </a:xfrm>
          <a:prstGeom prst="rect">
            <a:avLst/>
          </a:prstGeom>
        </p:spPr>
      </p:pic>
    </p:spTree>
    <p:extLst>
      <p:ext uri="{BB962C8B-B14F-4D97-AF65-F5344CB8AC3E}">
        <p14:creationId xmlns:p14="http://schemas.microsoft.com/office/powerpoint/2010/main" val="392789257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41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8ADE5A8-7C75-4BA8-9DC2-EB763566FB95}"/>
              </a:ext>
            </a:extLst>
          </p:cNvPr>
          <p:cNvSpPr>
            <a:spLocks noGrp="1" noChangeArrowheads="1"/>
          </p:cNvSpPr>
          <p:nvPr>
            <p:ph type="title"/>
          </p:nvPr>
        </p:nvSpPr>
        <p:spPr bwMode="auto">
          <a:xfrm>
            <a:off x="1561911" y="142118"/>
            <a:ext cx="6769335" cy="36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Titelmasterformat durch Klicken bearbeiten</a:t>
            </a:r>
          </a:p>
        </p:txBody>
      </p:sp>
      <p:sp>
        <p:nvSpPr>
          <p:cNvPr id="1027" name="Rectangle 3">
            <a:extLst>
              <a:ext uri="{FF2B5EF4-FFF2-40B4-BE49-F238E27FC236}">
                <a16:creationId xmlns:a16="http://schemas.microsoft.com/office/drawing/2014/main" id="{7152A4D1-5D4A-4F41-9834-2D4C26AC2C2D}"/>
              </a:ext>
            </a:extLst>
          </p:cNvPr>
          <p:cNvSpPr>
            <a:spLocks noGrp="1" noChangeArrowheads="1"/>
          </p:cNvSpPr>
          <p:nvPr>
            <p:ph type="body" idx="1"/>
          </p:nvPr>
        </p:nvSpPr>
        <p:spPr bwMode="auto">
          <a:xfrm>
            <a:off x="286941" y="844154"/>
            <a:ext cx="8605838" cy="394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Textmasterformate durch Klicken bearbeiten</a:t>
            </a:r>
          </a:p>
          <a:p>
            <a:pPr lvl="1"/>
            <a:r>
              <a:rPr lang="en-GB" altLang="en-US"/>
              <a:t>Zweite Ebene</a:t>
            </a:r>
          </a:p>
          <a:p>
            <a:pPr lvl="2"/>
            <a:r>
              <a:rPr lang="en-GB" altLang="en-US"/>
              <a:t>Dritte Ebene</a:t>
            </a:r>
          </a:p>
          <a:p>
            <a:pPr lvl="3"/>
            <a:r>
              <a:rPr lang="en-GB" altLang="en-US"/>
              <a:t>Vierte Ebene</a:t>
            </a:r>
          </a:p>
          <a:p>
            <a:pPr lvl="4"/>
            <a:r>
              <a:rPr lang="en-GB" altLang="en-US"/>
              <a:t>Fünfte Ebene</a:t>
            </a:r>
          </a:p>
        </p:txBody>
      </p:sp>
      <p:sp>
        <p:nvSpPr>
          <p:cNvPr id="3077" name="Rectangle 5">
            <a:extLst>
              <a:ext uri="{FF2B5EF4-FFF2-40B4-BE49-F238E27FC236}">
                <a16:creationId xmlns:a16="http://schemas.microsoft.com/office/drawing/2014/main" id="{D2DD5F01-DFD7-48DB-8A65-E42DF023CC55}"/>
              </a:ext>
            </a:extLst>
          </p:cNvPr>
          <p:cNvSpPr>
            <a:spLocks noGrp="1" noChangeArrowheads="1"/>
          </p:cNvSpPr>
          <p:nvPr>
            <p:ph type="ftr" sz="quarter" idx="3"/>
          </p:nvPr>
        </p:nvSpPr>
        <p:spPr bwMode="auto">
          <a:xfrm>
            <a:off x="-36910" y="4955382"/>
            <a:ext cx="4393407" cy="188119"/>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eaLnBrk="1" hangingPunct="1">
              <a:defRPr sz="900">
                <a:solidFill>
                  <a:srgbClr val="00599D"/>
                </a:solidFill>
                <a:latin typeface="+mn-lt"/>
              </a:defRPr>
            </a:lvl1pPr>
          </a:lstStyle>
          <a:p>
            <a:pPr>
              <a:defRPr/>
            </a:pPr>
            <a:endParaRPr lang="ro-RO" dirty="0"/>
          </a:p>
        </p:txBody>
      </p:sp>
      <p:sp>
        <p:nvSpPr>
          <p:cNvPr id="3078" name="Rectangle 6">
            <a:extLst>
              <a:ext uri="{FF2B5EF4-FFF2-40B4-BE49-F238E27FC236}">
                <a16:creationId xmlns:a16="http://schemas.microsoft.com/office/drawing/2014/main" id="{A4B5B074-5255-4015-83B4-348210DD2EAB}"/>
              </a:ext>
            </a:extLst>
          </p:cNvPr>
          <p:cNvSpPr>
            <a:spLocks noGrp="1" noChangeArrowheads="1"/>
          </p:cNvSpPr>
          <p:nvPr>
            <p:ph type="sldNum" sz="quarter" idx="4"/>
          </p:nvPr>
        </p:nvSpPr>
        <p:spPr bwMode="auto">
          <a:xfrm>
            <a:off x="8316516" y="4955382"/>
            <a:ext cx="728663" cy="188119"/>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eaLnBrk="1" hangingPunct="1">
              <a:defRPr sz="900">
                <a:solidFill>
                  <a:srgbClr val="00599D"/>
                </a:solidFill>
                <a:latin typeface="+mn-lt"/>
              </a:defRPr>
            </a:lvl1pPr>
          </a:lstStyle>
          <a:p>
            <a:pPr>
              <a:defRPr/>
            </a:pPr>
            <a:fld id="{EA4598A5-4BD2-4675-9F01-F64850DD69A5}" type="slidenum">
              <a:rPr lang="de-DE"/>
              <a:pPr>
                <a:defRPr/>
              </a:pPr>
              <a:t>‹#›</a:t>
            </a:fld>
            <a:endParaRPr lang="de-DE"/>
          </a:p>
        </p:txBody>
      </p:sp>
      <p:sp>
        <p:nvSpPr>
          <p:cNvPr id="1036" name="Rectangle 14">
            <a:extLst>
              <a:ext uri="{FF2B5EF4-FFF2-40B4-BE49-F238E27FC236}">
                <a16:creationId xmlns:a16="http://schemas.microsoft.com/office/drawing/2014/main" id="{74E74979-A6F4-46F4-83C2-874750EC0A8A}"/>
              </a:ext>
            </a:extLst>
          </p:cNvPr>
          <p:cNvSpPr>
            <a:spLocks noChangeArrowheads="1"/>
          </p:cNvSpPr>
          <p:nvPr/>
        </p:nvSpPr>
        <p:spPr bwMode="auto">
          <a:xfrm>
            <a:off x="0" y="654844"/>
            <a:ext cx="9144000" cy="61913"/>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900">
              <a:solidFill>
                <a:srgbClr val="000000"/>
              </a:solidFill>
            </a:endParaRPr>
          </a:p>
        </p:txBody>
      </p:sp>
      <p:pic>
        <p:nvPicPr>
          <p:cNvPr id="3" name="Picture 11">
            <a:extLst>
              <a:ext uri="{FF2B5EF4-FFF2-40B4-BE49-F238E27FC236}">
                <a16:creationId xmlns:a16="http://schemas.microsoft.com/office/drawing/2014/main" id="{13262701-7A1C-474C-AE90-300CD45F844A}"/>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117886" y="273512"/>
            <a:ext cx="1186017" cy="38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14">
            <a:extLst>
              <a:ext uri="{FF2B5EF4-FFF2-40B4-BE49-F238E27FC236}">
                <a16:creationId xmlns:a16="http://schemas.microsoft.com/office/drawing/2014/main" id="{44D386C1-A4D3-4486-BB00-59C9AC8866B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24958" y="40114"/>
            <a:ext cx="623950" cy="301017"/>
          </a:xfrm>
          <a:prstGeom prst="rect">
            <a:avLst/>
          </a:prstGeom>
        </p:spPr>
      </p:pic>
      <p:pic>
        <p:nvPicPr>
          <p:cNvPr id="11" name="FAIR_Logo_rgb_frei" descr="FAIR_Logo_rgb_frei">
            <a:extLst>
              <a:ext uri="{FF2B5EF4-FFF2-40B4-BE49-F238E27FC236}">
                <a16:creationId xmlns:a16="http://schemas.microsoft.com/office/drawing/2014/main" id="{E7B8BD91-FE78-BEEB-2EB3-693FBF0276F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331246" y="0"/>
            <a:ext cx="744141" cy="620316"/>
          </a:xfrm>
          <a:prstGeom prst="rect">
            <a:avLst/>
          </a:prstGeom>
          <a:ln w="12700">
            <a:miter lim="400000"/>
          </a:ln>
        </p:spPr>
      </p:pic>
    </p:spTree>
    <p:extLst>
      <p:ext uri="{BB962C8B-B14F-4D97-AF65-F5344CB8AC3E}">
        <p14:creationId xmlns:p14="http://schemas.microsoft.com/office/powerpoint/2010/main" val="10277283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hf hdr="0" ftr="0" dt="0"/>
  <p:txStyles>
    <p:titleStyle>
      <a:lvl1pPr algn="l" rtl="0" fontAlgn="base">
        <a:spcBef>
          <a:spcPct val="0"/>
        </a:spcBef>
        <a:spcAft>
          <a:spcPct val="0"/>
        </a:spcAft>
        <a:defRPr sz="2100">
          <a:solidFill>
            <a:srgbClr val="00599D"/>
          </a:solidFill>
          <a:latin typeface="+mj-lt"/>
          <a:ea typeface="+mj-ea"/>
          <a:cs typeface="+mj-cs"/>
        </a:defRPr>
      </a:lvl1pPr>
      <a:lvl2pPr algn="l" rtl="0" fontAlgn="base">
        <a:spcBef>
          <a:spcPct val="0"/>
        </a:spcBef>
        <a:spcAft>
          <a:spcPct val="0"/>
        </a:spcAft>
        <a:defRPr sz="2100">
          <a:solidFill>
            <a:srgbClr val="00599D"/>
          </a:solidFill>
          <a:latin typeface="Arial" charset="0"/>
        </a:defRPr>
      </a:lvl2pPr>
      <a:lvl3pPr algn="l" rtl="0" fontAlgn="base">
        <a:spcBef>
          <a:spcPct val="0"/>
        </a:spcBef>
        <a:spcAft>
          <a:spcPct val="0"/>
        </a:spcAft>
        <a:defRPr sz="2100">
          <a:solidFill>
            <a:srgbClr val="00599D"/>
          </a:solidFill>
          <a:latin typeface="Arial" charset="0"/>
        </a:defRPr>
      </a:lvl3pPr>
      <a:lvl4pPr algn="l" rtl="0" fontAlgn="base">
        <a:spcBef>
          <a:spcPct val="0"/>
        </a:spcBef>
        <a:spcAft>
          <a:spcPct val="0"/>
        </a:spcAft>
        <a:defRPr sz="2100">
          <a:solidFill>
            <a:srgbClr val="00599D"/>
          </a:solidFill>
          <a:latin typeface="Arial" charset="0"/>
        </a:defRPr>
      </a:lvl4pPr>
      <a:lvl5pPr algn="l" rtl="0" fontAlgn="base">
        <a:spcBef>
          <a:spcPct val="0"/>
        </a:spcBef>
        <a:spcAft>
          <a:spcPct val="0"/>
        </a:spcAft>
        <a:defRPr sz="2100">
          <a:solidFill>
            <a:srgbClr val="00599D"/>
          </a:solidFill>
          <a:latin typeface="Arial" charset="0"/>
        </a:defRPr>
      </a:lvl5pPr>
      <a:lvl6pPr marL="342900" algn="l" rtl="0" eaLnBrk="1" fontAlgn="base" hangingPunct="1">
        <a:spcBef>
          <a:spcPct val="0"/>
        </a:spcBef>
        <a:spcAft>
          <a:spcPct val="0"/>
        </a:spcAft>
        <a:defRPr sz="2100">
          <a:solidFill>
            <a:srgbClr val="00599D"/>
          </a:solidFill>
          <a:latin typeface="Arial" charset="0"/>
        </a:defRPr>
      </a:lvl6pPr>
      <a:lvl7pPr marL="685800" algn="l" rtl="0" eaLnBrk="1" fontAlgn="base" hangingPunct="1">
        <a:spcBef>
          <a:spcPct val="0"/>
        </a:spcBef>
        <a:spcAft>
          <a:spcPct val="0"/>
        </a:spcAft>
        <a:defRPr sz="2100">
          <a:solidFill>
            <a:srgbClr val="00599D"/>
          </a:solidFill>
          <a:latin typeface="Arial" charset="0"/>
        </a:defRPr>
      </a:lvl7pPr>
      <a:lvl8pPr marL="1028700" algn="l" rtl="0" eaLnBrk="1" fontAlgn="base" hangingPunct="1">
        <a:spcBef>
          <a:spcPct val="0"/>
        </a:spcBef>
        <a:spcAft>
          <a:spcPct val="0"/>
        </a:spcAft>
        <a:defRPr sz="2100">
          <a:solidFill>
            <a:srgbClr val="00599D"/>
          </a:solidFill>
          <a:latin typeface="Arial" charset="0"/>
        </a:defRPr>
      </a:lvl8pPr>
      <a:lvl9pPr marL="1371600" algn="l" rtl="0" eaLnBrk="1" fontAlgn="base" hangingPunct="1">
        <a:spcBef>
          <a:spcPct val="0"/>
        </a:spcBef>
        <a:spcAft>
          <a:spcPct val="0"/>
        </a:spcAft>
        <a:defRPr sz="2100">
          <a:solidFill>
            <a:srgbClr val="00599D"/>
          </a:solidFill>
          <a:latin typeface="Arial" charset="0"/>
        </a:defRPr>
      </a:lvl9pPr>
    </p:titleStyle>
    <p:bodyStyle>
      <a:lvl1pPr marL="64294" indent="-64294" algn="l" rtl="0" fontAlgn="base">
        <a:spcBef>
          <a:spcPct val="20000"/>
        </a:spcBef>
        <a:spcAft>
          <a:spcPct val="0"/>
        </a:spcAft>
        <a:buClr>
          <a:srgbClr val="0066CC"/>
        </a:buClr>
        <a:buFont typeface="Wingdings" panose="05000000000000000000" pitchFamily="2" charset="2"/>
        <a:defRPr sz="1800">
          <a:solidFill>
            <a:srgbClr val="00599D"/>
          </a:solidFill>
          <a:latin typeface="+mn-lt"/>
          <a:ea typeface="+mn-ea"/>
          <a:cs typeface="+mn-cs"/>
        </a:defRPr>
      </a:lvl1pPr>
      <a:lvl2pPr marL="314325" indent="-200025" algn="l" rtl="0" fontAlgn="base">
        <a:spcBef>
          <a:spcPct val="20000"/>
        </a:spcBef>
        <a:spcAft>
          <a:spcPct val="0"/>
        </a:spcAft>
        <a:buClr>
          <a:srgbClr val="FF9900"/>
        </a:buClr>
        <a:buSzPct val="140000"/>
        <a:buFont typeface="Wingdings" panose="05000000000000000000" pitchFamily="2" charset="2"/>
        <a:buChar char="§"/>
        <a:defRPr sz="1500">
          <a:solidFill>
            <a:schemeClr val="tx1"/>
          </a:solidFill>
          <a:latin typeface="+mn-lt"/>
        </a:defRPr>
      </a:lvl2pPr>
      <a:lvl3pPr marL="385763" indent="300038" algn="l" rtl="0" fontAlgn="base">
        <a:spcBef>
          <a:spcPct val="20000"/>
        </a:spcBef>
        <a:spcAft>
          <a:spcPct val="0"/>
        </a:spcAft>
        <a:defRPr>
          <a:solidFill>
            <a:schemeClr val="tx1"/>
          </a:solidFill>
          <a:latin typeface="+mn-lt"/>
        </a:defRPr>
      </a:lvl3pPr>
      <a:lvl4pPr marL="535781" indent="-15479" algn="l" rtl="0" fontAlgn="base">
        <a:spcBef>
          <a:spcPct val="20000"/>
        </a:spcBef>
        <a:spcAft>
          <a:spcPct val="0"/>
        </a:spcAft>
        <a:defRPr sz="1200" i="1">
          <a:solidFill>
            <a:srgbClr val="990000"/>
          </a:solidFill>
          <a:latin typeface="+mn-lt"/>
        </a:defRPr>
      </a:lvl4pPr>
      <a:lvl5pPr marL="1607344" indent="-935831" algn="l" rtl="0" fontAlgn="base">
        <a:spcBef>
          <a:spcPct val="20000"/>
        </a:spcBef>
        <a:spcAft>
          <a:spcPct val="0"/>
        </a:spcAft>
        <a:defRPr sz="1200">
          <a:solidFill>
            <a:srgbClr val="0066CC"/>
          </a:solidFill>
          <a:latin typeface="+mn-lt"/>
        </a:defRPr>
      </a:lvl5pPr>
      <a:lvl6pPr marL="1950244" indent="-935831" algn="l" rtl="0" eaLnBrk="1" fontAlgn="base" hangingPunct="1">
        <a:spcBef>
          <a:spcPct val="20000"/>
        </a:spcBef>
        <a:spcAft>
          <a:spcPct val="0"/>
        </a:spcAft>
        <a:defRPr sz="1200">
          <a:solidFill>
            <a:srgbClr val="0066CC"/>
          </a:solidFill>
          <a:latin typeface="+mn-lt"/>
        </a:defRPr>
      </a:lvl6pPr>
      <a:lvl7pPr marL="2293144" indent="-935831" algn="l" rtl="0" eaLnBrk="1" fontAlgn="base" hangingPunct="1">
        <a:spcBef>
          <a:spcPct val="20000"/>
        </a:spcBef>
        <a:spcAft>
          <a:spcPct val="0"/>
        </a:spcAft>
        <a:defRPr sz="1200">
          <a:solidFill>
            <a:srgbClr val="0066CC"/>
          </a:solidFill>
          <a:latin typeface="+mn-lt"/>
        </a:defRPr>
      </a:lvl7pPr>
      <a:lvl8pPr marL="2636044" indent="-935831" algn="l" rtl="0" eaLnBrk="1" fontAlgn="base" hangingPunct="1">
        <a:spcBef>
          <a:spcPct val="20000"/>
        </a:spcBef>
        <a:spcAft>
          <a:spcPct val="0"/>
        </a:spcAft>
        <a:defRPr sz="1200">
          <a:solidFill>
            <a:srgbClr val="0066CC"/>
          </a:solidFill>
          <a:latin typeface="+mn-lt"/>
        </a:defRPr>
      </a:lvl8pPr>
      <a:lvl9pPr marL="2978944" indent="-935831" algn="l" rtl="0" eaLnBrk="1" fontAlgn="base" hangingPunct="1">
        <a:spcBef>
          <a:spcPct val="20000"/>
        </a:spcBef>
        <a:spcAft>
          <a:spcPct val="0"/>
        </a:spcAft>
        <a:defRPr sz="1200">
          <a:solidFill>
            <a:srgbClr val="0066CC"/>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erade Verbindung 26"/>
          <p:cNvSpPr/>
          <p:nvPr/>
        </p:nvSpPr>
        <p:spPr>
          <a:xfrm>
            <a:off x="-1" y="5049583"/>
            <a:ext cx="9144001" cy="0"/>
          </a:xfrm>
          <a:prstGeom prst="line">
            <a:avLst/>
          </a:prstGeom>
          <a:ln w="533400">
            <a:solidFill>
              <a:srgbClr val="EAEAEA"/>
            </a:solidFill>
          </a:ln>
        </p:spPr>
        <p:txBody>
          <a:bodyPr lIns="45720" tIns="45720" rIns="45720" bIns="45720"/>
          <a:lstStyle/>
          <a:p>
            <a:pPr marL="0" marR="0" defTabSz="457200">
              <a:defRPr sz="4800">
                <a:uFillTx/>
              </a:defRPr>
            </a:pPr>
            <a:endParaRPr sz="1800"/>
          </a:p>
        </p:txBody>
      </p:sp>
      <p:pic>
        <p:nvPicPr>
          <p:cNvPr id="3" name="Bild 6" descr="Bild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7220" y="363875"/>
            <a:ext cx="1129082" cy="376361"/>
          </a:xfrm>
          <a:prstGeom prst="rect">
            <a:avLst/>
          </a:prstGeom>
          <a:ln w="12700">
            <a:miter lim="400000"/>
          </a:ln>
        </p:spPr>
      </p:pic>
      <p:sp>
        <p:nvSpPr>
          <p:cNvPr id="4" name="Gerade Verbindung 22"/>
          <p:cNvSpPr/>
          <p:nvPr/>
        </p:nvSpPr>
        <p:spPr>
          <a:xfrm>
            <a:off x="-1" y="826224"/>
            <a:ext cx="9144001" cy="0"/>
          </a:xfrm>
          <a:prstGeom prst="line">
            <a:avLst/>
          </a:prstGeom>
          <a:ln w="533400">
            <a:solidFill>
              <a:srgbClr val="EAEAEA"/>
            </a:solidFill>
          </a:ln>
        </p:spPr>
        <p:txBody>
          <a:bodyPr lIns="45720" tIns="45720" rIns="45720" bIns="45720"/>
          <a:lstStyle/>
          <a:p>
            <a:pPr marL="0" marR="0" defTabSz="457200">
              <a:defRPr sz="4800">
                <a:uFillTx/>
              </a:defRPr>
            </a:pPr>
            <a:endParaRPr sz="1800"/>
          </a:p>
        </p:txBody>
      </p:sp>
      <p:sp>
        <p:nvSpPr>
          <p:cNvPr id="5" name="Rechteck 23"/>
          <p:cNvSpPr/>
          <p:nvPr/>
        </p:nvSpPr>
        <p:spPr>
          <a:xfrm>
            <a:off x="-2" y="727074"/>
            <a:ext cx="201601" cy="201600"/>
          </a:xfrm>
          <a:prstGeom prst="rect">
            <a:avLst/>
          </a:prstGeom>
          <a:solidFill>
            <a:srgbClr val="FDBB63"/>
          </a:solidFill>
          <a:ln w="12700">
            <a:miter lim="400000"/>
          </a:ln>
        </p:spPr>
        <p:txBody>
          <a:bodyPr lIns="45720" tIns="45720" rIns="45720" bIns="45720" anchor="ctr"/>
          <a:lstStyle/>
          <a:p>
            <a:pPr marL="0" marR="0" algn="ctr" defTabSz="457200">
              <a:defRPr sz="4800">
                <a:solidFill>
                  <a:srgbClr val="FFFFFF"/>
                </a:solidFill>
                <a:uFillTx/>
              </a:defRPr>
            </a:pPr>
            <a:endParaRPr sz="1800"/>
          </a:p>
        </p:txBody>
      </p:sp>
      <p:sp>
        <p:nvSpPr>
          <p:cNvPr id="6" name="Rechteck 24"/>
          <p:cNvSpPr/>
          <p:nvPr/>
        </p:nvSpPr>
        <p:spPr>
          <a:xfrm>
            <a:off x="-2" y="4949824"/>
            <a:ext cx="203278" cy="203277"/>
          </a:xfrm>
          <a:prstGeom prst="rect">
            <a:avLst/>
          </a:prstGeom>
          <a:solidFill>
            <a:srgbClr val="FDBB63"/>
          </a:solidFill>
          <a:ln w="12700">
            <a:miter lim="400000"/>
          </a:ln>
        </p:spPr>
        <p:txBody>
          <a:bodyPr lIns="45720" tIns="45720" rIns="45720" bIns="45720" anchor="ctr"/>
          <a:lstStyle/>
          <a:p>
            <a:pPr marL="0" marR="0" algn="ctr" defTabSz="457200">
              <a:defRPr sz="4800">
                <a:solidFill>
                  <a:srgbClr val="FFFFFF"/>
                </a:solidFill>
                <a:uFillTx/>
              </a:defRPr>
            </a:pPr>
            <a:endParaRPr sz="1800"/>
          </a:p>
        </p:txBody>
      </p:sp>
      <p:sp>
        <p:nvSpPr>
          <p:cNvPr id="7" name="Textfeld 10"/>
          <p:cNvSpPr txBox="1"/>
          <p:nvPr/>
        </p:nvSpPr>
        <p:spPr>
          <a:xfrm>
            <a:off x="480990" y="4956288"/>
            <a:ext cx="3435693" cy="19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ctr">
            <a:spAutoFit/>
          </a:bodyPr>
          <a:lstStyle>
            <a:lvl1pPr marL="0" marR="0" defTabSz="914400">
              <a:defRPr sz="1800">
                <a:solidFill>
                  <a:srgbClr val="333333"/>
                </a:solidFill>
                <a:uFillTx/>
              </a:defRPr>
            </a:lvl1pPr>
          </a:lstStyle>
          <a:p>
            <a:r>
              <a:rPr sz="675"/>
              <a:t>GSI Helmholtzzentrum für Schwerionenforschung GmbH</a:t>
            </a:r>
          </a:p>
        </p:txBody>
      </p:sp>
      <p:pic>
        <p:nvPicPr>
          <p:cNvPr id="8" name="Bild 12" descr="Bild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8522" y="206825"/>
            <a:ext cx="775055" cy="645879"/>
          </a:xfrm>
          <a:prstGeom prst="rect">
            <a:avLst/>
          </a:prstGeom>
          <a:ln w="12700">
            <a:miter lim="400000"/>
          </a:ln>
        </p:spPr>
      </p:pic>
      <p:sp>
        <p:nvSpPr>
          <p:cNvPr id="9" name="Title Text"/>
          <p:cNvSpPr txBox="1">
            <a:spLocks noGrp="1"/>
          </p:cNvSpPr>
          <p:nvPr>
            <p:ph type="title"/>
          </p:nvPr>
        </p:nvSpPr>
        <p:spPr>
          <a:xfrm>
            <a:off x="304938" y="167575"/>
            <a:ext cx="6129237" cy="590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nchor="b">
            <a:normAutofit/>
          </a:bodyPr>
          <a:lstStyle/>
          <a:p>
            <a:r>
              <a:t>Title Text</a:t>
            </a:r>
          </a:p>
        </p:txBody>
      </p:sp>
      <p:sp>
        <p:nvSpPr>
          <p:cNvPr id="10"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lstStyle/>
          <a:p>
            <a:r>
              <a:t>Body Level One</a:t>
            </a:r>
          </a:p>
          <a:p>
            <a:pPr lvl="1"/>
            <a:r>
              <a:t>Body Level Two</a:t>
            </a:r>
          </a:p>
          <a:p>
            <a:pPr lvl="2"/>
            <a:r>
              <a:t>Body Level Three</a:t>
            </a:r>
          </a:p>
          <a:p>
            <a:pPr lvl="3"/>
            <a:r>
              <a:t>Body Level Four</a:t>
            </a:r>
          </a:p>
          <a:p>
            <a:pPr lvl="4"/>
            <a:r>
              <a:t>Body Level Five</a:t>
            </a:r>
          </a:p>
        </p:txBody>
      </p:sp>
      <p:sp>
        <p:nvSpPr>
          <p:cNvPr id="11" name="Slide Number"/>
          <p:cNvSpPr txBox="1">
            <a:spLocks noGrp="1"/>
          </p:cNvSpPr>
          <p:nvPr>
            <p:ph type="sldNum" sz="quarter" idx="2"/>
          </p:nvPr>
        </p:nvSpPr>
        <p:spPr>
          <a:xfrm>
            <a:off x="8341346" y="4876358"/>
            <a:ext cx="419344" cy="350094"/>
          </a:xfrm>
          <a:prstGeom prst="rect">
            <a:avLst/>
          </a:prstGeom>
          <a:ln w="12700">
            <a:miter lim="400000"/>
          </a:ln>
        </p:spPr>
        <p:txBody>
          <a:bodyPr wrap="none" lIns="121919" tIns="121919" rIns="121919" bIns="121919" anchor="ctr">
            <a:spAutoFit/>
          </a:bodyPr>
          <a:lstStyle>
            <a:lvl1pPr marL="0" marR="0" algn="r" defTabSz="457200">
              <a:defRPr sz="675">
                <a:solidFill>
                  <a:srgbClr val="333333"/>
                </a:solidFill>
                <a:uFillTx/>
              </a:defRPr>
            </a:lvl1pPr>
          </a:lstStyle>
          <a:p>
            <a:fld id="{86CB4B4D-7CA3-9044-876B-883B54F8677D}" type="slidenum">
              <a:t>‹#›</a:t>
            </a:fld>
            <a:endParaRPr/>
          </a:p>
        </p:txBody>
      </p:sp>
    </p:spTree>
    <p:extLst>
      <p:ext uri="{BB962C8B-B14F-4D97-AF65-F5344CB8AC3E}">
        <p14:creationId xmlns:p14="http://schemas.microsoft.com/office/powerpoint/2010/main" val="194989077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2" r:id="rId3"/>
  </p:sldLayoutIdLst>
  <p:transition spd="med"/>
  <p:hf hdr="0" ftr="0" dt="0"/>
  <p:txStyles>
    <p:titleStyle>
      <a:lvl1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1pPr>
      <a:lvl2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2pPr>
      <a:lvl3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3pPr>
      <a:lvl4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4pPr>
      <a:lvl5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5pPr>
      <a:lvl6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6pPr>
      <a:lvl7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7pPr>
      <a:lvl8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8pPr>
      <a:lvl9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9pPr>
    </p:titleStyle>
    <p:bodyStyle>
      <a:lvl1pPr marL="257175" marR="0" indent="-257175"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1pPr>
      <a:lvl2pPr marL="385763" marR="0" indent="-257175"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2pPr>
      <a:lvl3pPr marL="494567" marR="0" indent="-237392"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3pPr>
      <a:lvl4pPr marL="642938" marR="0" indent="-257175"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4pPr>
      <a:lvl5pPr marL="822960" marR="0" indent="-308610"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5pPr>
      <a:lvl6pPr marL="848677" marR="0" indent="-205740"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6pPr>
      <a:lvl7pPr marL="977265" marR="0" indent="-205740"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7pPr>
      <a:lvl8pPr marL="1105852" marR="0" indent="-205740"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8pPr>
      <a:lvl9pPr marL="1234440" marR="0" indent="-205740"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1pPr>
      <a:lvl2pPr marL="0" marR="0" indent="17145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2pPr>
      <a:lvl3pPr marL="0" marR="0" indent="34290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3pPr>
      <a:lvl4pPr marL="0" marR="0" indent="51435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4pPr>
      <a:lvl5pPr marL="0" marR="0" indent="68580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5pPr>
      <a:lvl6pPr marL="0" marR="0" indent="85725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6pPr>
      <a:lvl7pPr marL="0" marR="0" indent="102870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7pPr>
      <a:lvl8pPr marL="0" marR="0" indent="120015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8pPr>
      <a:lvl9pPr marL="0" marR="0" indent="137160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emf"/><Relationship Id="rId2" Type="http://schemas.openxmlformats.org/officeDocument/2006/relationships/image" Target="../media/image64.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67.png"/><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40.png"/><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emf"/><Relationship Id="rId4" Type="http://schemas.openxmlformats.org/officeDocument/2006/relationships/image" Target="../media/image70.tiff"/></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86.jpeg"/><Relationship Id="rId18" Type="http://schemas.openxmlformats.org/officeDocument/2006/relationships/image" Target="../media/image91.png"/><Relationship Id="rId3" Type="http://schemas.openxmlformats.org/officeDocument/2006/relationships/slideLayout" Target="../slideLayouts/slideLayout8.xml"/><Relationship Id="rId7" Type="http://schemas.openxmlformats.org/officeDocument/2006/relationships/image" Target="../media/image83.png"/><Relationship Id="rId12" Type="http://schemas.openxmlformats.org/officeDocument/2006/relationships/image" Target="../media/image59.png"/><Relationship Id="rId17" Type="http://schemas.openxmlformats.org/officeDocument/2006/relationships/image" Target="../media/image90.png"/><Relationship Id="rId2" Type="http://schemas.openxmlformats.org/officeDocument/2006/relationships/video" Target="../media/media1.MP4"/><Relationship Id="rId16" Type="http://schemas.openxmlformats.org/officeDocument/2006/relationships/image" Target="../media/image89.jpeg"/><Relationship Id="rId1" Type="http://schemas.microsoft.com/office/2007/relationships/media" Target="../media/media1.MP4"/><Relationship Id="rId6" Type="http://schemas.openxmlformats.org/officeDocument/2006/relationships/image" Target="../media/image82.jpeg"/><Relationship Id="rId11" Type="http://schemas.openxmlformats.org/officeDocument/2006/relationships/image" Target="../media/image85.png"/><Relationship Id="rId5" Type="http://schemas.openxmlformats.org/officeDocument/2006/relationships/image" Target="../media/image81.png"/><Relationship Id="rId15" Type="http://schemas.openxmlformats.org/officeDocument/2006/relationships/image" Target="../media/image88.png"/><Relationship Id="rId10" Type="http://schemas.openxmlformats.org/officeDocument/2006/relationships/image" Target="../media/image84.jpeg"/><Relationship Id="rId4" Type="http://schemas.openxmlformats.org/officeDocument/2006/relationships/image" Target="../media/image80.jpeg"/><Relationship Id="rId9" Type="http://schemas.openxmlformats.org/officeDocument/2006/relationships/image" Target="../media/image61.png"/><Relationship Id="rId14" Type="http://schemas.openxmlformats.org/officeDocument/2006/relationships/image" Target="../media/image87.png"/></Relationships>
</file>

<file path=ppt/slides/_rels/slide14.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7.jpeg"/><Relationship Id="rId3" Type="http://schemas.openxmlformats.org/officeDocument/2006/relationships/diagramLayout" Target="../diagrams/layout1.xml"/><Relationship Id="rId7" Type="http://schemas.openxmlformats.org/officeDocument/2006/relationships/image" Target="../media/image92.png"/><Relationship Id="rId12" Type="http://schemas.microsoft.com/office/2007/relationships/hdphoto" Target="../media/hdphoto8.wdp"/><Relationship Id="rId17" Type="http://schemas.openxmlformats.org/officeDocument/2006/relationships/image" Target="../media/image101.jpeg"/><Relationship Id="rId2" Type="http://schemas.openxmlformats.org/officeDocument/2006/relationships/diagramData" Target="../diagrams/data1.xml"/><Relationship Id="rId16" Type="http://schemas.openxmlformats.org/officeDocument/2006/relationships/image" Target="../media/image100.jpg"/><Relationship Id="rId1" Type="http://schemas.openxmlformats.org/officeDocument/2006/relationships/slideLayout" Target="../slideLayouts/slideLayout8.xml"/><Relationship Id="rId6" Type="http://schemas.microsoft.com/office/2007/relationships/diagramDrawing" Target="../diagrams/drawing1.xml"/><Relationship Id="rId11" Type="http://schemas.openxmlformats.org/officeDocument/2006/relationships/image" Target="../media/image96.png"/><Relationship Id="rId5" Type="http://schemas.openxmlformats.org/officeDocument/2006/relationships/diagramColors" Target="../diagrams/colors1.xml"/><Relationship Id="rId15" Type="http://schemas.openxmlformats.org/officeDocument/2006/relationships/image" Target="../media/image99.jpeg"/><Relationship Id="rId10" Type="http://schemas.openxmlformats.org/officeDocument/2006/relationships/image" Target="../media/image95.png"/><Relationship Id="rId4" Type="http://schemas.openxmlformats.org/officeDocument/2006/relationships/diagramQuickStyle" Target="../diagrams/quickStyle1.xml"/><Relationship Id="rId9" Type="http://schemas.openxmlformats.org/officeDocument/2006/relationships/image" Target="../media/image94.jpeg"/><Relationship Id="rId14" Type="http://schemas.openxmlformats.org/officeDocument/2006/relationships/image" Target="../media/image98.jpeg"/></Relationships>
</file>

<file path=ppt/slides/_rels/slide15.xml.rels><?xml version="1.0" encoding="UTF-8" standalone="yes"?>
<Relationships xmlns="http://schemas.openxmlformats.org/package/2006/relationships"><Relationship Id="rId13" Type="http://schemas.openxmlformats.org/officeDocument/2006/relationships/image" Target="../media/image106.png"/><Relationship Id="rId3" Type="http://schemas.openxmlformats.org/officeDocument/2006/relationships/image" Target="../media/image102.png"/><Relationship Id="rId12" Type="http://schemas.openxmlformats.org/officeDocument/2006/relationships/image" Target="../media/image95.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104.png"/><Relationship Id="rId11" Type="http://schemas.openxmlformats.org/officeDocument/2006/relationships/image" Target="../media/image105.png"/><Relationship Id="rId5" Type="http://schemas.openxmlformats.org/officeDocument/2006/relationships/image" Target="../media/image103.png"/><Relationship Id="rId10" Type="http://schemas.openxmlformats.org/officeDocument/2006/relationships/image" Target="../media/image32.png"/><Relationship Id="rId4" Type="http://schemas.openxmlformats.org/officeDocument/2006/relationships/image" Target="../media/image67.png"/><Relationship Id="rId9" Type="http://schemas.openxmlformats.org/officeDocument/2006/relationships/image" Target="../media/image310.png"/><Relationship Id="rId14"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2.tiff"/><Relationship Id="rId5" Type="http://schemas.microsoft.com/office/2007/relationships/hdphoto" Target="../media/hdphoto4.wdp"/><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119.tiff"/><Relationship Id="rId13" Type="http://schemas.openxmlformats.org/officeDocument/2006/relationships/image" Target="../media/image123.png"/><Relationship Id="rId3" Type="http://schemas.openxmlformats.org/officeDocument/2006/relationships/image" Target="../media/image114.jpeg"/><Relationship Id="rId7" Type="http://schemas.openxmlformats.org/officeDocument/2006/relationships/image" Target="../media/image118.tiff"/><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jpe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tiff"/><Relationship Id="rId14"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image" Target="../media/image125.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www.google.de/url?sa=i&amp;rct=j&amp;q=&amp;esrc=s&amp;source=images&amp;cd=&amp;ved=2ahUKEwj8_uSVpNPiAhWN_aQKHbBOCloQjRx6BAgBEAU&amp;url=https://pngriver.com/download-molecules-free-png-image-82728/&amp;psig=AOvVaw2zzHcW7pm8Qdifan9vA1sv&amp;ust=1559856426651541" TargetMode="External"/><Relationship Id="rId11" Type="http://schemas.openxmlformats.org/officeDocument/2006/relationships/image" Target="../media/image131.png"/><Relationship Id="rId5" Type="http://schemas.microsoft.com/office/2007/relationships/hdphoto" Target="../media/hdphoto9.wdp"/><Relationship Id="rId15" Type="http://schemas.openxmlformats.org/officeDocument/2006/relationships/image" Target="../media/image40.png"/><Relationship Id="rId10" Type="http://schemas.openxmlformats.org/officeDocument/2006/relationships/image" Target="../media/image130.png"/><Relationship Id="rId4" Type="http://schemas.openxmlformats.org/officeDocument/2006/relationships/image" Target="../media/image126.png"/><Relationship Id="rId9" Type="http://schemas.openxmlformats.org/officeDocument/2006/relationships/image" Target="../media/image129.png"/><Relationship Id="rId14" Type="http://schemas.openxmlformats.org/officeDocument/2006/relationships/image" Target="../media/image134.png"/></Relationships>
</file>

<file path=ppt/slides/_rels/slide2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10.wdp"/><Relationship Id="rId5" Type="http://schemas.openxmlformats.org/officeDocument/2006/relationships/image" Target="../media/image137.png"/><Relationship Id="rId4" Type="http://schemas.openxmlformats.org/officeDocument/2006/relationships/image" Target="../media/image1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43.jpeg"/><Relationship Id="rId3" Type="http://schemas.openxmlformats.org/officeDocument/2006/relationships/image" Target="../media/image40.png"/><Relationship Id="rId7" Type="http://schemas.openxmlformats.org/officeDocument/2006/relationships/image" Target="../media/image140.png"/><Relationship Id="rId12" Type="http://schemas.openxmlformats.org/officeDocument/2006/relationships/image" Target="../media/image142.tif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39.jpeg"/><Relationship Id="rId11" Type="http://schemas.openxmlformats.org/officeDocument/2006/relationships/image" Target="../media/image141.emf"/><Relationship Id="rId5" Type="http://schemas.openxmlformats.org/officeDocument/2006/relationships/image" Target="../media/image138.png"/><Relationship Id="rId10" Type="http://schemas.openxmlformats.org/officeDocument/2006/relationships/image" Target="../media/image49.emf"/><Relationship Id="rId4" Type="http://schemas.openxmlformats.org/officeDocument/2006/relationships/image" Target="../media/image50.jpe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wmf"/><Relationship Id="rId4" Type="http://schemas.openxmlformats.org/officeDocument/2006/relationships/image" Target="../media/image30.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eg"/><Relationship Id="rId3" Type="http://schemas.openxmlformats.org/officeDocument/2006/relationships/image" Target="../media/image27.jpeg"/><Relationship Id="rId7" Type="http://schemas.microsoft.com/office/2007/relationships/hdphoto" Target="../media/hdphoto2.wdp"/><Relationship Id="rId12"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1.jpeg"/><Relationship Id="rId5" Type="http://schemas.microsoft.com/office/2007/relationships/hdphoto" Target="../media/hdphoto1.wdp"/><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2.wdp"/><Relationship Id="rId18" Type="http://schemas.openxmlformats.org/officeDocument/2006/relationships/image" Target="../media/image48.png"/><Relationship Id="rId3" Type="http://schemas.openxmlformats.org/officeDocument/2006/relationships/image" Target="../media/image27.jpeg"/><Relationship Id="rId7" Type="http://schemas.openxmlformats.org/officeDocument/2006/relationships/image" Target="../media/image46.jpeg"/><Relationship Id="rId12" Type="http://schemas.openxmlformats.org/officeDocument/2006/relationships/image" Target="../media/image37.png"/><Relationship Id="rId17" Type="http://schemas.openxmlformats.org/officeDocument/2006/relationships/image" Target="../media/image42.jpeg"/><Relationship Id="rId2" Type="http://schemas.openxmlformats.org/officeDocument/2006/relationships/notesSlide" Target="../notesSlides/notesSlide5.xml"/><Relationship Id="rId16" Type="http://schemas.openxmlformats.org/officeDocument/2006/relationships/image" Target="../media/image41.jpeg"/><Relationship Id="rId1" Type="http://schemas.openxmlformats.org/officeDocument/2006/relationships/slideLayout" Target="../slideLayouts/slideLayout8.xml"/><Relationship Id="rId6" Type="http://schemas.openxmlformats.org/officeDocument/2006/relationships/image" Target="../media/image43.jpeg"/><Relationship Id="rId11" Type="http://schemas.microsoft.com/office/2007/relationships/hdphoto" Target="../media/hdphoto1.wdp"/><Relationship Id="rId5" Type="http://schemas.openxmlformats.org/officeDocument/2006/relationships/image" Target="../media/image40.png"/><Relationship Id="rId15" Type="http://schemas.openxmlformats.org/officeDocument/2006/relationships/image" Target="../media/image39.png"/><Relationship Id="rId10" Type="http://schemas.openxmlformats.org/officeDocument/2006/relationships/image" Target="../media/image36.png"/><Relationship Id="rId19" Type="http://schemas.openxmlformats.org/officeDocument/2006/relationships/image" Target="../media/image49.emf"/><Relationship Id="rId4" Type="http://schemas.openxmlformats.org/officeDocument/2006/relationships/image" Target="../media/image45.jpeg"/><Relationship Id="rId9" Type="http://schemas.microsoft.com/office/2007/relationships/hdphoto" Target="../media/hdphoto3.wdp"/><Relationship Id="rId14"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1.JP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0.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2.tiff"/><Relationship Id="rId3" Type="http://schemas.openxmlformats.org/officeDocument/2006/relationships/image" Target="../media/image40.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4.wdp"/><Relationship Id="rId11" Type="http://schemas.openxmlformats.org/officeDocument/2006/relationships/image" Target="../media/image60.png"/><Relationship Id="rId5" Type="http://schemas.openxmlformats.org/officeDocument/2006/relationships/image" Target="../media/image52.pn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 Id="rId1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038915" y="8929"/>
            <a:ext cx="2104143" cy="1404526"/>
          </a:xfrm>
          <a:prstGeom prst="rect">
            <a:avLst/>
          </a:prstGeom>
          <a:solidFill>
            <a:srgbClr val="FFFFFF"/>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328" name="Rectangle"/>
          <p:cNvSpPr/>
          <p:nvPr/>
        </p:nvSpPr>
        <p:spPr>
          <a:xfrm>
            <a:off x="0" y="8930"/>
            <a:ext cx="6937112" cy="1469232"/>
          </a:xfrm>
          <a:prstGeom prst="rect">
            <a:avLst/>
          </a:prstGeom>
          <a:solidFill>
            <a:srgbClr val="FFFFFF"/>
          </a:solidFill>
          <a:ln>
            <a:miter lim="400000"/>
          </a:ln>
        </p:spPr>
        <p:txBody>
          <a:bodyPr lIns="26789" tIns="26789" rIns="26789" bIns="26789" anchor="ctr"/>
          <a:lstStyle/>
          <a:p>
            <a:endParaRPr sz="450"/>
          </a:p>
        </p:txBody>
      </p:sp>
      <p:pic>
        <p:nvPicPr>
          <p:cNvPr id="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803" y="99035"/>
            <a:ext cx="6912768" cy="131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9" name="Rectangle"/>
          <p:cNvSpPr/>
          <p:nvPr/>
        </p:nvSpPr>
        <p:spPr>
          <a:xfrm>
            <a:off x="-12837" y="1439466"/>
            <a:ext cx="9169673" cy="3087291"/>
          </a:xfrm>
          <a:prstGeom prst="rect">
            <a:avLst/>
          </a:prstGeom>
          <a:solidFill>
            <a:srgbClr val="006EAD"/>
          </a:solidFill>
          <a:ln>
            <a:miter lim="400000"/>
          </a:ln>
        </p:spPr>
        <p:txBody>
          <a:bodyPr lIns="26789" tIns="26789" rIns="26789" bIns="26789" anchor="ctr"/>
          <a:lstStyle/>
          <a:p>
            <a:endParaRPr sz="450"/>
          </a:p>
        </p:txBody>
      </p:sp>
      <p:sp>
        <p:nvSpPr>
          <p:cNvPr id="332" name="Stephan Neff…"/>
          <p:cNvSpPr>
            <a:spLocks noGrp="1"/>
          </p:cNvSpPr>
          <p:nvPr>
            <p:ph type="body" sz="quarter" idx="21"/>
          </p:nvPr>
        </p:nvSpPr>
        <p:spPr>
          <a:xfrm>
            <a:off x="167432" y="3524035"/>
            <a:ext cx="4861768" cy="827153"/>
          </a:xfrm>
          <a:prstGeom prst="rect">
            <a:avLst/>
          </a:prstGeom>
        </p:spPr>
        <p:txBody>
          <a:bodyPr/>
          <a:lstStyle/>
          <a:p>
            <a:pPr>
              <a:defRPr sz="4600" i="1">
                <a:solidFill>
                  <a:srgbClr val="FFFFFF"/>
                </a:solidFill>
                <a:uFill>
                  <a:solidFill>
                    <a:srgbClr val="FFFFFF"/>
                  </a:solidFill>
                </a:uFill>
              </a:defRPr>
            </a:pPr>
            <a:r>
              <a:rPr lang="de-DE" sz="2000" dirty="0"/>
              <a:t>Eugenia Toimil-Molares</a:t>
            </a:r>
          </a:p>
          <a:p>
            <a:pPr>
              <a:defRPr sz="4600" i="1">
                <a:solidFill>
                  <a:srgbClr val="FFFFFF"/>
                </a:solidFill>
                <a:uFill>
                  <a:solidFill>
                    <a:srgbClr val="FFFFFF"/>
                  </a:solidFill>
                </a:uFill>
              </a:defRPr>
            </a:pPr>
            <a:r>
              <a:rPr lang="de-DE" sz="2000" dirty="0"/>
              <a:t>GSI Darmstadt</a:t>
            </a:r>
          </a:p>
          <a:p>
            <a:pPr>
              <a:defRPr sz="4600" i="1">
                <a:solidFill>
                  <a:srgbClr val="FFFFFF"/>
                </a:solidFill>
                <a:uFill>
                  <a:solidFill>
                    <a:srgbClr val="FFFFFF"/>
                  </a:solidFill>
                </a:uFill>
              </a:defRPr>
            </a:pPr>
            <a:endParaRPr lang="de-DE" sz="2000" dirty="0"/>
          </a:p>
          <a:p>
            <a:pPr>
              <a:defRPr sz="4600" i="1">
                <a:solidFill>
                  <a:srgbClr val="FFFFFF"/>
                </a:solidFill>
                <a:uFill>
                  <a:solidFill>
                    <a:srgbClr val="FFFFFF"/>
                  </a:solidFill>
                </a:uFill>
              </a:defRPr>
            </a:pPr>
            <a:r>
              <a:rPr lang="de-DE" sz="2000" dirty="0"/>
              <a:t>On behalf of the MAT collaboration</a:t>
            </a:r>
          </a:p>
        </p:txBody>
      </p:sp>
      <p:sp>
        <p:nvSpPr>
          <p:cNvPr id="333" name="Status Report HED@FAIR…"/>
          <p:cNvSpPr>
            <a:spLocks noGrp="1"/>
          </p:cNvSpPr>
          <p:nvPr>
            <p:ph type="body" sz="half" idx="22"/>
          </p:nvPr>
        </p:nvSpPr>
        <p:spPr>
          <a:prstGeom prst="rect">
            <a:avLst/>
          </a:prstGeom>
        </p:spPr>
        <p:txBody>
          <a:bodyPr/>
          <a:lstStyle/>
          <a:p>
            <a:r>
              <a:rPr lang="de-DE" sz="4000" dirty="0"/>
              <a:t>MATerials Research at FAIR</a:t>
            </a:r>
            <a:endParaRPr sz="4000" dirty="0"/>
          </a:p>
          <a:p>
            <a:endParaRPr sz="1600" dirty="0"/>
          </a:p>
          <a:p>
            <a:pPr>
              <a:defRPr sz="6000"/>
            </a:pPr>
            <a:r>
              <a:rPr lang="de-DE" sz="2000" dirty="0"/>
              <a:t> </a:t>
            </a:r>
            <a:endParaRPr sz="2000" dirty="0"/>
          </a:p>
        </p:txBody>
      </p:sp>
      <p:sp>
        <p:nvSpPr>
          <p:cNvPr id="325" name="Line"/>
          <p:cNvSpPr/>
          <p:nvPr/>
        </p:nvSpPr>
        <p:spPr>
          <a:xfrm>
            <a:off x="4536281" y="8929"/>
            <a:ext cx="1191" cy="1453754"/>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sp>
        <p:nvSpPr>
          <p:cNvPr id="326" name="Line"/>
          <p:cNvSpPr/>
          <p:nvPr/>
        </p:nvSpPr>
        <p:spPr>
          <a:xfrm>
            <a:off x="2312194" y="8930"/>
            <a:ext cx="1191" cy="1448991"/>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sp>
        <p:nvSpPr>
          <p:cNvPr id="327" name="Rectangle"/>
          <p:cNvSpPr/>
          <p:nvPr/>
        </p:nvSpPr>
        <p:spPr>
          <a:xfrm>
            <a:off x="0" y="4500106"/>
            <a:ext cx="9143058" cy="85831"/>
          </a:xfrm>
          <a:prstGeom prst="rect">
            <a:avLst/>
          </a:prstGeom>
          <a:solidFill>
            <a:srgbClr val="FFA900"/>
          </a:solidFill>
          <a:ln>
            <a:miter lim="400000"/>
          </a:ln>
        </p:spPr>
        <p:txBody>
          <a:bodyPr lIns="26789" tIns="26789" rIns="26789" bIns="26789" anchor="ctr"/>
          <a:lstStyle/>
          <a:p>
            <a:endParaRPr sz="450"/>
          </a:p>
        </p:txBody>
      </p:sp>
      <p:sp>
        <p:nvSpPr>
          <p:cNvPr id="330" name="Line"/>
          <p:cNvSpPr/>
          <p:nvPr/>
        </p:nvSpPr>
        <p:spPr>
          <a:xfrm flipV="1">
            <a:off x="6632" y="1454349"/>
            <a:ext cx="9169673" cy="0"/>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pic>
        <p:nvPicPr>
          <p:cNvPr id="331" name="FAIR_farb_RGB_3cm.jpg" descr="FAIR_farb_RGB_3cm.jp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784310" y="557561"/>
            <a:ext cx="1267356" cy="920601"/>
          </a:xfrm>
          <a:prstGeom prst="rect">
            <a:avLst/>
          </a:prstGeom>
          <a:ln w="12700">
            <a:miter lim="400000"/>
          </a:ln>
        </p:spPr>
      </p:pic>
      <p:sp>
        <p:nvSpPr>
          <p:cNvPr id="39" name="Rectangle"/>
          <p:cNvSpPr/>
          <p:nvPr/>
        </p:nvSpPr>
        <p:spPr>
          <a:xfrm>
            <a:off x="0" y="-10418"/>
            <a:ext cx="7203688" cy="1469232"/>
          </a:xfrm>
          <a:prstGeom prst="rect">
            <a:avLst/>
          </a:prstGeom>
          <a:solidFill>
            <a:srgbClr val="FFFFFF">
              <a:alpha val="34901"/>
            </a:srgbClr>
          </a:solidFill>
          <a:ln>
            <a:miter lim="400000"/>
          </a:ln>
        </p:spPr>
        <p:txBody>
          <a:bodyPr lIns="26789" tIns="26789" rIns="26789" bIns="26789" anchor="ctr"/>
          <a:lstStyle/>
          <a:p>
            <a:endParaRPr sz="450"/>
          </a:p>
        </p:txBody>
      </p:sp>
      <p:pic>
        <p:nvPicPr>
          <p:cNvPr id="40" name="Picture 13">
            <a:extLst>
              <a:ext uri="{FF2B5EF4-FFF2-40B4-BE49-F238E27FC236}">
                <a16:creationId xmlns:a16="http://schemas.microsoft.com/office/drawing/2014/main" id="{6904ED04-44F0-2C4C-9EE0-816374FF20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0911" y="99035"/>
            <a:ext cx="1186767" cy="572922"/>
          </a:xfrm>
          <a:prstGeom prst="rect">
            <a:avLst/>
          </a:prstGeom>
        </p:spPr>
      </p:pic>
      <p:pic>
        <p:nvPicPr>
          <p:cNvPr id="15" name="Picture 34" descr="Picture 34">
            <a:extLst>
              <a:ext uri="{FF2B5EF4-FFF2-40B4-BE49-F238E27FC236}">
                <a16:creationId xmlns:a16="http://schemas.microsoft.com/office/drawing/2014/main" id="{BB707235-46AE-4054-C761-34C8CDCCD3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8910" y="2745919"/>
            <a:ext cx="2065113" cy="1605269"/>
          </a:xfrm>
          <a:prstGeom prst="rect">
            <a:avLst/>
          </a:prstGeom>
          <a:solidFill>
            <a:schemeClr val="bg1"/>
          </a:solidFill>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714643-A8DE-592F-4092-61D18B4CEBAA}"/>
              </a:ext>
            </a:extLst>
          </p:cNvPr>
          <p:cNvSpPr>
            <a:spLocks noGrp="1"/>
          </p:cNvSpPr>
          <p:nvPr>
            <p:ph type="sldNum" sz="quarter" idx="2"/>
          </p:nvPr>
        </p:nvSpPr>
        <p:spPr/>
        <p:txBody>
          <a:bodyPr/>
          <a:lstStyle/>
          <a:p>
            <a:fld id="{86CB4B4D-7CA3-9044-876B-883B54F8677D}" type="slidenum">
              <a:rPr lang="en-US"/>
              <a:t>10</a:t>
            </a:fld>
            <a:endParaRPr lang="en-US" dirty="0"/>
          </a:p>
        </p:txBody>
      </p:sp>
      <p:pic>
        <p:nvPicPr>
          <p:cNvPr id="4" name="Grafik 2">
            <a:extLst>
              <a:ext uri="{FF2B5EF4-FFF2-40B4-BE49-F238E27FC236}">
                <a16:creationId xmlns:a16="http://schemas.microsoft.com/office/drawing/2014/main" id="{5CEA1A3D-7448-7A42-418D-6830F48A93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769427" y="1258013"/>
            <a:ext cx="4027968" cy="3394075"/>
          </a:xfrm>
          <a:prstGeom prst="rect">
            <a:avLst/>
          </a:prstGeom>
        </p:spPr>
      </p:pic>
      <p:pic>
        <p:nvPicPr>
          <p:cNvPr id="5" name="Inhaltsplatzhalter 5">
            <a:extLst>
              <a:ext uri="{FF2B5EF4-FFF2-40B4-BE49-F238E27FC236}">
                <a16:creationId xmlns:a16="http://schemas.microsoft.com/office/drawing/2014/main" id="{CFF2046A-D1A1-1E72-8A75-A8F6EB17C0F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flipH="1">
            <a:off x="1417767" y="1657248"/>
            <a:ext cx="2137899" cy="1989819"/>
          </a:xfrm>
          <a:prstGeom prst="rect">
            <a:avLst/>
          </a:prstGeom>
        </p:spPr>
      </p:pic>
      <p:pic>
        <p:nvPicPr>
          <p:cNvPr id="6" name="Grafik 13">
            <a:extLst>
              <a:ext uri="{FF2B5EF4-FFF2-40B4-BE49-F238E27FC236}">
                <a16:creationId xmlns:a16="http://schemas.microsoft.com/office/drawing/2014/main" id="{052913B9-E3EB-528E-7D03-EC4DBC74F6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2956944" y="996983"/>
            <a:ext cx="1080000" cy="1016970"/>
          </a:xfrm>
          <a:prstGeom prst="rect">
            <a:avLst/>
          </a:prstGeom>
          <a:solidFill>
            <a:srgbClr val="166ADE"/>
          </a:solidFill>
          <a:ln w="28575">
            <a:solidFill>
              <a:srgbClr val="166ADE"/>
            </a:solidFill>
          </a:ln>
        </p:spPr>
      </p:pic>
      <p:sp>
        <p:nvSpPr>
          <p:cNvPr id="7" name="Textfeld 14">
            <a:extLst>
              <a:ext uri="{FF2B5EF4-FFF2-40B4-BE49-F238E27FC236}">
                <a16:creationId xmlns:a16="http://schemas.microsoft.com/office/drawing/2014/main" id="{A0E2E812-71C0-B91A-6DB0-6B4658D9C60E}"/>
              </a:ext>
            </a:extLst>
          </p:cNvPr>
          <p:cNvSpPr txBox="1"/>
          <p:nvPr/>
        </p:nvSpPr>
        <p:spPr bwMode="auto">
          <a:xfrm>
            <a:off x="1417767" y="1425940"/>
            <a:ext cx="1525942" cy="253916"/>
          </a:xfrm>
          <a:prstGeom prst="rect">
            <a:avLst/>
          </a:prstGeom>
          <a:solidFill>
            <a:srgbClr val="166ADE"/>
          </a:solidFill>
          <a:ln>
            <a:solidFill>
              <a:srgbClr val="166ADE"/>
            </a:solidFill>
          </a:ln>
        </p:spPr>
        <p:txBody>
          <a:bodyPr wrap="square" rtlCol="0">
            <a:spAutoFit/>
          </a:bodyPr>
          <a:lstStyle/>
          <a:p>
            <a:pPr algn="ctr"/>
            <a:r>
              <a:rPr lang="de-DE" sz="1050" b="1" dirty="0">
                <a:solidFill>
                  <a:schemeClr val="bg1"/>
                </a:solidFill>
              </a:rPr>
              <a:t>Bi-NWNW (35 </a:t>
            </a:r>
            <a:r>
              <a:rPr lang="de-DE" sz="1050" b="1" dirty="0" err="1">
                <a:solidFill>
                  <a:schemeClr val="bg1"/>
                </a:solidFill>
              </a:rPr>
              <a:t>nm</a:t>
            </a:r>
            <a:r>
              <a:rPr lang="de-DE" sz="1050" b="1" dirty="0">
                <a:solidFill>
                  <a:schemeClr val="bg1"/>
                </a:solidFill>
              </a:rPr>
              <a:t>)</a:t>
            </a:r>
            <a:endParaRPr lang="en-US" sz="1600" b="1" dirty="0"/>
          </a:p>
        </p:txBody>
      </p:sp>
      <p:cxnSp>
        <p:nvCxnSpPr>
          <p:cNvPr id="8" name="Gerade Verbindung mit Pfeil 29">
            <a:extLst>
              <a:ext uri="{FF2B5EF4-FFF2-40B4-BE49-F238E27FC236}">
                <a16:creationId xmlns:a16="http://schemas.microsoft.com/office/drawing/2014/main" id="{81EDB892-A932-FAFB-E368-B2883C61D2AC}"/>
              </a:ext>
            </a:extLst>
          </p:cNvPr>
          <p:cNvCxnSpPr>
            <a:cxnSpLocks/>
          </p:cNvCxnSpPr>
          <p:nvPr/>
        </p:nvCxnSpPr>
        <p:spPr>
          <a:xfrm flipH="1">
            <a:off x="2708248" y="2013953"/>
            <a:ext cx="235461" cy="326476"/>
          </a:xfrm>
          <a:prstGeom prst="straightConnector1">
            <a:avLst/>
          </a:prstGeom>
          <a:ln>
            <a:solidFill>
              <a:srgbClr val="166ADE"/>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Pfeil nach rechts 30">
            <a:extLst>
              <a:ext uri="{FF2B5EF4-FFF2-40B4-BE49-F238E27FC236}">
                <a16:creationId xmlns:a16="http://schemas.microsoft.com/office/drawing/2014/main" id="{B244D35A-38BF-E28D-E6CC-69B79576B159}"/>
              </a:ext>
            </a:extLst>
          </p:cNvPr>
          <p:cNvSpPr/>
          <p:nvPr/>
        </p:nvSpPr>
        <p:spPr>
          <a:xfrm>
            <a:off x="209321" y="2249937"/>
            <a:ext cx="1064830" cy="705115"/>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baseline="30000" dirty="0">
                <a:solidFill>
                  <a:schemeClr val="tx1"/>
                </a:solidFill>
              </a:rPr>
              <a:t>238</a:t>
            </a:r>
            <a:r>
              <a:rPr lang="en-US" sz="1400" b="1" dirty="0">
                <a:solidFill>
                  <a:schemeClr val="tx1"/>
                </a:solidFill>
              </a:rPr>
              <a:t>U</a:t>
            </a:r>
          </a:p>
        </p:txBody>
      </p:sp>
      <p:sp>
        <p:nvSpPr>
          <p:cNvPr id="10" name="Textfeld 36">
            <a:extLst>
              <a:ext uri="{FF2B5EF4-FFF2-40B4-BE49-F238E27FC236}">
                <a16:creationId xmlns:a16="http://schemas.microsoft.com/office/drawing/2014/main" id="{4F0C40B1-824E-39F3-2589-79C3AEA19C67}"/>
              </a:ext>
            </a:extLst>
          </p:cNvPr>
          <p:cNvSpPr txBox="1"/>
          <p:nvPr/>
        </p:nvSpPr>
        <p:spPr>
          <a:xfrm>
            <a:off x="6216124" y="1337225"/>
            <a:ext cx="530915" cy="369332"/>
          </a:xfrm>
          <a:prstGeom prst="rect">
            <a:avLst/>
          </a:prstGeom>
          <a:solidFill>
            <a:schemeClr val="bg1"/>
          </a:solidFill>
          <a:ln>
            <a:solidFill>
              <a:schemeClr val="tx1"/>
            </a:solidFill>
          </a:ln>
        </p:spPr>
        <p:txBody>
          <a:bodyPr vert="horz" wrap="none" lIns="91440" tIns="45720" rIns="91440" bIns="45720" rtlCol="0" anchor="t">
            <a:spAutoFit/>
          </a:bodyPr>
          <a:lstStyle/>
          <a:p>
            <a:pPr algn="l"/>
            <a:r>
              <a:rPr lang="en-US" dirty="0"/>
              <a:t>Bi-I</a:t>
            </a:r>
          </a:p>
        </p:txBody>
      </p:sp>
      <p:sp>
        <p:nvSpPr>
          <p:cNvPr id="11" name="Textfeld 37">
            <a:extLst>
              <a:ext uri="{FF2B5EF4-FFF2-40B4-BE49-F238E27FC236}">
                <a16:creationId xmlns:a16="http://schemas.microsoft.com/office/drawing/2014/main" id="{39548FC3-D0A5-0BA5-C6E7-317714D8B74B}"/>
              </a:ext>
            </a:extLst>
          </p:cNvPr>
          <p:cNvSpPr txBox="1"/>
          <p:nvPr/>
        </p:nvSpPr>
        <p:spPr>
          <a:xfrm>
            <a:off x="4979149" y="1337225"/>
            <a:ext cx="530915" cy="369332"/>
          </a:xfrm>
          <a:prstGeom prst="rect">
            <a:avLst/>
          </a:prstGeom>
          <a:solidFill>
            <a:schemeClr val="bg1"/>
          </a:solidFill>
          <a:ln>
            <a:solidFill>
              <a:schemeClr val="tx1"/>
            </a:solidFill>
          </a:ln>
        </p:spPr>
        <p:txBody>
          <a:bodyPr vert="horz" wrap="none" lIns="91440" tIns="45720" rIns="91440" bIns="45720" rtlCol="0" anchor="t">
            <a:spAutoFit/>
          </a:bodyPr>
          <a:lstStyle/>
          <a:p>
            <a:pPr algn="l"/>
            <a:r>
              <a:rPr lang="en-US" dirty="0"/>
              <a:t>Bi-I</a:t>
            </a:r>
          </a:p>
        </p:txBody>
      </p:sp>
      <p:sp>
        <p:nvSpPr>
          <p:cNvPr id="12" name="TextBox 23">
            <a:extLst>
              <a:ext uri="{FF2B5EF4-FFF2-40B4-BE49-F238E27FC236}">
                <a16:creationId xmlns:a16="http://schemas.microsoft.com/office/drawing/2014/main" id="{7F0CFF84-B224-2DE8-ED6F-3E1C3E8B0A7F}"/>
              </a:ext>
            </a:extLst>
          </p:cNvPr>
          <p:cNvSpPr txBox="1"/>
          <p:nvPr/>
        </p:nvSpPr>
        <p:spPr>
          <a:xfrm>
            <a:off x="5128009" y="828123"/>
            <a:ext cx="3585566" cy="338554"/>
          </a:xfrm>
          <a:prstGeom prst="rect">
            <a:avLst/>
          </a:prstGeom>
        </p:spPr>
        <p:txBody>
          <a:bodyPr vert="horz" wrap="square" lIns="91440" tIns="45720" rIns="91440" bIns="45720" rtlCol="0" anchor="t">
            <a:spAutoFit/>
          </a:bodyPr>
          <a:lstStyle/>
          <a:p>
            <a:pPr algn="ctr"/>
            <a:r>
              <a:rPr lang="en-US" sz="1600" b="1" dirty="0"/>
              <a:t>In-situ Raman – Bi NWNW (35 nm) </a:t>
            </a:r>
          </a:p>
        </p:txBody>
      </p:sp>
      <p:sp>
        <p:nvSpPr>
          <p:cNvPr id="13" name="Textfeld 21">
            <a:extLst>
              <a:ext uri="{FF2B5EF4-FFF2-40B4-BE49-F238E27FC236}">
                <a16:creationId xmlns:a16="http://schemas.microsoft.com/office/drawing/2014/main" id="{F2774F52-4E23-FA67-3C2B-6A4CAAD579B8}"/>
              </a:ext>
            </a:extLst>
          </p:cNvPr>
          <p:cNvSpPr txBox="1"/>
          <p:nvPr/>
        </p:nvSpPr>
        <p:spPr>
          <a:xfrm>
            <a:off x="5543515" y="1338257"/>
            <a:ext cx="595035" cy="369332"/>
          </a:xfrm>
          <a:prstGeom prst="rect">
            <a:avLst/>
          </a:prstGeom>
          <a:solidFill>
            <a:schemeClr val="bg1"/>
          </a:solidFill>
          <a:ln>
            <a:solidFill>
              <a:srgbClr val="166ADE"/>
            </a:solidFill>
          </a:ln>
        </p:spPr>
        <p:txBody>
          <a:bodyPr vert="horz" wrap="none" lIns="91440" tIns="45720" rIns="91440" bIns="45720" rtlCol="0" anchor="t">
            <a:spAutoFit/>
          </a:bodyPr>
          <a:lstStyle/>
          <a:p>
            <a:pPr algn="l"/>
            <a:r>
              <a:rPr lang="en-US" dirty="0">
                <a:solidFill>
                  <a:srgbClr val="0432FF"/>
                </a:solidFill>
              </a:rPr>
              <a:t>Bi-II</a:t>
            </a:r>
          </a:p>
        </p:txBody>
      </p:sp>
      <p:sp>
        <p:nvSpPr>
          <p:cNvPr id="14" name="Textfeld 9">
            <a:extLst>
              <a:ext uri="{FF2B5EF4-FFF2-40B4-BE49-F238E27FC236}">
                <a16:creationId xmlns:a16="http://schemas.microsoft.com/office/drawing/2014/main" id="{CCB1BE10-9098-12FA-A7DA-FFA15E91C8E4}"/>
              </a:ext>
            </a:extLst>
          </p:cNvPr>
          <p:cNvSpPr txBox="1"/>
          <p:nvPr/>
        </p:nvSpPr>
        <p:spPr>
          <a:xfrm>
            <a:off x="1473624" y="3270160"/>
            <a:ext cx="1013091" cy="276999"/>
          </a:xfrm>
          <a:prstGeom prst="rect">
            <a:avLst/>
          </a:prstGeom>
          <a:solidFill>
            <a:srgbClr val="0070C0"/>
          </a:solidFill>
        </p:spPr>
        <p:txBody>
          <a:bodyPr vert="horz" wrap="square" lIns="91440" tIns="45720" rIns="91440" bIns="45720" rtlCol="0" anchor="t">
            <a:spAutoFit/>
          </a:bodyPr>
          <a:lstStyle/>
          <a:p>
            <a:pPr algn="l"/>
            <a:r>
              <a:rPr lang="de-DE" sz="1200" dirty="0">
                <a:solidFill>
                  <a:schemeClr val="bg1"/>
                </a:solidFill>
              </a:rPr>
              <a:t>2.4 </a:t>
            </a:r>
            <a:r>
              <a:rPr lang="de-DE" sz="1200" dirty="0" err="1">
                <a:solidFill>
                  <a:schemeClr val="bg1"/>
                </a:solidFill>
              </a:rPr>
              <a:t>GPa</a:t>
            </a:r>
            <a:endParaRPr lang="de-DE" sz="1200" dirty="0">
              <a:solidFill>
                <a:schemeClr val="bg1"/>
              </a:solidFill>
            </a:endParaRPr>
          </a:p>
        </p:txBody>
      </p:sp>
      <p:grpSp>
        <p:nvGrpSpPr>
          <p:cNvPr id="15" name="Group 14">
            <a:extLst>
              <a:ext uri="{FF2B5EF4-FFF2-40B4-BE49-F238E27FC236}">
                <a16:creationId xmlns:a16="http://schemas.microsoft.com/office/drawing/2014/main" id="{A09E5EED-FE32-E8BB-1B0E-EC2A540D964A}"/>
              </a:ext>
            </a:extLst>
          </p:cNvPr>
          <p:cNvGrpSpPr/>
          <p:nvPr/>
        </p:nvGrpSpPr>
        <p:grpSpPr>
          <a:xfrm>
            <a:off x="2708248" y="2625098"/>
            <a:ext cx="1944289" cy="1944492"/>
            <a:chOff x="2418943" y="2844041"/>
            <a:chExt cx="1944289" cy="1944492"/>
          </a:xfrm>
        </p:grpSpPr>
        <p:grpSp>
          <p:nvGrpSpPr>
            <p:cNvPr id="16" name="Group 15">
              <a:extLst>
                <a:ext uri="{FF2B5EF4-FFF2-40B4-BE49-F238E27FC236}">
                  <a16:creationId xmlns:a16="http://schemas.microsoft.com/office/drawing/2014/main" id="{031F8765-7B65-3142-39EC-9099FAB13ABF}"/>
                </a:ext>
              </a:extLst>
            </p:cNvPr>
            <p:cNvGrpSpPr/>
            <p:nvPr/>
          </p:nvGrpSpPr>
          <p:grpSpPr>
            <a:xfrm>
              <a:off x="2418943" y="2844041"/>
              <a:ext cx="1944289" cy="1944492"/>
              <a:chOff x="1098162" y="1373646"/>
              <a:chExt cx="2917209" cy="2844000"/>
            </a:xfrm>
          </p:grpSpPr>
          <p:pic>
            <p:nvPicPr>
              <p:cNvPr id="18" name="Grafik 9">
                <a:extLst>
                  <a:ext uri="{FF2B5EF4-FFF2-40B4-BE49-F238E27FC236}">
                    <a16:creationId xmlns:a16="http://schemas.microsoft.com/office/drawing/2014/main" id="{6B289995-CA1D-AE5B-67E2-45E6ECA55D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8162" y="1373646"/>
                <a:ext cx="2917209" cy="2844000"/>
              </a:xfrm>
              <a:prstGeom prst="rect">
                <a:avLst/>
              </a:prstGeom>
            </p:spPr>
          </p:pic>
          <p:cxnSp>
            <p:nvCxnSpPr>
              <p:cNvPr id="19" name="Gerader Verbinder 15">
                <a:extLst>
                  <a:ext uri="{FF2B5EF4-FFF2-40B4-BE49-F238E27FC236}">
                    <a16:creationId xmlns:a16="http://schemas.microsoft.com/office/drawing/2014/main" id="{0DDD7BF9-7193-9F74-3281-0E3B3D02A818}"/>
                  </a:ext>
                </a:extLst>
              </p:cNvPr>
              <p:cNvCxnSpPr/>
              <p:nvPr/>
            </p:nvCxnSpPr>
            <p:spPr>
              <a:xfrm flipH="1">
                <a:off x="2145338" y="3399761"/>
                <a:ext cx="225603" cy="16764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7" name="5-Point Star 16">
              <a:extLst>
                <a:ext uri="{FF2B5EF4-FFF2-40B4-BE49-F238E27FC236}">
                  <a16:creationId xmlns:a16="http://schemas.microsoft.com/office/drawing/2014/main" id="{B11F1E86-DC6A-0E22-7789-82F381FC7F4B}"/>
                </a:ext>
              </a:extLst>
            </p:cNvPr>
            <p:cNvSpPr>
              <a:spLocks noChangeAspect="1"/>
            </p:cNvSpPr>
            <p:nvPr/>
          </p:nvSpPr>
          <p:spPr>
            <a:xfrm>
              <a:off x="3055978" y="4499881"/>
              <a:ext cx="144000" cy="144000"/>
            </a:xfrm>
            <a:prstGeom prst="star5">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Rechteck 31">
            <a:extLst>
              <a:ext uri="{FF2B5EF4-FFF2-40B4-BE49-F238E27FC236}">
                <a16:creationId xmlns:a16="http://schemas.microsoft.com/office/drawing/2014/main" id="{F00ABEB7-805E-0E80-BC6C-D9E18EF9735C}"/>
              </a:ext>
            </a:extLst>
          </p:cNvPr>
          <p:cNvSpPr/>
          <p:nvPr/>
        </p:nvSpPr>
        <p:spPr>
          <a:xfrm>
            <a:off x="95273" y="3865896"/>
            <a:ext cx="2640168" cy="523220"/>
          </a:xfrm>
          <a:prstGeom prst="rect">
            <a:avLst/>
          </a:prstGeom>
          <a:solidFill>
            <a:srgbClr val="FFC000"/>
          </a:solidFill>
        </p:spPr>
        <p:txBody>
          <a:bodyPr wrap="square">
            <a:spAutoFit/>
          </a:bodyPr>
          <a:lstStyle/>
          <a:p>
            <a:r>
              <a:rPr lang="de-DE" sz="1400" baseline="30000" dirty="0"/>
              <a:t>238</a:t>
            </a:r>
            <a:r>
              <a:rPr lang="de-DE" sz="1400" dirty="0"/>
              <a:t>U @245 </a:t>
            </a:r>
            <a:r>
              <a:rPr lang="de-DE" sz="1400" dirty="0" err="1"/>
              <a:t>MeV</a:t>
            </a:r>
            <a:r>
              <a:rPr lang="de-DE" sz="1400" dirty="0"/>
              <a:t>/u</a:t>
            </a:r>
            <a:br>
              <a:rPr lang="de-DE" sz="1400" dirty="0"/>
            </a:br>
            <a:r>
              <a:rPr lang="en-US" sz="1400" dirty="0"/>
              <a:t>~30 MeV/u @ sample position </a:t>
            </a:r>
            <a:endParaRPr lang="en-GB" sz="1400" dirty="0"/>
          </a:p>
        </p:txBody>
      </p:sp>
      <p:pic>
        <p:nvPicPr>
          <p:cNvPr id="22" name="Picture 34" descr="Picture 34">
            <a:extLst>
              <a:ext uri="{FF2B5EF4-FFF2-40B4-BE49-F238E27FC236}">
                <a16:creationId xmlns:a16="http://schemas.microsoft.com/office/drawing/2014/main" id="{EF49B852-48EE-B0BA-9268-662F74B4F12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pic>
        <p:nvPicPr>
          <p:cNvPr id="24" name="Picture 23">
            <a:extLst>
              <a:ext uri="{FF2B5EF4-FFF2-40B4-BE49-F238E27FC236}">
                <a16:creationId xmlns:a16="http://schemas.microsoft.com/office/drawing/2014/main" id="{1CA66423-C890-F5EE-2BCA-9EDCA603F17A}"/>
              </a:ext>
            </a:extLst>
          </p:cNvPr>
          <p:cNvPicPr>
            <a:picLocks noChangeAspect="1"/>
          </p:cNvPicPr>
          <p:nvPr/>
        </p:nvPicPr>
        <p:blipFill>
          <a:blip r:embed="rId7"/>
          <a:stretch>
            <a:fillRect/>
          </a:stretch>
        </p:blipFill>
        <p:spPr>
          <a:xfrm>
            <a:off x="5739725" y="3338846"/>
            <a:ext cx="3086100" cy="1054100"/>
          </a:xfrm>
          <a:prstGeom prst="rect">
            <a:avLst/>
          </a:prstGeom>
        </p:spPr>
      </p:pic>
      <p:sp>
        <p:nvSpPr>
          <p:cNvPr id="27" name="TextBox 26">
            <a:extLst>
              <a:ext uri="{FF2B5EF4-FFF2-40B4-BE49-F238E27FC236}">
                <a16:creationId xmlns:a16="http://schemas.microsoft.com/office/drawing/2014/main" id="{3CC9B77A-3395-3400-7271-1D3607BE6643}"/>
              </a:ext>
            </a:extLst>
          </p:cNvPr>
          <p:cNvSpPr txBox="1"/>
          <p:nvPr/>
        </p:nvSpPr>
        <p:spPr>
          <a:xfrm>
            <a:off x="-9831" y="4898126"/>
            <a:ext cx="3345282" cy="246221"/>
          </a:xfrm>
          <a:prstGeom prst="rect">
            <a:avLst/>
          </a:prstGeom>
          <a:noFill/>
        </p:spPr>
        <p:txBody>
          <a:bodyPr wrap="square" rtlCol="0">
            <a:spAutoFit/>
          </a:bodyPr>
          <a:lstStyle/>
          <a:p>
            <a:r>
              <a:rPr lang="en-GB" sz="1000" dirty="0">
                <a:solidFill>
                  <a:schemeClr val="bg2">
                    <a:lumMod val="50000"/>
                  </a:schemeClr>
                </a:solidFill>
              </a:rPr>
              <a:t>Schroeck et al. Phys. Rev B 112 (2025) 014111</a:t>
            </a:r>
          </a:p>
        </p:txBody>
      </p:sp>
      <p:sp>
        <p:nvSpPr>
          <p:cNvPr id="30" name="Title 2">
            <a:extLst>
              <a:ext uri="{FF2B5EF4-FFF2-40B4-BE49-F238E27FC236}">
                <a16:creationId xmlns:a16="http://schemas.microsoft.com/office/drawing/2014/main" id="{4D29C645-9F0F-ADE5-E104-8EF69CDAEA67}"/>
              </a:ext>
            </a:extLst>
          </p:cNvPr>
          <p:cNvSpPr>
            <a:spLocks noGrp="1"/>
          </p:cNvSpPr>
          <p:nvPr>
            <p:ph type="title"/>
          </p:nvPr>
        </p:nvSpPr>
        <p:spPr>
          <a:xfrm>
            <a:off x="1366197" y="140494"/>
            <a:ext cx="6040959" cy="367904"/>
          </a:xfrm>
        </p:spPr>
        <p:txBody>
          <a:bodyPr>
            <a:normAutofit fontScale="90000"/>
          </a:bodyPr>
          <a:lstStyle/>
          <a:p>
            <a:r>
              <a:rPr lang="en-US"/>
              <a:t>Formation /stabilization of high-pressure phases </a:t>
            </a:r>
          </a:p>
        </p:txBody>
      </p:sp>
    </p:spTree>
    <p:extLst>
      <p:ext uri="{BB962C8B-B14F-4D97-AF65-F5344CB8AC3E}">
        <p14:creationId xmlns:p14="http://schemas.microsoft.com/office/powerpoint/2010/main" val="32866409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D50E57-1421-F206-E068-D71C4DD61178}"/>
              </a:ext>
            </a:extLst>
          </p:cNvPr>
          <p:cNvSpPr>
            <a:spLocks noGrp="1"/>
          </p:cNvSpPr>
          <p:nvPr>
            <p:ph type="sldNum" sz="quarter" idx="2"/>
          </p:nvPr>
        </p:nvSpPr>
        <p:spPr/>
        <p:txBody>
          <a:bodyPr/>
          <a:lstStyle/>
          <a:p>
            <a:fld id="{86CB4B4D-7CA3-9044-876B-883B54F8677D}" type="slidenum">
              <a:rPr lang="en-US"/>
              <a:t>11</a:t>
            </a:fld>
            <a:endParaRPr lang="en-US" dirty="0"/>
          </a:p>
        </p:txBody>
      </p:sp>
      <p:grpSp>
        <p:nvGrpSpPr>
          <p:cNvPr id="4" name="Group 3">
            <a:extLst>
              <a:ext uri="{FF2B5EF4-FFF2-40B4-BE49-F238E27FC236}">
                <a16:creationId xmlns:a16="http://schemas.microsoft.com/office/drawing/2014/main" id="{5616ED5B-6363-F1EF-ABA3-FF6E9C72DA98}"/>
              </a:ext>
            </a:extLst>
          </p:cNvPr>
          <p:cNvGrpSpPr>
            <a:grpSpLocks noChangeAspect="1"/>
          </p:cNvGrpSpPr>
          <p:nvPr/>
        </p:nvGrpSpPr>
        <p:grpSpPr>
          <a:xfrm>
            <a:off x="115911" y="1262639"/>
            <a:ext cx="3132237" cy="2722514"/>
            <a:chOff x="2418943" y="2844041"/>
            <a:chExt cx="2245396" cy="1944492"/>
          </a:xfrm>
        </p:grpSpPr>
        <p:grpSp>
          <p:nvGrpSpPr>
            <p:cNvPr id="5" name="Group 4">
              <a:extLst>
                <a:ext uri="{FF2B5EF4-FFF2-40B4-BE49-F238E27FC236}">
                  <a16:creationId xmlns:a16="http://schemas.microsoft.com/office/drawing/2014/main" id="{54AB8B28-8A42-BD4C-9F29-2FFBC20A59B9}"/>
                </a:ext>
              </a:extLst>
            </p:cNvPr>
            <p:cNvGrpSpPr/>
            <p:nvPr/>
          </p:nvGrpSpPr>
          <p:grpSpPr>
            <a:xfrm>
              <a:off x="2418943" y="2844041"/>
              <a:ext cx="1944289" cy="1944492"/>
              <a:chOff x="1098162" y="1373646"/>
              <a:chExt cx="2917209" cy="2844000"/>
            </a:xfrm>
          </p:grpSpPr>
          <p:pic>
            <p:nvPicPr>
              <p:cNvPr id="7" name="Grafik 9">
                <a:extLst>
                  <a:ext uri="{FF2B5EF4-FFF2-40B4-BE49-F238E27FC236}">
                    <a16:creationId xmlns:a16="http://schemas.microsoft.com/office/drawing/2014/main" id="{CBF8E7F3-5141-D9CB-28E7-F55321A9FB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8162" y="1373646"/>
                <a:ext cx="2917209" cy="2844000"/>
              </a:xfrm>
              <a:prstGeom prst="rect">
                <a:avLst/>
              </a:prstGeom>
            </p:spPr>
          </p:pic>
          <p:cxnSp>
            <p:nvCxnSpPr>
              <p:cNvPr id="8" name="Gerader Verbinder 15">
                <a:extLst>
                  <a:ext uri="{FF2B5EF4-FFF2-40B4-BE49-F238E27FC236}">
                    <a16:creationId xmlns:a16="http://schemas.microsoft.com/office/drawing/2014/main" id="{2FE21BA5-B738-AFD1-44E7-A74E4C8F6C02}"/>
                  </a:ext>
                </a:extLst>
              </p:cNvPr>
              <p:cNvCxnSpPr/>
              <p:nvPr/>
            </p:nvCxnSpPr>
            <p:spPr>
              <a:xfrm flipH="1">
                <a:off x="2145338" y="3399761"/>
                <a:ext cx="225603" cy="16764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 name="5-Point Star 5">
              <a:extLst>
                <a:ext uri="{FF2B5EF4-FFF2-40B4-BE49-F238E27FC236}">
                  <a16:creationId xmlns:a16="http://schemas.microsoft.com/office/drawing/2014/main" id="{CB8234DC-45B2-3AAE-51A5-50B98FE42771}"/>
                </a:ext>
              </a:extLst>
            </p:cNvPr>
            <p:cNvSpPr>
              <a:spLocks noChangeAspect="1"/>
            </p:cNvSpPr>
            <p:nvPr/>
          </p:nvSpPr>
          <p:spPr>
            <a:xfrm>
              <a:off x="4520339" y="4444164"/>
              <a:ext cx="144000" cy="144000"/>
            </a:xfrm>
            <a:prstGeom prst="star5">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 name="Rechteck 31">
            <a:extLst>
              <a:ext uri="{FF2B5EF4-FFF2-40B4-BE49-F238E27FC236}">
                <a16:creationId xmlns:a16="http://schemas.microsoft.com/office/drawing/2014/main" id="{4074AEE2-F3E2-7C47-6173-6D488C3B4E90}"/>
              </a:ext>
            </a:extLst>
          </p:cNvPr>
          <p:cNvSpPr/>
          <p:nvPr/>
        </p:nvSpPr>
        <p:spPr>
          <a:xfrm>
            <a:off x="115911" y="4006334"/>
            <a:ext cx="1983345" cy="523220"/>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r>
              <a:rPr lang="de-DE" sz="1400" baseline="30000" dirty="0"/>
              <a:t>238</a:t>
            </a:r>
            <a:r>
              <a:rPr lang="de-DE" sz="1400" dirty="0"/>
              <a:t>U @325 </a:t>
            </a:r>
            <a:r>
              <a:rPr lang="de-DE" sz="1400" dirty="0" err="1"/>
              <a:t>MeV</a:t>
            </a:r>
            <a:r>
              <a:rPr lang="de-DE" sz="1400" dirty="0"/>
              <a:t>/u</a:t>
            </a:r>
            <a:endParaRPr lang="en-US" sz="1400" dirty="0"/>
          </a:p>
          <a:p>
            <a:r>
              <a:rPr lang="en-US" sz="1400" dirty="0"/>
              <a:t>f = 3e13 i/cm</a:t>
            </a:r>
            <a:r>
              <a:rPr lang="en-US" sz="1400" baseline="30000" dirty="0"/>
              <a:t>2</a:t>
            </a:r>
            <a:endParaRPr lang="en-GB" sz="1400" baseline="30000" dirty="0"/>
          </a:p>
        </p:txBody>
      </p:sp>
      <p:pic>
        <p:nvPicPr>
          <p:cNvPr id="10" name="Grafik 4">
            <a:extLst>
              <a:ext uri="{FF2B5EF4-FFF2-40B4-BE49-F238E27FC236}">
                <a16:creationId xmlns:a16="http://schemas.microsoft.com/office/drawing/2014/main" id="{6E8BCD39-EE63-FC62-2C6C-E5F21AC208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6370" y="968282"/>
            <a:ext cx="4307106" cy="3593357"/>
          </a:xfrm>
          <a:prstGeom prst="rect">
            <a:avLst/>
          </a:prstGeom>
        </p:spPr>
      </p:pic>
      <p:sp>
        <p:nvSpPr>
          <p:cNvPr id="11" name="TextBox 10">
            <a:extLst>
              <a:ext uri="{FF2B5EF4-FFF2-40B4-BE49-F238E27FC236}">
                <a16:creationId xmlns:a16="http://schemas.microsoft.com/office/drawing/2014/main" id="{EE8AD106-5DAD-0C9E-E6DE-1A8759E3923B}"/>
              </a:ext>
            </a:extLst>
          </p:cNvPr>
          <p:cNvSpPr txBox="1"/>
          <p:nvPr/>
        </p:nvSpPr>
        <p:spPr>
          <a:xfrm>
            <a:off x="5727322" y="1740832"/>
            <a:ext cx="1160895" cy="276999"/>
          </a:xfrm>
          <a:prstGeom prst="rect">
            <a:avLst/>
          </a:prstGeom>
        </p:spPr>
        <p:txBody>
          <a:bodyPr vert="horz" wrap="none" lIns="91440" tIns="45720" rIns="91440" bIns="45720" rtlCol="0" anchor="t">
            <a:spAutoFit/>
          </a:bodyPr>
          <a:lstStyle/>
          <a:p>
            <a:pPr algn="l"/>
            <a:r>
              <a:rPr lang="en-US" sz="1200" b="1" dirty="0">
                <a:solidFill>
                  <a:srgbClr val="FF0000"/>
                </a:solidFill>
              </a:rPr>
              <a:t>f = 3e13 i/cm</a:t>
            </a:r>
            <a:r>
              <a:rPr lang="en-US" sz="1200" b="1" baseline="30000" dirty="0">
                <a:solidFill>
                  <a:srgbClr val="FF0000"/>
                </a:solidFill>
              </a:rPr>
              <a:t>2</a:t>
            </a:r>
          </a:p>
        </p:txBody>
      </p:sp>
      <p:cxnSp>
        <p:nvCxnSpPr>
          <p:cNvPr id="12" name="Straight Arrow Connector 11">
            <a:extLst>
              <a:ext uri="{FF2B5EF4-FFF2-40B4-BE49-F238E27FC236}">
                <a16:creationId xmlns:a16="http://schemas.microsoft.com/office/drawing/2014/main" id="{AC73CA63-A465-057E-BA18-1B927BD59705}"/>
              </a:ext>
            </a:extLst>
          </p:cNvPr>
          <p:cNvCxnSpPr>
            <a:cxnSpLocks/>
          </p:cNvCxnSpPr>
          <p:nvPr/>
        </p:nvCxnSpPr>
        <p:spPr>
          <a:xfrm>
            <a:off x="2657557" y="3607123"/>
            <a:ext cx="342243" cy="0"/>
          </a:xfrm>
          <a:prstGeom prst="straightConnector1">
            <a:avLst/>
          </a:prstGeom>
          <a:ln w="190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feld 9">
            <a:extLst>
              <a:ext uri="{FF2B5EF4-FFF2-40B4-BE49-F238E27FC236}">
                <a16:creationId xmlns:a16="http://schemas.microsoft.com/office/drawing/2014/main" id="{ACFE1FD9-F971-20D2-EFEC-14FAC704B361}"/>
              </a:ext>
            </a:extLst>
          </p:cNvPr>
          <p:cNvSpPr txBox="1"/>
          <p:nvPr/>
        </p:nvSpPr>
        <p:spPr>
          <a:xfrm>
            <a:off x="2671565" y="3207805"/>
            <a:ext cx="967368" cy="276999"/>
          </a:xfrm>
          <a:prstGeom prst="rect">
            <a:avLst/>
          </a:prstGeom>
          <a:solidFill>
            <a:srgbClr val="C00000"/>
          </a:solidFill>
        </p:spPr>
        <p:txBody>
          <a:bodyPr vert="horz" wrap="square" lIns="91440" tIns="45720" rIns="91440" bIns="45720" rtlCol="0" anchor="t">
            <a:spAutoFit/>
          </a:bodyPr>
          <a:lstStyle/>
          <a:p>
            <a:pPr algn="l"/>
            <a:r>
              <a:rPr lang="de-DE" sz="1200" dirty="0">
                <a:solidFill>
                  <a:schemeClr val="bg1"/>
                </a:solidFill>
              </a:rPr>
              <a:t>18.9 G</a:t>
            </a:r>
            <a:r>
              <a:rPr lang="de-DE" sz="1200" dirty="0" err="1">
                <a:solidFill>
                  <a:schemeClr val="bg1"/>
                </a:solidFill>
              </a:rPr>
              <a:t>Pa</a:t>
            </a:r>
            <a:endParaRPr lang="de-DE" sz="1200" dirty="0">
              <a:solidFill>
                <a:schemeClr val="bg1"/>
              </a:solidFill>
            </a:endParaRPr>
          </a:p>
        </p:txBody>
      </p:sp>
      <p:sp>
        <p:nvSpPr>
          <p:cNvPr id="14" name="Down Arrow 13">
            <a:extLst>
              <a:ext uri="{FF2B5EF4-FFF2-40B4-BE49-F238E27FC236}">
                <a16:creationId xmlns:a16="http://schemas.microsoft.com/office/drawing/2014/main" id="{9F0D0C8E-32D9-EFD2-25B8-71D65495921E}"/>
              </a:ext>
            </a:extLst>
          </p:cNvPr>
          <p:cNvSpPr/>
          <p:nvPr/>
        </p:nvSpPr>
        <p:spPr>
          <a:xfrm>
            <a:off x="8578743" y="2392664"/>
            <a:ext cx="207705" cy="1592489"/>
          </a:xfrm>
          <a:prstGeom prst="downArrow">
            <a:avLst/>
          </a:prstGeom>
          <a:solidFill>
            <a:schemeClr val="tx1">
              <a:lumMod val="75000"/>
              <a:lumOff val="2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31CCB9B6-2652-2456-E622-076A4BDB9076}"/>
              </a:ext>
            </a:extLst>
          </p:cNvPr>
          <p:cNvSpPr txBox="1"/>
          <p:nvPr/>
        </p:nvSpPr>
        <p:spPr>
          <a:xfrm>
            <a:off x="8193323" y="2084887"/>
            <a:ext cx="1010213" cy="307777"/>
          </a:xfrm>
          <a:prstGeom prst="rect">
            <a:avLst/>
          </a:prstGeom>
        </p:spPr>
        <p:txBody>
          <a:bodyPr vert="horz" wrap="none" lIns="91440" tIns="45720" rIns="91440" bIns="45720" rtlCol="0" anchor="t">
            <a:spAutoFit/>
          </a:bodyPr>
          <a:lstStyle/>
          <a:p>
            <a:pPr algn="l"/>
            <a:r>
              <a:rPr lang="en-US" sz="1400" dirty="0"/>
              <a:t>quenching</a:t>
            </a:r>
          </a:p>
        </p:txBody>
      </p:sp>
      <p:sp>
        <p:nvSpPr>
          <p:cNvPr id="16" name="Textfeld 9">
            <a:extLst>
              <a:ext uri="{FF2B5EF4-FFF2-40B4-BE49-F238E27FC236}">
                <a16:creationId xmlns:a16="http://schemas.microsoft.com/office/drawing/2014/main" id="{2BA6E09A-37F4-53D9-0FA6-B4E34040BDE0}"/>
              </a:ext>
            </a:extLst>
          </p:cNvPr>
          <p:cNvSpPr txBox="1"/>
          <p:nvPr/>
        </p:nvSpPr>
        <p:spPr>
          <a:xfrm>
            <a:off x="5354178" y="811542"/>
            <a:ext cx="1865060" cy="338554"/>
          </a:xfrm>
          <a:prstGeom prst="rect">
            <a:avLst/>
          </a:prstGeom>
          <a:solidFill>
            <a:schemeClr val="bg1"/>
          </a:solidFill>
        </p:spPr>
        <p:txBody>
          <a:bodyPr vert="horz" wrap="square" lIns="91440" tIns="45720" rIns="91440" bIns="45720" rtlCol="0" anchor="t">
            <a:spAutoFit/>
          </a:bodyPr>
          <a:lstStyle/>
          <a:p>
            <a:pPr algn="ctr"/>
            <a:r>
              <a:rPr lang="de-DE" sz="1600" b="1" dirty="0">
                <a:solidFill>
                  <a:schemeClr val="tx1"/>
                </a:solidFill>
              </a:rPr>
              <a:t>Bi microcrystal</a:t>
            </a:r>
          </a:p>
        </p:txBody>
      </p:sp>
      <p:pic>
        <p:nvPicPr>
          <p:cNvPr id="18" name="Grafik 20">
            <a:extLst>
              <a:ext uri="{FF2B5EF4-FFF2-40B4-BE49-F238E27FC236}">
                <a16:creationId xmlns:a16="http://schemas.microsoft.com/office/drawing/2014/main" id="{F91A282C-8AF4-4D71-A7F7-1C7E828E8E9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406504" y="1798308"/>
            <a:ext cx="1497490" cy="1336755"/>
          </a:xfrm>
          <a:prstGeom prst="rect">
            <a:avLst/>
          </a:prstGeom>
          <a:solidFill>
            <a:srgbClr val="FF0000"/>
          </a:solidFill>
          <a:ln w="28575">
            <a:solidFill>
              <a:srgbClr val="C00000"/>
            </a:solidFill>
          </a:ln>
        </p:spPr>
      </p:pic>
      <p:pic>
        <p:nvPicPr>
          <p:cNvPr id="21" name="Picture 20">
            <a:extLst>
              <a:ext uri="{FF2B5EF4-FFF2-40B4-BE49-F238E27FC236}">
                <a16:creationId xmlns:a16="http://schemas.microsoft.com/office/drawing/2014/main" id="{A83F19F5-04BF-4D77-3B71-BBD9C0A1F7C1}"/>
              </a:ext>
            </a:extLst>
          </p:cNvPr>
          <p:cNvPicPr>
            <a:picLocks noChangeAspect="1"/>
          </p:cNvPicPr>
          <p:nvPr/>
        </p:nvPicPr>
        <p:blipFill>
          <a:blip r:embed="rId5"/>
          <a:stretch>
            <a:fillRect/>
          </a:stretch>
        </p:blipFill>
        <p:spPr>
          <a:xfrm>
            <a:off x="5393158" y="4053851"/>
            <a:ext cx="3822700" cy="1206500"/>
          </a:xfrm>
          <a:prstGeom prst="rect">
            <a:avLst/>
          </a:prstGeom>
        </p:spPr>
      </p:pic>
      <p:pic>
        <p:nvPicPr>
          <p:cNvPr id="22" name="Picture 21">
            <a:extLst>
              <a:ext uri="{FF2B5EF4-FFF2-40B4-BE49-F238E27FC236}">
                <a16:creationId xmlns:a16="http://schemas.microsoft.com/office/drawing/2014/main" id="{0085BD4D-0BCF-B534-F45D-F1AC8D808E59}"/>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2420644" y="4199693"/>
            <a:ext cx="1145147" cy="802789"/>
          </a:xfrm>
          <a:prstGeom prst="rect">
            <a:avLst/>
          </a:prstGeom>
        </p:spPr>
      </p:pic>
      <p:sp>
        <p:nvSpPr>
          <p:cNvPr id="23" name="TextBox 22">
            <a:extLst>
              <a:ext uri="{FF2B5EF4-FFF2-40B4-BE49-F238E27FC236}">
                <a16:creationId xmlns:a16="http://schemas.microsoft.com/office/drawing/2014/main" id="{7A6B93C0-0A63-83A0-DE9E-1620A5035304}"/>
              </a:ext>
            </a:extLst>
          </p:cNvPr>
          <p:cNvSpPr txBox="1"/>
          <p:nvPr/>
        </p:nvSpPr>
        <p:spPr>
          <a:xfrm>
            <a:off x="2425474" y="4946459"/>
            <a:ext cx="2349341" cy="246221"/>
          </a:xfrm>
          <a:prstGeom prst="rect">
            <a:avLst/>
          </a:prstGeom>
          <a:noFill/>
        </p:spPr>
        <p:txBody>
          <a:bodyPr wrap="square">
            <a:spAutoFit/>
          </a:bodyPr>
          <a:lstStyle/>
          <a:p>
            <a:pPr>
              <a:buNone/>
            </a:pPr>
            <a:r>
              <a:rPr lang="en-US" sz="1000">
                <a:solidFill>
                  <a:srgbClr val="000000"/>
                </a:solidFill>
                <a:effectLst/>
                <a:latin typeface="Helvetica" pitchFamily="2" charset="0"/>
              </a:rPr>
              <a:t>J. Phys. Chem. C  124 (2020) 6659</a:t>
            </a:r>
          </a:p>
        </p:txBody>
      </p:sp>
      <p:sp>
        <p:nvSpPr>
          <p:cNvPr id="24" name="TextBox 23">
            <a:extLst>
              <a:ext uri="{FF2B5EF4-FFF2-40B4-BE49-F238E27FC236}">
                <a16:creationId xmlns:a16="http://schemas.microsoft.com/office/drawing/2014/main" id="{3B5EA2E8-5438-AEB1-EA8B-37CCC1C7CC54}"/>
              </a:ext>
            </a:extLst>
          </p:cNvPr>
          <p:cNvSpPr txBox="1"/>
          <p:nvPr/>
        </p:nvSpPr>
        <p:spPr>
          <a:xfrm>
            <a:off x="3394705" y="4291866"/>
            <a:ext cx="1475403"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rgbClr val="7030A0"/>
                </a:solidFill>
                <a:effectLst/>
                <a:uFill>
                  <a:solidFill>
                    <a:srgbClr val="000000"/>
                  </a:solidFill>
                </a:uFill>
                <a:latin typeface="+mn-lt"/>
                <a:ea typeface="+mn-ea"/>
                <a:cs typeface="+mn-cs"/>
                <a:sym typeface="Arial"/>
              </a:rPr>
              <a:t>Bi-III phase </a:t>
            </a:r>
            <a:r>
              <a:rPr kumimoji="0" lang="en-US" b="0" i="0" u="none" strike="noStrike" cap="none" spc="0" normalizeH="0" baseline="0">
                <a:ln>
                  <a:noFill/>
                </a:ln>
                <a:solidFill>
                  <a:srgbClr val="000000"/>
                </a:solidFill>
                <a:effectLst/>
                <a:uFill>
                  <a:solidFill>
                    <a:srgbClr val="000000"/>
                  </a:solidFill>
                </a:uFill>
                <a:latin typeface="+mn-lt"/>
                <a:ea typeface="+mn-ea"/>
                <a:cs typeface="+mn-cs"/>
                <a:sym typeface="Arial"/>
              </a:rPr>
              <a:t>is </a:t>
            </a:r>
          </a:p>
          <a:p>
            <a:pPr marL="81280" marR="81280" indent="0" algn="l" defTabSz="1821656"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rgbClr val="000000"/>
                </a:solidFill>
                <a:effectLst/>
                <a:uFill>
                  <a:solidFill>
                    <a:srgbClr val="000000"/>
                  </a:solidFill>
                </a:uFill>
                <a:latin typeface="+mn-lt"/>
                <a:ea typeface="+mn-ea"/>
                <a:cs typeface="+mn-cs"/>
                <a:sym typeface="Arial"/>
              </a:rPr>
              <a:t>superconducting </a:t>
            </a:r>
          </a:p>
          <a:p>
            <a:pPr marL="81280" marR="81280" indent="0" algn="l" defTabSz="1821656"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rgbClr val="000000"/>
                </a:solidFill>
                <a:effectLst/>
                <a:uFill>
                  <a:solidFill>
                    <a:srgbClr val="000000"/>
                  </a:solidFill>
                </a:uFill>
                <a:latin typeface="+mn-lt"/>
                <a:ea typeface="+mn-ea"/>
                <a:cs typeface="+mn-cs"/>
                <a:sym typeface="Arial"/>
              </a:rPr>
              <a:t>with </a:t>
            </a:r>
            <a:r>
              <a:rPr kumimoji="0" lang="en-US" b="0" i="1" u="none" strike="noStrike" cap="none" spc="0" normalizeH="0" baseline="0">
                <a:ln>
                  <a:noFill/>
                </a:ln>
                <a:solidFill>
                  <a:srgbClr val="000000"/>
                </a:solidFill>
                <a:effectLst/>
                <a:uFill>
                  <a:solidFill>
                    <a:srgbClr val="000000"/>
                  </a:solidFill>
                </a:uFill>
                <a:latin typeface="+mn-lt"/>
                <a:ea typeface="+mn-ea"/>
                <a:cs typeface="+mn-cs"/>
                <a:sym typeface="Arial"/>
              </a:rPr>
              <a:t>T</a:t>
            </a:r>
            <a:r>
              <a:rPr kumimoji="0" lang="en-US" b="0" i="0" u="none" strike="noStrike" cap="none" spc="0" normalizeH="0" baseline="-25000">
                <a:ln>
                  <a:noFill/>
                </a:ln>
                <a:solidFill>
                  <a:srgbClr val="000000"/>
                </a:solidFill>
                <a:effectLst/>
                <a:uFill>
                  <a:solidFill>
                    <a:srgbClr val="000000"/>
                  </a:solidFill>
                </a:uFill>
                <a:latin typeface="+mn-lt"/>
                <a:ea typeface="+mn-ea"/>
                <a:cs typeface="+mn-cs"/>
                <a:sym typeface="Arial"/>
              </a:rPr>
              <a:t>c</a:t>
            </a:r>
            <a:r>
              <a:rPr kumimoji="0" lang="en-US" b="0" i="0" u="none" strike="noStrike" cap="none" spc="0" normalizeH="0" baseline="0">
                <a:ln>
                  <a:noFill/>
                </a:ln>
                <a:solidFill>
                  <a:srgbClr val="000000"/>
                </a:solidFill>
                <a:effectLst/>
                <a:uFill>
                  <a:solidFill>
                    <a:srgbClr val="000000"/>
                  </a:solidFill>
                </a:uFill>
                <a:latin typeface="+mn-lt"/>
                <a:ea typeface="+mn-ea"/>
                <a:cs typeface="+mn-cs"/>
                <a:sym typeface="Arial"/>
              </a:rPr>
              <a:t> ~6-8 K</a:t>
            </a:r>
          </a:p>
        </p:txBody>
      </p:sp>
      <p:pic>
        <p:nvPicPr>
          <p:cNvPr id="25" name="Picture 34" descr="Picture 34">
            <a:extLst>
              <a:ext uri="{FF2B5EF4-FFF2-40B4-BE49-F238E27FC236}">
                <a16:creationId xmlns:a16="http://schemas.microsoft.com/office/drawing/2014/main" id="{5A639DD1-C08C-F916-B54C-882375C6CF9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sp>
        <p:nvSpPr>
          <p:cNvPr id="28" name="Title 2">
            <a:extLst>
              <a:ext uri="{FF2B5EF4-FFF2-40B4-BE49-F238E27FC236}">
                <a16:creationId xmlns:a16="http://schemas.microsoft.com/office/drawing/2014/main" id="{E211EAF0-3625-D710-3E2B-15DA8A412CEF}"/>
              </a:ext>
            </a:extLst>
          </p:cNvPr>
          <p:cNvSpPr>
            <a:spLocks noGrp="1"/>
          </p:cNvSpPr>
          <p:nvPr>
            <p:ph type="title"/>
          </p:nvPr>
        </p:nvSpPr>
        <p:spPr>
          <a:xfrm>
            <a:off x="1366197" y="140494"/>
            <a:ext cx="6040959" cy="367904"/>
          </a:xfrm>
        </p:spPr>
        <p:txBody>
          <a:bodyPr>
            <a:normAutofit fontScale="90000"/>
          </a:bodyPr>
          <a:lstStyle/>
          <a:p>
            <a:r>
              <a:rPr lang="en-US"/>
              <a:t>Formation /stabilization of high-pressure phases </a:t>
            </a:r>
          </a:p>
        </p:txBody>
      </p:sp>
    </p:spTree>
    <p:extLst>
      <p:ext uri="{BB962C8B-B14F-4D97-AF65-F5344CB8AC3E}">
        <p14:creationId xmlns:p14="http://schemas.microsoft.com/office/powerpoint/2010/main" val="31843717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7F7FDA2-5BC5-A906-3B8C-52213FCF10A1}"/>
              </a:ext>
            </a:extLst>
          </p:cNvPr>
          <p:cNvGrpSpPr/>
          <p:nvPr/>
        </p:nvGrpSpPr>
        <p:grpSpPr>
          <a:xfrm>
            <a:off x="3851563" y="1995198"/>
            <a:ext cx="5603984" cy="2736000"/>
            <a:chOff x="4073231" y="2355091"/>
            <a:chExt cx="5603984" cy="2736000"/>
          </a:xfrm>
        </p:grpSpPr>
        <p:pic>
          <p:nvPicPr>
            <p:cNvPr id="27" name="Picture 26">
              <a:extLst>
                <a:ext uri="{FF2B5EF4-FFF2-40B4-BE49-F238E27FC236}">
                  <a16:creationId xmlns:a16="http://schemas.microsoft.com/office/drawing/2014/main" id="{C8A7D6B2-610E-311E-BC9B-97C4DEFA8A7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073231" y="2355091"/>
              <a:ext cx="5603984" cy="2736000"/>
            </a:xfrm>
            <a:prstGeom prst="rect">
              <a:avLst/>
            </a:prstGeom>
          </p:spPr>
        </p:pic>
        <p:sp>
          <p:nvSpPr>
            <p:cNvPr id="28" name="Rectangle 27">
              <a:extLst>
                <a:ext uri="{FF2B5EF4-FFF2-40B4-BE49-F238E27FC236}">
                  <a16:creationId xmlns:a16="http://schemas.microsoft.com/office/drawing/2014/main" id="{ECE796D8-463C-18C6-BCD2-847FF94570A4}"/>
                </a:ext>
              </a:extLst>
            </p:cNvPr>
            <p:cNvSpPr/>
            <p:nvPr/>
          </p:nvSpPr>
          <p:spPr>
            <a:xfrm>
              <a:off x="4079664" y="2355092"/>
              <a:ext cx="187535" cy="2865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A6214E4A-9E36-402C-A397-31710D133C33}"/>
                </a:ext>
              </a:extLst>
            </p:cNvPr>
            <p:cNvSpPr/>
            <p:nvPr/>
          </p:nvSpPr>
          <p:spPr>
            <a:xfrm>
              <a:off x="6609458" y="2400788"/>
              <a:ext cx="187535" cy="2865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A7D0BEDA-79D9-3163-0CA0-A8ED2628C098}"/>
              </a:ext>
            </a:extLst>
          </p:cNvPr>
          <p:cNvSpPr>
            <a:spLocks noGrp="1"/>
          </p:cNvSpPr>
          <p:nvPr>
            <p:ph type="title"/>
          </p:nvPr>
        </p:nvSpPr>
        <p:spPr/>
        <p:txBody>
          <a:bodyPr/>
          <a:lstStyle/>
          <a:p>
            <a:r>
              <a:rPr lang="en-US"/>
              <a:t>Ion-induced phase transitions in molecular solids </a:t>
            </a:r>
          </a:p>
        </p:txBody>
      </p:sp>
      <p:sp>
        <p:nvSpPr>
          <p:cNvPr id="3" name="Slide Number Placeholder 2">
            <a:extLst>
              <a:ext uri="{FF2B5EF4-FFF2-40B4-BE49-F238E27FC236}">
                <a16:creationId xmlns:a16="http://schemas.microsoft.com/office/drawing/2014/main" id="{0939FA80-559F-020E-5DC3-6DA8D468778A}"/>
              </a:ext>
            </a:extLst>
          </p:cNvPr>
          <p:cNvSpPr>
            <a:spLocks noGrp="1"/>
          </p:cNvSpPr>
          <p:nvPr>
            <p:ph type="sldNum" sz="quarter" idx="2"/>
          </p:nvPr>
        </p:nvSpPr>
        <p:spPr/>
        <p:txBody>
          <a:bodyPr/>
          <a:lstStyle/>
          <a:p>
            <a:fld id="{86CB4B4D-7CA3-9044-876B-883B54F8677D}" type="slidenum">
              <a:rPr lang="en-US"/>
              <a:t>12</a:t>
            </a:fld>
            <a:endParaRPr lang="en-US" dirty="0"/>
          </a:p>
        </p:txBody>
      </p:sp>
      <p:pic>
        <p:nvPicPr>
          <p:cNvPr id="4" name="Picture 3">
            <a:extLst>
              <a:ext uri="{FF2B5EF4-FFF2-40B4-BE49-F238E27FC236}">
                <a16:creationId xmlns:a16="http://schemas.microsoft.com/office/drawing/2014/main" id="{22167191-CC78-F382-0CBA-EAB5D7046764}"/>
              </a:ext>
            </a:extLst>
          </p:cNvPr>
          <p:cNvPicPr>
            <a:picLocks noChangeAspect="1"/>
          </p:cNvPicPr>
          <p:nvPr/>
        </p:nvPicPr>
        <p:blipFill>
          <a:blip r:embed="rId3"/>
          <a:stretch>
            <a:fillRect/>
          </a:stretch>
        </p:blipFill>
        <p:spPr>
          <a:xfrm>
            <a:off x="-152522" y="802334"/>
            <a:ext cx="4056702" cy="2115033"/>
          </a:xfrm>
          <a:prstGeom prst="rect">
            <a:avLst/>
          </a:prstGeom>
        </p:spPr>
      </p:pic>
      <p:sp>
        <p:nvSpPr>
          <p:cNvPr id="5" name="Rechteck 16">
            <a:extLst>
              <a:ext uri="{FF2B5EF4-FFF2-40B4-BE49-F238E27FC236}">
                <a16:creationId xmlns:a16="http://schemas.microsoft.com/office/drawing/2014/main" id="{7CA6EDBB-553D-026D-5B1B-BC56D715094A}"/>
              </a:ext>
            </a:extLst>
          </p:cNvPr>
          <p:cNvSpPr/>
          <p:nvPr/>
        </p:nvSpPr>
        <p:spPr>
          <a:xfrm>
            <a:off x="130320" y="4738107"/>
            <a:ext cx="3194421" cy="400110"/>
          </a:xfrm>
          <a:prstGeom prst="rect">
            <a:avLst/>
          </a:prstGeom>
        </p:spPr>
        <p:txBody>
          <a:bodyPr wrap="square">
            <a:spAutoFit/>
          </a:bodyPr>
          <a:lstStyle/>
          <a:p>
            <a:pPr algn="ctr"/>
            <a:r>
              <a:rPr lang="en-US" sz="1000" dirty="0" err="1">
                <a:solidFill>
                  <a:schemeClr val="bg2">
                    <a:lumMod val="50000"/>
                  </a:schemeClr>
                </a:solidFill>
              </a:rPr>
              <a:t>Liang, Tzifas, Winkler </a:t>
            </a:r>
            <a:r>
              <a:rPr lang="en-US" sz="1000" dirty="0">
                <a:solidFill>
                  <a:schemeClr val="bg2">
                    <a:lumMod val="50000"/>
                  </a:schemeClr>
                </a:solidFill>
              </a:rPr>
              <a:t>et al. </a:t>
            </a:r>
            <a:r>
              <a:rPr lang="en-US" sz="1000" i="1" dirty="0">
                <a:solidFill>
                  <a:schemeClr val="bg2">
                    <a:lumMod val="50000"/>
                  </a:schemeClr>
                </a:solidFill>
              </a:rPr>
              <a:t>PCCP </a:t>
            </a:r>
            <a:r>
              <a:rPr lang="en-US" sz="1000" dirty="0">
                <a:solidFill>
                  <a:schemeClr val="bg2">
                    <a:lumMod val="50000"/>
                  </a:schemeClr>
                </a:solidFill>
              </a:rPr>
              <a:t>(2026)</a:t>
            </a:r>
          </a:p>
          <a:p>
            <a:pPr algn="ctr"/>
            <a:r>
              <a:rPr lang="en-US" sz="1000" dirty="0">
                <a:solidFill>
                  <a:schemeClr val="bg2">
                    <a:lumMod val="50000"/>
                  </a:schemeClr>
                </a:solidFill>
              </a:rPr>
              <a:t>Tzifas et al, Phys. Rev. Res. 8 (2026) 023054</a:t>
            </a:r>
          </a:p>
        </p:txBody>
      </p:sp>
      <p:sp>
        <p:nvSpPr>
          <p:cNvPr id="6" name="Rectangle 5">
            <a:extLst>
              <a:ext uri="{FF2B5EF4-FFF2-40B4-BE49-F238E27FC236}">
                <a16:creationId xmlns:a16="http://schemas.microsoft.com/office/drawing/2014/main" id="{CF845EDE-75D3-2217-71EE-29D88165A11B}"/>
              </a:ext>
            </a:extLst>
          </p:cNvPr>
          <p:cNvSpPr>
            <a:spLocks noChangeAspect="1"/>
          </p:cNvSpPr>
          <p:nvPr/>
        </p:nvSpPr>
        <p:spPr>
          <a:xfrm>
            <a:off x="3821049" y="1855188"/>
            <a:ext cx="2783750" cy="2952000"/>
          </a:xfrm>
          <a:prstGeom prst="rect">
            <a:avLst/>
          </a:prstGeom>
          <a:noFill/>
          <a:ln w="28575">
            <a:solidFill>
              <a:srgbClr val="0070C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8483F71E-EA78-9FF5-33F0-0C1D959820F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5146017" y="3360525"/>
            <a:ext cx="530625" cy="648000"/>
          </a:xfrm>
          <a:prstGeom prst="rect">
            <a:avLst/>
          </a:prstGeom>
          <a:ln>
            <a:solidFill>
              <a:schemeClr val="tx1"/>
            </a:solidFill>
          </a:ln>
        </p:spPr>
      </p:pic>
      <p:pic>
        <p:nvPicPr>
          <p:cNvPr id="8" name="Picture 7">
            <a:extLst>
              <a:ext uri="{FF2B5EF4-FFF2-40B4-BE49-F238E27FC236}">
                <a16:creationId xmlns:a16="http://schemas.microsoft.com/office/drawing/2014/main" id="{CD954EC4-DEED-AA1F-4732-2F7575F213C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a:ext>
            </a:extLst>
          </a:blip>
          <a:srcRect/>
          <a:stretch>
            <a:fillRect/>
          </a:stretch>
        </p:blipFill>
        <p:spPr>
          <a:xfrm>
            <a:off x="7779654" y="3330818"/>
            <a:ext cx="530625" cy="648000"/>
          </a:xfrm>
          <a:prstGeom prst="rect">
            <a:avLst/>
          </a:prstGeom>
          <a:ln>
            <a:solidFill>
              <a:schemeClr val="tx1"/>
            </a:solidFill>
          </a:ln>
        </p:spPr>
      </p:pic>
      <p:pic>
        <p:nvPicPr>
          <p:cNvPr id="9" name="Picture 8">
            <a:extLst>
              <a:ext uri="{FF2B5EF4-FFF2-40B4-BE49-F238E27FC236}">
                <a16:creationId xmlns:a16="http://schemas.microsoft.com/office/drawing/2014/main" id="{801D8518-9A67-4AB7-573D-1F6EDCFA360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5000"/>
                    </a14:imgEffect>
                  </a14:imgLayer>
                </a14:imgProps>
              </a:ext>
              <a:ext uri="{28A0092B-C50C-407E-A947-70E740481C1C}">
                <a14:useLocalDpi xmlns:a14="http://schemas.microsoft.com/office/drawing/2010/main"/>
              </a:ext>
            </a:extLst>
          </a:blip>
          <a:srcRect/>
          <a:stretch>
            <a:fillRect/>
          </a:stretch>
        </p:blipFill>
        <p:spPr>
          <a:xfrm>
            <a:off x="7760278" y="2127567"/>
            <a:ext cx="579787" cy="648000"/>
          </a:xfrm>
          <a:prstGeom prst="rect">
            <a:avLst/>
          </a:prstGeom>
          <a:ln>
            <a:solidFill>
              <a:srgbClr val="C00000"/>
            </a:solidFill>
          </a:ln>
        </p:spPr>
      </p:pic>
      <p:pic>
        <p:nvPicPr>
          <p:cNvPr id="10" name="Picture 9">
            <a:extLst>
              <a:ext uri="{FF2B5EF4-FFF2-40B4-BE49-F238E27FC236}">
                <a16:creationId xmlns:a16="http://schemas.microsoft.com/office/drawing/2014/main" id="{D149900A-04AE-0D3E-1E97-EC082BA7F0B0}"/>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a:xfrm>
            <a:off x="5082022" y="2151414"/>
            <a:ext cx="658615" cy="648000"/>
          </a:xfrm>
          <a:prstGeom prst="rect">
            <a:avLst/>
          </a:prstGeom>
          <a:ln>
            <a:solidFill>
              <a:srgbClr val="C00000"/>
            </a:solidFill>
          </a:ln>
        </p:spPr>
      </p:pic>
      <p:sp>
        <p:nvSpPr>
          <p:cNvPr id="11" name="Oval 10">
            <a:extLst>
              <a:ext uri="{FF2B5EF4-FFF2-40B4-BE49-F238E27FC236}">
                <a16:creationId xmlns:a16="http://schemas.microsoft.com/office/drawing/2014/main" id="{4CE1D93A-F28F-AAAD-5419-BC82400B1368}"/>
              </a:ext>
            </a:extLst>
          </p:cNvPr>
          <p:cNvSpPr>
            <a:spLocks/>
          </p:cNvSpPr>
          <p:nvPr/>
        </p:nvSpPr>
        <p:spPr>
          <a:xfrm>
            <a:off x="2975802" y="1308803"/>
            <a:ext cx="792000" cy="792000"/>
          </a:xfrm>
          <a:prstGeom prst="ellipse">
            <a:avLst/>
          </a:prstGeom>
          <a:noFill/>
          <a:ln w="19050">
            <a:solidFill>
              <a:srgbClr val="0070C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C1EF5986-1842-04FA-5FFA-7C5E0D9AD007}"/>
              </a:ext>
            </a:extLst>
          </p:cNvPr>
          <p:cNvCxnSpPr>
            <a:cxnSpLocks/>
            <a:stCxn id="11" idx="2"/>
          </p:cNvCxnSpPr>
          <p:nvPr/>
        </p:nvCxnSpPr>
        <p:spPr>
          <a:xfrm>
            <a:off x="2975802" y="1704803"/>
            <a:ext cx="848637" cy="3102385"/>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8BF1CCB-3BAA-142F-074F-318FD015D636}"/>
              </a:ext>
            </a:extLst>
          </p:cNvPr>
          <p:cNvCxnSpPr>
            <a:cxnSpLocks/>
            <a:stCxn id="11" idx="6"/>
          </p:cNvCxnSpPr>
          <p:nvPr/>
        </p:nvCxnSpPr>
        <p:spPr>
          <a:xfrm>
            <a:off x="3767802" y="1704803"/>
            <a:ext cx="56637" cy="196565"/>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930CFD4-EA69-9806-394C-921FE7EAA211}"/>
              </a:ext>
            </a:extLst>
          </p:cNvPr>
          <p:cNvSpPr txBox="1"/>
          <p:nvPr/>
        </p:nvSpPr>
        <p:spPr>
          <a:xfrm>
            <a:off x="4088328" y="2099685"/>
            <a:ext cx="700833" cy="261610"/>
          </a:xfrm>
          <a:prstGeom prst="rect">
            <a:avLst/>
          </a:prstGeom>
          <a:solidFill>
            <a:srgbClr val="0070C0"/>
          </a:solidFill>
        </p:spPr>
        <p:txBody>
          <a:bodyPr vert="horz" wrap="none" lIns="91440" tIns="45720" rIns="91440" bIns="45720" rtlCol="0" anchor="t">
            <a:spAutoFit/>
          </a:bodyPr>
          <a:lstStyle/>
          <a:p>
            <a:pPr algn="l"/>
            <a:r>
              <a:rPr lang="en-US" sz="1100" b="1" dirty="0">
                <a:solidFill>
                  <a:schemeClr val="bg1"/>
                </a:solidFill>
              </a:rPr>
              <a:t>1.1 GPa</a:t>
            </a:r>
          </a:p>
        </p:txBody>
      </p:sp>
      <p:sp>
        <p:nvSpPr>
          <p:cNvPr id="15" name="TextBox 14">
            <a:extLst>
              <a:ext uri="{FF2B5EF4-FFF2-40B4-BE49-F238E27FC236}">
                <a16:creationId xmlns:a16="http://schemas.microsoft.com/office/drawing/2014/main" id="{534E35C4-EAFB-800B-0F36-29A6A7590559}"/>
              </a:ext>
            </a:extLst>
          </p:cNvPr>
          <p:cNvSpPr txBox="1"/>
          <p:nvPr/>
        </p:nvSpPr>
        <p:spPr>
          <a:xfrm>
            <a:off x="6955011" y="2112319"/>
            <a:ext cx="700833" cy="261610"/>
          </a:xfrm>
          <a:prstGeom prst="rect">
            <a:avLst/>
          </a:prstGeom>
          <a:solidFill>
            <a:srgbClr val="002060"/>
          </a:solidFill>
        </p:spPr>
        <p:txBody>
          <a:bodyPr vert="horz" wrap="none" lIns="91440" tIns="45720" rIns="91440" bIns="45720" rtlCol="0" anchor="t">
            <a:spAutoFit/>
          </a:bodyPr>
          <a:lstStyle/>
          <a:p>
            <a:pPr algn="l"/>
            <a:r>
              <a:rPr lang="en-US" sz="1100" b="1" dirty="0">
                <a:solidFill>
                  <a:schemeClr val="bg1"/>
                </a:solidFill>
              </a:rPr>
              <a:t>7.1 GPa</a:t>
            </a:r>
          </a:p>
        </p:txBody>
      </p:sp>
      <p:sp>
        <p:nvSpPr>
          <p:cNvPr id="16" name="TextBox 15">
            <a:extLst>
              <a:ext uri="{FF2B5EF4-FFF2-40B4-BE49-F238E27FC236}">
                <a16:creationId xmlns:a16="http://schemas.microsoft.com/office/drawing/2014/main" id="{57D76FE5-E42F-177C-5672-114849ED5DB4}"/>
              </a:ext>
            </a:extLst>
          </p:cNvPr>
          <p:cNvSpPr txBox="1"/>
          <p:nvPr/>
        </p:nvSpPr>
        <p:spPr>
          <a:xfrm>
            <a:off x="3821050" y="1035165"/>
            <a:ext cx="5286006" cy="738664"/>
          </a:xfrm>
          <a:prstGeom prst="rect">
            <a:avLst/>
          </a:prstGeom>
          <a:noFill/>
        </p:spPr>
        <p:txBody>
          <a:bodyPr wrap="square">
            <a:spAutoFit/>
          </a:bodyPr>
          <a:lstStyle/>
          <a:p>
            <a:pPr algn="ctr"/>
            <a:r>
              <a:rPr lang="en-US" sz="1400">
                <a:solidFill>
                  <a:srgbClr val="002060"/>
                </a:solidFill>
                <a:effectLst/>
              </a:rPr>
              <a:t>Efficient breakage of sulfur S</a:t>
            </a:r>
            <a:r>
              <a:rPr lang="en-US" sz="1400" baseline="-25000">
                <a:solidFill>
                  <a:srgbClr val="002060"/>
                </a:solidFill>
                <a:effectLst/>
              </a:rPr>
              <a:t>8</a:t>
            </a:r>
            <a:r>
              <a:rPr lang="en-US" sz="1400">
                <a:solidFill>
                  <a:srgbClr val="002060"/>
                </a:solidFill>
                <a:effectLst/>
              </a:rPr>
              <a:t> rings drive system toward more ordered polymeric state, expected to exhibit superior thermal, electrical and chemical properties</a:t>
            </a:r>
          </a:p>
        </p:txBody>
      </p:sp>
      <p:sp>
        <p:nvSpPr>
          <p:cNvPr id="17" name="TextBox 16">
            <a:extLst>
              <a:ext uri="{FF2B5EF4-FFF2-40B4-BE49-F238E27FC236}">
                <a16:creationId xmlns:a16="http://schemas.microsoft.com/office/drawing/2014/main" id="{13ECA409-1E52-1BD7-36C0-901C778C7952}"/>
              </a:ext>
            </a:extLst>
          </p:cNvPr>
          <p:cNvSpPr txBox="1"/>
          <p:nvPr/>
        </p:nvSpPr>
        <p:spPr>
          <a:xfrm>
            <a:off x="4213775" y="3565535"/>
            <a:ext cx="670376" cy="338554"/>
          </a:xfrm>
          <a:prstGeom prst="rect">
            <a:avLst/>
          </a:prstGeom>
        </p:spPr>
        <p:txBody>
          <a:bodyPr vert="horz" wrap="none" lIns="91440" tIns="45720" rIns="91440" bIns="45720" rtlCol="0" anchor="t">
            <a:spAutoFit/>
          </a:bodyPr>
          <a:lstStyle/>
          <a:p>
            <a:r>
              <a:rPr lang="en-US" sz="1600">
                <a:latin typeface="Symbol" pitchFamily="2" charset="2"/>
              </a:rPr>
              <a:t>a</a:t>
            </a:r>
            <a:r>
              <a:rPr lang="en-US" sz="1600"/>
              <a:t>-S</a:t>
            </a:r>
            <a:r>
              <a:rPr lang="en-US" sz="1600" baseline="30000"/>
              <a:t>25</a:t>
            </a:r>
            <a:endParaRPr lang="en-US" sz="1600" dirty="0"/>
          </a:p>
        </p:txBody>
      </p:sp>
      <p:sp>
        <p:nvSpPr>
          <p:cNvPr id="18" name="TextBox 17">
            <a:extLst>
              <a:ext uri="{FF2B5EF4-FFF2-40B4-BE49-F238E27FC236}">
                <a16:creationId xmlns:a16="http://schemas.microsoft.com/office/drawing/2014/main" id="{5880D61D-3AFF-01F9-8C38-560CBE785118}"/>
              </a:ext>
            </a:extLst>
          </p:cNvPr>
          <p:cNvSpPr txBox="1"/>
          <p:nvPr/>
        </p:nvSpPr>
        <p:spPr>
          <a:xfrm>
            <a:off x="8319650" y="2269413"/>
            <a:ext cx="436338" cy="338554"/>
          </a:xfrm>
          <a:prstGeom prst="rect">
            <a:avLst/>
          </a:prstGeom>
        </p:spPr>
        <p:txBody>
          <a:bodyPr vert="horz" wrap="none" lIns="91440" tIns="45720" rIns="91440" bIns="45720" rtlCol="0" anchor="t">
            <a:spAutoFit/>
          </a:bodyPr>
          <a:lstStyle/>
          <a:p>
            <a:r>
              <a:rPr lang="en-US" sz="1600">
                <a:solidFill>
                  <a:srgbClr val="C00000"/>
                </a:solidFill>
              </a:rPr>
              <a:t>SII</a:t>
            </a:r>
            <a:endParaRPr lang="en-US" sz="1600" baseline="-25000" dirty="0">
              <a:solidFill>
                <a:srgbClr val="C00000"/>
              </a:solidFill>
            </a:endParaRPr>
          </a:p>
        </p:txBody>
      </p:sp>
      <p:sp>
        <p:nvSpPr>
          <p:cNvPr id="19" name="TextBox 18">
            <a:extLst>
              <a:ext uri="{FF2B5EF4-FFF2-40B4-BE49-F238E27FC236}">
                <a16:creationId xmlns:a16="http://schemas.microsoft.com/office/drawing/2014/main" id="{2F582CBC-728B-78C5-232F-A9F17AA15896}"/>
              </a:ext>
            </a:extLst>
          </p:cNvPr>
          <p:cNvSpPr txBox="1"/>
          <p:nvPr/>
        </p:nvSpPr>
        <p:spPr>
          <a:xfrm>
            <a:off x="8359726" y="3627548"/>
            <a:ext cx="396262" cy="338554"/>
          </a:xfrm>
          <a:prstGeom prst="rect">
            <a:avLst/>
          </a:prstGeom>
        </p:spPr>
        <p:txBody>
          <a:bodyPr vert="horz" wrap="none" lIns="91440" tIns="45720" rIns="91440" bIns="45720" rtlCol="0" anchor="t">
            <a:spAutoFit/>
          </a:bodyPr>
          <a:lstStyle/>
          <a:p>
            <a:r>
              <a:rPr lang="en-US" sz="1600"/>
              <a:t>S</a:t>
            </a:r>
            <a:r>
              <a:rPr lang="en-US" sz="1600" baseline="-25000"/>
              <a:t>8</a:t>
            </a:r>
            <a:endParaRPr lang="en-US" sz="1600" baseline="-25000" dirty="0"/>
          </a:p>
        </p:txBody>
      </p:sp>
      <p:sp>
        <p:nvSpPr>
          <p:cNvPr id="20" name="TextBox 19">
            <a:extLst>
              <a:ext uri="{FF2B5EF4-FFF2-40B4-BE49-F238E27FC236}">
                <a16:creationId xmlns:a16="http://schemas.microsoft.com/office/drawing/2014/main" id="{CFB7420B-D81A-7A92-F936-6ED15FA5B7FE}"/>
              </a:ext>
            </a:extLst>
          </p:cNvPr>
          <p:cNvSpPr txBox="1"/>
          <p:nvPr/>
        </p:nvSpPr>
        <p:spPr>
          <a:xfrm>
            <a:off x="4291448" y="2298585"/>
            <a:ext cx="502061" cy="338554"/>
          </a:xfrm>
          <a:prstGeom prst="rect">
            <a:avLst/>
          </a:prstGeom>
        </p:spPr>
        <p:txBody>
          <a:bodyPr vert="horz" wrap="none" lIns="91440" tIns="45720" rIns="91440" bIns="45720" rtlCol="0" anchor="t">
            <a:spAutoFit/>
          </a:bodyPr>
          <a:lstStyle/>
          <a:p>
            <a:r>
              <a:rPr lang="en-US" sz="1600">
                <a:solidFill>
                  <a:srgbClr val="C00000"/>
                </a:solidFill>
                <a:latin typeface="+mj-lt"/>
              </a:rPr>
              <a:t>p</a:t>
            </a:r>
            <a:r>
              <a:rPr lang="en-US" sz="1600">
                <a:solidFill>
                  <a:srgbClr val="C00000"/>
                </a:solidFill>
              </a:rPr>
              <a:t>-S</a:t>
            </a:r>
            <a:endParaRPr lang="en-US" sz="1600" dirty="0">
              <a:solidFill>
                <a:srgbClr val="C00000"/>
              </a:solidFill>
            </a:endParaRPr>
          </a:p>
        </p:txBody>
      </p:sp>
      <p:sp>
        <p:nvSpPr>
          <p:cNvPr id="21" name="TextBox 20">
            <a:extLst>
              <a:ext uri="{FF2B5EF4-FFF2-40B4-BE49-F238E27FC236}">
                <a16:creationId xmlns:a16="http://schemas.microsoft.com/office/drawing/2014/main" id="{DE1A1FF8-5C16-0F98-611C-C9EB98993020}"/>
              </a:ext>
            </a:extLst>
          </p:cNvPr>
          <p:cNvSpPr txBox="1"/>
          <p:nvPr/>
        </p:nvSpPr>
        <p:spPr>
          <a:xfrm>
            <a:off x="6665846" y="1967689"/>
            <a:ext cx="184731" cy="369332"/>
          </a:xfrm>
          <a:prstGeom prst="rect">
            <a:avLst/>
          </a:prstGeom>
          <a:solidFill>
            <a:schemeClr val="bg1"/>
          </a:solidFill>
        </p:spPr>
        <p:txBody>
          <a:bodyPr vert="horz" wrap="none" lIns="91440" tIns="45720" rIns="91440" bIns="45720" rtlCol="0" anchor="t">
            <a:spAutoFit/>
          </a:bodyPr>
          <a:lstStyle/>
          <a:p>
            <a:pPr algn="l"/>
            <a:endParaRPr lang="en-US" dirty="0"/>
          </a:p>
        </p:txBody>
      </p:sp>
      <p:sp>
        <p:nvSpPr>
          <p:cNvPr id="22" name="Rectangle 21">
            <a:extLst>
              <a:ext uri="{FF2B5EF4-FFF2-40B4-BE49-F238E27FC236}">
                <a16:creationId xmlns:a16="http://schemas.microsoft.com/office/drawing/2014/main" id="{64551B0C-5C96-D0FE-3E66-F506F751EF95}"/>
              </a:ext>
            </a:extLst>
          </p:cNvPr>
          <p:cNvSpPr>
            <a:spLocks noChangeAspect="1"/>
          </p:cNvSpPr>
          <p:nvPr/>
        </p:nvSpPr>
        <p:spPr>
          <a:xfrm>
            <a:off x="6665846" y="1855188"/>
            <a:ext cx="2413501" cy="2952000"/>
          </a:xfrm>
          <a:prstGeom prst="rect">
            <a:avLst/>
          </a:prstGeom>
          <a:noFill/>
          <a:ln w="28575">
            <a:solidFill>
              <a:srgbClr val="00206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a:extLst>
              <a:ext uri="{FF2B5EF4-FFF2-40B4-BE49-F238E27FC236}">
                <a16:creationId xmlns:a16="http://schemas.microsoft.com/office/drawing/2014/main" id="{A1B49316-9E9D-3B31-FD18-B385693BA3BC}"/>
              </a:ext>
            </a:extLst>
          </p:cNvPr>
          <p:cNvSpPr txBox="1"/>
          <p:nvPr/>
        </p:nvSpPr>
        <p:spPr>
          <a:xfrm>
            <a:off x="-9235" y="2785639"/>
            <a:ext cx="3473530" cy="1569660"/>
          </a:xfrm>
          <a:prstGeom prst="rect">
            <a:avLst/>
          </a:prstGeom>
          <a:noFill/>
        </p:spPr>
        <p:txBody>
          <a:bodyPr wrap="square">
            <a:spAutoFit/>
          </a:bodyPr>
          <a:lstStyle/>
          <a:p>
            <a:pPr algn="ctr"/>
            <a:r>
              <a:rPr lang="en-US" sz="1600" b="1">
                <a:effectLst/>
              </a:rPr>
              <a:t>SHI irradiation under high pressure induces chemical reactions in molecular solids, evidenced by the polymerization of CO and sulfur, and urea decomposition</a:t>
            </a:r>
          </a:p>
        </p:txBody>
      </p:sp>
      <p:sp>
        <p:nvSpPr>
          <p:cNvPr id="24" name="Up Arrow 23">
            <a:extLst>
              <a:ext uri="{FF2B5EF4-FFF2-40B4-BE49-F238E27FC236}">
                <a16:creationId xmlns:a16="http://schemas.microsoft.com/office/drawing/2014/main" id="{D930F36E-BCB2-9715-F481-0D7D118C6989}"/>
              </a:ext>
            </a:extLst>
          </p:cNvPr>
          <p:cNvSpPr/>
          <p:nvPr/>
        </p:nvSpPr>
        <p:spPr>
          <a:xfrm>
            <a:off x="8368454" y="2657307"/>
            <a:ext cx="339296" cy="900623"/>
          </a:xfrm>
          <a:prstGeom prst="upArrow">
            <a:avLst/>
          </a:prstGeom>
          <a:gradFill flip="none" rotWithShape="1">
            <a:gsLst>
              <a:gs pos="0">
                <a:srgbClr val="C00000">
                  <a:alpha val="50000"/>
                </a:srgbClr>
              </a:gs>
              <a:gs pos="100000">
                <a:srgbClr val="333333"/>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Up Arrow 24">
            <a:extLst>
              <a:ext uri="{FF2B5EF4-FFF2-40B4-BE49-F238E27FC236}">
                <a16:creationId xmlns:a16="http://schemas.microsoft.com/office/drawing/2014/main" id="{B576F678-BE70-3D63-6C05-921192AB1C4C}"/>
              </a:ext>
            </a:extLst>
          </p:cNvPr>
          <p:cNvSpPr/>
          <p:nvPr/>
        </p:nvSpPr>
        <p:spPr>
          <a:xfrm>
            <a:off x="4330534" y="2633415"/>
            <a:ext cx="381082" cy="900623"/>
          </a:xfrm>
          <a:prstGeom prst="upArrow">
            <a:avLst/>
          </a:prstGeom>
          <a:gradFill flip="none" rotWithShape="1">
            <a:gsLst>
              <a:gs pos="0">
                <a:srgbClr val="C00000">
                  <a:alpha val="50000"/>
                </a:srgbClr>
              </a:gs>
              <a:gs pos="100000">
                <a:srgbClr val="333333"/>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12ED36A1-C8F8-B30C-E764-25918CA6D7D9}"/>
              </a:ext>
            </a:extLst>
          </p:cNvPr>
          <p:cNvSpPr/>
          <p:nvPr/>
        </p:nvSpPr>
        <p:spPr>
          <a:xfrm>
            <a:off x="9101119" y="1773829"/>
            <a:ext cx="728682" cy="3168441"/>
          </a:xfrm>
          <a:prstGeom prst="rect">
            <a:avLst/>
          </a:prstGeom>
          <a:solidFill>
            <a:schemeClr val="bg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pic>
        <p:nvPicPr>
          <p:cNvPr id="31" name="Picture 2">
            <a:extLst>
              <a:ext uri="{FF2B5EF4-FFF2-40B4-BE49-F238E27FC236}">
                <a16:creationId xmlns:a16="http://schemas.microsoft.com/office/drawing/2014/main" id="{704C4B13-4B93-BC12-5051-4F9867228E0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7387" y="772296"/>
            <a:ext cx="894304" cy="48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12142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F3DE-F553-35DB-13E8-2889231D68B9}"/>
              </a:ext>
            </a:extLst>
          </p:cNvPr>
          <p:cNvSpPr>
            <a:spLocks noGrp="1"/>
          </p:cNvSpPr>
          <p:nvPr>
            <p:ph type="title"/>
          </p:nvPr>
        </p:nvSpPr>
        <p:spPr/>
        <p:txBody>
          <a:bodyPr/>
          <a:lstStyle/>
          <a:p>
            <a:r>
              <a:rPr lang="en-US"/>
              <a:t>Operational platforms in cave A</a:t>
            </a:r>
          </a:p>
        </p:txBody>
      </p:sp>
      <p:sp>
        <p:nvSpPr>
          <p:cNvPr id="3" name="Slide Number Placeholder 2">
            <a:extLst>
              <a:ext uri="{FF2B5EF4-FFF2-40B4-BE49-F238E27FC236}">
                <a16:creationId xmlns:a16="http://schemas.microsoft.com/office/drawing/2014/main" id="{62D371ED-0399-2E1C-ACB1-8A01BC9C732E}"/>
              </a:ext>
            </a:extLst>
          </p:cNvPr>
          <p:cNvSpPr>
            <a:spLocks noGrp="1"/>
          </p:cNvSpPr>
          <p:nvPr>
            <p:ph type="sldNum" sz="quarter" idx="2"/>
          </p:nvPr>
        </p:nvSpPr>
        <p:spPr/>
        <p:txBody>
          <a:bodyPr/>
          <a:lstStyle/>
          <a:p>
            <a:fld id="{86CB4B4D-7CA3-9044-876B-883B54F8677D}" type="slidenum">
              <a:rPr lang="en-US"/>
              <a:t>13</a:t>
            </a:fld>
            <a:endParaRPr lang="en-US" dirty="0"/>
          </a:p>
        </p:txBody>
      </p:sp>
      <p:sp>
        <p:nvSpPr>
          <p:cNvPr id="6" name="Rectangle 5">
            <a:extLst>
              <a:ext uri="{FF2B5EF4-FFF2-40B4-BE49-F238E27FC236}">
                <a16:creationId xmlns:a16="http://schemas.microsoft.com/office/drawing/2014/main" id="{7A8F4ABD-276F-CFCF-DD19-EBC34DCC4F17}"/>
              </a:ext>
            </a:extLst>
          </p:cNvPr>
          <p:cNvSpPr/>
          <p:nvPr/>
        </p:nvSpPr>
        <p:spPr>
          <a:xfrm>
            <a:off x="830965" y="798206"/>
            <a:ext cx="7418300" cy="41195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7" name="Picture 6">
            <a:extLst>
              <a:ext uri="{FF2B5EF4-FFF2-40B4-BE49-F238E27FC236}">
                <a16:creationId xmlns:a16="http://schemas.microsoft.com/office/drawing/2014/main" id="{13ABAF4A-AFA7-D3CD-0B55-BE07EDEA464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63065" y="1433105"/>
            <a:ext cx="3207555" cy="2340000"/>
          </a:xfrm>
          <a:prstGeom prst="rect">
            <a:avLst/>
          </a:prstGeom>
        </p:spPr>
      </p:pic>
      <p:pic>
        <p:nvPicPr>
          <p:cNvPr id="8" name="f86da68a-cdcb-43ce-8ecc-7ef2d3f4cf97">
            <a:hlinkClick r:id="" action="ppaction://media"/>
            <a:extLst>
              <a:ext uri="{FF2B5EF4-FFF2-40B4-BE49-F238E27FC236}">
                <a16:creationId xmlns:a16="http://schemas.microsoft.com/office/drawing/2014/main" id="{DD88B450-3581-71D8-C330-CBE6054C79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25420" y="1433105"/>
            <a:ext cx="3786503" cy="2340000"/>
          </a:xfrm>
          <a:prstGeom prst="rect">
            <a:avLst/>
          </a:prstGeom>
        </p:spPr>
      </p:pic>
      <p:sp>
        <p:nvSpPr>
          <p:cNvPr id="9" name="TextBox 8">
            <a:extLst>
              <a:ext uri="{FF2B5EF4-FFF2-40B4-BE49-F238E27FC236}">
                <a16:creationId xmlns:a16="http://schemas.microsoft.com/office/drawing/2014/main" id="{AF0774C7-0B09-6B49-6FF8-6A31BD7B2251}"/>
              </a:ext>
            </a:extLst>
          </p:cNvPr>
          <p:cNvSpPr txBox="1"/>
          <p:nvPr/>
        </p:nvSpPr>
        <p:spPr>
          <a:xfrm>
            <a:off x="1166138" y="927587"/>
            <a:ext cx="2801408" cy="338554"/>
          </a:xfrm>
          <a:prstGeom prst="rect">
            <a:avLst/>
          </a:prstGeom>
        </p:spPr>
        <p:txBody>
          <a:bodyPr vert="horz" wrap="none" lIns="91440" tIns="45720" rIns="91440" bIns="45720" rtlCol="0" anchor="t">
            <a:spAutoFit/>
          </a:bodyPr>
          <a:lstStyle/>
          <a:p>
            <a:pPr algn="l"/>
            <a:r>
              <a:rPr lang="en-US" sz="1600" b="1" dirty="0">
                <a:solidFill>
                  <a:schemeClr val="bg1"/>
                </a:solidFill>
              </a:rPr>
              <a:t>Diamond anvil cells (DAC)</a:t>
            </a:r>
          </a:p>
        </p:txBody>
      </p:sp>
      <p:pic>
        <p:nvPicPr>
          <p:cNvPr id="11" name="Picture 10">
            <a:extLst>
              <a:ext uri="{FF2B5EF4-FFF2-40B4-BE49-F238E27FC236}">
                <a16:creationId xmlns:a16="http://schemas.microsoft.com/office/drawing/2014/main" id="{A1B517C5-C566-0186-409F-66EF1A6C4B40}"/>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966642" y="2477105"/>
            <a:ext cx="1089642" cy="1296000"/>
          </a:xfrm>
          <a:prstGeom prst="rect">
            <a:avLst/>
          </a:prstGeom>
          <a:solidFill>
            <a:srgbClr val="4551EF"/>
          </a:solidFill>
          <a:ln>
            <a:solidFill>
              <a:schemeClr val="bg1"/>
            </a:solidFill>
          </a:ln>
        </p:spPr>
      </p:pic>
      <p:sp>
        <p:nvSpPr>
          <p:cNvPr id="12" name="TextBox 11">
            <a:extLst>
              <a:ext uri="{FF2B5EF4-FFF2-40B4-BE49-F238E27FC236}">
                <a16:creationId xmlns:a16="http://schemas.microsoft.com/office/drawing/2014/main" id="{E227DF13-3C4B-145A-BA05-9A66B7C25F02}"/>
              </a:ext>
            </a:extLst>
          </p:cNvPr>
          <p:cNvSpPr txBox="1"/>
          <p:nvPr/>
        </p:nvSpPr>
        <p:spPr>
          <a:xfrm>
            <a:off x="4789914" y="927587"/>
            <a:ext cx="2857514" cy="338554"/>
          </a:xfrm>
          <a:prstGeom prst="rect">
            <a:avLst/>
          </a:prstGeom>
        </p:spPr>
        <p:txBody>
          <a:bodyPr vert="horz" wrap="none" lIns="91440" tIns="45720" rIns="91440" bIns="45720" rtlCol="0" anchor="t">
            <a:spAutoFit/>
          </a:bodyPr>
          <a:lstStyle/>
          <a:p>
            <a:pPr algn="l"/>
            <a:r>
              <a:rPr lang="en-US" sz="1600" b="1" dirty="0">
                <a:solidFill>
                  <a:schemeClr val="bg1"/>
                </a:solidFill>
              </a:rPr>
              <a:t>Paris-Edinburgh cell (PEC)</a:t>
            </a:r>
          </a:p>
        </p:txBody>
      </p:sp>
      <p:sp>
        <p:nvSpPr>
          <p:cNvPr id="14" name="TextBox 13">
            <a:extLst>
              <a:ext uri="{FF2B5EF4-FFF2-40B4-BE49-F238E27FC236}">
                <a16:creationId xmlns:a16="http://schemas.microsoft.com/office/drawing/2014/main" id="{C0746131-873F-9C1F-42B3-5894A19CDB8E}"/>
              </a:ext>
            </a:extLst>
          </p:cNvPr>
          <p:cNvSpPr txBox="1"/>
          <p:nvPr/>
        </p:nvSpPr>
        <p:spPr>
          <a:xfrm>
            <a:off x="4902933" y="3857815"/>
            <a:ext cx="2631475" cy="944427"/>
          </a:xfrm>
          <a:prstGeom prst="rect">
            <a:avLst/>
          </a:prstGeom>
          <a:solidFill>
            <a:srgbClr val="0365C0">
              <a:lumMod val="75000"/>
            </a:srgbClr>
          </a:solidFill>
          <a:ln w="12700" cap="flat">
            <a:noFill/>
            <a:miter lim="400000"/>
          </a:ln>
          <a:effectLst/>
          <a:sp3d/>
        </p:spPr>
        <p:txBody>
          <a:bodyPr rot="0" spcFirstLastPara="1" vertOverflow="overflow" horzOverflow="overflow" vert="horz" wrap="square" lIns="0" tIns="71437" rIns="71437" bIns="71437" numCol="1" spcCol="36000" rtlCol="0" anchor="ctr">
            <a:noAutofit/>
          </a:bodyPr>
          <a:lstStyle/>
          <a:p>
            <a:pPr marL="424180" marR="81280" lvl="0" indent="-234900" defTabSz="1821656" eaLnBrk="1" fontAlgn="auto" latinLnBrk="0" hangingPunct="1">
              <a:lnSpc>
                <a:spcPts val="1520"/>
              </a:lnSpc>
              <a:spcBef>
                <a:spcPts val="0"/>
              </a:spcBef>
              <a:spcAft>
                <a:spcPts val="0"/>
              </a:spcAft>
              <a:buClrTx/>
              <a:buSzPct val="99000"/>
              <a:buFont typeface="Wingdings" pitchFamily="2" charset="2"/>
              <a:buChar char="§"/>
              <a:tabLst/>
              <a:defRPr/>
            </a:pPr>
            <a:r>
              <a:rPr lang="en-US" sz="1400" dirty="0">
                <a:solidFill>
                  <a:srgbClr val="FFFFFF"/>
                </a:solidFill>
                <a:uFillTx/>
                <a:cs typeface="Arial"/>
              </a:rPr>
              <a:t>s</a:t>
            </a:r>
            <a:r>
              <a:rPr kumimoji="0" lang="en-US" sz="1400" b="0" i="0" u="none" strike="noStrike" kern="0" cap="none" spc="0" normalizeH="0" baseline="0" noProof="0" dirty="0">
                <a:ln>
                  <a:noFill/>
                </a:ln>
                <a:solidFill>
                  <a:srgbClr val="FFFFFF"/>
                </a:solidFill>
                <a:effectLst/>
                <a:uLnTx/>
                <a:uFillTx/>
                <a:cs typeface="Arial"/>
              </a:rPr>
              <a:t>ample size ~ mm</a:t>
            </a:r>
            <a:endParaRPr kumimoji="0" lang="en-US" sz="1400" b="0" i="0" u="none" strike="noStrike" kern="0" cap="none" spc="0" normalizeH="0" baseline="30000" noProof="0" dirty="0">
              <a:ln>
                <a:noFill/>
              </a:ln>
              <a:solidFill>
                <a:srgbClr val="FFFFFF"/>
              </a:solidFill>
              <a:effectLst/>
              <a:uLnTx/>
              <a:uFillTx/>
              <a:cs typeface="Arial"/>
            </a:endParaRPr>
          </a:p>
          <a:p>
            <a:pPr marL="424180" marR="81280" lvl="0" indent="-234900" defTabSz="1821656" eaLnBrk="1" fontAlgn="auto" latinLnBrk="0" hangingPunct="1">
              <a:lnSpc>
                <a:spcPts val="1520"/>
              </a:lnSpc>
              <a:spcBef>
                <a:spcPts val="0"/>
              </a:spcBef>
              <a:spcAft>
                <a:spcPts val="0"/>
              </a:spcAft>
              <a:buClrTx/>
              <a:buSzPct val="99000"/>
              <a:buFont typeface="Wingdings" pitchFamily="2" charset="2"/>
              <a:buChar char="§"/>
              <a:tabLst/>
              <a:defRPr/>
            </a:pPr>
            <a:r>
              <a:rPr lang="en-US" sz="1400" dirty="0">
                <a:solidFill>
                  <a:srgbClr val="FFFFFF"/>
                </a:solidFill>
                <a:uFillTx/>
                <a:cs typeface="Arial"/>
              </a:rPr>
              <a:t>p</a:t>
            </a:r>
            <a:r>
              <a:rPr kumimoji="0" lang="en-US" sz="1400" b="0" i="0" u="none" strike="noStrike" kern="0" cap="none" spc="0" normalizeH="0" baseline="0" noProof="0" dirty="0">
                <a:ln>
                  <a:noFill/>
                </a:ln>
                <a:solidFill>
                  <a:srgbClr val="FFFFFF"/>
                </a:solidFill>
                <a:effectLst/>
                <a:uLnTx/>
                <a:uFillTx/>
                <a:cs typeface="Arial"/>
              </a:rPr>
              <a:t>ressure up to ~12 Gpa</a:t>
            </a:r>
          </a:p>
          <a:p>
            <a:pPr marL="424180" marR="81280" lvl="0" indent="-234900" defTabSz="1821656" eaLnBrk="1" fontAlgn="auto" latinLnBrk="0" hangingPunct="1">
              <a:lnSpc>
                <a:spcPts val="1520"/>
              </a:lnSpc>
              <a:spcBef>
                <a:spcPts val="0"/>
              </a:spcBef>
              <a:spcAft>
                <a:spcPts val="0"/>
              </a:spcAft>
              <a:buClrTx/>
              <a:buSzPct val="99000"/>
              <a:buFont typeface="Wingdings" pitchFamily="2" charset="2"/>
              <a:buChar char="§"/>
              <a:tabLst/>
              <a:defRPr/>
            </a:pPr>
            <a:r>
              <a:rPr kumimoji="0" lang="en-US" sz="1400" b="0" i="1" u="none" strike="noStrike" kern="0" cap="none" spc="0" normalizeH="0" baseline="0" noProof="0" dirty="0">
                <a:ln>
                  <a:noFill/>
                </a:ln>
                <a:solidFill>
                  <a:srgbClr val="FFFFFF"/>
                </a:solidFill>
                <a:effectLst/>
                <a:uLnTx/>
                <a:uFillTx/>
                <a:cs typeface="Arial"/>
              </a:rPr>
              <a:t>T</a:t>
            </a:r>
            <a:r>
              <a:rPr kumimoji="0" lang="en-US" sz="1400" b="0" i="0" u="none" strike="noStrike" kern="0" cap="none" spc="0" normalizeH="0" baseline="-25000" noProof="0" dirty="0">
                <a:ln>
                  <a:noFill/>
                </a:ln>
                <a:solidFill>
                  <a:srgbClr val="FFFFFF"/>
                </a:solidFill>
                <a:effectLst/>
                <a:uLnTx/>
                <a:uFillTx/>
                <a:cs typeface="Arial"/>
              </a:rPr>
              <a:t>max</a:t>
            </a:r>
            <a:r>
              <a:rPr kumimoji="0" lang="en-US" sz="1400" b="0" i="0" u="none" strike="noStrike" kern="0" cap="none" spc="0" normalizeH="0" baseline="0" noProof="0" dirty="0">
                <a:ln>
                  <a:noFill/>
                </a:ln>
                <a:solidFill>
                  <a:srgbClr val="FFFFFF"/>
                </a:solidFill>
                <a:effectLst/>
                <a:uLnTx/>
                <a:uFillTx/>
                <a:cs typeface="Arial"/>
              </a:rPr>
              <a:t> ~ 600 °C</a:t>
            </a:r>
          </a:p>
        </p:txBody>
      </p:sp>
      <p:sp>
        <p:nvSpPr>
          <p:cNvPr id="15" name="TextBox 14">
            <a:extLst>
              <a:ext uri="{FF2B5EF4-FFF2-40B4-BE49-F238E27FC236}">
                <a16:creationId xmlns:a16="http://schemas.microsoft.com/office/drawing/2014/main" id="{BC3D2074-A374-F0DD-D3A5-C6678D35BDE6}"/>
              </a:ext>
            </a:extLst>
          </p:cNvPr>
          <p:cNvSpPr txBox="1"/>
          <p:nvPr/>
        </p:nvSpPr>
        <p:spPr>
          <a:xfrm>
            <a:off x="1251104" y="3857814"/>
            <a:ext cx="2631475" cy="944427"/>
          </a:xfrm>
          <a:prstGeom prst="rect">
            <a:avLst/>
          </a:prstGeom>
          <a:solidFill>
            <a:srgbClr val="0365C0">
              <a:lumMod val="75000"/>
            </a:srgbClr>
          </a:solidFill>
          <a:ln w="12700" cap="flat">
            <a:noFill/>
            <a:miter lim="400000"/>
          </a:ln>
          <a:effectLst/>
          <a:sp3d/>
        </p:spPr>
        <p:txBody>
          <a:bodyPr rot="0" spcFirstLastPara="1" vertOverflow="overflow" horzOverflow="overflow" vert="horz" wrap="square" lIns="0" tIns="71437" rIns="71437" bIns="71437" numCol="1" spcCol="36000" rtlCol="0" anchor="ctr">
            <a:noAutofit/>
          </a:bodyPr>
          <a:lstStyle/>
          <a:p>
            <a:pPr marL="424180" marR="81280" lvl="0" indent="-234900" defTabSz="1821656" eaLnBrk="1" fontAlgn="auto" latinLnBrk="0" hangingPunct="1">
              <a:lnSpc>
                <a:spcPts val="1520"/>
              </a:lnSpc>
              <a:spcBef>
                <a:spcPts val="0"/>
              </a:spcBef>
              <a:spcAft>
                <a:spcPts val="0"/>
              </a:spcAft>
              <a:buClrTx/>
              <a:buSzPct val="99000"/>
              <a:buFont typeface="Wingdings" pitchFamily="2" charset="2"/>
              <a:buChar char="§"/>
              <a:tabLst/>
              <a:defRPr/>
            </a:pPr>
            <a:r>
              <a:rPr kumimoji="0" lang="en-US" sz="1400" b="0" i="0" u="none" strike="noStrike" kern="0" cap="none" spc="0" normalizeH="0" baseline="0" noProof="0" dirty="0">
                <a:ln>
                  <a:noFill/>
                </a:ln>
                <a:solidFill>
                  <a:srgbClr val="FFFFFF"/>
                </a:solidFill>
                <a:effectLst/>
                <a:uLnTx/>
                <a:uFillTx/>
                <a:cs typeface="Arial"/>
              </a:rPr>
              <a:t>sample size ~ 10-50 µm</a:t>
            </a:r>
            <a:endParaRPr kumimoji="0" lang="en-US" sz="1400" b="0" i="0" u="none" strike="noStrike" kern="0" cap="none" spc="0" normalizeH="0" baseline="30000" noProof="0" dirty="0">
              <a:ln>
                <a:noFill/>
              </a:ln>
              <a:solidFill>
                <a:srgbClr val="FFFFFF"/>
              </a:solidFill>
              <a:effectLst/>
              <a:uLnTx/>
              <a:uFillTx/>
              <a:cs typeface="Arial"/>
            </a:endParaRPr>
          </a:p>
          <a:p>
            <a:pPr marL="424180" marR="81280" lvl="0" indent="-234900" defTabSz="1821656" eaLnBrk="1" fontAlgn="auto" latinLnBrk="0" hangingPunct="1">
              <a:lnSpc>
                <a:spcPts val="1520"/>
              </a:lnSpc>
              <a:spcBef>
                <a:spcPts val="0"/>
              </a:spcBef>
              <a:spcAft>
                <a:spcPts val="0"/>
              </a:spcAft>
              <a:buClrTx/>
              <a:buSzPct val="99000"/>
              <a:buFont typeface="Wingdings" pitchFamily="2" charset="2"/>
              <a:buChar char="§"/>
              <a:tabLst/>
              <a:defRPr/>
            </a:pPr>
            <a:r>
              <a:rPr kumimoji="0" lang="en-US" sz="1400" b="0" i="0" u="none" strike="noStrike" kern="0" cap="none" spc="0" normalizeH="0" baseline="0" noProof="0" dirty="0">
                <a:ln>
                  <a:noFill/>
                </a:ln>
                <a:solidFill>
                  <a:srgbClr val="FFFFFF"/>
                </a:solidFill>
                <a:effectLst/>
                <a:uLnTx/>
                <a:uFillTx/>
                <a:cs typeface="Arial"/>
              </a:rPr>
              <a:t>pressure up to ~100 Gpa</a:t>
            </a:r>
          </a:p>
          <a:p>
            <a:pPr marL="424180" marR="81280" lvl="0" indent="-234900" defTabSz="1821656" eaLnBrk="1" fontAlgn="auto" latinLnBrk="0" hangingPunct="1">
              <a:lnSpc>
                <a:spcPts val="1520"/>
              </a:lnSpc>
              <a:spcBef>
                <a:spcPts val="0"/>
              </a:spcBef>
              <a:spcAft>
                <a:spcPts val="0"/>
              </a:spcAft>
              <a:buClrTx/>
              <a:buSzPct val="99000"/>
              <a:buFont typeface="Wingdings" pitchFamily="2" charset="2"/>
              <a:buChar char="§"/>
              <a:tabLst/>
              <a:defRPr/>
            </a:pPr>
            <a:r>
              <a:rPr kumimoji="0" lang="en-US" sz="1400" b="0" i="0" u="none" strike="noStrike" kern="0" cap="none" spc="0" normalizeH="0" baseline="0" noProof="0" dirty="0">
                <a:ln>
                  <a:noFill/>
                </a:ln>
                <a:solidFill>
                  <a:srgbClr val="FFFFFF"/>
                </a:solidFill>
                <a:effectLst/>
                <a:uLnTx/>
                <a:uFillTx/>
                <a:cs typeface="Arial"/>
              </a:rPr>
              <a:t>room temperature</a:t>
            </a:r>
          </a:p>
        </p:txBody>
      </p:sp>
      <p:pic>
        <p:nvPicPr>
          <p:cNvPr id="7172" name="Picture 4" descr="Ruprecht-Karls-Universität Heidelberg – Wikipedia">
            <a:extLst>
              <a:ext uri="{FF2B5EF4-FFF2-40B4-BE49-F238E27FC236}">
                <a16:creationId xmlns:a16="http://schemas.microsoft.com/office/drawing/2014/main" id="{807D564E-60EB-CBA2-34BB-8C489179F10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11531" y="1563397"/>
            <a:ext cx="960152" cy="504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Picture 34">
            <a:extLst>
              <a:ext uri="{FF2B5EF4-FFF2-40B4-BE49-F238E27FC236}">
                <a16:creationId xmlns:a16="http://schemas.microsoft.com/office/drawing/2014/main" id="{F08A8512-A20B-AAA8-994C-C92F6E901F4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23308" y="2148702"/>
            <a:ext cx="648375" cy="504000"/>
          </a:xfrm>
          <a:prstGeom prst="rect">
            <a:avLst/>
          </a:prstGeom>
          <a:solidFill>
            <a:schemeClr val="bg1"/>
          </a:solidFill>
          <a:ln w="12700">
            <a:miter lim="400000"/>
          </a:ln>
        </p:spPr>
      </p:pic>
      <p:pic>
        <p:nvPicPr>
          <p:cNvPr id="17" name="Picture 12">
            <a:extLst>
              <a:ext uri="{FF2B5EF4-FFF2-40B4-BE49-F238E27FC236}">
                <a16:creationId xmlns:a16="http://schemas.microsoft.com/office/drawing/2014/main" id="{11D92D03-9A55-8733-F057-6CF72AF84A2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3710" y="924306"/>
            <a:ext cx="783147" cy="324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F1719D68-9077-03B3-04BF-1B3285E71BA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40561" y="1701716"/>
            <a:ext cx="529445" cy="20975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9" name="Picture 34" descr="Picture 34">
            <a:extLst>
              <a:ext uri="{FF2B5EF4-FFF2-40B4-BE49-F238E27FC236}">
                <a16:creationId xmlns:a16="http://schemas.microsoft.com/office/drawing/2014/main" id="{B47F58EE-DC24-85E2-0FAB-6B1AF911FD8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1844" y="1317247"/>
            <a:ext cx="346879" cy="269639"/>
          </a:xfrm>
          <a:prstGeom prst="rect">
            <a:avLst/>
          </a:prstGeom>
          <a:solidFill>
            <a:schemeClr val="bg1"/>
          </a:solidFill>
          <a:ln w="12700">
            <a:miter lim="400000"/>
          </a:ln>
        </p:spPr>
      </p:pic>
      <p:pic>
        <p:nvPicPr>
          <p:cNvPr id="21" name="Picture 20">
            <a:extLst>
              <a:ext uri="{FF2B5EF4-FFF2-40B4-BE49-F238E27FC236}">
                <a16:creationId xmlns:a16="http://schemas.microsoft.com/office/drawing/2014/main" id="{8E687861-6F13-3249-B93F-A99A9A5C0329}"/>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47929" y="2040296"/>
            <a:ext cx="714708" cy="209756"/>
          </a:xfrm>
          <a:prstGeom prst="rect">
            <a:avLst/>
          </a:prstGeom>
          <a:solidFill>
            <a:schemeClr val="bg1"/>
          </a:solidFill>
        </p:spPr>
      </p:pic>
      <p:pic>
        <p:nvPicPr>
          <p:cNvPr id="22" name="Picture 8" descr="The Australian National University ...">
            <a:extLst>
              <a:ext uri="{FF2B5EF4-FFF2-40B4-BE49-F238E27FC236}">
                <a16:creationId xmlns:a16="http://schemas.microsoft.com/office/drawing/2014/main" id="{FA01FAE6-7D4B-337E-B584-B20D07A7105A}"/>
              </a:ext>
            </a:extLst>
          </p:cNvPr>
          <p:cNvPicPr>
            <a:picLocks noChangeAspect="1" noChangeArrowheads="1"/>
          </p:cNvPicPr>
          <p:nvPr/>
        </p:nvPicPr>
        <p:blipFill rotWithShape="1">
          <a:blip r:embed="rId13">
            <a:extLst>
              <a:ext uri="{28A0092B-C50C-407E-A947-70E740481C1C}">
                <a14:useLocalDpi xmlns:a14="http://schemas.microsoft.com/office/drawing/2010/main"/>
              </a:ext>
            </a:extLst>
          </a:blip>
          <a:srcRect/>
          <a:stretch/>
        </p:blipFill>
        <p:spPr bwMode="auto">
          <a:xfrm>
            <a:off x="49917" y="3945989"/>
            <a:ext cx="710732" cy="332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Johannes Gutenberg University Mainz">
            <a:extLst>
              <a:ext uri="{FF2B5EF4-FFF2-40B4-BE49-F238E27FC236}">
                <a16:creationId xmlns:a16="http://schemas.microsoft.com/office/drawing/2014/main" id="{BD7C77B1-7A48-6042-B847-3056F01345F0}"/>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75783" y="2402591"/>
            <a:ext cx="459001" cy="4320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Participants">
            <a:extLst>
              <a:ext uri="{FF2B5EF4-FFF2-40B4-BE49-F238E27FC236}">
                <a16:creationId xmlns:a16="http://schemas.microsoft.com/office/drawing/2014/main" id="{D18105E1-B321-1AA4-DC0E-55AEF7CC5E02}"/>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97734" y="2908672"/>
            <a:ext cx="415099" cy="4150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University of Bristol brand resources: accessing high ...">
            <a:extLst>
              <a:ext uri="{FF2B5EF4-FFF2-40B4-BE49-F238E27FC236}">
                <a16:creationId xmlns:a16="http://schemas.microsoft.com/office/drawing/2014/main" id="{82317B57-5EA8-3236-BDC4-744E630021CE}"/>
              </a:ext>
            </a:extLst>
          </p:cNvPr>
          <p:cNvPicPr>
            <a:picLocks noChangeAspect="1" noChangeArrowheads="1"/>
          </p:cNvPicPr>
          <p:nvPr/>
        </p:nvPicPr>
        <p:blipFill rotWithShape="1">
          <a:blip r:embed="rId16">
            <a:extLst>
              <a:ext uri="{28A0092B-C50C-407E-A947-70E740481C1C}">
                <a14:useLocalDpi xmlns:a14="http://schemas.microsoft.com/office/drawing/2010/main"/>
              </a:ext>
            </a:extLst>
          </a:blip>
          <a:srcRect/>
          <a:stretch/>
        </p:blipFill>
        <p:spPr bwMode="auto">
          <a:xfrm>
            <a:off x="-27825" y="4313125"/>
            <a:ext cx="846553" cy="3115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45C19BE-9934-85CA-EDA7-C56EB53A021E}"/>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3026" y="4736072"/>
            <a:ext cx="764515" cy="1953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310987A5-BF71-8831-BCEB-15F545EA543D}"/>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65568" y="3395165"/>
            <a:ext cx="479430" cy="47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4320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3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0">
                <p:cTn id="12"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7B9F49-DD6A-9759-B12D-453A4D6280D2}"/>
              </a:ext>
            </a:extLst>
          </p:cNvPr>
          <p:cNvSpPr txBox="1"/>
          <p:nvPr/>
        </p:nvSpPr>
        <p:spPr>
          <a:xfrm>
            <a:off x="68837" y="1653037"/>
            <a:ext cx="5558252" cy="2569934"/>
          </a:xfrm>
          <a:prstGeom prst="rect">
            <a:avLst/>
          </a:prstGeom>
          <a:solidFill>
            <a:schemeClr val="bg1">
              <a:lumMod val="95000"/>
            </a:schemeClr>
          </a:solidFill>
          <a:ln>
            <a:solidFill>
              <a:srgbClr val="C00000"/>
            </a:solidFill>
          </a:ln>
        </p:spPr>
        <p:txBody>
          <a:bodyPr vert="horz" wrap="square" lIns="91440" tIns="45720" rIns="91440" bIns="45720" rtlCol="0" anchor="t">
            <a:spAutoFit/>
          </a:bodyPr>
          <a:lstStyle/>
          <a:p>
            <a:pPr defTabSz="457178">
              <a:lnSpc>
                <a:spcPct val="150000"/>
              </a:lnSpc>
            </a:pPr>
            <a:r>
              <a:rPr lang="en-US" sz="1500" b="1" dirty="0">
                <a:solidFill>
                  <a:prstClr val="black"/>
                </a:solidFill>
                <a:latin typeface="Calibri" panose="020F0502020204030204" pitchFamily="34" charset="0"/>
                <a:cs typeface="Calibri" panose="020F0502020204030204" pitchFamily="34" charset="0"/>
              </a:rPr>
              <a:t>Research goals</a:t>
            </a:r>
            <a:endParaRPr lang="en-US" sz="1500" dirty="0">
              <a:solidFill>
                <a:prstClr val="black"/>
              </a:solidFill>
              <a:latin typeface="Calibri" panose="020F0502020204030204" pitchFamily="34" charset="0"/>
              <a:cs typeface="Calibri" panose="020F0502020204030204" pitchFamily="34" charset="0"/>
            </a:endParaRPr>
          </a:p>
          <a:p>
            <a:pPr marL="203597" indent="-203597" defTabSz="457189">
              <a:spcAft>
                <a:spcPts val="450"/>
              </a:spcAft>
              <a:buFont typeface="Wingdings" pitchFamily="2" charset="2"/>
              <a:buChar char="à"/>
            </a:pPr>
            <a:r>
              <a:rPr lang="en-US" sz="1400" dirty="0">
                <a:solidFill>
                  <a:prstClr val="black"/>
                </a:solidFill>
                <a:latin typeface="Calibri" panose="020F0502020204030204" pitchFamily="34" charset="0"/>
                <a:cs typeface="Calibri" panose="020F0502020204030204" pitchFamily="34" charset="0"/>
              </a:rPr>
              <a:t>Irradiation of </a:t>
            </a:r>
            <a:r>
              <a:rPr lang="en-US" sz="1400" b="1" dirty="0">
                <a:solidFill>
                  <a:prstClr val="black"/>
                </a:solidFill>
                <a:latin typeface="Calibri" panose="020F0502020204030204" pitchFamily="34" charset="0"/>
                <a:cs typeface="Calibri" panose="020F0502020204030204" pitchFamily="34" charset="0"/>
              </a:rPr>
              <a:t>space ices under pressure at cryogenic temperatures</a:t>
            </a:r>
            <a:r>
              <a:rPr lang="en-US" sz="1400" dirty="0">
                <a:solidFill>
                  <a:prstClr val="black"/>
                </a:solidFill>
                <a:latin typeface="Calibri" panose="020F0502020204030204" pitchFamily="34" charset="0"/>
                <a:cs typeface="Calibri" panose="020F0502020204030204" pitchFamily="34" charset="0"/>
              </a:rPr>
              <a:t> to understand physicochemical processes</a:t>
            </a:r>
          </a:p>
          <a:p>
            <a:pPr marL="203597" indent="-203597" defTabSz="457189">
              <a:spcAft>
                <a:spcPts val="450"/>
              </a:spcAft>
              <a:buFont typeface="Wingdings" pitchFamily="2" charset="2"/>
              <a:buChar char="à"/>
            </a:pPr>
            <a:r>
              <a:rPr lang="en-US" sz="1400" dirty="0">
                <a:solidFill>
                  <a:prstClr val="black"/>
                </a:solidFill>
                <a:latin typeface="Calibri" panose="020F0502020204030204" pitchFamily="34" charset="0"/>
                <a:cs typeface="Calibri" panose="020F0502020204030204" pitchFamily="34" charset="0"/>
              </a:rPr>
              <a:t>Study response of </a:t>
            </a:r>
            <a:r>
              <a:rPr lang="en-US" sz="1400" b="1" dirty="0">
                <a:solidFill>
                  <a:prstClr val="black"/>
                </a:solidFill>
                <a:latin typeface="Calibri" panose="020F0502020204030204" pitchFamily="34" charset="0"/>
                <a:cs typeface="Calibri" panose="020F0502020204030204" pitchFamily="34" charset="0"/>
              </a:rPr>
              <a:t>rocky planet materials under irradiation, pressure and high temperatures</a:t>
            </a:r>
            <a:r>
              <a:rPr lang="en-US" sz="1400" dirty="0">
                <a:solidFill>
                  <a:prstClr val="black"/>
                </a:solidFill>
                <a:latin typeface="Calibri" panose="020F0502020204030204" pitchFamily="34" charset="0"/>
                <a:cs typeface="Calibri" panose="020F0502020204030204" pitchFamily="34" charset="0"/>
              </a:rPr>
              <a:t> and explore how extreme conditions affect structural and chemical changes</a:t>
            </a:r>
          </a:p>
          <a:p>
            <a:pPr marL="203597" indent="-203597" defTabSz="457189">
              <a:spcAft>
                <a:spcPts val="450"/>
              </a:spcAft>
              <a:buFont typeface="Wingdings" pitchFamily="2" charset="2"/>
              <a:buChar char="à"/>
            </a:pPr>
            <a:r>
              <a:rPr lang="en-US" sz="1400" dirty="0">
                <a:solidFill>
                  <a:prstClr val="black"/>
                </a:solidFill>
                <a:latin typeface="Calibri" panose="020F0502020204030204" pitchFamily="34" charset="0"/>
                <a:cs typeface="Calibri" panose="020F0502020204030204" pitchFamily="34" charset="0"/>
              </a:rPr>
              <a:t>Conduct temperature-dependent </a:t>
            </a:r>
            <a:r>
              <a:rPr lang="en-US" sz="1400" b="1" dirty="0">
                <a:solidFill>
                  <a:prstClr val="black"/>
                </a:solidFill>
                <a:latin typeface="Calibri" panose="020F0502020204030204" pitchFamily="34" charset="0"/>
                <a:cs typeface="Calibri" panose="020F0502020204030204" pitchFamily="34" charset="0"/>
              </a:rPr>
              <a:t>in-situ electrical measurements </a:t>
            </a:r>
            <a:r>
              <a:rPr lang="en-US" sz="1400" dirty="0">
                <a:solidFill>
                  <a:prstClr val="black"/>
                </a:solidFill>
                <a:latin typeface="Calibri" panose="020F0502020204030204" pitchFamily="34" charset="0"/>
                <a:cs typeface="Calibri" panose="020F0502020204030204" pitchFamily="34" charset="0"/>
              </a:rPr>
              <a:t>to correlate structural and electrical properties </a:t>
            </a:r>
            <a:r>
              <a:rPr lang="en-US" sz="1400" b="1" dirty="0">
                <a:solidFill>
                  <a:prstClr val="black"/>
                </a:solidFill>
                <a:latin typeface="Calibri" panose="020F0502020204030204" pitchFamily="34" charset="0"/>
                <a:cs typeface="Calibri" panose="020F0502020204030204" pitchFamily="34" charset="0"/>
              </a:rPr>
              <a:t>of novel material phases</a:t>
            </a:r>
          </a:p>
          <a:p>
            <a:pPr marL="203597" indent="-203597" defTabSz="457189">
              <a:spcAft>
                <a:spcPts val="450"/>
              </a:spcAft>
              <a:buFont typeface="Wingdings" pitchFamily="2" charset="2"/>
              <a:buChar char="à"/>
            </a:pPr>
            <a:r>
              <a:rPr lang="en-US" sz="1400" dirty="0">
                <a:solidFill>
                  <a:prstClr val="black"/>
                </a:solidFill>
                <a:latin typeface="Calibri" panose="020F0502020204030204" pitchFamily="34" charset="0"/>
                <a:cs typeface="Calibri" panose="020F0502020204030204" pitchFamily="34" charset="0"/>
              </a:rPr>
              <a:t>Elucidating the </a:t>
            </a:r>
            <a:r>
              <a:rPr lang="en-US" sz="1400" b="1" dirty="0">
                <a:solidFill>
                  <a:prstClr val="black"/>
                </a:solidFill>
                <a:latin typeface="Calibri" panose="020F0502020204030204" pitchFamily="34" charset="0"/>
                <a:cs typeface="Calibri" panose="020F0502020204030204" pitchFamily="34" charset="0"/>
              </a:rPr>
              <a:t>role of temperature and temperature/pressure rates </a:t>
            </a:r>
            <a:r>
              <a:rPr lang="en-US" sz="1400" dirty="0">
                <a:solidFill>
                  <a:prstClr val="black"/>
                </a:solidFill>
                <a:latin typeface="Calibri" panose="020F0502020204030204" pitchFamily="34" charset="0"/>
                <a:cs typeface="Calibri" panose="020F0502020204030204" pitchFamily="34" charset="0"/>
              </a:rPr>
              <a:t>in ion-induced phase transformations under high-pressure</a:t>
            </a:r>
          </a:p>
        </p:txBody>
      </p:sp>
      <p:sp>
        <p:nvSpPr>
          <p:cNvPr id="2" name="Title 1">
            <a:extLst>
              <a:ext uri="{FF2B5EF4-FFF2-40B4-BE49-F238E27FC236}">
                <a16:creationId xmlns:a16="http://schemas.microsoft.com/office/drawing/2014/main" id="{F7685FED-3F3E-DCF5-26CD-98F7FE4F7DD6}"/>
              </a:ext>
            </a:extLst>
          </p:cNvPr>
          <p:cNvSpPr>
            <a:spLocks noGrp="1"/>
          </p:cNvSpPr>
          <p:nvPr>
            <p:ph type="title"/>
          </p:nvPr>
        </p:nvSpPr>
        <p:spPr/>
        <p:txBody>
          <a:bodyPr/>
          <a:lstStyle/>
          <a:p>
            <a:r>
              <a:rPr lang="en-US"/>
              <a:t>Extension to low- and high-temperatures</a:t>
            </a:r>
          </a:p>
        </p:txBody>
      </p:sp>
      <p:sp>
        <p:nvSpPr>
          <p:cNvPr id="3" name="Slide Number Placeholder 2">
            <a:extLst>
              <a:ext uri="{FF2B5EF4-FFF2-40B4-BE49-F238E27FC236}">
                <a16:creationId xmlns:a16="http://schemas.microsoft.com/office/drawing/2014/main" id="{88F088C4-80FC-FE2D-0238-96C8A38C3E0F}"/>
              </a:ext>
            </a:extLst>
          </p:cNvPr>
          <p:cNvSpPr>
            <a:spLocks noGrp="1"/>
          </p:cNvSpPr>
          <p:nvPr>
            <p:ph type="sldNum" sz="quarter" idx="2"/>
          </p:nvPr>
        </p:nvSpPr>
        <p:spPr/>
        <p:txBody>
          <a:bodyPr/>
          <a:lstStyle/>
          <a:p>
            <a:fld id="{86CB4B4D-7CA3-9044-876B-883B54F8677D}" type="slidenum">
              <a:rPr lang="en-US"/>
              <a:t>14</a:t>
            </a:fld>
            <a:endParaRPr lang="en-US" dirty="0"/>
          </a:p>
        </p:txBody>
      </p:sp>
      <p:graphicFrame>
        <p:nvGraphicFramePr>
          <p:cNvPr id="4" name="Diagram 3">
            <a:extLst>
              <a:ext uri="{FF2B5EF4-FFF2-40B4-BE49-F238E27FC236}">
                <a16:creationId xmlns:a16="http://schemas.microsoft.com/office/drawing/2014/main" id="{B93D9A03-E85B-F283-6128-E6E8105734A6}"/>
              </a:ext>
            </a:extLst>
          </p:cNvPr>
          <p:cNvGraphicFramePr/>
          <p:nvPr>
            <p:extLst>
              <p:ext uri="{D42A27DB-BD31-4B8C-83A1-F6EECF244321}">
                <p14:modId xmlns:p14="http://schemas.microsoft.com/office/powerpoint/2010/main" val="2876004175"/>
              </p:ext>
            </p:extLst>
          </p:nvPr>
        </p:nvGraphicFramePr>
        <p:xfrm>
          <a:off x="5299205" y="883987"/>
          <a:ext cx="4050078" cy="3616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a:extLst>
              <a:ext uri="{FF2B5EF4-FFF2-40B4-BE49-F238E27FC236}">
                <a16:creationId xmlns:a16="http://schemas.microsoft.com/office/drawing/2014/main" id="{2EF45F00-2587-6BA7-4E2D-DD43B52606CC}"/>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6403510" y="1867054"/>
            <a:ext cx="966247" cy="8334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hermometer messen Heiß- und Kalttemperatur Vektorbild">
            <a:extLst>
              <a:ext uri="{FF2B5EF4-FFF2-40B4-BE49-F238E27FC236}">
                <a16:creationId xmlns:a16="http://schemas.microsoft.com/office/drawing/2014/main" id="{35B1FD01-1BA5-5774-3F99-3F4AE27A706F}"/>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flipH="1">
            <a:off x="8569987" y="2294550"/>
            <a:ext cx="251108" cy="7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Thermometer messen Heiß- und Kalttemperatur Vektorbild">
            <a:extLst>
              <a:ext uri="{FF2B5EF4-FFF2-40B4-BE49-F238E27FC236}">
                <a16:creationId xmlns:a16="http://schemas.microsoft.com/office/drawing/2014/main" id="{7954D9B7-2C28-B627-3274-6216FCD7BF02}"/>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5822944" y="2304517"/>
            <a:ext cx="233619" cy="7528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a:extLst>
              <a:ext uri="{FF2B5EF4-FFF2-40B4-BE49-F238E27FC236}">
                <a16:creationId xmlns:a16="http://schemas.microsoft.com/office/drawing/2014/main" id="{A873C7E7-5BAE-655F-0FBF-BC63A89D7DC7}"/>
              </a:ext>
            </a:extLst>
          </p:cNvPr>
          <p:cNvPicPr>
            <a:picLocks noChangeAspect="1" noChangeArrowheads="1"/>
          </p:cNvPicPr>
          <p:nvPr/>
        </p:nvPicPr>
        <p:blipFill>
          <a:blip r:embed="rId10">
            <a:extLst>
              <a:ext uri="{28A0092B-C50C-407E-A947-70E740481C1C}">
                <a14:useLocalDpi xmlns:a14="http://schemas.microsoft.com/office/drawing/2010/main"/>
              </a:ext>
            </a:extLst>
          </a:blip>
          <a:stretch/>
        </p:blipFill>
        <p:spPr bwMode="auto">
          <a:xfrm rot="16199999">
            <a:off x="6803659" y="897077"/>
            <a:ext cx="1044177" cy="895776"/>
          </a:xfrm>
          <a:prstGeom prst="rect">
            <a:avLst/>
          </a:prstGeom>
          <a:solidFill>
            <a:sysClr val="window" lastClr="FFFFFF"/>
          </a:solidFill>
          <a:ln w="38100" algn="ctr">
            <a:noFill/>
            <a:miter lim="800000"/>
            <a:headEnd/>
            <a:tailEnd/>
          </a:ln>
        </p:spPr>
      </p:pic>
      <p:sp>
        <p:nvSpPr>
          <p:cNvPr id="10" name="TextBox 9">
            <a:extLst>
              <a:ext uri="{FF2B5EF4-FFF2-40B4-BE49-F238E27FC236}">
                <a16:creationId xmlns:a16="http://schemas.microsoft.com/office/drawing/2014/main" id="{BAA88CFC-DB91-31BB-FA4A-D0E2B8785D13}"/>
              </a:ext>
            </a:extLst>
          </p:cNvPr>
          <p:cNvSpPr txBox="1"/>
          <p:nvPr/>
        </p:nvSpPr>
        <p:spPr>
          <a:xfrm>
            <a:off x="6877859" y="828726"/>
            <a:ext cx="895777" cy="276999"/>
          </a:xfrm>
          <a:prstGeom prst="rect">
            <a:avLst/>
          </a:prstGeom>
          <a:solidFill>
            <a:schemeClr val="tx1">
              <a:lumMod val="85000"/>
              <a:lumOff val="15000"/>
            </a:schemeClr>
          </a:solidFill>
          <a:ln>
            <a:noFill/>
          </a:ln>
        </p:spPr>
        <p:txBody>
          <a:bodyPr vert="horz" wrap="square" lIns="91440" tIns="45720" rIns="91440" bIns="45720" rtlCol="0" anchor="t">
            <a:spAutoFit/>
          </a:bodyPr>
          <a:lstStyle/>
          <a:p>
            <a:pPr algn="ctr" defTabSz="457189"/>
            <a:r>
              <a:rPr lang="en-US" sz="1200" b="1" dirty="0">
                <a:solidFill>
                  <a:prstClr val="white"/>
                </a:solidFill>
                <a:latin typeface="Arial"/>
              </a:rPr>
              <a:t>pressure</a:t>
            </a:r>
          </a:p>
        </p:txBody>
      </p:sp>
      <p:sp>
        <p:nvSpPr>
          <p:cNvPr id="11" name="TextBox 10">
            <a:extLst>
              <a:ext uri="{FF2B5EF4-FFF2-40B4-BE49-F238E27FC236}">
                <a16:creationId xmlns:a16="http://schemas.microsoft.com/office/drawing/2014/main" id="{E34F3CCD-FDAC-006D-CF3E-DD1D55476DAF}"/>
              </a:ext>
            </a:extLst>
          </p:cNvPr>
          <p:cNvSpPr txBox="1"/>
          <p:nvPr/>
        </p:nvSpPr>
        <p:spPr>
          <a:xfrm>
            <a:off x="8319062" y="1936005"/>
            <a:ext cx="675245" cy="276999"/>
          </a:xfrm>
          <a:prstGeom prst="rect">
            <a:avLst/>
          </a:prstGeom>
          <a:solidFill>
            <a:srgbClr val="C00000"/>
          </a:solidFill>
          <a:ln>
            <a:noFill/>
          </a:ln>
        </p:spPr>
        <p:txBody>
          <a:bodyPr vert="horz" wrap="square" lIns="91440" tIns="45720" rIns="91440" bIns="45720" rtlCol="0" anchor="t">
            <a:spAutoFit/>
          </a:bodyPr>
          <a:lstStyle/>
          <a:p>
            <a:pPr algn="ctr" defTabSz="457189"/>
            <a:r>
              <a:rPr lang="en-US" sz="1200" b="1" dirty="0">
                <a:solidFill>
                  <a:prstClr val="white"/>
                </a:solidFill>
                <a:latin typeface="Arial"/>
              </a:rPr>
              <a:t>High </a:t>
            </a:r>
            <a:r>
              <a:rPr lang="en-US" sz="1200" b="1" i="1" dirty="0">
                <a:solidFill>
                  <a:prstClr val="white"/>
                </a:solidFill>
                <a:latin typeface="Arial"/>
              </a:rPr>
              <a:t>T</a:t>
            </a:r>
          </a:p>
        </p:txBody>
      </p:sp>
      <p:sp>
        <p:nvSpPr>
          <p:cNvPr id="12" name="TextBox 11">
            <a:extLst>
              <a:ext uri="{FF2B5EF4-FFF2-40B4-BE49-F238E27FC236}">
                <a16:creationId xmlns:a16="http://schemas.microsoft.com/office/drawing/2014/main" id="{5441DB33-95AA-E5A0-DABD-3A0DAE2FD131}"/>
              </a:ext>
            </a:extLst>
          </p:cNvPr>
          <p:cNvSpPr txBox="1"/>
          <p:nvPr/>
        </p:nvSpPr>
        <p:spPr>
          <a:xfrm>
            <a:off x="5671066" y="3163856"/>
            <a:ext cx="625898" cy="276999"/>
          </a:xfrm>
          <a:prstGeom prst="rect">
            <a:avLst/>
          </a:prstGeom>
          <a:solidFill>
            <a:srgbClr val="0070C0"/>
          </a:solidFill>
          <a:ln>
            <a:noFill/>
          </a:ln>
        </p:spPr>
        <p:txBody>
          <a:bodyPr vert="horz" wrap="square" lIns="91440" tIns="45720" rIns="91440" bIns="45720" rtlCol="0" anchor="t">
            <a:spAutoFit/>
          </a:bodyPr>
          <a:lstStyle/>
          <a:p>
            <a:pPr algn="ctr" defTabSz="457189"/>
            <a:r>
              <a:rPr lang="en-US" sz="1200" b="1" dirty="0">
                <a:solidFill>
                  <a:prstClr val="white"/>
                </a:solidFill>
                <a:latin typeface="Arial"/>
              </a:rPr>
              <a:t>Low </a:t>
            </a:r>
            <a:r>
              <a:rPr lang="en-US" sz="1200" b="1" i="1" dirty="0">
                <a:solidFill>
                  <a:prstClr val="white"/>
                </a:solidFill>
                <a:latin typeface="Arial"/>
              </a:rPr>
              <a:t>T</a:t>
            </a:r>
          </a:p>
        </p:txBody>
      </p:sp>
      <p:pic>
        <p:nvPicPr>
          <p:cNvPr id="13" name="Picture 12">
            <a:extLst>
              <a:ext uri="{FF2B5EF4-FFF2-40B4-BE49-F238E27FC236}">
                <a16:creationId xmlns:a16="http://schemas.microsoft.com/office/drawing/2014/main" id="{94EE623C-2C42-67C4-6C30-87EA2280F9B2}"/>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a:off x="6851244" y="3400803"/>
            <a:ext cx="966246" cy="1490728"/>
          </a:xfrm>
          <a:prstGeom prst="rect">
            <a:avLst/>
          </a:prstGeom>
          <a:effectLst>
            <a:softEdge rad="38100"/>
          </a:effectLst>
        </p:spPr>
      </p:pic>
      <p:sp>
        <p:nvSpPr>
          <p:cNvPr id="14" name="TextBox 13">
            <a:extLst>
              <a:ext uri="{FF2B5EF4-FFF2-40B4-BE49-F238E27FC236}">
                <a16:creationId xmlns:a16="http://schemas.microsoft.com/office/drawing/2014/main" id="{874EA524-79C3-F6C0-BC13-7278F546D466}"/>
              </a:ext>
            </a:extLst>
          </p:cNvPr>
          <p:cNvSpPr txBox="1"/>
          <p:nvPr/>
        </p:nvSpPr>
        <p:spPr>
          <a:xfrm>
            <a:off x="6877859" y="3594520"/>
            <a:ext cx="895777" cy="276999"/>
          </a:xfrm>
          <a:prstGeom prst="rect">
            <a:avLst/>
          </a:prstGeom>
          <a:solidFill>
            <a:schemeClr val="tx1"/>
          </a:solidFill>
          <a:ln>
            <a:noFill/>
          </a:ln>
        </p:spPr>
        <p:txBody>
          <a:bodyPr vert="horz" wrap="square" lIns="91440" tIns="45720" rIns="91440" bIns="45720" rtlCol="0" anchor="t">
            <a:spAutoFit/>
          </a:bodyPr>
          <a:lstStyle/>
          <a:p>
            <a:pPr algn="ctr" defTabSz="457189"/>
            <a:r>
              <a:rPr lang="en-US" sz="1200" b="1" dirty="0">
                <a:solidFill>
                  <a:prstClr val="white"/>
                </a:solidFill>
                <a:latin typeface="Arial"/>
              </a:rPr>
              <a:t>Ions</a:t>
            </a:r>
          </a:p>
        </p:txBody>
      </p:sp>
      <p:sp>
        <p:nvSpPr>
          <p:cNvPr id="15" name="TextBox 14">
            <a:extLst>
              <a:ext uri="{FF2B5EF4-FFF2-40B4-BE49-F238E27FC236}">
                <a16:creationId xmlns:a16="http://schemas.microsoft.com/office/drawing/2014/main" id="{1F18BEC8-E879-5553-0C73-70F51E0EE534}"/>
              </a:ext>
            </a:extLst>
          </p:cNvPr>
          <p:cNvSpPr txBox="1"/>
          <p:nvPr/>
        </p:nvSpPr>
        <p:spPr>
          <a:xfrm>
            <a:off x="6346296" y="1805176"/>
            <a:ext cx="458780" cy="261610"/>
          </a:xfrm>
          <a:prstGeom prst="rect">
            <a:avLst/>
          </a:prstGeom>
        </p:spPr>
        <p:txBody>
          <a:bodyPr vert="horz" wrap="none" lIns="91440" tIns="45720" rIns="91440" bIns="45720" rtlCol="0" anchor="t">
            <a:spAutoFit/>
          </a:bodyPr>
          <a:lstStyle/>
          <a:p>
            <a:pPr defTabSz="457189"/>
            <a:r>
              <a:rPr lang="en-US" sz="1100" b="1" dirty="0">
                <a:solidFill>
                  <a:prstClr val="black"/>
                </a:solidFill>
                <a:latin typeface="Arial"/>
              </a:rPr>
              <a:t>ices</a:t>
            </a:r>
            <a:endParaRPr lang="en-US" sz="1400" b="1" dirty="0">
              <a:solidFill>
                <a:prstClr val="black"/>
              </a:solidFill>
              <a:latin typeface="Arial"/>
            </a:endParaRPr>
          </a:p>
        </p:txBody>
      </p:sp>
      <p:pic>
        <p:nvPicPr>
          <p:cNvPr id="16" name="Picture 6" descr="undefined">
            <a:extLst>
              <a:ext uri="{FF2B5EF4-FFF2-40B4-BE49-F238E27FC236}">
                <a16:creationId xmlns:a16="http://schemas.microsoft.com/office/drawing/2014/main" id="{F107354C-4820-8B22-9325-7818F0680E07}"/>
              </a:ext>
            </a:extLst>
          </p:cNvPr>
          <p:cNvPicPr>
            <a:picLocks noChangeAspect="1" noChangeArrowheads="1"/>
          </p:cNvPicPr>
          <p:nvPr/>
        </p:nvPicPr>
        <p:blipFill rotWithShape="1">
          <a:blip r:embed="rId13">
            <a:extLst>
              <a:ext uri="{28A0092B-C50C-407E-A947-70E740481C1C}">
                <a14:useLocalDpi xmlns:a14="http://schemas.microsoft.com/office/drawing/2010/main"/>
              </a:ext>
            </a:extLst>
          </a:blip>
          <a:srcRect/>
          <a:stretch>
            <a:fillRect/>
          </a:stretch>
        </p:blipFill>
        <p:spPr bwMode="auto">
          <a:xfrm>
            <a:off x="6394131" y="2658195"/>
            <a:ext cx="931615" cy="9378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undefined">
            <a:extLst>
              <a:ext uri="{FF2B5EF4-FFF2-40B4-BE49-F238E27FC236}">
                <a16:creationId xmlns:a16="http://schemas.microsoft.com/office/drawing/2014/main" id="{67E51650-C886-9A9E-C496-9758B157FFB2}"/>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a:stretch>
            <a:fillRect/>
          </a:stretch>
        </p:blipFill>
        <p:spPr bwMode="auto">
          <a:xfrm>
            <a:off x="7324244" y="1863823"/>
            <a:ext cx="870615" cy="6109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Garnet - Wikipedia">
            <a:extLst>
              <a:ext uri="{FF2B5EF4-FFF2-40B4-BE49-F238E27FC236}">
                <a16:creationId xmlns:a16="http://schemas.microsoft.com/office/drawing/2014/main" id="{B1D4C3B2-9848-FF82-2228-D02EC873FBD9}"/>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a:stretch>
            <a:fillRect/>
          </a:stretch>
        </p:blipFill>
        <p:spPr bwMode="auto">
          <a:xfrm>
            <a:off x="7331993" y="2468984"/>
            <a:ext cx="870615" cy="579276"/>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2">
            <a:extLst>
              <a:ext uri="{FF2B5EF4-FFF2-40B4-BE49-F238E27FC236}">
                <a16:creationId xmlns:a16="http://schemas.microsoft.com/office/drawing/2014/main" id="{59F18252-8173-1037-063B-F842990350B8}"/>
              </a:ext>
            </a:extLst>
          </p:cNvPr>
          <p:cNvPicPr>
            <a:picLocks noChangeAspect="1"/>
          </p:cNvPicPr>
          <p:nvPr/>
        </p:nvPicPr>
        <p:blipFill>
          <a:blip r:embed="rId16"/>
          <a:stretch>
            <a:fillRect/>
          </a:stretch>
        </p:blipFill>
        <p:spPr>
          <a:xfrm>
            <a:off x="7302434" y="3005922"/>
            <a:ext cx="900174" cy="592866"/>
          </a:xfrm>
          <a:prstGeom prst="rect">
            <a:avLst/>
          </a:prstGeom>
          <a:ln w="28575">
            <a:noFill/>
          </a:ln>
        </p:spPr>
      </p:pic>
      <p:sp>
        <p:nvSpPr>
          <p:cNvPr id="20" name="TextBox 19">
            <a:extLst>
              <a:ext uri="{FF2B5EF4-FFF2-40B4-BE49-F238E27FC236}">
                <a16:creationId xmlns:a16="http://schemas.microsoft.com/office/drawing/2014/main" id="{10C79B6D-C4CA-4969-EC00-394F8ACEED99}"/>
              </a:ext>
            </a:extLst>
          </p:cNvPr>
          <p:cNvSpPr txBox="1"/>
          <p:nvPr/>
        </p:nvSpPr>
        <p:spPr>
          <a:xfrm>
            <a:off x="6354778" y="3367046"/>
            <a:ext cx="849913" cy="253916"/>
          </a:xfrm>
          <a:prstGeom prst="rect">
            <a:avLst/>
          </a:prstGeom>
        </p:spPr>
        <p:txBody>
          <a:bodyPr vert="horz" wrap="none" lIns="91440" tIns="45720" rIns="91440" bIns="45720" rtlCol="0" anchor="t">
            <a:spAutoFit/>
          </a:bodyPr>
          <a:lstStyle/>
          <a:p>
            <a:pPr defTabSz="457189"/>
            <a:r>
              <a:rPr lang="en-US" sz="1050" b="1" dirty="0">
                <a:solidFill>
                  <a:prstClr val="white"/>
                </a:solidFill>
                <a:latin typeface="Arial"/>
              </a:rPr>
              <a:t>gas giants</a:t>
            </a:r>
          </a:p>
        </p:txBody>
      </p:sp>
      <p:sp>
        <p:nvSpPr>
          <p:cNvPr id="21" name="TextBox 20">
            <a:extLst>
              <a:ext uri="{FF2B5EF4-FFF2-40B4-BE49-F238E27FC236}">
                <a16:creationId xmlns:a16="http://schemas.microsoft.com/office/drawing/2014/main" id="{4EF3594E-1613-8451-1D54-7BB32F2DF26C}"/>
              </a:ext>
            </a:extLst>
          </p:cNvPr>
          <p:cNvSpPr txBox="1"/>
          <p:nvPr/>
        </p:nvSpPr>
        <p:spPr>
          <a:xfrm>
            <a:off x="7259700" y="3370893"/>
            <a:ext cx="1098378" cy="253916"/>
          </a:xfrm>
          <a:prstGeom prst="rect">
            <a:avLst/>
          </a:prstGeom>
        </p:spPr>
        <p:txBody>
          <a:bodyPr vert="horz" wrap="none" lIns="91440" tIns="45720" rIns="91440" bIns="45720" rtlCol="0" anchor="t">
            <a:spAutoFit/>
          </a:bodyPr>
          <a:lstStyle/>
          <a:p>
            <a:pPr defTabSz="457189"/>
            <a:r>
              <a:rPr lang="en-US" sz="1050" b="1" dirty="0">
                <a:solidFill>
                  <a:prstClr val="white"/>
                </a:solidFill>
                <a:latin typeface="Arial"/>
              </a:rPr>
              <a:t>nanomaterials</a:t>
            </a:r>
          </a:p>
        </p:txBody>
      </p:sp>
      <p:sp>
        <p:nvSpPr>
          <p:cNvPr id="22" name="TextBox 21">
            <a:extLst>
              <a:ext uri="{FF2B5EF4-FFF2-40B4-BE49-F238E27FC236}">
                <a16:creationId xmlns:a16="http://schemas.microsoft.com/office/drawing/2014/main" id="{419827B6-F709-00F7-AB79-43A5A7C7D9BA}"/>
              </a:ext>
            </a:extLst>
          </p:cNvPr>
          <p:cNvSpPr txBox="1"/>
          <p:nvPr/>
        </p:nvSpPr>
        <p:spPr>
          <a:xfrm>
            <a:off x="7259699" y="2406610"/>
            <a:ext cx="739305" cy="253916"/>
          </a:xfrm>
          <a:prstGeom prst="rect">
            <a:avLst/>
          </a:prstGeom>
        </p:spPr>
        <p:txBody>
          <a:bodyPr vert="horz" wrap="none" lIns="91440" tIns="45720" rIns="91440" bIns="45720" rtlCol="0" anchor="t">
            <a:spAutoFit/>
          </a:bodyPr>
          <a:lstStyle/>
          <a:p>
            <a:pPr defTabSz="457189"/>
            <a:r>
              <a:rPr lang="en-US" sz="1050" b="1" dirty="0">
                <a:solidFill>
                  <a:prstClr val="white"/>
                </a:solidFill>
                <a:latin typeface="Arial"/>
              </a:rPr>
              <a:t>minerals</a:t>
            </a:r>
          </a:p>
        </p:txBody>
      </p:sp>
      <p:sp>
        <p:nvSpPr>
          <p:cNvPr id="23" name="Rectangle 22">
            <a:extLst>
              <a:ext uri="{FF2B5EF4-FFF2-40B4-BE49-F238E27FC236}">
                <a16:creationId xmlns:a16="http://schemas.microsoft.com/office/drawing/2014/main" id="{99DFAA56-D660-D02E-401B-27B7EE679BBC}"/>
              </a:ext>
            </a:extLst>
          </p:cNvPr>
          <p:cNvSpPr/>
          <p:nvPr/>
        </p:nvSpPr>
        <p:spPr>
          <a:xfrm>
            <a:off x="68837" y="940217"/>
            <a:ext cx="6387799" cy="523220"/>
          </a:xfrm>
          <a:prstGeom prst="rect">
            <a:avLst/>
          </a:prstGeom>
        </p:spPr>
        <p:txBody>
          <a:bodyPr wrap="square">
            <a:spAutoFit/>
          </a:bodyPr>
          <a:lstStyle/>
          <a:p>
            <a:pPr defTabSz="457178"/>
            <a:r>
              <a:rPr lang="en-US" sz="1400" dirty="0">
                <a:solidFill>
                  <a:prstClr val="black"/>
                </a:solidFill>
                <a:latin typeface="Arial"/>
                <a:cs typeface="Calibri" panose="020F0502020204030204" pitchFamily="34" charset="0"/>
              </a:rPr>
              <a:t>Extension of high-pressure research to </a:t>
            </a:r>
            <a:r>
              <a:rPr lang="en-US" sz="1400" b="1" dirty="0">
                <a:solidFill>
                  <a:prstClr val="black"/>
                </a:solidFill>
                <a:latin typeface="Arial"/>
                <a:cs typeface="Calibri" panose="020F0502020204030204" pitchFamily="34" charset="0"/>
              </a:rPr>
              <a:t>low and high-temperatures </a:t>
            </a:r>
          </a:p>
          <a:p>
            <a:pPr defTabSz="457178"/>
            <a:r>
              <a:rPr lang="en-US" sz="1400" dirty="0">
                <a:solidFill>
                  <a:prstClr val="black"/>
                </a:solidFill>
                <a:latin typeface="Arial"/>
                <a:cs typeface="Calibri" panose="020F0502020204030204" pitchFamily="34" charset="0"/>
              </a:rPr>
              <a:t>Materials of interest: ices, minerals, nanomaterials and molecular compounds</a:t>
            </a:r>
          </a:p>
        </p:txBody>
      </p:sp>
      <p:sp>
        <p:nvSpPr>
          <p:cNvPr id="24" name="TextBox 23">
            <a:extLst>
              <a:ext uri="{FF2B5EF4-FFF2-40B4-BE49-F238E27FC236}">
                <a16:creationId xmlns:a16="http://schemas.microsoft.com/office/drawing/2014/main" id="{CBD71B33-9E9E-1E77-C2BA-747370687377}"/>
              </a:ext>
            </a:extLst>
          </p:cNvPr>
          <p:cNvSpPr txBox="1"/>
          <p:nvPr/>
        </p:nvSpPr>
        <p:spPr>
          <a:xfrm>
            <a:off x="770117" y="4862590"/>
            <a:ext cx="6374999" cy="253916"/>
          </a:xfrm>
          <a:prstGeom prst="rect">
            <a:avLst/>
          </a:prstGeom>
        </p:spPr>
        <p:txBody>
          <a:bodyPr vert="horz" wrap="square" lIns="91440" tIns="45720" rIns="91440" bIns="45720" rtlCol="0" anchor="t">
            <a:spAutoFit/>
          </a:bodyPr>
          <a:lstStyle/>
          <a:p>
            <a:pPr defTabSz="457189"/>
            <a:r>
              <a:rPr lang="en-US" sz="1050" dirty="0">
                <a:solidFill>
                  <a:schemeClr val="bg2">
                    <a:lumMod val="50000"/>
                  </a:schemeClr>
                </a:solidFill>
                <a:latin typeface="Arial"/>
              </a:rPr>
              <a:t>Platform upgrade funded by BMFTR ErUM-Pro (2025-2028) (B. Winkler, Goethe University Frankfurt)</a:t>
            </a:r>
          </a:p>
        </p:txBody>
      </p:sp>
      <p:pic>
        <p:nvPicPr>
          <p:cNvPr id="25" name="Picture 24" descr="BMFTR funding measure AI hub: Innovation Lab KIOptiPack - Fraunhofer IVV">
            <a:extLst>
              <a:ext uri="{FF2B5EF4-FFF2-40B4-BE49-F238E27FC236}">
                <a16:creationId xmlns:a16="http://schemas.microsoft.com/office/drawing/2014/main" id="{99B682D6-4044-5488-2A6C-1EB969C2134B}"/>
              </a:ext>
            </a:extLst>
          </p:cNvPr>
          <p:cNvPicPr>
            <a:picLocks noChangeAspect="1" noChangeArrowheads="1"/>
          </p:cNvPicPr>
          <p:nvPr/>
        </p:nvPicPr>
        <p:blipFill rotWithShape="1">
          <a:blip r:embed="rId17">
            <a:extLst>
              <a:ext uri="{28A0092B-C50C-407E-A947-70E740481C1C}">
                <a14:useLocalDpi xmlns:a14="http://schemas.microsoft.com/office/drawing/2010/main"/>
              </a:ext>
            </a:extLst>
          </a:blip>
          <a:srcRect/>
          <a:stretch>
            <a:fillRect/>
          </a:stretch>
        </p:blipFill>
        <p:spPr bwMode="auto">
          <a:xfrm>
            <a:off x="54472" y="4657432"/>
            <a:ext cx="758392" cy="48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47802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4832F-D39A-B907-0520-C35080DDD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D2A652-3BC3-54D5-49F5-FB5A08025464}"/>
              </a:ext>
            </a:extLst>
          </p:cNvPr>
          <p:cNvSpPr>
            <a:spLocks noGrp="1"/>
          </p:cNvSpPr>
          <p:nvPr>
            <p:ph type="title"/>
          </p:nvPr>
        </p:nvSpPr>
        <p:spPr>
          <a:xfrm>
            <a:off x="1415357" y="140494"/>
            <a:ext cx="5949539" cy="367904"/>
          </a:xfrm>
        </p:spPr>
        <p:txBody>
          <a:bodyPr>
            <a:normAutofit/>
          </a:bodyPr>
          <a:lstStyle/>
          <a:p>
            <a:r>
              <a:rPr lang="en-US"/>
              <a:t>Static vs. dynamic compression (Bi)</a:t>
            </a:r>
          </a:p>
        </p:txBody>
      </p:sp>
      <p:sp>
        <p:nvSpPr>
          <p:cNvPr id="3" name="Slide Number Placeholder 2">
            <a:extLst>
              <a:ext uri="{FF2B5EF4-FFF2-40B4-BE49-F238E27FC236}">
                <a16:creationId xmlns:a16="http://schemas.microsoft.com/office/drawing/2014/main" id="{05C87F79-8171-8C67-4577-4736012E7930}"/>
              </a:ext>
            </a:extLst>
          </p:cNvPr>
          <p:cNvSpPr>
            <a:spLocks noGrp="1"/>
          </p:cNvSpPr>
          <p:nvPr>
            <p:ph type="sldNum" sz="quarter" idx="2"/>
          </p:nvPr>
        </p:nvSpPr>
        <p:spPr/>
        <p:txBody>
          <a:bodyPr/>
          <a:lstStyle/>
          <a:p>
            <a:fld id="{86CB4B4D-7CA3-9044-876B-883B54F8677D}" type="slidenum">
              <a:rPr lang="en-US"/>
              <a:t>15</a:t>
            </a:fld>
            <a:endParaRPr lang="en-US" dirty="0"/>
          </a:p>
        </p:txBody>
      </p:sp>
      <p:pic>
        <p:nvPicPr>
          <p:cNvPr id="4" name="Picture 34" descr="Picture 34">
            <a:extLst>
              <a:ext uri="{FF2B5EF4-FFF2-40B4-BE49-F238E27FC236}">
                <a16:creationId xmlns:a16="http://schemas.microsoft.com/office/drawing/2014/main" id="{13E43029-7E3B-28A0-5AA3-08C71AA526A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sp>
        <p:nvSpPr>
          <p:cNvPr id="6" name="Right Arrow 5">
            <a:extLst>
              <a:ext uri="{FF2B5EF4-FFF2-40B4-BE49-F238E27FC236}">
                <a16:creationId xmlns:a16="http://schemas.microsoft.com/office/drawing/2014/main" id="{C359202E-7FC6-8906-9584-51A51243BD4D}"/>
              </a:ext>
            </a:extLst>
          </p:cNvPr>
          <p:cNvSpPr/>
          <p:nvPr/>
        </p:nvSpPr>
        <p:spPr>
          <a:xfrm>
            <a:off x="222706" y="778028"/>
            <a:ext cx="8706678" cy="556592"/>
          </a:xfrm>
          <a:prstGeom prst="rightArrow">
            <a:avLst/>
          </a:prstGeom>
          <a:solidFill>
            <a:schemeClr val="accent1">
              <a:lumMod val="75000"/>
            </a:schemeClr>
          </a:solidFill>
          <a:ln w="12700" cap="flat">
            <a:solidFill>
              <a:srgbClr val="FF9300"/>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11" name="TextBox 10">
            <a:extLst>
              <a:ext uri="{FF2B5EF4-FFF2-40B4-BE49-F238E27FC236}">
                <a16:creationId xmlns:a16="http://schemas.microsoft.com/office/drawing/2014/main" id="{06C0F2D4-A8F8-05D3-0758-B40DB374333B}"/>
              </a:ext>
            </a:extLst>
          </p:cNvPr>
          <p:cNvSpPr txBox="1"/>
          <p:nvPr/>
        </p:nvSpPr>
        <p:spPr>
          <a:xfrm>
            <a:off x="182946" y="925220"/>
            <a:ext cx="842324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900"/>
              </a:spcAft>
              <a:buNone/>
            </a:pPr>
            <a:r>
              <a:rPr lang="en-US">
                <a:solidFill>
                  <a:schemeClr val="bg1"/>
                </a:solidFill>
                <a:effectLst/>
              </a:rPr>
              <a:t>       Static	                             → Dynamic-DAC (10⁰–10</a:t>
            </a:r>
            <a:r>
              <a:rPr lang="en-US" baseline="30000">
                <a:solidFill>
                  <a:schemeClr val="bg1"/>
                </a:solidFill>
                <a:effectLst/>
              </a:rPr>
              <a:t>2</a:t>
            </a:r>
            <a:r>
              <a:rPr lang="en-US">
                <a:solidFill>
                  <a:schemeClr val="bg1"/>
                </a:solidFill>
                <a:effectLst/>
              </a:rPr>
              <a:t> s⁻¹)           </a:t>
            </a:r>
            <a:r>
              <a:rPr lang="en-US">
                <a:solidFill>
                  <a:schemeClr val="accent1">
                    <a:lumMod val="75000"/>
                  </a:schemeClr>
                </a:solidFill>
                <a:effectLst/>
              </a:rPr>
              <a:t>→ FdC </a:t>
            </a:r>
            <a:r>
              <a:rPr lang="en-US">
                <a:solidFill>
                  <a:schemeClr val="bg1"/>
                </a:solidFill>
                <a:effectLst/>
              </a:rPr>
              <a:t>→ Laser-driven shock (10</a:t>
            </a:r>
            <a:r>
              <a:rPr lang="en-US" baseline="30000">
                <a:solidFill>
                  <a:schemeClr val="bg1"/>
                </a:solidFill>
                <a:effectLst/>
              </a:rPr>
              <a:t>5</a:t>
            </a:r>
            <a:r>
              <a:rPr lang="en-US">
                <a:solidFill>
                  <a:schemeClr val="bg1"/>
                </a:solidFill>
                <a:effectLst/>
              </a:rPr>
              <a:t>–10⁸ s⁻¹)</a:t>
            </a:r>
          </a:p>
        </p:txBody>
      </p:sp>
      <p:pic>
        <p:nvPicPr>
          <p:cNvPr id="1026" name="Picture 2" descr="Figure 1">
            <a:extLst>
              <a:ext uri="{FF2B5EF4-FFF2-40B4-BE49-F238E27FC236}">
                <a16:creationId xmlns:a16="http://schemas.microsoft.com/office/drawing/2014/main" id="{4EDB3F1E-A7E5-AF7C-EAF0-5D6445E0C7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0396" y="1438710"/>
            <a:ext cx="2891111" cy="25309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64AB389-C326-C157-A231-6EF579E71302}"/>
              </a:ext>
            </a:extLst>
          </p:cNvPr>
          <p:cNvSpPr txBox="1"/>
          <p:nvPr/>
        </p:nvSpPr>
        <p:spPr>
          <a:xfrm>
            <a:off x="6030665" y="4326065"/>
            <a:ext cx="3021506" cy="790600"/>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187030" marR="81280" indent="-141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400" b="0" i="0" u="none" strike="noStrike" cap="none" spc="0" normalizeH="0" baseline="0">
                <a:ln>
                  <a:noFill/>
                </a:ln>
                <a:solidFill>
                  <a:schemeClr val="bg1"/>
                </a:solidFill>
                <a:effectLst/>
                <a:uFill>
                  <a:solidFill>
                    <a:srgbClr val="000000"/>
                  </a:solidFill>
                </a:uFill>
                <a:latin typeface="+mn-lt"/>
                <a:ea typeface="+mn-ea"/>
                <a:cs typeface="+mn-cs"/>
                <a:sym typeface="Arial"/>
              </a:rPr>
              <a:t>Bi-III absent</a:t>
            </a:r>
          </a:p>
          <a:p>
            <a:pPr marL="187030" marR="81280" indent="-141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sz="1400">
                <a:solidFill>
                  <a:schemeClr val="bg1"/>
                </a:solidFill>
              </a:rPr>
              <a:t>Bi-V starts at lower pressures with unidentified phase Bi-M</a:t>
            </a:r>
            <a:endParaRPr kumimoji="0" lang="en-US" sz="1400" b="0" i="0" u="none" strike="noStrike" cap="none" spc="0" normalizeH="0" baseline="0">
              <a:ln>
                <a:noFill/>
              </a:ln>
              <a:solidFill>
                <a:schemeClr val="bg1"/>
              </a:solidFill>
              <a:effectLst/>
              <a:uFill>
                <a:solidFill>
                  <a:srgbClr val="000000"/>
                </a:solidFill>
              </a:uFill>
              <a:latin typeface="+mn-lt"/>
              <a:ea typeface="+mn-ea"/>
              <a:cs typeface="+mn-cs"/>
              <a:sym typeface="Arial"/>
            </a:endParaRPr>
          </a:p>
        </p:txBody>
      </p:sp>
      <p:sp>
        <p:nvSpPr>
          <p:cNvPr id="17" name="TextBox 16">
            <a:extLst>
              <a:ext uri="{FF2B5EF4-FFF2-40B4-BE49-F238E27FC236}">
                <a16:creationId xmlns:a16="http://schemas.microsoft.com/office/drawing/2014/main" id="{4F7D6C0F-C992-3B81-A31E-607CA0002284}"/>
              </a:ext>
            </a:extLst>
          </p:cNvPr>
          <p:cNvSpPr txBox="1"/>
          <p:nvPr/>
        </p:nvSpPr>
        <p:spPr>
          <a:xfrm>
            <a:off x="2825002" y="4541509"/>
            <a:ext cx="2948117" cy="57515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187030" marR="81280" indent="-141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400" b="0" i="0" u="none" strike="noStrike" cap="none" spc="0" normalizeH="0" baseline="0">
                <a:ln>
                  <a:noFill/>
                </a:ln>
                <a:solidFill>
                  <a:schemeClr val="bg1"/>
                </a:solidFill>
                <a:effectLst/>
                <a:uFill>
                  <a:solidFill>
                    <a:srgbClr val="000000"/>
                  </a:solidFill>
                </a:uFill>
                <a:latin typeface="+mn-lt"/>
                <a:ea typeface="+mn-ea"/>
                <a:cs typeface="+mn-cs"/>
                <a:sym typeface="Arial"/>
              </a:rPr>
              <a:t>Bi-III</a:t>
            </a:r>
            <a:r>
              <a:rPr kumimoji="0" lang="en-US" sz="1400" b="0" i="0" u="none" strike="noStrike" cap="none" spc="0" normalizeH="0" baseline="0">
                <a:ln>
                  <a:noFill/>
                </a:ln>
                <a:solidFill>
                  <a:schemeClr val="bg1"/>
                </a:solidFill>
                <a:effectLst/>
                <a:uFill>
                  <a:solidFill>
                    <a:srgbClr val="000000"/>
                  </a:solidFill>
                </a:uFill>
                <a:latin typeface="+mn-lt"/>
                <a:ea typeface="+mn-ea"/>
                <a:cs typeface="+mn-cs"/>
                <a:sym typeface="Wingdings" pitchFamily="2" charset="2"/>
              </a:rPr>
              <a:t></a:t>
            </a:r>
            <a:r>
              <a:rPr kumimoji="0" lang="en-US" sz="1400" b="0" i="0" u="none" strike="noStrike" cap="none" spc="0" normalizeH="0" baseline="0">
                <a:ln>
                  <a:noFill/>
                </a:ln>
                <a:solidFill>
                  <a:schemeClr val="bg1"/>
                </a:solidFill>
                <a:effectLst/>
                <a:uFill>
                  <a:solidFill>
                    <a:srgbClr val="000000"/>
                  </a:solidFill>
                </a:uFill>
                <a:latin typeface="+mn-lt"/>
                <a:ea typeface="+mn-ea"/>
                <a:cs typeface="+mn-cs"/>
                <a:sym typeface="Arial"/>
              </a:rPr>
              <a:t>Bi-V shifts to higher P at higher compression rates</a:t>
            </a:r>
          </a:p>
        </p:txBody>
      </p:sp>
      <p:grpSp>
        <p:nvGrpSpPr>
          <p:cNvPr id="18" name="Group 17">
            <a:extLst>
              <a:ext uri="{FF2B5EF4-FFF2-40B4-BE49-F238E27FC236}">
                <a16:creationId xmlns:a16="http://schemas.microsoft.com/office/drawing/2014/main" id="{22D5F5AF-A705-1AC9-EBA9-1A2FFC0C6BAA}"/>
              </a:ext>
            </a:extLst>
          </p:cNvPr>
          <p:cNvGrpSpPr>
            <a:grpSpLocks noChangeAspect="1"/>
          </p:cNvGrpSpPr>
          <p:nvPr/>
        </p:nvGrpSpPr>
        <p:grpSpPr>
          <a:xfrm>
            <a:off x="141941" y="1683853"/>
            <a:ext cx="2263253" cy="2123766"/>
            <a:chOff x="1098162" y="1345365"/>
            <a:chExt cx="3030778" cy="2844000"/>
          </a:xfrm>
        </p:grpSpPr>
        <p:grpSp>
          <p:nvGrpSpPr>
            <p:cNvPr id="19" name="Group 18">
              <a:extLst>
                <a:ext uri="{FF2B5EF4-FFF2-40B4-BE49-F238E27FC236}">
                  <a16:creationId xmlns:a16="http://schemas.microsoft.com/office/drawing/2014/main" id="{15B87874-F299-D01C-FF54-373CDC87F3E8}"/>
                </a:ext>
              </a:extLst>
            </p:cNvPr>
            <p:cNvGrpSpPr/>
            <p:nvPr/>
          </p:nvGrpSpPr>
          <p:grpSpPr>
            <a:xfrm>
              <a:off x="1098162" y="1345365"/>
              <a:ext cx="2917209" cy="2844000"/>
              <a:chOff x="1098162" y="1373646"/>
              <a:chExt cx="2917209" cy="2844000"/>
            </a:xfrm>
          </p:grpSpPr>
          <p:pic>
            <p:nvPicPr>
              <p:cNvPr id="22" name="Grafik 9">
                <a:extLst>
                  <a:ext uri="{FF2B5EF4-FFF2-40B4-BE49-F238E27FC236}">
                    <a16:creationId xmlns:a16="http://schemas.microsoft.com/office/drawing/2014/main" id="{D0C33551-4BE2-01D8-BFDA-826767E406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8162" y="1373646"/>
                <a:ext cx="2917209" cy="2844000"/>
              </a:xfrm>
              <a:prstGeom prst="rect">
                <a:avLst/>
              </a:prstGeom>
            </p:spPr>
          </p:pic>
          <mc:AlternateContent xmlns:mc="http://schemas.openxmlformats.org/markup-compatibility/2006">
            <mc:Choice xmlns:a14="http://schemas.microsoft.com/office/drawing/2010/main" Requires="a14">
              <p:sp>
                <p:nvSpPr>
                  <p:cNvPr id="23" name="Rechteck 7">
                    <a:extLst>
                      <a:ext uri="{FF2B5EF4-FFF2-40B4-BE49-F238E27FC236}">
                        <a16:creationId xmlns:a16="http://schemas.microsoft.com/office/drawing/2014/main" id="{52CF8221-D7EB-5605-018A-E694D96F460A}"/>
                      </a:ext>
                    </a:extLst>
                  </p:cNvPr>
                  <p:cNvSpPr/>
                  <p:nvPr/>
                </p:nvSpPr>
                <p:spPr>
                  <a:xfrm>
                    <a:off x="3331041" y="2948504"/>
                    <a:ext cx="557717" cy="418256"/>
                  </a:xfrm>
                  <a:prstGeom prst="rect">
                    <a:avLst/>
                  </a:prstGeom>
                </p:spPr>
                <p:txBody>
                  <a:bodyPr wrap="none">
                    <a:spAutoFit/>
                  </a:bodyPr>
                  <a:lstStyle/>
                  <a:p>
                    <a:pPr algn="ctr"/>
                    <a:r>
                      <a:rPr lang="de-DE" sz="1000" i="1">
                        <a:latin typeface="Cambria Math" panose="02040503050406030204" pitchFamily="18" charset="0"/>
                        <a:sym typeface="Wingdings" panose="05000000000000000000" pitchFamily="2" charset="2"/>
                      </a:rPr>
                      <a:t>Cubic</a:t>
                    </a:r>
                  </a:p>
                  <a:p>
                    <a:pPr algn="ctr"/>
                    <a14:m>
                      <m:oMathPara xmlns:m="http://schemas.openxmlformats.org/officeDocument/2006/math">
                        <m:oMathParaPr>
                          <m:jc m:val="centerGroup"/>
                        </m:oMathParaPr>
                        <m:oMath xmlns:m="http://schemas.openxmlformats.org/officeDocument/2006/math">
                          <m:r>
                            <a:rPr lang="de-DE" sz="1000" i="1">
                              <a:latin typeface="Cambria Math" panose="02040503050406030204" pitchFamily="18" charset="0"/>
                              <a:sym typeface="Wingdings" panose="05000000000000000000" pitchFamily="2" charset="2"/>
                            </a:rPr>
                            <m:t>𝐼𝑚</m:t>
                          </m:r>
                          <m:bar>
                            <m:barPr>
                              <m:pos m:val="top"/>
                              <m:ctrlPr>
                                <a:rPr lang="de-DE" sz="1000" i="1">
                                  <a:latin typeface="Cambria Math" panose="02040503050406030204" pitchFamily="18" charset="0"/>
                                  <a:sym typeface="Wingdings" panose="05000000000000000000" pitchFamily="2" charset="2"/>
                                </a:rPr>
                              </m:ctrlPr>
                            </m:barPr>
                            <m:e>
                              <m:r>
                                <a:rPr lang="de-DE" sz="1000" i="1">
                                  <a:latin typeface="Cambria Math" panose="02040503050406030204" pitchFamily="18" charset="0"/>
                                  <a:sym typeface="Wingdings" panose="05000000000000000000" pitchFamily="2" charset="2"/>
                                </a:rPr>
                                <m:t>3</m:t>
                              </m:r>
                            </m:e>
                          </m:bar>
                          <m:r>
                            <a:rPr lang="de-DE" sz="1000" i="1">
                              <a:latin typeface="Cambria Math" panose="02040503050406030204" pitchFamily="18" charset="0"/>
                              <a:sym typeface="Wingdings" panose="05000000000000000000" pitchFamily="2" charset="2"/>
                            </a:rPr>
                            <m:t>𝑚</m:t>
                          </m:r>
                        </m:oMath>
                      </m:oMathPara>
                    </a14:m>
                    <a:endParaRPr lang="en-US" sz="1000" dirty="0"/>
                  </a:p>
                </p:txBody>
              </p:sp>
            </mc:Choice>
            <mc:Fallback>
              <p:sp>
                <p:nvSpPr>
                  <p:cNvPr id="23" name="Rechteck 7">
                    <a:extLst>
                      <a:ext uri="{FF2B5EF4-FFF2-40B4-BE49-F238E27FC236}">
                        <a16:creationId xmlns:a16="http://schemas.microsoft.com/office/drawing/2014/main" id="{52CF8221-D7EB-5605-018A-E694D96F460A}"/>
                      </a:ext>
                    </a:extLst>
                  </p:cNvPr>
                  <p:cNvSpPr>
                    <a:spLocks noRot="1" noChangeAspect="1" noMove="1" noResize="1" noEditPoints="1" noAdjustHandles="1" noChangeArrowheads="1" noChangeShapeType="1" noTextEdit="1"/>
                  </p:cNvSpPr>
                  <p:nvPr/>
                </p:nvSpPr>
                <p:spPr>
                  <a:xfrm>
                    <a:off x="3331041" y="2948504"/>
                    <a:ext cx="557717" cy="418256"/>
                  </a:xfrm>
                  <a:prstGeom prst="rect">
                    <a:avLst/>
                  </a:prstGeom>
                  <a:blipFill>
                    <a:blip r:embed="rId5"/>
                    <a:stretch>
                      <a:fillRect l="-5882" r="-14706" b="-2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hteck 8">
                    <a:extLst>
                      <a:ext uri="{FF2B5EF4-FFF2-40B4-BE49-F238E27FC236}">
                        <a16:creationId xmlns:a16="http://schemas.microsoft.com/office/drawing/2014/main" id="{C2F4BC36-0F4C-907B-F6DE-C9AAF59205CA}"/>
                      </a:ext>
                    </a:extLst>
                  </p:cNvPr>
                  <p:cNvSpPr/>
                  <p:nvPr/>
                </p:nvSpPr>
                <p:spPr>
                  <a:xfrm>
                    <a:off x="2288230" y="2913870"/>
                    <a:ext cx="530530"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000" i="1">
                              <a:latin typeface="Cambria Math" panose="02040503050406030204" pitchFamily="18" charset="0"/>
                              <a:sym typeface="Wingdings" panose="05000000000000000000" pitchFamily="2" charset="2"/>
                            </a:rPr>
                            <m:t>𝐶𝑚𝑐𝑒</m:t>
                          </m:r>
                        </m:oMath>
                      </m:oMathPara>
                    </a14:m>
                    <a:endParaRPr lang="en-US" sz="1000" dirty="0"/>
                  </a:p>
                </p:txBody>
              </p:sp>
            </mc:Choice>
            <mc:Fallback>
              <p:sp>
                <p:nvSpPr>
                  <p:cNvPr id="24" name="Rechteck 8">
                    <a:extLst>
                      <a:ext uri="{FF2B5EF4-FFF2-40B4-BE49-F238E27FC236}">
                        <a16:creationId xmlns:a16="http://schemas.microsoft.com/office/drawing/2014/main" id="{C2F4BC36-0F4C-907B-F6DE-C9AAF59205CA}"/>
                      </a:ext>
                    </a:extLst>
                  </p:cNvPr>
                  <p:cNvSpPr>
                    <a:spLocks noRot="1" noChangeAspect="1" noMove="1" noResize="1" noEditPoints="1" noAdjustHandles="1" noChangeArrowheads="1" noChangeShapeType="1" noTextEdit="1"/>
                  </p:cNvSpPr>
                  <p:nvPr/>
                </p:nvSpPr>
                <p:spPr>
                  <a:xfrm>
                    <a:off x="2288230" y="2913870"/>
                    <a:ext cx="530530" cy="246221"/>
                  </a:xfrm>
                  <a:prstGeom prst="rect">
                    <a:avLst/>
                  </a:prstGeom>
                  <a:blipFill>
                    <a:blip r:embed="rId6"/>
                    <a:stretch>
                      <a:fillRect r="-1875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hteck 11">
                    <a:extLst>
                      <a:ext uri="{FF2B5EF4-FFF2-40B4-BE49-F238E27FC236}">
                        <a16:creationId xmlns:a16="http://schemas.microsoft.com/office/drawing/2014/main" id="{FDF89229-AA92-9E04-C1D0-308D37A379A7}"/>
                      </a:ext>
                    </a:extLst>
                  </p:cNvPr>
                  <p:cNvSpPr/>
                  <p:nvPr/>
                </p:nvSpPr>
                <p:spPr>
                  <a:xfrm>
                    <a:off x="2185214" y="3192888"/>
                    <a:ext cx="539507"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000" i="1">
                              <a:latin typeface="Cambria Math" panose="02040503050406030204" pitchFamily="18" charset="0"/>
                              <a:sym typeface="Wingdings" panose="05000000000000000000" pitchFamily="2" charset="2"/>
                            </a:rPr>
                            <m:t>𝐶</m:t>
                          </m:r>
                          <m:r>
                            <a:rPr lang="de-DE" sz="1000" i="1">
                              <a:latin typeface="Cambria Math" panose="02040503050406030204" pitchFamily="18" charset="0"/>
                              <a:sym typeface="Wingdings" panose="05000000000000000000" pitchFamily="2" charset="2"/>
                            </a:rPr>
                            <m:t>2/</m:t>
                          </m:r>
                          <m:r>
                            <a:rPr lang="de-DE" sz="1000" i="1">
                              <a:latin typeface="Cambria Math" panose="02040503050406030204" pitchFamily="18" charset="0"/>
                              <a:sym typeface="Wingdings" panose="05000000000000000000" pitchFamily="2" charset="2"/>
                            </a:rPr>
                            <m:t>𝑚</m:t>
                          </m:r>
                        </m:oMath>
                      </m:oMathPara>
                    </a14:m>
                    <a:endParaRPr lang="en-US" sz="1000" dirty="0"/>
                  </a:p>
                </p:txBody>
              </p:sp>
            </mc:Choice>
            <mc:Fallback xmlns="">
              <p:sp>
                <p:nvSpPr>
                  <p:cNvPr id="16" name="Rechteck 11">
                    <a:extLst>
                      <a:ext uri="{FF2B5EF4-FFF2-40B4-BE49-F238E27FC236}">
                        <a16:creationId xmlns:a16="http://schemas.microsoft.com/office/drawing/2014/main" id="{6049F0B2-9C89-6561-0A28-45B9971B8F41}"/>
                      </a:ext>
                    </a:extLst>
                  </p:cNvPr>
                  <p:cNvSpPr>
                    <a:spLocks noRot="1" noChangeAspect="1" noMove="1" noResize="1" noEditPoints="1" noAdjustHandles="1" noChangeArrowheads="1" noChangeShapeType="1" noTextEdit="1"/>
                  </p:cNvSpPr>
                  <p:nvPr/>
                </p:nvSpPr>
                <p:spPr>
                  <a:xfrm>
                    <a:off x="2185214" y="3192888"/>
                    <a:ext cx="539507" cy="246221"/>
                  </a:xfrm>
                  <a:prstGeom prst="rect">
                    <a:avLst/>
                  </a:prstGeom>
                  <a:blipFill>
                    <a:blip r:embed="rId9"/>
                    <a:stretch>
                      <a:fillRect b="-5000"/>
                    </a:stretch>
                  </a:blipFill>
                </p:spPr>
                <p:txBody>
                  <a:bodyPr/>
                  <a:lstStyle/>
                  <a:p>
                    <a:r>
                      <a:rPr lang="en-US">
                        <a:noFill/>
                      </a:rPr>
                      <a:t> </a:t>
                    </a:r>
                  </a:p>
                </p:txBody>
              </p:sp>
            </mc:Fallback>
          </mc:AlternateContent>
          <p:cxnSp>
            <p:nvCxnSpPr>
              <p:cNvPr id="26" name="Gerader Verbinder 15">
                <a:extLst>
                  <a:ext uri="{FF2B5EF4-FFF2-40B4-BE49-F238E27FC236}">
                    <a16:creationId xmlns:a16="http://schemas.microsoft.com/office/drawing/2014/main" id="{C3624280-98B6-0CF3-BD61-32F7B8676387}"/>
                  </a:ext>
                </a:extLst>
              </p:cNvPr>
              <p:cNvCxnSpPr/>
              <p:nvPr/>
            </p:nvCxnSpPr>
            <p:spPr>
              <a:xfrm flipH="1">
                <a:off x="2145338" y="3399761"/>
                <a:ext cx="225603" cy="16764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Rechteck 1">
                    <a:extLst>
                      <a:ext uri="{FF2B5EF4-FFF2-40B4-BE49-F238E27FC236}">
                        <a16:creationId xmlns:a16="http://schemas.microsoft.com/office/drawing/2014/main" id="{9ACD82D0-33CF-067F-EF40-D36D62925D29}"/>
                      </a:ext>
                    </a:extLst>
                  </p:cNvPr>
                  <p:cNvSpPr/>
                  <p:nvPr/>
                </p:nvSpPr>
                <p:spPr>
                  <a:xfrm>
                    <a:off x="1562256" y="3567401"/>
                    <a:ext cx="485581" cy="264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000" i="1" smtClean="0">
                              <a:solidFill>
                                <a:schemeClr val="tx1"/>
                              </a:solidFill>
                              <a:latin typeface="Cambria Math" panose="02040503050406030204" pitchFamily="18" charset="0"/>
                              <a:sym typeface="Wingdings" panose="05000000000000000000" pitchFamily="2" charset="2"/>
                            </a:rPr>
                            <m:t>𝑅</m:t>
                          </m:r>
                          <m:bar>
                            <m:barPr>
                              <m:pos m:val="top"/>
                              <m:ctrlPr>
                                <a:rPr lang="de-DE" sz="1000" i="1">
                                  <a:solidFill>
                                    <a:schemeClr val="tx1"/>
                                  </a:solidFill>
                                  <a:latin typeface="Cambria Math" panose="02040503050406030204" pitchFamily="18" charset="0"/>
                                  <a:sym typeface="Wingdings" panose="05000000000000000000" pitchFamily="2" charset="2"/>
                                </a:rPr>
                              </m:ctrlPr>
                            </m:barPr>
                            <m:e>
                              <m:r>
                                <a:rPr lang="de-DE" sz="1000" i="1">
                                  <a:solidFill>
                                    <a:schemeClr val="tx1"/>
                                  </a:solidFill>
                                  <a:latin typeface="Cambria Math" panose="02040503050406030204" pitchFamily="18" charset="0"/>
                                  <a:sym typeface="Wingdings" panose="05000000000000000000" pitchFamily="2" charset="2"/>
                                </a:rPr>
                                <m:t>3</m:t>
                              </m:r>
                            </m:e>
                          </m:bar>
                          <m:r>
                            <a:rPr lang="de-DE" sz="1000" i="1">
                              <a:solidFill>
                                <a:schemeClr val="tx1"/>
                              </a:solidFill>
                              <a:latin typeface="Cambria Math" panose="02040503050406030204" pitchFamily="18" charset="0"/>
                              <a:sym typeface="Wingdings" panose="05000000000000000000" pitchFamily="2" charset="2"/>
                            </a:rPr>
                            <m:t>𝑚</m:t>
                          </m:r>
                        </m:oMath>
                      </m:oMathPara>
                    </a14:m>
                    <a:endParaRPr lang="en-US" sz="1000" dirty="0">
                      <a:solidFill>
                        <a:schemeClr val="tx1"/>
                      </a:solidFill>
                    </a:endParaRPr>
                  </a:p>
                </p:txBody>
              </p:sp>
            </mc:Choice>
            <mc:Fallback xmlns="">
              <p:sp>
                <p:nvSpPr>
                  <p:cNvPr id="18" name="Rechteck 1">
                    <a:extLst>
                      <a:ext uri="{FF2B5EF4-FFF2-40B4-BE49-F238E27FC236}">
                        <a16:creationId xmlns:a16="http://schemas.microsoft.com/office/drawing/2014/main" id="{972967FE-1CFE-F4D4-2D33-9BF4BFEB3F89}"/>
                      </a:ext>
                    </a:extLst>
                  </p:cNvPr>
                  <p:cNvSpPr>
                    <a:spLocks noRot="1" noChangeAspect="1" noMove="1" noResize="1" noEditPoints="1" noAdjustHandles="1" noChangeArrowheads="1" noChangeShapeType="1" noTextEdit="1"/>
                  </p:cNvSpPr>
                  <p:nvPr/>
                </p:nvSpPr>
                <p:spPr>
                  <a:xfrm>
                    <a:off x="1562256" y="3567401"/>
                    <a:ext cx="485581" cy="26436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hteck 5">
                    <a:extLst>
                      <a:ext uri="{FF2B5EF4-FFF2-40B4-BE49-F238E27FC236}">
                        <a16:creationId xmlns:a16="http://schemas.microsoft.com/office/drawing/2014/main" id="{53698283-50D0-7CA5-84A7-C1C240529389}"/>
                      </a:ext>
                    </a:extLst>
                  </p:cNvPr>
                  <p:cNvSpPr/>
                  <p:nvPr/>
                </p:nvSpPr>
                <p:spPr>
                  <a:xfrm>
                    <a:off x="2634728" y="3335309"/>
                    <a:ext cx="1202573" cy="535799"/>
                  </a:xfrm>
                  <a:prstGeom prst="rect">
                    <a:avLst/>
                  </a:prstGeom>
                </p:spPr>
                <p:txBody>
                  <a:bodyPr wrap="square">
                    <a:spAutoFit/>
                  </a:bodyPr>
                  <a:lstStyle/>
                  <a:p>
                    <a:r>
                      <a:rPr lang="de-DE" sz="1000" b="0" dirty="0">
                        <a:sym typeface="Wingdings" panose="05000000000000000000" pitchFamily="2" charset="2"/>
                      </a:rPr>
                      <a:t>h</a:t>
                    </a:r>
                    <a14:m>
                      <m:oMath xmlns:m="http://schemas.openxmlformats.org/officeDocument/2006/math">
                        <m:r>
                          <a:rPr lang="de-DE" sz="1000" b="0" i="1" smtClean="0">
                            <a:latin typeface="Cambria Math" panose="02040503050406030204" pitchFamily="18" charset="0"/>
                            <a:sym typeface="Wingdings" panose="05000000000000000000" pitchFamily="2" charset="2"/>
                          </a:rPr>
                          <m:t>: </m:t>
                        </m:r>
                        <m:r>
                          <a:rPr lang="de-DE" sz="1000" i="1">
                            <a:latin typeface="Cambria Math" panose="02040503050406030204" pitchFamily="18" charset="0"/>
                            <a:sym typeface="Wingdings" panose="05000000000000000000" pitchFamily="2" charset="2"/>
                          </a:rPr>
                          <m:t>𝐼</m:t>
                        </m:r>
                        <m:r>
                          <a:rPr lang="de-DE" sz="1000" i="1">
                            <a:latin typeface="Cambria Math" panose="02040503050406030204" pitchFamily="18" charset="0"/>
                            <a:sym typeface="Wingdings" panose="05000000000000000000" pitchFamily="2" charset="2"/>
                          </a:rPr>
                          <m:t>4/</m:t>
                        </m:r>
                        <m:r>
                          <a:rPr lang="de-DE" sz="1000" i="1">
                            <a:latin typeface="Cambria Math" panose="02040503050406030204" pitchFamily="18" charset="0"/>
                            <a:sym typeface="Wingdings" panose="05000000000000000000" pitchFamily="2" charset="2"/>
                          </a:rPr>
                          <m:t>𝑚𝑐𝑚</m:t>
                        </m:r>
                      </m:oMath>
                    </a14:m>
                    <a:endParaRPr lang="en-US" sz="1000" dirty="0"/>
                  </a:p>
                  <a:p>
                    <a:r>
                      <a:rPr lang="en-US" sz="1000" dirty="0"/>
                      <a:t>g: </a:t>
                    </a:r>
                    <a14:m>
                      <m:oMath xmlns:m="http://schemas.openxmlformats.org/officeDocument/2006/math">
                        <m:r>
                          <a:rPr lang="de-DE" sz="1000" i="1">
                            <a:latin typeface="Cambria Math" panose="02040503050406030204" pitchFamily="18" charset="0"/>
                            <a:sym typeface="Wingdings" panose="05000000000000000000" pitchFamily="2" charset="2"/>
                          </a:rPr>
                          <m:t>𝐼</m:t>
                        </m:r>
                        <m:r>
                          <a:rPr lang="de-DE" sz="1000" i="1">
                            <a:latin typeface="Cambria Math" panose="02040503050406030204" pitchFamily="18" charset="0"/>
                            <a:sym typeface="Wingdings" panose="05000000000000000000" pitchFamily="2" charset="2"/>
                          </a:rPr>
                          <m:t>4/</m:t>
                        </m:r>
                        <m:r>
                          <a:rPr lang="de-DE" sz="1000" i="1">
                            <a:latin typeface="Cambria Math" panose="02040503050406030204" pitchFamily="18" charset="0"/>
                            <a:sym typeface="Wingdings" panose="05000000000000000000" pitchFamily="2" charset="2"/>
                          </a:rPr>
                          <m:t>𝑚𝑚𝑚</m:t>
                        </m:r>
                      </m:oMath>
                    </a14:m>
                    <a:endParaRPr lang="en-US" sz="1000" dirty="0"/>
                  </a:p>
                </p:txBody>
              </p:sp>
            </mc:Choice>
            <mc:Fallback>
              <p:sp>
                <p:nvSpPr>
                  <p:cNvPr id="28" name="Rechteck 5">
                    <a:extLst>
                      <a:ext uri="{FF2B5EF4-FFF2-40B4-BE49-F238E27FC236}">
                        <a16:creationId xmlns:a16="http://schemas.microsoft.com/office/drawing/2014/main" id="{53698283-50D0-7CA5-84A7-C1C240529389}"/>
                      </a:ext>
                    </a:extLst>
                  </p:cNvPr>
                  <p:cNvSpPr>
                    <a:spLocks noRot="1" noChangeAspect="1" noMove="1" noResize="1" noEditPoints="1" noAdjustHandles="1" noChangeArrowheads="1" noChangeShapeType="1" noTextEdit="1"/>
                  </p:cNvSpPr>
                  <p:nvPr/>
                </p:nvSpPr>
                <p:spPr>
                  <a:xfrm>
                    <a:off x="2634728" y="3335309"/>
                    <a:ext cx="1202573" cy="535799"/>
                  </a:xfrm>
                  <a:prstGeom prst="rect">
                    <a:avLst/>
                  </a:prstGeom>
                  <a:blipFill>
                    <a:blip r:embed="rId11"/>
                    <a:stretch>
                      <a:fillRect b="-6250"/>
                    </a:stretch>
                  </a:blipFill>
                </p:spPr>
                <p:txBody>
                  <a:bodyPr/>
                  <a:lstStyle/>
                  <a:p>
                    <a:r>
                      <a:rPr lang="en-US">
                        <a:noFill/>
                      </a:rPr>
                      <a:t> </a:t>
                    </a:r>
                  </a:p>
                </p:txBody>
              </p:sp>
            </mc:Fallback>
          </mc:AlternateContent>
        </p:grpSp>
        <p:cxnSp>
          <p:nvCxnSpPr>
            <p:cNvPr id="21" name="Straight Arrow Connector 20">
              <a:extLst>
                <a:ext uri="{FF2B5EF4-FFF2-40B4-BE49-F238E27FC236}">
                  <a16:creationId xmlns:a16="http://schemas.microsoft.com/office/drawing/2014/main" id="{526CDF01-F57A-CCBA-482A-0A86DEDC38D8}"/>
                </a:ext>
              </a:extLst>
            </p:cNvPr>
            <p:cNvCxnSpPr>
              <a:cxnSpLocks/>
            </p:cNvCxnSpPr>
            <p:nvPr/>
          </p:nvCxnSpPr>
          <p:spPr>
            <a:xfrm>
              <a:off x="1523992" y="3774028"/>
              <a:ext cx="2604948" cy="28698"/>
            </a:xfrm>
            <a:prstGeom prst="straightConnector1">
              <a:avLst/>
            </a:prstGeom>
            <a:ln w="152400">
              <a:solidFill>
                <a:srgbClr val="FF9300">
                  <a:alpha val="40000"/>
                </a:srgbClr>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8D2E074B-A959-24FA-673D-BCFDEF00BB31}"/>
              </a:ext>
            </a:extLst>
          </p:cNvPr>
          <p:cNvGrpSpPr/>
          <p:nvPr/>
        </p:nvGrpSpPr>
        <p:grpSpPr>
          <a:xfrm>
            <a:off x="1388556" y="1603317"/>
            <a:ext cx="963937" cy="1123631"/>
            <a:chOff x="2015185" y="1387466"/>
            <a:chExt cx="963937" cy="1123631"/>
          </a:xfrm>
        </p:grpSpPr>
        <p:pic>
          <p:nvPicPr>
            <p:cNvPr id="8" name="Picture 11">
              <a:extLst>
                <a:ext uri="{FF2B5EF4-FFF2-40B4-BE49-F238E27FC236}">
                  <a16:creationId xmlns:a16="http://schemas.microsoft.com/office/drawing/2014/main" id="{467DF72A-9347-0E81-30B7-9E758C7976F5}"/>
                </a:ext>
              </a:extLst>
            </p:cNvPr>
            <p:cNvPicPr>
              <a:picLocks noChangeAspect="1" noChangeArrowheads="1"/>
            </p:cNvPicPr>
            <p:nvPr/>
          </p:nvPicPr>
          <p:blipFill>
            <a:blip r:embed="rId12"/>
            <a:stretch/>
          </p:blipFill>
          <p:spPr bwMode="auto">
            <a:xfrm rot="16199999">
              <a:off x="1935338" y="1467313"/>
              <a:ext cx="1123631" cy="963937"/>
            </a:xfrm>
            <a:prstGeom prst="rect">
              <a:avLst/>
            </a:prstGeom>
            <a:solidFill>
              <a:sysClr val="window" lastClr="FFFFFF"/>
            </a:solidFill>
            <a:ln w="38100" algn="ctr">
              <a:noFill/>
              <a:miter lim="800000"/>
              <a:headEnd/>
              <a:tailEnd/>
            </a:ln>
          </p:spPr>
        </p:pic>
        <p:sp>
          <p:nvSpPr>
            <p:cNvPr id="9" name="Rectangle 8">
              <a:extLst>
                <a:ext uri="{FF2B5EF4-FFF2-40B4-BE49-F238E27FC236}">
                  <a16:creationId xmlns:a16="http://schemas.microsoft.com/office/drawing/2014/main" id="{EC03601D-5827-B371-C3B3-736A30A73127}"/>
                </a:ext>
              </a:extLst>
            </p:cNvPr>
            <p:cNvSpPr/>
            <p:nvPr/>
          </p:nvSpPr>
          <p:spPr>
            <a:xfrm>
              <a:off x="2357603" y="1888827"/>
              <a:ext cx="274820" cy="140962"/>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Oval 29">
            <a:extLst>
              <a:ext uri="{FF2B5EF4-FFF2-40B4-BE49-F238E27FC236}">
                <a16:creationId xmlns:a16="http://schemas.microsoft.com/office/drawing/2014/main" id="{8AB5E798-1943-B1C3-4938-2028ACF45D67}"/>
              </a:ext>
            </a:extLst>
          </p:cNvPr>
          <p:cNvSpPr/>
          <p:nvPr/>
        </p:nvSpPr>
        <p:spPr>
          <a:xfrm>
            <a:off x="1777178" y="2127401"/>
            <a:ext cx="86710" cy="95520"/>
          </a:xfrm>
          <a:prstGeom prst="ellipse">
            <a:avLst/>
          </a:prstGeom>
          <a:solidFill>
            <a:schemeClr val="bg2">
              <a:lumMod val="50000"/>
            </a:schemeClr>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31" name="Oval 30">
            <a:extLst>
              <a:ext uri="{FF2B5EF4-FFF2-40B4-BE49-F238E27FC236}">
                <a16:creationId xmlns:a16="http://schemas.microsoft.com/office/drawing/2014/main" id="{3AC588AB-AD61-A03C-D72E-AF01F853350C}"/>
              </a:ext>
            </a:extLst>
          </p:cNvPr>
          <p:cNvSpPr>
            <a:spLocks noChangeAspect="1"/>
          </p:cNvSpPr>
          <p:nvPr/>
        </p:nvSpPr>
        <p:spPr>
          <a:xfrm>
            <a:off x="1929579" y="2153675"/>
            <a:ext cx="32680" cy="36000"/>
          </a:xfrm>
          <a:prstGeom prst="ellipse">
            <a:avLst/>
          </a:prstGeom>
          <a:solidFill>
            <a:srgbClr val="C0000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pic>
        <p:nvPicPr>
          <p:cNvPr id="32" name="Picture 31">
            <a:extLst>
              <a:ext uri="{FF2B5EF4-FFF2-40B4-BE49-F238E27FC236}">
                <a16:creationId xmlns:a16="http://schemas.microsoft.com/office/drawing/2014/main" id="{488A5276-29AC-E1AB-F02D-9572234BCB23}"/>
              </a:ext>
            </a:extLst>
          </p:cNvPr>
          <p:cNvPicPr>
            <a:picLocks noChangeAspect="1"/>
          </p:cNvPicPr>
          <p:nvPr/>
        </p:nvPicPr>
        <p:blipFill>
          <a:blip r:embed="rId13"/>
          <a:stretch>
            <a:fillRect/>
          </a:stretch>
        </p:blipFill>
        <p:spPr>
          <a:xfrm>
            <a:off x="3426765" y="1349411"/>
            <a:ext cx="2326931" cy="1233675"/>
          </a:xfrm>
          <a:prstGeom prst="rect">
            <a:avLst/>
          </a:prstGeom>
        </p:spPr>
      </p:pic>
      <p:sp>
        <p:nvSpPr>
          <p:cNvPr id="33" name="TextBox 32">
            <a:extLst>
              <a:ext uri="{FF2B5EF4-FFF2-40B4-BE49-F238E27FC236}">
                <a16:creationId xmlns:a16="http://schemas.microsoft.com/office/drawing/2014/main" id="{F47EEA92-698C-6846-9A68-CA24C4F82290}"/>
              </a:ext>
            </a:extLst>
          </p:cNvPr>
          <p:cNvSpPr txBox="1"/>
          <p:nvPr/>
        </p:nvSpPr>
        <p:spPr>
          <a:xfrm>
            <a:off x="45335" y="4756952"/>
            <a:ext cx="2602661" cy="359713"/>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187030" marR="81280" indent="-141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400" b="0" i="0" u="none" strike="noStrike" cap="none" spc="0" normalizeH="0" baseline="0">
                <a:ln>
                  <a:noFill/>
                </a:ln>
                <a:solidFill>
                  <a:schemeClr val="bg1"/>
                </a:solidFill>
                <a:effectLst/>
                <a:uFill>
                  <a:solidFill>
                    <a:srgbClr val="000000"/>
                  </a:solidFill>
                </a:uFill>
                <a:latin typeface="+mn-lt"/>
                <a:ea typeface="+mn-ea"/>
                <a:cs typeface="+mn-cs"/>
                <a:sym typeface="Arial"/>
              </a:rPr>
              <a:t>Bi-I</a:t>
            </a:r>
            <a:r>
              <a:rPr kumimoji="0" lang="en-US" sz="1400" b="0" i="0" u="none" strike="noStrike" cap="none" spc="0" normalizeH="0" baseline="0">
                <a:ln>
                  <a:noFill/>
                </a:ln>
                <a:solidFill>
                  <a:schemeClr val="bg1"/>
                </a:solidFill>
                <a:effectLst/>
                <a:uFill>
                  <a:solidFill>
                    <a:srgbClr val="000000"/>
                  </a:solidFill>
                </a:uFill>
                <a:latin typeface="+mn-lt"/>
                <a:ea typeface="+mn-ea"/>
                <a:cs typeface="+mn-cs"/>
                <a:sym typeface="Wingdings" pitchFamily="2" charset="2"/>
              </a:rPr>
              <a:t> Bi-II  Bi-III  Bi-V</a:t>
            </a:r>
            <a:endParaRPr kumimoji="0" lang="en-US" sz="1400" b="0" i="0" u="none" strike="noStrike" cap="none" spc="0" normalizeH="0" baseline="0">
              <a:ln>
                <a:noFill/>
              </a:ln>
              <a:solidFill>
                <a:schemeClr val="bg1"/>
              </a:solidFill>
              <a:effectLst/>
              <a:uFill>
                <a:solidFill>
                  <a:srgbClr val="000000"/>
                </a:solidFill>
              </a:uFill>
              <a:latin typeface="+mn-lt"/>
              <a:ea typeface="+mn-ea"/>
              <a:cs typeface="+mn-cs"/>
              <a:sym typeface="Arial"/>
            </a:endParaRPr>
          </a:p>
        </p:txBody>
      </p:sp>
      <p:sp>
        <p:nvSpPr>
          <p:cNvPr id="35" name="TextBox 34">
            <a:extLst>
              <a:ext uri="{FF2B5EF4-FFF2-40B4-BE49-F238E27FC236}">
                <a16:creationId xmlns:a16="http://schemas.microsoft.com/office/drawing/2014/main" id="{DC627A06-F070-4BC9-B718-2DC161C6955A}"/>
              </a:ext>
            </a:extLst>
          </p:cNvPr>
          <p:cNvSpPr txBox="1"/>
          <p:nvPr/>
        </p:nvSpPr>
        <p:spPr>
          <a:xfrm>
            <a:off x="2652676" y="1329497"/>
            <a:ext cx="134020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None/>
            </a:pPr>
            <a:r>
              <a:rPr lang="en-US" sz="800">
                <a:effectLst/>
              </a:rPr>
              <a:t>Range 0.01–780 GPa/s</a:t>
            </a:r>
          </a:p>
          <a:p>
            <a:pPr>
              <a:buNone/>
            </a:pPr>
            <a:r>
              <a:rPr lang="en-US" sz="800"/>
              <a:t>Time-resolved XRD </a:t>
            </a:r>
          </a:p>
          <a:p>
            <a:pPr>
              <a:buNone/>
            </a:pPr>
            <a:r>
              <a:rPr lang="en-US" sz="800"/>
              <a:t>at DESY P02.2 </a:t>
            </a:r>
          </a:p>
          <a:p>
            <a:pPr>
              <a:buNone/>
            </a:pPr>
            <a:r>
              <a:rPr lang="en-US" sz="800"/>
              <a:t>4 KHz</a:t>
            </a:r>
            <a:endParaRPr lang="en-US" sz="800">
              <a:effectLst/>
            </a:endParaRPr>
          </a:p>
        </p:txBody>
      </p:sp>
      <p:pic>
        <p:nvPicPr>
          <p:cNvPr id="37" name="Picture 36">
            <a:extLst>
              <a:ext uri="{FF2B5EF4-FFF2-40B4-BE49-F238E27FC236}">
                <a16:creationId xmlns:a16="http://schemas.microsoft.com/office/drawing/2014/main" id="{B7582792-8B71-44DE-5B38-77A3CF4EDAD8}"/>
              </a:ext>
            </a:extLst>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a:xfrm>
            <a:off x="2727666" y="2593594"/>
            <a:ext cx="2146532" cy="1739262"/>
          </a:xfrm>
          <a:prstGeom prst="rect">
            <a:avLst/>
          </a:prstGeom>
        </p:spPr>
      </p:pic>
      <p:sp>
        <p:nvSpPr>
          <p:cNvPr id="38" name="TextBox 37">
            <a:extLst>
              <a:ext uri="{FF2B5EF4-FFF2-40B4-BE49-F238E27FC236}">
                <a16:creationId xmlns:a16="http://schemas.microsoft.com/office/drawing/2014/main" id="{86E130ED-D61B-3467-6DE9-B8B77C132C56}"/>
              </a:ext>
            </a:extLst>
          </p:cNvPr>
          <p:cNvSpPr txBox="1"/>
          <p:nvPr/>
        </p:nvSpPr>
        <p:spPr>
          <a:xfrm>
            <a:off x="339098" y="3177551"/>
            <a:ext cx="8522731" cy="698267"/>
          </a:xfrm>
          <a:prstGeom prst="rect">
            <a:avLst/>
          </a:prstGeom>
          <a:solidFill>
            <a:schemeClr val="tx2">
              <a:lumMod val="20000"/>
              <a:lumOff val="80000"/>
            </a:schemeClr>
          </a:solidFill>
          <a:ln w="12700" cap="flat">
            <a:solidFill>
              <a:srgbClr val="FF9300"/>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algn="l" defTabSz="1821656" rtl="0" fontAlgn="auto" latinLnBrk="0" hangingPunct="0">
              <a:lnSpc>
                <a:spcPct val="100000"/>
              </a:lnSpc>
              <a:spcBef>
                <a:spcPts val="0"/>
              </a:spcBef>
              <a:spcAft>
                <a:spcPts val="0"/>
              </a:spcAft>
              <a:buClrTx/>
              <a:buSzTx/>
              <a:tabLst/>
            </a:pPr>
            <a:r>
              <a:rPr kumimoji="0" lang="en-US" sz="1800" b="0" i="0" u="none" strike="noStrike" cap="none" spc="0" normalizeH="0" baseline="0">
                <a:ln>
                  <a:noFill/>
                </a:ln>
                <a:solidFill>
                  <a:srgbClr val="000000"/>
                </a:solidFill>
                <a:effectLst/>
                <a:uFill>
                  <a:solidFill>
                    <a:srgbClr val="000000"/>
                  </a:solidFill>
                </a:uFill>
                <a:latin typeface="+mn-lt"/>
                <a:ea typeface="+mn-ea"/>
                <a:cs typeface="+mn-cs"/>
                <a:sym typeface="Arial"/>
              </a:rPr>
              <a:t>Investigation</a:t>
            </a:r>
            <a:r>
              <a:rPr kumimoji="0" lang="en-US" sz="1800" b="0" i="0" u="none" strike="noStrike" cap="none" spc="0" normalizeH="0">
                <a:ln>
                  <a:noFill/>
                </a:ln>
                <a:solidFill>
                  <a:srgbClr val="000000"/>
                </a:solidFill>
                <a:effectLst/>
                <a:uFill>
                  <a:solidFill>
                    <a:srgbClr val="000000"/>
                  </a:solidFill>
                </a:uFill>
                <a:latin typeface="+mn-lt"/>
                <a:ea typeface="+mn-ea"/>
                <a:cs typeface="+mn-cs"/>
                <a:sym typeface="Arial"/>
              </a:rPr>
              <a:t> of influence of </a:t>
            </a:r>
            <a:r>
              <a:rPr kumimoji="0" lang="en-US" sz="1800" b="0" i="0" u="none" strike="noStrike" cap="none" spc="0" normalizeH="0" baseline="0">
                <a:ln>
                  <a:noFill/>
                </a:ln>
                <a:solidFill>
                  <a:srgbClr val="000000"/>
                </a:solidFill>
                <a:effectLst/>
                <a:uFill>
                  <a:solidFill>
                    <a:srgbClr val="000000"/>
                  </a:solidFill>
                </a:uFill>
                <a:latin typeface="+mn-lt"/>
                <a:ea typeface="+mn-ea"/>
                <a:cs typeface="+mn-cs"/>
                <a:sym typeface="Arial"/>
              </a:rPr>
              <a:t>compression rate</a:t>
            </a:r>
            <a:r>
              <a:rPr kumimoji="0" lang="en-US" sz="1800" b="0" i="0" u="none" strike="noStrike" cap="none" spc="0" normalizeH="0">
                <a:ln>
                  <a:noFill/>
                </a:ln>
                <a:solidFill>
                  <a:srgbClr val="000000"/>
                </a:solidFill>
                <a:effectLst/>
                <a:uFill>
                  <a:solidFill>
                    <a:srgbClr val="000000"/>
                  </a:solidFill>
                </a:uFill>
                <a:latin typeface="+mn-lt"/>
                <a:ea typeface="+mn-ea"/>
                <a:cs typeface="+mn-cs"/>
                <a:sym typeface="Arial"/>
              </a:rPr>
              <a:t> on bismuth phase transitions and </a:t>
            </a:r>
            <a:endParaRPr kumimoji="0" lang="en-US" sz="1800" b="0" i="0" u="none" strike="noStrike" cap="none" spc="0" normalizeH="0" baseline="0">
              <a:ln>
                <a:noFill/>
              </a:ln>
              <a:solidFill>
                <a:srgbClr val="000000"/>
              </a:solidFill>
              <a:effectLst/>
              <a:uFill>
                <a:solidFill>
                  <a:srgbClr val="000000"/>
                </a:solidFill>
              </a:uFill>
              <a:latin typeface="+mn-lt"/>
              <a:ea typeface="+mn-ea"/>
              <a:cs typeface="+mn-cs"/>
              <a:sym typeface="Arial"/>
            </a:endParaRPr>
          </a:p>
          <a:p>
            <a:pPr marL="81280" marR="81280" algn="l" defTabSz="1821656" rtl="0" fontAlgn="auto" latinLnBrk="0" hangingPunct="0">
              <a:lnSpc>
                <a:spcPct val="100000"/>
              </a:lnSpc>
              <a:spcBef>
                <a:spcPts val="0"/>
              </a:spcBef>
              <a:spcAft>
                <a:spcPts val="0"/>
              </a:spcAft>
              <a:buClrTx/>
              <a:buSzTx/>
              <a:tabLst/>
            </a:pPr>
            <a:r>
              <a:rPr lang="en-US" sz="1800"/>
              <a:t>e</a:t>
            </a:r>
            <a:r>
              <a:rPr kumimoji="0" lang="en-US" sz="1800" b="0" i="0" u="none" strike="noStrike" cap="none" spc="0" normalizeH="0" baseline="0">
                <a:ln>
                  <a:noFill/>
                </a:ln>
                <a:solidFill>
                  <a:srgbClr val="000000"/>
                </a:solidFill>
                <a:effectLst/>
                <a:uFill>
                  <a:solidFill>
                    <a:srgbClr val="000000"/>
                  </a:solidFill>
                </a:uFill>
                <a:latin typeface="+mn-lt"/>
                <a:ea typeface="+mn-ea"/>
                <a:cs typeface="+mn-cs"/>
                <a:sym typeface="Arial"/>
              </a:rPr>
              <a:t>lucidate</a:t>
            </a:r>
            <a:r>
              <a:rPr kumimoji="0" lang="en-US" sz="1800" b="0" i="0" u="none" strike="noStrike" cap="none" spc="0" normalizeH="0">
                <a:ln>
                  <a:noFill/>
                </a:ln>
                <a:solidFill>
                  <a:srgbClr val="000000"/>
                </a:solidFill>
                <a:effectLst/>
                <a:uFill>
                  <a:solidFill>
                    <a:srgbClr val="000000"/>
                  </a:solidFill>
                </a:uFill>
                <a:latin typeface="+mn-lt"/>
                <a:ea typeface="+mn-ea"/>
                <a:cs typeface="+mn-cs"/>
                <a:sym typeface="Arial"/>
              </a:rPr>
              <a:t> </a:t>
            </a:r>
            <a:r>
              <a:rPr kumimoji="0" lang="en-US" sz="1800" b="0" i="0" u="none" strike="noStrike" cap="none" spc="0" normalizeH="0" baseline="0">
                <a:ln>
                  <a:noFill/>
                </a:ln>
                <a:solidFill>
                  <a:srgbClr val="000000"/>
                </a:solidFill>
                <a:effectLst/>
                <a:uFill>
                  <a:solidFill>
                    <a:srgbClr val="000000"/>
                  </a:solidFill>
                </a:uFill>
                <a:latin typeface="+mn-lt"/>
                <a:ea typeface="+mn-ea"/>
                <a:cs typeface="+mn-cs"/>
                <a:sym typeface="Arial"/>
              </a:rPr>
              <a:t>bismuth transformations  at intermediate compression rates (µs)</a:t>
            </a:r>
          </a:p>
        </p:txBody>
      </p:sp>
      <p:sp>
        <p:nvSpPr>
          <p:cNvPr id="5" name="TextBox 4">
            <a:extLst>
              <a:ext uri="{FF2B5EF4-FFF2-40B4-BE49-F238E27FC236}">
                <a16:creationId xmlns:a16="http://schemas.microsoft.com/office/drawing/2014/main" id="{D33D849E-5ABC-EE4D-8082-28C433D0FC15}"/>
              </a:ext>
            </a:extLst>
          </p:cNvPr>
          <p:cNvSpPr txBox="1"/>
          <p:nvPr/>
        </p:nvSpPr>
        <p:spPr>
          <a:xfrm>
            <a:off x="6037502" y="4067602"/>
            <a:ext cx="3021506" cy="2981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algn="ctr" defTabSz="1821656"/>
            <a:r>
              <a:rPr kumimoji="0" lang="en-US" sz="1000" b="0" i="0" u="none" strike="noStrike" cap="none" spc="0" normalizeH="0" baseline="0">
                <a:ln>
                  <a:noFill/>
                </a:ln>
                <a:solidFill>
                  <a:schemeClr val="bg2">
                    <a:lumMod val="50000"/>
                  </a:schemeClr>
                </a:solidFill>
                <a:effectLst/>
                <a:uFill>
                  <a:solidFill>
                    <a:srgbClr val="000000"/>
                  </a:solidFill>
                </a:uFill>
                <a:latin typeface="+mn-lt"/>
                <a:ea typeface="+mn-ea"/>
                <a:cs typeface="+mn-cs"/>
                <a:sym typeface="Arial"/>
              </a:rPr>
              <a:t>Gorman et al., Sci. Rep. 8 (</a:t>
            </a:r>
            <a:r>
              <a:rPr lang="en-US" sz="1000">
                <a:solidFill>
                  <a:schemeClr val="bg2">
                    <a:lumMod val="50000"/>
                  </a:schemeClr>
                </a:solidFill>
              </a:rPr>
              <a:t>2018) 16927</a:t>
            </a:r>
          </a:p>
        </p:txBody>
      </p:sp>
      <p:sp>
        <p:nvSpPr>
          <p:cNvPr id="7" name="TextBox 6">
            <a:extLst>
              <a:ext uri="{FF2B5EF4-FFF2-40B4-BE49-F238E27FC236}">
                <a16:creationId xmlns:a16="http://schemas.microsoft.com/office/drawing/2014/main" id="{E420952C-71D0-C974-5452-C1E6D28AE5F3}"/>
              </a:ext>
            </a:extLst>
          </p:cNvPr>
          <p:cNvSpPr txBox="1"/>
          <p:nvPr/>
        </p:nvSpPr>
        <p:spPr>
          <a:xfrm>
            <a:off x="-49160" y="4520292"/>
            <a:ext cx="2874162" cy="246221"/>
          </a:xfrm>
          <a:prstGeom prst="rect">
            <a:avLst/>
          </a:prstGeom>
          <a:noFill/>
        </p:spPr>
        <p:txBody>
          <a:bodyPr wrap="square" rtlCol="0">
            <a:spAutoFit/>
          </a:bodyPr>
          <a:lstStyle/>
          <a:p>
            <a:r>
              <a:rPr lang="en-GB" sz="1000" dirty="0">
                <a:solidFill>
                  <a:schemeClr val="bg2">
                    <a:lumMod val="50000"/>
                  </a:schemeClr>
                </a:solidFill>
              </a:rPr>
              <a:t>Schröck et al. Phys. Rev B 112 (2025) 014111</a:t>
            </a:r>
          </a:p>
        </p:txBody>
      </p:sp>
      <p:sp>
        <p:nvSpPr>
          <p:cNvPr id="10" name="TextBox 9">
            <a:extLst>
              <a:ext uri="{FF2B5EF4-FFF2-40B4-BE49-F238E27FC236}">
                <a16:creationId xmlns:a16="http://schemas.microsoft.com/office/drawing/2014/main" id="{121BCFAA-E940-CE03-EB5B-EC626C93B991}"/>
              </a:ext>
            </a:extLst>
          </p:cNvPr>
          <p:cNvSpPr txBox="1"/>
          <p:nvPr/>
        </p:nvSpPr>
        <p:spPr>
          <a:xfrm>
            <a:off x="2843453" y="4285214"/>
            <a:ext cx="2910243"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algn="ctr" defTabSz="1821656"/>
            <a:r>
              <a:rPr kumimoji="0" lang="en-US" sz="1000" b="0" i="0" u="none" strike="noStrike" cap="none" spc="0" normalizeH="0" baseline="0">
                <a:ln>
                  <a:noFill/>
                </a:ln>
                <a:solidFill>
                  <a:schemeClr val="bg2">
                    <a:lumMod val="50000"/>
                  </a:schemeClr>
                </a:solidFill>
                <a:effectLst/>
                <a:uFill>
                  <a:solidFill>
                    <a:srgbClr val="000000"/>
                  </a:solidFill>
                </a:uFill>
                <a:latin typeface="+mn-lt"/>
                <a:ea typeface="+mn-ea"/>
                <a:cs typeface="+mn-cs"/>
                <a:sym typeface="Arial"/>
              </a:rPr>
              <a:t>Husband et al., Sci. Rep. 11 </a:t>
            </a:r>
            <a:r>
              <a:rPr lang="en-US" sz="1000">
                <a:solidFill>
                  <a:schemeClr val="bg2">
                    <a:lumMod val="50000"/>
                  </a:schemeClr>
                </a:solidFill>
              </a:rPr>
              <a:t>(2021) 14859</a:t>
            </a:r>
          </a:p>
          <a:p>
            <a:pPr marL="81280" marR="81280" indent="0" algn="ctr" defTabSz="1821656"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bg2">
                  <a:lumMod val="50000"/>
                </a:schemeClr>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15052083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5" grpId="0"/>
      <p:bldP spid="38" grpId="0" animBg="1"/>
      <p:bldP spid="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4393F-1741-8E8C-C95A-CD8A438D589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1FE5A0-CF8F-3EF5-8B7D-46205D5240D5}"/>
              </a:ext>
            </a:extLst>
          </p:cNvPr>
          <p:cNvSpPr>
            <a:spLocks noGrp="1"/>
          </p:cNvSpPr>
          <p:nvPr>
            <p:ph type="sldNum" sz="quarter" idx="2"/>
          </p:nvPr>
        </p:nvSpPr>
        <p:spPr/>
        <p:txBody>
          <a:bodyPr/>
          <a:lstStyle/>
          <a:p>
            <a:fld id="{86CB4B4D-7CA3-9044-876B-883B54F8677D}" type="slidenum">
              <a:rPr lang="en-US"/>
              <a:t>16</a:t>
            </a:fld>
            <a:endParaRPr lang="en-US" dirty="0"/>
          </a:p>
        </p:txBody>
      </p:sp>
      <p:pic>
        <p:nvPicPr>
          <p:cNvPr id="4" name="Picture 34" descr="Picture 34">
            <a:extLst>
              <a:ext uri="{FF2B5EF4-FFF2-40B4-BE49-F238E27FC236}">
                <a16:creationId xmlns:a16="http://schemas.microsoft.com/office/drawing/2014/main" id="{8469B7E0-1EDA-5F8C-6A58-FA2A5869D8C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sp>
        <p:nvSpPr>
          <p:cNvPr id="13" name="TextBox 12">
            <a:extLst>
              <a:ext uri="{FF2B5EF4-FFF2-40B4-BE49-F238E27FC236}">
                <a16:creationId xmlns:a16="http://schemas.microsoft.com/office/drawing/2014/main" id="{8BF140D5-D5EB-3D0A-5FF9-444A2F023C62}"/>
              </a:ext>
            </a:extLst>
          </p:cNvPr>
          <p:cNvSpPr txBox="1"/>
          <p:nvPr/>
        </p:nvSpPr>
        <p:spPr>
          <a:xfrm>
            <a:off x="1607066" y="3759574"/>
            <a:ext cx="6196648" cy="954107"/>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01930" indent="-171450">
              <a:buFont typeface="Arial" panose="020B0604020202020204" pitchFamily="34" charset="0"/>
              <a:buChar char="•"/>
            </a:pPr>
            <a:r>
              <a:rPr lang="en-US" sz="1400"/>
              <a:t>Compression rates up to ~60 TPa/s (≈60× faster than previous dDACs)</a:t>
            </a:r>
          </a:p>
          <a:p>
            <a:pPr marL="201930" indent="-171450">
              <a:buFont typeface="Arial" panose="020B0604020202020204" pitchFamily="34" charset="0"/>
              <a:buChar char="•"/>
            </a:pPr>
            <a:r>
              <a:rPr lang="en-US" sz="1400"/>
              <a:t>Strain rates ~10</a:t>
            </a:r>
            <a:r>
              <a:rPr lang="en-US" sz="1400" baseline="30000"/>
              <a:t>2</a:t>
            </a:r>
            <a:r>
              <a:rPr lang="en-US" sz="1400"/>
              <a:t> – 10</a:t>
            </a:r>
            <a:r>
              <a:rPr lang="en-US" sz="1400" baseline="30000"/>
              <a:t>3</a:t>
            </a:r>
            <a:r>
              <a:rPr lang="en-US" sz="1400"/>
              <a:t> s</a:t>
            </a:r>
            <a:r>
              <a:rPr lang="en-US" sz="1400" baseline="30000"/>
              <a:t>-1</a:t>
            </a:r>
          </a:p>
          <a:p>
            <a:pPr marL="201930" indent="-171450">
              <a:buFont typeface="Arial" panose="020B0604020202020204" pitchFamily="34" charset="0"/>
              <a:buChar char="•"/>
            </a:pPr>
            <a:r>
              <a:rPr lang="en-US" sz="1400"/>
              <a:t>MHz-XRD enabled by EuXFEL pulse train </a:t>
            </a:r>
            <a:r>
              <a:rPr lang="en-US" sz="1400">
                <a:sym typeface="Wingdings" pitchFamily="2" charset="2"/>
              </a:rPr>
              <a:t></a:t>
            </a:r>
            <a:r>
              <a:rPr lang="en-US" sz="1400"/>
              <a:t> µs structural tracking</a:t>
            </a:r>
          </a:p>
          <a:p>
            <a:pPr marL="201930" indent="-171450">
              <a:buFont typeface="Arial" panose="020B0604020202020204" pitchFamily="34" charset="0"/>
              <a:buChar char="•"/>
            </a:pPr>
            <a:r>
              <a:rPr lang="en-US" sz="1400"/>
              <a:t>Accessing a strain‑rate regime between classical dDAC and shock</a:t>
            </a:r>
          </a:p>
        </p:txBody>
      </p:sp>
      <p:pic>
        <p:nvPicPr>
          <p:cNvPr id="16" name="Picture 15">
            <a:extLst>
              <a:ext uri="{FF2B5EF4-FFF2-40B4-BE49-F238E27FC236}">
                <a16:creationId xmlns:a16="http://schemas.microsoft.com/office/drawing/2014/main" id="{0010F63F-A084-644C-509F-80BFA8CD95F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926" y="1718807"/>
            <a:ext cx="3749308" cy="1849150"/>
          </a:xfrm>
          <a:prstGeom prst="rect">
            <a:avLst/>
          </a:prstGeom>
          <a:noFill/>
          <a:ln>
            <a:noFill/>
          </a:ln>
        </p:spPr>
      </p:pic>
      <p:sp>
        <p:nvSpPr>
          <p:cNvPr id="34" name="Title 1">
            <a:extLst>
              <a:ext uri="{FF2B5EF4-FFF2-40B4-BE49-F238E27FC236}">
                <a16:creationId xmlns:a16="http://schemas.microsoft.com/office/drawing/2014/main" id="{03ED4FF1-07CD-D839-06CC-3024F45F497A}"/>
              </a:ext>
            </a:extLst>
          </p:cNvPr>
          <p:cNvSpPr>
            <a:spLocks noGrp="1"/>
          </p:cNvSpPr>
          <p:nvPr>
            <p:ph type="title"/>
          </p:nvPr>
        </p:nvSpPr>
        <p:spPr>
          <a:xfrm>
            <a:off x="1415357" y="140494"/>
            <a:ext cx="5949539" cy="367904"/>
          </a:xfrm>
        </p:spPr>
        <p:txBody>
          <a:bodyPr>
            <a:normAutofit fontScale="90000"/>
          </a:bodyPr>
          <a:lstStyle/>
          <a:p>
            <a:r>
              <a:rPr lang="en-US"/>
              <a:t>Dynamic compression of Bi at µs-timescales</a:t>
            </a:r>
          </a:p>
        </p:txBody>
      </p:sp>
      <p:sp>
        <p:nvSpPr>
          <p:cNvPr id="35" name="Right Arrow 34">
            <a:extLst>
              <a:ext uri="{FF2B5EF4-FFF2-40B4-BE49-F238E27FC236}">
                <a16:creationId xmlns:a16="http://schemas.microsoft.com/office/drawing/2014/main" id="{620C046E-65E9-2D72-CA45-8B1F00153C63}"/>
              </a:ext>
            </a:extLst>
          </p:cNvPr>
          <p:cNvSpPr/>
          <p:nvPr/>
        </p:nvSpPr>
        <p:spPr>
          <a:xfrm>
            <a:off x="222706" y="778028"/>
            <a:ext cx="8706678" cy="556592"/>
          </a:xfrm>
          <a:prstGeom prst="rightArrow">
            <a:avLst/>
          </a:prstGeom>
          <a:solidFill>
            <a:schemeClr val="accent1">
              <a:lumMod val="75000"/>
            </a:schemeClr>
          </a:solidFill>
          <a:ln w="12700" cap="flat">
            <a:solidFill>
              <a:srgbClr val="FF9300"/>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36" name="TextBox 35">
            <a:extLst>
              <a:ext uri="{FF2B5EF4-FFF2-40B4-BE49-F238E27FC236}">
                <a16:creationId xmlns:a16="http://schemas.microsoft.com/office/drawing/2014/main" id="{33EF7FF8-EC23-FA74-CDC2-6A22C1927640}"/>
              </a:ext>
            </a:extLst>
          </p:cNvPr>
          <p:cNvSpPr txBox="1"/>
          <p:nvPr/>
        </p:nvSpPr>
        <p:spPr>
          <a:xfrm>
            <a:off x="182946" y="925220"/>
            <a:ext cx="842324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900"/>
              </a:spcAft>
              <a:buNone/>
            </a:pPr>
            <a:r>
              <a:rPr lang="en-US">
                <a:solidFill>
                  <a:schemeClr val="bg1"/>
                </a:solidFill>
                <a:effectLst/>
              </a:rPr>
              <a:t>       Static	                             </a:t>
            </a:r>
            <a:r>
              <a:rPr lang="en-US" b="1">
                <a:solidFill>
                  <a:srgbClr val="FFC000"/>
                </a:solidFill>
                <a:effectLst/>
              </a:rPr>
              <a:t>→ Dynamic-DAC (10⁰–10</a:t>
            </a:r>
            <a:r>
              <a:rPr lang="en-US" b="1" baseline="30000">
                <a:solidFill>
                  <a:srgbClr val="FFC000"/>
                </a:solidFill>
                <a:effectLst/>
              </a:rPr>
              <a:t>3</a:t>
            </a:r>
            <a:r>
              <a:rPr lang="en-US" b="1">
                <a:solidFill>
                  <a:srgbClr val="FFC000"/>
                </a:solidFill>
                <a:effectLst/>
              </a:rPr>
              <a:t> s⁻¹)           </a:t>
            </a:r>
            <a:r>
              <a:rPr lang="en-US">
                <a:solidFill>
                  <a:schemeClr val="accent1">
                    <a:lumMod val="75000"/>
                  </a:schemeClr>
                </a:solidFill>
                <a:effectLst/>
              </a:rPr>
              <a:t>→ FdA</a:t>
            </a:r>
            <a:r>
              <a:rPr lang="en-US">
                <a:solidFill>
                  <a:schemeClr val="bg1"/>
                </a:solidFill>
                <a:effectLst/>
              </a:rPr>
              <a:t>→ Laser-driven shock (10</a:t>
            </a:r>
            <a:r>
              <a:rPr lang="en-US" baseline="30000">
                <a:solidFill>
                  <a:schemeClr val="bg1"/>
                </a:solidFill>
                <a:effectLst/>
              </a:rPr>
              <a:t>5</a:t>
            </a:r>
            <a:r>
              <a:rPr lang="en-US">
                <a:solidFill>
                  <a:schemeClr val="bg1"/>
                </a:solidFill>
                <a:effectLst/>
              </a:rPr>
              <a:t>–10⁸ s⁻¹)</a:t>
            </a:r>
          </a:p>
        </p:txBody>
      </p:sp>
      <p:sp>
        <p:nvSpPr>
          <p:cNvPr id="38" name="Rectangle 37">
            <a:extLst>
              <a:ext uri="{FF2B5EF4-FFF2-40B4-BE49-F238E27FC236}">
                <a16:creationId xmlns:a16="http://schemas.microsoft.com/office/drawing/2014/main" id="{DD30DDF8-0A62-F695-A01A-B9BD9E75A923}"/>
              </a:ext>
            </a:extLst>
          </p:cNvPr>
          <p:cNvSpPr/>
          <p:nvPr/>
        </p:nvSpPr>
        <p:spPr>
          <a:xfrm>
            <a:off x="1127760" y="1615440"/>
            <a:ext cx="1361440" cy="124028"/>
          </a:xfrm>
          <a:prstGeom prst="rect">
            <a:avLst/>
          </a:prstGeom>
          <a:solidFill>
            <a:schemeClr val="bg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39" name="Rectangle 38">
            <a:extLst>
              <a:ext uri="{FF2B5EF4-FFF2-40B4-BE49-F238E27FC236}">
                <a16:creationId xmlns:a16="http://schemas.microsoft.com/office/drawing/2014/main" id="{74E4DB7B-756D-50A5-1411-2B5B992483CC}"/>
              </a:ext>
            </a:extLst>
          </p:cNvPr>
          <p:cNvSpPr/>
          <p:nvPr/>
        </p:nvSpPr>
        <p:spPr>
          <a:xfrm>
            <a:off x="2860442" y="1624570"/>
            <a:ext cx="1361440" cy="124028"/>
          </a:xfrm>
          <a:prstGeom prst="rect">
            <a:avLst/>
          </a:prstGeom>
          <a:solidFill>
            <a:schemeClr val="bg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46" name="TextBox 45">
            <a:extLst>
              <a:ext uri="{FF2B5EF4-FFF2-40B4-BE49-F238E27FC236}">
                <a16:creationId xmlns:a16="http://schemas.microsoft.com/office/drawing/2014/main" id="{B6765F75-A417-820C-D1C2-7D2EDFEFEF82}"/>
              </a:ext>
            </a:extLst>
          </p:cNvPr>
          <p:cNvSpPr txBox="1"/>
          <p:nvPr/>
        </p:nvSpPr>
        <p:spPr>
          <a:xfrm>
            <a:off x="4705390" y="3480241"/>
            <a:ext cx="923971" cy="2154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Time (µs)</a:t>
            </a:r>
          </a:p>
        </p:txBody>
      </p:sp>
      <p:sp>
        <p:nvSpPr>
          <p:cNvPr id="47" name="TextBox 46">
            <a:extLst>
              <a:ext uri="{FF2B5EF4-FFF2-40B4-BE49-F238E27FC236}">
                <a16:creationId xmlns:a16="http://schemas.microsoft.com/office/drawing/2014/main" id="{164A3908-3D9C-CBC6-8746-EBB03E359242}"/>
              </a:ext>
            </a:extLst>
          </p:cNvPr>
          <p:cNvSpPr txBox="1"/>
          <p:nvPr/>
        </p:nvSpPr>
        <p:spPr>
          <a:xfrm>
            <a:off x="2315220" y="3480241"/>
            <a:ext cx="2166299" cy="2154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Difraction angle 2</a:t>
            </a:r>
            <a:r>
              <a:rPr kumimoji="0" lang="en-US" sz="1400" b="0" i="0" u="none" strike="noStrike" cap="none" spc="0" normalizeH="0" baseline="0">
                <a:ln>
                  <a:noFill/>
                </a:ln>
                <a:solidFill>
                  <a:srgbClr val="000000"/>
                </a:solidFill>
                <a:effectLst/>
                <a:uFill>
                  <a:solidFill>
                    <a:srgbClr val="000000"/>
                  </a:solidFill>
                </a:uFill>
                <a:latin typeface="Symbol" pitchFamily="2" charset="2"/>
                <a:sym typeface="Arial"/>
              </a:rPr>
              <a:t>q</a:t>
            </a: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 (deg.)</a:t>
            </a:r>
          </a:p>
        </p:txBody>
      </p:sp>
      <p:sp>
        <p:nvSpPr>
          <p:cNvPr id="48" name="TextBox 47">
            <a:extLst>
              <a:ext uri="{FF2B5EF4-FFF2-40B4-BE49-F238E27FC236}">
                <a16:creationId xmlns:a16="http://schemas.microsoft.com/office/drawing/2014/main" id="{BE630F23-DB82-95E3-FB13-02152D149E33}"/>
              </a:ext>
            </a:extLst>
          </p:cNvPr>
          <p:cNvSpPr txBox="1"/>
          <p:nvPr/>
        </p:nvSpPr>
        <p:spPr>
          <a:xfrm>
            <a:off x="3836594" y="1384276"/>
            <a:ext cx="994503" cy="246221"/>
          </a:xfrm>
          <a:prstGeom prst="rect">
            <a:avLst/>
          </a:prstGeom>
          <a:solidFill>
            <a:srgbClr val="FF93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
                  <a:solidFill>
                    <a:srgbClr val="000000"/>
                  </a:solidFill>
                </a:uFill>
                <a:latin typeface="+mn-lt"/>
                <a:ea typeface="+mn-ea"/>
                <a:cs typeface="+mn-cs"/>
                <a:sym typeface="Arial"/>
              </a:rPr>
              <a:t>Eu-XFEL</a:t>
            </a:r>
          </a:p>
        </p:txBody>
      </p:sp>
      <p:sp>
        <p:nvSpPr>
          <p:cNvPr id="49" name="TextBox 48">
            <a:extLst>
              <a:ext uri="{FF2B5EF4-FFF2-40B4-BE49-F238E27FC236}">
                <a16:creationId xmlns:a16="http://schemas.microsoft.com/office/drawing/2014/main" id="{E96FCF25-DE0A-9ADD-E63E-9219D5BCAFC1}"/>
              </a:ext>
            </a:extLst>
          </p:cNvPr>
          <p:cNvSpPr txBox="1"/>
          <p:nvPr/>
        </p:nvSpPr>
        <p:spPr>
          <a:xfrm>
            <a:off x="1361928" y="4905299"/>
            <a:ext cx="6095257" cy="2981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1000">
                <a:solidFill>
                  <a:schemeClr val="bg2">
                    <a:lumMod val="50000"/>
                  </a:schemeClr>
                </a:solidFill>
              </a:rPr>
              <a:t>O’Bannon, Appel, Schröck, Tzifas, Toimil-Molares, Pepin et al. Nature Communications Materials (2026)</a:t>
            </a:r>
          </a:p>
        </p:txBody>
      </p:sp>
      <p:sp>
        <p:nvSpPr>
          <p:cNvPr id="50" name="TextBox 49">
            <a:extLst>
              <a:ext uri="{FF2B5EF4-FFF2-40B4-BE49-F238E27FC236}">
                <a16:creationId xmlns:a16="http://schemas.microsoft.com/office/drawing/2014/main" id="{9000E894-2EE8-E21A-9DE7-B863659E1706}"/>
              </a:ext>
            </a:extLst>
          </p:cNvPr>
          <p:cNvSpPr txBox="1"/>
          <p:nvPr/>
        </p:nvSpPr>
        <p:spPr>
          <a:xfrm rot="16200000">
            <a:off x="1701590" y="2390828"/>
            <a:ext cx="923971" cy="2154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Time (µs)</a:t>
            </a:r>
          </a:p>
        </p:txBody>
      </p:sp>
      <p:pic>
        <p:nvPicPr>
          <p:cNvPr id="2050" name="Picture 2" descr="Commissariat à l'Energie Atomique et aux Energies ...">
            <a:extLst>
              <a:ext uri="{FF2B5EF4-FFF2-40B4-BE49-F238E27FC236}">
                <a16:creationId xmlns:a16="http://schemas.microsoft.com/office/drawing/2014/main" id="{8922C32B-B600-4677-46CE-3107F054E9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99" t="15181" r="19032" b="12739"/>
          <a:stretch>
            <a:fillRect/>
          </a:stretch>
        </p:blipFill>
        <p:spPr bwMode="auto">
          <a:xfrm>
            <a:off x="21792" y="4700972"/>
            <a:ext cx="534176" cy="4425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LNL Lawrence Livermore National Laboratory Logo | Livermore ...">
            <a:extLst>
              <a:ext uri="{FF2B5EF4-FFF2-40B4-BE49-F238E27FC236}">
                <a16:creationId xmlns:a16="http://schemas.microsoft.com/office/drawing/2014/main" id="{0A8C5513-78B9-E62D-7E05-B4B24F3BFB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121" b="35966"/>
          <a:stretch>
            <a:fillRect/>
          </a:stretch>
        </p:blipFill>
        <p:spPr bwMode="auto">
          <a:xfrm>
            <a:off x="7503469" y="4809902"/>
            <a:ext cx="1618739" cy="3335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uropean XFEL - Wikipedia">
            <a:extLst>
              <a:ext uri="{FF2B5EF4-FFF2-40B4-BE49-F238E27FC236}">
                <a16:creationId xmlns:a16="http://schemas.microsoft.com/office/drawing/2014/main" id="{151E8512-DFB5-6402-7B7E-0678E1E9F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4377" y="1430841"/>
            <a:ext cx="488335" cy="488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812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E751B-D3CB-C27E-F995-2335BBA304A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9F2BDA-349C-9B50-FCA9-7EF0C6E0D902}"/>
              </a:ext>
            </a:extLst>
          </p:cNvPr>
          <p:cNvSpPr>
            <a:spLocks noGrp="1"/>
          </p:cNvSpPr>
          <p:nvPr>
            <p:ph type="sldNum" sz="quarter" idx="2"/>
          </p:nvPr>
        </p:nvSpPr>
        <p:spPr/>
        <p:txBody>
          <a:bodyPr/>
          <a:lstStyle/>
          <a:p>
            <a:fld id="{86CB4B4D-7CA3-9044-876B-883B54F8677D}" type="slidenum">
              <a:rPr lang="en-US"/>
              <a:t>17</a:t>
            </a:fld>
            <a:endParaRPr lang="en-US" dirty="0"/>
          </a:p>
        </p:txBody>
      </p:sp>
      <p:pic>
        <p:nvPicPr>
          <p:cNvPr id="4" name="Picture 34" descr="Picture 34">
            <a:extLst>
              <a:ext uri="{FF2B5EF4-FFF2-40B4-BE49-F238E27FC236}">
                <a16:creationId xmlns:a16="http://schemas.microsoft.com/office/drawing/2014/main" id="{F7BA20FB-1704-255E-CD55-309157F387F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sp>
        <p:nvSpPr>
          <p:cNvPr id="38" name="Rectangle 37">
            <a:extLst>
              <a:ext uri="{FF2B5EF4-FFF2-40B4-BE49-F238E27FC236}">
                <a16:creationId xmlns:a16="http://schemas.microsoft.com/office/drawing/2014/main" id="{3192139B-5F4F-5C68-DF7E-65399B5F2AD7}"/>
              </a:ext>
            </a:extLst>
          </p:cNvPr>
          <p:cNvSpPr/>
          <p:nvPr/>
        </p:nvSpPr>
        <p:spPr>
          <a:xfrm>
            <a:off x="1157256" y="1467959"/>
            <a:ext cx="1361440" cy="124028"/>
          </a:xfrm>
          <a:prstGeom prst="rect">
            <a:avLst/>
          </a:prstGeom>
          <a:solidFill>
            <a:schemeClr val="bg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39" name="Rectangle 38">
            <a:extLst>
              <a:ext uri="{FF2B5EF4-FFF2-40B4-BE49-F238E27FC236}">
                <a16:creationId xmlns:a16="http://schemas.microsoft.com/office/drawing/2014/main" id="{2EB74308-2982-380A-460C-AEFECE0D2857}"/>
              </a:ext>
            </a:extLst>
          </p:cNvPr>
          <p:cNvSpPr/>
          <p:nvPr/>
        </p:nvSpPr>
        <p:spPr>
          <a:xfrm>
            <a:off x="2889938" y="1477089"/>
            <a:ext cx="1361440" cy="124028"/>
          </a:xfrm>
          <a:prstGeom prst="rect">
            <a:avLst/>
          </a:prstGeom>
          <a:solidFill>
            <a:schemeClr val="bg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49" name="TextBox 48">
            <a:extLst>
              <a:ext uri="{FF2B5EF4-FFF2-40B4-BE49-F238E27FC236}">
                <a16:creationId xmlns:a16="http://schemas.microsoft.com/office/drawing/2014/main" id="{2B92E3B2-1078-686F-BE3F-F2423E94216A}"/>
              </a:ext>
            </a:extLst>
          </p:cNvPr>
          <p:cNvSpPr txBox="1"/>
          <p:nvPr/>
        </p:nvSpPr>
        <p:spPr>
          <a:xfrm>
            <a:off x="1361928" y="4905299"/>
            <a:ext cx="6181819" cy="2981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sz="1000">
                <a:solidFill>
                  <a:schemeClr val="bg2">
                    <a:lumMod val="50000"/>
                  </a:schemeClr>
                </a:solidFill>
              </a:rPr>
              <a:t>O’Bannon, Appel, Schröck, Tzifas, Toimil-Molares, Pepin et al. Nature Communications Materials (2026)</a:t>
            </a:r>
          </a:p>
        </p:txBody>
      </p:sp>
      <p:sp>
        <p:nvSpPr>
          <p:cNvPr id="6" name="Title 1">
            <a:extLst>
              <a:ext uri="{FF2B5EF4-FFF2-40B4-BE49-F238E27FC236}">
                <a16:creationId xmlns:a16="http://schemas.microsoft.com/office/drawing/2014/main" id="{E9DD5EC6-3634-132F-7E94-650D5A51E162}"/>
              </a:ext>
            </a:extLst>
          </p:cNvPr>
          <p:cNvSpPr>
            <a:spLocks noGrp="1"/>
          </p:cNvSpPr>
          <p:nvPr>
            <p:ph type="title"/>
          </p:nvPr>
        </p:nvSpPr>
        <p:spPr>
          <a:xfrm>
            <a:off x="1415357" y="140494"/>
            <a:ext cx="5949539" cy="367904"/>
          </a:xfrm>
        </p:spPr>
        <p:txBody>
          <a:bodyPr>
            <a:normAutofit fontScale="90000"/>
          </a:bodyPr>
          <a:lstStyle/>
          <a:p>
            <a:r>
              <a:rPr lang="en-US"/>
              <a:t>Microsecond compression reveals kinetic suppression of Bi‑III</a:t>
            </a:r>
          </a:p>
        </p:txBody>
      </p:sp>
      <p:pic>
        <p:nvPicPr>
          <p:cNvPr id="7" name="Picture 6">
            <a:extLst>
              <a:ext uri="{FF2B5EF4-FFF2-40B4-BE49-F238E27FC236}">
                <a16:creationId xmlns:a16="http://schemas.microsoft.com/office/drawing/2014/main" id="{7AF6D001-8C06-7D1B-3832-2CBF503B3B3A}"/>
              </a:ext>
            </a:extLst>
          </p:cNvPr>
          <p:cNvPicPr>
            <a:picLocks noChangeAspect="1"/>
          </p:cNvPicPr>
          <p:nvPr/>
        </p:nvPicPr>
        <p:blipFill>
          <a:blip r:embed="rId3">
            <a:extLst>
              <a:ext uri="{28A0092B-C50C-407E-A947-70E740481C1C}">
                <a14:useLocalDpi xmlns:a14="http://schemas.microsoft.com/office/drawing/2010/main"/>
              </a:ext>
            </a:extLst>
          </a:blip>
          <a:srcRect l="-1416" r="-1"/>
          <a:stretch>
            <a:fillRect/>
          </a:stretch>
        </p:blipFill>
        <p:spPr>
          <a:xfrm>
            <a:off x="310208" y="760822"/>
            <a:ext cx="4109414" cy="2689891"/>
          </a:xfrm>
          <a:prstGeom prst="rect">
            <a:avLst/>
          </a:prstGeom>
        </p:spPr>
      </p:pic>
      <p:sp>
        <p:nvSpPr>
          <p:cNvPr id="8" name="TextBox 7">
            <a:extLst>
              <a:ext uri="{FF2B5EF4-FFF2-40B4-BE49-F238E27FC236}">
                <a16:creationId xmlns:a16="http://schemas.microsoft.com/office/drawing/2014/main" id="{49D6B6FA-894A-308F-A980-3BD1B87252CF}"/>
              </a:ext>
            </a:extLst>
          </p:cNvPr>
          <p:cNvSpPr txBox="1"/>
          <p:nvPr/>
        </p:nvSpPr>
        <p:spPr>
          <a:xfrm>
            <a:off x="417158" y="3532866"/>
            <a:ext cx="8465776" cy="116955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08230" indent="-141750">
              <a:buFont typeface="Arial" panose="020B0604020202020204" pitchFamily="34" charset="0"/>
              <a:buChar char="•"/>
            </a:pPr>
            <a:r>
              <a:rPr lang="en-US" sz="1400"/>
              <a:t>Static sequence preserved: Bi‑I → Bi‑II → Bi‑III → Bi‑V</a:t>
            </a:r>
          </a:p>
          <a:p>
            <a:pPr marL="208230" indent="-141750">
              <a:buFont typeface="Arial" panose="020B0604020202020204" pitchFamily="34" charset="0"/>
              <a:buChar char="•"/>
            </a:pPr>
            <a:r>
              <a:rPr lang="en-US" sz="1400"/>
              <a:t>Bi‑V nucleates 2 - 4 GPa lower than in static DAC</a:t>
            </a:r>
          </a:p>
          <a:p>
            <a:pPr marL="208230" indent="-141750">
              <a:buFont typeface="Arial" panose="020B0604020202020204" pitchFamily="34" charset="0"/>
              <a:buChar char="•"/>
            </a:pPr>
            <a:r>
              <a:rPr lang="en-US" sz="1400"/>
              <a:t>Bi‑III stability field shrinks with increasing rate </a:t>
            </a:r>
            <a:r>
              <a:rPr lang="en-US" sz="1400">
                <a:sym typeface="Wingdings" pitchFamily="2" charset="2"/>
              </a:rPr>
              <a:t> complex host-guest arrangement kinetically hindered</a:t>
            </a:r>
            <a:endParaRPr lang="en-US" sz="1400"/>
          </a:p>
          <a:p>
            <a:pPr marL="208230" indent="-141750">
              <a:buFont typeface="Arial" panose="020B0604020202020204" pitchFamily="34" charset="0"/>
              <a:buChar char="•"/>
            </a:pPr>
            <a:r>
              <a:rPr lang="en-US" sz="1400"/>
              <a:t>Transition onset depends on compression rate</a:t>
            </a:r>
          </a:p>
          <a:p>
            <a:pPr marL="208230" indent="-141750">
              <a:buFont typeface="Arial" panose="020B0604020202020204" pitchFamily="34" charset="0"/>
              <a:buChar char="•"/>
            </a:pPr>
            <a:r>
              <a:rPr lang="en-US" sz="1400"/>
              <a:t>At sufficiently fast loading, Bi‑III may be bypassed entirely </a:t>
            </a:r>
            <a:r>
              <a:rPr lang="en-US" sz="1400">
                <a:sym typeface="Wingdings" pitchFamily="2" charset="2"/>
              </a:rPr>
              <a:t></a:t>
            </a:r>
            <a:r>
              <a:rPr lang="en-US" sz="1400"/>
              <a:t> shock‑compression observations</a:t>
            </a:r>
          </a:p>
        </p:txBody>
      </p:sp>
      <p:pic>
        <p:nvPicPr>
          <p:cNvPr id="10" name="Picture 9">
            <a:extLst>
              <a:ext uri="{FF2B5EF4-FFF2-40B4-BE49-F238E27FC236}">
                <a16:creationId xmlns:a16="http://schemas.microsoft.com/office/drawing/2014/main" id="{C4B77B5B-7A84-0CF9-64DE-CE3DE5A332F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36120" y="1198099"/>
            <a:ext cx="3749308" cy="1849150"/>
          </a:xfrm>
          <a:prstGeom prst="rect">
            <a:avLst/>
          </a:prstGeom>
          <a:noFill/>
          <a:ln>
            <a:noFill/>
          </a:ln>
        </p:spPr>
      </p:pic>
      <p:sp>
        <p:nvSpPr>
          <p:cNvPr id="11" name="TextBox 10">
            <a:extLst>
              <a:ext uri="{FF2B5EF4-FFF2-40B4-BE49-F238E27FC236}">
                <a16:creationId xmlns:a16="http://schemas.microsoft.com/office/drawing/2014/main" id="{FD5E6262-2DD0-9A6A-F015-D4474AE4CFC7}"/>
              </a:ext>
            </a:extLst>
          </p:cNvPr>
          <p:cNvSpPr txBox="1"/>
          <p:nvPr/>
        </p:nvSpPr>
        <p:spPr>
          <a:xfrm>
            <a:off x="7507584" y="2959533"/>
            <a:ext cx="923971" cy="2154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Time (µs)</a:t>
            </a:r>
          </a:p>
        </p:txBody>
      </p:sp>
      <p:sp>
        <p:nvSpPr>
          <p:cNvPr id="12" name="TextBox 11">
            <a:extLst>
              <a:ext uri="{FF2B5EF4-FFF2-40B4-BE49-F238E27FC236}">
                <a16:creationId xmlns:a16="http://schemas.microsoft.com/office/drawing/2014/main" id="{32F7370F-9568-B84C-828B-BD0C7EBAB96A}"/>
              </a:ext>
            </a:extLst>
          </p:cNvPr>
          <p:cNvSpPr txBox="1"/>
          <p:nvPr/>
        </p:nvSpPr>
        <p:spPr>
          <a:xfrm>
            <a:off x="5117414" y="2959533"/>
            <a:ext cx="2166299" cy="2154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Difraction angle 2</a:t>
            </a:r>
            <a:r>
              <a:rPr kumimoji="0" lang="en-US" sz="1400" b="0" i="0" u="none" strike="noStrike" cap="none" spc="0" normalizeH="0" baseline="0">
                <a:ln>
                  <a:noFill/>
                </a:ln>
                <a:solidFill>
                  <a:srgbClr val="000000"/>
                </a:solidFill>
                <a:effectLst/>
                <a:uFill>
                  <a:solidFill>
                    <a:srgbClr val="000000"/>
                  </a:solidFill>
                </a:uFill>
                <a:latin typeface="Symbol" pitchFamily="2" charset="2"/>
                <a:sym typeface="Arial"/>
              </a:rPr>
              <a:t>q</a:t>
            </a: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 (deg.)</a:t>
            </a:r>
          </a:p>
        </p:txBody>
      </p:sp>
      <p:sp>
        <p:nvSpPr>
          <p:cNvPr id="14" name="TextBox 13">
            <a:extLst>
              <a:ext uri="{FF2B5EF4-FFF2-40B4-BE49-F238E27FC236}">
                <a16:creationId xmlns:a16="http://schemas.microsoft.com/office/drawing/2014/main" id="{E002F5A3-C791-8783-5EEF-0B7E066E8919}"/>
              </a:ext>
            </a:extLst>
          </p:cNvPr>
          <p:cNvSpPr txBox="1"/>
          <p:nvPr/>
        </p:nvSpPr>
        <p:spPr>
          <a:xfrm>
            <a:off x="6638788" y="863568"/>
            <a:ext cx="994503" cy="246221"/>
          </a:xfrm>
          <a:prstGeom prst="rect">
            <a:avLst/>
          </a:prstGeom>
          <a:solidFill>
            <a:srgbClr val="FF93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
                  <a:solidFill>
                    <a:srgbClr val="000000"/>
                  </a:solidFill>
                </a:uFill>
                <a:latin typeface="+mn-lt"/>
                <a:ea typeface="+mn-ea"/>
                <a:cs typeface="+mn-cs"/>
                <a:sym typeface="Arial"/>
              </a:rPr>
              <a:t>Eu-XFEL</a:t>
            </a:r>
          </a:p>
        </p:txBody>
      </p:sp>
      <p:sp>
        <p:nvSpPr>
          <p:cNvPr id="15" name="TextBox 14">
            <a:extLst>
              <a:ext uri="{FF2B5EF4-FFF2-40B4-BE49-F238E27FC236}">
                <a16:creationId xmlns:a16="http://schemas.microsoft.com/office/drawing/2014/main" id="{A5E78660-1552-226B-4C8F-C9A177F17E3B}"/>
              </a:ext>
            </a:extLst>
          </p:cNvPr>
          <p:cNvSpPr txBox="1"/>
          <p:nvPr/>
        </p:nvSpPr>
        <p:spPr>
          <a:xfrm rot="16200000">
            <a:off x="4503784" y="1870120"/>
            <a:ext cx="923971" cy="2154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Time (µs)</a:t>
            </a:r>
          </a:p>
        </p:txBody>
      </p:sp>
      <p:pic>
        <p:nvPicPr>
          <p:cNvPr id="17" name="Picture 2" descr="Commissariat à l'Energie Atomique et aux Energies ...">
            <a:extLst>
              <a:ext uri="{FF2B5EF4-FFF2-40B4-BE49-F238E27FC236}">
                <a16:creationId xmlns:a16="http://schemas.microsoft.com/office/drawing/2014/main" id="{37D42BEB-3E46-335E-D096-34E51A34D3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99" t="15181" r="19032" b="12739"/>
          <a:stretch>
            <a:fillRect/>
          </a:stretch>
        </p:blipFill>
        <p:spPr bwMode="auto">
          <a:xfrm>
            <a:off x="21792" y="4700972"/>
            <a:ext cx="534176" cy="442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LNL Lawrence Livermore National Laboratory Logo | Livermore ...">
            <a:extLst>
              <a:ext uri="{FF2B5EF4-FFF2-40B4-BE49-F238E27FC236}">
                <a16:creationId xmlns:a16="http://schemas.microsoft.com/office/drawing/2014/main" id="{A7BCB93D-25D7-6D41-E23A-6379C40D75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121" b="35966"/>
          <a:stretch>
            <a:fillRect/>
          </a:stretch>
        </p:blipFill>
        <p:spPr bwMode="auto">
          <a:xfrm>
            <a:off x="7503469" y="4809902"/>
            <a:ext cx="1618739" cy="33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28493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00A87-92DE-429E-CEFA-F420E6D0A51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F91B878-8D4F-8E41-849F-35A3845020C0}"/>
              </a:ext>
            </a:extLst>
          </p:cNvPr>
          <p:cNvSpPr/>
          <p:nvPr/>
        </p:nvSpPr>
        <p:spPr>
          <a:xfrm>
            <a:off x="-108520" y="-132887"/>
            <a:ext cx="9361040" cy="5236046"/>
          </a:xfrm>
          <a:prstGeom prst="rect">
            <a:avLst/>
          </a:prstGeom>
          <a:solidFill>
            <a:schemeClr val="accent1">
              <a:lumMod val="7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0E6C491-475B-95A0-430C-4AFEFD158BA6}"/>
              </a:ext>
            </a:extLst>
          </p:cNvPr>
          <p:cNvSpPr/>
          <p:nvPr/>
        </p:nvSpPr>
        <p:spPr>
          <a:xfrm>
            <a:off x="2760892" y="1702886"/>
            <a:ext cx="3622216" cy="27503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7F8D66F-3B11-2CF4-2BCA-906E35E3E920}"/>
              </a:ext>
            </a:extLst>
          </p:cNvPr>
          <p:cNvSpPr/>
          <p:nvPr/>
        </p:nvSpPr>
        <p:spPr>
          <a:xfrm>
            <a:off x="6453201" y="1695442"/>
            <a:ext cx="2733701" cy="2808312"/>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A117337-2747-6F7F-95FD-C8E532BE46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38511" y="2320386"/>
            <a:ext cx="2314399" cy="1574603"/>
          </a:xfrm>
          <a:prstGeom prst="rect">
            <a:avLst/>
          </a:prstGeom>
        </p:spPr>
      </p:pic>
      <p:sp>
        <p:nvSpPr>
          <p:cNvPr id="28" name="Text Box 14">
            <a:extLst>
              <a:ext uri="{FF2B5EF4-FFF2-40B4-BE49-F238E27FC236}">
                <a16:creationId xmlns:a16="http://schemas.microsoft.com/office/drawing/2014/main" id="{BB65A7D9-4EDB-243C-869A-3B4DCD5C2ED4}"/>
              </a:ext>
            </a:extLst>
          </p:cNvPr>
          <p:cNvSpPr txBox="1">
            <a:spLocks noChangeArrowheads="1"/>
          </p:cNvSpPr>
          <p:nvPr/>
        </p:nvSpPr>
        <p:spPr bwMode="auto">
          <a:xfrm>
            <a:off x="6459353" y="1702090"/>
            <a:ext cx="2721396" cy="400110"/>
          </a:xfrm>
          <a:prstGeom prst="rect">
            <a:avLst/>
          </a:prstGeom>
          <a:noFill/>
          <a:ln>
            <a:noFill/>
          </a:ln>
        </p:spPr>
        <p:txBody>
          <a:bodyPr wrap="square">
            <a:spAutoFit/>
          </a:bodyPr>
          <a:lstStyle>
            <a:lvl1pPr marL="342900" indent="-34290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50000"/>
              </a:spcBef>
              <a:buClr>
                <a:schemeClr val="bg1"/>
              </a:buClr>
              <a:buFont typeface="Arial" charset="0"/>
              <a:buNone/>
            </a:pPr>
            <a:r>
              <a:rPr lang="en-US" altLang="en-US" sz="2000" b="1" dirty="0">
                <a:solidFill>
                  <a:schemeClr val="bg1"/>
                </a:solidFill>
              </a:rPr>
              <a:t>High pressures</a:t>
            </a:r>
          </a:p>
        </p:txBody>
      </p:sp>
      <p:sp>
        <p:nvSpPr>
          <p:cNvPr id="29" name="TextBox 28">
            <a:extLst>
              <a:ext uri="{FF2B5EF4-FFF2-40B4-BE49-F238E27FC236}">
                <a16:creationId xmlns:a16="http://schemas.microsoft.com/office/drawing/2014/main" id="{E3AE381B-E600-5738-98A5-0DA9DF1DDD0B}"/>
              </a:ext>
            </a:extLst>
          </p:cNvPr>
          <p:cNvSpPr txBox="1"/>
          <p:nvPr/>
        </p:nvSpPr>
        <p:spPr>
          <a:xfrm>
            <a:off x="6459353" y="4071706"/>
            <a:ext cx="2721396" cy="338554"/>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Diamond anvil cells</a:t>
            </a:r>
          </a:p>
        </p:txBody>
      </p:sp>
      <p:grpSp>
        <p:nvGrpSpPr>
          <p:cNvPr id="10" name="Group 9">
            <a:extLst>
              <a:ext uri="{FF2B5EF4-FFF2-40B4-BE49-F238E27FC236}">
                <a16:creationId xmlns:a16="http://schemas.microsoft.com/office/drawing/2014/main" id="{C07922D6-1ACD-992B-17B0-E7065D700EB6}"/>
              </a:ext>
            </a:extLst>
          </p:cNvPr>
          <p:cNvGrpSpPr/>
          <p:nvPr/>
        </p:nvGrpSpPr>
        <p:grpSpPr>
          <a:xfrm>
            <a:off x="2773743" y="1881150"/>
            <a:ext cx="3247890" cy="2326903"/>
            <a:chOff x="272144" y="1361520"/>
            <a:chExt cx="3720726" cy="2617791"/>
          </a:xfrm>
        </p:grpSpPr>
        <p:pic>
          <p:nvPicPr>
            <p:cNvPr id="17" name="Picture 16">
              <a:extLst>
                <a:ext uri="{FF2B5EF4-FFF2-40B4-BE49-F238E27FC236}">
                  <a16:creationId xmlns:a16="http://schemas.microsoft.com/office/drawing/2014/main" id="{99FC2798-6DCC-43CC-C211-8EA8EB807E9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457199" y="1361520"/>
              <a:ext cx="3535671" cy="2617791"/>
            </a:xfrm>
            <a:prstGeom prst="rect">
              <a:avLst/>
            </a:prstGeom>
            <a:solidFill>
              <a:schemeClr val="bg1"/>
            </a:solidFill>
          </p:spPr>
        </p:pic>
        <p:sp>
          <p:nvSpPr>
            <p:cNvPr id="18" name="Rectangle 17">
              <a:extLst>
                <a:ext uri="{FF2B5EF4-FFF2-40B4-BE49-F238E27FC236}">
                  <a16:creationId xmlns:a16="http://schemas.microsoft.com/office/drawing/2014/main" id="{C6039971-0EF8-2ED0-BF4C-9A0558680CB2}"/>
                </a:ext>
              </a:extLst>
            </p:cNvPr>
            <p:cNvSpPr/>
            <p:nvPr/>
          </p:nvSpPr>
          <p:spPr>
            <a:xfrm>
              <a:off x="272144" y="1711515"/>
              <a:ext cx="315685" cy="505232"/>
            </a:xfrm>
            <a:prstGeom prst="rect">
              <a:avLst/>
            </a:prstGeom>
            <a:solidFill>
              <a:schemeClr val="bg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
                  <a:solidFill>
                    <a:srgbClr val="000000"/>
                  </a:solidFill>
                </a:uFill>
                <a:latin typeface="Arial"/>
                <a:ea typeface="+mn-ea"/>
                <a:cs typeface="Arial"/>
                <a:sym typeface="Arial"/>
              </a:endParaRPr>
            </a:p>
          </p:txBody>
        </p:sp>
      </p:grpSp>
      <p:sp>
        <p:nvSpPr>
          <p:cNvPr id="23" name="TextBox 22">
            <a:extLst>
              <a:ext uri="{FF2B5EF4-FFF2-40B4-BE49-F238E27FC236}">
                <a16:creationId xmlns:a16="http://schemas.microsoft.com/office/drawing/2014/main" id="{52A0E113-24F4-F349-DC3D-01B55DCBCB1E}"/>
              </a:ext>
            </a:extLst>
          </p:cNvPr>
          <p:cNvSpPr txBox="1"/>
          <p:nvPr/>
        </p:nvSpPr>
        <p:spPr>
          <a:xfrm>
            <a:off x="2852883" y="3030548"/>
            <a:ext cx="2671243"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
                  <a:solidFill>
                    <a:srgbClr val="000000"/>
                  </a:solidFill>
                </a:uFill>
                <a:latin typeface="Arial"/>
                <a:ea typeface="+mn-ea"/>
                <a:cs typeface="Arial"/>
                <a:sym typeface="Arial"/>
              </a:rPr>
              <a:t>Pressures of up to ~100 GPa </a:t>
            </a:r>
          </a:p>
          <a:p>
            <a:pPr marL="81280" marR="81280" lvl="0" indent="0" algn="l" defTabSz="1821656" rtl="0" eaLnBrk="1" fontAlgn="auto" latinLnBrk="0" hangingPunct="0">
              <a:lnSpc>
                <a:spcPct val="100000"/>
              </a:lnSpc>
              <a:spcBef>
                <a:spcPts val="0"/>
              </a:spcBef>
              <a:spcAft>
                <a:spcPts val="0"/>
              </a:spcAft>
              <a:buClrTx/>
              <a:buSzTx/>
              <a:buFontTx/>
              <a:buNone/>
              <a:tabLst/>
              <a:defRPr/>
            </a:pPr>
            <a:r>
              <a:rPr lang="en-US" sz="1400" kern="0">
                <a:solidFill>
                  <a:srgbClr val="000000"/>
                </a:solidFill>
                <a:uFill>
                  <a:solidFill>
                    <a:srgbClr val="000000"/>
                  </a:solidFill>
                </a:uFill>
                <a:latin typeface="Arial"/>
                <a:cs typeface="Arial"/>
                <a:sym typeface="Arial"/>
              </a:rPr>
              <a:t>Ion fluence up to 10</a:t>
            </a:r>
            <a:r>
              <a:rPr lang="en-US" sz="1400" kern="0" baseline="30000">
                <a:solidFill>
                  <a:srgbClr val="000000"/>
                </a:solidFill>
                <a:uFill>
                  <a:solidFill>
                    <a:srgbClr val="000000"/>
                  </a:solidFill>
                </a:uFill>
                <a:latin typeface="Arial"/>
                <a:cs typeface="Arial"/>
                <a:sym typeface="Arial"/>
              </a:rPr>
              <a:t>13</a:t>
            </a:r>
            <a:r>
              <a:rPr lang="en-US" sz="1400" kern="0">
                <a:solidFill>
                  <a:srgbClr val="000000"/>
                </a:solidFill>
                <a:uFill>
                  <a:solidFill>
                    <a:srgbClr val="000000"/>
                  </a:solidFill>
                </a:uFill>
                <a:latin typeface="Arial"/>
                <a:cs typeface="Arial"/>
                <a:sym typeface="Arial"/>
              </a:rPr>
              <a:t> i/cm</a:t>
            </a:r>
            <a:r>
              <a:rPr lang="en-US" sz="1400" kern="0" baseline="30000">
                <a:solidFill>
                  <a:srgbClr val="000000"/>
                </a:solidFill>
                <a:uFill>
                  <a:solidFill>
                    <a:srgbClr val="000000"/>
                  </a:solidFill>
                </a:uFill>
                <a:latin typeface="Arial"/>
                <a:cs typeface="Arial"/>
                <a:sym typeface="Arial"/>
              </a:rPr>
              <a:t>2</a:t>
            </a:r>
            <a:endParaRPr kumimoji="0" lang="en-US" sz="1400" b="0" i="0" u="none" strike="noStrike" kern="0" cap="none" spc="0" normalizeH="0" baseline="30000" noProof="0">
              <a:ln>
                <a:noFill/>
              </a:ln>
              <a:solidFill>
                <a:srgbClr val="000000"/>
              </a:solidFill>
              <a:effectLst/>
              <a:uLnTx/>
              <a:uFill>
                <a:solidFill>
                  <a:srgbClr val="000000"/>
                </a:solidFill>
              </a:uFill>
              <a:latin typeface="Arial"/>
              <a:ea typeface="+mn-ea"/>
              <a:cs typeface="Arial"/>
              <a:sym typeface="Arial"/>
            </a:endParaRPr>
          </a:p>
        </p:txBody>
      </p:sp>
      <p:sp>
        <p:nvSpPr>
          <p:cNvPr id="30" name="TextBox 29">
            <a:extLst>
              <a:ext uri="{FF2B5EF4-FFF2-40B4-BE49-F238E27FC236}">
                <a16:creationId xmlns:a16="http://schemas.microsoft.com/office/drawing/2014/main" id="{AA23324C-7882-014D-A28D-1F98F38E21BB}"/>
              </a:ext>
            </a:extLst>
          </p:cNvPr>
          <p:cNvSpPr txBox="1"/>
          <p:nvPr/>
        </p:nvSpPr>
        <p:spPr>
          <a:xfrm>
            <a:off x="3635007" y="4026120"/>
            <a:ext cx="1574470" cy="261610"/>
          </a:xfrm>
          <a:prstGeom prst="rect">
            <a:avLst/>
          </a:prstGeom>
          <a:solidFill>
            <a:schemeClr val="bg1"/>
          </a:solidFill>
        </p:spPr>
        <p:txBody>
          <a:bodyPr wrap="none" rtlCol="0">
            <a:spAutoFit/>
          </a:bodyPr>
          <a:lstStyle/>
          <a:p>
            <a:r>
              <a:rPr lang="en-US" sz="1100"/>
              <a:t>Penetration depth (mm)</a:t>
            </a:r>
          </a:p>
        </p:txBody>
      </p:sp>
      <p:grpSp>
        <p:nvGrpSpPr>
          <p:cNvPr id="32" name="Group 31">
            <a:extLst>
              <a:ext uri="{FF2B5EF4-FFF2-40B4-BE49-F238E27FC236}">
                <a16:creationId xmlns:a16="http://schemas.microsoft.com/office/drawing/2014/main" id="{F477F521-F92B-B2B2-5DDF-CE0056EB1DD5}"/>
              </a:ext>
            </a:extLst>
          </p:cNvPr>
          <p:cNvGrpSpPr/>
          <p:nvPr/>
        </p:nvGrpSpPr>
        <p:grpSpPr>
          <a:xfrm>
            <a:off x="-15119" y="2043676"/>
            <a:ext cx="2755999" cy="2172046"/>
            <a:chOff x="72149" y="468905"/>
            <a:chExt cx="2755999" cy="2172046"/>
          </a:xfrm>
        </p:grpSpPr>
        <p:sp>
          <p:nvSpPr>
            <p:cNvPr id="26" name="Rectangle 25">
              <a:extLst>
                <a:ext uri="{FF2B5EF4-FFF2-40B4-BE49-F238E27FC236}">
                  <a16:creationId xmlns:a16="http://schemas.microsoft.com/office/drawing/2014/main" id="{C7BE35B8-6956-B0B3-7D79-42043BC26729}"/>
                </a:ext>
              </a:extLst>
            </p:cNvPr>
            <p:cNvSpPr/>
            <p:nvPr/>
          </p:nvSpPr>
          <p:spPr>
            <a:xfrm>
              <a:off x="116307" y="468905"/>
              <a:ext cx="2671243" cy="2172046"/>
            </a:xfrm>
            <a:prstGeom prst="rect">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4">
              <a:extLst>
                <a:ext uri="{FF2B5EF4-FFF2-40B4-BE49-F238E27FC236}">
                  <a16:creationId xmlns:a16="http://schemas.microsoft.com/office/drawing/2014/main" id="{975B3D84-EDB0-BBD7-3F0C-6F229EC918FF}"/>
                </a:ext>
              </a:extLst>
            </p:cNvPr>
            <p:cNvSpPr txBox="1">
              <a:spLocks noChangeArrowheads="1"/>
            </p:cNvSpPr>
            <p:nvPr/>
          </p:nvSpPr>
          <p:spPr bwMode="auto">
            <a:xfrm>
              <a:off x="122764" y="601256"/>
              <a:ext cx="2703086" cy="746358"/>
            </a:xfrm>
            <a:prstGeom prst="rect">
              <a:avLst/>
            </a:prstGeom>
            <a:noFill/>
            <a:ln>
              <a:noFill/>
            </a:ln>
          </p:spPr>
          <p:txBody>
            <a:bodyPr wrap="square">
              <a:spAutoFit/>
            </a:bodyPr>
            <a:lstStyle>
              <a:lvl1pPr marL="342900" indent="-34290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50000"/>
                </a:spcBef>
                <a:buClr>
                  <a:schemeClr val="bg1"/>
                </a:buClr>
                <a:buFont typeface="Arial" charset="0"/>
                <a:buNone/>
              </a:pPr>
              <a:r>
                <a:rPr lang="en-US" altLang="en-US" sz="2000" b="1" dirty="0">
                  <a:solidFill>
                    <a:schemeClr val="bg1"/>
                  </a:solidFill>
                </a:rPr>
                <a:t>Ion Irradiation                </a:t>
              </a:r>
            </a:p>
            <a:p>
              <a:pPr algn="ctr" eaLnBrk="1" hangingPunct="1">
                <a:spcBef>
                  <a:spcPct val="50000"/>
                </a:spcBef>
                <a:buClr>
                  <a:schemeClr val="bg1"/>
                </a:buClr>
                <a:buFont typeface="Arial" charset="0"/>
                <a:buNone/>
              </a:pPr>
              <a:r>
                <a:rPr lang="en-US" altLang="en-US" sz="1500" b="1" i="1" dirty="0">
                  <a:solidFill>
                    <a:schemeClr val="bg1"/>
                  </a:solidFill>
                </a:rPr>
                <a:t>Energy density</a:t>
              </a:r>
              <a:r>
                <a:rPr lang="en-US" altLang="en-US" sz="1500" b="1" dirty="0">
                  <a:solidFill>
                    <a:schemeClr val="bg1"/>
                  </a:solidFill>
                </a:rPr>
                <a:t> ~ eV/atom </a:t>
              </a:r>
              <a:endParaRPr lang="en-US" altLang="en-US" sz="1500" b="1" baseline="-25000" dirty="0">
                <a:solidFill>
                  <a:schemeClr val="bg1"/>
                </a:solidFill>
              </a:endParaRPr>
            </a:p>
          </p:txBody>
        </p:sp>
        <p:sp>
          <p:nvSpPr>
            <p:cNvPr id="24" name="TextBox 23">
              <a:extLst>
                <a:ext uri="{FF2B5EF4-FFF2-40B4-BE49-F238E27FC236}">
                  <a16:creationId xmlns:a16="http://schemas.microsoft.com/office/drawing/2014/main" id="{98518F6E-AA47-685A-0C3A-1E6B7A3C793F}"/>
                </a:ext>
              </a:extLst>
            </p:cNvPr>
            <p:cNvSpPr txBox="1"/>
            <p:nvPr/>
          </p:nvSpPr>
          <p:spPr>
            <a:xfrm>
              <a:off x="72149" y="1515649"/>
              <a:ext cx="2755999" cy="95410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GeV heavy ions deposit enormous amount of energy in very localized volumes and in very short times  </a:t>
              </a:r>
            </a:p>
          </p:txBody>
        </p:sp>
      </p:grpSp>
      <p:sp>
        <p:nvSpPr>
          <p:cNvPr id="33" name="TextBox 32">
            <a:extLst>
              <a:ext uri="{FF2B5EF4-FFF2-40B4-BE49-F238E27FC236}">
                <a16:creationId xmlns:a16="http://schemas.microsoft.com/office/drawing/2014/main" id="{558983D0-9DF9-AADD-187D-A77644E30822}"/>
              </a:ext>
            </a:extLst>
          </p:cNvPr>
          <p:cNvSpPr txBox="1"/>
          <p:nvPr/>
        </p:nvSpPr>
        <p:spPr>
          <a:xfrm>
            <a:off x="2799192" y="1734484"/>
            <a:ext cx="1449090" cy="523220"/>
          </a:xfrm>
          <a:prstGeom prst="rect">
            <a:avLst/>
          </a:prstGeom>
          <a:solidFill>
            <a:srgbClr val="0432FF"/>
          </a:solidFill>
        </p:spPr>
        <p:txBody>
          <a:bodyPr wrap="square" rtlCol="0">
            <a:spAutoFit/>
          </a:bodyPr>
          <a:lstStyle/>
          <a:p>
            <a:r>
              <a:rPr lang="en-US" sz="1400">
                <a:solidFill>
                  <a:schemeClr val="bg1"/>
                </a:solidFill>
              </a:rPr>
              <a:t>High energy </a:t>
            </a:r>
          </a:p>
          <a:p>
            <a:r>
              <a:rPr lang="en-US" sz="1400">
                <a:solidFill>
                  <a:schemeClr val="bg1"/>
                </a:solidFill>
              </a:rPr>
              <a:t>Au, Pb, U ions</a:t>
            </a:r>
          </a:p>
        </p:txBody>
      </p:sp>
      <p:cxnSp>
        <p:nvCxnSpPr>
          <p:cNvPr id="35" name="Straight Arrow Connector 34">
            <a:extLst>
              <a:ext uri="{FF2B5EF4-FFF2-40B4-BE49-F238E27FC236}">
                <a16:creationId xmlns:a16="http://schemas.microsoft.com/office/drawing/2014/main" id="{D90C03AC-7BF8-D1E6-1D62-7B5647C02FA0}"/>
              </a:ext>
            </a:extLst>
          </p:cNvPr>
          <p:cNvCxnSpPr/>
          <p:nvPr/>
        </p:nvCxnSpPr>
        <p:spPr>
          <a:xfrm>
            <a:off x="3193326" y="2358127"/>
            <a:ext cx="2386786"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FD61178-D5D7-704A-FED5-8B71870B8148}"/>
              </a:ext>
            </a:extLst>
          </p:cNvPr>
          <p:cNvCxnSpPr/>
          <p:nvPr/>
        </p:nvCxnSpPr>
        <p:spPr>
          <a:xfrm>
            <a:off x="3193326" y="2406904"/>
            <a:ext cx="2386786"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A49056A-9428-A3BE-5CDD-11F16706B673}"/>
              </a:ext>
            </a:extLst>
          </p:cNvPr>
          <p:cNvCxnSpPr/>
          <p:nvPr/>
        </p:nvCxnSpPr>
        <p:spPr>
          <a:xfrm>
            <a:off x="3204000" y="2475304"/>
            <a:ext cx="2386786"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2056AD7-5975-0F9E-3E87-F08C48FD233F}"/>
              </a:ext>
            </a:extLst>
          </p:cNvPr>
          <p:cNvCxnSpPr/>
          <p:nvPr/>
        </p:nvCxnSpPr>
        <p:spPr>
          <a:xfrm>
            <a:off x="3203848" y="2536504"/>
            <a:ext cx="2386786"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DE90ECD1-6553-1475-073F-C592C6C37C71}"/>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8037401" y="75588"/>
            <a:ext cx="1080000" cy="396000"/>
          </a:xfrm>
          <a:prstGeom prst="rect">
            <a:avLst/>
          </a:prstGeom>
        </p:spPr>
      </p:pic>
      <p:sp>
        <p:nvSpPr>
          <p:cNvPr id="53" name="Rectangle 52">
            <a:extLst>
              <a:ext uri="{FF2B5EF4-FFF2-40B4-BE49-F238E27FC236}">
                <a16:creationId xmlns:a16="http://schemas.microsoft.com/office/drawing/2014/main" id="{74FBAB75-EFD8-72B5-F240-3CF1AFA425EF}"/>
              </a:ext>
            </a:extLst>
          </p:cNvPr>
          <p:cNvSpPr/>
          <p:nvPr/>
        </p:nvSpPr>
        <p:spPr>
          <a:xfrm>
            <a:off x="4752000" y="1911466"/>
            <a:ext cx="1260000" cy="1074431"/>
          </a:xfrm>
          <a:prstGeom prst="rect">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D26216EE-52C8-8DF3-3CEF-F162E57E149B}"/>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217367" y="543596"/>
            <a:ext cx="686947" cy="57245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074DD4C-0950-1DA4-1257-F0593991EABD}"/>
              </a:ext>
            </a:extLst>
          </p:cNvPr>
          <p:cNvSpPr txBox="1"/>
          <p:nvPr/>
        </p:nvSpPr>
        <p:spPr>
          <a:xfrm>
            <a:off x="71684" y="211598"/>
            <a:ext cx="9361040" cy="584775"/>
          </a:xfrm>
          <a:prstGeom prst="rect">
            <a:avLst/>
          </a:prstGeom>
          <a:noFill/>
        </p:spPr>
        <p:txBody>
          <a:bodyPr wrap="square" rtlCol="0">
            <a:spAutoFit/>
          </a:bodyPr>
          <a:lstStyle/>
          <a:p>
            <a:pPr algn="ctr"/>
            <a:r>
              <a:rPr lang="en-US" sz="3200" b="1">
                <a:solidFill>
                  <a:schemeClr val="bg1"/>
                </a:solidFill>
              </a:rPr>
              <a:t>Coupling extreme conditions</a:t>
            </a:r>
          </a:p>
        </p:txBody>
      </p:sp>
      <p:grpSp>
        <p:nvGrpSpPr>
          <p:cNvPr id="22" name="Gruppieren 3">
            <a:extLst>
              <a:ext uri="{FF2B5EF4-FFF2-40B4-BE49-F238E27FC236}">
                <a16:creationId xmlns:a16="http://schemas.microsoft.com/office/drawing/2014/main" id="{7BFD22A4-5D9B-5DC5-E1D1-878CE1EDDAA4}"/>
              </a:ext>
            </a:extLst>
          </p:cNvPr>
          <p:cNvGrpSpPr>
            <a:grpSpLocks noChangeAspect="1"/>
          </p:cNvGrpSpPr>
          <p:nvPr/>
        </p:nvGrpSpPr>
        <p:grpSpPr>
          <a:xfrm>
            <a:off x="-101999" y="26968"/>
            <a:ext cx="2151825" cy="1512000"/>
            <a:chOff x="5286784" y="1511160"/>
            <a:chExt cx="2249903" cy="1817030"/>
          </a:xfrm>
        </p:grpSpPr>
        <p:grpSp>
          <p:nvGrpSpPr>
            <p:cNvPr id="34" name="Group 33">
              <a:extLst>
                <a:ext uri="{FF2B5EF4-FFF2-40B4-BE49-F238E27FC236}">
                  <a16:creationId xmlns:a16="http://schemas.microsoft.com/office/drawing/2014/main" id="{2C86EBF2-E811-C441-6FC0-9C3F638EA76F}"/>
                </a:ext>
              </a:extLst>
            </p:cNvPr>
            <p:cNvGrpSpPr/>
            <p:nvPr/>
          </p:nvGrpSpPr>
          <p:grpSpPr>
            <a:xfrm>
              <a:off x="5740696" y="2227113"/>
              <a:ext cx="1324663" cy="1101077"/>
              <a:chOff x="6471070" y="1504317"/>
              <a:chExt cx="2165510" cy="1800000"/>
            </a:xfrm>
          </p:grpSpPr>
          <p:sp>
            <p:nvSpPr>
              <p:cNvPr id="57" name="Oval 56">
                <a:extLst>
                  <a:ext uri="{FF2B5EF4-FFF2-40B4-BE49-F238E27FC236}">
                    <a16:creationId xmlns:a16="http://schemas.microsoft.com/office/drawing/2014/main" id="{C97CA0FA-DDE2-B822-5C59-3822EA6D5072}"/>
                  </a:ext>
                </a:extLst>
              </p:cNvPr>
              <p:cNvSpPr>
                <a:spLocks noChangeAspect="1"/>
              </p:cNvSpPr>
              <p:nvPr/>
            </p:nvSpPr>
            <p:spPr>
              <a:xfrm>
                <a:off x="6660649" y="1504317"/>
                <a:ext cx="1800000" cy="1800000"/>
              </a:xfrm>
              <a:prstGeom prst="ellipse">
                <a:avLst/>
              </a:prstGeom>
              <a:solidFill>
                <a:srgbClr val="FF0000">
                  <a:alpha val="85000"/>
                </a:srgbClr>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58" name="TextBox 57">
                <a:extLst>
                  <a:ext uri="{FF2B5EF4-FFF2-40B4-BE49-F238E27FC236}">
                    <a16:creationId xmlns:a16="http://schemas.microsoft.com/office/drawing/2014/main" id="{59FB5553-4D24-8E76-2381-DF1CD321591D}"/>
                  </a:ext>
                </a:extLst>
              </p:cNvPr>
              <p:cNvSpPr txBox="1"/>
              <p:nvPr/>
            </p:nvSpPr>
            <p:spPr>
              <a:xfrm>
                <a:off x="6471070" y="2203016"/>
                <a:ext cx="2165510" cy="423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chorCtr="1">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
                      <a:solidFill>
                        <a:srgbClr val="000000"/>
                      </a:solidFill>
                    </a:uFill>
                    <a:latin typeface="+mn-lt"/>
                    <a:ea typeface="+mn-ea"/>
                    <a:cs typeface="+mn-cs"/>
                    <a:sym typeface="Arial"/>
                  </a:rPr>
                  <a:t>Temperature</a:t>
                </a:r>
              </a:p>
            </p:txBody>
          </p:sp>
        </p:grpSp>
        <p:grpSp>
          <p:nvGrpSpPr>
            <p:cNvPr id="36" name="Group 35">
              <a:extLst>
                <a:ext uri="{FF2B5EF4-FFF2-40B4-BE49-F238E27FC236}">
                  <a16:creationId xmlns:a16="http://schemas.microsoft.com/office/drawing/2014/main" id="{848FB130-4BB9-F669-C3BF-94DF28DA79E9}"/>
                </a:ext>
              </a:extLst>
            </p:cNvPr>
            <p:cNvGrpSpPr/>
            <p:nvPr/>
          </p:nvGrpSpPr>
          <p:grpSpPr>
            <a:xfrm>
              <a:off x="5286784" y="1511160"/>
              <a:ext cx="1185486" cy="1101077"/>
              <a:chOff x="4998161" y="1522842"/>
              <a:chExt cx="1937989" cy="1800000"/>
            </a:xfrm>
          </p:grpSpPr>
          <p:sp>
            <p:nvSpPr>
              <p:cNvPr id="55" name="Oval 54">
                <a:extLst>
                  <a:ext uri="{FF2B5EF4-FFF2-40B4-BE49-F238E27FC236}">
                    <a16:creationId xmlns:a16="http://schemas.microsoft.com/office/drawing/2014/main" id="{0364B95E-42C2-64D1-B6BB-FE5E59925530}"/>
                  </a:ext>
                </a:extLst>
              </p:cNvPr>
              <p:cNvSpPr>
                <a:spLocks noChangeAspect="1"/>
              </p:cNvSpPr>
              <p:nvPr/>
            </p:nvSpPr>
            <p:spPr>
              <a:xfrm>
                <a:off x="5109950" y="1522842"/>
                <a:ext cx="1799999" cy="1800000"/>
              </a:xfrm>
              <a:prstGeom prst="ellipse">
                <a:avLst/>
              </a:prstGeom>
              <a:solidFill>
                <a:srgbClr val="00B050">
                  <a:alpha val="85000"/>
                </a:srgbClr>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56" name="TextBox 55">
                <a:extLst>
                  <a:ext uri="{FF2B5EF4-FFF2-40B4-BE49-F238E27FC236}">
                    <a16:creationId xmlns:a16="http://schemas.microsoft.com/office/drawing/2014/main" id="{542475B9-B3FE-58E8-21C3-DE5FE7F1F8DF}"/>
                  </a:ext>
                </a:extLst>
              </p:cNvPr>
              <p:cNvSpPr txBox="1"/>
              <p:nvPr/>
            </p:nvSpPr>
            <p:spPr>
              <a:xfrm>
                <a:off x="4998161" y="1664306"/>
                <a:ext cx="1937989" cy="1129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
                      <a:solidFill>
                        <a:srgbClr val="000000"/>
                      </a:solidFill>
                    </a:uFill>
                    <a:latin typeface="+mn-lt"/>
                    <a:ea typeface="+mn-ea"/>
                    <a:cs typeface="+mn-cs"/>
                    <a:sym typeface="Arial"/>
                  </a:rPr>
                  <a:t>High pressure</a:t>
                </a:r>
              </a:p>
            </p:txBody>
          </p:sp>
        </p:grpSp>
        <p:grpSp>
          <p:nvGrpSpPr>
            <p:cNvPr id="40" name="Group 39">
              <a:extLst>
                <a:ext uri="{FF2B5EF4-FFF2-40B4-BE49-F238E27FC236}">
                  <a16:creationId xmlns:a16="http://schemas.microsoft.com/office/drawing/2014/main" id="{D809B7FC-A83F-1536-71F7-24E4C4D605FC}"/>
                </a:ext>
              </a:extLst>
            </p:cNvPr>
            <p:cNvGrpSpPr/>
            <p:nvPr/>
          </p:nvGrpSpPr>
          <p:grpSpPr>
            <a:xfrm>
              <a:off x="6252659" y="1523431"/>
              <a:ext cx="1284028" cy="1101078"/>
              <a:chOff x="5778023" y="2524251"/>
              <a:chExt cx="2099082" cy="1800002"/>
            </a:xfrm>
          </p:grpSpPr>
          <p:sp>
            <p:nvSpPr>
              <p:cNvPr id="41" name="Oval 40">
                <a:extLst>
                  <a:ext uri="{FF2B5EF4-FFF2-40B4-BE49-F238E27FC236}">
                    <a16:creationId xmlns:a16="http://schemas.microsoft.com/office/drawing/2014/main" id="{0F8F3403-F060-A687-6E69-A45C996F478E}"/>
                  </a:ext>
                </a:extLst>
              </p:cNvPr>
              <p:cNvSpPr>
                <a:spLocks noChangeAspect="1"/>
              </p:cNvSpPr>
              <p:nvPr/>
            </p:nvSpPr>
            <p:spPr>
              <a:xfrm>
                <a:off x="5863389" y="2524251"/>
                <a:ext cx="1800000" cy="1800002"/>
              </a:xfrm>
              <a:prstGeom prst="ellipse">
                <a:avLst/>
              </a:prstGeom>
              <a:solidFill>
                <a:srgbClr val="0000CC"/>
              </a:solidFill>
              <a:ln w="12700" cap="flat">
                <a:solidFill>
                  <a:srgbClr val="00919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54" name="TextBox 53">
                <a:extLst>
                  <a:ext uri="{FF2B5EF4-FFF2-40B4-BE49-F238E27FC236}">
                    <a16:creationId xmlns:a16="http://schemas.microsoft.com/office/drawing/2014/main" id="{88420BD3-12EB-9B74-DC1A-4DB78AF3D3F9}"/>
                  </a:ext>
                </a:extLst>
              </p:cNvPr>
              <p:cNvSpPr txBox="1"/>
              <p:nvPr/>
            </p:nvSpPr>
            <p:spPr>
              <a:xfrm>
                <a:off x="5778023" y="2645655"/>
                <a:ext cx="2099082" cy="1129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
                      <a:solidFill>
                        <a:srgbClr val="000000"/>
                      </a:solidFill>
                    </a:uFill>
                    <a:latin typeface="+mn-lt"/>
                    <a:ea typeface="+mn-ea"/>
                    <a:cs typeface="+mn-cs"/>
                    <a:sym typeface="Arial"/>
                  </a:rPr>
                  <a:t>Ion Irradiation</a:t>
                </a:r>
              </a:p>
            </p:txBody>
          </p:sp>
        </p:grpSp>
      </p:grpSp>
    </p:spTree>
    <p:extLst>
      <p:ext uri="{BB962C8B-B14F-4D97-AF65-F5344CB8AC3E}">
        <p14:creationId xmlns:p14="http://schemas.microsoft.com/office/powerpoint/2010/main" val="4081500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74A310-0AEB-C0E6-8A2B-A5C9F57C7819}"/>
              </a:ext>
            </a:extLst>
          </p:cNvPr>
          <p:cNvSpPr/>
          <p:nvPr/>
        </p:nvSpPr>
        <p:spPr>
          <a:xfrm>
            <a:off x="87354" y="772168"/>
            <a:ext cx="8989299" cy="4320000"/>
          </a:xfrm>
          <a:prstGeom prst="rect">
            <a:avLst/>
          </a:prstGeom>
          <a:solidFill>
            <a:schemeClr val="bg1">
              <a:lumMod val="85000"/>
            </a:schemeClr>
          </a:solidFill>
          <a:ln w="127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effectLst/>
              <a:uFill>
                <a:solidFill>
                  <a:srgbClr val="000000"/>
                </a:solidFill>
              </a:uFill>
              <a:latin typeface="+mn-lt"/>
              <a:ea typeface="+mn-ea"/>
              <a:cs typeface="+mn-cs"/>
              <a:sym typeface="Arial"/>
            </a:endParaRPr>
          </a:p>
        </p:txBody>
      </p:sp>
      <p:sp>
        <p:nvSpPr>
          <p:cNvPr id="4" name="Rectangle 3">
            <a:extLst>
              <a:ext uri="{FF2B5EF4-FFF2-40B4-BE49-F238E27FC236}">
                <a16:creationId xmlns:a16="http://schemas.microsoft.com/office/drawing/2014/main" id="{8AAC176B-99D0-6334-9B45-77752A5DAAC1}"/>
              </a:ext>
            </a:extLst>
          </p:cNvPr>
          <p:cNvSpPr/>
          <p:nvPr/>
        </p:nvSpPr>
        <p:spPr>
          <a:xfrm>
            <a:off x="4376207" y="817369"/>
            <a:ext cx="4640646" cy="4248000"/>
          </a:xfrm>
          <a:prstGeom prst="rect">
            <a:avLst/>
          </a:prstGeom>
          <a:solidFill>
            <a:schemeClr val="bg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pic>
        <p:nvPicPr>
          <p:cNvPr id="105" name="Picture 104" descr="D:\Manuscripts\Acta Materialia\ThermCo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6986" y="2950522"/>
            <a:ext cx="2458067" cy="1632053"/>
          </a:xfrm>
          <a:prstGeom prst="rect">
            <a:avLst/>
          </a:prstGeom>
          <a:noFill/>
          <a:ln w="28575">
            <a:noFill/>
          </a:ln>
        </p:spPr>
      </p:pic>
      <p:sp>
        <p:nvSpPr>
          <p:cNvPr id="106" name="Titel 1">
            <a:extLst>
              <a:ext uri="{FF2B5EF4-FFF2-40B4-BE49-F238E27FC236}">
                <a16:creationId xmlns:a16="http://schemas.microsoft.com/office/drawing/2014/main" id="{1114ABEB-13CC-4C4A-8F73-F742D33F6E9A}"/>
              </a:ext>
            </a:extLst>
          </p:cNvPr>
          <p:cNvSpPr txBox="1">
            <a:spLocks/>
          </p:cNvSpPr>
          <p:nvPr/>
        </p:nvSpPr>
        <p:spPr>
          <a:xfrm>
            <a:off x="5820697" y="3161331"/>
            <a:ext cx="1956001" cy="135960"/>
          </a:xfrm>
          <a:prstGeom prst="rect">
            <a:avLst/>
          </a:prstGeom>
        </p:spPr>
        <p:txBody>
          <a:bodyPr>
            <a:normAutofit fontScale="32500" lnSpcReduction="20000"/>
          </a:bodyPr>
          <a:lstStyle>
            <a:lvl1pPr algn="l" defTabSz="457082" rtl="0" eaLnBrk="1" latinLnBrk="0" hangingPunct="1">
              <a:spcBef>
                <a:spcPct val="0"/>
              </a:spcBef>
              <a:buNone/>
              <a:defRPr sz="2400" b="1" kern="1200">
                <a:solidFill>
                  <a:srgbClr val="333333"/>
                </a:solidFill>
                <a:latin typeface="Arial"/>
                <a:ea typeface="+mj-ea"/>
                <a:cs typeface="Arial"/>
              </a:defRPr>
            </a:lvl1pPr>
          </a:lstStyle>
          <a:p>
            <a:pPr algn="ctr"/>
            <a:endParaRPr lang="en-US" sz="900" dirty="0">
              <a:solidFill>
                <a:srgbClr val="FF0000"/>
              </a:solidFill>
            </a:endParaRPr>
          </a:p>
        </p:txBody>
      </p:sp>
      <p:sp>
        <p:nvSpPr>
          <p:cNvPr id="5" name="Rectangle 4"/>
          <p:cNvSpPr/>
          <p:nvPr/>
        </p:nvSpPr>
        <p:spPr>
          <a:xfrm>
            <a:off x="4114804" y="2620480"/>
            <a:ext cx="3262430" cy="276999"/>
          </a:xfrm>
          <a:prstGeom prst="rect">
            <a:avLst/>
          </a:prstGeom>
        </p:spPr>
        <p:txBody>
          <a:bodyPr wrap="square">
            <a:spAutoFit/>
          </a:bodyPr>
          <a:lstStyle/>
          <a:p>
            <a:pPr algn="ctr"/>
            <a:r>
              <a:rPr lang="en-US" b="1" dirty="0">
                <a:solidFill>
                  <a:srgbClr val="00599D"/>
                </a:solidFill>
              </a:rPr>
              <a:t>Degradation of thermal conductivity</a:t>
            </a:r>
          </a:p>
        </p:txBody>
      </p:sp>
      <p:pic>
        <p:nvPicPr>
          <p:cNvPr id="36" name="Picture 5">
            <a:extLst>
              <a:ext uri="{FF2B5EF4-FFF2-40B4-BE49-F238E27FC236}">
                <a16:creationId xmlns:a16="http://schemas.microsoft.com/office/drawing/2014/main" id="{F03F54A5-64EA-AC5C-51AE-BAACE169E48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64006" y="1071627"/>
            <a:ext cx="3569039" cy="138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4942982" y="863921"/>
            <a:ext cx="3594895" cy="276999"/>
          </a:xfrm>
          <a:prstGeom prst="rect">
            <a:avLst/>
          </a:prstGeom>
        </p:spPr>
        <p:txBody>
          <a:bodyPr wrap="none">
            <a:spAutoFit/>
          </a:bodyPr>
          <a:lstStyle/>
          <a:p>
            <a:r>
              <a:rPr lang="en-US" b="1" dirty="0">
                <a:solidFill>
                  <a:srgbClr val="00599D"/>
                </a:solidFill>
              </a:rPr>
              <a:t>Monitoring of ion-pulse induced stress waves</a:t>
            </a:r>
          </a:p>
        </p:txBody>
      </p:sp>
      <p:sp>
        <p:nvSpPr>
          <p:cNvPr id="38" name="TextBox 37">
            <a:extLst>
              <a:ext uri="{FF2B5EF4-FFF2-40B4-BE49-F238E27FC236}">
                <a16:creationId xmlns:a16="http://schemas.microsoft.com/office/drawing/2014/main" id="{F3CFC04B-E09A-4A0A-4BEF-FBA40F278479}"/>
              </a:ext>
            </a:extLst>
          </p:cNvPr>
          <p:cNvSpPr txBox="1"/>
          <p:nvPr/>
        </p:nvSpPr>
        <p:spPr>
          <a:xfrm>
            <a:off x="308622" y="1022308"/>
            <a:ext cx="3502348" cy="132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algn="l" defTabSz="1821656" rtl="0" fontAlgn="auto" latinLnBrk="0" hangingPunct="0">
              <a:lnSpc>
                <a:spcPct val="100000"/>
              </a:lnSpc>
              <a:spcBef>
                <a:spcPts val="0"/>
              </a:spcBef>
              <a:spcAft>
                <a:spcPts val="0"/>
              </a:spcAft>
              <a:buClrTx/>
              <a:buSzTx/>
              <a:tabLst/>
            </a:pPr>
            <a:r>
              <a:rPr lang="en-US" sz="1600" dirty="0">
                <a:solidFill>
                  <a:srgbClr val="00599D"/>
                </a:solidFill>
              </a:rPr>
              <a:t>Applications:</a:t>
            </a:r>
          </a:p>
          <a:p>
            <a:pPr marL="180975" indent="-180975">
              <a:spcBef>
                <a:spcPts val="600"/>
              </a:spcBef>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High-power accelerators:</a:t>
            </a:r>
          </a:p>
          <a:p>
            <a:pPr marL="180975" indent="-180975"/>
            <a:r>
              <a:rPr lang="en-US" sz="1400" dirty="0">
                <a:solidFill>
                  <a:schemeClr val="tx1"/>
                </a:solidFill>
                <a:latin typeface="Arial" panose="020B0604020202020204" pitchFamily="34" charset="0"/>
                <a:cs typeface="Arial" panose="020B0604020202020204" pitchFamily="34" charset="0"/>
              </a:rPr>
              <a:t>	(targets, collimators and beam dumps) </a:t>
            </a:r>
          </a:p>
          <a:p>
            <a:pPr marL="180975" indent="-180975">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High temperature reactors</a:t>
            </a:r>
          </a:p>
          <a:p>
            <a:pPr marL="180975" indent="-180975">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Space materials</a:t>
            </a:r>
            <a:endParaRPr lang="en-US" sz="1600" dirty="0">
              <a:solidFill>
                <a:schemeClr val="tx1"/>
              </a:solidFill>
            </a:endParaRPr>
          </a:p>
        </p:txBody>
      </p:sp>
      <p:pic>
        <p:nvPicPr>
          <p:cNvPr id="52" name="Picture 113" descr="http://www.hzdr.de/workshops/cbm2011/Images/FAIR_Logo_rgb.jpg">
            <a:extLst>
              <a:ext uri="{FF2B5EF4-FFF2-40B4-BE49-F238E27FC236}">
                <a16:creationId xmlns:a16="http://schemas.microsoft.com/office/drawing/2014/main" id="{F2CAFF96-8F45-DD1E-4275-DCE8B701BC01}"/>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0071" y="4566873"/>
            <a:ext cx="616868" cy="514135"/>
          </a:xfrm>
          <a:prstGeom prst="rect">
            <a:avLst/>
          </a:prstGeom>
          <a:noFill/>
          <a:ln w="9525">
            <a:noFill/>
            <a:miter lim="800000"/>
            <a:headEnd/>
            <a:tailEnd/>
          </a:ln>
        </p:spPr>
      </p:pic>
      <p:pic>
        <p:nvPicPr>
          <p:cNvPr id="53" name="Picture 111" descr="top_logo">
            <a:extLst>
              <a:ext uri="{FF2B5EF4-FFF2-40B4-BE49-F238E27FC236}">
                <a16:creationId xmlns:a16="http://schemas.microsoft.com/office/drawing/2014/main" id="{E895F296-23F9-A35D-FCC1-CCFDB02E12E8}"/>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r="41385"/>
          <a:stretch>
            <a:fillRect/>
          </a:stretch>
        </p:blipFill>
        <p:spPr bwMode="auto">
          <a:xfrm>
            <a:off x="1785936" y="4636965"/>
            <a:ext cx="1992635" cy="397364"/>
          </a:xfrm>
          <a:prstGeom prst="rect">
            <a:avLst/>
          </a:prstGeom>
          <a:noFill/>
          <a:ln w="9525">
            <a:noFill/>
            <a:miter lim="800000"/>
            <a:headEnd/>
            <a:tailEnd/>
          </a:ln>
        </p:spPr>
      </p:pic>
      <p:pic>
        <p:nvPicPr>
          <p:cNvPr id="54" name="Picture 53">
            <a:extLst>
              <a:ext uri="{FF2B5EF4-FFF2-40B4-BE49-F238E27FC236}">
                <a16:creationId xmlns:a16="http://schemas.microsoft.com/office/drawing/2014/main" id="{B7BE8BBD-BD61-6284-0305-4E65FE8824A0}"/>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855799" y="4636965"/>
            <a:ext cx="896284" cy="384026"/>
          </a:xfrm>
          <a:prstGeom prst="rect">
            <a:avLst/>
          </a:prstGeom>
        </p:spPr>
      </p:pic>
      <p:pic>
        <p:nvPicPr>
          <p:cNvPr id="51" name="Picture 50">
            <a:extLst>
              <a:ext uri="{FF2B5EF4-FFF2-40B4-BE49-F238E27FC236}">
                <a16:creationId xmlns:a16="http://schemas.microsoft.com/office/drawing/2014/main" id="{FC3258F7-CDA7-7EA7-0B2A-CB4B0D8480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95801" y="4545037"/>
            <a:ext cx="504000" cy="504000"/>
          </a:xfrm>
          <a:prstGeom prst="rect">
            <a:avLst/>
          </a:prstGeom>
        </p:spPr>
      </p:pic>
      <p:sp>
        <p:nvSpPr>
          <p:cNvPr id="7" name="Rectangle 6"/>
          <p:cNvSpPr/>
          <p:nvPr/>
        </p:nvSpPr>
        <p:spPr>
          <a:xfrm>
            <a:off x="4472548" y="2341210"/>
            <a:ext cx="1947168" cy="215444"/>
          </a:xfrm>
          <a:prstGeom prst="rect">
            <a:avLst/>
          </a:prstGeom>
        </p:spPr>
        <p:txBody>
          <a:bodyPr wrap="square">
            <a:spAutoFit/>
          </a:bodyPr>
          <a:lstStyle/>
          <a:p>
            <a:r>
              <a:rPr lang="en-US" sz="800" dirty="0">
                <a:solidFill>
                  <a:schemeClr val="tx1"/>
                </a:solidFill>
                <a:latin typeface="Arial" panose="020B0604020202020204" pitchFamily="34" charset="0"/>
              </a:rPr>
              <a:t>Shock and Vibration (2021) 8884447</a:t>
            </a:r>
            <a:endParaRPr lang="en-GB" sz="800" dirty="0">
              <a:solidFill>
                <a:schemeClr val="tx1"/>
              </a:solidFill>
            </a:endParaRPr>
          </a:p>
        </p:txBody>
      </p:sp>
      <p:pic>
        <p:nvPicPr>
          <p:cNvPr id="59" name="Grafik 37">
            <a:extLst>
              <a:ext uri="{FF2B5EF4-FFF2-40B4-BE49-F238E27FC236}">
                <a16:creationId xmlns:a16="http://schemas.microsoft.com/office/drawing/2014/main" id="{9D00588A-2DBD-960C-3F01-17109BA5C7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93555" y="3248109"/>
            <a:ext cx="1838954" cy="1287580"/>
          </a:xfrm>
          <a:prstGeom prst="rect">
            <a:avLst/>
          </a:prstGeom>
        </p:spPr>
      </p:pic>
      <p:sp>
        <p:nvSpPr>
          <p:cNvPr id="60" name="Rectangle 59">
            <a:extLst>
              <a:ext uri="{FF2B5EF4-FFF2-40B4-BE49-F238E27FC236}">
                <a16:creationId xmlns:a16="http://schemas.microsoft.com/office/drawing/2014/main" id="{2BC62089-FCE0-C986-EE30-24976A69E739}"/>
              </a:ext>
            </a:extLst>
          </p:cNvPr>
          <p:cNvSpPr/>
          <p:nvPr/>
        </p:nvSpPr>
        <p:spPr>
          <a:xfrm>
            <a:off x="6986969" y="2611053"/>
            <a:ext cx="2052127" cy="646331"/>
          </a:xfrm>
          <a:prstGeom prst="rect">
            <a:avLst/>
          </a:prstGeom>
        </p:spPr>
        <p:txBody>
          <a:bodyPr wrap="square">
            <a:spAutoFit/>
          </a:bodyPr>
          <a:lstStyle/>
          <a:p>
            <a:pPr algn="ctr"/>
            <a:r>
              <a:rPr lang="en-US" b="1" dirty="0">
                <a:solidFill>
                  <a:srgbClr val="00599D"/>
                </a:solidFill>
              </a:rPr>
              <a:t>Pretreated copper targets for ion-beam desorption experiments</a:t>
            </a:r>
          </a:p>
        </p:txBody>
      </p:sp>
      <p:sp>
        <p:nvSpPr>
          <p:cNvPr id="6" name="Rectangle 5"/>
          <p:cNvSpPr/>
          <p:nvPr/>
        </p:nvSpPr>
        <p:spPr>
          <a:xfrm>
            <a:off x="4916786" y="4549452"/>
            <a:ext cx="1658467" cy="215444"/>
          </a:xfrm>
          <a:prstGeom prst="rect">
            <a:avLst/>
          </a:prstGeom>
        </p:spPr>
        <p:txBody>
          <a:bodyPr wrap="none">
            <a:spAutoFit/>
          </a:bodyPr>
          <a:lstStyle/>
          <a:p>
            <a:r>
              <a:rPr lang="de-DE" sz="800" dirty="0">
                <a:solidFill>
                  <a:srgbClr val="333333"/>
                </a:solidFill>
                <a:latin typeface="Arial" panose="020B0604020202020204" pitchFamily="34" charset="0"/>
              </a:rPr>
              <a:t>Acta </a:t>
            </a:r>
            <a:r>
              <a:rPr lang="de-DE" sz="800" dirty="0" err="1">
                <a:solidFill>
                  <a:srgbClr val="333333"/>
                </a:solidFill>
                <a:latin typeface="Arial" panose="020B0604020202020204" pitchFamily="34" charset="0"/>
              </a:rPr>
              <a:t>Materialia</a:t>
            </a:r>
            <a:r>
              <a:rPr lang="de-DE" sz="800" dirty="0">
                <a:solidFill>
                  <a:srgbClr val="333333"/>
                </a:solidFill>
                <a:latin typeface="Arial" panose="020B0604020202020204" pitchFamily="34" charset="0"/>
              </a:rPr>
              <a:t> 184 (2020) 187</a:t>
            </a:r>
            <a:endParaRPr lang="en-GB" sz="800" dirty="0"/>
          </a:p>
        </p:txBody>
      </p:sp>
      <p:sp>
        <p:nvSpPr>
          <p:cNvPr id="8" name="Rectangle 7"/>
          <p:cNvSpPr/>
          <p:nvPr/>
        </p:nvSpPr>
        <p:spPr>
          <a:xfrm>
            <a:off x="7248720" y="4549452"/>
            <a:ext cx="1528624" cy="215444"/>
          </a:xfrm>
          <a:prstGeom prst="rect">
            <a:avLst/>
          </a:prstGeom>
        </p:spPr>
        <p:txBody>
          <a:bodyPr wrap="none">
            <a:spAutoFit/>
          </a:bodyPr>
          <a:lstStyle/>
          <a:p>
            <a:r>
              <a:rPr lang="de-DE" sz="800" dirty="0" err="1">
                <a:solidFill>
                  <a:srgbClr val="333333"/>
                </a:solidFill>
                <a:latin typeface="Arial" panose="020B0604020202020204" pitchFamily="34" charset="0"/>
              </a:rPr>
              <a:t>Vacuum</a:t>
            </a:r>
            <a:r>
              <a:rPr lang="de-DE" sz="800" dirty="0">
                <a:solidFill>
                  <a:srgbClr val="333333"/>
                </a:solidFill>
                <a:latin typeface="Arial" panose="020B0604020202020204" pitchFamily="34" charset="0"/>
              </a:rPr>
              <a:t> 194 (2021) 110608</a:t>
            </a:r>
            <a:endParaRPr lang="en-GB" sz="800" dirty="0"/>
          </a:p>
        </p:txBody>
      </p:sp>
      <p:sp>
        <p:nvSpPr>
          <p:cNvPr id="9" name="Slide Number Placeholder 8">
            <a:extLst>
              <a:ext uri="{FF2B5EF4-FFF2-40B4-BE49-F238E27FC236}">
                <a16:creationId xmlns:a16="http://schemas.microsoft.com/office/drawing/2014/main" id="{00F9F70A-30F4-5C76-48B0-B888CA3BFB8D}"/>
              </a:ext>
            </a:extLst>
          </p:cNvPr>
          <p:cNvSpPr>
            <a:spLocks noGrp="1"/>
          </p:cNvSpPr>
          <p:nvPr>
            <p:ph type="sldNum" sz="quarter" idx="2"/>
          </p:nvPr>
        </p:nvSpPr>
        <p:spPr>
          <a:xfrm>
            <a:off x="8748409" y="4727937"/>
            <a:ext cx="344303" cy="369332"/>
          </a:xfrm>
        </p:spPr>
        <p:txBody>
          <a:bodyPr/>
          <a:lstStyle/>
          <a:p>
            <a:fld id="{86CB4B4D-7CA3-9044-876B-883B54F8677D}" type="slidenum">
              <a:rPr lang="en-US"/>
              <a:t>19</a:t>
            </a:fld>
            <a:endParaRPr lang="en-US" dirty="0"/>
          </a:p>
        </p:txBody>
      </p:sp>
      <p:pic>
        <p:nvPicPr>
          <p:cNvPr id="1026" name="Picture 2" descr="home">
            <a:extLst>
              <a:ext uri="{FF2B5EF4-FFF2-40B4-BE49-F238E27FC236}">
                <a16:creationId xmlns:a16="http://schemas.microsoft.com/office/drawing/2014/main" id="{2338CCEA-2037-174E-E419-C57493506DD8}"/>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8001576" y="1188054"/>
            <a:ext cx="903774" cy="63450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3image4126487232">
            <a:extLst>
              <a:ext uri="{FF2B5EF4-FFF2-40B4-BE49-F238E27FC236}">
                <a16:creationId xmlns:a16="http://schemas.microsoft.com/office/drawing/2014/main" id="{3F025015-CFB3-E4C2-55C9-9BF395833423}"/>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8171866" y="1784848"/>
            <a:ext cx="725516" cy="41091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9FC15ED-E60C-C88C-FAE2-FB83CB86E9CD}"/>
              </a:ext>
            </a:extLst>
          </p:cNvPr>
          <p:cNvSpPr txBox="1"/>
          <p:nvPr/>
        </p:nvSpPr>
        <p:spPr>
          <a:xfrm>
            <a:off x="297736" y="2550742"/>
            <a:ext cx="3746382" cy="19139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algn="l" defTabSz="1821656" rtl="0" fontAlgn="auto" latinLnBrk="0" hangingPunct="0">
              <a:lnSpc>
                <a:spcPct val="100000"/>
              </a:lnSpc>
              <a:spcBef>
                <a:spcPts val="0"/>
              </a:spcBef>
              <a:spcAft>
                <a:spcPts val="0"/>
              </a:spcAft>
              <a:buClrTx/>
              <a:buSzTx/>
              <a:tabLst/>
            </a:pPr>
            <a:r>
              <a:rPr lang="en-US" sz="1600" dirty="0">
                <a:solidFill>
                  <a:srgbClr val="00599D"/>
                </a:solidFill>
              </a:rPr>
              <a:t>APPA cave:</a:t>
            </a:r>
          </a:p>
          <a:p>
            <a:pPr marL="180975" indent="-180975">
              <a:spcBef>
                <a:spcPts val="600"/>
              </a:spcBef>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Fast extraction of high-intensity pulsed beams (higher intensities up to 10</a:t>
            </a:r>
            <a:r>
              <a:rPr lang="en-US" sz="1400" baseline="30000" dirty="0">
                <a:solidFill>
                  <a:schemeClr val="tx1"/>
                </a:solidFill>
                <a:latin typeface="Arial" panose="020B0604020202020204" pitchFamily="34" charset="0"/>
                <a:cs typeface="Arial" panose="020B0604020202020204" pitchFamily="34" charset="0"/>
              </a:rPr>
              <a:t>11</a:t>
            </a:r>
            <a:r>
              <a:rPr lang="en-US" sz="1400" dirty="0">
                <a:solidFill>
                  <a:schemeClr val="tx1"/>
                </a:solidFill>
                <a:latin typeface="Arial" panose="020B0604020202020204" pitchFamily="34" charset="0"/>
                <a:cs typeface="Arial" panose="020B0604020202020204" pitchFamily="34" charset="0"/>
              </a:rPr>
              <a:t> pps)</a:t>
            </a:r>
          </a:p>
          <a:p>
            <a:pPr marL="180975" indent="-180975">
              <a:spcBef>
                <a:spcPts val="600"/>
              </a:spcBef>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High energy – larger volumes of radiation damaged and thermally excited material</a:t>
            </a:r>
          </a:p>
          <a:p>
            <a:pPr marL="180975" indent="-180975">
              <a:spcBef>
                <a:spcPts val="600"/>
              </a:spcBef>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New facility to study dynamic response of beam-facing materials on site </a:t>
            </a:r>
            <a:endParaRPr lang="en-US" sz="1600" dirty="0">
              <a:solidFill>
                <a:schemeClr val="tx1"/>
              </a:solidFill>
            </a:endParaRPr>
          </a:p>
        </p:txBody>
      </p:sp>
      <p:sp>
        <p:nvSpPr>
          <p:cNvPr id="11" name="Title 10">
            <a:extLst>
              <a:ext uri="{FF2B5EF4-FFF2-40B4-BE49-F238E27FC236}">
                <a16:creationId xmlns:a16="http://schemas.microsoft.com/office/drawing/2014/main" id="{DA7870E6-D02E-DCA5-CC4F-10A2D2705EB1}"/>
              </a:ext>
            </a:extLst>
          </p:cNvPr>
          <p:cNvSpPr>
            <a:spLocks noGrp="1"/>
          </p:cNvSpPr>
          <p:nvPr>
            <p:ph type="title"/>
          </p:nvPr>
        </p:nvSpPr>
        <p:spPr/>
        <p:txBody>
          <a:bodyPr/>
          <a:lstStyle/>
          <a:p>
            <a:r>
              <a:rPr lang="en-US"/>
              <a:t>Functional materials response to radiation</a:t>
            </a:r>
          </a:p>
        </p:txBody>
      </p:sp>
      <p:pic>
        <p:nvPicPr>
          <p:cNvPr id="35" name="Picture 34" descr="Picture 34">
            <a:extLst>
              <a:ext uri="{FF2B5EF4-FFF2-40B4-BE49-F238E27FC236}">
                <a16:creationId xmlns:a16="http://schemas.microsoft.com/office/drawing/2014/main" id="{0D558779-A313-AD21-B169-EA2A339BBC0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pic>
        <p:nvPicPr>
          <p:cNvPr id="15" name="Picture 14">
            <a:extLst>
              <a:ext uri="{FF2B5EF4-FFF2-40B4-BE49-F238E27FC236}">
                <a16:creationId xmlns:a16="http://schemas.microsoft.com/office/drawing/2014/main" id="{E3456F7A-947A-AAC1-D679-2EB462CEF946}"/>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5254411" y="4718412"/>
            <a:ext cx="1337497" cy="356610"/>
          </a:xfrm>
          <a:prstGeom prst="rect">
            <a:avLst/>
          </a:prstGeom>
        </p:spPr>
      </p:pic>
      <p:pic>
        <p:nvPicPr>
          <p:cNvPr id="17" name="Picture 16">
            <a:extLst>
              <a:ext uri="{FF2B5EF4-FFF2-40B4-BE49-F238E27FC236}">
                <a16:creationId xmlns:a16="http://schemas.microsoft.com/office/drawing/2014/main" id="{CB437E58-9AB0-6E71-F8A4-E31D1B12CAC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007803" y="4739840"/>
            <a:ext cx="1517715" cy="309197"/>
          </a:xfrm>
          <a:prstGeom prst="rect">
            <a:avLst/>
          </a:prstGeom>
        </p:spPr>
      </p:pic>
    </p:spTree>
    <p:extLst>
      <p:ext uri="{BB962C8B-B14F-4D97-AF65-F5344CB8AC3E}">
        <p14:creationId xmlns:p14="http://schemas.microsoft.com/office/powerpoint/2010/main" val="194955281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2"/>
          <p:cNvSpPr txBox="1">
            <a:spLocks/>
          </p:cNvSpPr>
          <p:nvPr/>
        </p:nvSpPr>
        <p:spPr>
          <a:xfrm>
            <a:off x="248566" y="2628582"/>
            <a:ext cx="4157237" cy="2314858"/>
          </a:xfrm>
          <a:prstGeom prst="rect">
            <a:avLst/>
          </a:prstGeom>
        </p:spPr>
        <p:txBody>
          <a:bodyPr lIns="34281" tIns="17141" rIns="34281" bIns="17141">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indent="-180975">
              <a:buFont typeface="Arial" charset="0"/>
              <a:buNone/>
              <a:defRPr/>
            </a:pPr>
            <a:r>
              <a:rPr lang="en-US" altLang="de-DE" sz="1600" b="1" dirty="0">
                <a:solidFill>
                  <a:srgbClr val="00599D"/>
                </a:solidFill>
                <a:ea typeface="ＭＳ Ｐゴシック" charset="-128"/>
                <a:cs typeface="Arial" charset="0"/>
                <a:sym typeface="Wingdings" pitchFamily="2" charset="2"/>
              </a:rPr>
              <a:t>Operation of the MAT facilities: </a:t>
            </a:r>
          </a:p>
          <a:p>
            <a:pPr marL="180975" indent="-180975">
              <a:buFont typeface="Arial" charset="0"/>
              <a:buNone/>
              <a:defRPr/>
            </a:pPr>
            <a:endParaRPr lang="en-US" altLang="de-DE" sz="1050" b="1" dirty="0">
              <a:solidFill>
                <a:srgbClr val="00599D"/>
              </a:solidFill>
              <a:ea typeface="ＭＳ Ｐゴシック" charset="-128"/>
              <a:cs typeface="Arial" charset="0"/>
              <a:sym typeface="Wingdings" pitchFamily="2" charset="2"/>
            </a:endParaRPr>
          </a:p>
          <a:p>
            <a:pPr marL="180975" indent="-180975">
              <a:spcBef>
                <a:spcPts val="450"/>
              </a:spcBef>
              <a:defRPr/>
            </a:pPr>
            <a:r>
              <a:rPr lang="en-US" altLang="de-DE" sz="1600" dirty="0"/>
              <a:t>flexible beam conditions </a:t>
            </a:r>
          </a:p>
          <a:p>
            <a:pPr marL="180975" indent="-180975">
              <a:spcBef>
                <a:spcPts val="450"/>
              </a:spcBef>
              <a:defRPr/>
            </a:pPr>
            <a:r>
              <a:rPr lang="en-US" altLang="de-DE" sz="1600" dirty="0"/>
              <a:t>various ion species, energies, fluxes….</a:t>
            </a:r>
          </a:p>
          <a:p>
            <a:pPr marL="180975" indent="-180975">
              <a:spcBef>
                <a:spcPts val="450"/>
              </a:spcBef>
              <a:defRPr/>
            </a:pPr>
            <a:r>
              <a:rPr lang="en-US" altLang="de-DE" sz="1600" dirty="0"/>
              <a:t>6 beamlines (</a:t>
            </a:r>
            <a:r>
              <a:rPr lang="en-US" altLang="de-DE" sz="1600" dirty="0">
                <a:sym typeface="Wingdings" pitchFamily="2" charset="2"/>
              </a:rPr>
              <a:t> 7)</a:t>
            </a:r>
            <a:endParaRPr lang="en-US" altLang="de-DE" sz="1600" dirty="0"/>
          </a:p>
          <a:p>
            <a:pPr marL="180975" indent="-180975">
              <a:spcBef>
                <a:spcPts val="450"/>
              </a:spcBef>
              <a:defRPr/>
            </a:pPr>
            <a:r>
              <a:rPr lang="en-US" altLang="de-DE" sz="1600" dirty="0"/>
              <a:t>&gt; 10 target stations (</a:t>
            </a:r>
            <a:r>
              <a:rPr lang="en-US" altLang="de-DE" sz="1600" dirty="0">
                <a:sym typeface="Wingdings" pitchFamily="2" charset="2"/>
              </a:rPr>
              <a:t> 12)</a:t>
            </a:r>
            <a:endParaRPr lang="en-US" altLang="de-DE" sz="1600" dirty="0"/>
          </a:p>
          <a:p>
            <a:pPr marL="180975" indent="-180975">
              <a:spcBef>
                <a:spcPts val="450"/>
              </a:spcBef>
              <a:defRPr/>
            </a:pPr>
            <a:r>
              <a:rPr lang="en-US" altLang="de-DE" sz="1600" dirty="0"/>
              <a:t>online and in-situ analysis</a:t>
            </a:r>
          </a:p>
        </p:txBody>
      </p:sp>
      <p:sp>
        <p:nvSpPr>
          <p:cNvPr id="18" name="Inhaltsplatzhalter 2"/>
          <p:cNvSpPr txBox="1">
            <a:spLocks/>
          </p:cNvSpPr>
          <p:nvPr/>
        </p:nvSpPr>
        <p:spPr>
          <a:xfrm>
            <a:off x="204741" y="870358"/>
            <a:ext cx="8759645" cy="1438736"/>
          </a:xfrm>
          <a:prstGeom prst="rect">
            <a:avLst/>
          </a:prstGeom>
          <a:solidFill>
            <a:srgbClr val="FFD579"/>
          </a:solidFill>
        </p:spPr>
        <p:txBody>
          <a:bodyPr vert="horz" lIns="180000" tIns="108000" rIns="180000" bIns="10800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US" sz="1600" b="1" dirty="0">
                <a:solidFill>
                  <a:schemeClr val="tx2"/>
                </a:solidFill>
                <a:latin typeface="Arial" panose="020B0604020202020204" pitchFamily="34" charset="0"/>
                <a:cs typeface="Arial" panose="020B0604020202020204" pitchFamily="34" charset="0"/>
              </a:rPr>
              <a:t>Ion-track nanotechnology, irradiation effects, materials under extreme conditions</a:t>
            </a:r>
            <a:endParaRPr lang="en-US" sz="800" b="1" dirty="0">
              <a:solidFill>
                <a:schemeClr val="tx2"/>
              </a:solidFill>
              <a:latin typeface="Arial" panose="020B0604020202020204" pitchFamily="34" charset="0"/>
              <a:cs typeface="Arial" panose="020B0604020202020204" pitchFamily="34" charset="0"/>
            </a:endParaRPr>
          </a:p>
          <a:p>
            <a:pPr marL="0" indent="0">
              <a:spcBef>
                <a:spcPts val="1200"/>
              </a:spcBef>
              <a:buNone/>
            </a:pPr>
            <a:r>
              <a:rPr lang="en-US" sz="1600" dirty="0">
                <a:solidFill>
                  <a:schemeClr val="tx2"/>
                </a:solidFill>
                <a:latin typeface="Arial" panose="020B0604020202020204" pitchFamily="34" charset="0"/>
                <a:cs typeface="Arial" panose="020B0604020202020204" pitchFamily="34" charset="0"/>
              </a:rPr>
              <a:t>~ 200 MAT collaboration members from 27 countries</a:t>
            </a:r>
          </a:p>
          <a:p>
            <a:pPr marL="0" indent="0">
              <a:spcBef>
                <a:spcPts val="600"/>
              </a:spcBef>
              <a:buNone/>
            </a:pPr>
            <a:r>
              <a:rPr lang="en-US" sz="1600" dirty="0">
                <a:solidFill>
                  <a:schemeClr val="tx2"/>
                </a:solidFill>
                <a:latin typeface="Arial" panose="020B0604020202020204" pitchFamily="34" charset="0"/>
                <a:cs typeface="Arial" panose="020B0604020202020204" pitchFamily="34" charset="0"/>
              </a:rPr>
              <a:t>~ 40 groups served per beamtime</a:t>
            </a:r>
          </a:p>
          <a:p>
            <a:pPr marL="0" indent="0">
              <a:spcBef>
                <a:spcPts val="600"/>
              </a:spcBef>
              <a:buNone/>
            </a:pPr>
            <a:r>
              <a:rPr lang="en-US" sz="1600" dirty="0">
                <a:solidFill>
                  <a:schemeClr val="tx2"/>
                </a:solidFill>
                <a:latin typeface="Arial" panose="020B0604020202020204" pitchFamily="34" charset="0"/>
                <a:cs typeface="Arial" panose="020B0604020202020204" pitchFamily="34" charset="0"/>
              </a:rPr>
              <a:t>~ highly interdisciplinary (materials science, chemistry, geology, biology, nanosciences, …)</a:t>
            </a:r>
          </a:p>
        </p:txBody>
      </p:sp>
      <p:pic>
        <p:nvPicPr>
          <p:cNvPr id="44" name="Picture 34" descr="Picture 34">
            <a:extLst>
              <a:ext uri="{FF2B5EF4-FFF2-40B4-BE49-F238E27FC236}">
                <a16:creationId xmlns:a16="http://schemas.microsoft.com/office/drawing/2014/main" id="{415C64B1-4801-DC7D-7D8F-F55BFC0D11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7087" y="821371"/>
            <a:ext cx="815626" cy="634008"/>
          </a:xfrm>
          <a:prstGeom prst="rect">
            <a:avLst/>
          </a:prstGeom>
          <a:solidFill>
            <a:schemeClr val="bg1"/>
          </a:solidFill>
          <a:ln w="12700">
            <a:miter lim="400000"/>
          </a:ln>
        </p:spPr>
      </p:pic>
      <p:sp>
        <p:nvSpPr>
          <p:cNvPr id="3" name="Slide Number Placeholder 2">
            <a:extLst>
              <a:ext uri="{FF2B5EF4-FFF2-40B4-BE49-F238E27FC236}">
                <a16:creationId xmlns:a16="http://schemas.microsoft.com/office/drawing/2014/main" id="{AD3B337E-C1FE-47AF-38EC-38D46906057B}"/>
              </a:ext>
            </a:extLst>
          </p:cNvPr>
          <p:cNvSpPr>
            <a:spLocks noGrp="1"/>
          </p:cNvSpPr>
          <p:nvPr>
            <p:ph type="sldNum" sz="quarter" idx="2"/>
          </p:nvPr>
        </p:nvSpPr>
        <p:spPr/>
        <p:txBody>
          <a:bodyPr/>
          <a:lstStyle/>
          <a:p>
            <a:fld id="{86CB4B4D-7CA3-9044-876B-883B54F8677D}" type="slidenum">
              <a:rPr lang="en-US"/>
              <a:t>2</a:t>
            </a:fld>
            <a:endParaRPr lang="en-US" dirty="0"/>
          </a:p>
        </p:txBody>
      </p:sp>
      <p:grpSp>
        <p:nvGrpSpPr>
          <p:cNvPr id="10" name="Group 9">
            <a:extLst>
              <a:ext uri="{FF2B5EF4-FFF2-40B4-BE49-F238E27FC236}">
                <a16:creationId xmlns:a16="http://schemas.microsoft.com/office/drawing/2014/main" id="{AD9243B0-4060-5E64-0769-8E72499DBB9A}"/>
              </a:ext>
            </a:extLst>
          </p:cNvPr>
          <p:cNvGrpSpPr/>
          <p:nvPr/>
        </p:nvGrpSpPr>
        <p:grpSpPr>
          <a:xfrm>
            <a:off x="4406122" y="2459865"/>
            <a:ext cx="4290451" cy="2497743"/>
            <a:chOff x="76066" y="759355"/>
            <a:chExt cx="4403467" cy="2651818"/>
          </a:xfrm>
        </p:grpSpPr>
        <p:pic>
          <p:nvPicPr>
            <p:cNvPr id="11" name="Grafik 2">
              <a:extLst>
                <a:ext uri="{FF2B5EF4-FFF2-40B4-BE49-F238E27FC236}">
                  <a16:creationId xmlns:a16="http://schemas.microsoft.com/office/drawing/2014/main" id="{C058275E-2141-DA15-40B5-C7F8008146E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066" y="759355"/>
              <a:ext cx="4403467" cy="2651818"/>
            </a:xfrm>
            <a:prstGeom prst="rect">
              <a:avLst/>
            </a:prstGeom>
            <a:noFill/>
          </p:spPr>
        </p:pic>
        <p:sp>
          <p:nvSpPr>
            <p:cNvPr id="12" name="Oval 11">
              <a:extLst>
                <a:ext uri="{FF2B5EF4-FFF2-40B4-BE49-F238E27FC236}">
                  <a16:creationId xmlns:a16="http://schemas.microsoft.com/office/drawing/2014/main" id="{3546C4BD-D1C7-56FC-5972-B759F10DEAEE}"/>
                </a:ext>
              </a:extLst>
            </p:cNvPr>
            <p:cNvSpPr/>
            <p:nvPr/>
          </p:nvSpPr>
          <p:spPr bwMode="auto">
            <a:xfrm>
              <a:off x="997308" y="1532681"/>
              <a:ext cx="248101" cy="208831"/>
            </a:xfrm>
            <a:prstGeom prst="ellipse">
              <a:avLst/>
            </a:prstGeom>
            <a:noFill/>
            <a:ln w="57150">
              <a:solidFill>
                <a:srgbClr val="0070C0"/>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13" name="Oval 12">
              <a:extLst>
                <a:ext uri="{FF2B5EF4-FFF2-40B4-BE49-F238E27FC236}">
                  <a16:creationId xmlns:a16="http://schemas.microsoft.com/office/drawing/2014/main" id="{8241BC5F-D9F6-90B2-9099-34B0D6C796EC}"/>
                </a:ext>
              </a:extLst>
            </p:cNvPr>
            <p:cNvSpPr/>
            <p:nvPr/>
          </p:nvSpPr>
          <p:spPr bwMode="auto">
            <a:xfrm>
              <a:off x="1296328" y="1974068"/>
              <a:ext cx="248101" cy="208831"/>
            </a:xfrm>
            <a:prstGeom prst="ellipse">
              <a:avLst/>
            </a:prstGeom>
            <a:noFill/>
            <a:ln w="57150">
              <a:solidFill>
                <a:schemeClr val="accent6">
                  <a:lumMod val="75000"/>
                </a:schemeClr>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16" name="Oval 15">
              <a:extLst>
                <a:ext uri="{FF2B5EF4-FFF2-40B4-BE49-F238E27FC236}">
                  <a16:creationId xmlns:a16="http://schemas.microsoft.com/office/drawing/2014/main" id="{CEC47D5C-4E50-C4AB-597A-B004F93A624C}"/>
                </a:ext>
              </a:extLst>
            </p:cNvPr>
            <p:cNvSpPr/>
            <p:nvPr/>
          </p:nvSpPr>
          <p:spPr bwMode="auto">
            <a:xfrm>
              <a:off x="902094" y="1524765"/>
              <a:ext cx="248101" cy="208831"/>
            </a:xfrm>
            <a:prstGeom prst="ellipse">
              <a:avLst/>
            </a:prstGeom>
            <a:noFill/>
            <a:ln w="57150">
              <a:solidFill>
                <a:srgbClr val="0070C0"/>
              </a:solidFill>
              <a:miter lim="800000"/>
              <a:headEnd/>
              <a:tailEnd/>
            </a:ln>
            <a:effectLst/>
          </p:spPr>
          <p:txBody>
            <a:bodyPr wrap="none" rtlCol="0" anchor="ctr"/>
            <a:lstStyle/>
            <a:p>
              <a:pPr algn="ctr" defTabSz="342812"/>
              <a:endParaRPr lang="en-US" sz="450" dirty="0">
                <a:solidFill>
                  <a:sysClr val="windowText" lastClr="000000"/>
                </a:solidFill>
              </a:endParaRPr>
            </a:p>
          </p:txBody>
        </p:sp>
      </p:grpSp>
      <p:sp>
        <p:nvSpPr>
          <p:cNvPr id="17" name="Oval 16">
            <a:extLst>
              <a:ext uri="{FF2B5EF4-FFF2-40B4-BE49-F238E27FC236}">
                <a16:creationId xmlns:a16="http://schemas.microsoft.com/office/drawing/2014/main" id="{616C53D8-B671-72F7-BDCC-EDC56F0B05EC}"/>
              </a:ext>
            </a:extLst>
          </p:cNvPr>
          <p:cNvSpPr/>
          <p:nvPr/>
        </p:nvSpPr>
        <p:spPr bwMode="auto">
          <a:xfrm>
            <a:off x="5456670" y="3759283"/>
            <a:ext cx="276791" cy="219267"/>
          </a:xfrm>
          <a:prstGeom prst="ellipse">
            <a:avLst/>
          </a:prstGeom>
          <a:noFill/>
          <a:ln w="57150">
            <a:solidFill>
              <a:schemeClr val="accent5">
                <a:lumMod val="75000"/>
              </a:schemeClr>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19" name="Oval 18">
            <a:extLst>
              <a:ext uri="{FF2B5EF4-FFF2-40B4-BE49-F238E27FC236}">
                <a16:creationId xmlns:a16="http://schemas.microsoft.com/office/drawing/2014/main" id="{C0213DB5-70E9-08CB-CB9E-56539CDFD933}"/>
              </a:ext>
            </a:extLst>
          </p:cNvPr>
          <p:cNvSpPr/>
          <p:nvPr/>
        </p:nvSpPr>
        <p:spPr bwMode="auto">
          <a:xfrm>
            <a:off x="6475278" y="4096988"/>
            <a:ext cx="276791" cy="219267"/>
          </a:xfrm>
          <a:prstGeom prst="ellipse">
            <a:avLst/>
          </a:prstGeom>
          <a:noFill/>
          <a:ln w="57150">
            <a:solidFill>
              <a:srgbClr val="009193"/>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20" name="TextBox 19">
            <a:extLst>
              <a:ext uri="{FF2B5EF4-FFF2-40B4-BE49-F238E27FC236}">
                <a16:creationId xmlns:a16="http://schemas.microsoft.com/office/drawing/2014/main" id="{0399526D-4F18-D3F0-E3EC-A0E54CEF3AA9}"/>
              </a:ext>
            </a:extLst>
          </p:cNvPr>
          <p:cNvSpPr txBox="1"/>
          <p:nvPr/>
        </p:nvSpPr>
        <p:spPr>
          <a:xfrm>
            <a:off x="4145434" y="2795082"/>
            <a:ext cx="2047210" cy="269545"/>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GB" sz="1400" dirty="0">
                <a:solidFill>
                  <a:schemeClr val="bg1"/>
                </a:solidFill>
              </a:rPr>
              <a:t>Highest ion energy loss</a:t>
            </a:r>
          </a:p>
        </p:txBody>
      </p:sp>
      <p:sp>
        <p:nvSpPr>
          <p:cNvPr id="21" name="TextBox 20">
            <a:extLst>
              <a:ext uri="{FF2B5EF4-FFF2-40B4-BE49-F238E27FC236}">
                <a16:creationId xmlns:a16="http://schemas.microsoft.com/office/drawing/2014/main" id="{71B65CA2-D2CB-3BBF-7B5C-8722A4508647}"/>
              </a:ext>
            </a:extLst>
          </p:cNvPr>
          <p:cNvSpPr txBox="1"/>
          <p:nvPr/>
        </p:nvSpPr>
        <p:spPr>
          <a:xfrm>
            <a:off x="5740691" y="3277182"/>
            <a:ext cx="2308466" cy="269545"/>
          </a:xfrm>
          <a:prstGeom prst="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GB" sz="1400" dirty="0">
                <a:solidFill>
                  <a:schemeClr val="bg1"/>
                </a:solidFill>
              </a:rPr>
              <a:t>Large ion penetration range</a:t>
            </a:r>
          </a:p>
        </p:txBody>
      </p:sp>
      <p:sp>
        <p:nvSpPr>
          <p:cNvPr id="22" name="TextBox 21">
            <a:extLst>
              <a:ext uri="{FF2B5EF4-FFF2-40B4-BE49-F238E27FC236}">
                <a16:creationId xmlns:a16="http://schemas.microsoft.com/office/drawing/2014/main" id="{FD4E2C6E-E60A-0466-9FB6-849D9F16E388}"/>
              </a:ext>
            </a:extLst>
          </p:cNvPr>
          <p:cNvSpPr txBox="1"/>
          <p:nvPr/>
        </p:nvSpPr>
        <p:spPr>
          <a:xfrm>
            <a:off x="3775987" y="4042913"/>
            <a:ext cx="2181632" cy="484988"/>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GB" sz="1400" dirty="0">
                <a:solidFill>
                  <a:schemeClr val="bg1"/>
                </a:solidFill>
              </a:rPr>
              <a:t>Highly charged ions</a:t>
            </a:r>
          </a:p>
          <a:p>
            <a:pPr algn="ctr"/>
            <a:r>
              <a:rPr lang="en-GB" sz="1400" dirty="0">
                <a:solidFill>
                  <a:schemeClr val="bg1"/>
                </a:solidFill>
              </a:rPr>
              <a:t>at low kinetic energies</a:t>
            </a:r>
          </a:p>
        </p:txBody>
      </p:sp>
      <p:sp>
        <p:nvSpPr>
          <p:cNvPr id="23" name="TextBox 22">
            <a:extLst>
              <a:ext uri="{FF2B5EF4-FFF2-40B4-BE49-F238E27FC236}">
                <a16:creationId xmlns:a16="http://schemas.microsoft.com/office/drawing/2014/main" id="{AE3CA80E-3BD6-2176-E193-7B971DD39D79}"/>
              </a:ext>
            </a:extLst>
          </p:cNvPr>
          <p:cNvSpPr txBox="1"/>
          <p:nvPr/>
        </p:nvSpPr>
        <p:spPr>
          <a:xfrm>
            <a:off x="6872117" y="3662432"/>
            <a:ext cx="1692971" cy="484988"/>
          </a:xfrm>
          <a:prstGeom prst="rect">
            <a:avLst/>
          </a:prstGeom>
          <a:solidFill>
            <a:srgbClr val="0091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GB" sz="1400" dirty="0">
                <a:solidFill>
                  <a:schemeClr val="bg1"/>
                </a:solidFill>
              </a:rPr>
              <a:t>Highest intensities</a:t>
            </a:r>
          </a:p>
          <a:p>
            <a:pPr algn="ctr"/>
            <a:r>
              <a:rPr lang="en-GB" sz="1400" dirty="0">
                <a:solidFill>
                  <a:schemeClr val="bg1"/>
                </a:solidFill>
              </a:rPr>
              <a:t>Higher energies</a:t>
            </a:r>
          </a:p>
        </p:txBody>
      </p:sp>
      <p:sp>
        <p:nvSpPr>
          <p:cNvPr id="4" name="Title 3">
            <a:extLst>
              <a:ext uri="{FF2B5EF4-FFF2-40B4-BE49-F238E27FC236}">
                <a16:creationId xmlns:a16="http://schemas.microsoft.com/office/drawing/2014/main" id="{8D2B99C4-42C2-B184-FD69-0D16E75113C4}"/>
              </a:ext>
            </a:extLst>
          </p:cNvPr>
          <p:cNvSpPr>
            <a:spLocks noGrp="1"/>
          </p:cNvSpPr>
          <p:nvPr>
            <p:ph type="title"/>
          </p:nvPr>
        </p:nvSpPr>
        <p:spPr/>
        <p:txBody>
          <a:bodyPr/>
          <a:lstStyle/>
          <a:p>
            <a:r>
              <a:rPr lang="en-US"/>
              <a:t>Materials Research at GSI and FAIR</a:t>
            </a:r>
          </a:p>
        </p:txBody>
      </p:sp>
    </p:spTree>
    <p:extLst>
      <p:ext uri="{BB962C8B-B14F-4D97-AF65-F5344CB8AC3E}">
        <p14:creationId xmlns:p14="http://schemas.microsoft.com/office/powerpoint/2010/main" val="12274796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DD8014B-2B91-39BF-9C0E-AC9C54E2A825}"/>
              </a:ext>
            </a:extLst>
          </p:cNvPr>
          <p:cNvGrpSpPr/>
          <p:nvPr/>
        </p:nvGrpSpPr>
        <p:grpSpPr>
          <a:xfrm>
            <a:off x="6417528" y="3279220"/>
            <a:ext cx="2178418" cy="1864280"/>
            <a:chOff x="346773" y="2171262"/>
            <a:chExt cx="4832882" cy="3881267"/>
          </a:xfrm>
        </p:grpSpPr>
        <p:pic>
          <p:nvPicPr>
            <p:cNvPr id="34" name="Picture 2">
              <a:extLst>
                <a:ext uri="{FF2B5EF4-FFF2-40B4-BE49-F238E27FC236}">
                  <a16:creationId xmlns:a16="http://schemas.microsoft.com/office/drawing/2014/main" id="{05D0E0A3-0804-2873-5AA2-C90DE19892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774" y="2171262"/>
              <a:ext cx="4832881" cy="349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a:extLst>
                <a:ext uri="{FF2B5EF4-FFF2-40B4-BE49-F238E27FC236}">
                  <a16:creationId xmlns:a16="http://schemas.microsoft.com/office/drawing/2014/main" id="{3C180B23-3A30-8BFD-ED63-0FA15A44903E}"/>
                </a:ext>
              </a:extLst>
            </p:cNvPr>
            <p:cNvSpPr txBox="1"/>
            <p:nvPr/>
          </p:nvSpPr>
          <p:spPr>
            <a:xfrm>
              <a:off x="346773" y="5160548"/>
              <a:ext cx="2643473" cy="599619"/>
            </a:xfrm>
            <a:prstGeom prst="rect">
              <a:avLst/>
            </a:prstGeom>
          </p:spPr>
          <p:txBody>
            <a:bodyPr vert="horz" wrap="square" lIns="91440" tIns="45720" rIns="91440" bIns="45720" rtlCol="0" anchor="t">
              <a:spAutoFit/>
            </a:bodyPr>
            <a:lstStyle/>
            <a:p>
              <a:pPr algn="ctr" fontAlgn="base">
                <a:spcBef>
                  <a:spcPct val="0"/>
                </a:spcBef>
                <a:spcAft>
                  <a:spcPct val="0"/>
                </a:spcAft>
              </a:pPr>
              <a:r>
                <a:rPr lang="en-US" sz="500" b="1" dirty="0">
                  <a:solidFill>
                    <a:prstClr val="black"/>
                  </a:solidFill>
                  <a:latin typeface="Arial" panose="020B0604020202020204" pitchFamily="34" charset="0"/>
                </a:rPr>
                <a:t>µm thick cryogenic film</a:t>
              </a:r>
            </a:p>
            <a:p>
              <a:pPr algn="ctr" fontAlgn="base">
                <a:spcBef>
                  <a:spcPct val="0"/>
                </a:spcBef>
                <a:spcAft>
                  <a:spcPct val="0"/>
                </a:spcAft>
              </a:pPr>
              <a:r>
                <a:rPr lang="en-US" sz="500" b="1" dirty="0">
                  <a:solidFill>
                    <a:prstClr val="black"/>
                  </a:solidFill>
                  <a:latin typeface="Arial" panose="020B0604020202020204" pitchFamily="34" charset="0"/>
                </a:rPr>
                <a:t> on  IR transparent window</a:t>
              </a:r>
            </a:p>
          </p:txBody>
        </p:sp>
        <p:cxnSp>
          <p:nvCxnSpPr>
            <p:cNvPr id="36" name="Straight Arrow Connector 35">
              <a:extLst>
                <a:ext uri="{FF2B5EF4-FFF2-40B4-BE49-F238E27FC236}">
                  <a16:creationId xmlns:a16="http://schemas.microsoft.com/office/drawing/2014/main" id="{2886B3EA-3E40-7B6F-47A1-EF6A5367774E}"/>
                </a:ext>
              </a:extLst>
            </p:cNvPr>
            <p:cNvCxnSpPr/>
            <p:nvPr/>
          </p:nvCxnSpPr>
          <p:spPr>
            <a:xfrm flipV="1">
              <a:off x="1567083" y="4370403"/>
              <a:ext cx="931870" cy="658074"/>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71198757-DFAC-0D0B-281D-15746A9D004D}"/>
                </a:ext>
              </a:extLst>
            </p:cNvPr>
            <p:cNvSpPr txBox="1"/>
            <p:nvPr/>
          </p:nvSpPr>
          <p:spPr>
            <a:xfrm>
              <a:off x="3486068" y="5565337"/>
              <a:ext cx="1540645" cy="487192"/>
            </a:xfrm>
            <a:prstGeom prst="rect">
              <a:avLst/>
            </a:prstGeom>
          </p:spPr>
          <p:txBody>
            <a:bodyPr vert="horz" wrap="none" lIns="91440" tIns="45720" rIns="91440" bIns="45720" rtlCol="0" anchor="t">
              <a:spAutoFit/>
            </a:bodyPr>
            <a:lstStyle/>
            <a:p>
              <a:pPr fontAlgn="base">
                <a:spcBef>
                  <a:spcPct val="0"/>
                </a:spcBef>
                <a:spcAft>
                  <a:spcPct val="0"/>
                </a:spcAft>
              </a:pPr>
              <a:r>
                <a:rPr lang="de-DE" sz="700" b="1" dirty="0" err="1">
                  <a:solidFill>
                    <a:srgbClr val="00B050"/>
                  </a:solidFill>
                  <a:latin typeface="Arial" panose="020B0604020202020204" pitchFamily="34" charset="0"/>
                </a:rPr>
                <a:t>ion</a:t>
              </a:r>
              <a:r>
                <a:rPr lang="de-DE" sz="700" b="1" dirty="0">
                  <a:solidFill>
                    <a:srgbClr val="00B050"/>
                  </a:solidFill>
                  <a:latin typeface="Arial" panose="020B0604020202020204" pitchFamily="34" charset="0"/>
                </a:rPr>
                <a:t> beam</a:t>
              </a:r>
              <a:endParaRPr lang="en-US" sz="700" b="1" dirty="0">
                <a:solidFill>
                  <a:srgbClr val="00B050"/>
                </a:solidFill>
                <a:latin typeface="Arial" panose="020B0604020202020204" pitchFamily="34" charset="0"/>
              </a:endParaRPr>
            </a:p>
          </p:txBody>
        </p:sp>
      </p:grpSp>
      <p:sp>
        <p:nvSpPr>
          <p:cNvPr id="10" name="Slide Number Placeholder 9">
            <a:extLst>
              <a:ext uri="{FF2B5EF4-FFF2-40B4-BE49-F238E27FC236}">
                <a16:creationId xmlns:a16="http://schemas.microsoft.com/office/drawing/2014/main" id="{3CA7C688-CABF-F7E4-9AC3-84684E7E46D2}"/>
              </a:ext>
            </a:extLst>
          </p:cNvPr>
          <p:cNvSpPr>
            <a:spLocks noGrp="1"/>
          </p:cNvSpPr>
          <p:nvPr>
            <p:ph type="sldNum" sz="quarter" idx="2"/>
          </p:nvPr>
        </p:nvSpPr>
        <p:spPr/>
        <p:txBody>
          <a:bodyPr/>
          <a:lstStyle/>
          <a:p>
            <a:fld id="{86CB4B4D-7CA3-9044-876B-883B54F8677D}" type="slidenum">
              <a:rPr lang="en-US"/>
              <a:t>20</a:t>
            </a:fld>
            <a:endParaRPr lang="en-US" dirty="0"/>
          </a:p>
        </p:txBody>
      </p:sp>
      <p:sp>
        <p:nvSpPr>
          <p:cNvPr id="7" name="Title 10">
            <a:extLst>
              <a:ext uri="{FF2B5EF4-FFF2-40B4-BE49-F238E27FC236}">
                <a16:creationId xmlns:a16="http://schemas.microsoft.com/office/drawing/2014/main" id="{49BB2BD5-FE7F-A587-E0EC-0CBD1342BB30}"/>
              </a:ext>
            </a:extLst>
          </p:cNvPr>
          <p:cNvSpPr>
            <a:spLocks noGrp="1"/>
          </p:cNvSpPr>
          <p:nvPr>
            <p:ph type="title"/>
          </p:nvPr>
        </p:nvSpPr>
        <p:spPr>
          <a:xfrm>
            <a:off x="1415357" y="140494"/>
            <a:ext cx="6633800" cy="367904"/>
          </a:xfrm>
        </p:spPr>
        <p:txBody>
          <a:bodyPr/>
          <a:lstStyle/>
          <a:p>
            <a:r>
              <a:rPr lang="en-US"/>
              <a:t>Astrochemistry at APPA cave</a:t>
            </a:r>
          </a:p>
        </p:txBody>
      </p:sp>
      <p:sp>
        <p:nvSpPr>
          <p:cNvPr id="11" name="Rectangle 10">
            <a:extLst>
              <a:ext uri="{FF2B5EF4-FFF2-40B4-BE49-F238E27FC236}">
                <a16:creationId xmlns:a16="http://schemas.microsoft.com/office/drawing/2014/main" id="{64824EB2-00D3-31AC-ED0B-F4C3EF28B91F}"/>
              </a:ext>
            </a:extLst>
          </p:cNvPr>
          <p:cNvSpPr/>
          <p:nvPr/>
        </p:nvSpPr>
        <p:spPr>
          <a:xfrm>
            <a:off x="2007422" y="770400"/>
            <a:ext cx="5156139" cy="369332"/>
          </a:xfrm>
          <a:prstGeom prst="rect">
            <a:avLst/>
          </a:prstGeom>
          <a:solidFill>
            <a:schemeClr val="tx2">
              <a:lumMod val="40000"/>
              <a:lumOff val="60000"/>
            </a:schemeClr>
          </a:solidFill>
        </p:spPr>
        <p:txBody>
          <a:bodyPr wrap="square">
            <a:spAutoFit/>
          </a:bodyPr>
          <a:lstStyle/>
          <a:p>
            <a:r>
              <a:rPr lang="en-US" sz="1800" dirty="0">
                <a:solidFill>
                  <a:schemeClr val="accent1">
                    <a:lumMod val="50000"/>
                  </a:schemeClr>
                </a:solidFill>
                <a:latin typeface="Arial" panose="020B0604020202020204" pitchFamily="34" charset="0"/>
                <a:cs typeface="Arial" panose="020B0604020202020204" pitchFamily="34" charset="0"/>
              </a:rPr>
              <a:t>How are complex molecules created in space?</a:t>
            </a:r>
          </a:p>
        </p:txBody>
      </p:sp>
      <p:grpSp>
        <p:nvGrpSpPr>
          <p:cNvPr id="12" name="Group 11">
            <a:extLst>
              <a:ext uri="{FF2B5EF4-FFF2-40B4-BE49-F238E27FC236}">
                <a16:creationId xmlns:a16="http://schemas.microsoft.com/office/drawing/2014/main" id="{A1500535-8710-A3D1-BF30-C62DEE7D7587}"/>
              </a:ext>
            </a:extLst>
          </p:cNvPr>
          <p:cNvGrpSpPr>
            <a:grpSpLocks noChangeAspect="1"/>
          </p:cNvGrpSpPr>
          <p:nvPr/>
        </p:nvGrpSpPr>
        <p:grpSpPr>
          <a:xfrm>
            <a:off x="2660253" y="1318675"/>
            <a:ext cx="3707372" cy="1731100"/>
            <a:chOff x="172468" y="2010978"/>
            <a:chExt cx="2228693" cy="1040651"/>
          </a:xfrm>
        </p:grpSpPr>
        <p:pic>
          <p:nvPicPr>
            <p:cNvPr id="13" name="Picture 12" descr="Résultat de recherche d'images pour &quot;dense molecular clouds&quot;">
              <a:extLst>
                <a:ext uri="{FF2B5EF4-FFF2-40B4-BE49-F238E27FC236}">
                  <a16:creationId xmlns:a16="http://schemas.microsoft.com/office/drawing/2014/main" id="{8FB17E60-6501-E9A9-AE79-D615D97D051A}"/>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rot="10800000">
              <a:off x="172468" y="2010978"/>
              <a:ext cx="2228693" cy="1038787"/>
            </a:xfrm>
            <a:prstGeom prst="rect">
              <a:avLst/>
            </a:prstGeom>
            <a:noFill/>
          </p:spPr>
        </p:pic>
        <p:grpSp>
          <p:nvGrpSpPr>
            <p:cNvPr id="14" name="Group 13">
              <a:extLst>
                <a:ext uri="{FF2B5EF4-FFF2-40B4-BE49-F238E27FC236}">
                  <a16:creationId xmlns:a16="http://schemas.microsoft.com/office/drawing/2014/main" id="{01BFD035-59EB-49E0-5A05-BA3A289F9C15}"/>
                </a:ext>
              </a:extLst>
            </p:cNvPr>
            <p:cNvGrpSpPr/>
            <p:nvPr/>
          </p:nvGrpSpPr>
          <p:grpSpPr>
            <a:xfrm rot="16200000">
              <a:off x="391995" y="2197931"/>
              <a:ext cx="687494" cy="682451"/>
              <a:chOff x="4280415" y="3835915"/>
              <a:chExt cx="1413819" cy="1054595"/>
            </a:xfrm>
          </p:grpSpPr>
          <p:grpSp>
            <p:nvGrpSpPr>
              <p:cNvPr id="18" name="Group 17">
                <a:extLst>
                  <a:ext uri="{FF2B5EF4-FFF2-40B4-BE49-F238E27FC236}">
                    <a16:creationId xmlns:a16="http://schemas.microsoft.com/office/drawing/2014/main" id="{1E696219-3816-99C7-0845-F0E951CD9374}"/>
                  </a:ext>
                </a:extLst>
              </p:cNvPr>
              <p:cNvGrpSpPr/>
              <p:nvPr/>
            </p:nvGrpSpPr>
            <p:grpSpPr>
              <a:xfrm rot="5400000">
                <a:off x="4349952" y="3766378"/>
                <a:ext cx="1041398" cy="1180471"/>
                <a:chOff x="1187624" y="2780928"/>
                <a:chExt cx="864096" cy="304800"/>
              </a:xfrm>
            </p:grpSpPr>
            <p:cxnSp>
              <p:nvCxnSpPr>
                <p:cNvPr id="23" name="Straight Arrow Connector 22">
                  <a:extLst>
                    <a:ext uri="{FF2B5EF4-FFF2-40B4-BE49-F238E27FC236}">
                      <a16:creationId xmlns:a16="http://schemas.microsoft.com/office/drawing/2014/main" id="{311A46B4-434F-5961-2736-FE9CCF3CCED9}"/>
                    </a:ext>
                  </a:extLst>
                </p:cNvPr>
                <p:cNvCxnSpPr/>
                <p:nvPr/>
              </p:nvCxnSpPr>
              <p:spPr>
                <a:xfrm>
                  <a:off x="1187624" y="2780928"/>
                  <a:ext cx="86409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3C06AA7-BCB7-E21F-9352-9D14DA0B92F5}"/>
                    </a:ext>
                  </a:extLst>
                </p:cNvPr>
                <p:cNvCxnSpPr/>
                <p:nvPr/>
              </p:nvCxnSpPr>
              <p:spPr>
                <a:xfrm>
                  <a:off x="1187624" y="3085728"/>
                  <a:ext cx="86409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7DB60C1-BE97-E077-3A63-C551E5812C73}"/>
                  </a:ext>
                </a:extLst>
              </p:cNvPr>
              <p:cNvGrpSpPr/>
              <p:nvPr/>
            </p:nvGrpSpPr>
            <p:grpSpPr>
              <a:xfrm rot="5400000">
                <a:off x="4583299" y="3779574"/>
                <a:ext cx="1041400" cy="1180471"/>
                <a:chOff x="1187624" y="2780928"/>
                <a:chExt cx="864098" cy="304800"/>
              </a:xfrm>
            </p:grpSpPr>
            <p:cxnSp>
              <p:nvCxnSpPr>
                <p:cNvPr id="20" name="Straight Arrow Connector 19">
                  <a:extLst>
                    <a:ext uri="{FF2B5EF4-FFF2-40B4-BE49-F238E27FC236}">
                      <a16:creationId xmlns:a16="http://schemas.microsoft.com/office/drawing/2014/main" id="{17DF7EA1-BEF0-B33D-5715-8C5F3FB318F4}"/>
                    </a:ext>
                  </a:extLst>
                </p:cNvPr>
                <p:cNvCxnSpPr/>
                <p:nvPr/>
              </p:nvCxnSpPr>
              <p:spPr>
                <a:xfrm>
                  <a:off x="1187624" y="2780928"/>
                  <a:ext cx="86409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D7832E9-0F4A-CF65-2081-D4766FF510B1}"/>
                    </a:ext>
                  </a:extLst>
                </p:cNvPr>
                <p:cNvCxnSpPr/>
                <p:nvPr/>
              </p:nvCxnSpPr>
              <p:spPr>
                <a:xfrm>
                  <a:off x="1187624" y="2941866"/>
                  <a:ext cx="864095"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4B649BC-9C0A-08D5-973F-2F0E93DCCABE}"/>
                    </a:ext>
                  </a:extLst>
                </p:cNvPr>
                <p:cNvCxnSpPr/>
                <p:nvPr/>
              </p:nvCxnSpPr>
              <p:spPr>
                <a:xfrm>
                  <a:off x="1187625" y="3085728"/>
                  <a:ext cx="864097"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15" name="Picture 4" descr="Bildergebnis für molecules">
              <a:hlinkClick r:id="rId6"/>
              <a:extLst>
                <a:ext uri="{FF2B5EF4-FFF2-40B4-BE49-F238E27FC236}">
                  <a16:creationId xmlns:a16="http://schemas.microsoft.com/office/drawing/2014/main" id="{C4CF41C2-BB26-3729-6131-46D67E44DBA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311777" flipH="1">
              <a:off x="1284712" y="2144839"/>
              <a:ext cx="702445" cy="3693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lycine-3D-balls.png">
              <a:extLst>
                <a:ext uri="{FF2B5EF4-FFF2-40B4-BE49-F238E27FC236}">
                  <a16:creationId xmlns:a16="http://schemas.microsoft.com/office/drawing/2014/main" id="{87F1ED60-6FCD-33DB-B144-36A221C4559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723045">
              <a:off x="1822301" y="2482899"/>
              <a:ext cx="347856" cy="3200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upload.wikimedia.org/wikipedia/commons/thumb/0/04/L-isoleucine-3D-balls.png/800px-L-isoleucine-3D-balls.png">
              <a:extLst>
                <a:ext uri="{FF2B5EF4-FFF2-40B4-BE49-F238E27FC236}">
                  <a16:creationId xmlns:a16="http://schemas.microsoft.com/office/drawing/2014/main" id="{9641BF69-03E4-261C-5893-0B1641CAF07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21212925">
              <a:off x="1217227" y="2534539"/>
              <a:ext cx="511345" cy="51709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1941C7F6-F791-E7F7-65F2-947425E66883}"/>
              </a:ext>
            </a:extLst>
          </p:cNvPr>
          <p:cNvSpPr txBox="1"/>
          <p:nvPr/>
        </p:nvSpPr>
        <p:spPr>
          <a:xfrm>
            <a:off x="2791603" y="2128981"/>
            <a:ext cx="1376017"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
                  <a:solidFill>
                    <a:srgbClr val="000000"/>
                  </a:solidFill>
                </a:uFill>
                <a:latin typeface="+mn-lt"/>
                <a:ea typeface="+mn-ea"/>
                <a:cs typeface="+mn-cs"/>
                <a:sym typeface="Arial"/>
              </a:rPr>
              <a:t>Ion beam</a:t>
            </a:r>
          </a:p>
        </p:txBody>
      </p:sp>
      <p:sp>
        <p:nvSpPr>
          <p:cNvPr id="25" name="TextBox 24">
            <a:extLst>
              <a:ext uri="{FF2B5EF4-FFF2-40B4-BE49-F238E27FC236}">
                <a16:creationId xmlns:a16="http://schemas.microsoft.com/office/drawing/2014/main" id="{6344E010-D7F6-8131-9EF4-58DE3747EC9D}"/>
              </a:ext>
            </a:extLst>
          </p:cNvPr>
          <p:cNvSpPr txBox="1"/>
          <p:nvPr/>
        </p:nvSpPr>
        <p:spPr>
          <a:xfrm>
            <a:off x="47564" y="3097546"/>
            <a:ext cx="6640733" cy="147809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36000" rIns="0" bIns="71437" numCol="1" spcCol="38100" rtlCol="0" anchor="ctr">
            <a:spAutoFit/>
          </a:bodyPr>
          <a:lstStyle/>
          <a:p>
            <a:pPr marL="81280" marR="81280" algn="l" defTabSz="1821656" rtl="0" fontAlgn="auto" latinLnBrk="0" hangingPunct="0">
              <a:lnSpc>
                <a:spcPct val="100000"/>
              </a:lnSpc>
              <a:spcBef>
                <a:spcPts val="0"/>
              </a:spcBef>
              <a:spcAft>
                <a:spcPts val="0"/>
              </a:spcAft>
              <a:buClrTx/>
              <a:buSzTx/>
              <a:tabLst/>
            </a:pPr>
            <a:r>
              <a:rPr lang="en-US" sz="1400" dirty="0">
                <a:solidFill>
                  <a:schemeClr val="tx1"/>
                </a:solidFill>
              </a:rPr>
              <a:t>APPA cave:</a:t>
            </a:r>
          </a:p>
          <a:p>
            <a:pPr marL="367030" marR="81280" indent="-141750" algn="l" defTabSz="1821656" rtl="0" fontAlgn="auto" latinLnBrk="0" hangingPunct="0">
              <a:lnSpc>
                <a:spcPct val="100000"/>
              </a:lnSpc>
              <a:spcBef>
                <a:spcPts val="600"/>
              </a:spcBef>
              <a:spcAft>
                <a:spcPts val="0"/>
              </a:spcAft>
              <a:buClrTx/>
              <a:buSzTx/>
              <a:buFont typeface="Arial" panose="020B0604020202020204" pitchFamily="34" charset="0"/>
              <a:buChar char="•"/>
              <a:tabLst/>
            </a:pPr>
            <a:r>
              <a:rPr lang="en-US" sz="1400" dirty="0">
                <a:solidFill>
                  <a:schemeClr val="tx1"/>
                </a:solidFill>
              </a:rPr>
              <a:t>Extension of available ion energies for determination of molecules formation and destruction yields </a:t>
            </a:r>
          </a:p>
          <a:p>
            <a:pPr marL="367030" marR="81280" indent="-141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sz="1400" dirty="0">
                <a:solidFill>
                  <a:schemeClr val="tx1"/>
                </a:solidFill>
              </a:rPr>
              <a:t>Irradiation of molecules inside bulk materials simulating space conditions</a:t>
            </a:r>
          </a:p>
          <a:p>
            <a:pPr marL="367030" marR="81280" indent="-141750" defTabSz="1821656">
              <a:buFont typeface="Arial" panose="020B0604020202020204" pitchFamily="34" charset="0"/>
              <a:buChar char="•"/>
            </a:pPr>
            <a:r>
              <a:rPr lang="en-US" sz="1400" dirty="0">
                <a:solidFill>
                  <a:schemeClr val="tx1"/>
                </a:solidFill>
              </a:rPr>
              <a:t>Chemical processes, sputtering, temperature effects,…</a:t>
            </a:r>
          </a:p>
          <a:p>
            <a:pPr marL="367030" marR="81280" indent="-141750" defTabSz="1821656">
              <a:buFont typeface="Arial" panose="020B0604020202020204" pitchFamily="34" charset="0"/>
              <a:buChar char="•"/>
            </a:pPr>
            <a:r>
              <a:rPr lang="en-US" sz="1400" dirty="0">
                <a:solidFill>
                  <a:schemeClr val="tx1"/>
                </a:solidFill>
              </a:rPr>
              <a:t>Multipurpose chamber with in-situ and online analysis techniques</a:t>
            </a:r>
          </a:p>
        </p:txBody>
      </p:sp>
      <p:grpSp>
        <p:nvGrpSpPr>
          <p:cNvPr id="40" name="Group 39">
            <a:extLst>
              <a:ext uri="{FF2B5EF4-FFF2-40B4-BE49-F238E27FC236}">
                <a16:creationId xmlns:a16="http://schemas.microsoft.com/office/drawing/2014/main" id="{AF9C932A-3803-6DDD-D10C-DC72E35ECBC5}"/>
              </a:ext>
            </a:extLst>
          </p:cNvPr>
          <p:cNvGrpSpPr/>
          <p:nvPr/>
        </p:nvGrpSpPr>
        <p:grpSpPr>
          <a:xfrm>
            <a:off x="-7129" y="1209323"/>
            <a:ext cx="2724704" cy="1916146"/>
            <a:chOff x="3757" y="1361726"/>
            <a:chExt cx="2724704" cy="1916146"/>
          </a:xfrm>
        </p:grpSpPr>
        <p:pic>
          <p:nvPicPr>
            <p:cNvPr id="6" name="Picture 5">
              <a:extLst>
                <a:ext uri="{FF2B5EF4-FFF2-40B4-BE49-F238E27FC236}">
                  <a16:creationId xmlns:a16="http://schemas.microsoft.com/office/drawing/2014/main" id="{8E7D90AB-1D0B-0F04-1EC7-AF46F028EFA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757" y="1405872"/>
              <a:ext cx="2638714" cy="1872000"/>
            </a:xfrm>
            <a:prstGeom prst="rect">
              <a:avLst/>
            </a:prstGeom>
          </p:spPr>
        </p:pic>
        <p:sp>
          <p:nvSpPr>
            <p:cNvPr id="26" name="TextBox 25">
              <a:extLst>
                <a:ext uri="{FF2B5EF4-FFF2-40B4-BE49-F238E27FC236}">
                  <a16:creationId xmlns:a16="http://schemas.microsoft.com/office/drawing/2014/main" id="{95D01EDC-C41A-40C7-4FCD-8BD4F27C32DF}"/>
                </a:ext>
              </a:extLst>
            </p:cNvPr>
            <p:cNvSpPr txBox="1"/>
            <p:nvPr/>
          </p:nvSpPr>
          <p:spPr>
            <a:xfrm>
              <a:off x="634029" y="2555662"/>
              <a:ext cx="662681"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
                    <a:solidFill>
                      <a:srgbClr val="000000"/>
                    </a:solidFill>
                  </a:uFill>
                  <a:latin typeface="+mn-lt"/>
                  <a:ea typeface="+mn-ea"/>
                  <a:cs typeface="+mn-cs"/>
                  <a:sym typeface="Arial"/>
                </a:rPr>
                <a:t>GSI</a:t>
              </a:r>
            </a:p>
          </p:txBody>
        </p:sp>
        <p:sp>
          <p:nvSpPr>
            <p:cNvPr id="27" name="TextBox 26">
              <a:extLst>
                <a:ext uri="{FF2B5EF4-FFF2-40B4-BE49-F238E27FC236}">
                  <a16:creationId xmlns:a16="http://schemas.microsoft.com/office/drawing/2014/main" id="{8B1CD366-4F6C-A3C4-1183-98FFA57F65D9}"/>
                </a:ext>
              </a:extLst>
            </p:cNvPr>
            <p:cNvSpPr txBox="1"/>
            <p:nvPr/>
          </p:nvSpPr>
          <p:spPr>
            <a:xfrm>
              <a:off x="1330146" y="2555662"/>
              <a:ext cx="774891"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
                    <a:solidFill>
                      <a:srgbClr val="000000"/>
                    </a:solidFill>
                  </a:uFill>
                  <a:latin typeface="+mn-lt"/>
                  <a:ea typeface="+mn-ea"/>
                  <a:cs typeface="+mn-cs"/>
                  <a:sym typeface="Arial"/>
                </a:rPr>
                <a:t>FAIR</a:t>
              </a:r>
            </a:p>
          </p:txBody>
        </p:sp>
        <p:sp>
          <p:nvSpPr>
            <p:cNvPr id="28" name="Rectangle 27">
              <a:extLst>
                <a:ext uri="{FF2B5EF4-FFF2-40B4-BE49-F238E27FC236}">
                  <a16:creationId xmlns:a16="http://schemas.microsoft.com/office/drawing/2014/main" id="{F1F6D6BF-15F0-50F4-D23F-1CB6387955E2}"/>
                </a:ext>
              </a:extLst>
            </p:cNvPr>
            <p:cNvSpPr/>
            <p:nvPr/>
          </p:nvSpPr>
          <p:spPr>
            <a:xfrm>
              <a:off x="25140" y="1361726"/>
              <a:ext cx="2703321" cy="276999"/>
            </a:xfrm>
            <a:prstGeom prst="rect">
              <a:avLst/>
            </a:prstGeom>
          </p:spPr>
          <p:txBody>
            <a:bodyPr wrap="square">
              <a:spAutoFit/>
            </a:bodyPr>
            <a:lstStyle/>
            <a:p>
              <a:r>
                <a:rPr lang="en-US"/>
                <a:t>Galactic Cosmic Rays</a:t>
              </a:r>
            </a:p>
          </p:txBody>
        </p:sp>
      </p:grpSp>
      <p:pic>
        <p:nvPicPr>
          <p:cNvPr id="29" name="Picture 2">
            <a:extLst>
              <a:ext uri="{FF2B5EF4-FFF2-40B4-BE49-F238E27FC236}">
                <a16:creationId xmlns:a16="http://schemas.microsoft.com/office/drawing/2014/main" id="{0D911455-34EE-7D97-6DFF-A55C065D87D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417528" y="1191890"/>
            <a:ext cx="2666635" cy="2158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descr="ISMO">
            <a:extLst>
              <a:ext uri="{FF2B5EF4-FFF2-40B4-BE49-F238E27FC236}">
                <a16:creationId xmlns:a16="http://schemas.microsoft.com/office/drawing/2014/main" id="{C77A0167-1343-273F-35BB-9888CC49BB0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28890" y="4647979"/>
            <a:ext cx="664790" cy="385578"/>
          </a:xfrm>
          <a:prstGeom prst="rect">
            <a:avLst/>
          </a:prstGeom>
          <a:solidFill>
            <a:schemeClr val="bg1"/>
          </a:solidFill>
        </p:spPr>
      </p:pic>
      <p:pic>
        <p:nvPicPr>
          <p:cNvPr id="31" name="Picture 10">
            <a:extLst>
              <a:ext uri="{FF2B5EF4-FFF2-40B4-BE49-F238E27FC236}">
                <a16:creationId xmlns:a16="http://schemas.microsoft.com/office/drawing/2014/main" id="{CE74AEB0-9776-C823-3957-4FF13DB88D3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t="20495" b="18096"/>
          <a:stretch/>
        </p:blipFill>
        <p:spPr bwMode="auto">
          <a:xfrm>
            <a:off x="1165420" y="4727024"/>
            <a:ext cx="898507" cy="3065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Grenoble Alpes University - Wikipedia">
            <a:extLst>
              <a:ext uri="{FF2B5EF4-FFF2-40B4-BE49-F238E27FC236}">
                <a16:creationId xmlns:a16="http://schemas.microsoft.com/office/drawing/2014/main" id="{C84AF0CA-646A-DDBF-8E72-69CBA1B2C59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319579" y="4727024"/>
            <a:ext cx="606247" cy="371804"/>
          </a:xfrm>
          <a:prstGeom prst="rect">
            <a:avLst/>
          </a:prstGeom>
          <a:solidFill>
            <a:schemeClr val="bg1"/>
          </a:solidFill>
        </p:spPr>
      </p:pic>
      <p:pic>
        <p:nvPicPr>
          <p:cNvPr id="38" name="Picture 34" descr="Picture 34">
            <a:extLst>
              <a:ext uri="{FF2B5EF4-FFF2-40B4-BE49-F238E27FC236}">
                <a16:creationId xmlns:a16="http://schemas.microsoft.com/office/drawing/2014/main" id="{C368284D-5F1C-FEBC-E9F5-6D6230F06F6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sp>
        <p:nvSpPr>
          <p:cNvPr id="42" name="Rectangle 41">
            <a:extLst>
              <a:ext uri="{FF2B5EF4-FFF2-40B4-BE49-F238E27FC236}">
                <a16:creationId xmlns:a16="http://schemas.microsoft.com/office/drawing/2014/main" id="{FC11D01E-0B85-BD14-A75F-314C12292448}"/>
              </a:ext>
            </a:extLst>
          </p:cNvPr>
          <p:cNvSpPr/>
          <p:nvPr/>
        </p:nvSpPr>
        <p:spPr>
          <a:xfrm>
            <a:off x="3376192" y="4694148"/>
            <a:ext cx="2512867" cy="461665"/>
          </a:xfrm>
          <a:prstGeom prst="rect">
            <a:avLst/>
          </a:prstGeom>
        </p:spPr>
        <p:txBody>
          <a:bodyPr wrap="none">
            <a:spAutoFit/>
          </a:bodyPr>
          <a:lstStyle/>
          <a:p>
            <a:r>
              <a:rPr lang="de-DE" sz="800" dirty="0" err="1"/>
              <a:t>Astronomy</a:t>
            </a:r>
            <a:r>
              <a:rPr lang="de-DE" sz="800" dirty="0"/>
              <a:t> &amp; </a:t>
            </a:r>
            <a:r>
              <a:rPr lang="de-DE" sz="800" dirty="0" err="1"/>
              <a:t>Astrophysics</a:t>
            </a:r>
            <a:r>
              <a:rPr lang="de-DE" sz="800" dirty="0"/>
              <a:t> A&amp;A 623, A134 (2019)</a:t>
            </a:r>
          </a:p>
          <a:p>
            <a:r>
              <a:rPr lang="de-DE" sz="800" dirty="0" err="1"/>
              <a:t>Astronomy</a:t>
            </a:r>
            <a:r>
              <a:rPr lang="de-DE" sz="800" dirty="0"/>
              <a:t> </a:t>
            </a:r>
            <a:r>
              <a:rPr lang="de-DE" sz="800" dirty="0" err="1"/>
              <a:t>and</a:t>
            </a:r>
            <a:r>
              <a:rPr lang="de-DE" sz="800" dirty="0"/>
              <a:t> </a:t>
            </a:r>
            <a:r>
              <a:rPr lang="de-DE" sz="800" dirty="0" err="1"/>
              <a:t>Astrophysics</a:t>
            </a:r>
            <a:r>
              <a:rPr lang="de-DE" sz="800" dirty="0"/>
              <a:t>, 599,  A130  (2017)</a:t>
            </a:r>
          </a:p>
          <a:p>
            <a:r>
              <a:rPr lang="de-DE" sz="800" dirty="0"/>
              <a:t>NIMB 365 (2015) 477–481</a:t>
            </a:r>
            <a:endParaRPr lang="en-GB" sz="800" dirty="0"/>
          </a:p>
        </p:txBody>
      </p:sp>
    </p:spTree>
    <p:extLst>
      <p:ext uri="{BB962C8B-B14F-4D97-AF65-F5344CB8AC3E}">
        <p14:creationId xmlns:p14="http://schemas.microsoft.com/office/powerpoint/2010/main" val="184893846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6068984-1A82-EEA8-E357-2D623BBD8EF5}"/>
              </a:ext>
            </a:extLst>
          </p:cNvPr>
          <p:cNvSpPr>
            <a:spLocks noGrp="1"/>
          </p:cNvSpPr>
          <p:nvPr>
            <p:ph type="title"/>
          </p:nvPr>
        </p:nvSpPr>
        <p:spPr>
          <a:xfrm>
            <a:off x="1415357" y="140494"/>
            <a:ext cx="6633800" cy="367904"/>
          </a:xfrm>
        </p:spPr>
        <p:txBody>
          <a:bodyPr/>
          <a:lstStyle/>
          <a:p>
            <a:r>
              <a:rPr lang="en-GB" dirty="0"/>
              <a:t>Summary</a:t>
            </a:r>
          </a:p>
        </p:txBody>
      </p:sp>
      <p:grpSp>
        <p:nvGrpSpPr>
          <p:cNvPr id="9" name="Group 8"/>
          <p:cNvGrpSpPr/>
          <p:nvPr/>
        </p:nvGrpSpPr>
        <p:grpSpPr>
          <a:xfrm>
            <a:off x="6617283" y="760704"/>
            <a:ext cx="2385316" cy="1779679"/>
            <a:chOff x="2634600" y="1937509"/>
            <a:chExt cx="1664072" cy="116498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3783" t="2428" r="12302" b="8112"/>
            <a:stretch/>
          </p:blipFill>
          <p:spPr>
            <a:xfrm>
              <a:off x="2634600" y="1937509"/>
              <a:ext cx="1664072" cy="1164980"/>
            </a:xfrm>
            <a:prstGeom prst="rect">
              <a:avLst/>
            </a:prstGeom>
          </p:spPr>
        </p:pic>
        <p:sp>
          <p:nvSpPr>
            <p:cNvPr id="12" name="TextBox 11"/>
            <p:cNvSpPr txBox="1"/>
            <p:nvPr/>
          </p:nvSpPr>
          <p:spPr>
            <a:xfrm>
              <a:off x="2652218" y="1949687"/>
              <a:ext cx="1239930" cy="238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r>
                <a:rPr lang="en-GB" b="1" dirty="0">
                  <a:solidFill>
                    <a:schemeClr val="bg1"/>
                  </a:solidFill>
                </a:rPr>
                <a:t>APPA cave</a:t>
              </a:r>
            </a:p>
          </p:txBody>
        </p:sp>
      </p:grpSp>
      <p:pic>
        <p:nvPicPr>
          <p:cNvPr id="17" name="Picture 16">
            <a:extLst>
              <a:ext uri="{FF2B5EF4-FFF2-40B4-BE49-F238E27FC236}">
                <a16:creationId xmlns:a16="http://schemas.microsoft.com/office/drawing/2014/main" id="{26F091A6-0E00-4C9F-56E9-45783626E1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39354" y="3059060"/>
            <a:ext cx="4604646" cy="2174240"/>
          </a:xfrm>
          <a:prstGeom prst="rect">
            <a:avLst/>
          </a:prstGeom>
        </p:spPr>
      </p:pic>
      <p:sp>
        <p:nvSpPr>
          <p:cNvPr id="18" name="Title 1">
            <a:extLst>
              <a:ext uri="{FF2B5EF4-FFF2-40B4-BE49-F238E27FC236}">
                <a16:creationId xmlns:a16="http://schemas.microsoft.com/office/drawing/2014/main" id="{9329609F-5CAE-CCEC-46AF-5FCD27387D4B}"/>
              </a:ext>
            </a:extLst>
          </p:cNvPr>
          <p:cNvSpPr txBox="1">
            <a:spLocks/>
          </p:cNvSpPr>
          <p:nvPr/>
        </p:nvSpPr>
        <p:spPr>
          <a:xfrm>
            <a:off x="5553937" y="3106226"/>
            <a:ext cx="2575479" cy="336484"/>
          </a:xfrm>
          <a:prstGeom prst="rect">
            <a:avLst/>
          </a:prstGeom>
          <a:solidFill>
            <a:srgbClr val="FFD57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685800" latinLnBrk="0">
              <a:lnSpc>
                <a:spcPct val="100000"/>
              </a:lnSpc>
              <a:spcBef>
                <a:spcPts val="0"/>
              </a:spcBef>
              <a:spcAft>
                <a:spcPts val="0"/>
              </a:spcAft>
              <a:buClrTx/>
              <a:buSzTx/>
              <a:buFontTx/>
              <a:buNone/>
              <a:tabLst/>
              <a:defRPr sz="2400" b="0" i="0" u="none" strike="noStrike" cap="none" spc="0" baseline="0">
                <a:solidFill>
                  <a:srgbClr val="00599D"/>
                </a:solidFill>
                <a:uFillTx/>
                <a:latin typeface="+mn-lt"/>
                <a:ea typeface="+mn-ea"/>
                <a:cs typeface="+mn-cs"/>
                <a:sym typeface="Arial"/>
              </a:defRPr>
            </a:lvl1pPr>
            <a:lvl2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2pPr>
            <a:lvl3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3pPr>
            <a:lvl4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4pPr>
            <a:lvl5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5pPr>
            <a:lvl6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6pPr>
            <a:lvl7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7pPr>
            <a:lvl8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8pPr>
            <a:lvl9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9pPr>
          </a:lstStyle>
          <a:p>
            <a:pPr hangingPunct="1"/>
            <a:r>
              <a:rPr lang="en-GB" sz="1600"/>
              <a:t>MAT-collaboration meeting</a:t>
            </a:r>
          </a:p>
        </p:txBody>
      </p:sp>
      <p:sp>
        <p:nvSpPr>
          <p:cNvPr id="2" name="TextBox 1">
            <a:extLst>
              <a:ext uri="{FF2B5EF4-FFF2-40B4-BE49-F238E27FC236}">
                <a16:creationId xmlns:a16="http://schemas.microsoft.com/office/drawing/2014/main" id="{59505934-AE68-7CEF-3820-E65EE6D86C4D}"/>
              </a:ext>
            </a:extLst>
          </p:cNvPr>
          <p:cNvSpPr txBox="1"/>
          <p:nvPr/>
        </p:nvSpPr>
        <p:spPr>
          <a:xfrm>
            <a:off x="8049157" y="2058397"/>
            <a:ext cx="797333" cy="3135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100" b="0" i="0" u="none" strike="noStrike" cap="none" spc="0" normalizeH="0" baseline="0">
                <a:ln>
                  <a:noFill/>
                </a:ln>
                <a:solidFill>
                  <a:srgbClr val="000000"/>
                </a:solidFill>
                <a:effectLst/>
                <a:uFill>
                  <a:solidFill>
                    <a:srgbClr val="000000"/>
                  </a:solidFill>
                </a:uFill>
                <a:latin typeface="+mn-lt"/>
                <a:ea typeface="+mn-ea"/>
                <a:cs typeface="+mn-cs"/>
                <a:sym typeface="Arial"/>
              </a:rPr>
              <a:t>SPARC</a:t>
            </a: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19" name="TextBox 18">
            <a:extLst>
              <a:ext uri="{FF2B5EF4-FFF2-40B4-BE49-F238E27FC236}">
                <a16:creationId xmlns:a16="http://schemas.microsoft.com/office/drawing/2014/main" id="{CF59963B-37E7-147C-30C9-527E0AAE2F13}"/>
              </a:ext>
            </a:extLst>
          </p:cNvPr>
          <p:cNvSpPr txBox="1"/>
          <p:nvPr/>
        </p:nvSpPr>
        <p:spPr>
          <a:xfrm>
            <a:off x="6713034" y="2315753"/>
            <a:ext cx="1372811" cy="3135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100" b="0" i="0" u="none" strike="noStrike" cap="none" spc="0" normalizeH="0" baseline="0">
                <a:ln>
                  <a:noFill/>
                </a:ln>
                <a:solidFill>
                  <a:srgbClr val="000000"/>
                </a:solidFill>
                <a:effectLst/>
                <a:uFill>
                  <a:solidFill>
                    <a:srgbClr val="000000"/>
                  </a:solidFill>
                </a:uFill>
                <a:latin typeface="+mn-lt"/>
                <a:ea typeface="+mn-ea"/>
                <a:cs typeface="+mn-cs"/>
                <a:sym typeface="Arial"/>
              </a:rPr>
              <a:t>BIOMAT stations</a:t>
            </a: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20" name="TextBox 19">
            <a:extLst>
              <a:ext uri="{FF2B5EF4-FFF2-40B4-BE49-F238E27FC236}">
                <a16:creationId xmlns:a16="http://schemas.microsoft.com/office/drawing/2014/main" id="{76CC67B6-4F55-1970-AE36-3FAFE4552FC5}"/>
              </a:ext>
            </a:extLst>
          </p:cNvPr>
          <p:cNvSpPr txBox="1"/>
          <p:nvPr/>
        </p:nvSpPr>
        <p:spPr>
          <a:xfrm>
            <a:off x="6707240" y="1396366"/>
            <a:ext cx="673948" cy="3135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100" b="0" i="0" u="none" strike="noStrike" cap="none" spc="0" normalizeH="0" baseline="0">
                <a:ln>
                  <a:noFill/>
                </a:ln>
                <a:solidFill>
                  <a:srgbClr val="000000"/>
                </a:solidFill>
                <a:effectLst/>
                <a:uFill>
                  <a:solidFill>
                    <a:srgbClr val="000000"/>
                  </a:solidFill>
                </a:uFill>
                <a:latin typeface="+mn-lt"/>
                <a:ea typeface="+mn-ea"/>
                <a:cs typeface="+mn-cs"/>
                <a:sym typeface="Arial"/>
              </a:rPr>
              <a:t>HED</a:t>
            </a: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3" name="TextBox 2">
            <a:extLst>
              <a:ext uri="{FF2B5EF4-FFF2-40B4-BE49-F238E27FC236}">
                <a16:creationId xmlns:a16="http://schemas.microsoft.com/office/drawing/2014/main" id="{39E7051D-A898-2311-D51E-579905B32439}"/>
              </a:ext>
            </a:extLst>
          </p:cNvPr>
          <p:cNvSpPr txBox="1"/>
          <p:nvPr/>
        </p:nvSpPr>
        <p:spPr>
          <a:xfrm>
            <a:off x="138135" y="948547"/>
            <a:ext cx="6323039" cy="1669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132755" indent="-132755" defTabSz="683130">
              <a:lnSpc>
                <a:spcPct val="150000"/>
              </a:lnSpc>
              <a:buFont typeface="Arial" panose="020B0604020202020204" pitchFamily="34" charset="0"/>
              <a:buChar char="•"/>
              <a:tabLst>
                <a:tab pos="139303" algn="l"/>
              </a:tabLst>
            </a:pPr>
            <a:r>
              <a:rPr lang="en-US" sz="1400" b="1" dirty="0">
                <a:solidFill>
                  <a:schemeClr val="tx1"/>
                </a:solidFill>
              </a:rPr>
              <a:t>New experimental opportunities for Materials Research at CRYRING and in APPA cave with FAIR beam parameters and diagnostics</a:t>
            </a:r>
          </a:p>
          <a:p>
            <a:pPr marL="132755" indent="-132755" defTabSz="683130">
              <a:lnSpc>
                <a:spcPct val="150000"/>
              </a:lnSpc>
              <a:buFont typeface="Arial" panose="020B0604020202020204" pitchFamily="34" charset="0"/>
              <a:buChar char="•"/>
              <a:tabLst>
                <a:tab pos="139303" algn="l"/>
              </a:tabLst>
            </a:pPr>
            <a:r>
              <a:rPr lang="en-US" sz="1400" b="1" dirty="0">
                <a:solidFill>
                  <a:schemeClr val="tx1"/>
                </a:solidFill>
              </a:rPr>
              <a:t>High-pressure irradiation platforms being extended and ready for Day 1</a:t>
            </a:r>
          </a:p>
          <a:p>
            <a:pPr marL="132755" indent="-132755" defTabSz="683130">
              <a:lnSpc>
                <a:spcPct val="150000"/>
              </a:lnSpc>
              <a:buFont typeface="Arial" panose="020B0604020202020204" pitchFamily="34" charset="0"/>
              <a:buChar char="•"/>
              <a:tabLst>
                <a:tab pos="139303" algn="l"/>
              </a:tabLst>
            </a:pPr>
            <a:r>
              <a:rPr lang="en-US" sz="1400" b="1" dirty="0">
                <a:solidFill>
                  <a:schemeClr val="tx1"/>
                </a:solidFill>
              </a:rPr>
              <a:t>Chambers for radiation hardness tests and astrochemistry being planed</a:t>
            </a:r>
          </a:p>
          <a:p>
            <a:pPr marL="132755" indent="-132755" defTabSz="683130">
              <a:lnSpc>
                <a:spcPct val="150000"/>
              </a:lnSpc>
              <a:buFont typeface="Arial" panose="020B0604020202020204" pitchFamily="34" charset="0"/>
              <a:buChar char="•"/>
              <a:tabLst>
                <a:tab pos="139303" algn="l"/>
              </a:tabLst>
            </a:pPr>
            <a:r>
              <a:rPr lang="en-US" sz="1400" b="1" dirty="0">
                <a:solidFill>
                  <a:schemeClr val="tx1"/>
                </a:solidFill>
              </a:rPr>
              <a:t>Platforms are mobile and can be used at various locations</a:t>
            </a:r>
          </a:p>
        </p:txBody>
      </p:sp>
      <p:pic>
        <p:nvPicPr>
          <p:cNvPr id="4" name="Picture 3">
            <a:extLst>
              <a:ext uri="{FF2B5EF4-FFF2-40B4-BE49-F238E27FC236}">
                <a16:creationId xmlns:a16="http://schemas.microsoft.com/office/drawing/2014/main" id="{87DC0E8E-A9C3-DE6D-0DA7-B5F3DE35555A}"/>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harpenSoften amount="-5000"/>
                    </a14:imgEffect>
                    <a14:imgEffect>
                      <a14:brightnessContrast bright="13000" contrast="-18000"/>
                    </a14:imgEffect>
                  </a14:imgLayer>
                </a14:imgProps>
              </a:ext>
              <a:ext uri="{28A0092B-C50C-407E-A947-70E740481C1C}">
                <a14:useLocalDpi xmlns:a14="http://schemas.microsoft.com/office/drawing/2010/main"/>
              </a:ext>
            </a:extLst>
          </a:blip>
          <a:srcRect t="9549"/>
          <a:stretch>
            <a:fillRect/>
          </a:stretch>
        </p:blipFill>
        <p:spPr>
          <a:xfrm>
            <a:off x="204010" y="3059060"/>
            <a:ext cx="4249300" cy="2094395"/>
          </a:xfrm>
          <a:prstGeom prst="rect">
            <a:avLst/>
          </a:prstGeom>
        </p:spPr>
      </p:pic>
      <p:sp>
        <p:nvSpPr>
          <p:cNvPr id="5" name="TextBox 4">
            <a:extLst>
              <a:ext uri="{FF2B5EF4-FFF2-40B4-BE49-F238E27FC236}">
                <a16:creationId xmlns:a16="http://schemas.microsoft.com/office/drawing/2014/main" id="{4846373C-B835-12D6-DC54-5ED0202E2635}"/>
              </a:ext>
            </a:extLst>
          </p:cNvPr>
          <p:cNvSpPr txBox="1"/>
          <p:nvPr/>
        </p:nvSpPr>
        <p:spPr>
          <a:xfrm>
            <a:off x="185707" y="3043302"/>
            <a:ext cx="1167884" cy="369332"/>
          </a:xfrm>
          <a:prstGeom prst="rect">
            <a:avLst/>
          </a:prstGeom>
          <a:solidFill>
            <a:schemeClr val="accent1"/>
          </a:solidFill>
        </p:spPr>
        <p:txBody>
          <a:bodyPr vert="horz" wrap="none" lIns="91440" tIns="45720" rIns="91440" bIns="45720" rtlCol="0" anchor="t">
            <a:spAutoFit/>
          </a:bodyPr>
          <a:lstStyle/>
          <a:p>
            <a:pPr algn="l"/>
            <a:r>
              <a:rPr lang="en-US" dirty="0">
                <a:solidFill>
                  <a:schemeClr val="bg1"/>
                </a:solidFill>
              </a:rPr>
              <a:t>GSI-MAT</a:t>
            </a:r>
          </a:p>
        </p:txBody>
      </p:sp>
      <p:sp>
        <p:nvSpPr>
          <p:cNvPr id="14" name="Title 1">
            <a:extLst>
              <a:ext uri="{FF2B5EF4-FFF2-40B4-BE49-F238E27FC236}">
                <a16:creationId xmlns:a16="http://schemas.microsoft.com/office/drawing/2014/main" id="{A9BCEFA3-7FB8-94E4-4505-69C6FBECD63A}"/>
              </a:ext>
            </a:extLst>
          </p:cNvPr>
          <p:cNvSpPr txBox="1">
            <a:spLocks/>
          </p:cNvSpPr>
          <p:nvPr/>
        </p:nvSpPr>
        <p:spPr>
          <a:xfrm>
            <a:off x="2654732" y="4762469"/>
            <a:ext cx="4020243" cy="367904"/>
          </a:xfrm>
          <a:prstGeom prst="rect">
            <a:avLst/>
          </a:prstGeom>
          <a:solidFill>
            <a:srgbClr val="FFD57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685800" latinLnBrk="0">
              <a:lnSpc>
                <a:spcPct val="100000"/>
              </a:lnSpc>
              <a:spcBef>
                <a:spcPts val="0"/>
              </a:spcBef>
              <a:spcAft>
                <a:spcPts val="0"/>
              </a:spcAft>
              <a:buClrTx/>
              <a:buSzTx/>
              <a:buFontTx/>
              <a:buNone/>
              <a:tabLst/>
              <a:defRPr sz="2400" b="0" i="0" u="none" strike="noStrike" cap="none" spc="0" baseline="0">
                <a:solidFill>
                  <a:srgbClr val="00599D"/>
                </a:solidFill>
                <a:uFillTx/>
                <a:latin typeface="+mn-lt"/>
                <a:ea typeface="+mn-ea"/>
                <a:cs typeface="+mn-cs"/>
                <a:sym typeface="Arial"/>
              </a:defRPr>
            </a:lvl1pPr>
            <a:lvl2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2pPr>
            <a:lvl3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3pPr>
            <a:lvl4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4pPr>
            <a:lvl5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5pPr>
            <a:lvl6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6pPr>
            <a:lvl7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7pPr>
            <a:lvl8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8pPr>
            <a:lvl9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9pPr>
          </a:lstStyle>
          <a:p>
            <a:pPr hangingPunct="1"/>
            <a:r>
              <a:rPr lang="en-GB"/>
              <a:t>Thank you for your attention!</a:t>
            </a:r>
          </a:p>
        </p:txBody>
      </p:sp>
    </p:spTree>
    <p:extLst>
      <p:ext uri="{BB962C8B-B14F-4D97-AF65-F5344CB8AC3E}">
        <p14:creationId xmlns:p14="http://schemas.microsoft.com/office/powerpoint/2010/main" val="318923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731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452" y="170926"/>
            <a:ext cx="4358413" cy="367904"/>
          </a:xfrm>
        </p:spPr>
        <p:txBody>
          <a:bodyPr/>
          <a:lstStyle/>
          <a:p>
            <a:pPr algn="ctr"/>
            <a:r>
              <a:rPr lang="en-GB" dirty="0"/>
              <a:t>International competitiveness</a:t>
            </a:r>
          </a:p>
        </p:txBody>
      </p:sp>
      <p:sp>
        <p:nvSpPr>
          <p:cNvPr id="5" name="Rectangle 4"/>
          <p:cNvSpPr/>
          <p:nvPr/>
        </p:nvSpPr>
        <p:spPr>
          <a:xfrm>
            <a:off x="341211" y="749406"/>
            <a:ext cx="8188494" cy="584775"/>
          </a:xfrm>
          <a:prstGeom prst="rect">
            <a:avLst/>
          </a:prstGeom>
          <a:noFill/>
        </p:spPr>
        <p:txBody>
          <a:bodyPr wrap="square">
            <a:spAutoFit/>
          </a:bodyPr>
          <a:lstStyle/>
          <a:p>
            <a:pPr algn="ctr"/>
            <a:r>
              <a:rPr lang="en-GB" sz="1600" dirty="0">
                <a:solidFill>
                  <a:schemeClr val="accent1">
                    <a:lumMod val="75000"/>
                  </a:schemeClr>
                </a:solidFill>
                <a:latin typeface="Arial" panose="020B0604020202020204" pitchFamily="34" charset="0"/>
                <a:ea typeface="Calibri" panose="020F0502020204030204" pitchFamily="34" charset="0"/>
              </a:rPr>
              <a:t>worldwide only very few large-scale high-energy heavy-ion accelerators with dedicated beamlines for material science</a:t>
            </a:r>
            <a:endParaRPr lang="en-GB" sz="1600" dirty="0">
              <a:solidFill>
                <a:schemeClr val="accent1">
                  <a:lumMod val="75000"/>
                </a:schemeClr>
              </a:solidFill>
            </a:endParaRPr>
          </a:p>
        </p:txBody>
      </p:sp>
      <p:sp>
        <p:nvSpPr>
          <p:cNvPr id="3" name="Slide Number Placeholder 2">
            <a:extLst>
              <a:ext uri="{FF2B5EF4-FFF2-40B4-BE49-F238E27FC236}">
                <a16:creationId xmlns:a16="http://schemas.microsoft.com/office/drawing/2014/main" id="{1BA6B292-BC17-64AD-AA9D-6FF0BD47D85B}"/>
              </a:ext>
            </a:extLst>
          </p:cNvPr>
          <p:cNvSpPr>
            <a:spLocks noGrp="1"/>
          </p:cNvSpPr>
          <p:nvPr>
            <p:ph type="sldNum" sz="quarter" idx="2"/>
          </p:nvPr>
        </p:nvSpPr>
        <p:spPr/>
        <p:txBody>
          <a:bodyPr/>
          <a:lstStyle/>
          <a:p>
            <a:fld id="{86CB4B4D-7CA3-9044-876B-883B54F8677D}" type="slidenum">
              <a:rPr lang="en-US"/>
              <a:t>23</a:t>
            </a:fld>
            <a:endParaRPr lang="en-US" dirty="0"/>
          </a:p>
        </p:txBody>
      </p:sp>
      <p:graphicFrame>
        <p:nvGraphicFramePr>
          <p:cNvPr id="6" name="Competitiveness Table">
            <a:extLst>
              <a:ext uri="{FF2B5EF4-FFF2-40B4-BE49-F238E27FC236}">
                <a16:creationId xmlns:a16="http://schemas.microsoft.com/office/drawing/2014/main" id="{A7680176-C3FA-FA97-7852-BE5D08177570}"/>
              </a:ext>
            </a:extLst>
          </p:cNvPr>
          <p:cNvGraphicFramePr>
            <a:graphicFrameLocks noGrp="1"/>
          </p:cNvGraphicFramePr>
          <p:nvPr>
            <p:extLst>
              <p:ext uri="{D42A27DB-BD31-4B8C-83A1-F6EECF244321}">
                <p14:modId xmlns:p14="http://schemas.microsoft.com/office/powerpoint/2010/main" val="530975605"/>
              </p:ext>
            </p:extLst>
          </p:nvPr>
        </p:nvGraphicFramePr>
        <p:xfrm>
          <a:off x="378963" y="1544756"/>
          <a:ext cx="8541597" cy="3106266"/>
        </p:xfrm>
        <a:graphic>
          <a:graphicData uri="http://schemas.openxmlformats.org/drawingml/2006/table">
            <a:tbl>
              <a:tblPr firstRow="1" bandRow="1">
                <a:tableStyleId>{5C22544A-7EE6-4342-B048-85BDC9FD1C3A}</a:tableStyleId>
              </a:tblPr>
              <a:tblGrid>
                <a:gridCol w="1438548">
                  <a:extLst>
                    <a:ext uri="{9D8B030D-6E8A-4147-A177-3AD203B41FA5}">
                      <a16:colId xmlns:a16="http://schemas.microsoft.com/office/drawing/2014/main" val="20000"/>
                    </a:ext>
                  </a:extLst>
                </a:gridCol>
                <a:gridCol w="5453049">
                  <a:extLst>
                    <a:ext uri="{9D8B030D-6E8A-4147-A177-3AD203B41FA5}">
                      <a16:colId xmlns:a16="http://schemas.microsoft.com/office/drawing/2014/main" val="20001"/>
                    </a:ext>
                  </a:extLst>
                </a:gridCol>
                <a:gridCol w="1650000">
                  <a:extLst>
                    <a:ext uri="{9D8B030D-6E8A-4147-A177-3AD203B41FA5}">
                      <a16:colId xmlns:a16="http://schemas.microsoft.com/office/drawing/2014/main" val="20002"/>
                    </a:ext>
                  </a:extLst>
                </a:gridCol>
              </a:tblGrid>
              <a:tr h="280175">
                <a:tc>
                  <a:txBody>
                    <a:bodyPr/>
                    <a:lstStyle/>
                    <a:p>
                      <a:pPr algn="l"/>
                      <a:r>
                        <a:rPr lang="en-US" sz="1600" b="1" dirty="0">
                          <a:solidFill>
                            <a:srgbClr val="FFFFFF"/>
                          </a:solidFill>
                          <a:latin typeface="Arial"/>
                          <a:cs typeface="Arial"/>
                        </a:rPr>
                        <a:t>Facility</a:t>
                      </a:r>
                    </a:p>
                  </a:txBody>
                  <a:tcPr marL="45720" marR="45720" marT="9144" marB="9144" anchor="ctr">
                    <a:solidFill>
                      <a:srgbClr val="1E2761"/>
                    </a:solidFill>
                  </a:tcPr>
                </a:tc>
                <a:tc>
                  <a:txBody>
                    <a:bodyPr/>
                    <a:lstStyle/>
                    <a:p>
                      <a:pPr algn="l"/>
                      <a:r>
                        <a:rPr lang="en-US" sz="1600" b="1" dirty="0">
                          <a:solidFill>
                            <a:srgbClr val="FFFFFF"/>
                          </a:solidFill>
                          <a:latin typeface="Arial"/>
                          <a:cs typeface="Arial"/>
                        </a:rPr>
                        <a:t>Capabilities / limitations</a:t>
                      </a:r>
                    </a:p>
                  </a:txBody>
                  <a:tcPr marL="45720" marR="45720" marT="9144" marB="9144" anchor="ctr">
                    <a:solidFill>
                      <a:srgbClr val="1E2761"/>
                    </a:solidFill>
                  </a:tcPr>
                </a:tc>
                <a:tc>
                  <a:txBody>
                    <a:bodyPr/>
                    <a:lstStyle/>
                    <a:p>
                      <a:pPr algn="ctr"/>
                      <a:r>
                        <a:rPr lang="en-US" sz="1600" b="1" dirty="0">
                          <a:solidFill>
                            <a:srgbClr val="FFFFFF"/>
                          </a:solidFill>
                          <a:latin typeface="Arial"/>
                          <a:cs typeface="Arial"/>
                        </a:rPr>
                        <a:t>Rating</a:t>
                      </a:r>
                    </a:p>
                  </a:txBody>
                  <a:tcPr marL="45720" marR="45720" marT="9144" marB="9144" anchor="ctr">
                    <a:solidFill>
                      <a:srgbClr val="1E2761"/>
                    </a:solidFill>
                  </a:tcPr>
                </a:tc>
                <a:extLst>
                  <a:ext uri="{0D108BD9-81ED-4DB2-BD59-A6C34878D82A}">
                    <a16:rowId xmlns:a16="http://schemas.microsoft.com/office/drawing/2014/main" val="10000"/>
                  </a:ext>
                </a:extLst>
              </a:tr>
              <a:tr h="491671">
                <a:tc>
                  <a:txBody>
                    <a:bodyPr/>
                    <a:lstStyle/>
                    <a:p>
                      <a:pPr algn="l"/>
                      <a:r>
                        <a:rPr lang="en-US" sz="1200" b="1" dirty="0">
                          <a:solidFill>
                            <a:srgbClr val="000000"/>
                          </a:solidFill>
                          <a:latin typeface="Arial"/>
                          <a:cs typeface="Arial"/>
                        </a:rPr>
                        <a:t>GSI/FAIR</a:t>
                      </a:r>
                    </a:p>
                  </a:txBody>
                  <a:tcPr marL="45720" marR="45720" marT="9144" marB="9144" anchor="ctr">
                    <a:noFill/>
                  </a:tcPr>
                </a:tc>
                <a:tc>
                  <a:txBody>
                    <a:bodyPr/>
                    <a:lstStyle/>
                    <a:p>
                      <a:pPr algn="l"/>
                      <a:r>
                        <a:rPr lang="en-US" sz="1200" dirty="0">
                          <a:solidFill>
                            <a:srgbClr val="333333"/>
                          </a:solidFill>
                          <a:latin typeface="Arial"/>
                          <a:cs typeface="Arial"/>
                        </a:rPr>
                        <a:t>Most comprehensive facility: full ion/energy/flux range, ex-situ, in-situ &amp; online analysis, onsite expertise.</a:t>
                      </a:r>
                    </a:p>
                  </a:txBody>
                  <a:tcPr marL="45720" marR="45720" marT="9144" marB="9144" anchor="ctr">
                    <a:noFill/>
                  </a:tcPr>
                </a:tc>
                <a:tc>
                  <a:txBody>
                    <a:bodyPr/>
                    <a:lstStyle/>
                    <a:p>
                      <a:pPr algn="ctr"/>
                      <a:r>
                        <a:rPr lang="en-US" sz="1200" b="1" dirty="0">
                          <a:solidFill>
                            <a:srgbClr val="00B050"/>
                          </a:solidFill>
                          <a:latin typeface="Arial"/>
                          <a:cs typeface="Arial"/>
                        </a:rPr>
                        <a:t>Excellent</a:t>
                      </a:r>
                    </a:p>
                  </a:txBody>
                  <a:tcPr marL="45720" marR="45720" marT="9144" marB="9144" anchor="ctr">
                    <a:solidFill>
                      <a:srgbClr val="E2EFD9"/>
                    </a:solidFill>
                  </a:tcPr>
                </a:tc>
                <a:extLst>
                  <a:ext uri="{0D108BD9-81ED-4DB2-BD59-A6C34878D82A}">
                    <a16:rowId xmlns:a16="http://schemas.microsoft.com/office/drawing/2014/main" val="10001"/>
                  </a:ext>
                </a:extLst>
              </a:tr>
              <a:tr h="320655">
                <a:tc>
                  <a:txBody>
                    <a:bodyPr/>
                    <a:lstStyle/>
                    <a:p>
                      <a:pPr algn="l"/>
                      <a:r>
                        <a:rPr lang="en-US" sz="1200" b="1" dirty="0">
                          <a:solidFill>
                            <a:srgbClr val="000000"/>
                          </a:solidFill>
                          <a:latin typeface="Arial"/>
                          <a:cs typeface="Arial"/>
                        </a:rPr>
                        <a:t>GANIL/CIMAP</a:t>
                      </a:r>
                    </a:p>
                  </a:txBody>
                  <a:tcPr marL="45720" marR="45720" marT="9144" marB="9144" anchor="ctr">
                    <a:noFill/>
                  </a:tcPr>
                </a:tc>
                <a:tc>
                  <a:txBody>
                    <a:bodyPr/>
                    <a:lstStyle/>
                    <a:p>
                      <a:pPr algn="l"/>
                      <a:r>
                        <a:rPr lang="en-US" sz="1200" dirty="0">
                          <a:solidFill>
                            <a:srgbClr val="333333"/>
                          </a:solidFill>
                          <a:latin typeface="Arial"/>
                          <a:cs typeface="Arial"/>
                        </a:rPr>
                        <a:t>Several in-situ techniques; focus 0.5–4 MeV/u, max E ~29 MeV/u for Pb.</a:t>
                      </a:r>
                    </a:p>
                  </a:txBody>
                  <a:tcPr marL="45720" marR="45720" marT="9144" marB="9144" anchor="ctr">
                    <a:noFill/>
                  </a:tcPr>
                </a:tc>
                <a:tc>
                  <a:txBody>
                    <a:bodyPr/>
                    <a:lstStyle/>
                    <a:p>
                      <a:pPr algn="ctr"/>
                      <a:r>
                        <a:rPr lang="en-US" sz="1200" b="1" dirty="0">
                          <a:solidFill>
                            <a:srgbClr val="8C7710"/>
                          </a:solidFill>
                          <a:latin typeface="Arial"/>
                          <a:cs typeface="Arial"/>
                        </a:rPr>
                        <a:t>Limited</a:t>
                      </a:r>
                    </a:p>
                  </a:txBody>
                  <a:tcPr marL="45720" marR="45720" marT="9144" marB="9144" anchor="ctr">
                    <a:solidFill>
                      <a:srgbClr val="FFF2CC"/>
                    </a:solidFill>
                  </a:tcPr>
                </a:tc>
                <a:extLst>
                  <a:ext uri="{0D108BD9-81ED-4DB2-BD59-A6C34878D82A}">
                    <a16:rowId xmlns:a16="http://schemas.microsoft.com/office/drawing/2014/main" val="10002"/>
                  </a:ext>
                </a:extLst>
              </a:tr>
              <a:tr h="320655">
                <a:tc>
                  <a:txBody>
                    <a:bodyPr/>
                    <a:lstStyle/>
                    <a:p>
                      <a:pPr algn="l"/>
                      <a:r>
                        <a:rPr lang="en-US" sz="1200" b="1" dirty="0">
                          <a:solidFill>
                            <a:srgbClr val="000000"/>
                          </a:solidFill>
                          <a:latin typeface="Arial"/>
                          <a:cs typeface="Arial"/>
                        </a:rPr>
                        <a:t>IMP/CAS</a:t>
                      </a:r>
                    </a:p>
                  </a:txBody>
                  <a:tcPr marL="45720" marR="45720" marT="9144" marB="9144" anchor="ctr">
                    <a:noFill/>
                  </a:tcPr>
                </a:tc>
                <a:tc>
                  <a:txBody>
                    <a:bodyPr/>
                    <a:lstStyle/>
                    <a:p>
                      <a:pPr algn="l"/>
                      <a:r>
                        <a:rPr lang="en-US" sz="1200" dirty="0">
                          <a:solidFill>
                            <a:srgbClr val="333333"/>
                          </a:solidFill>
                          <a:latin typeface="Arial"/>
                          <a:cs typeface="Arial"/>
                        </a:rPr>
                        <a:t>Dedicated materials beamlines; limited ion flux.</a:t>
                      </a:r>
                    </a:p>
                  </a:txBody>
                  <a:tcPr marL="45720" marR="45720" marT="9144" marB="9144" anchor="ctr">
                    <a:noFill/>
                  </a:tcPr>
                </a:tc>
                <a:tc>
                  <a:txBody>
                    <a:bodyPr/>
                    <a:lstStyle/>
                    <a:p>
                      <a:pPr algn="ctr"/>
                      <a:r>
                        <a:rPr lang="en-US" sz="1200" b="1" dirty="0">
                          <a:solidFill>
                            <a:srgbClr val="8C7710"/>
                          </a:solidFill>
                          <a:latin typeface="Arial"/>
                          <a:cs typeface="Arial"/>
                        </a:rPr>
                        <a:t>Limited</a:t>
                      </a:r>
                    </a:p>
                  </a:txBody>
                  <a:tcPr marL="45720" marR="45720" marT="9144" marB="9144" anchor="ctr">
                    <a:solidFill>
                      <a:srgbClr val="FFF2CC"/>
                    </a:solidFill>
                  </a:tcPr>
                </a:tc>
                <a:extLst>
                  <a:ext uri="{0D108BD9-81ED-4DB2-BD59-A6C34878D82A}">
                    <a16:rowId xmlns:a16="http://schemas.microsoft.com/office/drawing/2014/main" val="10003"/>
                  </a:ext>
                </a:extLst>
              </a:tr>
              <a:tr h="320655">
                <a:tc>
                  <a:txBody>
                    <a:bodyPr/>
                    <a:lstStyle/>
                    <a:p>
                      <a:pPr algn="l"/>
                      <a:r>
                        <a:rPr lang="en-US" sz="1200" b="1" dirty="0">
                          <a:solidFill>
                            <a:srgbClr val="000000"/>
                          </a:solidFill>
                          <a:latin typeface="Arial"/>
                          <a:cs typeface="Arial"/>
                        </a:rPr>
                        <a:t>HIAF/CAS</a:t>
                      </a:r>
                    </a:p>
                  </a:txBody>
                  <a:tcPr marL="45720" marR="45720" marT="9144" marB="9144" anchor="ctr">
                    <a:noFill/>
                  </a:tcPr>
                </a:tc>
                <a:tc>
                  <a:txBody>
                    <a:bodyPr/>
                    <a:lstStyle/>
                    <a:p>
                      <a:pPr algn="l"/>
                      <a:r>
                        <a:rPr lang="en-US" sz="1200" dirty="0">
                          <a:solidFill>
                            <a:srgbClr val="333333"/>
                          </a:solidFill>
                          <a:latin typeface="Arial"/>
                          <a:cs typeface="Arial"/>
                        </a:rPr>
                        <a:t>Materials research beamlines not yet available — expected in future.</a:t>
                      </a:r>
                    </a:p>
                  </a:txBody>
                  <a:tcPr marL="45720" marR="45720" marT="9144" marB="9144" anchor="ctr">
                    <a:noFill/>
                  </a:tcPr>
                </a:tc>
                <a:tc>
                  <a:txBody>
                    <a:bodyPr/>
                    <a:lstStyle/>
                    <a:p>
                      <a:pPr algn="ctr"/>
                      <a:r>
                        <a:rPr lang="en-US" sz="1200" b="1" dirty="0">
                          <a:solidFill>
                            <a:srgbClr val="C00000"/>
                          </a:solidFill>
                          <a:latin typeface="Arial"/>
                          <a:cs typeface="Arial"/>
                        </a:rPr>
                        <a:t>No current activities</a:t>
                      </a:r>
                    </a:p>
                  </a:txBody>
                  <a:tcPr marL="45720" marR="45720" marT="9144" marB="9144" anchor="ctr">
                    <a:solidFill>
                      <a:srgbClr val="FBE5E5"/>
                    </a:solidFill>
                  </a:tcPr>
                </a:tc>
                <a:extLst>
                  <a:ext uri="{0D108BD9-81ED-4DB2-BD59-A6C34878D82A}">
                    <a16:rowId xmlns:a16="http://schemas.microsoft.com/office/drawing/2014/main" val="10004"/>
                  </a:ext>
                </a:extLst>
              </a:tr>
              <a:tr h="410490">
                <a:tc>
                  <a:txBody>
                    <a:bodyPr/>
                    <a:lstStyle/>
                    <a:p>
                      <a:pPr algn="l"/>
                      <a:r>
                        <a:rPr lang="en-US" sz="1200" b="1" dirty="0">
                          <a:solidFill>
                            <a:srgbClr val="000000"/>
                          </a:solidFill>
                          <a:latin typeface="Arial"/>
                          <a:cs typeface="Arial"/>
                        </a:rPr>
                        <a:t>JINR &amp; Univ. of Jyväskylä</a:t>
                      </a:r>
                    </a:p>
                  </a:txBody>
                  <a:tcPr marL="45720" marR="45720" marT="9144" marB="9144" anchor="ctr">
                    <a:noFill/>
                  </a:tcPr>
                </a:tc>
                <a:tc>
                  <a:txBody>
                    <a:bodyPr/>
                    <a:lstStyle/>
                    <a:p>
                      <a:pPr algn="l"/>
                      <a:r>
                        <a:rPr lang="en-US" sz="1200" dirty="0">
                          <a:solidFill>
                            <a:srgbClr val="333333"/>
                          </a:solidFill>
                          <a:latin typeface="Arial"/>
                          <a:cs typeface="Arial"/>
                        </a:rPr>
                        <a:t>Beams up to UNILAC energies; no in-situ analysis.</a:t>
                      </a:r>
                    </a:p>
                  </a:txBody>
                  <a:tcPr marL="45720" marR="45720" marT="9144" marB="9144" anchor="ctr">
                    <a:noFill/>
                  </a:tcPr>
                </a:tc>
                <a:tc>
                  <a:txBody>
                    <a:bodyPr/>
                    <a:lstStyle/>
                    <a:p>
                      <a:pPr algn="ctr"/>
                      <a:r>
                        <a:rPr lang="en-US" sz="1200" b="1" dirty="0">
                          <a:solidFill>
                            <a:srgbClr val="8C7710"/>
                          </a:solidFill>
                          <a:latin typeface="Arial"/>
                          <a:cs typeface="Arial"/>
                        </a:rPr>
                        <a:t>Limited</a:t>
                      </a:r>
                    </a:p>
                  </a:txBody>
                  <a:tcPr marL="45720" marR="45720" marT="9144" marB="9144" anchor="ctr">
                    <a:solidFill>
                      <a:srgbClr val="FFF2CC"/>
                    </a:solidFill>
                  </a:tcPr>
                </a:tc>
                <a:extLst>
                  <a:ext uri="{0D108BD9-81ED-4DB2-BD59-A6C34878D82A}">
                    <a16:rowId xmlns:a16="http://schemas.microsoft.com/office/drawing/2014/main" val="10005"/>
                  </a:ext>
                </a:extLst>
              </a:tr>
              <a:tr h="320655">
                <a:tc>
                  <a:txBody>
                    <a:bodyPr/>
                    <a:lstStyle/>
                    <a:p>
                      <a:pPr algn="l"/>
                      <a:r>
                        <a:rPr lang="en-US" sz="1200" b="1" dirty="0">
                          <a:solidFill>
                            <a:srgbClr val="000000"/>
                          </a:solidFill>
                          <a:latin typeface="Arial"/>
                          <a:cs typeface="Arial"/>
                        </a:rPr>
                        <a:t>CERN</a:t>
                      </a:r>
                    </a:p>
                  </a:txBody>
                  <a:tcPr marL="45720" marR="45720" marT="9144" marB="9144" anchor="ctr">
                    <a:noFill/>
                  </a:tcPr>
                </a:tc>
                <a:tc>
                  <a:txBody>
                    <a:bodyPr/>
                    <a:lstStyle/>
                    <a:p>
                      <a:pPr algn="l"/>
                      <a:r>
                        <a:rPr lang="en-US" sz="1200" dirty="0">
                          <a:solidFill>
                            <a:srgbClr val="333333"/>
                          </a:solidFill>
                          <a:latin typeface="Arial"/>
                          <a:cs typeface="Arial"/>
                        </a:rPr>
                        <a:t>HiRadMat beamline for pulsed beams — only protons.</a:t>
                      </a:r>
                    </a:p>
                  </a:txBody>
                  <a:tcPr marL="45720" marR="45720" marT="9144" marB="9144" anchor="ctr">
                    <a:noFill/>
                  </a:tcPr>
                </a:tc>
                <a:tc>
                  <a:txBody>
                    <a:bodyPr/>
                    <a:lstStyle/>
                    <a:p>
                      <a:pPr algn="ctr"/>
                      <a:r>
                        <a:rPr lang="en-US" sz="1200" b="1" dirty="0">
                          <a:solidFill>
                            <a:srgbClr val="C00000"/>
                          </a:solidFill>
                          <a:latin typeface="Arial"/>
                          <a:cs typeface="Arial"/>
                        </a:rPr>
                        <a:t>No current activities</a:t>
                      </a:r>
                    </a:p>
                  </a:txBody>
                  <a:tcPr marL="45720" marR="45720" marT="9144" marB="9144" anchor="ctr">
                    <a:solidFill>
                      <a:srgbClr val="FBE5E5"/>
                    </a:solidFill>
                  </a:tcPr>
                </a:tc>
                <a:extLst>
                  <a:ext uri="{0D108BD9-81ED-4DB2-BD59-A6C34878D82A}">
                    <a16:rowId xmlns:a16="http://schemas.microsoft.com/office/drawing/2014/main" val="10006"/>
                  </a:ext>
                </a:extLst>
              </a:tr>
              <a:tr h="320655">
                <a:tc>
                  <a:txBody>
                    <a:bodyPr/>
                    <a:lstStyle/>
                    <a:p>
                      <a:pPr algn="l"/>
                      <a:r>
                        <a:rPr lang="en-US" sz="1200" b="1" dirty="0">
                          <a:solidFill>
                            <a:srgbClr val="000000"/>
                          </a:solidFill>
                          <a:latin typeface="Arial"/>
                          <a:cs typeface="Arial"/>
                        </a:rPr>
                        <a:t>NICA &amp; RAON</a:t>
                      </a:r>
                    </a:p>
                  </a:txBody>
                  <a:tcPr marL="45720" marR="45720" marT="9144" marB="9144" anchor="ctr">
                    <a:noFill/>
                  </a:tcPr>
                </a:tc>
                <a:tc>
                  <a:txBody>
                    <a:bodyPr/>
                    <a:lstStyle/>
                    <a:p>
                      <a:pPr algn="l"/>
                      <a:r>
                        <a:rPr lang="en-US" sz="1200" dirty="0">
                          <a:solidFill>
                            <a:srgbClr val="333333"/>
                          </a:solidFill>
                          <a:latin typeface="Arial"/>
                          <a:cs typeface="Arial"/>
                        </a:rPr>
                        <a:t>Plan activities; limited experience with heavy ions so far.</a:t>
                      </a:r>
                    </a:p>
                  </a:txBody>
                  <a:tcPr marL="45720" marR="45720" marT="9144" marB="9144" anchor="ctr">
                    <a:noFill/>
                  </a:tcPr>
                </a:tc>
                <a:tc>
                  <a:txBody>
                    <a:bodyPr/>
                    <a:lstStyle/>
                    <a:p>
                      <a:pPr algn="ctr"/>
                      <a:r>
                        <a:rPr lang="en-US" sz="1200" b="1" dirty="0">
                          <a:solidFill>
                            <a:srgbClr val="C00000"/>
                          </a:solidFill>
                          <a:latin typeface="Arial"/>
                          <a:cs typeface="Arial"/>
                        </a:rPr>
                        <a:t>No current activities</a:t>
                      </a:r>
                    </a:p>
                  </a:txBody>
                  <a:tcPr marL="45720" marR="45720" marT="9144" marB="9144" anchor="ctr">
                    <a:solidFill>
                      <a:srgbClr val="FBE5E5"/>
                    </a:solidFill>
                  </a:tcPr>
                </a:tc>
                <a:extLst>
                  <a:ext uri="{0D108BD9-81ED-4DB2-BD59-A6C34878D82A}">
                    <a16:rowId xmlns:a16="http://schemas.microsoft.com/office/drawing/2014/main" val="10007"/>
                  </a:ext>
                </a:extLst>
              </a:tr>
              <a:tr h="320655">
                <a:tc>
                  <a:txBody>
                    <a:bodyPr/>
                    <a:lstStyle/>
                    <a:p>
                      <a:pPr algn="l"/>
                      <a:r>
                        <a:rPr lang="en-US" sz="1200" b="1" dirty="0">
                          <a:solidFill>
                            <a:srgbClr val="000000"/>
                          </a:solidFill>
                          <a:latin typeface="Arial"/>
                          <a:cs typeface="Arial"/>
                        </a:rPr>
                        <a:t>Riken, MSU, BNL</a:t>
                      </a:r>
                    </a:p>
                  </a:txBody>
                  <a:tcPr marL="45720" marR="45720" marT="9144" marB="9144" anchor="ctr">
                    <a:noFill/>
                  </a:tcPr>
                </a:tc>
                <a:tc>
                  <a:txBody>
                    <a:bodyPr/>
                    <a:lstStyle/>
                    <a:p>
                      <a:pPr algn="l"/>
                      <a:r>
                        <a:rPr lang="en-US" sz="1200" dirty="0">
                          <a:solidFill>
                            <a:srgbClr val="333333"/>
                          </a:solidFill>
                          <a:latin typeface="Arial"/>
                          <a:cs typeface="Arial"/>
                        </a:rPr>
                        <a:t>Very few activities; no material-science user facility.</a:t>
                      </a:r>
                    </a:p>
                  </a:txBody>
                  <a:tcPr marL="45720" marR="45720" marT="9144" marB="9144" anchor="ctr">
                    <a:noFill/>
                  </a:tcPr>
                </a:tc>
                <a:tc>
                  <a:txBody>
                    <a:bodyPr/>
                    <a:lstStyle/>
                    <a:p>
                      <a:pPr algn="ctr"/>
                      <a:r>
                        <a:rPr lang="en-US" sz="1200" b="1" dirty="0">
                          <a:solidFill>
                            <a:srgbClr val="C00000"/>
                          </a:solidFill>
                          <a:latin typeface="Arial"/>
                          <a:cs typeface="Arial"/>
                        </a:rPr>
                        <a:t>No current activities</a:t>
                      </a:r>
                    </a:p>
                  </a:txBody>
                  <a:tcPr marL="45720" marR="45720" marT="9144" marB="9144" anchor="ctr">
                    <a:solidFill>
                      <a:srgbClr val="FBE5E5"/>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503448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8675-CE93-41DE-5072-08C078A71FA0}"/>
              </a:ext>
            </a:extLst>
          </p:cNvPr>
          <p:cNvSpPr>
            <a:spLocks noGrp="1"/>
          </p:cNvSpPr>
          <p:nvPr>
            <p:ph type="title"/>
          </p:nvPr>
        </p:nvSpPr>
        <p:spPr/>
        <p:txBody>
          <a:bodyPr/>
          <a:lstStyle/>
          <a:p>
            <a:r>
              <a:rPr lang="en-US"/>
              <a:t>EXTRAS</a:t>
            </a:r>
          </a:p>
        </p:txBody>
      </p:sp>
      <p:sp>
        <p:nvSpPr>
          <p:cNvPr id="3" name="Slide Number Placeholder 2">
            <a:extLst>
              <a:ext uri="{FF2B5EF4-FFF2-40B4-BE49-F238E27FC236}">
                <a16:creationId xmlns:a16="http://schemas.microsoft.com/office/drawing/2014/main" id="{7565A2F6-3119-0EFC-AF87-E46543A00FD5}"/>
              </a:ext>
            </a:extLst>
          </p:cNvPr>
          <p:cNvSpPr>
            <a:spLocks noGrp="1"/>
          </p:cNvSpPr>
          <p:nvPr>
            <p:ph type="sldNum" sz="quarter" idx="2"/>
          </p:nvPr>
        </p:nvSpPr>
        <p:spPr/>
        <p:txBody>
          <a:bodyPr/>
          <a:lstStyle/>
          <a:p>
            <a:fld id="{86CB4B4D-7CA3-9044-876B-883B54F8677D}" type="slidenum">
              <a:rPr lang="en-US"/>
              <a:t>24</a:t>
            </a:fld>
            <a:endParaRPr lang="en-US" dirty="0"/>
          </a:p>
        </p:txBody>
      </p:sp>
    </p:spTree>
    <p:extLst>
      <p:ext uri="{BB962C8B-B14F-4D97-AF65-F5344CB8AC3E}">
        <p14:creationId xmlns:p14="http://schemas.microsoft.com/office/powerpoint/2010/main" val="32074641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7953E-56BA-0A0F-EFA2-B69AFFF1D4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C8C2F8-2853-B4B6-687F-980DF4970374}"/>
              </a:ext>
            </a:extLst>
          </p:cNvPr>
          <p:cNvSpPr>
            <a:spLocks noGrp="1"/>
          </p:cNvSpPr>
          <p:nvPr>
            <p:ph type="title"/>
          </p:nvPr>
        </p:nvSpPr>
        <p:spPr/>
        <p:txBody>
          <a:bodyPr/>
          <a:lstStyle/>
          <a:p>
            <a:r>
              <a:rPr lang="en-US"/>
              <a:t>MAT science at CRYRING</a:t>
            </a:r>
          </a:p>
        </p:txBody>
      </p:sp>
      <p:pic>
        <p:nvPicPr>
          <p:cNvPr id="42" name="Picture 34" descr="Picture 34">
            <a:extLst>
              <a:ext uri="{FF2B5EF4-FFF2-40B4-BE49-F238E27FC236}">
                <a16:creationId xmlns:a16="http://schemas.microsoft.com/office/drawing/2014/main" id="{A2BE8B27-5385-F2EB-C105-4CC5212553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25170" y="4536621"/>
            <a:ext cx="718830" cy="558766"/>
          </a:xfrm>
          <a:prstGeom prst="rect">
            <a:avLst/>
          </a:prstGeom>
          <a:solidFill>
            <a:schemeClr val="bg1"/>
          </a:solidFill>
          <a:ln w="12700">
            <a:miter lim="400000"/>
          </a:ln>
        </p:spPr>
      </p:pic>
      <p:sp>
        <p:nvSpPr>
          <p:cNvPr id="45" name="Slide Number Placeholder 44">
            <a:extLst>
              <a:ext uri="{FF2B5EF4-FFF2-40B4-BE49-F238E27FC236}">
                <a16:creationId xmlns:a16="http://schemas.microsoft.com/office/drawing/2014/main" id="{01F4EB74-E594-0DCB-7DAA-8F952F3A7050}"/>
              </a:ext>
            </a:extLst>
          </p:cNvPr>
          <p:cNvSpPr>
            <a:spLocks noGrp="1"/>
          </p:cNvSpPr>
          <p:nvPr>
            <p:ph type="sldNum" sz="quarter" idx="2"/>
          </p:nvPr>
        </p:nvSpPr>
        <p:spPr/>
        <p:txBody>
          <a:bodyPr/>
          <a:lstStyle/>
          <a:p>
            <a:fld id="{86CB4B4D-7CA3-9044-876B-883B54F8677D}" type="slidenum">
              <a:rPr lang="en-US"/>
              <a:t>25</a:t>
            </a:fld>
            <a:endParaRPr lang="en-US" dirty="0"/>
          </a:p>
        </p:txBody>
      </p:sp>
      <p:pic>
        <p:nvPicPr>
          <p:cNvPr id="52" name="Grafik 2">
            <a:extLst>
              <a:ext uri="{FF2B5EF4-FFF2-40B4-BE49-F238E27FC236}">
                <a16:creationId xmlns:a16="http://schemas.microsoft.com/office/drawing/2014/main" id="{1913E5E0-ECCA-CE67-9E07-777C5F8E5A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27" y="825099"/>
            <a:ext cx="4290451" cy="2497743"/>
          </a:xfrm>
          <a:prstGeom prst="rect">
            <a:avLst/>
          </a:prstGeom>
          <a:noFill/>
        </p:spPr>
      </p:pic>
      <p:sp>
        <p:nvSpPr>
          <p:cNvPr id="53" name="Oval 52">
            <a:extLst>
              <a:ext uri="{FF2B5EF4-FFF2-40B4-BE49-F238E27FC236}">
                <a16:creationId xmlns:a16="http://schemas.microsoft.com/office/drawing/2014/main" id="{3FBE97B6-7441-54E1-E20F-89A58543D903}"/>
              </a:ext>
            </a:extLst>
          </p:cNvPr>
          <p:cNvSpPr/>
          <p:nvPr/>
        </p:nvSpPr>
        <p:spPr bwMode="auto">
          <a:xfrm>
            <a:off x="1043425" y="1553493"/>
            <a:ext cx="241733" cy="196698"/>
          </a:xfrm>
          <a:prstGeom prst="ellipse">
            <a:avLst/>
          </a:prstGeom>
          <a:noFill/>
          <a:ln w="57150">
            <a:solidFill>
              <a:srgbClr val="0070C0"/>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54" name="Oval 53">
            <a:extLst>
              <a:ext uri="{FF2B5EF4-FFF2-40B4-BE49-F238E27FC236}">
                <a16:creationId xmlns:a16="http://schemas.microsoft.com/office/drawing/2014/main" id="{03D38029-B684-ECFE-FE6C-E7432DE76AAD}"/>
              </a:ext>
            </a:extLst>
          </p:cNvPr>
          <p:cNvSpPr/>
          <p:nvPr/>
        </p:nvSpPr>
        <p:spPr bwMode="auto">
          <a:xfrm>
            <a:off x="1334771" y="1750160"/>
            <a:ext cx="241733" cy="196698"/>
          </a:xfrm>
          <a:prstGeom prst="ellipse">
            <a:avLst/>
          </a:prstGeom>
          <a:noFill/>
          <a:ln w="57150">
            <a:solidFill>
              <a:schemeClr val="accent6">
                <a:lumMod val="50000"/>
              </a:schemeClr>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55" name="Oval 54">
            <a:extLst>
              <a:ext uri="{FF2B5EF4-FFF2-40B4-BE49-F238E27FC236}">
                <a16:creationId xmlns:a16="http://schemas.microsoft.com/office/drawing/2014/main" id="{4BCFD737-E3EF-B009-91F7-621CF09B6CE5}"/>
              </a:ext>
            </a:extLst>
          </p:cNvPr>
          <p:cNvSpPr/>
          <p:nvPr/>
        </p:nvSpPr>
        <p:spPr bwMode="auto">
          <a:xfrm>
            <a:off x="1260627" y="2121960"/>
            <a:ext cx="276791" cy="219267"/>
          </a:xfrm>
          <a:prstGeom prst="ellipse">
            <a:avLst/>
          </a:prstGeom>
          <a:noFill/>
          <a:ln w="57150">
            <a:solidFill>
              <a:schemeClr val="accent5">
                <a:lumMod val="75000"/>
              </a:schemeClr>
            </a:solidFill>
            <a:miter lim="800000"/>
            <a:headEnd/>
            <a:tailEnd/>
          </a:ln>
          <a:effectLst/>
        </p:spPr>
        <p:txBody>
          <a:bodyPr wrap="none" rtlCol="0" anchor="ctr"/>
          <a:lstStyle/>
          <a:p>
            <a:pPr algn="ctr" defTabSz="342812"/>
            <a:endParaRPr lang="en-US" sz="450" dirty="0">
              <a:solidFill>
                <a:srgbClr val="FF9300"/>
              </a:solidFill>
            </a:endParaRPr>
          </a:p>
        </p:txBody>
      </p:sp>
      <p:sp>
        <p:nvSpPr>
          <p:cNvPr id="56" name="Oval 55">
            <a:extLst>
              <a:ext uri="{FF2B5EF4-FFF2-40B4-BE49-F238E27FC236}">
                <a16:creationId xmlns:a16="http://schemas.microsoft.com/office/drawing/2014/main" id="{2E2ED296-AFE1-85DE-373A-D23E6B15EEA0}"/>
              </a:ext>
            </a:extLst>
          </p:cNvPr>
          <p:cNvSpPr/>
          <p:nvPr/>
        </p:nvSpPr>
        <p:spPr bwMode="auto">
          <a:xfrm>
            <a:off x="950655" y="1546037"/>
            <a:ext cx="241733" cy="196698"/>
          </a:xfrm>
          <a:prstGeom prst="ellipse">
            <a:avLst/>
          </a:prstGeom>
          <a:noFill/>
          <a:ln w="57150">
            <a:solidFill>
              <a:srgbClr val="0070C0"/>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57" name="Rectangle 357">
            <a:extLst>
              <a:ext uri="{FF2B5EF4-FFF2-40B4-BE49-F238E27FC236}">
                <a16:creationId xmlns:a16="http://schemas.microsoft.com/office/drawing/2014/main" id="{6BBE62AF-D46B-CE2A-8B07-056361105E78}"/>
              </a:ext>
            </a:extLst>
          </p:cNvPr>
          <p:cNvSpPr>
            <a:spLocks noChangeArrowheads="1"/>
          </p:cNvSpPr>
          <p:nvPr/>
        </p:nvSpPr>
        <p:spPr bwMode="auto">
          <a:xfrm>
            <a:off x="1634472" y="2106231"/>
            <a:ext cx="2324786" cy="265478"/>
          </a:xfrm>
          <a:prstGeom prst="rect">
            <a:avLst/>
          </a:prstGeom>
          <a:solidFill>
            <a:srgbClr val="C00000"/>
          </a:solidFill>
          <a:ln>
            <a:solidFill>
              <a:schemeClr val="accent5">
                <a:lumMod val="60000"/>
                <a:lumOff val="40000"/>
              </a:schemeClr>
            </a:solidFill>
          </a:ln>
          <a:effectLst/>
        </p:spPr>
        <p:txBody>
          <a:bodyPr wrap="none" anchor="ctr"/>
          <a:lstStyle/>
          <a:p>
            <a:pPr algn="ctr" defTabSz="342812"/>
            <a:r>
              <a:rPr lang="en-US" altLang="de-DE" sz="1400" b="1" dirty="0">
                <a:solidFill>
                  <a:schemeClr val="bg1"/>
                </a:solidFill>
                <a:cs typeface="Arial" panose="020B0604020202020204" pitchFamily="34" charset="0"/>
              </a:rPr>
              <a:t>CRYRING (0.3 – 14 MeV/u) </a:t>
            </a:r>
          </a:p>
        </p:txBody>
      </p:sp>
      <p:pic>
        <p:nvPicPr>
          <p:cNvPr id="59" name="Picture 34" descr="Picture 34">
            <a:extLst>
              <a:ext uri="{FF2B5EF4-FFF2-40B4-BE49-F238E27FC236}">
                <a16:creationId xmlns:a16="http://schemas.microsoft.com/office/drawing/2014/main" id="{5AA2C03B-9B25-F8FA-D174-4B0E63D6287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cxnSp>
        <p:nvCxnSpPr>
          <p:cNvPr id="5" name="Straight Arrow Connector 4">
            <a:extLst>
              <a:ext uri="{FF2B5EF4-FFF2-40B4-BE49-F238E27FC236}">
                <a16:creationId xmlns:a16="http://schemas.microsoft.com/office/drawing/2014/main" id="{B434EFF8-21A5-EC55-1C47-CD6744F8241C}"/>
              </a:ext>
            </a:extLst>
          </p:cNvPr>
          <p:cNvCxnSpPr/>
          <p:nvPr/>
        </p:nvCxnSpPr>
        <p:spPr>
          <a:xfrm>
            <a:off x="1399022" y="2425376"/>
            <a:ext cx="0" cy="291350"/>
          </a:xfrm>
          <a:prstGeom prst="straightConnector1">
            <a:avLst/>
          </a:prstGeom>
          <a:noFill/>
          <a:ln w="28575" cap="flat">
            <a:solidFill>
              <a:schemeClr val="accent5">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pic>
        <p:nvPicPr>
          <p:cNvPr id="61" name="Bild 3">
            <a:extLst>
              <a:ext uri="{FF2B5EF4-FFF2-40B4-BE49-F238E27FC236}">
                <a16:creationId xmlns:a16="http://schemas.microsoft.com/office/drawing/2014/main" id="{03A8B20A-6BB3-CFE7-078E-B3353A9D2E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117" y="2871919"/>
            <a:ext cx="3964482" cy="2200860"/>
          </a:xfrm>
          <a:prstGeom prst="rect">
            <a:avLst/>
          </a:prstGeom>
          <a:ln w="28575">
            <a:solidFill>
              <a:schemeClr val="accent5">
                <a:lumMod val="75000"/>
              </a:schemeClr>
            </a:solidFill>
          </a:ln>
        </p:spPr>
      </p:pic>
      <p:sp>
        <p:nvSpPr>
          <p:cNvPr id="62" name="Rechteck 11">
            <a:extLst>
              <a:ext uri="{FF2B5EF4-FFF2-40B4-BE49-F238E27FC236}">
                <a16:creationId xmlns:a16="http://schemas.microsoft.com/office/drawing/2014/main" id="{A74CDDB7-42C1-00B9-B6CD-A9CE27B59A33}"/>
              </a:ext>
            </a:extLst>
          </p:cNvPr>
          <p:cNvSpPr/>
          <p:nvPr/>
        </p:nvSpPr>
        <p:spPr>
          <a:xfrm rot="20451159">
            <a:off x="3451889" y="3373988"/>
            <a:ext cx="112394" cy="212778"/>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4267" dirty="0">
              <a:solidFill>
                <a:srgbClr val="FFFFFF"/>
              </a:solidFill>
            </a:endParaRPr>
          </a:p>
        </p:txBody>
      </p:sp>
      <p:cxnSp>
        <p:nvCxnSpPr>
          <p:cNvPr id="63" name="Gerade Verbindung 13">
            <a:extLst>
              <a:ext uri="{FF2B5EF4-FFF2-40B4-BE49-F238E27FC236}">
                <a16:creationId xmlns:a16="http://schemas.microsoft.com/office/drawing/2014/main" id="{97FE9440-10B1-68DA-6B4B-8FD4D8163B54}"/>
              </a:ext>
            </a:extLst>
          </p:cNvPr>
          <p:cNvCxnSpPr>
            <a:stCxn id="62" idx="2"/>
          </p:cNvCxnSpPr>
          <p:nvPr/>
        </p:nvCxnSpPr>
        <p:spPr>
          <a:xfrm>
            <a:off x="3544029" y="3580880"/>
            <a:ext cx="118665" cy="28955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ADA08D7E-A863-34B6-AD0F-5FCBBCBC5269}"/>
              </a:ext>
            </a:extLst>
          </p:cNvPr>
          <p:cNvSpPr/>
          <p:nvPr/>
        </p:nvSpPr>
        <p:spPr>
          <a:xfrm rot="20368190">
            <a:off x="3401308" y="3293065"/>
            <a:ext cx="295615" cy="630925"/>
          </a:xfrm>
          <a:prstGeom prst="ellipse">
            <a:avLst/>
          </a:prstGeom>
          <a:solidFill>
            <a:schemeClr val="accent5">
              <a:lumMod val="60000"/>
              <a:lumOff val="40000"/>
              <a:alpha val="43000"/>
            </a:schemeClr>
          </a:solidFill>
          <a:ln w="28575">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4267" dirty="0">
              <a:solidFill>
                <a:srgbClr val="FFFFFF"/>
              </a:solidFill>
            </a:endParaRPr>
          </a:p>
        </p:txBody>
      </p:sp>
      <p:sp>
        <p:nvSpPr>
          <p:cNvPr id="65" name="Rectangle 357">
            <a:extLst>
              <a:ext uri="{FF2B5EF4-FFF2-40B4-BE49-F238E27FC236}">
                <a16:creationId xmlns:a16="http://schemas.microsoft.com/office/drawing/2014/main" id="{4316BBDC-EB06-378C-FD9D-4AB85EF3C582}"/>
              </a:ext>
            </a:extLst>
          </p:cNvPr>
          <p:cNvSpPr>
            <a:spLocks noChangeArrowheads="1"/>
          </p:cNvSpPr>
          <p:nvPr/>
        </p:nvSpPr>
        <p:spPr bwMode="auto">
          <a:xfrm>
            <a:off x="224438" y="2933039"/>
            <a:ext cx="2413018" cy="299794"/>
          </a:xfrm>
          <a:prstGeom prst="rect">
            <a:avLst/>
          </a:prstGeom>
          <a:solidFill>
            <a:srgbClr val="C00000"/>
          </a:solidFill>
          <a:ln>
            <a:solidFill>
              <a:schemeClr val="accent5">
                <a:lumMod val="60000"/>
                <a:lumOff val="40000"/>
              </a:schemeClr>
            </a:solidFill>
          </a:ln>
          <a:effectLst/>
        </p:spPr>
        <p:txBody>
          <a:bodyPr wrap="none" anchor="ctr"/>
          <a:lstStyle/>
          <a:p>
            <a:pPr algn="ctr" defTabSz="342812"/>
            <a:r>
              <a:rPr lang="en-US" altLang="de-DE" sz="1400" b="1" dirty="0">
                <a:solidFill>
                  <a:schemeClr val="bg1"/>
                </a:solidFill>
                <a:cs typeface="Arial" panose="020B0604020202020204" pitchFamily="34" charset="0"/>
              </a:rPr>
              <a:t>MAT station @ CRYRING </a:t>
            </a:r>
          </a:p>
        </p:txBody>
      </p:sp>
      <p:sp>
        <p:nvSpPr>
          <p:cNvPr id="67" name="Textfeld 9">
            <a:extLst>
              <a:ext uri="{FF2B5EF4-FFF2-40B4-BE49-F238E27FC236}">
                <a16:creationId xmlns:a16="http://schemas.microsoft.com/office/drawing/2014/main" id="{D42D9099-1F6C-E6D4-0011-E0C3B8E80B15}"/>
              </a:ext>
            </a:extLst>
          </p:cNvPr>
          <p:cNvSpPr txBox="1"/>
          <p:nvPr/>
        </p:nvSpPr>
        <p:spPr>
          <a:xfrm>
            <a:off x="4582886" y="740945"/>
            <a:ext cx="4553534" cy="1638910"/>
          </a:xfrm>
          <a:prstGeom prst="rect">
            <a:avLst/>
          </a:prstGeom>
          <a:noFill/>
          <a:ln w="28575">
            <a:noFill/>
          </a:ln>
        </p:spPr>
        <p:txBody>
          <a:bodyPr wrap="square" rtlCol="0">
            <a:spAutoFit/>
          </a:bodyPr>
          <a:lstStyle/>
          <a:p>
            <a:pPr marL="40640" marR="40640" defTabSz="910828" hangingPunct="0">
              <a:lnSpc>
                <a:spcPct val="150000"/>
              </a:lnSpc>
              <a:spcAft>
                <a:spcPts val="300"/>
              </a:spcAft>
            </a:pPr>
            <a:r>
              <a:rPr lang="en-US" sz="1600" b="1" kern="0" dirty="0">
                <a:solidFill>
                  <a:schemeClr val="accent5">
                    <a:lumMod val="75000"/>
                  </a:schemeClr>
                </a:solidFill>
                <a:uFill>
                  <a:solidFill>
                    <a:srgbClr val="000000"/>
                  </a:solidFill>
                </a:uFill>
                <a:cs typeface="Calibri" panose="020F0502020204030204" pitchFamily="34" charset="0"/>
                <a:sym typeface="Arial"/>
              </a:rPr>
              <a:t>Physics topics</a:t>
            </a:r>
          </a:p>
          <a:p>
            <a:pPr marL="177800" marR="40640" indent="-177800" defTabSz="910828" hangingPunct="0">
              <a:spcAft>
                <a:spcPts val="600"/>
              </a:spcAft>
              <a:buFont typeface="Arial" panose="020B0604020202020204" pitchFamily="34" charset="0"/>
              <a:buChar char="•"/>
            </a:pPr>
            <a:r>
              <a:rPr lang="en-US" sz="1600" kern="0" dirty="0">
                <a:solidFill>
                  <a:schemeClr val="accent5">
                    <a:lumMod val="75000"/>
                  </a:schemeClr>
                </a:solidFill>
                <a:uFill>
                  <a:solidFill>
                    <a:srgbClr val="000000"/>
                  </a:solidFill>
                </a:uFill>
                <a:cs typeface="Calibri" panose="020F0502020204030204" pitchFamily="34" charset="0"/>
                <a:sym typeface="Arial"/>
              </a:rPr>
              <a:t>ion solid interaction at highest charge states and low kinetic energies </a:t>
            </a:r>
          </a:p>
          <a:p>
            <a:pPr marL="177800" marR="40640" indent="-177800" defTabSz="910828" hangingPunct="0">
              <a:spcAft>
                <a:spcPts val="600"/>
              </a:spcAft>
              <a:buFont typeface="Arial" panose="020B0604020202020204" pitchFamily="34" charset="0"/>
              <a:buChar char="•"/>
            </a:pPr>
            <a:r>
              <a:rPr lang="en-US" sz="1600" dirty="0">
                <a:solidFill>
                  <a:schemeClr val="accent5">
                    <a:lumMod val="75000"/>
                  </a:schemeClr>
                </a:solidFill>
                <a:cs typeface="Calibri" panose="020F0502020204030204" pitchFamily="34" charset="0"/>
              </a:rPr>
              <a:t>s</a:t>
            </a:r>
            <a:r>
              <a:rPr lang="en-US" sz="1600" kern="0" dirty="0">
                <a:solidFill>
                  <a:schemeClr val="accent5">
                    <a:lumMod val="75000"/>
                  </a:schemeClr>
                </a:solidFill>
                <a:uFill>
                  <a:solidFill>
                    <a:srgbClr val="000000"/>
                  </a:solidFill>
                </a:uFill>
                <a:cs typeface="Calibri" panose="020F0502020204030204" pitchFamily="34" charset="0"/>
                <a:sym typeface="Arial"/>
              </a:rPr>
              <a:t>urface and sputtering processes</a:t>
            </a:r>
          </a:p>
          <a:p>
            <a:pPr marL="177800" marR="40640" indent="-177800" defTabSz="910828" hangingPunct="0">
              <a:spcAft>
                <a:spcPts val="600"/>
              </a:spcAft>
              <a:buFont typeface="Arial" panose="020B0604020202020204" pitchFamily="34" charset="0"/>
              <a:buChar char="•"/>
            </a:pPr>
            <a:r>
              <a:rPr lang="en-US" sz="1600" dirty="0">
                <a:solidFill>
                  <a:schemeClr val="accent5">
                    <a:lumMod val="75000"/>
                  </a:schemeClr>
                </a:solidFill>
                <a:cs typeface="Calibri" panose="020F0502020204030204" pitchFamily="34" charset="0"/>
              </a:rPr>
              <a:t>d</a:t>
            </a:r>
            <a:r>
              <a:rPr lang="en-US" sz="1600" kern="0" dirty="0">
                <a:solidFill>
                  <a:schemeClr val="accent5">
                    <a:lumMod val="75000"/>
                  </a:schemeClr>
                </a:solidFill>
                <a:uFill>
                  <a:solidFill>
                    <a:srgbClr val="000000"/>
                  </a:solidFill>
                </a:uFill>
                <a:cs typeface="Calibri" panose="020F0502020204030204" pitchFamily="34" charset="0"/>
                <a:sym typeface="Arial"/>
              </a:rPr>
              <a:t>efect enginnering in 2D materials</a:t>
            </a:r>
          </a:p>
        </p:txBody>
      </p:sp>
      <p:sp>
        <p:nvSpPr>
          <p:cNvPr id="41" name="Rectangle 357">
            <a:extLst>
              <a:ext uri="{FF2B5EF4-FFF2-40B4-BE49-F238E27FC236}">
                <a16:creationId xmlns:a16="http://schemas.microsoft.com/office/drawing/2014/main" id="{4047B388-7321-F17F-6766-BD81E73CB89C}"/>
              </a:ext>
            </a:extLst>
          </p:cNvPr>
          <p:cNvSpPr>
            <a:spLocks noChangeArrowheads="1"/>
          </p:cNvSpPr>
          <p:nvPr/>
        </p:nvSpPr>
        <p:spPr bwMode="auto">
          <a:xfrm>
            <a:off x="189043" y="3265369"/>
            <a:ext cx="2526354" cy="235524"/>
          </a:xfrm>
          <a:prstGeom prst="rect">
            <a:avLst/>
          </a:prstGeom>
          <a:solidFill>
            <a:schemeClr val="bg1"/>
          </a:solidFill>
          <a:ln>
            <a:noFill/>
          </a:ln>
          <a:effectLst/>
        </p:spPr>
        <p:txBody>
          <a:bodyPr wrap="none" lIns="72000" tIns="72000" rIns="72000" bIns="72000" anchor="ctr"/>
          <a:lstStyle/>
          <a:p>
            <a:pPr defTabSz="342812"/>
            <a:r>
              <a:rPr lang="en-US" altLang="de-DE" sz="1600" b="1" dirty="0">
                <a:solidFill>
                  <a:schemeClr val="accent5">
                    <a:lumMod val="75000"/>
                  </a:schemeClr>
                </a:solidFill>
                <a:cs typeface="Arial" panose="020B0604020202020204" pitchFamily="34" charset="0"/>
              </a:rPr>
              <a:t>Highest ion charge states</a:t>
            </a:r>
          </a:p>
        </p:txBody>
      </p:sp>
      <p:pic>
        <p:nvPicPr>
          <p:cNvPr id="24" name="Grafik 39">
            <a:extLst>
              <a:ext uri="{FF2B5EF4-FFF2-40B4-BE49-F238E27FC236}">
                <a16:creationId xmlns:a16="http://schemas.microsoft.com/office/drawing/2014/main" id="{5A66D5D3-96F4-A601-0257-D65D8F1E18A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30243" y="4117829"/>
            <a:ext cx="1420194" cy="954950"/>
          </a:xfrm>
          <a:prstGeom prst="rect">
            <a:avLst/>
          </a:prstGeom>
          <a:ln w="19050">
            <a:solidFill>
              <a:schemeClr val="accent5">
                <a:lumMod val="60000"/>
                <a:lumOff val="40000"/>
              </a:schemeClr>
            </a:solidFill>
          </a:ln>
        </p:spPr>
      </p:pic>
      <p:grpSp>
        <p:nvGrpSpPr>
          <p:cNvPr id="68" name="Group 67">
            <a:extLst>
              <a:ext uri="{FF2B5EF4-FFF2-40B4-BE49-F238E27FC236}">
                <a16:creationId xmlns:a16="http://schemas.microsoft.com/office/drawing/2014/main" id="{9D1B1D28-FCE5-2903-1F5D-2CC15AA0C8E1}"/>
              </a:ext>
            </a:extLst>
          </p:cNvPr>
          <p:cNvGrpSpPr>
            <a:grpSpLocks noChangeAspect="1"/>
          </p:cNvGrpSpPr>
          <p:nvPr/>
        </p:nvGrpSpPr>
        <p:grpSpPr>
          <a:xfrm>
            <a:off x="4751508" y="2354296"/>
            <a:ext cx="3954221" cy="936000"/>
            <a:chOff x="6436483" y="4604121"/>
            <a:chExt cx="5653724" cy="1338289"/>
          </a:xfrm>
        </p:grpSpPr>
        <p:grpSp>
          <p:nvGrpSpPr>
            <p:cNvPr id="69" name="Group 68">
              <a:extLst>
                <a:ext uri="{FF2B5EF4-FFF2-40B4-BE49-F238E27FC236}">
                  <a16:creationId xmlns:a16="http://schemas.microsoft.com/office/drawing/2014/main" id="{C97E9181-D3B8-96FA-49A9-B20B5401BB3C}"/>
                </a:ext>
              </a:extLst>
            </p:cNvPr>
            <p:cNvGrpSpPr/>
            <p:nvPr/>
          </p:nvGrpSpPr>
          <p:grpSpPr>
            <a:xfrm>
              <a:off x="9817351" y="4960307"/>
              <a:ext cx="2272856" cy="941568"/>
              <a:chOff x="9892507" y="4960307"/>
              <a:chExt cx="2272856" cy="941568"/>
            </a:xfrm>
          </p:grpSpPr>
          <p:pic>
            <p:nvPicPr>
              <p:cNvPr id="72" name="Picture 71">
                <a:extLst>
                  <a:ext uri="{FF2B5EF4-FFF2-40B4-BE49-F238E27FC236}">
                    <a16:creationId xmlns:a16="http://schemas.microsoft.com/office/drawing/2014/main" id="{3E929FD0-2229-E7A9-E3F2-111F872EA31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flipH="1">
                <a:off x="9892507" y="4960307"/>
                <a:ext cx="2247246" cy="941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Rechteck 8">
                <a:extLst>
                  <a:ext uri="{FF2B5EF4-FFF2-40B4-BE49-F238E27FC236}">
                    <a16:creationId xmlns:a16="http://schemas.microsoft.com/office/drawing/2014/main" id="{2B000E96-FBBA-9FEA-9240-FB4646357A4A}"/>
                  </a:ext>
                </a:extLst>
              </p:cNvPr>
              <p:cNvSpPr/>
              <p:nvPr/>
            </p:nvSpPr>
            <p:spPr bwMode="auto">
              <a:xfrm flipH="1">
                <a:off x="11874834" y="5562571"/>
                <a:ext cx="290529" cy="31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lr>
                    <a:srgbClr val="ED6E00"/>
                  </a:buClr>
                  <a:buFont typeface="Wingdings" pitchFamily="2" charset="2"/>
                  <a:buChar char="§"/>
                  <a:defRPr sz="2400">
                    <a:solidFill>
                      <a:schemeClr val="tx1"/>
                    </a:solidFill>
                    <a:latin typeface="Arial" pitchFamily="34" charset="0"/>
                  </a:defRPr>
                </a:lvl1pPr>
                <a:lvl2pPr indent="-285750">
                  <a:spcBef>
                    <a:spcPct val="20000"/>
                  </a:spcBef>
                  <a:buClr>
                    <a:srgbClr val="ED6E00"/>
                  </a:buClr>
                  <a:buChar char="-"/>
                  <a:defRPr sz="2400">
                    <a:solidFill>
                      <a:schemeClr val="tx1"/>
                    </a:solidFill>
                    <a:latin typeface="Arial" pitchFamily="34" charset="0"/>
                  </a:defRPr>
                </a:lvl2pPr>
                <a:lvl3pPr indent="-228600">
                  <a:spcBef>
                    <a:spcPct val="20000"/>
                  </a:spcBef>
                  <a:buClr>
                    <a:srgbClr val="ED6E00"/>
                  </a:buClr>
                  <a:buFont typeface="Wingdings" pitchFamily="2" charset="2"/>
                  <a:buChar char="§"/>
                  <a:defRPr sz="2400">
                    <a:solidFill>
                      <a:schemeClr val="tx1"/>
                    </a:solidFill>
                    <a:latin typeface="Arial" pitchFamily="34" charset="0"/>
                  </a:defRPr>
                </a:lvl3pPr>
                <a:lvl4pPr indent="-228600">
                  <a:spcBef>
                    <a:spcPct val="20000"/>
                  </a:spcBef>
                  <a:buClr>
                    <a:srgbClr val="ED6E00"/>
                  </a:buClr>
                  <a:buChar char="-"/>
                  <a:defRPr sz="2000">
                    <a:solidFill>
                      <a:schemeClr val="tx1"/>
                    </a:solidFill>
                    <a:latin typeface="Arial" pitchFamily="34" charset="0"/>
                  </a:defRPr>
                </a:lvl4pPr>
                <a:lvl5pPr indent="-228600">
                  <a:spcBef>
                    <a:spcPct val="20000"/>
                  </a:spcBef>
                  <a:buClr>
                    <a:srgbClr val="ED6E00"/>
                  </a:buClr>
                  <a:buFont typeface="Wingdings" pitchFamily="2" charset="2"/>
                  <a:buChar char="§"/>
                  <a:defRPr sz="2000">
                    <a:solidFill>
                      <a:schemeClr val="tx1"/>
                    </a:solidFill>
                    <a:latin typeface="Arial" pitchFamily="34" charset="0"/>
                  </a:defRPr>
                </a:lvl5pPr>
                <a:lvl6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6pPr>
                <a:lvl7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7pPr>
                <a:lvl8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8pPr>
                <a:lvl9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9pPr>
              </a:lstStyle>
              <a:p>
                <a:pPr algn="ctr">
                  <a:spcBef>
                    <a:spcPct val="0"/>
                  </a:spcBef>
                  <a:buClrTx/>
                  <a:buFontTx/>
                  <a:buNone/>
                </a:pPr>
                <a:endParaRPr lang="en-US" altLang="de-DE" b="1" dirty="0">
                  <a:solidFill>
                    <a:srgbClr val="FFFFFF"/>
                  </a:solidFill>
                </a:endParaRPr>
              </a:p>
            </p:txBody>
          </p:sp>
          <p:sp>
            <p:nvSpPr>
              <p:cNvPr id="74" name="Rechteck 9">
                <a:extLst>
                  <a:ext uri="{FF2B5EF4-FFF2-40B4-BE49-F238E27FC236}">
                    <a16:creationId xmlns:a16="http://schemas.microsoft.com/office/drawing/2014/main" id="{D2719831-0C2C-002F-D033-2831509088C9}"/>
                  </a:ext>
                </a:extLst>
              </p:cNvPr>
              <p:cNvSpPr/>
              <p:nvPr/>
            </p:nvSpPr>
            <p:spPr bwMode="auto">
              <a:xfrm flipH="1">
                <a:off x="10881392" y="5732223"/>
                <a:ext cx="1159015" cy="169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lr>
                    <a:srgbClr val="ED6E00"/>
                  </a:buClr>
                  <a:buFont typeface="Wingdings" pitchFamily="2" charset="2"/>
                  <a:buChar char="§"/>
                  <a:defRPr sz="2400">
                    <a:solidFill>
                      <a:schemeClr val="tx1"/>
                    </a:solidFill>
                    <a:latin typeface="Arial" pitchFamily="34" charset="0"/>
                  </a:defRPr>
                </a:lvl1pPr>
                <a:lvl2pPr indent="-285750">
                  <a:spcBef>
                    <a:spcPct val="20000"/>
                  </a:spcBef>
                  <a:buClr>
                    <a:srgbClr val="ED6E00"/>
                  </a:buClr>
                  <a:buChar char="-"/>
                  <a:defRPr sz="2400">
                    <a:solidFill>
                      <a:schemeClr val="tx1"/>
                    </a:solidFill>
                    <a:latin typeface="Arial" pitchFamily="34" charset="0"/>
                  </a:defRPr>
                </a:lvl2pPr>
                <a:lvl3pPr indent="-228600">
                  <a:spcBef>
                    <a:spcPct val="20000"/>
                  </a:spcBef>
                  <a:buClr>
                    <a:srgbClr val="ED6E00"/>
                  </a:buClr>
                  <a:buFont typeface="Wingdings" pitchFamily="2" charset="2"/>
                  <a:buChar char="§"/>
                  <a:defRPr sz="2400">
                    <a:solidFill>
                      <a:schemeClr val="tx1"/>
                    </a:solidFill>
                    <a:latin typeface="Arial" pitchFamily="34" charset="0"/>
                  </a:defRPr>
                </a:lvl3pPr>
                <a:lvl4pPr indent="-228600">
                  <a:spcBef>
                    <a:spcPct val="20000"/>
                  </a:spcBef>
                  <a:buClr>
                    <a:srgbClr val="ED6E00"/>
                  </a:buClr>
                  <a:buChar char="-"/>
                  <a:defRPr sz="2000">
                    <a:solidFill>
                      <a:schemeClr val="tx1"/>
                    </a:solidFill>
                    <a:latin typeface="Arial" pitchFamily="34" charset="0"/>
                  </a:defRPr>
                </a:lvl4pPr>
                <a:lvl5pPr indent="-228600">
                  <a:spcBef>
                    <a:spcPct val="20000"/>
                  </a:spcBef>
                  <a:buClr>
                    <a:srgbClr val="ED6E00"/>
                  </a:buClr>
                  <a:buFont typeface="Wingdings" pitchFamily="2" charset="2"/>
                  <a:buChar char="§"/>
                  <a:defRPr sz="2000">
                    <a:solidFill>
                      <a:schemeClr val="tx1"/>
                    </a:solidFill>
                    <a:latin typeface="Arial" pitchFamily="34" charset="0"/>
                  </a:defRPr>
                </a:lvl5pPr>
                <a:lvl6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6pPr>
                <a:lvl7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7pPr>
                <a:lvl8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8pPr>
                <a:lvl9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9pPr>
              </a:lstStyle>
              <a:p>
                <a:pPr algn="ctr">
                  <a:spcBef>
                    <a:spcPct val="0"/>
                  </a:spcBef>
                  <a:buClrTx/>
                  <a:buFontTx/>
                  <a:buNone/>
                </a:pPr>
                <a:endParaRPr lang="en-US" altLang="de-DE" b="1" dirty="0">
                  <a:solidFill>
                    <a:srgbClr val="FFFFFF"/>
                  </a:solidFill>
                </a:endParaRPr>
              </a:p>
            </p:txBody>
          </p:sp>
          <p:sp>
            <p:nvSpPr>
              <p:cNvPr id="75" name="Rechteck 10">
                <a:extLst>
                  <a:ext uri="{FF2B5EF4-FFF2-40B4-BE49-F238E27FC236}">
                    <a16:creationId xmlns:a16="http://schemas.microsoft.com/office/drawing/2014/main" id="{1EB510CB-3A78-43B1-52E0-C61087B5C889}"/>
                  </a:ext>
                </a:extLst>
              </p:cNvPr>
              <p:cNvSpPr/>
              <p:nvPr/>
            </p:nvSpPr>
            <p:spPr bwMode="auto">
              <a:xfrm flipH="1">
                <a:off x="11609005" y="5635521"/>
                <a:ext cx="464821" cy="181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lr>
                    <a:srgbClr val="ED6E00"/>
                  </a:buClr>
                  <a:buFont typeface="Wingdings" pitchFamily="2" charset="2"/>
                  <a:buChar char="§"/>
                  <a:defRPr sz="2400">
                    <a:solidFill>
                      <a:schemeClr val="tx1"/>
                    </a:solidFill>
                    <a:latin typeface="Arial" pitchFamily="34" charset="0"/>
                  </a:defRPr>
                </a:lvl1pPr>
                <a:lvl2pPr indent="-285750">
                  <a:spcBef>
                    <a:spcPct val="20000"/>
                  </a:spcBef>
                  <a:buClr>
                    <a:srgbClr val="ED6E00"/>
                  </a:buClr>
                  <a:buChar char="-"/>
                  <a:defRPr sz="2400">
                    <a:solidFill>
                      <a:schemeClr val="tx1"/>
                    </a:solidFill>
                    <a:latin typeface="Arial" pitchFamily="34" charset="0"/>
                  </a:defRPr>
                </a:lvl2pPr>
                <a:lvl3pPr indent="-228600">
                  <a:spcBef>
                    <a:spcPct val="20000"/>
                  </a:spcBef>
                  <a:buClr>
                    <a:srgbClr val="ED6E00"/>
                  </a:buClr>
                  <a:buFont typeface="Wingdings" pitchFamily="2" charset="2"/>
                  <a:buChar char="§"/>
                  <a:defRPr sz="2400">
                    <a:solidFill>
                      <a:schemeClr val="tx1"/>
                    </a:solidFill>
                    <a:latin typeface="Arial" pitchFamily="34" charset="0"/>
                  </a:defRPr>
                </a:lvl3pPr>
                <a:lvl4pPr indent="-228600">
                  <a:spcBef>
                    <a:spcPct val="20000"/>
                  </a:spcBef>
                  <a:buClr>
                    <a:srgbClr val="ED6E00"/>
                  </a:buClr>
                  <a:buChar char="-"/>
                  <a:defRPr sz="2000">
                    <a:solidFill>
                      <a:schemeClr val="tx1"/>
                    </a:solidFill>
                    <a:latin typeface="Arial" pitchFamily="34" charset="0"/>
                  </a:defRPr>
                </a:lvl4pPr>
                <a:lvl5pPr indent="-228600">
                  <a:spcBef>
                    <a:spcPct val="20000"/>
                  </a:spcBef>
                  <a:buClr>
                    <a:srgbClr val="ED6E00"/>
                  </a:buClr>
                  <a:buFont typeface="Wingdings" pitchFamily="2" charset="2"/>
                  <a:buChar char="§"/>
                  <a:defRPr sz="2000">
                    <a:solidFill>
                      <a:schemeClr val="tx1"/>
                    </a:solidFill>
                    <a:latin typeface="Arial" pitchFamily="34" charset="0"/>
                  </a:defRPr>
                </a:lvl5pPr>
                <a:lvl6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6pPr>
                <a:lvl7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7pPr>
                <a:lvl8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8pPr>
                <a:lvl9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9pPr>
              </a:lstStyle>
              <a:p>
                <a:pPr algn="ctr">
                  <a:spcBef>
                    <a:spcPct val="0"/>
                  </a:spcBef>
                  <a:buClrTx/>
                  <a:buFontTx/>
                  <a:buNone/>
                </a:pPr>
                <a:endParaRPr lang="en-US" altLang="de-DE" b="1" dirty="0">
                  <a:solidFill>
                    <a:srgbClr val="FFFFFF"/>
                  </a:solidFill>
                </a:endParaRPr>
              </a:p>
            </p:txBody>
          </p:sp>
          <p:cxnSp>
            <p:nvCxnSpPr>
              <p:cNvPr id="76" name="Gerade Verbindung mit Pfeil 11">
                <a:extLst>
                  <a:ext uri="{FF2B5EF4-FFF2-40B4-BE49-F238E27FC236}">
                    <a16:creationId xmlns:a16="http://schemas.microsoft.com/office/drawing/2014/main" id="{7F3732C3-5FCE-79C4-0BB3-78E48CCC8D53}"/>
                  </a:ext>
                </a:extLst>
              </p:cNvPr>
              <p:cNvCxnSpPr/>
              <p:nvPr/>
            </p:nvCxnSpPr>
            <p:spPr bwMode="auto">
              <a:xfrm flipH="1" flipV="1">
                <a:off x="10800412" y="5220725"/>
                <a:ext cx="595929" cy="443639"/>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7" name="Ellipse 12">
                <a:extLst>
                  <a:ext uri="{FF2B5EF4-FFF2-40B4-BE49-F238E27FC236}">
                    <a16:creationId xmlns:a16="http://schemas.microsoft.com/office/drawing/2014/main" id="{C3091006-405F-6A7D-836B-C0ABBCDFDF21}"/>
                  </a:ext>
                </a:extLst>
              </p:cNvPr>
              <p:cNvSpPr/>
              <p:nvPr/>
            </p:nvSpPr>
            <p:spPr bwMode="auto">
              <a:xfrm flipH="1">
                <a:off x="11523902" y="5683023"/>
                <a:ext cx="172236" cy="19236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lr>
                    <a:srgbClr val="ED6E00"/>
                  </a:buClr>
                  <a:buFont typeface="Wingdings" pitchFamily="2" charset="2"/>
                  <a:buChar char="§"/>
                  <a:defRPr sz="2400">
                    <a:solidFill>
                      <a:schemeClr val="tx1"/>
                    </a:solidFill>
                    <a:latin typeface="Arial" pitchFamily="34" charset="0"/>
                  </a:defRPr>
                </a:lvl1pPr>
                <a:lvl2pPr indent="-285750">
                  <a:spcBef>
                    <a:spcPct val="20000"/>
                  </a:spcBef>
                  <a:buClr>
                    <a:srgbClr val="ED6E00"/>
                  </a:buClr>
                  <a:buChar char="-"/>
                  <a:defRPr sz="2400">
                    <a:solidFill>
                      <a:schemeClr val="tx1"/>
                    </a:solidFill>
                    <a:latin typeface="Arial" pitchFamily="34" charset="0"/>
                  </a:defRPr>
                </a:lvl2pPr>
                <a:lvl3pPr indent="-228600">
                  <a:spcBef>
                    <a:spcPct val="20000"/>
                  </a:spcBef>
                  <a:buClr>
                    <a:srgbClr val="ED6E00"/>
                  </a:buClr>
                  <a:buFont typeface="Wingdings" pitchFamily="2" charset="2"/>
                  <a:buChar char="§"/>
                  <a:defRPr sz="2400">
                    <a:solidFill>
                      <a:schemeClr val="tx1"/>
                    </a:solidFill>
                    <a:latin typeface="Arial" pitchFamily="34" charset="0"/>
                  </a:defRPr>
                </a:lvl3pPr>
                <a:lvl4pPr indent="-228600">
                  <a:spcBef>
                    <a:spcPct val="20000"/>
                  </a:spcBef>
                  <a:buClr>
                    <a:srgbClr val="ED6E00"/>
                  </a:buClr>
                  <a:buChar char="-"/>
                  <a:defRPr sz="2000">
                    <a:solidFill>
                      <a:schemeClr val="tx1"/>
                    </a:solidFill>
                    <a:latin typeface="Arial" pitchFamily="34" charset="0"/>
                  </a:defRPr>
                </a:lvl4pPr>
                <a:lvl5pPr indent="-228600">
                  <a:spcBef>
                    <a:spcPct val="20000"/>
                  </a:spcBef>
                  <a:buClr>
                    <a:srgbClr val="ED6E00"/>
                  </a:buClr>
                  <a:buFont typeface="Wingdings" pitchFamily="2" charset="2"/>
                  <a:buChar char="§"/>
                  <a:defRPr sz="2000">
                    <a:solidFill>
                      <a:schemeClr val="tx1"/>
                    </a:solidFill>
                    <a:latin typeface="Arial" pitchFamily="34" charset="0"/>
                  </a:defRPr>
                </a:lvl5pPr>
                <a:lvl6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6pPr>
                <a:lvl7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7pPr>
                <a:lvl8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8pPr>
                <a:lvl9pPr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itchFamily="34" charset="0"/>
                  </a:defRPr>
                </a:lvl9pPr>
              </a:lstStyle>
              <a:p>
                <a:pPr algn="ctr">
                  <a:spcBef>
                    <a:spcPct val="0"/>
                  </a:spcBef>
                  <a:buClrTx/>
                  <a:buFontTx/>
                  <a:buNone/>
                </a:pPr>
                <a:endParaRPr lang="en-US" altLang="de-DE" b="1" dirty="0">
                  <a:solidFill>
                    <a:srgbClr val="FFFFFF"/>
                  </a:solidFill>
                </a:endParaRPr>
              </a:p>
            </p:txBody>
          </p:sp>
        </p:grpSp>
        <p:pic>
          <p:nvPicPr>
            <p:cNvPr id="70" name="Picture 7">
              <a:extLst>
                <a:ext uri="{FF2B5EF4-FFF2-40B4-BE49-F238E27FC236}">
                  <a16:creationId xmlns:a16="http://schemas.microsoft.com/office/drawing/2014/main" id="{BF07BBEA-7A05-0BA6-C048-483E82F6961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674820" y="4604121"/>
              <a:ext cx="2119966" cy="1297754"/>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6FDB5262-2055-D56B-89B7-D6983F184562}"/>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35761" t="50066" r="42788" b="19937"/>
            <a:stretch/>
          </p:blipFill>
          <p:spPr>
            <a:xfrm>
              <a:off x="6436483" y="4848416"/>
              <a:ext cx="1113021" cy="1093994"/>
            </a:xfrm>
            <a:prstGeom prst="rect">
              <a:avLst/>
            </a:prstGeom>
          </p:spPr>
        </p:pic>
      </p:grpSp>
      <p:sp>
        <p:nvSpPr>
          <p:cNvPr id="78" name="TextBox 77">
            <a:extLst>
              <a:ext uri="{FF2B5EF4-FFF2-40B4-BE49-F238E27FC236}">
                <a16:creationId xmlns:a16="http://schemas.microsoft.com/office/drawing/2014/main" id="{F9828543-CF6F-A893-F4A4-3B429E743CCD}"/>
              </a:ext>
            </a:extLst>
          </p:cNvPr>
          <p:cNvSpPr txBox="1"/>
          <p:nvPr/>
        </p:nvSpPr>
        <p:spPr>
          <a:xfrm>
            <a:off x="4516982" y="3085104"/>
            <a:ext cx="4390853" cy="1654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71437" rIns="71437" bIns="71437" numCol="1" spcCol="36000" rtlCol="0" anchor="ctr">
            <a:noAutofit/>
          </a:bodyPr>
          <a:lstStyle/>
          <a:p>
            <a:pPr marL="424180" marR="81280" indent="-234900" defTabSz="1821656">
              <a:spcBef>
                <a:spcPts val="600"/>
              </a:spcBef>
              <a:buSzPct val="99000"/>
              <a:buFont typeface="Wingdings" pitchFamily="2" charset="2"/>
              <a:buChar char="§"/>
            </a:pPr>
            <a:r>
              <a:rPr lang="en-US" sz="1400" dirty="0">
                <a:solidFill>
                  <a:schemeClr val="tx1"/>
                </a:solidFill>
              </a:rPr>
              <a:t>2021: comissioning of UHV-irradiation chamber with </a:t>
            </a:r>
            <a:r>
              <a:rPr lang="en-US" sz="1400" b="1" kern="1200" baseline="30000" dirty="0">
                <a:solidFill>
                  <a:schemeClr val="tx1"/>
                </a:solidFill>
                <a:uFillTx/>
              </a:rPr>
              <a:t>107</a:t>
            </a:r>
            <a:r>
              <a:rPr lang="en-US" sz="1400" b="1" kern="1200" dirty="0">
                <a:solidFill>
                  <a:schemeClr val="tx1"/>
                </a:solidFill>
                <a:uFillTx/>
              </a:rPr>
              <a:t>Ag</a:t>
            </a:r>
            <a:r>
              <a:rPr lang="en-US" sz="1400" b="1" kern="1200" baseline="30000" dirty="0">
                <a:solidFill>
                  <a:schemeClr val="tx1"/>
                </a:solidFill>
                <a:uFillTx/>
              </a:rPr>
              <a:t>47+</a:t>
            </a:r>
            <a:r>
              <a:rPr lang="en-US" sz="1400" b="1" kern="1200" dirty="0">
                <a:solidFill>
                  <a:schemeClr val="tx1"/>
                </a:solidFill>
                <a:uFillTx/>
              </a:rPr>
              <a:t> @ 5.9 MeV/u</a:t>
            </a:r>
            <a:endParaRPr lang="en-US" sz="1400" dirty="0">
              <a:solidFill>
                <a:schemeClr val="tx1"/>
              </a:solidFill>
            </a:endParaRPr>
          </a:p>
          <a:p>
            <a:pPr marL="424180" marR="81280" indent="-234900" algn="l" defTabSz="1821656" rtl="0" fontAlgn="auto" latinLnBrk="0" hangingPunct="0">
              <a:lnSpc>
                <a:spcPct val="100000"/>
              </a:lnSpc>
              <a:spcBef>
                <a:spcPts val="600"/>
              </a:spcBef>
              <a:spcAft>
                <a:spcPts val="0"/>
              </a:spcAft>
              <a:buClrTx/>
              <a:buSzPct val="99000"/>
              <a:buFont typeface="Wingdings" pitchFamily="2" charset="2"/>
              <a:buChar char="§"/>
              <a:tabLst/>
            </a:pPr>
            <a:r>
              <a:rPr lang="en-US" sz="1400" dirty="0">
                <a:solidFill>
                  <a:schemeClr val="tx1"/>
                </a:solidFill>
              </a:rPr>
              <a:t>2025: installation and commissioning of in-situ Raman spectrometry and first experiments</a:t>
            </a:r>
          </a:p>
        </p:txBody>
      </p:sp>
      <p:pic>
        <p:nvPicPr>
          <p:cNvPr id="79" name="Bild 17">
            <a:extLst>
              <a:ext uri="{FF2B5EF4-FFF2-40B4-BE49-F238E27FC236}">
                <a16:creationId xmlns:a16="http://schemas.microsoft.com/office/drawing/2014/main" id="{19CB06B6-16AA-81A1-0F29-BA01D581212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26956" y="4569135"/>
            <a:ext cx="632739" cy="550208"/>
          </a:xfrm>
          <a:prstGeom prst="rect">
            <a:avLst/>
          </a:prstGeom>
        </p:spPr>
      </p:pic>
      <p:pic>
        <p:nvPicPr>
          <p:cNvPr id="80" name="Bild 18">
            <a:extLst>
              <a:ext uri="{FF2B5EF4-FFF2-40B4-BE49-F238E27FC236}">
                <a16:creationId xmlns:a16="http://schemas.microsoft.com/office/drawing/2014/main" id="{42C7CC6D-382A-B019-CD76-9E1687F6608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32329"/>
          <a:stretch/>
        </p:blipFill>
        <p:spPr>
          <a:xfrm>
            <a:off x="5857733" y="4659273"/>
            <a:ext cx="1274810" cy="458537"/>
          </a:xfrm>
          <a:prstGeom prst="rect">
            <a:avLst/>
          </a:prstGeom>
        </p:spPr>
      </p:pic>
      <p:pic>
        <p:nvPicPr>
          <p:cNvPr id="81" name="Picture 2" descr="Bildergebnis für logo supported by bmbf">
            <a:extLst>
              <a:ext uri="{FF2B5EF4-FFF2-40B4-BE49-F238E27FC236}">
                <a16:creationId xmlns:a16="http://schemas.microsoft.com/office/drawing/2014/main" id="{6F556C89-0D20-5388-EE0E-0B3F8EAB66B3}"/>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370429" y="4595304"/>
            <a:ext cx="1002016" cy="62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25628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157B60-05A1-148B-4F5D-28D21E9E85E4}"/>
              </a:ext>
            </a:extLst>
          </p:cNvPr>
          <p:cNvSpPr>
            <a:spLocks noGrp="1"/>
          </p:cNvSpPr>
          <p:nvPr>
            <p:ph type="sldNum" sz="quarter" idx="2"/>
          </p:nvPr>
        </p:nvSpPr>
        <p:spPr/>
        <p:txBody>
          <a:bodyPr/>
          <a:lstStyle/>
          <a:p>
            <a:fld id="{86CB4B4D-7CA3-9044-876B-883B54F8677D}" type="slidenum">
              <a:rPr lang="en-US"/>
              <a:t>26</a:t>
            </a:fld>
            <a:endParaRPr lang="en-US" dirty="0"/>
          </a:p>
        </p:txBody>
      </p:sp>
      <p:graphicFrame>
        <p:nvGraphicFramePr>
          <p:cNvPr id="4" name="Chart 3">
            <a:extLst>
              <a:ext uri="{FF2B5EF4-FFF2-40B4-BE49-F238E27FC236}">
                <a16:creationId xmlns:a16="http://schemas.microsoft.com/office/drawing/2014/main" id="{1F39CEC2-8BD4-2A7C-74C7-BA1EAE89E09C}"/>
              </a:ext>
            </a:extLst>
          </p:cNvPr>
          <p:cNvGraphicFramePr>
            <a:graphicFrameLocks/>
          </p:cNvGraphicFramePr>
          <p:nvPr>
            <p:extLst>
              <p:ext uri="{D42A27DB-BD31-4B8C-83A1-F6EECF244321}">
                <p14:modId xmlns:p14="http://schemas.microsoft.com/office/powerpoint/2010/main" val="1459032384"/>
              </p:ext>
            </p:extLst>
          </p:nvPr>
        </p:nvGraphicFramePr>
        <p:xfrm>
          <a:off x="1415357" y="1210476"/>
          <a:ext cx="5702055" cy="36400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2472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490F-A545-B949-AA8E-615B64B66EE9}"/>
              </a:ext>
            </a:extLst>
          </p:cNvPr>
          <p:cNvSpPr>
            <a:spLocks noGrp="1"/>
          </p:cNvSpPr>
          <p:nvPr>
            <p:ph type="title"/>
          </p:nvPr>
        </p:nvSpPr>
        <p:spPr/>
        <p:txBody>
          <a:bodyPr/>
          <a:lstStyle/>
          <a:p>
            <a:r>
              <a:rPr lang="en-US"/>
              <a:t>Materials Research at GSI and FAIR</a:t>
            </a:r>
          </a:p>
        </p:txBody>
      </p:sp>
      <p:sp>
        <p:nvSpPr>
          <p:cNvPr id="3" name="Slide Number Placeholder 2">
            <a:extLst>
              <a:ext uri="{FF2B5EF4-FFF2-40B4-BE49-F238E27FC236}">
                <a16:creationId xmlns:a16="http://schemas.microsoft.com/office/drawing/2014/main" id="{7F9C2FAB-DBDE-3831-439D-B94492A0956F}"/>
              </a:ext>
            </a:extLst>
          </p:cNvPr>
          <p:cNvSpPr>
            <a:spLocks noGrp="1"/>
          </p:cNvSpPr>
          <p:nvPr>
            <p:ph type="sldNum" sz="quarter" idx="2"/>
          </p:nvPr>
        </p:nvSpPr>
        <p:spPr/>
        <p:txBody>
          <a:bodyPr/>
          <a:lstStyle/>
          <a:p>
            <a:fld id="{86CB4B4D-7CA3-9044-876B-883B54F8677D}" type="slidenum">
              <a:rPr lang="en-US"/>
              <a:t>3</a:t>
            </a:fld>
            <a:endParaRPr lang="en-US" dirty="0"/>
          </a:p>
        </p:txBody>
      </p:sp>
      <p:sp>
        <p:nvSpPr>
          <p:cNvPr id="4" name="Text 1">
            <a:extLst>
              <a:ext uri="{FF2B5EF4-FFF2-40B4-BE49-F238E27FC236}">
                <a16:creationId xmlns:a16="http://schemas.microsoft.com/office/drawing/2014/main" id="{71089429-242F-9C1B-454A-0F1AF74D5314}"/>
              </a:ext>
            </a:extLst>
          </p:cNvPr>
          <p:cNvSpPr/>
          <p:nvPr/>
        </p:nvSpPr>
        <p:spPr>
          <a:xfrm>
            <a:off x="65770" y="826947"/>
            <a:ext cx="2565069" cy="354330"/>
          </a:xfrm>
          <a:prstGeom prst="rect">
            <a:avLst/>
          </a:prstGeom>
          <a:noFill/>
          <a:ln/>
        </p:spPr>
        <p:txBody>
          <a:bodyPr wrap="none" lIns="0" tIns="0" rIns="0" bIns="0" rtlCol="0" anchor="t"/>
          <a:lstStyle/>
          <a:p>
            <a:pPr marL="0" indent="0" algn="ctr">
              <a:lnSpc>
                <a:spcPts val="2750"/>
              </a:lnSpc>
              <a:buNone/>
            </a:pPr>
            <a:r>
              <a:rPr lang="en-US" sz="1500" b="1" dirty="0">
                <a:solidFill>
                  <a:schemeClr val="accent1">
                    <a:lumMod val="75000"/>
                  </a:schemeClr>
                </a:solidFill>
                <a:latin typeface="Arial" panose="020B0604020202020204" pitchFamily="34" charset="0"/>
                <a:ea typeface="Instrument Sans Semi Bold" pitchFamily="34" charset="-122"/>
                <a:cs typeface="Arial" panose="020B0604020202020204" pitchFamily="34" charset="0"/>
              </a:rPr>
              <a:t>Ion-track nanotechnology</a:t>
            </a:r>
            <a:endParaRPr lang="en-US" sz="1500" b="1" dirty="0">
              <a:solidFill>
                <a:schemeClr val="accent1">
                  <a:lumMod val="75000"/>
                </a:schemeClr>
              </a:solidFill>
              <a:latin typeface="Arial" panose="020B0604020202020204" pitchFamily="34" charset="0"/>
              <a:cs typeface="Arial" panose="020B0604020202020204" pitchFamily="34" charset="0"/>
            </a:endParaRPr>
          </a:p>
        </p:txBody>
      </p:sp>
      <p:sp>
        <p:nvSpPr>
          <p:cNvPr id="5" name="Text 2">
            <a:extLst>
              <a:ext uri="{FF2B5EF4-FFF2-40B4-BE49-F238E27FC236}">
                <a16:creationId xmlns:a16="http://schemas.microsoft.com/office/drawing/2014/main" id="{590FCB3F-87FA-F35E-7FAD-08338AD29D4C}"/>
              </a:ext>
            </a:extLst>
          </p:cNvPr>
          <p:cNvSpPr/>
          <p:nvPr/>
        </p:nvSpPr>
        <p:spPr>
          <a:xfrm>
            <a:off x="46755" y="1236458"/>
            <a:ext cx="2603098" cy="354330"/>
          </a:xfrm>
          <a:prstGeom prst="rect">
            <a:avLst/>
          </a:prstGeom>
          <a:noFill/>
          <a:ln/>
        </p:spPr>
        <p:txBody>
          <a:bodyPr wrap="square" lIns="0" tIns="0" rIns="0" bIns="0" rtlCol="0" anchor="t"/>
          <a:lstStyle/>
          <a:p>
            <a:pPr marL="0" indent="0" algn="ctr">
              <a:buNone/>
            </a:pPr>
            <a:r>
              <a:rPr lang="en-US" sz="1300" dirty="0">
                <a:solidFill>
                  <a:schemeClr val="accent1">
                    <a:lumMod val="75000"/>
                  </a:schemeClr>
                </a:solidFill>
                <a:latin typeface="Arial" panose="020B0604020202020204" pitchFamily="34" charset="0"/>
                <a:ea typeface="Instrument Sans Medium" pitchFamily="34" charset="-122"/>
                <a:cs typeface="Arial" panose="020B0604020202020204" pitchFamily="34" charset="0"/>
              </a:rPr>
              <a:t> Fabrication, characterization and application of novel nanostructures</a:t>
            </a:r>
            <a:endParaRPr lang="en-US" sz="1300" dirty="0">
              <a:solidFill>
                <a:schemeClr val="accent1">
                  <a:lumMod val="75000"/>
                </a:schemeClr>
              </a:solidFill>
              <a:latin typeface="Arial" panose="020B0604020202020204" pitchFamily="34" charset="0"/>
              <a:cs typeface="Arial" panose="020B0604020202020204" pitchFamily="34" charset="0"/>
            </a:endParaRPr>
          </a:p>
        </p:txBody>
      </p:sp>
      <p:sp>
        <p:nvSpPr>
          <p:cNvPr id="6" name="Text 3">
            <a:extLst>
              <a:ext uri="{FF2B5EF4-FFF2-40B4-BE49-F238E27FC236}">
                <a16:creationId xmlns:a16="http://schemas.microsoft.com/office/drawing/2014/main" id="{7EB194C8-3181-F283-EFCB-85DE42FD60BE}"/>
              </a:ext>
            </a:extLst>
          </p:cNvPr>
          <p:cNvSpPr/>
          <p:nvPr/>
        </p:nvSpPr>
        <p:spPr>
          <a:xfrm>
            <a:off x="2705887" y="826947"/>
            <a:ext cx="3154611" cy="354330"/>
          </a:xfrm>
          <a:prstGeom prst="rect">
            <a:avLst/>
          </a:prstGeom>
          <a:noFill/>
          <a:ln/>
        </p:spPr>
        <p:txBody>
          <a:bodyPr wrap="square" lIns="0" tIns="0" rIns="0" bIns="0" rtlCol="0" anchor="t"/>
          <a:lstStyle/>
          <a:p>
            <a:pPr marL="0" indent="0" algn="ctr">
              <a:lnSpc>
                <a:spcPts val="2750"/>
              </a:lnSpc>
              <a:buNone/>
            </a:pPr>
            <a:r>
              <a:rPr lang="en-US" sz="1500" b="1" dirty="0">
                <a:solidFill>
                  <a:schemeClr val="accent5">
                    <a:lumMod val="50000"/>
                  </a:schemeClr>
                </a:solidFill>
                <a:latin typeface="Arial" panose="020B0604020202020204" pitchFamily="34" charset="0"/>
                <a:ea typeface="Instrument Sans Semi Bold" pitchFamily="34" charset="-122"/>
                <a:cs typeface="Arial" panose="020B0604020202020204" pitchFamily="34" charset="0"/>
              </a:rPr>
              <a:t>Heavy ion-induced modifications</a:t>
            </a:r>
            <a:endParaRPr lang="en-US" sz="1500" b="1" dirty="0">
              <a:solidFill>
                <a:schemeClr val="accent5">
                  <a:lumMod val="50000"/>
                </a:schemeClr>
              </a:solidFill>
              <a:latin typeface="Arial" panose="020B0604020202020204" pitchFamily="34" charset="0"/>
              <a:cs typeface="Arial" panose="020B0604020202020204" pitchFamily="34" charset="0"/>
            </a:endParaRPr>
          </a:p>
        </p:txBody>
      </p:sp>
      <p:sp>
        <p:nvSpPr>
          <p:cNvPr id="7" name="Text 4">
            <a:extLst>
              <a:ext uri="{FF2B5EF4-FFF2-40B4-BE49-F238E27FC236}">
                <a16:creationId xmlns:a16="http://schemas.microsoft.com/office/drawing/2014/main" id="{1148A9AE-D4C2-0A47-22CC-422EE9FE720A}"/>
              </a:ext>
            </a:extLst>
          </p:cNvPr>
          <p:cNvSpPr/>
          <p:nvPr/>
        </p:nvSpPr>
        <p:spPr>
          <a:xfrm>
            <a:off x="3070638" y="1236458"/>
            <a:ext cx="2425108" cy="354330"/>
          </a:xfrm>
          <a:prstGeom prst="rect">
            <a:avLst/>
          </a:prstGeom>
          <a:noFill/>
          <a:ln/>
        </p:spPr>
        <p:txBody>
          <a:bodyPr wrap="square" lIns="0" tIns="0" rIns="0" bIns="0" rtlCol="0" anchor="t"/>
          <a:lstStyle/>
          <a:p>
            <a:pPr marL="0" indent="0" algn="ctr">
              <a:buNone/>
            </a:pPr>
            <a:r>
              <a:rPr lang="en-US" sz="1300" dirty="0">
                <a:solidFill>
                  <a:schemeClr val="accent5">
                    <a:lumMod val="50000"/>
                  </a:schemeClr>
                </a:solidFill>
                <a:latin typeface="Arial" panose="020B0604020202020204" pitchFamily="34" charset="0"/>
                <a:ea typeface="Instrument Sans Medium" pitchFamily="34" charset="-122"/>
                <a:cs typeface="Arial" panose="020B0604020202020204" pitchFamily="34" charset="0"/>
              </a:rPr>
              <a:t>From bulk to nanoscale</a:t>
            </a:r>
          </a:p>
          <a:p>
            <a:pPr marL="0" indent="0" algn="ctr">
              <a:buNone/>
            </a:pPr>
            <a:r>
              <a:rPr lang="en-US" sz="1300" dirty="0">
                <a:solidFill>
                  <a:schemeClr val="accent5">
                    <a:lumMod val="50000"/>
                  </a:schemeClr>
                </a:solidFill>
                <a:latin typeface="Arial" panose="020B0604020202020204" pitchFamily="34" charset="0"/>
                <a:ea typeface="Instrument Sans Medium" pitchFamily="34" charset="-122"/>
                <a:cs typeface="Arial" panose="020B0604020202020204" pitchFamily="34" charset="0"/>
              </a:rPr>
              <a:t>Simulation of cosmic radiation</a:t>
            </a:r>
          </a:p>
        </p:txBody>
      </p:sp>
      <p:sp>
        <p:nvSpPr>
          <p:cNvPr id="8" name="Text 5">
            <a:extLst>
              <a:ext uri="{FF2B5EF4-FFF2-40B4-BE49-F238E27FC236}">
                <a16:creationId xmlns:a16="http://schemas.microsoft.com/office/drawing/2014/main" id="{DFC2A578-4E62-1918-CDB6-2E3A4690AAD5}"/>
              </a:ext>
            </a:extLst>
          </p:cNvPr>
          <p:cNvSpPr/>
          <p:nvPr/>
        </p:nvSpPr>
        <p:spPr>
          <a:xfrm>
            <a:off x="5968571" y="826947"/>
            <a:ext cx="3154611" cy="406845"/>
          </a:xfrm>
          <a:prstGeom prst="rect">
            <a:avLst/>
          </a:prstGeom>
          <a:noFill/>
          <a:ln/>
        </p:spPr>
        <p:txBody>
          <a:bodyPr wrap="square" lIns="0" tIns="0" rIns="0" bIns="0" rtlCol="0" anchor="t"/>
          <a:lstStyle/>
          <a:p>
            <a:pPr marL="0" indent="0" algn="ctr">
              <a:lnSpc>
                <a:spcPts val="2750"/>
              </a:lnSpc>
              <a:buNone/>
            </a:pPr>
            <a:r>
              <a:rPr lang="en-US" sz="1500" b="1" dirty="0">
                <a:solidFill>
                  <a:srgbClr val="941100"/>
                </a:solidFill>
                <a:latin typeface="Arial" panose="020B0604020202020204" pitchFamily="34" charset="0"/>
                <a:ea typeface="Instrument Sans Semi Bold" pitchFamily="34" charset="-122"/>
                <a:cs typeface="Arial" panose="020B0604020202020204" pitchFamily="34" charset="0"/>
              </a:rPr>
              <a:t>Materials under multiple extremes</a:t>
            </a:r>
            <a:endParaRPr lang="en-US" sz="1500" b="1" dirty="0">
              <a:solidFill>
                <a:srgbClr val="941100"/>
              </a:solidFill>
              <a:latin typeface="Arial" panose="020B0604020202020204" pitchFamily="34" charset="0"/>
              <a:cs typeface="Arial" panose="020B0604020202020204" pitchFamily="34" charset="0"/>
            </a:endParaRPr>
          </a:p>
        </p:txBody>
      </p:sp>
      <p:sp>
        <p:nvSpPr>
          <p:cNvPr id="9" name="Text 6">
            <a:extLst>
              <a:ext uri="{FF2B5EF4-FFF2-40B4-BE49-F238E27FC236}">
                <a16:creationId xmlns:a16="http://schemas.microsoft.com/office/drawing/2014/main" id="{17CA1D41-E234-C0AF-D956-343A4B4719DA}"/>
              </a:ext>
            </a:extLst>
          </p:cNvPr>
          <p:cNvSpPr/>
          <p:nvPr/>
        </p:nvSpPr>
        <p:spPr>
          <a:xfrm>
            <a:off x="6406944" y="1242076"/>
            <a:ext cx="2277864" cy="343094"/>
          </a:xfrm>
          <a:prstGeom prst="rect">
            <a:avLst/>
          </a:prstGeom>
          <a:noFill/>
          <a:ln/>
        </p:spPr>
        <p:txBody>
          <a:bodyPr wrap="square" lIns="0" tIns="0" rIns="0" bIns="0" rtlCol="0" anchor="t"/>
          <a:lstStyle/>
          <a:p>
            <a:pPr algn="ctr"/>
            <a:r>
              <a:rPr lang="en-US" sz="1300" dirty="0">
                <a:solidFill>
                  <a:srgbClr val="941100"/>
                </a:solidFill>
                <a:latin typeface="Arial" panose="020B0604020202020204" pitchFamily="34" charset="0"/>
                <a:ea typeface="Instrument Sans Medium" pitchFamily="34" charset="-122"/>
                <a:cs typeface="Arial" panose="020B0604020202020204" pitchFamily="34" charset="0"/>
              </a:rPr>
              <a:t>Combining high pressure, radiation and temperature </a:t>
            </a:r>
            <a:endParaRPr lang="en-US" sz="1300" dirty="0">
              <a:solidFill>
                <a:srgbClr val="9411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6C7C5B3-943B-8166-7B5E-D45B70C6F9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088" y="1792608"/>
            <a:ext cx="2378433" cy="3168000"/>
          </a:xfrm>
          <a:prstGeom prst="rect">
            <a:avLst/>
          </a:prstGeom>
        </p:spPr>
      </p:pic>
      <p:pic>
        <p:nvPicPr>
          <p:cNvPr id="11" name="Picture 10">
            <a:extLst>
              <a:ext uri="{FF2B5EF4-FFF2-40B4-BE49-F238E27FC236}">
                <a16:creationId xmlns:a16="http://schemas.microsoft.com/office/drawing/2014/main" id="{020170B2-8064-DB9D-B2A5-0C090F154C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8343" y="1792608"/>
            <a:ext cx="2329699" cy="3168000"/>
          </a:xfrm>
          <a:prstGeom prst="rect">
            <a:avLst/>
          </a:prstGeom>
        </p:spPr>
      </p:pic>
      <p:grpSp>
        <p:nvGrpSpPr>
          <p:cNvPr id="12" name="Group 11">
            <a:extLst>
              <a:ext uri="{FF2B5EF4-FFF2-40B4-BE49-F238E27FC236}">
                <a16:creationId xmlns:a16="http://schemas.microsoft.com/office/drawing/2014/main" id="{E69A017A-3F15-AF10-80F1-D220A8DA75F3}"/>
              </a:ext>
            </a:extLst>
          </p:cNvPr>
          <p:cNvGrpSpPr/>
          <p:nvPr/>
        </p:nvGrpSpPr>
        <p:grpSpPr>
          <a:xfrm>
            <a:off x="6375876" y="1855083"/>
            <a:ext cx="2340000" cy="3024000"/>
            <a:chOff x="6415291" y="1808576"/>
            <a:chExt cx="2340000" cy="3024000"/>
          </a:xfrm>
        </p:grpSpPr>
        <p:sp>
          <p:nvSpPr>
            <p:cNvPr id="13" name="Rectangle 12">
              <a:extLst>
                <a:ext uri="{FF2B5EF4-FFF2-40B4-BE49-F238E27FC236}">
                  <a16:creationId xmlns:a16="http://schemas.microsoft.com/office/drawing/2014/main" id="{AE3C8FF2-FEC1-FF1B-274B-5ECDE436EF59}"/>
                </a:ext>
              </a:extLst>
            </p:cNvPr>
            <p:cNvSpPr/>
            <p:nvPr/>
          </p:nvSpPr>
          <p:spPr>
            <a:xfrm>
              <a:off x="6415291" y="1808576"/>
              <a:ext cx="2340000" cy="302400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p>
          </p:txBody>
        </p:sp>
        <p:sp>
          <p:nvSpPr>
            <p:cNvPr id="14" name="TextBox 13">
              <a:extLst>
                <a:ext uri="{FF2B5EF4-FFF2-40B4-BE49-F238E27FC236}">
                  <a16:creationId xmlns:a16="http://schemas.microsoft.com/office/drawing/2014/main" id="{6484EF46-7BAB-C8F9-D49D-05CADF962D0A}"/>
                </a:ext>
              </a:extLst>
            </p:cNvPr>
            <p:cNvSpPr txBox="1"/>
            <p:nvPr/>
          </p:nvSpPr>
          <p:spPr>
            <a:xfrm>
              <a:off x="6823069" y="1954791"/>
              <a:ext cx="1584088" cy="246221"/>
            </a:xfrm>
            <a:prstGeom prst="rect">
              <a:avLst/>
            </a:prstGeom>
            <a:solidFill>
              <a:srgbClr val="C00000"/>
            </a:solidFill>
            <a:effectLst>
              <a:outerShdw blurRad="50800" dist="38100" dir="2700000" algn="tl" rotWithShape="0">
                <a:prstClr val="black">
                  <a:alpha val="40000"/>
                </a:prstClr>
              </a:outerShdw>
            </a:effectLst>
          </p:spPr>
          <p:txBody>
            <a:bodyPr vert="horz" wrap="none" lIns="91440" tIns="45720" rIns="91440" bIns="45720" rtlCol="0" anchor="t">
              <a:spAutoFit/>
            </a:bodyPr>
            <a:lstStyle/>
            <a:p>
              <a:pPr algn="ctr"/>
              <a:r>
                <a:rPr lang="en-GB" sz="1000" dirty="0">
                  <a:solidFill>
                    <a:schemeClr val="bg1"/>
                  </a:solidFill>
                </a:rPr>
                <a:t>High-pressure irradiation</a:t>
              </a:r>
            </a:p>
          </p:txBody>
        </p:sp>
        <p:sp>
          <p:nvSpPr>
            <p:cNvPr id="15" name="TextBox 14">
              <a:extLst>
                <a:ext uri="{FF2B5EF4-FFF2-40B4-BE49-F238E27FC236}">
                  <a16:creationId xmlns:a16="http://schemas.microsoft.com/office/drawing/2014/main" id="{9BB47FA3-B47D-1F10-DD6A-AA38BA2F6E83}"/>
                </a:ext>
              </a:extLst>
            </p:cNvPr>
            <p:cNvSpPr txBox="1"/>
            <p:nvPr/>
          </p:nvSpPr>
          <p:spPr>
            <a:xfrm>
              <a:off x="6823069" y="2286831"/>
              <a:ext cx="1584088" cy="400110"/>
            </a:xfrm>
            <a:prstGeom prst="rect">
              <a:avLst/>
            </a:prstGeom>
            <a:solidFill>
              <a:srgbClr val="C00000"/>
            </a:solidFill>
            <a:effectLst>
              <a:outerShdw blurRad="50800" dist="38100" dir="2700000" algn="tl" rotWithShape="0">
                <a:prstClr val="black">
                  <a:alpha val="40000"/>
                </a:prstClr>
              </a:outerShdw>
            </a:effectLst>
          </p:spPr>
          <p:txBody>
            <a:bodyPr vert="horz" wrap="square" lIns="91440" tIns="45720" rIns="91440" bIns="45720" rtlCol="0" anchor="t">
              <a:spAutoFit/>
            </a:bodyPr>
            <a:lstStyle/>
            <a:p>
              <a:pPr algn="ctr"/>
              <a:r>
                <a:rPr lang="en-GB" sz="1000" dirty="0">
                  <a:solidFill>
                    <a:schemeClr val="bg1"/>
                  </a:solidFill>
                </a:rPr>
                <a:t>Radiation hardness of functional materials</a:t>
              </a:r>
            </a:p>
          </p:txBody>
        </p:sp>
        <p:grpSp>
          <p:nvGrpSpPr>
            <p:cNvPr id="16" name="Group 15">
              <a:extLst>
                <a:ext uri="{FF2B5EF4-FFF2-40B4-BE49-F238E27FC236}">
                  <a16:creationId xmlns:a16="http://schemas.microsoft.com/office/drawing/2014/main" id="{4CEDCA39-CB7D-195F-A266-8F0C350EA52F}"/>
                </a:ext>
              </a:extLst>
            </p:cNvPr>
            <p:cNvGrpSpPr/>
            <p:nvPr/>
          </p:nvGrpSpPr>
          <p:grpSpPr>
            <a:xfrm>
              <a:off x="6638910" y="2855830"/>
              <a:ext cx="1861820" cy="805782"/>
              <a:chOff x="5863624" y="2716519"/>
              <a:chExt cx="1861820" cy="805782"/>
            </a:xfrm>
          </p:grpSpPr>
          <p:grpSp>
            <p:nvGrpSpPr>
              <p:cNvPr id="23" name="Group 22">
                <a:extLst>
                  <a:ext uri="{FF2B5EF4-FFF2-40B4-BE49-F238E27FC236}">
                    <a16:creationId xmlns:a16="http://schemas.microsoft.com/office/drawing/2014/main" id="{6E21DACF-08FE-5461-3F3C-3881CD5E14AE}"/>
                  </a:ext>
                </a:extLst>
              </p:cNvPr>
              <p:cNvGrpSpPr/>
              <p:nvPr/>
            </p:nvGrpSpPr>
            <p:grpSpPr>
              <a:xfrm>
                <a:off x="5867264" y="2716519"/>
                <a:ext cx="1858180" cy="805782"/>
                <a:chOff x="13262569" y="4583252"/>
                <a:chExt cx="6236698" cy="2411178"/>
              </a:xfrm>
            </p:grpSpPr>
            <p:pic>
              <p:nvPicPr>
                <p:cNvPr id="25" name="Picture 11">
                  <a:extLst>
                    <a:ext uri="{FF2B5EF4-FFF2-40B4-BE49-F238E27FC236}">
                      <a16:creationId xmlns:a16="http://schemas.microsoft.com/office/drawing/2014/main" id="{8EFBEB74-8538-8205-F2D9-F255EC23EBB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17089362" y="4584524"/>
                  <a:ext cx="2411178" cy="2408633"/>
                </a:xfrm>
                <a:prstGeom prst="rect">
                  <a:avLst/>
                </a:prstGeom>
                <a:noFill/>
                <a:ln w="38100" algn="ctr">
                  <a:noFill/>
                  <a:miter lim="800000"/>
                  <a:headEnd/>
                  <a:tailEnd/>
                </a:ln>
              </p:spPr>
            </p:pic>
            <p:pic>
              <p:nvPicPr>
                <p:cNvPr id="26" name="Picture 111" descr="Strahlrohr">
                  <a:extLst>
                    <a:ext uri="{FF2B5EF4-FFF2-40B4-BE49-F238E27FC236}">
                      <a16:creationId xmlns:a16="http://schemas.microsoft.com/office/drawing/2014/main" id="{6F7B4A0F-78DA-F5C9-1B01-93A48B826F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82" r="-1"/>
                <a:stretch/>
              </p:blipFill>
              <p:spPr bwMode="auto">
                <a:xfrm>
                  <a:off x="13445715" y="4715891"/>
                  <a:ext cx="2399346" cy="1992857"/>
                </a:xfrm>
                <a:prstGeom prst="rect">
                  <a:avLst/>
                </a:prstGeom>
                <a:noFill/>
                <a:ln w="9525">
                  <a:noFill/>
                  <a:miter lim="800000"/>
                  <a:headEnd/>
                  <a:tailEnd/>
                </a:ln>
              </p:spPr>
            </p:pic>
            <p:grpSp>
              <p:nvGrpSpPr>
                <p:cNvPr id="27" name="Group 26">
                  <a:extLst>
                    <a:ext uri="{FF2B5EF4-FFF2-40B4-BE49-F238E27FC236}">
                      <a16:creationId xmlns:a16="http://schemas.microsoft.com/office/drawing/2014/main" id="{8614BCD5-5D1D-F3DA-9134-395C828893B3}"/>
                    </a:ext>
                  </a:extLst>
                </p:cNvPr>
                <p:cNvGrpSpPr/>
                <p:nvPr/>
              </p:nvGrpSpPr>
              <p:grpSpPr>
                <a:xfrm>
                  <a:off x="13262569" y="5361065"/>
                  <a:ext cx="5910613" cy="779938"/>
                  <a:chOff x="10480400" y="8409161"/>
                  <a:chExt cx="5910613" cy="779938"/>
                </a:xfrm>
              </p:grpSpPr>
              <p:sp>
                <p:nvSpPr>
                  <p:cNvPr id="29" name="AutoShape 113">
                    <a:extLst>
                      <a:ext uri="{FF2B5EF4-FFF2-40B4-BE49-F238E27FC236}">
                        <a16:creationId xmlns:a16="http://schemas.microsoft.com/office/drawing/2014/main" id="{8DEB7983-7198-080A-6FD4-B6E5A2F24999}"/>
                      </a:ext>
                    </a:extLst>
                  </p:cNvPr>
                  <p:cNvSpPr>
                    <a:spLocks noChangeAspect="1" noChangeArrowheads="1" noTextEdit="1"/>
                  </p:cNvSpPr>
                  <p:nvPr/>
                </p:nvSpPr>
                <p:spPr bwMode="auto">
                  <a:xfrm>
                    <a:off x="10480400" y="8409161"/>
                    <a:ext cx="5910613" cy="779938"/>
                  </a:xfrm>
                  <a:prstGeom prst="rect">
                    <a:avLst/>
                  </a:prstGeom>
                  <a:noFill/>
                  <a:ln w="9525">
                    <a:noFill/>
                    <a:miter lim="800000"/>
                    <a:headEnd/>
                    <a:tailEnd/>
                  </a:ln>
                </p:spPr>
                <p:txBody>
                  <a:bodyPr/>
                  <a:lstStyle/>
                  <a:p>
                    <a:endParaRPr lang="en-US" sz="1800" dirty="0">
                      <a:solidFill>
                        <a:prstClr val="black"/>
                      </a:solidFill>
                    </a:endParaRPr>
                  </a:p>
                </p:txBody>
              </p:sp>
              <p:sp>
                <p:nvSpPr>
                  <p:cNvPr id="30" name="Freeform 114">
                    <a:extLst>
                      <a:ext uri="{FF2B5EF4-FFF2-40B4-BE49-F238E27FC236}">
                        <a16:creationId xmlns:a16="http://schemas.microsoft.com/office/drawing/2014/main" id="{DC9658AB-52C2-4725-ACFD-2AB16917CA62}"/>
                      </a:ext>
                    </a:extLst>
                  </p:cNvPr>
                  <p:cNvSpPr>
                    <a:spLocks/>
                  </p:cNvSpPr>
                  <p:nvPr/>
                </p:nvSpPr>
                <p:spPr bwMode="auto">
                  <a:xfrm>
                    <a:off x="15635644" y="8641422"/>
                    <a:ext cx="50901" cy="45879"/>
                  </a:xfrm>
                  <a:custGeom>
                    <a:avLst/>
                    <a:gdLst>
                      <a:gd name="T0" fmla="*/ 0 w 149"/>
                      <a:gd name="T1" fmla="*/ 0 h 147"/>
                      <a:gd name="T2" fmla="*/ 0 w 149"/>
                      <a:gd name="T3" fmla="*/ 0 h 147"/>
                      <a:gd name="T4" fmla="*/ 0 w 149"/>
                      <a:gd name="T5" fmla="*/ 0 h 147"/>
                      <a:gd name="T6" fmla="*/ 0 w 149"/>
                      <a:gd name="T7" fmla="*/ 0 h 147"/>
                      <a:gd name="T8" fmla="*/ 0 w 149"/>
                      <a:gd name="T9" fmla="*/ 0 h 147"/>
                      <a:gd name="T10" fmla="*/ 0 w 149"/>
                      <a:gd name="T11" fmla="*/ 0 h 147"/>
                      <a:gd name="T12" fmla="*/ 0 w 149"/>
                      <a:gd name="T13" fmla="*/ 0 h 147"/>
                      <a:gd name="T14" fmla="*/ 0 w 149"/>
                      <a:gd name="T15" fmla="*/ 0 h 147"/>
                      <a:gd name="T16" fmla="*/ 0 w 149"/>
                      <a:gd name="T17" fmla="*/ 0 h 147"/>
                      <a:gd name="T18" fmla="*/ 0 w 149"/>
                      <a:gd name="T19" fmla="*/ 0 h 147"/>
                      <a:gd name="T20" fmla="*/ 0 w 149"/>
                      <a:gd name="T21" fmla="*/ 0 h 147"/>
                      <a:gd name="T22" fmla="*/ 0 w 149"/>
                      <a:gd name="T23" fmla="*/ 0 h 147"/>
                      <a:gd name="T24" fmla="*/ 0 w 149"/>
                      <a:gd name="T25" fmla="*/ 0 h 147"/>
                      <a:gd name="T26" fmla="*/ 0 w 149"/>
                      <a:gd name="T27" fmla="*/ 0 h 147"/>
                      <a:gd name="T28" fmla="*/ 0 w 149"/>
                      <a:gd name="T29" fmla="*/ 0 h 147"/>
                      <a:gd name="T30" fmla="*/ 0 w 149"/>
                      <a:gd name="T31" fmla="*/ 0 h 147"/>
                      <a:gd name="T32" fmla="*/ 0 w 149"/>
                      <a:gd name="T33" fmla="*/ 0 h 147"/>
                      <a:gd name="T34" fmla="*/ 0 w 149"/>
                      <a:gd name="T35" fmla="*/ 0 h 147"/>
                      <a:gd name="T36" fmla="*/ 0 w 149"/>
                      <a:gd name="T37" fmla="*/ 0 h 147"/>
                      <a:gd name="T38" fmla="*/ 0 w 149"/>
                      <a:gd name="T39" fmla="*/ 0 h 147"/>
                      <a:gd name="T40" fmla="*/ 0 w 149"/>
                      <a:gd name="T41" fmla="*/ 0 h 147"/>
                      <a:gd name="T42" fmla="*/ 0 w 149"/>
                      <a:gd name="T43" fmla="*/ 0 h 147"/>
                      <a:gd name="T44" fmla="*/ 0 w 149"/>
                      <a:gd name="T45" fmla="*/ 0 h 147"/>
                      <a:gd name="T46" fmla="*/ 0 w 149"/>
                      <a:gd name="T47" fmla="*/ 0 h 147"/>
                      <a:gd name="T48" fmla="*/ 0 w 149"/>
                      <a:gd name="T49" fmla="*/ 0 h 147"/>
                      <a:gd name="T50" fmla="*/ 0 w 149"/>
                      <a:gd name="T51" fmla="*/ 0 h 147"/>
                      <a:gd name="T52" fmla="*/ 0 w 149"/>
                      <a:gd name="T53" fmla="*/ 0 h 147"/>
                      <a:gd name="T54" fmla="*/ 0 w 149"/>
                      <a:gd name="T55" fmla="*/ 0 h 147"/>
                      <a:gd name="T56" fmla="*/ 0 w 149"/>
                      <a:gd name="T57" fmla="*/ 0 h 147"/>
                      <a:gd name="T58" fmla="*/ 0 w 149"/>
                      <a:gd name="T59" fmla="*/ 0 h 147"/>
                      <a:gd name="T60" fmla="*/ 0 w 149"/>
                      <a:gd name="T61" fmla="*/ 0 h 147"/>
                      <a:gd name="T62" fmla="*/ 0 w 149"/>
                      <a:gd name="T63" fmla="*/ 0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75" y="147"/>
                        </a:moveTo>
                        <a:lnTo>
                          <a:pt x="82" y="147"/>
                        </a:lnTo>
                        <a:lnTo>
                          <a:pt x="90" y="145"/>
                        </a:lnTo>
                        <a:lnTo>
                          <a:pt x="97" y="143"/>
                        </a:lnTo>
                        <a:lnTo>
                          <a:pt x="103" y="141"/>
                        </a:lnTo>
                        <a:lnTo>
                          <a:pt x="110" y="138"/>
                        </a:lnTo>
                        <a:lnTo>
                          <a:pt x="116" y="134"/>
                        </a:lnTo>
                        <a:lnTo>
                          <a:pt x="122" y="129"/>
                        </a:lnTo>
                        <a:lnTo>
                          <a:pt x="127" y="125"/>
                        </a:lnTo>
                        <a:lnTo>
                          <a:pt x="131" y="120"/>
                        </a:lnTo>
                        <a:lnTo>
                          <a:pt x="136" y="114"/>
                        </a:lnTo>
                        <a:lnTo>
                          <a:pt x="140" y="108"/>
                        </a:lnTo>
                        <a:lnTo>
                          <a:pt x="143" y="102"/>
                        </a:lnTo>
                        <a:lnTo>
                          <a:pt x="146" y="95"/>
                        </a:lnTo>
                        <a:lnTo>
                          <a:pt x="148" y="88"/>
                        </a:lnTo>
                        <a:lnTo>
                          <a:pt x="149" y="81"/>
                        </a:lnTo>
                        <a:lnTo>
                          <a:pt x="149" y="74"/>
                        </a:lnTo>
                        <a:lnTo>
                          <a:pt x="149" y="66"/>
                        </a:lnTo>
                        <a:lnTo>
                          <a:pt x="148" y="59"/>
                        </a:lnTo>
                        <a:lnTo>
                          <a:pt x="146" y="51"/>
                        </a:lnTo>
                        <a:lnTo>
                          <a:pt x="143" y="45"/>
                        </a:lnTo>
                        <a:lnTo>
                          <a:pt x="140" y="38"/>
                        </a:lnTo>
                        <a:lnTo>
                          <a:pt x="136" y="32"/>
                        </a:lnTo>
                        <a:lnTo>
                          <a:pt x="131" y="26"/>
                        </a:lnTo>
                        <a:lnTo>
                          <a:pt x="127" y="21"/>
                        </a:lnTo>
                        <a:lnTo>
                          <a:pt x="122" y="17"/>
                        </a:lnTo>
                        <a:lnTo>
                          <a:pt x="116" y="13"/>
                        </a:lnTo>
                        <a:lnTo>
                          <a:pt x="110" y="9"/>
                        </a:lnTo>
                        <a:lnTo>
                          <a:pt x="103" y="6"/>
                        </a:lnTo>
                        <a:lnTo>
                          <a:pt x="97" y="3"/>
                        </a:lnTo>
                        <a:lnTo>
                          <a:pt x="90" y="2"/>
                        </a:lnTo>
                        <a:lnTo>
                          <a:pt x="82" y="1"/>
                        </a:lnTo>
                        <a:lnTo>
                          <a:pt x="75" y="0"/>
                        </a:lnTo>
                        <a:lnTo>
                          <a:pt x="67" y="1"/>
                        </a:lnTo>
                        <a:lnTo>
                          <a:pt x="60" y="2"/>
                        </a:lnTo>
                        <a:lnTo>
                          <a:pt x="52" y="3"/>
                        </a:lnTo>
                        <a:lnTo>
                          <a:pt x="45" y="6"/>
                        </a:lnTo>
                        <a:lnTo>
                          <a:pt x="39" y="9"/>
                        </a:lnTo>
                        <a:lnTo>
                          <a:pt x="33" y="13"/>
                        </a:lnTo>
                        <a:lnTo>
                          <a:pt x="27" y="17"/>
                        </a:lnTo>
                        <a:lnTo>
                          <a:pt x="21" y="21"/>
                        </a:lnTo>
                        <a:lnTo>
                          <a:pt x="17" y="26"/>
                        </a:lnTo>
                        <a:lnTo>
                          <a:pt x="13" y="32"/>
                        </a:lnTo>
                        <a:lnTo>
                          <a:pt x="9" y="38"/>
                        </a:lnTo>
                        <a:lnTo>
                          <a:pt x="6" y="45"/>
                        </a:lnTo>
                        <a:lnTo>
                          <a:pt x="3" y="51"/>
                        </a:lnTo>
                        <a:lnTo>
                          <a:pt x="2" y="59"/>
                        </a:lnTo>
                        <a:lnTo>
                          <a:pt x="1" y="66"/>
                        </a:lnTo>
                        <a:lnTo>
                          <a:pt x="0" y="74"/>
                        </a:lnTo>
                        <a:lnTo>
                          <a:pt x="1" y="81"/>
                        </a:lnTo>
                        <a:lnTo>
                          <a:pt x="2" y="88"/>
                        </a:lnTo>
                        <a:lnTo>
                          <a:pt x="3" y="95"/>
                        </a:lnTo>
                        <a:lnTo>
                          <a:pt x="6" y="102"/>
                        </a:lnTo>
                        <a:lnTo>
                          <a:pt x="9" y="108"/>
                        </a:lnTo>
                        <a:lnTo>
                          <a:pt x="13" y="114"/>
                        </a:lnTo>
                        <a:lnTo>
                          <a:pt x="17" y="120"/>
                        </a:lnTo>
                        <a:lnTo>
                          <a:pt x="21" y="125"/>
                        </a:lnTo>
                        <a:lnTo>
                          <a:pt x="27" y="129"/>
                        </a:lnTo>
                        <a:lnTo>
                          <a:pt x="33" y="134"/>
                        </a:lnTo>
                        <a:lnTo>
                          <a:pt x="39" y="138"/>
                        </a:lnTo>
                        <a:lnTo>
                          <a:pt x="45" y="141"/>
                        </a:lnTo>
                        <a:lnTo>
                          <a:pt x="52" y="143"/>
                        </a:lnTo>
                        <a:lnTo>
                          <a:pt x="60" y="145"/>
                        </a:lnTo>
                        <a:lnTo>
                          <a:pt x="67" y="147"/>
                        </a:lnTo>
                        <a:lnTo>
                          <a:pt x="75" y="147"/>
                        </a:lnTo>
                        <a:close/>
                      </a:path>
                    </a:pathLst>
                  </a:custGeom>
                  <a:solidFill>
                    <a:srgbClr val="E31E24"/>
                  </a:solidFill>
                  <a:ln w="9525">
                    <a:noFill/>
                    <a:miter lim="800000"/>
                    <a:headEnd/>
                    <a:tailEnd/>
                  </a:ln>
                </p:spPr>
                <p:txBody>
                  <a:bodyPr/>
                  <a:lstStyle/>
                  <a:p>
                    <a:endParaRPr lang="en-US" sz="1800" dirty="0">
                      <a:solidFill>
                        <a:prstClr val="black"/>
                      </a:solidFill>
                      <a:cs typeface="MS PGothic"/>
                    </a:endParaRPr>
                  </a:p>
                </p:txBody>
              </p:sp>
              <p:sp>
                <p:nvSpPr>
                  <p:cNvPr id="31" name="Freeform 115">
                    <a:extLst>
                      <a:ext uri="{FF2B5EF4-FFF2-40B4-BE49-F238E27FC236}">
                        <a16:creationId xmlns:a16="http://schemas.microsoft.com/office/drawing/2014/main" id="{65459001-2865-3ED4-CF12-96FF4C2B959A}"/>
                      </a:ext>
                    </a:extLst>
                  </p:cNvPr>
                  <p:cNvSpPr>
                    <a:spLocks/>
                  </p:cNvSpPr>
                  <p:nvPr/>
                </p:nvSpPr>
                <p:spPr bwMode="auto">
                  <a:xfrm>
                    <a:off x="15635644" y="8641422"/>
                    <a:ext cx="50901" cy="45879"/>
                  </a:xfrm>
                  <a:custGeom>
                    <a:avLst/>
                    <a:gdLst>
                      <a:gd name="T0" fmla="*/ 0 w 149"/>
                      <a:gd name="T1" fmla="*/ 0 h 147"/>
                      <a:gd name="T2" fmla="*/ 0 w 149"/>
                      <a:gd name="T3" fmla="*/ 0 h 147"/>
                      <a:gd name="T4" fmla="*/ 0 w 149"/>
                      <a:gd name="T5" fmla="*/ 0 h 147"/>
                      <a:gd name="T6" fmla="*/ 0 w 149"/>
                      <a:gd name="T7" fmla="*/ 0 h 147"/>
                      <a:gd name="T8" fmla="*/ 0 w 149"/>
                      <a:gd name="T9" fmla="*/ 0 h 147"/>
                      <a:gd name="T10" fmla="*/ 0 w 149"/>
                      <a:gd name="T11" fmla="*/ 0 h 147"/>
                      <a:gd name="T12" fmla="*/ 0 w 149"/>
                      <a:gd name="T13" fmla="*/ 0 h 147"/>
                      <a:gd name="T14" fmla="*/ 0 w 149"/>
                      <a:gd name="T15" fmla="*/ 0 h 147"/>
                      <a:gd name="T16" fmla="*/ 0 w 149"/>
                      <a:gd name="T17" fmla="*/ 0 h 147"/>
                      <a:gd name="T18" fmla="*/ 0 w 149"/>
                      <a:gd name="T19" fmla="*/ 0 h 147"/>
                      <a:gd name="T20" fmla="*/ 0 w 149"/>
                      <a:gd name="T21" fmla="*/ 0 h 147"/>
                      <a:gd name="T22" fmla="*/ 0 w 149"/>
                      <a:gd name="T23" fmla="*/ 0 h 147"/>
                      <a:gd name="T24" fmla="*/ 0 w 149"/>
                      <a:gd name="T25" fmla="*/ 0 h 147"/>
                      <a:gd name="T26" fmla="*/ 0 w 149"/>
                      <a:gd name="T27" fmla="*/ 0 h 147"/>
                      <a:gd name="T28" fmla="*/ 0 w 149"/>
                      <a:gd name="T29" fmla="*/ 0 h 147"/>
                      <a:gd name="T30" fmla="*/ 0 w 149"/>
                      <a:gd name="T31" fmla="*/ 0 h 147"/>
                      <a:gd name="T32" fmla="*/ 0 w 149"/>
                      <a:gd name="T33" fmla="*/ 0 h 147"/>
                      <a:gd name="T34" fmla="*/ 0 w 149"/>
                      <a:gd name="T35" fmla="*/ 0 h 147"/>
                      <a:gd name="T36" fmla="*/ 0 w 149"/>
                      <a:gd name="T37" fmla="*/ 0 h 147"/>
                      <a:gd name="T38" fmla="*/ 0 w 149"/>
                      <a:gd name="T39" fmla="*/ 0 h 147"/>
                      <a:gd name="T40" fmla="*/ 0 w 149"/>
                      <a:gd name="T41" fmla="*/ 0 h 147"/>
                      <a:gd name="T42" fmla="*/ 0 w 149"/>
                      <a:gd name="T43" fmla="*/ 0 h 147"/>
                      <a:gd name="T44" fmla="*/ 0 w 149"/>
                      <a:gd name="T45" fmla="*/ 0 h 147"/>
                      <a:gd name="T46" fmla="*/ 0 w 149"/>
                      <a:gd name="T47" fmla="*/ 0 h 147"/>
                      <a:gd name="T48" fmla="*/ 0 w 149"/>
                      <a:gd name="T49" fmla="*/ 0 h 147"/>
                      <a:gd name="T50" fmla="*/ 0 w 149"/>
                      <a:gd name="T51" fmla="*/ 0 h 147"/>
                      <a:gd name="T52" fmla="*/ 0 w 149"/>
                      <a:gd name="T53" fmla="*/ 0 h 147"/>
                      <a:gd name="T54" fmla="*/ 0 w 149"/>
                      <a:gd name="T55" fmla="*/ 0 h 147"/>
                      <a:gd name="T56" fmla="*/ 0 w 149"/>
                      <a:gd name="T57" fmla="*/ 0 h 147"/>
                      <a:gd name="T58" fmla="*/ 0 w 149"/>
                      <a:gd name="T59" fmla="*/ 0 h 147"/>
                      <a:gd name="T60" fmla="*/ 0 w 149"/>
                      <a:gd name="T61" fmla="*/ 0 h 147"/>
                      <a:gd name="T62" fmla="*/ 0 w 149"/>
                      <a:gd name="T63" fmla="*/ 0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75" y="147"/>
                        </a:moveTo>
                        <a:lnTo>
                          <a:pt x="82" y="147"/>
                        </a:lnTo>
                        <a:lnTo>
                          <a:pt x="90" y="145"/>
                        </a:lnTo>
                        <a:lnTo>
                          <a:pt x="97" y="143"/>
                        </a:lnTo>
                        <a:lnTo>
                          <a:pt x="103" y="141"/>
                        </a:lnTo>
                        <a:lnTo>
                          <a:pt x="110" y="138"/>
                        </a:lnTo>
                        <a:lnTo>
                          <a:pt x="116" y="134"/>
                        </a:lnTo>
                        <a:lnTo>
                          <a:pt x="122" y="129"/>
                        </a:lnTo>
                        <a:lnTo>
                          <a:pt x="127" y="125"/>
                        </a:lnTo>
                        <a:lnTo>
                          <a:pt x="131" y="120"/>
                        </a:lnTo>
                        <a:lnTo>
                          <a:pt x="136" y="114"/>
                        </a:lnTo>
                        <a:lnTo>
                          <a:pt x="140" y="108"/>
                        </a:lnTo>
                        <a:lnTo>
                          <a:pt x="143" y="102"/>
                        </a:lnTo>
                        <a:lnTo>
                          <a:pt x="146" y="95"/>
                        </a:lnTo>
                        <a:lnTo>
                          <a:pt x="148" y="88"/>
                        </a:lnTo>
                        <a:lnTo>
                          <a:pt x="149" y="81"/>
                        </a:lnTo>
                        <a:lnTo>
                          <a:pt x="149" y="74"/>
                        </a:lnTo>
                        <a:lnTo>
                          <a:pt x="149" y="66"/>
                        </a:lnTo>
                        <a:lnTo>
                          <a:pt x="148" y="59"/>
                        </a:lnTo>
                        <a:lnTo>
                          <a:pt x="146" y="51"/>
                        </a:lnTo>
                        <a:lnTo>
                          <a:pt x="143" y="45"/>
                        </a:lnTo>
                        <a:lnTo>
                          <a:pt x="140" y="38"/>
                        </a:lnTo>
                        <a:lnTo>
                          <a:pt x="136" y="32"/>
                        </a:lnTo>
                        <a:lnTo>
                          <a:pt x="131" y="26"/>
                        </a:lnTo>
                        <a:lnTo>
                          <a:pt x="127" y="21"/>
                        </a:lnTo>
                        <a:lnTo>
                          <a:pt x="122" y="17"/>
                        </a:lnTo>
                        <a:lnTo>
                          <a:pt x="116" y="13"/>
                        </a:lnTo>
                        <a:lnTo>
                          <a:pt x="110" y="9"/>
                        </a:lnTo>
                        <a:lnTo>
                          <a:pt x="103" y="6"/>
                        </a:lnTo>
                        <a:lnTo>
                          <a:pt x="97" y="3"/>
                        </a:lnTo>
                        <a:lnTo>
                          <a:pt x="90" y="2"/>
                        </a:lnTo>
                        <a:lnTo>
                          <a:pt x="82" y="1"/>
                        </a:lnTo>
                        <a:lnTo>
                          <a:pt x="75" y="0"/>
                        </a:lnTo>
                        <a:lnTo>
                          <a:pt x="67" y="1"/>
                        </a:lnTo>
                        <a:lnTo>
                          <a:pt x="60" y="2"/>
                        </a:lnTo>
                        <a:lnTo>
                          <a:pt x="52" y="3"/>
                        </a:lnTo>
                        <a:lnTo>
                          <a:pt x="45" y="6"/>
                        </a:lnTo>
                        <a:lnTo>
                          <a:pt x="39" y="9"/>
                        </a:lnTo>
                        <a:lnTo>
                          <a:pt x="33" y="13"/>
                        </a:lnTo>
                        <a:lnTo>
                          <a:pt x="27" y="17"/>
                        </a:lnTo>
                        <a:lnTo>
                          <a:pt x="21" y="21"/>
                        </a:lnTo>
                        <a:lnTo>
                          <a:pt x="17" y="26"/>
                        </a:lnTo>
                        <a:lnTo>
                          <a:pt x="13" y="32"/>
                        </a:lnTo>
                        <a:lnTo>
                          <a:pt x="9" y="38"/>
                        </a:lnTo>
                        <a:lnTo>
                          <a:pt x="6" y="45"/>
                        </a:lnTo>
                        <a:lnTo>
                          <a:pt x="3" y="51"/>
                        </a:lnTo>
                        <a:lnTo>
                          <a:pt x="2" y="59"/>
                        </a:lnTo>
                        <a:lnTo>
                          <a:pt x="1" y="66"/>
                        </a:lnTo>
                        <a:lnTo>
                          <a:pt x="0" y="74"/>
                        </a:lnTo>
                        <a:lnTo>
                          <a:pt x="1" y="81"/>
                        </a:lnTo>
                        <a:lnTo>
                          <a:pt x="2" y="88"/>
                        </a:lnTo>
                        <a:lnTo>
                          <a:pt x="3" y="95"/>
                        </a:lnTo>
                        <a:lnTo>
                          <a:pt x="6" y="102"/>
                        </a:lnTo>
                        <a:lnTo>
                          <a:pt x="9" y="108"/>
                        </a:lnTo>
                        <a:lnTo>
                          <a:pt x="13" y="114"/>
                        </a:lnTo>
                        <a:lnTo>
                          <a:pt x="17" y="120"/>
                        </a:lnTo>
                        <a:lnTo>
                          <a:pt x="21" y="125"/>
                        </a:lnTo>
                        <a:lnTo>
                          <a:pt x="27" y="129"/>
                        </a:lnTo>
                        <a:lnTo>
                          <a:pt x="33" y="134"/>
                        </a:lnTo>
                        <a:lnTo>
                          <a:pt x="39" y="138"/>
                        </a:lnTo>
                        <a:lnTo>
                          <a:pt x="45" y="141"/>
                        </a:lnTo>
                        <a:lnTo>
                          <a:pt x="52" y="143"/>
                        </a:lnTo>
                        <a:lnTo>
                          <a:pt x="60" y="145"/>
                        </a:lnTo>
                        <a:lnTo>
                          <a:pt x="67" y="147"/>
                        </a:lnTo>
                        <a:lnTo>
                          <a:pt x="75" y="147"/>
                        </a:lnTo>
                        <a:close/>
                      </a:path>
                    </a:pathLst>
                  </a:custGeom>
                  <a:noFill/>
                  <a:ln w="7938">
                    <a:solidFill>
                      <a:srgbClr val="2A2A29"/>
                    </a:solidFill>
                    <a:round/>
                    <a:headEnd/>
                    <a:tailEnd/>
                  </a:ln>
                </p:spPr>
                <p:txBody>
                  <a:bodyPr/>
                  <a:lstStyle/>
                  <a:p>
                    <a:endParaRPr lang="en-US" sz="1800" dirty="0">
                      <a:solidFill>
                        <a:prstClr val="black"/>
                      </a:solidFill>
                      <a:cs typeface="MS PGothic"/>
                    </a:endParaRPr>
                  </a:p>
                </p:txBody>
              </p:sp>
              <p:sp>
                <p:nvSpPr>
                  <p:cNvPr id="32" name="Freeform 116">
                    <a:extLst>
                      <a:ext uri="{FF2B5EF4-FFF2-40B4-BE49-F238E27FC236}">
                        <a16:creationId xmlns:a16="http://schemas.microsoft.com/office/drawing/2014/main" id="{8A355936-8B29-3610-1B7F-767D0A811D75}"/>
                      </a:ext>
                    </a:extLst>
                  </p:cNvPr>
                  <p:cNvSpPr>
                    <a:spLocks/>
                  </p:cNvSpPr>
                  <p:nvPr/>
                </p:nvSpPr>
                <p:spPr bwMode="auto">
                  <a:xfrm>
                    <a:off x="15753734" y="8801997"/>
                    <a:ext cx="50901" cy="48746"/>
                  </a:xfrm>
                  <a:custGeom>
                    <a:avLst/>
                    <a:gdLst>
                      <a:gd name="T0" fmla="*/ 0 w 149"/>
                      <a:gd name="T1" fmla="*/ 0 h 147"/>
                      <a:gd name="T2" fmla="*/ 0 w 149"/>
                      <a:gd name="T3" fmla="*/ 0 h 147"/>
                      <a:gd name="T4" fmla="*/ 0 w 149"/>
                      <a:gd name="T5" fmla="*/ 0 h 147"/>
                      <a:gd name="T6" fmla="*/ 0 w 149"/>
                      <a:gd name="T7" fmla="*/ 0 h 147"/>
                      <a:gd name="T8" fmla="*/ 0 w 149"/>
                      <a:gd name="T9" fmla="*/ 0 h 147"/>
                      <a:gd name="T10" fmla="*/ 0 w 149"/>
                      <a:gd name="T11" fmla="*/ 0 h 147"/>
                      <a:gd name="T12" fmla="*/ 0 w 149"/>
                      <a:gd name="T13" fmla="*/ 0 h 147"/>
                      <a:gd name="T14" fmla="*/ 0 w 149"/>
                      <a:gd name="T15" fmla="*/ 0 h 147"/>
                      <a:gd name="T16" fmla="*/ 0 w 149"/>
                      <a:gd name="T17" fmla="*/ 0 h 147"/>
                      <a:gd name="T18" fmla="*/ 0 w 149"/>
                      <a:gd name="T19" fmla="*/ 0 h 147"/>
                      <a:gd name="T20" fmla="*/ 0 w 149"/>
                      <a:gd name="T21" fmla="*/ 0 h 147"/>
                      <a:gd name="T22" fmla="*/ 0 w 149"/>
                      <a:gd name="T23" fmla="*/ 0 h 147"/>
                      <a:gd name="T24" fmla="*/ 0 w 149"/>
                      <a:gd name="T25" fmla="*/ 0 h 147"/>
                      <a:gd name="T26" fmla="*/ 0 w 149"/>
                      <a:gd name="T27" fmla="*/ 0 h 147"/>
                      <a:gd name="T28" fmla="*/ 0 w 149"/>
                      <a:gd name="T29" fmla="*/ 0 h 147"/>
                      <a:gd name="T30" fmla="*/ 0 w 149"/>
                      <a:gd name="T31" fmla="*/ 0 h 147"/>
                      <a:gd name="T32" fmla="*/ 0 w 149"/>
                      <a:gd name="T33" fmla="*/ 0 h 147"/>
                      <a:gd name="T34" fmla="*/ 0 w 149"/>
                      <a:gd name="T35" fmla="*/ 0 h 147"/>
                      <a:gd name="T36" fmla="*/ 0 w 149"/>
                      <a:gd name="T37" fmla="*/ 0 h 147"/>
                      <a:gd name="T38" fmla="*/ 0 w 149"/>
                      <a:gd name="T39" fmla="*/ 0 h 147"/>
                      <a:gd name="T40" fmla="*/ 0 w 149"/>
                      <a:gd name="T41" fmla="*/ 0 h 147"/>
                      <a:gd name="T42" fmla="*/ 0 w 149"/>
                      <a:gd name="T43" fmla="*/ 0 h 147"/>
                      <a:gd name="T44" fmla="*/ 0 w 149"/>
                      <a:gd name="T45" fmla="*/ 0 h 147"/>
                      <a:gd name="T46" fmla="*/ 0 w 149"/>
                      <a:gd name="T47" fmla="*/ 0 h 147"/>
                      <a:gd name="T48" fmla="*/ 0 w 149"/>
                      <a:gd name="T49" fmla="*/ 0 h 147"/>
                      <a:gd name="T50" fmla="*/ 0 w 149"/>
                      <a:gd name="T51" fmla="*/ 0 h 147"/>
                      <a:gd name="T52" fmla="*/ 0 w 149"/>
                      <a:gd name="T53" fmla="*/ 0 h 147"/>
                      <a:gd name="T54" fmla="*/ 0 w 149"/>
                      <a:gd name="T55" fmla="*/ 0 h 147"/>
                      <a:gd name="T56" fmla="*/ 0 w 149"/>
                      <a:gd name="T57" fmla="*/ 0 h 147"/>
                      <a:gd name="T58" fmla="*/ 0 w 149"/>
                      <a:gd name="T59" fmla="*/ 0 h 147"/>
                      <a:gd name="T60" fmla="*/ 0 w 149"/>
                      <a:gd name="T61" fmla="*/ 0 h 147"/>
                      <a:gd name="T62" fmla="*/ 0 w 149"/>
                      <a:gd name="T63" fmla="*/ 0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74" y="147"/>
                        </a:moveTo>
                        <a:lnTo>
                          <a:pt x="82" y="146"/>
                        </a:lnTo>
                        <a:lnTo>
                          <a:pt x="90" y="144"/>
                        </a:lnTo>
                        <a:lnTo>
                          <a:pt x="97" y="143"/>
                        </a:lnTo>
                        <a:lnTo>
                          <a:pt x="104" y="140"/>
                        </a:lnTo>
                        <a:lnTo>
                          <a:pt x="110" y="137"/>
                        </a:lnTo>
                        <a:lnTo>
                          <a:pt x="117" y="134"/>
                        </a:lnTo>
                        <a:lnTo>
                          <a:pt x="122" y="129"/>
                        </a:lnTo>
                        <a:lnTo>
                          <a:pt x="128" y="125"/>
                        </a:lnTo>
                        <a:lnTo>
                          <a:pt x="132" y="120"/>
                        </a:lnTo>
                        <a:lnTo>
                          <a:pt x="136" y="113"/>
                        </a:lnTo>
                        <a:lnTo>
                          <a:pt x="141" y="108"/>
                        </a:lnTo>
                        <a:lnTo>
                          <a:pt x="143" y="102"/>
                        </a:lnTo>
                        <a:lnTo>
                          <a:pt x="146" y="95"/>
                        </a:lnTo>
                        <a:lnTo>
                          <a:pt x="147" y="88"/>
                        </a:lnTo>
                        <a:lnTo>
                          <a:pt x="148" y="80"/>
                        </a:lnTo>
                        <a:lnTo>
                          <a:pt x="149" y="73"/>
                        </a:lnTo>
                        <a:lnTo>
                          <a:pt x="148" y="65"/>
                        </a:lnTo>
                        <a:lnTo>
                          <a:pt x="147" y="58"/>
                        </a:lnTo>
                        <a:lnTo>
                          <a:pt x="146" y="51"/>
                        </a:lnTo>
                        <a:lnTo>
                          <a:pt x="143" y="45"/>
                        </a:lnTo>
                        <a:lnTo>
                          <a:pt x="141" y="38"/>
                        </a:lnTo>
                        <a:lnTo>
                          <a:pt x="136" y="32"/>
                        </a:lnTo>
                        <a:lnTo>
                          <a:pt x="132" y="27"/>
                        </a:lnTo>
                        <a:lnTo>
                          <a:pt x="128" y="21"/>
                        </a:lnTo>
                        <a:lnTo>
                          <a:pt x="122" y="17"/>
                        </a:lnTo>
                        <a:lnTo>
                          <a:pt x="117" y="13"/>
                        </a:lnTo>
                        <a:lnTo>
                          <a:pt x="110" y="8"/>
                        </a:lnTo>
                        <a:lnTo>
                          <a:pt x="104" y="5"/>
                        </a:lnTo>
                        <a:lnTo>
                          <a:pt x="97" y="3"/>
                        </a:lnTo>
                        <a:lnTo>
                          <a:pt x="90" y="1"/>
                        </a:lnTo>
                        <a:lnTo>
                          <a:pt x="82" y="0"/>
                        </a:lnTo>
                        <a:lnTo>
                          <a:pt x="74" y="0"/>
                        </a:lnTo>
                        <a:lnTo>
                          <a:pt x="67" y="0"/>
                        </a:lnTo>
                        <a:lnTo>
                          <a:pt x="60" y="1"/>
                        </a:lnTo>
                        <a:lnTo>
                          <a:pt x="53" y="3"/>
                        </a:lnTo>
                        <a:lnTo>
                          <a:pt x="46" y="5"/>
                        </a:lnTo>
                        <a:lnTo>
                          <a:pt x="39" y="8"/>
                        </a:lnTo>
                        <a:lnTo>
                          <a:pt x="33" y="13"/>
                        </a:lnTo>
                        <a:lnTo>
                          <a:pt x="28" y="17"/>
                        </a:lnTo>
                        <a:lnTo>
                          <a:pt x="22" y="21"/>
                        </a:lnTo>
                        <a:lnTo>
                          <a:pt x="18" y="27"/>
                        </a:lnTo>
                        <a:lnTo>
                          <a:pt x="13" y="32"/>
                        </a:lnTo>
                        <a:lnTo>
                          <a:pt x="9" y="38"/>
                        </a:lnTo>
                        <a:lnTo>
                          <a:pt x="6" y="45"/>
                        </a:lnTo>
                        <a:lnTo>
                          <a:pt x="4" y="51"/>
                        </a:lnTo>
                        <a:lnTo>
                          <a:pt x="2" y="58"/>
                        </a:lnTo>
                        <a:lnTo>
                          <a:pt x="0" y="65"/>
                        </a:lnTo>
                        <a:lnTo>
                          <a:pt x="0" y="73"/>
                        </a:lnTo>
                        <a:lnTo>
                          <a:pt x="0" y="80"/>
                        </a:lnTo>
                        <a:lnTo>
                          <a:pt x="2" y="88"/>
                        </a:lnTo>
                        <a:lnTo>
                          <a:pt x="4" y="95"/>
                        </a:lnTo>
                        <a:lnTo>
                          <a:pt x="6" y="102"/>
                        </a:lnTo>
                        <a:lnTo>
                          <a:pt x="9" y="108"/>
                        </a:lnTo>
                        <a:lnTo>
                          <a:pt x="13" y="113"/>
                        </a:lnTo>
                        <a:lnTo>
                          <a:pt x="18" y="120"/>
                        </a:lnTo>
                        <a:lnTo>
                          <a:pt x="22" y="125"/>
                        </a:lnTo>
                        <a:lnTo>
                          <a:pt x="28" y="129"/>
                        </a:lnTo>
                        <a:lnTo>
                          <a:pt x="33" y="134"/>
                        </a:lnTo>
                        <a:lnTo>
                          <a:pt x="39" y="137"/>
                        </a:lnTo>
                        <a:lnTo>
                          <a:pt x="46" y="140"/>
                        </a:lnTo>
                        <a:lnTo>
                          <a:pt x="53" y="143"/>
                        </a:lnTo>
                        <a:lnTo>
                          <a:pt x="60" y="144"/>
                        </a:lnTo>
                        <a:lnTo>
                          <a:pt x="67" y="146"/>
                        </a:lnTo>
                        <a:lnTo>
                          <a:pt x="74" y="147"/>
                        </a:lnTo>
                        <a:close/>
                      </a:path>
                    </a:pathLst>
                  </a:custGeom>
                  <a:solidFill>
                    <a:srgbClr val="E31E24"/>
                  </a:solidFill>
                  <a:ln w="9525">
                    <a:noFill/>
                    <a:miter lim="800000"/>
                    <a:headEnd/>
                    <a:tailEnd/>
                  </a:ln>
                </p:spPr>
                <p:txBody>
                  <a:bodyPr/>
                  <a:lstStyle/>
                  <a:p>
                    <a:endParaRPr lang="en-US" sz="1800" dirty="0">
                      <a:solidFill>
                        <a:prstClr val="black"/>
                      </a:solidFill>
                      <a:cs typeface="MS PGothic"/>
                    </a:endParaRPr>
                  </a:p>
                </p:txBody>
              </p:sp>
              <p:sp>
                <p:nvSpPr>
                  <p:cNvPr id="33" name="Freeform 117">
                    <a:extLst>
                      <a:ext uri="{FF2B5EF4-FFF2-40B4-BE49-F238E27FC236}">
                        <a16:creationId xmlns:a16="http://schemas.microsoft.com/office/drawing/2014/main" id="{DF3DC892-EBF9-F587-CEE6-4713698E640E}"/>
                      </a:ext>
                    </a:extLst>
                  </p:cNvPr>
                  <p:cNvSpPr>
                    <a:spLocks/>
                  </p:cNvSpPr>
                  <p:nvPr/>
                </p:nvSpPr>
                <p:spPr bwMode="auto">
                  <a:xfrm>
                    <a:off x="15753734" y="8801997"/>
                    <a:ext cx="50901" cy="48746"/>
                  </a:xfrm>
                  <a:custGeom>
                    <a:avLst/>
                    <a:gdLst>
                      <a:gd name="T0" fmla="*/ 0 w 149"/>
                      <a:gd name="T1" fmla="*/ 0 h 147"/>
                      <a:gd name="T2" fmla="*/ 0 w 149"/>
                      <a:gd name="T3" fmla="*/ 0 h 147"/>
                      <a:gd name="T4" fmla="*/ 0 w 149"/>
                      <a:gd name="T5" fmla="*/ 0 h 147"/>
                      <a:gd name="T6" fmla="*/ 0 w 149"/>
                      <a:gd name="T7" fmla="*/ 0 h 147"/>
                      <a:gd name="T8" fmla="*/ 0 w 149"/>
                      <a:gd name="T9" fmla="*/ 0 h 147"/>
                      <a:gd name="T10" fmla="*/ 0 w 149"/>
                      <a:gd name="T11" fmla="*/ 0 h 147"/>
                      <a:gd name="T12" fmla="*/ 0 w 149"/>
                      <a:gd name="T13" fmla="*/ 0 h 147"/>
                      <a:gd name="T14" fmla="*/ 0 w 149"/>
                      <a:gd name="T15" fmla="*/ 0 h 147"/>
                      <a:gd name="T16" fmla="*/ 0 w 149"/>
                      <a:gd name="T17" fmla="*/ 0 h 147"/>
                      <a:gd name="T18" fmla="*/ 0 w 149"/>
                      <a:gd name="T19" fmla="*/ 0 h 147"/>
                      <a:gd name="T20" fmla="*/ 0 w 149"/>
                      <a:gd name="T21" fmla="*/ 0 h 147"/>
                      <a:gd name="T22" fmla="*/ 0 w 149"/>
                      <a:gd name="T23" fmla="*/ 0 h 147"/>
                      <a:gd name="T24" fmla="*/ 0 w 149"/>
                      <a:gd name="T25" fmla="*/ 0 h 147"/>
                      <a:gd name="T26" fmla="*/ 0 w 149"/>
                      <a:gd name="T27" fmla="*/ 0 h 147"/>
                      <a:gd name="T28" fmla="*/ 0 w 149"/>
                      <a:gd name="T29" fmla="*/ 0 h 147"/>
                      <a:gd name="T30" fmla="*/ 0 w 149"/>
                      <a:gd name="T31" fmla="*/ 0 h 147"/>
                      <a:gd name="T32" fmla="*/ 0 w 149"/>
                      <a:gd name="T33" fmla="*/ 0 h 147"/>
                      <a:gd name="T34" fmla="*/ 0 w 149"/>
                      <a:gd name="T35" fmla="*/ 0 h 147"/>
                      <a:gd name="T36" fmla="*/ 0 w 149"/>
                      <a:gd name="T37" fmla="*/ 0 h 147"/>
                      <a:gd name="T38" fmla="*/ 0 w 149"/>
                      <a:gd name="T39" fmla="*/ 0 h 147"/>
                      <a:gd name="T40" fmla="*/ 0 w 149"/>
                      <a:gd name="T41" fmla="*/ 0 h 147"/>
                      <a:gd name="T42" fmla="*/ 0 w 149"/>
                      <a:gd name="T43" fmla="*/ 0 h 147"/>
                      <a:gd name="T44" fmla="*/ 0 w 149"/>
                      <a:gd name="T45" fmla="*/ 0 h 147"/>
                      <a:gd name="T46" fmla="*/ 0 w 149"/>
                      <a:gd name="T47" fmla="*/ 0 h 147"/>
                      <a:gd name="T48" fmla="*/ 0 w 149"/>
                      <a:gd name="T49" fmla="*/ 0 h 147"/>
                      <a:gd name="T50" fmla="*/ 0 w 149"/>
                      <a:gd name="T51" fmla="*/ 0 h 147"/>
                      <a:gd name="T52" fmla="*/ 0 w 149"/>
                      <a:gd name="T53" fmla="*/ 0 h 147"/>
                      <a:gd name="T54" fmla="*/ 0 w 149"/>
                      <a:gd name="T55" fmla="*/ 0 h 147"/>
                      <a:gd name="T56" fmla="*/ 0 w 149"/>
                      <a:gd name="T57" fmla="*/ 0 h 147"/>
                      <a:gd name="T58" fmla="*/ 0 w 149"/>
                      <a:gd name="T59" fmla="*/ 0 h 147"/>
                      <a:gd name="T60" fmla="*/ 0 w 149"/>
                      <a:gd name="T61" fmla="*/ 0 h 147"/>
                      <a:gd name="T62" fmla="*/ 0 w 149"/>
                      <a:gd name="T63" fmla="*/ 0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74" y="147"/>
                        </a:moveTo>
                        <a:lnTo>
                          <a:pt x="82" y="146"/>
                        </a:lnTo>
                        <a:lnTo>
                          <a:pt x="90" y="144"/>
                        </a:lnTo>
                        <a:lnTo>
                          <a:pt x="97" y="143"/>
                        </a:lnTo>
                        <a:lnTo>
                          <a:pt x="104" y="140"/>
                        </a:lnTo>
                        <a:lnTo>
                          <a:pt x="110" y="137"/>
                        </a:lnTo>
                        <a:lnTo>
                          <a:pt x="117" y="134"/>
                        </a:lnTo>
                        <a:lnTo>
                          <a:pt x="122" y="129"/>
                        </a:lnTo>
                        <a:lnTo>
                          <a:pt x="128" y="125"/>
                        </a:lnTo>
                        <a:lnTo>
                          <a:pt x="132" y="120"/>
                        </a:lnTo>
                        <a:lnTo>
                          <a:pt x="136" y="113"/>
                        </a:lnTo>
                        <a:lnTo>
                          <a:pt x="141" y="108"/>
                        </a:lnTo>
                        <a:lnTo>
                          <a:pt x="143" y="102"/>
                        </a:lnTo>
                        <a:lnTo>
                          <a:pt x="146" y="95"/>
                        </a:lnTo>
                        <a:lnTo>
                          <a:pt x="147" y="88"/>
                        </a:lnTo>
                        <a:lnTo>
                          <a:pt x="148" y="80"/>
                        </a:lnTo>
                        <a:lnTo>
                          <a:pt x="149" y="73"/>
                        </a:lnTo>
                        <a:lnTo>
                          <a:pt x="148" y="65"/>
                        </a:lnTo>
                        <a:lnTo>
                          <a:pt x="147" y="58"/>
                        </a:lnTo>
                        <a:lnTo>
                          <a:pt x="146" y="51"/>
                        </a:lnTo>
                        <a:lnTo>
                          <a:pt x="143" y="45"/>
                        </a:lnTo>
                        <a:lnTo>
                          <a:pt x="141" y="38"/>
                        </a:lnTo>
                        <a:lnTo>
                          <a:pt x="136" y="32"/>
                        </a:lnTo>
                        <a:lnTo>
                          <a:pt x="132" y="27"/>
                        </a:lnTo>
                        <a:lnTo>
                          <a:pt x="128" y="21"/>
                        </a:lnTo>
                        <a:lnTo>
                          <a:pt x="122" y="17"/>
                        </a:lnTo>
                        <a:lnTo>
                          <a:pt x="117" y="13"/>
                        </a:lnTo>
                        <a:lnTo>
                          <a:pt x="110" y="8"/>
                        </a:lnTo>
                        <a:lnTo>
                          <a:pt x="104" y="5"/>
                        </a:lnTo>
                        <a:lnTo>
                          <a:pt x="97" y="3"/>
                        </a:lnTo>
                        <a:lnTo>
                          <a:pt x="90" y="1"/>
                        </a:lnTo>
                        <a:lnTo>
                          <a:pt x="82" y="0"/>
                        </a:lnTo>
                        <a:lnTo>
                          <a:pt x="74" y="0"/>
                        </a:lnTo>
                        <a:lnTo>
                          <a:pt x="67" y="0"/>
                        </a:lnTo>
                        <a:lnTo>
                          <a:pt x="60" y="1"/>
                        </a:lnTo>
                        <a:lnTo>
                          <a:pt x="53" y="3"/>
                        </a:lnTo>
                        <a:lnTo>
                          <a:pt x="46" y="5"/>
                        </a:lnTo>
                        <a:lnTo>
                          <a:pt x="39" y="8"/>
                        </a:lnTo>
                        <a:lnTo>
                          <a:pt x="33" y="13"/>
                        </a:lnTo>
                        <a:lnTo>
                          <a:pt x="28" y="17"/>
                        </a:lnTo>
                        <a:lnTo>
                          <a:pt x="22" y="21"/>
                        </a:lnTo>
                        <a:lnTo>
                          <a:pt x="18" y="27"/>
                        </a:lnTo>
                        <a:lnTo>
                          <a:pt x="13" y="32"/>
                        </a:lnTo>
                        <a:lnTo>
                          <a:pt x="9" y="38"/>
                        </a:lnTo>
                        <a:lnTo>
                          <a:pt x="6" y="45"/>
                        </a:lnTo>
                        <a:lnTo>
                          <a:pt x="4" y="51"/>
                        </a:lnTo>
                        <a:lnTo>
                          <a:pt x="2" y="58"/>
                        </a:lnTo>
                        <a:lnTo>
                          <a:pt x="0" y="65"/>
                        </a:lnTo>
                        <a:lnTo>
                          <a:pt x="0" y="73"/>
                        </a:lnTo>
                        <a:lnTo>
                          <a:pt x="0" y="80"/>
                        </a:lnTo>
                        <a:lnTo>
                          <a:pt x="2" y="88"/>
                        </a:lnTo>
                        <a:lnTo>
                          <a:pt x="4" y="95"/>
                        </a:lnTo>
                        <a:lnTo>
                          <a:pt x="6" y="102"/>
                        </a:lnTo>
                        <a:lnTo>
                          <a:pt x="9" y="108"/>
                        </a:lnTo>
                        <a:lnTo>
                          <a:pt x="13" y="113"/>
                        </a:lnTo>
                        <a:lnTo>
                          <a:pt x="18" y="120"/>
                        </a:lnTo>
                        <a:lnTo>
                          <a:pt x="22" y="125"/>
                        </a:lnTo>
                        <a:lnTo>
                          <a:pt x="28" y="129"/>
                        </a:lnTo>
                        <a:lnTo>
                          <a:pt x="33" y="134"/>
                        </a:lnTo>
                        <a:lnTo>
                          <a:pt x="39" y="137"/>
                        </a:lnTo>
                        <a:lnTo>
                          <a:pt x="46" y="140"/>
                        </a:lnTo>
                        <a:lnTo>
                          <a:pt x="53" y="143"/>
                        </a:lnTo>
                        <a:lnTo>
                          <a:pt x="60" y="144"/>
                        </a:lnTo>
                        <a:lnTo>
                          <a:pt x="67" y="146"/>
                        </a:lnTo>
                        <a:lnTo>
                          <a:pt x="74" y="147"/>
                        </a:lnTo>
                        <a:close/>
                      </a:path>
                    </a:pathLst>
                  </a:custGeom>
                  <a:noFill/>
                  <a:ln w="7938">
                    <a:solidFill>
                      <a:srgbClr val="2A2A29"/>
                    </a:solidFill>
                    <a:round/>
                    <a:headEnd/>
                    <a:tailEnd/>
                  </a:ln>
                </p:spPr>
                <p:txBody>
                  <a:bodyPr/>
                  <a:lstStyle/>
                  <a:p>
                    <a:endParaRPr lang="en-US" sz="1800" dirty="0">
                      <a:solidFill>
                        <a:prstClr val="black"/>
                      </a:solidFill>
                      <a:cs typeface="MS PGothic"/>
                    </a:endParaRPr>
                  </a:p>
                </p:txBody>
              </p:sp>
              <p:pic>
                <p:nvPicPr>
                  <p:cNvPr id="34" name="Picture 118">
                    <a:extLst>
                      <a:ext uri="{FF2B5EF4-FFF2-40B4-BE49-F238E27FC236}">
                        <a16:creationId xmlns:a16="http://schemas.microsoft.com/office/drawing/2014/main" id="{2B4CA72F-0627-FD09-F4D6-E525DC7D72C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211337" y="8799130"/>
                    <a:ext cx="4509820" cy="48746"/>
                  </a:xfrm>
                  <a:prstGeom prst="rect">
                    <a:avLst/>
                  </a:prstGeom>
                  <a:noFill/>
                  <a:ln w="9525">
                    <a:noFill/>
                    <a:miter lim="800000"/>
                    <a:headEnd/>
                    <a:tailEnd/>
                  </a:ln>
                </p:spPr>
              </p:pic>
              <p:pic>
                <p:nvPicPr>
                  <p:cNvPr id="35" name="Picture 119">
                    <a:extLst>
                      <a:ext uri="{FF2B5EF4-FFF2-40B4-BE49-F238E27FC236}">
                        <a16:creationId xmlns:a16="http://schemas.microsoft.com/office/drawing/2014/main" id="{9CD2CA14-D69D-BE0A-6952-5C1592E1911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054562" y="8635687"/>
                    <a:ext cx="4556649" cy="48746"/>
                  </a:xfrm>
                  <a:prstGeom prst="rect">
                    <a:avLst/>
                  </a:prstGeom>
                  <a:noFill/>
                  <a:ln w="9525">
                    <a:noFill/>
                    <a:miter lim="800000"/>
                    <a:headEnd/>
                    <a:tailEnd/>
                  </a:ln>
                </p:spPr>
              </p:pic>
              <p:pic>
                <p:nvPicPr>
                  <p:cNvPr id="36" name="Picture 120">
                    <a:extLst>
                      <a:ext uri="{FF2B5EF4-FFF2-40B4-BE49-F238E27FC236}">
                        <a16:creationId xmlns:a16="http://schemas.microsoft.com/office/drawing/2014/main" id="{509F4468-709F-843F-6130-E2CBB48FC86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V="1">
                    <a:off x="10695487" y="8649579"/>
                    <a:ext cx="3627170" cy="45719"/>
                  </a:xfrm>
                  <a:prstGeom prst="rect">
                    <a:avLst/>
                  </a:prstGeom>
                  <a:noFill/>
                  <a:ln w="9525">
                    <a:noFill/>
                    <a:miter lim="800000"/>
                    <a:headEnd/>
                    <a:tailEnd/>
                  </a:ln>
                </p:spPr>
              </p:pic>
              <p:sp>
                <p:nvSpPr>
                  <p:cNvPr id="37" name="Freeform 122">
                    <a:extLst>
                      <a:ext uri="{FF2B5EF4-FFF2-40B4-BE49-F238E27FC236}">
                        <a16:creationId xmlns:a16="http://schemas.microsoft.com/office/drawing/2014/main" id="{ABFAA681-3BAB-0BEC-8B32-B775E7C05A56}"/>
                      </a:ext>
                    </a:extLst>
                  </p:cNvPr>
                  <p:cNvSpPr>
                    <a:spLocks/>
                  </p:cNvSpPr>
                  <p:nvPr/>
                </p:nvSpPr>
                <p:spPr bwMode="auto">
                  <a:xfrm>
                    <a:off x="16264779" y="9137485"/>
                    <a:ext cx="50901" cy="48746"/>
                  </a:xfrm>
                  <a:custGeom>
                    <a:avLst/>
                    <a:gdLst>
                      <a:gd name="T0" fmla="*/ 0 w 149"/>
                      <a:gd name="T1" fmla="*/ 0 h 147"/>
                      <a:gd name="T2" fmla="*/ 0 w 149"/>
                      <a:gd name="T3" fmla="*/ 0 h 147"/>
                      <a:gd name="T4" fmla="*/ 0 w 149"/>
                      <a:gd name="T5" fmla="*/ 0 h 147"/>
                      <a:gd name="T6" fmla="*/ 0 w 149"/>
                      <a:gd name="T7" fmla="*/ 0 h 147"/>
                      <a:gd name="T8" fmla="*/ 0 w 149"/>
                      <a:gd name="T9" fmla="*/ 0 h 147"/>
                      <a:gd name="T10" fmla="*/ 0 w 149"/>
                      <a:gd name="T11" fmla="*/ 0 h 147"/>
                      <a:gd name="T12" fmla="*/ 0 w 149"/>
                      <a:gd name="T13" fmla="*/ 0 h 147"/>
                      <a:gd name="T14" fmla="*/ 0 w 149"/>
                      <a:gd name="T15" fmla="*/ 0 h 147"/>
                      <a:gd name="T16" fmla="*/ 0 w 149"/>
                      <a:gd name="T17" fmla="*/ 0 h 147"/>
                      <a:gd name="T18" fmla="*/ 0 w 149"/>
                      <a:gd name="T19" fmla="*/ 0 h 147"/>
                      <a:gd name="T20" fmla="*/ 0 w 149"/>
                      <a:gd name="T21" fmla="*/ 0 h 147"/>
                      <a:gd name="T22" fmla="*/ 0 w 149"/>
                      <a:gd name="T23" fmla="*/ 0 h 147"/>
                      <a:gd name="T24" fmla="*/ 0 w 149"/>
                      <a:gd name="T25" fmla="*/ 0 h 147"/>
                      <a:gd name="T26" fmla="*/ 0 w 149"/>
                      <a:gd name="T27" fmla="*/ 0 h 147"/>
                      <a:gd name="T28" fmla="*/ 0 w 149"/>
                      <a:gd name="T29" fmla="*/ 0 h 147"/>
                      <a:gd name="T30" fmla="*/ 0 w 149"/>
                      <a:gd name="T31" fmla="*/ 0 h 147"/>
                      <a:gd name="T32" fmla="*/ 0 w 149"/>
                      <a:gd name="T33" fmla="*/ 0 h 147"/>
                      <a:gd name="T34" fmla="*/ 0 w 149"/>
                      <a:gd name="T35" fmla="*/ 0 h 147"/>
                      <a:gd name="T36" fmla="*/ 0 w 149"/>
                      <a:gd name="T37" fmla="*/ 0 h 147"/>
                      <a:gd name="T38" fmla="*/ 0 w 149"/>
                      <a:gd name="T39" fmla="*/ 0 h 147"/>
                      <a:gd name="T40" fmla="*/ 0 w 149"/>
                      <a:gd name="T41" fmla="*/ 0 h 147"/>
                      <a:gd name="T42" fmla="*/ 0 w 149"/>
                      <a:gd name="T43" fmla="*/ 0 h 147"/>
                      <a:gd name="T44" fmla="*/ 0 w 149"/>
                      <a:gd name="T45" fmla="*/ 0 h 147"/>
                      <a:gd name="T46" fmla="*/ 0 w 149"/>
                      <a:gd name="T47" fmla="*/ 0 h 147"/>
                      <a:gd name="T48" fmla="*/ 0 w 149"/>
                      <a:gd name="T49" fmla="*/ 0 h 147"/>
                      <a:gd name="T50" fmla="*/ 0 w 149"/>
                      <a:gd name="T51" fmla="*/ 0 h 147"/>
                      <a:gd name="T52" fmla="*/ 0 w 149"/>
                      <a:gd name="T53" fmla="*/ 0 h 147"/>
                      <a:gd name="T54" fmla="*/ 0 w 149"/>
                      <a:gd name="T55" fmla="*/ 0 h 147"/>
                      <a:gd name="T56" fmla="*/ 0 w 149"/>
                      <a:gd name="T57" fmla="*/ 0 h 147"/>
                      <a:gd name="T58" fmla="*/ 0 w 149"/>
                      <a:gd name="T59" fmla="*/ 0 h 147"/>
                      <a:gd name="T60" fmla="*/ 0 w 149"/>
                      <a:gd name="T61" fmla="*/ 0 h 147"/>
                      <a:gd name="T62" fmla="*/ 0 w 149"/>
                      <a:gd name="T63" fmla="*/ 0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75" y="147"/>
                        </a:moveTo>
                        <a:lnTo>
                          <a:pt x="83" y="146"/>
                        </a:lnTo>
                        <a:lnTo>
                          <a:pt x="89" y="145"/>
                        </a:lnTo>
                        <a:lnTo>
                          <a:pt x="97" y="144"/>
                        </a:lnTo>
                        <a:lnTo>
                          <a:pt x="103" y="141"/>
                        </a:lnTo>
                        <a:lnTo>
                          <a:pt x="110" y="137"/>
                        </a:lnTo>
                        <a:lnTo>
                          <a:pt x="116" y="134"/>
                        </a:lnTo>
                        <a:lnTo>
                          <a:pt x="122" y="130"/>
                        </a:lnTo>
                        <a:lnTo>
                          <a:pt x="127" y="126"/>
                        </a:lnTo>
                        <a:lnTo>
                          <a:pt x="132" y="120"/>
                        </a:lnTo>
                        <a:lnTo>
                          <a:pt x="136" y="115"/>
                        </a:lnTo>
                        <a:lnTo>
                          <a:pt x="140" y="109"/>
                        </a:lnTo>
                        <a:lnTo>
                          <a:pt x="144" y="102"/>
                        </a:lnTo>
                        <a:lnTo>
                          <a:pt x="146" y="96"/>
                        </a:lnTo>
                        <a:lnTo>
                          <a:pt x="148" y="88"/>
                        </a:lnTo>
                        <a:lnTo>
                          <a:pt x="149" y="81"/>
                        </a:lnTo>
                        <a:lnTo>
                          <a:pt x="149" y="73"/>
                        </a:lnTo>
                        <a:lnTo>
                          <a:pt x="149" y="66"/>
                        </a:lnTo>
                        <a:lnTo>
                          <a:pt x="148" y="59"/>
                        </a:lnTo>
                        <a:lnTo>
                          <a:pt x="146" y="52"/>
                        </a:lnTo>
                        <a:lnTo>
                          <a:pt x="144" y="45"/>
                        </a:lnTo>
                        <a:lnTo>
                          <a:pt x="140" y="39"/>
                        </a:lnTo>
                        <a:lnTo>
                          <a:pt x="136" y="32"/>
                        </a:lnTo>
                        <a:lnTo>
                          <a:pt x="132" y="27"/>
                        </a:lnTo>
                        <a:lnTo>
                          <a:pt x="127" y="22"/>
                        </a:lnTo>
                        <a:lnTo>
                          <a:pt x="122" y="17"/>
                        </a:lnTo>
                        <a:lnTo>
                          <a:pt x="116" y="13"/>
                        </a:lnTo>
                        <a:lnTo>
                          <a:pt x="110" y="9"/>
                        </a:lnTo>
                        <a:lnTo>
                          <a:pt x="103" y="6"/>
                        </a:lnTo>
                        <a:lnTo>
                          <a:pt x="97" y="4"/>
                        </a:lnTo>
                        <a:lnTo>
                          <a:pt x="89" y="1"/>
                        </a:lnTo>
                        <a:lnTo>
                          <a:pt x="83" y="0"/>
                        </a:lnTo>
                        <a:lnTo>
                          <a:pt x="75" y="0"/>
                        </a:lnTo>
                        <a:lnTo>
                          <a:pt x="67" y="0"/>
                        </a:lnTo>
                        <a:lnTo>
                          <a:pt x="60" y="1"/>
                        </a:lnTo>
                        <a:lnTo>
                          <a:pt x="52" y="4"/>
                        </a:lnTo>
                        <a:lnTo>
                          <a:pt x="46" y="6"/>
                        </a:lnTo>
                        <a:lnTo>
                          <a:pt x="39" y="9"/>
                        </a:lnTo>
                        <a:lnTo>
                          <a:pt x="33" y="13"/>
                        </a:lnTo>
                        <a:lnTo>
                          <a:pt x="27" y="17"/>
                        </a:lnTo>
                        <a:lnTo>
                          <a:pt x="22" y="22"/>
                        </a:lnTo>
                        <a:lnTo>
                          <a:pt x="17" y="27"/>
                        </a:lnTo>
                        <a:lnTo>
                          <a:pt x="13" y="32"/>
                        </a:lnTo>
                        <a:lnTo>
                          <a:pt x="10" y="39"/>
                        </a:lnTo>
                        <a:lnTo>
                          <a:pt x="6" y="45"/>
                        </a:lnTo>
                        <a:lnTo>
                          <a:pt x="3" y="52"/>
                        </a:lnTo>
                        <a:lnTo>
                          <a:pt x="2" y="59"/>
                        </a:lnTo>
                        <a:lnTo>
                          <a:pt x="1" y="66"/>
                        </a:lnTo>
                        <a:lnTo>
                          <a:pt x="0" y="73"/>
                        </a:lnTo>
                        <a:lnTo>
                          <a:pt x="1" y="81"/>
                        </a:lnTo>
                        <a:lnTo>
                          <a:pt x="2" y="88"/>
                        </a:lnTo>
                        <a:lnTo>
                          <a:pt x="3" y="96"/>
                        </a:lnTo>
                        <a:lnTo>
                          <a:pt x="6" y="102"/>
                        </a:lnTo>
                        <a:lnTo>
                          <a:pt x="10" y="109"/>
                        </a:lnTo>
                        <a:lnTo>
                          <a:pt x="13" y="115"/>
                        </a:lnTo>
                        <a:lnTo>
                          <a:pt x="17" y="120"/>
                        </a:lnTo>
                        <a:lnTo>
                          <a:pt x="22" y="126"/>
                        </a:lnTo>
                        <a:lnTo>
                          <a:pt x="27" y="130"/>
                        </a:lnTo>
                        <a:lnTo>
                          <a:pt x="33" y="134"/>
                        </a:lnTo>
                        <a:lnTo>
                          <a:pt x="39" y="137"/>
                        </a:lnTo>
                        <a:lnTo>
                          <a:pt x="46" y="141"/>
                        </a:lnTo>
                        <a:lnTo>
                          <a:pt x="52" y="144"/>
                        </a:lnTo>
                        <a:lnTo>
                          <a:pt x="60" y="145"/>
                        </a:lnTo>
                        <a:lnTo>
                          <a:pt x="67" y="146"/>
                        </a:lnTo>
                        <a:lnTo>
                          <a:pt x="75" y="147"/>
                        </a:lnTo>
                        <a:close/>
                      </a:path>
                    </a:pathLst>
                  </a:custGeom>
                  <a:solidFill>
                    <a:srgbClr val="E31E24"/>
                  </a:solidFill>
                  <a:ln w="9525">
                    <a:noFill/>
                    <a:miter lim="800000"/>
                    <a:headEnd/>
                    <a:tailEnd/>
                  </a:ln>
                </p:spPr>
                <p:txBody>
                  <a:bodyPr/>
                  <a:lstStyle/>
                  <a:p>
                    <a:endParaRPr lang="en-US" sz="1800" dirty="0">
                      <a:solidFill>
                        <a:prstClr val="black"/>
                      </a:solidFill>
                      <a:cs typeface="MS PGothic"/>
                    </a:endParaRPr>
                  </a:p>
                </p:txBody>
              </p:sp>
              <p:sp>
                <p:nvSpPr>
                  <p:cNvPr id="38" name="Freeform 123">
                    <a:extLst>
                      <a:ext uri="{FF2B5EF4-FFF2-40B4-BE49-F238E27FC236}">
                        <a16:creationId xmlns:a16="http://schemas.microsoft.com/office/drawing/2014/main" id="{16CAE49F-4F27-52BD-7058-7CC652F82EAC}"/>
                      </a:ext>
                    </a:extLst>
                  </p:cNvPr>
                  <p:cNvSpPr>
                    <a:spLocks/>
                  </p:cNvSpPr>
                  <p:nvPr/>
                </p:nvSpPr>
                <p:spPr bwMode="auto">
                  <a:xfrm>
                    <a:off x="16264779" y="9137485"/>
                    <a:ext cx="50901" cy="48746"/>
                  </a:xfrm>
                  <a:custGeom>
                    <a:avLst/>
                    <a:gdLst>
                      <a:gd name="T0" fmla="*/ 0 w 149"/>
                      <a:gd name="T1" fmla="*/ 0 h 147"/>
                      <a:gd name="T2" fmla="*/ 0 w 149"/>
                      <a:gd name="T3" fmla="*/ 0 h 147"/>
                      <a:gd name="T4" fmla="*/ 0 w 149"/>
                      <a:gd name="T5" fmla="*/ 0 h 147"/>
                      <a:gd name="T6" fmla="*/ 0 w 149"/>
                      <a:gd name="T7" fmla="*/ 0 h 147"/>
                      <a:gd name="T8" fmla="*/ 0 w 149"/>
                      <a:gd name="T9" fmla="*/ 0 h 147"/>
                      <a:gd name="T10" fmla="*/ 0 w 149"/>
                      <a:gd name="T11" fmla="*/ 0 h 147"/>
                      <a:gd name="T12" fmla="*/ 0 w 149"/>
                      <a:gd name="T13" fmla="*/ 0 h 147"/>
                      <a:gd name="T14" fmla="*/ 0 w 149"/>
                      <a:gd name="T15" fmla="*/ 0 h 147"/>
                      <a:gd name="T16" fmla="*/ 0 w 149"/>
                      <a:gd name="T17" fmla="*/ 0 h 147"/>
                      <a:gd name="T18" fmla="*/ 0 w 149"/>
                      <a:gd name="T19" fmla="*/ 0 h 147"/>
                      <a:gd name="T20" fmla="*/ 0 w 149"/>
                      <a:gd name="T21" fmla="*/ 0 h 147"/>
                      <a:gd name="T22" fmla="*/ 0 w 149"/>
                      <a:gd name="T23" fmla="*/ 0 h 147"/>
                      <a:gd name="T24" fmla="*/ 0 w 149"/>
                      <a:gd name="T25" fmla="*/ 0 h 147"/>
                      <a:gd name="T26" fmla="*/ 0 w 149"/>
                      <a:gd name="T27" fmla="*/ 0 h 147"/>
                      <a:gd name="T28" fmla="*/ 0 w 149"/>
                      <a:gd name="T29" fmla="*/ 0 h 147"/>
                      <a:gd name="T30" fmla="*/ 0 w 149"/>
                      <a:gd name="T31" fmla="*/ 0 h 147"/>
                      <a:gd name="T32" fmla="*/ 0 w 149"/>
                      <a:gd name="T33" fmla="*/ 0 h 147"/>
                      <a:gd name="T34" fmla="*/ 0 w 149"/>
                      <a:gd name="T35" fmla="*/ 0 h 147"/>
                      <a:gd name="T36" fmla="*/ 0 w 149"/>
                      <a:gd name="T37" fmla="*/ 0 h 147"/>
                      <a:gd name="T38" fmla="*/ 0 w 149"/>
                      <a:gd name="T39" fmla="*/ 0 h 147"/>
                      <a:gd name="T40" fmla="*/ 0 w 149"/>
                      <a:gd name="T41" fmla="*/ 0 h 147"/>
                      <a:gd name="T42" fmla="*/ 0 w 149"/>
                      <a:gd name="T43" fmla="*/ 0 h 147"/>
                      <a:gd name="T44" fmla="*/ 0 w 149"/>
                      <a:gd name="T45" fmla="*/ 0 h 147"/>
                      <a:gd name="T46" fmla="*/ 0 w 149"/>
                      <a:gd name="T47" fmla="*/ 0 h 147"/>
                      <a:gd name="T48" fmla="*/ 0 w 149"/>
                      <a:gd name="T49" fmla="*/ 0 h 147"/>
                      <a:gd name="T50" fmla="*/ 0 w 149"/>
                      <a:gd name="T51" fmla="*/ 0 h 147"/>
                      <a:gd name="T52" fmla="*/ 0 w 149"/>
                      <a:gd name="T53" fmla="*/ 0 h 147"/>
                      <a:gd name="T54" fmla="*/ 0 w 149"/>
                      <a:gd name="T55" fmla="*/ 0 h 147"/>
                      <a:gd name="T56" fmla="*/ 0 w 149"/>
                      <a:gd name="T57" fmla="*/ 0 h 147"/>
                      <a:gd name="T58" fmla="*/ 0 w 149"/>
                      <a:gd name="T59" fmla="*/ 0 h 147"/>
                      <a:gd name="T60" fmla="*/ 0 w 149"/>
                      <a:gd name="T61" fmla="*/ 0 h 147"/>
                      <a:gd name="T62" fmla="*/ 0 w 149"/>
                      <a:gd name="T63" fmla="*/ 0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75" y="147"/>
                        </a:moveTo>
                        <a:lnTo>
                          <a:pt x="83" y="146"/>
                        </a:lnTo>
                        <a:lnTo>
                          <a:pt x="89" y="145"/>
                        </a:lnTo>
                        <a:lnTo>
                          <a:pt x="97" y="144"/>
                        </a:lnTo>
                        <a:lnTo>
                          <a:pt x="103" y="141"/>
                        </a:lnTo>
                        <a:lnTo>
                          <a:pt x="110" y="137"/>
                        </a:lnTo>
                        <a:lnTo>
                          <a:pt x="116" y="134"/>
                        </a:lnTo>
                        <a:lnTo>
                          <a:pt x="122" y="130"/>
                        </a:lnTo>
                        <a:lnTo>
                          <a:pt x="127" y="126"/>
                        </a:lnTo>
                        <a:lnTo>
                          <a:pt x="132" y="120"/>
                        </a:lnTo>
                        <a:lnTo>
                          <a:pt x="136" y="115"/>
                        </a:lnTo>
                        <a:lnTo>
                          <a:pt x="140" y="109"/>
                        </a:lnTo>
                        <a:lnTo>
                          <a:pt x="144" y="102"/>
                        </a:lnTo>
                        <a:lnTo>
                          <a:pt x="146" y="96"/>
                        </a:lnTo>
                        <a:lnTo>
                          <a:pt x="148" y="88"/>
                        </a:lnTo>
                        <a:lnTo>
                          <a:pt x="149" y="81"/>
                        </a:lnTo>
                        <a:lnTo>
                          <a:pt x="149" y="73"/>
                        </a:lnTo>
                        <a:lnTo>
                          <a:pt x="149" y="66"/>
                        </a:lnTo>
                        <a:lnTo>
                          <a:pt x="148" y="59"/>
                        </a:lnTo>
                        <a:lnTo>
                          <a:pt x="146" y="52"/>
                        </a:lnTo>
                        <a:lnTo>
                          <a:pt x="144" y="45"/>
                        </a:lnTo>
                        <a:lnTo>
                          <a:pt x="140" y="39"/>
                        </a:lnTo>
                        <a:lnTo>
                          <a:pt x="136" y="32"/>
                        </a:lnTo>
                        <a:lnTo>
                          <a:pt x="132" y="27"/>
                        </a:lnTo>
                        <a:lnTo>
                          <a:pt x="127" y="22"/>
                        </a:lnTo>
                        <a:lnTo>
                          <a:pt x="122" y="17"/>
                        </a:lnTo>
                        <a:lnTo>
                          <a:pt x="116" y="13"/>
                        </a:lnTo>
                        <a:lnTo>
                          <a:pt x="110" y="9"/>
                        </a:lnTo>
                        <a:lnTo>
                          <a:pt x="103" y="6"/>
                        </a:lnTo>
                        <a:lnTo>
                          <a:pt x="97" y="4"/>
                        </a:lnTo>
                        <a:lnTo>
                          <a:pt x="89" y="1"/>
                        </a:lnTo>
                        <a:lnTo>
                          <a:pt x="83" y="0"/>
                        </a:lnTo>
                        <a:lnTo>
                          <a:pt x="75" y="0"/>
                        </a:lnTo>
                        <a:lnTo>
                          <a:pt x="67" y="0"/>
                        </a:lnTo>
                        <a:lnTo>
                          <a:pt x="60" y="1"/>
                        </a:lnTo>
                        <a:lnTo>
                          <a:pt x="52" y="4"/>
                        </a:lnTo>
                        <a:lnTo>
                          <a:pt x="46" y="6"/>
                        </a:lnTo>
                        <a:lnTo>
                          <a:pt x="39" y="9"/>
                        </a:lnTo>
                        <a:lnTo>
                          <a:pt x="33" y="13"/>
                        </a:lnTo>
                        <a:lnTo>
                          <a:pt x="27" y="17"/>
                        </a:lnTo>
                        <a:lnTo>
                          <a:pt x="22" y="22"/>
                        </a:lnTo>
                        <a:lnTo>
                          <a:pt x="17" y="27"/>
                        </a:lnTo>
                        <a:lnTo>
                          <a:pt x="13" y="32"/>
                        </a:lnTo>
                        <a:lnTo>
                          <a:pt x="10" y="39"/>
                        </a:lnTo>
                        <a:lnTo>
                          <a:pt x="6" y="45"/>
                        </a:lnTo>
                        <a:lnTo>
                          <a:pt x="3" y="52"/>
                        </a:lnTo>
                        <a:lnTo>
                          <a:pt x="2" y="59"/>
                        </a:lnTo>
                        <a:lnTo>
                          <a:pt x="1" y="66"/>
                        </a:lnTo>
                        <a:lnTo>
                          <a:pt x="0" y="73"/>
                        </a:lnTo>
                        <a:lnTo>
                          <a:pt x="1" y="81"/>
                        </a:lnTo>
                        <a:lnTo>
                          <a:pt x="2" y="88"/>
                        </a:lnTo>
                        <a:lnTo>
                          <a:pt x="3" y="96"/>
                        </a:lnTo>
                        <a:lnTo>
                          <a:pt x="6" y="102"/>
                        </a:lnTo>
                        <a:lnTo>
                          <a:pt x="10" y="109"/>
                        </a:lnTo>
                        <a:lnTo>
                          <a:pt x="13" y="115"/>
                        </a:lnTo>
                        <a:lnTo>
                          <a:pt x="17" y="120"/>
                        </a:lnTo>
                        <a:lnTo>
                          <a:pt x="22" y="126"/>
                        </a:lnTo>
                        <a:lnTo>
                          <a:pt x="27" y="130"/>
                        </a:lnTo>
                        <a:lnTo>
                          <a:pt x="33" y="134"/>
                        </a:lnTo>
                        <a:lnTo>
                          <a:pt x="39" y="137"/>
                        </a:lnTo>
                        <a:lnTo>
                          <a:pt x="46" y="141"/>
                        </a:lnTo>
                        <a:lnTo>
                          <a:pt x="52" y="144"/>
                        </a:lnTo>
                        <a:lnTo>
                          <a:pt x="60" y="145"/>
                        </a:lnTo>
                        <a:lnTo>
                          <a:pt x="67" y="146"/>
                        </a:lnTo>
                        <a:lnTo>
                          <a:pt x="75" y="147"/>
                        </a:lnTo>
                        <a:close/>
                      </a:path>
                    </a:pathLst>
                  </a:custGeom>
                  <a:noFill/>
                  <a:ln w="7938">
                    <a:solidFill>
                      <a:srgbClr val="2A2A29"/>
                    </a:solidFill>
                    <a:round/>
                    <a:headEnd/>
                    <a:tailEnd/>
                  </a:ln>
                </p:spPr>
                <p:txBody>
                  <a:bodyPr/>
                  <a:lstStyle/>
                  <a:p>
                    <a:endParaRPr lang="en-US" sz="1800" dirty="0">
                      <a:solidFill>
                        <a:prstClr val="black"/>
                      </a:solidFill>
                      <a:cs typeface="MS PGothic"/>
                    </a:endParaRPr>
                  </a:p>
                </p:txBody>
              </p:sp>
              <p:sp>
                <p:nvSpPr>
                  <p:cNvPr id="39" name="Freeform 124">
                    <a:extLst>
                      <a:ext uri="{FF2B5EF4-FFF2-40B4-BE49-F238E27FC236}">
                        <a16:creationId xmlns:a16="http://schemas.microsoft.com/office/drawing/2014/main" id="{964E71CC-91BF-EB04-172D-A7CE5143C2F7}"/>
                      </a:ext>
                    </a:extLst>
                  </p:cNvPr>
                  <p:cNvSpPr>
                    <a:spLocks/>
                  </p:cNvSpPr>
                  <p:nvPr/>
                </p:nvSpPr>
                <p:spPr bwMode="auto">
                  <a:xfrm>
                    <a:off x="16336040" y="8414896"/>
                    <a:ext cx="50901" cy="45879"/>
                  </a:xfrm>
                  <a:custGeom>
                    <a:avLst/>
                    <a:gdLst>
                      <a:gd name="T0" fmla="*/ 0 w 149"/>
                      <a:gd name="T1" fmla="*/ 0 h 147"/>
                      <a:gd name="T2" fmla="*/ 0 w 149"/>
                      <a:gd name="T3" fmla="*/ 0 h 147"/>
                      <a:gd name="T4" fmla="*/ 0 w 149"/>
                      <a:gd name="T5" fmla="*/ 0 h 147"/>
                      <a:gd name="T6" fmla="*/ 0 w 149"/>
                      <a:gd name="T7" fmla="*/ 0 h 147"/>
                      <a:gd name="T8" fmla="*/ 0 w 149"/>
                      <a:gd name="T9" fmla="*/ 0 h 147"/>
                      <a:gd name="T10" fmla="*/ 0 w 149"/>
                      <a:gd name="T11" fmla="*/ 0 h 147"/>
                      <a:gd name="T12" fmla="*/ 0 w 149"/>
                      <a:gd name="T13" fmla="*/ 0 h 147"/>
                      <a:gd name="T14" fmla="*/ 0 w 149"/>
                      <a:gd name="T15" fmla="*/ 0 h 147"/>
                      <a:gd name="T16" fmla="*/ 0 w 149"/>
                      <a:gd name="T17" fmla="*/ 0 h 147"/>
                      <a:gd name="T18" fmla="*/ 0 w 149"/>
                      <a:gd name="T19" fmla="*/ 0 h 147"/>
                      <a:gd name="T20" fmla="*/ 0 w 149"/>
                      <a:gd name="T21" fmla="*/ 0 h 147"/>
                      <a:gd name="T22" fmla="*/ 0 w 149"/>
                      <a:gd name="T23" fmla="*/ 0 h 147"/>
                      <a:gd name="T24" fmla="*/ 0 w 149"/>
                      <a:gd name="T25" fmla="*/ 0 h 147"/>
                      <a:gd name="T26" fmla="*/ 0 w 149"/>
                      <a:gd name="T27" fmla="*/ 0 h 147"/>
                      <a:gd name="T28" fmla="*/ 0 w 149"/>
                      <a:gd name="T29" fmla="*/ 0 h 147"/>
                      <a:gd name="T30" fmla="*/ 0 w 149"/>
                      <a:gd name="T31" fmla="*/ 0 h 147"/>
                      <a:gd name="T32" fmla="*/ 0 w 149"/>
                      <a:gd name="T33" fmla="*/ 0 h 147"/>
                      <a:gd name="T34" fmla="*/ 0 w 149"/>
                      <a:gd name="T35" fmla="*/ 0 h 147"/>
                      <a:gd name="T36" fmla="*/ 0 w 149"/>
                      <a:gd name="T37" fmla="*/ 0 h 147"/>
                      <a:gd name="T38" fmla="*/ 0 w 149"/>
                      <a:gd name="T39" fmla="*/ 0 h 147"/>
                      <a:gd name="T40" fmla="*/ 0 w 149"/>
                      <a:gd name="T41" fmla="*/ 0 h 147"/>
                      <a:gd name="T42" fmla="*/ 0 w 149"/>
                      <a:gd name="T43" fmla="*/ 0 h 147"/>
                      <a:gd name="T44" fmla="*/ 0 w 149"/>
                      <a:gd name="T45" fmla="*/ 0 h 147"/>
                      <a:gd name="T46" fmla="*/ 0 w 149"/>
                      <a:gd name="T47" fmla="*/ 0 h 147"/>
                      <a:gd name="T48" fmla="*/ 0 w 149"/>
                      <a:gd name="T49" fmla="*/ 0 h 147"/>
                      <a:gd name="T50" fmla="*/ 0 w 149"/>
                      <a:gd name="T51" fmla="*/ 0 h 147"/>
                      <a:gd name="T52" fmla="*/ 0 w 149"/>
                      <a:gd name="T53" fmla="*/ 0 h 147"/>
                      <a:gd name="T54" fmla="*/ 0 w 149"/>
                      <a:gd name="T55" fmla="*/ 0 h 147"/>
                      <a:gd name="T56" fmla="*/ 0 w 149"/>
                      <a:gd name="T57" fmla="*/ 0 h 147"/>
                      <a:gd name="T58" fmla="*/ 0 w 149"/>
                      <a:gd name="T59" fmla="*/ 0 h 147"/>
                      <a:gd name="T60" fmla="*/ 0 w 149"/>
                      <a:gd name="T61" fmla="*/ 0 h 147"/>
                      <a:gd name="T62" fmla="*/ 0 w 149"/>
                      <a:gd name="T63" fmla="*/ 0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74" y="147"/>
                        </a:moveTo>
                        <a:lnTo>
                          <a:pt x="81" y="147"/>
                        </a:lnTo>
                        <a:lnTo>
                          <a:pt x="89" y="146"/>
                        </a:lnTo>
                        <a:lnTo>
                          <a:pt x="97" y="144"/>
                        </a:lnTo>
                        <a:lnTo>
                          <a:pt x="103" y="142"/>
                        </a:lnTo>
                        <a:lnTo>
                          <a:pt x="110" y="138"/>
                        </a:lnTo>
                        <a:lnTo>
                          <a:pt x="116" y="134"/>
                        </a:lnTo>
                        <a:lnTo>
                          <a:pt x="122" y="131"/>
                        </a:lnTo>
                        <a:lnTo>
                          <a:pt x="127" y="126"/>
                        </a:lnTo>
                        <a:lnTo>
                          <a:pt x="132" y="120"/>
                        </a:lnTo>
                        <a:lnTo>
                          <a:pt x="136" y="115"/>
                        </a:lnTo>
                        <a:lnTo>
                          <a:pt x="139" y="108"/>
                        </a:lnTo>
                        <a:lnTo>
                          <a:pt x="142" y="102"/>
                        </a:lnTo>
                        <a:lnTo>
                          <a:pt x="146" y="96"/>
                        </a:lnTo>
                        <a:lnTo>
                          <a:pt x="147" y="89"/>
                        </a:lnTo>
                        <a:lnTo>
                          <a:pt x="148" y="82"/>
                        </a:lnTo>
                        <a:lnTo>
                          <a:pt x="149" y="74"/>
                        </a:lnTo>
                        <a:lnTo>
                          <a:pt x="148" y="67"/>
                        </a:lnTo>
                        <a:lnTo>
                          <a:pt x="147" y="59"/>
                        </a:lnTo>
                        <a:lnTo>
                          <a:pt x="146" y="52"/>
                        </a:lnTo>
                        <a:lnTo>
                          <a:pt x="142" y="45"/>
                        </a:lnTo>
                        <a:lnTo>
                          <a:pt x="139" y="39"/>
                        </a:lnTo>
                        <a:lnTo>
                          <a:pt x="136" y="33"/>
                        </a:lnTo>
                        <a:lnTo>
                          <a:pt x="132" y="27"/>
                        </a:lnTo>
                        <a:lnTo>
                          <a:pt x="127" y="22"/>
                        </a:lnTo>
                        <a:lnTo>
                          <a:pt x="122" y="17"/>
                        </a:lnTo>
                        <a:lnTo>
                          <a:pt x="116" y="13"/>
                        </a:lnTo>
                        <a:lnTo>
                          <a:pt x="110" y="10"/>
                        </a:lnTo>
                        <a:lnTo>
                          <a:pt x="103" y="7"/>
                        </a:lnTo>
                        <a:lnTo>
                          <a:pt x="97" y="3"/>
                        </a:lnTo>
                        <a:lnTo>
                          <a:pt x="89" y="2"/>
                        </a:lnTo>
                        <a:lnTo>
                          <a:pt x="81" y="1"/>
                        </a:lnTo>
                        <a:lnTo>
                          <a:pt x="74" y="0"/>
                        </a:lnTo>
                        <a:lnTo>
                          <a:pt x="66" y="1"/>
                        </a:lnTo>
                        <a:lnTo>
                          <a:pt x="60" y="2"/>
                        </a:lnTo>
                        <a:lnTo>
                          <a:pt x="52" y="3"/>
                        </a:lnTo>
                        <a:lnTo>
                          <a:pt x="46" y="7"/>
                        </a:lnTo>
                        <a:lnTo>
                          <a:pt x="39" y="10"/>
                        </a:lnTo>
                        <a:lnTo>
                          <a:pt x="32" y="13"/>
                        </a:lnTo>
                        <a:lnTo>
                          <a:pt x="27" y="17"/>
                        </a:lnTo>
                        <a:lnTo>
                          <a:pt x="22" y="22"/>
                        </a:lnTo>
                        <a:lnTo>
                          <a:pt x="17" y="27"/>
                        </a:lnTo>
                        <a:lnTo>
                          <a:pt x="13" y="33"/>
                        </a:lnTo>
                        <a:lnTo>
                          <a:pt x="9" y="39"/>
                        </a:lnTo>
                        <a:lnTo>
                          <a:pt x="5" y="45"/>
                        </a:lnTo>
                        <a:lnTo>
                          <a:pt x="3" y="52"/>
                        </a:lnTo>
                        <a:lnTo>
                          <a:pt x="1" y="59"/>
                        </a:lnTo>
                        <a:lnTo>
                          <a:pt x="0" y="67"/>
                        </a:lnTo>
                        <a:lnTo>
                          <a:pt x="0" y="74"/>
                        </a:lnTo>
                        <a:lnTo>
                          <a:pt x="0" y="82"/>
                        </a:lnTo>
                        <a:lnTo>
                          <a:pt x="1" y="89"/>
                        </a:lnTo>
                        <a:lnTo>
                          <a:pt x="3" y="96"/>
                        </a:lnTo>
                        <a:lnTo>
                          <a:pt x="5" y="102"/>
                        </a:lnTo>
                        <a:lnTo>
                          <a:pt x="9" y="108"/>
                        </a:lnTo>
                        <a:lnTo>
                          <a:pt x="13" y="115"/>
                        </a:lnTo>
                        <a:lnTo>
                          <a:pt x="17" y="120"/>
                        </a:lnTo>
                        <a:lnTo>
                          <a:pt x="22" y="126"/>
                        </a:lnTo>
                        <a:lnTo>
                          <a:pt x="27" y="131"/>
                        </a:lnTo>
                        <a:lnTo>
                          <a:pt x="32" y="134"/>
                        </a:lnTo>
                        <a:lnTo>
                          <a:pt x="39" y="138"/>
                        </a:lnTo>
                        <a:lnTo>
                          <a:pt x="46" y="142"/>
                        </a:lnTo>
                        <a:lnTo>
                          <a:pt x="52" y="144"/>
                        </a:lnTo>
                        <a:lnTo>
                          <a:pt x="60" y="146"/>
                        </a:lnTo>
                        <a:lnTo>
                          <a:pt x="66" y="147"/>
                        </a:lnTo>
                        <a:lnTo>
                          <a:pt x="74" y="147"/>
                        </a:lnTo>
                        <a:close/>
                      </a:path>
                    </a:pathLst>
                  </a:custGeom>
                  <a:solidFill>
                    <a:srgbClr val="E31E24"/>
                  </a:solidFill>
                  <a:ln w="9525">
                    <a:noFill/>
                    <a:miter lim="800000"/>
                    <a:headEnd/>
                    <a:tailEnd/>
                  </a:ln>
                </p:spPr>
                <p:txBody>
                  <a:bodyPr/>
                  <a:lstStyle/>
                  <a:p>
                    <a:endParaRPr lang="en-US" sz="1800" dirty="0">
                      <a:solidFill>
                        <a:prstClr val="black"/>
                      </a:solidFill>
                      <a:cs typeface="MS PGothic"/>
                    </a:endParaRPr>
                  </a:p>
                </p:txBody>
              </p:sp>
              <p:sp>
                <p:nvSpPr>
                  <p:cNvPr id="40" name="Freeform 125">
                    <a:extLst>
                      <a:ext uri="{FF2B5EF4-FFF2-40B4-BE49-F238E27FC236}">
                        <a16:creationId xmlns:a16="http://schemas.microsoft.com/office/drawing/2014/main" id="{6B6751A4-6426-8599-3B03-75DF254B9B30}"/>
                      </a:ext>
                    </a:extLst>
                  </p:cNvPr>
                  <p:cNvSpPr>
                    <a:spLocks/>
                  </p:cNvSpPr>
                  <p:nvPr/>
                </p:nvSpPr>
                <p:spPr bwMode="auto">
                  <a:xfrm>
                    <a:off x="16336040" y="8414896"/>
                    <a:ext cx="50901" cy="45879"/>
                  </a:xfrm>
                  <a:custGeom>
                    <a:avLst/>
                    <a:gdLst>
                      <a:gd name="T0" fmla="*/ 0 w 149"/>
                      <a:gd name="T1" fmla="*/ 0 h 147"/>
                      <a:gd name="T2" fmla="*/ 0 w 149"/>
                      <a:gd name="T3" fmla="*/ 0 h 147"/>
                      <a:gd name="T4" fmla="*/ 0 w 149"/>
                      <a:gd name="T5" fmla="*/ 0 h 147"/>
                      <a:gd name="T6" fmla="*/ 0 w 149"/>
                      <a:gd name="T7" fmla="*/ 0 h 147"/>
                      <a:gd name="T8" fmla="*/ 0 w 149"/>
                      <a:gd name="T9" fmla="*/ 0 h 147"/>
                      <a:gd name="T10" fmla="*/ 0 w 149"/>
                      <a:gd name="T11" fmla="*/ 0 h 147"/>
                      <a:gd name="T12" fmla="*/ 0 w 149"/>
                      <a:gd name="T13" fmla="*/ 0 h 147"/>
                      <a:gd name="T14" fmla="*/ 0 w 149"/>
                      <a:gd name="T15" fmla="*/ 0 h 147"/>
                      <a:gd name="T16" fmla="*/ 0 w 149"/>
                      <a:gd name="T17" fmla="*/ 0 h 147"/>
                      <a:gd name="T18" fmla="*/ 0 w 149"/>
                      <a:gd name="T19" fmla="*/ 0 h 147"/>
                      <a:gd name="T20" fmla="*/ 0 w 149"/>
                      <a:gd name="T21" fmla="*/ 0 h 147"/>
                      <a:gd name="T22" fmla="*/ 0 w 149"/>
                      <a:gd name="T23" fmla="*/ 0 h 147"/>
                      <a:gd name="T24" fmla="*/ 0 w 149"/>
                      <a:gd name="T25" fmla="*/ 0 h 147"/>
                      <a:gd name="T26" fmla="*/ 0 w 149"/>
                      <a:gd name="T27" fmla="*/ 0 h 147"/>
                      <a:gd name="T28" fmla="*/ 0 w 149"/>
                      <a:gd name="T29" fmla="*/ 0 h 147"/>
                      <a:gd name="T30" fmla="*/ 0 w 149"/>
                      <a:gd name="T31" fmla="*/ 0 h 147"/>
                      <a:gd name="T32" fmla="*/ 0 w 149"/>
                      <a:gd name="T33" fmla="*/ 0 h 147"/>
                      <a:gd name="T34" fmla="*/ 0 w 149"/>
                      <a:gd name="T35" fmla="*/ 0 h 147"/>
                      <a:gd name="T36" fmla="*/ 0 w 149"/>
                      <a:gd name="T37" fmla="*/ 0 h 147"/>
                      <a:gd name="T38" fmla="*/ 0 w 149"/>
                      <a:gd name="T39" fmla="*/ 0 h 147"/>
                      <a:gd name="T40" fmla="*/ 0 w 149"/>
                      <a:gd name="T41" fmla="*/ 0 h 147"/>
                      <a:gd name="T42" fmla="*/ 0 w 149"/>
                      <a:gd name="T43" fmla="*/ 0 h 147"/>
                      <a:gd name="T44" fmla="*/ 0 w 149"/>
                      <a:gd name="T45" fmla="*/ 0 h 147"/>
                      <a:gd name="T46" fmla="*/ 0 w 149"/>
                      <a:gd name="T47" fmla="*/ 0 h 147"/>
                      <a:gd name="T48" fmla="*/ 0 w 149"/>
                      <a:gd name="T49" fmla="*/ 0 h 147"/>
                      <a:gd name="T50" fmla="*/ 0 w 149"/>
                      <a:gd name="T51" fmla="*/ 0 h 147"/>
                      <a:gd name="T52" fmla="*/ 0 w 149"/>
                      <a:gd name="T53" fmla="*/ 0 h 147"/>
                      <a:gd name="T54" fmla="*/ 0 w 149"/>
                      <a:gd name="T55" fmla="*/ 0 h 147"/>
                      <a:gd name="T56" fmla="*/ 0 w 149"/>
                      <a:gd name="T57" fmla="*/ 0 h 147"/>
                      <a:gd name="T58" fmla="*/ 0 w 149"/>
                      <a:gd name="T59" fmla="*/ 0 h 147"/>
                      <a:gd name="T60" fmla="*/ 0 w 149"/>
                      <a:gd name="T61" fmla="*/ 0 h 147"/>
                      <a:gd name="T62" fmla="*/ 0 w 149"/>
                      <a:gd name="T63" fmla="*/ 0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74" y="147"/>
                        </a:moveTo>
                        <a:lnTo>
                          <a:pt x="81" y="147"/>
                        </a:lnTo>
                        <a:lnTo>
                          <a:pt x="89" y="146"/>
                        </a:lnTo>
                        <a:lnTo>
                          <a:pt x="97" y="144"/>
                        </a:lnTo>
                        <a:lnTo>
                          <a:pt x="103" y="142"/>
                        </a:lnTo>
                        <a:lnTo>
                          <a:pt x="110" y="138"/>
                        </a:lnTo>
                        <a:lnTo>
                          <a:pt x="116" y="134"/>
                        </a:lnTo>
                        <a:lnTo>
                          <a:pt x="122" y="131"/>
                        </a:lnTo>
                        <a:lnTo>
                          <a:pt x="127" y="126"/>
                        </a:lnTo>
                        <a:lnTo>
                          <a:pt x="132" y="120"/>
                        </a:lnTo>
                        <a:lnTo>
                          <a:pt x="136" y="115"/>
                        </a:lnTo>
                        <a:lnTo>
                          <a:pt x="139" y="108"/>
                        </a:lnTo>
                        <a:lnTo>
                          <a:pt x="142" y="102"/>
                        </a:lnTo>
                        <a:lnTo>
                          <a:pt x="146" y="96"/>
                        </a:lnTo>
                        <a:lnTo>
                          <a:pt x="147" y="89"/>
                        </a:lnTo>
                        <a:lnTo>
                          <a:pt x="148" y="82"/>
                        </a:lnTo>
                        <a:lnTo>
                          <a:pt x="149" y="74"/>
                        </a:lnTo>
                        <a:lnTo>
                          <a:pt x="148" y="67"/>
                        </a:lnTo>
                        <a:lnTo>
                          <a:pt x="147" y="59"/>
                        </a:lnTo>
                        <a:lnTo>
                          <a:pt x="146" y="52"/>
                        </a:lnTo>
                        <a:lnTo>
                          <a:pt x="142" y="45"/>
                        </a:lnTo>
                        <a:lnTo>
                          <a:pt x="139" y="39"/>
                        </a:lnTo>
                        <a:lnTo>
                          <a:pt x="136" y="33"/>
                        </a:lnTo>
                        <a:lnTo>
                          <a:pt x="132" y="27"/>
                        </a:lnTo>
                        <a:lnTo>
                          <a:pt x="127" y="22"/>
                        </a:lnTo>
                        <a:lnTo>
                          <a:pt x="122" y="17"/>
                        </a:lnTo>
                        <a:lnTo>
                          <a:pt x="116" y="13"/>
                        </a:lnTo>
                        <a:lnTo>
                          <a:pt x="110" y="10"/>
                        </a:lnTo>
                        <a:lnTo>
                          <a:pt x="103" y="7"/>
                        </a:lnTo>
                        <a:lnTo>
                          <a:pt x="97" y="3"/>
                        </a:lnTo>
                        <a:lnTo>
                          <a:pt x="89" y="2"/>
                        </a:lnTo>
                        <a:lnTo>
                          <a:pt x="81" y="1"/>
                        </a:lnTo>
                        <a:lnTo>
                          <a:pt x="74" y="0"/>
                        </a:lnTo>
                        <a:lnTo>
                          <a:pt x="66" y="1"/>
                        </a:lnTo>
                        <a:lnTo>
                          <a:pt x="60" y="2"/>
                        </a:lnTo>
                        <a:lnTo>
                          <a:pt x="52" y="3"/>
                        </a:lnTo>
                        <a:lnTo>
                          <a:pt x="46" y="7"/>
                        </a:lnTo>
                        <a:lnTo>
                          <a:pt x="39" y="10"/>
                        </a:lnTo>
                        <a:lnTo>
                          <a:pt x="32" y="13"/>
                        </a:lnTo>
                        <a:lnTo>
                          <a:pt x="27" y="17"/>
                        </a:lnTo>
                        <a:lnTo>
                          <a:pt x="22" y="22"/>
                        </a:lnTo>
                        <a:lnTo>
                          <a:pt x="17" y="27"/>
                        </a:lnTo>
                        <a:lnTo>
                          <a:pt x="13" y="33"/>
                        </a:lnTo>
                        <a:lnTo>
                          <a:pt x="9" y="39"/>
                        </a:lnTo>
                        <a:lnTo>
                          <a:pt x="5" y="45"/>
                        </a:lnTo>
                        <a:lnTo>
                          <a:pt x="3" y="52"/>
                        </a:lnTo>
                        <a:lnTo>
                          <a:pt x="1" y="59"/>
                        </a:lnTo>
                        <a:lnTo>
                          <a:pt x="0" y="67"/>
                        </a:lnTo>
                        <a:lnTo>
                          <a:pt x="0" y="74"/>
                        </a:lnTo>
                        <a:lnTo>
                          <a:pt x="0" y="82"/>
                        </a:lnTo>
                        <a:lnTo>
                          <a:pt x="1" y="89"/>
                        </a:lnTo>
                        <a:lnTo>
                          <a:pt x="3" y="96"/>
                        </a:lnTo>
                        <a:lnTo>
                          <a:pt x="5" y="102"/>
                        </a:lnTo>
                        <a:lnTo>
                          <a:pt x="9" y="108"/>
                        </a:lnTo>
                        <a:lnTo>
                          <a:pt x="13" y="115"/>
                        </a:lnTo>
                        <a:lnTo>
                          <a:pt x="17" y="120"/>
                        </a:lnTo>
                        <a:lnTo>
                          <a:pt x="22" y="126"/>
                        </a:lnTo>
                        <a:lnTo>
                          <a:pt x="27" y="131"/>
                        </a:lnTo>
                        <a:lnTo>
                          <a:pt x="32" y="134"/>
                        </a:lnTo>
                        <a:lnTo>
                          <a:pt x="39" y="138"/>
                        </a:lnTo>
                        <a:lnTo>
                          <a:pt x="46" y="142"/>
                        </a:lnTo>
                        <a:lnTo>
                          <a:pt x="52" y="144"/>
                        </a:lnTo>
                        <a:lnTo>
                          <a:pt x="60" y="146"/>
                        </a:lnTo>
                        <a:lnTo>
                          <a:pt x="66" y="147"/>
                        </a:lnTo>
                        <a:lnTo>
                          <a:pt x="74" y="147"/>
                        </a:lnTo>
                        <a:close/>
                      </a:path>
                    </a:pathLst>
                  </a:custGeom>
                  <a:noFill/>
                  <a:ln w="7938">
                    <a:solidFill>
                      <a:srgbClr val="2A2A29"/>
                    </a:solidFill>
                    <a:round/>
                    <a:headEnd/>
                    <a:tailEnd/>
                  </a:ln>
                </p:spPr>
                <p:txBody>
                  <a:bodyPr/>
                  <a:lstStyle/>
                  <a:p>
                    <a:endParaRPr lang="en-US" sz="1800" dirty="0">
                      <a:solidFill>
                        <a:prstClr val="black"/>
                      </a:solidFill>
                      <a:cs typeface="MS PGothic"/>
                    </a:endParaRPr>
                  </a:p>
                </p:txBody>
              </p:sp>
            </p:grpSp>
            <p:pic>
              <p:nvPicPr>
                <p:cNvPr id="28" name="Picture 120">
                  <a:extLst>
                    <a:ext uri="{FF2B5EF4-FFF2-40B4-BE49-F238E27FC236}">
                      <a16:creationId xmlns:a16="http://schemas.microsoft.com/office/drawing/2014/main" id="{A9C4630F-E20A-6D18-85F9-E16B217A4D2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V="1">
                  <a:off x="13406395" y="5874119"/>
                  <a:ext cx="3627170" cy="45719"/>
                </a:xfrm>
                <a:prstGeom prst="rect">
                  <a:avLst/>
                </a:prstGeom>
                <a:noFill/>
                <a:ln w="9525">
                  <a:noFill/>
                  <a:miter lim="800000"/>
                  <a:headEnd/>
                  <a:tailEnd/>
                </a:ln>
              </p:spPr>
            </p:pic>
          </p:grpSp>
          <p:sp>
            <p:nvSpPr>
              <p:cNvPr id="24" name="TextBox 23">
                <a:extLst>
                  <a:ext uri="{FF2B5EF4-FFF2-40B4-BE49-F238E27FC236}">
                    <a16:creationId xmlns:a16="http://schemas.microsoft.com/office/drawing/2014/main" id="{CD92179B-6FC2-EF47-ADB5-567580DEA893}"/>
                  </a:ext>
                </a:extLst>
              </p:cNvPr>
              <p:cNvSpPr txBox="1"/>
              <p:nvPr/>
            </p:nvSpPr>
            <p:spPr>
              <a:xfrm>
                <a:off x="5863624" y="2903383"/>
                <a:ext cx="486030" cy="369332"/>
              </a:xfrm>
              <a:prstGeom prst="rect">
                <a:avLst/>
              </a:prstGeom>
              <a:noFill/>
            </p:spPr>
            <p:txBody>
              <a:bodyPr wrap="none" rtlCol="0">
                <a:spAutoFit/>
              </a:bodyPr>
              <a:lstStyle/>
              <a:p>
                <a:pPr algn="ctr"/>
                <a:r>
                  <a:rPr lang="de-DE" sz="900" b="1" dirty="0" err="1">
                    <a:solidFill>
                      <a:srgbClr val="C00000"/>
                    </a:solidFill>
                  </a:rPr>
                  <a:t>ion</a:t>
                </a:r>
                <a:endParaRPr lang="de-DE" sz="900" b="1" dirty="0">
                  <a:solidFill>
                    <a:srgbClr val="C00000"/>
                  </a:solidFill>
                </a:endParaRPr>
              </a:p>
              <a:p>
                <a:pPr algn="ctr"/>
                <a:r>
                  <a:rPr lang="de-DE" sz="900" b="1" dirty="0">
                    <a:solidFill>
                      <a:srgbClr val="C00000"/>
                    </a:solidFill>
                  </a:rPr>
                  <a:t>beam</a:t>
                </a:r>
              </a:p>
            </p:txBody>
          </p:sp>
        </p:grpSp>
        <p:grpSp>
          <p:nvGrpSpPr>
            <p:cNvPr id="17" name="Group 16">
              <a:extLst>
                <a:ext uri="{FF2B5EF4-FFF2-40B4-BE49-F238E27FC236}">
                  <a16:creationId xmlns:a16="http://schemas.microsoft.com/office/drawing/2014/main" id="{8DD49D1E-5573-AF16-084D-0374193EFFDA}"/>
                </a:ext>
              </a:extLst>
            </p:cNvPr>
            <p:cNvGrpSpPr/>
            <p:nvPr/>
          </p:nvGrpSpPr>
          <p:grpSpPr>
            <a:xfrm>
              <a:off x="6666231" y="3799904"/>
              <a:ext cx="1729221" cy="896671"/>
              <a:chOff x="5790515" y="3815696"/>
              <a:chExt cx="1729221" cy="896671"/>
            </a:xfrm>
          </p:grpSpPr>
          <p:pic>
            <p:nvPicPr>
              <p:cNvPr id="18" name="Picture 3" descr="DAC_irr">
                <a:extLst>
                  <a:ext uri="{FF2B5EF4-FFF2-40B4-BE49-F238E27FC236}">
                    <a16:creationId xmlns:a16="http://schemas.microsoft.com/office/drawing/2014/main" id="{747A3C22-DB59-BE7A-366B-90785253E899}"/>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l="-12702" r="-804" b="-12774"/>
              <a:stretch/>
            </p:blipFill>
            <p:spPr bwMode="auto">
              <a:xfrm>
                <a:off x="5790515" y="3815696"/>
                <a:ext cx="1729221" cy="896671"/>
              </a:xfrm>
              <a:prstGeom prst="rect">
                <a:avLst/>
              </a:prstGeom>
              <a:solidFill>
                <a:schemeClr val="bg1"/>
              </a:solidFill>
            </p:spPr>
          </p:pic>
          <p:sp>
            <p:nvSpPr>
              <p:cNvPr id="19" name="TextBox 18">
                <a:extLst>
                  <a:ext uri="{FF2B5EF4-FFF2-40B4-BE49-F238E27FC236}">
                    <a16:creationId xmlns:a16="http://schemas.microsoft.com/office/drawing/2014/main" id="{67463449-8113-0379-335A-78BFE377D6A7}"/>
                  </a:ext>
                </a:extLst>
              </p:cNvPr>
              <p:cNvSpPr txBox="1"/>
              <p:nvPr/>
            </p:nvSpPr>
            <p:spPr>
              <a:xfrm>
                <a:off x="5790516" y="4212414"/>
                <a:ext cx="445956" cy="184666"/>
              </a:xfrm>
              <a:prstGeom prst="rect">
                <a:avLst/>
              </a:prstGeom>
            </p:spPr>
            <p:txBody>
              <a:bodyPr vert="horz" wrap="none" lIns="91440" tIns="45720" rIns="91440" bIns="45720" rtlCol="0" anchor="t">
                <a:spAutoFit/>
              </a:bodyPr>
              <a:lstStyle/>
              <a:p>
                <a:pPr algn="l"/>
                <a:r>
                  <a:rPr lang="en-GB" sz="600" dirty="0">
                    <a:solidFill>
                      <a:srgbClr val="C00000"/>
                    </a:solidFill>
                  </a:rPr>
                  <a:t>50 GeV</a:t>
                </a:r>
              </a:p>
            </p:txBody>
          </p:sp>
          <p:sp>
            <p:nvSpPr>
              <p:cNvPr id="20" name="TextBox 19">
                <a:extLst>
                  <a:ext uri="{FF2B5EF4-FFF2-40B4-BE49-F238E27FC236}">
                    <a16:creationId xmlns:a16="http://schemas.microsoft.com/office/drawing/2014/main" id="{B8804B78-35BE-D9A9-D038-0E1A3BCB40A0}"/>
                  </a:ext>
                </a:extLst>
              </p:cNvPr>
              <p:cNvSpPr txBox="1"/>
              <p:nvPr/>
            </p:nvSpPr>
            <p:spPr>
              <a:xfrm>
                <a:off x="5811746" y="4368513"/>
                <a:ext cx="691693" cy="184666"/>
              </a:xfrm>
              <a:prstGeom prst="rect">
                <a:avLst/>
              </a:prstGeom>
            </p:spPr>
            <p:txBody>
              <a:bodyPr vert="horz" wrap="square" lIns="91440" tIns="45720" rIns="91440" bIns="45720" rtlCol="0" anchor="t">
                <a:spAutoFit/>
              </a:bodyPr>
              <a:lstStyle/>
              <a:p>
                <a:pPr algn="l"/>
                <a:r>
                  <a:rPr lang="en-GB" sz="600" dirty="0">
                    <a:solidFill>
                      <a:srgbClr val="C00000"/>
                    </a:solidFill>
                  </a:rPr>
                  <a:t>200 MeV/u</a:t>
                </a:r>
              </a:p>
            </p:txBody>
          </p:sp>
          <p:sp>
            <p:nvSpPr>
              <p:cNvPr id="21" name="TextBox 20">
                <a:extLst>
                  <a:ext uri="{FF2B5EF4-FFF2-40B4-BE49-F238E27FC236}">
                    <a16:creationId xmlns:a16="http://schemas.microsoft.com/office/drawing/2014/main" id="{B30415FE-FAF7-5463-0A25-2769DB2E5BFE}"/>
                  </a:ext>
                </a:extLst>
              </p:cNvPr>
              <p:cNvSpPr txBox="1"/>
              <p:nvPr/>
            </p:nvSpPr>
            <p:spPr>
              <a:xfrm>
                <a:off x="6125880" y="4503369"/>
                <a:ext cx="1258804" cy="184666"/>
              </a:xfrm>
              <a:prstGeom prst="rect">
                <a:avLst/>
              </a:prstGeom>
              <a:solidFill>
                <a:schemeClr val="bg1"/>
              </a:solidFill>
            </p:spPr>
            <p:txBody>
              <a:bodyPr vert="horz" wrap="square" lIns="91440" tIns="45720" rIns="91440" bIns="45720" rtlCol="0" anchor="t">
                <a:spAutoFit/>
              </a:bodyPr>
              <a:lstStyle/>
              <a:p>
                <a:pPr algn="l"/>
                <a:r>
                  <a:rPr lang="en-GB" sz="600" dirty="0"/>
                  <a:t>ion penetration range</a:t>
                </a:r>
              </a:p>
            </p:txBody>
          </p:sp>
          <p:sp>
            <p:nvSpPr>
              <p:cNvPr id="22" name="TextBox 21">
                <a:extLst>
                  <a:ext uri="{FF2B5EF4-FFF2-40B4-BE49-F238E27FC236}">
                    <a16:creationId xmlns:a16="http://schemas.microsoft.com/office/drawing/2014/main" id="{9CB7221F-F700-E813-AB40-93810FF560B1}"/>
                  </a:ext>
                </a:extLst>
              </p:cNvPr>
              <p:cNvSpPr txBox="1"/>
              <p:nvPr/>
            </p:nvSpPr>
            <p:spPr>
              <a:xfrm rot="5400000">
                <a:off x="7136292" y="4071994"/>
                <a:ext cx="580608" cy="184666"/>
              </a:xfrm>
              <a:prstGeom prst="rect">
                <a:avLst/>
              </a:prstGeom>
              <a:solidFill>
                <a:schemeClr val="bg1"/>
              </a:solidFill>
            </p:spPr>
            <p:txBody>
              <a:bodyPr vert="horz" wrap="none" lIns="91440" tIns="45720" rIns="91440" bIns="45720" rtlCol="0" anchor="t">
                <a:spAutoFit/>
              </a:bodyPr>
              <a:lstStyle/>
              <a:p>
                <a:pPr algn="l"/>
                <a:r>
                  <a:rPr lang="en-GB" sz="600" dirty="0"/>
                  <a:t>energy loss</a:t>
                </a:r>
              </a:p>
            </p:txBody>
          </p:sp>
        </p:grpSp>
      </p:grpSp>
      <p:grpSp>
        <p:nvGrpSpPr>
          <p:cNvPr id="45" name="Group 44">
            <a:extLst>
              <a:ext uri="{FF2B5EF4-FFF2-40B4-BE49-F238E27FC236}">
                <a16:creationId xmlns:a16="http://schemas.microsoft.com/office/drawing/2014/main" id="{218E7750-9ED1-FCE1-4397-846FDEB33D95}"/>
              </a:ext>
            </a:extLst>
          </p:cNvPr>
          <p:cNvGrpSpPr/>
          <p:nvPr/>
        </p:nvGrpSpPr>
        <p:grpSpPr>
          <a:xfrm>
            <a:off x="260131" y="4480861"/>
            <a:ext cx="8424677" cy="684000"/>
            <a:chOff x="260131" y="4480861"/>
            <a:chExt cx="8424677" cy="684000"/>
          </a:xfrm>
        </p:grpSpPr>
        <p:sp>
          <p:nvSpPr>
            <p:cNvPr id="46" name="Right Arrow 45">
              <a:extLst>
                <a:ext uri="{FF2B5EF4-FFF2-40B4-BE49-F238E27FC236}">
                  <a16:creationId xmlns:a16="http://schemas.microsoft.com/office/drawing/2014/main" id="{66BD952F-4D35-43A0-971B-D2D72363D99F}"/>
                </a:ext>
              </a:extLst>
            </p:cNvPr>
            <p:cNvSpPr/>
            <p:nvPr/>
          </p:nvSpPr>
          <p:spPr>
            <a:xfrm>
              <a:off x="260131" y="4480861"/>
              <a:ext cx="8424677" cy="684000"/>
            </a:xfrm>
            <a:prstGeom prst="rightArrow">
              <a:avLst/>
            </a:prstGeom>
            <a:solidFill>
              <a:srgbClr val="002060"/>
            </a:solidFill>
            <a:ln w="12700" cap="flat">
              <a:solidFill>
                <a:srgbClr val="FFC000"/>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47" name="TextBox 46">
              <a:extLst>
                <a:ext uri="{FF2B5EF4-FFF2-40B4-BE49-F238E27FC236}">
                  <a16:creationId xmlns:a16="http://schemas.microsoft.com/office/drawing/2014/main" id="{1047750B-1E86-1127-5398-C2C29A5727BB}"/>
                </a:ext>
              </a:extLst>
            </p:cNvPr>
            <p:cNvSpPr txBox="1"/>
            <p:nvPr/>
          </p:nvSpPr>
          <p:spPr>
            <a:xfrm>
              <a:off x="619656" y="4643005"/>
              <a:ext cx="1342354"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lang="en-US" sz="1400" b="1">
                  <a:solidFill>
                    <a:srgbClr val="FFC000"/>
                  </a:solidFill>
                </a:rPr>
                <a:t>3 </a:t>
              </a:r>
              <a:r>
                <a:rPr lang="en-US" sz="1400" b="1">
                  <a:solidFill>
                    <a:srgbClr val="FFC000"/>
                  </a:solidFill>
                  <a:sym typeface="Wingdings" pitchFamily="2" charset="2"/>
                </a:rPr>
                <a:t>-</a:t>
              </a:r>
              <a:r>
                <a:rPr lang="en-US" sz="1400" b="1">
                  <a:solidFill>
                    <a:srgbClr val="FFC000"/>
                  </a:solidFill>
                </a:rPr>
                <a:t> 11 MeV/u</a:t>
              </a:r>
              <a:endParaRPr kumimoji="0" lang="en-US" sz="1400" b="1" i="0" u="none" strike="noStrike" cap="none" spc="0" normalizeH="0" baseline="0">
                <a:ln>
                  <a:noFill/>
                </a:ln>
                <a:solidFill>
                  <a:srgbClr val="FFC000"/>
                </a:solidFill>
                <a:effectLst/>
                <a:uFill>
                  <a:solidFill>
                    <a:srgbClr val="000000"/>
                  </a:solidFill>
                </a:uFill>
                <a:latin typeface="+mn-lt"/>
                <a:ea typeface="+mn-ea"/>
                <a:cs typeface="+mn-cs"/>
                <a:sym typeface="Arial"/>
              </a:endParaRPr>
            </a:p>
          </p:txBody>
        </p:sp>
        <p:sp>
          <p:nvSpPr>
            <p:cNvPr id="48" name="TextBox 47">
              <a:extLst>
                <a:ext uri="{FF2B5EF4-FFF2-40B4-BE49-F238E27FC236}">
                  <a16:creationId xmlns:a16="http://schemas.microsoft.com/office/drawing/2014/main" id="{88E03A90-BE7B-6E36-6916-1FED7F27DC3B}"/>
                </a:ext>
              </a:extLst>
            </p:cNvPr>
            <p:cNvSpPr txBox="1"/>
            <p:nvPr/>
          </p:nvSpPr>
          <p:spPr>
            <a:xfrm>
              <a:off x="3204993" y="4643005"/>
              <a:ext cx="2842112"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lang="en-US" sz="1400" b="1">
                  <a:solidFill>
                    <a:srgbClr val="FFC000"/>
                  </a:solidFill>
                </a:rPr>
                <a:t>         3 - 11 MeV/u           </a:t>
              </a:r>
              <a:endParaRPr kumimoji="0" lang="en-US" sz="1400" b="1" i="0" u="none" strike="noStrike" cap="none" spc="0" normalizeH="0" baseline="0">
                <a:ln>
                  <a:noFill/>
                </a:ln>
                <a:solidFill>
                  <a:srgbClr val="FFC000"/>
                </a:solidFill>
                <a:effectLst/>
                <a:uFill>
                  <a:solidFill>
                    <a:srgbClr val="000000"/>
                  </a:solidFill>
                </a:uFill>
                <a:latin typeface="+mn-lt"/>
                <a:ea typeface="+mn-ea"/>
                <a:cs typeface="+mn-cs"/>
                <a:sym typeface="Arial"/>
              </a:endParaRPr>
            </a:p>
          </p:txBody>
        </p:sp>
        <p:sp>
          <p:nvSpPr>
            <p:cNvPr id="49" name="TextBox 48">
              <a:extLst>
                <a:ext uri="{FF2B5EF4-FFF2-40B4-BE49-F238E27FC236}">
                  <a16:creationId xmlns:a16="http://schemas.microsoft.com/office/drawing/2014/main" id="{B0EA7C17-50FC-6076-387F-2F7231D9A903}"/>
                </a:ext>
              </a:extLst>
            </p:cNvPr>
            <p:cNvSpPr txBox="1"/>
            <p:nvPr/>
          </p:nvSpPr>
          <p:spPr>
            <a:xfrm>
              <a:off x="6187482" y="4643005"/>
              <a:ext cx="2405686"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lang="en-US" sz="1400" b="1">
                  <a:solidFill>
                    <a:srgbClr val="FFC000"/>
                  </a:solidFill>
                </a:rPr>
                <a:t>  Cave A </a:t>
              </a:r>
              <a:r>
                <a:rPr lang="en-US" sz="1400" b="1">
                  <a:solidFill>
                    <a:srgbClr val="FFC000"/>
                  </a:solidFill>
                  <a:sym typeface="Wingdings" pitchFamily="2" charset="2"/>
                </a:rPr>
                <a:t> APPA Cave</a:t>
              </a:r>
              <a:endParaRPr kumimoji="0" lang="en-US" sz="1400" b="1" i="0" u="none" strike="noStrike" cap="none" spc="0" normalizeH="0" baseline="0">
                <a:ln>
                  <a:noFill/>
                </a:ln>
                <a:solidFill>
                  <a:srgbClr val="FFC000"/>
                </a:solidFill>
                <a:effectLst/>
                <a:uFill>
                  <a:solidFill>
                    <a:srgbClr val="000000"/>
                  </a:solidFill>
                </a:uFill>
                <a:latin typeface="+mn-lt"/>
                <a:ea typeface="+mn-ea"/>
                <a:cs typeface="+mn-cs"/>
                <a:sym typeface="Arial"/>
              </a:endParaRPr>
            </a:p>
          </p:txBody>
        </p:sp>
      </p:grpSp>
    </p:spTree>
    <p:extLst>
      <p:ext uri="{BB962C8B-B14F-4D97-AF65-F5344CB8AC3E}">
        <p14:creationId xmlns:p14="http://schemas.microsoft.com/office/powerpoint/2010/main" val="1463463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B1C1B7-E19D-E538-B12E-1B9D5B703619}"/>
              </a:ext>
            </a:extLst>
          </p:cNvPr>
          <p:cNvSpPr>
            <a:spLocks noGrp="1"/>
          </p:cNvSpPr>
          <p:nvPr>
            <p:ph type="title"/>
          </p:nvPr>
        </p:nvSpPr>
        <p:spPr/>
        <p:txBody>
          <a:bodyPr/>
          <a:lstStyle/>
          <a:p>
            <a:r>
              <a:rPr lang="en-US"/>
              <a:t>MAT science at existing facilities</a:t>
            </a:r>
          </a:p>
        </p:txBody>
      </p:sp>
      <p:pic>
        <p:nvPicPr>
          <p:cNvPr id="9" name="Grafik 2">
            <a:extLst>
              <a:ext uri="{FF2B5EF4-FFF2-40B4-BE49-F238E27FC236}">
                <a16:creationId xmlns:a16="http://schemas.microsoft.com/office/drawing/2014/main" id="{BE090FA9-6992-C165-8BCC-FBFF2EA7157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43362" y="794255"/>
            <a:ext cx="4290451" cy="2497743"/>
          </a:xfrm>
          <a:prstGeom prst="rect">
            <a:avLst/>
          </a:prstGeom>
          <a:noFill/>
        </p:spPr>
      </p:pic>
      <p:sp>
        <p:nvSpPr>
          <p:cNvPr id="10" name="Oval 9">
            <a:extLst>
              <a:ext uri="{FF2B5EF4-FFF2-40B4-BE49-F238E27FC236}">
                <a16:creationId xmlns:a16="http://schemas.microsoft.com/office/drawing/2014/main" id="{260ACB97-E97B-5291-978C-4502E15165E5}"/>
              </a:ext>
            </a:extLst>
          </p:cNvPr>
          <p:cNvSpPr/>
          <p:nvPr/>
        </p:nvSpPr>
        <p:spPr bwMode="auto">
          <a:xfrm>
            <a:off x="3340960" y="1522649"/>
            <a:ext cx="241733" cy="196698"/>
          </a:xfrm>
          <a:prstGeom prst="ellipse">
            <a:avLst/>
          </a:prstGeom>
          <a:noFill/>
          <a:ln w="57150">
            <a:solidFill>
              <a:srgbClr val="0070C0"/>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14" name="Oval 13">
            <a:extLst>
              <a:ext uri="{FF2B5EF4-FFF2-40B4-BE49-F238E27FC236}">
                <a16:creationId xmlns:a16="http://schemas.microsoft.com/office/drawing/2014/main" id="{E35A8353-EDFA-A1FE-D130-839E42603527}"/>
              </a:ext>
            </a:extLst>
          </p:cNvPr>
          <p:cNvSpPr/>
          <p:nvPr/>
        </p:nvSpPr>
        <p:spPr bwMode="auto">
          <a:xfrm>
            <a:off x="3248190" y="1515193"/>
            <a:ext cx="241733" cy="196698"/>
          </a:xfrm>
          <a:prstGeom prst="ellipse">
            <a:avLst/>
          </a:prstGeom>
          <a:noFill/>
          <a:ln w="57150">
            <a:solidFill>
              <a:srgbClr val="0070C0"/>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18" name="TextBox 17">
            <a:extLst>
              <a:ext uri="{FF2B5EF4-FFF2-40B4-BE49-F238E27FC236}">
                <a16:creationId xmlns:a16="http://schemas.microsoft.com/office/drawing/2014/main" id="{67247D74-5EFF-252D-F196-7F3B8A3EA0A2}"/>
              </a:ext>
            </a:extLst>
          </p:cNvPr>
          <p:cNvSpPr txBox="1"/>
          <p:nvPr/>
        </p:nvSpPr>
        <p:spPr>
          <a:xfrm>
            <a:off x="0" y="753645"/>
            <a:ext cx="2654215" cy="5465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GB" sz="1600" dirty="0">
                <a:solidFill>
                  <a:srgbClr val="0070C0"/>
                </a:solidFill>
              </a:rPr>
              <a:t>Highest ion energy loss and in-situ and online analysis</a:t>
            </a:r>
          </a:p>
        </p:txBody>
      </p:sp>
      <p:cxnSp>
        <p:nvCxnSpPr>
          <p:cNvPr id="19" name="Straight Arrow Connector 18">
            <a:extLst>
              <a:ext uri="{FF2B5EF4-FFF2-40B4-BE49-F238E27FC236}">
                <a16:creationId xmlns:a16="http://schemas.microsoft.com/office/drawing/2014/main" id="{994391DD-9A62-C463-E31C-D5D62E9E3673}"/>
              </a:ext>
            </a:extLst>
          </p:cNvPr>
          <p:cNvCxnSpPr>
            <a:cxnSpLocks/>
          </p:cNvCxnSpPr>
          <p:nvPr/>
        </p:nvCxnSpPr>
        <p:spPr>
          <a:xfrm flipH="1">
            <a:off x="3004762" y="1669824"/>
            <a:ext cx="243428" cy="42067"/>
          </a:xfrm>
          <a:prstGeom prst="straightConnector1">
            <a:avLst/>
          </a:prstGeom>
          <a:noFill/>
          <a:ln w="285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4C0181C0-2D42-812F-19F7-DFFB7E1D3CC2}"/>
              </a:ext>
            </a:extLst>
          </p:cNvPr>
          <p:cNvSpPr txBox="1"/>
          <p:nvPr/>
        </p:nvSpPr>
        <p:spPr>
          <a:xfrm>
            <a:off x="-69117" y="2858611"/>
            <a:ext cx="6802929" cy="12528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72000" rIns="0" bIns="71437" numCol="1" spcCol="38100" rtlCol="0" anchor="ctr">
            <a:spAutoFit/>
          </a:bodyPr>
          <a:lstStyle/>
          <a:p>
            <a:pPr marL="367030" marR="81280" indent="-144000" defTabSz="1821656">
              <a:buFont typeface="Arial" panose="020B0604020202020204" pitchFamily="34" charset="0"/>
              <a:buChar char="•"/>
            </a:pPr>
            <a:r>
              <a:rPr lang="en-US"/>
              <a:t>ion-track nanotechnology</a:t>
            </a:r>
          </a:p>
          <a:p>
            <a:pPr marL="367030" marR="81280" indent="-14400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a:t>i</a:t>
            </a:r>
            <a:r>
              <a:rPr kumimoji="0" lang="en-US" b="0" i="0" u="none" strike="noStrike" cap="none" spc="0" normalizeH="0" baseline="0">
                <a:ln>
                  <a:noFill/>
                </a:ln>
                <a:solidFill>
                  <a:srgbClr val="000000"/>
                </a:solidFill>
                <a:effectLst/>
                <a:uFill>
                  <a:solidFill>
                    <a:srgbClr val="000000"/>
                  </a:solidFill>
                </a:uFill>
                <a:latin typeface="+mn-lt"/>
                <a:ea typeface="+mn-ea"/>
                <a:cs typeface="+mn-cs"/>
                <a:sym typeface="Arial"/>
              </a:rPr>
              <a:t>on-induced materials modifications: from bulk to nano</a:t>
            </a:r>
          </a:p>
          <a:p>
            <a:pPr marL="367030" marR="81280" indent="-14400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a:t>radiation hardness functional materials (including fusion and accelerator materials)</a:t>
            </a:r>
          </a:p>
          <a:p>
            <a:pPr marL="367030" marR="81280" indent="-144000" defTabSz="1821656">
              <a:buFont typeface="Arial" panose="020B0604020202020204" pitchFamily="34" charset="0"/>
              <a:buChar char="•"/>
            </a:pPr>
            <a:r>
              <a:rPr lang="en-US"/>
              <a:t>heavy ion microprobe for sub-µm targeting with single ions (space electronics and detectors)</a:t>
            </a:r>
          </a:p>
          <a:p>
            <a:pPr marL="367030" marR="81280" indent="-144000" defTabSz="1821656">
              <a:buFont typeface="Arial" panose="020B0604020202020204" pitchFamily="34" charset="0"/>
              <a:buChar char="•"/>
            </a:pPr>
            <a:r>
              <a:rPr lang="en-US"/>
              <a:t>astrochemistry</a:t>
            </a:r>
          </a:p>
          <a:p>
            <a:pPr marL="367030" marR="81280" indent="-144000" algn="l" defTabSz="1821656"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45" name="Slide Number Placeholder 44">
            <a:extLst>
              <a:ext uri="{FF2B5EF4-FFF2-40B4-BE49-F238E27FC236}">
                <a16:creationId xmlns:a16="http://schemas.microsoft.com/office/drawing/2014/main" id="{149FC109-C41B-ED42-D1FB-079F44510F73}"/>
              </a:ext>
            </a:extLst>
          </p:cNvPr>
          <p:cNvSpPr>
            <a:spLocks noGrp="1"/>
          </p:cNvSpPr>
          <p:nvPr>
            <p:ph type="sldNum" sz="quarter" idx="2"/>
          </p:nvPr>
        </p:nvSpPr>
        <p:spPr/>
        <p:txBody>
          <a:bodyPr/>
          <a:lstStyle/>
          <a:p>
            <a:fld id="{86CB4B4D-7CA3-9044-876B-883B54F8677D}" type="slidenum">
              <a:rPr lang="en-US"/>
              <a:t>4</a:t>
            </a:fld>
            <a:endParaRPr lang="en-US" dirty="0"/>
          </a:p>
        </p:txBody>
      </p:sp>
      <p:grpSp>
        <p:nvGrpSpPr>
          <p:cNvPr id="53" name="Group 52">
            <a:extLst>
              <a:ext uri="{FF2B5EF4-FFF2-40B4-BE49-F238E27FC236}">
                <a16:creationId xmlns:a16="http://schemas.microsoft.com/office/drawing/2014/main" id="{C4C3E060-96CE-667A-1DD1-E5090844A8E1}"/>
              </a:ext>
            </a:extLst>
          </p:cNvPr>
          <p:cNvGrpSpPr>
            <a:grpSpLocks noChangeAspect="1"/>
          </p:cNvGrpSpPr>
          <p:nvPr/>
        </p:nvGrpSpPr>
        <p:grpSpPr>
          <a:xfrm>
            <a:off x="5975842" y="4030289"/>
            <a:ext cx="3169696" cy="1137879"/>
            <a:chOff x="495525" y="1063868"/>
            <a:chExt cx="1910377" cy="685800"/>
          </a:xfrm>
        </p:grpSpPr>
        <p:pic>
          <p:nvPicPr>
            <p:cNvPr id="54" name="Picture 53" descr="Résultat de recherche d'images pour &quot;dense molecular clouds&quot;">
              <a:extLst>
                <a:ext uri="{FF2B5EF4-FFF2-40B4-BE49-F238E27FC236}">
                  <a16:creationId xmlns:a16="http://schemas.microsoft.com/office/drawing/2014/main" id="{343DE212-FAED-7FAB-F1B5-1172EFBE6F04}"/>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rot="10800000">
              <a:off x="495525" y="1063868"/>
              <a:ext cx="1910377" cy="685800"/>
            </a:xfrm>
            <a:prstGeom prst="rect">
              <a:avLst/>
            </a:prstGeom>
            <a:noFill/>
          </p:spPr>
        </p:pic>
        <p:pic>
          <p:nvPicPr>
            <p:cNvPr id="55" name="Picture 54">
              <a:extLst>
                <a:ext uri="{FF2B5EF4-FFF2-40B4-BE49-F238E27FC236}">
                  <a16:creationId xmlns:a16="http://schemas.microsoft.com/office/drawing/2014/main" id="{1AA5F05E-2D24-B343-A38F-AEFF048458FC}"/>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rcRect/>
            <a:stretch/>
          </p:blipFill>
          <p:spPr>
            <a:xfrm rot="10800000">
              <a:off x="1410307" y="1109915"/>
              <a:ext cx="881789" cy="593633"/>
            </a:xfrm>
            <a:prstGeom prst="rect">
              <a:avLst/>
            </a:prstGeom>
          </p:spPr>
        </p:pic>
        <p:grpSp>
          <p:nvGrpSpPr>
            <p:cNvPr id="56" name="Group 55">
              <a:extLst>
                <a:ext uri="{FF2B5EF4-FFF2-40B4-BE49-F238E27FC236}">
                  <a16:creationId xmlns:a16="http://schemas.microsoft.com/office/drawing/2014/main" id="{C1746FAE-6354-0740-1024-6CFA91F5FA04}"/>
                </a:ext>
              </a:extLst>
            </p:cNvPr>
            <p:cNvGrpSpPr/>
            <p:nvPr/>
          </p:nvGrpSpPr>
          <p:grpSpPr>
            <a:xfrm rot="16200000">
              <a:off x="683890" y="1057563"/>
              <a:ext cx="544633" cy="686589"/>
              <a:chOff x="3690198" y="4362430"/>
              <a:chExt cx="1770707" cy="1060985"/>
            </a:xfrm>
          </p:grpSpPr>
          <p:grpSp>
            <p:nvGrpSpPr>
              <p:cNvPr id="57" name="Group 56">
                <a:extLst>
                  <a:ext uri="{FF2B5EF4-FFF2-40B4-BE49-F238E27FC236}">
                    <a16:creationId xmlns:a16="http://schemas.microsoft.com/office/drawing/2014/main" id="{22199C8B-5982-DEA0-A9E5-0B6708C11729}"/>
                  </a:ext>
                </a:extLst>
              </p:cNvPr>
              <p:cNvGrpSpPr/>
              <p:nvPr/>
            </p:nvGrpSpPr>
            <p:grpSpPr>
              <a:xfrm rot="5400000">
                <a:off x="4054844" y="3997784"/>
                <a:ext cx="1041416" cy="1770707"/>
                <a:chOff x="1624495" y="2780928"/>
                <a:chExt cx="864111" cy="457200"/>
              </a:xfrm>
            </p:grpSpPr>
            <p:cxnSp>
              <p:nvCxnSpPr>
                <p:cNvPr id="62" name="Straight Arrow Connector 61">
                  <a:extLst>
                    <a:ext uri="{FF2B5EF4-FFF2-40B4-BE49-F238E27FC236}">
                      <a16:creationId xmlns:a16="http://schemas.microsoft.com/office/drawing/2014/main" id="{687D9F1A-E39B-212A-8085-26B9B15CE907}"/>
                    </a:ext>
                  </a:extLst>
                </p:cNvPr>
                <p:cNvCxnSpPr/>
                <p:nvPr/>
              </p:nvCxnSpPr>
              <p:spPr>
                <a:xfrm>
                  <a:off x="1624510" y="2780928"/>
                  <a:ext cx="86409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262CD55-24F4-E69E-0FBA-27921CA29B11}"/>
                    </a:ext>
                  </a:extLst>
                </p:cNvPr>
                <p:cNvCxnSpPr/>
                <p:nvPr/>
              </p:nvCxnSpPr>
              <p:spPr>
                <a:xfrm>
                  <a:off x="1624495" y="3238128"/>
                  <a:ext cx="86409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6A0A1601-CD8F-53E3-49D8-2D7BC24E4B8A}"/>
                  </a:ext>
                </a:extLst>
              </p:cNvPr>
              <p:cNvGrpSpPr/>
              <p:nvPr/>
            </p:nvGrpSpPr>
            <p:grpSpPr>
              <a:xfrm rot="5400000">
                <a:off x="4006241" y="4411436"/>
                <a:ext cx="1047794" cy="976163"/>
                <a:chOff x="1624494" y="2955480"/>
                <a:chExt cx="869404" cy="252047"/>
              </a:xfrm>
            </p:grpSpPr>
            <p:cxnSp>
              <p:nvCxnSpPr>
                <p:cNvPr id="59" name="Straight Arrow Connector 58">
                  <a:extLst>
                    <a:ext uri="{FF2B5EF4-FFF2-40B4-BE49-F238E27FC236}">
                      <a16:creationId xmlns:a16="http://schemas.microsoft.com/office/drawing/2014/main" id="{D369DC5A-2263-A142-AF10-A2582E2752B7}"/>
                    </a:ext>
                  </a:extLst>
                </p:cNvPr>
                <p:cNvCxnSpPr/>
                <p:nvPr/>
              </p:nvCxnSpPr>
              <p:spPr>
                <a:xfrm>
                  <a:off x="1624495" y="2955480"/>
                  <a:ext cx="864097"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0365944-99A8-D347-0CBD-FA1711574C32}"/>
                    </a:ext>
                  </a:extLst>
                </p:cNvPr>
                <p:cNvCxnSpPr/>
                <p:nvPr/>
              </p:nvCxnSpPr>
              <p:spPr>
                <a:xfrm>
                  <a:off x="1624494" y="3085728"/>
                  <a:ext cx="86409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4B0CA0A-87B3-82B6-5A51-31BAFC9B8971}"/>
                    </a:ext>
                  </a:extLst>
                </p:cNvPr>
                <p:cNvCxnSpPr/>
                <p:nvPr/>
              </p:nvCxnSpPr>
              <p:spPr>
                <a:xfrm>
                  <a:off x="1629800" y="3207527"/>
                  <a:ext cx="864098"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sp>
        <p:nvSpPr>
          <p:cNvPr id="64" name="TextBox 63">
            <a:extLst>
              <a:ext uri="{FF2B5EF4-FFF2-40B4-BE49-F238E27FC236}">
                <a16:creationId xmlns:a16="http://schemas.microsoft.com/office/drawing/2014/main" id="{88695136-28A4-77B1-809E-F61A8830E7AD}"/>
              </a:ext>
            </a:extLst>
          </p:cNvPr>
          <p:cNvSpPr txBox="1"/>
          <p:nvPr/>
        </p:nvSpPr>
        <p:spPr>
          <a:xfrm>
            <a:off x="6076777" y="4322046"/>
            <a:ext cx="971311" cy="276999"/>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ions</a:t>
            </a:r>
          </a:p>
        </p:txBody>
      </p:sp>
      <p:pic>
        <p:nvPicPr>
          <p:cNvPr id="65" name="Grafik 1">
            <a:extLst>
              <a:ext uri="{FF2B5EF4-FFF2-40B4-BE49-F238E27FC236}">
                <a16:creationId xmlns:a16="http://schemas.microsoft.com/office/drawing/2014/main" id="{5DE9BF06-4EF8-719C-739C-4E6EB0A5FB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06" y="4010376"/>
            <a:ext cx="1230498" cy="1152000"/>
          </a:xfrm>
          <a:prstGeom prst="rect">
            <a:avLst/>
          </a:prstGeom>
        </p:spPr>
      </p:pic>
      <p:pic>
        <p:nvPicPr>
          <p:cNvPr id="66" name="Picture 2" descr="s1">
            <a:extLst>
              <a:ext uri="{FF2B5EF4-FFF2-40B4-BE49-F238E27FC236}">
                <a16:creationId xmlns:a16="http://schemas.microsoft.com/office/drawing/2014/main" id="{93EC1FCD-8755-58C7-55B3-B50399099FCD}"/>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1190167" y="4018704"/>
            <a:ext cx="1727341" cy="1152000"/>
          </a:xfrm>
          <a:prstGeom prst="rect">
            <a:avLst/>
          </a:prstGeom>
          <a:noFill/>
          <a:ln w="9525">
            <a:noFill/>
            <a:miter lim="800000"/>
            <a:headEnd/>
            <a:tailEnd/>
          </a:ln>
        </p:spPr>
      </p:pic>
      <p:pic>
        <p:nvPicPr>
          <p:cNvPr id="67" name="Picture 34" descr="Picture 34">
            <a:extLst>
              <a:ext uri="{FF2B5EF4-FFF2-40B4-BE49-F238E27FC236}">
                <a16:creationId xmlns:a16="http://schemas.microsoft.com/office/drawing/2014/main" id="{20B2AD05-1532-815C-F36C-F4B7581F35D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pic>
        <p:nvPicPr>
          <p:cNvPr id="68" name="Picture 78" descr="Exp_190 - 16">
            <a:extLst>
              <a:ext uri="{FF2B5EF4-FFF2-40B4-BE49-F238E27FC236}">
                <a16:creationId xmlns:a16="http://schemas.microsoft.com/office/drawing/2014/main" id="{F8CD6412-783D-2D32-EF0A-8F74026F7E2F}"/>
              </a:ext>
            </a:extLst>
          </p:cNvPr>
          <p:cNvPicPr>
            <a:picLocks noChangeAspect="1" noChangeArrowheads="1"/>
          </p:cNvPicPr>
          <p:nvPr/>
        </p:nvPicPr>
        <p:blipFill>
          <a:blip r:embed="rId11" cstate="hqprint">
            <a:lum bright="6000" contrast="18000"/>
            <a:extLst>
              <a:ext uri="{28A0092B-C50C-407E-A947-70E740481C1C}">
                <a14:useLocalDpi xmlns:a14="http://schemas.microsoft.com/office/drawing/2010/main"/>
              </a:ext>
            </a:extLst>
          </a:blip>
          <a:srcRect/>
          <a:stretch>
            <a:fillRect/>
          </a:stretch>
        </p:blipFill>
        <p:spPr bwMode="auto">
          <a:xfrm>
            <a:off x="2863392" y="4024624"/>
            <a:ext cx="1440637" cy="1152000"/>
          </a:xfrm>
          <a:prstGeom prst="rect">
            <a:avLst/>
          </a:prstGeom>
          <a:noFill/>
          <a:ln w="9525">
            <a:noFill/>
            <a:miter lim="800000"/>
            <a:headEnd/>
            <a:tailEnd/>
          </a:ln>
        </p:spPr>
      </p:pic>
      <p:pic>
        <p:nvPicPr>
          <p:cNvPr id="69" name="Picture 5">
            <a:extLst>
              <a:ext uri="{FF2B5EF4-FFF2-40B4-BE49-F238E27FC236}">
                <a16:creationId xmlns:a16="http://schemas.microsoft.com/office/drawing/2014/main" id="{B1A8B721-B260-8DC9-2159-B33AC4DD2B6E}"/>
              </a:ext>
            </a:extLst>
          </p:cNvPr>
          <p:cNvPicPr>
            <a:picLocks noChangeAspect="1" noChangeArrowheads="1"/>
          </p:cNvPicPr>
          <p:nvPr/>
        </p:nvPicPr>
        <p:blipFill>
          <a:blip r:embed="rId12" cstate="hqprint">
            <a:lum bright="18000" contrast="6000"/>
            <a:extLst>
              <a:ext uri="{28A0092B-C50C-407E-A947-70E740481C1C}">
                <a14:useLocalDpi xmlns:a14="http://schemas.microsoft.com/office/drawing/2010/main"/>
              </a:ext>
            </a:extLst>
          </a:blip>
          <a:srcRect/>
          <a:stretch>
            <a:fillRect/>
          </a:stretch>
        </p:blipFill>
        <p:spPr bwMode="auto">
          <a:xfrm>
            <a:off x="4279988" y="4016223"/>
            <a:ext cx="1772676" cy="1152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0" name="Picture 38">
            <a:extLst>
              <a:ext uri="{FF2B5EF4-FFF2-40B4-BE49-F238E27FC236}">
                <a16:creationId xmlns:a16="http://schemas.microsoft.com/office/drawing/2014/main" id="{734C6012-59C2-2A3B-52B5-14987F8FC1B8}"/>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41564" y="1374634"/>
            <a:ext cx="2554034" cy="1414244"/>
          </a:xfrm>
          <a:prstGeom prst="rect">
            <a:avLst/>
          </a:prstGeom>
          <a:ln w="57150">
            <a:solidFill>
              <a:srgbClr val="0070C0"/>
            </a:solidFill>
          </a:ln>
        </p:spPr>
      </p:pic>
      <p:sp>
        <p:nvSpPr>
          <p:cNvPr id="17" name="Titel 1">
            <a:extLst>
              <a:ext uri="{FF2B5EF4-FFF2-40B4-BE49-F238E27FC236}">
                <a16:creationId xmlns:a16="http://schemas.microsoft.com/office/drawing/2014/main" id="{51EC9DE4-2AB3-B8C4-F77C-11E65890F3D6}"/>
              </a:ext>
            </a:extLst>
          </p:cNvPr>
          <p:cNvSpPr txBox="1">
            <a:spLocks/>
          </p:cNvSpPr>
          <p:nvPr/>
        </p:nvSpPr>
        <p:spPr>
          <a:xfrm>
            <a:off x="41564" y="2308332"/>
            <a:ext cx="2291120" cy="480546"/>
          </a:xfrm>
          <a:prstGeom prst="rect">
            <a:avLst/>
          </a:prstGeom>
          <a:solidFill>
            <a:schemeClr val="bg1"/>
          </a:solidFill>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lnSpc>
                <a:spcPct val="100000"/>
              </a:lnSpc>
              <a:defRPr/>
            </a:pPr>
            <a:r>
              <a:rPr lang="en-US" sz="1400" b="1" dirty="0">
                <a:solidFill>
                  <a:srgbClr val="0365C0"/>
                </a:solidFill>
                <a:latin typeface="Arial"/>
                <a:cs typeface="Arial"/>
              </a:rPr>
              <a:t>UNILAC</a:t>
            </a:r>
            <a:r>
              <a:rPr lang="en-US" sz="1400" dirty="0">
                <a:solidFill>
                  <a:srgbClr val="0365C0"/>
                </a:solidFill>
                <a:latin typeface="Arial"/>
                <a:cs typeface="Arial"/>
              </a:rPr>
              <a:t> (3-11.4 MeV/u)</a:t>
            </a:r>
          </a:p>
          <a:p>
            <a:pPr algn="ctr" defTabSz="342900">
              <a:lnSpc>
                <a:spcPct val="100000"/>
              </a:lnSpc>
              <a:defRPr/>
            </a:pPr>
            <a:r>
              <a:rPr lang="en-US" sz="1400" dirty="0">
                <a:solidFill>
                  <a:srgbClr val="0365C0"/>
                </a:solidFill>
                <a:latin typeface="Arial"/>
                <a:cs typeface="Arial"/>
              </a:rPr>
              <a:t>Ion range up to 100 µm</a:t>
            </a:r>
          </a:p>
        </p:txBody>
      </p:sp>
      <p:sp>
        <p:nvSpPr>
          <p:cNvPr id="2" name="TextBox 1">
            <a:extLst>
              <a:ext uri="{FF2B5EF4-FFF2-40B4-BE49-F238E27FC236}">
                <a16:creationId xmlns:a16="http://schemas.microsoft.com/office/drawing/2014/main" id="{0E2CADBB-63F1-6C90-FF0E-BD70016604E8}"/>
              </a:ext>
            </a:extLst>
          </p:cNvPr>
          <p:cNvSpPr txBox="1"/>
          <p:nvPr/>
        </p:nvSpPr>
        <p:spPr>
          <a:xfrm rot="754071">
            <a:off x="2530075" y="1261062"/>
            <a:ext cx="888704"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b="1" i="0" u="none" strike="noStrike" cap="none" spc="0" normalizeH="0" baseline="0">
                <a:ln>
                  <a:noFill/>
                </a:ln>
                <a:solidFill>
                  <a:srgbClr val="00599D"/>
                </a:solidFill>
                <a:effectLst/>
                <a:uFill>
                  <a:solidFill>
                    <a:srgbClr val="000000"/>
                  </a:solidFill>
                </a:uFill>
                <a:latin typeface="+mn-lt"/>
                <a:ea typeface="+mn-ea"/>
                <a:cs typeface="+mn-cs"/>
                <a:sym typeface="Arial"/>
              </a:rPr>
              <a:t>UNILAC</a:t>
            </a:r>
          </a:p>
        </p:txBody>
      </p:sp>
      <p:sp>
        <p:nvSpPr>
          <p:cNvPr id="4" name="TextBox 3">
            <a:extLst>
              <a:ext uri="{FF2B5EF4-FFF2-40B4-BE49-F238E27FC236}">
                <a16:creationId xmlns:a16="http://schemas.microsoft.com/office/drawing/2014/main" id="{90A6E6F5-D4FF-2FBC-2926-092665BF92C7}"/>
              </a:ext>
            </a:extLst>
          </p:cNvPr>
          <p:cNvSpPr txBox="1"/>
          <p:nvPr/>
        </p:nvSpPr>
        <p:spPr>
          <a:xfrm>
            <a:off x="3771299" y="979633"/>
            <a:ext cx="726801"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b="1" i="0" u="none" strike="noStrike" cap="none" spc="0" normalizeH="0" baseline="0">
                <a:ln>
                  <a:noFill/>
                </a:ln>
                <a:solidFill>
                  <a:schemeClr val="accent6">
                    <a:lumMod val="75000"/>
                  </a:schemeClr>
                </a:solidFill>
                <a:effectLst/>
                <a:uFill>
                  <a:solidFill>
                    <a:srgbClr val="000000"/>
                  </a:solidFill>
                </a:uFill>
                <a:latin typeface="+mn-lt"/>
                <a:ea typeface="+mn-ea"/>
                <a:cs typeface="+mn-cs"/>
                <a:sym typeface="Arial"/>
              </a:rPr>
              <a:t>SIS18</a:t>
            </a:r>
          </a:p>
        </p:txBody>
      </p:sp>
    </p:spTree>
    <p:extLst>
      <p:ext uri="{BB962C8B-B14F-4D97-AF65-F5344CB8AC3E}">
        <p14:creationId xmlns:p14="http://schemas.microsoft.com/office/powerpoint/2010/main" val="125068948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B1C1B7-E19D-E538-B12E-1B9D5B703619}"/>
              </a:ext>
            </a:extLst>
          </p:cNvPr>
          <p:cNvSpPr>
            <a:spLocks noGrp="1"/>
          </p:cNvSpPr>
          <p:nvPr>
            <p:ph type="title"/>
          </p:nvPr>
        </p:nvSpPr>
        <p:spPr/>
        <p:txBody>
          <a:bodyPr/>
          <a:lstStyle/>
          <a:p>
            <a:r>
              <a:rPr lang="en-US"/>
              <a:t>MAT facilities in 2030-31 (3 - 11.4 MeV/u)</a:t>
            </a:r>
          </a:p>
        </p:txBody>
      </p:sp>
      <p:pic>
        <p:nvPicPr>
          <p:cNvPr id="42" name="Picture 34" descr="Picture 34">
            <a:extLst>
              <a:ext uri="{FF2B5EF4-FFF2-40B4-BE49-F238E27FC236}">
                <a16:creationId xmlns:a16="http://schemas.microsoft.com/office/drawing/2014/main" id="{415C64B1-4801-DC7D-7D8F-F55BFC0D11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25170" y="4536621"/>
            <a:ext cx="718830" cy="558766"/>
          </a:xfrm>
          <a:prstGeom prst="rect">
            <a:avLst/>
          </a:prstGeom>
          <a:solidFill>
            <a:schemeClr val="bg1"/>
          </a:solidFill>
          <a:ln w="12700">
            <a:miter lim="400000"/>
          </a:ln>
        </p:spPr>
      </p:pic>
      <p:sp>
        <p:nvSpPr>
          <p:cNvPr id="45" name="Slide Number Placeholder 44">
            <a:extLst>
              <a:ext uri="{FF2B5EF4-FFF2-40B4-BE49-F238E27FC236}">
                <a16:creationId xmlns:a16="http://schemas.microsoft.com/office/drawing/2014/main" id="{149FC109-C41B-ED42-D1FB-079F44510F73}"/>
              </a:ext>
            </a:extLst>
          </p:cNvPr>
          <p:cNvSpPr>
            <a:spLocks noGrp="1"/>
          </p:cNvSpPr>
          <p:nvPr>
            <p:ph type="sldNum" sz="quarter" idx="2"/>
          </p:nvPr>
        </p:nvSpPr>
        <p:spPr/>
        <p:txBody>
          <a:bodyPr/>
          <a:lstStyle/>
          <a:p>
            <a:fld id="{86CB4B4D-7CA3-9044-876B-883B54F8677D}" type="slidenum">
              <a:rPr lang="en-US"/>
              <a:t>5</a:t>
            </a:fld>
            <a:endParaRPr lang="en-US" dirty="0"/>
          </a:p>
        </p:txBody>
      </p:sp>
      <p:pic>
        <p:nvPicPr>
          <p:cNvPr id="59" name="Picture 34" descr="Picture 34">
            <a:extLst>
              <a:ext uri="{FF2B5EF4-FFF2-40B4-BE49-F238E27FC236}">
                <a16:creationId xmlns:a16="http://schemas.microsoft.com/office/drawing/2014/main" id="{810D2070-B5D4-CBCC-9871-30BF43ACF4B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sp>
        <p:nvSpPr>
          <p:cNvPr id="4" name="Freeform 113">
            <a:extLst>
              <a:ext uri="{FF2B5EF4-FFF2-40B4-BE49-F238E27FC236}">
                <a16:creationId xmlns:a16="http://schemas.microsoft.com/office/drawing/2014/main" id="{E6ABF823-BED5-AC62-B231-0FE5E4B77E8F}"/>
              </a:ext>
            </a:extLst>
          </p:cNvPr>
          <p:cNvSpPr>
            <a:spLocks/>
          </p:cNvSpPr>
          <p:nvPr/>
        </p:nvSpPr>
        <p:spPr bwMode="auto">
          <a:xfrm>
            <a:off x="6578793" y="1366309"/>
            <a:ext cx="588963" cy="1760538"/>
          </a:xfrm>
          <a:custGeom>
            <a:avLst/>
            <a:gdLst>
              <a:gd name="T0" fmla="*/ 0 w 371"/>
              <a:gd name="T1" fmla="*/ 1109 h 1109"/>
              <a:gd name="T2" fmla="*/ 223 w 371"/>
              <a:gd name="T3" fmla="*/ 845 h 1109"/>
              <a:gd name="T4" fmla="*/ 371 w 371"/>
              <a:gd name="T5" fmla="*/ 0 h 1109"/>
            </a:gdLst>
            <a:ahLst/>
            <a:cxnLst>
              <a:cxn ang="0">
                <a:pos x="T0" y="T1"/>
              </a:cxn>
              <a:cxn ang="0">
                <a:pos x="T2" y="T3"/>
              </a:cxn>
              <a:cxn ang="0">
                <a:pos x="T4" y="T5"/>
              </a:cxn>
            </a:cxnLst>
            <a:rect l="0" t="0" r="r" b="b"/>
            <a:pathLst>
              <a:path w="371" h="1109">
                <a:moveTo>
                  <a:pt x="0" y="1109"/>
                </a:moveTo>
                <a:cubicBezTo>
                  <a:pt x="80" y="1069"/>
                  <a:pt x="161" y="1030"/>
                  <a:pt x="223" y="845"/>
                </a:cubicBezTo>
                <a:cubicBezTo>
                  <a:pt x="284" y="660"/>
                  <a:pt x="347" y="141"/>
                  <a:pt x="371" y="0"/>
                </a:cubicBezTo>
              </a:path>
            </a:pathLst>
          </a:custGeom>
          <a:noFill/>
          <a:ln w="50800"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6" name="Gerader Verbinder 49">
            <a:extLst>
              <a:ext uri="{FF2B5EF4-FFF2-40B4-BE49-F238E27FC236}">
                <a16:creationId xmlns:a16="http://schemas.microsoft.com/office/drawing/2014/main" id="{47F5ACBB-5A5A-7909-E667-3DDD2F924223}"/>
              </a:ext>
            </a:extLst>
          </p:cNvPr>
          <p:cNvCxnSpPr>
            <a:cxnSpLocks/>
          </p:cNvCxnSpPr>
          <p:nvPr/>
        </p:nvCxnSpPr>
        <p:spPr>
          <a:xfrm flipV="1">
            <a:off x="6932806" y="2532701"/>
            <a:ext cx="49319" cy="182666"/>
          </a:xfrm>
          <a:prstGeom prst="line">
            <a:avLst/>
          </a:prstGeom>
          <a:ln w="508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7" name="Gerader Verbinder 53">
            <a:extLst>
              <a:ext uri="{FF2B5EF4-FFF2-40B4-BE49-F238E27FC236}">
                <a16:creationId xmlns:a16="http://schemas.microsoft.com/office/drawing/2014/main" id="{50E686CA-BD5D-AD43-8059-49E816BE3150}"/>
              </a:ext>
            </a:extLst>
          </p:cNvPr>
          <p:cNvCxnSpPr>
            <a:cxnSpLocks/>
          </p:cNvCxnSpPr>
          <p:nvPr/>
        </p:nvCxnSpPr>
        <p:spPr>
          <a:xfrm flipV="1">
            <a:off x="7001014" y="2228173"/>
            <a:ext cx="33404" cy="200558"/>
          </a:xfrm>
          <a:prstGeom prst="line">
            <a:avLst/>
          </a:prstGeom>
          <a:ln w="508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8" name="Rectangle 18">
            <a:extLst>
              <a:ext uri="{FF2B5EF4-FFF2-40B4-BE49-F238E27FC236}">
                <a16:creationId xmlns:a16="http://schemas.microsoft.com/office/drawing/2014/main" id="{F7323E51-F94A-3647-8B00-4D26A88185D2}"/>
              </a:ext>
            </a:extLst>
          </p:cNvPr>
          <p:cNvSpPr>
            <a:spLocks noChangeArrowheads="1"/>
          </p:cNvSpPr>
          <p:nvPr/>
        </p:nvSpPr>
        <p:spPr bwMode="auto">
          <a:xfrm>
            <a:off x="928881" y="2608055"/>
            <a:ext cx="2564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a:ln>
                  <a:noFill/>
                </a:ln>
                <a:solidFill>
                  <a:srgbClr val="FFFFFF"/>
                </a:solidFill>
                <a:effectLst/>
                <a:uLnTx/>
                <a:uFillTx/>
                <a:latin typeface="Arial"/>
                <a:ea typeface="+mn-ea"/>
                <a:cs typeface="+mn-cs"/>
              </a:rPr>
              <a:t>HSI</a:t>
            </a:r>
            <a:endParaRPr kumimoji="0" lang="de-DE" alt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19">
            <a:extLst>
              <a:ext uri="{FF2B5EF4-FFF2-40B4-BE49-F238E27FC236}">
                <a16:creationId xmlns:a16="http://schemas.microsoft.com/office/drawing/2014/main" id="{478CC269-5B50-CBC1-7DF7-0AC8628F5CA2}"/>
              </a:ext>
            </a:extLst>
          </p:cNvPr>
          <p:cNvSpPr>
            <a:spLocks noEditPoints="1"/>
          </p:cNvSpPr>
          <p:nvPr/>
        </p:nvSpPr>
        <p:spPr bwMode="auto">
          <a:xfrm>
            <a:off x="128781" y="2803317"/>
            <a:ext cx="212725" cy="331788"/>
          </a:xfrm>
          <a:custGeom>
            <a:avLst/>
            <a:gdLst>
              <a:gd name="T0" fmla="*/ 864 w 2180"/>
              <a:gd name="T1" fmla="*/ 595 h 3407"/>
              <a:gd name="T2" fmla="*/ 2180 w 2180"/>
              <a:gd name="T3" fmla="*/ 3228 h 3407"/>
              <a:gd name="T4" fmla="*/ 1823 w 2180"/>
              <a:gd name="T5" fmla="*/ 3407 h 3407"/>
              <a:gd name="T6" fmla="*/ 506 w 2180"/>
              <a:gd name="T7" fmla="*/ 774 h 3407"/>
              <a:gd name="T8" fmla="*/ 864 w 2180"/>
              <a:gd name="T9" fmla="*/ 595 h 3407"/>
              <a:gd name="T10" fmla="*/ 148 w 2180"/>
              <a:gd name="T11" fmla="*/ 953 h 3407"/>
              <a:gd name="T12" fmla="*/ 416 w 2180"/>
              <a:gd name="T13" fmla="*/ 148 h 3407"/>
              <a:gd name="T14" fmla="*/ 1221 w 2180"/>
              <a:gd name="T15" fmla="*/ 416 h 3407"/>
              <a:gd name="T16" fmla="*/ 953 w 2180"/>
              <a:gd name="T17" fmla="*/ 1221 h 3407"/>
              <a:gd name="T18" fmla="*/ 148 w 2180"/>
              <a:gd name="T19" fmla="*/ 953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80" h="3407">
                <a:moveTo>
                  <a:pt x="864" y="595"/>
                </a:moveTo>
                <a:lnTo>
                  <a:pt x="2180" y="3228"/>
                </a:lnTo>
                <a:lnTo>
                  <a:pt x="1823" y="3407"/>
                </a:lnTo>
                <a:lnTo>
                  <a:pt x="506" y="774"/>
                </a:lnTo>
                <a:lnTo>
                  <a:pt x="864" y="595"/>
                </a:lnTo>
                <a:close/>
                <a:moveTo>
                  <a:pt x="148" y="953"/>
                </a:moveTo>
                <a:cubicBezTo>
                  <a:pt x="0" y="656"/>
                  <a:pt x="120" y="296"/>
                  <a:pt x="416" y="148"/>
                </a:cubicBezTo>
                <a:cubicBezTo>
                  <a:pt x="713" y="0"/>
                  <a:pt x="1073" y="120"/>
                  <a:pt x="1221" y="416"/>
                </a:cubicBezTo>
                <a:cubicBezTo>
                  <a:pt x="1370" y="713"/>
                  <a:pt x="1250" y="1073"/>
                  <a:pt x="953" y="1221"/>
                </a:cubicBezTo>
                <a:cubicBezTo>
                  <a:pt x="657" y="1369"/>
                  <a:pt x="296" y="1249"/>
                  <a:pt x="148" y="953"/>
                </a:cubicBezTo>
                <a:close/>
              </a:path>
            </a:pathLst>
          </a:custGeom>
          <a:solidFill>
            <a:schemeClr val="tx1"/>
          </a:solidFill>
          <a:ln w="1588" cap="flat">
            <a:solidFill>
              <a:schemeClr val="tx1"/>
            </a:solidFill>
            <a:prstDash val="solid"/>
            <a:bevel/>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20">
            <a:extLst>
              <a:ext uri="{FF2B5EF4-FFF2-40B4-BE49-F238E27FC236}">
                <a16:creationId xmlns:a16="http://schemas.microsoft.com/office/drawing/2014/main" id="{DC59685E-63D6-5384-CAF9-369806FB9064}"/>
              </a:ext>
            </a:extLst>
          </p:cNvPr>
          <p:cNvSpPr>
            <a:spLocks noEditPoints="1"/>
          </p:cNvSpPr>
          <p:nvPr/>
        </p:nvSpPr>
        <p:spPr bwMode="auto">
          <a:xfrm>
            <a:off x="128781" y="3117642"/>
            <a:ext cx="212725" cy="331788"/>
          </a:xfrm>
          <a:custGeom>
            <a:avLst/>
            <a:gdLst>
              <a:gd name="T0" fmla="*/ 253 w 1090"/>
              <a:gd name="T1" fmla="*/ 1317 h 1704"/>
              <a:gd name="T2" fmla="*/ 911 w 1090"/>
              <a:gd name="T3" fmla="*/ 0 h 1704"/>
              <a:gd name="T4" fmla="*/ 1090 w 1090"/>
              <a:gd name="T5" fmla="*/ 90 h 1704"/>
              <a:gd name="T6" fmla="*/ 432 w 1090"/>
              <a:gd name="T7" fmla="*/ 1407 h 1704"/>
              <a:gd name="T8" fmla="*/ 253 w 1090"/>
              <a:gd name="T9" fmla="*/ 1317 h 1704"/>
              <a:gd name="T10" fmla="*/ 610 w 1090"/>
              <a:gd name="T11" fmla="*/ 1496 h 1704"/>
              <a:gd name="T12" fmla="*/ 208 w 1090"/>
              <a:gd name="T13" fmla="*/ 1630 h 1704"/>
              <a:gd name="T14" fmla="*/ 74 w 1090"/>
              <a:gd name="T15" fmla="*/ 1228 h 1704"/>
              <a:gd name="T16" fmla="*/ 476 w 1090"/>
              <a:gd name="T17" fmla="*/ 1093 h 1704"/>
              <a:gd name="T18" fmla="*/ 610 w 1090"/>
              <a:gd name="T19" fmla="*/ 1496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0" h="1704">
                <a:moveTo>
                  <a:pt x="253" y="1317"/>
                </a:moveTo>
                <a:lnTo>
                  <a:pt x="911" y="0"/>
                </a:lnTo>
                <a:lnTo>
                  <a:pt x="1090" y="90"/>
                </a:lnTo>
                <a:lnTo>
                  <a:pt x="432" y="1407"/>
                </a:lnTo>
                <a:lnTo>
                  <a:pt x="253" y="1317"/>
                </a:lnTo>
                <a:close/>
                <a:moveTo>
                  <a:pt x="610" y="1496"/>
                </a:moveTo>
                <a:cubicBezTo>
                  <a:pt x="536" y="1644"/>
                  <a:pt x="356" y="1704"/>
                  <a:pt x="208" y="1630"/>
                </a:cubicBezTo>
                <a:cubicBezTo>
                  <a:pt x="60" y="1556"/>
                  <a:pt x="0" y="1376"/>
                  <a:pt x="74" y="1228"/>
                </a:cubicBezTo>
                <a:cubicBezTo>
                  <a:pt x="148" y="1079"/>
                  <a:pt x="328" y="1019"/>
                  <a:pt x="476" y="1093"/>
                </a:cubicBezTo>
                <a:cubicBezTo>
                  <a:pt x="624" y="1168"/>
                  <a:pt x="685" y="1348"/>
                  <a:pt x="610" y="1496"/>
                </a:cubicBezTo>
                <a:close/>
              </a:path>
            </a:pathLst>
          </a:custGeom>
          <a:solidFill>
            <a:schemeClr val="tx1"/>
          </a:solidFill>
          <a:ln w="1588" cap="flat">
            <a:solidFill>
              <a:schemeClr val="tx1"/>
            </a:solidFill>
            <a:prstDash val="solid"/>
            <a:bevel/>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Line 21">
            <a:extLst>
              <a:ext uri="{FF2B5EF4-FFF2-40B4-BE49-F238E27FC236}">
                <a16:creationId xmlns:a16="http://schemas.microsoft.com/office/drawing/2014/main" id="{345DABE2-2B0B-2E52-9457-05DBC53D8CC7}"/>
              </a:ext>
            </a:extLst>
          </p:cNvPr>
          <p:cNvSpPr>
            <a:spLocks noChangeShapeType="1"/>
          </p:cNvSpPr>
          <p:nvPr/>
        </p:nvSpPr>
        <p:spPr bwMode="auto">
          <a:xfrm flipV="1">
            <a:off x="325344" y="3111528"/>
            <a:ext cx="776053" cy="6114"/>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Oval 30">
            <a:extLst>
              <a:ext uri="{FF2B5EF4-FFF2-40B4-BE49-F238E27FC236}">
                <a16:creationId xmlns:a16="http://schemas.microsoft.com/office/drawing/2014/main" id="{9F502CA7-F5FC-08DE-6FBA-C486C9B8153A}"/>
              </a:ext>
            </a:extLst>
          </p:cNvPr>
          <p:cNvSpPr>
            <a:spLocks noChangeArrowheads="1"/>
          </p:cNvSpPr>
          <p:nvPr/>
        </p:nvSpPr>
        <p:spPr bwMode="auto">
          <a:xfrm>
            <a:off x="7167756" y="942767"/>
            <a:ext cx="963613" cy="963613"/>
          </a:xfrm>
          <a:prstGeom prst="ellipse">
            <a:avLst/>
          </a:prstGeom>
          <a:noFill/>
          <a:ln w="381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Rectangle 31">
            <a:extLst>
              <a:ext uri="{FF2B5EF4-FFF2-40B4-BE49-F238E27FC236}">
                <a16:creationId xmlns:a16="http://schemas.microsoft.com/office/drawing/2014/main" id="{829682A2-0CEB-5F56-924C-B5FF3B0F8449}"/>
              </a:ext>
            </a:extLst>
          </p:cNvPr>
          <p:cNvSpPr>
            <a:spLocks noChangeArrowheads="1"/>
          </p:cNvSpPr>
          <p:nvPr/>
        </p:nvSpPr>
        <p:spPr bwMode="auto">
          <a:xfrm>
            <a:off x="7293708" y="1276001"/>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a:ln>
                  <a:noFill/>
                </a:ln>
                <a:solidFill>
                  <a:srgbClr val="000000"/>
                </a:solidFill>
                <a:effectLst/>
                <a:uLnTx/>
                <a:uFillTx/>
                <a:latin typeface="Arial"/>
                <a:ea typeface="+mn-ea"/>
                <a:cs typeface="+mn-cs"/>
              </a:rPr>
              <a:t>SIS 18</a:t>
            </a:r>
            <a:endParaRPr kumimoji="0" lang="de-DE" altLang="de-D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Rectangle 34">
            <a:extLst>
              <a:ext uri="{FF2B5EF4-FFF2-40B4-BE49-F238E27FC236}">
                <a16:creationId xmlns:a16="http://schemas.microsoft.com/office/drawing/2014/main" id="{84188223-BA6A-E338-E78A-3386ABAF17F3}"/>
              </a:ext>
            </a:extLst>
          </p:cNvPr>
          <p:cNvSpPr>
            <a:spLocks noChangeArrowheads="1"/>
          </p:cNvSpPr>
          <p:nvPr/>
        </p:nvSpPr>
        <p:spPr bwMode="auto">
          <a:xfrm>
            <a:off x="32292" y="2525081"/>
            <a:ext cx="640858" cy="276999"/>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a:ln>
                  <a:noFill/>
                </a:ln>
                <a:solidFill>
                  <a:prstClr val="black"/>
                </a:solidFill>
                <a:effectLst/>
                <a:uLnTx/>
                <a:uFillTx/>
                <a:latin typeface="Arial"/>
                <a:ea typeface="+mn-ea"/>
                <a:cs typeface="+mn-cs"/>
              </a:rPr>
              <a:t>North</a:t>
            </a:r>
          </a:p>
        </p:txBody>
      </p:sp>
      <p:sp>
        <p:nvSpPr>
          <p:cNvPr id="16" name="Rectangle 85">
            <a:extLst>
              <a:ext uri="{FF2B5EF4-FFF2-40B4-BE49-F238E27FC236}">
                <a16:creationId xmlns:a16="http://schemas.microsoft.com/office/drawing/2014/main" id="{E14ACFA8-4F43-1618-0276-7C3D9F1EF232}"/>
              </a:ext>
            </a:extLst>
          </p:cNvPr>
          <p:cNvSpPr>
            <a:spLocks noChangeArrowheads="1"/>
          </p:cNvSpPr>
          <p:nvPr/>
        </p:nvSpPr>
        <p:spPr bwMode="auto">
          <a:xfrm>
            <a:off x="3922647" y="2261713"/>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Rectangle 100">
            <a:extLst>
              <a:ext uri="{FF2B5EF4-FFF2-40B4-BE49-F238E27FC236}">
                <a16:creationId xmlns:a16="http://schemas.microsoft.com/office/drawing/2014/main" id="{A6AC4697-D014-C723-69E4-B402D5DE38E8}"/>
              </a:ext>
            </a:extLst>
          </p:cNvPr>
          <p:cNvSpPr>
            <a:spLocks noChangeArrowheads="1"/>
          </p:cNvSpPr>
          <p:nvPr/>
        </p:nvSpPr>
        <p:spPr bwMode="auto">
          <a:xfrm>
            <a:off x="928881" y="2608055"/>
            <a:ext cx="2564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a:ln>
                  <a:noFill/>
                </a:ln>
                <a:solidFill>
                  <a:srgbClr val="FFFFFF"/>
                </a:solidFill>
                <a:effectLst/>
                <a:uLnTx/>
                <a:uFillTx/>
                <a:latin typeface="Arial"/>
                <a:ea typeface="+mn-ea"/>
                <a:cs typeface="+mn-cs"/>
              </a:rPr>
              <a:t>HSI</a:t>
            </a:r>
            <a:endParaRPr kumimoji="0" lang="de-DE" alt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Oval 114">
            <a:extLst>
              <a:ext uri="{FF2B5EF4-FFF2-40B4-BE49-F238E27FC236}">
                <a16:creationId xmlns:a16="http://schemas.microsoft.com/office/drawing/2014/main" id="{EFBBADAF-4308-D763-4366-74A475BDB08A}"/>
              </a:ext>
            </a:extLst>
          </p:cNvPr>
          <p:cNvSpPr>
            <a:spLocks noChangeArrowheads="1"/>
          </p:cNvSpPr>
          <p:nvPr/>
        </p:nvSpPr>
        <p:spPr bwMode="auto">
          <a:xfrm>
            <a:off x="7167756" y="942767"/>
            <a:ext cx="963613" cy="963613"/>
          </a:xfrm>
          <a:prstGeom prst="ellipse">
            <a:avLst/>
          </a:prstGeom>
          <a:noFill/>
          <a:ln w="508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Rectangle 120">
            <a:extLst>
              <a:ext uri="{FF2B5EF4-FFF2-40B4-BE49-F238E27FC236}">
                <a16:creationId xmlns:a16="http://schemas.microsoft.com/office/drawing/2014/main" id="{E083C1AF-675C-1DA8-AE41-8B438FFCDE46}"/>
              </a:ext>
            </a:extLst>
          </p:cNvPr>
          <p:cNvSpPr>
            <a:spLocks noChangeArrowheads="1"/>
          </p:cNvSpPr>
          <p:nvPr/>
        </p:nvSpPr>
        <p:spPr bwMode="auto">
          <a:xfrm>
            <a:off x="38823" y="3505652"/>
            <a:ext cx="693420" cy="276999"/>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a:ln>
                  <a:noFill/>
                </a:ln>
                <a:solidFill>
                  <a:prstClr val="black"/>
                </a:solidFill>
                <a:effectLst/>
                <a:uLnTx/>
                <a:uFillTx/>
                <a:latin typeface="Arial"/>
                <a:ea typeface="+mn-ea"/>
                <a:cs typeface="+mn-cs"/>
              </a:rPr>
              <a:t>South</a:t>
            </a:r>
            <a:endParaRPr kumimoji="0" lang="de-DE" altLang="de-DE" sz="16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0" name="Group 149">
            <a:extLst>
              <a:ext uri="{FF2B5EF4-FFF2-40B4-BE49-F238E27FC236}">
                <a16:creationId xmlns:a16="http://schemas.microsoft.com/office/drawing/2014/main" id="{75394DC3-540F-9E8B-B0F8-D82AE3DA44EE}"/>
              </a:ext>
            </a:extLst>
          </p:cNvPr>
          <p:cNvGrpSpPr>
            <a:grpSpLocks/>
          </p:cNvGrpSpPr>
          <p:nvPr/>
        </p:nvGrpSpPr>
        <p:grpSpPr bwMode="auto">
          <a:xfrm>
            <a:off x="574288" y="2981591"/>
            <a:ext cx="1238877" cy="290513"/>
            <a:chOff x="786" y="1707"/>
            <a:chExt cx="882" cy="183"/>
          </a:xfrm>
        </p:grpSpPr>
        <p:sp>
          <p:nvSpPr>
            <p:cNvPr id="21" name="Rectangle 147">
              <a:extLst>
                <a:ext uri="{FF2B5EF4-FFF2-40B4-BE49-F238E27FC236}">
                  <a16:creationId xmlns:a16="http://schemas.microsoft.com/office/drawing/2014/main" id="{5651E628-8A09-EBD3-C454-9B0C4A4C30C6}"/>
                </a:ext>
              </a:extLst>
            </p:cNvPr>
            <p:cNvSpPr>
              <a:spLocks noChangeArrowheads="1"/>
            </p:cNvSpPr>
            <p:nvPr/>
          </p:nvSpPr>
          <p:spPr bwMode="auto">
            <a:xfrm>
              <a:off x="786" y="1707"/>
              <a:ext cx="882" cy="18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Rectangle 148">
              <a:extLst>
                <a:ext uri="{FF2B5EF4-FFF2-40B4-BE49-F238E27FC236}">
                  <a16:creationId xmlns:a16="http://schemas.microsoft.com/office/drawing/2014/main" id="{4B344C81-C520-E5DD-6F56-CD8542A2B55B}"/>
                </a:ext>
              </a:extLst>
            </p:cNvPr>
            <p:cNvSpPr>
              <a:spLocks noChangeArrowheads="1"/>
            </p:cNvSpPr>
            <p:nvPr/>
          </p:nvSpPr>
          <p:spPr bwMode="auto">
            <a:xfrm>
              <a:off x="786" y="1707"/>
              <a:ext cx="882" cy="183"/>
            </a:xfrm>
            <a:prstGeom prst="rect">
              <a:avLst/>
            </a:prstGeom>
            <a:solidFill>
              <a:schemeClr val="bg1">
                <a:lumMod val="65000"/>
              </a:schemeClr>
            </a:solidFill>
            <a:ln w="9525" cap="rnd">
              <a:solidFill>
                <a:srgbClr val="000000"/>
              </a:solid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HSI</a:t>
              </a:r>
              <a:endParaRPr kumimoji="0" lang="de-DE" sz="1400" b="1" i="0" u="none" strike="noStrike" kern="1200" cap="none" spc="0" normalizeH="0" baseline="0" noProof="0" dirty="0">
                <a:ln>
                  <a:noFill/>
                </a:ln>
                <a:solidFill>
                  <a:prstClr val="black"/>
                </a:solidFill>
                <a:effectLst/>
                <a:uLnTx/>
                <a:uFillTx/>
                <a:latin typeface="Arial"/>
                <a:ea typeface="+mn-ea"/>
                <a:cs typeface="+mn-cs"/>
              </a:endParaRPr>
            </a:p>
          </p:txBody>
        </p:sp>
      </p:grpSp>
      <p:sp>
        <p:nvSpPr>
          <p:cNvPr id="23" name="Rectangle 167">
            <a:extLst>
              <a:ext uri="{FF2B5EF4-FFF2-40B4-BE49-F238E27FC236}">
                <a16:creationId xmlns:a16="http://schemas.microsoft.com/office/drawing/2014/main" id="{21D91735-8216-DA8A-30CB-E811A87E99C1}"/>
              </a:ext>
            </a:extLst>
          </p:cNvPr>
          <p:cNvSpPr>
            <a:spLocks noChangeArrowheads="1"/>
          </p:cNvSpPr>
          <p:nvPr/>
        </p:nvSpPr>
        <p:spPr bwMode="auto">
          <a:xfrm>
            <a:off x="3744321" y="2230306"/>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Rectangle 173">
            <a:extLst>
              <a:ext uri="{FF2B5EF4-FFF2-40B4-BE49-F238E27FC236}">
                <a16:creationId xmlns:a16="http://schemas.microsoft.com/office/drawing/2014/main" id="{E0034507-AD6F-B4D2-9758-1B993A62289C}"/>
              </a:ext>
            </a:extLst>
          </p:cNvPr>
          <p:cNvSpPr>
            <a:spLocks noChangeArrowheads="1"/>
          </p:cNvSpPr>
          <p:nvPr/>
        </p:nvSpPr>
        <p:spPr bwMode="auto">
          <a:xfrm>
            <a:off x="6205731" y="165396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srgbClr val="FFFF66"/>
              </a:solidFill>
              <a:effectLst/>
              <a:uLnTx/>
              <a:uFillTx/>
              <a:latin typeface="Arial"/>
              <a:ea typeface="+mn-ea"/>
              <a:cs typeface="+mn-cs"/>
            </a:endParaRPr>
          </a:p>
        </p:txBody>
      </p:sp>
      <p:sp>
        <p:nvSpPr>
          <p:cNvPr id="26" name="Rectangle 174">
            <a:extLst>
              <a:ext uri="{FF2B5EF4-FFF2-40B4-BE49-F238E27FC236}">
                <a16:creationId xmlns:a16="http://schemas.microsoft.com/office/drawing/2014/main" id="{C8C4E9BF-109A-1DBD-0088-668FF02F5791}"/>
              </a:ext>
            </a:extLst>
          </p:cNvPr>
          <p:cNvSpPr>
            <a:spLocks noChangeArrowheads="1"/>
          </p:cNvSpPr>
          <p:nvPr/>
        </p:nvSpPr>
        <p:spPr bwMode="auto">
          <a:xfrm>
            <a:off x="6316856" y="165396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srgbClr val="FFFF66"/>
              </a:solidFill>
              <a:effectLst/>
              <a:uLnTx/>
              <a:uFillTx/>
              <a:latin typeface="Arial"/>
              <a:ea typeface="+mn-ea"/>
              <a:cs typeface="+mn-cs"/>
            </a:endParaRPr>
          </a:p>
        </p:txBody>
      </p:sp>
      <p:sp>
        <p:nvSpPr>
          <p:cNvPr id="27" name="Rectangle 184">
            <a:extLst>
              <a:ext uri="{FF2B5EF4-FFF2-40B4-BE49-F238E27FC236}">
                <a16:creationId xmlns:a16="http://schemas.microsoft.com/office/drawing/2014/main" id="{E7FF691A-91F5-2F60-3C46-9F0303957151}"/>
              </a:ext>
            </a:extLst>
          </p:cNvPr>
          <p:cNvSpPr>
            <a:spLocks noChangeArrowheads="1"/>
          </p:cNvSpPr>
          <p:nvPr/>
        </p:nvSpPr>
        <p:spPr bwMode="auto">
          <a:xfrm>
            <a:off x="3516506" y="2979530"/>
            <a:ext cx="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8" name="Grafik 62">
            <a:extLst>
              <a:ext uri="{FF2B5EF4-FFF2-40B4-BE49-F238E27FC236}">
                <a16:creationId xmlns:a16="http://schemas.microsoft.com/office/drawing/2014/main" id="{122A3984-A891-7C97-11EE-6242CC499D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78720" y="689545"/>
            <a:ext cx="580589" cy="487696"/>
          </a:xfrm>
          <a:prstGeom prst="rect">
            <a:avLst/>
          </a:prstGeom>
        </p:spPr>
      </p:pic>
      <p:cxnSp>
        <p:nvCxnSpPr>
          <p:cNvPr id="29" name="Gerade Verbindung mit Pfeil 75">
            <a:extLst>
              <a:ext uri="{FF2B5EF4-FFF2-40B4-BE49-F238E27FC236}">
                <a16:creationId xmlns:a16="http://schemas.microsoft.com/office/drawing/2014/main" id="{BA44B350-AFD3-ADF9-C951-08FF7818389B}"/>
              </a:ext>
            </a:extLst>
          </p:cNvPr>
          <p:cNvCxnSpPr>
            <a:cxnSpLocks/>
            <a:stCxn id="18" idx="0"/>
          </p:cNvCxnSpPr>
          <p:nvPr/>
        </p:nvCxnSpPr>
        <p:spPr>
          <a:xfrm flipV="1">
            <a:off x="7649563" y="893555"/>
            <a:ext cx="758197" cy="49212"/>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Gerade Verbindung mit Pfeil 93">
            <a:extLst>
              <a:ext uri="{FF2B5EF4-FFF2-40B4-BE49-F238E27FC236}">
                <a16:creationId xmlns:a16="http://schemas.microsoft.com/office/drawing/2014/main" id="{C558BBFA-B925-B8E9-0595-8B2C48FEF5B8}"/>
              </a:ext>
            </a:extLst>
          </p:cNvPr>
          <p:cNvCxnSpPr>
            <a:cxnSpLocks/>
            <a:stCxn id="22" idx="3"/>
          </p:cNvCxnSpPr>
          <p:nvPr/>
        </p:nvCxnSpPr>
        <p:spPr>
          <a:xfrm flipV="1">
            <a:off x="1813165" y="3122403"/>
            <a:ext cx="444983" cy="444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Gerader Verbinder 98">
            <a:extLst>
              <a:ext uri="{FF2B5EF4-FFF2-40B4-BE49-F238E27FC236}">
                <a16:creationId xmlns:a16="http://schemas.microsoft.com/office/drawing/2014/main" id="{66DC0CF7-4B7D-3A8E-8A1B-DF2D62839EF5}"/>
              </a:ext>
            </a:extLst>
          </p:cNvPr>
          <p:cNvCxnSpPr>
            <a:cxnSpLocks/>
          </p:cNvCxnSpPr>
          <p:nvPr/>
        </p:nvCxnSpPr>
        <p:spPr>
          <a:xfrm flipV="1">
            <a:off x="2092608" y="3118584"/>
            <a:ext cx="828423" cy="8264"/>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Gerader Verbinder 114">
            <a:extLst>
              <a:ext uri="{FF2B5EF4-FFF2-40B4-BE49-F238E27FC236}">
                <a16:creationId xmlns:a16="http://schemas.microsoft.com/office/drawing/2014/main" id="{22E70F0C-E1E7-C036-311D-6770E306D0B5}"/>
              </a:ext>
            </a:extLst>
          </p:cNvPr>
          <p:cNvCxnSpPr>
            <a:cxnSpLocks/>
          </p:cNvCxnSpPr>
          <p:nvPr/>
        </p:nvCxnSpPr>
        <p:spPr>
          <a:xfrm flipV="1">
            <a:off x="6502764" y="3126848"/>
            <a:ext cx="723894" cy="318"/>
          </a:xfrm>
          <a:prstGeom prst="line">
            <a:avLst/>
          </a:prstGeom>
          <a:ln w="508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118">
            <a:extLst>
              <a:ext uri="{FF2B5EF4-FFF2-40B4-BE49-F238E27FC236}">
                <a16:creationId xmlns:a16="http://schemas.microsoft.com/office/drawing/2014/main" id="{A495C765-BC04-5A0E-E30D-74F7E709D67C}"/>
              </a:ext>
            </a:extLst>
          </p:cNvPr>
          <p:cNvCxnSpPr>
            <a:cxnSpLocks/>
          </p:cNvCxnSpPr>
          <p:nvPr/>
        </p:nvCxnSpPr>
        <p:spPr>
          <a:xfrm flipV="1">
            <a:off x="7034418" y="2054452"/>
            <a:ext cx="36887" cy="17372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Rechteck: abgerundete Ecken 122">
            <a:extLst>
              <a:ext uri="{FF2B5EF4-FFF2-40B4-BE49-F238E27FC236}">
                <a16:creationId xmlns:a16="http://schemas.microsoft.com/office/drawing/2014/main" id="{36744E3F-393A-F780-7ABF-F001FF01E6AD}"/>
              </a:ext>
            </a:extLst>
          </p:cNvPr>
          <p:cNvSpPr/>
          <p:nvPr/>
        </p:nvSpPr>
        <p:spPr>
          <a:xfrm>
            <a:off x="7565396" y="2803385"/>
            <a:ext cx="1275173" cy="634701"/>
          </a:xfrm>
          <a:prstGeom prst="round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mn-cs"/>
              </a:rPr>
              <a:t>X</a:t>
            </a:r>
            <a:r>
              <a:rPr lang="de-DE" sz="1800" b="1" kern="1200" dirty="0">
                <a:ln w="0"/>
                <a:solidFill>
                  <a:prstClr val="black"/>
                </a:solidFill>
                <a:effectLst>
                  <a:outerShdw blurRad="38100" dist="19050" dir="2700000" algn="tl" rotWithShape="0">
                    <a:prstClr val="black">
                      <a:alpha val="40000"/>
                    </a:prstClr>
                  </a:outerShdw>
                </a:effectLst>
                <a:uFillTx/>
                <a:latin typeface="Arial"/>
              </a:rPr>
              <a:t>0 &amp; M-branch</a:t>
            </a:r>
            <a:endParaRPr kumimoji="0" lang="de-DE"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mn-cs"/>
            </a:endParaRPr>
          </a:p>
        </p:txBody>
      </p:sp>
      <p:cxnSp>
        <p:nvCxnSpPr>
          <p:cNvPr id="35" name="Gerade Verbindung mit Pfeil 126">
            <a:extLst>
              <a:ext uri="{FF2B5EF4-FFF2-40B4-BE49-F238E27FC236}">
                <a16:creationId xmlns:a16="http://schemas.microsoft.com/office/drawing/2014/main" id="{7AC20B28-F8CD-793A-A1F6-11B687B59803}"/>
              </a:ext>
            </a:extLst>
          </p:cNvPr>
          <p:cNvCxnSpPr/>
          <p:nvPr/>
        </p:nvCxnSpPr>
        <p:spPr>
          <a:xfrm>
            <a:off x="7226658" y="3127166"/>
            <a:ext cx="260715" cy="0"/>
          </a:xfrm>
          <a:prstGeom prst="straightConnector1">
            <a:avLst/>
          </a:prstGeom>
          <a:ln w="508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Rechteck 2">
            <a:extLst>
              <a:ext uri="{FF2B5EF4-FFF2-40B4-BE49-F238E27FC236}">
                <a16:creationId xmlns:a16="http://schemas.microsoft.com/office/drawing/2014/main" id="{9A51822D-D179-0B33-0489-323961A5A920}"/>
              </a:ext>
            </a:extLst>
          </p:cNvPr>
          <p:cNvSpPr/>
          <p:nvPr/>
        </p:nvSpPr>
        <p:spPr>
          <a:xfrm>
            <a:off x="3669387" y="2411719"/>
            <a:ext cx="1874179" cy="296909"/>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600" kern="1200" dirty="0">
                <a:solidFill>
                  <a:prstClr val="white"/>
                </a:solidFill>
                <a:uFillTx/>
                <a:latin typeface="Arial"/>
              </a:rPr>
              <a:t>c</a:t>
            </a:r>
            <a:r>
              <a:rPr kumimoji="0" lang="de-DE" sz="1600" b="0" i="0" u="none" strike="noStrike" kern="1200" cap="none" spc="0" normalizeH="0" baseline="0" noProof="0" dirty="0">
                <a:ln>
                  <a:noFill/>
                </a:ln>
                <a:solidFill>
                  <a:prstClr val="white"/>
                </a:solidFill>
                <a:effectLst/>
                <a:uLnTx/>
                <a:uFillTx/>
                <a:latin typeface="Arial"/>
                <a:ea typeface="+mn-ea"/>
                <a:cs typeface="+mn-cs"/>
              </a:rPr>
              <a:t>w-beam HELIAC</a:t>
            </a:r>
          </a:p>
        </p:txBody>
      </p:sp>
      <p:cxnSp>
        <p:nvCxnSpPr>
          <p:cNvPr id="37" name="Gerade Verbindung mit Pfeil 6">
            <a:extLst>
              <a:ext uri="{FF2B5EF4-FFF2-40B4-BE49-F238E27FC236}">
                <a16:creationId xmlns:a16="http://schemas.microsoft.com/office/drawing/2014/main" id="{AD30B6A1-F01E-89C2-AE62-84614605E0C3}"/>
              </a:ext>
            </a:extLst>
          </p:cNvPr>
          <p:cNvCxnSpPr>
            <a:cxnSpLocks/>
            <a:stCxn id="36" idx="3"/>
          </p:cNvCxnSpPr>
          <p:nvPr/>
        </p:nvCxnSpPr>
        <p:spPr>
          <a:xfrm>
            <a:off x="5543566" y="2560174"/>
            <a:ext cx="886109" cy="459740"/>
          </a:xfrm>
          <a:prstGeom prst="straightConnector1">
            <a:avLst/>
          </a:prstGeom>
          <a:ln w="50800" cap="rnd">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Gerader Verbinder 35">
            <a:extLst>
              <a:ext uri="{FF2B5EF4-FFF2-40B4-BE49-F238E27FC236}">
                <a16:creationId xmlns:a16="http://schemas.microsoft.com/office/drawing/2014/main" id="{0A6321B5-9B1E-C3AF-E1CC-2FB83A63E290}"/>
              </a:ext>
            </a:extLst>
          </p:cNvPr>
          <p:cNvCxnSpPr>
            <a:cxnSpLocks/>
          </p:cNvCxnSpPr>
          <p:nvPr/>
        </p:nvCxnSpPr>
        <p:spPr>
          <a:xfrm>
            <a:off x="6316856" y="2942179"/>
            <a:ext cx="185908" cy="184669"/>
          </a:xfrm>
          <a:prstGeom prst="line">
            <a:avLst/>
          </a:prstGeom>
          <a:ln w="50800" cap="rnd">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9" name="Rectangle 139">
            <a:extLst>
              <a:ext uri="{FF2B5EF4-FFF2-40B4-BE49-F238E27FC236}">
                <a16:creationId xmlns:a16="http://schemas.microsoft.com/office/drawing/2014/main" id="{820EF259-054F-F35F-2EBA-7296A5E5FF4B}"/>
              </a:ext>
            </a:extLst>
          </p:cNvPr>
          <p:cNvSpPr>
            <a:spLocks noChangeArrowheads="1"/>
          </p:cNvSpPr>
          <p:nvPr/>
        </p:nvSpPr>
        <p:spPr bwMode="auto">
          <a:xfrm>
            <a:off x="2921031" y="2895540"/>
            <a:ext cx="2960688" cy="446088"/>
          </a:xfrm>
          <a:prstGeom prst="rect">
            <a:avLst/>
          </a:prstGeom>
          <a:solidFill>
            <a:srgbClr val="137318"/>
          </a:solidFill>
          <a:ln w="9525" cap="rnd">
            <a:solidFill>
              <a:schemeClr val="accent4">
                <a:lumMod val="75000"/>
              </a:schemeClr>
            </a:solid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a:ea typeface="+mn-ea"/>
                <a:cs typeface="+mn-cs"/>
              </a:rPr>
              <a:t>UNILAC (10 Hz, 1 ms)</a:t>
            </a:r>
          </a:p>
        </p:txBody>
      </p:sp>
      <p:cxnSp>
        <p:nvCxnSpPr>
          <p:cNvPr id="40" name="Gerader Verbinder 39">
            <a:extLst>
              <a:ext uri="{FF2B5EF4-FFF2-40B4-BE49-F238E27FC236}">
                <a16:creationId xmlns:a16="http://schemas.microsoft.com/office/drawing/2014/main" id="{B2D7C0CF-770C-5514-16F4-5A2DA4DA68BD}"/>
              </a:ext>
            </a:extLst>
          </p:cNvPr>
          <p:cNvCxnSpPr>
            <a:cxnSpLocks/>
            <a:endCxn id="39" idx="1"/>
          </p:cNvCxnSpPr>
          <p:nvPr/>
        </p:nvCxnSpPr>
        <p:spPr>
          <a:xfrm flipV="1">
            <a:off x="2092608" y="3118584"/>
            <a:ext cx="828423" cy="8264"/>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Gerader Verbinder 40">
            <a:extLst>
              <a:ext uri="{FF2B5EF4-FFF2-40B4-BE49-F238E27FC236}">
                <a16:creationId xmlns:a16="http://schemas.microsoft.com/office/drawing/2014/main" id="{F72F59A6-6DDC-BF7F-C16B-7303DDAB83CD}"/>
              </a:ext>
            </a:extLst>
          </p:cNvPr>
          <p:cNvCxnSpPr>
            <a:cxnSpLocks/>
          </p:cNvCxnSpPr>
          <p:nvPr/>
        </p:nvCxnSpPr>
        <p:spPr>
          <a:xfrm>
            <a:off x="5881719" y="3126848"/>
            <a:ext cx="621045" cy="318"/>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Freeform 20">
            <a:extLst>
              <a:ext uri="{FF2B5EF4-FFF2-40B4-BE49-F238E27FC236}">
                <a16:creationId xmlns:a16="http://schemas.microsoft.com/office/drawing/2014/main" id="{2AA7E9E5-D268-97C7-30B6-A9CB11C8134B}"/>
              </a:ext>
            </a:extLst>
          </p:cNvPr>
          <p:cNvSpPr>
            <a:spLocks noEditPoints="1"/>
          </p:cNvSpPr>
          <p:nvPr/>
        </p:nvSpPr>
        <p:spPr bwMode="auto">
          <a:xfrm rot="3805270">
            <a:off x="134000" y="2945633"/>
            <a:ext cx="212725" cy="331788"/>
          </a:xfrm>
          <a:custGeom>
            <a:avLst/>
            <a:gdLst>
              <a:gd name="T0" fmla="*/ 253 w 1090"/>
              <a:gd name="T1" fmla="*/ 1317 h 1704"/>
              <a:gd name="T2" fmla="*/ 911 w 1090"/>
              <a:gd name="T3" fmla="*/ 0 h 1704"/>
              <a:gd name="T4" fmla="*/ 1090 w 1090"/>
              <a:gd name="T5" fmla="*/ 90 h 1704"/>
              <a:gd name="T6" fmla="*/ 432 w 1090"/>
              <a:gd name="T7" fmla="*/ 1407 h 1704"/>
              <a:gd name="T8" fmla="*/ 253 w 1090"/>
              <a:gd name="T9" fmla="*/ 1317 h 1704"/>
              <a:gd name="T10" fmla="*/ 610 w 1090"/>
              <a:gd name="T11" fmla="*/ 1496 h 1704"/>
              <a:gd name="T12" fmla="*/ 208 w 1090"/>
              <a:gd name="T13" fmla="*/ 1630 h 1704"/>
              <a:gd name="T14" fmla="*/ 74 w 1090"/>
              <a:gd name="T15" fmla="*/ 1228 h 1704"/>
              <a:gd name="T16" fmla="*/ 476 w 1090"/>
              <a:gd name="T17" fmla="*/ 1093 h 1704"/>
              <a:gd name="T18" fmla="*/ 610 w 1090"/>
              <a:gd name="T19" fmla="*/ 1496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0" h="1704">
                <a:moveTo>
                  <a:pt x="253" y="1317"/>
                </a:moveTo>
                <a:lnTo>
                  <a:pt x="911" y="0"/>
                </a:lnTo>
                <a:lnTo>
                  <a:pt x="1090" y="90"/>
                </a:lnTo>
                <a:lnTo>
                  <a:pt x="432" y="1407"/>
                </a:lnTo>
                <a:lnTo>
                  <a:pt x="253" y="1317"/>
                </a:lnTo>
                <a:close/>
                <a:moveTo>
                  <a:pt x="610" y="1496"/>
                </a:moveTo>
                <a:cubicBezTo>
                  <a:pt x="536" y="1644"/>
                  <a:pt x="356" y="1704"/>
                  <a:pt x="208" y="1630"/>
                </a:cubicBezTo>
                <a:cubicBezTo>
                  <a:pt x="60" y="1556"/>
                  <a:pt x="0" y="1376"/>
                  <a:pt x="74" y="1228"/>
                </a:cubicBezTo>
                <a:cubicBezTo>
                  <a:pt x="148" y="1079"/>
                  <a:pt x="328" y="1019"/>
                  <a:pt x="476" y="1093"/>
                </a:cubicBezTo>
                <a:cubicBezTo>
                  <a:pt x="624" y="1168"/>
                  <a:pt x="685" y="1348"/>
                  <a:pt x="610" y="1496"/>
                </a:cubicBezTo>
                <a:close/>
              </a:path>
            </a:pathLst>
          </a:custGeom>
          <a:solidFill>
            <a:schemeClr val="tx1"/>
          </a:solidFill>
          <a:ln w="1588" cap="flat">
            <a:solidFill>
              <a:schemeClr val="tx1"/>
            </a:solidFill>
            <a:prstDash val="solid"/>
            <a:bevel/>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46" name="Gerader Verbinder 9">
            <a:extLst>
              <a:ext uri="{FF2B5EF4-FFF2-40B4-BE49-F238E27FC236}">
                <a16:creationId xmlns:a16="http://schemas.microsoft.com/office/drawing/2014/main" id="{1BF16751-0C0D-BDB7-F873-FE60869770B9}"/>
              </a:ext>
            </a:extLst>
          </p:cNvPr>
          <p:cNvCxnSpPr>
            <a:cxnSpLocks/>
          </p:cNvCxnSpPr>
          <p:nvPr/>
        </p:nvCxnSpPr>
        <p:spPr>
          <a:xfrm flipV="1">
            <a:off x="6741039" y="2899350"/>
            <a:ext cx="107538" cy="120564"/>
          </a:xfrm>
          <a:prstGeom prst="line">
            <a:avLst/>
          </a:prstGeom>
          <a:ln w="508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7" name="Gerader Verbinder 45">
            <a:extLst>
              <a:ext uri="{FF2B5EF4-FFF2-40B4-BE49-F238E27FC236}">
                <a16:creationId xmlns:a16="http://schemas.microsoft.com/office/drawing/2014/main" id="{82B7E266-F071-E514-5950-718C88EF92A8}"/>
              </a:ext>
            </a:extLst>
          </p:cNvPr>
          <p:cNvCxnSpPr>
            <a:cxnSpLocks/>
          </p:cNvCxnSpPr>
          <p:nvPr/>
        </p:nvCxnSpPr>
        <p:spPr>
          <a:xfrm flipV="1">
            <a:off x="7068281" y="1860751"/>
            <a:ext cx="24743" cy="180844"/>
          </a:xfrm>
          <a:prstGeom prst="line">
            <a:avLst/>
          </a:prstGeom>
          <a:ln w="508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8" name="Gerader Verbinder 50">
            <a:extLst>
              <a:ext uri="{FF2B5EF4-FFF2-40B4-BE49-F238E27FC236}">
                <a16:creationId xmlns:a16="http://schemas.microsoft.com/office/drawing/2014/main" id="{8AF9C212-376D-4247-5636-5143BC61038A}"/>
              </a:ext>
            </a:extLst>
          </p:cNvPr>
          <p:cNvCxnSpPr>
            <a:cxnSpLocks/>
          </p:cNvCxnSpPr>
          <p:nvPr/>
        </p:nvCxnSpPr>
        <p:spPr>
          <a:xfrm flipV="1">
            <a:off x="7118659" y="1508326"/>
            <a:ext cx="24743" cy="180844"/>
          </a:xfrm>
          <a:prstGeom prst="line">
            <a:avLst/>
          </a:prstGeom>
          <a:ln w="50800">
            <a:solidFill>
              <a:srgbClr val="0070C0"/>
            </a:solidFill>
          </a:ln>
          <a:effectLst/>
        </p:spPr>
        <p:style>
          <a:lnRef idx="2">
            <a:schemeClr val="accent1"/>
          </a:lnRef>
          <a:fillRef idx="0">
            <a:schemeClr val="accent1"/>
          </a:fillRef>
          <a:effectRef idx="1">
            <a:schemeClr val="accent1"/>
          </a:effectRef>
          <a:fontRef idx="minor">
            <a:schemeClr val="tx1"/>
          </a:fontRef>
        </p:style>
      </p:cxnSp>
      <p:grpSp>
        <p:nvGrpSpPr>
          <p:cNvPr id="49" name="Gruppieren 57">
            <a:extLst>
              <a:ext uri="{FF2B5EF4-FFF2-40B4-BE49-F238E27FC236}">
                <a16:creationId xmlns:a16="http://schemas.microsoft.com/office/drawing/2014/main" id="{7BF46A5C-E383-C81D-A18C-9817DF5E9D1E}"/>
              </a:ext>
            </a:extLst>
          </p:cNvPr>
          <p:cNvGrpSpPr/>
          <p:nvPr/>
        </p:nvGrpSpPr>
        <p:grpSpPr>
          <a:xfrm>
            <a:off x="2803596" y="1651455"/>
            <a:ext cx="855843" cy="922341"/>
            <a:chOff x="2928724" y="1613084"/>
            <a:chExt cx="855843" cy="922341"/>
          </a:xfrm>
        </p:grpSpPr>
        <p:cxnSp>
          <p:nvCxnSpPr>
            <p:cNvPr id="50" name="Gerade Verbindung mit Pfeil 58">
              <a:extLst>
                <a:ext uri="{FF2B5EF4-FFF2-40B4-BE49-F238E27FC236}">
                  <a16:creationId xmlns:a16="http://schemas.microsoft.com/office/drawing/2014/main" id="{4E968B40-1BF2-0228-E705-A05C99F43616}"/>
                </a:ext>
              </a:extLst>
            </p:cNvPr>
            <p:cNvCxnSpPr>
              <a:cxnSpLocks/>
            </p:cNvCxnSpPr>
            <p:nvPr/>
          </p:nvCxnSpPr>
          <p:spPr>
            <a:xfrm>
              <a:off x="3335092" y="2136304"/>
              <a:ext cx="0" cy="306898"/>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1" name="Gruppieren 59">
              <a:extLst>
                <a:ext uri="{FF2B5EF4-FFF2-40B4-BE49-F238E27FC236}">
                  <a16:creationId xmlns:a16="http://schemas.microsoft.com/office/drawing/2014/main" id="{8CC40A56-0D92-488B-E2B4-81B6ACD1F935}"/>
                </a:ext>
              </a:extLst>
            </p:cNvPr>
            <p:cNvGrpSpPr/>
            <p:nvPr/>
          </p:nvGrpSpPr>
          <p:grpSpPr>
            <a:xfrm>
              <a:off x="2928724" y="1613084"/>
              <a:ext cx="855843" cy="922341"/>
              <a:chOff x="2928724" y="1613084"/>
              <a:chExt cx="855843" cy="922341"/>
            </a:xfrm>
          </p:grpSpPr>
          <p:sp>
            <p:nvSpPr>
              <p:cNvPr id="58" name="Textfeld 60">
                <a:extLst>
                  <a:ext uri="{FF2B5EF4-FFF2-40B4-BE49-F238E27FC236}">
                    <a16:creationId xmlns:a16="http://schemas.microsoft.com/office/drawing/2014/main" id="{E4C45303-C1AA-1C91-6FC2-97426CC3590F}"/>
                  </a:ext>
                </a:extLst>
              </p:cNvPr>
              <p:cNvSpPr txBox="1"/>
              <p:nvPr/>
            </p:nvSpPr>
            <p:spPr>
              <a:xfrm>
                <a:off x="2928724" y="1613084"/>
                <a:ext cx="839969" cy="523220"/>
              </a:xfrm>
              <a:prstGeom prst="rect">
                <a:avLst/>
              </a:prstGeom>
              <a:solidFill>
                <a:srgbClr val="A6A6A6"/>
              </a:solidFill>
            </p:spPr>
            <p:txBody>
              <a:bodyPr vert="horz"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Arial"/>
                    <a:ea typeface="+mn-ea"/>
                    <a:cs typeface="+mn-cs"/>
                  </a:rPr>
                  <a:t>18GHz</a:t>
                </a:r>
                <a:br>
                  <a:rPr kumimoji="0" lang="de-DE" sz="1400" b="1" i="0" u="none" strike="noStrike" kern="1200" cap="none" spc="0" normalizeH="0" baseline="0" noProof="0" dirty="0">
                    <a:ln>
                      <a:noFill/>
                    </a:ln>
                    <a:solidFill>
                      <a:prstClr val="black"/>
                    </a:solidFill>
                    <a:effectLst/>
                    <a:uLnTx/>
                    <a:uFillTx/>
                    <a:latin typeface="Arial"/>
                    <a:ea typeface="+mn-ea"/>
                    <a:cs typeface="+mn-cs"/>
                  </a:rPr>
                </a:br>
                <a:r>
                  <a:rPr kumimoji="0" lang="de-DE" sz="1400" b="1" i="0" u="none" strike="noStrike" kern="1200" cap="none" spc="0" normalizeH="0" baseline="0" noProof="0" dirty="0">
                    <a:ln>
                      <a:noFill/>
                    </a:ln>
                    <a:solidFill>
                      <a:prstClr val="black"/>
                    </a:solidFill>
                    <a:effectLst/>
                    <a:uLnTx/>
                    <a:uFillTx/>
                    <a:latin typeface="Arial"/>
                    <a:ea typeface="+mn-ea"/>
                    <a:cs typeface="+mn-cs"/>
                  </a:rPr>
                  <a:t>ECR</a:t>
                </a:r>
              </a:p>
            </p:txBody>
          </p:sp>
          <p:cxnSp>
            <p:nvCxnSpPr>
              <p:cNvPr id="60" name="Gerader Verbinder 61">
                <a:extLst>
                  <a:ext uri="{FF2B5EF4-FFF2-40B4-BE49-F238E27FC236}">
                    <a16:creationId xmlns:a16="http://schemas.microsoft.com/office/drawing/2014/main" id="{8FA1AA0E-1968-26B9-61DC-C508F1880871}"/>
                  </a:ext>
                </a:extLst>
              </p:cNvPr>
              <p:cNvCxnSpPr>
                <a:cxnSpLocks/>
              </p:cNvCxnSpPr>
              <p:nvPr/>
            </p:nvCxnSpPr>
            <p:spPr>
              <a:xfrm>
                <a:off x="3335092" y="2521802"/>
                <a:ext cx="449475" cy="1"/>
              </a:xfrm>
              <a:prstGeom prst="line">
                <a:avLst/>
              </a:prstGeom>
              <a:ln w="50800" cap="sq"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Gerader Verbinder 63">
                <a:extLst>
                  <a:ext uri="{FF2B5EF4-FFF2-40B4-BE49-F238E27FC236}">
                    <a16:creationId xmlns:a16="http://schemas.microsoft.com/office/drawing/2014/main" id="{8403FC64-0B10-69D9-4101-676F744EFD81}"/>
                  </a:ext>
                </a:extLst>
              </p:cNvPr>
              <p:cNvCxnSpPr>
                <a:cxnSpLocks/>
              </p:cNvCxnSpPr>
              <p:nvPr/>
            </p:nvCxnSpPr>
            <p:spPr>
              <a:xfrm flipV="1">
                <a:off x="3335092" y="2282359"/>
                <a:ext cx="1" cy="253066"/>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82" name="Gruppieren 20">
            <a:extLst>
              <a:ext uri="{FF2B5EF4-FFF2-40B4-BE49-F238E27FC236}">
                <a16:creationId xmlns:a16="http://schemas.microsoft.com/office/drawing/2014/main" id="{BE8706CA-C32B-EDBA-EAB0-E258ED845BCF}"/>
              </a:ext>
            </a:extLst>
          </p:cNvPr>
          <p:cNvGrpSpPr/>
          <p:nvPr/>
        </p:nvGrpSpPr>
        <p:grpSpPr>
          <a:xfrm>
            <a:off x="1968963" y="1674015"/>
            <a:ext cx="751464" cy="895995"/>
            <a:chOff x="1999000" y="1547207"/>
            <a:chExt cx="751464" cy="895995"/>
          </a:xfrm>
        </p:grpSpPr>
        <p:cxnSp>
          <p:nvCxnSpPr>
            <p:cNvPr id="83" name="Gerade Verbindung mit Pfeil 65">
              <a:extLst>
                <a:ext uri="{FF2B5EF4-FFF2-40B4-BE49-F238E27FC236}">
                  <a16:creationId xmlns:a16="http://schemas.microsoft.com/office/drawing/2014/main" id="{0361E185-6813-E6DD-421D-1BA8CC7CC9DE}"/>
                </a:ext>
              </a:extLst>
            </p:cNvPr>
            <p:cNvCxnSpPr>
              <a:cxnSpLocks/>
            </p:cNvCxnSpPr>
            <p:nvPr/>
          </p:nvCxnSpPr>
          <p:spPr>
            <a:xfrm>
              <a:off x="2355807" y="1841495"/>
              <a:ext cx="0" cy="519737"/>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feld 67">
              <a:extLst>
                <a:ext uri="{FF2B5EF4-FFF2-40B4-BE49-F238E27FC236}">
                  <a16:creationId xmlns:a16="http://schemas.microsoft.com/office/drawing/2014/main" id="{DDDEA39B-EFE1-0614-69DC-0F8140C415C2}"/>
                </a:ext>
              </a:extLst>
            </p:cNvPr>
            <p:cNvSpPr txBox="1"/>
            <p:nvPr/>
          </p:nvSpPr>
          <p:spPr>
            <a:xfrm>
              <a:off x="1999000" y="1547207"/>
              <a:ext cx="737526" cy="465048"/>
            </a:xfrm>
            <a:prstGeom prst="rect">
              <a:avLst/>
            </a:prstGeom>
            <a:solidFill>
              <a:srgbClr val="A6A6A6"/>
            </a:solidFill>
          </p:spPr>
          <p:txBody>
            <a:bodyPr vert="horz"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Arial"/>
                  <a:ea typeface="+mn-ea"/>
                  <a:cs typeface="+mn-cs"/>
                </a:rPr>
                <a:t>28GHz</a:t>
              </a:r>
              <a:br>
                <a:rPr kumimoji="0" lang="de-DE" sz="1400" b="1" i="0" u="none" strike="noStrike" kern="1200" cap="none" spc="0" normalizeH="0" baseline="0" noProof="0" dirty="0">
                  <a:ln>
                    <a:noFill/>
                  </a:ln>
                  <a:solidFill>
                    <a:prstClr val="black"/>
                  </a:solidFill>
                  <a:effectLst/>
                  <a:uLnTx/>
                  <a:uFillTx/>
                  <a:latin typeface="Arial"/>
                  <a:ea typeface="+mn-ea"/>
                  <a:cs typeface="+mn-cs"/>
                </a:rPr>
              </a:br>
              <a:r>
                <a:rPr kumimoji="0" lang="de-DE" sz="1400" b="1" i="0" u="none" strike="noStrike" kern="1200" cap="none" spc="0" normalizeH="0" baseline="0" noProof="0" dirty="0">
                  <a:ln>
                    <a:noFill/>
                  </a:ln>
                  <a:solidFill>
                    <a:prstClr val="black"/>
                  </a:solidFill>
                  <a:effectLst/>
                  <a:uLnTx/>
                  <a:uFillTx/>
                  <a:latin typeface="Arial"/>
                  <a:ea typeface="+mn-ea"/>
                  <a:cs typeface="+mn-cs"/>
                </a:rPr>
                <a:t>ECR</a:t>
              </a:r>
            </a:p>
          </p:txBody>
        </p:sp>
        <p:cxnSp>
          <p:nvCxnSpPr>
            <p:cNvPr id="85" name="Gerader Verbinder 68">
              <a:extLst>
                <a:ext uri="{FF2B5EF4-FFF2-40B4-BE49-F238E27FC236}">
                  <a16:creationId xmlns:a16="http://schemas.microsoft.com/office/drawing/2014/main" id="{A7B585CB-0A55-AE19-514F-3DBF5AA8848A}"/>
                </a:ext>
              </a:extLst>
            </p:cNvPr>
            <p:cNvCxnSpPr>
              <a:cxnSpLocks/>
            </p:cNvCxnSpPr>
            <p:nvPr/>
          </p:nvCxnSpPr>
          <p:spPr>
            <a:xfrm>
              <a:off x="2355807" y="2431094"/>
              <a:ext cx="394657" cy="1"/>
            </a:xfrm>
            <a:prstGeom prst="line">
              <a:avLst/>
            </a:prstGeom>
            <a:ln w="50800" cap="sq"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Gerader Verbinder 69">
              <a:extLst>
                <a:ext uri="{FF2B5EF4-FFF2-40B4-BE49-F238E27FC236}">
                  <a16:creationId xmlns:a16="http://schemas.microsoft.com/office/drawing/2014/main" id="{D0DE44AA-13C0-285E-7844-6D2A53B86051}"/>
                </a:ext>
              </a:extLst>
            </p:cNvPr>
            <p:cNvCxnSpPr>
              <a:cxnSpLocks/>
            </p:cNvCxnSpPr>
            <p:nvPr/>
          </p:nvCxnSpPr>
          <p:spPr>
            <a:xfrm flipV="1">
              <a:off x="2355807" y="2218272"/>
              <a:ext cx="1" cy="22493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7" name="Gerader Verbinder 22">
            <a:extLst>
              <a:ext uri="{FF2B5EF4-FFF2-40B4-BE49-F238E27FC236}">
                <a16:creationId xmlns:a16="http://schemas.microsoft.com/office/drawing/2014/main" id="{7DFB475E-D81A-D81E-9647-06E5C961E922}"/>
              </a:ext>
            </a:extLst>
          </p:cNvPr>
          <p:cNvCxnSpPr/>
          <p:nvPr/>
        </p:nvCxnSpPr>
        <p:spPr>
          <a:xfrm>
            <a:off x="2767028" y="2557902"/>
            <a:ext cx="456552" cy="0"/>
          </a:xfrm>
          <a:prstGeom prst="line">
            <a:avLst/>
          </a:prstGeom>
          <a:ln w="508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 name="Textfeld 3">
            <a:extLst>
              <a:ext uri="{FF2B5EF4-FFF2-40B4-BE49-F238E27FC236}">
                <a16:creationId xmlns:a16="http://schemas.microsoft.com/office/drawing/2014/main" id="{30851213-CBD2-2527-24DE-7A210A898AA3}"/>
              </a:ext>
            </a:extLst>
          </p:cNvPr>
          <p:cNvSpPr txBox="1"/>
          <p:nvPr/>
        </p:nvSpPr>
        <p:spPr>
          <a:xfrm>
            <a:off x="857350" y="3530328"/>
            <a:ext cx="7835878" cy="584775"/>
          </a:xfrm>
          <a:prstGeom prst="rect">
            <a:avLst/>
          </a:prstGeom>
        </p:spPr>
        <p:txBody>
          <a:bodyPr vert="horz"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70C0"/>
                </a:solidFill>
                <a:effectLst/>
                <a:uLnTx/>
                <a:uFillTx/>
                <a:latin typeface="Arial"/>
                <a:ea typeface="+mn-ea"/>
                <a:cs typeface="+mn-cs"/>
              </a:rPr>
              <a:t>HELIAC</a:t>
            </a:r>
            <a:r>
              <a:rPr kumimoji="0" lang="en-GB" sz="1600" b="0" i="0" u="none" strike="noStrike" kern="1200" cap="none" spc="0" normalizeH="0" baseline="0" noProof="0" dirty="0">
                <a:ln>
                  <a:noFill/>
                </a:ln>
                <a:solidFill>
                  <a:srgbClr val="0070C0"/>
                </a:solidFill>
                <a:effectLst/>
                <a:uLnTx/>
                <a:uFillTx/>
                <a:latin typeface="Arial"/>
                <a:ea typeface="+mn-ea"/>
                <a:cs typeface="+mn-cs"/>
              </a:rPr>
              <a:t>: </a:t>
            </a:r>
            <a:r>
              <a:rPr kumimoji="0" lang="en-GB" sz="1600" b="1" i="0" u="none" strike="noStrike" kern="1200" cap="none" spc="0" normalizeH="0" baseline="0" noProof="0" dirty="0">
                <a:ln>
                  <a:noFill/>
                </a:ln>
                <a:solidFill>
                  <a:srgbClr val="0070C0"/>
                </a:solidFill>
                <a:effectLst/>
                <a:uLnTx/>
                <a:uFillTx/>
                <a:latin typeface="Arial"/>
                <a:ea typeface="+mn-ea"/>
                <a:cs typeface="+mn-cs"/>
              </a:rPr>
              <a:t>cw</a:t>
            </a:r>
            <a:r>
              <a:rPr kumimoji="0" lang="en-GB" sz="1600" b="0" i="0" u="none" strike="noStrike" kern="1200" cap="none" spc="0" normalizeH="0" baseline="0" noProof="0" dirty="0">
                <a:ln>
                  <a:noFill/>
                </a:ln>
                <a:solidFill>
                  <a:srgbClr val="0070C0"/>
                </a:solidFill>
                <a:effectLst/>
                <a:uLnTx/>
                <a:uFillTx/>
                <a:latin typeface="Arial"/>
                <a:ea typeface="+mn-ea"/>
                <a:cs typeface="+mn-cs"/>
              </a:rPr>
              <a:t> </a:t>
            </a:r>
            <a:r>
              <a:rPr kumimoji="0" lang="en-GB" sz="1600" b="1" i="0" u="none" strike="noStrike" kern="1200" cap="none" spc="0" normalizeH="0" baseline="0" noProof="0" dirty="0">
                <a:ln>
                  <a:noFill/>
                </a:ln>
                <a:solidFill>
                  <a:srgbClr val="0070C0"/>
                </a:solidFill>
                <a:effectLst/>
                <a:uLnTx/>
                <a:uFillTx/>
                <a:latin typeface="Arial"/>
                <a:ea typeface="+mn-ea"/>
                <a:cs typeface="+mn-cs"/>
              </a:rPr>
              <a:t>beams</a:t>
            </a:r>
            <a:r>
              <a:rPr kumimoji="0" lang="en-GB" sz="1600" b="0" i="0" u="none" strike="noStrike" kern="1200" cap="none" spc="0" normalizeH="0" baseline="0" noProof="0" dirty="0">
                <a:ln>
                  <a:noFill/>
                </a:ln>
                <a:solidFill>
                  <a:srgbClr val="0070C0"/>
                </a:solidFill>
                <a:effectLst/>
                <a:uLnTx/>
                <a:uFillTx/>
                <a:latin typeface="Arial"/>
                <a:ea typeface="+mn-ea"/>
                <a:cs typeface="+mn-cs"/>
              </a:rPr>
              <a:t> suitable for most of MAT activities (tunable intensity and energy), more efficient and stable irradiations (transfer technology)</a:t>
            </a:r>
          </a:p>
        </p:txBody>
      </p:sp>
      <p:sp>
        <p:nvSpPr>
          <p:cNvPr id="89" name="Textfeld 3">
            <a:extLst>
              <a:ext uri="{FF2B5EF4-FFF2-40B4-BE49-F238E27FC236}">
                <a16:creationId xmlns:a16="http://schemas.microsoft.com/office/drawing/2014/main" id="{88ED7DE6-019A-F115-5F2E-6BBF83E351C2}"/>
              </a:ext>
            </a:extLst>
          </p:cNvPr>
          <p:cNvSpPr txBox="1"/>
          <p:nvPr/>
        </p:nvSpPr>
        <p:spPr>
          <a:xfrm>
            <a:off x="857350" y="4118736"/>
            <a:ext cx="7835878" cy="584775"/>
          </a:xfrm>
          <a:prstGeom prst="rect">
            <a:avLst/>
          </a:prstGeom>
        </p:spPr>
        <p:txBody>
          <a:bodyPr vert="horz" wrap="square" lIns="91440" tIns="45720" rIns="91440" bIns="45720" rtlCol="0" anchor="t">
            <a:spAutoFit/>
          </a:bodyPr>
          <a:lstStyle/>
          <a:p>
            <a:pPr marL="285750" marR="0" lvl="0" indent="-285750" defTabSz="457200" hangingPunct="1">
              <a:buFont typeface="Arial" panose="020B0604020202020204" pitchFamily="34" charset="0"/>
              <a:buChar char="•"/>
            </a:pPr>
            <a:r>
              <a:rPr lang="en-GB" sz="1600" b="1" kern="1200" dirty="0">
                <a:solidFill>
                  <a:schemeClr val="accent2">
                    <a:lumMod val="75000"/>
                  </a:schemeClr>
                </a:solidFill>
                <a:uFillTx/>
                <a:latin typeface="Arial"/>
              </a:rPr>
              <a:t>UNILAC</a:t>
            </a:r>
            <a:r>
              <a:rPr lang="en-GB" sz="1600" kern="1200" dirty="0">
                <a:solidFill>
                  <a:schemeClr val="accent2">
                    <a:lumMod val="75000"/>
                  </a:schemeClr>
                </a:solidFill>
                <a:uFillTx/>
                <a:latin typeface="Arial"/>
              </a:rPr>
              <a:t>: </a:t>
            </a:r>
            <a:r>
              <a:rPr lang="en-GB" sz="1600" b="1" kern="1200" dirty="0">
                <a:solidFill>
                  <a:schemeClr val="accent2">
                    <a:lumMod val="75000"/>
                  </a:schemeClr>
                </a:solidFill>
                <a:uFillTx/>
              </a:rPr>
              <a:t>pulsed beams </a:t>
            </a:r>
            <a:r>
              <a:rPr lang="en-GB" sz="1600" kern="1200" dirty="0">
                <a:solidFill>
                  <a:schemeClr val="accent2">
                    <a:lumMod val="75000"/>
                  </a:schemeClr>
                </a:solidFill>
                <a:uFillTx/>
                <a:latin typeface="Arial"/>
              </a:rPr>
              <a:t>allow only ~35% of program; unique for testing performance limits of materials</a:t>
            </a:r>
            <a:r>
              <a:rPr kumimoji="0" lang="en-GB" sz="1600" b="0" i="0" u="none" strike="noStrike" kern="1200" cap="none" spc="0" normalizeH="0" baseline="0" noProof="0" dirty="0">
                <a:ln>
                  <a:noFill/>
                </a:ln>
                <a:solidFill>
                  <a:schemeClr val="accent2">
                    <a:lumMod val="75000"/>
                  </a:schemeClr>
                </a:solidFill>
                <a:effectLst/>
                <a:uLnTx/>
                <a:uFillTx/>
                <a:latin typeface="Arial"/>
                <a:ea typeface="+mn-ea"/>
                <a:cs typeface="+mn-cs"/>
              </a:rPr>
              <a:t> in e.g. inertial confinement fusion and accelerators</a:t>
            </a:r>
          </a:p>
        </p:txBody>
      </p:sp>
      <p:sp>
        <p:nvSpPr>
          <p:cNvPr id="90" name="Textfeld 3">
            <a:extLst>
              <a:ext uri="{FF2B5EF4-FFF2-40B4-BE49-F238E27FC236}">
                <a16:creationId xmlns:a16="http://schemas.microsoft.com/office/drawing/2014/main" id="{ABB038ED-7238-94D9-08E7-E84C1C58450C}"/>
              </a:ext>
            </a:extLst>
          </p:cNvPr>
          <p:cNvSpPr txBox="1"/>
          <p:nvPr/>
        </p:nvSpPr>
        <p:spPr>
          <a:xfrm>
            <a:off x="857350" y="4707695"/>
            <a:ext cx="7835878" cy="338554"/>
          </a:xfrm>
          <a:prstGeom prst="rect">
            <a:avLst/>
          </a:prstGeom>
        </p:spPr>
        <p:txBody>
          <a:bodyPr vert="horz"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kern="1200" dirty="0">
                <a:solidFill>
                  <a:prstClr val="black"/>
                </a:solidFill>
                <a:uFillTx/>
                <a:latin typeface="Arial"/>
              </a:rPr>
              <a:t>Dual-beam</a:t>
            </a:r>
            <a:r>
              <a:rPr lang="en-GB" sz="1600" kern="1200" dirty="0">
                <a:solidFill>
                  <a:prstClr val="black"/>
                </a:solidFill>
                <a:uFillTx/>
                <a:latin typeface="Arial"/>
              </a:rPr>
              <a:t> experiments become possible </a:t>
            </a:r>
            <a:r>
              <a:rPr lang="en-GB" sz="1600" kern="1200" dirty="0">
                <a:solidFill>
                  <a:prstClr val="black"/>
                </a:solidFill>
                <a:uFillTx/>
                <a:latin typeface="Arial"/>
                <a:sym typeface="Wingdings" pitchFamily="2" charset="2"/>
              </a:rPr>
              <a:t> new research possibilities</a:t>
            </a: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064126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15691-BB2D-0A22-6802-10A6053E52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8FECBA-81EB-BF94-3132-8B9B2024377F}"/>
              </a:ext>
            </a:extLst>
          </p:cNvPr>
          <p:cNvSpPr>
            <a:spLocks noGrp="1"/>
          </p:cNvSpPr>
          <p:nvPr>
            <p:ph type="title"/>
          </p:nvPr>
        </p:nvSpPr>
        <p:spPr/>
        <p:txBody>
          <a:bodyPr/>
          <a:lstStyle/>
          <a:p>
            <a:r>
              <a:rPr lang="en-US"/>
              <a:t>MAT science at existing facilities</a:t>
            </a:r>
          </a:p>
        </p:txBody>
      </p:sp>
      <p:pic>
        <p:nvPicPr>
          <p:cNvPr id="9" name="Grafik 2">
            <a:extLst>
              <a:ext uri="{FF2B5EF4-FFF2-40B4-BE49-F238E27FC236}">
                <a16:creationId xmlns:a16="http://schemas.microsoft.com/office/drawing/2014/main" id="{8A65FF6C-4474-4685-218E-B7A7911AE0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43362" y="794255"/>
            <a:ext cx="4290451" cy="2497743"/>
          </a:xfrm>
          <a:prstGeom prst="rect">
            <a:avLst/>
          </a:prstGeom>
          <a:noFill/>
        </p:spPr>
      </p:pic>
      <p:sp>
        <p:nvSpPr>
          <p:cNvPr id="10" name="Oval 9">
            <a:extLst>
              <a:ext uri="{FF2B5EF4-FFF2-40B4-BE49-F238E27FC236}">
                <a16:creationId xmlns:a16="http://schemas.microsoft.com/office/drawing/2014/main" id="{F3A1FD96-8812-4A24-2848-75A01B285462}"/>
              </a:ext>
            </a:extLst>
          </p:cNvPr>
          <p:cNvSpPr/>
          <p:nvPr/>
        </p:nvSpPr>
        <p:spPr bwMode="auto">
          <a:xfrm>
            <a:off x="3340960" y="1522649"/>
            <a:ext cx="241733" cy="196698"/>
          </a:xfrm>
          <a:prstGeom prst="ellipse">
            <a:avLst/>
          </a:prstGeom>
          <a:noFill/>
          <a:ln w="57150">
            <a:solidFill>
              <a:srgbClr val="0070C0"/>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11" name="Oval 10">
            <a:extLst>
              <a:ext uri="{FF2B5EF4-FFF2-40B4-BE49-F238E27FC236}">
                <a16:creationId xmlns:a16="http://schemas.microsoft.com/office/drawing/2014/main" id="{4CA7F587-BAD7-ACD1-2A80-07A95A159A69}"/>
              </a:ext>
            </a:extLst>
          </p:cNvPr>
          <p:cNvSpPr/>
          <p:nvPr/>
        </p:nvSpPr>
        <p:spPr bwMode="auto">
          <a:xfrm>
            <a:off x="3632306" y="1719316"/>
            <a:ext cx="241733" cy="196698"/>
          </a:xfrm>
          <a:prstGeom prst="ellipse">
            <a:avLst/>
          </a:prstGeom>
          <a:noFill/>
          <a:ln w="57150">
            <a:solidFill>
              <a:schemeClr val="accent6">
                <a:lumMod val="75000"/>
              </a:schemeClr>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14" name="Oval 13">
            <a:extLst>
              <a:ext uri="{FF2B5EF4-FFF2-40B4-BE49-F238E27FC236}">
                <a16:creationId xmlns:a16="http://schemas.microsoft.com/office/drawing/2014/main" id="{16AE1365-CBCB-CAE1-1406-B232B9F0655E}"/>
              </a:ext>
            </a:extLst>
          </p:cNvPr>
          <p:cNvSpPr/>
          <p:nvPr/>
        </p:nvSpPr>
        <p:spPr bwMode="auto">
          <a:xfrm>
            <a:off x="3248190" y="1515193"/>
            <a:ext cx="241733" cy="196698"/>
          </a:xfrm>
          <a:prstGeom prst="ellipse">
            <a:avLst/>
          </a:prstGeom>
          <a:noFill/>
          <a:ln w="57150">
            <a:solidFill>
              <a:srgbClr val="0070C0"/>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18" name="TextBox 17">
            <a:extLst>
              <a:ext uri="{FF2B5EF4-FFF2-40B4-BE49-F238E27FC236}">
                <a16:creationId xmlns:a16="http://schemas.microsoft.com/office/drawing/2014/main" id="{37DED472-AA9B-24F8-601A-93E8817FF815}"/>
              </a:ext>
            </a:extLst>
          </p:cNvPr>
          <p:cNvSpPr txBox="1"/>
          <p:nvPr/>
        </p:nvSpPr>
        <p:spPr>
          <a:xfrm>
            <a:off x="0" y="753645"/>
            <a:ext cx="2654215" cy="5465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GB" sz="1600" dirty="0">
                <a:solidFill>
                  <a:srgbClr val="0070C0"/>
                </a:solidFill>
              </a:rPr>
              <a:t>Highest ion energy loss and in-situ and online analysis</a:t>
            </a:r>
          </a:p>
        </p:txBody>
      </p:sp>
      <p:cxnSp>
        <p:nvCxnSpPr>
          <p:cNvPr id="19" name="Straight Arrow Connector 18">
            <a:extLst>
              <a:ext uri="{FF2B5EF4-FFF2-40B4-BE49-F238E27FC236}">
                <a16:creationId xmlns:a16="http://schemas.microsoft.com/office/drawing/2014/main" id="{6ED6DF93-EBC9-586F-47F9-25F67F896935}"/>
              </a:ext>
            </a:extLst>
          </p:cNvPr>
          <p:cNvCxnSpPr>
            <a:cxnSpLocks/>
          </p:cNvCxnSpPr>
          <p:nvPr/>
        </p:nvCxnSpPr>
        <p:spPr>
          <a:xfrm flipH="1">
            <a:off x="3004762" y="1669824"/>
            <a:ext cx="243428" cy="42067"/>
          </a:xfrm>
          <a:prstGeom prst="straightConnector1">
            <a:avLst/>
          </a:prstGeom>
          <a:noFill/>
          <a:ln w="285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pic>
        <p:nvPicPr>
          <p:cNvPr id="31" name="Picture 30">
            <a:extLst>
              <a:ext uri="{FF2B5EF4-FFF2-40B4-BE49-F238E27FC236}">
                <a16:creationId xmlns:a16="http://schemas.microsoft.com/office/drawing/2014/main" id="{CB8B6422-904F-FC95-4DBA-7B9F4C38BA1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557373" y="1185120"/>
            <a:ext cx="2330888" cy="1414244"/>
          </a:xfrm>
          <a:prstGeom prst="rect">
            <a:avLst/>
          </a:prstGeom>
          <a:ln w="57150">
            <a:solidFill>
              <a:schemeClr val="accent6"/>
            </a:solidFill>
          </a:ln>
        </p:spPr>
      </p:pic>
      <p:sp>
        <p:nvSpPr>
          <p:cNvPr id="32" name="Titel 1">
            <a:extLst>
              <a:ext uri="{FF2B5EF4-FFF2-40B4-BE49-F238E27FC236}">
                <a16:creationId xmlns:a16="http://schemas.microsoft.com/office/drawing/2014/main" id="{94F0CBAC-5DD6-E4A0-C0CB-A8AECC709322}"/>
              </a:ext>
            </a:extLst>
          </p:cNvPr>
          <p:cNvSpPr txBox="1">
            <a:spLocks/>
          </p:cNvSpPr>
          <p:nvPr/>
        </p:nvSpPr>
        <p:spPr>
          <a:xfrm>
            <a:off x="6554828" y="2176567"/>
            <a:ext cx="2042417" cy="428723"/>
          </a:xfrm>
          <a:prstGeom prst="rect">
            <a:avLst/>
          </a:prstGeom>
          <a:solidFill>
            <a:schemeClr val="bg1"/>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defRPr/>
            </a:pPr>
            <a:r>
              <a:rPr lang="en-US" sz="1400" b="1" dirty="0">
                <a:solidFill>
                  <a:schemeClr val="accent6"/>
                </a:solidFill>
                <a:latin typeface="Arial"/>
                <a:cs typeface="Arial"/>
              </a:rPr>
              <a:t>SIS18 </a:t>
            </a:r>
            <a:r>
              <a:rPr lang="en-US" sz="1400" dirty="0">
                <a:solidFill>
                  <a:schemeClr val="accent6"/>
                </a:solidFill>
                <a:latin typeface="Arial"/>
                <a:cs typeface="Arial"/>
              </a:rPr>
              <a:t>(80-1000 Mev/u)</a:t>
            </a:r>
          </a:p>
          <a:p>
            <a:pPr algn="ctr" defTabSz="342900">
              <a:defRPr/>
            </a:pPr>
            <a:r>
              <a:rPr lang="en-US" sz="1400" dirty="0">
                <a:solidFill>
                  <a:schemeClr val="accent6"/>
                </a:solidFill>
                <a:latin typeface="Arial"/>
                <a:cs typeface="Arial"/>
              </a:rPr>
              <a:t>Ion range ~mm-cm</a:t>
            </a:r>
          </a:p>
        </p:txBody>
      </p:sp>
      <p:sp>
        <p:nvSpPr>
          <p:cNvPr id="33" name="TextBox 32">
            <a:extLst>
              <a:ext uri="{FF2B5EF4-FFF2-40B4-BE49-F238E27FC236}">
                <a16:creationId xmlns:a16="http://schemas.microsoft.com/office/drawing/2014/main" id="{F0DB71E5-ACF5-D086-AB79-5F92325EEB68}"/>
              </a:ext>
            </a:extLst>
          </p:cNvPr>
          <p:cNvSpPr txBox="1"/>
          <p:nvPr/>
        </p:nvSpPr>
        <p:spPr>
          <a:xfrm>
            <a:off x="6489786" y="806358"/>
            <a:ext cx="2496908" cy="3003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GB" sz="1600" dirty="0">
                <a:solidFill>
                  <a:schemeClr val="accent6"/>
                </a:solidFill>
              </a:rPr>
              <a:t>High energy / ion range</a:t>
            </a:r>
          </a:p>
        </p:txBody>
      </p:sp>
      <p:cxnSp>
        <p:nvCxnSpPr>
          <p:cNvPr id="35" name="Straight Arrow Connector 34">
            <a:extLst>
              <a:ext uri="{FF2B5EF4-FFF2-40B4-BE49-F238E27FC236}">
                <a16:creationId xmlns:a16="http://schemas.microsoft.com/office/drawing/2014/main" id="{B7B76B56-A79A-B0FA-1DB0-CF8DFB418867}"/>
              </a:ext>
            </a:extLst>
          </p:cNvPr>
          <p:cNvCxnSpPr>
            <a:cxnSpLocks/>
          </p:cNvCxnSpPr>
          <p:nvPr/>
        </p:nvCxnSpPr>
        <p:spPr>
          <a:xfrm flipV="1">
            <a:off x="3991857" y="1357692"/>
            <a:ext cx="2398727" cy="380364"/>
          </a:xfrm>
          <a:prstGeom prst="straightConnector1">
            <a:avLst/>
          </a:prstGeom>
          <a:noFill/>
          <a:ln w="28575" cap="flat">
            <a:solidFill>
              <a:srgbClr val="7030A0"/>
            </a:solidFill>
            <a:prstDash val="solid"/>
            <a:round/>
            <a:tailEnd type="triangle"/>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4C541D76-194F-DC88-7954-3EFEAEC4A40C}"/>
              </a:ext>
            </a:extLst>
          </p:cNvPr>
          <p:cNvSpPr txBox="1"/>
          <p:nvPr/>
        </p:nvSpPr>
        <p:spPr>
          <a:xfrm>
            <a:off x="6505055" y="2956564"/>
            <a:ext cx="2599510"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182563" marR="81280" indent="-182563" defTabSz="1821656">
              <a:buFont typeface="Arial" panose="020B0604020202020204" pitchFamily="34" charset="0"/>
              <a:buChar char="•"/>
            </a:pPr>
            <a:r>
              <a:rPr lang="en-US" dirty="0"/>
              <a:t>irradiation of thick bulk samples</a:t>
            </a:r>
          </a:p>
          <a:p>
            <a:pPr marL="182563" marR="81280" indent="-182563"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dirty="0"/>
              <a:t>i</a:t>
            </a:r>
            <a:r>
              <a:rPr kumimoji="0" lang="en-US" b="0" i="0" u="none" strike="noStrike" cap="none" spc="0" normalizeH="0" baseline="0" dirty="0">
                <a:ln>
                  <a:noFill/>
                </a:ln>
                <a:solidFill>
                  <a:srgbClr val="000000"/>
                </a:solidFill>
                <a:effectLst/>
                <a:uFill>
                  <a:solidFill>
                    <a:srgbClr val="000000"/>
                  </a:solidFill>
                </a:uFill>
                <a:sym typeface="Arial"/>
              </a:rPr>
              <a:t>rradiations at high-pressures</a:t>
            </a:r>
          </a:p>
          <a:p>
            <a:pPr marL="182563" marR="81280" indent="-182563"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lang="en-US" dirty="0"/>
              <a:t>radiation hardness of materials</a:t>
            </a:r>
          </a:p>
        </p:txBody>
      </p:sp>
      <p:pic>
        <p:nvPicPr>
          <p:cNvPr id="67" name="Picture 34" descr="Picture 34">
            <a:extLst>
              <a:ext uri="{FF2B5EF4-FFF2-40B4-BE49-F238E27FC236}">
                <a16:creationId xmlns:a16="http://schemas.microsoft.com/office/drawing/2014/main" id="{07B46DE8-32F0-C879-F0BC-2DC992F9458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pic>
        <p:nvPicPr>
          <p:cNvPr id="70" name="Picture 38">
            <a:extLst>
              <a:ext uri="{FF2B5EF4-FFF2-40B4-BE49-F238E27FC236}">
                <a16:creationId xmlns:a16="http://schemas.microsoft.com/office/drawing/2014/main" id="{E28C273E-39D8-42D7-6002-6B1B37F8E9F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1564" y="1374634"/>
            <a:ext cx="2554034" cy="1414244"/>
          </a:xfrm>
          <a:prstGeom prst="rect">
            <a:avLst/>
          </a:prstGeom>
          <a:ln w="57150">
            <a:solidFill>
              <a:srgbClr val="0070C0"/>
            </a:solidFill>
          </a:ln>
        </p:spPr>
      </p:pic>
      <p:sp>
        <p:nvSpPr>
          <p:cNvPr id="17" name="Titel 1">
            <a:extLst>
              <a:ext uri="{FF2B5EF4-FFF2-40B4-BE49-F238E27FC236}">
                <a16:creationId xmlns:a16="http://schemas.microsoft.com/office/drawing/2014/main" id="{F5373EC6-2EAF-02E6-F178-A079F7FB6E6B}"/>
              </a:ext>
            </a:extLst>
          </p:cNvPr>
          <p:cNvSpPr txBox="1">
            <a:spLocks/>
          </p:cNvSpPr>
          <p:nvPr/>
        </p:nvSpPr>
        <p:spPr>
          <a:xfrm>
            <a:off x="41564" y="2308332"/>
            <a:ext cx="2291120" cy="480546"/>
          </a:xfrm>
          <a:prstGeom prst="rect">
            <a:avLst/>
          </a:prstGeom>
          <a:solidFill>
            <a:schemeClr val="bg1"/>
          </a:solidFill>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lnSpc>
                <a:spcPct val="100000"/>
              </a:lnSpc>
              <a:defRPr/>
            </a:pPr>
            <a:r>
              <a:rPr lang="en-US" sz="1400" b="1" dirty="0">
                <a:solidFill>
                  <a:srgbClr val="0365C0"/>
                </a:solidFill>
                <a:latin typeface="Arial"/>
                <a:cs typeface="Arial"/>
              </a:rPr>
              <a:t>UNILAC</a:t>
            </a:r>
            <a:r>
              <a:rPr lang="en-US" sz="1400" dirty="0">
                <a:solidFill>
                  <a:srgbClr val="0365C0"/>
                </a:solidFill>
                <a:latin typeface="Arial"/>
                <a:cs typeface="Arial"/>
              </a:rPr>
              <a:t> (3-11.4 MeV/u)</a:t>
            </a:r>
          </a:p>
          <a:p>
            <a:pPr algn="ctr" defTabSz="342900">
              <a:lnSpc>
                <a:spcPct val="100000"/>
              </a:lnSpc>
              <a:defRPr/>
            </a:pPr>
            <a:r>
              <a:rPr lang="en-US" sz="1400" dirty="0">
                <a:solidFill>
                  <a:srgbClr val="0365C0"/>
                </a:solidFill>
                <a:latin typeface="Arial"/>
                <a:cs typeface="Arial"/>
              </a:rPr>
              <a:t>Ion range up to 100 µm</a:t>
            </a:r>
          </a:p>
        </p:txBody>
      </p:sp>
      <p:sp>
        <p:nvSpPr>
          <p:cNvPr id="2" name="TextBox 1">
            <a:extLst>
              <a:ext uri="{FF2B5EF4-FFF2-40B4-BE49-F238E27FC236}">
                <a16:creationId xmlns:a16="http://schemas.microsoft.com/office/drawing/2014/main" id="{23A607D7-11E1-1D54-96AC-5717C994A20C}"/>
              </a:ext>
            </a:extLst>
          </p:cNvPr>
          <p:cNvSpPr txBox="1"/>
          <p:nvPr/>
        </p:nvSpPr>
        <p:spPr>
          <a:xfrm rot="754071">
            <a:off x="2530075" y="1261062"/>
            <a:ext cx="888704"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b="1" i="0" u="none" strike="noStrike" cap="none" spc="0" normalizeH="0" baseline="0">
                <a:ln>
                  <a:noFill/>
                </a:ln>
                <a:solidFill>
                  <a:srgbClr val="00599D"/>
                </a:solidFill>
                <a:effectLst/>
                <a:uFill>
                  <a:solidFill>
                    <a:srgbClr val="000000"/>
                  </a:solidFill>
                </a:uFill>
                <a:latin typeface="+mn-lt"/>
                <a:ea typeface="+mn-ea"/>
                <a:cs typeface="+mn-cs"/>
                <a:sym typeface="Arial"/>
              </a:rPr>
              <a:t>UNILAC</a:t>
            </a:r>
          </a:p>
        </p:txBody>
      </p:sp>
      <p:sp>
        <p:nvSpPr>
          <p:cNvPr id="4" name="TextBox 3">
            <a:extLst>
              <a:ext uri="{FF2B5EF4-FFF2-40B4-BE49-F238E27FC236}">
                <a16:creationId xmlns:a16="http://schemas.microsoft.com/office/drawing/2014/main" id="{FA09272A-AC70-9E1C-96C9-34029292A921}"/>
              </a:ext>
            </a:extLst>
          </p:cNvPr>
          <p:cNvSpPr txBox="1"/>
          <p:nvPr/>
        </p:nvSpPr>
        <p:spPr>
          <a:xfrm>
            <a:off x="3771299" y="979633"/>
            <a:ext cx="726801"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b="1" i="0" u="none" strike="noStrike" cap="none" spc="0" normalizeH="0" baseline="0">
                <a:ln>
                  <a:noFill/>
                </a:ln>
                <a:solidFill>
                  <a:schemeClr val="accent6">
                    <a:lumMod val="75000"/>
                  </a:schemeClr>
                </a:solidFill>
                <a:effectLst/>
                <a:uFill>
                  <a:solidFill>
                    <a:srgbClr val="000000"/>
                  </a:solidFill>
                </a:uFill>
                <a:latin typeface="+mn-lt"/>
                <a:ea typeface="+mn-ea"/>
                <a:cs typeface="+mn-cs"/>
                <a:sym typeface="Arial"/>
              </a:rPr>
              <a:t>SIS18</a:t>
            </a:r>
          </a:p>
        </p:txBody>
      </p:sp>
      <p:sp>
        <p:nvSpPr>
          <p:cNvPr id="5" name="Oval 4">
            <a:extLst>
              <a:ext uri="{FF2B5EF4-FFF2-40B4-BE49-F238E27FC236}">
                <a16:creationId xmlns:a16="http://schemas.microsoft.com/office/drawing/2014/main" id="{38747078-7D49-DF4B-A96B-5420B975CE39}"/>
              </a:ext>
            </a:extLst>
          </p:cNvPr>
          <p:cNvSpPr/>
          <p:nvPr/>
        </p:nvSpPr>
        <p:spPr bwMode="auto">
          <a:xfrm>
            <a:off x="3533116" y="2172007"/>
            <a:ext cx="241733" cy="196698"/>
          </a:xfrm>
          <a:prstGeom prst="ellipse">
            <a:avLst/>
          </a:prstGeom>
          <a:noFill/>
          <a:ln w="57150">
            <a:solidFill>
              <a:srgbClr val="C00000"/>
            </a:solidFill>
            <a:miter lim="800000"/>
            <a:headEnd/>
            <a:tailEnd/>
          </a:ln>
          <a:effectLst/>
        </p:spPr>
        <p:txBody>
          <a:bodyPr wrap="none" rtlCol="0" anchor="ctr"/>
          <a:lstStyle/>
          <a:p>
            <a:pPr algn="ctr" defTabSz="342812"/>
            <a:endParaRPr lang="en-US" sz="450" dirty="0">
              <a:solidFill>
                <a:sysClr val="windowText" lastClr="000000"/>
              </a:solidFill>
            </a:endParaRPr>
          </a:p>
        </p:txBody>
      </p:sp>
      <p:pic>
        <p:nvPicPr>
          <p:cNvPr id="6" name="Picture 2">
            <a:extLst>
              <a:ext uri="{FF2B5EF4-FFF2-40B4-BE49-F238E27FC236}">
                <a16:creationId xmlns:a16="http://schemas.microsoft.com/office/drawing/2014/main" id="{09314A5C-9FCB-955A-CAC1-C5B83521EC9C}"/>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1880666" y="3634130"/>
            <a:ext cx="791580" cy="3014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878D9A1-0641-5931-C793-F4A15B2FDCF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990476" y="2846950"/>
            <a:ext cx="934348" cy="1202621"/>
          </a:xfrm>
          <a:prstGeom prst="rect">
            <a:avLst/>
          </a:prstGeom>
          <a:effectLst>
            <a:softEdge rad="38100"/>
          </a:effectLst>
        </p:spPr>
      </p:pic>
      <p:sp>
        <p:nvSpPr>
          <p:cNvPr id="8" name="Text 5">
            <a:extLst>
              <a:ext uri="{FF2B5EF4-FFF2-40B4-BE49-F238E27FC236}">
                <a16:creationId xmlns:a16="http://schemas.microsoft.com/office/drawing/2014/main" id="{85F14743-0BAE-FA75-C38E-E547DFA0779E}"/>
              </a:ext>
            </a:extLst>
          </p:cNvPr>
          <p:cNvSpPr/>
          <p:nvPr/>
        </p:nvSpPr>
        <p:spPr bwMode="auto">
          <a:xfrm>
            <a:off x="1880666" y="2943509"/>
            <a:ext cx="2244466" cy="690621"/>
          </a:xfrm>
          <a:prstGeom prst="rect">
            <a:avLst/>
          </a:prstGeom>
          <a:solidFill>
            <a:srgbClr val="C00000"/>
          </a:solidFill>
          <a:ln>
            <a:noFill/>
          </a:ln>
        </p:spPr>
        <p:txBody>
          <a:bodyPr wrap="square" lIns="0" tIns="0" rIns="0" bIns="0" rtlCol="0" anchor="t"/>
          <a:lstStyle/>
          <a:p>
            <a:pPr marL="0" indent="0" algn="ctr">
              <a:buNone/>
            </a:pPr>
            <a:r>
              <a:rPr lang="en-US" sz="1400" b="1" dirty="0">
                <a:solidFill>
                  <a:schemeClr val="bg1"/>
                </a:solidFill>
                <a:latin typeface="Arial" panose="020B0604020202020204" pitchFamily="34" charset="0"/>
                <a:ea typeface="Instrument Sans Semi Bold" pitchFamily="34" charset="-122"/>
                <a:cs typeface="Arial" panose="020B0604020202020204" pitchFamily="34" charset="0"/>
              </a:rPr>
              <a:t>CRYRING MAT-station</a:t>
            </a:r>
          </a:p>
          <a:p>
            <a:pPr marL="0" indent="0" algn="ctr">
              <a:buNone/>
            </a:pPr>
            <a:r>
              <a:rPr lang="en-US" sz="1400" dirty="0">
                <a:solidFill>
                  <a:schemeClr val="bg1"/>
                </a:solidFill>
                <a:latin typeface="Arial" panose="020B0604020202020204" pitchFamily="34" charset="0"/>
                <a:ea typeface="Instrument Sans Semi Bold" pitchFamily="34" charset="-122"/>
                <a:cs typeface="Arial" panose="020B0604020202020204" pitchFamily="34" charset="0"/>
              </a:rPr>
              <a:t>Highest ion charge states</a:t>
            </a:r>
          </a:p>
          <a:p>
            <a:pPr marL="0" indent="0" algn="ctr">
              <a:buNone/>
            </a:pPr>
            <a:r>
              <a:rPr lang="en-US" sz="1400" dirty="0">
                <a:solidFill>
                  <a:schemeClr val="bg1"/>
                </a:solidFill>
                <a:latin typeface="Arial" panose="020B0604020202020204" pitchFamily="34" charset="0"/>
                <a:ea typeface="Instrument Sans Semi Bold" pitchFamily="34" charset="-122"/>
                <a:cs typeface="Arial" panose="020B0604020202020204" pitchFamily="34" charset="0"/>
              </a:rPr>
              <a:t>at various kinetic energies</a:t>
            </a:r>
            <a:endParaRPr lang="en-US" sz="1400" dirty="0">
              <a:solidFill>
                <a:schemeClr val="bg1"/>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8FDA8892-CA6A-8621-58FB-DE03A3EF3288}"/>
              </a:ext>
            </a:extLst>
          </p:cNvPr>
          <p:cNvCxnSpPr>
            <a:cxnSpLocks/>
          </p:cNvCxnSpPr>
          <p:nvPr/>
        </p:nvCxnSpPr>
        <p:spPr>
          <a:xfrm flipH="1">
            <a:off x="3489923" y="2348076"/>
            <a:ext cx="128052" cy="440802"/>
          </a:xfrm>
          <a:prstGeom prst="straightConnector1">
            <a:avLst/>
          </a:prstGeom>
          <a:noFill/>
          <a:ln w="28575"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sp>
        <p:nvSpPr>
          <p:cNvPr id="15" name="Slide Number Placeholder 44">
            <a:extLst>
              <a:ext uri="{FF2B5EF4-FFF2-40B4-BE49-F238E27FC236}">
                <a16:creationId xmlns:a16="http://schemas.microsoft.com/office/drawing/2014/main" id="{FC344EBF-0D17-188F-E0EA-DB27E0DC8812}"/>
              </a:ext>
            </a:extLst>
          </p:cNvPr>
          <p:cNvSpPr>
            <a:spLocks noGrp="1"/>
          </p:cNvSpPr>
          <p:nvPr>
            <p:ph type="sldNum" sz="quarter" idx="2"/>
          </p:nvPr>
        </p:nvSpPr>
        <p:spPr>
          <a:xfrm>
            <a:off x="8748409" y="4850488"/>
            <a:ext cx="344303" cy="369332"/>
          </a:xfrm>
        </p:spPr>
        <p:txBody>
          <a:bodyPr/>
          <a:lstStyle/>
          <a:p>
            <a:fld id="{86CB4B4D-7CA3-9044-876B-883B54F8677D}" type="slidenum">
              <a:rPr lang="en-US"/>
              <a:t>6</a:t>
            </a:fld>
            <a:endParaRPr lang="en-US" dirty="0"/>
          </a:p>
        </p:txBody>
      </p:sp>
      <p:grpSp>
        <p:nvGrpSpPr>
          <p:cNvPr id="16" name="Group 15">
            <a:extLst>
              <a:ext uri="{FF2B5EF4-FFF2-40B4-BE49-F238E27FC236}">
                <a16:creationId xmlns:a16="http://schemas.microsoft.com/office/drawing/2014/main" id="{A74F5317-BBD1-3C2A-7176-E1814D0D0AE7}"/>
              </a:ext>
            </a:extLst>
          </p:cNvPr>
          <p:cNvGrpSpPr>
            <a:grpSpLocks noChangeAspect="1"/>
          </p:cNvGrpSpPr>
          <p:nvPr/>
        </p:nvGrpSpPr>
        <p:grpSpPr>
          <a:xfrm>
            <a:off x="5975842" y="4030289"/>
            <a:ext cx="3169696" cy="1137879"/>
            <a:chOff x="495525" y="1063868"/>
            <a:chExt cx="1910377" cy="685800"/>
          </a:xfrm>
        </p:grpSpPr>
        <p:pic>
          <p:nvPicPr>
            <p:cNvPr id="20" name="Picture 19" descr="Résultat de recherche d'images pour &quot;dense molecular clouds&quot;">
              <a:extLst>
                <a:ext uri="{FF2B5EF4-FFF2-40B4-BE49-F238E27FC236}">
                  <a16:creationId xmlns:a16="http://schemas.microsoft.com/office/drawing/2014/main" id="{E5C66511-5906-BB8A-34C4-B6BC178ED311}"/>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rot="10800000">
              <a:off x="495525" y="1063868"/>
              <a:ext cx="1910377" cy="685800"/>
            </a:xfrm>
            <a:prstGeom prst="rect">
              <a:avLst/>
            </a:prstGeom>
            <a:noFill/>
          </p:spPr>
        </p:pic>
        <p:pic>
          <p:nvPicPr>
            <p:cNvPr id="21" name="Picture 20">
              <a:extLst>
                <a:ext uri="{FF2B5EF4-FFF2-40B4-BE49-F238E27FC236}">
                  <a16:creationId xmlns:a16="http://schemas.microsoft.com/office/drawing/2014/main" id="{436DB646-C823-C7D2-23C9-14F0605A5FF8}"/>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a:ext>
              </a:extLst>
            </a:blip>
            <a:srcRect/>
            <a:stretch/>
          </p:blipFill>
          <p:spPr>
            <a:xfrm rot="10800000">
              <a:off x="1410307" y="1109915"/>
              <a:ext cx="881789" cy="593633"/>
            </a:xfrm>
            <a:prstGeom prst="rect">
              <a:avLst/>
            </a:prstGeom>
          </p:spPr>
        </p:pic>
        <p:grpSp>
          <p:nvGrpSpPr>
            <p:cNvPr id="22" name="Group 21">
              <a:extLst>
                <a:ext uri="{FF2B5EF4-FFF2-40B4-BE49-F238E27FC236}">
                  <a16:creationId xmlns:a16="http://schemas.microsoft.com/office/drawing/2014/main" id="{1DF0C087-E589-F9EF-6A7F-2FDEF650E0AA}"/>
                </a:ext>
              </a:extLst>
            </p:cNvPr>
            <p:cNvGrpSpPr/>
            <p:nvPr/>
          </p:nvGrpSpPr>
          <p:grpSpPr>
            <a:xfrm rot="16200000">
              <a:off x="683890" y="1057563"/>
              <a:ext cx="544633" cy="686589"/>
              <a:chOff x="3690198" y="4362430"/>
              <a:chExt cx="1770707" cy="1060985"/>
            </a:xfrm>
          </p:grpSpPr>
          <p:grpSp>
            <p:nvGrpSpPr>
              <p:cNvPr id="24" name="Group 23">
                <a:extLst>
                  <a:ext uri="{FF2B5EF4-FFF2-40B4-BE49-F238E27FC236}">
                    <a16:creationId xmlns:a16="http://schemas.microsoft.com/office/drawing/2014/main" id="{51EF4340-F404-4530-7F57-29859D90FAC8}"/>
                  </a:ext>
                </a:extLst>
              </p:cNvPr>
              <p:cNvGrpSpPr/>
              <p:nvPr/>
            </p:nvGrpSpPr>
            <p:grpSpPr>
              <a:xfrm rot="5400000">
                <a:off x="4054844" y="3997784"/>
                <a:ext cx="1041416" cy="1770707"/>
                <a:chOff x="1624495" y="2780928"/>
                <a:chExt cx="864111" cy="457200"/>
              </a:xfrm>
            </p:grpSpPr>
            <p:cxnSp>
              <p:nvCxnSpPr>
                <p:cNvPr id="30" name="Straight Arrow Connector 29">
                  <a:extLst>
                    <a:ext uri="{FF2B5EF4-FFF2-40B4-BE49-F238E27FC236}">
                      <a16:creationId xmlns:a16="http://schemas.microsoft.com/office/drawing/2014/main" id="{4936B817-8A4C-D944-3406-E77F61A0C404}"/>
                    </a:ext>
                  </a:extLst>
                </p:cNvPr>
                <p:cNvCxnSpPr/>
                <p:nvPr/>
              </p:nvCxnSpPr>
              <p:spPr>
                <a:xfrm>
                  <a:off x="1624510" y="2780928"/>
                  <a:ext cx="86409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519FFC9-E75E-1BEE-2CD4-E34A8442C1CA}"/>
                    </a:ext>
                  </a:extLst>
                </p:cNvPr>
                <p:cNvCxnSpPr/>
                <p:nvPr/>
              </p:nvCxnSpPr>
              <p:spPr>
                <a:xfrm>
                  <a:off x="1624495" y="3238128"/>
                  <a:ext cx="86409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59025ED-ACAC-140B-B80C-FCA47BA18D8C}"/>
                  </a:ext>
                </a:extLst>
              </p:cNvPr>
              <p:cNvGrpSpPr/>
              <p:nvPr/>
            </p:nvGrpSpPr>
            <p:grpSpPr>
              <a:xfrm rot="5400000">
                <a:off x="4006241" y="4411436"/>
                <a:ext cx="1047794" cy="976163"/>
                <a:chOff x="1624494" y="2955480"/>
                <a:chExt cx="869404" cy="252047"/>
              </a:xfrm>
            </p:grpSpPr>
            <p:cxnSp>
              <p:nvCxnSpPr>
                <p:cNvPr id="26" name="Straight Arrow Connector 25">
                  <a:extLst>
                    <a:ext uri="{FF2B5EF4-FFF2-40B4-BE49-F238E27FC236}">
                      <a16:creationId xmlns:a16="http://schemas.microsoft.com/office/drawing/2014/main" id="{92394C23-958B-2209-3663-2C6ABC2D6B40}"/>
                    </a:ext>
                  </a:extLst>
                </p:cNvPr>
                <p:cNvCxnSpPr/>
                <p:nvPr/>
              </p:nvCxnSpPr>
              <p:spPr>
                <a:xfrm>
                  <a:off x="1624495" y="2955480"/>
                  <a:ext cx="864097"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B25D6D6-1D74-1921-8FED-B2D4BEF63D98}"/>
                    </a:ext>
                  </a:extLst>
                </p:cNvPr>
                <p:cNvCxnSpPr/>
                <p:nvPr/>
              </p:nvCxnSpPr>
              <p:spPr>
                <a:xfrm>
                  <a:off x="1624494" y="3085728"/>
                  <a:ext cx="86409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8D18576-61AE-1BB3-18EF-22DFF78FB853}"/>
                    </a:ext>
                  </a:extLst>
                </p:cNvPr>
                <p:cNvCxnSpPr/>
                <p:nvPr/>
              </p:nvCxnSpPr>
              <p:spPr>
                <a:xfrm>
                  <a:off x="1629800" y="3207527"/>
                  <a:ext cx="864098"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sp>
        <p:nvSpPr>
          <p:cNvPr id="36" name="TextBox 35">
            <a:extLst>
              <a:ext uri="{FF2B5EF4-FFF2-40B4-BE49-F238E27FC236}">
                <a16:creationId xmlns:a16="http://schemas.microsoft.com/office/drawing/2014/main" id="{86CD1A13-C797-6452-A7C8-122922FCB1AC}"/>
              </a:ext>
            </a:extLst>
          </p:cNvPr>
          <p:cNvSpPr txBox="1"/>
          <p:nvPr/>
        </p:nvSpPr>
        <p:spPr>
          <a:xfrm>
            <a:off x="6076777" y="4322046"/>
            <a:ext cx="971311" cy="276999"/>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ions</a:t>
            </a:r>
          </a:p>
        </p:txBody>
      </p:sp>
      <p:pic>
        <p:nvPicPr>
          <p:cNvPr id="37" name="Grafik 1">
            <a:extLst>
              <a:ext uri="{FF2B5EF4-FFF2-40B4-BE49-F238E27FC236}">
                <a16:creationId xmlns:a16="http://schemas.microsoft.com/office/drawing/2014/main" id="{9FD94A50-58CA-4299-5225-053FB319998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006" y="4010376"/>
            <a:ext cx="1230498" cy="1152000"/>
          </a:xfrm>
          <a:prstGeom prst="rect">
            <a:avLst/>
          </a:prstGeom>
        </p:spPr>
      </p:pic>
      <p:pic>
        <p:nvPicPr>
          <p:cNvPr id="38" name="Picture 2" descr="s1">
            <a:extLst>
              <a:ext uri="{FF2B5EF4-FFF2-40B4-BE49-F238E27FC236}">
                <a16:creationId xmlns:a16="http://schemas.microsoft.com/office/drawing/2014/main" id="{96D3FD75-A872-5F45-97C3-756199A39AF6}"/>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a:stretch/>
        </p:blipFill>
        <p:spPr bwMode="auto">
          <a:xfrm>
            <a:off x="1190167" y="4018704"/>
            <a:ext cx="1727341" cy="1152000"/>
          </a:xfrm>
          <a:prstGeom prst="rect">
            <a:avLst/>
          </a:prstGeom>
          <a:noFill/>
          <a:ln w="9525">
            <a:noFill/>
            <a:miter lim="800000"/>
            <a:headEnd/>
            <a:tailEnd/>
          </a:ln>
        </p:spPr>
      </p:pic>
      <p:pic>
        <p:nvPicPr>
          <p:cNvPr id="39" name="Picture 78" descr="Exp_190 - 16">
            <a:extLst>
              <a:ext uri="{FF2B5EF4-FFF2-40B4-BE49-F238E27FC236}">
                <a16:creationId xmlns:a16="http://schemas.microsoft.com/office/drawing/2014/main" id="{47289B8A-9B84-57F7-FEE2-FD26C39F55EB}"/>
              </a:ext>
            </a:extLst>
          </p:cNvPr>
          <p:cNvPicPr>
            <a:picLocks noChangeAspect="1" noChangeArrowheads="1"/>
          </p:cNvPicPr>
          <p:nvPr/>
        </p:nvPicPr>
        <p:blipFill>
          <a:blip r:embed="rId16" cstate="hqprint">
            <a:lum bright="6000" contrast="18000"/>
            <a:extLst>
              <a:ext uri="{28A0092B-C50C-407E-A947-70E740481C1C}">
                <a14:useLocalDpi xmlns:a14="http://schemas.microsoft.com/office/drawing/2010/main"/>
              </a:ext>
            </a:extLst>
          </a:blip>
          <a:srcRect/>
          <a:stretch>
            <a:fillRect/>
          </a:stretch>
        </p:blipFill>
        <p:spPr bwMode="auto">
          <a:xfrm>
            <a:off x="2863392" y="4024624"/>
            <a:ext cx="1440637" cy="1152000"/>
          </a:xfrm>
          <a:prstGeom prst="rect">
            <a:avLst/>
          </a:prstGeom>
          <a:noFill/>
          <a:ln w="9525">
            <a:noFill/>
            <a:miter lim="800000"/>
            <a:headEnd/>
            <a:tailEnd/>
          </a:ln>
        </p:spPr>
      </p:pic>
      <p:pic>
        <p:nvPicPr>
          <p:cNvPr id="40" name="Picture 5">
            <a:extLst>
              <a:ext uri="{FF2B5EF4-FFF2-40B4-BE49-F238E27FC236}">
                <a16:creationId xmlns:a16="http://schemas.microsoft.com/office/drawing/2014/main" id="{35312B9E-EBC5-5731-0365-4B52D828DA23}"/>
              </a:ext>
            </a:extLst>
          </p:cNvPr>
          <p:cNvPicPr>
            <a:picLocks noChangeAspect="1" noChangeArrowheads="1"/>
          </p:cNvPicPr>
          <p:nvPr/>
        </p:nvPicPr>
        <p:blipFill>
          <a:blip r:embed="rId17" cstate="hqprint">
            <a:lum bright="18000" contrast="6000"/>
            <a:extLst>
              <a:ext uri="{28A0092B-C50C-407E-A947-70E740481C1C}">
                <a14:useLocalDpi xmlns:a14="http://schemas.microsoft.com/office/drawing/2010/main"/>
              </a:ext>
            </a:extLst>
          </a:blip>
          <a:srcRect/>
          <a:stretch>
            <a:fillRect/>
          </a:stretch>
        </p:blipFill>
        <p:spPr bwMode="auto">
          <a:xfrm>
            <a:off x="4279988" y="4016223"/>
            <a:ext cx="1772676" cy="1152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43" name="Picture 7">
            <a:extLst>
              <a:ext uri="{FF2B5EF4-FFF2-40B4-BE49-F238E27FC236}">
                <a16:creationId xmlns:a16="http://schemas.microsoft.com/office/drawing/2014/main" id="{4A8DC02D-95AF-18C3-0EA3-1F01F7B777F4}"/>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4048" y="2876291"/>
            <a:ext cx="934349" cy="571969"/>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4445E0FB-397F-EBEC-1F96-70365CB6B98D}"/>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l="35761" t="50066" r="42788" b="19937"/>
          <a:stretch/>
        </p:blipFill>
        <p:spPr>
          <a:xfrm>
            <a:off x="186234" y="3404118"/>
            <a:ext cx="608330" cy="597930"/>
          </a:xfrm>
          <a:prstGeom prst="rect">
            <a:avLst/>
          </a:prstGeom>
        </p:spPr>
      </p:pic>
    </p:spTree>
    <p:extLst>
      <p:ext uri="{BB962C8B-B14F-4D97-AF65-F5344CB8AC3E}">
        <p14:creationId xmlns:p14="http://schemas.microsoft.com/office/powerpoint/2010/main" val="30892069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P spid="33"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2A29A78-B626-CE87-EED9-3F1774FE2440}"/>
              </a:ext>
            </a:extLst>
          </p:cNvPr>
          <p:cNvSpPr/>
          <p:nvPr/>
        </p:nvSpPr>
        <p:spPr>
          <a:xfrm>
            <a:off x="5761522" y="1416867"/>
            <a:ext cx="3211873" cy="1865629"/>
          </a:xfrm>
          <a:prstGeom prst="rect">
            <a:avLst/>
          </a:prstGeom>
          <a:solidFill>
            <a:srgbClr val="69AFCA"/>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grpSp>
        <p:nvGrpSpPr>
          <p:cNvPr id="43" name="Group 42">
            <a:extLst>
              <a:ext uri="{FF2B5EF4-FFF2-40B4-BE49-F238E27FC236}">
                <a16:creationId xmlns:a16="http://schemas.microsoft.com/office/drawing/2014/main" id="{08EEE82D-7233-56ED-BAA1-31434AE82CEA}"/>
              </a:ext>
            </a:extLst>
          </p:cNvPr>
          <p:cNvGrpSpPr/>
          <p:nvPr/>
        </p:nvGrpSpPr>
        <p:grpSpPr>
          <a:xfrm>
            <a:off x="145827" y="825099"/>
            <a:ext cx="4290451" cy="2497743"/>
            <a:chOff x="76066" y="759355"/>
            <a:chExt cx="4403467" cy="2651818"/>
          </a:xfrm>
        </p:grpSpPr>
        <p:pic>
          <p:nvPicPr>
            <p:cNvPr id="44" name="Grafik 2">
              <a:extLst>
                <a:ext uri="{FF2B5EF4-FFF2-40B4-BE49-F238E27FC236}">
                  <a16:creationId xmlns:a16="http://schemas.microsoft.com/office/drawing/2014/main" id="{CACA3819-92B3-AFFE-F1D2-2C70B15981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66" y="759355"/>
              <a:ext cx="4403467" cy="2651818"/>
            </a:xfrm>
            <a:prstGeom prst="rect">
              <a:avLst/>
            </a:prstGeom>
            <a:noFill/>
          </p:spPr>
        </p:pic>
        <p:sp>
          <p:nvSpPr>
            <p:cNvPr id="45" name="Oval 44">
              <a:extLst>
                <a:ext uri="{FF2B5EF4-FFF2-40B4-BE49-F238E27FC236}">
                  <a16:creationId xmlns:a16="http://schemas.microsoft.com/office/drawing/2014/main" id="{93A3E7D1-CAE9-3553-4865-61572EA623FF}"/>
                </a:ext>
              </a:extLst>
            </p:cNvPr>
            <p:cNvSpPr/>
            <p:nvPr/>
          </p:nvSpPr>
          <p:spPr bwMode="auto">
            <a:xfrm>
              <a:off x="997308" y="1532681"/>
              <a:ext cx="248101" cy="208831"/>
            </a:xfrm>
            <a:prstGeom prst="ellipse">
              <a:avLst/>
            </a:prstGeom>
            <a:noFill/>
            <a:ln w="57150">
              <a:solidFill>
                <a:srgbClr val="0070C0"/>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46" name="Oval 45">
              <a:extLst>
                <a:ext uri="{FF2B5EF4-FFF2-40B4-BE49-F238E27FC236}">
                  <a16:creationId xmlns:a16="http://schemas.microsoft.com/office/drawing/2014/main" id="{56977C76-B332-6DA0-909D-0018403B6D04}"/>
                </a:ext>
              </a:extLst>
            </p:cNvPr>
            <p:cNvSpPr/>
            <p:nvPr/>
          </p:nvSpPr>
          <p:spPr bwMode="auto">
            <a:xfrm>
              <a:off x="1296328" y="1741479"/>
              <a:ext cx="248101" cy="208831"/>
            </a:xfrm>
            <a:prstGeom prst="ellipse">
              <a:avLst/>
            </a:prstGeom>
            <a:noFill/>
            <a:ln w="57150">
              <a:solidFill>
                <a:schemeClr val="accent6">
                  <a:lumMod val="50000"/>
                </a:schemeClr>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47" name="Oval 46">
              <a:extLst>
                <a:ext uri="{FF2B5EF4-FFF2-40B4-BE49-F238E27FC236}">
                  <a16:creationId xmlns:a16="http://schemas.microsoft.com/office/drawing/2014/main" id="{8F0C215E-C8EF-E0A1-5F79-770138FED763}"/>
                </a:ext>
              </a:extLst>
            </p:cNvPr>
            <p:cNvSpPr/>
            <p:nvPr/>
          </p:nvSpPr>
          <p:spPr bwMode="auto">
            <a:xfrm>
              <a:off x="1220231" y="2136214"/>
              <a:ext cx="284082" cy="232793"/>
            </a:xfrm>
            <a:prstGeom prst="ellipse">
              <a:avLst/>
            </a:prstGeom>
            <a:noFill/>
            <a:ln w="57150">
              <a:solidFill>
                <a:schemeClr val="accent5">
                  <a:lumMod val="75000"/>
                </a:schemeClr>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48" name="Oval 47">
              <a:extLst>
                <a:ext uri="{FF2B5EF4-FFF2-40B4-BE49-F238E27FC236}">
                  <a16:creationId xmlns:a16="http://schemas.microsoft.com/office/drawing/2014/main" id="{08628802-B848-92C3-721F-745FDE0D63AE}"/>
                </a:ext>
              </a:extLst>
            </p:cNvPr>
            <p:cNvSpPr/>
            <p:nvPr/>
          </p:nvSpPr>
          <p:spPr bwMode="auto">
            <a:xfrm>
              <a:off x="902094" y="1524765"/>
              <a:ext cx="248101" cy="208831"/>
            </a:xfrm>
            <a:prstGeom prst="ellipse">
              <a:avLst/>
            </a:prstGeom>
            <a:noFill/>
            <a:ln w="57150">
              <a:solidFill>
                <a:srgbClr val="0070C0"/>
              </a:solidFill>
              <a:miter lim="800000"/>
              <a:headEnd/>
              <a:tailEnd/>
            </a:ln>
            <a:effectLst/>
          </p:spPr>
          <p:txBody>
            <a:bodyPr wrap="none" rtlCol="0" anchor="ctr"/>
            <a:lstStyle/>
            <a:p>
              <a:pPr algn="ctr" defTabSz="342812"/>
              <a:endParaRPr lang="en-US" sz="450" dirty="0">
                <a:solidFill>
                  <a:sysClr val="windowText" lastClr="000000"/>
                </a:solidFill>
              </a:endParaRPr>
            </a:p>
          </p:txBody>
        </p:sp>
      </p:grpSp>
      <p:sp>
        <p:nvSpPr>
          <p:cNvPr id="49" name="Oval 48">
            <a:extLst>
              <a:ext uri="{FF2B5EF4-FFF2-40B4-BE49-F238E27FC236}">
                <a16:creationId xmlns:a16="http://schemas.microsoft.com/office/drawing/2014/main" id="{8E84CC5A-1CF1-4275-EE00-238884D4AA2F}"/>
              </a:ext>
            </a:extLst>
          </p:cNvPr>
          <p:cNvSpPr/>
          <p:nvPr/>
        </p:nvSpPr>
        <p:spPr bwMode="auto">
          <a:xfrm>
            <a:off x="2188347" y="2462116"/>
            <a:ext cx="276791" cy="219267"/>
          </a:xfrm>
          <a:prstGeom prst="ellipse">
            <a:avLst/>
          </a:prstGeom>
          <a:noFill/>
          <a:ln w="57150">
            <a:solidFill>
              <a:srgbClr val="009193"/>
            </a:solidFill>
            <a:miter lim="800000"/>
            <a:headEnd/>
            <a:tailEnd/>
          </a:ln>
          <a:effectLst/>
        </p:spPr>
        <p:txBody>
          <a:bodyPr wrap="none" rtlCol="0" anchor="ctr"/>
          <a:lstStyle/>
          <a:p>
            <a:pPr algn="ctr" defTabSz="342812"/>
            <a:endParaRPr lang="en-US" sz="450" dirty="0">
              <a:solidFill>
                <a:sysClr val="windowText" lastClr="000000"/>
              </a:solidFill>
            </a:endParaRPr>
          </a:p>
        </p:txBody>
      </p:sp>
      <p:sp>
        <p:nvSpPr>
          <p:cNvPr id="15" name="TextBox 14">
            <a:extLst>
              <a:ext uri="{FF2B5EF4-FFF2-40B4-BE49-F238E27FC236}">
                <a16:creationId xmlns:a16="http://schemas.microsoft.com/office/drawing/2014/main" id="{49806AAE-A792-4BF0-9FC5-47465E931FE3}"/>
              </a:ext>
            </a:extLst>
          </p:cNvPr>
          <p:cNvSpPr txBox="1"/>
          <p:nvPr/>
        </p:nvSpPr>
        <p:spPr>
          <a:xfrm>
            <a:off x="4096199" y="872526"/>
            <a:ext cx="4427999" cy="452046"/>
          </a:xfrm>
          <a:prstGeom prst="rect">
            <a:avLst/>
          </a:prstGeom>
          <a:solidFill>
            <a:srgbClr val="0091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FFFD78"/>
                </a:solidFill>
                <a:effectLst/>
                <a:uFill>
                  <a:solidFill>
                    <a:srgbClr val="000000"/>
                  </a:solidFill>
                </a:uFill>
                <a:latin typeface="+mn-lt"/>
                <a:ea typeface="+mn-ea"/>
                <a:cs typeface="+mn-cs"/>
                <a:sym typeface="Arial"/>
              </a:rPr>
              <a:t>Materials under extreme conditions</a:t>
            </a:r>
          </a:p>
        </p:txBody>
      </p:sp>
      <p:cxnSp>
        <p:nvCxnSpPr>
          <p:cNvPr id="4" name="Straight Arrow Connector 3">
            <a:extLst>
              <a:ext uri="{FF2B5EF4-FFF2-40B4-BE49-F238E27FC236}">
                <a16:creationId xmlns:a16="http://schemas.microsoft.com/office/drawing/2014/main" id="{BBBCD98D-B3F4-56D6-BD0B-CE9E2C9C2901}"/>
              </a:ext>
            </a:extLst>
          </p:cNvPr>
          <p:cNvCxnSpPr/>
          <p:nvPr/>
        </p:nvCxnSpPr>
        <p:spPr>
          <a:xfrm flipH="1">
            <a:off x="1805707" y="2571750"/>
            <a:ext cx="416797" cy="170564"/>
          </a:xfrm>
          <a:prstGeom prst="straightConnector1">
            <a:avLst/>
          </a:prstGeom>
          <a:noFill/>
          <a:ln w="12700" cap="flat">
            <a:solidFill>
              <a:srgbClr val="00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5ABC7F86-D161-5F4C-80BC-B6D2C8E6325F}"/>
              </a:ext>
            </a:extLst>
          </p:cNvPr>
          <p:cNvCxnSpPr>
            <a:cxnSpLocks/>
          </p:cNvCxnSpPr>
          <p:nvPr/>
        </p:nvCxnSpPr>
        <p:spPr>
          <a:xfrm flipV="1">
            <a:off x="2253895" y="1866797"/>
            <a:ext cx="446281" cy="631116"/>
          </a:xfrm>
          <a:prstGeom prst="line">
            <a:avLst/>
          </a:prstGeom>
          <a:noFill/>
          <a:ln w="12700" cap="flat">
            <a:solidFill>
              <a:srgbClr val="009193"/>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7667CBC3-21E8-72F7-0733-FD19286E9479}"/>
              </a:ext>
            </a:extLst>
          </p:cNvPr>
          <p:cNvCxnSpPr>
            <a:cxnSpLocks/>
          </p:cNvCxnSpPr>
          <p:nvPr/>
        </p:nvCxnSpPr>
        <p:spPr>
          <a:xfrm flipH="1">
            <a:off x="693082" y="2527575"/>
            <a:ext cx="1487831" cy="635292"/>
          </a:xfrm>
          <a:prstGeom prst="line">
            <a:avLst/>
          </a:prstGeom>
          <a:noFill/>
          <a:ln w="19050" cap="flat">
            <a:solidFill>
              <a:srgbClr val="009193"/>
            </a:solidFill>
            <a:prstDash val="solid"/>
            <a:round/>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E20B63A4-2DED-BD3D-E33B-2266B6DF7CA6}"/>
              </a:ext>
            </a:extLst>
          </p:cNvPr>
          <p:cNvCxnSpPr>
            <a:cxnSpLocks/>
            <a:endCxn id="42" idx="0"/>
          </p:cNvCxnSpPr>
          <p:nvPr/>
        </p:nvCxnSpPr>
        <p:spPr>
          <a:xfrm flipH="1">
            <a:off x="5163704" y="1445103"/>
            <a:ext cx="602656" cy="114971"/>
          </a:xfrm>
          <a:prstGeom prst="line">
            <a:avLst/>
          </a:prstGeom>
          <a:noFill/>
          <a:ln w="19050" cap="flat">
            <a:solidFill>
              <a:srgbClr val="69AFCA"/>
            </a:solidFill>
            <a:prstDash val="solid"/>
            <a:round/>
          </a:ln>
          <a:effectLst/>
          <a:sp3d/>
        </p:spPr>
        <p:style>
          <a:lnRef idx="0">
            <a:scrgbClr r="0" g="0" b="0"/>
          </a:lnRef>
          <a:fillRef idx="0">
            <a:scrgbClr r="0" g="0" b="0"/>
          </a:fillRef>
          <a:effectRef idx="0">
            <a:scrgbClr r="0" g="0" b="0"/>
          </a:effectRef>
          <a:fontRef idx="none"/>
        </p:style>
      </p:cxnSp>
      <p:grpSp>
        <p:nvGrpSpPr>
          <p:cNvPr id="38" name="Gruppieren 3">
            <a:extLst>
              <a:ext uri="{FF2B5EF4-FFF2-40B4-BE49-F238E27FC236}">
                <a16:creationId xmlns:a16="http://schemas.microsoft.com/office/drawing/2014/main" id="{1724267A-54F2-83C3-59B0-4B72901412E8}"/>
              </a:ext>
            </a:extLst>
          </p:cNvPr>
          <p:cNvGrpSpPr/>
          <p:nvPr/>
        </p:nvGrpSpPr>
        <p:grpSpPr>
          <a:xfrm>
            <a:off x="3684197" y="1548313"/>
            <a:ext cx="2007171" cy="1741533"/>
            <a:chOff x="5311773" y="1511160"/>
            <a:chExt cx="2094183" cy="1817030"/>
          </a:xfrm>
        </p:grpSpPr>
        <p:grpSp>
          <p:nvGrpSpPr>
            <p:cNvPr id="39" name="Group 38">
              <a:extLst>
                <a:ext uri="{FF2B5EF4-FFF2-40B4-BE49-F238E27FC236}">
                  <a16:creationId xmlns:a16="http://schemas.microsoft.com/office/drawing/2014/main" id="{EE64CCC0-91A2-2715-DC5D-357A86534714}"/>
                </a:ext>
              </a:extLst>
            </p:cNvPr>
            <p:cNvGrpSpPr/>
            <p:nvPr/>
          </p:nvGrpSpPr>
          <p:grpSpPr>
            <a:xfrm>
              <a:off x="5741635" y="2227113"/>
              <a:ext cx="1331133" cy="1101077"/>
              <a:chOff x="6472604" y="1504317"/>
              <a:chExt cx="2176087" cy="1800000"/>
            </a:xfrm>
          </p:grpSpPr>
          <p:sp>
            <p:nvSpPr>
              <p:cNvPr id="54" name="Oval 53">
                <a:extLst>
                  <a:ext uri="{FF2B5EF4-FFF2-40B4-BE49-F238E27FC236}">
                    <a16:creationId xmlns:a16="http://schemas.microsoft.com/office/drawing/2014/main" id="{7EABDFE7-EA6A-1C4E-6172-1DFA4DD42881}"/>
                  </a:ext>
                </a:extLst>
              </p:cNvPr>
              <p:cNvSpPr>
                <a:spLocks noChangeAspect="1"/>
              </p:cNvSpPr>
              <p:nvPr/>
            </p:nvSpPr>
            <p:spPr>
              <a:xfrm>
                <a:off x="6660649" y="1504317"/>
                <a:ext cx="1800000" cy="1800000"/>
              </a:xfrm>
              <a:prstGeom prst="ellipse">
                <a:avLst/>
              </a:prstGeom>
              <a:solidFill>
                <a:srgbClr val="FFFF00">
                  <a:alpha val="85000"/>
                </a:srgbClr>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55" name="TextBox 54">
                <a:extLst>
                  <a:ext uri="{FF2B5EF4-FFF2-40B4-BE49-F238E27FC236}">
                    <a16:creationId xmlns:a16="http://schemas.microsoft.com/office/drawing/2014/main" id="{E4503960-EF6B-87B5-5E84-829BC81E396E}"/>
                  </a:ext>
                </a:extLst>
              </p:cNvPr>
              <p:cNvSpPr txBox="1"/>
              <p:nvPr/>
            </p:nvSpPr>
            <p:spPr>
              <a:xfrm>
                <a:off x="6472604" y="2120623"/>
                <a:ext cx="2176087" cy="588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
                      <a:solidFill>
                        <a:srgbClr val="000000"/>
                      </a:solidFill>
                    </a:uFill>
                    <a:latin typeface="+mn-lt"/>
                    <a:ea typeface="+mn-ea"/>
                    <a:cs typeface="+mn-cs"/>
                    <a:sym typeface="Arial"/>
                  </a:rPr>
                  <a:t>Temperature</a:t>
                </a:r>
              </a:p>
            </p:txBody>
          </p:sp>
        </p:grpSp>
        <p:grpSp>
          <p:nvGrpSpPr>
            <p:cNvPr id="40" name="Group 39">
              <a:extLst>
                <a:ext uri="{FF2B5EF4-FFF2-40B4-BE49-F238E27FC236}">
                  <a16:creationId xmlns:a16="http://schemas.microsoft.com/office/drawing/2014/main" id="{B66BD298-7F4A-52B5-6599-D74C04B619A7}"/>
                </a:ext>
              </a:extLst>
            </p:cNvPr>
            <p:cNvGrpSpPr/>
            <p:nvPr/>
          </p:nvGrpSpPr>
          <p:grpSpPr>
            <a:xfrm>
              <a:off x="5311773" y="1511160"/>
              <a:ext cx="1144471" cy="1101077"/>
              <a:chOff x="5039011" y="1522842"/>
              <a:chExt cx="1870939" cy="1800000"/>
            </a:xfrm>
          </p:grpSpPr>
          <p:sp>
            <p:nvSpPr>
              <p:cNvPr id="51" name="Oval 50">
                <a:extLst>
                  <a:ext uri="{FF2B5EF4-FFF2-40B4-BE49-F238E27FC236}">
                    <a16:creationId xmlns:a16="http://schemas.microsoft.com/office/drawing/2014/main" id="{BB4452AF-07C8-4A4C-BBF6-C68C5ABE9B5F}"/>
                  </a:ext>
                </a:extLst>
              </p:cNvPr>
              <p:cNvSpPr>
                <a:spLocks noChangeAspect="1"/>
              </p:cNvSpPr>
              <p:nvPr/>
            </p:nvSpPr>
            <p:spPr>
              <a:xfrm>
                <a:off x="5109950" y="1522842"/>
                <a:ext cx="1800000" cy="1800000"/>
              </a:xfrm>
              <a:prstGeom prst="ellipse">
                <a:avLst/>
              </a:prstGeom>
              <a:solidFill>
                <a:schemeClr val="accent5">
                  <a:lumMod val="40000"/>
                  <a:lumOff val="60000"/>
                  <a:alpha val="85000"/>
                </a:schemeClr>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52" name="TextBox 51">
                <a:extLst>
                  <a:ext uri="{FF2B5EF4-FFF2-40B4-BE49-F238E27FC236}">
                    <a16:creationId xmlns:a16="http://schemas.microsoft.com/office/drawing/2014/main" id="{84C2D9AB-B585-D3F8-D8A3-DCBB491229E7}"/>
                  </a:ext>
                </a:extLst>
              </p:cNvPr>
              <p:cNvSpPr txBox="1"/>
              <p:nvPr/>
            </p:nvSpPr>
            <p:spPr>
              <a:xfrm>
                <a:off x="5039011" y="1908731"/>
                <a:ext cx="1800000" cy="9810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
                      <a:solidFill>
                        <a:srgbClr val="000000"/>
                      </a:solidFill>
                    </a:uFill>
                    <a:latin typeface="+mn-lt"/>
                    <a:ea typeface="+mn-ea"/>
                    <a:cs typeface="+mn-cs"/>
                    <a:sym typeface="Arial"/>
                  </a:rPr>
                  <a:t>High pressure</a:t>
                </a:r>
              </a:p>
            </p:txBody>
          </p:sp>
        </p:grpSp>
        <p:grpSp>
          <p:nvGrpSpPr>
            <p:cNvPr id="41" name="Group 40">
              <a:extLst>
                <a:ext uri="{FF2B5EF4-FFF2-40B4-BE49-F238E27FC236}">
                  <a16:creationId xmlns:a16="http://schemas.microsoft.com/office/drawing/2014/main" id="{D56074E9-EBBC-DE5F-DBA9-6BF82FD05E85}"/>
                </a:ext>
              </a:extLst>
            </p:cNvPr>
            <p:cNvGrpSpPr/>
            <p:nvPr/>
          </p:nvGrpSpPr>
          <p:grpSpPr>
            <a:xfrm>
              <a:off x="6240817" y="1523431"/>
              <a:ext cx="1165139" cy="1101077"/>
              <a:chOff x="5758663" y="2524251"/>
              <a:chExt cx="1904726" cy="1800000"/>
            </a:xfrm>
          </p:grpSpPr>
          <p:sp>
            <p:nvSpPr>
              <p:cNvPr id="42" name="Oval 41">
                <a:extLst>
                  <a:ext uri="{FF2B5EF4-FFF2-40B4-BE49-F238E27FC236}">
                    <a16:creationId xmlns:a16="http://schemas.microsoft.com/office/drawing/2014/main" id="{C27EFEE3-4585-DF43-E8BE-98F26E622A32}"/>
                  </a:ext>
                </a:extLst>
              </p:cNvPr>
              <p:cNvSpPr>
                <a:spLocks noChangeAspect="1"/>
              </p:cNvSpPr>
              <p:nvPr/>
            </p:nvSpPr>
            <p:spPr>
              <a:xfrm>
                <a:off x="5863389" y="2524251"/>
                <a:ext cx="1800000" cy="1800000"/>
              </a:xfrm>
              <a:prstGeom prst="ellipse">
                <a:avLst/>
              </a:prstGeom>
              <a:solidFill>
                <a:srgbClr val="69AFCA"/>
              </a:solidFill>
              <a:ln w="12700" cap="flat">
                <a:solidFill>
                  <a:srgbClr val="00919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50" name="TextBox 49">
                <a:extLst>
                  <a:ext uri="{FF2B5EF4-FFF2-40B4-BE49-F238E27FC236}">
                    <a16:creationId xmlns:a16="http://schemas.microsoft.com/office/drawing/2014/main" id="{0120AF5F-CDC7-55C4-BA48-4C77B561BA00}"/>
                  </a:ext>
                </a:extLst>
              </p:cNvPr>
              <p:cNvSpPr txBox="1"/>
              <p:nvPr/>
            </p:nvSpPr>
            <p:spPr>
              <a:xfrm>
                <a:off x="5758663" y="2923802"/>
                <a:ext cx="1904726" cy="940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
                      <a:solidFill>
                        <a:srgbClr val="000000"/>
                      </a:solidFill>
                    </a:uFill>
                    <a:latin typeface="+mn-lt"/>
                    <a:ea typeface="+mn-ea"/>
                    <a:cs typeface="+mn-cs"/>
                    <a:sym typeface="Arial"/>
                  </a:rPr>
                  <a:t>Ion Irradiation</a:t>
                </a:r>
              </a:p>
            </p:txBody>
          </p:sp>
        </p:grpSp>
      </p:grpSp>
      <p:sp>
        <p:nvSpPr>
          <p:cNvPr id="17" name="TextBox 16">
            <a:extLst>
              <a:ext uri="{FF2B5EF4-FFF2-40B4-BE49-F238E27FC236}">
                <a16:creationId xmlns:a16="http://schemas.microsoft.com/office/drawing/2014/main" id="{7168ECFC-2F47-BE5C-1FAB-D188622809DC}"/>
              </a:ext>
            </a:extLst>
          </p:cNvPr>
          <p:cNvSpPr txBox="1"/>
          <p:nvPr/>
        </p:nvSpPr>
        <p:spPr>
          <a:xfrm>
            <a:off x="4088403" y="3654463"/>
            <a:ext cx="3597389"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67030" marR="81280" indent="-285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400" b="1" i="0" u="none" strike="noStrike" cap="none" spc="0" normalizeH="0" baseline="0" dirty="0">
                <a:ln>
                  <a:noFill/>
                </a:ln>
                <a:solidFill>
                  <a:schemeClr val="tx1"/>
                </a:solidFill>
                <a:effectLst/>
                <a:uFill>
                  <a:solidFill>
                    <a:srgbClr val="000000"/>
                  </a:solidFill>
                </a:uFill>
                <a:latin typeface="+mn-lt"/>
                <a:ea typeface="+mn-ea"/>
                <a:cs typeface="+mn-cs"/>
                <a:sym typeface="Arial"/>
              </a:rPr>
              <a:t>High-pressure irradiation platform</a:t>
            </a:r>
          </a:p>
        </p:txBody>
      </p:sp>
      <p:sp>
        <p:nvSpPr>
          <p:cNvPr id="5" name="Slide Number Placeholder 4">
            <a:extLst>
              <a:ext uri="{FF2B5EF4-FFF2-40B4-BE49-F238E27FC236}">
                <a16:creationId xmlns:a16="http://schemas.microsoft.com/office/drawing/2014/main" id="{4B4ECF6F-481E-E735-87E4-8C43C80E29DC}"/>
              </a:ext>
            </a:extLst>
          </p:cNvPr>
          <p:cNvSpPr>
            <a:spLocks noGrp="1"/>
          </p:cNvSpPr>
          <p:nvPr>
            <p:ph type="sldNum" sz="quarter" idx="2"/>
          </p:nvPr>
        </p:nvSpPr>
        <p:spPr/>
        <p:txBody>
          <a:bodyPr/>
          <a:lstStyle/>
          <a:p>
            <a:fld id="{86CB4B4D-7CA3-9044-876B-883B54F8677D}" type="slidenum">
              <a:rPr lang="en-US"/>
              <a:t>7</a:t>
            </a:fld>
            <a:endParaRPr lang="en-US" dirty="0"/>
          </a:p>
        </p:txBody>
      </p:sp>
      <p:sp>
        <p:nvSpPr>
          <p:cNvPr id="8" name="Title 7">
            <a:extLst>
              <a:ext uri="{FF2B5EF4-FFF2-40B4-BE49-F238E27FC236}">
                <a16:creationId xmlns:a16="http://schemas.microsoft.com/office/drawing/2014/main" id="{36C7232D-91B8-9010-A875-001D1529FF90}"/>
              </a:ext>
            </a:extLst>
          </p:cNvPr>
          <p:cNvSpPr>
            <a:spLocks noGrp="1"/>
          </p:cNvSpPr>
          <p:nvPr>
            <p:ph type="title"/>
          </p:nvPr>
        </p:nvSpPr>
        <p:spPr/>
        <p:txBody>
          <a:bodyPr/>
          <a:lstStyle/>
          <a:p>
            <a:r>
              <a:rPr lang="en-US"/>
              <a:t>MAT science at APPA cave</a:t>
            </a:r>
          </a:p>
        </p:txBody>
      </p:sp>
      <p:sp>
        <p:nvSpPr>
          <p:cNvPr id="9" name="Rectangle 8">
            <a:extLst>
              <a:ext uri="{FF2B5EF4-FFF2-40B4-BE49-F238E27FC236}">
                <a16:creationId xmlns:a16="http://schemas.microsoft.com/office/drawing/2014/main" id="{149FED30-ABE0-1350-890B-D40718E85DA4}"/>
              </a:ext>
            </a:extLst>
          </p:cNvPr>
          <p:cNvSpPr/>
          <p:nvPr/>
        </p:nvSpPr>
        <p:spPr>
          <a:xfrm>
            <a:off x="533400" y="4699937"/>
            <a:ext cx="1043103" cy="280316"/>
          </a:xfrm>
          <a:prstGeom prst="rect">
            <a:avLst/>
          </a:prstGeom>
          <a:noFill/>
          <a:ln w="28575"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cxnSp>
        <p:nvCxnSpPr>
          <p:cNvPr id="29" name="Straight Connector 28">
            <a:extLst>
              <a:ext uri="{FF2B5EF4-FFF2-40B4-BE49-F238E27FC236}">
                <a16:creationId xmlns:a16="http://schemas.microsoft.com/office/drawing/2014/main" id="{60818DEE-EEE4-1493-E664-C25DDED87C3D}"/>
              </a:ext>
            </a:extLst>
          </p:cNvPr>
          <p:cNvCxnSpPr>
            <a:cxnSpLocks/>
          </p:cNvCxnSpPr>
          <p:nvPr/>
        </p:nvCxnSpPr>
        <p:spPr>
          <a:xfrm>
            <a:off x="5196362" y="2615402"/>
            <a:ext cx="602656" cy="630885"/>
          </a:xfrm>
          <a:prstGeom prst="line">
            <a:avLst/>
          </a:prstGeom>
          <a:noFill/>
          <a:ln w="28575" cap="flat">
            <a:solidFill>
              <a:srgbClr val="69AFCA"/>
            </a:solidFill>
            <a:prstDash val="solid"/>
            <a:round/>
          </a:ln>
          <a:effectLst/>
          <a:sp3d/>
        </p:spPr>
        <p:style>
          <a:lnRef idx="0">
            <a:scrgbClr r="0" g="0" b="0"/>
          </a:lnRef>
          <a:fillRef idx="0">
            <a:scrgbClr r="0" g="0" b="0"/>
          </a:fillRef>
          <a:effectRef idx="0">
            <a:scrgbClr r="0" g="0" b="0"/>
          </a:effectRef>
          <a:fontRef idx="none"/>
        </p:style>
      </p:cxnSp>
      <p:cxnSp>
        <p:nvCxnSpPr>
          <p:cNvPr id="58" name="Straight Connector 57">
            <a:extLst>
              <a:ext uri="{FF2B5EF4-FFF2-40B4-BE49-F238E27FC236}">
                <a16:creationId xmlns:a16="http://schemas.microsoft.com/office/drawing/2014/main" id="{B047BC37-2D85-BD5F-7F17-2B7B622C321F}"/>
              </a:ext>
            </a:extLst>
          </p:cNvPr>
          <p:cNvCxnSpPr>
            <a:cxnSpLocks/>
          </p:cNvCxnSpPr>
          <p:nvPr/>
        </p:nvCxnSpPr>
        <p:spPr>
          <a:xfrm>
            <a:off x="2487316" y="2544352"/>
            <a:ext cx="445338" cy="618515"/>
          </a:xfrm>
          <a:prstGeom prst="line">
            <a:avLst/>
          </a:prstGeom>
          <a:noFill/>
          <a:ln w="19050" cap="flat">
            <a:solidFill>
              <a:srgbClr val="009193"/>
            </a:solidFill>
            <a:prstDash val="solid"/>
            <a:round/>
          </a:ln>
          <a:effectLst/>
          <a:sp3d/>
        </p:spPr>
        <p:style>
          <a:lnRef idx="0">
            <a:scrgbClr r="0" g="0" b="0"/>
          </a:lnRef>
          <a:fillRef idx="0">
            <a:scrgbClr r="0" g="0" b="0"/>
          </a:fillRef>
          <a:effectRef idx="0">
            <a:scrgbClr r="0" g="0" b="0"/>
          </a:effectRef>
          <a:fontRef idx="none"/>
        </p:style>
      </p:cxnSp>
      <p:sp>
        <p:nvSpPr>
          <p:cNvPr id="59" name="TextBox 58">
            <a:extLst>
              <a:ext uri="{FF2B5EF4-FFF2-40B4-BE49-F238E27FC236}">
                <a16:creationId xmlns:a16="http://schemas.microsoft.com/office/drawing/2014/main" id="{3458CAF9-93D5-B671-6D94-37CD10148BF9}"/>
              </a:ext>
            </a:extLst>
          </p:cNvPr>
          <p:cNvSpPr txBox="1"/>
          <p:nvPr/>
        </p:nvSpPr>
        <p:spPr>
          <a:xfrm>
            <a:off x="1935160" y="1990879"/>
            <a:ext cx="1239930" cy="308017"/>
          </a:xfrm>
          <a:prstGeom prst="rect">
            <a:avLst/>
          </a:prstGeom>
          <a:solidFill>
            <a:srgbClr val="0091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r>
              <a:rPr lang="en-GB" sz="1650" dirty="0">
                <a:solidFill>
                  <a:srgbClr val="FFFD78"/>
                </a:solidFill>
              </a:rPr>
              <a:t>APPA cave</a:t>
            </a:r>
          </a:p>
        </p:txBody>
      </p:sp>
      <p:sp>
        <p:nvSpPr>
          <p:cNvPr id="25" name="TextBox 24">
            <a:extLst>
              <a:ext uri="{FF2B5EF4-FFF2-40B4-BE49-F238E27FC236}">
                <a16:creationId xmlns:a16="http://schemas.microsoft.com/office/drawing/2014/main" id="{071391ED-9CDE-1864-2219-EC73456BD55A}"/>
              </a:ext>
            </a:extLst>
          </p:cNvPr>
          <p:cNvSpPr txBox="1"/>
          <p:nvPr/>
        </p:nvSpPr>
        <p:spPr>
          <a:xfrm>
            <a:off x="5889453" y="1435042"/>
            <a:ext cx="2461250"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chemeClr val="tx1"/>
                </a:solidFill>
                <a:effectLst/>
                <a:uFill>
                  <a:solidFill>
                    <a:srgbClr val="000000"/>
                  </a:solidFill>
                </a:uFill>
                <a:latin typeface="+mn-lt"/>
                <a:ea typeface="+mn-ea"/>
                <a:cs typeface="+mn-cs"/>
                <a:sym typeface="Arial"/>
              </a:rPr>
              <a:t>Cave A to APPA cave:</a:t>
            </a:r>
          </a:p>
        </p:txBody>
      </p:sp>
      <p:sp>
        <p:nvSpPr>
          <p:cNvPr id="60" name="TextBox 59">
            <a:extLst>
              <a:ext uri="{FF2B5EF4-FFF2-40B4-BE49-F238E27FC236}">
                <a16:creationId xmlns:a16="http://schemas.microsoft.com/office/drawing/2014/main" id="{E83BED71-8E26-3BD3-1FE7-4DC1B36E9866}"/>
              </a:ext>
            </a:extLst>
          </p:cNvPr>
          <p:cNvSpPr txBox="1"/>
          <p:nvPr/>
        </p:nvSpPr>
        <p:spPr>
          <a:xfrm>
            <a:off x="5799018" y="1794328"/>
            <a:ext cx="2956373"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67030" marR="81280" indent="-285750" defTabSz="1821656">
              <a:buFont typeface="Arial" panose="020B0604020202020204" pitchFamily="34" charset="0"/>
              <a:buChar char="•"/>
            </a:pPr>
            <a:r>
              <a:rPr lang="en-US" sz="1400">
                <a:solidFill>
                  <a:schemeClr val="tx1"/>
                </a:solidFill>
              </a:rPr>
              <a:t>Energy up to 10 GeV/u</a:t>
            </a:r>
          </a:p>
          <a:p>
            <a:pPr marL="367030" marR="81280" indent="-285750" defTabSz="1821656">
              <a:buFont typeface="Arial" panose="020B0604020202020204" pitchFamily="34" charset="0"/>
              <a:buChar char="•"/>
            </a:pPr>
            <a:r>
              <a:rPr lang="en-US" sz="1400">
                <a:solidFill>
                  <a:schemeClr val="tx1"/>
                </a:solidFill>
              </a:rPr>
              <a:t>Higher beam intensity </a:t>
            </a:r>
          </a:p>
          <a:p>
            <a:pPr marL="367030" marR="81280" indent="-285750" defTabSz="1821656">
              <a:buFont typeface="Arial" panose="020B0604020202020204" pitchFamily="34" charset="0"/>
              <a:buChar char="•"/>
            </a:pPr>
            <a:r>
              <a:rPr lang="en-US" sz="1400">
                <a:solidFill>
                  <a:schemeClr val="tx1"/>
                </a:solidFill>
              </a:rPr>
              <a:t>Cave suitable for experiments with more intense beams</a:t>
            </a:r>
          </a:p>
          <a:p>
            <a:pPr marL="367030" marR="81280" indent="-285750" defTabSz="1821656">
              <a:buFont typeface="Arial" panose="020B0604020202020204" pitchFamily="34" charset="0"/>
              <a:buChar char="•"/>
            </a:pPr>
            <a:r>
              <a:rPr lang="en-US" sz="1400">
                <a:solidFill>
                  <a:schemeClr val="tx1"/>
                </a:solidFill>
              </a:rPr>
              <a:t>Beam diagnostics for fast and slow extraction </a:t>
            </a:r>
          </a:p>
        </p:txBody>
      </p:sp>
      <p:sp>
        <p:nvSpPr>
          <p:cNvPr id="65" name="TextBox 64">
            <a:extLst>
              <a:ext uri="{FF2B5EF4-FFF2-40B4-BE49-F238E27FC236}">
                <a16:creationId xmlns:a16="http://schemas.microsoft.com/office/drawing/2014/main" id="{EE8B5DBF-D2DC-A7AC-F9F4-F39ED7283382}"/>
              </a:ext>
            </a:extLst>
          </p:cNvPr>
          <p:cNvSpPr txBox="1"/>
          <p:nvPr/>
        </p:nvSpPr>
        <p:spPr>
          <a:xfrm>
            <a:off x="4069482" y="4238385"/>
            <a:ext cx="3616310" cy="57515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67030" marR="81280" indent="-285750" algn="l" defTabSz="1821656"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400" b="1" i="0" u="none" strike="noStrike" cap="none" spc="0" normalizeH="0" baseline="0" dirty="0">
                <a:ln>
                  <a:noFill/>
                </a:ln>
                <a:solidFill>
                  <a:schemeClr val="tx1"/>
                </a:solidFill>
                <a:effectLst/>
                <a:uFill>
                  <a:solidFill>
                    <a:srgbClr val="000000"/>
                  </a:solidFill>
                </a:uFill>
                <a:latin typeface="+mn-lt"/>
                <a:ea typeface="+mn-ea"/>
                <a:cs typeface="+mn-cs"/>
                <a:sym typeface="Arial"/>
              </a:rPr>
              <a:t>Multipurpose-target station with in-situ and online analytics </a:t>
            </a:r>
          </a:p>
        </p:txBody>
      </p:sp>
      <p:pic>
        <p:nvPicPr>
          <p:cNvPr id="76" name="Picture 34" descr="Picture 34">
            <a:extLst>
              <a:ext uri="{FF2B5EF4-FFF2-40B4-BE49-F238E27FC236}">
                <a16:creationId xmlns:a16="http://schemas.microsoft.com/office/drawing/2014/main" id="{2FB36ADC-C651-2347-EA12-CDB307961E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pic>
        <p:nvPicPr>
          <p:cNvPr id="82" name="Picture 81">
            <a:extLst>
              <a:ext uri="{FF2B5EF4-FFF2-40B4-BE49-F238E27FC236}">
                <a16:creationId xmlns:a16="http://schemas.microsoft.com/office/drawing/2014/main" id="{C5D213E7-4C9F-D3CB-A47D-767BBA46FB4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8759" y="3148679"/>
            <a:ext cx="2253895" cy="1958052"/>
          </a:xfrm>
          <a:prstGeom prst="rect">
            <a:avLst/>
          </a:prstGeom>
        </p:spPr>
      </p:pic>
      <p:sp>
        <p:nvSpPr>
          <p:cNvPr id="57" name="TextBox 56">
            <a:extLst>
              <a:ext uri="{FF2B5EF4-FFF2-40B4-BE49-F238E27FC236}">
                <a16:creationId xmlns:a16="http://schemas.microsoft.com/office/drawing/2014/main" id="{8502B859-7553-2E81-612B-B1EFE3318C28}"/>
              </a:ext>
            </a:extLst>
          </p:cNvPr>
          <p:cNvSpPr txBox="1"/>
          <p:nvPr/>
        </p:nvSpPr>
        <p:spPr>
          <a:xfrm>
            <a:off x="723554" y="3190533"/>
            <a:ext cx="1239930" cy="308017"/>
          </a:xfrm>
          <a:prstGeom prst="rect">
            <a:avLst/>
          </a:prstGeom>
          <a:solidFill>
            <a:srgbClr val="0091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r>
              <a:rPr lang="en-GB" sz="1650" b="1" dirty="0">
                <a:solidFill>
                  <a:srgbClr val="FFFD78"/>
                </a:solidFill>
              </a:rPr>
              <a:t>APPA cave</a:t>
            </a:r>
          </a:p>
        </p:txBody>
      </p:sp>
      <p:cxnSp>
        <p:nvCxnSpPr>
          <p:cNvPr id="68" name="Straight Arrow Connector 67">
            <a:extLst>
              <a:ext uri="{FF2B5EF4-FFF2-40B4-BE49-F238E27FC236}">
                <a16:creationId xmlns:a16="http://schemas.microsoft.com/office/drawing/2014/main" id="{602D5071-0738-CB90-E80B-FD487E06CBCF}"/>
              </a:ext>
            </a:extLst>
          </p:cNvPr>
          <p:cNvCxnSpPr>
            <a:cxnSpLocks/>
            <a:endCxn id="65" idx="1"/>
          </p:cNvCxnSpPr>
          <p:nvPr/>
        </p:nvCxnSpPr>
        <p:spPr>
          <a:xfrm flipV="1">
            <a:off x="1343519" y="4525963"/>
            <a:ext cx="2725963" cy="205530"/>
          </a:xfrm>
          <a:prstGeom prst="straightConnector1">
            <a:avLst/>
          </a:prstGeom>
          <a:noFill/>
          <a:ln w="12700" cap="flat">
            <a:solidFill>
              <a:srgbClr val="00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86" name="Straight Arrow Connector 85">
            <a:extLst>
              <a:ext uri="{FF2B5EF4-FFF2-40B4-BE49-F238E27FC236}">
                <a16:creationId xmlns:a16="http://schemas.microsoft.com/office/drawing/2014/main" id="{D9FDCA31-86E1-744E-528F-11F629441DA7}"/>
              </a:ext>
            </a:extLst>
          </p:cNvPr>
          <p:cNvCxnSpPr/>
          <p:nvPr/>
        </p:nvCxnSpPr>
        <p:spPr>
          <a:xfrm flipH="1">
            <a:off x="347560" y="3569609"/>
            <a:ext cx="995959" cy="948187"/>
          </a:xfrm>
          <a:prstGeom prst="straightConnector1">
            <a:avLst/>
          </a:prstGeom>
          <a:noFill/>
          <a:ln w="28575" cap="flat">
            <a:solidFill>
              <a:srgbClr val="FFFFFF"/>
            </a:solidFill>
            <a:prstDash val="solid"/>
            <a:round/>
            <a:tailEnd type="triangle"/>
          </a:ln>
          <a:effectLst/>
          <a:sp3d/>
        </p:spPr>
        <p:style>
          <a:lnRef idx="0">
            <a:scrgbClr r="0" g="0" b="0"/>
          </a:lnRef>
          <a:fillRef idx="0">
            <a:scrgbClr r="0" g="0" b="0"/>
          </a:fillRef>
          <a:effectRef idx="0">
            <a:scrgbClr r="0" g="0" b="0"/>
          </a:effectRef>
          <a:fontRef idx="none"/>
        </p:style>
      </p:cxnSp>
      <p:sp>
        <p:nvSpPr>
          <p:cNvPr id="87" name="Oval 86">
            <a:extLst>
              <a:ext uri="{FF2B5EF4-FFF2-40B4-BE49-F238E27FC236}">
                <a16:creationId xmlns:a16="http://schemas.microsoft.com/office/drawing/2014/main" id="{10E2E7D0-634B-6153-6431-1AFBE828C66C}"/>
              </a:ext>
            </a:extLst>
          </p:cNvPr>
          <p:cNvSpPr/>
          <p:nvPr/>
        </p:nvSpPr>
        <p:spPr>
          <a:xfrm rot="2559511">
            <a:off x="1257177" y="3880462"/>
            <a:ext cx="440971" cy="1158444"/>
          </a:xfrm>
          <a:prstGeom prst="ellipse">
            <a:avLst/>
          </a:prstGeom>
          <a:noFill/>
          <a:ln w="28575"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88" name="Left Arrow 87">
            <a:extLst>
              <a:ext uri="{FF2B5EF4-FFF2-40B4-BE49-F238E27FC236}">
                <a16:creationId xmlns:a16="http://schemas.microsoft.com/office/drawing/2014/main" id="{68F04412-9543-FE40-8D23-3547113B7E60}"/>
              </a:ext>
            </a:extLst>
          </p:cNvPr>
          <p:cNvSpPr/>
          <p:nvPr/>
        </p:nvSpPr>
        <p:spPr>
          <a:xfrm rot="18912252">
            <a:off x="947438" y="3884840"/>
            <a:ext cx="1749037" cy="385722"/>
          </a:xfrm>
          <a:prstGeom prst="leftArrow">
            <a:avLst/>
          </a:prstGeom>
          <a:solidFill>
            <a:schemeClr val="bg1">
              <a:alpha val="50588"/>
            </a:schemeClr>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89" name="TextBox 88">
            <a:extLst>
              <a:ext uri="{FF2B5EF4-FFF2-40B4-BE49-F238E27FC236}">
                <a16:creationId xmlns:a16="http://schemas.microsoft.com/office/drawing/2014/main" id="{ED5092BC-3A93-4F35-8003-42A5F9C1B5FB}"/>
              </a:ext>
            </a:extLst>
          </p:cNvPr>
          <p:cNvSpPr txBox="1"/>
          <p:nvPr/>
        </p:nvSpPr>
        <p:spPr>
          <a:xfrm>
            <a:off x="1374495" y="4795978"/>
            <a:ext cx="1209305" cy="215444"/>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MAT stations</a:t>
            </a:r>
          </a:p>
        </p:txBody>
      </p:sp>
      <p:cxnSp>
        <p:nvCxnSpPr>
          <p:cNvPr id="67" name="Straight Arrow Connector 66">
            <a:extLst>
              <a:ext uri="{FF2B5EF4-FFF2-40B4-BE49-F238E27FC236}">
                <a16:creationId xmlns:a16="http://schemas.microsoft.com/office/drawing/2014/main" id="{559FE04B-CC76-1F64-D660-6ED97CED544E}"/>
              </a:ext>
            </a:extLst>
          </p:cNvPr>
          <p:cNvCxnSpPr>
            <a:cxnSpLocks/>
            <a:endCxn id="17" idx="1"/>
          </p:cNvCxnSpPr>
          <p:nvPr/>
        </p:nvCxnSpPr>
        <p:spPr>
          <a:xfrm flipV="1">
            <a:off x="1330964" y="3834320"/>
            <a:ext cx="2757439" cy="865521"/>
          </a:xfrm>
          <a:prstGeom prst="straightConnector1">
            <a:avLst/>
          </a:prstGeom>
          <a:noFill/>
          <a:ln w="12700" cap="flat">
            <a:solidFill>
              <a:srgbClr val="000000"/>
            </a:solidFill>
            <a:prstDash val="solid"/>
            <a:round/>
            <a:tailEnd type="triangle"/>
          </a:ln>
          <a:effectLst/>
          <a:sp3d/>
        </p:spPr>
        <p:style>
          <a:lnRef idx="0">
            <a:scrgbClr r="0" g="0" b="0"/>
          </a:lnRef>
          <a:fillRef idx="0">
            <a:scrgbClr r="0" g="0" b="0"/>
          </a:fillRef>
          <a:effectRef idx="0">
            <a:scrgbClr r="0" g="0" b="0"/>
          </a:effectRef>
          <a:fontRef idx="none"/>
        </p:style>
      </p:cxnSp>
      <p:sp>
        <p:nvSpPr>
          <p:cNvPr id="53" name="TextBox 52">
            <a:extLst>
              <a:ext uri="{FF2B5EF4-FFF2-40B4-BE49-F238E27FC236}">
                <a16:creationId xmlns:a16="http://schemas.microsoft.com/office/drawing/2014/main" id="{975F6B12-E19F-6244-CB76-66EEB108D878}"/>
              </a:ext>
            </a:extLst>
          </p:cNvPr>
          <p:cNvSpPr txBox="1"/>
          <p:nvPr/>
        </p:nvSpPr>
        <p:spPr>
          <a:xfrm>
            <a:off x="-6314" y="3806647"/>
            <a:ext cx="1152777" cy="215444"/>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HED@FAIR</a:t>
            </a:r>
          </a:p>
        </p:txBody>
      </p:sp>
      <p:sp>
        <p:nvSpPr>
          <p:cNvPr id="56" name="TextBox 55">
            <a:extLst>
              <a:ext uri="{FF2B5EF4-FFF2-40B4-BE49-F238E27FC236}">
                <a16:creationId xmlns:a16="http://schemas.microsoft.com/office/drawing/2014/main" id="{5666050F-2080-8E05-1637-76C4BA47FF7F}"/>
              </a:ext>
            </a:extLst>
          </p:cNvPr>
          <p:cNvSpPr txBox="1"/>
          <p:nvPr/>
        </p:nvSpPr>
        <p:spPr>
          <a:xfrm>
            <a:off x="2052737" y="4102957"/>
            <a:ext cx="791156" cy="215444"/>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SPARC</a:t>
            </a:r>
          </a:p>
        </p:txBody>
      </p:sp>
      <p:sp>
        <p:nvSpPr>
          <p:cNvPr id="63" name="TextBox 62">
            <a:extLst>
              <a:ext uri="{FF2B5EF4-FFF2-40B4-BE49-F238E27FC236}">
                <a16:creationId xmlns:a16="http://schemas.microsoft.com/office/drawing/2014/main" id="{6C0D9DC0-74EC-2011-EFBF-0A699D15BF58}"/>
              </a:ext>
            </a:extLst>
          </p:cNvPr>
          <p:cNvSpPr txBox="1"/>
          <p:nvPr/>
        </p:nvSpPr>
        <p:spPr>
          <a:xfrm>
            <a:off x="-6545" y="4631998"/>
            <a:ext cx="957200" cy="430887"/>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
                  <a:solidFill>
                    <a:srgbClr val="000000"/>
                  </a:solidFill>
                </a:uFill>
                <a:latin typeface="+mn-lt"/>
                <a:ea typeface="+mn-ea"/>
                <a:cs typeface="+mn-cs"/>
                <a:sym typeface="Arial"/>
              </a:rPr>
              <a:t>BIOMAT beamline</a:t>
            </a:r>
          </a:p>
        </p:txBody>
      </p:sp>
    </p:spTree>
    <p:extLst>
      <p:ext uri="{BB962C8B-B14F-4D97-AF65-F5344CB8AC3E}">
        <p14:creationId xmlns:p14="http://schemas.microsoft.com/office/powerpoint/2010/main" val="104292637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D517-4816-0F8B-BD86-85A406AA6908}"/>
              </a:ext>
            </a:extLst>
          </p:cNvPr>
          <p:cNvSpPr>
            <a:spLocks noGrp="1"/>
          </p:cNvSpPr>
          <p:nvPr>
            <p:ph type="title"/>
          </p:nvPr>
        </p:nvSpPr>
        <p:spPr/>
        <p:txBody>
          <a:bodyPr/>
          <a:lstStyle/>
          <a:p>
            <a:r>
              <a:rPr lang="en-US"/>
              <a:t>Coupling extreme conditions</a:t>
            </a:r>
          </a:p>
        </p:txBody>
      </p:sp>
      <p:sp>
        <p:nvSpPr>
          <p:cNvPr id="3" name="Slide Number Placeholder 2">
            <a:extLst>
              <a:ext uri="{FF2B5EF4-FFF2-40B4-BE49-F238E27FC236}">
                <a16:creationId xmlns:a16="http://schemas.microsoft.com/office/drawing/2014/main" id="{D46C8E0B-34C1-11BD-1DEF-65B9455516CA}"/>
              </a:ext>
            </a:extLst>
          </p:cNvPr>
          <p:cNvSpPr>
            <a:spLocks noGrp="1"/>
          </p:cNvSpPr>
          <p:nvPr>
            <p:ph type="sldNum" sz="quarter" idx="2"/>
          </p:nvPr>
        </p:nvSpPr>
        <p:spPr/>
        <p:txBody>
          <a:bodyPr/>
          <a:lstStyle/>
          <a:p>
            <a:fld id="{86CB4B4D-7CA3-9044-876B-883B54F8677D}" type="slidenum">
              <a:rPr lang="en-US"/>
              <a:t>8</a:t>
            </a:fld>
            <a:endParaRPr lang="en-US" dirty="0"/>
          </a:p>
        </p:txBody>
      </p:sp>
      <p:sp>
        <p:nvSpPr>
          <p:cNvPr id="4" name="Rectangle 3">
            <a:extLst>
              <a:ext uri="{FF2B5EF4-FFF2-40B4-BE49-F238E27FC236}">
                <a16:creationId xmlns:a16="http://schemas.microsoft.com/office/drawing/2014/main" id="{311F4700-4924-8550-057D-F9605464891E}"/>
              </a:ext>
            </a:extLst>
          </p:cNvPr>
          <p:cNvSpPr/>
          <p:nvPr/>
        </p:nvSpPr>
        <p:spPr>
          <a:xfrm>
            <a:off x="7667635" y="1071536"/>
            <a:ext cx="1438577" cy="298755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666EB7E-28A6-319E-EF83-C5792B1344BE}"/>
              </a:ext>
            </a:extLst>
          </p:cNvPr>
          <p:cNvSpPr/>
          <p:nvPr/>
        </p:nvSpPr>
        <p:spPr>
          <a:xfrm>
            <a:off x="3631639" y="1129026"/>
            <a:ext cx="3622216" cy="27503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1ADE1471-CB0B-7C8E-F70D-807E84127FF4}"/>
              </a:ext>
            </a:extLst>
          </p:cNvPr>
          <p:cNvGrpSpPr/>
          <p:nvPr/>
        </p:nvGrpSpPr>
        <p:grpSpPr>
          <a:xfrm>
            <a:off x="3644490" y="1307290"/>
            <a:ext cx="3247890" cy="2326903"/>
            <a:chOff x="272144" y="1361520"/>
            <a:chExt cx="3720726" cy="2617791"/>
          </a:xfrm>
        </p:grpSpPr>
        <p:pic>
          <p:nvPicPr>
            <p:cNvPr id="8" name="Picture 7">
              <a:extLst>
                <a:ext uri="{FF2B5EF4-FFF2-40B4-BE49-F238E27FC236}">
                  <a16:creationId xmlns:a16="http://schemas.microsoft.com/office/drawing/2014/main" id="{B155462F-2E15-8A73-B097-F8999EED973B}"/>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457199" y="1361520"/>
              <a:ext cx="3535671" cy="2617791"/>
            </a:xfrm>
            <a:prstGeom prst="rect">
              <a:avLst/>
            </a:prstGeom>
            <a:solidFill>
              <a:schemeClr val="bg1"/>
            </a:solidFill>
          </p:spPr>
        </p:pic>
        <p:sp>
          <p:nvSpPr>
            <p:cNvPr id="9" name="Rectangle 8">
              <a:extLst>
                <a:ext uri="{FF2B5EF4-FFF2-40B4-BE49-F238E27FC236}">
                  <a16:creationId xmlns:a16="http://schemas.microsoft.com/office/drawing/2014/main" id="{6E87F1C1-135B-D7DF-1F24-855A104EFF9D}"/>
                </a:ext>
              </a:extLst>
            </p:cNvPr>
            <p:cNvSpPr/>
            <p:nvPr/>
          </p:nvSpPr>
          <p:spPr>
            <a:xfrm>
              <a:off x="272144" y="1711515"/>
              <a:ext cx="315685" cy="505232"/>
            </a:xfrm>
            <a:prstGeom prst="rect">
              <a:avLst/>
            </a:prstGeom>
            <a:solidFill>
              <a:schemeClr val="bg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
                  <a:solidFill>
                    <a:srgbClr val="000000"/>
                  </a:solidFill>
                </a:uFill>
                <a:latin typeface="Arial"/>
                <a:ea typeface="+mn-ea"/>
                <a:cs typeface="Arial"/>
                <a:sym typeface="Arial"/>
              </a:endParaRPr>
            </a:p>
          </p:txBody>
        </p:sp>
      </p:grpSp>
      <p:sp>
        <p:nvSpPr>
          <p:cNvPr id="10" name="TextBox 9">
            <a:extLst>
              <a:ext uri="{FF2B5EF4-FFF2-40B4-BE49-F238E27FC236}">
                <a16:creationId xmlns:a16="http://schemas.microsoft.com/office/drawing/2014/main" id="{7F600F29-D025-2FA9-37DB-929F19BC4996}"/>
              </a:ext>
            </a:extLst>
          </p:cNvPr>
          <p:cNvSpPr txBox="1"/>
          <p:nvPr/>
        </p:nvSpPr>
        <p:spPr>
          <a:xfrm>
            <a:off x="3723630" y="2456688"/>
            <a:ext cx="2671243"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
                  <a:solidFill>
                    <a:srgbClr val="000000"/>
                  </a:solidFill>
                </a:uFill>
                <a:latin typeface="Arial"/>
                <a:ea typeface="+mn-ea"/>
                <a:cs typeface="Arial"/>
                <a:sym typeface="Arial"/>
              </a:rPr>
              <a:t>Pressures of up to ~100 GPa </a:t>
            </a:r>
          </a:p>
          <a:p>
            <a:pPr marL="81280" marR="81280" lvl="0" indent="0" algn="l" defTabSz="1821656"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
                  <a:solidFill>
                    <a:srgbClr val="000000"/>
                  </a:solidFill>
                </a:uFill>
                <a:latin typeface="Arial"/>
                <a:ea typeface="+mn-ea"/>
                <a:cs typeface="Arial"/>
                <a:sym typeface="Arial"/>
              </a:rPr>
              <a:t>Ion fluence up to 10</a:t>
            </a:r>
            <a:r>
              <a:rPr kumimoji="0" lang="en-US" sz="1400" b="0" i="0" u="none" strike="noStrike" kern="0" cap="none" spc="0" normalizeH="0" baseline="30000" noProof="0">
                <a:ln>
                  <a:noFill/>
                </a:ln>
                <a:solidFill>
                  <a:srgbClr val="000000"/>
                </a:solidFill>
                <a:effectLst/>
                <a:uLnTx/>
                <a:uFill>
                  <a:solidFill>
                    <a:srgbClr val="000000"/>
                  </a:solidFill>
                </a:uFill>
                <a:latin typeface="Arial"/>
                <a:ea typeface="+mn-ea"/>
                <a:cs typeface="Arial"/>
                <a:sym typeface="Arial"/>
              </a:rPr>
              <a:t>13</a:t>
            </a:r>
            <a:r>
              <a:rPr kumimoji="0" lang="en-US" sz="1400" b="0" i="0" u="none" strike="noStrike" kern="0" cap="none" spc="0" normalizeH="0" baseline="0" noProof="0">
                <a:ln>
                  <a:noFill/>
                </a:ln>
                <a:solidFill>
                  <a:srgbClr val="000000"/>
                </a:solidFill>
                <a:effectLst/>
                <a:uLnTx/>
                <a:uFill>
                  <a:solidFill>
                    <a:srgbClr val="000000"/>
                  </a:solidFill>
                </a:uFill>
                <a:latin typeface="Arial"/>
                <a:ea typeface="+mn-ea"/>
                <a:cs typeface="Arial"/>
                <a:sym typeface="Arial"/>
              </a:rPr>
              <a:t> i/cm</a:t>
            </a:r>
            <a:r>
              <a:rPr kumimoji="0" lang="en-US" sz="1400" b="0" i="0" u="none" strike="noStrike" kern="0" cap="none" spc="0" normalizeH="0" baseline="30000" noProof="0">
                <a:ln>
                  <a:noFill/>
                </a:ln>
                <a:solidFill>
                  <a:srgbClr val="000000"/>
                </a:solidFill>
                <a:effectLst/>
                <a:uLnTx/>
                <a:uFill>
                  <a:solidFill>
                    <a:srgbClr val="000000"/>
                  </a:solidFill>
                </a:uFill>
                <a:latin typeface="Arial"/>
                <a:ea typeface="+mn-ea"/>
                <a:cs typeface="Arial"/>
                <a:sym typeface="Arial"/>
              </a:rPr>
              <a:t>2</a:t>
            </a:r>
          </a:p>
        </p:txBody>
      </p:sp>
      <p:sp>
        <p:nvSpPr>
          <p:cNvPr id="11" name="TextBox 10">
            <a:extLst>
              <a:ext uri="{FF2B5EF4-FFF2-40B4-BE49-F238E27FC236}">
                <a16:creationId xmlns:a16="http://schemas.microsoft.com/office/drawing/2014/main" id="{BDA26B49-1099-3FE1-8396-8C6388FE2022}"/>
              </a:ext>
            </a:extLst>
          </p:cNvPr>
          <p:cNvSpPr txBox="1"/>
          <p:nvPr/>
        </p:nvSpPr>
        <p:spPr>
          <a:xfrm>
            <a:off x="4505754" y="3452260"/>
            <a:ext cx="1574470"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Penetration depth (mm)</a:t>
            </a:r>
          </a:p>
        </p:txBody>
      </p:sp>
      <p:grpSp>
        <p:nvGrpSpPr>
          <p:cNvPr id="12" name="Group 11">
            <a:extLst>
              <a:ext uri="{FF2B5EF4-FFF2-40B4-BE49-F238E27FC236}">
                <a16:creationId xmlns:a16="http://schemas.microsoft.com/office/drawing/2014/main" id="{189131B2-6685-DA41-9DDC-BB4E4F9D2DAE}"/>
              </a:ext>
            </a:extLst>
          </p:cNvPr>
          <p:cNvGrpSpPr/>
          <p:nvPr/>
        </p:nvGrpSpPr>
        <p:grpSpPr>
          <a:xfrm>
            <a:off x="864593" y="1702898"/>
            <a:ext cx="2755999" cy="2172046"/>
            <a:chOff x="72149" y="468905"/>
            <a:chExt cx="2755999" cy="2172046"/>
          </a:xfrm>
        </p:grpSpPr>
        <p:sp>
          <p:nvSpPr>
            <p:cNvPr id="13" name="Rectangle 12">
              <a:extLst>
                <a:ext uri="{FF2B5EF4-FFF2-40B4-BE49-F238E27FC236}">
                  <a16:creationId xmlns:a16="http://schemas.microsoft.com/office/drawing/2014/main" id="{5612B2B0-F97D-A1BB-6953-76A115779B39}"/>
                </a:ext>
              </a:extLst>
            </p:cNvPr>
            <p:cNvSpPr/>
            <p:nvPr/>
          </p:nvSpPr>
          <p:spPr>
            <a:xfrm>
              <a:off x="116307" y="468905"/>
              <a:ext cx="2671243" cy="2172046"/>
            </a:xfrm>
            <a:prstGeom prst="rect">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8B35A99-56C9-E471-C8DC-8EF391B9A0E2}"/>
                </a:ext>
              </a:extLst>
            </p:cNvPr>
            <p:cNvSpPr txBox="1"/>
            <p:nvPr/>
          </p:nvSpPr>
          <p:spPr>
            <a:xfrm>
              <a:off x="72149" y="1596334"/>
              <a:ext cx="275599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Enormous amount of energy in very localized volumes and in very short times  </a:t>
              </a:r>
            </a:p>
          </p:txBody>
        </p:sp>
        <p:sp>
          <p:nvSpPr>
            <p:cNvPr id="15" name="Text Box 14">
              <a:extLst>
                <a:ext uri="{FF2B5EF4-FFF2-40B4-BE49-F238E27FC236}">
                  <a16:creationId xmlns:a16="http://schemas.microsoft.com/office/drawing/2014/main" id="{3D90F8A2-5D92-E338-8C16-0B9FEB4CE371}"/>
                </a:ext>
              </a:extLst>
            </p:cNvPr>
            <p:cNvSpPr txBox="1">
              <a:spLocks noChangeArrowheads="1"/>
            </p:cNvSpPr>
            <p:nvPr/>
          </p:nvSpPr>
          <p:spPr bwMode="auto">
            <a:xfrm>
              <a:off x="122764" y="681941"/>
              <a:ext cx="2703086" cy="746358"/>
            </a:xfrm>
            <a:prstGeom prst="rect">
              <a:avLst/>
            </a:prstGeom>
            <a:noFill/>
            <a:ln>
              <a:noFill/>
            </a:ln>
          </p:spPr>
          <p:txBody>
            <a:bodyPr wrap="square">
              <a:spAutoFit/>
            </a:bodyPr>
            <a:lstStyle>
              <a:lvl1pPr marL="342900" indent="-34290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342900" marR="0" lvl="0" indent="-342900" algn="ctr" defTabSz="914400" rtl="0" eaLnBrk="1" fontAlgn="auto" latinLnBrk="0" hangingPunct="1">
                <a:lnSpc>
                  <a:spcPct val="100000"/>
                </a:lnSpc>
                <a:spcBef>
                  <a:spcPct val="50000"/>
                </a:spcBef>
                <a:spcAft>
                  <a:spcPts val="0"/>
                </a:spcAft>
                <a:buClr>
                  <a:prstClr val="white"/>
                </a:buClr>
                <a:buSzTx/>
                <a:buFont typeface="Arial" charset="0"/>
                <a:buNone/>
                <a:tabLst/>
                <a:defRPr/>
              </a:pPr>
              <a:r>
                <a:rPr kumimoji="0" lang="en-US" altLang="en-US" sz="20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Ion Irradiation                </a:t>
              </a:r>
            </a:p>
            <a:p>
              <a:pPr marL="342900" marR="0" lvl="0" indent="-342900" algn="ctr" defTabSz="914400" rtl="0" eaLnBrk="1" fontAlgn="auto" latinLnBrk="0" hangingPunct="1">
                <a:lnSpc>
                  <a:spcPct val="100000"/>
                </a:lnSpc>
                <a:spcBef>
                  <a:spcPct val="50000"/>
                </a:spcBef>
                <a:spcAft>
                  <a:spcPts val="0"/>
                </a:spcAft>
                <a:buClr>
                  <a:prstClr val="white"/>
                </a:buClr>
                <a:buSzTx/>
                <a:buFont typeface="Arial" charset="0"/>
                <a:buNone/>
                <a:tabLst/>
                <a:defRPr/>
              </a:pPr>
              <a:r>
                <a:rPr kumimoji="0" lang="en-US" altLang="en-US" sz="1500" b="1" i="1" u="none" strike="noStrike" kern="1200" cap="none" spc="0" normalizeH="0" baseline="0" noProof="0" dirty="0">
                  <a:ln>
                    <a:noFill/>
                  </a:ln>
                  <a:solidFill>
                    <a:prstClr val="white"/>
                  </a:solidFill>
                  <a:effectLst/>
                  <a:uLnTx/>
                  <a:uFillTx/>
                  <a:latin typeface="Arial" charset="0"/>
                  <a:ea typeface="ＭＳ Ｐゴシック" pitchFamily="34" charset="-128"/>
                  <a:cs typeface="+mn-cs"/>
                </a:rPr>
                <a:t>Energy density</a:t>
              </a:r>
              <a:r>
                <a:rPr kumimoji="0" lang="en-US" altLang="en-US" sz="15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 ~ eV/atom </a:t>
              </a:r>
              <a:endParaRPr kumimoji="0" lang="en-US" altLang="en-US" sz="1500" b="1" i="0" u="none" strike="noStrike" kern="1200" cap="none" spc="0" normalizeH="0" baseline="-25000" noProof="0" dirty="0">
                <a:ln>
                  <a:noFill/>
                </a:ln>
                <a:solidFill>
                  <a:prstClr val="white"/>
                </a:solidFill>
                <a:effectLst/>
                <a:uLnTx/>
                <a:uFillTx/>
                <a:latin typeface="Arial" charset="0"/>
                <a:ea typeface="ＭＳ Ｐゴシック" pitchFamily="34" charset="-128"/>
                <a:cs typeface="+mn-cs"/>
              </a:endParaRPr>
            </a:p>
          </p:txBody>
        </p:sp>
      </p:grpSp>
      <p:sp>
        <p:nvSpPr>
          <p:cNvPr id="16" name="TextBox 15">
            <a:extLst>
              <a:ext uri="{FF2B5EF4-FFF2-40B4-BE49-F238E27FC236}">
                <a16:creationId xmlns:a16="http://schemas.microsoft.com/office/drawing/2014/main" id="{27C544DB-4816-0008-87C7-7FB4C170D2F2}"/>
              </a:ext>
            </a:extLst>
          </p:cNvPr>
          <p:cNvSpPr txBox="1"/>
          <p:nvPr/>
        </p:nvSpPr>
        <p:spPr>
          <a:xfrm>
            <a:off x="3710215" y="1062307"/>
            <a:ext cx="1372492" cy="584775"/>
          </a:xfrm>
          <a:prstGeom prst="rect">
            <a:avLst/>
          </a:prstGeom>
          <a:solidFill>
            <a:srgbClr val="0432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High energy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Au, Pb, U ions</a:t>
            </a:r>
          </a:p>
        </p:txBody>
      </p:sp>
      <p:cxnSp>
        <p:nvCxnSpPr>
          <p:cNvPr id="17" name="Straight Arrow Connector 16">
            <a:extLst>
              <a:ext uri="{FF2B5EF4-FFF2-40B4-BE49-F238E27FC236}">
                <a16:creationId xmlns:a16="http://schemas.microsoft.com/office/drawing/2014/main" id="{183A831B-FBB2-C02D-5A12-7EC28A0B0D6F}"/>
              </a:ext>
            </a:extLst>
          </p:cNvPr>
          <p:cNvCxnSpPr/>
          <p:nvPr/>
        </p:nvCxnSpPr>
        <p:spPr>
          <a:xfrm>
            <a:off x="4064073" y="1784267"/>
            <a:ext cx="2386786"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C3BDA47-BDE7-1FB8-402A-EAC6F3D3AFD8}"/>
              </a:ext>
            </a:extLst>
          </p:cNvPr>
          <p:cNvCxnSpPr/>
          <p:nvPr/>
        </p:nvCxnSpPr>
        <p:spPr>
          <a:xfrm>
            <a:off x="4064073" y="1833044"/>
            <a:ext cx="2386786"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5DC2AE4-DE05-546C-4F5D-2C5300D1021E}"/>
              </a:ext>
            </a:extLst>
          </p:cNvPr>
          <p:cNvCxnSpPr/>
          <p:nvPr/>
        </p:nvCxnSpPr>
        <p:spPr>
          <a:xfrm>
            <a:off x="4074747" y="1901444"/>
            <a:ext cx="2386786"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9025A32-E72E-EEB7-2E04-824AEC127F5C}"/>
              </a:ext>
            </a:extLst>
          </p:cNvPr>
          <p:cNvCxnSpPr/>
          <p:nvPr/>
        </p:nvCxnSpPr>
        <p:spPr>
          <a:xfrm>
            <a:off x="4074595" y="1962644"/>
            <a:ext cx="2386786"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D77E208-0F2E-6D5C-0C3D-57C8E6AE8D01}"/>
              </a:ext>
            </a:extLst>
          </p:cNvPr>
          <p:cNvSpPr/>
          <p:nvPr/>
        </p:nvSpPr>
        <p:spPr>
          <a:xfrm>
            <a:off x="5622747" y="1337606"/>
            <a:ext cx="1260000" cy="1074431"/>
          </a:xfrm>
          <a:prstGeom prst="rect">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Gruppieren 3">
            <a:extLst>
              <a:ext uri="{FF2B5EF4-FFF2-40B4-BE49-F238E27FC236}">
                <a16:creationId xmlns:a16="http://schemas.microsoft.com/office/drawing/2014/main" id="{104E9144-0839-A58A-FB17-4ECA85D3B7B2}"/>
              </a:ext>
            </a:extLst>
          </p:cNvPr>
          <p:cNvGrpSpPr>
            <a:grpSpLocks noChangeAspect="1"/>
          </p:cNvGrpSpPr>
          <p:nvPr/>
        </p:nvGrpSpPr>
        <p:grpSpPr>
          <a:xfrm>
            <a:off x="-34814" y="837140"/>
            <a:ext cx="1872207" cy="1512000"/>
            <a:chOff x="5286784" y="1511160"/>
            <a:chExt cx="2249903" cy="1817030"/>
          </a:xfrm>
        </p:grpSpPr>
        <p:grpSp>
          <p:nvGrpSpPr>
            <p:cNvPr id="23" name="Group 22">
              <a:extLst>
                <a:ext uri="{FF2B5EF4-FFF2-40B4-BE49-F238E27FC236}">
                  <a16:creationId xmlns:a16="http://schemas.microsoft.com/office/drawing/2014/main" id="{9E70ECEC-BDF8-6CEE-19B4-4F6E048C9083}"/>
                </a:ext>
              </a:extLst>
            </p:cNvPr>
            <p:cNvGrpSpPr/>
            <p:nvPr/>
          </p:nvGrpSpPr>
          <p:grpSpPr>
            <a:xfrm>
              <a:off x="5740696" y="2227113"/>
              <a:ext cx="1324663" cy="1101077"/>
              <a:chOff x="6471070" y="1504317"/>
              <a:chExt cx="2165510" cy="1800000"/>
            </a:xfrm>
          </p:grpSpPr>
          <p:sp>
            <p:nvSpPr>
              <p:cNvPr id="30" name="Oval 29">
                <a:extLst>
                  <a:ext uri="{FF2B5EF4-FFF2-40B4-BE49-F238E27FC236}">
                    <a16:creationId xmlns:a16="http://schemas.microsoft.com/office/drawing/2014/main" id="{8DFFF865-D522-DC31-10DC-CF392E95998C}"/>
                  </a:ext>
                </a:extLst>
              </p:cNvPr>
              <p:cNvSpPr>
                <a:spLocks noChangeAspect="1"/>
              </p:cNvSpPr>
              <p:nvPr/>
            </p:nvSpPr>
            <p:spPr>
              <a:xfrm>
                <a:off x="6660649" y="1504317"/>
                <a:ext cx="1800000" cy="1800000"/>
              </a:xfrm>
              <a:prstGeom prst="ellipse">
                <a:avLst/>
              </a:prstGeom>
              <a:solidFill>
                <a:srgbClr val="FF0000">
                  <a:alpha val="85000"/>
                </a:srgbClr>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
                    <a:solidFill>
                      <a:srgbClr val="000000"/>
                    </a:solidFill>
                  </a:uFill>
                  <a:latin typeface="Calibri"/>
                  <a:ea typeface="+mn-ea"/>
                  <a:cs typeface="+mn-cs"/>
                  <a:sym typeface="Arial"/>
                </a:endParaRPr>
              </a:p>
            </p:txBody>
          </p:sp>
          <p:sp>
            <p:nvSpPr>
              <p:cNvPr id="31" name="TextBox 30">
                <a:extLst>
                  <a:ext uri="{FF2B5EF4-FFF2-40B4-BE49-F238E27FC236}">
                    <a16:creationId xmlns:a16="http://schemas.microsoft.com/office/drawing/2014/main" id="{737FBCFA-27D8-7540-307C-CEAA62947DF9}"/>
                  </a:ext>
                </a:extLst>
              </p:cNvPr>
              <p:cNvSpPr txBox="1"/>
              <p:nvPr/>
            </p:nvSpPr>
            <p:spPr>
              <a:xfrm>
                <a:off x="6471070" y="2203016"/>
                <a:ext cx="2165510" cy="423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chorCtr="1">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
                      <a:solidFill>
                        <a:srgbClr val="000000"/>
                      </a:solidFill>
                    </a:uFill>
                    <a:latin typeface="Calibri"/>
                    <a:ea typeface="+mn-ea"/>
                    <a:cs typeface="+mn-cs"/>
                    <a:sym typeface="Arial"/>
                  </a:rPr>
                  <a:t>Temperature</a:t>
                </a:r>
              </a:p>
            </p:txBody>
          </p:sp>
        </p:grpSp>
        <p:grpSp>
          <p:nvGrpSpPr>
            <p:cNvPr id="24" name="Group 23">
              <a:extLst>
                <a:ext uri="{FF2B5EF4-FFF2-40B4-BE49-F238E27FC236}">
                  <a16:creationId xmlns:a16="http://schemas.microsoft.com/office/drawing/2014/main" id="{5D7045DD-A2F3-0D11-38D3-290EB0A003C2}"/>
                </a:ext>
              </a:extLst>
            </p:cNvPr>
            <p:cNvGrpSpPr/>
            <p:nvPr/>
          </p:nvGrpSpPr>
          <p:grpSpPr>
            <a:xfrm>
              <a:off x="5286784" y="1511160"/>
              <a:ext cx="1185486" cy="1101077"/>
              <a:chOff x="4998161" y="1522842"/>
              <a:chExt cx="1937989" cy="1800000"/>
            </a:xfrm>
          </p:grpSpPr>
          <p:sp>
            <p:nvSpPr>
              <p:cNvPr id="28" name="Oval 27">
                <a:extLst>
                  <a:ext uri="{FF2B5EF4-FFF2-40B4-BE49-F238E27FC236}">
                    <a16:creationId xmlns:a16="http://schemas.microsoft.com/office/drawing/2014/main" id="{F19E307B-3A2D-9C63-1E6E-3D0283246ADD}"/>
                  </a:ext>
                </a:extLst>
              </p:cNvPr>
              <p:cNvSpPr>
                <a:spLocks noChangeAspect="1"/>
              </p:cNvSpPr>
              <p:nvPr/>
            </p:nvSpPr>
            <p:spPr>
              <a:xfrm>
                <a:off x="5109950" y="1522842"/>
                <a:ext cx="1799999" cy="1800000"/>
              </a:xfrm>
              <a:prstGeom prst="ellipse">
                <a:avLst/>
              </a:prstGeom>
              <a:solidFill>
                <a:srgbClr val="00B050">
                  <a:alpha val="85000"/>
                </a:srgbClr>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
                    <a:solidFill>
                      <a:srgbClr val="000000"/>
                    </a:solidFill>
                  </a:uFill>
                  <a:latin typeface="Calibri"/>
                  <a:ea typeface="+mn-ea"/>
                  <a:cs typeface="+mn-cs"/>
                  <a:sym typeface="Arial"/>
                </a:endParaRPr>
              </a:p>
            </p:txBody>
          </p:sp>
          <p:sp>
            <p:nvSpPr>
              <p:cNvPr id="29" name="TextBox 28">
                <a:extLst>
                  <a:ext uri="{FF2B5EF4-FFF2-40B4-BE49-F238E27FC236}">
                    <a16:creationId xmlns:a16="http://schemas.microsoft.com/office/drawing/2014/main" id="{C7624C7B-F5F5-CEBB-8996-5A24E948D05F}"/>
                  </a:ext>
                </a:extLst>
              </p:cNvPr>
              <p:cNvSpPr txBox="1"/>
              <p:nvPr/>
            </p:nvSpPr>
            <p:spPr>
              <a:xfrm>
                <a:off x="4998161" y="1664306"/>
                <a:ext cx="1937989" cy="1129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lvl="0" indent="0" algn="ctr" defTabSz="1821656"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
                      <a:solidFill>
                        <a:srgbClr val="000000"/>
                      </a:solidFill>
                    </a:uFill>
                    <a:latin typeface="Calibri"/>
                    <a:ea typeface="+mn-ea"/>
                    <a:cs typeface="+mn-cs"/>
                    <a:sym typeface="Arial"/>
                  </a:rPr>
                  <a:t>High pressure</a:t>
                </a:r>
              </a:p>
            </p:txBody>
          </p:sp>
        </p:grpSp>
        <p:grpSp>
          <p:nvGrpSpPr>
            <p:cNvPr id="25" name="Group 24">
              <a:extLst>
                <a:ext uri="{FF2B5EF4-FFF2-40B4-BE49-F238E27FC236}">
                  <a16:creationId xmlns:a16="http://schemas.microsoft.com/office/drawing/2014/main" id="{97B9D0E4-49B0-E38F-6155-3866FDED0278}"/>
                </a:ext>
              </a:extLst>
            </p:cNvPr>
            <p:cNvGrpSpPr/>
            <p:nvPr/>
          </p:nvGrpSpPr>
          <p:grpSpPr>
            <a:xfrm>
              <a:off x="6252659" y="1523431"/>
              <a:ext cx="1284028" cy="1101078"/>
              <a:chOff x="5778023" y="2524251"/>
              <a:chExt cx="2099082" cy="1800002"/>
            </a:xfrm>
          </p:grpSpPr>
          <p:sp>
            <p:nvSpPr>
              <p:cNvPr id="26" name="Oval 25">
                <a:extLst>
                  <a:ext uri="{FF2B5EF4-FFF2-40B4-BE49-F238E27FC236}">
                    <a16:creationId xmlns:a16="http://schemas.microsoft.com/office/drawing/2014/main" id="{48F0C27F-7C6B-A4E4-477E-16328311F867}"/>
                  </a:ext>
                </a:extLst>
              </p:cNvPr>
              <p:cNvSpPr>
                <a:spLocks noChangeAspect="1"/>
              </p:cNvSpPr>
              <p:nvPr/>
            </p:nvSpPr>
            <p:spPr>
              <a:xfrm>
                <a:off x="5863389" y="2524251"/>
                <a:ext cx="1800000" cy="1800002"/>
              </a:xfrm>
              <a:prstGeom prst="ellipse">
                <a:avLst/>
              </a:prstGeom>
              <a:solidFill>
                <a:srgbClr val="0000CC"/>
              </a:solidFill>
              <a:ln w="12700" cap="flat">
                <a:solidFill>
                  <a:srgbClr val="00919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
                    <a:solidFill>
                      <a:srgbClr val="000000"/>
                    </a:solidFill>
                  </a:uFill>
                  <a:latin typeface="Calibri"/>
                  <a:ea typeface="+mn-ea"/>
                  <a:cs typeface="+mn-cs"/>
                  <a:sym typeface="Arial"/>
                </a:endParaRPr>
              </a:p>
            </p:txBody>
          </p:sp>
          <p:sp>
            <p:nvSpPr>
              <p:cNvPr id="27" name="TextBox 26">
                <a:extLst>
                  <a:ext uri="{FF2B5EF4-FFF2-40B4-BE49-F238E27FC236}">
                    <a16:creationId xmlns:a16="http://schemas.microsoft.com/office/drawing/2014/main" id="{2CAC45E9-A164-3CDC-AA46-AE5733562486}"/>
                  </a:ext>
                </a:extLst>
              </p:cNvPr>
              <p:cNvSpPr txBox="1"/>
              <p:nvPr/>
            </p:nvSpPr>
            <p:spPr>
              <a:xfrm>
                <a:off x="5778023" y="2645655"/>
                <a:ext cx="2099082" cy="1129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lvl="0" indent="0" algn="ctr" defTabSz="1821656"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
                      <a:solidFill>
                        <a:srgbClr val="000000"/>
                      </a:solidFill>
                    </a:uFill>
                    <a:latin typeface="Calibri"/>
                    <a:ea typeface="+mn-ea"/>
                    <a:cs typeface="+mn-cs"/>
                    <a:sym typeface="Arial"/>
                  </a:rPr>
                  <a:t>Ion Irradiation</a:t>
                </a:r>
              </a:p>
            </p:txBody>
          </p:sp>
        </p:grpSp>
      </p:grpSp>
      <p:pic>
        <p:nvPicPr>
          <p:cNvPr id="32" name="Picture 2" descr="Zircon: The mineral zircon information and pictures">
            <a:extLst>
              <a:ext uri="{FF2B5EF4-FFF2-40B4-BE49-F238E27FC236}">
                <a16:creationId xmlns:a16="http://schemas.microsoft.com/office/drawing/2014/main" id="{B569EB1C-5701-C1D0-A645-0A31EEE1FB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92" t="10341" r="6884" b="9989"/>
          <a:stretch/>
        </p:blipFill>
        <p:spPr bwMode="auto">
          <a:xfrm>
            <a:off x="7902148" y="1260334"/>
            <a:ext cx="1076464" cy="940090"/>
          </a:xfrm>
          <a:prstGeom prst="rect">
            <a:avLst/>
          </a:prstGeom>
          <a:noFill/>
          <a:ln w="19050">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6F47BFE1-B2ED-9D15-4803-0B20B25AFB6E}"/>
              </a:ext>
            </a:extLst>
          </p:cNvPr>
          <p:cNvSpPr/>
          <p:nvPr/>
        </p:nvSpPr>
        <p:spPr>
          <a:xfrm>
            <a:off x="6252747" y="1647082"/>
            <a:ext cx="198112" cy="495809"/>
          </a:xfrm>
          <a:prstGeom prst="rect">
            <a:avLst/>
          </a:prstGeom>
          <a:noFill/>
          <a:ln w="1905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Picture 33">
            <a:extLst>
              <a:ext uri="{FF2B5EF4-FFF2-40B4-BE49-F238E27FC236}">
                <a16:creationId xmlns:a16="http://schemas.microsoft.com/office/drawing/2014/main" id="{FFECE059-1B9F-7333-99EA-E60FDF9C32F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393"/>
          <a:stretch/>
        </p:blipFill>
        <p:spPr bwMode="auto">
          <a:xfrm>
            <a:off x="7894416" y="2382355"/>
            <a:ext cx="1072661" cy="649355"/>
          </a:xfrm>
          <a:prstGeom prst="rect">
            <a:avLst/>
          </a:prstGeom>
          <a:noFill/>
          <a:ln w="19050">
            <a:solidFill>
              <a:schemeClr val="accent6">
                <a:lumMod val="60000"/>
                <a:lumOff val="40000"/>
              </a:schemeClr>
            </a:solidFill>
          </a:ln>
        </p:spPr>
      </p:pic>
      <p:cxnSp>
        <p:nvCxnSpPr>
          <p:cNvPr id="35" name="Straight Connector 34">
            <a:extLst>
              <a:ext uri="{FF2B5EF4-FFF2-40B4-BE49-F238E27FC236}">
                <a16:creationId xmlns:a16="http://schemas.microsoft.com/office/drawing/2014/main" id="{3DD8AF38-D33A-6752-337C-863BE549C8B4}"/>
              </a:ext>
            </a:extLst>
          </p:cNvPr>
          <p:cNvCxnSpPr>
            <a:cxnSpLocks/>
          </p:cNvCxnSpPr>
          <p:nvPr/>
        </p:nvCxnSpPr>
        <p:spPr>
          <a:xfrm flipV="1">
            <a:off x="6461381" y="1071536"/>
            <a:ext cx="1227571" cy="575546"/>
          </a:xfrm>
          <a:prstGeom prst="line">
            <a:avLst/>
          </a:prstGeom>
          <a:ln>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4" descr="Premium Photo | Carbon monoxide CO and carbon dioxide CO2 molecule models">
            <a:extLst>
              <a:ext uri="{FF2B5EF4-FFF2-40B4-BE49-F238E27FC236}">
                <a16:creationId xmlns:a16="http://schemas.microsoft.com/office/drawing/2014/main" id="{35A22CFE-0FA4-E092-57E3-D7F194D354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9600" y="3231917"/>
            <a:ext cx="1114529" cy="742408"/>
          </a:xfrm>
          <a:prstGeom prst="rect">
            <a:avLst/>
          </a:prstGeom>
          <a:noFill/>
          <a:ln w="19050">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4136A092-B854-DCAF-2FCB-12E4CF19E0F8}"/>
              </a:ext>
            </a:extLst>
          </p:cNvPr>
          <p:cNvCxnSpPr>
            <a:cxnSpLocks/>
          </p:cNvCxnSpPr>
          <p:nvPr/>
        </p:nvCxnSpPr>
        <p:spPr>
          <a:xfrm>
            <a:off x="6450859" y="2141970"/>
            <a:ext cx="1238093" cy="1917116"/>
          </a:xfrm>
          <a:prstGeom prst="line">
            <a:avLst/>
          </a:prstGeom>
          <a:ln>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DAF3A31D-1D1A-C2E2-5241-067E587ED4D8}"/>
              </a:ext>
            </a:extLst>
          </p:cNvPr>
          <p:cNvSpPr txBox="1"/>
          <p:nvPr/>
        </p:nvSpPr>
        <p:spPr>
          <a:xfrm>
            <a:off x="8142045" y="1046038"/>
            <a:ext cx="577402" cy="261610"/>
          </a:xfrm>
          <a:prstGeom prst="rect">
            <a:avLst/>
          </a:prstGeom>
        </p:spPr>
        <p:txBody>
          <a:bodyPr vert="horz" wrap="none" lIns="91440" tIns="45720" rIns="91440" bIns="45720" rtlCol="0" anchor="t">
            <a:spAutoFit/>
          </a:bodyPr>
          <a:lstStyle/>
          <a:p>
            <a:pPr algn="ctr"/>
            <a:r>
              <a:rPr lang="en-US" sz="1100" dirty="0">
                <a:solidFill>
                  <a:schemeClr val="bg1"/>
                </a:solidFill>
              </a:rPr>
              <a:t>Zircon</a:t>
            </a:r>
          </a:p>
        </p:txBody>
      </p:sp>
      <p:sp>
        <p:nvSpPr>
          <p:cNvPr id="39" name="TextBox 38">
            <a:extLst>
              <a:ext uri="{FF2B5EF4-FFF2-40B4-BE49-F238E27FC236}">
                <a16:creationId xmlns:a16="http://schemas.microsoft.com/office/drawing/2014/main" id="{9C4E0732-44DB-1430-7053-4DBEC214EFD7}"/>
              </a:ext>
            </a:extLst>
          </p:cNvPr>
          <p:cNvSpPr txBox="1"/>
          <p:nvPr/>
        </p:nvSpPr>
        <p:spPr>
          <a:xfrm>
            <a:off x="8039897" y="2167475"/>
            <a:ext cx="853119" cy="261610"/>
          </a:xfrm>
          <a:prstGeom prst="rect">
            <a:avLst/>
          </a:prstGeom>
        </p:spPr>
        <p:txBody>
          <a:bodyPr vert="horz" wrap="none" lIns="91440" tIns="45720" rIns="91440" bIns="45720" rtlCol="0" anchor="t">
            <a:spAutoFit/>
          </a:bodyPr>
          <a:lstStyle/>
          <a:p>
            <a:pPr algn="ctr"/>
            <a:r>
              <a:rPr lang="en-US" sz="1100" dirty="0">
                <a:solidFill>
                  <a:schemeClr val="bg1"/>
                </a:solidFill>
              </a:rPr>
              <a:t>Nanowires</a:t>
            </a:r>
          </a:p>
        </p:txBody>
      </p:sp>
      <p:sp>
        <p:nvSpPr>
          <p:cNvPr id="40" name="TextBox 39">
            <a:extLst>
              <a:ext uri="{FF2B5EF4-FFF2-40B4-BE49-F238E27FC236}">
                <a16:creationId xmlns:a16="http://schemas.microsoft.com/office/drawing/2014/main" id="{3A869AD6-C665-E08F-ADF0-DE757C155A57}"/>
              </a:ext>
            </a:extLst>
          </p:cNvPr>
          <p:cNvSpPr txBox="1"/>
          <p:nvPr/>
        </p:nvSpPr>
        <p:spPr>
          <a:xfrm>
            <a:off x="7624490" y="3020600"/>
            <a:ext cx="1564852" cy="261610"/>
          </a:xfrm>
          <a:prstGeom prst="rect">
            <a:avLst/>
          </a:prstGeom>
        </p:spPr>
        <p:txBody>
          <a:bodyPr vert="horz" wrap="none" lIns="91440" tIns="45720" rIns="91440" bIns="45720" rtlCol="0" anchor="t">
            <a:spAutoFit/>
          </a:bodyPr>
          <a:lstStyle/>
          <a:p>
            <a:pPr algn="ctr"/>
            <a:r>
              <a:rPr lang="en-US" sz="1100" dirty="0">
                <a:solidFill>
                  <a:schemeClr val="bg1"/>
                </a:solidFill>
              </a:rPr>
              <a:t>Molecular compounds</a:t>
            </a:r>
          </a:p>
        </p:txBody>
      </p:sp>
      <p:sp>
        <p:nvSpPr>
          <p:cNvPr id="41" name="TextBox 40">
            <a:extLst>
              <a:ext uri="{FF2B5EF4-FFF2-40B4-BE49-F238E27FC236}">
                <a16:creationId xmlns:a16="http://schemas.microsoft.com/office/drawing/2014/main" id="{811C1862-F0A9-E992-FE72-500A0D42638B}"/>
              </a:ext>
            </a:extLst>
          </p:cNvPr>
          <p:cNvSpPr txBox="1"/>
          <p:nvPr/>
        </p:nvSpPr>
        <p:spPr>
          <a:xfrm>
            <a:off x="674499" y="3821912"/>
            <a:ext cx="8289989" cy="12864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36000" numCol="1" spcCol="36000" rtlCol="0" anchor="ctr">
            <a:noAutofit/>
          </a:bodyPr>
          <a:lstStyle/>
          <a:p>
            <a:pPr marL="424180" marR="81280" indent="-234900" defTabSz="1821656">
              <a:buSzPct val="99000"/>
              <a:buFont typeface="Wingdings" pitchFamily="2" charset="2"/>
              <a:buChar char="§"/>
              <a:defRPr/>
            </a:pPr>
            <a:r>
              <a:rPr lang="en-US" sz="1600" dirty="0">
                <a:solidFill>
                  <a:schemeClr val="tx1"/>
                </a:solidFill>
              </a:rPr>
              <a:t>Study of phases in Earth’s &amp; rocky planet’s interiors</a:t>
            </a:r>
            <a:endParaRPr kumimoji="0" lang="en-US" sz="1600" b="0" i="0" u="none" strike="noStrike" kern="0" cap="none" spc="0" normalizeH="0" baseline="0" noProof="0" dirty="0">
              <a:ln>
                <a:noFill/>
              </a:ln>
              <a:solidFill>
                <a:schemeClr val="tx1"/>
              </a:solidFill>
              <a:effectLst/>
              <a:uLnTx/>
              <a:uFill>
                <a:solidFill>
                  <a:srgbClr val="000000"/>
                </a:solidFill>
              </a:uFill>
              <a:latin typeface="Arial"/>
              <a:cs typeface="Arial"/>
              <a:sym typeface="Arial"/>
            </a:endParaRPr>
          </a:p>
          <a:p>
            <a:pPr marL="424180" marR="81280" lvl="0" indent="-234900" algn="l" defTabSz="1821656" rtl="0" eaLnBrk="1" fontAlgn="auto" latinLnBrk="0" hangingPunct="0">
              <a:lnSpc>
                <a:spcPct val="100000"/>
              </a:lnSpc>
              <a:spcBef>
                <a:spcPts val="0"/>
              </a:spcBef>
              <a:spcAft>
                <a:spcPts val="0"/>
              </a:spcAft>
              <a:buClrTx/>
              <a:buSzPct val="99000"/>
              <a:buFont typeface="Wingdings" pitchFamily="2" charset="2"/>
              <a:buChar char="§"/>
              <a:tabLst/>
              <a:defRPr/>
            </a:pPr>
            <a:r>
              <a:rPr kumimoji="0" lang="en-US" sz="1600" b="0" i="0" u="none" strike="noStrike" kern="0" cap="none" spc="0" normalizeH="0" baseline="0" noProof="0" dirty="0">
                <a:ln>
                  <a:noFill/>
                </a:ln>
                <a:solidFill>
                  <a:schemeClr val="tx1"/>
                </a:solidFill>
                <a:effectLst/>
                <a:uLnTx/>
                <a:uFill>
                  <a:solidFill>
                    <a:srgbClr val="000000"/>
                  </a:solidFill>
                </a:uFill>
                <a:latin typeface="Arial"/>
                <a:cs typeface="Arial"/>
                <a:sym typeface="Arial"/>
              </a:rPr>
              <a:t>Formation and stabilization of high-pressure phases - new properties!</a:t>
            </a:r>
          </a:p>
          <a:p>
            <a:pPr marL="424180" marR="81280" lvl="0" indent="-234900" algn="l" defTabSz="1821656" rtl="0" eaLnBrk="1" fontAlgn="auto" latinLnBrk="0" hangingPunct="0">
              <a:lnSpc>
                <a:spcPct val="100000"/>
              </a:lnSpc>
              <a:spcBef>
                <a:spcPts val="0"/>
              </a:spcBef>
              <a:spcAft>
                <a:spcPts val="0"/>
              </a:spcAft>
              <a:buClrTx/>
              <a:buSzPct val="99000"/>
              <a:buFont typeface="Wingdings" pitchFamily="2" charset="2"/>
              <a:buChar char="§"/>
              <a:tabLst/>
              <a:defRPr/>
            </a:pPr>
            <a:r>
              <a:rPr kumimoji="0" lang="en-US" sz="1600" b="0" i="0" u="none" strike="noStrike" kern="0" cap="none" spc="0" normalizeH="0" baseline="0" noProof="0" dirty="0">
                <a:ln>
                  <a:noFill/>
                </a:ln>
                <a:solidFill>
                  <a:schemeClr val="tx1"/>
                </a:solidFill>
                <a:effectLst/>
                <a:uLnTx/>
                <a:uFill>
                  <a:solidFill>
                    <a:srgbClr val="000000"/>
                  </a:solidFill>
                </a:uFill>
                <a:latin typeface="Arial"/>
                <a:cs typeface="Arial"/>
                <a:sym typeface="Arial"/>
              </a:rPr>
              <a:t>New thermodynamic paths for phase-transitions of bulk materials and nanomaterials</a:t>
            </a:r>
          </a:p>
        </p:txBody>
      </p:sp>
      <p:pic>
        <p:nvPicPr>
          <p:cNvPr id="42" name="Picture 34" descr="Picture 34">
            <a:extLst>
              <a:ext uri="{FF2B5EF4-FFF2-40B4-BE49-F238E27FC236}">
                <a16:creationId xmlns:a16="http://schemas.microsoft.com/office/drawing/2014/main" id="{6EF3D96A-46CE-F0A5-F6AC-E4C2879CF18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spTree>
    <p:extLst>
      <p:ext uri="{BB962C8B-B14F-4D97-AF65-F5344CB8AC3E}">
        <p14:creationId xmlns:p14="http://schemas.microsoft.com/office/powerpoint/2010/main" val="28489264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4" descr="Picture 34">
            <a:extLst>
              <a:ext uri="{FF2B5EF4-FFF2-40B4-BE49-F238E27FC236}">
                <a16:creationId xmlns:a16="http://schemas.microsoft.com/office/drawing/2014/main" id="{37B25A51-3ABB-BA42-CAEB-88369775A7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56316" y="60608"/>
            <a:ext cx="718830" cy="558766"/>
          </a:xfrm>
          <a:prstGeom prst="rect">
            <a:avLst/>
          </a:prstGeom>
          <a:solidFill>
            <a:schemeClr val="bg1"/>
          </a:solidFill>
          <a:ln w="12700">
            <a:miter lim="400000"/>
          </a:ln>
        </p:spPr>
      </p:pic>
      <p:sp>
        <p:nvSpPr>
          <p:cNvPr id="30" name="Title 2">
            <a:extLst>
              <a:ext uri="{FF2B5EF4-FFF2-40B4-BE49-F238E27FC236}">
                <a16:creationId xmlns:a16="http://schemas.microsoft.com/office/drawing/2014/main" id="{8084B72B-226D-5ADF-13B4-E3904E3F3A7C}"/>
              </a:ext>
            </a:extLst>
          </p:cNvPr>
          <p:cNvSpPr>
            <a:spLocks noGrp="1"/>
          </p:cNvSpPr>
          <p:nvPr>
            <p:ph type="title"/>
          </p:nvPr>
        </p:nvSpPr>
        <p:spPr>
          <a:xfrm>
            <a:off x="1366197" y="140494"/>
            <a:ext cx="6040959" cy="367904"/>
          </a:xfrm>
        </p:spPr>
        <p:txBody>
          <a:bodyPr>
            <a:normAutofit fontScale="90000"/>
          </a:bodyPr>
          <a:lstStyle/>
          <a:p>
            <a:r>
              <a:rPr lang="en-US"/>
              <a:t>Formation /stabilization of high-pressure phases </a:t>
            </a:r>
          </a:p>
        </p:txBody>
      </p:sp>
      <p:sp>
        <p:nvSpPr>
          <p:cNvPr id="46" name="Slide Number Placeholder 45">
            <a:extLst>
              <a:ext uri="{FF2B5EF4-FFF2-40B4-BE49-F238E27FC236}">
                <a16:creationId xmlns:a16="http://schemas.microsoft.com/office/drawing/2014/main" id="{F41D2B1D-20B8-BF0A-965F-AB2E576E2849}"/>
              </a:ext>
            </a:extLst>
          </p:cNvPr>
          <p:cNvSpPr>
            <a:spLocks noGrp="1"/>
          </p:cNvSpPr>
          <p:nvPr>
            <p:ph type="sldNum" sz="quarter" idx="2"/>
          </p:nvPr>
        </p:nvSpPr>
        <p:spPr/>
        <p:txBody>
          <a:bodyPr/>
          <a:lstStyle/>
          <a:p>
            <a:fld id="{86CB4B4D-7CA3-9044-876B-883B54F8677D}" type="slidenum">
              <a:rPr lang="en-US"/>
              <a:t>9</a:t>
            </a:fld>
            <a:endParaRPr lang="en-US" dirty="0"/>
          </a:p>
        </p:txBody>
      </p:sp>
      <p:pic>
        <p:nvPicPr>
          <p:cNvPr id="8" name="Picture 24" descr="zircon-after.png">
            <a:extLst>
              <a:ext uri="{FF2B5EF4-FFF2-40B4-BE49-F238E27FC236}">
                <a16:creationId xmlns:a16="http://schemas.microsoft.com/office/drawing/2014/main" id="{3775B58D-E99B-EF64-6351-5DF11776889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9516" y="1097220"/>
            <a:ext cx="3347079" cy="2548734"/>
          </a:xfrm>
          <a:prstGeom prst="rect">
            <a:avLst/>
          </a:prstGeom>
          <a:solidFill>
            <a:schemeClr val="bg1"/>
          </a:solidFill>
          <a:ln w="38100">
            <a:solidFill>
              <a:schemeClr val="bg1"/>
            </a:solidFill>
          </a:ln>
        </p:spPr>
      </p:pic>
      <p:sp>
        <p:nvSpPr>
          <p:cNvPr id="9" name="Rectangle 11">
            <a:extLst>
              <a:ext uri="{FF2B5EF4-FFF2-40B4-BE49-F238E27FC236}">
                <a16:creationId xmlns:a16="http://schemas.microsoft.com/office/drawing/2014/main" id="{53060B77-485E-E892-14FA-884B96657BA6}"/>
              </a:ext>
            </a:extLst>
          </p:cNvPr>
          <p:cNvSpPr>
            <a:spLocks noChangeArrowheads="1"/>
          </p:cNvSpPr>
          <p:nvPr/>
        </p:nvSpPr>
        <p:spPr bwMode="auto">
          <a:xfrm>
            <a:off x="6364611" y="4720484"/>
            <a:ext cx="25998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0480" marR="30480" lvl="0" indent="0" algn="l" defTabSz="683121" rtl="0" eaLnBrk="0" fontAlgn="auto" latinLnBrk="0" hangingPunct="0">
              <a:lnSpc>
                <a:spcPct val="100000"/>
              </a:lnSpc>
              <a:spcBef>
                <a:spcPts val="0"/>
              </a:spcBef>
              <a:spcAft>
                <a:spcPts val="0"/>
              </a:spcAft>
              <a:buClrTx/>
              <a:buSzTx/>
              <a:buFontTx/>
              <a:buNone/>
              <a:tabLst/>
              <a:defRPr/>
            </a:pPr>
            <a:r>
              <a:rPr kumimoji="0" lang="en-US" altLang="de-DE" sz="1000" b="0" i="0" u="none" strike="noStrike" kern="0" cap="none" spc="0" normalizeH="0" baseline="0" noProof="0" dirty="0">
                <a:ln>
                  <a:noFill/>
                </a:ln>
                <a:solidFill>
                  <a:schemeClr val="bg2">
                    <a:lumMod val="50000"/>
                  </a:schemeClr>
                </a:solidFill>
                <a:effectLst/>
                <a:uLnTx/>
                <a:uFill>
                  <a:solidFill>
                    <a:srgbClr val="000000"/>
                  </a:solidFill>
                </a:uFill>
                <a:latin typeface="Arial"/>
                <a:cs typeface="Arial"/>
                <a:sym typeface="Arial"/>
              </a:rPr>
              <a:t>Phys. Rev. Lett. 96  (2006) 19570</a:t>
            </a:r>
          </a:p>
          <a:p>
            <a:pPr marL="30480" marR="30480" lvl="0" indent="0" algn="l" defTabSz="683121" rtl="0" eaLnBrk="0" fontAlgn="auto" latinLnBrk="0" hangingPunct="0">
              <a:lnSpc>
                <a:spcPct val="100000"/>
              </a:lnSpc>
              <a:spcBef>
                <a:spcPts val="0"/>
              </a:spcBef>
              <a:spcAft>
                <a:spcPts val="0"/>
              </a:spcAft>
              <a:buClrTx/>
              <a:buSzTx/>
              <a:buFontTx/>
              <a:buNone/>
              <a:tabLst/>
              <a:defRPr/>
            </a:pPr>
            <a:r>
              <a:rPr kumimoji="0" lang="en-US" altLang="de-DE" sz="1000" b="0" i="0" u="none" strike="noStrike" kern="0" cap="none" spc="0" normalizeH="0" baseline="0" noProof="0" dirty="0">
                <a:ln>
                  <a:noFill/>
                </a:ln>
                <a:solidFill>
                  <a:schemeClr val="bg2">
                    <a:lumMod val="50000"/>
                  </a:schemeClr>
                </a:solidFill>
                <a:effectLst/>
                <a:uLnTx/>
                <a:uFill>
                  <a:solidFill>
                    <a:srgbClr val="000000"/>
                  </a:solidFill>
                </a:uFill>
                <a:latin typeface="Arial"/>
                <a:cs typeface="Arial"/>
                <a:sym typeface="Arial"/>
              </a:rPr>
              <a:t>Nature Materials 8 (2009) 793</a:t>
            </a:r>
          </a:p>
        </p:txBody>
      </p:sp>
      <p:grpSp>
        <p:nvGrpSpPr>
          <p:cNvPr id="10" name="Group 9">
            <a:extLst>
              <a:ext uri="{FF2B5EF4-FFF2-40B4-BE49-F238E27FC236}">
                <a16:creationId xmlns:a16="http://schemas.microsoft.com/office/drawing/2014/main" id="{3ABDA482-B2E9-8E9F-C23E-5A1448D7A6E6}"/>
              </a:ext>
            </a:extLst>
          </p:cNvPr>
          <p:cNvGrpSpPr/>
          <p:nvPr/>
        </p:nvGrpSpPr>
        <p:grpSpPr>
          <a:xfrm>
            <a:off x="3392358" y="1404868"/>
            <a:ext cx="2350970" cy="936104"/>
            <a:chOff x="3350548" y="1134844"/>
            <a:chExt cx="2350970" cy="936104"/>
          </a:xfrm>
        </p:grpSpPr>
        <p:grpSp>
          <p:nvGrpSpPr>
            <p:cNvPr id="11" name="Group 10">
              <a:extLst>
                <a:ext uri="{FF2B5EF4-FFF2-40B4-BE49-F238E27FC236}">
                  <a16:creationId xmlns:a16="http://schemas.microsoft.com/office/drawing/2014/main" id="{52D4FBFD-4D53-0D84-3FB9-E3458228C078}"/>
                </a:ext>
              </a:extLst>
            </p:cNvPr>
            <p:cNvGrpSpPr/>
            <p:nvPr/>
          </p:nvGrpSpPr>
          <p:grpSpPr>
            <a:xfrm>
              <a:off x="4446994" y="1134844"/>
              <a:ext cx="1254524" cy="936104"/>
              <a:chOff x="4446994" y="1134844"/>
              <a:chExt cx="1254524" cy="936104"/>
            </a:xfrm>
          </p:grpSpPr>
          <p:sp>
            <p:nvSpPr>
              <p:cNvPr id="17" name="Oval 16">
                <a:extLst>
                  <a:ext uri="{FF2B5EF4-FFF2-40B4-BE49-F238E27FC236}">
                    <a16:creationId xmlns:a16="http://schemas.microsoft.com/office/drawing/2014/main" id="{E6B645D0-99EB-2C9E-221F-695A087FCF31}"/>
                  </a:ext>
                </a:extLst>
              </p:cNvPr>
              <p:cNvSpPr/>
              <p:nvPr/>
            </p:nvSpPr>
            <p:spPr>
              <a:xfrm>
                <a:off x="4606204" y="1134844"/>
                <a:ext cx="936104" cy="9361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32FF"/>
                  </a:solidFill>
                </a:endParaRPr>
              </a:p>
            </p:txBody>
          </p:sp>
          <p:sp>
            <p:nvSpPr>
              <p:cNvPr id="19" name="Rectangle 11">
                <a:extLst>
                  <a:ext uri="{FF2B5EF4-FFF2-40B4-BE49-F238E27FC236}">
                    <a16:creationId xmlns:a16="http://schemas.microsoft.com/office/drawing/2014/main" id="{9909457F-2FC1-D865-A310-90A929903FEE}"/>
                  </a:ext>
                </a:extLst>
              </p:cNvPr>
              <p:cNvSpPr>
                <a:spLocks noChangeArrowheads="1"/>
              </p:cNvSpPr>
              <p:nvPr/>
            </p:nvSpPr>
            <p:spPr bwMode="auto">
              <a:xfrm>
                <a:off x="4446994" y="1341286"/>
                <a:ext cx="12545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0480" marR="30480" lvl="0" indent="0" algn="ctr" defTabSz="683121"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
                      <a:solidFill>
                        <a:srgbClr val="000000"/>
                      </a:solidFill>
                    </a:uFill>
                    <a:latin typeface="Arial"/>
                    <a:cs typeface="Arial"/>
                    <a:sym typeface="Arial"/>
                  </a:rPr>
                  <a:t>ZrSiO</a:t>
                </a:r>
                <a:r>
                  <a:rPr kumimoji="0" lang="en-US" sz="1400" b="1" i="0" u="none" strike="noStrike" kern="0" cap="none" spc="0" normalizeH="0" baseline="-25000" noProof="0" dirty="0">
                    <a:ln>
                      <a:noFill/>
                    </a:ln>
                    <a:solidFill>
                      <a:srgbClr val="000000"/>
                    </a:solidFill>
                    <a:effectLst/>
                    <a:uLnTx/>
                    <a:uFill>
                      <a:solidFill>
                        <a:srgbClr val="000000"/>
                      </a:solidFill>
                    </a:uFill>
                    <a:latin typeface="Arial"/>
                    <a:cs typeface="Arial"/>
                    <a:sym typeface="Arial"/>
                  </a:rPr>
                  <a:t>4</a:t>
                </a:r>
                <a:r>
                  <a:rPr kumimoji="0" lang="en-US" altLang="de-DE" sz="1400" b="1" i="0" u="none" strike="noStrike" kern="0" cap="none" spc="0" normalizeH="0" baseline="0" noProof="0" dirty="0">
                    <a:ln>
                      <a:noFill/>
                    </a:ln>
                    <a:solidFill>
                      <a:srgbClr val="000000"/>
                    </a:solidFill>
                    <a:effectLst/>
                    <a:uLnTx/>
                    <a:uFill>
                      <a:solidFill>
                        <a:srgbClr val="000000"/>
                      </a:solidFill>
                    </a:uFill>
                    <a:latin typeface="Arial"/>
                    <a:cs typeface="Arial"/>
                    <a:sym typeface="Arial"/>
                  </a:rPr>
                  <a:t> </a:t>
                </a:r>
              </a:p>
              <a:p>
                <a:pPr marL="30480" marR="30480" lvl="0" indent="0" algn="ctr" defTabSz="683121" rtl="0" eaLnBrk="0" fontAlgn="auto" latinLnBrk="0" hangingPunct="0">
                  <a:lnSpc>
                    <a:spcPct val="100000"/>
                  </a:lnSpc>
                  <a:spcBef>
                    <a:spcPts val="0"/>
                  </a:spcBef>
                  <a:spcAft>
                    <a:spcPts val="0"/>
                  </a:spcAft>
                  <a:buClrTx/>
                  <a:buSzTx/>
                  <a:buFontTx/>
                  <a:buNone/>
                  <a:tabLst/>
                  <a:defRPr/>
                </a:pPr>
                <a:r>
                  <a:rPr kumimoji="0" lang="en-US" altLang="de-DE" sz="1400" b="1" i="0" u="none" strike="noStrike" kern="0" cap="none" spc="0" normalizeH="0" baseline="0" noProof="0" dirty="0">
                    <a:ln>
                      <a:noFill/>
                    </a:ln>
                    <a:solidFill>
                      <a:srgbClr val="000000"/>
                    </a:solidFill>
                    <a:effectLst/>
                    <a:uLnTx/>
                    <a:uFill>
                      <a:solidFill>
                        <a:srgbClr val="000000"/>
                      </a:solidFill>
                    </a:uFill>
                    <a:latin typeface="Arial"/>
                    <a:cs typeface="Arial"/>
                    <a:sym typeface="Arial"/>
                  </a:rPr>
                  <a:t>14 GPa </a:t>
                </a:r>
              </a:p>
            </p:txBody>
          </p:sp>
        </p:grpSp>
        <p:grpSp>
          <p:nvGrpSpPr>
            <p:cNvPr id="12" name="Group 11">
              <a:extLst>
                <a:ext uri="{FF2B5EF4-FFF2-40B4-BE49-F238E27FC236}">
                  <a16:creationId xmlns:a16="http://schemas.microsoft.com/office/drawing/2014/main" id="{6DFCEE31-DFCE-1A8E-24BA-640CEB7E9628}"/>
                </a:ext>
              </a:extLst>
            </p:cNvPr>
            <p:cNvGrpSpPr/>
            <p:nvPr/>
          </p:nvGrpSpPr>
          <p:grpSpPr>
            <a:xfrm>
              <a:off x="3350548" y="1134844"/>
              <a:ext cx="1286295" cy="936104"/>
              <a:chOff x="3350548" y="1134844"/>
              <a:chExt cx="1286295" cy="936104"/>
            </a:xfrm>
          </p:grpSpPr>
          <p:sp>
            <p:nvSpPr>
              <p:cNvPr id="14" name="Oval 13">
                <a:extLst>
                  <a:ext uri="{FF2B5EF4-FFF2-40B4-BE49-F238E27FC236}">
                    <a16:creationId xmlns:a16="http://schemas.microsoft.com/office/drawing/2014/main" id="{15FB849A-02B6-8850-48DE-82CD5E7FE0CA}"/>
                  </a:ext>
                </a:extLst>
              </p:cNvPr>
              <p:cNvSpPr/>
              <p:nvPr/>
            </p:nvSpPr>
            <p:spPr>
              <a:xfrm>
                <a:off x="3525643" y="1134844"/>
                <a:ext cx="936104" cy="936104"/>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32FF"/>
                  </a:solidFill>
                </a:endParaRPr>
              </a:p>
            </p:txBody>
          </p:sp>
          <p:sp>
            <p:nvSpPr>
              <p:cNvPr id="15" name="Rectangle 14">
                <a:extLst>
                  <a:ext uri="{FF2B5EF4-FFF2-40B4-BE49-F238E27FC236}">
                    <a16:creationId xmlns:a16="http://schemas.microsoft.com/office/drawing/2014/main" id="{68B31A15-031D-AE1D-D2B9-437368B749E7}"/>
                  </a:ext>
                </a:extLst>
              </p:cNvPr>
              <p:cNvSpPr>
                <a:spLocks noChangeArrowheads="1"/>
              </p:cNvSpPr>
              <p:nvPr/>
            </p:nvSpPr>
            <p:spPr bwMode="auto">
              <a:xfrm>
                <a:off x="3350548" y="1341286"/>
                <a:ext cx="12862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0480" marR="30480" lvl="0" indent="0" algn="ctr" defTabSz="683121" rtl="0" eaLnBrk="0" fontAlgn="auto" latinLnBrk="0" hangingPunct="0">
                  <a:lnSpc>
                    <a:spcPct val="100000"/>
                  </a:lnSpc>
                  <a:spcBef>
                    <a:spcPts val="0"/>
                  </a:spcBef>
                  <a:spcAft>
                    <a:spcPts val="0"/>
                  </a:spcAft>
                  <a:buClrTx/>
                  <a:buSzTx/>
                  <a:buFontTx/>
                  <a:buNone/>
                  <a:tabLst/>
                  <a:defRPr/>
                </a:pPr>
                <a:r>
                  <a:rPr kumimoji="0" lang="en-US" altLang="de-DE" sz="1400" b="1" i="0" u="none" strike="noStrike" kern="0" cap="none" spc="0" normalizeH="0" baseline="0" noProof="0" dirty="0">
                    <a:ln>
                      <a:noFill/>
                    </a:ln>
                    <a:solidFill>
                      <a:schemeClr val="bg1"/>
                    </a:solidFill>
                    <a:effectLst/>
                    <a:uLnTx/>
                    <a:uFill>
                      <a:solidFill>
                        <a:srgbClr val="000000"/>
                      </a:solidFill>
                    </a:uFill>
                    <a:latin typeface="Arial"/>
                    <a:cs typeface="Arial"/>
                    <a:sym typeface="Arial"/>
                  </a:rPr>
                  <a:t>Ion Irradiation</a:t>
                </a:r>
              </a:p>
            </p:txBody>
          </p:sp>
        </p:grpSp>
        <p:sp>
          <p:nvSpPr>
            <p:cNvPr id="13" name="TextBox 12">
              <a:extLst>
                <a:ext uri="{FF2B5EF4-FFF2-40B4-BE49-F238E27FC236}">
                  <a16:creationId xmlns:a16="http://schemas.microsoft.com/office/drawing/2014/main" id="{EE06200B-F2F3-24DA-5B56-B98518441242}"/>
                </a:ext>
              </a:extLst>
            </p:cNvPr>
            <p:cNvSpPr txBox="1"/>
            <p:nvPr/>
          </p:nvSpPr>
          <p:spPr>
            <a:xfrm>
              <a:off x="4327855" y="1397399"/>
              <a:ext cx="443069"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C00000"/>
                  </a:solidFill>
                  <a:effectLst/>
                  <a:uLnTx/>
                  <a:uFill>
                    <a:solidFill>
                      <a:srgbClr val="000000"/>
                    </a:solidFill>
                  </a:uFill>
                  <a:latin typeface="Arial"/>
                  <a:cs typeface="Arial"/>
                  <a:sym typeface="Arial"/>
                </a:rPr>
                <a:t>+</a:t>
              </a:r>
              <a:endParaRPr kumimoji="0" lang="en-US" sz="3600" b="1" i="0" u="none" strike="noStrike" kern="0" cap="none" spc="0" normalizeH="0" baseline="0" noProof="0">
                <a:ln>
                  <a:noFill/>
                </a:ln>
                <a:solidFill>
                  <a:srgbClr val="C00000"/>
                </a:solidFill>
                <a:effectLst/>
                <a:uLnTx/>
                <a:uFill>
                  <a:solidFill>
                    <a:srgbClr val="000000"/>
                  </a:solidFill>
                </a:uFill>
                <a:latin typeface="Arial"/>
                <a:ea typeface="+mn-ea"/>
                <a:cs typeface="Arial"/>
                <a:sym typeface="Arial"/>
              </a:endParaRPr>
            </a:p>
          </p:txBody>
        </p:sp>
      </p:grpSp>
      <p:sp>
        <p:nvSpPr>
          <p:cNvPr id="26" name="Down Arrow 25">
            <a:extLst>
              <a:ext uri="{FF2B5EF4-FFF2-40B4-BE49-F238E27FC236}">
                <a16:creationId xmlns:a16="http://schemas.microsoft.com/office/drawing/2014/main" id="{86921306-65BA-C95D-AE53-2246ECEEA632}"/>
              </a:ext>
            </a:extLst>
          </p:cNvPr>
          <p:cNvSpPr/>
          <p:nvPr/>
        </p:nvSpPr>
        <p:spPr>
          <a:xfrm>
            <a:off x="4216974" y="2540751"/>
            <a:ext cx="629367" cy="660568"/>
          </a:xfrm>
          <a:prstGeom prst="downArrow">
            <a:avLst/>
          </a:prstGeom>
          <a:solidFill>
            <a:srgbClr val="C00000"/>
          </a:solidFill>
          <a:ln w="127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
                <a:solidFill>
                  <a:srgbClr val="000000"/>
                </a:solidFill>
              </a:uFill>
              <a:latin typeface="Arial"/>
              <a:ea typeface="+mn-ea"/>
              <a:cs typeface="Arial"/>
              <a:sym typeface="Arial"/>
            </a:endParaRPr>
          </a:p>
        </p:txBody>
      </p:sp>
      <p:grpSp>
        <p:nvGrpSpPr>
          <p:cNvPr id="35" name="Group 34">
            <a:extLst>
              <a:ext uri="{FF2B5EF4-FFF2-40B4-BE49-F238E27FC236}">
                <a16:creationId xmlns:a16="http://schemas.microsoft.com/office/drawing/2014/main" id="{9121D38A-DA46-8A74-BF81-E6A66887A883}"/>
              </a:ext>
            </a:extLst>
          </p:cNvPr>
          <p:cNvGrpSpPr/>
          <p:nvPr/>
        </p:nvGrpSpPr>
        <p:grpSpPr>
          <a:xfrm>
            <a:off x="62070" y="892919"/>
            <a:ext cx="3247890" cy="2326903"/>
            <a:chOff x="272144" y="1361520"/>
            <a:chExt cx="3720726" cy="2617791"/>
          </a:xfrm>
        </p:grpSpPr>
        <p:pic>
          <p:nvPicPr>
            <p:cNvPr id="36" name="Picture 35">
              <a:extLst>
                <a:ext uri="{FF2B5EF4-FFF2-40B4-BE49-F238E27FC236}">
                  <a16:creationId xmlns:a16="http://schemas.microsoft.com/office/drawing/2014/main" id="{B1A036FE-0F4A-AAE5-0379-B5ADEA2947D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457199" y="1361520"/>
              <a:ext cx="3535671" cy="2617791"/>
            </a:xfrm>
            <a:prstGeom prst="rect">
              <a:avLst/>
            </a:prstGeom>
            <a:solidFill>
              <a:schemeClr val="bg1"/>
            </a:solidFill>
          </p:spPr>
        </p:pic>
        <p:sp>
          <p:nvSpPr>
            <p:cNvPr id="37" name="Rectangle 36">
              <a:extLst>
                <a:ext uri="{FF2B5EF4-FFF2-40B4-BE49-F238E27FC236}">
                  <a16:creationId xmlns:a16="http://schemas.microsoft.com/office/drawing/2014/main" id="{6C3231C8-A5D8-DA58-2D36-20A32F95E48C}"/>
                </a:ext>
              </a:extLst>
            </p:cNvPr>
            <p:cNvSpPr/>
            <p:nvPr/>
          </p:nvSpPr>
          <p:spPr>
            <a:xfrm>
              <a:off x="272144" y="1711515"/>
              <a:ext cx="315685" cy="505232"/>
            </a:xfrm>
            <a:prstGeom prst="rect">
              <a:avLst/>
            </a:prstGeom>
            <a:solidFill>
              <a:schemeClr val="bg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
                  <a:solidFill>
                    <a:srgbClr val="000000"/>
                  </a:solidFill>
                </a:uFill>
                <a:latin typeface="Arial"/>
                <a:ea typeface="+mn-ea"/>
                <a:cs typeface="Arial"/>
                <a:sym typeface="Arial"/>
              </a:endParaRPr>
            </a:p>
          </p:txBody>
        </p:sp>
      </p:grpSp>
      <p:pic>
        <p:nvPicPr>
          <p:cNvPr id="38" name="Picture 37">
            <a:extLst>
              <a:ext uri="{FF2B5EF4-FFF2-40B4-BE49-F238E27FC236}">
                <a16:creationId xmlns:a16="http://schemas.microsoft.com/office/drawing/2014/main" id="{275FF521-D126-2C54-060D-82C020D4A891}"/>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199853" y="1184646"/>
            <a:ext cx="961151" cy="539619"/>
          </a:xfrm>
          <a:prstGeom prst="rect">
            <a:avLst/>
          </a:prstGeom>
          <a:solidFill>
            <a:schemeClr val="bg1"/>
          </a:solidFill>
        </p:spPr>
      </p:pic>
      <p:sp>
        <p:nvSpPr>
          <p:cNvPr id="41" name="TextBox 40">
            <a:extLst>
              <a:ext uri="{FF2B5EF4-FFF2-40B4-BE49-F238E27FC236}">
                <a16:creationId xmlns:a16="http://schemas.microsoft.com/office/drawing/2014/main" id="{D0C385C2-4FF3-07A9-F7CC-5186C553A012}"/>
              </a:ext>
            </a:extLst>
          </p:cNvPr>
          <p:cNvSpPr txBox="1"/>
          <p:nvPr/>
        </p:nvSpPr>
        <p:spPr>
          <a:xfrm>
            <a:off x="141210" y="2042317"/>
            <a:ext cx="2671243"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lvl="0" indent="0" algn="l" defTabSz="1821656"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
                  <a:solidFill>
                    <a:srgbClr val="000000"/>
                  </a:solidFill>
                </a:uFill>
                <a:latin typeface="Arial"/>
                <a:ea typeface="+mn-ea"/>
                <a:cs typeface="Arial"/>
                <a:sym typeface="Arial"/>
              </a:rPr>
              <a:t>Pressures of up to ~100 GPa </a:t>
            </a:r>
          </a:p>
          <a:p>
            <a:pPr marL="81280" marR="81280" lvl="0" indent="0" algn="l" defTabSz="1821656" rtl="0" eaLnBrk="1" fontAlgn="auto" latinLnBrk="0" hangingPunct="0">
              <a:lnSpc>
                <a:spcPct val="100000"/>
              </a:lnSpc>
              <a:spcBef>
                <a:spcPts val="0"/>
              </a:spcBef>
              <a:spcAft>
                <a:spcPts val="0"/>
              </a:spcAft>
              <a:buClrTx/>
              <a:buSzTx/>
              <a:buFontTx/>
              <a:buNone/>
              <a:tabLst/>
              <a:defRPr/>
            </a:pPr>
            <a:r>
              <a:rPr lang="en-US" sz="1400" kern="0">
                <a:solidFill>
                  <a:srgbClr val="000000"/>
                </a:solidFill>
                <a:uFill>
                  <a:solidFill>
                    <a:srgbClr val="000000"/>
                  </a:solidFill>
                </a:uFill>
                <a:latin typeface="Arial"/>
                <a:cs typeface="Arial"/>
                <a:sym typeface="Arial"/>
              </a:rPr>
              <a:t>Ion fluence up to 10</a:t>
            </a:r>
            <a:r>
              <a:rPr lang="en-US" sz="1400" kern="0" baseline="30000">
                <a:solidFill>
                  <a:srgbClr val="000000"/>
                </a:solidFill>
                <a:uFill>
                  <a:solidFill>
                    <a:srgbClr val="000000"/>
                  </a:solidFill>
                </a:uFill>
                <a:latin typeface="Arial"/>
                <a:cs typeface="Arial"/>
                <a:sym typeface="Arial"/>
              </a:rPr>
              <a:t>13</a:t>
            </a:r>
            <a:r>
              <a:rPr lang="en-US" sz="1400" kern="0">
                <a:solidFill>
                  <a:srgbClr val="000000"/>
                </a:solidFill>
                <a:uFill>
                  <a:solidFill>
                    <a:srgbClr val="000000"/>
                  </a:solidFill>
                </a:uFill>
                <a:latin typeface="Arial"/>
                <a:cs typeface="Arial"/>
                <a:sym typeface="Arial"/>
              </a:rPr>
              <a:t> i/cm</a:t>
            </a:r>
            <a:r>
              <a:rPr lang="en-US" sz="1400" kern="0" baseline="30000">
                <a:solidFill>
                  <a:srgbClr val="000000"/>
                </a:solidFill>
                <a:uFill>
                  <a:solidFill>
                    <a:srgbClr val="000000"/>
                  </a:solidFill>
                </a:uFill>
                <a:latin typeface="Arial"/>
                <a:cs typeface="Arial"/>
                <a:sym typeface="Arial"/>
              </a:rPr>
              <a:t>2</a:t>
            </a:r>
            <a:endParaRPr kumimoji="0" lang="en-US" sz="1400" b="0" i="0" u="none" strike="noStrike" kern="0" cap="none" spc="0" normalizeH="0" baseline="30000" noProof="0">
              <a:ln>
                <a:noFill/>
              </a:ln>
              <a:solidFill>
                <a:srgbClr val="000000"/>
              </a:solidFill>
              <a:effectLst/>
              <a:uLnTx/>
              <a:uFill>
                <a:solidFill>
                  <a:srgbClr val="000000"/>
                </a:solidFill>
              </a:uFill>
              <a:latin typeface="Arial"/>
              <a:ea typeface="+mn-ea"/>
              <a:cs typeface="Arial"/>
              <a:sym typeface="Arial"/>
            </a:endParaRPr>
          </a:p>
        </p:txBody>
      </p:sp>
      <p:sp>
        <p:nvSpPr>
          <p:cNvPr id="42" name="TextBox 41">
            <a:extLst>
              <a:ext uri="{FF2B5EF4-FFF2-40B4-BE49-F238E27FC236}">
                <a16:creationId xmlns:a16="http://schemas.microsoft.com/office/drawing/2014/main" id="{3CF1D8D7-06DD-B585-6A76-44CF2B9200E7}"/>
              </a:ext>
            </a:extLst>
          </p:cNvPr>
          <p:cNvSpPr txBox="1"/>
          <p:nvPr/>
        </p:nvSpPr>
        <p:spPr>
          <a:xfrm>
            <a:off x="2419190" y="3349316"/>
            <a:ext cx="5105810" cy="12864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36000" numCol="1" spcCol="36000" rtlCol="0" anchor="ctr">
            <a:noAutofit/>
          </a:bodyPr>
          <a:lstStyle/>
          <a:p>
            <a:pPr marL="189280" marR="81280" lvl="0" algn="l" defTabSz="1821656" rtl="0" eaLnBrk="1" fontAlgn="auto" latinLnBrk="0" hangingPunct="0">
              <a:lnSpc>
                <a:spcPct val="100000"/>
              </a:lnSpc>
              <a:spcBef>
                <a:spcPts val="0"/>
              </a:spcBef>
              <a:spcAft>
                <a:spcPts val="0"/>
              </a:spcAft>
              <a:buClrTx/>
              <a:buSzPct val="99000"/>
              <a:tabLst/>
              <a:defRPr/>
            </a:pPr>
            <a:r>
              <a:rPr kumimoji="0" lang="en-US" sz="1600" b="0" i="0" u="none" strike="noStrike" kern="0" cap="none" spc="0" normalizeH="0" baseline="0" noProof="0" dirty="0">
                <a:ln>
                  <a:noFill/>
                </a:ln>
                <a:solidFill>
                  <a:schemeClr val="tx1"/>
                </a:solidFill>
                <a:effectLst/>
                <a:uLnTx/>
                <a:uFill>
                  <a:solidFill>
                    <a:srgbClr val="000000"/>
                  </a:solidFill>
                </a:uFill>
                <a:latin typeface="Arial"/>
                <a:cs typeface="Arial"/>
                <a:sym typeface="Arial"/>
              </a:rPr>
              <a:t>High-pressure phase reidite:</a:t>
            </a:r>
          </a:p>
          <a:p>
            <a:pPr marL="881380" marR="81280" lvl="1" indent="-234900" defTabSz="1821656" hangingPunct="0">
              <a:buSzPct val="99000"/>
              <a:buFont typeface="Wingdings" pitchFamily="2" charset="2"/>
              <a:buChar char="§"/>
              <a:defRPr/>
            </a:pPr>
            <a:r>
              <a:rPr kumimoji="0" lang="en-US" sz="1600" b="0" i="0" u="none" strike="noStrike" kern="0" cap="none" spc="0" normalizeH="0" baseline="0" noProof="0" dirty="0">
                <a:ln>
                  <a:noFill/>
                </a:ln>
                <a:solidFill>
                  <a:schemeClr val="tx1"/>
                </a:solidFill>
                <a:effectLst/>
                <a:uLnTx/>
                <a:uFill>
                  <a:solidFill>
                    <a:srgbClr val="000000"/>
                  </a:solidFill>
                </a:uFill>
                <a:latin typeface="Arial"/>
                <a:cs typeface="Arial"/>
                <a:sym typeface="Arial"/>
              </a:rPr>
              <a:t>forms below critical transition pressure</a:t>
            </a:r>
          </a:p>
          <a:p>
            <a:pPr marL="881380" marR="81280" lvl="1" indent="-234900" defTabSz="1821656" hangingPunct="0">
              <a:buSzPct val="99000"/>
              <a:buFont typeface="Wingdings" pitchFamily="2" charset="2"/>
              <a:buChar char="§"/>
              <a:defRPr/>
            </a:pPr>
            <a:r>
              <a:rPr lang="en-US" sz="1600" kern="0" dirty="0">
                <a:solidFill>
                  <a:schemeClr val="tx1"/>
                </a:solidFill>
                <a:uFill>
                  <a:solidFill>
                    <a:srgbClr val="000000"/>
                  </a:solidFill>
                </a:uFill>
                <a:latin typeface="Arial"/>
                <a:cs typeface="Arial"/>
                <a:sym typeface="Arial"/>
              </a:rPr>
              <a:t>is stable upon pressure release</a:t>
            </a:r>
          </a:p>
          <a:p>
            <a:pPr marL="881380" marR="81280" lvl="1" indent="-234900" defTabSz="1821656" hangingPunct="0">
              <a:buSzPct val="99000"/>
              <a:buFont typeface="Wingdings" pitchFamily="2" charset="2"/>
              <a:buChar char="§"/>
              <a:defRPr/>
            </a:pPr>
            <a:r>
              <a:rPr lang="en-US" sz="1600" kern="0" dirty="0">
                <a:solidFill>
                  <a:schemeClr val="tx1"/>
                </a:solidFill>
                <a:uFill>
                  <a:solidFill>
                    <a:srgbClr val="000000"/>
                  </a:solidFill>
                </a:uFill>
                <a:latin typeface="Arial"/>
                <a:cs typeface="Arial"/>
                <a:sym typeface="Arial"/>
              </a:rPr>
              <a:t>n</a:t>
            </a:r>
            <a:r>
              <a:rPr kumimoji="0" lang="en-US" sz="1600" b="0" i="0" u="none" strike="noStrike" kern="0" cap="none" spc="0" normalizeH="0" baseline="0" noProof="0" dirty="0">
                <a:ln>
                  <a:noFill/>
                </a:ln>
                <a:solidFill>
                  <a:schemeClr val="tx1"/>
                </a:solidFill>
                <a:effectLst/>
                <a:uLnTx/>
                <a:uFill>
                  <a:solidFill>
                    <a:srgbClr val="000000"/>
                  </a:solidFill>
                </a:uFill>
                <a:latin typeface="Arial"/>
                <a:cs typeface="Arial"/>
                <a:sym typeface="Arial"/>
              </a:rPr>
              <a:t>anocrystal formation at very low ion fluences</a:t>
            </a:r>
          </a:p>
        </p:txBody>
      </p:sp>
      <p:sp>
        <p:nvSpPr>
          <p:cNvPr id="44" name="TextBox 43">
            <a:extLst>
              <a:ext uri="{FF2B5EF4-FFF2-40B4-BE49-F238E27FC236}">
                <a16:creationId xmlns:a16="http://schemas.microsoft.com/office/drawing/2014/main" id="{4AA02F6F-4CFD-D2F5-527F-4F6DE5505DCB}"/>
              </a:ext>
            </a:extLst>
          </p:cNvPr>
          <p:cNvSpPr txBox="1"/>
          <p:nvPr/>
        </p:nvSpPr>
        <p:spPr>
          <a:xfrm>
            <a:off x="5422008" y="723502"/>
            <a:ext cx="3953044" cy="338554"/>
          </a:xfrm>
          <a:prstGeom prst="rect">
            <a:avLst/>
          </a:prstGeom>
          <a:solidFill>
            <a:schemeClr val="bg1"/>
          </a:solidFill>
        </p:spPr>
        <p:txBody>
          <a:bodyPr wrap="square" rtlCol="0">
            <a:spAutoFit/>
          </a:bodyPr>
          <a:lstStyle/>
          <a:p>
            <a:r>
              <a:rPr lang="en-US" sz="1600" b="1">
                <a:solidFill>
                  <a:srgbClr val="C00000"/>
                </a:solidFill>
              </a:rPr>
              <a:t>After irradiation and decompression</a:t>
            </a:r>
          </a:p>
        </p:txBody>
      </p:sp>
      <p:sp>
        <p:nvSpPr>
          <p:cNvPr id="47" name="Rectangle 46">
            <a:extLst>
              <a:ext uri="{FF2B5EF4-FFF2-40B4-BE49-F238E27FC236}">
                <a16:creationId xmlns:a16="http://schemas.microsoft.com/office/drawing/2014/main" id="{E5D690D7-484B-3356-7621-0A448262679E}"/>
              </a:ext>
            </a:extLst>
          </p:cNvPr>
          <p:cNvSpPr/>
          <p:nvPr/>
        </p:nvSpPr>
        <p:spPr>
          <a:xfrm>
            <a:off x="6128038" y="1167549"/>
            <a:ext cx="1036250" cy="21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0828351A-9248-BE58-A3B8-638D7FD3538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111842" y="1209581"/>
            <a:ext cx="999035" cy="770414"/>
          </a:xfrm>
          <a:prstGeom prst="rect">
            <a:avLst/>
          </a:prstGeom>
          <a:ln w="19050">
            <a:solidFill>
              <a:srgbClr val="C00000"/>
            </a:solidFill>
          </a:ln>
        </p:spPr>
      </p:pic>
      <p:sp>
        <p:nvSpPr>
          <p:cNvPr id="49" name="Rectangle 11">
            <a:extLst>
              <a:ext uri="{FF2B5EF4-FFF2-40B4-BE49-F238E27FC236}">
                <a16:creationId xmlns:a16="http://schemas.microsoft.com/office/drawing/2014/main" id="{D9BF6AAC-FA7E-6F55-AED1-98289E69314A}"/>
              </a:ext>
            </a:extLst>
          </p:cNvPr>
          <p:cNvSpPr>
            <a:spLocks noChangeArrowheads="1"/>
          </p:cNvSpPr>
          <p:nvPr/>
        </p:nvSpPr>
        <p:spPr bwMode="auto">
          <a:xfrm>
            <a:off x="6998212" y="1755918"/>
            <a:ext cx="7509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0480" marR="30480" lvl="0" indent="0" algn="ctr" defTabSz="683121" rtl="0" eaLnBrk="0" fontAlgn="auto" latinLnBrk="0" hangingPunct="0">
              <a:lnSpc>
                <a:spcPct val="100000"/>
              </a:lnSpc>
              <a:spcBef>
                <a:spcPts val="0"/>
              </a:spcBef>
              <a:spcAft>
                <a:spcPts val="0"/>
              </a:spcAft>
              <a:buClrTx/>
              <a:buSzTx/>
              <a:buFontTx/>
              <a:buNone/>
              <a:tabLst/>
              <a:defRPr/>
            </a:pPr>
            <a:r>
              <a:rPr kumimoji="0" lang="en-US" altLang="de-DE" sz="1200" i="0" u="none" strike="noStrike" kern="0" cap="none" spc="0" normalizeH="0" baseline="0" noProof="0" dirty="0" err="1">
                <a:ln>
                  <a:noFill/>
                </a:ln>
                <a:solidFill>
                  <a:srgbClr val="C00000"/>
                </a:solidFill>
                <a:effectLst/>
                <a:uLnTx/>
                <a:uFill>
                  <a:solidFill>
                    <a:srgbClr val="000000"/>
                  </a:solidFill>
                </a:uFill>
                <a:latin typeface="Arial"/>
                <a:cs typeface="Arial"/>
                <a:sym typeface="Wingdings" panose="05000000000000000000" pitchFamily="2" charset="2"/>
              </a:rPr>
              <a:t>reidite</a:t>
            </a:r>
            <a:r>
              <a:rPr kumimoji="0" lang="en-US" altLang="de-DE" sz="1200" i="0" u="none" strike="noStrike" kern="0" cap="none" spc="0" normalizeH="0" baseline="0" noProof="0" dirty="0">
                <a:ln>
                  <a:noFill/>
                </a:ln>
                <a:solidFill>
                  <a:srgbClr val="C00000"/>
                </a:solidFill>
                <a:effectLst/>
                <a:uLnTx/>
                <a:uFill>
                  <a:solidFill>
                    <a:srgbClr val="000000"/>
                  </a:solidFill>
                </a:uFill>
                <a:latin typeface="Arial"/>
                <a:cs typeface="Arial"/>
                <a:sym typeface="Wingdings" panose="05000000000000000000" pitchFamily="2" charset="2"/>
              </a:rPr>
              <a:t> </a:t>
            </a:r>
          </a:p>
        </p:txBody>
      </p:sp>
      <p:sp>
        <p:nvSpPr>
          <p:cNvPr id="50" name="TextBox 49">
            <a:extLst>
              <a:ext uri="{FF2B5EF4-FFF2-40B4-BE49-F238E27FC236}">
                <a16:creationId xmlns:a16="http://schemas.microsoft.com/office/drawing/2014/main" id="{FBF5FCD6-D820-13C8-5642-BC44C3F6FA4A}"/>
              </a:ext>
            </a:extLst>
          </p:cNvPr>
          <p:cNvSpPr txBox="1"/>
          <p:nvPr/>
        </p:nvSpPr>
        <p:spPr>
          <a:xfrm>
            <a:off x="923334" y="3075806"/>
            <a:ext cx="1574470" cy="261610"/>
          </a:xfrm>
          <a:prstGeom prst="rect">
            <a:avLst/>
          </a:prstGeom>
          <a:solidFill>
            <a:schemeClr val="bg1"/>
          </a:solidFill>
        </p:spPr>
        <p:txBody>
          <a:bodyPr wrap="none" rtlCol="0">
            <a:spAutoFit/>
          </a:bodyPr>
          <a:lstStyle/>
          <a:p>
            <a:r>
              <a:rPr lang="en-US" sz="1100"/>
              <a:t>Penetration depth (mm)</a:t>
            </a:r>
          </a:p>
        </p:txBody>
      </p:sp>
      <p:pic>
        <p:nvPicPr>
          <p:cNvPr id="51" name="Picture 50">
            <a:extLst>
              <a:ext uri="{FF2B5EF4-FFF2-40B4-BE49-F238E27FC236}">
                <a16:creationId xmlns:a16="http://schemas.microsoft.com/office/drawing/2014/main" id="{519924C2-5A9E-5CFB-EEA0-341264F4E74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67714" y="4691064"/>
            <a:ext cx="1482529" cy="435100"/>
          </a:xfrm>
          <a:prstGeom prst="rect">
            <a:avLst/>
          </a:prstGeom>
          <a:solidFill>
            <a:schemeClr val="bg1"/>
          </a:solidFill>
        </p:spPr>
      </p:pic>
      <p:pic>
        <p:nvPicPr>
          <p:cNvPr id="52" name="Picture 8">
            <a:extLst>
              <a:ext uri="{FF2B5EF4-FFF2-40B4-BE49-F238E27FC236}">
                <a16:creationId xmlns:a16="http://schemas.microsoft.com/office/drawing/2014/main" id="{12318F3D-92E3-21C2-1F6D-06AEA693ADAF}"/>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2521063" y="4664046"/>
            <a:ext cx="471589" cy="47158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a:extLst>
              <a:ext uri="{FF2B5EF4-FFF2-40B4-BE49-F238E27FC236}">
                <a16:creationId xmlns:a16="http://schemas.microsoft.com/office/drawing/2014/main" id="{0B9F51EB-45E3-062D-10F0-08CC35F0C184}"/>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3013696" y="4663663"/>
            <a:ext cx="1141752" cy="47236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4B8ADD06-79BD-A89B-0B2F-E122D4B93CF4}"/>
              </a:ext>
            </a:extLst>
          </p:cNvPr>
          <p:cNvPicPr>
            <a:picLocks/>
          </p:cNvPicPr>
          <p:nvPr/>
        </p:nvPicPr>
        <p:blipFill>
          <a:blip r:embed="rId13" cstate="screen">
            <a:extLst>
              <a:ext uri="{28A0092B-C50C-407E-A947-70E740481C1C}">
                <a14:useLocalDpi xmlns:a14="http://schemas.microsoft.com/office/drawing/2010/main"/>
              </a:ext>
            </a:extLst>
          </a:blip>
          <a:stretch>
            <a:fillRect/>
          </a:stretch>
        </p:blipFill>
        <p:spPr>
          <a:xfrm>
            <a:off x="4108014" y="4644901"/>
            <a:ext cx="1080000" cy="396000"/>
          </a:xfrm>
          <a:prstGeom prst="rect">
            <a:avLst/>
          </a:prstGeom>
        </p:spPr>
      </p:pic>
      <p:pic>
        <p:nvPicPr>
          <p:cNvPr id="55" name="Picture 2">
            <a:extLst>
              <a:ext uri="{FF2B5EF4-FFF2-40B4-BE49-F238E27FC236}">
                <a16:creationId xmlns:a16="http://schemas.microsoft.com/office/drawing/2014/main" id="{CCA7EF06-787E-73B2-B29A-ADEFE4933447}"/>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99823" y="4586153"/>
            <a:ext cx="686947" cy="57245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4" descr="Picture 34">
            <a:extLst>
              <a:ext uri="{FF2B5EF4-FFF2-40B4-BE49-F238E27FC236}">
                <a16:creationId xmlns:a16="http://schemas.microsoft.com/office/drawing/2014/main" id="{A474767A-EAEA-E074-79DC-6D886F6D23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70810" y="4606855"/>
            <a:ext cx="718830" cy="558766"/>
          </a:xfrm>
          <a:prstGeom prst="rect">
            <a:avLst/>
          </a:prstGeom>
          <a:solidFill>
            <a:schemeClr val="bg1"/>
          </a:solidFill>
          <a:ln w="12700">
            <a:miter lim="400000"/>
          </a:ln>
        </p:spPr>
      </p:pic>
    </p:spTree>
    <p:extLst>
      <p:ext uri="{BB962C8B-B14F-4D97-AF65-F5344CB8AC3E}">
        <p14:creationId xmlns:p14="http://schemas.microsoft.com/office/powerpoint/2010/main" val="3066913075"/>
      </p:ext>
    </p:extLst>
  </p:cSld>
  <p:clrMapOvr>
    <a:masterClrMapping/>
  </p:clrMapOvr>
  <p:transition spd="med"/>
</p:sld>
</file>

<file path=ppt/theme/theme1.xml><?xml version="1.0" encoding="utf-8"?>
<a:theme xmlns:a="http://schemas.openxmlformats.org/drawingml/2006/main" name="FAIR">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round/>
        </a:ln>
        <a:effectLst/>
        <a:sp3d/>
      </a:spPr>
      <a:bodyPr rot="0" spcFirstLastPara="1" vertOverflow="overflow" horzOverflow="overflow" vert="horz" wrap="square" lIns="71437" tIns="71437" rIns="71437" bIns="71437" numCol="1" spcCol="38100" rtlCol="0" anchor="ctr">
        <a:spAutoFit/>
      </a:bodyPr>
      <a:lstStyle>
        <a:defPPr marL="81280" marR="81280" indent="0" algn="l" defTabSz="1821656"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81280" marR="81280" indent="0" algn="l" defTabSz="1821656"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round/>
        </a:ln>
        <a:effectLst/>
        <a:sp3d/>
      </a:spPr>
      <a:bodyPr rot="0" spcFirstLastPara="1" vertOverflow="overflow" horzOverflow="overflow" vert="horz" wrap="square" lIns="71437" tIns="71437" rIns="71437" bIns="71437" numCol="1" spcCol="38100" rtlCol="0" anchor="ctr">
        <a:spAutoFit/>
      </a:bodyPr>
      <a:lstStyle>
        <a:defPPr marL="81280" marR="81280" indent="0" algn="l" defTabSz="1821656"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81280" marR="81280" indent="0" algn="l" defTabSz="1821656"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6852</TotalTime>
  <Words>2138</Words>
  <Application>Microsoft Macintosh PowerPoint</Application>
  <PresentationFormat>On-screen Show (16:9)</PresentationFormat>
  <Paragraphs>372</Paragraphs>
  <Slides>26</Slides>
  <Notes>13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MS PGothic</vt:lpstr>
      <vt:lpstr>MS PGothic</vt:lpstr>
      <vt:lpstr>Arial</vt:lpstr>
      <vt:lpstr>Arial Narrow</vt:lpstr>
      <vt:lpstr>Calibri</vt:lpstr>
      <vt:lpstr>Cambria Math</vt:lpstr>
      <vt:lpstr>Helvetica</vt:lpstr>
      <vt:lpstr>Lucida Grande</vt:lpstr>
      <vt:lpstr>Symbol</vt:lpstr>
      <vt:lpstr>Wingdings</vt:lpstr>
      <vt:lpstr>FAIR</vt:lpstr>
      <vt:lpstr>White</vt:lpstr>
      <vt:lpstr>PowerPoint Presentation</vt:lpstr>
      <vt:lpstr>Materials Research at GSI and FAIR</vt:lpstr>
      <vt:lpstr>Materials Research at GSI and FAIR</vt:lpstr>
      <vt:lpstr>MAT science at existing facilities</vt:lpstr>
      <vt:lpstr>MAT facilities in 2030-31 (3 - 11.4 MeV/u)</vt:lpstr>
      <vt:lpstr>MAT science at existing facilities</vt:lpstr>
      <vt:lpstr>MAT science at APPA cave</vt:lpstr>
      <vt:lpstr>Coupling extreme conditions</vt:lpstr>
      <vt:lpstr>Formation /stabilization of high-pressure phases </vt:lpstr>
      <vt:lpstr>Formation /stabilization of high-pressure phases </vt:lpstr>
      <vt:lpstr>Formation /stabilization of high-pressure phases </vt:lpstr>
      <vt:lpstr>Ion-induced phase transitions in molecular solids </vt:lpstr>
      <vt:lpstr>Operational platforms in cave A</vt:lpstr>
      <vt:lpstr>Extension to low- and high-temperatures</vt:lpstr>
      <vt:lpstr>Static vs. dynamic compression (Bi)</vt:lpstr>
      <vt:lpstr>Dynamic compression of Bi at µs-timescales</vt:lpstr>
      <vt:lpstr>Microsecond compression reveals kinetic suppression of Bi‑III</vt:lpstr>
      <vt:lpstr>PowerPoint Presentation</vt:lpstr>
      <vt:lpstr>Functional materials response to radiation</vt:lpstr>
      <vt:lpstr>Astrochemistry at APPA cave</vt:lpstr>
      <vt:lpstr>Summary</vt:lpstr>
      <vt:lpstr>PowerPoint Presentation</vt:lpstr>
      <vt:lpstr>International competitiveness</vt:lpstr>
      <vt:lpstr>EXTRAS</vt:lpstr>
      <vt:lpstr>MAT science at CRYRING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Neumayer, Paul Dr.</dc:creator>
  <cp:lastModifiedBy>Eugenia Toimil-Molares</cp:lastModifiedBy>
  <cp:revision>431</cp:revision>
  <dcterms:modified xsi:type="dcterms:W3CDTF">2026-07-06T10:55:14Z</dcterms:modified>
</cp:coreProperties>
</file>