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0" r:id="rId1"/>
    <p:sldMasterId id="2147483677" r:id="rId2"/>
  </p:sldMasterIdLst>
  <p:notesMasterIdLst>
    <p:notesMasterId r:id="rId20"/>
  </p:notesMasterIdLst>
  <p:sldIdLst>
    <p:sldId id="256" r:id="rId3"/>
    <p:sldId id="493" r:id="rId4"/>
    <p:sldId id="260" r:id="rId5"/>
    <p:sldId id="271" r:id="rId6"/>
    <p:sldId id="1590" r:id="rId7"/>
    <p:sldId id="1649" r:id="rId8"/>
    <p:sldId id="1650" r:id="rId9"/>
    <p:sldId id="4120" r:id="rId10"/>
    <p:sldId id="267" r:id="rId11"/>
    <p:sldId id="2147482170" r:id="rId12"/>
    <p:sldId id="603" r:id="rId13"/>
    <p:sldId id="2147482171" r:id="rId14"/>
    <p:sldId id="695" r:id="rId15"/>
    <p:sldId id="387" r:id="rId16"/>
    <p:sldId id="359" r:id="rId17"/>
    <p:sldId id="494" r:id="rId18"/>
    <p:sldId id="703" r:id="rId1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30480" marR="30480" indent="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30480" marR="30480" indent="128588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30480" marR="30480" indent="257175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30480" marR="30480" indent="385763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30480" marR="30480" indent="51435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30480" marR="30480" indent="642938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30480" marR="30480" indent="771525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30480" marR="30480" indent="900113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30480" marR="30480" indent="102870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FF"/>
    <a:srgbClr val="00599D"/>
    <a:srgbClr val="CC00C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6EAD"/>
        </a:fontRef>
        <a:srgbClr val="006EAD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1" autoAdjust="0"/>
    <p:restoredTop sz="94898"/>
  </p:normalViewPr>
  <p:slideViewPr>
    <p:cSldViewPr snapToGrid="0">
      <p:cViewPr varScale="1">
        <p:scale>
          <a:sx n="118" d="100"/>
          <a:sy n="118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09563" latinLnBrk="0">
      <a:defRPr sz="825">
        <a:latin typeface="Lucida Grande"/>
        <a:ea typeface="Lucida Grande"/>
        <a:cs typeface="Lucida Grande"/>
        <a:sym typeface="Lucida Grande"/>
      </a:defRPr>
    </a:lvl1pPr>
    <a:lvl2pPr indent="85725" defTabSz="309563" latinLnBrk="0">
      <a:defRPr sz="825">
        <a:latin typeface="Lucida Grande"/>
        <a:ea typeface="Lucida Grande"/>
        <a:cs typeface="Lucida Grande"/>
        <a:sym typeface="Lucida Grande"/>
      </a:defRPr>
    </a:lvl2pPr>
    <a:lvl3pPr indent="171450" defTabSz="309563" latinLnBrk="0">
      <a:defRPr sz="825">
        <a:latin typeface="Lucida Grande"/>
        <a:ea typeface="Lucida Grande"/>
        <a:cs typeface="Lucida Grande"/>
        <a:sym typeface="Lucida Grande"/>
      </a:defRPr>
    </a:lvl3pPr>
    <a:lvl4pPr indent="257175" defTabSz="309563" latinLnBrk="0">
      <a:defRPr sz="825">
        <a:latin typeface="Lucida Grande"/>
        <a:ea typeface="Lucida Grande"/>
        <a:cs typeface="Lucida Grande"/>
        <a:sym typeface="Lucida Grande"/>
      </a:defRPr>
    </a:lvl4pPr>
    <a:lvl5pPr indent="342900" defTabSz="309563" latinLnBrk="0">
      <a:defRPr sz="825">
        <a:latin typeface="Lucida Grande"/>
        <a:ea typeface="Lucida Grande"/>
        <a:cs typeface="Lucida Grande"/>
        <a:sym typeface="Lucida Grande"/>
      </a:defRPr>
    </a:lvl5pPr>
    <a:lvl6pPr indent="428625" defTabSz="309563" latinLnBrk="0">
      <a:defRPr sz="825">
        <a:latin typeface="Lucida Grande"/>
        <a:ea typeface="Lucida Grande"/>
        <a:cs typeface="Lucida Grande"/>
        <a:sym typeface="Lucida Grande"/>
      </a:defRPr>
    </a:lvl6pPr>
    <a:lvl7pPr indent="514350" defTabSz="309563" latinLnBrk="0">
      <a:defRPr sz="825">
        <a:latin typeface="Lucida Grande"/>
        <a:ea typeface="Lucida Grande"/>
        <a:cs typeface="Lucida Grande"/>
        <a:sym typeface="Lucida Grande"/>
      </a:defRPr>
    </a:lvl7pPr>
    <a:lvl8pPr indent="600075" defTabSz="309563" latinLnBrk="0">
      <a:defRPr sz="825">
        <a:latin typeface="Lucida Grande"/>
        <a:ea typeface="Lucida Grande"/>
        <a:cs typeface="Lucida Grande"/>
        <a:sym typeface="Lucida Grande"/>
      </a:defRPr>
    </a:lvl8pPr>
    <a:lvl9pPr indent="685800" defTabSz="309563" latinLnBrk="0">
      <a:defRPr sz="825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6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5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685FC-2CE8-0741-9D6D-438C64CC339B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929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C0474-5C37-CFEF-97E9-FE081815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8F6D6-CC75-F072-7772-086D037F6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10F084-07F0-2FDF-28B7-FCD8F9EF9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1BCEA-5334-F9C0-D7B0-5EB1CF084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36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5529629" y="4949869"/>
            <a:ext cx="1053704" cy="63104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5" name="Rectangle"/>
          <p:cNvSpPr/>
          <p:nvPr/>
        </p:nvSpPr>
        <p:spPr>
          <a:xfrm>
            <a:off x="6580952" y="4949869"/>
            <a:ext cx="1053703" cy="63104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6" name="Rectangle"/>
          <p:cNvSpPr/>
          <p:nvPr/>
        </p:nvSpPr>
        <p:spPr>
          <a:xfrm>
            <a:off x="7634654" y="4949869"/>
            <a:ext cx="1053704" cy="63104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7" name="Rectangle"/>
          <p:cNvSpPr/>
          <p:nvPr/>
        </p:nvSpPr>
        <p:spPr>
          <a:xfrm>
            <a:off x="-34115" y="4877990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8" name="Rectangle"/>
          <p:cNvSpPr/>
          <p:nvPr/>
        </p:nvSpPr>
        <p:spPr>
          <a:xfrm>
            <a:off x="6580952" y="5012973"/>
            <a:ext cx="2107407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9" name="Rectangle"/>
          <p:cNvSpPr/>
          <p:nvPr/>
        </p:nvSpPr>
        <p:spPr>
          <a:xfrm>
            <a:off x="5529629" y="5076076"/>
            <a:ext cx="1053704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60" name="Rectangle"/>
          <p:cNvSpPr/>
          <p:nvPr/>
        </p:nvSpPr>
        <p:spPr>
          <a:xfrm>
            <a:off x="7674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161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5" y="14288"/>
            <a:ext cx="744141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2452" y="140493"/>
            <a:ext cx="7910301" cy="3679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7498" y="4850488"/>
            <a:ext cx="235214" cy="369332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4" name="Rectangle"/>
          <p:cNvSpPr/>
          <p:nvPr/>
        </p:nvSpPr>
        <p:spPr>
          <a:xfrm>
            <a:off x="-51665" y="4886766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</p:spTree>
    <p:extLst>
      <p:ext uri="{BB962C8B-B14F-4D97-AF65-F5344CB8AC3E}">
        <p14:creationId xmlns:p14="http://schemas.microsoft.com/office/powerpoint/2010/main" val="20375068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357687" y="4955381"/>
            <a:ext cx="1404938" cy="63104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4" name="Shape 74"/>
          <p:cNvSpPr/>
          <p:nvPr/>
        </p:nvSpPr>
        <p:spPr>
          <a:xfrm>
            <a:off x="5757863" y="4955381"/>
            <a:ext cx="1404939" cy="63104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5" name="Shape 75"/>
          <p:cNvSpPr/>
          <p:nvPr/>
        </p:nvSpPr>
        <p:spPr>
          <a:xfrm>
            <a:off x="7161609" y="4955381"/>
            <a:ext cx="1404938" cy="63104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6" name="Shape 76"/>
          <p:cNvSpPr/>
          <p:nvPr/>
        </p:nvSpPr>
        <p:spPr>
          <a:xfrm>
            <a:off x="0" y="4893469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7" name="Shape 77"/>
          <p:cNvSpPr/>
          <p:nvPr/>
        </p:nvSpPr>
        <p:spPr>
          <a:xfrm>
            <a:off x="5757862" y="5018485"/>
            <a:ext cx="2809876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8" name="Shape 78"/>
          <p:cNvSpPr/>
          <p:nvPr/>
        </p:nvSpPr>
        <p:spPr>
          <a:xfrm>
            <a:off x="4357687" y="5081587"/>
            <a:ext cx="1404938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9" name="Shape 79"/>
          <p:cNvSpPr/>
          <p:nvPr/>
        </p:nvSpPr>
        <p:spPr>
          <a:xfrm>
            <a:off x="0" y="654844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pic>
        <p:nvPicPr>
          <p:cNvPr id="80" name="FAIR_Logo_rgb_frei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26789"/>
            <a:ext cx="992188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287338" y="56954"/>
            <a:ext cx="8605839" cy="675085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635326" y="4986260"/>
            <a:ext cx="129844" cy="126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838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03502"/>
            <a:ext cx="5584535" cy="59066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1068" y="4881770"/>
            <a:ext cx="363239" cy="361635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721591" y="4968087"/>
            <a:ext cx="4825699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209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2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wei Inhalte">
  <p:cSld name="Zwei Inhalt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55"/>
          <p:cNvCxnSpPr/>
          <p:nvPr/>
        </p:nvCxnSpPr>
        <p:spPr>
          <a:xfrm>
            <a:off x="0" y="5049583"/>
            <a:ext cx="9144000" cy="1"/>
          </a:xfrm>
          <a:prstGeom prst="straightConnector1">
            <a:avLst/>
          </a:prstGeom>
          <a:noFill/>
          <a:ln w="203200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" name="Google Shape;64;p55" descr="Bild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9839" y="363876"/>
            <a:ext cx="1129082" cy="3763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55"/>
          <p:cNvCxnSpPr/>
          <p:nvPr/>
        </p:nvCxnSpPr>
        <p:spPr>
          <a:xfrm>
            <a:off x="0" y="826224"/>
            <a:ext cx="9144000" cy="1"/>
          </a:xfrm>
          <a:prstGeom prst="straightConnector1">
            <a:avLst/>
          </a:prstGeom>
          <a:noFill/>
          <a:ln w="203200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55"/>
          <p:cNvSpPr/>
          <p:nvPr/>
        </p:nvSpPr>
        <p:spPr>
          <a:xfrm>
            <a:off x="-2" y="727074"/>
            <a:ext cx="201602" cy="201601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5"/>
          <p:cNvSpPr/>
          <p:nvPr/>
        </p:nvSpPr>
        <p:spPr>
          <a:xfrm>
            <a:off x="-2" y="4949823"/>
            <a:ext cx="203279" cy="203278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5"/>
          <p:cNvSpPr txBox="1"/>
          <p:nvPr/>
        </p:nvSpPr>
        <p:spPr>
          <a:xfrm>
            <a:off x="480989" y="4979386"/>
            <a:ext cx="3435694" cy="1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25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FAIR GmbH | GSI GmbH</a:t>
            </a:r>
            <a:endParaRPr sz="1350"/>
          </a:p>
        </p:txBody>
      </p:sp>
      <p:pic>
        <p:nvPicPr>
          <p:cNvPr id="69" name="Google Shape;69;p55" descr="Bild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828" y="206825"/>
            <a:ext cx="775056" cy="64588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5"/>
          <p:cNvSpPr txBox="1">
            <a:spLocks noGrp="1"/>
          </p:cNvSpPr>
          <p:nvPr>
            <p:ph type="title"/>
          </p:nvPr>
        </p:nvSpPr>
        <p:spPr>
          <a:xfrm>
            <a:off x="317638" y="231074"/>
            <a:ext cx="6129236" cy="59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10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08673" y="4876358"/>
            <a:ext cx="352017" cy="350094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3"/>
            <a:ext cx="825285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6" y="130629"/>
            <a:ext cx="6071291" cy="701285"/>
          </a:xfrm>
        </p:spPr>
        <p:txBody>
          <a:bodyPr anchor="b"/>
          <a:lstStyle>
            <a:lvl1pPr marL="0" indent="0" algn="l">
              <a:buNone/>
              <a:defRPr sz="15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62182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26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5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1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4979520"/>
            <a:ext cx="190500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May 24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x-none" dirty="0">
                <a:solidFill>
                  <a:srgbClr val="000000"/>
                </a:solidFill>
              </a:rPr>
              <a:t>201</a:t>
            </a:r>
            <a:r>
              <a:rPr lang="de-DE" dirty="0">
                <a:solidFill>
                  <a:srgbClr val="000000"/>
                </a:solidFill>
              </a:rPr>
              <a:t>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80" y="4979519"/>
            <a:ext cx="5040313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Thomas Stöhlker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5264" y="4963804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4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67576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1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7194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357687" y="4955381"/>
            <a:ext cx="1404938" cy="63104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4" name="Shape 74"/>
          <p:cNvSpPr/>
          <p:nvPr/>
        </p:nvSpPr>
        <p:spPr>
          <a:xfrm>
            <a:off x="5757863" y="4955381"/>
            <a:ext cx="1404939" cy="63104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5" name="Shape 75"/>
          <p:cNvSpPr/>
          <p:nvPr/>
        </p:nvSpPr>
        <p:spPr>
          <a:xfrm>
            <a:off x="7161609" y="4955381"/>
            <a:ext cx="1404938" cy="63104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6" name="Shape 76"/>
          <p:cNvSpPr/>
          <p:nvPr/>
        </p:nvSpPr>
        <p:spPr>
          <a:xfrm>
            <a:off x="0" y="4893469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7" name="Shape 77"/>
          <p:cNvSpPr/>
          <p:nvPr/>
        </p:nvSpPr>
        <p:spPr>
          <a:xfrm>
            <a:off x="5757862" y="5018485"/>
            <a:ext cx="2809876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8" name="Shape 78"/>
          <p:cNvSpPr/>
          <p:nvPr/>
        </p:nvSpPr>
        <p:spPr>
          <a:xfrm>
            <a:off x="4357687" y="5081587"/>
            <a:ext cx="1404938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9" name="Shape 79"/>
          <p:cNvSpPr/>
          <p:nvPr/>
        </p:nvSpPr>
        <p:spPr>
          <a:xfrm>
            <a:off x="0" y="654844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pic>
        <p:nvPicPr>
          <p:cNvPr id="80" name="FAIR_Logo_rgb_frei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26789"/>
            <a:ext cx="992188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287338" y="56954"/>
            <a:ext cx="8605839" cy="675085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597319" y="4991216"/>
            <a:ext cx="167851" cy="11704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24920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007.jpg" descr="image007.jpg"/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6282" y="8930"/>
            <a:ext cx="2372916" cy="143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FCAR3________L____4___ Kopie.jpg" descr="FCAR3________L____4___ Kopie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929"/>
            <a:ext cx="2312194" cy="157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.png" descr="image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2193" y="8930"/>
            <a:ext cx="2224088" cy="144899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22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23" name="Rectangle"/>
          <p:cNvSpPr/>
          <p:nvPr/>
        </p:nvSpPr>
        <p:spPr>
          <a:xfrm>
            <a:off x="-26615" y="4500107"/>
            <a:ext cx="9169673" cy="7746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4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5" name="Rectangle"/>
          <p:cNvSpPr/>
          <p:nvPr/>
        </p:nvSpPr>
        <p:spPr>
          <a:xfrm>
            <a:off x="-12837" y="1439466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6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27" name="FAIR_farb_RGB_3cm.jpg" descr="FAIR_farb_RGB_3cm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12768" y="216984"/>
            <a:ext cx="1407977" cy="10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grpSp>
        <p:nvGrpSpPr>
          <p:cNvPr id="51" name="Group"/>
          <p:cNvGrpSpPr/>
          <p:nvPr/>
        </p:nvGrpSpPr>
        <p:grpSpPr>
          <a:xfrm>
            <a:off x="160271" y="4676722"/>
            <a:ext cx="6527933" cy="386918"/>
            <a:chOff x="0" y="0"/>
            <a:chExt cx="17407819" cy="1031778"/>
          </a:xfrm>
        </p:grpSpPr>
        <p:pic>
          <p:nvPicPr>
            <p:cNvPr id="30" name="image.png" descr="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6193" y="4680"/>
              <a:ext cx="972690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1" name="India"/>
            <p:cNvSpPr txBox="1"/>
            <p:nvPr/>
          </p:nvSpPr>
          <p:spPr>
            <a:xfrm>
              <a:off x="4414400" y="661438"/>
              <a:ext cx="78753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India</a:t>
              </a:r>
            </a:p>
          </p:txBody>
        </p:sp>
        <p:pic>
          <p:nvPicPr>
            <p:cNvPr id="32" name="image.png" descr="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308" y="4680"/>
              <a:ext cx="896936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3" name="Finland"/>
            <p:cNvSpPr txBox="1"/>
            <p:nvPr/>
          </p:nvSpPr>
          <p:spPr>
            <a:xfrm>
              <a:off x="0" y="661438"/>
              <a:ext cx="109398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Finland</a:t>
              </a:r>
            </a:p>
          </p:txBody>
        </p:sp>
        <p:pic>
          <p:nvPicPr>
            <p:cNvPr id="34" name="image.png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2101" y="4680"/>
              <a:ext cx="1084806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5" name="Germany"/>
            <p:cNvSpPr txBox="1"/>
            <p:nvPr/>
          </p:nvSpPr>
          <p:spPr>
            <a:xfrm>
              <a:off x="2856797" y="687088"/>
              <a:ext cx="132355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Germany</a:t>
              </a:r>
            </a:p>
          </p:txBody>
        </p:sp>
        <p:pic>
          <p:nvPicPr>
            <p:cNvPr id="36" name="image.png" descr="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8169" y="4680"/>
              <a:ext cx="1042383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" name="Poland"/>
            <p:cNvSpPr txBox="1"/>
            <p:nvPr/>
          </p:nvSpPr>
          <p:spPr>
            <a:xfrm>
              <a:off x="5545170" y="667521"/>
              <a:ext cx="1048208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Poland</a:t>
              </a:r>
            </a:p>
          </p:txBody>
        </p:sp>
        <p:sp>
          <p:nvSpPr>
            <p:cNvPr id="38" name="Sweden"/>
            <p:cNvSpPr txBox="1"/>
            <p:nvPr/>
          </p:nvSpPr>
          <p:spPr>
            <a:xfrm>
              <a:off x="11199446" y="667521"/>
              <a:ext cx="1186085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Sweden</a:t>
              </a:r>
            </a:p>
          </p:txBody>
        </p:sp>
        <p:sp>
          <p:nvSpPr>
            <p:cNvPr id="39" name="Romania"/>
            <p:cNvSpPr txBox="1"/>
            <p:nvPr/>
          </p:nvSpPr>
          <p:spPr>
            <a:xfrm>
              <a:off x="6936611" y="667521"/>
              <a:ext cx="129312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Romania</a:t>
              </a:r>
            </a:p>
          </p:txBody>
        </p:sp>
        <p:pic>
          <p:nvPicPr>
            <p:cNvPr id="40" name="image12.png" descr="image1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88418" y="1641"/>
              <a:ext cx="975721" cy="65979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41" name="Russia"/>
            <p:cNvSpPr txBox="1"/>
            <p:nvPr/>
          </p:nvSpPr>
          <p:spPr>
            <a:xfrm>
              <a:off x="8332400" y="661438"/>
              <a:ext cx="1032455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Russia</a:t>
              </a:r>
            </a:p>
          </p:txBody>
        </p:sp>
        <p:sp>
          <p:nvSpPr>
            <p:cNvPr id="42" name="Slovenia"/>
            <p:cNvSpPr txBox="1"/>
            <p:nvPr/>
          </p:nvSpPr>
          <p:spPr>
            <a:xfrm>
              <a:off x="9586896" y="661438"/>
              <a:ext cx="1247348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Slovenia</a:t>
              </a:r>
            </a:p>
          </p:txBody>
        </p:sp>
        <p:pic>
          <p:nvPicPr>
            <p:cNvPr id="43" name="slowenien-fahne-slowenia-flagge_0_g_60px.jpg" descr="slowenien-fahne-slowenia-flagge_0_g_60px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43426" y="4680"/>
              <a:ext cx="987841" cy="6567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44" name="France"/>
            <p:cNvSpPr txBox="1"/>
            <p:nvPr/>
          </p:nvSpPr>
          <p:spPr>
            <a:xfrm>
              <a:off x="1281765" y="687088"/>
              <a:ext cx="104780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France</a:t>
              </a:r>
            </a:p>
          </p:txBody>
        </p:sp>
        <p:pic>
          <p:nvPicPr>
            <p:cNvPr id="45" name="image14.png" descr="image14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768582" y="5960"/>
              <a:ext cx="996714" cy="660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UK"/>
            <p:cNvSpPr txBox="1"/>
            <p:nvPr/>
          </p:nvSpPr>
          <p:spPr>
            <a:xfrm>
              <a:off x="14980617" y="667521"/>
              <a:ext cx="57264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UK</a:t>
              </a:r>
            </a:p>
          </p:txBody>
        </p:sp>
        <p:pic>
          <p:nvPicPr>
            <p:cNvPr id="47" name="http://www.flaggen-server.de/europa2/rumaenieng.gif" descr="http://www.flaggen-server.de/europa2/rumaenieng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19838" y="4440"/>
              <a:ext cx="989295" cy="660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http://www.nationalflaggen.de/media/flags/flagge-frankreich.gif" descr="http://www.nationalflaggen.de/media/flags/flagge-frankreich.gi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12530" y="0"/>
              <a:ext cx="990285" cy="660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" name="Czech Rep."/>
            <p:cNvSpPr txBox="1"/>
            <p:nvPr/>
          </p:nvSpPr>
          <p:spPr>
            <a:xfrm>
              <a:off x="16240786" y="667521"/>
              <a:ext cx="116703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Czech Rep.</a:t>
              </a:r>
            </a:p>
          </p:txBody>
        </p:sp>
        <p:pic>
          <p:nvPicPr>
            <p:cNvPr id="50" name="image.png" descr="image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1205477" y="6356"/>
              <a:ext cx="1042383" cy="65979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pic>
        <p:nvPicPr>
          <p:cNvPr id="52" name="czech-republic-flag-icon-256.png" descr="czech-republic-flag-icon-256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359" y="4677318"/>
            <a:ext cx="356717" cy="2382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8135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7674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5" y="14288"/>
            <a:ext cx="744141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415357" y="140494"/>
            <a:ext cx="6633800" cy="3679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8409" y="4850488"/>
            <a:ext cx="344303" cy="369332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8" y="58643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925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61911" y="142118"/>
            <a:ext cx="6769335" cy="3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6941" y="844154"/>
            <a:ext cx="8605838" cy="39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910" y="4955382"/>
            <a:ext cx="4393407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XXXX   </a:t>
            </a:r>
            <a:endParaRPr lang="ro-RO" dirty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516" y="4955382"/>
            <a:ext cx="728663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4844"/>
            <a:ext cx="9144000" cy="61913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90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6" y="273512"/>
            <a:ext cx="1186017" cy="3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58" y="40114"/>
            <a:ext cx="623950" cy="301017"/>
          </a:xfrm>
          <a:prstGeom prst="rect">
            <a:avLst/>
          </a:prstGeom>
        </p:spPr>
      </p:pic>
      <p:pic>
        <p:nvPicPr>
          <p:cNvPr id="11" name="FAIR_Logo_rgb_frei" descr="FAIR_Logo_rgb_frei">
            <a:extLst>
              <a:ext uri="{FF2B5EF4-FFF2-40B4-BE49-F238E27FC236}">
                <a16:creationId xmlns:a16="http://schemas.microsoft.com/office/drawing/2014/main" id="{E7B8BD91-FE78-BEEB-2EB3-693FBF0276F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46" y="0"/>
            <a:ext cx="744141" cy="620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7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81" r:id="rId7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9pPr>
    </p:titleStyle>
    <p:bodyStyle>
      <a:lvl1pPr marL="64294" indent="-64294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1800">
          <a:solidFill>
            <a:srgbClr val="00599D"/>
          </a:solidFill>
          <a:latin typeface="+mn-lt"/>
          <a:ea typeface="+mn-ea"/>
          <a:cs typeface="+mn-cs"/>
        </a:defRPr>
      </a:lvl1pPr>
      <a:lvl2pPr marL="314325" indent="-200025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2pPr>
      <a:lvl3pPr marL="385763" indent="300038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535781" indent="-15479" algn="l" rtl="0" fontAlgn="base">
        <a:spcBef>
          <a:spcPct val="20000"/>
        </a:spcBef>
        <a:spcAft>
          <a:spcPct val="0"/>
        </a:spcAft>
        <a:defRPr sz="1200" i="1">
          <a:solidFill>
            <a:srgbClr val="990000"/>
          </a:solidFill>
          <a:latin typeface="+mn-lt"/>
        </a:defRPr>
      </a:lvl4pPr>
      <a:lvl5pPr marL="1607344" indent="-935831" algn="l" rtl="0" fontAlgn="base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5pPr>
      <a:lvl6pPr marL="19502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6pPr>
      <a:lvl7pPr marL="22931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7pPr>
      <a:lvl8pPr marL="26360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8pPr>
      <a:lvl9pPr marL="29789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-1" y="5049583"/>
            <a:ext cx="9144001" cy="0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20" tIns="45720" rIns="45720" bIns="45720"/>
          <a:lstStyle/>
          <a:p>
            <a:pPr marL="0" marR="0" defTabSz="457200">
              <a:defRPr sz="4800">
                <a:uFillTx/>
              </a:defRPr>
            </a:pPr>
            <a:endParaRPr sz="1800"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2" cy="37636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-1" y="826224"/>
            <a:ext cx="9144001" cy="0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20" tIns="45720" rIns="45720" bIns="45720"/>
          <a:lstStyle/>
          <a:p>
            <a:pPr marL="0" marR="0" defTabSz="457200">
              <a:defRPr sz="4800">
                <a:uFillTx/>
              </a:defRPr>
            </a:pPr>
            <a:endParaRPr sz="1800"/>
          </a:p>
        </p:txBody>
      </p:sp>
      <p:sp>
        <p:nvSpPr>
          <p:cNvPr id="5" name="Rechteck 23"/>
          <p:cNvSpPr/>
          <p:nvPr/>
        </p:nvSpPr>
        <p:spPr>
          <a:xfrm>
            <a:off x="-2" y="727074"/>
            <a:ext cx="201601" cy="201600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20" tIns="45720" rIns="45720" bIns="45720" anchor="ctr"/>
          <a:lstStyle/>
          <a:p>
            <a:pPr marL="0" marR="0" algn="ctr" defTabSz="457200">
              <a:defRPr sz="4800">
                <a:solidFill>
                  <a:srgbClr val="FFFFFF"/>
                </a:solidFill>
                <a:uFillTx/>
              </a:defRPr>
            </a:pPr>
            <a:endParaRPr sz="1800"/>
          </a:p>
        </p:txBody>
      </p:sp>
      <p:sp>
        <p:nvSpPr>
          <p:cNvPr id="6" name="Rechteck 24"/>
          <p:cNvSpPr/>
          <p:nvPr/>
        </p:nvSpPr>
        <p:spPr>
          <a:xfrm>
            <a:off x="-2" y="4949824"/>
            <a:ext cx="203278" cy="203277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20" tIns="45720" rIns="45720" bIns="45720" anchor="ctr"/>
          <a:lstStyle/>
          <a:p>
            <a:pPr marL="0" marR="0" algn="ctr" defTabSz="457200">
              <a:defRPr sz="4800">
                <a:solidFill>
                  <a:srgbClr val="FFFFFF"/>
                </a:solidFill>
                <a:uFillTx/>
              </a:defRPr>
            </a:pPr>
            <a:endParaRPr sz="1800"/>
          </a:p>
        </p:txBody>
      </p:sp>
      <p:sp>
        <p:nvSpPr>
          <p:cNvPr id="7" name="Textfeld 10"/>
          <p:cNvSpPr txBox="1"/>
          <p:nvPr/>
        </p:nvSpPr>
        <p:spPr>
          <a:xfrm>
            <a:off x="480990" y="4956288"/>
            <a:ext cx="3435693" cy="19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marL="0" marR="0" defTabSz="9144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r>
              <a:rPr sz="675"/>
              <a:t>GSI Helmholtzzentrum für Schwerionenforschung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304938" y="167575"/>
            <a:ext cx="6129237" cy="59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1346" y="4876358"/>
            <a:ext cx="419344" cy="350094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marL="0" marR="0" algn="r" defTabSz="457200">
              <a:defRPr sz="675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8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ransition spd="med"/>
  <p:hf hdr="0" ftr="0"/>
  <p:txStyles>
    <p:titleStyle>
      <a:lvl1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7175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385763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494567" marR="0" indent="-237392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642938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822960" marR="0" indent="-30861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848677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977265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1105852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1234440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3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8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" y="99035"/>
            <a:ext cx="6912768" cy="131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" name="Rectangle"/>
          <p:cNvSpPr/>
          <p:nvPr/>
        </p:nvSpPr>
        <p:spPr>
          <a:xfrm>
            <a:off x="-12837" y="1439466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2" name="Stephan Neff…"/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2000" dirty="0"/>
              <a:t>Marco Durante</a:t>
            </a:r>
          </a:p>
          <a:p>
            <a:pPr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2000" dirty="0"/>
              <a:t>Head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Biophysics</a:t>
            </a:r>
            <a:r>
              <a:rPr lang="de-DE" sz="2000" dirty="0"/>
              <a:t> Department, GSI</a:t>
            </a:r>
            <a:endParaRPr sz="2000" dirty="0"/>
          </a:p>
        </p:txBody>
      </p:sp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4000" dirty="0"/>
              <a:t>The International </a:t>
            </a:r>
            <a:r>
              <a:rPr lang="de-DE" sz="4000" dirty="0" err="1"/>
              <a:t>Biophysics</a:t>
            </a:r>
            <a:r>
              <a:rPr lang="de-DE" sz="4000" dirty="0"/>
              <a:t> </a:t>
            </a:r>
            <a:r>
              <a:rPr lang="de-DE" sz="4000" dirty="0" err="1"/>
              <a:t>Collaboration</a:t>
            </a:r>
            <a:r>
              <a:rPr lang="de-DE" sz="4000" dirty="0"/>
              <a:t> </a:t>
            </a:r>
            <a:r>
              <a:rPr lang="de-DE" sz="4000" dirty="0" err="1"/>
              <a:t>Program</a:t>
            </a:r>
            <a:r>
              <a:rPr lang="de-DE" sz="4000" dirty="0"/>
              <a:t> in </a:t>
            </a:r>
            <a:r>
              <a:rPr lang="de-DE" sz="4000" dirty="0" err="1"/>
              <a:t>the</a:t>
            </a:r>
            <a:r>
              <a:rPr lang="de-DE" sz="4000" dirty="0"/>
              <a:t> APPA cave</a:t>
            </a:r>
            <a:endParaRPr sz="4000" dirty="0"/>
          </a:p>
          <a:p>
            <a:endParaRPr sz="1600" dirty="0"/>
          </a:p>
          <a:p>
            <a:pPr>
              <a:defRPr sz="6000"/>
            </a:pPr>
            <a:r>
              <a:rPr lang="de-DE" sz="2000" dirty="0"/>
              <a:t> </a:t>
            </a:r>
            <a:endParaRPr sz="2000" dirty="0"/>
          </a:p>
        </p:txBody>
      </p:sp>
      <p:sp>
        <p:nvSpPr>
          <p:cNvPr id="325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6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7" name="Rectangle"/>
          <p:cNvSpPr/>
          <p:nvPr/>
        </p:nvSpPr>
        <p:spPr>
          <a:xfrm>
            <a:off x="0" y="4500106"/>
            <a:ext cx="9143058" cy="85831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0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331" name="FAIR_farb_RGB_3cm.jpg" descr="FAIR_farb_RGB_3cm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10" y="557561"/>
            <a:ext cx="1267356" cy="9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0" y="-10418"/>
            <a:ext cx="7203688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1" y="99035"/>
            <a:ext cx="1186767" cy="572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0202D4-87C9-19FC-7A3C-C06A34A08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11" y="3041135"/>
            <a:ext cx="1898629" cy="13100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919FBD-D1A0-E14E-B3E8-0D10B1B0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Health </a:t>
            </a:r>
            <a:r>
              <a:rPr lang="de-DE" dirty="0" err="1"/>
              <a:t>risk</a:t>
            </a:r>
            <a:r>
              <a:rPr lang="de-DE" dirty="0"/>
              <a:t> in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74369E-ACD2-40B6-9B7E-51BDFE10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7724" y="6552646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9" name="Picture 2" descr="G:\SBA\BP\T.Berger\Public\DLR_BERGER\DLR_Konferenzen\2018-Space-History\5 Hazards\screen_shot_2018-03-21_at_10.09.06_am.png">
            <a:extLst>
              <a:ext uri="{FF2B5EF4-FFF2-40B4-BE49-F238E27FC236}">
                <a16:creationId xmlns:a16="http://schemas.microsoft.com/office/drawing/2014/main" id="{D9D0A001-70A6-4EEC-BB9A-667E8371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89" y="1006728"/>
            <a:ext cx="225551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SBA\BP\T.Berger\Public\DLR_BERGER\DLR_Konferenzen\2018-Space-History\5 Hazards\screen_shot_2018-03-26_at_7.07.25_pm.png">
            <a:extLst>
              <a:ext uri="{FF2B5EF4-FFF2-40B4-BE49-F238E27FC236}">
                <a16:creationId xmlns:a16="http://schemas.microsoft.com/office/drawing/2014/main" id="{6831AB66-3A5A-4E58-9117-EB409A38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1" y="2412003"/>
            <a:ext cx="2243549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SBA\BP\T.Berger\Public\DLR_BERGER\DLR_Konferenzen\2018-Space-History\5 Hazards\screen_shot_2018-03-21_at_10.33.40_am.png">
            <a:extLst>
              <a:ext uri="{FF2B5EF4-FFF2-40B4-BE49-F238E27FC236}">
                <a16:creationId xmlns:a16="http://schemas.microsoft.com/office/drawing/2014/main" id="{947CF363-E139-4668-892B-B5ABCAFC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92" y="1004669"/>
            <a:ext cx="225022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SBA\BP\T.Berger\Public\DLR_BERGER\DLR_Konferenzen\2018-Space-History\5 Hazards\screen_shot_2018-03-21_at_10.41.33_am.png">
            <a:extLst>
              <a:ext uri="{FF2B5EF4-FFF2-40B4-BE49-F238E27FC236}">
                <a16:creationId xmlns:a16="http://schemas.microsoft.com/office/drawing/2014/main" id="{C9AE660C-0706-48EE-BF4F-23D53A2D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29" y="2412003"/>
            <a:ext cx="224492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SBA\BP\T.Berger\Public\DLR_BERGER\DLR_Konferenzen\2018-Space-History\5 Hazards\screen_shot_2018-03-21_at_11.06.33_am.png">
            <a:extLst>
              <a:ext uri="{FF2B5EF4-FFF2-40B4-BE49-F238E27FC236}">
                <a16:creationId xmlns:a16="http://schemas.microsoft.com/office/drawing/2014/main" id="{71C69F36-99E7-4C57-95C9-5249FEA7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96" y="2412003"/>
            <a:ext cx="225176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5463E0C-3488-5E56-6084-56ED6069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14" y="28357"/>
            <a:ext cx="1171575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75157-88A5-4793-0D8F-66F2A526511C}"/>
              </a:ext>
            </a:extLst>
          </p:cNvPr>
          <p:cNvSpPr txBox="1"/>
          <p:nvPr/>
        </p:nvSpPr>
        <p:spPr>
          <a:xfrm>
            <a:off x="1505133" y="4251192"/>
            <a:ext cx="6261631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900" dirty="0"/>
              <a:t>High uncertainty on the risk</a:t>
            </a:r>
          </a:p>
          <a:p>
            <a:pPr marL="342900" indent="-342900">
              <a:buAutoNum type="arabicPeriod"/>
            </a:pPr>
            <a:r>
              <a:rPr lang="en-US" sz="900" dirty="0"/>
              <a:t>Lack of countermeasures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5975DF0-992C-4CD5-FE59-4BC54B923975}"/>
              </a:ext>
            </a:extLst>
          </p:cNvPr>
          <p:cNvSpPr/>
          <p:nvPr/>
        </p:nvSpPr>
        <p:spPr>
          <a:xfrm>
            <a:off x="2955516" y="2328877"/>
            <a:ext cx="378885" cy="1922315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2" name="Picture 2" descr="National Space Biomedical Research Institute (NSBRI ...">
            <a:extLst>
              <a:ext uri="{FF2B5EF4-FFF2-40B4-BE49-F238E27FC236}">
                <a16:creationId xmlns:a16="http://schemas.microsoft.com/office/drawing/2014/main" id="{E073A6C2-434F-C672-9732-AEF94C16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82" y="1448951"/>
            <a:ext cx="2262809" cy="22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F41E3-F1CF-A9CD-ACB6-1E5FED39A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43" y="2518343"/>
            <a:ext cx="5829300" cy="877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E5FD0-B253-AAA7-2D2A-6CE95B5B8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666" y="3396281"/>
            <a:ext cx="50101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65F29-F935-6243-40D7-AFC5A531B8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342905"/>
            <a:fld id="{125CBDDA-5CCF-8748-8988-9DC6C8981774}" type="slidenum">
              <a:rPr lang="de-DE" kern="1200"/>
              <a:pPr defTabSz="342905"/>
              <a:t>11</a:t>
            </a:fld>
            <a:endParaRPr lang="de-DE" kern="1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F92E3-C17D-4591-CF98-C16BD83954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07371" y="-19504"/>
            <a:ext cx="3842283" cy="527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Heavy ions at accelerators: not only for human health risk</a:t>
            </a:r>
          </a:p>
        </p:txBody>
      </p:sp>
      <p:pic>
        <p:nvPicPr>
          <p:cNvPr id="2050" name="Picture 2" descr="019A0860.NEF">
            <a:extLst>
              <a:ext uri="{FF2B5EF4-FFF2-40B4-BE49-F238E27FC236}">
                <a16:creationId xmlns:a16="http://schemas.microsoft.com/office/drawing/2014/main" id="{ED494C32-72E7-2D54-D473-A0A5E694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75" y="2304288"/>
            <a:ext cx="3921272" cy="261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882008-BDB4-99C8-2DF8-ADCBC36B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12" y="2121188"/>
            <a:ext cx="1762970" cy="234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2B6F1-78E3-3133-3447-64797BC46DBB}"/>
              </a:ext>
            </a:extLst>
          </p:cNvPr>
          <p:cNvSpPr txBox="1"/>
          <p:nvPr/>
        </p:nvSpPr>
        <p:spPr>
          <a:xfrm>
            <a:off x="84769" y="2260122"/>
            <a:ext cx="1150991" cy="214674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5"/>
            <a:r>
              <a:rPr lang="en-US" sz="1350" dirty="0">
                <a:solidFill>
                  <a:prstClr val="black"/>
                </a:solidFill>
                <a:latin typeface="Arial"/>
              </a:rPr>
              <a:t>The HULC - </a:t>
            </a:r>
            <a:r>
              <a:rPr lang="en-GB" sz="1350" dirty="0">
                <a:solidFill>
                  <a:prstClr val="black"/>
                </a:solidFill>
                <a:latin typeface="Arial"/>
              </a:rPr>
              <a:t>- </a:t>
            </a:r>
            <a:r>
              <a:rPr lang="en-GB" sz="1350" i="1" dirty="0">
                <a:solidFill>
                  <a:prstClr val="black"/>
                </a:solidFill>
                <a:latin typeface="Arial"/>
              </a:rPr>
              <a:t>Handheld Universal Lunar Camera</a:t>
            </a:r>
            <a:r>
              <a:rPr lang="en-US" sz="1350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test at GSI - Cave A with 1 GeV/n </a:t>
            </a:r>
            <a:r>
              <a:rPr lang="en-US" sz="1350" baseline="30000" dirty="0">
                <a:solidFill>
                  <a:prstClr val="black"/>
                </a:solidFill>
                <a:latin typeface="Arial"/>
              </a:rPr>
              <a:t>238</a:t>
            </a:r>
            <a:r>
              <a:rPr lang="en-US" sz="1350" dirty="0">
                <a:solidFill>
                  <a:prstClr val="black"/>
                </a:solidFill>
                <a:latin typeface="Arial"/>
              </a:rPr>
              <a:t>U-beams in 2025</a:t>
            </a:r>
          </a:p>
        </p:txBody>
      </p:sp>
      <p:pic>
        <p:nvPicPr>
          <p:cNvPr id="2056" name="Picture 8" descr="RADNEXT Public Kick-Off &amp; RADSAGA Final Conference">
            <a:extLst>
              <a:ext uri="{FF2B5EF4-FFF2-40B4-BE49-F238E27FC236}">
                <a16:creationId xmlns:a16="http://schemas.microsoft.com/office/drawing/2014/main" id="{398F9BA5-97EF-B4FF-5015-D09769DB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" y="4551939"/>
            <a:ext cx="3429000" cy="49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3587F-5ABC-BEC8-46A9-0C2D6183D08F}"/>
              </a:ext>
            </a:extLst>
          </p:cNvPr>
          <p:cNvSpPr txBox="1"/>
          <p:nvPr/>
        </p:nvSpPr>
        <p:spPr>
          <a:xfrm>
            <a:off x="7590868" y="3456414"/>
            <a:ext cx="1617683" cy="131574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5"/>
            <a:r>
              <a:rPr lang="en-US" sz="1350" dirty="0">
                <a:solidFill>
                  <a:prstClr val="black"/>
                </a:solidFill>
                <a:latin typeface="Arial"/>
              </a:rPr>
              <a:t>Artemis II in eclipse – April 6, 2026, photo taken by HULC (Nikon Z9), courtesy of NASA</a:t>
            </a:r>
          </a:p>
        </p:txBody>
      </p:sp>
      <p:pic>
        <p:nvPicPr>
          <p:cNvPr id="2058" name="Picture 10" descr="NASA Logo PNG Vector (EPS) Free Download">
            <a:extLst>
              <a:ext uri="{FF2B5EF4-FFF2-40B4-BE49-F238E27FC236}">
                <a16:creationId xmlns:a16="http://schemas.microsoft.com/office/drawing/2014/main" id="{6CE4B252-5E95-9C0A-BF83-067A5246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80" y="2381414"/>
            <a:ext cx="915598" cy="9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FD254-3F04-87F7-528A-53F7E3304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0"/>
            <a:ext cx="4114800" cy="2304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B6D48-2E32-0C41-811E-E7D39ED80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10" y="736636"/>
            <a:ext cx="4308990" cy="1202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20A3F-B856-05A7-365A-810B99D1F5B5}"/>
              </a:ext>
            </a:extLst>
          </p:cNvPr>
          <p:cNvSpPr txBox="1"/>
          <p:nvPr/>
        </p:nvSpPr>
        <p:spPr>
          <a:xfrm>
            <a:off x="1295437" y="736637"/>
            <a:ext cx="2519624" cy="103874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2100" b="1" dirty="0">
                <a:solidFill>
                  <a:srgbClr val="002060"/>
                </a:solidFill>
              </a:rPr>
              <a:t>High-Z and –E (HZE) ions are needed for COTS</a:t>
            </a:r>
          </a:p>
        </p:txBody>
      </p:sp>
      <p:pic>
        <p:nvPicPr>
          <p:cNvPr id="1026" name="Picture 2" descr="CERN Logo and symbol, meaning, history, PNG, brand">
            <a:extLst>
              <a:ext uri="{FF2B5EF4-FFF2-40B4-BE49-F238E27FC236}">
                <a16:creationId xmlns:a16="http://schemas.microsoft.com/office/drawing/2014/main" id="{F5028464-3881-7806-A697-89DB75B5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74" y="335207"/>
            <a:ext cx="933053" cy="80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02C732-6262-F464-FED8-B16DDDE0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74" y="1220641"/>
            <a:ext cx="1128207" cy="2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SI - Students ESA/FAIR 2025">
            <a:extLst>
              <a:ext uri="{FF2B5EF4-FFF2-40B4-BE49-F238E27FC236}">
                <a16:creationId xmlns:a16="http://schemas.microsoft.com/office/drawing/2014/main" id="{23637CAC-52DE-7C19-72E2-A89F989E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38" y="3959347"/>
            <a:ext cx="789435" cy="118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C45906-799F-6830-574F-59D7EA2616B3}"/>
              </a:ext>
            </a:extLst>
          </p:cNvPr>
          <p:cNvSpPr txBox="1"/>
          <p:nvPr/>
        </p:nvSpPr>
        <p:spPr>
          <a:xfrm>
            <a:off x="4089862" y="4850488"/>
            <a:ext cx="1327937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Tim Wagner</a:t>
            </a:r>
          </a:p>
        </p:txBody>
      </p:sp>
    </p:spTree>
    <p:extLst>
      <p:ext uri="{BB962C8B-B14F-4D97-AF65-F5344CB8AC3E}">
        <p14:creationId xmlns:p14="http://schemas.microsoft.com/office/powerpoint/2010/main" val="2337490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F398F-DE09-A9BC-0DF7-D3096154D1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233DA-8141-D379-670D-DC25E67201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57337" y="-80772"/>
            <a:ext cx="6029325" cy="7000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From single heavy ions to the full spectrum in the lab: the galactic cosmic ray simulators at BNL and GSI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CF1622-3608-5259-4DF9-864EE43C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888833"/>
            <a:ext cx="4593464" cy="42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NL | Brand Center | Logo">
            <a:extLst>
              <a:ext uri="{FF2B5EF4-FFF2-40B4-BE49-F238E27FC236}">
                <a16:creationId xmlns:a16="http://schemas.microsoft.com/office/drawing/2014/main" id="{AA1647AC-8DC4-E0E2-660F-2A694F6E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6" y="1366032"/>
            <a:ext cx="1546764" cy="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CB736-D946-3C03-A7AD-FBB2095EF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8" y="1836556"/>
            <a:ext cx="768301" cy="6043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4AA82E-F1E8-9399-3566-807EBD3A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3602245"/>
            <a:ext cx="925512" cy="2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74D6761-A309-9309-E57A-FB2DED7C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9" y="4060408"/>
            <a:ext cx="1028850" cy="3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D8EBD-9806-BADE-C933-DB32B15A9433}"/>
              </a:ext>
            </a:extLst>
          </p:cNvPr>
          <p:cNvSpPr txBox="1"/>
          <p:nvPr/>
        </p:nvSpPr>
        <p:spPr>
          <a:xfrm>
            <a:off x="6489311" y="4179179"/>
            <a:ext cx="2244437" cy="56169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600" dirty="0"/>
              <a:t>Simonsen </a:t>
            </a:r>
            <a:r>
              <a:rPr lang="en-US" sz="1600" i="1" dirty="0"/>
              <a:t>et al., </a:t>
            </a:r>
            <a:r>
              <a:rPr lang="en-US" sz="1600" i="1" dirty="0" err="1"/>
              <a:t>PLoS</a:t>
            </a:r>
            <a:r>
              <a:rPr lang="en-US" sz="1600" i="1" dirty="0"/>
              <a:t> Biol. </a:t>
            </a:r>
            <a:r>
              <a:rPr lang="en-US" sz="1600" dirty="0"/>
              <a:t>2020</a:t>
            </a:r>
          </a:p>
        </p:txBody>
      </p:sp>
      <p:pic>
        <p:nvPicPr>
          <p:cNvPr id="3074" name="Picture 2" descr="GSI - Details">
            <a:extLst>
              <a:ext uri="{FF2B5EF4-FFF2-40B4-BE49-F238E27FC236}">
                <a16:creationId xmlns:a16="http://schemas.microsoft.com/office/drawing/2014/main" id="{BDB08117-8BCD-3932-6613-73B4ED29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48" y="1116364"/>
            <a:ext cx="1905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9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8234-6734-7F40-87EF-8A89725B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BA7FD-CA8F-1845-8B2C-055B5608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291" y="4876358"/>
            <a:ext cx="342399" cy="350094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1D329-A82A-0746-91A3-97F8E299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A562B-FE6D-A7D5-7D56-66728995F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87D7-F2C9-6AD9-0238-FE9E38CD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Galactic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simulator</a:t>
            </a:r>
            <a:r>
              <a:rPr lang="de-DE" dirty="0"/>
              <a:t> at GSI-Darmstadt</a:t>
            </a:r>
            <a:endParaRPr lang="en-IT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82BD-F415-B394-0405-E79172D2B3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F3DCB46-B303-2161-3B1D-2F80F637B076}"/>
              </a:ext>
            </a:extLst>
          </p:cNvPr>
          <p:cNvGrpSpPr/>
          <p:nvPr/>
        </p:nvGrpSpPr>
        <p:grpSpPr>
          <a:xfrm>
            <a:off x="422568" y="3533425"/>
            <a:ext cx="8358222" cy="743535"/>
            <a:chOff x="288387" y="3965353"/>
            <a:chExt cx="8861538" cy="76480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8E5745C-0C7A-E1BB-6EFB-1C4BB58BBA9F}"/>
                </a:ext>
              </a:extLst>
            </p:cNvPr>
            <p:cNvGrpSpPr/>
            <p:nvPr/>
          </p:nvGrpSpPr>
          <p:grpSpPr>
            <a:xfrm>
              <a:off x="288387" y="3967088"/>
              <a:ext cx="1349429" cy="758195"/>
              <a:chOff x="288387" y="3967088"/>
              <a:chExt cx="1349429" cy="758195"/>
            </a:xfrm>
            <a:solidFill>
              <a:schemeClr val="accent2"/>
            </a:solidFill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70769EEC-4CA4-8C7D-1D11-2566B275303B}"/>
                  </a:ext>
                </a:extLst>
              </p:cNvPr>
              <p:cNvSpPr/>
              <p:nvPr/>
            </p:nvSpPr>
            <p:spPr>
              <a:xfrm>
                <a:off x="422568" y="4078170"/>
                <a:ext cx="1215248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1 GeV/n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 </a:t>
                </a:r>
              </a:p>
              <a:p>
                <a:pPr algn="ctr"/>
                <a:r>
                  <a:rPr lang="en-IT" sz="900" dirty="0"/>
                  <a:t>Modulator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FAA9819-2780-E348-9A2F-BAFF37D90B1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153779E-654D-D622-05D2-1DD2DCF53987}"/>
                </a:ext>
              </a:extLst>
            </p:cNvPr>
            <p:cNvGrpSpPr/>
            <p:nvPr/>
          </p:nvGrpSpPr>
          <p:grpSpPr>
            <a:xfrm>
              <a:off x="1755855" y="3965353"/>
              <a:ext cx="1314336" cy="752621"/>
              <a:chOff x="288387" y="3967088"/>
              <a:chExt cx="1314336" cy="752621"/>
            </a:xfrm>
            <a:solidFill>
              <a:schemeClr val="accent2"/>
            </a:solidFill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B355AFDC-FE3B-576C-E58B-4FF906981487}"/>
                  </a:ext>
                </a:extLst>
              </p:cNvPr>
              <p:cNvSpPr/>
              <p:nvPr/>
            </p:nvSpPr>
            <p:spPr>
              <a:xfrm>
                <a:off x="403617" y="4072596"/>
                <a:ext cx="1199106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700 MeV/n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 </a:t>
                </a:r>
              </a:p>
              <a:p>
                <a:pPr algn="ctr"/>
                <a:r>
                  <a:rPr lang="en-IT" sz="900" dirty="0"/>
                  <a:t>Modulator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36E6354-43ED-A715-A1B5-3C210A8AF06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ABB23D6-8309-BD80-8843-8B7D89D5D6CB}"/>
                </a:ext>
              </a:extLst>
            </p:cNvPr>
            <p:cNvGrpSpPr/>
            <p:nvPr/>
          </p:nvGrpSpPr>
          <p:grpSpPr>
            <a:xfrm>
              <a:off x="3223796" y="3965353"/>
              <a:ext cx="1283296" cy="762366"/>
              <a:chOff x="288387" y="3967088"/>
              <a:chExt cx="1283296" cy="762366"/>
            </a:xfrm>
            <a:solidFill>
              <a:schemeClr val="accent2"/>
            </a:solidFill>
          </p:grpSpPr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26D5352C-17A1-AE04-9572-99C9B1D0E2CF}"/>
                  </a:ext>
                </a:extLst>
              </p:cNvPr>
              <p:cNvSpPr/>
              <p:nvPr/>
            </p:nvSpPr>
            <p:spPr>
              <a:xfrm>
                <a:off x="372576" y="4082341"/>
                <a:ext cx="1199107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350 MeV/n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 </a:t>
                </a:r>
              </a:p>
              <a:p>
                <a:pPr algn="ctr"/>
                <a:r>
                  <a:rPr lang="en-IT" sz="900" dirty="0"/>
                  <a:t>Modulator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74341A9-F722-F246-97E3-23F76E83B32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79F5B30-D219-DA2E-4116-396B2444267D}"/>
                </a:ext>
              </a:extLst>
            </p:cNvPr>
            <p:cNvGrpSpPr/>
            <p:nvPr/>
          </p:nvGrpSpPr>
          <p:grpSpPr>
            <a:xfrm>
              <a:off x="4691264" y="3966545"/>
              <a:ext cx="1371183" cy="763612"/>
              <a:chOff x="288387" y="3967088"/>
              <a:chExt cx="1371183" cy="763612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FE23E4E2-7BB1-A2D8-106F-08AC3B926AE2}"/>
                  </a:ext>
                </a:extLst>
              </p:cNvPr>
              <p:cNvSpPr/>
              <p:nvPr/>
            </p:nvSpPr>
            <p:spPr>
              <a:xfrm>
                <a:off x="365243" y="4083587"/>
                <a:ext cx="1294327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1 GeV/n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 </a:t>
                </a:r>
              </a:p>
              <a:p>
                <a:pPr algn="ctr"/>
                <a:r>
                  <a:rPr lang="en-IT" sz="900" dirty="0"/>
                  <a:t>“Spiky” Slab Target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585A668-A209-2C8A-5D51-303DE6F9FB7E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E7F45E2-0DA8-353A-22D4-7F1BDCFBB753}"/>
                </a:ext>
              </a:extLst>
            </p:cNvPr>
            <p:cNvGrpSpPr/>
            <p:nvPr/>
          </p:nvGrpSpPr>
          <p:grpSpPr>
            <a:xfrm>
              <a:off x="6253951" y="3965353"/>
              <a:ext cx="1352235" cy="757493"/>
              <a:chOff x="288387" y="3967088"/>
              <a:chExt cx="1352235" cy="757493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FA0CF636-6029-D05B-591F-800AD72DDF25}"/>
                  </a:ext>
                </a:extLst>
              </p:cNvPr>
              <p:cNvSpPr/>
              <p:nvPr/>
            </p:nvSpPr>
            <p:spPr>
              <a:xfrm>
                <a:off x="346295" y="4077468"/>
                <a:ext cx="1294327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1 GeV/n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 </a:t>
                </a:r>
              </a:p>
              <a:p>
                <a:pPr algn="ctr"/>
                <a:r>
                  <a:rPr lang="en-IT" sz="900" dirty="0"/>
                  <a:t>“Spiky” Slab Target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4F99120-D270-35C7-C18B-9D92233D2DC7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A02AF0-3687-C53A-B80B-2D80A3897A81}"/>
                </a:ext>
              </a:extLst>
            </p:cNvPr>
            <p:cNvGrpSpPr/>
            <p:nvPr/>
          </p:nvGrpSpPr>
          <p:grpSpPr>
            <a:xfrm>
              <a:off x="7721419" y="3965353"/>
              <a:ext cx="1428506" cy="755057"/>
              <a:chOff x="288387" y="3967088"/>
              <a:chExt cx="1428506" cy="755057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E39C5B16-7C3E-2AA4-48B8-7748C01F68F1}"/>
                  </a:ext>
                </a:extLst>
              </p:cNvPr>
              <p:cNvSpPr/>
              <p:nvPr/>
            </p:nvSpPr>
            <p:spPr>
              <a:xfrm>
                <a:off x="422567" y="4075032"/>
                <a:ext cx="1294326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/>
                  <a:t>350 MeV/n </a:t>
                </a:r>
                <a:r>
                  <a:rPr lang="en-IT" sz="900" baseline="30000" dirty="0"/>
                  <a:t>56</a:t>
                </a:r>
                <a:r>
                  <a:rPr lang="en-IT" sz="900" dirty="0"/>
                  <a:t>Fe </a:t>
                </a:r>
              </a:p>
              <a:p>
                <a:pPr algn="ctr"/>
                <a:r>
                  <a:rPr lang="en-IT" sz="900" dirty="0"/>
                  <a:t>+</a:t>
                </a:r>
              </a:p>
              <a:p>
                <a:pPr algn="ctr"/>
                <a:r>
                  <a:rPr lang="en-IT" sz="900" dirty="0"/>
                  <a:t>Slab Target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97B6327-AD58-5A19-D387-08DEE9466D95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9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E08A98-4614-99AF-4865-BEB24C4918BD}"/>
              </a:ext>
            </a:extLst>
          </p:cNvPr>
          <p:cNvGrpSpPr/>
          <p:nvPr/>
        </p:nvGrpSpPr>
        <p:grpSpPr>
          <a:xfrm>
            <a:off x="1018675" y="913771"/>
            <a:ext cx="7326200" cy="2505428"/>
            <a:chOff x="188840" y="995623"/>
            <a:chExt cx="7772400" cy="25062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65749A-1C80-4D10-63F5-0B879E2231B7}"/>
                </a:ext>
              </a:extLst>
            </p:cNvPr>
            <p:cNvGrpSpPr/>
            <p:nvPr/>
          </p:nvGrpSpPr>
          <p:grpSpPr>
            <a:xfrm>
              <a:off x="188840" y="995623"/>
              <a:ext cx="7772400" cy="2506234"/>
              <a:chOff x="685800" y="998690"/>
              <a:chExt cx="7772400" cy="2506234"/>
            </a:xfrm>
          </p:grpSpPr>
          <p:pic>
            <p:nvPicPr>
              <p:cNvPr id="12" name="Picture 11" descr="A machine in a factory&#10;&#10;Description automatically generated">
                <a:extLst>
                  <a:ext uri="{FF2B5EF4-FFF2-40B4-BE49-F238E27FC236}">
                    <a16:creationId xmlns:a16="http://schemas.microsoft.com/office/drawing/2014/main" id="{2AB24A5A-B492-FAEC-AD75-CCC169375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1020218"/>
                <a:ext cx="7772400" cy="2484706"/>
              </a:xfrm>
              <a:prstGeom prst="rect">
                <a:avLst/>
              </a:prstGeom>
            </p:spPr>
          </p:pic>
          <p:pic>
            <p:nvPicPr>
              <p:cNvPr id="13" name="Picture 12" descr="A machine with blue and red tubes&#10;&#10;Description automatically generated with medium confidence">
                <a:extLst>
                  <a:ext uri="{FF2B5EF4-FFF2-40B4-BE49-F238E27FC236}">
                    <a16:creationId xmlns:a16="http://schemas.microsoft.com/office/drawing/2014/main" id="{B8F172DD-1ADB-615F-41F9-BE7941FF5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901" b="19836"/>
              <a:stretch/>
            </p:blipFill>
            <p:spPr>
              <a:xfrm>
                <a:off x="2001520" y="998690"/>
                <a:ext cx="4118252" cy="223200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softEdge rad="112500"/>
              </a:effectLst>
            </p:spPr>
          </p:pic>
        </p:grpSp>
        <p:pic>
          <p:nvPicPr>
            <p:cNvPr id="11" name="Picture 10" descr="A robotic arm in a factory&#10;&#10;Description automatically generated">
              <a:extLst>
                <a:ext uri="{FF2B5EF4-FFF2-40B4-BE49-F238E27FC236}">
                  <a16:creationId xmlns:a16="http://schemas.microsoft.com/office/drawing/2014/main" id="{5E4B1A62-483A-3A56-2D61-1F15065D7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730" t="25718" r="12465" b="27587"/>
            <a:stretch/>
          </p:blipFill>
          <p:spPr>
            <a:xfrm rot="5400000">
              <a:off x="6480068" y="2028639"/>
              <a:ext cx="1810333" cy="11361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A875F8-39A6-7F4A-6D1F-73494F69DBAE}"/>
              </a:ext>
            </a:extLst>
          </p:cNvPr>
          <p:cNvSpPr txBox="1"/>
          <p:nvPr/>
        </p:nvSpPr>
        <p:spPr>
          <a:xfrm>
            <a:off x="371541" y="4316721"/>
            <a:ext cx="8721432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800" dirty="0"/>
              <a:t>Lunati </a:t>
            </a:r>
            <a:r>
              <a:rPr lang="en-US" sz="1800" i="1" dirty="0"/>
              <a:t>et al., Life Sci. Space Res</a:t>
            </a:r>
            <a:r>
              <a:rPr lang="en-US" sz="1800" dirty="0"/>
              <a:t>. 2026; Pierobon </a:t>
            </a:r>
            <a:r>
              <a:rPr lang="en-US" sz="1800" i="1" dirty="0"/>
              <a:t>et al., Life Sci. Space Res</a:t>
            </a:r>
            <a:r>
              <a:rPr lang="en-US" sz="1800" dirty="0"/>
              <a:t>. 2026</a:t>
            </a:r>
          </a:p>
        </p:txBody>
      </p:sp>
      <p:pic>
        <p:nvPicPr>
          <p:cNvPr id="2050" name="Picture 2" descr="Faculty SSQ - University of Wollongong – UOW">
            <a:extLst>
              <a:ext uri="{FF2B5EF4-FFF2-40B4-BE49-F238E27FC236}">
                <a16:creationId xmlns:a16="http://schemas.microsoft.com/office/drawing/2014/main" id="{ED965AED-F306-C255-45A9-6513CA78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4" y="935292"/>
            <a:ext cx="840751" cy="8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37998-6A95-FBBE-04C3-8716E6C6BC02}"/>
              </a:ext>
            </a:extLst>
          </p:cNvPr>
          <p:cNvSpPr txBox="1"/>
          <p:nvPr/>
        </p:nvSpPr>
        <p:spPr>
          <a:xfrm>
            <a:off x="-23908" y="1785224"/>
            <a:ext cx="1035086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Christoph 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Schuy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E59C70-15BC-0FBD-2902-4D5D5514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1" y="4590867"/>
            <a:ext cx="1462718" cy="56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6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B2CE-E24D-319F-FEEB-5727ABF46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5284-ED6B-40A0-0E9E-CA4CB9BE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Next Steps </a:t>
            </a:r>
            <a:r>
              <a:rPr lang="en-IT" b="0" i="1" dirty="0"/>
              <a:t>GCR Simulator @FAIR</a:t>
            </a:r>
            <a:endParaRPr lang="en-US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1F9C-BCF1-BF41-9345-BB511044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7724" y="6552646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/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D3C3CE-B494-C173-05CF-5C18F0F6910B}"/>
              </a:ext>
            </a:extLst>
          </p:cNvPr>
          <p:cNvGrpSpPr/>
          <p:nvPr/>
        </p:nvGrpSpPr>
        <p:grpSpPr>
          <a:xfrm>
            <a:off x="4332895" y="1170667"/>
            <a:ext cx="4427797" cy="3488306"/>
            <a:chOff x="5014291" y="1165639"/>
            <a:chExt cx="3886200" cy="3289300"/>
          </a:xfrm>
        </p:grpSpPr>
        <p:pic>
          <p:nvPicPr>
            <p:cNvPr id="10" name="Picture 9" descr="A diagram of an industrial facility&#10;&#10;Description automatically generated">
              <a:extLst>
                <a:ext uri="{FF2B5EF4-FFF2-40B4-BE49-F238E27FC236}">
                  <a16:creationId xmlns:a16="http://schemas.microsoft.com/office/drawing/2014/main" id="{9AA55772-B61C-1F47-C3F9-803DE47C4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4291" y="1165639"/>
              <a:ext cx="3886200" cy="32893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D3815C-E671-8DAD-9574-038B55FC080D}"/>
                </a:ext>
              </a:extLst>
            </p:cNvPr>
            <p:cNvSpPr txBox="1"/>
            <p:nvPr/>
          </p:nvSpPr>
          <p:spPr>
            <a:xfrm>
              <a:off x="8091525" y="2502512"/>
              <a:ext cx="574872" cy="29021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IT" sz="1400" b="1" dirty="0">
                  <a:solidFill>
                    <a:prstClr val="black"/>
                  </a:solidFill>
                  <a:latin typeface="Arial"/>
                </a:rPr>
                <a:t>CBM</a:t>
              </a:r>
              <a:endParaRPr lang="en-IT" sz="2400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7D1F6F-1588-4EA9-8BDF-EB0070810943}"/>
              </a:ext>
            </a:extLst>
          </p:cNvPr>
          <p:cNvGrpSpPr/>
          <p:nvPr/>
        </p:nvGrpSpPr>
        <p:grpSpPr>
          <a:xfrm>
            <a:off x="422570" y="1110832"/>
            <a:ext cx="4441108" cy="1936733"/>
            <a:chOff x="422568" y="1188130"/>
            <a:chExt cx="4441108" cy="19367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38B70601-FC83-A479-E18A-8EFD57488A3A}"/>
                    </a:ext>
                  </a:extLst>
                </p:cNvPr>
                <p:cNvSpPr/>
                <p:nvPr/>
              </p:nvSpPr>
              <p:spPr>
                <a:xfrm>
                  <a:off x="422568" y="1557462"/>
                  <a:ext cx="3262703" cy="1567401"/>
                </a:xfrm>
                <a:prstGeom prst="roundRect">
                  <a:avLst/>
                </a:prstGeom>
                <a:ln>
                  <a:solidFill>
                    <a:srgbClr val="FDBB6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178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10−10000 </m:t>
                      </m:r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IT" sz="1600" dirty="0">
                      <a:solidFill>
                        <a:prstClr val="black"/>
                      </a:solidFill>
                      <a:latin typeface="Arial"/>
                    </a:rPr>
                    <a:t> Intensity</a:t>
                  </a:r>
                </a:p>
                <a:p>
                  <a:pPr algn="ctr" defTabSz="457178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it-IT" sz="1600" b="1" i="1">
                          <a:solidFill>
                            <a:srgbClr val="FDBB63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it-IT" sz="1600" b="1" i="1">
                          <a:solidFill>
                            <a:srgbClr val="FDBB63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</m:oMath>
                  </a14:m>
                  <a:r>
                    <a:rPr lang="en-IT" sz="1600" b="1" dirty="0">
                      <a:solidFill>
                        <a:srgbClr val="FDBB63"/>
                      </a:solidFill>
                      <a:latin typeface="Arial"/>
                    </a:rPr>
                    <a:t> Energy </a:t>
                  </a:r>
                  <a:r>
                    <a:rPr lang="en-IT" sz="1600" dirty="0">
                      <a:solidFill>
                        <a:prstClr val="black"/>
                      </a:solidFill>
                      <a:latin typeface="Arial"/>
                    </a:rPr>
                    <a:t>(up to </a:t>
                  </a:r>
                  <a14:m>
                    <m:oMath xmlns:m="http://schemas.openxmlformats.org/officeDocument/2006/math"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nor/>
                        </m:rPr>
                        <a:rPr lang="it-IT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m:rPr>
                          <m:nor/>
                        </m:rPr>
                        <a:rPr lang="it-IT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it-IT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a14:m>
                  <a:r>
                    <a:rPr lang="en-IT" sz="1600" dirty="0">
                      <a:solidFill>
                        <a:prstClr val="black"/>
                      </a:solidFill>
                      <a:latin typeface="Arial"/>
                    </a:rPr>
                    <a:t>)</a:t>
                  </a:r>
                </a:p>
                <a:p>
                  <a:pPr algn="ctr" defTabSz="457178">
                    <a:lnSpc>
                      <a:spcPct val="150000"/>
                    </a:lnSpc>
                  </a:pPr>
                  <a:r>
                    <a:rPr lang="en-GB" sz="1600" dirty="0">
                      <a:solidFill>
                        <a:prstClr val="black"/>
                      </a:solidFill>
                      <a:latin typeface="Arial"/>
                    </a:rPr>
                    <a:t>A</a:t>
                  </a:r>
                  <a:r>
                    <a:rPr lang="en-IT" sz="1600" dirty="0">
                      <a:solidFill>
                        <a:prstClr val="black"/>
                      </a:solidFill>
                      <a:latin typeface="Arial"/>
                    </a:rPr>
                    <a:t>nti-protons beams</a:t>
                  </a:r>
                </a:p>
                <a:p>
                  <a:pPr algn="ctr" defTabSz="457178">
                    <a:lnSpc>
                      <a:spcPct val="150000"/>
                    </a:lnSpc>
                  </a:pPr>
                  <a:r>
                    <a:rPr lang="en-IT" sz="1600" dirty="0">
                      <a:solidFill>
                        <a:prstClr val="black"/>
                      </a:solidFill>
                      <a:latin typeface="Arial"/>
                    </a:rPr>
                    <a:t>All-ions from H to U</a:t>
                  </a:r>
                </a:p>
              </p:txBody>
            </p:sp>
          </mc:Choice>
          <mc:Fallback xmlns=""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087CC27-239F-D35B-3B3B-518C8146DB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568" y="1557462"/>
                  <a:ext cx="3262703" cy="1567401"/>
                </a:xfrm>
                <a:prstGeom prst="roundRect">
                  <a:avLst/>
                </a:prstGeom>
                <a:blipFill>
                  <a:blip r:embed="rId4"/>
                  <a:stretch>
                    <a:fillRect b="-3175"/>
                  </a:stretch>
                </a:blipFill>
                <a:ln>
                  <a:solidFill>
                    <a:srgbClr val="FDBB63"/>
                  </a:solidFill>
                </a:ln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E132F1-F9BC-4987-0138-A6EFA4CFB63C}"/>
                </a:ext>
              </a:extLst>
            </p:cNvPr>
            <p:cNvSpPr txBox="1"/>
            <p:nvPr/>
          </p:nvSpPr>
          <p:spPr>
            <a:xfrm>
              <a:off x="549033" y="1188130"/>
              <a:ext cx="4314643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IT" sz="2400" b="1" dirty="0">
                  <a:solidFill>
                    <a:prstClr val="black"/>
                  </a:solidFill>
                  <a:latin typeface="Arial"/>
                </a:rPr>
                <a:t>FAIR</a:t>
              </a:r>
              <a:r>
                <a:rPr lang="en-IT" sz="2400" dirty="0">
                  <a:solidFill>
                    <a:prstClr val="black"/>
                  </a:solidFill>
                  <a:latin typeface="Arial"/>
                </a:rPr>
                <a:t> gain factors (rel. to GSI)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0B9B709-95C2-3272-B884-2698CF958C5C}"/>
              </a:ext>
            </a:extLst>
          </p:cNvPr>
          <p:cNvSpPr txBox="1"/>
          <p:nvPr/>
        </p:nvSpPr>
        <p:spPr>
          <a:xfrm>
            <a:off x="759764" y="3416897"/>
            <a:ext cx="2558846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78"/>
            <a:r>
              <a:rPr lang="en-GB" sz="240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F</a:t>
            </a:r>
            <a:r>
              <a:rPr lang="en-IT" sz="240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ull GCR spectrum </a:t>
            </a:r>
          </a:p>
          <a:p>
            <a:pPr algn="ctr" defTabSz="457178"/>
            <a:r>
              <a:rPr lang="en-IT" sz="2400" b="1" dirty="0"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can be simulated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2FEB2D-485E-C115-3F4E-E99DE7A0AB30}"/>
              </a:ext>
            </a:extLst>
          </p:cNvPr>
          <p:cNvGrpSpPr/>
          <p:nvPr/>
        </p:nvGrpSpPr>
        <p:grpSpPr>
          <a:xfrm>
            <a:off x="4863171" y="955345"/>
            <a:ext cx="3657370" cy="3957759"/>
            <a:chOff x="6484226" y="1273792"/>
            <a:chExt cx="4876493" cy="52770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19EA15-B2C8-7249-C275-20FFBD9A8C52}"/>
                </a:ext>
              </a:extLst>
            </p:cNvPr>
            <p:cNvGrpSpPr/>
            <p:nvPr/>
          </p:nvGrpSpPr>
          <p:grpSpPr>
            <a:xfrm>
              <a:off x="6484226" y="1273792"/>
              <a:ext cx="4876493" cy="5277012"/>
              <a:chOff x="6484226" y="1273792"/>
              <a:chExt cx="4876493" cy="5277012"/>
            </a:xfrm>
          </p:grpSpPr>
          <p:pic>
            <p:nvPicPr>
              <p:cNvPr id="7" name="Picture 6" descr="A graph with a red line&#10;&#10;AI-generated content may be incorrect.">
                <a:extLst>
                  <a:ext uri="{FF2B5EF4-FFF2-40B4-BE49-F238E27FC236}">
                    <a16:creationId xmlns:a16="http://schemas.microsoft.com/office/drawing/2014/main" id="{07737BB1-57BF-98DE-8A45-75A24B83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4226" y="1273792"/>
                <a:ext cx="4876493" cy="527701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68657E-4468-1671-DCEE-14E6BB5D8E73}"/>
                  </a:ext>
                </a:extLst>
              </p:cNvPr>
              <p:cNvSpPr/>
              <p:nvPr/>
            </p:nvSpPr>
            <p:spPr>
              <a:xfrm>
                <a:off x="6922294" y="1452531"/>
                <a:ext cx="2177000" cy="4730855"/>
              </a:xfrm>
              <a:prstGeom prst="rect">
                <a:avLst/>
              </a:prstGeom>
              <a:solidFill>
                <a:srgbClr val="FDBC62">
                  <a:alpha val="31202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T" sz="135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BBD62B0-7635-BB7B-7B24-08AE58A701A2}"/>
                  </a:ext>
                </a:extLst>
              </p:cNvPr>
              <p:cNvSpPr/>
              <p:nvPr/>
            </p:nvSpPr>
            <p:spPr>
              <a:xfrm>
                <a:off x="9099294" y="1450692"/>
                <a:ext cx="1084292" cy="4730855"/>
              </a:xfrm>
              <a:prstGeom prst="rect">
                <a:avLst/>
              </a:prstGeom>
              <a:solidFill>
                <a:schemeClr val="accent6">
                  <a:lumMod val="75000"/>
                  <a:alpha val="28045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T" sz="135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6727ED-3575-E13C-94D7-0FAE35228E7F}"/>
                </a:ext>
              </a:extLst>
            </p:cNvPr>
            <p:cNvSpPr txBox="1"/>
            <p:nvPr/>
          </p:nvSpPr>
          <p:spPr>
            <a:xfrm>
              <a:off x="6922293" y="5672252"/>
              <a:ext cx="2176999" cy="369332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ctr"/>
              <a:r>
                <a:rPr lang="en-IT" sz="1350" b="1" dirty="0"/>
                <a:t>SIS-18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514DC5-FA46-F9DC-C736-DF4756B6DD75}"/>
                </a:ext>
              </a:extLst>
            </p:cNvPr>
            <p:cNvSpPr txBox="1"/>
            <p:nvPr/>
          </p:nvSpPr>
          <p:spPr>
            <a:xfrm>
              <a:off x="9099294" y="5672252"/>
              <a:ext cx="1084292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T" sz="1350" b="1" dirty="0"/>
                <a:t>SIS-100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87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79FE2-2CC7-E518-5F37-03486784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competitiveness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8425C2-E0A1-EC3C-0841-CD930B8DDD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16</a:t>
            </a:fld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6A24E-C981-9DBB-232D-F952F0954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54" y="843057"/>
            <a:ext cx="2240755" cy="1546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9D3B5-9A9E-C1A1-2A77-4D15B03A67A7}"/>
              </a:ext>
            </a:extLst>
          </p:cNvPr>
          <p:cNvSpPr txBox="1"/>
          <p:nvPr/>
        </p:nvSpPr>
        <p:spPr>
          <a:xfrm>
            <a:off x="-34" y="3435620"/>
            <a:ext cx="2340220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GANIL (F)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PARTREC (NL)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LNS (IT)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CERN (CH)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BNL/NSRL (USA)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60C38-FFD4-57D3-2AF4-4EBD7C9ACAAF}"/>
              </a:ext>
            </a:extLst>
          </p:cNvPr>
          <p:cNvSpPr txBox="1"/>
          <p:nvPr/>
        </p:nvSpPr>
        <p:spPr>
          <a:xfrm>
            <a:off x="0" y="2967669"/>
            <a:ext cx="234022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9AA08-536F-5964-4022-BDEE93A6D9F5}"/>
              </a:ext>
            </a:extLst>
          </p:cNvPr>
          <p:cNvSpPr txBox="1"/>
          <p:nvPr/>
        </p:nvSpPr>
        <p:spPr>
          <a:xfrm>
            <a:off x="2392037" y="2953839"/>
            <a:ext cx="234022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Clinical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06F35-FF43-3F20-5D26-5DFDC6616D3F}"/>
              </a:ext>
            </a:extLst>
          </p:cNvPr>
          <p:cNvSpPr txBox="1"/>
          <p:nvPr/>
        </p:nvSpPr>
        <p:spPr>
          <a:xfrm>
            <a:off x="2469668" y="3411357"/>
            <a:ext cx="2262589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HIT (D)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CNAO (IT)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HIMAC (JP)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</a:rPr>
              <a:t>Gunma (JP)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</a:rPr>
              <a:t>SPHIC (China)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41F75-2ADF-2A13-9B47-C744F4DB160A}"/>
              </a:ext>
            </a:extLst>
          </p:cNvPr>
          <p:cNvSpPr txBox="1"/>
          <p:nvPr/>
        </p:nvSpPr>
        <p:spPr>
          <a:xfrm>
            <a:off x="4440115" y="2967668"/>
            <a:ext cx="2927838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Under 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F466C6-B4CA-A426-B26E-A76056C25D59}"/>
              </a:ext>
            </a:extLst>
          </p:cNvPr>
          <p:cNvSpPr txBox="1"/>
          <p:nvPr/>
        </p:nvSpPr>
        <p:spPr>
          <a:xfrm>
            <a:off x="4521019" y="3411357"/>
            <a:ext cx="4438629" cy="242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NICA (Ru)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SEEIST (South-eastern Europe)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</a:rPr>
              <a:t>RAON (Korea)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</a:rPr>
              <a:t>MSAM (China)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Mayo Clinics (USA)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1D54A3-2C28-2F03-CF8E-BDC60EFB18CC}"/>
              </a:ext>
            </a:extLst>
          </p:cNvPr>
          <p:cNvSpPr/>
          <p:nvPr/>
        </p:nvSpPr>
        <p:spPr>
          <a:xfrm>
            <a:off x="360485" y="1266092"/>
            <a:ext cx="1274884" cy="360485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33F1B0-EDDC-D838-FD9F-CD06E68256F9}"/>
              </a:ext>
            </a:extLst>
          </p:cNvPr>
          <p:cNvSpPr/>
          <p:nvPr/>
        </p:nvSpPr>
        <p:spPr>
          <a:xfrm>
            <a:off x="360485" y="1791766"/>
            <a:ext cx="1274884" cy="360485"/>
          </a:xfrm>
          <a:prstGeom prst="rect">
            <a:avLst/>
          </a:prstGeom>
          <a:solidFill>
            <a:srgbClr val="C00000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A05D8-A6BE-BAA7-A41A-415470F7FB11}"/>
              </a:ext>
            </a:extLst>
          </p:cNvPr>
          <p:cNvSpPr/>
          <p:nvPr/>
        </p:nvSpPr>
        <p:spPr>
          <a:xfrm>
            <a:off x="369073" y="2328586"/>
            <a:ext cx="1274884" cy="360485"/>
          </a:xfrm>
          <a:prstGeom prst="rect">
            <a:avLst/>
          </a:prstGeom>
          <a:solidFill>
            <a:srgbClr val="0000FF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B05C6-3097-E384-8BCC-BA449B35ADD0}"/>
              </a:ext>
            </a:extLst>
          </p:cNvPr>
          <p:cNvSpPr txBox="1"/>
          <p:nvPr/>
        </p:nvSpPr>
        <p:spPr>
          <a:xfrm>
            <a:off x="1684724" y="1149048"/>
            <a:ext cx="2240755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Europe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C40C4-573C-D05C-8805-6F60C0B46B93}"/>
              </a:ext>
            </a:extLst>
          </p:cNvPr>
          <p:cNvSpPr txBox="1"/>
          <p:nvPr/>
        </p:nvSpPr>
        <p:spPr>
          <a:xfrm>
            <a:off x="1684724" y="1731067"/>
            <a:ext cx="2240755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2C78EE-E2C4-97F2-44D6-55F5E9088776}"/>
              </a:ext>
            </a:extLst>
          </p:cNvPr>
          <p:cNvSpPr txBox="1"/>
          <p:nvPr/>
        </p:nvSpPr>
        <p:spPr>
          <a:xfrm>
            <a:off x="1693312" y="2221250"/>
            <a:ext cx="2240755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Asia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23075-AA78-040A-75EE-D617BD3AB10C}"/>
              </a:ext>
            </a:extLst>
          </p:cNvPr>
          <p:cNvSpPr txBox="1"/>
          <p:nvPr/>
        </p:nvSpPr>
        <p:spPr>
          <a:xfrm>
            <a:off x="3393830" y="882628"/>
            <a:ext cx="2356339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Accelerators with biomedical applications programs able to accelerate Z&gt;1</a:t>
            </a:r>
          </a:p>
        </p:txBody>
      </p:sp>
    </p:spTree>
    <p:extLst>
      <p:ext uri="{BB962C8B-B14F-4D97-AF65-F5344CB8AC3E}">
        <p14:creationId xmlns:p14="http://schemas.microsoft.com/office/powerpoint/2010/main" val="261173574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F701B8-ED15-CCD5-695F-043E707C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471846"/>
            <a:ext cx="8257731" cy="3259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7521312" y="3671888"/>
            <a:ext cx="195566" cy="230832"/>
          </a:xfrm>
        </p:spPr>
        <p:txBody>
          <a:bodyPr/>
          <a:lstStyle/>
          <a:p>
            <a:fld id="{4C03E94D-BACC-4743-B2BE-3C118A75A3B0}" type="slidenum">
              <a:rPr lang="en-US" sz="150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sz="15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90532-C854-E039-C35D-C2296D389079}"/>
              </a:ext>
            </a:extLst>
          </p:cNvPr>
          <p:cNvSpPr txBox="1"/>
          <p:nvPr/>
        </p:nvSpPr>
        <p:spPr>
          <a:xfrm>
            <a:off x="250823" y="760607"/>
            <a:ext cx="4237892" cy="63671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www.gsi.de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/bio-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coll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12CEB-D200-2F08-2756-BB0C5764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33" y="732037"/>
            <a:ext cx="1898629" cy="13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4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1143000" y="654844"/>
            <a:ext cx="6858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3D9808-2330-2228-750E-B63A43AE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Biophysics at GSI – science with existing facilities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60F854-AB84-154E-A1EF-988F9602AA97}"/>
              </a:ext>
            </a:extLst>
          </p:cNvPr>
          <p:cNvSpPr/>
          <p:nvPr/>
        </p:nvSpPr>
        <p:spPr>
          <a:xfrm>
            <a:off x="60202" y="2179577"/>
            <a:ext cx="4430221" cy="127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03685A-F0DD-0445-8CF8-DB937AE8F918}"/>
              </a:ext>
            </a:extLst>
          </p:cNvPr>
          <p:cNvSpPr/>
          <p:nvPr/>
        </p:nvSpPr>
        <p:spPr>
          <a:xfrm>
            <a:off x="51288" y="1094895"/>
            <a:ext cx="4436124" cy="127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5023B-B9B4-C14D-9F2C-8E4FB2C4DF96}"/>
              </a:ext>
            </a:extLst>
          </p:cNvPr>
          <p:cNvSpPr/>
          <p:nvPr/>
        </p:nvSpPr>
        <p:spPr>
          <a:xfrm>
            <a:off x="4579027" y="2172472"/>
            <a:ext cx="4497011" cy="1057506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3399"/>
                </a:solidFill>
              </a:rPr>
              <a:t>     </a:t>
            </a:r>
          </a:p>
          <a:p>
            <a:endParaRPr lang="en-US" sz="1800" dirty="0">
              <a:solidFill>
                <a:srgbClr val="003399"/>
              </a:solidFill>
            </a:endParaRPr>
          </a:p>
          <a:p>
            <a:r>
              <a:rPr lang="en-US" sz="1800" dirty="0">
                <a:solidFill>
                  <a:srgbClr val="003399"/>
                </a:solidFill>
              </a:rPr>
              <a:t>	1998                      	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1948C-CB81-1F48-9E0B-780FE82E5EC5}"/>
              </a:ext>
            </a:extLst>
          </p:cNvPr>
          <p:cNvSpPr/>
          <p:nvPr/>
        </p:nvSpPr>
        <p:spPr>
          <a:xfrm>
            <a:off x="4624217" y="1097551"/>
            <a:ext cx="4468494" cy="1019747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51288" y="1066801"/>
            <a:ext cx="4462253" cy="401667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0" name="Rechteck 9"/>
          <p:cNvSpPr/>
          <p:nvPr/>
        </p:nvSpPr>
        <p:spPr>
          <a:xfrm>
            <a:off x="4572000" y="1070394"/>
            <a:ext cx="4520712" cy="401307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4948246" y="614321"/>
            <a:ext cx="3418286" cy="401866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>
                <a:solidFill>
                  <a:prstClr val="white"/>
                </a:solidFill>
              </a:rPr>
              <a:t>Particle therapy</a:t>
            </a:r>
          </a:p>
        </p:txBody>
      </p:sp>
      <p:sp>
        <p:nvSpPr>
          <p:cNvPr id="45" name="Rechteck 10"/>
          <p:cNvSpPr/>
          <p:nvPr/>
        </p:nvSpPr>
        <p:spPr>
          <a:xfrm>
            <a:off x="882404" y="613754"/>
            <a:ext cx="3385852" cy="401866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>
                <a:solidFill>
                  <a:prstClr val="white"/>
                </a:solidFill>
              </a:rPr>
              <a:t>Space radiation protection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410B2-8E33-F14A-B960-0DD741726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106" y="582673"/>
            <a:ext cx="477842" cy="4491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469" y="1121886"/>
            <a:ext cx="1730030" cy="173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031" y="1141916"/>
            <a:ext cx="2574147" cy="1689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66" y="1054067"/>
            <a:ext cx="3595797" cy="2391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AEA63-6FC2-28AE-FB6B-BDB8797DC35E}"/>
              </a:ext>
            </a:extLst>
          </p:cNvPr>
          <p:cNvSpPr txBox="1"/>
          <p:nvPr/>
        </p:nvSpPr>
        <p:spPr>
          <a:xfrm>
            <a:off x="45385" y="3456622"/>
            <a:ext cx="4140587" cy="1652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ESA reference facility for ground-based space radiation protection studies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Current ESA-supported programs ongoing: IBER/IRES/ROSSINI/</a:t>
            </a:r>
            <a:r>
              <a:rPr lang="en-US" sz="1400" dirty="0" err="1"/>
              <a:t>GCRsim</a:t>
            </a:r>
            <a:endParaRPr lang="en-US" sz="1400" dirty="0"/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ESA/FAIR Summer School in Darmstadt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EU programs: RADNEXT-HEARTS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Target station: Cave A (SIS18)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2DAA61-210A-BCE2-5039-2490EE520093}"/>
              </a:ext>
            </a:extLst>
          </p:cNvPr>
          <p:cNvSpPr txBox="1"/>
          <p:nvPr/>
        </p:nvSpPr>
        <p:spPr>
          <a:xfrm>
            <a:off x="4466903" y="3223174"/>
            <a:ext cx="4677097" cy="1867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First European center to treat patients with high energy </a:t>
            </a: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12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C-ions (440 patients treated on site)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Now extensive research program in particle therapy covering from nuclear physics to molecular biology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Work supported by BMBF, EU (INSPIRE, HITRI, ERC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AdG</a:t>
            </a:r>
            <a:r>
              <a:rPr lang="en-US" sz="1400" dirty="0"/>
              <a:t>), NIH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Target station: Cave M (SIS18)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22834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science with additional facilities - FAIR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21C3B5-4845-4780-D92B-95A19E91A8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7F968B-142B-E501-07BB-CE3457ADC9D0}"/>
              </a:ext>
            </a:extLst>
          </p:cNvPr>
          <p:cNvSpPr txBox="1"/>
          <p:nvPr/>
        </p:nvSpPr>
        <p:spPr>
          <a:xfrm>
            <a:off x="287337" y="4850488"/>
            <a:ext cx="346526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Patera </a:t>
            </a:r>
            <a:r>
              <a:rPr lang="en-US" sz="1600" i="1" dirty="0"/>
              <a:t>et al., Front. Phys</a:t>
            </a:r>
            <a:r>
              <a:rPr lang="en-US" sz="1600" dirty="0"/>
              <a:t>.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62953-087F-E3CF-F593-0D0D8DB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" y="786643"/>
            <a:ext cx="8569326" cy="419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36A41-D568-9AB5-ABC1-BFFFFC582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46" y="1051170"/>
            <a:ext cx="1044819" cy="6769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26DE94-1892-8765-3DA4-50C02FEE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348" y="3289787"/>
            <a:ext cx="1133536" cy="578827"/>
          </a:xfrm>
          <a:prstGeom prst="rect">
            <a:avLst/>
          </a:prstGeom>
        </p:spPr>
      </p:pic>
      <p:sp>
        <p:nvSpPr>
          <p:cNvPr id="45" name="Up Arrow 44">
            <a:extLst>
              <a:ext uri="{FF2B5EF4-FFF2-40B4-BE49-F238E27FC236}">
                <a16:creationId xmlns:a16="http://schemas.microsoft.com/office/drawing/2014/main" id="{96BFFCD9-5214-8525-FEE2-6D42193CCE6B}"/>
              </a:ext>
            </a:extLst>
          </p:cNvPr>
          <p:cNvSpPr/>
          <p:nvPr/>
        </p:nvSpPr>
        <p:spPr>
          <a:xfrm>
            <a:off x="5952392" y="1494692"/>
            <a:ext cx="369277" cy="615462"/>
          </a:xfrm>
          <a:prstGeom prst="up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5F69230C-F599-E23E-72B1-0C461C798B8F}"/>
              </a:ext>
            </a:extLst>
          </p:cNvPr>
          <p:cNvSpPr/>
          <p:nvPr/>
        </p:nvSpPr>
        <p:spPr>
          <a:xfrm>
            <a:off x="6592765" y="2110154"/>
            <a:ext cx="914400" cy="325315"/>
          </a:xfrm>
          <a:prstGeom prst="right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96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E7B9-40FE-F6E6-6072-5954E75A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Ultra-high intensity: FLASH radiotherapy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65BC0C7-F754-34D5-C94D-6B01A734A0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DE" smtClean="0"/>
              <a:pPr/>
              <a:t>4</a:t>
            </a:fld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C60A3-61CA-F494-09FD-1854F8D0F34F}"/>
              </a:ext>
            </a:extLst>
          </p:cNvPr>
          <p:cNvSpPr txBox="1"/>
          <p:nvPr/>
        </p:nvSpPr>
        <p:spPr>
          <a:xfrm>
            <a:off x="6935277" y="3955884"/>
            <a:ext cx="2281875" cy="83099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650" dirty="0" err="1"/>
              <a:t>Vozenin</a:t>
            </a:r>
            <a:r>
              <a:rPr lang="en-US" sz="1650" dirty="0"/>
              <a:t>, </a:t>
            </a:r>
            <a:r>
              <a:rPr lang="en-US" sz="1650" dirty="0" err="1"/>
              <a:t>Bourhis</a:t>
            </a:r>
            <a:r>
              <a:rPr lang="en-US" sz="1650" dirty="0"/>
              <a:t> &amp; Durante</a:t>
            </a:r>
            <a:r>
              <a:rPr lang="en-US" sz="1650" i="1" dirty="0"/>
              <a:t>, Nat. Rev. Clin. Oncol. 2022</a:t>
            </a:r>
            <a:endParaRPr lang="en-US" sz="165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58852A9-6CF7-44E3-FD4F-0754944F5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89" y="684732"/>
            <a:ext cx="2208723" cy="29315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96B55-0691-0CDF-1AEF-9E7CB95A3F16}"/>
              </a:ext>
            </a:extLst>
          </p:cNvPr>
          <p:cNvGrpSpPr/>
          <p:nvPr/>
        </p:nvGrpSpPr>
        <p:grpSpPr>
          <a:xfrm>
            <a:off x="633110" y="811704"/>
            <a:ext cx="2848660" cy="2373933"/>
            <a:chOff x="67786" y="1071498"/>
            <a:chExt cx="2848660" cy="2373933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F5B36842-91DC-44CA-8444-401D2C233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" y="1665578"/>
              <a:ext cx="2848660" cy="1779853"/>
            </a:xfrm>
            <a:prstGeom prst="rect">
              <a:avLst/>
            </a:prstGeom>
            <a:noFill/>
            <a:ln w="5724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2D70F43-4179-37F8-F146-85B691B52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63" y="1807753"/>
              <a:ext cx="744412" cy="2447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defTabSz="914378"/>
              <a:r>
                <a:rPr lang="en-US" altLang="de-DE" sz="1000" b="1">
                  <a:solidFill>
                    <a:srgbClr val="FFFFFF"/>
                  </a:solidFill>
                  <a:latin typeface="Arial" panose="020B0604020202020204" pitchFamily="34" charset="0"/>
                </a:rPr>
                <a:t>&gt; 40 Gy/s</a:t>
              </a: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08284206-7A2A-4D72-33A8-06B59C714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889" y="1807754"/>
              <a:ext cx="1072294" cy="24476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>
              <a:lvl1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1pPr>
              <a:lvl2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2pPr>
              <a:lvl3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3pPr>
              <a:lvl4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4pPr>
              <a:lvl5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5pPr>
              <a:lvl6pPr marL="25146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6pPr>
              <a:lvl7pPr marL="29718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7pPr>
              <a:lvl8pPr marL="34290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8pPr>
              <a:lvl9pPr marL="38862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9pPr>
            </a:lstStyle>
            <a:p>
              <a:pPr defTabSz="914378">
                <a:tabLst>
                  <a:tab pos="914378" algn="l"/>
                </a:tabLst>
              </a:pPr>
              <a:r>
                <a:rPr lang="en-US" altLang="de-DE" sz="1000" b="1" dirty="0">
                  <a:latin typeface="Arial" panose="020B0604020202020204" pitchFamily="34" charset="0"/>
                </a:rPr>
                <a:t>0.5–5 Gy/min</a:t>
              </a: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4CE046B8-6458-03E3-8C27-FAEA074D6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02" y="1071498"/>
              <a:ext cx="879065" cy="52176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1pPr>
              <a:lvl2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2pPr>
              <a:lvl3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3pPr>
              <a:lvl4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4pPr>
              <a:lvl5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5pPr>
              <a:lvl6pPr marL="25146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6pPr>
              <a:lvl7pPr marL="29718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7pPr>
              <a:lvl8pPr marL="34290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8pPr>
              <a:lvl9pPr marL="38862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9pPr>
            </a:lstStyle>
            <a:p>
              <a:pPr algn="ctr" defTabSz="914378">
                <a:tabLst>
                  <a:tab pos="914378" algn="l"/>
                </a:tabLst>
              </a:pPr>
              <a:r>
                <a:rPr lang="en-US" altLang="de-DE" sz="1400" b="1" dirty="0">
                  <a:latin typeface="Arial" panose="020B0604020202020204" pitchFamily="34" charset="0"/>
                </a:rPr>
                <a:t>FLASH  </a:t>
              </a:r>
            </a:p>
            <a:p>
              <a:pPr algn="ctr" defTabSz="914378">
                <a:tabLst>
                  <a:tab pos="914378" algn="l"/>
                </a:tabLst>
              </a:pPr>
              <a:r>
                <a:rPr lang="en-US" altLang="de-DE" sz="1400" b="1" dirty="0">
                  <a:latin typeface="Arial" panose="020B0604020202020204" pitchFamily="34" charset="0"/>
                </a:rPr>
                <a:t>RT</a:t>
              </a: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86F94AFE-D8FA-5295-157A-26CB7B0E6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118" y="1092240"/>
              <a:ext cx="879065" cy="52176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>
              <a:lvl1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1pPr>
              <a:lvl2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2pPr>
              <a:lvl3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3pPr>
              <a:lvl4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4pPr>
              <a:lvl5pPr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5pPr>
              <a:lvl6pPr marL="25146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6pPr>
              <a:lvl7pPr marL="29718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7pPr>
              <a:lvl8pPr marL="34290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8pPr>
              <a:lvl9pPr marL="3886200" indent="-228600" fontAlgn="base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4400" algn="l"/>
                </a:tabLst>
                <a:defRPr>
                  <a:solidFill>
                    <a:srgbClr val="FFFFFF"/>
                  </a:solidFill>
                  <a:latin typeface="Calibri" panose="020F0502020204030204" pitchFamily="34" charset="0"/>
                  <a:cs typeface="Noto Sans SC Regular" charset="0"/>
                </a:defRPr>
              </a:lvl9pPr>
            </a:lstStyle>
            <a:p>
              <a:pPr algn="ctr" defTabSz="914378">
                <a:tabLst>
                  <a:tab pos="914378" algn="l"/>
                </a:tabLst>
              </a:pPr>
              <a:r>
                <a:rPr lang="en-US" altLang="de-DE" sz="1400" b="1" dirty="0">
                  <a:latin typeface="Arial" panose="020B0604020202020204" pitchFamily="34" charset="0"/>
                </a:rPr>
                <a:t>CONV RT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377F4F3-D0B7-D45B-6711-309B8A4A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436" y="848549"/>
            <a:ext cx="2680031" cy="2337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D8523E-1176-247B-FD5C-2902E40E9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238" y="3149106"/>
            <a:ext cx="2587778" cy="8067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62F6F9-3890-B2E5-3779-9617ED72D553}"/>
              </a:ext>
            </a:extLst>
          </p:cNvPr>
          <p:cNvGrpSpPr/>
          <p:nvPr/>
        </p:nvGrpSpPr>
        <p:grpSpPr>
          <a:xfrm>
            <a:off x="-181379" y="2204042"/>
            <a:ext cx="7065368" cy="2643492"/>
            <a:chOff x="0" y="1793032"/>
            <a:chExt cx="8588762" cy="3000409"/>
          </a:xfrm>
        </p:grpSpPr>
        <p:sp>
          <p:nvSpPr>
            <p:cNvPr id="5" name="ZoneTexte 18">
              <a:extLst>
                <a:ext uri="{FF2B5EF4-FFF2-40B4-BE49-F238E27FC236}">
                  <a16:creationId xmlns:a16="http://schemas.microsoft.com/office/drawing/2014/main" id="{3BC7C79D-16D2-827F-5F84-AA61577E7806}"/>
                </a:ext>
              </a:extLst>
            </p:cNvPr>
            <p:cNvSpPr txBox="1"/>
            <p:nvPr/>
          </p:nvSpPr>
          <p:spPr>
            <a:xfrm>
              <a:off x="1841347" y="4511719"/>
              <a:ext cx="1971238" cy="28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13" dirty="0"/>
                <a:t>34Gy      31Gy      28Gy</a:t>
              </a:r>
            </a:p>
          </p:txBody>
        </p:sp>
        <p:pic>
          <p:nvPicPr>
            <p:cNvPr id="6" name="Image 20">
              <a:extLst>
                <a:ext uri="{FF2B5EF4-FFF2-40B4-BE49-F238E27FC236}">
                  <a16:creationId xmlns:a16="http://schemas.microsoft.com/office/drawing/2014/main" id="{9B7E6103-559E-8CBD-9EB8-D836BC994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6" t="34941" r="16528" b="5978"/>
            <a:stretch/>
          </p:blipFill>
          <p:spPr>
            <a:xfrm flipV="1">
              <a:off x="3675059" y="2240267"/>
              <a:ext cx="2295144" cy="2205777"/>
            </a:xfrm>
            <a:prstGeom prst="rect">
              <a:avLst/>
            </a:prstGeom>
          </p:spPr>
        </p:pic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F5A9CCB-626E-6580-9078-EB145B3AA470}"/>
                </a:ext>
              </a:extLst>
            </p:cNvPr>
            <p:cNvSpPr txBox="1"/>
            <p:nvPr/>
          </p:nvSpPr>
          <p:spPr>
            <a:xfrm>
              <a:off x="1934105" y="1793032"/>
              <a:ext cx="1249692" cy="26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900" dirty="0"/>
                <a:t>9 mo post-RT</a:t>
              </a:r>
            </a:p>
          </p:txBody>
        </p:sp>
        <p:sp>
          <p:nvSpPr>
            <p:cNvPr id="8" name="ZoneTexte 22">
              <a:extLst>
                <a:ext uri="{FF2B5EF4-FFF2-40B4-BE49-F238E27FC236}">
                  <a16:creationId xmlns:a16="http://schemas.microsoft.com/office/drawing/2014/main" id="{B062835C-C81F-CABC-29E5-38511B2DF80A}"/>
                </a:ext>
              </a:extLst>
            </p:cNvPr>
            <p:cNvSpPr txBox="1"/>
            <p:nvPr/>
          </p:nvSpPr>
          <p:spPr>
            <a:xfrm>
              <a:off x="4342055" y="1804764"/>
              <a:ext cx="1297011" cy="261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dirty="0"/>
                <a:t>3 </a:t>
              </a:r>
              <a:r>
                <a:rPr lang="fr-CH" sz="900" dirty="0" err="1"/>
                <a:t>years</a:t>
              </a:r>
              <a:r>
                <a:rPr lang="fr-CH" sz="900" dirty="0"/>
                <a:t> post-RT</a:t>
              </a:r>
            </a:p>
          </p:txBody>
        </p:sp>
        <p:pic>
          <p:nvPicPr>
            <p:cNvPr id="9" name="Image 9" descr="IMG_2245.JPG">
              <a:extLst>
                <a:ext uri="{FF2B5EF4-FFF2-40B4-BE49-F238E27FC236}">
                  <a16:creationId xmlns:a16="http://schemas.microsoft.com/office/drawing/2014/main" id="{CF564F02-2AA0-1F50-99F0-DF01CE082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8" r="20265" b="12939"/>
            <a:stretch/>
          </p:blipFill>
          <p:spPr bwMode="auto">
            <a:xfrm rot="10800000" flipH="1">
              <a:off x="1385246" y="2240267"/>
              <a:ext cx="2202029" cy="218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space réservé du contenu 2">
              <a:extLst>
                <a:ext uri="{FF2B5EF4-FFF2-40B4-BE49-F238E27FC236}">
                  <a16:creationId xmlns:a16="http://schemas.microsoft.com/office/drawing/2014/main" id="{200C771E-68BB-D24B-13FB-3CDE5BFC1249}"/>
                </a:ext>
              </a:extLst>
            </p:cNvPr>
            <p:cNvSpPr txBox="1">
              <a:spLocks/>
            </p:cNvSpPr>
            <p:nvPr/>
          </p:nvSpPr>
          <p:spPr>
            <a:xfrm>
              <a:off x="235544" y="2557402"/>
              <a:ext cx="1061917" cy="558170"/>
            </a:xfrm>
            <a:prstGeom prst="rect">
              <a:avLst/>
            </a:prstGeom>
          </p:spPr>
          <p:txBody>
            <a:bodyPr vert="horz" lIns="51435" tIns="25718" rIns="51435" bIns="25718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1800" dirty="0"/>
                <a:t>CONV</a:t>
              </a:r>
            </a:p>
          </p:txBody>
        </p:sp>
        <p:sp>
          <p:nvSpPr>
            <p:cNvPr id="11" name="Espace réservé du contenu 2">
              <a:extLst>
                <a:ext uri="{FF2B5EF4-FFF2-40B4-BE49-F238E27FC236}">
                  <a16:creationId xmlns:a16="http://schemas.microsoft.com/office/drawing/2014/main" id="{84BC79C8-9658-A7D6-105D-07C52DD2934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793337"/>
              <a:ext cx="1297462" cy="558170"/>
            </a:xfrm>
            <a:prstGeom prst="rect">
              <a:avLst/>
            </a:prstGeom>
          </p:spPr>
          <p:txBody>
            <a:bodyPr vert="horz" lIns="51435" tIns="25718" rIns="51435" bIns="25718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H" sz="1800" dirty="0"/>
                <a:t>FLASH</a:t>
              </a:r>
            </a:p>
          </p:txBody>
        </p:sp>
        <p:sp>
          <p:nvSpPr>
            <p:cNvPr id="12" name="ZoneTexte 28">
              <a:extLst>
                <a:ext uri="{FF2B5EF4-FFF2-40B4-BE49-F238E27FC236}">
                  <a16:creationId xmlns:a16="http://schemas.microsoft.com/office/drawing/2014/main" id="{619118C8-0B79-37CC-3D87-A98FAF43515D}"/>
                </a:ext>
              </a:extLst>
            </p:cNvPr>
            <p:cNvSpPr txBox="1"/>
            <p:nvPr/>
          </p:nvSpPr>
          <p:spPr>
            <a:xfrm>
              <a:off x="4259935" y="4511720"/>
              <a:ext cx="1971238" cy="2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13" dirty="0"/>
                <a:t>34Gy      31Gy      28Gy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F005700-B291-2DA7-DAF6-95AA3B80A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987" y="2396886"/>
              <a:ext cx="2530775" cy="189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8446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EF3DE0-79C3-1E0F-6455-3B49960049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8DB782-0899-8B6B-A733-39E22A6333E9}"/>
              </a:ext>
            </a:extLst>
          </p:cNvPr>
          <p:cNvSpPr txBox="1"/>
          <p:nvPr/>
        </p:nvSpPr>
        <p:spPr>
          <a:xfrm>
            <a:off x="0" y="312235"/>
            <a:ext cx="9054790" cy="2539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0E101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500" dirty="0">
              <a:solidFill>
                <a:srgbClr val="0E10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</a:t>
            </a:r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of the current mechanistic models at high-LET;</a:t>
            </a:r>
          </a:p>
          <a:p>
            <a:pPr algn="just"/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 Weber, E.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Scifoni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Durante, FLASH radiotherapy with carbon ion beams.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Med. Phys.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1974–1992 (2022).</a:t>
            </a:r>
            <a:r>
              <a:rPr lang="en-US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E10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E10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</a:t>
            </a:r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linical implementation in C-ion therapy;</a:t>
            </a:r>
          </a:p>
          <a:p>
            <a:pPr algn="just"/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Durante, J. Debus, J. S. Loeffler, Physics and biomedical challenges of cancer therapy with accelerated heavy ions.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Nat. Rev. Phys.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777–790 (2021).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en-US" b="1" dirty="0">
              <a:solidFill>
                <a:srgbClr val="0E101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If the sparing effect survives at high-LET, possibility of using very heavy ions (such as </a:t>
            </a:r>
            <a:r>
              <a:rPr lang="en-US" b="1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or </a:t>
            </a:r>
            <a:r>
              <a:rPr lang="en-US" b="1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Ar) in therapy, and idea originally pursued by Cornelius Tobias at the Lawrence Berkeley Laboratory.</a:t>
            </a:r>
          </a:p>
          <a:p>
            <a:pPr algn="just"/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J.Jansen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O.Sokol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Prezado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M.Durante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Back with Weight: Revisiting Very Heavy Ions for Precision Radiotherapy.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Radiat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Res.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113-1283 (2026).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9875B9-7482-F5FE-FEAF-09026B878584}"/>
              </a:ext>
            </a:extLst>
          </p:cNvPr>
          <p:cNvSpPr txBox="1"/>
          <p:nvPr/>
        </p:nvSpPr>
        <p:spPr>
          <a:xfrm>
            <a:off x="0" y="312235"/>
            <a:ext cx="509209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it-IT" sz="2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should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it-IT" sz="2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test FLASH with heavy </a:t>
            </a:r>
            <a:r>
              <a:rPr kumimoji="0" lang="it-IT" sz="2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ions</a:t>
            </a: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5F28-5074-554D-A8DE-D44B6867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0" y="2808608"/>
            <a:ext cx="3251764" cy="2177652"/>
          </a:xfrm>
          <a:prstGeom prst="rect">
            <a:avLst/>
          </a:prstGeom>
        </p:spPr>
      </p:pic>
      <p:pic>
        <p:nvPicPr>
          <p:cNvPr id="3" name="Immagine 8">
            <a:extLst>
              <a:ext uri="{FF2B5EF4-FFF2-40B4-BE49-F238E27FC236}">
                <a16:creationId xmlns:a16="http://schemas.microsoft.com/office/drawing/2014/main" id="{3C8E380C-813F-FFD8-C88E-82742D5D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138"/>
          <a:stretch/>
        </p:blipFill>
        <p:spPr>
          <a:xfrm>
            <a:off x="3630595" y="2767677"/>
            <a:ext cx="5803026" cy="1413763"/>
          </a:xfrm>
          <a:prstGeom prst="rect">
            <a:avLst/>
          </a:prstGeom>
        </p:spPr>
      </p:pic>
      <p:pic>
        <p:nvPicPr>
          <p:cNvPr id="4098" name="Picture 2" descr="Experte für Strahlentherapie">
            <a:extLst>
              <a:ext uri="{FF2B5EF4-FFF2-40B4-BE49-F238E27FC236}">
                <a16:creationId xmlns:a16="http://schemas.microsoft.com/office/drawing/2014/main" id="{A2826F6C-D66F-F400-5CD6-18A2107D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13" y="4142837"/>
            <a:ext cx="1054239" cy="7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E14AA-39AA-6801-E107-7F07720B81BB}"/>
              </a:ext>
            </a:extLst>
          </p:cNvPr>
          <p:cNvSpPr txBox="1"/>
          <p:nvPr/>
        </p:nvSpPr>
        <p:spPr>
          <a:xfrm>
            <a:off x="7529108" y="4517370"/>
            <a:ext cx="1197429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Uli Weber</a:t>
            </a:r>
          </a:p>
        </p:txBody>
      </p:sp>
    </p:spTree>
    <p:extLst>
      <p:ext uri="{BB962C8B-B14F-4D97-AF65-F5344CB8AC3E}">
        <p14:creationId xmlns:p14="http://schemas.microsoft.com/office/powerpoint/2010/main" val="1778349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3299-3F85-18D0-69E4-B20B7109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606" y="213603"/>
            <a:ext cx="6633800" cy="36790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Superheavy FLASH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B7555-DBC3-AE6D-FF45-A15A1A78EC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5" name="Picture 4" descr="A graph of a number of days&#10;&#10;Description automatically generated with medium confidence">
            <a:extLst>
              <a:ext uri="{FF2B5EF4-FFF2-40B4-BE49-F238E27FC236}">
                <a16:creationId xmlns:a16="http://schemas.microsoft.com/office/drawing/2014/main" id="{BDC19144-3C16-120C-DFA6-88AEC2543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138"/>
            <a:ext cx="3143554" cy="2124404"/>
          </a:xfrm>
          <a:prstGeom prst="rect">
            <a:avLst/>
          </a:prstGeom>
        </p:spPr>
      </p:pic>
      <p:pic>
        <p:nvPicPr>
          <p:cNvPr id="6" name="Picture 5" descr="A diagram of a fractional fraction&#10;&#10;Description automatically generated">
            <a:extLst>
              <a:ext uri="{FF2B5EF4-FFF2-40B4-BE49-F238E27FC236}">
                <a16:creationId xmlns:a16="http://schemas.microsoft.com/office/drawing/2014/main" id="{F518E448-A705-134A-B52D-5C4EBBED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49" y="1470344"/>
            <a:ext cx="6009651" cy="338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91F8A-D856-370C-5C6B-BE46CF822C18}"/>
              </a:ext>
            </a:extLst>
          </p:cNvPr>
          <p:cNvSpPr txBox="1"/>
          <p:nvPr/>
        </p:nvSpPr>
        <p:spPr>
          <a:xfrm>
            <a:off x="317638" y="3268620"/>
            <a:ext cx="261474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F98 rat GBM model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E5217B-9E46-BBC6-7243-2FCE19D0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85" y="3557"/>
            <a:ext cx="2022959" cy="10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AECEB0-F4A3-61AD-8CB1-6A82ADCF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8" y="3468503"/>
            <a:ext cx="2478114" cy="17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95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795A-9E74-E829-64FD-B8679D85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Superfast FLASH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CFB88-4A12-12B0-13AE-4717F6027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8DB19-819E-2C06-EB67-9B2F087AEB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163"/>
            <a:ext cx="7081318" cy="355724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Daria Boscolo – Postdoctoral Researcher ...">
            <a:extLst>
              <a:ext uri="{FF2B5EF4-FFF2-40B4-BE49-F238E27FC236}">
                <a16:creationId xmlns:a16="http://schemas.microsoft.com/office/drawing/2014/main" id="{C5FF2FBB-E555-15FA-69DD-9B40FB1F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15" y="1168404"/>
            <a:ext cx="1921885" cy="19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AC6F1-1FF9-DF59-F10E-6A81795091BE}"/>
              </a:ext>
            </a:extLst>
          </p:cNvPr>
          <p:cNvSpPr txBox="1"/>
          <p:nvPr/>
        </p:nvSpPr>
        <p:spPr>
          <a:xfrm>
            <a:off x="7373383" y="3123940"/>
            <a:ext cx="1781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Daria Boscolo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3855C-F2FA-D497-D12D-973D9475195E}"/>
              </a:ext>
            </a:extLst>
          </p:cNvPr>
          <p:cNvSpPr txBox="1"/>
          <p:nvPr/>
        </p:nvSpPr>
        <p:spPr>
          <a:xfrm>
            <a:off x="4759846" y="4575825"/>
            <a:ext cx="46429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∼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7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Gy/s</a:t>
            </a:r>
            <a:r>
              <a:rPr lang="en-DE" dirty="0">
                <a:effectLst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657F6-56CA-EAE6-CFF4-2B7A98594525}"/>
              </a:ext>
            </a:extLst>
          </p:cNvPr>
          <p:cNvSpPr txBox="1"/>
          <p:nvPr/>
        </p:nvSpPr>
        <p:spPr>
          <a:xfrm>
            <a:off x="457200" y="4553391"/>
            <a:ext cx="46429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∼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Gy/s</a:t>
            </a:r>
            <a:r>
              <a:rPr lang="en-DE" dirty="0">
                <a:effectLst/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F8FA7-7BB5-B6D9-9CC3-9B5754D87042}"/>
              </a:ext>
            </a:extLst>
          </p:cNvPr>
          <p:cNvSpPr/>
          <p:nvPr/>
        </p:nvSpPr>
        <p:spPr>
          <a:xfrm>
            <a:off x="13035" y="2715500"/>
            <a:ext cx="3472665" cy="1826673"/>
          </a:xfrm>
          <a:prstGeom prst="rect">
            <a:avLst/>
          </a:prstGeom>
          <a:solidFill>
            <a:schemeClr val="tx2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6A1D4-21E9-D342-E692-BF18A79B9902}"/>
              </a:ext>
            </a:extLst>
          </p:cNvPr>
          <p:cNvSpPr/>
          <p:nvPr/>
        </p:nvSpPr>
        <p:spPr>
          <a:xfrm>
            <a:off x="3617575" y="2715501"/>
            <a:ext cx="3472665" cy="1826673"/>
          </a:xfrm>
          <a:prstGeom prst="rect">
            <a:avLst/>
          </a:prstGeom>
          <a:solidFill>
            <a:schemeClr val="tx2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About EURO-LABS - EURO-LABS">
            <a:extLst>
              <a:ext uri="{FF2B5EF4-FFF2-40B4-BE49-F238E27FC236}">
                <a16:creationId xmlns:a16="http://schemas.microsoft.com/office/drawing/2014/main" id="{A37E3ADE-646B-8B92-2883-5E125DA6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58" y="3799720"/>
            <a:ext cx="1543751" cy="7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E6C9998-8D67-1ABE-2DB9-02DA1859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94" y="995967"/>
            <a:ext cx="2097899" cy="15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BE952-8816-54A1-D0B4-0DFD1FE8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- Lunar exploration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DE6DA-7C97-AD7F-A248-693E11289F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/>
          </a:p>
        </p:txBody>
      </p:sp>
      <p:pic>
        <p:nvPicPr>
          <p:cNvPr id="4" name="Artemis-logo-reveal-1080p.mp4">
            <a:hlinkClick r:id="" action="ppaction://media"/>
            <a:extLst>
              <a:ext uri="{FF2B5EF4-FFF2-40B4-BE49-F238E27FC236}">
                <a16:creationId xmlns:a16="http://schemas.microsoft.com/office/drawing/2014/main" id="{3C9DFE47-39F5-0020-7CF6-E03D6E40B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" y="1019175"/>
            <a:ext cx="2760134" cy="1552575"/>
          </a:xfrm>
          <a:prstGeom prst="rect">
            <a:avLst/>
          </a:prstGeom>
        </p:spPr>
      </p:pic>
      <p:pic>
        <p:nvPicPr>
          <p:cNvPr id="1026" name="Picture 2" descr="The crew of NASA’s Artemis II mission (left to right): Christina Hammock Koch, Reid Wiseman (seated), Victor Glover, and Jeremy Hansen.">
            <a:extLst>
              <a:ext uri="{FF2B5EF4-FFF2-40B4-BE49-F238E27FC236}">
                <a16:creationId xmlns:a16="http://schemas.microsoft.com/office/drawing/2014/main" id="{AD222B20-94C4-AD27-AF7B-E3067482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1" y="2630395"/>
            <a:ext cx="2345531" cy="23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D4787-92FD-7505-E517-B5E4DC6C1150}"/>
              </a:ext>
            </a:extLst>
          </p:cNvPr>
          <p:cNvSpPr txBox="1"/>
          <p:nvPr/>
        </p:nvSpPr>
        <p:spPr>
          <a:xfrm>
            <a:off x="5996311" y="2271858"/>
            <a:ext cx="2000250" cy="423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r>
              <a:rPr lang="en-US" dirty="0"/>
              <a:t>Artemis I</a:t>
            </a:r>
          </a:p>
          <a:p>
            <a:r>
              <a:rPr lang="en-US" dirty="0"/>
              <a:t>16.11-15.12.2022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593E3-90D3-7F9D-ABE3-DFE286887994}"/>
              </a:ext>
            </a:extLst>
          </p:cNvPr>
          <p:cNvSpPr txBox="1"/>
          <p:nvPr/>
        </p:nvSpPr>
        <p:spPr>
          <a:xfrm>
            <a:off x="195041" y="4552493"/>
            <a:ext cx="2000250" cy="423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Artemis II: April 1-11, 2026</a:t>
            </a:r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7A73C71-9FCB-3892-DB14-3B2ED7AF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50" y="1019175"/>
            <a:ext cx="1322743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AFBCF-FFC6-FDD0-504E-25EA6095BDCE}"/>
              </a:ext>
            </a:extLst>
          </p:cNvPr>
          <p:cNvSpPr txBox="1"/>
          <p:nvPr/>
        </p:nvSpPr>
        <p:spPr>
          <a:xfrm>
            <a:off x="3055377" y="4515894"/>
            <a:ext cx="2230045" cy="608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r>
              <a:rPr lang="en-US" dirty="0"/>
              <a:t>Artemis III (LEO test of the Human Landing System): 2027</a:t>
            </a:r>
          </a:p>
          <a:p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FE3C841-CDC7-FF8C-DDBF-A8E710C7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32" y="2792320"/>
            <a:ext cx="3283369" cy="21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76D5F-1D62-1C11-89E8-29E51C8B8786}"/>
              </a:ext>
            </a:extLst>
          </p:cNvPr>
          <p:cNvSpPr txBox="1"/>
          <p:nvPr/>
        </p:nvSpPr>
        <p:spPr>
          <a:xfrm>
            <a:off x="6523794" y="4702769"/>
            <a:ext cx="2000250" cy="423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Artemis IV and V: 2028</a:t>
            </a:r>
          </a:p>
          <a:p>
            <a:endParaRPr lang="en-US" dirty="0"/>
          </a:p>
        </p:txBody>
      </p:sp>
      <p:pic>
        <p:nvPicPr>
          <p:cNvPr id="2056" name="Picture 8" descr="SpaceX logo and symbol, meaning, history, PNG">
            <a:extLst>
              <a:ext uri="{FF2B5EF4-FFF2-40B4-BE49-F238E27FC236}">
                <a16:creationId xmlns:a16="http://schemas.microsoft.com/office/drawing/2014/main" id="{8F423BC6-CFFC-6776-6B55-CCD30BC9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83" y="2953893"/>
            <a:ext cx="951047" cy="5944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69C6A88-32E9-3131-4800-3358E9DF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47" y="2360236"/>
            <a:ext cx="1039466" cy="519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May be an image of text">
            <a:extLst>
              <a:ext uri="{FF2B5EF4-FFF2-40B4-BE49-F238E27FC236}">
                <a16:creationId xmlns:a16="http://schemas.microsoft.com/office/drawing/2014/main" id="{4C099FF9-253B-DC48-5D39-10072354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75" y="2792320"/>
            <a:ext cx="3086100" cy="16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4035FA-72DF-189E-4AAC-7EEEA3537C8D}"/>
              </a:ext>
            </a:extLst>
          </p:cNvPr>
          <p:cNvSpPr txBox="1"/>
          <p:nvPr/>
        </p:nvSpPr>
        <p:spPr>
          <a:xfrm>
            <a:off x="4139425" y="995967"/>
            <a:ext cx="1258532" cy="438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European service module</a:t>
            </a:r>
          </a:p>
        </p:txBody>
      </p:sp>
      <p:pic>
        <p:nvPicPr>
          <p:cNvPr id="1028" name="Picture 4" descr="NASA Launches Artemis I Mission With SLS Rocket - Via Satellite -">
            <a:extLst>
              <a:ext uri="{FF2B5EF4-FFF2-40B4-BE49-F238E27FC236}">
                <a16:creationId xmlns:a16="http://schemas.microsoft.com/office/drawing/2014/main" id="{EBF06FEC-7645-7F7C-630D-4E95C123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98" y="947866"/>
            <a:ext cx="2867327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91D5217-050E-8BD9-8F93-78482AC8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39" y="1032851"/>
            <a:ext cx="1034205" cy="40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C3ADF6-D9F7-62CD-3AE4-B9573E0D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92" y="1514468"/>
            <a:ext cx="667890" cy="6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23184AD-64A8-46DF-425D-39B162C5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82" y="1562013"/>
            <a:ext cx="932483" cy="5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9919FBD-D1A0-E14E-B3E8-0D10B1B0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ISS / Moon / Mars: Dose </a:t>
            </a:r>
            <a:r>
              <a:rPr lang="de-DE" dirty="0" err="1"/>
              <a:t>equivalent</a:t>
            </a:r>
            <a:r>
              <a:rPr lang="de-DE" dirty="0"/>
              <a:t> rate (µSv/h)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74369E-ACD2-40B6-9B7E-51BDFE10B2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48177F-8999-4D46-8D75-43560D3B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0" y="972440"/>
            <a:ext cx="7560000" cy="39388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70" name="Picture 2" descr="DLR – Logo">
            <a:extLst>
              <a:ext uri="{FF2B5EF4-FFF2-40B4-BE49-F238E27FC236}">
                <a16:creationId xmlns:a16="http://schemas.microsoft.com/office/drawing/2014/main" id="{B2FA58BF-77F8-B187-2599-6FE88875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76" y="822948"/>
            <a:ext cx="1149436" cy="8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725855-F6C4-001E-DCC6-A6DC997B54A8}"/>
              </a:ext>
            </a:extLst>
          </p:cNvPr>
          <p:cNvSpPr txBox="1"/>
          <p:nvPr/>
        </p:nvSpPr>
        <p:spPr>
          <a:xfrm>
            <a:off x="7120944" y="4311968"/>
            <a:ext cx="1789698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900" dirty="0"/>
              <a:t>Mars has a thin (1/100 Earth) CO</a:t>
            </a:r>
            <a:r>
              <a:rPr lang="en-US" sz="900" baseline="-25000" dirty="0"/>
              <a:t>2</a:t>
            </a:r>
            <a:r>
              <a:rPr lang="en-US" sz="900" dirty="0"/>
              <a:t> atmosphere, moon has no atmosphere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3A770-2A65-A375-DA6D-2D14D33AB310}"/>
              </a:ext>
            </a:extLst>
          </p:cNvPr>
          <p:cNvSpPr txBox="1"/>
          <p:nvPr/>
        </p:nvSpPr>
        <p:spPr>
          <a:xfrm>
            <a:off x="3362826" y="3901317"/>
            <a:ext cx="894849" cy="3462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800" dirty="0"/>
              <a:t>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F0D41-AFD7-9289-269F-B9DF43D6CA03}"/>
              </a:ext>
            </a:extLst>
          </p:cNvPr>
          <p:cNvSpPr txBox="1"/>
          <p:nvPr/>
        </p:nvSpPr>
        <p:spPr>
          <a:xfrm>
            <a:off x="3337109" y="2043942"/>
            <a:ext cx="894849" cy="3462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1800" dirty="0"/>
              <a:t>Moon</a:t>
            </a:r>
          </a:p>
        </p:txBody>
      </p:sp>
    </p:spTree>
    <p:extLst>
      <p:ext uri="{BB962C8B-B14F-4D97-AF65-F5344CB8AC3E}">
        <p14:creationId xmlns:p14="http://schemas.microsoft.com/office/powerpoint/2010/main" val="2179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816</Words>
  <Application>Microsoft Macintosh PowerPoint</Application>
  <PresentationFormat>On-screen Show (16:9)</PresentationFormat>
  <Paragraphs>156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 Math</vt:lpstr>
      <vt:lpstr>Krungthep</vt:lpstr>
      <vt:lpstr>Lucida Grande</vt:lpstr>
      <vt:lpstr>Times New Roman</vt:lpstr>
      <vt:lpstr>Wingdings</vt:lpstr>
      <vt:lpstr>FAIR</vt:lpstr>
      <vt:lpstr>White</vt:lpstr>
      <vt:lpstr>PowerPoint Presentation</vt:lpstr>
      <vt:lpstr>Biophysics at GSI – science with existing facilities</vt:lpstr>
      <vt:lpstr>Added science with additional facilities - FAIR</vt:lpstr>
      <vt:lpstr>Ultra-high intensity: FLASH radiotherapy</vt:lpstr>
      <vt:lpstr>PowerPoint Presentation</vt:lpstr>
      <vt:lpstr>Superheavy FLASH</vt:lpstr>
      <vt:lpstr>Superfast FLASH</vt:lpstr>
      <vt:lpstr>Artemis - Lunar exploration program</vt:lpstr>
      <vt:lpstr>ISS / Moon / Mars: Dose equivalent rate (µSv/h)</vt:lpstr>
      <vt:lpstr>Health risk in deep space</vt:lpstr>
      <vt:lpstr>PowerPoint Presentation</vt:lpstr>
      <vt:lpstr>PowerPoint Presentation</vt:lpstr>
      <vt:lpstr>PowerPoint Presentation</vt:lpstr>
      <vt:lpstr>Galactic cosmic ray simulator at GSI-Darmstadt</vt:lpstr>
      <vt:lpstr>Next Steps GCR Simulator @FAIR</vt:lpstr>
      <vt:lpstr>International competitiveness</vt:lpstr>
      <vt:lpstr>Thank you very much!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Neumayer, Paul Dr.</dc:creator>
  <cp:lastModifiedBy>Marco Durante</cp:lastModifiedBy>
  <cp:revision>109</cp:revision>
  <dcterms:modified xsi:type="dcterms:W3CDTF">2026-06-26T07:28:30Z</dcterms:modified>
</cp:coreProperties>
</file>