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6" r:id="rId3"/>
    <p:sldId id="317" r:id="rId4"/>
    <p:sldId id="323" r:id="rId5"/>
    <p:sldId id="273" r:id="rId6"/>
    <p:sldId id="265" r:id="rId7"/>
    <p:sldId id="358" r:id="rId8"/>
    <p:sldId id="341" r:id="rId9"/>
    <p:sldId id="326" r:id="rId10"/>
    <p:sldId id="361" r:id="rId11"/>
    <p:sldId id="359" r:id="rId12"/>
    <p:sldId id="360" r:id="rId13"/>
    <p:sldId id="266" r:id="rId14"/>
    <p:sldId id="263" r:id="rId15"/>
    <p:sldId id="302" r:id="rId16"/>
    <p:sldId id="363" r:id="rId17"/>
    <p:sldId id="342" r:id="rId18"/>
    <p:sldId id="339" r:id="rId19"/>
    <p:sldId id="340" r:id="rId20"/>
    <p:sldId id="346" r:id="rId21"/>
    <p:sldId id="347" r:id="rId22"/>
    <p:sldId id="362" r:id="rId23"/>
    <p:sldId id="348" r:id="rId24"/>
    <p:sldId id="349" r:id="rId25"/>
    <p:sldId id="351" r:id="rId26"/>
    <p:sldId id="352" r:id="rId27"/>
    <p:sldId id="343" r:id="rId28"/>
    <p:sldId id="366" r:id="rId29"/>
    <p:sldId id="365" r:id="rId30"/>
    <p:sldId id="306" r:id="rId31"/>
    <p:sldId id="357" r:id="rId32"/>
    <p:sldId id="354" r:id="rId33"/>
    <p:sldId id="355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9900CC"/>
    <a:srgbClr val="D7E4BD"/>
    <a:srgbClr val="21F61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786" autoAdjust="0"/>
  </p:normalViewPr>
  <p:slideViewPr>
    <p:cSldViewPr>
      <p:cViewPr>
        <p:scale>
          <a:sx n="71" d="100"/>
          <a:sy n="71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8E56-6770-4329-BE23-8E114B1BB59F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87D2-4FBA-47CB-BD10-48004DA10A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59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  <a:defRPr/>
            </a:pPr>
            <a:fld id="{FC2D2679-E12C-436F-864B-6A836E0D11A4}" type="slidenum">
              <a:rPr lang="ja-JP" alt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None/>
                <a:defRPr/>
              </a:pPr>
              <a:t>5</a:t>
            </a:fld>
            <a:endParaRPr lang="ja-JP" altLang="en-GB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4463" y="8685877"/>
            <a:ext cx="2959736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99730B71-7F44-455B-B8AE-56441A13CDF6}" type="slidenum">
              <a:rPr lang="ja-JP" alt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5</a:t>
            </a:fld>
            <a:endParaRPr lang="ja-JP" alt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BDF66ADE-A1F5-4788-B55B-3CE307142B6B}" type="slidenum">
              <a:rPr lang="ja-JP" alt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5</a:t>
            </a:fld>
            <a:endParaRPr lang="ja-JP" alt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74745" cy="41046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Font typeface="Calibri" pitchFamily="34" charset="0"/>
              <a:buNone/>
              <a:defRPr/>
            </a:pPr>
            <a:fld id="{8B86F89D-A5F7-4A93-BA37-0CC7214F91A4}" type="slidenum">
              <a:rPr lang="en-GB" altLang="ja-JP" smtClean="0"/>
              <a:pPr>
                <a:buFont typeface="Calibri" pitchFamily="34" charset="0"/>
                <a:buNone/>
                <a:defRPr/>
              </a:pPr>
              <a:t>7</a:t>
            </a:fld>
            <a:endParaRPr lang="en-GB" altLang="ja-JP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53602" cy="4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0FBF8E3F-2F33-4475-866A-8BDC41636F6D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7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3884462" y="8685878"/>
            <a:ext cx="2956669" cy="4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2F6F8A0C-2504-4FE1-8D39-C06B09DCB401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7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84463" y="8685877"/>
            <a:ext cx="2959736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E3ED09E5-93E6-4E32-8F2A-50B468814838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7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981C0564-4426-4FE7-863F-B24FCBB857D2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7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759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67077" cy="409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Font typeface="Calibri" pitchFamily="34" charset="0"/>
              <a:buNone/>
              <a:defRPr/>
            </a:pPr>
            <a:fld id="{5D94AC19-31BD-49BC-80CD-C29572DE41DC}" type="slidenum">
              <a:rPr lang="en-GB" altLang="ja-JP" smtClean="0"/>
              <a:pPr>
                <a:buFont typeface="Calibri" pitchFamily="34" charset="0"/>
                <a:buNone/>
                <a:defRPr/>
              </a:pPr>
              <a:t>10</a:t>
            </a:fld>
            <a:endParaRPr lang="en-GB" altLang="ja-JP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53602" cy="4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1E3D25FC-A3A1-4C93-9BB3-A148AA85B918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10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3884462" y="8685878"/>
            <a:ext cx="2956669" cy="4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6B75CF02-C384-4893-A9B1-1685906E6543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10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84463" y="8685877"/>
            <a:ext cx="2959736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4FAFC043-58AB-4AA5-AE38-1A28F5ACCC22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10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33DA902E-A23B-4A54-8691-03557B14339D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10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861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67077" cy="409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  <a:defRPr/>
            </a:pPr>
            <a:fld id="{E6E47003-0889-427A-94CC-7177C293734E}" type="slidenum">
              <a:rPr lang="ja-JP" alt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None/>
                <a:defRPr/>
              </a:pPr>
              <a:t>11</a:t>
            </a:fld>
            <a:endParaRPr lang="ja-JP" altLang="en-GB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4463" y="8685877"/>
            <a:ext cx="2959736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362EF803-EB05-4728-88B6-2B5DFF30AFC7}" type="slidenum">
              <a:rPr lang="ja-JP" alt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11</a:t>
            </a:fld>
            <a:endParaRPr lang="ja-JP" alt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14C2DE7E-508B-4ED5-B571-912FF30E191C}" type="slidenum">
              <a:rPr lang="ja-JP" alt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11</a:t>
            </a:fld>
            <a:endParaRPr lang="ja-JP" alt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9638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74745" cy="41046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Font typeface="Calibri" pitchFamily="34" charset="0"/>
              <a:buNone/>
              <a:defRPr/>
            </a:pPr>
            <a:fld id="{025F58D8-AF50-46BC-B615-81C6E225A798}" type="slidenum">
              <a:rPr lang="en-GB" altLang="ja-JP" smtClean="0"/>
              <a:pPr>
                <a:buFont typeface="Calibri" pitchFamily="34" charset="0"/>
                <a:buNone/>
                <a:defRPr/>
              </a:pPr>
              <a:t>22</a:t>
            </a:fld>
            <a:endParaRPr lang="en-GB" altLang="ja-JP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53602" cy="4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52C7758A-0AC4-4041-914C-477697CF3A2F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22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84462" y="8685878"/>
            <a:ext cx="2956669" cy="45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15A98058-DF78-4F24-923A-9A4A9CD0FCCB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22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84463" y="8685877"/>
            <a:ext cx="2959736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C6DE4D98-61FB-4611-BD62-C01706E2D509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22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fld id="{D9A155BB-F4BD-4C73-9186-8B23C1EFFD98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Font typeface="Calibri" pitchFamily="34" charset="0"/>
                <a:buNone/>
              </a:pPr>
              <a:t>22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65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67077" cy="409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685817" indent="-263776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55103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477145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899186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321227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743269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165310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87351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174163EB-928E-4492-AB76-3817127D5EF6}" type="slidenum">
              <a:rPr lang="en-GB" altLang="ja-JP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buFont typeface="Calibri" pitchFamily="34" charset="0"/>
                <a:buNone/>
              </a:pPr>
              <a:t>27</a:t>
            </a:fld>
            <a:endParaRPr lang="en-GB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842804DE-2468-42E2-BBF4-A45A28B838E2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27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40"/>
            <a:ext cx="5476278" cy="4106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685817" indent="-263776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055103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477145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1899186" indent="-211021"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321227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743269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165310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587351" indent="-211021" defTabSz="414715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DEFAC898-798A-447C-9F54-DEA2581A1A3E}" type="slidenum">
              <a:rPr lang="en-GB" altLang="ja-JP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buFont typeface="Calibri" pitchFamily="34" charset="0"/>
                <a:buNone/>
              </a:pPr>
              <a:t>29</a:t>
            </a:fld>
            <a:endParaRPr lang="en-GB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463" y="8685877"/>
            <a:ext cx="2967403" cy="4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860" rIns="91387" bIns="4586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987344A-4CA7-43C7-8D78-857EF87013FF}" type="slidenum">
              <a:rPr lang="en-GB" altLang="ja-JP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29</a:t>
            </a:fld>
            <a:endParaRPr lang="en-GB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958465" y="686474"/>
            <a:ext cx="4941072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40"/>
            <a:ext cx="5476278" cy="4106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6.xml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8.png"/><Relationship Id="rId5" Type="http://schemas.openxmlformats.org/officeDocument/2006/relationships/image" Target="../media/image61.wmf"/><Relationship Id="rId10" Type="http://schemas.openxmlformats.org/officeDocument/2006/relationships/image" Target="../media/image62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309.1954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98024" y="764704"/>
            <a:ext cx="8136904" cy="4752528"/>
          </a:xfrm>
          <a:prstGeom prst="roundRect">
            <a:avLst/>
          </a:prstGeom>
          <a:solidFill>
            <a:srgbClr val="21F61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51720" y="3083476"/>
            <a:ext cx="5634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Toshiki</a:t>
            </a:r>
            <a:r>
              <a:rPr kumimoji="1" lang="en-US" altLang="ja-JP" sz="2400" dirty="0" smtClean="0"/>
              <a:t> Maruyama  (JAEA)</a:t>
            </a:r>
          </a:p>
          <a:p>
            <a:r>
              <a:rPr lang="en-US" altLang="ja-JP" sz="2400" dirty="0" smtClean="0"/>
              <a:t>Nobutoshi </a:t>
            </a:r>
            <a:r>
              <a:rPr lang="en-US" altLang="ja-JP" sz="2400" dirty="0" err="1" smtClean="0"/>
              <a:t>Yasutake</a:t>
            </a:r>
            <a:r>
              <a:rPr lang="en-US" altLang="ja-JP" sz="2400" dirty="0" smtClean="0"/>
              <a:t> (Chiba Inst. </a:t>
            </a:r>
            <a:r>
              <a:rPr lang="en-US" altLang="ja-JP" sz="2400" dirty="0"/>
              <a:t>o</a:t>
            </a:r>
            <a:r>
              <a:rPr lang="en-US" altLang="ja-JP" sz="2400" dirty="0" smtClean="0"/>
              <a:t>f Tech.)</a:t>
            </a:r>
          </a:p>
          <a:p>
            <a:r>
              <a:rPr kumimoji="1" lang="en-US" altLang="ja-JP" sz="2400" dirty="0" smtClean="0"/>
              <a:t>Minoru Okamoto (Univ. of Tsukuba </a:t>
            </a:r>
            <a:r>
              <a:rPr kumimoji="1" lang="en-US" altLang="ja-JP" sz="2000" dirty="0" smtClean="0"/>
              <a:t>&amp; JAEA</a:t>
            </a:r>
            <a:r>
              <a:rPr kumimoji="1" lang="en-US" altLang="ja-JP" sz="2400" dirty="0" smtClean="0"/>
              <a:t>)</a:t>
            </a:r>
          </a:p>
          <a:p>
            <a:r>
              <a:rPr lang="en-US" altLang="ja-JP" sz="2400" dirty="0" err="1" smtClean="0"/>
              <a:t>Toshitaka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Tatsumi</a:t>
            </a:r>
            <a:r>
              <a:rPr lang="en-US" altLang="ja-JP" sz="2400" dirty="0" smtClean="0"/>
              <a:t> (Kyoto Univ.)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547664" y="1268760"/>
            <a:ext cx="612068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Hadron-Quark Mixed Phase with Geometrical Structure and Equation of State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31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3"/>
            <a:ext cx="4612238" cy="54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67525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Clr>
                <a:srgbClr val="898989"/>
              </a:buClr>
              <a:buFont typeface="Calibri" pitchFamily="34" charset="0"/>
              <a:buNone/>
            </a:pPr>
            <a:fld id="{013C4DD2-D6DD-4455-8BCA-D792E3BD6971}" type="slidenum">
              <a:rPr lang="en-GB" altLang="ja-JP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Clr>
                  <a:srgbClr val="898989"/>
                </a:buClr>
                <a:buFont typeface="Calibri" pitchFamily="34" charset="0"/>
                <a:buNone/>
              </a:pPr>
              <a:t>10</a:t>
            </a:fld>
            <a:endParaRPr lang="en-GB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285750" y="1340768"/>
                <a:ext cx="4071938" cy="5016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solidFill>
                      <a:srgbClr val="FF0000"/>
                    </a:solidFill>
                  </a:rPr>
                  <a:t>For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symmetric matter at </a:t>
                </a:r>
                <a:r>
                  <a:rPr lang="en-US" altLang="ja-JP" sz="2000" i="1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=0, Maxwell </a:t>
                </a:r>
                <a:r>
                  <a:rPr lang="en-US" altLang="ja-JP" sz="2000" dirty="0" err="1">
                    <a:solidFill>
                      <a:srgbClr val="FF0000"/>
                    </a:solidFill>
                  </a:rPr>
                  <a:t>constr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leads:</a:t>
                </a:r>
              </a:p>
              <a:p>
                <a:pPr eaLnBrk="1" hangingPunct="1"/>
                <a:r>
                  <a:rPr lang="en-US" altLang="ja-JP" sz="2000" dirty="0">
                    <a:solidFill>
                      <a:srgbClr val="FF0000"/>
                    </a:solidFill>
                  </a:rPr>
                  <a:t>negative pressure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(at 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  <m:r>
                      <a:rPr lang="en-US" altLang="ja-JP" sz="2000" b="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ja-JP" alt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𝜌</m:t>
                    </m:r>
                    <m:r>
                      <a:rPr lang="en-US" altLang="ja-JP" sz="2000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sym typeface="Wingdings" pitchFamily="2" charset="2"/>
                  </a:rPr>
                  <a:t>) is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not favored.</a:t>
                </a:r>
                <a:endParaRPr lang="en-US" altLang="ja-JP" sz="2000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altLang="ja-JP" sz="2000" dirty="0">
                    <a:solidFill>
                      <a:srgbClr val="FF0000"/>
                    </a:solidFill>
                    <a:sym typeface="Wingdings" pitchFamily="2" charset="2"/>
                  </a:rPr>
                  <a:t>        mixed phase (clustering)</a:t>
                </a:r>
              </a:p>
              <a:p>
                <a:pPr eaLnBrk="1" hangingPunct="1"/>
                <a:endParaRPr lang="en-US" altLang="ja-JP" sz="2000" dirty="0" smtClean="0"/>
              </a:p>
              <a:p>
                <a:pPr eaLnBrk="1" hangingPunct="1"/>
                <a:r>
                  <a:rPr lang="en-US" altLang="ja-JP" sz="2000" dirty="0" smtClean="0"/>
                  <a:t>With  </a:t>
                </a:r>
                <a:r>
                  <a:rPr lang="en-US" altLang="ja-JP" sz="2000" dirty="0"/>
                  <a:t>pasta </a:t>
                </a:r>
                <a:r>
                  <a:rPr lang="en-US" altLang="ja-JP" sz="2000" dirty="0" smtClean="0"/>
                  <a:t>structures, baryon </a:t>
                </a:r>
                <a:r>
                  <a:rPr lang="en-US" altLang="ja-JP" sz="2000" dirty="0"/>
                  <a:t>partial pressure </a:t>
                </a:r>
                <a:r>
                  <a:rPr lang="en-US" altLang="ja-JP" sz="2000" dirty="0" smtClean="0"/>
                  <a:t>increases.</a:t>
                </a:r>
                <a:endParaRPr lang="en-US" altLang="ja-JP" sz="2000" dirty="0"/>
              </a:p>
              <a:p>
                <a:pPr eaLnBrk="1" hangingPunct="1"/>
                <a:r>
                  <a:rPr lang="en-US" altLang="ja-JP" sz="2000" dirty="0" smtClean="0">
                    <a:sym typeface="Wingdings" pitchFamily="2" charset="2"/>
                  </a:rPr>
                  <a:t>However, </a:t>
                </a:r>
                <a:r>
                  <a:rPr lang="en-US" altLang="ja-JP" sz="2000" dirty="0">
                    <a:sym typeface="Wingdings" pitchFamily="2" charset="2"/>
                  </a:rPr>
                  <a:t>at some density just below 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sym typeface="Wingdings" pitchFamily="2" charset="2"/>
                      </a:rPr>
                      <m:t>𝜌</m:t>
                    </m:r>
                    <m:r>
                      <a:rPr lang="en-US" altLang="ja-JP" sz="2000" i="1" baseline="-25000" dirty="0"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altLang="ja-JP" sz="2000" dirty="0">
                    <a:sym typeface="Wingdings" pitchFamily="2" charset="2"/>
                  </a:rPr>
                  <a:t>, uniform matter is favored due to </a:t>
                </a:r>
                <a:r>
                  <a:rPr lang="en-US" altLang="ja-JP" sz="2000" b="1" dirty="0">
                    <a:sym typeface="Wingdings" pitchFamily="2" charset="2"/>
                  </a:rPr>
                  <a:t>finite size effects</a:t>
                </a:r>
                <a:r>
                  <a:rPr lang="en-US" altLang="ja-JP" sz="2000" dirty="0">
                    <a:sym typeface="Wingdings" pitchFamily="2" charset="2"/>
                  </a:rPr>
                  <a:t> (surface and Coulomb).</a:t>
                </a:r>
              </a:p>
              <a:p>
                <a:pPr eaLnBrk="1" hangingPunct="1"/>
                <a:endParaRPr lang="en-US" altLang="ja-JP" sz="2000" dirty="0" smtClean="0"/>
              </a:p>
              <a:p>
                <a:pPr eaLnBrk="1" hangingPunct="1"/>
                <a:r>
                  <a:rPr lang="en-US" altLang="ja-JP" sz="2000" dirty="0" smtClean="0"/>
                  <a:t>Low-density nuclear matter is a mixed phase of liquid-gas, which exhibits pasta structures.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8436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0" y="1340768"/>
                <a:ext cx="4071938" cy="5016758"/>
              </a:xfrm>
              <a:prstGeom prst="rect">
                <a:avLst/>
              </a:prstGeom>
              <a:blipFill rotWithShape="1">
                <a:blip r:embed="rId4"/>
                <a:stretch>
                  <a:fillRect l="-1647" t="-486" b="-13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50659" y="519063"/>
            <a:ext cx="4107029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dirty="0" smtClean="0"/>
              <a:t>EOS of nuclear matter </a:t>
            </a:r>
          </a:p>
          <a:p>
            <a:pPr algn="ctr">
              <a:defRPr/>
            </a:pPr>
            <a:r>
              <a:rPr lang="en-US" altLang="ja-JP" sz="2400" i="1" baseline="-25000" dirty="0" smtClean="0"/>
              <a:t>Before and after </a:t>
            </a:r>
            <a:r>
              <a:rPr lang="en-US" altLang="ja-JP" sz="2400" i="1" baseline="-25000" dirty="0" err="1" smtClean="0"/>
              <a:t>clusterization</a:t>
            </a:r>
            <a:endParaRPr lang="ja-JP" altLang="en-US" sz="2400" i="1" baseline="-25000" dirty="0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6372200" y="5301208"/>
            <a:ext cx="0" cy="324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524328" y="5535216"/>
            <a:ext cx="432048" cy="16200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785813"/>
            <a:ext cx="360521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38950" y="6443663"/>
            <a:ext cx="1789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Clr>
                <a:srgbClr val="898989"/>
              </a:buClr>
              <a:buFont typeface="Calibri" pitchFamily="34" charset="0"/>
              <a:buNone/>
            </a:pPr>
            <a:fld id="{1364BDDA-773E-4E53-BE7F-E4EA2BD5ABA2}" type="slidenum">
              <a:rPr lang="ja-JP" altLang="en-GB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Clr>
                  <a:srgbClr val="898989"/>
                </a:buClr>
                <a:buFont typeface="Calibri" pitchFamily="34" charset="0"/>
                <a:buNone/>
              </a:pPr>
              <a:t>11</a:t>
            </a:fld>
            <a:endParaRPr lang="ja-JP" alt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Text Box 3"/>
              <p:cNvSpPr txBox="1">
                <a:spLocks noChangeArrowheads="1"/>
              </p:cNvSpPr>
              <p:nvPr/>
            </p:nvSpPr>
            <p:spPr bwMode="auto">
              <a:xfrm>
                <a:off x="293688" y="228600"/>
                <a:ext cx="4278312" cy="729816"/>
              </a:xfrm>
              <a:prstGeom prst="rect">
                <a:avLst/>
              </a:prstGeom>
              <a:solidFill>
                <a:srgbClr val="C2FFF0"/>
              </a:solidFill>
              <a:ln w="9360">
                <a:solidFill>
                  <a:srgbClr val="00CC99"/>
                </a:solidFill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860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</a:rPr>
                  <a:t>EOS with pasta structures in nuclear matter 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GB" altLang="ja-JP" sz="2000" baseline="-25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50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688" y="228600"/>
                <a:ext cx="4278312" cy="729816"/>
              </a:xfrm>
              <a:prstGeom prst="rect">
                <a:avLst/>
              </a:prstGeom>
              <a:blipFill rotWithShape="1">
                <a:blip r:embed="rId4"/>
                <a:stretch>
                  <a:fillRect l="-2131" t="-12397" b="-18182"/>
                </a:stretch>
              </a:blipFill>
              <a:ln w="9360">
                <a:solidFill>
                  <a:srgbClr val="00CC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9" name="テキスト ボックス 9"/>
          <p:cNvSpPr txBox="1">
            <a:spLocks noChangeArrowheads="1"/>
          </p:cNvSpPr>
          <p:nvPr/>
        </p:nvSpPr>
        <p:spPr bwMode="auto">
          <a:xfrm>
            <a:off x="4762500" y="500063"/>
            <a:ext cx="2738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Symmetric matter</a:t>
            </a:r>
            <a:r>
              <a:rPr lang="ja-JP" altLang="en-US"/>
              <a:t> </a:t>
            </a:r>
            <a:r>
              <a:rPr lang="en-US" altLang="ja-JP" i="1"/>
              <a:t>Y</a:t>
            </a:r>
            <a:r>
              <a:rPr lang="en-US" altLang="ja-JP" i="1" baseline="-25000"/>
              <a:t>p</a:t>
            </a:r>
            <a:r>
              <a:rPr lang="en-US" altLang="ja-JP"/>
              <a:t>=0.5</a:t>
            </a:r>
            <a:endParaRPr lang="ja-JP" altLang="en-US"/>
          </a:p>
        </p:txBody>
      </p:sp>
      <p:pic>
        <p:nvPicPr>
          <p:cNvPr id="215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852863"/>
            <a:ext cx="35528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テキスト ボックス 10"/>
          <p:cNvSpPr txBox="1">
            <a:spLocks noChangeArrowheads="1"/>
          </p:cNvSpPr>
          <p:nvPr/>
        </p:nvSpPr>
        <p:spPr bwMode="auto">
          <a:xfrm>
            <a:off x="4718050" y="3571875"/>
            <a:ext cx="285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Asymmetric matter </a:t>
            </a:r>
            <a:r>
              <a:rPr lang="en-US" altLang="ja-JP" i="1"/>
              <a:t>Y</a:t>
            </a:r>
            <a:r>
              <a:rPr lang="en-US" altLang="ja-JP" i="1" baseline="-25000"/>
              <a:t>p</a:t>
            </a:r>
            <a:r>
              <a:rPr lang="en-US" altLang="ja-JP"/>
              <a:t>=0.3</a:t>
            </a: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4" name="Text Box 4"/>
              <p:cNvSpPr txBox="1">
                <a:spLocks noChangeArrowheads="1"/>
              </p:cNvSpPr>
              <p:nvPr/>
            </p:nvSpPr>
            <p:spPr bwMode="auto">
              <a:xfrm>
                <a:off x="285750" y="1328115"/>
                <a:ext cx="4357688" cy="3300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2500"/>
                  </a:lnSpc>
                </a:pPr>
                <a:r>
                  <a:rPr lang="en-US" altLang="ja-JP" sz="2000" dirty="0" smtClean="0">
                    <a:solidFill>
                      <a:srgbClr val="000000"/>
                    </a:solidFill>
                  </a:rPr>
                  <a:t>Pasta structures appear at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r>
                  <a:rPr lang="en-US" altLang="ja-JP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MeV</a:t>
                </a:r>
              </a:p>
              <a:p>
                <a:pPr eaLnBrk="1" hangingPunct="1">
                  <a:lnSpc>
                    <a:spcPts val="2500"/>
                  </a:lnSpc>
                </a:pPr>
                <a:endParaRPr lang="en-US" altLang="ja-JP" sz="20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ts val="2500"/>
                  </a:lnSpc>
                </a:pPr>
                <a:r>
                  <a:rPr lang="en-US" altLang="ja-JP" sz="2000" dirty="0">
                    <a:solidFill>
                      <a:srgbClr val="FF0000"/>
                    </a:solidFill>
                    <a:latin typeface="Calibri" pitchFamily="34" charset="0"/>
                  </a:rPr>
                  <a:t>coexistence region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Calibri" pitchFamily="34" charset="0"/>
                  </a:rPr>
                  <a:t> (Maxwell for </a:t>
                </a:r>
                <a:r>
                  <a:rPr lang="en-US" altLang="ja-JP" sz="2000" i="1" dirty="0" err="1">
                    <a:solidFill>
                      <a:srgbClr val="000000"/>
                    </a:solidFill>
                    <a:latin typeface="Calibri" pitchFamily="34" charset="0"/>
                  </a:rPr>
                  <a:t>Y</a:t>
                </a:r>
                <a:r>
                  <a:rPr lang="en-US" altLang="ja-JP" sz="2000" baseline="-25000" dirty="0" err="1">
                    <a:solidFill>
                      <a:srgbClr val="000000"/>
                    </a:solidFill>
                    <a:latin typeface="Calibri" pitchFamily="34" charset="0"/>
                  </a:rPr>
                  <a:t>p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Calibri" pitchFamily="34" charset="0"/>
                  </a:rPr>
                  <a:t>=0.5 and bulk Gibbs for </a:t>
                </a:r>
                <a:r>
                  <a:rPr lang="en-US" altLang="ja-JP" sz="2000" i="1" dirty="0" err="1">
                    <a:solidFill>
                      <a:srgbClr val="000000"/>
                    </a:solidFill>
                    <a:latin typeface="Calibri" pitchFamily="34" charset="0"/>
                  </a:rPr>
                  <a:t>Y</a:t>
                </a:r>
                <a:r>
                  <a:rPr lang="en-US" altLang="ja-JP" sz="2000" baseline="-25000" dirty="0" err="1">
                    <a:solidFill>
                      <a:srgbClr val="000000"/>
                    </a:solidFill>
                    <a:latin typeface="Calibri" pitchFamily="34" charset="0"/>
                  </a:rPr>
                  <a:t>p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Calibri" pitchFamily="34" charset="0"/>
                  </a:rPr>
                  <a:t>&lt;0.5) is meta-stable.</a:t>
                </a:r>
              </a:p>
              <a:p>
                <a:pPr eaLnBrk="1" hangingPunct="1">
                  <a:lnSpc>
                    <a:spcPts val="2500"/>
                  </a:lnSpc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Calibri" pitchFamily="34" charset="0"/>
                  </a:rPr>
                  <a:t>Uniform matter is allowed in some coexistence region due to finite-size effects</a:t>
                </a:r>
                <a:r>
                  <a:rPr lang="en-US" altLang="ja-JP" sz="2000" dirty="0" smtClean="0">
                    <a:solidFill>
                      <a:srgbClr val="000000"/>
                    </a:solidFill>
                    <a:latin typeface="Calibri" pitchFamily="34" charset="0"/>
                  </a:rPr>
                  <a:t>.</a:t>
                </a:r>
              </a:p>
              <a:p>
                <a:pPr eaLnBrk="1" hangingPunct="1">
                  <a:lnSpc>
                    <a:spcPts val="2500"/>
                  </a:lnSpc>
                </a:pPr>
                <a:endParaRPr lang="en-US" altLang="ja-JP" sz="2000" i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15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0" y="1328115"/>
                <a:ext cx="4357688" cy="3300520"/>
              </a:xfrm>
              <a:prstGeom prst="rect">
                <a:avLst/>
              </a:prstGeom>
              <a:blipFill rotWithShape="1">
                <a:blip r:embed="rId6"/>
                <a:stretch>
                  <a:fillRect l="-1538" t="-11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0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7B865-DC80-4E90-9045-058237E37C91}" type="slidenum">
              <a:rPr lang="ja-JP" altLang="en-US"/>
              <a:pPr>
                <a:defRPr/>
              </a:pPr>
              <a:t>12</a:t>
            </a:fld>
            <a:endParaRPr lang="ja-JP" altLang="en-US"/>
          </a:p>
        </p:txBody>
      </p:sp>
      <p:grpSp>
        <p:nvGrpSpPr>
          <p:cNvPr id="33795" name="グループ化 4"/>
          <p:cNvGrpSpPr>
            <a:grpSpLocks/>
          </p:cNvGrpSpPr>
          <p:nvPr/>
        </p:nvGrpSpPr>
        <p:grpSpPr bwMode="auto">
          <a:xfrm>
            <a:off x="4214813" y="547688"/>
            <a:ext cx="4143375" cy="5953125"/>
            <a:chOff x="2500313" y="452438"/>
            <a:chExt cx="4143375" cy="5953125"/>
          </a:xfrm>
        </p:grpSpPr>
        <p:pic>
          <p:nvPicPr>
            <p:cNvPr id="3379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3" y="452438"/>
              <a:ext cx="4143375" cy="595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テキスト ボックス 3"/>
            <p:cNvSpPr txBox="1">
              <a:spLocks noChangeArrowheads="1"/>
            </p:cNvSpPr>
            <p:nvPr/>
          </p:nvSpPr>
          <p:spPr bwMode="auto">
            <a:xfrm>
              <a:off x="3571868" y="1071546"/>
              <a:ext cx="1274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/>
                <a:t>Beta equil.</a:t>
              </a:r>
              <a:endParaRPr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642938" y="428625"/>
            <a:ext cx="2898775" cy="4619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/>
              <a:t>Beta-equilibrium case</a:t>
            </a:r>
            <a:endParaRPr lang="ja-JP" altLang="en-US" sz="2400" i="1" baseline="-25000" dirty="0"/>
          </a:p>
        </p:txBody>
      </p:sp>
      <p:sp>
        <p:nvSpPr>
          <p:cNvPr id="33797" name="テキスト ボックス 6"/>
          <p:cNvSpPr txBox="1">
            <a:spLocks noChangeArrowheads="1"/>
          </p:cNvSpPr>
          <p:nvPr/>
        </p:nvSpPr>
        <p:spPr bwMode="auto">
          <a:xfrm>
            <a:off x="285750" y="2000250"/>
            <a:ext cx="3929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/>
              <a:t>Only “droplet” structure appears.</a:t>
            </a:r>
          </a:p>
          <a:p>
            <a:pPr eaLnBrk="1" hangingPunct="1"/>
            <a:endParaRPr lang="en-US" altLang="ja-JP" sz="2000"/>
          </a:p>
          <a:p>
            <a:pPr eaLnBrk="1" hangingPunct="1"/>
            <a:r>
              <a:rPr lang="en-US" altLang="ja-JP" sz="2000"/>
              <a:t>The change of EOS due to the non-uniform structure is small.</a:t>
            </a:r>
          </a:p>
        </p:txBody>
      </p:sp>
      <p:sp>
        <p:nvSpPr>
          <p:cNvPr id="33798" name="テキスト ボックス 7"/>
          <p:cNvSpPr txBox="1">
            <a:spLocks noChangeArrowheads="1"/>
          </p:cNvSpPr>
          <p:nvPr/>
        </p:nvSpPr>
        <p:spPr bwMode="auto">
          <a:xfrm>
            <a:off x="5411788" y="915988"/>
            <a:ext cx="58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/>
              <a:t>T</a:t>
            </a:r>
            <a:r>
              <a:rPr lang="en-US" altLang="ja-JP"/>
              <a:t>=0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45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 bwMode="auto">
          <a:xfrm>
            <a:off x="611560" y="332656"/>
            <a:ext cx="5394850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ＭＳ Ｐゴシック" charset="-128"/>
              </a:rPr>
              <a:t>Fully 3 dimensional (3D) calculation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39276" y="1052736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Use of the Wigner-Seitz cell 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1596733" y="2420888"/>
            <a:ext cx="4271411" cy="1559932"/>
            <a:chOff x="4265461" y="2204864"/>
            <a:chExt cx="4271411" cy="1559932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2080" y="2204864"/>
              <a:ext cx="2107964" cy="1014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183" t="16767" r="16445" b="13864"/>
            <a:stretch/>
          </p:blipFill>
          <p:spPr bwMode="auto">
            <a:xfrm>
              <a:off x="4355976" y="2204864"/>
              <a:ext cx="873808" cy="102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265461" y="3284984"/>
              <a:ext cx="10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ndalus" pitchFamily="18" charset="-78"/>
                  <a:cs typeface="Andalus" pitchFamily="18" charset="-78"/>
                </a:rPr>
                <a:t>dumbbell </a:t>
              </a:r>
              <a:endParaRPr kumimoji="1" lang="ja-JP" altLang="en-US" sz="16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7763" y="3284984"/>
              <a:ext cx="813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 smtClean="0">
                  <a:latin typeface="Andalus" pitchFamily="18" charset="-78"/>
                  <a:cs typeface="Andalus" pitchFamily="18" charset="-78"/>
                </a:rPr>
                <a:t>Gyroid</a:t>
              </a:r>
              <a:r>
                <a:rPr lang="ja-JP" altLang="en-US" sz="1600" dirty="0" smtClean="0">
                  <a:latin typeface="Andalus" pitchFamily="18" charset="-78"/>
                  <a:cs typeface="Andalus" pitchFamily="18" charset="-78"/>
                </a:rPr>
                <a:t> </a:t>
              </a:r>
              <a:endParaRPr kumimoji="1" lang="ja-JP" altLang="en-US" sz="16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52339" y="3356992"/>
              <a:ext cx="1136850" cy="407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ja-JP" dirty="0" smtClean="0">
                  <a:latin typeface="Andalus" pitchFamily="18" charset="-78"/>
                  <a:cs typeface="Andalus" pitchFamily="18" charset="-78"/>
                </a:rPr>
                <a:t>d</a:t>
              </a:r>
              <a:r>
                <a:rPr kumimoji="1" lang="en-US" altLang="ja-JP" dirty="0" smtClean="0">
                  <a:latin typeface="Andalus" pitchFamily="18" charset="-78"/>
                  <a:cs typeface="Andalus" pitchFamily="18" charset="-78"/>
                </a:rPr>
                <a:t>ouble-</a:t>
              </a:r>
            </a:p>
            <a:p>
              <a:r>
                <a:rPr lang="en-US" altLang="ja-JP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kumimoji="1" lang="en-US" altLang="ja-JP" dirty="0" smtClean="0">
                  <a:latin typeface="Andalus" pitchFamily="18" charset="-78"/>
                  <a:cs typeface="Andalus" pitchFamily="18" charset="-78"/>
                </a:rPr>
                <a:t>diamond</a:t>
              </a:r>
              <a:r>
                <a:rPr lang="ja-JP" altLang="en-US" dirty="0" smtClean="0">
                  <a:latin typeface="Andalus" pitchFamily="18" charset="-78"/>
                  <a:cs typeface="Andalus" pitchFamily="18" charset="-78"/>
                </a:rPr>
                <a:t> </a:t>
              </a:r>
              <a:endParaRPr kumimoji="1" lang="ja-JP" altLang="en-US" dirty="0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93264" y="2204864"/>
              <a:ext cx="1043608" cy="1009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524328" y="3284984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Andalus" pitchFamily="18" charset="-78"/>
                  <a:cs typeface="Andalus" pitchFamily="18" charset="-78"/>
                </a:rPr>
                <a:t>n</a:t>
              </a:r>
              <a:r>
                <a:rPr kumimoji="1" lang="en-US" altLang="ja-JP" sz="1600" dirty="0" smtClean="0">
                  <a:latin typeface="Andalus" pitchFamily="18" charset="-78"/>
                  <a:cs typeface="Andalus" pitchFamily="18" charset="-78"/>
                </a:rPr>
                <a:t>etwork </a:t>
              </a:r>
              <a:endParaRPr kumimoji="1" lang="ja-JP" altLang="en-US" sz="1600" dirty="0"/>
            </a:p>
          </p:txBody>
        </p:sp>
      </p:grpSp>
      <p:grpSp>
        <p:nvGrpSpPr>
          <p:cNvPr id="22" name="グループ化 21"/>
          <p:cNvGrpSpPr>
            <a:grpSpLocks noChangeAspect="1"/>
          </p:cNvGrpSpPr>
          <p:nvPr/>
        </p:nvGrpSpPr>
        <p:grpSpPr>
          <a:xfrm>
            <a:off x="4439536" y="4149077"/>
            <a:ext cx="3664937" cy="1368152"/>
            <a:chOff x="4536287" y="3933056"/>
            <a:chExt cx="2362335" cy="881880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4714500" y="4557034"/>
              <a:ext cx="846074" cy="257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rgbClr val="FF0000"/>
                  </a:solidFill>
                </a:rPr>
                <a:t>b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cc  lattice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536287" y="3933056"/>
              <a:ext cx="593298" cy="218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Andalus" pitchFamily="18" charset="-78"/>
                  <a:cs typeface="Andalus" pitchFamily="18" charset="-78"/>
                </a:rPr>
                <a:t>“droplet”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948237" y="3950303"/>
              <a:ext cx="390779" cy="218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Andalus" pitchFamily="18" charset="-78"/>
                  <a:cs typeface="Andalus" pitchFamily="18" charset="-78"/>
                </a:rPr>
                <a:t>“rod”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409203" y="3957815"/>
              <a:ext cx="440375" cy="218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Andalus" pitchFamily="18" charset="-78"/>
                  <a:cs typeface="Andalus" pitchFamily="18" charset="-78"/>
                </a:rPr>
                <a:t>“tube”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209406" y="3942060"/>
              <a:ext cx="572633" cy="218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Andalus" pitchFamily="18" charset="-78"/>
                  <a:cs typeface="Andalus" pitchFamily="18" charset="-78"/>
                </a:rPr>
                <a:t>“bubble”</a:t>
              </a:r>
              <a:endParaRPr kumimoji="1" lang="ja-JP" altLang="en-US" sz="1600" dirty="0">
                <a:latin typeface="Andalus" pitchFamily="18" charset="-78"/>
                <a:cs typeface="Andalus" pitchFamily="18" charset="-78"/>
              </a:endParaRPr>
            </a:p>
          </p:txBody>
        </p:sp>
        <p:pic>
          <p:nvPicPr>
            <p:cNvPr id="16" name="図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8562" y="4205586"/>
              <a:ext cx="374353" cy="349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07225" y="4196286"/>
              <a:ext cx="305302" cy="36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図 17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83732" y="4205586"/>
              <a:ext cx="305302" cy="357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図 18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95246" y="4210055"/>
              <a:ext cx="360040" cy="34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5921282" y="4536450"/>
              <a:ext cx="977340" cy="257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Honeycomb 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グループ化 46"/>
          <p:cNvGrpSpPr>
            <a:grpSpLocks noChangeAspect="1"/>
          </p:cNvGrpSpPr>
          <p:nvPr/>
        </p:nvGrpSpPr>
        <p:grpSpPr>
          <a:xfrm>
            <a:off x="5220072" y="548680"/>
            <a:ext cx="3190635" cy="1507260"/>
            <a:chOff x="5485671" y="498158"/>
            <a:chExt cx="2698253" cy="1274658"/>
          </a:xfrm>
        </p:grpSpPr>
        <p:sp>
          <p:nvSpPr>
            <p:cNvPr id="26" name="右矢印 25"/>
            <p:cNvSpPr/>
            <p:nvPr/>
          </p:nvSpPr>
          <p:spPr>
            <a:xfrm>
              <a:off x="6113327" y="1390770"/>
              <a:ext cx="196459" cy="15645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右矢印 26"/>
            <p:cNvSpPr/>
            <p:nvPr/>
          </p:nvSpPr>
          <p:spPr>
            <a:xfrm>
              <a:off x="6767118" y="835495"/>
              <a:ext cx="196459" cy="15645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右矢印 27"/>
            <p:cNvSpPr/>
            <p:nvPr/>
          </p:nvSpPr>
          <p:spPr>
            <a:xfrm>
              <a:off x="7405074" y="1359191"/>
              <a:ext cx="196459" cy="15645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9" name="Picture 9" descr="C:\Users\hadron\Desktop\立方体1_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920" y="765068"/>
              <a:ext cx="296569" cy="31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C:\Users\hadron\Desktop\立方体2_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257396"/>
              <a:ext cx="296569" cy="319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 descr="C:\Users\hadron\Desktop\立方体3_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5473" y="1283445"/>
              <a:ext cx="327608" cy="33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円/楕円 31"/>
            <p:cNvSpPr/>
            <p:nvPr/>
          </p:nvSpPr>
          <p:spPr>
            <a:xfrm>
              <a:off x="7118863" y="844591"/>
              <a:ext cx="166510" cy="15445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フローチャート : 磁気ディスク 32"/>
            <p:cNvSpPr/>
            <p:nvPr/>
          </p:nvSpPr>
          <p:spPr>
            <a:xfrm>
              <a:off x="6505451" y="1278337"/>
              <a:ext cx="114216" cy="310426"/>
            </a:xfrm>
            <a:prstGeom prst="flowChartMagneticDisk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直方体 33"/>
            <p:cNvSpPr/>
            <p:nvPr/>
          </p:nvSpPr>
          <p:spPr>
            <a:xfrm>
              <a:off x="7771663" y="1277447"/>
              <a:ext cx="167134" cy="329761"/>
            </a:xfrm>
            <a:prstGeom prst="cube">
              <a:avLst>
                <a:gd name="adj" fmla="val 61678"/>
              </a:avLst>
            </a:prstGeom>
            <a:solidFill>
              <a:srgbClr val="FF990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6308869" y="1145649"/>
              <a:ext cx="498858" cy="627167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  <a:alpha val="38000"/>
                  </a:schemeClr>
                </a:gs>
                <a:gs pos="35000">
                  <a:schemeClr val="accent5">
                    <a:lumMod val="40000"/>
                    <a:lumOff val="60000"/>
                    <a:alpha val="39000"/>
                  </a:schemeClr>
                </a:gs>
                <a:gs pos="100000">
                  <a:schemeClr val="accent5">
                    <a:lumMod val="20000"/>
                    <a:lumOff val="80000"/>
                    <a:alpha val="39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6952689" y="704625"/>
              <a:ext cx="498858" cy="434387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  <a:alpha val="40000"/>
                  </a:schemeClr>
                </a:gs>
                <a:gs pos="35000">
                  <a:schemeClr val="accent5">
                    <a:lumMod val="40000"/>
                    <a:lumOff val="60000"/>
                    <a:alpha val="41000"/>
                  </a:schemeClr>
                </a:gs>
                <a:gs pos="100000">
                  <a:schemeClr val="accent5">
                    <a:lumMod val="20000"/>
                    <a:lumOff val="80000"/>
                    <a:alpha val="39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7601534" y="1141998"/>
              <a:ext cx="498858" cy="599895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  <a:alpha val="40000"/>
                  </a:schemeClr>
                </a:gs>
                <a:gs pos="35000">
                  <a:schemeClr val="accent5">
                    <a:lumMod val="40000"/>
                    <a:lumOff val="60000"/>
                    <a:alpha val="41000"/>
                  </a:schemeClr>
                </a:gs>
                <a:gs pos="100000">
                  <a:schemeClr val="accent5">
                    <a:lumMod val="20000"/>
                    <a:lumOff val="80000"/>
                    <a:alpha val="39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485671" y="1124744"/>
              <a:ext cx="1379676" cy="576064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6804248" y="1124744"/>
              <a:ext cx="1379676" cy="576064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6144652" y="620688"/>
              <a:ext cx="1379676" cy="576064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660232" y="498158"/>
              <a:ext cx="415498" cy="2205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kumimoji="1" lang="en-US" altLang="ja-JP" sz="1600" dirty="0" smtClean="0"/>
                <a:t>3D</a:t>
              </a:r>
              <a:endParaRPr kumimoji="1" lang="ja-JP" altLang="en-US" sz="16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028710" y="1109166"/>
              <a:ext cx="415498" cy="2205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 anchor="b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altLang="ja-JP" sz="1600" dirty="0" smtClean="0"/>
                <a:t>2</a:t>
              </a:r>
              <a:r>
                <a:rPr kumimoji="1" lang="en-US" altLang="ja-JP" sz="1600" dirty="0" smtClean="0"/>
                <a:t>D</a:t>
              </a:r>
              <a:endParaRPr kumimoji="1" lang="ja-JP" altLang="en-US" sz="16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308304" y="1063765"/>
              <a:ext cx="415498" cy="2205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kumimoji="1" lang="en-US" altLang="ja-JP" sz="1600" dirty="0" smtClean="0"/>
                <a:t>1D</a:t>
              </a:r>
              <a:endParaRPr kumimoji="1" lang="ja-JP" altLang="en-US" sz="1600" dirty="0"/>
            </a:p>
          </p:txBody>
        </p:sp>
      </p:grpSp>
      <p:sp>
        <p:nvSpPr>
          <p:cNvPr id="48" name="左矢印吹き出し 47"/>
          <p:cNvSpPr/>
          <p:nvPr/>
        </p:nvSpPr>
        <p:spPr>
          <a:xfrm>
            <a:off x="5940152" y="2301839"/>
            <a:ext cx="2448443" cy="11991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47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 Complex structures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were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missing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9" name="左矢印吹き出し 48"/>
          <p:cNvSpPr/>
          <p:nvPr/>
        </p:nvSpPr>
        <p:spPr>
          <a:xfrm flipH="1">
            <a:off x="1782534" y="4221088"/>
            <a:ext cx="2645450" cy="1199169"/>
          </a:xfrm>
          <a:prstGeom prst="leftArrowCallout">
            <a:avLst>
              <a:gd name="adj1" fmla="val 25000"/>
              <a:gd name="adj2" fmla="val 25000"/>
              <a:gd name="adj3" fmla="val 18172"/>
              <a:gd name="adj4" fmla="val 8359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Crystalline 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structures could not be discussed.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82047" y="184482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 Limitation of emerging structures. 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3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9859" y="620688"/>
            <a:ext cx="335957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/>
              <a:t>Fully 3D RMF calculations</a:t>
            </a:r>
            <a:endParaRPr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5548021"/>
            <a:ext cx="2238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“droplet” 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[</a:t>
            </a:r>
            <a:r>
              <a:rPr lang="en-US" altLang="ja-JP" dirty="0" err="1" smtClean="0">
                <a:latin typeface="+mj-lt"/>
                <a:cs typeface="Andalus" pitchFamily="18" charset="-78"/>
              </a:rPr>
              <a:t>fcc</a:t>
            </a:r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]</a:t>
            </a:r>
          </a:p>
          <a:p>
            <a:pPr algn="ctr"/>
            <a:r>
              <a:rPr lang="en-US" altLang="ja-JP" sz="1600" i="1" dirty="0" err="1" smtClean="0">
                <a:latin typeface="Andalus" pitchFamily="18" charset="-78"/>
                <a:cs typeface="Andalus" pitchFamily="18" charset="-78"/>
              </a:rPr>
              <a:t>ρ</a:t>
            </a:r>
            <a:r>
              <a:rPr lang="en-US" altLang="ja-JP" sz="1600" baseline="-25000" dirty="0" err="1" smtClean="0">
                <a:latin typeface="Andalus" pitchFamily="18" charset="-78"/>
                <a:cs typeface="Andalus" pitchFamily="18" charset="-78"/>
              </a:rPr>
              <a:t>B</a:t>
            </a:r>
            <a:r>
              <a:rPr lang="en-US" altLang="ja-JP" sz="1600" baseline="-25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= 0.012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3611" y="5548021"/>
            <a:ext cx="16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“rod” 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[honeycomb]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0.024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8880" y="5620029"/>
            <a:ext cx="128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“slab”</a:t>
            </a:r>
          </a:p>
          <a:p>
            <a:pPr algn="ctr"/>
            <a:endParaRPr lang="en-US" altLang="ja-JP" sz="16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0.05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6817" y="5622339"/>
            <a:ext cx="168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“tube” [honeycomb]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0.08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07850" y="5622339"/>
            <a:ext cx="152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“bubble” 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[fcc]</a:t>
            </a:r>
          </a:p>
          <a:p>
            <a:pPr algn="ctr"/>
            <a:r>
              <a:rPr lang="en-US" altLang="ja-JP" sz="1600" dirty="0" smtClean="0">
                <a:latin typeface="Andalus" pitchFamily="18" charset="-78"/>
                <a:cs typeface="Andalus" pitchFamily="18" charset="-78"/>
              </a:rPr>
              <a:t>0.094 fm</a:t>
            </a:r>
            <a:r>
              <a:rPr lang="en-US" altLang="ja-JP" sz="1600" baseline="30000" dirty="0" smtClean="0">
                <a:latin typeface="Andalus" pitchFamily="18" charset="-78"/>
                <a:cs typeface="Andalus" pitchFamily="18" charset="-78"/>
              </a:rPr>
              <a:t>-3</a:t>
            </a:r>
            <a:endParaRPr lang="en-US" altLang="ja-JP" sz="1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1640" y="5837595"/>
            <a:ext cx="790865" cy="25426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0326" y="1412776"/>
            <a:ext cx="14637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i="1" dirty="0" err="1" smtClean="0">
                <a:latin typeface="Iskoola Pota" pitchFamily="34" charset="0"/>
                <a:cs typeface="Iskoola Pota" pitchFamily="34" charset="0"/>
              </a:rPr>
              <a:t>Y</a:t>
            </a:r>
            <a:r>
              <a:rPr lang="en-US" altLang="ja-JP" sz="1600" i="1" baseline="-25000" dirty="0" err="1" smtClean="0">
                <a:latin typeface="Iskoola Pota" pitchFamily="34" charset="0"/>
                <a:cs typeface="Iskoola Pota" pitchFamily="34" charset="0"/>
              </a:rPr>
              <a:t>p</a:t>
            </a:r>
            <a:r>
              <a:rPr lang="en-US" altLang="ja-JP" sz="1600" i="1" dirty="0" smtClean="0"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 = </a:t>
            </a:r>
            <a:r>
              <a:rPr lang="en-US" altLang="ja-JP" sz="1600" i="1" dirty="0" smtClean="0">
                <a:latin typeface="Iskoola Pota" pitchFamily="34" charset="0"/>
                <a:cs typeface="Iskoola Pota" pitchFamily="34" charset="0"/>
              </a:rPr>
              <a:t>Z/A</a:t>
            </a:r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 = 0.5</a:t>
            </a:r>
            <a:endParaRPr kumimoji="1" lang="ja-JP" altLang="en-US" sz="1600" dirty="0">
              <a:latin typeface="Iskoola Pota" pitchFamily="34" charset="0"/>
              <a:cs typeface="Iskoola Pota" pitchFamily="34" charset="0"/>
            </a:endParaRPr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829655" y="2118372"/>
            <a:ext cx="7961806" cy="2994716"/>
            <a:chOff x="524119" y="376346"/>
            <a:chExt cx="6545735" cy="246208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19" y="380156"/>
              <a:ext cx="1428750" cy="2446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368" y="376346"/>
              <a:ext cx="141351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34" y="376346"/>
              <a:ext cx="145161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000" y="384787"/>
              <a:ext cx="1383030" cy="2453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494" y="380977"/>
              <a:ext cx="1356360" cy="244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539552" y="1934486"/>
            <a:ext cx="86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Iskoola Pota" pitchFamily="34" charset="0"/>
                <a:cs typeface="Iskoola Pota" pitchFamily="34" charset="0"/>
              </a:rPr>
              <a:t>proton</a:t>
            </a:r>
            <a:endParaRPr kumimoji="1" lang="ja-JP" altLang="en-US" sz="140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3501008"/>
            <a:ext cx="112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Iskoola Pota" pitchFamily="34" charset="0"/>
                <a:cs typeface="Iskoola Pota" pitchFamily="34" charset="0"/>
              </a:rPr>
              <a:t>electron</a:t>
            </a:r>
            <a:endParaRPr kumimoji="1" lang="ja-JP" altLang="en-US" sz="1400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 l="626" t="92304" r="86118" b="1484"/>
          <a:stretch>
            <a:fillRect/>
          </a:stretch>
        </p:blipFill>
        <p:spPr bwMode="auto">
          <a:xfrm>
            <a:off x="4178057" y="1844824"/>
            <a:ext cx="3888440" cy="42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4889440" y="851520"/>
            <a:ext cx="286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lang="en-US" altLang="ja-JP" b="1" dirty="0" err="1"/>
              <a:t>Phys.Lett</a:t>
            </a:r>
            <a:r>
              <a:rPr lang="en-US" altLang="ja-JP" b="1" dirty="0"/>
              <a:t>. B713 (2012) 284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60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3635896" y="75801"/>
            <a:ext cx="5429274" cy="6593559"/>
            <a:chOff x="3384291" y="-794740"/>
            <a:chExt cx="5680879" cy="68991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7340" y="-794740"/>
              <a:ext cx="5677830" cy="401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6631"/>
            <a:stretch>
              <a:fillRect/>
            </a:stretch>
          </p:blipFill>
          <p:spPr bwMode="auto">
            <a:xfrm>
              <a:off x="3384291" y="2359964"/>
              <a:ext cx="5677829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107504" y="1844824"/>
            <a:ext cx="3600399" cy="3170099"/>
          </a:xfrm>
          <a:prstGeom prst="rect">
            <a:avLst/>
          </a:prstGeom>
          <a:solidFill>
            <a:schemeClr val="accent3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EOS has a similar behavior to that of the conventional studies.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Novelty:</a:t>
            </a:r>
          </a:p>
          <a:p>
            <a:r>
              <a:rPr lang="en-US" altLang="ja-JP" sz="2000" b="1" dirty="0" err="1" smtClean="0"/>
              <a:t>fcc</a:t>
            </a:r>
            <a:r>
              <a:rPr lang="en-US" altLang="ja-JP" sz="2000" dirty="0" smtClean="0"/>
              <a:t> lattice of droplets can be the ground state at some density.</a:t>
            </a:r>
          </a:p>
          <a:p>
            <a:r>
              <a:rPr kumimoji="1" lang="en-US" altLang="ja-JP" sz="2000" dirty="0" smtClean="0">
                <a:sym typeface="Wingdings" pitchFamily="2" charset="2"/>
              </a:rPr>
              <a:t> Not  the Coulomb interaction among “point particles” but  the change of the droplet size is relevant.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52482" y="642174"/>
            <a:ext cx="14637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err="1" smtClean="0">
                <a:latin typeface="Iskoola Pota" pitchFamily="34" charset="0"/>
                <a:cs typeface="Iskoola Pota" pitchFamily="34" charset="0"/>
              </a:rPr>
              <a:t>Y</a:t>
            </a:r>
            <a:r>
              <a:rPr lang="en-US" altLang="ja-JP" sz="1600" baseline="-25000" dirty="0" err="1" smtClean="0">
                <a:latin typeface="Iskoola Pota" pitchFamily="34" charset="0"/>
                <a:cs typeface="Iskoola Pota" pitchFamily="34" charset="0"/>
              </a:rPr>
              <a:t>p</a:t>
            </a:r>
            <a:r>
              <a:rPr lang="en-US" altLang="ja-JP" sz="1600" dirty="0" smtClean="0">
                <a:latin typeface="Iskoola Pota" pitchFamily="34" charset="0"/>
                <a:cs typeface="Iskoola Pota" pitchFamily="34" charset="0"/>
              </a:rPr>
              <a:t>  = Z/A = 0.5</a:t>
            </a:r>
            <a:endParaRPr kumimoji="1" lang="ja-JP" altLang="en-US" sz="1600" dirty="0">
              <a:latin typeface="Iskoola Pota" pitchFamily="34" charset="0"/>
              <a:cs typeface="Iskoola Po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/>
          <a:stretch/>
        </p:blipFill>
        <p:spPr bwMode="auto">
          <a:xfrm rot="16200000">
            <a:off x="3431805" y="-443781"/>
            <a:ext cx="2280391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 bwMode="auto">
          <a:xfrm rot="16200000">
            <a:off x="1813683" y="3018966"/>
            <a:ext cx="254111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74564" y="1052736"/>
            <a:ext cx="21980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Iskoola Pota" pitchFamily="34" charset="0"/>
                <a:cs typeface="Iskoola Pota" pitchFamily="34" charset="0"/>
              </a:rPr>
              <a:t>Beta equilibrium case	</a:t>
            </a:r>
            <a:endParaRPr kumimoji="1" lang="ja-JP" altLang="en-US" dirty="0"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0112" y="4293096"/>
            <a:ext cx="310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Slightly different result from</a:t>
            </a:r>
          </a:p>
          <a:p>
            <a:r>
              <a:rPr lang="en-US" altLang="ja-JP" dirty="0" smtClean="0"/>
              <a:t>the WS </a:t>
            </a:r>
            <a:r>
              <a:rPr lang="en-US" altLang="ja-JP" dirty="0"/>
              <a:t>approx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Crystalline structures bcc &amp; </a:t>
            </a:r>
            <a:r>
              <a:rPr kumimoji="1" lang="en-US" altLang="ja-JP" dirty="0" err="1" smtClean="0"/>
              <a:t>fcc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Rod phase appears.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89440" y="851520"/>
            <a:ext cx="251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[Phys</a:t>
            </a:r>
            <a:r>
              <a:rPr lang="en-US" altLang="ja-JP" dirty="0"/>
              <a:t>. Rev. C </a:t>
            </a:r>
            <a:r>
              <a:rPr lang="en-US" altLang="ja-JP" b="1" dirty="0"/>
              <a:t>88</a:t>
            </a:r>
            <a:r>
              <a:rPr lang="en-US" altLang="ja-JP" dirty="0"/>
              <a:t>, </a:t>
            </a:r>
            <a:r>
              <a:rPr lang="en-US" altLang="ja-JP" dirty="0" smtClean="0"/>
              <a:t>025801]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75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365125"/>
          </a:xfrm>
        </p:spPr>
        <p:txBody>
          <a:bodyPr/>
          <a:lstStyle/>
          <a:p>
            <a:pPr>
              <a:defRPr/>
            </a:pPr>
            <a:fld id="{AEA39331-FCC5-4B1F-8A00-891830A3ECD5}" type="slidenum">
              <a:rPr lang="ja-JP" altLang="en-US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1538" y="357166"/>
            <a:ext cx="43799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(2) </a:t>
            </a:r>
            <a:r>
              <a:rPr kumimoji="1" lang="en-US" altLang="ja-JP" sz="3600" dirty="0" err="1" smtClean="0"/>
              <a:t>Kaon</a:t>
            </a:r>
            <a:r>
              <a:rPr kumimoji="1" lang="en-US" altLang="ja-JP" sz="3600" dirty="0" smtClean="0"/>
              <a:t> condensation</a:t>
            </a:r>
            <a:endParaRPr kumimoji="1" lang="ja-JP" altLang="en-US" sz="36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51261"/>
            <a:ext cx="3643338" cy="33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619125" y="1625600"/>
          <a:ext cx="607695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数式" r:id="rId4" imgW="3733560" imgH="888840" progId="Equation.3">
                  <p:embed/>
                </p:oleObj>
              </mc:Choice>
              <mc:Fallback>
                <p:oleObj name="数式" r:id="rId4" imgW="3733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1625600"/>
                        <a:ext cx="6076950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572264" y="1568223"/>
            <a:ext cx="228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From a </a:t>
            </a:r>
            <a:r>
              <a:rPr lang="en-US" altLang="ja-JP" dirty="0" err="1" smtClean="0"/>
              <a:t>Lagrangian</a:t>
            </a:r>
            <a:r>
              <a:rPr lang="en-US" altLang="ja-JP" dirty="0" smtClean="0"/>
              <a:t> with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symmetry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72" y="1285860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K</a:t>
            </a:r>
            <a:r>
              <a:rPr kumimoji="1" lang="en-US" altLang="ja-JP" dirty="0" smtClean="0"/>
              <a:t> single particle energy (model-independent form)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43372" y="27024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Threshold condition of condensation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7917" y="1124744"/>
            <a:ext cx="251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[Phys</a:t>
            </a:r>
            <a:r>
              <a:rPr lang="en-US" altLang="ja-JP" dirty="0"/>
              <a:t>. Rev. C </a:t>
            </a:r>
            <a:r>
              <a:rPr lang="en-US" altLang="ja-JP" b="1" dirty="0"/>
              <a:t>73</a:t>
            </a:r>
            <a:r>
              <a:rPr lang="en-US" altLang="ja-JP" dirty="0"/>
              <a:t>, </a:t>
            </a:r>
            <a:r>
              <a:rPr lang="en-US" altLang="ja-JP" dirty="0" smtClean="0"/>
              <a:t>035802]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C972F-5842-4451-8CB1-DCE40E7ECD52}" type="slidenum">
              <a:rPr lang="ja-JP" altLang="en-US"/>
              <a:pPr>
                <a:defRPr/>
              </a:pPr>
              <a:t>18</a:t>
            </a:fld>
            <a:endParaRPr lang="ja-JP" altLang="en-US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/>
          <a:stretch>
            <a:fillRect/>
          </a:stretch>
        </p:blipFill>
        <p:spPr bwMode="auto">
          <a:xfrm>
            <a:off x="1106488" y="500063"/>
            <a:ext cx="339407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95375"/>
            <a:ext cx="44291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7188" y="285750"/>
            <a:ext cx="2962275" cy="4619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err="1"/>
              <a:t>Kaonic</a:t>
            </a:r>
            <a:r>
              <a:rPr lang="en-US" altLang="ja-JP" sz="2400" dirty="0"/>
              <a:t> pasta structure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82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548680"/>
            <a:ext cx="20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Fully 3D calculation</a:t>
            </a:r>
            <a:endParaRPr kumimoji="1" lang="ja-JP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7191" r="9971" b="5225"/>
          <a:stretch/>
        </p:blipFill>
        <p:spPr bwMode="auto">
          <a:xfrm>
            <a:off x="5397472" y="637487"/>
            <a:ext cx="3278984" cy="27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79512" y="1965738"/>
            <a:ext cx="5688633" cy="4703622"/>
            <a:chOff x="179512" y="548680"/>
            <a:chExt cx="5688633" cy="470362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16034" y="200190"/>
              <a:ext cx="4415590" cy="56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755576" y="5486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p</a:t>
              </a:r>
              <a:endParaRPr kumimoji="1" lang="ja-JP" altLang="en-US" i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746828" y="62068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K</a:t>
              </a:r>
              <a:r>
                <a:rPr kumimoji="1" lang="en-US" altLang="ja-JP" i="1" baseline="30000" dirty="0" smtClean="0">
                  <a:latin typeface="Symbol" panose="05050102010706020507" pitchFamily="18" charset="2"/>
                </a:rPr>
                <a:t>-</a:t>
              </a:r>
              <a:endParaRPr kumimoji="1" lang="ja-JP" altLang="en-US" i="1" baseline="30000" dirty="0"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899592" y="1772816"/>
                  <a:ext cx="808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0.45</a:t>
                  </a:r>
                  <a14:m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baseline="-25000" smtClean="0">
                          <a:latin typeface="Cambria Math"/>
                        </a:rPr>
                        <m:t>0</m:t>
                      </m:r>
                    </m:oMath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1772816"/>
                  <a:ext cx="80823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818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979789" y="1844824"/>
                  <a:ext cx="808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0.60</a:t>
                  </a:r>
                  <a14:m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baseline="-25000" smtClean="0">
                          <a:latin typeface="Cambria Math"/>
                        </a:rPr>
                        <m:t>0</m:t>
                      </m:r>
                    </m:oMath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789" y="1844824"/>
                  <a:ext cx="80823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818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899592" y="3131676"/>
                  <a:ext cx="808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0.70</a:t>
                  </a:r>
                  <a14:m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baseline="-25000" smtClean="0">
                          <a:latin typeface="Cambria Math"/>
                        </a:rPr>
                        <m:t>0</m:t>
                      </m:r>
                    </m:oMath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3131676"/>
                  <a:ext cx="80823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818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635896" y="3140968"/>
                  <a:ext cx="808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0.72</a:t>
                  </a:r>
                  <a14:m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baseline="-25000" smtClean="0">
                          <a:latin typeface="Cambria Math"/>
                        </a:rPr>
                        <m:t>0</m:t>
                      </m:r>
                    </m:oMath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3140968"/>
                  <a:ext cx="80823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015" t="-8333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899592" y="4797152"/>
                  <a:ext cx="8082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0.75</a:t>
                  </a:r>
                  <a14:m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𝜌</m:t>
                      </m:r>
                      <m:r>
                        <a:rPr kumimoji="1" lang="en-US" altLang="ja-JP" b="0" i="1" baseline="-25000" smtClean="0">
                          <a:latin typeface="Cambria Math"/>
                        </a:rPr>
                        <m:t>0</m:t>
                      </m:r>
                    </m:oMath>
                  </a14:m>
                  <a:endParaRPr kumimoji="1" lang="ja-JP" altLang="en-US" baseline="-250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4797152"/>
                  <a:ext cx="80823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818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テキスト ボックス 12"/>
          <p:cNvSpPr txBox="1"/>
          <p:nvPr/>
        </p:nvSpPr>
        <p:spPr>
          <a:xfrm>
            <a:off x="3401410" y="21235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p</a:t>
            </a:r>
            <a:endParaRPr kumimoji="1" lang="ja-JP" altLang="en-US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24" y="213285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K</a:t>
            </a:r>
            <a:r>
              <a:rPr kumimoji="1" lang="en-US" altLang="ja-JP" i="1" baseline="30000" dirty="0" smtClean="0">
                <a:latin typeface="Symbol" panose="05050102010706020507" pitchFamily="18" charset="2"/>
              </a:rPr>
              <a:t>-</a:t>
            </a:r>
            <a:endParaRPr kumimoji="1" lang="ja-JP" altLang="en-US" i="1" baseline="30000" dirty="0">
              <a:latin typeface="Symbol" panose="05050102010706020507" pitchFamily="18" charset="2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383245" y="332656"/>
            <a:ext cx="1834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[unpublished yet]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52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t="10493" r="28550" b="797"/>
          <a:stretch/>
        </p:blipFill>
        <p:spPr bwMode="auto">
          <a:xfrm rot="16200000">
            <a:off x="5018945" y="1444022"/>
            <a:ext cx="3616748" cy="42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683568" y="919748"/>
                <a:ext cx="3176254" cy="4893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0070C0"/>
                    </a:solidFill>
                  </a:rPr>
                  <a:t>Density</a:t>
                </a:r>
                <a:r>
                  <a:rPr kumimoji="1" lang="en-US" altLang="ja-JP" sz="2000" dirty="0" smtClean="0"/>
                  <a:t> </a:t>
                </a:r>
              </a:p>
              <a:p>
                <a:r>
                  <a:rPr lang="en-US" altLang="ja-JP" sz="20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⋯≈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ja-JP" altLang="en-US" sz="20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altLang="ja-JP" sz="2000" b="0" i="1" baseline="-25000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kumimoji="1" lang="en-US" altLang="ja-JP" sz="2000" dirty="0" smtClean="0"/>
              </a:p>
              <a:p>
                <a:endParaRPr kumimoji="1" lang="en-US" altLang="ja-JP" sz="2000" dirty="0" smtClean="0"/>
              </a:p>
              <a:p>
                <a:r>
                  <a:rPr lang="en-US" altLang="ja-JP" sz="2400" dirty="0" smtClean="0">
                    <a:solidFill>
                      <a:srgbClr val="4F81BD"/>
                    </a:solidFill>
                  </a:rPr>
                  <a:t>Composition</a:t>
                </a:r>
                <a:endParaRPr lang="en-US" altLang="ja-JP" sz="2000" dirty="0" smtClean="0">
                  <a:solidFill>
                    <a:srgbClr val="4F81BD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Nucleons + leptons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>
                    <a:latin typeface="Cambria Math"/>
                    <a:ea typeface="Cambria Math"/>
                  </a:rPr>
                  <a:t> . . . </a:t>
                </a:r>
                <a:r>
                  <a:rPr lang="en-US" altLang="ja-JP" sz="2000" dirty="0" smtClean="0"/>
                  <a:t> </a:t>
                </a:r>
                <a:r>
                  <a:rPr lang="en-US" altLang="ja-JP" sz="2000" dirty="0" smtClean="0"/>
                  <a:t>+ mesons, hyperons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quarks + gluons + leptons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000" dirty="0" smtClean="0"/>
              </a:p>
              <a:p>
                <a:r>
                  <a:rPr kumimoji="1" lang="en-US" altLang="ja-JP" sz="2400" dirty="0" smtClean="0">
                    <a:solidFill>
                      <a:srgbClr val="4F81BD"/>
                    </a:solidFill>
                  </a:rPr>
                  <a:t>Structure &amp; correlation</a:t>
                </a:r>
                <a:endParaRPr kumimoji="1" lang="en-US" altLang="ja-JP" sz="2000" dirty="0" smtClean="0">
                  <a:solidFill>
                    <a:srgbClr val="4F81BD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uniform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crystal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pasta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amorphous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pairing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/>
                  <a:t>…..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19748"/>
                <a:ext cx="3176254" cy="4893647"/>
              </a:xfrm>
              <a:prstGeom prst="rect">
                <a:avLst/>
              </a:prstGeom>
              <a:blipFill rotWithShape="1">
                <a:blip r:embed="rId3"/>
                <a:stretch>
                  <a:fillRect l="-2879" t="-996" r="-1344" b="-12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角丸四角形 3"/>
          <p:cNvSpPr/>
          <p:nvPr/>
        </p:nvSpPr>
        <p:spPr bwMode="auto">
          <a:xfrm>
            <a:off x="683568" y="332656"/>
            <a:ext cx="5184576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Matter  of neutron stars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9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62614" y="3109889"/>
            <a:ext cx="30765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B0F3E-6F44-4B04-BA3E-DF3FD2316A3F}" type="slidenum">
              <a:rPr lang="ja-JP" altLang="en-US"/>
              <a:pPr>
                <a:defRPr/>
              </a:pPr>
              <a:t>20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57172" y="2446349"/>
                <a:ext cx="6872282" cy="2677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 smtClean="0">
                    <a:latin typeface="Calibri" pitchFamily="34" charset="0"/>
                  </a:rPr>
                  <a:t>At 2--3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𝜌</m:t>
                    </m:r>
                    <m:r>
                      <a:rPr lang="en-US" altLang="ja-JP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ja-JP" sz="2800" dirty="0" smtClean="0">
                    <a:latin typeface="Calibri" pitchFamily="34" charset="0"/>
                  </a:rPr>
                  <a:t>, hyperons </a:t>
                </a:r>
                <a:r>
                  <a:rPr lang="en-US" altLang="ja-JP" sz="2800" dirty="0">
                    <a:latin typeface="Calibri" pitchFamily="34" charset="0"/>
                  </a:rPr>
                  <a:t>are expected to appear.</a:t>
                </a:r>
              </a:p>
              <a:p>
                <a:r>
                  <a:rPr lang="en-US" altLang="ja-JP" sz="2800" dirty="0">
                    <a:latin typeface="Calibri" pitchFamily="34" charset="0"/>
                  </a:rPr>
                  <a:t> </a:t>
                </a:r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 Softening of EOS </a:t>
                </a:r>
              </a:p>
              <a:p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  Maximum mass of neutron star </a:t>
                </a:r>
                <a:endParaRPr lang="en-US" altLang="ja-JP" sz="2800" dirty="0" smtClean="0">
                  <a:latin typeface="Calibri" pitchFamily="34" charset="0"/>
                  <a:sym typeface="Wingdings" pitchFamily="2" charset="2"/>
                </a:endParaRPr>
              </a:p>
              <a:p>
                <a:r>
                  <a:rPr lang="en-US" altLang="ja-JP" sz="2800" dirty="0" smtClean="0">
                    <a:latin typeface="Calibri" pitchFamily="34" charset="0"/>
                    <a:sym typeface="Wingdings" pitchFamily="2" charset="2"/>
                  </a:rPr>
                  <a:t>becomes</a:t>
                </a:r>
                <a:r>
                  <a:rPr lang="ja-JP" altLang="en-US" sz="2800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less than 1.4 solar </a:t>
                </a:r>
                <a:r>
                  <a:rPr lang="en-US" altLang="ja-JP" sz="2800" dirty="0" smtClean="0">
                    <a:latin typeface="Calibri" pitchFamily="34" charset="0"/>
                    <a:sym typeface="Wingdings" pitchFamily="2" charset="2"/>
                  </a:rPr>
                  <a:t>mass</a:t>
                </a:r>
              </a:p>
              <a:p>
                <a:r>
                  <a:rPr lang="en-US" altLang="ja-JP" sz="2800" dirty="0" smtClean="0">
                    <a:latin typeface="Calibri" pitchFamily="34" charset="0"/>
                    <a:sym typeface="Wingdings" pitchFamily="2" charset="2"/>
                  </a:rPr>
                  <a:t>and far from 2 .0 solar mass.</a:t>
                </a:r>
                <a:endParaRPr lang="en-US" altLang="ja-JP" sz="2800" dirty="0">
                  <a:latin typeface="Calibri" pitchFamily="34" charset="0"/>
                  <a:sym typeface="Wingdings" pitchFamily="2" charset="2"/>
                </a:endParaRPr>
              </a:p>
              <a:p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  Contradicts the </a:t>
                </a:r>
                <a:r>
                  <a:rPr lang="en-US" altLang="ja-JP" sz="2800" dirty="0" err="1" smtClean="0">
                    <a:latin typeface="Calibri" pitchFamily="34" charset="0"/>
                    <a:sym typeface="Wingdings" pitchFamily="2" charset="2"/>
                  </a:rPr>
                  <a:t>obs</a:t>
                </a:r>
                <a:r>
                  <a:rPr lang="en-US" altLang="ja-JP" sz="2800" dirty="0" smtClean="0">
                    <a:latin typeface="Calibri" pitchFamily="34" charset="0"/>
                    <a:sym typeface="Wingdings" pitchFamily="2" charset="2"/>
                  </a:rPr>
                  <a:t> </a:t>
                </a:r>
                <a:r>
                  <a:rPr lang="en-US" altLang="ja-JP" sz="2800" dirty="0">
                    <a:latin typeface="Calibri" pitchFamily="34" charset="0"/>
                    <a:sym typeface="Wingdings" pitchFamily="2" charset="2"/>
                  </a:rPr>
                  <a:t>&gt;1.5 </a:t>
                </a:r>
                <a:r>
                  <a:rPr lang="en-US" altLang="ja-JP" sz="2800" i="1" dirty="0" err="1">
                    <a:latin typeface="Calibri" pitchFamily="34" charset="0"/>
                    <a:sym typeface="Wingdings" pitchFamily="2" charset="2"/>
                  </a:rPr>
                  <a:t>M</a:t>
                </a:r>
                <a:r>
                  <a:rPr lang="en-US" altLang="ja-JP" sz="2800" baseline="-25000" dirty="0" err="1">
                    <a:latin typeface="Calibri" pitchFamily="34" charset="0"/>
                    <a:sym typeface="Wingdings" pitchFamily="2" charset="2"/>
                  </a:rPr>
                  <a:t>sol</a:t>
                </a:r>
                <a:endParaRPr lang="en-US" altLang="ja-JP" sz="2800" dirty="0">
                  <a:latin typeface="Calibri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72" y="2446349"/>
                <a:ext cx="6872282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773" t="-2045" b="-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500431" y="542926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Schulze et al, PRC73 (2006) 058801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1538" y="478413"/>
            <a:ext cx="65252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(</a:t>
            </a:r>
            <a:r>
              <a:rPr lang="en-US" altLang="ja-JP" sz="3600" dirty="0">
                <a:latin typeface="+mj-ea"/>
                <a:ea typeface="+mj-ea"/>
              </a:rPr>
              <a:t>3</a:t>
            </a:r>
            <a:r>
              <a:rPr kumimoji="1" lang="en-US" altLang="ja-JP" sz="3600" dirty="0" smtClean="0"/>
              <a:t>) Hadron-quark phase transition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60032" y="1484784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lang="en-US" altLang="ja-JP" dirty="0"/>
              <a:t>Phys. Rev. D </a:t>
            </a:r>
            <a:r>
              <a:rPr lang="en-US" altLang="ja-JP" b="1" dirty="0"/>
              <a:t>76</a:t>
            </a:r>
            <a:r>
              <a:rPr lang="en-US" altLang="ja-JP" dirty="0"/>
              <a:t>, 123015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7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46708" y="1639781"/>
            <a:ext cx="4374975" cy="39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0FDD7-64AF-4D66-AEA3-212003CB7EAC}" type="slidenum">
              <a:rPr lang="ja-JP" altLang="en-US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5750" y="2285992"/>
            <a:ext cx="471487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solidFill>
                  <a:srgbClr val="FF0000"/>
                </a:solidFill>
                <a:latin typeface="+mn-lt"/>
                <a:ea typeface="+mn-ea"/>
              </a:rPr>
              <a:t>But</a:t>
            </a:r>
            <a:r>
              <a:rPr lang="en-US" altLang="ja-JP" sz="3200" dirty="0">
                <a:latin typeface="+mn-lt"/>
                <a:ea typeface="+mn-ea"/>
              </a:rPr>
              <a:t> the existence of mixed phase may soften the EOS again!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>
                <a:latin typeface="+mn-lt"/>
                <a:ea typeface="+mn-ea"/>
              </a:rPr>
              <a:t>Bulk Gibbs calculation yields wide range of mixed phase and large softening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[Glendenning, PRD46,1274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]</a:t>
            </a:r>
            <a:r>
              <a:rPr lang="en-US" altLang="ja-JP" sz="3200" dirty="0" smtClean="0">
                <a:latin typeface="+mn-lt"/>
                <a:ea typeface="+mn-ea"/>
              </a:rPr>
              <a:t>.</a:t>
            </a:r>
            <a:endParaRPr lang="en-US" altLang="ja-JP" sz="3200" dirty="0">
              <a:latin typeface="+mn-lt"/>
              <a:ea typeface="+mn-ea"/>
            </a:endParaRPr>
          </a:p>
        </p:txBody>
      </p:sp>
      <p:sp>
        <p:nvSpPr>
          <p:cNvPr id="1029" name="テキスト ボックス 12"/>
          <p:cNvSpPr txBox="1">
            <a:spLocks noChangeArrowheads="1"/>
          </p:cNvSpPr>
          <p:nvPr/>
        </p:nvSpPr>
        <p:spPr bwMode="auto">
          <a:xfrm>
            <a:off x="285750" y="428604"/>
            <a:ext cx="73580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Calibri" pitchFamily="34" charset="0"/>
              </a:rPr>
              <a:t>Phase transition to quark matter may solve this problem</a:t>
            </a:r>
            <a:r>
              <a:rPr lang="en-US" altLang="ja-JP" sz="3200" dirty="0" smtClean="0">
                <a:latin typeface="Calibri" pitchFamily="34" charset="0"/>
              </a:rPr>
              <a:t>.</a:t>
            </a:r>
            <a:r>
              <a:rPr lang="en-US" altLang="ja-JP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2000" dirty="0" err="1" smtClean="0">
                <a:solidFill>
                  <a:schemeClr val="accent6">
                    <a:lumMod val="50000"/>
                  </a:schemeClr>
                </a:solidFill>
              </a:rPr>
              <a:t>Maieron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 et al, PRD70 (2004) 043010 etc]</a:t>
            </a:r>
            <a:r>
              <a:rPr lang="en-US" altLang="ja-JP" sz="3200" dirty="0" smtClean="0"/>
              <a:t>.</a:t>
            </a:r>
            <a:endParaRPr lang="en-US" altLang="ja-JP" sz="3200" dirty="0">
              <a:latin typeface="Calibri" pitchFamily="34" charset="0"/>
            </a:endParaRPr>
          </a:p>
        </p:txBody>
      </p:sp>
      <p:sp>
        <p:nvSpPr>
          <p:cNvPr id="20" name="下矢印 19"/>
          <p:cNvSpPr/>
          <p:nvPr/>
        </p:nvSpPr>
        <p:spPr>
          <a:xfrm rot="18582040">
            <a:off x="4462681" y="1388156"/>
            <a:ext cx="412750" cy="1076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86644" y="257174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Maxwell construction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034" y="6000768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Full calculation is important 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67525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898989"/>
              </a:buClr>
              <a:buFont typeface="Calibri" pitchFamily="34" charset="0"/>
              <a:buNone/>
            </a:pPr>
            <a:fld id="{59B53CF1-DE51-49C5-A2D8-A3658DEE9D35}" type="slidenum">
              <a:rPr lang="en-GB" altLang="ja-JP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Clr>
                  <a:srgbClr val="898989"/>
                </a:buClr>
                <a:buFont typeface="Calibri" pitchFamily="34" charset="0"/>
                <a:buNone/>
              </a:pPr>
              <a:t>22</a:t>
            </a:fld>
            <a:endParaRPr lang="en-GB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2875" y="357188"/>
            <a:ext cx="8796338" cy="587375"/>
          </a:xfrm>
          <a:prstGeom prst="rect">
            <a:avLst/>
          </a:prstGeom>
          <a:gradFill rotWithShape="0">
            <a:gsLst>
              <a:gs pos="0">
                <a:srgbClr val="5D417E"/>
              </a:gs>
              <a:gs pos="100000">
                <a:srgbClr val="7B57A8"/>
              </a:gs>
            </a:gsLst>
            <a:lin ang="162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>
            <a:outerShdw dist="110430" dir="722555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>
                <a:solidFill>
                  <a:srgbClr val="FFFFFF"/>
                </a:solidFill>
                <a:latin typeface="Calibri" pitchFamily="32" charset="0"/>
              </a:rPr>
              <a:t>Hadron-Quark mixed-phase structure and EOS (</a:t>
            </a:r>
            <a:r>
              <a:rPr lang="en-US" sz="3200" i="1" dirty="0">
                <a:solidFill>
                  <a:srgbClr val="FFFFFF"/>
                </a:solidFill>
                <a:latin typeface="Calibri" pitchFamily="32" charset="0"/>
              </a:rPr>
              <a:t>T</a:t>
            </a:r>
            <a:r>
              <a:rPr lang="en-US" sz="3200" dirty="0">
                <a:solidFill>
                  <a:srgbClr val="FFFFFF"/>
                </a:solidFill>
                <a:latin typeface="Calibri" pitchFamily="32" charset="0"/>
              </a:rPr>
              <a:t>=0)</a:t>
            </a:r>
            <a:endParaRPr lang="en-GB" sz="3200" dirty="0">
              <a:solidFill>
                <a:srgbClr val="FFFFFF"/>
              </a:solidFill>
              <a:latin typeface="Calibri" pitchFamily="32" charset="0"/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571500" y="963613"/>
            <a:ext cx="8215313" cy="4525962"/>
            <a:chOff x="360" y="607"/>
            <a:chExt cx="5218" cy="2851"/>
          </a:xfrm>
        </p:grpSpPr>
        <p:pic>
          <p:nvPicPr>
            <p:cNvPr id="133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1170"/>
              <a:ext cx="139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0" name="Text Box 5"/>
            <p:cNvSpPr txBox="1">
              <a:spLocks noChangeArrowheads="1"/>
            </p:cNvSpPr>
            <p:nvPr/>
          </p:nvSpPr>
          <p:spPr bwMode="auto">
            <a:xfrm>
              <a:off x="360" y="607"/>
              <a:ext cx="5218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Assume regularity in structure:  divide whole space into equivalent and neutral cells with a geometrical symmetry</a:t>
              </a:r>
            </a:p>
            <a:p>
              <a:pPr eaLnBrk="1" hangingPunct="1"/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(3D: sphere, 2D : cylinder, 1D: plate).  </a:t>
              </a:r>
            </a:p>
            <a:p>
              <a:pPr eaLnBrk="1" hangingPunct="1">
                <a:buFont typeface="Calibri" pitchFamily="34" charset="0"/>
                <a:buNone/>
              </a:pP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          </a:t>
              </a:r>
              <a:r>
                <a:rPr lang="en-GB" altLang="ja-JP" sz="2400" dirty="0">
                  <a:solidFill>
                    <a:srgbClr val="000000"/>
                  </a:solidFill>
                  <a:latin typeface="Wingdings" pitchFamily="2" charset="2"/>
                </a:rPr>
                <a:t>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GB" altLang="ja-JP" sz="2400" dirty="0">
                  <a:solidFill>
                    <a:srgbClr val="FF0000"/>
                  </a:solidFill>
                  <a:latin typeface="Calibri" pitchFamily="34" charset="0"/>
                </a:rPr>
                <a:t>W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igner-</a:t>
              </a:r>
              <a:r>
                <a:rPr lang="en-GB" altLang="ja-JP" sz="2400" dirty="0">
                  <a:solidFill>
                    <a:srgbClr val="FF0000"/>
                  </a:solidFill>
                  <a:latin typeface="Calibri" pitchFamily="34" charset="0"/>
                </a:rPr>
                <a:t>S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eitz cell approx.</a:t>
              </a:r>
            </a:p>
            <a:p>
              <a:pPr eaLnBrk="1" hangingPunct="1">
                <a:buFont typeface="Calibri" pitchFamily="34" charset="0"/>
                <a:buNone/>
              </a:pP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GB" altLang="ja-JP" sz="2400" b="1" dirty="0">
                  <a:solidFill>
                    <a:srgbClr val="000000"/>
                  </a:solidFill>
                  <a:latin typeface="Calibri" pitchFamily="34" charset="0"/>
                </a:rPr>
                <a:t>Divide a cell into hadron phase and quark phases.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Give a geometry (</a:t>
              </a:r>
              <a:r>
                <a:rPr lang="en-GB" altLang="ja-JP" sz="2400" dirty="0" err="1">
                  <a:solidFill>
                    <a:srgbClr val="000000"/>
                  </a:solidFill>
                  <a:latin typeface="Calibri" pitchFamily="34" charset="0"/>
                </a:rPr>
                <a:t>Unif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/</a:t>
              </a:r>
              <a:r>
                <a:rPr lang="en-GB" altLang="ja-JP" sz="2400" dirty="0" err="1">
                  <a:solidFill>
                    <a:srgbClr val="000000"/>
                  </a:solidFill>
                  <a:latin typeface="Calibri" pitchFamily="34" charset="0"/>
                </a:rPr>
                <a:t>Dropl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/Rod/...) and a baryon density </a:t>
              </a:r>
              <a:r>
                <a:rPr lang="en-GB" altLang="ja-JP" sz="2400" dirty="0" err="1">
                  <a:solidFill>
                    <a:srgbClr val="000000"/>
                  </a:solidFill>
                  <a:latin typeface="Symbol" charset="0"/>
                </a:rPr>
                <a:t>r</a:t>
              </a:r>
              <a:r>
                <a:rPr lang="en-GB" altLang="ja-JP" sz="2400" baseline="-25000" dirty="0" err="1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. 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Solve the field equations numerically.  Optimize the cell size and H-Q boundary position (choose the  energy-minimum).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Choose an energy-minimum geometry among </a:t>
              </a:r>
              <a:r>
                <a:rPr lang="en-GB" altLang="ja-JP" sz="2400" dirty="0">
                  <a:solidFill>
                    <a:srgbClr val="000000"/>
                  </a:solidFill>
                  <a:latin typeface="Times" pitchFamily="18" charset="0"/>
                </a:rPr>
                <a:t>7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cases </a:t>
              </a:r>
            </a:p>
            <a:p>
              <a:pPr eaLnBrk="1" hangingPunct="1"/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en-GB" altLang="ja-JP" sz="2400" dirty="0" err="1">
                  <a:solidFill>
                    <a:srgbClr val="000000"/>
                  </a:solidFill>
                  <a:latin typeface="Calibri" pitchFamily="34" charset="0"/>
                </a:rPr>
                <a:t>Unif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H, droplet, rod, slab, tube, bubble, </a:t>
              </a:r>
              <a:r>
                <a:rPr lang="en-GB" altLang="ja-JP" sz="2400" dirty="0" err="1">
                  <a:solidFill>
                    <a:srgbClr val="000000"/>
                  </a:solidFill>
                  <a:latin typeface="Calibri" pitchFamily="34" charset="0"/>
                </a:rPr>
                <a:t>Unif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 Q).</a:t>
              </a:r>
            </a:p>
            <a:p>
              <a:pPr eaLnBrk="1" hangingPunct="1">
                <a:buFont typeface="Calibri" pitchFamily="34" charset="0"/>
                <a:buNone/>
              </a:pPr>
              <a:endParaRPr lang="en-GB" altLang="ja-JP" sz="2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908800" y="2413000"/>
            <a:ext cx="9667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ja-JP">
                <a:solidFill>
                  <a:srgbClr val="FF0000"/>
                </a:solidFill>
              </a:rPr>
              <a:t>WS-cell</a:t>
            </a:r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5072063"/>
            <a:ext cx="75961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9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83943"/>
              </p:ext>
            </p:extLst>
          </p:nvPr>
        </p:nvGraphicFramePr>
        <p:xfrm>
          <a:off x="573088" y="928688"/>
          <a:ext cx="7604125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3" imgW="4444920" imgH="1625400" progId="Equation.DSMT4">
                  <p:embed/>
                </p:oleObj>
              </mc:Choice>
              <mc:Fallback>
                <p:oleObj name="Equation" r:id="rId3" imgW="444492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928688"/>
                        <a:ext cx="7604125" cy="277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4000500"/>
            <a:ext cx="3978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7055-5C49-4CEB-8797-BAD2BD6813F8}" type="slidenum">
              <a:rPr lang="ja-JP" altLang="en-US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063" y="130175"/>
            <a:ext cx="251043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err="1"/>
              <a:t>Hadron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phase</a:t>
            </a:r>
            <a:endParaRPr lang="en-US" altLang="ja-JP" sz="3200" dirty="0"/>
          </a:p>
        </p:txBody>
      </p:sp>
      <p:sp>
        <p:nvSpPr>
          <p:cNvPr id="2055" name="テキスト ボックス 7"/>
          <p:cNvSpPr txBox="1">
            <a:spLocks noChangeArrowheads="1"/>
          </p:cNvSpPr>
          <p:nvPr/>
        </p:nvSpPr>
        <p:spPr bwMode="auto">
          <a:xfrm>
            <a:off x="4071938" y="3286125"/>
            <a:ext cx="49831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FF0000"/>
                </a:solidFill>
                <a:latin typeface="Calibri" pitchFamily="34" charset="0"/>
              </a:rPr>
              <a:t>YN scatt data, </a:t>
            </a:r>
            <a:r>
              <a:rPr lang="en-US" altLang="ja-JP" sz="2800">
                <a:solidFill>
                  <a:srgbClr val="FF0000"/>
                </a:solidFill>
                <a:latin typeface="Math1Mono" pitchFamily="18" charset="2"/>
              </a:rPr>
              <a:t>L</a:t>
            </a:r>
            <a:r>
              <a:rPr lang="en-US" altLang="ja-JP" sz="2800">
                <a:solidFill>
                  <a:srgbClr val="FF0000"/>
                </a:solidFill>
                <a:latin typeface="Calibri" pitchFamily="34" charset="0"/>
              </a:rPr>
              <a:t>-nuclear levels,  </a:t>
            </a:r>
          </a:p>
          <a:p>
            <a:r>
              <a:rPr lang="en-US" altLang="ja-JP" sz="2800">
                <a:solidFill>
                  <a:srgbClr val="FF0000"/>
                </a:solidFill>
                <a:latin typeface="Calibri" pitchFamily="34" charset="0"/>
              </a:rPr>
              <a:t>and nuclear saturation are fitted.</a:t>
            </a:r>
            <a:endParaRPr lang="ja-JP" altLang="en-US" sz="280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056" name="グループ化 14"/>
          <p:cNvGrpSpPr>
            <a:grpSpLocks/>
          </p:cNvGrpSpPr>
          <p:nvPr/>
        </p:nvGrpSpPr>
        <p:grpSpPr bwMode="auto">
          <a:xfrm>
            <a:off x="428625" y="4143375"/>
            <a:ext cx="4071938" cy="2643188"/>
            <a:chOff x="795336" y="4214818"/>
            <a:chExt cx="3562350" cy="2400300"/>
          </a:xfrm>
        </p:grpSpPr>
        <p:pic>
          <p:nvPicPr>
            <p:cNvPr id="205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5336" y="4214818"/>
              <a:ext cx="3562350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1" name="Object 6"/>
            <p:cNvGraphicFramePr>
              <a:graphicFrameLocks noChangeAspect="1"/>
            </p:cNvGraphicFramePr>
            <p:nvPr/>
          </p:nvGraphicFramePr>
          <p:xfrm>
            <a:off x="2321703" y="5409160"/>
            <a:ext cx="1607355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7" name="数式" r:id="rId7" imgW="914400" imgH="203040" progId="Equation.3">
                    <p:embed/>
                  </p:oleObj>
                </mc:Choice>
                <mc:Fallback>
                  <p:oleObj name="数式" r:id="rId7" imgW="914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703" y="5409160"/>
                          <a:ext cx="1607355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直線矢印コネクタ 11"/>
            <p:cNvCxnSpPr/>
            <p:nvPr/>
          </p:nvCxnSpPr>
          <p:spPr>
            <a:xfrm rot="10800000" flipV="1">
              <a:off x="2099448" y="5715546"/>
              <a:ext cx="258322" cy="233543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7" name="テキスト ボックス 10"/>
          <p:cNvSpPr txBox="1">
            <a:spLocks noChangeArrowheads="1"/>
          </p:cNvSpPr>
          <p:nvPr/>
        </p:nvSpPr>
        <p:spPr bwMode="auto">
          <a:xfrm>
            <a:off x="3149619" y="252394"/>
            <a:ext cx="406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Brueckner Hartree Fock  model</a:t>
            </a:r>
            <a:endParaRPr lang="ja-JP" alt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24275"/>
            <a:ext cx="38862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34040"/>
              </p:ext>
            </p:extLst>
          </p:nvPr>
        </p:nvGraphicFramePr>
        <p:xfrm>
          <a:off x="3111500" y="1069975"/>
          <a:ext cx="495935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4" imgW="2908080" imgH="1549080" progId="Equation.DSMT4">
                  <p:embed/>
                </p:oleObj>
              </mc:Choice>
              <mc:Fallback>
                <p:oleObj name="Equation" r:id="rId4" imgW="290808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1069975"/>
                        <a:ext cx="4959350" cy="264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F17C-0136-410E-97DC-056A5B51A913}" type="slidenum">
              <a:rPr lang="ja-JP" altLang="en-US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7822" y="357188"/>
            <a:ext cx="2289409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Quark </a:t>
            </a:r>
            <a:r>
              <a:rPr lang="en-US" altLang="ja-JP" sz="3200" dirty="0" smtClean="0"/>
              <a:t>phase</a:t>
            </a:r>
            <a:endParaRPr lang="en-US" altLang="ja-JP" sz="3200" dirty="0"/>
          </a:p>
        </p:txBody>
      </p:sp>
      <p:sp>
        <p:nvSpPr>
          <p:cNvPr id="3078" name="テキスト ボックス 6"/>
          <p:cNvSpPr txBox="1">
            <a:spLocks noChangeArrowheads="1"/>
          </p:cNvSpPr>
          <p:nvPr/>
        </p:nvSpPr>
        <p:spPr bwMode="auto">
          <a:xfrm>
            <a:off x="785813" y="4643438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Calibri" pitchFamily="34" charset="0"/>
              </a:rPr>
              <a:t>Electron fraction is very small in quark matter.</a:t>
            </a:r>
            <a:endParaRPr lang="ja-JP" altLang="en-US" sz="2800">
              <a:latin typeface="Calibri" pitchFamily="34" charset="0"/>
            </a:endParaRPr>
          </a:p>
        </p:txBody>
      </p:sp>
      <p:sp>
        <p:nvSpPr>
          <p:cNvPr id="3079" name="テキスト ボックス 7"/>
          <p:cNvSpPr txBox="1">
            <a:spLocks noChangeArrowheads="1"/>
          </p:cNvSpPr>
          <p:nvPr/>
        </p:nvSpPr>
        <p:spPr bwMode="auto">
          <a:xfrm>
            <a:off x="928688" y="1000125"/>
            <a:ext cx="2128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MIT bag model </a:t>
            </a:r>
            <a:endParaRPr lang="ja-JP" alt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8438" y="1108075"/>
          <a:ext cx="8802687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数式" r:id="rId3" imgW="5194080" imgH="3225600" progId="Equation.3">
                  <p:embed/>
                </p:oleObj>
              </mc:Choice>
              <mc:Fallback>
                <p:oleObj name="数式" r:id="rId3" imgW="5194080" imgH="322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108075"/>
                        <a:ext cx="8802687" cy="546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8F73C-FB96-4251-8CFE-269843C5AB3A}" type="slidenum">
              <a:rPr lang="ja-JP" altLang="en-US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063" y="142875"/>
            <a:ext cx="300101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/>
              <a:t>Coupled </a:t>
            </a:r>
            <a:r>
              <a:rPr lang="en-US" altLang="ja-JP" sz="2800" dirty="0" smtClean="0"/>
              <a:t>equations</a:t>
            </a: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9058" y="7141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 get density profile, energy, pressure, etc of the system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388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5500702" cy="66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FEF1E5B-A7C2-4265-B141-62A5787C13CF}" type="slidenum">
              <a:rPr lang="ja-JP" altLang="en-US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313" y="142875"/>
            <a:ext cx="250139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EOS of </a:t>
            </a:r>
            <a:r>
              <a:rPr lang="en-US" altLang="ja-JP" sz="3200" dirty="0" smtClean="0"/>
              <a:t>matter</a:t>
            </a:r>
            <a:endParaRPr lang="ja-JP" altLang="en-US" sz="3200" dirty="0"/>
          </a:p>
        </p:txBody>
      </p:sp>
      <p:sp>
        <p:nvSpPr>
          <p:cNvPr id="13317" name="テキスト ボックス 4"/>
          <p:cNvSpPr txBox="1">
            <a:spLocks noChangeArrowheads="1"/>
          </p:cNvSpPr>
          <p:nvPr/>
        </p:nvSpPr>
        <p:spPr bwMode="auto">
          <a:xfrm>
            <a:off x="142875" y="1562016"/>
            <a:ext cx="29289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Full calculation is </a:t>
            </a:r>
            <a:r>
              <a:rPr lang="en-US" altLang="ja-JP" sz="2000" dirty="0" smtClean="0">
                <a:latin typeface="Calibri" pitchFamily="34" charset="0"/>
              </a:rPr>
              <a:t>between </a:t>
            </a:r>
            <a:r>
              <a:rPr lang="en-US" altLang="ja-JP" sz="2000" dirty="0">
                <a:latin typeface="Calibri" pitchFamily="34" charset="0"/>
              </a:rPr>
              <a:t>the </a:t>
            </a:r>
            <a:r>
              <a:rPr lang="en-US" altLang="ja-JP" sz="2000" dirty="0">
                <a:solidFill>
                  <a:srgbClr val="00B050"/>
                </a:solidFill>
                <a:latin typeface="Calibri" pitchFamily="34" charset="0"/>
              </a:rPr>
              <a:t>Maxwell </a:t>
            </a:r>
            <a:r>
              <a:rPr lang="en-US" altLang="ja-JP" sz="2000" dirty="0" smtClean="0">
                <a:solidFill>
                  <a:srgbClr val="00B050"/>
                </a:solidFill>
                <a:latin typeface="Calibri" pitchFamily="34" charset="0"/>
              </a:rPr>
              <a:t>construction</a:t>
            </a:r>
            <a:r>
              <a:rPr lang="en-US" altLang="ja-JP" sz="2000" dirty="0" smtClean="0">
                <a:latin typeface="Calibri" pitchFamily="34" charset="0"/>
              </a:rPr>
              <a:t> (local charge neutral) and the </a:t>
            </a:r>
            <a:r>
              <a:rPr lang="en-US" altLang="ja-JP" sz="2000" dirty="0">
                <a:solidFill>
                  <a:srgbClr val="00B050"/>
                </a:solidFill>
                <a:latin typeface="Calibri" pitchFamily="34" charset="0"/>
              </a:rPr>
              <a:t>bulk Gibbs</a:t>
            </a:r>
            <a:r>
              <a:rPr lang="en-US" altLang="ja-JP" sz="2000" dirty="0">
                <a:latin typeface="Calibri" pitchFamily="34" charset="0"/>
              </a:rPr>
              <a:t> </a:t>
            </a:r>
            <a:r>
              <a:rPr lang="en-US" altLang="ja-JP" sz="2000" dirty="0" smtClean="0">
                <a:latin typeface="Calibri" pitchFamily="34" charset="0"/>
              </a:rPr>
              <a:t>calculation (neglects the surface and Coulomb).</a:t>
            </a:r>
          </a:p>
          <a:p>
            <a:endParaRPr lang="en-US" altLang="ja-JP" sz="2000" dirty="0">
              <a:latin typeface="Calibri" pitchFamily="34" charset="0"/>
            </a:endParaRPr>
          </a:p>
          <a:p>
            <a:r>
              <a:rPr lang="en-US" altLang="ja-JP" sz="2000" dirty="0" smtClean="0">
                <a:latin typeface="Calibri" pitchFamily="34" charset="0"/>
              </a:rPr>
              <a:t>Closer to the Maxwell.</a:t>
            </a:r>
            <a:endParaRPr lang="en-US" altLang="ja-JP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>
                <a:srgbClr val="898989"/>
              </a:buClr>
              <a:buFont typeface="Calibri" pitchFamily="34" charset="0"/>
              <a:buNone/>
            </a:pPr>
            <a:fld id="{1D431872-4020-499D-9C05-B59BD3A01B1B}" type="slidenum">
              <a:rPr lang="en-GB" altLang="ja-JP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Clr>
                  <a:srgbClr val="898989"/>
                </a:buClr>
                <a:buFont typeface="Calibri" pitchFamily="34" charset="0"/>
                <a:buNone/>
              </a:pPr>
              <a:t>27</a:t>
            </a:fld>
            <a:endParaRPr lang="en-GB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2236788" y="914053"/>
            <a:ext cx="6583351" cy="2422524"/>
            <a:chOff x="1409" y="543"/>
            <a:chExt cx="4147" cy="1526"/>
          </a:xfrm>
        </p:grpSpPr>
        <p:grpSp>
          <p:nvGrpSpPr>
            <p:cNvPr id="4109" name="Group 3"/>
            <p:cNvGrpSpPr>
              <a:grpSpLocks/>
            </p:cNvGrpSpPr>
            <p:nvPr/>
          </p:nvGrpSpPr>
          <p:grpSpPr bwMode="auto">
            <a:xfrm>
              <a:off x="1409" y="543"/>
              <a:ext cx="4147" cy="1526"/>
              <a:chOff x="1409" y="543"/>
              <a:chExt cx="4147" cy="152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098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36561238"/>
                      </p:ext>
                    </p:extLst>
                  </p:nvPr>
                </p:nvGraphicFramePr>
                <p:xfrm>
                  <a:off x="1409" y="543"/>
                  <a:ext cx="3178" cy="152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5390" name="Equation" r:id="rId4" imgW="2869920" imgH="1600200" progId="Equation.DSMT4">
                          <p:embed/>
                        </p:oleObj>
                      </mc:Choice>
                      <mc:Fallback>
                        <p:oleObj name="Equation" r:id="rId4" imgW="2869920" imgH="1600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09" y="543"/>
                                <a:ext cx="3178" cy="1524"/>
                              </a:xfrm>
                              <a:prstGeom prst="rect">
                                <a:avLst/>
                              </a:prstGeom>
                              <a:noFill/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098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032474675"/>
                      </p:ext>
                    </p:extLst>
                  </p:nvPr>
                </p:nvGraphicFramePr>
                <p:xfrm>
                  <a:off x="1409" y="543"/>
                  <a:ext cx="3178" cy="152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9244" name="Equation" r:id="rId6" imgW="2869920" imgH="1600200" progId="Equation.DSMT4">
                          <p:embed/>
                        </p:oleObj>
                      </mc:Choice>
                      <mc:Fallback>
                        <p:oleObj name="Equation" r:id="rId6" imgW="2869920" imgH="1600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09" y="543"/>
                                <a:ext cx="3178" cy="1524"/>
                              </a:xfrm>
                              <a:prstGeom prst="rect">
                                <a:avLst/>
                              </a:prstGeom>
                              <a:noFill/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1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2" y="1203"/>
                    <a:ext cx="1724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buFont typeface="Calibri" pitchFamily="34" charset="0"/>
                      <a:buNone/>
                    </a:pPr>
                    <a:r>
                      <a:rPr lang="en-US" altLang="ja-JP" sz="2400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Density at position </a:t>
                    </a:r>
                    <a14:m>
                      <m:oMath xmlns:m="http://schemas.openxmlformats.org/officeDocument/2006/math">
                        <m:r>
                          <a:rPr lang="en-US" altLang="ja-JP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oMath>
                    </a14:m>
                    <a:endParaRPr lang="ja-JP" altLang="en-GB" sz="2400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11" name="Text 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12" y="1203"/>
                    <a:ext cx="1724" cy="29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563" t="-10526" b="-2894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1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3" y="1509"/>
                    <a:ext cx="2193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defTabSz="449263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pitchFamily="34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chemeClr val="bg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buFont typeface="Calibri" pitchFamily="34" charset="0"/>
                      <a:buNone/>
                    </a:pPr>
                    <a:r>
                      <a:rPr lang="en-US" altLang="ja-JP" sz="2400" dirty="0" smtClean="0">
                        <a:solidFill>
                          <a:srgbClr val="000000"/>
                        </a:solidFill>
                        <a:latin typeface="Calibri" pitchFamily="34" charset="0"/>
                      </a:rPr>
                      <a:t>mass inside the position </a:t>
                    </a:r>
                    <a14:m>
                      <m:oMath xmlns:m="http://schemas.openxmlformats.org/officeDocument/2006/math">
                        <m:r>
                          <a:rPr lang="en-US" altLang="ja-JP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oMath>
                    </a14:m>
                    <a:endParaRPr lang="ja-JP" altLang="en-GB" sz="2400" dirty="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12" name="Text 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63" y="1509"/>
                    <a:ext cx="2193" cy="29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2802" t="-10526" b="-2894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13" name="Text Box 7"/>
              <p:cNvSpPr txBox="1">
                <a:spLocks noChangeArrowheads="1"/>
              </p:cNvSpPr>
              <p:nvPr/>
            </p:nvSpPr>
            <p:spPr bwMode="auto">
              <a:xfrm>
                <a:off x="3713" y="1777"/>
                <a:ext cx="1834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total mass and radius.</a:t>
                </a:r>
                <a:endParaRPr lang="ja-JP" altLang="en-GB" sz="2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110" name="Text Box 8"/>
            <p:cNvSpPr txBox="1">
              <a:spLocks noChangeArrowheads="1"/>
            </p:cNvSpPr>
            <p:nvPr/>
          </p:nvSpPr>
          <p:spPr bwMode="auto">
            <a:xfrm>
              <a:off x="2628" y="1006"/>
              <a:ext cx="227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Font typeface="Calibri" pitchFamily="34" charset="0"/>
                <a:buNone/>
              </a:pPr>
              <a:r>
                <a:rPr lang="en-US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Pressure</a:t>
              </a:r>
              <a:r>
                <a:rPr lang="ja-JP" altLang="en-GB" sz="2400" dirty="0" smtClean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GB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(input of </a:t>
              </a:r>
              <a:r>
                <a:rPr lang="en-GB" altLang="ja-JP" sz="2400" dirty="0">
                  <a:solidFill>
                    <a:srgbClr val="000000"/>
                  </a:solidFill>
                  <a:latin typeface="Calibri" pitchFamily="34" charset="0"/>
                </a:rPr>
                <a:t>TOV eq</a:t>
              </a:r>
              <a:r>
                <a:rPr lang="en-GB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.)</a:t>
              </a:r>
              <a:r>
                <a:rPr lang="ar-SA" altLang="ja-JP" sz="24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‏</a:t>
              </a:r>
              <a:endParaRPr lang="en-GB" altLang="ja-JP" sz="2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42875" y="1071563"/>
            <a:ext cx="1928813" cy="460375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alibri" pitchFamily="34" charset="0"/>
              <a:buNone/>
            </a:pPr>
            <a:r>
              <a:rPr lang="en-GB" altLang="ja-JP" sz="2400" dirty="0" smtClean="0">
                <a:solidFill>
                  <a:srgbClr val="000000"/>
                </a:solidFill>
                <a:latin typeface="Calibri" pitchFamily="34" charset="0"/>
              </a:rPr>
              <a:t>TOV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equation</a:t>
            </a:r>
            <a:endParaRPr lang="ja-JP" altLang="en-GB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511300" y="142875"/>
            <a:ext cx="5117596" cy="648512"/>
          </a:xfrm>
          <a:prstGeom prst="rect">
            <a:avLst/>
          </a:prstGeom>
          <a:gradFill rotWithShape="0">
            <a:gsLst>
              <a:gs pos="0">
                <a:srgbClr val="5D417E"/>
              </a:gs>
              <a:gs pos="100000">
                <a:srgbClr val="7B57A8"/>
              </a:gs>
            </a:gsLst>
            <a:lin ang="162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>
            <a:outerShdw dist="110430" dir="722555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rgbClr val="FFFFFF"/>
                </a:solidFill>
                <a:latin typeface="Calibri" pitchFamily="32" charset="0"/>
                <a:ea typeface="ＭＳ Ｐゴシック" charset="-128"/>
              </a:rPr>
              <a:t>Structure of compact stars</a:t>
            </a:r>
            <a:endParaRPr lang="en-GB" sz="3600" dirty="0">
              <a:solidFill>
                <a:srgbClr val="FFFFFF"/>
              </a:solidFill>
              <a:latin typeface="Calibri" pitchFamily="32" charset="0"/>
              <a:ea typeface="ＭＳ Ｐゴシック" charset="-128"/>
            </a:endParaRPr>
          </a:p>
        </p:txBody>
      </p:sp>
      <p:grpSp>
        <p:nvGrpSpPr>
          <p:cNvPr id="4103" name="Group 11"/>
          <p:cNvGrpSpPr>
            <a:grpSpLocks/>
          </p:cNvGrpSpPr>
          <p:nvPr/>
        </p:nvGrpSpPr>
        <p:grpSpPr bwMode="auto">
          <a:xfrm>
            <a:off x="500063" y="3357563"/>
            <a:ext cx="8428037" cy="3427412"/>
            <a:chOff x="315" y="2115"/>
            <a:chExt cx="5309" cy="2159"/>
          </a:xfrm>
        </p:grpSpPr>
        <p:pic>
          <p:nvPicPr>
            <p:cNvPr id="4105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2115"/>
              <a:ext cx="5309" cy="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6" name="Text Box 13"/>
            <p:cNvSpPr txBox="1">
              <a:spLocks noChangeArrowheads="1"/>
            </p:cNvSpPr>
            <p:nvPr/>
          </p:nvSpPr>
          <p:spPr bwMode="auto">
            <a:xfrm>
              <a:off x="1172" y="2352"/>
              <a:ext cx="83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C00000"/>
                </a:buClr>
                <a:buFont typeface="Calibri" pitchFamily="34" charset="0"/>
                <a:buNone/>
              </a:pPr>
              <a:r>
                <a:rPr lang="en-GB" altLang="ja-JP" b="1">
                  <a:solidFill>
                    <a:srgbClr val="C00000"/>
                  </a:solidFill>
                  <a:latin typeface="Calibri" pitchFamily="34" charset="0"/>
                </a:rPr>
                <a:t>Bulk Gbbs</a:t>
              </a:r>
            </a:p>
          </p:txBody>
        </p:sp>
        <p:sp>
          <p:nvSpPr>
            <p:cNvPr id="4107" name="Text Box 14"/>
            <p:cNvSpPr txBox="1">
              <a:spLocks noChangeArrowheads="1"/>
            </p:cNvSpPr>
            <p:nvPr/>
          </p:nvSpPr>
          <p:spPr bwMode="auto">
            <a:xfrm>
              <a:off x="2426" y="2328"/>
              <a:ext cx="148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C00000"/>
                </a:buClr>
                <a:buFont typeface="Calibri" pitchFamily="34" charset="0"/>
                <a:buNone/>
              </a:pPr>
              <a:r>
                <a:rPr lang="en-GB" altLang="ja-JP" b="1">
                  <a:solidFill>
                    <a:srgbClr val="C00000"/>
                  </a:solidFill>
                  <a:latin typeface="Calibri" pitchFamily="34" charset="0"/>
                </a:rPr>
                <a:t>Full calc </a:t>
              </a:r>
              <a:r>
                <a:rPr lang="en-GB" altLang="ja-JP" b="1">
                  <a:solidFill>
                    <a:srgbClr val="C00000"/>
                  </a:solidFill>
                  <a:latin typeface="Symbol" pitchFamily="18" charset="2"/>
                </a:rPr>
                <a:t></a:t>
              </a:r>
              <a:r>
                <a:rPr lang="en-GB" altLang="ja-JP" sz="1400" b="1" baseline="-25000">
                  <a:solidFill>
                    <a:srgbClr val="C00000"/>
                  </a:solidFill>
                  <a:latin typeface="Calibri" pitchFamily="34" charset="0"/>
                </a:rPr>
                <a:t>surf</a:t>
              </a:r>
              <a:r>
                <a:rPr lang="en-GB" altLang="ja-JP" sz="1400" b="1">
                  <a:solidFill>
                    <a:srgbClr val="C00000"/>
                  </a:solidFill>
                  <a:latin typeface="Calibri" pitchFamily="34" charset="0"/>
                </a:rPr>
                <a:t>=40 MeV/fm</a:t>
              </a:r>
              <a:r>
                <a:rPr lang="en-GB" altLang="ja-JP" sz="1400" b="1" baseline="30000">
                  <a:solidFill>
                    <a:srgbClr val="C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108" name="Text Box 15"/>
            <p:cNvSpPr txBox="1">
              <a:spLocks noChangeArrowheads="1"/>
            </p:cNvSpPr>
            <p:nvPr/>
          </p:nvSpPr>
          <p:spPr bwMode="auto">
            <a:xfrm>
              <a:off x="4395" y="2352"/>
              <a:ext cx="113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C00000"/>
                </a:buClr>
                <a:buFont typeface="Calibri" pitchFamily="34" charset="0"/>
                <a:buNone/>
              </a:pPr>
              <a:r>
                <a:rPr lang="en-GB" altLang="ja-JP" b="1">
                  <a:solidFill>
                    <a:srgbClr val="C00000"/>
                  </a:solidFill>
                  <a:latin typeface="Calibri" pitchFamily="34" charset="0"/>
                </a:rPr>
                <a:t>Maxwell const.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16"/>
              <p:cNvSpPr txBox="1">
                <a:spLocks noChangeArrowheads="1"/>
              </p:cNvSpPr>
              <p:nvPr/>
            </p:nvSpPr>
            <p:spPr bwMode="auto">
              <a:xfrm>
                <a:off x="1539875" y="3249613"/>
                <a:ext cx="6070870" cy="463846"/>
              </a:xfrm>
              <a:prstGeom prst="rect">
                <a:avLst/>
              </a:prstGeom>
              <a:solidFill>
                <a:srgbClr val="FFFFFF"/>
              </a:solidFill>
              <a:ln w="2556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Density profile of a compact star</a:t>
                </a:r>
                <a:r>
                  <a:rPr lang="ja-JP" altLang="en-GB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en-GB" altLang="ja-JP" sz="2400" dirty="0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altLang="ja-JP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r>
                      <a:rPr lang="en-GB" altLang="ja-JP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ja-JP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GB" altLang="ja-JP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  <m:r>
                      <a:rPr lang="en-GB" altLang="ja-JP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4</m:t>
                    </m:r>
                    <m:r>
                      <a:rPr lang="en-GB" altLang="ja-JP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altLang="ja-JP" sz="2400" i="1" dirty="0" err="1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r>
                      <a:rPr lang="en-GB" altLang="ja-JP" sz="2400" i="1" baseline="-800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⨀</m:t>
                    </m:r>
                  </m:oMath>
                </a14:m>
                <a:r>
                  <a:rPr lang="en-GB" altLang="ja-JP" sz="2400" dirty="0">
                    <a:solidFill>
                      <a:srgbClr val="000000"/>
                    </a:solidFill>
                    <a:latin typeface="Calibri" pitchFamily="34" charset="0"/>
                  </a:rPr>
                  <a:t>)</a:t>
                </a:r>
                <a:r>
                  <a:rPr lang="ar-SA" altLang="ja-JP" sz="24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‏</a:t>
                </a:r>
                <a:endParaRPr lang="en-GB" altLang="ja-JP" sz="2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10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875" y="3249613"/>
                <a:ext cx="6070870" cy="463846"/>
              </a:xfrm>
              <a:prstGeom prst="rect">
                <a:avLst/>
              </a:prstGeom>
              <a:blipFill rotWithShape="1">
                <a:blip r:embed="rId11"/>
                <a:stretch>
                  <a:fillRect l="-1401" t="-8750" r="-501" b="-25000"/>
                </a:stretch>
              </a:blipFill>
              <a:ln w="2556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142" y="257175"/>
            <a:ext cx="48387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39331-FCC5-4B1F-8A00-891830A3ECD5}" type="slidenum">
              <a:rPr lang="ja-JP" altLang="en-US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3" name="テキスト ボックス 6"/>
          <p:cNvSpPr txBox="1">
            <a:spLocks noChangeArrowheads="1"/>
          </p:cNvSpPr>
          <p:nvPr/>
        </p:nvSpPr>
        <p:spPr bwMode="auto">
          <a:xfrm>
            <a:off x="142875" y="1988840"/>
            <a:ext cx="378618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Without </a:t>
            </a:r>
            <a:r>
              <a:rPr lang="en-US" altLang="ja-JP" sz="2400" dirty="0" smtClean="0">
                <a:latin typeface="Calibri" pitchFamily="34" charset="0"/>
              </a:rPr>
              <a:t> </a:t>
            </a:r>
            <a:r>
              <a:rPr lang="en-US" altLang="ja-JP" sz="2400" dirty="0">
                <a:latin typeface="Calibri" pitchFamily="34" charset="0"/>
              </a:rPr>
              <a:t>charge-neutrality condition in each </a:t>
            </a:r>
            <a:r>
              <a:rPr lang="en-US" altLang="ja-JP" sz="2400" dirty="0" smtClean="0">
                <a:latin typeface="Calibri" pitchFamily="34" charset="0"/>
              </a:rPr>
              <a:t>phase, </a:t>
            </a:r>
            <a:r>
              <a:rPr lang="en-US" altLang="ja-JP" sz="2400" dirty="0" smtClean="0">
                <a:latin typeface="Calibri" pitchFamily="34" charset="0"/>
              </a:rPr>
              <a:t> hyperons are suppressed.</a:t>
            </a:r>
            <a:endParaRPr lang="en-US" altLang="ja-JP" sz="2400" dirty="0" smtClean="0">
              <a:latin typeface="Calibri" pitchFamily="34" charset="0"/>
            </a:endParaRPr>
          </a:p>
          <a:p>
            <a:endParaRPr lang="en-US" altLang="ja-JP" sz="2400" dirty="0">
              <a:latin typeface="Calibri" pitchFamily="34" charset="0"/>
            </a:endParaRPr>
          </a:p>
          <a:p>
            <a:r>
              <a:rPr lang="en-US" altLang="ja-JP" sz="2400" dirty="0" smtClean="0">
                <a:latin typeface="Calibri" pitchFamily="34" charset="0"/>
              </a:rPr>
              <a:t>Neutral </a:t>
            </a:r>
            <a:r>
              <a:rPr lang="en-US" altLang="ja-JP" sz="2400" dirty="0">
                <a:latin typeface="Calibri" pitchFamily="34" charset="0"/>
              </a:rPr>
              <a:t>matter </a:t>
            </a:r>
            <a:endParaRPr lang="en-US" altLang="ja-JP" sz="2400" dirty="0" smtClean="0">
              <a:latin typeface="Calibri" pitchFamily="34" charset="0"/>
            </a:endParaRPr>
          </a:p>
          <a:p>
            <a:r>
              <a:rPr lang="en-US" altLang="ja-JP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ja-JP" sz="2400" dirty="0" smtClean="0">
                <a:latin typeface="Calibri" pitchFamily="34" charset="0"/>
                <a:sym typeface="Wingdings" pitchFamily="2" charset="2"/>
              </a:rPr>
              <a:t>                      </a:t>
            </a:r>
            <a:r>
              <a:rPr lang="en-US" altLang="ja-JP" sz="2400" dirty="0" err="1">
                <a:latin typeface="Symbol" panose="05050102010706020507" pitchFamily="18" charset="2"/>
                <a:sym typeface="Wingdings" pitchFamily="2" charset="2"/>
              </a:rPr>
              <a:t>r</a:t>
            </a:r>
            <a:r>
              <a:rPr lang="en-US" altLang="ja-JP" sz="2400" baseline="-25000" dirty="0" err="1">
                <a:latin typeface="Calibri" pitchFamily="34" charset="0"/>
                <a:sym typeface="Wingdings" pitchFamily="2" charset="2"/>
              </a:rPr>
              <a:t>th</a:t>
            </a:r>
            <a:r>
              <a:rPr lang="en-US" altLang="ja-JP" sz="2400" dirty="0">
                <a:latin typeface="Calibri" pitchFamily="34" charset="0"/>
                <a:sym typeface="Wingdings" pitchFamily="2" charset="2"/>
              </a:rPr>
              <a:t>=0.34 fm</a:t>
            </a:r>
            <a:r>
              <a:rPr lang="en-US" altLang="ja-JP" sz="2400" baseline="30000" dirty="0">
                <a:latin typeface="Symbol" panose="05050102010706020507" pitchFamily="18" charset="2"/>
                <a:sym typeface="Wingdings" pitchFamily="2" charset="2"/>
              </a:rPr>
              <a:t>-3</a:t>
            </a:r>
          </a:p>
          <a:p>
            <a:r>
              <a:rPr lang="en-US" altLang="ja-JP" sz="2400" dirty="0" smtClean="0">
                <a:latin typeface="Calibri" pitchFamily="34" charset="0"/>
              </a:rPr>
              <a:t>Non </a:t>
            </a:r>
            <a:r>
              <a:rPr lang="en-US" altLang="ja-JP" sz="2400" dirty="0">
                <a:latin typeface="Calibri" pitchFamily="34" charset="0"/>
              </a:rPr>
              <a:t>neutral matter </a:t>
            </a:r>
            <a:endParaRPr lang="en-US" altLang="ja-JP" sz="2400" dirty="0" smtClean="0">
              <a:latin typeface="Calibri" pitchFamily="34" charset="0"/>
            </a:endParaRPr>
          </a:p>
          <a:p>
            <a:r>
              <a:rPr lang="en-US" altLang="ja-JP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ja-JP" sz="2400" dirty="0" smtClean="0">
                <a:latin typeface="Calibri" pitchFamily="34" charset="0"/>
                <a:sym typeface="Wingdings" pitchFamily="2" charset="2"/>
              </a:rPr>
              <a:t>                      </a:t>
            </a:r>
            <a:r>
              <a:rPr lang="en-US" altLang="ja-JP" sz="2400" dirty="0" err="1">
                <a:latin typeface="Symbol" panose="05050102010706020507" pitchFamily="18" charset="2"/>
                <a:sym typeface="Wingdings" pitchFamily="2" charset="2"/>
              </a:rPr>
              <a:t>r</a:t>
            </a:r>
            <a:r>
              <a:rPr lang="en-US" altLang="ja-JP" sz="2400" baseline="-25000" dirty="0" err="1">
                <a:latin typeface="Calibri" pitchFamily="34" charset="0"/>
                <a:sym typeface="Wingdings" pitchFamily="2" charset="2"/>
              </a:rPr>
              <a:t>th</a:t>
            </a:r>
            <a:r>
              <a:rPr lang="en-US" altLang="ja-JP" sz="2400" dirty="0">
                <a:latin typeface="Calibri" pitchFamily="34" charset="0"/>
                <a:sym typeface="Wingdings" pitchFamily="2" charset="2"/>
              </a:rPr>
              <a:t>=1.15 fm</a:t>
            </a:r>
            <a:r>
              <a:rPr lang="en-US" altLang="ja-JP" sz="2400" baseline="30000" dirty="0">
                <a:latin typeface="Symbol" panose="05050102010706020507" pitchFamily="18" charset="2"/>
                <a:sym typeface="Wingdings" pitchFamily="2" charset="2"/>
              </a:rPr>
              <a:t>-3</a:t>
            </a:r>
            <a:endParaRPr lang="ja-JP" altLang="en-US" sz="2400" baseline="30000" dirty="0">
              <a:latin typeface="Symbol" panose="05050102010706020507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282" y="785794"/>
            <a:ext cx="3266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B050"/>
                </a:solidFill>
              </a:rPr>
              <a:t>Hyperon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 suppression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72264" y="100010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Neutral matter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24664" y="384548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Charged matter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7159" y="5572140"/>
            <a:ext cx="392909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Mixed phase consists of negative-charged quark phase and positive-charged </a:t>
            </a:r>
            <a:r>
              <a:rPr kumimoji="1" lang="en-US" altLang="ja-JP" dirty="0" err="1" smtClean="0">
                <a:solidFill>
                  <a:srgbClr val="C00000"/>
                </a:solidFill>
              </a:rPr>
              <a:t>hadron</a:t>
            </a:r>
            <a:r>
              <a:rPr kumimoji="1" lang="en-US" altLang="ja-JP" dirty="0" smtClean="0">
                <a:solidFill>
                  <a:srgbClr val="C00000"/>
                </a:solidFill>
              </a:rPr>
              <a:t> phase!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>
                <a:srgbClr val="898989"/>
              </a:buClr>
              <a:buFont typeface="Calibri" pitchFamily="34" charset="0"/>
              <a:buNone/>
            </a:pPr>
            <a:fld id="{732C5D56-A2AD-4F9A-A2F7-94EFC4F12477}" type="slidenum">
              <a:rPr lang="en-GB" altLang="ja-JP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Clr>
                  <a:srgbClr val="898989"/>
                </a:buClr>
                <a:buFont typeface="Calibri" pitchFamily="34" charset="0"/>
                <a:buNone/>
              </a:pPr>
              <a:t>29</a:t>
            </a:fld>
            <a:endParaRPr lang="en-GB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23528" y="357188"/>
            <a:ext cx="650081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alibri" pitchFamily="34" charset="0"/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Calibri" pitchFamily="34" charset="0"/>
              </a:rPr>
              <a:t>Mass-radius relation of a cold neutron star</a:t>
            </a:r>
            <a:endParaRPr lang="ja-JP" altLang="en-GB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Text Box 4"/>
              <p:cNvSpPr txBox="1">
                <a:spLocks noChangeArrowheads="1"/>
              </p:cNvSpPr>
              <p:nvPr/>
            </p:nvSpPr>
            <p:spPr bwMode="auto">
              <a:xfrm>
                <a:off x="214313" y="1196752"/>
                <a:ext cx="3429000" cy="583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defTabSz="449263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GB" altLang="ja-JP" sz="2800" dirty="0" smtClean="0">
                    <a:solidFill>
                      <a:srgbClr val="000000"/>
                    </a:solidFill>
                    <a:latin typeface="Calibri" pitchFamily="34" charset="0"/>
                  </a:rPr>
                  <a:t>Full calculation with pasta structures yields similar result to the Maxwell construction.</a:t>
                </a:r>
                <a:endParaRPr lang="ja-JP" altLang="en-GB" sz="28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endParaRPr lang="en-GB" altLang="ja-JP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GB" altLang="ja-JP" sz="2800" dirty="0" smtClean="0">
                    <a:solidFill>
                      <a:srgbClr val="000000"/>
                    </a:solidFill>
                    <a:latin typeface="Calibri" pitchFamily="34" charset="0"/>
                  </a:rPr>
                  <a:t>Maximum masses are almost the same for 3 cases.</a:t>
                </a: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endParaRPr lang="en-GB" altLang="ja-JP" sz="16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r>
                  <a:rPr lang="en-GB" altLang="ja-JP" sz="2800" dirty="0" smtClean="0">
                    <a:solidFill>
                      <a:srgbClr val="000000"/>
                    </a:solidFill>
                    <a:latin typeface="Calibri" pitchFamily="34" charset="0"/>
                  </a:rPr>
                  <a:t>We need to improve largely the quark EOS or hadron EOS to get 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en-GB" altLang="ja-JP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ja-JP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r>
                      <a:rPr lang="en-GB" altLang="ja-JP" sz="2800" i="1" baseline="-800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⨀</m:t>
                    </m:r>
                  </m:oMath>
                </a14:m>
                <a:endParaRPr lang="en-GB" altLang="ja-JP" sz="2800" i="1" baseline="-80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buFont typeface="Calibri" pitchFamily="34" charset="0"/>
                  <a:buNone/>
                </a:pPr>
                <a:endParaRPr lang="ja-JP" altLang="en-GB" sz="2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946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1196752"/>
                <a:ext cx="3429000" cy="5839998"/>
              </a:xfrm>
              <a:prstGeom prst="rect">
                <a:avLst/>
              </a:prstGeom>
              <a:blipFill rotWithShape="1">
                <a:blip r:embed="rId3"/>
                <a:stretch>
                  <a:fillRect l="-3730" t="-939" r="-5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3643313" y="1124744"/>
            <a:ext cx="5321175" cy="5112568"/>
            <a:chOff x="3203848" y="1192213"/>
            <a:chExt cx="5553075" cy="5308600"/>
          </a:xfrm>
        </p:grpSpPr>
        <p:pic>
          <p:nvPicPr>
            <p:cNvPr id="1945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192213"/>
              <a:ext cx="5553075" cy="530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5780757" y="4572000"/>
              <a:ext cx="879475" cy="371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49263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0070C0"/>
                </a:buClr>
                <a:buFont typeface="Math1" charset="2"/>
                <a:buNone/>
              </a:pPr>
              <a:r>
                <a:rPr lang="en-GB" altLang="ja-JP" b="1" dirty="0">
                  <a:solidFill>
                    <a:srgbClr val="0070C0"/>
                  </a:solidFill>
                  <a:latin typeface="Symbol" pitchFamily="18" charset="2"/>
                </a:rPr>
                <a:t></a:t>
              </a:r>
              <a:r>
                <a:rPr lang="en-GB" altLang="ja-JP" b="1" baseline="-25000" dirty="0">
                  <a:solidFill>
                    <a:srgbClr val="0070C0"/>
                  </a:solidFill>
                  <a:latin typeface="Calibri" pitchFamily="34" charset="0"/>
                </a:rPr>
                <a:t>surf</a:t>
              </a:r>
              <a:r>
                <a:rPr lang="en-GB" altLang="ja-JP" b="1" dirty="0">
                  <a:solidFill>
                    <a:srgbClr val="0070C0"/>
                  </a:solidFill>
                  <a:latin typeface="Calibri" pitchFamily="34" charset="0"/>
                </a:rPr>
                <a:t>=40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05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グループ化 78"/>
          <p:cNvGrpSpPr>
            <a:grpSpLocks noChangeAspect="1"/>
          </p:cNvGrpSpPr>
          <p:nvPr/>
        </p:nvGrpSpPr>
        <p:grpSpPr>
          <a:xfrm>
            <a:off x="1187624" y="1772782"/>
            <a:ext cx="5695603" cy="3979279"/>
            <a:chOff x="1204527" y="1772782"/>
            <a:chExt cx="5027131" cy="3512245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2711212" y="1772782"/>
              <a:ext cx="853446" cy="35315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Density</a:t>
              </a:r>
              <a:endParaRPr kumimoji="1" lang="ja-JP" altLang="en-US" sz="2000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204527" y="3679512"/>
              <a:ext cx="1461804" cy="62480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Chemical composition</a:t>
              </a:r>
              <a:endParaRPr kumimoji="1" lang="ja-JP" altLang="en-US" sz="2000" dirty="0"/>
            </a:p>
          </p:txBody>
        </p:sp>
        <p:cxnSp>
          <p:nvCxnSpPr>
            <p:cNvPr id="5" name="直線矢印コネクタ 4"/>
            <p:cNvCxnSpPr/>
            <p:nvPr/>
          </p:nvCxnSpPr>
          <p:spPr>
            <a:xfrm flipH="1">
              <a:off x="2182025" y="2311784"/>
              <a:ext cx="719151" cy="1310434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208598" y="3707701"/>
              <a:ext cx="1023060" cy="35315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Structure</a:t>
              </a:r>
              <a:endParaRPr kumimoji="1" lang="ja-JP" altLang="en-US" sz="2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226772" y="4931876"/>
              <a:ext cx="956391" cy="35315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Pressure</a:t>
              </a:r>
              <a:endParaRPr kumimoji="1" lang="ja-JP" altLang="en-US" sz="2000" dirty="0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2145752" y="4328506"/>
              <a:ext cx="1017433" cy="608479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385883" y="3265284"/>
              <a:ext cx="894403" cy="356934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4216049" y="4060395"/>
              <a:ext cx="899205" cy="973049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H="1">
              <a:off x="2520422" y="3794245"/>
              <a:ext cx="2472812" cy="103975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フリーフォーム 54"/>
            <p:cNvSpPr/>
            <p:nvPr/>
          </p:nvSpPr>
          <p:spPr>
            <a:xfrm rot="2206089">
              <a:off x="2920473" y="2529893"/>
              <a:ext cx="1624165" cy="1857931"/>
            </a:xfrm>
            <a:custGeom>
              <a:avLst/>
              <a:gdLst>
                <a:gd name="connsiteX0" fmla="*/ 0 w 2015234"/>
                <a:gd name="connsiteY0" fmla="*/ 0 h 1717964"/>
                <a:gd name="connsiteX1" fmla="*/ 1801091 w 2015234"/>
                <a:gd name="connsiteY1" fmla="*/ 692728 h 1717964"/>
                <a:gd name="connsiteX2" fmla="*/ 1981200 w 2015234"/>
                <a:gd name="connsiteY2" fmla="*/ 1717964 h 1717964"/>
                <a:gd name="connsiteX3" fmla="*/ 1981200 w 2015234"/>
                <a:gd name="connsiteY3" fmla="*/ 1717964 h 1717964"/>
                <a:gd name="connsiteX0" fmla="*/ 0 w 1981200"/>
                <a:gd name="connsiteY0" fmla="*/ 0 h 1717964"/>
                <a:gd name="connsiteX1" fmla="*/ 1399309 w 1981200"/>
                <a:gd name="connsiteY1" fmla="*/ 526473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049373 w 1981200"/>
                <a:gd name="connsiteY1" fmla="*/ 244796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239632 w 1981200"/>
                <a:gd name="connsiteY1" fmla="*/ 273893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239632 w 1981200"/>
                <a:gd name="connsiteY1" fmla="*/ 273893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454091 w 1981200"/>
                <a:gd name="connsiteY1" fmla="*/ 283876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315285 w 1981200"/>
                <a:gd name="connsiteY1" fmla="*/ 194199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656715 w 1981200"/>
                <a:gd name="connsiteY1" fmla="*/ 143747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642159 w 1981200"/>
                <a:gd name="connsiteY1" fmla="*/ 368774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585651 w 1981200"/>
                <a:gd name="connsiteY1" fmla="*/ 475445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  <a:gd name="connsiteX0" fmla="*/ 0 w 1981200"/>
                <a:gd name="connsiteY0" fmla="*/ 0 h 1717964"/>
                <a:gd name="connsiteX1" fmla="*/ 1515522 w 1981200"/>
                <a:gd name="connsiteY1" fmla="*/ 374360 h 1717964"/>
                <a:gd name="connsiteX2" fmla="*/ 1981200 w 1981200"/>
                <a:gd name="connsiteY2" fmla="*/ 1717964 h 1717964"/>
                <a:gd name="connsiteX3" fmla="*/ 1981200 w 1981200"/>
                <a:gd name="connsiteY3" fmla="*/ 1717964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1717964">
                  <a:moveTo>
                    <a:pt x="0" y="0"/>
                  </a:moveTo>
                  <a:cubicBezTo>
                    <a:pt x="735445" y="203200"/>
                    <a:pt x="1254858" y="53037"/>
                    <a:pt x="1515522" y="374360"/>
                  </a:cubicBezTo>
                  <a:cubicBezTo>
                    <a:pt x="1776186" y="695683"/>
                    <a:pt x="1903587" y="1494030"/>
                    <a:pt x="1981200" y="1717964"/>
                  </a:cubicBezTo>
                  <a:lnTo>
                    <a:pt x="1981200" y="1717964"/>
                  </a:lnTo>
                </a:path>
              </a:pathLst>
            </a:custGeom>
            <a:noFill/>
            <a:ln w="31750">
              <a:solidFill>
                <a:srgbClr val="4F81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794294" y="2710661"/>
              <a:ext cx="1198940" cy="62480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0070C0"/>
                  </a:solidFill>
                </a:rPr>
                <a:t>Phase </a:t>
              </a:r>
              <a:r>
                <a:rPr kumimoji="1" lang="en-US" altLang="ja-JP" sz="2000" dirty="0" smtClean="0">
                  <a:solidFill>
                    <a:srgbClr val="0070C0"/>
                  </a:solidFill>
                </a:rPr>
                <a:t>transitions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>
              <a:off x="3194825" y="2311784"/>
              <a:ext cx="272204" cy="2625200"/>
            </a:xfrm>
            <a:prstGeom prst="straightConnector1">
              <a:avLst/>
            </a:prstGeom>
            <a:ln w="31750"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 rot="20707923">
              <a:off x="2210779" y="4370345"/>
              <a:ext cx="1348807" cy="35315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4F81BD"/>
                  </a:solidFill>
                </a:rPr>
                <a:t>Interaction</a:t>
              </a:r>
              <a:endParaRPr kumimoji="1" lang="ja-JP" altLang="en-US" sz="2000" dirty="0">
                <a:solidFill>
                  <a:srgbClr val="4F81BD"/>
                </a:solidFill>
              </a:endParaRPr>
            </a:p>
          </p:txBody>
        </p:sp>
      </p:grpSp>
      <p:sp>
        <p:nvSpPr>
          <p:cNvPr id="75" name="角丸四角形 74"/>
          <p:cNvSpPr/>
          <p:nvPr/>
        </p:nvSpPr>
        <p:spPr bwMode="auto">
          <a:xfrm>
            <a:off x="683568" y="476672"/>
            <a:ext cx="3745155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Relation between physical </a:t>
            </a:r>
            <a:r>
              <a:rPr lang="en-US" altLang="ja-JP" sz="2800" dirty="0" smtClean="0">
                <a:solidFill>
                  <a:schemeClr val="bg1"/>
                </a:solidFill>
              </a:rPr>
              <a:t>properties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  <p:sp>
        <p:nvSpPr>
          <p:cNvPr id="78" name="角丸四角形吹き出し 77"/>
          <p:cNvSpPr/>
          <p:nvPr/>
        </p:nvSpPr>
        <p:spPr>
          <a:xfrm>
            <a:off x="5209258" y="620688"/>
            <a:ext cx="2963142" cy="1895718"/>
          </a:xfrm>
          <a:prstGeom prst="wedgeRoundRectCallout">
            <a:avLst>
              <a:gd name="adj1" fmla="val -44693"/>
              <a:gd name="adj2" fmla="val 737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70C0"/>
                </a:solidFill>
              </a:rPr>
              <a:t>Liquid-gas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0070C0"/>
                </a:solidFill>
              </a:rPr>
              <a:t>Meson condensation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70C0"/>
                </a:solidFill>
              </a:rPr>
              <a:t>Hadron-quark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0070C0"/>
                </a:solidFill>
              </a:rPr>
              <a:t>…………..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195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71600" y="170080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Another model for quark phase:</a:t>
            </a:r>
          </a:p>
          <a:p>
            <a:r>
              <a:rPr lang="en-US" altLang="ja-JP" sz="2000" dirty="0" smtClean="0"/>
              <a:t>Schwinger-Dyson eq.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94751" y="5373216"/>
            <a:ext cx="318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[</a:t>
            </a:r>
            <a:r>
              <a:rPr kumimoji="1" lang="en-US" altLang="ja-JP" dirty="0" err="1" smtClean="0">
                <a:solidFill>
                  <a:srgbClr val="C00000"/>
                </a:solidFill>
              </a:rPr>
              <a:t>Yasutake</a:t>
            </a:r>
            <a:r>
              <a:rPr kumimoji="1" lang="en-US" altLang="ja-JP" dirty="0" smtClean="0">
                <a:solidFill>
                  <a:srgbClr val="C0000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C00000"/>
                </a:solidFill>
              </a:rPr>
              <a:t>etal</a:t>
            </a:r>
            <a:r>
              <a:rPr kumimoji="1" lang="en-US" altLang="ja-JP" dirty="0" smtClean="0">
                <a:solidFill>
                  <a:srgbClr val="C00000"/>
                </a:solidFill>
              </a:rPr>
              <a:t>, arXiv1309:1954]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2411596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[ </a:t>
            </a:r>
            <a:r>
              <a:rPr lang="en-US" altLang="ja-JP" b="1" u="sng" dirty="0">
                <a:hlinkClick r:id="rId3"/>
              </a:rPr>
              <a:t>arXiv:1309.1954</a:t>
            </a:r>
            <a:r>
              <a:rPr lang="en-US" altLang="ja-JP" b="1" u="sng" dirty="0"/>
              <a:t> </a:t>
            </a:r>
            <a:r>
              <a:rPr lang="en-US" altLang="ja-JP" b="1" u="sng" dirty="0" smtClean="0"/>
              <a:t>]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5422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354837" y="764704"/>
            <a:ext cx="46033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09" y="3573016"/>
            <a:ext cx="44740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8592" r="43688" b="77857"/>
          <a:stretch/>
        </p:blipFill>
        <p:spPr bwMode="auto">
          <a:xfrm>
            <a:off x="4644008" y="980728"/>
            <a:ext cx="1580557" cy="8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21433" r="43688" b="69545"/>
          <a:stretch/>
        </p:blipFill>
        <p:spPr bwMode="auto">
          <a:xfrm>
            <a:off x="5727747" y="980728"/>
            <a:ext cx="1580557" cy="5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 t="44291" r="29592" b="49102"/>
          <a:stretch/>
        </p:blipFill>
        <p:spPr bwMode="auto">
          <a:xfrm>
            <a:off x="5580112" y="3341498"/>
            <a:ext cx="1008112" cy="37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 t="44291" r="29592" b="49102"/>
          <a:stretch/>
        </p:blipFill>
        <p:spPr bwMode="auto">
          <a:xfrm>
            <a:off x="5652120" y="6381328"/>
            <a:ext cx="1008112" cy="37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83568" y="69559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EOS of matter with trapped </a:t>
            </a:r>
            <a:r>
              <a:rPr kumimoji="1" lang="en-US" altLang="ja-JP" sz="2000" dirty="0" smtClean="0"/>
              <a:t>neutrinos.</a:t>
            </a:r>
            <a:endParaRPr kumimoji="1" lang="en-US" altLang="ja-JP" sz="2000" dirty="0" smtClean="0"/>
          </a:p>
          <a:p>
            <a:r>
              <a:rPr lang="en-US" altLang="ja-JP" sz="2400" i="1" dirty="0" err="1" smtClean="0"/>
              <a:t>Y</a:t>
            </a:r>
            <a:r>
              <a:rPr lang="en-US" altLang="ja-JP" sz="2400" i="1" baseline="-25000" dirty="0" err="1" smtClean="0"/>
              <a:t>l</a:t>
            </a:r>
            <a:r>
              <a:rPr lang="en-US" altLang="ja-JP" sz="2400" dirty="0" smtClean="0"/>
              <a:t>=0.3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45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132856"/>
            <a:ext cx="539333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Kaon</a:t>
            </a:r>
            <a:r>
              <a:rPr kumimoji="1" lang="en-US" altLang="ja-JP" sz="2000" dirty="0" smtClean="0"/>
              <a:t> condensation:  </a:t>
            </a:r>
          </a:p>
          <a:p>
            <a:pPr lvl="1"/>
            <a:r>
              <a:rPr lang="en-US" altLang="ja-JP" dirty="0" smtClean="0"/>
              <a:t>crucial for the structure and mass of neutron stars.</a:t>
            </a:r>
          </a:p>
          <a:p>
            <a:pPr lvl="1"/>
            <a:r>
              <a:rPr lang="en-US" altLang="ja-JP" dirty="0" smtClean="0"/>
              <a:t>Depends on the </a:t>
            </a:r>
            <a:r>
              <a:rPr lang="en-US" altLang="ja-JP" dirty="0" err="1" smtClean="0"/>
              <a:t>kaons</a:t>
            </a:r>
            <a:r>
              <a:rPr lang="en-US" altLang="ja-JP" dirty="0" smtClean="0"/>
              <a:t> potential</a:t>
            </a:r>
            <a:r>
              <a:rPr kumimoji="1" lang="en-US" altLang="ja-JP" dirty="0" smtClean="0"/>
              <a:t>.</a:t>
            </a:r>
          </a:p>
          <a:p>
            <a:pPr lvl="1"/>
            <a:endParaRPr kumimoji="1" lang="en-US" altLang="ja-JP" dirty="0">
              <a:sym typeface="Wingdings" panose="05000000000000000000" pitchFamily="2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764704"/>
            <a:ext cx="60932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Low-density matter:  </a:t>
            </a:r>
          </a:p>
          <a:p>
            <a:pPr lvl="1"/>
            <a:r>
              <a:rPr lang="en-US" altLang="ja-JP" dirty="0" smtClean="0"/>
              <a:t>Mixed phase from the beginning (from low density).</a:t>
            </a:r>
          </a:p>
          <a:p>
            <a:pPr lvl="1"/>
            <a:r>
              <a:rPr lang="en-US" altLang="ja-JP" dirty="0" smtClean="0"/>
              <a:t>Does not affect  the structure and mass of neutron stars.</a:t>
            </a:r>
          </a:p>
          <a:p>
            <a:pPr lvl="1"/>
            <a:r>
              <a:rPr lang="en-US" altLang="ja-JP" dirty="0" smtClean="0"/>
              <a:t>But important for neutrino emission and  crust properties</a:t>
            </a:r>
            <a:r>
              <a:rPr kumimoji="1" lang="en-US" altLang="ja-JP" dirty="0" smtClean="0"/>
              <a:t>.</a:t>
            </a:r>
          </a:p>
          <a:p>
            <a:pPr lvl="1"/>
            <a:endParaRPr kumimoji="1" lang="en-US" altLang="ja-JP" dirty="0">
              <a:sym typeface="Wingdings" panose="05000000000000000000" pitchFamily="2" charset="2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95536" y="3251506"/>
            <a:ext cx="8748464" cy="3326022"/>
            <a:chOff x="395536" y="515202"/>
            <a:chExt cx="8748464" cy="3326022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" t="3451" r="3144"/>
            <a:stretch/>
          </p:blipFill>
          <p:spPr bwMode="auto">
            <a:xfrm>
              <a:off x="4541488" y="515202"/>
              <a:ext cx="4602512" cy="332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395536" y="692696"/>
              <a:ext cx="4536504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Hadron-quark mixed phase:  </a:t>
              </a:r>
            </a:p>
            <a:p>
              <a:pPr lvl="1"/>
              <a:r>
                <a:rPr lang="en-US" altLang="ja-JP" dirty="0" smtClean="0"/>
                <a:t>crucial for the structure and mass of neutron stars.</a:t>
              </a:r>
            </a:p>
            <a:p>
              <a:pPr lvl="1"/>
              <a:r>
                <a:rPr kumimoji="1" lang="en-US" altLang="ja-JP" dirty="0" smtClean="0"/>
                <a:t>Surface tension is unknown.</a:t>
              </a:r>
            </a:p>
            <a:p>
              <a:pPr lvl="1"/>
              <a:r>
                <a:rPr lang="en-US" altLang="ja-JP" dirty="0"/>
                <a:t> </a:t>
              </a:r>
              <a:r>
                <a:rPr lang="en-US" altLang="ja-JP" dirty="0" smtClean="0"/>
                <a:t>   strong surface tension </a:t>
              </a:r>
              <a:r>
                <a:rPr lang="en-US" altLang="ja-JP" dirty="0" smtClean="0">
                  <a:sym typeface="Wingdings" panose="05000000000000000000" pitchFamily="2" charset="2"/>
                </a:rPr>
                <a:t> larger size </a:t>
              </a:r>
            </a:p>
            <a:p>
              <a:pPr lvl="2"/>
              <a:r>
                <a:rPr lang="en-US" altLang="ja-JP" dirty="0" smtClean="0">
                  <a:sym typeface="Wingdings" panose="05000000000000000000" pitchFamily="2" charset="2"/>
                </a:rPr>
                <a:t> charge neutrality  closer to Maxwell</a:t>
              </a:r>
            </a:p>
            <a:p>
              <a:pPr lvl="1"/>
              <a:r>
                <a:rPr lang="en-US" altLang="ja-JP" dirty="0" smtClean="0"/>
                <a:t>    weak </a:t>
              </a:r>
              <a:r>
                <a:rPr lang="en-US" altLang="ja-JP" dirty="0"/>
                <a:t>surface tension </a:t>
              </a:r>
              <a:r>
                <a:rPr lang="en-US" altLang="ja-JP" dirty="0">
                  <a:sym typeface="Wingdings" panose="05000000000000000000" pitchFamily="2" charset="2"/>
                </a:rPr>
                <a:t> </a:t>
              </a:r>
              <a:r>
                <a:rPr lang="en-US" altLang="ja-JP" dirty="0" smtClean="0">
                  <a:sym typeface="Wingdings" panose="05000000000000000000" pitchFamily="2" charset="2"/>
                </a:rPr>
                <a:t>smaller </a:t>
              </a:r>
              <a:r>
                <a:rPr lang="en-US" altLang="ja-JP" dirty="0">
                  <a:sym typeface="Wingdings" panose="05000000000000000000" pitchFamily="2" charset="2"/>
                </a:rPr>
                <a:t>size </a:t>
              </a:r>
              <a:endParaRPr lang="en-US" altLang="ja-JP" dirty="0" smtClean="0">
                <a:sym typeface="Wingdings" panose="05000000000000000000" pitchFamily="2" charset="2"/>
              </a:endParaRPr>
            </a:p>
            <a:p>
              <a:pPr lvl="2"/>
              <a:r>
                <a:rPr lang="en-US" altLang="ja-JP" dirty="0" smtClean="0">
                  <a:sym typeface="Wingdings" panose="05000000000000000000" pitchFamily="2" charset="2"/>
                </a:rPr>
                <a:t> Coulomb ineffective </a:t>
              </a:r>
              <a:r>
                <a:rPr lang="en-US" altLang="ja-JP" dirty="0">
                  <a:sym typeface="Wingdings" panose="05000000000000000000" pitchFamily="2" charset="2"/>
                </a:rPr>
                <a:t> closer to </a:t>
              </a:r>
              <a:r>
                <a:rPr lang="en-US" altLang="ja-JP" dirty="0" smtClean="0">
                  <a:sym typeface="Wingdings" panose="05000000000000000000" pitchFamily="2" charset="2"/>
                </a:rPr>
                <a:t>bulk </a:t>
              </a:r>
              <a:r>
                <a:rPr lang="en-US" altLang="ja-JP" dirty="0" smtClean="0">
                  <a:sym typeface="Wingdings" panose="05000000000000000000" pitchFamily="2" charset="2"/>
                </a:rPr>
                <a:t>Gibbs</a:t>
              </a:r>
              <a:endParaRPr lang="en-US" altLang="ja-JP" dirty="0" smtClean="0">
                <a:sym typeface="Wingdings" panose="05000000000000000000" pitchFamily="2" charset="2"/>
              </a:endParaRPr>
            </a:p>
          </p:txBody>
        </p:sp>
      </p:grpSp>
      <p:sp>
        <p:nvSpPr>
          <p:cNvPr id="7" name="角丸四角形 6"/>
          <p:cNvSpPr/>
          <p:nvPr/>
        </p:nvSpPr>
        <p:spPr bwMode="auto">
          <a:xfrm>
            <a:off x="683569" y="116632"/>
            <a:ext cx="1980220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Summary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260648"/>
            <a:ext cx="582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You should take into account the existence of mixed phases.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66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8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E570E-055A-4BF7-B4A7-497B948F4D31}" type="slidenum">
              <a:rPr lang="ja-JP" altLang="en-US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375" y="692696"/>
            <a:ext cx="468429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 smtClean="0"/>
              <a:t>First-order phase transition and EOS</a:t>
            </a:r>
            <a:endParaRPr lang="ja-JP" altLang="en-US" sz="2400" dirty="0"/>
          </a:p>
        </p:txBody>
      </p:sp>
      <p:sp>
        <p:nvSpPr>
          <p:cNvPr id="3079" name="テキスト ボックス 7"/>
          <p:cNvSpPr txBox="1">
            <a:spLocks noChangeArrowheads="1"/>
          </p:cNvSpPr>
          <p:nvPr/>
        </p:nvSpPr>
        <p:spPr bwMode="auto">
          <a:xfrm>
            <a:off x="250825" y="1612652"/>
            <a:ext cx="4359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2400" dirty="0">
                <a:solidFill>
                  <a:srgbClr val="C00000"/>
                </a:solidFill>
              </a:rPr>
              <a:t> Single component</a:t>
            </a:r>
            <a:r>
              <a:rPr lang="ja-JP" altLang="en-US" sz="2400" dirty="0"/>
              <a:t>　</a:t>
            </a:r>
            <a:r>
              <a:rPr lang="en-US" altLang="ja-JP" sz="2000" b="1" i="1" dirty="0">
                <a:solidFill>
                  <a:schemeClr val="tx2"/>
                </a:solidFill>
              </a:rPr>
              <a:t>congruent</a:t>
            </a:r>
          </a:p>
          <a:p>
            <a:pPr eaLnBrk="1" hangingPunct="1"/>
            <a:r>
              <a:rPr lang="ja-JP" altLang="en-US" sz="2000" dirty="0"/>
              <a:t>　　　　　　　　　　　　　　　　　</a:t>
            </a:r>
            <a:r>
              <a:rPr lang="en-US" altLang="ja-JP" dirty="0"/>
              <a:t>(e.g.</a:t>
            </a:r>
            <a:r>
              <a:rPr lang="en-US" altLang="ja-JP" sz="2000" dirty="0"/>
              <a:t> </a:t>
            </a:r>
            <a:r>
              <a:rPr lang="en-US" altLang="ja-JP" dirty="0"/>
              <a:t>water)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ja-JP" sz="2000" dirty="0"/>
              <a:t>  Maxwell construction </a:t>
            </a:r>
            <a:r>
              <a:rPr lang="en-US" altLang="ja-JP" sz="2000" b="1" dirty="0"/>
              <a:t>satisfies</a:t>
            </a:r>
            <a:r>
              <a:rPr lang="en-US" altLang="ja-JP" sz="2000" dirty="0"/>
              <a:t> the</a:t>
            </a:r>
          </a:p>
          <a:p>
            <a:pPr eaLnBrk="1" hangingPunct="1"/>
            <a:r>
              <a:rPr lang="en-US" altLang="ja-JP" sz="2000" dirty="0"/>
              <a:t>  Gibbs cond. </a:t>
            </a:r>
            <a:r>
              <a:rPr lang="en-US" altLang="ja-JP" sz="2000" i="1" dirty="0"/>
              <a:t>T</a:t>
            </a:r>
            <a:r>
              <a:rPr lang="en-US" altLang="ja-JP" sz="2000" baseline="30000" dirty="0"/>
              <a:t>I</a:t>
            </a:r>
            <a:r>
              <a:rPr lang="en-US" altLang="ja-JP" sz="2000" dirty="0"/>
              <a:t>=</a:t>
            </a:r>
            <a:r>
              <a:rPr lang="en-US" altLang="ja-JP" sz="2000" i="1" dirty="0"/>
              <a:t>T</a:t>
            </a:r>
            <a:r>
              <a:rPr lang="en-US" altLang="ja-JP" sz="2000" baseline="30000" dirty="0"/>
              <a:t>II</a:t>
            </a:r>
            <a:r>
              <a:rPr lang="en-US" altLang="ja-JP" sz="2000" dirty="0"/>
              <a:t>, </a:t>
            </a:r>
            <a:r>
              <a:rPr lang="en-US" altLang="ja-JP" sz="2000" i="1" dirty="0"/>
              <a:t>P</a:t>
            </a:r>
            <a:r>
              <a:rPr lang="en-US" altLang="ja-JP" sz="2000" baseline="30000" dirty="0"/>
              <a:t>I</a:t>
            </a:r>
            <a:r>
              <a:rPr lang="en-US" altLang="ja-JP" sz="2000" dirty="0"/>
              <a:t>=</a:t>
            </a:r>
            <a:r>
              <a:rPr lang="en-US" altLang="ja-JP" sz="2000" i="1" dirty="0"/>
              <a:t>P</a:t>
            </a:r>
            <a:r>
              <a:rPr lang="en-US" altLang="ja-JP" sz="2000" baseline="30000" dirty="0"/>
              <a:t>II</a:t>
            </a:r>
            <a:r>
              <a:rPr lang="en-US" altLang="ja-JP" sz="2000" dirty="0"/>
              <a:t>, </a:t>
            </a:r>
            <a:r>
              <a:rPr lang="en-US" altLang="ja-JP" sz="2000" dirty="0" err="1">
                <a:latin typeface="Symbol" pitchFamily="18" charset="2"/>
              </a:rPr>
              <a:t>m</a:t>
            </a:r>
            <a:r>
              <a:rPr lang="en-US" altLang="ja-JP" sz="2000" baseline="30000" dirty="0" err="1"/>
              <a:t>I</a:t>
            </a:r>
            <a:r>
              <a:rPr lang="en-US" altLang="ja-JP" sz="2000" dirty="0"/>
              <a:t>=</a:t>
            </a:r>
            <a:r>
              <a:rPr lang="en-US" altLang="ja-JP" sz="2000" dirty="0" err="1">
                <a:latin typeface="Symbol" pitchFamily="18" charset="2"/>
              </a:rPr>
              <a:t>m</a:t>
            </a:r>
            <a:r>
              <a:rPr lang="en-US" altLang="ja-JP" sz="2000" baseline="30000" dirty="0" err="1"/>
              <a:t>II</a:t>
            </a:r>
            <a:r>
              <a:rPr lang="en-US" altLang="ja-JP" sz="2000" dirty="0"/>
              <a:t>.</a:t>
            </a:r>
            <a:endParaRPr lang="en-US" altLang="ja-JP" sz="2000" baseline="30000" dirty="0"/>
          </a:p>
        </p:txBody>
      </p:sp>
      <p:sp>
        <p:nvSpPr>
          <p:cNvPr id="3080" name="テキスト ボックス 8"/>
          <p:cNvSpPr txBox="1">
            <a:spLocks noChangeArrowheads="1"/>
          </p:cNvSpPr>
          <p:nvPr/>
        </p:nvSpPr>
        <p:spPr bwMode="auto">
          <a:xfrm>
            <a:off x="4500563" y="1484784"/>
            <a:ext cx="4643437" cy="14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2400" dirty="0" smtClean="0">
                <a:solidFill>
                  <a:srgbClr val="C00000"/>
                </a:solidFill>
              </a:rPr>
              <a:t> Many components</a:t>
            </a:r>
            <a:r>
              <a:rPr lang="ja-JP" altLang="en-US" dirty="0">
                <a:solidFill>
                  <a:srgbClr val="C00000"/>
                </a:solidFill>
              </a:rPr>
              <a:t> </a:t>
            </a:r>
            <a:r>
              <a:rPr lang="en-US" altLang="ja-JP" b="1" i="1" dirty="0">
                <a:solidFill>
                  <a:schemeClr val="tx2"/>
                </a:solidFill>
              </a:rPr>
              <a:t>non-congruent</a:t>
            </a:r>
          </a:p>
          <a:p>
            <a:pPr eaLnBrk="1" hangingPunct="1"/>
            <a:r>
              <a:rPr lang="en-US" altLang="ja-JP" dirty="0"/>
              <a:t>    </a:t>
            </a:r>
            <a:r>
              <a:rPr lang="en-US" altLang="ja-JP" sz="1600" dirty="0"/>
              <a:t>                                (e.g. </a:t>
            </a:r>
            <a:r>
              <a:rPr lang="en-US" altLang="ja-JP" sz="1600" dirty="0" err="1"/>
              <a:t>water+ethanol</a:t>
            </a:r>
            <a:r>
              <a:rPr lang="en-US" altLang="ja-JP" sz="1600" dirty="0"/>
              <a:t>)</a:t>
            </a:r>
            <a:endParaRPr lang="en-US" altLang="ja-JP" sz="2000" dirty="0"/>
          </a:p>
          <a:p>
            <a:pPr eaLnBrk="1" hangingPunct="1"/>
            <a:r>
              <a:rPr lang="en-US" altLang="ja-JP" sz="2000" dirty="0"/>
              <a:t>Gibbs </a:t>
            </a:r>
            <a:r>
              <a:rPr lang="en-US" altLang="ja-JP" sz="2000" dirty="0" err="1" smtClean="0"/>
              <a:t>cond.</a:t>
            </a:r>
            <a:r>
              <a:rPr lang="en-US" altLang="ja-JP" sz="2000" i="1" dirty="0" err="1" smtClean="0"/>
              <a:t>T</a:t>
            </a:r>
            <a:r>
              <a:rPr lang="en-US" altLang="ja-JP" sz="2000" baseline="30000" dirty="0" err="1" smtClean="0"/>
              <a:t>I</a:t>
            </a:r>
            <a:r>
              <a:rPr lang="en-US" altLang="ja-JP" sz="2000" dirty="0" smtClean="0"/>
              <a:t>=</a:t>
            </a:r>
            <a:r>
              <a:rPr lang="en-US" altLang="ja-JP" sz="2000" i="1" dirty="0" smtClean="0"/>
              <a:t>T</a:t>
            </a:r>
            <a:r>
              <a:rPr lang="en-US" altLang="ja-JP" sz="2000" baseline="30000" dirty="0" smtClean="0"/>
              <a:t>II</a:t>
            </a:r>
            <a:r>
              <a:rPr lang="en-US" altLang="ja-JP" sz="2000" dirty="0" smtClean="0"/>
              <a:t>, </a:t>
            </a:r>
            <a:r>
              <a:rPr lang="en-US" altLang="ja-JP" sz="2000" i="1" dirty="0" err="1" smtClean="0"/>
              <a:t>P</a:t>
            </a:r>
            <a:r>
              <a:rPr lang="en-US" altLang="ja-JP" sz="2000" baseline="-25000" dirty="0" err="1" smtClean="0"/>
              <a:t>i</a:t>
            </a:r>
            <a:r>
              <a:rPr lang="en-US" altLang="ja-JP" sz="2000" baseline="30000" dirty="0" err="1" smtClean="0"/>
              <a:t>I</a:t>
            </a:r>
            <a:r>
              <a:rPr lang="en-US" altLang="ja-JP" sz="2000" dirty="0" smtClean="0"/>
              <a:t>=</a:t>
            </a:r>
            <a:r>
              <a:rPr lang="en-US" altLang="ja-JP" sz="2000" i="1" dirty="0" err="1" smtClean="0"/>
              <a:t>P</a:t>
            </a:r>
            <a:r>
              <a:rPr lang="en-US" altLang="ja-JP" sz="2000" baseline="-25000" dirty="0" err="1" smtClean="0"/>
              <a:t>i</a:t>
            </a:r>
            <a:r>
              <a:rPr lang="en-US" altLang="ja-JP" sz="2000" baseline="30000" dirty="0" err="1" smtClean="0"/>
              <a:t>II</a:t>
            </a:r>
            <a:r>
              <a:rPr lang="en-US" altLang="ja-JP" sz="2000" dirty="0"/>
              <a:t>, </a:t>
            </a:r>
            <a:r>
              <a:rPr lang="en-US" altLang="ja-JP" sz="2000" dirty="0" err="1">
                <a:latin typeface="Symbol" pitchFamily="18" charset="2"/>
              </a:rPr>
              <a:t>m</a:t>
            </a:r>
            <a:r>
              <a:rPr lang="en-US" altLang="ja-JP" sz="2000" baseline="-25000" dirty="0" err="1"/>
              <a:t>i</a:t>
            </a:r>
            <a:r>
              <a:rPr lang="en-US" altLang="ja-JP" sz="2000" baseline="30000" dirty="0" err="1"/>
              <a:t>I</a:t>
            </a:r>
            <a:r>
              <a:rPr lang="en-US" altLang="ja-JP" sz="2000" dirty="0"/>
              <a:t>=</a:t>
            </a:r>
            <a:r>
              <a:rPr lang="en-US" altLang="ja-JP" sz="2000" dirty="0" err="1">
                <a:latin typeface="Symbol" pitchFamily="18" charset="2"/>
              </a:rPr>
              <a:t>m</a:t>
            </a:r>
            <a:r>
              <a:rPr lang="en-US" altLang="ja-JP" sz="2000" baseline="-25000" dirty="0" err="1"/>
              <a:t>i</a:t>
            </a:r>
            <a:r>
              <a:rPr lang="en-US" altLang="ja-JP" sz="2000" baseline="30000" dirty="0" err="1"/>
              <a:t>II</a:t>
            </a:r>
            <a:r>
              <a:rPr lang="en-US" altLang="ja-JP" sz="2000" dirty="0"/>
              <a:t>.</a:t>
            </a:r>
          </a:p>
          <a:p>
            <a:pPr eaLnBrk="1" hangingPunct="1"/>
            <a:r>
              <a:rPr lang="en-US" altLang="ja-JP" sz="2000" b="1" dirty="0"/>
              <a:t>No</a:t>
            </a:r>
            <a:r>
              <a:rPr lang="en-US" altLang="ja-JP" sz="2000" dirty="0"/>
              <a:t> Maxwell construction </a:t>
            </a:r>
            <a:r>
              <a:rPr lang="en-US" altLang="ja-JP" sz="2000" i="1" dirty="0"/>
              <a:t>!</a:t>
            </a:r>
            <a:r>
              <a:rPr lang="en-US" altLang="ja-JP" sz="2000" dirty="0"/>
              <a:t>  </a:t>
            </a:r>
            <a:endParaRPr lang="en-US" altLang="ja-JP" sz="2000" baseline="300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474021" y="3645024"/>
            <a:ext cx="4562475" cy="2282825"/>
            <a:chOff x="4500563" y="4071938"/>
            <a:chExt cx="4562475" cy="2282825"/>
          </a:xfrm>
        </p:grpSpPr>
        <p:sp>
          <p:nvSpPr>
            <p:cNvPr id="3081" name="テキスト ボックス 9"/>
            <p:cNvSpPr txBox="1">
              <a:spLocks noChangeArrowheads="1"/>
            </p:cNvSpPr>
            <p:nvPr/>
          </p:nvSpPr>
          <p:spPr bwMode="auto">
            <a:xfrm>
              <a:off x="4500563" y="4071938"/>
              <a:ext cx="4562475" cy="169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ja-JP" sz="2400" dirty="0">
                  <a:solidFill>
                    <a:srgbClr val="C00000"/>
                  </a:solidFill>
                </a:rPr>
                <a:t> Many charged components</a:t>
              </a:r>
            </a:p>
            <a:p>
              <a:pPr eaLnBrk="1" hangingPunct="1"/>
              <a:r>
                <a:rPr lang="en-US" altLang="ja-JP" sz="2000" dirty="0"/>
                <a:t>            </a:t>
              </a:r>
              <a:r>
                <a:rPr lang="en-US" altLang="ja-JP" dirty="0"/>
                <a:t>                         (nuclear matter)</a:t>
              </a:r>
              <a:endParaRPr lang="en-US" altLang="ja-JP" sz="1600" dirty="0"/>
            </a:p>
            <a:p>
              <a:pPr eaLnBrk="1" hangingPunct="1"/>
              <a:r>
                <a:rPr lang="en-US" altLang="ja-JP" sz="2000" dirty="0"/>
                <a:t>Gibbs cond. </a:t>
              </a:r>
              <a:r>
                <a:rPr lang="en-US" altLang="ja-JP" sz="2000" i="1" dirty="0"/>
                <a:t>T</a:t>
              </a:r>
              <a:r>
                <a:rPr lang="en-US" altLang="ja-JP" sz="2000" baseline="30000" dirty="0"/>
                <a:t>I</a:t>
              </a:r>
              <a:r>
                <a:rPr lang="en-US" altLang="ja-JP" sz="2000" dirty="0"/>
                <a:t>=</a:t>
              </a:r>
              <a:r>
                <a:rPr lang="en-US" altLang="ja-JP" sz="2000" i="1" dirty="0"/>
                <a:t>T</a:t>
              </a:r>
              <a:r>
                <a:rPr lang="en-US" altLang="ja-JP" sz="2000" baseline="30000" dirty="0"/>
                <a:t>II</a:t>
              </a:r>
              <a:r>
                <a:rPr lang="en-US" altLang="ja-JP" sz="2000" dirty="0"/>
                <a:t>,  </a:t>
              </a:r>
              <a:r>
                <a:rPr lang="en-US" altLang="ja-JP" sz="2000" dirty="0" err="1">
                  <a:latin typeface="Symbol" pitchFamily="18" charset="2"/>
                </a:rPr>
                <a:t>m</a:t>
              </a:r>
              <a:r>
                <a:rPr lang="en-US" altLang="ja-JP" sz="2000" baseline="-25000" dirty="0" err="1"/>
                <a:t>i</a:t>
              </a:r>
              <a:r>
                <a:rPr lang="en-US" altLang="ja-JP" sz="2000" baseline="30000" dirty="0" err="1"/>
                <a:t>I</a:t>
              </a:r>
              <a:r>
                <a:rPr lang="en-US" altLang="ja-JP" sz="2000" dirty="0"/>
                <a:t>=</a:t>
              </a:r>
              <a:r>
                <a:rPr lang="en-US" altLang="ja-JP" sz="2000" dirty="0" err="1">
                  <a:latin typeface="Symbol" pitchFamily="18" charset="2"/>
                </a:rPr>
                <a:t>m</a:t>
              </a:r>
              <a:r>
                <a:rPr lang="en-US" altLang="ja-JP" sz="2000" baseline="-25000" dirty="0" err="1"/>
                <a:t>i</a:t>
              </a:r>
              <a:r>
                <a:rPr lang="en-US" altLang="ja-JP" sz="2000" baseline="30000" dirty="0" err="1"/>
                <a:t>II</a:t>
              </a:r>
              <a:r>
                <a:rPr lang="en-US" altLang="ja-JP" sz="2000" dirty="0"/>
                <a:t>.</a:t>
              </a:r>
            </a:p>
            <a:p>
              <a:pPr eaLnBrk="1" hangingPunct="1"/>
              <a:r>
                <a:rPr lang="en-US" altLang="ja-JP" sz="2000" b="1" dirty="0"/>
                <a:t>No</a:t>
              </a:r>
              <a:r>
                <a:rPr lang="en-US" altLang="ja-JP" sz="2000" dirty="0"/>
                <a:t> Maxwell construction </a:t>
              </a:r>
              <a:r>
                <a:rPr lang="en-US" altLang="ja-JP" sz="2000" i="1" dirty="0"/>
                <a:t>!</a:t>
              </a:r>
            </a:p>
            <a:p>
              <a:pPr eaLnBrk="1" hangingPunct="1"/>
              <a:r>
                <a:rPr lang="en-US" altLang="ja-JP" sz="2000" b="1" dirty="0"/>
                <a:t>No</a:t>
              </a:r>
              <a:r>
                <a:rPr lang="en-US" altLang="ja-JP" sz="2000" dirty="0"/>
                <a:t> constant </a:t>
              </a:r>
              <a:r>
                <a:rPr lang="en-US" altLang="ja-JP" sz="2000" i="1" dirty="0"/>
                <a:t>pressure</a:t>
              </a:r>
              <a:r>
                <a:rPr lang="en-US" altLang="ja-JP" sz="2000" dirty="0"/>
                <a:t> </a:t>
              </a:r>
              <a:r>
                <a:rPr lang="en-US" altLang="ja-JP" sz="2000" i="1" dirty="0"/>
                <a:t>! </a:t>
              </a:r>
              <a:endParaRPr lang="en-US" altLang="ja-JP" sz="2000" i="1" baseline="30000" dirty="0"/>
            </a:p>
          </p:txBody>
        </p:sp>
        <p:graphicFrame>
          <p:nvGraphicFramePr>
            <p:cNvPr id="308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3609630"/>
                </p:ext>
              </p:extLst>
            </p:nvPr>
          </p:nvGraphicFramePr>
          <p:xfrm>
            <a:off x="4841875" y="5705475"/>
            <a:ext cx="1792288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9" name="Equation" r:id="rId3" imgW="1155600" imgH="419040" progId="Equation.DSMT4">
                    <p:embed/>
                  </p:oleObj>
                </mc:Choice>
                <mc:Fallback>
                  <p:oleObj name="Equation" r:id="rId3" imgW="11556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875" y="5705475"/>
                          <a:ext cx="1792288" cy="649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106234"/>
            <a:ext cx="2416667" cy="167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2389" r="8649" b="9615"/>
          <a:stretch/>
        </p:blipFill>
        <p:spPr bwMode="auto">
          <a:xfrm>
            <a:off x="1013236" y="4962262"/>
            <a:ext cx="2550651" cy="175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572000" y="6237312"/>
            <a:ext cx="456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This is the case for nuclear matter 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13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Clr>
                <a:srgbClr val="898989"/>
              </a:buClr>
              <a:buFont typeface="Calibri" pitchFamily="34" charset="0"/>
              <a:buNone/>
            </a:pPr>
            <a:fld id="{C1EF33B6-FAEE-4B20-845B-3B20994414AC}" type="slidenum">
              <a:rPr lang="ja-JP" altLang="en-GB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Clr>
                  <a:srgbClr val="898989"/>
                </a:buClr>
                <a:buFont typeface="Calibri" pitchFamily="34" charset="0"/>
                <a:buNone/>
              </a:pPr>
              <a:t>5</a:t>
            </a:fld>
            <a:endParaRPr lang="ja-JP" alt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07504" y="2679444"/>
            <a:ext cx="3410744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2000" dirty="0">
                <a:solidFill>
                  <a:srgbClr val="000000"/>
                </a:solidFill>
              </a:rPr>
              <a:t> Total pressure is positive. Monotonically increases with density and temperature</a:t>
            </a:r>
            <a:r>
              <a:rPr lang="en-US" altLang="ja-JP" sz="2000" dirty="0" smtClean="0">
                <a:solidFill>
                  <a:srgbClr val="000000"/>
                </a:solidFill>
              </a:rPr>
              <a:t>.</a:t>
            </a:r>
            <a:endParaRPr lang="ja-JP" altLang="en-GB" sz="20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426" y="1983974"/>
            <a:ext cx="256846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bg1"/>
                </a:solidFill>
              </a:rPr>
              <a:t>Pressure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vs</a:t>
            </a:r>
            <a:r>
              <a:rPr lang="en-US" altLang="ja-JP" sz="2400" dirty="0" smtClean="0">
                <a:solidFill>
                  <a:schemeClr val="bg1"/>
                </a:solidFill>
              </a:rPr>
              <a:t> density</a:t>
            </a:r>
            <a:endParaRPr lang="en-GB" altLang="ja-JP" sz="2400" i="1" baseline="-25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63" y="2492896"/>
            <a:ext cx="532642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上矢印 1"/>
          <p:cNvSpPr/>
          <p:nvPr/>
        </p:nvSpPr>
        <p:spPr>
          <a:xfrm rot="4168180">
            <a:off x="3991871" y="4962895"/>
            <a:ext cx="445789" cy="1283222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Text Box 4"/>
              <p:cNvSpPr txBox="1">
                <a:spLocks noChangeArrowheads="1"/>
              </p:cNvSpPr>
              <p:nvPr/>
            </p:nvSpPr>
            <p:spPr bwMode="auto">
              <a:xfrm>
                <a:off x="24656" y="4451739"/>
                <a:ext cx="3674575" cy="194117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en-US" altLang="ja-JP" sz="2000" dirty="0" smtClean="0">
                    <a:solidFill>
                      <a:srgbClr val="000000"/>
                    </a:solidFill>
                  </a:rPr>
                  <a:t> Baryon partial pressure has </a:t>
                </a:r>
                <a:r>
                  <a:rPr lang="en-US" altLang="ja-JP" sz="2000" b="1" i="1" dirty="0" smtClean="0">
                    <a:solidFill>
                      <a:srgbClr val="000000"/>
                    </a:solidFill>
                  </a:rPr>
                  <a:t>van der Waals</a:t>
                </a:r>
                <a:r>
                  <a:rPr lang="en-US" altLang="ja-JP" sz="2000" dirty="0" smtClean="0">
                    <a:solidFill>
                      <a:srgbClr val="000000"/>
                    </a:solidFill>
                  </a:rPr>
                  <a:t> behavior</a:t>
                </a:r>
              </a:p>
              <a:p>
                <a:pPr eaLnBrk="1" hangingPunct="1"/>
                <a:r>
                  <a:rPr lang="en-US" altLang="ja-JP" sz="2000" dirty="0">
                    <a:solidFill>
                      <a:srgbClr val="000000"/>
                    </a:solidFill>
                    <a:sym typeface="Wingdings" pitchFamily="2" charset="2"/>
                  </a:rPr>
                  <a:t>         </a:t>
                </a:r>
                <a:r>
                  <a:rPr lang="en-US" altLang="ja-JP" sz="2000" dirty="0" smtClean="0">
                    <a:solidFill>
                      <a:srgbClr val="000000"/>
                    </a:solidFill>
                    <a:sym typeface="Wingdings" pitchFamily="2" charset="2"/>
                  </a:rPr>
                  <a:t>mechanically unstable region  (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𝑑𝑃</m:t>
                        </m:r>
                      </m:num>
                      <m:den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𝑑</m:t>
                        </m:r>
                        <m:r>
                          <a:rPr lang="ja-JP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𝜌</m:t>
                        </m:r>
                      </m:den>
                    </m:f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0</m:t>
                    </m:r>
                  </m:oMath>
                </a14:m>
                <a:r>
                  <a:rPr lang="en-US" altLang="ja-JP" sz="2000" dirty="0" smtClean="0">
                    <a:solidFill>
                      <a:srgbClr val="000000"/>
                    </a:solidFill>
                  </a:rPr>
                  <a:t> ).</a:t>
                </a:r>
              </a:p>
              <a:p>
                <a:pPr eaLnBrk="1" hangingPunct="1"/>
                <a:r>
                  <a:rPr lang="en-US" altLang="ja-JP" sz="2000" dirty="0" smtClean="0">
                    <a:solidFill>
                      <a:srgbClr val="000000"/>
                    </a:solidFill>
                    <a:sym typeface="Wingdings" pitchFamily="2" charset="2"/>
                  </a:rPr>
                  <a:t> First order phase transition.  Inhomogeneous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65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56" y="4451739"/>
                <a:ext cx="3674575" cy="1941173"/>
              </a:xfrm>
              <a:prstGeom prst="rect">
                <a:avLst/>
              </a:prstGeom>
              <a:blipFill rotWithShape="1">
                <a:blip r:embed="rId4"/>
                <a:stretch>
                  <a:fillRect l="-1824" t="-1254" r="-1161" b="-5016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071538" y="478413"/>
            <a:ext cx="59475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(1) Low-density nuclear matter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93796" y="1412776"/>
            <a:ext cx="306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[</a:t>
            </a:r>
            <a:r>
              <a:rPr lang="en-US" altLang="ja-JP" b="1" dirty="0" err="1" smtClean="0"/>
              <a:t>Phys.Rev</a:t>
            </a:r>
            <a:r>
              <a:rPr lang="en-US" altLang="ja-JP" b="1" dirty="0"/>
              <a:t>. C72 (2005) </a:t>
            </a:r>
            <a:r>
              <a:rPr lang="en-US" altLang="ja-JP" b="1" dirty="0" smtClean="0"/>
              <a:t>015802]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95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7132" r="5456" b="48599"/>
          <a:stretch/>
        </p:blipFill>
        <p:spPr bwMode="auto">
          <a:xfrm>
            <a:off x="505779" y="2418475"/>
            <a:ext cx="3850197" cy="2522694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611559" y="5021845"/>
                <a:ext cx="3511771" cy="85542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600" dirty="0" smtClean="0"/>
                  <a:t>Saturation property of symmetric </a:t>
                </a:r>
                <a:r>
                  <a:rPr lang="en-US" altLang="ja-JP" sz="1600" dirty="0"/>
                  <a:t>nuclear matter </a:t>
                </a:r>
                <a:r>
                  <a:rPr lang="en-US" altLang="ja-JP" sz="1600" dirty="0" smtClean="0"/>
                  <a:t>: minimum energy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ja-JP" b="0" i="1" dirty="0" smtClean="0">
                        <a:latin typeface="Cambria Math"/>
                        <a:ea typeface="Cambria Math"/>
                      </a:rPr>
                      <m:t>16</m:t>
                    </m:r>
                  </m:oMath>
                </a14:m>
                <a:r>
                  <a:rPr lang="en-US" altLang="ja-JP" sz="1600" dirty="0"/>
                  <a:t> </a:t>
                </a:r>
                <a:r>
                  <a:rPr lang="en-US" altLang="ja-JP" sz="1600" dirty="0" smtClean="0"/>
                  <a:t>MeV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16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ja-JP" sz="1600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ja-JP" sz="1600" b="0" i="1" smtClean="0">
                        <a:latin typeface="Cambria Math"/>
                      </a:rPr>
                      <m:t>0</m:t>
                    </m:r>
                    <m:r>
                      <a:rPr lang="en-US" altLang="ja-JP" sz="1600" b="0" i="1" smtClean="0">
                        <a:latin typeface="Cambria Math"/>
                      </a:rPr>
                      <m:t>.</m:t>
                    </m:r>
                    <m:r>
                      <a:rPr lang="en-US" altLang="ja-JP" sz="1600" b="0" i="1" smtClean="0">
                        <a:latin typeface="Cambria Math"/>
                      </a:rPr>
                      <m:t>16</m:t>
                    </m:r>
                    <m:r>
                      <a:rPr lang="en-US" altLang="ja-JP" sz="16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1600">
                            <a:latin typeface="Cambria Math"/>
                          </a:rPr>
                          <m:t>fm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−</m:t>
                        </m:r>
                        <m:r>
                          <a:rPr lang="en-US" altLang="ja-JP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1600" dirty="0" smtClean="0"/>
                  <a:t>.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5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9" y="5021845"/>
                <a:ext cx="3511771" cy="855427"/>
              </a:xfrm>
              <a:prstGeom prst="rect">
                <a:avLst/>
              </a:prstGeom>
              <a:blipFill rotWithShape="1">
                <a:blip r:embed="rId3"/>
                <a:stretch>
                  <a:fillRect l="-868" t="-2143" r="-2604" b="-8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3646" r="6344" b="6405"/>
          <a:stretch/>
        </p:blipFill>
        <p:spPr bwMode="auto">
          <a:xfrm>
            <a:off x="5456876" y="3573016"/>
            <a:ext cx="3219580" cy="3200401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-3415" r="3926" b="5170"/>
          <a:stretch/>
        </p:blipFill>
        <p:spPr bwMode="auto">
          <a:xfrm>
            <a:off x="4592560" y="1394335"/>
            <a:ext cx="2283696" cy="22506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6948264" y="2132856"/>
            <a:ext cx="194421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Binding energies,  proton fractions, and density profiles of nuclei are well reproduced.</a:t>
            </a:r>
            <a:endParaRPr lang="ja-JP" altLang="en-US" sz="1600" dirty="0"/>
          </a:p>
        </p:txBody>
      </p:sp>
      <p:sp>
        <p:nvSpPr>
          <p:cNvPr id="13" name="角丸四角形 12"/>
          <p:cNvSpPr/>
          <p:nvPr/>
        </p:nvSpPr>
        <p:spPr bwMode="auto">
          <a:xfrm>
            <a:off x="323528" y="620688"/>
            <a:ext cx="5184576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ＭＳ Ｐゴシック" charset="-128"/>
              </a:rPr>
              <a:t>RMF + Thomas-Fermi  model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05779" y="1281534"/>
                <a:ext cx="3490157" cy="92333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Nucleons interact with each other via coupling with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𝜌</m:t>
                    </m:r>
                  </m:oMath>
                </a14:m>
                <a:r>
                  <a:rPr kumimoji="1" lang="en-US" altLang="ja-JP" dirty="0" smtClean="0"/>
                  <a:t> mesons.</a:t>
                </a:r>
              </a:p>
              <a:p>
                <a:r>
                  <a:rPr lang="en-US" altLang="ja-JP" dirty="0" smtClean="0"/>
                  <a:t>Simple but realistic enough.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9" y="1281534"/>
                <a:ext cx="3490157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571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6867525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Clr>
                <a:srgbClr val="898989"/>
              </a:buClr>
              <a:buFont typeface="Calibri" pitchFamily="34" charset="0"/>
              <a:buNone/>
            </a:pPr>
            <a:fld id="{40157C70-7D30-4531-881F-BD5EAACEB3B8}" type="slidenum">
              <a:rPr lang="en-GB" altLang="ja-JP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Clr>
                  <a:srgbClr val="898989"/>
                </a:buClr>
                <a:buFont typeface="Calibri" pitchFamily="34" charset="0"/>
                <a:buNone/>
              </a:pPr>
              <a:t>7</a:t>
            </a:fld>
            <a:endParaRPr lang="en-GB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84213" y="357188"/>
            <a:ext cx="7069605" cy="525401"/>
          </a:xfrm>
          <a:prstGeom prst="rect">
            <a:avLst/>
          </a:prstGeom>
          <a:gradFill rotWithShape="0">
            <a:gsLst>
              <a:gs pos="0">
                <a:srgbClr val="5D417E"/>
              </a:gs>
              <a:gs pos="100000">
                <a:srgbClr val="7B57A8"/>
              </a:gs>
            </a:gsLst>
            <a:lin ang="162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>
            <a:outerShdw dist="110430" dir="722555" algn="ctr" rotWithShape="0">
              <a:srgbClr val="000000">
                <a:alpha val="35036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Clr>
                <a:srgbClr val="FFFFFF"/>
              </a:buClr>
              <a:buFont typeface="Calibri" pitchFamily="34" charset="0"/>
              <a:buNone/>
            </a:pPr>
            <a:r>
              <a:rPr lang="en-US" altLang="ja-JP" sz="2800" dirty="0">
                <a:solidFill>
                  <a:srgbClr val="FFFFFF"/>
                </a:solidFill>
                <a:latin typeface="Calibri" pitchFamily="34" charset="0"/>
              </a:rPr>
              <a:t>Numerical calculation of </a:t>
            </a:r>
            <a:r>
              <a:rPr lang="en-US" altLang="ja-JP" sz="2800" dirty="0" smtClean="0">
                <a:solidFill>
                  <a:srgbClr val="FFFFFF"/>
                </a:solidFill>
                <a:latin typeface="Calibri" pitchFamily="34" charset="0"/>
              </a:rPr>
              <a:t>mixed-phase structure</a:t>
            </a:r>
            <a:endParaRPr lang="en-GB" altLang="ja-JP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5365" name="Group 3"/>
          <p:cNvGrpSpPr>
            <a:grpSpLocks/>
          </p:cNvGrpSpPr>
          <p:nvPr/>
        </p:nvGrpSpPr>
        <p:grpSpPr bwMode="auto">
          <a:xfrm>
            <a:off x="571500" y="963613"/>
            <a:ext cx="8215313" cy="5695948"/>
            <a:chOff x="360" y="607"/>
            <a:chExt cx="5218" cy="3588"/>
          </a:xfrm>
        </p:grpSpPr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1131"/>
              <a:ext cx="1394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36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60" y="607"/>
                  <a:ext cx="5218" cy="3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>
                    <a:buFont typeface="Arial" charset="0"/>
                    <a:buChar char="•"/>
                  </a:pP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Assume regularity in structure:  divide whole space into equivalent and neutral cells with a geometrical symmetry</a:t>
                  </a:r>
                </a:p>
                <a:p>
                  <a:pPr eaLnBrk="1" hangingPunct="1"/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(3D: sphere, 2D : cylinder, 1D: plate).  </a:t>
                  </a:r>
                </a:p>
                <a:p>
                  <a:pPr eaLnBrk="1" hangingPunct="1">
                    <a:buFont typeface="Calibri" pitchFamily="34" charset="0"/>
                    <a:buNone/>
                  </a:pP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          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Wingdings" pitchFamily="2" charset="2"/>
                    </a:rPr>
                    <a:t>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n-GB" altLang="ja-JP" sz="2400" dirty="0">
                      <a:solidFill>
                        <a:srgbClr val="FF0000"/>
                      </a:solidFill>
                      <a:latin typeface="Calibri" pitchFamily="34" charset="0"/>
                    </a:rPr>
                    <a:t>W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igner-</a:t>
                  </a:r>
                  <a:r>
                    <a:rPr lang="en-GB" altLang="ja-JP" sz="2400" dirty="0">
                      <a:solidFill>
                        <a:srgbClr val="FF0000"/>
                      </a:solidFill>
                      <a:latin typeface="Calibri" pitchFamily="34" charset="0"/>
                    </a:rPr>
                    <a:t>S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eitz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approx.</a:t>
                  </a:r>
                </a:p>
                <a:p>
                  <a:pPr eaLnBrk="1" hangingPunct="1">
                    <a:buFont typeface="Calibri" pitchFamily="34" charset="0"/>
                    <a:buNone/>
                  </a:pP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	</a:t>
                  </a:r>
                </a:p>
                <a:p>
                  <a:pPr eaLnBrk="1" hangingPunct="1">
                    <a:buFont typeface="Arial" charset="0"/>
                    <a:buChar char="•"/>
                  </a:pP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Give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a 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baryon density </a:t>
                  </a:r>
                  <a14:m>
                    <m:oMath xmlns:m="http://schemas.openxmlformats.org/officeDocument/2006/math">
                      <m:r>
                        <a:rPr lang="ja-JP" alt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altLang="ja-JP" sz="2400" b="0" i="1" baseline="-25000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and a 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geometry (</a:t>
                  </a:r>
                  <a:r>
                    <a:rPr lang="en-GB" altLang="ja-JP" sz="24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Unif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/</a:t>
                  </a:r>
                  <a:r>
                    <a:rPr lang="en-GB" altLang="ja-JP" sz="24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Dropl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/Rod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/...). </a:t>
                  </a:r>
                  <a:endParaRPr lang="en-GB" altLang="ja-JP" sz="24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  <a:p>
                  <a:pPr eaLnBrk="1" hangingPunct="1">
                    <a:buFont typeface="Arial" charset="0"/>
                    <a:buChar char="•"/>
                  </a:pP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Solve the field equations numerically.  Optimize the cell size (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choose free-energy-minimum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).</a:t>
                  </a:r>
                </a:p>
                <a:p>
                  <a:pPr eaLnBrk="1" hangingPunct="1">
                    <a:buFont typeface="Arial" charset="0"/>
                    <a:buChar char="•"/>
                  </a:pP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Choose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the free-energy-minimum 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geometry among 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Times" pitchFamily="18" charset="0"/>
                    </a:rPr>
                    <a:t>7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cases </a:t>
                  </a:r>
                </a:p>
                <a:p>
                  <a:pPr eaLnBrk="1" hangingPunct="1"/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(</a:t>
                  </a:r>
                  <a:r>
                    <a:rPr lang="en-GB" altLang="ja-JP" sz="24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Unif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(I),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Droplet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,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Rod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,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Slab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,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Tube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,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Bubble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, </a:t>
                  </a:r>
                  <a:r>
                    <a:rPr lang="en-GB" altLang="ja-JP" sz="2400" dirty="0" err="1">
                      <a:solidFill>
                        <a:srgbClr val="000000"/>
                      </a:solidFill>
                      <a:latin typeface="Calibri" pitchFamily="34" charset="0"/>
                    </a:rPr>
                    <a:t>Unif</a:t>
                  </a:r>
                  <a:r>
                    <a:rPr lang="en-GB" altLang="ja-JP" sz="2400" dirty="0">
                      <a:solidFill>
                        <a:srgbClr val="000000"/>
                      </a:solidFill>
                      <a:latin typeface="Calibri" pitchFamily="34" charset="0"/>
                    </a:rPr>
                    <a:t> (II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))</a:t>
                  </a:r>
                  <a:r>
                    <a:rPr lang="en-US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,</a:t>
                  </a:r>
                </a:p>
                <a:p>
                  <a:pPr eaLnBrk="1" hangingPunct="1"/>
                  <a:endParaRPr lang="en-GB" altLang="ja-JP" sz="24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  <a:p>
                  <a:pPr eaLnBrk="1" hangingPunct="1">
                    <a:buFont typeface="Calibri" pitchFamily="34" charset="0"/>
                    <a:buNone/>
                  </a:pPr>
                  <a:endParaRPr lang="en-GB" altLang="ja-JP" sz="2400" dirty="0" smtClean="0">
                    <a:solidFill>
                      <a:srgbClr val="000000"/>
                    </a:solidFill>
                    <a:latin typeface="Calibri" pitchFamily="34" charset="0"/>
                  </a:endParaRPr>
                </a:p>
                <a:p>
                  <a:pPr eaLnBrk="1" hangingPunct="1">
                    <a:buFont typeface="Calibri" pitchFamily="34" charset="0"/>
                    <a:buNone/>
                  </a:pPr>
                  <a:endParaRPr lang="en-GB" altLang="ja-JP" sz="24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  <a:p>
                  <a:pPr eaLnBrk="1" hangingPunct="1">
                    <a:buFont typeface="Calibri" pitchFamily="34" charset="0"/>
                    <a:buNone/>
                  </a:pPr>
                  <a:endParaRPr lang="en-GB" altLang="ja-JP" sz="2400" dirty="0" smtClean="0">
                    <a:solidFill>
                      <a:srgbClr val="000000"/>
                    </a:solidFill>
                    <a:latin typeface="Calibri" pitchFamily="34" charset="0"/>
                  </a:endParaRPr>
                </a:p>
                <a:p>
                  <a:pPr eaLnBrk="1" hangingPunct="1">
                    <a:buFont typeface="Calibri" pitchFamily="34" charset="0"/>
                    <a:buNone/>
                  </a:pP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which 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are called </a:t>
                  </a:r>
                  <a:r>
                    <a:rPr lang="en-GB" altLang="ja-JP" sz="28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“</a:t>
                  </a:r>
                  <a:r>
                    <a:rPr lang="en-GB" altLang="ja-JP" sz="28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pasta</a:t>
                  </a:r>
                  <a:r>
                    <a:rPr lang="en-GB" altLang="ja-JP" sz="28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” structures</a:t>
                  </a:r>
                  <a:r>
                    <a:rPr lang="en-GB" altLang="ja-JP" sz="2400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.</a:t>
                  </a:r>
                  <a:endParaRPr lang="en-GB" altLang="ja-JP" sz="24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15368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" y="607"/>
                  <a:ext cx="5218" cy="358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88" t="-857" b="-21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908800" y="2413000"/>
            <a:ext cx="9667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GB" altLang="ja-JP">
                <a:solidFill>
                  <a:srgbClr val="FF0000"/>
                </a:solidFill>
              </a:rPr>
              <a:t>WS-cell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20820" r="4249" b="14969"/>
          <a:stretch/>
        </p:blipFill>
        <p:spPr bwMode="auto">
          <a:xfrm>
            <a:off x="395536" y="4792432"/>
            <a:ext cx="7956416" cy="137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8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3832329" y="964978"/>
            <a:ext cx="4960168" cy="1347604"/>
          </a:xfrm>
          <a:prstGeom prst="roundRect">
            <a:avLst/>
          </a:prstGeom>
          <a:solidFill>
            <a:srgbClr val="DDF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707904" y="2636912"/>
            <a:ext cx="4752528" cy="3528392"/>
          </a:xfrm>
          <a:prstGeom prst="roundRect">
            <a:avLst/>
          </a:prstGeom>
          <a:solidFill>
            <a:srgbClr val="DDF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4213" y="357188"/>
            <a:ext cx="4034223" cy="525401"/>
          </a:xfrm>
          <a:prstGeom prst="rect">
            <a:avLst/>
          </a:prstGeom>
          <a:gradFill rotWithShape="0">
            <a:gsLst>
              <a:gs pos="0">
                <a:srgbClr val="5D417E"/>
              </a:gs>
              <a:gs pos="100000">
                <a:srgbClr val="7B57A8"/>
              </a:gs>
            </a:gsLst>
            <a:lin ang="162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Clr>
                <a:srgbClr val="FFFFFF"/>
              </a:buClr>
              <a:buFont typeface="Calibri" pitchFamily="34" charset="0"/>
              <a:buNone/>
            </a:pPr>
            <a:r>
              <a:rPr lang="en-US" altLang="ja-JP" sz="2800" dirty="0" smtClean="0">
                <a:solidFill>
                  <a:srgbClr val="FFFFFF"/>
                </a:solidFill>
                <a:latin typeface="Calibri" pitchFamily="34" charset="0"/>
              </a:rPr>
              <a:t>Nuclear “pasta” structures</a:t>
            </a:r>
            <a:endParaRPr lang="en-GB" altLang="ja-JP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0800000" flipV="1">
            <a:off x="395536" y="2991289"/>
            <a:ext cx="331236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rgbClr val="002060"/>
                </a:solidFill>
              </a:rPr>
              <a:t>Ravenhall et al 1983 &amp; Hashimoto et al 1984</a:t>
            </a:r>
          </a:p>
          <a:p>
            <a:endParaRPr lang="en-US" altLang="ja-JP" sz="700" dirty="0" smtClean="0"/>
          </a:p>
          <a:p>
            <a:pPr marL="288000" lvl="1"/>
            <a:r>
              <a:rPr lang="en-US" altLang="ja-JP" dirty="0" smtClean="0"/>
              <a:t>Concept of “pasta” structures.</a:t>
            </a:r>
            <a:endParaRPr lang="en-US" altLang="ja-JP" dirty="0"/>
          </a:p>
          <a:p>
            <a:pPr marL="252000" lvl="1"/>
            <a:r>
              <a:rPr kumimoji="1" lang="en-US" altLang="ja-JP" dirty="0" smtClean="0"/>
              <a:t>Minimizing  free-energy of the inhomogeneous structure,</a:t>
            </a:r>
          </a:p>
          <a:p>
            <a:pPr marL="252000" lvl="1"/>
            <a:r>
              <a:rPr lang="en-US" altLang="ja-JP" dirty="0" smtClean="0">
                <a:sym typeface="Wingdings" pitchFamily="2" charset="2"/>
              </a:rPr>
              <a:t>i.e., achieving the b</a:t>
            </a:r>
            <a:r>
              <a:rPr kumimoji="1" lang="en-US" altLang="ja-JP" dirty="0" smtClean="0"/>
              <a:t>alance between </a:t>
            </a:r>
            <a:r>
              <a:rPr kumimoji="1" lang="en-US" altLang="ja-JP" b="1" dirty="0" smtClean="0"/>
              <a:t>surface tension</a:t>
            </a:r>
            <a:r>
              <a:rPr kumimoji="1" lang="en-US" altLang="ja-JP" dirty="0" smtClean="0"/>
              <a:t> and the </a:t>
            </a:r>
            <a:r>
              <a:rPr kumimoji="1" lang="en-US" altLang="ja-JP" b="1" dirty="0" smtClean="0"/>
              <a:t>Coulomb repulsion</a:t>
            </a:r>
            <a:r>
              <a:rPr lang="en-US" altLang="ja-JP" dirty="0">
                <a:sym typeface="Wingdings" pitchFamily="2" charset="2"/>
              </a:rPr>
              <a:t> </a:t>
            </a:r>
            <a:endParaRPr lang="en-US" altLang="ja-JP" dirty="0" smtClean="0">
              <a:sym typeface="Wingdings" pitchFamily="2" charset="2"/>
            </a:endParaRPr>
          </a:p>
          <a:p>
            <a:pPr marL="252000" lvl="1"/>
            <a:r>
              <a:rPr lang="en-US" altLang="ja-JP" dirty="0" smtClean="0">
                <a:sym typeface="Wingdings" pitchFamily="2" charset="2"/>
              </a:rPr>
              <a:t> nuclear </a:t>
            </a:r>
            <a:r>
              <a:rPr lang="en-US" altLang="ja-JP" b="1" dirty="0" smtClean="0">
                <a:sym typeface="Wingdings" pitchFamily="2" charset="2"/>
              </a:rPr>
              <a:t>pasta</a:t>
            </a:r>
            <a:endParaRPr kumimoji="1" lang="ja-JP" altLang="en-US" b="1" dirty="0"/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3855606" y="2780928"/>
            <a:ext cx="4399336" cy="3024609"/>
            <a:chOff x="611188" y="2060575"/>
            <a:chExt cx="5704430" cy="392188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00"/>
            <a:stretch/>
          </p:blipFill>
          <p:spPr bwMode="auto">
            <a:xfrm>
              <a:off x="611188" y="2060575"/>
              <a:ext cx="5704430" cy="392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12"/>
            <p:cNvSpPr>
              <a:spLocks/>
            </p:cNvSpPr>
            <p:nvPr/>
          </p:nvSpPr>
          <p:spPr bwMode="auto">
            <a:xfrm rot="21079894">
              <a:off x="2241430" y="3809415"/>
              <a:ext cx="2805919" cy="754132"/>
            </a:xfrm>
            <a:custGeom>
              <a:avLst/>
              <a:gdLst>
                <a:gd name="T0" fmla="*/ 1905 w 1905"/>
                <a:gd name="T1" fmla="*/ 166 h 536"/>
                <a:gd name="T2" fmla="*/ 1452 w 1905"/>
                <a:gd name="T3" fmla="*/ 483 h 536"/>
                <a:gd name="T4" fmla="*/ 771 w 1905"/>
                <a:gd name="T5" fmla="*/ 483 h 536"/>
                <a:gd name="T6" fmla="*/ 499 w 1905"/>
                <a:gd name="T7" fmla="*/ 302 h 536"/>
                <a:gd name="T8" fmla="*/ 227 w 1905"/>
                <a:gd name="T9" fmla="*/ 30 h 536"/>
                <a:gd name="T10" fmla="*/ 0 w 1905"/>
                <a:gd name="T11" fmla="*/ 12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5" h="536">
                  <a:moveTo>
                    <a:pt x="1905" y="166"/>
                  </a:moveTo>
                  <a:cubicBezTo>
                    <a:pt x="1773" y="298"/>
                    <a:pt x="1641" y="430"/>
                    <a:pt x="1452" y="483"/>
                  </a:cubicBezTo>
                  <a:cubicBezTo>
                    <a:pt x="1263" y="536"/>
                    <a:pt x="930" y="513"/>
                    <a:pt x="771" y="483"/>
                  </a:cubicBezTo>
                  <a:cubicBezTo>
                    <a:pt x="612" y="453"/>
                    <a:pt x="590" y="377"/>
                    <a:pt x="499" y="302"/>
                  </a:cubicBezTo>
                  <a:cubicBezTo>
                    <a:pt x="408" y="227"/>
                    <a:pt x="310" y="60"/>
                    <a:pt x="227" y="30"/>
                  </a:cubicBezTo>
                  <a:cubicBezTo>
                    <a:pt x="144" y="0"/>
                    <a:pt x="72" y="60"/>
                    <a:pt x="0" y="12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80432" y="2060575"/>
              <a:ext cx="792161" cy="144463"/>
            </a:xfrm>
            <a:custGeom>
              <a:avLst/>
              <a:gdLst>
                <a:gd name="T0" fmla="*/ 0 w 499"/>
                <a:gd name="T1" fmla="*/ 144 h 189"/>
                <a:gd name="T2" fmla="*/ 181 w 499"/>
                <a:gd name="T3" fmla="*/ 7 h 189"/>
                <a:gd name="T4" fmla="*/ 499 w 499"/>
                <a:gd name="T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189">
                  <a:moveTo>
                    <a:pt x="0" y="144"/>
                  </a:moveTo>
                  <a:cubicBezTo>
                    <a:pt x="49" y="72"/>
                    <a:pt x="98" y="0"/>
                    <a:pt x="181" y="7"/>
                  </a:cubicBezTo>
                  <a:cubicBezTo>
                    <a:pt x="264" y="14"/>
                    <a:pt x="381" y="101"/>
                    <a:pt x="499" y="18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154456" y="2132856"/>
              <a:ext cx="792161" cy="144463"/>
            </a:xfrm>
            <a:custGeom>
              <a:avLst/>
              <a:gdLst>
                <a:gd name="T0" fmla="*/ 0 w 499"/>
                <a:gd name="T1" fmla="*/ 144 h 189"/>
                <a:gd name="T2" fmla="*/ 181 w 499"/>
                <a:gd name="T3" fmla="*/ 7 h 189"/>
                <a:gd name="T4" fmla="*/ 499 w 499"/>
                <a:gd name="T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189">
                  <a:moveTo>
                    <a:pt x="0" y="144"/>
                  </a:moveTo>
                  <a:cubicBezTo>
                    <a:pt x="49" y="72"/>
                    <a:pt x="98" y="0"/>
                    <a:pt x="181" y="7"/>
                  </a:cubicBezTo>
                  <a:cubicBezTo>
                    <a:pt x="264" y="14"/>
                    <a:pt x="381" y="101"/>
                    <a:pt x="499" y="18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 rot="345689" flipV="1">
              <a:off x="2484437" y="4770691"/>
              <a:ext cx="1576649" cy="184346"/>
            </a:xfrm>
            <a:custGeom>
              <a:avLst/>
              <a:gdLst>
                <a:gd name="T0" fmla="*/ 0 w 1179"/>
                <a:gd name="T1" fmla="*/ 0 h 159"/>
                <a:gd name="T2" fmla="*/ 499 w 1179"/>
                <a:gd name="T3" fmla="*/ 136 h 159"/>
                <a:gd name="T4" fmla="*/ 1179 w 1179"/>
                <a:gd name="T5" fmla="*/ 1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" h="159">
                  <a:moveTo>
                    <a:pt x="0" y="0"/>
                  </a:moveTo>
                  <a:cubicBezTo>
                    <a:pt x="151" y="56"/>
                    <a:pt x="302" y="113"/>
                    <a:pt x="499" y="136"/>
                  </a:cubicBezTo>
                  <a:cubicBezTo>
                    <a:pt x="696" y="159"/>
                    <a:pt x="937" y="147"/>
                    <a:pt x="1179" y="13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283968" y="6237312"/>
            <a:ext cx="465755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Figure from K</a:t>
            </a:r>
            <a:r>
              <a:rPr lang="en-US" altLang="ja-JP" dirty="0"/>
              <a:t>. </a:t>
            </a:r>
            <a:r>
              <a:rPr lang="en-US" altLang="ja-JP" dirty="0" err="1"/>
              <a:t>Oyamatsu</a:t>
            </a:r>
            <a:r>
              <a:rPr lang="en-US" altLang="ja-JP" dirty="0"/>
              <a:t>, </a:t>
            </a:r>
            <a:r>
              <a:rPr lang="en-US" altLang="ja-JP" dirty="0" smtClean="0"/>
              <a:t>NP</a:t>
            </a:r>
            <a:r>
              <a:rPr lang="en-US" altLang="ja-JP" b="1" dirty="0" smtClean="0"/>
              <a:t>A561</a:t>
            </a:r>
            <a:r>
              <a:rPr lang="en-US" altLang="ja-JP" dirty="0"/>
              <a:t>, 431 (1993)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 rot="10800000" flipV="1">
            <a:off x="467544" y="1119807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kumimoji="1" lang="en-US" altLang="ja-JP" sz="2000" dirty="0" err="1" smtClean="0">
                <a:solidFill>
                  <a:srgbClr val="002060"/>
                </a:solidFill>
              </a:rPr>
              <a:t>Baym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Bethe,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Pethick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1971</a:t>
            </a:r>
            <a:endParaRPr kumimoji="1" lang="en-US" altLang="ja-JP" dirty="0" smtClean="0">
              <a:solidFill>
                <a:srgbClr val="002060"/>
              </a:solidFill>
            </a:endParaRPr>
          </a:p>
          <a:p>
            <a:endParaRPr lang="en-US" altLang="ja-JP" sz="800" dirty="0" smtClean="0"/>
          </a:p>
          <a:p>
            <a:pPr marL="252000" lvl="1"/>
            <a:r>
              <a:rPr lang="en-US" altLang="ja-JP" dirty="0" smtClean="0"/>
              <a:t>“Nuclei inside-out”</a:t>
            </a:r>
            <a:endParaRPr kumimoji="1" lang="en-US" altLang="ja-JP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008006" y="980728"/>
            <a:ext cx="3235243" cy="1331854"/>
            <a:chOff x="4008006" y="1124744"/>
            <a:chExt cx="3235243" cy="1331854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64" b="65809"/>
            <a:stretch/>
          </p:blipFill>
          <p:spPr bwMode="auto">
            <a:xfrm>
              <a:off x="4008006" y="1124744"/>
              <a:ext cx="1437451" cy="1231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35" t="51333" r="9302" b="13708"/>
            <a:stretch/>
          </p:blipFill>
          <p:spPr bwMode="auto">
            <a:xfrm>
              <a:off x="5940152" y="1197854"/>
              <a:ext cx="1303097" cy="1258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5366988" y="5301208"/>
            <a:ext cx="933204" cy="8355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2225">
            <a:noFill/>
          </a:ln>
          <a:effectLst>
            <a:softEdge rad="63500"/>
          </a:effectLst>
        </p:spPr>
        <p:txBody>
          <a:bodyPr wrap="none" rtlCol="0" anchor="ctr">
            <a:noAutofit/>
          </a:bodyPr>
          <a:lstStyle/>
          <a:p>
            <a:r>
              <a:rPr kumimoji="1" lang="en-US" altLang="ja-JP" dirty="0" smtClean="0">
                <a:solidFill>
                  <a:srgbClr val="DDF7AD"/>
                </a:solidFill>
              </a:rPr>
              <a:t>uniform</a:t>
            </a:r>
            <a:endParaRPr kumimoji="1" lang="ja-JP" altLang="en-US" dirty="0">
              <a:solidFill>
                <a:srgbClr val="DDF7AD"/>
              </a:solidFill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 rot="9731729">
            <a:off x="6334934" y="5751982"/>
            <a:ext cx="610926" cy="111412"/>
          </a:xfrm>
          <a:custGeom>
            <a:avLst/>
            <a:gdLst>
              <a:gd name="T0" fmla="*/ 0 w 499"/>
              <a:gd name="T1" fmla="*/ 144 h 189"/>
              <a:gd name="T2" fmla="*/ 181 w 499"/>
              <a:gd name="T3" fmla="*/ 7 h 189"/>
              <a:gd name="T4" fmla="*/ 499 w 499"/>
              <a:gd name="T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189">
                <a:moveTo>
                  <a:pt x="0" y="144"/>
                </a:moveTo>
                <a:cubicBezTo>
                  <a:pt x="49" y="72"/>
                  <a:pt x="98" y="0"/>
                  <a:pt x="181" y="7"/>
                </a:cubicBezTo>
                <a:cubicBezTo>
                  <a:pt x="264" y="14"/>
                  <a:pt x="381" y="101"/>
                  <a:pt x="499" y="189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5452683" y="1340768"/>
            <a:ext cx="458526" cy="111494"/>
          </a:xfrm>
          <a:custGeom>
            <a:avLst/>
            <a:gdLst>
              <a:gd name="T0" fmla="*/ 0 w 499"/>
              <a:gd name="T1" fmla="*/ 144 h 189"/>
              <a:gd name="T2" fmla="*/ 181 w 499"/>
              <a:gd name="T3" fmla="*/ 7 h 189"/>
              <a:gd name="T4" fmla="*/ 499 w 499"/>
              <a:gd name="T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189">
                <a:moveTo>
                  <a:pt x="0" y="144"/>
                </a:moveTo>
                <a:cubicBezTo>
                  <a:pt x="49" y="72"/>
                  <a:pt x="98" y="0"/>
                  <a:pt x="181" y="7"/>
                </a:cubicBezTo>
                <a:cubicBezTo>
                  <a:pt x="264" y="14"/>
                  <a:pt x="381" y="101"/>
                  <a:pt x="499" y="189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7236296" y="1412776"/>
            <a:ext cx="458526" cy="111494"/>
          </a:xfrm>
          <a:custGeom>
            <a:avLst/>
            <a:gdLst>
              <a:gd name="T0" fmla="*/ 0 w 499"/>
              <a:gd name="T1" fmla="*/ 144 h 189"/>
              <a:gd name="T2" fmla="*/ 181 w 499"/>
              <a:gd name="T3" fmla="*/ 7 h 189"/>
              <a:gd name="T4" fmla="*/ 499 w 499"/>
              <a:gd name="T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189">
                <a:moveTo>
                  <a:pt x="0" y="144"/>
                </a:moveTo>
                <a:cubicBezTo>
                  <a:pt x="49" y="72"/>
                  <a:pt x="98" y="0"/>
                  <a:pt x="181" y="7"/>
                </a:cubicBezTo>
                <a:cubicBezTo>
                  <a:pt x="264" y="14"/>
                  <a:pt x="381" y="101"/>
                  <a:pt x="499" y="189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56900" y="1210400"/>
            <a:ext cx="933204" cy="8355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2225">
            <a:noFill/>
          </a:ln>
          <a:effectLst>
            <a:softEdge rad="63500"/>
          </a:effectLst>
        </p:spPr>
        <p:txBody>
          <a:bodyPr wrap="none" rtlCol="0" anchor="ctr">
            <a:noAutofit/>
          </a:bodyPr>
          <a:lstStyle/>
          <a:p>
            <a:r>
              <a:rPr kumimoji="1" lang="en-US" altLang="ja-JP" dirty="0" smtClean="0">
                <a:solidFill>
                  <a:srgbClr val="DDF7AD"/>
                </a:solidFill>
              </a:rPr>
              <a:t>uniform</a:t>
            </a:r>
            <a:endParaRPr kumimoji="1" lang="ja-JP" altLang="en-US" dirty="0">
              <a:solidFill>
                <a:srgbClr val="DDF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928688" y="548680"/>
            <a:ext cx="352532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/>
              <a:t>Density profiles in WS </a:t>
            </a:r>
            <a:r>
              <a:rPr lang="en-US" altLang="ja-JP" sz="2400" dirty="0" smtClean="0"/>
              <a:t>cells</a:t>
            </a:r>
            <a:endParaRPr lang="ja-JP" altLang="en-US" sz="2400" dirty="0"/>
          </a:p>
        </p:txBody>
      </p:sp>
      <p:grpSp>
        <p:nvGrpSpPr>
          <p:cNvPr id="16388" name="グループ化 16"/>
          <p:cNvGrpSpPr>
            <a:grpSpLocks/>
          </p:cNvGrpSpPr>
          <p:nvPr/>
        </p:nvGrpSpPr>
        <p:grpSpPr bwMode="auto">
          <a:xfrm>
            <a:off x="2500313" y="1196752"/>
            <a:ext cx="2928937" cy="5143500"/>
            <a:chOff x="2500298" y="1428736"/>
            <a:chExt cx="2928958" cy="5143536"/>
          </a:xfrm>
        </p:grpSpPr>
        <p:pic>
          <p:nvPicPr>
            <p:cNvPr id="1640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" t="5063" r="10121" b="3796"/>
            <a:stretch>
              <a:fillRect/>
            </a:stretch>
          </p:blipFill>
          <p:spPr bwMode="auto">
            <a:xfrm>
              <a:off x="2500298" y="1428736"/>
              <a:ext cx="2928958" cy="514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テキスト ボックス 9"/>
            <p:cNvSpPr txBox="1">
              <a:spLocks noChangeArrowheads="1"/>
            </p:cNvSpPr>
            <p:nvPr/>
          </p:nvSpPr>
          <p:spPr bwMode="auto">
            <a:xfrm>
              <a:off x="3995738" y="1773238"/>
              <a:ext cx="8794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Y</a:t>
              </a:r>
              <a:r>
                <a:rPr lang="en-US" altLang="ja-JP" i="1" baseline="-25000"/>
                <a:t>p</a:t>
              </a:r>
              <a:r>
                <a:rPr lang="en-US" altLang="ja-JP"/>
                <a:t>=0.5</a:t>
              </a:r>
              <a:endParaRPr lang="ja-JP" altLang="en-US"/>
            </a:p>
          </p:txBody>
        </p:sp>
        <p:sp>
          <p:nvSpPr>
            <p:cNvPr id="16402" name="テキスト ボックス 10"/>
            <p:cNvSpPr txBox="1">
              <a:spLocks noChangeArrowheads="1"/>
            </p:cNvSpPr>
            <p:nvPr/>
          </p:nvSpPr>
          <p:spPr bwMode="auto">
            <a:xfrm>
              <a:off x="3286125" y="1916113"/>
              <a:ext cx="5889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T</a:t>
              </a:r>
              <a:r>
                <a:rPr lang="en-US" altLang="ja-JP"/>
                <a:t>=0</a:t>
              </a:r>
              <a:endParaRPr lang="ja-JP" altLang="en-US"/>
            </a:p>
          </p:txBody>
        </p:sp>
      </p:grpSp>
      <p:grpSp>
        <p:nvGrpSpPr>
          <p:cNvPr id="16389" name="グループ化 17"/>
          <p:cNvGrpSpPr>
            <a:grpSpLocks/>
          </p:cNvGrpSpPr>
          <p:nvPr/>
        </p:nvGrpSpPr>
        <p:grpSpPr bwMode="auto">
          <a:xfrm>
            <a:off x="5572125" y="1196752"/>
            <a:ext cx="3071813" cy="5143500"/>
            <a:chOff x="5572133" y="1428736"/>
            <a:chExt cx="3071834" cy="5143536"/>
          </a:xfrm>
        </p:grpSpPr>
        <p:grpSp>
          <p:nvGrpSpPr>
            <p:cNvPr id="16396" name="グループ化 7"/>
            <p:cNvGrpSpPr>
              <a:grpSpLocks/>
            </p:cNvGrpSpPr>
            <p:nvPr/>
          </p:nvGrpSpPr>
          <p:grpSpPr bwMode="auto">
            <a:xfrm>
              <a:off x="5572133" y="1428736"/>
              <a:ext cx="3071834" cy="5143536"/>
              <a:chOff x="4930270" y="607181"/>
              <a:chExt cx="3444903" cy="6000812"/>
            </a:xfrm>
          </p:grpSpPr>
          <p:pic>
            <p:nvPicPr>
              <p:cNvPr id="1639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79" t="3847" r="6798" b="3847"/>
              <a:stretch>
                <a:fillRect/>
              </a:stretch>
            </p:blipFill>
            <p:spPr bwMode="auto">
              <a:xfrm>
                <a:off x="4930270" y="607181"/>
                <a:ext cx="3444903" cy="6000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9" name="テキスト ボックス 5"/>
              <p:cNvSpPr txBox="1">
                <a:spLocks noChangeArrowheads="1"/>
              </p:cNvSpPr>
              <p:nvPr/>
            </p:nvSpPr>
            <p:spPr bwMode="auto">
              <a:xfrm>
                <a:off x="6552479" y="928670"/>
                <a:ext cx="985492" cy="430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i="1"/>
                  <a:t>Y</a:t>
                </a:r>
                <a:r>
                  <a:rPr lang="en-US" altLang="ja-JP" i="1" baseline="-25000"/>
                  <a:t>p</a:t>
                </a:r>
                <a:r>
                  <a:rPr lang="en-US" altLang="ja-JP"/>
                  <a:t>=0.1</a:t>
                </a:r>
                <a:endParaRPr lang="ja-JP" altLang="en-US"/>
              </a:p>
            </p:txBody>
          </p:sp>
        </p:grpSp>
        <p:sp>
          <p:nvSpPr>
            <p:cNvPr id="16397" name="テキスト ボックス 10"/>
            <p:cNvSpPr txBox="1">
              <a:spLocks noChangeArrowheads="1"/>
            </p:cNvSpPr>
            <p:nvPr/>
          </p:nvSpPr>
          <p:spPr bwMode="auto">
            <a:xfrm>
              <a:off x="6429375" y="1916113"/>
              <a:ext cx="5889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T</a:t>
              </a:r>
              <a:r>
                <a:rPr lang="en-US" altLang="ja-JP"/>
                <a:t>=0</a:t>
              </a:r>
              <a:endParaRPr lang="ja-JP" altLang="en-US"/>
            </a:p>
          </p:txBody>
        </p:sp>
      </p:grp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786563" y="6429375"/>
            <a:ext cx="2133600" cy="365125"/>
          </a:xfrm>
        </p:spPr>
        <p:txBody>
          <a:bodyPr/>
          <a:lstStyle/>
          <a:p>
            <a:pPr>
              <a:defRPr/>
            </a:pPr>
            <a:fld id="{2B2A375E-5D5D-4981-A04C-93D2B3B52207}" type="slidenum">
              <a:rPr lang="ja-JP" altLang="en-US"/>
              <a:pPr>
                <a:defRPr/>
              </a:pPr>
              <a:t>9</a:t>
            </a:fld>
            <a:endParaRPr lang="ja-JP" altLang="en-US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20820" r="69230" b="14969"/>
          <a:stretch/>
        </p:blipFill>
        <p:spPr bwMode="auto">
          <a:xfrm>
            <a:off x="1259632" y="1268760"/>
            <a:ext cx="903793" cy="103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4" t="26163" r="56753" b="19507"/>
          <a:stretch/>
        </p:blipFill>
        <p:spPr bwMode="auto">
          <a:xfrm>
            <a:off x="1295744" y="2276872"/>
            <a:ext cx="841463" cy="8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5" t="26158" r="44255" b="21450"/>
          <a:stretch/>
        </p:blipFill>
        <p:spPr bwMode="auto">
          <a:xfrm>
            <a:off x="1295744" y="3284984"/>
            <a:ext cx="841463" cy="8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5" t="26152" r="30350" b="19518"/>
          <a:stretch/>
        </p:blipFill>
        <p:spPr bwMode="auto">
          <a:xfrm>
            <a:off x="1331752" y="4221088"/>
            <a:ext cx="872628" cy="8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4" t="24433" r="17741" b="21237"/>
          <a:stretch/>
        </p:blipFill>
        <p:spPr bwMode="auto">
          <a:xfrm>
            <a:off x="1331752" y="5157192"/>
            <a:ext cx="872628" cy="87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22717</TotalTime>
  <Words>1400</Words>
  <Application>Microsoft Office PowerPoint</Application>
  <PresentationFormat>画面に合わせる (4:3)</PresentationFormat>
  <Paragraphs>314</Paragraphs>
  <Slides>33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33</vt:i4>
      </vt:variant>
    </vt:vector>
  </HeadingPairs>
  <TitlesOfParts>
    <vt:vector size="36" baseType="lpstr">
      <vt:lpstr>Office テーマ</vt:lpstr>
      <vt:lpstr>Equation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maru</dc:creator>
  <cp:lastModifiedBy>maru</cp:lastModifiedBy>
  <cp:revision>250</cp:revision>
  <dcterms:created xsi:type="dcterms:W3CDTF">2012-08-20T09:39:54Z</dcterms:created>
  <dcterms:modified xsi:type="dcterms:W3CDTF">2013-10-08T15:36:13Z</dcterms:modified>
</cp:coreProperties>
</file>