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3"/>
  </p:notesMasterIdLst>
  <p:sldIdLst>
    <p:sldId id="257" r:id="rId2"/>
    <p:sldId id="311" r:id="rId3"/>
    <p:sldId id="312" r:id="rId4"/>
    <p:sldId id="314" r:id="rId5"/>
    <p:sldId id="321" r:id="rId6"/>
    <p:sldId id="287" r:id="rId7"/>
    <p:sldId id="277" r:id="rId8"/>
    <p:sldId id="324" r:id="rId9"/>
    <p:sldId id="298" r:id="rId10"/>
    <p:sldId id="296" r:id="rId11"/>
    <p:sldId id="304" r:id="rId12"/>
    <p:sldId id="326" r:id="rId13"/>
    <p:sldId id="295" r:id="rId14"/>
    <p:sldId id="294" r:id="rId15"/>
    <p:sldId id="293" r:id="rId16"/>
    <p:sldId id="300" r:id="rId17"/>
    <p:sldId id="327" r:id="rId18"/>
    <p:sldId id="325" r:id="rId19"/>
    <p:sldId id="320" r:id="rId20"/>
    <p:sldId id="282" r:id="rId21"/>
    <p:sldId id="32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SimSun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SimSun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SimSun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SimSun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99"/>
    <a:srgbClr val="FFCC00"/>
    <a:srgbClr val="FFFF66"/>
    <a:srgbClr val="FF6600"/>
    <a:srgbClr val="FF3300"/>
    <a:srgbClr val="3D1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1529" autoAdjust="0"/>
  </p:normalViewPr>
  <p:slideViewPr>
    <p:cSldViewPr>
      <p:cViewPr varScale="1">
        <p:scale>
          <a:sx n="76" d="100"/>
          <a:sy n="76" d="100"/>
        </p:scale>
        <p:origin x="-17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DD86CB5-A0FF-4F57-BE6E-5A56CBC78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42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D8ED3-6E42-4107-B943-8E0810C49DC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BE8B4-F4D3-40EC-B4C3-CA41FA52DFF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A0837-C037-498A-A656-5EA283359C9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D6DB-0B17-4066-8CFE-7CE09037194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51BBC-BE92-4DB5-B6FE-687DFD5D0C3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092D3-A48E-411D-B6E6-A5BA58A32EC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FE419-11CD-432A-ACAD-D5EBB3F936B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81731-1F77-45F8-84F1-F99BBE0E79C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A270F-E5C6-455D-A4E0-1D54560A0AF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F8667-1C2D-44F4-B1D2-020D6B2155A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2EF4E-5760-4C64-96F1-A028A2C4C66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21F84-768F-43F9-B521-F38880D4312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5839-00FF-40BB-8DEE-D84B4AB8AC2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DA111741-324F-4D40-B1B6-FBAD5205234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Relationship Id="rId3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Relationship Id="rId3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533400" y="2362200"/>
            <a:ext cx="90709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/>
              <a:t>   </a:t>
            </a:r>
            <a:endParaRPr lang="en-US" sz="3200">
              <a:solidFill>
                <a:srgbClr val="FFCC00"/>
              </a:solidFill>
            </a:endParaRP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2618147" y="4343400"/>
            <a:ext cx="61166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    J.E. </a:t>
            </a:r>
            <a:r>
              <a:rPr lang="en-US" sz="2400" b="1" i="1" dirty="0" smtClean="0">
                <a:solidFill>
                  <a:schemeClr val="bg1"/>
                </a:solidFill>
              </a:rPr>
              <a:t>Horvath,</a:t>
            </a:r>
            <a:endParaRPr lang="en-US" sz="2400" b="1" i="1" dirty="0">
              <a:solidFill>
                <a:schemeClr val="bg1"/>
              </a:solidFill>
            </a:endParaRP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    IAG – USP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São Paulo, </a:t>
            </a:r>
            <a:r>
              <a:rPr lang="en-US" sz="2400" b="1" i="1" dirty="0" smtClean="0">
                <a:solidFill>
                  <a:schemeClr val="bg1"/>
                </a:solidFill>
              </a:rPr>
              <a:t>Brazil</a:t>
            </a:r>
          </a:p>
          <a:p>
            <a:pPr algn="ctr"/>
            <a:endParaRPr lang="en-US" sz="2400" b="1" i="1" dirty="0">
              <a:solidFill>
                <a:schemeClr val="bg1"/>
              </a:solidFill>
            </a:endParaRP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w</a:t>
            </a:r>
            <a:r>
              <a:rPr lang="en-US" sz="2400" b="1" i="1" dirty="0" smtClean="0">
                <a:solidFill>
                  <a:schemeClr val="bg1"/>
                </a:solidFill>
              </a:rPr>
              <a:t>ith O. </a:t>
            </a:r>
            <a:r>
              <a:rPr lang="en-US" sz="2400" b="1" i="1" dirty="0" err="1" smtClean="0">
                <a:solidFill>
                  <a:schemeClr val="bg1"/>
                </a:solidFill>
              </a:rPr>
              <a:t>Benvenuto</a:t>
            </a:r>
            <a:r>
              <a:rPr lang="en-US" sz="2400" b="1" i="1" dirty="0" smtClean="0">
                <a:solidFill>
                  <a:schemeClr val="bg1"/>
                </a:solidFill>
              </a:rPr>
              <a:t> &amp; M.A. De Vito (La Plata)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pic>
        <p:nvPicPr>
          <p:cNvPr id="3076" name="Picture 6" descr="IAG-logo3t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715" y="3810000"/>
            <a:ext cx="1752600" cy="1740430"/>
          </a:xfrm>
          <a:noFill/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81000" y="1219200"/>
            <a:ext cx="84300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solidFill>
                  <a:srgbClr val="FFC000"/>
                </a:solidFill>
              </a:rPr>
              <a:t>Masses of “black widow” systems:</a:t>
            </a:r>
          </a:p>
          <a:p>
            <a:pPr algn="ctr"/>
            <a:r>
              <a:rPr lang="en-US" sz="4800" dirty="0" smtClean="0">
                <a:solidFill>
                  <a:srgbClr val="FFC000"/>
                </a:solidFill>
              </a:rPr>
              <a:t>why high values </a:t>
            </a:r>
          </a:p>
          <a:p>
            <a:pPr algn="ctr"/>
            <a:r>
              <a:rPr lang="en-US" sz="4800" dirty="0" smtClean="0">
                <a:solidFill>
                  <a:srgbClr val="FFC000"/>
                </a:solidFill>
              </a:rPr>
              <a:t>should not be a surprise </a:t>
            </a:r>
          </a:p>
        </p:txBody>
      </p:sp>
      <p:sp>
        <p:nvSpPr>
          <p:cNvPr id="6146" name="AutoShape 2" descr="https://astro.iag.usp.br/cgi-bin/openwebmail/openwebmail-viewatt.pl/000_2812.jpg?action=viewattachment&amp;sessionid=foton*astro.iag.usp.br-session-0.689246818642623&amp;message_id=%3C1353625103.45259.YahooMailClassic%40web163805.mail.gq1.yahoo.com%3E&amp;folder=INBOX&amp;attachment_nodeid=0-1&amp;convfrom=utf-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57200" y="457200"/>
            <a:ext cx="7865199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FFCC00"/>
                </a:solidFill>
              </a:rPr>
              <a:t>How are these </a:t>
            </a:r>
            <a:r>
              <a:rPr lang="en-US" sz="3200" b="1" i="1" dirty="0">
                <a:solidFill>
                  <a:srgbClr val="FFCC00"/>
                </a:solidFill>
              </a:rPr>
              <a:t>ultra-compact </a:t>
            </a:r>
            <a:r>
              <a:rPr lang="en-US" sz="3200" b="1" i="1" dirty="0" smtClean="0">
                <a:solidFill>
                  <a:srgbClr val="FFCC00"/>
                </a:solidFill>
              </a:rPr>
              <a:t>systems formed and evolve?</a:t>
            </a:r>
            <a:endParaRPr lang="en-US" sz="3200" b="1" i="1" dirty="0">
              <a:solidFill>
                <a:srgbClr val="FFCC00"/>
              </a:solidFill>
            </a:endParaRPr>
          </a:p>
          <a:p>
            <a:endParaRPr lang="en-US" sz="3200" b="1" i="1" dirty="0">
              <a:solidFill>
                <a:srgbClr val="FFCC00"/>
              </a:solidFill>
            </a:endParaRPr>
          </a:p>
          <a:p>
            <a:r>
              <a:rPr lang="en-US" sz="2800" b="1" i="1" dirty="0">
                <a:solidFill>
                  <a:srgbClr val="FFCC00"/>
                </a:solidFill>
              </a:rPr>
              <a:t>(</a:t>
            </a:r>
            <a:r>
              <a:rPr lang="en-US" sz="2800" b="1" i="1" dirty="0" err="1">
                <a:solidFill>
                  <a:srgbClr val="FFCC00"/>
                </a:solidFill>
              </a:rPr>
              <a:t>Benvenuto</a:t>
            </a:r>
            <a:r>
              <a:rPr lang="en-US" sz="2800" b="1" i="1" dirty="0">
                <a:solidFill>
                  <a:srgbClr val="FFCC00"/>
                </a:solidFill>
              </a:rPr>
              <a:t>, De Vito &amp; Horvath </a:t>
            </a:r>
            <a:r>
              <a:rPr lang="en-US" sz="2800" b="1" i="1" dirty="0" err="1" smtClean="0">
                <a:solidFill>
                  <a:srgbClr val="FFCC00"/>
                </a:solidFill>
              </a:rPr>
              <a:t>ApJL</a:t>
            </a:r>
            <a:r>
              <a:rPr lang="en-US" sz="2800" b="1" i="1" dirty="0" smtClean="0">
                <a:solidFill>
                  <a:srgbClr val="FFCC00"/>
                </a:solidFill>
              </a:rPr>
              <a:t>  753, L33, 2012)</a:t>
            </a:r>
          </a:p>
          <a:p>
            <a:endParaRPr lang="en-US" sz="2800" b="1" i="1" dirty="0">
              <a:solidFill>
                <a:srgbClr val="FFCC00"/>
              </a:solidFill>
            </a:endParaRPr>
          </a:p>
          <a:p>
            <a:r>
              <a:rPr lang="en-US" sz="2800" b="1" i="1" dirty="0" smtClean="0">
                <a:solidFill>
                  <a:srgbClr val="FFCC00"/>
                </a:solidFill>
              </a:rPr>
              <a:t>       primary (NS)  ;         secondary (donor)</a:t>
            </a:r>
            <a:endParaRPr lang="pt-BR" sz="28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533400" cy="41486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362200"/>
            <a:ext cx="609600" cy="43542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3810000"/>
            <a:ext cx="8220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CC00"/>
                </a:solidFill>
              </a:rPr>
              <a:t>Onset of Roche Lobe Overflow (RLOF) of the donor , </a:t>
            </a:r>
            <a:r>
              <a:rPr lang="en-US" sz="2800" b="1" i="1" dirty="0" err="1" smtClean="0">
                <a:solidFill>
                  <a:srgbClr val="FFCC00"/>
                </a:solidFill>
              </a:rPr>
              <a:t>Paczynski</a:t>
            </a:r>
            <a:r>
              <a:rPr lang="en-US" sz="2800" b="1" i="1" dirty="0" smtClean="0">
                <a:solidFill>
                  <a:srgbClr val="FFCC00"/>
                </a:solidFill>
              </a:rPr>
              <a:t> </a:t>
            </a:r>
            <a:endParaRPr lang="pt-BR" sz="2800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>
            <a:lum bright="-16000" contrast="34000"/>
          </a:blip>
          <a:srcRect/>
          <a:stretch>
            <a:fillRect/>
          </a:stretch>
        </p:blipFill>
        <p:spPr bwMode="auto">
          <a:xfrm>
            <a:off x="685800" y="4572000"/>
            <a:ext cx="4318000" cy="1143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 bwMode="auto">
          <a:xfrm>
            <a:off x="5181600" y="4724400"/>
            <a:ext cx="533400" cy="73366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495800"/>
            <a:ext cx="2100012" cy="5619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 bwMode="auto">
          <a:xfrm rot="5400000" flipH="1" flipV="1">
            <a:off x="7239794" y="5257006"/>
            <a:ext cx="457200" cy="1588"/>
          </a:xfrm>
          <a:prstGeom prst="straightConnector1">
            <a:avLst/>
          </a:prstGeom>
          <a:noFill/>
          <a:ln w="539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5791200" y="5334000"/>
            <a:ext cx="32327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CC00"/>
                </a:solidFill>
              </a:rPr>
              <a:t>Accreted by the NS,</a:t>
            </a:r>
          </a:p>
          <a:p>
            <a:r>
              <a:rPr lang="en-US" sz="2800" b="1" i="1" dirty="0" smtClean="0">
                <a:solidFill>
                  <a:srgbClr val="FFCC00"/>
                </a:solidFill>
              </a:rPr>
              <a:t>        always&lt;</a:t>
            </a:r>
            <a:endParaRPr lang="pt-BR" sz="2800" dirty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6172200"/>
            <a:ext cx="36830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533400"/>
            <a:ext cx="7455887" cy="1477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C00"/>
                </a:solidFill>
              </a:rPr>
              <a:t>In general,   </a:t>
            </a:r>
            <a:r>
              <a:rPr lang="en-US" sz="2400" b="1" dirty="0" smtClean="0">
                <a:solidFill>
                  <a:srgbClr val="FFCC00"/>
                </a:solidFill>
                <a:latin typeface="Symbol" charset="2"/>
                <a:cs typeface="Symbol" charset="2"/>
              </a:rPr>
              <a:t>b</a:t>
            </a:r>
            <a:r>
              <a:rPr lang="en-US" sz="2400" b="1" dirty="0" smtClean="0">
                <a:solidFill>
                  <a:srgbClr val="FFCC00"/>
                </a:solidFill>
              </a:rPr>
              <a:t> &lt; 1  and angular momentum is 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lost </a:t>
            </a:r>
          </a:p>
          <a:p>
            <a:r>
              <a:rPr lang="en-US" sz="2400" b="1" dirty="0">
                <a:solidFill>
                  <a:srgbClr val="FFCC00"/>
                </a:solidFill>
              </a:rPr>
              <a:t>f</a:t>
            </a:r>
            <a:r>
              <a:rPr lang="en-US" sz="2400" b="1" dirty="0" smtClean="0">
                <a:solidFill>
                  <a:srgbClr val="FFCC00"/>
                </a:solidFill>
              </a:rPr>
              <a:t>rom the system. The exact value of </a:t>
            </a:r>
            <a:r>
              <a:rPr lang="en-US" sz="2400" b="1" dirty="0" smtClean="0">
                <a:solidFill>
                  <a:srgbClr val="FFCC00"/>
                </a:solidFill>
                <a:latin typeface="Symbol" charset="2"/>
                <a:cs typeface="Symbol" charset="2"/>
              </a:rPr>
              <a:t>b</a:t>
            </a:r>
            <a:r>
              <a:rPr lang="en-US" sz="2400" b="1" dirty="0" smtClean="0">
                <a:solidFill>
                  <a:srgbClr val="FFCC00"/>
                </a:solidFill>
              </a:rPr>
              <a:t> is </a:t>
            </a:r>
            <a:r>
              <a:rPr lang="en-US" sz="2400" b="1" dirty="0" smtClean="0">
                <a:solidFill>
                  <a:srgbClr val="FF0000"/>
                </a:solidFill>
              </a:rPr>
              <a:t>not</a:t>
            </a:r>
            <a:r>
              <a:rPr lang="en-US" sz="2400" b="1" dirty="0" smtClean="0">
                <a:solidFill>
                  <a:srgbClr val="FFCC00"/>
                </a:solidFill>
              </a:rPr>
              <a:t> critical for </a:t>
            </a:r>
          </a:p>
          <a:p>
            <a:r>
              <a:rPr lang="en-US" sz="2400" b="1" dirty="0">
                <a:solidFill>
                  <a:srgbClr val="FFCC00"/>
                </a:solidFill>
              </a:rPr>
              <a:t>e</a:t>
            </a:r>
            <a:r>
              <a:rPr lang="en-US" sz="2400" b="1" dirty="0" smtClean="0">
                <a:solidFill>
                  <a:srgbClr val="FFCC00"/>
                </a:solidFill>
              </a:rPr>
              <a:t>volution (but keep an eye on it !!!)</a:t>
            </a:r>
          </a:p>
          <a:p>
            <a:endParaRPr lang="pt-BR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>
            <a:lum bright="-8000" contrast="32000"/>
          </a:blip>
          <a:srcRect/>
          <a:stretch>
            <a:fillRect/>
          </a:stretch>
        </p:blipFill>
        <p:spPr bwMode="auto">
          <a:xfrm>
            <a:off x="457200" y="1981200"/>
            <a:ext cx="4310118" cy="10048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953000" y="2133600"/>
            <a:ext cx="36107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C00"/>
                </a:solidFill>
              </a:rPr>
              <a:t>1</a:t>
            </a:r>
            <a:r>
              <a:rPr lang="en-US" sz="2400" b="1" baseline="30000" dirty="0" smtClean="0">
                <a:solidFill>
                  <a:srgbClr val="FFCC00"/>
                </a:solidFill>
              </a:rPr>
              <a:t>st</a:t>
            </a:r>
            <a:r>
              <a:rPr lang="en-US" sz="2400" b="1" dirty="0" smtClean="0">
                <a:solidFill>
                  <a:srgbClr val="FFCC00"/>
                </a:solidFill>
              </a:rPr>
              <a:t>  ingredient </a:t>
            </a:r>
          </a:p>
          <a:p>
            <a:r>
              <a:rPr lang="en-US" sz="2400" b="1" dirty="0" smtClean="0">
                <a:solidFill>
                  <a:srgbClr val="FFCC00"/>
                </a:solidFill>
              </a:rPr>
              <a:t>(Ritter, A&amp;A 202, 93, 1988)</a:t>
            </a:r>
            <a:endParaRPr lang="pt-BR" sz="2400" dirty="0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>
            <a:lum bright="-14000" contrast="26000"/>
          </a:blip>
          <a:srcRect/>
          <a:stretch>
            <a:fillRect/>
          </a:stretch>
        </p:blipFill>
        <p:spPr bwMode="auto">
          <a:xfrm>
            <a:off x="304800" y="3505200"/>
            <a:ext cx="3733800" cy="12093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191000" y="3276600"/>
            <a:ext cx="50745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C00"/>
                </a:solidFill>
              </a:rPr>
              <a:t>2</a:t>
            </a:r>
            <a:r>
              <a:rPr lang="en-US" sz="2400" b="1" baseline="30000" dirty="0" smtClean="0">
                <a:solidFill>
                  <a:srgbClr val="FFCC00"/>
                </a:solidFill>
              </a:rPr>
              <a:t>nd</a:t>
            </a:r>
            <a:r>
              <a:rPr lang="en-US" sz="2400" b="1" dirty="0" smtClean="0">
                <a:solidFill>
                  <a:srgbClr val="FFCC00"/>
                </a:solidFill>
              </a:rPr>
              <a:t> ingredient </a:t>
            </a:r>
          </a:p>
          <a:p>
            <a:r>
              <a:rPr lang="en-US" sz="2400" b="1" dirty="0" smtClean="0">
                <a:solidFill>
                  <a:srgbClr val="FFCC00"/>
                </a:solidFill>
              </a:rPr>
              <a:t>(Stevens et al., MNRAS 254, 19, 1992 )</a:t>
            </a:r>
          </a:p>
          <a:p>
            <a:endParaRPr lang="en-US" sz="2400" b="1" dirty="0">
              <a:solidFill>
                <a:srgbClr val="FFCC00"/>
              </a:solidFill>
            </a:endParaRPr>
          </a:p>
          <a:p>
            <a:r>
              <a:rPr lang="en-US" sz="2400" b="1" dirty="0">
                <a:solidFill>
                  <a:srgbClr val="FFCC00"/>
                </a:solidFill>
              </a:rPr>
              <a:t>w</a:t>
            </a:r>
            <a:r>
              <a:rPr lang="en-US" sz="2400" b="1" dirty="0" smtClean="0">
                <a:solidFill>
                  <a:srgbClr val="FFCC00"/>
                </a:solidFill>
              </a:rPr>
              <a:t>ith </a:t>
            </a:r>
            <a:endParaRPr lang="pt-BR" sz="2400" dirty="0"/>
          </a:p>
        </p:txBody>
      </p:sp>
      <p:sp>
        <p:nvSpPr>
          <p:cNvPr id="10" name="Rectangle 9"/>
          <p:cNvSpPr/>
          <p:nvPr/>
        </p:nvSpPr>
        <p:spPr>
          <a:xfrm>
            <a:off x="731756" y="3024211"/>
            <a:ext cx="2507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C00"/>
                </a:solidFill>
              </a:rPr>
              <a:t>Evaporating wind</a:t>
            </a:r>
            <a:endParaRPr lang="pt-BR" sz="2400" dirty="0"/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 cstate="print">
            <a:lum bright="-8000" contrast="26000"/>
          </a:blip>
          <a:srcRect/>
          <a:stretch>
            <a:fillRect/>
          </a:stretch>
        </p:blipFill>
        <p:spPr bwMode="auto">
          <a:xfrm>
            <a:off x="5181600" y="4267200"/>
            <a:ext cx="2414587" cy="55522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2" name="Retângulo 1"/>
          <p:cNvSpPr/>
          <p:nvPr/>
        </p:nvSpPr>
        <p:spPr>
          <a:xfrm>
            <a:off x="781143" y="4869686"/>
            <a:ext cx="2846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CC00"/>
                </a:solidFill>
              </a:rPr>
              <a:t>Irradiation </a:t>
            </a:r>
            <a:r>
              <a:rPr lang="en-US" sz="2400" b="1" dirty="0" smtClean="0">
                <a:solidFill>
                  <a:srgbClr val="FFCC00"/>
                </a:solidFill>
              </a:rPr>
              <a:t>feedback</a:t>
            </a:r>
            <a:endParaRPr lang="en-US" sz="2400" b="1" dirty="0">
              <a:solidFill>
                <a:srgbClr val="FFCC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48200" y="5334000"/>
            <a:ext cx="2015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C00"/>
                </a:solidFill>
              </a:rPr>
              <a:t>3</a:t>
            </a:r>
            <a:r>
              <a:rPr lang="en-US" sz="2400" b="1" baseline="30000" dirty="0" smtClean="0">
                <a:solidFill>
                  <a:srgbClr val="FFCC00"/>
                </a:solidFill>
              </a:rPr>
              <a:t>rd</a:t>
            </a:r>
            <a:r>
              <a:rPr lang="en-US" sz="2400" b="1" dirty="0" smtClean="0">
                <a:solidFill>
                  <a:srgbClr val="FFCC00"/>
                </a:solidFill>
              </a:rPr>
              <a:t> ingredient </a:t>
            </a:r>
            <a:endParaRPr lang="en-US" sz="2400" b="1" dirty="0">
              <a:solidFill>
                <a:srgbClr val="FFCC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lum bright="-14000" contrast="28000"/>
          </a:blip>
          <a:srcRect/>
          <a:stretch>
            <a:fillRect/>
          </a:stretch>
        </p:blipFill>
        <p:spPr bwMode="auto">
          <a:xfrm>
            <a:off x="914400" y="5562600"/>
            <a:ext cx="2816251" cy="64330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3955561" y="5715000"/>
            <a:ext cx="51884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C00"/>
                </a:solidFill>
              </a:rPr>
              <a:t>(Bunning </a:t>
            </a:r>
            <a:r>
              <a:rPr lang="en-US" sz="2400" b="1" dirty="0">
                <a:solidFill>
                  <a:srgbClr val="FFCC00"/>
                </a:solidFill>
              </a:rPr>
              <a:t>&amp; Ritter, </a:t>
            </a:r>
            <a:r>
              <a:rPr lang="en-US" sz="2400" b="1" dirty="0" smtClean="0">
                <a:solidFill>
                  <a:srgbClr val="FFCC00"/>
                </a:solidFill>
              </a:rPr>
              <a:t>A&amp;A 423, 281, 2004</a:t>
            </a:r>
          </a:p>
          <a:p>
            <a:r>
              <a:rPr lang="en-US" sz="2400" b="1" dirty="0" err="1" smtClean="0">
                <a:solidFill>
                  <a:srgbClr val="FFCC00"/>
                </a:solidFill>
              </a:rPr>
              <a:t>Hameury</a:t>
            </a:r>
            <a:r>
              <a:rPr lang="en-US" sz="2400" b="1" dirty="0" smtClean="0">
                <a:solidFill>
                  <a:srgbClr val="FFCC00"/>
                </a:solidFill>
              </a:rPr>
              <a:t>)</a:t>
            </a:r>
            <a:endParaRPr lang="en-US" sz="2400" b="1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E:\Main\Seminarios\MontePorzio\LMX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6453163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urved Connector 5"/>
          <p:cNvCxnSpPr/>
          <p:nvPr/>
        </p:nvCxnSpPr>
        <p:spPr bwMode="auto">
          <a:xfrm>
            <a:off x="5181600" y="2514600"/>
            <a:ext cx="914400" cy="914400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urved Connector 8"/>
          <p:cNvCxnSpPr/>
          <p:nvPr/>
        </p:nvCxnSpPr>
        <p:spPr bwMode="auto">
          <a:xfrm>
            <a:off x="1752600" y="3657600"/>
            <a:ext cx="838200" cy="12700"/>
          </a:xfrm>
          <a:prstGeom prst="curvedConnector3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urved Connector 11"/>
          <p:cNvCxnSpPr/>
          <p:nvPr/>
        </p:nvCxnSpPr>
        <p:spPr bwMode="auto">
          <a:xfrm flipV="1">
            <a:off x="1828800" y="3429000"/>
            <a:ext cx="762000" cy="152400"/>
          </a:xfrm>
          <a:prstGeom prst="curvedConnector3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urved Connector 12"/>
          <p:cNvCxnSpPr/>
          <p:nvPr/>
        </p:nvCxnSpPr>
        <p:spPr bwMode="auto">
          <a:xfrm>
            <a:off x="1905000" y="3657600"/>
            <a:ext cx="838200" cy="3048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8305800" y="35814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914400" y="1676400"/>
            <a:ext cx="1752600" cy="3581400"/>
          </a:xfrm>
          <a:prstGeom prst="ellipse">
            <a:avLst/>
          </a:prstGeom>
          <a:solidFill>
            <a:srgbClr val="FF9999">
              <a:alpha val="28000"/>
            </a:srgb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4800" y="5334000"/>
            <a:ext cx="2543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C00"/>
                </a:solidFill>
              </a:rPr>
              <a:t>  Initial accreting</a:t>
            </a:r>
          </a:p>
          <a:p>
            <a:r>
              <a:rPr lang="en-US" sz="2400" dirty="0" smtClean="0">
                <a:solidFill>
                  <a:srgbClr val="FFCC00"/>
                </a:solidFill>
              </a:rPr>
              <a:t>phase (close binary)</a:t>
            </a:r>
            <a:endParaRPr lang="en-US" sz="2400" dirty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334000"/>
            <a:ext cx="2268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9999"/>
                </a:solidFill>
              </a:rPr>
              <a:t>Later: ablation by </a:t>
            </a:r>
          </a:p>
          <a:p>
            <a:r>
              <a:rPr lang="en-US" sz="2400" dirty="0" smtClean="0">
                <a:solidFill>
                  <a:srgbClr val="FF9999"/>
                </a:solidFill>
              </a:rPr>
              <a:t>     the wind</a:t>
            </a:r>
            <a:endParaRPr lang="en-US" sz="2400" dirty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3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>
            <a:lum bright="-10000" contrast="16000"/>
          </a:blip>
          <a:srcRect/>
          <a:stretch>
            <a:fillRect/>
          </a:stretch>
        </p:blipFill>
        <p:spPr bwMode="auto">
          <a:xfrm>
            <a:off x="1377534" y="1598766"/>
            <a:ext cx="1645596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124200" y="1524000"/>
            <a:ext cx="53273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m</a:t>
            </a:r>
            <a:r>
              <a:rPr lang="en-US" sz="2800" b="1" i="1" dirty="0" smtClean="0">
                <a:solidFill>
                  <a:srgbClr val="FF0000"/>
                </a:solidFill>
              </a:rPr>
              <a:t>ust be in the “right” range to explain the 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o</a:t>
            </a:r>
            <a:r>
              <a:rPr lang="en-US" sz="2800" b="1" i="1" dirty="0" smtClean="0">
                <a:solidFill>
                  <a:srgbClr val="FF0000"/>
                </a:solidFill>
              </a:rPr>
              <a:t>bserved systems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583" y="2397243"/>
            <a:ext cx="359953" cy="4242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95743" y="2394197"/>
            <a:ext cx="8888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C00"/>
                </a:solidFill>
              </a:rPr>
              <a:t>If        is too short  (&lt; 0.5 d), the mass transfer would start at ZAMS</a:t>
            </a:r>
            <a:endParaRPr lang="pt-BR" sz="2400" dirty="0"/>
          </a:p>
        </p:txBody>
      </p:sp>
      <p:sp>
        <p:nvSpPr>
          <p:cNvPr id="7" name="Rectangle 6"/>
          <p:cNvSpPr/>
          <p:nvPr/>
        </p:nvSpPr>
        <p:spPr>
          <a:xfrm>
            <a:off x="54540" y="2884160"/>
            <a:ext cx="9032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C00"/>
                </a:solidFill>
              </a:rPr>
              <a:t>If        is too long  (&gt; 0.9 d), the orbit widens when donor is ~0.3 </a:t>
            </a:r>
            <a:r>
              <a:rPr lang="en-US" sz="2400" b="1" dirty="0">
                <a:solidFill>
                  <a:srgbClr val="FFCC00"/>
                </a:solidFill>
              </a:rPr>
              <a:t>M</a:t>
            </a:r>
            <a:r>
              <a:rPr lang="en-US" sz="2400" b="1" baseline="-25000" dirty="0" smtClean="0">
                <a:solidFill>
                  <a:srgbClr val="FFCC00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US" sz="2400" b="1" dirty="0" smtClean="0">
              <a:solidFill>
                <a:srgbClr val="FFCC00"/>
              </a:solidFill>
            </a:endParaRPr>
          </a:p>
          <a:p>
            <a:r>
              <a:rPr lang="en-US" sz="2400" b="1" dirty="0">
                <a:solidFill>
                  <a:srgbClr val="FFCC00"/>
                </a:solidFill>
              </a:rPr>
              <a:t> </a:t>
            </a:r>
            <a:r>
              <a:rPr lang="en-US" sz="2400" b="1" dirty="0" smtClean="0">
                <a:solidFill>
                  <a:srgbClr val="FFCC00"/>
                </a:solidFill>
              </a:rPr>
              <a:t>                                                </a:t>
            </a:r>
            <a:r>
              <a:rPr lang="en-US" sz="2400" b="1" dirty="0" smtClean="0">
                <a:solidFill>
                  <a:srgbClr val="FFFF66"/>
                </a:solidFill>
              </a:rPr>
              <a:t>not</a:t>
            </a:r>
            <a:r>
              <a:rPr lang="en-US" sz="2400" b="1" dirty="0" smtClean="0">
                <a:solidFill>
                  <a:srgbClr val="FFCC00"/>
                </a:solidFill>
              </a:rPr>
              <a:t> the observed “black widow” state 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583" y="2884160"/>
            <a:ext cx="381000" cy="44903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1" name="Rectangle 8"/>
          <p:cNvSpPr/>
          <p:nvPr/>
        </p:nvSpPr>
        <p:spPr>
          <a:xfrm>
            <a:off x="609600" y="342609"/>
            <a:ext cx="79546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C00"/>
                </a:solidFill>
              </a:rPr>
              <a:t>All three effects incorporated into an </a:t>
            </a:r>
            <a:r>
              <a:rPr lang="en-US" sz="2400" b="1" dirty="0" err="1" smtClean="0">
                <a:solidFill>
                  <a:srgbClr val="FFCC00"/>
                </a:solidFill>
              </a:rPr>
              <a:t>adaptative</a:t>
            </a:r>
            <a:r>
              <a:rPr lang="en-US" sz="2400" b="1" dirty="0" smtClean="0">
                <a:solidFill>
                  <a:srgbClr val="FFCC00"/>
                </a:solidFill>
              </a:rPr>
              <a:t>  </a:t>
            </a:r>
            <a:r>
              <a:rPr lang="en-US" sz="2400" b="1" dirty="0" err="1" smtClean="0">
                <a:solidFill>
                  <a:srgbClr val="FFCC00"/>
                </a:solidFill>
              </a:rPr>
              <a:t>Henyey</a:t>
            </a:r>
            <a:endParaRPr lang="en-US" sz="2400" b="1" dirty="0" smtClean="0">
              <a:solidFill>
                <a:srgbClr val="FFCC00"/>
              </a:solidFill>
            </a:endParaRPr>
          </a:p>
          <a:p>
            <a:r>
              <a:rPr lang="en-US" sz="2400" b="1" dirty="0" smtClean="0">
                <a:solidFill>
                  <a:srgbClr val="FFCC00"/>
                </a:solidFill>
              </a:rPr>
              <a:t>code, </a:t>
            </a:r>
            <a:r>
              <a:rPr lang="en-US" sz="2400" b="1" dirty="0" smtClean="0">
                <a:solidFill>
                  <a:schemeClr val="accent3">
                    <a:lumMod val="95000"/>
                  </a:schemeClr>
                </a:solidFill>
              </a:rPr>
              <a:t>solving simultaneously structure and orbital evolution</a:t>
            </a:r>
          </a:p>
          <a:p>
            <a:r>
              <a:rPr lang="en-US" sz="2400" b="1" dirty="0" smtClean="0">
                <a:solidFill>
                  <a:srgbClr val="FFCC00"/>
                </a:solidFill>
              </a:rPr>
              <a:t>(</a:t>
            </a:r>
            <a:r>
              <a:rPr lang="en-US" sz="2400" b="1" dirty="0" err="1" smtClean="0">
                <a:solidFill>
                  <a:srgbClr val="FFCC00"/>
                </a:solidFill>
              </a:rPr>
              <a:t>Benvenuto</a:t>
            </a:r>
            <a:r>
              <a:rPr lang="en-US" sz="2400" b="1" dirty="0" smtClean="0">
                <a:solidFill>
                  <a:srgbClr val="FFCC00"/>
                </a:solidFill>
              </a:rPr>
              <a:t> &amp; De Vito, 2003 ; De Vito &amp; </a:t>
            </a:r>
            <a:r>
              <a:rPr lang="en-US" sz="2400" b="1" dirty="0" err="1" smtClean="0">
                <a:solidFill>
                  <a:srgbClr val="FFCC00"/>
                </a:solidFill>
              </a:rPr>
              <a:t>Benvenuto</a:t>
            </a:r>
            <a:r>
              <a:rPr lang="en-US" sz="2400" b="1" dirty="0" smtClean="0">
                <a:solidFill>
                  <a:srgbClr val="FFCC00"/>
                </a:solidFill>
              </a:rPr>
              <a:t>, 2012) 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137715" y="4258269"/>
            <a:ext cx="8831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CC00"/>
                </a:solidFill>
              </a:rPr>
              <a:t>If        is too small, mass transfer would be &gt; age universe</a:t>
            </a:r>
          </a:p>
        </p:txBody>
      </p:sp>
      <p:sp>
        <p:nvSpPr>
          <p:cNvPr id="5" name="Retângulo 4"/>
          <p:cNvSpPr/>
          <p:nvPr/>
        </p:nvSpPr>
        <p:spPr>
          <a:xfrm>
            <a:off x="147284" y="4876800"/>
            <a:ext cx="8879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CC00"/>
                </a:solidFill>
              </a:rPr>
              <a:t>If        is too high, mass transfer is </a:t>
            </a:r>
            <a:r>
              <a:rPr lang="en-US" sz="2400" b="1" dirty="0" smtClean="0">
                <a:solidFill>
                  <a:srgbClr val="FFFF66"/>
                </a:solidFill>
              </a:rPr>
              <a:t>unstable</a:t>
            </a:r>
            <a:r>
              <a:rPr lang="en-US" sz="2400" b="1" dirty="0" smtClean="0">
                <a:solidFill>
                  <a:srgbClr val="FFCC00"/>
                </a:solidFill>
              </a:rPr>
              <a:t>  </a:t>
            </a:r>
            <a:r>
              <a:rPr lang="en-US" sz="2400" b="1" dirty="0">
                <a:solidFill>
                  <a:srgbClr val="FFCC00"/>
                </a:solidFill>
              </a:rPr>
              <a:t>(</a:t>
            </a:r>
            <a:r>
              <a:rPr lang="en-US" sz="2400" b="1" dirty="0" err="1">
                <a:solidFill>
                  <a:srgbClr val="FFCC00"/>
                </a:solidFill>
              </a:rPr>
              <a:t>Podsiadlowski</a:t>
            </a:r>
            <a:r>
              <a:rPr lang="en-US" sz="2400" b="1" dirty="0">
                <a:solidFill>
                  <a:srgbClr val="FFCC00"/>
                </a:solidFill>
              </a:rPr>
              <a:t> et al)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302043"/>
            <a:ext cx="435666" cy="43566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928" y="4902799"/>
            <a:ext cx="435666" cy="43566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6" name="Rectangle 2"/>
          <p:cNvSpPr/>
          <p:nvPr/>
        </p:nvSpPr>
        <p:spPr>
          <a:xfrm>
            <a:off x="209826" y="5605790"/>
            <a:ext cx="8985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C00"/>
                </a:solidFill>
              </a:rPr>
              <a:t>Started calculations right after the NS formation</a:t>
            </a:r>
          </a:p>
          <a:p>
            <a:r>
              <a:rPr lang="en-US" sz="2400" b="1" dirty="0" smtClean="0">
                <a:solidFill>
                  <a:srgbClr val="FFCC00"/>
                </a:solidFill>
              </a:rPr>
              <a:t>   CAVEAT !!!, </a:t>
            </a:r>
            <a:r>
              <a:rPr lang="en-US" sz="2400" b="1" dirty="0" smtClean="0">
                <a:solidFill>
                  <a:srgbClr val="FF9999"/>
                </a:solidFill>
              </a:rPr>
              <a:t>just an hypothesis</a:t>
            </a:r>
            <a:endParaRPr lang="pt-BR" sz="2800" dirty="0">
              <a:solidFill>
                <a:srgbClr val="FF9999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1500" y="5572322"/>
            <a:ext cx="16002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6096000"/>
            <a:ext cx="1600200" cy="45223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2" name="Seta para a direita 11"/>
          <p:cNvSpPr/>
          <p:nvPr/>
        </p:nvSpPr>
        <p:spPr bwMode="auto">
          <a:xfrm>
            <a:off x="4648200" y="6019800"/>
            <a:ext cx="641604" cy="484632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Main\Seminarios\MontePorzio\1"/>
          <p:cNvPicPr>
            <a:picLocks noChangeAspect="1" noChangeArrowheads="1"/>
          </p:cNvPicPr>
          <p:nvPr/>
        </p:nvPicPr>
        <p:blipFill>
          <a:blip r:embed="rId2" cstate="print">
            <a:alphaModFix/>
          </a:blip>
          <a:srcRect/>
          <a:stretch>
            <a:fillRect/>
          </a:stretch>
        </p:blipFill>
        <p:spPr bwMode="auto">
          <a:xfrm>
            <a:off x="1295400" y="-1524000"/>
            <a:ext cx="6248400" cy="87757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 bwMode="auto">
          <a:xfrm rot="13732469" flipH="1">
            <a:off x="2080821" y="1796479"/>
            <a:ext cx="1354560" cy="733663"/>
          </a:xfrm>
          <a:prstGeom prst="right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931354"/>
            <a:ext cx="2502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Low –inclination</a:t>
            </a: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olutions apply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Forma livre 1"/>
          <p:cNvSpPr/>
          <p:nvPr/>
        </p:nvSpPr>
        <p:spPr bwMode="auto">
          <a:xfrm>
            <a:off x="4724400" y="1219200"/>
            <a:ext cx="1121664" cy="798939"/>
          </a:xfrm>
          <a:custGeom>
            <a:avLst/>
            <a:gdLst>
              <a:gd name="connsiteX0" fmla="*/ 1121664 w 1121664"/>
              <a:gd name="connsiteY0" fmla="*/ 798939 h 798939"/>
              <a:gd name="connsiteX1" fmla="*/ 231648 w 1121664"/>
              <a:gd name="connsiteY1" fmla="*/ 250299 h 798939"/>
              <a:gd name="connsiteX2" fmla="*/ 48768 w 1121664"/>
              <a:gd name="connsiteY2" fmla="*/ 18651 h 798939"/>
              <a:gd name="connsiteX3" fmla="*/ 0 w 1121664"/>
              <a:gd name="connsiteY3" fmla="*/ 30843 h 79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664" h="798939">
                <a:moveTo>
                  <a:pt x="1121664" y="798939"/>
                </a:moveTo>
                <a:cubicBezTo>
                  <a:pt x="766064" y="589643"/>
                  <a:pt x="410464" y="380347"/>
                  <a:pt x="231648" y="250299"/>
                </a:cubicBezTo>
                <a:cubicBezTo>
                  <a:pt x="52832" y="120251"/>
                  <a:pt x="87376" y="55227"/>
                  <a:pt x="48768" y="18651"/>
                </a:cubicBezTo>
                <a:cubicBezTo>
                  <a:pt x="10160" y="-17925"/>
                  <a:pt x="5080" y="6459"/>
                  <a:pt x="0" y="30843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Right Arrow 3"/>
          <p:cNvSpPr/>
          <p:nvPr/>
        </p:nvSpPr>
        <p:spPr bwMode="auto">
          <a:xfrm rot="17519875" flipH="1">
            <a:off x="5334013" y="1191857"/>
            <a:ext cx="600269" cy="733663"/>
          </a:xfrm>
          <a:prstGeom prst="right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105400" y="-14599"/>
            <a:ext cx="247878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At slightly larger initial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eriods, the secondary</a:t>
            </a:r>
          </a:p>
          <a:p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etaches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at high mass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nd do not produce 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“black widow” systems</a:t>
            </a:r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1446268" y="136182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PSR  J1719-1438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Donut 7"/>
          <p:cNvSpPr/>
          <p:nvPr/>
        </p:nvSpPr>
        <p:spPr bwMode="auto">
          <a:xfrm>
            <a:off x="4343400" y="1143000"/>
            <a:ext cx="914400" cy="914400"/>
          </a:xfrm>
          <a:prstGeom prst="don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9" name="Donut 8"/>
          <p:cNvSpPr/>
          <p:nvPr/>
        </p:nvSpPr>
        <p:spPr bwMode="auto">
          <a:xfrm>
            <a:off x="3657600" y="762000"/>
            <a:ext cx="1447800" cy="1447800"/>
          </a:xfrm>
          <a:prstGeom prst="donu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5257800" y="2819400"/>
            <a:ext cx="914400" cy="685800"/>
          </a:xfrm>
          <a:prstGeom prst="leftArrow">
            <a:avLst>
              <a:gd name="adj1" fmla="val 61011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200" y="2667000"/>
            <a:ext cx="14542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Accretion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dominant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Left Arrow 12"/>
          <p:cNvSpPr/>
          <p:nvPr/>
        </p:nvSpPr>
        <p:spPr bwMode="auto">
          <a:xfrm rot="5400000">
            <a:off x="3619500" y="4991100"/>
            <a:ext cx="914400" cy="685800"/>
          </a:xfrm>
          <a:prstGeom prst="leftArrow">
            <a:avLst>
              <a:gd name="adj1" fmla="val 61011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38400" y="5791200"/>
            <a:ext cx="3839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Donor becomes degenerate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Main\Seminarios\MontePorzio\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-1524000"/>
            <a:ext cx="6477000" cy="916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3048000" y="76200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PSR  J1719-1438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219200"/>
            <a:ext cx="2605492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C00"/>
                </a:solidFill>
              </a:rPr>
              <a:t>The system goes</a:t>
            </a:r>
          </a:p>
          <a:p>
            <a:r>
              <a:rPr lang="en-US" sz="2400" b="1" dirty="0">
                <a:solidFill>
                  <a:srgbClr val="FFCC00"/>
                </a:solidFill>
              </a:rPr>
              <a:t>b</a:t>
            </a:r>
            <a:r>
              <a:rPr lang="en-US" sz="2400" b="1" dirty="0" smtClean="0">
                <a:solidFill>
                  <a:srgbClr val="FFCC00"/>
                </a:solidFill>
              </a:rPr>
              <a:t>ack and forth </a:t>
            </a:r>
          </a:p>
          <a:p>
            <a:r>
              <a:rPr lang="en-US" sz="2400" b="1" dirty="0">
                <a:solidFill>
                  <a:srgbClr val="FFCC00"/>
                </a:solidFill>
              </a:rPr>
              <a:t>f</a:t>
            </a:r>
            <a:r>
              <a:rPr lang="en-US" sz="2400" b="1" dirty="0" smtClean="0">
                <a:solidFill>
                  <a:srgbClr val="FFCC00"/>
                </a:solidFill>
              </a:rPr>
              <a:t>rom accretion to</a:t>
            </a:r>
          </a:p>
          <a:p>
            <a:r>
              <a:rPr lang="en-US" sz="2400" b="1" dirty="0">
                <a:solidFill>
                  <a:srgbClr val="FFCC00"/>
                </a:solidFill>
              </a:rPr>
              <a:t>i</a:t>
            </a:r>
            <a:r>
              <a:rPr lang="en-US" sz="2400" b="1" dirty="0" smtClean="0">
                <a:solidFill>
                  <a:srgbClr val="FFCC00"/>
                </a:solidFill>
              </a:rPr>
              <a:t>solation at </a:t>
            </a:r>
          </a:p>
          <a:p>
            <a:r>
              <a:rPr lang="en-US" sz="2400" b="1" dirty="0">
                <a:solidFill>
                  <a:srgbClr val="FFCC00"/>
                </a:solidFill>
              </a:rPr>
              <a:t>i</a:t>
            </a:r>
            <a:r>
              <a:rPr lang="en-US" sz="2400" b="1" dirty="0" smtClean="0">
                <a:solidFill>
                  <a:srgbClr val="FFCC00"/>
                </a:solidFill>
              </a:rPr>
              <a:t>ntermediate mass</a:t>
            </a:r>
          </a:p>
          <a:p>
            <a:r>
              <a:rPr lang="en-US" sz="2400" b="1" dirty="0" smtClean="0">
                <a:solidFill>
                  <a:srgbClr val="FFCC00"/>
                </a:solidFill>
              </a:rPr>
              <a:t>(</a:t>
            </a:r>
            <a:r>
              <a:rPr lang="en-US" sz="2400" b="1" dirty="0" err="1" smtClean="0">
                <a:solidFill>
                  <a:srgbClr val="FFCC00"/>
                </a:solidFill>
              </a:rPr>
              <a:t>redback</a:t>
            </a:r>
            <a:r>
              <a:rPr lang="en-US" sz="2400" b="1" dirty="0" smtClean="0">
                <a:solidFill>
                  <a:srgbClr val="FFCC00"/>
                </a:solidFill>
              </a:rPr>
              <a:t> stage !)</a:t>
            </a:r>
          </a:p>
          <a:p>
            <a:endParaRPr lang="en-US" sz="2400" b="1" dirty="0">
              <a:solidFill>
                <a:srgbClr val="FFCC00"/>
              </a:solidFill>
            </a:endParaRPr>
          </a:p>
          <a:p>
            <a:r>
              <a:rPr lang="en-US" sz="2400" b="1" i="1" dirty="0" smtClean="0">
                <a:solidFill>
                  <a:srgbClr val="FFCC00"/>
                </a:solidFill>
              </a:rPr>
              <a:t>Not</a:t>
            </a:r>
            <a:r>
              <a:rPr lang="en-US" sz="2400" b="1" dirty="0" smtClean="0">
                <a:solidFill>
                  <a:srgbClr val="FFCC00"/>
                </a:solidFill>
              </a:rPr>
              <a:t> a numerical </a:t>
            </a:r>
          </a:p>
          <a:p>
            <a:r>
              <a:rPr lang="en-US" sz="2400" b="1" dirty="0" smtClean="0">
                <a:solidFill>
                  <a:srgbClr val="FFCC00"/>
                </a:solidFill>
              </a:rPr>
              <a:t>instability</a:t>
            </a:r>
            <a:endParaRPr lang="en-US" sz="2400" b="1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57200" y="609600"/>
            <a:ext cx="8686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</a:rPr>
              <a:t>The original “black widow” PSR 1957+20: new results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(van </a:t>
            </a:r>
            <a:r>
              <a:rPr lang="en-US" sz="2800" b="1" dirty="0" err="1">
                <a:solidFill>
                  <a:srgbClr val="FFCC00"/>
                </a:solidFill>
              </a:rPr>
              <a:t>Kerkwijk</a:t>
            </a:r>
            <a:r>
              <a:rPr lang="en-US" sz="2800" b="1" dirty="0">
                <a:solidFill>
                  <a:srgbClr val="FFCC00"/>
                </a:solidFill>
              </a:rPr>
              <a:t>, Breton &amp; </a:t>
            </a:r>
            <a:r>
              <a:rPr lang="en-US" sz="2800" b="1" dirty="0" err="1" smtClean="0">
                <a:solidFill>
                  <a:srgbClr val="FFCC00"/>
                </a:solidFill>
              </a:rPr>
              <a:t>Kulkarni</a:t>
            </a:r>
            <a:r>
              <a:rPr lang="en-US" sz="2800" b="1" dirty="0" smtClean="0">
                <a:solidFill>
                  <a:srgbClr val="FFCC00"/>
                </a:solidFill>
              </a:rPr>
              <a:t>, </a:t>
            </a:r>
            <a:r>
              <a:rPr lang="en-US" sz="2800" b="1" dirty="0" err="1" smtClean="0">
                <a:solidFill>
                  <a:srgbClr val="FFCC00"/>
                </a:solidFill>
              </a:rPr>
              <a:t>ApJ</a:t>
            </a:r>
            <a:r>
              <a:rPr lang="en-US" sz="2800" b="1" dirty="0" smtClean="0">
                <a:solidFill>
                  <a:srgbClr val="FFCC00"/>
                </a:solidFill>
              </a:rPr>
              <a:t> 728, 95, 2011</a:t>
            </a:r>
            <a:r>
              <a:rPr lang="en-US" sz="2800" b="1" dirty="0">
                <a:solidFill>
                  <a:srgbClr val="FFCC00"/>
                </a:solidFill>
              </a:rPr>
              <a:t>)</a:t>
            </a:r>
          </a:p>
          <a:p>
            <a:endParaRPr lang="en-US" sz="2800" b="1" dirty="0">
              <a:solidFill>
                <a:srgbClr val="FFCC00"/>
              </a:solidFill>
            </a:endParaRPr>
          </a:p>
          <a:p>
            <a:r>
              <a:rPr lang="en-US" sz="2800" b="1" dirty="0" err="1">
                <a:solidFill>
                  <a:srgbClr val="FFCC00"/>
                </a:solidFill>
              </a:rPr>
              <a:t>Mpsr</a:t>
            </a:r>
            <a:r>
              <a:rPr lang="en-US" sz="2800" b="1" dirty="0">
                <a:solidFill>
                  <a:srgbClr val="FFCC00"/>
                </a:solidFill>
              </a:rPr>
              <a:t>/</a:t>
            </a:r>
            <a:r>
              <a:rPr lang="en-US" sz="2800" b="1" dirty="0" smtClean="0">
                <a:solidFill>
                  <a:srgbClr val="FFCC00"/>
                </a:solidFill>
              </a:rPr>
              <a:t>M</a:t>
            </a:r>
            <a:r>
              <a:rPr lang="en-US" sz="2800" b="1" baseline="-25000" dirty="0" smtClean="0">
                <a:solidFill>
                  <a:srgbClr val="FFCC00"/>
                </a:solidFill>
              </a:rPr>
              <a:t>2</a:t>
            </a:r>
            <a:r>
              <a:rPr lang="en-US" sz="2800" b="1" dirty="0" smtClean="0">
                <a:solidFill>
                  <a:srgbClr val="FFCC00"/>
                </a:solidFill>
              </a:rPr>
              <a:t> </a:t>
            </a:r>
            <a:r>
              <a:rPr lang="en-US" sz="2800" b="1" dirty="0">
                <a:solidFill>
                  <a:srgbClr val="FFCC00"/>
                </a:solidFill>
              </a:rPr>
              <a:t>~ 70  (through spectral  lines, radial velocity</a:t>
            </a:r>
            <a:r>
              <a:rPr lang="en-US" sz="2800" b="1" i="1" dirty="0">
                <a:solidFill>
                  <a:srgbClr val="FFCC00"/>
                </a:solidFill>
              </a:rPr>
              <a:t>)</a:t>
            </a:r>
            <a:endParaRPr lang="pt-BR" sz="2800" dirty="0"/>
          </a:p>
        </p:txBody>
      </p:sp>
      <p:sp>
        <p:nvSpPr>
          <p:cNvPr id="21507" name="Down Arrow 3"/>
          <p:cNvSpPr>
            <a:spLocks noChangeArrowheads="1"/>
          </p:cNvSpPr>
          <p:nvPr/>
        </p:nvSpPr>
        <p:spPr bwMode="auto">
          <a:xfrm>
            <a:off x="3276600" y="2514600"/>
            <a:ext cx="2209800" cy="49053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133600" y="2971800"/>
            <a:ext cx="41903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CC00"/>
                </a:solidFill>
              </a:rPr>
              <a:t>M</a:t>
            </a:r>
            <a:r>
              <a:rPr lang="en-US" sz="3600" b="1" baseline="-25000" dirty="0" err="1" smtClean="0">
                <a:solidFill>
                  <a:srgbClr val="FFCC00"/>
                </a:solidFill>
              </a:rPr>
              <a:t>psr</a:t>
            </a:r>
            <a:r>
              <a:rPr lang="en-US" sz="3600" b="1" dirty="0" smtClean="0">
                <a:solidFill>
                  <a:srgbClr val="FFCC00"/>
                </a:solidFill>
              </a:rPr>
              <a:t> </a:t>
            </a:r>
            <a:r>
              <a:rPr lang="en-US" sz="3600" b="1" dirty="0">
                <a:solidFill>
                  <a:srgbClr val="FFCC00"/>
                </a:solidFill>
              </a:rPr>
              <a:t>= 2.4 </a:t>
            </a:r>
            <a:r>
              <a:rPr lang="en-US" sz="3600" b="1" dirty="0" smtClean="0">
                <a:solidFill>
                  <a:srgbClr val="FFCC00"/>
                </a:solidFill>
              </a:rPr>
              <a:t>± </a:t>
            </a:r>
            <a:r>
              <a:rPr lang="en-US" sz="3600" b="1" dirty="0">
                <a:solidFill>
                  <a:srgbClr val="FFCC00"/>
                </a:solidFill>
              </a:rPr>
              <a:t>0.12 </a:t>
            </a:r>
            <a:r>
              <a:rPr lang="en-US" sz="3600" b="1" dirty="0" smtClean="0">
                <a:solidFill>
                  <a:srgbClr val="FFCC00"/>
                </a:solidFill>
              </a:rPr>
              <a:t>M</a:t>
            </a:r>
            <a:r>
              <a:rPr lang="en-US" sz="3600" b="1" baseline="-25000" dirty="0" smtClean="0">
                <a:solidFill>
                  <a:srgbClr val="FFCC00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pt-BR" sz="3600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752600" y="3581400"/>
            <a:ext cx="504670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</a:rPr>
              <a:t>(</a:t>
            </a:r>
            <a:r>
              <a:rPr lang="en-US" sz="3200" b="1" dirty="0" err="1" smtClean="0">
                <a:solidFill>
                  <a:srgbClr val="FFCC00"/>
                </a:solidFill>
              </a:rPr>
              <a:t>M</a:t>
            </a:r>
            <a:r>
              <a:rPr lang="en-US" sz="3200" b="1" baseline="-25000" dirty="0" err="1" smtClean="0">
                <a:solidFill>
                  <a:srgbClr val="FFCC00"/>
                </a:solidFill>
              </a:rPr>
              <a:t>psr</a:t>
            </a:r>
            <a:r>
              <a:rPr lang="en-US" sz="3200" b="1" dirty="0" smtClean="0">
                <a:solidFill>
                  <a:srgbClr val="FFCC00"/>
                </a:solidFill>
              </a:rPr>
              <a:t>  </a:t>
            </a:r>
            <a:r>
              <a:rPr lang="en-US" sz="3200" b="1" dirty="0">
                <a:solidFill>
                  <a:srgbClr val="FFCC00"/>
                </a:solidFill>
              </a:rPr>
              <a:t>&gt; 1.66  </a:t>
            </a:r>
            <a:r>
              <a:rPr lang="en-US" sz="3200" b="1" dirty="0" smtClean="0">
                <a:solidFill>
                  <a:srgbClr val="FFCC00"/>
                </a:solidFill>
              </a:rPr>
              <a:t>M</a:t>
            </a:r>
            <a:r>
              <a:rPr lang="en-US" sz="3200" b="1" baseline="-25000" dirty="0" smtClean="0">
                <a:solidFill>
                  <a:srgbClr val="FFCC00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3200" b="1" dirty="0" smtClean="0">
                <a:solidFill>
                  <a:srgbClr val="FFCC00"/>
                </a:solidFill>
              </a:rPr>
              <a:t>  </a:t>
            </a:r>
            <a:r>
              <a:rPr lang="en-US" sz="3200" b="1" dirty="0" smtClean="0">
                <a:solidFill>
                  <a:schemeClr val="bg1"/>
                </a:solidFill>
              </a:rPr>
              <a:t>very</a:t>
            </a:r>
            <a:r>
              <a:rPr lang="en-US" sz="3200" b="1" dirty="0" smtClean="0">
                <a:solidFill>
                  <a:srgbClr val="FFCC00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firm</a:t>
            </a:r>
            <a:r>
              <a:rPr lang="en-US" sz="3200" b="1" dirty="0">
                <a:solidFill>
                  <a:srgbClr val="FFCC00"/>
                </a:solidFill>
              </a:rPr>
              <a:t>)</a:t>
            </a:r>
            <a:endParaRPr lang="pt-BR" sz="3200" dirty="0"/>
          </a:p>
        </p:txBody>
      </p:sp>
      <p:sp>
        <p:nvSpPr>
          <p:cNvPr id="6" name="Rectangle 5"/>
          <p:cNvSpPr/>
          <p:nvPr/>
        </p:nvSpPr>
        <p:spPr>
          <a:xfrm>
            <a:off x="122723" y="4267200"/>
            <a:ext cx="904348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Romani et al. (</a:t>
            </a:r>
            <a:r>
              <a:rPr lang="en-US" sz="2800" b="1" dirty="0" err="1" smtClean="0">
                <a:solidFill>
                  <a:srgbClr val="FFCC00"/>
                </a:solidFill>
              </a:rPr>
              <a:t>ApJ</a:t>
            </a:r>
            <a:r>
              <a:rPr lang="en-US" sz="2800" b="1" dirty="0" smtClean="0">
                <a:solidFill>
                  <a:srgbClr val="FFCC00"/>
                </a:solidFill>
              </a:rPr>
              <a:t>  760, L36, 2012) found three high values 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f</a:t>
            </a:r>
            <a:r>
              <a:rPr lang="en-US" sz="2800" b="1" dirty="0" smtClean="0">
                <a:solidFill>
                  <a:srgbClr val="FFCC00"/>
                </a:solidFill>
              </a:rPr>
              <a:t>or the neutron star in PSR J1311-3430, depending on the 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i</a:t>
            </a:r>
            <a:r>
              <a:rPr lang="en-US" sz="2800" b="1" dirty="0" smtClean="0">
                <a:solidFill>
                  <a:srgbClr val="FFCC00"/>
                </a:solidFill>
              </a:rPr>
              <a:t>nterpretation </a:t>
            </a:r>
            <a:r>
              <a:rPr lang="en-US" sz="2800" b="1" dirty="0" err="1" smtClean="0">
                <a:solidFill>
                  <a:srgbClr val="FFCC00"/>
                </a:solidFill>
              </a:rPr>
              <a:t>M</a:t>
            </a:r>
            <a:r>
              <a:rPr lang="en-US" sz="2800" b="1" baseline="-25000" dirty="0" err="1" smtClean="0">
                <a:solidFill>
                  <a:srgbClr val="FFCC00"/>
                </a:solidFill>
              </a:rPr>
              <a:t>psr</a:t>
            </a:r>
            <a:r>
              <a:rPr lang="en-US" sz="2800" b="1" dirty="0" smtClean="0">
                <a:solidFill>
                  <a:srgbClr val="FFCC00"/>
                </a:solidFill>
              </a:rPr>
              <a:t>&gt; 2.1 </a:t>
            </a:r>
            <a:r>
              <a:rPr lang="en-US" sz="2800" b="1" dirty="0">
                <a:solidFill>
                  <a:srgbClr val="FFCC00"/>
                </a:solidFill>
              </a:rPr>
              <a:t>M</a:t>
            </a:r>
            <a:r>
              <a:rPr lang="en-US" sz="2800" b="1" baseline="-25000" dirty="0">
                <a:solidFill>
                  <a:srgbClr val="FFCC00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800" b="1" dirty="0" smtClean="0">
                <a:solidFill>
                  <a:srgbClr val="FFCC00"/>
                </a:solidFill>
              </a:rPr>
              <a:t> up to ~ 3 </a:t>
            </a:r>
            <a:r>
              <a:rPr lang="en-US" sz="2800" b="1" dirty="0">
                <a:solidFill>
                  <a:srgbClr val="FFCC00"/>
                </a:solidFill>
              </a:rPr>
              <a:t>M</a:t>
            </a:r>
            <a:r>
              <a:rPr lang="en-US" sz="2800" b="1" baseline="-25000" dirty="0" smtClean="0">
                <a:solidFill>
                  <a:srgbClr val="FFCC00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800" b="1" dirty="0" smtClean="0">
                <a:solidFill>
                  <a:srgbClr val="FFCC00"/>
                </a:solidFill>
              </a:rPr>
              <a:t> </a:t>
            </a:r>
          </a:p>
          <a:p>
            <a:endParaRPr lang="en-US" sz="2800" b="1" dirty="0" smtClean="0">
              <a:solidFill>
                <a:srgbClr val="FFCC00"/>
              </a:solidFill>
            </a:endParaRPr>
          </a:p>
          <a:p>
            <a:r>
              <a:rPr lang="en-US" sz="2800" b="1" dirty="0" smtClean="0">
                <a:solidFill>
                  <a:srgbClr val="FFCC00"/>
                </a:solidFill>
              </a:rPr>
              <a:t>(similar to the Antoniadis et al. technique) </a:t>
            </a:r>
            <a:endParaRPr lang="en-US" sz="2800" b="1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6400" y="1295400"/>
            <a:ext cx="6248400" cy="440075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2438400" y="2209800"/>
            <a:ext cx="5410200" cy="762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514600" y="2209800"/>
            <a:ext cx="5334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126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5105400" cy="680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 flipH="1" flipV="1">
            <a:off x="4191000" y="228600"/>
            <a:ext cx="304800" cy="5867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495800" y="381000"/>
            <a:ext cx="0" cy="5715000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4495800" y="3581400"/>
            <a:ext cx="381000" cy="0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953000" y="381000"/>
            <a:ext cx="0" cy="5638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029200" y="3581400"/>
            <a:ext cx="381000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343400" y="381000"/>
            <a:ext cx="0" cy="56388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9835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03212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57200" y="5473005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Calculations for several values of the initial period, 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a</a:t>
            </a:r>
            <a:r>
              <a:rPr lang="en-US" sz="2800" b="1" dirty="0" smtClean="0">
                <a:solidFill>
                  <a:srgbClr val="FFCC00"/>
                </a:solidFill>
              </a:rPr>
              <a:t>nd</a:t>
            </a:r>
            <a:r>
              <a:rPr lang="en-US" sz="2800" b="1" dirty="0" smtClean="0">
                <a:solidFill>
                  <a:srgbClr val="FF6600"/>
                </a:solidFill>
              </a:rPr>
              <a:t> fixed</a:t>
            </a:r>
            <a:r>
              <a:rPr lang="en-US" sz="2800" b="1" dirty="0" smtClean="0">
                <a:solidFill>
                  <a:srgbClr val="FFC000"/>
                </a:solidFill>
              </a:rPr>
              <a:t> accretion efficiency </a:t>
            </a:r>
            <a:r>
              <a:rPr lang="en-US" sz="2800" b="1" dirty="0" smtClean="0">
                <a:solidFill>
                  <a:srgbClr val="FFC000"/>
                </a:solidFill>
                <a:latin typeface="Symbol" charset="2"/>
                <a:cs typeface="Symbol" charset="2"/>
              </a:rPr>
              <a:t>b </a:t>
            </a:r>
            <a:r>
              <a:rPr lang="en-US" sz="2800" b="1" dirty="0" smtClean="0">
                <a:solidFill>
                  <a:srgbClr val="FFC000"/>
                </a:solidFill>
              </a:rPr>
              <a:t>of 50%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14400" y="256847"/>
            <a:ext cx="75841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Self-consistent calculations of the PSR J1311-3430 system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r</a:t>
            </a:r>
            <a:r>
              <a:rPr lang="en-US" sz="2400" b="1" dirty="0" smtClean="0">
                <a:solidFill>
                  <a:schemeClr val="bg1"/>
                </a:solidFill>
              </a:rPr>
              <a:t>equire</a:t>
            </a:r>
            <a:r>
              <a:rPr lang="en-US" sz="2400" b="1" dirty="0" smtClean="0">
                <a:solidFill>
                  <a:srgbClr val="FFC000"/>
                </a:solidFill>
              </a:rPr>
              <a:t> such high values to reach the observed state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961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1" y="1279086"/>
            <a:ext cx="4419600" cy="4718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tângulo 3"/>
          <p:cNvSpPr/>
          <p:nvPr/>
        </p:nvSpPr>
        <p:spPr>
          <a:xfrm>
            <a:off x="6172200" y="2667000"/>
            <a:ext cx="3581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</a:rPr>
              <a:t>Figure </a:t>
            </a:r>
            <a:r>
              <a:rPr lang="pt-BR" sz="2400" b="1" dirty="0" err="1" smtClean="0">
                <a:solidFill>
                  <a:srgbClr val="FFC000"/>
                </a:solidFill>
              </a:rPr>
              <a:t>from</a:t>
            </a:r>
            <a:endParaRPr lang="pt-BR" sz="2400" b="1" dirty="0" smtClean="0">
              <a:solidFill>
                <a:srgbClr val="FFC000"/>
              </a:solidFill>
            </a:endParaRPr>
          </a:p>
          <a:p>
            <a:r>
              <a:rPr lang="pt-BR" sz="2400" b="1" dirty="0" smtClean="0">
                <a:solidFill>
                  <a:srgbClr val="FFC000"/>
                </a:solidFill>
              </a:rPr>
              <a:t>Clark et al.</a:t>
            </a:r>
          </a:p>
          <a:p>
            <a:r>
              <a:rPr lang="pt-BR" sz="2400" b="1" dirty="0" smtClean="0">
                <a:solidFill>
                  <a:srgbClr val="FFC000"/>
                </a:solidFill>
              </a:rPr>
              <a:t> A&amp;A 392, 909 (2002)</a:t>
            </a:r>
            <a:endParaRPr lang="pt-BR" sz="2400" b="1" dirty="0">
              <a:solidFill>
                <a:srgbClr val="FFC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81000" y="228600"/>
            <a:ext cx="82655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err="1" smtClean="0">
                <a:solidFill>
                  <a:srgbClr val="FFC000"/>
                </a:solidFill>
              </a:rPr>
              <a:t>Once</a:t>
            </a:r>
            <a:r>
              <a:rPr lang="pt-BR" sz="2800" b="1" dirty="0" smtClean="0">
                <a:solidFill>
                  <a:srgbClr val="FFC000"/>
                </a:solidFill>
              </a:rPr>
              <a:t> </a:t>
            </a:r>
            <a:r>
              <a:rPr lang="pt-BR" sz="2800" b="1" dirty="0" err="1" smtClean="0">
                <a:solidFill>
                  <a:srgbClr val="FFC000"/>
                </a:solidFill>
              </a:rPr>
              <a:t>upon</a:t>
            </a:r>
            <a:r>
              <a:rPr lang="pt-BR" sz="2800" b="1" dirty="0" smtClean="0">
                <a:solidFill>
                  <a:srgbClr val="FFC000"/>
                </a:solidFill>
              </a:rPr>
              <a:t> a time</a:t>
            </a:r>
            <a:r>
              <a:rPr lang="pt-BR" sz="2800" b="1" dirty="0">
                <a:solidFill>
                  <a:srgbClr val="FFC000"/>
                </a:solidFill>
              </a:rPr>
              <a:t> </a:t>
            </a:r>
            <a:r>
              <a:rPr lang="pt-BR" sz="2800" b="1" dirty="0" err="1" smtClean="0">
                <a:solidFill>
                  <a:srgbClr val="FFC000"/>
                </a:solidFill>
              </a:rPr>
              <a:t>the</a:t>
            </a:r>
            <a:r>
              <a:rPr lang="pt-BR" sz="2800" b="1" dirty="0" smtClean="0">
                <a:solidFill>
                  <a:srgbClr val="FFC000"/>
                </a:solidFill>
              </a:rPr>
              <a:t> </a:t>
            </a:r>
            <a:r>
              <a:rPr lang="pt-BR" sz="2800" b="1" dirty="0" err="1" smtClean="0">
                <a:solidFill>
                  <a:srgbClr val="FFC000"/>
                </a:solidFill>
              </a:rPr>
              <a:t>idea</a:t>
            </a:r>
            <a:r>
              <a:rPr lang="pt-BR" sz="2800" b="1" dirty="0" smtClean="0">
                <a:solidFill>
                  <a:srgbClr val="FFC000"/>
                </a:solidFill>
              </a:rPr>
              <a:t> </a:t>
            </a:r>
            <a:r>
              <a:rPr lang="pt-BR" sz="2800" b="1" dirty="0" err="1" smtClean="0">
                <a:solidFill>
                  <a:srgbClr val="FFC000"/>
                </a:solidFill>
              </a:rPr>
              <a:t>of</a:t>
            </a:r>
            <a:r>
              <a:rPr lang="pt-BR" sz="2800" b="1" dirty="0" smtClean="0">
                <a:solidFill>
                  <a:srgbClr val="FFC000"/>
                </a:solidFill>
              </a:rPr>
              <a:t> a single </a:t>
            </a:r>
            <a:r>
              <a:rPr lang="pt-BR" sz="2800" b="1" dirty="0" err="1" smtClean="0">
                <a:solidFill>
                  <a:srgbClr val="FFC000"/>
                </a:solidFill>
              </a:rPr>
              <a:t>mass</a:t>
            </a:r>
            <a:r>
              <a:rPr lang="pt-BR" sz="2800" b="1" dirty="0" smtClean="0">
                <a:solidFill>
                  <a:srgbClr val="FFC000"/>
                </a:solidFill>
              </a:rPr>
              <a:t> </a:t>
            </a:r>
            <a:r>
              <a:rPr lang="pt-BR" sz="2800" b="1" dirty="0" err="1" smtClean="0">
                <a:solidFill>
                  <a:srgbClr val="FFC000"/>
                </a:solidFill>
              </a:rPr>
              <a:t>scale</a:t>
            </a:r>
            <a:r>
              <a:rPr lang="pt-BR" sz="2800" b="1" dirty="0" smtClean="0">
                <a:solidFill>
                  <a:srgbClr val="FFC000"/>
                </a:solidFill>
              </a:rPr>
              <a:t> </a:t>
            </a:r>
            <a:r>
              <a:rPr lang="pt-BR" sz="2800" b="1" dirty="0" err="1" smtClean="0">
                <a:solidFill>
                  <a:srgbClr val="FFC000"/>
                </a:solidFill>
              </a:rPr>
              <a:t>was</a:t>
            </a:r>
            <a:endParaRPr lang="pt-BR" sz="2800" b="1" dirty="0" smtClean="0">
              <a:solidFill>
                <a:srgbClr val="FFC000"/>
              </a:solidFill>
            </a:endParaRPr>
          </a:p>
          <a:p>
            <a:r>
              <a:rPr lang="pt-BR" sz="2800" b="1" dirty="0" err="1">
                <a:solidFill>
                  <a:srgbClr val="FFC000"/>
                </a:solidFill>
              </a:rPr>
              <a:t>f</a:t>
            </a:r>
            <a:r>
              <a:rPr lang="pt-BR" sz="2800" b="1" dirty="0" err="1" smtClean="0">
                <a:solidFill>
                  <a:srgbClr val="FFC000"/>
                </a:solidFill>
              </a:rPr>
              <a:t>irmly</a:t>
            </a:r>
            <a:r>
              <a:rPr lang="pt-BR" sz="2800" b="1" dirty="0" smtClean="0">
                <a:solidFill>
                  <a:srgbClr val="FFC000"/>
                </a:solidFill>
              </a:rPr>
              <a:t> </a:t>
            </a:r>
            <a:r>
              <a:rPr lang="pt-BR" sz="2800" b="1" dirty="0" err="1" smtClean="0">
                <a:solidFill>
                  <a:srgbClr val="FFC000"/>
                </a:solidFill>
              </a:rPr>
              <a:t>rooted</a:t>
            </a:r>
            <a:r>
              <a:rPr lang="pt-BR" sz="2800" b="1" dirty="0" smtClean="0">
                <a:solidFill>
                  <a:srgbClr val="FFC000"/>
                </a:solidFill>
              </a:rPr>
              <a:t> in </a:t>
            </a:r>
            <a:r>
              <a:rPr lang="pt-BR" sz="2800" b="1" dirty="0" err="1" smtClean="0">
                <a:solidFill>
                  <a:srgbClr val="FFC000"/>
                </a:solidFill>
              </a:rPr>
              <a:t>the</a:t>
            </a:r>
            <a:r>
              <a:rPr lang="pt-BR" sz="2800" b="1" dirty="0" smtClean="0">
                <a:solidFill>
                  <a:srgbClr val="FFC000"/>
                </a:solidFill>
              </a:rPr>
              <a:t> </a:t>
            </a:r>
            <a:r>
              <a:rPr lang="pt-BR" sz="2800" b="1" dirty="0" err="1" smtClean="0">
                <a:solidFill>
                  <a:srgbClr val="FFC000"/>
                </a:solidFill>
              </a:rPr>
              <a:t>community</a:t>
            </a:r>
            <a:endParaRPr lang="pt-BR" sz="2800" b="1" dirty="0">
              <a:solidFill>
                <a:srgbClr val="FFC000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514600" y="5638800"/>
            <a:ext cx="457200" cy="423863"/>
          </a:xfrm>
          <a:prstGeom prst="upArrow">
            <a:avLst>
              <a:gd name="adj1" fmla="val 50000"/>
              <a:gd name="adj2" fmla="val 296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752600" y="6019800"/>
            <a:ext cx="3002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err="1" smtClean="0">
                <a:solidFill>
                  <a:srgbClr val="FFC000"/>
                </a:solidFill>
              </a:rPr>
              <a:t>Consistent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with</a:t>
            </a:r>
            <a:r>
              <a:rPr lang="pt-BR" sz="2400" b="1" dirty="0" smtClean="0">
                <a:solidFill>
                  <a:srgbClr val="FFC000"/>
                </a:solidFill>
              </a:rPr>
              <a:t> 1.4 M</a:t>
            </a:r>
            <a:endParaRPr lang="pt-BR" sz="2400" b="1" dirty="0">
              <a:solidFill>
                <a:srgbClr val="FFC000"/>
              </a:solidFill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4648200" y="6324600"/>
            <a:ext cx="152400" cy="144000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2400" y="76200"/>
            <a:ext cx="26965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CC00"/>
                </a:solidFill>
              </a:rPr>
              <a:t>Conclusions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407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*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28600" y="2438400"/>
            <a:ext cx="407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*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04800" y="3886200"/>
            <a:ext cx="407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*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7073" y="685800"/>
            <a:ext cx="82525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* Ultra-compact “black widow” pulsar systems result 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f</a:t>
            </a:r>
            <a:r>
              <a:rPr lang="en-US" sz="2800" b="1" dirty="0" smtClean="0">
                <a:solidFill>
                  <a:srgbClr val="FFCC00"/>
                </a:solidFill>
              </a:rPr>
              <a:t>rom a </a:t>
            </a:r>
            <a:r>
              <a:rPr lang="en-US" sz="2800" b="1" dirty="0" smtClean="0">
                <a:solidFill>
                  <a:srgbClr val="FF9999"/>
                </a:solidFill>
              </a:rPr>
              <a:t>bifurcation</a:t>
            </a:r>
            <a:r>
              <a:rPr lang="en-US" sz="2800" b="1" dirty="0" smtClean="0">
                <a:solidFill>
                  <a:srgbClr val="FFCC00"/>
                </a:solidFill>
              </a:rPr>
              <a:t> in parameter space, in this </a:t>
            </a:r>
          </a:p>
          <a:p>
            <a:r>
              <a:rPr lang="en-US" sz="2800" b="1" dirty="0" smtClean="0">
                <a:solidFill>
                  <a:srgbClr val="FFCC00"/>
                </a:solidFill>
              </a:rPr>
              <a:t>sense they </a:t>
            </a:r>
            <a:r>
              <a:rPr lang="en-US" sz="2800" b="1" dirty="0" smtClean="0">
                <a:solidFill>
                  <a:srgbClr val="FFCC00"/>
                </a:solidFill>
              </a:rPr>
              <a:t>follow</a:t>
            </a:r>
            <a:r>
              <a:rPr lang="en-US" sz="2800" b="1" dirty="0" smtClean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a new evolutionary path.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0" y="2286000"/>
            <a:ext cx="924318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* The role of </a:t>
            </a:r>
            <a:r>
              <a:rPr lang="en-US" sz="2800" b="1" dirty="0" err="1" smtClean="0">
                <a:solidFill>
                  <a:srgbClr val="FFCC00"/>
                </a:solidFill>
              </a:rPr>
              <a:t>winds+irradiation</a:t>
            </a:r>
            <a:r>
              <a:rPr lang="en-US" sz="2800" b="1" dirty="0" smtClean="0">
                <a:solidFill>
                  <a:srgbClr val="FFCC00"/>
                </a:solidFill>
              </a:rPr>
              <a:t> is crucial :  RLOF alone 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w</a:t>
            </a:r>
            <a:r>
              <a:rPr lang="en-US" sz="2800" b="1" dirty="0" smtClean="0">
                <a:solidFill>
                  <a:srgbClr val="FFCC00"/>
                </a:solidFill>
              </a:rPr>
              <a:t>ould </a:t>
            </a:r>
            <a:r>
              <a:rPr lang="en-US" sz="2800" b="1" dirty="0" smtClean="0">
                <a:solidFill>
                  <a:srgbClr val="FF9999"/>
                </a:solidFill>
              </a:rPr>
              <a:t>not</a:t>
            </a:r>
            <a:r>
              <a:rPr lang="en-US" sz="2800" b="1" dirty="0" smtClean="0">
                <a:solidFill>
                  <a:srgbClr val="FFCC00"/>
                </a:solidFill>
              </a:rPr>
              <a:t> produce anything like  PSR J1719-1438 or </a:t>
            </a:r>
          </a:p>
          <a:p>
            <a:r>
              <a:rPr lang="en-US" sz="2800" b="1" dirty="0" smtClean="0">
                <a:solidFill>
                  <a:srgbClr val="FFCC00"/>
                </a:solidFill>
              </a:rPr>
              <a:t>PSR J1311-3430</a:t>
            </a:r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The full parameter space needs exploration,</a:t>
            </a:r>
          </a:p>
          <a:p>
            <a:r>
              <a:rPr lang="en-US" sz="2800" b="1" dirty="0" smtClean="0">
                <a:solidFill>
                  <a:srgbClr val="FFCC00"/>
                </a:solidFill>
              </a:rPr>
              <a:t>but we can state that PSR masses emerging are consistently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very large </a:t>
            </a:r>
            <a:r>
              <a:rPr lang="en-US" sz="2800" b="1" dirty="0" smtClean="0">
                <a:solidFill>
                  <a:srgbClr val="FFCC00"/>
                </a:solidFill>
              </a:rPr>
              <a:t>because this is required to locate them where 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t</a:t>
            </a:r>
            <a:r>
              <a:rPr lang="en-US" sz="2800" b="1" dirty="0" smtClean="0">
                <a:solidFill>
                  <a:srgbClr val="FFCC00"/>
                </a:solidFill>
              </a:rPr>
              <a:t>hey are currently observed</a:t>
            </a:r>
          </a:p>
          <a:p>
            <a:r>
              <a:rPr lang="en-US" sz="2800" b="1" dirty="0" smtClean="0">
                <a:solidFill>
                  <a:srgbClr val="FFCC00"/>
                </a:solidFill>
              </a:rPr>
              <a:t>Evolution supports high masses</a:t>
            </a:r>
          </a:p>
          <a:p>
            <a:endParaRPr lang="en-US" sz="2800" b="1" dirty="0">
              <a:solidFill>
                <a:srgbClr val="FFCC00"/>
              </a:solidFill>
            </a:endParaRPr>
          </a:p>
          <a:p>
            <a:pPr marL="457200" indent="-457200">
              <a:buFont typeface="Symbol" charset="0"/>
              <a:buChar char="b"/>
            </a:pPr>
            <a:r>
              <a:rPr lang="en-US" sz="2800" b="1" dirty="0" smtClean="0">
                <a:solidFill>
                  <a:srgbClr val="FFCC00"/>
                </a:solidFill>
                <a:latin typeface="Garamond"/>
                <a:cs typeface="Garamond"/>
              </a:rPr>
              <a:t>Important for the final </a:t>
            </a:r>
          </a:p>
          <a:p>
            <a:r>
              <a:rPr lang="en-US" sz="2800" b="1" dirty="0">
                <a:solidFill>
                  <a:srgbClr val="FFCC00"/>
                </a:solidFill>
                <a:latin typeface="Garamond"/>
                <a:cs typeface="Garamond"/>
              </a:rPr>
              <a:t>p</a:t>
            </a:r>
            <a:r>
              <a:rPr lang="en-US" sz="2800" b="1" dirty="0" smtClean="0">
                <a:solidFill>
                  <a:srgbClr val="FFCC00"/>
                </a:solidFill>
                <a:latin typeface="Garamond"/>
                <a:cs typeface="Garamond"/>
              </a:rPr>
              <a:t>ulsar mass, but high</a:t>
            </a:r>
            <a:endParaRPr lang="en-US" sz="2800" b="1" dirty="0" smtClean="0">
              <a:solidFill>
                <a:srgbClr val="FFCC00"/>
              </a:solidFill>
              <a:latin typeface="Symbol" charset="2"/>
              <a:cs typeface="Symbol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019300"/>
            <a:ext cx="4931529" cy="4838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6434099"/>
            <a:ext cx="363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Chen, Chen, </a:t>
            </a:r>
            <a:r>
              <a:rPr lang="en-US" sz="2000" b="1" dirty="0" err="1" smtClean="0"/>
              <a:t>Tauris</a:t>
            </a:r>
            <a:r>
              <a:rPr lang="en-US" sz="2000" b="1" dirty="0" smtClean="0"/>
              <a:t> &amp; Han 2013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/>
      <p:bldP spid="90121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1676400"/>
            <a:ext cx="23615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FFCC00"/>
                </a:solidFill>
              </a:rPr>
              <a:t>Danken</a:t>
            </a:r>
            <a:r>
              <a:rPr lang="en-US" sz="4400" b="1" dirty="0" smtClean="0">
                <a:solidFill>
                  <a:srgbClr val="FFCC00"/>
                </a:solidFill>
              </a:rPr>
              <a:t> 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5206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4781319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AutoShape 11"/>
          <p:cNvCxnSpPr>
            <a:cxnSpLocks noChangeShapeType="1"/>
          </p:cNvCxnSpPr>
          <p:nvPr/>
        </p:nvCxnSpPr>
        <p:spPr bwMode="auto">
          <a:xfrm>
            <a:off x="3124200" y="5181600"/>
            <a:ext cx="504056" cy="360040"/>
          </a:xfrm>
          <a:prstGeom prst="straightConnector1">
            <a:avLst/>
          </a:prstGeom>
          <a:noFill/>
          <a:ln w="133350">
            <a:solidFill>
              <a:srgbClr val="FF9900"/>
            </a:solidFill>
            <a:round/>
            <a:headEnd type="triangle" w="med" len="med"/>
            <a:tailEnd type="none" w="med" len="med"/>
          </a:ln>
          <a:effectLst/>
        </p:spPr>
      </p:cxnSp>
      <p:cxnSp>
        <p:nvCxnSpPr>
          <p:cNvPr id="5" name="AutoShape 11"/>
          <p:cNvCxnSpPr>
            <a:cxnSpLocks noChangeShapeType="1"/>
          </p:cNvCxnSpPr>
          <p:nvPr/>
        </p:nvCxnSpPr>
        <p:spPr bwMode="auto">
          <a:xfrm rot="5400000">
            <a:off x="1384176" y="1130424"/>
            <a:ext cx="504056" cy="224408"/>
          </a:xfrm>
          <a:prstGeom prst="straightConnector1">
            <a:avLst/>
          </a:prstGeom>
          <a:noFill/>
          <a:ln w="133350">
            <a:solidFill>
              <a:srgbClr val="FF9900"/>
            </a:solidFill>
            <a:round/>
            <a:headEnd type="triangle" w="med" len="med"/>
            <a:tailEnd type="none" w="med" len="med"/>
          </a:ln>
          <a:effectLst/>
        </p:spPr>
      </p:cxnSp>
      <p:sp>
        <p:nvSpPr>
          <p:cNvPr id="6" name="Retângulo 5"/>
          <p:cNvSpPr/>
          <p:nvPr/>
        </p:nvSpPr>
        <p:spPr>
          <a:xfrm>
            <a:off x="4953000" y="1295400"/>
            <a:ext cx="4953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FFC000"/>
                </a:solidFill>
              </a:rPr>
              <a:t>     </a:t>
            </a:r>
          </a:p>
          <a:p>
            <a:r>
              <a:rPr lang="pt-BR" sz="2400" b="1" dirty="0" err="1" smtClean="0">
                <a:solidFill>
                  <a:srgbClr val="FFC000"/>
                </a:solidFill>
              </a:rPr>
              <a:t>However</a:t>
            </a:r>
            <a:r>
              <a:rPr lang="pt-BR" sz="2400" b="1" dirty="0" smtClean="0">
                <a:solidFill>
                  <a:srgbClr val="FFC000"/>
                </a:solidFill>
              </a:rPr>
              <a:t>, </a:t>
            </a:r>
            <a:r>
              <a:rPr lang="pt-BR" sz="2400" b="1" dirty="0" err="1" smtClean="0">
                <a:solidFill>
                  <a:srgbClr val="FFC000"/>
                </a:solidFill>
              </a:rPr>
              <a:t>the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newest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pt-BR" sz="2400" b="1" dirty="0" err="1" smtClean="0">
                <a:solidFill>
                  <a:srgbClr val="FFC000"/>
                </a:solidFill>
              </a:rPr>
              <a:t>evidence</a:t>
            </a:r>
            <a:r>
              <a:rPr lang="pt-BR" sz="2400" b="1" dirty="0" smtClean="0">
                <a:solidFill>
                  <a:srgbClr val="FFC000"/>
                </a:solidFill>
              </a:rPr>
              <a:t> points </a:t>
            </a:r>
            <a:r>
              <a:rPr lang="pt-BR" sz="2400" b="1" dirty="0" err="1" smtClean="0">
                <a:solidFill>
                  <a:srgbClr val="FFC000"/>
                </a:solidFill>
              </a:rPr>
              <a:t>towards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pt-BR" sz="2400" b="1" dirty="0">
                <a:solidFill>
                  <a:srgbClr val="FFC000"/>
                </a:solidFill>
              </a:rPr>
              <a:t>a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i="1" dirty="0" err="1" smtClean="0">
                <a:solidFill>
                  <a:srgbClr val="FF0000"/>
                </a:solidFill>
              </a:rPr>
              <a:t>much</a:t>
            </a:r>
            <a:r>
              <a:rPr lang="pt-BR" sz="2400" b="1" i="1" dirty="0" smtClean="0">
                <a:solidFill>
                  <a:srgbClr val="FFC000"/>
                </a:solidFill>
              </a:rPr>
              <a:t> </a:t>
            </a:r>
            <a:r>
              <a:rPr lang="pt-BR" sz="2400" b="1" i="1" dirty="0" err="1" smtClean="0">
                <a:solidFill>
                  <a:srgbClr val="FFC000"/>
                </a:solidFill>
              </a:rPr>
              <a:t>wider</a:t>
            </a:r>
            <a:r>
              <a:rPr lang="pt-BR" sz="2400" b="1" i="1" dirty="0" smtClean="0">
                <a:solidFill>
                  <a:srgbClr val="FFC000"/>
                </a:solidFill>
              </a:rPr>
              <a:t>  </a:t>
            </a:r>
            <a:r>
              <a:rPr lang="pt-BR" sz="2400" b="1" dirty="0" smtClean="0">
                <a:solidFill>
                  <a:srgbClr val="FFC000"/>
                </a:solidFill>
              </a:rPr>
              <a:t>range</a:t>
            </a:r>
          </a:p>
          <a:p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of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masses</a:t>
            </a:r>
            <a:endParaRPr lang="pt-BR" sz="2400" b="1" dirty="0" smtClean="0">
              <a:solidFill>
                <a:srgbClr val="FFC000"/>
              </a:solidFill>
            </a:endParaRPr>
          </a:p>
          <a:p>
            <a:endParaRPr lang="pt-BR" sz="2400" b="1" dirty="0">
              <a:solidFill>
                <a:srgbClr val="FFC000"/>
              </a:solidFill>
            </a:endParaRPr>
          </a:p>
          <a:p>
            <a:r>
              <a:rPr lang="pt-BR" sz="2400" b="1" dirty="0" err="1">
                <a:solidFill>
                  <a:srgbClr val="FFC000"/>
                </a:solidFill>
              </a:rPr>
              <a:t>Sample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compiled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by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</a:p>
          <a:p>
            <a:r>
              <a:rPr lang="pt-BR" sz="2400" b="1" dirty="0" err="1">
                <a:solidFill>
                  <a:srgbClr val="FFC000"/>
                </a:solidFill>
              </a:rPr>
              <a:t>Lattimer</a:t>
            </a:r>
            <a:r>
              <a:rPr lang="pt-BR" sz="2400" b="1" dirty="0">
                <a:solidFill>
                  <a:srgbClr val="FFC000"/>
                </a:solidFill>
              </a:rPr>
              <a:t>  et al </a:t>
            </a:r>
            <a:r>
              <a:rPr lang="pt-BR" sz="2400" b="1" dirty="0" smtClean="0">
                <a:solidFill>
                  <a:srgbClr val="FFC000"/>
                </a:solidFill>
              </a:rPr>
              <a:t>2012, </a:t>
            </a:r>
          </a:p>
          <a:p>
            <a:r>
              <a:rPr lang="pt-BR" sz="2400" b="1" dirty="0" err="1">
                <a:solidFill>
                  <a:srgbClr val="FFC000"/>
                </a:solidFill>
              </a:rPr>
              <a:t>a</a:t>
            </a:r>
            <a:r>
              <a:rPr lang="pt-BR" sz="2400" b="1" dirty="0" err="1" smtClean="0">
                <a:solidFill>
                  <a:srgbClr val="FFC000"/>
                </a:solidFill>
              </a:rPr>
              <a:t>vailable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at</a:t>
            </a:r>
            <a:endParaRPr lang="pt-BR" sz="2400" b="1" dirty="0">
              <a:solidFill>
                <a:srgbClr val="FFC000"/>
              </a:solidFill>
            </a:endParaRPr>
          </a:p>
          <a:p>
            <a:endParaRPr lang="pt-BR" sz="2400" b="1" dirty="0" smtClean="0">
              <a:solidFill>
                <a:srgbClr val="FFC000"/>
              </a:solidFill>
            </a:endParaRPr>
          </a:p>
          <a:p>
            <a:r>
              <a:rPr lang="pt-BR" sz="2400" b="1" dirty="0" err="1">
                <a:solidFill>
                  <a:srgbClr val="FFC000"/>
                </a:solidFill>
              </a:rPr>
              <a:t>http</a:t>
            </a:r>
            <a:r>
              <a:rPr lang="pt-BR" sz="2400" b="1" dirty="0">
                <a:solidFill>
                  <a:srgbClr val="FFC000"/>
                </a:solidFill>
              </a:rPr>
              <a:t>://</a:t>
            </a:r>
            <a:r>
              <a:rPr lang="pt-BR" sz="2400" b="1" dirty="0" err="1">
                <a:solidFill>
                  <a:srgbClr val="FFC000"/>
                </a:solidFill>
              </a:rPr>
              <a:t>www.stellarcollapse.org</a:t>
            </a:r>
            <a:r>
              <a:rPr lang="pt-BR" sz="2400" b="1" dirty="0">
                <a:solidFill>
                  <a:srgbClr val="FFC000"/>
                </a:solidFill>
              </a:rPr>
              <a:t>/</a:t>
            </a:r>
            <a:r>
              <a:rPr lang="pt-BR" sz="2400" b="1" dirty="0" err="1">
                <a:solidFill>
                  <a:srgbClr val="FFC000"/>
                </a:solidFill>
              </a:rPr>
              <a:t>nsmasses</a:t>
            </a:r>
            <a:endParaRPr lang="pt-BR" sz="2400" b="1" dirty="0">
              <a:solidFill>
                <a:srgbClr val="FFC000"/>
              </a:solidFill>
            </a:endParaRPr>
          </a:p>
          <a:p>
            <a:endParaRPr lang="pt-BR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28600" y="2743200"/>
            <a:ext cx="89154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err="1" smtClean="0">
                <a:solidFill>
                  <a:srgbClr val="FFC000"/>
                </a:solidFill>
              </a:rPr>
              <a:t>Other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works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finding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the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same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pattern</a:t>
            </a:r>
            <a:r>
              <a:rPr lang="pt-BR" sz="2400" b="1" dirty="0" smtClean="0">
                <a:solidFill>
                  <a:srgbClr val="FFC000"/>
                </a:solidFill>
              </a:rPr>
              <a:t>:</a:t>
            </a:r>
          </a:p>
          <a:p>
            <a:endParaRPr lang="pt-BR" sz="2400" b="1" dirty="0">
              <a:solidFill>
                <a:srgbClr val="FFC000"/>
              </a:solidFill>
            </a:endParaRPr>
          </a:p>
          <a:p>
            <a:r>
              <a:rPr lang="pt-BR" sz="2400" b="1" dirty="0" smtClean="0">
                <a:solidFill>
                  <a:srgbClr val="FFC000"/>
                </a:solidFill>
              </a:rPr>
              <a:t>Zhang et al. A&amp;A 527, A83, 2011</a:t>
            </a:r>
          </a:p>
          <a:p>
            <a:r>
              <a:rPr lang="pt-BR" sz="2400" b="1" dirty="0" err="1" smtClean="0">
                <a:solidFill>
                  <a:srgbClr val="FFC000"/>
                </a:solidFill>
              </a:rPr>
              <a:t>Özel</a:t>
            </a:r>
            <a:r>
              <a:rPr lang="pt-BR" sz="2400" b="1" dirty="0" smtClean="0">
                <a:solidFill>
                  <a:srgbClr val="FFC000"/>
                </a:solidFill>
              </a:rPr>
              <a:t> et al., </a:t>
            </a:r>
            <a:r>
              <a:rPr lang="pt-BR" sz="2400" b="1" dirty="0" err="1" smtClean="0">
                <a:solidFill>
                  <a:srgbClr val="FFC000"/>
                </a:solidFill>
              </a:rPr>
              <a:t>ApJ</a:t>
            </a:r>
            <a:r>
              <a:rPr lang="pt-BR" sz="2400" b="1" dirty="0" smtClean="0">
                <a:solidFill>
                  <a:srgbClr val="FFC000"/>
                </a:solidFill>
              </a:rPr>
              <a:t> 757, 55, 2012 (1.33 </a:t>
            </a:r>
            <a:r>
              <a:rPr lang="pt-BR" sz="2400" b="1" dirty="0" err="1" smtClean="0">
                <a:solidFill>
                  <a:srgbClr val="FFC000"/>
                </a:solidFill>
              </a:rPr>
              <a:t>and</a:t>
            </a:r>
            <a:r>
              <a:rPr lang="pt-BR" sz="2400" b="1" dirty="0" smtClean="0">
                <a:solidFill>
                  <a:srgbClr val="FFC000"/>
                </a:solidFill>
              </a:rPr>
              <a:t> 1.48 </a:t>
            </a:r>
            <a:r>
              <a:rPr lang="en-US" sz="2400" b="1" dirty="0">
                <a:solidFill>
                  <a:srgbClr val="FFCC00"/>
                </a:solidFill>
              </a:rPr>
              <a:t>M</a:t>
            </a:r>
            <a:r>
              <a:rPr lang="en-US" sz="2400" b="1" baseline="-25000" dirty="0" smtClean="0">
                <a:solidFill>
                  <a:srgbClr val="FFCC00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pt-BR" sz="2400" b="1" dirty="0" smtClean="0">
                <a:solidFill>
                  <a:srgbClr val="FFC000"/>
                </a:solidFill>
              </a:rPr>
              <a:t>)</a:t>
            </a:r>
          </a:p>
          <a:p>
            <a:r>
              <a:rPr lang="pt-BR" sz="2400" b="1" dirty="0" err="1" smtClean="0">
                <a:solidFill>
                  <a:srgbClr val="FFC000"/>
                </a:solidFill>
              </a:rPr>
              <a:t>Kiziltan</a:t>
            </a:r>
            <a:r>
              <a:rPr lang="pt-BR" sz="2400" b="1" dirty="0" smtClean="0">
                <a:solidFill>
                  <a:srgbClr val="FFC000"/>
                </a:solidFill>
              </a:rPr>
              <a:t>, </a:t>
            </a:r>
            <a:r>
              <a:rPr lang="pt-BR" sz="2400" b="1" dirty="0" err="1" smtClean="0">
                <a:solidFill>
                  <a:srgbClr val="FFC000"/>
                </a:solidFill>
              </a:rPr>
              <a:t>Kottas</a:t>
            </a:r>
            <a:r>
              <a:rPr lang="pt-BR" sz="2400" b="1" dirty="0" smtClean="0">
                <a:solidFill>
                  <a:srgbClr val="FFC000"/>
                </a:solidFill>
              </a:rPr>
              <a:t> &amp; </a:t>
            </a:r>
            <a:r>
              <a:rPr lang="pt-BR" sz="2400" b="1" dirty="0" err="1" smtClean="0">
                <a:solidFill>
                  <a:srgbClr val="FFC000"/>
                </a:solidFill>
              </a:rPr>
              <a:t>Thorsett</a:t>
            </a:r>
            <a:r>
              <a:rPr lang="pt-BR" sz="2400" b="1" dirty="0" smtClean="0">
                <a:solidFill>
                  <a:srgbClr val="FFC000"/>
                </a:solidFill>
              </a:rPr>
              <a:t>, 2013</a:t>
            </a:r>
            <a:r>
              <a:rPr lang="en-US" sz="2400" b="1" dirty="0" smtClean="0">
                <a:solidFill>
                  <a:srgbClr val="FFCC00"/>
                </a:solidFill>
              </a:rPr>
              <a:t> </a:t>
            </a:r>
            <a:r>
              <a:rPr lang="pt-BR" sz="2400" b="1" dirty="0">
                <a:solidFill>
                  <a:srgbClr val="FFC000"/>
                </a:solidFill>
              </a:rPr>
              <a:t>(</a:t>
            </a:r>
            <a:r>
              <a:rPr lang="pt-BR" sz="2400" b="1" dirty="0" smtClean="0">
                <a:solidFill>
                  <a:srgbClr val="FFC000"/>
                </a:solidFill>
              </a:rPr>
              <a:t>1.35 </a:t>
            </a:r>
            <a:r>
              <a:rPr lang="pt-BR" sz="2400" b="1" dirty="0" err="1">
                <a:solidFill>
                  <a:srgbClr val="FFC000"/>
                </a:solidFill>
              </a:rPr>
              <a:t>and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smtClean="0">
                <a:solidFill>
                  <a:srgbClr val="FFC000"/>
                </a:solidFill>
              </a:rPr>
              <a:t>1.55 </a:t>
            </a:r>
            <a:r>
              <a:rPr lang="en-US" sz="2400" b="1" dirty="0">
                <a:solidFill>
                  <a:srgbClr val="FFCC00"/>
                </a:solidFill>
              </a:rPr>
              <a:t>M</a:t>
            </a:r>
            <a:r>
              <a:rPr lang="en-US" sz="2400" b="1" baseline="-25000" dirty="0" smtClean="0">
                <a:solidFill>
                  <a:srgbClr val="FFCC00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pt-BR" sz="2400" b="1" dirty="0" smtClean="0">
                <a:solidFill>
                  <a:srgbClr val="FFC000"/>
                </a:solidFill>
              </a:rPr>
              <a:t>)</a:t>
            </a:r>
            <a:endParaRPr lang="pt-BR" sz="2400" b="1" dirty="0">
              <a:solidFill>
                <a:srgbClr val="FFC000"/>
              </a:solidFill>
            </a:endParaRPr>
          </a:p>
          <a:p>
            <a:endParaRPr lang="pt-BR" sz="2400" b="1" dirty="0" smtClean="0">
              <a:solidFill>
                <a:srgbClr val="FFCC00"/>
              </a:solidFill>
            </a:endParaRPr>
          </a:p>
          <a:p>
            <a:r>
              <a:rPr lang="pt-BR" sz="2400" b="1" dirty="0" err="1">
                <a:solidFill>
                  <a:srgbClr val="FFC000"/>
                </a:solidFill>
              </a:rPr>
              <a:t>Is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the</a:t>
            </a:r>
            <a:r>
              <a:rPr lang="pt-BR" sz="2400" b="1" dirty="0">
                <a:solidFill>
                  <a:srgbClr val="FFC000"/>
                </a:solidFill>
              </a:rPr>
              <a:t> high </a:t>
            </a:r>
            <a:r>
              <a:rPr lang="pt-BR" sz="2400" b="1" dirty="0" err="1">
                <a:solidFill>
                  <a:srgbClr val="FFC000"/>
                </a:solidFill>
              </a:rPr>
              <a:t>value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related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to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the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size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of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the</a:t>
            </a:r>
            <a:r>
              <a:rPr lang="pt-BR" sz="2400" b="1" dirty="0">
                <a:solidFill>
                  <a:srgbClr val="FFC000"/>
                </a:solidFill>
              </a:rPr>
              <a:t> Fe core? (</a:t>
            </a:r>
            <a:r>
              <a:rPr lang="pt-BR" sz="2400" b="1" dirty="0" err="1">
                <a:solidFill>
                  <a:srgbClr val="FFC000"/>
                </a:solidFill>
              </a:rPr>
              <a:t>jump</a:t>
            </a:r>
            <a:r>
              <a:rPr lang="pt-BR" sz="2400" b="1" dirty="0">
                <a:solidFill>
                  <a:srgbClr val="FFC000"/>
                </a:solidFill>
              </a:rPr>
              <a:t> @ 18 </a:t>
            </a:r>
            <a:r>
              <a:rPr lang="en-US" sz="2400" b="1" dirty="0">
                <a:solidFill>
                  <a:srgbClr val="FFCC00"/>
                </a:solidFill>
              </a:rPr>
              <a:t>M</a:t>
            </a:r>
            <a:r>
              <a:rPr lang="en-US" sz="2400" b="1" baseline="-25000" dirty="0" smtClean="0">
                <a:solidFill>
                  <a:srgbClr val="FFCC00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pt-BR" sz="2400" b="1" dirty="0" smtClean="0">
                <a:solidFill>
                  <a:srgbClr val="FFC000"/>
                </a:solidFill>
              </a:rPr>
              <a:t>)</a:t>
            </a:r>
            <a:endParaRPr lang="pt-BR" sz="2400" b="1" dirty="0">
              <a:solidFill>
                <a:srgbClr val="FFC000"/>
              </a:solidFill>
            </a:endParaRPr>
          </a:p>
          <a:p>
            <a:r>
              <a:rPr lang="pt-BR" sz="2400" b="1" dirty="0">
                <a:solidFill>
                  <a:srgbClr val="FFC000"/>
                </a:solidFill>
              </a:rPr>
              <a:t>Are </a:t>
            </a:r>
            <a:r>
              <a:rPr lang="pt-BR" sz="2400" b="1" dirty="0">
                <a:solidFill>
                  <a:srgbClr val="FF9999"/>
                </a:solidFill>
              </a:rPr>
              <a:t>some </a:t>
            </a:r>
            <a:r>
              <a:rPr lang="pt-BR" sz="2400" b="1" dirty="0" err="1">
                <a:solidFill>
                  <a:srgbClr val="FF9999"/>
                </a:solidFill>
              </a:rPr>
              <a:t>of</a:t>
            </a:r>
            <a:r>
              <a:rPr lang="pt-BR" sz="2400" b="1" dirty="0">
                <a:solidFill>
                  <a:srgbClr val="FF9999"/>
                </a:solidFill>
              </a:rPr>
              <a:t> </a:t>
            </a:r>
            <a:r>
              <a:rPr lang="pt-BR" sz="2400" b="1" dirty="0" err="1">
                <a:solidFill>
                  <a:srgbClr val="FF9999"/>
                </a:solidFill>
              </a:rPr>
              <a:t>them</a:t>
            </a:r>
            <a:r>
              <a:rPr lang="pt-BR" sz="2400" b="1" dirty="0">
                <a:solidFill>
                  <a:srgbClr val="FF9999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born</a:t>
            </a:r>
            <a:r>
              <a:rPr lang="pt-BR" sz="2400" b="1" dirty="0">
                <a:solidFill>
                  <a:srgbClr val="FFC000"/>
                </a:solidFill>
              </a:rPr>
              <a:t> as </a:t>
            </a:r>
            <a:r>
              <a:rPr lang="pt-BR" sz="2400" b="1" dirty="0" err="1">
                <a:solidFill>
                  <a:srgbClr val="FFC000"/>
                </a:solidFill>
              </a:rPr>
              <a:t>such</a:t>
            </a:r>
            <a:r>
              <a:rPr lang="pt-BR" sz="2400" b="1" dirty="0">
                <a:solidFill>
                  <a:srgbClr val="FFC000"/>
                </a:solidFill>
              </a:rPr>
              <a:t>, </a:t>
            </a:r>
            <a:r>
              <a:rPr lang="pt-BR" sz="2400" b="1" dirty="0" err="1">
                <a:solidFill>
                  <a:srgbClr val="FFC000"/>
                </a:solidFill>
              </a:rPr>
              <a:t>massive</a:t>
            </a:r>
            <a:r>
              <a:rPr lang="pt-BR" sz="2400" b="1" dirty="0">
                <a:solidFill>
                  <a:srgbClr val="FFC000"/>
                </a:solidFill>
              </a:rPr>
              <a:t> ?</a:t>
            </a:r>
          </a:p>
          <a:p>
            <a:r>
              <a:rPr lang="pt-BR" sz="2400" b="1" dirty="0" err="1">
                <a:solidFill>
                  <a:srgbClr val="FFC000"/>
                </a:solidFill>
              </a:rPr>
              <a:t>Accretion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smtClean="0">
                <a:solidFill>
                  <a:srgbClr val="FFC000"/>
                </a:solidFill>
              </a:rPr>
              <a:t>role </a:t>
            </a:r>
            <a:r>
              <a:rPr lang="pt-BR" sz="2400" b="1" dirty="0" err="1" smtClean="0">
                <a:solidFill>
                  <a:srgbClr val="FFC000"/>
                </a:solidFill>
              </a:rPr>
              <a:t>dominating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the</a:t>
            </a:r>
            <a:r>
              <a:rPr lang="pt-BR" sz="2400" b="1" dirty="0" smtClean="0">
                <a:solidFill>
                  <a:srgbClr val="FFC000"/>
                </a:solidFill>
              </a:rPr>
              <a:t> high-</a:t>
            </a:r>
            <a:r>
              <a:rPr lang="pt-BR" sz="2400" b="1" dirty="0" err="1" smtClean="0">
                <a:solidFill>
                  <a:srgbClr val="FFC000"/>
                </a:solidFill>
              </a:rPr>
              <a:t>mass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sample</a:t>
            </a:r>
            <a:r>
              <a:rPr lang="pt-BR" sz="2400" b="1" dirty="0" smtClean="0">
                <a:solidFill>
                  <a:srgbClr val="FFC000"/>
                </a:solidFill>
              </a:rPr>
              <a:t>? </a:t>
            </a:r>
            <a:r>
              <a:rPr lang="pt-BR" sz="2400" b="1" dirty="0" err="1">
                <a:solidFill>
                  <a:srgbClr val="FFC000"/>
                </a:solidFill>
              </a:rPr>
              <a:t>Stay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tuned</a:t>
            </a:r>
            <a:r>
              <a:rPr lang="pt-BR" sz="2400" b="1" dirty="0">
                <a:solidFill>
                  <a:srgbClr val="FFC000"/>
                </a:solidFill>
              </a:rPr>
              <a:t>...</a:t>
            </a:r>
          </a:p>
          <a:p>
            <a:endParaRPr lang="pt-BR" sz="2400" b="1" dirty="0">
              <a:solidFill>
                <a:srgbClr val="FFC000"/>
              </a:solidFill>
            </a:endParaRPr>
          </a:p>
          <a:p>
            <a:endParaRPr lang="pt-BR" sz="2400" b="1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822" y="381000"/>
            <a:ext cx="89050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>
                <a:solidFill>
                  <a:srgbClr val="FFC000"/>
                </a:solidFill>
              </a:rPr>
              <a:t>Bayesian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analysis</a:t>
            </a:r>
            <a:r>
              <a:rPr lang="pt-BR" sz="2400" b="1" dirty="0" smtClean="0">
                <a:solidFill>
                  <a:srgbClr val="FFC000"/>
                </a:solidFill>
              </a:rPr>
              <a:t> (Valentim, Rangel &amp; </a:t>
            </a:r>
            <a:r>
              <a:rPr lang="pt-BR" sz="2400" b="1" dirty="0" err="1" smtClean="0">
                <a:solidFill>
                  <a:srgbClr val="FFC000"/>
                </a:solidFill>
              </a:rPr>
              <a:t>Horvath</a:t>
            </a:r>
            <a:r>
              <a:rPr lang="pt-BR" sz="2400" b="1" dirty="0" smtClean="0">
                <a:solidFill>
                  <a:srgbClr val="FFC000"/>
                </a:solidFill>
              </a:rPr>
              <a:t>, MNRAS 414, </a:t>
            </a:r>
          </a:p>
          <a:p>
            <a:r>
              <a:rPr lang="pt-BR" sz="2400" b="1" dirty="0" smtClean="0">
                <a:solidFill>
                  <a:srgbClr val="FFC000"/>
                </a:solidFill>
              </a:rPr>
              <a:t>1427, 2011) points out </a:t>
            </a:r>
            <a:r>
              <a:rPr lang="pt-BR" sz="2400" b="1" dirty="0" err="1" smtClean="0">
                <a:solidFill>
                  <a:srgbClr val="FFC000"/>
                </a:solidFill>
              </a:rPr>
              <a:t>that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one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mass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scale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is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unlikely</a:t>
            </a:r>
            <a:r>
              <a:rPr lang="pt-BR" sz="2400" b="1" dirty="0" smtClean="0">
                <a:solidFill>
                  <a:srgbClr val="FFC000"/>
                </a:solidFill>
              </a:rPr>
              <a:t>, </a:t>
            </a:r>
            <a:r>
              <a:rPr lang="pt-BR" sz="2400" b="1" dirty="0" err="1" smtClean="0">
                <a:solidFill>
                  <a:srgbClr val="FFC000"/>
                </a:solidFill>
              </a:rPr>
              <a:t>the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pt-BR" sz="2400" b="1" dirty="0" err="1">
                <a:solidFill>
                  <a:srgbClr val="FFC000"/>
                </a:solidFill>
              </a:rPr>
              <a:t>d</a:t>
            </a:r>
            <a:r>
              <a:rPr lang="pt-BR" sz="2400" b="1" dirty="0" err="1" smtClean="0">
                <a:solidFill>
                  <a:srgbClr val="FFC000"/>
                </a:solidFill>
              </a:rPr>
              <a:t>istribution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is</a:t>
            </a:r>
            <a:r>
              <a:rPr lang="pt-BR" sz="2400" b="1" dirty="0" smtClean="0">
                <a:solidFill>
                  <a:srgbClr val="FFC000"/>
                </a:solidFill>
              </a:rPr>
              <a:t> more </a:t>
            </a:r>
            <a:r>
              <a:rPr lang="pt-BR" sz="2400" b="1" dirty="0" err="1" smtClean="0">
                <a:solidFill>
                  <a:srgbClr val="FFC000"/>
                </a:solidFill>
              </a:rPr>
              <a:t>complex</a:t>
            </a:r>
            <a:r>
              <a:rPr lang="pt-BR" sz="2400" b="1" dirty="0" smtClean="0">
                <a:solidFill>
                  <a:srgbClr val="FFC000"/>
                </a:solidFill>
              </a:rPr>
              <a:t>. </a:t>
            </a:r>
            <a:r>
              <a:rPr lang="pt-BR" sz="2400" b="1" dirty="0" err="1" smtClean="0">
                <a:solidFill>
                  <a:srgbClr val="FFC000"/>
                </a:solidFill>
              </a:rPr>
              <a:t>Within</a:t>
            </a:r>
            <a:r>
              <a:rPr lang="pt-BR" sz="2400" b="1" dirty="0" smtClean="0">
                <a:solidFill>
                  <a:srgbClr val="FFC000"/>
                </a:solidFill>
              </a:rPr>
              <a:t> a </a:t>
            </a:r>
            <a:r>
              <a:rPr lang="pt-BR" sz="2400" b="1" dirty="0" err="1" smtClean="0">
                <a:solidFill>
                  <a:srgbClr val="FFC000"/>
                </a:solidFill>
              </a:rPr>
              <a:t>double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gaussian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scenario</a:t>
            </a:r>
            <a:r>
              <a:rPr lang="pt-BR" sz="2400" b="1" dirty="0" smtClean="0">
                <a:solidFill>
                  <a:srgbClr val="FFC000"/>
                </a:solidFill>
              </a:rPr>
              <a:t>, </a:t>
            </a:r>
          </a:p>
          <a:p>
            <a:r>
              <a:rPr lang="pt-BR" sz="2400" b="1" dirty="0" err="1">
                <a:solidFill>
                  <a:srgbClr val="FFC000"/>
                </a:solidFill>
              </a:rPr>
              <a:t>t</a:t>
            </a:r>
            <a:r>
              <a:rPr lang="pt-BR" sz="2400" b="1" dirty="0" err="1" smtClean="0">
                <a:solidFill>
                  <a:srgbClr val="FFC000"/>
                </a:solidFill>
              </a:rPr>
              <a:t>wo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masses</a:t>
            </a:r>
            <a:r>
              <a:rPr lang="pt-BR" sz="2400" b="1" dirty="0" smtClean="0">
                <a:solidFill>
                  <a:srgbClr val="FFC000"/>
                </a:solidFill>
              </a:rPr>
              <a:t> are </a:t>
            </a:r>
            <a:r>
              <a:rPr lang="pt-BR" sz="2400" b="1" dirty="0" err="1" smtClean="0">
                <a:solidFill>
                  <a:srgbClr val="FFC000"/>
                </a:solidFill>
              </a:rPr>
              <a:t>present</a:t>
            </a:r>
            <a:r>
              <a:rPr lang="pt-BR" sz="2400" b="1" dirty="0" smtClean="0">
                <a:solidFill>
                  <a:srgbClr val="FFC000"/>
                </a:solidFill>
              </a:rPr>
              <a:t> : </a:t>
            </a:r>
            <a:r>
              <a:rPr lang="pt-BR" sz="2400" b="1" dirty="0" smtClean="0">
                <a:solidFill>
                  <a:srgbClr val="FF9999"/>
                </a:solidFill>
              </a:rPr>
              <a:t>1.37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and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smtClean="0">
                <a:solidFill>
                  <a:srgbClr val="FF9999"/>
                </a:solidFill>
              </a:rPr>
              <a:t>1.73 </a:t>
            </a:r>
            <a:r>
              <a:rPr lang="en-US" sz="2400" b="1" dirty="0">
                <a:solidFill>
                  <a:srgbClr val="FF9999"/>
                </a:solidFill>
              </a:rPr>
              <a:t>M</a:t>
            </a:r>
            <a:r>
              <a:rPr lang="en-US" sz="2400" b="1" baseline="-25000" dirty="0">
                <a:solidFill>
                  <a:srgbClr val="FF9999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pt-BR" sz="2400" b="1" dirty="0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 (</a:t>
            </a:r>
            <a:r>
              <a:rPr lang="pt-BR" sz="2400" b="1" dirty="0" err="1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by</a:t>
            </a:r>
            <a:r>
              <a:rPr lang="pt-BR" sz="2400" b="1" dirty="0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the</a:t>
            </a:r>
            <a:r>
              <a:rPr lang="pt-BR" sz="2400" b="1" dirty="0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way</a:t>
            </a:r>
            <a:r>
              <a:rPr lang="pt-BR" sz="2400" b="1" dirty="0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, </a:t>
            </a:r>
            <a:r>
              <a:rPr lang="pt-BR" sz="2400" b="1" dirty="0" err="1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exactly</a:t>
            </a:r>
            <a:r>
              <a:rPr lang="pt-BR" sz="2400" b="1" dirty="0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what</a:t>
            </a:r>
            <a:r>
              <a:rPr lang="pt-BR" sz="2400" b="1" dirty="0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 </a:t>
            </a:r>
          </a:p>
          <a:p>
            <a:r>
              <a:rPr lang="pt-BR" sz="2400" b="1" dirty="0" err="1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Woosley</a:t>
            </a:r>
            <a:r>
              <a:rPr lang="pt-BR" sz="2400" b="1" dirty="0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 &amp; </a:t>
            </a:r>
            <a:r>
              <a:rPr lang="pt-BR" sz="2400" b="1" dirty="0" err="1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collab</a:t>
            </a:r>
            <a:r>
              <a:rPr lang="pt-BR" sz="2400" b="1" dirty="0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. </a:t>
            </a:r>
            <a:r>
              <a:rPr lang="pt-BR" sz="2400" b="1" dirty="0" err="1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p</a:t>
            </a:r>
            <a:r>
              <a:rPr lang="pt-BR" sz="2400" b="1" dirty="0" err="1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redicted</a:t>
            </a:r>
            <a:r>
              <a:rPr lang="pt-BR" sz="2400" b="1" dirty="0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long</a:t>
            </a:r>
            <a:r>
              <a:rPr lang="pt-BR" sz="2400" b="1" dirty="0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 time ago...)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33400"/>
            <a:ext cx="92768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Demorest et al 2010: a NS with M~ 2 </a:t>
            </a:r>
            <a:r>
              <a:rPr lang="en-US" sz="2400" b="1" dirty="0">
                <a:solidFill>
                  <a:srgbClr val="FFCC00"/>
                </a:solidFill>
              </a:rPr>
              <a:t>M</a:t>
            </a:r>
            <a:r>
              <a:rPr lang="en-US" sz="2400" b="1" baseline="-25000" dirty="0" smtClean="0">
                <a:solidFill>
                  <a:srgbClr val="FFCC00"/>
                </a:solidFill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US" sz="2400" b="1" dirty="0" smtClean="0">
                <a:solidFill>
                  <a:srgbClr val="FFC000"/>
                </a:solidFill>
              </a:rPr>
              <a:t> measuring the Shapiro delay</a:t>
            </a:r>
          </a:p>
          <a:p>
            <a:endParaRPr lang="en-US" sz="2400" b="1" dirty="0">
              <a:solidFill>
                <a:srgbClr val="FFC000"/>
              </a:solidFill>
            </a:endParaRPr>
          </a:p>
          <a:p>
            <a:r>
              <a:rPr lang="en-US" sz="2400" b="1" dirty="0" smtClean="0">
                <a:solidFill>
                  <a:srgbClr val="FFC000"/>
                </a:solidFill>
              </a:rPr>
              <a:t>“clean” measurement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w</a:t>
            </a:r>
            <a:r>
              <a:rPr lang="en-US" sz="2400" b="1" dirty="0" smtClean="0">
                <a:solidFill>
                  <a:srgbClr val="FFC000"/>
                </a:solidFill>
              </a:rPr>
              <a:t>idely accepted</a:t>
            </a:r>
            <a:endParaRPr lang="en-US" sz="2400" dirty="0"/>
          </a:p>
        </p:txBody>
      </p:sp>
      <p:sp>
        <p:nvSpPr>
          <p:cNvPr id="4" name="AutoShape 2" descr="data:image/jpeg;base64,/9j/4AAQSkZJRgABAQAAAQABAAD/2wCEAAkGBhMSERQUEhQVFBQWGBQWFRQVFBUVFxQUFBQVFBQUFRQXHCYeGBkkGRQUHy8gIycpLCwsFR4xNTAqNSYrLCkBCQoKDgwOGg8PGCwkHCAsKSksKSksLCksLCksKSksKSwsKSwpLCkpLCwpLCwsLCkpKS4pKSkpKSk1LCwpKSk1Kf/AABEIAMUBAAMBIgACEQEDEQH/xAAbAAACAwEBAQAAAAAAAAAAAAABAgADBAUGB//EAEEQAAEDAgQCCAUCBQEGBwAAAAEAAhEDIQQSMUFRYQUTInGBkaGxBjLB0fDh8RQjQlJionJzkqOzwhUzNVNjZLL/xAAZAQADAQEBAAAAAAAAAAAAAAABAgMABAX/xAAvEQACAgEDAwIEBAcAAAAAAAAAAQIRAxIhMQRBUXGBEzJhkRQisfFCUoKhssHR/9oADAMBAAIRAxEAPwD4kgignGInqjTuSJ6mg7lhe4rWyU1R1+SlLcpETdyQiGnZMxm50RNTYWCKNYRR5hDqxxQaCpkTA9yxtAEG94tG99FVCOVN1k2d5o7GtiBFFzISrIZBAT07Ov3FIoVSOwBqjYMJ8LinU3teNWkETySv0B8FWi3T2NFjvdJJ4knzV+GoscyqXOhzWgsH9xztBHkSfBZVpoUWlri4x2XZf9oRY+CXljxKArHfKPzdVqyqIjuUw+CsBPWYA4gGQkQQHAoiQoAgIBEKN1VlWC45dJt3I0Evx9FjSGsOawJPMiSFmCATIvdhuzbR6NzYepWLgMjmMDd3F0kx3ALJSeAZN9UMxiJtrHNIVvQMhFCoo77eykSABKsPy9xSu27kzDMzv7hFCy8gHynvQYyTyRHynvVmbswLT77lFIWxT2tNAmZSJ0Gl/BW4enzixv8ARaKYjTzVUu4rlRka0oZV0ASoWA6hNRPUznFqUtWyph4g6t9Qs8xPl+qVryUjIRnA+HekITEI1djxWHXIiCKCKGLB8p70kKwfKkLtOCpSFRKbZIGiBUdrZRI9thkEKyrr3IUW77BKUjHXIEYtKfEUw1xAMi1/BVpeByXPggi18Tzso1s6LCEKgKCgWMFMEwjL/lPokRoYKVFArAYgVhIPI+n6JFHEbWSNChqsiAeH1KExHefor61f5QWAAASBbNwdyMRpwSuphw7G2o3Expx02SvbYUmSx5/r9kabNE2GbbxH1WinTuPH2VYruQlKthgyLKxrFGhM1hVqOdyCAjlSlqdrkaMmK5tuRWCtTgldAuWPG/N4JGWiZSrW0C4DucRzi5CqcjVcYaOF/NZV3LorURPJFjJKC5HYX2aB4qBgykzcEQOIMyfCB5oVHSUipYiLLvPP7BIoCnY3c6BaW4R5hscbn6KuFZR7ToJADoBJ2SHhwlTaKR4AlRKCmxgKApmlKsIw5fVQqZzbloosGwp3umOQSgWlQFMgkQKKCIGNmbwQz/4hHIBr5IGrwEJCfPA2v9Puo2kOEJQ0nXRX0wNhKZb8kpOjSzgf+IC/iPEq+lS/fwVNMLXRdCdQq9JzSn5KssfnNDVeg+Hvh042sKNMtaTJLnfK1rdXGL7i3EhP8U/CJwVRresbVa6Yc0Ft2kBwLXd4uCQZ70ydiUzzoO3kg03Cdzbm0awiMOYncynSbCkVOKyYyuXQNm2HnJ9ZW6pSy9/56rKMLJTrBN9joiY2MkoOaSV0X4cCwvz4oMw6tHo29mXXkxNw7oJ2EA+OnsmdSLRzK7PVhoIAmYMxcZZg+qzmhKt+AGbs5PUlFjCCDEwuoaCLcMiuiaAzlNokqVDsNF06lMaAW91Q7Dqc+jkuALyYFe3CzSNTM2zmsyT2u01xzAcOzHiFZ/DwqTRXHPBKPKKoqRzfnqmLEhXM7QwpUUQQJhUlEe6bN2QOc/SEaCLKKhCObREwXPsBwSlQlAFNYGwgiDOv5Kam3cpWtkwrKhE2mLRPqlQjfYEytlKnHes+GbLh+aXW4NlMkSmQCBzVrW7Jhh7rSymu3Hgb5OSRo6H6Qq4d4qUnZXQRpMtcIII4LTXxjqxzVTmI05dyxNBV9Nv7rtXTQapiK+wKmHFz6/fgq3UjFuJ+ivc8C41/NlHVg8RIaeeh+yLTxJalcV3Xb1ReCsxjDiDJnT3S9UDoD7K+owtDs1rA6/5AKmkW54zE6jloVaM41KUd/wBkXURQwDh7pi+AIEA6GNbxZVEtyzz4ck1V5FpJA001NzA9VZZFY/qEViPX1CjXEqs4ufQSUHYgzra+mlk+oa2XmrxMlK6tP7LP1xRNXuOmyGoNFttxtslcxvck6wfsoO/6I2YZuG8ddOMWVD6PFX5v2+qOfjfvSSjFlEc+pRWd9BdaowGcvksr2FcWTposDZzXU0i3Opql9Fedk6Vx4FszyimcxKuVxa2YQltgZ1m3BBBFA1kQURRAPS37kGhGkLFWNp9x5poQ1A7s2dGU2yQQS4jsQQADvmB1tOm6206a51GxngumwzBG/ovRx4kiM2WOZw+0otStctDHQJPh3rtgjnaGbbW/JR9RVOqlJn3OnuVWwJD1HarNUrWt57pX1dSqA6YPgVrKxRdR6QI7Lu0w6t+x2WvDYNriHUiSBMtPzNBaRJ433C5TzBgeaDKhBkEzqDzXJkw3bxum/s/Vf75OhSNIb/L1/rA/0nituUZo/wA2etNLT6QZVGSs0NnSo0R2tMzmjWxOi0/w/aaRdpqUcrho4NY5pI8lxZM0l+Wap7+j44ftwPRhNAFsxeGn/lud/wBqz1WFsgi19zEiJ+i6dGicmh+Rv/SrD6JcTRs/uq//AJplVx9TJT0vg1HLbU3hRjhP3VtfCwHG9hT/ANbZPqqqzWhrI1IJdrrmIi/IDTivQjNSVoBJMyPRLnSK0t7IMgzNp7TYIF++bJ7MFtSPsn1Ejy3VTXQDGh+8+CjRJ1j80QsdFriIEGZ15XNvzii2oDZ2nEcYtPjCpJ89/uh1pgjYxPgjqA2I9pGqqIWgukcx7LO8qU6W4grmKt9JPKBXFOMZBM5CEK5zUhJmd1xTx0aytFRO10XG8+CmkYagLq1oiyRrfwq9wkTN9D9124oUhWFhP4FfRrkfZZmOHGD78bpw5dCYkkdKnVBHP8srqrtO73XNp1ForO0OxHtY+y6Y8EqLXVtJMwqa1XT81VfWokceATDKJW82jj7JC7s20B/Ci8yfApT8vilbHqkFwkA+Hihl4+SZhseOvclATIK8Dg7ged1rwfSlSnYGRcZXXAncDYrK1sjknyc1pY45FpmrQx6HB4unVBa0dW8gjK49kiHMaGk7y9V4vDxnH+/uN4o07rhho5rqYLpfs9XVBcyMgNs1NhkOy8bHQ8F5WXoJ4nrxbrx39n39H9x9V8lWLnLU/wBjDnzaAseJPYpc2u9Kjl6DF9Fmo17qbhUa9tFjSNSaRDXEt1Gk34riY6gRRpSII60cNH6EcdU3S5Yzqn/Fx3+Tv7maoz4zDhr3NE249wOqzOHFbumWxVPMMPnTasQM28l6GKWrHFvwjMemWwTcHYbEbjv+yRx8k+IoZHRrZp/4mh31hFzC6XRpBMaDMbBGL1K0FvYBZldB8b29PBVBxVgbaYtfz/CkzJhBqTr+B9lW+oYi2szv3KxnHw8SqHlJPgws/lkub8hFQrjbYSEpS2UwCkINWAzkIBW1GpWMB3jVccoU6AWJmui4SghEPjT8C6kMWAB2nl9lLjVVz+SnFYwBNhyH4UyYlDtqrXTqBwgajQceIlYxVPAeSsbWPd3LpxyBX0Ly61+z9VOskRt9UMwdyd7+OxVZJm9lYKRYWGb6qVqMRuPXuTUTOunsrZudDy/RMlY3JmY258VGgRz2C2Moh2hvGh3/AFWd1OCZmZTVQvcLef7LZ0b0XUxFQUqLHVHnRreA1JJsAOJssr6g4eAnUD1Nl9l+DcL/AANAQB1rwDWcQJza5Af7W6cJk7rk63q/w0Lirk+B0rPBY34GdQH86oM39lNjnxb+6w9IXCxWBDd73sRB9yvqXTvS2YkmCeQXjulcM1+guvMxdd1PzSftRnR5fD4p1N2ZhLXaSOdiOYhdh+PpYsFtWKVUzkeJFPM4hznPv2SSInTtlYMb0cWgkf069y5geN16GjH1aWT5ZruuV/1fRgUq2Oj8R0CKx4FrMrhcOysDCQdDdp04LlxMQP3nVdjo/piq1nUlralHem8WEkHsOF2nex3W6l0JRqh5w7znAJ6h0F5M6McLPETpfklhkfTRUM62Wykt17/y/p9Rq1cHK6Vo/wAwHbq6Jt/umLEZvG/0XU6eYWvYDb+VRtuDkEiNtFynP8F09M08MWvBnySoCADBgzB4xYpGiVuxFOaFE86w8iwx6rG+oIgefH9Ecctat+Wvs2hWK/gOZ+pWchM5VkqWSVgIVACZPmhKZ5EmLjadY2UGEVREQjCyRhKgVUK2oq1DL8wBmlMqspGqsDuC2OVow7YvI2teIM6xF9+CAKAI7/NBW2QBsyaVWCmlMpBLWvWhlabET7juWRonRWZwPv8AZWjOgN+DW5mzTPGbH7FVXB4eiztcrxizxnvv7qykmZbGmlV1m9t1dSxUwD3Cb+Cyis3Lca8DH3ShrT/UR3j6hUsyOlhKVPrGF1gHsJ1Fswnkvq/SFIuPZcRc2tuTK+QMMiMwnXfTujVfRfhzpjr6YkgvaAHAEai2bxifNcnU4lkqTXA5qxXRALRmJ1H5qq8T0KOre8EjSCQLR91ue8dY0n5Ytca7qYmt1vZHy3MSNtFzfCh4AcN3RLOrNiSQSZIj0XhRTYCYg8LTpxJ5L3XxL0h1FOAWhzpABPEEemvkvAVIAPbE2McuIC7unioJtIA1bFbcu5UtxLmkFpykXBbYiNDKpzt5nv8A0R6/hHht5q7pqmFHfpdK0a7IxjanWdrLiWkTeSBUYfnAcdrwVjq9B1Ben/OY6wfSu2fmyuGrTaYdBtuuO6qVo6N6Wq4d+ek4tMEHcEbhw3C814pYE307/pfy+3j22+g93ya8WZwuHJMDrMQNNBFE/VckuXrXCn0gwU8O1mHqMJeKT6gDKhqf+b1bnfLBDCGnaeC8z0h0dUoVHU6rSx7dWu9wdxzXP0vVKV45bTtvS+abv357Aku4/R9IO62dqT3DkWlpn3WJ4/Aup0AJdXH/ANfEf6aZd9Fyw7WypGd5JLxQK2JPLw+qVFW18OWhhdHbaHjuJc2/i0qjrgBSE2ZAqtzkspaTBqHgkeyDBUlSFzt6twCMqEW1CsaWnkqiCDex3nWUq5I5Gg6TWGc58U3UFZWvVgqLshli+QUy7qu4KQ0c1TmRDlTWgV5LXVJ5BKEqYp07DVBDkZSAq2kNzt7qqkZjVHbcPwoZkiBR1hUaLA9bcD0s6m4PacrhuNxwI0IXOUniisjMe4wnx0f62TP9p3IiYJsi748DcxZT7RAAzO7IjfKLk+K8OTp+boZk2qPgx0ekemX1nl7zLjvsBwaNAFizE34a/dL1ZjNtMTziY8kAjrAHMpmSoyl1hDKUlSUzYvM6W79p5JG7CKuphemzl6uu3rqV4a4w+mTq6lUuWnldp3G65coSozxxmvzft6eDJ0e7wPQVJ3WYjCHPR/h6tJzSQKrazqXVjNTmYeTmBEi5C8M78PersHinU3texxa5hDmkf3NILfULv43pnCYsDraLcJWkk1qDSabyf/co6i8mWacCvPhHL003qucXW/dV5Xfnlb/Qd0zzK6fTTYp4Q8aHtXrj6Jsd8O1mMLwwOptaXmtTcH03tztbmDuIL2AtMOE3AR6fEYfAn/4H+mKr/QpsnUwc4ODvd/4syicVzlXKZp4iVbgmA1GA3Bc0Eci4SjKfdispTZLE2tA53WjpKgKdeqzZlR7Y5NeQPQLMmg7jYrKVFa1om8kbgWMd90Kh2BJA0nnrZctDtCOdMWAttN+ZkotdANhfe8juUlTNtt9VgATl3AfaECZQHDim1NGoYPTioqoRa0qkcskai9glWPft+d6pL4sNdypm4aeCusxkr3LUXDSDPG2h4TuqnVCdbnnqpnT/ABkUocoApc6BcmWVCNFjj+cEqUP8dkC7zTfFQtFiLGkmBz9BJ9lWDb8t4/miBet8VGoueIOs8xvzCGZVCpb2+qLHCROkjePMofGQSwFDMkq1AScogSYEzAmwJ3tukc5J8ZGLxcEzp68vL2SZlVmUBSSzmSLi5HMWkGAe/QwqVfXqNdlytyw1oNyZcBDn30k3hTeVsoonQ6B+I6mFcQ2H0nx11F12VWgEZXcLONxcL0WK6LHSdNv/AIewtOH7Awr6jTU6pwD87HGM4FTrAd7t4rxELZhcTVIZSpk/PmY1tndY8NZYi8mGiF5+XplKfxIbT88r3Xf15Q68GfFYR9J7mVGlj2mHNcIc0jYhNgxD2O2D2jxkFd9/T7K8s6Rpl729n+IZDcS0g5YeT2a0Ro+9vmCbH/CIFKjWw1T+IY54a8saR1WZ0UusYbsJyvmbS3WCJz6jStOZU3t9Ht57ejpiuPg5XxTSjHYocK9cf81y5a7Xxn/6hi40NaoZ4hzi76rjbLr6Z3ii/ov0Iy5HixEcNdfBVlqsAUIXPZ2uFlfVfmyVXj04X80vUnnGkwtqEeIphEBWike7v/VG2p7R/N0xKitlOfumLo081HPlDu/ZFM2nyAC+vjogiFC5GxqDnEGZJMQZ75tvslDteajkAls1D5T9fDVLKepULiXHUkkwALnkLBVlOmBohBHumykgkAwIkgWE6SecIB8A8+Q4zY7eCY1STMDawEAxyCYmIHKShKMopmIiEYjUagRfSYIPlsg0SY48beqIBg4iba2Mj8ukhQpmiTbe1yPG6ARUQVEQEApDJoQnTyVjnz4CPJYvFCQmYSCCJBGhFoPIqBEOMZdpmOeiIaFcCZNzuT9StvQnxBiMHU6zD1DTcRBiCHDWHNNiO9Y3EiRpsR9Cq0JQjNaZK0+zJTPYUsJg+kGNc7EjC4zKGPbVb/KruY0BtQVJimS0CZ3vuvL4rCVKD3MqsLXxBDhpNw4cRwIsVS9wIECCJkz83NdTBfEj2sFKs1uIoCYp1JmnO9GoO1TPIGOIKlDFkwXoeqPh9vR1/Z/ck2nyc3+I5BF+JBjsARqZN+dz7KKJbOhtgGI/xHjdQ4oxGyiiDYYlZqJcyiiBmwFyGZRRMibYMyZuk93qoomAR1QmJ2sO7gpKiiAbDmSucoomQGxZUzIqJiYJUlRRYxMymZRRGzBzK2uwNMcgfMA/VRREJXmV+IZldGtgfNoP1UUS2NErDlbUrzFgIAFrabnnzQUWsomwZ0/8SQ3LaJDucgEa8LoKIpmbZW56XrFFE6ZKQMymdBRFNk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66800"/>
            <a:ext cx="3429000" cy="263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://2.bp.blogspot.com/_mazRoHLuLl0/TMzBcDpeH4I/AAAAAAAAAcc/psm06xTa5SY/s1600/figure_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4" y="3655566"/>
            <a:ext cx="8289099" cy="31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190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304800" y="533400"/>
            <a:ext cx="8610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CC00"/>
                </a:solidFill>
              </a:rPr>
              <a:t>1982: Backer et </a:t>
            </a:r>
            <a:r>
              <a:rPr lang="en-US" sz="2400" b="1" dirty="0" smtClean="0">
                <a:solidFill>
                  <a:srgbClr val="FFCC00"/>
                </a:solidFill>
              </a:rPr>
              <a:t>al. discovered  </a:t>
            </a:r>
            <a:r>
              <a:rPr lang="en-US" sz="2400" b="1" dirty="0">
                <a:solidFill>
                  <a:srgbClr val="FFCC00"/>
                </a:solidFill>
              </a:rPr>
              <a:t>the first </a:t>
            </a:r>
            <a:r>
              <a:rPr lang="en-US" sz="2400" b="1" dirty="0" smtClean="0">
                <a:solidFill>
                  <a:srgbClr val="FFCC00"/>
                </a:solidFill>
              </a:rPr>
              <a:t>member </a:t>
            </a:r>
            <a:r>
              <a:rPr lang="en-US" sz="2400" b="1" dirty="0">
                <a:solidFill>
                  <a:srgbClr val="FFCC00"/>
                </a:solidFill>
              </a:rPr>
              <a:t>of the </a:t>
            </a:r>
            <a:r>
              <a:rPr lang="en-US" sz="2400" b="1" i="1" dirty="0" err="1">
                <a:solidFill>
                  <a:srgbClr val="FFCC00"/>
                </a:solidFill>
              </a:rPr>
              <a:t>ms</a:t>
            </a:r>
            <a:r>
              <a:rPr lang="en-US" sz="2400" b="1" dirty="0">
                <a:solidFill>
                  <a:srgbClr val="FFCC00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FFCC00"/>
                </a:solidFill>
              </a:rPr>
              <a:t>pulsar </a:t>
            </a:r>
            <a:r>
              <a:rPr lang="en-US" sz="2400" b="1" dirty="0" smtClean="0">
                <a:solidFill>
                  <a:srgbClr val="FFCC00"/>
                </a:solidFill>
              </a:rPr>
              <a:t>class   RECYCLED  BY ACCRETION?</a:t>
            </a:r>
          </a:p>
          <a:p>
            <a:endParaRPr lang="en-US" sz="2400" b="1" dirty="0">
              <a:solidFill>
                <a:srgbClr val="FFCC00"/>
              </a:solidFill>
            </a:endParaRPr>
          </a:p>
          <a:p>
            <a:r>
              <a:rPr lang="en-US" sz="2400" b="1" dirty="0" smtClean="0">
                <a:solidFill>
                  <a:srgbClr val="FFCC00"/>
                </a:solidFill>
              </a:rPr>
              <a:t>1988: </a:t>
            </a:r>
            <a:r>
              <a:rPr lang="en-US" sz="2400" b="1" dirty="0" err="1" smtClean="0">
                <a:solidFill>
                  <a:srgbClr val="FFCC00"/>
                </a:solidFill>
              </a:rPr>
              <a:t>Fruchter</a:t>
            </a:r>
            <a:r>
              <a:rPr lang="en-US" sz="2400" b="1" dirty="0" smtClean="0">
                <a:solidFill>
                  <a:srgbClr val="FFCC00"/>
                </a:solidFill>
              </a:rPr>
              <a:t>, </a:t>
            </a:r>
            <a:r>
              <a:rPr lang="en-US" sz="2400" b="1" dirty="0" err="1" smtClean="0">
                <a:solidFill>
                  <a:srgbClr val="FFCC00"/>
                </a:solidFill>
              </a:rPr>
              <a:t>Stinebring</a:t>
            </a:r>
            <a:r>
              <a:rPr lang="en-US" sz="2400" b="1" dirty="0" smtClean="0">
                <a:solidFill>
                  <a:srgbClr val="FFCC00"/>
                </a:solidFill>
              </a:rPr>
              <a:t> &amp; Taylor (Nature 333, 237, 1988) found an eclipsing pulsar with a very low mass companion, the hypothesis of </a:t>
            </a:r>
            <a:r>
              <a:rPr lang="en-US" sz="2400" b="1" dirty="0" smtClean="0">
                <a:solidFill>
                  <a:srgbClr val="FF6600"/>
                </a:solidFill>
              </a:rPr>
              <a:t>ablation</a:t>
            </a:r>
            <a:r>
              <a:rPr lang="en-US" sz="2400" b="1" dirty="0" smtClean="0">
                <a:solidFill>
                  <a:srgbClr val="FFCC00"/>
                </a:solidFill>
              </a:rPr>
              <a:t> wind quickly follows</a:t>
            </a:r>
            <a:endParaRPr lang="en-US" sz="2400" b="1" dirty="0">
              <a:solidFill>
                <a:srgbClr val="FFCC00"/>
              </a:solidFill>
            </a:endParaRPr>
          </a:p>
        </p:txBody>
      </p:sp>
      <p:sp>
        <p:nvSpPr>
          <p:cNvPr id="1032" name="Oval 7"/>
          <p:cNvSpPr>
            <a:spLocks noChangeArrowheads="1"/>
          </p:cNvSpPr>
          <p:nvPr/>
        </p:nvSpPr>
        <p:spPr bwMode="auto">
          <a:xfrm>
            <a:off x="914400" y="1600200"/>
            <a:ext cx="838200" cy="7620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4" name="Picture 2" descr="E:\Main\Seminarios\MontePorzio\BlackWidowPuls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3302127">
            <a:off x="1459641" y="3807537"/>
            <a:ext cx="2559106" cy="192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E:\Main\Seminarios\MontePorzio\200px-B1957_com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95600"/>
            <a:ext cx="2718516" cy="271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021810" y="5985695"/>
            <a:ext cx="388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C00"/>
                </a:solidFill>
              </a:rPr>
              <a:t>Composite Image from </a:t>
            </a:r>
            <a:r>
              <a:rPr lang="en-US" b="1" i="1" dirty="0" smtClean="0">
                <a:solidFill>
                  <a:srgbClr val="FFCC00"/>
                </a:solidFill>
              </a:rPr>
              <a:t>Chandra </a:t>
            </a:r>
            <a:r>
              <a:rPr lang="en-US" b="1" dirty="0" smtClean="0">
                <a:solidFill>
                  <a:srgbClr val="FFCC00"/>
                </a:solidFill>
              </a:rPr>
              <a:t>(2012)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096000"/>
            <a:ext cx="443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C00"/>
                </a:solidFill>
              </a:rPr>
              <a:t>Original sketch of the PSR 1957+20 system</a:t>
            </a:r>
            <a:endParaRPr lang="en-US" i="1" dirty="0"/>
          </a:p>
        </p:txBody>
      </p:sp>
      <p:pic>
        <p:nvPicPr>
          <p:cNvPr id="9" name="Picture 12" descr="E:\Main\Seminarios\MontePorzio\black-widow-spider 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2286000"/>
            <a:ext cx="1489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533400" y="381000"/>
            <a:ext cx="61862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FFCC00"/>
                </a:solidFill>
              </a:rPr>
              <a:t>“</a:t>
            </a:r>
            <a:r>
              <a:rPr lang="en-US" sz="3200" b="1" i="1" dirty="0">
                <a:solidFill>
                  <a:srgbClr val="FFCC00"/>
                </a:solidFill>
              </a:rPr>
              <a:t>B</a:t>
            </a:r>
            <a:r>
              <a:rPr lang="en-US" sz="3200" b="1" i="1" dirty="0" smtClean="0">
                <a:solidFill>
                  <a:srgbClr val="FFCC00"/>
                </a:solidFill>
              </a:rPr>
              <a:t>lack </a:t>
            </a:r>
            <a:r>
              <a:rPr lang="en-US" sz="3200" b="1" i="1" dirty="0">
                <a:solidFill>
                  <a:srgbClr val="FFCC00"/>
                </a:solidFill>
              </a:rPr>
              <a:t>widow” </a:t>
            </a:r>
            <a:r>
              <a:rPr lang="en-US" sz="3200" b="1" i="1" dirty="0" smtClean="0">
                <a:solidFill>
                  <a:srgbClr val="FFCC00"/>
                </a:solidFill>
              </a:rPr>
              <a:t>pulsars</a:t>
            </a:r>
            <a:endParaRPr lang="en-US" sz="3200" b="1" i="1" dirty="0">
              <a:solidFill>
                <a:srgbClr val="FFCC00"/>
              </a:solidFill>
            </a:endParaRPr>
          </a:p>
          <a:p>
            <a:endParaRPr lang="en-US" sz="3200" b="1" i="1" dirty="0">
              <a:solidFill>
                <a:srgbClr val="FFCC00"/>
              </a:solidFill>
            </a:endParaRPr>
          </a:p>
          <a:p>
            <a:r>
              <a:rPr lang="en-US" sz="3200" b="1" i="1" dirty="0">
                <a:solidFill>
                  <a:srgbClr val="FFCC00"/>
                </a:solidFill>
              </a:rPr>
              <a:t>R</a:t>
            </a:r>
            <a:r>
              <a:rPr lang="en-US" sz="3200" b="1" i="1" dirty="0" smtClean="0">
                <a:solidFill>
                  <a:srgbClr val="FFCC00"/>
                </a:solidFill>
              </a:rPr>
              <a:t>elatives </a:t>
            </a:r>
            <a:r>
              <a:rPr lang="en-US" sz="3200" b="1" i="1" dirty="0">
                <a:solidFill>
                  <a:srgbClr val="FFCC00"/>
                </a:solidFill>
              </a:rPr>
              <a:t>of the accreting X-ray binaries…</a:t>
            </a:r>
          </a:p>
        </p:txBody>
      </p:sp>
      <p:pic>
        <p:nvPicPr>
          <p:cNvPr id="8195" name="Picture 16" descr="E:\Main\Seminarios\MontePorzio\LMX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81200"/>
            <a:ext cx="5715000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4"/>
          <p:cNvSpPr>
            <a:spLocks noChangeArrowheads="1"/>
          </p:cNvSpPr>
          <p:nvPr/>
        </p:nvSpPr>
        <p:spPr bwMode="auto">
          <a:xfrm>
            <a:off x="7508875" y="3352800"/>
            <a:ext cx="1635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CC00"/>
                </a:solidFill>
              </a:rPr>
              <a:t>  LMXRB </a:t>
            </a:r>
          </a:p>
          <a:p>
            <a:r>
              <a:rPr lang="en-US" sz="2400" b="1" i="1" dirty="0">
                <a:solidFill>
                  <a:srgbClr val="FFCC00"/>
                </a:solidFill>
              </a:rPr>
              <a:t>and  others</a:t>
            </a:r>
          </a:p>
          <a:p>
            <a:endParaRPr lang="en-US" sz="2400" b="1" i="1" dirty="0">
              <a:solidFill>
                <a:srgbClr val="FFCC00"/>
              </a:solidFill>
            </a:endParaRPr>
          </a:p>
          <a:p>
            <a:r>
              <a:rPr lang="en-US" sz="2400" b="1" i="1" dirty="0">
                <a:solidFill>
                  <a:srgbClr val="FFCC00"/>
                </a:solidFill>
              </a:rPr>
              <a:t>Many </a:t>
            </a:r>
            <a:r>
              <a:rPr lang="en-US" sz="2400" b="1" i="1" dirty="0" err="1">
                <a:solidFill>
                  <a:srgbClr val="FFCC00"/>
                </a:solidFill>
              </a:rPr>
              <a:t>ms</a:t>
            </a:r>
            <a:r>
              <a:rPr lang="en-US" sz="2400" b="1" i="1" dirty="0">
                <a:solidFill>
                  <a:srgbClr val="FFCC00"/>
                </a:solidFill>
              </a:rPr>
              <a:t> </a:t>
            </a:r>
          </a:p>
          <a:p>
            <a:r>
              <a:rPr lang="en-US" sz="2400" b="1" i="1" dirty="0">
                <a:solidFill>
                  <a:srgbClr val="FFCC00"/>
                </a:solidFill>
              </a:rPr>
              <a:t>pulsars in </a:t>
            </a:r>
          </a:p>
          <a:p>
            <a:r>
              <a:rPr lang="en-US" sz="2400" b="1" i="1" dirty="0">
                <a:solidFill>
                  <a:srgbClr val="FFCC00"/>
                </a:solidFill>
              </a:rPr>
              <a:t>binaries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35000" contras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25904"/>
            <a:ext cx="7010400" cy="516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124200" y="6096000"/>
            <a:ext cx="3599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CC00"/>
                </a:solidFill>
              </a:rPr>
              <a:t>M. Roberts, </a:t>
            </a:r>
            <a:r>
              <a:rPr lang="en-US" sz="2400" dirty="0">
                <a:solidFill>
                  <a:srgbClr val="FFCC00"/>
                </a:solidFill>
              </a:rPr>
              <a:t>arXiv:</a:t>
            </a:r>
            <a:r>
              <a:rPr lang="en-US" sz="2400" dirty="0" smtClean="0">
                <a:solidFill>
                  <a:srgbClr val="FFCC00"/>
                </a:solidFill>
              </a:rPr>
              <a:t>1210.6903 </a:t>
            </a:r>
            <a:endParaRPr lang="en-US" sz="24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3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81000" y="685800"/>
            <a:ext cx="859457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CC00"/>
                </a:solidFill>
              </a:rPr>
              <a:t> </a:t>
            </a:r>
            <a:r>
              <a:rPr lang="en-US" sz="2800" b="1" i="1" dirty="0" smtClean="0">
                <a:solidFill>
                  <a:srgbClr val="FFCC00"/>
                </a:solidFill>
              </a:rPr>
              <a:t>Last members of the zoo (~ 30 detected members):  </a:t>
            </a:r>
          </a:p>
          <a:p>
            <a:r>
              <a:rPr lang="en-US" sz="2800" b="1" i="1" dirty="0">
                <a:solidFill>
                  <a:srgbClr val="FFCC00"/>
                </a:solidFill>
              </a:rPr>
              <a:t> </a:t>
            </a:r>
            <a:r>
              <a:rPr lang="en-US" sz="2800" b="1" i="1" dirty="0" smtClean="0">
                <a:solidFill>
                  <a:srgbClr val="FFCC00"/>
                </a:solidFill>
              </a:rPr>
              <a:t>                 </a:t>
            </a:r>
          </a:p>
          <a:p>
            <a:r>
              <a:rPr lang="en-US" sz="2800" b="1" i="1" dirty="0" smtClean="0">
                <a:solidFill>
                  <a:srgbClr val="FFCC00"/>
                </a:solidFill>
              </a:rPr>
              <a:t> PSR  J1719-1438  </a:t>
            </a:r>
            <a:r>
              <a:rPr lang="en-US" sz="2800" b="1" dirty="0" smtClean="0">
                <a:solidFill>
                  <a:srgbClr val="FFCC00"/>
                </a:solidFill>
              </a:rPr>
              <a:t>(</a:t>
            </a:r>
            <a:r>
              <a:rPr lang="en-US" sz="2800" b="1" dirty="0" err="1" smtClean="0">
                <a:solidFill>
                  <a:srgbClr val="FFCC00"/>
                </a:solidFill>
              </a:rPr>
              <a:t>Bailes</a:t>
            </a:r>
            <a:r>
              <a:rPr lang="en-US" sz="2800" b="1" dirty="0" smtClean="0">
                <a:solidFill>
                  <a:srgbClr val="FFCC00"/>
                </a:solidFill>
              </a:rPr>
              <a:t> et al., Science 333, 1717, 2011)  </a:t>
            </a:r>
          </a:p>
          <a:p>
            <a:r>
              <a:rPr lang="en-US" sz="2800" b="1" dirty="0" smtClean="0">
                <a:solidFill>
                  <a:srgbClr val="FFCC00"/>
                </a:solidFill>
              </a:rPr>
              <a:t>Extremely low mass companion, yet high mean density </a:t>
            </a:r>
          </a:p>
          <a:p>
            <a:r>
              <a:rPr lang="en-US" sz="2800" b="1" dirty="0" smtClean="0">
                <a:solidFill>
                  <a:srgbClr val="FFCC00"/>
                </a:solidFill>
                <a:latin typeface="Symbol" charset="2"/>
                <a:cs typeface="Symbol" charset="2"/>
              </a:rPr>
              <a:t>r </a:t>
            </a:r>
            <a:r>
              <a:rPr lang="en-US" sz="2800" b="1" dirty="0" smtClean="0">
                <a:solidFill>
                  <a:srgbClr val="FFCC00"/>
                </a:solidFill>
                <a:latin typeface="Garamond"/>
                <a:cs typeface="Garamond"/>
              </a:rPr>
              <a:t>&gt; 23 g cm</a:t>
            </a:r>
            <a:r>
              <a:rPr lang="en-US" sz="2800" b="1" baseline="30000" dirty="0" smtClean="0">
                <a:solidFill>
                  <a:srgbClr val="FFCC00"/>
                </a:solidFill>
                <a:latin typeface="Garamond"/>
                <a:cs typeface="Garamond"/>
              </a:rPr>
              <a:t>-3</a:t>
            </a:r>
            <a:r>
              <a:rPr lang="en-US" sz="2800" b="1" dirty="0" smtClean="0">
                <a:solidFill>
                  <a:srgbClr val="FFCC00"/>
                </a:solidFill>
              </a:rPr>
              <a:t> for it</a:t>
            </a:r>
            <a:endParaRPr lang="en-US" sz="2800" b="1" dirty="0">
              <a:solidFill>
                <a:srgbClr val="FFCC00"/>
              </a:solidFill>
            </a:endParaRPr>
          </a:p>
          <a:p>
            <a:endParaRPr lang="en-US" sz="2800" b="1" dirty="0" smtClean="0">
              <a:solidFill>
                <a:srgbClr val="FFCC00"/>
              </a:solidFill>
            </a:endParaRPr>
          </a:p>
          <a:p>
            <a:r>
              <a:rPr lang="en-US" sz="2800" b="1" i="1" dirty="0" smtClean="0">
                <a:solidFill>
                  <a:srgbClr val="FFCC00"/>
                </a:solidFill>
              </a:rPr>
              <a:t>PSR J1311-3430  </a:t>
            </a:r>
            <a:r>
              <a:rPr lang="en-US" sz="2800" b="1" dirty="0" smtClean="0">
                <a:solidFill>
                  <a:srgbClr val="FFCC00"/>
                </a:solidFill>
              </a:rPr>
              <a:t>(Romani et al. , </a:t>
            </a:r>
            <a:r>
              <a:rPr lang="en-US" sz="2800" b="1" dirty="0" err="1" smtClean="0">
                <a:solidFill>
                  <a:srgbClr val="FFCC00"/>
                </a:solidFill>
              </a:rPr>
              <a:t>ApJ</a:t>
            </a:r>
            <a:r>
              <a:rPr lang="en-US" sz="2800" b="1" dirty="0" smtClean="0">
                <a:solidFill>
                  <a:srgbClr val="FFCC00"/>
                </a:solidFill>
              </a:rPr>
              <a:t> 760, L36, 2012) </a:t>
            </a:r>
          </a:p>
          <a:p>
            <a:r>
              <a:rPr lang="en-US" sz="2800" b="1" dirty="0" smtClean="0">
                <a:solidFill>
                  <a:srgbClr val="FFCC00"/>
                </a:solidFill>
              </a:rPr>
              <a:t>similar system, but with extremely low hydrogen </a:t>
            </a:r>
          </a:p>
          <a:p>
            <a:r>
              <a:rPr lang="en-US" sz="2800" b="1" dirty="0" smtClean="0">
                <a:solidFill>
                  <a:srgbClr val="FFCC00"/>
                </a:solidFill>
              </a:rPr>
              <a:t>abundance for the donor </a:t>
            </a:r>
            <a:r>
              <a:rPr lang="en-US" sz="2800" b="1" i="1" dirty="0" err="1" smtClean="0">
                <a:solidFill>
                  <a:srgbClr val="FFCC00"/>
                </a:solidFill>
              </a:rPr>
              <a:t>n</a:t>
            </a:r>
            <a:r>
              <a:rPr lang="en-US" sz="2800" b="1" i="1" baseline="-25000" dirty="0" err="1" smtClean="0">
                <a:solidFill>
                  <a:srgbClr val="FFCC00"/>
                </a:solidFill>
              </a:rPr>
              <a:t>H</a:t>
            </a:r>
            <a:r>
              <a:rPr lang="en-US" sz="2800" b="1" dirty="0" smtClean="0">
                <a:solidFill>
                  <a:srgbClr val="FFCC00"/>
                </a:solidFill>
              </a:rPr>
              <a:t> &lt; 10</a:t>
            </a:r>
            <a:r>
              <a:rPr lang="en-US" sz="2800" b="1" baseline="30000" dirty="0" smtClean="0">
                <a:solidFill>
                  <a:srgbClr val="FFCC00"/>
                </a:solidFill>
              </a:rPr>
              <a:t>-5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SimSun" pitchFamily="2" charset="-122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SimSun" pitchFamily="2" charset="-122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2438</TotalTime>
  <Words>1088</Words>
  <Application>Microsoft Macintosh PowerPoint</Application>
  <PresentationFormat>On-screen Show (4:3)</PresentationFormat>
  <Paragraphs>162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Osa</dc:creator>
  <cp:lastModifiedBy>foton</cp:lastModifiedBy>
  <cp:revision>182</cp:revision>
  <dcterms:created xsi:type="dcterms:W3CDTF">1601-01-01T00:00:00Z</dcterms:created>
  <dcterms:modified xsi:type="dcterms:W3CDTF">2013-10-05T16:30:16Z</dcterms:modified>
</cp:coreProperties>
</file>