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615" r:id="rId2"/>
    <p:sldId id="991" r:id="rId3"/>
    <p:sldId id="999" r:id="rId4"/>
    <p:sldId id="1000" r:id="rId5"/>
    <p:sldId id="1018" r:id="rId6"/>
    <p:sldId id="1001" r:id="rId7"/>
    <p:sldId id="1019" r:id="rId8"/>
    <p:sldId id="824" r:id="rId9"/>
    <p:sldId id="995" r:id="rId10"/>
    <p:sldId id="682" r:id="rId11"/>
    <p:sldId id="1050" r:id="rId12"/>
    <p:sldId id="805" r:id="rId13"/>
    <p:sldId id="1023" r:id="rId14"/>
    <p:sldId id="1060" r:id="rId15"/>
    <p:sldId id="1061" r:id="rId16"/>
    <p:sldId id="1051" r:id="rId17"/>
    <p:sldId id="1064" r:id="rId18"/>
    <p:sldId id="1043" r:id="rId19"/>
    <p:sldId id="1026" r:id="rId20"/>
    <p:sldId id="1066" r:id="rId21"/>
    <p:sldId id="1028" r:id="rId22"/>
    <p:sldId id="846" r:id="rId23"/>
    <p:sldId id="1065" r:id="rId24"/>
    <p:sldId id="1020" r:id="rId25"/>
    <p:sldId id="1032" r:id="rId26"/>
    <p:sldId id="883" r:id="rId27"/>
    <p:sldId id="806" r:id="rId28"/>
    <p:sldId id="1033" r:id="rId29"/>
    <p:sldId id="1068" r:id="rId30"/>
    <p:sldId id="1046" r:id="rId31"/>
    <p:sldId id="1070" r:id="rId32"/>
    <p:sldId id="1072" r:id="rId33"/>
    <p:sldId id="1073" r:id="rId34"/>
    <p:sldId id="1071" r:id="rId35"/>
    <p:sldId id="1074" r:id="rId36"/>
    <p:sldId id="1075" r:id="rId37"/>
    <p:sldId id="1067" r:id="rId38"/>
    <p:sldId id="1076" r:id="rId39"/>
    <p:sldId id="1031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376" userDrawn="1">
          <p15:clr>
            <a:srgbClr val="A4A3A4"/>
          </p15:clr>
        </p15:guide>
        <p15:guide id="2" orient="horz" pos="1224" userDrawn="1">
          <p15:clr>
            <a:srgbClr val="A4A3A4"/>
          </p15:clr>
        </p15:guide>
        <p15:guide id="3" orient="horz" pos="2760" userDrawn="1">
          <p15:clr>
            <a:srgbClr val="A4A3A4"/>
          </p15:clr>
        </p15:guide>
        <p15:guide id="5" pos="7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1AD47"/>
    <a:srgbClr val="20224D"/>
    <a:srgbClr val="F6E951"/>
    <a:srgbClr val="AFB732"/>
    <a:srgbClr val="0070C0"/>
    <a:srgbClr val="65A9DA"/>
    <a:srgbClr val="00408C"/>
    <a:srgbClr val="FFC0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59"/>
    <p:restoredTop sz="94643"/>
  </p:normalViewPr>
  <p:slideViewPr>
    <p:cSldViewPr snapToGrid="0" snapToObjects="1">
      <p:cViewPr varScale="1">
        <p:scale>
          <a:sx n="77" d="100"/>
          <a:sy n="77" d="100"/>
        </p:scale>
        <p:origin x="2536" y="176"/>
      </p:cViewPr>
      <p:guideLst>
        <p:guide pos="5376"/>
        <p:guide orient="horz" pos="1224"/>
        <p:guide orient="horz" pos="2760"/>
        <p:guide pos="7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 showGuides="1">
      <p:cViewPr varScale="1">
        <p:scale>
          <a:sx n="126" d="100"/>
          <a:sy n="126" d="100"/>
        </p:scale>
        <p:origin x="4984" y="21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135F7C27-D7B4-FB4E-5A8D-29D165C6D13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US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74CB590-DE1A-050E-A84F-89E50D8275B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3268CC-DE27-2444-B402-0B93FE11B3A8}" type="datetimeFigureOut">
              <a:rPr lang="ru-US" smtClean="0"/>
              <a:t>7/16/26</a:t>
            </a:fld>
            <a:endParaRPr lang="ru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2D94234-8D8A-7E59-3359-764C748C4E0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7CA147D-550A-8029-8483-0E3E5C80A79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60CF56-8467-E341-9F28-87A80E514B4D}" type="slidenum">
              <a:rPr lang="ru-US" smtClean="0"/>
              <a:t>‹#›</a:t>
            </a:fld>
            <a:endParaRPr lang="ru-US"/>
          </a:p>
        </p:txBody>
      </p:sp>
    </p:spTree>
    <p:extLst>
      <p:ext uri="{BB962C8B-B14F-4D97-AF65-F5344CB8AC3E}">
        <p14:creationId xmlns:p14="http://schemas.microsoft.com/office/powerpoint/2010/main" val="383768887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3DCBA1-1C14-EF45-8C6F-B97D1D17435D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A4C5E6-7A9F-ED4C-B944-3E35EBEAA8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28597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A4C5E6-7A9F-ED4C-B944-3E35EBEAA8EF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65440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B30C066-68FF-5C09-08CD-CF5DC8B8B6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A4C5E6-7A9F-ED4C-B944-3E35EBEAA8EF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08210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B30C066-68FF-5C09-08CD-CF5DC8B8B6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A4C5E6-7A9F-ED4C-B944-3E35EBEAA8EF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29429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9CCA0C9-8004-C6C9-9A64-82164AB155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A4C5E6-7A9F-ED4C-B944-3E35EBEAA8EF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5947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B30C066-68FF-5C09-08CD-CF5DC8B8B6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A4C5E6-7A9F-ED4C-B944-3E35EBEAA8EF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8716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B30C066-68FF-5C09-08CD-CF5DC8B8B6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A4C5E6-7A9F-ED4C-B944-3E35EBEAA8EF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2078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B30C066-68FF-5C09-08CD-CF5DC8B8B6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A4C5E6-7A9F-ED4C-B944-3E35EBEAA8EF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47528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B30C066-68FF-5C09-08CD-CF5DC8B8B6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A4C5E6-7A9F-ED4C-B944-3E35EBEAA8EF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94661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B30C066-68FF-5C09-08CD-CF5DC8B8B6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A4C5E6-7A9F-ED4C-B944-3E35EBEAA8EF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9092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B30C066-68FF-5C09-08CD-CF5DC8B8B6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A4C5E6-7A9F-ED4C-B944-3E35EBEAA8EF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5583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B30C066-68FF-5C09-08CD-CF5DC8B8B6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A4C5E6-7A9F-ED4C-B944-3E35EBEAA8EF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863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4184FC6-B036-9716-836B-F398CE8382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A4C5E6-7A9F-ED4C-B944-3E35EBEAA8EF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32373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B30C066-68FF-5C09-08CD-CF5DC8B8B6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A4C5E6-7A9F-ED4C-B944-3E35EBEAA8EF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88759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B30C066-68FF-5C09-08CD-CF5DC8B8B6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A4C5E6-7A9F-ED4C-B944-3E35EBEAA8EF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99709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B30C066-68FF-5C09-08CD-CF5DC8B8B6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A4C5E6-7A9F-ED4C-B944-3E35EBEAA8EF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12989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B30C066-68FF-5C09-08CD-CF5DC8B8B6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A4C5E6-7A9F-ED4C-B944-3E35EBEAA8EF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86323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4184FC6-B036-9716-836B-F398CE8382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A4C5E6-7A9F-ED4C-B944-3E35EBEAA8EF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19178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4184FC6-B036-9716-836B-F398CE8382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A4C5E6-7A9F-ED4C-B944-3E35EBEAA8EF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91132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B30C066-68FF-5C09-08CD-CF5DC8B8B6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A4C5E6-7A9F-ED4C-B944-3E35EBEAA8EF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50106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4184FC6-B036-9716-836B-F398CE8382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A4C5E6-7A9F-ED4C-B944-3E35EBEAA8EF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79470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4184FC6-B036-9716-836B-F398CE8382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A4C5E6-7A9F-ED4C-B944-3E35EBEAA8EF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51619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4184FC6-B036-9716-836B-F398CE8382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A4C5E6-7A9F-ED4C-B944-3E35EBEAA8EF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4991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4184FC6-B036-9716-836B-F398CE8382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A4C5E6-7A9F-ED4C-B944-3E35EBEAA8EF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100759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B30C066-68FF-5C09-08CD-CF5DC8B8B6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A4C5E6-7A9F-ED4C-B944-3E35EBEAA8EF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889215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4184FC6-B036-9716-836B-F398CE8382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A4C5E6-7A9F-ED4C-B944-3E35EBEAA8EF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326908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4184FC6-B036-9716-836B-F398CE8382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A4C5E6-7A9F-ED4C-B944-3E35EBEAA8EF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419013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4184FC6-B036-9716-836B-F398CE8382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A4C5E6-7A9F-ED4C-B944-3E35EBEAA8EF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377091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4184FC6-B036-9716-836B-F398CE8382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A4C5E6-7A9F-ED4C-B944-3E35EBEAA8EF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286106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4184FC6-B036-9716-836B-F398CE8382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A4C5E6-7A9F-ED4C-B944-3E35EBEAA8EF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95214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4184FC6-B036-9716-836B-F398CE8382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A4C5E6-7A9F-ED4C-B944-3E35EBEAA8EF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160858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4184FC6-B036-9716-836B-F398CE8382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A4C5E6-7A9F-ED4C-B944-3E35EBEAA8EF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040688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4184FC6-B036-9716-836B-F398CE8382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A4C5E6-7A9F-ED4C-B944-3E35EBEAA8EF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96075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4184FC6-B036-9716-836B-F398CE8382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A4C5E6-7A9F-ED4C-B944-3E35EBEAA8EF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220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4184FC6-B036-9716-836B-F398CE8382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A4C5E6-7A9F-ED4C-B944-3E35EBEAA8EF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7893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4184FC6-B036-9716-836B-F398CE8382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A4C5E6-7A9F-ED4C-B944-3E35EBEAA8EF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8177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4184FC6-B036-9716-836B-F398CE8382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A4C5E6-7A9F-ED4C-B944-3E35EBEAA8EF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5688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9CCA0C9-8004-C6C9-9A64-82164AB155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A4C5E6-7A9F-ED4C-B944-3E35EBEAA8EF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85842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4184FC6-B036-9716-836B-F398CE8382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A4C5E6-7A9F-ED4C-B944-3E35EBEAA8EF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720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1F85E-EE39-EE4C-8EE4-8944B8DA2C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40742B-68A6-9240-B144-5C285BB061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370D2D-3BEB-E34B-B65C-3C1408815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A44213-1B87-CB4B-B8A5-C29C02EA6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7F7E22B-1BA2-8452-8B2E-93143608B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030" y="6356354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 baseline="0"/>
            </a:lvl1pPr>
          </a:lstStyle>
          <a:p>
            <a:fld id="{BFBCB1D7-63C5-EF42-A11C-2F479085B872}" type="slidenum">
              <a:rPr lang="en-US" smtClean="0">
                <a:latin typeface="Avenir Next" panose="020B0503020202020204" pitchFamily="34" charset="0"/>
              </a:rPr>
              <a:pPr/>
              <a:t>‹#›</a:t>
            </a:fld>
            <a:endParaRPr lang="en-US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03933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FAF95-8827-8844-A58B-B63ABB215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4A973C-162D-1E4B-ABB5-E00228E3F2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DE2999-D86C-204E-A106-AE2FC0D13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E4E98D-3838-894A-B949-8E2ED08FD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0CAC83B-7C8F-8087-2AE9-FF9381EAB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030" y="6356354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 baseline="0"/>
            </a:lvl1pPr>
          </a:lstStyle>
          <a:p>
            <a:fld id="{BFBCB1D7-63C5-EF42-A11C-2F479085B872}" type="slidenum">
              <a:rPr lang="en-US" smtClean="0">
                <a:latin typeface="Avenir Next" panose="020B0503020202020204" pitchFamily="34" charset="0"/>
              </a:rPr>
              <a:pPr/>
              <a:t>‹#›</a:t>
            </a:fld>
            <a:endParaRPr lang="en-US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276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AAAEEE3-E0BC-3349-8011-B112FB74E5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B4BD77-1FBA-E54E-B5F3-5F4EB9F954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0C7A61-8B80-4843-A19A-CF7694094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EE887C-1C6F-1F4B-ADC0-788E0A16B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1278A01-EFD8-4E10-C530-911FE0ACB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030" y="6356354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 baseline="0"/>
            </a:lvl1pPr>
          </a:lstStyle>
          <a:p>
            <a:fld id="{BFBCB1D7-63C5-EF42-A11C-2F479085B872}" type="slidenum">
              <a:rPr lang="en-US" smtClean="0">
                <a:latin typeface="Avenir Next" panose="020B0503020202020204" pitchFamily="34" charset="0"/>
              </a:rPr>
              <a:pPr/>
              <a:t>‹#›</a:t>
            </a:fld>
            <a:endParaRPr lang="en-US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53377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Slide </a:t>
            </a:r>
            <a:fld id="{2651EAAB-5D0D-473B-859D-C18D817949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609600" y="1600205"/>
            <a:ext cx="10972800" cy="4343399"/>
          </a:xfr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defRPr/>
            </a:lvl1pPr>
            <a:lvl2pPr>
              <a:spcBef>
                <a:spcPts val="0"/>
              </a:spcBef>
              <a:spcAft>
                <a:spcPts val="600"/>
              </a:spcAft>
              <a:defRPr/>
            </a:lvl2pPr>
            <a:lvl3pPr>
              <a:spcBef>
                <a:spcPts val="0"/>
              </a:spcBef>
              <a:spcAft>
                <a:spcPts val="600"/>
              </a:spcAft>
              <a:defRPr/>
            </a:lvl3pPr>
            <a:lvl4pPr>
              <a:spcBef>
                <a:spcPts val="0"/>
              </a:spcBef>
              <a:spcAft>
                <a:spcPts val="600"/>
              </a:spcAft>
              <a:defRPr/>
            </a:lvl4pPr>
            <a:lvl5pPr>
              <a:spcBef>
                <a:spcPts val="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60A7F1D-E4ED-624A-85CF-8C71FCC2ACC9}"/>
              </a:ext>
            </a:extLst>
          </p:cNvPr>
          <p:cNvSpPr/>
          <p:nvPr userDrawn="1"/>
        </p:nvSpPr>
        <p:spPr>
          <a:xfrm>
            <a:off x="5181600" y="6075952"/>
            <a:ext cx="1727200" cy="212725"/>
          </a:xfrm>
          <a:prstGeom prst="rect">
            <a:avLst/>
          </a:prstGeom>
          <a:solidFill>
            <a:schemeClr val="bg1"/>
          </a:solidFill>
          <a:ln>
            <a:solidFill>
              <a:srgbClr val="F8F8F8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8197703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D66101B6-4581-4041-9F98-17173BB246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1" y="2432828"/>
            <a:ext cx="10515599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</a:p>
        </p:txBody>
      </p:sp>
      <p:sp>
        <p:nvSpPr>
          <p:cNvPr id="9" name="Título 8">
            <a:extLst>
              <a:ext uri="{FF2B5EF4-FFF2-40B4-BE49-F238E27FC236}">
                <a16:creationId xmlns:a16="http://schemas.microsoft.com/office/drawing/2014/main" id="{9F9768C6-B10B-4D28-A4A0-90541B78E5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2800"/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730602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A0D75-6AEC-0940-92D8-5BBEC87EF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ECD0C2-ABC6-EB4E-BA06-5895060A24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432A72-8F31-4442-A653-63903869B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D0B1F1-45F4-DF4C-8901-4FD91F3C1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029F4CD-FF24-EB0F-B638-03BD0E347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030" y="6356354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 baseline="0"/>
            </a:lvl1pPr>
          </a:lstStyle>
          <a:p>
            <a:fld id="{BFBCB1D7-63C5-EF42-A11C-2F479085B872}" type="slidenum">
              <a:rPr lang="en-US" smtClean="0">
                <a:latin typeface="Avenir Next" panose="020B0503020202020204" pitchFamily="34" charset="0"/>
              </a:rPr>
              <a:pPr/>
              <a:t>‹#›</a:t>
            </a:fld>
            <a:endParaRPr lang="en-US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7880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9B3A8F-A270-A94A-BDEB-86AB34672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8A6057-4168-1F43-9262-FFF13E9276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74BF7F-F2EC-A44E-93B3-5EAD890B8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D64F99-705D-DC46-B913-F7FAF0F3F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F3982C7-D101-01A7-D939-3E75F1DFC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030" y="6356354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 baseline="0"/>
            </a:lvl1pPr>
          </a:lstStyle>
          <a:p>
            <a:fld id="{BFBCB1D7-63C5-EF42-A11C-2F479085B872}" type="slidenum">
              <a:rPr lang="en-US" smtClean="0">
                <a:latin typeface="Avenir Next" panose="020B0503020202020204" pitchFamily="34" charset="0"/>
              </a:rPr>
              <a:pPr/>
              <a:t>‹#›</a:t>
            </a:fld>
            <a:endParaRPr lang="en-US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276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ED6746-05C7-E243-BBB6-9976484EC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87D070-CE8F-7C46-9F11-4E4FDD8AE8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22CCE1-CF5D-CD48-86F6-8EB09BD06D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AC4B2C-C8BB-CA41-83D4-AB5158B93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6A3A3A-740E-1F44-B725-5AF650029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DD07C6A4-0999-16B8-8BAB-2B175D3F1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030" y="6356354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 baseline="0"/>
            </a:lvl1pPr>
          </a:lstStyle>
          <a:p>
            <a:fld id="{BFBCB1D7-63C5-EF42-A11C-2F479085B872}" type="slidenum">
              <a:rPr lang="en-US" smtClean="0">
                <a:latin typeface="Avenir Next" panose="020B0503020202020204" pitchFamily="34" charset="0"/>
              </a:rPr>
              <a:pPr/>
              <a:t>‹#›</a:t>
            </a:fld>
            <a:endParaRPr lang="en-US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865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57EB7-D905-F742-AC80-2809C34AF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608E8D-D665-6B40-9FBD-E1244F7811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11CE4F-991E-8146-AFD2-7C4083FFBD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C3CD4E-8AA3-6149-A2DA-21725E4AE5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7BEDDA-6210-D349-939D-BF4EE8A466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B494A3-F574-2748-9C3F-E540C28CA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DA1A029-8DA4-8A4F-A68C-755A74FB2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974499D1-96A3-8B92-8606-F5EB20394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030" y="6356354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 baseline="0"/>
            </a:lvl1pPr>
          </a:lstStyle>
          <a:p>
            <a:fld id="{BFBCB1D7-63C5-EF42-A11C-2F479085B872}" type="slidenum">
              <a:rPr lang="en-US" smtClean="0">
                <a:latin typeface="Avenir Next" panose="020B0503020202020204" pitchFamily="34" charset="0"/>
              </a:rPr>
              <a:pPr/>
              <a:t>‹#›</a:t>
            </a:fld>
            <a:endParaRPr lang="en-US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6380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88258-B9D5-C148-BEB5-ECE5DB68F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A76AC1-18D7-7949-82D9-219A194DF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E1CAE4-DDE8-B848-8722-EF2DBF66C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BCA083-8F9E-2870-12FE-35F98BA75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030" y="6356354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 baseline="0"/>
            </a:lvl1pPr>
          </a:lstStyle>
          <a:p>
            <a:fld id="{BFBCB1D7-63C5-EF42-A11C-2F479085B872}" type="slidenum">
              <a:rPr lang="en-US" smtClean="0">
                <a:latin typeface="Avenir Next" panose="020B0503020202020204" pitchFamily="34" charset="0"/>
              </a:rPr>
              <a:pPr/>
              <a:t>‹#›</a:t>
            </a:fld>
            <a:endParaRPr lang="en-US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164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C12D41-4C31-2C42-A438-04B24AFAA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2BFDEE-9C0A-DC4D-A135-DD6670C89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11CB73D-D76E-CC33-F7A8-E3899185F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030" y="6356354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 baseline="0"/>
            </a:lvl1pPr>
          </a:lstStyle>
          <a:p>
            <a:fld id="{BFBCB1D7-63C5-EF42-A11C-2F479085B872}" type="slidenum">
              <a:rPr lang="en-US" smtClean="0">
                <a:latin typeface="Avenir Next" panose="020B0503020202020204" pitchFamily="34" charset="0"/>
              </a:rPr>
              <a:pPr/>
              <a:t>‹#›</a:t>
            </a:fld>
            <a:endParaRPr lang="en-US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623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8758D8-019E-BC4A-B496-9CFA07054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5768B7-6305-2343-A299-A4A6741201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F0E9E2-835D-0A47-AB51-B34FBC9E49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2C7D92-32C1-4F4F-B02F-CF5E3A38F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839578-24CE-B64F-99AF-99F4F309A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547527B-FCD6-212E-AC03-B12E3AA5C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030" y="6356354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 baseline="0"/>
            </a:lvl1pPr>
          </a:lstStyle>
          <a:p>
            <a:fld id="{BFBCB1D7-63C5-EF42-A11C-2F479085B872}" type="slidenum">
              <a:rPr lang="en-US" smtClean="0">
                <a:latin typeface="Avenir Next" panose="020B0503020202020204" pitchFamily="34" charset="0"/>
              </a:rPr>
              <a:pPr/>
              <a:t>‹#›</a:t>
            </a:fld>
            <a:endParaRPr lang="en-US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495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AB0EC1-937E-5049-9DBE-A7FEA66E0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C888D3-D005-F241-A1D4-0BBE1C6DDE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DA1D3D-5158-C34A-91A3-C050CCA09D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F2DAD3-7C9D-3D49-B70A-05A6E4E9AF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5850C7-0938-6545-967F-B7509926E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9917D0A-ADC3-67E5-203E-4010E47DA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030" y="6356354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 baseline="0"/>
            </a:lvl1pPr>
          </a:lstStyle>
          <a:p>
            <a:fld id="{BFBCB1D7-63C5-EF42-A11C-2F479085B872}" type="slidenum">
              <a:rPr lang="en-US" smtClean="0">
                <a:latin typeface="Avenir Next" panose="020B0503020202020204" pitchFamily="34" charset="0"/>
              </a:rPr>
              <a:pPr/>
              <a:t>‹#›</a:t>
            </a:fld>
            <a:endParaRPr lang="en-US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044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20FAC0-2E78-2641-9504-F342F88C3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B29A6E-E3E3-7C4C-A934-5584F78195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045838-4DE6-1646-BD64-EC0064BD8D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A2C31B-217D-724D-BA93-61C841538C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91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0" r:id="rId12"/>
    <p:sldLayoutId id="2147483671" r:id="rId13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4.png"/><Relationship Id="rId4" Type="http://schemas.openxmlformats.org/officeDocument/2006/relationships/image" Target="../media/image27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8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34.emf"/><Relationship Id="rId4" Type="http://schemas.microsoft.com/office/2007/relationships/hdphoto" Target="../media/hdphoto1.wdp"/><Relationship Id="rId9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emf"/><Relationship Id="rId3" Type="http://schemas.openxmlformats.org/officeDocument/2006/relationships/image" Target="../media/image39.emf"/><Relationship Id="rId7" Type="http://schemas.openxmlformats.org/officeDocument/2006/relationships/image" Target="../media/image43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2.emf"/><Relationship Id="rId5" Type="http://schemas.openxmlformats.org/officeDocument/2006/relationships/image" Target="../media/image41.emf"/><Relationship Id="rId4" Type="http://schemas.openxmlformats.org/officeDocument/2006/relationships/image" Target="../media/image40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5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5.emf"/><Relationship Id="rId5" Type="http://schemas.openxmlformats.org/officeDocument/2006/relationships/image" Target="../media/image47.jpg"/><Relationship Id="rId4" Type="http://schemas.openxmlformats.org/officeDocument/2006/relationships/image" Target="../media/image46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2.emf"/><Relationship Id="rId4" Type="http://schemas.openxmlformats.org/officeDocument/2006/relationships/image" Target="../media/image51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6.png"/><Relationship Id="rId5" Type="http://schemas.openxmlformats.org/officeDocument/2006/relationships/image" Target="../media/image55.emf"/><Relationship Id="rId4" Type="http://schemas.openxmlformats.org/officeDocument/2006/relationships/image" Target="../media/image5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9.emf"/><Relationship Id="rId4" Type="http://schemas.openxmlformats.org/officeDocument/2006/relationships/image" Target="../media/image58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1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5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2.png"/><Relationship Id="rId5" Type="http://schemas.openxmlformats.org/officeDocument/2006/relationships/image" Target="../media/image70.emf"/><Relationship Id="rId4" Type="http://schemas.openxmlformats.org/officeDocument/2006/relationships/image" Target="../media/image69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1.emf"/><Relationship Id="rId4" Type="http://schemas.openxmlformats.org/officeDocument/2006/relationships/image" Target="../media/image64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1.emf"/><Relationship Id="rId4" Type="http://schemas.openxmlformats.org/officeDocument/2006/relationships/image" Target="../media/image78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emf"/><Relationship Id="rId3" Type="http://schemas.openxmlformats.org/officeDocument/2006/relationships/image" Target="../media/image79.emf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5.png"/><Relationship Id="rId5" Type="http://schemas.openxmlformats.org/officeDocument/2006/relationships/image" Target="../media/image71.emf"/><Relationship Id="rId4" Type="http://schemas.openxmlformats.org/officeDocument/2006/relationships/image" Target="../media/image68.png"/><Relationship Id="rId9" Type="http://schemas.openxmlformats.org/officeDocument/2006/relationships/image" Target="../media/image81.emf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68.png"/><Relationship Id="rId7" Type="http://schemas.openxmlformats.org/officeDocument/2006/relationships/image" Target="../media/image8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3.png"/><Relationship Id="rId5" Type="http://schemas.openxmlformats.org/officeDocument/2006/relationships/image" Target="../media/image82.emf"/><Relationship Id="rId4" Type="http://schemas.openxmlformats.org/officeDocument/2006/relationships/image" Target="../media/image71.emf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emf"/><Relationship Id="rId3" Type="http://schemas.openxmlformats.org/officeDocument/2006/relationships/image" Target="../media/image79.emf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5.png"/><Relationship Id="rId5" Type="http://schemas.openxmlformats.org/officeDocument/2006/relationships/image" Target="../media/image71.emf"/><Relationship Id="rId4" Type="http://schemas.openxmlformats.org/officeDocument/2006/relationships/image" Target="../media/image68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8.png"/><Relationship Id="rId4" Type="http://schemas.openxmlformats.org/officeDocument/2006/relationships/image" Target="../media/image11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1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emf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8C7E5035-92F8-9E40-AA4F-783246763619}"/>
              </a:ext>
            </a:extLst>
          </p:cNvPr>
          <p:cNvSpPr txBox="1">
            <a:spLocks/>
          </p:cNvSpPr>
          <p:nvPr/>
        </p:nvSpPr>
        <p:spPr>
          <a:xfrm>
            <a:off x="4874118" y="3654741"/>
            <a:ext cx="6452680" cy="103895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B834"/>
              </a:buClr>
              <a:buSzPct val="100000"/>
              <a:buFont typeface="Wingdings" pitchFamily="2" charset="2"/>
              <a:buNone/>
              <a:tabLst/>
              <a:def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defRPr>
            </a:lvl1pPr>
            <a:lvl2pPr marL="344488" marR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4B834"/>
              </a:buClr>
              <a:buSzPct val="100000"/>
              <a:buFont typeface="Arial" panose="020B0604020202020204" pitchFamily="34" charset="0"/>
              <a:buNone/>
              <a:tabLst/>
              <a:defRPr sz="2400" kern="1200" baseline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681037" marR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4B834"/>
              </a:buClr>
              <a:buSzPct val="100000"/>
              <a:buFont typeface="Wingdings" panose="05000000000000000000" pitchFamily="2" charset="2"/>
              <a:buNone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31875" marR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4B834"/>
              </a:buClr>
              <a:buSzPct val="100000"/>
              <a:buFont typeface="Arial" panose="020B0604020202020204" pitchFamily="34" charset="0"/>
              <a:buNone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4963" marR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4B834"/>
              </a:buClr>
              <a:buSzTx/>
              <a:buFont typeface="Wingdings" panose="05000000000000000000" pitchFamily="2" charset="2"/>
              <a:buNone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2800" b="1" dirty="0">
                <a:latin typeface="Avenir Next" panose="020B0503020202020204" pitchFamily="34" charset="0"/>
                <a:cs typeface="Courier New" panose="02070309020205020404" pitchFamily="49" charset="0"/>
              </a:rPr>
              <a:t>Andrey Sadofyev</a:t>
            </a:r>
          </a:p>
          <a:p>
            <a:pPr algn="r"/>
            <a:r>
              <a:rPr lang="en-US" dirty="0">
                <a:latin typeface="Avenir Next Ultra Light" panose="020B0203020202020204" pitchFamily="34" charset="0"/>
                <a:cs typeface="Courier New" panose="02070309020205020404" pitchFamily="49" charset="0"/>
              </a:rPr>
              <a:t>UPV/EHU &amp; </a:t>
            </a:r>
            <a:r>
              <a:rPr lang="en-US" dirty="0" err="1">
                <a:latin typeface="Avenir Next Ultra Light" panose="020B0203020202020204" pitchFamily="34" charset="0"/>
                <a:cs typeface="Courier New" panose="02070309020205020404" pitchFamily="49" charset="0"/>
              </a:rPr>
              <a:t>Ikerbasque</a:t>
            </a:r>
            <a:endParaRPr lang="en-US" dirty="0">
              <a:latin typeface="Avenir Next Ultra Light" panose="020B0203020202020204" pitchFamily="34" charset="0"/>
              <a:cs typeface="Courier New" panose="02070309020205020404" pitchFamily="49" charset="0"/>
            </a:endParaRPr>
          </a:p>
        </p:txBody>
      </p:sp>
      <p:pic>
        <p:nvPicPr>
          <p:cNvPr id="9" name="Рисунок 7">
            <a:extLst>
              <a:ext uri="{FF2B5EF4-FFF2-40B4-BE49-F238E27FC236}">
                <a16:creationId xmlns:a16="http://schemas.microsoft.com/office/drawing/2014/main" id="{FFB333C0-2FC5-DFFC-ADF6-BD4C4DA4DE5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5" t="1631" r="7208" b="80380"/>
          <a:stretch/>
        </p:blipFill>
        <p:spPr>
          <a:xfrm>
            <a:off x="-22606" y="924636"/>
            <a:ext cx="11379314" cy="1321259"/>
          </a:xfrm>
          <a:prstGeom prst="rect">
            <a:avLst/>
          </a:prstGeom>
        </p:spPr>
      </p:pic>
      <p:sp>
        <p:nvSpPr>
          <p:cNvPr id="12" name="Title 9">
            <a:extLst>
              <a:ext uri="{FF2B5EF4-FFF2-40B4-BE49-F238E27FC236}">
                <a16:creationId xmlns:a16="http://schemas.microsoft.com/office/drawing/2014/main" id="{F84D80DC-DAA6-2E19-EBA5-6BE885013653}"/>
              </a:ext>
            </a:extLst>
          </p:cNvPr>
          <p:cNvSpPr txBox="1">
            <a:spLocks/>
          </p:cNvSpPr>
          <p:nvPr/>
        </p:nvSpPr>
        <p:spPr>
          <a:xfrm>
            <a:off x="353348" y="1146958"/>
            <a:ext cx="10046575" cy="876613"/>
          </a:xfrm>
          <a:prstGeom prst="rect">
            <a:avLst/>
          </a:prstGeom>
          <a:noFill/>
          <a:ln w="31750">
            <a:noFill/>
          </a:ln>
        </p:spPr>
        <p:txBody>
          <a:bodyPr vert="horz" wrap="non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b="1" dirty="0">
                <a:latin typeface="Avenir Next" panose="020B0503020202020204" pitchFamily="34" charset="0"/>
                <a:cs typeface="Courier New" panose="02070309020205020404" pitchFamily="49" charset="0"/>
              </a:rPr>
              <a:t>Early-Time Dynamics of Heavy-Ion Collisions </a:t>
            </a:r>
          </a:p>
          <a:p>
            <a:pPr algn="l"/>
            <a:r>
              <a:rPr lang="en-US" sz="2800" b="1" dirty="0">
                <a:latin typeface="Avenir Next" panose="020B0503020202020204" pitchFamily="34" charset="0"/>
                <a:cs typeface="Courier New" panose="02070309020205020404" pitchFamily="49" charset="0"/>
              </a:rPr>
              <a:t>through Energy Correlators</a:t>
            </a:r>
            <a:endParaRPr lang="en-US" sz="2800" b="1" dirty="0">
              <a:latin typeface="Avenir Next" panose="020B0503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9A20A38-1ED1-9AF3-182F-770537D76E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6904" y="5758015"/>
            <a:ext cx="1789413" cy="81963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FF663E2-9466-EA3E-D2A5-C746F0E8A3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0865" y="5990499"/>
            <a:ext cx="1789412" cy="587151"/>
          </a:xfrm>
          <a:prstGeom prst="rect">
            <a:avLst/>
          </a:prstGeom>
        </p:spPr>
      </p:pic>
      <p:sp>
        <p:nvSpPr>
          <p:cNvPr id="2" name="Title 9">
            <a:extLst>
              <a:ext uri="{FF2B5EF4-FFF2-40B4-BE49-F238E27FC236}">
                <a16:creationId xmlns:a16="http://schemas.microsoft.com/office/drawing/2014/main" id="{1C213F7C-9C3B-85BD-AC6F-C170FB2298CD}"/>
              </a:ext>
            </a:extLst>
          </p:cNvPr>
          <p:cNvSpPr txBox="1">
            <a:spLocks/>
          </p:cNvSpPr>
          <p:nvPr/>
        </p:nvSpPr>
        <p:spPr>
          <a:xfrm>
            <a:off x="353348" y="2302558"/>
            <a:ext cx="10627405" cy="331318"/>
          </a:xfrm>
          <a:prstGeom prst="rect">
            <a:avLst/>
          </a:prstGeom>
          <a:noFill/>
          <a:ln w="31750">
            <a:noFill/>
          </a:ln>
        </p:spPr>
        <p:txBody>
          <a:bodyPr vert="horz" wrap="non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dirty="0">
                <a:latin typeface="Avenir Next Ultra Light" panose="020B0203020202020204" pitchFamily="34" charset="0"/>
                <a:cs typeface="Courier New" panose="02070309020205020404" pitchFamily="49" charset="0"/>
              </a:rPr>
              <a:t>for EMMI Workshop: Probing the early stages with jets</a:t>
            </a:r>
            <a:endParaRPr lang="en-US" sz="2000" dirty="0">
              <a:latin typeface="Avenir Next Ultra Light" panose="020B0203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5600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B078E921-EDC8-AF5C-D220-904697D6AF2C}"/>
              </a:ext>
            </a:extLst>
          </p:cNvPr>
          <p:cNvGrpSpPr/>
          <p:nvPr/>
        </p:nvGrpSpPr>
        <p:grpSpPr>
          <a:xfrm>
            <a:off x="6941820" y="2049780"/>
            <a:ext cx="3115415" cy="2274565"/>
            <a:chOff x="2074971" y="2049780"/>
            <a:chExt cx="3115415" cy="2274565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BE2C47E9-9EDB-4E71-A898-8D5A5786BD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17542"/>
            <a:stretch/>
          </p:blipFill>
          <p:spPr>
            <a:xfrm>
              <a:off x="2074971" y="2049780"/>
              <a:ext cx="3115415" cy="2274565"/>
            </a:xfrm>
            <a:prstGeom prst="rect">
              <a:avLst/>
            </a:prstGeom>
          </p:spPr>
        </p:pic>
        <p:sp>
          <p:nvSpPr>
            <p:cNvPr id="27" name="Овал 5">
              <a:extLst>
                <a:ext uri="{FF2B5EF4-FFF2-40B4-BE49-F238E27FC236}">
                  <a16:creationId xmlns:a16="http://schemas.microsoft.com/office/drawing/2014/main" id="{7E5D4DB9-78E2-0A6C-EE45-A7807938FED4}"/>
                </a:ext>
              </a:extLst>
            </p:cNvPr>
            <p:cNvSpPr/>
            <p:nvPr/>
          </p:nvSpPr>
          <p:spPr>
            <a:xfrm>
              <a:off x="3089711" y="2867583"/>
              <a:ext cx="1088400" cy="10884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S" dirty="0">
                <a:solidFill>
                  <a:schemeClr val="tx1"/>
                </a:solidFill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7A67605F-356E-8741-878A-143819D50697}"/>
              </a:ext>
            </a:extLst>
          </p:cNvPr>
          <p:cNvSpPr txBox="1"/>
          <p:nvPr/>
        </p:nvSpPr>
        <p:spPr>
          <a:xfrm>
            <a:off x="404290" y="629720"/>
            <a:ext cx="7345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venir Next" panose="020B0503020202020204" pitchFamily="34" charset="0"/>
                <a:cs typeface="Arial" panose="020B0604020202020204" pitchFamily="34" charset="0"/>
              </a:rPr>
              <a:t>Jet quenching formalisms</a:t>
            </a:r>
          </a:p>
        </p:txBody>
      </p:sp>
      <p:sp>
        <p:nvSpPr>
          <p:cNvPr id="2" name="Номер слайда 12">
            <a:extLst>
              <a:ext uri="{FF2B5EF4-FFF2-40B4-BE49-F238E27FC236}">
                <a16:creationId xmlns:a16="http://schemas.microsoft.com/office/drawing/2014/main" id="{7DDEAA55-8FE6-C3F2-D144-C772ECAAEE9E}"/>
              </a:ext>
            </a:extLst>
          </p:cNvPr>
          <p:cNvSpPr txBox="1">
            <a:spLocks/>
          </p:cNvSpPr>
          <p:nvPr/>
        </p:nvSpPr>
        <p:spPr>
          <a:xfrm>
            <a:off x="9362649" y="645817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651EAAB-5D0D-473B-859D-C18D8179491F}" type="slidenum">
              <a:rPr lang="en-US" smtClean="0">
                <a:solidFill>
                  <a:schemeClr val="tx1"/>
                </a:solidFill>
                <a:latin typeface="Avenir Next" panose="020B0503020202020204" pitchFamily="34" charset="0"/>
              </a:rPr>
              <a:pPr algn="r"/>
              <a:t>10</a:t>
            </a:fld>
            <a:endParaRPr lang="en-US" dirty="0">
              <a:solidFill>
                <a:schemeClr val="tx1"/>
              </a:solidFill>
              <a:latin typeface="Avenir Next" panose="020B0503020202020204" pitchFamily="34" charset="0"/>
            </a:endParaRP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4A334532-0BDC-31C4-D1D2-DFF3C0F393D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2963" t="35645" r="37153" b="10744"/>
          <a:stretch/>
        </p:blipFill>
        <p:spPr>
          <a:xfrm>
            <a:off x="6554366" y="3678637"/>
            <a:ext cx="1295400" cy="1741355"/>
          </a:xfrm>
          <a:prstGeom prst="rect">
            <a:avLst/>
          </a:prstGeom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6F0414C2-E3C7-10C2-E4A8-E6A0A14B93A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2963" t="35645" r="37153" b="10744"/>
          <a:stretch/>
        </p:blipFill>
        <p:spPr>
          <a:xfrm>
            <a:off x="9149289" y="3678637"/>
            <a:ext cx="1295400" cy="1741355"/>
          </a:xfrm>
          <a:prstGeom prst="rect">
            <a:avLst/>
          </a:prstGeom>
        </p:spPr>
      </p:pic>
      <p:cxnSp>
        <p:nvCxnSpPr>
          <p:cNvPr id="12" name="Straight Arrow Connector 19">
            <a:extLst>
              <a:ext uri="{FF2B5EF4-FFF2-40B4-BE49-F238E27FC236}">
                <a16:creationId xmlns:a16="http://schemas.microsoft.com/office/drawing/2014/main" id="{D5FA5934-87EA-A6F5-9C39-23FBF826FC5C}"/>
              </a:ext>
            </a:extLst>
          </p:cNvPr>
          <p:cNvCxnSpPr>
            <a:cxnSpLocks/>
          </p:cNvCxnSpPr>
          <p:nvPr/>
        </p:nvCxnSpPr>
        <p:spPr>
          <a:xfrm>
            <a:off x="5638845" y="3352800"/>
            <a:ext cx="930761" cy="0"/>
          </a:xfrm>
          <a:prstGeom prst="straightConnector1">
            <a:avLst/>
          </a:prstGeom>
          <a:ln w="15875" cap="rnd">
            <a:solidFill>
              <a:srgbClr val="C00000"/>
            </a:solidFill>
            <a:round/>
            <a:tailEnd type="arrow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B4D57A4-FCD8-8090-6FEA-1E4DCE9542FB}"/>
              </a:ext>
            </a:extLst>
          </p:cNvPr>
          <p:cNvGrpSpPr/>
          <p:nvPr/>
        </p:nvGrpSpPr>
        <p:grpSpPr>
          <a:xfrm>
            <a:off x="2074971" y="2049780"/>
            <a:ext cx="3115415" cy="2758440"/>
            <a:chOff x="2074971" y="2049780"/>
            <a:chExt cx="3115415" cy="2758440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524F7C49-7F71-2E2F-3E86-71C4A6E7F8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74971" y="2049780"/>
              <a:ext cx="3115415" cy="2758440"/>
            </a:xfrm>
            <a:prstGeom prst="rect">
              <a:avLst/>
            </a:prstGeom>
          </p:spPr>
        </p:pic>
        <p:sp>
          <p:nvSpPr>
            <p:cNvPr id="21" name="Овал 5">
              <a:extLst>
                <a:ext uri="{FF2B5EF4-FFF2-40B4-BE49-F238E27FC236}">
                  <a16:creationId xmlns:a16="http://schemas.microsoft.com/office/drawing/2014/main" id="{83252D12-3CA4-1D03-1650-06C6FE425E4A}"/>
                </a:ext>
              </a:extLst>
            </p:cNvPr>
            <p:cNvSpPr/>
            <p:nvPr/>
          </p:nvSpPr>
          <p:spPr>
            <a:xfrm>
              <a:off x="3089711" y="2867583"/>
              <a:ext cx="1088400" cy="10884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S" dirty="0">
                <a:solidFill>
                  <a:schemeClr val="tx1"/>
                </a:solidFill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E5FE4CF3-4FD3-7961-3883-390DAF2B83A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853889" y="1060810"/>
            <a:ext cx="1295400" cy="1290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3874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A67605F-356E-8741-878A-143819D50697}"/>
              </a:ext>
            </a:extLst>
          </p:cNvPr>
          <p:cNvSpPr txBox="1"/>
          <p:nvPr/>
        </p:nvSpPr>
        <p:spPr>
          <a:xfrm>
            <a:off x="404290" y="629720"/>
            <a:ext cx="7345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venir Next" panose="020B0503020202020204" pitchFamily="34" charset="0"/>
                <a:cs typeface="Arial" panose="020B0604020202020204" pitchFamily="34" charset="0"/>
              </a:rPr>
              <a:t>Jet quenching formalisms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19A74A-E767-0046-A823-56B32036996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6454" y="1934202"/>
            <a:ext cx="9059091" cy="368097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61AD230-E3AA-2D4F-9DC3-A32A79811AAE}"/>
              </a:ext>
            </a:extLst>
          </p:cNvPr>
          <p:cNvSpPr txBox="1"/>
          <p:nvPr/>
        </p:nvSpPr>
        <p:spPr>
          <a:xfrm>
            <a:off x="8882743" y="0"/>
            <a:ext cx="33519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R. Baier et al., NPB, 1997</a:t>
            </a:r>
          </a:p>
          <a:p>
            <a:pPr algn="r"/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B. G. Zakharov, JETP, 1997</a:t>
            </a:r>
          </a:p>
          <a:p>
            <a:pPr algn="r"/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R. Baier et al., NPB, 1998</a:t>
            </a:r>
          </a:p>
          <a:p>
            <a:pPr algn="r"/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M. Gyulassy et al., NPB, 2000</a:t>
            </a:r>
          </a:p>
          <a:p>
            <a:pPr algn="r"/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X.-F.  Guo, X.-N. Wang, PRL, 2000</a:t>
            </a:r>
          </a:p>
          <a:p>
            <a:pPr algn="r"/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 U. Wiedemann, NPB, 2000</a:t>
            </a:r>
          </a:p>
          <a:p>
            <a:pPr algn="r"/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M. </a:t>
            </a:r>
            <a:r>
              <a:rPr lang="en-US" sz="1200" dirty="0" err="1">
                <a:latin typeface="Avenir Next" panose="020B0503020202020204" pitchFamily="34" charset="0"/>
                <a:cs typeface="Arial" panose="020B0604020202020204" pitchFamily="34" charset="0"/>
              </a:rPr>
              <a:t>Gyulassy</a:t>
            </a:r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 et al., NPB, 2001</a:t>
            </a:r>
          </a:p>
          <a:p>
            <a:pPr algn="r"/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 P. Arnold, G. Moore, L. </a:t>
            </a:r>
            <a:r>
              <a:rPr lang="en-US" sz="1200" dirty="0" err="1">
                <a:latin typeface="Avenir Next" panose="020B0503020202020204" pitchFamily="34" charset="0"/>
                <a:cs typeface="Arial" panose="020B0604020202020204" pitchFamily="34" charset="0"/>
              </a:rPr>
              <a:t>Yaffe</a:t>
            </a:r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, JHEP, 2002</a:t>
            </a:r>
          </a:p>
          <a:p>
            <a:pPr algn="r"/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C. Salgado, U. Wiedemann, PRD, 2003</a:t>
            </a:r>
          </a:p>
        </p:txBody>
      </p:sp>
      <p:sp>
        <p:nvSpPr>
          <p:cNvPr id="2" name="Номер слайда 12">
            <a:extLst>
              <a:ext uri="{FF2B5EF4-FFF2-40B4-BE49-F238E27FC236}">
                <a16:creationId xmlns:a16="http://schemas.microsoft.com/office/drawing/2014/main" id="{7DDEAA55-8FE6-C3F2-D144-C772ECAAEE9E}"/>
              </a:ext>
            </a:extLst>
          </p:cNvPr>
          <p:cNvSpPr txBox="1">
            <a:spLocks/>
          </p:cNvSpPr>
          <p:nvPr/>
        </p:nvSpPr>
        <p:spPr>
          <a:xfrm>
            <a:off x="9362649" y="645817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651EAAB-5D0D-473B-859D-C18D8179491F}" type="slidenum">
              <a:rPr lang="en-US" smtClean="0">
                <a:solidFill>
                  <a:schemeClr val="tx1"/>
                </a:solidFill>
                <a:latin typeface="Avenir Next" panose="020B0503020202020204" pitchFamily="34" charset="0"/>
              </a:rPr>
              <a:pPr algn="r"/>
              <a:t>11</a:t>
            </a:fld>
            <a:endParaRPr lang="en-US" dirty="0">
              <a:solidFill>
                <a:schemeClr val="tx1"/>
              </a:solidFill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2764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Номер слайда 12">
            <a:extLst>
              <a:ext uri="{FF2B5EF4-FFF2-40B4-BE49-F238E27FC236}">
                <a16:creationId xmlns:a16="http://schemas.microsoft.com/office/drawing/2014/main" id="{818DDD89-9C77-0A5F-CD54-C54670318E40}"/>
              </a:ext>
            </a:extLst>
          </p:cNvPr>
          <p:cNvSpPr txBox="1">
            <a:spLocks/>
          </p:cNvSpPr>
          <p:nvPr/>
        </p:nvSpPr>
        <p:spPr>
          <a:xfrm>
            <a:off x="9362649" y="645817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651EAAB-5D0D-473B-859D-C18D8179491F}" type="slidenum">
              <a:rPr lang="en-US" smtClean="0">
                <a:solidFill>
                  <a:schemeClr val="tx1"/>
                </a:solidFill>
                <a:latin typeface="Avenir Next" panose="020B0503020202020204" pitchFamily="34" charset="0"/>
              </a:rPr>
              <a:pPr algn="r"/>
              <a:t>12</a:t>
            </a:fld>
            <a:endParaRPr lang="en-US" dirty="0">
              <a:solidFill>
                <a:schemeClr val="tx1"/>
              </a:solidFill>
              <a:latin typeface="Avenir Next" panose="020B0503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4B0C6C-C59E-8DF8-AF63-081BE684F686}"/>
              </a:ext>
            </a:extLst>
          </p:cNvPr>
          <p:cNvSpPr txBox="1"/>
          <p:nvPr/>
        </p:nvSpPr>
        <p:spPr>
          <a:xfrm>
            <a:off x="404290" y="629720"/>
            <a:ext cx="7345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venir Next" panose="020B0503020202020204" pitchFamily="34" charset="0"/>
                <a:cs typeface="Arial" panose="020B0604020202020204" pitchFamily="34" charset="0"/>
              </a:rPr>
              <a:t>Jet quenching formalisms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74B94CD-73B7-19A6-953D-53A9F1CA660D}"/>
                  </a:ext>
                </a:extLst>
              </p:cNvPr>
              <p:cNvSpPr txBox="1"/>
              <p:nvPr/>
            </p:nvSpPr>
            <p:spPr>
              <a:xfrm>
                <a:off x="556689" y="1237890"/>
                <a:ext cx="5451080" cy="36933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Avenir Next" panose="020B0503020202020204" pitchFamily="34" charset="0"/>
                    <a:cs typeface="Calibri" panose="020F0502020204030204" pitchFamily="34" charset="0"/>
                  </a:rPr>
                  <a:t>Jets are observed only in the final state, yet they carry imprints of the matter phases throughout its evolution.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dirty="0">
                  <a:latin typeface="Avenir Next" panose="020B0503020202020204" pitchFamily="34" charset="0"/>
                  <a:cs typeface="Calibri" panose="020F050202020403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Avenir Next" panose="020B0503020202020204" pitchFamily="34" charset="0"/>
                    <a:cs typeface="Calibri" panose="020F0502020204030204" pitchFamily="34" charset="0"/>
                  </a:rPr>
                  <a:t>Describing the scattering off matter requires an effective QCD framework with background stochastic fields.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i="1" dirty="0">
                  <a:latin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acc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𝑞</m:t>
                        </m:r>
                      </m:e>
                    </m:acc>
                  </m:oMath>
                </a14:m>
                <a:r>
                  <a:rPr lang="en-US" dirty="0">
                    <a:latin typeface="Avenir Next" panose="020B0503020202020204" pitchFamily="34" charset="0"/>
                    <a:cs typeface="Calibri" panose="020F0502020204030204" pitchFamily="34" charset="0"/>
                  </a:rPr>
                  <a:t> is the first object to appear in jet quenching calculations and remains central to most phenomenological considerations.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dirty="0">
                  <a:latin typeface="Avenir Next" panose="020B0503020202020204" pitchFamily="34" charset="0"/>
                  <a:cs typeface="Calibri" panose="020F050202020403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acc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𝑞</m:t>
                        </m:r>
                      </m:e>
                    </m:acc>
                  </m:oMath>
                </a14:m>
                <a:r>
                  <a:rPr lang="en-US" dirty="0">
                    <a:latin typeface="Avenir Next" panose="020B0503020202020204" pitchFamily="34" charset="0"/>
                    <a:cs typeface="Calibri" panose="020F0502020204030204" pitchFamily="34" charset="0"/>
                  </a:rPr>
                  <a:t> is hard to measure or estimate in simulations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74B94CD-73B7-19A6-953D-53A9F1CA66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689" y="1237890"/>
                <a:ext cx="5451080" cy="3693319"/>
              </a:xfrm>
              <a:prstGeom prst="rect">
                <a:avLst/>
              </a:prstGeom>
              <a:blipFill>
                <a:blip r:embed="rId3"/>
                <a:stretch>
                  <a:fillRect l="-696" t="-685" r="-1624" b="-17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>
            <a:extLst>
              <a:ext uri="{FF2B5EF4-FFF2-40B4-BE49-F238E27FC236}">
                <a16:creationId xmlns:a16="http://schemas.microsoft.com/office/drawing/2014/main" id="{41B45971-5A21-04B9-4DDA-4C14349AF8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6316980" y="1061409"/>
            <a:ext cx="4088126" cy="420547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251A5D4-D215-43C3-0647-D1BE02D7902F}"/>
                  </a:ext>
                </a:extLst>
              </p:cNvPr>
              <p:cNvSpPr txBox="1"/>
              <p:nvPr/>
            </p:nvSpPr>
            <p:spPr>
              <a:xfrm>
                <a:off x="7226059" y="5107848"/>
                <a:ext cx="2917337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600" i="0" dirty="0">
                    <a:solidFill>
                      <a:srgbClr val="000000"/>
                    </a:solidFill>
                    <a:effectLst/>
                    <a:latin typeface="Avenir Next" panose="020B0503020202020204" pitchFamily="34" charset="0"/>
                    <a:ea typeface="Times New Roman" panose="02020603050405020304" pitchFamily="18" charset="0"/>
                  </a:rPr>
                  <a:t>Theoretical uncertainties in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6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1600" b="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𝑞</m:t>
                        </m:r>
                      </m:e>
                    </m:acc>
                  </m:oMath>
                </a14:m>
                <a:r>
                  <a:rPr lang="en-US" sz="1600" i="0" dirty="0">
                    <a:solidFill>
                      <a:srgbClr val="000000"/>
                    </a:solidFill>
                    <a:effectLst/>
                    <a:latin typeface="Avenir Next" panose="020B0503020202020204" pitchFamily="34" charset="0"/>
                    <a:ea typeface="Times New Roman" panose="02020603050405020304" pitchFamily="18" charset="0"/>
                  </a:rPr>
                  <a:t> </a:t>
                </a:r>
              </a:p>
              <a:p>
                <a:r>
                  <a:rPr lang="en-US" sz="1600" i="0" dirty="0">
                    <a:solidFill>
                      <a:srgbClr val="000000"/>
                    </a:solidFill>
                    <a:effectLst/>
                    <a:latin typeface="Avenir Next" panose="020B0503020202020204" pitchFamily="34" charset="0"/>
                    <a:ea typeface="Times New Roman" panose="02020603050405020304" pitchFamily="18" charset="0"/>
                  </a:rPr>
                  <a:t>extracted in different works</a:t>
                </a:r>
                <a:endParaRPr lang="en-US" sz="1600" i="1" dirty="0">
                  <a:solidFill>
                    <a:srgbClr val="1F497D"/>
                  </a:solidFill>
                  <a:effectLst/>
                  <a:latin typeface="Avenir Next" panose="020B0503020202020204" pitchFamily="34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251A5D4-D215-43C3-0647-D1BE02D790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6059" y="5107848"/>
                <a:ext cx="2917337" cy="584775"/>
              </a:xfrm>
              <a:prstGeom prst="rect">
                <a:avLst/>
              </a:prstGeom>
              <a:blipFill>
                <a:blip r:embed="rId5"/>
                <a:stretch>
                  <a:fillRect l="-866" t="-4255" b="-10638"/>
                </a:stretch>
              </a:blipFill>
            </p:spPr>
            <p:txBody>
              <a:bodyPr/>
              <a:lstStyle/>
              <a:p>
                <a:r>
                  <a:rPr lang="ru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BCDCBCE5-D17D-CD97-E981-A8D0156EB5D0}"/>
              </a:ext>
            </a:extLst>
          </p:cNvPr>
          <p:cNvSpPr txBox="1"/>
          <p:nvPr/>
        </p:nvSpPr>
        <p:spPr>
          <a:xfrm>
            <a:off x="8882743" y="0"/>
            <a:ext cx="335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 L. </a:t>
            </a:r>
            <a:r>
              <a:rPr lang="en-US" sz="1200" dirty="0" err="1">
                <a:latin typeface="Avenir Next" panose="020B0503020202020204" pitchFamily="34" charset="0"/>
                <a:cs typeface="Arial" panose="020B0604020202020204" pitchFamily="34" charset="0"/>
              </a:rPr>
              <a:t>Apolinário</a:t>
            </a:r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, Y.-J. Lee, M. Winn, review, 2022</a:t>
            </a:r>
          </a:p>
        </p:txBody>
      </p:sp>
    </p:spTree>
    <p:extLst>
      <p:ext uri="{BB962C8B-B14F-4D97-AF65-F5344CB8AC3E}">
        <p14:creationId xmlns:p14="http://schemas.microsoft.com/office/powerpoint/2010/main" val="30856784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1F345C6-49F3-5B0F-B7C7-BCFE7241A19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215" t="15855" r="8205" b="12159"/>
          <a:stretch/>
        </p:blipFill>
        <p:spPr>
          <a:xfrm>
            <a:off x="5674708" y="2617865"/>
            <a:ext cx="2006917" cy="125291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DB85EA2-51D7-3CE7-2A6F-B24840FADF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78609">
            <a:off x="9445853" y="1765949"/>
            <a:ext cx="1788147" cy="235122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7134D036-E7C2-405E-CAAD-D3FCA52A38E6}"/>
              </a:ext>
            </a:extLst>
          </p:cNvPr>
          <p:cNvGrpSpPr>
            <a:grpSpLocks noChangeAspect="1"/>
          </p:cNvGrpSpPr>
          <p:nvPr/>
        </p:nvGrpSpPr>
        <p:grpSpPr>
          <a:xfrm>
            <a:off x="6481585" y="1075186"/>
            <a:ext cx="3846574" cy="4891497"/>
            <a:chOff x="7592991" y="518075"/>
            <a:chExt cx="3848231" cy="4893602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B0D8823-824A-7DFD-BA81-18AC21E1D3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" t="52985" r="-2007" b="25451"/>
            <a:stretch/>
          </p:blipFill>
          <p:spPr>
            <a:xfrm>
              <a:off x="7592991" y="3979414"/>
              <a:ext cx="3031438" cy="1432263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AFF0166-434B-5327-A9F8-671DDA3A13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b="16979"/>
            <a:stretch/>
          </p:blipFill>
          <p:spPr>
            <a:xfrm rot="1380000">
              <a:off x="8590981" y="518075"/>
              <a:ext cx="2850239" cy="4189307"/>
            </a:xfrm>
            <a:prstGeom prst="rect">
              <a:avLst/>
            </a:prstGeom>
          </p:spPr>
        </p:pic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C3A216C2-B2B7-5C62-D1DE-1245F480B89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25389" y="1581168"/>
            <a:ext cx="3903680" cy="2605577"/>
          </a:xfrm>
          <a:prstGeom prst="rect">
            <a:avLst/>
          </a:prstGeom>
        </p:spPr>
      </p:pic>
      <p:sp>
        <p:nvSpPr>
          <p:cNvPr id="2" name="Номер слайда 12">
            <a:extLst>
              <a:ext uri="{FF2B5EF4-FFF2-40B4-BE49-F238E27FC236}">
                <a16:creationId xmlns:a16="http://schemas.microsoft.com/office/drawing/2014/main" id="{BE110D13-3068-F8AE-E3DA-D70535EFA25D}"/>
              </a:ext>
            </a:extLst>
          </p:cNvPr>
          <p:cNvSpPr txBox="1">
            <a:spLocks/>
          </p:cNvSpPr>
          <p:nvPr/>
        </p:nvSpPr>
        <p:spPr>
          <a:xfrm>
            <a:off x="9362649" y="645817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651EAAB-5D0D-473B-859D-C18D8179491F}" type="slidenum">
              <a:rPr lang="en-US" smtClean="0">
                <a:solidFill>
                  <a:schemeClr val="tx1"/>
                </a:solidFill>
                <a:latin typeface="Avenir Next" panose="020B0503020202020204" pitchFamily="34" charset="0"/>
              </a:rPr>
              <a:pPr algn="r"/>
              <a:t>13</a:t>
            </a:fld>
            <a:endParaRPr lang="en-US" dirty="0">
              <a:solidFill>
                <a:schemeClr val="tx1"/>
              </a:solidFill>
              <a:latin typeface="Avenir Next" panose="020B0503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54DE849-9BF4-8373-0BA2-8D6416C6782B}"/>
              </a:ext>
            </a:extLst>
          </p:cNvPr>
          <p:cNvSpPr txBox="1"/>
          <p:nvPr/>
        </p:nvSpPr>
        <p:spPr>
          <a:xfrm>
            <a:off x="404290" y="629720"/>
            <a:ext cx="7345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venir Next" panose="020B0503020202020204" pitchFamily="34" charset="0"/>
                <a:cs typeface="Arial" panose="020B0604020202020204" pitchFamily="34" charset="0"/>
              </a:rPr>
              <a:t>Jets in anisotropic matter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386B04B-A7A5-9D23-5C7C-FF87E03D7854}"/>
              </a:ext>
            </a:extLst>
          </p:cNvPr>
          <p:cNvSpPr txBox="1"/>
          <p:nvPr/>
        </p:nvSpPr>
        <p:spPr>
          <a:xfrm>
            <a:off x="1007627" y="4581451"/>
            <a:ext cx="4947157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venir Next" panose="020B0503020202020204" pitchFamily="34" charset="0"/>
                <a:cs typeface="Calibri" panose="020F0502020204030204" pitchFamily="34" charset="0"/>
              </a:rPr>
              <a:t>The matter affects the softer part of the jet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500" dirty="0">
              <a:latin typeface="Avenir Next" panose="020B050302020202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venir Next" panose="020B0503020202020204" pitchFamily="34" charset="0"/>
                <a:cs typeface="Calibri" panose="020F0502020204030204" pitchFamily="34" charset="0"/>
              </a:rPr>
              <a:t>It is imprinted in substructure (especially  in its azimuthal part)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500" dirty="0">
              <a:latin typeface="Avenir Next" panose="020B050302020202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venir Next" panose="020B0503020202020204" pitchFamily="34" charset="0"/>
                <a:cs typeface="Calibri" panose="020F0502020204030204" pitchFamily="34" charset="0"/>
              </a:rPr>
              <a:t>Only very early estimates are out there,        more progress is needed</a:t>
            </a:r>
          </a:p>
          <a:p>
            <a:endParaRPr lang="en-US" dirty="0">
              <a:latin typeface="Avenir Next" panose="020B0503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2A2A69C-1766-F9B3-AB48-92A5F5D6DE4D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9871"/>
          <a:stretch/>
        </p:blipFill>
        <p:spPr>
          <a:xfrm rot="242696">
            <a:off x="9412756" y="3863398"/>
            <a:ext cx="1856357" cy="219996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1D48754-B422-468A-5067-37FB2E20DA70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42799" t="37637" r="32797" b="30920"/>
          <a:stretch/>
        </p:blipFill>
        <p:spPr>
          <a:xfrm>
            <a:off x="4340464" y="1329716"/>
            <a:ext cx="1315781" cy="128814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CBB3CBF-D2BA-99F3-122F-A45DC8195AC3}"/>
              </a:ext>
            </a:extLst>
          </p:cNvPr>
          <p:cNvSpPr txBox="1"/>
          <p:nvPr/>
        </p:nvSpPr>
        <p:spPr>
          <a:xfrm>
            <a:off x="6096001" y="0"/>
            <a:ext cx="61386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AS, M. Sievert, I. </a:t>
            </a:r>
            <a:r>
              <a:rPr lang="en-US" sz="1200" dirty="0" err="1">
                <a:latin typeface="Avenir Next" panose="020B0503020202020204" pitchFamily="34" charset="0"/>
                <a:cs typeface="Arial" panose="020B0604020202020204" pitchFamily="34" charset="0"/>
              </a:rPr>
              <a:t>Vitev</a:t>
            </a:r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, PRD, 2021 </a:t>
            </a:r>
          </a:p>
          <a:p>
            <a:pPr algn="r"/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J. </a:t>
            </a:r>
            <a:r>
              <a:rPr lang="en-US" sz="1200" dirty="0" err="1">
                <a:latin typeface="Avenir Next" panose="020B0503020202020204" pitchFamily="34" charset="0"/>
                <a:cs typeface="Arial" panose="020B0604020202020204" pitchFamily="34" charset="0"/>
              </a:rPr>
              <a:t>Barata</a:t>
            </a:r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, X. Mayo Lopez, AS, C. Salgado, PRD, 2023</a:t>
            </a:r>
          </a:p>
          <a:p>
            <a:pPr algn="r"/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J. Barata, G. Milhano, AS, EPJC, 2024</a:t>
            </a:r>
          </a:p>
          <a:p>
            <a:pPr algn="r"/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 J. </a:t>
            </a:r>
            <a:r>
              <a:rPr lang="en-US" sz="1200" dirty="0" err="1">
                <a:latin typeface="Avenir Next" panose="020B0503020202020204" pitchFamily="34" charset="0"/>
                <a:cs typeface="Arial" panose="020B0604020202020204" pitchFamily="34" charset="0"/>
              </a:rPr>
              <a:t>Barata</a:t>
            </a:r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, C. Salgado, J. Silva, JHEP, 2024</a:t>
            </a:r>
          </a:p>
        </p:txBody>
      </p:sp>
    </p:spTree>
    <p:extLst>
      <p:ext uri="{BB962C8B-B14F-4D97-AF65-F5344CB8AC3E}">
        <p14:creationId xmlns:p14="http://schemas.microsoft.com/office/powerpoint/2010/main" val="3513906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12">
            <a:extLst>
              <a:ext uri="{FF2B5EF4-FFF2-40B4-BE49-F238E27FC236}">
                <a16:creationId xmlns:a16="http://schemas.microsoft.com/office/drawing/2014/main" id="{6EFE991D-8292-40EA-B8FF-8FB4AC5AA9A5}"/>
              </a:ext>
            </a:extLst>
          </p:cNvPr>
          <p:cNvSpPr txBox="1">
            <a:spLocks/>
          </p:cNvSpPr>
          <p:nvPr/>
        </p:nvSpPr>
        <p:spPr>
          <a:xfrm>
            <a:off x="9362649" y="645817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651EAAB-5D0D-473B-859D-C18D8179491F}" type="slidenum">
              <a:rPr lang="en-US" smtClean="0">
                <a:solidFill>
                  <a:schemeClr val="tx1"/>
                </a:solidFill>
                <a:latin typeface="Avenir Next" panose="020B0503020202020204" pitchFamily="34" charset="0"/>
              </a:rPr>
              <a:pPr algn="r"/>
              <a:t>14</a:t>
            </a:fld>
            <a:endParaRPr lang="en-US" dirty="0">
              <a:solidFill>
                <a:schemeClr val="tx1"/>
              </a:solidFill>
              <a:latin typeface="Avenir Next" panose="020B0503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9DA624-D45E-87F0-4E2F-13CAF1417296}"/>
              </a:ext>
            </a:extLst>
          </p:cNvPr>
          <p:cNvSpPr txBox="1"/>
          <p:nvPr/>
        </p:nvSpPr>
        <p:spPr>
          <a:xfrm>
            <a:off x="8882743" y="0"/>
            <a:ext cx="335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I. </a:t>
            </a:r>
            <a:r>
              <a:rPr lang="en-US" sz="1200" dirty="0" err="1">
                <a:latin typeface="Avenir Next" panose="020B0503020202020204" pitchFamily="34" charset="0"/>
                <a:cs typeface="Arial" panose="020B0604020202020204" pitchFamily="34" charset="0"/>
              </a:rPr>
              <a:t>Moult</a:t>
            </a:r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, H. Zhu, review, 2025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6A711D-1E73-41CE-5ED6-AE67F4291E90}"/>
              </a:ext>
            </a:extLst>
          </p:cNvPr>
          <p:cNvSpPr txBox="1"/>
          <p:nvPr/>
        </p:nvSpPr>
        <p:spPr>
          <a:xfrm>
            <a:off x="404290" y="629720"/>
            <a:ext cx="53882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venir Next" panose="020B0503020202020204" pitchFamily="34" charset="0"/>
                <a:cs typeface="Courier New" panose="02070309020205020404" pitchFamily="49" charset="0"/>
              </a:rPr>
              <a:t>Energy correlators</a:t>
            </a:r>
            <a:endParaRPr lang="en-US" sz="2400" b="1" dirty="0">
              <a:solidFill>
                <a:srgbClr val="00408C"/>
              </a:solidFill>
              <a:latin typeface="Avenir Next" panose="020B0503020202020204" pitchFamily="34" charset="0"/>
              <a:cs typeface="Courier New" panose="02070309020205020404" pitchFamily="49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DDCF2F-E0BE-8329-02AA-F6ADDEC7C1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9972" y="1307138"/>
            <a:ext cx="8690942" cy="21512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9D54D15-877E-F532-D85C-4128E7ACA4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2119" y="3817627"/>
            <a:ext cx="7493000" cy="7239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C10666C-0C56-93F3-9DDE-90D0F20B00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2119" y="4826962"/>
            <a:ext cx="9474211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0460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12">
            <a:extLst>
              <a:ext uri="{FF2B5EF4-FFF2-40B4-BE49-F238E27FC236}">
                <a16:creationId xmlns:a16="http://schemas.microsoft.com/office/drawing/2014/main" id="{6EFE991D-8292-40EA-B8FF-8FB4AC5AA9A5}"/>
              </a:ext>
            </a:extLst>
          </p:cNvPr>
          <p:cNvSpPr txBox="1">
            <a:spLocks/>
          </p:cNvSpPr>
          <p:nvPr/>
        </p:nvSpPr>
        <p:spPr>
          <a:xfrm>
            <a:off x="9362649" y="645817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651EAAB-5D0D-473B-859D-C18D8179491F}" type="slidenum">
              <a:rPr lang="en-US" smtClean="0">
                <a:solidFill>
                  <a:schemeClr val="tx1"/>
                </a:solidFill>
                <a:latin typeface="Avenir Next" panose="020B0503020202020204" pitchFamily="34" charset="0"/>
              </a:rPr>
              <a:pPr algn="r"/>
              <a:t>15</a:t>
            </a:fld>
            <a:endParaRPr lang="en-US" dirty="0">
              <a:solidFill>
                <a:schemeClr val="tx1"/>
              </a:solidFill>
              <a:latin typeface="Avenir Next" panose="020B0503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9DA624-D45E-87F0-4E2F-13CAF1417296}"/>
              </a:ext>
            </a:extLst>
          </p:cNvPr>
          <p:cNvSpPr txBox="1"/>
          <p:nvPr/>
        </p:nvSpPr>
        <p:spPr>
          <a:xfrm>
            <a:off x="8882743" y="0"/>
            <a:ext cx="335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I. </a:t>
            </a:r>
            <a:r>
              <a:rPr lang="en-US" sz="1200" dirty="0" err="1">
                <a:latin typeface="Avenir Next" panose="020B0503020202020204" pitchFamily="34" charset="0"/>
                <a:cs typeface="Arial" panose="020B0604020202020204" pitchFamily="34" charset="0"/>
              </a:rPr>
              <a:t>Moult</a:t>
            </a:r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, H. Zhu, review,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DDCF2F-E0BE-8329-02AA-F6ADDEC7C1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9972" y="1307138"/>
            <a:ext cx="8690942" cy="21512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9D54D15-877E-F532-D85C-4128E7ACA4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2119" y="3817627"/>
            <a:ext cx="7493000" cy="7239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C10666C-0C56-93F3-9DDE-90D0F20B00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2119" y="4826962"/>
            <a:ext cx="9474211" cy="72390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1E654435-9B26-209D-E49E-056C1B74EB9B}"/>
              </a:ext>
            </a:extLst>
          </p:cNvPr>
          <p:cNvGrpSpPr>
            <a:grpSpLocks noChangeAspect="1"/>
          </p:cNvGrpSpPr>
          <p:nvPr/>
        </p:nvGrpSpPr>
        <p:grpSpPr>
          <a:xfrm>
            <a:off x="6442246" y="660215"/>
            <a:ext cx="4085746" cy="4024030"/>
            <a:chOff x="7494815" y="629720"/>
            <a:chExt cx="4085746" cy="402403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C156D9E-A3FA-B7A1-5609-552690F06F1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494815" y="629720"/>
              <a:ext cx="4085746" cy="4024030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47CC230-2E5C-C4B3-F9CD-7D23FDCB4126}"/>
                </a:ext>
              </a:extLst>
            </p:cNvPr>
            <p:cNvSpPr/>
            <p:nvPr/>
          </p:nvSpPr>
          <p:spPr>
            <a:xfrm>
              <a:off x="7494815" y="629720"/>
              <a:ext cx="4085746" cy="4024030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FA20C915-0B91-E033-8386-60C46D2ED081}"/>
              </a:ext>
            </a:extLst>
          </p:cNvPr>
          <p:cNvSpPr/>
          <p:nvPr/>
        </p:nvSpPr>
        <p:spPr>
          <a:xfrm>
            <a:off x="6711043" y="4826961"/>
            <a:ext cx="3624944" cy="76079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D211E0A-7491-42DD-982C-E2B818EF8C29}"/>
              </a:ext>
            </a:extLst>
          </p:cNvPr>
          <p:cNvSpPr txBox="1"/>
          <p:nvPr/>
        </p:nvSpPr>
        <p:spPr>
          <a:xfrm>
            <a:off x="404290" y="629720"/>
            <a:ext cx="53882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venir Next" panose="020B0503020202020204" pitchFamily="34" charset="0"/>
                <a:cs typeface="Courier New" panose="02070309020205020404" pitchFamily="49" charset="0"/>
              </a:rPr>
              <a:t>Energy correlators</a:t>
            </a:r>
            <a:endParaRPr lang="en-US" sz="2400" b="1" dirty="0">
              <a:solidFill>
                <a:srgbClr val="00408C"/>
              </a:solidFill>
              <a:latin typeface="Avenir Next" panose="020B0503020202020204" pitchFamily="34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24307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12">
            <a:extLst>
              <a:ext uri="{FF2B5EF4-FFF2-40B4-BE49-F238E27FC236}">
                <a16:creationId xmlns:a16="http://schemas.microsoft.com/office/drawing/2014/main" id="{6EFE991D-8292-40EA-B8FF-8FB4AC5AA9A5}"/>
              </a:ext>
            </a:extLst>
          </p:cNvPr>
          <p:cNvSpPr txBox="1">
            <a:spLocks/>
          </p:cNvSpPr>
          <p:nvPr/>
        </p:nvSpPr>
        <p:spPr>
          <a:xfrm>
            <a:off x="9362649" y="645817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651EAAB-5D0D-473B-859D-C18D8179491F}" type="slidenum">
              <a:rPr lang="en-US" smtClean="0">
                <a:solidFill>
                  <a:schemeClr val="tx1"/>
                </a:solidFill>
                <a:latin typeface="Avenir Next" panose="020B0503020202020204" pitchFamily="34" charset="0"/>
              </a:rPr>
              <a:pPr algn="r"/>
              <a:t>16</a:t>
            </a:fld>
            <a:endParaRPr lang="en-US" dirty="0">
              <a:solidFill>
                <a:schemeClr val="tx1"/>
              </a:solidFill>
              <a:latin typeface="Avenir Next" panose="020B0503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9DA624-D45E-87F0-4E2F-13CAF1417296}"/>
              </a:ext>
            </a:extLst>
          </p:cNvPr>
          <p:cNvSpPr txBox="1"/>
          <p:nvPr/>
        </p:nvSpPr>
        <p:spPr>
          <a:xfrm>
            <a:off x="8882743" y="0"/>
            <a:ext cx="33519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I. </a:t>
            </a:r>
            <a:r>
              <a:rPr lang="en-US" sz="1200" dirty="0" err="1">
                <a:latin typeface="Avenir Next" panose="020B0503020202020204" pitchFamily="34" charset="0"/>
                <a:cs typeface="Arial" panose="020B0604020202020204" pitchFamily="34" charset="0"/>
              </a:rPr>
              <a:t>Moult</a:t>
            </a:r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, H. Zhu, review, 2025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6B57AA-D6A6-C3EE-7EC7-6694F8A08F9C}"/>
              </a:ext>
            </a:extLst>
          </p:cNvPr>
          <p:cNvSpPr txBox="1"/>
          <p:nvPr/>
        </p:nvSpPr>
        <p:spPr>
          <a:xfrm>
            <a:off x="404290" y="629720"/>
            <a:ext cx="53882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venir Next" panose="020B0503020202020204" pitchFamily="34" charset="0"/>
                <a:cs typeface="Courier New" panose="02070309020205020404" pitchFamily="49" charset="0"/>
              </a:rPr>
              <a:t>Energy correlators</a:t>
            </a:r>
            <a:endParaRPr lang="en-US" sz="2400" b="1" dirty="0">
              <a:solidFill>
                <a:srgbClr val="00408C"/>
              </a:solidFill>
              <a:latin typeface="Avenir Next" panose="020B0503020202020204" pitchFamily="34" charset="0"/>
              <a:cs typeface="Courier New" panose="02070309020205020404" pitchFamily="49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891955E-9630-D20C-6997-D61B5B41B3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927"/>
          <a:stretch/>
        </p:blipFill>
        <p:spPr>
          <a:xfrm>
            <a:off x="5472045" y="999292"/>
            <a:ext cx="6633804" cy="4859416"/>
          </a:xfrm>
          <a:prstGeom prst="rect">
            <a:avLst/>
          </a:prstGeom>
        </p:spPr>
      </p:pic>
      <p:pic>
        <p:nvPicPr>
          <p:cNvPr id="3074" name="Picture 2" descr="latexit-rtfd-attachement-ELx7Gl3X.pdf">
            <a:extLst>
              <a:ext uri="{FF2B5EF4-FFF2-40B4-BE49-F238E27FC236}">
                <a16:creationId xmlns:a16="http://schemas.microsoft.com/office/drawing/2014/main" id="{29605C6B-8BB9-DD65-729B-48E40F7C2E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170" y="4357771"/>
            <a:ext cx="3509955" cy="61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9E61F4BC-10CC-DD36-0A0E-8B3526E046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/>
        </p:blipFill>
        <p:spPr bwMode="auto">
          <a:xfrm>
            <a:off x="892099" y="1730604"/>
            <a:ext cx="4900402" cy="561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Arrow Connector 24">
            <a:extLst>
              <a:ext uri="{FF2B5EF4-FFF2-40B4-BE49-F238E27FC236}">
                <a16:creationId xmlns:a16="http://schemas.microsoft.com/office/drawing/2014/main" id="{850ABDBC-0A7C-1587-3C78-C9CBF4A5A89E}"/>
              </a:ext>
            </a:extLst>
          </p:cNvPr>
          <p:cNvCxnSpPr>
            <a:cxnSpLocks/>
          </p:cNvCxnSpPr>
          <p:nvPr/>
        </p:nvCxnSpPr>
        <p:spPr>
          <a:xfrm flipV="1">
            <a:off x="1207191" y="2542232"/>
            <a:ext cx="0" cy="1366576"/>
          </a:xfrm>
          <a:prstGeom prst="straightConnector1">
            <a:avLst/>
          </a:prstGeom>
          <a:ln w="25400" cap="rnd">
            <a:solidFill>
              <a:srgbClr val="C00000"/>
            </a:solidFill>
            <a:headEnd type="arrow" w="lg" len="sm"/>
            <a:tailEnd type="arrow" w="lg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B82BDB6-58F0-4296-96D0-53C50BD3E65A}"/>
              </a:ext>
            </a:extLst>
          </p:cNvPr>
          <p:cNvCxnSpPr>
            <a:cxnSpLocks/>
          </p:cNvCxnSpPr>
          <p:nvPr/>
        </p:nvCxnSpPr>
        <p:spPr>
          <a:xfrm flipV="1">
            <a:off x="8471116" y="4146571"/>
            <a:ext cx="0" cy="1460409"/>
          </a:xfrm>
          <a:prstGeom prst="straightConnector1">
            <a:avLst/>
          </a:prstGeom>
          <a:ln w="15875" cap="rnd">
            <a:solidFill>
              <a:srgbClr val="C00000"/>
            </a:solidFill>
            <a:round/>
            <a:tailEnd type="arrow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8" name="Picture 6" descr="latexit-rtfd-attachement-5ljv4xoV.pdf">
            <a:extLst>
              <a:ext uri="{FF2B5EF4-FFF2-40B4-BE49-F238E27FC236}">
                <a16:creationId xmlns:a16="http://schemas.microsoft.com/office/drawing/2014/main" id="{DB126738-CA09-517F-18DE-15E50631A5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9658" y="5691127"/>
            <a:ext cx="1758578" cy="467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480B85E-2DF9-D46C-1E22-DE9F157AA8E4}"/>
              </a:ext>
            </a:extLst>
          </p:cNvPr>
          <p:cNvCxnSpPr>
            <a:cxnSpLocks/>
          </p:cNvCxnSpPr>
          <p:nvPr/>
        </p:nvCxnSpPr>
        <p:spPr>
          <a:xfrm flipV="1">
            <a:off x="6955773" y="2988424"/>
            <a:ext cx="0" cy="2936360"/>
          </a:xfrm>
          <a:prstGeom prst="straightConnector1">
            <a:avLst/>
          </a:prstGeom>
          <a:ln w="15875" cap="rnd">
            <a:solidFill>
              <a:srgbClr val="C00000"/>
            </a:solidFill>
            <a:round/>
            <a:tailEnd type="arrow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80" name="Picture 8" descr="latexit-rtfd-attachement-PBfETOgk.pdf">
            <a:extLst>
              <a:ext uri="{FF2B5EF4-FFF2-40B4-BE49-F238E27FC236}">
                <a16:creationId xmlns:a16="http://schemas.microsoft.com/office/drawing/2014/main" id="{D78D3E33-6330-3080-C1B0-57A03B4E7C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3932" y="6111775"/>
            <a:ext cx="1163682" cy="469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6" descr="latexit-rtfd-attachement-ZSVDODmC.pdf">
            <a:extLst>
              <a:ext uri="{FF2B5EF4-FFF2-40B4-BE49-F238E27FC236}">
                <a16:creationId xmlns:a16="http://schemas.microsoft.com/office/drawing/2014/main" id="{8CF3A2CD-B653-7BF9-9E82-9886FB7C2E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989" y="3156846"/>
            <a:ext cx="3489259" cy="485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42943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12">
            <a:extLst>
              <a:ext uri="{FF2B5EF4-FFF2-40B4-BE49-F238E27FC236}">
                <a16:creationId xmlns:a16="http://schemas.microsoft.com/office/drawing/2014/main" id="{6EFE991D-8292-40EA-B8FF-8FB4AC5AA9A5}"/>
              </a:ext>
            </a:extLst>
          </p:cNvPr>
          <p:cNvSpPr txBox="1">
            <a:spLocks/>
          </p:cNvSpPr>
          <p:nvPr/>
        </p:nvSpPr>
        <p:spPr>
          <a:xfrm>
            <a:off x="9362649" y="645817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651EAAB-5D0D-473B-859D-C18D8179491F}" type="slidenum">
              <a:rPr lang="en-US" smtClean="0">
                <a:solidFill>
                  <a:schemeClr val="tx1"/>
                </a:solidFill>
                <a:latin typeface="Avenir Next" panose="020B0503020202020204" pitchFamily="34" charset="0"/>
              </a:rPr>
              <a:pPr algn="r"/>
              <a:t>17</a:t>
            </a:fld>
            <a:endParaRPr lang="en-US" dirty="0">
              <a:solidFill>
                <a:schemeClr val="tx1"/>
              </a:solidFill>
              <a:latin typeface="Avenir Next" panose="020B0503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6A711D-1E73-41CE-5ED6-AE67F4291E90}"/>
              </a:ext>
            </a:extLst>
          </p:cNvPr>
          <p:cNvSpPr txBox="1"/>
          <p:nvPr/>
        </p:nvSpPr>
        <p:spPr>
          <a:xfrm>
            <a:off x="404290" y="629720"/>
            <a:ext cx="53882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venir Next" panose="020B0503020202020204" pitchFamily="34" charset="0"/>
                <a:cs typeface="Courier New" panose="02070309020205020404" pitchFamily="49" charset="0"/>
              </a:rPr>
              <a:t>EECs in HICs</a:t>
            </a:r>
            <a:endParaRPr lang="en-US" sz="2400" b="1" dirty="0">
              <a:solidFill>
                <a:srgbClr val="00408C"/>
              </a:solidFill>
              <a:latin typeface="Avenir Next" panose="020B0503020202020204" pitchFamily="34" charset="0"/>
              <a:cs typeface="Courier New" panose="02070309020205020404" pitchFamily="49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18AA251-A8AE-450D-ADEA-ADFB0000EB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1135518" y="1556527"/>
            <a:ext cx="6078668" cy="696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latexit-rtfd-attachement-TkeVrJ5R.pdf">
            <a:extLst>
              <a:ext uri="{FF2B5EF4-FFF2-40B4-BE49-F238E27FC236}">
                <a16:creationId xmlns:a16="http://schemas.microsoft.com/office/drawing/2014/main" id="{6038BFBF-FE74-8F69-69E5-C65A10960A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593" y="995602"/>
            <a:ext cx="2377670" cy="25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Arrow Connector 19">
            <a:extLst>
              <a:ext uri="{FF2B5EF4-FFF2-40B4-BE49-F238E27FC236}">
                <a16:creationId xmlns:a16="http://schemas.microsoft.com/office/drawing/2014/main" id="{132941E0-39F4-9382-FBEC-A83BCBC9BE90}"/>
              </a:ext>
            </a:extLst>
          </p:cNvPr>
          <p:cNvCxnSpPr>
            <a:cxnSpLocks/>
          </p:cNvCxnSpPr>
          <p:nvPr/>
        </p:nvCxnSpPr>
        <p:spPr>
          <a:xfrm>
            <a:off x="4237428" y="1362889"/>
            <a:ext cx="0" cy="264031"/>
          </a:xfrm>
          <a:prstGeom prst="straightConnector1">
            <a:avLst/>
          </a:prstGeom>
          <a:ln w="15875" cap="rnd">
            <a:solidFill>
              <a:srgbClr val="C00000"/>
            </a:solidFill>
            <a:round/>
            <a:tailEnd type="arrow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C07116C-5955-1A02-6F37-CF9EA266EBFA}"/>
              </a:ext>
            </a:extLst>
          </p:cNvPr>
          <p:cNvSpPr txBox="1"/>
          <p:nvPr/>
        </p:nvSpPr>
        <p:spPr>
          <a:xfrm>
            <a:off x="1135518" y="2561418"/>
            <a:ext cx="588279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venir Next" panose="020B0503020202020204" pitchFamily="34" charset="0"/>
                <a:cs typeface="Calibri" panose="020F0502020204030204" pitchFamily="34" charset="0"/>
              </a:rPr>
              <a:t>Using some semi-realistic state (extremely hard)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venir Next" panose="020B050302020202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venir Next" panose="020B0503020202020204" pitchFamily="34" charset="0"/>
                <a:cs typeface="Calibri" panose="020F0502020204030204" pitchFamily="34" charset="0"/>
              </a:rPr>
              <a:t>Focusing on a few hard particles (of the jet) with matter being a background</a:t>
            </a:r>
          </a:p>
          <a:p>
            <a:endParaRPr lang="en-US" dirty="0">
              <a:latin typeface="Avenir Next" panose="020B050302020202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venir Next" panose="020B0503020202020204" pitchFamily="34" charset="0"/>
                <a:cs typeface="Calibri" panose="020F0502020204030204" pitchFamily="34" charset="0"/>
              </a:rPr>
              <a:t>Medium response to the jet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venir Next" panose="020B050302020202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venir Next" panose="020B0503020202020204" pitchFamily="34" charset="0"/>
                <a:cs typeface="Calibri" panose="020F0502020204030204" pitchFamily="34" charset="0"/>
              </a:rPr>
              <a:t>Focusing on the soft particles and their correlations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venir Next" panose="020B050302020202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venir Next" panose="020B0503020202020204" pitchFamily="34" charset="0"/>
                <a:cs typeface="Calibri" panose="020F0502020204030204" pitchFamily="34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6357335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12">
            <a:extLst>
              <a:ext uri="{FF2B5EF4-FFF2-40B4-BE49-F238E27FC236}">
                <a16:creationId xmlns:a16="http://schemas.microsoft.com/office/drawing/2014/main" id="{6EFE991D-8292-40EA-B8FF-8FB4AC5AA9A5}"/>
              </a:ext>
            </a:extLst>
          </p:cNvPr>
          <p:cNvSpPr txBox="1">
            <a:spLocks/>
          </p:cNvSpPr>
          <p:nvPr/>
        </p:nvSpPr>
        <p:spPr>
          <a:xfrm>
            <a:off x="9362649" y="645817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651EAAB-5D0D-473B-859D-C18D8179491F}" type="slidenum">
              <a:rPr lang="en-US" smtClean="0">
                <a:solidFill>
                  <a:schemeClr val="tx1"/>
                </a:solidFill>
                <a:latin typeface="Avenir Next" panose="020B0503020202020204" pitchFamily="34" charset="0"/>
              </a:rPr>
              <a:pPr algn="r"/>
              <a:t>18</a:t>
            </a:fld>
            <a:endParaRPr lang="en-US" dirty="0">
              <a:solidFill>
                <a:schemeClr val="tx1"/>
              </a:solidFill>
              <a:latin typeface="Avenir Next" panose="020B0503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9DA624-D45E-87F0-4E2F-13CAF1417296}"/>
              </a:ext>
            </a:extLst>
          </p:cNvPr>
          <p:cNvSpPr txBox="1"/>
          <p:nvPr/>
        </p:nvSpPr>
        <p:spPr>
          <a:xfrm>
            <a:off x="8882743" y="0"/>
            <a:ext cx="33519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C. Andres et al., PRL, 2023</a:t>
            </a:r>
          </a:p>
          <a:p>
            <a:pPr algn="r"/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J. </a:t>
            </a:r>
            <a:r>
              <a:rPr lang="en-US" sz="1200" dirty="0" err="1">
                <a:latin typeface="Avenir Next" panose="020B0503020202020204" pitchFamily="34" charset="0"/>
                <a:cs typeface="Arial" panose="020B0604020202020204" pitchFamily="34" charset="0"/>
              </a:rPr>
              <a:t>Barata</a:t>
            </a:r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 et al., JHEP, 2024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6A711D-1E73-41CE-5ED6-AE67F4291E90}"/>
              </a:ext>
            </a:extLst>
          </p:cNvPr>
          <p:cNvSpPr txBox="1"/>
          <p:nvPr/>
        </p:nvSpPr>
        <p:spPr>
          <a:xfrm>
            <a:off x="404290" y="629720"/>
            <a:ext cx="53882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venir Next" panose="020B0503020202020204" pitchFamily="34" charset="0"/>
                <a:cs typeface="Courier New" panose="02070309020205020404" pitchFamily="49" charset="0"/>
              </a:rPr>
              <a:t>EECs in HICs</a:t>
            </a:r>
            <a:endParaRPr lang="en-US" sz="2400" b="1" dirty="0">
              <a:solidFill>
                <a:srgbClr val="00408C"/>
              </a:solidFill>
              <a:latin typeface="Avenir Next" panose="020B0503020202020204" pitchFamily="34" charset="0"/>
              <a:cs typeface="Courier New" panose="02070309020205020404" pitchFamily="49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18AA251-A8AE-450D-ADEA-ADFB0000EB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1135518" y="1556527"/>
            <a:ext cx="6078668" cy="696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A17ADCF-F492-4D09-7D51-344FA7D394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7968" y="2851882"/>
            <a:ext cx="4345198" cy="319170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E45540B-2950-C436-0EEE-5420B297202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27280"/>
          <a:stretch/>
        </p:blipFill>
        <p:spPr>
          <a:xfrm>
            <a:off x="899756" y="2875448"/>
            <a:ext cx="5388211" cy="2990967"/>
          </a:xfrm>
          <a:prstGeom prst="rect">
            <a:avLst/>
          </a:prstGeom>
        </p:spPr>
      </p:pic>
      <p:pic>
        <p:nvPicPr>
          <p:cNvPr id="5" name="Picture 4" descr="latexit-rtfd-attachement-TkeVrJ5R.pdf">
            <a:extLst>
              <a:ext uri="{FF2B5EF4-FFF2-40B4-BE49-F238E27FC236}">
                <a16:creationId xmlns:a16="http://schemas.microsoft.com/office/drawing/2014/main" id="{6038BFBF-FE74-8F69-69E5-C65A10960A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593" y="995602"/>
            <a:ext cx="2377670" cy="25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Arrow Connector 19">
            <a:extLst>
              <a:ext uri="{FF2B5EF4-FFF2-40B4-BE49-F238E27FC236}">
                <a16:creationId xmlns:a16="http://schemas.microsoft.com/office/drawing/2014/main" id="{132941E0-39F4-9382-FBEC-A83BCBC9BE90}"/>
              </a:ext>
            </a:extLst>
          </p:cNvPr>
          <p:cNvCxnSpPr>
            <a:cxnSpLocks/>
          </p:cNvCxnSpPr>
          <p:nvPr/>
        </p:nvCxnSpPr>
        <p:spPr>
          <a:xfrm>
            <a:off x="4237428" y="1362889"/>
            <a:ext cx="0" cy="264031"/>
          </a:xfrm>
          <a:prstGeom prst="straightConnector1">
            <a:avLst/>
          </a:prstGeom>
          <a:ln w="15875" cap="rnd">
            <a:solidFill>
              <a:srgbClr val="C00000"/>
            </a:solidFill>
            <a:round/>
            <a:tailEnd type="arrow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31210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6F3EA8E-3396-9C78-A296-6667DFCCBD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704"/>
          <a:stretch/>
        </p:blipFill>
        <p:spPr>
          <a:xfrm>
            <a:off x="5525438" y="1269700"/>
            <a:ext cx="5751460" cy="3082390"/>
          </a:xfrm>
          <a:prstGeom prst="rect">
            <a:avLst/>
          </a:prstGeom>
        </p:spPr>
      </p:pic>
      <p:sp>
        <p:nvSpPr>
          <p:cNvPr id="8" name="Номер слайда 12">
            <a:extLst>
              <a:ext uri="{FF2B5EF4-FFF2-40B4-BE49-F238E27FC236}">
                <a16:creationId xmlns:a16="http://schemas.microsoft.com/office/drawing/2014/main" id="{6EFE991D-8292-40EA-B8FF-8FB4AC5AA9A5}"/>
              </a:ext>
            </a:extLst>
          </p:cNvPr>
          <p:cNvSpPr txBox="1">
            <a:spLocks/>
          </p:cNvSpPr>
          <p:nvPr/>
        </p:nvSpPr>
        <p:spPr>
          <a:xfrm>
            <a:off x="9362649" y="645817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651EAAB-5D0D-473B-859D-C18D8179491F}" type="slidenum">
              <a:rPr lang="en-US" smtClean="0">
                <a:solidFill>
                  <a:schemeClr val="tx1"/>
                </a:solidFill>
                <a:latin typeface="Avenir Next" panose="020B0503020202020204" pitchFamily="34" charset="0"/>
              </a:rPr>
              <a:pPr algn="r"/>
              <a:t>19</a:t>
            </a:fld>
            <a:endParaRPr lang="en-US" dirty="0">
              <a:solidFill>
                <a:schemeClr val="tx1"/>
              </a:solidFill>
              <a:latin typeface="Avenir Next" panose="020B0503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DD52149-330B-0048-9457-B25D9C814E75}"/>
              </a:ext>
            </a:extLst>
          </p:cNvPr>
          <p:cNvSpPr txBox="1"/>
          <p:nvPr/>
        </p:nvSpPr>
        <p:spPr>
          <a:xfrm>
            <a:off x="404290" y="629720"/>
            <a:ext cx="53882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venir Next" panose="020B0503020202020204" pitchFamily="34" charset="0"/>
                <a:cs typeface="Courier New" panose="02070309020205020404" pitchFamily="49" charset="0"/>
              </a:rPr>
              <a:t>EECs in HICs</a:t>
            </a:r>
            <a:endParaRPr lang="en-US" sz="2400" b="1" dirty="0">
              <a:solidFill>
                <a:srgbClr val="00408C"/>
              </a:solidFill>
              <a:latin typeface="Avenir Next" panose="020B0503020202020204" pitchFamily="34" charset="0"/>
              <a:cs typeface="Courier New" panose="02070309020205020404" pitchFamily="49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21CFDC-999A-458E-9DDF-E8E7A86F3273}"/>
              </a:ext>
            </a:extLst>
          </p:cNvPr>
          <p:cNvSpPr txBox="1"/>
          <p:nvPr/>
        </p:nvSpPr>
        <p:spPr>
          <a:xfrm>
            <a:off x="7696200" y="0"/>
            <a:ext cx="45384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Y. He, T. Luo, X.-N. Wang, Y. Zhu, PRC, 2015</a:t>
            </a:r>
          </a:p>
          <a:p>
            <a:pPr algn="r"/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Y. Tachibana, N.-B. Chang, G.-Y. Qin, PRC, 2017</a:t>
            </a:r>
          </a:p>
          <a:p>
            <a:pPr algn="r"/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J. </a:t>
            </a:r>
            <a:r>
              <a:rPr lang="en-US" sz="1200" dirty="0" err="1">
                <a:latin typeface="Avenir Next" panose="020B0503020202020204" pitchFamily="34" charset="0"/>
                <a:cs typeface="Arial" panose="020B0604020202020204" pitchFamily="34" charset="0"/>
              </a:rPr>
              <a:t>Casalderrey</a:t>
            </a:r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-Solana et al, JHEP, 2021</a:t>
            </a:r>
          </a:p>
          <a:p>
            <a:pPr algn="r"/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W. Chen, Z. Yang, Y. He, W. </a:t>
            </a:r>
            <a:r>
              <a:rPr lang="en-US" sz="1200" dirty="0" err="1">
                <a:latin typeface="Avenir Next" panose="020B0503020202020204" pitchFamily="34" charset="0"/>
                <a:cs typeface="Arial" panose="020B0604020202020204" pitchFamily="34" charset="0"/>
              </a:rPr>
              <a:t>Ke</a:t>
            </a:r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, L. Pang, X.-N. Wang, PRL, 2021</a:t>
            </a:r>
          </a:p>
          <a:p>
            <a:pPr algn="r"/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Z. Yang, T. Luo, W. Chen, L.-G. Pang, X.-N. Wang, PRL, 2023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8510211-F8F8-8358-27D4-3F217087CE5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40" r="1640"/>
          <a:stretch/>
        </p:blipFill>
        <p:spPr>
          <a:xfrm rot="10800000">
            <a:off x="648040" y="1466627"/>
            <a:ext cx="4877398" cy="268853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DBE83B1-4729-029C-51CB-C78AEED7CC31}"/>
              </a:ext>
            </a:extLst>
          </p:cNvPr>
          <p:cNvSpPr txBox="1"/>
          <p:nvPr/>
        </p:nvSpPr>
        <p:spPr>
          <a:xfrm>
            <a:off x="556687" y="4473681"/>
            <a:ext cx="88059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venir Next" panose="020B0503020202020204" pitchFamily="34" charset="0"/>
                <a:cs typeface="Calibri" panose="020F0502020204030204" pitchFamily="34" charset="0"/>
              </a:rPr>
              <a:t>Renewed interest in the medium response: recent consideration e.g.                 within </a:t>
            </a:r>
            <a:r>
              <a:rPr lang="en-US" dirty="0" err="1">
                <a:latin typeface="Avenir Next" panose="020B0503020202020204" pitchFamily="34" charset="0"/>
                <a:cs typeface="Calibri" panose="020F0502020204030204" pitchFamily="34" charset="0"/>
              </a:rPr>
              <a:t>CoLBT</a:t>
            </a:r>
            <a:r>
              <a:rPr lang="en-US" dirty="0">
                <a:latin typeface="Avenir Next" panose="020B0503020202020204" pitchFamily="34" charset="0"/>
                <a:cs typeface="Calibri" panose="020F0502020204030204" pitchFamily="34" charset="0"/>
              </a:rPr>
              <a:t>, JEWEL, Hybrid model</a:t>
            </a:r>
          </a:p>
          <a:p>
            <a:endParaRPr lang="en-US" sz="1000" dirty="0">
              <a:latin typeface="Avenir Next" panose="020B050302020202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venir Next" panose="020B0503020202020204" pitchFamily="34" charset="0"/>
                <a:cs typeface="Calibri" panose="020F0502020204030204" pitchFamily="34" charset="0"/>
              </a:rPr>
              <a:t>Experimental needs, see e.g. ALICE, PRC, 2023; ATLAS, PRC, 2025; CMS, 2025</a:t>
            </a:r>
          </a:p>
        </p:txBody>
      </p:sp>
    </p:spTree>
    <p:extLst>
      <p:ext uri="{BB962C8B-B14F-4D97-AF65-F5344CB8AC3E}">
        <p14:creationId xmlns:p14="http://schemas.microsoft.com/office/powerpoint/2010/main" val="3206865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9B5089BF-3AEF-D34E-B2B6-B31EF3FAD197}"/>
              </a:ext>
            </a:extLst>
          </p:cNvPr>
          <p:cNvSpPr txBox="1"/>
          <p:nvPr/>
        </p:nvSpPr>
        <p:spPr>
          <a:xfrm>
            <a:off x="404290" y="629720"/>
            <a:ext cx="53882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venir Next" panose="020B0503020202020204" pitchFamily="34" charset="0"/>
                <a:cs typeface="Courier New" panose="02070309020205020404" pitchFamily="49" charset="0"/>
              </a:rPr>
              <a:t>The origin of complex matter</a:t>
            </a:r>
            <a:endParaRPr lang="en-US" sz="2400" b="1" dirty="0">
              <a:solidFill>
                <a:srgbClr val="00408C"/>
              </a:solidFill>
              <a:latin typeface="Avenir Next" panose="020B0503020202020204" pitchFamily="34" charset="0"/>
              <a:cs typeface="Courier New" panose="02070309020205020404" pitchFamily="49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8B156E-CC23-9272-87ED-98ABDCABB3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1964202"/>
            <a:ext cx="7772400" cy="2929596"/>
          </a:xfrm>
          <a:prstGeom prst="rect">
            <a:avLst/>
          </a:prstGeom>
        </p:spPr>
      </p:pic>
      <p:sp>
        <p:nvSpPr>
          <p:cNvPr id="4" name="Номер слайда 12">
            <a:extLst>
              <a:ext uri="{FF2B5EF4-FFF2-40B4-BE49-F238E27FC236}">
                <a16:creationId xmlns:a16="http://schemas.microsoft.com/office/drawing/2014/main" id="{9D7E1A65-B0A4-5EC0-A2F2-DD241638AEC6}"/>
              </a:ext>
            </a:extLst>
          </p:cNvPr>
          <p:cNvSpPr txBox="1">
            <a:spLocks/>
          </p:cNvSpPr>
          <p:nvPr/>
        </p:nvSpPr>
        <p:spPr>
          <a:xfrm>
            <a:off x="9326073" y="644598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651EAAB-5D0D-473B-859D-C18D8179491F}" type="slidenum">
              <a:rPr lang="en-US" sz="1600" smtClean="0">
                <a:solidFill>
                  <a:schemeClr val="tx1"/>
                </a:solidFill>
                <a:latin typeface="Avenir Next" panose="020B0503020202020204" pitchFamily="34" charset="0"/>
              </a:rPr>
              <a:pPr algn="r"/>
              <a:t>2</a:t>
            </a:fld>
            <a:endParaRPr lang="en-US" sz="1600" dirty="0">
              <a:solidFill>
                <a:schemeClr val="tx1"/>
              </a:solidFill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99647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12">
            <a:extLst>
              <a:ext uri="{FF2B5EF4-FFF2-40B4-BE49-F238E27FC236}">
                <a16:creationId xmlns:a16="http://schemas.microsoft.com/office/drawing/2014/main" id="{6EFE991D-8292-40EA-B8FF-8FB4AC5AA9A5}"/>
              </a:ext>
            </a:extLst>
          </p:cNvPr>
          <p:cNvSpPr txBox="1">
            <a:spLocks/>
          </p:cNvSpPr>
          <p:nvPr/>
        </p:nvSpPr>
        <p:spPr>
          <a:xfrm>
            <a:off x="9362649" y="645817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651EAAB-5D0D-473B-859D-C18D8179491F}" type="slidenum">
              <a:rPr lang="en-US" smtClean="0">
                <a:solidFill>
                  <a:schemeClr val="tx1"/>
                </a:solidFill>
                <a:latin typeface="Avenir Next" panose="020B0503020202020204" pitchFamily="34" charset="0"/>
              </a:rPr>
              <a:pPr algn="r"/>
              <a:t>20</a:t>
            </a:fld>
            <a:endParaRPr lang="en-US" dirty="0">
              <a:solidFill>
                <a:schemeClr val="tx1"/>
              </a:solidFill>
              <a:latin typeface="Avenir Next" panose="020B0503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2C561D3-0241-BF0B-46B6-224F5EFAA84D}"/>
              </a:ext>
            </a:extLst>
          </p:cNvPr>
          <p:cNvSpPr txBox="1"/>
          <p:nvPr/>
        </p:nvSpPr>
        <p:spPr>
          <a:xfrm>
            <a:off x="6690360" y="0"/>
            <a:ext cx="5544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H. </a:t>
            </a:r>
            <a:r>
              <a:rPr lang="en-US" sz="1200" dirty="0" err="1">
                <a:latin typeface="Avenir Next" panose="020B0503020202020204" pitchFamily="34" charset="0"/>
                <a:cs typeface="Arial" panose="020B0604020202020204" pitchFamily="34" charset="0"/>
              </a:rPr>
              <a:t>Bossi</a:t>
            </a:r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, A. S. </a:t>
            </a:r>
            <a:r>
              <a:rPr lang="en-US" sz="1200" dirty="0" err="1">
                <a:latin typeface="Avenir Next" panose="020B0503020202020204" pitchFamily="34" charset="0"/>
                <a:cs typeface="Arial" panose="020B0604020202020204" pitchFamily="34" charset="0"/>
              </a:rPr>
              <a:t>Kudinoor</a:t>
            </a:r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, I. </a:t>
            </a:r>
            <a:r>
              <a:rPr lang="en-US" sz="1200" dirty="0" err="1">
                <a:latin typeface="Avenir Next" panose="020B0503020202020204" pitchFamily="34" charset="0"/>
                <a:cs typeface="Arial" panose="020B0604020202020204" pitchFamily="34" charset="0"/>
              </a:rPr>
              <a:t>Moult</a:t>
            </a:r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, D. </a:t>
            </a:r>
            <a:r>
              <a:rPr lang="en-US" sz="1200" dirty="0" err="1">
                <a:latin typeface="Avenir Next" panose="020B0503020202020204" pitchFamily="34" charset="0"/>
                <a:cs typeface="Arial" panose="020B0604020202020204" pitchFamily="34" charset="0"/>
              </a:rPr>
              <a:t>Pablos</a:t>
            </a:r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, A. Rai, K. Rajagopal, JHEP, 2024</a:t>
            </a:r>
          </a:p>
          <a:p>
            <a:pPr algn="r"/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Z. Yang, Y. He, I. </a:t>
            </a:r>
            <a:r>
              <a:rPr lang="en-US" sz="1200" dirty="0" err="1">
                <a:latin typeface="Avenir Next" panose="020B0503020202020204" pitchFamily="34" charset="0"/>
                <a:cs typeface="Arial" panose="020B0604020202020204" pitchFamily="34" charset="0"/>
              </a:rPr>
              <a:t>Moult</a:t>
            </a:r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, X.-N. Wang, PRL, 2024</a:t>
            </a:r>
          </a:p>
          <a:p>
            <a:pPr algn="r"/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CMS, PLB, 2025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9434B8-C490-7B91-9201-C0F7C421C41E}"/>
              </a:ext>
            </a:extLst>
          </p:cNvPr>
          <p:cNvSpPr txBox="1"/>
          <p:nvPr/>
        </p:nvSpPr>
        <p:spPr>
          <a:xfrm>
            <a:off x="404290" y="629720"/>
            <a:ext cx="53882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venir Next" panose="020B0503020202020204" pitchFamily="34" charset="0"/>
                <a:cs typeface="Courier New" panose="02070309020205020404" pitchFamily="49" charset="0"/>
              </a:rPr>
              <a:t>EECs in HICs</a:t>
            </a:r>
            <a:endParaRPr lang="en-US" sz="2400" b="1" dirty="0">
              <a:solidFill>
                <a:srgbClr val="00408C"/>
              </a:solidFill>
              <a:latin typeface="Avenir Next" panose="020B0503020202020204" pitchFamily="34" charset="0"/>
              <a:cs typeface="Courier New" panose="02070309020205020404" pitchFamily="49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8D83240-3546-EDCC-36EF-84655F41B33D}"/>
              </a:ext>
            </a:extLst>
          </p:cNvPr>
          <p:cNvGrpSpPr>
            <a:grpSpLocks noChangeAspect="1"/>
          </p:cNvGrpSpPr>
          <p:nvPr/>
        </p:nvGrpSpPr>
        <p:grpSpPr>
          <a:xfrm>
            <a:off x="453551" y="1571177"/>
            <a:ext cx="11284897" cy="3715646"/>
            <a:chOff x="-533072" y="1239606"/>
            <a:chExt cx="11841961" cy="3899064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46BC334D-2E28-3993-0A39-F003C3653D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>
              <a:off x="7233620" y="1063400"/>
              <a:ext cx="3899062" cy="4251477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7BF899E-8142-75EF-DCF0-98C97E156E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5400000">
              <a:off x="3438378" y="1063399"/>
              <a:ext cx="3899062" cy="4251478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5DF6142-81FB-5B70-F7A3-7443575F2B1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5400000">
              <a:off x="-356864" y="1063398"/>
              <a:ext cx="3899063" cy="425147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247770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D7FD8B1E-0CC8-6CB5-ECA9-AC6EFBF0B4C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828130" y="908397"/>
            <a:ext cx="3548713" cy="1896127"/>
          </a:xfrm>
          <a:prstGeom prst="rect">
            <a:avLst/>
          </a:prstGeom>
        </p:spPr>
      </p:pic>
      <p:sp>
        <p:nvSpPr>
          <p:cNvPr id="8" name="Номер слайда 12">
            <a:extLst>
              <a:ext uri="{FF2B5EF4-FFF2-40B4-BE49-F238E27FC236}">
                <a16:creationId xmlns:a16="http://schemas.microsoft.com/office/drawing/2014/main" id="{6EFE991D-8292-40EA-B8FF-8FB4AC5AA9A5}"/>
              </a:ext>
            </a:extLst>
          </p:cNvPr>
          <p:cNvSpPr txBox="1">
            <a:spLocks/>
          </p:cNvSpPr>
          <p:nvPr/>
        </p:nvSpPr>
        <p:spPr>
          <a:xfrm>
            <a:off x="9362649" y="645817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651EAAB-5D0D-473B-859D-C18D8179491F}" type="slidenum">
              <a:rPr lang="en-US" smtClean="0">
                <a:solidFill>
                  <a:schemeClr val="tx1"/>
                </a:solidFill>
                <a:latin typeface="Avenir Next" panose="020B0503020202020204" pitchFamily="34" charset="0"/>
              </a:rPr>
              <a:pPr algn="r"/>
              <a:t>21</a:t>
            </a:fld>
            <a:endParaRPr lang="en-US" dirty="0">
              <a:solidFill>
                <a:schemeClr val="tx1"/>
              </a:solidFill>
              <a:latin typeface="Avenir Next" panose="020B0503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A67A30-F0C5-3529-A5C4-4B987C8D851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274933" y="1773040"/>
            <a:ext cx="5051500" cy="278884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96A711D-1E73-41CE-5ED6-AE67F4291E90}"/>
              </a:ext>
            </a:extLst>
          </p:cNvPr>
          <p:cNvSpPr txBox="1"/>
          <p:nvPr/>
        </p:nvSpPr>
        <p:spPr>
          <a:xfrm>
            <a:off x="404290" y="629720"/>
            <a:ext cx="53882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venir Next" panose="020B0503020202020204" pitchFamily="34" charset="0"/>
                <a:cs typeface="Courier New" panose="02070309020205020404" pitchFamily="49" charset="0"/>
              </a:rPr>
              <a:t>Probing the response</a:t>
            </a:r>
            <a:endParaRPr lang="en-US" sz="2400" b="1" dirty="0">
              <a:solidFill>
                <a:srgbClr val="00408C"/>
              </a:solidFill>
              <a:latin typeface="Avenir Next" panose="020B0503020202020204" pitchFamily="34" charset="0"/>
              <a:cs typeface="Courier New" panose="02070309020205020404" pitchFamily="49" charset="0"/>
            </a:endParaRPr>
          </a:p>
        </p:txBody>
      </p:sp>
      <p:pic>
        <p:nvPicPr>
          <p:cNvPr id="1026" name="Picture 2" descr="latexit-rtfd-attachement-6fol0iOq.pdf">
            <a:extLst>
              <a:ext uri="{FF2B5EF4-FFF2-40B4-BE49-F238E27FC236}">
                <a16:creationId xmlns:a16="http://schemas.microsoft.com/office/drawing/2014/main" id="{2A04A0E2-E0C8-975E-ADDA-A73076FC79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188" y="2978789"/>
            <a:ext cx="2347413" cy="482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Straight Arrow Connector 19">
            <a:extLst>
              <a:ext uri="{FF2B5EF4-FFF2-40B4-BE49-F238E27FC236}">
                <a16:creationId xmlns:a16="http://schemas.microsoft.com/office/drawing/2014/main" id="{7DA5AA56-31D0-D9D1-4AE6-B601935F7F8D}"/>
              </a:ext>
            </a:extLst>
          </p:cNvPr>
          <p:cNvCxnSpPr>
            <a:cxnSpLocks/>
          </p:cNvCxnSpPr>
          <p:nvPr/>
        </p:nvCxnSpPr>
        <p:spPr>
          <a:xfrm>
            <a:off x="3054345" y="3554001"/>
            <a:ext cx="0" cy="425571"/>
          </a:xfrm>
          <a:prstGeom prst="straightConnector1">
            <a:avLst/>
          </a:prstGeom>
          <a:ln w="15875" cap="rnd">
            <a:solidFill>
              <a:srgbClr val="C00000"/>
            </a:solidFill>
            <a:round/>
            <a:tailEnd type="arrow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>
            <a:extLst>
              <a:ext uri="{FF2B5EF4-FFF2-40B4-BE49-F238E27FC236}">
                <a16:creationId xmlns:a16="http://schemas.microsoft.com/office/drawing/2014/main" id="{4EA7F420-FDE8-BE80-CBE9-5C4A9627D2D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534" r="1534"/>
          <a:stretch/>
        </p:blipFill>
        <p:spPr>
          <a:xfrm>
            <a:off x="1426738" y="4072613"/>
            <a:ext cx="3255213" cy="1794350"/>
          </a:xfrm>
          <a:prstGeom prst="rect">
            <a:avLst/>
          </a:prstGeom>
        </p:spPr>
      </p:pic>
      <p:cxnSp>
        <p:nvCxnSpPr>
          <p:cNvPr id="21" name="Straight Arrow Connector 19">
            <a:extLst>
              <a:ext uri="{FF2B5EF4-FFF2-40B4-BE49-F238E27FC236}">
                <a16:creationId xmlns:a16="http://schemas.microsoft.com/office/drawing/2014/main" id="{D3877016-2E6E-1164-5487-91B1BCAE04C0}"/>
              </a:ext>
            </a:extLst>
          </p:cNvPr>
          <p:cNvCxnSpPr>
            <a:cxnSpLocks/>
          </p:cNvCxnSpPr>
          <p:nvPr/>
        </p:nvCxnSpPr>
        <p:spPr>
          <a:xfrm>
            <a:off x="5561639" y="3153177"/>
            <a:ext cx="815204" cy="0"/>
          </a:xfrm>
          <a:prstGeom prst="straightConnector1">
            <a:avLst/>
          </a:prstGeom>
          <a:ln w="15875" cap="rnd">
            <a:solidFill>
              <a:srgbClr val="C00000"/>
            </a:solidFill>
            <a:round/>
            <a:tailEnd type="arrow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9">
            <a:extLst>
              <a:ext uri="{FF2B5EF4-FFF2-40B4-BE49-F238E27FC236}">
                <a16:creationId xmlns:a16="http://schemas.microsoft.com/office/drawing/2014/main" id="{7B8F1610-873E-3006-C294-41BA81EC2107}"/>
              </a:ext>
            </a:extLst>
          </p:cNvPr>
          <p:cNvCxnSpPr>
            <a:cxnSpLocks/>
          </p:cNvCxnSpPr>
          <p:nvPr/>
        </p:nvCxnSpPr>
        <p:spPr>
          <a:xfrm>
            <a:off x="4602487" y="2400300"/>
            <a:ext cx="0" cy="401398"/>
          </a:xfrm>
          <a:prstGeom prst="straightConnector1">
            <a:avLst/>
          </a:prstGeom>
          <a:ln w="15875" cap="rnd">
            <a:solidFill>
              <a:srgbClr val="C00000"/>
            </a:solidFill>
            <a:round/>
            <a:tailEnd type="arrow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80646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12">
            <a:extLst>
              <a:ext uri="{FF2B5EF4-FFF2-40B4-BE49-F238E27FC236}">
                <a16:creationId xmlns:a16="http://schemas.microsoft.com/office/drawing/2014/main" id="{6EFE991D-8292-40EA-B8FF-8FB4AC5AA9A5}"/>
              </a:ext>
            </a:extLst>
          </p:cNvPr>
          <p:cNvSpPr txBox="1">
            <a:spLocks/>
          </p:cNvSpPr>
          <p:nvPr/>
        </p:nvSpPr>
        <p:spPr>
          <a:xfrm>
            <a:off x="9362649" y="645817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651EAAB-5D0D-473B-859D-C18D8179491F}" type="slidenum">
              <a:rPr lang="en-US" smtClean="0">
                <a:solidFill>
                  <a:schemeClr val="tx1"/>
                </a:solidFill>
                <a:latin typeface="Avenir Next" panose="020B0503020202020204" pitchFamily="34" charset="0"/>
              </a:rPr>
              <a:pPr algn="r"/>
              <a:t>22</a:t>
            </a:fld>
            <a:endParaRPr lang="en-US" dirty="0">
              <a:solidFill>
                <a:schemeClr val="tx1"/>
              </a:solidFill>
              <a:latin typeface="Avenir Next" panose="020B0503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9DA624-D45E-87F0-4E2F-13CAF1417296}"/>
              </a:ext>
            </a:extLst>
          </p:cNvPr>
          <p:cNvSpPr txBox="1"/>
          <p:nvPr/>
        </p:nvSpPr>
        <p:spPr>
          <a:xfrm>
            <a:off x="8280401" y="0"/>
            <a:ext cx="3954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J. </a:t>
            </a:r>
            <a:r>
              <a:rPr lang="en-US" sz="1200" dirty="0" err="1">
                <a:latin typeface="Avenir Next" panose="020B0503020202020204" pitchFamily="34" charset="0"/>
                <a:cs typeface="Arial" panose="020B0604020202020204" pitchFamily="34" charset="0"/>
              </a:rPr>
              <a:t>Barata</a:t>
            </a:r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, M. </a:t>
            </a:r>
            <a:r>
              <a:rPr lang="en-US" sz="1200" dirty="0" err="1">
                <a:latin typeface="Avenir Next" panose="020B0503020202020204" pitchFamily="34" charset="0"/>
                <a:cs typeface="Arial" panose="020B0604020202020204" pitchFamily="34" charset="0"/>
              </a:rPr>
              <a:t>Kuzmin</a:t>
            </a:r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, G. </a:t>
            </a:r>
            <a:r>
              <a:rPr lang="en-US" sz="1200" dirty="0" err="1">
                <a:latin typeface="Avenir Next" panose="020B0503020202020204" pitchFamily="34" charset="0"/>
                <a:cs typeface="Arial" panose="020B0604020202020204" pitchFamily="34" charset="0"/>
              </a:rPr>
              <a:t>Milhano</a:t>
            </a:r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, AS, PRD, 2025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A67A30-F0C5-3529-A5C4-4B987C8D85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8098" y="1307176"/>
            <a:ext cx="4602693" cy="51510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96A711D-1E73-41CE-5ED6-AE67F4291E90}"/>
              </a:ext>
            </a:extLst>
          </p:cNvPr>
          <p:cNvSpPr txBox="1"/>
          <p:nvPr/>
        </p:nvSpPr>
        <p:spPr>
          <a:xfrm>
            <a:off x="404290" y="629720"/>
            <a:ext cx="53882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venir Next" panose="020B0503020202020204" pitchFamily="34" charset="0"/>
                <a:cs typeface="Courier New" panose="02070309020205020404" pitchFamily="49" charset="0"/>
              </a:rPr>
              <a:t>Probing the response</a:t>
            </a:r>
            <a:endParaRPr lang="en-US" sz="2400" b="1" dirty="0">
              <a:solidFill>
                <a:srgbClr val="00408C"/>
              </a:solidFill>
              <a:latin typeface="Avenir Next" panose="020B0503020202020204" pitchFamily="34" charset="0"/>
              <a:cs typeface="Courier New" panose="02070309020205020404" pitchFamily="49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2D23BC-14CC-653E-C660-965F3F8B8E6B}"/>
              </a:ext>
            </a:extLst>
          </p:cNvPr>
          <p:cNvSpPr txBox="1"/>
          <p:nvPr/>
        </p:nvSpPr>
        <p:spPr>
          <a:xfrm>
            <a:off x="556688" y="1512870"/>
            <a:ext cx="494470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venir Next" panose="020B0503020202020204" pitchFamily="34" charset="0"/>
                <a:cs typeface="Calibri" panose="020F0502020204030204" pitchFamily="34" charset="0"/>
              </a:rPr>
              <a:t>The hydrodynamic description of a flowing medium is classical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venir Next" panose="020B050302020202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venir Next" panose="020B0503020202020204" pitchFamily="34" charset="0"/>
                <a:cs typeface="Calibri" panose="020F0502020204030204" pitchFamily="34" charset="0"/>
              </a:rPr>
              <a:t>So are the most of the current treatments of the medium response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venir Next" panose="020B050302020202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C00000"/>
                </a:solidFill>
                <a:latin typeface="Avenir Next Demi Bold" panose="020B0503020202020204" pitchFamily="34" charset="0"/>
                <a:cs typeface="Calibri" panose="020F0502020204030204" pitchFamily="34" charset="0"/>
              </a:rPr>
              <a:t>But what would happen if a classical flow were plugged into the ECs?</a:t>
            </a:r>
          </a:p>
        </p:txBody>
      </p:sp>
      <p:cxnSp>
        <p:nvCxnSpPr>
          <p:cNvPr id="7" name="Straight Arrow Connector 19">
            <a:extLst>
              <a:ext uri="{FF2B5EF4-FFF2-40B4-BE49-F238E27FC236}">
                <a16:creationId xmlns:a16="http://schemas.microsoft.com/office/drawing/2014/main" id="{9442F529-330E-D0D5-6E0A-3AC9B80DE030}"/>
              </a:ext>
            </a:extLst>
          </p:cNvPr>
          <p:cNvCxnSpPr>
            <a:cxnSpLocks/>
          </p:cNvCxnSpPr>
          <p:nvPr/>
        </p:nvCxnSpPr>
        <p:spPr>
          <a:xfrm>
            <a:off x="3029039" y="4705566"/>
            <a:ext cx="0" cy="265620"/>
          </a:xfrm>
          <a:prstGeom prst="straightConnector1">
            <a:avLst/>
          </a:prstGeom>
          <a:ln w="15875" cap="rnd">
            <a:solidFill>
              <a:srgbClr val="C00000"/>
            </a:solidFill>
            <a:round/>
            <a:tailEnd type="arrow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 descr="latexit-rtfd-attachement-f1cA2R4Z.pdf">
            <a:extLst>
              <a:ext uri="{FF2B5EF4-FFF2-40B4-BE49-F238E27FC236}">
                <a16:creationId xmlns:a16="http://schemas.microsoft.com/office/drawing/2014/main" id="{E55FF11A-FC27-4326-5B96-71A0FBA52A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2428" y="4221964"/>
            <a:ext cx="1913222" cy="35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latexit-rtfd-attachement-McqyMMVu.pdf">
            <a:extLst>
              <a:ext uri="{FF2B5EF4-FFF2-40B4-BE49-F238E27FC236}">
                <a16:creationId xmlns:a16="http://schemas.microsoft.com/office/drawing/2014/main" id="{31847066-9E37-4864-F75A-04249D2F4C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6013" y="5130059"/>
            <a:ext cx="1706051" cy="362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25080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12">
            <a:extLst>
              <a:ext uri="{FF2B5EF4-FFF2-40B4-BE49-F238E27FC236}">
                <a16:creationId xmlns:a16="http://schemas.microsoft.com/office/drawing/2014/main" id="{6EFE991D-8292-40EA-B8FF-8FB4AC5AA9A5}"/>
              </a:ext>
            </a:extLst>
          </p:cNvPr>
          <p:cNvSpPr txBox="1">
            <a:spLocks/>
          </p:cNvSpPr>
          <p:nvPr/>
        </p:nvSpPr>
        <p:spPr>
          <a:xfrm>
            <a:off x="9362649" y="645817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651EAAB-5D0D-473B-859D-C18D8179491F}" type="slidenum">
              <a:rPr lang="en-US" smtClean="0">
                <a:solidFill>
                  <a:schemeClr val="tx1"/>
                </a:solidFill>
                <a:latin typeface="Avenir Next" panose="020B0503020202020204" pitchFamily="34" charset="0"/>
              </a:rPr>
              <a:pPr algn="r"/>
              <a:t>23</a:t>
            </a:fld>
            <a:endParaRPr lang="en-US" dirty="0">
              <a:solidFill>
                <a:schemeClr val="tx1"/>
              </a:solidFill>
              <a:latin typeface="Avenir Next" panose="020B0503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9DA624-D45E-87F0-4E2F-13CAF1417296}"/>
              </a:ext>
            </a:extLst>
          </p:cNvPr>
          <p:cNvSpPr txBox="1"/>
          <p:nvPr/>
        </p:nvSpPr>
        <p:spPr>
          <a:xfrm>
            <a:off x="8026401" y="0"/>
            <a:ext cx="420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J. </a:t>
            </a:r>
            <a:r>
              <a:rPr lang="en-US" sz="1200" dirty="0" err="1">
                <a:latin typeface="Avenir Next" panose="020B0503020202020204" pitchFamily="34" charset="0"/>
                <a:cs typeface="Arial" panose="020B0604020202020204" pitchFamily="34" charset="0"/>
              </a:rPr>
              <a:t>Barata</a:t>
            </a:r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, M. </a:t>
            </a:r>
            <a:r>
              <a:rPr lang="en-US" sz="1200" dirty="0" err="1">
                <a:latin typeface="Avenir Next" panose="020B0503020202020204" pitchFamily="34" charset="0"/>
                <a:cs typeface="Arial" panose="020B0604020202020204" pitchFamily="34" charset="0"/>
              </a:rPr>
              <a:t>Kuzmin</a:t>
            </a:r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, G. </a:t>
            </a:r>
            <a:r>
              <a:rPr lang="en-US" sz="1200" dirty="0" err="1">
                <a:latin typeface="Avenir Next" panose="020B0503020202020204" pitchFamily="34" charset="0"/>
                <a:cs typeface="Arial" panose="020B0604020202020204" pitchFamily="34" charset="0"/>
              </a:rPr>
              <a:t>Milhano</a:t>
            </a:r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, AS, PRD, 2025</a:t>
            </a:r>
          </a:p>
          <a:p>
            <a:pPr algn="r"/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CMS, PLB, 2025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6A711D-1E73-41CE-5ED6-AE67F4291E90}"/>
              </a:ext>
            </a:extLst>
          </p:cNvPr>
          <p:cNvSpPr txBox="1"/>
          <p:nvPr/>
        </p:nvSpPr>
        <p:spPr>
          <a:xfrm>
            <a:off x="404290" y="629720"/>
            <a:ext cx="53882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venir Next" panose="020B0503020202020204" pitchFamily="34" charset="0"/>
                <a:cs typeface="Courier New" panose="02070309020205020404" pitchFamily="49" charset="0"/>
              </a:rPr>
              <a:t>Probing the response</a:t>
            </a:r>
            <a:endParaRPr lang="en-US" sz="2400" b="1" dirty="0">
              <a:solidFill>
                <a:srgbClr val="00408C"/>
              </a:solidFill>
              <a:latin typeface="Avenir Next" panose="020B0503020202020204" pitchFamily="34" charset="0"/>
              <a:cs typeface="Courier New" panose="02070309020205020404" pitchFamily="49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46C0AE5-CD45-D57A-DC80-C4DD2C0C59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2334" y="1611369"/>
            <a:ext cx="5058586" cy="3777077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B25AD0EE-E5B7-C80B-BEFB-FF3276C508B8}"/>
              </a:ext>
            </a:extLst>
          </p:cNvPr>
          <p:cNvGrpSpPr>
            <a:grpSpLocks noChangeAspect="1"/>
          </p:cNvGrpSpPr>
          <p:nvPr/>
        </p:nvGrpSpPr>
        <p:grpSpPr>
          <a:xfrm>
            <a:off x="296883" y="1115135"/>
            <a:ext cx="6126370" cy="4355486"/>
            <a:chOff x="3089822" y="284238"/>
            <a:chExt cx="6131679" cy="435925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33B8625-F4DA-B164-7932-A187314146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39855" b="10591"/>
            <a:stretch/>
          </p:blipFill>
          <p:spPr>
            <a:xfrm rot="5400000">
              <a:off x="4264263" y="-890203"/>
              <a:ext cx="3782795" cy="6131678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38297BAE-408A-7946-3564-9E92BE7CD0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90756" r="-297" b="15790"/>
            <a:stretch/>
          </p:blipFill>
          <p:spPr>
            <a:xfrm rot="5400000">
              <a:off x="6033907" y="1455903"/>
              <a:ext cx="600078" cy="57751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656302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8F9758C-1CDB-0EA0-FF16-D69AB6D6BCDD}"/>
              </a:ext>
            </a:extLst>
          </p:cNvPr>
          <p:cNvSpPr txBox="1"/>
          <p:nvPr/>
        </p:nvSpPr>
        <p:spPr>
          <a:xfrm>
            <a:off x="404290" y="629720"/>
            <a:ext cx="53882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venir Next" panose="020B0503020202020204" pitchFamily="34" charset="0"/>
                <a:cs typeface="Courier New" panose="02070309020205020404" pitchFamily="49" charset="0"/>
              </a:rPr>
              <a:t>Initial stages in HICs</a:t>
            </a:r>
            <a:endParaRPr lang="en-US" sz="2400" b="1" dirty="0">
              <a:solidFill>
                <a:srgbClr val="00408C"/>
              </a:solidFill>
              <a:latin typeface="Avenir Next" panose="020B0503020202020204" pitchFamily="34" charset="0"/>
              <a:cs typeface="Courier New" panose="02070309020205020404" pitchFamily="49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D0AA14D-7869-136C-4DFD-89601DFBC35F}"/>
              </a:ext>
            </a:extLst>
          </p:cNvPr>
          <p:cNvSpPr/>
          <p:nvPr/>
        </p:nvSpPr>
        <p:spPr>
          <a:xfrm>
            <a:off x="5792501" y="2276760"/>
            <a:ext cx="2743199" cy="393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  <a:latin typeface="Avenir Next" panose="020B0503020202020204" pitchFamily="34" charset="0"/>
                <a:cs typeface="Courier New" panose="02070309020205020404" pitchFamily="49" charset="0"/>
              </a:rPr>
              <a:t>hadron gas</a:t>
            </a:r>
            <a:endParaRPr lang="en-US" sz="1800" dirty="0">
              <a:solidFill>
                <a:schemeClr val="tx1"/>
              </a:solidFill>
              <a:latin typeface="Avenir Next" panose="020B0503020202020204" pitchFamily="34" charset="0"/>
              <a:cs typeface="Courier New" panose="02070309020205020404" pitchFamily="49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47DE9F7-A48F-8642-F616-930BEFCD7A09}"/>
              </a:ext>
            </a:extLst>
          </p:cNvPr>
          <p:cNvSpPr/>
          <p:nvPr/>
        </p:nvSpPr>
        <p:spPr>
          <a:xfrm>
            <a:off x="5792500" y="2916453"/>
            <a:ext cx="4690446" cy="393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>
                <a:solidFill>
                  <a:schemeClr val="tx1"/>
                </a:solidFill>
                <a:latin typeface="Avenir Next" panose="020B0503020202020204" pitchFamily="34" charset="0"/>
                <a:cs typeface="Courier New" panose="02070309020205020404" pitchFamily="49" charset="0"/>
              </a:rPr>
              <a:t>hydrodynamic</a:t>
            </a:r>
            <a:r>
              <a:rPr lang="en-US" dirty="0">
                <a:solidFill>
                  <a:schemeClr val="tx1"/>
                </a:solidFill>
                <a:latin typeface="Avenir Next" panose="020B0503020202020204" pitchFamily="34" charset="0"/>
                <a:cs typeface="Courier New" panose="02070309020205020404" pitchFamily="49" charset="0"/>
              </a:rPr>
              <a:t> Quark-Gluon Plasma (QGP)</a:t>
            </a:r>
            <a:endParaRPr lang="en-US" sz="1800" dirty="0">
              <a:solidFill>
                <a:schemeClr val="tx1"/>
              </a:solidFill>
              <a:latin typeface="Avenir Next" panose="020B0503020202020204" pitchFamily="34" charset="0"/>
              <a:cs typeface="Courier New" panose="02070309020205020404" pitchFamily="49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C8E247-7A3A-8700-3CC4-281F504ABB0C}"/>
              </a:ext>
            </a:extLst>
          </p:cNvPr>
          <p:cNvSpPr/>
          <p:nvPr/>
        </p:nvSpPr>
        <p:spPr>
          <a:xfrm>
            <a:off x="5792500" y="3630848"/>
            <a:ext cx="3868449" cy="4287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>
                <a:solidFill>
                  <a:schemeClr val="tx1"/>
                </a:solidFill>
                <a:latin typeface="Avenir Next" panose="020B0503020202020204" pitchFamily="34" charset="0"/>
                <a:cs typeface="Courier New" panose="02070309020205020404" pitchFamily="49" charset="0"/>
              </a:rPr>
              <a:t>non-equilibrium matter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DCA2EF-7232-07B3-5BD2-FB3C21838817}"/>
              </a:ext>
            </a:extLst>
          </p:cNvPr>
          <p:cNvSpPr/>
          <p:nvPr/>
        </p:nvSpPr>
        <p:spPr>
          <a:xfrm>
            <a:off x="5792500" y="4403646"/>
            <a:ext cx="3497412" cy="2817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 err="1">
                <a:solidFill>
                  <a:schemeClr val="tx1"/>
                </a:solidFill>
                <a:latin typeface="Avenir Next" panose="020B0503020202020204" pitchFamily="34" charset="0"/>
                <a:cs typeface="Courier New" panose="02070309020205020404" pitchFamily="49" charset="0"/>
              </a:rPr>
              <a:t>glasma</a:t>
            </a:r>
            <a:r>
              <a:rPr lang="en-US" sz="1800" dirty="0">
                <a:solidFill>
                  <a:schemeClr val="tx1"/>
                </a:solidFill>
                <a:latin typeface="Avenir Next" panose="020B0503020202020204" pitchFamily="34" charset="0"/>
                <a:cs typeface="Courier New" panose="02070309020205020404" pitchFamily="49" charset="0"/>
              </a:rPr>
              <a:t> (strong color fields)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FD84C09-7BE3-53FC-1CE1-BAC611F6256C}"/>
              </a:ext>
            </a:extLst>
          </p:cNvPr>
          <p:cNvSpPr/>
          <p:nvPr/>
        </p:nvSpPr>
        <p:spPr>
          <a:xfrm>
            <a:off x="1762137" y="5866343"/>
            <a:ext cx="2197131" cy="4478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  <a:cs typeface="Courier New" panose="02070309020205020404" pitchFamily="49" charset="0"/>
              </a:rPr>
              <a:t>before the collision</a:t>
            </a:r>
          </a:p>
        </p:txBody>
      </p:sp>
      <p:sp>
        <p:nvSpPr>
          <p:cNvPr id="15" name="Номер слайда 12">
            <a:extLst>
              <a:ext uri="{FF2B5EF4-FFF2-40B4-BE49-F238E27FC236}">
                <a16:creationId xmlns:a16="http://schemas.microsoft.com/office/drawing/2014/main" id="{794B4196-8533-2459-5622-C66015F91640}"/>
              </a:ext>
            </a:extLst>
          </p:cNvPr>
          <p:cNvSpPr txBox="1">
            <a:spLocks/>
          </p:cNvSpPr>
          <p:nvPr/>
        </p:nvSpPr>
        <p:spPr>
          <a:xfrm>
            <a:off x="9326073" y="644598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651EAAB-5D0D-473B-859D-C18D8179491F}" type="slidenum">
              <a:rPr lang="en-US" sz="1600" smtClean="0">
                <a:solidFill>
                  <a:schemeClr val="tx1"/>
                </a:solidFill>
                <a:latin typeface="Avenir Next" panose="020B0503020202020204" pitchFamily="34" charset="0"/>
              </a:rPr>
              <a:pPr algn="r"/>
              <a:t>24</a:t>
            </a:fld>
            <a:endParaRPr lang="en-US" sz="1600" dirty="0">
              <a:solidFill>
                <a:schemeClr val="tx1"/>
              </a:solidFill>
              <a:latin typeface="Avenir Next" panose="020B0503020202020204" pitchFamily="34" charset="0"/>
            </a:endParaRPr>
          </a:p>
        </p:txBody>
      </p:sp>
      <p:grpSp>
        <p:nvGrpSpPr>
          <p:cNvPr id="38" name="Группа 37">
            <a:extLst>
              <a:ext uri="{FF2B5EF4-FFF2-40B4-BE49-F238E27FC236}">
                <a16:creationId xmlns:a16="http://schemas.microsoft.com/office/drawing/2014/main" id="{B8F95960-1A68-D5AE-8FCA-6AA36BF18879}"/>
              </a:ext>
            </a:extLst>
          </p:cNvPr>
          <p:cNvGrpSpPr/>
          <p:nvPr/>
        </p:nvGrpSpPr>
        <p:grpSpPr>
          <a:xfrm>
            <a:off x="300272" y="1513775"/>
            <a:ext cx="5320516" cy="4404624"/>
            <a:chOff x="422192" y="1615375"/>
            <a:chExt cx="5320516" cy="4404624"/>
          </a:xfrm>
        </p:grpSpPr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4D4DCBB4-1BD5-5F11-7F44-3A7E1E4629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9578" t="5589" r="9440" b="9801"/>
            <a:stretch/>
          </p:blipFill>
          <p:spPr>
            <a:xfrm>
              <a:off x="759823" y="1615375"/>
              <a:ext cx="4424084" cy="4404624"/>
            </a:xfrm>
            <a:prstGeom prst="rect">
              <a:avLst/>
            </a:prstGeom>
          </p:spPr>
        </p:pic>
        <p:cxnSp>
          <p:nvCxnSpPr>
            <p:cNvPr id="19" name="Прямая со стрелкой 18">
              <a:extLst>
                <a:ext uri="{FF2B5EF4-FFF2-40B4-BE49-F238E27FC236}">
                  <a16:creationId xmlns:a16="http://schemas.microsoft.com/office/drawing/2014/main" id="{1543F73C-2F25-3641-74E6-CFBD0A371E9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60975" y="2569439"/>
              <a:ext cx="481733" cy="1098"/>
            </a:xfrm>
            <a:prstGeom prst="straightConnector1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 стрелкой 19">
              <a:extLst>
                <a:ext uri="{FF2B5EF4-FFF2-40B4-BE49-F238E27FC236}">
                  <a16:creationId xmlns:a16="http://schemas.microsoft.com/office/drawing/2014/main" id="{A81EDD90-FFE8-AADE-DE95-68420BB3E5AF}"/>
                </a:ext>
              </a:extLst>
            </p:cNvPr>
            <p:cNvCxnSpPr>
              <a:cxnSpLocks/>
            </p:cNvCxnSpPr>
            <p:nvPr/>
          </p:nvCxnSpPr>
          <p:spPr>
            <a:xfrm>
              <a:off x="4735458" y="3234370"/>
              <a:ext cx="1007250" cy="0"/>
            </a:xfrm>
            <a:prstGeom prst="straightConnector1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 стрелкой 23">
              <a:extLst>
                <a:ext uri="{FF2B5EF4-FFF2-40B4-BE49-F238E27FC236}">
                  <a16:creationId xmlns:a16="http://schemas.microsoft.com/office/drawing/2014/main" id="{BF6EA78B-B7DC-D6E3-353B-6620986CE609}"/>
                </a:ext>
              </a:extLst>
            </p:cNvPr>
            <p:cNvCxnSpPr>
              <a:cxnSpLocks/>
            </p:cNvCxnSpPr>
            <p:nvPr/>
          </p:nvCxnSpPr>
          <p:spPr>
            <a:xfrm>
              <a:off x="4086286" y="3952529"/>
              <a:ext cx="1656422" cy="0"/>
            </a:xfrm>
            <a:prstGeom prst="straightConnector1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 стрелкой 25">
              <a:extLst>
                <a:ext uri="{FF2B5EF4-FFF2-40B4-BE49-F238E27FC236}">
                  <a16:creationId xmlns:a16="http://schemas.microsoft.com/office/drawing/2014/main" id="{6B03EBF3-1E27-77CB-2751-2643C85EA0E7}"/>
                </a:ext>
              </a:extLst>
            </p:cNvPr>
            <p:cNvCxnSpPr>
              <a:cxnSpLocks/>
            </p:cNvCxnSpPr>
            <p:nvPr/>
          </p:nvCxnSpPr>
          <p:spPr>
            <a:xfrm>
              <a:off x="3697529" y="4672988"/>
              <a:ext cx="2045179" cy="0"/>
            </a:xfrm>
            <a:prstGeom prst="straightConnector1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 стрелкой 28">
              <a:extLst>
                <a:ext uri="{FF2B5EF4-FFF2-40B4-BE49-F238E27FC236}">
                  <a16:creationId xmlns:a16="http://schemas.microsoft.com/office/drawing/2014/main" id="{AEC1F255-AF46-6034-AFF1-A679D3FCEDC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2192" y="2569988"/>
              <a:ext cx="345723" cy="0"/>
            </a:xfrm>
            <a:prstGeom prst="straightConnector1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 стрелкой 30">
              <a:extLst>
                <a:ext uri="{FF2B5EF4-FFF2-40B4-BE49-F238E27FC236}">
                  <a16:creationId xmlns:a16="http://schemas.microsoft.com/office/drawing/2014/main" id="{1B05BFAB-334F-DCF9-27CF-66B32E4D820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95918" y="3234370"/>
              <a:ext cx="345723" cy="0"/>
            </a:xfrm>
            <a:prstGeom prst="straightConnector1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 стрелкой 31">
              <a:extLst>
                <a:ext uri="{FF2B5EF4-FFF2-40B4-BE49-F238E27FC236}">
                  <a16:creationId xmlns:a16="http://schemas.microsoft.com/office/drawing/2014/main" id="{1ED214D2-192E-6594-6BD7-6B6435315D3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85319" y="3952529"/>
              <a:ext cx="345723" cy="0"/>
            </a:xfrm>
            <a:prstGeom prst="straightConnector1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 стрелкой 32">
              <a:extLst>
                <a:ext uri="{FF2B5EF4-FFF2-40B4-BE49-F238E27FC236}">
                  <a16:creationId xmlns:a16="http://schemas.microsoft.com/office/drawing/2014/main" id="{BF2860E2-76BD-91A5-2957-40D38F7D6F4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59041" y="4672988"/>
              <a:ext cx="345723" cy="0"/>
            </a:xfrm>
            <a:prstGeom prst="straightConnector1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 стрелкой 33">
              <a:extLst>
                <a:ext uri="{FF2B5EF4-FFF2-40B4-BE49-F238E27FC236}">
                  <a16:creationId xmlns:a16="http://schemas.microsoft.com/office/drawing/2014/main" id="{E516CA39-D1E5-0A62-CF4D-FE8BD1C48A32}"/>
                </a:ext>
              </a:extLst>
            </p:cNvPr>
            <p:cNvCxnSpPr>
              <a:cxnSpLocks/>
            </p:cNvCxnSpPr>
            <p:nvPr/>
          </p:nvCxnSpPr>
          <p:spPr>
            <a:xfrm>
              <a:off x="2723489" y="5541776"/>
              <a:ext cx="180401" cy="0"/>
            </a:xfrm>
            <a:prstGeom prst="straightConnector1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 стрелкой 36">
              <a:extLst>
                <a:ext uri="{FF2B5EF4-FFF2-40B4-BE49-F238E27FC236}">
                  <a16:creationId xmlns:a16="http://schemas.microsoft.com/office/drawing/2014/main" id="{919E3E53-1E21-48DD-64EC-A36AC1B8D54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63998" y="5541776"/>
              <a:ext cx="180401" cy="0"/>
            </a:xfrm>
            <a:prstGeom prst="straightConnector1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97053CA0-ECC7-E41D-6C56-1D5EFAB0C5B5}"/>
              </a:ext>
            </a:extLst>
          </p:cNvPr>
          <p:cNvSpPr txBox="1"/>
          <p:nvPr/>
        </p:nvSpPr>
        <p:spPr>
          <a:xfrm>
            <a:off x="5742708" y="1617779"/>
            <a:ext cx="53882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venir Next Demi Bold" panose="020B0503020202020204" pitchFamily="34" charset="0"/>
                <a:cs typeface="Courier New" panose="02070309020205020404" pitchFamily="49" charset="0"/>
              </a:rPr>
              <a:t>Phases of QCD matter in HIC: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67A80FA-8084-E266-BE1C-13DF75A6EA47}"/>
              </a:ext>
            </a:extLst>
          </p:cNvPr>
          <p:cNvSpPr txBox="1"/>
          <p:nvPr/>
        </p:nvSpPr>
        <p:spPr>
          <a:xfrm>
            <a:off x="5792500" y="5117010"/>
            <a:ext cx="4690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Avenir Next Medium" panose="020B0503020202020204" pitchFamily="34" charset="0"/>
                <a:cs typeface="Courier New" panose="02070309020205020404" pitchFamily="49" charset="0"/>
              </a:rPr>
              <a:t>Matter produced in HIC undergoes</a:t>
            </a:r>
          </a:p>
          <a:p>
            <a:r>
              <a:rPr lang="en-US" dirty="0">
                <a:solidFill>
                  <a:srgbClr val="C00000"/>
                </a:solidFill>
                <a:latin typeface="Avenir Next Medium" panose="020B0503020202020204" pitchFamily="34" charset="0"/>
                <a:cs typeface="Courier New" panose="02070309020205020404" pitchFamily="49" charset="0"/>
              </a:rPr>
              <a:t>multiphase evolution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A5DBE17-7298-CA1D-9814-E8945828384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 rot="19012616">
            <a:off x="4573190" y="896167"/>
            <a:ext cx="984662" cy="981029"/>
          </a:xfrm>
          <a:prstGeom prst="rect">
            <a:avLst/>
          </a:prstGeom>
        </p:spPr>
      </p:pic>
      <p:sp>
        <p:nvSpPr>
          <p:cNvPr id="4" name="Rectangle 8">
            <a:extLst>
              <a:ext uri="{FF2B5EF4-FFF2-40B4-BE49-F238E27FC236}">
                <a16:creationId xmlns:a16="http://schemas.microsoft.com/office/drawing/2014/main" id="{13104B08-BFE7-7B31-D610-2F78F9A239F4}"/>
              </a:ext>
            </a:extLst>
          </p:cNvPr>
          <p:cNvSpPr/>
          <p:nvPr/>
        </p:nvSpPr>
        <p:spPr>
          <a:xfrm>
            <a:off x="738268" y="4298918"/>
            <a:ext cx="4244867" cy="572424"/>
          </a:xfrm>
          <a:prstGeom prst="rect">
            <a:avLst/>
          </a:prstGeom>
          <a:noFill/>
          <a:ln w="31750" cap="rnd">
            <a:solidFill>
              <a:srgbClr val="C00000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2324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7C2E84-9A1C-AB60-3FC9-E76E97146E87}"/>
              </a:ext>
            </a:extLst>
          </p:cNvPr>
          <p:cNvSpPr/>
          <p:nvPr/>
        </p:nvSpPr>
        <p:spPr>
          <a:xfrm>
            <a:off x="8516097" y="1304844"/>
            <a:ext cx="3675903" cy="725316"/>
          </a:xfrm>
          <a:prstGeom prst="rect">
            <a:avLst/>
          </a:prstGeom>
          <a:solidFill>
            <a:srgbClr val="C00000">
              <a:alpha val="2520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A36838-87F2-D1CA-8B50-724AE127ADA1}"/>
              </a:ext>
            </a:extLst>
          </p:cNvPr>
          <p:cNvSpPr txBox="1"/>
          <p:nvPr/>
        </p:nvSpPr>
        <p:spPr>
          <a:xfrm>
            <a:off x="6096001" y="0"/>
            <a:ext cx="6138672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see e.g. P. </a:t>
            </a:r>
            <a:r>
              <a:rPr lang="en-US" sz="1200" dirty="0" err="1">
                <a:latin typeface="Avenir Next" panose="020B0503020202020204" pitchFamily="34" charset="0"/>
                <a:cs typeface="Arial" panose="020B0604020202020204" pitchFamily="34" charset="0"/>
              </a:rPr>
              <a:t>Aurenche</a:t>
            </a:r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, B. G. </a:t>
            </a:r>
            <a:r>
              <a:rPr lang="en-US" sz="1200" dirty="0" err="1">
                <a:latin typeface="Avenir Next" panose="020B0503020202020204" pitchFamily="34" charset="0"/>
                <a:cs typeface="Arial" panose="020B0604020202020204" pitchFamily="34" charset="0"/>
              </a:rPr>
              <a:t>Zakharov</a:t>
            </a:r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, PLB, 2012</a:t>
            </a:r>
          </a:p>
          <a:p>
            <a:pPr algn="r"/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A. </a:t>
            </a:r>
            <a:r>
              <a:rPr lang="en-US" sz="1200" dirty="0" err="1">
                <a:latin typeface="Avenir Next" panose="020B0503020202020204" pitchFamily="34" charset="0"/>
                <a:cs typeface="Arial" panose="020B0604020202020204" pitchFamily="34" charset="0"/>
              </a:rPr>
              <a:t>Ipp</a:t>
            </a:r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, D. I. Müller, D. Schuh, PRD, 2020 </a:t>
            </a:r>
          </a:p>
          <a:p>
            <a:pPr algn="r"/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A. </a:t>
            </a:r>
            <a:r>
              <a:rPr lang="en-US" sz="1200" dirty="0" err="1">
                <a:latin typeface="Avenir Next" panose="020B0503020202020204" pitchFamily="34" charset="0"/>
                <a:cs typeface="Arial" panose="020B0604020202020204" pitchFamily="34" charset="0"/>
              </a:rPr>
              <a:t>Ipp</a:t>
            </a:r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, D. I. Müller, D. Schuh, PLB, 2020</a:t>
            </a:r>
          </a:p>
          <a:p>
            <a:pPr algn="r"/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M. Carrington, A. </a:t>
            </a:r>
            <a:r>
              <a:rPr lang="en-US" sz="1200" dirty="0" err="1">
                <a:latin typeface="Avenir Next" panose="020B0503020202020204" pitchFamily="34" charset="0"/>
                <a:cs typeface="Arial" panose="020B0604020202020204" pitchFamily="34" charset="0"/>
              </a:rPr>
              <a:t>Czajka</a:t>
            </a:r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, S. </a:t>
            </a:r>
            <a:r>
              <a:rPr lang="en-US" sz="1200" dirty="0" err="1">
                <a:latin typeface="Avenir Next" panose="020B0503020202020204" pitchFamily="34" charset="0"/>
                <a:cs typeface="Arial" panose="020B0604020202020204" pitchFamily="34" charset="0"/>
              </a:rPr>
              <a:t>Mrowczynski</a:t>
            </a:r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, PLB, 2022</a:t>
            </a:r>
          </a:p>
          <a:p>
            <a:pPr algn="r"/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M. Carrington, A. </a:t>
            </a:r>
            <a:r>
              <a:rPr lang="en-US" sz="1200" dirty="0" err="1">
                <a:latin typeface="Avenir Next" panose="020B0503020202020204" pitchFamily="34" charset="0"/>
                <a:cs typeface="Arial" panose="020B0604020202020204" pitchFamily="34" charset="0"/>
              </a:rPr>
              <a:t>Czajka</a:t>
            </a:r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, S. </a:t>
            </a:r>
            <a:r>
              <a:rPr lang="en-US" sz="1200" dirty="0" err="1">
                <a:latin typeface="Avenir Next" panose="020B0503020202020204" pitchFamily="34" charset="0"/>
                <a:cs typeface="Arial" panose="020B0604020202020204" pitchFamily="34" charset="0"/>
              </a:rPr>
              <a:t>Mrowczynski</a:t>
            </a:r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, PRC, 2022</a:t>
            </a:r>
          </a:p>
          <a:p>
            <a:pPr algn="r"/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D. </a:t>
            </a:r>
            <a:r>
              <a:rPr lang="en-US" sz="1200" dirty="0" err="1">
                <a:latin typeface="Avenir Next" panose="020B0503020202020204" pitchFamily="34" charset="0"/>
                <a:cs typeface="Arial" panose="020B0604020202020204" pitchFamily="34" charset="0"/>
              </a:rPr>
              <a:t>Avramescu</a:t>
            </a:r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 et al., PRD, 2023</a:t>
            </a:r>
          </a:p>
          <a:p>
            <a:pPr algn="r"/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J. </a:t>
            </a:r>
            <a:r>
              <a:rPr lang="en-US" sz="1200" dirty="0" err="1">
                <a:latin typeface="Avenir Next" panose="020B0503020202020204" pitchFamily="34" charset="0"/>
                <a:cs typeface="Arial" panose="020B0604020202020204" pitchFamily="34" charset="0"/>
              </a:rPr>
              <a:t>Barata</a:t>
            </a:r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, S. </a:t>
            </a:r>
            <a:r>
              <a:rPr lang="en-US" sz="1200" dirty="0" err="1">
                <a:latin typeface="Avenir Next" panose="020B0503020202020204" pitchFamily="34" charset="0"/>
                <a:cs typeface="Arial" panose="020B0604020202020204" pitchFamily="34" charset="0"/>
              </a:rPr>
              <a:t>Hauksson</a:t>
            </a:r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, X. Mayo López, AS, PRD, 2024</a:t>
            </a:r>
          </a:p>
          <a:p>
            <a:pPr algn="r"/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S. </a:t>
            </a:r>
            <a:r>
              <a:rPr lang="en-US" sz="1200" dirty="0" err="1">
                <a:latin typeface="Avenir Next" panose="020B0503020202020204" pitchFamily="34" charset="0"/>
                <a:cs typeface="Arial" panose="020B0604020202020204" pitchFamily="34" charset="0"/>
              </a:rPr>
              <a:t>Hauksson</a:t>
            </a:r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, S. Jeon, C. Gale, PRC, 2022</a:t>
            </a:r>
          </a:p>
          <a:p>
            <a:pPr algn="r"/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K. </a:t>
            </a:r>
            <a:r>
              <a:rPr lang="en-US" sz="1200" dirty="0" err="1">
                <a:latin typeface="Avenir Next" panose="020B0503020202020204" pitchFamily="34" charset="0"/>
                <a:cs typeface="Arial" panose="020B0604020202020204" pitchFamily="34" charset="0"/>
              </a:rPr>
              <a:t>Boguslavski</a:t>
            </a:r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 et al., PRD, 2024</a:t>
            </a:r>
          </a:p>
          <a:p>
            <a:pPr algn="r"/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K. </a:t>
            </a:r>
            <a:r>
              <a:rPr lang="en-US" sz="1200" dirty="0" err="1">
                <a:latin typeface="Avenir Next" panose="020B0503020202020204" pitchFamily="34" charset="0"/>
                <a:cs typeface="Arial" panose="020B0604020202020204" pitchFamily="34" charset="0"/>
              </a:rPr>
              <a:t>Boguslavski</a:t>
            </a:r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 et al., PLB, 2024</a:t>
            </a:r>
          </a:p>
          <a:p>
            <a:pPr algn="r"/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K. </a:t>
            </a:r>
            <a:r>
              <a:rPr lang="en-US" sz="1200" dirty="0" err="1">
                <a:latin typeface="Avenir Next" panose="020B0503020202020204" pitchFamily="34" charset="0"/>
                <a:cs typeface="Arial" panose="020B0604020202020204" pitchFamily="34" charset="0"/>
              </a:rPr>
              <a:t>Boguslavski</a:t>
            </a:r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, J. </a:t>
            </a:r>
            <a:r>
              <a:rPr lang="en-US" sz="1200" dirty="0" err="1">
                <a:latin typeface="Avenir Next" panose="020B0503020202020204" pitchFamily="34" charset="0"/>
                <a:cs typeface="Arial" panose="020B0604020202020204" pitchFamily="34" charset="0"/>
              </a:rPr>
              <a:t>Barata</a:t>
            </a:r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, F. </a:t>
            </a:r>
            <a:r>
              <a:rPr lang="en-US" sz="1200" dirty="0" err="1">
                <a:latin typeface="Avenir Next" panose="020B0503020202020204" pitchFamily="34" charset="0"/>
                <a:cs typeface="Arial" panose="020B0604020202020204" pitchFamily="34" charset="0"/>
              </a:rPr>
              <a:t>Lindenbauer</a:t>
            </a:r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, AS, 2025</a:t>
            </a:r>
          </a:p>
          <a:p>
            <a:pPr algn="r"/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M. Carrington, A. </a:t>
            </a:r>
            <a:r>
              <a:rPr lang="en-US" sz="1200" dirty="0" err="1">
                <a:latin typeface="Avenir Next" panose="020B0503020202020204" pitchFamily="34" charset="0"/>
                <a:cs typeface="Arial" panose="020B0604020202020204" pitchFamily="34" charset="0"/>
              </a:rPr>
              <a:t>Czajka</a:t>
            </a:r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, S. </a:t>
            </a:r>
            <a:r>
              <a:rPr lang="en-US" sz="1200" dirty="0" err="1">
                <a:latin typeface="Avenir Next" panose="020B0503020202020204" pitchFamily="34" charset="0"/>
                <a:cs typeface="Arial" panose="020B0604020202020204" pitchFamily="34" charset="0"/>
              </a:rPr>
              <a:t>Mrowczynski</a:t>
            </a:r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, NPA, 2020</a:t>
            </a:r>
          </a:p>
          <a:p>
            <a:pPr algn="r"/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K. </a:t>
            </a:r>
            <a:r>
              <a:rPr lang="en-US" sz="1200" dirty="0" err="1">
                <a:latin typeface="Avenir Next" panose="020B0503020202020204" pitchFamily="34" charset="0"/>
                <a:cs typeface="Arial" panose="020B0604020202020204" pitchFamily="34" charset="0"/>
              </a:rPr>
              <a:t>Boguslavski</a:t>
            </a:r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 et al., PRD, 2024</a:t>
            </a:r>
          </a:p>
          <a:p>
            <a:pPr algn="r"/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C. Gale et al., SQM2024</a:t>
            </a:r>
          </a:p>
          <a:p>
            <a:pPr algn="r"/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X. Du, PRC, 2024</a:t>
            </a:r>
          </a:p>
          <a:p>
            <a:pPr algn="r"/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D. </a:t>
            </a:r>
            <a:r>
              <a:rPr lang="en-US" sz="1200" dirty="0" err="1">
                <a:latin typeface="Avenir Next" panose="020B0503020202020204" pitchFamily="34" charset="0"/>
                <a:cs typeface="Arial" panose="020B0604020202020204" pitchFamily="34" charset="0"/>
              </a:rPr>
              <a:t>Avramescu</a:t>
            </a:r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 et al., PRD, 2025 </a:t>
            </a:r>
          </a:p>
          <a:p>
            <a:pPr algn="r"/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D. </a:t>
            </a:r>
            <a:r>
              <a:rPr lang="en-US" sz="1200" dirty="0" err="1">
                <a:latin typeface="Avenir Next" panose="020B0503020202020204" pitchFamily="34" charset="0"/>
                <a:cs typeface="Arial" panose="020B0604020202020204" pitchFamily="34" charset="0"/>
              </a:rPr>
              <a:t>Avramescu</a:t>
            </a:r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 et al., PRL, 2025 </a:t>
            </a:r>
            <a:endParaRPr lang="ru-RU" sz="1200" dirty="0">
              <a:latin typeface="Avenir Next" panose="020B05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EF8B5F-EAC7-8042-8A61-F6C7B0B087FB}"/>
              </a:ext>
            </a:extLst>
          </p:cNvPr>
          <p:cNvSpPr/>
          <p:nvPr/>
        </p:nvSpPr>
        <p:spPr>
          <a:xfrm>
            <a:off x="8516098" y="229456"/>
            <a:ext cx="3675902" cy="1075388"/>
          </a:xfrm>
          <a:prstGeom prst="rect">
            <a:avLst/>
          </a:prstGeom>
          <a:solidFill>
            <a:srgbClr val="00B050">
              <a:alpha val="2520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F9758C-1CDB-0EA0-FF16-D69AB6D6BCDD}"/>
              </a:ext>
            </a:extLst>
          </p:cNvPr>
          <p:cNvSpPr txBox="1"/>
          <p:nvPr/>
        </p:nvSpPr>
        <p:spPr>
          <a:xfrm>
            <a:off x="404290" y="629720"/>
            <a:ext cx="53882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venir Next" panose="020B0503020202020204" pitchFamily="34" charset="0"/>
                <a:cs typeface="Courier New" panose="02070309020205020404" pitchFamily="49" charset="0"/>
              </a:rPr>
              <a:t>Initial stages in HICs</a:t>
            </a:r>
            <a:endParaRPr lang="en-US" sz="2400" b="1" dirty="0">
              <a:solidFill>
                <a:srgbClr val="00408C"/>
              </a:solidFill>
              <a:latin typeface="Avenir Next" panose="020B0503020202020204" pitchFamily="34" charset="0"/>
              <a:cs typeface="Courier New" panose="02070309020205020404" pitchFamily="49" charset="0"/>
            </a:endParaRPr>
          </a:p>
        </p:txBody>
      </p:sp>
      <p:sp>
        <p:nvSpPr>
          <p:cNvPr id="15" name="Номер слайда 12">
            <a:extLst>
              <a:ext uri="{FF2B5EF4-FFF2-40B4-BE49-F238E27FC236}">
                <a16:creationId xmlns:a16="http://schemas.microsoft.com/office/drawing/2014/main" id="{794B4196-8533-2459-5622-C66015F91640}"/>
              </a:ext>
            </a:extLst>
          </p:cNvPr>
          <p:cNvSpPr txBox="1">
            <a:spLocks/>
          </p:cNvSpPr>
          <p:nvPr/>
        </p:nvSpPr>
        <p:spPr>
          <a:xfrm>
            <a:off x="9326073" y="644598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651EAAB-5D0D-473B-859D-C18D8179491F}" type="slidenum">
              <a:rPr lang="en-US" sz="1600" smtClean="0">
                <a:solidFill>
                  <a:schemeClr val="tx1"/>
                </a:solidFill>
                <a:latin typeface="Avenir Next" panose="020B0503020202020204" pitchFamily="34" charset="0"/>
              </a:rPr>
              <a:pPr algn="r"/>
              <a:t>25</a:t>
            </a:fld>
            <a:endParaRPr lang="en-US" sz="1600" dirty="0">
              <a:solidFill>
                <a:schemeClr val="tx1"/>
              </a:solidFill>
              <a:latin typeface="Avenir Next" panose="020B0503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6C10831-CB84-2651-8215-B99A95741AF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425" r="7761" b="12425"/>
          <a:stretch/>
        </p:blipFill>
        <p:spPr>
          <a:xfrm>
            <a:off x="9067937" y="3335004"/>
            <a:ext cx="3001336" cy="318947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3D0B044-1939-4F89-60CB-111DBBF9BE6D}"/>
                  </a:ext>
                </a:extLst>
              </p:cNvPr>
              <p:cNvSpPr txBox="1"/>
              <p:nvPr/>
            </p:nvSpPr>
            <p:spPr>
              <a:xfrm>
                <a:off x="556688" y="1225450"/>
                <a:ext cx="7700621" cy="37057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𝑞</m:t>
                        </m:r>
                      </m:e>
                    </m:acc>
                  </m:oMath>
                </a14:m>
                <a:r>
                  <a:rPr lang="en-US" dirty="0">
                    <a:latin typeface="Avenir Next" panose="020B0503020202020204" pitchFamily="34" charset="0"/>
                    <a:cs typeface="Calibri" panose="020F0502020204030204" pitchFamily="34" charset="0"/>
                  </a:rPr>
                  <a:t> is extremely hard to access experimentally, but it provides an important measure for phenomenological estimates</a:t>
                </a:r>
              </a:p>
              <a:p>
                <a:endParaRPr lang="en-US" dirty="0">
                  <a:latin typeface="Avenir Next" panose="020B0503020202020204" pitchFamily="34" charset="0"/>
                  <a:cs typeface="Calibri" panose="020F050202020403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Avenir Next" panose="020B0503020202020204" pitchFamily="34" charset="0"/>
                    <a:cs typeface="Calibri" panose="020F0502020204030204" pitchFamily="34" charset="0"/>
                  </a:rPr>
                  <a:t>Large scale simulations, see e.g. JETSCAPE (PRC, 2021), suggest   that a typical value for the QGP 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T</m:t>
                    </m:r>
                    <m:r>
                      <a:rPr lang="en-US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~ 200 </m:t>
                    </m:r>
                    <m:r>
                      <m:rPr>
                        <m:sty m:val="p"/>
                      </m:rPr>
                      <a:rPr lang="en-US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MeV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  <a:latin typeface="Avenir Next" panose="020B0503020202020204" pitchFamily="34" charset="0"/>
                    <a:cs typeface="Calibri" panose="020F0502020204030204" pitchFamily="34" charset="0"/>
                  </a:rPr>
                  <a:t> is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q</m:t>
                        </m:r>
                      </m:e>
                    </m:acc>
                    <m:r>
                      <a:rPr lang="en-US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~ 0.12</m:t>
                    </m:r>
                    <m:r>
                      <a:rPr lang="en-US" b="0" i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sSup>
                      <m:sSup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b="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GeV</m:t>
                        </m:r>
                      </m:e>
                      <m:sup>
                        <m:r>
                          <a:rPr lang="en-US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p>
                    </m:sSup>
                    <m:r>
                      <a:rPr lang="en-US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/</m:t>
                    </m:r>
                    <m:r>
                      <m:rPr>
                        <m:sty m:val="p"/>
                      </m:rPr>
                      <a:rPr lang="en-US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fm</m:t>
                    </m:r>
                  </m:oMath>
                </a14:m>
                <a:endParaRPr lang="en-US" dirty="0">
                  <a:latin typeface="Avenir Next" panose="020B0503020202020204" pitchFamily="34" charset="0"/>
                  <a:cs typeface="Calibri" panose="020F0502020204030204" pitchFamily="34" charset="0"/>
                </a:endParaRPr>
              </a:p>
              <a:p>
                <a:endParaRPr lang="en-US" dirty="0">
                  <a:latin typeface="Avenir Next" panose="020B0503020202020204" pitchFamily="34" charset="0"/>
                  <a:cs typeface="Calibri" panose="020F050202020403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Avenir Next" panose="020B0503020202020204" pitchFamily="34" charset="0"/>
                    <a:cs typeface="Calibri" panose="020F0502020204030204" pitchFamily="34" charset="0"/>
                  </a:rPr>
                  <a:t>Historically, the </a:t>
                </a:r>
                <a:r>
                  <a:rPr lang="en-US" dirty="0" err="1">
                    <a:latin typeface="Avenir Next" panose="020B0503020202020204" pitchFamily="34" charset="0"/>
                    <a:cs typeface="Calibri" panose="020F0502020204030204" pitchFamily="34" charset="0"/>
                  </a:rPr>
                  <a:t>glasma</a:t>
                </a:r>
                <a:r>
                  <a:rPr lang="en-US" dirty="0">
                    <a:latin typeface="Avenir Next" panose="020B0503020202020204" pitchFamily="34" charset="0"/>
                    <a:cs typeface="Calibri" panose="020F0502020204030204" pitchFamily="34" charset="0"/>
                  </a:rPr>
                  <a:t> phase was assumed less relevant, but a series of recent works indicate that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q</m:t>
                        </m:r>
                      </m:e>
                    </m:acc>
                    <m:r>
                      <a:rPr lang="en-US" b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≥</m:t>
                    </m:r>
                    <m:r>
                      <a:rPr lang="en-US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5</m:t>
                    </m:r>
                    <m:r>
                      <a:rPr lang="en-US" b="0" i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sSup>
                      <m:sSup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b="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GeV</m:t>
                        </m:r>
                      </m:e>
                      <m:sup>
                        <m:r>
                          <a:rPr lang="en-US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p>
                    </m:sSup>
                    <m:r>
                      <a:rPr lang="en-US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/</m:t>
                    </m:r>
                    <m:r>
                      <m:rPr>
                        <m:sty m:val="p"/>
                      </m:rPr>
                      <a:rPr lang="en-US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fm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  <a:latin typeface="Avenir Next" panose="020B0503020202020204" pitchFamily="34" charset="0"/>
                    <a:cs typeface="Calibri" panose="020F0502020204030204" pitchFamily="34" charset="0"/>
                  </a:rPr>
                  <a:t> during the first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0</m:t>
                    </m:r>
                    <m:r>
                      <a:rPr lang="en-US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.3 </m:t>
                    </m:r>
                    <m:r>
                      <m:rPr>
                        <m:sty m:val="p"/>
                      </m:rPr>
                      <a:rPr lang="en-US" b="0" i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fm</m:t>
                    </m:r>
                    <m:r>
                      <a:rPr lang="en-US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/</m:t>
                    </m:r>
                    <m:r>
                      <m:rPr>
                        <m:sty m:val="p"/>
                      </m:rPr>
                      <a:rPr lang="en-US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c</m:t>
                    </m:r>
                  </m:oMath>
                </a14:m>
                <a:endParaRPr lang="en-US" dirty="0">
                  <a:solidFill>
                    <a:schemeClr val="tx1"/>
                  </a:solidFill>
                  <a:latin typeface="Avenir Next" panose="020B0503020202020204" pitchFamily="34" charset="0"/>
                  <a:cs typeface="Calibri" panose="020F0502020204030204" pitchFamily="34" charset="0"/>
                </a:endParaRPr>
              </a:p>
              <a:p>
                <a:endParaRPr lang="en-US" dirty="0">
                  <a:latin typeface="Avenir Next" panose="020B0503020202020204" pitchFamily="34" charset="0"/>
                  <a:cs typeface="Calibri" panose="020F050202020403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chemeClr val="tx1"/>
                    </a:solidFill>
                    <a:latin typeface="Avenir Next" panose="020B0503020202020204" pitchFamily="34" charset="0"/>
                    <a:cs typeface="Calibri" panose="020F0502020204030204" pitchFamily="34" charset="0"/>
                  </a:rPr>
                  <a:t>The simulations of the non-equilibrium dynamics within kinetic theory show continuity of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q</m:t>
                        </m:r>
                      </m:e>
                    </m:acc>
                  </m:oMath>
                </a14:m>
                <a:r>
                  <a:rPr lang="en-US" dirty="0">
                    <a:solidFill>
                      <a:schemeClr val="tx1"/>
                    </a:solidFill>
                    <a:latin typeface="Avenir Next" panose="020B050302020202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dirty="0">
                    <a:latin typeface="Avenir Next" panose="020B0503020202020204" pitchFamily="34" charset="0"/>
                    <a:cs typeface="Calibri" panose="020F0502020204030204" pitchFamily="34" charset="0"/>
                  </a:rPr>
                  <a:t>consistent with these </a:t>
                </a:r>
                <a:r>
                  <a:rPr lang="en-US" dirty="0" err="1">
                    <a:latin typeface="Avenir Next" panose="020B0503020202020204" pitchFamily="34" charset="0"/>
                    <a:cs typeface="Calibri" panose="020F0502020204030204" pitchFamily="34" charset="0"/>
                  </a:rPr>
                  <a:t>glasma</a:t>
                </a:r>
                <a:r>
                  <a:rPr lang="en-US" dirty="0">
                    <a:latin typeface="Avenir Next" panose="020B0503020202020204" pitchFamily="34" charset="0"/>
                    <a:cs typeface="Calibri" panose="020F0502020204030204" pitchFamily="34" charset="0"/>
                  </a:rPr>
                  <a:t> phase values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dirty="0">
                  <a:latin typeface="Avenir Next" panose="020B0503020202020204" pitchFamily="34" charset="0"/>
                  <a:cs typeface="Calibri" panose="020F050202020403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Avenir Next" panose="020B0503020202020204" pitchFamily="34" charset="0"/>
                    <a:cs typeface="Calibri" panose="020F0502020204030204" pitchFamily="34" charset="0"/>
                  </a:rPr>
                  <a:t>Similarly strong effects are also observed for heavy quarks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3D0B044-1939-4F89-60CB-111DBBF9BE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688" y="1225450"/>
                <a:ext cx="7700621" cy="3705758"/>
              </a:xfrm>
              <a:prstGeom prst="rect">
                <a:avLst/>
              </a:prstGeom>
              <a:blipFill>
                <a:blip r:embed="rId4"/>
                <a:stretch>
                  <a:fillRect l="-493" t="-683" r="-1151" b="-13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>
            <a:extLst>
              <a:ext uri="{FF2B5EF4-FFF2-40B4-BE49-F238E27FC236}">
                <a16:creationId xmlns:a16="http://schemas.microsoft.com/office/drawing/2014/main" id="{029003FE-6250-0F57-2CF2-25FE721526FA}"/>
              </a:ext>
            </a:extLst>
          </p:cNvPr>
          <p:cNvSpPr/>
          <p:nvPr/>
        </p:nvSpPr>
        <p:spPr>
          <a:xfrm>
            <a:off x="8516098" y="0"/>
            <a:ext cx="3675902" cy="229456"/>
          </a:xfrm>
          <a:prstGeom prst="rect">
            <a:avLst/>
          </a:prstGeom>
          <a:solidFill>
            <a:srgbClr val="65A9DA">
              <a:alpha val="2520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5F06D15-6562-47B8-203C-2CA296C608C4}"/>
              </a:ext>
            </a:extLst>
          </p:cNvPr>
          <p:cNvSpPr/>
          <p:nvPr/>
        </p:nvSpPr>
        <p:spPr>
          <a:xfrm>
            <a:off x="8516096" y="2030160"/>
            <a:ext cx="3675902" cy="1137408"/>
          </a:xfrm>
          <a:prstGeom prst="rect">
            <a:avLst/>
          </a:prstGeom>
          <a:solidFill>
            <a:srgbClr val="7030A0">
              <a:alpha val="2520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B87D0D0-7B73-79ED-E7F8-D707001A82A4}"/>
              </a:ext>
            </a:extLst>
          </p:cNvPr>
          <p:cNvSpPr/>
          <p:nvPr/>
        </p:nvSpPr>
        <p:spPr>
          <a:xfrm>
            <a:off x="4034920" y="2904065"/>
            <a:ext cx="2806147" cy="287867"/>
          </a:xfrm>
          <a:prstGeom prst="rect">
            <a:avLst/>
          </a:prstGeom>
          <a:solidFill>
            <a:srgbClr val="65A9DA">
              <a:alpha val="2520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5E2053B-3D49-131C-BB49-4B47D6BFD4CD}"/>
              </a:ext>
            </a:extLst>
          </p:cNvPr>
          <p:cNvSpPr/>
          <p:nvPr/>
        </p:nvSpPr>
        <p:spPr>
          <a:xfrm>
            <a:off x="906438" y="3191932"/>
            <a:ext cx="3012419" cy="287867"/>
          </a:xfrm>
          <a:prstGeom prst="rect">
            <a:avLst/>
          </a:prstGeom>
          <a:solidFill>
            <a:srgbClr val="00B050">
              <a:alpha val="2520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27187BD-7C29-57F5-BA8B-1AA7BC1E726B}"/>
              </a:ext>
            </a:extLst>
          </p:cNvPr>
          <p:cNvSpPr/>
          <p:nvPr/>
        </p:nvSpPr>
        <p:spPr>
          <a:xfrm>
            <a:off x="3239478" y="3746249"/>
            <a:ext cx="2806147" cy="287868"/>
          </a:xfrm>
          <a:prstGeom prst="rect">
            <a:avLst/>
          </a:prstGeom>
          <a:solidFill>
            <a:srgbClr val="C00000">
              <a:alpha val="2520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65C1108-9248-01CD-9497-1C34571D69E7}"/>
              </a:ext>
            </a:extLst>
          </p:cNvPr>
          <p:cNvSpPr/>
          <p:nvPr/>
        </p:nvSpPr>
        <p:spPr>
          <a:xfrm>
            <a:off x="5207201" y="4550769"/>
            <a:ext cx="1779907" cy="287868"/>
          </a:xfrm>
          <a:prstGeom prst="rect">
            <a:avLst/>
          </a:prstGeom>
          <a:solidFill>
            <a:srgbClr val="7030A0">
              <a:alpha val="2520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7216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Номер слайда 12">
            <a:extLst>
              <a:ext uri="{FF2B5EF4-FFF2-40B4-BE49-F238E27FC236}">
                <a16:creationId xmlns:a16="http://schemas.microsoft.com/office/drawing/2014/main" id="{5A2173C2-959B-7E8F-25CC-9A355E4719D6}"/>
              </a:ext>
            </a:extLst>
          </p:cNvPr>
          <p:cNvSpPr txBox="1">
            <a:spLocks/>
          </p:cNvSpPr>
          <p:nvPr/>
        </p:nvSpPr>
        <p:spPr>
          <a:xfrm>
            <a:off x="9362649" y="645817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651EAAB-5D0D-473B-859D-C18D8179491F}" type="slidenum">
              <a:rPr lang="en-US" smtClean="0">
                <a:solidFill>
                  <a:schemeClr val="tx1"/>
                </a:solidFill>
                <a:latin typeface="Avenir Next" panose="020B0503020202020204" pitchFamily="34" charset="0"/>
              </a:rPr>
              <a:pPr algn="r"/>
              <a:t>26</a:t>
            </a:fld>
            <a:endParaRPr lang="en-US" dirty="0">
              <a:solidFill>
                <a:schemeClr val="tx1"/>
              </a:solidFill>
              <a:latin typeface="Avenir Next" panose="020B0503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4DEE13-BA77-5283-F689-2DEA08E0F28A}"/>
              </a:ext>
            </a:extLst>
          </p:cNvPr>
          <p:cNvSpPr txBox="1"/>
          <p:nvPr/>
        </p:nvSpPr>
        <p:spPr>
          <a:xfrm>
            <a:off x="6096001" y="0"/>
            <a:ext cx="6138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K. </a:t>
            </a:r>
            <a:r>
              <a:rPr lang="en-US" sz="1200" dirty="0" err="1">
                <a:latin typeface="Avenir Next" panose="020B0503020202020204" pitchFamily="34" charset="0"/>
                <a:cs typeface="Arial" panose="020B0604020202020204" pitchFamily="34" charset="0"/>
              </a:rPr>
              <a:t>Boguslavski</a:t>
            </a:r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 et al., PLB, 2024</a:t>
            </a:r>
          </a:p>
          <a:p>
            <a:pPr algn="r"/>
            <a:r>
              <a:rPr lang="en-US" sz="1200" dirty="0">
                <a:latin typeface="Avenir Next" panose="020B0503020202020204" pitchFamily="34" charset="0"/>
                <a:cs typeface="Calibri" panose="020F0502020204030204" pitchFamily="34" charset="0"/>
              </a:rPr>
              <a:t>J. </a:t>
            </a:r>
            <a:r>
              <a:rPr lang="en-US" sz="1200" dirty="0" err="1">
                <a:latin typeface="Avenir Next" panose="020B0503020202020204" pitchFamily="34" charset="0"/>
                <a:cs typeface="Calibri" panose="020F0502020204030204" pitchFamily="34" charset="0"/>
              </a:rPr>
              <a:t>Barata</a:t>
            </a:r>
            <a:r>
              <a:rPr lang="en-US" sz="1200" dirty="0">
                <a:latin typeface="Avenir Next" panose="020B0503020202020204" pitchFamily="34" charset="0"/>
                <a:cs typeface="Calibri" panose="020F0502020204030204" pitchFamily="34" charset="0"/>
              </a:rPr>
              <a:t>, G. </a:t>
            </a:r>
            <a:r>
              <a:rPr lang="en-US" sz="1200" dirty="0" err="1">
                <a:latin typeface="Avenir Next" panose="020B0503020202020204" pitchFamily="34" charset="0"/>
                <a:cs typeface="Calibri" panose="020F0502020204030204" pitchFamily="34" charset="0"/>
              </a:rPr>
              <a:t>Milhano</a:t>
            </a:r>
            <a:r>
              <a:rPr lang="en-US" sz="1200" dirty="0">
                <a:latin typeface="Avenir Next" panose="020B0503020202020204" pitchFamily="34" charset="0"/>
                <a:cs typeface="Calibri" panose="020F0502020204030204" pitchFamily="34" charset="0"/>
              </a:rPr>
              <a:t>,  AS, J. Silva, 2025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5B7A5A2-BF22-10B5-7770-6402176705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290" y="1209151"/>
            <a:ext cx="5483892" cy="41158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02082FF-83B7-085C-4E84-7B02C754FC28}"/>
              </a:ext>
            </a:extLst>
          </p:cNvPr>
          <p:cNvSpPr txBox="1"/>
          <p:nvPr/>
        </p:nvSpPr>
        <p:spPr>
          <a:xfrm>
            <a:off x="404290" y="629720"/>
            <a:ext cx="7345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venir Next" panose="020B0503020202020204" pitchFamily="34" charset="0"/>
                <a:cs typeface="Courier New" panose="02070309020205020404" pitchFamily="49" charset="0"/>
              </a:rPr>
              <a:t>Initial stages in HICs</a:t>
            </a:r>
            <a:endParaRPr lang="en-US" sz="2400" b="1" dirty="0">
              <a:solidFill>
                <a:srgbClr val="00408C"/>
              </a:solidFill>
              <a:latin typeface="Avenir Next" panose="020B0503020202020204" pitchFamily="34" charset="0"/>
              <a:cs typeface="Courier New" panose="02070309020205020404" pitchFamily="49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5B9E5D-89A3-4D7F-8C6A-A48CC37D9142}"/>
              </a:ext>
            </a:extLst>
          </p:cNvPr>
          <p:cNvSpPr txBox="1"/>
          <p:nvPr/>
        </p:nvSpPr>
        <p:spPr>
          <a:xfrm>
            <a:off x="3454311" y="5533930"/>
            <a:ext cx="52833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venir Next" panose="020B0503020202020204" pitchFamily="34" charset="0"/>
                <a:cs typeface="Calibri" panose="020F0502020204030204" pitchFamily="34" charset="0"/>
              </a:rPr>
              <a:t>Do the </a:t>
            </a:r>
            <a:r>
              <a:rPr lang="en-US" dirty="0" err="1">
                <a:latin typeface="Avenir Next" panose="020B0503020202020204" pitchFamily="34" charset="0"/>
                <a:cs typeface="Calibri" panose="020F0502020204030204" pitchFamily="34" charset="0"/>
              </a:rPr>
              <a:t>glasma</a:t>
            </a:r>
            <a:r>
              <a:rPr lang="en-US" dirty="0">
                <a:latin typeface="Avenir Next" panose="020B0503020202020204" pitchFamily="34" charset="0"/>
                <a:cs typeface="Calibri" panose="020F0502020204030204" pitchFamily="34" charset="0"/>
              </a:rPr>
              <a:t> and pre-equilibrium broadening patterns fit together?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996BB6-8D31-E214-3C54-9F280CE27E6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202346" y="1300272"/>
            <a:ext cx="5113979" cy="3838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7411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2">
            <a:extLst>
              <a:ext uri="{FF2B5EF4-FFF2-40B4-BE49-F238E27FC236}">
                <a16:creationId xmlns:a16="http://schemas.microsoft.com/office/drawing/2014/main" id="{7DDEAA55-8FE6-C3F2-D144-C772ECAAEE9E}"/>
              </a:ext>
            </a:extLst>
          </p:cNvPr>
          <p:cNvSpPr txBox="1">
            <a:spLocks/>
          </p:cNvSpPr>
          <p:nvPr/>
        </p:nvSpPr>
        <p:spPr>
          <a:xfrm>
            <a:off x="9362649" y="645817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651EAAB-5D0D-473B-859D-C18D8179491F}" type="slidenum">
              <a:rPr lang="en-US" smtClean="0">
                <a:solidFill>
                  <a:schemeClr val="tx1"/>
                </a:solidFill>
                <a:latin typeface="Avenir Next" panose="020B0503020202020204" pitchFamily="34" charset="0"/>
              </a:rPr>
              <a:pPr algn="r"/>
              <a:t>27</a:t>
            </a:fld>
            <a:endParaRPr lang="en-US" dirty="0">
              <a:solidFill>
                <a:schemeClr val="tx1"/>
              </a:solidFill>
              <a:latin typeface="Avenir Next" panose="020B0503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7C4498B-EB8B-D44D-DF03-ACC900280BC5}"/>
              </a:ext>
            </a:extLst>
          </p:cNvPr>
          <p:cNvSpPr txBox="1"/>
          <p:nvPr/>
        </p:nvSpPr>
        <p:spPr>
          <a:xfrm>
            <a:off x="404290" y="629720"/>
            <a:ext cx="7345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venir Next" panose="020B0503020202020204" pitchFamily="34" charset="0"/>
                <a:cs typeface="Arial" panose="020B0604020202020204" pitchFamily="34" charset="0"/>
              </a:rPr>
              <a:t>EECs in initial stages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3BEFA71-ED5D-E171-40FE-B779A7FE7C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831" y="1626980"/>
            <a:ext cx="5062174" cy="3481216"/>
          </a:xfrm>
          <a:prstGeom prst="rect">
            <a:avLst/>
          </a:prstGeom>
        </p:spPr>
      </p:pic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59242630-E6ED-FAEC-FB98-8880BF144A7A}"/>
              </a:ext>
            </a:extLst>
          </p:cNvPr>
          <p:cNvCxnSpPr>
            <a:cxnSpLocks/>
          </p:cNvCxnSpPr>
          <p:nvPr/>
        </p:nvCxnSpPr>
        <p:spPr>
          <a:xfrm>
            <a:off x="5853528" y="3367588"/>
            <a:ext cx="622937" cy="0"/>
          </a:xfrm>
          <a:prstGeom prst="straightConnector1">
            <a:avLst/>
          </a:prstGeom>
          <a:ln w="15875" cap="rnd">
            <a:solidFill>
              <a:srgbClr val="C00000"/>
            </a:solidFill>
            <a:round/>
            <a:tailEnd type="arrow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D7A1BD24-D511-940D-70B4-57C4E07C1CB8}"/>
              </a:ext>
            </a:extLst>
          </p:cNvPr>
          <p:cNvSpPr txBox="1"/>
          <p:nvPr/>
        </p:nvSpPr>
        <p:spPr>
          <a:xfrm>
            <a:off x="867941" y="1488480"/>
            <a:ext cx="21318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venir Next" panose="020B0503020202020204" pitchFamily="34" charset="0"/>
              </a:rPr>
              <a:t>from a paper by A. </a:t>
            </a:r>
            <a:r>
              <a:rPr lang="en-US" sz="1200" dirty="0" err="1">
                <a:latin typeface="Avenir Next" panose="020B0503020202020204" pitchFamily="34" charset="0"/>
              </a:rPr>
              <a:t>Ipp</a:t>
            </a:r>
            <a:r>
              <a:rPr lang="en-US" sz="1200" dirty="0">
                <a:latin typeface="Avenir Next" panose="020B0503020202020204" pitchFamily="34" charset="0"/>
              </a:rPr>
              <a:t> et al.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2725A8-458F-C128-1C98-CAF14E27A1D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425" r="7761" b="12425"/>
          <a:stretch/>
        </p:blipFill>
        <p:spPr>
          <a:xfrm>
            <a:off x="6628988" y="629720"/>
            <a:ext cx="4585553" cy="4873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3717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7FFE457-68D2-6E25-7FF1-4C43C55556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6868" y="4473061"/>
            <a:ext cx="8805873" cy="1014217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F7C67A77-3973-5E9F-8E6F-2F71A56831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/>
        </p:blipFill>
        <p:spPr bwMode="auto">
          <a:xfrm>
            <a:off x="1126868" y="1440190"/>
            <a:ext cx="9968730" cy="944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Номер слайда 12">
            <a:extLst>
              <a:ext uri="{FF2B5EF4-FFF2-40B4-BE49-F238E27FC236}">
                <a16:creationId xmlns:a16="http://schemas.microsoft.com/office/drawing/2014/main" id="{794B4196-8533-2459-5622-C66015F91640}"/>
              </a:ext>
            </a:extLst>
          </p:cNvPr>
          <p:cNvSpPr txBox="1">
            <a:spLocks/>
          </p:cNvSpPr>
          <p:nvPr/>
        </p:nvSpPr>
        <p:spPr>
          <a:xfrm>
            <a:off x="9326073" y="644598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651EAAB-5D0D-473B-859D-C18D8179491F}" type="slidenum">
              <a:rPr lang="en-US" sz="1600" smtClean="0">
                <a:solidFill>
                  <a:schemeClr val="tx1"/>
                </a:solidFill>
                <a:latin typeface="Avenir Next" panose="020B0503020202020204" pitchFamily="34" charset="0"/>
              </a:rPr>
              <a:pPr algn="r"/>
              <a:t>28</a:t>
            </a:fld>
            <a:endParaRPr lang="en-US" sz="1600" dirty="0">
              <a:solidFill>
                <a:schemeClr val="tx1"/>
              </a:solidFill>
              <a:latin typeface="Avenir Next" panose="020B0503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CD9830-AA9F-AC69-0B4A-A39158CC1754}"/>
              </a:ext>
            </a:extLst>
          </p:cNvPr>
          <p:cNvSpPr txBox="1"/>
          <p:nvPr/>
        </p:nvSpPr>
        <p:spPr>
          <a:xfrm>
            <a:off x="6096001" y="0"/>
            <a:ext cx="6138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latin typeface="Avenir Next" panose="020B0503020202020204" pitchFamily="34" charset="0"/>
                <a:cs typeface="Calibri" panose="020F0502020204030204" pitchFamily="34" charset="0"/>
              </a:rPr>
              <a:t>J. </a:t>
            </a:r>
            <a:r>
              <a:rPr lang="en-US" sz="1200" dirty="0" err="1">
                <a:latin typeface="Avenir Next" panose="020B0503020202020204" pitchFamily="34" charset="0"/>
                <a:cs typeface="Calibri" panose="020F0502020204030204" pitchFamily="34" charset="0"/>
              </a:rPr>
              <a:t>Barata</a:t>
            </a:r>
            <a:r>
              <a:rPr lang="en-US" sz="1200" dirty="0">
                <a:latin typeface="Avenir Next" panose="020B0503020202020204" pitchFamily="34" charset="0"/>
                <a:cs typeface="Calibri" panose="020F0502020204030204" pitchFamily="34" charset="0"/>
              </a:rPr>
              <a:t>, G. </a:t>
            </a:r>
            <a:r>
              <a:rPr lang="en-US" sz="1200" dirty="0" err="1">
                <a:latin typeface="Avenir Next" panose="020B0503020202020204" pitchFamily="34" charset="0"/>
                <a:cs typeface="Calibri" panose="020F0502020204030204" pitchFamily="34" charset="0"/>
              </a:rPr>
              <a:t>Milhano</a:t>
            </a:r>
            <a:r>
              <a:rPr lang="en-US" sz="1200" dirty="0">
                <a:latin typeface="Avenir Next" panose="020B0503020202020204" pitchFamily="34" charset="0"/>
                <a:cs typeface="Calibri" panose="020F0502020204030204" pitchFamily="34" charset="0"/>
              </a:rPr>
              <a:t>,  AS, J. Silva, 2025</a:t>
            </a:r>
          </a:p>
          <a:p>
            <a:pPr algn="r"/>
            <a:r>
              <a:rPr lang="en-US" sz="1200" dirty="0">
                <a:latin typeface="Avenir Next" panose="020B0503020202020204" pitchFamily="34" charset="0"/>
                <a:cs typeface="Calibri" panose="020F0502020204030204" pitchFamily="34" charset="0"/>
              </a:rPr>
              <a:t>J. </a:t>
            </a:r>
            <a:r>
              <a:rPr lang="en-US" sz="1200" dirty="0" err="1">
                <a:latin typeface="Avenir Next" panose="020B0503020202020204" pitchFamily="34" charset="0"/>
                <a:cs typeface="Calibri" panose="020F0502020204030204" pitchFamily="34" charset="0"/>
              </a:rPr>
              <a:t>Barata</a:t>
            </a:r>
            <a:r>
              <a:rPr lang="en-US" sz="1200" dirty="0">
                <a:latin typeface="Avenir Next" panose="020B0503020202020204" pitchFamily="34" charset="0"/>
                <a:cs typeface="Calibri" panose="020F0502020204030204" pitchFamily="34" charset="0"/>
              </a:rPr>
              <a:t>, I. </a:t>
            </a:r>
            <a:r>
              <a:rPr lang="en-US" sz="1200" dirty="0" err="1">
                <a:latin typeface="Avenir Next" panose="020B0503020202020204" pitchFamily="34" charset="0"/>
                <a:cs typeface="Calibri" panose="020F0502020204030204" pitchFamily="34" charset="0"/>
              </a:rPr>
              <a:t>Moult</a:t>
            </a:r>
            <a:r>
              <a:rPr lang="en-US" sz="1200" dirty="0">
                <a:latin typeface="Avenir Next" panose="020B0503020202020204" pitchFamily="34" charset="0"/>
                <a:cs typeface="Calibri" panose="020F0502020204030204" pitchFamily="34" charset="0"/>
              </a:rPr>
              <a:t>,  AS, J. Silva, 2025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05C2BBA-54A0-A504-8077-D57482BFB811}"/>
              </a:ext>
            </a:extLst>
          </p:cNvPr>
          <p:cNvSpPr txBox="1"/>
          <p:nvPr/>
        </p:nvSpPr>
        <p:spPr>
          <a:xfrm>
            <a:off x="404290" y="629720"/>
            <a:ext cx="7345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venir Next" panose="020B0503020202020204" pitchFamily="34" charset="0"/>
                <a:cs typeface="Arial" panose="020B0604020202020204" pitchFamily="34" charset="0"/>
              </a:rPr>
              <a:t>EECs in initial stages</a:t>
            </a:r>
          </a:p>
        </p:txBody>
      </p:sp>
      <p:cxnSp>
        <p:nvCxnSpPr>
          <p:cNvPr id="6" name="Straight Arrow Connector 24">
            <a:extLst>
              <a:ext uri="{FF2B5EF4-FFF2-40B4-BE49-F238E27FC236}">
                <a16:creationId xmlns:a16="http://schemas.microsoft.com/office/drawing/2014/main" id="{9DEF09C6-A39A-764C-1939-3CD556FA09A2}"/>
              </a:ext>
            </a:extLst>
          </p:cNvPr>
          <p:cNvCxnSpPr>
            <a:cxnSpLocks/>
          </p:cNvCxnSpPr>
          <p:nvPr/>
        </p:nvCxnSpPr>
        <p:spPr>
          <a:xfrm flipV="1">
            <a:off x="2734909" y="2745712"/>
            <a:ext cx="0" cy="1366576"/>
          </a:xfrm>
          <a:prstGeom prst="straightConnector1">
            <a:avLst/>
          </a:prstGeom>
          <a:ln w="25400" cap="rnd">
            <a:solidFill>
              <a:srgbClr val="C00000"/>
            </a:solidFill>
            <a:headEnd type="arrow" w="lg" len="sm"/>
            <a:tailEnd type="arrow" w="lg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99565C5E-B1E5-5540-106A-692A4EBAF4C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667551" y="2311530"/>
            <a:ext cx="2561120" cy="223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1290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Номер слайда 12">
            <a:extLst>
              <a:ext uri="{FF2B5EF4-FFF2-40B4-BE49-F238E27FC236}">
                <a16:creationId xmlns:a16="http://schemas.microsoft.com/office/drawing/2014/main" id="{794B4196-8533-2459-5622-C66015F91640}"/>
              </a:ext>
            </a:extLst>
          </p:cNvPr>
          <p:cNvSpPr txBox="1">
            <a:spLocks/>
          </p:cNvSpPr>
          <p:nvPr/>
        </p:nvSpPr>
        <p:spPr>
          <a:xfrm>
            <a:off x="9326073" y="644598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651EAAB-5D0D-473B-859D-C18D8179491F}" type="slidenum">
              <a:rPr lang="en-US" sz="1600" smtClean="0">
                <a:solidFill>
                  <a:schemeClr val="tx1"/>
                </a:solidFill>
                <a:latin typeface="Avenir Next" panose="020B0503020202020204" pitchFamily="34" charset="0"/>
              </a:rPr>
              <a:pPr algn="r"/>
              <a:t>29</a:t>
            </a:fld>
            <a:endParaRPr lang="en-US" sz="1600" dirty="0">
              <a:solidFill>
                <a:schemeClr val="tx1"/>
              </a:solidFill>
              <a:latin typeface="Avenir Next" panose="020B0503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CD9830-AA9F-AC69-0B4A-A39158CC1754}"/>
              </a:ext>
            </a:extLst>
          </p:cNvPr>
          <p:cNvSpPr txBox="1"/>
          <p:nvPr/>
        </p:nvSpPr>
        <p:spPr>
          <a:xfrm>
            <a:off x="6096001" y="0"/>
            <a:ext cx="6138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latin typeface="Avenir Next" panose="020B0503020202020204" pitchFamily="34" charset="0"/>
                <a:cs typeface="Calibri" panose="020F0502020204030204" pitchFamily="34" charset="0"/>
              </a:rPr>
              <a:t>J. </a:t>
            </a:r>
            <a:r>
              <a:rPr lang="en-US" sz="1200" dirty="0" err="1">
                <a:latin typeface="Avenir Next" panose="020B0503020202020204" pitchFamily="34" charset="0"/>
                <a:cs typeface="Calibri" panose="020F0502020204030204" pitchFamily="34" charset="0"/>
              </a:rPr>
              <a:t>Barata</a:t>
            </a:r>
            <a:r>
              <a:rPr lang="en-US" sz="1200" dirty="0">
                <a:latin typeface="Avenir Next" panose="020B0503020202020204" pitchFamily="34" charset="0"/>
                <a:cs typeface="Calibri" panose="020F0502020204030204" pitchFamily="34" charset="0"/>
              </a:rPr>
              <a:t>, G. </a:t>
            </a:r>
            <a:r>
              <a:rPr lang="en-US" sz="1200" dirty="0" err="1">
                <a:latin typeface="Avenir Next" panose="020B0503020202020204" pitchFamily="34" charset="0"/>
                <a:cs typeface="Calibri" panose="020F0502020204030204" pitchFamily="34" charset="0"/>
              </a:rPr>
              <a:t>Milhano</a:t>
            </a:r>
            <a:r>
              <a:rPr lang="en-US" sz="1200" dirty="0">
                <a:latin typeface="Avenir Next" panose="020B0503020202020204" pitchFamily="34" charset="0"/>
                <a:cs typeface="Calibri" panose="020F0502020204030204" pitchFamily="34" charset="0"/>
              </a:rPr>
              <a:t>,  AS, J. Silva, 2025</a:t>
            </a:r>
          </a:p>
          <a:p>
            <a:pPr algn="r"/>
            <a:r>
              <a:rPr lang="en-US" sz="1200" dirty="0">
                <a:latin typeface="Avenir Next" panose="020B0503020202020204" pitchFamily="34" charset="0"/>
                <a:cs typeface="Calibri" panose="020F0502020204030204" pitchFamily="34" charset="0"/>
              </a:rPr>
              <a:t>J. </a:t>
            </a:r>
            <a:r>
              <a:rPr lang="en-US" sz="1200" dirty="0" err="1">
                <a:latin typeface="Avenir Next" panose="020B0503020202020204" pitchFamily="34" charset="0"/>
                <a:cs typeface="Calibri" panose="020F0502020204030204" pitchFamily="34" charset="0"/>
              </a:rPr>
              <a:t>Barata</a:t>
            </a:r>
            <a:r>
              <a:rPr lang="en-US" sz="1200" dirty="0">
                <a:latin typeface="Avenir Next" panose="020B0503020202020204" pitchFamily="34" charset="0"/>
                <a:cs typeface="Calibri" panose="020F0502020204030204" pitchFamily="34" charset="0"/>
              </a:rPr>
              <a:t>, I. </a:t>
            </a:r>
            <a:r>
              <a:rPr lang="en-US" sz="1200" dirty="0" err="1">
                <a:latin typeface="Avenir Next" panose="020B0503020202020204" pitchFamily="34" charset="0"/>
                <a:cs typeface="Calibri" panose="020F0502020204030204" pitchFamily="34" charset="0"/>
              </a:rPr>
              <a:t>Moult</a:t>
            </a:r>
            <a:r>
              <a:rPr lang="en-US" sz="1200" dirty="0">
                <a:latin typeface="Avenir Next" panose="020B0503020202020204" pitchFamily="34" charset="0"/>
                <a:cs typeface="Calibri" panose="020F0502020204030204" pitchFamily="34" charset="0"/>
              </a:rPr>
              <a:t>,  AS, J. Silva, 2025</a:t>
            </a:r>
          </a:p>
          <a:p>
            <a:pPr algn="r"/>
            <a:r>
              <a:rPr lang="en-US" sz="1200" dirty="0">
                <a:latin typeface="Avenir Next" panose="020B0503020202020204" pitchFamily="34" charset="0"/>
                <a:cs typeface="Calibri" panose="020F0502020204030204" pitchFamily="34" charset="0"/>
              </a:rPr>
              <a:t>see João’s talk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7F32EF52-22DE-F637-BAF6-0A05B20BDC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1126868" y="1440190"/>
            <a:ext cx="9968730" cy="944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latexit-rtfd-attachement-ItCz3pv6.pdf">
            <a:extLst>
              <a:ext uri="{FF2B5EF4-FFF2-40B4-BE49-F238E27FC236}">
                <a16:creationId xmlns:a16="http://schemas.microsoft.com/office/drawing/2014/main" id="{D0BD353B-125E-329D-9929-3B83043CEF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725" y="2487671"/>
            <a:ext cx="6196994" cy="737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23D3141-8A53-4FEB-8936-DD103CA334F4}"/>
              </a:ext>
            </a:extLst>
          </p:cNvPr>
          <p:cNvCxnSpPr>
            <a:cxnSpLocks/>
          </p:cNvCxnSpPr>
          <p:nvPr/>
        </p:nvCxnSpPr>
        <p:spPr>
          <a:xfrm flipV="1">
            <a:off x="5316970" y="2320555"/>
            <a:ext cx="0" cy="235972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B828B36E-4A55-A320-013F-14AD2F68FAA6}"/>
              </a:ext>
            </a:extLst>
          </p:cNvPr>
          <p:cNvGrpSpPr>
            <a:grpSpLocks noChangeAspect="1"/>
          </p:cNvGrpSpPr>
          <p:nvPr/>
        </p:nvGrpSpPr>
        <p:grpSpPr>
          <a:xfrm>
            <a:off x="1219200" y="3657557"/>
            <a:ext cx="7784951" cy="2042487"/>
            <a:chOff x="1143894" y="3700640"/>
            <a:chExt cx="7784951" cy="2042487"/>
          </a:xfrm>
        </p:grpSpPr>
        <p:pic>
          <p:nvPicPr>
            <p:cNvPr id="7" name="Picture 4" descr="latexit-rtfd-attachement-22p28515.pdf">
              <a:extLst>
                <a:ext uri="{FF2B5EF4-FFF2-40B4-BE49-F238E27FC236}">
                  <a16:creationId xmlns:a16="http://schemas.microsoft.com/office/drawing/2014/main" id="{BFF6DF66-ABCB-073D-E7C7-FBBA1561CE3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336"/>
            <a:stretch/>
          </p:blipFill>
          <p:spPr bwMode="auto">
            <a:xfrm>
              <a:off x="1143894" y="3700640"/>
              <a:ext cx="7784951" cy="20424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6E17FDB-13B3-7EDA-BF08-601DE7614290}"/>
                </a:ext>
              </a:extLst>
            </p:cNvPr>
            <p:cNvSpPr/>
            <p:nvPr/>
          </p:nvSpPr>
          <p:spPr>
            <a:xfrm>
              <a:off x="2540061" y="3789701"/>
              <a:ext cx="528450" cy="378704"/>
            </a:xfrm>
            <a:prstGeom prst="rect">
              <a:avLst/>
            </a:prstGeom>
            <a:solidFill>
              <a:srgbClr val="65A9DA">
                <a:alpha val="25207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FD2539F-4664-66F4-4C98-401F3C260000}"/>
                </a:ext>
              </a:extLst>
            </p:cNvPr>
            <p:cNvSpPr/>
            <p:nvPr/>
          </p:nvSpPr>
          <p:spPr>
            <a:xfrm>
              <a:off x="3305981" y="3789701"/>
              <a:ext cx="703034" cy="378704"/>
            </a:xfrm>
            <a:prstGeom prst="rect">
              <a:avLst/>
            </a:prstGeom>
            <a:solidFill>
              <a:srgbClr val="00B050">
                <a:alpha val="25207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092C79C-125C-FF8C-2B37-03C457F6F7DC}"/>
                </a:ext>
              </a:extLst>
            </p:cNvPr>
            <p:cNvSpPr/>
            <p:nvPr/>
          </p:nvSpPr>
          <p:spPr>
            <a:xfrm>
              <a:off x="4275845" y="3789701"/>
              <a:ext cx="786440" cy="378704"/>
            </a:xfrm>
            <a:prstGeom prst="rect">
              <a:avLst/>
            </a:prstGeom>
            <a:solidFill>
              <a:srgbClr val="C00000">
                <a:alpha val="25207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FF7C401-4B99-4A39-495C-0659F5A0DA2B}"/>
              </a:ext>
            </a:extLst>
          </p:cNvPr>
          <p:cNvGrpSpPr>
            <a:grpSpLocks noChangeAspect="1"/>
          </p:cNvGrpSpPr>
          <p:nvPr/>
        </p:nvGrpSpPr>
        <p:grpSpPr>
          <a:xfrm>
            <a:off x="1126868" y="4577449"/>
            <a:ext cx="3224283" cy="1354218"/>
            <a:chOff x="1474666" y="4774483"/>
            <a:chExt cx="3224283" cy="135421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59EA1E5-275C-67EF-DCBC-B6318724AFEC}"/>
                </a:ext>
              </a:extLst>
            </p:cNvPr>
            <p:cNvSpPr txBox="1"/>
            <p:nvPr/>
          </p:nvSpPr>
          <p:spPr>
            <a:xfrm>
              <a:off x="1474666" y="4774484"/>
              <a:ext cx="3224283" cy="1354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>
                  <a:latin typeface="Avenir Next" panose="020B0503020202020204" pitchFamily="34" charset="0"/>
                  <a:cs typeface="Calibri" panose="020F0502020204030204" pitchFamily="34" charset="0"/>
                </a:rPr>
                <a:t>vacuum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sz="500" dirty="0">
                <a:latin typeface="Avenir Next" panose="020B0503020202020204" pitchFamily="34" charset="0"/>
                <a:cs typeface="Calibri" panose="020F050202020403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>
                  <a:latin typeface="Avenir Next" panose="020B0503020202020204" pitchFamily="34" charset="0"/>
                  <a:cs typeface="Calibri" panose="020F0502020204030204" pitchFamily="34" charset="0"/>
                </a:rPr>
                <a:t>medium-induced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sz="500" dirty="0">
                <a:latin typeface="Avenir Next" panose="020B0503020202020204" pitchFamily="34" charset="0"/>
                <a:cs typeface="Calibri" panose="020F050202020403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>
                  <a:latin typeface="Avenir Next" panose="020B0503020202020204" pitchFamily="34" charset="0"/>
                  <a:cs typeface="Calibri" panose="020F0502020204030204" pitchFamily="34" charset="0"/>
                </a:rPr>
                <a:t>response</a:t>
              </a:r>
            </a:p>
            <a:p>
              <a:endParaRPr lang="en-US" dirty="0">
                <a:latin typeface="Avenir Next" panose="020B050302020202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58CA9B5-2C99-06AC-5B82-80ABC8D5C732}"/>
                </a:ext>
              </a:extLst>
            </p:cNvPr>
            <p:cNvSpPr/>
            <p:nvPr/>
          </p:nvSpPr>
          <p:spPr>
            <a:xfrm>
              <a:off x="1793431" y="4774483"/>
              <a:ext cx="1922226" cy="318661"/>
            </a:xfrm>
            <a:prstGeom prst="rect">
              <a:avLst/>
            </a:prstGeom>
            <a:solidFill>
              <a:srgbClr val="65A9DA">
                <a:alpha val="25207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2F727FE-E70A-8B8C-5BC5-1241E25F2503}"/>
                </a:ext>
              </a:extLst>
            </p:cNvPr>
            <p:cNvSpPr/>
            <p:nvPr/>
          </p:nvSpPr>
          <p:spPr>
            <a:xfrm>
              <a:off x="1793431" y="5144664"/>
              <a:ext cx="1922226" cy="318661"/>
            </a:xfrm>
            <a:prstGeom prst="rect">
              <a:avLst/>
            </a:prstGeom>
            <a:solidFill>
              <a:srgbClr val="00B050">
                <a:alpha val="25207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0BF002B-48A5-3D8A-6528-90891639E609}"/>
                </a:ext>
              </a:extLst>
            </p:cNvPr>
            <p:cNvSpPr/>
            <p:nvPr/>
          </p:nvSpPr>
          <p:spPr>
            <a:xfrm>
              <a:off x="1793431" y="5511635"/>
              <a:ext cx="1922226" cy="318661"/>
            </a:xfrm>
            <a:prstGeom prst="rect">
              <a:avLst/>
            </a:prstGeom>
            <a:solidFill>
              <a:srgbClr val="C00000">
                <a:alpha val="25207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B05C2BBA-54A0-A504-8077-D57482BFB811}"/>
              </a:ext>
            </a:extLst>
          </p:cNvPr>
          <p:cNvSpPr txBox="1"/>
          <p:nvPr/>
        </p:nvSpPr>
        <p:spPr>
          <a:xfrm>
            <a:off x="404290" y="629720"/>
            <a:ext cx="7345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venir Next" panose="020B0503020202020204" pitchFamily="34" charset="0"/>
                <a:cs typeface="Arial" panose="020B0604020202020204" pitchFamily="34" charset="0"/>
              </a:rPr>
              <a:t>EECs in initial stages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C9FDAEC-94BB-6185-48B6-ECF3C704544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2425" r="7761" b="12425"/>
          <a:stretch/>
        </p:blipFill>
        <p:spPr>
          <a:xfrm>
            <a:off x="9164708" y="3398139"/>
            <a:ext cx="2397873" cy="254818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B1FFA6A-DBEF-F072-EDC9-28A2815C278D}"/>
              </a:ext>
            </a:extLst>
          </p:cNvPr>
          <p:cNvSpPr txBox="1"/>
          <p:nvPr/>
        </p:nvSpPr>
        <p:spPr>
          <a:xfrm>
            <a:off x="8869276" y="5177381"/>
            <a:ext cx="913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286738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490F327-F9C4-F6AE-3A1D-00AD7D9159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667" r="18667"/>
          <a:stretch/>
        </p:blipFill>
        <p:spPr>
          <a:xfrm>
            <a:off x="8367892" y="86568"/>
            <a:ext cx="2880447" cy="508631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EBEE76D-F968-326E-E1E6-CAB4C4249F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380157" y="1766505"/>
            <a:ext cx="4313763" cy="362970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C88932E-794B-D032-B41D-27E9F02D4C5F}"/>
              </a:ext>
            </a:extLst>
          </p:cNvPr>
          <p:cNvSpPr txBox="1"/>
          <p:nvPr/>
        </p:nvSpPr>
        <p:spPr>
          <a:xfrm>
            <a:off x="9225522" y="4988215"/>
            <a:ext cx="11448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venir Next" panose="020B0503020202020204" pitchFamily="34" charset="0"/>
              </a:rPr>
              <a:t>Big Bang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05AB50-4917-FA5F-C4CE-BEBC8B7F7455}"/>
              </a:ext>
            </a:extLst>
          </p:cNvPr>
          <p:cNvSpPr txBox="1"/>
          <p:nvPr/>
        </p:nvSpPr>
        <p:spPr>
          <a:xfrm>
            <a:off x="1901074" y="5441407"/>
            <a:ext cx="1302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Avenir Next" panose="020B0503020202020204" pitchFamily="34" charset="0"/>
              </a:rPr>
              <a:t>Little Bang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AE437F9-B90C-AB07-3EA5-DC44EE6E000A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7840695" y="2915721"/>
            <a:ext cx="1245814" cy="997227"/>
            <a:chOff x="4327467" y="3448387"/>
            <a:chExt cx="1245816" cy="997228"/>
          </a:xfrm>
        </p:grpSpPr>
        <p:sp>
          <p:nvSpPr>
            <p:cNvPr id="30" name="Закрывающая фигурная скобка 31">
              <a:extLst>
                <a:ext uri="{FF2B5EF4-FFF2-40B4-BE49-F238E27FC236}">
                  <a16:creationId xmlns:a16="http://schemas.microsoft.com/office/drawing/2014/main" id="{C824EBE3-91E5-3E2D-BC25-121738717C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26274" y="3448387"/>
              <a:ext cx="347009" cy="997227"/>
            </a:xfrm>
            <a:prstGeom prst="rightBrace">
              <a:avLst>
                <a:gd name="adj1" fmla="val 44758"/>
                <a:gd name="adj2" fmla="val 50217"/>
              </a:avLst>
            </a:prstGeom>
            <a:noFill/>
            <a:ln w="22225" cap="rnd" cmpd="sng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US"/>
            </a:p>
          </p:txBody>
        </p:sp>
        <p:cxnSp>
          <p:nvCxnSpPr>
            <p:cNvPr id="31" name="Прямая соединительная линия 33">
              <a:extLst>
                <a:ext uri="{FF2B5EF4-FFF2-40B4-BE49-F238E27FC236}">
                  <a16:creationId xmlns:a16="http://schemas.microsoft.com/office/drawing/2014/main" id="{F118F8A5-AB8B-B41D-64BF-96B714840BA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672895" y="3448388"/>
              <a:ext cx="553379" cy="0"/>
            </a:xfrm>
            <a:prstGeom prst="line">
              <a:avLst/>
            </a:prstGeom>
            <a:ln w="22225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3">
              <a:extLst>
                <a:ext uri="{FF2B5EF4-FFF2-40B4-BE49-F238E27FC236}">
                  <a16:creationId xmlns:a16="http://schemas.microsoft.com/office/drawing/2014/main" id="{F146FD23-DCED-BA81-AA0D-D2CF0E6638B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327467" y="4439710"/>
              <a:ext cx="898806" cy="5905"/>
            </a:xfrm>
            <a:prstGeom prst="line">
              <a:avLst/>
            </a:prstGeom>
            <a:ln w="22225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5A861C17-8CC1-601A-0554-CC24B9D33E6F}"/>
              </a:ext>
            </a:extLst>
          </p:cNvPr>
          <p:cNvSpPr txBox="1"/>
          <p:nvPr/>
        </p:nvSpPr>
        <p:spPr>
          <a:xfrm>
            <a:off x="5044130" y="2963362"/>
            <a:ext cx="28804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  <a:latin typeface="Avenir Next Medium" panose="020B0503020202020204" pitchFamily="34" charset="0"/>
                <a:cs typeface="Courier New" panose="02070309020205020404" pitchFamily="49" charset="0"/>
              </a:rPr>
              <a:t>emergence of complex matter can be probed </a:t>
            </a:r>
            <a:br>
              <a:rPr lang="ru-RU" dirty="0">
                <a:solidFill>
                  <a:srgbClr val="C00000"/>
                </a:solidFill>
                <a:latin typeface="Avenir Next Medium" panose="020B0503020202020204" pitchFamily="34" charset="0"/>
                <a:cs typeface="Courier New" panose="02070309020205020404" pitchFamily="49" charset="0"/>
              </a:rPr>
            </a:br>
            <a:r>
              <a:rPr lang="en-US" dirty="0">
                <a:solidFill>
                  <a:srgbClr val="C00000"/>
                </a:solidFill>
                <a:latin typeface="Avenir Next Medium" panose="020B0503020202020204" pitchFamily="34" charset="0"/>
                <a:cs typeface="Courier New" panose="02070309020205020404" pitchFamily="49" charset="0"/>
              </a:rPr>
              <a:t>in heavy-ion collisions </a:t>
            </a:r>
            <a:r>
              <a:rPr lang="en-US" dirty="0">
                <a:solidFill>
                  <a:srgbClr val="C00000"/>
                </a:solidFill>
                <a:latin typeface="Avenir Next" panose="020B0503020202020204" pitchFamily="34" charset="0"/>
                <a:cs typeface="Courier New" panose="02070309020205020404" pitchFamily="49" charset="0"/>
              </a:rPr>
              <a:t>(HIC)</a:t>
            </a:r>
          </a:p>
        </p:txBody>
      </p:sp>
      <p:sp>
        <p:nvSpPr>
          <p:cNvPr id="12" name="Номер слайда 12">
            <a:extLst>
              <a:ext uri="{FF2B5EF4-FFF2-40B4-BE49-F238E27FC236}">
                <a16:creationId xmlns:a16="http://schemas.microsoft.com/office/drawing/2014/main" id="{265D3D51-80F3-D8AC-1BD6-FAB025188D75}"/>
              </a:ext>
            </a:extLst>
          </p:cNvPr>
          <p:cNvSpPr txBox="1">
            <a:spLocks/>
          </p:cNvSpPr>
          <p:nvPr/>
        </p:nvSpPr>
        <p:spPr>
          <a:xfrm>
            <a:off x="9326073" y="644598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651EAAB-5D0D-473B-859D-C18D8179491F}" type="slidenum">
              <a:rPr lang="en-US" sz="1600" smtClean="0">
                <a:solidFill>
                  <a:schemeClr val="tx1"/>
                </a:solidFill>
                <a:latin typeface="Avenir Next" panose="020B0503020202020204" pitchFamily="34" charset="0"/>
              </a:rPr>
              <a:pPr algn="r"/>
              <a:t>3</a:t>
            </a:fld>
            <a:endParaRPr lang="en-US" sz="1600" dirty="0">
              <a:solidFill>
                <a:schemeClr val="tx1"/>
              </a:solidFill>
              <a:latin typeface="Avenir Next" panose="020B050302020202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62383FD-45FD-A59A-CEFA-E85FE3518E74}"/>
              </a:ext>
            </a:extLst>
          </p:cNvPr>
          <p:cNvGrpSpPr>
            <a:grpSpLocks noChangeAspect="1"/>
          </p:cNvGrpSpPr>
          <p:nvPr/>
        </p:nvGrpSpPr>
        <p:grpSpPr>
          <a:xfrm>
            <a:off x="3188242" y="2868802"/>
            <a:ext cx="1927792" cy="1673930"/>
            <a:chOff x="3538641" y="2865152"/>
            <a:chExt cx="2020476" cy="1545904"/>
          </a:xfrm>
        </p:grpSpPr>
        <p:sp>
          <p:nvSpPr>
            <p:cNvPr id="2" name="Закрывающая фигурная скобка 31">
              <a:extLst>
                <a:ext uri="{FF2B5EF4-FFF2-40B4-BE49-F238E27FC236}">
                  <a16:creationId xmlns:a16="http://schemas.microsoft.com/office/drawing/2014/main" id="{5C6A6CEE-5466-AC5B-5843-DB98EBA6D5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195426" y="2865153"/>
              <a:ext cx="363691" cy="1545903"/>
            </a:xfrm>
            <a:prstGeom prst="rightBrace">
              <a:avLst>
                <a:gd name="adj1" fmla="val 44758"/>
                <a:gd name="adj2" fmla="val 33059"/>
              </a:avLst>
            </a:prstGeom>
            <a:noFill/>
            <a:ln w="22225" cap="rnd" cmpd="sng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US"/>
            </a:p>
          </p:txBody>
        </p:sp>
        <p:cxnSp>
          <p:nvCxnSpPr>
            <p:cNvPr id="24" name="Прямая соединительная линия 33">
              <a:extLst>
                <a:ext uri="{FF2B5EF4-FFF2-40B4-BE49-F238E27FC236}">
                  <a16:creationId xmlns:a16="http://schemas.microsoft.com/office/drawing/2014/main" id="{76C36409-2D0A-34B5-496A-4130E7FDCFD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38641" y="4411056"/>
              <a:ext cx="1643970" cy="0"/>
            </a:xfrm>
            <a:prstGeom prst="line">
              <a:avLst/>
            </a:prstGeom>
            <a:ln w="22225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Прямая соединительная линия 33">
              <a:extLst>
                <a:ext uri="{FF2B5EF4-FFF2-40B4-BE49-F238E27FC236}">
                  <a16:creationId xmlns:a16="http://schemas.microsoft.com/office/drawing/2014/main" id="{FFEFDE16-772E-C23F-36C8-9420290B24B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58036" y="2865152"/>
              <a:ext cx="630871" cy="1"/>
            </a:xfrm>
            <a:prstGeom prst="line">
              <a:avLst/>
            </a:prstGeom>
            <a:ln w="22225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05C1F5CE-001C-DFCE-0D02-B207F78BCB00}"/>
              </a:ext>
            </a:extLst>
          </p:cNvPr>
          <p:cNvSpPr txBox="1"/>
          <p:nvPr/>
        </p:nvSpPr>
        <p:spPr>
          <a:xfrm>
            <a:off x="404290" y="629720"/>
            <a:ext cx="53882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venir Next" panose="020B0503020202020204" pitchFamily="34" charset="0"/>
                <a:cs typeface="Courier New" panose="02070309020205020404" pitchFamily="49" charset="0"/>
              </a:rPr>
              <a:t>The origin of complex matter</a:t>
            </a:r>
            <a:endParaRPr lang="en-US" sz="2400" b="1" dirty="0">
              <a:solidFill>
                <a:srgbClr val="00408C"/>
              </a:solidFill>
              <a:latin typeface="Avenir Next" panose="020B0503020202020204" pitchFamily="34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311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Номер слайда 12">
            <a:extLst>
              <a:ext uri="{FF2B5EF4-FFF2-40B4-BE49-F238E27FC236}">
                <a16:creationId xmlns:a16="http://schemas.microsoft.com/office/drawing/2014/main" id="{794B4196-8533-2459-5622-C66015F91640}"/>
              </a:ext>
            </a:extLst>
          </p:cNvPr>
          <p:cNvSpPr txBox="1">
            <a:spLocks/>
          </p:cNvSpPr>
          <p:nvPr/>
        </p:nvSpPr>
        <p:spPr>
          <a:xfrm>
            <a:off x="9326073" y="644598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651EAAB-5D0D-473B-859D-C18D8179491F}" type="slidenum">
              <a:rPr lang="en-US" sz="1600" smtClean="0">
                <a:solidFill>
                  <a:schemeClr val="tx1"/>
                </a:solidFill>
                <a:latin typeface="Avenir Next" panose="020B0503020202020204" pitchFamily="34" charset="0"/>
              </a:rPr>
              <a:pPr algn="r"/>
              <a:t>30</a:t>
            </a:fld>
            <a:endParaRPr lang="en-US" sz="1600" dirty="0">
              <a:solidFill>
                <a:schemeClr val="tx1"/>
              </a:solidFill>
              <a:latin typeface="Avenir Next" panose="020B0503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2DBB05-3017-258C-C1D8-511C6AD3775D}"/>
              </a:ext>
            </a:extLst>
          </p:cNvPr>
          <p:cNvSpPr txBox="1"/>
          <p:nvPr/>
        </p:nvSpPr>
        <p:spPr>
          <a:xfrm>
            <a:off x="404290" y="629720"/>
            <a:ext cx="7345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venir Next" panose="020B0503020202020204" pitchFamily="34" charset="0"/>
                <a:cs typeface="Arial" panose="020B0604020202020204" pitchFamily="34" charset="0"/>
              </a:rPr>
              <a:t>Clover EEC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0193D1F-180F-B9E0-2CA7-5C8B0DE328C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764951" y="1427526"/>
            <a:ext cx="3885788" cy="33909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DDCEBB7-F166-4F94-387D-B7168F8ECA0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367963" y="1866878"/>
            <a:ext cx="3949357" cy="2964160"/>
          </a:xfrm>
          <a:prstGeom prst="rect">
            <a:avLst/>
          </a:prstGeom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A7D34BB-8C9C-DA61-A4C9-731C824AA4B9}"/>
              </a:ext>
            </a:extLst>
          </p:cNvPr>
          <p:cNvCxnSpPr>
            <a:cxnSpLocks/>
          </p:cNvCxnSpPr>
          <p:nvPr/>
        </p:nvCxnSpPr>
        <p:spPr>
          <a:xfrm>
            <a:off x="5855920" y="3162300"/>
            <a:ext cx="480159" cy="0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2" descr="latexit-rtfd-attachement-UGun9AH5.pdf">
            <a:extLst>
              <a:ext uri="{FF2B5EF4-FFF2-40B4-BE49-F238E27FC236}">
                <a16:creationId xmlns:a16="http://schemas.microsoft.com/office/drawing/2014/main" id="{443419C3-7B08-EF02-76EF-4E483F7B8B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0386" y="4831038"/>
            <a:ext cx="2235607" cy="642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ie 4">
            <a:extLst>
              <a:ext uri="{FF2B5EF4-FFF2-40B4-BE49-F238E27FC236}">
                <a16:creationId xmlns:a16="http://schemas.microsoft.com/office/drawing/2014/main" id="{B7A7CF58-3F99-6AA4-C119-A537DE7F2140}"/>
              </a:ext>
            </a:extLst>
          </p:cNvPr>
          <p:cNvSpPr>
            <a:spLocks noChangeAspect="1"/>
          </p:cNvSpPr>
          <p:nvPr/>
        </p:nvSpPr>
        <p:spPr>
          <a:xfrm rot="6863001">
            <a:off x="6744066" y="1377805"/>
            <a:ext cx="3579071" cy="3579071"/>
          </a:xfrm>
          <a:prstGeom prst="pie">
            <a:avLst>
              <a:gd name="adj1" fmla="val 13336420"/>
              <a:gd name="adj2" fmla="val 16200000"/>
            </a:avLst>
          </a:prstGeom>
          <a:solidFill>
            <a:srgbClr val="7030A0">
              <a:alpha val="397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Pie 5">
            <a:extLst>
              <a:ext uri="{FF2B5EF4-FFF2-40B4-BE49-F238E27FC236}">
                <a16:creationId xmlns:a16="http://schemas.microsoft.com/office/drawing/2014/main" id="{A6673ABA-4111-167F-1B19-9C097347C4B2}"/>
              </a:ext>
            </a:extLst>
          </p:cNvPr>
          <p:cNvSpPr>
            <a:spLocks noChangeAspect="1"/>
          </p:cNvSpPr>
          <p:nvPr/>
        </p:nvSpPr>
        <p:spPr>
          <a:xfrm rot="1508553">
            <a:off x="6745534" y="1380693"/>
            <a:ext cx="3579071" cy="3579071"/>
          </a:xfrm>
          <a:prstGeom prst="pie">
            <a:avLst>
              <a:gd name="adj1" fmla="val 13336420"/>
              <a:gd name="adj2" fmla="val 16200000"/>
            </a:avLst>
          </a:prstGeom>
          <a:solidFill>
            <a:srgbClr val="7030A0">
              <a:alpha val="397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AC1321-507F-F082-DDAE-3364B8E9C5A2}"/>
              </a:ext>
            </a:extLst>
          </p:cNvPr>
          <p:cNvSpPr txBox="1"/>
          <p:nvPr/>
        </p:nvSpPr>
        <p:spPr>
          <a:xfrm>
            <a:off x="6096001" y="0"/>
            <a:ext cx="6138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latin typeface="Avenir Next" panose="020B0503020202020204" pitchFamily="34" charset="0"/>
                <a:cs typeface="Calibri" panose="020F0502020204030204" pitchFamily="34" charset="0"/>
              </a:rPr>
              <a:t>J. </a:t>
            </a:r>
            <a:r>
              <a:rPr lang="en-US" sz="1200" dirty="0" err="1">
                <a:latin typeface="Avenir Next" panose="020B0503020202020204" pitchFamily="34" charset="0"/>
                <a:cs typeface="Calibri" panose="020F0502020204030204" pitchFamily="34" charset="0"/>
              </a:rPr>
              <a:t>Barata</a:t>
            </a:r>
            <a:r>
              <a:rPr lang="en-US" sz="1200" dirty="0">
                <a:latin typeface="Avenir Next" panose="020B0503020202020204" pitchFamily="34" charset="0"/>
                <a:cs typeface="Calibri" panose="020F0502020204030204" pitchFamily="34" charset="0"/>
              </a:rPr>
              <a:t>, G. </a:t>
            </a:r>
            <a:r>
              <a:rPr lang="en-US" sz="1200" dirty="0" err="1">
                <a:latin typeface="Avenir Next" panose="020B0503020202020204" pitchFamily="34" charset="0"/>
                <a:cs typeface="Calibri" panose="020F0502020204030204" pitchFamily="34" charset="0"/>
              </a:rPr>
              <a:t>Milhano</a:t>
            </a:r>
            <a:r>
              <a:rPr lang="en-US" sz="1200" dirty="0">
                <a:latin typeface="Avenir Next" panose="020B0503020202020204" pitchFamily="34" charset="0"/>
                <a:cs typeface="Calibri" panose="020F0502020204030204" pitchFamily="34" charset="0"/>
              </a:rPr>
              <a:t>,  AS, J. Silva, 2025</a:t>
            </a:r>
          </a:p>
        </p:txBody>
      </p:sp>
    </p:spTree>
    <p:extLst>
      <p:ext uri="{BB962C8B-B14F-4D97-AF65-F5344CB8AC3E}">
        <p14:creationId xmlns:p14="http://schemas.microsoft.com/office/powerpoint/2010/main" val="37145158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A67605F-356E-8741-878A-143819D50697}"/>
              </a:ext>
            </a:extLst>
          </p:cNvPr>
          <p:cNvSpPr txBox="1"/>
          <p:nvPr/>
        </p:nvSpPr>
        <p:spPr>
          <a:xfrm>
            <a:off x="404290" y="629720"/>
            <a:ext cx="7345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venir Next" panose="020B0503020202020204" pitchFamily="34" charset="0"/>
                <a:cs typeface="Arial" panose="020B0604020202020204" pitchFamily="34" charset="0"/>
              </a:rPr>
              <a:t>EECs in initial stages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19A74A-E767-0046-A823-56B32036996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6454" y="1934202"/>
            <a:ext cx="9059091" cy="3680972"/>
          </a:xfrm>
          <a:prstGeom prst="rect">
            <a:avLst/>
          </a:prstGeom>
        </p:spPr>
      </p:pic>
      <p:sp>
        <p:nvSpPr>
          <p:cNvPr id="2" name="Номер слайда 12">
            <a:extLst>
              <a:ext uri="{FF2B5EF4-FFF2-40B4-BE49-F238E27FC236}">
                <a16:creationId xmlns:a16="http://schemas.microsoft.com/office/drawing/2014/main" id="{7DDEAA55-8FE6-C3F2-D144-C772ECAAEE9E}"/>
              </a:ext>
            </a:extLst>
          </p:cNvPr>
          <p:cNvSpPr txBox="1">
            <a:spLocks/>
          </p:cNvSpPr>
          <p:nvPr/>
        </p:nvSpPr>
        <p:spPr>
          <a:xfrm>
            <a:off x="9362649" y="645817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651EAAB-5D0D-473B-859D-C18D8179491F}" type="slidenum">
              <a:rPr lang="en-US" smtClean="0">
                <a:solidFill>
                  <a:schemeClr val="tx1"/>
                </a:solidFill>
                <a:latin typeface="Avenir Next" panose="020B0503020202020204" pitchFamily="34" charset="0"/>
              </a:rPr>
              <a:pPr algn="r"/>
              <a:t>31</a:t>
            </a:fld>
            <a:endParaRPr lang="en-US" dirty="0">
              <a:solidFill>
                <a:schemeClr val="tx1"/>
              </a:solidFill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42557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Номер слайда 12">
            <a:extLst>
              <a:ext uri="{FF2B5EF4-FFF2-40B4-BE49-F238E27FC236}">
                <a16:creationId xmlns:a16="http://schemas.microsoft.com/office/drawing/2014/main" id="{794B4196-8533-2459-5622-C66015F91640}"/>
              </a:ext>
            </a:extLst>
          </p:cNvPr>
          <p:cNvSpPr txBox="1">
            <a:spLocks/>
          </p:cNvSpPr>
          <p:nvPr/>
        </p:nvSpPr>
        <p:spPr>
          <a:xfrm>
            <a:off x="9326073" y="644598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651EAAB-5D0D-473B-859D-C18D8179491F}" type="slidenum">
              <a:rPr lang="en-US" sz="1600" smtClean="0">
                <a:solidFill>
                  <a:schemeClr val="tx1"/>
                </a:solidFill>
                <a:latin typeface="Avenir Next" panose="020B0503020202020204" pitchFamily="34" charset="0"/>
              </a:rPr>
              <a:pPr algn="r"/>
              <a:t>32</a:t>
            </a:fld>
            <a:endParaRPr lang="en-US" sz="1600" dirty="0">
              <a:solidFill>
                <a:schemeClr val="tx1"/>
              </a:solidFill>
              <a:latin typeface="Avenir Next" panose="020B0503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05C2BBA-54A0-A504-8077-D57482BFB811}"/>
              </a:ext>
            </a:extLst>
          </p:cNvPr>
          <p:cNvSpPr txBox="1"/>
          <p:nvPr/>
        </p:nvSpPr>
        <p:spPr>
          <a:xfrm>
            <a:off x="404290" y="629720"/>
            <a:ext cx="7345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venir Next" panose="020B0503020202020204" pitchFamily="34" charset="0"/>
                <a:cs typeface="Arial" panose="020B0604020202020204" pitchFamily="34" charset="0"/>
              </a:rPr>
              <a:t>EECs in initial stages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91AA2B9-2585-307D-1320-651E22CFF4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8493" y="1464942"/>
            <a:ext cx="5384180" cy="106802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C6C4FE9-A793-FF3F-8F08-E88398DE93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8493" y="2905107"/>
            <a:ext cx="7345932" cy="107263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48F50B6-6B9E-F813-C2DE-D9A9DD588E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8493" y="4349888"/>
            <a:ext cx="7020752" cy="1065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2404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7799D8C-7992-9DD1-9A75-4476CD0987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7302" y="657810"/>
            <a:ext cx="6797395" cy="5542379"/>
          </a:xfrm>
          <a:prstGeom prst="rect">
            <a:avLst/>
          </a:prstGeom>
        </p:spPr>
      </p:pic>
      <p:sp>
        <p:nvSpPr>
          <p:cNvPr id="15" name="Номер слайда 12">
            <a:extLst>
              <a:ext uri="{FF2B5EF4-FFF2-40B4-BE49-F238E27FC236}">
                <a16:creationId xmlns:a16="http://schemas.microsoft.com/office/drawing/2014/main" id="{794B4196-8533-2459-5622-C66015F91640}"/>
              </a:ext>
            </a:extLst>
          </p:cNvPr>
          <p:cNvSpPr txBox="1">
            <a:spLocks/>
          </p:cNvSpPr>
          <p:nvPr/>
        </p:nvSpPr>
        <p:spPr>
          <a:xfrm>
            <a:off x="9326073" y="644598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651EAAB-5D0D-473B-859D-C18D8179491F}" type="slidenum">
              <a:rPr lang="en-US" sz="1600" smtClean="0">
                <a:solidFill>
                  <a:schemeClr val="tx1"/>
                </a:solidFill>
                <a:latin typeface="Avenir Next" panose="020B0503020202020204" pitchFamily="34" charset="0"/>
              </a:rPr>
              <a:pPr algn="r"/>
              <a:t>33</a:t>
            </a:fld>
            <a:endParaRPr lang="en-US" sz="1600" dirty="0">
              <a:solidFill>
                <a:schemeClr val="tx1"/>
              </a:solidFill>
              <a:latin typeface="Avenir Next" panose="020B0503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CD9830-AA9F-AC69-0B4A-A39158CC1754}"/>
              </a:ext>
            </a:extLst>
          </p:cNvPr>
          <p:cNvSpPr txBox="1"/>
          <p:nvPr/>
        </p:nvSpPr>
        <p:spPr>
          <a:xfrm>
            <a:off x="6096001" y="0"/>
            <a:ext cx="6138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latin typeface="Avenir Next" panose="020B0503020202020204" pitchFamily="34" charset="0"/>
                <a:cs typeface="Calibri" panose="020F0502020204030204" pitchFamily="34" charset="0"/>
              </a:rPr>
              <a:t>J. </a:t>
            </a:r>
            <a:r>
              <a:rPr lang="en-US" sz="1200" dirty="0" err="1">
                <a:latin typeface="Avenir Next" panose="020B0503020202020204" pitchFamily="34" charset="0"/>
                <a:cs typeface="Calibri" panose="020F0502020204030204" pitchFamily="34" charset="0"/>
              </a:rPr>
              <a:t>Barata</a:t>
            </a:r>
            <a:r>
              <a:rPr lang="en-US" sz="1200" dirty="0">
                <a:latin typeface="Avenir Next" panose="020B0503020202020204" pitchFamily="34" charset="0"/>
                <a:cs typeface="Calibri" panose="020F0502020204030204" pitchFamily="34" charset="0"/>
              </a:rPr>
              <a:t>, C. Salgado, J. M. Silva, JHEP, 2024</a:t>
            </a:r>
          </a:p>
          <a:p>
            <a:pPr algn="r"/>
            <a:r>
              <a:rPr lang="en-US" sz="1200" dirty="0">
                <a:latin typeface="Avenir Next" panose="020B0503020202020204" pitchFamily="34" charset="0"/>
                <a:cs typeface="Calibri" panose="020F0502020204030204" pitchFamily="34" charset="0"/>
              </a:rPr>
              <a:t>J. </a:t>
            </a:r>
            <a:r>
              <a:rPr lang="en-US" sz="1200" dirty="0" err="1">
                <a:latin typeface="Avenir Next" panose="020B0503020202020204" pitchFamily="34" charset="0"/>
                <a:cs typeface="Calibri" panose="020F0502020204030204" pitchFamily="34" charset="0"/>
              </a:rPr>
              <a:t>Barata</a:t>
            </a:r>
            <a:r>
              <a:rPr lang="en-US" sz="1200" dirty="0">
                <a:latin typeface="Avenir Next" panose="020B0503020202020204" pitchFamily="34" charset="0"/>
                <a:cs typeface="Calibri" panose="020F0502020204030204" pitchFamily="34" charset="0"/>
              </a:rPr>
              <a:t>, J. Brewer, K. Lee, J. M. Silva, </a:t>
            </a:r>
            <a:r>
              <a:rPr lang="en-US" sz="1200" dirty="0" err="1">
                <a:latin typeface="Avenir Next" panose="020B0503020202020204" pitchFamily="34" charset="0"/>
                <a:cs typeface="Calibri" panose="020F0502020204030204" pitchFamily="34" charset="0"/>
              </a:rPr>
              <a:t>arxiv</a:t>
            </a:r>
            <a:r>
              <a:rPr lang="en-US" sz="1200" dirty="0">
                <a:latin typeface="Avenir Next" panose="020B0503020202020204" pitchFamily="34" charset="0"/>
                <a:cs typeface="Calibri" panose="020F0502020204030204" pitchFamily="34" charset="0"/>
              </a:rPr>
              <a:t>, 2025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05C2BBA-54A0-A504-8077-D57482BFB811}"/>
              </a:ext>
            </a:extLst>
          </p:cNvPr>
          <p:cNvSpPr txBox="1"/>
          <p:nvPr/>
        </p:nvSpPr>
        <p:spPr>
          <a:xfrm>
            <a:off x="404290" y="629720"/>
            <a:ext cx="7345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venir Next" panose="020B0503020202020204" pitchFamily="34" charset="0"/>
                <a:cs typeface="Arial" panose="020B0604020202020204" pitchFamily="34" charset="0"/>
              </a:rPr>
              <a:t>EECs in initial stages</a:t>
            </a:r>
          </a:p>
        </p:txBody>
      </p:sp>
    </p:spTree>
    <p:extLst>
      <p:ext uri="{BB962C8B-B14F-4D97-AF65-F5344CB8AC3E}">
        <p14:creationId xmlns:p14="http://schemas.microsoft.com/office/powerpoint/2010/main" val="11044707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Номер слайда 12">
            <a:extLst>
              <a:ext uri="{FF2B5EF4-FFF2-40B4-BE49-F238E27FC236}">
                <a16:creationId xmlns:a16="http://schemas.microsoft.com/office/drawing/2014/main" id="{794B4196-8533-2459-5622-C66015F91640}"/>
              </a:ext>
            </a:extLst>
          </p:cNvPr>
          <p:cNvSpPr txBox="1">
            <a:spLocks/>
          </p:cNvSpPr>
          <p:nvPr/>
        </p:nvSpPr>
        <p:spPr>
          <a:xfrm>
            <a:off x="9326073" y="644598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651EAAB-5D0D-473B-859D-C18D8179491F}" type="slidenum">
              <a:rPr lang="en-US" sz="1600" smtClean="0">
                <a:solidFill>
                  <a:schemeClr val="tx1"/>
                </a:solidFill>
                <a:latin typeface="Avenir Next" panose="020B0503020202020204" pitchFamily="34" charset="0"/>
              </a:rPr>
              <a:pPr algn="r"/>
              <a:t>34</a:t>
            </a:fld>
            <a:endParaRPr lang="en-US" sz="1600" dirty="0">
              <a:solidFill>
                <a:schemeClr val="tx1"/>
              </a:solidFill>
              <a:latin typeface="Avenir Next" panose="020B0503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CD9830-AA9F-AC69-0B4A-A39158CC1754}"/>
              </a:ext>
            </a:extLst>
          </p:cNvPr>
          <p:cNvSpPr txBox="1"/>
          <p:nvPr/>
        </p:nvSpPr>
        <p:spPr>
          <a:xfrm>
            <a:off x="6096001" y="0"/>
            <a:ext cx="6138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latin typeface="Avenir Next" panose="020B0503020202020204" pitchFamily="34" charset="0"/>
                <a:cs typeface="Calibri" panose="020F0502020204030204" pitchFamily="34" charset="0"/>
              </a:rPr>
              <a:t>J. </a:t>
            </a:r>
            <a:r>
              <a:rPr lang="en-US" sz="1200" dirty="0" err="1">
                <a:latin typeface="Avenir Next" panose="020B0503020202020204" pitchFamily="34" charset="0"/>
                <a:cs typeface="Calibri" panose="020F0502020204030204" pitchFamily="34" charset="0"/>
              </a:rPr>
              <a:t>Barata</a:t>
            </a:r>
            <a:r>
              <a:rPr lang="en-US" sz="1200" dirty="0">
                <a:latin typeface="Avenir Next" panose="020B0503020202020204" pitchFamily="34" charset="0"/>
                <a:cs typeface="Calibri" panose="020F0502020204030204" pitchFamily="34" charset="0"/>
              </a:rPr>
              <a:t>, C. Salgado, J. M. Silva, JHEP, 2024</a:t>
            </a:r>
          </a:p>
          <a:p>
            <a:pPr algn="r"/>
            <a:r>
              <a:rPr lang="en-US" sz="1200" dirty="0">
                <a:latin typeface="Avenir Next" panose="020B0503020202020204" pitchFamily="34" charset="0"/>
                <a:cs typeface="Calibri" panose="020F0502020204030204" pitchFamily="34" charset="0"/>
              </a:rPr>
              <a:t>J. </a:t>
            </a:r>
            <a:r>
              <a:rPr lang="en-US" sz="1200" dirty="0" err="1">
                <a:latin typeface="Avenir Next" panose="020B0503020202020204" pitchFamily="34" charset="0"/>
                <a:cs typeface="Calibri" panose="020F0502020204030204" pitchFamily="34" charset="0"/>
              </a:rPr>
              <a:t>Barata</a:t>
            </a:r>
            <a:r>
              <a:rPr lang="en-US" sz="1200" dirty="0">
                <a:latin typeface="Avenir Next" panose="020B0503020202020204" pitchFamily="34" charset="0"/>
                <a:cs typeface="Calibri" panose="020F0502020204030204" pitchFamily="34" charset="0"/>
              </a:rPr>
              <a:t>, J. Brewer, K. Lee, J. M. Silva, </a:t>
            </a:r>
            <a:r>
              <a:rPr lang="en-US" sz="1200" dirty="0" err="1">
                <a:latin typeface="Avenir Next" panose="020B0503020202020204" pitchFamily="34" charset="0"/>
                <a:cs typeface="Calibri" panose="020F0502020204030204" pitchFamily="34" charset="0"/>
              </a:rPr>
              <a:t>arxiv</a:t>
            </a:r>
            <a:r>
              <a:rPr lang="en-US" sz="1200" dirty="0">
                <a:latin typeface="Avenir Next" panose="020B0503020202020204" pitchFamily="34" charset="0"/>
                <a:cs typeface="Calibri" panose="020F0502020204030204" pitchFamily="34" charset="0"/>
              </a:rPr>
              <a:t>, 2025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05C2BBA-54A0-A504-8077-D57482BFB811}"/>
              </a:ext>
            </a:extLst>
          </p:cNvPr>
          <p:cNvSpPr txBox="1"/>
          <p:nvPr/>
        </p:nvSpPr>
        <p:spPr>
          <a:xfrm>
            <a:off x="404290" y="629720"/>
            <a:ext cx="7345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venir Next" panose="020B0503020202020204" pitchFamily="34" charset="0"/>
                <a:cs typeface="Arial" panose="020B0604020202020204" pitchFamily="34" charset="0"/>
              </a:rPr>
              <a:t>EECs in initial stages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ECDBCA5-F8B5-D41A-8F39-50B4A1D407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467" y="1398715"/>
            <a:ext cx="10672035" cy="4656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9551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Номер слайда 12">
            <a:extLst>
              <a:ext uri="{FF2B5EF4-FFF2-40B4-BE49-F238E27FC236}">
                <a16:creationId xmlns:a16="http://schemas.microsoft.com/office/drawing/2014/main" id="{794B4196-8533-2459-5622-C66015F91640}"/>
              </a:ext>
            </a:extLst>
          </p:cNvPr>
          <p:cNvSpPr txBox="1">
            <a:spLocks/>
          </p:cNvSpPr>
          <p:nvPr/>
        </p:nvSpPr>
        <p:spPr>
          <a:xfrm>
            <a:off x="9326073" y="644598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651EAAB-5D0D-473B-859D-C18D8179491F}" type="slidenum">
              <a:rPr lang="en-US" sz="1600" smtClean="0">
                <a:solidFill>
                  <a:schemeClr val="tx1"/>
                </a:solidFill>
                <a:latin typeface="Avenir Next" panose="020B0503020202020204" pitchFamily="34" charset="0"/>
              </a:rPr>
              <a:pPr algn="r"/>
              <a:t>35</a:t>
            </a:fld>
            <a:endParaRPr lang="en-US" sz="1600" dirty="0">
              <a:solidFill>
                <a:schemeClr val="tx1"/>
              </a:solidFill>
              <a:latin typeface="Avenir Next" panose="020B0503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05C2BBA-54A0-A504-8077-D57482BFB811}"/>
              </a:ext>
            </a:extLst>
          </p:cNvPr>
          <p:cNvSpPr txBox="1"/>
          <p:nvPr/>
        </p:nvSpPr>
        <p:spPr>
          <a:xfrm>
            <a:off x="404290" y="629720"/>
            <a:ext cx="7345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venir Next" panose="020B0503020202020204" pitchFamily="34" charset="0"/>
                <a:cs typeface="Arial" panose="020B0604020202020204" pitchFamily="34" charset="0"/>
              </a:rPr>
              <a:t>EECs in initial stages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BC88BD6-C27C-8AA4-1C53-9C96508D39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8493" y="4417677"/>
            <a:ext cx="7123027" cy="108383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342EF01-5ECD-DB19-5464-D73F0261A5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8493" y="2908669"/>
            <a:ext cx="4867507" cy="1040662"/>
          </a:xfrm>
          <a:prstGeom prst="rect">
            <a:avLst/>
          </a:prstGeom>
        </p:spPr>
      </p:pic>
      <p:pic>
        <p:nvPicPr>
          <p:cNvPr id="7" name="Picture 2" descr="latexit-rtfd-attachement-UGun9AH5.pdf">
            <a:extLst>
              <a:ext uri="{FF2B5EF4-FFF2-40B4-BE49-F238E27FC236}">
                <a16:creationId xmlns:a16="http://schemas.microsoft.com/office/drawing/2014/main" id="{DAA53960-233F-BB54-1696-527E98C326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493" y="1486639"/>
            <a:ext cx="3316223" cy="953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24804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Номер слайда 12">
            <a:extLst>
              <a:ext uri="{FF2B5EF4-FFF2-40B4-BE49-F238E27FC236}">
                <a16:creationId xmlns:a16="http://schemas.microsoft.com/office/drawing/2014/main" id="{794B4196-8533-2459-5622-C66015F91640}"/>
              </a:ext>
            </a:extLst>
          </p:cNvPr>
          <p:cNvSpPr txBox="1">
            <a:spLocks/>
          </p:cNvSpPr>
          <p:nvPr/>
        </p:nvSpPr>
        <p:spPr>
          <a:xfrm>
            <a:off x="9326073" y="644598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651EAAB-5D0D-473B-859D-C18D8179491F}" type="slidenum">
              <a:rPr lang="en-US" sz="1600" smtClean="0">
                <a:solidFill>
                  <a:schemeClr val="tx1"/>
                </a:solidFill>
                <a:latin typeface="Avenir Next" panose="020B0503020202020204" pitchFamily="34" charset="0"/>
              </a:rPr>
              <a:pPr algn="r"/>
              <a:t>36</a:t>
            </a:fld>
            <a:endParaRPr lang="en-US" sz="1600" dirty="0">
              <a:solidFill>
                <a:schemeClr val="tx1"/>
              </a:solidFill>
              <a:latin typeface="Avenir Next" panose="020B0503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2DBB05-3017-258C-C1D8-511C6AD3775D}"/>
              </a:ext>
            </a:extLst>
          </p:cNvPr>
          <p:cNvSpPr txBox="1"/>
          <p:nvPr/>
        </p:nvSpPr>
        <p:spPr>
          <a:xfrm>
            <a:off x="404290" y="629720"/>
            <a:ext cx="7345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venir Next" panose="020B0503020202020204" pitchFamily="34" charset="0"/>
                <a:cs typeface="Arial" panose="020B0604020202020204" pitchFamily="34" charset="0"/>
              </a:rPr>
              <a:t>Clover EEC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AC1321-507F-F082-DDAE-3364B8E9C5A2}"/>
              </a:ext>
            </a:extLst>
          </p:cNvPr>
          <p:cNvSpPr txBox="1"/>
          <p:nvPr/>
        </p:nvSpPr>
        <p:spPr>
          <a:xfrm>
            <a:off x="6096001" y="0"/>
            <a:ext cx="6138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latin typeface="Avenir Next" panose="020B0503020202020204" pitchFamily="34" charset="0"/>
                <a:cs typeface="Calibri" panose="020F0502020204030204" pitchFamily="34" charset="0"/>
              </a:rPr>
              <a:t>J. </a:t>
            </a:r>
            <a:r>
              <a:rPr lang="en-US" sz="1200" dirty="0" err="1">
                <a:latin typeface="Avenir Next" panose="020B0503020202020204" pitchFamily="34" charset="0"/>
                <a:cs typeface="Calibri" panose="020F0502020204030204" pitchFamily="34" charset="0"/>
              </a:rPr>
              <a:t>Barata</a:t>
            </a:r>
            <a:r>
              <a:rPr lang="en-US" sz="1200" dirty="0">
                <a:latin typeface="Avenir Next" panose="020B0503020202020204" pitchFamily="34" charset="0"/>
                <a:cs typeface="Calibri" panose="020F0502020204030204" pitchFamily="34" charset="0"/>
              </a:rPr>
              <a:t>, G. </a:t>
            </a:r>
            <a:r>
              <a:rPr lang="en-US" sz="1200" dirty="0" err="1">
                <a:latin typeface="Avenir Next" panose="020B0503020202020204" pitchFamily="34" charset="0"/>
                <a:cs typeface="Calibri" panose="020F0502020204030204" pitchFamily="34" charset="0"/>
              </a:rPr>
              <a:t>Milhano</a:t>
            </a:r>
            <a:r>
              <a:rPr lang="en-US" sz="1200" dirty="0">
                <a:latin typeface="Avenir Next" panose="020B0503020202020204" pitchFamily="34" charset="0"/>
                <a:cs typeface="Calibri" panose="020F0502020204030204" pitchFamily="34" charset="0"/>
              </a:rPr>
              <a:t>,  AS, J. Silva, 2025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10CE2EC-35D4-1847-C476-ABC729DAC0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7331" y="717768"/>
            <a:ext cx="4032854" cy="302682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C098888-0A65-A321-9C56-AB17291BEAD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459259" y="1431666"/>
            <a:ext cx="3885788" cy="3390900"/>
          </a:xfrm>
          <a:prstGeom prst="rect">
            <a:avLst/>
          </a:prstGeom>
        </p:spPr>
      </p:pic>
      <p:pic>
        <p:nvPicPr>
          <p:cNvPr id="4" name="Picture 2" descr="latexit-rtfd-attachement-UGun9AH5.pdf">
            <a:extLst>
              <a:ext uri="{FF2B5EF4-FFF2-40B4-BE49-F238E27FC236}">
                <a16:creationId xmlns:a16="http://schemas.microsoft.com/office/drawing/2014/main" id="{A083B440-2DDF-3972-B1C9-03E9C624B5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694" y="4835178"/>
            <a:ext cx="2235607" cy="642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ie 4">
            <a:extLst>
              <a:ext uri="{FF2B5EF4-FFF2-40B4-BE49-F238E27FC236}">
                <a16:creationId xmlns:a16="http://schemas.microsoft.com/office/drawing/2014/main" id="{B72CA7B2-2E88-C585-C3F0-1507A8690C7D}"/>
              </a:ext>
            </a:extLst>
          </p:cNvPr>
          <p:cNvSpPr>
            <a:spLocks noChangeAspect="1"/>
          </p:cNvSpPr>
          <p:nvPr/>
        </p:nvSpPr>
        <p:spPr>
          <a:xfrm rot="6863001">
            <a:off x="1437561" y="1378263"/>
            <a:ext cx="3579071" cy="3579071"/>
          </a:xfrm>
          <a:prstGeom prst="pie">
            <a:avLst>
              <a:gd name="adj1" fmla="val 12023366"/>
              <a:gd name="adj2" fmla="val 17651530"/>
            </a:avLst>
          </a:prstGeom>
          <a:solidFill>
            <a:schemeClr val="accent6">
              <a:alpha val="39704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Pie 7">
            <a:extLst>
              <a:ext uri="{FF2B5EF4-FFF2-40B4-BE49-F238E27FC236}">
                <a16:creationId xmlns:a16="http://schemas.microsoft.com/office/drawing/2014/main" id="{353C93D6-0AAD-D5DE-3CA2-8B3145C2B962}"/>
              </a:ext>
            </a:extLst>
          </p:cNvPr>
          <p:cNvSpPr>
            <a:spLocks noChangeAspect="1"/>
          </p:cNvSpPr>
          <p:nvPr/>
        </p:nvSpPr>
        <p:spPr>
          <a:xfrm rot="1508553">
            <a:off x="1439029" y="1381151"/>
            <a:ext cx="3579071" cy="3579071"/>
          </a:xfrm>
          <a:prstGeom prst="pie">
            <a:avLst>
              <a:gd name="adj1" fmla="val 12087984"/>
              <a:gd name="adj2" fmla="val 17367720"/>
            </a:avLst>
          </a:prstGeom>
          <a:solidFill>
            <a:srgbClr val="7030A0">
              <a:alpha val="397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8D72BC8-F12D-1339-4D82-ADADC1603EF9}"/>
              </a:ext>
            </a:extLst>
          </p:cNvPr>
          <p:cNvCxnSpPr>
            <a:cxnSpLocks/>
          </p:cNvCxnSpPr>
          <p:nvPr/>
        </p:nvCxnSpPr>
        <p:spPr>
          <a:xfrm flipV="1">
            <a:off x="1565910" y="3257550"/>
            <a:ext cx="1508760" cy="891540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B1CC6493-62F7-BBB5-EC1F-876AD4B6F86E}"/>
              </a:ext>
            </a:extLst>
          </p:cNvPr>
          <p:cNvSpPr txBox="1"/>
          <p:nvPr/>
        </p:nvSpPr>
        <p:spPr>
          <a:xfrm>
            <a:off x="1028654" y="4224218"/>
            <a:ext cx="12916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  <a:latin typeface="Avenir Next Medium" panose="020B0503020202020204" pitchFamily="34" charset="0"/>
                <a:cs typeface="Arial" panose="020B0604020202020204" pitchFamily="34" charset="0"/>
              </a:rPr>
              <a:t>jet axis </a:t>
            </a:r>
          </a:p>
          <a:p>
            <a:r>
              <a:rPr lang="en-US" sz="1400" dirty="0">
                <a:solidFill>
                  <a:srgbClr val="C00000"/>
                </a:solidFill>
                <a:latin typeface="Avenir Next Medium" panose="020B0503020202020204" pitchFamily="34" charset="0"/>
                <a:cs typeface="Arial" panose="020B0604020202020204" pitchFamily="34" charset="0"/>
              </a:rPr>
              <a:t>(mid rapidity)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62BEE89B-7B97-8D36-40F4-68B5986DFF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67286" y="2380541"/>
            <a:ext cx="1193946" cy="82106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43AFC23-6D69-56F0-C22F-7E36AF1EB5D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" t="52985" r="-2007" b="25451"/>
          <a:stretch/>
        </p:blipFill>
        <p:spPr>
          <a:xfrm>
            <a:off x="10220253" y="965887"/>
            <a:ext cx="1283238" cy="60629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06D2047-0BD2-D289-9696-8CF46119B8F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71637" y="4194438"/>
            <a:ext cx="2548471" cy="191273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6679B04F-DD2D-974E-C355-2B577ED201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96431" y="4155246"/>
            <a:ext cx="2548470" cy="1912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1065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Номер слайда 12">
            <a:extLst>
              <a:ext uri="{FF2B5EF4-FFF2-40B4-BE49-F238E27FC236}">
                <a16:creationId xmlns:a16="http://schemas.microsoft.com/office/drawing/2014/main" id="{794B4196-8533-2459-5622-C66015F91640}"/>
              </a:ext>
            </a:extLst>
          </p:cNvPr>
          <p:cNvSpPr txBox="1">
            <a:spLocks/>
          </p:cNvSpPr>
          <p:nvPr/>
        </p:nvSpPr>
        <p:spPr>
          <a:xfrm>
            <a:off x="9326073" y="644598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651EAAB-5D0D-473B-859D-C18D8179491F}" type="slidenum">
              <a:rPr lang="en-US" sz="1600" smtClean="0">
                <a:solidFill>
                  <a:schemeClr val="tx1"/>
                </a:solidFill>
                <a:latin typeface="Avenir Next" panose="020B0503020202020204" pitchFamily="34" charset="0"/>
              </a:rPr>
              <a:pPr algn="r"/>
              <a:t>37</a:t>
            </a:fld>
            <a:endParaRPr lang="en-US" sz="1600" dirty="0">
              <a:solidFill>
                <a:schemeClr val="tx1"/>
              </a:solidFill>
              <a:latin typeface="Avenir Next" panose="020B0503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2DBB05-3017-258C-C1D8-511C6AD3775D}"/>
              </a:ext>
            </a:extLst>
          </p:cNvPr>
          <p:cNvSpPr txBox="1"/>
          <p:nvPr/>
        </p:nvSpPr>
        <p:spPr>
          <a:xfrm>
            <a:off x="404290" y="629720"/>
            <a:ext cx="7345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venir Next" panose="020B0503020202020204" pitchFamily="34" charset="0"/>
                <a:cs typeface="Arial" panose="020B0604020202020204" pitchFamily="34" charset="0"/>
              </a:rPr>
              <a:t>Clover EEC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AC1321-507F-F082-DDAE-3364B8E9C5A2}"/>
              </a:ext>
            </a:extLst>
          </p:cNvPr>
          <p:cNvSpPr txBox="1"/>
          <p:nvPr/>
        </p:nvSpPr>
        <p:spPr>
          <a:xfrm>
            <a:off x="6096001" y="0"/>
            <a:ext cx="6138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latin typeface="Avenir Next" panose="020B0503020202020204" pitchFamily="34" charset="0"/>
                <a:cs typeface="Calibri" panose="020F0502020204030204" pitchFamily="34" charset="0"/>
              </a:rPr>
              <a:t>J. </a:t>
            </a:r>
            <a:r>
              <a:rPr lang="en-US" sz="1200" dirty="0" err="1">
                <a:latin typeface="Avenir Next" panose="020B0503020202020204" pitchFamily="34" charset="0"/>
                <a:cs typeface="Calibri" panose="020F0502020204030204" pitchFamily="34" charset="0"/>
              </a:rPr>
              <a:t>Barata</a:t>
            </a:r>
            <a:r>
              <a:rPr lang="en-US" sz="1200" dirty="0">
                <a:latin typeface="Avenir Next" panose="020B0503020202020204" pitchFamily="34" charset="0"/>
                <a:cs typeface="Calibri" panose="020F0502020204030204" pitchFamily="34" charset="0"/>
              </a:rPr>
              <a:t>, G. </a:t>
            </a:r>
            <a:r>
              <a:rPr lang="en-US" sz="1200" dirty="0" err="1">
                <a:latin typeface="Avenir Next" panose="020B0503020202020204" pitchFamily="34" charset="0"/>
                <a:cs typeface="Calibri" panose="020F0502020204030204" pitchFamily="34" charset="0"/>
              </a:rPr>
              <a:t>Milhano</a:t>
            </a:r>
            <a:r>
              <a:rPr lang="en-US" sz="1200" dirty="0">
                <a:latin typeface="Avenir Next" panose="020B0503020202020204" pitchFamily="34" charset="0"/>
                <a:cs typeface="Calibri" panose="020F0502020204030204" pitchFamily="34" charset="0"/>
              </a:rPr>
              <a:t>,  AS, J. Silva, 2025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C098888-0A65-A321-9C56-AB17291BEAD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459259" y="1431666"/>
            <a:ext cx="3885788" cy="3390900"/>
          </a:xfrm>
          <a:prstGeom prst="rect">
            <a:avLst/>
          </a:prstGeom>
        </p:spPr>
      </p:pic>
      <p:pic>
        <p:nvPicPr>
          <p:cNvPr id="4" name="Picture 2" descr="latexit-rtfd-attachement-UGun9AH5.pdf">
            <a:extLst>
              <a:ext uri="{FF2B5EF4-FFF2-40B4-BE49-F238E27FC236}">
                <a16:creationId xmlns:a16="http://schemas.microsoft.com/office/drawing/2014/main" id="{A083B440-2DDF-3972-B1C9-03E9C624B5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694" y="4835178"/>
            <a:ext cx="2235607" cy="642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ie 4">
            <a:extLst>
              <a:ext uri="{FF2B5EF4-FFF2-40B4-BE49-F238E27FC236}">
                <a16:creationId xmlns:a16="http://schemas.microsoft.com/office/drawing/2014/main" id="{B72CA7B2-2E88-C585-C3F0-1507A8690C7D}"/>
              </a:ext>
            </a:extLst>
          </p:cNvPr>
          <p:cNvSpPr>
            <a:spLocks noChangeAspect="1"/>
          </p:cNvSpPr>
          <p:nvPr/>
        </p:nvSpPr>
        <p:spPr>
          <a:xfrm rot="6863001">
            <a:off x="1437561" y="1378263"/>
            <a:ext cx="3579071" cy="3579071"/>
          </a:xfrm>
          <a:prstGeom prst="pie">
            <a:avLst>
              <a:gd name="adj1" fmla="val 12023366"/>
              <a:gd name="adj2" fmla="val 17651530"/>
            </a:avLst>
          </a:prstGeom>
          <a:solidFill>
            <a:schemeClr val="accent6">
              <a:alpha val="39704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Pie 7">
            <a:extLst>
              <a:ext uri="{FF2B5EF4-FFF2-40B4-BE49-F238E27FC236}">
                <a16:creationId xmlns:a16="http://schemas.microsoft.com/office/drawing/2014/main" id="{353C93D6-0AAD-D5DE-3CA2-8B3145C2B962}"/>
              </a:ext>
            </a:extLst>
          </p:cNvPr>
          <p:cNvSpPr>
            <a:spLocks noChangeAspect="1"/>
          </p:cNvSpPr>
          <p:nvPr/>
        </p:nvSpPr>
        <p:spPr>
          <a:xfrm rot="1508553">
            <a:off x="1439029" y="1381151"/>
            <a:ext cx="3579071" cy="3579071"/>
          </a:xfrm>
          <a:prstGeom prst="pie">
            <a:avLst>
              <a:gd name="adj1" fmla="val 12087984"/>
              <a:gd name="adj2" fmla="val 17367720"/>
            </a:avLst>
          </a:prstGeom>
          <a:solidFill>
            <a:srgbClr val="7030A0">
              <a:alpha val="397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8D72BC8-F12D-1339-4D82-ADADC1603EF9}"/>
              </a:ext>
            </a:extLst>
          </p:cNvPr>
          <p:cNvCxnSpPr>
            <a:cxnSpLocks/>
          </p:cNvCxnSpPr>
          <p:nvPr/>
        </p:nvCxnSpPr>
        <p:spPr>
          <a:xfrm flipV="1">
            <a:off x="1565910" y="3257550"/>
            <a:ext cx="1508760" cy="891540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B1CC6493-62F7-BBB5-EC1F-876AD4B6F86E}"/>
              </a:ext>
            </a:extLst>
          </p:cNvPr>
          <p:cNvSpPr txBox="1"/>
          <p:nvPr/>
        </p:nvSpPr>
        <p:spPr>
          <a:xfrm>
            <a:off x="1028654" y="4224218"/>
            <a:ext cx="12916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  <a:latin typeface="Avenir Next Medium" panose="020B0503020202020204" pitchFamily="34" charset="0"/>
                <a:cs typeface="Arial" panose="020B0604020202020204" pitchFamily="34" charset="0"/>
              </a:rPr>
              <a:t>jet axis </a:t>
            </a:r>
          </a:p>
          <a:p>
            <a:r>
              <a:rPr lang="en-US" sz="1400" dirty="0">
                <a:solidFill>
                  <a:srgbClr val="C00000"/>
                </a:solidFill>
                <a:latin typeface="Avenir Next Medium" panose="020B0503020202020204" pitchFamily="34" charset="0"/>
                <a:cs typeface="Arial" panose="020B0604020202020204" pitchFamily="34" charset="0"/>
              </a:rPr>
              <a:t>(mid rapidity)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88F5FAB4-6E7D-1F4C-E24E-4A63F643A4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5390" y="837888"/>
            <a:ext cx="3976736" cy="278658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B67BBDB-AC46-8965-8407-1851C82A5A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33659" y="3977125"/>
            <a:ext cx="2743200" cy="35549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1FB302E-DD4B-C3A1-00C1-3F42DE8C03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33659" y="4576350"/>
            <a:ext cx="3338467" cy="72672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DD834B2-9BE8-28B3-BDB5-0E08E4801058}"/>
              </a:ext>
            </a:extLst>
          </p:cNvPr>
          <p:cNvSpPr txBox="1"/>
          <p:nvPr/>
        </p:nvSpPr>
        <p:spPr>
          <a:xfrm>
            <a:off x="6933659" y="5518611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venir Next" panose="020B0503020202020204" pitchFamily="34" charset="0"/>
              </a:rPr>
              <a:t>for</a:t>
            </a:r>
            <a:endParaRPr lang="ru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C3381FE-0111-83DF-CCD3-EFA66475CC05}"/>
                  </a:ext>
                </a:extLst>
              </p:cNvPr>
              <p:cNvSpPr txBox="1"/>
              <p:nvPr/>
            </p:nvSpPr>
            <p:spPr>
              <a:xfrm>
                <a:off x="7410071" y="5564777"/>
                <a:ext cx="3485841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ru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0,1,5,25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→(0.09, 0.6, 3, 13)</m:t>
                      </m:r>
                    </m:oMath>
                  </m:oMathPara>
                </a14:m>
                <a:endParaRPr lang="ru-US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C3381FE-0111-83DF-CCD3-EFA66475CC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0071" y="5564777"/>
                <a:ext cx="3485841" cy="276999"/>
              </a:xfrm>
              <a:prstGeom prst="rect">
                <a:avLst/>
              </a:prstGeom>
              <a:blipFill>
                <a:blip r:embed="rId8"/>
                <a:stretch>
                  <a:fillRect t="-9091" r="-364" b="-40909"/>
                </a:stretch>
              </a:blipFill>
            </p:spPr>
            <p:txBody>
              <a:bodyPr/>
              <a:lstStyle/>
              <a:p>
                <a:r>
                  <a:rPr lang="ru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728724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Номер слайда 12">
            <a:extLst>
              <a:ext uri="{FF2B5EF4-FFF2-40B4-BE49-F238E27FC236}">
                <a16:creationId xmlns:a16="http://schemas.microsoft.com/office/drawing/2014/main" id="{794B4196-8533-2459-5622-C66015F91640}"/>
              </a:ext>
            </a:extLst>
          </p:cNvPr>
          <p:cNvSpPr txBox="1">
            <a:spLocks/>
          </p:cNvSpPr>
          <p:nvPr/>
        </p:nvSpPr>
        <p:spPr>
          <a:xfrm>
            <a:off x="9326073" y="644598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651EAAB-5D0D-473B-859D-C18D8179491F}" type="slidenum">
              <a:rPr lang="en-US" sz="1600" smtClean="0">
                <a:solidFill>
                  <a:schemeClr val="tx1"/>
                </a:solidFill>
                <a:latin typeface="Avenir Next" panose="020B0503020202020204" pitchFamily="34" charset="0"/>
              </a:rPr>
              <a:pPr algn="r"/>
              <a:t>38</a:t>
            </a:fld>
            <a:endParaRPr lang="en-US" sz="1600" dirty="0">
              <a:solidFill>
                <a:schemeClr val="tx1"/>
              </a:solidFill>
              <a:latin typeface="Avenir Next" panose="020B0503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2DBB05-3017-258C-C1D8-511C6AD3775D}"/>
              </a:ext>
            </a:extLst>
          </p:cNvPr>
          <p:cNvSpPr txBox="1"/>
          <p:nvPr/>
        </p:nvSpPr>
        <p:spPr>
          <a:xfrm>
            <a:off x="404290" y="629720"/>
            <a:ext cx="7345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venir Next" panose="020B0503020202020204" pitchFamily="34" charset="0"/>
                <a:cs typeface="Arial" panose="020B0604020202020204" pitchFamily="34" charset="0"/>
              </a:rPr>
              <a:t>Clover EEC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AC1321-507F-F082-DDAE-3364B8E9C5A2}"/>
              </a:ext>
            </a:extLst>
          </p:cNvPr>
          <p:cNvSpPr txBox="1"/>
          <p:nvPr/>
        </p:nvSpPr>
        <p:spPr>
          <a:xfrm>
            <a:off x="6096001" y="0"/>
            <a:ext cx="6138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latin typeface="Avenir Next" panose="020B0503020202020204" pitchFamily="34" charset="0"/>
                <a:cs typeface="Calibri" panose="020F0502020204030204" pitchFamily="34" charset="0"/>
              </a:rPr>
              <a:t>J. </a:t>
            </a:r>
            <a:r>
              <a:rPr lang="en-US" sz="1200" dirty="0" err="1">
                <a:latin typeface="Avenir Next" panose="020B0503020202020204" pitchFamily="34" charset="0"/>
                <a:cs typeface="Calibri" panose="020F0502020204030204" pitchFamily="34" charset="0"/>
              </a:rPr>
              <a:t>Barata</a:t>
            </a:r>
            <a:r>
              <a:rPr lang="en-US" sz="1200" dirty="0">
                <a:latin typeface="Avenir Next" panose="020B0503020202020204" pitchFamily="34" charset="0"/>
                <a:cs typeface="Calibri" panose="020F0502020204030204" pitchFamily="34" charset="0"/>
              </a:rPr>
              <a:t>, G. </a:t>
            </a:r>
            <a:r>
              <a:rPr lang="en-US" sz="1200" dirty="0" err="1">
                <a:latin typeface="Avenir Next" panose="020B0503020202020204" pitchFamily="34" charset="0"/>
                <a:cs typeface="Calibri" panose="020F0502020204030204" pitchFamily="34" charset="0"/>
              </a:rPr>
              <a:t>Milhano</a:t>
            </a:r>
            <a:r>
              <a:rPr lang="en-US" sz="1200" dirty="0">
                <a:latin typeface="Avenir Next" panose="020B0503020202020204" pitchFamily="34" charset="0"/>
                <a:cs typeface="Calibri" panose="020F0502020204030204" pitchFamily="34" charset="0"/>
              </a:rPr>
              <a:t>,  AS, J. Silva, 2025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10CE2EC-35D4-1847-C476-ABC729DAC0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7331" y="717768"/>
            <a:ext cx="4032854" cy="302682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C098888-0A65-A321-9C56-AB17291BEAD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459259" y="1431666"/>
            <a:ext cx="3885788" cy="3390900"/>
          </a:xfrm>
          <a:prstGeom prst="rect">
            <a:avLst/>
          </a:prstGeom>
        </p:spPr>
      </p:pic>
      <p:pic>
        <p:nvPicPr>
          <p:cNvPr id="4" name="Picture 2" descr="latexit-rtfd-attachement-UGun9AH5.pdf">
            <a:extLst>
              <a:ext uri="{FF2B5EF4-FFF2-40B4-BE49-F238E27FC236}">
                <a16:creationId xmlns:a16="http://schemas.microsoft.com/office/drawing/2014/main" id="{A083B440-2DDF-3972-B1C9-03E9C624B5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694" y="4835178"/>
            <a:ext cx="2235607" cy="642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ie 4">
            <a:extLst>
              <a:ext uri="{FF2B5EF4-FFF2-40B4-BE49-F238E27FC236}">
                <a16:creationId xmlns:a16="http://schemas.microsoft.com/office/drawing/2014/main" id="{B72CA7B2-2E88-C585-C3F0-1507A8690C7D}"/>
              </a:ext>
            </a:extLst>
          </p:cNvPr>
          <p:cNvSpPr>
            <a:spLocks noChangeAspect="1"/>
          </p:cNvSpPr>
          <p:nvPr/>
        </p:nvSpPr>
        <p:spPr>
          <a:xfrm rot="6863001">
            <a:off x="1437561" y="1378263"/>
            <a:ext cx="3579071" cy="3579071"/>
          </a:xfrm>
          <a:prstGeom prst="pie">
            <a:avLst>
              <a:gd name="adj1" fmla="val 12023366"/>
              <a:gd name="adj2" fmla="val 17651530"/>
            </a:avLst>
          </a:prstGeom>
          <a:solidFill>
            <a:schemeClr val="accent6">
              <a:alpha val="39704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Pie 7">
            <a:extLst>
              <a:ext uri="{FF2B5EF4-FFF2-40B4-BE49-F238E27FC236}">
                <a16:creationId xmlns:a16="http://schemas.microsoft.com/office/drawing/2014/main" id="{353C93D6-0AAD-D5DE-3CA2-8B3145C2B962}"/>
              </a:ext>
            </a:extLst>
          </p:cNvPr>
          <p:cNvSpPr>
            <a:spLocks noChangeAspect="1"/>
          </p:cNvSpPr>
          <p:nvPr/>
        </p:nvSpPr>
        <p:spPr>
          <a:xfrm rot="1508553">
            <a:off x="1439029" y="1381151"/>
            <a:ext cx="3579071" cy="3579071"/>
          </a:xfrm>
          <a:prstGeom prst="pie">
            <a:avLst>
              <a:gd name="adj1" fmla="val 12087984"/>
              <a:gd name="adj2" fmla="val 17367720"/>
            </a:avLst>
          </a:prstGeom>
          <a:solidFill>
            <a:srgbClr val="7030A0">
              <a:alpha val="397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8D72BC8-F12D-1339-4D82-ADADC1603EF9}"/>
              </a:ext>
            </a:extLst>
          </p:cNvPr>
          <p:cNvCxnSpPr>
            <a:cxnSpLocks/>
          </p:cNvCxnSpPr>
          <p:nvPr/>
        </p:nvCxnSpPr>
        <p:spPr>
          <a:xfrm flipV="1">
            <a:off x="1565910" y="3257550"/>
            <a:ext cx="1508760" cy="891540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B1CC6493-62F7-BBB5-EC1F-876AD4B6F86E}"/>
              </a:ext>
            </a:extLst>
          </p:cNvPr>
          <p:cNvSpPr txBox="1"/>
          <p:nvPr/>
        </p:nvSpPr>
        <p:spPr>
          <a:xfrm>
            <a:off x="1028654" y="4224218"/>
            <a:ext cx="12916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  <a:latin typeface="Avenir Next Medium" panose="020B0503020202020204" pitchFamily="34" charset="0"/>
                <a:cs typeface="Arial" panose="020B0604020202020204" pitchFamily="34" charset="0"/>
              </a:rPr>
              <a:t>jet axis </a:t>
            </a:r>
          </a:p>
          <a:p>
            <a:r>
              <a:rPr lang="en-US" sz="1400" dirty="0">
                <a:solidFill>
                  <a:srgbClr val="C00000"/>
                </a:solidFill>
                <a:latin typeface="Avenir Next Medium" panose="020B0503020202020204" pitchFamily="34" charset="0"/>
                <a:cs typeface="Arial" panose="020B0604020202020204" pitchFamily="34" charset="0"/>
              </a:rPr>
              <a:t>(mid rapidity)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62BEE89B-7B97-8D36-40F4-68B5986DFF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67286" y="2380541"/>
            <a:ext cx="1193946" cy="82106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43AFC23-6D69-56F0-C22F-7E36AF1EB5D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" t="52985" r="-2007" b="25451"/>
          <a:stretch/>
        </p:blipFill>
        <p:spPr>
          <a:xfrm>
            <a:off x="10220253" y="965887"/>
            <a:ext cx="1283238" cy="606291"/>
          </a:xfrm>
          <a:prstGeom prst="rect">
            <a:avLst/>
          </a:prstGeom>
        </p:spPr>
      </p:pic>
      <p:pic>
        <p:nvPicPr>
          <p:cNvPr id="11" name="Picture 19">
            <a:extLst>
              <a:ext uri="{FF2B5EF4-FFF2-40B4-BE49-F238E27FC236}">
                <a16:creationId xmlns:a16="http://schemas.microsoft.com/office/drawing/2014/main" id="{EB1E5A07-BB89-DB52-C1F7-5D4CC85D3C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23449" y="3701997"/>
            <a:ext cx="3976736" cy="278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3963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Номер слайда 12">
            <a:extLst>
              <a:ext uri="{FF2B5EF4-FFF2-40B4-BE49-F238E27FC236}">
                <a16:creationId xmlns:a16="http://schemas.microsoft.com/office/drawing/2014/main" id="{794B4196-8533-2459-5622-C66015F91640}"/>
              </a:ext>
            </a:extLst>
          </p:cNvPr>
          <p:cNvSpPr txBox="1">
            <a:spLocks/>
          </p:cNvSpPr>
          <p:nvPr/>
        </p:nvSpPr>
        <p:spPr>
          <a:xfrm>
            <a:off x="9326073" y="644598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651EAAB-5D0D-473B-859D-C18D8179491F}" type="slidenum">
              <a:rPr lang="en-US" sz="1600" smtClean="0">
                <a:solidFill>
                  <a:schemeClr val="tx1"/>
                </a:solidFill>
                <a:latin typeface="Avenir Next" panose="020B0503020202020204" pitchFamily="34" charset="0"/>
              </a:rPr>
              <a:pPr algn="r"/>
              <a:t>39</a:t>
            </a:fld>
            <a:endParaRPr lang="en-US" sz="1600" dirty="0">
              <a:solidFill>
                <a:schemeClr val="tx1"/>
              </a:solidFill>
              <a:latin typeface="Avenir Next" panose="020B0503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4B0C5C-CC2F-1213-B423-65C6FEED2A3E}"/>
              </a:ext>
            </a:extLst>
          </p:cNvPr>
          <p:cNvSpPr txBox="1"/>
          <p:nvPr/>
        </p:nvSpPr>
        <p:spPr>
          <a:xfrm>
            <a:off x="404290" y="629720"/>
            <a:ext cx="7345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venir Next" panose="020B0503020202020204" pitchFamily="34" charset="0"/>
                <a:cs typeface="Arial" panose="020B0604020202020204" pitchFamily="34" charset="0"/>
              </a:rPr>
              <a:t>Summary and outlook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65D303B-8598-FE81-AB1E-E0E672428906}"/>
              </a:ext>
            </a:extLst>
          </p:cNvPr>
          <p:cNvSpPr txBox="1"/>
          <p:nvPr/>
        </p:nvSpPr>
        <p:spPr>
          <a:xfrm>
            <a:off x="556687" y="1237890"/>
            <a:ext cx="786885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venir Next" panose="020B0503020202020204" pitchFamily="34" charset="0"/>
                <a:cs typeface="Calibri" panose="020F0502020204030204" pitchFamily="34" charset="0"/>
              </a:rPr>
              <a:t>Correlations of the energy fluxes have a highly </a:t>
            </a:r>
            <a:r>
              <a:rPr lang="en-US" dirty="0">
                <a:solidFill>
                  <a:srgbClr val="C00000"/>
                </a:solidFill>
                <a:latin typeface="Avenir Next Medium" panose="020B0503020202020204" pitchFamily="34" charset="0"/>
                <a:cs typeface="Calibri" panose="020F0502020204030204" pitchFamily="34" charset="0"/>
              </a:rPr>
              <a:t>universal structure</a:t>
            </a:r>
            <a:r>
              <a:rPr lang="en-US" dirty="0">
                <a:latin typeface="Avenir Next" panose="020B0503020202020204" pitchFamily="34" charset="0"/>
                <a:cs typeface="Calibri" panose="020F0502020204030204" pitchFamily="34" charset="0"/>
              </a:rPr>
              <a:t>, allowing us to understand their qualitative features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venir Next" panose="020B050302020202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venir Next" panose="020B0503020202020204" pitchFamily="34" charset="0"/>
                <a:cs typeface="Calibri" panose="020F0502020204030204" pitchFamily="34" charset="0"/>
              </a:rPr>
              <a:t>Only by </a:t>
            </a:r>
            <a:r>
              <a:rPr lang="en-US" dirty="0">
                <a:solidFill>
                  <a:srgbClr val="C00000"/>
                </a:solidFill>
                <a:latin typeface="Avenir Next Medium" panose="020B0503020202020204" pitchFamily="34" charset="0"/>
                <a:cs typeface="Calibri" panose="020F0502020204030204" pitchFamily="34" charset="0"/>
              </a:rPr>
              <a:t>accounting for all types of contributions</a:t>
            </a:r>
            <a:r>
              <a:rPr lang="en-US" dirty="0">
                <a:latin typeface="Avenir Next" panose="020B0503020202020204" pitchFamily="34" charset="0"/>
                <a:cs typeface="Calibri" panose="020F0502020204030204" pitchFamily="34" charset="0"/>
              </a:rPr>
              <a:t> can we systematically study medium properties with ECs in HIC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venir Next" panose="020B050302020202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venir Next" panose="020B0503020202020204" pitchFamily="34" charset="0"/>
                <a:cs typeface="Calibri" panose="020F0502020204030204" pitchFamily="34" charset="0"/>
              </a:rPr>
              <a:t>Initial stages and evolution effects lead to </a:t>
            </a:r>
            <a:r>
              <a:rPr lang="en-US" dirty="0">
                <a:solidFill>
                  <a:srgbClr val="C00000"/>
                </a:solidFill>
                <a:latin typeface="Avenir Next Medium" panose="020B0503020202020204" pitchFamily="34" charset="0"/>
                <a:cs typeface="Calibri" panose="020F0502020204030204" pitchFamily="34" charset="0"/>
              </a:rPr>
              <a:t>distinct directional patterns</a:t>
            </a:r>
            <a:r>
              <a:rPr lang="en-US" dirty="0">
                <a:latin typeface="Avenir Next" panose="020B0503020202020204" pitchFamily="34" charset="0"/>
                <a:cs typeface="Calibri" panose="020F0502020204030204" pitchFamily="34" charset="0"/>
              </a:rPr>
              <a:t>, which may help us distinguish them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venir Next" panose="020B050302020202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venir Next" panose="020B0503020202020204" pitchFamily="34" charset="0"/>
                <a:cs typeface="Calibri" panose="020F0502020204030204" pitchFamily="34" charset="0"/>
              </a:rPr>
              <a:t>ECs offer </a:t>
            </a:r>
            <a:r>
              <a:rPr lang="en-US" dirty="0">
                <a:solidFill>
                  <a:srgbClr val="C00000"/>
                </a:solidFill>
                <a:latin typeface="Avenir Next Medium" panose="020B0503020202020204" pitchFamily="34" charset="0"/>
                <a:cs typeface="Calibri" panose="020F0502020204030204" pitchFamily="34" charset="0"/>
              </a:rPr>
              <a:t>an alternative way to probe medium anisotropy</a:t>
            </a:r>
            <a:endParaRPr lang="en-US" dirty="0">
              <a:latin typeface="Avenir Next" panose="020B050302020202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venir Next" panose="020B050302020202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venir Next" panose="020B0503020202020204" pitchFamily="34" charset="0"/>
                <a:cs typeface="Calibri" panose="020F0502020204030204" pitchFamily="34" charset="0"/>
              </a:rPr>
              <a:t>The physics becomes more </a:t>
            </a:r>
            <a:r>
              <a:rPr lang="en-US" strike="sngStrike" dirty="0">
                <a:latin typeface="Avenir Next" panose="020B0503020202020204" pitchFamily="34" charset="0"/>
                <a:cs typeface="Calibri" panose="020F0502020204030204" pitchFamily="34" charset="0"/>
              </a:rPr>
              <a:t>complicated</a:t>
            </a:r>
            <a:r>
              <a:rPr lang="en-US" dirty="0">
                <a:latin typeface="Avenir Next" panose="020B0503020202020204" pitchFamily="34" charset="0"/>
                <a:cs typeface="Calibri" panose="020F0502020204030204" pitchFamily="34" charset="0"/>
              </a:rPr>
              <a:t> interesting, but that also calls for </a:t>
            </a:r>
            <a:r>
              <a:rPr lang="en-US" dirty="0">
                <a:solidFill>
                  <a:srgbClr val="C00000"/>
                </a:solidFill>
                <a:latin typeface="Avenir Next Medium" panose="020B0503020202020204" pitchFamily="34" charset="0"/>
                <a:cs typeface="Calibri" panose="020F0502020204030204" pitchFamily="34" charset="0"/>
              </a:rPr>
              <a:t>stronger cross-talk between theory and experiment</a:t>
            </a:r>
          </a:p>
        </p:txBody>
      </p:sp>
    </p:spTree>
    <p:extLst>
      <p:ext uri="{BB962C8B-B14F-4D97-AF65-F5344CB8AC3E}">
        <p14:creationId xmlns:p14="http://schemas.microsoft.com/office/powerpoint/2010/main" val="18130822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8F9758C-1CDB-0EA0-FF16-D69AB6D6BCDD}"/>
              </a:ext>
            </a:extLst>
          </p:cNvPr>
          <p:cNvSpPr txBox="1"/>
          <p:nvPr/>
        </p:nvSpPr>
        <p:spPr>
          <a:xfrm>
            <a:off x="404290" y="629720"/>
            <a:ext cx="53882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venir Next" panose="020B0503020202020204" pitchFamily="34" charset="0"/>
                <a:cs typeface="Courier New" panose="02070309020205020404" pitchFamily="49" charset="0"/>
              </a:rPr>
              <a:t>Heavy-ion collisions</a:t>
            </a:r>
            <a:endParaRPr lang="en-US" sz="2400" b="1" dirty="0">
              <a:solidFill>
                <a:srgbClr val="00408C"/>
              </a:solidFill>
              <a:latin typeface="Avenir Next" panose="020B0503020202020204" pitchFamily="34" charset="0"/>
              <a:cs typeface="Courier New" panose="02070309020205020404" pitchFamily="49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D0AA14D-7869-136C-4DFD-89601DFBC35F}"/>
              </a:ext>
            </a:extLst>
          </p:cNvPr>
          <p:cNvSpPr/>
          <p:nvPr/>
        </p:nvSpPr>
        <p:spPr>
          <a:xfrm>
            <a:off x="5792501" y="2276760"/>
            <a:ext cx="2743199" cy="393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  <a:latin typeface="Avenir Next" panose="020B0503020202020204" pitchFamily="34" charset="0"/>
                <a:cs typeface="Courier New" panose="02070309020205020404" pitchFamily="49" charset="0"/>
              </a:rPr>
              <a:t>hadron gas</a:t>
            </a:r>
            <a:endParaRPr lang="en-US" sz="1800" dirty="0">
              <a:solidFill>
                <a:schemeClr val="tx1"/>
              </a:solidFill>
              <a:latin typeface="Avenir Next" panose="020B0503020202020204" pitchFamily="34" charset="0"/>
              <a:cs typeface="Courier New" panose="02070309020205020404" pitchFamily="49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47DE9F7-A48F-8642-F616-930BEFCD7A09}"/>
              </a:ext>
            </a:extLst>
          </p:cNvPr>
          <p:cNvSpPr/>
          <p:nvPr/>
        </p:nvSpPr>
        <p:spPr>
          <a:xfrm>
            <a:off x="5792500" y="2916453"/>
            <a:ext cx="4690446" cy="393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>
                <a:solidFill>
                  <a:schemeClr val="tx1"/>
                </a:solidFill>
                <a:latin typeface="Avenir Next" panose="020B0503020202020204" pitchFamily="34" charset="0"/>
                <a:cs typeface="Courier New" panose="02070309020205020404" pitchFamily="49" charset="0"/>
              </a:rPr>
              <a:t>hydrodynamic</a:t>
            </a:r>
            <a:r>
              <a:rPr lang="en-US" dirty="0">
                <a:solidFill>
                  <a:schemeClr val="tx1"/>
                </a:solidFill>
                <a:latin typeface="Avenir Next" panose="020B0503020202020204" pitchFamily="34" charset="0"/>
                <a:cs typeface="Courier New" panose="02070309020205020404" pitchFamily="49" charset="0"/>
              </a:rPr>
              <a:t> Quark-Gluon Plasma (QGP)</a:t>
            </a:r>
            <a:endParaRPr lang="en-US" sz="1800" dirty="0">
              <a:solidFill>
                <a:schemeClr val="tx1"/>
              </a:solidFill>
              <a:latin typeface="Avenir Next" panose="020B0503020202020204" pitchFamily="34" charset="0"/>
              <a:cs typeface="Courier New" panose="02070309020205020404" pitchFamily="49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C8E247-7A3A-8700-3CC4-281F504ABB0C}"/>
              </a:ext>
            </a:extLst>
          </p:cNvPr>
          <p:cNvSpPr/>
          <p:nvPr/>
        </p:nvSpPr>
        <p:spPr>
          <a:xfrm>
            <a:off x="5792500" y="3630848"/>
            <a:ext cx="3868449" cy="4287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>
                <a:solidFill>
                  <a:schemeClr val="tx1"/>
                </a:solidFill>
                <a:latin typeface="Avenir Next" panose="020B0503020202020204" pitchFamily="34" charset="0"/>
                <a:cs typeface="Courier New" panose="02070309020205020404" pitchFamily="49" charset="0"/>
              </a:rPr>
              <a:t>non-equilibrium matter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DCA2EF-7232-07B3-5BD2-FB3C21838817}"/>
              </a:ext>
            </a:extLst>
          </p:cNvPr>
          <p:cNvSpPr/>
          <p:nvPr/>
        </p:nvSpPr>
        <p:spPr>
          <a:xfrm>
            <a:off x="5792500" y="4403646"/>
            <a:ext cx="3497412" cy="2817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 err="1">
                <a:solidFill>
                  <a:schemeClr val="tx1"/>
                </a:solidFill>
                <a:latin typeface="Avenir Next" panose="020B0503020202020204" pitchFamily="34" charset="0"/>
                <a:cs typeface="Courier New" panose="02070309020205020404" pitchFamily="49" charset="0"/>
              </a:rPr>
              <a:t>glasma</a:t>
            </a:r>
            <a:r>
              <a:rPr lang="en-US" sz="1800" dirty="0">
                <a:solidFill>
                  <a:schemeClr val="tx1"/>
                </a:solidFill>
                <a:latin typeface="Avenir Next" panose="020B0503020202020204" pitchFamily="34" charset="0"/>
                <a:cs typeface="Courier New" panose="02070309020205020404" pitchFamily="49" charset="0"/>
              </a:rPr>
              <a:t> (strong color fields)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FD84C09-7BE3-53FC-1CE1-BAC611F6256C}"/>
              </a:ext>
            </a:extLst>
          </p:cNvPr>
          <p:cNvSpPr/>
          <p:nvPr/>
        </p:nvSpPr>
        <p:spPr>
          <a:xfrm>
            <a:off x="1762137" y="5866343"/>
            <a:ext cx="2197131" cy="4478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  <a:cs typeface="Courier New" panose="02070309020205020404" pitchFamily="49" charset="0"/>
              </a:rPr>
              <a:t>before the collision</a:t>
            </a:r>
          </a:p>
        </p:txBody>
      </p:sp>
      <p:sp>
        <p:nvSpPr>
          <p:cNvPr id="15" name="Номер слайда 12">
            <a:extLst>
              <a:ext uri="{FF2B5EF4-FFF2-40B4-BE49-F238E27FC236}">
                <a16:creationId xmlns:a16="http://schemas.microsoft.com/office/drawing/2014/main" id="{794B4196-8533-2459-5622-C66015F91640}"/>
              </a:ext>
            </a:extLst>
          </p:cNvPr>
          <p:cNvSpPr txBox="1">
            <a:spLocks/>
          </p:cNvSpPr>
          <p:nvPr/>
        </p:nvSpPr>
        <p:spPr>
          <a:xfrm>
            <a:off x="9326073" y="644598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651EAAB-5D0D-473B-859D-C18D8179491F}" type="slidenum">
              <a:rPr lang="en-US" sz="1600" smtClean="0">
                <a:solidFill>
                  <a:schemeClr val="tx1"/>
                </a:solidFill>
                <a:latin typeface="Avenir Next" panose="020B0503020202020204" pitchFamily="34" charset="0"/>
              </a:rPr>
              <a:pPr algn="r"/>
              <a:t>4</a:t>
            </a:fld>
            <a:endParaRPr lang="en-US" sz="1600" dirty="0">
              <a:solidFill>
                <a:schemeClr val="tx1"/>
              </a:solidFill>
              <a:latin typeface="Avenir Next" panose="020B0503020202020204" pitchFamily="34" charset="0"/>
            </a:endParaRPr>
          </a:p>
        </p:txBody>
      </p:sp>
      <p:grpSp>
        <p:nvGrpSpPr>
          <p:cNvPr id="38" name="Группа 37">
            <a:extLst>
              <a:ext uri="{FF2B5EF4-FFF2-40B4-BE49-F238E27FC236}">
                <a16:creationId xmlns:a16="http://schemas.microsoft.com/office/drawing/2014/main" id="{B8F95960-1A68-D5AE-8FCA-6AA36BF18879}"/>
              </a:ext>
            </a:extLst>
          </p:cNvPr>
          <p:cNvGrpSpPr/>
          <p:nvPr/>
        </p:nvGrpSpPr>
        <p:grpSpPr>
          <a:xfrm>
            <a:off x="300272" y="1513775"/>
            <a:ext cx="5320516" cy="4404624"/>
            <a:chOff x="422192" y="1615375"/>
            <a:chExt cx="5320516" cy="4404624"/>
          </a:xfrm>
        </p:grpSpPr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4D4DCBB4-1BD5-5F11-7F44-3A7E1E4629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9578" t="5589" r="9440" b="9801"/>
            <a:stretch/>
          </p:blipFill>
          <p:spPr>
            <a:xfrm>
              <a:off x="759823" y="1615375"/>
              <a:ext cx="4424084" cy="4404624"/>
            </a:xfrm>
            <a:prstGeom prst="rect">
              <a:avLst/>
            </a:prstGeom>
          </p:spPr>
        </p:pic>
        <p:cxnSp>
          <p:nvCxnSpPr>
            <p:cNvPr id="19" name="Прямая со стрелкой 18">
              <a:extLst>
                <a:ext uri="{FF2B5EF4-FFF2-40B4-BE49-F238E27FC236}">
                  <a16:creationId xmlns:a16="http://schemas.microsoft.com/office/drawing/2014/main" id="{1543F73C-2F25-3641-74E6-CFBD0A371E9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60975" y="2569439"/>
              <a:ext cx="481733" cy="1098"/>
            </a:xfrm>
            <a:prstGeom prst="straightConnector1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 стрелкой 19">
              <a:extLst>
                <a:ext uri="{FF2B5EF4-FFF2-40B4-BE49-F238E27FC236}">
                  <a16:creationId xmlns:a16="http://schemas.microsoft.com/office/drawing/2014/main" id="{A81EDD90-FFE8-AADE-DE95-68420BB3E5AF}"/>
                </a:ext>
              </a:extLst>
            </p:cNvPr>
            <p:cNvCxnSpPr>
              <a:cxnSpLocks/>
            </p:cNvCxnSpPr>
            <p:nvPr/>
          </p:nvCxnSpPr>
          <p:spPr>
            <a:xfrm>
              <a:off x="4735458" y="3234370"/>
              <a:ext cx="1007250" cy="0"/>
            </a:xfrm>
            <a:prstGeom prst="straightConnector1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 стрелкой 23">
              <a:extLst>
                <a:ext uri="{FF2B5EF4-FFF2-40B4-BE49-F238E27FC236}">
                  <a16:creationId xmlns:a16="http://schemas.microsoft.com/office/drawing/2014/main" id="{BF6EA78B-B7DC-D6E3-353B-6620986CE609}"/>
                </a:ext>
              </a:extLst>
            </p:cNvPr>
            <p:cNvCxnSpPr>
              <a:cxnSpLocks/>
            </p:cNvCxnSpPr>
            <p:nvPr/>
          </p:nvCxnSpPr>
          <p:spPr>
            <a:xfrm>
              <a:off x="4086286" y="3952529"/>
              <a:ext cx="1656422" cy="0"/>
            </a:xfrm>
            <a:prstGeom prst="straightConnector1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 стрелкой 25">
              <a:extLst>
                <a:ext uri="{FF2B5EF4-FFF2-40B4-BE49-F238E27FC236}">
                  <a16:creationId xmlns:a16="http://schemas.microsoft.com/office/drawing/2014/main" id="{6B03EBF3-1E27-77CB-2751-2643C85EA0E7}"/>
                </a:ext>
              </a:extLst>
            </p:cNvPr>
            <p:cNvCxnSpPr>
              <a:cxnSpLocks/>
            </p:cNvCxnSpPr>
            <p:nvPr/>
          </p:nvCxnSpPr>
          <p:spPr>
            <a:xfrm>
              <a:off x="3697529" y="4672988"/>
              <a:ext cx="2045179" cy="0"/>
            </a:xfrm>
            <a:prstGeom prst="straightConnector1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 стрелкой 28">
              <a:extLst>
                <a:ext uri="{FF2B5EF4-FFF2-40B4-BE49-F238E27FC236}">
                  <a16:creationId xmlns:a16="http://schemas.microsoft.com/office/drawing/2014/main" id="{AEC1F255-AF46-6034-AFF1-A679D3FCEDC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2192" y="2569988"/>
              <a:ext cx="345723" cy="0"/>
            </a:xfrm>
            <a:prstGeom prst="straightConnector1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 стрелкой 30">
              <a:extLst>
                <a:ext uri="{FF2B5EF4-FFF2-40B4-BE49-F238E27FC236}">
                  <a16:creationId xmlns:a16="http://schemas.microsoft.com/office/drawing/2014/main" id="{1B05BFAB-334F-DCF9-27CF-66B32E4D820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95918" y="3234370"/>
              <a:ext cx="345723" cy="0"/>
            </a:xfrm>
            <a:prstGeom prst="straightConnector1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 стрелкой 31">
              <a:extLst>
                <a:ext uri="{FF2B5EF4-FFF2-40B4-BE49-F238E27FC236}">
                  <a16:creationId xmlns:a16="http://schemas.microsoft.com/office/drawing/2014/main" id="{1ED214D2-192E-6594-6BD7-6B6435315D3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85319" y="3952529"/>
              <a:ext cx="345723" cy="0"/>
            </a:xfrm>
            <a:prstGeom prst="straightConnector1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 стрелкой 32">
              <a:extLst>
                <a:ext uri="{FF2B5EF4-FFF2-40B4-BE49-F238E27FC236}">
                  <a16:creationId xmlns:a16="http://schemas.microsoft.com/office/drawing/2014/main" id="{BF2860E2-76BD-91A5-2957-40D38F7D6F4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59041" y="4672988"/>
              <a:ext cx="345723" cy="0"/>
            </a:xfrm>
            <a:prstGeom prst="straightConnector1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 стрелкой 33">
              <a:extLst>
                <a:ext uri="{FF2B5EF4-FFF2-40B4-BE49-F238E27FC236}">
                  <a16:creationId xmlns:a16="http://schemas.microsoft.com/office/drawing/2014/main" id="{E516CA39-D1E5-0A62-CF4D-FE8BD1C48A32}"/>
                </a:ext>
              </a:extLst>
            </p:cNvPr>
            <p:cNvCxnSpPr>
              <a:cxnSpLocks/>
            </p:cNvCxnSpPr>
            <p:nvPr/>
          </p:nvCxnSpPr>
          <p:spPr>
            <a:xfrm>
              <a:off x="2723489" y="5541776"/>
              <a:ext cx="180401" cy="0"/>
            </a:xfrm>
            <a:prstGeom prst="straightConnector1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 стрелкой 36">
              <a:extLst>
                <a:ext uri="{FF2B5EF4-FFF2-40B4-BE49-F238E27FC236}">
                  <a16:creationId xmlns:a16="http://schemas.microsoft.com/office/drawing/2014/main" id="{919E3E53-1E21-48DD-64EC-A36AC1B8D54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63998" y="5541776"/>
              <a:ext cx="180401" cy="0"/>
            </a:xfrm>
            <a:prstGeom prst="straightConnector1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97053CA0-ECC7-E41D-6C56-1D5EFAB0C5B5}"/>
              </a:ext>
            </a:extLst>
          </p:cNvPr>
          <p:cNvSpPr txBox="1"/>
          <p:nvPr/>
        </p:nvSpPr>
        <p:spPr>
          <a:xfrm>
            <a:off x="5742708" y="1617779"/>
            <a:ext cx="53882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venir Next Demi Bold" panose="020B0503020202020204" pitchFamily="34" charset="0"/>
                <a:cs typeface="Courier New" panose="02070309020205020404" pitchFamily="49" charset="0"/>
              </a:rPr>
              <a:t>Phases of QCD matter in HIC: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67A80FA-8084-E266-BE1C-13DF75A6EA47}"/>
              </a:ext>
            </a:extLst>
          </p:cNvPr>
          <p:cNvSpPr txBox="1"/>
          <p:nvPr/>
        </p:nvSpPr>
        <p:spPr>
          <a:xfrm>
            <a:off x="5792500" y="5117010"/>
            <a:ext cx="4690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Avenir Next Medium" panose="020B0503020202020204" pitchFamily="34" charset="0"/>
                <a:cs typeface="Courier New" panose="02070309020205020404" pitchFamily="49" charset="0"/>
              </a:rPr>
              <a:t>Matter produced in HIC undergoes</a:t>
            </a:r>
          </a:p>
          <a:p>
            <a:r>
              <a:rPr lang="en-US" dirty="0">
                <a:solidFill>
                  <a:srgbClr val="C00000"/>
                </a:solidFill>
                <a:latin typeface="Avenir Next Medium" panose="020B0503020202020204" pitchFamily="34" charset="0"/>
                <a:cs typeface="Courier New" panose="02070309020205020404" pitchFamily="49" charset="0"/>
              </a:rPr>
              <a:t>multiphase evolution</a:t>
            </a:r>
          </a:p>
        </p:txBody>
      </p:sp>
    </p:spTree>
    <p:extLst>
      <p:ext uri="{BB962C8B-B14F-4D97-AF65-F5344CB8AC3E}">
        <p14:creationId xmlns:p14="http://schemas.microsoft.com/office/powerpoint/2010/main" val="34427127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8F9758C-1CDB-0EA0-FF16-D69AB6D6BCDD}"/>
              </a:ext>
            </a:extLst>
          </p:cNvPr>
          <p:cNvSpPr txBox="1"/>
          <p:nvPr/>
        </p:nvSpPr>
        <p:spPr>
          <a:xfrm>
            <a:off x="404290" y="629720"/>
            <a:ext cx="53882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venir Next" panose="020B0503020202020204" pitchFamily="34" charset="0"/>
                <a:cs typeface="Courier New" panose="02070309020205020404" pitchFamily="49" charset="0"/>
              </a:rPr>
              <a:t>Heavy-ion collisions</a:t>
            </a:r>
            <a:endParaRPr lang="en-US" sz="2400" b="1" dirty="0">
              <a:solidFill>
                <a:srgbClr val="00408C"/>
              </a:solidFill>
              <a:latin typeface="Avenir Next" panose="020B0503020202020204" pitchFamily="34" charset="0"/>
              <a:cs typeface="Courier New" panose="02070309020205020404" pitchFamily="49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D0AA14D-7869-136C-4DFD-89601DFBC35F}"/>
              </a:ext>
            </a:extLst>
          </p:cNvPr>
          <p:cNvSpPr/>
          <p:nvPr/>
        </p:nvSpPr>
        <p:spPr>
          <a:xfrm>
            <a:off x="5792501" y="2276760"/>
            <a:ext cx="2743199" cy="393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  <a:latin typeface="Avenir Next" panose="020B0503020202020204" pitchFamily="34" charset="0"/>
                <a:cs typeface="Courier New" panose="02070309020205020404" pitchFamily="49" charset="0"/>
              </a:rPr>
              <a:t>hadron gas</a:t>
            </a:r>
            <a:endParaRPr lang="en-US" sz="1800" dirty="0">
              <a:solidFill>
                <a:schemeClr val="tx1"/>
              </a:solidFill>
              <a:latin typeface="Avenir Next" panose="020B0503020202020204" pitchFamily="34" charset="0"/>
              <a:cs typeface="Courier New" panose="02070309020205020404" pitchFamily="49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47DE9F7-A48F-8642-F616-930BEFCD7A09}"/>
              </a:ext>
            </a:extLst>
          </p:cNvPr>
          <p:cNvSpPr/>
          <p:nvPr/>
        </p:nvSpPr>
        <p:spPr>
          <a:xfrm>
            <a:off x="5792500" y="2916453"/>
            <a:ext cx="4690446" cy="393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>
                <a:solidFill>
                  <a:schemeClr val="tx1"/>
                </a:solidFill>
                <a:latin typeface="Avenir Next" panose="020B0503020202020204" pitchFamily="34" charset="0"/>
                <a:cs typeface="Courier New" panose="02070309020205020404" pitchFamily="49" charset="0"/>
              </a:rPr>
              <a:t>hydrodynamic</a:t>
            </a:r>
            <a:r>
              <a:rPr lang="en-US" dirty="0">
                <a:solidFill>
                  <a:schemeClr val="tx1"/>
                </a:solidFill>
                <a:latin typeface="Avenir Next" panose="020B0503020202020204" pitchFamily="34" charset="0"/>
                <a:cs typeface="Courier New" panose="02070309020205020404" pitchFamily="49" charset="0"/>
              </a:rPr>
              <a:t> Quark-Gluon Plasma (QGP)</a:t>
            </a:r>
            <a:endParaRPr lang="en-US" sz="1800" dirty="0">
              <a:solidFill>
                <a:schemeClr val="tx1"/>
              </a:solidFill>
              <a:latin typeface="Avenir Next" panose="020B0503020202020204" pitchFamily="34" charset="0"/>
              <a:cs typeface="Courier New" panose="02070309020205020404" pitchFamily="49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C8E247-7A3A-8700-3CC4-281F504ABB0C}"/>
              </a:ext>
            </a:extLst>
          </p:cNvPr>
          <p:cNvSpPr/>
          <p:nvPr/>
        </p:nvSpPr>
        <p:spPr>
          <a:xfrm>
            <a:off x="5792500" y="3630848"/>
            <a:ext cx="3868449" cy="4287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>
                <a:solidFill>
                  <a:schemeClr val="tx1"/>
                </a:solidFill>
                <a:latin typeface="Avenir Next" panose="020B0503020202020204" pitchFamily="34" charset="0"/>
                <a:cs typeface="Courier New" panose="02070309020205020404" pitchFamily="49" charset="0"/>
              </a:rPr>
              <a:t>non-equilibrium matter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DCA2EF-7232-07B3-5BD2-FB3C21838817}"/>
              </a:ext>
            </a:extLst>
          </p:cNvPr>
          <p:cNvSpPr/>
          <p:nvPr/>
        </p:nvSpPr>
        <p:spPr>
          <a:xfrm>
            <a:off x="5792500" y="4403646"/>
            <a:ext cx="3497412" cy="2817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 err="1">
                <a:solidFill>
                  <a:schemeClr val="tx1"/>
                </a:solidFill>
                <a:latin typeface="Avenir Next" panose="020B0503020202020204" pitchFamily="34" charset="0"/>
                <a:cs typeface="Courier New" panose="02070309020205020404" pitchFamily="49" charset="0"/>
              </a:rPr>
              <a:t>glasma</a:t>
            </a:r>
            <a:r>
              <a:rPr lang="en-US" sz="1800" dirty="0">
                <a:solidFill>
                  <a:schemeClr val="tx1"/>
                </a:solidFill>
                <a:latin typeface="Avenir Next" panose="020B0503020202020204" pitchFamily="34" charset="0"/>
                <a:cs typeface="Courier New" panose="02070309020205020404" pitchFamily="49" charset="0"/>
              </a:rPr>
              <a:t> (strong color fields)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FD84C09-7BE3-53FC-1CE1-BAC611F6256C}"/>
              </a:ext>
            </a:extLst>
          </p:cNvPr>
          <p:cNvSpPr/>
          <p:nvPr/>
        </p:nvSpPr>
        <p:spPr>
          <a:xfrm>
            <a:off x="1762137" y="5866343"/>
            <a:ext cx="2197131" cy="4478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  <a:cs typeface="Courier New" panose="02070309020205020404" pitchFamily="49" charset="0"/>
              </a:rPr>
              <a:t>before the collision</a:t>
            </a:r>
          </a:p>
        </p:txBody>
      </p:sp>
      <p:sp>
        <p:nvSpPr>
          <p:cNvPr id="15" name="Номер слайда 12">
            <a:extLst>
              <a:ext uri="{FF2B5EF4-FFF2-40B4-BE49-F238E27FC236}">
                <a16:creationId xmlns:a16="http://schemas.microsoft.com/office/drawing/2014/main" id="{794B4196-8533-2459-5622-C66015F91640}"/>
              </a:ext>
            </a:extLst>
          </p:cNvPr>
          <p:cNvSpPr txBox="1">
            <a:spLocks/>
          </p:cNvSpPr>
          <p:nvPr/>
        </p:nvSpPr>
        <p:spPr>
          <a:xfrm>
            <a:off x="9326073" y="644598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651EAAB-5D0D-473B-859D-C18D8179491F}" type="slidenum">
              <a:rPr lang="en-US" sz="1600" smtClean="0">
                <a:solidFill>
                  <a:schemeClr val="tx1"/>
                </a:solidFill>
                <a:latin typeface="Avenir Next" panose="020B0503020202020204" pitchFamily="34" charset="0"/>
              </a:rPr>
              <a:pPr algn="r"/>
              <a:t>5</a:t>
            </a:fld>
            <a:endParaRPr lang="en-US" sz="1600" dirty="0">
              <a:solidFill>
                <a:schemeClr val="tx1"/>
              </a:solidFill>
              <a:latin typeface="Avenir Next" panose="020B0503020202020204" pitchFamily="34" charset="0"/>
            </a:endParaRPr>
          </a:p>
        </p:txBody>
      </p:sp>
      <p:grpSp>
        <p:nvGrpSpPr>
          <p:cNvPr id="38" name="Группа 37">
            <a:extLst>
              <a:ext uri="{FF2B5EF4-FFF2-40B4-BE49-F238E27FC236}">
                <a16:creationId xmlns:a16="http://schemas.microsoft.com/office/drawing/2014/main" id="{B8F95960-1A68-D5AE-8FCA-6AA36BF18879}"/>
              </a:ext>
            </a:extLst>
          </p:cNvPr>
          <p:cNvGrpSpPr/>
          <p:nvPr/>
        </p:nvGrpSpPr>
        <p:grpSpPr>
          <a:xfrm>
            <a:off x="300272" y="1513775"/>
            <a:ext cx="5320516" cy="4404624"/>
            <a:chOff x="422192" y="1615375"/>
            <a:chExt cx="5320516" cy="4404624"/>
          </a:xfrm>
        </p:grpSpPr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4D4DCBB4-1BD5-5F11-7F44-3A7E1E4629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9578" t="5589" r="9440" b="9801"/>
            <a:stretch/>
          </p:blipFill>
          <p:spPr>
            <a:xfrm>
              <a:off x="759823" y="1615375"/>
              <a:ext cx="4424084" cy="4404624"/>
            </a:xfrm>
            <a:prstGeom prst="rect">
              <a:avLst/>
            </a:prstGeom>
          </p:spPr>
        </p:pic>
        <p:cxnSp>
          <p:nvCxnSpPr>
            <p:cNvPr id="19" name="Прямая со стрелкой 18">
              <a:extLst>
                <a:ext uri="{FF2B5EF4-FFF2-40B4-BE49-F238E27FC236}">
                  <a16:creationId xmlns:a16="http://schemas.microsoft.com/office/drawing/2014/main" id="{1543F73C-2F25-3641-74E6-CFBD0A371E9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60975" y="2569439"/>
              <a:ext cx="481733" cy="1098"/>
            </a:xfrm>
            <a:prstGeom prst="straightConnector1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 стрелкой 19">
              <a:extLst>
                <a:ext uri="{FF2B5EF4-FFF2-40B4-BE49-F238E27FC236}">
                  <a16:creationId xmlns:a16="http://schemas.microsoft.com/office/drawing/2014/main" id="{A81EDD90-FFE8-AADE-DE95-68420BB3E5AF}"/>
                </a:ext>
              </a:extLst>
            </p:cNvPr>
            <p:cNvCxnSpPr>
              <a:cxnSpLocks/>
            </p:cNvCxnSpPr>
            <p:nvPr/>
          </p:nvCxnSpPr>
          <p:spPr>
            <a:xfrm>
              <a:off x="4735458" y="3234370"/>
              <a:ext cx="1007250" cy="0"/>
            </a:xfrm>
            <a:prstGeom prst="straightConnector1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 стрелкой 23">
              <a:extLst>
                <a:ext uri="{FF2B5EF4-FFF2-40B4-BE49-F238E27FC236}">
                  <a16:creationId xmlns:a16="http://schemas.microsoft.com/office/drawing/2014/main" id="{BF6EA78B-B7DC-D6E3-353B-6620986CE609}"/>
                </a:ext>
              </a:extLst>
            </p:cNvPr>
            <p:cNvCxnSpPr>
              <a:cxnSpLocks/>
            </p:cNvCxnSpPr>
            <p:nvPr/>
          </p:nvCxnSpPr>
          <p:spPr>
            <a:xfrm>
              <a:off x="4086286" y="3952529"/>
              <a:ext cx="1656422" cy="0"/>
            </a:xfrm>
            <a:prstGeom prst="straightConnector1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 стрелкой 25">
              <a:extLst>
                <a:ext uri="{FF2B5EF4-FFF2-40B4-BE49-F238E27FC236}">
                  <a16:creationId xmlns:a16="http://schemas.microsoft.com/office/drawing/2014/main" id="{6B03EBF3-1E27-77CB-2751-2643C85EA0E7}"/>
                </a:ext>
              </a:extLst>
            </p:cNvPr>
            <p:cNvCxnSpPr>
              <a:cxnSpLocks/>
            </p:cNvCxnSpPr>
            <p:nvPr/>
          </p:nvCxnSpPr>
          <p:spPr>
            <a:xfrm>
              <a:off x="3697529" y="4672988"/>
              <a:ext cx="2045179" cy="0"/>
            </a:xfrm>
            <a:prstGeom prst="straightConnector1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 стрелкой 28">
              <a:extLst>
                <a:ext uri="{FF2B5EF4-FFF2-40B4-BE49-F238E27FC236}">
                  <a16:creationId xmlns:a16="http://schemas.microsoft.com/office/drawing/2014/main" id="{AEC1F255-AF46-6034-AFF1-A679D3FCEDC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2192" y="2569988"/>
              <a:ext cx="345723" cy="0"/>
            </a:xfrm>
            <a:prstGeom prst="straightConnector1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 стрелкой 30">
              <a:extLst>
                <a:ext uri="{FF2B5EF4-FFF2-40B4-BE49-F238E27FC236}">
                  <a16:creationId xmlns:a16="http://schemas.microsoft.com/office/drawing/2014/main" id="{1B05BFAB-334F-DCF9-27CF-66B32E4D820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95918" y="3234370"/>
              <a:ext cx="345723" cy="0"/>
            </a:xfrm>
            <a:prstGeom prst="straightConnector1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 стрелкой 31">
              <a:extLst>
                <a:ext uri="{FF2B5EF4-FFF2-40B4-BE49-F238E27FC236}">
                  <a16:creationId xmlns:a16="http://schemas.microsoft.com/office/drawing/2014/main" id="{1ED214D2-192E-6594-6BD7-6B6435315D3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85319" y="3952529"/>
              <a:ext cx="345723" cy="0"/>
            </a:xfrm>
            <a:prstGeom prst="straightConnector1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 стрелкой 32">
              <a:extLst>
                <a:ext uri="{FF2B5EF4-FFF2-40B4-BE49-F238E27FC236}">
                  <a16:creationId xmlns:a16="http://schemas.microsoft.com/office/drawing/2014/main" id="{BF2860E2-76BD-91A5-2957-40D38F7D6F4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59041" y="4672988"/>
              <a:ext cx="345723" cy="0"/>
            </a:xfrm>
            <a:prstGeom prst="straightConnector1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 стрелкой 33">
              <a:extLst>
                <a:ext uri="{FF2B5EF4-FFF2-40B4-BE49-F238E27FC236}">
                  <a16:creationId xmlns:a16="http://schemas.microsoft.com/office/drawing/2014/main" id="{E516CA39-D1E5-0A62-CF4D-FE8BD1C48A32}"/>
                </a:ext>
              </a:extLst>
            </p:cNvPr>
            <p:cNvCxnSpPr>
              <a:cxnSpLocks/>
            </p:cNvCxnSpPr>
            <p:nvPr/>
          </p:nvCxnSpPr>
          <p:spPr>
            <a:xfrm>
              <a:off x="2723489" y="5541776"/>
              <a:ext cx="180401" cy="0"/>
            </a:xfrm>
            <a:prstGeom prst="straightConnector1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 стрелкой 36">
              <a:extLst>
                <a:ext uri="{FF2B5EF4-FFF2-40B4-BE49-F238E27FC236}">
                  <a16:creationId xmlns:a16="http://schemas.microsoft.com/office/drawing/2014/main" id="{919E3E53-1E21-48DD-64EC-A36AC1B8D54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63998" y="5541776"/>
              <a:ext cx="180401" cy="0"/>
            </a:xfrm>
            <a:prstGeom prst="straightConnector1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97053CA0-ECC7-E41D-6C56-1D5EFAB0C5B5}"/>
              </a:ext>
            </a:extLst>
          </p:cNvPr>
          <p:cNvSpPr txBox="1"/>
          <p:nvPr/>
        </p:nvSpPr>
        <p:spPr>
          <a:xfrm>
            <a:off x="5742708" y="1617779"/>
            <a:ext cx="53882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venir Next Demi Bold" panose="020B0503020202020204" pitchFamily="34" charset="0"/>
                <a:cs typeface="Courier New" panose="02070309020205020404" pitchFamily="49" charset="0"/>
              </a:rPr>
              <a:t>Phases of QCD matter in HIC: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67A80FA-8084-E266-BE1C-13DF75A6EA47}"/>
              </a:ext>
            </a:extLst>
          </p:cNvPr>
          <p:cNvSpPr txBox="1"/>
          <p:nvPr/>
        </p:nvSpPr>
        <p:spPr>
          <a:xfrm>
            <a:off x="5792500" y="5117010"/>
            <a:ext cx="4690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Avenir Next Medium" panose="020B0503020202020204" pitchFamily="34" charset="0"/>
                <a:cs typeface="Courier New" panose="02070309020205020404" pitchFamily="49" charset="0"/>
              </a:rPr>
              <a:t>Matter produced in HIC undergoes</a:t>
            </a:r>
          </a:p>
          <a:p>
            <a:r>
              <a:rPr lang="en-US" dirty="0">
                <a:solidFill>
                  <a:srgbClr val="C00000"/>
                </a:solidFill>
                <a:latin typeface="Avenir Next Medium" panose="020B0503020202020204" pitchFamily="34" charset="0"/>
                <a:cs typeface="Courier New" panose="02070309020205020404" pitchFamily="49" charset="0"/>
              </a:rPr>
              <a:t>multiphase evolution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A5DBE17-7298-CA1D-9814-E8945828384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 rot="19012616">
            <a:off x="4573190" y="896167"/>
            <a:ext cx="984662" cy="981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0418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8F9758C-1CDB-0EA0-FF16-D69AB6D6BCDD}"/>
              </a:ext>
            </a:extLst>
          </p:cNvPr>
          <p:cNvSpPr txBox="1"/>
          <p:nvPr/>
        </p:nvSpPr>
        <p:spPr>
          <a:xfrm>
            <a:off x="404290" y="629720"/>
            <a:ext cx="53882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venir Next" panose="020B0503020202020204" pitchFamily="34" charset="0"/>
                <a:cs typeface="Courier New" panose="02070309020205020404" pitchFamily="49" charset="0"/>
              </a:rPr>
              <a:t>Heavy-ion collisions</a:t>
            </a:r>
            <a:endParaRPr lang="en-US" sz="2400" b="1" dirty="0">
              <a:solidFill>
                <a:srgbClr val="00408C"/>
              </a:solidFill>
              <a:latin typeface="Avenir Next" panose="020B0503020202020204" pitchFamily="34" charset="0"/>
              <a:cs typeface="Courier New" panose="02070309020205020404" pitchFamily="49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E733169-B069-2F87-14DE-948650C282B2}"/>
              </a:ext>
            </a:extLst>
          </p:cNvPr>
          <p:cNvSpPr/>
          <p:nvPr/>
        </p:nvSpPr>
        <p:spPr>
          <a:xfrm>
            <a:off x="6552422" y="2509718"/>
            <a:ext cx="3288591" cy="6102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/>
                </a:solidFill>
                <a:latin typeface="Avenir Next Medium" panose="020B0503020202020204" pitchFamily="34" charset="0"/>
                <a:cs typeface="Courier New" panose="02070309020205020404" pitchFamily="49" charset="0"/>
              </a:rPr>
              <a:t>Final state dynamics and the hydrodynamic QGP phase</a:t>
            </a: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22" name="Рисунок 41" descr="Маркеры-галочки">
            <a:extLst>
              <a:ext uri="{FF2B5EF4-FFF2-40B4-BE49-F238E27FC236}">
                <a16:creationId xmlns:a16="http://schemas.microsoft.com/office/drawing/2014/main" id="{37D6D4F8-DD03-154D-F754-3DB90C3D47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68030" y="2371828"/>
            <a:ext cx="610266" cy="610266"/>
          </a:xfrm>
          <a:prstGeom prst="rect">
            <a:avLst/>
          </a:prstGeom>
        </p:spPr>
      </p:pic>
      <p:sp>
        <p:nvSpPr>
          <p:cNvPr id="27" name="Номер слайда 12">
            <a:extLst>
              <a:ext uri="{FF2B5EF4-FFF2-40B4-BE49-F238E27FC236}">
                <a16:creationId xmlns:a16="http://schemas.microsoft.com/office/drawing/2014/main" id="{B90CB3A0-8CCA-3175-9761-5D4A133711AA}"/>
              </a:ext>
            </a:extLst>
          </p:cNvPr>
          <p:cNvSpPr txBox="1">
            <a:spLocks/>
          </p:cNvSpPr>
          <p:nvPr/>
        </p:nvSpPr>
        <p:spPr>
          <a:xfrm>
            <a:off x="9326073" y="644598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651EAAB-5D0D-473B-859D-C18D8179491F}" type="slidenum">
              <a:rPr lang="en-US" sz="1600" smtClean="0">
                <a:solidFill>
                  <a:schemeClr val="tx1"/>
                </a:solidFill>
                <a:latin typeface="Avenir Next" panose="020B0503020202020204" pitchFamily="34" charset="0"/>
              </a:rPr>
              <a:pPr algn="r"/>
              <a:t>6</a:t>
            </a:fld>
            <a:endParaRPr lang="en-US" sz="1600" dirty="0">
              <a:solidFill>
                <a:schemeClr val="tx1"/>
              </a:solidFill>
              <a:latin typeface="Avenir Next" panose="020B050302020202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0F13E23-7420-3178-65F8-B3EE2D667E44}"/>
              </a:ext>
            </a:extLst>
          </p:cNvPr>
          <p:cNvGrpSpPr>
            <a:grpSpLocks noChangeAspect="1"/>
          </p:cNvGrpSpPr>
          <p:nvPr/>
        </p:nvGrpSpPr>
        <p:grpSpPr>
          <a:xfrm>
            <a:off x="5103156" y="2150255"/>
            <a:ext cx="1331976" cy="1332130"/>
            <a:chOff x="4272651" y="3448387"/>
            <a:chExt cx="1300632" cy="997228"/>
          </a:xfrm>
        </p:grpSpPr>
        <p:cxnSp>
          <p:nvCxnSpPr>
            <p:cNvPr id="14" name="Прямая соединительная линия 33">
              <a:extLst>
                <a:ext uri="{FF2B5EF4-FFF2-40B4-BE49-F238E27FC236}">
                  <a16:creationId xmlns:a16="http://schemas.microsoft.com/office/drawing/2014/main" id="{D0147B62-F799-2D98-0833-AC9240E9522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72651" y="4445615"/>
              <a:ext cx="953624" cy="0"/>
            </a:xfrm>
            <a:prstGeom prst="line">
              <a:avLst/>
            </a:prstGeom>
            <a:ln w="1905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33">
              <a:extLst>
                <a:ext uri="{FF2B5EF4-FFF2-40B4-BE49-F238E27FC236}">
                  <a16:creationId xmlns:a16="http://schemas.microsoft.com/office/drawing/2014/main" id="{7BEB46AF-2BB2-ACEB-78DB-92AF66FD166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72651" y="3448387"/>
              <a:ext cx="953623" cy="0"/>
            </a:xfrm>
            <a:prstGeom prst="line">
              <a:avLst/>
            </a:prstGeom>
            <a:ln w="1905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Закрывающая фигурная скобка 31">
              <a:extLst>
                <a:ext uri="{FF2B5EF4-FFF2-40B4-BE49-F238E27FC236}">
                  <a16:creationId xmlns:a16="http://schemas.microsoft.com/office/drawing/2014/main" id="{8E5A1D52-B75B-9226-5ECF-FD94068B35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26274" y="3448387"/>
              <a:ext cx="347009" cy="997227"/>
            </a:xfrm>
            <a:prstGeom prst="rightBrace">
              <a:avLst>
                <a:gd name="adj1" fmla="val 44758"/>
                <a:gd name="adj2" fmla="val 50217"/>
              </a:avLst>
            </a:prstGeom>
            <a:noFill/>
            <a:ln w="19050" cap="rnd" cmpd="sng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US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42" name="Группа 41">
            <a:extLst>
              <a:ext uri="{FF2B5EF4-FFF2-40B4-BE49-F238E27FC236}">
                <a16:creationId xmlns:a16="http://schemas.microsoft.com/office/drawing/2014/main" id="{67F7812D-1628-3FBE-45E3-1D8781D360CF}"/>
              </a:ext>
            </a:extLst>
          </p:cNvPr>
          <p:cNvGrpSpPr/>
          <p:nvPr/>
        </p:nvGrpSpPr>
        <p:grpSpPr>
          <a:xfrm>
            <a:off x="300272" y="1513775"/>
            <a:ext cx="5108214" cy="4404624"/>
            <a:chOff x="422192" y="1615375"/>
            <a:chExt cx="5108214" cy="4404624"/>
          </a:xfrm>
        </p:grpSpPr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3E38B38B-32F8-8669-4AE4-F23DF69485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9578" t="5589" r="9440" b="9801"/>
            <a:stretch/>
          </p:blipFill>
          <p:spPr>
            <a:xfrm>
              <a:off x="759823" y="1615375"/>
              <a:ext cx="4424084" cy="4404624"/>
            </a:xfrm>
            <a:prstGeom prst="rect">
              <a:avLst/>
            </a:prstGeom>
          </p:spPr>
        </p:pic>
        <p:cxnSp>
          <p:nvCxnSpPr>
            <p:cNvPr id="13" name="Прямая со стрелкой 12">
              <a:extLst>
                <a:ext uri="{FF2B5EF4-FFF2-40B4-BE49-F238E27FC236}">
                  <a16:creationId xmlns:a16="http://schemas.microsoft.com/office/drawing/2014/main" id="{48565C68-47B5-92C2-7482-752F1935F4A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2192" y="2569988"/>
              <a:ext cx="345723" cy="0"/>
            </a:xfrm>
            <a:prstGeom prst="straightConnector1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 стрелкой 27">
              <a:extLst>
                <a:ext uri="{FF2B5EF4-FFF2-40B4-BE49-F238E27FC236}">
                  <a16:creationId xmlns:a16="http://schemas.microsoft.com/office/drawing/2014/main" id="{184D9B66-62F7-39F5-036A-7167A31B464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95918" y="3234370"/>
              <a:ext cx="345723" cy="0"/>
            </a:xfrm>
            <a:prstGeom prst="straightConnector1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 стрелкой 28">
              <a:extLst>
                <a:ext uri="{FF2B5EF4-FFF2-40B4-BE49-F238E27FC236}">
                  <a16:creationId xmlns:a16="http://schemas.microsoft.com/office/drawing/2014/main" id="{4A9B4D46-C7FE-D828-F386-52B6D2A705A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85319" y="3952529"/>
              <a:ext cx="345723" cy="0"/>
            </a:xfrm>
            <a:prstGeom prst="straightConnector1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 стрелкой 29">
              <a:extLst>
                <a:ext uri="{FF2B5EF4-FFF2-40B4-BE49-F238E27FC236}">
                  <a16:creationId xmlns:a16="http://schemas.microsoft.com/office/drawing/2014/main" id="{2C85F629-0639-5ECE-95BE-981BC32D034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59041" y="4672988"/>
              <a:ext cx="345723" cy="0"/>
            </a:xfrm>
            <a:prstGeom prst="straightConnector1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 стрелкой 30">
              <a:extLst>
                <a:ext uri="{FF2B5EF4-FFF2-40B4-BE49-F238E27FC236}">
                  <a16:creationId xmlns:a16="http://schemas.microsoft.com/office/drawing/2014/main" id="{B79AD003-38D0-0D81-8A26-6AAAC92E480B}"/>
                </a:ext>
              </a:extLst>
            </p:cNvPr>
            <p:cNvCxnSpPr>
              <a:cxnSpLocks/>
            </p:cNvCxnSpPr>
            <p:nvPr/>
          </p:nvCxnSpPr>
          <p:spPr>
            <a:xfrm>
              <a:off x="2723489" y="5541776"/>
              <a:ext cx="180401" cy="0"/>
            </a:xfrm>
            <a:prstGeom prst="straightConnector1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 стрелкой 31">
              <a:extLst>
                <a:ext uri="{FF2B5EF4-FFF2-40B4-BE49-F238E27FC236}">
                  <a16:creationId xmlns:a16="http://schemas.microsoft.com/office/drawing/2014/main" id="{77D4494D-6AA5-245D-E728-8261D3F5743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63998" y="5541776"/>
              <a:ext cx="180401" cy="0"/>
            </a:xfrm>
            <a:prstGeom prst="straightConnector1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1" name="Группа 40">
              <a:extLst>
                <a:ext uri="{FF2B5EF4-FFF2-40B4-BE49-F238E27FC236}">
                  <a16:creationId xmlns:a16="http://schemas.microsoft.com/office/drawing/2014/main" id="{05D952D9-2D4C-F854-2163-8374BB1144F0}"/>
                </a:ext>
              </a:extLst>
            </p:cNvPr>
            <p:cNvGrpSpPr/>
            <p:nvPr/>
          </p:nvGrpSpPr>
          <p:grpSpPr>
            <a:xfrm flipH="1">
              <a:off x="3647834" y="2569988"/>
              <a:ext cx="1882572" cy="2103000"/>
              <a:chOff x="4706515" y="2169295"/>
              <a:chExt cx="1882572" cy="2103000"/>
            </a:xfrm>
          </p:grpSpPr>
          <p:cxnSp>
            <p:nvCxnSpPr>
              <p:cNvPr id="37" name="Прямая со стрелкой 36">
                <a:extLst>
                  <a:ext uri="{FF2B5EF4-FFF2-40B4-BE49-F238E27FC236}">
                    <a16:creationId xmlns:a16="http://schemas.microsoft.com/office/drawing/2014/main" id="{9C524909-66C7-C7DB-7729-04AEE0390D4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706515" y="2169295"/>
                <a:ext cx="345723" cy="0"/>
              </a:xfrm>
              <a:prstGeom prst="straightConnector1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  <a:tailEnd type="arrow" w="med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Прямая со стрелкой 37">
                <a:extLst>
                  <a:ext uri="{FF2B5EF4-FFF2-40B4-BE49-F238E27FC236}">
                    <a16:creationId xmlns:a16="http://schemas.microsoft.com/office/drawing/2014/main" id="{FB8A3476-6634-E26C-60F5-68705F114D1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180241" y="2833677"/>
                <a:ext cx="345723" cy="0"/>
              </a:xfrm>
              <a:prstGeom prst="straightConnector1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  <a:tailEnd type="arrow" w="med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Прямая со стрелкой 38">
                <a:extLst>
                  <a:ext uri="{FF2B5EF4-FFF2-40B4-BE49-F238E27FC236}">
                    <a16:creationId xmlns:a16="http://schemas.microsoft.com/office/drawing/2014/main" id="{1CF9A59E-C7B5-26DF-6201-ED952BB6A44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769642" y="3551836"/>
                <a:ext cx="345723" cy="0"/>
              </a:xfrm>
              <a:prstGeom prst="straightConnector1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  <a:tailEnd type="arrow" w="med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Прямая со стрелкой 39">
                <a:extLst>
                  <a:ext uri="{FF2B5EF4-FFF2-40B4-BE49-F238E27FC236}">
                    <a16:creationId xmlns:a16="http://schemas.microsoft.com/office/drawing/2014/main" id="{A2CACC08-5021-31BD-5B37-FB0FEDD97BD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243364" y="4272295"/>
                <a:ext cx="345723" cy="0"/>
              </a:xfrm>
              <a:prstGeom prst="straightConnector1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  <a:tailEnd type="arrow" w="med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59331801-BA4E-03BD-F9E1-70D65CBFF319}"/>
              </a:ext>
            </a:extLst>
          </p:cNvPr>
          <p:cNvSpPr/>
          <p:nvPr/>
        </p:nvSpPr>
        <p:spPr>
          <a:xfrm>
            <a:off x="9461280" y="2786626"/>
            <a:ext cx="1223766" cy="3658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71AD47"/>
                </a:solidFill>
                <a:latin typeface="Avenir Next Medium" panose="020B0503020202020204" pitchFamily="34" charset="0"/>
                <a:cs typeface="Courier New" panose="02070309020205020404" pitchFamily="49" charset="0"/>
              </a:rPr>
              <a:t>accessible</a:t>
            </a:r>
            <a:endParaRPr lang="en-US" sz="1600" dirty="0">
              <a:solidFill>
                <a:srgbClr val="71AD47"/>
              </a:solidFill>
            </a:endParaRPr>
          </a:p>
        </p:txBody>
      </p:sp>
      <p:pic>
        <p:nvPicPr>
          <p:cNvPr id="12" name="Рисунок 3">
            <a:extLst>
              <a:ext uri="{FF2B5EF4-FFF2-40B4-BE49-F238E27FC236}">
                <a16:creationId xmlns:a16="http://schemas.microsoft.com/office/drawing/2014/main" id="{3D45751A-E832-F03A-7095-1167DF3716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267922">
            <a:off x="4042647" y="771359"/>
            <a:ext cx="1818315" cy="1504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0742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8F9758C-1CDB-0EA0-FF16-D69AB6D6BCDD}"/>
              </a:ext>
            </a:extLst>
          </p:cNvPr>
          <p:cNvSpPr txBox="1"/>
          <p:nvPr/>
        </p:nvSpPr>
        <p:spPr>
          <a:xfrm>
            <a:off x="404290" y="629720"/>
            <a:ext cx="53882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venir Next" panose="020B0503020202020204" pitchFamily="34" charset="0"/>
                <a:cs typeface="Courier New" panose="02070309020205020404" pitchFamily="49" charset="0"/>
              </a:rPr>
              <a:t>Heavy-ion collisions</a:t>
            </a:r>
            <a:endParaRPr lang="en-US" sz="2400" b="1" dirty="0">
              <a:solidFill>
                <a:srgbClr val="00408C"/>
              </a:solidFill>
              <a:latin typeface="Avenir Next" panose="020B0503020202020204" pitchFamily="34" charset="0"/>
              <a:cs typeface="Courier New" panose="02070309020205020404" pitchFamily="49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30B44C6-2BEE-031C-66B7-DFC34A25FE40}"/>
              </a:ext>
            </a:extLst>
          </p:cNvPr>
          <p:cNvSpPr/>
          <p:nvPr/>
        </p:nvSpPr>
        <p:spPr>
          <a:xfrm>
            <a:off x="6552422" y="3965692"/>
            <a:ext cx="2884912" cy="5501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/>
                </a:solidFill>
                <a:latin typeface="Avenir Next Medium" panose="020B0503020202020204" pitchFamily="34" charset="0"/>
                <a:cs typeface="Courier New" panose="02070309020205020404" pitchFamily="49" charset="0"/>
              </a:rPr>
              <a:t>Formation of complex </a:t>
            </a:r>
            <a:br>
              <a:rPr lang="ru-RU" sz="1600" dirty="0">
                <a:solidFill>
                  <a:schemeClr val="tx1"/>
                </a:solidFill>
                <a:latin typeface="Avenir Next Medium" panose="020B0503020202020204" pitchFamily="34" charset="0"/>
                <a:cs typeface="Courier New" panose="02070309020205020404" pitchFamily="49" charset="0"/>
              </a:rPr>
            </a:br>
            <a:r>
              <a:rPr lang="en-US" sz="1600" dirty="0">
                <a:solidFill>
                  <a:schemeClr val="tx1"/>
                </a:solidFill>
                <a:latin typeface="Avenir Next Medium" panose="020B0503020202020204" pitchFamily="34" charset="0"/>
                <a:cs typeface="Courier New" panose="02070309020205020404" pitchFamily="49" charset="0"/>
              </a:rPr>
              <a:t>nuclear matter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E733169-B069-2F87-14DE-948650C282B2}"/>
              </a:ext>
            </a:extLst>
          </p:cNvPr>
          <p:cNvSpPr/>
          <p:nvPr/>
        </p:nvSpPr>
        <p:spPr>
          <a:xfrm>
            <a:off x="6552422" y="2509718"/>
            <a:ext cx="3288591" cy="6102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/>
                </a:solidFill>
                <a:latin typeface="Avenir Next Medium" panose="020B0503020202020204" pitchFamily="34" charset="0"/>
                <a:cs typeface="Courier New" panose="02070309020205020404" pitchFamily="49" charset="0"/>
              </a:rPr>
              <a:t>Final state dynamics and the hydrodynamic QGP phase</a:t>
            </a: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22" name="Рисунок 41" descr="Маркеры-галочки">
            <a:extLst>
              <a:ext uri="{FF2B5EF4-FFF2-40B4-BE49-F238E27FC236}">
                <a16:creationId xmlns:a16="http://schemas.microsoft.com/office/drawing/2014/main" id="{37D6D4F8-DD03-154D-F754-3DB90C3D47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68030" y="2371828"/>
            <a:ext cx="610266" cy="610266"/>
          </a:xfrm>
          <a:prstGeom prst="rect">
            <a:avLst/>
          </a:prstGeom>
        </p:spPr>
      </p:pic>
      <p:pic>
        <p:nvPicPr>
          <p:cNvPr id="23" name="Рисунок 43" descr="Закрыть">
            <a:extLst>
              <a:ext uri="{FF2B5EF4-FFF2-40B4-BE49-F238E27FC236}">
                <a16:creationId xmlns:a16="http://schemas.microsoft.com/office/drawing/2014/main" id="{E8D48238-2105-D3F7-22AA-4A82AC8902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68030" y="3838256"/>
            <a:ext cx="610266" cy="550194"/>
          </a:xfrm>
          <a:prstGeom prst="rect">
            <a:avLst/>
          </a:prstGeom>
        </p:spPr>
      </p:pic>
      <p:cxnSp>
        <p:nvCxnSpPr>
          <p:cNvPr id="24" name="Straight Arrow Connector 24">
            <a:extLst>
              <a:ext uri="{FF2B5EF4-FFF2-40B4-BE49-F238E27FC236}">
                <a16:creationId xmlns:a16="http://schemas.microsoft.com/office/drawing/2014/main" id="{E1277E8C-947B-8C92-1A15-7D93C52388B4}"/>
              </a:ext>
            </a:extLst>
          </p:cNvPr>
          <p:cNvCxnSpPr>
            <a:cxnSpLocks/>
          </p:cNvCxnSpPr>
          <p:nvPr/>
        </p:nvCxnSpPr>
        <p:spPr>
          <a:xfrm flipH="1" flipV="1">
            <a:off x="7828794" y="4621277"/>
            <a:ext cx="727377" cy="722758"/>
          </a:xfrm>
          <a:prstGeom prst="straightConnector1">
            <a:avLst/>
          </a:prstGeom>
          <a:ln w="25400" cap="rnd">
            <a:solidFill>
              <a:srgbClr val="C00000"/>
            </a:solidFill>
            <a:tailEnd type="arrow" w="lg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402BD06C-01FA-EAF6-C2BE-3CB0A9B6E962}"/>
              </a:ext>
            </a:extLst>
          </p:cNvPr>
          <p:cNvSpPr/>
          <p:nvPr/>
        </p:nvSpPr>
        <p:spPr>
          <a:xfrm>
            <a:off x="7635098" y="5408677"/>
            <a:ext cx="2743198" cy="610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rgbClr val="C00000"/>
                </a:solidFill>
                <a:latin typeface="Avenir Next Medium" panose="020B0503020202020204" pitchFamily="34" charset="0"/>
                <a:cs typeface="Courier New" panose="02070309020205020404" pitchFamily="49" charset="0"/>
              </a:rPr>
              <a:t>T</a:t>
            </a:r>
            <a:r>
              <a:rPr lang="en-US" sz="1800" dirty="0">
                <a:solidFill>
                  <a:srgbClr val="C00000"/>
                </a:solidFill>
                <a:latin typeface="Avenir Next Medium" panose="020B0503020202020204" pitchFamily="34" charset="0"/>
                <a:cs typeface="Courier New" panose="02070309020205020404" pitchFamily="49" charset="0"/>
              </a:rPr>
              <a:t>he primary goal of HIC programs worldwide</a:t>
            </a:r>
          </a:p>
        </p:txBody>
      </p:sp>
      <p:sp>
        <p:nvSpPr>
          <p:cNvPr id="27" name="Номер слайда 12">
            <a:extLst>
              <a:ext uri="{FF2B5EF4-FFF2-40B4-BE49-F238E27FC236}">
                <a16:creationId xmlns:a16="http://schemas.microsoft.com/office/drawing/2014/main" id="{B90CB3A0-8CCA-3175-9761-5D4A133711AA}"/>
              </a:ext>
            </a:extLst>
          </p:cNvPr>
          <p:cNvSpPr txBox="1">
            <a:spLocks/>
          </p:cNvSpPr>
          <p:nvPr/>
        </p:nvSpPr>
        <p:spPr>
          <a:xfrm>
            <a:off x="9326073" y="644598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651EAAB-5D0D-473B-859D-C18D8179491F}" type="slidenum">
              <a:rPr lang="en-US" sz="1600" smtClean="0">
                <a:solidFill>
                  <a:schemeClr val="tx1"/>
                </a:solidFill>
                <a:latin typeface="Avenir Next" panose="020B0503020202020204" pitchFamily="34" charset="0"/>
              </a:rPr>
              <a:pPr algn="r"/>
              <a:t>7</a:t>
            </a:fld>
            <a:endParaRPr lang="en-US" sz="1600" dirty="0">
              <a:solidFill>
                <a:schemeClr val="tx1"/>
              </a:solidFill>
              <a:latin typeface="Avenir Next" panose="020B050302020202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0F13E23-7420-3178-65F8-B3EE2D667E44}"/>
              </a:ext>
            </a:extLst>
          </p:cNvPr>
          <p:cNvGrpSpPr>
            <a:grpSpLocks noChangeAspect="1"/>
          </p:cNvGrpSpPr>
          <p:nvPr/>
        </p:nvGrpSpPr>
        <p:grpSpPr>
          <a:xfrm>
            <a:off x="5103156" y="2150255"/>
            <a:ext cx="1331976" cy="1332130"/>
            <a:chOff x="4272651" y="3448387"/>
            <a:chExt cx="1300632" cy="997228"/>
          </a:xfrm>
        </p:grpSpPr>
        <p:cxnSp>
          <p:nvCxnSpPr>
            <p:cNvPr id="14" name="Прямая соединительная линия 33">
              <a:extLst>
                <a:ext uri="{FF2B5EF4-FFF2-40B4-BE49-F238E27FC236}">
                  <a16:creationId xmlns:a16="http://schemas.microsoft.com/office/drawing/2014/main" id="{D0147B62-F799-2D98-0833-AC9240E9522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72651" y="4445615"/>
              <a:ext cx="953624" cy="0"/>
            </a:xfrm>
            <a:prstGeom prst="line">
              <a:avLst/>
            </a:prstGeom>
            <a:ln w="1905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33">
              <a:extLst>
                <a:ext uri="{FF2B5EF4-FFF2-40B4-BE49-F238E27FC236}">
                  <a16:creationId xmlns:a16="http://schemas.microsoft.com/office/drawing/2014/main" id="{7BEB46AF-2BB2-ACEB-78DB-92AF66FD166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72651" y="3448387"/>
              <a:ext cx="953623" cy="0"/>
            </a:xfrm>
            <a:prstGeom prst="line">
              <a:avLst/>
            </a:prstGeom>
            <a:ln w="1905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Закрывающая фигурная скобка 31">
              <a:extLst>
                <a:ext uri="{FF2B5EF4-FFF2-40B4-BE49-F238E27FC236}">
                  <a16:creationId xmlns:a16="http://schemas.microsoft.com/office/drawing/2014/main" id="{8E5A1D52-B75B-9226-5ECF-FD94068B35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26274" y="3448387"/>
              <a:ext cx="347009" cy="997227"/>
            </a:xfrm>
            <a:prstGeom prst="rightBrace">
              <a:avLst>
                <a:gd name="adj1" fmla="val 44758"/>
                <a:gd name="adj2" fmla="val 50217"/>
              </a:avLst>
            </a:prstGeom>
            <a:noFill/>
            <a:ln w="19050" cap="rnd" cmpd="sng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US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60" name="Group 3">
            <a:extLst>
              <a:ext uri="{FF2B5EF4-FFF2-40B4-BE49-F238E27FC236}">
                <a16:creationId xmlns:a16="http://schemas.microsoft.com/office/drawing/2014/main" id="{14149DAE-8883-36BE-296E-AD80D80626DD}"/>
              </a:ext>
            </a:extLst>
          </p:cNvPr>
          <p:cNvGrpSpPr>
            <a:grpSpLocks noChangeAspect="1"/>
          </p:cNvGrpSpPr>
          <p:nvPr/>
        </p:nvGrpSpPr>
        <p:grpSpPr>
          <a:xfrm>
            <a:off x="5103155" y="3574727"/>
            <a:ext cx="1331978" cy="1332130"/>
            <a:chOff x="4272649" y="3448387"/>
            <a:chExt cx="1300634" cy="997228"/>
          </a:xfrm>
        </p:grpSpPr>
        <p:sp>
          <p:nvSpPr>
            <p:cNvPr id="61" name="Закрывающая фигурная скобка 31">
              <a:extLst>
                <a:ext uri="{FF2B5EF4-FFF2-40B4-BE49-F238E27FC236}">
                  <a16:creationId xmlns:a16="http://schemas.microsoft.com/office/drawing/2014/main" id="{14EF79C7-6DCD-D325-0EE6-886F6C8E5A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26274" y="3448387"/>
              <a:ext cx="347009" cy="997227"/>
            </a:xfrm>
            <a:prstGeom prst="rightBrace">
              <a:avLst>
                <a:gd name="adj1" fmla="val 44758"/>
                <a:gd name="adj2" fmla="val 50217"/>
              </a:avLst>
            </a:prstGeom>
            <a:noFill/>
            <a:ln w="19050" cap="rnd" cmpd="sng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cxnSp>
          <p:nvCxnSpPr>
            <p:cNvPr id="62" name="Прямая соединительная линия 33">
              <a:extLst>
                <a:ext uri="{FF2B5EF4-FFF2-40B4-BE49-F238E27FC236}">
                  <a16:creationId xmlns:a16="http://schemas.microsoft.com/office/drawing/2014/main" id="{12C7040B-C374-BA77-38F8-38E1282A7D4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72649" y="3448387"/>
              <a:ext cx="953623" cy="0"/>
            </a:xfrm>
            <a:prstGeom prst="line">
              <a:avLst/>
            </a:prstGeom>
            <a:ln w="1905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Прямая соединительная линия 33">
              <a:extLst>
                <a:ext uri="{FF2B5EF4-FFF2-40B4-BE49-F238E27FC236}">
                  <a16:creationId xmlns:a16="http://schemas.microsoft.com/office/drawing/2014/main" id="{5035ACE5-BF0A-C8D1-0AF4-9193DE070B0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72650" y="4445615"/>
              <a:ext cx="953623" cy="0"/>
            </a:xfrm>
            <a:prstGeom prst="line">
              <a:avLst/>
            </a:prstGeom>
            <a:ln w="1905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Группа 41">
            <a:extLst>
              <a:ext uri="{FF2B5EF4-FFF2-40B4-BE49-F238E27FC236}">
                <a16:creationId xmlns:a16="http://schemas.microsoft.com/office/drawing/2014/main" id="{67F7812D-1628-3FBE-45E3-1D8781D360CF}"/>
              </a:ext>
            </a:extLst>
          </p:cNvPr>
          <p:cNvGrpSpPr/>
          <p:nvPr/>
        </p:nvGrpSpPr>
        <p:grpSpPr>
          <a:xfrm>
            <a:off x="300272" y="1513775"/>
            <a:ext cx="5108214" cy="4404624"/>
            <a:chOff x="422192" y="1615375"/>
            <a:chExt cx="5108214" cy="4404624"/>
          </a:xfrm>
        </p:grpSpPr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3E38B38B-32F8-8669-4AE4-F23DF69485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9578" t="5589" r="9440" b="9801"/>
            <a:stretch/>
          </p:blipFill>
          <p:spPr>
            <a:xfrm>
              <a:off x="759823" y="1615375"/>
              <a:ext cx="4424084" cy="4404624"/>
            </a:xfrm>
            <a:prstGeom prst="rect">
              <a:avLst/>
            </a:prstGeom>
          </p:spPr>
        </p:pic>
        <p:cxnSp>
          <p:nvCxnSpPr>
            <p:cNvPr id="13" name="Прямая со стрелкой 12">
              <a:extLst>
                <a:ext uri="{FF2B5EF4-FFF2-40B4-BE49-F238E27FC236}">
                  <a16:creationId xmlns:a16="http://schemas.microsoft.com/office/drawing/2014/main" id="{48565C68-47B5-92C2-7482-752F1935F4A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2192" y="2569988"/>
              <a:ext cx="345723" cy="0"/>
            </a:xfrm>
            <a:prstGeom prst="straightConnector1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 стрелкой 27">
              <a:extLst>
                <a:ext uri="{FF2B5EF4-FFF2-40B4-BE49-F238E27FC236}">
                  <a16:creationId xmlns:a16="http://schemas.microsoft.com/office/drawing/2014/main" id="{184D9B66-62F7-39F5-036A-7167A31B464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95918" y="3234370"/>
              <a:ext cx="345723" cy="0"/>
            </a:xfrm>
            <a:prstGeom prst="straightConnector1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 стрелкой 28">
              <a:extLst>
                <a:ext uri="{FF2B5EF4-FFF2-40B4-BE49-F238E27FC236}">
                  <a16:creationId xmlns:a16="http://schemas.microsoft.com/office/drawing/2014/main" id="{4A9B4D46-C7FE-D828-F386-52B6D2A705A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85319" y="3952529"/>
              <a:ext cx="345723" cy="0"/>
            </a:xfrm>
            <a:prstGeom prst="straightConnector1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 стрелкой 29">
              <a:extLst>
                <a:ext uri="{FF2B5EF4-FFF2-40B4-BE49-F238E27FC236}">
                  <a16:creationId xmlns:a16="http://schemas.microsoft.com/office/drawing/2014/main" id="{2C85F629-0639-5ECE-95BE-981BC32D034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59041" y="4672988"/>
              <a:ext cx="345723" cy="0"/>
            </a:xfrm>
            <a:prstGeom prst="straightConnector1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 стрелкой 30">
              <a:extLst>
                <a:ext uri="{FF2B5EF4-FFF2-40B4-BE49-F238E27FC236}">
                  <a16:creationId xmlns:a16="http://schemas.microsoft.com/office/drawing/2014/main" id="{B79AD003-38D0-0D81-8A26-6AAAC92E480B}"/>
                </a:ext>
              </a:extLst>
            </p:cNvPr>
            <p:cNvCxnSpPr>
              <a:cxnSpLocks/>
            </p:cNvCxnSpPr>
            <p:nvPr/>
          </p:nvCxnSpPr>
          <p:spPr>
            <a:xfrm>
              <a:off x="2723489" y="5541776"/>
              <a:ext cx="180401" cy="0"/>
            </a:xfrm>
            <a:prstGeom prst="straightConnector1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 стрелкой 31">
              <a:extLst>
                <a:ext uri="{FF2B5EF4-FFF2-40B4-BE49-F238E27FC236}">
                  <a16:creationId xmlns:a16="http://schemas.microsoft.com/office/drawing/2014/main" id="{77D4494D-6AA5-245D-E728-8261D3F5743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63998" y="5541776"/>
              <a:ext cx="180401" cy="0"/>
            </a:xfrm>
            <a:prstGeom prst="straightConnector1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1" name="Группа 40">
              <a:extLst>
                <a:ext uri="{FF2B5EF4-FFF2-40B4-BE49-F238E27FC236}">
                  <a16:creationId xmlns:a16="http://schemas.microsoft.com/office/drawing/2014/main" id="{05D952D9-2D4C-F854-2163-8374BB1144F0}"/>
                </a:ext>
              </a:extLst>
            </p:cNvPr>
            <p:cNvGrpSpPr/>
            <p:nvPr/>
          </p:nvGrpSpPr>
          <p:grpSpPr>
            <a:xfrm flipH="1">
              <a:off x="3647834" y="2569988"/>
              <a:ext cx="1882572" cy="2103000"/>
              <a:chOff x="4706515" y="2169295"/>
              <a:chExt cx="1882572" cy="2103000"/>
            </a:xfrm>
          </p:grpSpPr>
          <p:cxnSp>
            <p:nvCxnSpPr>
              <p:cNvPr id="37" name="Прямая со стрелкой 36">
                <a:extLst>
                  <a:ext uri="{FF2B5EF4-FFF2-40B4-BE49-F238E27FC236}">
                    <a16:creationId xmlns:a16="http://schemas.microsoft.com/office/drawing/2014/main" id="{9C524909-66C7-C7DB-7729-04AEE0390D4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706515" y="2169295"/>
                <a:ext cx="345723" cy="0"/>
              </a:xfrm>
              <a:prstGeom prst="straightConnector1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  <a:tailEnd type="arrow" w="med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Прямая со стрелкой 37">
                <a:extLst>
                  <a:ext uri="{FF2B5EF4-FFF2-40B4-BE49-F238E27FC236}">
                    <a16:creationId xmlns:a16="http://schemas.microsoft.com/office/drawing/2014/main" id="{FB8A3476-6634-E26C-60F5-68705F114D1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180241" y="2833677"/>
                <a:ext cx="345723" cy="0"/>
              </a:xfrm>
              <a:prstGeom prst="straightConnector1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  <a:tailEnd type="arrow" w="med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Прямая со стрелкой 38">
                <a:extLst>
                  <a:ext uri="{FF2B5EF4-FFF2-40B4-BE49-F238E27FC236}">
                    <a16:creationId xmlns:a16="http://schemas.microsoft.com/office/drawing/2014/main" id="{1CF9A59E-C7B5-26DF-6201-ED952BB6A44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769642" y="3551836"/>
                <a:ext cx="345723" cy="0"/>
              </a:xfrm>
              <a:prstGeom prst="straightConnector1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  <a:tailEnd type="arrow" w="med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Прямая со стрелкой 39">
                <a:extLst>
                  <a:ext uri="{FF2B5EF4-FFF2-40B4-BE49-F238E27FC236}">
                    <a16:creationId xmlns:a16="http://schemas.microsoft.com/office/drawing/2014/main" id="{A2CACC08-5021-31BD-5B37-FB0FEDD97BD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243364" y="4272295"/>
                <a:ext cx="345723" cy="0"/>
              </a:xfrm>
              <a:prstGeom prst="straightConnector1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  <a:tailEnd type="arrow" w="med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59331801-BA4E-03BD-F9E1-70D65CBFF319}"/>
              </a:ext>
            </a:extLst>
          </p:cNvPr>
          <p:cNvSpPr/>
          <p:nvPr/>
        </p:nvSpPr>
        <p:spPr>
          <a:xfrm>
            <a:off x="9461280" y="2786626"/>
            <a:ext cx="1223766" cy="3658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71AD47"/>
                </a:solidFill>
                <a:latin typeface="Avenir Next Medium" panose="020B0503020202020204" pitchFamily="34" charset="0"/>
                <a:cs typeface="Courier New" panose="02070309020205020404" pitchFamily="49" charset="0"/>
              </a:rPr>
              <a:t>accessible</a:t>
            </a:r>
            <a:endParaRPr lang="en-US" sz="1600" dirty="0">
              <a:solidFill>
                <a:srgbClr val="71AD47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AE6C155-D297-3B5E-EAC9-D51DF746215D}"/>
              </a:ext>
            </a:extLst>
          </p:cNvPr>
          <p:cNvSpPr/>
          <p:nvPr/>
        </p:nvSpPr>
        <p:spPr>
          <a:xfrm>
            <a:off x="9215913" y="4205512"/>
            <a:ext cx="1714500" cy="3658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C00000"/>
                </a:solidFill>
                <a:latin typeface="Avenir Next Medium" panose="020B0503020202020204" pitchFamily="34" charset="0"/>
                <a:cs typeface="Courier New" panose="02070309020205020404" pitchFamily="49" charset="0"/>
              </a:rPr>
              <a:t>non-accessible</a:t>
            </a:r>
            <a:endParaRPr lang="en-US" sz="1600" dirty="0">
              <a:solidFill>
                <a:srgbClr val="C00000"/>
              </a:solidFill>
            </a:endParaRPr>
          </a:p>
        </p:txBody>
      </p:sp>
      <p:pic>
        <p:nvPicPr>
          <p:cNvPr id="12" name="Рисунок 3">
            <a:extLst>
              <a:ext uri="{FF2B5EF4-FFF2-40B4-BE49-F238E27FC236}">
                <a16:creationId xmlns:a16="http://schemas.microsoft.com/office/drawing/2014/main" id="{3D45751A-E832-F03A-7095-1167DF3716C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267922">
            <a:off x="4042647" y="771359"/>
            <a:ext cx="1818315" cy="1504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9796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Номер слайда 12">
            <a:extLst>
              <a:ext uri="{FF2B5EF4-FFF2-40B4-BE49-F238E27FC236}">
                <a16:creationId xmlns:a16="http://schemas.microsoft.com/office/drawing/2014/main" id="{818DDD89-9C77-0A5F-CD54-C54670318E40}"/>
              </a:ext>
            </a:extLst>
          </p:cNvPr>
          <p:cNvSpPr txBox="1">
            <a:spLocks/>
          </p:cNvSpPr>
          <p:nvPr/>
        </p:nvSpPr>
        <p:spPr>
          <a:xfrm>
            <a:off x="9362649" y="645817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651EAAB-5D0D-473B-859D-C18D8179491F}" type="slidenum">
              <a:rPr lang="en-US" smtClean="0">
                <a:solidFill>
                  <a:schemeClr val="tx1"/>
                </a:solidFill>
                <a:latin typeface="Avenir Next" panose="020B0503020202020204" pitchFamily="34" charset="0"/>
              </a:rPr>
              <a:pPr algn="r"/>
              <a:t>8</a:t>
            </a:fld>
            <a:endParaRPr lang="en-US" dirty="0">
              <a:solidFill>
                <a:schemeClr val="tx1"/>
              </a:solidFill>
              <a:latin typeface="Avenir Next" panose="020B050302020202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858C7A7-52DA-6A3E-9FB6-2D8E62913B5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525039" y="1289691"/>
            <a:ext cx="5091539" cy="3821414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764B5C0B-A888-B1D0-F3D5-9CCC6F22CD88}"/>
              </a:ext>
            </a:extLst>
          </p:cNvPr>
          <p:cNvGrpSpPr>
            <a:grpSpLocks noChangeAspect="1"/>
          </p:cNvGrpSpPr>
          <p:nvPr/>
        </p:nvGrpSpPr>
        <p:grpSpPr>
          <a:xfrm>
            <a:off x="698430" y="1151040"/>
            <a:ext cx="5114902" cy="3925223"/>
            <a:chOff x="336329" y="1297017"/>
            <a:chExt cx="5320199" cy="408277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89F0479-79A7-F8A2-2445-6AA4F67E31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t="5105" r="1003" b="5735"/>
            <a:stretch/>
          </p:blipFill>
          <p:spPr>
            <a:xfrm>
              <a:off x="4607073" y="4781419"/>
              <a:ext cx="1049455" cy="454153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20777AE-4C0F-D702-E477-D3F8966AE0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242" r="823" b="7735"/>
            <a:stretch/>
          </p:blipFill>
          <p:spPr>
            <a:xfrm>
              <a:off x="4759318" y="1297017"/>
              <a:ext cx="744966" cy="646161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BE3C684-8A0A-B152-C18A-5F9A4177934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329" y="1404993"/>
              <a:ext cx="4011597" cy="3974794"/>
            </a:xfrm>
            <a:prstGeom prst="rect">
              <a:avLst/>
            </a:prstGeom>
          </p:spPr>
        </p:pic>
        <p:cxnSp>
          <p:nvCxnSpPr>
            <p:cNvPr id="21" name="Straight Arrow Connector 19">
              <a:extLst>
                <a:ext uri="{FF2B5EF4-FFF2-40B4-BE49-F238E27FC236}">
                  <a16:creationId xmlns:a16="http://schemas.microsoft.com/office/drawing/2014/main" id="{FC8446D5-FD40-59BA-4A5A-2922A706BCC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50197" y="1850749"/>
              <a:ext cx="762737" cy="451665"/>
            </a:xfrm>
            <a:prstGeom prst="straightConnector1">
              <a:avLst/>
            </a:prstGeom>
            <a:ln w="12700" cap="rnd">
              <a:solidFill>
                <a:srgbClr val="C00000"/>
              </a:solidFill>
              <a:round/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19">
              <a:extLst>
                <a:ext uri="{FF2B5EF4-FFF2-40B4-BE49-F238E27FC236}">
                  <a16:creationId xmlns:a16="http://schemas.microsoft.com/office/drawing/2014/main" id="{1869EF68-46C0-9921-3580-1F5C5C89407C}"/>
                </a:ext>
              </a:extLst>
            </p:cNvPr>
            <p:cNvCxnSpPr>
              <a:cxnSpLocks/>
            </p:cNvCxnSpPr>
            <p:nvPr/>
          </p:nvCxnSpPr>
          <p:spPr>
            <a:xfrm>
              <a:off x="3850196" y="4329754"/>
              <a:ext cx="762737" cy="451665"/>
            </a:xfrm>
            <a:prstGeom prst="straightConnector1">
              <a:avLst/>
            </a:prstGeom>
            <a:ln w="12700" cap="rnd">
              <a:solidFill>
                <a:srgbClr val="C00000"/>
              </a:solidFill>
              <a:round/>
              <a:tailEnd type="arrow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5D968850-2E03-9D24-43CE-9D5A87F17A80}"/>
              </a:ext>
            </a:extLst>
          </p:cNvPr>
          <p:cNvSpPr txBox="1"/>
          <p:nvPr/>
        </p:nvSpPr>
        <p:spPr>
          <a:xfrm>
            <a:off x="6096001" y="0"/>
            <a:ext cx="6138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Hot QCD White Paper, </a:t>
            </a:r>
            <a:r>
              <a:rPr lang="en-US" sz="1200" dirty="0" err="1">
                <a:latin typeface="Avenir Next" panose="020B0503020202020204" pitchFamily="34" charset="0"/>
                <a:cs typeface="Arial" panose="020B0604020202020204" pitchFamily="34" charset="0"/>
              </a:rPr>
              <a:t>arxiv</a:t>
            </a:r>
            <a:r>
              <a:rPr lang="en-US" sz="1200" dirty="0">
                <a:latin typeface="Avenir Next" panose="020B0503020202020204" pitchFamily="34" charset="0"/>
                <a:cs typeface="Arial" panose="020B0604020202020204" pitchFamily="34" charset="0"/>
              </a:rPr>
              <a:t>: 2023.17254</a:t>
            </a:r>
          </a:p>
        </p:txBody>
      </p:sp>
      <p:pic>
        <p:nvPicPr>
          <p:cNvPr id="1026" name="Picture 2" descr="latexit-rtfd-attachement-q8ND9ycn.pdf">
            <a:extLst>
              <a:ext uri="{FF2B5EF4-FFF2-40B4-BE49-F238E27FC236}">
                <a16:creationId xmlns:a16="http://schemas.microsoft.com/office/drawing/2014/main" id="{43B42DE0-2FA8-878E-3051-89CE13B32B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069" y="5514149"/>
            <a:ext cx="6647861" cy="62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1CD76FB-17DE-1348-7C53-E3F85169E127}"/>
              </a:ext>
            </a:extLst>
          </p:cNvPr>
          <p:cNvSpPr txBox="1"/>
          <p:nvPr/>
        </p:nvSpPr>
        <p:spPr>
          <a:xfrm>
            <a:off x="404290" y="629720"/>
            <a:ext cx="53882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venir Next" panose="020B0503020202020204" pitchFamily="34" charset="0"/>
                <a:cs typeface="Courier New" panose="02070309020205020404" pitchFamily="49" charset="0"/>
              </a:rPr>
              <a:t>Probes of matter</a:t>
            </a:r>
            <a:endParaRPr lang="en-US" sz="2400" b="1" dirty="0">
              <a:solidFill>
                <a:srgbClr val="00408C"/>
              </a:solidFill>
              <a:latin typeface="Avenir Next" panose="020B0503020202020204" pitchFamily="34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3396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8F9758C-1CDB-0EA0-FF16-D69AB6D6BCDD}"/>
              </a:ext>
            </a:extLst>
          </p:cNvPr>
          <p:cNvSpPr txBox="1"/>
          <p:nvPr/>
        </p:nvSpPr>
        <p:spPr>
          <a:xfrm>
            <a:off x="404290" y="629720"/>
            <a:ext cx="53882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venir Next" panose="020B0503020202020204" pitchFamily="34" charset="0"/>
                <a:cs typeface="Courier New" panose="02070309020205020404" pitchFamily="49" charset="0"/>
              </a:rPr>
              <a:t>Heavy-ion collisions</a:t>
            </a:r>
            <a:endParaRPr lang="en-US" sz="2400" b="1" dirty="0">
              <a:solidFill>
                <a:srgbClr val="00408C"/>
              </a:solidFill>
              <a:latin typeface="Avenir Next" panose="020B0503020202020204" pitchFamily="34" charset="0"/>
              <a:cs typeface="Courier New" panose="02070309020205020404" pitchFamily="49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7F58CF9-78E9-3E83-A736-910EE61952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715" t="27000" r="24326" b="27103"/>
          <a:stretch/>
        </p:blipFill>
        <p:spPr>
          <a:xfrm rot="3114223">
            <a:off x="9416380" y="3778477"/>
            <a:ext cx="1960228" cy="1813820"/>
          </a:xfrm>
          <a:prstGeom prst="rect">
            <a:avLst/>
          </a:prstGeom>
        </p:spPr>
      </p:pic>
      <p:pic>
        <p:nvPicPr>
          <p:cNvPr id="14" name="Рисунок 10">
            <a:extLst>
              <a:ext uri="{FF2B5EF4-FFF2-40B4-BE49-F238E27FC236}">
                <a16:creationId xmlns:a16="http://schemas.microsoft.com/office/drawing/2014/main" id="{84589B17-FC11-6DE3-106F-395B9779514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792" t="15008" r="30032" b="22017"/>
          <a:stretch/>
        </p:blipFill>
        <p:spPr>
          <a:xfrm>
            <a:off x="9524757" y="1186945"/>
            <a:ext cx="1660444" cy="225966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39DCD0E-61FA-F9D6-BD68-BC9DCA7AED58}"/>
              </a:ext>
            </a:extLst>
          </p:cNvPr>
          <p:cNvSpPr txBox="1"/>
          <p:nvPr/>
        </p:nvSpPr>
        <p:spPr>
          <a:xfrm>
            <a:off x="9554774" y="797710"/>
            <a:ext cx="17315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venir Next" panose="020B0503020202020204" pitchFamily="34" charset="0"/>
              </a:rPr>
              <a:t>jet quenching</a:t>
            </a:r>
            <a:endParaRPr lang="ru-US" b="1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CCDDC40-388F-CC4D-7D03-7897D06700B6}"/>
              </a:ext>
            </a:extLst>
          </p:cNvPr>
          <p:cNvSpPr txBox="1"/>
          <p:nvPr/>
        </p:nvSpPr>
        <p:spPr>
          <a:xfrm>
            <a:off x="9177052" y="5948690"/>
            <a:ext cx="25378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latin typeface="Avenir Next" panose="020B0503020202020204" pitchFamily="34" charset="0"/>
              </a:rPr>
              <a:t>jets lose energy propagating</a:t>
            </a:r>
            <a:endParaRPr lang="ru-RU" sz="1400" dirty="0">
              <a:latin typeface="Avenir Next Ultra Light" panose="020B0203020202020204" pitchFamily="34" charset="0"/>
            </a:endParaRPr>
          </a:p>
          <a:p>
            <a:pPr algn="ctr"/>
            <a:r>
              <a:rPr lang="en-US" sz="1400" dirty="0">
                <a:latin typeface="Avenir Next" panose="020B0503020202020204" pitchFamily="34" charset="0"/>
              </a:rPr>
              <a:t>through nuclear matter</a:t>
            </a:r>
            <a:endParaRPr lang="ru-US" sz="1400"/>
          </a:p>
        </p:txBody>
      </p:sp>
      <p:sp>
        <p:nvSpPr>
          <p:cNvPr id="18" name="Номер слайда 12">
            <a:extLst>
              <a:ext uri="{FF2B5EF4-FFF2-40B4-BE49-F238E27FC236}">
                <a16:creationId xmlns:a16="http://schemas.microsoft.com/office/drawing/2014/main" id="{BE2B3B65-8AC4-EEE8-84D5-48D05D41AD4A}"/>
              </a:ext>
            </a:extLst>
          </p:cNvPr>
          <p:cNvSpPr txBox="1">
            <a:spLocks/>
          </p:cNvSpPr>
          <p:nvPr/>
        </p:nvSpPr>
        <p:spPr>
          <a:xfrm>
            <a:off x="9326073" y="644598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651EAAB-5D0D-473B-859D-C18D8179491F}" type="slidenum">
              <a:rPr lang="en-US" sz="1600" smtClean="0">
                <a:solidFill>
                  <a:schemeClr val="tx1"/>
                </a:solidFill>
                <a:latin typeface="Avenir Next" panose="020B0503020202020204" pitchFamily="34" charset="0"/>
              </a:rPr>
              <a:pPr algn="r"/>
              <a:t>9</a:t>
            </a:fld>
            <a:endParaRPr lang="en-US" sz="1600" dirty="0">
              <a:solidFill>
                <a:schemeClr val="tx1"/>
              </a:solidFill>
              <a:latin typeface="Avenir Next" panose="020B0503020202020204" pitchFamily="34" charset="0"/>
            </a:endParaRPr>
          </a:p>
        </p:txBody>
      </p:sp>
      <p:pic>
        <p:nvPicPr>
          <p:cNvPr id="19" name="Рисунок 4">
            <a:extLst>
              <a:ext uri="{FF2B5EF4-FFF2-40B4-BE49-F238E27FC236}">
                <a16:creationId xmlns:a16="http://schemas.microsoft.com/office/drawing/2014/main" id="{5BF43205-7D4E-CBBB-252D-4CC6379A6E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14210" y="5440176"/>
            <a:ext cx="483174" cy="483174"/>
          </a:xfrm>
          <a:prstGeom prst="rect">
            <a:avLst/>
          </a:prstGeom>
        </p:spPr>
      </p:pic>
      <p:sp>
        <p:nvSpPr>
          <p:cNvPr id="32" name="Rectangle 1">
            <a:extLst>
              <a:ext uri="{FF2B5EF4-FFF2-40B4-BE49-F238E27FC236}">
                <a16:creationId xmlns:a16="http://schemas.microsoft.com/office/drawing/2014/main" id="{6ADA0B3C-E5DA-88A7-C183-1C815DE1C9A2}"/>
              </a:ext>
            </a:extLst>
          </p:cNvPr>
          <p:cNvSpPr/>
          <p:nvPr/>
        </p:nvSpPr>
        <p:spPr>
          <a:xfrm>
            <a:off x="5792501" y="2276760"/>
            <a:ext cx="2743199" cy="393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  <a:latin typeface="Avenir Next" panose="020B0503020202020204" pitchFamily="34" charset="0"/>
                <a:cs typeface="Courier New" panose="02070309020205020404" pitchFamily="49" charset="0"/>
              </a:rPr>
              <a:t>hadron gas</a:t>
            </a:r>
            <a:endParaRPr lang="en-US" sz="1800" dirty="0">
              <a:solidFill>
                <a:schemeClr val="tx1"/>
              </a:solidFill>
              <a:latin typeface="Avenir Next" panose="020B0503020202020204" pitchFamily="34" charset="0"/>
              <a:cs typeface="Courier New" panose="02070309020205020404" pitchFamily="49" charset="0"/>
            </a:endParaRPr>
          </a:p>
        </p:txBody>
      </p:sp>
      <p:sp>
        <p:nvSpPr>
          <p:cNvPr id="33" name="Rectangle 4">
            <a:extLst>
              <a:ext uri="{FF2B5EF4-FFF2-40B4-BE49-F238E27FC236}">
                <a16:creationId xmlns:a16="http://schemas.microsoft.com/office/drawing/2014/main" id="{8C8EEFBC-848C-8390-C142-C79D336BD131}"/>
              </a:ext>
            </a:extLst>
          </p:cNvPr>
          <p:cNvSpPr/>
          <p:nvPr/>
        </p:nvSpPr>
        <p:spPr>
          <a:xfrm>
            <a:off x="5792500" y="2916453"/>
            <a:ext cx="2743200" cy="393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>
                <a:solidFill>
                  <a:schemeClr val="tx1"/>
                </a:solidFill>
                <a:latin typeface="Avenir Next" panose="020B0503020202020204" pitchFamily="34" charset="0"/>
                <a:cs typeface="Courier New" panose="02070309020205020404" pitchFamily="49" charset="0"/>
              </a:rPr>
              <a:t>hydrodynamic</a:t>
            </a:r>
            <a:r>
              <a:rPr lang="en-US" dirty="0">
                <a:solidFill>
                  <a:schemeClr val="tx1"/>
                </a:solidFill>
                <a:latin typeface="Avenir Next" panose="020B0503020202020204" pitchFamily="34" charset="0"/>
                <a:cs typeface="Courier New" panose="02070309020205020404" pitchFamily="49" charset="0"/>
              </a:rPr>
              <a:t> QGP</a:t>
            </a:r>
            <a:endParaRPr lang="en-US" sz="1800" dirty="0">
              <a:solidFill>
                <a:schemeClr val="tx1"/>
              </a:solidFill>
              <a:latin typeface="Avenir Next" panose="020B0503020202020204" pitchFamily="34" charset="0"/>
              <a:cs typeface="Courier New" panose="02070309020205020404" pitchFamily="49" charset="0"/>
            </a:endParaRPr>
          </a:p>
        </p:txBody>
      </p:sp>
      <p:sp>
        <p:nvSpPr>
          <p:cNvPr id="34" name="Rectangle 6">
            <a:extLst>
              <a:ext uri="{FF2B5EF4-FFF2-40B4-BE49-F238E27FC236}">
                <a16:creationId xmlns:a16="http://schemas.microsoft.com/office/drawing/2014/main" id="{4B175966-6D17-E46D-B0AD-AA0855910829}"/>
              </a:ext>
            </a:extLst>
          </p:cNvPr>
          <p:cNvSpPr/>
          <p:nvPr/>
        </p:nvSpPr>
        <p:spPr>
          <a:xfrm>
            <a:off x="5792500" y="3630848"/>
            <a:ext cx="3868449" cy="4287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>
                <a:solidFill>
                  <a:schemeClr val="tx1"/>
                </a:solidFill>
                <a:latin typeface="Avenir Next" panose="020B0503020202020204" pitchFamily="34" charset="0"/>
                <a:cs typeface="Courier New" panose="02070309020205020404" pitchFamily="49" charset="0"/>
              </a:rPr>
              <a:t>non-equilibrium matter</a:t>
            </a:r>
          </a:p>
        </p:txBody>
      </p:sp>
      <p:sp>
        <p:nvSpPr>
          <p:cNvPr id="35" name="Rectangle 8">
            <a:extLst>
              <a:ext uri="{FF2B5EF4-FFF2-40B4-BE49-F238E27FC236}">
                <a16:creationId xmlns:a16="http://schemas.microsoft.com/office/drawing/2014/main" id="{734670B3-0D0B-5C24-A6B8-44D28461A608}"/>
              </a:ext>
            </a:extLst>
          </p:cNvPr>
          <p:cNvSpPr/>
          <p:nvPr/>
        </p:nvSpPr>
        <p:spPr>
          <a:xfrm>
            <a:off x="5792500" y="4403646"/>
            <a:ext cx="3497412" cy="2817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 err="1">
                <a:solidFill>
                  <a:schemeClr val="tx1"/>
                </a:solidFill>
                <a:latin typeface="Avenir Next" panose="020B0503020202020204" pitchFamily="34" charset="0"/>
                <a:cs typeface="Courier New" panose="02070309020205020404" pitchFamily="49" charset="0"/>
              </a:rPr>
              <a:t>glasma</a:t>
            </a:r>
            <a:r>
              <a:rPr lang="en-US" sz="1800" dirty="0">
                <a:solidFill>
                  <a:schemeClr val="tx1"/>
                </a:solidFill>
                <a:latin typeface="Avenir Next" panose="020B0503020202020204" pitchFamily="34" charset="0"/>
                <a:cs typeface="Courier New" panose="02070309020205020404" pitchFamily="49" charset="0"/>
              </a:rPr>
              <a:t> (strong color fields)</a:t>
            </a:r>
          </a:p>
        </p:txBody>
      </p:sp>
      <p:grpSp>
        <p:nvGrpSpPr>
          <p:cNvPr id="55" name="Группа 54">
            <a:extLst>
              <a:ext uri="{FF2B5EF4-FFF2-40B4-BE49-F238E27FC236}">
                <a16:creationId xmlns:a16="http://schemas.microsoft.com/office/drawing/2014/main" id="{2E089CDE-D869-7D4F-8DDA-7D8404C8E850}"/>
              </a:ext>
            </a:extLst>
          </p:cNvPr>
          <p:cNvGrpSpPr/>
          <p:nvPr/>
        </p:nvGrpSpPr>
        <p:grpSpPr>
          <a:xfrm>
            <a:off x="300272" y="771359"/>
            <a:ext cx="5560690" cy="5147040"/>
            <a:chOff x="422192" y="771359"/>
            <a:chExt cx="5560690" cy="5147040"/>
          </a:xfrm>
        </p:grpSpPr>
        <p:grpSp>
          <p:nvGrpSpPr>
            <p:cNvPr id="38" name="Группа 37">
              <a:extLst>
                <a:ext uri="{FF2B5EF4-FFF2-40B4-BE49-F238E27FC236}">
                  <a16:creationId xmlns:a16="http://schemas.microsoft.com/office/drawing/2014/main" id="{34D499B5-DAB6-5A94-7FD1-900B58ECF147}"/>
                </a:ext>
              </a:extLst>
            </p:cNvPr>
            <p:cNvGrpSpPr/>
            <p:nvPr/>
          </p:nvGrpSpPr>
          <p:grpSpPr>
            <a:xfrm>
              <a:off x="422192" y="1513775"/>
              <a:ext cx="5320516" cy="4404624"/>
              <a:chOff x="422192" y="1615375"/>
              <a:chExt cx="5320516" cy="4404624"/>
            </a:xfrm>
          </p:grpSpPr>
          <p:pic>
            <p:nvPicPr>
              <p:cNvPr id="39" name="Рисунок 38">
                <a:extLst>
                  <a:ext uri="{FF2B5EF4-FFF2-40B4-BE49-F238E27FC236}">
                    <a16:creationId xmlns:a16="http://schemas.microsoft.com/office/drawing/2014/main" id="{067312E2-26F2-3E1A-4782-ED8DC09598A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9578" t="5589" r="9440" b="9801"/>
              <a:stretch/>
            </p:blipFill>
            <p:spPr>
              <a:xfrm>
                <a:off x="759823" y="1615375"/>
                <a:ext cx="4424084" cy="4404624"/>
              </a:xfrm>
              <a:prstGeom prst="rect">
                <a:avLst/>
              </a:prstGeom>
            </p:spPr>
          </p:pic>
          <p:cxnSp>
            <p:nvCxnSpPr>
              <p:cNvPr id="40" name="Прямая со стрелкой 39">
                <a:extLst>
                  <a:ext uri="{FF2B5EF4-FFF2-40B4-BE49-F238E27FC236}">
                    <a16:creationId xmlns:a16="http://schemas.microsoft.com/office/drawing/2014/main" id="{F2234550-19DF-2A48-58BB-BECAFA463FB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260975" y="2569439"/>
                <a:ext cx="481733" cy="1098"/>
              </a:xfrm>
              <a:prstGeom prst="straightConnector1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  <a:tailEnd type="arrow" w="med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Прямая со стрелкой 40">
                <a:extLst>
                  <a:ext uri="{FF2B5EF4-FFF2-40B4-BE49-F238E27FC236}">
                    <a16:creationId xmlns:a16="http://schemas.microsoft.com/office/drawing/2014/main" id="{3B1E046C-A858-EF94-F446-BA48F8CBE0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35458" y="3234370"/>
                <a:ext cx="1007250" cy="0"/>
              </a:xfrm>
              <a:prstGeom prst="straightConnector1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  <a:tailEnd type="arrow" w="med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Прямая со стрелкой 41">
                <a:extLst>
                  <a:ext uri="{FF2B5EF4-FFF2-40B4-BE49-F238E27FC236}">
                    <a16:creationId xmlns:a16="http://schemas.microsoft.com/office/drawing/2014/main" id="{71341091-31E7-74B6-DDEC-65D66CE78EA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86286" y="3952529"/>
                <a:ext cx="1656422" cy="0"/>
              </a:xfrm>
              <a:prstGeom prst="straightConnector1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  <a:tailEnd type="arrow" w="med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Прямая со стрелкой 42">
                <a:extLst>
                  <a:ext uri="{FF2B5EF4-FFF2-40B4-BE49-F238E27FC236}">
                    <a16:creationId xmlns:a16="http://schemas.microsoft.com/office/drawing/2014/main" id="{FB08D59A-90C7-47AF-7983-3C1AF6A8CA5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97529" y="4672988"/>
                <a:ext cx="2045179" cy="0"/>
              </a:xfrm>
              <a:prstGeom prst="straightConnector1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  <a:tailEnd type="arrow" w="med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Прямая со стрелкой 43">
                <a:extLst>
                  <a:ext uri="{FF2B5EF4-FFF2-40B4-BE49-F238E27FC236}">
                    <a16:creationId xmlns:a16="http://schemas.microsoft.com/office/drawing/2014/main" id="{E2D6D63D-FECA-0EC4-4B19-6FB1B7DFF67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22192" y="2569988"/>
                <a:ext cx="345723" cy="0"/>
              </a:xfrm>
              <a:prstGeom prst="straightConnector1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  <a:tailEnd type="arrow" w="med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Прямая со стрелкой 44">
                <a:extLst>
                  <a:ext uri="{FF2B5EF4-FFF2-40B4-BE49-F238E27FC236}">
                    <a16:creationId xmlns:a16="http://schemas.microsoft.com/office/drawing/2014/main" id="{4A0932B7-8BA4-D8D4-09C4-C9D8767BFFF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95918" y="3234370"/>
                <a:ext cx="345723" cy="0"/>
              </a:xfrm>
              <a:prstGeom prst="straightConnector1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  <a:tailEnd type="arrow" w="med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Прямая со стрелкой 45">
                <a:extLst>
                  <a:ext uri="{FF2B5EF4-FFF2-40B4-BE49-F238E27FC236}">
                    <a16:creationId xmlns:a16="http://schemas.microsoft.com/office/drawing/2014/main" id="{22D9AC49-3CD3-C9AB-4BD0-CCE9F8E6142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485319" y="3952529"/>
                <a:ext cx="345723" cy="0"/>
              </a:xfrm>
              <a:prstGeom prst="straightConnector1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  <a:tailEnd type="arrow" w="med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Прямая со стрелкой 46">
                <a:extLst>
                  <a:ext uri="{FF2B5EF4-FFF2-40B4-BE49-F238E27FC236}">
                    <a16:creationId xmlns:a16="http://schemas.microsoft.com/office/drawing/2014/main" id="{C30DA39E-42C2-9C5C-BE55-5CAA9E9527D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959041" y="4672988"/>
                <a:ext cx="345723" cy="0"/>
              </a:xfrm>
              <a:prstGeom prst="straightConnector1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  <a:tailEnd type="arrow" w="med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Прямая со стрелкой 47">
                <a:extLst>
                  <a:ext uri="{FF2B5EF4-FFF2-40B4-BE49-F238E27FC236}">
                    <a16:creationId xmlns:a16="http://schemas.microsoft.com/office/drawing/2014/main" id="{0DCC6AA1-5FD7-1674-93A8-601CCCE38F2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23489" y="5541776"/>
                <a:ext cx="180401" cy="0"/>
              </a:xfrm>
              <a:prstGeom prst="straightConnector1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  <a:tailEnd type="arrow" w="med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Прямая со стрелкой 48">
                <a:extLst>
                  <a:ext uri="{FF2B5EF4-FFF2-40B4-BE49-F238E27FC236}">
                    <a16:creationId xmlns:a16="http://schemas.microsoft.com/office/drawing/2014/main" id="{4F3F6AC4-2472-E747-4679-596C8462580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63998" y="5541776"/>
                <a:ext cx="180401" cy="0"/>
              </a:xfrm>
              <a:prstGeom prst="straightConnector1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  <a:tailEnd type="arrow" w="med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53" name="Рисунок 3">
              <a:extLst>
                <a:ext uri="{FF2B5EF4-FFF2-40B4-BE49-F238E27FC236}">
                  <a16:creationId xmlns:a16="http://schemas.microsoft.com/office/drawing/2014/main" id="{8DC8C283-F3A0-F93C-1AF5-B8D7DDACC38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21267922">
              <a:off x="4164567" y="771359"/>
              <a:ext cx="1818315" cy="1504038"/>
            </a:xfrm>
            <a:prstGeom prst="rect">
              <a:avLst/>
            </a:prstGeom>
          </p:spPr>
        </p:pic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A9ED4779-BCB1-06A1-0C36-31CD3DC6B07E}"/>
              </a:ext>
            </a:extLst>
          </p:cNvPr>
          <p:cNvSpPr txBox="1"/>
          <p:nvPr/>
        </p:nvSpPr>
        <p:spPr>
          <a:xfrm>
            <a:off x="5742708" y="1617779"/>
            <a:ext cx="53882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venir Next Demi Bold" panose="020B0503020202020204" pitchFamily="34" charset="0"/>
                <a:cs typeface="Courier New" panose="02070309020205020404" pitchFamily="49" charset="0"/>
              </a:rPr>
              <a:t>Phases of QCD matter in HIC: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3A436C-110E-C2B8-2836-AB4579FB2696}"/>
              </a:ext>
            </a:extLst>
          </p:cNvPr>
          <p:cNvSpPr txBox="1"/>
          <p:nvPr/>
        </p:nvSpPr>
        <p:spPr>
          <a:xfrm>
            <a:off x="5792500" y="5117010"/>
            <a:ext cx="35335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Avenir Next Medium" panose="020B0503020202020204" pitchFamily="34" charset="0"/>
                <a:cs typeface="Courier New" panose="02070309020205020404" pitchFamily="49" charset="0"/>
              </a:rPr>
              <a:t>Jets are a tool to probe </a:t>
            </a:r>
            <a:br>
              <a:rPr lang="en-US" dirty="0">
                <a:solidFill>
                  <a:srgbClr val="C00000"/>
                </a:solidFill>
                <a:latin typeface="Avenir Next Medium" panose="020B0503020202020204" pitchFamily="34" charset="0"/>
                <a:cs typeface="Courier New" panose="02070309020205020404" pitchFamily="49" charset="0"/>
              </a:rPr>
            </a:br>
            <a:r>
              <a:rPr lang="en-US" dirty="0">
                <a:solidFill>
                  <a:srgbClr val="C00000"/>
                </a:solidFill>
                <a:latin typeface="Avenir Next Medium" panose="020B0503020202020204" pitchFamily="34" charset="0"/>
                <a:cs typeface="Courier New" panose="02070309020205020404" pitchFamily="49" charset="0"/>
              </a:rPr>
              <a:t>the early evolution of matter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75D3692-B1EB-5EEF-4502-BDD5D214735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3824"/>
          <a:stretch/>
        </p:blipFill>
        <p:spPr>
          <a:xfrm rot="284118">
            <a:off x="2692454" y="1650213"/>
            <a:ext cx="2201874" cy="345193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7200DC1-5CE1-7F54-EE90-E7A0B4A52C4D}"/>
              </a:ext>
            </a:extLst>
          </p:cNvPr>
          <p:cNvSpPr/>
          <p:nvPr/>
        </p:nvSpPr>
        <p:spPr>
          <a:xfrm>
            <a:off x="1762137" y="5866343"/>
            <a:ext cx="2197131" cy="4478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Avenir Next" panose="020B0503020202020204" pitchFamily="34" charset="0"/>
                <a:cs typeface="Courier New" panose="02070309020205020404" pitchFamily="49" charset="0"/>
              </a:rPr>
              <a:t>before the collision</a:t>
            </a:r>
          </a:p>
        </p:txBody>
      </p:sp>
    </p:spTree>
    <p:extLst>
      <p:ext uri="{BB962C8B-B14F-4D97-AF65-F5344CB8AC3E}">
        <p14:creationId xmlns:p14="http://schemas.microsoft.com/office/powerpoint/2010/main" val="5823759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23371</TotalTime>
  <Words>1746</Words>
  <Application>Microsoft Macintosh PowerPoint</Application>
  <PresentationFormat>Широкоэкранный</PresentationFormat>
  <Paragraphs>291</Paragraphs>
  <Slides>39</Slides>
  <Notes>38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8" baseType="lpstr">
      <vt:lpstr>Arial</vt:lpstr>
      <vt:lpstr>Avenir Next</vt:lpstr>
      <vt:lpstr>Avenir Next Demi Bold</vt:lpstr>
      <vt:lpstr>Avenir Next Medium</vt:lpstr>
      <vt:lpstr>Avenir Next Ultra Light</vt:lpstr>
      <vt:lpstr>Calibri</vt:lpstr>
      <vt:lpstr>Cambria Math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1526</cp:revision>
  <cp:lastPrinted>2022-09-07T16:23:36Z</cp:lastPrinted>
  <dcterms:created xsi:type="dcterms:W3CDTF">2020-10-12T19:07:51Z</dcterms:created>
  <dcterms:modified xsi:type="dcterms:W3CDTF">2026-07-16T04:55:44Z</dcterms:modified>
</cp:coreProperties>
</file>