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897" r:id="rId2"/>
    <p:sldId id="856" r:id="rId3"/>
    <p:sldId id="872" r:id="rId4"/>
    <p:sldId id="857" r:id="rId5"/>
    <p:sldId id="878" r:id="rId6"/>
    <p:sldId id="853" r:id="rId7"/>
    <p:sldId id="890" r:id="rId8"/>
    <p:sldId id="866" r:id="rId9"/>
    <p:sldId id="862" r:id="rId10"/>
    <p:sldId id="883" r:id="rId11"/>
    <p:sldId id="314" r:id="rId12"/>
    <p:sldId id="321" r:id="rId13"/>
    <p:sldId id="323" r:id="rId14"/>
    <p:sldId id="873" r:id="rId15"/>
    <p:sldId id="322" r:id="rId16"/>
    <p:sldId id="320" r:id="rId17"/>
    <p:sldId id="324" r:id="rId18"/>
    <p:sldId id="326" r:id="rId19"/>
    <p:sldId id="332" r:id="rId20"/>
    <p:sldId id="329" r:id="rId21"/>
    <p:sldId id="331" r:id="rId22"/>
    <p:sldId id="887" r:id="rId23"/>
    <p:sldId id="867" r:id="rId24"/>
    <p:sldId id="859" r:id="rId25"/>
    <p:sldId id="895" r:id="rId26"/>
    <p:sldId id="852" r:id="rId27"/>
    <p:sldId id="851" r:id="rId28"/>
    <p:sldId id="881" r:id="rId29"/>
    <p:sldId id="894" r:id="rId30"/>
    <p:sldId id="892" r:id="rId31"/>
    <p:sldId id="885" r:id="rId32"/>
    <p:sldId id="893" r:id="rId33"/>
    <p:sldId id="889" r:id="rId34"/>
    <p:sldId id="896" r:id="rId35"/>
    <p:sldId id="328" r:id="rId36"/>
    <p:sldId id="34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7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99"/>
    <a:srgbClr val="990033"/>
    <a:srgbClr val="FFFFFF"/>
    <a:srgbClr val="008000"/>
    <a:srgbClr val="FF9900"/>
    <a:srgbClr val="C0D927"/>
    <a:srgbClr val="970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01" autoAdjust="0"/>
    <p:restoredTop sz="94646" autoAdjust="0"/>
  </p:normalViewPr>
  <p:slideViewPr>
    <p:cSldViewPr>
      <p:cViewPr varScale="1">
        <p:scale>
          <a:sx n="60" d="100"/>
          <a:sy n="60" d="100"/>
        </p:scale>
        <p:origin x="952" y="40"/>
      </p:cViewPr>
      <p:guideLst>
        <p:guide orient="horz" pos="2160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34" d="100"/>
        <a:sy n="34" d="100"/>
      </p:scale>
      <p:origin x="0" y="-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4CC0E-65F5-41C1-BE6F-94865586878C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3C271-8D9F-4887-83E2-C9EB447B1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19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4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788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A7EB3091-1B4B-E8FB-30D6-292FED7FF3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5D030E16-5759-1B7F-FA49-DAD47DA5F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3AF08617-6D52-FBC7-8A17-CAEBE709F8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4E4C0BF-9D92-4275-BF13-3CC27ACD362B}" type="slidenum">
              <a:rPr lang="en-GB" altLang="en-US" smtClean="0"/>
              <a:pPr/>
              <a:t>31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90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9B2A1-13FB-48B0-92E6-0B29C26B4A72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765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DC4B-0F13-4CE7-86B5-47E5C77D0FA7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77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DB052-97ED-46FD-BF60-EF8D751E9036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51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78570-8F7B-4FC0-8713-3482FB05C5E7}" type="datetime1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60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1D61E-A405-4497-9834-382C8E851CD2}" type="datetime1">
              <a:rPr lang="en-GB" smtClean="0"/>
              <a:t>07/07/2026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38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7D886-83C7-4B82-A1A5-D636FB3B7442}" type="datetime1">
              <a:rPr lang="en-GB" smtClean="0"/>
              <a:t>07/07/2026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7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91539-B44B-49CA-99E4-268892110B66}" type="datetime1">
              <a:rPr lang="en-GB" smtClean="0"/>
              <a:t>07/07/2026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03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1C34-3BBC-4588-8123-66CDEB607D77}" type="datetime1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4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3C3B-A318-4C71-9833-8C268EAB012D}" type="datetime1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987B3-6017-42DD-AB68-E2EA22B2F7E9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94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464E2-6196-45B2-A915-0F430ADA07EA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4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00137-B5A2-4FA5-B599-E029544B526D}" type="datetime1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66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History_Revisited:_The_Remix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emf"/><Relationship Id="rId7" Type="http://schemas.openxmlformats.org/officeDocument/2006/relationships/image" Target="../media/image31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emf"/><Relationship Id="rId10" Type="http://schemas.openxmlformats.org/officeDocument/2006/relationships/image" Target="../media/image34.emf"/><Relationship Id="rId4" Type="http://schemas.openxmlformats.org/officeDocument/2006/relationships/image" Target="../media/image28.emf"/><Relationship Id="rId9" Type="http://schemas.openxmlformats.org/officeDocument/2006/relationships/image" Target="../media/image3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emf"/><Relationship Id="rId11" Type="http://schemas.openxmlformats.org/officeDocument/2006/relationships/image" Target="../media/image44.png"/><Relationship Id="rId5" Type="http://schemas.openxmlformats.org/officeDocument/2006/relationships/image" Target="../media/image38.emf"/><Relationship Id="rId10" Type="http://schemas.openxmlformats.org/officeDocument/2006/relationships/image" Target="../media/image43.png"/><Relationship Id="rId4" Type="http://schemas.openxmlformats.org/officeDocument/2006/relationships/image" Target="../media/image37.emf"/><Relationship Id="rId9" Type="http://schemas.openxmlformats.org/officeDocument/2006/relationships/image" Target="../media/image42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47.emf"/><Relationship Id="rId7" Type="http://schemas.openxmlformats.org/officeDocument/2006/relationships/image" Target="../media/image51.emf"/><Relationship Id="rId12" Type="http://schemas.openxmlformats.org/officeDocument/2006/relationships/image" Target="../media/image56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emf"/><Relationship Id="rId11" Type="http://schemas.openxmlformats.org/officeDocument/2006/relationships/image" Target="../media/image55.emf"/><Relationship Id="rId5" Type="http://schemas.openxmlformats.org/officeDocument/2006/relationships/image" Target="../media/image49.emf"/><Relationship Id="rId10" Type="http://schemas.openxmlformats.org/officeDocument/2006/relationships/image" Target="../media/image54.emf"/><Relationship Id="rId4" Type="http://schemas.openxmlformats.org/officeDocument/2006/relationships/image" Target="../media/image48.emf"/><Relationship Id="rId9" Type="http://schemas.openxmlformats.org/officeDocument/2006/relationships/image" Target="../media/image5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13" Type="http://schemas.openxmlformats.org/officeDocument/2006/relationships/image" Target="../media/image69.emf"/><Relationship Id="rId3" Type="http://schemas.openxmlformats.org/officeDocument/2006/relationships/image" Target="../media/image59.emf"/><Relationship Id="rId7" Type="http://schemas.openxmlformats.org/officeDocument/2006/relationships/image" Target="../media/image63.emf"/><Relationship Id="rId12" Type="http://schemas.openxmlformats.org/officeDocument/2006/relationships/image" Target="../media/image6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emf"/><Relationship Id="rId11" Type="http://schemas.openxmlformats.org/officeDocument/2006/relationships/image" Target="../media/image67.emf"/><Relationship Id="rId5" Type="http://schemas.openxmlformats.org/officeDocument/2006/relationships/image" Target="../media/image61.emf"/><Relationship Id="rId10" Type="http://schemas.openxmlformats.org/officeDocument/2006/relationships/image" Target="../media/image66.emf"/><Relationship Id="rId4" Type="http://schemas.openxmlformats.org/officeDocument/2006/relationships/image" Target="../media/image60.emf"/><Relationship Id="rId9" Type="http://schemas.openxmlformats.org/officeDocument/2006/relationships/image" Target="../media/image6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71.emf"/><Relationship Id="rId7" Type="http://schemas.openxmlformats.org/officeDocument/2006/relationships/image" Target="../media/image75.emf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Relationship Id="rId9" Type="http://schemas.openxmlformats.org/officeDocument/2006/relationships/image" Target="../media/image7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emf"/><Relationship Id="rId3" Type="http://schemas.openxmlformats.org/officeDocument/2006/relationships/image" Target="../media/image82.emf"/><Relationship Id="rId7" Type="http://schemas.openxmlformats.org/officeDocument/2006/relationships/image" Target="../media/image84.emf"/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emf"/><Relationship Id="rId5" Type="http://schemas.openxmlformats.org/officeDocument/2006/relationships/image" Target="../media/image83.emf"/><Relationship Id="rId10" Type="http://schemas.openxmlformats.org/officeDocument/2006/relationships/image" Target="../media/image87.emf"/><Relationship Id="rId4" Type="http://schemas.openxmlformats.org/officeDocument/2006/relationships/image" Target="../media/image56.emf"/><Relationship Id="rId9" Type="http://schemas.openxmlformats.org/officeDocument/2006/relationships/image" Target="../media/image8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wmf"/><Relationship Id="rId5" Type="http://schemas.openxmlformats.org/officeDocument/2006/relationships/image" Target="../media/image93.emf"/><Relationship Id="rId4" Type="http://schemas.openxmlformats.org/officeDocument/2006/relationships/image" Target="../media/image9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nspirehep.net/authors/1045005" TargetMode="External"/><Relationship Id="rId4" Type="http://schemas.openxmlformats.org/officeDocument/2006/relationships/hyperlink" Target="https://arxiv.org/abs/2604.09485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usementsandattractions.com/amusements/news/lucky-strike-accused-of-creating-monopoly-in-lawsuit" TargetMode="External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hyperlink" Target="https://ja.wikipedia.org/wiki/%E3%83%A9%E3%83%83%E3%82%AD%E3%83%BC%E3%82%B9%E3%83%88%E3%83%A9%E3%82%A4%E3%82%AF" TargetMode="External"/><Relationship Id="rId4" Type="http://schemas.openxmlformats.org/officeDocument/2006/relationships/image" Target="../media/image10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jpeg"/><Relationship Id="rId4" Type="http://schemas.openxmlformats.org/officeDocument/2006/relationships/image" Target="../media/image11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F202A-35A3-FE85-26F6-09D66E56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A6FCE-674D-8A51-7D50-BF4134BCF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76F9EE-8FAE-5695-6918-A269BE2265C9}"/>
              </a:ext>
            </a:extLst>
          </p:cNvPr>
          <p:cNvSpPr txBox="1"/>
          <p:nvPr/>
        </p:nvSpPr>
        <p:spPr>
          <a:xfrm>
            <a:off x="1600200" y="2297668"/>
            <a:ext cx="59436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THRESHOLD   TOP PAIR    PRODUCTION  REVISITED</a:t>
            </a: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A7E70134-EE01-5AD3-99D6-2F6638546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78200"/>
            <a:ext cx="6091238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Bahnschrift" panose="020B0502040204020203" pitchFamily="34" charset="0"/>
              </a:rPr>
              <a:t>VALERY KHOZE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Arial Unicode MS" pitchFamily="34" charset="-128"/>
              </a:rPr>
              <a:t> (IPPP, Durham University)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4A149F41-DD28-09B9-5E15-EE32E045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1" t="25481" r="2815" b="64742"/>
          <a:stretch>
            <a:fillRect/>
          </a:stretch>
        </p:blipFill>
        <p:spPr bwMode="auto">
          <a:xfrm>
            <a:off x="7818437" y="3568700"/>
            <a:ext cx="109696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E16ECD1-DC1A-9907-D4BC-EAAD8568DD86}"/>
              </a:ext>
            </a:extLst>
          </p:cNvPr>
          <p:cNvSpPr/>
          <p:nvPr/>
        </p:nvSpPr>
        <p:spPr>
          <a:xfrm>
            <a:off x="963612" y="5410200"/>
            <a:ext cx="2236788" cy="420688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&gt; 35 years on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262198-2918-53B6-B38C-977AFA3EC7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9" t="28005" r="5001" b="33424"/>
          <a:stretch>
            <a:fillRect/>
          </a:stretch>
        </p:blipFill>
        <p:spPr>
          <a:xfrm>
            <a:off x="152400" y="87869"/>
            <a:ext cx="8458200" cy="18425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2D5FFB-2D10-0D4E-BD6E-95E53FF6F5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01" t="20865" r="32500" b="35185"/>
          <a:stretch>
            <a:fillRect/>
          </a:stretch>
        </p:blipFill>
        <p:spPr>
          <a:xfrm>
            <a:off x="6248401" y="552450"/>
            <a:ext cx="2209800" cy="15049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522EA8-2E68-7EF8-BF23-1777C59609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832" t="23899" r="16164" b="47330"/>
          <a:stretch>
            <a:fillRect/>
          </a:stretch>
        </p:blipFill>
        <p:spPr>
          <a:xfrm>
            <a:off x="6324599" y="4514850"/>
            <a:ext cx="1752601" cy="22182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1269B7-409B-EF86-FE62-8AC4CC9EF94E}"/>
              </a:ext>
            </a:extLst>
          </p:cNvPr>
          <p:cNvSpPr txBox="1"/>
          <p:nvPr/>
        </p:nvSpPr>
        <p:spPr>
          <a:xfrm>
            <a:off x="533400" y="4191000"/>
            <a:ext cx="4724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(With input from 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BBF596-1746-2F16-E7E3-51EEFB1C5B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526" y="4267200"/>
            <a:ext cx="1616074" cy="208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004354-364B-E2BB-4661-8097E5AF664A}"/>
              </a:ext>
            </a:extLst>
          </p:cNvPr>
          <p:cNvSpPr txBox="1"/>
          <p:nvPr/>
        </p:nvSpPr>
        <p:spPr>
          <a:xfrm>
            <a:off x="3581400" y="4191000"/>
            <a:ext cx="9144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800450-BEB6-5CCB-CE82-1FA0C6EC5764}"/>
              </a:ext>
            </a:extLst>
          </p:cNvPr>
          <p:cNvSpPr txBox="1"/>
          <p:nvPr/>
        </p:nvSpPr>
        <p:spPr>
          <a:xfrm rot="1310539">
            <a:off x="1603376" y="2907268"/>
            <a:ext cx="6248400" cy="36933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Algerian" panose="04020705040A02060702" pitchFamily="82" charset="0"/>
              </a:rPr>
              <a:t>If you don’t promote your work, no one else will</a:t>
            </a:r>
          </a:p>
        </p:txBody>
      </p:sp>
    </p:spTree>
    <p:extLst>
      <p:ext uri="{BB962C8B-B14F-4D97-AF65-F5344CB8AC3E}">
        <p14:creationId xmlns:p14="http://schemas.microsoft.com/office/powerpoint/2010/main" val="153409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 autoUpdateAnimBg="0"/>
      <p:bldP spid="9" grpId="2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95165-9286-6F45-E601-741F4B588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499CA-12ED-D80B-2072-3CA00503D2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33" t="24814" r="19167" b="28555"/>
          <a:stretch>
            <a:fillRect/>
          </a:stretch>
        </p:blipFill>
        <p:spPr>
          <a:xfrm>
            <a:off x="200025" y="1066800"/>
            <a:ext cx="8486775" cy="35616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8C92A8-E6BE-80A2-62D2-C42C9A7B111E}"/>
              </a:ext>
            </a:extLst>
          </p:cNvPr>
          <p:cNvSpPr txBox="1"/>
          <p:nvPr/>
        </p:nvSpPr>
        <p:spPr>
          <a:xfrm>
            <a:off x="7543800" y="773668"/>
            <a:ext cx="106680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BDAB2-DBB7-84D3-A466-7632B74BFACF}"/>
              </a:ext>
            </a:extLst>
          </p:cNvPr>
          <p:cNvSpPr txBox="1"/>
          <p:nvPr/>
        </p:nvSpPr>
        <p:spPr>
          <a:xfrm>
            <a:off x="533400" y="4953000"/>
            <a:ext cx="15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504247-83B1-9D2D-5EA0-5B4E689B62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4" t="27955" r="9583" b="46867"/>
          <a:stretch>
            <a:fillRect/>
          </a:stretch>
        </p:blipFill>
        <p:spPr>
          <a:xfrm>
            <a:off x="800100" y="4800600"/>
            <a:ext cx="7277100" cy="1508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A74D4-74B0-164F-C7D1-16A9D3D346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693" t="75045" r="19999" b="13001"/>
          <a:stretch>
            <a:fillRect/>
          </a:stretch>
        </p:blipFill>
        <p:spPr>
          <a:xfrm>
            <a:off x="6858000" y="5219700"/>
            <a:ext cx="1066800" cy="2667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8430E0-DD33-CF9D-7276-7C16A8ADBED5}"/>
              </a:ext>
            </a:extLst>
          </p:cNvPr>
          <p:cNvSpPr txBox="1"/>
          <p:nvPr/>
        </p:nvSpPr>
        <p:spPr>
          <a:xfrm>
            <a:off x="7010400" y="5562600"/>
            <a:ext cx="1143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Moriond</a:t>
            </a:r>
            <a:r>
              <a:rPr lang="en-GB" sz="1200" dirty="0">
                <a:solidFill>
                  <a:schemeClr val="accent1"/>
                </a:solidFill>
              </a:rPr>
              <a:t> 2026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7C9718-D9F0-9DDC-697D-FADA03AC191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500" t="46827" r="46667" b="35720"/>
          <a:stretch>
            <a:fillRect/>
          </a:stretch>
        </p:blipFill>
        <p:spPr>
          <a:xfrm>
            <a:off x="5181600" y="0"/>
            <a:ext cx="1905000" cy="838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101FE5-ACA2-1622-96AD-D1BB6F40C42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499" t="23616" r="25261" b="65974"/>
          <a:stretch>
            <a:fillRect/>
          </a:stretch>
        </p:blipFill>
        <p:spPr>
          <a:xfrm>
            <a:off x="228600" y="152400"/>
            <a:ext cx="4354286" cy="442809"/>
          </a:xfrm>
          <a:prstGeom prst="rect">
            <a:avLst/>
          </a:prstGeom>
          <a:ln w="57150">
            <a:solidFill>
              <a:srgbClr val="00B05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594BFF-ABB1-FF96-01EF-8175D95260B7}"/>
              </a:ext>
            </a:extLst>
          </p:cNvPr>
          <p:cNvSpPr txBox="1"/>
          <p:nvPr/>
        </p:nvSpPr>
        <p:spPr>
          <a:xfrm>
            <a:off x="3886200" y="4572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99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427E27-5485-0385-0217-73D7B1CF7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0125B9-985C-0557-2510-66BF6100C2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66" t="20371" r="19168" b="11482"/>
          <a:stretch>
            <a:fillRect/>
          </a:stretch>
        </p:blipFill>
        <p:spPr>
          <a:xfrm>
            <a:off x="228600" y="609600"/>
            <a:ext cx="8635448" cy="559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12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F4A271-E9B5-95E2-9DD6-C7EE1EBD6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71AEF5-DFC3-A30E-7C8B-2706D3FF49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34" t="24814" r="14167" b="8518"/>
          <a:stretch>
            <a:fillRect/>
          </a:stretch>
        </p:blipFill>
        <p:spPr>
          <a:xfrm>
            <a:off x="76200" y="952500"/>
            <a:ext cx="8991600" cy="4610100"/>
          </a:xfrm>
          <a:prstGeom prst="rect">
            <a:avLst/>
          </a:prstGeom>
        </p:spPr>
      </p:pic>
      <p:sp>
        <p:nvSpPr>
          <p:cNvPr id="5" name="Rectangle 28">
            <a:extLst>
              <a:ext uri="{FF2B5EF4-FFF2-40B4-BE49-F238E27FC236}">
                <a16:creationId xmlns:a16="http://schemas.microsoft.com/office/drawing/2014/main" id="{14DEB42A-7756-2E02-2451-68F04200F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2600" y="2355850"/>
            <a:ext cx="863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8000" b="1" dirty="0">
                <a:solidFill>
                  <a:srgbClr val="FF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?</a:t>
            </a:r>
            <a:endParaRPr lang="en-US" altLang="en-US" sz="1800" dirty="0">
              <a:solidFill>
                <a:srgbClr val="1A56A9"/>
              </a:solidFill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CAB65-9FED-4A52-7A28-D715074F35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000" t="33704" r="10834" b="33704"/>
          <a:stretch>
            <a:fillRect/>
          </a:stretch>
        </p:blipFill>
        <p:spPr>
          <a:xfrm>
            <a:off x="3048000" y="5365750"/>
            <a:ext cx="2212975" cy="118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8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EA9E3-20A8-AFA2-BC80-F5BD4D4B2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6C3F83-FCDD-D74D-9AC5-9E6A0FB38F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000" t="23298" r="30832" b="16610"/>
          <a:stretch>
            <a:fillRect/>
          </a:stretch>
        </p:blipFill>
        <p:spPr>
          <a:xfrm>
            <a:off x="-78059" y="304800"/>
            <a:ext cx="8383859" cy="6051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48F7F8-ADF1-9513-52D4-4E4031D04F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333" t="26296" r="9167" b="42593"/>
          <a:stretch>
            <a:fillRect/>
          </a:stretch>
        </p:blipFill>
        <p:spPr>
          <a:xfrm>
            <a:off x="3156859" y="3927764"/>
            <a:ext cx="1491342" cy="94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4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A31FE0-E552-1805-A770-6ED2A153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67E20-F9F5-816F-A890-0A3102440A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880"/>
          <a:stretch>
            <a:fillRect/>
          </a:stretch>
        </p:blipFill>
        <p:spPr>
          <a:xfrm>
            <a:off x="0" y="304800"/>
            <a:ext cx="8839200" cy="8679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636943-AC12-FF3D-D5F2-31CEF4DD9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9011"/>
            <a:ext cx="5781675" cy="478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BC0A0-99D4-FD05-5888-696497E5B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048000"/>
            <a:ext cx="7391400" cy="16487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A0C5B4-2EE2-E72F-9D50-00E5B86E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4166" t="79630" r="34166" b="11481"/>
          <a:stretch>
            <a:fillRect/>
          </a:stretch>
        </p:blipFill>
        <p:spPr>
          <a:xfrm>
            <a:off x="914400" y="2145268"/>
            <a:ext cx="5234703" cy="8265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1DDBAD-E1CA-229D-A70B-59D6B534C6B3}"/>
              </a:ext>
            </a:extLst>
          </p:cNvPr>
          <p:cNvSpPr txBox="1"/>
          <p:nvPr/>
        </p:nvSpPr>
        <p:spPr>
          <a:xfrm>
            <a:off x="5715000" y="3810000"/>
            <a:ext cx="2286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T. Sjostrand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4379CDF-1C85-8DDA-D68D-F668A9E2B2C7}"/>
              </a:ext>
            </a:extLst>
          </p:cNvPr>
          <p:cNvSpPr/>
          <p:nvPr/>
        </p:nvSpPr>
        <p:spPr>
          <a:xfrm>
            <a:off x="0" y="6432550"/>
            <a:ext cx="1371600" cy="2730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0F5EC-FEDF-7912-68F2-E3E390F3BF52}"/>
              </a:ext>
            </a:extLst>
          </p:cNvPr>
          <p:cNvSpPr txBox="1"/>
          <p:nvPr/>
        </p:nvSpPr>
        <p:spPr>
          <a:xfrm>
            <a:off x="4648200" y="4343400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Pseudoscalar quasi-bound state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84E221-D1E7-8951-9E99-A50FBC69DF5E}"/>
              </a:ext>
            </a:extLst>
          </p:cNvPr>
          <p:cNvSpPr txBox="1"/>
          <p:nvPr/>
        </p:nvSpPr>
        <p:spPr>
          <a:xfrm>
            <a:off x="609600" y="4800600"/>
            <a:ext cx="54863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JMWSRF+CMSS10"/>
              </a:rPr>
              <a:t>Since then, many other studies, much more sophisticated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302C97-AE11-F6D1-6BF1-EA6B3824D952}"/>
              </a:ext>
            </a:extLst>
          </p:cNvPr>
          <p:cNvSpPr txBox="1"/>
          <p:nvPr/>
        </p:nvSpPr>
        <p:spPr>
          <a:xfrm>
            <a:off x="533400" y="5181600"/>
            <a:ext cx="4572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chemeClr val="tx2"/>
                </a:solidFill>
                <a:effectLst/>
                <a:latin typeface="SFMono-Regular"/>
              </a:rPr>
              <a:t>P. Nason et al  . 2505.00096 </a:t>
            </a:r>
          </a:p>
          <a:p>
            <a:r>
              <a:rPr lang="en-GB" sz="1200" b="0" i="0" dirty="0">
                <a:solidFill>
                  <a:schemeClr val="tx2"/>
                </a:solidFill>
                <a:effectLst/>
                <a:latin typeface="SFMono-Regular"/>
              </a:rPr>
              <a:t>M.V.</a:t>
            </a:r>
            <a:r>
              <a:rPr lang="en-GB" sz="1600" dirty="0">
                <a:solidFill>
                  <a:schemeClr val="tx2"/>
                </a:solidFill>
              </a:rPr>
              <a:t> </a:t>
            </a:r>
            <a:r>
              <a:rPr lang="en-GB" sz="1400" dirty="0" err="1">
                <a:solidFill>
                  <a:schemeClr val="tx2"/>
                </a:solidFill>
              </a:rPr>
              <a:t>Garzelli</a:t>
            </a:r>
            <a:r>
              <a:rPr lang="en-GB" sz="1400" dirty="0">
                <a:solidFill>
                  <a:schemeClr val="tx2"/>
                </a:solidFill>
              </a:rPr>
              <a:t> et al</a:t>
            </a:r>
            <a:r>
              <a:rPr lang="en-GB" sz="1600" dirty="0">
                <a:solidFill>
                  <a:schemeClr val="tx2"/>
                </a:solidFill>
              </a:rPr>
              <a:t>. </a:t>
            </a:r>
            <a:r>
              <a:rPr lang="en-GB" sz="1400" dirty="0">
                <a:solidFill>
                  <a:schemeClr val="tx2"/>
                </a:solidFill>
              </a:rPr>
              <a:t>2604.09485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B.Fuks</a:t>
            </a:r>
            <a:r>
              <a:rPr lang="en-GB" sz="1400" dirty="0">
                <a:solidFill>
                  <a:schemeClr val="tx2"/>
                </a:solidFill>
              </a:rPr>
              <a:t> et al. 2411.18962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M.Beneke</a:t>
            </a:r>
            <a:r>
              <a:rPr lang="en-GB" sz="1400" dirty="0">
                <a:solidFill>
                  <a:schemeClr val="tx2"/>
                </a:solidFill>
              </a:rPr>
              <a:t> and </a:t>
            </a:r>
            <a:r>
              <a:rPr lang="en-GB" sz="1400" dirty="0" err="1">
                <a:solidFill>
                  <a:schemeClr val="tx2"/>
                </a:solidFill>
              </a:rPr>
              <a:t>Y.Kiyo</a:t>
            </a:r>
            <a:r>
              <a:rPr lang="en-GB" sz="1400" dirty="0">
                <a:solidFill>
                  <a:schemeClr val="tx2"/>
                </a:solidFill>
              </a:rPr>
              <a:t>, 2409.05960 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buNone/>
            </a:pPr>
            <a:endParaRPr lang="en-GB" sz="1400" b="0" i="0" dirty="0">
              <a:effectLst/>
              <a:latin typeface="SFMono-Regular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6C4AAB-3AFC-A9F5-D5DB-F6E87F8354E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2500" t="46827" r="46667" b="35720"/>
          <a:stretch>
            <a:fillRect/>
          </a:stretch>
        </p:blipFill>
        <p:spPr>
          <a:xfrm>
            <a:off x="4267200" y="5257800"/>
            <a:ext cx="1905000" cy="838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BB2520-6057-E414-0353-B731022040E3}"/>
              </a:ext>
            </a:extLst>
          </p:cNvPr>
          <p:cNvSpPr txBox="1"/>
          <p:nvPr/>
        </p:nvSpPr>
        <p:spPr>
          <a:xfrm>
            <a:off x="5943600" y="1600200"/>
            <a:ext cx="15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50CBDE-92DF-2D4C-BF30-C7B9AB09317F}"/>
              </a:ext>
            </a:extLst>
          </p:cNvPr>
          <p:cNvSpPr txBox="1"/>
          <p:nvPr/>
        </p:nvSpPr>
        <p:spPr>
          <a:xfrm>
            <a:off x="6248400" y="2590800"/>
            <a:ext cx="1828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38E440-8F01-0916-9504-FCCD36AE374B}"/>
              </a:ext>
            </a:extLst>
          </p:cNvPr>
          <p:cNvSpPr txBox="1"/>
          <p:nvPr/>
        </p:nvSpPr>
        <p:spPr>
          <a:xfrm>
            <a:off x="3581400" y="2511623"/>
            <a:ext cx="1905000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400" b="1" dirty="0"/>
              <a:t>T. </a:t>
            </a:r>
            <a:r>
              <a:rPr lang="en-GB" sz="1400" b="1" dirty="0" err="1"/>
              <a:t>Csorgo</a:t>
            </a:r>
            <a:r>
              <a:rPr lang="en-GB" sz="1400" b="1" dirty="0"/>
              <a:t>- lowx-95</a:t>
            </a:r>
            <a:r>
              <a:rPr lang="en-GB" sz="1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04085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82681E-D28E-D59D-09C7-390C75CF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7</a:t>
            </a:fld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4B484B-162B-99F8-1ACE-6FC7C258A7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208" t="20765" r="33906" b="14554"/>
          <a:stretch>
            <a:fillRect/>
          </a:stretch>
        </p:blipFill>
        <p:spPr>
          <a:xfrm>
            <a:off x="2026452" y="460274"/>
            <a:ext cx="5091095" cy="63883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E068E3-F16E-C527-A7BF-91F128CBE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399" y="471503"/>
            <a:ext cx="1600201" cy="160020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2752341-06CD-2232-97DB-3589C13FAC00}"/>
              </a:ext>
            </a:extLst>
          </p:cNvPr>
          <p:cNvSpPr/>
          <p:nvPr/>
        </p:nvSpPr>
        <p:spPr>
          <a:xfrm>
            <a:off x="10515600" y="182880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CE5DC8-7C34-C827-F6CB-F229558FB45D}"/>
              </a:ext>
            </a:extLst>
          </p:cNvPr>
          <p:cNvCxnSpPr>
            <a:cxnSpLocks/>
          </p:cNvCxnSpPr>
          <p:nvPr/>
        </p:nvCxnSpPr>
        <p:spPr>
          <a:xfrm>
            <a:off x="5410200" y="5257800"/>
            <a:ext cx="990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969BB15-2B59-5E62-B4E1-630E1DB64E64}"/>
              </a:ext>
            </a:extLst>
          </p:cNvPr>
          <p:cNvCxnSpPr>
            <a:cxnSpLocks/>
          </p:cNvCxnSpPr>
          <p:nvPr/>
        </p:nvCxnSpPr>
        <p:spPr>
          <a:xfrm>
            <a:off x="2895600" y="5638800"/>
            <a:ext cx="35814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24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E53932-1880-78E1-D6C6-CFD3C409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22E3B-3662-1134-834D-88F8786A05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18889" r="21667" b="14318"/>
          <a:stretch>
            <a:fillRect/>
          </a:stretch>
        </p:blipFill>
        <p:spPr>
          <a:xfrm>
            <a:off x="38100" y="152400"/>
            <a:ext cx="8496300" cy="58931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8B1BAC-2D04-24A6-6AAD-284570CE27D9}"/>
              </a:ext>
            </a:extLst>
          </p:cNvPr>
          <p:cNvSpPr txBox="1"/>
          <p:nvPr/>
        </p:nvSpPr>
        <p:spPr>
          <a:xfrm>
            <a:off x="304800" y="3886200"/>
            <a:ext cx="4495800" cy="67984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D99CD0-6C9A-FC3B-FFED-78446B167E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8" t="14195" r="3448"/>
          <a:stretch/>
        </p:blipFill>
        <p:spPr>
          <a:xfrm>
            <a:off x="1479176" y="3810000"/>
            <a:ext cx="2178424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55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D81F39-E77E-3672-F0EE-4B703B1D8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9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B079BB-3AEB-4DA8-50D2-CA4E33311F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51" t="30803" r="21664" b="17566"/>
          <a:stretch>
            <a:fillRect/>
          </a:stretch>
        </p:blipFill>
        <p:spPr>
          <a:xfrm>
            <a:off x="0" y="1"/>
            <a:ext cx="8760894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47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FDD3F-B062-FB96-BD65-9634F5E59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C0A32E12-688F-ACA1-B455-8EB3B5BCE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190625"/>
            <a:ext cx="6657975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66BEBE-061F-4576-543E-D84E4DA900D0}"/>
              </a:ext>
            </a:extLst>
          </p:cNvPr>
          <p:cNvSpPr txBox="1"/>
          <p:nvPr/>
        </p:nvSpPr>
        <p:spPr>
          <a:xfrm>
            <a:off x="1376698" y="376792"/>
            <a:ext cx="642937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10 years prior to the top quark  experimental discovery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438CA-5C30-6E9A-06EE-CBEA2DC0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10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3F2844-8304-9242-2120-37A9603D8D45}"/>
              </a:ext>
            </a:extLst>
          </p:cNvPr>
          <p:cNvSpPr txBox="1"/>
          <p:nvPr/>
        </p:nvSpPr>
        <p:spPr>
          <a:xfrm>
            <a:off x="6019800" y="1600200"/>
            <a:ext cx="2209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 paper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475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11</a:t>
            </a:fld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024423" y="-48399"/>
            <a:ext cx="1842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semi-weak decay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7" t="29819" r="41195" b="24000"/>
          <a:stretch/>
        </p:blipFill>
        <p:spPr bwMode="auto">
          <a:xfrm>
            <a:off x="6719046" y="76200"/>
            <a:ext cx="2196354" cy="1371601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150" y="644200"/>
            <a:ext cx="285450" cy="19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50" y="228600"/>
            <a:ext cx="5765850" cy="10822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295400"/>
            <a:ext cx="7038629" cy="140109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4600" y="1230869"/>
            <a:ext cx="2209800" cy="445531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676401" y="2743200"/>
            <a:ext cx="4557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Lessons from BDKKZ (</a:t>
            </a:r>
            <a:r>
              <a:rPr lang="en-GB" sz="16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</a:t>
            </a:r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) paper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599" y="3115270"/>
            <a:ext cx="624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top quark decays long before it can be hadronized.</a:t>
            </a:r>
          </a:p>
          <a:p>
            <a:r>
              <a:rPr lang="en-GB" dirty="0"/>
              <a:t>No dressed hadronic states containing top (t-flavoured hadrons).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76199" y="3106994"/>
            <a:ext cx="4350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52400" y="5635823"/>
            <a:ext cx="3785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55864" y="4648200"/>
            <a:ext cx="30133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76200" y="3756064"/>
            <a:ext cx="317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3290" y="3733800"/>
            <a:ext cx="6312310" cy="93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Original spin orientation is preserved, spin correlations.</a:t>
            </a:r>
          </a:p>
          <a:p>
            <a:r>
              <a:rPr lang="en-GB" dirty="0"/>
              <a:t>The primary  quark polarization in                                      can manifest itself e.g. via parity violation in the FS distributions 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3400" y="46482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characteristics of top production and of accompanying hadrons should be calculable in PT QCD</a:t>
            </a: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8" t="17804" r="37823" b="10000"/>
          <a:stretch/>
        </p:blipFill>
        <p:spPr bwMode="auto">
          <a:xfrm>
            <a:off x="6557692" y="4515877"/>
            <a:ext cx="1214708" cy="1503923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599" y="5638800"/>
            <a:ext cx="4165101" cy="26055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515471" y="5867400"/>
            <a:ext cx="72569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Threshold scan –bread and butter of future               colliders.     </a:t>
            </a:r>
          </a:p>
        </p:txBody>
      </p:sp>
      <p:pic>
        <p:nvPicPr>
          <p:cNvPr id="34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568"/>
          <a:stretch/>
        </p:blipFill>
        <p:spPr bwMode="auto">
          <a:xfrm>
            <a:off x="4797829" y="5867400"/>
            <a:ext cx="536171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t="12714" r="61649"/>
          <a:stretch/>
        </p:blipFill>
        <p:spPr>
          <a:xfrm>
            <a:off x="3761250" y="4038600"/>
            <a:ext cx="1801350" cy="2998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10399" y="1676400"/>
            <a:ext cx="1981201" cy="26161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   1.4 GeV   (QCD and EW corr.)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289" y="6356350"/>
            <a:ext cx="6797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Limits on the existence of a light charged Higgs: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76200" y="6324600"/>
            <a:ext cx="37854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5700" y="6414600"/>
            <a:ext cx="1401300" cy="2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40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12</a:t>
            </a:fld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266750" y="1752600"/>
            <a:ext cx="762450" cy="5217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-14478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1000"/>
            <a:ext cx="7862851" cy="1377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" r="-1138" b="72144"/>
          <a:stretch/>
        </p:blipFill>
        <p:spPr>
          <a:xfrm>
            <a:off x="391500" y="1792600"/>
            <a:ext cx="6771300" cy="264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t="-236" r="48100"/>
          <a:stretch/>
        </p:blipFill>
        <p:spPr>
          <a:xfrm>
            <a:off x="6477000" y="1676400"/>
            <a:ext cx="1295400" cy="457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2000" y="381000"/>
            <a:ext cx="381000" cy="3336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96842" y="2320091"/>
            <a:ext cx="360358" cy="32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274332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835" y="2345749"/>
            <a:ext cx="7444165" cy="854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509" y="3435325"/>
            <a:ext cx="7064291" cy="9842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1754" y="2297668"/>
            <a:ext cx="11908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As Q-mass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249" y="4914351"/>
            <a:ext cx="8507887" cy="343450"/>
          </a:xfrm>
          <a:prstGeom prst="rect">
            <a:avLst/>
          </a:prstGeom>
        </p:spPr>
      </p:pic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76200" y="4924155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" y="5257800"/>
            <a:ext cx="7836901" cy="329800"/>
          </a:xfrm>
          <a:prstGeom prst="rect">
            <a:avLst/>
          </a:prstGeom>
        </p:spPr>
      </p:pic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2286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467600" y="759023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1">
                    <a:lumMod val="50000"/>
                  </a:schemeClr>
                </a:solidFill>
              </a:rPr>
              <a:t>(1/Rydberg energy)=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269CAF7-7F37-93BF-44B5-73AD9865AF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7400" y="5744014"/>
            <a:ext cx="5715000" cy="5805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227F07F-2CEF-4AC9-6DE5-5A764BF5849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861" t="928" r="5917" b="18551"/>
          <a:stretch>
            <a:fillRect/>
          </a:stretch>
        </p:blipFill>
        <p:spPr>
          <a:xfrm>
            <a:off x="533400" y="5715000"/>
            <a:ext cx="573812" cy="53697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5CFBD8D-A976-3EEA-4CAD-A0E8D89C2586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-1496" t="19861" r="2882"/>
          <a:stretch>
            <a:fillRect/>
          </a:stretch>
        </p:blipFill>
        <p:spPr>
          <a:xfrm>
            <a:off x="1447801" y="6324600"/>
            <a:ext cx="6019800" cy="4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60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13</a:t>
            </a:fld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600200" y="372036"/>
            <a:ext cx="5505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Threshold  production of HEAVY top quarks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371600"/>
            <a:ext cx="6475373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676400"/>
            <a:ext cx="394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non-relativistic approximation.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4600" y="8382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70C0"/>
                </a:solidFill>
              </a:rPr>
              <a:t>(</a:t>
            </a:r>
            <a:r>
              <a:rPr lang="en-GB" sz="1600" dirty="0" err="1">
                <a:solidFill>
                  <a:srgbClr val="0070C0"/>
                </a:solidFill>
              </a:rPr>
              <a:t>V.S.Fadin</a:t>
            </a:r>
            <a:r>
              <a:rPr lang="en-GB" sz="1600" dirty="0">
                <a:solidFill>
                  <a:srgbClr val="0070C0"/>
                </a:solidFill>
              </a:rPr>
              <a:t>, VAK, 1987)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798" y="2133600"/>
            <a:ext cx="8534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LO in QED via the optical theorem the total cross section for top pair production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-1724" t="15654" r="3470" b="21726"/>
          <a:stretch/>
        </p:blipFill>
        <p:spPr>
          <a:xfrm>
            <a:off x="1905001" y="2590800"/>
            <a:ext cx="43434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-1" r="-16557" b="14593"/>
          <a:stretch/>
        </p:blipFill>
        <p:spPr>
          <a:xfrm>
            <a:off x="152399" y="3352800"/>
            <a:ext cx="7162801" cy="5594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90801" y="3657600"/>
            <a:ext cx="3733800" cy="5445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4645" y="3962400"/>
            <a:ext cx="89569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Near threshold in the non-relativistic approximation the leading contribution to             is given by the sum of ladder diagrams with exchange of any number of Coulomb uncrossed gluons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3800" y="4038600"/>
            <a:ext cx="544950" cy="252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800" y="4587533"/>
            <a:ext cx="1764600" cy="8988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04798" y="4572000"/>
            <a:ext cx="5562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Taking the constant        in the fermion propagators in the</a:t>
            </a:r>
          </a:p>
          <a:p>
            <a:r>
              <a:rPr lang="en-GB" dirty="0"/>
              <a:t>coordinate space  we arrived at 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/>
          <a:srcRect t="6610" r="35783"/>
          <a:stretch/>
        </p:blipFill>
        <p:spPr>
          <a:xfrm>
            <a:off x="2296433" y="4648200"/>
            <a:ext cx="294367" cy="3048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5200" y="4953000"/>
            <a:ext cx="2179800" cy="2457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" y="5705733"/>
            <a:ext cx="839988" cy="2378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0600" y="5257800"/>
            <a:ext cx="3062100" cy="336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1141" y="5748205"/>
            <a:ext cx="5721859" cy="2715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219200" y="5638800"/>
            <a:ext cx="1630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is the standard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2341" y="5297467"/>
            <a:ext cx="1336324" cy="341333"/>
          </a:xfrm>
          <a:prstGeom prst="rect">
            <a:avLst/>
          </a:prstGeom>
        </p:spPr>
      </p:pic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0" y="1371600"/>
            <a:ext cx="319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</p:spTree>
    <p:extLst>
      <p:ext uri="{BB962C8B-B14F-4D97-AF65-F5344CB8AC3E}">
        <p14:creationId xmlns:p14="http://schemas.microsoft.com/office/powerpoint/2010/main" val="864659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FAFE46-8E77-A1DA-1BAB-A004D3E02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4408C9-D1C9-3A36-247D-F0773B7B7A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91" t="26621" r="19676" b="5039"/>
          <a:stretch>
            <a:fillRect/>
          </a:stretch>
        </p:blipFill>
        <p:spPr>
          <a:xfrm>
            <a:off x="-76200" y="304800"/>
            <a:ext cx="9220200" cy="64166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D8BE18-3997-90DF-7034-A5E4AF160B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00" t="50001" r="36666" b="23333"/>
          <a:stretch>
            <a:fillRect/>
          </a:stretch>
        </p:blipFill>
        <p:spPr>
          <a:xfrm>
            <a:off x="6248400" y="4267200"/>
            <a:ext cx="990600" cy="1371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D43F5B-9CC2-99A0-6EAC-9E11B23D6BE3}"/>
              </a:ext>
            </a:extLst>
          </p:cNvPr>
          <p:cNvSpPr txBox="1"/>
          <p:nvPr/>
        </p:nvSpPr>
        <p:spPr>
          <a:xfrm>
            <a:off x="2743200" y="5401270"/>
            <a:ext cx="1905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&lt;T&gt; = -&lt;V&gt;/2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8384CF-F4AF-2028-B49A-561DD5FB9928}"/>
              </a:ext>
            </a:extLst>
          </p:cNvPr>
          <p:cNvSpPr txBox="1"/>
          <p:nvPr/>
        </p:nvSpPr>
        <p:spPr>
          <a:xfrm>
            <a:off x="2819400" y="5650468"/>
            <a:ext cx="460921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</a:rPr>
              <a:t>Virial Theorem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55251DE-7061-688B-659D-DC644406E163}"/>
              </a:ext>
            </a:extLst>
          </p:cNvPr>
          <p:cNvSpPr/>
          <p:nvPr/>
        </p:nvSpPr>
        <p:spPr>
          <a:xfrm>
            <a:off x="2514600" y="5386625"/>
            <a:ext cx="2057400" cy="633175"/>
          </a:xfrm>
          <a:prstGeom prst="round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11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15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2400"/>
            <a:ext cx="685800" cy="4901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76200"/>
            <a:ext cx="2646900" cy="5244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1507733"/>
            <a:ext cx="4421372" cy="625867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09600" y="762000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One-photon contribution to the total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0100" y="914400"/>
            <a:ext cx="2335500" cy="1810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2209800"/>
            <a:ext cx="6836902" cy="5963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13102" y="2419290"/>
            <a:ext cx="630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axis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36547" y="2176046"/>
            <a:ext cx="2311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87600" y="2895600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Using the well-known expression for the explicit form of G (0,0) </a:t>
            </a:r>
            <a:r>
              <a:rPr lang="en-GB" dirty="0">
                <a:solidFill>
                  <a:srgbClr val="FF0000"/>
                </a:solidFill>
              </a:rPr>
              <a:t>for fixed </a:t>
            </a:r>
          </a:p>
          <a:p>
            <a:r>
              <a:rPr lang="en-GB" dirty="0"/>
              <a:t> we arrived at an </a:t>
            </a:r>
            <a:r>
              <a:rPr lang="en-GB" dirty="0">
                <a:solidFill>
                  <a:srgbClr val="FF0000"/>
                </a:solidFill>
              </a:rPr>
              <a:t>explicit analytic result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702" y="2819400"/>
            <a:ext cx="565898" cy="457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211882" y="2819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/>
          <a:srcRect l="3390" r="7327" b="11624"/>
          <a:stretch/>
        </p:blipFill>
        <p:spPr>
          <a:xfrm>
            <a:off x="134470" y="3649351"/>
            <a:ext cx="6266330" cy="1392518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0"/>
          <a:srcRect r="-4894" b="13240"/>
          <a:stretch/>
        </p:blipFill>
        <p:spPr>
          <a:xfrm>
            <a:off x="7010400" y="3429000"/>
            <a:ext cx="1534588" cy="4542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1"/>
          <a:srcRect l="5404" t="9357" r="7884" b="14729"/>
          <a:stretch/>
        </p:blipFill>
        <p:spPr>
          <a:xfrm>
            <a:off x="6553200" y="4484018"/>
            <a:ext cx="2579400" cy="3927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2"/>
          <a:srcRect l="-895" t="-4743" r="1"/>
          <a:stretch/>
        </p:blipFill>
        <p:spPr>
          <a:xfrm>
            <a:off x="76200" y="5181600"/>
            <a:ext cx="8587801" cy="304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3"/>
          <a:srcRect r="2120" b="25071"/>
          <a:stretch/>
        </p:blipFill>
        <p:spPr>
          <a:xfrm>
            <a:off x="304800" y="5487267"/>
            <a:ext cx="3352800" cy="22773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2400" y="5791200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first term-Born result, modified by the width effects.</a:t>
            </a:r>
          </a:p>
          <a:p>
            <a:r>
              <a:rPr lang="en-GB" dirty="0"/>
              <a:t>The second-one loop correction.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89184" y="3810000"/>
            <a:ext cx="1421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inverse Bohr radius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4225BB-C9A9-2295-9471-2A2873619D2E}"/>
              </a:ext>
            </a:extLst>
          </p:cNvPr>
          <p:cNvSpPr txBox="1"/>
          <p:nvPr/>
        </p:nvSpPr>
        <p:spPr>
          <a:xfrm>
            <a:off x="5791199" y="1600200"/>
            <a:ext cx="1976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/>
                </a:solidFill>
              </a:rPr>
              <a:t>(+EW corrections)</a:t>
            </a:r>
          </a:p>
        </p:txBody>
      </p:sp>
    </p:spTree>
    <p:extLst>
      <p:ext uri="{BB962C8B-B14F-4D97-AF65-F5344CB8AC3E}">
        <p14:creationId xmlns:p14="http://schemas.microsoft.com/office/powerpoint/2010/main" val="38868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16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33400" y="228600"/>
            <a:ext cx="2409634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Threshold factor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" y="914400"/>
            <a:ext cx="8258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Analogously to QED ( A.D. Sakharov-1948-Coulombic effects in lepton pair production)</a:t>
            </a:r>
          </a:p>
          <a:p>
            <a:r>
              <a:rPr lang="en-GB" dirty="0"/>
              <a:t>QCD Coulomb effects in the CS channel leads to a sharp rise of the total x-section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8706" y="555812"/>
            <a:ext cx="2312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(A.Sommerfeld-1931)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" y="17526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narrow width the standard threshold factor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1638466"/>
            <a:ext cx="1972200" cy="685467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>
            <a:off x="7109012" y="1887977"/>
            <a:ext cx="206188" cy="9322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1676400"/>
            <a:ext cx="1648539" cy="567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3140" r="6282"/>
          <a:stretch/>
        </p:blipFill>
        <p:spPr>
          <a:xfrm>
            <a:off x="62250" y="2429467"/>
            <a:ext cx="4395450" cy="847133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4648200" y="26670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 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2731133"/>
            <a:ext cx="648750" cy="3168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514600"/>
            <a:ext cx="2101950" cy="756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3367" y="3419636"/>
            <a:ext cx="8963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For the octet channel (important in pp collisions) due to </a:t>
            </a:r>
            <a:r>
              <a:rPr lang="en-GB" sz="1600" dirty="0" err="1"/>
              <a:t>Coulombic</a:t>
            </a:r>
            <a:r>
              <a:rPr lang="en-GB" sz="1600" dirty="0"/>
              <a:t> repulsion, decrease at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450" y="3429000"/>
            <a:ext cx="648750" cy="31686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300" y="3970600"/>
            <a:ext cx="3996300" cy="6014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-76200" y="50292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Detailed studies of          threshold behaviour in pp collisions  </a:t>
            </a:r>
            <a:r>
              <a:rPr lang="en-GB" sz="1600" dirty="0" err="1">
                <a:solidFill>
                  <a:srgbClr val="00B0F0"/>
                </a:solidFill>
              </a:rPr>
              <a:t>V.Fadin</a:t>
            </a:r>
            <a:r>
              <a:rPr lang="en-GB" sz="1600" dirty="0">
                <a:solidFill>
                  <a:srgbClr val="00B0F0"/>
                </a:solidFill>
              </a:rPr>
              <a:t>, </a:t>
            </a:r>
            <a:r>
              <a:rPr lang="en-GB" sz="1600" dirty="0" err="1">
                <a:solidFill>
                  <a:srgbClr val="00B0F0"/>
                </a:solidFill>
              </a:rPr>
              <a:t>T.Sjostrand</a:t>
            </a:r>
            <a:r>
              <a:rPr lang="en-GB" sz="1600" dirty="0">
                <a:solidFill>
                  <a:srgbClr val="00B0F0"/>
                </a:solidFill>
              </a:rPr>
              <a:t>, VAK-1990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5000" y="5029200"/>
            <a:ext cx="296417" cy="3447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/>
          <a:srcRect t="21821" b="23065"/>
          <a:stretch/>
        </p:blipFill>
        <p:spPr>
          <a:xfrm>
            <a:off x="6789599" y="4107034"/>
            <a:ext cx="1019851" cy="23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80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17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-1754" b="3391"/>
          <a:stretch/>
        </p:blipFill>
        <p:spPr>
          <a:xfrm>
            <a:off x="737720" y="767287"/>
            <a:ext cx="5808553" cy="3885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91537" y="228600"/>
            <a:ext cx="417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M. </a:t>
            </a:r>
            <a:r>
              <a:rPr lang="en-GB" dirty="0" err="1">
                <a:solidFill>
                  <a:srgbClr val="0070C0"/>
                </a:solidFill>
              </a:rPr>
              <a:t>Strassler</a:t>
            </a:r>
            <a:r>
              <a:rPr lang="en-GB" dirty="0">
                <a:solidFill>
                  <a:srgbClr val="0070C0"/>
                </a:solidFill>
              </a:rPr>
              <a:t> and </a:t>
            </a:r>
            <a:r>
              <a:rPr lang="en-GB" dirty="0" err="1">
                <a:solidFill>
                  <a:srgbClr val="0070C0"/>
                </a:solidFill>
              </a:rPr>
              <a:t>M.Peskin</a:t>
            </a:r>
            <a:r>
              <a:rPr lang="en-GB" dirty="0">
                <a:solidFill>
                  <a:srgbClr val="0070C0"/>
                </a:solidFill>
              </a:rPr>
              <a:t> (PRD- 1991)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1695" y="5029200"/>
            <a:ext cx="7484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Has led to a burst of activity: papers accounted for HO  QCD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and EW effects,  bremsstrahlung,  </a:t>
            </a:r>
            <a:r>
              <a:rPr lang="en-GB" dirty="0" err="1">
                <a:solidFill>
                  <a:schemeClr val="accent3">
                    <a:lumMod val="50000"/>
                  </a:schemeClr>
                </a:solidFill>
              </a:rPr>
              <a:t>beamstrahlung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 (LC),  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beam energy spread….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86200" y="3505200"/>
            <a:ext cx="22098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21695" y="37338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21695" y="3962400"/>
            <a:ext cx="416940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91100" y="4419600"/>
            <a:ext cx="11049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70592" y="47244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91537" y="2819400"/>
            <a:ext cx="4404463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37720" y="3048000"/>
            <a:ext cx="48248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6438970"/>
            <a:ext cx="6324600" cy="266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400" y="635635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BS:</a:t>
            </a:r>
          </a:p>
        </p:txBody>
      </p:sp>
      <p:sp>
        <p:nvSpPr>
          <p:cNvPr id="9" name="Rectangle 8"/>
          <p:cNvSpPr/>
          <p:nvPr/>
        </p:nvSpPr>
        <p:spPr>
          <a:xfrm>
            <a:off x="533400" y="6370387"/>
            <a:ext cx="6781800" cy="3352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1957" y="4535828"/>
            <a:ext cx="1446243" cy="11029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49AF2AD-0194-1D3C-640E-196D0AB08A32}"/>
              </a:ext>
            </a:extLst>
          </p:cNvPr>
          <p:cNvSpPr txBox="1"/>
          <p:nvPr/>
        </p:nvSpPr>
        <p:spPr>
          <a:xfrm>
            <a:off x="6858000" y="5715000"/>
            <a:ext cx="19034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About 2000 titles in PDG </a:t>
            </a:r>
          </a:p>
        </p:txBody>
      </p:sp>
    </p:spTree>
    <p:extLst>
      <p:ext uri="{BB962C8B-B14F-4D97-AF65-F5344CB8AC3E}">
        <p14:creationId xmlns:p14="http://schemas.microsoft.com/office/powerpoint/2010/main" val="17483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18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786" r="46889"/>
          <a:stretch/>
        </p:blipFill>
        <p:spPr>
          <a:xfrm rot="5400000">
            <a:off x="5186819" y="-310019"/>
            <a:ext cx="3037562" cy="3962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19" t="2789" r="13507"/>
          <a:stretch/>
        </p:blipFill>
        <p:spPr>
          <a:xfrm rot="5400000">
            <a:off x="5659070" y="2861887"/>
            <a:ext cx="2814726" cy="4038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304800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FK-1987-88 papers fully accounted also for</a:t>
            </a:r>
          </a:p>
          <a:p>
            <a:r>
              <a:rPr lang="en-GB" dirty="0"/>
              <a:t>modifications due to the QED effects caused by initial electrons:</a:t>
            </a:r>
          </a:p>
          <a:p>
            <a:r>
              <a:rPr lang="en-GB" dirty="0" err="1"/>
              <a:t>Sudakov</a:t>
            </a:r>
            <a:r>
              <a:rPr lang="en-GB" dirty="0"/>
              <a:t>-like  decrease of maxima, radiative tail </a:t>
            </a:r>
            <a:r>
              <a:rPr lang="en-GB" dirty="0" err="1"/>
              <a:t>etc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476" y="6364267"/>
            <a:ext cx="1336324" cy="3413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505895"/>
            <a:ext cx="381000" cy="3323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1400" y="3505200"/>
            <a:ext cx="381000" cy="3323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91400" y="4688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=100 GeV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8833" y="762000"/>
            <a:ext cx="401167" cy="457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5102" y="3733800"/>
            <a:ext cx="565898" cy="457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35102" y="838200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=0.173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16102" y="3821668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=0.163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96200" y="34406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=140 GeV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/>
          <a:srcRect l="34632" t="19125" r="30736" b="18036"/>
          <a:stretch/>
        </p:blipFill>
        <p:spPr>
          <a:xfrm rot="5400000">
            <a:off x="1828799" y="1143000"/>
            <a:ext cx="457200" cy="35052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28600" y="17526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illustration ‘running’            at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t="1162" r="16779"/>
          <a:stretch/>
        </p:blipFill>
        <p:spPr>
          <a:xfrm rot="5400000">
            <a:off x="801632" y="1636768"/>
            <a:ext cx="377935" cy="1524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033" y="1600200"/>
            <a:ext cx="401167" cy="52891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8598" y="3048000"/>
            <a:ext cx="42178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(dash-dotted curves:  no QCD interactions)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5000" y="2209800"/>
            <a:ext cx="1904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(dashed  curves)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3505200"/>
            <a:ext cx="4022250" cy="2425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6800" y="6001267"/>
            <a:ext cx="1816500" cy="3233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19803732">
            <a:off x="2715982" y="2388156"/>
            <a:ext cx="5444896" cy="1077218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      FOR AUTENCITY</a:t>
            </a:r>
          </a:p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copies from the originals </a:t>
            </a:r>
          </a:p>
        </p:txBody>
      </p:sp>
    </p:spTree>
    <p:extLst>
      <p:ext uri="{BB962C8B-B14F-4D97-AF65-F5344CB8AC3E}">
        <p14:creationId xmlns:p14="http://schemas.microsoft.com/office/powerpoint/2010/main" val="288865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19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932866"/>
            <a:ext cx="4774800" cy="49922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48200" y="1317523"/>
            <a:ext cx="4496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Remnants of </a:t>
            </a:r>
            <a:r>
              <a:rPr lang="en-GB" dirty="0" err="1"/>
              <a:t>toponium</a:t>
            </a:r>
            <a:r>
              <a:rPr lang="en-GB" dirty="0"/>
              <a:t> S-wave resonance.</a:t>
            </a:r>
          </a:p>
          <a:p>
            <a:r>
              <a:rPr lang="en-GB" dirty="0"/>
              <a:t>Steep rise            the base for precise top mass determination</a:t>
            </a:r>
          </a:p>
        </p:txBody>
      </p:sp>
      <p:sp>
        <p:nvSpPr>
          <p:cNvPr id="5" name="Right Arrow 4"/>
          <p:cNvSpPr/>
          <p:nvPr/>
        </p:nvSpPr>
        <p:spPr>
          <a:xfrm>
            <a:off x="5867400" y="1752600"/>
            <a:ext cx="3048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495800" y="2667000"/>
            <a:ext cx="432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Production of colour singlet          state!</a:t>
            </a:r>
          </a:p>
          <a:p>
            <a:r>
              <a:rPr lang="en-GB" dirty="0"/>
              <a:t>Far superior to the single (</a:t>
            </a:r>
            <a:r>
              <a:rPr lang="en-GB" dirty="0">
                <a:solidFill>
                  <a:srgbClr val="FF0000"/>
                </a:solidFill>
              </a:rPr>
              <a:t>coloured</a:t>
            </a:r>
            <a:r>
              <a:rPr lang="en-GB" dirty="0"/>
              <a:t>) t- mass </a:t>
            </a:r>
          </a:p>
          <a:p>
            <a:r>
              <a:rPr lang="en-GB" dirty="0"/>
              <a:t> reconstruction.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2743200"/>
            <a:ext cx="233550" cy="22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92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20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90" y="457200"/>
            <a:ext cx="8729210" cy="1295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0" y="152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General belief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8479" t="16782" r="3981" b="4772"/>
          <a:stretch/>
        </p:blipFill>
        <p:spPr>
          <a:xfrm>
            <a:off x="5810250" y="3124200"/>
            <a:ext cx="3333750" cy="320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0" y="4800600"/>
            <a:ext cx="1752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187293"/>
            <a:ext cx="4524961" cy="25711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481" y="5486400"/>
            <a:ext cx="5410200" cy="830997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FCC-</a:t>
            </a:r>
            <a:r>
              <a:rPr lang="en-GB" sz="1600" dirty="0" err="1"/>
              <a:t>ee</a:t>
            </a:r>
            <a:r>
              <a:rPr lang="en-GB" sz="1600" dirty="0"/>
              <a:t> plans</a:t>
            </a:r>
            <a:r>
              <a:rPr lang="en-GB" sz="1600" dirty="0">
                <a:solidFill>
                  <a:srgbClr val="7030A0"/>
                </a:solidFill>
              </a:rPr>
              <a:t>: 5 years of running at 345-365 GeV</a:t>
            </a:r>
          </a:p>
          <a:p>
            <a:pPr algn="ctr"/>
            <a:r>
              <a:rPr lang="en-GB" sz="1600" dirty="0"/>
              <a:t>with   L(</a:t>
            </a:r>
            <a:r>
              <a:rPr lang="en-GB" sz="1600" dirty="0" err="1"/>
              <a:t>integr</a:t>
            </a:r>
            <a:r>
              <a:rPr lang="en-GB" sz="1600" dirty="0"/>
              <a:t>)=1.5 ab^-1 –top mas statistical uncertainties on  the level of  2 MeV.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31" t="21789" r="18353" b="35959"/>
          <a:stretch/>
        </p:blipFill>
        <p:spPr>
          <a:xfrm>
            <a:off x="4343400" y="1752600"/>
            <a:ext cx="4672939" cy="35849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0" name="Picture 20" descr="MCj0423848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628" y="1676400"/>
            <a:ext cx="438572" cy="482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93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21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083" t="17100" r="38024" b="17778"/>
          <a:stretch/>
        </p:blipFill>
        <p:spPr>
          <a:xfrm>
            <a:off x="76200" y="304800"/>
            <a:ext cx="883032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62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FC2A81-0B95-CF92-10DB-99B56B0F8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22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1108CE-C874-6B63-C7BD-19FFB17A64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9" r="5275"/>
          <a:stretch>
            <a:fillRect/>
          </a:stretch>
        </p:blipFill>
        <p:spPr>
          <a:xfrm>
            <a:off x="152400" y="685801"/>
            <a:ext cx="8991600" cy="521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32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0E9EFD-442B-BBFD-EC77-A57201BA2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EB14D4-4BCF-9711-BD30-CEBADFF4B8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20370" r="21667" b="5556"/>
          <a:stretch>
            <a:fillRect/>
          </a:stretch>
        </p:blipFill>
        <p:spPr>
          <a:xfrm>
            <a:off x="2209800" y="533400"/>
            <a:ext cx="4953000" cy="381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E0CEBA-12AD-B0CA-6B2B-D3F57562C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873321"/>
            <a:ext cx="4495800" cy="8416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AAE13E-8933-D67D-3E9D-BC21ECF667BB}"/>
              </a:ext>
            </a:extLst>
          </p:cNvPr>
          <p:cNvSpPr txBox="1"/>
          <p:nvPr/>
        </p:nvSpPr>
        <p:spPr>
          <a:xfrm>
            <a:off x="3352800" y="6107668"/>
            <a:ext cx="236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-apple-system"/>
              </a:rPr>
              <a:t> </a:t>
            </a:r>
            <a:r>
              <a:rPr lang="en-GB" sz="1400" b="0" i="0" u="none" strike="noStrike" dirty="0">
                <a:solidFill>
                  <a:srgbClr val="0050B3"/>
                </a:solidFill>
                <a:effectLst/>
                <a:latin typeface="-apple-system"/>
                <a:hlinkClick r:id="rId4"/>
              </a:rPr>
              <a:t>2604.09485</a:t>
            </a:r>
            <a:r>
              <a:rPr lang="en-GB" sz="1400" b="0" i="0" dirty="0">
                <a:effectLst/>
                <a:latin typeface="-apple-system"/>
              </a:rPr>
              <a:t> [hep-</a:t>
            </a:r>
            <a:r>
              <a:rPr lang="en-GB" sz="1400" b="0" i="0" dirty="0" err="1">
                <a:effectLst/>
                <a:latin typeface="-apple-system"/>
              </a:rPr>
              <a:t>ph</a:t>
            </a:r>
            <a:r>
              <a:rPr lang="en-GB" sz="1400" b="0" i="0" dirty="0">
                <a:effectLst/>
                <a:latin typeface="-apple-system"/>
              </a:rPr>
              <a:t>]</a:t>
            </a:r>
            <a:endParaRPr lang="en-GB" b="0" i="0" dirty="0">
              <a:effectLst/>
              <a:latin typeface="-apple-syste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074AE-44D1-7220-AC98-6B74BBB8FBB2}"/>
              </a:ext>
            </a:extLst>
          </p:cNvPr>
          <p:cNvSpPr txBox="1"/>
          <p:nvPr/>
        </p:nvSpPr>
        <p:spPr>
          <a:xfrm>
            <a:off x="1524000" y="594360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</a:t>
            </a:r>
          </a:p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M.V.  </a:t>
            </a:r>
            <a:r>
              <a:rPr lang="en-GB" sz="1400" b="0" i="0" u="none" strike="noStrike" dirty="0" err="1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Garzelli</a:t>
            </a:r>
            <a:r>
              <a:rPr lang="en-GB" sz="1400" b="0" i="0" u="none" strike="noStrike" dirty="0">
                <a:effectLst/>
                <a:latin typeface="-apple-system"/>
              </a:rPr>
              <a:t> et al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3793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9AF93E-C33E-C5F7-C75E-B2C029C47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EAAA3-0625-45BB-C4B4-654DEFEA72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33" t="35933" r="25833" b="14444"/>
          <a:stretch>
            <a:fillRect/>
          </a:stretch>
        </p:blipFill>
        <p:spPr>
          <a:xfrm>
            <a:off x="152400" y="1752600"/>
            <a:ext cx="8153400" cy="42671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D4DE19-1404-9AD6-FE67-CC5F9F66C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228600"/>
            <a:ext cx="4764194" cy="1219200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151541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0923B0-4900-B3DA-B021-198002284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25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38D9C8-D314-BFAE-8D83-929EDD0DA7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01" t="10000" r="27500" b="21851"/>
          <a:stretch>
            <a:fillRect/>
          </a:stretch>
        </p:blipFill>
        <p:spPr>
          <a:xfrm>
            <a:off x="685800" y="609600"/>
            <a:ext cx="7239000" cy="61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19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7B7B91-2C58-2BEB-0051-6D3F0BF9C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26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27CBBD-0BA0-5C79-C4BB-1CB53F6399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643"/>
          <a:stretch>
            <a:fillRect/>
          </a:stretch>
        </p:blipFill>
        <p:spPr>
          <a:xfrm>
            <a:off x="0" y="78619"/>
            <a:ext cx="9144000" cy="605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047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EE7007F-21EE-61E8-7E49-35ACAD8B4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27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2A5EF-D9EB-13D0-6450-C54528DD6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7" y="272252"/>
            <a:ext cx="8743453" cy="658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1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E5E095-00AE-78C5-1B96-1F9EDF89E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28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BBDED-1EDC-AECF-A7F2-C45283E18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52" y="0"/>
            <a:ext cx="90290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719575-785E-67B4-DA54-4F12B6767070}"/>
              </a:ext>
            </a:extLst>
          </p:cNvPr>
          <p:cNvSpPr txBox="1"/>
          <p:nvPr/>
        </p:nvSpPr>
        <p:spPr>
          <a:xfrm>
            <a:off x="4267200" y="5029200"/>
            <a:ext cx="4267200" cy="14478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24C000-9314-1156-71D7-5795BA59996E}"/>
              </a:ext>
            </a:extLst>
          </p:cNvPr>
          <p:cNvSpPr txBox="1"/>
          <p:nvPr/>
        </p:nvSpPr>
        <p:spPr>
          <a:xfrm>
            <a:off x="3505200" y="5029201"/>
            <a:ext cx="5486400" cy="7386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tx2"/>
                </a:solidFill>
              </a:rPr>
              <a:t>Release of a new PYTHIA version, which now simulates </a:t>
            </a:r>
            <a:r>
              <a:rPr lang="en-GB" sz="1400" dirty="0" err="1">
                <a:solidFill>
                  <a:schemeClr val="tx2"/>
                </a:solidFill>
              </a:rPr>
              <a:t>tt</a:t>
            </a:r>
            <a:r>
              <a:rPr lang="en-GB" sz="1400" dirty="0">
                <a:solidFill>
                  <a:schemeClr val="tx2"/>
                </a:solidFill>
              </a:rPr>
              <a:t>¯ production near threshold using leading order QCD, the Green’s function, and event generation with top-quark decays   T. Sjostrand et al</a:t>
            </a:r>
          </a:p>
        </p:txBody>
      </p:sp>
    </p:spTree>
    <p:extLst>
      <p:ext uri="{BB962C8B-B14F-4D97-AF65-F5344CB8AC3E}">
        <p14:creationId xmlns:p14="http://schemas.microsoft.com/office/powerpoint/2010/main" val="9447419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8FE5CD-EFE8-39A2-1580-A5940E63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29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2FEFB-FDA0-7D8B-1BF8-9B8837D9F2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33" t="24814" r="30000" b="17407"/>
          <a:stretch>
            <a:fillRect/>
          </a:stretch>
        </p:blipFill>
        <p:spPr>
          <a:xfrm>
            <a:off x="232508" y="0"/>
            <a:ext cx="8149492" cy="6045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3CB146-EE05-4C8D-6C07-47FCD2FB92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8" t="40773" b="51938"/>
          <a:stretch>
            <a:fillRect/>
          </a:stretch>
        </p:blipFill>
        <p:spPr>
          <a:xfrm>
            <a:off x="685800" y="6172200"/>
            <a:ext cx="7162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495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21841-EE4C-149A-1194-44503D218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797D80-0943-EC78-6AC3-7EEEB15A2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86000" y="3124200"/>
            <a:ext cx="4354286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A0BB05-84B8-7A08-5A4D-1C4D022BED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43700" y="1638300"/>
            <a:ext cx="952500" cy="952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5B13E0-25AB-2D57-223B-46A215853E8F}"/>
              </a:ext>
            </a:extLst>
          </p:cNvPr>
          <p:cNvSpPr txBox="1"/>
          <p:nvPr/>
        </p:nvSpPr>
        <p:spPr>
          <a:xfrm>
            <a:off x="4572000" y="1840468"/>
            <a:ext cx="2209800" cy="369332"/>
          </a:xfrm>
          <a:prstGeom prst="rect">
            <a:avLst/>
          </a:prstGeom>
          <a:solidFill>
            <a:srgbClr val="FF0000"/>
          </a:solidFill>
          <a:ln w="38100">
            <a:solidFill>
              <a:srgbClr val="FFCC99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Could be just  a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5984B-4669-C4FB-B499-78041DF22AB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499" t="23616" r="25261" b="65974"/>
          <a:stretch>
            <a:fillRect/>
          </a:stretch>
        </p:blipFill>
        <p:spPr>
          <a:xfrm>
            <a:off x="228600" y="166790"/>
            <a:ext cx="4354286" cy="44280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A4394FA-5AC9-296A-969A-16B1932A196F}"/>
              </a:ext>
            </a:extLst>
          </p:cNvPr>
          <p:cNvSpPr txBox="1"/>
          <p:nvPr/>
        </p:nvSpPr>
        <p:spPr>
          <a:xfrm>
            <a:off x="3886200" y="3810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F63CAE-7523-C08A-485F-9F7E9F4E6F20}"/>
              </a:ext>
            </a:extLst>
          </p:cNvPr>
          <p:cNvSpPr txBox="1"/>
          <p:nvPr/>
        </p:nvSpPr>
        <p:spPr>
          <a:xfrm>
            <a:off x="5181600" y="228600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SKP-26    6.5 pb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FA9FF4F-EBAF-341E-B0DC-D7A1CA12F897}"/>
              </a:ext>
            </a:extLst>
          </p:cNvPr>
          <p:cNvCxnSpPr>
            <a:cxnSpLocks/>
          </p:cNvCxnSpPr>
          <p:nvPr/>
        </p:nvCxnSpPr>
        <p:spPr>
          <a:xfrm>
            <a:off x="457200" y="685800"/>
            <a:ext cx="3505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92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MC900105218[1]">
            <a:extLst>
              <a:ext uri="{FF2B5EF4-FFF2-40B4-BE49-F238E27FC236}">
                <a16:creationId xmlns:a16="http://schemas.microsoft.com/office/drawing/2014/main" id="{C175D882-815C-5C29-2947-5D9136933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44" y="1418035"/>
            <a:ext cx="4348163" cy="3939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 descr="MM900236303[1]">
            <a:extLst>
              <a:ext uri="{FF2B5EF4-FFF2-40B4-BE49-F238E27FC236}">
                <a16:creationId xmlns:a16="http://schemas.microsoft.com/office/drawing/2014/main" id="{E90ACE55-1D9A-B4FB-C98F-BB855963C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2349104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3EC54-C032-8022-C858-D059ED965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70588-F3B8-4C86-8C32-DC3E56E8543B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  <p:pic>
        <p:nvPicPr>
          <p:cNvPr id="45061" name="Picture 6" descr="Catamaran approaches Agia Marina, Leros">
            <a:extLst>
              <a:ext uri="{FF2B5EF4-FFF2-40B4-BE49-F238E27FC236}">
                <a16:creationId xmlns:a16="http://schemas.microsoft.com/office/drawing/2014/main" id="{6FDB3287-8DCD-47D9-BE76-DA6701A43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2" y="1088231"/>
            <a:ext cx="8017669" cy="4811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" descr="MM900236303[1]">
            <a:extLst>
              <a:ext uri="{FF2B5EF4-FFF2-40B4-BE49-F238E27FC236}">
                <a16:creationId xmlns:a16="http://schemas.microsoft.com/office/drawing/2014/main" id="{1DAE79C1-E71B-C69C-C299-62CF23091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28789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2" descr="MC900105218[1]">
            <a:extLst>
              <a:ext uri="{FF2B5EF4-FFF2-40B4-BE49-F238E27FC236}">
                <a16:creationId xmlns:a16="http://schemas.microsoft.com/office/drawing/2014/main" id="{8914B3B8-1A47-3F05-8814-5851C0BD8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44" y="1616869"/>
            <a:ext cx="4348163" cy="393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3" descr="MM900236303[1]">
            <a:extLst>
              <a:ext uri="{FF2B5EF4-FFF2-40B4-BE49-F238E27FC236}">
                <a16:creationId xmlns:a16="http://schemas.microsoft.com/office/drawing/2014/main" id="{8E358C9E-26D3-A59A-A26D-CB1EAC1B9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9932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2AAF16-55B7-6C7A-8517-4E7084531E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58" t="29986" r="27156" b="21116"/>
          <a:stretch>
            <a:fillRect/>
          </a:stretch>
        </p:blipFill>
        <p:spPr>
          <a:xfrm>
            <a:off x="687532" y="609600"/>
            <a:ext cx="7618268" cy="40386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396085D-ED5F-F5DA-AE23-DF239DCFE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11C27751-5DDA-4738-AB35-EF7F2BA692E9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32</a:t>
            </a:fld>
            <a:endParaRPr lang="en-GB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5B1A0A-9B09-72ED-A2BD-AFECF268BB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66" t="73704" r="20834" b="14444"/>
          <a:stretch>
            <a:fillRect/>
          </a:stretch>
        </p:blipFill>
        <p:spPr>
          <a:xfrm>
            <a:off x="990600" y="4648200"/>
            <a:ext cx="914400" cy="6096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7E1854-161B-5149-9F19-D1647F120A7B}"/>
              </a:ext>
            </a:extLst>
          </p:cNvPr>
          <p:cNvSpPr txBox="1"/>
          <p:nvPr/>
        </p:nvSpPr>
        <p:spPr>
          <a:xfrm>
            <a:off x="2057400" y="48006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5285652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90E38B-3D1E-FCE1-013D-335B7124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33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D0E8A5-8ECD-6F76-9BFF-EDF0E147F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434"/>
            <a:ext cx="8305800" cy="5413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91FFAD-8859-152C-39A4-A71562F659D8}"/>
              </a:ext>
            </a:extLst>
          </p:cNvPr>
          <p:cNvSpPr txBox="1"/>
          <p:nvPr/>
        </p:nvSpPr>
        <p:spPr>
          <a:xfrm>
            <a:off x="5715000" y="304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V.S. Fadin and VAK-1987</a:t>
            </a:r>
          </a:p>
        </p:txBody>
      </p:sp>
    </p:spTree>
    <p:extLst>
      <p:ext uri="{BB962C8B-B14F-4D97-AF65-F5344CB8AC3E}">
        <p14:creationId xmlns:p14="http://schemas.microsoft.com/office/powerpoint/2010/main" val="5531930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2E6529-182B-0AB5-A28F-3DBBCB71F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204DA8-DC16-57A3-C31D-2E7680CED5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930"/>
          <a:stretch>
            <a:fillRect/>
          </a:stretch>
        </p:blipFill>
        <p:spPr>
          <a:xfrm>
            <a:off x="0" y="976036"/>
            <a:ext cx="9144000" cy="466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104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35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" y="228600"/>
            <a:ext cx="8915957" cy="6248400"/>
          </a:xfrm>
          <a:prstGeom prst="rect">
            <a:avLst/>
          </a:prstGeom>
        </p:spPr>
      </p:pic>
      <p:sp>
        <p:nvSpPr>
          <p:cNvPr id="4" name="AutoShape 2" descr="Fat Man On Thin Ice Stock Illustration - Download Image Now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913" y="4495800"/>
            <a:ext cx="2053087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72200" y="304800"/>
            <a:ext cx="1828800" cy="338554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PDG, ~700 papers</a:t>
            </a:r>
          </a:p>
        </p:txBody>
      </p:sp>
    </p:spTree>
    <p:extLst>
      <p:ext uri="{BB962C8B-B14F-4D97-AF65-F5344CB8AC3E}">
        <p14:creationId xmlns:p14="http://schemas.microsoft.com/office/powerpoint/2010/main" val="7343438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36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673" r="3065"/>
          <a:stretch/>
        </p:blipFill>
        <p:spPr>
          <a:xfrm>
            <a:off x="88044" y="228600"/>
            <a:ext cx="8941842" cy="60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65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5036</TotalTime>
  <Words>737</Words>
  <Application>Microsoft Office PowerPoint</Application>
  <PresentationFormat>On-screen Show (4:3)</PresentationFormat>
  <Paragraphs>151</Paragraphs>
  <Slides>36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51" baseType="lpstr">
      <vt:lpstr>Algerian</vt:lpstr>
      <vt:lpstr>-apple-system</vt:lpstr>
      <vt:lpstr>Arial</vt:lpstr>
      <vt:lpstr>Arial Rounded MT Bold</vt:lpstr>
      <vt:lpstr>Arial Unicode MS</vt:lpstr>
      <vt:lpstr>Bahnschrift</vt:lpstr>
      <vt:lpstr>Calibri</vt:lpstr>
      <vt:lpstr>Comic Sans MS</vt:lpstr>
      <vt:lpstr>Courier New</vt:lpstr>
      <vt:lpstr>JMWSRF+CMSS10</vt:lpstr>
      <vt:lpstr>Lucida Bright</vt:lpstr>
      <vt:lpstr>SFMono-Regular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valery</dc:creator>
  <cp:lastModifiedBy>KHOZE, VALERY A.</cp:lastModifiedBy>
  <cp:revision>812</cp:revision>
  <dcterms:created xsi:type="dcterms:W3CDTF">2016-09-22T19:54:31Z</dcterms:created>
  <dcterms:modified xsi:type="dcterms:W3CDTF">2026-07-07T17:52:55Z</dcterms:modified>
</cp:coreProperties>
</file>