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  <p:sldMasterId id="2147483726" r:id="rId4"/>
    <p:sldMasterId id="2147483810" r:id="rId5"/>
    <p:sldMasterId id="2147483920" r:id="rId6"/>
    <p:sldMasterId id="2147483947" r:id="rId7"/>
    <p:sldMasterId id="2147483961" r:id="rId8"/>
    <p:sldMasterId id="2147484066" r:id="rId9"/>
    <p:sldMasterId id="2147484148" r:id="rId10"/>
    <p:sldMasterId id="2147484160" r:id="rId11"/>
    <p:sldMasterId id="2147484190" r:id="rId12"/>
    <p:sldMasterId id="2147484217" r:id="rId13"/>
    <p:sldMasterId id="2147484243" r:id="rId14"/>
    <p:sldMasterId id="2147484269" r:id="rId15"/>
    <p:sldMasterId id="2147484282" r:id="rId16"/>
    <p:sldMasterId id="2147484306" r:id="rId17"/>
  </p:sldMasterIdLst>
  <p:notesMasterIdLst>
    <p:notesMasterId r:id="rId48"/>
  </p:notesMasterIdLst>
  <p:handoutMasterIdLst>
    <p:handoutMasterId r:id="rId49"/>
  </p:handoutMasterIdLst>
  <p:sldIdLst>
    <p:sldId id="480" r:id="rId18"/>
    <p:sldId id="481" r:id="rId19"/>
    <p:sldId id="501" r:id="rId20"/>
    <p:sldId id="300" r:id="rId21"/>
    <p:sldId id="503" r:id="rId22"/>
    <p:sldId id="393" r:id="rId23"/>
    <p:sldId id="388" r:id="rId24"/>
    <p:sldId id="520" r:id="rId25"/>
    <p:sldId id="521" r:id="rId26"/>
    <p:sldId id="509" r:id="rId27"/>
    <p:sldId id="515" r:id="rId28"/>
    <p:sldId id="510" r:id="rId29"/>
    <p:sldId id="542" r:id="rId30"/>
    <p:sldId id="533" r:id="rId31"/>
    <p:sldId id="540" r:id="rId32"/>
    <p:sldId id="543" r:id="rId33"/>
    <p:sldId id="544" r:id="rId34"/>
    <p:sldId id="513" r:id="rId35"/>
    <p:sldId id="541" r:id="rId36"/>
    <p:sldId id="504" r:id="rId37"/>
    <p:sldId id="525" r:id="rId38"/>
    <p:sldId id="549" r:id="rId39"/>
    <p:sldId id="516" r:id="rId40"/>
    <p:sldId id="497" r:id="rId41"/>
    <p:sldId id="498" r:id="rId42"/>
    <p:sldId id="550" r:id="rId43"/>
    <p:sldId id="417" r:id="rId44"/>
    <p:sldId id="496" r:id="rId45"/>
    <p:sldId id="545" r:id="rId46"/>
    <p:sldId id="546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48A"/>
    <a:srgbClr val="FFFF99"/>
    <a:srgbClr val="CC6600"/>
    <a:srgbClr val="92D050"/>
    <a:srgbClr val="6FD537"/>
    <a:srgbClr val="000099"/>
    <a:srgbClr val="FF6600"/>
    <a:srgbClr val="FF9900"/>
    <a:srgbClr val="FFFF00"/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4" autoAdjust="0"/>
    <p:restoredTop sz="94660"/>
  </p:normalViewPr>
  <p:slideViewPr>
    <p:cSldViewPr>
      <p:cViewPr varScale="1">
        <p:scale>
          <a:sx n="66" d="100"/>
          <a:sy n="66" d="100"/>
        </p:scale>
        <p:origin x="-16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6"/>
    </p:cViewPr>
  </p:sorterViewPr>
  <p:notesViewPr>
    <p:cSldViewPr>
      <p:cViewPr varScale="1">
        <p:scale>
          <a:sx n="54" d="100"/>
          <a:sy n="54" d="100"/>
        </p:scale>
        <p:origin x="-306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79EE4-5110-4736-9B45-D01AD6548047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EF9A7-D418-4390-9B97-39CC3F41F6F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9640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866AF-5B67-4FBD-915D-87CC7714E705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D45DC-751D-4A6A-8723-AFC2D60E4D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9219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D45DC-751D-4A6A-8723-AFC2D60E4DF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669A5EC7-8FBD-4AC3-814C-946D691AB4F8}" type="slidenum">
              <a:rPr lang="fr-FR" smtClean="0">
                <a:solidFill>
                  <a:prstClr val="white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27</a:t>
            </a:fld>
            <a:endParaRPr lang="fr-FR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39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9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5385"/>
          </a:xfrm>
          <a:noFill/>
          <a:ln/>
        </p:spPr>
        <p:txBody>
          <a:bodyPr wrap="none" anchor="ctr"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D45DC-751D-4A6A-8723-AFC2D60E4DFC}" type="slidenum">
              <a:rPr lang="fr-FR" smtClean="0">
                <a:solidFill>
                  <a:prstClr val="black"/>
                </a:solidFill>
              </a:rPr>
              <a:pPr/>
              <a:t>29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54DF244-C451-4763-8F88-2F405A79B5A3}" type="slidenum">
              <a:rPr lang="fr-FR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ADC227BE-DB76-40F5-883A-DCDE984DFE6A}" type="slidenum">
              <a:rPr lang="fr-FR" smtClean="0">
                <a:solidFill>
                  <a:prstClr val="white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4</a:t>
            </a:fld>
            <a:endParaRPr lang="fr-FR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18115" name="Text Box 1"/>
          <p:cNvSpPr txBox="1">
            <a:spLocks noChangeArrowheads="1"/>
          </p:cNvSpPr>
          <p:nvPr/>
        </p:nvSpPr>
        <p:spPr bwMode="auto">
          <a:xfrm>
            <a:off x="3884916" y="8684458"/>
            <a:ext cx="2971479" cy="458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DBA82CF-20C0-4B41-AAD2-264D5CF2C862}" type="slidenum">
              <a:rPr lang="fr-FR" sz="1200">
                <a:solidFill>
                  <a:srgbClr val="FFFFFF"/>
                </a:solidFill>
                <a:latin typeface="Arial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fr-FR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8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811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3922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D45DC-751D-4A6A-8723-AFC2D60E4DFC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D70253E-CFC6-4BF0-B7C2-44A4E354D5E1}" type="slidenum">
              <a:rPr lang="fr-FR" smtClean="0">
                <a:solidFill>
                  <a:prstClr val="white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7</a:t>
            </a:fld>
            <a:endParaRPr lang="fr-FR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20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0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538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37FC592D-B608-4521-8E27-A5CC6F26B21B}" type="slidenum">
              <a:rPr lang="fr-FR" smtClean="0">
                <a:latin typeface="Times New Roman" pitchFamily="18" charset="0"/>
                <a:ea typeface="DejaVu Sans" charset="0"/>
              </a:rPr>
              <a:pPr>
                <a:buFont typeface="Wingdings" pitchFamily="2" charset="2"/>
                <a:buNone/>
              </a:pPr>
              <a:t>8</a:t>
            </a:fld>
            <a:endParaRPr lang="fr-FR" smtClean="0">
              <a:latin typeface="Times New Roman" pitchFamily="18" charset="0"/>
              <a:ea typeface="DejaVu Sans" charset="0"/>
            </a:endParaRPr>
          </a:p>
        </p:txBody>
      </p:sp>
      <p:sp>
        <p:nvSpPr>
          <p:cNvPr id="222211" name="Text Box 1"/>
          <p:cNvSpPr txBox="1">
            <a:spLocks noChangeArrowheads="1"/>
          </p:cNvSpPr>
          <p:nvPr/>
        </p:nvSpPr>
        <p:spPr bwMode="auto">
          <a:xfrm>
            <a:off x="3884916" y="8684458"/>
            <a:ext cx="2971479" cy="458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286259-79A5-46E0-AACD-A7656E942EF1}" type="slidenum">
              <a:rPr lang="fr-FR" sz="12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22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22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3922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charset="0"/>
                <a:ea typeface="DejaVu Sans" charset="0"/>
                <a:cs typeface="DejaVu Sans" charset="0"/>
              </a:rPr>
              <a:t>Consists of 6 sectors,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9CA178D3-ADC0-48EE-9DC1-46D9EAA5C37D}" type="slidenum">
              <a:rPr lang="fr-FR" smtClean="0">
                <a:solidFill>
                  <a:prstClr val="white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10</a:t>
            </a:fld>
            <a:endParaRPr lang="fr-FR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29379" name="Text Box 1"/>
          <p:cNvSpPr txBox="1">
            <a:spLocks noChangeArrowheads="1"/>
          </p:cNvSpPr>
          <p:nvPr/>
        </p:nvSpPr>
        <p:spPr bwMode="auto">
          <a:xfrm>
            <a:off x="3884916" y="8684458"/>
            <a:ext cx="2971479" cy="458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80E576-A08E-4721-ABCA-4D126CE21F9E}" type="slidenum">
              <a:rPr lang="fr-FR" sz="1200">
                <a:solidFill>
                  <a:srgbClr val="FFFFFF"/>
                </a:solidFill>
                <a:latin typeface="Arial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fr-FR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9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938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3922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D45DC-751D-4A6A-8723-AFC2D60E4DFC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DF53C2C7-4B83-4485-A20E-CF6D076C7494}" type="slidenum">
              <a:rPr lang="fr-FR" smtClean="0">
                <a:solidFill>
                  <a:prstClr val="white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18</a:t>
            </a:fld>
            <a:endParaRPr lang="fr-FR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36547" name="Text Box 1"/>
          <p:cNvSpPr txBox="1">
            <a:spLocks noChangeArrowheads="1"/>
          </p:cNvSpPr>
          <p:nvPr/>
        </p:nvSpPr>
        <p:spPr bwMode="auto">
          <a:xfrm>
            <a:off x="3884916" y="8684458"/>
            <a:ext cx="2971479" cy="458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7DA5CC7-704A-4525-A41E-31755B6414BC}" type="slidenum">
              <a:rPr lang="fr-FR" sz="1200">
                <a:solidFill>
                  <a:srgbClr val="FFFFFF"/>
                </a:solidFill>
                <a:latin typeface="Arial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fr-FR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6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654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693"/>
            <a:ext cx="5487042" cy="4113922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pn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B. Ramstein   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5E9BB-1A46-443E-B6B3-15D240EFFE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DEF31-F1BF-41E7-8B06-507E8725E0C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0079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BD56A-461A-4A3F-9274-D05CC3BBD5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A4EAF-79CD-4E56-8648-F889C9AFBC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1959F-A9A9-42C2-BD58-9AC8910F32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F611-ED42-455A-8BD8-33396587FE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4CA6-A82F-4A4C-90A0-921BBB3C4B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6763C-26CD-4CE6-827A-57430D0DE9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61CA-348B-46DE-BF28-6BA487DF6B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8C7D-7C57-4F28-AAD5-AF2FCE22E5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594A-3F54-49DC-BF4A-C0E8CAA4E4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3C92A-F248-4BB9-B7C8-A285B0DA20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6CD3-5D71-401F-B64C-6263D7E9A2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5E9BB-1A46-443E-B6B3-15D240EFFE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DEF31-F1BF-41E7-8B06-507E8725E0C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0079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ectangle à coins arrondis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12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B. Ramstein   </a:t>
            </a:r>
            <a:endParaRPr lang="fr-FR"/>
          </a:p>
        </p:txBody>
      </p:sp>
      <p:sp>
        <p:nvSpPr>
          <p:cNvPr id="13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150D43B-0742-418A-B011-7CF44FF31B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FAA8FDF-9E4A-476F-A16E-A0C8267428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ectangle à coins arrondis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B. Ramstein   </a:t>
            </a: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7505E11-B68D-4B77-B13F-F85F3387B4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B. Ramstein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B2B0907-1DAA-4D13-9208-C571A5BC9F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B. Ramstein  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904EA38-2C7D-4D4B-8C92-EB35BE609E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0F4B-2F1D-40E9-AE0A-91A2A8317E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72F5047-5C21-4C00-9F7B-B01CD4FCE7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B. Ramstein 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3F0FA5F-8A2E-4383-86F9-39BD8C263A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ectangle à coins arrondis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B. Ramstein   </a:t>
            </a: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A9AFEC8-F749-4403-9ACE-1E8CE5962A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B. Ramstein   </a:t>
            </a:r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EBD809D-4932-44F0-A41C-39E17330DA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D4E5FEA-BBDE-41E2-B643-18A42048E0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3343110-C547-470C-8FA2-18037E7C43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0F4B-2F1D-40E9-AE0A-91A2A8317E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6315-23BB-482C-B237-7742BAE9B1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E20F-545C-478C-865D-F619CBE4BD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CDB2-2CD0-4E7D-ACCB-DCF915C689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6315-23BB-482C-B237-7742BAE9B1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EC4B-A222-4C52-A382-FFD7E372D9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A33C-25A0-4D81-96F4-D2628E7106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D38E-F2C6-49E9-B7D4-4A2113E37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3173-2637-4530-9739-4843CC5E42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45B6-8B49-498F-94C0-056690B491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6628-107D-45BD-A086-48D17D57DD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55B7-2A69-43A3-8B97-E48C9621AE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07FAF6BB-D4B6-4C8C-A8EC-36610E2A7F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5" descr="logoip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8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15" name="Connecteur droit 16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3"/>
            <a:ext cx="5715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9D66086-4B35-4225-A962-D926BADB95F9}" type="slidenum">
              <a:rPr lang="fr-FR" sz="1200" smtClean="0"/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fr-FR" sz="1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286625" y="492125"/>
            <a:ext cx="17145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564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564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BEE32B2B-C89F-41EC-8958-C3CB1BA8DB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E20F-545C-478C-865D-F619CBE4BD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983A25DD-78E8-411B-BEC7-C1489F3240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884AE587-E30A-4A15-914B-61290B2C7E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A6A928AD-9A1E-45CE-962F-32FDD9E9DD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DEB70F9F-B140-4FCA-A5D1-E4E6D2C8C1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C37682D0-8A49-4888-BB08-3F07EF8133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4AD26BC9-DA1C-4C5D-BB72-448D4085D1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5547310D-E933-4EDA-9287-A34CBE895A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AB132F48-2094-4DD7-BCBF-7A205B8C5B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B927BE39-B942-4FB1-BA2B-F0E8DCF938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7602D9E1-4AD5-4F97-99CD-5F2087C9AC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CDB2-2CD0-4E7D-ACCB-DCF915C689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B5760D00-CA5F-4249-871B-EE0EF98B7D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318E5B19-3B35-4873-817A-044E3B73D3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B. Ramstein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CEA4B9FF-9365-4103-AD15-5345D99B68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EC4B-A222-4C52-A382-FFD7E372D9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A33C-25A0-4D81-96F4-D2628E7106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D38E-F2C6-49E9-B7D4-4A2113E37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3173-2637-4530-9739-4843CC5E42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Trento, 20/05/2013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Trento, 20/05/2013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Trento, 20/05/2013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45B6-8B49-498F-94C0-056690B491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Trento, 20/05/2013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Trento, 20/05/2013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Trento, 20/05/2013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Trento, 20/05/2013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Trento, 20/05/2013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Trento, 20/05/2013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Trento, 20/05/2013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Trento, 20/05/2013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6628-107D-45BD-A086-48D17D57DD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55B7-2A69-43A3-8B97-E48C9621AE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5" descr="logoip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8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15" name="Connecteur droit 16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3"/>
            <a:ext cx="5715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9D66086-4B35-4225-A962-D926BADB95F9}" type="slidenum">
              <a:rPr lang="fr-FR" sz="1200" smtClean="0"/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fr-FR" sz="1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286625" y="492125"/>
            <a:ext cx="17145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0F4B-2F1D-40E9-AE0A-91A2A8317E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6315-23BB-482C-B237-7742BAE9B1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E20F-545C-478C-865D-F619CBE4BD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CDB2-2CD0-4E7D-ACCB-DCF915C689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EC4B-A222-4C52-A382-FFD7E372D9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A33C-25A0-4D81-96F4-D2628E7106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de-DE" smtClean="0"/>
              <a:t>B. Ramstein   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D38E-F2C6-49E9-B7D4-4A2113E37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3173-2637-4530-9739-4843CC5E42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45B6-8B49-498F-94C0-056690B491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6628-107D-45BD-A086-48D17D57DD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55B7-2A69-43A3-8B97-E48C9621AE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07FAF6BB-D4B6-4C8C-A8EC-36610E2A7F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RRTF symposium, GSI, 09/10/2013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B. Ramstein  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B3CC6-822D-4F6B-B367-9429B705BB31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4850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RRTF symposium, GSI, 09/10/2013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B. Ramstein  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2A716-CC94-4A21-87DF-8201AD22010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66912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RRTF symposium, GSI, 09/10/2013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B. Ramstein  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D0418-A89B-4927-83C8-6EE2CDE77F6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9938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RRTF symposium, GSI, 09/10/2013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B. Ramstein  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14001-3AC8-4D07-891B-67DEAF943085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04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B. Ramstein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RRTF symposium, GSI, 09/10/2013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B. Ramstein  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35675-4489-4BE4-8366-CF5C72AB46DF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590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RRTF symposium, GSI, 09/10/2013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B. Ramstein  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AC1AE-A98E-4B2D-B0BA-9AF1A078583E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666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RRTF symposium, GSI, 09/10/2013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B. Ramstein  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E99D8-2891-4E59-A42D-FEF19DCAFE91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27359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RRTF symposium, GSI, 09/10/2013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B. Ramstein  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2E854-DDB4-40B3-A46E-1A4C69363D1D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0064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RRTF symposium, GSI, 09/10/2013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B. Ramstein  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89A95-2F98-4C15-8774-32C32E459288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803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RRTF symposium, GSI, 09/10/2013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B. Ramstein  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AB40-42D3-4F5F-A9E4-01FF5D78DF57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67202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RRTF symposium, GSI, 09/10/2013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B. Ramstein  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06EB0-A823-464B-998B-02D7D25F988D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1982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RRTF symposium, GSI, 09/10/2013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B. Ramstein  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0DE3EE-1592-4489-BD0E-79CA6094ACA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9630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RRTF symposium, GSI, 09/10/2013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B. Ramstein  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5C6C72-3171-46A1-93B4-05FD9F06C9D3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3937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RRTF symposium, GSI, 09/10/2013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B. Ramstein  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78C3EB-26FF-47C5-96E7-46DA30136012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396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B. Ramstein  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RRTF symposium, GSI, 09/10/2013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B. Ramstein   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B8F50F-892D-4380-B2BA-641B962B5EEB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65671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564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564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36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595AF096-712B-4014-A323-CEA6F3319C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B09AF4EE-37DD-4444-A97A-6671C9369A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847A86EE-E38B-4CFB-A304-5594214A13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2794F9E7-7104-4C69-A144-F0A9106D6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47CC0139-A4C8-40F7-B14D-5F9D80B04B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505724C8-CBDA-4C72-AE09-201A627CB8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65F2AA30-C606-4F3B-BEC8-22AE7B0992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4C0A7D8E-35AD-43FE-8FDC-60EE92D9BE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0E4D2A56-E856-4FA0-A73F-B8198B7309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D4DDE498-9B0A-4799-9CCF-71A0E345C2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15103890-8E0E-4907-83AB-8FEDCEDF77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65382D4F-2A5B-4F87-AB16-99288AFC18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5F7A4308-2E21-4CF0-BAC2-E646AA1366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07FAF6BB-D4B6-4C8C-A8EC-36610E2A7F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0F4B-2F1D-40E9-AE0A-91A2A8317E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6315-23BB-482C-B237-7742BAE9B1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E20F-545C-478C-865D-F619CBE4BD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CDB2-2CD0-4E7D-ACCB-DCF915C689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EC4B-A222-4C52-A382-FFD7E372D9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B. Ramstein 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A33C-25A0-4D81-96F4-D2628E7106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D38E-F2C6-49E9-B7D4-4A2113E37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3173-2637-4530-9739-4843CC5E42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45B6-8B49-498F-94C0-056690B491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6628-107D-45BD-A086-48D17D57DD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55B7-2A69-43A3-8B97-E48C9621AE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BD56A-461A-4A3F-9274-D05CC3BBD5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A4EAF-79CD-4E56-8648-F889C9AFBC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1959F-A9A9-42C2-BD58-9AC8910F32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F611-ED42-455A-8BD8-33396587FE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B. Ramstein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4CA6-A82F-4A4C-90A0-921BBB3C4B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6763C-26CD-4CE6-827A-57430D0DE9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61CA-348B-46DE-BF28-6BA487DF6B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8C7D-7C57-4F28-AAD5-AF2FCE22E5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594A-3F54-49DC-BF4A-C0E8CAA4E4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3C92A-F248-4BB9-B7C8-A285B0DA20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6CD3-5D71-401F-B64C-6263D7E9A2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5E9BB-1A46-443E-B6B3-15D240EFFE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DEF31-F1BF-41E7-8B06-507E8725E0C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0079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BD56A-461A-4A3F-9274-D05CC3BBD5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de-DE" smtClean="0"/>
              <a:t>B. Ramstein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A4EAF-79CD-4E56-8648-F889C9AFBC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1959F-A9A9-42C2-BD58-9AC8910F32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F611-ED42-455A-8BD8-33396587FE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4CA6-A82F-4A4C-90A0-921BBB3C4B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6763C-26CD-4CE6-827A-57430D0DE9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61CA-348B-46DE-BF28-6BA487DF6B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8C7D-7C57-4F28-AAD5-AF2FCE22E5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594A-3F54-49DC-BF4A-C0E8CAA4E4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3C92A-F248-4BB9-B7C8-A285B0DA20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6CD3-5D71-401F-B64C-6263D7E9A2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4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652120" y="6191250"/>
            <a:ext cx="299658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B. Ramstein   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68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1269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400" smtClean="0">
                <a:solidFill>
                  <a:srgbClr val="696464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latin typeface="Arial" charset="0"/>
              </a:rPr>
              <a:t>RRTF symposium, GSI, 09/10/2013 </a:t>
            </a:r>
            <a:endParaRPr lang="en-US">
              <a:latin typeface="Arial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400" smtClean="0">
                <a:solidFill>
                  <a:srgbClr val="696464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latin typeface="Arial" charset="0"/>
              </a:rPr>
              <a:t>B. Ramstein   </a:t>
            </a:r>
            <a:endParaRPr lang="en-US">
              <a:latin typeface="Arial" charset="0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buClrTx/>
              <a:buSzTx/>
              <a:buFontTx/>
              <a:buNone/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C0C1C5EE-9756-4C0D-A081-5BC798778529}" type="slidenum">
              <a:rPr lang="en-GB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F6CEAD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B58B80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B58B80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5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  <a:gd name="T16" fmla="*/ 0 w 5740"/>
                <a:gd name="T17" fmla="*/ 0 h 3273"/>
                <a:gd name="T18" fmla="*/ 5740 w 5740"/>
                <a:gd name="T19" fmla="*/ 3273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  <a:gd name="T16" fmla="*/ 0 w 5591"/>
                <a:gd name="T17" fmla="*/ 0 h 3243"/>
                <a:gd name="T18" fmla="*/ 5591 w 5591"/>
                <a:gd name="T19" fmla="*/ 3243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  <a:gd name="T12" fmla="*/ 0 w 4042"/>
                <a:gd name="T13" fmla="*/ 0 h 192"/>
                <a:gd name="T14" fmla="*/ 4042 w 4042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w 1722"/>
                <a:gd name="T13" fmla="*/ 0 h 66"/>
                <a:gd name="T14" fmla="*/ 1722 w 1722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w 4789"/>
                <a:gd name="T13" fmla="*/ 0 h 329"/>
                <a:gd name="T14" fmla="*/ 4789 w 4789"/>
                <a:gd name="T15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w 975"/>
                <a:gd name="T13" fmla="*/ 0 h 101"/>
                <a:gd name="T14" fmla="*/ 975 w 975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w 2141"/>
                <a:gd name="T11" fmla="*/ 0 h 198"/>
                <a:gd name="T12" fmla="*/ 2141 w 2141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  <a:gd name="T14" fmla="*/ 0 w 3623"/>
                <a:gd name="T15" fmla="*/ 0 h 348"/>
                <a:gd name="T16" fmla="*/ 3623 w 3623"/>
                <a:gd name="T1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w 2517"/>
                <a:gd name="T13" fmla="*/ 0 h 276"/>
                <a:gd name="T14" fmla="*/ 2517 w 251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  <a:gd name="T12" fmla="*/ 0 w 1405"/>
                <a:gd name="T13" fmla="*/ 0 h 378"/>
                <a:gd name="T14" fmla="*/ 1405 w 1405"/>
                <a:gd name="T1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8089C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w 729"/>
                <a:gd name="T11" fmla="*/ 0 h 240"/>
                <a:gd name="T12" fmla="*/ 729 w 729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  <a:gd name="T12" fmla="*/ 0 w 5035"/>
                <a:gd name="T13" fmla="*/ 0 h 1672"/>
                <a:gd name="T14" fmla="*/ 5035 w 5035"/>
                <a:gd name="T15" fmla="*/ 16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w 729"/>
                <a:gd name="T13" fmla="*/ 0 h 318"/>
                <a:gd name="T14" fmla="*/ 729 w 729"/>
                <a:gd name="T1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  <a:gd name="T12" fmla="*/ 0 w 5035"/>
                <a:gd name="T13" fmla="*/ 0 h 2188"/>
                <a:gd name="T14" fmla="*/ 5035 w 5035"/>
                <a:gd name="T15" fmla="*/ 2188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  <a:gd name="T12" fmla="*/ 0 w 3163"/>
                <a:gd name="T13" fmla="*/ 0 h 2727"/>
                <a:gd name="T14" fmla="*/ 3163 w 3163"/>
                <a:gd name="T15" fmla="*/ 2727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B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  <a:gd name="T12" fmla="*/ 0 w 323"/>
                <a:gd name="T13" fmla="*/ 0 h 299"/>
                <a:gd name="T14" fmla="*/ 323 w 323"/>
                <a:gd name="T1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F0F9F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w 281"/>
                <a:gd name="T13" fmla="*/ 0 h 335"/>
                <a:gd name="T14" fmla="*/ 281 w 281"/>
                <a:gd name="T15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  <a:gd name="T12" fmla="*/ 0 w 3122"/>
                <a:gd name="T13" fmla="*/ 0 h 2680"/>
                <a:gd name="T14" fmla="*/ 3122 w 3122"/>
                <a:gd name="T15" fmla="*/ 268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w 132"/>
                <a:gd name="T11" fmla="*/ 0 h 132"/>
                <a:gd name="T12" fmla="*/ 132 w 132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  <a:gd name="T12" fmla="*/ 0 w 2517"/>
                <a:gd name="T13" fmla="*/ 0 h 2536"/>
                <a:gd name="T14" fmla="*/ 2517 w 2517"/>
                <a:gd name="T15" fmla="*/ 2536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w 2200"/>
                <a:gd name="T13" fmla="*/ 0 h 2482"/>
                <a:gd name="T14" fmla="*/ 2200 w 2200"/>
                <a:gd name="T15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  <a:gd name="T12" fmla="*/ 0 w 84"/>
                <a:gd name="T13" fmla="*/ 0 h 96"/>
                <a:gd name="T14" fmla="*/ 84 w 84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1717A2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w 155"/>
                <a:gd name="T13" fmla="*/ 0 h 516"/>
                <a:gd name="T14" fmla="*/ 155 w 155"/>
                <a:gd name="T15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  <a:gd name="T12" fmla="*/ 0 w 574"/>
                <a:gd name="T13" fmla="*/ 0 h 1043"/>
                <a:gd name="T14" fmla="*/ 574 w 574"/>
                <a:gd name="T15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  <a:gd name="T12" fmla="*/ 0 w 341"/>
                <a:gd name="T13" fmla="*/ 0 h 797"/>
                <a:gd name="T14" fmla="*/ 341 w 341"/>
                <a:gd name="T15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w 60"/>
                <a:gd name="T13" fmla="*/ 0 h 312"/>
                <a:gd name="T14" fmla="*/ 60 w 60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  <a:gd name="T12" fmla="*/ 0 w 5740"/>
                <a:gd name="T13" fmla="*/ 0 h 1864"/>
                <a:gd name="T14" fmla="*/ 5740 w 5740"/>
                <a:gd name="T15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w 6"/>
                <a:gd name="T11" fmla="*/ 0 h 6"/>
                <a:gd name="T12" fmla="*/ 6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  <a:gd name="T12" fmla="*/ 0 w 5740"/>
                <a:gd name="T13" fmla="*/ 0 h 1337"/>
                <a:gd name="T14" fmla="*/ 5740 w 5740"/>
                <a:gd name="T15" fmla="*/ 1337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  <a:gd name="T12" fmla="*/ 0 w 5740"/>
                <a:gd name="T13" fmla="*/ 0 h 414"/>
                <a:gd name="T14" fmla="*/ 5740 w 5740"/>
                <a:gd name="T15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  <a:gd name="T12" fmla="*/ 0 w 4448"/>
                <a:gd name="T13" fmla="*/ 0 h 3177"/>
                <a:gd name="T14" fmla="*/ 4448 w 4448"/>
                <a:gd name="T15" fmla="*/ 3177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  <a:gd name="T12" fmla="*/ 0 w 2428"/>
                <a:gd name="T13" fmla="*/ 0 h 2614"/>
                <a:gd name="T14" fmla="*/ 2428 w 2428"/>
                <a:gd name="T15" fmla="*/ 2614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8" name="AutoShape 34"/>
            <p:cNvSpPr>
              <a:spLocks noChangeArrowheads="1"/>
            </p:cNvSpPr>
            <p:nvPr/>
          </p:nvSpPr>
          <p:spPr bwMode="auto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  <a:gd name="T14" fmla="*/ 0 w 1800"/>
                <a:gd name="T15" fmla="*/ 0 h 2464"/>
                <a:gd name="T16" fmla="*/ 1800 w 1800"/>
                <a:gd name="T17" fmla="*/ 2464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  <a:gd name="T12" fmla="*/ 0 w 1232"/>
                <a:gd name="T13" fmla="*/ 0 h 2074"/>
                <a:gd name="T14" fmla="*/ 1232 w 1232"/>
                <a:gd name="T15" fmla="*/ 2074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  <a:gd name="T12" fmla="*/ 0 w 1058"/>
                <a:gd name="T13" fmla="*/ 0 h 1936"/>
                <a:gd name="T14" fmla="*/ 1058 w 1058"/>
                <a:gd name="T15" fmla="*/ 1936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1" name="AutoShape 37"/>
            <p:cNvSpPr>
              <a:spLocks noChangeArrowheads="1"/>
            </p:cNvSpPr>
            <p:nvPr/>
          </p:nvSpPr>
          <p:spPr bwMode="auto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  <a:gd name="T12" fmla="*/ 0 w 771"/>
                <a:gd name="T13" fmla="*/ 0 h 1487"/>
                <a:gd name="T14" fmla="*/ 771 w 771"/>
                <a:gd name="T15" fmla="*/ 1487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0" y="1632"/>
              <a:ext cx="5757" cy="1857"/>
              <a:chOff x="0" y="1632"/>
              <a:chExt cx="5757" cy="1857"/>
            </a:xfrm>
          </p:grpSpPr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  <a:gd name="T14" fmla="*/ 0 w 3659"/>
                  <a:gd name="T15" fmla="*/ 0 h 1313"/>
                  <a:gd name="T16" fmla="*/ 3659 w 3659"/>
                  <a:gd name="T17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  <a:gd name="T14" fmla="*/ 0 w 2105"/>
                  <a:gd name="T15" fmla="*/ 0 h 695"/>
                  <a:gd name="T16" fmla="*/ 2105 w 2105"/>
                  <a:gd name="T17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717A2"/>
                  </a:gs>
                  <a:gs pos="100000">
                    <a:srgbClr val="0000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2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057900"/>
            <a:ext cx="213201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A1C542A1-C0F1-456C-B215-AC5C99252DB9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  <p:sldLayoutId id="2147484173" r:id="rId13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DejaVu Sans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DejaVu Sans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DejaVu San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DejaVu San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461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461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462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2462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B. Ramstein   </a:t>
            </a:r>
          </a:p>
        </p:txBody>
      </p:sp>
      <p:sp>
        <p:nvSpPr>
          <p:cNvPr id="2462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C1D7F109-1F88-424A-A870-FA206884FF23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  <p:sldLayoutId id="214748420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nn-NO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652120" y="6191250"/>
            <a:ext cx="299658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424456"/>
                </a:solidFill>
              </a:rPr>
              <a:t>Trento, 20/05/2013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5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  <a:gd name="T16" fmla="*/ 0 w 5740"/>
                <a:gd name="T17" fmla="*/ 0 h 3273"/>
                <a:gd name="T18" fmla="*/ 5740 w 5740"/>
                <a:gd name="T19" fmla="*/ 3273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  <a:gd name="T16" fmla="*/ 0 w 5591"/>
                <a:gd name="T17" fmla="*/ 0 h 3243"/>
                <a:gd name="T18" fmla="*/ 5591 w 5591"/>
                <a:gd name="T19" fmla="*/ 3243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  <a:gd name="T12" fmla="*/ 0 w 4042"/>
                <a:gd name="T13" fmla="*/ 0 h 192"/>
                <a:gd name="T14" fmla="*/ 4042 w 4042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w 1722"/>
                <a:gd name="T13" fmla="*/ 0 h 66"/>
                <a:gd name="T14" fmla="*/ 1722 w 1722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w 4789"/>
                <a:gd name="T13" fmla="*/ 0 h 329"/>
                <a:gd name="T14" fmla="*/ 4789 w 4789"/>
                <a:gd name="T15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w 975"/>
                <a:gd name="T13" fmla="*/ 0 h 101"/>
                <a:gd name="T14" fmla="*/ 975 w 975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w 2141"/>
                <a:gd name="T11" fmla="*/ 0 h 198"/>
                <a:gd name="T12" fmla="*/ 2141 w 2141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  <a:gd name="T14" fmla="*/ 0 w 3623"/>
                <a:gd name="T15" fmla="*/ 0 h 348"/>
                <a:gd name="T16" fmla="*/ 3623 w 3623"/>
                <a:gd name="T1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w 2517"/>
                <a:gd name="T13" fmla="*/ 0 h 276"/>
                <a:gd name="T14" fmla="*/ 2517 w 251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  <a:gd name="T12" fmla="*/ 0 w 1405"/>
                <a:gd name="T13" fmla="*/ 0 h 378"/>
                <a:gd name="T14" fmla="*/ 1405 w 1405"/>
                <a:gd name="T1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8089C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w 729"/>
                <a:gd name="T11" fmla="*/ 0 h 240"/>
                <a:gd name="T12" fmla="*/ 729 w 729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  <a:gd name="T12" fmla="*/ 0 w 5035"/>
                <a:gd name="T13" fmla="*/ 0 h 1672"/>
                <a:gd name="T14" fmla="*/ 5035 w 5035"/>
                <a:gd name="T15" fmla="*/ 16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w 729"/>
                <a:gd name="T13" fmla="*/ 0 h 318"/>
                <a:gd name="T14" fmla="*/ 729 w 729"/>
                <a:gd name="T1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  <a:gd name="T12" fmla="*/ 0 w 5035"/>
                <a:gd name="T13" fmla="*/ 0 h 2188"/>
                <a:gd name="T14" fmla="*/ 5035 w 5035"/>
                <a:gd name="T15" fmla="*/ 2188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  <a:gd name="T12" fmla="*/ 0 w 3163"/>
                <a:gd name="T13" fmla="*/ 0 h 2727"/>
                <a:gd name="T14" fmla="*/ 3163 w 3163"/>
                <a:gd name="T15" fmla="*/ 2727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B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  <a:gd name="T12" fmla="*/ 0 w 323"/>
                <a:gd name="T13" fmla="*/ 0 h 299"/>
                <a:gd name="T14" fmla="*/ 323 w 323"/>
                <a:gd name="T1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F0F9F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w 281"/>
                <a:gd name="T13" fmla="*/ 0 h 335"/>
                <a:gd name="T14" fmla="*/ 281 w 281"/>
                <a:gd name="T15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  <a:gd name="T12" fmla="*/ 0 w 3122"/>
                <a:gd name="T13" fmla="*/ 0 h 2680"/>
                <a:gd name="T14" fmla="*/ 3122 w 3122"/>
                <a:gd name="T15" fmla="*/ 268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w 132"/>
                <a:gd name="T11" fmla="*/ 0 h 132"/>
                <a:gd name="T12" fmla="*/ 132 w 132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  <a:gd name="T12" fmla="*/ 0 w 2517"/>
                <a:gd name="T13" fmla="*/ 0 h 2536"/>
                <a:gd name="T14" fmla="*/ 2517 w 2517"/>
                <a:gd name="T15" fmla="*/ 2536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w 2200"/>
                <a:gd name="T13" fmla="*/ 0 h 2482"/>
                <a:gd name="T14" fmla="*/ 2200 w 2200"/>
                <a:gd name="T15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  <a:gd name="T12" fmla="*/ 0 w 84"/>
                <a:gd name="T13" fmla="*/ 0 h 96"/>
                <a:gd name="T14" fmla="*/ 84 w 84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1717A2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w 155"/>
                <a:gd name="T13" fmla="*/ 0 h 516"/>
                <a:gd name="T14" fmla="*/ 155 w 155"/>
                <a:gd name="T15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  <a:gd name="T12" fmla="*/ 0 w 574"/>
                <a:gd name="T13" fmla="*/ 0 h 1043"/>
                <a:gd name="T14" fmla="*/ 574 w 574"/>
                <a:gd name="T15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  <a:gd name="T12" fmla="*/ 0 w 341"/>
                <a:gd name="T13" fmla="*/ 0 h 797"/>
                <a:gd name="T14" fmla="*/ 341 w 341"/>
                <a:gd name="T15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w 60"/>
                <a:gd name="T13" fmla="*/ 0 h 312"/>
                <a:gd name="T14" fmla="*/ 60 w 60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  <a:gd name="T12" fmla="*/ 0 w 5740"/>
                <a:gd name="T13" fmla="*/ 0 h 1864"/>
                <a:gd name="T14" fmla="*/ 5740 w 5740"/>
                <a:gd name="T15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w 6"/>
                <a:gd name="T11" fmla="*/ 0 h 6"/>
                <a:gd name="T12" fmla="*/ 6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  <a:gd name="T12" fmla="*/ 0 w 5740"/>
                <a:gd name="T13" fmla="*/ 0 h 1337"/>
                <a:gd name="T14" fmla="*/ 5740 w 5740"/>
                <a:gd name="T15" fmla="*/ 1337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  <a:gd name="T12" fmla="*/ 0 w 5740"/>
                <a:gd name="T13" fmla="*/ 0 h 414"/>
                <a:gd name="T14" fmla="*/ 5740 w 5740"/>
                <a:gd name="T15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  <a:gd name="T12" fmla="*/ 0 w 4448"/>
                <a:gd name="T13" fmla="*/ 0 h 3177"/>
                <a:gd name="T14" fmla="*/ 4448 w 4448"/>
                <a:gd name="T15" fmla="*/ 3177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  <a:gd name="T12" fmla="*/ 0 w 2428"/>
                <a:gd name="T13" fmla="*/ 0 h 2614"/>
                <a:gd name="T14" fmla="*/ 2428 w 2428"/>
                <a:gd name="T15" fmla="*/ 2614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8" name="AutoShape 34"/>
            <p:cNvSpPr>
              <a:spLocks noChangeArrowheads="1"/>
            </p:cNvSpPr>
            <p:nvPr/>
          </p:nvSpPr>
          <p:spPr bwMode="auto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  <a:gd name="T14" fmla="*/ 0 w 1800"/>
                <a:gd name="T15" fmla="*/ 0 h 2464"/>
                <a:gd name="T16" fmla="*/ 1800 w 1800"/>
                <a:gd name="T17" fmla="*/ 2464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  <a:gd name="T12" fmla="*/ 0 w 1232"/>
                <a:gd name="T13" fmla="*/ 0 h 2074"/>
                <a:gd name="T14" fmla="*/ 1232 w 1232"/>
                <a:gd name="T15" fmla="*/ 2074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  <a:gd name="T12" fmla="*/ 0 w 1058"/>
                <a:gd name="T13" fmla="*/ 0 h 1936"/>
                <a:gd name="T14" fmla="*/ 1058 w 1058"/>
                <a:gd name="T15" fmla="*/ 1936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1" name="AutoShape 37"/>
            <p:cNvSpPr>
              <a:spLocks noChangeArrowheads="1"/>
            </p:cNvSpPr>
            <p:nvPr/>
          </p:nvSpPr>
          <p:spPr bwMode="auto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  <a:gd name="T12" fmla="*/ 0 w 771"/>
                <a:gd name="T13" fmla="*/ 0 h 1487"/>
                <a:gd name="T14" fmla="*/ 771 w 771"/>
                <a:gd name="T15" fmla="*/ 1487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0" y="1632"/>
              <a:ext cx="5757" cy="1857"/>
              <a:chOff x="0" y="1632"/>
              <a:chExt cx="5757" cy="1857"/>
            </a:xfrm>
          </p:grpSpPr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  <a:gd name="T14" fmla="*/ 0 w 3659"/>
                  <a:gd name="T15" fmla="*/ 0 h 1313"/>
                  <a:gd name="T16" fmla="*/ 3659 w 3659"/>
                  <a:gd name="T17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  <a:gd name="T14" fmla="*/ 0 w 2105"/>
                  <a:gd name="T15" fmla="*/ 0 h 695"/>
                  <a:gd name="T16" fmla="*/ 2105 w 2105"/>
                  <a:gd name="T17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717A2"/>
                  </a:gs>
                  <a:gs pos="100000">
                    <a:srgbClr val="0000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2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057900"/>
            <a:ext cx="213201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A1C542A1-C0F1-456C-B215-AC5C99252DB9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DejaVu Sans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DejaVu Sans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DejaVu San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DejaVu San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5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  <a:gd name="T16" fmla="*/ 0 w 5740"/>
                <a:gd name="T17" fmla="*/ 0 h 3273"/>
                <a:gd name="T18" fmla="*/ 5740 w 5740"/>
                <a:gd name="T19" fmla="*/ 3273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  <a:gd name="T16" fmla="*/ 0 w 5591"/>
                <a:gd name="T17" fmla="*/ 0 h 3243"/>
                <a:gd name="T18" fmla="*/ 5591 w 5591"/>
                <a:gd name="T19" fmla="*/ 3243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  <a:gd name="T12" fmla="*/ 0 w 4042"/>
                <a:gd name="T13" fmla="*/ 0 h 192"/>
                <a:gd name="T14" fmla="*/ 4042 w 4042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w 1722"/>
                <a:gd name="T13" fmla="*/ 0 h 66"/>
                <a:gd name="T14" fmla="*/ 1722 w 1722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w 4789"/>
                <a:gd name="T13" fmla="*/ 0 h 329"/>
                <a:gd name="T14" fmla="*/ 4789 w 4789"/>
                <a:gd name="T15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w 975"/>
                <a:gd name="T13" fmla="*/ 0 h 101"/>
                <a:gd name="T14" fmla="*/ 975 w 975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w 2141"/>
                <a:gd name="T11" fmla="*/ 0 h 198"/>
                <a:gd name="T12" fmla="*/ 2141 w 2141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  <a:gd name="T14" fmla="*/ 0 w 3623"/>
                <a:gd name="T15" fmla="*/ 0 h 348"/>
                <a:gd name="T16" fmla="*/ 3623 w 3623"/>
                <a:gd name="T1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w 2517"/>
                <a:gd name="T13" fmla="*/ 0 h 276"/>
                <a:gd name="T14" fmla="*/ 2517 w 251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  <a:gd name="T12" fmla="*/ 0 w 1405"/>
                <a:gd name="T13" fmla="*/ 0 h 378"/>
                <a:gd name="T14" fmla="*/ 1405 w 1405"/>
                <a:gd name="T1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8089C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w 729"/>
                <a:gd name="T11" fmla="*/ 0 h 240"/>
                <a:gd name="T12" fmla="*/ 729 w 729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  <a:gd name="T12" fmla="*/ 0 w 5035"/>
                <a:gd name="T13" fmla="*/ 0 h 1672"/>
                <a:gd name="T14" fmla="*/ 5035 w 5035"/>
                <a:gd name="T15" fmla="*/ 16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w 729"/>
                <a:gd name="T13" fmla="*/ 0 h 318"/>
                <a:gd name="T14" fmla="*/ 729 w 729"/>
                <a:gd name="T1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  <a:gd name="T12" fmla="*/ 0 w 5035"/>
                <a:gd name="T13" fmla="*/ 0 h 2188"/>
                <a:gd name="T14" fmla="*/ 5035 w 5035"/>
                <a:gd name="T15" fmla="*/ 2188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  <a:gd name="T12" fmla="*/ 0 w 3163"/>
                <a:gd name="T13" fmla="*/ 0 h 2727"/>
                <a:gd name="T14" fmla="*/ 3163 w 3163"/>
                <a:gd name="T15" fmla="*/ 2727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B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  <a:gd name="T12" fmla="*/ 0 w 323"/>
                <a:gd name="T13" fmla="*/ 0 h 299"/>
                <a:gd name="T14" fmla="*/ 323 w 323"/>
                <a:gd name="T1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F0F9F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w 281"/>
                <a:gd name="T13" fmla="*/ 0 h 335"/>
                <a:gd name="T14" fmla="*/ 281 w 281"/>
                <a:gd name="T15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  <a:gd name="T12" fmla="*/ 0 w 3122"/>
                <a:gd name="T13" fmla="*/ 0 h 2680"/>
                <a:gd name="T14" fmla="*/ 3122 w 3122"/>
                <a:gd name="T15" fmla="*/ 268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w 132"/>
                <a:gd name="T11" fmla="*/ 0 h 132"/>
                <a:gd name="T12" fmla="*/ 132 w 132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  <a:gd name="T12" fmla="*/ 0 w 2517"/>
                <a:gd name="T13" fmla="*/ 0 h 2536"/>
                <a:gd name="T14" fmla="*/ 2517 w 2517"/>
                <a:gd name="T15" fmla="*/ 2536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w 2200"/>
                <a:gd name="T13" fmla="*/ 0 h 2482"/>
                <a:gd name="T14" fmla="*/ 2200 w 2200"/>
                <a:gd name="T15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  <a:gd name="T12" fmla="*/ 0 w 84"/>
                <a:gd name="T13" fmla="*/ 0 h 96"/>
                <a:gd name="T14" fmla="*/ 84 w 84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1717A2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w 155"/>
                <a:gd name="T13" fmla="*/ 0 h 516"/>
                <a:gd name="T14" fmla="*/ 155 w 155"/>
                <a:gd name="T15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  <a:gd name="T12" fmla="*/ 0 w 574"/>
                <a:gd name="T13" fmla="*/ 0 h 1043"/>
                <a:gd name="T14" fmla="*/ 574 w 574"/>
                <a:gd name="T15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  <a:gd name="T12" fmla="*/ 0 w 341"/>
                <a:gd name="T13" fmla="*/ 0 h 797"/>
                <a:gd name="T14" fmla="*/ 341 w 341"/>
                <a:gd name="T15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w 60"/>
                <a:gd name="T13" fmla="*/ 0 h 312"/>
                <a:gd name="T14" fmla="*/ 60 w 60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  <a:gd name="T12" fmla="*/ 0 w 5740"/>
                <a:gd name="T13" fmla="*/ 0 h 1864"/>
                <a:gd name="T14" fmla="*/ 5740 w 5740"/>
                <a:gd name="T15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w 6"/>
                <a:gd name="T11" fmla="*/ 0 h 6"/>
                <a:gd name="T12" fmla="*/ 6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  <a:gd name="T12" fmla="*/ 0 w 5740"/>
                <a:gd name="T13" fmla="*/ 0 h 1337"/>
                <a:gd name="T14" fmla="*/ 5740 w 5740"/>
                <a:gd name="T15" fmla="*/ 1337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  <a:gd name="T12" fmla="*/ 0 w 5740"/>
                <a:gd name="T13" fmla="*/ 0 h 414"/>
                <a:gd name="T14" fmla="*/ 5740 w 5740"/>
                <a:gd name="T15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  <a:gd name="T12" fmla="*/ 0 w 4448"/>
                <a:gd name="T13" fmla="*/ 0 h 3177"/>
                <a:gd name="T14" fmla="*/ 4448 w 4448"/>
                <a:gd name="T15" fmla="*/ 3177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  <a:gd name="T12" fmla="*/ 0 w 2428"/>
                <a:gd name="T13" fmla="*/ 0 h 2614"/>
                <a:gd name="T14" fmla="*/ 2428 w 2428"/>
                <a:gd name="T15" fmla="*/ 2614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8" name="AutoShape 34"/>
            <p:cNvSpPr>
              <a:spLocks noChangeArrowheads="1"/>
            </p:cNvSpPr>
            <p:nvPr/>
          </p:nvSpPr>
          <p:spPr bwMode="auto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  <a:gd name="T14" fmla="*/ 0 w 1800"/>
                <a:gd name="T15" fmla="*/ 0 h 2464"/>
                <a:gd name="T16" fmla="*/ 1800 w 1800"/>
                <a:gd name="T17" fmla="*/ 2464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  <a:gd name="T12" fmla="*/ 0 w 1232"/>
                <a:gd name="T13" fmla="*/ 0 h 2074"/>
                <a:gd name="T14" fmla="*/ 1232 w 1232"/>
                <a:gd name="T15" fmla="*/ 2074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  <a:gd name="T12" fmla="*/ 0 w 1058"/>
                <a:gd name="T13" fmla="*/ 0 h 1936"/>
                <a:gd name="T14" fmla="*/ 1058 w 1058"/>
                <a:gd name="T15" fmla="*/ 1936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1" name="AutoShape 37"/>
            <p:cNvSpPr>
              <a:spLocks noChangeArrowheads="1"/>
            </p:cNvSpPr>
            <p:nvPr/>
          </p:nvSpPr>
          <p:spPr bwMode="auto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  <a:gd name="T12" fmla="*/ 0 w 771"/>
                <a:gd name="T13" fmla="*/ 0 h 1487"/>
                <a:gd name="T14" fmla="*/ 771 w 771"/>
                <a:gd name="T15" fmla="*/ 1487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0" y="1632"/>
              <a:ext cx="5757" cy="1857"/>
              <a:chOff x="0" y="1632"/>
              <a:chExt cx="5757" cy="1857"/>
            </a:xfrm>
          </p:grpSpPr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  <a:gd name="T14" fmla="*/ 0 w 3659"/>
                  <a:gd name="T15" fmla="*/ 0 h 1313"/>
                  <a:gd name="T16" fmla="*/ 3659 w 3659"/>
                  <a:gd name="T17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  <a:gd name="T14" fmla="*/ 0 w 2105"/>
                  <a:gd name="T15" fmla="*/ 0 h 695"/>
                  <a:gd name="T16" fmla="*/ 2105 w 2105"/>
                  <a:gd name="T17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717A2"/>
                  </a:gs>
                  <a:gs pos="100000">
                    <a:srgbClr val="0000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2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057900"/>
            <a:ext cx="213201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A1C542A1-C0F1-456C-B215-AC5C99252DB9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DejaVu Sans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DejaVu Sans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DejaVu San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DejaVu San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FFFFFF"/>
                </a:solidFill>
              </a:rPr>
              <a:t>RRTF symposium, GSI, 09/10/2013 </a:t>
            </a: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FFFFFF"/>
                </a:solidFill>
              </a:rPr>
              <a:t>B. Ramstein   </a:t>
            </a:r>
            <a:endParaRPr lang="fr-FR" smtClean="0">
              <a:solidFill>
                <a:srgbClr val="FFFFFF"/>
              </a:solidFill>
            </a:endParaRP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C60A2A-84D9-4DE6-ABAC-75055E2EBFA8}" type="slidenum">
              <a:rPr lang="fr-F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4697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8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59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61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461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461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462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2462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2462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77066D1E-16E2-4694-B0FA-29AAF9478203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5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  <a:gd name="T16" fmla="*/ 0 w 5740"/>
                <a:gd name="T17" fmla="*/ 0 h 3273"/>
                <a:gd name="T18" fmla="*/ 5740 w 5740"/>
                <a:gd name="T19" fmla="*/ 3273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  <a:gd name="T16" fmla="*/ 0 w 5591"/>
                <a:gd name="T17" fmla="*/ 0 h 3243"/>
                <a:gd name="T18" fmla="*/ 5591 w 5591"/>
                <a:gd name="T19" fmla="*/ 3243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  <a:gd name="T12" fmla="*/ 0 w 4042"/>
                <a:gd name="T13" fmla="*/ 0 h 192"/>
                <a:gd name="T14" fmla="*/ 4042 w 4042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w 1722"/>
                <a:gd name="T13" fmla="*/ 0 h 66"/>
                <a:gd name="T14" fmla="*/ 1722 w 1722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w 4789"/>
                <a:gd name="T13" fmla="*/ 0 h 329"/>
                <a:gd name="T14" fmla="*/ 4789 w 4789"/>
                <a:gd name="T15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w 975"/>
                <a:gd name="T13" fmla="*/ 0 h 101"/>
                <a:gd name="T14" fmla="*/ 975 w 975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w 2141"/>
                <a:gd name="T11" fmla="*/ 0 h 198"/>
                <a:gd name="T12" fmla="*/ 2141 w 2141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  <a:gd name="T14" fmla="*/ 0 w 3623"/>
                <a:gd name="T15" fmla="*/ 0 h 348"/>
                <a:gd name="T16" fmla="*/ 3623 w 3623"/>
                <a:gd name="T1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w 2517"/>
                <a:gd name="T13" fmla="*/ 0 h 276"/>
                <a:gd name="T14" fmla="*/ 2517 w 251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  <a:gd name="T12" fmla="*/ 0 w 1405"/>
                <a:gd name="T13" fmla="*/ 0 h 378"/>
                <a:gd name="T14" fmla="*/ 1405 w 1405"/>
                <a:gd name="T1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8089C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w 729"/>
                <a:gd name="T11" fmla="*/ 0 h 240"/>
                <a:gd name="T12" fmla="*/ 729 w 729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  <a:gd name="T12" fmla="*/ 0 w 5035"/>
                <a:gd name="T13" fmla="*/ 0 h 1672"/>
                <a:gd name="T14" fmla="*/ 5035 w 5035"/>
                <a:gd name="T15" fmla="*/ 16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w 729"/>
                <a:gd name="T13" fmla="*/ 0 h 318"/>
                <a:gd name="T14" fmla="*/ 729 w 729"/>
                <a:gd name="T1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  <a:gd name="T12" fmla="*/ 0 w 5035"/>
                <a:gd name="T13" fmla="*/ 0 h 2188"/>
                <a:gd name="T14" fmla="*/ 5035 w 5035"/>
                <a:gd name="T15" fmla="*/ 2188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  <a:gd name="T12" fmla="*/ 0 w 3163"/>
                <a:gd name="T13" fmla="*/ 0 h 2727"/>
                <a:gd name="T14" fmla="*/ 3163 w 3163"/>
                <a:gd name="T15" fmla="*/ 2727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B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  <a:gd name="T12" fmla="*/ 0 w 323"/>
                <a:gd name="T13" fmla="*/ 0 h 299"/>
                <a:gd name="T14" fmla="*/ 323 w 323"/>
                <a:gd name="T1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F0F9F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w 281"/>
                <a:gd name="T13" fmla="*/ 0 h 335"/>
                <a:gd name="T14" fmla="*/ 281 w 281"/>
                <a:gd name="T15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  <a:gd name="T12" fmla="*/ 0 w 3122"/>
                <a:gd name="T13" fmla="*/ 0 h 2680"/>
                <a:gd name="T14" fmla="*/ 3122 w 3122"/>
                <a:gd name="T15" fmla="*/ 268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w 132"/>
                <a:gd name="T11" fmla="*/ 0 h 132"/>
                <a:gd name="T12" fmla="*/ 132 w 132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  <a:gd name="T12" fmla="*/ 0 w 2517"/>
                <a:gd name="T13" fmla="*/ 0 h 2536"/>
                <a:gd name="T14" fmla="*/ 2517 w 2517"/>
                <a:gd name="T15" fmla="*/ 2536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w 2200"/>
                <a:gd name="T13" fmla="*/ 0 h 2482"/>
                <a:gd name="T14" fmla="*/ 2200 w 2200"/>
                <a:gd name="T15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  <a:gd name="T12" fmla="*/ 0 w 84"/>
                <a:gd name="T13" fmla="*/ 0 h 96"/>
                <a:gd name="T14" fmla="*/ 84 w 84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1717A2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w 155"/>
                <a:gd name="T13" fmla="*/ 0 h 516"/>
                <a:gd name="T14" fmla="*/ 155 w 155"/>
                <a:gd name="T15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  <a:gd name="T12" fmla="*/ 0 w 574"/>
                <a:gd name="T13" fmla="*/ 0 h 1043"/>
                <a:gd name="T14" fmla="*/ 574 w 574"/>
                <a:gd name="T15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  <a:gd name="T12" fmla="*/ 0 w 341"/>
                <a:gd name="T13" fmla="*/ 0 h 797"/>
                <a:gd name="T14" fmla="*/ 341 w 341"/>
                <a:gd name="T15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w 60"/>
                <a:gd name="T13" fmla="*/ 0 h 312"/>
                <a:gd name="T14" fmla="*/ 60 w 60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  <a:gd name="T12" fmla="*/ 0 w 5740"/>
                <a:gd name="T13" fmla="*/ 0 h 1864"/>
                <a:gd name="T14" fmla="*/ 5740 w 5740"/>
                <a:gd name="T15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w 6"/>
                <a:gd name="T11" fmla="*/ 0 h 6"/>
                <a:gd name="T12" fmla="*/ 6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  <a:gd name="T12" fmla="*/ 0 w 5740"/>
                <a:gd name="T13" fmla="*/ 0 h 1337"/>
                <a:gd name="T14" fmla="*/ 5740 w 5740"/>
                <a:gd name="T15" fmla="*/ 1337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  <a:gd name="T12" fmla="*/ 0 w 5740"/>
                <a:gd name="T13" fmla="*/ 0 h 414"/>
                <a:gd name="T14" fmla="*/ 5740 w 5740"/>
                <a:gd name="T15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  <a:gd name="T12" fmla="*/ 0 w 4448"/>
                <a:gd name="T13" fmla="*/ 0 h 3177"/>
                <a:gd name="T14" fmla="*/ 4448 w 4448"/>
                <a:gd name="T15" fmla="*/ 3177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  <a:gd name="T12" fmla="*/ 0 w 2428"/>
                <a:gd name="T13" fmla="*/ 0 h 2614"/>
                <a:gd name="T14" fmla="*/ 2428 w 2428"/>
                <a:gd name="T15" fmla="*/ 2614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8" name="AutoShape 34"/>
            <p:cNvSpPr>
              <a:spLocks noChangeArrowheads="1"/>
            </p:cNvSpPr>
            <p:nvPr/>
          </p:nvSpPr>
          <p:spPr bwMode="auto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  <a:gd name="T14" fmla="*/ 0 w 1800"/>
                <a:gd name="T15" fmla="*/ 0 h 2464"/>
                <a:gd name="T16" fmla="*/ 1800 w 1800"/>
                <a:gd name="T17" fmla="*/ 2464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  <a:gd name="T12" fmla="*/ 0 w 1232"/>
                <a:gd name="T13" fmla="*/ 0 h 2074"/>
                <a:gd name="T14" fmla="*/ 1232 w 1232"/>
                <a:gd name="T15" fmla="*/ 2074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  <a:gd name="T12" fmla="*/ 0 w 1058"/>
                <a:gd name="T13" fmla="*/ 0 h 1936"/>
                <a:gd name="T14" fmla="*/ 1058 w 1058"/>
                <a:gd name="T15" fmla="*/ 1936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61" name="AutoShape 37"/>
            <p:cNvSpPr>
              <a:spLocks noChangeArrowheads="1"/>
            </p:cNvSpPr>
            <p:nvPr/>
          </p:nvSpPr>
          <p:spPr bwMode="auto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  <a:gd name="T12" fmla="*/ 0 w 771"/>
                <a:gd name="T13" fmla="*/ 0 h 1487"/>
                <a:gd name="T14" fmla="*/ 771 w 771"/>
                <a:gd name="T15" fmla="*/ 1487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0" y="1632"/>
              <a:ext cx="5757" cy="1857"/>
              <a:chOff x="0" y="1632"/>
              <a:chExt cx="5757" cy="1857"/>
            </a:xfrm>
          </p:grpSpPr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  <a:gd name="T14" fmla="*/ 0 w 3659"/>
                  <a:gd name="T15" fmla="*/ 0 h 1313"/>
                  <a:gd name="T16" fmla="*/ 3659 w 3659"/>
                  <a:gd name="T17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  <a:gd name="T14" fmla="*/ 0 w 2105"/>
                  <a:gd name="T15" fmla="*/ 0 h 695"/>
                  <a:gd name="T16" fmla="*/ 2105 w 2105"/>
                  <a:gd name="T17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717A2"/>
                  </a:gs>
                  <a:gs pos="100000">
                    <a:srgbClr val="0000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2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057900"/>
            <a:ext cx="213201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 smtClean="0"/>
              <a:t>RRTF symposium, GSI, 09/10/2013 </a:t>
            </a:r>
            <a:endParaRPr lang="fr-FR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A1C542A1-C0F1-456C-B215-AC5C99252DB9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DejaVu Sans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DejaVu Sans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DejaVu San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DejaVu San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2729E1-256A-4872-95B7-2B148507D2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2729E1-256A-4872-95B7-2B148507D2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RRTF symposium, GSI, 09/10/2013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 Ramstein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2729E1-256A-4872-95B7-2B148507D2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2.xml"/><Relationship Id="rId5" Type="http://schemas.openxmlformats.org/officeDocument/2006/relationships/image" Target="../media/image26.jpe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068960"/>
            <a:ext cx="9144000" cy="10081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endParaRPr lang="fr-FR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083851" cy="1196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60648"/>
            <a:ext cx="1752600" cy="5730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13970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993570" y="2780928"/>
            <a:ext cx="4846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i="1" dirty="0" smtClean="0">
                <a:solidFill>
                  <a:prstClr val="black"/>
                </a:solidFill>
                <a:latin typeface="Perpetua"/>
              </a:rPr>
              <a:t>   </a:t>
            </a:r>
            <a:endParaRPr lang="en-US" sz="2000" dirty="0" smtClean="0">
              <a:solidFill>
                <a:prstClr val="black"/>
              </a:solidFill>
              <a:latin typeface="Perpetua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dirty="0" smtClean="0">
                <a:solidFill>
                  <a:prstClr val="black"/>
                </a:solidFill>
                <a:latin typeface="Perpetua"/>
              </a:rPr>
              <a:t>       </a:t>
            </a:r>
            <a:r>
              <a:rPr lang="en-US" sz="2800" dirty="0" smtClean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Ramstein</a:t>
            </a:r>
            <a:r>
              <a:rPr lang="en-US" sz="2800" dirty="0" smtClean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, IPN </a:t>
            </a:r>
            <a:r>
              <a:rPr lang="en-US" sz="2800" dirty="0" err="1" smtClean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Orsay</a:t>
            </a:r>
            <a:endParaRPr lang="en-US" sz="2400" dirty="0" smtClean="0">
              <a:solidFill>
                <a:prstClr val="black"/>
              </a:solidFill>
              <a:latin typeface="Perpetua"/>
              <a:ea typeface="+mn-ea"/>
              <a:cs typeface="+mn-cs"/>
            </a:endParaRPr>
          </a:p>
          <a:p>
            <a:r>
              <a:rPr lang="en-US" sz="2400" i="1" dirty="0" smtClean="0">
                <a:solidFill>
                  <a:prstClr val="black"/>
                </a:solidFill>
              </a:rPr>
              <a:t>       for the HADES collaboration</a:t>
            </a:r>
            <a:endParaRPr lang="en-US" sz="2400" dirty="0" smtClean="0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11560" y="1700808"/>
            <a:ext cx="8133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Study of electromagnetic processes </a:t>
            </a:r>
            <a:endParaRPr lang="en-US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HADES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pion induced reactions</a:t>
            </a:r>
            <a:endParaRPr lang="fr-FR" sz="2800" dirty="0" smtClean="0">
              <a:solidFill>
                <a:srgbClr val="FFFFFF"/>
              </a:solidFill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4221088"/>
            <a:ext cx="3275856" cy="2636912"/>
            <a:chOff x="0" y="0"/>
            <a:chExt cx="2304" cy="1463"/>
          </a:xfrm>
        </p:grpSpPr>
        <p:pic>
          <p:nvPicPr>
            <p:cNvPr id="15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fr-FR">
                <a:solidFill>
                  <a:prstClr val="black"/>
                </a:solidFill>
                <a:latin typeface="Perpetua"/>
                <a:ea typeface="+mn-ea"/>
                <a:cs typeface="+mn-cs"/>
              </a:endParaRPr>
            </a:p>
          </p:txBody>
        </p:sp>
      </p:grpSp>
      <p:pic>
        <p:nvPicPr>
          <p:cNvPr id="85401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901637"/>
            <a:ext cx="3600400" cy="169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ZoneTexte 28"/>
          <p:cNvSpPr txBox="1"/>
          <p:nvPr/>
        </p:nvSpPr>
        <p:spPr>
          <a:xfrm>
            <a:off x="3347864" y="4263479"/>
            <a:ext cx="569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RRTF symposium, GSI, 9 October 2013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1219200"/>
            <a:ext cx="3600450" cy="3573463"/>
            <a:chOff x="144" y="768"/>
            <a:chExt cx="2268" cy="2251"/>
          </a:xfrm>
        </p:grpSpPr>
        <p:pic>
          <p:nvPicPr>
            <p:cNvPr id="17103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768"/>
              <a:ext cx="2269" cy="22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1037" name="Rectangle 6"/>
            <p:cNvSpPr>
              <a:spLocks noChangeArrowheads="1"/>
            </p:cNvSpPr>
            <p:nvPr/>
          </p:nvSpPr>
          <p:spPr bwMode="auto">
            <a:xfrm>
              <a:off x="1152" y="1056"/>
              <a:ext cx="864" cy="192"/>
            </a:xfrm>
            <a:prstGeom prst="rect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8600" y="1219200"/>
            <a:ext cx="3600450" cy="3573463"/>
            <a:chOff x="144" y="768"/>
            <a:chExt cx="2268" cy="2251"/>
          </a:xfrm>
        </p:grpSpPr>
        <p:pic>
          <p:nvPicPr>
            <p:cNvPr id="17103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768"/>
              <a:ext cx="2269" cy="22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1035" name="Rectangle 9"/>
            <p:cNvSpPr>
              <a:spLocks noChangeArrowheads="1"/>
            </p:cNvSpPr>
            <p:nvPr/>
          </p:nvSpPr>
          <p:spPr bwMode="auto">
            <a:xfrm>
              <a:off x="1392" y="1488"/>
              <a:ext cx="576" cy="4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171013" name="Text Box 10"/>
          <p:cNvSpPr txBox="1">
            <a:spLocks noChangeArrowheads="1"/>
          </p:cNvSpPr>
          <p:nvPr/>
        </p:nvSpPr>
        <p:spPr bwMode="auto">
          <a:xfrm>
            <a:off x="152400" y="5105400"/>
            <a:ext cx="3429000" cy="9175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000099"/>
                </a:solidFill>
              </a:rPr>
              <a:t>Resonance model results:</a:t>
            </a:r>
            <a:r>
              <a:rPr lang="fr-FR">
                <a:solidFill>
                  <a:srgbClr val="FFFFFF"/>
                </a:solidFill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0000"/>
                </a:solidFill>
                <a:latin typeface="Symbol" pitchFamily="18" charset="2"/>
              </a:rPr>
              <a:t></a:t>
            </a:r>
            <a:r>
              <a:rPr lang="fr-FR">
                <a:solidFill>
                  <a:srgbClr val="FF0000"/>
                </a:solidFill>
              </a:rPr>
              <a:t>° Dalitz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666699"/>
              </a:buClr>
              <a:buSzPct val="100000"/>
              <a:buFont typeface="Symbol" pitchFamily="18" charset="2"/>
              <a:buChar char="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666699"/>
                </a:solidFill>
              </a:rPr>
              <a:t> Dalitz</a:t>
            </a:r>
            <a:r>
              <a:rPr lang="fr-FR">
                <a:solidFill>
                  <a:srgbClr val="FFFFFF"/>
                </a:solidFill>
              </a:rPr>
              <a:t>)</a:t>
            </a:r>
            <a:r>
              <a:rPr lang="fr-FR">
                <a:solidFill>
                  <a:srgbClr val="666699"/>
                </a:solidFill>
              </a:rPr>
              <a:t>+ effect of Iachello FF </a:t>
            </a:r>
          </a:p>
        </p:txBody>
      </p:sp>
      <p:sp>
        <p:nvSpPr>
          <p:cNvPr id="171014" name="Line 11"/>
          <p:cNvSpPr>
            <a:spLocks noChangeShapeType="1"/>
          </p:cNvSpPr>
          <p:nvPr/>
        </p:nvSpPr>
        <p:spPr bwMode="auto">
          <a:xfrm flipV="1">
            <a:off x="990600" y="3656013"/>
            <a:ext cx="152400" cy="1450975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1015" name="Line 12"/>
          <p:cNvSpPr>
            <a:spLocks noChangeShapeType="1"/>
          </p:cNvSpPr>
          <p:nvPr/>
        </p:nvSpPr>
        <p:spPr bwMode="auto">
          <a:xfrm flipV="1">
            <a:off x="1763688" y="3579812"/>
            <a:ext cx="65112" cy="200942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1016" name="Rectangle 13"/>
          <p:cNvSpPr>
            <a:spLocks noChangeArrowheads="1"/>
          </p:cNvSpPr>
          <p:nvPr/>
        </p:nvSpPr>
        <p:spPr bwMode="auto">
          <a:xfrm>
            <a:off x="2286000" y="2362200"/>
            <a:ext cx="914400" cy="762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1017" name="Text Box 14"/>
          <p:cNvSpPr txBox="1">
            <a:spLocks noChangeArrowheads="1"/>
          </p:cNvSpPr>
          <p:nvPr/>
        </p:nvSpPr>
        <p:spPr bwMode="auto">
          <a:xfrm>
            <a:off x="228600" y="5867400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1018" name="Text Box 15"/>
          <p:cNvSpPr txBox="1">
            <a:spLocks noChangeArrowheads="1"/>
          </p:cNvSpPr>
          <p:nvPr/>
        </p:nvSpPr>
        <p:spPr bwMode="auto">
          <a:xfrm>
            <a:off x="1676400" y="0"/>
            <a:ext cx="76454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>
                <a:solidFill>
                  <a:srgbClr val="FFFFFF"/>
                </a:solidFill>
              </a:rPr>
              <a:t>Dilepton production in pp reaction at 1.25 GeV</a:t>
            </a:r>
            <a:r>
              <a:rPr lang="fr-FR" sz="2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71019" name="Line 16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1021" name="Rectangle 52"/>
          <p:cNvSpPr>
            <a:spLocks noChangeArrowheads="1"/>
          </p:cNvSpPr>
          <p:nvPr/>
        </p:nvSpPr>
        <p:spPr bwMode="auto">
          <a:xfrm>
            <a:off x="465138" y="1204913"/>
            <a:ext cx="29718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dirty="0">
                <a:solidFill>
                  <a:srgbClr val="000000"/>
                </a:solidFill>
              </a:rPr>
              <a:t>HADES: Phys.Lett.B690 (2010)118</a:t>
            </a:r>
          </a:p>
        </p:txBody>
      </p:sp>
      <p:sp>
        <p:nvSpPr>
          <p:cNvPr id="171022" name="Text Box 53"/>
          <p:cNvSpPr txBox="1">
            <a:spLocks noChangeArrowheads="1"/>
          </p:cNvSpPr>
          <p:nvPr/>
        </p:nvSpPr>
        <p:spPr bwMode="auto">
          <a:xfrm>
            <a:off x="4041775" y="1066800"/>
            <a:ext cx="4851306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below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>
                <a:solidFill>
                  <a:srgbClr val="FFFFFF"/>
                </a:solidFill>
                <a:latin typeface="Symbol" pitchFamily="18" charset="2"/>
              </a:rPr>
              <a:t>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threshold</a:t>
            </a:r>
            <a:r>
              <a:rPr lang="fr-FR" dirty="0" smtClean="0">
                <a:solidFill>
                  <a:srgbClr val="FFFFFF"/>
                </a:solidFill>
              </a:rPr>
              <a:t>:  </a:t>
            </a:r>
            <a:r>
              <a:rPr lang="fr-FR" dirty="0" err="1">
                <a:solidFill>
                  <a:srgbClr val="FFFFFF"/>
                </a:solidFill>
              </a:rPr>
              <a:t>only</a:t>
            </a:r>
            <a:r>
              <a:rPr lang="fr-FR" dirty="0">
                <a:solidFill>
                  <a:srgbClr val="FFFFFF"/>
                </a:solidFill>
              </a:rPr>
              <a:t> 2 </a:t>
            </a:r>
            <a:r>
              <a:rPr lang="fr-FR" dirty="0" err="1">
                <a:solidFill>
                  <a:srgbClr val="FFFFFF"/>
                </a:solidFill>
              </a:rPr>
              <a:t>dilepton</a:t>
            </a:r>
            <a:r>
              <a:rPr lang="fr-FR" dirty="0">
                <a:solidFill>
                  <a:srgbClr val="FFFFFF"/>
                </a:solidFill>
              </a:rPr>
              <a:t> sources  </a:t>
            </a:r>
          </a:p>
        </p:txBody>
      </p:sp>
      <p:sp>
        <p:nvSpPr>
          <p:cNvPr id="29750" name="Text Box 54"/>
          <p:cNvSpPr txBox="1">
            <a:spLocks noChangeArrowheads="1"/>
          </p:cNvSpPr>
          <p:nvPr/>
        </p:nvSpPr>
        <p:spPr bwMode="auto">
          <a:xfrm>
            <a:off x="4067944" y="1500188"/>
            <a:ext cx="5076056" cy="2587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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°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Dalitz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decay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>
                <a:solidFill>
                  <a:srgbClr val="FFFFFF"/>
                </a:solidFill>
                <a:latin typeface="Symbol" pitchFamily="18" charset="2"/>
              </a:rPr>
              <a:t></a:t>
            </a:r>
            <a:r>
              <a:rPr lang="fr-FR" baseline="-25000" dirty="0">
                <a:solidFill>
                  <a:srgbClr val="FFFFFF"/>
                </a:solidFill>
                <a:latin typeface="Symbol" pitchFamily="18" charset="2"/>
              </a:rPr>
              <a:t></a:t>
            </a:r>
            <a:r>
              <a:rPr lang="fr-FR" baseline="-25000" dirty="0">
                <a:solidFill>
                  <a:srgbClr val="FFFFFF"/>
                </a:solidFill>
              </a:rPr>
              <a:t>°</a:t>
            </a:r>
            <a:r>
              <a:rPr lang="fr-FR" dirty="0">
                <a:solidFill>
                  <a:srgbClr val="FFFFFF"/>
                </a:solidFill>
              </a:rPr>
              <a:t> =4.5 mb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FF"/>
                </a:solidFill>
              </a:rPr>
              <a:t>   </a:t>
            </a:r>
            <a:r>
              <a:rPr lang="fr-FR" dirty="0" err="1">
                <a:solidFill>
                  <a:srgbClr val="FFFFFF"/>
                </a:solidFill>
              </a:rPr>
              <a:t>branching</a:t>
            </a:r>
            <a:r>
              <a:rPr lang="fr-FR" dirty="0">
                <a:solidFill>
                  <a:srgbClr val="FFFFFF"/>
                </a:solidFill>
              </a:rPr>
              <a:t> ratio </a:t>
            </a:r>
            <a:r>
              <a:rPr lang="fr-FR" dirty="0">
                <a:solidFill>
                  <a:srgbClr val="FFFFFF"/>
                </a:solidFill>
                <a:latin typeface="Symbol" pitchFamily="18" charset="2"/>
              </a:rPr>
              <a:t></a:t>
            </a:r>
            <a:r>
              <a:rPr lang="fr-FR" dirty="0">
                <a:solidFill>
                  <a:srgbClr val="FFFFFF"/>
                </a:solidFill>
              </a:rPr>
              <a:t>° → </a:t>
            </a:r>
            <a:r>
              <a:rPr lang="fr-FR" dirty="0">
                <a:solidFill>
                  <a:srgbClr val="FFFFFF"/>
                </a:solidFill>
                <a:latin typeface="Symbol" pitchFamily="18" charset="2"/>
              </a:rPr>
              <a:t></a:t>
            </a:r>
            <a:r>
              <a:rPr lang="fr-FR" dirty="0">
                <a:solidFill>
                  <a:srgbClr val="FFFFFF"/>
                </a:solidFill>
              </a:rPr>
              <a:t>e</a:t>
            </a:r>
            <a:r>
              <a:rPr lang="fr-FR" baseline="30000" dirty="0">
                <a:solidFill>
                  <a:srgbClr val="FFFFFF"/>
                </a:solidFill>
              </a:rPr>
              <a:t>+</a:t>
            </a:r>
            <a:r>
              <a:rPr lang="fr-FR" dirty="0">
                <a:solidFill>
                  <a:srgbClr val="FFFFFF"/>
                </a:solidFill>
              </a:rPr>
              <a:t>e</a:t>
            </a:r>
            <a:r>
              <a:rPr lang="fr-FR" baseline="30000" dirty="0">
                <a:solidFill>
                  <a:srgbClr val="FFFFFF"/>
                </a:solidFill>
              </a:rPr>
              <a:t>-</a:t>
            </a:r>
            <a:r>
              <a:rPr lang="fr-FR" dirty="0">
                <a:solidFill>
                  <a:srgbClr val="FFFFFF"/>
                </a:solidFill>
              </a:rPr>
              <a:t> 1.2 %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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Dalitz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decay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smtClean="0">
                <a:solidFill>
                  <a:srgbClr val="FFFFFF"/>
                </a:solidFill>
              </a:rPr>
              <a:t>:</a:t>
            </a:r>
            <a:endParaRPr lang="fr-FR" baseline="-25000" dirty="0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FF"/>
                </a:solidFill>
              </a:rPr>
              <a:t>    </a:t>
            </a:r>
            <a:r>
              <a:rPr lang="fr-FR" dirty="0" err="1">
                <a:solidFill>
                  <a:srgbClr val="FFFFFF"/>
                </a:solidFill>
              </a:rPr>
              <a:t>branching</a:t>
            </a:r>
            <a:r>
              <a:rPr lang="fr-FR" dirty="0">
                <a:solidFill>
                  <a:srgbClr val="FFFFFF"/>
                </a:solidFill>
              </a:rPr>
              <a:t> ratio </a:t>
            </a:r>
            <a:r>
              <a:rPr lang="fr-FR" dirty="0">
                <a:solidFill>
                  <a:srgbClr val="FFFFFF"/>
                </a:solidFill>
                <a:latin typeface="Symbol" pitchFamily="18" charset="2"/>
              </a:rPr>
              <a:t></a:t>
            </a:r>
            <a:r>
              <a:rPr lang="fr-FR" dirty="0">
                <a:solidFill>
                  <a:srgbClr val="FFFFFF"/>
                </a:solidFill>
              </a:rPr>
              <a:t> → Ne</a:t>
            </a:r>
            <a:r>
              <a:rPr lang="fr-FR" baseline="30000" dirty="0">
                <a:solidFill>
                  <a:srgbClr val="FFFFFF"/>
                </a:solidFill>
              </a:rPr>
              <a:t>+</a:t>
            </a:r>
            <a:r>
              <a:rPr lang="fr-FR" dirty="0">
                <a:solidFill>
                  <a:srgbClr val="FFFFFF"/>
                </a:solidFill>
              </a:rPr>
              <a:t>e</a:t>
            </a:r>
            <a:r>
              <a:rPr lang="fr-FR" baseline="30000" dirty="0">
                <a:solidFill>
                  <a:srgbClr val="FFFFFF"/>
                </a:solidFill>
              </a:rPr>
              <a:t>-</a:t>
            </a:r>
            <a:r>
              <a:rPr lang="fr-FR" dirty="0">
                <a:solidFill>
                  <a:srgbClr val="FFFFFF"/>
                </a:solidFill>
              </a:rPr>
              <a:t> (QED :4.2 10</a:t>
            </a:r>
            <a:r>
              <a:rPr lang="fr-FR" baseline="30000" dirty="0">
                <a:solidFill>
                  <a:srgbClr val="FFFFFF"/>
                </a:solidFill>
              </a:rPr>
              <a:t>-5</a:t>
            </a:r>
            <a:r>
              <a:rPr lang="fr-FR" dirty="0">
                <a:solidFill>
                  <a:srgbClr val="FFFFFF"/>
                </a:solidFill>
              </a:rPr>
              <a:t>)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>
                <a:solidFill>
                  <a:srgbClr val="FFFFFF"/>
                </a:solidFill>
              </a:rPr>
              <a:t> </a:t>
            </a:r>
            <a:r>
              <a:rPr lang="fr-FR" dirty="0">
                <a:solidFill>
                  <a:srgbClr val="FFFFFF"/>
                </a:solidFill>
              </a:rPr>
              <a:t>non </a:t>
            </a:r>
            <a:r>
              <a:rPr lang="fr-FR" dirty="0" err="1">
                <a:solidFill>
                  <a:srgbClr val="FFFFFF"/>
                </a:solidFill>
              </a:rPr>
              <a:t>resonant</a:t>
            </a:r>
            <a:r>
              <a:rPr lang="fr-FR" dirty="0">
                <a:solidFill>
                  <a:srgbClr val="FFFFFF"/>
                </a:solidFill>
              </a:rPr>
              <a:t> contribution </a:t>
            </a:r>
            <a:r>
              <a:rPr lang="fr-FR" dirty="0" err="1">
                <a:solidFill>
                  <a:srgbClr val="FFFFFF"/>
                </a:solidFill>
              </a:rPr>
              <a:t>expected</a:t>
            </a:r>
            <a:r>
              <a:rPr lang="fr-FR" dirty="0">
                <a:solidFill>
                  <a:srgbClr val="FFFFFF"/>
                </a:solidFill>
              </a:rPr>
              <a:t> to </a:t>
            </a:r>
            <a:r>
              <a:rPr lang="fr-FR" dirty="0" err="1">
                <a:solidFill>
                  <a:srgbClr val="FFFFFF"/>
                </a:solidFill>
              </a:rPr>
              <a:t>be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small</a:t>
            </a:r>
            <a:endParaRPr lang="fr-F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1024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" name="ZoneTexte 28"/>
          <p:cNvSpPr txBox="1"/>
          <p:nvPr/>
        </p:nvSpPr>
        <p:spPr>
          <a:xfrm>
            <a:off x="4189716" y="3717032"/>
            <a:ext cx="4558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 smtClean="0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Time-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like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N-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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transition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electromagnetic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966521" y="4799474"/>
            <a:ext cx="52139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cs typeface="Arial" pitchFamily="34" charset="0"/>
              </a:rPr>
              <a:t>Wan and </a:t>
            </a:r>
            <a:r>
              <a:rPr lang="en-US" sz="1600" dirty="0" err="1" smtClean="0">
                <a:solidFill>
                  <a:srgbClr val="FFFFFF"/>
                </a:solidFill>
                <a:cs typeface="Arial" pitchFamily="34" charset="0"/>
              </a:rPr>
              <a:t>Iachello</a:t>
            </a:r>
            <a:r>
              <a:rPr lang="en-US" sz="1600" dirty="0" smtClean="0">
                <a:solidFill>
                  <a:srgbClr val="FFFFFF"/>
                </a:solidFill>
                <a:cs typeface="Arial" pitchFamily="34" charset="0"/>
              </a:rPr>
              <a:t> Int. J Mod. Phys. A20 (2005) 1846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1600" dirty="0" smtClean="0">
                <a:solidFill>
                  <a:srgbClr val="FFFFFF"/>
                </a:solidFill>
                <a:cs typeface="Arial" pitchFamily="34" charset="0"/>
              </a:rPr>
              <a:t>G. Ramalho and T. Pena </a:t>
            </a:r>
            <a:r>
              <a:rPr lang="pl-PL" sz="1600" i="1" dirty="0" smtClean="0">
                <a:solidFill>
                  <a:srgbClr val="FFFFFF"/>
                </a:solidFill>
                <a:cs typeface="Arial" pitchFamily="34" charset="0"/>
              </a:rPr>
              <a:t>Phys.Rev. D85 (2012) 113014</a:t>
            </a:r>
            <a:endParaRPr lang="pl-PL" sz="1600" dirty="0" smtClean="0">
              <a:solidFill>
                <a:srgbClr val="FFFFFF"/>
              </a:solidFill>
              <a:cs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idx="12"/>
          </p:nvPr>
        </p:nvSpPr>
        <p:spPr>
          <a:xfrm>
            <a:off x="8704683" y="6243638"/>
            <a:ext cx="2132013" cy="455612"/>
          </a:xfrm>
        </p:spPr>
        <p:txBody>
          <a:bodyPr/>
          <a:lstStyle/>
          <a:p>
            <a:pPr>
              <a:defRPr/>
            </a:pPr>
            <a:fld id="{B63FD38E-F2C6-49E9-B7D4-4A2113E3781E}" type="slidenum">
              <a:rPr lang="fr-FR" sz="1600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fr-FR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46856" y="-387424"/>
            <a:ext cx="8229600" cy="1143000"/>
          </a:xfrm>
        </p:spPr>
        <p:txBody>
          <a:bodyPr/>
          <a:lstStyle/>
          <a:p>
            <a:r>
              <a:rPr lang="fr-FR" sz="3200" dirty="0" smtClean="0"/>
              <a:t>Exclusive </a:t>
            </a:r>
            <a:r>
              <a:rPr lang="fr-FR" sz="3200" dirty="0" err="1" smtClean="0"/>
              <a:t>analysis</a:t>
            </a:r>
            <a:r>
              <a:rPr lang="fr-FR" sz="3200" dirty="0" smtClean="0"/>
              <a:t> : </a:t>
            </a:r>
            <a:r>
              <a:rPr lang="fr-FR" sz="3200" dirty="0" smtClean="0">
                <a:solidFill>
                  <a:schemeClr val="tx1"/>
                </a:solidFill>
                <a:sym typeface="Symbol" pitchFamily="16" charset="2"/>
              </a:rPr>
              <a:t>pp</a:t>
            </a:r>
            <a:r>
              <a:rPr lang="fr-FR" sz="3200" dirty="0" err="1" smtClean="0">
                <a:solidFill>
                  <a:schemeClr val="tx1"/>
                </a:solidFill>
                <a:sym typeface="Symbol" pitchFamily="16" charset="2"/>
              </a:rPr>
              <a:t>p</a:t>
            </a:r>
            <a:r>
              <a:rPr lang="fr-FR" sz="3200" dirty="0" err="1" smtClean="0">
                <a:solidFill>
                  <a:srgbClr val="FFFF00"/>
                </a:solidFill>
                <a:sym typeface="Symbol" pitchFamily="16" charset="2"/>
              </a:rPr>
              <a:t>pe</a:t>
            </a:r>
            <a:r>
              <a:rPr lang="fr-FR" sz="3200" baseline="30000" dirty="0" smtClean="0">
                <a:solidFill>
                  <a:srgbClr val="FFFF00"/>
                </a:solidFill>
                <a:sym typeface="Symbol" pitchFamily="16" charset="2"/>
              </a:rPr>
              <a:t>+</a:t>
            </a:r>
            <a:r>
              <a:rPr lang="fr-FR" sz="3200" dirty="0" smtClean="0">
                <a:solidFill>
                  <a:srgbClr val="FFFF00"/>
                </a:solidFill>
                <a:sym typeface="Symbol" pitchFamily="16" charset="2"/>
              </a:rPr>
              <a:t>e</a:t>
            </a:r>
            <a:r>
              <a:rPr lang="fr-FR" sz="3200" baseline="30000" dirty="0" smtClean="0">
                <a:solidFill>
                  <a:srgbClr val="FFFF00"/>
                </a:solidFill>
                <a:sym typeface="Symbol" pitchFamily="16" charset="2"/>
              </a:rPr>
              <a:t>-</a:t>
            </a:r>
            <a:r>
              <a:rPr lang="fr-FR" sz="3600" dirty="0" smtClean="0">
                <a:solidFill>
                  <a:schemeClr val="bg1"/>
                </a:solidFill>
                <a:effectLst/>
                <a:sym typeface="Symbol" pitchFamily="16" charset="2"/>
              </a:rPr>
              <a:t> </a:t>
            </a:r>
            <a:r>
              <a:rPr lang="fr-FR" sz="3200" dirty="0" err="1" smtClean="0"/>
              <a:t>at</a:t>
            </a:r>
            <a:r>
              <a:rPr lang="fr-FR" sz="3200" dirty="0" smtClean="0"/>
              <a:t> 1.25 </a:t>
            </a:r>
            <a:r>
              <a:rPr lang="fr-FR" sz="3200" dirty="0" err="1" smtClean="0"/>
              <a:t>GeV</a:t>
            </a:r>
            <a:r>
              <a:rPr lang="fr-FR" sz="3600" dirty="0" smtClean="0">
                <a:solidFill>
                  <a:schemeClr val="bg1"/>
                </a:solidFill>
                <a:effectLst/>
                <a:sym typeface="Symbol" pitchFamily="16" charset="2"/>
              </a:rPr>
              <a:t> </a:t>
            </a:r>
            <a:endParaRPr lang="fr-FR" sz="3200" dirty="0"/>
          </a:p>
        </p:txBody>
      </p:sp>
      <p:sp>
        <p:nvSpPr>
          <p:cNvPr id="8" name="Espace réservé du tableau 7"/>
          <p:cNvSpPr>
            <a:spLocks noGrp="1"/>
          </p:cNvSpPr>
          <p:nvPr>
            <p:ph type="tbl" idx="1"/>
          </p:nvPr>
        </p:nvSpPr>
        <p:spPr>
          <a:xfrm>
            <a:off x="395536" y="980728"/>
            <a:ext cx="8229600" cy="4530725"/>
          </a:xfrm>
        </p:spPr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7504" y="2106290"/>
            <a:ext cx="2617415" cy="1322710"/>
            <a:chOff x="594" y="1100"/>
            <a:chExt cx="1876" cy="964"/>
          </a:xfrm>
        </p:grpSpPr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1629" y="1100"/>
              <a:ext cx="1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p</a:t>
              </a:r>
              <a:endParaRPr lang="fr-FR" sz="1400" baseline="-25000">
                <a:solidFill>
                  <a:srgbClr val="FFFFFF"/>
                </a:solidFill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94" y="110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 flipV="1">
              <a:off x="1355" y="1603"/>
              <a:ext cx="409" cy="5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 flipV="1">
              <a:off x="1764" y="1423"/>
              <a:ext cx="34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1764" y="1585"/>
              <a:ext cx="364" cy="26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96" y="24"/>
                </a:cxn>
                <a:cxn ang="0">
                  <a:pos x="48" y="168"/>
                </a:cxn>
                <a:cxn ang="0">
                  <a:pos x="192" y="120"/>
                </a:cxn>
                <a:cxn ang="0">
                  <a:pos x="192" y="264"/>
                </a:cxn>
                <a:cxn ang="0">
                  <a:pos x="336" y="216"/>
                </a:cxn>
                <a:cxn ang="0">
                  <a:pos x="336" y="360"/>
                </a:cxn>
              </a:cxnLst>
              <a:rect l="0" t="0" r="r" b="b"/>
              <a:pathLst>
                <a:path w="360" h="360">
                  <a:moveTo>
                    <a:pt x="0" y="24"/>
                  </a:moveTo>
                  <a:cubicBezTo>
                    <a:pt x="44" y="12"/>
                    <a:pt x="88" y="0"/>
                    <a:pt x="96" y="24"/>
                  </a:cubicBezTo>
                  <a:cubicBezTo>
                    <a:pt x="104" y="48"/>
                    <a:pt x="32" y="152"/>
                    <a:pt x="48" y="168"/>
                  </a:cubicBezTo>
                  <a:cubicBezTo>
                    <a:pt x="64" y="184"/>
                    <a:pt x="168" y="104"/>
                    <a:pt x="192" y="120"/>
                  </a:cubicBezTo>
                  <a:cubicBezTo>
                    <a:pt x="216" y="136"/>
                    <a:pt x="168" y="248"/>
                    <a:pt x="192" y="264"/>
                  </a:cubicBezTo>
                  <a:cubicBezTo>
                    <a:pt x="216" y="280"/>
                    <a:pt x="312" y="200"/>
                    <a:pt x="336" y="216"/>
                  </a:cubicBezTo>
                  <a:cubicBezTo>
                    <a:pt x="360" y="232"/>
                    <a:pt x="336" y="336"/>
                    <a:pt x="336" y="36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 flipV="1">
              <a:off x="2104" y="1782"/>
              <a:ext cx="194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2104" y="1854"/>
              <a:ext cx="194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1923" y="1280"/>
              <a:ext cx="2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p</a:t>
              </a:r>
              <a:r>
                <a:rPr lang="fr-FR" sz="1400" baseline="-25000">
                  <a:solidFill>
                    <a:srgbClr val="FFFFFF"/>
                  </a:solidFill>
                  <a:latin typeface="Symbol" pitchFamily="16" charset="2"/>
                </a:rPr>
                <a:t>2</a:t>
              </a: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2249" y="1663"/>
              <a:ext cx="2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e</a:t>
              </a:r>
              <a:r>
                <a:rPr lang="fr-FR" sz="1400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1584" y="1392"/>
              <a:ext cx="2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  <a:latin typeface="Symbol" pitchFamily="16" charset="2"/>
                </a:rPr>
                <a:t>D</a:t>
              </a:r>
              <a:r>
                <a:rPr lang="fr-FR" sz="1400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 flipH="1" flipV="1">
              <a:off x="1355" y="1249"/>
              <a:ext cx="0" cy="3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 flipV="1">
              <a:off x="679" y="1249"/>
              <a:ext cx="1065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 flipH="1">
              <a:off x="628" y="1608"/>
              <a:ext cx="7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594" y="1464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35" name="Oval 19"/>
            <p:cNvSpPr>
              <a:spLocks noChangeArrowheads="1"/>
            </p:cNvSpPr>
            <p:nvPr/>
          </p:nvSpPr>
          <p:spPr bwMode="auto">
            <a:xfrm>
              <a:off x="1581" y="1104"/>
              <a:ext cx="291" cy="20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45C984"/>
                </a:solidFill>
              </a:endParaRPr>
            </a:p>
          </p:txBody>
        </p:sp>
        <p:sp>
          <p:nvSpPr>
            <p:cNvPr id="36" name="Oval 20"/>
            <p:cNvSpPr>
              <a:spLocks noChangeArrowheads="1"/>
            </p:cNvSpPr>
            <p:nvPr/>
          </p:nvSpPr>
          <p:spPr bwMode="auto">
            <a:xfrm>
              <a:off x="1839" y="1321"/>
              <a:ext cx="417" cy="1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45C984"/>
                </a:solidFill>
              </a:endParaRPr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966" y="1813"/>
              <a:ext cx="10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q</a:t>
              </a:r>
              <a:r>
                <a:rPr lang="fr-FR" sz="1400" baseline="30000">
                  <a:solidFill>
                    <a:srgbClr val="FFFFFF"/>
                  </a:solidFill>
                </a:rPr>
                <a:t>2</a:t>
              </a:r>
              <a:r>
                <a:rPr lang="fr-FR" sz="1400">
                  <a:solidFill>
                    <a:srgbClr val="FFFFFF"/>
                  </a:solidFill>
                </a:rPr>
                <a:t>=M</a:t>
              </a:r>
              <a:r>
                <a:rPr lang="fr-FR" sz="1400" baseline="30000">
                  <a:solidFill>
                    <a:srgbClr val="FFFFFF"/>
                  </a:solidFill>
                </a:rPr>
                <a:t>2</a:t>
              </a:r>
              <a:r>
                <a:rPr lang="fr-FR" sz="1400" baseline="-25000">
                  <a:solidFill>
                    <a:srgbClr val="FFFFFF"/>
                  </a:solidFill>
                </a:rPr>
                <a:t>inv</a:t>
              </a:r>
              <a:r>
                <a:rPr lang="fr-FR" sz="1400">
                  <a:solidFill>
                    <a:srgbClr val="FFFFFF"/>
                  </a:solidFill>
                </a:rPr>
                <a:t>(e</a:t>
              </a:r>
              <a:r>
                <a:rPr lang="fr-FR" sz="1400" baseline="30000">
                  <a:solidFill>
                    <a:srgbClr val="FFFFFF"/>
                  </a:solidFill>
                </a:rPr>
                <a:t>+</a:t>
              </a:r>
              <a:r>
                <a:rPr lang="fr-FR" sz="1400">
                  <a:solidFill>
                    <a:srgbClr val="FFFFFF"/>
                  </a:solidFill>
                </a:rPr>
                <a:t>e</a:t>
              </a:r>
              <a:r>
                <a:rPr lang="fr-FR" sz="1400" baseline="30000">
                  <a:solidFill>
                    <a:srgbClr val="FFFFFF"/>
                  </a:solidFill>
                </a:rPr>
                <a:t>-</a:t>
              </a:r>
              <a:r>
                <a:rPr lang="fr-FR" sz="1400">
                  <a:solidFill>
                    <a:srgbClr val="FFFFFF"/>
                  </a:solidFill>
                </a:rPr>
                <a:t>)=M</a:t>
              </a:r>
              <a:r>
                <a:rPr lang="fr-FR" sz="1400" baseline="30000">
                  <a:solidFill>
                    <a:srgbClr val="FFFFFF"/>
                  </a:solidFill>
                </a:rPr>
                <a:t>2</a:t>
              </a:r>
              <a:r>
                <a:rPr lang="fr-FR" sz="1400" baseline="-25000">
                  <a:solidFill>
                    <a:srgbClr val="FFFFFF"/>
                  </a:solidFill>
                  <a:sym typeface="Symbol" pitchFamily="16" charset="2"/>
                </a:rPr>
                <a:t>*</a:t>
              </a:r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V="1">
              <a:off x="1641" y="1712"/>
              <a:ext cx="144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1682" y="114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1996" y="1335"/>
              <a:ext cx="1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400">
                <a:solidFill>
                  <a:srgbClr val="FFFFFF"/>
                </a:solidFill>
              </a:endParaRPr>
            </a:p>
          </p:txBody>
        </p:sp>
        <p:sp>
          <p:nvSpPr>
            <p:cNvPr id="41" name="Text Box 25"/>
            <p:cNvSpPr txBox="1">
              <a:spLocks noChangeArrowheads="1"/>
            </p:cNvSpPr>
            <p:nvPr/>
          </p:nvSpPr>
          <p:spPr bwMode="auto">
            <a:xfrm>
              <a:off x="2205" y="1872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>
                  <a:solidFill>
                    <a:srgbClr val="FFFFFF"/>
                  </a:solidFill>
                </a:rPr>
                <a:t>e</a:t>
              </a:r>
              <a:r>
                <a:rPr lang="fr-FR" sz="1400" baseline="30000">
                  <a:solidFill>
                    <a:srgbClr val="FFFFFF"/>
                  </a:solidFill>
                </a:rPr>
                <a:t>-</a:t>
              </a:r>
            </a:p>
          </p:txBody>
        </p:sp>
      </p:grp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0" y="692696"/>
            <a:ext cx="2986715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</a:rPr>
              <a:t>Good agreement with</a:t>
            </a:r>
            <a:endParaRPr lang="fr-FR" dirty="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srgbClr val="FFFFFF"/>
                </a:solidFill>
              </a:rPr>
              <a:t>simulation </a:t>
            </a:r>
            <a:r>
              <a:rPr lang="fr-FR" dirty="0">
                <a:solidFill>
                  <a:srgbClr val="FFFFFF"/>
                </a:solidFill>
              </a:rPr>
              <a:t>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FFFF"/>
                </a:solidFill>
                <a:sym typeface="Symbol" pitchFamily="16" charset="2"/>
              </a:rPr>
              <a:t> production + </a:t>
            </a:r>
            <a:r>
              <a:rPr lang="fr-FR" dirty="0" err="1">
                <a:solidFill>
                  <a:srgbClr val="FFFFFF"/>
                </a:solidFill>
                <a:sym typeface="Symbol" pitchFamily="16" charset="2"/>
              </a:rPr>
              <a:t>Dalitz</a:t>
            </a:r>
            <a:r>
              <a:rPr lang="fr-FR" dirty="0">
                <a:solidFill>
                  <a:srgbClr val="FFFFFF"/>
                </a:solidFill>
                <a:sym typeface="Symbol" pitchFamily="16" charset="2"/>
              </a:rPr>
              <a:t> </a:t>
            </a:r>
            <a:r>
              <a:rPr lang="fr-FR" dirty="0" err="1">
                <a:solidFill>
                  <a:srgbClr val="FFFFFF"/>
                </a:solidFill>
                <a:sym typeface="Symbol" pitchFamily="16" charset="2"/>
              </a:rPr>
              <a:t>decay</a:t>
            </a:r>
            <a:endParaRPr lang="fr-FR" dirty="0">
              <a:solidFill>
                <a:srgbClr val="FFFFFF"/>
              </a:solidFill>
              <a:sym typeface="Symbol" pitchFamily="16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>
                <a:solidFill>
                  <a:srgbClr val="FFFF00"/>
                </a:solidFill>
              </a:rPr>
              <a:t>(</a:t>
            </a:r>
            <a:r>
              <a:rPr lang="fr-FR" dirty="0" err="1">
                <a:solidFill>
                  <a:srgbClr val="FFFF00"/>
                </a:solidFill>
              </a:rPr>
              <a:t>cf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hadronic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channels</a:t>
            </a:r>
            <a:r>
              <a:rPr lang="fr-FR" dirty="0">
                <a:solidFill>
                  <a:srgbClr val="FFFF00"/>
                </a:solidFill>
              </a:rPr>
              <a:t>)</a:t>
            </a:r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4932040" y="4116288"/>
            <a:ext cx="1612776" cy="1760984"/>
            <a:chOff x="4512" y="576"/>
            <a:chExt cx="1152" cy="1296"/>
          </a:xfrm>
        </p:grpSpPr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5136" y="576"/>
              <a:ext cx="24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>
                  <a:solidFill>
                    <a:srgbClr val="FFFFFF"/>
                  </a:solidFill>
                  <a:sym typeface="Symbol" pitchFamily="16" charset="2"/>
                </a:rPr>
                <a:t> </a:t>
              </a:r>
            </a:p>
          </p:txBody>
        </p:sp>
        <p:grpSp>
          <p:nvGrpSpPr>
            <p:cNvPr id="20" name="Group 7"/>
            <p:cNvGrpSpPr>
              <a:grpSpLocks/>
            </p:cNvGrpSpPr>
            <p:nvPr/>
          </p:nvGrpSpPr>
          <p:grpSpPr bwMode="auto">
            <a:xfrm>
              <a:off x="4512" y="672"/>
              <a:ext cx="1152" cy="1200"/>
              <a:chOff x="3888" y="672"/>
              <a:chExt cx="1152" cy="1200"/>
            </a:xfrm>
          </p:grpSpPr>
          <p:sp>
            <p:nvSpPr>
              <p:cNvPr id="69" name="Arc 8"/>
              <p:cNvSpPr>
                <a:spLocks/>
              </p:cNvSpPr>
              <p:nvPr/>
            </p:nvSpPr>
            <p:spPr bwMode="auto">
              <a:xfrm rot="-10514182" flipH="1" flipV="1">
                <a:off x="4512" y="816"/>
                <a:ext cx="192" cy="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3" name="Group 9"/>
              <p:cNvGrpSpPr>
                <a:grpSpLocks/>
              </p:cNvGrpSpPr>
              <p:nvPr/>
            </p:nvGrpSpPr>
            <p:grpSpPr bwMode="auto">
              <a:xfrm>
                <a:off x="3888" y="672"/>
                <a:ext cx="1152" cy="1200"/>
                <a:chOff x="3888" y="672"/>
                <a:chExt cx="1152" cy="1200"/>
              </a:xfrm>
            </p:grpSpPr>
            <p:grpSp>
              <p:nvGrpSpPr>
                <p:cNvPr id="44" name="Group 10"/>
                <p:cNvGrpSpPr>
                  <a:grpSpLocks/>
                </p:cNvGrpSpPr>
                <p:nvPr/>
              </p:nvGrpSpPr>
              <p:grpSpPr bwMode="auto">
                <a:xfrm>
                  <a:off x="3888" y="720"/>
                  <a:ext cx="1152" cy="1152"/>
                  <a:chOff x="3504" y="768"/>
                  <a:chExt cx="1152" cy="1152"/>
                </a:xfrm>
              </p:grpSpPr>
              <p:grpSp>
                <p:nvGrpSpPr>
                  <p:cNvPr id="46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504" y="768"/>
                    <a:ext cx="1152" cy="1152"/>
                    <a:chOff x="4128" y="480"/>
                    <a:chExt cx="1152" cy="1152"/>
                  </a:xfrm>
                </p:grpSpPr>
                <p:grpSp>
                  <p:nvGrpSpPr>
                    <p:cNvPr id="47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28" y="480"/>
                      <a:ext cx="1152" cy="1152"/>
                      <a:chOff x="4128" y="480"/>
                      <a:chExt cx="1152" cy="1152"/>
                    </a:xfrm>
                  </p:grpSpPr>
                  <p:sp>
                    <p:nvSpPr>
                      <p:cNvPr id="77" name="Text Box 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72" y="960"/>
                        <a:ext cx="204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  <a:sym typeface="Symbol" pitchFamily="16" charset="2"/>
                          </a:rPr>
                          <a:t></a:t>
                        </a:r>
                      </a:p>
                    </p:txBody>
                  </p:sp>
                  <p:sp>
                    <p:nvSpPr>
                      <p:cNvPr id="78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608" y="816"/>
                        <a:ext cx="24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fr-FR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79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272" y="1150"/>
                        <a:ext cx="336" cy="48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fr-FR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80" name="Text Box 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64" y="816"/>
                        <a:ext cx="231" cy="2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  <a:sym typeface="Symbol" pitchFamily="16" charset="2"/>
                          </a:rPr>
                          <a:t>*</a:t>
                        </a:r>
                      </a:p>
                    </p:txBody>
                  </p:sp>
                  <p:sp>
                    <p:nvSpPr>
                      <p:cNvPr id="81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28" y="1296"/>
                        <a:ext cx="22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</a:rPr>
                          <a:t>N</a:t>
                        </a:r>
                      </a:p>
                    </p:txBody>
                  </p:sp>
                  <p:sp>
                    <p:nvSpPr>
                      <p:cNvPr id="82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56" y="480"/>
                        <a:ext cx="384" cy="76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fr-FR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83" name="Text Box 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44" y="864"/>
                        <a:ext cx="336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</a:rPr>
                          <a:t>e</a:t>
                        </a:r>
                        <a:r>
                          <a:rPr lang="fr-FR" baseline="30000">
                            <a:solidFill>
                              <a:srgbClr val="FFFFFF"/>
                            </a:solidFill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84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64" y="480"/>
                        <a:ext cx="228" cy="2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</a:rPr>
                          <a:t>e</a:t>
                        </a:r>
                        <a:r>
                          <a:rPr lang="fr-FR" baseline="30000">
                            <a:solidFill>
                              <a:srgbClr val="FFFFFF"/>
                            </a:solidFill>
                          </a:rPr>
                          <a:t>-</a:t>
                        </a:r>
                      </a:p>
                    </p:txBody>
                  </p:sp>
                </p:grpSp>
                <p:sp>
                  <p:nvSpPr>
                    <p:cNvPr id="76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44" y="117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fr-FR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74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32" y="768"/>
                    <a:ext cx="176" cy="3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72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320" y="672"/>
                  <a:ext cx="560" cy="76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48" name="Groupe 40"/>
          <p:cNvGrpSpPr>
            <a:grpSpLocks/>
          </p:cNvGrpSpPr>
          <p:nvPr/>
        </p:nvGrpSpPr>
        <p:grpSpPr bwMode="auto">
          <a:xfrm>
            <a:off x="539552" y="3645023"/>
            <a:ext cx="3024336" cy="2160239"/>
            <a:chOff x="0" y="3572503"/>
            <a:chExt cx="3563888" cy="2664809"/>
          </a:xfrm>
        </p:grpSpPr>
        <p:sp>
          <p:nvSpPr>
            <p:cNvPr id="86" name="Rectangle 85"/>
            <p:cNvSpPr/>
            <p:nvPr/>
          </p:nvSpPr>
          <p:spPr>
            <a:xfrm>
              <a:off x="0" y="3573016"/>
              <a:ext cx="3563888" cy="26642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95" y="3572503"/>
              <a:ext cx="3491880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 Box 34"/>
            <p:cNvSpPr txBox="1">
              <a:spLocks noChangeArrowheads="1"/>
            </p:cNvSpPr>
            <p:nvPr/>
          </p:nvSpPr>
          <p:spPr bwMode="auto">
            <a:xfrm>
              <a:off x="2771736" y="5799085"/>
              <a:ext cx="684203" cy="3667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dirty="0">
                  <a:solidFill>
                    <a:srgbClr val="000099"/>
                  </a:solidFill>
                </a:rPr>
                <a:t>cos</a:t>
              </a:r>
              <a:r>
                <a:rPr lang="fr-FR" dirty="0">
                  <a:solidFill>
                    <a:srgbClr val="000099"/>
                  </a:solidFill>
                  <a:sym typeface="Symbol" pitchFamily="16" charset="2"/>
                </a:rPr>
                <a:t></a:t>
              </a:r>
            </a:p>
          </p:txBody>
        </p:sp>
      </p:grpSp>
      <p:sp>
        <p:nvSpPr>
          <p:cNvPr id="89" name="Rectangle 26"/>
          <p:cNvSpPr>
            <a:spLocks noChangeArrowheads="1"/>
          </p:cNvSpPr>
          <p:nvPr/>
        </p:nvSpPr>
        <p:spPr bwMode="auto">
          <a:xfrm>
            <a:off x="3803104" y="3429000"/>
            <a:ext cx="3505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Helicity distributions 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</a:t>
            </a:r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*  e</a:t>
            </a:r>
            <a:r>
              <a:rPr lang="de-DE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+</a:t>
            </a:r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</a:t>
            </a:r>
            <a:r>
              <a:rPr lang="de-DE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-</a:t>
            </a:r>
            <a:endParaRPr lang="en-US" baseline="30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/d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Ω</a:t>
            </a:r>
            <a:r>
              <a:rPr lang="fr-FR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~ 1+cos</a:t>
            </a:r>
            <a:r>
              <a:rPr lang="en-US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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6516216" y="4365104"/>
            <a:ext cx="2553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W. </a:t>
            </a:r>
            <a:r>
              <a:rPr lang="en-US" dirty="0" err="1" smtClean="0">
                <a:solidFill>
                  <a:srgbClr val="FFFFFF"/>
                </a:solidFill>
              </a:rPr>
              <a:t>Przygoda’s</a:t>
            </a:r>
            <a:r>
              <a:rPr lang="en-US" dirty="0" smtClean="0">
                <a:solidFill>
                  <a:srgbClr val="FFFFFF"/>
                </a:solidFill>
              </a:rPr>
              <a:t> analysis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       Cracow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3" name="Espace réservé du numéro de diapositive 72"/>
          <p:cNvSpPr>
            <a:spLocks noGrp="1"/>
          </p:cNvSpPr>
          <p:nvPr>
            <p:ph type="sldNum" sz="quarter" idx="12"/>
          </p:nvPr>
        </p:nvSpPr>
        <p:spPr>
          <a:xfrm>
            <a:off x="6553200" y="5739582"/>
            <a:ext cx="2133600" cy="457200"/>
          </a:xfrm>
        </p:spPr>
        <p:txBody>
          <a:bodyPr/>
          <a:lstStyle/>
          <a:p>
            <a:pPr>
              <a:defRPr/>
            </a:pPr>
            <a:fld id="{07FAF6BB-D4B6-4C8C-A8EC-36610E2A7F62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3131840" y="764704"/>
            <a:ext cx="5904656" cy="2592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6" name="Groupe 49"/>
          <p:cNvGrpSpPr>
            <a:grpSpLocks/>
          </p:cNvGrpSpPr>
          <p:nvPr/>
        </p:nvGrpSpPr>
        <p:grpSpPr bwMode="auto">
          <a:xfrm>
            <a:off x="3131730" y="1052737"/>
            <a:ext cx="3816643" cy="2160925"/>
            <a:chOff x="5582283" y="1144579"/>
            <a:chExt cx="4481514" cy="244034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300"/>
            <a:stretch>
              <a:fillRect/>
            </a:stretch>
          </p:blipFill>
          <p:spPr bwMode="auto">
            <a:xfrm>
              <a:off x="5751511" y="1144579"/>
              <a:ext cx="3212975" cy="227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5582283" y="1554510"/>
              <a:ext cx="4481514" cy="2030413"/>
              <a:chOff x="3259" y="1024"/>
              <a:chExt cx="2823" cy="1279"/>
            </a:xfrm>
          </p:grpSpPr>
          <p:sp>
            <p:nvSpPr>
              <p:cNvPr id="12" name="Text Box 38"/>
              <p:cNvSpPr txBox="1">
                <a:spLocks noChangeArrowheads="1"/>
              </p:cNvSpPr>
              <p:nvPr/>
            </p:nvSpPr>
            <p:spPr bwMode="auto">
              <a:xfrm rot="669258">
                <a:off x="4661" y="1024"/>
                <a:ext cx="8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fr-FR" dirty="0" err="1">
                    <a:solidFill>
                      <a:srgbClr val="000000"/>
                    </a:solidFill>
                  </a:rPr>
                  <a:t>preliminary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Text Box 39"/>
              <p:cNvSpPr txBox="1">
                <a:spLocks noChangeArrowheads="1"/>
              </p:cNvSpPr>
              <p:nvPr/>
            </p:nvSpPr>
            <p:spPr bwMode="auto">
              <a:xfrm>
                <a:off x="3259" y="2062"/>
                <a:ext cx="2823" cy="24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fr-FR" sz="1600" dirty="0">
                    <a:solidFill>
                      <a:srgbClr val="000080"/>
                    </a:solidFill>
                  </a:rPr>
                  <a:t>(</a:t>
                </a:r>
                <a:r>
                  <a:rPr lang="fr-FR" sz="1600" dirty="0" err="1">
                    <a:solidFill>
                      <a:srgbClr val="000080"/>
                    </a:solidFill>
                  </a:rPr>
                  <a:t>p,e</a:t>
                </a:r>
                <a:r>
                  <a:rPr lang="fr-FR" sz="1600" baseline="30000" dirty="0">
                    <a:solidFill>
                      <a:srgbClr val="000080"/>
                    </a:solidFill>
                  </a:rPr>
                  <a:t>+</a:t>
                </a:r>
                <a:r>
                  <a:rPr lang="fr-FR" sz="1600" dirty="0">
                    <a:solidFill>
                      <a:srgbClr val="000080"/>
                    </a:solidFill>
                  </a:rPr>
                  <a:t>,e</a:t>
                </a:r>
                <a:r>
                  <a:rPr lang="fr-FR" sz="1600" baseline="30000" dirty="0">
                    <a:solidFill>
                      <a:srgbClr val="000080"/>
                    </a:solidFill>
                  </a:rPr>
                  <a:t>-</a:t>
                </a:r>
                <a:r>
                  <a:rPr lang="fr-FR" sz="1600" dirty="0">
                    <a:solidFill>
                      <a:srgbClr val="000080"/>
                    </a:solidFill>
                  </a:rPr>
                  <a:t>) invariant mass</a:t>
                </a:r>
                <a:r>
                  <a:rPr lang="fr-FR" sz="1600" dirty="0">
                    <a:solidFill>
                      <a:srgbClr val="FFFFFF"/>
                    </a:solidFill>
                  </a:rPr>
                  <a:t>  </a:t>
                </a:r>
                <a:r>
                  <a:rPr lang="fr-FR" sz="1600" dirty="0">
                    <a:solidFill>
                      <a:srgbClr val="000080"/>
                    </a:solidFill>
                  </a:rPr>
                  <a:t>(</a:t>
                </a:r>
                <a:r>
                  <a:rPr lang="fr-FR" sz="1600" dirty="0" err="1">
                    <a:solidFill>
                      <a:srgbClr val="000080"/>
                    </a:solidFill>
                  </a:rPr>
                  <a:t>GeV</a:t>
                </a:r>
                <a:r>
                  <a:rPr lang="fr-FR" sz="1600" dirty="0">
                    <a:solidFill>
                      <a:srgbClr val="000080"/>
                    </a:solidFill>
                  </a:rPr>
                  <a:t>/c</a:t>
                </a:r>
                <a:r>
                  <a:rPr lang="fr-FR" sz="1600" baseline="30000" dirty="0">
                    <a:solidFill>
                      <a:srgbClr val="000080"/>
                    </a:solidFill>
                  </a:rPr>
                  <a:t>2</a:t>
                </a:r>
                <a:r>
                  <a:rPr lang="fr-FR" sz="1600" dirty="0">
                    <a:solidFill>
                      <a:srgbClr val="000080"/>
                    </a:solidFill>
                  </a:rPr>
                  <a:t>)</a:t>
                </a:r>
              </a:p>
            </p:txBody>
          </p:sp>
        </p:grpSp>
      </p:grpSp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3251850" y="755412"/>
            <a:ext cx="25442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srgbClr val="000099"/>
                </a:solidFill>
              </a:rPr>
              <a:t>In HADES </a:t>
            </a:r>
            <a:r>
              <a:rPr lang="fr-FR" dirty="0" err="1" smtClean="0">
                <a:solidFill>
                  <a:srgbClr val="000099"/>
                </a:solidFill>
              </a:rPr>
              <a:t>acceptance</a:t>
            </a:r>
            <a:endParaRPr lang="fr-FR" dirty="0">
              <a:solidFill>
                <a:srgbClr val="000099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660232" y="3068960"/>
            <a:ext cx="1152128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4" cstate="print"/>
          <a:srcRect r="44245"/>
          <a:stretch>
            <a:fillRect/>
          </a:stretch>
        </p:blipFill>
        <p:spPr bwMode="auto">
          <a:xfrm>
            <a:off x="6516216" y="908720"/>
            <a:ext cx="2419534" cy="223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Text Box 48"/>
          <p:cNvSpPr txBox="1">
            <a:spLocks noChangeArrowheads="1"/>
          </p:cNvSpPr>
          <p:nvPr/>
        </p:nvSpPr>
        <p:spPr bwMode="auto">
          <a:xfrm>
            <a:off x="539552" y="5877272"/>
            <a:ext cx="8028384" cy="92333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fr-FR" b="1" dirty="0" smtClean="0">
                <a:solidFill>
                  <a:srgbClr val="000000"/>
                </a:solidFill>
              </a:rPr>
              <a:t>      First </a:t>
            </a:r>
            <a:r>
              <a:rPr lang="fr-FR" b="1" dirty="0" err="1">
                <a:solidFill>
                  <a:srgbClr val="000000"/>
                </a:solidFill>
              </a:rPr>
              <a:t>measurement</a:t>
            </a:r>
            <a:r>
              <a:rPr lang="fr-FR" b="1" dirty="0">
                <a:solidFill>
                  <a:srgbClr val="000000"/>
                </a:solidFill>
              </a:rPr>
              <a:t> </a:t>
            </a:r>
            <a:r>
              <a:rPr lang="fr-FR" b="1" dirty="0" smtClean="0">
                <a:solidFill>
                  <a:srgbClr val="000000"/>
                </a:solidFill>
              </a:rPr>
              <a:t> !</a:t>
            </a:r>
            <a:endParaRPr lang="fr-FR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FR" b="1" dirty="0" smtClean="0">
                <a:solidFill>
                  <a:srgbClr val="000000"/>
                </a:solidFill>
                <a:sym typeface="Symbol" pitchFamily="18" charset="2"/>
              </a:rPr>
              <a:t>   </a:t>
            </a:r>
            <a:r>
              <a:rPr lang="fr-FR" b="1" dirty="0" err="1" smtClean="0">
                <a:solidFill>
                  <a:srgbClr val="000000"/>
                </a:solidFill>
                <a:sym typeface="Symbol" pitchFamily="18" charset="2"/>
              </a:rPr>
              <a:t>Dalitz</a:t>
            </a:r>
            <a:r>
              <a:rPr lang="fr-FR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FR" b="1" dirty="0" err="1">
                <a:solidFill>
                  <a:srgbClr val="000000"/>
                </a:solidFill>
                <a:sym typeface="Symbol" pitchFamily="18" charset="2"/>
              </a:rPr>
              <a:t>decay</a:t>
            </a:r>
            <a:r>
              <a:rPr lang="fr-FR" b="1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FR" b="1" dirty="0" err="1">
                <a:solidFill>
                  <a:srgbClr val="000000"/>
                </a:solidFill>
                <a:sym typeface="Symbol" pitchFamily="18" charset="2"/>
              </a:rPr>
              <a:t>branching</a:t>
            </a:r>
            <a:r>
              <a:rPr lang="fr-FR" b="1" dirty="0">
                <a:solidFill>
                  <a:srgbClr val="000000"/>
                </a:solidFill>
                <a:sym typeface="Symbol" pitchFamily="18" charset="2"/>
              </a:rPr>
              <a:t> ratio in agreement </a:t>
            </a:r>
            <a:r>
              <a:rPr lang="fr-FR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  <a:sym typeface="Symbol" pitchFamily="18" charset="2"/>
              </a:rPr>
              <a:t>with</a:t>
            </a:r>
            <a:r>
              <a:rPr lang="fr-FR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FR" b="1" dirty="0">
                <a:solidFill>
                  <a:srgbClr val="000000"/>
                </a:solidFill>
                <a:sym typeface="Symbol" pitchFamily="18" charset="2"/>
              </a:rPr>
              <a:t>QED value (4.2 10 </a:t>
            </a:r>
            <a:r>
              <a:rPr lang="fr-FR" b="1" baseline="30000" dirty="0">
                <a:solidFill>
                  <a:srgbClr val="000000"/>
                </a:solidFill>
                <a:sym typeface="Symbol" pitchFamily="18" charset="2"/>
              </a:rPr>
              <a:t>-5</a:t>
            </a:r>
            <a:r>
              <a:rPr lang="fr-FR" b="1" dirty="0" smtClean="0">
                <a:solidFill>
                  <a:srgbClr val="000000"/>
                </a:solidFill>
                <a:sym typeface="Symbol" pitchFamily="18" charset="2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000000"/>
                </a:solidFill>
                <a:sym typeface="Symbol" pitchFamily="18" charset="2"/>
              </a:rPr>
              <a:t>                        BR= 4.42 10</a:t>
            </a:r>
            <a:r>
              <a:rPr lang="fr-FR" b="1" baseline="30000" dirty="0" smtClean="0">
                <a:solidFill>
                  <a:srgbClr val="000000"/>
                </a:solidFill>
                <a:sym typeface="Symbol" pitchFamily="18" charset="2"/>
              </a:rPr>
              <a:t>-5</a:t>
            </a:r>
            <a:r>
              <a:rPr lang="en-US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000000"/>
                </a:solidFill>
                <a:sym typeface="Symbol"/>
              </a:rPr>
              <a:t>20% ( syst.) </a:t>
            </a:r>
            <a:r>
              <a:rPr lang="en-US" b="1" dirty="0" smtClean="0">
                <a:solidFill>
                  <a:srgbClr val="000000"/>
                </a:solidFill>
                <a:sym typeface="Symbol" pitchFamily="18" charset="2"/>
              </a:rPr>
              <a:t> 9% (stat) </a:t>
            </a:r>
            <a:endParaRPr lang="en-US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7668344" y="2988315"/>
            <a:ext cx="1452642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bg2"/>
                </a:solidFill>
              </a:rPr>
              <a:t>cos(</a:t>
            </a:r>
            <a:r>
              <a:rPr lang="fr-FR" dirty="0">
                <a:solidFill>
                  <a:schemeClr val="bg2"/>
                </a:solidFill>
                <a:sym typeface="Symbol" pitchFamily="16" charset="2"/>
              </a:rPr>
              <a:t></a:t>
            </a:r>
            <a:r>
              <a:rPr lang="fr-FR" baseline="30000" dirty="0" err="1">
                <a:solidFill>
                  <a:schemeClr val="bg2"/>
                </a:solidFill>
                <a:sym typeface="Symbol" pitchFamily="16" charset="2"/>
              </a:rPr>
              <a:t>CM</a:t>
            </a:r>
            <a:r>
              <a:rPr lang="fr-FR" baseline="-25000" dirty="0" err="1">
                <a:solidFill>
                  <a:schemeClr val="bg2"/>
                </a:solidFill>
                <a:sym typeface="Symbol" pitchFamily="16" charset="2"/>
              </a:rPr>
              <a:t>pe</a:t>
            </a:r>
            <a:r>
              <a:rPr lang="fr-FR" baseline="-25000" dirty="0">
                <a:solidFill>
                  <a:schemeClr val="bg2"/>
                </a:solidFill>
                <a:sym typeface="Symbol" pitchFamily="16" charset="2"/>
              </a:rPr>
              <a:t>+e-</a:t>
            </a:r>
            <a:r>
              <a:rPr lang="fr-FR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6532438" y="764704"/>
            <a:ext cx="243205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99"/>
                </a:solidFill>
              </a:rPr>
              <a:t> </a:t>
            </a:r>
            <a:r>
              <a:rPr lang="fr-FR" dirty="0" err="1">
                <a:solidFill>
                  <a:srgbClr val="000099"/>
                </a:solidFill>
              </a:rPr>
              <a:t>acceptance</a:t>
            </a:r>
            <a:r>
              <a:rPr lang="fr-FR" dirty="0">
                <a:solidFill>
                  <a:srgbClr val="000099"/>
                </a:solidFill>
              </a:rPr>
              <a:t> </a:t>
            </a:r>
            <a:r>
              <a:rPr lang="fr-FR" dirty="0" err="1">
                <a:solidFill>
                  <a:srgbClr val="000099"/>
                </a:solidFill>
              </a:rPr>
              <a:t>corrected</a:t>
            </a:r>
            <a:endParaRPr lang="fr-FR" dirty="0">
              <a:solidFill>
                <a:srgbClr val="000099"/>
              </a:solidFill>
            </a:endParaRP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 rot="669258">
            <a:off x="7333131" y="1808272"/>
            <a:ext cx="1147016" cy="36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err="1">
                <a:solidFill>
                  <a:srgbClr val="000000"/>
                </a:solidFill>
              </a:rPr>
              <a:t>preliminary</a:t>
            </a:r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1" grpId="0"/>
      <p:bldP spid="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err="1" smtClean="0"/>
              <a:t>pp</a:t>
            </a:r>
            <a:r>
              <a:rPr lang="en-US" dirty="0" err="1" smtClean="0">
                <a:sym typeface="Symbol"/>
              </a:rPr>
              <a:t>e</a:t>
            </a:r>
            <a:r>
              <a:rPr lang="en-US" baseline="30000" dirty="0" err="1" smtClean="0">
                <a:sym typeface="Symbol"/>
              </a:rPr>
              <a:t>+</a:t>
            </a:r>
            <a:r>
              <a:rPr lang="en-US" dirty="0" err="1" smtClean="0">
                <a:sym typeface="Symbol"/>
              </a:rPr>
              <a:t>e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X</a:t>
            </a:r>
            <a:r>
              <a:rPr lang="en-US" dirty="0" smtClean="0"/>
              <a:t>  E=2.2 </a:t>
            </a:r>
            <a:r>
              <a:rPr lang="en-US" dirty="0" err="1" smtClean="0"/>
              <a:t>GeV</a:t>
            </a:r>
            <a:r>
              <a:rPr lang="en-US" dirty="0" smtClean="0"/>
              <a:t>, 3.5 </a:t>
            </a:r>
            <a:r>
              <a:rPr lang="en-US" dirty="0" err="1" smtClean="0"/>
              <a:t>GeV</a:t>
            </a:r>
            <a:endParaRPr lang="fr-FR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/>
      </p:sp>
      <p:grpSp>
        <p:nvGrpSpPr>
          <p:cNvPr id="4" name="Groupe 14"/>
          <p:cNvGrpSpPr/>
          <p:nvPr/>
        </p:nvGrpSpPr>
        <p:grpSpPr>
          <a:xfrm>
            <a:off x="611560" y="2132855"/>
            <a:ext cx="7776864" cy="3528393"/>
            <a:chOff x="611560" y="2132855"/>
            <a:chExt cx="7776864" cy="3528393"/>
          </a:xfrm>
        </p:grpSpPr>
        <p:pic>
          <p:nvPicPr>
            <p:cNvPr id="6912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2132857"/>
              <a:ext cx="3600400" cy="3528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120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5976" y="2132855"/>
              <a:ext cx="4032448" cy="352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1547664" y="2492896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dirty="0" smtClean="0">
                  <a:solidFill>
                    <a:srgbClr val="002060"/>
                  </a:solidFill>
                </a:rPr>
                <a:t>E=2.2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GeV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580112" y="2627620"/>
              <a:ext cx="16076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dirty="0" smtClean="0">
                  <a:solidFill>
                    <a:srgbClr val="002060"/>
                  </a:solidFill>
                </a:rPr>
                <a:t>E=3.5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GeV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772894" y="993502"/>
            <a:ext cx="45191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Comparison to cocktail of </a:t>
            </a:r>
            <a:r>
              <a:rPr lang="en-US" dirty="0" err="1" smtClean="0">
                <a:solidFill>
                  <a:srgbClr val="FFFFFF"/>
                </a:solidFill>
              </a:rPr>
              <a:t>dilepton</a:t>
            </a:r>
            <a:r>
              <a:rPr lang="en-US" dirty="0" smtClean="0">
                <a:solidFill>
                  <a:srgbClr val="FFFFFF"/>
                </a:solidFill>
              </a:rPr>
              <a:t> sources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  Direct production of </a:t>
            </a:r>
            <a:r>
              <a:rPr lang="en-US" dirty="0" smtClean="0">
                <a:solidFill>
                  <a:srgbClr val="FFFFFF"/>
                </a:solidFill>
                <a:sym typeface="Symbol"/>
              </a:rPr>
              <a:t>/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  </a:t>
            </a:r>
            <a:r>
              <a:rPr lang="en-US" dirty="0" err="1" smtClean="0">
                <a:solidFill>
                  <a:srgbClr val="FFFFFF"/>
                </a:solidFill>
              </a:rPr>
              <a:t>Dalitz</a:t>
            </a:r>
            <a:r>
              <a:rPr lang="en-US" dirty="0" smtClean="0">
                <a:solidFill>
                  <a:srgbClr val="FFFFFF"/>
                </a:solidFill>
              </a:rPr>
              <a:t> decay of </a:t>
            </a:r>
            <a:r>
              <a:rPr lang="en-US" dirty="0" smtClean="0">
                <a:solidFill>
                  <a:srgbClr val="FFFFFF"/>
                </a:solidFill>
                <a:sym typeface="Symbol"/>
              </a:rPr>
              <a:t> resonance (point-like)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95536" y="5733257"/>
            <a:ext cx="82580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Effect of electromagnetic form factors /  Coupling of </a:t>
            </a:r>
            <a:r>
              <a:rPr lang="en-US" dirty="0" smtClean="0">
                <a:solidFill>
                  <a:srgbClr val="FFFFFF"/>
                </a:solidFill>
                <a:sym typeface="Symbol"/>
              </a:rPr>
              <a:t> to baryonic resonances ?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2555776" y="4077072"/>
            <a:ext cx="216024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6300192" y="4229472"/>
            <a:ext cx="216024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347864" y="4376194"/>
            <a:ext cx="4591050" cy="2436814"/>
            <a:chOff x="2112" y="3312"/>
            <a:chExt cx="2892" cy="1535"/>
          </a:xfrm>
        </p:grpSpPr>
        <p:pic>
          <p:nvPicPr>
            <p:cNvPr id="27" name="Picture 5" descr="resonanc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7" y="4375"/>
              <a:ext cx="1217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Oval 51"/>
            <p:cNvSpPr>
              <a:spLocks noChangeArrowheads="1"/>
            </p:cNvSpPr>
            <p:nvPr/>
          </p:nvSpPr>
          <p:spPr bwMode="auto">
            <a:xfrm>
              <a:off x="2112" y="3312"/>
              <a:ext cx="96" cy="14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23" name="ZoneTexte 78"/>
          <p:cNvSpPr txBox="1">
            <a:spLocks noChangeArrowheads="1"/>
          </p:cNvSpPr>
          <p:nvPr/>
        </p:nvSpPr>
        <p:spPr bwMode="auto">
          <a:xfrm>
            <a:off x="570809" y="5085184"/>
            <a:ext cx="22349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i="1" dirty="0" smtClean="0">
                <a:solidFill>
                  <a:srgbClr val="0070C0"/>
                </a:solidFill>
              </a:rPr>
              <a:t>Hades data,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i="1" dirty="0" smtClean="0">
                <a:solidFill>
                  <a:srgbClr val="0070C0"/>
                </a:solidFill>
              </a:rPr>
              <a:t>PRC85 </a:t>
            </a:r>
            <a:r>
              <a:rPr lang="en-US" sz="1600" b="1" i="1" dirty="0">
                <a:solidFill>
                  <a:srgbClr val="0070C0"/>
                </a:solidFill>
              </a:rPr>
              <a:t>054005 (2012)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sp>
        <p:nvSpPr>
          <p:cNvPr id="26" name="ZoneTexte 78"/>
          <p:cNvSpPr txBox="1">
            <a:spLocks noChangeArrowheads="1"/>
          </p:cNvSpPr>
          <p:nvPr/>
        </p:nvSpPr>
        <p:spPr bwMode="auto">
          <a:xfrm>
            <a:off x="7236296" y="3933056"/>
            <a:ext cx="1882247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i="1" dirty="0" smtClean="0">
                <a:solidFill>
                  <a:srgbClr val="0070C0"/>
                </a:solidFill>
              </a:rPr>
              <a:t>Hades data,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b="1" i="1" dirty="0" smtClean="0">
                <a:solidFill>
                  <a:srgbClr val="0070C0"/>
                </a:solidFill>
              </a:rPr>
              <a:t>EPJA48 (2012) 64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C960C-4ED8-41BF-929A-7B672FBD89DA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2" cstate="print"/>
          <a:srcRect r="50926"/>
          <a:stretch>
            <a:fillRect/>
          </a:stretch>
        </p:blipFill>
        <p:spPr bwMode="auto">
          <a:xfrm>
            <a:off x="899592" y="4028705"/>
            <a:ext cx="2448272" cy="264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2AA30-C606-4F3B-BEC8-22AE7B09929B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t="3516"/>
          <a:stretch>
            <a:fillRect/>
          </a:stretch>
        </p:blipFill>
        <p:spPr bwMode="auto">
          <a:xfrm>
            <a:off x="3203848" y="2493221"/>
            <a:ext cx="3168352" cy="29686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514" y="2420889"/>
            <a:ext cx="2988990" cy="30329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914402" y="2636913"/>
            <a:ext cx="900113" cy="3365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1600" dirty="0">
                <a:solidFill>
                  <a:srgbClr val="000000"/>
                </a:solidFill>
                <a:cs typeface="Arial" charset="0"/>
              </a:rPr>
              <a:t>ppe+ </a:t>
            </a:r>
            <a:r>
              <a:rPr lang="pl-PL" sz="1600" dirty="0" smtClean="0">
                <a:solidFill>
                  <a:srgbClr val="000000"/>
                </a:solidFill>
                <a:cs typeface="Arial" charset="0"/>
              </a:rPr>
              <a:t>e-</a:t>
            </a:r>
            <a:endParaRPr lang="pl-PL" sz="1600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7" name="Connecteur droit avec flèche 12"/>
          <p:cNvCxnSpPr>
            <a:cxnSpLocks noChangeShapeType="1"/>
          </p:cNvCxnSpPr>
          <p:nvPr/>
        </p:nvCxnSpPr>
        <p:spPr bwMode="auto">
          <a:xfrm flipV="1">
            <a:off x="6402234" y="4221089"/>
            <a:ext cx="720080" cy="136815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" name="ZoneTexte 7"/>
          <p:cNvSpPr txBox="1"/>
          <p:nvPr/>
        </p:nvSpPr>
        <p:spPr>
          <a:xfrm>
            <a:off x="3851920" y="407707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sym typeface="Symbol"/>
              </a:rPr>
              <a:t>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55976" y="386104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220072" y="43651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CC6600"/>
                </a:solidFill>
                <a:latin typeface="Times New Roman"/>
                <a:cs typeface="Times New Roman"/>
              </a:rPr>
              <a:t>ρ</a:t>
            </a:r>
            <a:endParaRPr lang="fr-FR" dirty="0">
              <a:solidFill>
                <a:srgbClr val="CC66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94122" y="3717033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ω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96336" y="422108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225522" y="413978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ω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300640" y="449982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sym typeface="Symbol"/>
              </a:rPr>
              <a:t>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rot="20557744">
            <a:off x="5635333" y="2536488"/>
            <a:ext cx="131318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preliminary</a:t>
            </a:r>
            <a:endParaRPr lang="fr-FR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 l="50617" t="4085" b="5446"/>
          <a:stretch>
            <a:fillRect/>
          </a:stretch>
        </p:blipFill>
        <p:spPr bwMode="auto">
          <a:xfrm>
            <a:off x="917538" y="1628801"/>
            <a:ext cx="2430326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701921" y="2492897"/>
            <a:ext cx="900113" cy="3365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1600" dirty="0">
                <a:solidFill>
                  <a:srgbClr val="000000"/>
                </a:solidFill>
                <a:cs typeface="Arial" charset="0"/>
              </a:rPr>
              <a:t>ppe+ </a:t>
            </a:r>
            <a:r>
              <a:rPr lang="pl-PL" sz="1600" dirty="0" smtClean="0">
                <a:solidFill>
                  <a:srgbClr val="000000"/>
                </a:solidFill>
                <a:cs typeface="Arial" charset="0"/>
              </a:rPr>
              <a:t>e-</a:t>
            </a:r>
            <a:endParaRPr lang="pl-PL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ZoneTexte 7"/>
          <p:cNvSpPr txBox="1">
            <a:spLocks noChangeArrowheads="1"/>
          </p:cNvSpPr>
          <p:nvPr/>
        </p:nvSpPr>
        <p:spPr bwMode="auto">
          <a:xfrm>
            <a:off x="784933" y="116632"/>
            <a:ext cx="7675499" cy="584775"/>
          </a:xfrm>
          <a:prstGeom prst="rect">
            <a:avLst/>
          </a:prstGeom>
          <a:solidFill>
            <a:srgbClr val="53548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</a:rPr>
              <a:t>Exclusive </a:t>
            </a:r>
            <a:r>
              <a:rPr lang="en-US" sz="3200" dirty="0" err="1" smtClean="0">
                <a:solidFill>
                  <a:srgbClr val="FFFFFF"/>
                </a:solidFill>
              </a:rPr>
              <a:t>pp</a:t>
            </a:r>
            <a:r>
              <a:rPr lang="en-US" sz="3200" dirty="0" err="1" smtClean="0">
                <a:solidFill>
                  <a:srgbClr val="FFFFFF"/>
                </a:solidFill>
                <a:sym typeface="Symbol"/>
              </a:rPr>
              <a:t>p</a:t>
            </a:r>
            <a:r>
              <a:rPr lang="en-US" sz="3200" dirty="0" err="1" smtClean="0">
                <a:solidFill>
                  <a:srgbClr val="FFFF00"/>
                </a:solidFill>
              </a:rPr>
              <a:t>pe</a:t>
            </a:r>
            <a:r>
              <a:rPr lang="en-US" sz="3200" baseline="30000" dirty="0" err="1" smtClean="0">
                <a:solidFill>
                  <a:srgbClr val="FFFF00"/>
                </a:solidFill>
              </a:rPr>
              <a:t>+</a:t>
            </a:r>
            <a:r>
              <a:rPr lang="en-US" sz="3200" dirty="0" err="1" smtClean="0">
                <a:solidFill>
                  <a:srgbClr val="FFFF00"/>
                </a:solidFill>
              </a:rPr>
              <a:t>e</a:t>
            </a:r>
            <a:r>
              <a:rPr lang="en-US" sz="3200" baseline="30000" dirty="0" smtClean="0">
                <a:solidFill>
                  <a:srgbClr val="FFFF00"/>
                </a:solidFill>
              </a:rPr>
              <a:t>-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FF"/>
                </a:solidFill>
              </a:rPr>
              <a:t>channel at 3.5 </a:t>
            </a:r>
            <a:r>
              <a:rPr lang="en-US" sz="3200" dirty="0" err="1" smtClean="0">
                <a:solidFill>
                  <a:srgbClr val="FFFFFF"/>
                </a:solidFill>
              </a:rPr>
              <a:t>GeV</a:t>
            </a:r>
            <a:endParaRPr lang="fr-FR" sz="3200" dirty="0">
              <a:solidFill>
                <a:srgbClr val="FFFFFF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55576" y="836712"/>
            <a:ext cx="368562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Cocktail of baryonic resonances </a:t>
            </a:r>
          </a:p>
          <a:p>
            <a:r>
              <a:rPr lang="en-US" dirty="0" smtClean="0"/>
              <a:t>constrained by </a:t>
            </a:r>
            <a:r>
              <a:rPr lang="en-US" dirty="0" err="1" smtClean="0"/>
              <a:t>hadronic</a:t>
            </a:r>
            <a:r>
              <a:rPr lang="en-US" dirty="0" smtClean="0"/>
              <a:t> channels </a:t>
            </a:r>
            <a:endParaRPr lang="fr-FR" dirty="0"/>
          </a:p>
        </p:txBody>
      </p:sp>
      <p:sp>
        <p:nvSpPr>
          <p:cNvPr id="20" name="pole tekstowe 12"/>
          <p:cNvSpPr txBox="1">
            <a:spLocks noChangeArrowheads="1"/>
          </p:cNvSpPr>
          <p:nvPr/>
        </p:nvSpPr>
        <p:spPr bwMode="auto">
          <a:xfrm>
            <a:off x="1259632" y="1628800"/>
            <a:ext cx="720725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/>
              <a:t>pn</a:t>
            </a:r>
            <a:r>
              <a:rPr lang="pl-PL" dirty="0">
                <a:sym typeface="Symbol" pitchFamily="18" charset="2"/>
              </a:rPr>
              <a:t></a:t>
            </a:r>
            <a:r>
              <a:rPr lang="pl-PL" baseline="30000" dirty="0">
                <a:sym typeface="Symbol" pitchFamily="18" charset="2"/>
              </a:rPr>
              <a:t>+</a:t>
            </a:r>
            <a:endParaRPr lang="pl-PL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1691680" y="1556792"/>
            <a:ext cx="68320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e 30"/>
          <p:cNvGrpSpPr/>
          <p:nvPr/>
        </p:nvGrpSpPr>
        <p:grpSpPr>
          <a:xfrm>
            <a:off x="2411760" y="1628800"/>
            <a:ext cx="4993675" cy="864096"/>
            <a:chOff x="2411760" y="1628800"/>
            <a:chExt cx="4993675" cy="864096"/>
          </a:xfrm>
        </p:grpSpPr>
        <p:sp>
          <p:nvSpPr>
            <p:cNvPr id="23" name="ZoneTexte 22"/>
            <p:cNvSpPr txBox="1"/>
            <p:nvPr/>
          </p:nvSpPr>
          <p:spPr>
            <a:xfrm>
              <a:off x="2411760" y="1628800"/>
              <a:ext cx="4993675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Dalitz</a:t>
              </a:r>
              <a:r>
                <a:rPr lang="en-US" dirty="0" smtClean="0"/>
                <a:t> decays of point-like baryonic resonances</a:t>
              </a:r>
            </a:p>
            <a:p>
              <a:r>
                <a:rPr lang="en-US" dirty="0" smtClean="0">
                  <a:latin typeface="Perpetua"/>
                </a:rPr>
                <a:t>+ “direct” </a:t>
              </a:r>
              <a:r>
                <a:rPr lang="el-GR" dirty="0" smtClean="0">
                  <a:latin typeface="Times New Roman"/>
                  <a:cs typeface="Times New Roman"/>
                </a:rPr>
                <a:t>ρ</a:t>
              </a:r>
              <a:r>
                <a:rPr lang="en-US" dirty="0" smtClean="0">
                  <a:latin typeface="Times New Roman"/>
                  <a:cs typeface="Times New Roman"/>
                </a:rPr>
                <a:t> and </a:t>
              </a:r>
              <a:r>
                <a:rPr lang="el-GR" dirty="0" smtClean="0">
                  <a:latin typeface="Times New Roman"/>
                  <a:cs typeface="Times New Roman"/>
                </a:rPr>
                <a:t>ω</a:t>
              </a:r>
              <a:endParaRPr lang="fr-FR" dirty="0">
                <a:latin typeface="Perpetua"/>
              </a:endParaRPr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>
              <a:off x="4644008" y="2276872"/>
              <a:ext cx="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eur droit avec flèche 12"/>
          <p:cNvCxnSpPr>
            <a:cxnSpLocks noChangeShapeType="1"/>
          </p:cNvCxnSpPr>
          <p:nvPr/>
        </p:nvCxnSpPr>
        <p:spPr bwMode="auto">
          <a:xfrm flipH="1" flipV="1">
            <a:off x="4644008" y="3573017"/>
            <a:ext cx="576064" cy="208823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" name="ZoneTexte 29"/>
          <p:cNvSpPr txBox="1"/>
          <p:nvPr/>
        </p:nvSpPr>
        <p:spPr>
          <a:xfrm>
            <a:off x="3347864" y="5661248"/>
            <a:ext cx="560922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Excess related to light baryonic resonances (N(1520)</a:t>
            </a:r>
            <a:endParaRPr lang="fr-FR" dirty="0"/>
          </a:p>
        </p:txBody>
      </p:sp>
      <p:sp>
        <p:nvSpPr>
          <p:cNvPr id="33" name="pole tekstowe 13"/>
          <p:cNvSpPr txBox="1">
            <a:spLocks noChangeArrowheads="1"/>
          </p:cNvSpPr>
          <p:nvPr/>
        </p:nvSpPr>
        <p:spPr bwMode="auto">
          <a:xfrm>
            <a:off x="1763688" y="4221163"/>
            <a:ext cx="75565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/>
              <a:t>pp</a:t>
            </a:r>
            <a:r>
              <a:rPr lang="pl-PL" dirty="0">
                <a:sym typeface="Symbol" pitchFamily="18" charset="2"/>
              </a:rPr>
              <a:t></a:t>
            </a:r>
            <a:r>
              <a:rPr lang="pl-PL" baseline="30000" dirty="0">
                <a:sym typeface="Symbol" pitchFamily="18" charset="2"/>
              </a:rPr>
              <a:t>0</a:t>
            </a:r>
            <a:endParaRPr lang="pl-PL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 cstate="print"/>
          <a:srcRect l="24991" t="6336" r="59532" b="40005"/>
          <a:stretch>
            <a:fillRect/>
          </a:stretch>
        </p:blipFill>
        <p:spPr bwMode="auto">
          <a:xfrm>
            <a:off x="107504" y="2708920"/>
            <a:ext cx="9361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3094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From  proton-proton to </a:t>
            </a:r>
            <a:r>
              <a:rPr lang="en-US" sz="3200" dirty="0" err="1" smtClean="0">
                <a:solidFill>
                  <a:schemeClr val="bg1"/>
                </a:solidFill>
              </a:rPr>
              <a:t>pion</a:t>
            </a:r>
            <a:r>
              <a:rPr lang="en-US" sz="3200" dirty="0" smtClean="0">
                <a:solidFill>
                  <a:schemeClr val="bg1"/>
                </a:solidFill>
              </a:rPr>
              <a:t>-nucleon experiments 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692696"/>
            <a:ext cx="8496944" cy="3242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                            </a:t>
            </a:r>
            <a:r>
              <a:rPr lang="en-US" sz="2000" b="1" dirty="0" err="1" smtClean="0">
                <a:solidFill>
                  <a:srgbClr val="7030A0"/>
                </a:solidFill>
              </a:rPr>
              <a:t>dilepton</a:t>
            </a:r>
            <a:r>
              <a:rPr lang="en-US" sz="2000" b="1" dirty="0" smtClean="0">
                <a:solidFill>
                  <a:srgbClr val="7030A0"/>
                </a:solidFill>
              </a:rPr>
              <a:t> emission in pp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prstClr val="black"/>
                </a:solidFill>
              </a:rPr>
              <a:t>sensitivity to the</a:t>
            </a:r>
            <a:r>
              <a:rPr lang="en-US" sz="2000" dirty="0" smtClean="0">
                <a:solidFill>
                  <a:srgbClr val="FF0000"/>
                </a:solidFill>
              </a:rPr>
              <a:t> coupling of  vector mesons to baryonic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resonances / Time-Like electromagnetic structure</a:t>
            </a:r>
            <a:endParaRPr lang="en-US" sz="2000" dirty="0" smtClean="0"/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complementary information in </a:t>
            </a:r>
            <a:r>
              <a:rPr lang="en-US" sz="2000" dirty="0" err="1" smtClean="0">
                <a:solidFill>
                  <a:srgbClr val="FF0000"/>
                </a:solidFill>
              </a:rPr>
              <a:t>hadronic</a:t>
            </a:r>
            <a:r>
              <a:rPr lang="en-US" sz="2000" dirty="0" smtClean="0">
                <a:solidFill>
                  <a:srgbClr val="FF0000"/>
                </a:solidFill>
              </a:rPr>
              <a:t> channels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 useful constraints for </a:t>
            </a:r>
            <a:r>
              <a:rPr lang="en-US" sz="2000" dirty="0" smtClean="0">
                <a:solidFill>
                  <a:srgbClr val="FF0000"/>
                </a:solidFill>
              </a:rPr>
              <a:t>medium effects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prstClr val="black"/>
                </a:solidFill>
              </a:rPr>
              <a:t>Limitations: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prstClr val="black"/>
                </a:solidFill>
              </a:rPr>
              <a:t>  uncertainties due to pp interaction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prstClr val="black"/>
                </a:solidFill>
              </a:rPr>
              <a:t>  many resonances contributing with broad mass distributions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prstClr val="black"/>
                </a:solidFill>
              </a:rPr>
              <a:t>  small acceptance for exclusive channels </a:t>
            </a:r>
          </a:p>
        </p:txBody>
      </p:sp>
      <p:grpSp>
        <p:nvGrpSpPr>
          <p:cNvPr id="2" name="Groupe 54"/>
          <p:cNvGrpSpPr>
            <a:grpSpLocks/>
          </p:cNvGrpSpPr>
          <p:nvPr/>
        </p:nvGrpSpPr>
        <p:grpSpPr bwMode="auto">
          <a:xfrm>
            <a:off x="5940152" y="2132856"/>
            <a:ext cx="1256705" cy="1134200"/>
            <a:chOff x="7543022" y="5028408"/>
            <a:chExt cx="1552059" cy="1058290"/>
          </a:xfrm>
        </p:grpSpPr>
        <p:sp>
          <p:nvSpPr>
            <p:cNvPr id="10" name="Oval 20"/>
            <p:cNvSpPr>
              <a:spLocks noChangeArrowheads="1"/>
            </p:cNvSpPr>
            <p:nvPr/>
          </p:nvSpPr>
          <p:spPr bwMode="auto">
            <a:xfrm>
              <a:off x="7899555" y="5524340"/>
              <a:ext cx="80409" cy="49193"/>
            </a:xfrm>
            <a:prstGeom prst="ellipse">
              <a:avLst/>
            </a:prstGeom>
            <a:solidFill>
              <a:srgbClr val="00000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21"/>
            <p:cNvSpPr>
              <a:spLocks noChangeArrowheads="1"/>
            </p:cNvSpPr>
            <p:nvPr/>
          </p:nvSpPr>
          <p:spPr bwMode="auto">
            <a:xfrm>
              <a:off x="8650551" y="5532026"/>
              <a:ext cx="78893" cy="49193"/>
            </a:xfrm>
            <a:prstGeom prst="ellipse">
              <a:avLst/>
            </a:prstGeom>
            <a:solidFill>
              <a:srgbClr val="00000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23"/>
            <p:cNvSpPr>
              <a:spLocks noChangeArrowheads="1"/>
            </p:cNvSpPr>
            <p:nvPr/>
          </p:nvSpPr>
          <p:spPr bwMode="auto">
            <a:xfrm rot="5400000">
              <a:off x="8223669" y="5361890"/>
              <a:ext cx="201384" cy="655415"/>
            </a:xfrm>
            <a:custGeom>
              <a:avLst/>
              <a:gdLst>
                <a:gd name="T0" fmla="*/ 0 w 22499"/>
                <a:gd name="T1" fmla="*/ 0 h 43200"/>
                <a:gd name="T2" fmla="*/ 0 w 22499"/>
                <a:gd name="T3" fmla="*/ 0 h 43200"/>
                <a:gd name="T4" fmla="*/ 0 w 22499"/>
                <a:gd name="T5" fmla="*/ 0 h 43200"/>
                <a:gd name="T6" fmla="*/ 0 60000 65536"/>
                <a:gd name="T7" fmla="*/ 0 60000 65536"/>
                <a:gd name="T8" fmla="*/ 0 60000 65536"/>
                <a:gd name="T9" fmla="*/ 0 w 22499"/>
                <a:gd name="T10" fmla="*/ 0 h 43200"/>
                <a:gd name="T11" fmla="*/ 22499 w 2249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99" h="43200" fill="none" extrusionOk="0">
                  <a:moveTo>
                    <a:pt x="898" y="0"/>
                  </a:moveTo>
                  <a:cubicBezTo>
                    <a:pt x="12828" y="0"/>
                    <a:pt x="22499" y="9670"/>
                    <a:pt x="22499" y="21600"/>
                  </a:cubicBezTo>
                  <a:cubicBezTo>
                    <a:pt x="22499" y="33529"/>
                    <a:pt x="12828" y="43200"/>
                    <a:pt x="899" y="43200"/>
                  </a:cubicBezTo>
                  <a:cubicBezTo>
                    <a:pt x="599" y="43200"/>
                    <a:pt x="299" y="43193"/>
                    <a:pt x="-1" y="43181"/>
                  </a:cubicBezTo>
                </a:path>
                <a:path w="22499" h="43200" stroke="0" extrusionOk="0">
                  <a:moveTo>
                    <a:pt x="898" y="0"/>
                  </a:moveTo>
                  <a:cubicBezTo>
                    <a:pt x="12828" y="0"/>
                    <a:pt x="22499" y="9670"/>
                    <a:pt x="22499" y="21600"/>
                  </a:cubicBezTo>
                  <a:cubicBezTo>
                    <a:pt x="22499" y="33529"/>
                    <a:pt x="12828" y="43200"/>
                    <a:pt x="899" y="43200"/>
                  </a:cubicBezTo>
                  <a:cubicBezTo>
                    <a:pt x="599" y="43200"/>
                    <a:pt x="299" y="43193"/>
                    <a:pt x="-1" y="43181"/>
                  </a:cubicBezTo>
                  <a:lnTo>
                    <a:pt x="899" y="21600"/>
                  </a:lnTo>
                  <a:close/>
                </a:path>
              </a:pathLst>
            </a:custGeom>
            <a:noFill/>
            <a:ln w="1908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8659975" y="5538720"/>
              <a:ext cx="435106" cy="41757"/>
              <a:chOff x="5072" y="2925"/>
              <a:chExt cx="328" cy="39"/>
            </a:xfrm>
          </p:grpSpPr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>
                <a:off x="5073" y="2927"/>
                <a:ext cx="327" cy="0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>
                <a:off x="5072" y="2963"/>
                <a:ext cx="327" cy="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27"/>
            <p:cNvGrpSpPr>
              <a:grpSpLocks/>
            </p:cNvGrpSpPr>
            <p:nvPr/>
          </p:nvGrpSpPr>
          <p:grpSpPr bwMode="auto">
            <a:xfrm>
              <a:off x="7549648" y="5524596"/>
              <a:ext cx="435105" cy="42854"/>
              <a:chOff x="4235" y="2910"/>
              <a:chExt cx="328" cy="40"/>
            </a:xfrm>
          </p:grpSpPr>
          <p:sp>
            <p:nvSpPr>
              <p:cNvPr id="20" name="Line 28"/>
              <p:cNvSpPr>
                <a:spLocks noChangeShapeType="1"/>
              </p:cNvSpPr>
              <p:nvPr/>
            </p:nvSpPr>
            <p:spPr bwMode="auto">
              <a:xfrm>
                <a:off x="4236" y="2910"/>
                <a:ext cx="327" cy="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Line 29"/>
              <p:cNvSpPr>
                <a:spLocks noChangeShapeType="1"/>
              </p:cNvSpPr>
              <p:nvPr/>
            </p:nvSpPr>
            <p:spPr bwMode="auto">
              <a:xfrm>
                <a:off x="4235" y="2949"/>
                <a:ext cx="327" cy="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7543022" y="5201258"/>
              <a:ext cx="273091" cy="3179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de-DE" sz="1600" b="1" dirty="0">
                  <a:solidFill>
                    <a:prstClr val="black"/>
                  </a:solidFill>
                  <a:latin typeface="Symbol" pitchFamily="18" charset="2"/>
                  <a:cs typeface="Arial" pitchFamily="34" charset="0"/>
                </a:rPr>
                <a:t></a:t>
              </a: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8788063" y="5201258"/>
              <a:ext cx="273091" cy="3179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de-DE" sz="1600" b="1" dirty="0">
                  <a:solidFill>
                    <a:prstClr val="black"/>
                  </a:solidFill>
                  <a:latin typeface="Symbol" pitchFamily="18" charset="2"/>
                  <a:cs typeface="Arial" pitchFamily="34" charset="0"/>
                </a:rPr>
                <a:t></a:t>
              </a:r>
            </a:p>
          </p:txBody>
        </p:sp>
        <p:sp>
          <p:nvSpPr>
            <p:cNvPr id="17" name="Freeform 32"/>
            <p:cNvSpPr>
              <a:spLocks noChangeArrowheads="1"/>
            </p:cNvSpPr>
            <p:nvPr/>
          </p:nvSpPr>
          <p:spPr bwMode="auto">
            <a:xfrm>
              <a:off x="7928381" y="5290673"/>
              <a:ext cx="761617" cy="7747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03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75" y="7875"/>
                  </a:moveTo>
                  <a:cubicBezTo>
                    <a:pt x="2946" y="3908"/>
                    <a:pt x="6634" y="1217"/>
                    <a:pt x="10800" y="1218"/>
                  </a:cubicBezTo>
                  <a:cubicBezTo>
                    <a:pt x="14965" y="1218"/>
                    <a:pt x="18653" y="3908"/>
                    <a:pt x="19924" y="7875"/>
                  </a:cubicBezTo>
                  <a:lnTo>
                    <a:pt x="21084" y="7503"/>
                  </a:lnTo>
                  <a:cubicBezTo>
                    <a:pt x="19651" y="3032"/>
                    <a:pt x="15494" y="-1"/>
                    <a:pt x="10799" y="0"/>
                  </a:cubicBezTo>
                  <a:cubicBezTo>
                    <a:pt x="6105" y="0"/>
                    <a:pt x="1948" y="3032"/>
                    <a:pt x="515" y="7503"/>
                  </a:cubicBezTo>
                  <a:close/>
                </a:path>
              </a:pathLst>
            </a:cu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8139267" y="5768768"/>
              <a:ext cx="593211" cy="3179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de-DE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de-DE" sz="1600" b="1" baseline="30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-1</a:t>
              </a:r>
            </a:p>
          </p:txBody>
        </p: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7901072" y="5028408"/>
              <a:ext cx="1058981" cy="289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de-DE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N*/</a:t>
              </a:r>
              <a:r>
                <a:rPr lang="de-DE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sym typeface="Symbol"/>
                </a:rPr>
                <a:t></a:t>
              </a:r>
              <a:endParaRPr lang="de-DE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1259632" y="4005064"/>
            <a:ext cx="7560840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  <a:sym typeface="Symbol"/>
              </a:rPr>
              <a:t>pne</a:t>
            </a:r>
            <a:r>
              <a:rPr lang="en-US" sz="2000" b="1" baseline="30000" dirty="0" err="1" smtClean="0">
                <a:latin typeface="Arial" pitchFamily="34" charset="0"/>
                <a:cs typeface="Arial" pitchFamily="34" charset="0"/>
                <a:sym typeface="Symbol"/>
              </a:rPr>
              <a:t>+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below 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ρ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ω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production threshold</a:t>
            </a:r>
          </a:p>
          <a:p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en-US" b="1" i="1" dirty="0" smtClean="0">
                <a:solidFill>
                  <a:srgbClr val="53548A"/>
                </a:solidFill>
                <a:latin typeface="Arial" pitchFamily="34" charset="0"/>
                <a:cs typeface="Arial" pitchFamily="34" charset="0"/>
                <a:sym typeface="Symbol"/>
              </a:rPr>
              <a:t>Advantages:  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interaction </a:t>
            </a:r>
            <a:r>
              <a:rPr lang="en-US" b="1" i="1" dirty="0" smtClean="0">
                <a:solidFill>
                  <a:srgbClr val="53548A"/>
                </a:solidFill>
                <a:latin typeface="Arial" pitchFamily="34" charset="0"/>
                <a:cs typeface="Arial" pitchFamily="34" charset="0"/>
                <a:sym typeface="Symbol"/>
              </a:rPr>
              <a:t>better known 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                       fixed mass </a:t>
            </a:r>
            <a:r>
              <a:rPr lang="en-US" b="1" i="1" dirty="0" smtClean="0">
                <a:solidFill>
                  <a:srgbClr val="53548A"/>
                </a:solidFill>
                <a:latin typeface="Arial" pitchFamily="34" charset="0"/>
                <a:cs typeface="Arial" pitchFamily="34" charset="0"/>
                <a:sym typeface="Symbol"/>
              </a:rPr>
              <a:t>of the resonance in s channel</a:t>
            </a:r>
          </a:p>
          <a:p>
            <a:r>
              <a:rPr lang="en-US" b="1" i="1" dirty="0" smtClean="0">
                <a:solidFill>
                  <a:srgbClr val="53548A"/>
                </a:solidFill>
                <a:latin typeface="Arial" pitchFamily="34" charset="0"/>
                <a:cs typeface="Arial" pitchFamily="34" charset="0"/>
                <a:sym typeface="Symbol"/>
              </a:rPr>
              <a:t>                       much larger acceptance for 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exclusive</a:t>
            </a:r>
            <a:r>
              <a:rPr lang="en-US" b="1" i="1" dirty="0" smtClean="0">
                <a:solidFill>
                  <a:srgbClr val="53548A"/>
                </a:solidFill>
                <a:latin typeface="Arial" pitchFamily="34" charset="0"/>
                <a:cs typeface="Arial" pitchFamily="34" charset="0"/>
                <a:sym typeface="Symbol"/>
              </a:rPr>
              <a:t> channels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                               electromagnetic   </a:t>
            </a:r>
            <a:r>
              <a:rPr lang="en-US" b="1" dirty="0" smtClean="0">
                <a:solidFill>
                  <a:srgbClr val="53548A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="1" baseline="30000" dirty="0" smtClean="0">
                <a:solidFill>
                  <a:srgbClr val="53548A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i="1" dirty="0" err="1" smtClean="0">
                <a:solidFill>
                  <a:srgbClr val="53548A"/>
                </a:solidFill>
                <a:latin typeface="Arial" pitchFamily="34" charset="0"/>
                <a:cs typeface="Arial" pitchFamily="34" charset="0"/>
                <a:sym typeface="Symbol"/>
              </a:rPr>
              <a:t>pn</a:t>
            </a:r>
            <a:r>
              <a:rPr lang="en-US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en-US" b="1" i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+</a:t>
            </a:r>
            <a:r>
              <a:rPr lang="en-US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en-US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                               </a:t>
            </a:r>
            <a:r>
              <a:rPr lang="en-US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hadronic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b="1" dirty="0" smtClean="0">
                <a:solidFill>
                  <a:srgbClr val="53548A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="1" baseline="30000" dirty="0" smtClean="0">
                <a:solidFill>
                  <a:srgbClr val="53548A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i="1" dirty="0" smtClean="0">
                <a:solidFill>
                  <a:srgbClr val="53548A"/>
                </a:solidFill>
                <a:latin typeface="Arial" pitchFamily="34" charset="0"/>
                <a:cs typeface="Arial" pitchFamily="34" charset="0"/>
                <a:sym typeface="Symbol"/>
              </a:rPr>
              <a:t>p p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--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b="1" i="1" dirty="0" smtClean="0">
                <a:solidFill>
                  <a:srgbClr val="53548A"/>
                </a:solidFill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+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--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b="1" i="1" dirty="0" smtClean="0">
                <a:solidFill>
                  <a:srgbClr val="53548A"/>
                </a:solidFill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0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--</a:t>
            </a:r>
            <a:endParaRPr lang="en-US" b="1" i="1" baseline="-25000" dirty="0" smtClean="0">
              <a:solidFill>
                <a:srgbClr val="53548A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pic>
        <p:nvPicPr>
          <p:cNvPr id="24" name="Picture 13" descr="resonance"/>
          <p:cNvPicPr>
            <a:picLocks noChangeAspect="1" noChangeArrowheads="1"/>
          </p:cNvPicPr>
          <p:nvPr/>
        </p:nvPicPr>
        <p:blipFill>
          <a:blip r:embed="rId2" cstate="print"/>
          <a:srcRect l="51489"/>
          <a:stretch>
            <a:fillRect/>
          </a:stretch>
        </p:blipFill>
        <p:spPr bwMode="auto">
          <a:xfrm>
            <a:off x="7020272" y="692696"/>
            <a:ext cx="1188352" cy="112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lèche droite 13"/>
          <p:cNvSpPr/>
          <p:nvPr/>
        </p:nvSpPr>
        <p:spPr>
          <a:xfrm>
            <a:off x="251520" y="4869160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9" name="Titre 4"/>
          <p:cNvSpPr txBox="1">
            <a:spLocks/>
          </p:cNvSpPr>
          <p:nvPr/>
        </p:nvSpPr>
        <p:spPr>
          <a:xfrm>
            <a:off x="395536" y="116632"/>
            <a:ext cx="8352928" cy="1218059"/>
          </a:xfrm>
          <a:prstGeom prst="rect">
            <a:avLst/>
          </a:prstGeom>
          <a:solidFill>
            <a:srgbClr val="53548A"/>
          </a:solidFill>
        </p:spPr>
        <p:txBody>
          <a:bodyPr bIns="91440" anchor="b" anchorCtr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of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pion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beam experiments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  HADES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1520" y="1484784"/>
            <a:ext cx="4067437" cy="6485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/>
              <a:t>p</a:t>
            </a:r>
            <a:r>
              <a:rPr lang="fr-FR" b="1" dirty="0" smtClean="0"/>
              <a:t>ion </a:t>
            </a:r>
            <a:r>
              <a:rPr lang="fr-FR" b="1" dirty="0" err="1"/>
              <a:t>momentum</a:t>
            </a:r>
            <a:r>
              <a:rPr lang="fr-FR" b="1" dirty="0"/>
              <a:t> </a:t>
            </a:r>
            <a:r>
              <a:rPr lang="pl-PL" b="1" dirty="0"/>
              <a:t>0.6 &lt; p &lt;1.5  </a:t>
            </a:r>
            <a:r>
              <a:rPr lang="pl-PL" b="1" dirty="0" smtClean="0"/>
              <a:t>GeV/c</a:t>
            </a:r>
            <a:endParaRPr lang="en-US" b="1" dirty="0" smtClean="0"/>
          </a:p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/>
              <a:t>          </a:t>
            </a:r>
            <a:r>
              <a:rPr lang="fr-FR" b="1" dirty="0" err="1" smtClean="0"/>
              <a:t>average</a:t>
            </a:r>
            <a:r>
              <a:rPr lang="fr-FR" b="1" dirty="0" smtClean="0"/>
              <a:t>  pion flux ~ 4 10</a:t>
            </a:r>
            <a:r>
              <a:rPr lang="fr-FR" b="1" baseline="30000" dirty="0" smtClean="0"/>
              <a:t>5</a:t>
            </a:r>
            <a:r>
              <a:rPr lang="fr-FR" b="1" dirty="0" smtClean="0"/>
              <a:t>/s</a:t>
            </a:r>
            <a:endParaRPr lang="fr-FR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51199"/>
            <a:ext cx="3657600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ipsa 15"/>
          <p:cNvSpPr>
            <a:spLocks noChangeArrowheads="1"/>
          </p:cNvSpPr>
          <p:nvPr/>
        </p:nvSpPr>
        <p:spPr bwMode="auto">
          <a:xfrm>
            <a:off x="1472754" y="4586411"/>
            <a:ext cx="1301750" cy="82550"/>
          </a:xfrm>
          <a:prstGeom prst="ellipse">
            <a:avLst/>
          </a:prstGeom>
          <a:solidFill>
            <a:srgbClr val="FF33CC">
              <a:alpha val="52156"/>
            </a:srgbClr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sz="2400" i="1" kern="0" smtClean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cxnSp>
        <p:nvCxnSpPr>
          <p:cNvPr id="13" name="Łącznik prosty ze strzałką 20"/>
          <p:cNvCxnSpPr>
            <a:cxnSpLocks noChangeShapeType="1"/>
          </p:cNvCxnSpPr>
          <p:nvPr/>
        </p:nvCxnSpPr>
        <p:spPr bwMode="auto">
          <a:xfrm>
            <a:off x="2125217" y="2705224"/>
            <a:ext cx="315912" cy="128587"/>
          </a:xfrm>
          <a:prstGeom prst="straightConnector1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</p:spPr>
      </p:cxnSp>
      <p:cxnSp>
        <p:nvCxnSpPr>
          <p:cNvPr id="14" name="Łącznik prosty ze strzałką 22"/>
          <p:cNvCxnSpPr>
            <a:cxnSpLocks noChangeShapeType="1"/>
          </p:cNvCxnSpPr>
          <p:nvPr/>
        </p:nvCxnSpPr>
        <p:spPr bwMode="auto">
          <a:xfrm flipV="1">
            <a:off x="2144267" y="2878261"/>
            <a:ext cx="314325" cy="193675"/>
          </a:xfrm>
          <a:prstGeom prst="straightConnector1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</p:spPr>
      </p:cxnSp>
      <p:cxnSp>
        <p:nvCxnSpPr>
          <p:cNvPr id="23" name="Connecteur droit avec flèche 22"/>
          <p:cNvCxnSpPr/>
          <p:nvPr/>
        </p:nvCxnSpPr>
        <p:spPr>
          <a:xfrm rot="5400000" flipH="1" flipV="1">
            <a:off x="1517204" y="4783261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3366FF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4" name="ZoneTexte 30"/>
          <p:cNvSpPr txBox="1">
            <a:spLocks noChangeArrowheads="1"/>
          </p:cNvSpPr>
          <p:nvPr/>
        </p:nvSpPr>
        <p:spPr bwMode="auto">
          <a:xfrm>
            <a:off x="2164904" y="4835649"/>
            <a:ext cx="363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kern="0" smtClean="0">
                <a:solidFill>
                  <a:srgbClr val="000099"/>
                </a:solidFill>
              </a:rPr>
              <a:t>ω</a:t>
            </a:r>
            <a:endParaRPr lang="fr-FR" kern="0" smtClean="0">
              <a:solidFill>
                <a:srgbClr val="000099"/>
              </a:solidFill>
            </a:endParaRPr>
          </a:p>
        </p:txBody>
      </p:sp>
      <p:sp>
        <p:nvSpPr>
          <p:cNvPr id="25" name="ZoneTexte 31"/>
          <p:cNvSpPr txBox="1">
            <a:spLocks noChangeArrowheads="1"/>
          </p:cNvSpPr>
          <p:nvPr/>
        </p:nvSpPr>
        <p:spPr bwMode="auto">
          <a:xfrm>
            <a:off x="1479104" y="4821361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kern="0" dirty="0" smtClean="0">
                <a:solidFill>
                  <a:srgbClr val="000080"/>
                </a:solidFill>
              </a:rPr>
              <a:t>η</a:t>
            </a:r>
            <a:endParaRPr lang="fr-FR" kern="0" dirty="0" smtClean="0">
              <a:solidFill>
                <a:srgbClr val="000080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rot="16200000" flipV="1">
            <a:off x="2217291" y="4768974"/>
            <a:ext cx="201613" cy="1588"/>
          </a:xfrm>
          <a:prstGeom prst="straightConnector1">
            <a:avLst/>
          </a:prstGeom>
          <a:noFill/>
          <a:ln w="9525" cap="flat" cmpd="sng" algn="ctr">
            <a:solidFill>
              <a:srgbClr val="3366FF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3" name="Rectangle à coins arrondis 32"/>
          <p:cNvSpPr/>
          <p:nvPr/>
        </p:nvSpPr>
        <p:spPr>
          <a:xfrm>
            <a:off x="3707904" y="4581128"/>
            <a:ext cx="5220072" cy="1944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Strangeness production (K</a:t>
            </a:r>
            <a:r>
              <a:rPr lang="en-US" b="1" baseline="30000" dirty="0" smtClean="0">
                <a:solidFill>
                  <a:schemeClr val="tx1"/>
                </a:solidFill>
              </a:rPr>
              <a:t>+</a:t>
            </a:r>
            <a:r>
              <a:rPr lang="en-US" b="1" dirty="0" smtClean="0">
                <a:solidFill>
                  <a:schemeClr val="tx1"/>
                </a:solidFill>
              </a:rPr>
              <a:t>,K</a:t>
            </a:r>
            <a:r>
              <a:rPr lang="en-US" b="1" baseline="30000" dirty="0" smtClean="0">
                <a:solidFill>
                  <a:schemeClr val="tx1"/>
                </a:solidFill>
              </a:rPr>
              <a:t>-</a:t>
            </a:r>
            <a:r>
              <a:rPr lang="en-US" b="1" dirty="0" smtClean="0">
                <a:solidFill>
                  <a:schemeClr val="tx1"/>
                </a:solidFill>
              </a:rPr>
              <a:t>,K</a:t>
            </a:r>
            <a:r>
              <a:rPr lang="en-US" b="1" baseline="30000" dirty="0" smtClean="0">
                <a:solidFill>
                  <a:schemeClr val="tx1"/>
                </a:solidFill>
              </a:rPr>
              <a:t>0</a:t>
            </a:r>
            <a:r>
              <a:rPr lang="en-US" b="1" baseline="-25000" dirty="0" smtClean="0">
                <a:solidFill>
                  <a:schemeClr val="tx1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,</a:t>
            </a:r>
            <a:r>
              <a:rPr lang="el-GR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ϕ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 in</a:t>
            </a:r>
            <a:r>
              <a:rPr lang="fr-FR" b="1" i="1" kern="0" dirty="0" smtClean="0">
                <a:solidFill>
                  <a:schemeClr val="tx1"/>
                </a:solidFill>
                <a:ea typeface="DejaVu Sans" charset="0"/>
                <a:sym typeface="Symbol" pitchFamily="18" charset="2"/>
              </a:rPr>
              <a:t>+A</a:t>
            </a:r>
          </a:p>
          <a:p>
            <a:pPr>
              <a:buFont typeface="Arial" pitchFamily="34" charset="0"/>
              <a:buChar char="•"/>
            </a:pPr>
            <a:r>
              <a:rPr lang="fr-FR" b="1" i="1" kern="0" dirty="0" smtClean="0">
                <a:solidFill>
                  <a:srgbClr val="FF0000"/>
                </a:solidFill>
                <a:sym typeface="Symbol" pitchFamily="18" charset="2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pne</a:t>
            </a:r>
            <a:r>
              <a:rPr lang="en-US" sz="2000" b="1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+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en-US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below 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ρ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ω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production threshold</a:t>
            </a:r>
          </a:p>
          <a:p>
            <a:pPr marL="0" lvl="1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One pion, </a:t>
            </a:r>
            <a:r>
              <a:rPr lang="fr-FR" b="1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</a:t>
            </a:r>
            <a:r>
              <a:rPr lang="fr-FR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pion, one kaon production  </a:t>
            </a:r>
            <a:r>
              <a:rPr lang="fr-FR" b="1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lang="fr-FR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 </a:t>
            </a:r>
            <a:r>
              <a:rPr lang="fr-FR" b="1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energy</a:t>
            </a:r>
            <a:r>
              <a:rPr lang="fr-FR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scan in </a:t>
            </a:r>
            <a:r>
              <a:rPr lang="en-US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</a:t>
            </a:r>
            <a:r>
              <a:rPr lang="en-US" b="1" baseline="30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-</a:t>
            </a:r>
            <a:r>
              <a:rPr lang="en-US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p  reactions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36" name="Parchemin horizontal 35"/>
          <p:cNvSpPr/>
          <p:nvPr/>
        </p:nvSpPr>
        <p:spPr>
          <a:xfrm>
            <a:off x="4572000" y="1340768"/>
            <a:ext cx="4032448" cy="1368152"/>
          </a:xfrm>
          <a:prstGeom prst="horizontalScroll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Belongs since the very beginning </a:t>
            </a:r>
          </a:p>
          <a:p>
            <a:r>
              <a:rPr lang="en-US" dirty="0" smtClean="0"/>
              <a:t>to the HADES experimental program 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3707904" y="2780928"/>
            <a:ext cx="511256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           updated  2013 program: 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Based on HADES results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Limited by constraints of  beam time at GSI</a:t>
            </a:r>
            <a:endParaRPr lang="fr-FR" dirty="0"/>
          </a:p>
        </p:txBody>
      </p:sp>
      <p:sp>
        <p:nvSpPr>
          <p:cNvPr id="29" name="Flèche vers le bas 28"/>
          <p:cNvSpPr/>
          <p:nvPr/>
        </p:nvSpPr>
        <p:spPr>
          <a:xfrm>
            <a:off x="6012160" y="4077072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70609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π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l-GR" dirty="0" smtClean="0">
                <a:solidFill>
                  <a:schemeClr val="bg1"/>
                </a:solidFill>
                <a:sym typeface="Symbol"/>
              </a:rPr>
              <a:t>ππ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N: present status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Parchemin horizontal 7"/>
          <p:cNvSpPr/>
          <p:nvPr/>
        </p:nvSpPr>
        <p:spPr>
          <a:xfrm>
            <a:off x="4211960" y="908720"/>
            <a:ext cx="4608512" cy="3312368"/>
          </a:xfrm>
          <a:prstGeom prst="horizont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what we know about N* couplings to </a:t>
            </a:r>
            <a:r>
              <a:rPr lang="el-G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N, </a:t>
            </a:r>
            <a:r>
              <a:rPr lang="el-G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π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, N is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based on the analysis of 240000 events (bubble chamber &lt; 1980)</a:t>
            </a:r>
            <a:endParaRPr lang="fr-F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2008" y="4293096"/>
            <a:ext cx="9036496" cy="163121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/>
              <a:t> Very precise </a:t>
            </a:r>
            <a:r>
              <a:rPr lang="en-US" sz="2000" dirty="0" err="1" smtClean="0">
                <a:solidFill>
                  <a:schemeClr val="accent3"/>
                </a:solidFill>
              </a:rPr>
              <a:t>photoproduction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r>
              <a:rPr lang="en-US" sz="2000" dirty="0" smtClean="0"/>
              <a:t>data </a:t>
            </a:r>
            <a:endParaRPr lang="en-US" sz="2000" dirty="0" smtClean="0">
              <a:sym typeface="Symbol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3"/>
                </a:solidFill>
                <a:sym typeface="Symbol"/>
              </a:rPr>
              <a:t> Dynamical models </a:t>
            </a:r>
            <a:r>
              <a:rPr lang="en-US" sz="2000" dirty="0" smtClean="0">
                <a:sym typeface="Symbol"/>
              </a:rPr>
              <a:t>are now available   a new </a:t>
            </a:r>
            <a:r>
              <a:rPr lang="en-US" sz="2000" dirty="0" smtClean="0"/>
              <a:t>combined PWA analysis of all </a:t>
            </a:r>
            <a:r>
              <a:rPr lang="en-US" sz="2000" dirty="0" err="1" smtClean="0"/>
              <a:t>pion</a:t>
            </a:r>
            <a:r>
              <a:rPr lang="en-US" sz="2000" dirty="0" smtClean="0"/>
              <a:t> and </a:t>
            </a:r>
            <a:r>
              <a:rPr lang="en-US" sz="2000" dirty="0" err="1" smtClean="0"/>
              <a:t>photoproduction</a:t>
            </a:r>
            <a:r>
              <a:rPr lang="en-US" sz="2000" dirty="0" smtClean="0"/>
              <a:t> channels will be possible. </a:t>
            </a:r>
            <a:endParaRPr lang="en-US" sz="2000" dirty="0" smtClean="0">
              <a:sym typeface="Symbol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ym typeface="Symbol"/>
              </a:rPr>
              <a:t> Important for </a:t>
            </a:r>
            <a:r>
              <a:rPr lang="en-US" sz="2000" dirty="0" smtClean="0">
                <a:solidFill>
                  <a:schemeClr val="accent3"/>
                </a:solidFill>
                <a:sym typeface="Symbol"/>
              </a:rPr>
              <a:t>baryonic structure </a:t>
            </a:r>
            <a:r>
              <a:rPr lang="en-US" sz="2000" dirty="0" smtClean="0">
                <a:sym typeface="Symbol"/>
              </a:rPr>
              <a:t>issues (Constituent Quark Models, Lattice QCD)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78616" y="6309320"/>
            <a:ext cx="48215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Very strong demand for  new </a:t>
            </a:r>
            <a:r>
              <a:rPr lang="el-GR" dirty="0" smtClean="0"/>
              <a:t>π</a:t>
            </a:r>
            <a:r>
              <a:rPr lang="en-US" dirty="0" smtClean="0"/>
              <a:t>N</a:t>
            </a:r>
            <a:r>
              <a:rPr lang="el-GR" dirty="0" smtClean="0">
                <a:sym typeface="Symbol"/>
              </a:rPr>
              <a:t>ππ</a:t>
            </a:r>
            <a:r>
              <a:rPr lang="en-US" dirty="0" smtClean="0">
                <a:sym typeface="Symbol"/>
              </a:rPr>
              <a:t>N data !</a:t>
            </a:r>
            <a:endParaRPr lang="fr-FR" dirty="0"/>
          </a:p>
        </p:txBody>
      </p:sp>
      <p:grpSp>
        <p:nvGrpSpPr>
          <p:cNvPr id="24" name="Groupe 23"/>
          <p:cNvGrpSpPr/>
          <p:nvPr/>
        </p:nvGrpSpPr>
        <p:grpSpPr>
          <a:xfrm>
            <a:off x="72009" y="980728"/>
            <a:ext cx="4355975" cy="2952328"/>
            <a:chOff x="179512" y="839859"/>
            <a:chExt cx="4176463" cy="2733157"/>
          </a:xfrm>
        </p:grpSpPr>
        <p:pic>
          <p:nvPicPr>
            <p:cNvPr id="83046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15669" r="1799" b="49934"/>
            <a:stretch>
              <a:fillRect/>
            </a:stretch>
          </p:blipFill>
          <p:spPr bwMode="auto">
            <a:xfrm>
              <a:off x="183986" y="1124744"/>
              <a:ext cx="3739941" cy="2243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ZoneTexte 13"/>
            <p:cNvSpPr txBox="1"/>
            <p:nvPr/>
          </p:nvSpPr>
          <p:spPr>
            <a:xfrm>
              <a:off x="2699792" y="1475492"/>
              <a:ext cx="1440159" cy="341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114 </a:t>
              </a:r>
              <a:r>
                <a:rPr lang="en-US" i="1" dirty="0" err="1" smtClean="0"/>
                <a:t>kevents</a:t>
              </a:r>
              <a:endParaRPr lang="fr-FR" i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915816" y="2492896"/>
              <a:ext cx="1440159" cy="341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72 </a:t>
              </a:r>
              <a:r>
                <a:rPr lang="en-US" i="1" dirty="0" err="1" smtClean="0"/>
                <a:t>kevents</a:t>
              </a:r>
              <a:endParaRPr lang="fr-FR" i="1" dirty="0"/>
            </a:p>
          </p:txBody>
        </p:sp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15477" t="91656"/>
            <a:stretch>
              <a:fillRect/>
            </a:stretch>
          </p:blipFill>
          <p:spPr bwMode="auto">
            <a:xfrm>
              <a:off x="179512" y="3199022"/>
              <a:ext cx="3830174" cy="373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351625" y="839859"/>
              <a:ext cx="3935309" cy="256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SAID, data base, CNS, GWU http://gwdac.phys.gwu.edu </a:t>
              </a:r>
              <a:endParaRPr lang="fr-FR" sz="12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67544" y="3573016"/>
            <a:ext cx="36004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55576" y="3522494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1.4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711756" y="3522494"/>
            <a:ext cx="3561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2.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1725736" y="3522494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1.6</a:t>
            </a:r>
            <a:endParaRPr lang="fr-FR" sz="1600" dirty="0"/>
          </a:p>
        </p:txBody>
      </p:sp>
      <p:sp>
        <p:nvSpPr>
          <p:cNvPr id="22" name="ZoneTexte 21"/>
          <p:cNvSpPr txBox="1"/>
          <p:nvPr/>
        </p:nvSpPr>
        <p:spPr>
          <a:xfrm>
            <a:off x="2733848" y="3522494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1.8</a:t>
            </a:r>
            <a:endParaRPr lang="fr-FR" sz="1600" dirty="0"/>
          </a:p>
        </p:txBody>
      </p:sp>
      <p:sp>
        <p:nvSpPr>
          <p:cNvPr id="25" name="ZoneTexte 24"/>
          <p:cNvSpPr txBox="1"/>
          <p:nvPr/>
        </p:nvSpPr>
        <p:spPr>
          <a:xfrm>
            <a:off x="1809423" y="3789040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s </a:t>
            </a:r>
            <a:r>
              <a:rPr lang="en-US" dirty="0" smtClean="0"/>
              <a:t>(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107504" y="908720"/>
            <a:ext cx="4248472" cy="33123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51520" y="1724615"/>
            <a:ext cx="3968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Very large differences for BR(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N)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between PDG and recent PWA or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coupled-channels analysis</a:t>
            </a:r>
          </a:p>
          <a:p>
            <a:pPr>
              <a:buFont typeface="Wingdings" pitchFamily="2" charset="2"/>
              <a:buChar char="ü"/>
            </a:pP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259632" y="908720"/>
            <a:ext cx="158417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N(1520)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13</a:t>
            </a:r>
            <a:endParaRPr lang="en-US" sz="2000" baseline="-25000" dirty="0" smtClean="0"/>
          </a:p>
          <a:p>
            <a:r>
              <a:rPr lang="en-US" sz="2000" dirty="0" smtClean="0"/>
              <a:t>N(1720) P</a:t>
            </a:r>
            <a:r>
              <a:rPr lang="en-US" sz="2000" baseline="-25000" dirty="0" smtClean="0"/>
              <a:t>13</a:t>
            </a:r>
            <a:endParaRPr lang="fr-FR" sz="2000" baseline="-250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4788024" y="908720"/>
            <a:ext cx="4104456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fr-FR" baseline="-25000" dirty="0" smtClean="0">
              <a:solidFill>
                <a:schemeClr val="accent2"/>
              </a:solidFill>
              <a:cs typeface="Arial" pitchFamily="34" charset="0"/>
            </a:endParaRPr>
          </a:p>
          <a:p>
            <a:pPr>
              <a:lnSpc>
                <a:spcPts val="1700"/>
              </a:lnSpc>
              <a:defRPr/>
            </a:pPr>
            <a:endParaRPr lang="fr-FR" dirty="0" smtClean="0">
              <a:solidFill>
                <a:schemeClr val="accent2"/>
              </a:solidFill>
              <a:cs typeface="Arial" charset="0"/>
            </a:endParaRPr>
          </a:p>
          <a:p>
            <a:pPr>
              <a:lnSpc>
                <a:spcPts val="1700"/>
              </a:lnSpc>
              <a:defRPr/>
            </a:pPr>
            <a:endParaRPr lang="fr-FR" dirty="0" smtClean="0">
              <a:solidFill>
                <a:schemeClr val="accent2"/>
              </a:solidFill>
              <a:cs typeface="Arial" charset="0"/>
            </a:endParaRPr>
          </a:p>
          <a:p>
            <a:pPr>
              <a:lnSpc>
                <a:spcPts val="1700"/>
              </a:lnSpc>
              <a:defRPr/>
            </a:pPr>
            <a:r>
              <a:rPr lang="fr-FR" dirty="0" err="1" smtClean="0">
                <a:solidFill>
                  <a:schemeClr val="accent2"/>
                </a:solidFill>
                <a:cs typeface="Arial" charset="0"/>
              </a:rPr>
              <a:t>Branching</a:t>
            </a:r>
            <a:r>
              <a:rPr lang="fr-FR" dirty="0" smtClean="0">
                <a:solidFill>
                  <a:schemeClr val="accent2"/>
                </a:solidFill>
                <a:cs typeface="Arial" charset="0"/>
              </a:rPr>
              <a:t> ratios to </a:t>
            </a:r>
            <a:r>
              <a:rPr lang="el-GR" dirty="0" smtClean="0">
                <a:solidFill>
                  <a:schemeClr val="accent2"/>
                </a:solidFill>
                <a:cs typeface="Arial" charset="0"/>
              </a:rPr>
              <a:t>π</a:t>
            </a:r>
            <a:r>
              <a:rPr lang="fr-FR" dirty="0" smtClean="0">
                <a:solidFill>
                  <a:schemeClr val="accent2"/>
                </a:solidFill>
                <a:cs typeface="Arial" charset="0"/>
              </a:rPr>
              <a:t>Δ  and (</a:t>
            </a:r>
            <a:r>
              <a:rPr lang="el-GR" dirty="0" smtClean="0">
                <a:solidFill>
                  <a:schemeClr val="accent2"/>
                </a:solidFill>
                <a:cs typeface="Arial" charset="0"/>
              </a:rPr>
              <a:t>π π</a:t>
            </a:r>
            <a:r>
              <a:rPr lang="fr-FR" dirty="0" smtClean="0">
                <a:solidFill>
                  <a:schemeClr val="accent2"/>
                </a:solidFill>
                <a:cs typeface="Arial" charset="0"/>
              </a:rPr>
              <a:t>)</a:t>
            </a:r>
            <a:r>
              <a:rPr lang="fr-FR" baseline="-25000" dirty="0" smtClean="0">
                <a:solidFill>
                  <a:schemeClr val="accent2"/>
                </a:solidFill>
                <a:cs typeface="Arial" charset="0"/>
              </a:rPr>
              <a:t>s</a:t>
            </a:r>
            <a:r>
              <a:rPr lang="el-GR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fr-FR" dirty="0" smtClean="0">
                <a:solidFill>
                  <a:schemeClr val="accent2"/>
                </a:solidFill>
                <a:cs typeface="Arial" charset="0"/>
              </a:rPr>
              <a:t>N </a:t>
            </a:r>
            <a:r>
              <a:rPr lang="fr-FR" dirty="0" err="1" smtClean="0">
                <a:solidFill>
                  <a:schemeClr val="accent2"/>
                </a:solidFill>
                <a:cs typeface="Arial" charset="0"/>
              </a:rPr>
              <a:t>need</a:t>
            </a:r>
            <a:r>
              <a:rPr lang="fr-FR" dirty="0" smtClean="0">
                <a:solidFill>
                  <a:schemeClr val="accent2"/>
                </a:solidFill>
                <a:cs typeface="Arial" charset="0"/>
              </a:rPr>
              <a:t> to </a:t>
            </a:r>
            <a:r>
              <a:rPr lang="fr-FR" dirty="0" err="1" smtClean="0">
                <a:solidFill>
                  <a:schemeClr val="accent2"/>
                </a:solidFill>
                <a:cs typeface="Arial" charset="0"/>
              </a:rPr>
              <a:t>be</a:t>
            </a:r>
            <a:r>
              <a:rPr lang="fr-FR" dirty="0" smtClean="0">
                <a:solidFill>
                  <a:schemeClr val="accent2"/>
                </a:solidFill>
                <a:cs typeface="Arial" charset="0"/>
              </a:rPr>
              <a:t>  </a:t>
            </a: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checked </a:t>
            </a:r>
            <a:endParaRPr lang="fr-FR" dirty="0" smtClean="0">
              <a:solidFill>
                <a:schemeClr val="accent2"/>
              </a:solidFill>
              <a:cs typeface="Arial" charset="0"/>
            </a:endParaRPr>
          </a:p>
          <a:p>
            <a:pPr>
              <a:defRPr/>
            </a:pPr>
            <a:endParaRPr lang="fr-FR" baseline="-25000" dirty="0">
              <a:solidFill>
                <a:schemeClr val="accent2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3" name="Groupe 54"/>
          <p:cNvGrpSpPr>
            <a:grpSpLocks/>
          </p:cNvGrpSpPr>
          <p:nvPr/>
        </p:nvGrpSpPr>
        <p:grpSpPr bwMode="auto">
          <a:xfrm>
            <a:off x="1115616" y="2636912"/>
            <a:ext cx="1872209" cy="1359111"/>
            <a:chOff x="7474204" y="4842215"/>
            <a:chExt cx="1789260" cy="1316119"/>
          </a:xfrm>
        </p:grpSpPr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7899555" y="5524340"/>
              <a:ext cx="80409" cy="49193"/>
            </a:xfrm>
            <a:prstGeom prst="ellipse">
              <a:avLst/>
            </a:prstGeom>
            <a:solidFill>
              <a:srgbClr val="00000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buClrTx/>
                <a:buSzTx/>
                <a:buFontTx/>
                <a:buNone/>
                <a:defRPr/>
              </a:pPr>
              <a:endParaRPr lang="fr-FR" sz="200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8650551" y="5532026"/>
              <a:ext cx="78893" cy="49193"/>
            </a:xfrm>
            <a:prstGeom prst="ellipse">
              <a:avLst/>
            </a:prstGeom>
            <a:solidFill>
              <a:srgbClr val="00000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buClrTx/>
                <a:buSzTx/>
                <a:buFontTx/>
                <a:buNone/>
                <a:defRPr/>
              </a:pPr>
              <a:endParaRPr lang="fr-FR" sz="200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Freeform 23"/>
            <p:cNvSpPr>
              <a:spLocks noChangeArrowheads="1"/>
            </p:cNvSpPr>
            <p:nvPr/>
          </p:nvSpPr>
          <p:spPr bwMode="auto">
            <a:xfrm rot="5400000">
              <a:off x="8223669" y="5361890"/>
              <a:ext cx="201384" cy="655415"/>
            </a:xfrm>
            <a:custGeom>
              <a:avLst/>
              <a:gdLst>
                <a:gd name="T0" fmla="*/ 0 w 22499"/>
                <a:gd name="T1" fmla="*/ 0 h 43200"/>
                <a:gd name="T2" fmla="*/ 0 w 22499"/>
                <a:gd name="T3" fmla="*/ 0 h 43200"/>
                <a:gd name="T4" fmla="*/ 0 w 22499"/>
                <a:gd name="T5" fmla="*/ 0 h 43200"/>
                <a:gd name="T6" fmla="*/ 0 60000 65536"/>
                <a:gd name="T7" fmla="*/ 0 60000 65536"/>
                <a:gd name="T8" fmla="*/ 0 60000 65536"/>
                <a:gd name="T9" fmla="*/ 0 w 22499"/>
                <a:gd name="T10" fmla="*/ 0 h 43200"/>
                <a:gd name="T11" fmla="*/ 22499 w 2249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99" h="43200" fill="none" extrusionOk="0">
                  <a:moveTo>
                    <a:pt x="898" y="0"/>
                  </a:moveTo>
                  <a:cubicBezTo>
                    <a:pt x="12828" y="0"/>
                    <a:pt x="22499" y="9670"/>
                    <a:pt x="22499" y="21600"/>
                  </a:cubicBezTo>
                  <a:cubicBezTo>
                    <a:pt x="22499" y="33529"/>
                    <a:pt x="12828" y="43200"/>
                    <a:pt x="899" y="43200"/>
                  </a:cubicBezTo>
                  <a:cubicBezTo>
                    <a:pt x="599" y="43200"/>
                    <a:pt x="299" y="43193"/>
                    <a:pt x="-1" y="43181"/>
                  </a:cubicBezTo>
                </a:path>
                <a:path w="22499" h="43200" stroke="0" extrusionOk="0">
                  <a:moveTo>
                    <a:pt x="898" y="0"/>
                  </a:moveTo>
                  <a:cubicBezTo>
                    <a:pt x="12828" y="0"/>
                    <a:pt x="22499" y="9670"/>
                    <a:pt x="22499" y="21600"/>
                  </a:cubicBezTo>
                  <a:cubicBezTo>
                    <a:pt x="22499" y="33529"/>
                    <a:pt x="12828" y="43200"/>
                    <a:pt x="899" y="43200"/>
                  </a:cubicBezTo>
                  <a:cubicBezTo>
                    <a:pt x="599" y="43200"/>
                    <a:pt x="299" y="43193"/>
                    <a:pt x="-1" y="43181"/>
                  </a:cubicBezTo>
                  <a:lnTo>
                    <a:pt x="899" y="21600"/>
                  </a:lnTo>
                  <a:close/>
                </a:path>
              </a:pathLst>
            </a:custGeom>
            <a:noFill/>
            <a:ln w="1908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buClrTx/>
                <a:buSzTx/>
                <a:buFontTx/>
                <a:buNone/>
                <a:defRPr/>
              </a:pPr>
              <a:endParaRPr lang="fr-FR" sz="200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8659975" y="5538720"/>
              <a:ext cx="435106" cy="41757"/>
              <a:chOff x="5072" y="2925"/>
              <a:chExt cx="328" cy="39"/>
            </a:xfrm>
          </p:grpSpPr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5073" y="2927"/>
                <a:ext cx="327" cy="0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>
                  <a:buClrTx/>
                  <a:buSzTx/>
                  <a:buFontTx/>
                  <a:buNone/>
                  <a:defRPr/>
                </a:pPr>
                <a:endParaRPr lang="fr-FR" sz="200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>
                <a:off x="5072" y="2963"/>
                <a:ext cx="327" cy="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>
                  <a:buClrTx/>
                  <a:buSzTx/>
                  <a:buFontTx/>
                  <a:buNone/>
                  <a:defRPr/>
                </a:pPr>
                <a:endParaRPr lang="fr-FR" sz="200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7549648" y="5524596"/>
              <a:ext cx="435105" cy="42854"/>
              <a:chOff x="4235" y="2910"/>
              <a:chExt cx="328" cy="40"/>
            </a:xfrm>
          </p:grpSpPr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>
                <a:off x="4236" y="2910"/>
                <a:ext cx="327" cy="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>
                  <a:buClrTx/>
                  <a:buSzTx/>
                  <a:buFontTx/>
                  <a:buNone/>
                  <a:defRPr/>
                </a:pPr>
                <a:endParaRPr lang="fr-FR" sz="200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>
                <a:off x="4235" y="2949"/>
                <a:ext cx="327" cy="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>
                  <a:buClrTx/>
                  <a:buSzTx/>
                  <a:buFontTx/>
                  <a:buNone/>
                  <a:defRPr/>
                </a:pPr>
                <a:endParaRPr lang="fr-FR" sz="200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7543021" y="5038558"/>
              <a:ext cx="273090" cy="3895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914400">
                <a:spcBef>
                  <a:spcPts val="1250"/>
                </a:spcBef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de-DE" sz="2000" b="1" dirty="0">
                  <a:latin typeface="Symbol" pitchFamily="18" charset="2"/>
                  <a:ea typeface="+mn-ea"/>
                  <a:cs typeface="Arial" pitchFamily="34" charset="0"/>
                </a:rPr>
                <a:t></a:t>
              </a: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8959629" y="5096974"/>
              <a:ext cx="273090" cy="3895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914400">
                <a:spcBef>
                  <a:spcPts val="1250"/>
                </a:spcBef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de-DE" sz="2000" b="1">
                  <a:latin typeface="Symbol" pitchFamily="18" charset="2"/>
                  <a:ea typeface="+mn-ea"/>
                  <a:cs typeface="Arial" pitchFamily="34" charset="0"/>
                </a:rPr>
                <a:t></a:t>
              </a:r>
            </a:p>
          </p:txBody>
        </p:sp>
        <p:sp>
          <p:nvSpPr>
            <p:cNvPr id="27" name="Freeform 32"/>
            <p:cNvSpPr>
              <a:spLocks noChangeArrowheads="1"/>
            </p:cNvSpPr>
            <p:nvPr/>
          </p:nvSpPr>
          <p:spPr bwMode="auto">
            <a:xfrm>
              <a:off x="7928381" y="5290673"/>
              <a:ext cx="761617" cy="7747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03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75" y="7875"/>
                  </a:moveTo>
                  <a:cubicBezTo>
                    <a:pt x="2946" y="3908"/>
                    <a:pt x="6634" y="1217"/>
                    <a:pt x="10800" y="1218"/>
                  </a:cubicBezTo>
                  <a:cubicBezTo>
                    <a:pt x="14965" y="1218"/>
                    <a:pt x="18653" y="3908"/>
                    <a:pt x="19924" y="7875"/>
                  </a:cubicBezTo>
                  <a:lnTo>
                    <a:pt x="21084" y="7503"/>
                  </a:lnTo>
                  <a:cubicBezTo>
                    <a:pt x="19651" y="3032"/>
                    <a:pt x="15494" y="-1"/>
                    <a:pt x="10799" y="0"/>
                  </a:cubicBezTo>
                  <a:cubicBezTo>
                    <a:pt x="6105" y="0"/>
                    <a:pt x="1948" y="3032"/>
                    <a:pt x="515" y="7503"/>
                  </a:cubicBezTo>
                  <a:close/>
                </a:path>
              </a:pathLst>
            </a:cu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buClrTx/>
                <a:buSzTx/>
                <a:buFontTx/>
                <a:buNone/>
                <a:defRPr/>
              </a:pPr>
              <a:endParaRPr lang="fr-FR" sz="200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" name="Text Box 33"/>
            <p:cNvSpPr txBox="1">
              <a:spLocks noChangeArrowheads="1"/>
            </p:cNvSpPr>
            <p:nvPr/>
          </p:nvSpPr>
          <p:spPr bwMode="auto">
            <a:xfrm>
              <a:off x="8139267" y="5768768"/>
              <a:ext cx="593211" cy="3895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914400">
                <a:spcBef>
                  <a:spcPts val="1250"/>
                </a:spcBef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de-DE" sz="2000" b="1" dirty="0">
                  <a:latin typeface="Arial" pitchFamily="34" charset="0"/>
                  <a:ea typeface="+mn-ea"/>
                  <a:cs typeface="Arial" pitchFamily="34" charset="0"/>
                </a:rPr>
                <a:t>N</a:t>
              </a:r>
              <a:r>
                <a:rPr lang="de-DE" sz="2000" b="1" baseline="30000" dirty="0">
                  <a:latin typeface="Arial" pitchFamily="34" charset="0"/>
                  <a:ea typeface="+mn-ea"/>
                  <a:cs typeface="Arial" pitchFamily="34" charset="0"/>
                </a:rPr>
                <a:t>-1</a:t>
              </a:r>
            </a:p>
          </p:txBody>
        </p:sp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7474204" y="4842215"/>
              <a:ext cx="1789260" cy="3895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 defTabSz="914400">
                <a:spcBef>
                  <a:spcPts val="1250"/>
                </a:spcBef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de-DE" sz="2000" b="1" dirty="0" smtClean="0">
                  <a:latin typeface="Arial" pitchFamily="34" charset="0"/>
                  <a:ea typeface="+mn-ea"/>
                  <a:cs typeface="Arial" pitchFamily="34" charset="0"/>
                </a:rPr>
                <a:t>N*</a:t>
              </a:r>
              <a:endParaRPr lang="de-DE" sz="20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4" name="Rectangle à coins arrondis 33"/>
          <p:cNvSpPr/>
          <p:nvPr/>
        </p:nvSpPr>
        <p:spPr>
          <a:xfrm>
            <a:off x="4644008" y="2276872"/>
            <a:ext cx="4320480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 Existence contradictory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 Not seen in the latest GWU PWA analysis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 BR(2π) =40 to 90 % (PDG 2012)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51520" y="72008"/>
            <a:ext cx="849694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Some open issues for </a:t>
            </a:r>
            <a:r>
              <a:rPr lang="el-GR" sz="2800" dirty="0" smtClean="0">
                <a:solidFill>
                  <a:schemeClr val="bg1"/>
                </a:solidFill>
              </a:rPr>
              <a:t>π</a:t>
            </a:r>
            <a:r>
              <a:rPr lang="en-US" sz="2800" dirty="0" smtClean="0">
                <a:solidFill>
                  <a:schemeClr val="bg1"/>
                </a:solidFill>
              </a:rPr>
              <a:t>N</a:t>
            </a:r>
            <a:r>
              <a:rPr lang="el-GR" sz="2800" dirty="0" smtClean="0">
                <a:solidFill>
                  <a:schemeClr val="bg1"/>
                </a:solidFill>
                <a:sym typeface="Symbol"/>
              </a:rPr>
              <a:t>ππ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N   and </a:t>
            </a:r>
            <a:r>
              <a:rPr lang="el-GR" sz="2800" dirty="0" smtClean="0">
                <a:solidFill>
                  <a:schemeClr val="bg1"/>
                </a:solidFill>
              </a:rPr>
              <a:t>π</a:t>
            </a:r>
            <a:r>
              <a:rPr lang="en-US" sz="2800" dirty="0" smtClean="0">
                <a:solidFill>
                  <a:schemeClr val="bg1"/>
                </a:solidFill>
              </a:rPr>
              <a:t>N</a:t>
            </a:r>
            <a:r>
              <a:rPr lang="el-GR" sz="2800" dirty="0" smtClean="0">
                <a:solidFill>
                  <a:schemeClr val="bg1"/>
                </a:solidFill>
                <a:sym typeface="Symbol"/>
              </a:rPr>
              <a:t>π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N  measurements </a:t>
            </a:r>
            <a:r>
              <a:rPr lang="en-US" sz="2800" dirty="0" smtClean="0"/>
              <a:t> </a:t>
            </a:r>
            <a:endParaRPr lang="fr-FR" sz="2800" dirty="0"/>
          </a:p>
        </p:txBody>
      </p:sp>
      <p:sp>
        <p:nvSpPr>
          <p:cNvPr id="36" name="ZoneTexte 35"/>
          <p:cNvSpPr txBox="1"/>
          <p:nvPr/>
        </p:nvSpPr>
        <p:spPr>
          <a:xfrm>
            <a:off x="5796136" y="908720"/>
            <a:ext cx="158417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dirty="0" smtClean="0">
                <a:solidFill>
                  <a:schemeClr val="accent2"/>
                </a:solidFill>
                <a:cs typeface="Arial" pitchFamily="34" charset="0"/>
              </a:rPr>
              <a:t>N(1440)</a:t>
            </a:r>
            <a:r>
              <a:rPr lang="fr-FR" sz="2000" dirty="0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fr-FR" sz="2000" dirty="0" smtClean="0">
                <a:solidFill>
                  <a:schemeClr val="accent2"/>
                </a:solidFill>
                <a:cs typeface="Arial" pitchFamily="34" charset="0"/>
              </a:rPr>
              <a:t>P</a:t>
            </a:r>
            <a:r>
              <a:rPr lang="fr-FR" sz="2000" baseline="-25000" dirty="0" smtClean="0">
                <a:solidFill>
                  <a:schemeClr val="accent2"/>
                </a:solidFill>
                <a:cs typeface="Arial" pitchFamily="34" charset="0"/>
              </a:rPr>
              <a:t>11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580112" y="2348880"/>
            <a:ext cx="158417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dirty="0" smtClean="0">
                <a:cs typeface="Arial" pitchFamily="34" charset="0"/>
              </a:rPr>
              <a:t>N(1710)</a:t>
            </a:r>
            <a:r>
              <a:rPr lang="fr-FR" sz="2000" dirty="0" smtClean="0">
                <a:cs typeface="Arial" pitchFamily="34" charset="0"/>
                <a:sym typeface="Symbol" pitchFamily="18" charset="2"/>
              </a:rPr>
              <a:t> </a:t>
            </a:r>
            <a:r>
              <a:rPr lang="fr-FR" sz="2000" dirty="0" smtClean="0">
                <a:cs typeface="Arial" pitchFamily="34" charset="0"/>
              </a:rPr>
              <a:t>P</a:t>
            </a:r>
            <a:r>
              <a:rPr lang="fr-FR" sz="2000" baseline="-25000" dirty="0" smtClean="0">
                <a:cs typeface="Arial" pitchFamily="34" charset="0"/>
              </a:rPr>
              <a:t>11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7308304" y="23488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179512" y="4581128"/>
            <a:ext cx="3916137" cy="15034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Measurements with HADES of </a:t>
            </a: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p </a:t>
            </a:r>
            <a:r>
              <a:rPr lang="en-US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p,  </a:t>
            </a:r>
            <a:r>
              <a:rPr lang="en-US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p </a:t>
            </a:r>
            <a:r>
              <a:rPr lang="en-US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+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n,  </a:t>
            </a:r>
            <a:r>
              <a:rPr lang="en-US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p </a:t>
            </a:r>
            <a:r>
              <a:rPr lang="en-US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0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p ,</a:t>
            </a: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</a:t>
            </a:r>
            <a:r>
              <a:rPr lang="en-US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p </a:t>
            </a:r>
            <a:r>
              <a:rPr lang="en-US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ηp</a:t>
            </a:r>
            <a:endParaRPr lang="en-US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in the range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s=M</a:t>
            </a:r>
            <a:r>
              <a:rPr lang="en-US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R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=1.4 to 2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GeV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/c</a:t>
            </a:r>
            <a:r>
              <a:rPr lang="en-US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endParaRPr lang="fr-FR" dirty="0"/>
          </a:p>
        </p:txBody>
      </p:sp>
      <p:sp>
        <p:nvSpPr>
          <p:cNvPr id="40" name="Flèche droite 39"/>
          <p:cNvSpPr/>
          <p:nvPr/>
        </p:nvSpPr>
        <p:spPr>
          <a:xfrm>
            <a:off x="4211960" y="5085184"/>
            <a:ext cx="288032" cy="2880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Parchemin horizontal 40"/>
          <p:cNvSpPr/>
          <p:nvPr/>
        </p:nvSpPr>
        <p:spPr>
          <a:xfrm>
            <a:off x="4716016" y="4437112"/>
            <a:ext cx="4176464" cy="1728192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Improve the  existing data base </a:t>
            </a: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a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factor 200 in one week </a:t>
            </a: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bg1"/>
              </a:buClr>
              <a:buSzPct val="144000"/>
              <a:buFont typeface="Wingdings" pitchFamily="2" charset="2"/>
              <a:buChar char="ü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Determine precisely the </a:t>
            </a:r>
            <a:r>
              <a:rPr lang="el-G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NN* couplings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553200" y="6099622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586D1A1-3348-4934-B3CA-4A668860F22D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18</a:t>
            </a:fld>
            <a:endParaRPr lang="fr-FR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49" name="Line 4"/>
          <p:cNvSpPr>
            <a:spLocks noChangeShapeType="1"/>
          </p:cNvSpPr>
          <p:nvPr/>
        </p:nvSpPr>
        <p:spPr bwMode="auto">
          <a:xfrm>
            <a:off x="0" y="620688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5350" name="Line 5"/>
          <p:cNvSpPr>
            <a:spLocks noChangeShapeType="1"/>
          </p:cNvSpPr>
          <p:nvPr/>
        </p:nvSpPr>
        <p:spPr bwMode="auto">
          <a:xfrm>
            <a:off x="0" y="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95536" y="76200"/>
            <a:ext cx="8748464" cy="76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defTabSz="449263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9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Motivations of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pne</a:t>
            </a:r>
            <a:r>
              <a:rPr lang="en-US" sz="2800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+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en-US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fr-FR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r>
              <a:rPr lang="fr-FR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HADES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98"/>
          <p:cNvGrpSpPr>
            <a:grpSpLocks/>
          </p:cNvGrpSpPr>
          <p:nvPr/>
        </p:nvGrpSpPr>
        <p:grpSpPr bwMode="auto">
          <a:xfrm>
            <a:off x="1115616" y="1341712"/>
            <a:ext cx="2016125" cy="1223192"/>
            <a:chOff x="1680" y="1554"/>
            <a:chExt cx="1248" cy="847"/>
          </a:xfrm>
        </p:grpSpPr>
        <p:sp>
          <p:nvSpPr>
            <p:cNvPr id="185408" name="Line 99"/>
            <p:cNvSpPr>
              <a:spLocks noChangeShapeType="1"/>
            </p:cNvSpPr>
            <p:nvPr/>
          </p:nvSpPr>
          <p:spPr bwMode="auto">
            <a:xfrm>
              <a:off x="1698" y="1886"/>
              <a:ext cx="389" cy="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09" name="AutoShape 100"/>
            <p:cNvSpPr>
              <a:spLocks noChangeArrowheads="1"/>
            </p:cNvSpPr>
            <p:nvPr/>
          </p:nvSpPr>
          <p:spPr bwMode="auto">
            <a:xfrm rot="1800000">
              <a:off x="2328" y="2021"/>
              <a:ext cx="296" cy="92"/>
            </a:xfrm>
            <a:custGeom>
              <a:avLst/>
              <a:gdLst>
                <a:gd name="T0" fmla="*/ 0 w 576"/>
                <a:gd name="T1" fmla="*/ 0 h 224"/>
                <a:gd name="T2" fmla="*/ 1 w 576"/>
                <a:gd name="T3" fmla="*/ 0 h 224"/>
                <a:gd name="T4" fmla="*/ 1 w 576"/>
                <a:gd name="T5" fmla="*/ 0 h 224"/>
                <a:gd name="T6" fmla="*/ 1 w 576"/>
                <a:gd name="T7" fmla="*/ 0 h 224"/>
                <a:gd name="T8" fmla="*/ 1 w 576"/>
                <a:gd name="T9" fmla="*/ 0 h 224"/>
                <a:gd name="T10" fmla="*/ 1 w 576"/>
                <a:gd name="T11" fmla="*/ 0 h 224"/>
                <a:gd name="T12" fmla="*/ 2 w 576"/>
                <a:gd name="T13" fmla="*/ 0 h 224"/>
                <a:gd name="T14" fmla="*/ 2 w 576"/>
                <a:gd name="T15" fmla="*/ 0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10" name="Line 101"/>
            <p:cNvSpPr>
              <a:spLocks noChangeShapeType="1"/>
            </p:cNvSpPr>
            <p:nvPr/>
          </p:nvSpPr>
          <p:spPr bwMode="auto">
            <a:xfrm flipV="1">
              <a:off x="2093" y="1694"/>
              <a:ext cx="324" cy="20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11" name="Line 102"/>
            <p:cNvSpPr>
              <a:spLocks noChangeShapeType="1"/>
            </p:cNvSpPr>
            <p:nvPr/>
          </p:nvSpPr>
          <p:spPr bwMode="auto">
            <a:xfrm>
              <a:off x="2596" y="2103"/>
              <a:ext cx="180" cy="11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12" name="Line 103"/>
            <p:cNvSpPr>
              <a:spLocks noChangeShapeType="1"/>
            </p:cNvSpPr>
            <p:nvPr/>
          </p:nvSpPr>
          <p:spPr bwMode="auto">
            <a:xfrm flipV="1">
              <a:off x="2626" y="2021"/>
              <a:ext cx="200" cy="10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13" name="Text Box 104"/>
            <p:cNvSpPr txBox="1">
              <a:spLocks noChangeArrowheads="1"/>
            </p:cNvSpPr>
            <p:nvPr/>
          </p:nvSpPr>
          <p:spPr bwMode="auto">
            <a:xfrm rot="10800000" flipV="1">
              <a:off x="2248" y="1692"/>
              <a:ext cx="419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 b="1">
                  <a:solidFill>
                    <a:srgbClr val="FFFF00"/>
                  </a:solidFill>
                  <a:latin typeface="Symbol" pitchFamily="18" charset="2"/>
                </a:rPr>
                <a:t></a:t>
              </a:r>
              <a:r>
                <a:rPr lang="en-US" sz="2800" b="1" baseline="30000">
                  <a:solidFill>
                    <a:srgbClr val="FFFF00"/>
                  </a:solidFill>
                  <a:latin typeface="Symbol" pitchFamily="18" charset="2"/>
                </a:rPr>
                <a:t></a:t>
              </a:r>
            </a:p>
          </p:txBody>
        </p:sp>
        <p:sp>
          <p:nvSpPr>
            <p:cNvPr id="185414" name="Text Box 105"/>
            <p:cNvSpPr txBox="1">
              <a:spLocks noChangeArrowheads="1"/>
            </p:cNvSpPr>
            <p:nvPr/>
          </p:nvSpPr>
          <p:spPr bwMode="auto">
            <a:xfrm>
              <a:off x="2681" y="1785"/>
              <a:ext cx="24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</a:rPr>
                <a:t>e</a:t>
              </a:r>
              <a:r>
                <a:rPr lang="en-US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185415" name="Text Box 106"/>
            <p:cNvSpPr txBox="1">
              <a:spLocks noChangeArrowheads="1"/>
            </p:cNvSpPr>
            <p:nvPr/>
          </p:nvSpPr>
          <p:spPr bwMode="auto">
            <a:xfrm>
              <a:off x="2575" y="2169"/>
              <a:ext cx="221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</a:rPr>
                <a:t>e</a:t>
              </a:r>
              <a:r>
                <a:rPr lang="en-US" baseline="3000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185416" name="Line 107"/>
            <p:cNvSpPr>
              <a:spLocks noChangeShapeType="1"/>
            </p:cNvSpPr>
            <p:nvPr/>
          </p:nvSpPr>
          <p:spPr bwMode="auto">
            <a:xfrm>
              <a:off x="2091" y="1893"/>
              <a:ext cx="236" cy="102"/>
            </a:xfrm>
            <a:prstGeom prst="line">
              <a:avLst/>
            </a:prstGeom>
            <a:noFill/>
            <a:ln w="2556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17" name="Line 108"/>
            <p:cNvSpPr>
              <a:spLocks noChangeShapeType="1"/>
            </p:cNvSpPr>
            <p:nvPr/>
          </p:nvSpPr>
          <p:spPr bwMode="auto">
            <a:xfrm>
              <a:off x="2096" y="1913"/>
              <a:ext cx="256" cy="106"/>
            </a:xfrm>
            <a:prstGeom prst="line">
              <a:avLst/>
            </a:prstGeom>
            <a:noFill/>
            <a:ln w="2556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18" name="Text Box 109"/>
            <p:cNvSpPr txBox="1">
              <a:spLocks noChangeArrowheads="1"/>
            </p:cNvSpPr>
            <p:nvPr/>
          </p:nvSpPr>
          <p:spPr bwMode="auto">
            <a:xfrm>
              <a:off x="1726" y="1979"/>
              <a:ext cx="598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i="1">
                  <a:solidFill>
                    <a:srgbClr val="FFFF00"/>
                  </a:solidFill>
                  <a:latin typeface="Symbol" pitchFamily="18" charset="2"/>
                </a:rPr>
                <a:t></a:t>
              </a:r>
            </a:p>
          </p:txBody>
        </p:sp>
        <p:sp>
          <p:nvSpPr>
            <p:cNvPr id="185419" name="Oval 110"/>
            <p:cNvSpPr>
              <a:spLocks noChangeArrowheads="1"/>
            </p:cNvSpPr>
            <p:nvPr/>
          </p:nvSpPr>
          <p:spPr bwMode="auto">
            <a:xfrm>
              <a:off x="2057" y="1859"/>
              <a:ext cx="63" cy="86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420" name="Text Box 111"/>
            <p:cNvSpPr txBox="1">
              <a:spLocks noChangeArrowheads="1"/>
            </p:cNvSpPr>
            <p:nvPr/>
          </p:nvSpPr>
          <p:spPr bwMode="auto">
            <a:xfrm>
              <a:off x="1750" y="1691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FF"/>
                  </a:solidFill>
                </a:rPr>
                <a:t>R</a:t>
              </a:r>
            </a:p>
          </p:txBody>
        </p:sp>
        <p:sp>
          <p:nvSpPr>
            <p:cNvPr id="185421" name="Text Box 112"/>
            <p:cNvSpPr txBox="1">
              <a:spLocks noChangeArrowheads="1"/>
            </p:cNvSpPr>
            <p:nvPr/>
          </p:nvSpPr>
          <p:spPr bwMode="auto">
            <a:xfrm>
              <a:off x="2113" y="1593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FF"/>
                  </a:solidFill>
                </a:rPr>
                <a:t>N</a:t>
              </a:r>
            </a:p>
          </p:txBody>
        </p:sp>
        <p:sp>
          <p:nvSpPr>
            <p:cNvPr id="185422" name="Rectangle 113"/>
            <p:cNvSpPr>
              <a:spLocks noChangeArrowheads="1"/>
            </p:cNvSpPr>
            <p:nvPr/>
          </p:nvSpPr>
          <p:spPr bwMode="auto">
            <a:xfrm>
              <a:off x="1680" y="1554"/>
              <a:ext cx="1248" cy="816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e 221"/>
          <p:cNvGrpSpPr/>
          <p:nvPr/>
        </p:nvGrpSpPr>
        <p:grpSpPr>
          <a:xfrm>
            <a:off x="5724128" y="1330971"/>
            <a:ext cx="2245607" cy="1233933"/>
            <a:chOff x="7407137" y="5105399"/>
            <a:chExt cx="2565463" cy="1372976"/>
          </a:xfrm>
        </p:grpSpPr>
        <p:sp>
          <p:nvSpPr>
            <p:cNvPr id="190" name="Oval 103"/>
            <p:cNvSpPr>
              <a:spLocks noChangeArrowheads="1"/>
            </p:cNvSpPr>
            <p:nvPr/>
          </p:nvSpPr>
          <p:spPr bwMode="auto">
            <a:xfrm>
              <a:off x="7930272" y="5776913"/>
              <a:ext cx="97177" cy="635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1" name="Oval 104"/>
            <p:cNvSpPr>
              <a:spLocks noChangeArrowheads="1"/>
            </p:cNvSpPr>
            <p:nvPr/>
          </p:nvSpPr>
          <p:spPr bwMode="auto">
            <a:xfrm>
              <a:off x="8846971" y="5786438"/>
              <a:ext cx="95557" cy="635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3" name="Arc 106"/>
            <p:cNvSpPr>
              <a:spLocks/>
            </p:cNvSpPr>
            <p:nvPr/>
          </p:nvSpPr>
          <p:spPr bwMode="auto">
            <a:xfrm rot="5400000">
              <a:off x="8318324" y="5588006"/>
              <a:ext cx="255588" cy="800087"/>
            </a:xfrm>
            <a:custGeom>
              <a:avLst/>
              <a:gdLst>
                <a:gd name="T0" fmla="*/ 0 w 22499"/>
                <a:gd name="T1" fmla="*/ 0 h 43200"/>
                <a:gd name="T2" fmla="*/ 0 w 22499"/>
                <a:gd name="T3" fmla="*/ 0 h 43200"/>
                <a:gd name="T4" fmla="*/ 0 w 22499"/>
                <a:gd name="T5" fmla="*/ 0 h 43200"/>
                <a:gd name="T6" fmla="*/ 0 60000 65536"/>
                <a:gd name="T7" fmla="*/ 0 60000 65536"/>
                <a:gd name="T8" fmla="*/ 0 60000 65536"/>
                <a:gd name="T9" fmla="*/ 0 w 22499"/>
                <a:gd name="T10" fmla="*/ 0 h 43200"/>
                <a:gd name="T11" fmla="*/ 22499 w 2249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99" h="43200" fill="none" extrusionOk="0">
                  <a:moveTo>
                    <a:pt x="898" y="0"/>
                  </a:moveTo>
                  <a:cubicBezTo>
                    <a:pt x="12828" y="0"/>
                    <a:pt x="22499" y="9670"/>
                    <a:pt x="22499" y="21600"/>
                  </a:cubicBezTo>
                  <a:cubicBezTo>
                    <a:pt x="22499" y="33529"/>
                    <a:pt x="12828" y="43200"/>
                    <a:pt x="899" y="43200"/>
                  </a:cubicBezTo>
                  <a:cubicBezTo>
                    <a:pt x="599" y="43200"/>
                    <a:pt x="299" y="43193"/>
                    <a:pt x="-1" y="43181"/>
                  </a:cubicBezTo>
                </a:path>
                <a:path w="22499" h="43200" stroke="0" extrusionOk="0">
                  <a:moveTo>
                    <a:pt x="898" y="0"/>
                  </a:moveTo>
                  <a:cubicBezTo>
                    <a:pt x="12828" y="0"/>
                    <a:pt x="22499" y="9670"/>
                    <a:pt x="22499" y="21600"/>
                  </a:cubicBezTo>
                  <a:cubicBezTo>
                    <a:pt x="22499" y="33529"/>
                    <a:pt x="12828" y="43200"/>
                    <a:pt x="899" y="43200"/>
                  </a:cubicBezTo>
                  <a:cubicBezTo>
                    <a:pt x="599" y="43200"/>
                    <a:pt x="299" y="43193"/>
                    <a:pt x="-1" y="43181"/>
                  </a:cubicBezTo>
                  <a:lnTo>
                    <a:pt x="899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kern="0" smtClean="0">
                <a:solidFill>
                  <a:srgbClr val="FFFFFF"/>
                </a:solidFill>
              </a:endParaRPr>
            </a:p>
          </p:txBody>
        </p:sp>
        <p:grpSp>
          <p:nvGrpSpPr>
            <p:cNvPr id="7" name="Group 107"/>
            <p:cNvGrpSpPr>
              <a:grpSpLocks/>
            </p:cNvGrpSpPr>
            <p:nvPr/>
          </p:nvGrpSpPr>
          <p:grpSpPr bwMode="auto">
            <a:xfrm>
              <a:off x="8858308" y="5794375"/>
              <a:ext cx="531232" cy="53975"/>
              <a:chOff x="1536" y="1344"/>
              <a:chExt cx="384" cy="48"/>
            </a:xfrm>
          </p:grpSpPr>
          <p:sp>
            <p:nvSpPr>
              <p:cNvPr id="220" name="Line 108"/>
              <p:cNvSpPr>
                <a:spLocks noChangeShapeType="1"/>
              </p:cNvSpPr>
              <p:nvPr/>
            </p:nvSpPr>
            <p:spPr bwMode="auto">
              <a:xfrm>
                <a:off x="1537" y="1344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1" name="Line 109"/>
              <p:cNvSpPr>
                <a:spLocks noChangeShapeType="1"/>
              </p:cNvSpPr>
              <p:nvPr/>
            </p:nvSpPr>
            <p:spPr bwMode="auto">
              <a:xfrm>
                <a:off x="1536" y="1392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kern="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110"/>
            <p:cNvGrpSpPr>
              <a:grpSpLocks/>
            </p:cNvGrpSpPr>
            <p:nvPr/>
          </p:nvGrpSpPr>
          <p:grpSpPr bwMode="auto">
            <a:xfrm>
              <a:off x="7502694" y="5775325"/>
              <a:ext cx="531232" cy="52388"/>
              <a:chOff x="1536" y="1344"/>
              <a:chExt cx="384" cy="48"/>
            </a:xfrm>
          </p:grpSpPr>
          <p:sp>
            <p:nvSpPr>
              <p:cNvPr id="218" name="Line 111"/>
              <p:cNvSpPr>
                <a:spLocks noChangeShapeType="1"/>
              </p:cNvSpPr>
              <p:nvPr/>
            </p:nvSpPr>
            <p:spPr bwMode="auto">
              <a:xfrm>
                <a:off x="1537" y="1344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9" name="Line 112"/>
              <p:cNvSpPr>
                <a:spLocks noChangeShapeType="1"/>
              </p:cNvSpPr>
              <p:nvPr/>
            </p:nvSpPr>
            <p:spPr bwMode="auto">
              <a:xfrm>
                <a:off x="1536" y="1392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kern="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96" name="Text Box 113"/>
            <p:cNvSpPr txBox="1">
              <a:spLocks noChangeArrowheads="1"/>
            </p:cNvSpPr>
            <p:nvPr/>
          </p:nvSpPr>
          <p:spPr bwMode="auto">
            <a:xfrm>
              <a:off x="7407137" y="5321300"/>
              <a:ext cx="333640" cy="3968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2000" b="1" kern="0" dirty="0" smtClean="0">
                  <a:solidFill>
                    <a:srgbClr val="FFFFFF"/>
                  </a:solidFill>
                  <a:latin typeface="Symbol" pitchFamily="18" charset="2"/>
                </a:rPr>
                <a:t>r</a:t>
              </a:r>
            </a:p>
          </p:txBody>
        </p:sp>
        <p:sp>
          <p:nvSpPr>
            <p:cNvPr id="197" name="Text Box 114"/>
            <p:cNvSpPr txBox="1">
              <a:spLocks noChangeArrowheads="1"/>
            </p:cNvSpPr>
            <p:nvPr/>
          </p:nvSpPr>
          <p:spPr bwMode="auto">
            <a:xfrm>
              <a:off x="8983018" y="5392738"/>
              <a:ext cx="333640" cy="3968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2000" b="1" kern="0" smtClean="0">
                  <a:solidFill>
                    <a:srgbClr val="FFFFFF"/>
                  </a:solidFill>
                  <a:latin typeface="Symbol" pitchFamily="18" charset="2"/>
                </a:rPr>
                <a:t>r</a:t>
              </a:r>
            </a:p>
          </p:txBody>
        </p:sp>
        <p:sp>
          <p:nvSpPr>
            <p:cNvPr id="198" name="AutoShape 115"/>
            <p:cNvSpPr>
              <a:spLocks noChangeArrowheads="1"/>
            </p:cNvSpPr>
            <p:nvPr/>
          </p:nvSpPr>
          <p:spPr bwMode="auto">
            <a:xfrm>
              <a:off x="7965903" y="5476875"/>
              <a:ext cx="929656" cy="9906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03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75" y="7875"/>
                  </a:moveTo>
                  <a:cubicBezTo>
                    <a:pt x="2946" y="3908"/>
                    <a:pt x="6634" y="1217"/>
                    <a:pt x="10800" y="1218"/>
                  </a:cubicBezTo>
                  <a:cubicBezTo>
                    <a:pt x="14965" y="1218"/>
                    <a:pt x="18653" y="3908"/>
                    <a:pt x="19924" y="7875"/>
                  </a:cubicBezTo>
                  <a:lnTo>
                    <a:pt x="21084" y="7503"/>
                  </a:lnTo>
                  <a:cubicBezTo>
                    <a:pt x="19651" y="3032"/>
                    <a:pt x="15494" y="-1"/>
                    <a:pt x="10799" y="0"/>
                  </a:cubicBezTo>
                  <a:cubicBezTo>
                    <a:pt x="6105" y="0"/>
                    <a:pt x="1948" y="3032"/>
                    <a:pt x="515" y="7503"/>
                  </a:cubicBez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kern="0" smtClean="0">
                <a:solidFill>
                  <a:srgbClr val="FFFFFF"/>
                </a:solidFill>
              </a:endParaRPr>
            </a:p>
          </p:txBody>
        </p:sp>
        <p:sp>
          <p:nvSpPr>
            <p:cNvPr id="199" name="Text Box 116"/>
            <p:cNvSpPr txBox="1">
              <a:spLocks noChangeArrowheads="1"/>
            </p:cNvSpPr>
            <p:nvPr/>
          </p:nvSpPr>
          <p:spPr bwMode="auto">
            <a:xfrm>
              <a:off x="8301162" y="6067426"/>
              <a:ext cx="675758" cy="4109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kern="0" dirty="0" smtClean="0">
                  <a:solidFill>
                    <a:srgbClr val="FFFFFF"/>
                  </a:solidFill>
                  <a:latin typeface="Times New Roman" pitchFamily="18" charset="0"/>
                </a:rPr>
                <a:t>N</a:t>
              </a:r>
              <a:r>
                <a:rPr lang="de-DE" b="1" kern="0" baseline="30000" dirty="0" smtClean="0">
                  <a:solidFill>
                    <a:srgbClr val="FFFFFF"/>
                  </a:solidFill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200" name="Text Box 117"/>
            <p:cNvSpPr txBox="1">
              <a:spLocks noChangeArrowheads="1"/>
            </p:cNvSpPr>
            <p:nvPr/>
          </p:nvSpPr>
          <p:spPr bwMode="auto">
            <a:xfrm>
              <a:off x="7930272" y="5105399"/>
              <a:ext cx="1211177" cy="4109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kern="0" dirty="0" smtClean="0">
                  <a:solidFill>
                    <a:srgbClr val="FFFFFF"/>
                  </a:solidFill>
                  <a:latin typeface="Times New Roman" pitchFamily="18" charset="0"/>
                </a:rPr>
                <a:t>N(1520)</a:t>
              </a:r>
            </a:p>
          </p:txBody>
        </p:sp>
        <p:sp>
          <p:nvSpPr>
            <p:cNvPr id="201" name="Text Box 118"/>
            <p:cNvSpPr txBox="1">
              <a:spLocks noChangeArrowheads="1"/>
            </p:cNvSpPr>
            <p:nvPr/>
          </p:nvSpPr>
          <p:spPr bwMode="auto">
            <a:xfrm>
              <a:off x="9374964" y="5673725"/>
              <a:ext cx="597636" cy="7016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2000" b="1" kern="0" smtClean="0">
                  <a:solidFill>
                    <a:srgbClr val="FFFFFF"/>
                  </a:solidFill>
                  <a:latin typeface="Times New Roman" pitchFamily="18" charset="0"/>
                </a:rPr>
                <a:t>+  ...</a:t>
              </a:r>
            </a:p>
          </p:txBody>
        </p:sp>
      </p:grpSp>
      <p:grpSp>
        <p:nvGrpSpPr>
          <p:cNvPr id="102" name="Groupe 101"/>
          <p:cNvGrpSpPr/>
          <p:nvPr/>
        </p:nvGrpSpPr>
        <p:grpSpPr>
          <a:xfrm>
            <a:off x="3955" y="2743026"/>
            <a:ext cx="9032541" cy="2054126"/>
            <a:chOff x="-76200" y="1312020"/>
            <a:chExt cx="9327125" cy="2054126"/>
          </a:xfrm>
        </p:grpSpPr>
        <p:sp>
          <p:nvSpPr>
            <p:cNvPr id="185353" name="Text Box 8"/>
            <p:cNvSpPr txBox="1">
              <a:spLocks noChangeArrowheads="1"/>
            </p:cNvSpPr>
            <p:nvPr/>
          </p:nvSpPr>
          <p:spPr bwMode="auto">
            <a:xfrm>
              <a:off x="660400" y="1321545"/>
              <a:ext cx="163513" cy="3667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54" name="Rectangle 9"/>
            <p:cNvSpPr>
              <a:spLocks noChangeArrowheads="1"/>
            </p:cNvSpPr>
            <p:nvPr/>
          </p:nvSpPr>
          <p:spPr bwMode="auto">
            <a:xfrm>
              <a:off x="0" y="1330971"/>
              <a:ext cx="4648200" cy="2035175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55" name="Text Box 10"/>
            <p:cNvSpPr txBox="1">
              <a:spLocks noChangeArrowheads="1"/>
            </p:cNvSpPr>
            <p:nvPr/>
          </p:nvSpPr>
          <p:spPr bwMode="auto">
            <a:xfrm>
              <a:off x="95250" y="1323133"/>
              <a:ext cx="3690938" cy="336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dirty="0">
                  <a:solidFill>
                    <a:srgbClr val="FFFF00"/>
                  </a:solidFill>
                </a:rPr>
                <a:t>Time-</a:t>
              </a:r>
              <a:r>
                <a:rPr lang="fr-FR" sz="1600" dirty="0" err="1">
                  <a:solidFill>
                    <a:srgbClr val="FFFF00"/>
                  </a:solidFill>
                </a:rPr>
                <a:t>Like</a:t>
              </a:r>
              <a:r>
                <a:rPr lang="fr-FR" sz="1600" dirty="0">
                  <a:solidFill>
                    <a:srgbClr val="FFFF00"/>
                  </a:solidFill>
                </a:rPr>
                <a:t> </a:t>
              </a:r>
              <a:r>
                <a:rPr lang="fr-FR" sz="1600" dirty="0" err="1">
                  <a:solidFill>
                    <a:srgbClr val="FFFF00"/>
                  </a:solidFill>
                </a:rPr>
                <a:t>electromagnetic</a:t>
              </a:r>
              <a:r>
                <a:rPr lang="fr-FR" sz="1600" dirty="0">
                  <a:solidFill>
                    <a:srgbClr val="FFFF00"/>
                  </a:solidFill>
                </a:rPr>
                <a:t> </a:t>
              </a:r>
              <a:r>
                <a:rPr lang="fr-FR" sz="1600" dirty="0" err="1">
                  <a:solidFill>
                    <a:srgbClr val="FFFF00"/>
                  </a:solidFill>
                </a:rPr>
                <a:t>form</a:t>
              </a:r>
              <a:r>
                <a:rPr lang="fr-FR" sz="1600" dirty="0">
                  <a:solidFill>
                    <a:srgbClr val="FFFF00"/>
                  </a:solidFill>
                </a:rPr>
                <a:t> </a:t>
              </a:r>
              <a:r>
                <a:rPr lang="fr-FR" sz="1600" dirty="0" err="1">
                  <a:solidFill>
                    <a:srgbClr val="FFFF00"/>
                  </a:solidFill>
                </a:rPr>
                <a:t>factors</a:t>
              </a:r>
              <a:endParaRPr lang="fr-FR" sz="1600" dirty="0">
                <a:solidFill>
                  <a:srgbClr val="FFFF00"/>
                </a:solidFill>
              </a:endParaRPr>
            </a:p>
          </p:txBody>
        </p:sp>
        <p:sp>
          <p:nvSpPr>
            <p:cNvPr id="185356" name="Text Box 11"/>
            <p:cNvSpPr txBox="1">
              <a:spLocks noChangeArrowheads="1"/>
            </p:cNvSpPr>
            <p:nvPr/>
          </p:nvSpPr>
          <p:spPr bwMode="auto">
            <a:xfrm>
              <a:off x="-76200" y="2137520"/>
              <a:ext cx="179388" cy="3667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57" name="Text Box 12"/>
            <p:cNvSpPr txBox="1">
              <a:spLocks noChangeArrowheads="1"/>
            </p:cNvSpPr>
            <p:nvPr/>
          </p:nvSpPr>
          <p:spPr bwMode="auto">
            <a:xfrm>
              <a:off x="2235200" y="1985120"/>
              <a:ext cx="457200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400" b="1">
                  <a:solidFill>
                    <a:srgbClr val="FFFFFF"/>
                  </a:solidFill>
                </a:rPr>
                <a:t>e</a:t>
              </a:r>
              <a:r>
                <a:rPr lang="fr-FR" sz="1400" b="1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185358" name="Text Box 13"/>
            <p:cNvSpPr txBox="1">
              <a:spLocks noChangeArrowheads="1"/>
            </p:cNvSpPr>
            <p:nvPr/>
          </p:nvSpPr>
          <p:spPr bwMode="auto">
            <a:xfrm>
              <a:off x="1790700" y="1527920"/>
              <a:ext cx="304800" cy="336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>
                  <a:solidFill>
                    <a:srgbClr val="FFFFFF"/>
                  </a:solidFill>
                </a:rPr>
                <a:t>n</a:t>
              </a:r>
            </a:p>
          </p:txBody>
        </p:sp>
        <p:grpSp>
          <p:nvGrpSpPr>
            <p:cNvPr id="2" name="Group 14"/>
            <p:cNvGrpSpPr>
              <a:grpSpLocks/>
            </p:cNvGrpSpPr>
            <p:nvPr/>
          </p:nvGrpSpPr>
          <p:grpSpPr bwMode="auto">
            <a:xfrm>
              <a:off x="1084263" y="1721595"/>
              <a:ext cx="1606550" cy="1185863"/>
              <a:chOff x="683" y="1370"/>
              <a:chExt cx="1012" cy="747"/>
            </a:xfrm>
          </p:grpSpPr>
          <p:grpSp>
            <p:nvGrpSpPr>
              <p:cNvPr id="3" name="Group 15"/>
              <p:cNvGrpSpPr>
                <a:grpSpLocks/>
              </p:cNvGrpSpPr>
              <p:nvPr/>
            </p:nvGrpSpPr>
            <p:grpSpPr bwMode="auto">
              <a:xfrm>
                <a:off x="727" y="1370"/>
                <a:ext cx="968" cy="747"/>
                <a:chOff x="727" y="1370"/>
                <a:chExt cx="968" cy="747"/>
              </a:xfrm>
            </p:grpSpPr>
            <p:grpSp>
              <p:nvGrpSpPr>
                <p:cNvPr id="4" name="Group 16"/>
                <p:cNvGrpSpPr>
                  <a:grpSpLocks/>
                </p:cNvGrpSpPr>
                <p:nvPr/>
              </p:nvGrpSpPr>
              <p:grpSpPr bwMode="auto">
                <a:xfrm>
                  <a:off x="727" y="1370"/>
                  <a:ext cx="968" cy="747"/>
                  <a:chOff x="727" y="1370"/>
                  <a:chExt cx="968" cy="747"/>
                </a:xfrm>
              </p:grpSpPr>
              <p:sp>
                <p:nvSpPr>
                  <p:cNvPr id="185460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7" y="1600"/>
                    <a:ext cx="358" cy="8"/>
                  </a:xfrm>
                  <a:prstGeom prst="line">
                    <a:avLst/>
                  </a:prstGeom>
                  <a:noFill/>
                  <a:ln w="38160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fr-FR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85461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63" y="1368"/>
                    <a:ext cx="281" cy="243"/>
                  </a:xfrm>
                  <a:prstGeom prst="line">
                    <a:avLst/>
                  </a:pr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fr-FR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85462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88" y="1701"/>
                    <a:ext cx="308" cy="126"/>
                  </a:xfrm>
                  <a:prstGeom prst="line">
                    <a:avLst/>
                  </a:pr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fr-FR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85463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1827"/>
                    <a:ext cx="222" cy="291"/>
                  </a:xfrm>
                  <a:prstGeom prst="line">
                    <a:avLst/>
                  </a:prstGeom>
                  <a:noFill/>
                  <a:ln w="936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fr-F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185459" name="AutoShape 21"/>
                <p:cNvSpPr>
                  <a:spLocks noChangeArrowheads="1"/>
                </p:cNvSpPr>
                <p:nvPr/>
              </p:nvSpPr>
              <p:spPr bwMode="auto">
                <a:xfrm rot="-3000000">
                  <a:off x="1211" y="1526"/>
                  <a:ext cx="41" cy="395"/>
                </a:xfrm>
                <a:custGeom>
                  <a:avLst/>
                  <a:gdLst>
                    <a:gd name="T0" fmla="*/ 1 w 77"/>
                    <a:gd name="T1" fmla="*/ 1 h 695"/>
                    <a:gd name="T2" fmla="*/ 1 w 77"/>
                    <a:gd name="T3" fmla="*/ 1 h 695"/>
                    <a:gd name="T4" fmla="*/ 1 w 77"/>
                    <a:gd name="T5" fmla="*/ 1 h 695"/>
                    <a:gd name="T6" fmla="*/ 1 w 77"/>
                    <a:gd name="T7" fmla="*/ 1 h 695"/>
                    <a:gd name="T8" fmla="*/ 1 w 77"/>
                    <a:gd name="T9" fmla="*/ 1 h 695"/>
                    <a:gd name="T10" fmla="*/ 1 w 77"/>
                    <a:gd name="T11" fmla="*/ 1 h 695"/>
                    <a:gd name="T12" fmla="*/ 1 w 77"/>
                    <a:gd name="T13" fmla="*/ 1 h 695"/>
                    <a:gd name="T14" fmla="*/ 1 w 77"/>
                    <a:gd name="T15" fmla="*/ 1 h 695"/>
                    <a:gd name="T16" fmla="*/ 1 w 77"/>
                    <a:gd name="T17" fmla="*/ 1 h 695"/>
                    <a:gd name="T18" fmla="*/ 1 w 77"/>
                    <a:gd name="T19" fmla="*/ 1 h 695"/>
                    <a:gd name="T20" fmla="*/ 1 w 77"/>
                    <a:gd name="T21" fmla="*/ 1 h 695"/>
                    <a:gd name="T22" fmla="*/ 1 w 77"/>
                    <a:gd name="T23" fmla="*/ 1 h 695"/>
                    <a:gd name="T24" fmla="*/ 1 w 77"/>
                    <a:gd name="T25" fmla="*/ 1 h 695"/>
                    <a:gd name="T26" fmla="*/ 1 w 77"/>
                    <a:gd name="T27" fmla="*/ 1 h 695"/>
                    <a:gd name="T28" fmla="*/ 1 w 77"/>
                    <a:gd name="T29" fmla="*/ 2 h 695"/>
                    <a:gd name="T30" fmla="*/ 1 w 77"/>
                    <a:gd name="T31" fmla="*/ 2 h 695"/>
                    <a:gd name="T32" fmla="*/ 1 w 77"/>
                    <a:gd name="T33" fmla="*/ 2 h 695"/>
                    <a:gd name="T34" fmla="*/ 1 w 77"/>
                    <a:gd name="T35" fmla="*/ 2 h 695"/>
                    <a:gd name="T36" fmla="*/ 1 w 77"/>
                    <a:gd name="T37" fmla="*/ 2 h 695"/>
                    <a:gd name="T38" fmla="*/ 1 w 77"/>
                    <a:gd name="T39" fmla="*/ 2 h 695"/>
                    <a:gd name="T40" fmla="*/ 1 w 77"/>
                    <a:gd name="T41" fmla="*/ 2 h 695"/>
                    <a:gd name="T42" fmla="*/ 1 w 77"/>
                    <a:gd name="T43" fmla="*/ 2 h 695"/>
                    <a:gd name="T44" fmla="*/ 1 w 77"/>
                    <a:gd name="T45" fmla="*/ 2 h 695"/>
                    <a:gd name="T46" fmla="*/ 1 w 77"/>
                    <a:gd name="T47" fmla="*/ 2 h 695"/>
                    <a:gd name="T48" fmla="*/ 1 w 77"/>
                    <a:gd name="T49" fmla="*/ 2 h 695"/>
                    <a:gd name="T50" fmla="*/ 1 w 77"/>
                    <a:gd name="T51" fmla="*/ 2 h 695"/>
                    <a:gd name="T52" fmla="*/ 1 w 77"/>
                    <a:gd name="T53" fmla="*/ 2 h 695"/>
                    <a:gd name="T54" fmla="*/ 1 w 77"/>
                    <a:gd name="T55" fmla="*/ 2 h 695"/>
                    <a:gd name="T56" fmla="*/ 1 w 77"/>
                    <a:gd name="T57" fmla="*/ 2 h 695"/>
                    <a:gd name="T58" fmla="*/ 1 w 77"/>
                    <a:gd name="T59" fmla="*/ 3 h 695"/>
                    <a:gd name="T60" fmla="*/ 1 w 77"/>
                    <a:gd name="T61" fmla="*/ 3 h 695"/>
                    <a:gd name="T62" fmla="*/ 1 w 77"/>
                    <a:gd name="T63" fmla="*/ 3 h 695"/>
                    <a:gd name="T64" fmla="*/ 1 w 77"/>
                    <a:gd name="T65" fmla="*/ 3 h 695"/>
                    <a:gd name="T66" fmla="*/ 1 w 77"/>
                    <a:gd name="T67" fmla="*/ 3 h 695"/>
                    <a:gd name="T68" fmla="*/ 1 w 77"/>
                    <a:gd name="T69" fmla="*/ 3 h 695"/>
                    <a:gd name="T70" fmla="*/ 1 w 77"/>
                    <a:gd name="T71" fmla="*/ 3 h 695"/>
                    <a:gd name="T72" fmla="*/ 1 w 77"/>
                    <a:gd name="T73" fmla="*/ 3 h 695"/>
                    <a:gd name="T74" fmla="*/ 1 w 77"/>
                    <a:gd name="T75" fmla="*/ 3 h 695"/>
                    <a:gd name="T76" fmla="*/ 1 w 77"/>
                    <a:gd name="T77" fmla="*/ 3 h 695"/>
                    <a:gd name="T78" fmla="*/ 1 w 77"/>
                    <a:gd name="T79" fmla="*/ 3 h 695"/>
                    <a:gd name="T80" fmla="*/ 1 w 77"/>
                    <a:gd name="T81" fmla="*/ 3 h 695"/>
                    <a:gd name="T82" fmla="*/ 1 w 77"/>
                    <a:gd name="T83" fmla="*/ 3 h 695"/>
                    <a:gd name="T84" fmla="*/ 1 w 77"/>
                    <a:gd name="T85" fmla="*/ 3 h 695"/>
                    <a:gd name="T86" fmla="*/ 1 w 77"/>
                    <a:gd name="T87" fmla="*/ 3 h 695"/>
                    <a:gd name="T88" fmla="*/ 1 w 77"/>
                    <a:gd name="T89" fmla="*/ 3 h 695"/>
                    <a:gd name="T90" fmla="*/ 1 w 77"/>
                    <a:gd name="T91" fmla="*/ 3 h 695"/>
                    <a:gd name="T92" fmla="*/ 1 w 77"/>
                    <a:gd name="T93" fmla="*/ 3 h 695"/>
                    <a:gd name="T94" fmla="*/ 1 w 77"/>
                    <a:gd name="T95" fmla="*/ 3 h 695"/>
                    <a:gd name="T96" fmla="*/ 1 w 77"/>
                    <a:gd name="T97" fmla="*/ 4 h 695"/>
                    <a:gd name="T98" fmla="*/ 1 w 77"/>
                    <a:gd name="T99" fmla="*/ 4 h 695"/>
                    <a:gd name="T100" fmla="*/ 1 w 77"/>
                    <a:gd name="T101" fmla="*/ 4 h 695"/>
                    <a:gd name="T102" fmla="*/ 1 w 77"/>
                    <a:gd name="T103" fmla="*/ 4 h 695"/>
                    <a:gd name="T104" fmla="*/ 1 w 77"/>
                    <a:gd name="T105" fmla="*/ 4 h 695"/>
                    <a:gd name="T106" fmla="*/ 1 w 77"/>
                    <a:gd name="T107" fmla="*/ 4 h 695"/>
                    <a:gd name="T108" fmla="*/ 1 w 77"/>
                    <a:gd name="T109" fmla="*/ 4 h 695"/>
                    <a:gd name="T110" fmla="*/ 1 w 77"/>
                    <a:gd name="T111" fmla="*/ 4 h 695"/>
                    <a:gd name="T112" fmla="*/ 1 w 77"/>
                    <a:gd name="T113" fmla="*/ 5 h 695"/>
                    <a:gd name="T114" fmla="*/ 1 w 77"/>
                    <a:gd name="T115" fmla="*/ 5 h 695"/>
                    <a:gd name="T116" fmla="*/ 1 w 77"/>
                    <a:gd name="T117" fmla="*/ 5 h 695"/>
                    <a:gd name="T118" fmla="*/ 1 w 77"/>
                    <a:gd name="T119" fmla="*/ 5 h 69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7"/>
                    <a:gd name="T181" fmla="*/ 0 h 695"/>
                    <a:gd name="T182" fmla="*/ 77 w 77"/>
                    <a:gd name="T183" fmla="*/ 695 h 69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7" h="695">
                      <a:moveTo>
                        <a:pt x="39" y="0"/>
                      </a:moveTo>
                      <a:lnTo>
                        <a:pt x="39" y="62"/>
                      </a:lnTo>
                      <a:lnTo>
                        <a:pt x="34" y="64"/>
                      </a:lnTo>
                      <a:lnTo>
                        <a:pt x="27" y="66"/>
                      </a:lnTo>
                      <a:lnTo>
                        <a:pt x="22" y="67"/>
                      </a:lnTo>
                      <a:lnTo>
                        <a:pt x="17" y="69"/>
                      </a:lnTo>
                      <a:lnTo>
                        <a:pt x="12" y="72"/>
                      </a:lnTo>
                      <a:lnTo>
                        <a:pt x="8" y="74"/>
                      </a:lnTo>
                      <a:lnTo>
                        <a:pt x="5" y="76"/>
                      </a:lnTo>
                      <a:lnTo>
                        <a:pt x="3" y="77"/>
                      </a:lnTo>
                      <a:lnTo>
                        <a:pt x="2" y="79"/>
                      </a:lnTo>
                      <a:lnTo>
                        <a:pt x="0" y="81"/>
                      </a:lnTo>
                      <a:lnTo>
                        <a:pt x="2" y="82"/>
                      </a:lnTo>
                      <a:lnTo>
                        <a:pt x="3" y="84"/>
                      </a:lnTo>
                      <a:lnTo>
                        <a:pt x="5" y="87"/>
                      </a:lnTo>
                      <a:lnTo>
                        <a:pt x="8" y="89"/>
                      </a:lnTo>
                      <a:lnTo>
                        <a:pt x="12" y="91"/>
                      </a:lnTo>
                      <a:lnTo>
                        <a:pt x="17" y="92"/>
                      </a:lnTo>
                      <a:lnTo>
                        <a:pt x="22" y="94"/>
                      </a:lnTo>
                      <a:lnTo>
                        <a:pt x="27" y="96"/>
                      </a:lnTo>
                      <a:lnTo>
                        <a:pt x="34" y="97"/>
                      </a:lnTo>
                      <a:lnTo>
                        <a:pt x="39" y="101"/>
                      </a:lnTo>
                      <a:lnTo>
                        <a:pt x="45" y="102"/>
                      </a:lnTo>
                      <a:lnTo>
                        <a:pt x="50" y="104"/>
                      </a:lnTo>
                      <a:lnTo>
                        <a:pt x="55" y="106"/>
                      </a:lnTo>
                      <a:lnTo>
                        <a:pt x="61" y="108"/>
                      </a:lnTo>
                      <a:lnTo>
                        <a:pt x="66" y="109"/>
                      </a:lnTo>
                      <a:lnTo>
                        <a:pt x="69" y="111"/>
                      </a:lnTo>
                      <a:lnTo>
                        <a:pt x="72" y="113"/>
                      </a:lnTo>
                      <a:lnTo>
                        <a:pt x="76" y="116"/>
                      </a:lnTo>
                      <a:lnTo>
                        <a:pt x="76" y="118"/>
                      </a:lnTo>
                      <a:lnTo>
                        <a:pt x="77" y="119"/>
                      </a:lnTo>
                      <a:lnTo>
                        <a:pt x="76" y="121"/>
                      </a:lnTo>
                      <a:lnTo>
                        <a:pt x="76" y="123"/>
                      </a:lnTo>
                      <a:lnTo>
                        <a:pt x="72" y="124"/>
                      </a:lnTo>
                      <a:lnTo>
                        <a:pt x="69" y="126"/>
                      </a:lnTo>
                      <a:lnTo>
                        <a:pt x="66" y="129"/>
                      </a:lnTo>
                      <a:lnTo>
                        <a:pt x="61" y="131"/>
                      </a:lnTo>
                      <a:lnTo>
                        <a:pt x="55" y="133"/>
                      </a:lnTo>
                      <a:lnTo>
                        <a:pt x="50" y="134"/>
                      </a:lnTo>
                      <a:lnTo>
                        <a:pt x="45" y="136"/>
                      </a:lnTo>
                      <a:lnTo>
                        <a:pt x="39" y="138"/>
                      </a:lnTo>
                      <a:lnTo>
                        <a:pt x="34" y="139"/>
                      </a:lnTo>
                      <a:lnTo>
                        <a:pt x="27" y="141"/>
                      </a:lnTo>
                      <a:lnTo>
                        <a:pt x="22" y="144"/>
                      </a:lnTo>
                      <a:lnTo>
                        <a:pt x="17" y="146"/>
                      </a:lnTo>
                      <a:lnTo>
                        <a:pt x="12" y="148"/>
                      </a:lnTo>
                      <a:lnTo>
                        <a:pt x="8" y="149"/>
                      </a:lnTo>
                      <a:lnTo>
                        <a:pt x="5" y="151"/>
                      </a:lnTo>
                      <a:lnTo>
                        <a:pt x="3" y="153"/>
                      </a:lnTo>
                      <a:lnTo>
                        <a:pt x="2" y="155"/>
                      </a:lnTo>
                      <a:lnTo>
                        <a:pt x="0" y="158"/>
                      </a:lnTo>
                      <a:lnTo>
                        <a:pt x="2" y="160"/>
                      </a:lnTo>
                      <a:lnTo>
                        <a:pt x="3" y="161"/>
                      </a:lnTo>
                      <a:lnTo>
                        <a:pt x="5" y="163"/>
                      </a:lnTo>
                      <a:lnTo>
                        <a:pt x="8" y="165"/>
                      </a:lnTo>
                      <a:lnTo>
                        <a:pt x="12" y="166"/>
                      </a:lnTo>
                      <a:lnTo>
                        <a:pt x="17" y="168"/>
                      </a:lnTo>
                      <a:lnTo>
                        <a:pt x="22" y="170"/>
                      </a:lnTo>
                      <a:lnTo>
                        <a:pt x="27" y="173"/>
                      </a:lnTo>
                      <a:lnTo>
                        <a:pt x="34" y="175"/>
                      </a:lnTo>
                      <a:lnTo>
                        <a:pt x="39" y="176"/>
                      </a:lnTo>
                      <a:lnTo>
                        <a:pt x="45" y="178"/>
                      </a:lnTo>
                      <a:lnTo>
                        <a:pt x="50" y="180"/>
                      </a:lnTo>
                      <a:lnTo>
                        <a:pt x="55" y="181"/>
                      </a:lnTo>
                      <a:lnTo>
                        <a:pt x="61" y="183"/>
                      </a:lnTo>
                      <a:lnTo>
                        <a:pt x="66" y="186"/>
                      </a:lnTo>
                      <a:lnTo>
                        <a:pt x="69" y="188"/>
                      </a:lnTo>
                      <a:lnTo>
                        <a:pt x="72" y="190"/>
                      </a:lnTo>
                      <a:lnTo>
                        <a:pt x="76" y="191"/>
                      </a:lnTo>
                      <a:lnTo>
                        <a:pt x="76" y="193"/>
                      </a:lnTo>
                      <a:lnTo>
                        <a:pt x="77" y="195"/>
                      </a:lnTo>
                      <a:lnTo>
                        <a:pt x="76" y="197"/>
                      </a:lnTo>
                      <a:lnTo>
                        <a:pt x="76" y="198"/>
                      </a:lnTo>
                      <a:lnTo>
                        <a:pt x="72" y="202"/>
                      </a:lnTo>
                      <a:lnTo>
                        <a:pt x="69" y="203"/>
                      </a:lnTo>
                      <a:lnTo>
                        <a:pt x="66" y="205"/>
                      </a:lnTo>
                      <a:lnTo>
                        <a:pt x="61" y="207"/>
                      </a:lnTo>
                      <a:lnTo>
                        <a:pt x="55" y="208"/>
                      </a:lnTo>
                      <a:lnTo>
                        <a:pt x="50" y="210"/>
                      </a:lnTo>
                      <a:lnTo>
                        <a:pt x="45" y="212"/>
                      </a:lnTo>
                      <a:lnTo>
                        <a:pt x="39" y="215"/>
                      </a:lnTo>
                      <a:lnTo>
                        <a:pt x="34" y="217"/>
                      </a:lnTo>
                      <a:lnTo>
                        <a:pt x="27" y="218"/>
                      </a:lnTo>
                      <a:lnTo>
                        <a:pt x="22" y="220"/>
                      </a:lnTo>
                      <a:lnTo>
                        <a:pt x="17" y="222"/>
                      </a:lnTo>
                      <a:lnTo>
                        <a:pt x="12" y="223"/>
                      </a:lnTo>
                      <a:lnTo>
                        <a:pt x="8" y="225"/>
                      </a:lnTo>
                      <a:lnTo>
                        <a:pt x="5" y="227"/>
                      </a:lnTo>
                      <a:lnTo>
                        <a:pt x="3" y="230"/>
                      </a:lnTo>
                      <a:lnTo>
                        <a:pt x="2" y="232"/>
                      </a:lnTo>
                      <a:lnTo>
                        <a:pt x="0" y="233"/>
                      </a:lnTo>
                      <a:lnTo>
                        <a:pt x="2" y="235"/>
                      </a:lnTo>
                      <a:lnTo>
                        <a:pt x="3" y="237"/>
                      </a:lnTo>
                      <a:lnTo>
                        <a:pt x="5" y="239"/>
                      </a:lnTo>
                      <a:lnTo>
                        <a:pt x="8" y="240"/>
                      </a:lnTo>
                      <a:lnTo>
                        <a:pt x="12" y="244"/>
                      </a:lnTo>
                      <a:lnTo>
                        <a:pt x="17" y="245"/>
                      </a:lnTo>
                      <a:lnTo>
                        <a:pt x="22" y="247"/>
                      </a:lnTo>
                      <a:lnTo>
                        <a:pt x="27" y="249"/>
                      </a:lnTo>
                      <a:lnTo>
                        <a:pt x="34" y="250"/>
                      </a:lnTo>
                      <a:lnTo>
                        <a:pt x="39" y="252"/>
                      </a:lnTo>
                      <a:lnTo>
                        <a:pt x="45" y="254"/>
                      </a:lnTo>
                      <a:lnTo>
                        <a:pt x="50" y="255"/>
                      </a:lnTo>
                      <a:lnTo>
                        <a:pt x="55" y="259"/>
                      </a:lnTo>
                      <a:lnTo>
                        <a:pt x="61" y="260"/>
                      </a:lnTo>
                      <a:lnTo>
                        <a:pt x="66" y="262"/>
                      </a:lnTo>
                      <a:lnTo>
                        <a:pt x="69" y="264"/>
                      </a:lnTo>
                      <a:lnTo>
                        <a:pt x="72" y="265"/>
                      </a:lnTo>
                      <a:lnTo>
                        <a:pt x="76" y="267"/>
                      </a:lnTo>
                      <a:lnTo>
                        <a:pt x="76" y="269"/>
                      </a:lnTo>
                      <a:lnTo>
                        <a:pt x="77" y="272"/>
                      </a:lnTo>
                      <a:lnTo>
                        <a:pt x="76" y="274"/>
                      </a:lnTo>
                      <a:lnTo>
                        <a:pt x="76" y="275"/>
                      </a:lnTo>
                      <a:lnTo>
                        <a:pt x="72" y="277"/>
                      </a:lnTo>
                      <a:lnTo>
                        <a:pt x="69" y="279"/>
                      </a:lnTo>
                      <a:lnTo>
                        <a:pt x="66" y="280"/>
                      </a:lnTo>
                      <a:lnTo>
                        <a:pt x="61" y="282"/>
                      </a:lnTo>
                      <a:lnTo>
                        <a:pt x="55" y="284"/>
                      </a:lnTo>
                      <a:lnTo>
                        <a:pt x="50" y="287"/>
                      </a:lnTo>
                      <a:lnTo>
                        <a:pt x="45" y="289"/>
                      </a:lnTo>
                      <a:lnTo>
                        <a:pt x="39" y="291"/>
                      </a:lnTo>
                      <a:lnTo>
                        <a:pt x="34" y="292"/>
                      </a:lnTo>
                      <a:lnTo>
                        <a:pt x="27" y="294"/>
                      </a:lnTo>
                      <a:lnTo>
                        <a:pt x="22" y="296"/>
                      </a:lnTo>
                      <a:lnTo>
                        <a:pt x="17" y="297"/>
                      </a:lnTo>
                      <a:lnTo>
                        <a:pt x="12" y="301"/>
                      </a:lnTo>
                      <a:lnTo>
                        <a:pt x="8" y="302"/>
                      </a:lnTo>
                      <a:lnTo>
                        <a:pt x="5" y="304"/>
                      </a:lnTo>
                      <a:lnTo>
                        <a:pt x="3" y="306"/>
                      </a:lnTo>
                      <a:lnTo>
                        <a:pt x="2" y="307"/>
                      </a:lnTo>
                      <a:lnTo>
                        <a:pt x="0" y="309"/>
                      </a:lnTo>
                      <a:lnTo>
                        <a:pt x="2" y="311"/>
                      </a:lnTo>
                      <a:lnTo>
                        <a:pt x="3" y="314"/>
                      </a:lnTo>
                      <a:lnTo>
                        <a:pt x="5" y="316"/>
                      </a:lnTo>
                      <a:lnTo>
                        <a:pt x="8" y="317"/>
                      </a:lnTo>
                      <a:lnTo>
                        <a:pt x="12" y="319"/>
                      </a:lnTo>
                      <a:lnTo>
                        <a:pt x="17" y="321"/>
                      </a:lnTo>
                      <a:lnTo>
                        <a:pt x="22" y="322"/>
                      </a:lnTo>
                      <a:lnTo>
                        <a:pt x="27" y="324"/>
                      </a:lnTo>
                      <a:lnTo>
                        <a:pt x="34" y="326"/>
                      </a:lnTo>
                      <a:lnTo>
                        <a:pt x="39" y="329"/>
                      </a:lnTo>
                      <a:lnTo>
                        <a:pt x="45" y="331"/>
                      </a:lnTo>
                      <a:lnTo>
                        <a:pt x="50" y="333"/>
                      </a:lnTo>
                      <a:lnTo>
                        <a:pt x="55" y="334"/>
                      </a:lnTo>
                      <a:lnTo>
                        <a:pt x="61" y="336"/>
                      </a:lnTo>
                      <a:lnTo>
                        <a:pt x="66" y="338"/>
                      </a:lnTo>
                      <a:lnTo>
                        <a:pt x="69" y="339"/>
                      </a:lnTo>
                      <a:lnTo>
                        <a:pt x="72" y="343"/>
                      </a:lnTo>
                      <a:lnTo>
                        <a:pt x="76" y="344"/>
                      </a:lnTo>
                      <a:lnTo>
                        <a:pt x="76" y="346"/>
                      </a:lnTo>
                      <a:lnTo>
                        <a:pt x="77" y="348"/>
                      </a:lnTo>
                      <a:lnTo>
                        <a:pt x="76" y="349"/>
                      </a:lnTo>
                      <a:lnTo>
                        <a:pt x="76" y="351"/>
                      </a:lnTo>
                      <a:lnTo>
                        <a:pt x="72" y="353"/>
                      </a:lnTo>
                      <a:lnTo>
                        <a:pt x="69" y="354"/>
                      </a:lnTo>
                      <a:lnTo>
                        <a:pt x="66" y="358"/>
                      </a:lnTo>
                      <a:lnTo>
                        <a:pt x="61" y="359"/>
                      </a:lnTo>
                      <a:lnTo>
                        <a:pt x="55" y="361"/>
                      </a:lnTo>
                      <a:lnTo>
                        <a:pt x="50" y="363"/>
                      </a:lnTo>
                      <a:lnTo>
                        <a:pt x="45" y="364"/>
                      </a:lnTo>
                      <a:lnTo>
                        <a:pt x="39" y="366"/>
                      </a:lnTo>
                      <a:lnTo>
                        <a:pt x="34" y="368"/>
                      </a:lnTo>
                      <a:lnTo>
                        <a:pt x="27" y="371"/>
                      </a:lnTo>
                      <a:lnTo>
                        <a:pt x="22" y="373"/>
                      </a:lnTo>
                      <a:lnTo>
                        <a:pt x="17" y="375"/>
                      </a:lnTo>
                      <a:lnTo>
                        <a:pt x="12" y="376"/>
                      </a:lnTo>
                      <a:lnTo>
                        <a:pt x="8" y="378"/>
                      </a:lnTo>
                      <a:lnTo>
                        <a:pt x="5" y="380"/>
                      </a:lnTo>
                      <a:lnTo>
                        <a:pt x="3" y="381"/>
                      </a:lnTo>
                      <a:lnTo>
                        <a:pt x="2" y="383"/>
                      </a:lnTo>
                      <a:lnTo>
                        <a:pt x="0" y="386"/>
                      </a:lnTo>
                      <a:lnTo>
                        <a:pt x="2" y="388"/>
                      </a:lnTo>
                      <a:lnTo>
                        <a:pt x="3" y="390"/>
                      </a:lnTo>
                      <a:lnTo>
                        <a:pt x="5" y="391"/>
                      </a:lnTo>
                      <a:lnTo>
                        <a:pt x="8" y="393"/>
                      </a:lnTo>
                      <a:lnTo>
                        <a:pt x="12" y="395"/>
                      </a:lnTo>
                      <a:lnTo>
                        <a:pt x="17" y="396"/>
                      </a:lnTo>
                      <a:lnTo>
                        <a:pt x="22" y="400"/>
                      </a:lnTo>
                      <a:lnTo>
                        <a:pt x="27" y="401"/>
                      </a:lnTo>
                      <a:lnTo>
                        <a:pt x="34" y="403"/>
                      </a:lnTo>
                      <a:lnTo>
                        <a:pt x="39" y="405"/>
                      </a:lnTo>
                      <a:lnTo>
                        <a:pt x="45" y="406"/>
                      </a:lnTo>
                      <a:lnTo>
                        <a:pt x="50" y="408"/>
                      </a:lnTo>
                      <a:lnTo>
                        <a:pt x="55" y="410"/>
                      </a:lnTo>
                      <a:lnTo>
                        <a:pt x="61" y="412"/>
                      </a:lnTo>
                      <a:lnTo>
                        <a:pt x="66" y="415"/>
                      </a:lnTo>
                      <a:lnTo>
                        <a:pt x="69" y="417"/>
                      </a:lnTo>
                      <a:lnTo>
                        <a:pt x="72" y="418"/>
                      </a:lnTo>
                      <a:lnTo>
                        <a:pt x="76" y="420"/>
                      </a:lnTo>
                      <a:lnTo>
                        <a:pt x="76" y="422"/>
                      </a:lnTo>
                      <a:lnTo>
                        <a:pt x="77" y="423"/>
                      </a:lnTo>
                      <a:lnTo>
                        <a:pt x="76" y="425"/>
                      </a:lnTo>
                      <a:lnTo>
                        <a:pt x="76" y="428"/>
                      </a:lnTo>
                      <a:lnTo>
                        <a:pt x="72" y="430"/>
                      </a:lnTo>
                      <a:lnTo>
                        <a:pt x="69" y="432"/>
                      </a:lnTo>
                      <a:lnTo>
                        <a:pt x="66" y="433"/>
                      </a:lnTo>
                      <a:lnTo>
                        <a:pt x="61" y="435"/>
                      </a:lnTo>
                      <a:lnTo>
                        <a:pt x="55" y="437"/>
                      </a:lnTo>
                      <a:lnTo>
                        <a:pt x="50" y="438"/>
                      </a:lnTo>
                      <a:lnTo>
                        <a:pt x="45" y="440"/>
                      </a:lnTo>
                      <a:lnTo>
                        <a:pt x="39" y="443"/>
                      </a:lnTo>
                      <a:lnTo>
                        <a:pt x="34" y="445"/>
                      </a:lnTo>
                      <a:lnTo>
                        <a:pt x="27" y="447"/>
                      </a:lnTo>
                      <a:lnTo>
                        <a:pt x="22" y="448"/>
                      </a:lnTo>
                      <a:lnTo>
                        <a:pt x="17" y="450"/>
                      </a:lnTo>
                      <a:lnTo>
                        <a:pt x="12" y="452"/>
                      </a:lnTo>
                      <a:lnTo>
                        <a:pt x="8" y="453"/>
                      </a:lnTo>
                      <a:lnTo>
                        <a:pt x="5" y="457"/>
                      </a:lnTo>
                      <a:lnTo>
                        <a:pt x="3" y="459"/>
                      </a:lnTo>
                      <a:lnTo>
                        <a:pt x="2" y="460"/>
                      </a:lnTo>
                      <a:lnTo>
                        <a:pt x="0" y="462"/>
                      </a:lnTo>
                      <a:lnTo>
                        <a:pt x="2" y="464"/>
                      </a:lnTo>
                      <a:lnTo>
                        <a:pt x="3" y="465"/>
                      </a:lnTo>
                      <a:lnTo>
                        <a:pt x="5" y="467"/>
                      </a:lnTo>
                      <a:lnTo>
                        <a:pt x="8" y="469"/>
                      </a:lnTo>
                      <a:lnTo>
                        <a:pt x="12" y="472"/>
                      </a:lnTo>
                      <a:lnTo>
                        <a:pt x="17" y="474"/>
                      </a:lnTo>
                      <a:lnTo>
                        <a:pt x="22" y="475"/>
                      </a:lnTo>
                      <a:lnTo>
                        <a:pt x="27" y="477"/>
                      </a:lnTo>
                      <a:lnTo>
                        <a:pt x="34" y="479"/>
                      </a:lnTo>
                      <a:lnTo>
                        <a:pt x="39" y="480"/>
                      </a:lnTo>
                      <a:lnTo>
                        <a:pt x="45" y="482"/>
                      </a:lnTo>
                      <a:lnTo>
                        <a:pt x="50" y="485"/>
                      </a:lnTo>
                      <a:lnTo>
                        <a:pt x="55" y="487"/>
                      </a:lnTo>
                      <a:lnTo>
                        <a:pt x="61" y="489"/>
                      </a:lnTo>
                      <a:lnTo>
                        <a:pt x="66" y="490"/>
                      </a:lnTo>
                      <a:lnTo>
                        <a:pt x="69" y="492"/>
                      </a:lnTo>
                      <a:lnTo>
                        <a:pt x="72" y="494"/>
                      </a:lnTo>
                      <a:lnTo>
                        <a:pt x="76" y="495"/>
                      </a:lnTo>
                      <a:lnTo>
                        <a:pt x="76" y="497"/>
                      </a:lnTo>
                      <a:lnTo>
                        <a:pt x="77" y="501"/>
                      </a:lnTo>
                      <a:lnTo>
                        <a:pt x="76" y="502"/>
                      </a:lnTo>
                      <a:lnTo>
                        <a:pt x="76" y="504"/>
                      </a:lnTo>
                      <a:lnTo>
                        <a:pt x="72" y="506"/>
                      </a:lnTo>
                      <a:lnTo>
                        <a:pt x="69" y="507"/>
                      </a:lnTo>
                      <a:lnTo>
                        <a:pt x="66" y="509"/>
                      </a:lnTo>
                      <a:lnTo>
                        <a:pt x="61" y="511"/>
                      </a:lnTo>
                      <a:lnTo>
                        <a:pt x="55" y="514"/>
                      </a:lnTo>
                      <a:lnTo>
                        <a:pt x="50" y="516"/>
                      </a:lnTo>
                      <a:lnTo>
                        <a:pt x="45" y="517"/>
                      </a:lnTo>
                      <a:lnTo>
                        <a:pt x="39" y="519"/>
                      </a:lnTo>
                      <a:lnTo>
                        <a:pt x="34" y="521"/>
                      </a:lnTo>
                      <a:lnTo>
                        <a:pt x="27" y="522"/>
                      </a:lnTo>
                      <a:lnTo>
                        <a:pt x="22" y="524"/>
                      </a:lnTo>
                      <a:lnTo>
                        <a:pt x="17" y="526"/>
                      </a:lnTo>
                      <a:lnTo>
                        <a:pt x="12" y="529"/>
                      </a:lnTo>
                      <a:lnTo>
                        <a:pt x="8" y="531"/>
                      </a:lnTo>
                      <a:lnTo>
                        <a:pt x="5" y="532"/>
                      </a:lnTo>
                      <a:lnTo>
                        <a:pt x="3" y="534"/>
                      </a:lnTo>
                      <a:lnTo>
                        <a:pt x="2" y="536"/>
                      </a:lnTo>
                      <a:lnTo>
                        <a:pt x="0" y="537"/>
                      </a:lnTo>
                      <a:lnTo>
                        <a:pt x="2" y="539"/>
                      </a:lnTo>
                      <a:lnTo>
                        <a:pt x="3" y="543"/>
                      </a:lnTo>
                      <a:lnTo>
                        <a:pt x="5" y="544"/>
                      </a:lnTo>
                      <a:lnTo>
                        <a:pt x="8" y="546"/>
                      </a:lnTo>
                      <a:lnTo>
                        <a:pt x="12" y="548"/>
                      </a:lnTo>
                      <a:lnTo>
                        <a:pt x="17" y="549"/>
                      </a:lnTo>
                      <a:lnTo>
                        <a:pt x="22" y="551"/>
                      </a:lnTo>
                      <a:lnTo>
                        <a:pt x="27" y="553"/>
                      </a:lnTo>
                      <a:lnTo>
                        <a:pt x="34" y="556"/>
                      </a:lnTo>
                      <a:lnTo>
                        <a:pt x="39" y="558"/>
                      </a:lnTo>
                      <a:lnTo>
                        <a:pt x="45" y="559"/>
                      </a:lnTo>
                      <a:lnTo>
                        <a:pt x="50" y="561"/>
                      </a:lnTo>
                      <a:lnTo>
                        <a:pt x="55" y="563"/>
                      </a:lnTo>
                      <a:lnTo>
                        <a:pt x="61" y="564"/>
                      </a:lnTo>
                      <a:lnTo>
                        <a:pt x="66" y="566"/>
                      </a:lnTo>
                      <a:lnTo>
                        <a:pt x="69" y="568"/>
                      </a:lnTo>
                      <a:lnTo>
                        <a:pt x="72" y="571"/>
                      </a:lnTo>
                      <a:lnTo>
                        <a:pt x="76" y="573"/>
                      </a:lnTo>
                      <a:lnTo>
                        <a:pt x="76" y="574"/>
                      </a:lnTo>
                      <a:lnTo>
                        <a:pt x="77" y="576"/>
                      </a:lnTo>
                      <a:lnTo>
                        <a:pt x="76" y="578"/>
                      </a:lnTo>
                      <a:lnTo>
                        <a:pt x="76" y="579"/>
                      </a:lnTo>
                      <a:lnTo>
                        <a:pt x="72" y="581"/>
                      </a:lnTo>
                      <a:lnTo>
                        <a:pt x="69" y="584"/>
                      </a:lnTo>
                      <a:lnTo>
                        <a:pt x="66" y="586"/>
                      </a:lnTo>
                      <a:lnTo>
                        <a:pt x="61" y="588"/>
                      </a:lnTo>
                      <a:lnTo>
                        <a:pt x="55" y="590"/>
                      </a:lnTo>
                      <a:lnTo>
                        <a:pt x="50" y="591"/>
                      </a:lnTo>
                      <a:lnTo>
                        <a:pt x="45" y="593"/>
                      </a:lnTo>
                      <a:lnTo>
                        <a:pt x="39" y="595"/>
                      </a:lnTo>
                      <a:lnTo>
                        <a:pt x="34" y="596"/>
                      </a:lnTo>
                      <a:lnTo>
                        <a:pt x="27" y="600"/>
                      </a:lnTo>
                      <a:lnTo>
                        <a:pt x="22" y="601"/>
                      </a:lnTo>
                      <a:lnTo>
                        <a:pt x="17" y="603"/>
                      </a:lnTo>
                      <a:lnTo>
                        <a:pt x="12" y="605"/>
                      </a:lnTo>
                      <a:lnTo>
                        <a:pt x="8" y="606"/>
                      </a:lnTo>
                      <a:lnTo>
                        <a:pt x="5" y="608"/>
                      </a:lnTo>
                      <a:lnTo>
                        <a:pt x="3" y="610"/>
                      </a:lnTo>
                      <a:lnTo>
                        <a:pt x="2" y="613"/>
                      </a:lnTo>
                      <a:lnTo>
                        <a:pt x="0" y="615"/>
                      </a:lnTo>
                      <a:lnTo>
                        <a:pt x="2" y="616"/>
                      </a:lnTo>
                      <a:lnTo>
                        <a:pt x="3" y="618"/>
                      </a:lnTo>
                      <a:lnTo>
                        <a:pt x="5" y="620"/>
                      </a:lnTo>
                      <a:lnTo>
                        <a:pt x="8" y="621"/>
                      </a:lnTo>
                      <a:lnTo>
                        <a:pt x="12" y="623"/>
                      </a:lnTo>
                      <a:lnTo>
                        <a:pt x="17" y="625"/>
                      </a:lnTo>
                      <a:lnTo>
                        <a:pt x="22" y="628"/>
                      </a:lnTo>
                      <a:lnTo>
                        <a:pt x="27" y="630"/>
                      </a:lnTo>
                      <a:lnTo>
                        <a:pt x="34" y="632"/>
                      </a:lnTo>
                      <a:lnTo>
                        <a:pt x="39" y="633"/>
                      </a:lnTo>
                      <a:lnTo>
                        <a:pt x="39" y="695"/>
                      </a:lnTo>
                    </a:path>
                  </a:pathLst>
                </a:custGeom>
                <a:noFill/>
                <a:ln w="792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85456" name="Oval 22"/>
              <p:cNvSpPr>
                <a:spLocks noChangeArrowheads="1"/>
              </p:cNvSpPr>
              <p:nvPr/>
            </p:nvSpPr>
            <p:spPr bwMode="auto">
              <a:xfrm>
                <a:off x="683" y="1578"/>
                <a:ext cx="44" cy="41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85457" name="Oval 23"/>
              <p:cNvSpPr>
                <a:spLocks noChangeArrowheads="1"/>
              </p:cNvSpPr>
              <p:nvPr/>
            </p:nvSpPr>
            <p:spPr bwMode="auto">
              <a:xfrm>
                <a:off x="1035" y="1578"/>
                <a:ext cx="44" cy="41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5360" name="Line 24"/>
            <p:cNvSpPr>
              <a:spLocks noChangeShapeType="1"/>
            </p:cNvSpPr>
            <p:nvPr/>
          </p:nvSpPr>
          <p:spPr bwMode="auto">
            <a:xfrm flipV="1">
              <a:off x="1098550" y="2074020"/>
              <a:ext cx="568325" cy="12700"/>
            </a:xfrm>
            <a:prstGeom prst="line">
              <a:avLst/>
            </a:prstGeom>
            <a:noFill/>
            <a:ln w="3816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61" name="Line 25"/>
            <p:cNvSpPr>
              <a:spLocks noChangeShapeType="1"/>
            </p:cNvSpPr>
            <p:nvPr/>
          </p:nvSpPr>
          <p:spPr bwMode="auto">
            <a:xfrm flipV="1">
              <a:off x="1687513" y="1720008"/>
              <a:ext cx="446087" cy="384175"/>
            </a:xfrm>
            <a:prstGeom prst="line">
              <a:avLst/>
            </a:prstGeom>
            <a:noFill/>
            <a:ln w="126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62" name="Line 26"/>
            <p:cNvSpPr>
              <a:spLocks noChangeShapeType="1"/>
            </p:cNvSpPr>
            <p:nvPr/>
          </p:nvSpPr>
          <p:spPr bwMode="auto">
            <a:xfrm flipV="1">
              <a:off x="2203450" y="2247058"/>
              <a:ext cx="488950" cy="200025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63" name="Line 27"/>
            <p:cNvSpPr>
              <a:spLocks noChangeShapeType="1"/>
            </p:cNvSpPr>
            <p:nvPr/>
          </p:nvSpPr>
          <p:spPr bwMode="auto">
            <a:xfrm flipH="1">
              <a:off x="1852613" y="2445495"/>
              <a:ext cx="352425" cy="46355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64" name="AutoShape 28"/>
            <p:cNvSpPr>
              <a:spLocks noChangeArrowheads="1"/>
            </p:cNvSpPr>
            <p:nvPr/>
          </p:nvSpPr>
          <p:spPr bwMode="auto">
            <a:xfrm rot="-3000000">
              <a:off x="1923257" y="1970039"/>
              <a:ext cx="65087" cy="625475"/>
            </a:xfrm>
            <a:custGeom>
              <a:avLst/>
              <a:gdLst>
                <a:gd name="T0" fmla="*/ 2147483647 w 77"/>
                <a:gd name="T1" fmla="*/ 2147483647 h 695"/>
                <a:gd name="T2" fmla="*/ 2147483647 w 77"/>
                <a:gd name="T3" fmla="*/ 2147483647 h 695"/>
                <a:gd name="T4" fmla="*/ 2147483647 w 77"/>
                <a:gd name="T5" fmla="*/ 2147483647 h 695"/>
                <a:gd name="T6" fmla="*/ 2147483647 w 77"/>
                <a:gd name="T7" fmla="*/ 2147483647 h 695"/>
                <a:gd name="T8" fmla="*/ 2147483647 w 77"/>
                <a:gd name="T9" fmla="*/ 2147483647 h 695"/>
                <a:gd name="T10" fmla="*/ 2147483647 w 77"/>
                <a:gd name="T11" fmla="*/ 2147483647 h 695"/>
                <a:gd name="T12" fmla="*/ 2147483647 w 77"/>
                <a:gd name="T13" fmla="*/ 2147483647 h 695"/>
                <a:gd name="T14" fmla="*/ 2147483647 w 77"/>
                <a:gd name="T15" fmla="*/ 2147483647 h 695"/>
                <a:gd name="T16" fmla="*/ 2147483647 w 77"/>
                <a:gd name="T17" fmla="*/ 2147483647 h 695"/>
                <a:gd name="T18" fmla="*/ 2147483647 w 77"/>
                <a:gd name="T19" fmla="*/ 2147483647 h 695"/>
                <a:gd name="T20" fmla="*/ 2147483647 w 77"/>
                <a:gd name="T21" fmla="*/ 2147483647 h 695"/>
                <a:gd name="T22" fmla="*/ 2147483647 w 77"/>
                <a:gd name="T23" fmla="*/ 2147483647 h 695"/>
                <a:gd name="T24" fmla="*/ 2147483647 w 77"/>
                <a:gd name="T25" fmla="*/ 2147483647 h 695"/>
                <a:gd name="T26" fmla="*/ 2147483647 w 77"/>
                <a:gd name="T27" fmla="*/ 2147483647 h 695"/>
                <a:gd name="T28" fmla="*/ 2147483647 w 77"/>
                <a:gd name="T29" fmla="*/ 2147483647 h 695"/>
                <a:gd name="T30" fmla="*/ 2147483647 w 77"/>
                <a:gd name="T31" fmla="*/ 2147483647 h 695"/>
                <a:gd name="T32" fmla="*/ 2147483647 w 77"/>
                <a:gd name="T33" fmla="*/ 2147483647 h 695"/>
                <a:gd name="T34" fmla="*/ 2147483647 w 77"/>
                <a:gd name="T35" fmla="*/ 2147483647 h 695"/>
                <a:gd name="T36" fmla="*/ 2147483647 w 77"/>
                <a:gd name="T37" fmla="*/ 2147483647 h 695"/>
                <a:gd name="T38" fmla="*/ 2147483647 w 77"/>
                <a:gd name="T39" fmla="*/ 2147483647 h 695"/>
                <a:gd name="T40" fmla="*/ 2147483647 w 77"/>
                <a:gd name="T41" fmla="*/ 2147483647 h 695"/>
                <a:gd name="T42" fmla="*/ 2147483647 w 77"/>
                <a:gd name="T43" fmla="*/ 2147483647 h 695"/>
                <a:gd name="T44" fmla="*/ 2147483647 w 77"/>
                <a:gd name="T45" fmla="*/ 2147483647 h 695"/>
                <a:gd name="T46" fmla="*/ 2147483647 w 77"/>
                <a:gd name="T47" fmla="*/ 2147483647 h 695"/>
                <a:gd name="T48" fmla="*/ 2147483647 w 77"/>
                <a:gd name="T49" fmla="*/ 2147483647 h 695"/>
                <a:gd name="T50" fmla="*/ 2147483647 w 77"/>
                <a:gd name="T51" fmla="*/ 2147483647 h 695"/>
                <a:gd name="T52" fmla="*/ 2147483647 w 77"/>
                <a:gd name="T53" fmla="*/ 2147483647 h 695"/>
                <a:gd name="T54" fmla="*/ 2147483647 w 77"/>
                <a:gd name="T55" fmla="*/ 2147483647 h 695"/>
                <a:gd name="T56" fmla="*/ 2147483647 w 77"/>
                <a:gd name="T57" fmla="*/ 2147483647 h 695"/>
                <a:gd name="T58" fmla="*/ 2147483647 w 77"/>
                <a:gd name="T59" fmla="*/ 2147483647 h 695"/>
                <a:gd name="T60" fmla="*/ 2147483647 w 77"/>
                <a:gd name="T61" fmla="*/ 2147483647 h 695"/>
                <a:gd name="T62" fmla="*/ 2147483647 w 77"/>
                <a:gd name="T63" fmla="*/ 2147483647 h 695"/>
                <a:gd name="T64" fmla="*/ 2147483647 w 77"/>
                <a:gd name="T65" fmla="*/ 2147483647 h 695"/>
                <a:gd name="T66" fmla="*/ 2147483647 w 77"/>
                <a:gd name="T67" fmla="*/ 2147483647 h 695"/>
                <a:gd name="T68" fmla="*/ 2147483647 w 77"/>
                <a:gd name="T69" fmla="*/ 2147483647 h 695"/>
                <a:gd name="T70" fmla="*/ 2147483647 w 77"/>
                <a:gd name="T71" fmla="*/ 2147483647 h 695"/>
                <a:gd name="T72" fmla="*/ 2147483647 w 77"/>
                <a:gd name="T73" fmla="*/ 2147483647 h 695"/>
                <a:gd name="T74" fmla="*/ 2147483647 w 77"/>
                <a:gd name="T75" fmla="*/ 2147483647 h 695"/>
                <a:gd name="T76" fmla="*/ 2147483647 w 77"/>
                <a:gd name="T77" fmla="*/ 2147483647 h 695"/>
                <a:gd name="T78" fmla="*/ 2147483647 w 77"/>
                <a:gd name="T79" fmla="*/ 2147483647 h 695"/>
                <a:gd name="T80" fmla="*/ 2147483647 w 77"/>
                <a:gd name="T81" fmla="*/ 2147483647 h 695"/>
                <a:gd name="T82" fmla="*/ 2147483647 w 77"/>
                <a:gd name="T83" fmla="*/ 2147483647 h 695"/>
                <a:gd name="T84" fmla="*/ 2147483647 w 77"/>
                <a:gd name="T85" fmla="*/ 2147483647 h 695"/>
                <a:gd name="T86" fmla="*/ 2147483647 w 77"/>
                <a:gd name="T87" fmla="*/ 2147483647 h 695"/>
                <a:gd name="T88" fmla="*/ 2147483647 w 77"/>
                <a:gd name="T89" fmla="*/ 2147483647 h 695"/>
                <a:gd name="T90" fmla="*/ 2147483647 w 77"/>
                <a:gd name="T91" fmla="*/ 2147483647 h 695"/>
                <a:gd name="T92" fmla="*/ 2147483647 w 77"/>
                <a:gd name="T93" fmla="*/ 2147483647 h 695"/>
                <a:gd name="T94" fmla="*/ 2147483647 w 77"/>
                <a:gd name="T95" fmla="*/ 2147483647 h 695"/>
                <a:gd name="T96" fmla="*/ 2147483647 w 77"/>
                <a:gd name="T97" fmla="*/ 2147483647 h 695"/>
                <a:gd name="T98" fmla="*/ 2147483647 w 77"/>
                <a:gd name="T99" fmla="*/ 2147483647 h 695"/>
                <a:gd name="T100" fmla="*/ 2147483647 w 77"/>
                <a:gd name="T101" fmla="*/ 2147483647 h 695"/>
                <a:gd name="T102" fmla="*/ 2147483647 w 77"/>
                <a:gd name="T103" fmla="*/ 2147483647 h 695"/>
                <a:gd name="T104" fmla="*/ 2147483647 w 77"/>
                <a:gd name="T105" fmla="*/ 2147483647 h 695"/>
                <a:gd name="T106" fmla="*/ 2147483647 w 77"/>
                <a:gd name="T107" fmla="*/ 2147483647 h 695"/>
                <a:gd name="T108" fmla="*/ 2147483647 w 77"/>
                <a:gd name="T109" fmla="*/ 2147483647 h 695"/>
                <a:gd name="T110" fmla="*/ 2147483647 w 77"/>
                <a:gd name="T111" fmla="*/ 2147483647 h 695"/>
                <a:gd name="T112" fmla="*/ 2147483647 w 77"/>
                <a:gd name="T113" fmla="*/ 2147483647 h 695"/>
                <a:gd name="T114" fmla="*/ 2147483647 w 77"/>
                <a:gd name="T115" fmla="*/ 2147483647 h 695"/>
                <a:gd name="T116" fmla="*/ 2147483647 w 77"/>
                <a:gd name="T117" fmla="*/ 2147483647 h 695"/>
                <a:gd name="T118" fmla="*/ 2147483647 w 77"/>
                <a:gd name="T119" fmla="*/ 2147483647 h 6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"/>
                <a:gd name="T181" fmla="*/ 0 h 695"/>
                <a:gd name="T182" fmla="*/ 77 w 77"/>
                <a:gd name="T183" fmla="*/ 695 h 6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" h="695">
                  <a:moveTo>
                    <a:pt x="39" y="0"/>
                  </a:moveTo>
                  <a:lnTo>
                    <a:pt x="39" y="62"/>
                  </a:lnTo>
                  <a:lnTo>
                    <a:pt x="34" y="64"/>
                  </a:lnTo>
                  <a:lnTo>
                    <a:pt x="27" y="66"/>
                  </a:lnTo>
                  <a:lnTo>
                    <a:pt x="22" y="67"/>
                  </a:lnTo>
                  <a:lnTo>
                    <a:pt x="17" y="69"/>
                  </a:lnTo>
                  <a:lnTo>
                    <a:pt x="12" y="72"/>
                  </a:lnTo>
                  <a:lnTo>
                    <a:pt x="8" y="74"/>
                  </a:lnTo>
                  <a:lnTo>
                    <a:pt x="5" y="76"/>
                  </a:lnTo>
                  <a:lnTo>
                    <a:pt x="3" y="77"/>
                  </a:lnTo>
                  <a:lnTo>
                    <a:pt x="2" y="79"/>
                  </a:lnTo>
                  <a:lnTo>
                    <a:pt x="0" y="81"/>
                  </a:lnTo>
                  <a:lnTo>
                    <a:pt x="2" y="82"/>
                  </a:lnTo>
                  <a:lnTo>
                    <a:pt x="3" y="84"/>
                  </a:lnTo>
                  <a:lnTo>
                    <a:pt x="5" y="87"/>
                  </a:lnTo>
                  <a:lnTo>
                    <a:pt x="8" y="89"/>
                  </a:lnTo>
                  <a:lnTo>
                    <a:pt x="12" y="91"/>
                  </a:lnTo>
                  <a:lnTo>
                    <a:pt x="17" y="92"/>
                  </a:lnTo>
                  <a:lnTo>
                    <a:pt x="22" y="94"/>
                  </a:lnTo>
                  <a:lnTo>
                    <a:pt x="27" y="96"/>
                  </a:lnTo>
                  <a:lnTo>
                    <a:pt x="34" y="97"/>
                  </a:lnTo>
                  <a:lnTo>
                    <a:pt x="39" y="101"/>
                  </a:lnTo>
                  <a:lnTo>
                    <a:pt x="45" y="102"/>
                  </a:lnTo>
                  <a:lnTo>
                    <a:pt x="50" y="104"/>
                  </a:lnTo>
                  <a:lnTo>
                    <a:pt x="55" y="106"/>
                  </a:lnTo>
                  <a:lnTo>
                    <a:pt x="61" y="108"/>
                  </a:lnTo>
                  <a:lnTo>
                    <a:pt x="66" y="109"/>
                  </a:lnTo>
                  <a:lnTo>
                    <a:pt x="69" y="111"/>
                  </a:lnTo>
                  <a:lnTo>
                    <a:pt x="72" y="113"/>
                  </a:lnTo>
                  <a:lnTo>
                    <a:pt x="76" y="116"/>
                  </a:lnTo>
                  <a:lnTo>
                    <a:pt x="76" y="118"/>
                  </a:lnTo>
                  <a:lnTo>
                    <a:pt x="77" y="119"/>
                  </a:lnTo>
                  <a:lnTo>
                    <a:pt x="76" y="121"/>
                  </a:lnTo>
                  <a:lnTo>
                    <a:pt x="76" y="123"/>
                  </a:lnTo>
                  <a:lnTo>
                    <a:pt x="72" y="124"/>
                  </a:lnTo>
                  <a:lnTo>
                    <a:pt x="69" y="126"/>
                  </a:lnTo>
                  <a:lnTo>
                    <a:pt x="66" y="129"/>
                  </a:lnTo>
                  <a:lnTo>
                    <a:pt x="61" y="131"/>
                  </a:lnTo>
                  <a:lnTo>
                    <a:pt x="55" y="133"/>
                  </a:lnTo>
                  <a:lnTo>
                    <a:pt x="50" y="134"/>
                  </a:lnTo>
                  <a:lnTo>
                    <a:pt x="45" y="136"/>
                  </a:lnTo>
                  <a:lnTo>
                    <a:pt x="39" y="138"/>
                  </a:lnTo>
                  <a:lnTo>
                    <a:pt x="34" y="139"/>
                  </a:lnTo>
                  <a:lnTo>
                    <a:pt x="27" y="141"/>
                  </a:lnTo>
                  <a:lnTo>
                    <a:pt x="22" y="144"/>
                  </a:lnTo>
                  <a:lnTo>
                    <a:pt x="17" y="146"/>
                  </a:lnTo>
                  <a:lnTo>
                    <a:pt x="12" y="148"/>
                  </a:lnTo>
                  <a:lnTo>
                    <a:pt x="8" y="149"/>
                  </a:lnTo>
                  <a:lnTo>
                    <a:pt x="5" y="151"/>
                  </a:lnTo>
                  <a:lnTo>
                    <a:pt x="3" y="153"/>
                  </a:lnTo>
                  <a:lnTo>
                    <a:pt x="2" y="155"/>
                  </a:lnTo>
                  <a:lnTo>
                    <a:pt x="0" y="158"/>
                  </a:lnTo>
                  <a:lnTo>
                    <a:pt x="2" y="160"/>
                  </a:lnTo>
                  <a:lnTo>
                    <a:pt x="3" y="161"/>
                  </a:lnTo>
                  <a:lnTo>
                    <a:pt x="5" y="163"/>
                  </a:lnTo>
                  <a:lnTo>
                    <a:pt x="8" y="165"/>
                  </a:lnTo>
                  <a:lnTo>
                    <a:pt x="12" y="166"/>
                  </a:lnTo>
                  <a:lnTo>
                    <a:pt x="17" y="168"/>
                  </a:lnTo>
                  <a:lnTo>
                    <a:pt x="22" y="170"/>
                  </a:lnTo>
                  <a:lnTo>
                    <a:pt x="27" y="173"/>
                  </a:lnTo>
                  <a:lnTo>
                    <a:pt x="34" y="175"/>
                  </a:lnTo>
                  <a:lnTo>
                    <a:pt x="39" y="176"/>
                  </a:lnTo>
                  <a:lnTo>
                    <a:pt x="45" y="178"/>
                  </a:lnTo>
                  <a:lnTo>
                    <a:pt x="50" y="180"/>
                  </a:lnTo>
                  <a:lnTo>
                    <a:pt x="55" y="181"/>
                  </a:lnTo>
                  <a:lnTo>
                    <a:pt x="61" y="183"/>
                  </a:lnTo>
                  <a:lnTo>
                    <a:pt x="66" y="186"/>
                  </a:lnTo>
                  <a:lnTo>
                    <a:pt x="69" y="188"/>
                  </a:lnTo>
                  <a:lnTo>
                    <a:pt x="72" y="190"/>
                  </a:lnTo>
                  <a:lnTo>
                    <a:pt x="76" y="191"/>
                  </a:lnTo>
                  <a:lnTo>
                    <a:pt x="76" y="193"/>
                  </a:lnTo>
                  <a:lnTo>
                    <a:pt x="77" y="195"/>
                  </a:lnTo>
                  <a:lnTo>
                    <a:pt x="76" y="197"/>
                  </a:lnTo>
                  <a:lnTo>
                    <a:pt x="76" y="198"/>
                  </a:lnTo>
                  <a:lnTo>
                    <a:pt x="72" y="202"/>
                  </a:lnTo>
                  <a:lnTo>
                    <a:pt x="69" y="203"/>
                  </a:lnTo>
                  <a:lnTo>
                    <a:pt x="66" y="205"/>
                  </a:lnTo>
                  <a:lnTo>
                    <a:pt x="61" y="207"/>
                  </a:lnTo>
                  <a:lnTo>
                    <a:pt x="55" y="208"/>
                  </a:lnTo>
                  <a:lnTo>
                    <a:pt x="50" y="210"/>
                  </a:lnTo>
                  <a:lnTo>
                    <a:pt x="45" y="212"/>
                  </a:lnTo>
                  <a:lnTo>
                    <a:pt x="39" y="215"/>
                  </a:lnTo>
                  <a:lnTo>
                    <a:pt x="34" y="217"/>
                  </a:lnTo>
                  <a:lnTo>
                    <a:pt x="27" y="218"/>
                  </a:lnTo>
                  <a:lnTo>
                    <a:pt x="22" y="220"/>
                  </a:lnTo>
                  <a:lnTo>
                    <a:pt x="17" y="222"/>
                  </a:lnTo>
                  <a:lnTo>
                    <a:pt x="12" y="223"/>
                  </a:lnTo>
                  <a:lnTo>
                    <a:pt x="8" y="225"/>
                  </a:lnTo>
                  <a:lnTo>
                    <a:pt x="5" y="227"/>
                  </a:lnTo>
                  <a:lnTo>
                    <a:pt x="3" y="230"/>
                  </a:lnTo>
                  <a:lnTo>
                    <a:pt x="2" y="232"/>
                  </a:lnTo>
                  <a:lnTo>
                    <a:pt x="0" y="233"/>
                  </a:lnTo>
                  <a:lnTo>
                    <a:pt x="2" y="235"/>
                  </a:lnTo>
                  <a:lnTo>
                    <a:pt x="3" y="237"/>
                  </a:lnTo>
                  <a:lnTo>
                    <a:pt x="5" y="239"/>
                  </a:lnTo>
                  <a:lnTo>
                    <a:pt x="8" y="240"/>
                  </a:lnTo>
                  <a:lnTo>
                    <a:pt x="12" y="244"/>
                  </a:lnTo>
                  <a:lnTo>
                    <a:pt x="17" y="245"/>
                  </a:lnTo>
                  <a:lnTo>
                    <a:pt x="22" y="247"/>
                  </a:lnTo>
                  <a:lnTo>
                    <a:pt x="27" y="249"/>
                  </a:lnTo>
                  <a:lnTo>
                    <a:pt x="34" y="250"/>
                  </a:lnTo>
                  <a:lnTo>
                    <a:pt x="39" y="252"/>
                  </a:lnTo>
                  <a:lnTo>
                    <a:pt x="45" y="254"/>
                  </a:lnTo>
                  <a:lnTo>
                    <a:pt x="50" y="255"/>
                  </a:lnTo>
                  <a:lnTo>
                    <a:pt x="55" y="259"/>
                  </a:lnTo>
                  <a:lnTo>
                    <a:pt x="61" y="260"/>
                  </a:lnTo>
                  <a:lnTo>
                    <a:pt x="66" y="262"/>
                  </a:lnTo>
                  <a:lnTo>
                    <a:pt x="69" y="264"/>
                  </a:lnTo>
                  <a:lnTo>
                    <a:pt x="72" y="265"/>
                  </a:lnTo>
                  <a:lnTo>
                    <a:pt x="76" y="267"/>
                  </a:lnTo>
                  <a:lnTo>
                    <a:pt x="76" y="269"/>
                  </a:lnTo>
                  <a:lnTo>
                    <a:pt x="77" y="272"/>
                  </a:lnTo>
                  <a:lnTo>
                    <a:pt x="76" y="274"/>
                  </a:lnTo>
                  <a:lnTo>
                    <a:pt x="76" y="275"/>
                  </a:lnTo>
                  <a:lnTo>
                    <a:pt x="72" y="277"/>
                  </a:lnTo>
                  <a:lnTo>
                    <a:pt x="69" y="279"/>
                  </a:lnTo>
                  <a:lnTo>
                    <a:pt x="66" y="280"/>
                  </a:lnTo>
                  <a:lnTo>
                    <a:pt x="61" y="282"/>
                  </a:lnTo>
                  <a:lnTo>
                    <a:pt x="55" y="284"/>
                  </a:lnTo>
                  <a:lnTo>
                    <a:pt x="50" y="287"/>
                  </a:lnTo>
                  <a:lnTo>
                    <a:pt x="45" y="289"/>
                  </a:lnTo>
                  <a:lnTo>
                    <a:pt x="39" y="291"/>
                  </a:lnTo>
                  <a:lnTo>
                    <a:pt x="34" y="292"/>
                  </a:lnTo>
                  <a:lnTo>
                    <a:pt x="27" y="294"/>
                  </a:lnTo>
                  <a:lnTo>
                    <a:pt x="22" y="296"/>
                  </a:lnTo>
                  <a:lnTo>
                    <a:pt x="17" y="297"/>
                  </a:lnTo>
                  <a:lnTo>
                    <a:pt x="12" y="301"/>
                  </a:lnTo>
                  <a:lnTo>
                    <a:pt x="8" y="302"/>
                  </a:lnTo>
                  <a:lnTo>
                    <a:pt x="5" y="304"/>
                  </a:lnTo>
                  <a:lnTo>
                    <a:pt x="3" y="306"/>
                  </a:lnTo>
                  <a:lnTo>
                    <a:pt x="2" y="307"/>
                  </a:lnTo>
                  <a:lnTo>
                    <a:pt x="0" y="309"/>
                  </a:lnTo>
                  <a:lnTo>
                    <a:pt x="2" y="311"/>
                  </a:lnTo>
                  <a:lnTo>
                    <a:pt x="3" y="314"/>
                  </a:lnTo>
                  <a:lnTo>
                    <a:pt x="5" y="316"/>
                  </a:lnTo>
                  <a:lnTo>
                    <a:pt x="8" y="317"/>
                  </a:lnTo>
                  <a:lnTo>
                    <a:pt x="12" y="319"/>
                  </a:lnTo>
                  <a:lnTo>
                    <a:pt x="17" y="321"/>
                  </a:lnTo>
                  <a:lnTo>
                    <a:pt x="22" y="322"/>
                  </a:lnTo>
                  <a:lnTo>
                    <a:pt x="27" y="324"/>
                  </a:lnTo>
                  <a:lnTo>
                    <a:pt x="34" y="326"/>
                  </a:lnTo>
                  <a:lnTo>
                    <a:pt x="39" y="329"/>
                  </a:lnTo>
                  <a:lnTo>
                    <a:pt x="45" y="331"/>
                  </a:lnTo>
                  <a:lnTo>
                    <a:pt x="50" y="333"/>
                  </a:lnTo>
                  <a:lnTo>
                    <a:pt x="55" y="334"/>
                  </a:lnTo>
                  <a:lnTo>
                    <a:pt x="61" y="336"/>
                  </a:lnTo>
                  <a:lnTo>
                    <a:pt x="66" y="338"/>
                  </a:lnTo>
                  <a:lnTo>
                    <a:pt x="69" y="339"/>
                  </a:lnTo>
                  <a:lnTo>
                    <a:pt x="72" y="343"/>
                  </a:lnTo>
                  <a:lnTo>
                    <a:pt x="76" y="344"/>
                  </a:lnTo>
                  <a:lnTo>
                    <a:pt x="76" y="346"/>
                  </a:lnTo>
                  <a:lnTo>
                    <a:pt x="77" y="348"/>
                  </a:lnTo>
                  <a:lnTo>
                    <a:pt x="76" y="349"/>
                  </a:lnTo>
                  <a:lnTo>
                    <a:pt x="76" y="351"/>
                  </a:lnTo>
                  <a:lnTo>
                    <a:pt x="72" y="353"/>
                  </a:lnTo>
                  <a:lnTo>
                    <a:pt x="69" y="354"/>
                  </a:lnTo>
                  <a:lnTo>
                    <a:pt x="66" y="358"/>
                  </a:lnTo>
                  <a:lnTo>
                    <a:pt x="61" y="359"/>
                  </a:lnTo>
                  <a:lnTo>
                    <a:pt x="55" y="361"/>
                  </a:lnTo>
                  <a:lnTo>
                    <a:pt x="50" y="363"/>
                  </a:lnTo>
                  <a:lnTo>
                    <a:pt x="45" y="364"/>
                  </a:lnTo>
                  <a:lnTo>
                    <a:pt x="39" y="366"/>
                  </a:lnTo>
                  <a:lnTo>
                    <a:pt x="34" y="368"/>
                  </a:lnTo>
                  <a:lnTo>
                    <a:pt x="27" y="371"/>
                  </a:lnTo>
                  <a:lnTo>
                    <a:pt x="22" y="373"/>
                  </a:lnTo>
                  <a:lnTo>
                    <a:pt x="17" y="375"/>
                  </a:lnTo>
                  <a:lnTo>
                    <a:pt x="12" y="376"/>
                  </a:lnTo>
                  <a:lnTo>
                    <a:pt x="8" y="378"/>
                  </a:lnTo>
                  <a:lnTo>
                    <a:pt x="5" y="380"/>
                  </a:lnTo>
                  <a:lnTo>
                    <a:pt x="3" y="381"/>
                  </a:lnTo>
                  <a:lnTo>
                    <a:pt x="2" y="383"/>
                  </a:lnTo>
                  <a:lnTo>
                    <a:pt x="0" y="386"/>
                  </a:lnTo>
                  <a:lnTo>
                    <a:pt x="2" y="388"/>
                  </a:lnTo>
                  <a:lnTo>
                    <a:pt x="3" y="390"/>
                  </a:lnTo>
                  <a:lnTo>
                    <a:pt x="5" y="391"/>
                  </a:lnTo>
                  <a:lnTo>
                    <a:pt x="8" y="393"/>
                  </a:lnTo>
                  <a:lnTo>
                    <a:pt x="12" y="395"/>
                  </a:lnTo>
                  <a:lnTo>
                    <a:pt x="17" y="396"/>
                  </a:lnTo>
                  <a:lnTo>
                    <a:pt x="22" y="400"/>
                  </a:lnTo>
                  <a:lnTo>
                    <a:pt x="27" y="401"/>
                  </a:lnTo>
                  <a:lnTo>
                    <a:pt x="34" y="403"/>
                  </a:lnTo>
                  <a:lnTo>
                    <a:pt x="39" y="405"/>
                  </a:lnTo>
                  <a:lnTo>
                    <a:pt x="45" y="406"/>
                  </a:lnTo>
                  <a:lnTo>
                    <a:pt x="50" y="408"/>
                  </a:lnTo>
                  <a:lnTo>
                    <a:pt x="55" y="410"/>
                  </a:lnTo>
                  <a:lnTo>
                    <a:pt x="61" y="412"/>
                  </a:lnTo>
                  <a:lnTo>
                    <a:pt x="66" y="415"/>
                  </a:lnTo>
                  <a:lnTo>
                    <a:pt x="69" y="417"/>
                  </a:lnTo>
                  <a:lnTo>
                    <a:pt x="72" y="418"/>
                  </a:lnTo>
                  <a:lnTo>
                    <a:pt x="76" y="420"/>
                  </a:lnTo>
                  <a:lnTo>
                    <a:pt x="76" y="422"/>
                  </a:lnTo>
                  <a:lnTo>
                    <a:pt x="77" y="423"/>
                  </a:lnTo>
                  <a:lnTo>
                    <a:pt x="76" y="425"/>
                  </a:lnTo>
                  <a:lnTo>
                    <a:pt x="76" y="428"/>
                  </a:lnTo>
                  <a:lnTo>
                    <a:pt x="72" y="430"/>
                  </a:lnTo>
                  <a:lnTo>
                    <a:pt x="69" y="432"/>
                  </a:lnTo>
                  <a:lnTo>
                    <a:pt x="66" y="433"/>
                  </a:lnTo>
                  <a:lnTo>
                    <a:pt x="61" y="435"/>
                  </a:lnTo>
                  <a:lnTo>
                    <a:pt x="55" y="437"/>
                  </a:lnTo>
                  <a:lnTo>
                    <a:pt x="50" y="438"/>
                  </a:lnTo>
                  <a:lnTo>
                    <a:pt x="45" y="440"/>
                  </a:lnTo>
                  <a:lnTo>
                    <a:pt x="39" y="443"/>
                  </a:lnTo>
                  <a:lnTo>
                    <a:pt x="34" y="445"/>
                  </a:lnTo>
                  <a:lnTo>
                    <a:pt x="27" y="447"/>
                  </a:lnTo>
                  <a:lnTo>
                    <a:pt x="22" y="448"/>
                  </a:lnTo>
                  <a:lnTo>
                    <a:pt x="17" y="450"/>
                  </a:lnTo>
                  <a:lnTo>
                    <a:pt x="12" y="452"/>
                  </a:lnTo>
                  <a:lnTo>
                    <a:pt x="8" y="453"/>
                  </a:lnTo>
                  <a:lnTo>
                    <a:pt x="5" y="457"/>
                  </a:lnTo>
                  <a:lnTo>
                    <a:pt x="3" y="459"/>
                  </a:lnTo>
                  <a:lnTo>
                    <a:pt x="2" y="460"/>
                  </a:lnTo>
                  <a:lnTo>
                    <a:pt x="0" y="462"/>
                  </a:lnTo>
                  <a:lnTo>
                    <a:pt x="2" y="464"/>
                  </a:lnTo>
                  <a:lnTo>
                    <a:pt x="3" y="465"/>
                  </a:lnTo>
                  <a:lnTo>
                    <a:pt x="5" y="467"/>
                  </a:lnTo>
                  <a:lnTo>
                    <a:pt x="8" y="469"/>
                  </a:lnTo>
                  <a:lnTo>
                    <a:pt x="12" y="472"/>
                  </a:lnTo>
                  <a:lnTo>
                    <a:pt x="17" y="474"/>
                  </a:lnTo>
                  <a:lnTo>
                    <a:pt x="22" y="475"/>
                  </a:lnTo>
                  <a:lnTo>
                    <a:pt x="27" y="477"/>
                  </a:lnTo>
                  <a:lnTo>
                    <a:pt x="34" y="479"/>
                  </a:lnTo>
                  <a:lnTo>
                    <a:pt x="39" y="480"/>
                  </a:lnTo>
                  <a:lnTo>
                    <a:pt x="45" y="482"/>
                  </a:lnTo>
                  <a:lnTo>
                    <a:pt x="50" y="485"/>
                  </a:lnTo>
                  <a:lnTo>
                    <a:pt x="55" y="487"/>
                  </a:lnTo>
                  <a:lnTo>
                    <a:pt x="61" y="489"/>
                  </a:lnTo>
                  <a:lnTo>
                    <a:pt x="66" y="490"/>
                  </a:lnTo>
                  <a:lnTo>
                    <a:pt x="69" y="492"/>
                  </a:lnTo>
                  <a:lnTo>
                    <a:pt x="72" y="494"/>
                  </a:lnTo>
                  <a:lnTo>
                    <a:pt x="76" y="495"/>
                  </a:lnTo>
                  <a:lnTo>
                    <a:pt x="76" y="497"/>
                  </a:lnTo>
                  <a:lnTo>
                    <a:pt x="77" y="501"/>
                  </a:lnTo>
                  <a:lnTo>
                    <a:pt x="76" y="502"/>
                  </a:lnTo>
                  <a:lnTo>
                    <a:pt x="76" y="504"/>
                  </a:lnTo>
                  <a:lnTo>
                    <a:pt x="72" y="506"/>
                  </a:lnTo>
                  <a:lnTo>
                    <a:pt x="69" y="507"/>
                  </a:lnTo>
                  <a:lnTo>
                    <a:pt x="66" y="509"/>
                  </a:lnTo>
                  <a:lnTo>
                    <a:pt x="61" y="511"/>
                  </a:lnTo>
                  <a:lnTo>
                    <a:pt x="55" y="514"/>
                  </a:lnTo>
                  <a:lnTo>
                    <a:pt x="50" y="516"/>
                  </a:lnTo>
                  <a:lnTo>
                    <a:pt x="45" y="517"/>
                  </a:lnTo>
                  <a:lnTo>
                    <a:pt x="39" y="519"/>
                  </a:lnTo>
                  <a:lnTo>
                    <a:pt x="34" y="521"/>
                  </a:lnTo>
                  <a:lnTo>
                    <a:pt x="27" y="522"/>
                  </a:lnTo>
                  <a:lnTo>
                    <a:pt x="22" y="524"/>
                  </a:lnTo>
                  <a:lnTo>
                    <a:pt x="17" y="526"/>
                  </a:lnTo>
                  <a:lnTo>
                    <a:pt x="12" y="529"/>
                  </a:lnTo>
                  <a:lnTo>
                    <a:pt x="8" y="531"/>
                  </a:lnTo>
                  <a:lnTo>
                    <a:pt x="5" y="532"/>
                  </a:lnTo>
                  <a:lnTo>
                    <a:pt x="3" y="534"/>
                  </a:lnTo>
                  <a:lnTo>
                    <a:pt x="2" y="536"/>
                  </a:lnTo>
                  <a:lnTo>
                    <a:pt x="0" y="537"/>
                  </a:lnTo>
                  <a:lnTo>
                    <a:pt x="2" y="539"/>
                  </a:lnTo>
                  <a:lnTo>
                    <a:pt x="3" y="543"/>
                  </a:lnTo>
                  <a:lnTo>
                    <a:pt x="5" y="544"/>
                  </a:lnTo>
                  <a:lnTo>
                    <a:pt x="8" y="546"/>
                  </a:lnTo>
                  <a:lnTo>
                    <a:pt x="12" y="548"/>
                  </a:lnTo>
                  <a:lnTo>
                    <a:pt x="17" y="549"/>
                  </a:lnTo>
                  <a:lnTo>
                    <a:pt x="22" y="551"/>
                  </a:lnTo>
                  <a:lnTo>
                    <a:pt x="27" y="553"/>
                  </a:lnTo>
                  <a:lnTo>
                    <a:pt x="34" y="556"/>
                  </a:lnTo>
                  <a:lnTo>
                    <a:pt x="39" y="558"/>
                  </a:lnTo>
                  <a:lnTo>
                    <a:pt x="45" y="559"/>
                  </a:lnTo>
                  <a:lnTo>
                    <a:pt x="50" y="561"/>
                  </a:lnTo>
                  <a:lnTo>
                    <a:pt x="55" y="563"/>
                  </a:lnTo>
                  <a:lnTo>
                    <a:pt x="61" y="564"/>
                  </a:lnTo>
                  <a:lnTo>
                    <a:pt x="66" y="566"/>
                  </a:lnTo>
                  <a:lnTo>
                    <a:pt x="69" y="568"/>
                  </a:lnTo>
                  <a:lnTo>
                    <a:pt x="72" y="571"/>
                  </a:lnTo>
                  <a:lnTo>
                    <a:pt x="76" y="573"/>
                  </a:lnTo>
                  <a:lnTo>
                    <a:pt x="76" y="574"/>
                  </a:lnTo>
                  <a:lnTo>
                    <a:pt x="77" y="576"/>
                  </a:lnTo>
                  <a:lnTo>
                    <a:pt x="76" y="578"/>
                  </a:lnTo>
                  <a:lnTo>
                    <a:pt x="76" y="579"/>
                  </a:lnTo>
                  <a:lnTo>
                    <a:pt x="72" y="581"/>
                  </a:lnTo>
                  <a:lnTo>
                    <a:pt x="69" y="584"/>
                  </a:lnTo>
                  <a:lnTo>
                    <a:pt x="66" y="586"/>
                  </a:lnTo>
                  <a:lnTo>
                    <a:pt x="61" y="588"/>
                  </a:lnTo>
                  <a:lnTo>
                    <a:pt x="55" y="590"/>
                  </a:lnTo>
                  <a:lnTo>
                    <a:pt x="50" y="591"/>
                  </a:lnTo>
                  <a:lnTo>
                    <a:pt x="45" y="593"/>
                  </a:lnTo>
                  <a:lnTo>
                    <a:pt x="39" y="595"/>
                  </a:lnTo>
                  <a:lnTo>
                    <a:pt x="34" y="596"/>
                  </a:lnTo>
                  <a:lnTo>
                    <a:pt x="27" y="600"/>
                  </a:lnTo>
                  <a:lnTo>
                    <a:pt x="22" y="601"/>
                  </a:lnTo>
                  <a:lnTo>
                    <a:pt x="17" y="603"/>
                  </a:lnTo>
                  <a:lnTo>
                    <a:pt x="12" y="605"/>
                  </a:lnTo>
                  <a:lnTo>
                    <a:pt x="8" y="606"/>
                  </a:lnTo>
                  <a:lnTo>
                    <a:pt x="5" y="608"/>
                  </a:lnTo>
                  <a:lnTo>
                    <a:pt x="3" y="610"/>
                  </a:lnTo>
                  <a:lnTo>
                    <a:pt x="2" y="613"/>
                  </a:lnTo>
                  <a:lnTo>
                    <a:pt x="0" y="615"/>
                  </a:lnTo>
                  <a:lnTo>
                    <a:pt x="2" y="616"/>
                  </a:lnTo>
                  <a:lnTo>
                    <a:pt x="3" y="618"/>
                  </a:lnTo>
                  <a:lnTo>
                    <a:pt x="5" y="620"/>
                  </a:lnTo>
                  <a:lnTo>
                    <a:pt x="8" y="621"/>
                  </a:lnTo>
                  <a:lnTo>
                    <a:pt x="12" y="623"/>
                  </a:lnTo>
                  <a:lnTo>
                    <a:pt x="17" y="625"/>
                  </a:lnTo>
                  <a:lnTo>
                    <a:pt x="22" y="628"/>
                  </a:lnTo>
                  <a:lnTo>
                    <a:pt x="27" y="630"/>
                  </a:lnTo>
                  <a:lnTo>
                    <a:pt x="34" y="632"/>
                  </a:lnTo>
                  <a:lnTo>
                    <a:pt x="39" y="633"/>
                  </a:lnTo>
                  <a:lnTo>
                    <a:pt x="39" y="6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65" name="Oval 29"/>
            <p:cNvSpPr>
              <a:spLocks noChangeArrowheads="1"/>
            </p:cNvSpPr>
            <p:nvPr/>
          </p:nvSpPr>
          <p:spPr bwMode="auto">
            <a:xfrm>
              <a:off x="1084263" y="2050208"/>
              <a:ext cx="71437" cy="66675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66" name="Oval 30"/>
            <p:cNvSpPr>
              <a:spLocks noChangeArrowheads="1"/>
            </p:cNvSpPr>
            <p:nvPr/>
          </p:nvSpPr>
          <p:spPr bwMode="auto">
            <a:xfrm>
              <a:off x="1644650" y="2050208"/>
              <a:ext cx="69850" cy="66675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67" name="Text Box 31"/>
            <p:cNvSpPr txBox="1">
              <a:spLocks noChangeArrowheads="1"/>
            </p:cNvSpPr>
            <p:nvPr/>
          </p:nvSpPr>
          <p:spPr bwMode="auto">
            <a:xfrm>
              <a:off x="1936750" y="2710608"/>
              <a:ext cx="425450" cy="3063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400" b="1">
                  <a:solidFill>
                    <a:srgbClr val="FFFFFF"/>
                  </a:solidFill>
                </a:rPr>
                <a:t>e</a:t>
              </a:r>
              <a:r>
                <a:rPr lang="fr-FR" sz="1400" b="1" baseline="30000">
                  <a:solidFill>
                    <a:srgbClr val="FFFFFF"/>
                  </a:solidFill>
                </a:rPr>
                <a:t>--</a:t>
              </a:r>
            </a:p>
          </p:txBody>
        </p:sp>
        <p:sp>
          <p:nvSpPr>
            <p:cNvPr id="185368" name="Text Box 32"/>
            <p:cNvSpPr txBox="1">
              <a:spLocks noChangeArrowheads="1"/>
            </p:cNvSpPr>
            <p:nvPr/>
          </p:nvSpPr>
          <p:spPr bwMode="auto">
            <a:xfrm>
              <a:off x="1971675" y="1883520"/>
              <a:ext cx="38417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b="1">
                  <a:solidFill>
                    <a:srgbClr val="FFFFFF"/>
                  </a:solidFill>
                  <a:latin typeface="Symbol" pitchFamily="18" charset="2"/>
                </a:rPr>
                <a:t></a:t>
              </a:r>
              <a:r>
                <a:rPr lang="fr-FR" b="1">
                  <a:solidFill>
                    <a:srgbClr val="FFFFFF"/>
                  </a:solidFill>
                </a:rPr>
                <a:t>*</a:t>
              </a:r>
            </a:p>
          </p:txBody>
        </p:sp>
        <p:sp>
          <p:nvSpPr>
            <p:cNvPr id="185369" name="Line 33"/>
            <p:cNvSpPr>
              <a:spLocks noChangeShapeType="1"/>
            </p:cNvSpPr>
            <p:nvPr/>
          </p:nvSpPr>
          <p:spPr bwMode="auto">
            <a:xfrm>
              <a:off x="336550" y="1713658"/>
              <a:ext cx="727075" cy="373062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70" name="Line 34"/>
            <p:cNvSpPr>
              <a:spLocks noChangeShapeType="1"/>
            </p:cNvSpPr>
            <p:nvPr/>
          </p:nvSpPr>
          <p:spPr bwMode="auto">
            <a:xfrm flipV="1">
              <a:off x="336550" y="2150220"/>
              <a:ext cx="727075" cy="439738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71" name="Text Box 35"/>
            <p:cNvSpPr txBox="1">
              <a:spLocks noChangeArrowheads="1"/>
            </p:cNvSpPr>
            <p:nvPr/>
          </p:nvSpPr>
          <p:spPr bwMode="auto">
            <a:xfrm>
              <a:off x="50800" y="1618408"/>
              <a:ext cx="41433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FF"/>
                  </a:solidFill>
                  <a:latin typeface="Symbol" pitchFamily="18" charset="2"/>
                </a:rPr>
                <a:t></a:t>
              </a:r>
              <a:r>
                <a:rPr lang="fr-FR">
                  <a:solidFill>
                    <a:srgbClr val="FFFFFF"/>
                  </a:solidFill>
                </a:rPr>
                <a:t> </a:t>
              </a:r>
              <a:r>
                <a:rPr lang="fr-FR" baseline="3000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185373" name="Text Box 37"/>
            <p:cNvSpPr txBox="1">
              <a:spLocks noChangeArrowheads="1"/>
            </p:cNvSpPr>
            <p:nvPr/>
          </p:nvSpPr>
          <p:spPr bwMode="auto">
            <a:xfrm>
              <a:off x="1196975" y="1653333"/>
              <a:ext cx="34448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00"/>
                  </a:solidFill>
                </a:rPr>
                <a:t>R</a:t>
              </a:r>
            </a:p>
          </p:txBody>
        </p:sp>
        <p:sp>
          <p:nvSpPr>
            <p:cNvPr id="185374" name="Oval 38"/>
            <p:cNvSpPr>
              <a:spLocks noChangeArrowheads="1"/>
            </p:cNvSpPr>
            <p:nvPr/>
          </p:nvSpPr>
          <p:spPr bwMode="auto">
            <a:xfrm>
              <a:off x="1524000" y="1881933"/>
              <a:ext cx="396875" cy="373062"/>
            </a:xfrm>
            <a:prstGeom prst="ellipse">
              <a:avLst/>
            </a:prstGeom>
            <a:noFill/>
            <a:ln w="936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75" name="Text Box 39"/>
            <p:cNvSpPr txBox="1">
              <a:spLocks noChangeArrowheads="1"/>
            </p:cNvSpPr>
            <p:nvPr/>
          </p:nvSpPr>
          <p:spPr bwMode="auto">
            <a:xfrm>
              <a:off x="666750" y="2254995"/>
              <a:ext cx="1141413" cy="9175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FF"/>
                  </a:solidFill>
                </a:rPr>
                <a:t> q</a:t>
              </a:r>
              <a:r>
                <a:rPr lang="fr-FR" baseline="30000">
                  <a:solidFill>
                    <a:srgbClr val="FFFFFF"/>
                  </a:solidFill>
                </a:rPr>
                <a:t>2 </a:t>
              </a:r>
              <a:r>
                <a:rPr lang="fr-FR">
                  <a:solidFill>
                    <a:srgbClr val="FFFFFF"/>
                  </a:solidFill>
                </a:rPr>
                <a:t>&gt; 0</a:t>
              </a:r>
            </a:p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FF"/>
                  </a:solidFill>
                </a:rPr>
                <a:t>variable</a:t>
              </a:r>
            </a:p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76" name="Line 40"/>
            <p:cNvSpPr>
              <a:spLocks noChangeShapeType="1"/>
            </p:cNvSpPr>
            <p:nvPr/>
          </p:nvSpPr>
          <p:spPr bwMode="auto">
            <a:xfrm flipV="1">
              <a:off x="1327150" y="2378820"/>
              <a:ext cx="527050" cy="19050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77" name="Rectangle 41"/>
            <p:cNvSpPr>
              <a:spLocks noChangeArrowheads="1"/>
            </p:cNvSpPr>
            <p:nvPr/>
          </p:nvSpPr>
          <p:spPr bwMode="auto">
            <a:xfrm>
              <a:off x="4831325" y="1312020"/>
              <a:ext cx="4419600" cy="2035175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78" name="Oval 42"/>
            <p:cNvSpPr>
              <a:spLocks noChangeArrowheads="1"/>
            </p:cNvSpPr>
            <p:nvPr/>
          </p:nvSpPr>
          <p:spPr bwMode="auto">
            <a:xfrm>
              <a:off x="6719888" y="2529633"/>
              <a:ext cx="76200" cy="65087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79" name="Text Box 43"/>
            <p:cNvSpPr txBox="1">
              <a:spLocks noChangeArrowheads="1"/>
            </p:cNvSpPr>
            <p:nvPr/>
          </p:nvSpPr>
          <p:spPr bwMode="auto">
            <a:xfrm>
              <a:off x="7505700" y="1993058"/>
              <a:ext cx="304800" cy="336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185380" name="Line 44"/>
            <p:cNvSpPr>
              <a:spLocks noChangeShapeType="1"/>
            </p:cNvSpPr>
            <p:nvPr/>
          </p:nvSpPr>
          <p:spPr bwMode="auto">
            <a:xfrm flipV="1">
              <a:off x="6757988" y="2545508"/>
              <a:ext cx="612775" cy="11112"/>
            </a:xfrm>
            <a:prstGeom prst="line">
              <a:avLst/>
            </a:prstGeom>
            <a:noFill/>
            <a:ln w="3816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81" name="Line 45"/>
            <p:cNvSpPr>
              <a:spLocks noChangeShapeType="1"/>
            </p:cNvSpPr>
            <p:nvPr/>
          </p:nvSpPr>
          <p:spPr bwMode="auto">
            <a:xfrm flipV="1">
              <a:off x="7394575" y="2185145"/>
              <a:ext cx="481013" cy="390525"/>
            </a:xfrm>
            <a:prstGeom prst="line">
              <a:avLst/>
            </a:prstGeom>
            <a:noFill/>
            <a:ln w="126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82" name="Text Box 46"/>
            <p:cNvSpPr txBox="1">
              <a:spLocks noChangeArrowheads="1"/>
            </p:cNvSpPr>
            <p:nvPr/>
          </p:nvSpPr>
          <p:spPr bwMode="auto">
            <a:xfrm>
              <a:off x="6302375" y="1637458"/>
              <a:ext cx="403225" cy="3063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400" b="1">
                  <a:solidFill>
                    <a:srgbClr val="FFFFFF"/>
                  </a:solidFill>
                </a:rPr>
                <a:t>e</a:t>
              </a:r>
              <a:r>
                <a:rPr lang="fr-FR" sz="1400" b="1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185383" name="Text Box 47"/>
            <p:cNvSpPr txBox="1">
              <a:spLocks noChangeArrowheads="1"/>
            </p:cNvSpPr>
            <p:nvPr/>
          </p:nvSpPr>
          <p:spPr bwMode="auto">
            <a:xfrm>
              <a:off x="5365750" y="2369295"/>
              <a:ext cx="355600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400" b="1">
                  <a:solidFill>
                    <a:srgbClr val="FFFFFF"/>
                  </a:solidFill>
                </a:rPr>
                <a:t>e</a:t>
              </a:r>
              <a:r>
                <a:rPr lang="fr-FR" sz="1400" b="1" baseline="3000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185384" name="Line 48"/>
            <p:cNvSpPr>
              <a:spLocks noChangeShapeType="1"/>
            </p:cNvSpPr>
            <p:nvPr/>
          </p:nvSpPr>
          <p:spPr bwMode="auto">
            <a:xfrm flipV="1">
              <a:off x="6119813" y="1680320"/>
              <a:ext cx="244475" cy="42545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85" name="Line 49"/>
            <p:cNvSpPr>
              <a:spLocks noChangeShapeType="1"/>
            </p:cNvSpPr>
            <p:nvPr/>
          </p:nvSpPr>
          <p:spPr bwMode="auto">
            <a:xfrm flipH="1">
              <a:off x="5386388" y="2121645"/>
              <a:ext cx="736600" cy="188913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86" name="AutoShape 50"/>
            <p:cNvSpPr>
              <a:spLocks noChangeArrowheads="1"/>
            </p:cNvSpPr>
            <p:nvPr/>
          </p:nvSpPr>
          <p:spPr bwMode="auto">
            <a:xfrm rot="18600000" flipH="1">
              <a:off x="6363494" y="1966864"/>
              <a:ext cx="79375" cy="763587"/>
            </a:xfrm>
            <a:custGeom>
              <a:avLst/>
              <a:gdLst>
                <a:gd name="T0" fmla="*/ 2147483647 w 77"/>
                <a:gd name="T1" fmla="*/ 2147483647 h 695"/>
                <a:gd name="T2" fmla="*/ 2147483647 w 77"/>
                <a:gd name="T3" fmla="*/ 2147483647 h 695"/>
                <a:gd name="T4" fmla="*/ 2147483647 w 77"/>
                <a:gd name="T5" fmla="*/ 2147483647 h 695"/>
                <a:gd name="T6" fmla="*/ 2147483647 w 77"/>
                <a:gd name="T7" fmla="*/ 2147483647 h 695"/>
                <a:gd name="T8" fmla="*/ 2147483647 w 77"/>
                <a:gd name="T9" fmla="*/ 2147483647 h 695"/>
                <a:gd name="T10" fmla="*/ 2147483647 w 77"/>
                <a:gd name="T11" fmla="*/ 2147483647 h 695"/>
                <a:gd name="T12" fmla="*/ 2147483647 w 77"/>
                <a:gd name="T13" fmla="*/ 2147483647 h 695"/>
                <a:gd name="T14" fmla="*/ 2147483647 w 77"/>
                <a:gd name="T15" fmla="*/ 2147483647 h 695"/>
                <a:gd name="T16" fmla="*/ 2147483647 w 77"/>
                <a:gd name="T17" fmla="*/ 2147483647 h 695"/>
                <a:gd name="T18" fmla="*/ 2147483647 w 77"/>
                <a:gd name="T19" fmla="*/ 2147483647 h 695"/>
                <a:gd name="T20" fmla="*/ 2147483647 w 77"/>
                <a:gd name="T21" fmla="*/ 2147483647 h 695"/>
                <a:gd name="T22" fmla="*/ 2147483647 w 77"/>
                <a:gd name="T23" fmla="*/ 2147483647 h 695"/>
                <a:gd name="T24" fmla="*/ 2147483647 w 77"/>
                <a:gd name="T25" fmla="*/ 2147483647 h 695"/>
                <a:gd name="T26" fmla="*/ 2147483647 w 77"/>
                <a:gd name="T27" fmla="*/ 2147483647 h 695"/>
                <a:gd name="T28" fmla="*/ 2147483647 w 77"/>
                <a:gd name="T29" fmla="*/ 2147483647 h 695"/>
                <a:gd name="T30" fmla="*/ 2147483647 w 77"/>
                <a:gd name="T31" fmla="*/ 2147483647 h 695"/>
                <a:gd name="T32" fmla="*/ 2147483647 w 77"/>
                <a:gd name="T33" fmla="*/ 2147483647 h 695"/>
                <a:gd name="T34" fmla="*/ 2147483647 w 77"/>
                <a:gd name="T35" fmla="*/ 2147483647 h 695"/>
                <a:gd name="T36" fmla="*/ 2147483647 w 77"/>
                <a:gd name="T37" fmla="*/ 2147483647 h 695"/>
                <a:gd name="T38" fmla="*/ 2147483647 w 77"/>
                <a:gd name="T39" fmla="*/ 2147483647 h 695"/>
                <a:gd name="T40" fmla="*/ 2147483647 w 77"/>
                <a:gd name="T41" fmla="*/ 2147483647 h 695"/>
                <a:gd name="T42" fmla="*/ 2147483647 w 77"/>
                <a:gd name="T43" fmla="*/ 2147483647 h 695"/>
                <a:gd name="T44" fmla="*/ 2147483647 w 77"/>
                <a:gd name="T45" fmla="*/ 2147483647 h 695"/>
                <a:gd name="T46" fmla="*/ 2147483647 w 77"/>
                <a:gd name="T47" fmla="*/ 2147483647 h 695"/>
                <a:gd name="T48" fmla="*/ 2147483647 w 77"/>
                <a:gd name="T49" fmla="*/ 2147483647 h 695"/>
                <a:gd name="T50" fmla="*/ 2147483647 w 77"/>
                <a:gd name="T51" fmla="*/ 2147483647 h 695"/>
                <a:gd name="T52" fmla="*/ 2147483647 w 77"/>
                <a:gd name="T53" fmla="*/ 2147483647 h 695"/>
                <a:gd name="T54" fmla="*/ 2147483647 w 77"/>
                <a:gd name="T55" fmla="*/ 2147483647 h 695"/>
                <a:gd name="T56" fmla="*/ 2147483647 w 77"/>
                <a:gd name="T57" fmla="*/ 2147483647 h 695"/>
                <a:gd name="T58" fmla="*/ 2147483647 w 77"/>
                <a:gd name="T59" fmla="*/ 2147483647 h 695"/>
                <a:gd name="T60" fmla="*/ 2147483647 w 77"/>
                <a:gd name="T61" fmla="*/ 2147483647 h 695"/>
                <a:gd name="T62" fmla="*/ 2147483647 w 77"/>
                <a:gd name="T63" fmla="*/ 2147483647 h 695"/>
                <a:gd name="T64" fmla="*/ 2147483647 w 77"/>
                <a:gd name="T65" fmla="*/ 2147483647 h 695"/>
                <a:gd name="T66" fmla="*/ 2147483647 w 77"/>
                <a:gd name="T67" fmla="*/ 2147483647 h 695"/>
                <a:gd name="T68" fmla="*/ 2147483647 w 77"/>
                <a:gd name="T69" fmla="*/ 2147483647 h 695"/>
                <a:gd name="T70" fmla="*/ 2147483647 w 77"/>
                <a:gd name="T71" fmla="*/ 2147483647 h 695"/>
                <a:gd name="T72" fmla="*/ 2147483647 w 77"/>
                <a:gd name="T73" fmla="*/ 2147483647 h 695"/>
                <a:gd name="T74" fmla="*/ 2147483647 w 77"/>
                <a:gd name="T75" fmla="*/ 2147483647 h 695"/>
                <a:gd name="T76" fmla="*/ 2147483647 w 77"/>
                <a:gd name="T77" fmla="*/ 2147483647 h 695"/>
                <a:gd name="T78" fmla="*/ 2147483647 w 77"/>
                <a:gd name="T79" fmla="*/ 2147483647 h 695"/>
                <a:gd name="T80" fmla="*/ 2147483647 w 77"/>
                <a:gd name="T81" fmla="*/ 2147483647 h 695"/>
                <a:gd name="T82" fmla="*/ 2147483647 w 77"/>
                <a:gd name="T83" fmla="*/ 2147483647 h 695"/>
                <a:gd name="T84" fmla="*/ 2147483647 w 77"/>
                <a:gd name="T85" fmla="*/ 2147483647 h 695"/>
                <a:gd name="T86" fmla="*/ 2147483647 w 77"/>
                <a:gd name="T87" fmla="*/ 2147483647 h 695"/>
                <a:gd name="T88" fmla="*/ 2147483647 w 77"/>
                <a:gd name="T89" fmla="*/ 2147483647 h 695"/>
                <a:gd name="T90" fmla="*/ 2147483647 w 77"/>
                <a:gd name="T91" fmla="*/ 2147483647 h 695"/>
                <a:gd name="T92" fmla="*/ 2147483647 w 77"/>
                <a:gd name="T93" fmla="*/ 2147483647 h 695"/>
                <a:gd name="T94" fmla="*/ 2147483647 w 77"/>
                <a:gd name="T95" fmla="*/ 2147483647 h 695"/>
                <a:gd name="T96" fmla="*/ 2147483647 w 77"/>
                <a:gd name="T97" fmla="*/ 2147483647 h 695"/>
                <a:gd name="T98" fmla="*/ 2147483647 w 77"/>
                <a:gd name="T99" fmla="*/ 2147483647 h 695"/>
                <a:gd name="T100" fmla="*/ 2147483647 w 77"/>
                <a:gd name="T101" fmla="*/ 2147483647 h 695"/>
                <a:gd name="T102" fmla="*/ 2147483647 w 77"/>
                <a:gd name="T103" fmla="*/ 2147483647 h 695"/>
                <a:gd name="T104" fmla="*/ 2147483647 w 77"/>
                <a:gd name="T105" fmla="*/ 2147483647 h 695"/>
                <a:gd name="T106" fmla="*/ 2147483647 w 77"/>
                <a:gd name="T107" fmla="*/ 2147483647 h 695"/>
                <a:gd name="T108" fmla="*/ 2147483647 w 77"/>
                <a:gd name="T109" fmla="*/ 2147483647 h 695"/>
                <a:gd name="T110" fmla="*/ 2147483647 w 77"/>
                <a:gd name="T111" fmla="*/ 2147483647 h 695"/>
                <a:gd name="T112" fmla="*/ 2147483647 w 77"/>
                <a:gd name="T113" fmla="*/ 2147483647 h 695"/>
                <a:gd name="T114" fmla="*/ 2147483647 w 77"/>
                <a:gd name="T115" fmla="*/ 2147483647 h 695"/>
                <a:gd name="T116" fmla="*/ 2147483647 w 77"/>
                <a:gd name="T117" fmla="*/ 2147483647 h 695"/>
                <a:gd name="T118" fmla="*/ 2147483647 w 77"/>
                <a:gd name="T119" fmla="*/ 2147483647 h 6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"/>
                <a:gd name="T181" fmla="*/ 0 h 695"/>
                <a:gd name="T182" fmla="*/ 77 w 77"/>
                <a:gd name="T183" fmla="*/ 695 h 6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" h="695">
                  <a:moveTo>
                    <a:pt x="39" y="0"/>
                  </a:moveTo>
                  <a:lnTo>
                    <a:pt x="39" y="62"/>
                  </a:lnTo>
                  <a:lnTo>
                    <a:pt x="34" y="64"/>
                  </a:lnTo>
                  <a:lnTo>
                    <a:pt x="27" y="66"/>
                  </a:lnTo>
                  <a:lnTo>
                    <a:pt x="22" y="67"/>
                  </a:lnTo>
                  <a:lnTo>
                    <a:pt x="17" y="69"/>
                  </a:lnTo>
                  <a:lnTo>
                    <a:pt x="12" y="72"/>
                  </a:lnTo>
                  <a:lnTo>
                    <a:pt x="8" y="74"/>
                  </a:lnTo>
                  <a:lnTo>
                    <a:pt x="5" y="76"/>
                  </a:lnTo>
                  <a:lnTo>
                    <a:pt x="3" y="77"/>
                  </a:lnTo>
                  <a:lnTo>
                    <a:pt x="2" y="79"/>
                  </a:lnTo>
                  <a:lnTo>
                    <a:pt x="0" y="81"/>
                  </a:lnTo>
                  <a:lnTo>
                    <a:pt x="2" y="82"/>
                  </a:lnTo>
                  <a:lnTo>
                    <a:pt x="3" y="84"/>
                  </a:lnTo>
                  <a:lnTo>
                    <a:pt x="5" y="87"/>
                  </a:lnTo>
                  <a:lnTo>
                    <a:pt x="8" y="89"/>
                  </a:lnTo>
                  <a:lnTo>
                    <a:pt x="12" y="91"/>
                  </a:lnTo>
                  <a:lnTo>
                    <a:pt x="17" y="92"/>
                  </a:lnTo>
                  <a:lnTo>
                    <a:pt x="22" y="94"/>
                  </a:lnTo>
                  <a:lnTo>
                    <a:pt x="27" y="96"/>
                  </a:lnTo>
                  <a:lnTo>
                    <a:pt x="34" y="97"/>
                  </a:lnTo>
                  <a:lnTo>
                    <a:pt x="39" y="101"/>
                  </a:lnTo>
                  <a:lnTo>
                    <a:pt x="45" y="102"/>
                  </a:lnTo>
                  <a:lnTo>
                    <a:pt x="50" y="104"/>
                  </a:lnTo>
                  <a:lnTo>
                    <a:pt x="55" y="106"/>
                  </a:lnTo>
                  <a:lnTo>
                    <a:pt x="61" y="108"/>
                  </a:lnTo>
                  <a:lnTo>
                    <a:pt x="66" y="109"/>
                  </a:lnTo>
                  <a:lnTo>
                    <a:pt x="69" y="111"/>
                  </a:lnTo>
                  <a:lnTo>
                    <a:pt x="72" y="113"/>
                  </a:lnTo>
                  <a:lnTo>
                    <a:pt x="76" y="116"/>
                  </a:lnTo>
                  <a:lnTo>
                    <a:pt x="76" y="118"/>
                  </a:lnTo>
                  <a:lnTo>
                    <a:pt x="77" y="119"/>
                  </a:lnTo>
                  <a:lnTo>
                    <a:pt x="76" y="121"/>
                  </a:lnTo>
                  <a:lnTo>
                    <a:pt x="76" y="123"/>
                  </a:lnTo>
                  <a:lnTo>
                    <a:pt x="72" y="124"/>
                  </a:lnTo>
                  <a:lnTo>
                    <a:pt x="69" y="126"/>
                  </a:lnTo>
                  <a:lnTo>
                    <a:pt x="66" y="129"/>
                  </a:lnTo>
                  <a:lnTo>
                    <a:pt x="61" y="131"/>
                  </a:lnTo>
                  <a:lnTo>
                    <a:pt x="55" y="133"/>
                  </a:lnTo>
                  <a:lnTo>
                    <a:pt x="50" y="134"/>
                  </a:lnTo>
                  <a:lnTo>
                    <a:pt x="45" y="136"/>
                  </a:lnTo>
                  <a:lnTo>
                    <a:pt x="39" y="138"/>
                  </a:lnTo>
                  <a:lnTo>
                    <a:pt x="34" y="139"/>
                  </a:lnTo>
                  <a:lnTo>
                    <a:pt x="27" y="141"/>
                  </a:lnTo>
                  <a:lnTo>
                    <a:pt x="22" y="144"/>
                  </a:lnTo>
                  <a:lnTo>
                    <a:pt x="17" y="146"/>
                  </a:lnTo>
                  <a:lnTo>
                    <a:pt x="12" y="148"/>
                  </a:lnTo>
                  <a:lnTo>
                    <a:pt x="8" y="149"/>
                  </a:lnTo>
                  <a:lnTo>
                    <a:pt x="5" y="151"/>
                  </a:lnTo>
                  <a:lnTo>
                    <a:pt x="3" y="153"/>
                  </a:lnTo>
                  <a:lnTo>
                    <a:pt x="2" y="155"/>
                  </a:lnTo>
                  <a:lnTo>
                    <a:pt x="0" y="158"/>
                  </a:lnTo>
                  <a:lnTo>
                    <a:pt x="2" y="160"/>
                  </a:lnTo>
                  <a:lnTo>
                    <a:pt x="3" y="161"/>
                  </a:lnTo>
                  <a:lnTo>
                    <a:pt x="5" y="163"/>
                  </a:lnTo>
                  <a:lnTo>
                    <a:pt x="8" y="165"/>
                  </a:lnTo>
                  <a:lnTo>
                    <a:pt x="12" y="166"/>
                  </a:lnTo>
                  <a:lnTo>
                    <a:pt x="17" y="168"/>
                  </a:lnTo>
                  <a:lnTo>
                    <a:pt x="22" y="170"/>
                  </a:lnTo>
                  <a:lnTo>
                    <a:pt x="27" y="173"/>
                  </a:lnTo>
                  <a:lnTo>
                    <a:pt x="34" y="175"/>
                  </a:lnTo>
                  <a:lnTo>
                    <a:pt x="39" y="176"/>
                  </a:lnTo>
                  <a:lnTo>
                    <a:pt x="45" y="178"/>
                  </a:lnTo>
                  <a:lnTo>
                    <a:pt x="50" y="180"/>
                  </a:lnTo>
                  <a:lnTo>
                    <a:pt x="55" y="181"/>
                  </a:lnTo>
                  <a:lnTo>
                    <a:pt x="61" y="183"/>
                  </a:lnTo>
                  <a:lnTo>
                    <a:pt x="66" y="186"/>
                  </a:lnTo>
                  <a:lnTo>
                    <a:pt x="69" y="188"/>
                  </a:lnTo>
                  <a:lnTo>
                    <a:pt x="72" y="190"/>
                  </a:lnTo>
                  <a:lnTo>
                    <a:pt x="76" y="191"/>
                  </a:lnTo>
                  <a:lnTo>
                    <a:pt x="76" y="193"/>
                  </a:lnTo>
                  <a:lnTo>
                    <a:pt x="77" y="195"/>
                  </a:lnTo>
                  <a:lnTo>
                    <a:pt x="76" y="197"/>
                  </a:lnTo>
                  <a:lnTo>
                    <a:pt x="76" y="198"/>
                  </a:lnTo>
                  <a:lnTo>
                    <a:pt x="72" y="202"/>
                  </a:lnTo>
                  <a:lnTo>
                    <a:pt x="69" y="203"/>
                  </a:lnTo>
                  <a:lnTo>
                    <a:pt x="66" y="205"/>
                  </a:lnTo>
                  <a:lnTo>
                    <a:pt x="61" y="207"/>
                  </a:lnTo>
                  <a:lnTo>
                    <a:pt x="55" y="208"/>
                  </a:lnTo>
                  <a:lnTo>
                    <a:pt x="50" y="210"/>
                  </a:lnTo>
                  <a:lnTo>
                    <a:pt x="45" y="212"/>
                  </a:lnTo>
                  <a:lnTo>
                    <a:pt x="39" y="215"/>
                  </a:lnTo>
                  <a:lnTo>
                    <a:pt x="34" y="217"/>
                  </a:lnTo>
                  <a:lnTo>
                    <a:pt x="27" y="218"/>
                  </a:lnTo>
                  <a:lnTo>
                    <a:pt x="22" y="220"/>
                  </a:lnTo>
                  <a:lnTo>
                    <a:pt x="17" y="222"/>
                  </a:lnTo>
                  <a:lnTo>
                    <a:pt x="12" y="223"/>
                  </a:lnTo>
                  <a:lnTo>
                    <a:pt x="8" y="225"/>
                  </a:lnTo>
                  <a:lnTo>
                    <a:pt x="5" y="227"/>
                  </a:lnTo>
                  <a:lnTo>
                    <a:pt x="3" y="230"/>
                  </a:lnTo>
                  <a:lnTo>
                    <a:pt x="2" y="232"/>
                  </a:lnTo>
                  <a:lnTo>
                    <a:pt x="0" y="233"/>
                  </a:lnTo>
                  <a:lnTo>
                    <a:pt x="2" y="235"/>
                  </a:lnTo>
                  <a:lnTo>
                    <a:pt x="3" y="237"/>
                  </a:lnTo>
                  <a:lnTo>
                    <a:pt x="5" y="239"/>
                  </a:lnTo>
                  <a:lnTo>
                    <a:pt x="8" y="240"/>
                  </a:lnTo>
                  <a:lnTo>
                    <a:pt x="12" y="244"/>
                  </a:lnTo>
                  <a:lnTo>
                    <a:pt x="17" y="245"/>
                  </a:lnTo>
                  <a:lnTo>
                    <a:pt x="22" y="247"/>
                  </a:lnTo>
                  <a:lnTo>
                    <a:pt x="27" y="249"/>
                  </a:lnTo>
                  <a:lnTo>
                    <a:pt x="34" y="250"/>
                  </a:lnTo>
                  <a:lnTo>
                    <a:pt x="39" y="252"/>
                  </a:lnTo>
                  <a:lnTo>
                    <a:pt x="45" y="254"/>
                  </a:lnTo>
                  <a:lnTo>
                    <a:pt x="50" y="255"/>
                  </a:lnTo>
                  <a:lnTo>
                    <a:pt x="55" y="259"/>
                  </a:lnTo>
                  <a:lnTo>
                    <a:pt x="61" y="260"/>
                  </a:lnTo>
                  <a:lnTo>
                    <a:pt x="66" y="262"/>
                  </a:lnTo>
                  <a:lnTo>
                    <a:pt x="69" y="264"/>
                  </a:lnTo>
                  <a:lnTo>
                    <a:pt x="72" y="265"/>
                  </a:lnTo>
                  <a:lnTo>
                    <a:pt x="76" y="267"/>
                  </a:lnTo>
                  <a:lnTo>
                    <a:pt x="76" y="269"/>
                  </a:lnTo>
                  <a:lnTo>
                    <a:pt x="77" y="272"/>
                  </a:lnTo>
                  <a:lnTo>
                    <a:pt x="76" y="274"/>
                  </a:lnTo>
                  <a:lnTo>
                    <a:pt x="76" y="275"/>
                  </a:lnTo>
                  <a:lnTo>
                    <a:pt x="72" y="277"/>
                  </a:lnTo>
                  <a:lnTo>
                    <a:pt x="69" y="279"/>
                  </a:lnTo>
                  <a:lnTo>
                    <a:pt x="66" y="280"/>
                  </a:lnTo>
                  <a:lnTo>
                    <a:pt x="61" y="282"/>
                  </a:lnTo>
                  <a:lnTo>
                    <a:pt x="55" y="284"/>
                  </a:lnTo>
                  <a:lnTo>
                    <a:pt x="50" y="287"/>
                  </a:lnTo>
                  <a:lnTo>
                    <a:pt x="45" y="289"/>
                  </a:lnTo>
                  <a:lnTo>
                    <a:pt x="39" y="291"/>
                  </a:lnTo>
                  <a:lnTo>
                    <a:pt x="34" y="292"/>
                  </a:lnTo>
                  <a:lnTo>
                    <a:pt x="27" y="294"/>
                  </a:lnTo>
                  <a:lnTo>
                    <a:pt x="22" y="296"/>
                  </a:lnTo>
                  <a:lnTo>
                    <a:pt x="17" y="297"/>
                  </a:lnTo>
                  <a:lnTo>
                    <a:pt x="12" y="301"/>
                  </a:lnTo>
                  <a:lnTo>
                    <a:pt x="8" y="302"/>
                  </a:lnTo>
                  <a:lnTo>
                    <a:pt x="5" y="304"/>
                  </a:lnTo>
                  <a:lnTo>
                    <a:pt x="3" y="306"/>
                  </a:lnTo>
                  <a:lnTo>
                    <a:pt x="2" y="307"/>
                  </a:lnTo>
                  <a:lnTo>
                    <a:pt x="0" y="309"/>
                  </a:lnTo>
                  <a:lnTo>
                    <a:pt x="2" y="311"/>
                  </a:lnTo>
                  <a:lnTo>
                    <a:pt x="3" y="314"/>
                  </a:lnTo>
                  <a:lnTo>
                    <a:pt x="5" y="316"/>
                  </a:lnTo>
                  <a:lnTo>
                    <a:pt x="8" y="317"/>
                  </a:lnTo>
                  <a:lnTo>
                    <a:pt x="12" y="319"/>
                  </a:lnTo>
                  <a:lnTo>
                    <a:pt x="17" y="321"/>
                  </a:lnTo>
                  <a:lnTo>
                    <a:pt x="22" y="322"/>
                  </a:lnTo>
                  <a:lnTo>
                    <a:pt x="27" y="324"/>
                  </a:lnTo>
                  <a:lnTo>
                    <a:pt x="34" y="326"/>
                  </a:lnTo>
                  <a:lnTo>
                    <a:pt x="39" y="329"/>
                  </a:lnTo>
                  <a:lnTo>
                    <a:pt x="45" y="331"/>
                  </a:lnTo>
                  <a:lnTo>
                    <a:pt x="50" y="333"/>
                  </a:lnTo>
                  <a:lnTo>
                    <a:pt x="55" y="334"/>
                  </a:lnTo>
                  <a:lnTo>
                    <a:pt x="61" y="336"/>
                  </a:lnTo>
                  <a:lnTo>
                    <a:pt x="66" y="338"/>
                  </a:lnTo>
                  <a:lnTo>
                    <a:pt x="69" y="339"/>
                  </a:lnTo>
                  <a:lnTo>
                    <a:pt x="72" y="343"/>
                  </a:lnTo>
                  <a:lnTo>
                    <a:pt x="76" y="344"/>
                  </a:lnTo>
                  <a:lnTo>
                    <a:pt x="76" y="346"/>
                  </a:lnTo>
                  <a:lnTo>
                    <a:pt x="77" y="348"/>
                  </a:lnTo>
                  <a:lnTo>
                    <a:pt x="76" y="349"/>
                  </a:lnTo>
                  <a:lnTo>
                    <a:pt x="76" y="351"/>
                  </a:lnTo>
                  <a:lnTo>
                    <a:pt x="72" y="353"/>
                  </a:lnTo>
                  <a:lnTo>
                    <a:pt x="69" y="354"/>
                  </a:lnTo>
                  <a:lnTo>
                    <a:pt x="66" y="358"/>
                  </a:lnTo>
                  <a:lnTo>
                    <a:pt x="61" y="359"/>
                  </a:lnTo>
                  <a:lnTo>
                    <a:pt x="55" y="361"/>
                  </a:lnTo>
                  <a:lnTo>
                    <a:pt x="50" y="363"/>
                  </a:lnTo>
                  <a:lnTo>
                    <a:pt x="45" y="364"/>
                  </a:lnTo>
                  <a:lnTo>
                    <a:pt x="39" y="366"/>
                  </a:lnTo>
                  <a:lnTo>
                    <a:pt x="34" y="368"/>
                  </a:lnTo>
                  <a:lnTo>
                    <a:pt x="27" y="371"/>
                  </a:lnTo>
                  <a:lnTo>
                    <a:pt x="22" y="373"/>
                  </a:lnTo>
                  <a:lnTo>
                    <a:pt x="17" y="375"/>
                  </a:lnTo>
                  <a:lnTo>
                    <a:pt x="12" y="376"/>
                  </a:lnTo>
                  <a:lnTo>
                    <a:pt x="8" y="378"/>
                  </a:lnTo>
                  <a:lnTo>
                    <a:pt x="5" y="380"/>
                  </a:lnTo>
                  <a:lnTo>
                    <a:pt x="3" y="381"/>
                  </a:lnTo>
                  <a:lnTo>
                    <a:pt x="2" y="383"/>
                  </a:lnTo>
                  <a:lnTo>
                    <a:pt x="0" y="386"/>
                  </a:lnTo>
                  <a:lnTo>
                    <a:pt x="2" y="388"/>
                  </a:lnTo>
                  <a:lnTo>
                    <a:pt x="3" y="390"/>
                  </a:lnTo>
                  <a:lnTo>
                    <a:pt x="5" y="391"/>
                  </a:lnTo>
                  <a:lnTo>
                    <a:pt x="8" y="393"/>
                  </a:lnTo>
                  <a:lnTo>
                    <a:pt x="12" y="395"/>
                  </a:lnTo>
                  <a:lnTo>
                    <a:pt x="17" y="396"/>
                  </a:lnTo>
                  <a:lnTo>
                    <a:pt x="22" y="400"/>
                  </a:lnTo>
                  <a:lnTo>
                    <a:pt x="27" y="401"/>
                  </a:lnTo>
                  <a:lnTo>
                    <a:pt x="34" y="403"/>
                  </a:lnTo>
                  <a:lnTo>
                    <a:pt x="39" y="405"/>
                  </a:lnTo>
                  <a:lnTo>
                    <a:pt x="45" y="406"/>
                  </a:lnTo>
                  <a:lnTo>
                    <a:pt x="50" y="408"/>
                  </a:lnTo>
                  <a:lnTo>
                    <a:pt x="55" y="410"/>
                  </a:lnTo>
                  <a:lnTo>
                    <a:pt x="61" y="412"/>
                  </a:lnTo>
                  <a:lnTo>
                    <a:pt x="66" y="415"/>
                  </a:lnTo>
                  <a:lnTo>
                    <a:pt x="69" y="417"/>
                  </a:lnTo>
                  <a:lnTo>
                    <a:pt x="72" y="418"/>
                  </a:lnTo>
                  <a:lnTo>
                    <a:pt x="76" y="420"/>
                  </a:lnTo>
                  <a:lnTo>
                    <a:pt x="76" y="422"/>
                  </a:lnTo>
                  <a:lnTo>
                    <a:pt x="77" y="423"/>
                  </a:lnTo>
                  <a:lnTo>
                    <a:pt x="76" y="425"/>
                  </a:lnTo>
                  <a:lnTo>
                    <a:pt x="76" y="428"/>
                  </a:lnTo>
                  <a:lnTo>
                    <a:pt x="72" y="430"/>
                  </a:lnTo>
                  <a:lnTo>
                    <a:pt x="69" y="432"/>
                  </a:lnTo>
                  <a:lnTo>
                    <a:pt x="66" y="433"/>
                  </a:lnTo>
                  <a:lnTo>
                    <a:pt x="61" y="435"/>
                  </a:lnTo>
                  <a:lnTo>
                    <a:pt x="55" y="437"/>
                  </a:lnTo>
                  <a:lnTo>
                    <a:pt x="50" y="438"/>
                  </a:lnTo>
                  <a:lnTo>
                    <a:pt x="45" y="440"/>
                  </a:lnTo>
                  <a:lnTo>
                    <a:pt x="39" y="443"/>
                  </a:lnTo>
                  <a:lnTo>
                    <a:pt x="34" y="445"/>
                  </a:lnTo>
                  <a:lnTo>
                    <a:pt x="27" y="447"/>
                  </a:lnTo>
                  <a:lnTo>
                    <a:pt x="22" y="448"/>
                  </a:lnTo>
                  <a:lnTo>
                    <a:pt x="17" y="450"/>
                  </a:lnTo>
                  <a:lnTo>
                    <a:pt x="12" y="452"/>
                  </a:lnTo>
                  <a:lnTo>
                    <a:pt x="8" y="453"/>
                  </a:lnTo>
                  <a:lnTo>
                    <a:pt x="5" y="457"/>
                  </a:lnTo>
                  <a:lnTo>
                    <a:pt x="3" y="459"/>
                  </a:lnTo>
                  <a:lnTo>
                    <a:pt x="2" y="460"/>
                  </a:lnTo>
                  <a:lnTo>
                    <a:pt x="0" y="462"/>
                  </a:lnTo>
                  <a:lnTo>
                    <a:pt x="2" y="464"/>
                  </a:lnTo>
                  <a:lnTo>
                    <a:pt x="3" y="465"/>
                  </a:lnTo>
                  <a:lnTo>
                    <a:pt x="5" y="467"/>
                  </a:lnTo>
                  <a:lnTo>
                    <a:pt x="8" y="469"/>
                  </a:lnTo>
                  <a:lnTo>
                    <a:pt x="12" y="472"/>
                  </a:lnTo>
                  <a:lnTo>
                    <a:pt x="17" y="474"/>
                  </a:lnTo>
                  <a:lnTo>
                    <a:pt x="22" y="475"/>
                  </a:lnTo>
                  <a:lnTo>
                    <a:pt x="27" y="477"/>
                  </a:lnTo>
                  <a:lnTo>
                    <a:pt x="34" y="479"/>
                  </a:lnTo>
                  <a:lnTo>
                    <a:pt x="39" y="480"/>
                  </a:lnTo>
                  <a:lnTo>
                    <a:pt x="45" y="482"/>
                  </a:lnTo>
                  <a:lnTo>
                    <a:pt x="50" y="485"/>
                  </a:lnTo>
                  <a:lnTo>
                    <a:pt x="55" y="487"/>
                  </a:lnTo>
                  <a:lnTo>
                    <a:pt x="61" y="489"/>
                  </a:lnTo>
                  <a:lnTo>
                    <a:pt x="66" y="490"/>
                  </a:lnTo>
                  <a:lnTo>
                    <a:pt x="69" y="492"/>
                  </a:lnTo>
                  <a:lnTo>
                    <a:pt x="72" y="494"/>
                  </a:lnTo>
                  <a:lnTo>
                    <a:pt x="76" y="495"/>
                  </a:lnTo>
                  <a:lnTo>
                    <a:pt x="76" y="497"/>
                  </a:lnTo>
                  <a:lnTo>
                    <a:pt x="77" y="501"/>
                  </a:lnTo>
                  <a:lnTo>
                    <a:pt x="76" y="502"/>
                  </a:lnTo>
                  <a:lnTo>
                    <a:pt x="76" y="504"/>
                  </a:lnTo>
                  <a:lnTo>
                    <a:pt x="72" y="506"/>
                  </a:lnTo>
                  <a:lnTo>
                    <a:pt x="69" y="507"/>
                  </a:lnTo>
                  <a:lnTo>
                    <a:pt x="66" y="509"/>
                  </a:lnTo>
                  <a:lnTo>
                    <a:pt x="61" y="511"/>
                  </a:lnTo>
                  <a:lnTo>
                    <a:pt x="55" y="514"/>
                  </a:lnTo>
                  <a:lnTo>
                    <a:pt x="50" y="516"/>
                  </a:lnTo>
                  <a:lnTo>
                    <a:pt x="45" y="517"/>
                  </a:lnTo>
                  <a:lnTo>
                    <a:pt x="39" y="519"/>
                  </a:lnTo>
                  <a:lnTo>
                    <a:pt x="34" y="521"/>
                  </a:lnTo>
                  <a:lnTo>
                    <a:pt x="27" y="522"/>
                  </a:lnTo>
                  <a:lnTo>
                    <a:pt x="22" y="524"/>
                  </a:lnTo>
                  <a:lnTo>
                    <a:pt x="17" y="526"/>
                  </a:lnTo>
                  <a:lnTo>
                    <a:pt x="12" y="529"/>
                  </a:lnTo>
                  <a:lnTo>
                    <a:pt x="8" y="531"/>
                  </a:lnTo>
                  <a:lnTo>
                    <a:pt x="5" y="532"/>
                  </a:lnTo>
                  <a:lnTo>
                    <a:pt x="3" y="534"/>
                  </a:lnTo>
                  <a:lnTo>
                    <a:pt x="2" y="536"/>
                  </a:lnTo>
                  <a:lnTo>
                    <a:pt x="0" y="537"/>
                  </a:lnTo>
                  <a:lnTo>
                    <a:pt x="2" y="539"/>
                  </a:lnTo>
                  <a:lnTo>
                    <a:pt x="3" y="543"/>
                  </a:lnTo>
                  <a:lnTo>
                    <a:pt x="5" y="544"/>
                  </a:lnTo>
                  <a:lnTo>
                    <a:pt x="8" y="546"/>
                  </a:lnTo>
                  <a:lnTo>
                    <a:pt x="12" y="548"/>
                  </a:lnTo>
                  <a:lnTo>
                    <a:pt x="17" y="549"/>
                  </a:lnTo>
                  <a:lnTo>
                    <a:pt x="22" y="551"/>
                  </a:lnTo>
                  <a:lnTo>
                    <a:pt x="27" y="553"/>
                  </a:lnTo>
                  <a:lnTo>
                    <a:pt x="34" y="556"/>
                  </a:lnTo>
                  <a:lnTo>
                    <a:pt x="39" y="558"/>
                  </a:lnTo>
                  <a:lnTo>
                    <a:pt x="45" y="559"/>
                  </a:lnTo>
                  <a:lnTo>
                    <a:pt x="50" y="561"/>
                  </a:lnTo>
                  <a:lnTo>
                    <a:pt x="55" y="563"/>
                  </a:lnTo>
                  <a:lnTo>
                    <a:pt x="61" y="564"/>
                  </a:lnTo>
                  <a:lnTo>
                    <a:pt x="66" y="566"/>
                  </a:lnTo>
                  <a:lnTo>
                    <a:pt x="69" y="568"/>
                  </a:lnTo>
                  <a:lnTo>
                    <a:pt x="72" y="571"/>
                  </a:lnTo>
                  <a:lnTo>
                    <a:pt x="76" y="573"/>
                  </a:lnTo>
                  <a:lnTo>
                    <a:pt x="76" y="574"/>
                  </a:lnTo>
                  <a:lnTo>
                    <a:pt x="77" y="576"/>
                  </a:lnTo>
                  <a:lnTo>
                    <a:pt x="76" y="578"/>
                  </a:lnTo>
                  <a:lnTo>
                    <a:pt x="76" y="579"/>
                  </a:lnTo>
                  <a:lnTo>
                    <a:pt x="72" y="581"/>
                  </a:lnTo>
                  <a:lnTo>
                    <a:pt x="69" y="584"/>
                  </a:lnTo>
                  <a:lnTo>
                    <a:pt x="66" y="586"/>
                  </a:lnTo>
                  <a:lnTo>
                    <a:pt x="61" y="588"/>
                  </a:lnTo>
                  <a:lnTo>
                    <a:pt x="55" y="590"/>
                  </a:lnTo>
                  <a:lnTo>
                    <a:pt x="50" y="591"/>
                  </a:lnTo>
                  <a:lnTo>
                    <a:pt x="45" y="593"/>
                  </a:lnTo>
                  <a:lnTo>
                    <a:pt x="39" y="595"/>
                  </a:lnTo>
                  <a:lnTo>
                    <a:pt x="34" y="596"/>
                  </a:lnTo>
                  <a:lnTo>
                    <a:pt x="27" y="600"/>
                  </a:lnTo>
                  <a:lnTo>
                    <a:pt x="22" y="601"/>
                  </a:lnTo>
                  <a:lnTo>
                    <a:pt x="17" y="603"/>
                  </a:lnTo>
                  <a:lnTo>
                    <a:pt x="12" y="605"/>
                  </a:lnTo>
                  <a:lnTo>
                    <a:pt x="8" y="606"/>
                  </a:lnTo>
                  <a:lnTo>
                    <a:pt x="5" y="608"/>
                  </a:lnTo>
                  <a:lnTo>
                    <a:pt x="3" y="610"/>
                  </a:lnTo>
                  <a:lnTo>
                    <a:pt x="2" y="613"/>
                  </a:lnTo>
                  <a:lnTo>
                    <a:pt x="0" y="615"/>
                  </a:lnTo>
                  <a:lnTo>
                    <a:pt x="2" y="616"/>
                  </a:lnTo>
                  <a:lnTo>
                    <a:pt x="3" y="618"/>
                  </a:lnTo>
                  <a:lnTo>
                    <a:pt x="5" y="620"/>
                  </a:lnTo>
                  <a:lnTo>
                    <a:pt x="8" y="621"/>
                  </a:lnTo>
                  <a:lnTo>
                    <a:pt x="12" y="623"/>
                  </a:lnTo>
                  <a:lnTo>
                    <a:pt x="17" y="625"/>
                  </a:lnTo>
                  <a:lnTo>
                    <a:pt x="22" y="628"/>
                  </a:lnTo>
                  <a:lnTo>
                    <a:pt x="27" y="630"/>
                  </a:lnTo>
                  <a:lnTo>
                    <a:pt x="34" y="632"/>
                  </a:lnTo>
                  <a:lnTo>
                    <a:pt x="39" y="633"/>
                  </a:lnTo>
                  <a:lnTo>
                    <a:pt x="39" y="6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87" name="Text Box 51"/>
            <p:cNvSpPr txBox="1">
              <a:spLocks noChangeArrowheads="1"/>
            </p:cNvSpPr>
            <p:nvPr/>
          </p:nvSpPr>
          <p:spPr bwMode="auto">
            <a:xfrm>
              <a:off x="5365750" y="2369295"/>
              <a:ext cx="355600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400" b="1">
                  <a:solidFill>
                    <a:srgbClr val="FFFFFF"/>
                  </a:solidFill>
                </a:rPr>
                <a:t>e</a:t>
              </a:r>
              <a:r>
                <a:rPr lang="fr-FR" sz="1400" b="1" baseline="3000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185388" name="Text Box 52"/>
            <p:cNvSpPr txBox="1">
              <a:spLocks noChangeArrowheads="1"/>
            </p:cNvSpPr>
            <p:nvPr/>
          </p:nvSpPr>
          <p:spPr bwMode="auto">
            <a:xfrm>
              <a:off x="6307138" y="1994645"/>
              <a:ext cx="38417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b="1">
                  <a:solidFill>
                    <a:srgbClr val="FFFFFF"/>
                  </a:solidFill>
                  <a:latin typeface="Symbol" pitchFamily="18" charset="2"/>
                </a:rPr>
                <a:t></a:t>
              </a:r>
              <a:r>
                <a:rPr lang="fr-FR" b="1">
                  <a:solidFill>
                    <a:srgbClr val="FFFFFF"/>
                  </a:solidFill>
                </a:rPr>
                <a:t>*</a:t>
              </a:r>
            </a:p>
          </p:txBody>
        </p:sp>
        <p:sp>
          <p:nvSpPr>
            <p:cNvPr id="185389" name="Line 53"/>
            <p:cNvSpPr>
              <a:spLocks noChangeShapeType="1"/>
            </p:cNvSpPr>
            <p:nvPr/>
          </p:nvSpPr>
          <p:spPr bwMode="auto">
            <a:xfrm>
              <a:off x="7361238" y="2559795"/>
              <a:ext cx="784225" cy="379413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90" name="Text Box 54"/>
            <p:cNvSpPr txBox="1">
              <a:spLocks noChangeArrowheads="1"/>
            </p:cNvSpPr>
            <p:nvPr/>
          </p:nvSpPr>
          <p:spPr bwMode="auto">
            <a:xfrm>
              <a:off x="7962900" y="2562970"/>
              <a:ext cx="349250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FF"/>
                  </a:solidFill>
                  <a:latin typeface="Symbol" pitchFamily="18" charset="2"/>
                </a:rPr>
                <a:t></a:t>
              </a:r>
              <a:r>
                <a:rPr lang="fr-FR" baseline="3000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185391" name="Text Box 55"/>
            <p:cNvSpPr txBox="1">
              <a:spLocks noChangeArrowheads="1"/>
            </p:cNvSpPr>
            <p:nvPr/>
          </p:nvSpPr>
          <p:spPr bwMode="auto">
            <a:xfrm>
              <a:off x="6864350" y="2118470"/>
              <a:ext cx="34448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00"/>
                  </a:solidFill>
                </a:rPr>
                <a:t>R</a:t>
              </a:r>
            </a:p>
          </p:txBody>
        </p:sp>
        <p:sp>
          <p:nvSpPr>
            <p:cNvPr id="185392" name="Line 56"/>
            <p:cNvSpPr>
              <a:spLocks noChangeShapeType="1"/>
            </p:cNvSpPr>
            <p:nvPr/>
          </p:nvSpPr>
          <p:spPr bwMode="auto">
            <a:xfrm flipH="1">
              <a:off x="5864225" y="2559795"/>
              <a:ext cx="857250" cy="441325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93" name="Text Box 57"/>
            <p:cNvSpPr txBox="1">
              <a:spLocks noChangeArrowheads="1"/>
            </p:cNvSpPr>
            <p:nvPr/>
          </p:nvSpPr>
          <p:spPr bwMode="auto">
            <a:xfrm>
              <a:off x="6059488" y="2893170"/>
              <a:ext cx="30797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185394" name="Oval 58"/>
            <p:cNvSpPr>
              <a:spLocks noChangeArrowheads="1"/>
            </p:cNvSpPr>
            <p:nvPr/>
          </p:nvSpPr>
          <p:spPr bwMode="auto">
            <a:xfrm>
              <a:off x="6507163" y="2443908"/>
              <a:ext cx="427037" cy="381000"/>
            </a:xfrm>
            <a:prstGeom prst="ellipse">
              <a:avLst/>
            </a:prstGeom>
            <a:noFill/>
            <a:ln w="936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95" name="Text Box 59"/>
            <p:cNvSpPr txBox="1">
              <a:spLocks noChangeArrowheads="1"/>
            </p:cNvSpPr>
            <p:nvPr/>
          </p:nvSpPr>
          <p:spPr bwMode="auto">
            <a:xfrm>
              <a:off x="4916488" y="1323133"/>
              <a:ext cx="3816350" cy="336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>
                  <a:solidFill>
                    <a:srgbClr val="FFFF00"/>
                  </a:solidFill>
                </a:rPr>
                <a:t>Space-Like electromagnetic form factors</a:t>
              </a:r>
            </a:p>
          </p:txBody>
        </p:sp>
        <p:sp>
          <p:nvSpPr>
            <p:cNvPr id="185396" name="Text Box 60"/>
            <p:cNvSpPr txBox="1">
              <a:spLocks noChangeArrowheads="1"/>
            </p:cNvSpPr>
            <p:nvPr/>
          </p:nvSpPr>
          <p:spPr bwMode="auto">
            <a:xfrm>
              <a:off x="6708775" y="1635870"/>
              <a:ext cx="1350963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FF"/>
                  </a:solidFill>
                </a:rPr>
                <a:t> q</a:t>
              </a:r>
              <a:r>
                <a:rPr lang="fr-FR" baseline="30000">
                  <a:solidFill>
                    <a:srgbClr val="FFFFFF"/>
                  </a:solidFill>
                </a:rPr>
                <a:t>2 </a:t>
              </a:r>
              <a:r>
                <a:rPr lang="fr-FR">
                  <a:solidFill>
                    <a:srgbClr val="FFFFFF"/>
                  </a:solidFill>
                </a:rPr>
                <a:t>&lt;0 fixed </a:t>
              </a:r>
            </a:p>
          </p:txBody>
        </p:sp>
        <p:sp>
          <p:nvSpPr>
            <p:cNvPr id="185397" name="Line 61"/>
            <p:cNvSpPr>
              <a:spLocks noChangeShapeType="1"/>
            </p:cNvSpPr>
            <p:nvPr/>
          </p:nvSpPr>
          <p:spPr bwMode="auto">
            <a:xfrm flipH="1">
              <a:off x="6575425" y="1935908"/>
              <a:ext cx="288925" cy="38100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5398" name="Text Box 62"/>
            <p:cNvSpPr txBox="1">
              <a:spLocks noChangeArrowheads="1"/>
            </p:cNvSpPr>
            <p:nvPr/>
          </p:nvSpPr>
          <p:spPr bwMode="auto">
            <a:xfrm>
              <a:off x="6526213" y="2978895"/>
              <a:ext cx="2451100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FFFFFF"/>
                  </a:solidFill>
                </a:rPr>
                <a:t>studied  at JLab/CLAS</a:t>
              </a:r>
            </a:p>
          </p:txBody>
        </p:sp>
        <p:sp>
          <p:nvSpPr>
            <p:cNvPr id="185403" name="Rectangle 118"/>
            <p:cNvSpPr>
              <a:spLocks noChangeArrowheads="1"/>
            </p:cNvSpPr>
            <p:nvPr/>
          </p:nvSpPr>
          <p:spPr bwMode="auto">
            <a:xfrm>
              <a:off x="2484438" y="1751758"/>
              <a:ext cx="3252787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sz="1600" b="1" dirty="0">
                  <a:solidFill>
                    <a:srgbClr val="FFFFFF"/>
                  </a:solidFill>
                </a:rPr>
                <a:t>Inverse pion </a:t>
              </a:r>
              <a:r>
                <a:rPr lang="fr-FR" sz="1600" b="1" dirty="0" err="1">
                  <a:solidFill>
                    <a:srgbClr val="FFFFFF"/>
                  </a:solidFill>
                </a:rPr>
                <a:t>electroproduction</a:t>
              </a:r>
              <a:r>
                <a:rPr lang="fr-FR" sz="1600" b="1" dirty="0">
                  <a:solidFill>
                    <a:srgbClr val="00CC99"/>
                  </a:solidFill>
                </a:rPr>
                <a:t> </a:t>
              </a:r>
            </a:p>
          </p:txBody>
        </p:sp>
        <p:sp>
          <p:nvSpPr>
            <p:cNvPr id="116" name="Flèche droite 115"/>
            <p:cNvSpPr/>
            <p:nvPr/>
          </p:nvSpPr>
          <p:spPr>
            <a:xfrm rot="10800000">
              <a:off x="3779838" y="2112120"/>
              <a:ext cx="1428750" cy="28575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0" name="Text Box 57"/>
            <p:cNvSpPr txBox="1">
              <a:spLocks noChangeArrowheads="1"/>
            </p:cNvSpPr>
            <p:nvPr/>
          </p:nvSpPr>
          <p:spPr bwMode="auto">
            <a:xfrm>
              <a:off x="107504" y="2555107"/>
              <a:ext cx="30797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p</a:t>
              </a:r>
            </a:p>
          </p:txBody>
        </p:sp>
      </p:grpSp>
      <p:sp>
        <p:nvSpPr>
          <p:cNvPr id="98" name="ZoneTexte 97"/>
          <p:cNvSpPr txBox="1"/>
          <p:nvPr/>
        </p:nvSpPr>
        <p:spPr>
          <a:xfrm>
            <a:off x="352376" y="5385990"/>
            <a:ext cx="8024954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   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u</a:t>
            </a:r>
            <a:r>
              <a:rPr lang="en-US" dirty="0" smtClean="0">
                <a:solidFill>
                  <a:schemeClr val="bg1"/>
                </a:solidFill>
              </a:rPr>
              <a:t>nique chance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  to study the Time-Like electromagnetic structure of  N*(1520)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  to constrain the in-medium modifications of 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l-G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meson spectral function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682009" y="4901098"/>
            <a:ext cx="7058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pne</a:t>
            </a:r>
            <a:r>
              <a:rPr lang="en-US" sz="20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+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below </a:t>
            </a:r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ρ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ω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production threshold at s=1.52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GeV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/c</a:t>
            </a:r>
            <a:r>
              <a:rPr lang="en-US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fr-FR" baseline="30000" dirty="0"/>
          </a:p>
        </p:txBody>
      </p:sp>
      <p:sp>
        <p:nvSpPr>
          <p:cNvPr id="101" name="ZoneTexte 100"/>
          <p:cNvSpPr txBox="1"/>
          <p:nvPr/>
        </p:nvSpPr>
        <p:spPr>
          <a:xfrm>
            <a:off x="2627784" y="62068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“off-shell  </a:t>
            </a:r>
            <a:r>
              <a:rPr lang="el-GR" sz="2800" dirty="0" smtClean="0">
                <a:solidFill>
                  <a:schemeClr val="bg1"/>
                </a:solidFill>
                <a:cs typeface="Times New Roman"/>
              </a:rPr>
              <a:t>ρ</a:t>
            </a:r>
            <a:r>
              <a:rPr lang="en-US" sz="2800" dirty="0" smtClean="0">
                <a:solidFill>
                  <a:schemeClr val="bg1"/>
                </a:solidFill>
                <a:cs typeface="Times New Roman"/>
              </a:rPr>
              <a:t> production”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4077072"/>
            <a:ext cx="8820472" cy="27809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0" y="908720"/>
            <a:ext cx="8892480" cy="30963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0" y="908720"/>
            <a:ext cx="867645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FABF0-1F4E-42C0-8980-7A8F37E85E25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9632" y="116632"/>
            <a:ext cx="6336704" cy="523220"/>
          </a:xfrm>
          <a:prstGeom prst="rect">
            <a:avLst/>
          </a:prstGeom>
          <a:solidFill>
            <a:srgbClr val="53548A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Comic Sans MS" pitchFamily="66" charset="0"/>
                <a:cs typeface="Arial" charset="0"/>
                <a:sym typeface="Symbol"/>
              </a:rPr>
              <a:t>       Predictions for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  <a:sym typeface="Symbol"/>
              </a:rPr>
              <a:t></a:t>
            </a:r>
            <a:r>
              <a:rPr lang="en-US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  <a:sym typeface="Symbol"/>
              </a:rPr>
              <a:t>-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  <a:sym typeface="Symbol"/>
              </a:rPr>
              <a:t>pne</a:t>
            </a:r>
            <a:r>
              <a:rPr lang="en-US" sz="2800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  <a:sym typeface="Symbol"/>
              </a:rPr>
              <a:t>+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  <a:sym typeface="Symbol"/>
              </a:rPr>
              <a:t>e</a:t>
            </a:r>
            <a:r>
              <a:rPr lang="en-US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  <a:sym typeface="Symbol"/>
              </a:rPr>
              <a:t>-</a:t>
            </a:r>
            <a:r>
              <a:rPr lang="fr-FR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GB" sz="2800" b="1" dirty="0" smtClean="0">
              <a:solidFill>
                <a:srgbClr val="FFFFFF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9" name="pole tekstowe 7"/>
          <p:cNvSpPr txBox="1"/>
          <p:nvPr/>
        </p:nvSpPr>
        <p:spPr>
          <a:xfrm>
            <a:off x="0" y="908721"/>
            <a:ext cx="4283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pl-PL" sz="1200" i="1" dirty="0">
                <a:latin typeface="Arial" pitchFamily="34" charset="0"/>
                <a:cs typeface="Arial" pitchFamily="34" charset="0"/>
              </a:rPr>
              <a:t>. Kaempfer , A Titov , R.Reznik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i="1" dirty="0" smtClean="0">
                <a:latin typeface="Arial" pitchFamily="34" charset="0"/>
                <a:cs typeface="Arial" pitchFamily="34" charset="0"/>
              </a:rPr>
              <a:t>Nucl</a:t>
            </a:r>
            <a:r>
              <a:rPr lang="pl-PL" sz="1200" i="1" dirty="0">
                <a:latin typeface="Arial" pitchFamily="34" charset="0"/>
                <a:cs typeface="Arial" pitchFamily="34" charset="0"/>
              </a:rPr>
              <a:t>. Phys. </a:t>
            </a:r>
            <a:r>
              <a:rPr lang="pl-PL" sz="1200" i="1" dirty="0" smtClean="0">
                <a:latin typeface="Arial" pitchFamily="34" charset="0"/>
                <a:cs typeface="Arial" pitchFamily="34" charset="0"/>
              </a:rPr>
              <a:t>A721(2003)583</a:t>
            </a:r>
            <a:endParaRPr lang="pl-PL" sz="1200" i="1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buFontTx/>
              <a:buAutoNum type="alphaUcPeriod"/>
              <a:defRPr/>
            </a:pPr>
            <a:r>
              <a:rPr lang="pl-PL" sz="1200" i="1" dirty="0">
                <a:latin typeface="Arial" pitchFamily="34" charset="0"/>
                <a:cs typeface="Arial" pitchFamily="34" charset="0"/>
              </a:rPr>
              <a:t>Titov, </a:t>
            </a:r>
            <a:r>
              <a:rPr lang="pl-PL" sz="1200" i="1" dirty="0" smtClean="0">
                <a:latin typeface="Arial" pitchFamily="34" charset="0"/>
                <a:cs typeface="Arial" pitchFamily="34" charset="0"/>
              </a:rPr>
              <a:t>B.Kaempfer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i="1" dirty="0" smtClean="0">
                <a:latin typeface="Arial" pitchFamily="34" charset="0"/>
                <a:cs typeface="Arial" pitchFamily="34" charset="0"/>
              </a:rPr>
              <a:t>EPJA 12(2001)217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40" name="Prostokąt 15"/>
          <p:cNvSpPr>
            <a:spLocks noChangeArrowheads="1"/>
          </p:cNvSpPr>
          <p:nvPr/>
        </p:nvSpPr>
        <p:spPr bwMode="auto">
          <a:xfrm>
            <a:off x="323528" y="4152562"/>
            <a:ext cx="417646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i="1" dirty="0">
                <a:latin typeface="Arial" pitchFamily="34" charset="0"/>
                <a:cs typeface="Arial" pitchFamily="34" charset="0"/>
              </a:rPr>
              <a:t>M.F.M. Lutz </a:t>
            </a:r>
            <a:r>
              <a:rPr lang="pl-PL" sz="1200" i="1" dirty="0">
                <a:latin typeface="Arial" pitchFamily="34" charset="0"/>
                <a:cs typeface="Arial" pitchFamily="34" charset="0"/>
              </a:rPr>
              <a:t>, B. Friman, M. </a:t>
            </a:r>
            <a:r>
              <a:rPr lang="pl-PL" sz="1200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oyeu</a:t>
            </a:r>
            <a:r>
              <a:rPr lang="pl-PL" sz="1200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GB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>
                <a:latin typeface="Arial" pitchFamily="34" charset="0"/>
                <a:cs typeface="Arial" pitchFamily="34" charset="0"/>
              </a:rPr>
              <a:t>Nuclear Physics A 713 (2003) </a:t>
            </a:r>
            <a:r>
              <a:rPr lang="en-GB" sz="1200" i="1" dirty="0" smtClean="0">
                <a:latin typeface="Arial" pitchFamily="34" charset="0"/>
                <a:cs typeface="Arial" pitchFamily="34" charset="0"/>
              </a:rPr>
              <a:t>97–118</a:t>
            </a:r>
          </a:p>
          <a:p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Coupling constants from</a:t>
            </a:r>
          </a:p>
          <a:p>
            <a:r>
              <a:rPr lang="en-US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hadronic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coupled channel  model fitted to </a:t>
            </a:r>
            <a:r>
              <a:rPr lang="el-G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γ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l-G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ρ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el-G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ω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 p and </a:t>
            </a:r>
            <a:r>
              <a:rPr lang="el-G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l-G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ρ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el-G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ω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 n  data</a:t>
            </a:r>
            <a:endParaRPr lang="fr-FR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Flèche vers le bas 40"/>
          <p:cNvSpPr/>
          <p:nvPr/>
        </p:nvSpPr>
        <p:spPr>
          <a:xfrm rot="16200000">
            <a:off x="4932040" y="5589240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4" name="Groupe 43"/>
          <p:cNvGrpSpPr/>
          <p:nvPr/>
        </p:nvGrpSpPr>
        <p:grpSpPr>
          <a:xfrm>
            <a:off x="1331640" y="1556792"/>
            <a:ext cx="4284031" cy="2376264"/>
            <a:chOff x="753447" y="2087108"/>
            <a:chExt cx="4284031" cy="2376264"/>
          </a:xfrm>
        </p:grpSpPr>
        <p:sp>
          <p:nvSpPr>
            <p:cNvPr id="37" name="ZoneTexte 36"/>
            <p:cNvSpPr txBox="1"/>
            <p:nvPr/>
          </p:nvSpPr>
          <p:spPr>
            <a:xfrm>
              <a:off x="1114440" y="3557039"/>
              <a:ext cx="973729" cy="331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</a:rPr>
                <a:t>N(1440)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201719" y="2087108"/>
              <a:ext cx="1835759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M</a:t>
              </a:r>
              <a:r>
                <a:rPr kumimoji="0" lang="en-US" sz="18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ee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=0.6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GeV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/c</a:t>
              </a:r>
              <a:r>
                <a:rPr kumimoji="0" lang="en-US" sz="18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2</a:t>
              </a:r>
              <a:endParaRPr kumimoji="0" lang="fr-FR" sz="1800" b="0" i="0" u="none" strike="noStrike" kern="0" cap="none" spc="0" normalizeH="0" baseline="30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endParaRPr>
            </a:p>
          </p:txBody>
        </p:sp>
        <p:grpSp>
          <p:nvGrpSpPr>
            <p:cNvPr id="24" name="Groupe 45"/>
            <p:cNvGrpSpPr/>
            <p:nvPr/>
          </p:nvGrpSpPr>
          <p:grpSpPr>
            <a:xfrm>
              <a:off x="753447" y="2447510"/>
              <a:ext cx="3123118" cy="2015862"/>
              <a:chOff x="645016" y="889117"/>
              <a:chExt cx="3121042" cy="2656706"/>
            </a:xfrm>
          </p:grpSpPr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5016" y="889117"/>
                <a:ext cx="3121042" cy="2656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ZoneTexte 32"/>
              <p:cNvSpPr txBox="1"/>
              <p:nvPr/>
            </p:nvSpPr>
            <p:spPr>
              <a:xfrm>
                <a:off x="1403649" y="1268760"/>
                <a:ext cx="973082" cy="436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80"/>
                    </a:solidFill>
                    <a:effectLst/>
                    <a:uLnTx/>
                    <a:uFillTx/>
                  </a:rPr>
                  <a:t>N(1535)</a:t>
                </a: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1907704" y="1556791"/>
                <a:ext cx="973082" cy="436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80"/>
                    </a:solidFill>
                    <a:effectLst/>
                    <a:uLnTx/>
                    <a:uFillTx/>
                  </a:rPr>
                  <a:t>N(1680)</a:t>
                </a: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5" name="Connecteur droit avec flèche 34"/>
              <p:cNvCxnSpPr>
                <a:stCxn id="33" idx="2"/>
              </p:cNvCxnSpPr>
              <p:nvPr/>
            </p:nvCxnSpPr>
            <p:spPr>
              <a:xfrm flipH="1">
                <a:off x="1835696" y="1705502"/>
                <a:ext cx="54494" cy="35534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366FF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6" name="Connecteur droit avec flèche 35"/>
              <p:cNvCxnSpPr/>
              <p:nvPr/>
            </p:nvCxnSpPr>
            <p:spPr>
              <a:xfrm flipH="1">
                <a:off x="2339752" y="1916832"/>
                <a:ext cx="144016" cy="21602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366FF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26" name="ZoneTexte 25"/>
            <p:cNvSpPr txBox="1"/>
            <p:nvPr/>
          </p:nvSpPr>
          <p:spPr>
            <a:xfrm>
              <a:off x="1467294" y="2265752"/>
              <a:ext cx="1181720" cy="39767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9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Times New Roman"/>
                  <a:cs typeface="Times New Roman"/>
                  <a:sym typeface="Symbol"/>
                </a:rPr>
                <a:t></a:t>
              </a:r>
              <a:r>
                <a:rPr kumimoji="0" lang="en-US" sz="18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Times New Roman"/>
                  <a:cs typeface="Times New Roman"/>
                  <a:sym typeface="Symbol"/>
                </a:rPr>
                <a:t>-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p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Times New Roman"/>
                  <a:cs typeface="Times New Roman"/>
                  <a:sym typeface="Symbol"/>
                </a:rPr>
                <a:t></a:t>
              </a: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Times New Roman"/>
                  <a:cs typeface="Times New Roman"/>
                  <a:sym typeface="Symbol"/>
                </a:rPr>
                <a:t>ρ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Times New Roman"/>
                  <a:cs typeface="Times New Roman"/>
                  <a:sym typeface="Symbol"/>
                </a:rPr>
                <a:t>n  </a:t>
              </a: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1113487" y="3561896"/>
              <a:ext cx="973729" cy="331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80"/>
                  </a:solidFill>
                </a:rPr>
                <a:t>N(1440)</a:t>
              </a:r>
              <a:endParaRPr lang="fr-FR" sz="1400" dirty="0">
                <a:solidFill>
                  <a:srgbClr val="000080"/>
                </a:solidFill>
              </a:endParaRPr>
            </a:p>
          </p:txBody>
        </p:sp>
      </p:grpSp>
      <p:sp>
        <p:nvSpPr>
          <p:cNvPr id="43" name="pole tekstowe 8"/>
          <p:cNvSpPr txBox="1">
            <a:spLocks noChangeArrowheads="1"/>
          </p:cNvSpPr>
          <p:nvPr/>
        </p:nvSpPr>
        <p:spPr bwMode="auto">
          <a:xfrm>
            <a:off x="683568" y="5592142"/>
            <a:ext cx="403244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 dirty="0" smtClean="0">
                <a:cs typeface="Arial" charset="0"/>
              </a:rPr>
              <a:t> overall smaller amplitudes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>
                <a:cs typeface="Arial" charset="0"/>
              </a:rPr>
              <a:t> </a:t>
            </a:r>
            <a:r>
              <a:rPr lang="en-US" sz="1600" dirty="0" smtClean="0">
                <a:cs typeface="Arial" charset="0"/>
              </a:rPr>
              <a:t>D</a:t>
            </a:r>
            <a:r>
              <a:rPr lang="en-US" sz="1600" baseline="-25000" dirty="0" smtClean="0">
                <a:cs typeface="Arial" charset="0"/>
              </a:rPr>
              <a:t>13</a:t>
            </a:r>
            <a:r>
              <a:rPr lang="en-US" sz="1600" dirty="0" smtClean="0">
                <a:cs typeface="Arial" charset="0"/>
              </a:rPr>
              <a:t>(1520) has a larger contribution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cs typeface="Arial" charset="0"/>
              </a:rPr>
              <a:t>  Very large </a:t>
            </a:r>
            <a:r>
              <a:rPr lang="en-US" sz="1600" dirty="0" err="1" smtClean="0">
                <a:solidFill>
                  <a:srgbClr val="FF0000"/>
                </a:solidFill>
                <a:cs typeface="Arial" charset="0"/>
              </a:rPr>
              <a:t>destructrive</a:t>
            </a: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 interference </a:t>
            </a:r>
          </a:p>
          <a:p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between  I=0 (</a:t>
            </a:r>
            <a:r>
              <a:rPr lang="el-G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 and I=1 (</a:t>
            </a:r>
            <a:r>
              <a:rPr lang="el-G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ρ</a:t>
            </a: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) </a:t>
            </a:r>
            <a:r>
              <a:rPr lang="en-US" sz="1600" dirty="0" smtClean="0">
                <a:cs typeface="Arial" charset="0"/>
              </a:rPr>
              <a:t>contributions  </a:t>
            </a:r>
            <a:endParaRPr lang="en-US" sz="1600" dirty="0">
              <a:cs typeface="Arial" charset="0"/>
            </a:endParaRPr>
          </a:p>
        </p:txBody>
      </p:sp>
      <p:grpSp>
        <p:nvGrpSpPr>
          <p:cNvPr id="45" name="Groupe 44"/>
          <p:cNvGrpSpPr/>
          <p:nvPr/>
        </p:nvGrpSpPr>
        <p:grpSpPr>
          <a:xfrm>
            <a:off x="5220072" y="1916832"/>
            <a:ext cx="3024336" cy="2016224"/>
            <a:chOff x="860511" y="4400606"/>
            <a:chExt cx="3092915" cy="2340762"/>
          </a:xfrm>
        </p:grpSpPr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2898"/>
            <a:stretch>
              <a:fillRect/>
            </a:stretch>
          </p:blipFill>
          <p:spPr bwMode="auto">
            <a:xfrm>
              <a:off x="860511" y="4400606"/>
              <a:ext cx="2294954" cy="2340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ZoneTexte 26"/>
            <p:cNvSpPr txBox="1"/>
            <p:nvPr/>
          </p:nvSpPr>
          <p:spPr>
            <a:xfrm>
              <a:off x="1625983" y="4400606"/>
              <a:ext cx="1276257" cy="39767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9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Times New Roman"/>
                  <a:cs typeface="Times New Roman"/>
                  <a:sym typeface="Symbol"/>
                </a:rPr>
                <a:t></a:t>
              </a:r>
              <a:r>
                <a:rPr kumimoji="0" lang="en-US" sz="18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Times New Roman"/>
                  <a:cs typeface="Times New Roman"/>
                  <a:sym typeface="Symbol"/>
                </a:rPr>
                <a:t>-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p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Times New Roman"/>
                  <a:cs typeface="Times New Roman"/>
                  <a:sym typeface="Symbol"/>
                </a:rPr>
                <a:t></a:t>
              </a: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Times New Roman"/>
                  <a:cs typeface="Times New Roman"/>
                  <a:sym typeface="Symbol"/>
                </a:rPr>
                <a:t>ω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Times New Roman"/>
                  <a:cs typeface="Times New Roman"/>
                  <a:sym typeface="Symbol"/>
                </a:rPr>
                <a:t>n  </a:t>
              </a: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897309" y="5492962"/>
              <a:ext cx="973729" cy="33139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</a:rPr>
                <a:t>N(1680)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728129" y="4767012"/>
              <a:ext cx="973729" cy="331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</a:rPr>
                <a:t>N(1535)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636111" y="5232211"/>
              <a:ext cx="973729" cy="331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</a:rPr>
                <a:t>N(1440)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2979697" y="6117165"/>
              <a:ext cx="973729" cy="33139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</a:rPr>
                <a:t>N(1675)</a:t>
              </a: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4211960" y="908720"/>
            <a:ext cx="44644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defRPr/>
            </a:pPr>
            <a:r>
              <a:rPr lang="en-US" sz="105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Coupling constants from quark models 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or derived from R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N</a:t>
            </a:r>
            <a:r>
              <a:rPr lang="el-G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ρ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el-G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ω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branching ratios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4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1255" y="4437113"/>
            <a:ext cx="341122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50"/>
          <p:cNvSpPr/>
          <p:nvPr/>
        </p:nvSpPr>
        <p:spPr>
          <a:xfrm>
            <a:off x="323528" y="4581128"/>
            <a:ext cx="4176464" cy="8640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9695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fr-FR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80728"/>
            <a:ext cx="9144000" cy="5022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4"/>
              </a:buClr>
              <a:buSzPct val="9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Introduction:   </a:t>
            </a: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   </a:t>
            </a:r>
            <a:r>
              <a:rPr lang="fr-FR" b="1" dirty="0" smtClean="0">
                <a:solidFill>
                  <a:srgbClr val="53548A"/>
                </a:solidFill>
                <a:ea typeface="+mn-ea"/>
              </a:rPr>
              <a:t>General </a:t>
            </a:r>
            <a:r>
              <a:rPr lang="fr-FR" b="1" dirty="0" smtClean="0">
                <a:solidFill>
                  <a:srgbClr val="53548A"/>
                </a:solidFill>
              </a:rPr>
              <a:t> motivations </a:t>
            </a:r>
            <a:r>
              <a:rPr lang="fr-FR" b="1" dirty="0" smtClean="0">
                <a:solidFill>
                  <a:srgbClr val="53548A"/>
                </a:solidFill>
                <a:ea typeface="+mn-ea"/>
              </a:rPr>
              <a:t> of HADES </a:t>
            </a:r>
            <a:r>
              <a:rPr lang="fr-FR" b="1" dirty="0" err="1" smtClean="0">
                <a:solidFill>
                  <a:srgbClr val="53548A"/>
                </a:solidFill>
                <a:ea typeface="+mn-ea"/>
              </a:rPr>
              <a:t>experiments</a:t>
            </a:r>
            <a:r>
              <a:rPr lang="fr-FR" b="1" dirty="0" smtClean="0">
                <a:solidFill>
                  <a:srgbClr val="53548A"/>
                </a:solidFill>
                <a:ea typeface="+mn-ea"/>
              </a:rPr>
              <a:t> </a:t>
            </a:r>
          </a:p>
          <a:p>
            <a:pPr marL="1085850" lvl="1" indent="-341313">
              <a:lnSpc>
                <a:spcPct val="80000"/>
              </a:lnSpc>
              <a:spcBef>
                <a:spcPts val="500"/>
              </a:spcBef>
              <a:buClr>
                <a:schemeClr val="accent3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b="1" i="1" dirty="0" smtClean="0">
                <a:solidFill>
                  <a:schemeClr val="accent4"/>
                </a:solidFill>
                <a:ea typeface="+mn-ea"/>
              </a:rPr>
              <a:t>   In-medium modifications of </a:t>
            </a:r>
            <a:r>
              <a:rPr lang="fr-FR" b="1" i="1" dirty="0" err="1" smtClean="0">
                <a:solidFill>
                  <a:schemeClr val="accent4"/>
                </a:solidFill>
                <a:ea typeface="+mn-ea"/>
              </a:rPr>
              <a:t>vector</a:t>
            </a:r>
            <a:r>
              <a:rPr lang="fr-FR" b="1" i="1" dirty="0" smtClean="0">
                <a:solidFill>
                  <a:schemeClr val="accent4"/>
                </a:solidFill>
                <a:ea typeface="+mn-ea"/>
              </a:rPr>
              <a:t> </a:t>
            </a:r>
            <a:r>
              <a:rPr lang="fr-FR" b="1" i="1" dirty="0" err="1" smtClean="0">
                <a:solidFill>
                  <a:schemeClr val="accent4"/>
                </a:solidFill>
                <a:ea typeface="+mn-ea"/>
              </a:rPr>
              <a:t>mesons</a:t>
            </a:r>
            <a:endParaRPr lang="fr-FR" b="1" i="1" dirty="0" smtClean="0">
              <a:solidFill>
                <a:schemeClr val="accent4"/>
              </a:solidFill>
              <a:ea typeface="+mn-ea"/>
            </a:endParaRPr>
          </a:p>
          <a:p>
            <a:pPr marL="1085850" lvl="1" indent="-341313">
              <a:lnSpc>
                <a:spcPct val="80000"/>
              </a:lnSpc>
              <a:spcBef>
                <a:spcPts val="500"/>
              </a:spcBef>
              <a:buClr>
                <a:schemeClr val="accent3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b="1" i="1" dirty="0" smtClean="0">
                <a:solidFill>
                  <a:schemeClr val="accent4"/>
                </a:solidFill>
              </a:rPr>
              <a:t>   Link to Time-Like electromagnetic structure of hadrons</a:t>
            </a:r>
            <a:endParaRPr lang="fr-FR" b="1" i="1" dirty="0">
              <a:solidFill>
                <a:schemeClr val="accent4"/>
              </a:solidFill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 smtClean="0">
              <a:solidFill>
                <a:schemeClr val="accent1"/>
              </a:solidFill>
              <a:ea typeface="+mn-ea"/>
            </a:endParaRPr>
          </a:p>
          <a:p>
            <a:pPr marL="344487" indent="-342900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buFont typeface="Wingdings" panose="05000000000000000000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  <a:ea typeface="+mn-ea"/>
              </a:rPr>
              <a:t>Results</a:t>
            </a: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 err="1">
                <a:solidFill>
                  <a:schemeClr val="accent1"/>
                </a:solidFill>
                <a:ea typeface="+mn-ea"/>
              </a:rPr>
              <a:t>from</a:t>
            </a:r>
            <a:r>
              <a:rPr lang="fr-FR" sz="2000" b="1" dirty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  <a:ea typeface="+mn-ea"/>
              </a:rPr>
              <a:t>dilepton</a:t>
            </a: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production in pp </a:t>
            </a:r>
            <a:r>
              <a:rPr lang="fr-FR" sz="2000" b="1" dirty="0" err="1" smtClean="0">
                <a:solidFill>
                  <a:schemeClr val="accent1"/>
                </a:solidFill>
                <a:ea typeface="+mn-ea"/>
              </a:rPr>
              <a:t>reactions</a:t>
            </a: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 err="1">
                <a:solidFill>
                  <a:schemeClr val="accent1"/>
                </a:solidFill>
                <a:ea typeface="+mn-ea"/>
              </a:rPr>
              <a:t>with</a:t>
            </a:r>
            <a:r>
              <a:rPr lang="fr-FR" sz="2000" b="1" dirty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HADES</a:t>
            </a:r>
          </a:p>
          <a:p>
            <a:pPr marL="344487" indent="-342900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buFont typeface="Wingdings" panose="05000000000000000000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 smtClean="0">
              <a:solidFill>
                <a:schemeClr val="accent1"/>
              </a:solidFill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 smtClean="0">
              <a:solidFill>
                <a:schemeClr val="accent1"/>
              </a:solidFill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Perspectives of HADES </a:t>
            </a:r>
            <a:r>
              <a:rPr lang="fr-FR" sz="2000" b="1" dirty="0" err="1" smtClean="0">
                <a:solidFill>
                  <a:schemeClr val="accent1"/>
                </a:solidFill>
                <a:ea typeface="+mn-ea"/>
              </a:rPr>
              <a:t>measurements</a:t>
            </a: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 err="1" smtClean="0">
                <a:solidFill>
                  <a:schemeClr val="accent1"/>
                </a:solidFill>
                <a:ea typeface="+mn-ea"/>
              </a:rPr>
              <a:t>with</a:t>
            </a: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the GSI pion </a:t>
            </a:r>
            <a:r>
              <a:rPr lang="fr-FR" sz="2000" b="1" dirty="0" err="1">
                <a:solidFill>
                  <a:schemeClr val="accent1"/>
                </a:solidFill>
                <a:ea typeface="+mn-ea"/>
              </a:rPr>
              <a:t>beam</a:t>
            </a:r>
            <a:r>
              <a:rPr lang="fr-FR" sz="2000" b="1" dirty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 smtClean="0">
                <a:solidFill>
                  <a:schemeClr val="accent1"/>
                </a:solidFill>
              </a:rPr>
              <a:t> (</a:t>
            </a:r>
            <a:r>
              <a:rPr lang="en-US" sz="2000" b="1" dirty="0" smtClean="0">
                <a:solidFill>
                  <a:schemeClr val="accent1"/>
                </a:solidFill>
              </a:rPr>
              <a:t>2014)</a:t>
            </a: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US" sz="2000" b="1" dirty="0" smtClean="0">
              <a:solidFill>
                <a:srgbClr val="53548A"/>
              </a:solidFill>
              <a:ea typeface="+mn-ea"/>
              <a:sym typeface="Symbol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b="1" dirty="0" smtClean="0">
                <a:solidFill>
                  <a:srgbClr val="53548A"/>
                </a:solidFill>
                <a:ea typeface="+mn-ea"/>
                <a:sym typeface="Symbol"/>
              </a:rPr>
              <a:t>   </a:t>
            </a:r>
            <a:endParaRPr lang="fr-FR" sz="2000" b="1" dirty="0" smtClean="0">
              <a:solidFill>
                <a:schemeClr val="accent1"/>
              </a:solidFill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144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Conclusions</a:t>
            </a:r>
            <a:endParaRPr lang="fr-FR" sz="2000" b="1" dirty="0">
              <a:solidFill>
                <a:schemeClr val="accent1"/>
              </a:solidFill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4"/>
              </a:buClr>
              <a:buSzPct val="144000"/>
              <a:buFont typeface="Wingding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552" y="183778"/>
            <a:ext cx="8229600" cy="72494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Electromagnetic form factors approach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FD38E-F2C6-49E9-B7D4-4A2113E3781E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7772400" cy="4572000"/>
          </a:xfrm>
        </p:spPr>
        <p:txBody>
          <a:bodyPr>
            <a:normAutofit/>
          </a:bodyPr>
          <a:lstStyle/>
          <a:p>
            <a:r>
              <a:rPr lang="fr-FR" sz="1800" b="1" i="1" dirty="0" smtClean="0"/>
              <a:t>M. </a:t>
            </a:r>
            <a:r>
              <a:rPr lang="fr-FR" sz="1800" b="1" i="1" dirty="0" err="1" smtClean="0"/>
              <a:t>Zetenyi</a:t>
            </a:r>
            <a:r>
              <a:rPr lang="fr-FR" sz="1800" b="1" i="1" dirty="0" smtClean="0"/>
              <a:t> and G. Wolf, </a:t>
            </a:r>
            <a:r>
              <a:rPr lang="fr-FR" sz="1800" b="1" i="1" dirty="0" err="1" smtClean="0"/>
              <a:t>Phys.Rev</a:t>
            </a:r>
            <a:r>
              <a:rPr lang="fr-FR" sz="1800" b="1" i="1" dirty="0" smtClean="0"/>
              <a:t>. C86 (2012) 065209</a:t>
            </a:r>
          </a:p>
          <a:p>
            <a:r>
              <a:rPr lang="en-US" sz="2000" b="1" dirty="0" smtClean="0">
                <a:latin typeface="Times New Roman"/>
                <a:cs typeface="Times New Roman"/>
              </a:rPr>
              <a:t>ρ</a:t>
            </a:r>
            <a:r>
              <a:rPr lang="en-US" sz="2000" b="1" dirty="0" smtClean="0"/>
              <a:t>  production is embedded in </a:t>
            </a:r>
            <a:r>
              <a:rPr lang="en-US" sz="2000" b="1" dirty="0" smtClean="0">
                <a:solidFill>
                  <a:srgbClr val="00B0F0"/>
                </a:solidFill>
              </a:rPr>
              <a:t>the </a:t>
            </a:r>
            <a:r>
              <a:rPr lang="en-US" sz="2000" b="1" dirty="0" err="1" smtClean="0">
                <a:solidFill>
                  <a:srgbClr val="00B0F0"/>
                </a:solidFill>
              </a:rPr>
              <a:t>em</a:t>
            </a:r>
            <a:r>
              <a:rPr lang="en-US" sz="2000" b="1" dirty="0" smtClean="0">
                <a:solidFill>
                  <a:srgbClr val="00B0F0"/>
                </a:solidFill>
              </a:rPr>
              <a:t>  form factor</a:t>
            </a:r>
            <a:endParaRPr lang="fr-FR" sz="2000" dirty="0">
              <a:solidFill>
                <a:srgbClr val="00B0F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916" t="46400" r="15275" b="6598"/>
          <a:stretch/>
        </p:blipFill>
        <p:spPr bwMode="auto">
          <a:xfrm>
            <a:off x="6660232" y="1012140"/>
            <a:ext cx="2483768" cy="169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llipse 20"/>
          <p:cNvSpPr/>
          <p:nvPr/>
        </p:nvSpPr>
        <p:spPr>
          <a:xfrm>
            <a:off x="8216180" y="1857061"/>
            <a:ext cx="288032" cy="22527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7164288" y="1475535"/>
            <a:ext cx="288032" cy="22527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7450386" y="165028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8000156" y="156898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732240" y="2420888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</a:t>
            </a:r>
            <a:r>
              <a:rPr lang="fr-FR" dirty="0" smtClean="0"/>
              <a:t> </a:t>
            </a:r>
            <a:r>
              <a:rPr lang="fr-FR" dirty="0" err="1" smtClean="0"/>
              <a:t>channel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7956376" y="2411596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 </a:t>
            </a:r>
            <a:r>
              <a:rPr lang="fr-FR" dirty="0" err="1" smtClean="0"/>
              <a:t>channel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22" t="7518" r="33594" b="-1881"/>
          <a:stretch>
            <a:fillRect/>
          </a:stretch>
        </p:blipFill>
        <p:spPr bwMode="auto">
          <a:xfrm>
            <a:off x="179512" y="3789040"/>
            <a:ext cx="2124744" cy="215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ZoneTexte 43"/>
          <p:cNvSpPr txBox="1"/>
          <p:nvPr/>
        </p:nvSpPr>
        <p:spPr>
          <a:xfrm>
            <a:off x="107504" y="2998693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dirty="0" err="1" smtClean="0"/>
              <a:t>adjustment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to pion </a:t>
            </a:r>
            <a:r>
              <a:rPr lang="fr-FR" dirty="0" err="1" smtClean="0">
                <a:sym typeface="Symbol"/>
              </a:rPr>
              <a:t>photoproduction</a:t>
            </a:r>
            <a:r>
              <a:rPr lang="fr-FR" dirty="0" smtClean="0">
                <a:sym typeface="Symbol"/>
              </a:rPr>
              <a:t> cross sections </a:t>
            </a:r>
            <a:r>
              <a:rPr lang="fr-FR" dirty="0" smtClean="0"/>
              <a:t>of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err="1" smtClean="0"/>
              <a:t>signs</a:t>
            </a:r>
            <a:r>
              <a:rPr lang="fr-FR" dirty="0" smtClean="0"/>
              <a:t> and </a:t>
            </a:r>
            <a:r>
              <a:rPr lang="fr-FR" dirty="0" err="1" smtClean="0"/>
              <a:t>strength</a:t>
            </a:r>
            <a:r>
              <a:rPr lang="fr-FR" dirty="0" smtClean="0"/>
              <a:t> of RN</a:t>
            </a:r>
            <a:r>
              <a:rPr lang="fr-FR" dirty="0" smtClean="0">
                <a:sym typeface="Symbol"/>
              </a:rPr>
              <a:t> </a:t>
            </a:r>
            <a:r>
              <a:rPr lang="fr-FR" dirty="0" err="1" smtClean="0">
                <a:sym typeface="Symbol"/>
              </a:rPr>
              <a:t>couplings</a:t>
            </a:r>
            <a:r>
              <a:rPr lang="fr-FR" dirty="0" smtClean="0">
                <a:sym typeface="Symbol"/>
              </a:rPr>
              <a:t> (</a:t>
            </a:r>
            <a:r>
              <a:rPr lang="fr-FR" dirty="0" err="1" smtClean="0">
                <a:sym typeface="Symbol"/>
              </a:rPr>
              <a:t>within</a:t>
            </a:r>
            <a:r>
              <a:rPr lang="fr-FR" dirty="0" smtClean="0">
                <a:sym typeface="Symbol"/>
              </a:rPr>
              <a:t> the range </a:t>
            </a:r>
            <a:r>
              <a:rPr lang="fr-FR" dirty="0" err="1" smtClean="0">
                <a:sym typeface="Symbol"/>
              </a:rPr>
              <a:t>allowed</a:t>
            </a:r>
            <a:r>
              <a:rPr lang="fr-FR" dirty="0" smtClean="0">
                <a:sym typeface="Symbol"/>
              </a:rPr>
              <a:t> by the  radiative </a:t>
            </a:r>
            <a:r>
              <a:rPr lang="fr-FR" dirty="0" err="1" smtClean="0">
                <a:sym typeface="Symbol"/>
              </a:rPr>
              <a:t>decay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widths</a:t>
            </a:r>
            <a:r>
              <a:rPr lang="fr-FR" dirty="0" smtClean="0">
                <a:sym typeface="Symbol"/>
              </a:rPr>
              <a:t>) 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187624" y="4005064"/>
            <a:ext cx="958917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p</a:t>
            </a:r>
            <a:r>
              <a:rPr lang="el-GR" dirty="0" smtClean="0">
                <a:latin typeface="Times New Roman"/>
                <a:cs typeface="Times New Roman"/>
                <a:sym typeface="Symbol"/>
              </a:rPr>
              <a:t></a:t>
            </a:r>
            <a:r>
              <a:rPr lang="en-US" baseline="30000" dirty="0" smtClean="0">
                <a:latin typeface="Times New Roman"/>
                <a:cs typeface="Times New Roman"/>
                <a:sym typeface="Symbol"/>
              </a:rPr>
              <a:t>+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n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6955350" y="2708920"/>
            <a:ext cx="215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Born term</a:t>
            </a:r>
          </a:p>
          <a:p>
            <a:r>
              <a:rPr lang="en-US" dirty="0" smtClean="0"/>
              <a:t> + </a:t>
            </a:r>
            <a:r>
              <a:rPr lang="el-GR" dirty="0" smtClean="0">
                <a:latin typeface="Times New Roman"/>
                <a:cs typeface="Times New Roman"/>
              </a:rPr>
              <a:t>ρ</a:t>
            </a:r>
            <a:r>
              <a:rPr lang="en-US" dirty="0" smtClean="0">
                <a:latin typeface="Times New Roman"/>
                <a:cs typeface="Times New Roman"/>
              </a:rPr>
              <a:t> meson exchange</a:t>
            </a:r>
            <a:endParaRPr lang="fr-FR" dirty="0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/>
          <a:srcRect t="21112" b="59067"/>
          <a:stretch>
            <a:fillRect/>
          </a:stretch>
        </p:blipFill>
        <p:spPr bwMode="auto">
          <a:xfrm>
            <a:off x="403072" y="1916832"/>
            <a:ext cx="5825112" cy="9361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933056"/>
            <a:ext cx="3168352" cy="232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ZoneTexte 51"/>
          <p:cNvSpPr txBox="1"/>
          <p:nvPr/>
        </p:nvSpPr>
        <p:spPr>
          <a:xfrm>
            <a:off x="3491880" y="4149080"/>
            <a:ext cx="129875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/>
                <a:cs typeface="Arial" pitchFamily="34" charset="0"/>
              </a:rPr>
              <a:t>π</a:t>
            </a:r>
            <a:r>
              <a:rPr lang="fr-FR" baseline="30000" dirty="0" smtClean="0">
                <a:latin typeface="Franklin Gothic Book"/>
                <a:cs typeface="Arial" pitchFamily="34" charset="0"/>
              </a:rPr>
              <a:t>-</a:t>
            </a:r>
            <a:r>
              <a:rPr lang="fr-FR" dirty="0" smtClean="0">
                <a:latin typeface="Franklin Gothic Book"/>
                <a:cs typeface="Arial" pitchFamily="34" charset="0"/>
              </a:rPr>
              <a:t>p</a:t>
            </a:r>
            <a:r>
              <a:rPr lang="fr-FR" dirty="0" smtClean="0">
                <a:latin typeface="Franklin Gothic Book"/>
                <a:cs typeface="Arial" pitchFamily="34" charset="0"/>
                <a:sym typeface="Symbol" pitchFamily="18" charset="2"/>
              </a:rPr>
              <a:t></a:t>
            </a:r>
            <a:r>
              <a:rPr lang="el-GR" dirty="0" smtClean="0">
                <a:latin typeface="Calibri"/>
                <a:cs typeface="Arial" pitchFamily="34" charset="0"/>
              </a:rPr>
              <a:t> </a:t>
            </a:r>
            <a:r>
              <a:rPr lang="en-US" dirty="0" err="1" smtClean="0">
                <a:latin typeface="Franklin Gothic Book"/>
                <a:cs typeface="Arial" pitchFamily="34" charset="0"/>
              </a:rPr>
              <a:t>ne</a:t>
            </a:r>
            <a:r>
              <a:rPr lang="en-US" baseline="30000" dirty="0" err="1" smtClean="0">
                <a:latin typeface="Franklin Gothic Book"/>
                <a:cs typeface="Arial" pitchFamily="34" charset="0"/>
              </a:rPr>
              <a:t>+</a:t>
            </a:r>
            <a:r>
              <a:rPr lang="en-US" dirty="0" err="1" smtClean="0">
                <a:latin typeface="Franklin Gothic Book"/>
                <a:cs typeface="Arial" pitchFamily="34" charset="0"/>
              </a:rPr>
              <a:t>e</a:t>
            </a:r>
            <a:r>
              <a:rPr lang="en-US" baseline="30000" dirty="0" smtClean="0">
                <a:latin typeface="Franklin Gothic Book"/>
                <a:cs typeface="Arial" pitchFamily="34" charset="0"/>
              </a:rPr>
              <a:t>-</a:t>
            </a:r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5862165" y="4077072"/>
            <a:ext cx="317433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Further studies needed: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Inclusion of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contribution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Too large cross sections for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production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652934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Simulations for 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  <a:sym typeface="Symbol"/>
              </a:rPr>
              <a:t>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  <a:sym typeface="Symbol"/>
              </a:rPr>
              <a:t>-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  <a:sym typeface="Symbol"/>
              </a:rPr>
              <a:t>pne</a:t>
            </a:r>
            <a:r>
              <a:rPr lang="en-US" sz="2400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  <a:sym typeface="Symbol"/>
              </a:rPr>
              <a:t>+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  <a:sym typeface="Symbol"/>
              </a:rPr>
              <a:t>e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  <a:sym typeface="Symbol"/>
              </a:rPr>
              <a:t>-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  <a:sym typeface="Symbol"/>
              </a:rPr>
              <a:t> with the resonance model</a:t>
            </a:r>
            <a:r>
              <a:rPr lang="fr-F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FD38E-F2C6-49E9-B7D4-4A2113E3781E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pic>
        <p:nvPicPr>
          <p:cNvPr id="881666" name="Picture 2"/>
          <p:cNvPicPr>
            <a:picLocks noChangeAspect="1" noChangeArrowheads="1"/>
          </p:cNvPicPr>
          <p:nvPr/>
        </p:nvPicPr>
        <p:blipFill>
          <a:blip r:embed="rId2" cstate="print"/>
          <a:srcRect l="6126" t="14395" r="47469" b="42880"/>
          <a:stretch>
            <a:fillRect/>
          </a:stretch>
        </p:blipFill>
        <p:spPr bwMode="auto">
          <a:xfrm>
            <a:off x="323528" y="1052736"/>
            <a:ext cx="39604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79504" y="2492896"/>
            <a:ext cx="446449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b="1" i="1" dirty="0" smtClean="0">
                <a:solidFill>
                  <a:schemeClr val="accent3"/>
                </a:solidFill>
              </a:rPr>
              <a:t>« photon-point » </a:t>
            </a:r>
            <a:r>
              <a:rPr lang="fr-FR" sz="1600" b="1" i="1" dirty="0" smtClean="0"/>
              <a:t>M. </a:t>
            </a:r>
            <a:r>
              <a:rPr lang="fr-FR" sz="1600" b="1" i="1" dirty="0" err="1" smtClean="0"/>
              <a:t>Zetenyi</a:t>
            </a:r>
            <a:r>
              <a:rPr lang="fr-FR" sz="1600" b="1" i="1" dirty="0" smtClean="0"/>
              <a:t>,  Gy. Wolf, </a:t>
            </a:r>
            <a:r>
              <a:rPr lang="fr-FR" sz="1600" dirty="0" err="1" smtClean="0">
                <a:latin typeface="Arial" charset="0"/>
              </a:rPr>
              <a:t>nucl</a:t>
            </a:r>
            <a:r>
              <a:rPr lang="fr-FR" sz="1600" dirty="0" smtClean="0">
                <a:latin typeface="Arial" charset="0"/>
              </a:rPr>
              <a:t>-th0202047</a:t>
            </a:r>
          </a:p>
        </p:txBody>
      </p:sp>
      <p:grpSp>
        <p:nvGrpSpPr>
          <p:cNvPr id="5" name="Group 98"/>
          <p:cNvGrpSpPr>
            <a:grpSpLocks/>
          </p:cNvGrpSpPr>
          <p:nvPr/>
        </p:nvGrpSpPr>
        <p:grpSpPr bwMode="auto">
          <a:xfrm>
            <a:off x="6948264" y="1124744"/>
            <a:ext cx="1873490" cy="1295525"/>
            <a:chOff x="1638" y="1504"/>
            <a:chExt cx="1245" cy="897"/>
          </a:xfrm>
          <a:noFill/>
        </p:grpSpPr>
        <p:sp>
          <p:nvSpPr>
            <p:cNvPr id="41" name="Rectangle 113"/>
            <p:cNvSpPr>
              <a:spLocks noChangeArrowheads="1"/>
            </p:cNvSpPr>
            <p:nvPr/>
          </p:nvSpPr>
          <p:spPr bwMode="auto">
            <a:xfrm>
              <a:off x="1638" y="1504"/>
              <a:ext cx="1245" cy="897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Line 99"/>
            <p:cNvSpPr>
              <a:spLocks noChangeShapeType="1"/>
            </p:cNvSpPr>
            <p:nvPr/>
          </p:nvSpPr>
          <p:spPr bwMode="auto">
            <a:xfrm>
              <a:off x="1698" y="1886"/>
              <a:ext cx="389" cy="8"/>
            </a:xfrm>
            <a:prstGeom prst="line">
              <a:avLst/>
            </a:prstGeom>
            <a:grp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AutoShape 100"/>
            <p:cNvSpPr>
              <a:spLocks noChangeArrowheads="1"/>
            </p:cNvSpPr>
            <p:nvPr/>
          </p:nvSpPr>
          <p:spPr bwMode="auto">
            <a:xfrm rot="1800000">
              <a:off x="2082" y="1930"/>
              <a:ext cx="296" cy="92"/>
            </a:xfrm>
            <a:custGeom>
              <a:avLst/>
              <a:gdLst>
                <a:gd name="T0" fmla="*/ 0 w 576"/>
                <a:gd name="T1" fmla="*/ 0 h 224"/>
                <a:gd name="T2" fmla="*/ 1 w 576"/>
                <a:gd name="T3" fmla="*/ 0 h 224"/>
                <a:gd name="T4" fmla="*/ 1 w 576"/>
                <a:gd name="T5" fmla="*/ 0 h 224"/>
                <a:gd name="T6" fmla="*/ 1 w 576"/>
                <a:gd name="T7" fmla="*/ 0 h 224"/>
                <a:gd name="T8" fmla="*/ 1 w 576"/>
                <a:gd name="T9" fmla="*/ 0 h 224"/>
                <a:gd name="T10" fmla="*/ 1 w 576"/>
                <a:gd name="T11" fmla="*/ 0 h 224"/>
                <a:gd name="T12" fmla="*/ 2 w 576"/>
                <a:gd name="T13" fmla="*/ 0 h 224"/>
                <a:gd name="T14" fmla="*/ 2 w 576"/>
                <a:gd name="T15" fmla="*/ 0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grp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Line 101"/>
            <p:cNvSpPr>
              <a:spLocks noChangeShapeType="1"/>
            </p:cNvSpPr>
            <p:nvPr/>
          </p:nvSpPr>
          <p:spPr bwMode="auto">
            <a:xfrm flipV="1">
              <a:off x="2093" y="1694"/>
              <a:ext cx="324" cy="208"/>
            </a:xfrm>
            <a:prstGeom prst="line">
              <a:avLst/>
            </a:prstGeom>
            <a:grp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Line 102"/>
            <p:cNvSpPr>
              <a:spLocks noChangeShapeType="1"/>
            </p:cNvSpPr>
            <p:nvPr/>
          </p:nvSpPr>
          <p:spPr bwMode="auto">
            <a:xfrm>
              <a:off x="2393" y="2052"/>
              <a:ext cx="243" cy="199"/>
            </a:xfrm>
            <a:prstGeom prst="line">
              <a:avLst/>
            </a:prstGeom>
            <a:grp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Line 103"/>
            <p:cNvSpPr>
              <a:spLocks noChangeShapeType="1"/>
            </p:cNvSpPr>
            <p:nvPr/>
          </p:nvSpPr>
          <p:spPr bwMode="auto">
            <a:xfrm flipV="1">
              <a:off x="2393" y="1951"/>
              <a:ext cx="200" cy="101"/>
            </a:xfrm>
            <a:prstGeom prst="line">
              <a:avLst/>
            </a:prstGeom>
            <a:grp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Box 104"/>
            <p:cNvSpPr txBox="1">
              <a:spLocks noChangeArrowheads="1"/>
            </p:cNvSpPr>
            <p:nvPr/>
          </p:nvSpPr>
          <p:spPr bwMode="auto">
            <a:xfrm rot="10800000" flipV="1">
              <a:off x="2170" y="1653"/>
              <a:ext cx="419" cy="32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algn="r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Symbol" pitchFamily="18" charset="2"/>
                </a:rPr>
                <a:t></a:t>
              </a:r>
              <a:r>
                <a:rPr kumimoji="0" lang="en-US" sz="2800" b="1" i="0" u="none" strike="noStrike" kern="0" cap="none" spc="0" normalizeH="0" baseline="3000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Symbol" pitchFamily="18" charset="2"/>
                </a:rPr>
                <a:t></a:t>
              </a:r>
            </a:p>
          </p:txBody>
        </p:sp>
        <p:sp>
          <p:nvSpPr>
            <p:cNvPr id="33" name="Text Box 105"/>
            <p:cNvSpPr txBox="1">
              <a:spLocks noChangeArrowheads="1"/>
            </p:cNvSpPr>
            <p:nvPr/>
          </p:nvSpPr>
          <p:spPr bwMode="auto">
            <a:xfrm>
              <a:off x="2527" y="1703"/>
              <a:ext cx="242" cy="232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algn="r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e</a:t>
              </a:r>
              <a:r>
                <a: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34" name="Text Box 106"/>
            <p:cNvSpPr txBox="1">
              <a:spLocks noChangeArrowheads="1"/>
            </p:cNvSpPr>
            <p:nvPr/>
          </p:nvSpPr>
          <p:spPr bwMode="auto">
            <a:xfrm>
              <a:off x="2327" y="2152"/>
              <a:ext cx="221" cy="232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algn="r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e</a:t>
              </a:r>
              <a:r>
                <a: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-</a:t>
              </a:r>
            </a:p>
          </p:txBody>
        </p:sp>
        <p:sp>
          <p:nvSpPr>
            <p:cNvPr id="38" name="Oval 110"/>
            <p:cNvSpPr>
              <a:spLocks noChangeArrowheads="1"/>
            </p:cNvSpPr>
            <p:nvPr/>
          </p:nvSpPr>
          <p:spPr bwMode="auto">
            <a:xfrm>
              <a:off x="2057" y="1859"/>
              <a:ext cx="63" cy="86"/>
            </a:xfrm>
            <a:prstGeom prst="ellipse">
              <a:avLst/>
            </a:prstGeom>
            <a:grp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 Box 111"/>
            <p:cNvSpPr txBox="1">
              <a:spLocks noChangeArrowheads="1"/>
            </p:cNvSpPr>
            <p:nvPr/>
          </p:nvSpPr>
          <p:spPr bwMode="auto">
            <a:xfrm>
              <a:off x="1724" y="1653"/>
              <a:ext cx="217" cy="232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R</a:t>
              </a:r>
            </a:p>
          </p:txBody>
        </p:sp>
        <p:sp>
          <p:nvSpPr>
            <p:cNvPr id="40" name="Text Box 112"/>
            <p:cNvSpPr txBox="1">
              <a:spLocks noChangeArrowheads="1"/>
            </p:cNvSpPr>
            <p:nvPr/>
          </p:nvSpPr>
          <p:spPr bwMode="auto">
            <a:xfrm>
              <a:off x="2131" y="1504"/>
              <a:ext cx="217" cy="232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N</a:t>
              </a:r>
            </a:p>
          </p:txBody>
        </p:sp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4120108" cy="255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2483768" y="2132856"/>
            <a:ext cx="1584176" cy="576064"/>
          </a:xfrm>
          <a:prstGeom prst="rect">
            <a:avLst/>
          </a:prstGeom>
          <a:solidFill>
            <a:srgbClr val="53548A">
              <a:alpha val="32941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4572000" y="2060848"/>
            <a:ext cx="1728192" cy="288032"/>
          </a:xfrm>
          <a:prstGeom prst="rect">
            <a:avLst/>
          </a:prstGeom>
          <a:solidFill>
            <a:srgbClr val="53548A">
              <a:alpha val="32941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Form factors</a:t>
            </a:r>
            <a:r>
              <a:rPr lang="en-US" dirty="0" smtClean="0"/>
              <a:t>:</a:t>
            </a:r>
            <a:endParaRPr lang="fr-FR" dirty="0"/>
          </a:p>
        </p:txBody>
      </p:sp>
      <p:pic>
        <p:nvPicPr>
          <p:cNvPr id="60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68960"/>
            <a:ext cx="3388114" cy="245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ectangle 65"/>
          <p:cNvSpPr/>
          <p:nvPr/>
        </p:nvSpPr>
        <p:spPr>
          <a:xfrm>
            <a:off x="107504" y="3645024"/>
            <a:ext cx="244827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Text Box 37"/>
          <p:cNvSpPr txBox="1">
            <a:spLocks noChangeArrowheads="1"/>
          </p:cNvSpPr>
          <p:nvPr/>
        </p:nvSpPr>
        <p:spPr bwMode="auto">
          <a:xfrm>
            <a:off x="1666875" y="6096000"/>
            <a:ext cx="1414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</a:t>
            </a:r>
            <a:r>
              <a:rPr kumimoji="0" lang="fr-FR" sz="18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ee</a:t>
            </a: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(GeV/c</a:t>
            </a:r>
            <a:r>
              <a:rPr kumimoji="0" lang="fr-FR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64" name="Rectangle 47"/>
          <p:cNvSpPr>
            <a:spLocks noChangeArrowheads="1"/>
          </p:cNvSpPr>
          <p:nvPr/>
        </p:nvSpPr>
        <p:spPr bwMode="auto">
          <a:xfrm>
            <a:off x="6017840" y="3318520"/>
            <a:ext cx="1219200" cy="3048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0674" y="3707740"/>
            <a:ext cx="2557110" cy="369332"/>
          </a:xfrm>
          <a:prstGeom prst="rect">
            <a:avLst/>
          </a:prstGeom>
          <a:solidFill>
            <a:srgbClr val="53548A">
              <a:alpha val="32941"/>
            </a:srgb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Missing mass selection</a:t>
            </a:r>
            <a:endParaRPr lang="fr-FR" dirty="0"/>
          </a:p>
        </p:txBody>
      </p:sp>
      <p:sp>
        <p:nvSpPr>
          <p:cNvPr id="67" name="Rectangle 66"/>
          <p:cNvSpPr/>
          <p:nvPr/>
        </p:nvSpPr>
        <p:spPr>
          <a:xfrm>
            <a:off x="5724128" y="3068960"/>
            <a:ext cx="208823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p=0.8 </a:t>
            </a:r>
            <a:r>
              <a:rPr lang="en-US" dirty="0" err="1" smtClean="0">
                <a:solidFill>
                  <a:schemeClr val="tx1"/>
                </a:solidFill>
              </a:rPr>
              <a:t>GeV</a:t>
            </a:r>
            <a:r>
              <a:rPr lang="en-US" dirty="0" smtClean="0">
                <a:solidFill>
                  <a:schemeClr val="tx1"/>
                </a:solidFill>
              </a:rPr>
              <a:t>/c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sym typeface="Symbol"/>
              </a:rPr>
              <a:t>s=1.55 </a:t>
            </a:r>
            <a:r>
              <a:rPr lang="en-US" dirty="0" err="1" smtClean="0">
                <a:solidFill>
                  <a:schemeClr val="tx1"/>
                </a:solidFill>
                <a:sym typeface="Symbol"/>
              </a:rPr>
              <a:t>GeV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/c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1" name="Text Box 35"/>
          <p:cNvSpPr txBox="1">
            <a:spLocks noChangeArrowheads="1"/>
          </p:cNvSpPr>
          <p:nvPr/>
        </p:nvSpPr>
        <p:spPr bwMode="auto">
          <a:xfrm>
            <a:off x="5364088" y="3068960"/>
            <a:ext cx="2457450" cy="641350"/>
          </a:xfrm>
          <a:prstGeom prst="rect">
            <a:avLst/>
          </a:prstGeom>
          <a:solidFill>
            <a:srgbClr val="53548A">
              <a:alpha val="32941"/>
            </a:srgbClr>
          </a:solidFill>
          <a:ln w="9525">
            <a:solidFill>
              <a:srgbClr val="53548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after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missing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mass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cut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Symbol" pitchFamily="18" charset="2"/>
              </a:rPr>
              <a:t></a:t>
            </a:r>
            <a:r>
              <a:rPr kumimoji="0" lang="fr-FR" sz="18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sym typeface="Symbol" pitchFamily="18" charset="2"/>
              </a:rPr>
              <a:t>-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Symbol" pitchFamily="18" charset="2"/>
              </a:rPr>
              <a:t>e</a:t>
            </a:r>
            <a:r>
              <a:rPr kumimoji="0" lang="fr-FR" sz="18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sym typeface="Symbol" pitchFamily="18" charset="2"/>
              </a:rPr>
              <a:t>+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Symbol" pitchFamily="18" charset="2"/>
              </a:rPr>
              <a:t>e</a:t>
            </a:r>
            <a:r>
              <a:rPr kumimoji="0" lang="fr-FR" sz="18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sym typeface="Symbol" pitchFamily="18" charset="2"/>
              </a:rPr>
              <a:t>-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Symbol" pitchFamily="18" charset="2"/>
              </a:rPr>
              <a:t> n</a:t>
            </a:r>
          </a:p>
        </p:txBody>
      </p:sp>
      <p:pic>
        <p:nvPicPr>
          <p:cNvPr id="8826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276" y="3645024"/>
            <a:ext cx="1404716" cy="163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ZoneTexte 34"/>
          <p:cNvSpPr txBox="1"/>
          <p:nvPr/>
        </p:nvSpPr>
        <p:spPr>
          <a:xfrm>
            <a:off x="4788024" y="1268760"/>
            <a:ext cx="1620957" cy="369332"/>
          </a:xfrm>
          <a:prstGeom prst="rect">
            <a:avLst/>
          </a:prstGeom>
          <a:solidFill>
            <a:srgbClr val="53548A">
              <a:alpha val="32941"/>
            </a:srgb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Dalitz</a:t>
            </a:r>
            <a:r>
              <a:rPr lang="en-US" dirty="0" smtClean="0"/>
              <a:t> decays 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611560" y="89942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H.Kuc</a:t>
            </a:r>
            <a:r>
              <a:rPr lang="en-US" i="1" dirty="0" smtClean="0"/>
              <a:t> (</a:t>
            </a:r>
            <a:r>
              <a:rPr lang="en-US" i="1" dirty="0" err="1" smtClean="0"/>
              <a:t>Orsay</a:t>
            </a:r>
            <a:r>
              <a:rPr lang="en-US" i="1" dirty="0" smtClean="0"/>
              <a:t>/Cracow)</a:t>
            </a:r>
            <a:endParaRPr lang="fr-FR" i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2051720" y="6021288"/>
            <a:ext cx="219322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Missing mass (</a:t>
            </a:r>
            <a:r>
              <a:rPr lang="en-US" sz="1600" dirty="0" err="1" smtClean="0"/>
              <a:t>GeV</a:t>
            </a:r>
            <a:r>
              <a:rPr lang="en-US" sz="1600" dirty="0" smtClean="0"/>
              <a:t>/c)</a:t>
            </a:r>
            <a:endParaRPr lang="fr-FR" sz="1600" dirty="0"/>
          </a:p>
        </p:txBody>
      </p:sp>
      <p:sp>
        <p:nvSpPr>
          <p:cNvPr id="42" name="ZoneTexte 41"/>
          <p:cNvSpPr txBox="1"/>
          <p:nvPr/>
        </p:nvSpPr>
        <p:spPr>
          <a:xfrm>
            <a:off x="5979171" y="5610726"/>
            <a:ext cx="138691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</a:t>
            </a:r>
            <a:r>
              <a:rPr lang="en-US" sz="1600" baseline="-25000" dirty="0" err="1" smtClean="0"/>
              <a:t>ee</a:t>
            </a:r>
            <a:r>
              <a:rPr lang="en-US" sz="1600" dirty="0" smtClean="0"/>
              <a:t> (</a:t>
            </a:r>
            <a:r>
              <a:rPr lang="en-US" sz="1600" dirty="0" err="1" smtClean="0"/>
              <a:t>GeV</a:t>
            </a:r>
            <a:r>
              <a:rPr lang="en-US" sz="1600" dirty="0" smtClean="0"/>
              <a:t>/c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</a:t>
            </a:r>
            <a:endParaRPr lang="fr-FR" sz="1600" dirty="0"/>
          </a:p>
        </p:txBody>
      </p:sp>
      <p:cxnSp>
        <p:nvCxnSpPr>
          <p:cNvPr id="51" name="Connecteur droit 50"/>
          <p:cNvCxnSpPr/>
          <p:nvPr/>
        </p:nvCxnSpPr>
        <p:spPr>
          <a:xfrm flipV="1">
            <a:off x="5220072" y="3573016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/>
          <p:cNvSpPr/>
          <p:nvPr/>
        </p:nvSpPr>
        <p:spPr>
          <a:xfrm>
            <a:off x="4716016" y="6093296"/>
            <a:ext cx="345638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1900 </a:t>
            </a:r>
            <a:r>
              <a:rPr lang="en-US" dirty="0" err="1" smtClean="0"/>
              <a:t>evts</a:t>
            </a:r>
            <a:r>
              <a:rPr lang="en-US" dirty="0" smtClean="0"/>
              <a:t> in 2 weeks for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ee</a:t>
            </a:r>
            <a:r>
              <a:rPr lang="en-US" dirty="0" smtClean="0"/>
              <a:t> &gt; 140 </a:t>
            </a:r>
            <a:r>
              <a:rPr lang="en-US" dirty="0" err="1" smtClean="0"/>
              <a:t>MeV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fr-FR" dirty="0"/>
          </a:p>
        </p:txBody>
      </p:sp>
      <p:cxnSp>
        <p:nvCxnSpPr>
          <p:cNvPr id="56" name="Connecteur droit avec flèche 55"/>
          <p:cNvCxnSpPr/>
          <p:nvPr/>
        </p:nvCxnSpPr>
        <p:spPr>
          <a:xfrm flipV="1">
            <a:off x="5292080" y="4941168"/>
            <a:ext cx="36004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835696" y="4725144"/>
            <a:ext cx="187220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14375" y="44624"/>
            <a:ext cx="809625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Angular distributions in 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  <a:sym typeface="Symbol"/>
              </a:rPr>
              <a:t></a:t>
            </a:r>
            <a:r>
              <a:rPr lang="en-US" sz="3200" b="1" baseline="30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  <a:sym typeface="Symbol"/>
              </a:rPr>
              <a:t>-</a:t>
            </a:r>
            <a:r>
              <a:rPr lang="en-US" sz="3200" b="1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  <a:sym typeface="Symbol"/>
              </a:rPr>
              <a:t>pne</a:t>
            </a:r>
            <a:r>
              <a:rPr lang="en-US" sz="3200" b="1" baseline="300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  <a:sym typeface="Symbol"/>
              </a:rPr>
              <a:t>+</a:t>
            </a:r>
            <a:r>
              <a:rPr lang="en-US" sz="3200" b="1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  <a:sym typeface="Symbol"/>
              </a:rPr>
              <a:t>e</a:t>
            </a:r>
            <a:r>
              <a:rPr lang="en-US" sz="3200" b="1" baseline="30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  <a:sym typeface="Symbol"/>
              </a:rPr>
              <a:t>-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  <a:sym typeface="Symbol"/>
              </a:rPr>
              <a:t> </a:t>
            </a:r>
            <a:r>
              <a:rPr lang="pl-PL" sz="32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:</a:t>
            </a:r>
            <a:endParaRPr lang="en-GB" sz="3200" b="1" dirty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2952328" cy="205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30304" y="764704"/>
            <a:ext cx="3758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γ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angular distributions in CM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sensitive to the different resonance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.contributions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ole tekstowe 7"/>
          <p:cNvSpPr txBox="1"/>
          <p:nvPr/>
        </p:nvSpPr>
        <p:spPr>
          <a:xfrm>
            <a:off x="4860032" y="764704"/>
            <a:ext cx="4283968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i="1" dirty="0">
                <a:latin typeface="Arial" pitchFamily="34" charset="0"/>
                <a:cs typeface="Arial" pitchFamily="34" charset="0"/>
              </a:rPr>
              <a:t>B. Kaempfer , A Titov , R.Reznik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i="1" dirty="0" smtClean="0">
                <a:latin typeface="Arial" pitchFamily="34" charset="0"/>
                <a:cs typeface="Arial" pitchFamily="34" charset="0"/>
              </a:rPr>
              <a:t>Nucl</a:t>
            </a:r>
            <a:r>
              <a:rPr lang="pl-PL" sz="1200" i="1" dirty="0">
                <a:latin typeface="Arial" pitchFamily="34" charset="0"/>
                <a:cs typeface="Arial" pitchFamily="34" charset="0"/>
              </a:rPr>
              <a:t>. Phys. </a:t>
            </a:r>
            <a:r>
              <a:rPr lang="pl-PL" sz="1200" i="1" dirty="0" smtClean="0">
                <a:latin typeface="Arial" pitchFamily="34" charset="0"/>
                <a:cs typeface="Arial" pitchFamily="34" charset="0"/>
              </a:rPr>
              <a:t>A721(2003)583</a:t>
            </a:r>
            <a:endParaRPr lang="pl-PL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7544" y="3573016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/e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angular distributions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γ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reference frame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sensitive to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helicity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amplitudes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(electromagnetic form factors)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836312" y="4797152"/>
            <a:ext cx="1798973" cy="1760984"/>
            <a:chOff x="4430" y="576"/>
            <a:chExt cx="1285" cy="1296"/>
          </a:xfrm>
          <a:solidFill>
            <a:schemeClr val="accent1"/>
          </a:solidFill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5136" y="576"/>
              <a:ext cx="282" cy="2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>
                  <a:solidFill>
                    <a:schemeClr val="bg1"/>
                  </a:solidFill>
                  <a:sym typeface="Symbol" pitchFamily="16" charset="2"/>
                </a:rPr>
                <a:t> </a:t>
              </a:r>
            </a:p>
          </p:txBody>
        </p:sp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4430" y="672"/>
              <a:ext cx="1285" cy="1200"/>
              <a:chOff x="3806" y="672"/>
              <a:chExt cx="1285" cy="1200"/>
            </a:xfrm>
            <a:grpFill/>
          </p:grpSpPr>
          <p:sp>
            <p:nvSpPr>
              <p:cNvPr id="14" name="Arc 8"/>
              <p:cNvSpPr>
                <a:spLocks/>
              </p:cNvSpPr>
              <p:nvPr/>
            </p:nvSpPr>
            <p:spPr bwMode="auto">
              <a:xfrm rot="-10514182" flipH="1" flipV="1">
                <a:off x="4512" y="816"/>
                <a:ext cx="192" cy="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" name="Group 9"/>
              <p:cNvGrpSpPr>
                <a:grpSpLocks/>
              </p:cNvGrpSpPr>
              <p:nvPr/>
            </p:nvGrpSpPr>
            <p:grpSpPr bwMode="auto">
              <a:xfrm>
                <a:off x="3806" y="672"/>
                <a:ext cx="1285" cy="1200"/>
                <a:chOff x="3806" y="672"/>
                <a:chExt cx="1285" cy="1200"/>
              </a:xfrm>
              <a:grpFill/>
            </p:grpSpPr>
            <p:grpSp>
              <p:nvGrpSpPr>
                <p:cNvPr id="16" name="Group 10"/>
                <p:cNvGrpSpPr>
                  <a:grpSpLocks/>
                </p:cNvGrpSpPr>
                <p:nvPr/>
              </p:nvGrpSpPr>
              <p:grpSpPr bwMode="auto">
                <a:xfrm>
                  <a:off x="3806" y="720"/>
                  <a:ext cx="1285" cy="1152"/>
                  <a:chOff x="3422" y="768"/>
                  <a:chExt cx="1285" cy="1152"/>
                </a:xfrm>
                <a:grpFill/>
              </p:grpSpPr>
              <p:grpSp>
                <p:nvGrpSpPr>
                  <p:cNvPr id="18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422" y="768"/>
                    <a:ext cx="1285" cy="1152"/>
                    <a:chOff x="4046" y="480"/>
                    <a:chExt cx="1285" cy="1152"/>
                  </a:xfrm>
                  <a:grpFill/>
                </p:grpSpPr>
                <p:grpSp>
                  <p:nvGrpSpPr>
                    <p:cNvPr id="20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46" y="480"/>
                      <a:ext cx="1285" cy="1152"/>
                      <a:chOff x="4046" y="480"/>
                      <a:chExt cx="1285" cy="1152"/>
                    </a:xfrm>
                    <a:grpFill/>
                  </p:grpSpPr>
                  <p:sp>
                    <p:nvSpPr>
                      <p:cNvPr id="22" name="Text Box 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72" y="960"/>
                        <a:ext cx="233" cy="272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chemeClr val="bg1"/>
                            </a:solidFill>
                            <a:sym typeface="Symbol" pitchFamily="16" charset="2"/>
                          </a:rPr>
                          <a:t></a:t>
                        </a:r>
                      </a:p>
                    </p:txBody>
                  </p:sp>
                  <p:sp>
                    <p:nvSpPr>
                      <p:cNvPr id="23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608" y="816"/>
                        <a:ext cx="240" cy="336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bg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fr-FR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24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272" y="1150"/>
                        <a:ext cx="336" cy="482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bg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fr-FR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25" name="Text Box 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06" y="760"/>
                        <a:ext cx="264" cy="272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 dirty="0">
                            <a:solidFill>
                              <a:schemeClr val="bg1"/>
                            </a:solidFill>
                            <a:sym typeface="Symbol" pitchFamily="16" charset="2"/>
                          </a:rPr>
                          <a:t>*</a:t>
                        </a:r>
                      </a:p>
                    </p:txBody>
                  </p:sp>
                  <p:sp>
                    <p:nvSpPr>
                      <p:cNvPr id="26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046" y="1237"/>
                        <a:ext cx="251" cy="272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 dirty="0">
                            <a:solidFill>
                              <a:schemeClr val="bg1"/>
                            </a:solidFill>
                          </a:rPr>
                          <a:t>N</a:t>
                        </a:r>
                      </a:p>
                    </p:txBody>
                  </p:sp>
                  <p:sp>
                    <p:nvSpPr>
                      <p:cNvPr id="27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56" y="480"/>
                        <a:ext cx="384" cy="768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chemeClr val="bg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fr-FR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28" name="Text Box 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95" y="813"/>
                        <a:ext cx="336" cy="272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 dirty="0">
                            <a:solidFill>
                              <a:schemeClr val="bg1"/>
                            </a:solidFill>
                          </a:rPr>
                          <a:t>e</a:t>
                        </a:r>
                        <a:r>
                          <a:rPr lang="fr-FR" baseline="30000" dirty="0">
                            <a:solidFill>
                              <a:schemeClr val="bg1"/>
                            </a:solidFill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29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64" y="480"/>
                        <a:ext cx="260" cy="272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chemeClr val="bg1"/>
                            </a:solidFill>
                          </a:rPr>
                          <a:t>e</a:t>
                        </a:r>
                        <a:r>
                          <a:rPr lang="fr-FR" baseline="30000">
                            <a:solidFill>
                              <a:schemeClr val="bg1"/>
                            </a:solidFill>
                          </a:rPr>
                          <a:t>-</a:t>
                        </a:r>
                      </a:p>
                    </p:txBody>
                  </p:sp>
                </p:grpSp>
                <p:sp>
                  <p:nvSpPr>
                    <p:cNvPr id="21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44" y="1176"/>
                      <a:ext cx="48" cy="48"/>
                    </a:xfrm>
                    <a:prstGeom prst="ellipse">
                      <a:avLst/>
                    </a:prstGeom>
                    <a:grpFill/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fr-FR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9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32" y="768"/>
                    <a:ext cx="176" cy="346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320" y="672"/>
                  <a:ext cx="560" cy="768"/>
                </a:xfrm>
                <a:prstGeom prst="line">
                  <a:avLst/>
                </a:prstGeom>
                <a:grp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0" name="ZoneTexte 29"/>
          <p:cNvSpPr txBox="1"/>
          <p:nvPr/>
        </p:nvSpPr>
        <p:spPr>
          <a:xfrm>
            <a:off x="4644008" y="3573016"/>
            <a:ext cx="4051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e.g</a:t>
            </a:r>
            <a:r>
              <a:rPr lang="en-US" dirty="0" smtClean="0"/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distributions in  1+ cos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  in case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of purely magnetic transition  (1232)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measured in pp reactions </a:t>
            </a:r>
            <a:endParaRPr lang="fr-FR" dirty="0"/>
          </a:p>
        </p:txBody>
      </p:sp>
      <p:grpSp>
        <p:nvGrpSpPr>
          <p:cNvPr id="31" name="Groupe 30"/>
          <p:cNvGrpSpPr/>
          <p:nvPr/>
        </p:nvGrpSpPr>
        <p:grpSpPr>
          <a:xfrm>
            <a:off x="1042326" y="1917451"/>
            <a:ext cx="2881602" cy="1295525"/>
            <a:chOff x="971600" y="1988840"/>
            <a:chExt cx="2881602" cy="1295525"/>
          </a:xfrm>
        </p:grpSpPr>
        <p:sp>
          <p:nvSpPr>
            <p:cNvPr id="32" name="Rectangle 113"/>
            <p:cNvSpPr>
              <a:spLocks noChangeArrowheads="1"/>
            </p:cNvSpPr>
            <p:nvPr/>
          </p:nvSpPr>
          <p:spPr bwMode="auto">
            <a:xfrm>
              <a:off x="971600" y="1988840"/>
              <a:ext cx="2881602" cy="1295525"/>
            </a:xfrm>
            <a:prstGeom prst="rect">
              <a:avLst/>
            </a:prstGeom>
            <a:solidFill>
              <a:srgbClr val="53548A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 dirty="0">
                <a:solidFill>
                  <a:schemeClr val="bg1"/>
                </a:solidFill>
              </a:endParaRPr>
            </a:p>
          </p:txBody>
        </p:sp>
        <p:sp>
          <p:nvSpPr>
            <p:cNvPr id="33" name="Line 99"/>
            <p:cNvSpPr>
              <a:spLocks noChangeShapeType="1"/>
            </p:cNvSpPr>
            <p:nvPr/>
          </p:nvSpPr>
          <p:spPr bwMode="auto">
            <a:xfrm>
              <a:off x="2070001" y="2540557"/>
              <a:ext cx="585372" cy="11554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>
                <a:solidFill>
                  <a:schemeClr val="bg1"/>
                </a:solidFill>
              </a:endParaRPr>
            </a:p>
          </p:txBody>
        </p:sp>
        <p:sp>
          <p:nvSpPr>
            <p:cNvPr id="34" name="AutoShape 100"/>
            <p:cNvSpPr>
              <a:spLocks noChangeArrowheads="1"/>
            </p:cNvSpPr>
            <p:nvPr/>
          </p:nvSpPr>
          <p:spPr bwMode="auto">
            <a:xfrm rot="1800000">
              <a:off x="2647848" y="2604106"/>
              <a:ext cx="445424" cy="132874"/>
            </a:xfrm>
            <a:custGeom>
              <a:avLst/>
              <a:gdLst>
                <a:gd name="T0" fmla="*/ 0 w 576"/>
                <a:gd name="T1" fmla="*/ 0 h 224"/>
                <a:gd name="T2" fmla="*/ 1 w 576"/>
                <a:gd name="T3" fmla="*/ 0 h 224"/>
                <a:gd name="T4" fmla="*/ 1 w 576"/>
                <a:gd name="T5" fmla="*/ 0 h 224"/>
                <a:gd name="T6" fmla="*/ 1 w 576"/>
                <a:gd name="T7" fmla="*/ 0 h 224"/>
                <a:gd name="T8" fmla="*/ 1 w 576"/>
                <a:gd name="T9" fmla="*/ 0 h 224"/>
                <a:gd name="T10" fmla="*/ 1 w 576"/>
                <a:gd name="T11" fmla="*/ 0 h 224"/>
                <a:gd name="T12" fmla="*/ 2 w 576"/>
                <a:gd name="T13" fmla="*/ 0 h 224"/>
                <a:gd name="T14" fmla="*/ 2 w 576"/>
                <a:gd name="T15" fmla="*/ 0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>
                <a:solidFill>
                  <a:schemeClr val="bg1"/>
                </a:solidFill>
              </a:endParaRPr>
            </a:p>
          </p:txBody>
        </p:sp>
        <p:sp>
          <p:nvSpPr>
            <p:cNvPr id="35" name="Line 101"/>
            <p:cNvSpPr>
              <a:spLocks noChangeShapeType="1"/>
            </p:cNvSpPr>
            <p:nvPr/>
          </p:nvSpPr>
          <p:spPr bwMode="auto">
            <a:xfrm flipV="1">
              <a:off x="2664401" y="2263254"/>
              <a:ext cx="487559" cy="300412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>
                <a:solidFill>
                  <a:schemeClr val="bg1"/>
                </a:solidFill>
              </a:endParaRPr>
            </a:p>
          </p:txBody>
        </p:sp>
        <p:sp>
          <p:nvSpPr>
            <p:cNvPr id="36" name="Line 102"/>
            <p:cNvSpPr>
              <a:spLocks noChangeShapeType="1"/>
            </p:cNvSpPr>
            <p:nvPr/>
          </p:nvSpPr>
          <p:spPr bwMode="auto">
            <a:xfrm>
              <a:off x="3115844" y="2780309"/>
              <a:ext cx="365669" cy="287413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>
                <a:solidFill>
                  <a:schemeClr val="bg1"/>
                </a:solidFill>
              </a:endParaRPr>
            </a:p>
          </p:txBody>
        </p:sp>
        <p:sp>
          <p:nvSpPr>
            <p:cNvPr id="37" name="Line 103"/>
            <p:cNvSpPr>
              <a:spLocks noChangeShapeType="1"/>
            </p:cNvSpPr>
            <p:nvPr/>
          </p:nvSpPr>
          <p:spPr bwMode="auto">
            <a:xfrm flipV="1">
              <a:off x="3115844" y="2634436"/>
              <a:ext cx="300962" cy="145873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>
                <a:solidFill>
                  <a:schemeClr val="bg1"/>
                </a:solidFill>
              </a:endParaRPr>
            </a:p>
          </p:txBody>
        </p:sp>
        <p:sp>
          <p:nvSpPr>
            <p:cNvPr id="38" name="Text Box 104"/>
            <p:cNvSpPr txBox="1">
              <a:spLocks noChangeArrowheads="1"/>
            </p:cNvSpPr>
            <p:nvPr/>
          </p:nvSpPr>
          <p:spPr bwMode="auto">
            <a:xfrm rot="10800000" flipV="1">
              <a:off x="2339362" y="2683702"/>
              <a:ext cx="630516" cy="525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800" b="1" kern="0" dirty="0">
                  <a:solidFill>
                    <a:schemeClr val="bg1"/>
                  </a:solidFill>
                  <a:latin typeface="Symbol" pitchFamily="18" charset="2"/>
                </a:rPr>
                <a:t></a:t>
              </a:r>
              <a:r>
                <a:rPr lang="en-US" sz="2800" b="1" kern="0" baseline="30000" dirty="0">
                  <a:solidFill>
                    <a:schemeClr val="bg1"/>
                  </a:solidFill>
                  <a:latin typeface="Symbol" pitchFamily="18" charset="2"/>
                </a:rPr>
                <a:t></a:t>
              </a:r>
            </a:p>
          </p:txBody>
        </p:sp>
        <p:sp>
          <p:nvSpPr>
            <p:cNvPr id="39" name="Text Box 105"/>
            <p:cNvSpPr txBox="1">
              <a:spLocks noChangeArrowheads="1"/>
            </p:cNvSpPr>
            <p:nvPr/>
          </p:nvSpPr>
          <p:spPr bwMode="auto">
            <a:xfrm>
              <a:off x="3281887" y="2276253"/>
              <a:ext cx="399766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kern="0" dirty="0">
                  <a:solidFill>
                    <a:schemeClr val="bg1"/>
                  </a:solidFill>
                </a:rPr>
                <a:t>e</a:t>
              </a:r>
              <a:r>
                <a:rPr lang="en-US" kern="0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40" name="Text Box 106"/>
            <p:cNvSpPr txBox="1">
              <a:spLocks noChangeArrowheads="1"/>
            </p:cNvSpPr>
            <p:nvPr/>
          </p:nvSpPr>
          <p:spPr bwMode="auto">
            <a:xfrm>
              <a:off x="2888478" y="2852523"/>
              <a:ext cx="361294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kern="0" dirty="0">
                  <a:solidFill>
                    <a:schemeClr val="bg1"/>
                  </a:solidFill>
                </a:rPr>
                <a:t>e</a:t>
              </a:r>
              <a:r>
                <a:rPr lang="en-US" kern="0" baseline="300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41" name="Oval 110"/>
            <p:cNvSpPr>
              <a:spLocks noChangeArrowheads="1"/>
            </p:cNvSpPr>
            <p:nvPr/>
          </p:nvSpPr>
          <p:spPr bwMode="auto">
            <a:xfrm>
              <a:off x="2610228" y="2501562"/>
              <a:ext cx="94803" cy="124209"/>
            </a:xfrm>
            <a:prstGeom prst="ellips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>
                <a:solidFill>
                  <a:schemeClr val="bg1"/>
                </a:solidFill>
              </a:endParaRPr>
            </a:p>
          </p:txBody>
        </p:sp>
        <p:sp>
          <p:nvSpPr>
            <p:cNvPr id="42" name="Text Box 111"/>
            <p:cNvSpPr txBox="1">
              <a:spLocks noChangeArrowheads="1"/>
            </p:cNvSpPr>
            <p:nvPr/>
          </p:nvSpPr>
          <p:spPr bwMode="auto">
            <a:xfrm>
              <a:off x="2109126" y="2204039"/>
              <a:ext cx="348470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kern="0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43" name="Text Box 112"/>
            <p:cNvSpPr txBox="1">
              <a:spLocks noChangeArrowheads="1"/>
            </p:cNvSpPr>
            <p:nvPr/>
          </p:nvSpPr>
          <p:spPr bwMode="auto">
            <a:xfrm>
              <a:off x="2556055" y="2013393"/>
              <a:ext cx="348470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kern="0" dirty="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44" name="Arc 43"/>
            <p:cNvSpPr/>
            <p:nvPr/>
          </p:nvSpPr>
          <p:spPr>
            <a:xfrm rot="6598636" flipH="1">
              <a:off x="2353474" y="2425497"/>
              <a:ext cx="738298" cy="602446"/>
            </a:xfrm>
            <a:prstGeom prst="arc">
              <a:avLst>
                <a:gd name="adj1" fmla="val 17851837"/>
                <a:gd name="adj2" fmla="val 20559595"/>
              </a:avLst>
            </a:prstGeom>
            <a:ln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45" name="Line 101"/>
            <p:cNvSpPr>
              <a:spLocks noChangeShapeType="1"/>
            </p:cNvSpPr>
            <p:nvPr/>
          </p:nvSpPr>
          <p:spPr bwMode="auto">
            <a:xfrm flipV="1">
              <a:off x="1547664" y="2557758"/>
              <a:ext cx="504056" cy="29517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>
                <a:solidFill>
                  <a:schemeClr val="bg1"/>
                </a:solidFill>
              </a:endParaRPr>
            </a:p>
          </p:txBody>
        </p:sp>
        <p:sp>
          <p:nvSpPr>
            <p:cNvPr id="46" name="Line 101"/>
            <p:cNvSpPr>
              <a:spLocks noChangeShapeType="1"/>
            </p:cNvSpPr>
            <p:nvPr/>
          </p:nvSpPr>
          <p:spPr bwMode="auto">
            <a:xfrm>
              <a:off x="1547664" y="2132856"/>
              <a:ext cx="504056" cy="360040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>
                <a:solidFill>
                  <a:schemeClr val="bg1"/>
                </a:solidFill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1187624" y="2060848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  <a:sym typeface="Symbol"/>
                </a:rPr>
                <a:t></a:t>
              </a:r>
              <a:r>
                <a:rPr lang="fr-FR" baseline="30000" dirty="0" smtClean="0">
                  <a:solidFill>
                    <a:schemeClr val="bg1"/>
                  </a:solidFill>
                  <a:sym typeface="Symbol"/>
                </a:rPr>
                <a:t>-</a:t>
              </a:r>
              <a:endParaRPr lang="fr-FR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1187624" y="270892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e 40"/>
          <p:cNvGrpSpPr>
            <a:grpSpLocks/>
          </p:cNvGrpSpPr>
          <p:nvPr/>
        </p:nvGrpSpPr>
        <p:grpSpPr bwMode="auto">
          <a:xfrm>
            <a:off x="4788024" y="4581128"/>
            <a:ext cx="3221444" cy="2276872"/>
            <a:chOff x="0" y="3572503"/>
            <a:chExt cx="3671626" cy="2752272"/>
          </a:xfrm>
        </p:grpSpPr>
        <p:sp>
          <p:nvSpPr>
            <p:cNvPr id="51" name="Rectangle 50"/>
            <p:cNvSpPr/>
            <p:nvPr/>
          </p:nvSpPr>
          <p:spPr>
            <a:xfrm>
              <a:off x="0" y="3573016"/>
              <a:ext cx="356388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95" y="3572503"/>
              <a:ext cx="3491880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 Box 34"/>
            <p:cNvSpPr txBox="1">
              <a:spLocks noChangeArrowheads="1"/>
            </p:cNvSpPr>
            <p:nvPr/>
          </p:nvSpPr>
          <p:spPr bwMode="auto">
            <a:xfrm>
              <a:off x="2749168" y="5799085"/>
              <a:ext cx="922458" cy="5256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dirty="0"/>
                <a:t>cos</a:t>
              </a:r>
              <a:r>
                <a:rPr lang="fr-FR" dirty="0">
                  <a:sym typeface="Symbol" pitchFamily="16" charset="2"/>
                </a:rPr>
                <a:t>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46304" y="5996136"/>
            <a:ext cx="457200" cy="457200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4" name="Titre 4"/>
          <p:cNvSpPr txBox="1">
            <a:spLocks/>
          </p:cNvSpPr>
          <p:nvPr/>
        </p:nvSpPr>
        <p:spPr>
          <a:xfrm>
            <a:off x="683568" y="188640"/>
            <a:ext cx="7848872" cy="720080"/>
          </a:xfrm>
          <a:prstGeom prst="rect">
            <a:avLst/>
          </a:prstGeom>
          <a:solidFill>
            <a:schemeClr val="accent1"/>
          </a:solidFill>
        </p:spPr>
        <p:txBody>
          <a:bodyPr bIns="91440" anchor="b" anchorCtr="0">
            <a:normAutofit fontScale="97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el-GR" sz="4000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π</a:t>
            </a:r>
            <a:r>
              <a:rPr lang="fr-FR" sz="4000" baseline="30000" dirty="0" smtClean="0">
                <a:solidFill>
                  <a:prstClr val="white"/>
                </a:solidFill>
                <a:latin typeface="Franklin Gothic Book"/>
                <a:cs typeface="Arial" pitchFamily="34" charset="0"/>
              </a:rPr>
              <a:t>-</a:t>
            </a:r>
            <a:r>
              <a:rPr lang="fr-FR" sz="4000" dirty="0" smtClean="0">
                <a:solidFill>
                  <a:prstClr val="white"/>
                </a:solidFill>
                <a:latin typeface="Franklin Gothic Book"/>
                <a:cs typeface="Arial" pitchFamily="34" charset="0"/>
              </a:rPr>
              <a:t>p</a:t>
            </a:r>
            <a:r>
              <a:rPr lang="fr-FR" sz="4000" dirty="0" smtClean="0">
                <a:solidFill>
                  <a:prstClr val="white"/>
                </a:solidFill>
                <a:latin typeface="Franklin Gothic Book"/>
                <a:cs typeface="Arial" pitchFamily="34" charset="0"/>
                <a:sym typeface="Symbol" pitchFamily="18" charset="2"/>
              </a:rPr>
              <a:t></a:t>
            </a:r>
            <a:r>
              <a:rPr lang="el-GR" sz="4000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Franklin Gothic Book"/>
                <a:cs typeface="Arial" pitchFamily="34" charset="0"/>
              </a:rPr>
              <a:t>ne</a:t>
            </a:r>
            <a:r>
              <a:rPr lang="en-US" sz="4000" baseline="30000" dirty="0" err="1" smtClean="0">
                <a:solidFill>
                  <a:prstClr val="white"/>
                </a:solidFill>
                <a:latin typeface="Franklin Gothic Book"/>
                <a:cs typeface="Arial" pitchFamily="34" charset="0"/>
              </a:rPr>
              <a:t>+</a:t>
            </a:r>
            <a:r>
              <a:rPr lang="en-US" sz="4000" dirty="0" err="1" smtClean="0">
                <a:solidFill>
                  <a:prstClr val="white"/>
                </a:solidFill>
                <a:latin typeface="Franklin Gothic Book"/>
                <a:cs typeface="Arial" pitchFamily="34" charset="0"/>
              </a:rPr>
              <a:t>e</a:t>
            </a:r>
            <a:r>
              <a:rPr lang="en-US" sz="4000" baseline="30000" dirty="0" smtClean="0">
                <a:solidFill>
                  <a:prstClr val="white"/>
                </a:solidFill>
                <a:latin typeface="Franklin Gothic Book"/>
                <a:cs typeface="Arial" pitchFamily="34" charset="0"/>
              </a:rPr>
              <a:t>-</a:t>
            </a:r>
            <a:r>
              <a:rPr lang="en-US" sz="4000" dirty="0" smtClean="0">
                <a:solidFill>
                  <a:prstClr val="white"/>
                </a:solidFill>
                <a:latin typeface="Franklin Gothic Book"/>
                <a:cs typeface="Arial" pitchFamily="34" charset="0"/>
              </a:rPr>
              <a:t>:  count rate estimates</a:t>
            </a:r>
            <a:endParaRPr lang="fr-FR" sz="4000" dirty="0">
              <a:solidFill>
                <a:prstClr val="white"/>
              </a:solidFill>
              <a:latin typeface="Franklin Gothic Book"/>
            </a:endParaRPr>
          </a:p>
        </p:txBody>
      </p:sp>
      <p:grpSp>
        <p:nvGrpSpPr>
          <p:cNvPr id="6" name="Groupe 12"/>
          <p:cNvGrpSpPr/>
          <p:nvPr/>
        </p:nvGrpSpPr>
        <p:grpSpPr>
          <a:xfrm>
            <a:off x="5408171" y="1196752"/>
            <a:ext cx="3728258" cy="2328292"/>
            <a:chOff x="3139103" y="1196752"/>
            <a:chExt cx="3728258" cy="2328292"/>
          </a:xfrm>
        </p:grpSpPr>
        <p:pic>
          <p:nvPicPr>
            <p:cNvPr id="1771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000"/>
            <a:stretch>
              <a:fillRect/>
            </a:stretch>
          </p:blipFill>
          <p:spPr bwMode="auto">
            <a:xfrm>
              <a:off x="3139103" y="1196752"/>
              <a:ext cx="3238500" cy="2328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4823212" y="1475492"/>
              <a:ext cx="20441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Resonance model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961706" y="2564904"/>
              <a:ext cx="163378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Coherent sum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 (M. </a:t>
              </a:r>
              <a:r>
                <a:rPr lang="en-US" dirty="0" err="1" smtClean="0">
                  <a:solidFill>
                    <a:srgbClr val="FF0000"/>
                  </a:solidFill>
                </a:rPr>
                <a:t>Soyeur</a:t>
              </a:r>
              <a:r>
                <a:rPr lang="en-US" dirty="0" smtClean="0">
                  <a:solidFill>
                    <a:srgbClr val="FF0000"/>
                  </a:solidFill>
                </a:rPr>
                <a:t>)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011311" y="1990581"/>
              <a:ext cx="182614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incoherent sum </a:t>
              </a:r>
            </a:p>
            <a:p>
              <a:r>
                <a:rPr lang="en-US" dirty="0" smtClean="0">
                  <a:solidFill>
                    <a:srgbClr val="002060"/>
                  </a:solidFill>
                </a:rPr>
                <a:t>(M. </a:t>
              </a:r>
              <a:r>
                <a:rPr lang="en-US" dirty="0" err="1" smtClean="0">
                  <a:solidFill>
                    <a:srgbClr val="002060"/>
                  </a:solidFill>
                </a:rPr>
                <a:t>Soyeur</a:t>
              </a:r>
              <a:r>
                <a:rPr lang="en-US" dirty="0" smtClean="0">
                  <a:solidFill>
                    <a:srgbClr val="002060"/>
                  </a:solidFill>
                </a:rPr>
                <a:t>)</a:t>
              </a:r>
              <a:endParaRPr lang="fr-FR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2007" y="1772816"/>
          <a:ext cx="5508105" cy="154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028"/>
                <a:gridCol w="1551274"/>
                <a:gridCol w="1337467"/>
                <a:gridCol w="1161336"/>
              </a:tblGrid>
              <a:tr h="72008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Resonance</a:t>
                      </a:r>
                    </a:p>
                    <a:p>
                      <a:r>
                        <a:rPr lang="en-US" sz="1600" baseline="0" dirty="0" smtClean="0"/>
                        <a:t> model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Titov</a:t>
                      </a:r>
                      <a:r>
                        <a:rPr lang="en-US" sz="1600" baseline="0" dirty="0" smtClean="0"/>
                        <a:t> et al.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M. Lutz </a:t>
                      </a:r>
                    </a:p>
                    <a:p>
                      <a:r>
                        <a:rPr lang="en-US" sz="1600" dirty="0" smtClean="0"/>
                        <a:t>et al.</a:t>
                      </a:r>
                      <a:endParaRPr lang="fr-FR" sz="1600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Evts</a:t>
                      </a:r>
                      <a:r>
                        <a:rPr lang="en-US" sz="1600" dirty="0" smtClean="0"/>
                        <a:t>/ 2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weeks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M&gt;0.14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/c</a:t>
                      </a:r>
                      <a:r>
                        <a:rPr lang="en-US" sz="1600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baseline="0" dirty="0" smtClean="0"/>
                        <a:t> 1900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~6000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~200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251520" y="980728"/>
            <a:ext cx="315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P=0.8 </a:t>
            </a:r>
            <a:r>
              <a:rPr lang="en-US" dirty="0" err="1" smtClean="0">
                <a:solidFill>
                  <a:prstClr val="black"/>
                </a:solidFill>
              </a:rPr>
              <a:t>GeV</a:t>
            </a:r>
            <a:r>
              <a:rPr lang="en-US" dirty="0" smtClean="0">
                <a:solidFill>
                  <a:prstClr val="black"/>
                </a:solidFill>
              </a:rPr>
              <a:t>/c  </a:t>
            </a:r>
            <a:r>
              <a:rPr lang="en-US" dirty="0" smtClean="0">
                <a:sym typeface="Symbol"/>
              </a:rPr>
              <a:t>s=1.55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/c</a:t>
            </a:r>
            <a:endParaRPr lang="fr-FR" dirty="0" smtClean="0"/>
          </a:p>
          <a:p>
            <a:r>
              <a:rPr lang="en-US" dirty="0" smtClean="0">
                <a:solidFill>
                  <a:prstClr val="black"/>
                </a:solidFill>
              </a:rPr>
              <a:t> (below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 threshold)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012160" y="980728"/>
            <a:ext cx="14414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Simulations </a:t>
            </a:r>
            <a:endParaRPr lang="fr-FR" dirty="0"/>
          </a:p>
        </p:txBody>
      </p:sp>
      <p:sp>
        <p:nvSpPr>
          <p:cNvPr id="69" name="ZoneTexte 68"/>
          <p:cNvSpPr txBox="1"/>
          <p:nvPr/>
        </p:nvSpPr>
        <p:spPr>
          <a:xfrm>
            <a:off x="380313" y="3861048"/>
            <a:ext cx="346761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fix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NN* couplings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using </a:t>
            </a:r>
          </a:p>
          <a:p>
            <a:pPr marL="342900" indent="-342900"/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p 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Symbol"/>
              </a:rPr>
              <a:t>+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N channels in the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energy scan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0" name="Groupe 69"/>
          <p:cNvGrpSpPr/>
          <p:nvPr/>
        </p:nvGrpSpPr>
        <p:grpSpPr>
          <a:xfrm>
            <a:off x="1187624" y="5015035"/>
            <a:ext cx="2664296" cy="1224137"/>
            <a:chOff x="971600" y="1988840"/>
            <a:chExt cx="2881602" cy="1295525"/>
          </a:xfrm>
        </p:grpSpPr>
        <p:sp>
          <p:nvSpPr>
            <p:cNvPr id="71" name="Rectangle 113"/>
            <p:cNvSpPr>
              <a:spLocks noChangeArrowheads="1"/>
            </p:cNvSpPr>
            <p:nvPr/>
          </p:nvSpPr>
          <p:spPr bwMode="auto">
            <a:xfrm>
              <a:off x="971600" y="1988840"/>
              <a:ext cx="2881602" cy="1295525"/>
            </a:xfrm>
            <a:prstGeom prst="rect">
              <a:avLst/>
            </a:prstGeom>
            <a:solidFill>
              <a:srgbClr val="53548A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 dirty="0">
                <a:solidFill>
                  <a:schemeClr val="bg1"/>
                </a:solidFill>
              </a:endParaRPr>
            </a:p>
          </p:txBody>
        </p:sp>
        <p:sp>
          <p:nvSpPr>
            <p:cNvPr id="72" name="Line 99"/>
            <p:cNvSpPr>
              <a:spLocks noChangeShapeType="1"/>
            </p:cNvSpPr>
            <p:nvPr/>
          </p:nvSpPr>
          <p:spPr bwMode="auto">
            <a:xfrm>
              <a:off x="2070001" y="2540557"/>
              <a:ext cx="585372" cy="11554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>
                <a:solidFill>
                  <a:schemeClr val="bg1"/>
                </a:solidFill>
              </a:endParaRPr>
            </a:p>
          </p:txBody>
        </p:sp>
        <p:sp>
          <p:nvSpPr>
            <p:cNvPr id="74" name="Line 101"/>
            <p:cNvSpPr>
              <a:spLocks noChangeShapeType="1"/>
            </p:cNvSpPr>
            <p:nvPr/>
          </p:nvSpPr>
          <p:spPr bwMode="auto">
            <a:xfrm flipV="1">
              <a:off x="2664401" y="2263254"/>
              <a:ext cx="487559" cy="300412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>
                <a:solidFill>
                  <a:schemeClr val="bg1"/>
                </a:solidFill>
              </a:endParaRPr>
            </a:p>
          </p:txBody>
        </p:sp>
        <p:sp>
          <p:nvSpPr>
            <p:cNvPr id="75" name="Line 102"/>
            <p:cNvSpPr>
              <a:spLocks noChangeShapeType="1"/>
            </p:cNvSpPr>
            <p:nvPr/>
          </p:nvSpPr>
          <p:spPr bwMode="auto">
            <a:xfrm>
              <a:off x="3115844" y="2780309"/>
              <a:ext cx="365669" cy="287413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>
                <a:solidFill>
                  <a:schemeClr val="bg1"/>
                </a:solidFill>
              </a:endParaRPr>
            </a:p>
          </p:txBody>
        </p:sp>
        <p:sp>
          <p:nvSpPr>
            <p:cNvPr id="76" name="Line 103"/>
            <p:cNvSpPr>
              <a:spLocks noChangeShapeType="1"/>
            </p:cNvSpPr>
            <p:nvPr/>
          </p:nvSpPr>
          <p:spPr bwMode="auto">
            <a:xfrm flipV="1">
              <a:off x="3115844" y="2634436"/>
              <a:ext cx="300962" cy="145873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>
                <a:solidFill>
                  <a:schemeClr val="bg1"/>
                </a:solidFill>
              </a:endParaRPr>
            </a:p>
          </p:txBody>
        </p:sp>
        <p:sp>
          <p:nvSpPr>
            <p:cNvPr id="77" name="Text Box 104"/>
            <p:cNvSpPr txBox="1">
              <a:spLocks noChangeArrowheads="1"/>
            </p:cNvSpPr>
            <p:nvPr/>
          </p:nvSpPr>
          <p:spPr bwMode="auto">
            <a:xfrm rot="10800000" flipV="1">
              <a:off x="2267745" y="2636912"/>
              <a:ext cx="630516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l-GR" sz="2000" b="1" kern="0" dirty="0" smtClean="0">
                  <a:solidFill>
                    <a:srgbClr val="FFFF00"/>
                  </a:solidFill>
                  <a:latin typeface="Times New Roman"/>
                  <a:cs typeface="Times New Roman"/>
                </a:rPr>
                <a:t>ρ</a:t>
              </a:r>
              <a:endParaRPr lang="en-US" sz="2000" b="1" kern="0" baseline="30000" dirty="0">
                <a:solidFill>
                  <a:srgbClr val="FFFF00"/>
                </a:solidFill>
                <a:latin typeface="Symbol" pitchFamily="18" charset="2"/>
              </a:endParaRPr>
            </a:p>
          </p:txBody>
        </p:sp>
        <p:sp>
          <p:nvSpPr>
            <p:cNvPr id="78" name="Text Box 105"/>
            <p:cNvSpPr txBox="1">
              <a:spLocks noChangeArrowheads="1"/>
            </p:cNvSpPr>
            <p:nvPr/>
          </p:nvSpPr>
          <p:spPr bwMode="auto">
            <a:xfrm>
              <a:off x="3283490" y="2276253"/>
              <a:ext cx="398163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kern="0" dirty="0" smtClean="0">
                  <a:solidFill>
                    <a:schemeClr val="bg1"/>
                  </a:solidFill>
                  <a:sym typeface="Symbol"/>
                </a:rPr>
                <a:t></a:t>
              </a:r>
              <a:r>
                <a:rPr lang="en-US" kern="0" baseline="30000" dirty="0" smtClean="0">
                  <a:solidFill>
                    <a:schemeClr val="bg1"/>
                  </a:solidFill>
                </a:rPr>
                <a:t>+</a:t>
              </a:r>
              <a:endParaRPr lang="en-US" kern="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79" name="Text Box 106"/>
            <p:cNvSpPr txBox="1">
              <a:spLocks noChangeArrowheads="1"/>
            </p:cNvSpPr>
            <p:nvPr/>
          </p:nvSpPr>
          <p:spPr bwMode="auto">
            <a:xfrm>
              <a:off x="2890081" y="2852523"/>
              <a:ext cx="359691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kern="0" dirty="0" smtClean="0">
                  <a:solidFill>
                    <a:schemeClr val="bg1"/>
                  </a:solidFill>
                  <a:sym typeface="Symbol"/>
                </a:rPr>
                <a:t></a:t>
              </a:r>
              <a:r>
                <a:rPr lang="en-US" kern="0" baseline="30000" dirty="0" smtClean="0">
                  <a:solidFill>
                    <a:schemeClr val="bg1"/>
                  </a:solidFill>
                </a:rPr>
                <a:t>-</a:t>
              </a:r>
              <a:endParaRPr lang="en-US" kern="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80" name="Oval 110"/>
            <p:cNvSpPr>
              <a:spLocks noChangeArrowheads="1"/>
            </p:cNvSpPr>
            <p:nvPr/>
          </p:nvSpPr>
          <p:spPr bwMode="auto">
            <a:xfrm>
              <a:off x="2610228" y="2501562"/>
              <a:ext cx="94803" cy="124209"/>
            </a:xfrm>
            <a:prstGeom prst="ellips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>
                <a:solidFill>
                  <a:schemeClr val="bg1"/>
                </a:solidFill>
              </a:endParaRPr>
            </a:p>
          </p:txBody>
        </p:sp>
        <p:sp>
          <p:nvSpPr>
            <p:cNvPr id="81" name="Text Box 111"/>
            <p:cNvSpPr txBox="1">
              <a:spLocks noChangeArrowheads="1"/>
            </p:cNvSpPr>
            <p:nvPr/>
          </p:nvSpPr>
          <p:spPr bwMode="auto">
            <a:xfrm>
              <a:off x="2109126" y="2204039"/>
              <a:ext cx="348470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kern="0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82" name="Text Box 112"/>
            <p:cNvSpPr txBox="1">
              <a:spLocks noChangeArrowheads="1"/>
            </p:cNvSpPr>
            <p:nvPr/>
          </p:nvSpPr>
          <p:spPr bwMode="auto">
            <a:xfrm>
              <a:off x="2556055" y="2013393"/>
              <a:ext cx="348470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kern="0" dirty="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83" name="Line 101"/>
            <p:cNvSpPr>
              <a:spLocks noChangeShapeType="1"/>
            </p:cNvSpPr>
            <p:nvPr/>
          </p:nvSpPr>
          <p:spPr bwMode="auto">
            <a:xfrm flipV="1">
              <a:off x="1547664" y="2557758"/>
              <a:ext cx="504056" cy="29517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>
                <a:solidFill>
                  <a:schemeClr val="bg1"/>
                </a:solidFill>
              </a:endParaRPr>
            </a:p>
          </p:txBody>
        </p:sp>
        <p:sp>
          <p:nvSpPr>
            <p:cNvPr id="84" name="Line 101"/>
            <p:cNvSpPr>
              <a:spLocks noChangeShapeType="1"/>
            </p:cNvSpPr>
            <p:nvPr/>
          </p:nvSpPr>
          <p:spPr bwMode="auto">
            <a:xfrm>
              <a:off x="1547664" y="2132856"/>
              <a:ext cx="504056" cy="360040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>
                <a:solidFill>
                  <a:schemeClr val="bg1"/>
                </a:solidFill>
              </a:endParaRPr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1187624" y="2060848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  <a:sym typeface="Symbol"/>
                </a:rPr>
                <a:t></a:t>
              </a:r>
              <a:r>
                <a:rPr lang="fr-FR" baseline="30000" dirty="0" smtClean="0">
                  <a:solidFill>
                    <a:schemeClr val="bg1"/>
                  </a:solidFill>
                  <a:sym typeface="Symbol"/>
                </a:rPr>
                <a:t>-</a:t>
              </a:r>
              <a:endParaRPr lang="fr-FR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1187624" y="270892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87" name="ZoneTexte 86"/>
          <p:cNvSpPr txBox="1"/>
          <p:nvPr/>
        </p:nvSpPr>
        <p:spPr>
          <a:xfrm>
            <a:off x="3707904" y="3356992"/>
            <a:ext cx="1415772" cy="461665"/>
          </a:xfrm>
          <a:prstGeom prst="rect">
            <a:avLst/>
          </a:prstGeom>
          <a:solidFill>
            <a:srgbClr val="53548A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Strategy:</a:t>
            </a:r>
            <a:endParaRPr lang="fr-FR" sz="2400" dirty="0">
              <a:solidFill>
                <a:schemeClr val="bg1"/>
              </a:solidFill>
            </a:endParaRPr>
          </a:p>
        </p:txBody>
      </p:sp>
      <p:cxnSp>
        <p:nvCxnSpPr>
          <p:cNvPr id="90" name="Connecteur droit 89"/>
          <p:cNvCxnSpPr>
            <a:stCxn id="80" idx="5"/>
            <a:endCxn id="75" idx="0"/>
          </p:cNvCxnSpPr>
          <p:nvPr/>
        </p:nvCxnSpPr>
        <p:spPr>
          <a:xfrm>
            <a:off x="2777498" y="5599681"/>
            <a:ext cx="392669" cy="16321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e 98"/>
          <p:cNvGrpSpPr/>
          <p:nvPr/>
        </p:nvGrpSpPr>
        <p:grpSpPr>
          <a:xfrm>
            <a:off x="4632726" y="3861048"/>
            <a:ext cx="4403770" cy="2522140"/>
            <a:chOff x="4632726" y="3861048"/>
            <a:chExt cx="4403770" cy="2522140"/>
          </a:xfrm>
        </p:grpSpPr>
        <p:sp>
          <p:nvSpPr>
            <p:cNvPr id="52" name="Rectangle 113"/>
            <p:cNvSpPr>
              <a:spLocks noChangeArrowheads="1"/>
            </p:cNvSpPr>
            <p:nvPr/>
          </p:nvSpPr>
          <p:spPr bwMode="auto">
            <a:xfrm>
              <a:off x="5508104" y="4943647"/>
              <a:ext cx="2953610" cy="1439541"/>
            </a:xfrm>
            <a:prstGeom prst="rect">
              <a:avLst/>
            </a:prstGeom>
            <a:solidFill>
              <a:srgbClr val="53548A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 dirty="0">
                <a:solidFill>
                  <a:schemeClr val="bg1"/>
                </a:solidFill>
              </a:endParaRPr>
            </a:p>
          </p:txBody>
        </p:sp>
        <p:sp>
          <p:nvSpPr>
            <p:cNvPr id="53" name="Line 99"/>
            <p:cNvSpPr>
              <a:spLocks noChangeShapeType="1"/>
            </p:cNvSpPr>
            <p:nvPr/>
          </p:nvSpPr>
          <p:spPr bwMode="auto">
            <a:xfrm>
              <a:off x="6678513" y="5495364"/>
              <a:ext cx="585372" cy="11554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>
                <a:solidFill>
                  <a:schemeClr val="bg1"/>
                </a:solidFill>
              </a:endParaRPr>
            </a:p>
          </p:txBody>
        </p:sp>
        <p:sp>
          <p:nvSpPr>
            <p:cNvPr id="54" name="AutoShape 100"/>
            <p:cNvSpPr>
              <a:spLocks noChangeArrowheads="1"/>
            </p:cNvSpPr>
            <p:nvPr/>
          </p:nvSpPr>
          <p:spPr bwMode="auto">
            <a:xfrm rot="1800000">
              <a:off x="7608849" y="5801110"/>
              <a:ext cx="305787" cy="156043"/>
            </a:xfrm>
            <a:custGeom>
              <a:avLst/>
              <a:gdLst>
                <a:gd name="T0" fmla="*/ 0 w 576"/>
                <a:gd name="T1" fmla="*/ 0 h 224"/>
                <a:gd name="T2" fmla="*/ 1 w 576"/>
                <a:gd name="T3" fmla="*/ 0 h 224"/>
                <a:gd name="T4" fmla="*/ 1 w 576"/>
                <a:gd name="T5" fmla="*/ 0 h 224"/>
                <a:gd name="T6" fmla="*/ 1 w 576"/>
                <a:gd name="T7" fmla="*/ 0 h 224"/>
                <a:gd name="T8" fmla="*/ 1 w 576"/>
                <a:gd name="T9" fmla="*/ 0 h 224"/>
                <a:gd name="T10" fmla="*/ 1 w 576"/>
                <a:gd name="T11" fmla="*/ 0 h 224"/>
                <a:gd name="T12" fmla="*/ 2 w 576"/>
                <a:gd name="T13" fmla="*/ 0 h 224"/>
                <a:gd name="T14" fmla="*/ 2 w 576"/>
                <a:gd name="T15" fmla="*/ 0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>
                <a:solidFill>
                  <a:schemeClr val="bg1"/>
                </a:solidFill>
              </a:endParaRPr>
            </a:p>
          </p:txBody>
        </p:sp>
        <p:sp>
          <p:nvSpPr>
            <p:cNvPr id="55" name="Line 101"/>
            <p:cNvSpPr>
              <a:spLocks noChangeShapeType="1"/>
            </p:cNvSpPr>
            <p:nvPr/>
          </p:nvSpPr>
          <p:spPr bwMode="auto">
            <a:xfrm flipV="1">
              <a:off x="7308304" y="5159052"/>
              <a:ext cx="487559" cy="300412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>
                <a:solidFill>
                  <a:schemeClr val="bg1"/>
                </a:solidFill>
              </a:endParaRPr>
            </a:p>
          </p:txBody>
        </p:sp>
        <p:sp>
          <p:nvSpPr>
            <p:cNvPr id="56" name="Line 102"/>
            <p:cNvSpPr>
              <a:spLocks noChangeShapeType="1"/>
            </p:cNvSpPr>
            <p:nvPr/>
          </p:nvSpPr>
          <p:spPr bwMode="auto">
            <a:xfrm>
              <a:off x="7940771" y="5954393"/>
              <a:ext cx="365669" cy="287413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>
                <a:solidFill>
                  <a:schemeClr val="bg1"/>
                </a:solidFill>
              </a:endParaRPr>
            </a:p>
          </p:txBody>
        </p:sp>
        <p:sp>
          <p:nvSpPr>
            <p:cNvPr id="57" name="Line 103"/>
            <p:cNvSpPr>
              <a:spLocks noChangeShapeType="1"/>
            </p:cNvSpPr>
            <p:nvPr/>
          </p:nvSpPr>
          <p:spPr bwMode="auto">
            <a:xfrm flipV="1">
              <a:off x="7940771" y="5808520"/>
              <a:ext cx="300962" cy="145873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>
                <a:solidFill>
                  <a:schemeClr val="bg1"/>
                </a:solidFill>
              </a:endParaRPr>
            </a:p>
          </p:txBody>
        </p:sp>
        <p:sp>
          <p:nvSpPr>
            <p:cNvPr id="58" name="Text Box 104"/>
            <p:cNvSpPr txBox="1">
              <a:spLocks noChangeArrowheads="1"/>
            </p:cNvSpPr>
            <p:nvPr/>
          </p:nvSpPr>
          <p:spPr bwMode="auto">
            <a:xfrm rot="10800000" flipV="1">
              <a:off x="7469876" y="5209714"/>
              <a:ext cx="630516" cy="525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800" b="1" kern="0" dirty="0">
                  <a:solidFill>
                    <a:srgbClr val="FFFF00"/>
                  </a:solidFill>
                  <a:latin typeface="Symbol" pitchFamily="18" charset="2"/>
                </a:rPr>
                <a:t></a:t>
              </a:r>
              <a:r>
                <a:rPr lang="en-US" sz="2800" b="1" kern="0" baseline="30000" dirty="0">
                  <a:solidFill>
                    <a:srgbClr val="FFFF00"/>
                  </a:solidFill>
                  <a:latin typeface="Symbol" pitchFamily="18" charset="2"/>
                </a:rPr>
                <a:t></a:t>
              </a:r>
            </a:p>
          </p:txBody>
        </p:sp>
        <p:sp>
          <p:nvSpPr>
            <p:cNvPr id="59" name="Text Box 105"/>
            <p:cNvSpPr txBox="1">
              <a:spLocks noChangeArrowheads="1"/>
            </p:cNvSpPr>
            <p:nvPr/>
          </p:nvSpPr>
          <p:spPr bwMode="auto">
            <a:xfrm>
              <a:off x="8106814" y="5450337"/>
              <a:ext cx="399766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kern="0" dirty="0">
                  <a:solidFill>
                    <a:schemeClr val="bg1"/>
                  </a:solidFill>
                </a:rPr>
                <a:t>e</a:t>
              </a:r>
              <a:r>
                <a:rPr lang="en-US" kern="0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60" name="Text Box 106"/>
            <p:cNvSpPr txBox="1">
              <a:spLocks noChangeArrowheads="1"/>
            </p:cNvSpPr>
            <p:nvPr/>
          </p:nvSpPr>
          <p:spPr bwMode="auto">
            <a:xfrm>
              <a:off x="7667090" y="6011675"/>
              <a:ext cx="361294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kern="0" dirty="0">
                  <a:solidFill>
                    <a:schemeClr val="bg1"/>
                  </a:solidFill>
                </a:rPr>
                <a:t>e</a:t>
              </a:r>
              <a:r>
                <a:rPr lang="en-US" kern="0" baseline="300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62" name="Text Box 111"/>
            <p:cNvSpPr txBox="1">
              <a:spLocks noChangeArrowheads="1"/>
            </p:cNvSpPr>
            <p:nvPr/>
          </p:nvSpPr>
          <p:spPr bwMode="auto">
            <a:xfrm>
              <a:off x="6717638" y="5158846"/>
              <a:ext cx="348470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kern="0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63" name="Text Box 112"/>
            <p:cNvSpPr txBox="1">
              <a:spLocks noChangeArrowheads="1"/>
            </p:cNvSpPr>
            <p:nvPr/>
          </p:nvSpPr>
          <p:spPr bwMode="auto">
            <a:xfrm>
              <a:off x="7164567" y="4968200"/>
              <a:ext cx="348470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kern="0" dirty="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65" name="Line 101"/>
            <p:cNvSpPr>
              <a:spLocks noChangeShapeType="1"/>
            </p:cNvSpPr>
            <p:nvPr/>
          </p:nvSpPr>
          <p:spPr bwMode="auto">
            <a:xfrm flipV="1">
              <a:off x="6156176" y="5512565"/>
              <a:ext cx="504056" cy="29517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>
                <a:solidFill>
                  <a:schemeClr val="bg1"/>
                </a:solidFill>
              </a:endParaRPr>
            </a:p>
          </p:txBody>
        </p:sp>
        <p:sp>
          <p:nvSpPr>
            <p:cNvPr id="66" name="Line 101"/>
            <p:cNvSpPr>
              <a:spLocks noChangeShapeType="1"/>
            </p:cNvSpPr>
            <p:nvPr/>
          </p:nvSpPr>
          <p:spPr bwMode="auto">
            <a:xfrm>
              <a:off x="6156176" y="5087663"/>
              <a:ext cx="504056" cy="360040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 kern="0">
                <a:solidFill>
                  <a:schemeClr val="bg1"/>
                </a:solidFill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5796136" y="5015655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  <a:sym typeface="Symbol"/>
                </a:rPr>
                <a:t></a:t>
              </a:r>
              <a:r>
                <a:rPr lang="fr-FR" baseline="30000" dirty="0" smtClean="0">
                  <a:solidFill>
                    <a:schemeClr val="bg1"/>
                  </a:solidFill>
                  <a:sym typeface="Symbol"/>
                </a:rPr>
                <a:t>-</a:t>
              </a:r>
              <a:endParaRPr lang="fr-FR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5796136" y="56637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4632726" y="3861048"/>
              <a:ext cx="4403770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 startAt="2"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Measure </a:t>
              </a:r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“off-shell” </a:t>
              </a:r>
              <a:r>
                <a:rPr lang="el-GR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ρ</a:t>
              </a:r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effects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in</a:t>
              </a:r>
            </a:p>
            <a:p>
              <a:pPr marL="342900" indent="-342900"/>
              <a:r>
                <a:rPr lang="en-US" dirty="0" smtClean="0">
                  <a:latin typeface="Arial" pitchFamily="34" charset="0"/>
                  <a:cs typeface="Arial" pitchFamily="34" charset="0"/>
                </a:rPr>
                <a:t>the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dielectron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production at the N*(1520) </a:t>
              </a:r>
            </a:p>
            <a:p>
              <a:pPr marL="342900" indent="-342900"/>
              <a:r>
                <a:rPr lang="en-US" dirty="0" smtClean="0">
                  <a:latin typeface="Arial" pitchFamily="34" charset="0"/>
                  <a:cs typeface="Arial" pitchFamily="34" charset="0"/>
                </a:rPr>
                <a:t> energy</a:t>
              </a: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1" name="Connecteur droit 90"/>
            <p:cNvCxnSpPr/>
            <p:nvPr/>
          </p:nvCxnSpPr>
          <p:spPr>
            <a:xfrm>
              <a:off x="7308304" y="5519092"/>
              <a:ext cx="288032" cy="216024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 Box 104"/>
            <p:cNvSpPr txBox="1">
              <a:spLocks noChangeArrowheads="1"/>
            </p:cNvSpPr>
            <p:nvPr/>
          </p:nvSpPr>
          <p:spPr bwMode="auto">
            <a:xfrm rot="10800000" flipV="1">
              <a:off x="6821804" y="5447084"/>
              <a:ext cx="630516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l-GR" sz="2000" b="1" kern="0" dirty="0" smtClean="0">
                  <a:solidFill>
                    <a:srgbClr val="FFFF00"/>
                  </a:solidFill>
                  <a:latin typeface="Times New Roman"/>
                  <a:cs typeface="Times New Roman"/>
                </a:rPr>
                <a:t>ρ</a:t>
              </a:r>
              <a:endParaRPr lang="en-US" sz="2000" b="1" kern="0" baseline="30000" dirty="0">
                <a:solidFill>
                  <a:srgbClr val="FFFF00"/>
                </a:solidFill>
                <a:latin typeface="Symbol" pitchFamily="18" charset="2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8388424" y="3429000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28874-4199-4A1C-8B5F-8A677BC18390}" type="slidenum">
              <a:rPr lang="fr-FR" smtClean="0"/>
              <a:pPr>
                <a:defRPr/>
              </a:pPr>
              <a:t>24</a:t>
            </a:fld>
            <a:endParaRPr lang="fr-FR" smtClean="0"/>
          </a:p>
        </p:txBody>
      </p:sp>
      <p:pic>
        <p:nvPicPr>
          <p:cNvPr id="1914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6" name="Rectangle 5"/>
          <p:cNvSpPr>
            <a:spLocks noChangeArrowheads="1"/>
          </p:cNvSpPr>
          <p:nvPr/>
        </p:nvSpPr>
        <p:spPr bwMode="auto">
          <a:xfrm>
            <a:off x="214313" y="574675"/>
            <a:ext cx="3124200" cy="925513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b="1" i="1" dirty="0" err="1">
                <a:solidFill>
                  <a:srgbClr val="002060"/>
                </a:solidFill>
                <a:latin typeface="Arial" charset="0"/>
                <a:sym typeface="Symbol" pitchFamily="18" charset="2"/>
              </a:rPr>
              <a:t>acceptance</a:t>
            </a:r>
            <a:r>
              <a:rPr lang="fr-FR" b="1" i="1" dirty="0">
                <a:solidFill>
                  <a:srgbClr val="002060"/>
                </a:solidFill>
                <a:latin typeface="Arial" charset="0"/>
                <a:sym typeface="Symbol" pitchFamily="18" charset="2"/>
              </a:rPr>
              <a:t> </a:t>
            </a:r>
            <a:r>
              <a:rPr lang="pl-PL" b="1" i="1" dirty="0">
                <a:solidFill>
                  <a:srgbClr val="002060"/>
                </a:solidFill>
                <a:latin typeface="Arial" charset="0"/>
                <a:sym typeface="Symbol" pitchFamily="18" charset="2"/>
              </a:rPr>
              <a:t>p/p =</a:t>
            </a:r>
            <a:r>
              <a:rPr lang="fr-FR" b="1" i="1" dirty="0">
                <a:solidFill>
                  <a:srgbClr val="002060"/>
                </a:solidFill>
                <a:latin typeface="Arial" charset="0"/>
                <a:sym typeface="Symbol" pitchFamily="18" charset="2"/>
              </a:rPr>
              <a:t>8</a:t>
            </a:r>
            <a:r>
              <a:rPr lang="pl-PL" b="1" i="1" dirty="0">
                <a:solidFill>
                  <a:srgbClr val="002060"/>
                </a:solidFill>
                <a:latin typeface="Arial" charset="0"/>
                <a:sym typeface="Symbol" pitchFamily="18" charset="2"/>
              </a:rPr>
              <a:t>%</a:t>
            </a:r>
            <a:r>
              <a:rPr lang="fr-FR" b="1" i="1" dirty="0">
                <a:solidFill>
                  <a:srgbClr val="002060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b="1" i="1" dirty="0" err="1">
                <a:solidFill>
                  <a:srgbClr val="002060"/>
                </a:solidFill>
                <a:latin typeface="Arial" charset="0"/>
                <a:sym typeface="Symbol" pitchFamily="18" charset="2"/>
              </a:rPr>
              <a:t>Momentum</a:t>
            </a:r>
            <a:r>
              <a:rPr lang="fr-FR" b="1" i="1" dirty="0">
                <a:solidFill>
                  <a:srgbClr val="00206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b="1" i="1" dirty="0" err="1">
                <a:solidFill>
                  <a:srgbClr val="002060"/>
                </a:solidFill>
                <a:latin typeface="Arial" charset="0"/>
                <a:sym typeface="Symbol" pitchFamily="18" charset="2"/>
              </a:rPr>
              <a:t>measurement</a:t>
            </a:r>
            <a:r>
              <a:rPr lang="fr-FR" b="1" i="1" dirty="0">
                <a:solidFill>
                  <a:srgbClr val="002060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b="1" i="1" dirty="0" err="1">
                <a:solidFill>
                  <a:srgbClr val="002060"/>
                </a:solidFill>
                <a:latin typeface="Arial" charset="0"/>
                <a:sym typeface="Symbol" pitchFamily="18" charset="2"/>
              </a:rPr>
              <a:t>needed</a:t>
            </a:r>
            <a:r>
              <a:rPr lang="fr-FR" b="1" i="1" dirty="0">
                <a:solidFill>
                  <a:srgbClr val="002060"/>
                </a:solidFill>
                <a:latin typeface="Arial" charset="0"/>
                <a:sym typeface="Symbol" pitchFamily="18" charset="2"/>
              </a:rPr>
              <a:t> </a:t>
            </a:r>
            <a:endParaRPr lang="pl-PL" b="1" dirty="0">
              <a:solidFill>
                <a:srgbClr val="00206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91497" name="Text Box 6"/>
          <p:cNvSpPr txBox="1">
            <a:spLocks noChangeArrowheads="1"/>
          </p:cNvSpPr>
          <p:nvPr/>
        </p:nvSpPr>
        <p:spPr bwMode="auto">
          <a:xfrm>
            <a:off x="5072063" y="3214688"/>
            <a:ext cx="3646487" cy="64611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b="1" dirty="0">
                <a:solidFill>
                  <a:srgbClr val="002060"/>
                </a:solidFill>
                <a:latin typeface="Arial" charset="0"/>
              </a:rPr>
              <a:t>Trigger on interactions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b="1" dirty="0">
                <a:solidFill>
                  <a:srgbClr val="002060"/>
                </a:solidFill>
                <a:latin typeface="Arial" charset="0"/>
              </a:rPr>
              <a:t>    </a:t>
            </a:r>
            <a:r>
              <a:rPr lang="fr-FR" b="1" dirty="0" err="1">
                <a:solidFill>
                  <a:srgbClr val="002060"/>
                </a:solidFill>
                <a:latin typeface="Arial" charset="0"/>
              </a:rPr>
              <a:t>with</a:t>
            </a:r>
            <a:r>
              <a:rPr lang="fr-FR" b="1" dirty="0">
                <a:solidFill>
                  <a:srgbClr val="002060"/>
                </a:solidFill>
                <a:latin typeface="Arial" charset="0"/>
              </a:rPr>
              <a:t> the </a:t>
            </a:r>
            <a:r>
              <a:rPr lang="fr-FR" b="1" dirty="0" err="1">
                <a:solidFill>
                  <a:srgbClr val="002060"/>
                </a:solidFill>
                <a:latin typeface="Arial" charset="0"/>
              </a:rPr>
              <a:t>target</a:t>
            </a:r>
            <a:r>
              <a:rPr lang="fr-FR" b="1" dirty="0">
                <a:solidFill>
                  <a:srgbClr val="002060"/>
                </a:solidFill>
                <a:latin typeface="Arial" charset="0"/>
              </a:rPr>
              <a:t>, halo rejection</a:t>
            </a:r>
          </a:p>
        </p:txBody>
      </p:sp>
      <p:sp>
        <p:nvSpPr>
          <p:cNvPr id="191498" name="Text Box 7"/>
          <p:cNvSpPr txBox="1">
            <a:spLocks noChangeArrowheads="1"/>
          </p:cNvSpPr>
          <p:nvPr/>
        </p:nvSpPr>
        <p:spPr bwMode="auto">
          <a:xfrm>
            <a:off x="214313" y="4929188"/>
            <a:ext cx="8643937" cy="923925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</a:pPr>
            <a:r>
              <a:rPr lang="fr-FR" b="1" dirty="0" smtClean="0">
                <a:solidFill>
                  <a:prstClr val="white"/>
                </a:solidFill>
                <a:latin typeface="Arial" charset="0"/>
              </a:rPr>
              <a:t> in </a:t>
            </a:r>
            <a:r>
              <a:rPr lang="fr-FR" b="1" dirty="0" err="1" smtClean="0">
                <a:solidFill>
                  <a:prstClr val="white"/>
                </a:solidFill>
                <a:latin typeface="Arial" charset="0"/>
              </a:rPr>
              <a:t>beam</a:t>
            </a:r>
            <a:r>
              <a:rPr lang="fr-FR" b="1" dirty="0" smtClean="0">
                <a:solidFill>
                  <a:prstClr val="white"/>
                </a:solidFill>
                <a:latin typeface="Arial" charset="0"/>
              </a:rPr>
              <a:t>, position sensitive detectors (</a:t>
            </a:r>
            <a:r>
              <a:rPr lang="fr-FR" b="1" dirty="0" smtClean="0">
                <a:solidFill>
                  <a:prstClr val="white"/>
                </a:solidFill>
                <a:latin typeface="Arial" charset="0"/>
                <a:sym typeface="Symbol"/>
              </a:rPr>
              <a:t>p/p&lt;0.3%)</a:t>
            </a:r>
            <a:endParaRPr lang="fr-FR" b="1" i="1" dirty="0">
              <a:solidFill>
                <a:prstClr val="white"/>
              </a:solidFill>
              <a:latin typeface="Arial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endParaRPr lang="fr-FR" b="1" dirty="0">
              <a:solidFill>
                <a:prstClr val="white"/>
              </a:solidFill>
              <a:latin typeface="Arial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charset="0"/>
              <a:buChar char="•"/>
            </a:pPr>
            <a:r>
              <a:rPr lang="fr-FR" b="1" i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fr-FR" b="1" dirty="0" err="1">
                <a:solidFill>
                  <a:prstClr val="white"/>
                </a:solidFill>
                <a:latin typeface="Arial" charset="0"/>
              </a:rPr>
              <a:t>optimization</a:t>
            </a:r>
            <a:r>
              <a:rPr lang="fr-FR" b="1" dirty="0">
                <a:solidFill>
                  <a:prstClr val="white"/>
                </a:solidFill>
                <a:latin typeface="Arial" charset="0"/>
              </a:rPr>
              <a:t> of </a:t>
            </a:r>
            <a:r>
              <a:rPr lang="fr-FR" b="1" dirty="0" err="1">
                <a:solidFill>
                  <a:prstClr val="white"/>
                </a:solidFill>
                <a:latin typeface="Arial" charset="0"/>
              </a:rPr>
              <a:t>beam</a:t>
            </a:r>
            <a:r>
              <a:rPr lang="fr-FR" b="1" dirty="0">
                <a:solidFill>
                  <a:prstClr val="white"/>
                </a:solidFill>
                <a:latin typeface="Arial" charset="0"/>
              </a:rPr>
              <a:t> line </a:t>
            </a:r>
            <a:r>
              <a:rPr lang="fr-FR" b="1" dirty="0" err="1">
                <a:solidFill>
                  <a:prstClr val="white"/>
                </a:solidFill>
                <a:latin typeface="Arial" charset="0"/>
              </a:rPr>
              <a:t>acceptance</a:t>
            </a:r>
            <a:r>
              <a:rPr lang="fr-FR" b="1" dirty="0">
                <a:solidFill>
                  <a:prstClr val="white"/>
                </a:solidFill>
                <a:latin typeface="Arial" charset="0"/>
              </a:rPr>
              <a:t> and extension </a:t>
            </a:r>
            <a:r>
              <a:rPr lang="fr-FR" b="1" dirty="0" err="1">
                <a:solidFill>
                  <a:prstClr val="white"/>
                </a:solidFill>
                <a:latin typeface="Arial" charset="0"/>
              </a:rPr>
              <a:t>at</a:t>
            </a:r>
            <a:r>
              <a:rPr lang="fr-FR" b="1" dirty="0">
                <a:solidFill>
                  <a:prstClr val="white"/>
                </a:solidFill>
                <a:latin typeface="Arial" charset="0"/>
              </a:rPr>
              <a:t> the </a:t>
            </a:r>
            <a:r>
              <a:rPr lang="fr-FR" b="1" dirty="0" err="1">
                <a:solidFill>
                  <a:prstClr val="white"/>
                </a:solidFill>
                <a:latin typeface="Arial" charset="0"/>
              </a:rPr>
              <a:t>target</a:t>
            </a:r>
            <a:r>
              <a:rPr lang="fr-FR" b="1" dirty="0">
                <a:solidFill>
                  <a:prstClr val="white"/>
                </a:solidFill>
                <a:latin typeface="Arial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 rot="20229740">
            <a:off x="2744651" y="2402230"/>
            <a:ext cx="22703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 rot="20229740">
            <a:off x="3219983" y="2223522"/>
            <a:ext cx="22703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771800" y="3212976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419872" y="2924944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915816" y="3275692"/>
            <a:ext cx="106535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X,Y det1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810701" y="2492896"/>
            <a:ext cx="63350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X,Y</a:t>
            </a:r>
          </a:p>
          <a:p>
            <a:r>
              <a:rPr lang="en-US" dirty="0" smtClean="0"/>
              <a:t>det2</a:t>
            </a:r>
            <a:endParaRPr lang="fr-FR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6300192" y="1772816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444208" y="249289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3275856" y="3861048"/>
            <a:ext cx="36004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8532440" y="1628800"/>
            <a:ext cx="53955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itre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8013" cy="1433512"/>
          </a:xfrm>
        </p:spPr>
        <p:txBody>
          <a:bodyPr/>
          <a:lstStyle/>
          <a:p>
            <a:r>
              <a:rPr lang="en-US" dirty="0" err="1" smtClean="0"/>
              <a:t>Pion</a:t>
            </a:r>
            <a:r>
              <a:rPr lang="en-US" dirty="0" smtClean="0"/>
              <a:t> Beam tracking</a:t>
            </a:r>
            <a:endParaRPr lang="fr-FR" dirty="0" smtClean="0"/>
          </a:p>
        </p:txBody>
      </p:sp>
      <p:sp>
        <p:nvSpPr>
          <p:cNvPr id="19251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675" y="6315646"/>
            <a:ext cx="2096989" cy="353714"/>
          </a:xfrm>
        </p:spPr>
        <p:txBody>
          <a:bodyPr/>
          <a:lstStyle/>
          <a:p>
            <a:pPr>
              <a:defRPr/>
            </a:pPr>
            <a:fld id="{D0296ADD-66BD-4CB9-B0F4-ACC06A2F5315}" type="slidenum">
              <a:rPr lang="fr-FR" sz="1400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fr-FR" sz="1400" dirty="0">
              <a:solidFill>
                <a:srgbClr val="FFFF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1844824"/>
            <a:ext cx="1933543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10x10 cm</a:t>
            </a:r>
            <a:r>
              <a:rPr lang="en-US" baseline="30000" dirty="0" smtClean="0">
                <a:solidFill>
                  <a:srgbClr val="FFFFFF"/>
                </a:solidFill>
              </a:rPr>
              <a:t>2</a:t>
            </a:r>
            <a:endParaRPr lang="en-US" dirty="0" smtClean="0">
              <a:solidFill>
                <a:srgbClr val="FFFFFF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2x128 channels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300 </a:t>
            </a:r>
            <a:r>
              <a:rPr lang="en-US" dirty="0" smtClean="0">
                <a:solidFill>
                  <a:srgbClr val="FFFFFF"/>
                </a:solidFill>
                <a:sym typeface="Symbol"/>
              </a:rPr>
              <a:t> Si detector</a:t>
            </a:r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 bwMode="auto">
          <a:xfrm>
            <a:off x="0" y="908720"/>
            <a:ext cx="9144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7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2200499" cy="49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0" y="1340768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Excellence Cluster Universe, </a:t>
            </a:r>
            <a:r>
              <a:rPr lang="en-US" dirty="0" err="1" smtClean="0">
                <a:solidFill>
                  <a:schemeClr val="bg1"/>
                </a:solidFill>
              </a:rPr>
              <a:t>Garching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560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2223319" cy="195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716514"/>
            <a:ext cx="3838203" cy="221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6474450" y="1052736"/>
            <a:ext cx="2634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  <a:sym typeface="Symbol"/>
              </a:rPr>
              <a:t>Beam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  line 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optimization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:</a:t>
            </a:r>
          </a:p>
          <a:p>
            <a:r>
              <a:rPr lang="en-US" dirty="0" err="1" smtClean="0">
                <a:solidFill>
                  <a:schemeClr val="bg1"/>
                </a:solidFill>
                <a:sym typeface="Symbol"/>
              </a:rPr>
              <a:t>Orsay</a:t>
            </a:r>
            <a:endParaRPr lang="fr-FR" dirty="0" smtClean="0">
              <a:solidFill>
                <a:schemeClr val="bg1"/>
              </a:solidFill>
              <a:sym typeface="Symbol"/>
            </a:endParaRPr>
          </a:p>
          <a:p>
            <a:r>
              <a:rPr lang="fr-FR" dirty="0" smtClean="0">
                <a:solidFill>
                  <a:schemeClr val="bg1"/>
                </a:solidFill>
                <a:sym typeface="Symbol"/>
              </a:rPr>
              <a:t>p/p~0,1-0.3 %</a:t>
            </a:r>
          </a:p>
          <a:p>
            <a:r>
              <a:rPr lang="en-US" dirty="0" smtClean="0">
                <a:solidFill>
                  <a:schemeClr val="bg1"/>
                </a:solidFill>
                <a:sym typeface="Symbol"/>
              </a:rPr>
              <a:t>x&lt;1mm</a:t>
            </a:r>
          </a:p>
        </p:txBody>
      </p:sp>
      <p:pic>
        <p:nvPicPr>
          <p:cNvPr id="8560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187156"/>
            <a:ext cx="1883703" cy="183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5652120" y="3851756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Diamond start detector GSI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560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276872"/>
            <a:ext cx="14763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208912" cy="43204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1 week </a:t>
            </a:r>
            <a:r>
              <a:rPr lang="en-US" sz="2800" dirty="0" smtClean="0">
                <a:sym typeface="Symbol"/>
              </a:rPr>
              <a:t></a:t>
            </a:r>
            <a:r>
              <a:rPr lang="en-US" sz="2800" baseline="30000" dirty="0" smtClean="0">
                <a:sym typeface="Symbol"/>
              </a:rPr>
              <a:t>-</a:t>
            </a:r>
            <a:r>
              <a:rPr lang="en-US" sz="2800" dirty="0" smtClean="0">
                <a:sym typeface="Symbol"/>
              </a:rPr>
              <a:t>A  1.6 </a:t>
            </a:r>
            <a:r>
              <a:rPr lang="en-US" sz="2800" dirty="0" err="1" smtClean="0">
                <a:sym typeface="Symbol"/>
              </a:rPr>
              <a:t>GeV</a:t>
            </a:r>
            <a:r>
              <a:rPr lang="en-US" sz="2800" dirty="0" smtClean="0">
                <a:sym typeface="Symbol"/>
              </a:rPr>
              <a:t>/c  3 targets C, Cu, </a:t>
            </a:r>
            <a:r>
              <a:rPr lang="en-US" sz="2800" dirty="0" err="1" smtClean="0">
                <a:sym typeface="Symbol"/>
              </a:rPr>
              <a:t>Pb</a:t>
            </a:r>
            <a:endParaRPr lang="en-US" sz="2800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1"/>
                </a:solidFill>
                <a:sym typeface="Symbol"/>
              </a:rPr>
              <a:t>strangeness production (K,)  (and a few hundreds of </a:t>
            </a:r>
            <a:r>
              <a:rPr lang="el-GR" sz="2800" dirty="0" smtClean="0">
                <a:solidFill>
                  <a:schemeClr val="accent1"/>
                </a:solidFill>
                <a:latin typeface="Times New Roman"/>
                <a:cs typeface="Times New Roman"/>
                <a:sym typeface="Symbol"/>
              </a:rPr>
              <a:t>ρ</a:t>
            </a:r>
            <a:r>
              <a:rPr lang="en-US" sz="2800" dirty="0" smtClean="0">
                <a:solidFill>
                  <a:schemeClr val="accent1"/>
                </a:solidFill>
                <a:latin typeface="Times New Roman"/>
                <a:cs typeface="Times New Roman"/>
                <a:sym typeface="Symbol"/>
              </a:rPr>
              <a:t>/</a:t>
            </a:r>
            <a:r>
              <a:rPr lang="el-GR" sz="2800" dirty="0" smtClean="0">
                <a:solidFill>
                  <a:schemeClr val="accent1"/>
                </a:solidFill>
                <a:latin typeface="Times New Roman"/>
                <a:cs typeface="Times New Roman"/>
                <a:sym typeface="Symbol"/>
              </a:rPr>
              <a:t></a:t>
            </a:r>
            <a:r>
              <a:rPr lang="en-US" sz="2800" dirty="0" err="1" smtClean="0">
                <a:solidFill>
                  <a:schemeClr val="accent1"/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en-US" sz="2800" baseline="30000" dirty="0" err="1" smtClean="0">
                <a:solidFill>
                  <a:schemeClr val="accent1"/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en-US" sz="2800" dirty="0" err="1" smtClean="0">
                <a:solidFill>
                  <a:schemeClr val="accent1"/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en-US" sz="2800" baseline="30000" dirty="0" smtClean="0">
                <a:solidFill>
                  <a:schemeClr val="accent1"/>
                </a:solidFill>
                <a:latin typeface="Times New Roman"/>
                <a:cs typeface="Times New Roman"/>
                <a:sym typeface="Symbol"/>
              </a:rPr>
              <a:t>-</a:t>
            </a:r>
            <a:r>
              <a:rPr lang="en-US" sz="2800" dirty="0" smtClean="0">
                <a:solidFill>
                  <a:schemeClr val="accent1"/>
                </a:solidFill>
                <a:latin typeface="Times New Roman"/>
                <a:cs typeface="Times New Roman"/>
                <a:sym typeface="Symbol"/>
              </a:rPr>
              <a:t>)</a:t>
            </a:r>
            <a:endParaRPr lang="en-US" sz="2800" dirty="0" smtClean="0">
              <a:solidFill>
                <a:schemeClr val="accent1"/>
              </a:solidFill>
              <a:sym typeface="Symbol"/>
            </a:endParaRPr>
          </a:p>
          <a:p>
            <a:pPr>
              <a:spcBef>
                <a:spcPts val="0"/>
              </a:spcBef>
              <a:buNone/>
            </a:pPr>
            <a:endParaRPr lang="en-US" sz="2800" dirty="0" smtClean="0">
              <a:solidFill>
                <a:schemeClr val="accent1"/>
              </a:solidFill>
              <a:sym typeface="Symbol"/>
            </a:endParaRPr>
          </a:p>
          <a:p>
            <a:pPr>
              <a:spcBef>
                <a:spcPts val="0"/>
              </a:spcBef>
            </a:pPr>
            <a:r>
              <a:rPr lang="en-US" sz="2800" dirty="0" smtClean="0"/>
              <a:t>1 week </a:t>
            </a:r>
            <a:r>
              <a:rPr lang="en-US" sz="2800" dirty="0" smtClean="0">
                <a:sym typeface="Symbol"/>
              </a:rPr>
              <a:t></a:t>
            </a:r>
            <a:r>
              <a:rPr lang="en-US" sz="2800" baseline="30000" dirty="0" smtClean="0">
                <a:sym typeface="Symbol"/>
              </a:rPr>
              <a:t>-</a:t>
            </a:r>
            <a:r>
              <a:rPr lang="en-US" sz="2800" dirty="0" smtClean="0">
                <a:sym typeface="Symbol"/>
              </a:rPr>
              <a:t>p  </a:t>
            </a:r>
            <a:r>
              <a:rPr lang="fr-FR" sz="2800" dirty="0" smtClean="0">
                <a:cs typeface="Arial" pitchFamily="34" charset="0"/>
                <a:sym typeface="Symbol" pitchFamily="18" charset="2"/>
              </a:rPr>
              <a:t> </a:t>
            </a:r>
            <a:r>
              <a:rPr lang="fr-FR" sz="2800" dirty="0" err="1" smtClean="0">
                <a:cs typeface="Arial" pitchFamily="34" charset="0"/>
                <a:sym typeface="Symbol" pitchFamily="18" charset="2"/>
              </a:rPr>
              <a:t>energy</a:t>
            </a:r>
            <a:r>
              <a:rPr lang="fr-FR" sz="2800" dirty="0" smtClean="0">
                <a:cs typeface="Arial" pitchFamily="34" charset="0"/>
                <a:sym typeface="Symbol" pitchFamily="18" charset="2"/>
              </a:rPr>
              <a:t> scan    </a:t>
            </a:r>
            <a:r>
              <a:rPr lang="fr-FR" sz="2800" dirty="0" smtClean="0">
                <a:solidFill>
                  <a:schemeClr val="accent1"/>
                </a:solidFill>
                <a:cs typeface="Arial" pitchFamily="34" charset="0"/>
                <a:sym typeface="Symbol"/>
              </a:rPr>
              <a:t></a:t>
            </a:r>
            <a:r>
              <a:rPr lang="fr-FR" sz="2800" baseline="30000" dirty="0" smtClean="0">
                <a:solidFill>
                  <a:schemeClr val="accent1"/>
                </a:solidFill>
                <a:cs typeface="Arial" pitchFamily="34" charset="0"/>
                <a:sym typeface="Symbol" pitchFamily="18" charset="2"/>
              </a:rPr>
              <a:t>-</a:t>
            </a:r>
            <a:r>
              <a:rPr lang="fr-FR" sz="2800" dirty="0" smtClean="0">
                <a:solidFill>
                  <a:schemeClr val="accent1"/>
                </a:solidFill>
                <a:cs typeface="Arial" pitchFamily="34" charset="0"/>
                <a:sym typeface="Symbol" pitchFamily="18" charset="2"/>
              </a:rPr>
              <a:t>p  n</a:t>
            </a:r>
            <a:r>
              <a:rPr lang="fr-FR" sz="2800" dirty="0" smtClean="0">
                <a:solidFill>
                  <a:schemeClr val="accent1"/>
                </a:solidFill>
                <a:cs typeface="Arial" pitchFamily="34" charset="0"/>
                <a:sym typeface="Symbol"/>
              </a:rPr>
              <a:t></a:t>
            </a:r>
            <a:r>
              <a:rPr lang="fr-FR" sz="2800" baseline="30000" dirty="0" smtClean="0">
                <a:solidFill>
                  <a:schemeClr val="accent1"/>
                </a:solidFill>
                <a:cs typeface="Arial" pitchFamily="34" charset="0"/>
                <a:sym typeface="Symbol"/>
              </a:rPr>
              <a:t>+</a:t>
            </a:r>
            <a:r>
              <a:rPr lang="fr-FR" sz="2800" dirty="0" smtClean="0">
                <a:solidFill>
                  <a:schemeClr val="accent1"/>
                </a:solidFill>
                <a:cs typeface="Arial" pitchFamily="34" charset="0"/>
                <a:sym typeface="Symbol"/>
              </a:rPr>
              <a:t></a:t>
            </a:r>
            <a:r>
              <a:rPr lang="fr-FR" sz="2800" baseline="30000" dirty="0" smtClean="0">
                <a:solidFill>
                  <a:schemeClr val="accent1"/>
                </a:solidFill>
                <a:cs typeface="Arial" pitchFamily="34" charset="0"/>
                <a:sym typeface="Symbol"/>
              </a:rPr>
              <a:t>-, </a:t>
            </a:r>
            <a:r>
              <a:rPr lang="fr-FR" sz="2800" dirty="0" smtClean="0">
                <a:solidFill>
                  <a:schemeClr val="accent1"/>
                </a:solidFill>
                <a:cs typeface="Arial" pitchFamily="34" charset="0"/>
                <a:sym typeface="Symbol"/>
              </a:rPr>
              <a:t>p</a:t>
            </a:r>
            <a:r>
              <a:rPr lang="fr-FR" sz="2800" baseline="30000" dirty="0" smtClean="0">
                <a:solidFill>
                  <a:schemeClr val="accent1"/>
                </a:solidFill>
                <a:cs typeface="Arial" pitchFamily="34" charset="0"/>
                <a:sym typeface="Symbol"/>
              </a:rPr>
              <a:t>-</a:t>
            </a:r>
            <a:r>
              <a:rPr lang="fr-FR" sz="2800" dirty="0" smtClean="0">
                <a:solidFill>
                  <a:schemeClr val="accent1"/>
                </a:solidFill>
                <a:cs typeface="Arial" pitchFamily="34" charset="0"/>
                <a:sym typeface="Symbol"/>
              </a:rPr>
              <a:t></a:t>
            </a:r>
            <a:r>
              <a:rPr lang="fr-FR" sz="2800" baseline="30000" dirty="0" smtClean="0">
                <a:solidFill>
                  <a:schemeClr val="accent1"/>
                </a:solidFill>
                <a:cs typeface="Arial" pitchFamily="34" charset="0"/>
                <a:sym typeface="Symbol"/>
              </a:rPr>
              <a:t>0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1"/>
                </a:solidFill>
                <a:cs typeface="Arial" pitchFamily="34" charset="0"/>
                <a:sym typeface="Symbol"/>
              </a:rPr>
              <a:t>PWA.</a:t>
            </a:r>
          </a:p>
          <a:p>
            <a:pPr>
              <a:spcBef>
                <a:spcPts val="0"/>
              </a:spcBef>
              <a:buNone/>
            </a:pPr>
            <a:endParaRPr lang="fr-FR" sz="2800" dirty="0" smtClean="0">
              <a:solidFill>
                <a:schemeClr val="accent1"/>
              </a:solidFill>
              <a:cs typeface="Arial" pitchFamily="34" charset="0"/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cs typeface="Arial" pitchFamily="34" charset="0"/>
                <a:sym typeface="Symbol" pitchFamily="18" charset="2"/>
              </a:rPr>
              <a:t>2 weeks </a:t>
            </a:r>
            <a:r>
              <a:rPr lang="en-US" sz="2800" dirty="0" smtClean="0">
                <a:sym typeface="Symbol"/>
              </a:rPr>
              <a:t></a:t>
            </a:r>
            <a:r>
              <a:rPr lang="en-US" sz="2800" baseline="30000" dirty="0" smtClean="0">
                <a:sym typeface="Symbol"/>
              </a:rPr>
              <a:t>-</a:t>
            </a:r>
            <a:r>
              <a:rPr lang="en-US" sz="2800" dirty="0" smtClean="0">
                <a:sym typeface="Symbol"/>
              </a:rPr>
              <a:t>p</a:t>
            </a:r>
            <a:r>
              <a:rPr lang="fr-FR" sz="2800" dirty="0" smtClean="0">
                <a:cs typeface="Arial" pitchFamily="34" charset="0"/>
                <a:sym typeface="Symbol" pitchFamily="18" charset="2"/>
              </a:rPr>
              <a:t>  </a:t>
            </a:r>
            <a:r>
              <a:rPr lang="fr-FR" sz="2800" dirty="0" smtClean="0">
                <a:cs typeface="Arial" pitchFamily="34" charset="0"/>
                <a:sym typeface="Symbol"/>
              </a:rPr>
              <a:t>ne</a:t>
            </a:r>
            <a:r>
              <a:rPr lang="fr-FR" sz="2800" baseline="30000" dirty="0" smtClean="0">
                <a:cs typeface="Arial" pitchFamily="34" charset="0"/>
                <a:sym typeface="Symbol"/>
              </a:rPr>
              <a:t>+</a:t>
            </a:r>
            <a:r>
              <a:rPr lang="fr-FR" sz="2800" dirty="0" smtClean="0">
                <a:cs typeface="Arial" pitchFamily="34" charset="0"/>
                <a:sym typeface="Symbol"/>
              </a:rPr>
              <a:t>e</a:t>
            </a:r>
            <a:r>
              <a:rPr lang="fr-FR" sz="2800" baseline="30000" dirty="0" smtClean="0">
                <a:cs typeface="Arial" pitchFamily="34" charset="0"/>
                <a:sym typeface="Symbol"/>
              </a:rPr>
              <a:t>-  </a:t>
            </a:r>
            <a:r>
              <a:rPr lang="fr-FR" sz="2800" dirty="0" smtClean="0">
                <a:cs typeface="Arial" pitchFamily="34" charset="0"/>
                <a:sym typeface="Symbol"/>
              </a:rPr>
              <a:t>0.8 </a:t>
            </a:r>
            <a:r>
              <a:rPr lang="fr-FR" sz="2800" dirty="0" err="1" smtClean="0">
                <a:cs typeface="Arial" pitchFamily="34" charset="0"/>
                <a:sym typeface="Symbol"/>
              </a:rPr>
              <a:t>GeV</a:t>
            </a:r>
            <a:r>
              <a:rPr lang="fr-FR" sz="2800" dirty="0" smtClean="0">
                <a:cs typeface="Arial" pitchFamily="34" charset="0"/>
                <a:sym typeface="Symbol"/>
              </a:rPr>
              <a:t>/c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1"/>
                </a:solidFill>
                <a:cs typeface="Arial" pitchFamily="34" charset="0"/>
                <a:sym typeface="Symbol"/>
              </a:rPr>
              <a:t>Electromagnetic transition form factors of baryonic resonance/ off-shell  meson production</a:t>
            </a:r>
            <a:endParaRPr lang="fr-FR" sz="2800" dirty="0">
              <a:solidFill>
                <a:schemeClr val="accent1"/>
              </a:solidFill>
            </a:endParaRPr>
          </a:p>
        </p:txBody>
      </p:sp>
      <p:sp>
        <p:nvSpPr>
          <p:cNvPr id="6" name="Titre 4"/>
          <p:cNvSpPr txBox="1">
            <a:spLocks/>
          </p:cNvSpPr>
          <p:nvPr/>
        </p:nvSpPr>
        <p:spPr>
          <a:xfrm>
            <a:off x="323528" y="188640"/>
            <a:ext cx="8208912" cy="720080"/>
          </a:xfrm>
          <a:prstGeom prst="rect">
            <a:avLst/>
          </a:prstGeom>
          <a:solidFill>
            <a:schemeClr val="accent1"/>
          </a:solidFill>
        </p:spPr>
        <p:txBody>
          <a:bodyPr bIns="91440" anchor="b" anchorCtr="0">
            <a:normAutofit fontScale="6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solidFill>
                  <a:prstClr val="white"/>
                </a:solidFill>
                <a:latin typeface="Franklin Gothic Book"/>
                <a:cs typeface="Arial" pitchFamily="34" charset="0"/>
              </a:rPr>
              <a:t>Experiments with the GSI </a:t>
            </a:r>
            <a:r>
              <a:rPr lang="el-GR" sz="4000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π</a:t>
            </a:r>
            <a:r>
              <a:rPr lang="fr-FR" sz="4000" baseline="30000" dirty="0" smtClean="0">
                <a:solidFill>
                  <a:prstClr val="white"/>
                </a:solidFill>
                <a:latin typeface="Franklin Gothic Book"/>
                <a:cs typeface="Arial" pitchFamily="34" charset="0"/>
              </a:rPr>
              <a:t>-</a:t>
            </a:r>
            <a:r>
              <a:rPr lang="fr-FR" sz="4000" dirty="0" smtClean="0">
                <a:solidFill>
                  <a:prstClr val="white"/>
                </a:solidFill>
                <a:latin typeface="Franklin Gothic Book"/>
                <a:cs typeface="Arial" pitchFamily="34" charset="0"/>
              </a:rPr>
              <a:t>   </a:t>
            </a:r>
            <a:r>
              <a:rPr lang="fr-FR" sz="4000" dirty="0" err="1" smtClean="0">
                <a:solidFill>
                  <a:prstClr val="white"/>
                </a:solidFill>
                <a:latin typeface="Franklin Gothic Book"/>
                <a:cs typeface="Arial" pitchFamily="34" charset="0"/>
              </a:rPr>
              <a:t>beam</a:t>
            </a:r>
            <a:r>
              <a:rPr lang="fr-FR" sz="4000" dirty="0" smtClean="0">
                <a:solidFill>
                  <a:prstClr val="white"/>
                </a:solidFill>
                <a:latin typeface="Franklin Gothic Book"/>
                <a:cs typeface="Arial" pitchFamily="34" charset="0"/>
              </a:rPr>
              <a:t> : </a:t>
            </a:r>
            <a:r>
              <a:rPr lang="en-US" sz="4000" dirty="0" smtClean="0">
                <a:solidFill>
                  <a:prstClr val="white"/>
                </a:solidFill>
                <a:latin typeface="Franklin Gothic Book"/>
                <a:cs typeface="Arial" pitchFamily="34" charset="0"/>
              </a:rPr>
              <a:t>one possible scenario</a:t>
            </a:r>
            <a:endParaRPr lang="fr-FR" sz="4000" dirty="0">
              <a:solidFill>
                <a:prstClr val="white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Béatrice Ramstein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44708D4-E075-4C08-AC97-6EB8BDA13174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27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0" y="-152400"/>
            <a:ext cx="91440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Conclusion:</a:t>
            </a:r>
            <a:endParaRPr lang="fr-FR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0" y="764704"/>
            <a:ext cx="914400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defTabSz="449263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>
                <a:srgbClr val="86D1EC"/>
              </a:buClr>
              <a:buSzPct val="1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b="1" dirty="0" smtClean="0">
                <a:solidFill>
                  <a:srgbClr val="FFFF00"/>
                </a:solidFill>
                <a:latin typeface="Comic Sans MS" pitchFamily="66" charset="0"/>
                <a:cs typeface="Aharoni" pitchFamily="2" charset="-79"/>
              </a:rPr>
              <a:t>perspectives </a:t>
            </a:r>
            <a:r>
              <a:rPr lang="fr-FR" sz="2400" b="1" dirty="0">
                <a:solidFill>
                  <a:srgbClr val="FFFF00"/>
                </a:solidFill>
                <a:latin typeface="Comic Sans MS" pitchFamily="66" charset="0"/>
                <a:cs typeface="Aharoni" pitchFamily="2" charset="-79"/>
              </a:rPr>
              <a:t>of pion </a:t>
            </a:r>
            <a:r>
              <a:rPr lang="fr-FR" sz="2400" b="1" dirty="0" err="1">
                <a:solidFill>
                  <a:srgbClr val="FFFF00"/>
                </a:solidFill>
                <a:latin typeface="Comic Sans MS" pitchFamily="66" charset="0"/>
                <a:cs typeface="Aharoni" pitchFamily="2" charset="-79"/>
              </a:rPr>
              <a:t>beam</a:t>
            </a:r>
            <a:r>
              <a:rPr lang="fr-FR" sz="2400" b="1" dirty="0">
                <a:solidFill>
                  <a:srgbClr val="FFFF00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latin typeface="Comic Sans MS" pitchFamily="66" charset="0"/>
                <a:cs typeface="Aharoni" pitchFamily="2" charset="-79"/>
              </a:rPr>
              <a:t>experiments</a:t>
            </a:r>
            <a:r>
              <a:rPr lang="fr-FR" sz="2400" b="1" dirty="0" smtClean="0">
                <a:solidFill>
                  <a:srgbClr val="FFFF00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latin typeface="Comic Sans MS" pitchFamily="66" charset="0"/>
                <a:cs typeface="Aharoni" pitchFamily="2" charset="-79"/>
              </a:rPr>
              <a:t>with</a:t>
            </a:r>
            <a:r>
              <a:rPr lang="fr-FR" sz="2400" b="1" dirty="0" smtClean="0">
                <a:solidFill>
                  <a:srgbClr val="FFFF00"/>
                </a:solidFill>
                <a:latin typeface="Comic Sans MS" pitchFamily="66" charset="0"/>
                <a:cs typeface="Aharoni" pitchFamily="2" charset="-79"/>
              </a:rPr>
              <a:t> HADES </a:t>
            </a:r>
            <a:r>
              <a:rPr lang="fr-FR" sz="2000" b="1" dirty="0" smtClean="0">
                <a:solidFill>
                  <a:srgbClr val="FFFF00"/>
                </a:solidFill>
                <a:latin typeface="Comic Sans MS" pitchFamily="66" charset="0"/>
                <a:cs typeface="Aharoni" pitchFamily="2" charset="-79"/>
              </a:rPr>
              <a:t>( 2014)</a:t>
            </a:r>
            <a:endParaRPr lang="fr-FR" sz="2400" b="1" dirty="0" smtClean="0">
              <a:solidFill>
                <a:srgbClr val="FFFF00"/>
              </a:solidFill>
              <a:latin typeface="Comic Sans MS" pitchFamily="66" charset="0"/>
              <a:cs typeface="Aharoni" pitchFamily="2" charset="-79"/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>
                <a:srgbClr val="86D1EC"/>
              </a:buClr>
              <a:buSzPct val="1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b="1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endParaRPr lang="fr-FR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sym typeface="Symbol"/>
              </a:rPr>
              <a:t>Strangeness production in </a:t>
            </a:r>
            <a:r>
              <a:rPr lang="en-US" sz="2000" b="1" baseline="30000" dirty="0" smtClean="0">
                <a:solidFill>
                  <a:srgbClr val="FFFFFF"/>
                </a:solidFill>
                <a:latin typeface="Times New Roman" pitchFamily="18" charset="0"/>
                <a:sym typeface="Symbol"/>
              </a:rPr>
              <a:t>-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sym typeface="Symbol"/>
              </a:rPr>
              <a:t>A  at 1.7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itchFamily="18" charset="0"/>
                <a:sym typeface="Symbol"/>
              </a:rPr>
              <a:t>GeV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sym typeface="Symbol"/>
              </a:rPr>
              <a:t>/c</a:t>
            </a: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b="1" baseline="30000" dirty="0" smtClean="0">
              <a:solidFill>
                <a:srgbClr val="FFFFFF"/>
              </a:solidFill>
              <a:latin typeface="Times New Roman" pitchFamily="18" charset="0"/>
              <a:sym typeface="Symbol"/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b="1" dirty="0" smtClean="0">
              <a:solidFill>
                <a:srgbClr val="FFFFFF"/>
              </a:solidFill>
              <a:latin typeface="Times New Roman" pitchFamily="18" charset="0"/>
              <a:sym typeface="Symbol"/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b="1" dirty="0" smtClean="0">
              <a:solidFill>
                <a:srgbClr val="FFFFFF"/>
              </a:solidFill>
              <a:latin typeface="Times New Roman" pitchFamily="18" charset="0"/>
              <a:sym typeface="Symbol"/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b="1" dirty="0" smtClean="0">
              <a:solidFill>
                <a:srgbClr val="FFFFFF"/>
              </a:solidFill>
              <a:latin typeface="Times New Roman" pitchFamily="18" charset="0"/>
              <a:sym typeface="Symbol"/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b="1" dirty="0" smtClean="0">
              <a:solidFill>
                <a:srgbClr val="FFFFFF"/>
              </a:solidFill>
              <a:latin typeface="Times New Roman" pitchFamily="18" charset="0"/>
              <a:sym typeface="Symbol"/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sym typeface="Symbol"/>
              </a:rPr>
              <a:t></a:t>
            </a:r>
            <a:r>
              <a:rPr lang="en-US" sz="2000" b="1" baseline="30000" dirty="0" smtClean="0">
                <a:solidFill>
                  <a:srgbClr val="FFFFFF"/>
                </a:solidFill>
                <a:latin typeface="Times New Roman" pitchFamily="18" charset="0"/>
                <a:sym typeface="Symbol"/>
              </a:rPr>
              <a:t>-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itchFamily="18" charset="0"/>
                <a:sym typeface="Symbol"/>
              </a:rPr>
              <a:t>pne</a:t>
            </a:r>
            <a:r>
              <a:rPr lang="en-US" sz="2000" b="1" baseline="30000" dirty="0" err="1" smtClean="0">
                <a:solidFill>
                  <a:srgbClr val="FFFFFF"/>
                </a:solidFill>
                <a:latin typeface="Times New Roman" pitchFamily="18" charset="0"/>
                <a:sym typeface="Symbol"/>
              </a:rPr>
              <a:t>+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itchFamily="18" charset="0"/>
                <a:sym typeface="Symbol"/>
              </a:rPr>
              <a:t>e</a:t>
            </a:r>
            <a:r>
              <a:rPr lang="en-US" sz="2000" b="1" baseline="30000" dirty="0" smtClean="0">
                <a:solidFill>
                  <a:srgbClr val="FFFFFF"/>
                </a:solidFill>
                <a:latin typeface="Times New Roman" pitchFamily="18" charset="0"/>
                <a:sym typeface="Symbol"/>
              </a:rPr>
              <a:t>- 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sym typeface="Symbol"/>
              </a:rPr>
              <a:t>  at 0.8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itchFamily="18" charset="0"/>
                <a:sym typeface="Symbol"/>
              </a:rPr>
              <a:t>GeV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sym typeface="Symbol"/>
              </a:rPr>
              <a:t>/c</a:t>
            </a:r>
          </a:p>
          <a:p>
            <a:pPr marL="341313" indent="-34131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86D1EC"/>
              </a:buClr>
              <a:buSzPct val="1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86D1EC"/>
              </a:buClr>
              <a:buSzPct val="1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1084263" lvl="1" indent="-34131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86D1EC"/>
              </a:buClr>
              <a:buSzPct val="18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600" b="1" dirty="0" smtClean="0">
              <a:solidFill>
                <a:srgbClr val="FFFFFF"/>
              </a:solidFill>
              <a:latin typeface="Comic Sans MS" pitchFamily="66" charset="0"/>
              <a:cs typeface="Arial" pitchFamily="34" charset="0"/>
            </a:endParaRPr>
          </a:p>
          <a:p>
            <a:pPr marL="1084263" lvl="1" indent="-34131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86D1EC"/>
              </a:buClr>
              <a:buSzPct val="1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b="1" dirty="0" smtClean="0">
              <a:solidFill>
                <a:srgbClr val="FFFFFF"/>
              </a:solidFill>
              <a:cs typeface="Arial" pitchFamily="34" charset="0"/>
            </a:endParaRPr>
          </a:p>
          <a:p>
            <a:pPr marL="1084263" lvl="1" indent="-34131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86D1EC"/>
              </a:buClr>
              <a:buSzPct val="1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b="1" dirty="0" smtClean="0">
              <a:solidFill>
                <a:srgbClr val="FFFFFF"/>
              </a:solidFill>
              <a:cs typeface="Arial" pitchFamily="34" charset="0"/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b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3543" name="Line 6"/>
          <p:cNvSpPr>
            <a:spLocks noChangeShapeType="1"/>
          </p:cNvSpPr>
          <p:nvPr/>
        </p:nvSpPr>
        <p:spPr bwMode="auto">
          <a:xfrm>
            <a:off x="0" y="762000"/>
            <a:ext cx="9144000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19354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ZoneTexte 5"/>
          <p:cNvSpPr txBox="1">
            <a:spLocks noChangeArrowheads="1"/>
          </p:cNvSpPr>
          <p:nvPr/>
        </p:nvSpPr>
        <p:spPr bwMode="auto">
          <a:xfrm>
            <a:off x="323528" y="5661248"/>
            <a:ext cx="828092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GSI pion </a:t>
            </a:r>
            <a:r>
              <a:rPr lang="fr-FR" b="1" dirty="0" err="1" smtClean="0">
                <a:solidFill>
                  <a:srgbClr val="FF0000"/>
                </a:solidFill>
              </a:rPr>
              <a:t>beam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is</a:t>
            </a:r>
            <a:r>
              <a:rPr lang="fr-FR" b="1" dirty="0" smtClean="0">
                <a:solidFill>
                  <a:srgbClr val="FF0000"/>
                </a:solidFill>
              </a:rPr>
              <a:t> unique in world </a:t>
            </a:r>
            <a:r>
              <a:rPr lang="fr-FR" b="1" dirty="0" err="1" smtClean="0">
                <a:solidFill>
                  <a:srgbClr val="FF0000"/>
                </a:solidFill>
              </a:rPr>
              <a:t>at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present</a:t>
            </a:r>
            <a:r>
              <a:rPr lang="fr-FR" b="1" dirty="0" smtClean="0">
                <a:solidFill>
                  <a:srgbClr val="FF0000"/>
                </a:solidFill>
              </a:rPr>
              <a:t>  to </a:t>
            </a:r>
            <a:r>
              <a:rPr lang="fr-FR" b="1" dirty="0" err="1" smtClean="0">
                <a:solidFill>
                  <a:srgbClr val="FF0000"/>
                </a:solidFill>
              </a:rPr>
              <a:t>provide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these</a:t>
            </a:r>
            <a:r>
              <a:rPr lang="fr-FR" b="1" dirty="0" smtClean="0">
                <a:solidFill>
                  <a:srgbClr val="FF0000"/>
                </a:solidFill>
              </a:rPr>
              <a:t> data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This should be exploited ,…. before HADES moves to FAIR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5"/>
          <p:cNvSpPr txBox="1">
            <a:spLocks noChangeArrowheads="1"/>
          </p:cNvSpPr>
          <p:nvPr/>
        </p:nvSpPr>
        <p:spPr bwMode="auto">
          <a:xfrm rot="10800000" flipV="1">
            <a:off x="323528" y="4326194"/>
            <a:ext cx="8280920" cy="83099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41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chemeClr val="bg1"/>
                </a:solidFill>
                <a:latin typeface="Times New Roman" pitchFamily="18" charset="0"/>
              </a:rPr>
              <a:t>   Unique chance to </a:t>
            </a:r>
            <a:r>
              <a:rPr lang="fr-FR" sz="2000" b="1" dirty="0" err="1" smtClean="0">
                <a:solidFill>
                  <a:schemeClr val="bg1"/>
                </a:solidFill>
                <a:latin typeface="Times New Roman" pitchFamily="18" charset="0"/>
              </a:rPr>
              <a:t>study</a:t>
            </a:r>
            <a:r>
              <a:rPr lang="fr-FR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fr-FR" sz="2000" b="1" dirty="0" smtClean="0">
                <a:solidFill>
                  <a:srgbClr val="FFFF00"/>
                </a:solidFill>
                <a:latin typeface="Times New Roman" pitchFamily="18" charset="0"/>
              </a:rPr>
              <a:t>Time-</a:t>
            </a:r>
            <a:r>
              <a:rPr lang="fr-FR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Like</a:t>
            </a:r>
            <a:r>
              <a:rPr lang="fr-FR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electromagnetic</a:t>
            </a:r>
            <a:r>
              <a:rPr lang="fr-FR" sz="2000" b="1" dirty="0" smtClean="0">
                <a:solidFill>
                  <a:srgbClr val="FFFF00"/>
                </a:solidFill>
                <a:latin typeface="Times New Roman" pitchFamily="18" charset="0"/>
              </a:rPr>
              <a:t> structure of </a:t>
            </a:r>
            <a:r>
              <a:rPr lang="fr-FR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higher</a:t>
            </a:r>
            <a:r>
              <a:rPr lang="fr-FR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lying</a:t>
            </a:r>
            <a:r>
              <a:rPr lang="fr-FR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resonances</a:t>
            </a:r>
            <a:r>
              <a:rPr lang="fr-FR" sz="2000" b="1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r>
              <a:rPr lang="fr-FR" sz="2000" b="1" dirty="0" err="1" smtClean="0">
                <a:solidFill>
                  <a:srgbClr val="FFFF00"/>
                </a:solidFill>
                <a:latin typeface="Times New Roman" pitchFamily="18" charset="0"/>
              </a:rPr>
              <a:t>coupling</a:t>
            </a:r>
            <a:r>
              <a:rPr lang="fr-FR" sz="2000" b="1" dirty="0" smtClean="0">
                <a:solidFill>
                  <a:srgbClr val="FFFF00"/>
                </a:solidFill>
                <a:latin typeface="Times New Roman" pitchFamily="18" charset="0"/>
              </a:rPr>
              <a:t> to </a:t>
            </a:r>
            <a:r>
              <a:rPr lang="el-GR" sz="2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ρ</a:t>
            </a:r>
            <a:r>
              <a:rPr lang="en-US" sz="2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/</a:t>
            </a:r>
            <a:r>
              <a:rPr lang="el-GR" sz="2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ω</a:t>
            </a:r>
            <a:r>
              <a:rPr lang="en-US" sz="2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mesons</a:t>
            </a:r>
            <a:r>
              <a:rPr lang="fr-FR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fr-FR" sz="2000" b="1" dirty="0" err="1" smtClean="0">
                <a:solidFill>
                  <a:schemeClr val="bg1"/>
                </a:solidFill>
                <a:latin typeface="Times New Roman" pitchFamily="18" charset="0"/>
              </a:rPr>
              <a:t>complementary</a:t>
            </a:r>
            <a:r>
              <a:rPr lang="fr-FR" sz="2000" b="1" dirty="0" smtClean="0">
                <a:solidFill>
                  <a:schemeClr val="bg1"/>
                </a:solidFill>
                <a:latin typeface="Times New Roman" pitchFamily="18" charset="0"/>
              </a:rPr>
              <a:t> to pion </a:t>
            </a:r>
            <a:r>
              <a:rPr lang="fr-FR" sz="2000" b="1" dirty="0" err="1" smtClean="0">
                <a:solidFill>
                  <a:schemeClr val="bg1"/>
                </a:solidFill>
                <a:latin typeface="Times New Roman" pitchFamily="18" charset="0"/>
              </a:rPr>
              <a:t>electroproduction</a:t>
            </a:r>
            <a:r>
              <a:rPr lang="fr-FR" sz="2000" b="1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23528" y="2132856"/>
            <a:ext cx="828092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</a:rPr>
              <a:t>Urgent </a:t>
            </a:r>
            <a:r>
              <a:rPr lang="fr-FR" b="1" dirty="0" err="1" smtClean="0">
                <a:solidFill>
                  <a:schemeClr val="bg1"/>
                </a:solidFill>
                <a:latin typeface="Times New Roman" pitchFamily="18" charset="0"/>
              </a:rPr>
              <a:t>need</a:t>
            </a:r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</a:rPr>
              <a:t> of new  data  for </a:t>
            </a:r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</a:rPr>
              <a:t>Partial </a:t>
            </a:r>
            <a:r>
              <a:rPr lang="fr-FR" b="1" dirty="0" err="1" smtClean="0">
                <a:solidFill>
                  <a:srgbClr val="FFFF00"/>
                </a:solidFill>
                <a:latin typeface="Times New Roman" pitchFamily="18" charset="0"/>
              </a:rPr>
              <a:t>Wave</a:t>
            </a:r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fr-FR" b="1" dirty="0" err="1" smtClean="0">
                <a:solidFill>
                  <a:srgbClr val="FFFF00"/>
                </a:solidFill>
                <a:latin typeface="Times New Roman" pitchFamily="18" charset="0"/>
              </a:rPr>
              <a:t>Analysis</a:t>
            </a:r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 </a:t>
            </a:r>
            <a:r>
              <a:rPr lang="fr-FR" b="1" dirty="0" err="1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baryonic</a:t>
            </a:r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resonance</a:t>
            </a:r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properties</a:t>
            </a:r>
            <a:endParaRPr lang="fr-FR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016" y="1412776"/>
            <a:ext cx="9251504" cy="66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defTabSz="449263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>
                <a:srgbClr val="86D1EC"/>
              </a:buClr>
              <a:buSzPct val="1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fr-FR" b="1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dirty="0" err="1" smtClean="0">
                <a:solidFill>
                  <a:srgbClr val="FFFFFF"/>
                </a:solidFill>
                <a:latin typeface="Times New Roman" pitchFamily="18" charset="0"/>
              </a:rPr>
              <a:t>Energy</a:t>
            </a:r>
            <a:r>
              <a:rPr lang="fr-FR" b="1" dirty="0" smtClean="0">
                <a:solidFill>
                  <a:srgbClr val="FFFFFF"/>
                </a:solidFill>
                <a:latin typeface="Times New Roman" pitchFamily="18" charset="0"/>
              </a:rPr>
              <a:t> scan of </a:t>
            </a: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sym typeface="Symbol"/>
              </a:rPr>
              <a:t></a:t>
            </a:r>
            <a:r>
              <a:rPr lang="en-US" b="1" baseline="30000" dirty="0" smtClean="0">
                <a:solidFill>
                  <a:srgbClr val="FFFFFF"/>
                </a:solidFill>
                <a:latin typeface="Times New Roman" pitchFamily="18" charset="0"/>
                <a:sym typeface="Symbol"/>
              </a:rPr>
              <a:t>-</a:t>
            </a: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sym typeface="Symbol"/>
              </a:rPr>
              <a:t>p  reactions : </a:t>
            </a:r>
            <a:r>
              <a:rPr lang="fr-FR" b="1" dirty="0" smtClean="0">
                <a:solidFill>
                  <a:srgbClr val="FFFFFF"/>
                </a:solidFill>
                <a:latin typeface="Times New Roman" pitchFamily="18" charset="0"/>
                <a:sym typeface="Symbol"/>
              </a:rPr>
              <a:t>o</a:t>
            </a:r>
            <a:r>
              <a:rPr lang="fr-FR" b="1" dirty="0" smtClean="0">
                <a:solidFill>
                  <a:srgbClr val="FFFFFF"/>
                </a:solidFill>
                <a:latin typeface="Times New Roman" pitchFamily="18" charset="0"/>
              </a:rPr>
              <a:t>ne pion, </a:t>
            </a:r>
            <a:r>
              <a:rPr lang="fr-FR" b="1" dirty="0" err="1" smtClean="0">
                <a:solidFill>
                  <a:srgbClr val="FFFFFF"/>
                </a:solidFill>
                <a:latin typeface="Times New Roman" pitchFamily="18" charset="0"/>
              </a:rPr>
              <a:t>two</a:t>
            </a:r>
            <a:r>
              <a:rPr lang="fr-FR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fr-FR" b="1" dirty="0">
                <a:solidFill>
                  <a:srgbClr val="FFFFFF"/>
                </a:solidFill>
                <a:latin typeface="Times New Roman" pitchFamily="18" charset="0"/>
              </a:rPr>
              <a:t>pion </a:t>
            </a:r>
            <a:r>
              <a:rPr lang="fr-FR" b="1" dirty="0" smtClean="0">
                <a:solidFill>
                  <a:srgbClr val="FFFFFF"/>
                </a:solidFill>
                <a:latin typeface="Times New Roman" pitchFamily="18" charset="0"/>
              </a:rPr>
              <a:t>and kaon production  </a:t>
            </a:r>
            <a:endParaRPr lang="en-US" sz="16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b="1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b="1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b="1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b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3528" y="3619906"/>
            <a:ext cx="8280920" cy="58682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Crucial to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control the interpretation of </a:t>
            </a: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medium effects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(lesson from HADES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dilepton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experimental program 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7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411760" y="5013176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Thank you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>
          <a:xfrm>
            <a:off x="8344643" y="6243638"/>
            <a:ext cx="2132013" cy="455612"/>
          </a:xfrm>
        </p:spPr>
        <p:txBody>
          <a:bodyPr/>
          <a:lstStyle/>
          <a:p>
            <a:pPr>
              <a:defRPr/>
            </a:pPr>
            <a:fld id="{B63FD38E-F2C6-49E9-B7D4-4A2113E3781E}" type="slidenum">
              <a:rPr lang="fr-FR" sz="1200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814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333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068960"/>
            <a:ext cx="632070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Trento, 20/05/2013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1052736"/>
            <a:ext cx="4185761" cy="646331"/>
          </a:xfrm>
          <a:prstGeom prst="rect">
            <a:avLst/>
          </a:prstGeom>
          <a:solidFill>
            <a:srgbClr val="0000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Baryonic  electromagnetic form factors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are measured for  q</a:t>
            </a:r>
            <a:r>
              <a:rPr lang="en-US" baseline="30000" dirty="0" smtClean="0">
                <a:solidFill>
                  <a:prstClr val="white"/>
                </a:solidFill>
              </a:rPr>
              <a:t>2</a:t>
            </a:r>
            <a:r>
              <a:rPr lang="en-US" dirty="0" smtClean="0">
                <a:solidFill>
                  <a:prstClr val="white"/>
                </a:solidFill>
                <a:sym typeface="Symbol"/>
              </a:rPr>
              <a:t>0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262461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0"/>
          <p:cNvSpPr txBox="1">
            <a:spLocks noChangeArrowheads="1"/>
          </p:cNvSpPr>
          <p:nvPr/>
        </p:nvSpPr>
        <p:spPr bwMode="auto">
          <a:xfrm>
            <a:off x="2987824" y="2019758"/>
            <a:ext cx="5472608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53548A"/>
                </a:solidFill>
              </a:rPr>
              <a:t>Data:   Mainz, </a:t>
            </a:r>
            <a:r>
              <a:rPr lang="fr-FR" dirty="0" err="1" smtClean="0">
                <a:solidFill>
                  <a:srgbClr val="53548A"/>
                </a:solidFill>
              </a:rPr>
              <a:t>Jlab</a:t>
            </a:r>
            <a:endParaRPr lang="fr-FR" sz="1200" dirty="0" smtClean="0">
              <a:solidFill>
                <a:srgbClr val="53548A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200" i="1" dirty="0" smtClean="0">
                <a:solidFill>
                  <a:srgbClr val="53548A"/>
                </a:solidFill>
                <a:cs typeface="Arial" pitchFamily="34" charset="0"/>
              </a:rPr>
              <a:t>I.G. Aznauryan, V.D. Burkert </a:t>
            </a:r>
            <a:r>
              <a:rPr lang="en-US" sz="1200" i="1" dirty="0" smtClean="0">
                <a:solidFill>
                  <a:srgbClr val="53548A"/>
                </a:solidFill>
                <a:cs typeface="Arial" pitchFamily="34" charset="0"/>
              </a:rPr>
              <a:t>  </a:t>
            </a:r>
            <a:r>
              <a:rPr lang="pl-PL" sz="1200" i="1" dirty="0" smtClean="0">
                <a:solidFill>
                  <a:srgbClr val="53548A"/>
                </a:solidFill>
                <a:cs typeface="Arial" pitchFamily="34" charset="0"/>
              </a:rPr>
              <a:t>Prog. Part. Nucl. Phys. 67, 1 (2012)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>
              <a:solidFill>
                <a:srgbClr val="53548A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99792" y="2658398"/>
            <a:ext cx="6385081" cy="3385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prstClr val="black"/>
                </a:solidFill>
              </a:rPr>
              <a:t>Helicity</a:t>
            </a:r>
            <a:r>
              <a:rPr lang="en-US" sz="1600" i="1" dirty="0" smtClean="0">
                <a:solidFill>
                  <a:prstClr val="black"/>
                </a:solidFill>
              </a:rPr>
              <a:t> amplitudes for </a:t>
            </a:r>
            <a:r>
              <a:rPr lang="el-GR" sz="16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γ</a:t>
            </a:r>
            <a:r>
              <a:rPr lang="en-US" sz="16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*</a:t>
            </a:r>
            <a:r>
              <a:rPr lang="en-US" sz="1600" i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lang="en-US" sz="1600" i="1" dirty="0" err="1" smtClean="0">
                <a:solidFill>
                  <a:prstClr val="black"/>
                </a:solidFill>
                <a:latin typeface="Times New Roman"/>
                <a:cs typeface="Times New Roman"/>
                <a:sym typeface="Symbol"/>
              </a:rPr>
              <a:t>N</a:t>
            </a:r>
            <a:r>
              <a:rPr lang="en-US" sz="1600" i="1" dirty="0" smtClean="0">
                <a:solidFill>
                  <a:prstClr val="black"/>
                </a:solidFill>
                <a:latin typeface="Times New Roman"/>
                <a:cs typeface="Times New Roman"/>
                <a:sym typeface="Symbol"/>
              </a:rPr>
              <a:t>(1520)  D</a:t>
            </a:r>
            <a:r>
              <a:rPr lang="en-US" sz="1600" i="1" baseline="-25000" dirty="0" smtClean="0">
                <a:solidFill>
                  <a:prstClr val="black"/>
                </a:solidFill>
                <a:latin typeface="Times New Roman"/>
                <a:cs typeface="Times New Roman"/>
                <a:sym typeface="Symbol"/>
              </a:rPr>
              <a:t>13  </a:t>
            </a:r>
            <a:r>
              <a:rPr lang="en-US" sz="1600" i="1" dirty="0" smtClean="0">
                <a:solidFill>
                  <a:prstClr val="black"/>
                </a:solidFill>
              </a:rPr>
              <a:t>compared to quark models </a:t>
            </a:r>
            <a:endParaRPr lang="fr-FR" sz="1600" i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1988840"/>
            <a:ext cx="2356735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Magnetic form factor for</a:t>
            </a:r>
          </a:p>
          <a:p>
            <a:r>
              <a:rPr lang="en-US" sz="1600" i="1" dirty="0" smtClean="0">
                <a:solidFill>
                  <a:prstClr val="black"/>
                </a:solidFill>
              </a:rPr>
              <a:t> </a:t>
            </a:r>
            <a:r>
              <a:rPr lang="el-GR" sz="16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γ</a:t>
            </a:r>
            <a:r>
              <a:rPr lang="en-US" sz="16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*p</a:t>
            </a:r>
            <a:r>
              <a:rPr lang="en-US" sz="1600" i="1" dirty="0" smtClean="0">
                <a:solidFill>
                  <a:prstClr val="black"/>
                </a:solidFill>
                <a:latin typeface="Times New Roman"/>
                <a:cs typeface="Times New Roman"/>
                <a:sym typeface="Symbol"/>
              </a:rPr>
              <a:t>(1232)  </a:t>
            </a:r>
            <a:r>
              <a:rPr lang="en-US" sz="1600" i="1" baseline="-25000" dirty="0" smtClean="0">
                <a:solidFill>
                  <a:prstClr val="black"/>
                </a:solidFill>
                <a:latin typeface="Times New Roman"/>
                <a:cs typeface="Times New Roman"/>
                <a:sym typeface="Symbol"/>
              </a:rPr>
              <a:t> </a:t>
            </a:r>
            <a:endParaRPr lang="fr-FR" sz="1600" i="1" dirty="0">
              <a:solidFill>
                <a:prstClr val="black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Baryonic</a:t>
            </a:r>
            <a:r>
              <a:rPr lang="fr-FR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transition </a:t>
            </a:r>
            <a:r>
              <a:rPr lang="fr-FR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electromagnetic</a:t>
            </a: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</a:t>
            </a:r>
            <a:r>
              <a:rPr 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</a:t>
            </a:r>
            <a:r>
              <a:rPr lang="fr-FR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 </a:t>
            </a:r>
            <a:r>
              <a:rPr lang="fr-FR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space</a:t>
            </a:r>
            <a:r>
              <a:rPr lang="fr-FR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fr-FR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Like</a:t>
            </a:r>
            <a:r>
              <a:rPr lang="fr-FR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</a:t>
            </a:r>
            <a:r>
              <a:rPr lang="fr-FR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7292" y="5661248"/>
            <a:ext cx="703109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No measurement at q</a:t>
            </a:r>
            <a:r>
              <a:rPr lang="en-US" baseline="30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&gt; 0   </a:t>
            </a:r>
            <a:r>
              <a:rPr lang="en-US" dirty="0" smtClean="0">
                <a:solidFill>
                  <a:prstClr val="black"/>
                </a:solidFill>
              </a:rPr>
              <a:t>use models fitted on space like data 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fr-FR" dirty="0">
              <a:solidFill>
                <a:prstClr val="white"/>
              </a:solidFill>
            </a:endParaRPr>
          </a:p>
        </p:txBody>
      </p:sp>
      <p:grpSp>
        <p:nvGrpSpPr>
          <p:cNvPr id="6" name="Groupe 29"/>
          <p:cNvGrpSpPr/>
          <p:nvPr/>
        </p:nvGrpSpPr>
        <p:grpSpPr>
          <a:xfrm>
            <a:off x="6084168" y="1124744"/>
            <a:ext cx="2880320" cy="1188636"/>
            <a:chOff x="6263680" y="1320433"/>
            <a:chExt cx="2880320" cy="1188636"/>
          </a:xfrm>
        </p:grpSpPr>
        <p:sp>
          <p:nvSpPr>
            <p:cNvPr id="28" name="Rectangle 27"/>
            <p:cNvSpPr/>
            <p:nvPr/>
          </p:nvSpPr>
          <p:spPr>
            <a:xfrm>
              <a:off x="6263680" y="1340768"/>
              <a:ext cx="2880320" cy="1154414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4" name="Line 94"/>
            <p:cNvSpPr>
              <a:spLocks noChangeShapeType="1"/>
            </p:cNvSpPr>
            <p:nvPr/>
          </p:nvSpPr>
          <p:spPr bwMode="auto">
            <a:xfrm flipV="1">
              <a:off x="8474943" y="2124671"/>
              <a:ext cx="412011" cy="8179"/>
            </a:xfrm>
            <a:prstGeom prst="line">
              <a:avLst/>
            </a:prstGeom>
            <a:noFill/>
            <a:ln w="38100" cmpd="dbl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mtClean="0">
                <a:solidFill>
                  <a:srgbClr val="FFFFFF"/>
                </a:solidFill>
              </a:endParaRPr>
            </a:p>
          </p:txBody>
        </p:sp>
        <p:sp>
          <p:nvSpPr>
            <p:cNvPr id="15" name="Line 95"/>
            <p:cNvSpPr>
              <a:spLocks noChangeShapeType="1"/>
            </p:cNvSpPr>
            <p:nvPr/>
          </p:nvSpPr>
          <p:spPr bwMode="auto">
            <a:xfrm flipV="1">
              <a:off x="8071792" y="2124671"/>
              <a:ext cx="344082" cy="239908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mtClean="0">
                <a:solidFill>
                  <a:srgbClr val="FFFFFF"/>
                </a:solidFill>
              </a:endParaRPr>
            </a:p>
          </p:txBody>
        </p:sp>
        <p:sp>
          <p:nvSpPr>
            <p:cNvPr id="17" name="Text Box 96"/>
            <p:cNvSpPr txBox="1">
              <a:spLocks noChangeArrowheads="1"/>
            </p:cNvSpPr>
            <p:nvPr/>
          </p:nvSpPr>
          <p:spPr bwMode="auto">
            <a:xfrm>
              <a:off x="8541396" y="1800250"/>
              <a:ext cx="335221" cy="261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b="1" smtClean="0">
                  <a:solidFill>
                    <a:srgbClr val="FFFF00"/>
                  </a:solidFill>
                  <a:latin typeface="Symbol" pitchFamily="18" charset="2"/>
                </a:rPr>
                <a:t>D</a:t>
              </a:r>
              <a:r>
                <a:rPr lang="fr-FR" sz="1400" b="1" baseline="30000" smtClean="0">
                  <a:solidFill>
                    <a:srgbClr val="FFFF00"/>
                  </a:solidFill>
                </a:rPr>
                <a:t>+</a:t>
              </a:r>
            </a:p>
          </p:txBody>
        </p:sp>
        <p:sp>
          <p:nvSpPr>
            <p:cNvPr id="18" name="Text Box 97"/>
            <p:cNvSpPr txBox="1">
              <a:spLocks noChangeArrowheads="1"/>
            </p:cNvSpPr>
            <p:nvPr/>
          </p:nvSpPr>
          <p:spPr bwMode="auto">
            <a:xfrm>
              <a:off x="7667164" y="2247351"/>
              <a:ext cx="271721" cy="261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b="1" smtClean="0">
                  <a:solidFill>
                    <a:srgbClr val="FFFF00"/>
                  </a:solidFill>
                </a:rPr>
                <a:t>p</a:t>
              </a:r>
              <a:endParaRPr lang="fr-FR" sz="1400" b="1" baseline="-25000" smtClean="0">
                <a:solidFill>
                  <a:srgbClr val="FFFF00"/>
                </a:solidFill>
                <a:latin typeface="Symbol" pitchFamily="18" charset="2"/>
              </a:endParaRPr>
            </a:p>
          </p:txBody>
        </p:sp>
        <p:sp>
          <p:nvSpPr>
            <p:cNvPr id="19" name="Freeform 98"/>
            <p:cNvSpPr>
              <a:spLocks/>
            </p:cNvSpPr>
            <p:nvPr/>
          </p:nvSpPr>
          <p:spPr bwMode="auto">
            <a:xfrm>
              <a:off x="8005339" y="1815244"/>
              <a:ext cx="407581" cy="317605"/>
            </a:xfrm>
            <a:custGeom>
              <a:avLst/>
              <a:gdLst>
                <a:gd name="T0" fmla="*/ 0 w 360"/>
                <a:gd name="T1" fmla="*/ 24 h 360"/>
                <a:gd name="T2" fmla="*/ 96 w 360"/>
                <a:gd name="T3" fmla="*/ 24 h 360"/>
                <a:gd name="T4" fmla="*/ 48 w 360"/>
                <a:gd name="T5" fmla="*/ 168 h 360"/>
                <a:gd name="T6" fmla="*/ 192 w 360"/>
                <a:gd name="T7" fmla="*/ 120 h 360"/>
                <a:gd name="T8" fmla="*/ 192 w 360"/>
                <a:gd name="T9" fmla="*/ 264 h 360"/>
                <a:gd name="T10" fmla="*/ 336 w 360"/>
                <a:gd name="T11" fmla="*/ 216 h 360"/>
                <a:gd name="T12" fmla="*/ 336 w 360"/>
                <a:gd name="T13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360">
                  <a:moveTo>
                    <a:pt x="0" y="24"/>
                  </a:moveTo>
                  <a:cubicBezTo>
                    <a:pt x="44" y="12"/>
                    <a:pt x="88" y="0"/>
                    <a:pt x="96" y="24"/>
                  </a:cubicBezTo>
                  <a:cubicBezTo>
                    <a:pt x="104" y="48"/>
                    <a:pt x="32" y="152"/>
                    <a:pt x="48" y="168"/>
                  </a:cubicBezTo>
                  <a:cubicBezTo>
                    <a:pt x="64" y="184"/>
                    <a:pt x="168" y="104"/>
                    <a:pt x="192" y="120"/>
                  </a:cubicBezTo>
                  <a:cubicBezTo>
                    <a:pt x="216" y="136"/>
                    <a:pt x="168" y="248"/>
                    <a:pt x="192" y="264"/>
                  </a:cubicBezTo>
                  <a:cubicBezTo>
                    <a:pt x="216" y="280"/>
                    <a:pt x="312" y="200"/>
                    <a:pt x="336" y="216"/>
                  </a:cubicBezTo>
                  <a:cubicBezTo>
                    <a:pt x="360" y="232"/>
                    <a:pt x="336" y="336"/>
                    <a:pt x="336" y="36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mtClean="0">
                <a:solidFill>
                  <a:srgbClr val="FFFFFF"/>
                </a:solidFill>
              </a:endParaRPr>
            </a:p>
          </p:txBody>
        </p:sp>
        <p:sp>
          <p:nvSpPr>
            <p:cNvPr id="20" name="Line 99"/>
            <p:cNvSpPr>
              <a:spLocks noChangeShapeType="1"/>
            </p:cNvSpPr>
            <p:nvPr/>
          </p:nvSpPr>
          <p:spPr bwMode="auto">
            <a:xfrm flipV="1">
              <a:off x="8005339" y="1655760"/>
              <a:ext cx="335220" cy="15948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mtClean="0">
                <a:solidFill>
                  <a:srgbClr val="FFFFFF"/>
                </a:solidFill>
              </a:endParaRPr>
            </a:p>
          </p:txBody>
        </p:sp>
        <p:sp>
          <p:nvSpPr>
            <p:cNvPr id="21" name="Line 100"/>
            <p:cNvSpPr>
              <a:spLocks noChangeShapeType="1"/>
            </p:cNvSpPr>
            <p:nvPr/>
          </p:nvSpPr>
          <p:spPr bwMode="auto">
            <a:xfrm>
              <a:off x="7603664" y="1753904"/>
              <a:ext cx="401674" cy="6134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mtClean="0">
                <a:solidFill>
                  <a:srgbClr val="FFFFFF"/>
                </a:solidFill>
              </a:endParaRPr>
            </a:p>
          </p:txBody>
        </p:sp>
        <p:sp>
          <p:nvSpPr>
            <p:cNvPr id="22" name="Text Box 101"/>
            <p:cNvSpPr txBox="1">
              <a:spLocks noChangeArrowheads="1"/>
            </p:cNvSpPr>
            <p:nvPr/>
          </p:nvSpPr>
          <p:spPr bwMode="auto">
            <a:xfrm>
              <a:off x="8139722" y="1320433"/>
              <a:ext cx="324884" cy="261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b="1" smtClean="0">
                  <a:solidFill>
                    <a:srgbClr val="FFFFFF"/>
                  </a:solidFill>
                </a:rPr>
                <a:t>e</a:t>
              </a:r>
              <a:r>
                <a:rPr lang="fr-FR" sz="1400" b="1" baseline="30000" smtClean="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23" name="Text Box 102"/>
            <p:cNvSpPr txBox="1">
              <a:spLocks noChangeArrowheads="1"/>
            </p:cNvSpPr>
            <p:nvPr/>
          </p:nvSpPr>
          <p:spPr bwMode="auto">
            <a:xfrm>
              <a:off x="7268443" y="1567158"/>
              <a:ext cx="301514" cy="264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solidFill>
                    <a:srgbClr val="FFFFFF"/>
                  </a:solidFill>
                </a:rPr>
                <a:t>e</a:t>
              </a:r>
              <a:r>
                <a:rPr lang="fr-FR" sz="1400" b="1" baseline="30000" dirty="0" smtClean="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24" name="Text Box 103"/>
            <p:cNvSpPr txBox="1">
              <a:spLocks noChangeArrowheads="1"/>
            </p:cNvSpPr>
            <p:nvPr/>
          </p:nvSpPr>
          <p:spPr bwMode="auto">
            <a:xfrm>
              <a:off x="7670117" y="1939287"/>
              <a:ext cx="341128" cy="31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 smtClean="0">
                  <a:solidFill>
                    <a:srgbClr val="FFFFFF"/>
                  </a:solidFill>
                  <a:sym typeface="Symbol" pitchFamily="18" charset="2"/>
                </a:rPr>
                <a:t>*</a:t>
              </a:r>
            </a:p>
          </p:txBody>
        </p:sp>
        <p:sp>
          <p:nvSpPr>
            <p:cNvPr id="25" name="Oval 104"/>
            <p:cNvSpPr>
              <a:spLocks noChangeArrowheads="1"/>
            </p:cNvSpPr>
            <p:nvPr/>
          </p:nvSpPr>
          <p:spPr bwMode="auto">
            <a:xfrm>
              <a:off x="8246047" y="2034705"/>
              <a:ext cx="295349" cy="275349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mtClean="0">
                <a:solidFill>
                  <a:srgbClr val="FFFFFF"/>
                </a:solidFill>
              </a:endParaRPr>
            </a:p>
          </p:txBody>
        </p:sp>
        <p:sp>
          <p:nvSpPr>
            <p:cNvPr id="26" name="Oval 105"/>
            <p:cNvSpPr>
              <a:spLocks noChangeArrowheads="1"/>
            </p:cNvSpPr>
            <p:nvPr/>
          </p:nvSpPr>
          <p:spPr bwMode="auto">
            <a:xfrm>
              <a:off x="8340559" y="2124671"/>
              <a:ext cx="112233" cy="79061"/>
            </a:xfrm>
            <a:prstGeom prst="ellipse">
              <a:avLst/>
            </a:prstGeom>
            <a:solidFill>
              <a:srgbClr val="F8A6E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mtClean="0">
                <a:solidFill>
                  <a:srgbClr val="FFFFFF"/>
                </a:solidFill>
              </a:endParaRPr>
            </a:p>
          </p:txBody>
        </p:sp>
        <p:sp>
          <p:nvSpPr>
            <p:cNvPr id="27" name="Text Box 110"/>
            <p:cNvSpPr txBox="1">
              <a:spLocks noChangeArrowheads="1"/>
            </p:cNvSpPr>
            <p:nvPr/>
          </p:nvSpPr>
          <p:spPr bwMode="auto">
            <a:xfrm>
              <a:off x="6531548" y="2000628"/>
              <a:ext cx="917058" cy="261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dirty="0" smtClean="0">
                  <a:solidFill>
                    <a:srgbClr val="FFFFFF"/>
                  </a:solidFill>
                </a:rPr>
                <a:t>q</a:t>
              </a:r>
              <a:r>
                <a:rPr lang="fr-FR" sz="1400" baseline="30000" dirty="0" smtClean="0">
                  <a:solidFill>
                    <a:srgbClr val="FFFFFF"/>
                  </a:solidFill>
                </a:rPr>
                <a:t>2</a:t>
              </a:r>
              <a:r>
                <a:rPr lang="fr-FR" sz="1400" dirty="0" smtClean="0">
                  <a:solidFill>
                    <a:srgbClr val="FFFFFF"/>
                  </a:solidFill>
                </a:rPr>
                <a:t>=M</a:t>
              </a:r>
              <a:r>
                <a:rPr lang="fr-FR" sz="1400" baseline="30000" dirty="0" smtClean="0">
                  <a:solidFill>
                    <a:srgbClr val="FFFFFF"/>
                  </a:solidFill>
                </a:rPr>
                <a:t>2</a:t>
              </a:r>
              <a:r>
                <a:rPr lang="fr-FR" sz="1400" baseline="-25000" dirty="0" smtClean="0">
                  <a:solidFill>
                    <a:srgbClr val="FFFFFF"/>
                  </a:solidFill>
                  <a:sym typeface="Symbol" pitchFamily="18" charset="2"/>
                </a:rPr>
                <a:t>* </a:t>
              </a:r>
              <a:r>
                <a:rPr lang="fr-FR" sz="1400" dirty="0" smtClean="0">
                  <a:solidFill>
                    <a:srgbClr val="FFFFFF"/>
                  </a:solidFill>
                  <a:sym typeface="Symbol" pitchFamily="18" charset="2"/>
                </a:rPr>
                <a:t>&lt;0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28753-68C7-491E-A448-C7C9B84E512F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739367" name="AutoShape 39"/>
          <p:cNvSpPr>
            <a:spLocks noChangeArrowheads="1"/>
          </p:cNvSpPr>
          <p:nvPr/>
        </p:nvSpPr>
        <p:spPr bwMode="auto">
          <a:xfrm>
            <a:off x="457200" y="914400"/>
            <a:ext cx="37338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Exploring the phase diagram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hadronic matter…..</a:t>
            </a:r>
            <a:endParaRPr lang="fr-FR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4" y="-1714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smtClean="0"/>
              <a:t>Motivations of the HADES experiment</a:t>
            </a:r>
            <a:r>
              <a:rPr lang="fr-FR" sz="4000" smtClean="0"/>
              <a:t> </a:t>
            </a:r>
          </a:p>
        </p:txBody>
      </p:sp>
      <p:pic>
        <p:nvPicPr>
          <p:cNvPr id="155654" name="Picture 4" descr="hades_logo_d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914400" cy="685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739333" name="Text Box 5"/>
          <p:cNvSpPr txBox="1">
            <a:spLocks noChangeArrowheads="1"/>
          </p:cNvSpPr>
          <p:nvPr/>
        </p:nvSpPr>
        <p:spPr bwMode="auto">
          <a:xfrm>
            <a:off x="5410200" y="579120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FFFFFF"/>
                </a:solidFill>
              </a:rPr>
              <a:t>         </a:t>
            </a:r>
          </a:p>
        </p:txBody>
      </p:sp>
      <p:sp>
        <p:nvSpPr>
          <p:cNvPr id="739334" name="Line 6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55657" name="AutoShape 7"/>
          <p:cNvSpPr>
            <a:spLocks noChangeArrowheads="1"/>
          </p:cNvSpPr>
          <p:nvPr/>
        </p:nvSpPr>
        <p:spPr bwMode="auto">
          <a:xfrm>
            <a:off x="4499992" y="908720"/>
            <a:ext cx="2160240" cy="151216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FFFF00"/>
                </a:solidFill>
              </a:rPr>
              <a:t>    </a:t>
            </a:r>
            <a:r>
              <a:rPr lang="fr-FR" b="1" dirty="0" smtClean="0">
                <a:solidFill>
                  <a:srgbClr val="FFFF00"/>
                </a:solidFill>
              </a:rPr>
              <a:t>      SIS18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FFFF00"/>
                </a:solidFill>
              </a:rPr>
              <a:t> E/A=1-3.5 </a:t>
            </a:r>
            <a:r>
              <a:rPr lang="fr-FR" b="1" dirty="0" err="1" smtClean="0">
                <a:solidFill>
                  <a:srgbClr val="FFFF00"/>
                </a:solidFill>
              </a:rPr>
              <a:t>GeV</a:t>
            </a:r>
            <a:endParaRPr lang="en-US" dirty="0">
              <a:solidFill>
                <a:srgbClr val="FFFF00"/>
              </a:solidFill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75000"/>
              <a:buFont typeface="Wingdings" pitchFamily="2" charset="2"/>
              <a:buChar char="q"/>
            </a:pP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 /</a:t>
            </a:r>
            <a:r>
              <a:rPr lang="en-US" baseline="-25000" dirty="0">
                <a:solidFill>
                  <a:srgbClr val="FFFF00"/>
                </a:solidFill>
              </a:rPr>
              <a:t>o</a:t>
            </a:r>
            <a:r>
              <a:rPr lang="en-US" dirty="0">
                <a:solidFill>
                  <a:srgbClr val="FFFF00"/>
                </a:solidFill>
              </a:rPr>
              <a:t> ~ 1-3, </a:t>
            </a:r>
            <a:endParaRPr lang="en-US" dirty="0" smtClean="0">
              <a:solidFill>
                <a:srgbClr val="FFFF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75000"/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T &lt; 100 </a:t>
            </a:r>
            <a:r>
              <a:rPr lang="en-US" dirty="0" err="1">
                <a:solidFill>
                  <a:srgbClr val="FFFF00"/>
                </a:solidFill>
              </a:rPr>
              <a:t>MeV</a:t>
            </a:r>
            <a:endParaRPr lang="en-US" dirty="0">
              <a:solidFill>
                <a:srgbClr val="FFFF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75000"/>
              <a:buFont typeface="Wingdings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 N</a:t>
            </a:r>
            <a:r>
              <a:rPr lang="en-US" baseline="-25000" dirty="0">
                <a:solidFill>
                  <a:srgbClr val="FFFF00"/>
                </a:solidFill>
                <a:sym typeface="Symbol" pitchFamily="18" charset="2"/>
              </a:rPr>
              <a:t></a:t>
            </a:r>
            <a:r>
              <a:rPr lang="en-US" dirty="0">
                <a:solidFill>
                  <a:srgbClr val="FFFF00"/>
                </a:solidFill>
              </a:rPr>
              <a:t>/A</a:t>
            </a:r>
            <a:r>
              <a:rPr lang="en-US" baseline="-25000" dirty="0">
                <a:solidFill>
                  <a:srgbClr val="FFFF00"/>
                </a:solidFill>
              </a:rPr>
              <a:t>part </a:t>
            </a:r>
            <a:r>
              <a:rPr lang="en-US" dirty="0">
                <a:solidFill>
                  <a:srgbClr val="FFFF00"/>
                </a:solidFill>
              </a:rPr>
              <a:t>≈ 10%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739337" name="Text Box 9"/>
          <p:cNvSpPr txBox="1">
            <a:spLocks noChangeArrowheads="1"/>
          </p:cNvSpPr>
          <p:nvPr/>
        </p:nvSpPr>
        <p:spPr bwMode="auto">
          <a:xfrm>
            <a:off x="5091113" y="4687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39336" name="Text Box 8"/>
          <p:cNvSpPr txBox="1">
            <a:spLocks noChangeArrowheads="1"/>
          </p:cNvSpPr>
          <p:nvPr/>
        </p:nvSpPr>
        <p:spPr bwMode="auto">
          <a:xfrm>
            <a:off x="5013325" y="4506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39369" name="AutoShape 41"/>
          <p:cNvSpPr>
            <a:spLocks noChangeArrowheads="1"/>
          </p:cNvSpPr>
          <p:nvPr/>
        </p:nvSpPr>
        <p:spPr bwMode="auto">
          <a:xfrm>
            <a:off x="5004048" y="2564904"/>
            <a:ext cx="37338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>
                <a:solidFill>
                  <a:srgbClr val="FFFFFF"/>
                </a:solidFill>
              </a:rPr>
              <a:t>….. using dilepton emission: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>
                <a:solidFill>
                  <a:srgbClr val="FFFFFF"/>
                </a:solidFill>
              </a:rPr>
              <a:t>rare but  undistorted probe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7164288" y="450912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000099"/>
                </a:solidFill>
              </a:rPr>
              <a:t>e+</a:t>
            </a:r>
            <a:endParaRPr lang="fr-FR" dirty="0">
              <a:solidFill>
                <a:srgbClr val="000099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660232" y="508518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000099"/>
                </a:solidFill>
              </a:rPr>
              <a:t>e</a:t>
            </a:r>
            <a:r>
              <a:rPr lang="en-US" baseline="30000" dirty="0" smtClean="0">
                <a:solidFill>
                  <a:srgbClr val="000099"/>
                </a:solidFill>
              </a:rPr>
              <a:t>-</a:t>
            </a:r>
            <a:endParaRPr lang="fr-FR" baseline="30000" dirty="0">
              <a:solidFill>
                <a:srgbClr val="000099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/>
          <a:srcRect r="48461"/>
          <a:stretch>
            <a:fillRect/>
          </a:stretch>
        </p:blipFill>
        <p:spPr bwMode="auto">
          <a:xfrm>
            <a:off x="5148064" y="3933056"/>
            <a:ext cx="356358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35"/>
          <p:cNvSpPr>
            <a:spLocks noChangeArrowheads="1"/>
          </p:cNvSpPr>
          <p:nvPr/>
        </p:nvSpPr>
        <p:spPr bwMode="auto">
          <a:xfrm>
            <a:off x="1941091" y="2382953"/>
            <a:ext cx="974725" cy="325967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6600"/>
                </a:solidFill>
              </a:rPr>
              <a:t>CERES</a:t>
            </a:r>
            <a:endParaRPr lang="fr-FR" b="1" dirty="0">
              <a:solidFill>
                <a:srgbClr val="FF6600"/>
              </a:solidFill>
            </a:endParaRPr>
          </a:p>
        </p:txBody>
      </p:sp>
      <p:grpSp>
        <p:nvGrpSpPr>
          <p:cNvPr id="2" name="Groupe 48"/>
          <p:cNvGrpSpPr/>
          <p:nvPr/>
        </p:nvGrpSpPr>
        <p:grpSpPr>
          <a:xfrm>
            <a:off x="251520" y="1916832"/>
            <a:ext cx="4638229" cy="3168352"/>
            <a:chOff x="251520" y="1916832"/>
            <a:chExt cx="4638229" cy="3168352"/>
          </a:xfrm>
        </p:grpSpPr>
        <p:grpSp>
          <p:nvGrpSpPr>
            <p:cNvPr id="3" name="Groupe 47"/>
            <p:cNvGrpSpPr/>
            <p:nvPr/>
          </p:nvGrpSpPr>
          <p:grpSpPr>
            <a:xfrm>
              <a:off x="251520" y="1916832"/>
              <a:ext cx="4638229" cy="3168352"/>
              <a:chOff x="395536" y="1916832"/>
              <a:chExt cx="4494213" cy="2927350"/>
            </a:xfrm>
          </p:grpSpPr>
          <p:grpSp>
            <p:nvGrpSpPr>
              <p:cNvPr id="4" name="Group 43"/>
              <p:cNvGrpSpPr>
                <a:grpSpLocks/>
              </p:cNvGrpSpPr>
              <p:nvPr/>
            </p:nvGrpSpPr>
            <p:grpSpPr bwMode="auto">
              <a:xfrm>
                <a:off x="395536" y="1916832"/>
                <a:ext cx="4494213" cy="2927350"/>
                <a:chOff x="288" y="1238"/>
                <a:chExt cx="2831" cy="1844"/>
              </a:xfrm>
            </p:grpSpPr>
            <p:sp>
              <p:nvSpPr>
                <p:cNvPr id="739338" name="Oval 10"/>
                <p:cNvSpPr>
                  <a:spLocks noChangeArrowheads="1"/>
                </p:cNvSpPr>
                <p:nvPr/>
              </p:nvSpPr>
              <p:spPr bwMode="auto">
                <a:xfrm>
                  <a:off x="1847" y="2724"/>
                  <a:ext cx="48" cy="5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155666" name="Picture 4" descr="qq_wambach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8032"/>
                <a:stretch>
                  <a:fillRect/>
                </a:stretch>
              </p:blipFill>
              <p:spPr bwMode="auto">
                <a:xfrm>
                  <a:off x="288" y="1238"/>
                  <a:ext cx="2127" cy="18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" name="Oval 7"/>
                <p:cNvSpPr>
                  <a:spLocks noChangeArrowheads="1"/>
                </p:cNvSpPr>
                <p:nvPr/>
              </p:nvSpPr>
              <p:spPr bwMode="auto">
                <a:xfrm rot="-1928545">
                  <a:off x="1772" y="2119"/>
                  <a:ext cx="338" cy="912"/>
                </a:xfrm>
                <a:prstGeom prst="ellipse">
                  <a:avLst/>
                </a:prstGeom>
                <a:noFill/>
                <a:ln w="28575" algn="ctr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5" name="Group 16"/>
                <p:cNvGrpSpPr>
                  <a:grpSpLocks/>
                </p:cNvGrpSpPr>
                <p:nvPr/>
              </p:nvGrpSpPr>
              <p:grpSpPr bwMode="auto">
                <a:xfrm>
                  <a:off x="599" y="1699"/>
                  <a:ext cx="1725" cy="1163"/>
                  <a:chOff x="2702166" y="3571876"/>
                  <a:chExt cx="3870099" cy="2571750"/>
                </a:xfrm>
              </p:grpSpPr>
              <p:sp>
                <p:nvSpPr>
                  <p:cNvPr id="18" name="Freeform 17"/>
                  <p:cNvSpPr/>
                  <p:nvPr/>
                </p:nvSpPr>
                <p:spPr bwMode="auto">
                  <a:xfrm>
                    <a:off x="3922649" y="3744358"/>
                    <a:ext cx="2649614" cy="2399267"/>
                  </a:xfrm>
                  <a:custGeom>
                    <a:avLst/>
                    <a:gdLst>
                      <a:gd name="connsiteX0" fmla="*/ 4527 w 4138943"/>
                      <a:gd name="connsiteY0" fmla="*/ 194649 h 1873313"/>
                      <a:gd name="connsiteX1" fmla="*/ 3562539 w 4138943"/>
                      <a:gd name="connsiteY1" fmla="*/ 1810693 h 1873313"/>
                      <a:gd name="connsiteX2" fmla="*/ 3462951 w 4138943"/>
                      <a:gd name="connsiteY2" fmla="*/ 570368 h 1873313"/>
                      <a:gd name="connsiteX3" fmla="*/ 0 w 4138943"/>
                      <a:gd name="connsiteY3" fmla="*/ 0 h 1873313"/>
                      <a:gd name="connsiteX0" fmla="*/ 4527 w 4292870"/>
                      <a:gd name="connsiteY0" fmla="*/ 194649 h 2198708"/>
                      <a:gd name="connsiteX1" fmla="*/ 3716466 w 4292870"/>
                      <a:gd name="connsiteY1" fmla="*/ 2136088 h 2198708"/>
                      <a:gd name="connsiteX2" fmla="*/ 3462951 w 4292870"/>
                      <a:gd name="connsiteY2" fmla="*/ 570368 h 2198708"/>
                      <a:gd name="connsiteX3" fmla="*/ 0 w 4292870"/>
                      <a:gd name="connsiteY3" fmla="*/ 0 h 2198708"/>
                      <a:gd name="connsiteX0" fmla="*/ 4527 w 4082362"/>
                      <a:gd name="connsiteY0" fmla="*/ 194649 h 2136088"/>
                      <a:gd name="connsiteX1" fmla="*/ 3716466 w 4082362"/>
                      <a:gd name="connsiteY1" fmla="*/ 2136088 h 2136088"/>
                      <a:gd name="connsiteX2" fmla="*/ 3462951 w 4082362"/>
                      <a:gd name="connsiteY2" fmla="*/ 570368 h 2136088"/>
                      <a:gd name="connsiteX3" fmla="*/ 0 w 4082362"/>
                      <a:gd name="connsiteY3" fmla="*/ 0 h 2136088"/>
                      <a:gd name="connsiteX0" fmla="*/ 4527 w 4082362"/>
                      <a:gd name="connsiteY0" fmla="*/ 194649 h 2136088"/>
                      <a:gd name="connsiteX1" fmla="*/ 3716466 w 4082362"/>
                      <a:gd name="connsiteY1" fmla="*/ 2136088 h 2136088"/>
                      <a:gd name="connsiteX2" fmla="*/ 3462951 w 4082362"/>
                      <a:gd name="connsiteY2" fmla="*/ 570368 h 2136088"/>
                      <a:gd name="connsiteX3" fmla="*/ 0 w 4082362"/>
                      <a:gd name="connsiteY3" fmla="*/ 0 h 2136088"/>
                      <a:gd name="connsiteX0" fmla="*/ 4527 w 4082362"/>
                      <a:gd name="connsiteY0" fmla="*/ 194649 h 2136088"/>
                      <a:gd name="connsiteX1" fmla="*/ 3716466 w 4082362"/>
                      <a:gd name="connsiteY1" fmla="*/ 2136088 h 2136088"/>
                      <a:gd name="connsiteX2" fmla="*/ 3462951 w 4082362"/>
                      <a:gd name="connsiteY2" fmla="*/ 570368 h 2136088"/>
                      <a:gd name="connsiteX3" fmla="*/ 0 w 4082362"/>
                      <a:gd name="connsiteY3" fmla="*/ 0 h 2136088"/>
                      <a:gd name="connsiteX0" fmla="*/ 4527 w 4345828"/>
                      <a:gd name="connsiteY0" fmla="*/ 194649 h 2136088"/>
                      <a:gd name="connsiteX1" fmla="*/ 3716466 w 4345828"/>
                      <a:gd name="connsiteY1" fmla="*/ 2136088 h 2136088"/>
                      <a:gd name="connsiteX2" fmla="*/ 3726417 w 4345828"/>
                      <a:gd name="connsiteY2" fmla="*/ 786224 h 2136088"/>
                      <a:gd name="connsiteX3" fmla="*/ 0 w 4345828"/>
                      <a:gd name="connsiteY3" fmla="*/ 0 h 2136088"/>
                      <a:gd name="connsiteX0" fmla="*/ 4527 w 3728891"/>
                      <a:gd name="connsiteY0" fmla="*/ 194649 h 2136088"/>
                      <a:gd name="connsiteX1" fmla="*/ 3716466 w 3728891"/>
                      <a:gd name="connsiteY1" fmla="*/ 2136088 h 2136088"/>
                      <a:gd name="connsiteX2" fmla="*/ 3726417 w 3728891"/>
                      <a:gd name="connsiteY2" fmla="*/ 786224 h 2136088"/>
                      <a:gd name="connsiteX3" fmla="*/ 0 w 3728891"/>
                      <a:gd name="connsiteY3" fmla="*/ 0 h 2136088"/>
                      <a:gd name="connsiteX0" fmla="*/ 4527 w 3728891"/>
                      <a:gd name="connsiteY0" fmla="*/ 194649 h 2136088"/>
                      <a:gd name="connsiteX1" fmla="*/ 3716466 w 3728891"/>
                      <a:gd name="connsiteY1" fmla="*/ 2136088 h 2136088"/>
                      <a:gd name="connsiteX2" fmla="*/ 3726417 w 3728891"/>
                      <a:gd name="connsiteY2" fmla="*/ 786224 h 2136088"/>
                      <a:gd name="connsiteX3" fmla="*/ 0 w 3728891"/>
                      <a:gd name="connsiteY3" fmla="*/ 0 h 2136088"/>
                      <a:gd name="connsiteX0" fmla="*/ 4527 w 3728891"/>
                      <a:gd name="connsiteY0" fmla="*/ 194649 h 2136088"/>
                      <a:gd name="connsiteX1" fmla="*/ 3716466 w 3728891"/>
                      <a:gd name="connsiteY1" fmla="*/ 2136088 h 2136088"/>
                      <a:gd name="connsiteX2" fmla="*/ 3726417 w 3728891"/>
                      <a:gd name="connsiteY2" fmla="*/ 786224 h 2136088"/>
                      <a:gd name="connsiteX3" fmla="*/ 0 w 3728891"/>
                      <a:gd name="connsiteY3" fmla="*/ 0 h 2136088"/>
                      <a:gd name="connsiteX0" fmla="*/ 4527 w 3728891"/>
                      <a:gd name="connsiteY0" fmla="*/ 194649 h 2136088"/>
                      <a:gd name="connsiteX1" fmla="*/ 3716466 w 3728891"/>
                      <a:gd name="connsiteY1" fmla="*/ 2136088 h 2136088"/>
                      <a:gd name="connsiteX2" fmla="*/ 3726417 w 3728891"/>
                      <a:gd name="connsiteY2" fmla="*/ 786224 h 2136088"/>
                      <a:gd name="connsiteX3" fmla="*/ 0 w 3728891"/>
                      <a:gd name="connsiteY3" fmla="*/ 0 h 2136088"/>
                      <a:gd name="connsiteX0" fmla="*/ 4527 w 3728891"/>
                      <a:gd name="connsiteY0" fmla="*/ 194649 h 2136088"/>
                      <a:gd name="connsiteX1" fmla="*/ 3716466 w 3728891"/>
                      <a:gd name="connsiteY1" fmla="*/ 2136088 h 2136088"/>
                      <a:gd name="connsiteX2" fmla="*/ 3726417 w 3728891"/>
                      <a:gd name="connsiteY2" fmla="*/ 1184645 h 2136088"/>
                      <a:gd name="connsiteX3" fmla="*/ 0 w 3728891"/>
                      <a:gd name="connsiteY3" fmla="*/ 0 h 2136088"/>
                      <a:gd name="connsiteX0" fmla="*/ 4527 w 3728891"/>
                      <a:gd name="connsiteY0" fmla="*/ 194649 h 2136088"/>
                      <a:gd name="connsiteX1" fmla="*/ 3716466 w 3728891"/>
                      <a:gd name="connsiteY1" fmla="*/ 2136088 h 2136088"/>
                      <a:gd name="connsiteX2" fmla="*/ 3726417 w 3728891"/>
                      <a:gd name="connsiteY2" fmla="*/ 1184645 h 2136088"/>
                      <a:gd name="connsiteX3" fmla="*/ 0 w 3728891"/>
                      <a:gd name="connsiteY3" fmla="*/ 0 h 2136088"/>
                      <a:gd name="connsiteX0" fmla="*/ 4527 w 3728891"/>
                      <a:gd name="connsiteY0" fmla="*/ 194649 h 2136088"/>
                      <a:gd name="connsiteX1" fmla="*/ 3716466 w 3728891"/>
                      <a:gd name="connsiteY1" fmla="*/ 2136088 h 2136088"/>
                      <a:gd name="connsiteX2" fmla="*/ 3726417 w 3728891"/>
                      <a:gd name="connsiteY2" fmla="*/ 1184645 h 2136088"/>
                      <a:gd name="connsiteX3" fmla="*/ 0 w 3728891"/>
                      <a:gd name="connsiteY3" fmla="*/ 0 h 2136088"/>
                      <a:gd name="connsiteX0" fmla="*/ 4527 w 3728891"/>
                      <a:gd name="connsiteY0" fmla="*/ 194649 h 2571022"/>
                      <a:gd name="connsiteX1" fmla="*/ 3716466 w 3728891"/>
                      <a:gd name="connsiteY1" fmla="*/ 2571022 h 2571022"/>
                      <a:gd name="connsiteX2" fmla="*/ 3726417 w 3728891"/>
                      <a:gd name="connsiteY2" fmla="*/ 1184645 h 2571022"/>
                      <a:gd name="connsiteX3" fmla="*/ 0 w 3728891"/>
                      <a:gd name="connsiteY3" fmla="*/ 0 h 2571022"/>
                      <a:gd name="connsiteX0" fmla="*/ 4527 w 3728891"/>
                      <a:gd name="connsiteY0" fmla="*/ 194649 h 2571022"/>
                      <a:gd name="connsiteX1" fmla="*/ 3716466 w 3728891"/>
                      <a:gd name="connsiteY1" fmla="*/ 2571022 h 2571022"/>
                      <a:gd name="connsiteX2" fmla="*/ 3726417 w 3728891"/>
                      <a:gd name="connsiteY2" fmla="*/ 1184645 h 2571022"/>
                      <a:gd name="connsiteX3" fmla="*/ 0 w 3728891"/>
                      <a:gd name="connsiteY3" fmla="*/ 0 h 2571022"/>
                      <a:gd name="connsiteX0" fmla="*/ 4527 w 3728891"/>
                      <a:gd name="connsiteY0" fmla="*/ 194649 h 2571022"/>
                      <a:gd name="connsiteX1" fmla="*/ 1118204 w 3728891"/>
                      <a:gd name="connsiteY1" fmla="*/ 403139 h 2571022"/>
                      <a:gd name="connsiteX2" fmla="*/ 3716466 w 3728891"/>
                      <a:gd name="connsiteY2" fmla="*/ 2571022 h 2571022"/>
                      <a:gd name="connsiteX3" fmla="*/ 3726417 w 3728891"/>
                      <a:gd name="connsiteY3" fmla="*/ 1184645 h 2571022"/>
                      <a:gd name="connsiteX4" fmla="*/ 0 w 3728891"/>
                      <a:gd name="connsiteY4" fmla="*/ 0 h 2571022"/>
                      <a:gd name="connsiteX0" fmla="*/ 0 w 3724364"/>
                      <a:gd name="connsiteY0" fmla="*/ 194649 h 2571022"/>
                      <a:gd name="connsiteX1" fmla="*/ 1113677 w 3724364"/>
                      <a:gd name="connsiteY1" fmla="*/ 403139 h 2571022"/>
                      <a:gd name="connsiteX2" fmla="*/ 3711939 w 3724364"/>
                      <a:gd name="connsiteY2" fmla="*/ 2571022 h 2571022"/>
                      <a:gd name="connsiteX3" fmla="*/ 3721890 w 3724364"/>
                      <a:gd name="connsiteY3" fmla="*/ 1184645 h 2571022"/>
                      <a:gd name="connsiteX4" fmla="*/ 1100299 w 3724364"/>
                      <a:gd name="connsiteY4" fmla="*/ 0 h 2571022"/>
                      <a:gd name="connsiteX0" fmla="*/ 13378 w 2624065"/>
                      <a:gd name="connsiteY0" fmla="*/ 403139 h 2571022"/>
                      <a:gd name="connsiteX1" fmla="*/ 2611640 w 2624065"/>
                      <a:gd name="connsiteY1" fmla="*/ 2571022 h 2571022"/>
                      <a:gd name="connsiteX2" fmla="*/ 2621591 w 2624065"/>
                      <a:gd name="connsiteY2" fmla="*/ 1184645 h 2571022"/>
                      <a:gd name="connsiteX3" fmla="*/ 0 w 2624065"/>
                      <a:gd name="connsiteY3" fmla="*/ 0 h 2571022"/>
                      <a:gd name="connsiteX0" fmla="*/ 13378 w 2624065"/>
                      <a:gd name="connsiteY0" fmla="*/ 403139 h 2571022"/>
                      <a:gd name="connsiteX1" fmla="*/ 2611640 w 2624065"/>
                      <a:gd name="connsiteY1" fmla="*/ 2571022 h 2571022"/>
                      <a:gd name="connsiteX2" fmla="*/ 2621591 w 2624065"/>
                      <a:gd name="connsiteY2" fmla="*/ 1184645 h 2571022"/>
                      <a:gd name="connsiteX3" fmla="*/ 0 w 2624065"/>
                      <a:gd name="connsiteY3" fmla="*/ 0 h 2571022"/>
                      <a:gd name="connsiteX0" fmla="*/ 13378 w 2624065"/>
                      <a:gd name="connsiteY0" fmla="*/ 188910 h 2356793"/>
                      <a:gd name="connsiteX1" fmla="*/ 2611640 w 2624065"/>
                      <a:gd name="connsiteY1" fmla="*/ 2356793 h 2356793"/>
                      <a:gd name="connsiteX2" fmla="*/ 2621591 w 2624065"/>
                      <a:gd name="connsiteY2" fmla="*/ 970416 h 2356793"/>
                      <a:gd name="connsiteX3" fmla="*/ 0 w 2624065"/>
                      <a:gd name="connsiteY3" fmla="*/ 0 h 2356793"/>
                      <a:gd name="connsiteX0" fmla="*/ 13378 w 2624065"/>
                      <a:gd name="connsiteY0" fmla="*/ 188910 h 2356793"/>
                      <a:gd name="connsiteX1" fmla="*/ 2611640 w 2624065"/>
                      <a:gd name="connsiteY1" fmla="*/ 2356793 h 2356793"/>
                      <a:gd name="connsiteX2" fmla="*/ 2621591 w 2624065"/>
                      <a:gd name="connsiteY2" fmla="*/ 970416 h 2356793"/>
                      <a:gd name="connsiteX3" fmla="*/ 0 w 2624065"/>
                      <a:gd name="connsiteY3" fmla="*/ 0 h 2356793"/>
                      <a:gd name="connsiteX0" fmla="*/ 13378 w 2624065"/>
                      <a:gd name="connsiteY0" fmla="*/ 188910 h 2356793"/>
                      <a:gd name="connsiteX1" fmla="*/ 2611640 w 2624065"/>
                      <a:gd name="connsiteY1" fmla="*/ 2356793 h 2356793"/>
                      <a:gd name="connsiteX2" fmla="*/ 2621591 w 2624065"/>
                      <a:gd name="connsiteY2" fmla="*/ 970416 h 2356793"/>
                      <a:gd name="connsiteX3" fmla="*/ 0 w 2624065"/>
                      <a:gd name="connsiteY3" fmla="*/ 0 h 2356793"/>
                      <a:gd name="connsiteX0" fmla="*/ 13378 w 2624065"/>
                      <a:gd name="connsiteY0" fmla="*/ 188910 h 2356793"/>
                      <a:gd name="connsiteX1" fmla="*/ 2611640 w 2624065"/>
                      <a:gd name="connsiteY1" fmla="*/ 2356793 h 2356793"/>
                      <a:gd name="connsiteX2" fmla="*/ 2621591 w 2624065"/>
                      <a:gd name="connsiteY2" fmla="*/ 970416 h 2356793"/>
                      <a:gd name="connsiteX3" fmla="*/ 0 w 2624065"/>
                      <a:gd name="connsiteY3" fmla="*/ 0 h 2356793"/>
                      <a:gd name="connsiteX0" fmla="*/ 13378 w 2624065"/>
                      <a:gd name="connsiteY0" fmla="*/ 188910 h 2356793"/>
                      <a:gd name="connsiteX1" fmla="*/ 2611640 w 2624065"/>
                      <a:gd name="connsiteY1" fmla="*/ 2356793 h 2356793"/>
                      <a:gd name="connsiteX2" fmla="*/ 2621591 w 2624065"/>
                      <a:gd name="connsiteY2" fmla="*/ 970416 h 2356793"/>
                      <a:gd name="connsiteX3" fmla="*/ 0 w 2624065"/>
                      <a:gd name="connsiteY3" fmla="*/ 0 h 2356793"/>
                      <a:gd name="connsiteX0" fmla="*/ 13378 w 2624065"/>
                      <a:gd name="connsiteY0" fmla="*/ 188910 h 2356793"/>
                      <a:gd name="connsiteX1" fmla="*/ 2611640 w 2624065"/>
                      <a:gd name="connsiteY1" fmla="*/ 2356793 h 2356793"/>
                      <a:gd name="connsiteX2" fmla="*/ 2621591 w 2624065"/>
                      <a:gd name="connsiteY2" fmla="*/ 970416 h 2356793"/>
                      <a:gd name="connsiteX3" fmla="*/ 0 w 2624065"/>
                      <a:gd name="connsiteY3" fmla="*/ 0 h 2356793"/>
                      <a:gd name="connsiteX0" fmla="*/ 13378 w 2624065"/>
                      <a:gd name="connsiteY0" fmla="*/ 312700 h 2480583"/>
                      <a:gd name="connsiteX1" fmla="*/ 2611640 w 2624065"/>
                      <a:gd name="connsiteY1" fmla="*/ 2480583 h 2480583"/>
                      <a:gd name="connsiteX2" fmla="*/ 2621591 w 2624065"/>
                      <a:gd name="connsiteY2" fmla="*/ 1094206 h 2480583"/>
                      <a:gd name="connsiteX3" fmla="*/ 0 w 2624065"/>
                      <a:gd name="connsiteY3" fmla="*/ 0 h 2480583"/>
                      <a:gd name="connsiteX0" fmla="*/ 13378 w 2624065"/>
                      <a:gd name="connsiteY0" fmla="*/ 312700 h 2480583"/>
                      <a:gd name="connsiteX1" fmla="*/ 2611640 w 2624065"/>
                      <a:gd name="connsiteY1" fmla="*/ 2480583 h 2480583"/>
                      <a:gd name="connsiteX2" fmla="*/ 2621591 w 2624065"/>
                      <a:gd name="connsiteY2" fmla="*/ 1094206 h 2480583"/>
                      <a:gd name="connsiteX3" fmla="*/ 0 w 2624065"/>
                      <a:gd name="connsiteY3" fmla="*/ 0 h 2480583"/>
                      <a:gd name="connsiteX0" fmla="*/ 13378 w 2624065"/>
                      <a:gd name="connsiteY0" fmla="*/ 312700 h 2480583"/>
                      <a:gd name="connsiteX1" fmla="*/ 2611640 w 2624065"/>
                      <a:gd name="connsiteY1" fmla="*/ 2480583 h 2480583"/>
                      <a:gd name="connsiteX2" fmla="*/ 2621591 w 2624065"/>
                      <a:gd name="connsiteY2" fmla="*/ 1094206 h 2480583"/>
                      <a:gd name="connsiteX3" fmla="*/ 0 w 2624065"/>
                      <a:gd name="connsiteY3" fmla="*/ 0 h 2480583"/>
                      <a:gd name="connsiteX0" fmla="*/ 13378 w 2624065"/>
                      <a:gd name="connsiteY0" fmla="*/ 312700 h 2480583"/>
                      <a:gd name="connsiteX1" fmla="*/ 2611640 w 2624065"/>
                      <a:gd name="connsiteY1" fmla="*/ 2480583 h 2480583"/>
                      <a:gd name="connsiteX2" fmla="*/ 2621591 w 2624065"/>
                      <a:gd name="connsiteY2" fmla="*/ 1094206 h 2480583"/>
                      <a:gd name="connsiteX3" fmla="*/ 0 w 2624065"/>
                      <a:gd name="connsiteY3" fmla="*/ 0 h 2480583"/>
                      <a:gd name="connsiteX0" fmla="*/ 13378 w 2624065"/>
                      <a:gd name="connsiteY0" fmla="*/ 312700 h 2480583"/>
                      <a:gd name="connsiteX1" fmla="*/ 2611640 w 2624065"/>
                      <a:gd name="connsiteY1" fmla="*/ 2480583 h 2480583"/>
                      <a:gd name="connsiteX2" fmla="*/ 2621591 w 2624065"/>
                      <a:gd name="connsiteY2" fmla="*/ 1094206 h 2480583"/>
                      <a:gd name="connsiteX3" fmla="*/ 0 w 2624065"/>
                      <a:gd name="connsiteY3" fmla="*/ 0 h 2480583"/>
                      <a:gd name="connsiteX0" fmla="*/ 154553 w 2624065"/>
                      <a:gd name="connsiteY0" fmla="*/ 312701 h 2480583"/>
                      <a:gd name="connsiteX1" fmla="*/ 2611640 w 2624065"/>
                      <a:gd name="connsiteY1" fmla="*/ 2480583 h 2480583"/>
                      <a:gd name="connsiteX2" fmla="*/ 2621591 w 2624065"/>
                      <a:gd name="connsiteY2" fmla="*/ 1094206 h 2480583"/>
                      <a:gd name="connsiteX3" fmla="*/ 0 w 2624065"/>
                      <a:gd name="connsiteY3" fmla="*/ 0 h 2480583"/>
                      <a:gd name="connsiteX0" fmla="*/ 19516 w 2489028"/>
                      <a:gd name="connsiteY0" fmla="*/ 230174 h 2398056"/>
                      <a:gd name="connsiteX1" fmla="*/ 2476603 w 2489028"/>
                      <a:gd name="connsiteY1" fmla="*/ 2398056 h 2398056"/>
                      <a:gd name="connsiteX2" fmla="*/ 2486554 w 2489028"/>
                      <a:gd name="connsiteY2" fmla="*/ 1011679 h 2398056"/>
                      <a:gd name="connsiteX3" fmla="*/ 0 w 2489028"/>
                      <a:gd name="connsiteY3" fmla="*/ 0 h 2398056"/>
                      <a:gd name="connsiteX0" fmla="*/ 19516 w 2489028"/>
                      <a:gd name="connsiteY0" fmla="*/ 230174 h 2398056"/>
                      <a:gd name="connsiteX1" fmla="*/ 2476603 w 2489028"/>
                      <a:gd name="connsiteY1" fmla="*/ 2398056 h 2398056"/>
                      <a:gd name="connsiteX2" fmla="*/ 2486554 w 2489028"/>
                      <a:gd name="connsiteY2" fmla="*/ 1011679 h 2398056"/>
                      <a:gd name="connsiteX3" fmla="*/ 0 w 2489028"/>
                      <a:gd name="connsiteY3" fmla="*/ 0 h 2398056"/>
                      <a:gd name="connsiteX0" fmla="*/ 19516 w 2489028"/>
                      <a:gd name="connsiteY0" fmla="*/ 230174 h 2398056"/>
                      <a:gd name="connsiteX1" fmla="*/ 2476603 w 2489028"/>
                      <a:gd name="connsiteY1" fmla="*/ 2398056 h 2398056"/>
                      <a:gd name="connsiteX2" fmla="*/ 2486554 w 2489028"/>
                      <a:gd name="connsiteY2" fmla="*/ 1011679 h 2398056"/>
                      <a:gd name="connsiteX3" fmla="*/ 0 w 2489028"/>
                      <a:gd name="connsiteY3" fmla="*/ 0 h 2398056"/>
                      <a:gd name="connsiteX0" fmla="*/ 0 w 2561583"/>
                      <a:gd name="connsiteY0" fmla="*/ 230174 h 2398056"/>
                      <a:gd name="connsiteX1" fmla="*/ 2549158 w 2561583"/>
                      <a:gd name="connsiteY1" fmla="*/ 2398056 h 2398056"/>
                      <a:gd name="connsiteX2" fmla="*/ 2559109 w 2561583"/>
                      <a:gd name="connsiteY2" fmla="*/ 1011679 h 2398056"/>
                      <a:gd name="connsiteX3" fmla="*/ 72555 w 2561583"/>
                      <a:gd name="connsiteY3" fmla="*/ 0 h 2398056"/>
                      <a:gd name="connsiteX0" fmla="*/ 0 w 2561583"/>
                      <a:gd name="connsiteY0" fmla="*/ 230174 h 2398056"/>
                      <a:gd name="connsiteX1" fmla="*/ 2549158 w 2561583"/>
                      <a:gd name="connsiteY1" fmla="*/ 2398056 h 2398056"/>
                      <a:gd name="connsiteX2" fmla="*/ 2559109 w 2561583"/>
                      <a:gd name="connsiteY2" fmla="*/ 1011679 h 2398056"/>
                      <a:gd name="connsiteX3" fmla="*/ 72555 w 2561583"/>
                      <a:gd name="connsiteY3" fmla="*/ 0 h 2398056"/>
                      <a:gd name="connsiteX0" fmla="*/ 0 w 2561583"/>
                      <a:gd name="connsiteY0" fmla="*/ 230174 h 2398056"/>
                      <a:gd name="connsiteX1" fmla="*/ 2549158 w 2561583"/>
                      <a:gd name="connsiteY1" fmla="*/ 2398056 h 2398056"/>
                      <a:gd name="connsiteX2" fmla="*/ 2559109 w 2561583"/>
                      <a:gd name="connsiteY2" fmla="*/ 1011679 h 2398056"/>
                      <a:gd name="connsiteX3" fmla="*/ 72555 w 2561583"/>
                      <a:gd name="connsiteY3" fmla="*/ 0 h 2398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1583" h="2398056">
                        <a:moveTo>
                          <a:pt x="0" y="230174"/>
                        </a:moveTo>
                        <a:cubicBezTo>
                          <a:pt x="1402635" y="704960"/>
                          <a:pt x="1982682" y="1589070"/>
                          <a:pt x="2549158" y="2398056"/>
                        </a:cubicBezTo>
                        <a:cubicBezTo>
                          <a:pt x="2561583" y="1870192"/>
                          <a:pt x="2556886" y="1656378"/>
                          <a:pt x="2559109" y="1011679"/>
                        </a:cubicBezTo>
                        <a:cubicBezTo>
                          <a:pt x="1129375" y="312685"/>
                          <a:pt x="586309" y="103492"/>
                          <a:pt x="72555" y="0"/>
                        </a:cubicBezTo>
                      </a:path>
                    </a:pathLst>
                  </a:custGeom>
                  <a:solidFill>
                    <a:srgbClr val="C0C0C0">
                      <a:alpha val="34902"/>
                    </a:srgbClr>
                  </a:solidFill>
                  <a:ln>
                    <a:noFill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9" name="Freeform 18"/>
                  <p:cNvSpPr/>
                  <p:nvPr/>
                </p:nvSpPr>
                <p:spPr bwMode="auto">
                  <a:xfrm>
                    <a:off x="2702166" y="3571876"/>
                    <a:ext cx="3856636" cy="2571749"/>
                  </a:xfrm>
                  <a:custGeom>
                    <a:avLst/>
                    <a:gdLst>
                      <a:gd name="connsiteX0" fmla="*/ 4527 w 4138943"/>
                      <a:gd name="connsiteY0" fmla="*/ 194649 h 1873313"/>
                      <a:gd name="connsiteX1" fmla="*/ 3562539 w 4138943"/>
                      <a:gd name="connsiteY1" fmla="*/ 1810693 h 1873313"/>
                      <a:gd name="connsiteX2" fmla="*/ 3462951 w 4138943"/>
                      <a:gd name="connsiteY2" fmla="*/ 570368 h 1873313"/>
                      <a:gd name="connsiteX3" fmla="*/ 0 w 4138943"/>
                      <a:gd name="connsiteY3" fmla="*/ 0 h 1873313"/>
                      <a:gd name="connsiteX0" fmla="*/ 4527 w 4292870"/>
                      <a:gd name="connsiteY0" fmla="*/ 194649 h 2198708"/>
                      <a:gd name="connsiteX1" fmla="*/ 3716466 w 4292870"/>
                      <a:gd name="connsiteY1" fmla="*/ 2136088 h 2198708"/>
                      <a:gd name="connsiteX2" fmla="*/ 3462951 w 4292870"/>
                      <a:gd name="connsiteY2" fmla="*/ 570368 h 2198708"/>
                      <a:gd name="connsiteX3" fmla="*/ 0 w 4292870"/>
                      <a:gd name="connsiteY3" fmla="*/ 0 h 2198708"/>
                      <a:gd name="connsiteX0" fmla="*/ 4527 w 4082362"/>
                      <a:gd name="connsiteY0" fmla="*/ 194649 h 2136088"/>
                      <a:gd name="connsiteX1" fmla="*/ 3716466 w 4082362"/>
                      <a:gd name="connsiteY1" fmla="*/ 2136088 h 2136088"/>
                      <a:gd name="connsiteX2" fmla="*/ 3462951 w 4082362"/>
                      <a:gd name="connsiteY2" fmla="*/ 570368 h 2136088"/>
                      <a:gd name="connsiteX3" fmla="*/ 0 w 4082362"/>
                      <a:gd name="connsiteY3" fmla="*/ 0 h 2136088"/>
                      <a:gd name="connsiteX0" fmla="*/ 4527 w 4082362"/>
                      <a:gd name="connsiteY0" fmla="*/ 194649 h 2136088"/>
                      <a:gd name="connsiteX1" fmla="*/ 3716466 w 4082362"/>
                      <a:gd name="connsiteY1" fmla="*/ 2136088 h 2136088"/>
                      <a:gd name="connsiteX2" fmla="*/ 3462951 w 4082362"/>
                      <a:gd name="connsiteY2" fmla="*/ 570368 h 2136088"/>
                      <a:gd name="connsiteX3" fmla="*/ 0 w 4082362"/>
                      <a:gd name="connsiteY3" fmla="*/ 0 h 2136088"/>
                      <a:gd name="connsiteX0" fmla="*/ 4527 w 4082362"/>
                      <a:gd name="connsiteY0" fmla="*/ 194649 h 2136088"/>
                      <a:gd name="connsiteX1" fmla="*/ 3716466 w 4082362"/>
                      <a:gd name="connsiteY1" fmla="*/ 2136088 h 2136088"/>
                      <a:gd name="connsiteX2" fmla="*/ 3462951 w 4082362"/>
                      <a:gd name="connsiteY2" fmla="*/ 570368 h 2136088"/>
                      <a:gd name="connsiteX3" fmla="*/ 0 w 4082362"/>
                      <a:gd name="connsiteY3" fmla="*/ 0 h 2136088"/>
                      <a:gd name="connsiteX0" fmla="*/ 4527 w 4345828"/>
                      <a:gd name="connsiteY0" fmla="*/ 194649 h 2136088"/>
                      <a:gd name="connsiteX1" fmla="*/ 3716466 w 4345828"/>
                      <a:gd name="connsiteY1" fmla="*/ 2136088 h 2136088"/>
                      <a:gd name="connsiteX2" fmla="*/ 3726417 w 4345828"/>
                      <a:gd name="connsiteY2" fmla="*/ 786224 h 2136088"/>
                      <a:gd name="connsiteX3" fmla="*/ 0 w 4345828"/>
                      <a:gd name="connsiteY3" fmla="*/ 0 h 2136088"/>
                      <a:gd name="connsiteX0" fmla="*/ 4527 w 3728891"/>
                      <a:gd name="connsiteY0" fmla="*/ 194649 h 2136088"/>
                      <a:gd name="connsiteX1" fmla="*/ 3716466 w 3728891"/>
                      <a:gd name="connsiteY1" fmla="*/ 2136088 h 2136088"/>
                      <a:gd name="connsiteX2" fmla="*/ 3726417 w 3728891"/>
                      <a:gd name="connsiteY2" fmla="*/ 786224 h 2136088"/>
                      <a:gd name="connsiteX3" fmla="*/ 0 w 3728891"/>
                      <a:gd name="connsiteY3" fmla="*/ 0 h 2136088"/>
                      <a:gd name="connsiteX0" fmla="*/ 4527 w 3728891"/>
                      <a:gd name="connsiteY0" fmla="*/ 194649 h 2136088"/>
                      <a:gd name="connsiteX1" fmla="*/ 3716466 w 3728891"/>
                      <a:gd name="connsiteY1" fmla="*/ 2136088 h 2136088"/>
                      <a:gd name="connsiteX2" fmla="*/ 3726417 w 3728891"/>
                      <a:gd name="connsiteY2" fmla="*/ 786224 h 2136088"/>
                      <a:gd name="connsiteX3" fmla="*/ 0 w 3728891"/>
                      <a:gd name="connsiteY3" fmla="*/ 0 h 2136088"/>
                      <a:gd name="connsiteX0" fmla="*/ 4527 w 3728891"/>
                      <a:gd name="connsiteY0" fmla="*/ 194649 h 2136088"/>
                      <a:gd name="connsiteX1" fmla="*/ 3716466 w 3728891"/>
                      <a:gd name="connsiteY1" fmla="*/ 2136088 h 2136088"/>
                      <a:gd name="connsiteX2" fmla="*/ 3726417 w 3728891"/>
                      <a:gd name="connsiteY2" fmla="*/ 786224 h 2136088"/>
                      <a:gd name="connsiteX3" fmla="*/ 0 w 3728891"/>
                      <a:gd name="connsiteY3" fmla="*/ 0 h 2136088"/>
                      <a:gd name="connsiteX0" fmla="*/ 4527 w 3728891"/>
                      <a:gd name="connsiteY0" fmla="*/ 194649 h 2136088"/>
                      <a:gd name="connsiteX1" fmla="*/ 3716466 w 3728891"/>
                      <a:gd name="connsiteY1" fmla="*/ 2136088 h 2136088"/>
                      <a:gd name="connsiteX2" fmla="*/ 3726417 w 3728891"/>
                      <a:gd name="connsiteY2" fmla="*/ 786224 h 2136088"/>
                      <a:gd name="connsiteX3" fmla="*/ 0 w 3728891"/>
                      <a:gd name="connsiteY3" fmla="*/ 0 h 2136088"/>
                      <a:gd name="connsiteX0" fmla="*/ 4527 w 3728891"/>
                      <a:gd name="connsiteY0" fmla="*/ 194649 h 2136088"/>
                      <a:gd name="connsiteX1" fmla="*/ 3716466 w 3728891"/>
                      <a:gd name="connsiteY1" fmla="*/ 2136088 h 2136088"/>
                      <a:gd name="connsiteX2" fmla="*/ 3726417 w 3728891"/>
                      <a:gd name="connsiteY2" fmla="*/ 1184645 h 2136088"/>
                      <a:gd name="connsiteX3" fmla="*/ 0 w 3728891"/>
                      <a:gd name="connsiteY3" fmla="*/ 0 h 2136088"/>
                      <a:gd name="connsiteX0" fmla="*/ 4527 w 3728891"/>
                      <a:gd name="connsiteY0" fmla="*/ 194649 h 2136088"/>
                      <a:gd name="connsiteX1" fmla="*/ 3716466 w 3728891"/>
                      <a:gd name="connsiteY1" fmla="*/ 2136088 h 2136088"/>
                      <a:gd name="connsiteX2" fmla="*/ 3726417 w 3728891"/>
                      <a:gd name="connsiteY2" fmla="*/ 1184645 h 2136088"/>
                      <a:gd name="connsiteX3" fmla="*/ 0 w 3728891"/>
                      <a:gd name="connsiteY3" fmla="*/ 0 h 2136088"/>
                      <a:gd name="connsiteX0" fmla="*/ 4527 w 3728891"/>
                      <a:gd name="connsiteY0" fmla="*/ 194649 h 2136088"/>
                      <a:gd name="connsiteX1" fmla="*/ 3716466 w 3728891"/>
                      <a:gd name="connsiteY1" fmla="*/ 2136088 h 2136088"/>
                      <a:gd name="connsiteX2" fmla="*/ 3726417 w 3728891"/>
                      <a:gd name="connsiteY2" fmla="*/ 1184645 h 2136088"/>
                      <a:gd name="connsiteX3" fmla="*/ 0 w 3728891"/>
                      <a:gd name="connsiteY3" fmla="*/ 0 h 2136088"/>
                      <a:gd name="connsiteX0" fmla="*/ 4527 w 3728891"/>
                      <a:gd name="connsiteY0" fmla="*/ 194649 h 2571022"/>
                      <a:gd name="connsiteX1" fmla="*/ 3716466 w 3728891"/>
                      <a:gd name="connsiteY1" fmla="*/ 2571022 h 2571022"/>
                      <a:gd name="connsiteX2" fmla="*/ 3726417 w 3728891"/>
                      <a:gd name="connsiteY2" fmla="*/ 1184645 h 2571022"/>
                      <a:gd name="connsiteX3" fmla="*/ 0 w 3728891"/>
                      <a:gd name="connsiteY3" fmla="*/ 0 h 2571022"/>
                      <a:gd name="connsiteX0" fmla="*/ 4527 w 3728891"/>
                      <a:gd name="connsiteY0" fmla="*/ 194649 h 2571022"/>
                      <a:gd name="connsiteX1" fmla="*/ 3716466 w 3728891"/>
                      <a:gd name="connsiteY1" fmla="*/ 2571022 h 2571022"/>
                      <a:gd name="connsiteX2" fmla="*/ 3726417 w 3728891"/>
                      <a:gd name="connsiteY2" fmla="*/ 1184645 h 2571022"/>
                      <a:gd name="connsiteX3" fmla="*/ 0 w 3728891"/>
                      <a:gd name="connsiteY3" fmla="*/ 0 h 257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28891" h="2571022">
                        <a:moveTo>
                          <a:pt x="4527" y="194649"/>
                        </a:moveTo>
                        <a:cubicBezTo>
                          <a:pt x="2238238" y="312279"/>
                          <a:pt x="3069716" y="1577662"/>
                          <a:pt x="3716466" y="2571022"/>
                        </a:cubicBezTo>
                        <a:cubicBezTo>
                          <a:pt x="3728891" y="2043158"/>
                          <a:pt x="3724194" y="1829344"/>
                          <a:pt x="3726417" y="1184645"/>
                        </a:cubicBezTo>
                        <a:cubicBezTo>
                          <a:pt x="2296683" y="485651"/>
                          <a:pt x="1466988" y="34586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C0C0C0">
                        <a:alpha val="50196"/>
                      </a:srgb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de-DE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739344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044" y="2109"/>
                  <a:ext cx="308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b="1">
                      <a:solidFill>
                        <a:srgbClr val="FFFFFF"/>
                      </a:solidFill>
                      <a:latin typeface="Calibri" pitchFamily="34" charset="0"/>
                    </a:rPr>
                    <a:t>AGS</a:t>
                  </a:r>
                </a:p>
              </p:txBody>
            </p:sp>
            <p:sp>
              <p:nvSpPr>
                <p:cNvPr id="739345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997" y="1545"/>
                  <a:ext cx="28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b="1">
                      <a:solidFill>
                        <a:srgbClr val="FFFFFF"/>
                      </a:solidFill>
                      <a:latin typeface="Calibri" pitchFamily="34" charset="0"/>
                    </a:rPr>
                    <a:t>SPS</a:t>
                  </a:r>
                </a:p>
              </p:txBody>
            </p:sp>
            <p:sp>
              <p:nvSpPr>
                <p:cNvPr id="739346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619" y="1904"/>
                  <a:ext cx="339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b="1" dirty="0">
                      <a:solidFill>
                        <a:srgbClr val="FFFFFF"/>
                      </a:solidFill>
                      <a:latin typeface="Calibri" pitchFamily="34" charset="0"/>
                    </a:rPr>
                    <a:t>RHIC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1782" y="1397"/>
                  <a:ext cx="383" cy="23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b="1" i="1" dirty="0">
                      <a:solidFill>
                        <a:srgbClr val="DADADA">
                          <a:lumMod val="75000"/>
                        </a:srgbClr>
                      </a:solidFill>
                    </a:rPr>
                    <a:t>QGP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13" y="2314"/>
                  <a:ext cx="604" cy="23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b="1" i="1" dirty="0">
                      <a:solidFill>
                        <a:srgbClr val="DADADA">
                          <a:lumMod val="75000"/>
                        </a:srgbClr>
                      </a:solidFill>
                    </a:rPr>
                    <a:t>hadrons</a:t>
                  </a:r>
                </a:p>
              </p:txBody>
            </p:sp>
            <p:sp>
              <p:nvSpPr>
                <p:cNvPr id="739351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1605" y="1739"/>
                  <a:ext cx="553" cy="404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b="1">
                      <a:solidFill>
                        <a:srgbClr val="FFFFFF"/>
                      </a:solidFill>
                      <a:latin typeface="Calibri" pitchFamily="34" charset="0"/>
                    </a:rPr>
                    <a:t>SIS-100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de-DE" b="1">
                      <a:solidFill>
                        <a:srgbClr val="FFFFFF"/>
                      </a:solidFill>
                      <a:latin typeface="Calibri" pitchFamily="34" charset="0"/>
                    </a:rPr>
                    <a:t>SIS-300</a:t>
                  </a:r>
                  <a:endParaRPr lang="en-US" b="1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989" y="2314"/>
                  <a:ext cx="480" cy="2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b="1" dirty="0">
                      <a:solidFill>
                        <a:srgbClr val="FFFFFF"/>
                      </a:solidFill>
                      <a:latin typeface="Calibri" pitchFamily="34" charset="0"/>
                    </a:rPr>
                    <a:t>SIS-18</a:t>
                  </a:r>
                </a:p>
              </p:txBody>
            </p:sp>
            <p:sp>
              <p:nvSpPr>
                <p:cNvPr id="73935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256" y="1756"/>
                  <a:ext cx="4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fr-FR" b="1">
                      <a:solidFill>
                        <a:srgbClr val="FF6600"/>
                      </a:solidFill>
                    </a:rPr>
                    <a:t>CBM</a:t>
                  </a:r>
                </a:p>
              </p:txBody>
            </p:sp>
            <p:sp>
              <p:nvSpPr>
                <p:cNvPr id="73935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05" y="2697"/>
                  <a:ext cx="30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fr-FR" b="1">
                      <a:solidFill>
                        <a:srgbClr val="FF6600"/>
                      </a:solidFill>
                    </a:rPr>
                    <a:t>G7</a:t>
                  </a:r>
                </a:p>
              </p:txBody>
            </p:sp>
            <p:grpSp>
              <p:nvGrpSpPr>
                <p:cNvPr id="6" name="Group 27"/>
                <p:cNvGrpSpPr>
                  <a:grpSpLocks/>
                </p:cNvGrpSpPr>
                <p:nvPr/>
              </p:nvGrpSpPr>
              <p:grpSpPr bwMode="auto">
                <a:xfrm>
                  <a:off x="2462" y="2263"/>
                  <a:ext cx="624" cy="231"/>
                  <a:chOff x="2448" y="1632"/>
                  <a:chExt cx="634" cy="216"/>
                </a:xfrm>
              </p:grpSpPr>
              <p:sp>
                <p:nvSpPr>
                  <p:cNvPr id="739356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0" y="1632"/>
                    <a:ext cx="622" cy="2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fr-FR">
                        <a:solidFill>
                          <a:srgbClr val="FFFF00"/>
                        </a:solidFill>
                      </a:rPr>
                      <a:t>HADES</a:t>
                    </a:r>
                  </a:p>
                </p:txBody>
              </p:sp>
              <p:sp>
                <p:nvSpPr>
                  <p:cNvPr id="739357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1632"/>
                    <a:ext cx="624" cy="192"/>
                  </a:xfrm>
                  <a:prstGeom prst="ellipse">
                    <a:avLst/>
                  </a:prstGeom>
                  <a:noFill/>
                  <a:ln w="28575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739358" name="Oval 30"/>
                <p:cNvSpPr>
                  <a:spLocks noChangeArrowheads="1"/>
                </p:cNvSpPr>
                <p:nvPr/>
              </p:nvSpPr>
              <p:spPr bwMode="auto">
                <a:xfrm>
                  <a:off x="2208" y="1699"/>
                  <a:ext cx="528" cy="317"/>
                </a:xfrm>
                <a:prstGeom prst="ellipse">
                  <a:avLst/>
                </a:prstGeom>
                <a:noFill/>
                <a:ln w="28575">
                  <a:solidFill>
                    <a:srgbClr val="FF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3935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989" y="2519"/>
                  <a:ext cx="1130" cy="21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fr-FR" sz="1600" b="1">
                      <a:solidFill>
                        <a:srgbClr val="FFFFFF"/>
                      </a:solidFill>
                    </a:rPr>
                    <a:t>KEK,JLAB,TAPS</a:t>
                  </a:r>
                </a:p>
              </p:txBody>
            </p:sp>
            <p:sp>
              <p:nvSpPr>
                <p:cNvPr id="739360" name="Oval 32"/>
                <p:cNvSpPr>
                  <a:spLocks noChangeArrowheads="1"/>
                </p:cNvSpPr>
                <p:nvPr/>
              </p:nvSpPr>
              <p:spPr bwMode="auto">
                <a:xfrm>
                  <a:off x="2367" y="2709"/>
                  <a:ext cx="331" cy="205"/>
                </a:xfrm>
                <a:prstGeom prst="ellipse">
                  <a:avLst/>
                </a:prstGeom>
                <a:noFill/>
                <a:ln w="28575">
                  <a:solidFill>
                    <a:srgbClr val="FF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5" name="Oval 29"/>
              <p:cNvSpPr>
                <a:spLocks noChangeArrowheads="1"/>
              </p:cNvSpPr>
              <p:nvPr/>
            </p:nvSpPr>
            <p:spPr bwMode="auto">
              <a:xfrm>
                <a:off x="3851920" y="3212976"/>
                <a:ext cx="974975" cy="325967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FFFF00"/>
                    </a:solidFill>
                  </a:rPr>
                  <a:t>DLS</a:t>
                </a:r>
                <a:endParaRPr lang="fr-FR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7" name="TextBox 8"/>
              <p:cNvSpPr txBox="1"/>
              <p:nvPr/>
            </p:nvSpPr>
            <p:spPr bwMode="auto">
              <a:xfrm>
                <a:off x="3131840" y="3284984"/>
                <a:ext cx="53732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 smtClean="0">
                    <a:solidFill>
                      <a:srgbClr val="FFFFFF"/>
                    </a:solidFill>
                    <a:latin typeface="Calibri" pitchFamily="34" charset="0"/>
                  </a:rPr>
                  <a:t>DLS</a:t>
                </a:r>
                <a:endParaRPr lang="en-US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4" name="TextBox 19"/>
            <p:cNvSpPr txBox="1">
              <a:spLocks noChangeArrowheads="1"/>
            </p:cNvSpPr>
            <p:nvPr/>
          </p:nvSpPr>
          <p:spPr bwMode="auto">
            <a:xfrm>
              <a:off x="827584" y="2492896"/>
              <a:ext cx="468398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 smtClean="0">
                  <a:solidFill>
                    <a:srgbClr val="FFFFFF"/>
                  </a:solidFill>
                  <a:latin typeface="Calibri" pitchFamily="34" charset="0"/>
                </a:rPr>
                <a:t>LHC</a:t>
              </a:r>
              <a:endParaRPr lang="en-US" sz="14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9" name="AutoShape 7"/>
          <p:cNvSpPr>
            <a:spLocks noChangeArrowheads="1"/>
          </p:cNvSpPr>
          <p:nvPr/>
        </p:nvSpPr>
        <p:spPr bwMode="auto">
          <a:xfrm>
            <a:off x="7380312" y="1070248"/>
            <a:ext cx="1584176" cy="113461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FFFF00"/>
                </a:solidFill>
              </a:rPr>
              <a:t>     </a:t>
            </a:r>
            <a:r>
              <a:rPr lang="fr-FR" b="1" dirty="0" smtClean="0">
                <a:solidFill>
                  <a:srgbClr val="FFFF00"/>
                </a:solidFill>
              </a:rPr>
              <a:t>SIS100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FFFF00"/>
                </a:solidFill>
              </a:rPr>
              <a:t> E/A=8 </a:t>
            </a:r>
            <a:r>
              <a:rPr lang="fr-FR" b="1" dirty="0" err="1" smtClean="0">
                <a:solidFill>
                  <a:srgbClr val="FFFF00"/>
                </a:solidFill>
              </a:rPr>
              <a:t>GeV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50" name="Flèche droite 49"/>
          <p:cNvSpPr/>
          <p:nvPr/>
        </p:nvSpPr>
        <p:spPr>
          <a:xfrm>
            <a:off x="6876256" y="1556792"/>
            <a:ext cx="360040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79512" y="44624"/>
            <a:ext cx="8784976" cy="652934"/>
          </a:xfrm>
          <a:prstGeom prst="rect">
            <a:avLst/>
          </a:prstGeom>
          <a:solidFill>
            <a:schemeClr val="accent1"/>
          </a:solidFill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chemeClr val="bg1"/>
                </a:solidFill>
              </a:rPr>
              <a:t>Transport model calculations for inclusive e</a:t>
            </a:r>
            <a:r>
              <a:rPr lang="en-US" sz="2400" baseline="30000" smtClean="0">
                <a:solidFill>
                  <a:schemeClr val="bg1"/>
                </a:solidFill>
              </a:rPr>
              <a:t>+</a:t>
            </a:r>
            <a:r>
              <a:rPr lang="en-US" sz="2400" smtClean="0">
                <a:solidFill>
                  <a:schemeClr val="bg1"/>
                </a:solidFill>
              </a:rPr>
              <a:t>e</a:t>
            </a:r>
            <a:r>
              <a:rPr lang="en-US" sz="2400" baseline="30000" smtClean="0">
                <a:solidFill>
                  <a:schemeClr val="bg1"/>
                </a:solidFill>
              </a:rPr>
              <a:t>-</a:t>
            </a:r>
            <a:r>
              <a:rPr lang="en-US" sz="2400" smtClean="0">
                <a:solidFill>
                  <a:schemeClr val="bg1"/>
                </a:solidFill>
              </a:rPr>
              <a:t> production in pp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32427" y="764704"/>
            <a:ext cx="12115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pp 3.5 </a:t>
            </a:r>
            <a:r>
              <a:rPr lang="en-US" dirty="0" err="1" smtClean="0">
                <a:solidFill>
                  <a:prstClr val="black"/>
                </a:solidFill>
              </a:rPr>
              <a:t>GeV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08" y="3501008"/>
            <a:ext cx="29969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467544" y="764704"/>
            <a:ext cx="2895344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“</a:t>
            </a:r>
            <a:r>
              <a:rPr lang="el-GR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ρ</a:t>
            </a:r>
            <a:r>
              <a:rPr lang="en-US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 approach</a:t>
            </a:r>
            <a:r>
              <a:rPr lang="en-US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”</a:t>
            </a:r>
            <a:r>
              <a:rPr lang="en-US" dirty="0" smtClean="0">
                <a:solidFill>
                  <a:srgbClr val="424456"/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pPr>
              <a:lnSpc>
                <a:spcPts val="1700"/>
              </a:lnSpc>
            </a:pPr>
            <a:r>
              <a:rPr lang="en-US" dirty="0">
                <a:solidFill>
                  <a:srgbClr val="424456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smtClean="0">
                <a:solidFill>
                  <a:srgbClr val="424456"/>
                </a:solidFill>
                <a:latin typeface="Arial" pitchFamily="34" charset="0"/>
                <a:cs typeface="Arial" pitchFamily="34" charset="0"/>
                <a:sym typeface="Symbol"/>
              </a:rPr>
              <a:t>pp</a:t>
            </a:r>
            <a:r>
              <a:rPr lang="fr-FR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fr-FR" dirty="0" err="1" smtClean="0">
                <a:latin typeface="Arial" pitchFamily="34" charset="0"/>
                <a:cs typeface="Arial" pitchFamily="34" charset="0"/>
                <a:sym typeface="Symbol"/>
              </a:rPr>
              <a:t>Rp</a:t>
            </a:r>
            <a:r>
              <a:rPr lang="fr-FR" dirty="0" smtClean="0">
                <a:latin typeface="Arial" pitchFamily="34" charset="0"/>
                <a:cs typeface="Arial" pitchFamily="34" charset="0"/>
                <a:sym typeface="Symbol"/>
              </a:rPr>
              <a:t> ; </a:t>
            </a:r>
            <a:r>
              <a:rPr lang="fr-FR" dirty="0" smtClean="0">
                <a:solidFill>
                  <a:srgbClr val="424456"/>
                </a:solidFill>
                <a:latin typeface="Arial" pitchFamily="34" charset="0"/>
                <a:cs typeface="Arial" pitchFamily="34" charset="0"/>
                <a:sym typeface="Symbol"/>
              </a:rPr>
              <a:t>R</a:t>
            </a:r>
            <a:r>
              <a:rPr lang="en-US" dirty="0" smtClean="0">
                <a:solidFill>
                  <a:srgbClr val="424456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  <a:sym typeface="Symbol"/>
              </a:rPr>
              <a:t> N</a:t>
            </a:r>
            <a:endParaRPr lang="fr-FR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11152" y="3578776"/>
            <a:ext cx="612576" cy="138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657743" y="4427820"/>
            <a:ext cx="9781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/>
              </a:rPr>
              <a:t>  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err="1" smtClean="0">
                <a:sym typeface="Symbol"/>
              </a:rPr>
              <a:t>+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smtClean="0">
                <a:sym typeface="Symbol"/>
              </a:rPr>
              <a:t>-</a:t>
            </a:r>
            <a:endParaRPr lang="fr-FR" baseline="30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3347864" y="1196752"/>
            <a:ext cx="5616624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i="1" dirty="0" smtClean="0">
                <a:solidFill>
                  <a:prstClr val="black"/>
                </a:solidFill>
                <a:sym typeface="Symbol"/>
              </a:rPr>
              <a:t> mass distribution </a:t>
            </a:r>
            <a:r>
              <a:rPr lang="fr-FR" b="1" i="1" dirty="0" err="1" smtClean="0">
                <a:solidFill>
                  <a:srgbClr val="7030A0"/>
                </a:solidFill>
                <a:sym typeface="Symbol"/>
              </a:rPr>
              <a:t>strongly</a:t>
            </a:r>
            <a:r>
              <a:rPr lang="fr-FR" b="1" i="1" dirty="0" smtClean="0">
                <a:solidFill>
                  <a:srgbClr val="7030A0"/>
                </a:solidFill>
                <a:sym typeface="Symbol"/>
              </a:rPr>
              <a:t> </a:t>
            </a:r>
            <a:r>
              <a:rPr lang="fr-FR" b="1" i="1" dirty="0" err="1" smtClean="0">
                <a:solidFill>
                  <a:srgbClr val="7030A0"/>
                </a:solidFill>
                <a:sym typeface="Symbol"/>
              </a:rPr>
              <a:t>modified</a:t>
            </a:r>
            <a:r>
              <a:rPr lang="fr-FR" b="1" i="1" dirty="0" smtClean="0">
                <a:solidFill>
                  <a:srgbClr val="7030A0"/>
                </a:solidFill>
                <a:sym typeface="Symbol"/>
              </a:rPr>
              <a:t>  </a:t>
            </a:r>
          </a:p>
          <a:p>
            <a:r>
              <a:rPr lang="fr-FR" b="1" i="1" dirty="0" smtClean="0">
                <a:solidFill>
                  <a:srgbClr val="7030A0"/>
                </a:solidFill>
                <a:sym typeface="Symbol"/>
              </a:rPr>
              <a:t>      </a:t>
            </a:r>
            <a:r>
              <a:rPr lang="fr-FR" b="1" i="1" dirty="0" smtClean="0">
                <a:solidFill>
                  <a:srgbClr val="FF0000"/>
                </a:solidFill>
                <a:sym typeface="Symbol"/>
              </a:rPr>
              <a:t> in NN collisions</a:t>
            </a:r>
            <a:endParaRPr lang="fr-FR" b="1" i="1" dirty="0" smtClean="0">
              <a:solidFill>
                <a:prstClr val="black"/>
              </a:solidFill>
              <a:sym typeface="Symbol"/>
            </a:endParaRPr>
          </a:p>
          <a:p>
            <a:pPr>
              <a:buFont typeface="Wingdings" pitchFamily="2" charset="2"/>
              <a:buChar char="ü"/>
            </a:pPr>
            <a:r>
              <a:rPr lang="fr-FR" b="1" i="1" dirty="0" err="1" smtClean="0">
                <a:solidFill>
                  <a:srgbClr val="FF0000"/>
                </a:solidFill>
                <a:sym typeface="Symbol"/>
              </a:rPr>
              <a:t>Same</a:t>
            </a:r>
            <a:r>
              <a:rPr lang="fr-FR" b="1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b="1" i="1" dirty="0" err="1" smtClean="0">
                <a:solidFill>
                  <a:srgbClr val="FF0000"/>
                </a:solidFill>
                <a:sym typeface="Symbol"/>
              </a:rPr>
              <a:t>origin</a:t>
            </a:r>
            <a:r>
              <a:rPr lang="fr-FR" b="1" i="1" dirty="0" smtClean="0">
                <a:solidFill>
                  <a:srgbClr val="FF0000"/>
                </a:solidFill>
                <a:sym typeface="Symbol"/>
              </a:rPr>
              <a:t> as in-medium </a:t>
            </a:r>
            <a:r>
              <a:rPr lang="fr-FR" b="1" i="1" dirty="0" err="1" smtClean="0">
                <a:solidFill>
                  <a:srgbClr val="FF0000"/>
                </a:solidFill>
                <a:sym typeface="Symbol"/>
              </a:rPr>
              <a:t>effects</a:t>
            </a:r>
            <a:endParaRPr lang="fr-FR" b="1" i="1" dirty="0" smtClean="0">
              <a:solidFill>
                <a:srgbClr val="FF0000"/>
              </a:solidFill>
              <a:sym typeface="Symbol"/>
            </a:endParaRPr>
          </a:p>
          <a:p>
            <a:r>
              <a:rPr lang="fr-FR" b="1" i="1" dirty="0" smtClean="0">
                <a:solidFill>
                  <a:schemeClr val="accent3"/>
                </a:solidFill>
                <a:sym typeface="Symbol"/>
              </a:rPr>
              <a:t> (</a:t>
            </a:r>
            <a:r>
              <a:rPr lang="fr-FR" b="1" i="1" dirty="0" err="1" smtClean="0">
                <a:solidFill>
                  <a:schemeClr val="accent3"/>
                </a:solidFill>
                <a:sym typeface="Symbol"/>
              </a:rPr>
              <a:t>coupling</a:t>
            </a:r>
            <a:r>
              <a:rPr lang="fr-FR" b="1" i="1" dirty="0" smtClean="0">
                <a:solidFill>
                  <a:schemeClr val="accent3"/>
                </a:solidFill>
                <a:sym typeface="Symbol"/>
              </a:rPr>
              <a:t> to </a:t>
            </a:r>
            <a:r>
              <a:rPr lang="fr-FR" b="1" i="1" dirty="0" err="1" smtClean="0">
                <a:solidFill>
                  <a:schemeClr val="accent3"/>
                </a:solidFill>
                <a:sym typeface="Symbol"/>
              </a:rPr>
              <a:t>baryonic</a:t>
            </a:r>
            <a:r>
              <a:rPr lang="fr-FR" b="1" i="1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fr-FR" b="1" i="1" dirty="0" err="1" smtClean="0">
                <a:solidFill>
                  <a:schemeClr val="accent3"/>
                </a:solidFill>
                <a:sym typeface="Symbol"/>
              </a:rPr>
              <a:t>resonances</a:t>
            </a:r>
            <a:r>
              <a:rPr lang="fr-FR" b="1" i="1" dirty="0" smtClean="0">
                <a:solidFill>
                  <a:schemeClr val="accent3"/>
                </a:solidFill>
                <a:sym typeface="Symbol"/>
              </a:rPr>
              <a:t>)</a:t>
            </a:r>
            <a:endParaRPr lang="fr-FR" b="1" dirty="0" smtClean="0">
              <a:solidFill>
                <a:schemeClr val="accent3"/>
              </a:solidFill>
              <a:sym typeface="Symbol"/>
            </a:endParaRPr>
          </a:p>
          <a:p>
            <a:endParaRPr lang="fr-FR" b="1" i="1" baseline="30000" dirty="0" smtClean="0">
              <a:solidFill>
                <a:srgbClr val="53548A"/>
              </a:solidFill>
              <a:sym typeface="Symbol"/>
            </a:endParaRPr>
          </a:p>
        </p:txBody>
      </p:sp>
      <p:grpSp>
        <p:nvGrpSpPr>
          <p:cNvPr id="2" name="Groupe 54"/>
          <p:cNvGrpSpPr>
            <a:grpSpLocks/>
          </p:cNvGrpSpPr>
          <p:nvPr/>
        </p:nvGrpSpPr>
        <p:grpSpPr bwMode="auto">
          <a:xfrm>
            <a:off x="7563767" y="1286688"/>
            <a:ext cx="1256705" cy="1134200"/>
            <a:chOff x="7543022" y="5028408"/>
            <a:chExt cx="1552059" cy="1058290"/>
          </a:xfrm>
        </p:grpSpPr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7899555" y="5524340"/>
              <a:ext cx="80409" cy="49193"/>
            </a:xfrm>
            <a:prstGeom prst="ellipse">
              <a:avLst/>
            </a:prstGeom>
            <a:solidFill>
              <a:srgbClr val="00000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8650551" y="5532026"/>
              <a:ext cx="78893" cy="49193"/>
            </a:xfrm>
            <a:prstGeom prst="ellipse">
              <a:avLst/>
            </a:prstGeom>
            <a:solidFill>
              <a:srgbClr val="00000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3"/>
            <p:cNvSpPr>
              <a:spLocks noChangeArrowheads="1"/>
            </p:cNvSpPr>
            <p:nvPr/>
          </p:nvSpPr>
          <p:spPr bwMode="auto">
            <a:xfrm rot="5400000">
              <a:off x="8223669" y="5361890"/>
              <a:ext cx="201384" cy="655415"/>
            </a:xfrm>
            <a:custGeom>
              <a:avLst/>
              <a:gdLst>
                <a:gd name="T0" fmla="*/ 0 w 22499"/>
                <a:gd name="T1" fmla="*/ 0 h 43200"/>
                <a:gd name="T2" fmla="*/ 0 w 22499"/>
                <a:gd name="T3" fmla="*/ 0 h 43200"/>
                <a:gd name="T4" fmla="*/ 0 w 22499"/>
                <a:gd name="T5" fmla="*/ 0 h 43200"/>
                <a:gd name="T6" fmla="*/ 0 60000 65536"/>
                <a:gd name="T7" fmla="*/ 0 60000 65536"/>
                <a:gd name="T8" fmla="*/ 0 60000 65536"/>
                <a:gd name="T9" fmla="*/ 0 w 22499"/>
                <a:gd name="T10" fmla="*/ 0 h 43200"/>
                <a:gd name="T11" fmla="*/ 22499 w 2249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99" h="43200" fill="none" extrusionOk="0">
                  <a:moveTo>
                    <a:pt x="898" y="0"/>
                  </a:moveTo>
                  <a:cubicBezTo>
                    <a:pt x="12828" y="0"/>
                    <a:pt x="22499" y="9670"/>
                    <a:pt x="22499" y="21600"/>
                  </a:cubicBezTo>
                  <a:cubicBezTo>
                    <a:pt x="22499" y="33529"/>
                    <a:pt x="12828" y="43200"/>
                    <a:pt x="899" y="43200"/>
                  </a:cubicBezTo>
                  <a:cubicBezTo>
                    <a:pt x="599" y="43200"/>
                    <a:pt x="299" y="43193"/>
                    <a:pt x="-1" y="43181"/>
                  </a:cubicBezTo>
                </a:path>
                <a:path w="22499" h="43200" stroke="0" extrusionOk="0">
                  <a:moveTo>
                    <a:pt x="898" y="0"/>
                  </a:moveTo>
                  <a:cubicBezTo>
                    <a:pt x="12828" y="0"/>
                    <a:pt x="22499" y="9670"/>
                    <a:pt x="22499" y="21600"/>
                  </a:cubicBezTo>
                  <a:cubicBezTo>
                    <a:pt x="22499" y="33529"/>
                    <a:pt x="12828" y="43200"/>
                    <a:pt x="899" y="43200"/>
                  </a:cubicBezTo>
                  <a:cubicBezTo>
                    <a:pt x="599" y="43200"/>
                    <a:pt x="299" y="43193"/>
                    <a:pt x="-1" y="43181"/>
                  </a:cubicBezTo>
                  <a:lnTo>
                    <a:pt x="899" y="21600"/>
                  </a:lnTo>
                  <a:close/>
                </a:path>
              </a:pathLst>
            </a:custGeom>
            <a:noFill/>
            <a:ln w="1908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8659975" y="5538720"/>
              <a:ext cx="435106" cy="41757"/>
              <a:chOff x="5072" y="2925"/>
              <a:chExt cx="328" cy="39"/>
            </a:xfrm>
          </p:grpSpPr>
          <p:sp>
            <p:nvSpPr>
              <p:cNvPr id="37" name="Line 25"/>
              <p:cNvSpPr>
                <a:spLocks noChangeShapeType="1"/>
              </p:cNvSpPr>
              <p:nvPr/>
            </p:nvSpPr>
            <p:spPr bwMode="auto">
              <a:xfrm>
                <a:off x="5073" y="2927"/>
                <a:ext cx="327" cy="0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Line 26"/>
              <p:cNvSpPr>
                <a:spLocks noChangeShapeType="1"/>
              </p:cNvSpPr>
              <p:nvPr/>
            </p:nvSpPr>
            <p:spPr bwMode="auto">
              <a:xfrm>
                <a:off x="5072" y="2963"/>
                <a:ext cx="327" cy="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7549648" y="5524596"/>
              <a:ext cx="435105" cy="42854"/>
              <a:chOff x="4235" y="2910"/>
              <a:chExt cx="328" cy="40"/>
            </a:xfrm>
          </p:grpSpPr>
          <p:sp>
            <p:nvSpPr>
              <p:cNvPr id="35" name="Line 28"/>
              <p:cNvSpPr>
                <a:spLocks noChangeShapeType="1"/>
              </p:cNvSpPr>
              <p:nvPr/>
            </p:nvSpPr>
            <p:spPr bwMode="auto">
              <a:xfrm>
                <a:off x="4236" y="2910"/>
                <a:ext cx="327" cy="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Line 29"/>
              <p:cNvSpPr>
                <a:spLocks noChangeShapeType="1"/>
              </p:cNvSpPr>
              <p:nvPr/>
            </p:nvSpPr>
            <p:spPr bwMode="auto">
              <a:xfrm>
                <a:off x="4235" y="2949"/>
                <a:ext cx="327" cy="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7543022" y="5201258"/>
              <a:ext cx="273091" cy="3179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de-DE" sz="1600" b="1" dirty="0">
                  <a:solidFill>
                    <a:prstClr val="black"/>
                  </a:solidFill>
                  <a:latin typeface="Symbol" pitchFamily="18" charset="2"/>
                  <a:cs typeface="Arial" pitchFamily="34" charset="0"/>
                </a:rPr>
                <a:t></a:t>
              </a: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8788063" y="5201258"/>
              <a:ext cx="273091" cy="3179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de-DE" sz="1600" b="1" dirty="0">
                  <a:solidFill>
                    <a:prstClr val="black"/>
                  </a:solidFill>
                  <a:latin typeface="Symbol" pitchFamily="18" charset="2"/>
                  <a:cs typeface="Arial" pitchFamily="34" charset="0"/>
                </a:rPr>
                <a:t></a:t>
              </a:r>
            </a:p>
          </p:txBody>
        </p:sp>
        <p:sp>
          <p:nvSpPr>
            <p:cNvPr id="32" name="Freeform 32"/>
            <p:cNvSpPr>
              <a:spLocks noChangeArrowheads="1"/>
            </p:cNvSpPr>
            <p:nvPr/>
          </p:nvSpPr>
          <p:spPr bwMode="auto">
            <a:xfrm>
              <a:off x="7928381" y="5290673"/>
              <a:ext cx="761617" cy="7747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03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75" y="7875"/>
                  </a:moveTo>
                  <a:cubicBezTo>
                    <a:pt x="2946" y="3908"/>
                    <a:pt x="6634" y="1217"/>
                    <a:pt x="10800" y="1218"/>
                  </a:cubicBezTo>
                  <a:cubicBezTo>
                    <a:pt x="14965" y="1218"/>
                    <a:pt x="18653" y="3908"/>
                    <a:pt x="19924" y="7875"/>
                  </a:cubicBezTo>
                  <a:lnTo>
                    <a:pt x="21084" y="7503"/>
                  </a:lnTo>
                  <a:cubicBezTo>
                    <a:pt x="19651" y="3032"/>
                    <a:pt x="15494" y="-1"/>
                    <a:pt x="10799" y="0"/>
                  </a:cubicBezTo>
                  <a:cubicBezTo>
                    <a:pt x="6105" y="0"/>
                    <a:pt x="1948" y="3032"/>
                    <a:pt x="515" y="7503"/>
                  </a:cubicBezTo>
                  <a:close/>
                </a:path>
              </a:pathLst>
            </a:cu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8139267" y="5768768"/>
              <a:ext cx="593211" cy="3179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de-DE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de-DE" sz="1600" b="1" baseline="30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-1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7901072" y="5028408"/>
              <a:ext cx="1058981" cy="289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de-DE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N*/</a:t>
              </a:r>
              <a:r>
                <a:rPr lang="de-DE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sym typeface="Symbol"/>
                </a:rPr>
                <a:t></a:t>
              </a:r>
              <a:endParaRPr lang="de-DE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52" y="1332330"/>
            <a:ext cx="2858244" cy="22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648072" y="6237312"/>
            <a:ext cx="4644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i="1" dirty="0" smtClean="0">
                <a:solidFill>
                  <a:prstClr val="black"/>
                </a:solidFill>
              </a:rPr>
              <a:t>J. </a:t>
            </a:r>
            <a:r>
              <a:rPr lang="nl-NL" sz="1400" i="1" dirty="0" err="1" smtClean="0">
                <a:solidFill>
                  <a:prstClr val="black"/>
                </a:solidFill>
              </a:rPr>
              <a:t>Weil</a:t>
            </a:r>
            <a:r>
              <a:rPr lang="nl-NL" sz="1400" i="1" dirty="0" smtClean="0">
                <a:solidFill>
                  <a:prstClr val="black"/>
                </a:solidFill>
              </a:rPr>
              <a:t>, H. van Hees and U. </a:t>
            </a:r>
            <a:r>
              <a:rPr lang="nl-NL" sz="1400" i="1" dirty="0" err="1" smtClean="0">
                <a:solidFill>
                  <a:prstClr val="black"/>
                </a:solidFill>
              </a:rPr>
              <a:t>Mosel</a:t>
            </a:r>
            <a:r>
              <a:rPr lang="nl-NL" sz="1400" i="1" dirty="0" smtClean="0">
                <a:solidFill>
                  <a:prstClr val="black"/>
                </a:solidFill>
              </a:rPr>
              <a:t>, EPJA 48, 111 (2012)</a:t>
            </a:r>
            <a:endParaRPr lang="fr-FR" sz="1400" i="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331500" y="154835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Times New Roman"/>
                <a:cs typeface="Times New Roman"/>
              </a:rPr>
              <a:t>ρ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75316" y="2433936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38086">
                    <a:lumMod val="60000"/>
                    <a:lumOff val="40000"/>
                  </a:srgbClr>
                </a:solidFill>
              </a:rPr>
              <a:t>N(1520)</a:t>
            </a:r>
            <a:endParaRPr lang="fr-FR" sz="1600" b="1" dirty="0">
              <a:solidFill>
                <a:srgbClr val="43808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2622367" y="2259142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2D050"/>
                </a:solidFill>
              </a:rPr>
              <a:t>N(1620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  <a:endParaRPr lang="fr-FR" dirty="0">
              <a:solidFill>
                <a:srgbClr val="92D050"/>
              </a:solidFill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1251380" y="2772490"/>
            <a:ext cx="144016" cy="14401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>
            <a:off x="2043468" y="2628474"/>
            <a:ext cx="504056" cy="21602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2630383" y="2628474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N(1720)</a:t>
            </a:r>
            <a:endParaRPr lang="fr-FR" sz="1600" dirty="0">
              <a:solidFill>
                <a:srgbClr val="FF0000"/>
              </a:solidFill>
            </a:endParaRPr>
          </a:p>
        </p:txBody>
      </p:sp>
      <p:cxnSp>
        <p:nvCxnSpPr>
          <p:cNvPr id="48" name="Connecteur droit avec flèche 47"/>
          <p:cNvCxnSpPr/>
          <p:nvPr/>
        </p:nvCxnSpPr>
        <p:spPr>
          <a:xfrm flipH="1">
            <a:off x="2115476" y="2916506"/>
            <a:ext cx="576064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52"/>
          <p:cNvGrpSpPr/>
          <p:nvPr/>
        </p:nvGrpSpPr>
        <p:grpSpPr>
          <a:xfrm>
            <a:off x="3779912" y="2780928"/>
            <a:ext cx="5242459" cy="3475548"/>
            <a:chOff x="3779912" y="2780928"/>
            <a:chExt cx="5242459" cy="3475548"/>
          </a:xfrm>
        </p:grpSpPr>
        <p:grpSp>
          <p:nvGrpSpPr>
            <p:cNvPr id="10" name="Groupe 51"/>
            <p:cNvGrpSpPr/>
            <p:nvPr/>
          </p:nvGrpSpPr>
          <p:grpSpPr>
            <a:xfrm>
              <a:off x="3851920" y="2780928"/>
              <a:ext cx="5170451" cy="3475548"/>
              <a:chOff x="3851920" y="2780928"/>
              <a:chExt cx="5170451" cy="3475548"/>
            </a:xfrm>
          </p:grpSpPr>
          <p:grpSp>
            <p:nvGrpSpPr>
              <p:cNvPr id="12" name="Groupe 7"/>
              <p:cNvGrpSpPr/>
              <p:nvPr/>
            </p:nvGrpSpPr>
            <p:grpSpPr>
              <a:xfrm>
                <a:off x="3851920" y="2780928"/>
                <a:ext cx="5170451" cy="3475548"/>
                <a:chOff x="4041554" y="764704"/>
                <a:chExt cx="5170451" cy="3475548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5504101" y="3717032"/>
                  <a:ext cx="370790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1400" dirty="0" smtClean="0">
                      <a:solidFill>
                        <a:prstClr val="black"/>
                      </a:solidFill>
                      <a:sym typeface="Symbol"/>
                    </a:rPr>
                    <a:t>N-  </a:t>
                  </a:r>
                  <a:r>
                    <a:rPr lang="fr-FR" sz="1400" dirty="0" err="1" smtClean="0">
                      <a:solidFill>
                        <a:prstClr val="black"/>
                      </a:solidFill>
                      <a:sym typeface="Symbol"/>
                    </a:rPr>
                    <a:t>Form</a:t>
                  </a:r>
                  <a:r>
                    <a:rPr lang="fr-FR" sz="1400" dirty="0" smtClean="0">
                      <a:solidFill>
                        <a:prstClr val="black"/>
                      </a:solidFill>
                      <a:sym typeface="Symbol"/>
                    </a:rPr>
                    <a:t> Factor:  </a:t>
                  </a:r>
                  <a:r>
                    <a:rPr lang="fr-FR" sz="1400" dirty="0" err="1" smtClean="0">
                      <a:solidFill>
                        <a:prstClr val="black"/>
                      </a:solidFill>
                    </a:rPr>
                    <a:t>G.Ramalho</a:t>
                  </a:r>
                  <a:r>
                    <a:rPr lang="fr-FR" sz="1400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fr-FR" sz="1400" dirty="0">
                      <a:solidFill>
                        <a:prstClr val="black"/>
                      </a:solidFill>
                    </a:rPr>
                    <a:t>and T. </a:t>
                  </a:r>
                  <a:r>
                    <a:rPr lang="fr-FR" sz="1400" dirty="0" err="1" smtClean="0">
                      <a:solidFill>
                        <a:prstClr val="black"/>
                      </a:solidFill>
                    </a:rPr>
                    <a:t>Pena</a:t>
                  </a:r>
                  <a:r>
                    <a:rPr lang="fr-FR" sz="1400" dirty="0" smtClean="0">
                      <a:solidFill>
                        <a:prstClr val="black"/>
                      </a:solidFill>
                    </a:rPr>
                    <a:t> </a:t>
                  </a:r>
                </a:p>
                <a:p>
                  <a:r>
                    <a:rPr lang="fr-FR" sz="1400" i="1" dirty="0" smtClean="0">
                      <a:solidFill>
                        <a:prstClr val="black"/>
                      </a:solidFill>
                    </a:rPr>
                    <a:t> Phys. </a:t>
                  </a:r>
                  <a:r>
                    <a:rPr lang="fr-FR" sz="1400" i="1" dirty="0" err="1" smtClean="0">
                      <a:solidFill>
                        <a:prstClr val="black"/>
                      </a:solidFill>
                    </a:rPr>
                    <a:t>ReV</a:t>
                  </a:r>
                  <a:r>
                    <a:rPr lang="fr-FR" sz="1400" i="1" dirty="0" smtClean="0">
                      <a:solidFill>
                        <a:prstClr val="black"/>
                      </a:solidFill>
                    </a:rPr>
                    <a:t>. D85,113014 (2012)</a:t>
                  </a:r>
                  <a:endParaRPr lang="fr-FR" sz="1400" b="1" dirty="0">
                    <a:solidFill>
                      <a:srgbClr val="0070C0"/>
                    </a:solidFill>
                  </a:endParaRPr>
                </a:p>
              </p:txBody>
            </p:sp>
            <p:grpSp>
              <p:nvGrpSpPr>
                <p:cNvPr id="23" name="Groupe 40"/>
                <p:cNvGrpSpPr/>
                <p:nvPr/>
              </p:nvGrpSpPr>
              <p:grpSpPr>
                <a:xfrm>
                  <a:off x="4041554" y="764704"/>
                  <a:ext cx="4751234" cy="2866345"/>
                  <a:chOff x="251520" y="836712"/>
                  <a:chExt cx="5300527" cy="2866345"/>
                </a:xfrm>
              </p:grpSpPr>
              <p:sp>
                <p:nvSpPr>
                  <p:cNvPr id="11" name="ZoneTexte 10"/>
                  <p:cNvSpPr txBox="1"/>
                  <p:nvPr/>
                </p:nvSpPr>
                <p:spPr>
                  <a:xfrm>
                    <a:off x="251520" y="836712"/>
                    <a:ext cx="5238367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7030A0"/>
                        </a:solidFill>
                        <a:latin typeface="Aharoni" pitchFamily="2" charset="-79"/>
                        <a:cs typeface="Aharoni" pitchFamily="2" charset="-79"/>
                      </a:rPr>
                      <a:t>“ electromagnetic form factor approach”:</a:t>
                    </a:r>
                    <a:endParaRPr lang="fr-FR" dirty="0" smtClean="0">
                      <a:solidFill>
                        <a:srgbClr val="7030A0"/>
                      </a:solidFill>
                      <a:latin typeface="Aharoni" pitchFamily="2" charset="-79"/>
                      <a:cs typeface="Aharoni" pitchFamily="2" charset="-79"/>
                    </a:endParaRPr>
                  </a:p>
                  <a:p>
                    <a:endParaRPr lang="fr-FR" dirty="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24" name="Groupe 38"/>
                  <p:cNvGrpSpPr/>
                  <p:nvPr/>
                </p:nvGrpSpPr>
                <p:grpSpPr>
                  <a:xfrm>
                    <a:off x="395536" y="1196752"/>
                    <a:ext cx="5156511" cy="2506305"/>
                    <a:chOff x="395536" y="1196752"/>
                    <a:chExt cx="5156511" cy="2506305"/>
                  </a:xfrm>
                </p:grpSpPr>
                <p:pic>
                  <p:nvPicPr>
                    <p:cNvPr id="13" name="Picture 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 t="6383" b="10521"/>
                    <a:stretch>
                      <a:fillRect/>
                    </a:stretch>
                  </p:blipFill>
                  <p:spPr bwMode="auto">
                    <a:xfrm>
                      <a:off x="395536" y="1196752"/>
                      <a:ext cx="3138686" cy="25063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" name="Picture 5" descr="resonanc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 l="49702"/>
                    <a:stretch>
                      <a:fillRect/>
                    </a:stretch>
                  </p:blipFill>
                  <p:spPr bwMode="auto">
                    <a:xfrm>
                      <a:off x="3491880" y="1533525"/>
                      <a:ext cx="1384573" cy="10668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5" name="ZoneTexte 14"/>
                    <p:cNvSpPr txBox="1"/>
                    <p:nvPr/>
                  </p:nvSpPr>
                  <p:spPr>
                    <a:xfrm>
                      <a:off x="3491880" y="1533525"/>
                      <a:ext cx="69762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prstClr val="black"/>
                          </a:solidFill>
                        </a:rPr>
                        <a:t>VDM</a:t>
                      </a:r>
                      <a:endParaRPr lang="fr-FR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6" name="ZoneTexte 15"/>
                    <p:cNvSpPr txBox="1"/>
                    <p:nvPr/>
                  </p:nvSpPr>
                  <p:spPr>
                    <a:xfrm>
                      <a:off x="3528801" y="2582858"/>
                      <a:ext cx="202324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i="1" dirty="0" smtClean="0">
                          <a:solidFill>
                            <a:srgbClr val="FF0000"/>
                          </a:solidFill>
                        </a:rPr>
                        <a:t>Courtesy of Janus Weil</a:t>
                      </a:r>
                      <a:endParaRPr lang="fr-FR" sz="1400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" name="ZoneTexte 16"/>
              <p:cNvSpPr txBox="1"/>
              <p:nvPr/>
            </p:nvSpPr>
            <p:spPr>
              <a:xfrm>
                <a:off x="5602499" y="5497487"/>
                <a:ext cx="303883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solidFill>
                      <a:srgbClr val="0070C0"/>
                    </a:solidFill>
                  </a:rPr>
                  <a:t>Hades </a:t>
                </a:r>
                <a:r>
                  <a:rPr lang="en-US" sz="1400" b="1" i="1" dirty="0" smtClean="0">
                    <a:solidFill>
                      <a:srgbClr val="0070C0"/>
                    </a:solidFill>
                  </a:rPr>
                  <a:t>data, </a:t>
                </a:r>
                <a:r>
                  <a:rPr lang="fr-FR" sz="1400" b="1" i="1" dirty="0" err="1">
                    <a:solidFill>
                      <a:srgbClr val="0070C0"/>
                    </a:solidFill>
                  </a:rPr>
                  <a:t>Eur.Phys.J</a:t>
                </a:r>
                <a:r>
                  <a:rPr lang="fr-FR" sz="1400" b="1" i="1" dirty="0">
                    <a:solidFill>
                      <a:srgbClr val="0070C0"/>
                    </a:solidFill>
                  </a:rPr>
                  <a:t>. A48 (2012) </a:t>
                </a:r>
                <a:r>
                  <a:rPr lang="fr-FR" sz="1400" b="1" i="1" dirty="0" smtClean="0">
                    <a:solidFill>
                      <a:srgbClr val="0070C0"/>
                    </a:solidFill>
                  </a:rPr>
                  <a:t>64</a:t>
                </a:r>
                <a:endParaRPr lang="fr-FR" sz="1400" b="1" i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3779912" y="2780928"/>
              <a:ext cx="5184576" cy="345638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234680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30888" y="6356176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83225AC-72F3-4D39-BAC5-6C3A610F07DC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</a:t>
            </a:fld>
            <a:endParaRPr lang="fr-FR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8610600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defTabSz="449263" fontAlgn="base">
              <a:spcBef>
                <a:spcPts val="600"/>
              </a:spcBef>
              <a:spcAft>
                <a:spcPct val="0"/>
              </a:spcAft>
              <a:buSzPct val="9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 defTabSz="449263" fontAlgn="base">
              <a:spcBef>
                <a:spcPts val="700"/>
              </a:spcBef>
              <a:spcAft>
                <a:spcPct val="0"/>
              </a:spcAft>
              <a:buClr>
                <a:srgbClr val="86D1EC"/>
              </a:buClr>
              <a:buSzPct val="103000"/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 defTabSz="449263" fontAlgn="base">
              <a:spcBef>
                <a:spcPts val="700"/>
              </a:spcBef>
              <a:spcAft>
                <a:spcPct val="0"/>
              </a:spcAft>
              <a:buSzPct val="9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 defTabSz="449263" fontAlgn="base">
              <a:spcBef>
                <a:spcPts val="700"/>
              </a:spcBef>
              <a:spcAft>
                <a:spcPct val="0"/>
              </a:spcAft>
              <a:buSzPct val="9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 defTabSz="449263" fontAlgn="base">
              <a:spcBef>
                <a:spcPts val="700"/>
              </a:spcBef>
              <a:spcAft>
                <a:spcPct val="0"/>
              </a:spcAft>
              <a:buClr>
                <a:srgbClr val="86D1EC"/>
              </a:buClr>
              <a:buSzPct val="103000"/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 defTabSz="449263" fontAlgn="base">
              <a:spcBef>
                <a:spcPts val="700"/>
              </a:spcBef>
              <a:spcAft>
                <a:spcPct val="0"/>
              </a:spcAft>
              <a:buClr>
                <a:srgbClr val="86D1EC"/>
              </a:buClr>
              <a:buSzPct val="103000"/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348357" y="1459161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57702" name="Line 7"/>
          <p:cNvSpPr>
            <a:spLocks noChangeShapeType="1"/>
          </p:cNvSpPr>
          <p:nvPr/>
        </p:nvSpPr>
        <p:spPr bwMode="auto">
          <a:xfrm>
            <a:off x="0" y="981075"/>
            <a:ext cx="91440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0" y="-30480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In-medium </a:t>
            </a:r>
            <a:r>
              <a:rPr lang="fr-FR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vector</a:t>
            </a:r>
            <a:r>
              <a:rPr lang="fr-FR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meson</a:t>
            </a:r>
            <a:r>
              <a:rPr 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modifications:</a:t>
            </a:r>
          </a:p>
        </p:txBody>
      </p:sp>
      <p:sp>
        <p:nvSpPr>
          <p:cNvPr id="157707" name="Text Box 44"/>
          <p:cNvSpPr txBox="1">
            <a:spLocks noChangeArrowheads="1"/>
          </p:cNvSpPr>
          <p:nvPr/>
        </p:nvSpPr>
        <p:spPr bwMode="auto">
          <a:xfrm>
            <a:off x="323850" y="568325"/>
            <a:ext cx="8583613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i="1" dirty="0" err="1">
                <a:solidFill>
                  <a:srgbClr val="FFFFFF"/>
                </a:solidFill>
              </a:rPr>
              <a:t>see</a:t>
            </a:r>
            <a:r>
              <a:rPr lang="fr-FR" sz="1600" b="1" i="1" dirty="0">
                <a:solidFill>
                  <a:srgbClr val="FFFFFF"/>
                </a:solidFill>
              </a:rPr>
              <a:t> </a:t>
            </a:r>
            <a:r>
              <a:rPr lang="fr-FR" sz="1600" b="1" i="1" dirty="0" err="1">
                <a:solidFill>
                  <a:srgbClr val="FFFFFF"/>
                </a:solidFill>
              </a:rPr>
              <a:t>e.g</a:t>
            </a:r>
            <a:r>
              <a:rPr lang="fr-FR" sz="1600" b="1" i="1" dirty="0">
                <a:solidFill>
                  <a:srgbClr val="FFFFFF"/>
                </a:solidFill>
              </a:rPr>
              <a:t>.  </a:t>
            </a:r>
            <a:r>
              <a:rPr lang="fr-FR" sz="1600" b="1" i="1" dirty="0" err="1">
                <a:solidFill>
                  <a:srgbClr val="FFFFFF"/>
                </a:solidFill>
              </a:rPr>
              <a:t>Leupold</a:t>
            </a:r>
            <a:r>
              <a:rPr lang="fr-FR" sz="1600" b="1" i="1" dirty="0">
                <a:solidFill>
                  <a:srgbClr val="FFFFFF"/>
                </a:solidFill>
              </a:rPr>
              <a:t> ,</a:t>
            </a:r>
            <a:r>
              <a:rPr lang="fr-FR" sz="1600" b="1" i="1" dirty="0" err="1" smtClean="0">
                <a:solidFill>
                  <a:srgbClr val="FFFFFF"/>
                </a:solidFill>
              </a:rPr>
              <a:t>Metag,Mosel</a:t>
            </a:r>
            <a:r>
              <a:rPr lang="fr-FR" sz="1600" b="1" i="1" dirty="0" smtClean="0">
                <a:solidFill>
                  <a:srgbClr val="FFFFFF"/>
                </a:solidFill>
              </a:rPr>
              <a:t> </a:t>
            </a:r>
            <a:r>
              <a:rPr lang="fr-FR" sz="1600" b="1" i="1" dirty="0">
                <a:solidFill>
                  <a:srgbClr val="FFFFFF"/>
                </a:solidFill>
              </a:rPr>
              <a:t>Int. J. of </a:t>
            </a:r>
            <a:r>
              <a:rPr lang="fr-FR" sz="1600" b="1" i="1" dirty="0" err="1">
                <a:solidFill>
                  <a:srgbClr val="FFFFFF"/>
                </a:solidFill>
              </a:rPr>
              <a:t>Mod</a:t>
            </a:r>
            <a:r>
              <a:rPr lang="fr-FR" sz="1600" b="1" i="1" dirty="0">
                <a:solidFill>
                  <a:srgbClr val="FFFFFF"/>
                </a:solidFill>
              </a:rPr>
              <a:t>. Phys. E19 (2010) 147 for a </a:t>
            </a:r>
            <a:r>
              <a:rPr lang="fr-FR" sz="1600" b="1" i="1" dirty="0" err="1">
                <a:solidFill>
                  <a:srgbClr val="FFFFFF"/>
                </a:solidFill>
              </a:rPr>
              <a:t>recent</a:t>
            </a:r>
            <a:r>
              <a:rPr lang="fr-FR" sz="1600" b="1" i="1" dirty="0">
                <a:solidFill>
                  <a:srgbClr val="FFFFFF"/>
                </a:solidFill>
              </a:rPr>
              <a:t> </a:t>
            </a:r>
            <a:r>
              <a:rPr lang="fr-FR" sz="1600" b="1" i="1" dirty="0" err="1">
                <a:solidFill>
                  <a:srgbClr val="FFFFFF"/>
                </a:solidFill>
              </a:rPr>
              <a:t>review</a:t>
            </a:r>
            <a:endParaRPr lang="fr-FR" sz="1600" b="1" i="1" dirty="0">
              <a:solidFill>
                <a:srgbClr val="FFFFFF"/>
              </a:solidFill>
            </a:endParaRPr>
          </a:p>
        </p:txBody>
      </p:sp>
      <p:pic>
        <p:nvPicPr>
          <p:cNvPr id="157704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81920"/>
            <a:ext cx="342900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7705" name="Text Box 42"/>
          <p:cNvSpPr txBox="1">
            <a:spLocks noChangeArrowheads="1"/>
          </p:cNvSpPr>
          <p:nvPr/>
        </p:nvSpPr>
        <p:spPr bwMode="auto">
          <a:xfrm>
            <a:off x="395536" y="4365104"/>
            <a:ext cx="4481513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 dirty="0">
                <a:solidFill>
                  <a:srgbClr val="FFFFFF"/>
                </a:solidFill>
              </a:rPr>
              <a:t>Rapp and </a:t>
            </a:r>
            <a:r>
              <a:rPr lang="fr-FR" sz="1400" b="1" dirty="0" err="1">
                <a:solidFill>
                  <a:srgbClr val="FFFFFF"/>
                </a:solidFill>
              </a:rPr>
              <a:t>Wambach</a:t>
            </a:r>
            <a:r>
              <a:rPr lang="fr-FR" sz="1400" b="1" dirty="0">
                <a:solidFill>
                  <a:srgbClr val="FFFFFF"/>
                </a:solidFill>
              </a:rPr>
              <a:t> EPJA 6 (1999) 415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 dirty="0">
                <a:solidFill>
                  <a:srgbClr val="FFFFFF"/>
                </a:solidFill>
              </a:rPr>
              <a:t>Rapp, </a:t>
            </a:r>
            <a:r>
              <a:rPr lang="fr-FR" sz="1400" b="1" dirty="0" err="1">
                <a:solidFill>
                  <a:srgbClr val="FFFFFF"/>
                </a:solidFill>
              </a:rPr>
              <a:t>Chanfray</a:t>
            </a:r>
            <a:r>
              <a:rPr lang="fr-FR" sz="1400" b="1" dirty="0">
                <a:solidFill>
                  <a:srgbClr val="FFFFFF"/>
                </a:solidFill>
              </a:rPr>
              <a:t> and </a:t>
            </a:r>
            <a:r>
              <a:rPr lang="fr-FR" sz="1400" b="1" dirty="0" err="1">
                <a:solidFill>
                  <a:srgbClr val="FFFFFF"/>
                </a:solidFill>
              </a:rPr>
              <a:t>Wambach</a:t>
            </a:r>
            <a:r>
              <a:rPr lang="fr-FR" sz="1400" b="1" dirty="0">
                <a:solidFill>
                  <a:srgbClr val="FFFFFF"/>
                </a:solidFill>
              </a:rPr>
              <a:t> NPA 617, (1997) 472</a:t>
            </a:r>
          </a:p>
        </p:txBody>
      </p: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395536" y="1700758"/>
            <a:ext cx="3762375" cy="465138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 in-medium </a:t>
            </a:r>
            <a:r>
              <a:rPr lang="fr-FR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broadening</a:t>
            </a:r>
            <a:r>
              <a:rPr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»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-900113" y="858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57" name="Rectangle à coins arrondis 56"/>
          <p:cNvSpPr/>
          <p:nvPr/>
        </p:nvSpPr>
        <p:spPr bwMode="auto">
          <a:xfrm>
            <a:off x="5508104" y="4149080"/>
            <a:ext cx="3312368" cy="1440160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In-medium spectral function  depends on   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 NN*  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coupling</a:t>
            </a:r>
            <a:endParaRPr lang="fr-FR" dirty="0" smtClean="0">
              <a:solidFill>
                <a:schemeClr val="bg1"/>
              </a:solidFill>
              <a:sym typeface="Symbol"/>
            </a:endParaRPr>
          </a:p>
          <a:p>
            <a:r>
              <a:rPr lang="en-US" dirty="0" smtClean="0">
                <a:solidFill>
                  <a:schemeClr val="bg1"/>
                </a:solidFill>
                <a:sym typeface="Symbol"/>
              </a:rPr>
              <a:t>  main players: N(1520), N(1720),  (1910)</a:t>
            </a:r>
          </a:p>
          <a:p>
            <a:endParaRPr lang="fr-FR" dirty="0" smtClean="0">
              <a:solidFill>
                <a:schemeClr val="bg1"/>
              </a:solidFill>
              <a:sym typeface="Symbol"/>
            </a:endParaRPr>
          </a:p>
          <a:p>
            <a:endParaRPr lang="en-US" dirty="0" smtClean="0">
              <a:solidFill>
                <a:schemeClr val="bg1"/>
              </a:solidFill>
              <a:sym typeface="Symbol"/>
            </a:endParaRPr>
          </a:p>
          <a:p>
            <a:endParaRPr lang="fr-FR" dirty="0" smtClean="0">
              <a:solidFill>
                <a:schemeClr val="bg1"/>
              </a:solidFill>
              <a:sym typeface="Symbol"/>
            </a:endParaRPr>
          </a:p>
          <a:p>
            <a:endParaRPr lang="en-US" b="1" dirty="0" smtClean="0">
              <a:solidFill>
                <a:schemeClr val="bg1"/>
              </a:solidFill>
              <a:sym typeface="Symbol"/>
            </a:endParaRPr>
          </a:p>
          <a:p>
            <a:endParaRPr lang="fr-FR" b="1" dirty="0" smtClean="0">
              <a:solidFill>
                <a:schemeClr val="bg1"/>
              </a:solidFill>
            </a:endParaRPr>
          </a:p>
        </p:txBody>
      </p:sp>
      <p:grpSp>
        <p:nvGrpSpPr>
          <p:cNvPr id="64" name="Group 50"/>
          <p:cNvGrpSpPr>
            <a:grpSpLocks/>
          </p:cNvGrpSpPr>
          <p:nvPr/>
        </p:nvGrpSpPr>
        <p:grpSpPr bwMode="auto">
          <a:xfrm>
            <a:off x="4067174" y="2132136"/>
            <a:ext cx="4541838" cy="1512888"/>
            <a:chOff x="666" y="1870"/>
            <a:chExt cx="2861" cy="953"/>
          </a:xfrm>
        </p:grpSpPr>
        <p:sp>
          <p:nvSpPr>
            <p:cNvPr id="65" name="Oval 11"/>
            <p:cNvSpPr>
              <a:spLocks noChangeArrowheads="1"/>
            </p:cNvSpPr>
            <p:nvPr/>
          </p:nvSpPr>
          <p:spPr bwMode="auto">
            <a:xfrm>
              <a:off x="2626" y="2310"/>
              <a:ext cx="60" cy="4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Oval 12"/>
            <p:cNvSpPr>
              <a:spLocks noChangeArrowheads="1"/>
            </p:cNvSpPr>
            <p:nvPr/>
          </p:nvSpPr>
          <p:spPr bwMode="auto">
            <a:xfrm>
              <a:off x="3192" y="2317"/>
              <a:ext cx="59" cy="4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Text Box 13"/>
            <p:cNvSpPr txBox="1">
              <a:spLocks noChangeArrowheads="1"/>
            </p:cNvSpPr>
            <p:nvPr/>
          </p:nvSpPr>
          <p:spPr bwMode="auto">
            <a:xfrm>
              <a:off x="2104" y="2237"/>
              <a:ext cx="205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68" name="Arc 14"/>
            <p:cNvSpPr>
              <a:spLocks/>
            </p:cNvSpPr>
            <p:nvPr/>
          </p:nvSpPr>
          <p:spPr bwMode="auto">
            <a:xfrm rot="5400000">
              <a:off x="2850" y="2218"/>
              <a:ext cx="189" cy="494"/>
            </a:xfrm>
            <a:custGeom>
              <a:avLst/>
              <a:gdLst>
                <a:gd name="T0" fmla="*/ 0 w 22499"/>
                <a:gd name="T1" fmla="*/ 0 h 43200"/>
                <a:gd name="T2" fmla="*/ 0 w 22499"/>
                <a:gd name="T3" fmla="*/ 0 h 43200"/>
                <a:gd name="T4" fmla="*/ 0 w 22499"/>
                <a:gd name="T5" fmla="*/ 0 h 43200"/>
                <a:gd name="T6" fmla="*/ 0 60000 65536"/>
                <a:gd name="T7" fmla="*/ 0 60000 65536"/>
                <a:gd name="T8" fmla="*/ 0 60000 65536"/>
                <a:gd name="T9" fmla="*/ 0 w 22499"/>
                <a:gd name="T10" fmla="*/ 0 h 43200"/>
                <a:gd name="T11" fmla="*/ 22499 w 2249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99" h="43200" fill="none" extrusionOk="0">
                  <a:moveTo>
                    <a:pt x="898" y="0"/>
                  </a:moveTo>
                  <a:cubicBezTo>
                    <a:pt x="12828" y="0"/>
                    <a:pt x="22499" y="9670"/>
                    <a:pt x="22499" y="21600"/>
                  </a:cubicBezTo>
                  <a:cubicBezTo>
                    <a:pt x="22499" y="33529"/>
                    <a:pt x="12828" y="43200"/>
                    <a:pt x="899" y="43200"/>
                  </a:cubicBezTo>
                  <a:cubicBezTo>
                    <a:pt x="599" y="43200"/>
                    <a:pt x="299" y="43193"/>
                    <a:pt x="-1" y="43181"/>
                  </a:cubicBezTo>
                </a:path>
                <a:path w="22499" h="43200" stroke="0" extrusionOk="0">
                  <a:moveTo>
                    <a:pt x="898" y="0"/>
                  </a:moveTo>
                  <a:cubicBezTo>
                    <a:pt x="12828" y="0"/>
                    <a:pt x="22499" y="9670"/>
                    <a:pt x="22499" y="21600"/>
                  </a:cubicBezTo>
                  <a:cubicBezTo>
                    <a:pt x="22499" y="33529"/>
                    <a:pt x="12828" y="43200"/>
                    <a:pt x="899" y="43200"/>
                  </a:cubicBezTo>
                  <a:cubicBezTo>
                    <a:pt x="599" y="43200"/>
                    <a:pt x="299" y="43193"/>
                    <a:pt x="-1" y="43181"/>
                  </a:cubicBezTo>
                  <a:lnTo>
                    <a:pt x="899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grpSp>
          <p:nvGrpSpPr>
            <p:cNvPr id="69" name="Group 15"/>
            <p:cNvGrpSpPr>
              <a:grpSpLocks/>
            </p:cNvGrpSpPr>
            <p:nvPr/>
          </p:nvGrpSpPr>
          <p:grpSpPr bwMode="auto">
            <a:xfrm>
              <a:off x="3199" y="2323"/>
              <a:ext cx="328" cy="39"/>
              <a:chOff x="1536" y="1344"/>
              <a:chExt cx="384" cy="48"/>
            </a:xfrm>
          </p:grpSpPr>
          <p:sp>
            <p:nvSpPr>
              <p:cNvPr id="95" name="Line 16"/>
              <p:cNvSpPr>
                <a:spLocks noChangeShapeType="1"/>
              </p:cNvSpPr>
              <p:nvPr/>
            </p:nvSpPr>
            <p:spPr bwMode="auto">
              <a:xfrm>
                <a:off x="1537" y="1344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Line 17"/>
              <p:cNvSpPr>
                <a:spLocks noChangeShapeType="1"/>
              </p:cNvSpPr>
              <p:nvPr/>
            </p:nvSpPr>
            <p:spPr bwMode="auto">
              <a:xfrm>
                <a:off x="1536" y="1392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0" name="Group 18"/>
            <p:cNvGrpSpPr>
              <a:grpSpLocks/>
            </p:cNvGrpSpPr>
            <p:nvPr/>
          </p:nvGrpSpPr>
          <p:grpSpPr bwMode="auto">
            <a:xfrm>
              <a:off x="2362" y="2309"/>
              <a:ext cx="328" cy="38"/>
              <a:chOff x="1536" y="1344"/>
              <a:chExt cx="384" cy="48"/>
            </a:xfrm>
          </p:grpSpPr>
          <p:sp>
            <p:nvSpPr>
              <p:cNvPr id="93" name="Line 19"/>
              <p:cNvSpPr>
                <a:spLocks noChangeShapeType="1"/>
              </p:cNvSpPr>
              <p:nvPr/>
            </p:nvSpPr>
            <p:spPr bwMode="auto">
              <a:xfrm>
                <a:off x="1537" y="1344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Line 20"/>
              <p:cNvSpPr>
                <a:spLocks noChangeShapeType="1"/>
              </p:cNvSpPr>
              <p:nvPr/>
            </p:nvSpPr>
            <p:spPr bwMode="auto">
              <a:xfrm>
                <a:off x="1536" y="1392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1" name="Text Box 21"/>
            <p:cNvSpPr txBox="1">
              <a:spLocks noChangeArrowheads="1"/>
            </p:cNvSpPr>
            <p:nvPr/>
          </p:nvSpPr>
          <p:spPr bwMode="auto">
            <a:xfrm>
              <a:off x="2390" y="2007"/>
              <a:ext cx="206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ymbol" pitchFamily="18" charset="2"/>
                </a:rPr>
                <a:t>r</a:t>
              </a:r>
            </a:p>
          </p:txBody>
        </p:sp>
        <p:sp>
          <p:nvSpPr>
            <p:cNvPr id="72" name="Text Box 22"/>
            <p:cNvSpPr txBox="1">
              <a:spLocks noChangeArrowheads="1"/>
            </p:cNvSpPr>
            <p:nvPr/>
          </p:nvSpPr>
          <p:spPr bwMode="auto">
            <a:xfrm>
              <a:off x="3297" y="2007"/>
              <a:ext cx="206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ymbol" pitchFamily="18" charset="2"/>
                </a:rPr>
                <a:t>r</a:t>
              </a:r>
            </a:p>
          </p:txBody>
        </p:sp>
        <p:sp>
          <p:nvSpPr>
            <p:cNvPr id="73" name="AutoShape 23"/>
            <p:cNvSpPr>
              <a:spLocks noChangeArrowheads="1"/>
            </p:cNvSpPr>
            <p:nvPr/>
          </p:nvSpPr>
          <p:spPr bwMode="auto">
            <a:xfrm>
              <a:off x="2648" y="2089"/>
              <a:ext cx="574" cy="7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032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75" y="7875"/>
                  </a:moveTo>
                  <a:cubicBezTo>
                    <a:pt x="2946" y="3908"/>
                    <a:pt x="6634" y="1217"/>
                    <a:pt x="10800" y="1218"/>
                  </a:cubicBezTo>
                  <a:cubicBezTo>
                    <a:pt x="14965" y="1218"/>
                    <a:pt x="18653" y="3908"/>
                    <a:pt x="19924" y="7875"/>
                  </a:cubicBezTo>
                  <a:lnTo>
                    <a:pt x="21084" y="7503"/>
                  </a:lnTo>
                  <a:cubicBezTo>
                    <a:pt x="19651" y="3032"/>
                    <a:pt x="15494" y="-1"/>
                    <a:pt x="10799" y="0"/>
                  </a:cubicBezTo>
                  <a:cubicBezTo>
                    <a:pt x="6105" y="0"/>
                    <a:pt x="1948" y="3032"/>
                    <a:pt x="515" y="7503"/>
                  </a:cubicBez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Text Box 24"/>
            <p:cNvSpPr txBox="1">
              <a:spLocks noChangeArrowheads="1"/>
            </p:cNvSpPr>
            <p:nvPr/>
          </p:nvSpPr>
          <p:spPr bwMode="auto">
            <a:xfrm>
              <a:off x="2855" y="2524"/>
              <a:ext cx="329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</a:rPr>
                <a:t>N</a:t>
              </a:r>
              <a:r>
                <a:rPr kumimoji="0" lang="de-DE" sz="1800" b="1" i="0" u="none" strike="noStrike" kern="0" cap="none" spc="0" normalizeH="0" baseline="3000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75" name="Text Box 25"/>
            <p:cNvSpPr txBox="1">
              <a:spLocks noChangeArrowheads="1"/>
            </p:cNvSpPr>
            <p:nvPr/>
          </p:nvSpPr>
          <p:spPr bwMode="auto">
            <a:xfrm>
              <a:off x="2626" y="1870"/>
              <a:ext cx="631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77" name="Oval 27"/>
            <p:cNvSpPr>
              <a:spLocks noChangeArrowheads="1"/>
            </p:cNvSpPr>
            <p:nvPr/>
          </p:nvSpPr>
          <p:spPr bwMode="auto">
            <a:xfrm>
              <a:off x="972" y="2277"/>
              <a:ext cx="60" cy="6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Oval 28"/>
            <p:cNvSpPr>
              <a:spLocks noChangeArrowheads="1"/>
            </p:cNvSpPr>
            <p:nvPr/>
          </p:nvSpPr>
          <p:spPr bwMode="auto">
            <a:xfrm>
              <a:off x="1625" y="2317"/>
              <a:ext cx="59" cy="4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Line 29"/>
            <p:cNvSpPr>
              <a:spLocks noChangeShapeType="1"/>
            </p:cNvSpPr>
            <p:nvPr/>
          </p:nvSpPr>
          <p:spPr bwMode="auto">
            <a:xfrm>
              <a:off x="1689" y="2347"/>
              <a:ext cx="327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Text Box 30"/>
            <p:cNvSpPr txBox="1">
              <a:spLocks noChangeArrowheads="1"/>
            </p:cNvSpPr>
            <p:nvPr/>
          </p:nvSpPr>
          <p:spPr bwMode="auto">
            <a:xfrm>
              <a:off x="1017" y="2198"/>
              <a:ext cx="722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endPara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1" name="Oval 31"/>
            <p:cNvSpPr>
              <a:spLocks noChangeArrowheads="1"/>
            </p:cNvSpPr>
            <p:nvPr/>
          </p:nvSpPr>
          <p:spPr bwMode="auto">
            <a:xfrm>
              <a:off x="993" y="2039"/>
              <a:ext cx="676" cy="507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Line 32"/>
            <p:cNvSpPr>
              <a:spLocks noChangeShapeType="1"/>
            </p:cNvSpPr>
            <p:nvPr/>
          </p:nvSpPr>
          <p:spPr bwMode="auto">
            <a:xfrm>
              <a:off x="1690" y="2317"/>
              <a:ext cx="327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grpSp>
          <p:nvGrpSpPr>
            <p:cNvPr id="83" name="Group 33"/>
            <p:cNvGrpSpPr>
              <a:grpSpLocks/>
            </p:cNvGrpSpPr>
            <p:nvPr/>
          </p:nvGrpSpPr>
          <p:grpSpPr bwMode="auto">
            <a:xfrm>
              <a:off x="668" y="2317"/>
              <a:ext cx="328" cy="30"/>
              <a:chOff x="1536" y="1344"/>
              <a:chExt cx="384" cy="48"/>
            </a:xfrm>
          </p:grpSpPr>
          <p:sp>
            <p:nvSpPr>
              <p:cNvPr id="91" name="Line 34"/>
              <p:cNvSpPr>
                <a:spLocks noChangeShapeType="1"/>
              </p:cNvSpPr>
              <p:nvPr/>
            </p:nvSpPr>
            <p:spPr bwMode="auto">
              <a:xfrm>
                <a:off x="1537" y="1344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Line 35"/>
              <p:cNvSpPr>
                <a:spLocks noChangeShapeType="1"/>
              </p:cNvSpPr>
              <p:nvPr/>
            </p:nvSpPr>
            <p:spPr bwMode="auto">
              <a:xfrm>
                <a:off x="1536" y="1392"/>
                <a:ext cx="383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4" name="Text Box 36"/>
            <p:cNvSpPr txBox="1">
              <a:spLocks noChangeArrowheads="1"/>
            </p:cNvSpPr>
            <p:nvPr/>
          </p:nvSpPr>
          <p:spPr bwMode="auto">
            <a:xfrm>
              <a:off x="666" y="2052"/>
              <a:ext cx="206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ymbol" pitchFamily="18" charset="2"/>
                </a:rPr>
                <a:t>r</a:t>
              </a:r>
            </a:p>
          </p:txBody>
        </p:sp>
        <p:sp>
          <p:nvSpPr>
            <p:cNvPr id="85" name="Text Box 37"/>
            <p:cNvSpPr txBox="1">
              <a:spLocks noChangeArrowheads="1"/>
            </p:cNvSpPr>
            <p:nvPr/>
          </p:nvSpPr>
          <p:spPr bwMode="auto">
            <a:xfrm>
              <a:off x="1800" y="2007"/>
              <a:ext cx="206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ymbol" pitchFamily="18" charset="2"/>
                </a:rPr>
                <a:t>r</a:t>
              </a:r>
            </a:p>
          </p:txBody>
        </p:sp>
        <p:grpSp>
          <p:nvGrpSpPr>
            <p:cNvPr id="86" name="Group 38"/>
            <p:cNvGrpSpPr>
              <a:grpSpLocks/>
            </p:cNvGrpSpPr>
            <p:nvPr/>
          </p:nvGrpSpPr>
          <p:grpSpPr bwMode="auto">
            <a:xfrm>
              <a:off x="1146" y="2396"/>
              <a:ext cx="369" cy="253"/>
              <a:chOff x="3552" y="1584"/>
              <a:chExt cx="432" cy="384"/>
            </a:xfrm>
          </p:grpSpPr>
          <p:sp>
            <p:nvSpPr>
              <p:cNvPr id="89" name="AutoShape 3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32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00" y="10800"/>
                    </a:moveTo>
                    <a:cubicBezTo>
                      <a:pt x="2100" y="5995"/>
                      <a:pt x="5995" y="2100"/>
                      <a:pt x="10800" y="2100"/>
                    </a:cubicBezTo>
                    <a:cubicBezTo>
                      <a:pt x="15604" y="2099"/>
                      <a:pt x="19499" y="5995"/>
                      <a:pt x="195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noFill/>
              <a:ln w="1905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Arc 40"/>
              <p:cNvSpPr>
                <a:spLocks/>
              </p:cNvSpPr>
              <p:nvPr/>
            </p:nvSpPr>
            <p:spPr bwMode="auto">
              <a:xfrm rot="5400000">
                <a:off x="3695" y="1656"/>
                <a:ext cx="144" cy="384"/>
              </a:xfrm>
              <a:custGeom>
                <a:avLst/>
                <a:gdLst>
                  <a:gd name="T0" fmla="*/ 0 w 22499"/>
                  <a:gd name="T1" fmla="*/ 0 h 43200"/>
                  <a:gd name="T2" fmla="*/ 0 w 22499"/>
                  <a:gd name="T3" fmla="*/ 0 h 43200"/>
                  <a:gd name="T4" fmla="*/ 0 w 2249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2499"/>
                  <a:gd name="T10" fmla="*/ 0 h 43200"/>
                  <a:gd name="T11" fmla="*/ 22499 w 2249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99" h="43200" fill="none" extrusionOk="0">
                    <a:moveTo>
                      <a:pt x="898" y="0"/>
                    </a:moveTo>
                    <a:cubicBezTo>
                      <a:pt x="12828" y="0"/>
                      <a:pt x="22499" y="9670"/>
                      <a:pt x="22499" y="21600"/>
                    </a:cubicBezTo>
                    <a:cubicBezTo>
                      <a:pt x="22499" y="33529"/>
                      <a:pt x="12828" y="43200"/>
                      <a:pt x="899" y="43200"/>
                    </a:cubicBezTo>
                    <a:cubicBezTo>
                      <a:pt x="599" y="43200"/>
                      <a:pt x="299" y="43193"/>
                      <a:pt x="-1" y="43181"/>
                    </a:cubicBezTo>
                  </a:path>
                  <a:path w="22499" h="43200" stroke="0" extrusionOk="0">
                    <a:moveTo>
                      <a:pt x="898" y="0"/>
                    </a:moveTo>
                    <a:cubicBezTo>
                      <a:pt x="12828" y="0"/>
                      <a:pt x="22499" y="9670"/>
                      <a:pt x="22499" y="21600"/>
                    </a:cubicBezTo>
                    <a:cubicBezTo>
                      <a:pt x="22499" y="33529"/>
                      <a:pt x="12828" y="43200"/>
                      <a:pt x="899" y="43200"/>
                    </a:cubicBezTo>
                    <a:cubicBezTo>
                      <a:pt x="599" y="43200"/>
                      <a:pt x="299" y="43193"/>
                      <a:pt x="-1" y="43181"/>
                    </a:cubicBezTo>
                    <a:lnTo>
                      <a:pt x="899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7" name="Text Box 41"/>
            <p:cNvSpPr txBox="1">
              <a:spLocks noChangeArrowheads="1"/>
            </p:cNvSpPr>
            <p:nvPr/>
          </p:nvSpPr>
          <p:spPr bwMode="auto">
            <a:xfrm>
              <a:off x="1152" y="2592"/>
              <a:ext cx="327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</a:rPr>
                <a:t>N</a:t>
              </a:r>
              <a:r>
                <a:rPr kumimoji="0" lang="de-DE" sz="1800" b="1" i="0" u="none" strike="noStrike" kern="0" cap="none" spc="0" normalizeH="0" baseline="3000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88" name="Text Box 42"/>
            <p:cNvSpPr txBox="1">
              <a:spLocks noChangeArrowheads="1"/>
            </p:cNvSpPr>
            <p:nvPr/>
          </p:nvSpPr>
          <p:spPr bwMode="auto">
            <a:xfrm>
              <a:off x="984" y="1870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49327" t="14700" b="37001"/>
          <a:stretch>
            <a:fillRect/>
          </a:stretch>
        </p:blipFill>
        <p:spPr bwMode="auto">
          <a:xfrm>
            <a:off x="4267789" y="980728"/>
            <a:ext cx="469669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8448" t="14755" r="50003" b="36065"/>
          <a:stretch>
            <a:fillRect/>
          </a:stretch>
        </p:blipFill>
        <p:spPr bwMode="auto">
          <a:xfrm>
            <a:off x="576064" y="980728"/>
            <a:ext cx="3672408" cy="30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/>
          <a:srcRect l="22235" b="8531"/>
          <a:stretch>
            <a:fillRect/>
          </a:stretch>
        </p:blipFill>
        <p:spPr bwMode="auto">
          <a:xfrm>
            <a:off x="2843808" y="4552506"/>
            <a:ext cx="3384376" cy="139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Ellipse 19"/>
          <p:cNvSpPr/>
          <p:nvPr/>
        </p:nvSpPr>
        <p:spPr>
          <a:xfrm>
            <a:off x="72008" y="4941168"/>
            <a:ext cx="2771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Already depends on R</a:t>
            </a:r>
            <a:r>
              <a:rPr lang="en-US" dirty="0" smtClean="0">
                <a:solidFill>
                  <a:prstClr val="white"/>
                </a:solidFill>
                <a:sym typeface="Symbol"/>
              </a:rPr>
              <a:t>N</a:t>
            </a:r>
            <a:r>
              <a:rPr lang="en-US" dirty="0" smtClean="0">
                <a:solidFill>
                  <a:prstClr val="white"/>
                </a:solidFill>
              </a:rPr>
              <a:t>  coupling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51520" y="4077072"/>
            <a:ext cx="3600400" cy="77038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Source of </a:t>
            </a:r>
            <a:r>
              <a:rPr lang="en-US" dirty="0" smtClean="0">
                <a:solidFill>
                  <a:prstClr val="white"/>
                </a:solidFill>
                <a:sym typeface="Symbol"/>
              </a:rPr>
              <a:t> mesons </a:t>
            </a:r>
          </a:p>
          <a:p>
            <a:pPr algn="ctr"/>
            <a:endParaRPr lang="en-US" dirty="0" smtClean="0">
              <a:solidFill>
                <a:prstClr val="white"/>
              </a:solidFill>
              <a:sym typeface="Symbol"/>
            </a:endParaRPr>
          </a:p>
          <a:p>
            <a:pPr algn="ctr"/>
            <a:r>
              <a:rPr lang="en-US" dirty="0" smtClean="0">
                <a:solidFill>
                  <a:prstClr val="white"/>
                </a:solidFill>
                <a:sym typeface="Symbol"/>
              </a:rPr>
              <a:t>Source of  mesons at 1-2 </a:t>
            </a:r>
            <a:r>
              <a:rPr lang="en-US" dirty="0" err="1" smtClean="0">
                <a:solidFill>
                  <a:prstClr val="white"/>
                </a:solidFill>
                <a:sym typeface="Symbol"/>
              </a:rPr>
              <a:t>AGeV</a:t>
            </a:r>
            <a:endParaRPr lang="en-US" dirty="0" smtClean="0">
              <a:solidFill>
                <a:prstClr val="white"/>
              </a:solidFill>
              <a:sym typeface="Symbol"/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  <a:sym typeface="Symbol"/>
              </a:rPr>
              <a:t>NN NR NN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sym typeface="Symbol"/>
              </a:rPr>
              <a:t>N R N</a:t>
            </a:r>
            <a:endParaRPr lang="en-US" dirty="0" smtClean="0">
              <a:solidFill>
                <a:prstClr val="white"/>
              </a:solidFill>
              <a:sym typeface="Symbol"/>
            </a:endParaRPr>
          </a:p>
          <a:p>
            <a:pPr algn="ctr"/>
            <a:endParaRPr lang="en-US" dirty="0" smtClean="0">
              <a:solidFill>
                <a:prstClr val="white"/>
              </a:solidFill>
              <a:sym typeface="Symbol"/>
            </a:endParaRPr>
          </a:p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300192" y="4437112"/>
            <a:ext cx="252028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Source of </a:t>
            </a:r>
            <a:r>
              <a:rPr lang="en-US" dirty="0" smtClean="0">
                <a:solidFill>
                  <a:prstClr val="white"/>
                </a:solidFill>
                <a:sym typeface="Symbol"/>
              </a:rPr>
              <a:t> mesons </a:t>
            </a:r>
          </a:p>
          <a:p>
            <a:pPr algn="ctr"/>
            <a:endParaRPr lang="en-US" dirty="0" smtClean="0">
              <a:solidFill>
                <a:prstClr val="white"/>
              </a:solidFill>
              <a:sym typeface="Symbol"/>
            </a:endParaRPr>
          </a:p>
          <a:p>
            <a:pPr algn="ctr"/>
            <a:r>
              <a:rPr lang="en-US" dirty="0" smtClean="0">
                <a:solidFill>
                  <a:prstClr val="white"/>
                </a:solidFill>
                <a:sym typeface="Symbol"/>
              </a:rPr>
              <a:t>Source of  mesons at  ultra relativistic energies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prstClr val="white"/>
                </a:solidFill>
                <a:sym typeface="Symbol"/>
              </a:rPr>
              <a:t>+</a:t>
            </a:r>
            <a:r>
              <a:rPr lang="en-US" dirty="0" smtClean="0">
                <a:solidFill>
                  <a:prstClr val="white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prstClr val="white"/>
                </a:solidFill>
                <a:sym typeface="Symbol"/>
              </a:rPr>
              <a:t>-</a:t>
            </a:r>
            <a:r>
              <a:rPr lang="en-US" dirty="0" smtClean="0">
                <a:solidFill>
                  <a:prstClr val="white"/>
                </a:solidFill>
                <a:sym typeface="Symbol"/>
              </a:rPr>
              <a:t> </a:t>
            </a:r>
          </a:p>
          <a:p>
            <a:pPr algn="ctr"/>
            <a:endParaRPr lang="en-US" dirty="0" smtClean="0">
              <a:solidFill>
                <a:prstClr val="white"/>
              </a:solidFill>
              <a:sym typeface="Symbol"/>
            </a:endParaRPr>
          </a:p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60612" y="6021288"/>
            <a:ext cx="8483388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Coupling of </a:t>
            </a:r>
            <a:r>
              <a:rPr lang="el-G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baryonic resonances: plays a crucial role in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medium effects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can be studied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NN  and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N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collisions at 1-2 </a:t>
            </a:r>
            <a:r>
              <a:rPr lang="en-US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1520" y="53752"/>
            <a:ext cx="8892480" cy="99898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 meson in hot and dense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hadronic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matter from SIS18 to SPS 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219256" cy="1359024"/>
          </a:xfrm>
          <a:ln>
            <a:noFill/>
          </a:ln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Relation to electromagnetic structure of baryons 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61" name="Espace réservé du numéro de diapositive 60"/>
          <p:cNvSpPr>
            <a:spLocks noGrp="1"/>
          </p:cNvSpPr>
          <p:nvPr>
            <p:ph type="sldNum" sz="quarter" idx="12"/>
          </p:nvPr>
        </p:nvSpPr>
        <p:spPr>
          <a:xfrm>
            <a:off x="6686872" y="6409134"/>
            <a:ext cx="2133600" cy="476250"/>
          </a:xfrm>
        </p:spPr>
        <p:txBody>
          <a:bodyPr/>
          <a:lstStyle/>
          <a:p>
            <a:fld id="{800DE3EE-1592-4489-BD0E-79CA6094ACA6}" type="slidenum">
              <a:rPr lang="fr-FR" smtClean="0">
                <a:solidFill>
                  <a:srgbClr val="FFFFFF"/>
                </a:solidFill>
              </a:rPr>
              <a:pPr/>
              <a:t>6</a:t>
            </a:fld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2987824" y="1659399"/>
            <a:ext cx="6048672" cy="2851060"/>
            <a:chOff x="2987824" y="1659399"/>
            <a:chExt cx="6048672" cy="2851060"/>
          </a:xfrm>
        </p:grpSpPr>
        <p:grpSp>
          <p:nvGrpSpPr>
            <p:cNvPr id="7" name="Group 80"/>
            <p:cNvGrpSpPr>
              <a:grpSpLocks/>
            </p:cNvGrpSpPr>
            <p:nvPr/>
          </p:nvGrpSpPr>
          <p:grpSpPr bwMode="auto">
            <a:xfrm>
              <a:off x="5545758" y="2229669"/>
              <a:ext cx="3244850" cy="1541462"/>
              <a:chOff x="3360" y="2298"/>
              <a:chExt cx="2044" cy="971"/>
            </a:xfrm>
          </p:grpSpPr>
          <p:sp>
            <p:nvSpPr>
              <p:cNvPr id="159804" name="Line 60"/>
              <p:cNvSpPr>
                <a:spLocks noChangeShapeType="1"/>
              </p:cNvSpPr>
              <p:nvPr/>
            </p:nvSpPr>
            <p:spPr bwMode="auto">
              <a:xfrm>
                <a:off x="3360" y="2644"/>
                <a:ext cx="589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805" name="Freeform 61"/>
              <p:cNvSpPr>
                <a:spLocks/>
              </p:cNvSpPr>
              <p:nvPr/>
            </p:nvSpPr>
            <p:spPr bwMode="auto">
              <a:xfrm>
                <a:off x="4434" y="2710"/>
                <a:ext cx="449" cy="154"/>
              </a:xfrm>
              <a:custGeom>
                <a:avLst/>
                <a:gdLst>
                  <a:gd name="T0" fmla="*/ 0 w 576"/>
                  <a:gd name="T1" fmla="*/ 112 h 224"/>
                  <a:gd name="T2" fmla="*/ 48 w 576"/>
                  <a:gd name="T3" fmla="*/ 208 h 224"/>
                  <a:gd name="T4" fmla="*/ 144 w 576"/>
                  <a:gd name="T5" fmla="*/ 16 h 224"/>
                  <a:gd name="T6" fmla="*/ 240 w 576"/>
                  <a:gd name="T7" fmla="*/ 208 h 224"/>
                  <a:gd name="T8" fmla="*/ 336 w 576"/>
                  <a:gd name="T9" fmla="*/ 16 h 224"/>
                  <a:gd name="T10" fmla="*/ 432 w 576"/>
                  <a:gd name="T11" fmla="*/ 208 h 224"/>
                  <a:gd name="T12" fmla="*/ 528 w 576"/>
                  <a:gd name="T13" fmla="*/ 16 h 224"/>
                  <a:gd name="T14" fmla="*/ 576 w 576"/>
                  <a:gd name="T15" fmla="*/ 11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224">
                    <a:moveTo>
                      <a:pt x="0" y="112"/>
                    </a:moveTo>
                    <a:cubicBezTo>
                      <a:pt x="12" y="168"/>
                      <a:pt x="24" y="224"/>
                      <a:pt x="48" y="208"/>
                    </a:cubicBezTo>
                    <a:cubicBezTo>
                      <a:pt x="72" y="192"/>
                      <a:pt x="112" y="16"/>
                      <a:pt x="144" y="16"/>
                    </a:cubicBezTo>
                    <a:cubicBezTo>
                      <a:pt x="176" y="16"/>
                      <a:pt x="208" y="208"/>
                      <a:pt x="240" y="208"/>
                    </a:cubicBezTo>
                    <a:cubicBezTo>
                      <a:pt x="272" y="208"/>
                      <a:pt x="304" y="16"/>
                      <a:pt x="336" y="16"/>
                    </a:cubicBezTo>
                    <a:cubicBezTo>
                      <a:pt x="368" y="16"/>
                      <a:pt x="400" y="208"/>
                      <a:pt x="432" y="208"/>
                    </a:cubicBezTo>
                    <a:cubicBezTo>
                      <a:pt x="464" y="208"/>
                      <a:pt x="504" y="32"/>
                      <a:pt x="528" y="16"/>
                    </a:cubicBezTo>
                    <a:cubicBezTo>
                      <a:pt x="552" y="0"/>
                      <a:pt x="564" y="56"/>
                      <a:pt x="576" y="112"/>
                    </a:cubicBezTo>
                  </a:path>
                </a:pathLst>
              </a:custGeom>
              <a:noFill/>
              <a:ln w="38100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806" name="Line 62"/>
              <p:cNvSpPr>
                <a:spLocks noChangeShapeType="1"/>
              </p:cNvSpPr>
              <p:nvPr/>
            </p:nvSpPr>
            <p:spPr bwMode="auto">
              <a:xfrm>
                <a:off x="3978" y="2806"/>
                <a:ext cx="340" cy="4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807" name="Line 63"/>
              <p:cNvSpPr>
                <a:spLocks noChangeShapeType="1"/>
              </p:cNvSpPr>
              <p:nvPr/>
            </p:nvSpPr>
            <p:spPr bwMode="auto">
              <a:xfrm>
                <a:off x="4890" y="2775"/>
                <a:ext cx="211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808" name="Line 64"/>
              <p:cNvSpPr>
                <a:spLocks noChangeShapeType="1"/>
              </p:cNvSpPr>
              <p:nvPr/>
            </p:nvSpPr>
            <p:spPr bwMode="auto">
              <a:xfrm flipV="1">
                <a:off x="4883" y="2610"/>
                <a:ext cx="303" cy="1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809" name="Text Box 65"/>
              <p:cNvSpPr txBox="1">
                <a:spLocks noChangeArrowheads="1"/>
              </p:cNvSpPr>
              <p:nvPr/>
            </p:nvSpPr>
            <p:spPr bwMode="auto">
              <a:xfrm>
                <a:off x="4564" y="2298"/>
                <a:ext cx="2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smtClean="0">
                    <a:solidFill>
                      <a:srgbClr val="FFFF00"/>
                    </a:solidFill>
                    <a:latin typeface="Symbol" pitchFamily="18" charset="2"/>
                  </a:rPr>
                  <a:t>g</a:t>
                </a:r>
                <a:r>
                  <a:rPr lang="en-US" sz="2800" b="1" baseline="30000" smtClean="0">
                    <a:solidFill>
                      <a:srgbClr val="FFFF00"/>
                    </a:solidFill>
                    <a:latin typeface="Symbol" pitchFamily="18" charset="2"/>
                  </a:rPr>
                  <a:t>*</a:t>
                </a:r>
              </a:p>
            </p:txBody>
          </p:sp>
          <p:sp>
            <p:nvSpPr>
              <p:cNvPr id="159810" name="Text Box 66"/>
              <p:cNvSpPr txBox="1">
                <a:spLocks noChangeArrowheads="1"/>
              </p:cNvSpPr>
              <p:nvPr/>
            </p:nvSpPr>
            <p:spPr bwMode="auto">
              <a:xfrm>
                <a:off x="5106" y="2442"/>
                <a:ext cx="2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FFFFFF"/>
                    </a:solidFill>
                  </a:rPr>
                  <a:t>e</a:t>
                </a:r>
                <a:r>
                  <a:rPr lang="en-US" sz="2400" baseline="30000" dirty="0" smtClean="0">
                    <a:solidFill>
                      <a:srgbClr val="FFFFFF"/>
                    </a:solidFill>
                  </a:rPr>
                  <a:t>+</a:t>
                </a:r>
              </a:p>
            </p:txBody>
          </p:sp>
          <p:sp>
            <p:nvSpPr>
              <p:cNvPr id="159811" name="Text Box 67"/>
              <p:cNvSpPr txBox="1">
                <a:spLocks noChangeArrowheads="1"/>
              </p:cNvSpPr>
              <p:nvPr/>
            </p:nvSpPr>
            <p:spPr bwMode="auto">
              <a:xfrm>
                <a:off x="5100" y="2901"/>
                <a:ext cx="2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smtClean="0">
                    <a:solidFill>
                      <a:srgbClr val="FFFFFF"/>
                    </a:solidFill>
                  </a:rPr>
                  <a:t>e</a:t>
                </a:r>
                <a:r>
                  <a:rPr lang="en-US" sz="2400" baseline="30000" smtClean="0">
                    <a:solidFill>
                      <a:srgbClr val="FFFFFF"/>
                    </a:solidFill>
                  </a:rPr>
                  <a:t>-</a:t>
                </a:r>
              </a:p>
            </p:txBody>
          </p:sp>
          <p:sp>
            <p:nvSpPr>
              <p:cNvPr id="159812" name="Line 68"/>
              <p:cNvSpPr>
                <a:spLocks noChangeShapeType="1"/>
              </p:cNvSpPr>
              <p:nvPr/>
            </p:nvSpPr>
            <p:spPr bwMode="auto">
              <a:xfrm>
                <a:off x="3975" y="2794"/>
                <a:ext cx="455" cy="1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813" name="Line 69"/>
              <p:cNvSpPr>
                <a:spLocks noChangeShapeType="1"/>
              </p:cNvSpPr>
              <p:nvPr/>
            </p:nvSpPr>
            <p:spPr bwMode="auto">
              <a:xfrm>
                <a:off x="3989" y="2832"/>
                <a:ext cx="455" cy="1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814" name="Text Box 70"/>
              <p:cNvSpPr txBox="1">
                <a:spLocks noChangeArrowheads="1"/>
              </p:cNvSpPr>
              <p:nvPr/>
            </p:nvSpPr>
            <p:spPr bwMode="auto">
              <a:xfrm>
                <a:off x="3741" y="2394"/>
                <a:ext cx="67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i="1" smtClean="0">
                    <a:solidFill>
                      <a:srgbClr val="FFFF00"/>
                    </a:solidFill>
                    <a:latin typeface="Symbol" pitchFamily="18" charset="2"/>
                  </a:rPr>
                  <a:t>r, w,</a:t>
                </a:r>
                <a:r>
                  <a:rPr lang="en-US" sz="2800" b="1" i="1" smtClean="0">
                    <a:solidFill>
                      <a:srgbClr val="FFFF00"/>
                    </a:solidFill>
                    <a:latin typeface="Symbol" pitchFamily="18" charset="2"/>
                    <a:sym typeface="Symbol" pitchFamily="18" charset="2"/>
                  </a:rPr>
                  <a:t></a:t>
                </a:r>
                <a:endParaRPr lang="en-US" sz="2800" b="1" i="1" baseline="30000" smtClean="0">
                  <a:solidFill>
                    <a:srgbClr val="FFFF00"/>
                  </a:solidFill>
                  <a:latin typeface="Symbol" pitchFamily="18" charset="2"/>
                  <a:sym typeface="Symbol" pitchFamily="18" charset="2"/>
                </a:endParaRPr>
              </a:p>
            </p:txBody>
          </p:sp>
        </p:grpSp>
        <p:sp>
          <p:nvSpPr>
            <p:cNvPr id="159826" name="Oval 82"/>
            <p:cNvSpPr>
              <a:spLocks noChangeArrowheads="1"/>
            </p:cNvSpPr>
            <p:nvPr/>
          </p:nvSpPr>
          <p:spPr bwMode="auto">
            <a:xfrm>
              <a:off x="6439521" y="2924994"/>
              <a:ext cx="1524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FFFFFF"/>
                </a:solidFill>
              </a:endParaRPr>
            </a:p>
          </p:txBody>
        </p:sp>
        <p:sp>
          <p:nvSpPr>
            <p:cNvPr id="159829" name="Oval 85"/>
            <p:cNvSpPr>
              <a:spLocks noChangeArrowheads="1"/>
            </p:cNvSpPr>
            <p:nvPr/>
          </p:nvSpPr>
          <p:spPr bwMode="auto">
            <a:xfrm>
              <a:off x="5867846" y="4085878"/>
              <a:ext cx="3168650" cy="3587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mtClean="0">
                  <a:solidFill>
                    <a:srgbClr val="FFFFFF"/>
                  </a:solidFill>
                </a:rPr>
                <a:t>Coupling constants</a:t>
              </a:r>
            </a:p>
          </p:txBody>
        </p:sp>
        <p:sp>
          <p:nvSpPr>
            <p:cNvPr id="159832" name="Text Box 88"/>
            <p:cNvSpPr txBox="1">
              <a:spLocks noChangeArrowheads="1"/>
            </p:cNvSpPr>
            <p:nvPr/>
          </p:nvSpPr>
          <p:spPr bwMode="auto">
            <a:xfrm>
              <a:off x="5516766" y="2411596"/>
              <a:ext cx="35137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 smtClean="0">
                  <a:solidFill>
                    <a:srgbClr val="FFFFFF"/>
                  </a:solidFill>
                </a:rPr>
                <a:t>R</a:t>
              </a:r>
            </a:p>
          </p:txBody>
        </p:sp>
        <p:sp>
          <p:nvSpPr>
            <p:cNvPr id="159833" name="Text Box 89"/>
            <p:cNvSpPr txBox="1">
              <a:spLocks noChangeArrowheads="1"/>
            </p:cNvSpPr>
            <p:nvPr/>
          </p:nvSpPr>
          <p:spPr bwMode="auto">
            <a:xfrm>
              <a:off x="6948264" y="3350320"/>
              <a:ext cx="361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 smtClean="0">
                  <a:solidFill>
                    <a:srgbClr val="FFFFFF"/>
                  </a:solidFill>
                </a:rPr>
                <a:t>N</a:t>
              </a:r>
            </a:p>
          </p:txBody>
        </p:sp>
        <p:sp>
          <p:nvSpPr>
            <p:cNvPr id="159834" name="Line 90"/>
            <p:cNvSpPr>
              <a:spLocks noChangeShapeType="1"/>
            </p:cNvSpPr>
            <p:nvPr/>
          </p:nvSpPr>
          <p:spPr bwMode="auto">
            <a:xfrm flipH="1" flipV="1">
              <a:off x="6515546" y="3150839"/>
              <a:ext cx="216694" cy="7088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FFFFFF"/>
                </a:solidFill>
              </a:endParaRPr>
            </a:p>
          </p:txBody>
        </p:sp>
        <p:sp>
          <p:nvSpPr>
            <p:cNvPr id="159835" name="AutoShape 91"/>
            <p:cNvSpPr>
              <a:spLocks noChangeArrowheads="1"/>
            </p:cNvSpPr>
            <p:nvPr/>
          </p:nvSpPr>
          <p:spPr bwMode="auto">
            <a:xfrm>
              <a:off x="3059832" y="4077072"/>
              <a:ext cx="2519362" cy="433387"/>
            </a:xfrm>
            <a:prstGeom prst="leftRightArrow">
              <a:avLst>
                <a:gd name="adj1" fmla="val 50000"/>
                <a:gd name="adj2" fmla="val 11626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FFFFFF"/>
                </a:solidFill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5364088" y="1659399"/>
              <a:ext cx="3443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Times New Roman"/>
                  <a:cs typeface="Times New Roman"/>
                </a:rPr>
                <a:t>ρ</a:t>
              </a:r>
              <a:r>
                <a:rPr lang="en-US" sz="2000" dirty="0" smtClean="0">
                  <a:latin typeface="Times New Roman"/>
                  <a:cs typeface="Times New Roman"/>
                </a:rPr>
                <a:t> meson  production and decay </a:t>
              </a:r>
              <a:endParaRPr lang="fr-FR" sz="2000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2987824" y="3645024"/>
              <a:ext cx="3523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FF00"/>
                  </a:solidFill>
                </a:rPr>
                <a:t>Vector Meson Dominance Model</a:t>
              </a:r>
              <a:endParaRPr lang="fr-FR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255430" y="4869160"/>
            <a:ext cx="48269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FF"/>
                </a:solidFill>
              </a:rPr>
              <a:t>q</a:t>
            </a:r>
            <a:r>
              <a:rPr lang="fr-FR" b="1" baseline="30000" dirty="0" smtClean="0">
                <a:solidFill>
                  <a:srgbClr val="FFFFFF"/>
                </a:solidFill>
              </a:rPr>
              <a:t>2  </a:t>
            </a:r>
            <a:r>
              <a:rPr lang="fr-FR" b="1" dirty="0" smtClean="0">
                <a:solidFill>
                  <a:srgbClr val="FFFFFF"/>
                </a:solidFill>
                <a:latin typeface="Symbol" pitchFamily="18" charset="2"/>
              </a:rPr>
              <a:t> </a:t>
            </a:r>
            <a:r>
              <a:rPr lang="fr-FR" dirty="0" smtClean="0">
                <a:solidFill>
                  <a:srgbClr val="FFFFFF"/>
                </a:solidFill>
              </a:rPr>
              <a:t>0</a:t>
            </a:r>
            <a:r>
              <a:rPr lang="fr-FR" b="1" dirty="0" smtClean="0">
                <a:solidFill>
                  <a:srgbClr val="FFFFFF"/>
                </a:solidFill>
                <a:latin typeface="Forte" pitchFamily="64" charset="0"/>
              </a:rPr>
              <a:t> : </a:t>
            </a:r>
            <a:r>
              <a:rPr lang="fr-FR" dirty="0" smtClean="0">
                <a:solidFill>
                  <a:srgbClr val="FFFF00"/>
                </a:solidFill>
              </a:rPr>
              <a:t>« Time </a:t>
            </a:r>
            <a:r>
              <a:rPr lang="fr-FR" dirty="0" err="1" smtClean="0">
                <a:solidFill>
                  <a:srgbClr val="FFFF00"/>
                </a:solidFill>
              </a:rPr>
              <a:t>like</a:t>
            </a:r>
            <a:r>
              <a:rPr lang="fr-FR" dirty="0" smtClean="0">
                <a:solidFill>
                  <a:srgbClr val="FFFF00"/>
                </a:solidFill>
              </a:rPr>
              <a:t> «  </a:t>
            </a:r>
            <a:r>
              <a:rPr lang="fr-FR" dirty="0" err="1" smtClean="0">
                <a:solidFill>
                  <a:srgbClr val="FFFF00"/>
                </a:solidFill>
              </a:rPr>
              <a:t>region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electromagnetic form factors are unknown !</a:t>
            </a:r>
          </a:p>
          <a:p>
            <a:pPr>
              <a:buFont typeface="Symbol"/>
              <a:buChar char="®"/>
            </a:pPr>
            <a:r>
              <a:rPr lang="en-US" dirty="0" smtClean="0">
                <a:sym typeface="Symbol"/>
              </a:rPr>
              <a:t> u</a:t>
            </a:r>
            <a:r>
              <a:rPr lang="en-US" dirty="0" smtClean="0"/>
              <a:t>se models fitted to Space-Like data </a:t>
            </a:r>
            <a:r>
              <a:rPr lang="fr-FR" dirty="0" smtClean="0">
                <a:solidFill>
                  <a:srgbClr val="FFFFFF"/>
                </a:solidFill>
              </a:rPr>
              <a:t>q</a:t>
            </a:r>
            <a:r>
              <a:rPr lang="fr-FR" baseline="30000" dirty="0" smtClean="0">
                <a:solidFill>
                  <a:srgbClr val="FFFFFF"/>
                </a:solidFill>
              </a:rPr>
              <a:t>2  </a:t>
            </a:r>
            <a:r>
              <a:rPr lang="fr-FR" dirty="0" smtClean="0">
                <a:solidFill>
                  <a:srgbClr val="FFFFFF"/>
                </a:solidFill>
                <a:cs typeface="Arial"/>
              </a:rPr>
              <a:t>≤</a:t>
            </a:r>
            <a:r>
              <a:rPr lang="fr-FR" dirty="0" smtClean="0">
                <a:solidFill>
                  <a:srgbClr val="FFFFFF"/>
                </a:solidFill>
              </a:rPr>
              <a:t>0</a:t>
            </a:r>
          </a:p>
          <a:p>
            <a:r>
              <a:rPr lang="fr-FR" dirty="0" smtClean="0">
                <a:solidFill>
                  <a:srgbClr val="FFFFFF"/>
                </a:solidFill>
                <a:latin typeface="Forte" pitchFamily="64" charset="0"/>
              </a:rPr>
              <a:t>(</a:t>
            </a:r>
            <a:r>
              <a:rPr lang="fr-FR" dirty="0" err="1" smtClean="0">
                <a:solidFill>
                  <a:srgbClr val="FFFFFF"/>
                </a:solidFill>
                <a:latin typeface="Forte" pitchFamily="64" charset="0"/>
              </a:rPr>
              <a:t>electroproduction</a:t>
            </a:r>
            <a:r>
              <a:rPr lang="fr-FR" dirty="0" smtClean="0">
                <a:solidFill>
                  <a:srgbClr val="FFFFFF"/>
                </a:solidFill>
                <a:latin typeface="Forte" pitchFamily="64" charset="0"/>
              </a:rPr>
              <a:t> of </a:t>
            </a:r>
            <a:r>
              <a:rPr lang="fr-FR" dirty="0" err="1" smtClean="0">
                <a:solidFill>
                  <a:srgbClr val="FFFFFF"/>
                </a:solidFill>
                <a:latin typeface="Forte" pitchFamily="64" charset="0"/>
              </a:rPr>
              <a:t>baryonic</a:t>
            </a:r>
            <a:r>
              <a:rPr lang="fr-FR" dirty="0" smtClean="0">
                <a:solidFill>
                  <a:srgbClr val="FFFFFF"/>
                </a:solidFill>
                <a:latin typeface="Forte" pitchFamily="64" charset="0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Forte" pitchFamily="64" charset="0"/>
              </a:rPr>
              <a:t>resonances</a:t>
            </a:r>
            <a:r>
              <a:rPr lang="fr-FR" dirty="0" smtClean="0">
                <a:solidFill>
                  <a:srgbClr val="FFFFFF"/>
                </a:solidFill>
                <a:latin typeface="Forte" pitchFamily="64" charset="0"/>
              </a:rPr>
              <a:t>) </a:t>
            </a:r>
            <a:endParaRPr lang="en-US" dirty="0" smtClean="0"/>
          </a:p>
          <a:p>
            <a:pPr>
              <a:buFont typeface="Symbol"/>
              <a:buChar char="®"/>
            </a:pPr>
            <a:endParaRPr lang="en-US" dirty="0" smtClean="0"/>
          </a:p>
          <a:p>
            <a:pPr>
              <a:buFont typeface="Symbol"/>
              <a:buChar char="®"/>
            </a:pPr>
            <a:endParaRPr lang="fr-FR" dirty="0"/>
          </a:p>
        </p:txBody>
      </p:sp>
      <p:grpSp>
        <p:nvGrpSpPr>
          <p:cNvPr id="48" name="Groupe 47"/>
          <p:cNvGrpSpPr/>
          <p:nvPr/>
        </p:nvGrpSpPr>
        <p:grpSpPr>
          <a:xfrm>
            <a:off x="35496" y="1412776"/>
            <a:ext cx="3960440" cy="3014266"/>
            <a:chOff x="35496" y="1412776"/>
            <a:chExt cx="3960440" cy="3014266"/>
          </a:xfrm>
        </p:grpSpPr>
        <p:sp>
          <p:nvSpPr>
            <p:cNvPr id="159817" name="Oval 73"/>
            <p:cNvSpPr>
              <a:spLocks noChangeArrowheads="1"/>
            </p:cNvSpPr>
            <p:nvPr/>
          </p:nvSpPr>
          <p:spPr bwMode="auto">
            <a:xfrm>
              <a:off x="35496" y="3284984"/>
              <a:ext cx="2447925" cy="11420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dirty="0" smtClean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 err="1" smtClean="0">
                  <a:solidFill>
                    <a:srgbClr val="FFFFFF"/>
                  </a:solidFill>
                </a:rPr>
                <a:t>electromagnetic</a:t>
              </a:r>
              <a:r>
                <a:rPr lang="fr-FR" dirty="0" smtClean="0">
                  <a:solidFill>
                    <a:srgbClr val="FFFFFF"/>
                  </a:solidFill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 err="1" smtClean="0">
                  <a:solidFill>
                    <a:srgbClr val="FFFFFF"/>
                  </a:solidFill>
                </a:rPr>
                <a:t>elastic</a:t>
              </a:r>
              <a:r>
                <a:rPr lang="fr-FR" dirty="0" smtClean="0">
                  <a:solidFill>
                    <a:srgbClr val="FFFFFF"/>
                  </a:solidFill>
                </a:rPr>
                <a:t> or transition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 smtClean="0">
                  <a:solidFill>
                    <a:srgbClr val="FFFFFF"/>
                  </a:solidFill>
                </a:rPr>
                <a:t> </a:t>
              </a:r>
              <a:r>
                <a:rPr lang="fr-FR" dirty="0" err="1" smtClean="0">
                  <a:solidFill>
                    <a:srgbClr val="FFFFFF"/>
                  </a:solidFill>
                </a:rPr>
                <a:t>form</a:t>
              </a:r>
              <a:r>
                <a:rPr lang="fr-FR" dirty="0" smtClean="0">
                  <a:solidFill>
                    <a:srgbClr val="FFFFFF"/>
                  </a:solidFill>
                </a:rPr>
                <a:t> </a:t>
              </a:r>
              <a:r>
                <a:rPr lang="fr-FR" dirty="0" err="1" smtClean="0">
                  <a:solidFill>
                    <a:srgbClr val="FFFFFF"/>
                  </a:solidFill>
                </a:rPr>
                <a:t>factors</a:t>
              </a:r>
              <a:endParaRPr lang="fr-FR" dirty="0" smtClean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59818" name="Line 74"/>
            <p:cNvSpPr>
              <a:spLocks noChangeShapeType="1"/>
            </p:cNvSpPr>
            <p:nvPr/>
          </p:nvSpPr>
          <p:spPr bwMode="auto">
            <a:xfrm flipV="1">
              <a:off x="1764158" y="2934940"/>
              <a:ext cx="358775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FFFFFF"/>
                </a:solidFill>
              </a:endParaRPr>
            </a:p>
          </p:txBody>
        </p:sp>
        <p:sp>
          <p:nvSpPr>
            <p:cNvPr id="159792" name="Line 48"/>
            <p:cNvSpPr>
              <a:spLocks noChangeShapeType="1"/>
            </p:cNvSpPr>
            <p:nvPr/>
          </p:nvSpPr>
          <p:spPr bwMode="auto">
            <a:xfrm>
              <a:off x="1043608" y="2699569"/>
              <a:ext cx="1103313" cy="25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FFFFFF"/>
                </a:solidFill>
              </a:endParaRPr>
            </a:p>
          </p:txBody>
        </p:sp>
        <p:sp>
          <p:nvSpPr>
            <p:cNvPr id="159793" name="Line 49"/>
            <p:cNvSpPr>
              <a:spLocks noChangeShapeType="1"/>
            </p:cNvSpPr>
            <p:nvPr/>
          </p:nvSpPr>
          <p:spPr bwMode="auto">
            <a:xfrm>
              <a:off x="2146921" y="2953569"/>
              <a:ext cx="636588" cy="876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FFFFFF"/>
                </a:solidFill>
              </a:endParaRPr>
            </a:p>
          </p:txBody>
        </p:sp>
        <p:sp>
          <p:nvSpPr>
            <p:cNvPr id="159794" name="Freeform 50"/>
            <p:cNvSpPr>
              <a:spLocks/>
            </p:cNvSpPr>
            <p:nvPr/>
          </p:nvSpPr>
          <p:spPr bwMode="auto">
            <a:xfrm>
              <a:off x="2180258" y="2802756"/>
              <a:ext cx="812800" cy="242887"/>
            </a:xfrm>
            <a:custGeom>
              <a:avLst/>
              <a:gdLst>
                <a:gd name="T0" fmla="*/ 0 w 576"/>
                <a:gd name="T1" fmla="*/ 112 h 224"/>
                <a:gd name="T2" fmla="*/ 48 w 576"/>
                <a:gd name="T3" fmla="*/ 208 h 224"/>
                <a:gd name="T4" fmla="*/ 144 w 576"/>
                <a:gd name="T5" fmla="*/ 16 h 224"/>
                <a:gd name="T6" fmla="*/ 240 w 576"/>
                <a:gd name="T7" fmla="*/ 208 h 224"/>
                <a:gd name="T8" fmla="*/ 336 w 576"/>
                <a:gd name="T9" fmla="*/ 16 h 224"/>
                <a:gd name="T10" fmla="*/ 432 w 576"/>
                <a:gd name="T11" fmla="*/ 208 h 224"/>
                <a:gd name="T12" fmla="*/ 528 w 576"/>
                <a:gd name="T13" fmla="*/ 16 h 224"/>
                <a:gd name="T14" fmla="*/ 576 w 576"/>
                <a:gd name="T15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FFFFFF"/>
                </a:solidFill>
              </a:endParaRPr>
            </a:p>
          </p:txBody>
        </p:sp>
        <p:sp>
          <p:nvSpPr>
            <p:cNvPr id="159795" name="Line 51"/>
            <p:cNvSpPr>
              <a:spLocks noChangeShapeType="1"/>
            </p:cNvSpPr>
            <p:nvPr/>
          </p:nvSpPr>
          <p:spPr bwMode="auto">
            <a:xfrm>
              <a:off x="3007346" y="2904356"/>
              <a:ext cx="382588" cy="414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FFFFFF"/>
                </a:solidFill>
              </a:endParaRPr>
            </a:p>
          </p:txBody>
        </p:sp>
        <p:sp>
          <p:nvSpPr>
            <p:cNvPr id="159796" name="Line 52"/>
            <p:cNvSpPr>
              <a:spLocks noChangeShapeType="1"/>
            </p:cNvSpPr>
            <p:nvPr/>
          </p:nvSpPr>
          <p:spPr bwMode="auto">
            <a:xfrm flipV="1">
              <a:off x="2993058" y="2645594"/>
              <a:ext cx="550863" cy="258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FFFFFF"/>
                </a:solidFill>
              </a:endParaRPr>
            </a:p>
          </p:txBody>
        </p:sp>
        <p:sp>
          <p:nvSpPr>
            <p:cNvPr id="159797" name="Text Box 53"/>
            <p:cNvSpPr txBox="1">
              <a:spLocks noChangeArrowheads="1"/>
            </p:cNvSpPr>
            <p:nvPr/>
          </p:nvSpPr>
          <p:spPr bwMode="auto">
            <a:xfrm>
              <a:off x="2427908" y="2229669"/>
              <a:ext cx="4508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smtClean="0">
                  <a:solidFill>
                    <a:srgbClr val="FFFF00"/>
                  </a:solidFill>
                  <a:latin typeface="Symbol" pitchFamily="18" charset="2"/>
                </a:rPr>
                <a:t>g</a:t>
              </a:r>
              <a:r>
                <a:rPr lang="en-US" sz="2800" b="1" baseline="30000" smtClean="0">
                  <a:solidFill>
                    <a:srgbClr val="FFFF00"/>
                  </a:solidFill>
                  <a:latin typeface="Symbol" pitchFamily="18" charset="2"/>
                </a:rPr>
                <a:t>*</a:t>
              </a:r>
            </a:p>
          </p:txBody>
        </p:sp>
        <p:sp>
          <p:nvSpPr>
            <p:cNvPr id="159798" name="Text Box 54"/>
            <p:cNvSpPr txBox="1">
              <a:spLocks noChangeArrowheads="1"/>
            </p:cNvSpPr>
            <p:nvPr/>
          </p:nvSpPr>
          <p:spPr bwMode="auto">
            <a:xfrm>
              <a:off x="3466133" y="2382069"/>
              <a:ext cx="4730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FFFFFF"/>
                  </a:solidFill>
                </a:rPr>
                <a:t>e</a:t>
              </a:r>
              <a:r>
                <a:rPr lang="en-US" sz="2400" baseline="30000" smtClean="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159799" name="Text Box 55"/>
            <p:cNvSpPr txBox="1">
              <a:spLocks noChangeArrowheads="1"/>
            </p:cNvSpPr>
            <p:nvPr/>
          </p:nvSpPr>
          <p:spPr bwMode="auto">
            <a:xfrm>
              <a:off x="3448671" y="3102794"/>
              <a:ext cx="4222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FFFFFF"/>
                  </a:solidFill>
                </a:rPr>
                <a:t>e</a:t>
              </a:r>
              <a:r>
                <a:rPr lang="en-US" sz="2400" baseline="30000" smtClean="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159801" name="Text Box 57"/>
            <p:cNvSpPr txBox="1">
              <a:spLocks noChangeArrowheads="1"/>
            </p:cNvSpPr>
            <p:nvPr/>
          </p:nvSpPr>
          <p:spPr bwMode="auto">
            <a:xfrm>
              <a:off x="1354758" y="3566344"/>
              <a:ext cx="184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FFFFFF"/>
                </a:solidFill>
                <a:sym typeface="Symbol" pitchFamily="18" charset="2"/>
              </a:endParaRPr>
            </a:p>
          </p:txBody>
        </p:sp>
        <p:sp>
          <p:nvSpPr>
            <p:cNvPr id="159822" name="Oval 78"/>
            <p:cNvSpPr>
              <a:spLocks noChangeArrowheads="1"/>
            </p:cNvSpPr>
            <p:nvPr/>
          </p:nvSpPr>
          <p:spPr bwMode="auto">
            <a:xfrm>
              <a:off x="2119933" y="2853556"/>
              <a:ext cx="1524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FFFFFF"/>
                </a:solidFill>
              </a:endParaRPr>
            </a:p>
          </p:txBody>
        </p:sp>
        <p:sp>
          <p:nvSpPr>
            <p:cNvPr id="159830" name="Text Box 86"/>
            <p:cNvSpPr txBox="1">
              <a:spLocks noChangeArrowheads="1"/>
            </p:cNvSpPr>
            <p:nvPr/>
          </p:nvSpPr>
          <p:spPr bwMode="auto">
            <a:xfrm>
              <a:off x="1187624" y="2339588"/>
              <a:ext cx="35137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</a:rPr>
                <a:t>R</a:t>
              </a:r>
              <a:endParaRPr lang="fr-FR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59831" name="Text Box 87"/>
            <p:cNvSpPr txBox="1">
              <a:spLocks noChangeArrowheads="1"/>
            </p:cNvSpPr>
            <p:nvPr/>
          </p:nvSpPr>
          <p:spPr bwMode="auto">
            <a:xfrm>
              <a:off x="2699792" y="3366740"/>
              <a:ext cx="35137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</a:rPr>
                <a:t>N</a:t>
              </a:r>
              <a:endParaRPr lang="fr-FR" dirty="0" smtClean="0">
                <a:solidFill>
                  <a:srgbClr val="FFFFFF"/>
                </a:solidFill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35496" y="1412776"/>
              <a:ext cx="38908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Dalitz</a:t>
              </a:r>
              <a:r>
                <a:rPr lang="en-US" dirty="0" smtClean="0"/>
                <a:t> decay of baryonic resonances</a:t>
              </a:r>
            </a:p>
            <a:p>
              <a:r>
                <a:rPr lang="en-US" dirty="0" smtClean="0"/>
                <a:t>   </a:t>
              </a:r>
              <a:r>
                <a:rPr lang="en-US" dirty="0" err="1" smtClean="0"/>
                <a:t>R</a:t>
              </a:r>
              <a:r>
                <a:rPr lang="en-US" dirty="0" err="1" smtClean="0">
                  <a:sym typeface="Symbol"/>
                </a:rPr>
                <a:t>Ne</a:t>
              </a:r>
              <a:r>
                <a:rPr lang="en-US" baseline="30000" dirty="0" err="1" smtClean="0">
                  <a:sym typeface="Symbol"/>
                </a:rPr>
                <a:t>+</a:t>
              </a:r>
              <a:r>
                <a:rPr lang="en-US" dirty="0" err="1" smtClean="0">
                  <a:sym typeface="Symbol"/>
                </a:rPr>
                <a:t>e</a:t>
              </a:r>
              <a:r>
                <a:rPr lang="en-US" baseline="30000" dirty="0" smtClean="0">
                  <a:sym typeface="Symbol"/>
                </a:rPr>
                <a:t>-</a:t>
              </a:r>
              <a:endParaRPr lang="fr-FR" baseline="30000" dirty="0"/>
            </a:p>
          </p:txBody>
        </p:sp>
        <p:sp>
          <p:nvSpPr>
            <p:cNvPr id="46" name="Text Box 48"/>
            <p:cNvSpPr txBox="1">
              <a:spLocks noChangeArrowheads="1"/>
            </p:cNvSpPr>
            <p:nvPr/>
          </p:nvSpPr>
          <p:spPr bwMode="auto">
            <a:xfrm>
              <a:off x="1602034" y="1844824"/>
              <a:ext cx="2393902" cy="5869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00"/>
                  </a:solidFill>
                </a:rPr>
                <a:t>q</a:t>
              </a:r>
              <a:r>
                <a:rPr lang="fr-FR" baseline="30000" dirty="0">
                  <a:solidFill>
                    <a:srgbClr val="FFFF00"/>
                  </a:solidFill>
                </a:rPr>
                <a:t>2</a:t>
              </a:r>
              <a:r>
                <a:rPr lang="fr-FR" dirty="0">
                  <a:solidFill>
                    <a:srgbClr val="FFFF00"/>
                  </a:solidFill>
                </a:rPr>
                <a:t>=M</a:t>
              </a:r>
              <a:r>
                <a:rPr lang="fr-FR" baseline="30000" dirty="0">
                  <a:solidFill>
                    <a:srgbClr val="FFFF00"/>
                  </a:solidFill>
                </a:rPr>
                <a:t>2</a:t>
              </a:r>
              <a:r>
                <a:rPr lang="fr-FR" baseline="-25000" dirty="0">
                  <a:solidFill>
                    <a:srgbClr val="FFFF00"/>
                  </a:solidFill>
                </a:rPr>
                <a:t>inv</a:t>
              </a:r>
              <a:r>
                <a:rPr lang="fr-FR" dirty="0">
                  <a:solidFill>
                    <a:srgbClr val="FFFF00"/>
                  </a:solidFill>
                </a:rPr>
                <a:t>(e</a:t>
              </a:r>
              <a:r>
                <a:rPr lang="fr-FR" baseline="30000" dirty="0">
                  <a:solidFill>
                    <a:srgbClr val="FFFF00"/>
                  </a:solidFill>
                </a:rPr>
                <a:t>+</a:t>
              </a:r>
              <a:r>
                <a:rPr lang="fr-FR" dirty="0">
                  <a:solidFill>
                    <a:srgbClr val="FFFF00"/>
                  </a:solidFill>
                </a:rPr>
                <a:t>e</a:t>
              </a:r>
              <a:r>
                <a:rPr lang="fr-FR" baseline="30000" dirty="0">
                  <a:solidFill>
                    <a:srgbClr val="FFFF00"/>
                  </a:solidFill>
                </a:rPr>
                <a:t>-</a:t>
              </a:r>
              <a:r>
                <a:rPr lang="fr-FR" dirty="0">
                  <a:solidFill>
                    <a:srgbClr val="FFFF00"/>
                  </a:solidFill>
                </a:rPr>
                <a:t>)=M</a:t>
              </a:r>
              <a:r>
                <a:rPr lang="fr-FR" baseline="30000" dirty="0">
                  <a:solidFill>
                    <a:srgbClr val="FFFF00"/>
                  </a:solidFill>
                </a:rPr>
                <a:t>2</a:t>
              </a:r>
              <a:r>
                <a:rPr lang="fr-FR" baseline="-25000" dirty="0">
                  <a:solidFill>
                    <a:srgbClr val="FFFF00"/>
                  </a:solidFill>
                  <a:latin typeface="Symbol" pitchFamily="18" charset="2"/>
                </a:rPr>
                <a:t></a:t>
              </a:r>
              <a:r>
                <a:rPr lang="fr-FR" baseline="-25000" dirty="0">
                  <a:solidFill>
                    <a:srgbClr val="FFFF00"/>
                  </a:solidFill>
                </a:rPr>
                <a:t>* </a:t>
              </a:r>
              <a:r>
                <a:rPr lang="fr-FR" dirty="0">
                  <a:solidFill>
                    <a:srgbClr val="FFFF00"/>
                  </a:solidFill>
                </a:rPr>
                <a:t>&gt;0</a:t>
              </a:r>
            </a:p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fr-FR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179511" y="4797155"/>
            <a:ext cx="4824537" cy="14022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50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1027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1520" y="-228600"/>
            <a:ext cx="851148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4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Hades</a:t>
            </a:r>
            <a:r>
              <a:rPr lang="fr-FR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« </a:t>
            </a:r>
            <a:r>
              <a:rPr lang="fr-FR" sz="4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strategy</a:t>
            </a:r>
            <a:r>
              <a:rPr lang="fr-FR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fr-FR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 : 2013 </a:t>
            </a:r>
            <a:r>
              <a:rPr lang="fr-FR" sz="4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status</a:t>
            </a:r>
            <a:r>
              <a:rPr lang="fr-FR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 sz="4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16024" y="1052736"/>
            <a:ext cx="9756576" cy="475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Study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dilepton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emission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dense and hot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matter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(cf.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DLS/Berkeley)</a:t>
            </a: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A+A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reactions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the 1-2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AGeV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range C+C, Ar+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KCl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Au+Au (2012)</a:t>
            </a: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90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matter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normal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nuclear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density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p+Nb 3.5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GeV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cf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KEK,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Jlab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CBELSA/TAPS)</a:t>
            </a: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Elementary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collisions pp,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dp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 in future  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</a:t>
            </a:r>
            <a:r>
              <a:rPr lang="fr-FR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-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p (2014)</a:t>
            </a:r>
            <a:endParaRPr lang="fr-F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reference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heavy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-ion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spectra</a:t>
            </a:r>
            <a:endParaRPr lang="fr-FR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study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different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dilepton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sources (exclusive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channels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dilepton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emission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probing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time-</a:t>
            </a:r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like</a:t>
            </a: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electromagnetic</a:t>
            </a: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structure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hadronic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transitions!</a:t>
            </a:r>
          </a:p>
          <a:p>
            <a:pPr marL="741363" lvl="1" indent="-28416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Simultaneous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measurements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hadronic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channels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(pp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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NN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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pp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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NN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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1313" indent="-34131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Cross-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checks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on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known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channels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detailed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information on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baryonic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resonance</a:t>
            </a:r>
            <a:r>
              <a:rPr lang="fr-FR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production</a:t>
            </a:r>
          </a:p>
          <a:p>
            <a:pPr marL="341313" indent="-341313" defTabSz="449263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….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strangeness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measurement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program: K</a:t>
            </a:r>
            <a:r>
              <a:rPr lang="fr-FR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K</a:t>
            </a:r>
            <a:r>
              <a:rPr lang="fr-FR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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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(1385),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</a:rPr>
              <a:t>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(1405) to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</a:t>
            </a:r>
            <a:endParaRPr lang="fr-F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investigated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also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</a:t>
            </a:r>
            <a:r>
              <a:rPr lang="fr-FR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-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p and </a:t>
            </a:r>
            <a:r>
              <a:rPr lang="fr-FR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-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A</a:t>
            </a: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/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HADES@FAIR (2017): pp,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pA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, AA  E/A&lt;8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AGeV</a:t>
            </a:r>
            <a:endParaRPr lang="fr-F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/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/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3321" y="2636912"/>
            <a:ext cx="8893175" cy="2016224"/>
          </a:xfrm>
          <a:prstGeom prst="rect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idx="12"/>
          </p:nvPr>
        </p:nvSpPr>
        <p:spPr>
          <a:xfrm>
            <a:off x="8704683" y="6243638"/>
            <a:ext cx="2132013" cy="455612"/>
          </a:xfrm>
        </p:spPr>
        <p:txBody>
          <a:bodyPr/>
          <a:lstStyle/>
          <a:p>
            <a:pPr>
              <a:defRPr/>
            </a:pPr>
            <a:fld id="{B63FD38E-F2C6-49E9-B7D4-4A2113E3781E}" type="slidenum">
              <a:rPr lang="fr-FR" sz="1200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05400" y="1219200"/>
            <a:ext cx="4037013" cy="5186363"/>
            <a:chOff x="3216" y="768"/>
            <a:chExt cx="2543" cy="3267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821"/>
              <a:ext cx="2544" cy="3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4055" y="768"/>
              <a:ext cx="78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b="1">
                  <a:solidFill>
                    <a:srgbClr val="FF3300"/>
                  </a:solidFill>
                </a:rPr>
                <a:t>Side View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3329" y="2629"/>
              <a:ext cx="445" cy="1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000" b="1">
                  <a:solidFill>
                    <a:srgbClr val="000000"/>
                  </a:solidFill>
                  <a:latin typeface="Arial Black" pitchFamily="34" charset="0"/>
                </a:rPr>
                <a:t>START</a:t>
              </a: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V="1">
              <a:off x="3598" y="2535"/>
              <a:ext cx="136" cy="10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327F7D3-0089-403B-9829-C302E19AF1AF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8612188" y="3657600"/>
            <a:ext cx="531812" cy="914400"/>
          </a:xfrm>
          <a:prstGeom prst="rect">
            <a:avLst/>
          </a:prstGeom>
          <a:solidFill>
            <a:srgbClr val="000099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FW</a:t>
            </a:r>
          </a:p>
        </p:txBody>
      </p:sp>
      <p:sp>
        <p:nvSpPr>
          <p:cNvPr id="163846" name="Rectangle 10"/>
          <p:cNvSpPr>
            <a:spLocks noChangeArrowheads="1"/>
          </p:cNvSpPr>
          <p:nvPr/>
        </p:nvSpPr>
        <p:spPr bwMode="auto">
          <a:xfrm>
            <a:off x="0" y="2209800"/>
            <a:ext cx="4953000" cy="3987800"/>
          </a:xfrm>
          <a:prstGeom prst="rect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00"/>
                </a:solidFill>
              </a:rPr>
              <a:t>Acceptance</a:t>
            </a:r>
            <a:r>
              <a:rPr lang="en-GB" sz="1600">
                <a:solidFill>
                  <a:srgbClr val="FFFF00"/>
                </a:solidFill>
              </a:rPr>
              <a:t>:</a:t>
            </a:r>
            <a:r>
              <a:rPr lang="en-GB" sz="1600">
                <a:solidFill>
                  <a:srgbClr val="FFFFFF"/>
                </a:solidFill>
              </a:rPr>
              <a:t> </a:t>
            </a:r>
            <a:r>
              <a:rPr lang="en-GB" sz="1600" b="1">
                <a:solidFill>
                  <a:srgbClr val="FFFFFF"/>
                </a:solidFill>
              </a:rPr>
              <a:t>Full azimuth,  polar angles 18</a:t>
            </a:r>
            <a:r>
              <a:rPr lang="en-GB" sz="1600" b="1" baseline="30000">
                <a:solidFill>
                  <a:srgbClr val="FFFFFF"/>
                </a:solidFill>
              </a:rPr>
              <a:t>o</a:t>
            </a:r>
            <a:r>
              <a:rPr lang="en-GB" sz="1600" b="1">
                <a:solidFill>
                  <a:srgbClr val="FFFFFF"/>
                </a:solidFill>
              </a:rPr>
              <a:t> - 85</a:t>
            </a:r>
            <a:r>
              <a:rPr lang="en-GB" sz="1600" b="1" baseline="30000">
                <a:solidFill>
                  <a:srgbClr val="FFFFFF"/>
                </a:solidFill>
              </a:rPr>
              <a:t>o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FF"/>
                </a:solidFill>
              </a:rPr>
              <a:t>       Pair acceptance </a:t>
            </a:r>
            <a:r>
              <a:rPr lang="en-GB" sz="1600" b="1">
                <a:solidFill>
                  <a:srgbClr val="FFFFFF"/>
                </a:solidFill>
                <a:latin typeface="Symbol" pitchFamily="18" charset="2"/>
              </a:rPr>
              <a:t></a:t>
            </a:r>
            <a:r>
              <a:rPr lang="en-GB" sz="1600" b="1">
                <a:solidFill>
                  <a:srgbClr val="FFFFFF"/>
                </a:solidFill>
              </a:rPr>
              <a:t> 0.35  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>
              <a:solidFill>
                <a:srgbClr val="7B46D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00"/>
                </a:solidFill>
              </a:rPr>
              <a:t>Particle identification</a:t>
            </a:r>
            <a:r>
              <a:rPr lang="en-GB" sz="1600">
                <a:solidFill>
                  <a:srgbClr val="FFFF00"/>
                </a:solidFill>
              </a:rPr>
              <a:t>:</a:t>
            </a:r>
            <a:r>
              <a:rPr lang="en-GB" sz="1600">
                <a:solidFill>
                  <a:srgbClr val="FFFFFF"/>
                </a:solidFill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FF"/>
                </a:solidFill>
              </a:rPr>
              <a:t>       RICH,</a:t>
            </a:r>
            <a:r>
              <a:rPr lang="en-GB" sz="1600">
                <a:solidFill>
                  <a:srgbClr val="FFFFFF"/>
                </a:solidFill>
              </a:rPr>
              <a:t>  </a:t>
            </a:r>
            <a:r>
              <a:rPr lang="en-GB" sz="1600" b="1">
                <a:solidFill>
                  <a:srgbClr val="FFFFFF"/>
                </a:solidFill>
              </a:rPr>
              <a:t>Time Of Flight, Pre-Shower (pad chambers &amp; lead converter) ( also MDC (K</a:t>
            </a:r>
            <a:r>
              <a:rPr lang="en-GB" sz="1600" b="1" baseline="30000">
                <a:solidFill>
                  <a:srgbClr val="FFFFFF"/>
                </a:solidFill>
                <a:latin typeface="Symbol" pitchFamily="18" charset="2"/>
              </a:rPr>
              <a:t></a:t>
            </a:r>
            <a:r>
              <a:rPr lang="en-GB" sz="1600" b="1">
                <a:solidFill>
                  <a:srgbClr val="FFFFFF"/>
                </a:solidFill>
              </a:rPr>
              <a:t>))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>
              <a:solidFill>
                <a:srgbClr val="FFFF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00"/>
                </a:solidFill>
              </a:rPr>
              <a:t>Trigger</a:t>
            </a:r>
            <a:r>
              <a:rPr lang="en-GB" sz="1600" b="1">
                <a:solidFill>
                  <a:srgbClr val="FFFFFF"/>
                </a:solidFill>
              </a:rPr>
              <a:t>: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FF"/>
                </a:solidFill>
              </a:rPr>
              <a:t>  1st Level: charged particle multiplicity (~10 kHz)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FF"/>
                </a:solidFill>
              </a:rPr>
              <a:t>  2nd Level: single electron trigger (~2.5 kHz)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>
              <a:solidFill>
                <a:srgbClr val="FFFFF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00"/>
                </a:solidFill>
              </a:rPr>
              <a:t>Momentum measurement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FF"/>
                </a:solidFill>
              </a:rPr>
              <a:t>Magnet: </a:t>
            </a:r>
            <a:r>
              <a:rPr lang="en-GB" sz="1600">
                <a:solidFill>
                  <a:srgbClr val="FFFFFF"/>
                </a:solidFill>
              </a:rPr>
              <a:t>  </a:t>
            </a:r>
            <a:r>
              <a:rPr lang="en-GB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∫</a:t>
            </a:r>
            <a:r>
              <a:rPr lang="en-GB" sz="1600" b="1">
                <a:solidFill>
                  <a:srgbClr val="FFFFFF"/>
                </a:solidFill>
              </a:rPr>
              <a:t>Bdl = 0.1- 0.34 Tm   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FF"/>
                </a:solidFill>
              </a:rPr>
              <a:t>MDC: 24 Mini Drift Chambers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FF"/>
                </a:solidFill>
              </a:rPr>
              <a:t>Leptons:  </a:t>
            </a:r>
            <a:r>
              <a:rPr lang="en-GB" sz="1600" b="1">
                <a:solidFill>
                  <a:srgbClr val="FFFFFF"/>
                </a:solidFill>
                <a:latin typeface="Symbol" pitchFamily="18" charset="2"/>
              </a:rPr>
              <a:t></a:t>
            </a:r>
            <a:r>
              <a:rPr lang="en-GB" sz="1600" b="1">
                <a:solidFill>
                  <a:srgbClr val="FFFFFF"/>
                </a:solidFill>
              </a:rPr>
              <a:t>x~ 140 </a:t>
            </a:r>
            <a:r>
              <a:rPr lang="en-GB" sz="1600" b="1">
                <a:solidFill>
                  <a:srgbClr val="FFFFFF"/>
                </a:solidFill>
                <a:latin typeface="Symbol" pitchFamily="18" charset="2"/>
              </a:rPr>
              <a:t></a:t>
            </a:r>
            <a:r>
              <a:rPr lang="en-GB" sz="1600" b="1">
                <a:solidFill>
                  <a:srgbClr val="FFFFFF"/>
                </a:solidFill>
              </a:rPr>
              <a:t> per cell, </a:t>
            </a:r>
            <a:r>
              <a:rPr lang="en-GB" sz="1600" b="1">
                <a:solidFill>
                  <a:srgbClr val="FFFFFF"/>
                </a:solidFill>
                <a:latin typeface="Symbol" pitchFamily="18" charset="2"/>
              </a:rPr>
              <a:t></a:t>
            </a:r>
            <a:r>
              <a:rPr lang="en-GB" sz="1600" b="1">
                <a:solidFill>
                  <a:srgbClr val="FFFFFF"/>
                </a:solidFill>
              </a:rPr>
              <a:t>p/p ~ 1-2 %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FF"/>
                </a:solidFill>
                <a:latin typeface="Symbol" pitchFamily="18" charset="2"/>
              </a:rPr>
              <a:t></a:t>
            </a:r>
            <a:r>
              <a:rPr lang="en-GB" sz="1600" b="1">
                <a:solidFill>
                  <a:srgbClr val="FFFFFF"/>
                </a:solidFill>
              </a:rPr>
              <a:t>M/M ~ 2% at </a:t>
            </a:r>
            <a:r>
              <a:rPr lang="en-GB" sz="1600" b="1">
                <a:solidFill>
                  <a:srgbClr val="FFFFFF"/>
                </a:solidFill>
                <a:latin typeface="Symbol" pitchFamily="18" charset="2"/>
              </a:rPr>
              <a:t></a:t>
            </a:r>
            <a:r>
              <a:rPr lang="en-GB" sz="1600" b="1">
                <a:solidFill>
                  <a:srgbClr val="FFFFFF"/>
                </a:solidFill>
              </a:rPr>
              <a:t> peak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0"/>
            <a:ext cx="3656013" cy="2225675"/>
            <a:chOff x="0" y="0"/>
            <a:chExt cx="2303" cy="1402"/>
          </a:xfrm>
        </p:grpSpPr>
        <p:pic>
          <p:nvPicPr>
            <p:cNvPr id="163852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3853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3848" name="Text Box 14"/>
          <p:cNvSpPr txBox="1">
            <a:spLocks noChangeArrowheads="1"/>
          </p:cNvSpPr>
          <p:nvPr/>
        </p:nvSpPr>
        <p:spPr bwMode="auto">
          <a:xfrm>
            <a:off x="5432425" y="0"/>
            <a:ext cx="3394075" cy="1166813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>
                <a:solidFill>
                  <a:srgbClr val="FFFFFF"/>
                </a:solidFill>
                <a:latin typeface="Forte" pitchFamily="64" charset="0"/>
              </a:rPr>
              <a:t>     HADES</a:t>
            </a:r>
          </a:p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>
                <a:solidFill>
                  <a:srgbClr val="FFFFFF"/>
                </a:solidFill>
              </a:rPr>
              <a:t> 2</a:t>
            </a:r>
            <a:r>
              <a:rPr lang="fr-FR" sz="2400" baseline="30000">
                <a:solidFill>
                  <a:srgbClr val="FFFFFF"/>
                </a:solidFill>
              </a:rPr>
              <a:t>nd</a:t>
            </a:r>
            <a:r>
              <a:rPr lang="fr-FR" sz="2400">
                <a:solidFill>
                  <a:srgbClr val="FFFFFF"/>
                </a:solidFill>
              </a:rPr>
              <a:t> generation dilepton </a:t>
            </a:r>
          </a:p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>
                <a:solidFill>
                  <a:srgbClr val="FFFFFF"/>
                </a:solidFill>
              </a:rPr>
              <a:t>  spectrometer </a:t>
            </a:r>
          </a:p>
        </p:txBody>
      </p:sp>
      <p:sp>
        <p:nvSpPr>
          <p:cNvPr id="163849" name="Text Box 15"/>
          <p:cNvSpPr txBox="1">
            <a:spLocks noChangeArrowheads="1"/>
          </p:cNvSpPr>
          <p:nvPr/>
        </p:nvSpPr>
        <p:spPr bwMode="auto">
          <a:xfrm>
            <a:off x="8520113" y="4148138"/>
            <a:ext cx="7794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  <a:latin typeface="Symbol" pitchFamily="18" charset="2"/>
              </a:rPr>
              <a:t></a:t>
            </a:r>
            <a:r>
              <a:rPr lang="fr-FR">
                <a:solidFill>
                  <a:srgbClr val="FFFFFF"/>
                </a:solidFill>
              </a:rPr>
              <a:t> &lt; 7°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403350" y="3357563"/>
            <a:ext cx="2895600" cy="1202510"/>
          </a:xfrm>
          <a:prstGeom prst="rect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>
                <a:solidFill>
                  <a:srgbClr val="000000"/>
                </a:solidFill>
              </a:rPr>
              <a:t>      Upgrade  </a:t>
            </a:r>
            <a:r>
              <a:rPr lang="fr-FR" b="1" dirty="0">
                <a:solidFill>
                  <a:srgbClr val="000000"/>
                </a:solidFill>
              </a:rPr>
              <a:t>(2010)</a:t>
            </a:r>
          </a:p>
          <a:p>
            <a:pPr>
              <a:buClrTx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>
                <a:solidFill>
                  <a:srgbClr val="000000"/>
                </a:solidFill>
              </a:rPr>
              <a:t>New DAQ ~20 kHz</a:t>
            </a:r>
          </a:p>
          <a:p>
            <a:pPr>
              <a:buClrTx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>
                <a:solidFill>
                  <a:srgbClr val="000000"/>
                </a:solidFill>
              </a:rPr>
              <a:t> new </a:t>
            </a:r>
            <a:r>
              <a:rPr lang="fr-FR" b="1" dirty="0" err="1">
                <a:solidFill>
                  <a:srgbClr val="000000"/>
                </a:solidFill>
              </a:rPr>
              <a:t>MDCs</a:t>
            </a:r>
            <a:r>
              <a:rPr lang="fr-FR" b="1" dirty="0">
                <a:solidFill>
                  <a:srgbClr val="000000"/>
                </a:solidFill>
              </a:rPr>
              <a:t> for plane 1</a:t>
            </a:r>
          </a:p>
          <a:p>
            <a:pPr>
              <a:buClrTx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>
                <a:solidFill>
                  <a:srgbClr val="000000"/>
                </a:solidFill>
              </a:rPr>
              <a:t>RPC </a:t>
            </a:r>
            <a:r>
              <a:rPr lang="el-GR" b="1" dirty="0">
                <a:solidFill>
                  <a:srgbClr val="000000"/>
                </a:solidFill>
              </a:rPr>
              <a:t>θ</a:t>
            </a:r>
            <a:r>
              <a:rPr lang="fr-FR" b="1" dirty="0">
                <a:solidFill>
                  <a:srgbClr val="000000"/>
                </a:solidFill>
              </a:rPr>
              <a:t> &lt;45°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7504" y="908720"/>
            <a:ext cx="8820472" cy="1362075"/>
          </a:xfrm>
          <a:solidFill>
            <a:srgbClr val="53548A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Studies of baryonic Time-Like  electromagnetic transitions in pp reactions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pp</a:t>
            </a:r>
            <a:r>
              <a:rPr lang="en-US" dirty="0" err="1" smtClean="0">
                <a:sym typeface="Symbol"/>
              </a:rPr>
              <a:t>ppe</a:t>
            </a:r>
            <a:r>
              <a:rPr lang="en-US" baseline="30000" dirty="0" err="1" smtClean="0">
                <a:sym typeface="Symbol"/>
              </a:rPr>
              <a:t>+</a:t>
            </a:r>
            <a:r>
              <a:rPr lang="en-US" dirty="0" err="1" smtClean="0">
                <a:sym typeface="Symbol"/>
              </a:rPr>
              <a:t>e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 1.25 </a:t>
            </a:r>
            <a:r>
              <a:rPr lang="en-US" dirty="0" err="1" smtClean="0"/>
              <a:t>GeV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 resonance </a:t>
            </a:r>
            <a:r>
              <a:rPr lang="en-US" dirty="0" err="1" smtClean="0">
                <a:sym typeface="Symbol"/>
              </a:rPr>
              <a:t>Dalitz</a:t>
            </a:r>
            <a:r>
              <a:rPr lang="en-US" dirty="0" smtClean="0">
                <a:sym typeface="Symbol"/>
              </a:rPr>
              <a:t> decay </a:t>
            </a:r>
          </a:p>
          <a:p>
            <a:r>
              <a:rPr lang="en-US" dirty="0" smtClean="0">
                <a:sym typeface="Symbol"/>
              </a:rPr>
              <a:t>                     2.2 and 3.5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 higher lying resonances</a:t>
            </a:r>
          </a:p>
          <a:p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Rayon">
  <a:themeElements>
    <a:clrScheme name="Rayon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Ray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yon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Capitaux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Capitaux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7_Capitaux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Capitaux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Capitaux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dèle par défaut">
  <a:themeElements>
    <a:clrScheme name="Modèle par défaut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Rayon">
  <a:themeElements>
    <a:clrScheme name="Rayon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Ray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yon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9953</TotalTime>
  <Words>2783</Words>
  <Application>Microsoft Office PowerPoint</Application>
  <PresentationFormat>Affichage à l'écran (4:3)</PresentationFormat>
  <Paragraphs>634</Paragraphs>
  <Slides>30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17</vt:i4>
      </vt:variant>
      <vt:variant>
        <vt:lpstr>Titres des diapositives</vt:lpstr>
      </vt:variant>
      <vt:variant>
        <vt:i4>30</vt:i4>
      </vt:variant>
    </vt:vector>
  </HeadingPairs>
  <TitlesOfParts>
    <vt:vector size="47" baseType="lpstr">
      <vt:lpstr>Capitaux</vt:lpstr>
      <vt:lpstr>Thème Office</vt:lpstr>
      <vt:lpstr>1_Thème Office</vt:lpstr>
      <vt:lpstr>1_Modèle par défaut</vt:lpstr>
      <vt:lpstr>1_Rayon</vt:lpstr>
      <vt:lpstr>11_Thème Office</vt:lpstr>
      <vt:lpstr>Conception personnalisée</vt:lpstr>
      <vt:lpstr>1_Conception personnalisée</vt:lpstr>
      <vt:lpstr>2_Conception personnalisée</vt:lpstr>
      <vt:lpstr>4_Capitaux</vt:lpstr>
      <vt:lpstr>2_Thème Office</vt:lpstr>
      <vt:lpstr>4_Rayon</vt:lpstr>
      <vt:lpstr>6_Capitaux</vt:lpstr>
      <vt:lpstr>5_Capitaux</vt:lpstr>
      <vt:lpstr>7_Capitaux</vt:lpstr>
      <vt:lpstr>1_Capitaux</vt:lpstr>
      <vt:lpstr>3_Capitaux</vt:lpstr>
      <vt:lpstr>Diapositive 1</vt:lpstr>
      <vt:lpstr>Outline</vt:lpstr>
      <vt:lpstr>Motivations of the HADES experiment </vt:lpstr>
      <vt:lpstr>Diapositive 4</vt:lpstr>
      <vt:lpstr>The  meson in hot and dense hadronic matter from SIS18 to SPS </vt:lpstr>
      <vt:lpstr>Relation to electromagnetic structure of baryons </vt:lpstr>
      <vt:lpstr>Diapositive 7</vt:lpstr>
      <vt:lpstr>Diapositive 8</vt:lpstr>
      <vt:lpstr>Studies of baryonic Time-Like  electromagnetic transitions in pp reactions</vt:lpstr>
      <vt:lpstr>Diapositive 10</vt:lpstr>
      <vt:lpstr>Exclusive analysis : ppppe+e- at 1.25 GeV </vt:lpstr>
      <vt:lpstr>ppe+e-X  E=2.2 GeV, 3.5 GeV</vt:lpstr>
      <vt:lpstr>Diapositive 13</vt:lpstr>
      <vt:lpstr>From  proton-proton to pion-nucleon experiments  </vt:lpstr>
      <vt:lpstr>Diapositive 15</vt:lpstr>
      <vt:lpstr>πNππN: present status </vt:lpstr>
      <vt:lpstr>Diapositive 17</vt:lpstr>
      <vt:lpstr>Diapositive 18</vt:lpstr>
      <vt:lpstr>Diapositive 19</vt:lpstr>
      <vt:lpstr>Electromagnetic form factors approach</vt:lpstr>
      <vt:lpstr>Simulations for  -pne+e-  with the resonance model  </vt:lpstr>
      <vt:lpstr>Diapositive 22</vt:lpstr>
      <vt:lpstr>Diapositive 23</vt:lpstr>
      <vt:lpstr>Diapositive 24</vt:lpstr>
      <vt:lpstr>Pion Beam tracking</vt:lpstr>
      <vt:lpstr>Diapositive 26</vt:lpstr>
      <vt:lpstr>Diapositive 27</vt:lpstr>
      <vt:lpstr>Diapositive 28</vt:lpstr>
      <vt:lpstr>Diapositive 29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1091</cp:revision>
  <dcterms:created xsi:type="dcterms:W3CDTF">2012-11-10T14:04:00Z</dcterms:created>
  <dcterms:modified xsi:type="dcterms:W3CDTF">2013-10-09T11:21:14Z</dcterms:modified>
</cp:coreProperties>
</file>