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6"/>
  </p:notesMasterIdLst>
  <p:sldIdLst>
    <p:sldId id="257" r:id="rId3"/>
    <p:sldId id="260" r:id="rId4"/>
    <p:sldId id="274" r:id="rId5"/>
    <p:sldId id="302" r:id="rId6"/>
    <p:sldId id="317" r:id="rId7"/>
    <p:sldId id="308" r:id="rId8"/>
    <p:sldId id="276" r:id="rId9"/>
    <p:sldId id="316" r:id="rId10"/>
    <p:sldId id="321" r:id="rId11"/>
    <p:sldId id="322" r:id="rId12"/>
    <p:sldId id="318" r:id="rId13"/>
    <p:sldId id="333" r:id="rId14"/>
    <p:sldId id="319" r:id="rId15"/>
    <p:sldId id="320" r:id="rId16"/>
    <p:sldId id="323" r:id="rId17"/>
    <p:sldId id="324" r:id="rId18"/>
    <p:sldId id="326" r:id="rId19"/>
    <p:sldId id="327" r:id="rId20"/>
    <p:sldId id="328" r:id="rId21"/>
    <p:sldId id="329" r:id="rId22"/>
    <p:sldId id="330" r:id="rId23"/>
    <p:sldId id="332" r:id="rId24"/>
    <p:sldId id="315" r:id="rId25"/>
    <p:sldId id="279" r:id="rId26"/>
    <p:sldId id="281" r:id="rId27"/>
    <p:sldId id="282" r:id="rId28"/>
    <p:sldId id="313" r:id="rId29"/>
    <p:sldId id="284" r:id="rId30"/>
    <p:sldId id="288" r:id="rId31"/>
    <p:sldId id="289" r:id="rId32"/>
    <p:sldId id="290" r:id="rId33"/>
    <p:sldId id="292" r:id="rId34"/>
    <p:sldId id="334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9933"/>
    <a:srgbClr val="000000"/>
    <a:srgbClr val="BF4D4D"/>
    <a:srgbClr val="E39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 autoAdjust="0"/>
    <p:restoredTop sz="94675" autoAdjust="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341"/>
        <p:guide pos="249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7DBF-10D5-4D1F-BA00-700EEE93479A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3FA1-0C22-4435-97B3-1410D58034B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1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>
              <a:buFontTx/>
              <a:buChar char="-"/>
            </a:pPr>
            <a:r>
              <a:rPr lang="en-US" baseline="0" dirty="0" smtClean="0"/>
              <a:t> a frontier program in electroweak physics with sensitivities to New Physics up to the multiple </a:t>
            </a:r>
            <a:r>
              <a:rPr lang="en-US" baseline="0" dirty="0" err="1" smtClean="0"/>
              <a:t>TeV</a:t>
            </a:r>
            <a:r>
              <a:rPr lang="en-US" baseline="0" dirty="0" smtClean="0"/>
              <a:t> scale</a:t>
            </a:r>
          </a:p>
          <a:p>
            <a:pPr eaLnBrk="1" hangingPunct="1">
              <a:buFontTx/>
              <a:buChar char="-"/>
            </a:pPr>
            <a:endParaRPr lang="en-US" baseline="0" dirty="0" smtClean="0"/>
          </a:p>
          <a:p>
            <a:pPr eaLnBrk="1" hangingPunct="1">
              <a:buFontTx/>
              <a:buChar char="-"/>
            </a:pPr>
            <a:r>
              <a:rPr lang="en-US" baseline="0" dirty="0" smtClean="0"/>
              <a:t> The Dark Photon project is a high-risk high-gain experiment with a fundamental discovery potential</a:t>
            </a:r>
          </a:p>
          <a:p>
            <a:pPr eaLnBrk="1" hangingPunct="1">
              <a:buFontTx/>
              <a:buNone/>
            </a:pPr>
            <a:r>
              <a:rPr lang="en-US" baseline="0" dirty="0" smtClean="0"/>
              <a:t>  not accessible at the high energy frontier</a:t>
            </a:r>
          </a:p>
          <a:p>
            <a:pPr eaLnBrk="1" hangingPunct="1">
              <a:buFontTx/>
              <a:buChar char="-"/>
            </a:pPr>
            <a:endParaRPr lang="en-US" baseline="0" dirty="0" smtClean="0"/>
          </a:p>
          <a:p>
            <a:pPr eaLnBrk="1" hangingPunct="1">
              <a:buFontTx/>
              <a:buChar char="-"/>
            </a:pPr>
            <a:r>
              <a:rPr lang="en-US" baseline="0" dirty="0" smtClean="0"/>
              <a:t> We moreover see exciting project in the fields of Nuclear and </a:t>
            </a:r>
            <a:r>
              <a:rPr lang="en-US" baseline="0" dirty="0" err="1" smtClean="0"/>
              <a:t>Hadron</a:t>
            </a:r>
            <a:r>
              <a:rPr lang="en-US" baseline="0" dirty="0" smtClean="0"/>
              <a:t> physics, for instance a measurement of the proton radius, the strangeness content of the nucleon Or measurements of the neutron skin of light nuclei as needed for astrophysics issues.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believe that this is a a highly visible and complementary program in the LHC era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0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4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1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6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41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6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38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21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21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70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9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87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47.jpe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0.png"/><Relationship Id="rId11" Type="http://schemas.openxmlformats.org/officeDocument/2006/relationships/image" Target="../media/image66.png"/><Relationship Id="rId5" Type="http://schemas.openxmlformats.org/officeDocument/2006/relationships/image" Target="../media/image48.jpeg"/><Relationship Id="rId10" Type="http://schemas.openxmlformats.org/officeDocument/2006/relationships/image" Target="../media/image65.png"/><Relationship Id="rId4" Type="http://schemas.openxmlformats.org/officeDocument/2006/relationships/image" Target="../media/image590.png"/><Relationship Id="rId9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.jpe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7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914399" y="1442107"/>
            <a:ext cx="68810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</a:rPr>
              <a:t>Lattice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Calculations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of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Hadronic</a:t>
            </a:r>
            <a:r>
              <a:rPr lang="de-DE" sz="2800" b="1" dirty="0" smtClean="0">
                <a:solidFill>
                  <a:srgbClr val="C00000"/>
                </a:solidFill>
              </a:rPr>
              <a:t> Properties</a:t>
            </a:r>
          </a:p>
          <a:p>
            <a:endParaRPr lang="de-DE" sz="1000" b="1" dirty="0" smtClean="0">
              <a:solidFill>
                <a:srgbClr val="C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293804" y="169207"/>
            <a:ext cx="2673350" cy="617538"/>
            <a:chOff x="6202363" y="6019800"/>
            <a:chExt cx="2673350" cy="617538"/>
          </a:xfrm>
        </p:grpSpPr>
        <p:pic>
          <p:nvPicPr>
            <p:cNvPr id="1031" name="Picture 8" descr="jgu_logo_cmyk_eben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05800" y="6019800"/>
              <a:ext cx="569913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12" descr="jgu_logo_cmyk_eben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02363" y="6186488"/>
              <a:ext cx="1990725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Line 14"/>
          <p:cNvSpPr>
            <a:spLocks noChangeShapeType="1"/>
          </p:cNvSpPr>
          <p:nvPr/>
        </p:nvSpPr>
        <p:spPr bwMode="auto">
          <a:xfrm flipV="1">
            <a:off x="1009778" y="2045551"/>
            <a:ext cx="6645152" cy="12700"/>
          </a:xfrm>
          <a:prstGeom prst="line">
            <a:avLst/>
          </a:prstGeom>
          <a:noFill/>
          <a:ln w="25400">
            <a:solidFill>
              <a:srgbClr val="B60A2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TexPoint fonts used in EMF. </a:t>
            </a:r>
          </a:p>
          <a:p>
            <a:r>
              <a:rPr lang="en-GB" smtClean="0">
                <a:solidFill>
                  <a:prstClr val="black"/>
                </a:solidFill>
              </a:rPr>
              <a:t>Read the TexPoint manual before you delete this box.: </a:t>
            </a:r>
            <a:r>
              <a:rPr lang="en-GB" smtClean="0">
                <a:solidFill>
                  <a:prstClr val="black"/>
                </a:solidFill>
                <a:latin typeface="CMEX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8"/>
              </a:rPr>
              <a:t>A</a:t>
            </a:r>
            <a:r>
              <a:rPr lang="en-GB" smtClean="0">
                <a:solidFill>
                  <a:prstClr val="black"/>
                </a:solidFill>
                <a:latin typeface="LCMSS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10ORIG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9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10"/>
              </a:rPr>
              <a:t>A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39451" y="3215926"/>
            <a:ext cx="5216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Hartmut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smtClean="0">
                <a:solidFill>
                  <a:srgbClr val="404040"/>
                </a:solidFill>
              </a:rPr>
              <a:t>Wittig</a:t>
            </a:r>
          </a:p>
          <a:p>
            <a:r>
              <a:rPr lang="de-DE" sz="1600" dirty="0" smtClean="0">
                <a:solidFill>
                  <a:srgbClr val="404040"/>
                </a:solidFill>
              </a:rPr>
              <a:t>PRISMA Cluster </a:t>
            </a:r>
            <a:r>
              <a:rPr lang="de-DE" sz="1600" dirty="0" err="1" smtClean="0">
                <a:solidFill>
                  <a:srgbClr val="404040"/>
                </a:solidFill>
              </a:rPr>
              <a:t>of</a:t>
            </a:r>
            <a:r>
              <a:rPr lang="de-DE" sz="1600" dirty="0" smtClean="0">
                <a:solidFill>
                  <a:srgbClr val="404040"/>
                </a:solidFill>
              </a:rPr>
              <a:t> Excellence, Institute </a:t>
            </a:r>
            <a:r>
              <a:rPr lang="de-DE" sz="1600" dirty="0" err="1" smtClean="0">
                <a:solidFill>
                  <a:srgbClr val="404040"/>
                </a:solidFill>
              </a:rPr>
              <a:t>for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Nuclear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Physics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and</a:t>
            </a:r>
            <a:r>
              <a:rPr lang="de-DE" sz="1600" dirty="0" smtClean="0">
                <a:solidFill>
                  <a:srgbClr val="404040"/>
                </a:solidFill>
              </a:rPr>
              <a:t> Helmholtz Institute Mainz</a:t>
            </a:r>
            <a:endParaRPr lang="de-DE" sz="1600" b="1" dirty="0">
              <a:solidFill>
                <a:srgbClr val="40404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6001245"/>
            <a:ext cx="1385455" cy="790755"/>
          </a:xfrm>
          <a:prstGeom prst="rect">
            <a:avLst/>
          </a:prstGeom>
          <a:effectLst>
            <a:outerShdw blurRad="152400" dist="38100" dir="2700000" sx="108000" sy="108000" algn="tl" rotWithShape="0">
              <a:prstClr val="black">
                <a:alpha val="34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3302555" y="4721085"/>
            <a:ext cx="2523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EMMI RRTF Symposium</a:t>
            </a:r>
            <a:endParaRPr lang="en-GB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GSI Darmstadt</a:t>
            </a:r>
            <a:endParaRPr lang="en-GB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de-DE" sz="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de-DE" sz="1600" b="1" dirty="0">
                <a:solidFill>
                  <a:srgbClr val="404040"/>
                </a:solidFill>
              </a:rPr>
              <a:t>9</a:t>
            </a:r>
            <a:r>
              <a:rPr lang="de-DE" sz="1600" b="1" dirty="0" smtClean="0">
                <a:solidFill>
                  <a:srgbClr val="404040"/>
                </a:solidFill>
              </a:rPr>
              <a:t> </a:t>
            </a:r>
            <a:r>
              <a:rPr lang="de-DE" sz="1600" b="1" dirty="0" err="1" smtClean="0">
                <a:solidFill>
                  <a:srgbClr val="404040"/>
                </a:solidFill>
              </a:rPr>
              <a:t>October</a:t>
            </a:r>
            <a:r>
              <a:rPr lang="de-DE" sz="1600" b="1" dirty="0" smtClean="0">
                <a:solidFill>
                  <a:srgbClr val="404040"/>
                </a:solidFill>
              </a:rPr>
              <a:t> 2013</a:t>
            </a:r>
            <a:endParaRPr lang="en-GB" sz="1400" b="1" dirty="0" smtClean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81" y="5826601"/>
            <a:ext cx="2622872" cy="100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30" y="5878937"/>
            <a:ext cx="1423257" cy="900000"/>
          </a:xfrm>
          <a:prstGeom prst="rect">
            <a:avLst/>
          </a:prstGeom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032368" y="1349613"/>
            <a:ext cx="6645152" cy="12700"/>
          </a:xfrm>
          <a:prstGeom prst="line">
            <a:avLst/>
          </a:prstGeom>
          <a:noFill/>
          <a:ln w="25400">
            <a:solidFill>
              <a:srgbClr val="B60A2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0"/>
    </mc:Choice>
    <mc:Fallback xmlns="">
      <p:transition spd="slow" advTm="82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10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447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lattice spectroscopy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7252" y="1089629"/>
            <a:ext cx="7281092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</a:rPr>
              <a:t>Excitation spectrum and resonance parameters: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632736"/>
            <a:ext cx="6448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Isolate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sub-leading</a:t>
            </a:r>
            <a:r>
              <a:rPr lang="en-US" sz="2000" dirty="0" smtClean="0"/>
              <a:t> contributions to correlation functions</a:t>
            </a:r>
            <a:endParaRPr lang="en-GB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87252" y="2097344"/>
            <a:ext cx="697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Capture properties of states with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orbital</a:t>
            </a:r>
            <a:r>
              <a:rPr lang="en-US" sz="2000" dirty="0" smtClean="0"/>
              <a:t> excitations</a:t>
            </a:r>
            <a:endParaRPr lang="en-GB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5536" y="2596842"/>
            <a:ext cx="7433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Distinguish bound states and resonances from multi-hadron states</a:t>
            </a:r>
            <a:endParaRPr lang="en-GB" sz="2000" dirty="0"/>
          </a:p>
        </p:txBody>
      </p:sp>
      <p:sp>
        <p:nvSpPr>
          <p:cNvPr id="23" name="Textfeld 22"/>
          <p:cNvSpPr txBox="1"/>
          <p:nvPr/>
        </p:nvSpPr>
        <p:spPr>
          <a:xfrm>
            <a:off x="395536" y="3100898"/>
            <a:ext cx="6444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Include contributions from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quark-disconnected</a:t>
            </a:r>
            <a:r>
              <a:rPr lang="en-US" sz="2000" dirty="0" smtClean="0"/>
              <a:t> diagrams</a:t>
            </a:r>
            <a:endParaRPr lang="en-GB" sz="2000" dirty="0"/>
          </a:p>
        </p:txBody>
      </p:sp>
      <p:sp>
        <p:nvSpPr>
          <p:cNvPr id="27" name="Textfeld 26"/>
          <p:cNvSpPr txBox="1"/>
          <p:nvPr/>
        </p:nvSpPr>
        <p:spPr>
          <a:xfrm>
            <a:off x="395536" y="3613832"/>
            <a:ext cx="776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Complete determination of resonance parameters:  energy and width</a:t>
            </a:r>
            <a:endParaRPr lang="en-GB" sz="20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395536" y="4253026"/>
            <a:ext cx="6026336" cy="2128302"/>
            <a:chOff x="395536" y="4253026"/>
            <a:chExt cx="6026336" cy="2128302"/>
          </a:xfrm>
        </p:grpSpPr>
        <p:sp>
          <p:nvSpPr>
            <p:cNvPr id="24" name="Textfeld 23"/>
            <p:cNvSpPr txBox="1"/>
            <p:nvPr/>
          </p:nvSpPr>
          <p:spPr>
            <a:xfrm>
              <a:off x="395536" y="4253026"/>
              <a:ext cx="1443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Techniques:</a:t>
              </a:r>
              <a:endParaRPr lang="en-GB" sz="2000" b="1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827584" y="4693206"/>
              <a:ext cx="5594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 smtClean="0"/>
                <a:t>Variational</a:t>
              </a:r>
              <a:r>
                <a:rPr lang="en-US" dirty="0" smtClean="0"/>
                <a:t> principle – </a:t>
              </a:r>
              <a:r>
                <a:rPr lang="en-US" dirty="0" err="1" smtClean="0"/>
                <a:t>Generalised</a:t>
              </a:r>
              <a:r>
                <a:rPr lang="en-US" dirty="0" smtClean="0"/>
                <a:t> </a:t>
              </a:r>
              <a:r>
                <a:rPr lang="en-US" dirty="0"/>
                <a:t>e</a:t>
              </a:r>
              <a:r>
                <a:rPr lang="en-US" dirty="0" smtClean="0"/>
                <a:t>igenvalue problem</a:t>
              </a:r>
              <a:endParaRPr lang="en-GB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27584" y="5125824"/>
              <a:ext cx="2261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Anisotropic lattices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584" y="5548010"/>
              <a:ext cx="4898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“</a:t>
              </a:r>
              <a:r>
                <a:rPr lang="en-US" dirty="0" err="1" smtClean="0"/>
                <a:t>Lüscher</a:t>
              </a:r>
              <a:r>
                <a:rPr lang="en-US" dirty="0" smtClean="0"/>
                <a:t> method”:  energy levels in a finite box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36462" y="60119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23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11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76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Variational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87252" y="1153743"/>
                <a:ext cx="7209084" cy="4750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Consider </a:t>
                </a:r>
                <a: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basis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of operators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=1,…,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GB" dirty="0" smtClean="0"/>
                  <a:t>in a given channel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2" y="1153743"/>
                <a:ext cx="7209084" cy="475057"/>
              </a:xfrm>
              <a:prstGeom prst="rect">
                <a:avLst/>
              </a:prstGeom>
              <a:blipFill rotWithShape="1">
                <a:blip r:embed="rId3"/>
                <a:stretch>
                  <a:fillRect l="-761" t="-7692" b="-12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/>
          <p:cNvGrpSpPr/>
          <p:nvPr/>
        </p:nvGrpSpPr>
        <p:grpSpPr>
          <a:xfrm>
            <a:off x="382657" y="1670678"/>
            <a:ext cx="7489840" cy="1127129"/>
            <a:chOff x="382657" y="1670678"/>
            <a:chExt cx="7489840" cy="1127129"/>
          </a:xfrm>
        </p:grpSpPr>
        <p:sp>
          <p:nvSpPr>
            <p:cNvPr id="11" name="Textfeld 10"/>
            <p:cNvSpPr txBox="1"/>
            <p:nvPr/>
          </p:nvSpPr>
          <p:spPr>
            <a:xfrm>
              <a:off x="382657" y="1670678"/>
              <a:ext cx="2461151" cy="4750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2000" dirty="0" smtClean="0">
                  <a:solidFill>
                    <a:prstClr val="black"/>
                  </a:solidFill>
                </a:rPr>
                <a:t>Matrix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correlator</a:t>
              </a:r>
              <a:r>
                <a:rPr lang="en-US" sz="2000" dirty="0" smtClean="0">
                  <a:solidFill>
                    <a:prstClr val="black"/>
                  </a:solidFill>
                </a:rPr>
                <a:t>: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947653" y="1950203"/>
                  <a:ext cx="6924844" cy="8476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=〈0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〉</m:t>
                            </m:r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53" y="1950203"/>
                  <a:ext cx="6924844" cy="8476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/>
          <p:cNvGrpSpPr/>
          <p:nvPr/>
        </p:nvGrpSpPr>
        <p:grpSpPr>
          <a:xfrm>
            <a:off x="400131" y="2886307"/>
            <a:ext cx="5772580" cy="974741"/>
            <a:chOff x="400131" y="2886307"/>
            <a:chExt cx="5772580" cy="974741"/>
          </a:xfrm>
        </p:grpSpPr>
        <p:sp>
          <p:nvSpPr>
            <p:cNvPr id="4" name="Textfeld 3"/>
            <p:cNvSpPr txBox="1"/>
            <p:nvPr/>
          </p:nvSpPr>
          <p:spPr>
            <a:xfrm>
              <a:off x="400131" y="2886307"/>
              <a:ext cx="5465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Solve </a:t>
              </a:r>
              <a:r>
                <a:rPr lang="en-US" sz="2000" dirty="0" err="1" smtClean="0"/>
                <a:t>Generalised</a:t>
              </a:r>
              <a:r>
                <a:rPr lang="en-US" sz="2000" dirty="0" smtClean="0"/>
                <a:t> Eigenvalue Problem   (GEVP):</a:t>
              </a:r>
              <a:endParaRPr lang="en-GB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1810876" y="3460938"/>
                  <a:ext cx="43618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876" y="3460938"/>
                  <a:ext cx="436183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ieren 17"/>
          <p:cNvGrpSpPr/>
          <p:nvPr/>
        </p:nvGrpSpPr>
        <p:grpSpPr>
          <a:xfrm>
            <a:off x="387252" y="3985511"/>
            <a:ext cx="7569124" cy="871264"/>
            <a:chOff x="387252" y="3985511"/>
            <a:chExt cx="7569124" cy="871264"/>
          </a:xfrm>
        </p:grpSpPr>
        <p:sp>
          <p:nvSpPr>
            <p:cNvPr id="7" name="Textfeld 6"/>
            <p:cNvSpPr txBox="1"/>
            <p:nvPr/>
          </p:nvSpPr>
          <p:spPr>
            <a:xfrm>
              <a:off x="387252" y="4221088"/>
              <a:ext cx="1214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Define</a:t>
              </a:r>
              <a:endParaRPr lang="en-GB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1613232" y="3985511"/>
                  <a:ext cx="1945404" cy="871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≡</m:t>
                        </m:r>
                        <m:nary>
                          <m:naryPr>
                            <m:chr m:val="∑"/>
                            <m:ctrlPr>
                              <a:rPr lang="en-GB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232" y="3985511"/>
                  <a:ext cx="1945404" cy="8712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feld 11"/>
            <p:cNvSpPr txBox="1"/>
            <p:nvPr/>
          </p:nvSpPr>
          <p:spPr>
            <a:xfrm>
              <a:off x="3465298" y="4233967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;   then</a:t>
              </a:r>
              <a:endParaRPr lang="en-GB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4284986" y="4211898"/>
                  <a:ext cx="3671390" cy="408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|"/>
                            <m:endChr m:val="〉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</m:acc>
                        <m:d>
                          <m:dPr>
                            <m:begChr m:val="|"/>
                            <m:endChr m:val="〉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986" y="4211898"/>
                  <a:ext cx="3671390" cy="40857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955" b="-149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/>
          <p:cNvGrpSpPr/>
          <p:nvPr/>
        </p:nvGrpSpPr>
        <p:grpSpPr>
          <a:xfrm>
            <a:off x="400131" y="4961660"/>
            <a:ext cx="8694881" cy="1016722"/>
            <a:chOff x="400131" y="4961660"/>
            <a:chExt cx="8694881" cy="1016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400131" y="4961660"/>
                  <a:ext cx="33118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000" dirty="0" smtClean="0"/>
                    <a:t>For finite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GB" sz="2000" dirty="0" smtClean="0"/>
                    <a:t> one can prove 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31" y="4961660"/>
                  <a:ext cx="3311869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657" t="-7576" r="-737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706690" y="5463369"/>
                  <a:ext cx="8388322" cy="515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eff</m:t>
                            </m:r>
                          </m:sup>
                        </m:sSubSup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</m:func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690" y="5463369"/>
                  <a:ext cx="8388322" cy="5150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feld 15"/>
            <p:cNvSpPr txBox="1"/>
            <p:nvPr/>
          </p:nvSpPr>
          <p:spPr>
            <a:xfrm>
              <a:off x="3635896" y="5013176"/>
              <a:ext cx="1885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US" sz="1400" i="1" dirty="0" err="1" smtClean="0">
                  <a:solidFill>
                    <a:srgbClr val="C00000"/>
                  </a:solidFill>
                </a:rPr>
                <a:t>Lüscher</a:t>
              </a:r>
              <a:r>
                <a:rPr lang="en-US" sz="1400" i="1" dirty="0" smtClean="0">
                  <a:solidFill>
                    <a:srgbClr val="C00000"/>
                  </a:solidFill>
                </a:rPr>
                <a:t> &amp; Wolff, 1990]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7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12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63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 lattices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87252" y="1153743"/>
                <a:ext cx="7281092" cy="61907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Choose finer temporal lattice spacing: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GB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2" y="1153743"/>
                <a:ext cx="7281092" cy="619073"/>
              </a:xfrm>
              <a:prstGeom prst="rect">
                <a:avLst/>
              </a:prstGeom>
              <a:blipFill rotWithShape="1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96452" y="2996952"/>
                <a:ext cx="7703940" cy="1174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Typically: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≈0.1−0.15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 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𝜉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≡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≈3</m:t>
                    </m:r>
                  </m:oMath>
                </a14:m>
                <a:endParaRPr lang="en-GB" sz="2000" dirty="0" smtClean="0">
                  <a:solidFill>
                    <a:srgbClr val="0000FF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GB" sz="2000" dirty="0" err="1" smtClean="0">
                    <a:solidFill>
                      <a:prstClr val="black"/>
                    </a:solidFill>
                  </a:rPr>
                  <a:t>cutoff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effects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may be large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52" y="2996952"/>
                <a:ext cx="7703940" cy="1174834"/>
              </a:xfrm>
              <a:prstGeom prst="rect">
                <a:avLst/>
              </a:prstGeom>
              <a:blipFill rotWithShape="1">
                <a:blip r:embed="rId4"/>
                <a:stretch>
                  <a:fillRect l="-633" t="-3125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00131" y="2551453"/>
                <a:ext cx="77373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slow exponential fall-off;  large spatial volume preserved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1" y="2551453"/>
                <a:ext cx="7737311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09" t="-7692" r="-63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49" y="1695672"/>
            <a:ext cx="391745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13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509" y="612591"/>
                <a:ext cx="28359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Mass of the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𝜼</m:t>
                    </m:r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GB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" y="612591"/>
                <a:ext cx="283596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441" t="-10526" b="-36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67533"/>
            <a:ext cx="3875114" cy="2520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87252" y="1390545"/>
            <a:ext cx="4184748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Disconnected diagrams are crucial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03149" y="2040070"/>
                <a:ext cx="3865637" cy="812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Compute ground and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 excited state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/>
                  <a:t>quarks  </a:t>
                </a:r>
                <a:endParaRPr lang="en-GB" sz="20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9" y="2040070"/>
                <a:ext cx="3865637" cy="812866"/>
              </a:xfrm>
              <a:prstGeom prst="rect">
                <a:avLst/>
              </a:prstGeom>
              <a:blipFill rotWithShape="1">
                <a:blip r:embed="rId5"/>
                <a:stretch>
                  <a:fillRect l="-1262" t="-3759" r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401001" y="3161746"/>
            <a:ext cx="7346964" cy="1736860"/>
            <a:chOff x="401001" y="3161746"/>
            <a:chExt cx="7346964" cy="1736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968317" y="3637130"/>
                  <a:ext cx="6779648" cy="738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≡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𝒜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 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≡〈0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sz="2000" dirty="0" smtClean="0"/>
                </a:p>
                <a:p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17" y="3637130"/>
                  <a:ext cx="6779648" cy="7389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7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401001" y="3161746"/>
                  <a:ext cx="3162887" cy="524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000" dirty="0" smtClean="0"/>
                    <a:t>GEVP yields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 </m:t>
                      </m:r>
                      <m:r>
                        <a:rPr lang="en-US" sz="20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ℓ=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000" dirty="0" smtClean="0">
                      <a:solidFill>
                        <a:srgbClr val="0000FF"/>
                      </a:solidFill>
                    </a:rPr>
                    <a:t>: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001" y="3161746"/>
                  <a:ext cx="3162887" cy="52483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34" t="-5814" r="-173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1317678" y="4498496"/>
                  <a:ext cx="29988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/>
                    <a:t>for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=ℓ, 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GB" sz="2000" dirty="0" smtClean="0">
                      <a:solidFill>
                        <a:srgbClr val="0000FF"/>
                      </a:solidFill>
                    </a:rPr>
                    <a:t>  </a:t>
                  </a:r>
                  <a:r>
                    <a:rPr lang="en-GB" sz="2000" dirty="0" smtClean="0"/>
                    <a:t>and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7678" y="4498496"/>
                  <a:ext cx="2998898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033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/>
          <p:cNvGrpSpPr/>
          <p:nvPr/>
        </p:nvGrpSpPr>
        <p:grpSpPr>
          <a:xfrm>
            <a:off x="400131" y="4992905"/>
            <a:ext cx="8278610" cy="1232761"/>
            <a:chOff x="400131" y="4469050"/>
            <a:chExt cx="8278610" cy="123276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00131" y="4469050"/>
              <a:ext cx="6514160" cy="1232761"/>
              <a:chOff x="400131" y="4469050"/>
              <a:chExt cx="6514160" cy="1232761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400131" y="4469050"/>
                <a:ext cx="2028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Mixing angles: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feld 10"/>
                  <p:cNvSpPr txBox="1"/>
                  <p:nvPr/>
                </p:nvSpPr>
                <p:spPr>
                  <a:xfrm>
                    <a:off x="707079" y="4923969"/>
                    <a:ext cx="6207212" cy="7778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6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𝜂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   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𝜂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  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GB" sz="1600" dirty="0"/>
                  </a:p>
                </p:txBody>
              </p:sp>
            </mc:Choice>
            <mc:Fallback xmlns="">
              <p:sp>
                <p:nvSpPr>
                  <p:cNvPr id="11" name="Textfeld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079" y="4923969"/>
                    <a:ext cx="6207212" cy="7778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7164288" y="5143613"/>
                  <a:ext cx="15144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≈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5143613"/>
                  <a:ext cx="1514453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33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7562"/>
            <a:ext cx="4012230" cy="3600000"/>
          </a:xfrm>
          <a:prstGeom prst="rect">
            <a:avLst/>
          </a:prstGeom>
        </p:spPr>
      </p:pic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14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687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C00000"/>
                </a:solidFill>
              </a:rPr>
              <a:t>ETM Collaboration (Michael, </a:t>
            </a:r>
            <a:r>
              <a:rPr lang="en-US" sz="2000" i="1" u="sng" dirty="0" err="1" smtClean="0">
                <a:solidFill>
                  <a:srgbClr val="C00000"/>
                </a:solidFill>
              </a:rPr>
              <a:t>Ottnad</a:t>
            </a:r>
            <a:r>
              <a:rPr lang="en-US" sz="2000" i="1" u="sng" dirty="0">
                <a:solidFill>
                  <a:srgbClr val="C00000"/>
                </a:solidFill>
              </a:rPr>
              <a:t> </a:t>
            </a:r>
            <a:r>
              <a:rPr lang="en-US" sz="2000" i="1" u="sng" dirty="0" smtClean="0">
                <a:solidFill>
                  <a:srgbClr val="C00000"/>
                </a:solidFill>
              </a:rPr>
              <a:t>&amp; </a:t>
            </a:r>
            <a:r>
              <a:rPr lang="en-US" sz="2000" i="1" u="sng" dirty="0" err="1" smtClean="0">
                <a:solidFill>
                  <a:srgbClr val="C00000"/>
                </a:solidFill>
              </a:rPr>
              <a:t>Urbach</a:t>
            </a:r>
            <a:r>
              <a:rPr lang="en-US" sz="2000" i="1" u="sng" dirty="0" smtClean="0">
                <a:solidFill>
                  <a:srgbClr val="C00000"/>
                </a:solidFill>
              </a:rPr>
              <a:t>), arXiv:1310.1207</a:t>
            </a:r>
            <a:endParaRPr lang="en-GB" sz="2000" i="1" u="sng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03149" y="1246225"/>
            <a:ext cx="6836103" cy="406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Twisted mass Wilson fermions + Iwasaki gauge action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Three lattice </a:t>
                </a:r>
                <a:r>
                  <a:rPr lang="en-US" sz="2000" dirty="0" err="1" smtClean="0"/>
                  <a:t>spacings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 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=0.086, 0.078, 0.061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blipFill rotWithShape="1">
                <a:blip r:embed="rId4"/>
                <a:stretch>
                  <a:fillRect l="-80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0" dirty="0" smtClean="0"/>
                  <a:t> </a:t>
                </a:r>
                <a:r>
                  <a:rPr lang="en-US" sz="2000" b="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=230−510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≳3.5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blipFill rotWithShape="1">
                <a:blip r:embed="rId5"/>
                <a:stretch>
                  <a:fillRect l="-803" t="-1493" b="-20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79" y="3023586"/>
            <a:ext cx="3527632" cy="3024299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982435" y="3671658"/>
            <a:ext cx="3910045" cy="1866528"/>
            <a:chOff x="4735165" y="4077072"/>
            <a:chExt cx="3910045" cy="1866528"/>
          </a:xfrm>
        </p:grpSpPr>
        <p:sp>
          <p:nvSpPr>
            <p:cNvPr id="37" name="Rechteck 36"/>
            <p:cNvSpPr/>
            <p:nvPr/>
          </p:nvSpPr>
          <p:spPr>
            <a:xfrm>
              <a:off x="4735166" y="4077072"/>
              <a:ext cx="3910044" cy="1866528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4735165" y="4293096"/>
              <a:ext cx="3910045" cy="1604468"/>
              <a:chOff x="4735165" y="4293096"/>
              <a:chExt cx="3910045" cy="16044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4880524" y="4293096"/>
                    <a:ext cx="3283271" cy="4283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𝜂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=551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stat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sys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MeV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9" name="Textfeld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0524" y="4293096"/>
                    <a:ext cx="3283271" cy="42832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4735165" y="4797152"/>
                    <a:ext cx="3910045" cy="4530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=1006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54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stat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−38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+72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sys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MeV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5165" y="4797152"/>
                    <a:ext cx="3910045" cy="45307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4957798" y="5371370"/>
                    <a:ext cx="2825453" cy="526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=46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stat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sys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o</m:t>
                              </m:r>
                            </m:sup>
                          </m:sSubSup>
                        </m:oMath>
                      </m:oMathPara>
                    </a14:m>
                    <a:endParaRPr lang="en-US" sz="2000" b="0" dirty="0" smtClean="0"/>
                  </a:p>
                  <a:p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41" name="Textfeld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7798" y="5371370"/>
                    <a:ext cx="2825453" cy="52619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315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15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4016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Charmed meson spectroscopy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87252" y="1089629"/>
            <a:ext cx="1981723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</a:rPr>
              <a:t>Open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1632736"/>
                <a:ext cx="6732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Open charm: interpretation of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(2317)</m:t>
                    </m:r>
                  </m:oMath>
                </a14:m>
                <a:r>
                  <a:rPr lang="en-GB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 smtClean="0"/>
                  <a:t>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(2460)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32736"/>
                <a:ext cx="6732869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15" t="-7692" r="-18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95536" y="2164794"/>
                <a:ext cx="76332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Charmonium: interpretation of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𝑌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GB" sz="2000" dirty="0" smtClean="0"/>
                  <a:t> states;  nature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(3900)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64794"/>
                <a:ext cx="7633243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719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395536" y="2668850"/>
            <a:ext cx="5842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Existence of states with “exotic” quantum numbers</a:t>
            </a:r>
            <a:endParaRPr lang="en-GB" sz="2000" dirty="0">
              <a:solidFill>
                <a:srgbClr val="0000FF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95536" y="3313983"/>
            <a:ext cx="6950564" cy="2583579"/>
            <a:chOff x="395536" y="3313983"/>
            <a:chExt cx="6950564" cy="2583579"/>
          </a:xfrm>
        </p:grpSpPr>
        <p:sp>
          <p:nvSpPr>
            <p:cNvPr id="23" name="Textfeld 22"/>
            <p:cNvSpPr txBox="1"/>
            <p:nvPr/>
          </p:nvSpPr>
          <p:spPr>
            <a:xfrm>
              <a:off x="395536" y="3313983"/>
              <a:ext cx="1981723" cy="6190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solidFill>
                    <a:prstClr val="black"/>
                  </a:solidFill>
                </a:rPr>
                <a:t>Lattice issues: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395536" y="3861048"/>
                  <a:ext cx="69243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000" dirty="0" smtClean="0"/>
                    <a:t>Large lattice </a:t>
                  </a:r>
                  <a:r>
                    <a:rPr lang="en-US" sz="2000" dirty="0" err="1" smtClean="0"/>
                    <a:t>artefacts</a:t>
                  </a:r>
                  <a:r>
                    <a:rPr lang="en-US" sz="2000" dirty="0" smtClean="0"/>
                    <a:t> for relativistic charm quarks: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≲1</m:t>
                      </m:r>
                    </m:oMath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861048"/>
                  <a:ext cx="6924331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92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feld 24"/>
            <p:cNvSpPr txBox="1"/>
            <p:nvPr/>
          </p:nvSpPr>
          <p:spPr>
            <a:xfrm>
              <a:off x="395536" y="4319730"/>
              <a:ext cx="2486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Spin identification:</a:t>
              </a:r>
              <a:endParaRPr lang="en-GB" sz="20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899592" y="4787860"/>
                  <a:ext cx="64465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 smtClean="0"/>
                    <a:t>Rotational symmetry only recovered in continuum limit: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→0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787860"/>
                  <a:ext cx="644650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62"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899592" y="5219907"/>
                  <a:ext cx="5623591" cy="677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 smtClean="0"/>
                    <a:t>Map continuum spins onto </a:t>
                  </a:r>
                  <a:r>
                    <a:rPr lang="en-US" dirty="0" err="1" smtClean="0"/>
                    <a:t>Irrep’s</a:t>
                  </a:r>
                  <a:r>
                    <a:rPr lang="en-US" dirty="0" smtClean="0"/>
                    <a:t> of </a:t>
                  </a:r>
                  <a:r>
                    <a:rPr lang="en-US" dirty="0" err="1" smtClean="0"/>
                    <a:t>hypercubic</a:t>
                  </a:r>
                  <a:r>
                    <a:rPr lang="en-US" dirty="0" smtClean="0"/>
                    <a:t> group; Five </a:t>
                  </a:r>
                  <a:r>
                    <a:rPr lang="en-US" dirty="0" err="1" smtClean="0"/>
                    <a:t>irrep’s</a:t>
                  </a:r>
                  <a:r>
                    <a:rPr lang="en-US" dirty="0" smtClean="0"/>
                    <a:t> of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en-GB" dirty="0" smtClean="0"/>
                    <a:t>  for infinite number of spins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219907"/>
                  <a:ext cx="5623591" cy="67765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59" t="-4505" r="-868" b="-90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93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16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73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C00000"/>
                </a:solidFill>
              </a:rPr>
              <a:t>HSC Collaboration (</a:t>
            </a:r>
            <a:r>
              <a:rPr lang="en-US" sz="2000" i="1" u="sng" dirty="0" err="1" smtClean="0">
                <a:solidFill>
                  <a:srgbClr val="C00000"/>
                </a:solidFill>
              </a:rPr>
              <a:t>Moir</a:t>
            </a:r>
            <a:r>
              <a:rPr lang="en-US" sz="2000" i="1" u="sng" dirty="0" smtClean="0">
                <a:solidFill>
                  <a:srgbClr val="C00000"/>
                </a:solidFill>
              </a:rPr>
              <a:t> et al.), </a:t>
            </a:r>
            <a:r>
              <a:rPr lang="en-US" sz="2000" i="1" u="sng" dirty="0">
                <a:solidFill>
                  <a:srgbClr val="C00000"/>
                </a:solidFill>
              </a:rPr>
              <a:t>JHEP 1305 (2013) 021</a:t>
            </a:r>
            <a:endParaRPr lang="en-GB" sz="2000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03149" y="1246225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-improved Wilson fermions; </a:t>
                </a:r>
                <a:r>
                  <a:rPr lang="en-US" sz="2000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anisotropic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lattices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9" y="1246225"/>
                <a:ext cx="6836103" cy="406433"/>
              </a:xfrm>
              <a:prstGeom prst="rect">
                <a:avLst/>
              </a:prstGeom>
              <a:blipFill rotWithShape="1">
                <a:blip r:embed="rId3"/>
                <a:stretch>
                  <a:fillRect l="-713" t="-7463" b="-3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Single lattice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spacing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=0.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12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=3.5</m:t>
                    </m:r>
                  </m:oMath>
                </a14:m>
                <a:endParaRPr lang="en-GB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blipFill rotWithShape="1">
                <a:blip r:embed="rId4"/>
                <a:stretch>
                  <a:fillRect l="-803" t="-116667" b="-17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Single pion mass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391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 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/>
                    </m:sSubSup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=5.7</m:t>
                    </m:r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blipFill rotWithShape="1">
                <a:blip r:embed="rId5"/>
                <a:stretch>
                  <a:fillRect l="-803" t="-7463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395536" y="2996952"/>
            <a:ext cx="3744415" cy="1594038"/>
            <a:chOff x="395536" y="2780928"/>
            <a:chExt cx="3744415" cy="1594038"/>
          </a:xfrm>
        </p:grpSpPr>
        <p:sp>
          <p:nvSpPr>
            <p:cNvPr id="18" name="Textfeld 17"/>
            <p:cNvSpPr txBox="1"/>
            <p:nvPr/>
          </p:nvSpPr>
          <p:spPr>
            <a:xfrm>
              <a:off x="395536" y="2780928"/>
              <a:ext cx="3744415" cy="719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>
                  <a:solidFill>
                    <a:prstClr val="black"/>
                  </a:solidFill>
                </a:rPr>
                <a:t>Large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variational</a:t>
              </a:r>
              <a:r>
                <a:rPr lang="en-US" sz="2000" dirty="0" smtClean="0">
                  <a:solidFill>
                    <a:prstClr val="black"/>
                  </a:solidFill>
                </a:rPr>
                <a:t> basis;    overlaps yield information on: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899592" y="3573016"/>
              <a:ext cx="2510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Composition of states</a:t>
              </a:r>
              <a:endParaRPr lang="en-GB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99592" y="4005634"/>
              <a:ext cx="2169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/>
                <a:t>Spin identification</a:t>
              </a:r>
              <a:endParaRPr lang="en-GB" dirty="0"/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9328"/>
            <a:ext cx="3851758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17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03149" y="1246225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-improved Wilson fermions; </a:t>
                </a:r>
                <a:r>
                  <a:rPr lang="en-US" sz="2000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anisotropic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lattices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9" y="1246225"/>
                <a:ext cx="6836103" cy="406433"/>
              </a:xfrm>
              <a:prstGeom prst="rect">
                <a:avLst/>
              </a:prstGeom>
              <a:blipFill rotWithShape="1">
                <a:blip r:embed="rId3"/>
                <a:stretch>
                  <a:fillRect l="-713" t="-7463" b="-3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Single lattice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spacing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=0.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12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=3.5</m:t>
                    </m:r>
                  </m:oMath>
                </a14:m>
                <a:endParaRPr lang="en-GB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blipFill rotWithShape="1">
                <a:blip r:embed="rId4"/>
                <a:stretch>
                  <a:fillRect l="-803" t="-116667" b="-17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Single pion mass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391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 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/>
                    </m:sSubSup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=5.7</m:t>
                    </m:r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blipFill rotWithShape="1">
                <a:blip r:embed="rId5"/>
                <a:stretch>
                  <a:fillRect l="-803" t="-7463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/>
          <p:cNvGrpSpPr/>
          <p:nvPr/>
        </p:nvGrpSpPr>
        <p:grpSpPr>
          <a:xfrm>
            <a:off x="1180096" y="2961179"/>
            <a:ext cx="6729932" cy="3554518"/>
            <a:chOff x="1115616" y="2961179"/>
            <a:chExt cx="6729932" cy="355451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961179"/>
              <a:ext cx="6729932" cy="31679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1529908" y="6177143"/>
                  <a:ext cx="10386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1600" dirty="0" smtClean="0"/>
                    <a:t>-mesons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908" y="6177143"/>
                  <a:ext cx="103868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r="-588" b="-2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pieren 12"/>
          <p:cNvGrpSpPr/>
          <p:nvPr/>
        </p:nvGrpSpPr>
        <p:grpSpPr>
          <a:xfrm>
            <a:off x="1205755" y="2961178"/>
            <a:ext cx="6678613" cy="3554519"/>
            <a:chOff x="1141275" y="2961178"/>
            <a:chExt cx="6678613" cy="3554519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275" y="2961178"/>
              <a:ext cx="6678613" cy="316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1529908" y="6177143"/>
                  <a:ext cx="110440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-mesons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908" y="6177143"/>
                  <a:ext cx="1104405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5357" r="-552" b="-2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feld 15"/>
          <p:cNvSpPr txBox="1"/>
          <p:nvPr/>
        </p:nvSpPr>
        <p:spPr>
          <a:xfrm>
            <a:off x="360509" y="612591"/>
            <a:ext cx="573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C00000"/>
                </a:solidFill>
              </a:rPr>
              <a:t>HSC Collaboration (</a:t>
            </a:r>
            <a:r>
              <a:rPr lang="en-US" sz="2000" i="1" u="sng" dirty="0" err="1" smtClean="0">
                <a:solidFill>
                  <a:srgbClr val="C00000"/>
                </a:solidFill>
              </a:rPr>
              <a:t>Moir</a:t>
            </a:r>
            <a:r>
              <a:rPr lang="en-US" sz="2000" i="1" u="sng" dirty="0" smtClean="0">
                <a:solidFill>
                  <a:srgbClr val="C00000"/>
                </a:solidFill>
              </a:rPr>
              <a:t> et al.), </a:t>
            </a:r>
            <a:r>
              <a:rPr lang="en-US" sz="2000" i="1" u="sng" dirty="0">
                <a:solidFill>
                  <a:srgbClr val="C00000"/>
                </a:solidFill>
              </a:rPr>
              <a:t>JHEP 1305 (2013) 021</a:t>
            </a:r>
            <a:endParaRPr lang="en-GB" sz="20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18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03149" y="1246225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-improved Wilson fermions; </a:t>
                </a:r>
                <a:r>
                  <a:rPr lang="en-US" sz="2000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anisotropic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lattices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9" y="1246225"/>
                <a:ext cx="6836103" cy="406433"/>
              </a:xfrm>
              <a:prstGeom prst="rect">
                <a:avLst/>
              </a:prstGeom>
              <a:blipFill rotWithShape="1">
                <a:blip r:embed="rId3"/>
                <a:stretch>
                  <a:fillRect l="-713" t="-7463" b="-3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Single lattice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spacing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=0.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12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=3.5</m:t>
                    </m:r>
                  </m:oMath>
                </a14:m>
                <a:endParaRPr lang="en-GB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1" y="1747791"/>
                <a:ext cx="6836103" cy="406433"/>
              </a:xfrm>
              <a:prstGeom prst="rect">
                <a:avLst/>
              </a:prstGeom>
              <a:blipFill rotWithShape="1">
                <a:blip r:embed="rId4"/>
                <a:stretch>
                  <a:fillRect l="-803" t="-116667" b="-17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Single pion mass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391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 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/>
                    </m:sSubSup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=5.7</m:t>
                    </m:r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57113"/>
                <a:ext cx="6836103" cy="406433"/>
              </a:xfrm>
              <a:prstGeom prst="rect">
                <a:avLst/>
              </a:prstGeom>
              <a:blipFill rotWithShape="1">
                <a:blip r:embed="rId5"/>
                <a:stretch>
                  <a:fillRect l="-803" t="-7463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ieren 8"/>
          <p:cNvGrpSpPr/>
          <p:nvPr/>
        </p:nvGrpSpPr>
        <p:grpSpPr>
          <a:xfrm>
            <a:off x="1180096" y="2961179"/>
            <a:ext cx="6729932" cy="3554518"/>
            <a:chOff x="1115616" y="2961179"/>
            <a:chExt cx="6729932" cy="355451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961179"/>
              <a:ext cx="6729932" cy="31679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1529908" y="6177143"/>
                  <a:ext cx="103868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1600" dirty="0" smtClean="0"/>
                    <a:t>-mesons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908" y="6177143"/>
                  <a:ext cx="103868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r="-588" b="-2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pieren 12"/>
          <p:cNvGrpSpPr/>
          <p:nvPr/>
        </p:nvGrpSpPr>
        <p:grpSpPr>
          <a:xfrm>
            <a:off x="1205755" y="2961178"/>
            <a:ext cx="6678613" cy="3554519"/>
            <a:chOff x="1141275" y="2961178"/>
            <a:chExt cx="6678613" cy="3554519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275" y="2961178"/>
              <a:ext cx="6678613" cy="316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1529908" y="6177143"/>
                  <a:ext cx="110440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-mesons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908" y="6177143"/>
                  <a:ext cx="1104405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5357" r="-552" b="-2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uppieren 21"/>
          <p:cNvGrpSpPr/>
          <p:nvPr/>
        </p:nvGrpSpPr>
        <p:grpSpPr>
          <a:xfrm>
            <a:off x="1844574" y="3284984"/>
            <a:ext cx="3667028" cy="1125416"/>
            <a:chOff x="1844574" y="3284984"/>
            <a:chExt cx="3667028" cy="1125416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844574" y="3284984"/>
              <a:ext cx="1503290" cy="476438"/>
              <a:chOff x="1844574" y="3284984"/>
              <a:chExt cx="1503290" cy="476438"/>
            </a:xfrm>
          </p:grpSpPr>
          <p:sp>
            <p:nvSpPr>
              <p:cNvPr id="2" name="Abgerundetes Rechteck 1"/>
              <p:cNvSpPr/>
              <p:nvPr/>
            </p:nvSpPr>
            <p:spPr>
              <a:xfrm>
                <a:off x="2411760" y="3392504"/>
                <a:ext cx="360040" cy="36004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Abgerundetes Rechteck 2"/>
              <p:cNvSpPr/>
              <p:nvPr/>
            </p:nvSpPr>
            <p:spPr>
              <a:xfrm>
                <a:off x="1844574" y="3653902"/>
                <a:ext cx="360040" cy="107520"/>
              </a:xfrm>
              <a:prstGeom prst="round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Abgerundetes Rechteck 4"/>
              <p:cNvSpPr/>
              <p:nvPr/>
            </p:nvSpPr>
            <p:spPr>
              <a:xfrm>
                <a:off x="2987824" y="3284984"/>
                <a:ext cx="360040" cy="215454"/>
              </a:xfrm>
              <a:prstGeom prst="round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2" name="Gerade Verbindung mit Pfeil 11"/>
            <p:cNvCxnSpPr>
              <a:stCxn id="2" idx="2"/>
              <a:endCxn id="17" idx="1"/>
            </p:cNvCxnSpPr>
            <p:nvPr/>
          </p:nvCxnSpPr>
          <p:spPr>
            <a:xfrm>
              <a:off x="2591780" y="3752544"/>
              <a:ext cx="1044116" cy="47319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3635896" y="4041068"/>
              <a:ext cx="1875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Hybrid candidates</a:t>
              </a:r>
              <a:endParaRPr lang="en-GB" dirty="0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360509" y="612591"/>
            <a:ext cx="573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C00000"/>
                </a:solidFill>
              </a:rPr>
              <a:t>HSC Collaboration (</a:t>
            </a:r>
            <a:r>
              <a:rPr lang="en-US" sz="2000" i="1" u="sng" dirty="0" err="1" smtClean="0">
                <a:solidFill>
                  <a:srgbClr val="C00000"/>
                </a:solidFill>
              </a:rPr>
              <a:t>Moir</a:t>
            </a:r>
            <a:r>
              <a:rPr lang="en-US" sz="2000" i="1" u="sng" dirty="0" smtClean="0">
                <a:solidFill>
                  <a:srgbClr val="C00000"/>
                </a:solidFill>
              </a:rPr>
              <a:t> et al.), </a:t>
            </a:r>
            <a:r>
              <a:rPr lang="en-US" sz="2000" i="1" u="sng" dirty="0">
                <a:solidFill>
                  <a:srgbClr val="C00000"/>
                </a:solidFill>
              </a:rPr>
              <a:t>JHEP 1305 (2013) 021</a:t>
            </a:r>
            <a:endParaRPr lang="en-GB" sz="20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19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Charmonium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1156682"/>
                <a:ext cx="57164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Recent investigations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(3872)</m:t>
                    </m:r>
                  </m:oMath>
                </a14:m>
                <a:r>
                  <a:rPr lang="en-GB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 smtClean="0"/>
                  <a:t>and</a:t>
                </a:r>
                <a:r>
                  <a:rPr lang="en-GB" sz="2000" dirty="0" smtClean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(3900)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56682"/>
                <a:ext cx="571643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59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95536" y="1881456"/>
                <a:ext cx="49155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-improved Wilson fermions,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81456"/>
                <a:ext cx="4915513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117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95536" y="2428501"/>
                <a:ext cx="5344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=266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MeV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=0.124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=2.7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8501"/>
                <a:ext cx="5344989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026" t="-4545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/>
          <p:cNvSpPr txBox="1"/>
          <p:nvPr/>
        </p:nvSpPr>
        <p:spPr>
          <a:xfrm>
            <a:off x="796560" y="1492397"/>
            <a:ext cx="4536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[</a:t>
            </a:r>
            <a:r>
              <a:rPr lang="en-US" sz="1400" i="1" dirty="0" err="1" smtClean="0">
                <a:solidFill>
                  <a:srgbClr val="C00000"/>
                </a:solidFill>
              </a:rPr>
              <a:t>Prelovsek</a:t>
            </a:r>
            <a:r>
              <a:rPr lang="en-US" sz="1400" i="1" dirty="0" smtClean="0">
                <a:solidFill>
                  <a:srgbClr val="C00000"/>
                </a:solidFill>
              </a:rPr>
              <a:t> and </a:t>
            </a:r>
            <a:r>
              <a:rPr lang="en-US" sz="1400" i="1" dirty="0" err="1" smtClean="0">
                <a:solidFill>
                  <a:srgbClr val="C00000"/>
                </a:solidFill>
              </a:rPr>
              <a:t>Leskovec</a:t>
            </a:r>
            <a:r>
              <a:rPr lang="en-US" sz="1400" i="1" dirty="0" smtClean="0">
                <a:solidFill>
                  <a:srgbClr val="C00000"/>
                </a:solidFill>
              </a:rPr>
              <a:t>, arXiv:1307.5172</a:t>
            </a:r>
            <a:r>
              <a:rPr lang="en-US" sz="1400" i="1" dirty="0">
                <a:solidFill>
                  <a:srgbClr val="C00000"/>
                </a:solidFill>
              </a:rPr>
              <a:t>; arXiv:1308.2097]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3600"/>
            <a:ext cx="562815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Introduction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4146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Low-Energy QCD in the LHC Era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7252" y="1153743"/>
            <a:ext cx="6128964" cy="1339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Quantitative understanding of </a:t>
            </a:r>
            <a:r>
              <a:rPr lang="en-GB" sz="2000" dirty="0" err="1" smtClean="0">
                <a:solidFill>
                  <a:prstClr val="black"/>
                </a:solidFill>
              </a:rPr>
              <a:t>hadronic</a:t>
            </a:r>
            <a:r>
              <a:rPr lang="en-GB" sz="2000" dirty="0" smtClean="0">
                <a:solidFill>
                  <a:prstClr val="black"/>
                </a:solidFill>
              </a:rPr>
              <a:t> properties: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Hadron masses and decays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Structural properties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9" y="993306"/>
            <a:ext cx="1452094" cy="1836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288" y="2477098"/>
            <a:ext cx="530824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Determination of Standard Model parameters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Quark masses, strong coupling constant</a:t>
            </a:r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15925" y="3320398"/>
            <a:ext cx="8257424" cy="1475670"/>
            <a:chOff x="415925" y="3320398"/>
            <a:chExt cx="8257424" cy="1475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415925" y="3355908"/>
                  <a:ext cx="6676355" cy="1440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en-US" sz="2000" dirty="0" smtClean="0">
                      <a:solidFill>
                        <a:prstClr val="black"/>
                      </a:solidFill>
                    </a:rPr>
                    <a:t>Precision tests of the Standard Model at low energies:</a:t>
                  </a:r>
                </a:p>
                <a:p>
                  <a:pPr marL="742950" lvl="1" indent="-285750">
                    <a:lnSpc>
                      <a:spcPct val="150000"/>
                    </a:lnSpc>
                    <a:buFont typeface="Wingdings" pitchFamily="2" charset="2"/>
                    <a:buChar char="§"/>
                  </a:pPr>
                  <a:r>
                    <a:rPr lang="en-US" dirty="0" smtClean="0">
                      <a:solidFill>
                        <a:prstClr val="black"/>
                      </a:solidFill>
                    </a:rPr>
                    <a:t>QCD corrections to weak decay amplitudes</a:t>
                  </a:r>
                </a:p>
                <a:p>
                  <a:pPr marL="742950" lvl="1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US" dirty="0" err="1" smtClean="0">
                      <a:solidFill>
                        <a:prstClr val="black"/>
                      </a:solidFill>
                    </a:rPr>
                    <a:t>Hadronic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 contributions to the </a:t>
                  </a:r>
                  <a:r>
                    <a:rPr lang="en-US" dirty="0" err="1" smtClean="0">
                      <a:solidFill>
                        <a:prstClr val="black"/>
                      </a:solidFill>
                    </a:rPr>
                    <a:t>muon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−2)</m:t>
                      </m:r>
                    </m:oMath>
                  </a14:m>
                  <a:endParaRPr lang="en-US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25" y="3355908"/>
                  <a:ext cx="6676355" cy="144016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349" y="3320398"/>
              <a:ext cx="2016000" cy="1475670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395537" y="4725143"/>
            <a:ext cx="8520096" cy="1979529"/>
            <a:chOff x="395537" y="4725143"/>
            <a:chExt cx="8520096" cy="1979529"/>
          </a:xfrm>
        </p:grpSpPr>
        <p:sp>
          <p:nvSpPr>
            <p:cNvPr id="15" name="Textfeld 14"/>
            <p:cNvSpPr txBox="1"/>
            <p:nvPr/>
          </p:nvSpPr>
          <p:spPr>
            <a:xfrm>
              <a:off x="395537" y="4725143"/>
              <a:ext cx="5472608" cy="16561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2000" dirty="0" smtClean="0">
                  <a:solidFill>
                    <a:prstClr val="black"/>
                  </a:solidFill>
                </a:rPr>
                <a:t>Non-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perturbative</a:t>
              </a:r>
              <a:r>
                <a:rPr lang="en-US" sz="2000" dirty="0" smtClean="0">
                  <a:solidFill>
                    <a:prstClr val="black"/>
                  </a:solidFill>
                </a:rPr>
                <a:t> input for QCD phase diagram:</a:t>
              </a:r>
            </a:p>
            <a:p>
              <a:pPr marL="742950" lvl="1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dirty="0" smtClean="0">
                  <a:solidFill>
                    <a:prstClr val="black"/>
                  </a:solidFill>
                </a:rPr>
                <a:t>Transition temperature; critical endpoint</a:t>
              </a:r>
            </a:p>
            <a:p>
              <a:pPr marL="742950" lvl="1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dirty="0" smtClean="0">
                  <a:solidFill>
                    <a:prstClr val="black"/>
                  </a:solidFill>
                </a:rPr>
                <a:t>Equation of State</a:t>
              </a:r>
            </a:p>
            <a:p>
              <a:pPr marL="742950" lvl="1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dirty="0" smtClean="0">
                  <a:solidFill>
                    <a:prstClr val="black"/>
                  </a:solidFill>
                </a:rPr>
                <a:t>Transport properties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158" y="4904672"/>
              <a:ext cx="2668475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8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20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60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Baryon resonances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8415" y="2020778"/>
            <a:ext cx="7430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Lattice calculations inconclusive – focus on pion mass dependence</a:t>
            </a:r>
            <a:endParaRPr lang="en-GB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00131" y="1180696"/>
                <a:ext cx="8001172" cy="7551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First excited state of the nucleon –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8000"/>
                    </a:solidFill>
                  </a:rPr>
                  <a:t> (“Roper”)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– lighter than the nucleon’s parity partner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1" y="1180696"/>
                <a:ext cx="8001172" cy="755195"/>
              </a:xfrm>
              <a:prstGeom prst="rect">
                <a:avLst/>
              </a:prstGeom>
              <a:blipFill rotWithShape="1">
                <a:blip r:embed="rId3"/>
                <a:stretch>
                  <a:fillRect l="-686" t="-4032" b="-7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395288" y="2640434"/>
            <a:ext cx="6143926" cy="1986944"/>
            <a:chOff x="395288" y="2640434"/>
            <a:chExt cx="6143926" cy="1986944"/>
          </a:xfrm>
        </p:grpSpPr>
        <p:sp>
          <p:nvSpPr>
            <p:cNvPr id="13" name="Textfeld 12"/>
            <p:cNvSpPr txBox="1"/>
            <p:nvPr/>
          </p:nvSpPr>
          <p:spPr>
            <a:xfrm>
              <a:off x="395536" y="2640434"/>
              <a:ext cx="1872208" cy="4671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Lattice issues:</a:t>
              </a: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5288" y="3126947"/>
              <a:ext cx="6143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Baryons: exponentially increasing noise-to-signal ratio</a:t>
              </a:r>
              <a:endParaRPr lang="en-GB" sz="20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95536" y="3676962"/>
              <a:ext cx="4113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Contamination from excited states</a:t>
              </a:r>
              <a:endParaRPr lang="en-GB" sz="20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95536" y="4227268"/>
              <a:ext cx="2914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Large finite-size effects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4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21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60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Baryon resonances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0131" y="1180696"/>
            <a:ext cx="5251989" cy="3775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Summary plot:  </a:t>
            </a:r>
            <a:r>
              <a:rPr lang="en-US" sz="2000" i="1" dirty="0" smtClean="0">
                <a:solidFill>
                  <a:srgbClr val="C00000"/>
                </a:solidFill>
              </a:rPr>
              <a:t>Ch. Thomas @ Lattice 2013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395288" y="1734179"/>
            <a:ext cx="8227463" cy="4509123"/>
            <a:chOff x="395288" y="1734179"/>
            <a:chExt cx="8227463" cy="4509123"/>
          </a:xfrm>
        </p:grpSpPr>
        <p:sp>
          <p:nvSpPr>
            <p:cNvPr id="2" name="Textfeld 1"/>
            <p:cNvSpPr txBox="1"/>
            <p:nvPr/>
          </p:nvSpPr>
          <p:spPr>
            <a:xfrm>
              <a:off x="395288" y="1734179"/>
              <a:ext cx="2076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Positive parity:</a:t>
              </a:r>
              <a:endParaRPr lang="en-GB" sz="2000" dirty="0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139302"/>
              <a:ext cx="7795167" cy="4104000"/>
            </a:xfrm>
            <a:prstGeom prst="rect">
              <a:avLst/>
            </a:prstGeom>
          </p:spPr>
        </p:pic>
      </p:grpSp>
      <p:grpSp>
        <p:nvGrpSpPr>
          <p:cNvPr id="17" name="Gruppieren 16"/>
          <p:cNvGrpSpPr/>
          <p:nvPr/>
        </p:nvGrpSpPr>
        <p:grpSpPr>
          <a:xfrm>
            <a:off x="395288" y="1734179"/>
            <a:ext cx="8174927" cy="4509123"/>
            <a:chOff x="395288" y="1734179"/>
            <a:chExt cx="8174927" cy="4509123"/>
          </a:xfrm>
        </p:grpSpPr>
        <p:sp>
          <p:nvSpPr>
            <p:cNvPr id="18" name="Textfeld 17"/>
            <p:cNvSpPr txBox="1"/>
            <p:nvPr/>
          </p:nvSpPr>
          <p:spPr>
            <a:xfrm>
              <a:off x="395288" y="1734179"/>
              <a:ext cx="2183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Negative parity:</a:t>
              </a:r>
              <a:endParaRPr lang="en-GB" sz="2000" dirty="0"/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120" y="2139302"/>
              <a:ext cx="7690095" cy="41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5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22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433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 Hadron Spectroscopy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289" y="1187874"/>
            <a:ext cx="7993135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Ground state mesons and baryons computable with percent accuracy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6635" y="1734273"/>
            <a:ext cx="7993135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Calculations of the excitation spectrum much less refined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536" y="2293752"/>
            <a:ext cx="7993135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Significant progress in </a:t>
            </a:r>
            <a:r>
              <a:rPr lang="en-US" sz="2000" dirty="0" err="1" smtClean="0">
                <a:solidFill>
                  <a:prstClr val="black"/>
                </a:solidFill>
              </a:rPr>
              <a:t>mesonic</a:t>
            </a:r>
            <a:r>
              <a:rPr lang="en-US" sz="2000" dirty="0" smtClean="0">
                <a:solidFill>
                  <a:prstClr val="black"/>
                </a:solidFill>
              </a:rPr>
              <a:t> sector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5537" y="2852936"/>
            <a:ext cx="4608512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Baryon sector remains inconclusive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99592" y="3233468"/>
            <a:ext cx="397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Systematic effects not well controlled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912471" y="3594078"/>
            <a:ext cx="327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Much more statistics required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914481" y="3970584"/>
            <a:ext cx="550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Volume study required to distinguish scattering states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99514" y="4467564"/>
            <a:ext cx="8237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Resonance widths accessible via multi-particle energy levels in a finite box</a:t>
            </a:r>
            <a:endParaRPr lang="en-GB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785691" y="4784273"/>
            <a:ext cx="293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[</a:t>
            </a:r>
            <a:r>
              <a:rPr lang="en-US" sz="1400" i="1" dirty="0" err="1" smtClean="0">
                <a:solidFill>
                  <a:srgbClr val="C00000"/>
                </a:solidFill>
              </a:rPr>
              <a:t>Lüscher</a:t>
            </a:r>
            <a:r>
              <a:rPr lang="en-US" sz="1400" i="1" dirty="0" smtClean="0">
                <a:solidFill>
                  <a:srgbClr val="C00000"/>
                </a:solidFill>
              </a:rPr>
              <a:t> 1986 &amp; 1991, Wiese 1989,…]</a:t>
            </a:r>
            <a:endParaRPr lang="en-GB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t="13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23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Outline</a:t>
            </a: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 bwMode="auto">
          <a:xfrm>
            <a:off x="574676" y="44451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E471FE9-A048-DD49-8381-C094BC8ACEEA}" type="slidenum">
              <a:rPr lang="de-DE" sz="1600" smtClean="0">
                <a:solidFill>
                  <a:prstClr val="white"/>
                </a:solidFill>
                <a:cs typeface="Arial" charset="0"/>
              </a:rPr>
              <a:pPr algn="l"/>
              <a:t>23</a:t>
            </a:fld>
            <a:r>
              <a:rPr lang="de-DE" sz="1600" dirty="0" smtClean="0">
                <a:solidFill>
                  <a:prstClr val="white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prstClr val="white"/>
                </a:solidFill>
                <a:cs typeface="Arial" charset="0"/>
              </a:rPr>
              <a:t>Smearing</a:t>
            </a:r>
            <a:r>
              <a:rPr lang="de-DE" sz="1600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prstClr val="white"/>
                </a:solidFill>
                <a:cs typeface="Arial" charset="0"/>
              </a:rPr>
              <a:t>Revisited</a:t>
            </a:r>
            <a:endParaRPr lang="de-DE" sz="16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541474" y="37474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F2C7968-B75F-4341-B74C-99DFD4B9425F}" type="slidenum">
              <a:rPr lang="de-DE" sz="1600" smtClean="0">
                <a:solidFill>
                  <a:prstClr val="white"/>
                </a:solidFill>
                <a:cs typeface="Arial" charset="0"/>
              </a:rPr>
              <a:pPr algn="l"/>
              <a:t>23</a:t>
            </a:fld>
            <a:r>
              <a:rPr lang="de-DE" sz="1600" dirty="0" smtClean="0">
                <a:solidFill>
                  <a:prstClr val="white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prstClr val="white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prstClr val="white"/>
                </a:solidFill>
                <a:cs typeface="Arial" charset="0"/>
              </a:rPr>
              <a:t>Structure</a:t>
            </a:r>
            <a:endParaRPr lang="en-US" sz="1600" dirty="0" smtClean="0">
              <a:solidFill>
                <a:prstClr val="white"/>
              </a:solidFill>
              <a:cs typeface="Arial" charset="0"/>
            </a:endParaRPr>
          </a:p>
          <a:p>
            <a:pPr algn="l"/>
            <a:endParaRPr lang="de-DE" sz="1600" dirty="0" smtClean="0">
              <a:solidFill>
                <a:prstClr val="white"/>
              </a:solidFill>
              <a:cs typeface="Arial" charset="0"/>
            </a:endParaRPr>
          </a:p>
          <a:p>
            <a:pPr algn="l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57150" y="2958057"/>
            <a:ext cx="5832648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Hadron Structure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6" y="-4317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DE471FE9-A048-DD49-8381-C094BC8ACEEA}" type="slidenum">
              <a:rPr lang="de-DE" sz="1600">
                <a:solidFill>
                  <a:schemeClr val="bg1"/>
                </a:solidFill>
                <a:cs typeface="Arial" charset="0"/>
              </a:rPr>
              <a:t>24</a:t>
            </a:fld>
            <a:r>
              <a:rPr lang="de-DE" sz="1600" dirty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0812" y="1090216"/>
            <a:ext cx="3900911" cy="1068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Current lattice simulations do not reproduce experimental results on nucleon structure 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39346" y="866102"/>
            <a:ext cx="8023224" cy="3433544"/>
            <a:chOff x="839346" y="866102"/>
            <a:chExt cx="8023224" cy="3433544"/>
          </a:xfrm>
        </p:grpSpPr>
        <p:sp>
          <p:nvSpPr>
            <p:cNvPr id="3" name="Textfeld 2"/>
            <p:cNvSpPr txBox="1"/>
            <p:nvPr/>
          </p:nvSpPr>
          <p:spPr>
            <a:xfrm>
              <a:off x="839346" y="2158506"/>
              <a:ext cx="3023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[H-W Lin, </a:t>
              </a:r>
              <a:r>
                <a:rPr lang="en-GB" sz="1400" i="1" dirty="0" err="1">
                  <a:solidFill>
                    <a:srgbClr val="C00000"/>
                  </a:solidFill>
                </a:rPr>
                <a:t>PoS</a:t>
              </a:r>
              <a:r>
                <a:rPr lang="en-GB" sz="1400" i="1" dirty="0">
                  <a:solidFill>
                    <a:srgbClr val="C00000"/>
                  </a:solidFill>
                </a:rPr>
                <a:t> LATTICE2012 (2012) 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013]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4572000" y="866102"/>
              <a:ext cx="4290570" cy="3433544"/>
              <a:chOff x="4572000" y="866102"/>
              <a:chExt cx="4290570" cy="3433544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059646"/>
                <a:ext cx="4290570" cy="3240000"/>
              </a:xfrm>
              <a:prstGeom prst="rect">
                <a:avLst/>
              </a:prstGeom>
            </p:spPr>
          </p:pic>
          <p:sp>
            <p:nvSpPr>
              <p:cNvPr id="4" name="Textfeld 3"/>
              <p:cNvSpPr txBox="1"/>
              <p:nvPr/>
            </p:nvSpPr>
            <p:spPr>
              <a:xfrm>
                <a:off x="5707986" y="866102"/>
                <a:ext cx="2125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Nucleon axial charge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839350" y="866102"/>
            <a:ext cx="7701171" cy="3433544"/>
            <a:chOff x="839350" y="866102"/>
            <a:chExt cx="7701171" cy="3433544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894049" y="866102"/>
              <a:ext cx="3646472" cy="3433544"/>
              <a:chOff x="4894049" y="866102"/>
              <a:chExt cx="3646472" cy="3433544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4049" y="1059646"/>
                <a:ext cx="3646472" cy="3240000"/>
              </a:xfrm>
              <a:prstGeom prst="rect">
                <a:avLst/>
              </a:prstGeom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5444974" y="866102"/>
                <a:ext cx="288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Average momentum fraction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839350" y="2151405"/>
              <a:ext cx="2376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Alekhin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Blümlein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Moch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Phys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Rev D86 (2012) 054009]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395288" y="2813609"/>
            <a:ext cx="6695104" cy="2781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/>
              <a:t>Systematic effects not fully controlled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Lattice artefacts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Chiral extrapolation to physical pion mass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Finite-volume effects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“Contamination” from excited states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Quark-disconnected diagrams ignored</a:t>
            </a:r>
          </a:p>
        </p:txBody>
      </p:sp>
    </p:spTree>
    <p:extLst>
      <p:ext uri="{BB962C8B-B14F-4D97-AF65-F5344CB8AC3E}">
        <p14:creationId xmlns:p14="http://schemas.microsoft.com/office/powerpoint/2010/main" val="20412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971600" y="1916833"/>
            <a:ext cx="3931141" cy="720080"/>
          </a:xfrm>
          <a:prstGeom prst="rect">
            <a:avLst/>
          </a:prstGeom>
          <a:solidFill>
            <a:srgbClr val="C00000">
              <a:alpha val="15000"/>
            </a:srgb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971600" y="2058158"/>
                <a:ext cx="3782317" cy="445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58158"/>
                <a:ext cx="3782317" cy="445699"/>
              </a:xfrm>
              <a:prstGeom prst="rect">
                <a:avLst/>
              </a:prstGeom>
              <a:blipFill rotWithShape="1"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25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37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Charge of the Nucleon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5289" y="1187874"/>
                <a:ext cx="4392736" cy="8184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nucleon matrix element of the axial current:</a:t>
                </a:r>
              </a:p>
              <a:p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1187874"/>
                <a:ext cx="4392736" cy="818479"/>
              </a:xfrm>
              <a:prstGeom prst="rect">
                <a:avLst/>
              </a:prstGeom>
              <a:blipFill rotWithShape="1">
                <a:blip r:embed="rId4"/>
                <a:stretch>
                  <a:fillRect l="-1250" t="-3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95288" y="2982148"/>
                <a:ext cx="6610399" cy="1425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GB" sz="2000" dirty="0" smtClean="0"/>
                  <a:t>Ideal benchmark quantity for lattice QCD: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GB" sz="2000" dirty="0" smtClean="0"/>
                  <a:t>Simple quark bilinear: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GB" sz="2000" dirty="0" smtClean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GB" sz="2000" dirty="0" smtClean="0"/>
                  <a:t>No momentum transfer between initial and final state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GB" sz="2000" dirty="0" smtClean="0"/>
                  <a:t>No quark-disconnected diagram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982148"/>
                <a:ext cx="6610399" cy="1425070"/>
              </a:xfrm>
              <a:prstGeom prst="rect">
                <a:avLst/>
              </a:prstGeom>
              <a:blipFill rotWithShape="1">
                <a:blip r:embed="rId7"/>
                <a:stretch>
                  <a:fillRect l="-830" t="-2137" b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5288" y="4642268"/>
                <a:ext cx="5572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Lattice calculations underestimate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GB" sz="200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∼10%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4642268"/>
                <a:ext cx="5572808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985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52" y="497645"/>
            <a:ext cx="3726742" cy="19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/>
        </p:nvGrpSpPr>
        <p:grpSpPr>
          <a:xfrm>
            <a:off x="1410031" y="485090"/>
            <a:ext cx="7425263" cy="3045350"/>
            <a:chOff x="1410031" y="485090"/>
            <a:chExt cx="7425263" cy="3045350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52" y="485090"/>
              <a:ext cx="3726742" cy="1983260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031" y="2558440"/>
              <a:ext cx="6720686" cy="972000"/>
            </a:xfrm>
            <a:prstGeom prst="rect">
              <a:avLst/>
            </a:prstGeom>
          </p:spPr>
        </p:pic>
      </p:grpSp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26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3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Method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289" y="1187874"/>
            <a:ext cx="4392736" cy="1088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Extract nucleon </a:t>
            </a:r>
            <a:r>
              <a:rPr lang="en-GB" sz="2000" dirty="0" err="1" smtClean="0">
                <a:solidFill>
                  <a:prstClr val="black"/>
                </a:solidFill>
              </a:rPr>
              <a:t>hadronic</a:t>
            </a:r>
            <a:r>
              <a:rPr lang="en-GB" sz="2000" dirty="0" smtClean="0">
                <a:solidFill>
                  <a:prstClr val="black"/>
                </a:solidFill>
              </a:rPr>
              <a:t> matrix elements from ratios of three- and two-point correlation functions, e.g.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410031" y="497645"/>
            <a:ext cx="7425263" cy="3032795"/>
            <a:chOff x="1410031" y="497645"/>
            <a:chExt cx="7425263" cy="303279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52" y="497645"/>
              <a:ext cx="3726742" cy="198326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031" y="2558440"/>
              <a:ext cx="6720686" cy="972000"/>
            </a:xfrm>
            <a:prstGeom prst="rect">
              <a:avLst/>
            </a:prstGeom>
          </p:spPr>
        </p:pic>
      </p:grpSp>
      <p:grpSp>
        <p:nvGrpSpPr>
          <p:cNvPr id="2" name="Gruppieren 1"/>
          <p:cNvGrpSpPr/>
          <p:nvPr/>
        </p:nvGrpSpPr>
        <p:grpSpPr>
          <a:xfrm>
            <a:off x="395289" y="3395190"/>
            <a:ext cx="7785132" cy="3462809"/>
            <a:chOff x="395289" y="3395190"/>
            <a:chExt cx="7785132" cy="3462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395289" y="3920639"/>
                  <a:ext cx="3096591" cy="804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/>
                    <a:t>Statistical fluctuations impose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≲1.3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fm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9" y="3920639"/>
                  <a:ext cx="3096591" cy="8045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72" t="-3788" b="-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221" y="3395190"/>
              <a:ext cx="4498200" cy="3462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1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27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Summed Insertions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44006" y="736088"/>
            <a:ext cx="5172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Maiani</a:t>
            </a:r>
            <a:r>
              <a:rPr lang="en-GB" sz="1400" i="1" dirty="0" smtClean="0">
                <a:solidFill>
                  <a:srgbClr val="C00000"/>
                </a:solidFill>
              </a:rPr>
              <a:t> et al. 1987,  </a:t>
            </a:r>
            <a:r>
              <a:rPr lang="en-GB" sz="1400" i="1" dirty="0" err="1" smtClean="0">
                <a:solidFill>
                  <a:srgbClr val="C00000"/>
                </a:solidFill>
              </a:rPr>
              <a:t>Güsken</a:t>
            </a:r>
            <a:r>
              <a:rPr lang="en-GB" sz="1400" i="1" dirty="0" smtClean="0">
                <a:solidFill>
                  <a:srgbClr val="C00000"/>
                </a:solidFill>
              </a:rPr>
              <a:t> et al. 1989, </a:t>
            </a:r>
            <a:r>
              <a:rPr lang="en-GB" sz="1400" i="1" dirty="0" err="1" smtClean="0">
                <a:solidFill>
                  <a:srgbClr val="C00000"/>
                </a:solidFill>
              </a:rPr>
              <a:t>Bulava</a:t>
            </a:r>
            <a:r>
              <a:rPr lang="en-GB" sz="1400" i="1" dirty="0" smtClean="0">
                <a:solidFill>
                  <a:srgbClr val="C00000"/>
                </a:solidFill>
              </a:rPr>
              <a:t> et al., </a:t>
            </a:r>
            <a:r>
              <a:rPr lang="en-GB" sz="1400" i="1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dirty="0" smtClean="0">
                <a:solidFill>
                  <a:srgbClr val="C00000"/>
                </a:solidFill>
              </a:rPr>
              <a:t> et al.]</a:t>
            </a:r>
            <a:endParaRPr lang="en-GB" sz="1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92693" y="1297147"/>
                <a:ext cx="7839134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Standard method: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  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3" y="1297147"/>
                <a:ext cx="7839134" cy="595228"/>
              </a:xfrm>
              <a:prstGeom prst="rect">
                <a:avLst/>
              </a:prstGeom>
              <a:blipFill rotWithShape="1">
                <a:blip r:embed="rId3"/>
                <a:stretch>
                  <a:fillRect l="-622" b="-15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394772" y="1945542"/>
            <a:ext cx="2627642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Summed insertion:   </a:t>
            </a:r>
            <a:endParaRPr lang="en-GB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1174189" y="2475401"/>
                <a:ext cx="6866047" cy="9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Γ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sz="20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89" y="2475401"/>
                <a:ext cx="6866047" cy="9541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78453" y="3724695"/>
                <a:ext cx="3539877" cy="14401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GB" dirty="0">
                    <a:solidFill>
                      <a:prstClr val="black"/>
                    </a:solidFill>
                  </a:rPr>
                  <a:t>Excited state contributions more strongly suppressed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GB" dirty="0" smtClean="0">
                    <a:solidFill>
                      <a:prstClr val="black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 from </a:t>
                </a:r>
                <a:r>
                  <a:rPr lang="en-GB" dirty="0">
                    <a:solidFill>
                      <a:prstClr val="black"/>
                    </a:solidFill>
                  </a:rPr>
                  <a:t>linear slope of summed ratio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3" y="3724695"/>
                <a:ext cx="3539877" cy="1440160"/>
              </a:xfrm>
              <a:prstGeom prst="rect">
                <a:avLst/>
              </a:prstGeom>
              <a:blipFill rotWithShape="1">
                <a:blip r:embed="rId5"/>
                <a:stretch>
                  <a:fillRect l="-1033" t="-2119" r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2785179" y="3206494"/>
            <a:ext cx="5920723" cy="3456000"/>
            <a:chOff x="2785179" y="3206494"/>
            <a:chExt cx="5920723" cy="34560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689" y="3206494"/>
              <a:ext cx="4284213" cy="345600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(axial charge)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785179" y="3206494"/>
            <a:ext cx="5989569" cy="3456000"/>
            <a:chOff x="2785179" y="3206494"/>
            <a:chExt cx="5989569" cy="34560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841" y="3206494"/>
              <a:ext cx="4421907" cy="34560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(axial charge)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785179" y="3208339"/>
            <a:ext cx="5992887" cy="3452310"/>
            <a:chOff x="2785179" y="3208339"/>
            <a:chExt cx="5992887" cy="3452310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524" y="3208339"/>
              <a:ext cx="4428542" cy="3452310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(axial charge)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7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5" y="2412459"/>
            <a:ext cx="4320000" cy="4063864"/>
          </a:xfrm>
          <a:prstGeom prst="rect">
            <a:avLst/>
          </a:prstGeom>
        </p:spPr>
      </p:pic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28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3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axial charge in two-flavour QCD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65630" y="1427728"/>
                <a:ext cx="8362161" cy="1030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improved </a:t>
                </a:r>
                <a:r>
                  <a:rPr lang="en-GB" sz="2000" dirty="0">
                    <a:solidFill>
                      <a:prstClr val="black"/>
                    </a:solidFill>
                  </a:rPr>
                  <a:t>Wilson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fermions: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=0.05, 0.063, 0.079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 smtClean="0">
                    <a:solidFill>
                      <a:srgbClr val="0000FF"/>
                    </a:solidFill>
                  </a:rPr>
                  <a:t>fm</a:t>
                </a:r>
                <a:endParaRPr lang="en-GB" sz="20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dirty="0" smtClean="0"/>
                  <a:t>Pion masses:			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000" dirty="0" smtClean="0">
                    <a:solidFill>
                      <a:srgbClr val="0000FF"/>
                    </a:solidFill>
                  </a:rPr>
                  <a:t>  280 – 650 </a:t>
                </a:r>
                <a:r>
                  <a:rPr lang="en-GB" sz="2000" dirty="0">
                    <a:solidFill>
                      <a:srgbClr val="0000FF"/>
                    </a:solidFill>
                  </a:rPr>
                  <a:t>MeV,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≥4.0</m:t>
                    </m:r>
                  </m:oMath>
                </a14:m>
                <a:endParaRPr lang="en-GB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0" y="1427728"/>
                <a:ext cx="8362161" cy="1030667"/>
              </a:xfrm>
              <a:prstGeom prst="rect">
                <a:avLst/>
              </a:prstGeom>
              <a:blipFill rotWithShape="1">
                <a:blip r:embed="rId4"/>
                <a:stretch>
                  <a:fillRect l="-583" b="-4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433715" y="1035619"/>
            <a:ext cx="776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dirty="0" smtClean="0">
                <a:solidFill>
                  <a:srgbClr val="C00000"/>
                </a:solidFill>
              </a:rPr>
              <a:t>, Della </a:t>
            </a:r>
            <a:r>
              <a:rPr lang="en-GB" sz="1400" i="1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dirty="0" smtClean="0">
                <a:solidFill>
                  <a:srgbClr val="C00000"/>
                </a:solidFill>
              </a:rPr>
              <a:t>, von </a:t>
            </a:r>
            <a:r>
              <a:rPr lang="en-GB" sz="1400" i="1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Jüttner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dirty="0" err="1" smtClean="0">
                <a:solidFill>
                  <a:srgbClr val="C00000"/>
                </a:solidFill>
              </a:rPr>
              <a:t>Phys</a:t>
            </a:r>
            <a:r>
              <a:rPr lang="en-GB" sz="1400" i="1" dirty="0" smtClean="0">
                <a:solidFill>
                  <a:srgbClr val="C00000"/>
                </a:solidFill>
              </a:rPr>
              <a:t>  Rev D</a:t>
            </a:r>
            <a:r>
              <a:rPr lang="en-GB" sz="1400" i="1" dirty="0">
                <a:solidFill>
                  <a:srgbClr val="C00000"/>
                </a:solidFill>
              </a:rPr>
              <a:t>86 (2012) 074502</a:t>
            </a:r>
            <a:r>
              <a:rPr lang="en-GB" sz="1400" i="1" dirty="0" smtClean="0">
                <a:solidFill>
                  <a:srgbClr val="C00000"/>
                </a:solidFill>
              </a:rPr>
              <a:t>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820084" y="3042880"/>
            <a:ext cx="4090351" cy="720402"/>
            <a:chOff x="4820084" y="3042880"/>
            <a:chExt cx="4090351" cy="720402"/>
          </a:xfrm>
        </p:grpSpPr>
        <p:sp>
          <p:nvSpPr>
            <p:cNvPr id="4" name="Rechteck 3"/>
            <p:cNvSpPr/>
            <p:nvPr/>
          </p:nvSpPr>
          <p:spPr>
            <a:xfrm>
              <a:off x="4820084" y="3042880"/>
              <a:ext cx="4090351" cy="72040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4820084" y="3157842"/>
                  <a:ext cx="4090351" cy="440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=1.223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0.063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stat</m:t>
                            </m:r>
                          </m:sub>
                          <m:sup/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−0.060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+0.035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syst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84" y="3157842"/>
                  <a:ext cx="4090351" cy="4406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63" y="2412459"/>
            <a:ext cx="4319951" cy="40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29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644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 Nucleon form factors and axial charge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5289" y="1187874"/>
                <a:ext cx="7993135" cy="44092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Short source-sink separation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dictated by noisy signal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1187874"/>
                <a:ext cx="7993135" cy="440926"/>
              </a:xfrm>
              <a:prstGeom prst="rect">
                <a:avLst/>
              </a:prstGeom>
              <a:blipFill rotWithShape="1">
                <a:blip r:embed="rId3"/>
                <a:stretch>
                  <a:fillRect l="-686" t="-6944" b="-15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86635" y="1734273"/>
            <a:ext cx="7993135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Addressing excited-state contamination indispensable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8" y="3610496"/>
            <a:ext cx="4080484" cy="3059999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760805" y="2244786"/>
            <a:ext cx="4004463" cy="1301340"/>
            <a:chOff x="886088" y="2372922"/>
            <a:chExt cx="4105753" cy="1301340"/>
          </a:xfrm>
        </p:grpSpPr>
        <p:sp>
          <p:nvSpPr>
            <p:cNvPr id="14" name="Textfeld 13"/>
            <p:cNvSpPr txBox="1"/>
            <p:nvPr/>
          </p:nvSpPr>
          <p:spPr>
            <a:xfrm>
              <a:off x="886088" y="2372922"/>
              <a:ext cx="2313157" cy="440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000" b="1" dirty="0" smtClean="0">
                  <a:solidFill>
                    <a:prstClr val="black"/>
                  </a:solidFill>
                </a:rPr>
                <a:t>LHP Collaboration </a:t>
              </a:r>
              <a:endParaRPr lang="en-GB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86088" y="2692252"/>
              <a:ext cx="2413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[Green et al., arXiv:1209.1687]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963174" y="3027931"/>
                  <a:ext cx="40286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§"/>
                  </a:pPr>
                  <a:r>
                    <a:rPr lang="en-GB" dirty="0" smtClean="0">
                      <a:solidFill>
                        <a:prstClr val="black"/>
                      </a:solidFill>
                    </a:rPr>
                    <a:t>Physical pion mass at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=0.12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33CC"/>
                          </a:solidFill>
                          <a:latin typeface="Cambria Math"/>
                        </a:rPr>
                        <m:t>fm</m:t>
                      </m:r>
                    </m:oMath>
                  </a14:m>
                  <a:endParaRPr lang="en-GB" dirty="0" smtClean="0">
                    <a:solidFill>
                      <a:srgbClr val="0033CC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§"/>
                  </a:pPr>
                  <a:r>
                    <a:rPr lang="en-GB" dirty="0" smtClean="0">
                      <a:solidFill>
                        <a:prstClr val="black"/>
                      </a:solidFill>
                    </a:rPr>
                    <a:t>Excited-state contribution addressed</a:t>
                  </a: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174" y="3027931"/>
                  <a:ext cx="40286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4717" r="-155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12" y="3599699"/>
            <a:ext cx="4080468" cy="306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7" y="3610496"/>
            <a:ext cx="4080486" cy="3059999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5688222" y="2221105"/>
            <a:ext cx="3023841" cy="4497259"/>
            <a:chOff x="5688222" y="2221105"/>
            <a:chExt cx="3023841" cy="4497259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2573272"/>
              <a:ext cx="2664000" cy="414509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688222" y="2221105"/>
              <a:ext cx="3023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[H-W Lin, </a:t>
              </a:r>
              <a:r>
                <a:rPr lang="en-GB" sz="1400" i="1" dirty="0" err="1">
                  <a:solidFill>
                    <a:srgbClr val="C00000"/>
                  </a:solidFill>
                </a:rPr>
                <a:t>PoS</a:t>
              </a:r>
              <a:r>
                <a:rPr lang="en-GB" sz="1400" i="1" dirty="0">
                  <a:solidFill>
                    <a:srgbClr val="C00000"/>
                  </a:solidFill>
                </a:rPr>
                <a:t> LATTICE2012 (2012) 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013]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1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3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Introduction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96130" y="1180377"/>
            <a:ext cx="8361212" cy="1270558"/>
            <a:chOff x="396130" y="1091597"/>
            <a:chExt cx="8361212" cy="1270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396130" y="1091597"/>
                  <a:ext cx="8361212" cy="547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GB" sz="2000" dirty="0" err="1" smtClean="0">
                      <a:solidFill>
                        <a:prstClr val="black"/>
                      </a:solidFill>
                    </a:rPr>
                    <a:t>Minkowski</a:t>
                  </a:r>
                  <a:r>
                    <a:rPr lang="en-GB" sz="2000" dirty="0" smtClean="0">
                      <a:solidFill>
                        <a:prstClr val="black"/>
                      </a:solidFill>
                    </a:rPr>
                    <a:t> space-time, continuum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</m:oMath>
                  </a14:m>
                  <a:r>
                    <a:rPr lang="en-US" sz="2000" b="0" dirty="0" smtClean="0">
                      <a:solidFill>
                        <a:prstClr val="black"/>
                      </a:solidFill>
                    </a:rPr>
                    <a:t>  	  Euclidean space-time, discrete</a:t>
                  </a: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130" y="1091597"/>
                  <a:ext cx="8361212" cy="5470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56" b="-123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uppieren 9"/>
            <p:cNvGrpSpPr/>
            <p:nvPr/>
          </p:nvGrpSpPr>
          <p:grpSpPr>
            <a:xfrm>
              <a:off x="1691568" y="1640630"/>
              <a:ext cx="4703403" cy="721525"/>
              <a:chOff x="1691568" y="1640630"/>
              <a:chExt cx="4703403" cy="721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feld 3"/>
                  <p:cNvSpPr txBox="1"/>
                  <p:nvPr/>
                </p:nvSpPr>
                <p:spPr>
                  <a:xfrm>
                    <a:off x="1691568" y="1640630"/>
                    <a:ext cx="4703403" cy="3965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/>
                      <a:t>l</a:t>
                    </a:r>
                    <a:r>
                      <a:rPr lang="en-GB" dirty="0" smtClean="0"/>
                      <a:t>attice spacing:	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UV</m:t>
                            </m:r>
                          </m:sub>
                        </m:sSub>
                      </m:oMath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" name="Textfeld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568" y="1640630"/>
                    <a:ext cx="4703403" cy="3965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36" t="-6154" b="-184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feld 14"/>
                  <p:cNvSpPr txBox="1"/>
                  <p:nvPr/>
                </p:nvSpPr>
                <p:spPr>
                  <a:xfrm>
                    <a:off x="1700446" y="1992823"/>
                    <a:ext cx="25600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finite volume:	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oMath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" name="Textfeld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0446" y="1992823"/>
                    <a:ext cx="2560060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143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Textfeld 12"/>
          <p:cNvSpPr txBox="1"/>
          <p:nvPr/>
        </p:nvSpPr>
        <p:spPr>
          <a:xfrm>
            <a:off x="395288" y="737064"/>
            <a:ext cx="808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/>
              <a:t>Lattice QCD: 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GB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regularised Euclidean functional integrals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3" y="2585116"/>
            <a:ext cx="6195974" cy="855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02184" y="3652065"/>
                <a:ext cx="5540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 </a:t>
                </a:r>
                <a:r>
                  <a:rPr lang="en-GB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GB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tochastic</a:t>
                </a:r>
                <a:r>
                  <a:rPr lang="en-GB" sz="2000" dirty="0" smtClean="0"/>
                  <a:t> evaluation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〈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GB" sz="2000" dirty="0" smtClean="0"/>
                  <a:t> via </a:t>
                </a:r>
                <a:r>
                  <a:rPr lang="en-GB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Markov process</a:t>
                </a:r>
                <a:endParaRPr lang="en-GB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4" y="3652065"/>
                <a:ext cx="5540812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990" t="-9091" r="-6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ieren 21"/>
          <p:cNvGrpSpPr/>
          <p:nvPr/>
        </p:nvGrpSpPr>
        <p:grpSpPr>
          <a:xfrm>
            <a:off x="395288" y="5233225"/>
            <a:ext cx="7238901" cy="1131763"/>
            <a:chOff x="395288" y="5233225"/>
            <a:chExt cx="7238901" cy="1131763"/>
          </a:xfrm>
        </p:grpSpPr>
        <p:sp>
          <p:nvSpPr>
            <p:cNvPr id="24" name="Textfeld 23"/>
            <p:cNvSpPr txBox="1"/>
            <p:nvPr/>
          </p:nvSpPr>
          <p:spPr>
            <a:xfrm>
              <a:off x="395288" y="5233225"/>
              <a:ext cx="6469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Pion mass, i.e. lightest mass in the </a:t>
              </a:r>
              <a:r>
                <a:rPr lang="en-GB" sz="2000" dirty="0" err="1" smtClean="0"/>
                <a:t>pseudoscalar</a:t>
              </a:r>
              <a:r>
                <a:rPr lang="en-GB" sz="2000" dirty="0" smtClean="0"/>
                <a:t> channel:</a:t>
              </a:r>
              <a:endParaRPr lang="en-GB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1684711" y="5656670"/>
                  <a:ext cx="152349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≈500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2000" dirty="0" smtClean="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en-GB" sz="2000" dirty="0" smtClean="0"/>
                    <a:t>(2001)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11" y="5656670"/>
                  <a:ext cx="1523494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5424032" y="5657102"/>
                  <a:ext cx="221015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≈130−200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2000" dirty="0" smtClean="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en-GB" sz="2000" dirty="0" smtClean="0"/>
                    <a:t>(2013)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32" y="5657102"/>
                  <a:ext cx="2210157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4159653" y="5801931"/>
                  <a:ext cx="5453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⟶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653" y="5801931"/>
                  <a:ext cx="54534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/>
          <p:cNvGrpSpPr/>
          <p:nvPr/>
        </p:nvGrpSpPr>
        <p:grpSpPr>
          <a:xfrm>
            <a:off x="395287" y="4241662"/>
            <a:ext cx="7546641" cy="779811"/>
            <a:chOff x="395287" y="4241662"/>
            <a:chExt cx="7546641" cy="779811"/>
          </a:xfrm>
        </p:grpSpPr>
        <p:sp>
          <p:nvSpPr>
            <p:cNvPr id="5" name="Textfeld 4"/>
            <p:cNvSpPr txBox="1"/>
            <p:nvPr/>
          </p:nvSpPr>
          <p:spPr>
            <a:xfrm>
              <a:off x="395287" y="4241662"/>
              <a:ext cx="5006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GB" sz="2000" dirty="0" smtClean="0"/>
                <a:t> Simulation algorithm:   </a:t>
              </a:r>
              <a:r>
                <a:rPr lang="en-GB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Hybrid Monte Carlo</a:t>
              </a:r>
              <a:endPara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318727" y="4287828"/>
              <a:ext cx="1623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[Duane et al., 1987]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/>
                <p:cNvSpPr txBox="1"/>
                <p:nvPr/>
              </p:nvSpPr>
              <p:spPr>
                <a:xfrm>
                  <a:off x="727789" y="4621363"/>
                  <a:ext cx="57952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/>
                    <a:t>Strong growth of numerical cost near physical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endParaRPr lang="en-GB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9" y="4621363"/>
                  <a:ext cx="579524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52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53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30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39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form factor of the pion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288" y="1187874"/>
            <a:ext cx="315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Definition; charge radius: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69" y="1665296"/>
            <a:ext cx="4395856" cy="46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6133246" y="1631786"/>
                <a:ext cx="2542556" cy="46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46" y="1631786"/>
                <a:ext cx="2542556" cy="466025"/>
              </a:xfrm>
              <a:prstGeom prst="rect">
                <a:avLst/>
              </a:prstGeom>
              <a:blipFill rotWithShape="1"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16" y="2276872"/>
            <a:ext cx="4009091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112604" y="2371084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04" y="2371084"/>
                <a:ext cx="41068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133246" y="2354074"/>
                <a:ext cx="14169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46" y="2354074"/>
                <a:ext cx="141692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574586" y="2362206"/>
                <a:ext cx="1462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(pion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-term)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86" y="2362206"/>
                <a:ext cx="1462195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766" t="-8333" r="-376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ieren 25"/>
          <p:cNvGrpSpPr/>
          <p:nvPr/>
        </p:nvGrpSpPr>
        <p:grpSpPr>
          <a:xfrm>
            <a:off x="397000" y="2974873"/>
            <a:ext cx="7427453" cy="1692329"/>
            <a:chOff x="397000" y="2974873"/>
            <a:chExt cx="7427453" cy="1692329"/>
          </a:xfrm>
        </p:grpSpPr>
        <p:sp>
          <p:nvSpPr>
            <p:cNvPr id="20" name="Textfeld 19"/>
            <p:cNvSpPr txBox="1"/>
            <p:nvPr/>
          </p:nvSpPr>
          <p:spPr>
            <a:xfrm>
              <a:off x="397000" y="2974873"/>
              <a:ext cx="2312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>
                  <a:solidFill>
                    <a:prstClr val="black"/>
                  </a:solidFill>
                </a:rPr>
                <a:t>Chiral expansion:</a:t>
              </a:r>
              <a:endParaRPr lang="en-GB" sz="2000" dirty="0">
                <a:solidFill>
                  <a:srgbClr val="0033CC"/>
                </a:solidFill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65" y="3413796"/>
              <a:ext cx="6250588" cy="82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1987318" y="4292356"/>
                  <a:ext cx="5382564" cy="374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GB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e>
                            </m:acc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=4.783±0.097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⟹</m:t>
                        </m:r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=0.645±0.017 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f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318" y="4292356"/>
                  <a:ext cx="5382564" cy="3748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26"/>
          <p:cNvGrpSpPr/>
          <p:nvPr/>
        </p:nvGrpSpPr>
        <p:grpSpPr>
          <a:xfrm>
            <a:off x="395288" y="4853372"/>
            <a:ext cx="6054414" cy="1148955"/>
            <a:chOff x="395288" y="4853372"/>
            <a:chExt cx="6054414" cy="1148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/>
                <p:cNvSpPr txBox="1"/>
                <p:nvPr/>
              </p:nvSpPr>
              <p:spPr>
                <a:xfrm>
                  <a:off x="395288" y="4853372"/>
                  <a:ext cx="60544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Phenomenological determination from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𝜋𝜋</m:t>
                      </m:r>
                    </m:oMath>
                  </a14:m>
                  <a:r>
                    <a:rPr lang="en-GB" sz="2000" dirty="0" smtClean="0">
                      <a:solidFill>
                        <a:prstClr val="black"/>
                      </a:solidFill>
                    </a:rPr>
                    <a:t>-scattering</a:t>
                  </a:r>
                  <a:endParaRPr lang="en-GB" sz="20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4853372"/>
                  <a:ext cx="6054414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906" t="-7576" r="-201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feld 23"/>
            <p:cNvSpPr txBox="1"/>
            <p:nvPr/>
          </p:nvSpPr>
          <p:spPr>
            <a:xfrm>
              <a:off x="756560" y="5195656"/>
              <a:ext cx="4517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Colangelo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Gasser &amp;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Leutwyler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Nucl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Phys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B603 (2001) 125]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3242726" y="5632995"/>
                  <a:ext cx="2658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=0.61±0.04 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f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2726" y="5632995"/>
                  <a:ext cx="265854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26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40408"/>
            <a:ext cx="4276363" cy="1440000"/>
          </a:xfrm>
          <a:prstGeom prst="rect">
            <a:avLst/>
          </a:prstGeom>
        </p:spPr>
      </p:pic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31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8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calculation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288" y="1187874"/>
            <a:ext cx="38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Quark-disconnected diagrams: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41590" y="689534"/>
            <a:ext cx="340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Gülpers</a:t>
            </a:r>
            <a:r>
              <a:rPr lang="en-GB" sz="1400" i="1" dirty="0" smtClean="0">
                <a:solidFill>
                  <a:srgbClr val="C00000"/>
                </a:solidFill>
              </a:rPr>
              <a:t>, von </a:t>
            </a:r>
            <a:r>
              <a:rPr lang="en-GB" sz="1400" i="1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dirty="0" smtClean="0">
                <a:solidFill>
                  <a:srgbClr val="C00000"/>
                </a:solidFill>
              </a:rPr>
              <a:t>, H.W., arXiv:1309.2104]</a:t>
            </a:r>
            <a:endParaRPr lang="en-GB" sz="1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7000" y="2453299"/>
                <a:ext cx="8190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Stochastic evaluation of disconnected contribution: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GB" sz="2000" dirty="0" smtClean="0"/>
                  <a:t>stochastic sources</a:t>
                </a:r>
                <a:endParaRPr lang="en-GB" sz="20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0" y="2453299"/>
                <a:ext cx="819096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95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95288" y="2919015"/>
                <a:ext cx="70263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“Hopping parameter expansion” of Dirac operator to order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919015"/>
                <a:ext cx="7026347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81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/>
          <p:cNvGrpSpPr/>
          <p:nvPr/>
        </p:nvGrpSpPr>
        <p:grpSpPr>
          <a:xfrm>
            <a:off x="396721" y="3417451"/>
            <a:ext cx="8345407" cy="3361967"/>
            <a:chOff x="396721" y="3417451"/>
            <a:chExt cx="8345407" cy="3361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396721" y="3417451"/>
                  <a:ext cx="7479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GB" sz="2000" dirty="0" smtClean="0">
                      <a:solidFill>
                        <a:prstClr val="black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GB" sz="2000" dirty="0" smtClean="0">
                      <a:solidFill>
                        <a:prstClr val="black"/>
                      </a:solidFill>
                    </a:rPr>
                    <a:t> to minimise computational effort at fixed variance</a:t>
                  </a:r>
                  <a:endParaRPr lang="en-GB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21" y="3417451"/>
                  <a:ext cx="747980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52" t="-7692" b="-2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85" y="3744908"/>
              <a:ext cx="4968000" cy="30345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5364088" y="4617178"/>
                  <a:ext cx="3378040" cy="6449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loop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=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Tr</m:t>
                                    </m:r>
                                    <m:r>
                                      <a:rPr lang="en-US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617178"/>
                  <a:ext cx="3378040" cy="64498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07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32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Structure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8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calculation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5288" y="1187874"/>
                <a:ext cx="8383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– improved Wilson fermions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</a:rPr>
                      <m:t>=0.063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fm</m:t>
                    </m:r>
                    <m: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=280−650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MeV</m:t>
                    </m:r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187874"/>
                <a:ext cx="838364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655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341590" y="689534"/>
            <a:ext cx="340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Gülpers</a:t>
            </a:r>
            <a:r>
              <a:rPr lang="en-GB" sz="1400" i="1" dirty="0" smtClean="0">
                <a:solidFill>
                  <a:srgbClr val="C00000"/>
                </a:solidFill>
              </a:rPr>
              <a:t>, von </a:t>
            </a:r>
            <a:r>
              <a:rPr lang="en-GB" sz="1400" i="1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dirty="0" smtClean="0">
                <a:solidFill>
                  <a:srgbClr val="C00000"/>
                </a:solidFill>
              </a:rPr>
              <a:t>, H.W., arXiv:1309.2104]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96" y="1743811"/>
            <a:ext cx="4755357" cy="3564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395288" y="5545337"/>
            <a:ext cx="6131358" cy="933281"/>
            <a:chOff x="395288" y="5545337"/>
            <a:chExt cx="6131358" cy="933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395288" y="5545337"/>
                  <a:ext cx="61313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GB" sz="2000" dirty="0" smtClean="0"/>
                    <a:t>Fit to </a:t>
                  </a:r>
                  <a:r>
                    <a:rPr lang="en-GB" sz="2000" dirty="0" err="1" smtClean="0"/>
                    <a:t>ChPT</a:t>
                  </a:r>
                  <a:r>
                    <a:rPr lang="en-GB" sz="2000" dirty="0" smtClean="0"/>
                    <a:t> @ NLO: 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=0.637±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0.023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stat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5545337"/>
                  <a:ext cx="613135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95" t="-7692" b="-2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feld 14"/>
            <p:cNvSpPr txBox="1"/>
            <p:nvPr/>
          </p:nvSpPr>
          <p:spPr>
            <a:xfrm>
              <a:off x="402556" y="6078508"/>
              <a:ext cx="59525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2000" dirty="0" smtClean="0"/>
                <a:t>Inclusion of quark-disconnected contribution crucial</a:t>
              </a:r>
              <a:endParaRPr lang="en-GB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7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5" y="-27384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33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Conclusions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8712" y="687926"/>
            <a:ext cx="2048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16000"/>
                    </a:srgbClr>
                  </a:outerShdw>
                </a:effectLst>
              </a:rPr>
              <a:t>Conclusions</a:t>
            </a:r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16000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3037" y="1451268"/>
            <a:ext cx="85714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4D3569"/>
              </a:buClr>
              <a:buFont typeface="Wingdings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b="1" dirty="0" smtClean="0">
                <a:solidFill>
                  <a:prstClr val="black"/>
                </a:solidFill>
              </a:rPr>
              <a:t>Lattice QCD an established and mature method to study QCD at low energies</a:t>
            </a:r>
          </a:p>
          <a:p>
            <a:pPr defTabSz="457200">
              <a:buClr>
                <a:srgbClr val="4D3569"/>
              </a:buClr>
            </a:pPr>
            <a:endParaRPr lang="en-GB" sz="800" b="1" dirty="0">
              <a:solidFill>
                <a:srgbClr val="D00C0C"/>
              </a:solidFill>
            </a:endParaRPr>
          </a:p>
          <a:p>
            <a:pPr marL="608013" indent="-342900" defTabSz="457200">
              <a:buClr>
                <a:srgbClr val="4D3569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Successful “post-dictions” of many quantities – QCD works!</a:t>
            </a:r>
            <a:endParaRPr lang="en-GB" sz="2000" dirty="0">
              <a:solidFill>
                <a:prstClr val="black"/>
              </a:solidFill>
            </a:endParaRPr>
          </a:p>
          <a:p>
            <a:pPr marL="608013" indent="-342900" defTabSz="457200">
              <a:buClr>
                <a:srgbClr val="4D356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Clues for experiments:  hadron spectroscopy, QCD phase diagram,…</a:t>
            </a:r>
            <a:endParaRPr lang="en-GB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93036" y="2897818"/>
                <a:ext cx="85714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buClr>
                    <a:srgbClr val="4D3569"/>
                  </a:buClr>
                  <a:buFont typeface="Wingdings" charset="2"/>
                  <a:buChar char="Ø"/>
                </a:pPr>
                <a:r>
                  <a:rPr lang="en-GB" sz="20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sz="2000" b="1" dirty="0" err="1" smtClean="0">
                    <a:solidFill>
                      <a:prstClr val="black"/>
                    </a:solidFill>
                  </a:rPr>
                  <a:t>Rôle</a:t>
                </a:r>
                <a:r>
                  <a:rPr lang="en-GB" sz="2000" b="1" dirty="0" smtClean="0">
                    <a:solidFill>
                      <a:prstClr val="black"/>
                    </a:solidFill>
                  </a:rPr>
                  <a:t> of Lattice QCD in the Rapid Reaction Task Force?</a:t>
                </a:r>
              </a:p>
              <a:p>
                <a:pPr defTabSz="457200">
                  <a:buClr>
                    <a:srgbClr val="4D3569"/>
                  </a:buClr>
                </a:pPr>
                <a:endParaRPr lang="en-GB" sz="800" b="1" dirty="0" smtClean="0">
                  <a:solidFill>
                    <a:srgbClr val="D00C0C"/>
                  </a:solidFill>
                </a:endParaRPr>
              </a:p>
              <a:p>
                <a:pPr marL="608013" indent="-342900" defTabSz="457200">
                  <a:buClr>
                    <a:srgbClr val="4D3569"/>
                  </a:buClr>
                  <a:buFont typeface="Wingdings" pitchFamily="2" charset="2"/>
                  <a:buChar char="§"/>
                </a:pPr>
                <a:r>
                  <a:rPr lang="en-US" sz="2000">
                    <a:solidFill>
                      <a:prstClr val="black"/>
                    </a:solidFill>
                  </a:rPr>
                  <a:t>N</a:t>
                </a:r>
                <a:r>
                  <a:rPr lang="en-US" sz="2000" smtClean="0">
                    <a:solidFill>
                      <a:prstClr val="black"/>
                    </a:solidFill>
                  </a:rPr>
                  <a:t>on-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perturbative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toolkit</a:t>
                </a:r>
                <a:endParaRPr lang="en-GB" sz="2000" dirty="0" smtClean="0">
                  <a:solidFill>
                    <a:prstClr val="black"/>
                  </a:solidFill>
                </a:endParaRPr>
              </a:p>
              <a:p>
                <a:pPr marL="608013" indent="-342900" defTabSz="457200">
                  <a:buClr>
                    <a:srgbClr val="4D3569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Precision matters  (remember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!) – strongly quantity-dependent</a:t>
                </a:r>
              </a:p>
              <a:p>
                <a:pPr marL="608013" indent="-342900" defTabSz="457200">
                  <a:buClr>
                    <a:srgbClr val="4D3569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solidFill>
                      <a:prstClr val="black"/>
                    </a:solidFill>
                  </a:rPr>
                  <a:t>Timescales can be rather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long</a:t>
                </a:r>
                <a:r>
                  <a:rPr lang="en-GB" sz="20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– ensembles not generated for a special purpose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6" y="2897818"/>
                <a:ext cx="8571451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69" t="-1736" b="-5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393035" y="4797152"/>
            <a:ext cx="8571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4D3569"/>
              </a:buClr>
              <a:buFont typeface="Wingdings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prstClr val="black"/>
                </a:solidFill>
              </a:rPr>
              <a:t>F</a:t>
            </a:r>
            <a:r>
              <a:rPr lang="en-GB" sz="2000" b="1" dirty="0" smtClean="0">
                <a:solidFill>
                  <a:prstClr val="black"/>
                </a:solidFill>
              </a:rPr>
              <a:t>urther </a:t>
            </a:r>
            <a:r>
              <a:rPr lang="en-GB" sz="2000" b="1" dirty="0" err="1" smtClean="0">
                <a:solidFill>
                  <a:prstClr val="black"/>
                </a:solidFill>
              </a:rPr>
              <a:t>progess</a:t>
            </a:r>
            <a:r>
              <a:rPr lang="en-GB" sz="2000" b="1" dirty="0" smtClean="0">
                <a:solidFill>
                  <a:prstClr val="black"/>
                </a:solidFill>
              </a:rPr>
              <a:t>:</a:t>
            </a:r>
            <a:endParaRPr lang="en-GB" sz="2000" dirty="0" smtClean="0">
              <a:solidFill>
                <a:prstClr val="black"/>
              </a:solidFill>
            </a:endParaRPr>
          </a:p>
          <a:p>
            <a:pPr defTabSz="457200">
              <a:buClr>
                <a:srgbClr val="4D3569"/>
              </a:buClr>
            </a:pPr>
            <a:endParaRPr lang="en-GB" sz="800" dirty="0" smtClean="0">
              <a:solidFill>
                <a:prstClr val="black"/>
              </a:solidFill>
            </a:endParaRPr>
          </a:p>
          <a:p>
            <a:pPr marL="265113" defTabSz="457200">
              <a:buClr>
                <a:srgbClr val="4D3569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  Increase compute power:  SN-ratio,  disconnected diagrams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13" defTabSz="457200">
              <a:buClr>
                <a:srgbClr val="4D3569"/>
              </a:buClr>
              <a:buFont typeface="Wingdings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 Go beyond naïve treatment of </a:t>
            </a:r>
            <a:r>
              <a:rPr lang="en-GB" sz="2000" dirty="0" smtClean="0">
                <a:solidFill>
                  <a:prstClr val="black"/>
                </a:solidFill>
              </a:rPr>
              <a:t>resonances – 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functions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13" defTabSz="457200">
              <a:buClr>
                <a:srgbClr val="4D3569"/>
              </a:buClr>
              <a:buFont typeface="Wingdings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 QCD Thermodynamics: sign problem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49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4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Introduction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7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Effects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6130" y="1153743"/>
            <a:ext cx="2312540" cy="547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Lattice artefacts:	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15106"/>
            <a:ext cx="4500000" cy="763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56374" y="1978308"/>
                <a:ext cx="5979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en-GB" dirty="0" smtClean="0"/>
                  <a:t>  extrapolate to continuum limit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≈0.05−0.12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</m:oMath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74" y="1978308"/>
                <a:ext cx="597971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395288" y="2411039"/>
            <a:ext cx="6139632" cy="1234261"/>
            <a:chOff x="395288" y="2488313"/>
            <a:chExt cx="6139632" cy="1234261"/>
          </a:xfrm>
        </p:grpSpPr>
        <p:sp>
          <p:nvSpPr>
            <p:cNvPr id="24" name="Textfeld 23"/>
            <p:cNvSpPr txBox="1"/>
            <p:nvPr/>
          </p:nvSpPr>
          <p:spPr>
            <a:xfrm>
              <a:off x="395288" y="2488313"/>
              <a:ext cx="2736552" cy="547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GB" sz="2000" dirty="0" smtClean="0">
                  <a:solidFill>
                    <a:prstClr val="black"/>
                  </a:solidFill>
                </a:rPr>
                <a:t>Finite volume effects:	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1115616" y="2999299"/>
                  <a:ext cx="5419304" cy="723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Observables distorted by finite box size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US" b="0" dirty="0" smtClean="0"/>
                    <a:t>Empirically:</a:t>
                  </a:r>
                  <a:r>
                    <a:rPr lang="en-US" b="0" dirty="0" smtClean="0">
                      <a:solidFill>
                        <a:srgbClr val="0000FF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≳4</m:t>
                      </m:r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 </a:t>
                  </a:r>
                  <a:r>
                    <a:rPr lang="en-GB" dirty="0" smtClean="0"/>
                    <a:t>sufficient for many purposes</a:t>
                  </a:r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2999299"/>
                  <a:ext cx="5419304" cy="723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75" t="-4202" r="-337" b="-126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/>
          <p:cNvGrpSpPr/>
          <p:nvPr/>
        </p:nvGrpSpPr>
        <p:grpSpPr>
          <a:xfrm>
            <a:off x="395288" y="3833574"/>
            <a:ext cx="6758519" cy="1064797"/>
            <a:chOff x="395288" y="4361613"/>
            <a:chExt cx="6758519" cy="1064797"/>
          </a:xfrm>
        </p:grpSpPr>
        <p:sp>
          <p:nvSpPr>
            <p:cNvPr id="20" name="Textfeld 19"/>
            <p:cNvSpPr txBox="1"/>
            <p:nvPr/>
          </p:nvSpPr>
          <p:spPr>
            <a:xfrm>
              <a:off x="395288" y="4361613"/>
              <a:ext cx="31954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2000" dirty="0" smtClean="0"/>
                <a:t>Unphysical quark masses</a:t>
              </a:r>
              <a:r>
                <a:rPr lang="en-GB" dirty="0">
                  <a:solidFill>
                    <a:srgbClr val="0000FF"/>
                  </a:solidFill>
                </a:rPr>
                <a:t>:</a:t>
              </a:r>
              <a:endParaRPr lang="en-GB" sz="20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1115616" y="4703135"/>
                  <a:ext cx="6038191" cy="723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Chiral extrapolation to physical values of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 </a:t>
                  </a:r>
                  <a:r>
                    <a:rPr lang="en-GB" dirty="0" smtClean="0"/>
                    <a:t>required</a:t>
                  </a:r>
                  <a:r>
                    <a:rPr lang="en-GB" dirty="0" smtClean="0">
                      <a:solidFill>
                        <a:srgbClr val="0000FF"/>
                      </a:solidFill>
                    </a:rPr>
                    <a:t> </a:t>
                  </a:r>
                  <a:endParaRPr lang="en-GB" dirty="0">
                    <a:solidFill>
                      <a:srgbClr val="0000FF"/>
                    </a:solidFill>
                  </a:endParaRPr>
                </a:p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Use </a:t>
                  </a:r>
                  <a:r>
                    <a:rPr lang="en-GB" dirty="0" err="1" smtClean="0"/>
                    <a:t>ChPT</a:t>
                  </a:r>
                  <a:r>
                    <a:rPr lang="en-GB" dirty="0" smtClean="0"/>
                    <a:t> as a guide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4703135"/>
                  <a:ext cx="6038191" cy="7232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05" t="-4237" b="-135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pieren 3"/>
          <p:cNvGrpSpPr/>
          <p:nvPr/>
        </p:nvGrpSpPr>
        <p:grpSpPr>
          <a:xfrm>
            <a:off x="363918" y="5177385"/>
            <a:ext cx="7806733" cy="1064797"/>
            <a:chOff x="363918" y="5177385"/>
            <a:chExt cx="7806733" cy="1064797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363918" y="5177385"/>
              <a:ext cx="6164062" cy="1064797"/>
              <a:chOff x="395288" y="4361613"/>
              <a:chExt cx="6164062" cy="1064797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395288" y="4361613"/>
                <a:ext cx="5191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GB" sz="2000" dirty="0" smtClean="0"/>
                  <a:t>Inefficient sampling of SU(3) group manifold</a:t>
                </a:r>
                <a:r>
                  <a:rPr lang="en-GB" dirty="0" smtClean="0">
                    <a:solidFill>
                      <a:srgbClr val="0000FF"/>
                    </a:solidFill>
                  </a:rPr>
                  <a:t>:</a:t>
                </a:r>
                <a:endParaRPr lang="en-GB" sz="2000" dirty="0" smtClean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1115616" y="4703135"/>
                    <a:ext cx="5443734" cy="723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285750" indent="-285750">
                      <a:spcAft>
                        <a:spcPts val="600"/>
                      </a:spcAft>
                      <a:buFont typeface="Wingdings" pitchFamily="2" charset="2"/>
                      <a:buChar char="§"/>
                    </a:pPr>
                    <a:r>
                      <a:rPr lang="en-GB" dirty="0" smtClean="0"/>
                      <a:t>Simulations trapped in topological sectors as 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→0</m:t>
                        </m:r>
                      </m:oMath>
                    </a14:m>
                    <a:r>
                      <a:rPr lang="en-GB" dirty="0" smtClean="0"/>
                      <a:t>  </a:t>
                    </a:r>
                    <a:endParaRPr lang="en-GB" dirty="0">
                      <a:solidFill>
                        <a:srgbClr val="0000FF"/>
                      </a:solidFill>
                    </a:endParaRPr>
                  </a:p>
                  <a:p>
                    <a:pPr marL="285750" indent="-285750">
                      <a:spcAft>
                        <a:spcPts val="600"/>
                      </a:spcAft>
                      <a:buFont typeface="Wingdings" pitchFamily="2" charset="2"/>
                      <a:buChar char="§"/>
                    </a:pPr>
                    <a:r>
                      <a:rPr lang="en-GB" dirty="0" smtClean="0"/>
                      <a:t>Use </a:t>
                    </a:r>
                    <a:r>
                      <a:rPr lang="en-GB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open boundary conditions</a:t>
                    </a:r>
                    <a:r>
                      <a:rPr lang="en-GB" dirty="0" smtClean="0"/>
                      <a:t> in time direction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30" name="Textfeld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4703135"/>
                    <a:ext cx="5443734" cy="72327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84" t="-4202" b="-1680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Textfeld 18"/>
            <p:cNvSpPr txBox="1"/>
            <p:nvPr/>
          </p:nvSpPr>
          <p:spPr>
            <a:xfrm>
              <a:off x="6059689" y="5871805"/>
              <a:ext cx="21109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Lüscher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&amp; Schaefer, 2012]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0812" y="761730"/>
            <a:ext cx="8203636" cy="394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Many observables require evaluation of 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quark-disconnected diagrams: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288" y="3501008"/>
            <a:ext cx="5425477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Exponentially increasing noise-to-signal ratio: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755576" y="1263818"/>
            <a:ext cx="5065189" cy="1877150"/>
            <a:chOff x="755576" y="1263818"/>
            <a:chExt cx="5065189" cy="187715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299330"/>
              <a:ext cx="5065189" cy="1800000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755576" y="1263818"/>
              <a:ext cx="5065189" cy="1877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372200" y="1271951"/>
            <a:ext cx="2490370" cy="1869017"/>
            <a:chOff x="6372200" y="1271951"/>
            <a:chExt cx="2490370" cy="186901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372" y="2216265"/>
              <a:ext cx="1795917" cy="900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038" y="1342975"/>
              <a:ext cx="1872000" cy="936000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6372200" y="1271951"/>
              <a:ext cx="2490370" cy="186901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64080" y="4065220"/>
                <a:ext cx="4372736" cy="48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Nucleon at rest: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NS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33CC"/>
                        </a:solidFill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80" y="4065220"/>
                <a:ext cx="4372736" cy="482312"/>
              </a:xfrm>
              <a:prstGeom prst="rect">
                <a:avLst/>
              </a:prstGeom>
              <a:blipFill rotWithShape="1">
                <a:blip r:embed="rId6"/>
                <a:stretch>
                  <a:fillRect l="-1255" b="-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ieren 21"/>
          <p:cNvGrpSpPr/>
          <p:nvPr/>
        </p:nvGrpSpPr>
        <p:grpSpPr>
          <a:xfrm>
            <a:off x="1225993" y="3828748"/>
            <a:ext cx="7505605" cy="2844000"/>
            <a:chOff x="1225993" y="3828748"/>
            <a:chExt cx="7505605" cy="2844000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1225993" y="4487662"/>
              <a:ext cx="3043296" cy="1046110"/>
              <a:chOff x="870873" y="3919470"/>
              <a:chExt cx="3043296" cy="1046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870873" y="3919470"/>
                    <a:ext cx="2031325" cy="4031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>
                        <a:solidFill>
                          <a:prstClr val="black"/>
                        </a:solidFill>
                      </a:rPr>
                      <a:t>Pion at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≠0</m:t>
                        </m:r>
                      </m:oMath>
                    </a14:m>
                    <a:r>
                      <a:rPr lang="en-GB" dirty="0" smtClean="0">
                        <a:solidFill>
                          <a:prstClr val="black"/>
                        </a:solidFill>
                      </a:rPr>
                      <a:t>:	</a:t>
                    </a:r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feld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873" y="3919470"/>
                    <a:ext cx="2031325" cy="40312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402" t="-1212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feld 25"/>
                  <p:cNvSpPr txBox="1"/>
                  <p:nvPr/>
                </p:nvSpPr>
                <p:spPr>
                  <a:xfrm>
                    <a:off x="995165" y="4331560"/>
                    <a:ext cx="2919004" cy="6340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NS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oMath>
                      </m:oMathPara>
                    </a14:m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feld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165" y="4331560"/>
                    <a:ext cx="2919004" cy="6340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359" y="3828748"/>
              <a:ext cx="3791239" cy="2844000"/>
            </a:xfrm>
            <a:prstGeom prst="rect">
              <a:avLst/>
            </a:prstGeom>
          </p:spPr>
        </p:pic>
      </p:grpSp>
      <p:sp>
        <p:nvSpPr>
          <p:cNvPr id="27" name="Textfeld 26"/>
          <p:cNvSpPr txBox="1"/>
          <p:nvPr/>
        </p:nvSpPr>
        <p:spPr>
          <a:xfrm>
            <a:off x="395286" y="5805264"/>
            <a:ext cx="475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bstacle for accurate calculations of hadron form factors and baryonic properties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Untertitel 2"/>
          <p:cNvSpPr txBox="1">
            <a:spLocks/>
          </p:cNvSpPr>
          <p:nvPr/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5</a:t>
            </a:fld>
            <a:r>
              <a:rPr lang="de-DE" sz="1600" smtClean="0">
                <a:solidFill>
                  <a:schemeClr val="bg1"/>
                </a:solidFill>
                <a:cs typeface="Arial" charset="0"/>
              </a:rPr>
              <a:t> | Introduction</a:t>
            </a:r>
          </a:p>
          <a:p>
            <a:pPr algn="l"/>
            <a:endParaRPr lang="en-US" sz="160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de-DE" sz="160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8" grpId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6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Outline</a:t>
            </a: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982822" y="754078"/>
            <a:ext cx="6854505" cy="4182709"/>
            <a:chOff x="1043608" y="955324"/>
            <a:chExt cx="6854505" cy="4182709"/>
          </a:xfrm>
        </p:grpSpPr>
        <p:sp>
          <p:nvSpPr>
            <p:cNvPr id="8" name="Textfeld 7"/>
            <p:cNvSpPr txBox="1"/>
            <p:nvPr/>
          </p:nvSpPr>
          <p:spPr>
            <a:xfrm>
              <a:off x="1043608" y="955324"/>
              <a:ext cx="1614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Outline</a:t>
              </a:r>
              <a:endPara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1043608" y="1844824"/>
              <a:ext cx="6854505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Font typeface="+mj-lt"/>
                <a:buAutoNum type="romanU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Hadron Spectroscopy</a:t>
              </a:r>
              <a:endParaRPr lang="en-GB" sz="2400" b="1" dirty="0" smtClean="0">
                <a:solidFill>
                  <a:prstClr val="black"/>
                </a:solidFill>
              </a:endParaRPr>
            </a:p>
            <a:p>
              <a:pPr marL="971550" lvl="1" indent="-514350">
                <a:buFont typeface="Wingdings" pitchFamily="2" charset="2"/>
                <a:buChar char="§"/>
              </a:pPr>
              <a:r>
                <a:rPr lang="en-GB" sz="2000" dirty="0" smtClean="0">
                  <a:solidFill>
                    <a:prstClr val="black"/>
                  </a:solidFill>
                </a:rPr>
                <a:t>Light hadrons</a:t>
              </a:r>
              <a:endParaRPr lang="en-GB" sz="2000" dirty="0">
                <a:solidFill>
                  <a:prstClr val="black"/>
                </a:solidFill>
              </a:endParaRPr>
            </a:p>
            <a:p>
              <a:pPr marL="971550" lvl="1" indent="-5143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</a:rPr>
                <a:t>Excitation spectrum; resonances</a:t>
              </a:r>
              <a:endParaRPr lang="en-GB" sz="2000" b="1" dirty="0" smtClean="0">
                <a:solidFill>
                  <a:prstClr val="black"/>
                </a:solidFill>
              </a:endParaRPr>
            </a:p>
            <a:p>
              <a:pPr marL="514350" indent="-514350">
                <a:lnSpc>
                  <a:spcPct val="150000"/>
                </a:lnSpc>
                <a:buFont typeface="+mj-lt"/>
                <a:buAutoNum type="romanUcPeriod"/>
              </a:pPr>
              <a:r>
                <a:rPr lang="en-US" sz="2400" b="1" dirty="0" smtClean="0">
                  <a:solidFill>
                    <a:prstClr val="black"/>
                  </a:solidFill>
                </a:rPr>
                <a:t>Hadron Structure</a:t>
              </a:r>
              <a:endParaRPr lang="en-GB" sz="2400" b="1" dirty="0" smtClean="0">
                <a:solidFill>
                  <a:prstClr val="black"/>
                </a:solidFill>
              </a:endParaRPr>
            </a:p>
            <a:p>
              <a:pPr marL="971550" lvl="1" indent="-514350">
                <a:buFont typeface="Wingdings" pitchFamily="2" charset="2"/>
                <a:buChar char="§"/>
              </a:pPr>
              <a:r>
                <a:rPr lang="en-GB" sz="2000" dirty="0" smtClean="0">
                  <a:solidFill>
                    <a:prstClr val="black"/>
                  </a:solidFill>
                </a:rPr>
                <a:t>Nucleon electromagnetic form factors and axial charge</a:t>
              </a:r>
            </a:p>
            <a:p>
              <a:pPr marL="971550" lvl="1" indent="-5143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GB" sz="2000" dirty="0" smtClean="0">
                  <a:solidFill>
                    <a:prstClr val="black"/>
                  </a:solidFill>
                </a:rPr>
                <a:t>Scalar form factor of the pion</a:t>
              </a:r>
              <a:endParaRPr lang="en-GB" sz="2000" b="1" dirty="0" smtClean="0">
                <a:solidFill>
                  <a:prstClr val="black"/>
                </a:solidFill>
              </a:endParaRPr>
            </a:p>
            <a:p>
              <a:pPr marL="514350" indent="-514350">
                <a:lnSpc>
                  <a:spcPct val="150000"/>
                </a:lnSpc>
                <a:buFont typeface="+mj-lt"/>
                <a:buAutoNum type="romanUcPeriod"/>
              </a:pPr>
              <a:r>
                <a:rPr lang="en-GB" sz="2400" b="1" dirty="0" smtClean="0">
                  <a:solidFill>
                    <a:prstClr val="black"/>
                  </a:solidFill>
                </a:rPr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4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4000" t="16000" r="13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57150" y="2061113"/>
            <a:ext cx="5832648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Hadron Spectroscopy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7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8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8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 Spectroscopy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7252" y="1153743"/>
            <a:ext cx="7281092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Hadron masses encoded in 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functions: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96452" y="5208841"/>
            <a:ext cx="7703940" cy="11748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Ground state dominates at large Euclidean time separations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Excited states:  sub-leading contributions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8" y="1757590"/>
            <a:ext cx="8280000" cy="72468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400131" y="2551453"/>
            <a:ext cx="7064498" cy="2529898"/>
            <a:chOff x="400131" y="2551453"/>
            <a:chExt cx="7064498" cy="2529898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00131" y="2551453"/>
              <a:ext cx="7064498" cy="2096181"/>
              <a:chOff x="400131" y="2551453"/>
              <a:chExt cx="7064498" cy="20961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feld 4"/>
                  <p:cNvSpPr txBox="1"/>
                  <p:nvPr/>
                </p:nvSpPr>
                <p:spPr>
                  <a:xfrm>
                    <a:off x="400131" y="2551453"/>
                    <a:ext cx="706449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buFont typeface="Wingdings" pitchFamily="2" charset="2"/>
                      <a:buChar char="Ø"/>
                    </a:pPr>
                    <a:r>
                      <a:rPr lang="en-US" sz="2000" dirty="0" smtClean="0">
                        <a:solidFill>
                          <a:prstClr val="black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had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:</m:t>
                        </m:r>
                      </m:oMath>
                    </a14:m>
                    <a:r>
                      <a:rPr lang="en-GB" sz="2000" dirty="0" smtClean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GB" sz="2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interpolating operator </a:t>
                    </a:r>
                    <a:r>
                      <a:rPr lang="en-GB" sz="2000" dirty="0" smtClean="0">
                        <a:solidFill>
                          <a:prstClr val="black"/>
                        </a:solidFill>
                      </a:rPr>
                      <a:t>in a given hadron channel, e.g.</a:t>
                    </a:r>
                    <a:endParaRPr lang="en-GB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feld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131" y="2551453"/>
                    <a:ext cx="7064498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77" t="-9231" r="-863" b="-3384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3115" y="3021526"/>
                <a:ext cx="4693920" cy="162610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1012584" y="4681241"/>
                  <a:ext cx="63358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</m:oMath>
                  </a14:m>
                  <a:r>
                    <a:rPr lang="en-GB" sz="2000" dirty="0" smtClean="0">
                      <a:solidFill>
                        <a:prstClr val="black"/>
                      </a:solidFill>
                    </a:rPr>
                    <a:t>   projects on all states with the same quantum numbers</a:t>
                  </a:r>
                  <a:endParaRPr lang="en-GB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584" y="4681241"/>
                  <a:ext cx="633583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576" r="-192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22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850986" y="1876508"/>
            <a:ext cx="7612818" cy="2975596"/>
            <a:chOff x="850986" y="1876508"/>
            <a:chExt cx="7612818" cy="2975596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86" y="1876508"/>
              <a:ext cx="3612658" cy="2975596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154757" y="2126486"/>
              <a:ext cx="3309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</a:rPr>
                <a:t>CP-PACS Collaboration (1998):</a:t>
              </a:r>
              <a:endParaRPr lang="en-GB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207009" y="2771636"/>
              <a:ext cx="2873627" cy="1881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GB" dirty="0" smtClean="0"/>
                <a:t>Quenched approximation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GB" dirty="0" smtClean="0"/>
                <a:t>Agreement with experiment at the level of 10 – 15%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GB" dirty="0" smtClean="0"/>
                <a:t>Statistically significant deviations</a:t>
              </a:r>
              <a:endParaRPr lang="en-GB" dirty="0"/>
            </a:p>
          </p:txBody>
        </p:sp>
      </p:grpSp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9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318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adron Spectrum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7252" y="1153743"/>
            <a:ext cx="7281092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Masses of the lowest-lying hadrons:   </a:t>
            </a:r>
            <a:r>
              <a:rPr lang="en-GB" sz="2000" dirty="0" smtClean="0">
                <a:solidFill>
                  <a:srgbClr val="C00000"/>
                </a:solidFill>
              </a:rPr>
              <a:t>Benchmark</a:t>
            </a:r>
            <a:r>
              <a:rPr lang="en-GB" sz="2000" dirty="0" smtClean="0">
                <a:solidFill>
                  <a:prstClr val="black"/>
                </a:solidFill>
              </a:rPr>
              <a:t> of Lattice QCD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96452" y="5350510"/>
            <a:ext cx="7703940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Masses of the lowest-lying hadrons computable from first principles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755576" y="2079000"/>
            <a:ext cx="7475953" cy="2700000"/>
            <a:chOff x="755576" y="2079000"/>
            <a:chExt cx="7475953" cy="270000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079000"/>
              <a:ext cx="4194170" cy="2700000"/>
            </a:xfrm>
            <a:prstGeom prst="rect">
              <a:avLst/>
            </a:prstGeom>
          </p:spPr>
        </p:pic>
        <p:sp>
          <p:nvSpPr>
            <p:cNvPr id="37" name="Textfeld 36"/>
            <p:cNvSpPr txBox="1"/>
            <p:nvPr/>
          </p:nvSpPr>
          <p:spPr>
            <a:xfrm>
              <a:off x="5154757" y="2126486"/>
              <a:ext cx="3039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</a:rPr>
                <a:t>BMW Collaboration (2008):</a:t>
              </a:r>
              <a:endParaRPr lang="en-GB" sz="20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5194130" y="2771636"/>
                  <a:ext cx="3037399" cy="1881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Dynamical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GB" dirty="0" smtClean="0"/>
                    <a:t>quarks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Excellent agreement with experiment in continuum limit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33" name="Textfeld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130" y="2771636"/>
                  <a:ext cx="3037399" cy="18815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05" t="-16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08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2834</Words>
  <Application>Microsoft Office PowerPoint</Application>
  <PresentationFormat>Bildschirmpräsentation (4:3)</PresentationFormat>
  <Paragraphs>362</Paragraphs>
  <Slides>33</Slides>
  <Notes>33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Larissa-Design</vt:lpstr>
      <vt:lpstr>3_Larissa-Design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wittig</dc:creator>
  <cp:lastModifiedBy>wittig</cp:lastModifiedBy>
  <cp:revision>197</cp:revision>
  <dcterms:created xsi:type="dcterms:W3CDTF">2013-02-27T20:14:49Z</dcterms:created>
  <dcterms:modified xsi:type="dcterms:W3CDTF">2013-10-09T10:44:02Z</dcterms:modified>
</cp:coreProperties>
</file>